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Abibas" charset="1" panose="02000603000000000000"/>
      <p:regular r:id="rId34"/>
    </p:embeddedFont>
    <p:embeddedFont>
      <p:font typeface="Arimo" charset="1" panose="020B0604020202020204"/>
      <p:regular r:id="rId35"/>
    </p:embeddedFont>
    <p:embeddedFont>
      <p:font typeface="Arimo Bold" charset="1" panose="020B0704020202020204"/>
      <p:regular r:id="rId36"/>
    </p:embeddedFont>
    <p:embeddedFont>
      <p:font typeface="Calibri (MS)" charset="1" panose="020F0502020204030204"/>
      <p:regular r:id="rId37"/>
    </p:embeddedFont>
    <p:embeddedFont>
      <p:font typeface="Calibri (MS) Bold" charset="1" panose="020F0702030404030204"/>
      <p:regular r:id="rId38"/>
    </p:embeddedFont>
    <p:embeddedFont>
      <p:font typeface="Calibri (MS) Bold Italics" charset="1" panose="020F07020304040A0204"/>
      <p:regular r:id="rId39"/>
    </p:embeddedFont>
    <p:embeddedFont>
      <p:font typeface="Comic Sans" charset="1" panose="03000702030302020204"/>
      <p:regular r:id="rId40"/>
    </p:embeddedFont>
    <p:embeddedFont>
      <p:font typeface="Comic Sans Bold" charset="1" panose="03000902030302020204"/>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 Id="rId4" Target="../media/image1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 Id="rId4" Target="../media/image14.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 Id="rId4" Target="../media/image15.png" Type="http://schemas.openxmlformats.org/officeDocument/2006/relationships/image"/><Relationship Id="rId5" Target="https://www.youtube.com/watch?v=sgDM6m0lUGY" TargetMode="External" Type="http://schemas.openxmlformats.org/officeDocument/2006/relationships/hyperlink"/><Relationship Id="rId6" Target="../media/image1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 Id="rId4" Target="../media/image1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 Id="rId4" Target="http://www.columbia.edu/~vjd1/driving_forces_basic.htm" TargetMode="External" Type="http://schemas.openxmlformats.org/officeDocument/2006/relationships/hyperlink"/><Relationship Id="rId5" Target="../media/image18.png" Type="http://schemas.openxmlformats.org/officeDocument/2006/relationships/image"/><Relationship Id="rId6" Target="../media/image19.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 Id="rId4" Target="https://www.youtube.com/watch?v=mhpWIChSPL4" TargetMode="External" Type="http://schemas.openxmlformats.org/officeDocument/2006/relationships/hyperlink"/><Relationship Id="rId5" Target="../media/image20.png" Type="http://schemas.openxmlformats.org/officeDocument/2006/relationships/image"/><Relationship Id="rId6" Target="https://www.youtube.com/watch?v=Nf8xvhb1eBE"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 Id="rId4" Target="https://www.youtube.com/watch?v=0mUU69ParFM" TargetMode="External" Type="http://schemas.openxmlformats.org/officeDocument/2006/relationships/hyperlink"/><Relationship Id="rId5" Target="../media/image2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 Id="rId4" Target="../media/image21.jpeg" Type="http://schemas.openxmlformats.org/officeDocument/2006/relationships/image"/><Relationship Id="rId5" Target="https://www.youtube.com/watch?v=bYv6V5EJAKc" TargetMode="External" Type="http://schemas.openxmlformats.org/officeDocument/2006/relationships/hyperlink"/><Relationship Id="rId6" Target="https://www.youtube.com/watch?v=uDsIj_5uBtQ"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 Id="rId5" Target="../media/image26.gif"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7.png" Type="http://schemas.openxmlformats.org/officeDocument/2006/relationships/image"/><Relationship Id="rId4" Target="https://www.nationalgeographic.com/science/article/human-induced-earthquakes-fracking-mining-video-spd" TargetMode="External" Type="http://schemas.openxmlformats.org/officeDocument/2006/relationships/hyperlink"/><Relationship Id="rId5" Target="../media/image2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4.jpeg" Type="http://schemas.openxmlformats.org/officeDocument/2006/relationships/image"/><Relationship Id="rId4" Target="../media/image29.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0.png" Type="http://schemas.openxmlformats.org/officeDocument/2006/relationships/image"/><Relationship Id="rId4" Target="../media/image31.jpeg" Type="http://schemas.openxmlformats.org/officeDocument/2006/relationships/image"/><Relationship Id="rId5" Target="../media/image32.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35.jpeg" Type="http://schemas.openxmlformats.org/officeDocument/2006/relationships/image"/><Relationship Id="rId6" Target="../media/image36.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volcanodiscovery.com/geology/plate-tectonics.html" TargetMode="External" Type="http://schemas.openxmlformats.org/officeDocument/2006/relationships/hyperlink"/><Relationship Id="rId4" Target="https://www.bbc.com/travel/article/20220126-is-the-pilbara-the-oldest-place-on-earth"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phys.org/news/2022-06-global-geological-provinces-tectonic-plates.amp?fs=e&amp;s=cl" TargetMode="External" Type="http://schemas.openxmlformats.org/officeDocument/2006/relationships/hyperlink"/><Relationship Id="rId4" Target="../media/image40.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s-cool.co.uk/gcse/geography/tectonics/revise-it/the-impact-of-natural-hazards" TargetMode="External" Type="http://schemas.openxmlformats.org/officeDocument/2006/relationships/hyperlink"/><Relationship Id="rId4"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1" y="33890"/>
            <a:ext cx="18288000" cy="10253112"/>
            <a:chOff x="0" y="0"/>
            <a:chExt cx="24384000" cy="13670816"/>
          </a:xfrm>
        </p:grpSpPr>
        <p:sp>
          <p:nvSpPr>
            <p:cNvPr name="Freeform 4" id="4" descr="https://i.imgur.com/MLRI2qR.jpeg"/>
            <p:cNvSpPr/>
            <p:nvPr/>
          </p:nvSpPr>
          <p:spPr>
            <a:xfrm flipH="false" flipV="false" rot="0">
              <a:off x="0" y="0"/>
              <a:ext cx="24384000" cy="13670787"/>
            </a:xfrm>
            <a:custGeom>
              <a:avLst/>
              <a:gdLst/>
              <a:ahLst/>
              <a:cxnLst/>
              <a:rect r="r" b="b" t="t" l="l"/>
              <a:pathLst>
                <a:path h="13670787" w="24384000">
                  <a:moveTo>
                    <a:pt x="0" y="0"/>
                  </a:moveTo>
                  <a:lnTo>
                    <a:pt x="24384000" y="0"/>
                  </a:lnTo>
                  <a:lnTo>
                    <a:pt x="24384000" y="13670787"/>
                  </a:lnTo>
                  <a:lnTo>
                    <a:pt x="0" y="13670787"/>
                  </a:lnTo>
                  <a:lnTo>
                    <a:pt x="0" y="0"/>
                  </a:lnTo>
                  <a:close/>
                </a:path>
              </a:pathLst>
            </a:custGeom>
            <a:blipFill>
              <a:blip r:embed="rId3"/>
              <a:stretch>
                <a:fillRect l="0" t="0" r="0" b="-25902"/>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1000"/>
            </a:blip>
            <a:stretch>
              <a:fillRect l="0" t="0" r="0" b="0"/>
            </a:stretch>
          </a:blipFill>
        </p:spPr>
      </p:sp>
      <p:sp>
        <p:nvSpPr>
          <p:cNvPr name="Freeform 3" id="3"/>
          <p:cNvSpPr/>
          <p:nvPr/>
        </p:nvSpPr>
        <p:spPr>
          <a:xfrm flipH="false" flipV="false" rot="0">
            <a:off x="133350" y="141684"/>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sp>
        <p:nvSpPr>
          <p:cNvPr name="Freeform 4" id="4"/>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5" id="5"/>
          <p:cNvGrpSpPr/>
          <p:nvPr/>
        </p:nvGrpSpPr>
        <p:grpSpPr>
          <a:xfrm rot="0">
            <a:off x="-28575" y="-28574"/>
            <a:ext cx="18345150" cy="1200150"/>
            <a:chOff x="0" y="0"/>
            <a:chExt cx="24460200" cy="1600200"/>
          </a:xfrm>
        </p:grpSpPr>
        <p:sp>
          <p:nvSpPr>
            <p:cNvPr name="Freeform 6" id="6"/>
            <p:cNvSpPr/>
            <p:nvPr/>
          </p:nvSpPr>
          <p:spPr>
            <a:xfrm flipH="false" flipV="false" rot="0">
              <a:off x="38100" y="38100"/>
              <a:ext cx="24384000" cy="1524000"/>
            </a:xfrm>
            <a:custGeom>
              <a:avLst/>
              <a:gdLst/>
              <a:ahLst/>
              <a:cxnLst/>
              <a:rect r="r" b="b" t="t" l="l"/>
              <a:pathLst>
                <a:path h="1524000" w="24384000">
                  <a:moveTo>
                    <a:pt x="0" y="0"/>
                  </a:moveTo>
                  <a:lnTo>
                    <a:pt x="24384000" y="0"/>
                  </a:lnTo>
                  <a:lnTo>
                    <a:pt x="24384000" y="1524000"/>
                  </a:lnTo>
                  <a:lnTo>
                    <a:pt x="0" y="1524000"/>
                  </a:lnTo>
                  <a:close/>
                </a:path>
              </a:pathLst>
            </a:custGeom>
            <a:solidFill>
              <a:srgbClr val="F79646"/>
            </a:solidFill>
          </p:spPr>
        </p:sp>
        <p:sp>
          <p:nvSpPr>
            <p:cNvPr name="Freeform 7" id="7"/>
            <p:cNvSpPr/>
            <p:nvPr/>
          </p:nvSpPr>
          <p:spPr>
            <a:xfrm flipH="false" flipV="false" rot="0">
              <a:off x="0" y="0"/>
              <a:ext cx="24460200" cy="1600200"/>
            </a:xfrm>
            <a:custGeom>
              <a:avLst/>
              <a:gdLst/>
              <a:ahLst/>
              <a:cxnLst/>
              <a:rect r="r" b="b" t="t" l="l"/>
              <a:pathLst>
                <a:path h="1600200" w="24460200">
                  <a:moveTo>
                    <a:pt x="38100" y="0"/>
                  </a:moveTo>
                  <a:lnTo>
                    <a:pt x="24422100" y="0"/>
                  </a:lnTo>
                  <a:cubicBezTo>
                    <a:pt x="24443182" y="0"/>
                    <a:pt x="24460200" y="17018"/>
                    <a:pt x="24460200" y="38100"/>
                  </a:cubicBezTo>
                  <a:lnTo>
                    <a:pt x="24460200" y="1562100"/>
                  </a:lnTo>
                  <a:cubicBezTo>
                    <a:pt x="24460200" y="1583182"/>
                    <a:pt x="24443182" y="1600200"/>
                    <a:pt x="24422100" y="1600200"/>
                  </a:cubicBezTo>
                  <a:lnTo>
                    <a:pt x="38100" y="1600200"/>
                  </a:lnTo>
                  <a:cubicBezTo>
                    <a:pt x="17018" y="1600200"/>
                    <a:pt x="0" y="1583182"/>
                    <a:pt x="0" y="1562100"/>
                  </a:cubicBezTo>
                  <a:lnTo>
                    <a:pt x="0" y="38100"/>
                  </a:lnTo>
                  <a:cubicBezTo>
                    <a:pt x="0" y="17018"/>
                    <a:pt x="17018" y="0"/>
                    <a:pt x="38100" y="0"/>
                  </a:cubicBezTo>
                  <a:moveTo>
                    <a:pt x="38100" y="76200"/>
                  </a:moveTo>
                  <a:lnTo>
                    <a:pt x="38100" y="38100"/>
                  </a:lnTo>
                  <a:lnTo>
                    <a:pt x="76200" y="38100"/>
                  </a:lnTo>
                  <a:lnTo>
                    <a:pt x="76200" y="1562100"/>
                  </a:lnTo>
                  <a:lnTo>
                    <a:pt x="38100" y="1562100"/>
                  </a:lnTo>
                  <a:lnTo>
                    <a:pt x="38100" y="1524000"/>
                  </a:lnTo>
                  <a:lnTo>
                    <a:pt x="24422100" y="1524000"/>
                  </a:lnTo>
                  <a:lnTo>
                    <a:pt x="24422100" y="1562100"/>
                  </a:lnTo>
                  <a:lnTo>
                    <a:pt x="24384000" y="1562100"/>
                  </a:lnTo>
                  <a:lnTo>
                    <a:pt x="24384000" y="38100"/>
                  </a:lnTo>
                  <a:lnTo>
                    <a:pt x="24422100" y="38100"/>
                  </a:lnTo>
                  <a:lnTo>
                    <a:pt x="24422100" y="76200"/>
                  </a:lnTo>
                  <a:lnTo>
                    <a:pt x="38100" y="76200"/>
                  </a:lnTo>
                  <a:close/>
                </a:path>
              </a:pathLst>
            </a:custGeom>
            <a:solidFill>
              <a:srgbClr val="FFFFFF"/>
            </a:solidFill>
          </p:spPr>
        </p:sp>
        <p:sp>
          <p:nvSpPr>
            <p:cNvPr name="TextBox 8" id="8"/>
            <p:cNvSpPr txBox="true"/>
            <p:nvPr/>
          </p:nvSpPr>
          <p:spPr>
            <a:xfrm>
              <a:off x="0" y="-142875"/>
              <a:ext cx="24460200" cy="1743075"/>
            </a:xfrm>
            <a:prstGeom prst="rect">
              <a:avLst/>
            </a:prstGeom>
          </p:spPr>
          <p:txBody>
            <a:bodyPr anchor="ctr" rtlCol="false" tIns="50800" lIns="50800" bIns="50800" rIns="50800"/>
            <a:lstStyle/>
            <a:p>
              <a:pPr algn="ctr">
                <a:lnSpc>
                  <a:spcPts val="7920"/>
                </a:lnSpc>
              </a:pPr>
              <a:r>
                <a:rPr lang="en-US" sz="6600">
                  <a:solidFill>
                    <a:srgbClr val="FFFFFF"/>
                  </a:solidFill>
                  <a:latin typeface="Calibri (MS)"/>
                  <a:ea typeface="Calibri (MS)"/>
                  <a:cs typeface="Calibri (MS)"/>
                  <a:sym typeface="Calibri (MS)"/>
                </a:rPr>
                <a:t>Rocks and Weathering: Plate Tectonics</a:t>
              </a:r>
            </a:p>
          </p:txBody>
        </p:sp>
      </p:grpSp>
      <p:grpSp>
        <p:nvGrpSpPr>
          <p:cNvPr name="Group 9" id="9"/>
          <p:cNvGrpSpPr/>
          <p:nvPr/>
        </p:nvGrpSpPr>
        <p:grpSpPr>
          <a:xfrm rot="0">
            <a:off x="-28575" y="1114428"/>
            <a:ext cx="18345150" cy="1543048"/>
            <a:chOff x="0" y="0"/>
            <a:chExt cx="24460200" cy="2057398"/>
          </a:xfrm>
        </p:grpSpPr>
        <p:sp>
          <p:nvSpPr>
            <p:cNvPr name="Freeform 10" id="10"/>
            <p:cNvSpPr/>
            <p:nvPr/>
          </p:nvSpPr>
          <p:spPr>
            <a:xfrm flipH="false" flipV="false" rot="0">
              <a:off x="38100" y="38100"/>
              <a:ext cx="24384000" cy="1981200"/>
            </a:xfrm>
            <a:custGeom>
              <a:avLst/>
              <a:gdLst/>
              <a:ahLst/>
              <a:cxnLst/>
              <a:rect r="r" b="b" t="t" l="l"/>
              <a:pathLst>
                <a:path h="1981200" w="24384000">
                  <a:moveTo>
                    <a:pt x="0" y="0"/>
                  </a:moveTo>
                  <a:lnTo>
                    <a:pt x="24384000" y="0"/>
                  </a:lnTo>
                  <a:lnTo>
                    <a:pt x="24384000" y="1981200"/>
                  </a:lnTo>
                  <a:lnTo>
                    <a:pt x="0" y="1981200"/>
                  </a:lnTo>
                  <a:close/>
                </a:path>
              </a:pathLst>
            </a:custGeom>
            <a:solidFill>
              <a:srgbClr val="9BBB59"/>
            </a:solidFill>
          </p:spPr>
        </p:sp>
        <p:sp>
          <p:nvSpPr>
            <p:cNvPr name="Freeform 11" id="11"/>
            <p:cNvSpPr/>
            <p:nvPr/>
          </p:nvSpPr>
          <p:spPr>
            <a:xfrm flipH="false" flipV="false" rot="0">
              <a:off x="0" y="0"/>
              <a:ext cx="24460200" cy="2057400"/>
            </a:xfrm>
            <a:custGeom>
              <a:avLst/>
              <a:gdLst/>
              <a:ahLst/>
              <a:cxnLst/>
              <a:rect r="r" b="b" t="t" l="l"/>
              <a:pathLst>
                <a:path h="2057400" w="24460200">
                  <a:moveTo>
                    <a:pt x="38100" y="0"/>
                  </a:moveTo>
                  <a:lnTo>
                    <a:pt x="24422100" y="0"/>
                  </a:lnTo>
                  <a:cubicBezTo>
                    <a:pt x="24443182" y="0"/>
                    <a:pt x="24460200" y="17018"/>
                    <a:pt x="24460200" y="38100"/>
                  </a:cubicBezTo>
                  <a:lnTo>
                    <a:pt x="24460200" y="2019300"/>
                  </a:lnTo>
                  <a:cubicBezTo>
                    <a:pt x="24460200" y="2040382"/>
                    <a:pt x="24443182" y="2057400"/>
                    <a:pt x="24422100" y="2057400"/>
                  </a:cubicBezTo>
                  <a:lnTo>
                    <a:pt x="38100" y="2057400"/>
                  </a:lnTo>
                  <a:cubicBezTo>
                    <a:pt x="17018" y="2057400"/>
                    <a:pt x="0" y="2040382"/>
                    <a:pt x="0" y="2019300"/>
                  </a:cubicBezTo>
                  <a:lnTo>
                    <a:pt x="0" y="38100"/>
                  </a:lnTo>
                  <a:cubicBezTo>
                    <a:pt x="0" y="17018"/>
                    <a:pt x="17018" y="0"/>
                    <a:pt x="38100" y="0"/>
                  </a:cubicBezTo>
                  <a:moveTo>
                    <a:pt x="38100" y="76200"/>
                  </a:moveTo>
                  <a:lnTo>
                    <a:pt x="38100" y="38100"/>
                  </a:lnTo>
                  <a:lnTo>
                    <a:pt x="76200" y="38100"/>
                  </a:lnTo>
                  <a:lnTo>
                    <a:pt x="76200" y="2019300"/>
                  </a:lnTo>
                  <a:lnTo>
                    <a:pt x="38100" y="2019300"/>
                  </a:lnTo>
                  <a:lnTo>
                    <a:pt x="38100" y="1981200"/>
                  </a:lnTo>
                  <a:lnTo>
                    <a:pt x="24422100" y="1981200"/>
                  </a:lnTo>
                  <a:lnTo>
                    <a:pt x="24422100" y="2019300"/>
                  </a:lnTo>
                  <a:lnTo>
                    <a:pt x="24384000" y="2019300"/>
                  </a:lnTo>
                  <a:lnTo>
                    <a:pt x="24384000" y="38100"/>
                  </a:lnTo>
                  <a:lnTo>
                    <a:pt x="24422100" y="38100"/>
                  </a:lnTo>
                  <a:lnTo>
                    <a:pt x="24422100" y="76200"/>
                  </a:lnTo>
                  <a:lnTo>
                    <a:pt x="38100" y="76200"/>
                  </a:lnTo>
                  <a:close/>
                </a:path>
              </a:pathLst>
            </a:custGeom>
            <a:solidFill>
              <a:srgbClr val="FFFFFF"/>
            </a:solidFill>
          </p:spPr>
        </p:sp>
        <p:sp>
          <p:nvSpPr>
            <p:cNvPr name="TextBox 12" id="12"/>
            <p:cNvSpPr txBox="true"/>
            <p:nvPr/>
          </p:nvSpPr>
          <p:spPr>
            <a:xfrm>
              <a:off x="0" y="-85725"/>
              <a:ext cx="24460200" cy="2143123"/>
            </a:xfrm>
            <a:prstGeom prst="rect">
              <a:avLst/>
            </a:prstGeom>
          </p:spPr>
          <p:txBody>
            <a:bodyPr anchor="t" rtlCol="false" tIns="50800" lIns="50800" bIns="50800" rIns="50800"/>
            <a:lstStyle/>
            <a:p>
              <a:pPr algn="ctr">
                <a:lnSpc>
                  <a:spcPts val="5759"/>
                </a:lnSpc>
              </a:pPr>
              <a:r>
                <a:rPr lang="en-US" sz="4800">
                  <a:solidFill>
                    <a:srgbClr val="262626"/>
                  </a:solidFill>
                  <a:latin typeface="Calibri (MS)"/>
                  <a:ea typeface="Calibri (MS)"/>
                  <a:cs typeface="Calibri (MS)"/>
                  <a:sym typeface="Calibri (MS)"/>
                </a:rPr>
                <a:t>LO: To analyse Earth’s interior and discuss the theory of plate tectonics</a:t>
              </a:r>
            </a:p>
          </p:txBody>
        </p:sp>
      </p:grpSp>
      <p:grpSp>
        <p:nvGrpSpPr>
          <p:cNvPr name="Group 13" id="13"/>
          <p:cNvGrpSpPr/>
          <p:nvPr/>
        </p:nvGrpSpPr>
        <p:grpSpPr>
          <a:xfrm rot="0">
            <a:off x="6629400" y="2838893"/>
            <a:ext cx="4914900" cy="7490812"/>
            <a:chOff x="0" y="0"/>
            <a:chExt cx="6553200" cy="9987750"/>
          </a:xfrm>
        </p:grpSpPr>
        <p:sp>
          <p:nvSpPr>
            <p:cNvPr name="Freeform 14" id="14"/>
            <p:cNvSpPr/>
            <p:nvPr/>
          </p:nvSpPr>
          <p:spPr>
            <a:xfrm flipH="false" flipV="false" rot="0">
              <a:off x="0" y="0"/>
              <a:ext cx="6553200" cy="9987788"/>
            </a:xfrm>
            <a:custGeom>
              <a:avLst/>
              <a:gdLst/>
              <a:ahLst/>
              <a:cxnLst/>
              <a:rect r="r" b="b" t="t" l="l"/>
              <a:pathLst>
                <a:path h="9987788" w="6553200">
                  <a:moveTo>
                    <a:pt x="0" y="0"/>
                  </a:moveTo>
                  <a:lnTo>
                    <a:pt x="6553200" y="0"/>
                  </a:lnTo>
                  <a:lnTo>
                    <a:pt x="6553200" y="9987788"/>
                  </a:lnTo>
                  <a:lnTo>
                    <a:pt x="0" y="9987788"/>
                  </a:lnTo>
                  <a:close/>
                </a:path>
              </a:pathLst>
            </a:custGeom>
            <a:solidFill>
              <a:srgbClr val="CCC1DA"/>
            </a:solidFill>
          </p:spPr>
        </p:sp>
        <p:sp>
          <p:nvSpPr>
            <p:cNvPr name="Freeform 15" id="15"/>
            <p:cNvSpPr/>
            <p:nvPr/>
          </p:nvSpPr>
          <p:spPr>
            <a:xfrm flipH="false" flipV="false" rot="0">
              <a:off x="-1524" y="-1524"/>
              <a:ext cx="6556248" cy="9990836"/>
            </a:xfrm>
            <a:custGeom>
              <a:avLst/>
              <a:gdLst/>
              <a:ahLst/>
              <a:cxnLst/>
              <a:rect r="r" b="b" t="t" l="l"/>
              <a:pathLst>
                <a:path h="9990836" w="6556248">
                  <a:moveTo>
                    <a:pt x="1524" y="0"/>
                  </a:moveTo>
                  <a:lnTo>
                    <a:pt x="6554724" y="0"/>
                  </a:lnTo>
                  <a:cubicBezTo>
                    <a:pt x="6555613" y="0"/>
                    <a:pt x="6556248" y="762"/>
                    <a:pt x="6556248" y="1524"/>
                  </a:cubicBezTo>
                  <a:lnTo>
                    <a:pt x="6556248" y="9989312"/>
                  </a:lnTo>
                  <a:cubicBezTo>
                    <a:pt x="6556248" y="9990201"/>
                    <a:pt x="6555486" y="9990836"/>
                    <a:pt x="6554724" y="9990836"/>
                  </a:cubicBezTo>
                  <a:lnTo>
                    <a:pt x="1524" y="9990836"/>
                  </a:lnTo>
                  <a:cubicBezTo>
                    <a:pt x="635" y="9990836"/>
                    <a:pt x="0" y="9990074"/>
                    <a:pt x="0" y="9989312"/>
                  </a:cubicBezTo>
                  <a:lnTo>
                    <a:pt x="0" y="1524"/>
                  </a:lnTo>
                  <a:cubicBezTo>
                    <a:pt x="0" y="635"/>
                    <a:pt x="762" y="0"/>
                    <a:pt x="1524" y="0"/>
                  </a:cubicBezTo>
                  <a:moveTo>
                    <a:pt x="1524" y="3048"/>
                  </a:moveTo>
                  <a:lnTo>
                    <a:pt x="1524" y="1524"/>
                  </a:lnTo>
                  <a:lnTo>
                    <a:pt x="3048" y="1524"/>
                  </a:lnTo>
                  <a:lnTo>
                    <a:pt x="3048" y="9989312"/>
                  </a:lnTo>
                  <a:lnTo>
                    <a:pt x="1524" y="9989312"/>
                  </a:lnTo>
                  <a:lnTo>
                    <a:pt x="1524" y="9987788"/>
                  </a:lnTo>
                  <a:lnTo>
                    <a:pt x="6554724" y="9987788"/>
                  </a:lnTo>
                  <a:lnTo>
                    <a:pt x="6554724" y="9989312"/>
                  </a:lnTo>
                  <a:lnTo>
                    <a:pt x="6553200" y="9989312"/>
                  </a:lnTo>
                  <a:lnTo>
                    <a:pt x="6553200" y="1524"/>
                  </a:lnTo>
                  <a:lnTo>
                    <a:pt x="6554724" y="1524"/>
                  </a:lnTo>
                  <a:lnTo>
                    <a:pt x="6554724" y="3048"/>
                  </a:lnTo>
                  <a:lnTo>
                    <a:pt x="1524" y="3048"/>
                  </a:lnTo>
                  <a:close/>
                </a:path>
              </a:pathLst>
            </a:custGeom>
            <a:solidFill>
              <a:srgbClr val="4F81BD"/>
            </a:solidFill>
          </p:spPr>
        </p:sp>
        <p:sp>
          <p:nvSpPr>
            <p:cNvPr name="TextBox 16" id="16"/>
            <p:cNvSpPr txBox="true"/>
            <p:nvPr/>
          </p:nvSpPr>
          <p:spPr>
            <a:xfrm>
              <a:off x="0" y="0"/>
              <a:ext cx="6553200" cy="9987750"/>
            </a:xfrm>
            <a:prstGeom prst="rect">
              <a:avLst/>
            </a:prstGeom>
          </p:spPr>
          <p:txBody>
            <a:bodyPr anchor="t" rtlCol="false" tIns="50800" lIns="50800" bIns="50800" rIns="50800"/>
            <a:lstStyle/>
            <a:p>
              <a:pPr algn="l" marL="760096" indent="-380048" lvl="1">
                <a:lnSpc>
                  <a:spcPts val="5040"/>
                </a:lnSpc>
                <a:buFont typeface="Arial"/>
                <a:buChar char="•"/>
              </a:pPr>
              <a:r>
                <a:rPr lang="en-US" sz="4200">
                  <a:solidFill>
                    <a:srgbClr val="000000"/>
                  </a:solidFill>
                  <a:latin typeface="Comic Sans"/>
                  <a:ea typeface="Comic Sans"/>
                  <a:cs typeface="Comic Sans"/>
                  <a:sym typeface="Comic Sans"/>
                </a:rPr>
                <a:t>What do you think </a:t>
              </a:r>
              <a:r>
                <a:rPr lang="en-US" b="true" sz="4200">
                  <a:solidFill>
                    <a:srgbClr val="FF0000"/>
                  </a:solidFill>
                  <a:latin typeface="Comic Sans Bold"/>
                  <a:ea typeface="Comic Sans Bold"/>
                  <a:cs typeface="Comic Sans Bold"/>
                  <a:sym typeface="Comic Sans Bold"/>
                </a:rPr>
                <a:t>apples</a:t>
              </a:r>
              <a:r>
                <a:rPr lang="en-US" sz="4200">
                  <a:solidFill>
                    <a:srgbClr val="000000"/>
                  </a:solidFill>
                  <a:latin typeface="Comic Sans"/>
                  <a:ea typeface="Comic Sans"/>
                  <a:cs typeface="Comic Sans"/>
                  <a:sym typeface="Comic Sans"/>
                </a:rPr>
                <a:t> have to do with the structure of the Earth?</a:t>
              </a:r>
            </a:p>
            <a:p>
              <a:pPr algn="l" marL="760096" indent="-380048" lvl="1">
                <a:lnSpc>
                  <a:spcPts val="5040"/>
                </a:lnSpc>
              </a:pPr>
            </a:p>
            <a:p>
              <a:pPr algn="l" marL="760096" indent="-380048" lvl="1">
                <a:lnSpc>
                  <a:spcPts val="5040"/>
                </a:lnSpc>
                <a:buFont typeface="Arial"/>
                <a:buChar char="•"/>
              </a:pPr>
              <a:r>
                <a:rPr lang="en-US" sz="4200">
                  <a:solidFill>
                    <a:srgbClr val="000000"/>
                  </a:solidFill>
                  <a:latin typeface="Comic Sans"/>
                  <a:ea typeface="Comic Sans"/>
                  <a:cs typeface="Comic Sans"/>
                  <a:sym typeface="Comic Sans"/>
                </a:rPr>
                <a:t>You have </a:t>
              </a:r>
              <a:r>
                <a:rPr lang="en-US" b="true" sz="4200">
                  <a:solidFill>
                    <a:srgbClr val="FF0000"/>
                  </a:solidFill>
                  <a:latin typeface="Comic Sans Bold"/>
                  <a:ea typeface="Comic Sans Bold"/>
                  <a:cs typeface="Comic Sans Bold"/>
                  <a:sym typeface="Comic Sans Bold"/>
                </a:rPr>
                <a:t>one minute </a:t>
              </a:r>
              <a:r>
                <a:rPr lang="en-US" sz="4200">
                  <a:solidFill>
                    <a:srgbClr val="000000"/>
                  </a:solidFill>
                  <a:latin typeface="Comic Sans"/>
                  <a:ea typeface="Comic Sans"/>
                  <a:cs typeface="Comic Sans"/>
                  <a:sym typeface="Comic Sans"/>
                </a:rPr>
                <a:t>to see if you can come up with the answer.</a:t>
              </a:r>
            </a:p>
          </p:txBody>
        </p:sp>
      </p:grpSp>
      <p:grpSp>
        <p:nvGrpSpPr>
          <p:cNvPr name="Group 17" id="17"/>
          <p:cNvGrpSpPr/>
          <p:nvPr/>
        </p:nvGrpSpPr>
        <p:grpSpPr>
          <a:xfrm rot="0">
            <a:off x="0" y="2686905"/>
            <a:ext cx="6507126" cy="2049900"/>
            <a:chOff x="0" y="0"/>
            <a:chExt cx="8676168" cy="2733200"/>
          </a:xfrm>
        </p:grpSpPr>
        <p:sp>
          <p:nvSpPr>
            <p:cNvPr name="Freeform 18" id="18"/>
            <p:cNvSpPr/>
            <p:nvPr/>
          </p:nvSpPr>
          <p:spPr>
            <a:xfrm flipH="false" flipV="false" rot="0">
              <a:off x="0" y="0"/>
              <a:ext cx="8676132" cy="2733167"/>
            </a:xfrm>
            <a:custGeom>
              <a:avLst/>
              <a:gdLst/>
              <a:ahLst/>
              <a:cxnLst/>
              <a:rect r="r" b="b" t="t" l="l"/>
              <a:pathLst>
                <a:path h="2733167" w="8676132">
                  <a:moveTo>
                    <a:pt x="0" y="0"/>
                  </a:moveTo>
                  <a:lnTo>
                    <a:pt x="8676132" y="0"/>
                  </a:lnTo>
                  <a:lnTo>
                    <a:pt x="8676132" y="2733167"/>
                  </a:lnTo>
                  <a:lnTo>
                    <a:pt x="0" y="2733167"/>
                  </a:lnTo>
                  <a:close/>
                </a:path>
              </a:pathLst>
            </a:custGeom>
            <a:solidFill>
              <a:srgbClr val="FAC090"/>
            </a:solidFill>
          </p:spPr>
        </p:sp>
        <p:sp>
          <p:nvSpPr>
            <p:cNvPr name="Freeform 19" id="19"/>
            <p:cNvSpPr/>
            <p:nvPr/>
          </p:nvSpPr>
          <p:spPr>
            <a:xfrm flipH="false" flipV="false" rot="0">
              <a:off x="-1524" y="-1524"/>
              <a:ext cx="8679180" cy="2736215"/>
            </a:xfrm>
            <a:custGeom>
              <a:avLst/>
              <a:gdLst/>
              <a:ahLst/>
              <a:cxnLst/>
              <a:rect r="r" b="b" t="t" l="l"/>
              <a:pathLst>
                <a:path h="2736215" w="8679180">
                  <a:moveTo>
                    <a:pt x="1524" y="0"/>
                  </a:moveTo>
                  <a:lnTo>
                    <a:pt x="8677656" y="0"/>
                  </a:lnTo>
                  <a:cubicBezTo>
                    <a:pt x="8678545" y="0"/>
                    <a:pt x="8679180" y="762"/>
                    <a:pt x="8679180" y="1524"/>
                  </a:cubicBezTo>
                  <a:lnTo>
                    <a:pt x="8679180" y="2734691"/>
                  </a:lnTo>
                  <a:cubicBezTo>
                    <a:pt x="8679180" y="2735580"/>
                    <a:pt x="8678418" y="2736215"/>
                    <a:pt x="8677656" y="2736215"/>
                  </a:cubicBezTo>
                  <a:lnTo>
                    <a:pt x="1524" y="2736215"/>
                  </a:lnTo>
                  <a:cubicBezTo>
                    <a:pt x="635" y="2736215"/>
                    <a:pt x="0" y="2735453"/>
                    <a:pt x="0" y="2734691"/>
                  </a:cubicBezTo>
                  <a:lnTo>
                    <a:pt x="0" y="1524"/>
                  </a:lnTo>
                  <a:cubicBezTo>
                    <a:pt x="0" y="635"/>
                    <a:pt x="762" y="0"/>
                    <a:pt x="1524" y="0"/>
                  </a:cubicBezTo>
                  <a:moveTo>
                    <a:pt x="1524" y="3048"/>
                  </a:moveTo>
                  <a:lnTo>
                    <a:pt x="1524" y="1524"/>
                  </a:lnTo>
                  <a:lnTo>
                    <a:pt x="3048" y="1524"/>
                  </a:lnTo>
                  <a:lnTo>
                    <a:pt x="3048" y="2734691"/>
                  </a:lnTo>
                  <a:lnTo>
                    <a:pt x="1524" y="2734691"/>
                  </a:lnTo>
                  <a:lnTo>
                    <a:pt x="1524" y="2733167"/>
                  </a:lnTo>
                  <a:lnTo>
                    <a:pt x="8677656" y="2733167"/>
                  </a:lnTo>
                  <a:lnTo>
                    <a:pt x="8677656" y="2734691"/>
                  </a:lnTo>
                  <a:lnTo>
                    <a:pt x="8676132" y="2734691"/>
                  </a:lnTo>
                  <a:lnTo>
                    <a:pt x="8676132" y="1524"/>
                  </a:lnTo>
                  <a:lnTo>
                    <a:pt x="8677656" y="1524"/>
                  </a:lnTo>
                  <a:lnTo>
                    <a:pt x="8677656" y="3048"/>
                  </a:lnTo>
                  <a:lnTo>
                    <a:pt x="1524" y="3048"/>
                  </a:lnTo>
                  <a:close/>
                </a:path>
              </a:pathLst>
            </a:custGeom>
            <a:solidFill>
              <a:srgbClr val="4F81BD"/>
            </a:solidFill>
          </p:spPr>
        </p:sp>
        <p:sp>
          <p:nvSpPr>
            <p:cNvPr name="TextBox 20" id="20"/>
            <p:cNvSpPr txBox="true"/>
            <p:nvPr/>
          </p:nvSpPr>
          <p:spPr>
            <a:xfrm>
              <a:off x="0" y="0"/>
              <a:ext cx="8676168" cy="2733200"/>
            </a:xfrm>
            <a:prstGeom prst="rect">
              <a:avLst/>
            </a:prstGeom>
          </p:spPr>
          <p:txBody>
            <a:bodyPr anchor="ctr" rtlCol="false" tIns="50800" lIns="50800" bIns="50800" rIns="50800"/>
            <a:lstStyle/>
            <a:p>
              <a:pPr algn="ctr">
                <a:lnSpc>
                  <a:spcPts val="5184"/>
                </a:lnSpc>
              </a:pPr>
              <a:r>
                <a:rPr lang="en-US" sz="4320" b="true">
                  <a:solidFill>
                    <a:srgbClr val="000000"/>
                  </a:solidFill>
                  <a:latin typeface="Comic Sans Bold"/>
                  <a:ea typeface="Comic Sans Bold"/>
                  <a:cs typeface="Comic Sans Bold"/>
                  <a:sym typeface="Comic Sans Bold"/>
                </a:rPr>
                <a:t>Starter - The Earth’s Structure: Think about this apple.</a:t>
              </a:r>
            </a:p>
          </p:txBody>
        </p:sp>
      </p:grpSp>
      <p:grpSp>
        <p:nvGrpSpPr>
          <p:cNvPr name="Group 21" id="21"/>
          <p:cNvGrpSpPr>
            <a:grpSpLocks noChangeAspect="true"/>
          </p:cNvGrpSpPr>
          <p:nvPr/>
        </p:nvGrpSpPr>
        <p:grpSpPr>
          <a:xfrm rot="0">
            <a:off x="56933" y="4736805"/>
            <a:ext cx="6450194" cy="5292588"/>
            <a:chOff x="0" y="0"/>
            <a:chExt cx="8600258" cy="7056784"/>
          </a:xfrm>
        </p:grpSpPr>
        <p:sp>
          <p:nvSpPr>
            <p:cNvPr name="Freeform 22" id="22" descr="https://encrypted-tbn3.gstatic.com/images?q=tbn:ANd9GcT4lmfM6p9KFwsefR9O2Kqp9GLkpDRwmCV0MSgiDQmZyb7dwPk2xQ"/>
            <p:cNvSpPr/>
            <p:nvPr/>
          </p:nvSpPr>
          <p:spPr>
            <a:xfrm flipH="false" flipV="false" rot="0">
              <a:off x="0" y="0"/>
              <a:ext cx="8600313" cy="7056755"/>
            </a:xfrm>
            <a:custGeom>
              <a:avLst/>
              <a:gdLst/>
              <a:ahLst/>
              <a:cxnLst/>
              <a:rect r="r" b="b" t="t" l="l"/>
              <a:pathLst>
                <a:path h="7056755" w="8600313">
                  <a:moveTo>
                    <a:pt x="0" y="0"/>
                  </a:moveTo>
                  <a:lnTo>
                    <a:pt x="8600313" y="0"/>
                  </a:lnTo>
                  <a:lnTo>
                    <a:pt x="8600313" y="7056755"/>
                  </a:lnTo>
                  <a:lnTo>
                    <a:pt x="0" y="7056755"/>
                  </a:lnTo>
                  <a:lnTo>
                    <a:pt x="0" y="0"/>
                  </a:lnTo>
                  <a:close/>
                </a:path>
              </a:pathLst>
            </a:custGeom>
            <a:blipFill>
              <a:blip r:embed="rId4"/>
              <a:stretch>
                <a:fillRect l="0" t="0" r="0" b="-9995"/>
              </a:stretch>
            </a:blipFill>
          </p:spPr>
        </p:sp>
      </p:grpSp>
      <p:grpSp>
        <p:nvGrpSpPr>
          <p:cNvPr name="Group 23" id="23"/>
          <p:cNvGrpSpPr/>
          <p:nvPr/>
        </p:nvGrpSpPr>
        <p:grpSpPr>
          <a:xfrm rot="0">
            <a:off x="11666574" y="2876106"/>
            <a:ext cx="6621426" cy="7410894"/>
            <a:chOff x="0" y="0"/>
            <a:chExt cx="8828568" cy="9881192"/>
          </a:xfrm>
        </p:grpSpPr>
        <p:sp>
          <p:nvSpPr>
            <p:cNvPr name="Freeform 24" id="24"/>
            <p:cNvSpPr/>
            <p:nvPr/>
          </p:nvSpPr>
          <p:spPr>
            <a:xfrm flipH="false" flipV="false" rot="0">
              <a:off x="0" y="0"/>
              <a:ext cx="8828532" cy="9881235"/>
            </a:xfrm>
            <a:custGeom>
              <a:avLst/>
              <a:gdLst/>
              <a:ahLst/>
              <a:cxnLst/>
              <a:rect r="r" b="b" t="t" l="l"/>
              <a:pathLst>
                <a:path h="9881235" w="8828532">
                  <a:moveTo>
                    <a:pt x="0" y="0"/>
                  </a:moveTo>
                  <a:lnTo>
                    <a:pt x="8828532" y="0"/>
                  </a:lnTo>
                  <a:lnTo>
                    <a:pt x="8828532" y="9881235"/>
                  </a:lnTo>
                  <a:lnTo>
                    <a:pt x="0" y="9881235"/>
                  </a:lnTo>
                  <a:close/>
                </a:path>
              </a:pathLst>
            </a:custGeom>
            <a:solidFill>
              <a:srgbClr val="EBF1DE"/>
            </a:solidFill>
          </p:spPr>
        </p:sp>
        <p:sp>
          <p:nvSpPr>
            <p:cNvPr name="Freeform 25" id="25"/>
            <p:cNvSpPr/>
            <p:nvPr/>
          </p:nvSpPr>
          <p:spPr>
            <a:xfrm flipH="false" flipV="false" rot="0">
              <a:off x="-1524" y="-1524"/>
              <a:ext cx="8831580" cy="9884283"/>
            </a:xfrm>
            <a:custGeom>
              <a:avLst/>
              <a:gdLst/>
              <a:ahLst/>
              <a:cxnLst/>
              <a:rect r="r" b="b" t="t" l="l"/>
              <a:pathLst>
                <a:path h="9884283" w="8831580">
                  <a:moveTo>
                    <a:pt x="1524" y="0"/>
                  </a:moveTo>
                  <a:lnTo>
                    <a:pt x="8830056" y="0"/>
                  </a:lnTo>
                  <a:cubicBezTo>
                    <a:pt x="8830945" y="0"/>
                    <a:pt x="8831580" y="762"/>
                    <a:pt x="8831580" y="1524"/>
                  </a:cubicBezTo>
                  <a:lnTo>
                    <a:pt x="8831580" y="9882759"/>
                  </a:lnTo>
                  <a:cubicBezTo>
                    <a:pt x="8831580" y="9883648"/>
                    <a:pt x="8830818" y="9884283"/>
                    <a:pt x="8830056" y="9884283"/>
                  </a:cubicBezTo>
                  <a:lnTo>
                    <a:pt x="1524" y="9884283"/>
                  </a:lnTo>
                  <a:cubicBezTo>
                    <a:pt x="635" y="9884283"/>
                    <a:pt x="0" y="9883521"/>
                    <a:pt x="0" y="9882759"/>
                  </a:cubicBezTo>
                  <a:lnTo>
                    <a:pt x="0" y="1524"/>
                  </a:lnTo>
                  <a:cubicBezTo>
                    <a:pt x="0" y="635"/>
                    <a:pt x="762" y="0"/>
                    <a:pt x="1524" y="0"/>
                  </a:cubicBezTo>
                  <a:moveTo>
                    <a:pt x="1524" y="3048"/>
                  </a:moveTo>
                  <a:lnTo>
                    <a:pt x="1524" y="1524"/>
                  </a:lnTo>
                  <a:lnTo>
                    <a:pt x="3048" y="1524"/>
                  </a:lnTo>
                  <a:lnTo>
                    <a:pt x="3048" y="9882759"/>
                  </a:lnTo>
                  <a:lnTo>
                    <a:pt x="1524" y="9882759"/>
                  </a:lnTo>
                  <a:lnTo>
                    <a:pt x="1524" y="9881235"/>
                  </a:lnTo>
                  <a:lnTo>
                    <a:pt x="8830056" y="9881235"/>
                  </a:lnTo>
                  <a:lnTo>
                    <a:pt x="8830056" y="9882759"/>
                  </a:lnTo>
                  <a:lnTo>
                    <a:pt x="8828532" y="9882759"/>
                  </a:lnTo>
                  <a:lnTo>
                    <a:pt x="8828532" y="1524"/>
                  </a:lnTo>
                  <a:lnTo>
                    <a:pt x="8830056" y="1524"/>
                  </a:lnTo>
                  <a:lnTo>
                    <a:pt x="8830056" y="3048"/>
                  </a:lnTo>
                  <a:lnTo>
                    <a:pt x="1524" y="3048"/>
                  </a:lnTo>
                  <a:close/>
                </a:path>
              </a:pathLst>
            </a:custGeom>
            <a:solidFill>
              <a:srgbClr val="4472C4"/>
            </a:solidFill>
          </p:spPr>
        </p:sp>
        <p:sp>
          <p:nvSpPr>
            <p:cNvPr name="TextBox 26" id="26"/>
            <p:cNvSpPr txBox="true"/>
            <p:nvPr/>
          </p:nvSpPr>
          <p:spPr>
            <a:xfrm>
              <a:off x="0" y="123825"/>
              <a:ext cx="8828568" cy="9757367"/>
            </a:xfrm>
            <a:prstGeom prst="rect">
              <a:avLst/>
            </a:prstGeom>
          </p:spPr>
          <p:txBody>
            <a:bodyPr anchor="t" rtlCol="false" tIns="50800" lIns="50800" bIns="50800" rIns="50800"/>
            <a:lstStyle/>
            <a:p>
              <a:pPr algn="l">
                <a:lnSpc>
                  <a:spcPts val="3356"/>
                </a:lnSpc>
              </a:pPr>
              <a:r>
                <a:rPr lang="en-US" sz="3885" b="true">
                  <a:solidFill>
                    <a:srgbClr val="000000"/>
                  </a:solidFill>
                  <a:latin typeface="Comic Sans Bold"/>
                  <a:ea typeface="Comic Sans Bold"/>
                  <a:cs typeface="Comic Sans Bold"/>
                  <a:sym typeface="Comic Sans Bold"/>
                </a:rPr>
                <a:t>How and when was the Earth formed?</a:t>
              </a:r>
            </a:p>
            <a:p>
              <a:pPr algn="l">
                <a:lnSpc>
                  <a:spcPts val="3356"/>
                </a:lnSpc>
              </a:pPr>
            </a:p>
            <a:p>
              <a:pPr algn="l">
                <a:lnSpc>
                  <a:spcPts val="3356"/>
                </a:lnSpc>
              </a:pPr>
              <a:r>
                <a:rPr lang="en-US" sz="3885">
                  <a:solidFill>
                    <a:srgbClr val="000000"/>
                  </a:solidFill>
                  <a:latin typeface="Comic Sans"/>
                  <a:ea typeface="Comic Sans"/>
                  <a:cs typeface="Comic Sans"/>
                  <a:sym typeface="Comic Sans"/>
                </a:rPr>
                <a:t>Approx. 4.6 billion years ago Earth formed.</a:t>
              </a:r>
            </a:p>
            <a:p>
              <a:pPr algn="l">
                <a:lnSpc>
                  <a:spcPts val="3356"/>
                </a:lnSpc>
              </a:pPr>
              <a:r>
                <a:rPr lang="en-US" sz="3885">
                  <a:solidFill>
                    <a:srgbClr val="000000"/>
                  </a:solidFill>
                  <a:latin typeface="Comic Sans"/>
                  <a:ea typeface="Comic Sans"/>
                  <a:cs typeface="Comic Sans"/>
                  <a:sym typeface="Comic Sans"/>
                </a:rPr>
                <a:t>Large cloud of dust &amp; gas that gradually cooled, shrank and solidified to form planet.</a:t>
              </a:r>
            </a:p>
            <a:p>
              <a:pPr algn="l">
                <a:lnSpc>
                  <a:spcPts val="3356"/>
                </a:lnSpc>
              </a:pPr>
              <a:r>
                <a:rPr lang="en-US" sz="3885">
                  <a:solidFill>
                    <a:srgbClr val="000000"/>
                  </a:solidFill>
                  <a:latin typeface="Comic Sans"/>
                  <a:ea typeface="Comic Sans"/>
                  <a:cs typeface="Comic Sans"/>
                  <a:sym typeface="Comic Sans"/>
                </a:rPr>
                <a:t>As Earth cooled, heavy materials sank to centre &amp; lighter materials floated towards surface.</a:t>
              </a:r>
            </a:p>
            <a:p>
              <a:pPr algn="l">
                <a:lnSpc>
                  <a:spcPts val="3356"/>
                </a:lnSpc>
              </a:pPr>
              <a:r>
                <a:rPr lang="en-US" sz="3885">
                  <a:solidFill>
                    <a:srgbClr val="000000"/>
                  </a:solidFill>
                  <a:latin typeface="Comic Sans"/>
                  <a:ea typeface="Comic Sans"/>
                  <a:cs typeface="Comic Sans"/>
                  <a:sym typeface="Comic Sans"/>
                </a:rPr>
                <a:t>This created a planet made up of different layers.</a:t>
              </a:r>
            </a:p>
            <a:p>
              <a:pPr algn="l">
                <a:lnSpc>
                  <a:spcPts val="3356"/>
                </a:lnSpc>
              </a:pP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2488594" y="1485902"/>
            <a:ext cx="8559218" cy="6294460"/>
            <a:chOff x="0" y="0"/>
            <a:chExt cx="11412290" cy="8392614"/>
          </a:xfrm>
        </p:grpSpPr>
        <p:sp>
          <p:nvSpPr>
            <p:cNvPr name="Freeform 4" id="4" descr="http://www.didcotgirls.oxon.sch.uk/depts/geog/bcs_geography/images/earth%20structure3.gif"/>
            <p:cNvSpPr/>
            <p:nvPr/>
          </p:nvSpPr>
          <p:spPr>
            <a:xfrm flipH="false" flipV="false" rot="0">
              <a:off x="0" y="0"/>
              <a:ext cx="11412347" cy="8392668"/>
            </a:xfrm>
            <a:custGeom>
              <a:avLst/>
              <a:gdLst/>
              <a:ahLst/>
              <a:cxnLst/>
              <a:rect r="r" b="b" t="t" l="l"/>
              <a:pathLst>
                <a:path h="8392668" w="11412347">
                  <a:moveTo>
                    <a:pt x="0" y="0"/>
                  </a:moveTo>
                  <a:lnTo>
                    <a:pt x="11412347" y="0"/>
                  </a:lnTo>
                  <a:lnTo>
                    <a:pt x="11412347" y="8392668"/>
                  </a:lnTo>
                  <a:lnTo>
                    <a:pt x="0" y="8392668"/>
                  </a:lnTo>
                  <a:lnTo>
                    <a:pt x="0" y="0"/>
                  </a:lnTo>
                  <a:close/>
                </a:path>
              </a:pathLst>
            </a:custGeom>
            <a:blipFill>
              <a:blip r:embed="rId3"/>
              <a:stretch>
                <a:fillRect l="0" t="0" r="0" b="0"/>
              </a:stretch>
            </a:blipFill>
          </p:spPr>
        </p:sp>
      </p:grpSp>
      <p:grpSp>
        <p:nvGrpSpPr>
          <p:cNvPr name="Group 5" id="5"/>
          <p:cNvGrpSpPr/>
          <p:nvPr/>
        </p:nvGrpSpPr>
        <p:grpSpPr>
          <a:xfrm rot="0">
            <a:off x="7513206" y="2373480"/>
            <a:ext cx="3277791" cy="879276"/>
            <a:chOff x="0" y="0"/>
            <a:chExt cx="4370388" cy="1172368"/>
          </a:xfrm>
        </p:grpSpPr>
        <p:sp>
          <p:nvSpPr>
            <p:cNvPr name="Freeform 6" id="6"/>
            <p:cNvSpPr/>
            <p:nvPr/>
          </p:nvSpPr>
          <p:spPr>
            <a:xfrm flipH="false" flipV="false" rot="0">
              <a:off x="25400" y="25400"/>
              <a:ext cx="4319651" cy="1121537"/>
            </a:xfrm>
            <a:custGeom>
              <a:avLst/>
              <a:gdLst/>
              <a:ahLst/>
              <a:cxnLst/>
              <a:rect r="r" b="b" t="t" l="l"/>
              <a:pathLst>
                <a:path h="1121537" w="4319651">
                  <a:moveTo>
                    <a:pt x="0" y="0"/>
                  </a:moveTo>
                  <a:lnTo>
                    <a:pt x="4319651" y="0"/>
                  </a:lnTo>
                  <a:lnTo>
                    <a:pt x="4319651" y="1121537"/>
                  </a:lnTo>
                  <a:lnTo>
                    <a:pt x="0" y="1121537"/>
                  </a:lnTo>
                  <a:close/>
                </a:path>
              </a:pathLst>
            </a:custGeom>
            <a:solidFill>
              <a:srgbClr val="4F81BD"/>
            </a:solidFill>
          </p:spPr>
        </p:sp>
        <p:sp>
          <p:nvSpPr>
            <p:cNvPr name="Freeform 7" id="7"/>
            <p:cNvSpPr/>
            <p:nvPr/>
          </p:nvSpPr>
          <p:spPr>
            <a:xfrm flipH="false" flipV="false" rot="0">
              <a:off x="0" y="0"/>
              <a:ext cx="4370451" cy="1172337"/>
            </a:xfrm>
            <a:custGeom>
              <a:avLst/>
              <a:gdLst/>
              <a:ahLst/>
              <a:cxnLst/>
              <a:rect r="r" b="b" t="t" l="l"/>
              <a:pathLst>
                <a:path h="1172337" w="4370451">
                  <a:moveTo>
                    <a:pt x="25400" y="0"/>
                  </a:moveTo>
                  <a:lnTo>
                    <a:pt x="4345051" y="0"/>
                  </a:lnTo>
                  <a:cubicBezTo>
                    <a:pt x="4359021" y="0"/>
                    <a:pt x="4370451" y="11430"/>
                    <a:pt x="4370451" y="25400"/>
                  </a:cubicBezTo>
                  <a:lnTo>
                    <a:pt x="4370451" y="1146937"/>
                  </a:lnTo>
                  <a:cubicBezTo>
                    <a:pt x="4370451" y="1160907"/>
                    <a:pt x="4359021" y="1172337"/>
                    <a:pt x="4345051" y="1172337"/>
                  </a:cubicBezTo>
                  <a:lnTo>
                    <a:pt x="25400" y="1172337"/>
                  </a:lnTo>
                  <a:cubicBezTo>
                    <a:pt x="11430" y="1172337"/>
                    <a:pt x="0" y="1160907"/>
                    <a:pt x="0" y="1146937"/>
                  </a:cubicBezTo>
                  <a:lnTo>
                    <a:pt x="0" y="25400"/>
                  </a:lnTo>
                  <a:cubicBezTo>
                    <a:pt x="0" y="11430"/>
                    <a:pt x="11430" y="0"/>
                    <a:pt x="25400" y="0"/>
                  </a:cubicBezTo>
                  <a:moveTo>
                    <a:pt x="25400" y="50800"/>
                  </a:moveTo>
                  <a:lnTo>
                    <a:pt x="25400" y="25400"/>
                  </a:lnTo>
                  <a:lnTo>
                    <a:pt x="50800" y="25400"/>
                  </a:lnTo>
                  <a:lnTo>
                    <a:pt x="50800" y="1146937"/>
                  </a:lnTo>
                  <a:lnTo>
                    <a:pt x="25400" y="1146937"/>
                  </a:lnTo>
                  <a:lnTo>
                    <a:pt x="25400" y="1121537"/>
                  </a:lnTo>
                  <a:lnTo>
                    <a:pt x="4345051" y="1121537"/>
                  </a:lnTo>
                  <a:lnTo>
                    <a:pt x="4345051" y="1146937"/>
                  </a:lnTo>
                  <a:lnTo>
                    <a:pt x="4319651" y="1146937"/>
                  </a:lnTo>
                  <a:lnTo>
                    <a:pt x="4319651" y="25400"/>
                  </a:lnTo>
                  <a:lnTo>
                    <a:pt x="4345051" y="25400"/>
                  </a:lnTo>
                  <a:lnTo>
                    <a:pt x="4345051" y="50800"/>
                  </a:lnTo>
                  <a:lnTo>
                    <a:pt x="25400" y="50800"/>
                  </a:lnTo>
                  <a:close/>
                </a:path>
              </a:pathLst>
            </a:custGeom>
            <a:solidFill>
              <a:srgbClr val="385D8A"/>
            </a:solidFill>
          </p:spPr>
        </p:sp>
      </p:grpSp>
      <p:grpSp>
        <p:nvGrpSpPr>
          <p:cNvPr name="Group 8" id="8"/>
          <p:cNvGrpSpPr/>
          <p:nvPr/>
        </p:nvGrpSpPr>
        <p:grpSpPr>
          <a:xfrm rot="0">
            <a:off x="7555911" y="3379502"/>
            <a:ext cx="3277791" cy="879277"/>
            <a:chOff x="0" y="0"/>
            <a:chExt cx="4370388" cy="1172370"/>
          </a:xfrm>
        </p:grpSpPr>
        <p:sp>
          <p:nvSpPr>
            <p:cNvPr name="Freeform 9" id="9"/>
            <p:cNvSpPr/>
            <p:nvPr/>
          </p:nvSpPr>
          <p:spPr>
            <a:xfrm flipH="false" flipV="false" rot="0">
              <a:off x="25400" y="25400"/>
              <a:ext cx="4319651" cy="1121537"/>
            </a:xfrm>
            <a:custGeom>
              <a:avLst/>
              <a:gdLst/>
              <a:ahLst/>
              <a:cxnLst/>
              <a:rect r="r" b="b" t="t" l="l"/>
              <a:pathLst>
                <a:path h="1121537" w="4319651">
                  <a:moveTo>
                    <a:pt x="0" y="0"/>
                  </a:moveTo>
                  <a:lnTo>
                    <a:pt x="4319651" y="0"/>
                  </a:lnTo>
                  <a:lnTo>
                    <a:pt x="4319651" y="1121537"/>
                  </a:lnTo>
                  <a:lnTo>
                    <a:pt x="0" y="1121537"/>
                  </a:lnTo>
                  <a:close/>
                </a:path>
              </a:pathLst>
            </a:custGeom>
            <a:solidFill>
              <a:srgbClr val="4F81BD"/>
            </a:solidFill>
          </p:spPr>
        </p:sp>
        <p:sp>
          <p:nvSpPr>
            <p:cNvPr name="Freeform 10" id="10"/>
            <p:cNvSpPr/>
            <p:nvPr/>
          </p:nvSpPr>
          <p:spPr>
            <a:xfrm flipH="false" flipV="false" rot="0">
              <a:off x="0" y="0"/>
              <a:ext cx="4370451" cy="1172337"/>
            </a:xfrm>
            <a:custGeom>
              <a:avLst/>
              <a:gdLst/>
              <a:ahLst/>
              <a:cxnLst/>
              <a:rect r="r" b="b" t="t" l="l"/>
              <a:pathLst>
                <a:path h="1172337" w="4370451">
                  <a:moveTo>
                    <a:pt x="25400" y="0"/>
                  </a:moveTo>
                  <a:lnTo>
                    <a:pt x="4345051" y="0"/>
                  </a:lnTo>
                  <a:cubicBezTo>
                    <a:pt x="4359021" y="0"/>
                    <a:pt x="4370451" y="11430"/>
                    <a:pt x="4370451" y="25400"/>
                  </a:cubicBezTo>
                  <a:lnTo>
                    <a:pt x="4370451" y="1146937"/>
                  </a:lnTo>
                  <a:cubicBezTo>
                    <a:pt x="4370451" y="1160907"/>
                    <a:pt x="4359021" y="1172337"/>
                    <a:pt x="4345051" y="1172337"/>
                  </a:cubicBezTo>
                  <a:lnTo>
                    <a:pt x="25400" y="1172337"/>
                  </a:lnTo>
                  <a:cubicBezTo>
                    <a:pt x="11430" y="1172337"/>
                    <a:pt x="0" y="1160907"/>
                    <a:pt x="0" y="1146937"/>
                  </a:cubicBezTo>
                  <a:lnTo>
                    <a:pt x="0" y="25400"/>
                  </a:lnTo>
                  <a:cubicBezTo>
                    <a:pt x="0" y="11430"/>
                    <a:pt x="11430" y="0"/>
                    <a:pt x="25400" y="0"/>
                  </a:cubicBezTo>
                  <a:moveTo>
                    <a:pt x="25400" y="50800"/>
                  </a:moveTo>
                  <a:lnTo>
                    <a:pt x="25400" y="25400"/>
                  </a:lnTo>
                  <a:lnTo>
                    <a:pt x="50800" y="25400"/>
                  </a:lnTo>
                  <a:lnTo>
                    <a:pt x="50800" y="1146937"/>
                  </a:lnTo>
                  <a:lnTo>
                    <a:pt x="25400" y="1146937"/>
                  </a:lnTo>
                  <a:lnTo>
                    <a:pt x="25400" y="1121537"/>
                  </a:lnTo>
                  <a:lnTo>
                    <a:pt x="4345051" y="1121537"/>
                  </a:lnTo>
                  <a:lnTo>
                    <a:pt x="4345051" y="1146937"/>
                  </a:lnTo>
                  <a:lnTo>
                    <a:pt x="4319651" y="1146937"/>
                  </a:lnTo>
                  <a:lnTo>
                    <a:pt x="4319651" y="25400"/>
                  </a:lnTo>
                  <a:lnTo>
                    <a:pt x="4345051" y="25400"/>
                  </a:lnTo>
                  <a:lnTo>
                    <a:pt x="4345051" y="50800"/>
                  </a:lnTo>
                  <a:lnTo>
                    <a:pt x="25400" y="50800"/>
                  </a:lnTo>
                  <a:close/>
                </a:path>
              </a:pathLst>
            </a:custGeom>
            <a:solidFill>
              <a:srgbClr val="385D8A"/>
            </a:solidFill>
          </p:spPr>
        </p:sp>
      </p:grpSp>
      <p:grpSp>
        <p:nvGrpSpPr>
          <p:cNvPr name="Group 11" id="11"/>
          <p:cNvGrpSpPr/>
          <p:nvPr/>
        </p:nvGrpSpPr>
        <p:grpSpPr>
          <a:xfrm rot="0">
            <a:off x="8096250" y="4324350"/>
            <a:ext cx="2781300" cy="879276"/>
            <a:chOff x="0" y="0"/>
            <a:chExt cx="3708400" cy="1172368"/>
          </a:xfrm>
        </p:grpSpPr>
        <p:sp>
          <p:nvSpPr>
            <p:cNvPr name="Freeform 12" id="12"/>
            <p:cNvSpPr/>
            <p:nvPr/>
          </p:nvSpPr>
          <p:spPr>
            <a:xfrm flipH="false" flipV="false" rot="0">
              <a:off x="25400" y="25400"/>
              <a:ext cx="3657600" cy="1121537"/>
            </a:xfrm>
            <a:custGeom>
              <a:avLst/>
              <a:gdLst/>
              <a:ahLst/>
              <a:cxnLst/>
              <a:rect r="r" b="b" t="t" l="l"/>
              <a:pathLst>
                <a:path h="1121537" w="3657600">
                  <a:moveTo>
                    <a:pt x="0" y="0"/>
                  </a:moveTo>
                  <a:lnTo>
                    <a:pt x="3657600" y="0"/>
                  </a:lnTo>
                  <a:lnTo>
                    <a:pt x="3657600" y="1121537"/>
                  </a:lnTo>
                  <a:lnTo>
                    <a:pt x="0" y="1121537"/>
                  </a:lnTo>
                  <a:close/>
                </a:path>
              </a:pathLst>
            </a:custGeom>
            <a:solidFill>
              <a:srgbClr val="4F81BD"/>
            </a:solidFill>
          </p:spPr>
        </p:sp>
        <p:sp>
          <p:nvSpPr>
            <p:cNvPr name="Freeform 13" id="13"/>
            <p:cNvSpPr/>
            <p:nvPr/>
          </p:nvSpPr>
          <p:spPr>
            <a:xfrm flipH="false" flipV="false" rot="0">
              <a:off x="0" y="0"/>
              <a:ext cx="3708400" cy="1172337"/>
            </a:xfrm>
            <a:custGeom>
              <a:avLst/>
              <a:gdLst/>
              <a:ahLst/>
              <a:cxnLst/>
              <a:rect r="r" b="b" t="t" l="l"/>
              <a:pathLst>
                <a:path h="1172337" w="3708400">
                  <a:moveTo>
                    <a:pt x="25400" y="0"/>
                  </a:moveTo>
                  <a:lnTo>
                    <a:pt x="3683000" y="0"/>
                  </a:lnTo>
                  <a:cubicBezTo>
                    <a:pt x="3696970" y="0"/>
                    <a:pt x="3708400" y="11430"/>
                    <a:pt x="3708400" y="25400"/>
                  </a:cubicBezTo>
                  <a:lnTo>
                    <a:pt x="3708400" y="1146937"/>
                  </a:lnTo>
                  <a:cubicBezTo>
                    <a:pt x="3708400" y="1160907"/>
                    <a:pt x="3696970" y="1172337"/>
                    <a:pt x="3683000" y="1172337"/>
                  </a:cubicBezTo>
                  <a:lnTo>
                    <a:pt x="25400" y="1172337"/>
                  </a:lnTo>
                  <a:cubicBezTo>
                    <a:pt x="11430" y="1172337"/>
                    <a:pt x="0" y="1160907"/>
                    <a:pt x="0" y="1146937"/>
                  </a:cubicBezTo>
                  <a:lnTo>
                    <a:pt x="0" y="25400"/>
                  </a:lnTo>
                  <a:cubicBezTo>
                    <a:pt x="0" y="11430"/>
                    <a:pt x="11430" y="0"/>
                    <a:pt x="25400" y="0"/>
                  </a:cubicBezTo>
                  <a:moveTo>
                    <a:pt x="25400" y="50800"/>
                  </a:moveTo>
                  <a:lnTo>
                    <a:pt x="25400" y="25400"/>
                  </a:lnTo>
                  <a:lnTo>
                    <a:pt x="50800" y="25400"/>
                  </a:lnTo>
                  <a:lnTo>
                    <a:pt x="50800" y="1146937"/>
                  </a:lnTo>
                  <a:lnTo>
                    <a:pt x="25400" y="1146937"/>
                  </a:lnTo>
                  <a:lnTo>
                    <a:pt x="25400" y="1121537"/>
                  </a:lnTo>
                  <a:lnTo>
                    <a:pt x="3683000" y="1121537"/>
                  </a:lnTo>
                  <a:lnTo>
                    <a:pt x="3683000" y="1146937"/>
                  </a:lnTo>
                  <a:lnTo>
                    <a:pt x="3657600" y="1146937"/>
                  </a:lnTo>
                  <a:lnTo>
                    <a:pt x="3657600" y="25400"/>
                  </a:lnTo>
                  <a:lnTo>
                    <a:pt x="3683000" y="25400"/>
                  </a:lnTo>
                  <a:lnTo>
                    <a:pt x="3683000" y="50800"/>
                  </a:lnTo>
                  <a:lnTo>
                    <a:pt x="25400" y="50800"/>
                  </a:lnTo>
                  <a:close/>
                </a:path>
              </a:pathLst>
            </a:custGeom>
            <a:solidFill>
              <a:srgbClr val="385D8A"/>
            </a:solidFill>
          </p:spPr>
        </p:sp>
      </p:grpSp>
      <p:grpSp>
        <p:nvGrpSpPr>
          <p:cNvPr name="Group 14" id="14"/>
          <p:cNvGrpSpPr/>
          <p:nvPr/>
        </p:nvGrpSpPr>
        <p:grpSpPr>
          <a:xfrm rot="0">
            <a:off x="8324850" y="5310066"/>
            <a:ext cx="2552700" cy="879277"/>
            <a:chOff x="0" y="0"/>
            <a:chExt cx="3403600" cy="1172370"/>
          </a:xfrm>
        </p:grpSpPr>
        <p:sp>
          <p:nvSpPr>
            <p:cNvPr name="Freeform 15" id="15"/>
            <p:cNvSpPr/>
            <p:nvPr/>
          </p:nvSpPr>
          <p:spPr>
            <a:xfrm flipH="false" flipV="false" rot="0">
              <a:off x="25400" y="25400"/>
              <a:ext cx="3352800" cy="1121537"/>
            </a:xfrm>
            <a:custGeom>
              <a:avLst/>
              <a:gdLst/>
              <a:ahLst/>
              <a:cxnLst/>
              <a:rect r="r" b="b" t="t" l="l"/>
              <a:pathLst>
                <a:path h="1121537" w="3352800">
                  <a:moveTo>
                    <a:pt x="0" y="0"/>
                  </a:moveTo>
                  <a:lnTo>
                    <a:pt x="3352800" y="0"/>
                  </a:lnTo>
                  <a:lnTo>
                    <a:pt x="3352800" y="1121537"/>
                  </a:lnTo>
                  <a:lnTo>
                    <a:pt x="0" y="1121537"/>
                  </a:lnTo>
                  <a:close/>
                </a:path>
              </a:pathLst>
            </a:custGeom>
            <a:solidFill>
              <a:srgbClr val="4F81BD"/>
            </a:solidFill>
          </p:spPr>
        </p:sp>
        <p:sp>
          <p:nvSpPr>
            <p:cNvPr name="Freeform 16" id="16"/>
            <p:cNvSpPr/>
            <p:nvPr/>
          </p:nvSpPr>
          <p:spPr>
            <a:xfrm flipH="false" flipV="false" rot="0">
              <a:off x="0" y="0"/>
              <a:ext cx="3403600" cy="1172337"/>
            </a:xfrm>
            <a:custGeom>
              <a:avLst/>
              <a:gdLst/>
              <a:ahLst/>
              <a:cxnLst/>
              <a:rect r="r" b="b" t="t" l="l"/>
              <a:pathLst>
                <a:path h="1172337" w="3403600">
                  <a:moveTo>
                    <a:pt x="25400" y="0"/>
                  </a:moveTo>
                  <a:lnTo>
                    <a:pt x="3378200" y="0"/>
                  </a:lnTo>
                  <a:cubicBezTo>
                    <a:pt x="3392170" y="0"/>
                    <a:pt x="3403600" y="11430"/>
                    <a:pt x="3403600" y="25400"/>
                  </a:cubicBezTo>
                  <a:lnTo>
                    <a:pt x="3403600" y="1146937"/>
                  </a:lnTo>
                  <a:cubicBezTo>
                    <a:pt x="3403600" y="1160907"/>
                    <a:pt x="3392170" y="1172337"/>
                    <a:pt x="3378200" y="1172337"/>
                  </a:cubicBezTo>
                  <a:lnTo>
                    <a:pt x="25400" y="1172337"/>
                  </a:lnTo>
                  <a:cubicBezTo>
                    <a:pt x="11430" y="1172337"/>
                    <a:pt x="0" y="1160907"/>
                    <a:pt x="0" y="1146937"/>
                  </a:cubicBezTo>
                  <a:lnTo>
                    <a:pt x="0" y="25400"/>
                  </a:lnTo>
                  <a:cubicBezTo>
                    <a:pt x="0" y="11430"/>
                    <a:pt x="11430" y="0"/>
                    <a:pt x="25400" y="0"/>
                  </a:cubicBezTo>
                  <a:moveTo>
                    <a:pt x="25400" y="50800"/>
                  </a:moveTo>
                  <a:lnTo>
                    <a:pt x="25400" y="25400"/>
                  </a:lnTo>
                  <a:lnTo>
                    <a:pt x="50800" y="25400"/>
                  </a:lnTo>
                  <a:lnTo>
                    <a:pt x="50800" y="1146937"/>
                  </a:lnTo>
                  <a:lnTo>
                    <a:pt x="25400" y="1146937"/>
                  </a:lnTo>
                  <a:lnTo>
                    <a:pt x="25400" y="1121537"/>
                  </a:lnTo>
                  <a:lnTo>
                    <a:pt x="3378200" y="1121537"/>
                  </a:lnTo>
                  <a:lnTo>
                    <a:pt x="3378200" y="1146937"/>
                  </a:lnTo>
                  <a:lnTo>
                    <a:pt x="3352800" y="1146937"/>
                  </a:lnTo>
                  <a:lnTo>
                    <a:pt x="3352800" y="25400"/>
                  </a:lnTo>
                  <a:lnTo>
                    <a:pt x="3378200" y="25400"/>
                  </a:lnTo>
                  <a:lnTo>
                    <a:pt x="3378200" y="50800"/>
                  </a:lnTo>
                  <a:lnTo>
                    <a:pt x="25400" y="50800"/>
                  </a:lnTo>
                  <a:close/>
                </a:path>
              </a:pathLst>
            </a:custGeom>
            <a:solidFill>
              <a:srgbClr val="385D8A"/>
            </a:solidFill>
          </p:spPr>
        </p:sp>
      </p:grpSp>
      <p:grpSp>
        <p:nvGrpSpPr>
          <p:cNvPr name="Group 17" id="17"/>
          <p:cNvGrpSpPr/>
          <p:nvPr/>
        </p:nvGrpSpPr>
        <p:grpSpPr>
          <a:xfrm rot="0">
            <a:off x="2302208" y="45218"/>
            <a:ext cx="13699792" cy="1296144"/>
            <a:chOff x="0" y="0"/>
            <a:chExt cx="18266390" cy="1728192"/>
          </a:xfrm>
        </p:grpSpPr>
        <p:sp>
          <p:nvSpPr>
            <p:cNvPr name="Freeform 18" id="18"/>
            <p:cNvSpPr/>
            <p:nvPr/>
          </p:nvSpPr>
          <p:spPr>
            <a:xfrm flipH="false" flipV="false" rot="0">
              <a:off x="0" y="0"/>
              <a:ext cx="18266390" cy="1728192"/>
            </a:xfrm>
            <a:custGeom>
              <a:avLst/>
              <a:gdLst/>
              <a:ahLst/>
              <a:cxnLst/>
              <a:rect r="r" b="b" t="t" l="l"/>
              <a:pathLst>
                <a:path h="1728192" w="18266390">
                  <a:moveTo>
                    <a:pt x="0" y="0"/>
                  </a:moveTo>
                  <a:lnTo>
                    <a:pt x="18266390" y="0"/>
                  </a:lnTo>
                  <a:lnTo>
                    <a:pt x="18266390" y="1728192"/>
                  </a:lnTo>
                  <a:lnTo>
                    <a:pt x="0" y="1728192"/>
                  </a:lnTo>
                  <a:close/>
                </a:path>
              </a:pathLst>
            </a:custGeom>
            <a:solidFill>
              <a:srgbClr val="000000">
                <a:alpha val="0"/>
              </a:srgbClr>
            </a:solidFill>
          </p:spPr>
        </p:sp>
        <p:sp>
          <p:nvSpPr>
            <p:cNvPr name="TextBox 19" id="19"/>
            <p:cNvSpPr txBox="true"/>
            <p:nvPr/>
          </p:nvSpPr>
          <p:spPr>
            <a:xfrm>
              <a:off x="0" y="-85725"/>
              <a:ext cx="18266390" cy="1813917"/>
            </a:xfrm>
            <a:prstGeom prst="rect">
              <a:avLst/>
            </a:prstGeom>
          </p:spPr>
          <p:txBody>
            <a:bodyPr anchor="ctr" rtlCol="false" tIns="0" lIns="0" bIns="0" rIns="0"/>
            <a:lstStyle/>
            <a:p>
              <a:pPr algn="ctr">
                <a:lnSpc>
                  <a:spcPts val="5345"/>
                </a:lnSpc>
              </a:pPr>
              <a:r>
                <a:rPr lang="en-US" sz="4455" b="true">
                  <a:solidFill>
                    <a:srgbClr val="000000"/>
                  </a:solidFill>
                  <a:latin typeface="Calibri (MS) Bold"/>
                  <a:ea typeface="Calibri (MS) Bold"/>
                  <a:cs typeface="Calibri (MS) Bold"/>
                  <a:sym typeface="Calibri (MS) Bold"/>
                </a:rPr>
                <a:t>This is what the Earth looks like inside. It is made up of </a:t>
              </a:r>
              <a:r>
                <a:rPr lang="en-US" sz="4455" b="true">
                  <a:solidFill>
                    <a:srgbClr val="FF0000"/>
                  </a:solidFill>
                  <a:latin typeface="Calibri (MS) Bold"/>
                  <a:ea typeface="Calibri (MS) Bold"/>
                  <a:cs typeface="Calibri (MS) Bold"/>
                  <a:sym typeface="Calibri (MS) Bold"/>
                </a:rPr>
                <a:t>four main parts</a:t>
              </a:r>
              <a:r>
                <a:rPr lang="en-US" sz="4455" b="true">
                  <a:solidFill>
                    <a:srgbClr val="000000"/>
                  </a:solidFill>
                  <a:latin typeface="Calibri (MS) Bold"/>
                  <a:ea typeface="Calibri (MS) Bold"/>
                  <a:cs typeface="Calibri (MS) Bold"/>
                  <a:sym typeface="Calibri (MS) Bold"/>
                </a:rPr>
                <a:t>:</a:t>
              </a:r>
            </a:p>
          </p:txBody>
        </p:sp>
      </p:grpSp>
      <p:grpSp>
        <p:nvGrpSpPr>
          <p:cNvPr name="Group 20" id="20"/>
          <p:cNvGrpSpPr/>
          <p:nvPr/>
        </p:nvGrpSpPr>
        <p:grpSpPr>
          <a:xfrm rot="0">
            <a:off x="2432073" y="7979273"/>
            <a:ext cx="8615739" cy="1022310"/>
            <a:chOff x="0" y="0"/>
            <a:chExt cx="11487652" cy="1363080"/>
          </a:xfrm>
        </p:grpSpPr>
        <p:sp>
          <p:nvSpPr>
            <p:cNvPr name="Freeform 21" id="21"/>
            <p:cNvSpPr/>
            <p:nvPr/>
          </p:nvSpPr>
          <p:spPr>
            <a:xfrm flipH="false" flipV="false" rot="0">
              <a:off x="0" y="0"/>
              <a:ext cx="11487658" cy="1363091"/>
            </a:xfrm>
            <a:custGeom>
              <a:avLst/>
              <a:gdLst/>
              <a:ahLst/>
              <a:cxnLst/>
              <a:rect r="r" b="b" t="t" l="l"/>
              <a:pathLst>
                <a:path h="1363091" w="11487658">
                  <a:moveTo>
                    <a:pt x="0" y="0"/>
                  </a:moveTo>
                  <a:lnTo>
                    <a:pt x="11487658" y="0"/>
                  </a:lnTo>
                  <a:lnTo>
                    <a:pt x="11487658" y="1363091"/>
                  </a:lnTo>
                  <a:lnTo>
                    <a:pt x="0" y="1363091"/>
                  </a:lnTo>
                  <a:close/>
                </a:path>
              </a:pathLst>
            </a:custGeom>
            <a:solidFill>
              <a:srgbClr val="CCC1DA"/>
            </a:solidFill>
          </p:spPr>
        </p:sp>
        <p:sp>
          <p:nvSpPr>
            <p:cNvPr name="Freeform 22" id="22"/>
            <p:cNvSpPr/>
            <p:nvPr/>
          </p:nvSpPr>
          <p:spPr>
            <a:xfrm flipH="false" flipV="false" rot="0">
              <a:off x="-1524" y="-1524"/>
              <a:ext cx="11490706" cy="1366139"/>
            </a:xfrm>
            <a:custGeom>
              <a:avLst/>
              <a:gdLst/>
              <a:ahLst/>
              <a:cxnLst/>
              <a:rect r="r" b="b" t="t" l="l"/>
              <a:pathLst>
                <a:path h="1366139" w="11490706">
                  <a:moveTo>
                    <a:pt x="1524" y="0"/>
                  </a:moveTo>
                  <a:lnTo>
                    <a:pt x="11489182" y="0"/>
                  </a:lnTo>
                  <a:cubicBezTo>
                    <a:pt x="11490071" y="0"/>
                    <a:pt x="11490706" y="762"/>
                    <a:pt x="11490706" y="1524"/>
                  </a:cubicBezTo>
                  <a:lnTo>
                    <a:pt x="11490706" y="1364615"/>
                  </a:lnTo>
                  <a:cubicBezTo>
                    <a:pt x="11490706" y="1365504"/>
                    <a:pt x="11489944" y="1366139"/>
                    <a:pt x="11489182" y="1366139"/>
                  </a:cubicBezTo>
                  <a:lnTo>
                    <a:pt x="1524" y="1366139"/>
                  </a:lnTo>
                  <a:cubicBezTo>
                    <a:pt x="635" y="1366139"/>
                    <a:pt x="0" y="1365377"/>
                    <a:pt x="0" y="1364615"/>
                  </a:cubicBezTo>
                  <a:lnTo>
                    <a:pt x="0" y="1524"/>
                  </a:lnTo>
                  <a:cubicBezTo>
                    <a:pt x="0" y="635"/>
                    <a:pt x="762" y="0"/>
                    <a:pt x="1524" y="0"/>
                  </a:cubicBezTo>
                  <a:moveTo>
                    <a:pt x="1524" y="3048"/>
                  </a:moveTo>
                  <a:lnTo>
                    <a:pt x="1524" y="1524"/>
                  </a:lnTo>
                  <a:lnTo>
                    <a:pt x="3048" y="1524"/>
                  </a:lnTo>
                  <a:lnTo>
                    <a:pt x="3048" y="1364615"/>
                  </a:lnTo>
                  <a:lnTo>
                    <a:pt x="1524" y="1364615"/>
                  </a:lnTo>
                  <a:lnTo>
                    <a:pt x="1524" y="1363091"/>
                  </a:lnTo>
                  <a:lnTo>
                    <a:pt x="11489182" y="1363091"/>
                  </a:lnTo>
                  <a:lnTo>
                    <a:pt x="11489182" y="1364615"/>
                  </a:lnTo>
                  <a:lnTo>
                    <a:pt x="11487658" y="1364615"/>
                  </a:lnTo>
                  <a:lnTo>
                    <a:pt x="11487658" y="1524"/>
                  </a:lnTo>
                  <a:lnTo>
                    <a:pt x="11489182" y="1524"/>
                  </a:lnTo>
                  <a:lnTo>
                    <a:pt x="11489182" y="3048"/>
                  </a:lnTo>
                  <a:lnTo>
                    <a:pt x="1524" y="3048"/>
                  </a:lnTo>
                  <a:close/>
                </a:path>
              </a:pathLst>
            </a:custGeom>
            <a:solidFill>
              <a:srgbClr val="4F81BD"/>
            </a:solidFill>
          </p:spPr>
        </p:sp>
        <p:sp>
          <p:nvSpPr>
            <p:cNvPr name="TextBox 23" id="23"/>
            <p:cNvSpPr txBox="true"/>
            <p:nvPr/>
          </p:nvSpPr>
          <p:spPr>
            <a:xfrm>
              <a:off x="0" y="-85725"/>
              <a:ext cx="11487652" cy="1448805"/>
            </a:xfrm>
            <a:prstGeom prst="rect">
              <a:avLst/>
            </a:prstGeom>
          </p:spPr>
          <p:txBody>
            <a:bodyPr anchor="ctr" rtlCol="false" tIns="50800" lIns="50800" bIns="50800" rIns="50800"/>
            <a:lstStyle/>
            <a:p>
              <a:pPr algn="ctr">
                <a:lnSpc>
                  <a:spcPts val="5791"/>
                </a:lnSpc>
              </a:pPr>
              <a:r>
                <a:rPr lang="en-US" sz="4826" b="true">
                  <a:solidFill>
                    <a:srgbClr val="000000"/>
                  </a:solidFill>
                  <a:latin typeface="Calibri (MS) Bold"/>
                  <a:ea typeface="Calibri (MS) Bold"/>
                  <a:cs typeface="Calibri (MS) Bold"/>
                  <a:sym typeface="Calibri (MS) Bold"/>
                </a:rPr>
                <a:t>What are the missing parts?</a:t>
              </a:r>
            </a:p>
          </p:txBody>
        </p:sp>
      </p:grpSp>
      <p:grpSp>
        <p:nvGrpSpPr>
          <p:cNvPr name="Group 24" id="24"/>
          <p:cNvGrpSpPr/>
          <p:nvPr/>
        </p:nvGrpSpPr>
        <p:grpSpPr>
          <a:xfrm rot="0">
            <a:off x="11019237" y="1362165"/>
            <a:ext cx="4897040" cy="8839110"/>
            <a:chOff x="0" y="0"/>
            <a:chExt cx="6529386" cy="11785480"/>
          </a:xfrm>
        </p:grpSpPr>
        <p:sp>
          <p:nvSpPr>
            <p:cNvPr name="Freeform 25" id="25"/>
            <p:cNvSpPr/>
            <p:nvPr/>
          </p:nvSpPr>
          <p:spPr>
            <a:xfrm flipH="false" flipV="false" rot="0">
              <a:off x="38100" y="38100"/>
              <a:ext cx="6453124" cy="11709273"/>
            </a:xfrm>
            <a:custGeom>
              <a:avLst/>
              <a:gdLst/>
              <a:ahLst/>
              <a:cxnLst/>
              <a:rect r="r" b="b" t="t" l="l"/>
              <a:pathLst>
                <a:path h="11709273" w="6453124">
                  <a:moveTo>
                    <a:pt x="0" y="0"/>
                  </a:moveTo>
                  <a:lnTo>
                    <a:pt x="6453124" y="0"/>
                  </a:lnTo>
                  <a:lnTo>
                    <a:pt x="6453124" y="11709273"/>
                  </a:lnTo>
                  <a:lnTo>
                    <a:pt x="0" y="11709273"/>
                  </a:lnTo>
                  <a:close/>
                </a:path>
              </a:pathLst>
            </a:custGeom>
            <a:solidFill>
              <a:srgbClr val="F79646"/>
            </a:solidFill>
          </p:spPr>
        </p:sp>
        <p:sp>
          <p:nvSpPr>
            <p:cNvPr name="Freeform 26" id="26"/>
            <p:cNvSpPr/>
            <p:nvPr/>
          </p:nvSpPr>
          <p:spPr>
            <a:xfrm flipH="false" flipV="false" rot="0">
              <a:off x="0" y="0"/>
              <a:ext cx="6529324" cy="11785473"/>
            </a:xfrm>
            <a:custGeom>
              <a:avLst/>
              <a:gdLst/>
              <a:ahLst/>
              <a:cxnLst/>
              <a:rect r="r" b="b" t="t" l="l"/>
              <a:pathLst>
                <a:path h="11785473" w="6529324">
                  <a:moveTo>
                    <a:pt x="38100" y="0"/>
                  </a:moveTo>
                  <a:lnTo>
                    <a:pt x="6491224" y="0"/>
                  </a:lnTo>
                  <a:cubicBezTo>
                    <a:pt x="6512306" y="0"/>
                    <a:pt x="6529324" y="17018"/>
                    <a:pt x="6529324" y="38100"/>
                  </a:cubicBezTo>
                  <a:lnTo>
                    <a:pt x="6529324" y="11747373"/>
                  </a:lnTo>
                  <a:cubicBezTo>
                    <a:pt x="6529324" y="11768455"/>
                    <a:pt x="6512306" y="11785473"/>
                    <a:pt x="6491224" y="11785473"/>
                  </a:cubicBezTo>
                  <a:lnTo>
                    <a:pt x="38100" y="11785473"/>
                  </a:lnTo>
                  <a:cubicBezTo>
                    <a:pt x="17018" y="11785473"/>
                    <a:pt x="0" y="11768455"/>
                    <a:pt x="0" y="11747373"/>
                  </a:cubicBezTo>
                  <a:lnTo>
                    <a:pt x="0" y="38100"/>
                  </a:lnTo>
                  <a:cubicBezTo>
                    <a:pt x="0" y="17018"/>
                    <a:pt x="17018" y="0"/>
                    <a:pt x="38100" y="0"/>
                  </a:cubicBezTo>
                  <a:moveTo>
                    <a:pt x="38100" y="76200"/>
                  </a:moveTo>
                  <a:lnTo>
                    <a:pt x="38100" y="38100"/>
                  </a:lnTo>
                  <a:lnTo>
                    <a:pt x="76200" y="38100"/>
                  </a:lnTo>
                  <a:lnTo>
                    <a:pt x="76200" y="11747373"/>
                  </a:lnTo>
                  <a:lnTo>
                    <a:pt x="38100" y="11747373"/>
                  </a:lnTo>
                  <a:lnTo>
                    <a:pt x="38100" y="11709273"/>
                  </a:lnTo>
                  <a:lnTo>
                    <a:pt x="6491224" y="11709273"/>
                  </a:lnTo>
                  <a:lnTo>
                    <a:pt x="6491224" y="11747373"/>
                  </a:lnTo>
                  <a:lnTo>
                    <a:pt x="6453124" y="11747373"/>
                  </a:lnTo>
                  <a:lnTo>
                    <a:pt x="6453124" y="38100"/>
                  </a:lnTo>
                  <a:lnTo>
                    <a:pt x="6491224" y="38100"/>
                  </a:lnTo>
                  <a:lnTo>
                    <a:pt x="6491224" y="76200"/>
                  </a:lnTo>
                  <a:lnTo>
                    <a:pt x="38100" y="76200"/>
                  </a:lnTo>
                  <a:close/>
                </a:path>
              </a:pathLst>
            </a:custGeom>
            <a:solidFill>
              <a:srgbClr val="FFFFFF"/>
            </a:solidFill>
          </p:spPr>
        </p:sp>
        <p:sp>
          <p:nvSpPr>
            <p:cNvPr name="TextBox 27" id="27"/>
            <p:cNvSpPr txBox="true"/>
            <p:nvPr/>
          </p:nvSpPr>
          <p:spPr>
            <a:xfrm>
              <a:off x="0" y="-85725"/>
              <a:ext cx="6529386" cy="11871205"/>
            </a:xfrm>
            <a:prstGeom prst="rect">
              <a:avLst/>
            </a:prstGeom>
          </p:spPr>
          <p:txBody>
            <a:bodyPr anchor="ctr" rtlCol="false" tIns="50800" lIns="50800" bIns="50800" rIns="50800"/>
            <a:lstStyle/>
            <a:p>
              <a:pPr algn="ctr">
                <a:lnSpc>
                  <a:spcPts val="5040"/>
                </a:lnSpc>
              </a:pPr>
              <a:r>
                <a:rPr lang="en-US" sz="4200">
                  <a:solidFill>
                    <a:srgbClr val="FFFFFF"/>
                  </a:solidFill>
                  <a:latin typeface="Calibri (MS)"/>
                  <a:ea typeface="Calibri (MS)"/>
                  <a:cs typeface="Calibri (MS)"/>
                  <a:sym typeface="Calibri (MS)"/>
                </a:rPr>
                <a:t>Can you describe the characteristics of Earth’s layers?</a:t>
              </a:r>
            </a:p>
            <a:p>
              <a:pPr algn="ctr">
                <a:lnSpc>
                  <a:spcPts val="5040"/>
                </a:lnSpc>
              </a:pPr>
            </a:p>
            <a:p>
              <a:pPr algn="ctr">
                <a:lnSpc>
                  <a:spcPts val="5040"/>
                </a:lnSpc>
              </a:pPr>
              <a:r>
                <a:rPr lang="en-US" sz="4200">
                  <a:solidFill>
                    <a:srgbClr val="FFFFFF"/>
                  </a:solidFill>
                  <a:latin typeface="Calibri (MS)"/>
                  <a:ea typeface="Calibri (MS)"/>
                  <a:cs typeface="Calibri (MS)"/>
                  <a:sym typeface="Calibri (MS)"/>
                </a:rPr>
                <a:t>Are you familiar with the following terms?</a:t>
              </a:r>
            </a:p>
            <a:p>
              <a:pPr algn="l" marL="760095" indent="-380048" lvl="1">
                <a:lnSpc>
                  <a:spcPts val="5040"/>
                </a:lnSpc>
                <a:buFont typeface="Arial"/>
                <a:buChar char="•"/>
              </a:pPr>
              <a:r>
                <a:rPr lang="en-US" sz="4200">
                  <a:solidFill>
                    <a:srgbClr val="FFFFFF"/>
                  </a:solidFill>
                  <a:latin typeface="Calibri (MS)"/>
                  <a:ea typeface="Calibri (MS)"/>
                  <a:cs typeface="Calibri (MS)"/>
                  <a:sym typeface="Calibri (MS)"/>
                </a:rPr>
                <a:t>Lithosphere</a:t>
              </a:r>
            </a:p>
            <a:p>
              <a:pPr algn="l" marL="760095" indent="-380048" lvl="1">
                <a:lnSpc>
                  <a:spcPts val="5040"/>
                </a:lnSpc>
                <a:buFont typeface="Arial"/>
                <a:buChar char="•"/>
              </a:pPr>
              <a:r>
                <a:rPr lang="en-US" sz="4200">
                  <a:solidFill>
                    <a:srgbClr val="FFFFFF"/>
                  </a:solidFill>
                  <a:latin typeface="Calibri (MS)"/>
                  <a:ea typeface="Calibri (MS)"/>
                  <a:cs typeface="Calibri (MS)"/>
                  <a:sym typeface="Calibri (MS)"/>
                </a:rPr>
                <a:t>Asthenosphere</a:t>
              </a:r>
            </a:p>
            <a:p>
              <a:pPr algn="l" marL="760095" indent="-380048" lvl="1">
                <a:lnSpc>
                  <a:spcPts val="5040"/>
                </a:lnSpc>
                <a:buFont typeface="Arial"/>
                <a:buChar char="•"/>
              </a:pPr>
              <a:r>
                <a:rPr lang="en-US" sz="4200">
                  <a:solidFill>
                    <a:srgbClr val="FFFFFF"/>
                  </a:solidFill>
                  <a:latin typeface="Calibri (MS)"/>
                  <a:ea typeface="Calibri (MS)"/>
                  <a:cs typeface="Calibri (MS)"/>
                  <a:sym typeface="Calibri (MS)"/>
                </a:rPr>
                <a:t>Mesosphere</a:t>
              </a:r>
            </a:p>
            <a:p>
              <a:pPr algn="l" marL="760095" indent="-380048" lvl="1">
                <a:lnSpc>
                  <a:spcPts val="5040"/>
                </a:lnSpc>
              </a:pPr>
            </a:p>
            <a:p>
              <a:pPr algn="ctr" marL="760095" indent="-380048" lvl="1">
                <a:lnSpc>
                  <a:spcPts val="5040"/>
                </a:lnSpc>
              </a:pPr>
              <a:r>
                <a:rPr lang="en-US" sz="4200">
                  <a:solidFill>
                    <a:srgbClr val="FFFFFF"/>
                  </a:solidFill>
                  <a:latin typeface="Calibri (MS)"/>
                  <a:ea typeface="Calibri (MS)"/>
                  <a:cs typeface="Calibri (MS)"/>
                  <a:sym typeface="Calibri (MS)"/>
                </a:rPr>
                <a:t>What is the theory of plate tectonics?</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9477375" y="4448175"/>
            <a:ext cx="8820147" cy="847725"/>
            <a:chOff x="0" y="0"/>
            <a:chExt cx="11760196" cy="1130300"/>
          </a:xfrm>
        </p:grpSpPr>
        <p:sp>
          <p:nvSpPr>
            <p:cNvPr name="Freeform 4" id="4"/>
            <p:cNvSpPr/>
            <p:nvPr/>
          </p:nvSpPr>
          <p:spPr>
            <a:xfrm flipH="false" flipV="false" rot="0">
              <a:off x="0" y="0"/>
              <a:ext cx="11760200" cy="1130300"/>
            </a:xfrm>
            <a:custGeom>
              <a:avLst/>
              <a:gdLst/>
              <a:ahLst/>
              <a:cxnLst/>
              <a:rect r="r" b="b" t="t" l="l"/>
              <a:pathLst>
                <a:path h="1130300" w="11760200">
                  <a:moveTo>
                    <a:pt x="12700" y="0"/>
                  </a:moveTo>
                  <a:lnTo>
                    <a:pt x="11747500" y="0"/>
                  </a:lnTo>
                  <a:cubicBezTo>
                    <a:pt x="11754485" y="0"/>
                    <a:pt x="11760200" y="5715"/>
                    <a:pt x="11760200" y="12700"/>
                  </a:cubicBezTo>
                  <a:lnTo>
                    <a:pt x="11760200" y="1117600"/>
                  </a:lnTo>
                  <a:cubicBezTo>
                    <a:pt x="11760200" y="1124585"/>
                    <a:pt x="11754485" y="1130300"/>
                    <a:pt x="11747500" y="1130300"/>
                  </a:cubicBezTo>
                  <a:lnTo>
                    <a:pt x="12700" y="1130300"/>
                  </a:lnTo>
                  <a:cubicBezTo>
                    <a:pt x="5715" y="1130300"/>
                    <a:pt x="0" y="1124585"/>
                    <a:pt x="0" y="1117600"/>
                  </a:cubicBezTo>
                  <a:lnTo>
                    <a:pt x="0" y="12700"/>
                  </a:lnTo>
                  <a:cubicBezTo>
                    <a:pt x="0" y="5715"/>
                    <a:pt x="5715" y="0"/>
                    <a:pt x="12700" y="0"/>
                  </a:cubicBezTo>
                  <a:moveTo>
                    <a:pt x="12700" y="25400"/>
                  </a:moveTo>
                  <a:lnTo>
                    <a:pt x="12700" y="12700"/>
                  </a:lnTo>
                  <a:lnTo>
                    <a:pt x="25400" y="12700"/>
                  </a:lnTo>
                  <a:lnTo>
                    <a:pt x="25400" y="1117600"/>
                  </a:lnTo>
                  <a:lnTo>
                    <a:pt x="12700" y="1117600"/>
                  </a:lnTo>
                  <a:lnTo>
                    <a:pt x="12700" y="1104900"/>
                  </a:lnTo>
                  <a:lnTo>
                    <a:pt x="11747500" y="1104900"/>
                  </a:lnTo>
                  <a:lnTo>
                    <a:pt x="11747500" y="1117600"/>
                  </a:lnTo>
                  <a:lnTo>
                    <a:pt x="11734800" y="1117600"/>
                  </a:lnTo>
                  <a:lnTo>
                    <a:pt x="11734800" y="12700"/>
                  </a:lnTo>
                  <a:lnTo>
                    <a:pt x="11747500" y="12700"/>
                  </a:lnTo>
                  <a:lnTo>
                    <a:pt x="11747500" y="25400"/>
                  </a:lnTo>
                  <a:lnTo>
                    <a:pt x="12700" y="25400"/>
                  </a:lnTo>
                  <a:close/>
                </a:path>
              </a:pathLst>
            </a:custGeom>
            <a:solidFill>
              <a:srgbClr val="000000"/>
            </a:solidFill>
          </p:spPr>
        </p:sp>
        <p:sp>
          <p:nvSpPr>
            <p:cNvPr name="TextBox 5" id="5"/>
            <p:cNvSpPr txBox="true"/>
            <p:nvPr/>
          </p:nvSpPr>
          <p:spPr>
            <a:xfrm>
              <a:off x="0" y="0"/>
              <a:ext cx="11760196" cy="1130300"/>
            </a:xfrm>
            <a:prstGeom prst="rect">
              <a:avLst/>
            </a:prstGeom>
          </p:spPr>
          <p:txBody>
            <a:bodyPr anchor="t" rtlCol="false" tIns="50800" lIns="50800" bIns="50800" rIns="50800"/>
            <a:lstStyle/>
            <a:p>
              <a:pPr algn="l">
                <a:lnSpc>
                  <a:spcPts val="2430"/>
                </a:lnSpc>
              </a:pPr>
              <a:r>
                <a:rPr lang="en-US" sz="2025" b="true">
                  <a:solidFill>
                    <a:srgbClr val="000000"/>
                  </a:solidFill>
                  <a:latin typeface="Comic Sans Bold"/>
                  <a:ea typeface="Comic Sans Bold"/>
                  <a:cs typeface="Comic Sans Bold"/>
                  <a:sym typeface="Comic Sans Bold"/>
                </a:rPr>
                <a:t>Inner Core</a:t>
              </a:r>
              <a:r>
                <a:rPr lang="en-US" sz="2025">
                  <a:solidFill>
                    <a:srgbClr val="000000"/>
                  </a:solidFill>
                  <a:latin typeface="Comic Sans"/>
                  <a:ea typeface="Comic Sans"/>
                  <a:cs typeface="Comic Sans"/>
                  <a:sym typeface="Comic Sans"/>
                </a:rPr>
                <a:t> – Solid and very dense, mainly made of solid iron and nickel. 4000°C+. Why is it solid?</a:t>
              </a:r>
            </a:p>
          </p:txBody>
        </p:sp>
      </p:grpSp>
      <p:grpSp>
        <p:nvGrpSpPr>
          <p:cNvPr name="Group 6" id="6"/>
          <p:cNvGrpSpPr/>
          <p:nvPr/>
        </p:nvGrpSpPr>
        <p:grpSpPr>
          <a:xfrm rot="0">
            <a:off x="9477375" y="3648075"/>
            <a:ext cx="8820147" cy="704850"/>
            <a:chOff x="0" y="0"/>
            <a:chExt cx="11760196" cy="939800"/>
          </a:xfrm>
        </p:grpSpPr>
        <p:sp>
          <p:nvSpPr>
            <p:cNvPr name="Freeform 7" id="7"/>
            <p:cNvSpPr/>
            <p:nvPr/>
          </p:nvSpPr>
          <p:spPr>
            <a:xfrm flipH="false" flipV="false" rot="0">
              <a:off x="0" y="0"/>
              <a:ext cx="11760200" cy="939800"/>
            </a:xfrm>
            <a:custGeom>
              <a:avLst/>
              <a:gdLst/>
              <a:ahLst/>
              <a:cxnLst/>
              <a:rect r="r" b="b" t="t" l="l"/>
              <a:pathLst>
                <a:path h="939800" w="11760200">
                  <a:moveTo>
                    <a:pt x="12700" y="0"/>
                  </a:moveTo>
                  <a:lnTo>
                    <a:pt x="11747500" y="0"/>
                  </a:lnTo>
                  <a:cubicBezTo>
                    <a:pt x="11754485" y="0"/>
                    <a:pt x="11760200" y="5715"/>
                    <a:pt x="11760200" y="12700"/>
                  </a:cubicBezTo>
                  <a:lnTo>
                    <a:pt x="11760200" y="927100"/>
                  </a:lnTo>
                  <a:cubicBezTo>
                    <a:pt x="11760200" y="934085"/>
                    <a:pt x="11754485" y="939800"/>
                    <a:pt x="11747500" y="939800"/>
                  </a:cubicBezTo>
                  <a:lnTo>
                    <a:pt x="12700" y="939800"/>
                  </a:lnTo>
                  <a:cubicBezTo>
                    <a:pt x="5715" y="939800"/>
                    <a:pt x="0" y="934085"/>
                    <a:pt x="0" y="927100"/>
                  </a:cubicBezTo>
                  <a:lnTo>
                    <a:pt x="0" y="12700"/>
                  </a:lnTo>
                  <a:cubicBezTo>
                    <a:pt x="0" y="5715"/>
                    <a:pt x="5715" y="0"/>
                    <a:pt x="12700" y="0"/>
                  </a:cubicBezTo>
                  <a:moveTo>
                    <a:pt x="12700" y="25400"/>
                  </a:moveTo>
                  <a:lnTo>
                    <a:pt x="12700" y="12700"/>
                  </a:lnTo>
                  <a:lnTo>
                    <a:pt x="25400" y="12700"/>
                  </a:lnTo>
                  <a:lnTo>
                    <a:pt x="25400" y="927100"/>
                  </a:lnTo>
                  <a:lnTo>
                    <a:pt x="12700" y="927100"/>
                  </a:lnTo>
                  <a:lnTo>
                    <a:pt x="12700" y="914400"/>
                  </a:lnTo>
                  <a:lnTo>
                    <a:pt x="11747500" y="914400"/>
                  </a:lnTo>
                  <a:lnTo>
                    <a:pt x="11747500" y="927100"/>
                  </a:lnTo>
                  <a:lnTo>
                    <a:pt x="11734800" y="927100"/>
                  </a:lnTo>
                  <a:lnTo>
                    <a:pt x="11734800" y="12700"/>
                  </a:lnTo>
                  <a:lnTo>
                    <a:pt x="11747500" y="12700"/>
                  </a:lnTo>
                  <a:lnTo>
                    <a:pt x="11747500" y="25400"/>
                  </a:lnTo>
                  <a:lnTo>
                    <a:pt x="12700" y="25400"/>
                  </a:lnTo>
                  <a:close/>
                </a:path>
              </a:pathLst>
            </a:custGeom>
            <a:solidFill>
              <a:srgbClr val="000000"/>
            </a:solidFill>
          </p:spPr>
        </p:sp>
        <p:sp>
          <p:nvSpPr>
            <p:cNvPr name="TextBox 8" id="8"/>
            <p:cNvSpPr txBox="true"/>
            <p:nvPr/>
          </p:nvSpPr>
          <p:spPr>
            <a:xfrm>
              <a:off x="0" y="0"/>
              <a:ext cx="11760196" cy="939800"/>
            </a:xfrm>
            <a:prstGeom prst="rect">
              <a:avLst/>
            </a:prstGeom>
          </p:spPr>
          <p:txBody>
            <a:bodyPr anchor="t" rtlCol="false" tIns="50800" lIns="50800" bIns="50800" rIns="50800"/>
            <a:lstStyle/>
            <a:p>
              <a:pPr algn="l">
                <a:lnSpc>
                  <a:spcPts val="2430"/>
                </a:lnSpc>
              </a:pPr>
              <a:r>
                <a:rPr lang="en-US" sz="2025" b="true">
                  <a:solidFill>
                    <a:srgbClr val="000000"/>
                  </a:solidFill>
                  <a:latin typeface="Comic Sans Bold"/>
                  <a:ea typeface="Comic Sans Bold"/>
                  <a:cs typeface="Comic Sans Bold"/>
                  <a:sym typeface="Comic Sans Bold"/>
                </a:rPr>
                <a:t>Outer Core</a:t>
              </a:r>
              <a:r>
                <a:rPr lang="en-US" sz="2025">
                  <a:solidFill>
                    <a:srgbClr val="000000"/>
                  </a:solidFill>
                  <a:latin typeface="Comic Sans"/>
                  <a:ea typeface="Comic Sans"/>
                  <a:cs typeface="Comic Sans"/>
                  <a:sym typeface="Comic Sans"/>
                </a:rPr>
                <a:t> – Liquid and under huge pressure. Made of liquid Iron and Nickel.</a:t>
              </a:r>
            </a:p>
          </p:txBody>
        </p:sp>
      </p:grpSp>
      <p:grpSp>
        <p:nvGrpSpPr>
          <p:cNvPr name="Group 9" id="9"/>
          <p:cNvGrpSpPr/>
          <p:nvPr/>
        </p:nvGrpSpPr>
        <p:grpSpPr>
          <a:xfrm rot="0">
            <a:off x="9477376" y="2448318"/>
            <a:ext cx="8820145" cy="1104509"/>
            <a:chOff x="0" y="0"/>
            <a:chExt cx="11760194" cy="1472678"/>
          </a:xfrm>
        </p:grpSpPr>
        <p:sp>
          <p:nvSpPr>
            <p:cNvPr name="Freeform 10" id="10"/>
            <p:cNvSpPr/>
            <p:nvPr/>
          </p:nvSpPr>
          <p:spPr>
            <a:xfrm flipH="false" flipV="false" rot="0">
              <a:off x="0" y="0"/>
              <a:ext cx="11760200" cy="1472692"/>
            </a:xfrm>
            <a:custGeom>
              <a:avLst/>
              <a:gdLst/>
              <a:ahLst/>
              <a:cxnLst/>
              <a:rect r="r" b="b" t="t" l="l"/>
              <a:pathLst>
                <a:path h="1472692" w="11760200">
                  <a:moveTo>
                    <a:pt x="12700" y="0"/>
                  </a:moveTo>
                  <a:lnTo>
                    <a:pt x="11747500" y="0"/>
                  </a:lnTo>
                  <a:cubicBezTo>
                    <a:pt x="11754485" y="0"/>
                    <a:pt x="11760200" y="5715"/>
                    <a:pt x="11760200" y="12700"/>
                  </a:cubicBezTo>
                  <a:lnTo>
                    <a:pt x="11760200" y="1459992"/>
                  </a:lnTo>
                  <a:cubicBezTo>
                    <a:pt x="11760200" y="1466977"/>
                    <a:pt x="11754485" y="1472692"/>
                    <a:pt x="11747500" y="1472692"/>
                  </a:cubicBezTo>
                  <a:lnTo>
                    <a:pt x="12700" y="1472692"/>
                  </a:lnTo>
                  <a:cubicBezTo>
                    <a:pt x="5715" y="1472692"/>
                    <a:pt x="0" y="1466977"/>
                    <a:pt x="0" y="1459992"/>
                  </a:cubicBezTo>
                  <a:lnTo>
                    <a:pt x="0" y="12700"/>
                  </a:lnTo>
                  <a:cubicBezTo>
                    <a:pt x="0" y="5715"/>
                    <a:pt x="5715" y="0"/>
                    <a:pt x="12700" y="0"/>
                  </a:cubicBezTo>
                  <a:moveTo>
                    <a:pt x="12700" y="25400"/>
                  </a:moveTo>
                  <a:lnTo>
                    <a:pt x="12700" y="12700"/>
                  </a:lnTo>
                  <a:lnTo>
                    <a:pt x="25400" y="12700"/>
                  </a:lnTo>
                  <a:lnTo>
                    <a:pt x="25400" y="1459992"/>
                  </a:lnTo>
                  <a:lnTo>
                    <a:pt x="12700" y="1459992"/>
                  </a:lnTo>
                  <a:lnTo>
                    <a:pt x="12700" y="1447292"/>
                  </a:lnTo>
                  <a:lnTo>
                    <a:pt x="11747500" y="1447292"/>
                  </a:lnTo>
                  <a:lnTo>
                    <a:pt x="11747500" y="1459992"/>
                  </a:lnTo>
                  <a:lnTo>
                    <a:pt x="11734800" y="1459992"/>
                  </a:lnTo>
                  <a:lnTo>
                    <a:pt x="11734800" y="12700"/>
                  </a:lnTo>
                  <a:lnTo>
                    <a:pt x="11747500" y="12700"/>
                  </a:lnTo>
                  <a:lnTo>
                    <a:pt x="11747500" y="25400"/>
                  </a:lnTo>
                  <a:lnTo>
                    <a:pt x="12700" y="25400"/>
                  </a:lnTo>
                  <a:close/>
                </a:path>
              </a:pathLst>
            </a:custGeom>
            <a:solidFill>
              <a:srgbClr val="000000"/>
            </a:solidFill>
          </p:spPr>
        </p:sp>
        <p:sp>
          <p:nvSpPr>
            <p:cNvPr name="TextBox 11" id="11"/>
            <p:cNvSpPr txBox="true"/>
            <p:nvPr/>
          </p:nvSpPr>
          <p:spPr>
            <a:xfrm>
              <a:off x="0" y="0"/>
              <a:ext cx="11760194" cy="1472678"/>
            </a:xfrm>
            <a:prstGeom prst="rect">
              <a:avLst/>
            </a:prstGeom>
          </p:spPr>
          <p:txBody>
            <a:bodyPr anchor="t" rtlCol="false" tIns="50800" lIns="50800" bIns="50800" rIns="50800"/>
            <a:lstStyle/>
            <a:p>
              <a:pPr algn="l">
                <a:lnSpc>
                  <a:spcPts val="2430"/>
                </a:lnSpc>
              </a:pPr>
              <a:r>
                <a:rPr lang="en-US" sz="2025" b="true">
                  <a:solidFill>
                    <a:srgbClr val="000000"/>
                  </a:solidFill>
                  <a:latin typeface="Comic Sans Bold"/>
                  <a:ea typeface="Comic Sans Bold"/>
                  <a:cs typeface="Comic Sans Bold"/>
                  <a:sym typeface="Comic Sans Bold"/>
                </a:rPr>
                <a:t>Mantle</a:t>
              </a:r>
              <a:r>
                <a:rPr lang="en-US" sz="2025">
                  <a:solidFill>
                    <a:srgbClr val="000000"/>
                  </a:solidFill>
                  <a:latin typeface="Comic Sans"/>
                  <a:ea typeface="Comic Sans"/>
                  <a:cs typeface="Comic Sans"/>
                  <a:sym typeface="Comic Sans"/>
                </a:rPr>
                <a:t> – 2900km thick. Semi-molten and flows like a thick liquid (like honey). Consists of magma, which is melted rock. Why is it liquid?</a:t>
              </a:r>
            </a:p>
          </p:txBody>
        </p:sp>
      </p:grpSp>
      <p:grpSp>
        <p:nvGrpSpPr>
          <p:cNvPr name="Group 12" id="12"/>
          <p:cNvGrpSpPr/>
          <p:nvPr/>
        </p:nvGrpSpPr>
        <p:grpSpPr>
          <a:xfrm rot="0">
            <a:off x="9477374" y="1133476"/>
            <a:ext cx="8820148" cy="1219592"/>
            <a:chOff x="0" y="0"/>
            <a:chExt cx="11760198" cy="1626122"/>
          </a:xfrm>
        </p:grpSpPr>
        <p:sp>
          <p:nvSpPr>
            <p:cNvPr name="Freeform 13" id="13"/>
            <p:cNvSpPr/>
            <p:nvPr/>
          </p:nvSpPr>
          <p:spPr>
            <a:xfrm flipH="false" flipV="false" rot="0">
              <a:off x="0" y="0"/>
              <a:ext cx="11760200" cy="1626108"/>
            </a:xfrm>
            <a:custGeom>
              <a:avLst/>
              <a:gdLst/>
              <a:ahLst/>
              <a:cxnLst/>
              <a:rect r="r" b="b" t="t" l="l"/>
              <a:pathLst>
                <a:path h="1626108" w="11760200">
                  <a:moveTo>
                    <a:pt x="12700" y="0"/>
                  </a:moveTo>
                  <a:lnTo>
                    <a:pt x="11747500" y="0"/>
                  </a:lnTo>
                  <a:cubicBezTo>
                    <a:pt x="11754485" y="0"/>
                    <a:pt x="11760200" y="5715"/>
                    <a:pt x="11760200" y="12700"/>
                  </a:cubicBezTo>
                  <a:lnTo>
                    <a:pt x="11760200" y="1613408"/>
                  </a:lnTo>
                  <a:cubicBezTo>
                    <a:pt x="11760200" y="1620393"/>
                    <a:pt x="11754485" y="1626108"/>
                    <a:pt x="11747500" y="1626108"/>
                  </a:cubicBezTo>
                  <a:lnTo>
                    <a:pt x="12700" y="1626108"/>
                  </a:lnTo>
                  <a:cubicBezTo>
                    <a:pt x="5715" y="1626108"/>
                    <a:pt x="0" y="1620393"/>
                    <a:pt x="0" y="1613408"/>
                  </a:cubicBezTo>
                  <a:lnTo>
                    <a:pt x="0" y="12700"/>
                  </a:lnTo>
                  <a:cubicBezTo>
                    <a:pt x="0" y="5715"/>
                    <a:pt x="5715" y="0"/>
                    <a:pt x="12700" y="0"/>
                  </a:cubicBezTo>
                  <a:moveTo>
                    <a:pt x="12700" y="25400"/>
                  </a:moveTo>
                  <a:lnTo>
                    <a:pt x="12700" y="12700"/>
                  </a:lnTo>
                  <a:lnTo>
                    <a:pt x="25400" y="12700"/>
                  </a:lnTo>
                  <a:lnTo>
                    <a:pt x="25400" y="1613408"/>
                  </a:lnTo>
                  <a:lnTo>
                    <a:pt x="12700" y="1613408"/>
                  </a:lnTo>
                  <a:lnTo>
                    <a:pt x="12700" y="1600708"/>
                  </a:lnTo>
                  <a:lnTo>
                    <a:pt x="11747500" y="1600708"/>
                  </a:lnTo>
                  <a:lnTo>
                    <a:pt x="11747500" y="1613408"/>
                  </a:lnTo>
                  <a:lnTo>
                    <a:pt x="11734800" y="1613408"/>
                  </a:lnTo>
                  <a:lnTo>
                    <a:pt x="11734800" y="12700"/>
                  </a:lnTo>
                  <a:lnTo>
                    <a:pt x="11747500" y="12700"/>
                  </a:lnTo>
                  <a:lnTo>
                    <a:pt x="11747500" y="25400"/>
                  </a:lnTo>
                  <a:lnTo>
                    <a:pt x="12700" y="25400"/>
                  </a:lnTo>
                  <a:close/>
                </a:path>
              </a:pathLst>
            </a:custGeom>
            <a:solidFill>
              <a:srgbClr val="000000"/>
            </a:solidFill>
          </p:spPr>
        </p:sp>
        <p:sp>
          <p:nvSpPr>
            <p:cNvPr name="TextBox 14" id="14"/>
            <p:cNvSpPr txBox="true"/>
            <p:nvPr/>
          </p:nvSpPr>
          <p:spPr>
            <a:xfrm>
              <a:off x="0" y="0"/>
              <a:ext cx="11760198" cy="1626122"/>
            </a:xfrm>
            <a:prstGeom prst="rect">
              <a:avLst/>
            </a:prstGeom>
          </p:spPr>
          <p:txBody>
            <a:bodyPr anchor="t" rtlCol="false" tIns="50800" lIns="50800" bIns="50800" rIns="50800"/>
            <a:lstStyle/>
            <a:p>
              <a:pPr algn="l">
                <a:lnSpc>
                  <a:spcPts val="2160"/>
                </a:lnSpc>
              </a:pPr>
              <a:r>
                <a:rPr lang="en-US" sz="1800" b="true">
                  <a:solidFill>
                    <a:srgbClr val="000000"/>
                  </a:solidFill>
                  <a:latin typeface="Comic Sans Bold"/>
                  <a:ea typeface="Comic Sans Bold"/>
                  <a:cs typeface="Comic Sans Bold"/>
                  <a:sym typeface="Comic Sans Bold"/>
                </a:rPr>
                <a:t>Crust</a:t>
              </a:r>
              <a:r>
                <a:rPr lang="en-US" sz="1800">
                  <a:solidFill>
                    <a:srgbClr val="000000"/>
                  </a:solidFill>
                  <a:latin typeface="Comic Sans"/>
                  <a:ea typeface="Comic Sans"/>
                  <a:cs typeface="Comic Sans"/>
                  <a:sym typeface="Comic Sans"/>
                </a:rPr>
                <a:t> – 0-100km thick. Solid slabs of rock called ‘plates’ which ‘float’ on the mantle. Made mainly of Granite and Basalt (these are types of rock). Consists of continental crust and oceanic crust. Why is it solid?</a:t>
              </a:r>
            </a:p>
          </p:txBody>
        </p:sp>
      </p:grpSp>
      <p:grpSp>
        <p:nvGrpSpPr>
          <p:cNvPr name="Group 15" id="15"/>
          <p:cNvGrpSpPr>
            <a:grpSpLocks noChangeAspect="true"/>
          </p:cNvGrpSpPr>
          <p:nvPr/>
        </p:nvGrpSpPr>
        <p:grpSpPr>
          <a:xfrm rot="0">
            <a:off x="16206" y="972249"/>
            <a:ext cx="9074631" cy="5439816"/>
            <a:chOff x="0" y="0"/>
            <a:chExt cx="12099508" cy="7253088"/>
          </a:xfrm>
        </p:grpSpPr>
        <p:sp>
          <p:nvSpPr>
            <p:cNvPr name="Freeform 16" id="16"/>
            <p:cNvSpPr/>
            <p:nvPr/>
          </p:nvSpPr>
          <p:spPr>
            <a:xfrm flipH="false" flipV="false" rot="0">
              <a:off x="0" y="0"/>
              <a:ext cx="12099544" cy="7253097"/>
            </a:xfrm>
            <a:custGeom>
              <a:avLst/>
              <a:gdLst/>
              <a:ahLst/>
              <a:cxnLst/>
              <a:rect r="r" b="b" t="t" l="l"/>
              <a:pathLst>
                <a:path h="7253097" w="12099544">
                  <a:moveTo>
                    <a:pt x="0" y="0"/>
                  </a:moveTo>
                  <a:lnTo>
                    <a:pt x="12099544" y="0"/>
                  </a:lnTo>
                  <a:lnTo>
                    <a:pt x="12099544" y="7253097"/>
                  </a:lnTo>
                  <a:lnTo>
                    <a:pt x="0" y="7253097"/>
                  </a:lnTo>
                  <a:lnTo>
                    <a:pt x="0" y="0"/>
                  </a:lnTo>
                  <a:close/>
                </a:path>
              </a:pathLst>
            </a:custGeom>
            <a:blipFill>
              <a:blip r:embed="rId3"/>
              <a:stretch>
                <a:fillRect l="0" t="-10661" r="0" b="-10661"/>
              </a:stretch>
            </a:blipFill>
          </p:spPr>
        </p:sp>
      </p:grpSp>
      <p:grpSp>
        <p:nvGrpSpPr>
          <p:cNvPr name="Group 17" id="17"/>
          <p:cNvGrpSpPr/>
          <p:nvPr/>
        </p:nvGrpSpPr>
        <p:grpSpPr>
          <a:xfrm rot="0">
            <a:off x="0" y="45219"/>
            <a:ext cx="18287998" cy="1012058"/>
            <a:chOff x="0" y="0"/>
            <a:chExt cx="24383998" cy="1349410"/>
          </a:xfrm>
        </p:grpSpPr>
        <p:sp>
          <p:nvSpPr>
            <p:cNvPr name="Freeform 18" id="18"/>
            <p:cNvSpPr/>
            <p:nvPr/>
          </p:nvSpPr>
          <p:spPr>
            <a:xfrm flipH="false" flipV="false" rot="0">
              <a:off x="0" y="0"/>
              <a:ext cx="24383998" cy="1349410"/>
            </a:xfrm>
            <a:custGeom>
              <a:avLst/>
              <a:gdLst/>
              <a:ahLst/>
              <a:cxnLst/>
              <a:rect r="r" b="b" t="t" l="l"/>
              <a:pathLst>
                <a:path h="1349410" w="24383998">
                  <a:moveTo>
                    <a:pt x="0" y="0"/>
                  </a:moveTo>
                  <a:lnTo>
                    <a:pt x="24383998" y="0"/>
                  </a:lnTo>
                  <a:lnTo>
                    <a:pt x="24383998" y="1349410"/>
                  </a:lnTo>
                  <a:lnTo>
                    <a:pt x="0" y="1349410"/>
                  </a:lnTo>
                  <a:close/>
                </a:path>
              </a:pathLst>
            </a:custGeom>
            <a:solidFill>
              <a:srgbClr val="000000">
                <a:alpha val="0"/>
              </a:srgbClr>
            </a:solidFill>
          </p:spPr>
        </p:sp>
        <p:sp>
          <p:nvSpPr>
            <p:cNvPr name="TextBox 19" id="19"/>
            <p:cNvSpPr txBox="true"/>
            <p:nvPr/>
          </p:nvSpPr>
          <p:spPr>
            <a:xfrm>
              <a:off x="0" y="-104775"/>
              <a:ext cx="24383998" cy="1454185"/>
            </a:xfrm>
            <a:prstGeom prst="rect">
              <a:avLst/>
            </a:prstGeom>
          </p:spPr>
          <p:txBody>
            <a:bodyPr anchor="ctr" rtlCol="false" tIns="0" lIns="0" bIns="0" rIns="0"/>
            <a:lstStyle/>
            <a:p>
              <a:pPr algn="ctr">
                <a:lnSpc>
                  <a:spcPts val="5940"/>
                </a:lnSpc>
              </a:pPr>
              <a:r>
                <a:rPr lang="en-US" sz="4950" b="true">
                  <a:solidFill>
                    <a:srgbClr val="000000"/>
                  </a:solidFill>
                  <a:latin typeface="Calibri (MS) Bold"/>
                  <a:ea typeface="Calibri (MS) Bold"/>
                  <a:cs typeface="Calibri (MS) Bold"/>
                  <a:sym typeface="Calibri (MS) Bold"/>
                </a:rPr>
                <a:t>The basics…</a:t>
              </a:r>
            </a:p>
          </p:txBody>
        </p:sp>
      </p:grpSp>
      <p:grpSp>
        <p:nvGrpSpPr>
          <p:cNvPr name="Group 20" id="20"/>
          <p:cNvGrpSpPr/>
          <p:nvPr/>
        </p:nvGrpSpPr>
        <p:grpSpPr>
          <a:xfrm rot="0">
            <a:off x="5127285" y="6518940"/>
            <a:ext cx="3973077" cy="3663285"/>
            <a:chOff x="0" y="0"/>
            <a:chExt cx="5297436" cy="4884380"/>
          </a:xfrm>
        </p:grpSpPr>
        <p:sp>
          <p:nvSpPr>
            <p:cNvPr name="Freeform 21" id="21"/>
            <p:cNvSpPr/>
            <p:nvPr/>
          </p:nvSpPr>
          <p:spPr>
            <a:xfrm flipH="false" flipV="false" rot="0">
              <a:off x="0" y="0"/>
              <a:ext cx="5297424" cy="4884420"/>
            </a:xfrm>
            <a:custGeom>
              <a:avLst/>
              <a:gdLst/>
              <a:ahLst/>
              <a:cxnLst/>
              <a:rect r="r" b="b" t="t" l="l"/>
              <a:pathLst>
                <a:path h="4884420" w="5297424">
                  <a:moveTo>
                    <a:pt x="12700" y="0"/>
                  </a:moveTo>
                  <a:lnTo>
                    <a:pt x="5284724" y="0"/>
                  </a:lnTo>
                  <a:cubicBezTo>
                    <a:pt x="5291709" y="0"/>
                    <a:pt x="5297424" y="5715"/>
                    <a:pt x="5297424" y="12700"/>
                  </a:cubicBezTo>
                  <a:lnTo>
                    <a:pt x="5297424" y="4871720"/>
                  </a:lnTo>
                  <a:cubicBezTo>
                    <a:pt x="5297424" y="4878705"/>
                    <a:pt x="5291709" y="4884420"/>
                    <a:pt x="5284724" y="4884420"/>
                  </a:cubicBezTo>
                  <a:lnTo>
                    <a:pt x="12700" y="4884420"/>
                  </a:lnTo>
                  <a:cubicBezTo>
                    <a:pt x="5715" y="4884420"/>
                    <a:pt x="0" y="4878705"/>
                    <a:pt x="0" y="4871720"/>
                  </a:cubicBezTo>
                  <a:lnTo>
                    <a:pt x="0" y="12700"/>
                  </a:lnTo>
                  <a:cubicBezTo>
                    <a:pt x="0" y="5715"/>
                    <a:pt x="5715" y="0"/>
                    <a:pt x="12700" y="0"/>
                  </a:cubicBezTo>
                  <a:moveTo>
                    <a:pt x="12700" y="25400"/>
                  </a:moveTo>
                  <a:lnTo>
                    <a:pt x="12700" y="12700"/>
                  </a:lnTo>
                  <a:lnTo>
                    <a:pt x="25400" y="12700"/>
                  </a:lnTo>
                  <a:lnTo>
                    <a:pt x="25400" y="4871720"/>
                  </a:lnTo>
                  <a:lnTo>
                    <a:pt x="12700" y="4871720"/>
                  </a:lnTo>
                  <a:lnTo>
                    <a:pt x="12700" y="4859020"/>
                  </a:lnTo>
                  <a:lnTo>
                    <a:pt x="5284724" y="4859020"/>
                  </a:lnTo>
                  <a:lnTo>
                    <a:pt x="5284724" y="4871720"/>
                  </a:lnTo>
                  <a:lnTo>
                    <a:pt x="5272024" y="4871720"/>
                  </a:lnTo>
                  <a:lnTo>
                    <a:pt x="5272024" y="12700"/>
                  </a:lnTo>
                  <a:lnTo>
                    <a:pt x="5284724" y="12700"/>
                  </a:lnTo>
                  <a:lnTo>
                    <a:pt x="5284724" y="25400"/>
                  </a:lnTo>
                  <a:lnTo>
                    <a:pt x="12700" y="25400"/>
                  </a:lnTo>
                  <a:close/>
                </a:path>
              </a:pathLst>
            </a:custGeom>
            <a:solidFill>
              <a:srgbClr val="000000"/>
            </a:solidFill>
          </p:spPr>
        </p:sp>
        <p:sp>
          <p:nvSpPr>
            <p:cNvPr name="TextBox 22" id="22"/>
            <p:cNvSpPr txBox="true"/>
            <p:nvPr/>
          </p:nvSpPr>
          <p:spPr>
            <a:xfrm>
              <a:off x="0" y="0"/>
              <a:ext cx="5297436" cy="4884380"/>
            </a:xfrm>
            <a:prstGeom prst="rect">
              <a:avLst/>
            </a:prstGeom>
          </p:spPr>
          <p:txBody>
            <a:bodyPr anchor="t" rtlCol="false" tIns="50800" lIns="50800" bIns="50800" rIns="50800"/>
            <a:lstStyle/>
            <a:p>
              <a:pPr algn="l">
                <a:lnSpc>
                  <a:spcPts val="2160"/>
                </a:lnSpc>
              </a:pPr>
              <a:r>
                <a:rPr lang="en-US" sz="1800" b="true">
                  <a:solidFill>
                    <a:srgbClr val="000000"/>
                  </a:solidFill>
                  <a:latin typeface="Comic Sans Bold"/>
                  <a:ea typeface="Comic Sans Bold"/>
                  <a:cs typeface="Comic Sans Bold"/>
                  <a:sym typeface="Comic Sans Bold"/>
                </a:rPr>
                <a:t>Why do temperature and pressure increase with depth?</a:t>
              </a:r>
            </a:p>
            <a:p>
              <a:pPr algn="l" marL="370404" indent="-185202" lvl="1">
                <a:lnSpc>
                  <a:spcPts val="2160"/>
                </a:lnSpc>
                <a:buFont typeface="Arial"/>
                <a:buChar char="•"/>
              </a:pPr>
              <a:r>
                <a:rPr lang="en-US" b="true" sz="1800">
                  <a:solidFill>
                    <a:srgbClr val="000000"/>
                  </a:solidFill>
                  <a:latin typeface="Comic Sans Bold"/>
                  <a:ea typeface="Comic Sans Bold"/>
                  <a:cs typeface="Comic Sans Bold"/>
                  <a:sym typeface="Comic Sans Bold"/>
                </a:rPr>
                <a:t>Temperature increases as closer to heat source. Think of a candle!</a:t>
              </a:r>
            </a:p>
            <a:p>
              <a:pPr algn="l" marL="370404" indent="-185202" lvl="1">
                <a:lnSpc>
                  <a:spcPts val="2160"/>
                </a:lnSpc>
                <a:buFont typeface="Arial"/>
                <a:buChar char="•"/>
              </a:pPr>
              <a:r>
                <a:rPr lang="en-US" b="true" sz="1800">
                  <a:solidFill>
                    <a:srgbClr val="000000"/>
                  </a:solidFill>
                  <a:latin typeface="Comic Sans Bold"/>
                  <a:ea typeface="Comic Sans Bold"/>
                  <a:cs typeface="Comic Sans Bold"/>
                  <a:sym typeface="Comic Sans Bold"/>
                </a:rPr>
                <a:t>Pressure increase is due to the weight of everything above. Particles become more tightly packed. Think of being at the bottom of a pile-on.. Or swimming deeper!</a:t>
              </a:r>
            </a:p>
          </p:txBody>
        </p:sp>
      </p:grpSp>
      <p:grpSp>
        <p:nvGrpSpPr>
          <p:cNvPr name="Group 23" id="23"/>
          <p:cNvGrpSpPr/>
          <p:nvPr/>
        </p:nvGrpSpPr>
        <p:grpSpPr>
          <a:xfrm rot="0">
            <a:off x="165912" y="6518940"/>
            <a:ext cx="4644213" cy="3663285"/>
            <a:chOff x="0" y="0"/>
            <a:chExt cx="6192284" cy="4884380"/>
          </a:xfrm>
        </p:grpSpPr>
        <p:sp>
          <p:nvSpPr>
            <p:cNvPr name="Freeform 24" id="24"/>
            <p:cNvSpPr/>
            <p:nvPr/>
          </p:nvSpPr>
          <p:spPr>
            <a:xfrm flipH="false" flipV="false" rot="0">
              <a:off x="0" y="0"/>
              <a:ext cx="6192266" cy="4884420"/>
            </a:xfrm>
            <a:custGeom>
              <a:avLst/>
              <a:gdLst/>
              <a:ahLst/>
              <a:cxnLst/>
              <a:rect r="r" b="b" t="t" l="l"/>
              <a:pathLst>
                <a:path h="4884420" w="6192266">
                  <a:moveTo>
                    <a:pt x="12700" y="0"/>
                  </a:moveTo>
                  <a:lnTo>
                    <a:pt x="6179566" y="0"/>
                  </a:lnTo>
                  <a:cubicBezTo>
                    <a:pt x="6186551" y="0"/>
                    <a:pt x="6192266" y="5715"/>
                    <a:pt x="6192266" y="12700"/>
                  </a:cubicBezTo>
                  <a:lnTo>
                    <a:pt x="6192266" y="4871720"/>
                  </a:lnTo>
                  <a:cubicBezTo>
                    <a:pt x="6192266" y="4878705"/>
                    <a:pt x="6186551" y="4884420"/>
                    <a:pt x="6179566" y="4884420"/>
                  </a:cubicBezTo>
                  <a:lnTo>
                    <a:pt x="12700" y="4884420"/>
                  </a:lnTo>
                  <a:cubicBezTo>
                    <a:pt x="5715" y="4884420"/>
                    <a:pt x="0" y="4878705"/>
                    <a:pt x="0" y="4871720"/>
                  </a:cubicBezTo>
                  <a:lnTo>
                    <a:pt x="0" y="12700"/>
                  </a:lnTo>
                  <a:cubicBezTo>
                    <a:pt x="0" y="5715"/>
                    <a:pt x="5715" y="0"/>
                    <a:pt x="12700" y="0"/>
                  </a:cubicBezTo>
                  <a:moveTo>
                    <a:pt x="12700" y="25400"/>
                  </a:moveTo>
                  <a:lnTo>
                    <a:pt x="12700" y="12700"/>
                  </a:lnTo>
                  <a:lnTo>
                    <a:pt x="25400" y="12700"/>
                  </a:lnTo>
                  <a:lnTo>
                    <a:pt x="25400" y="4871720"/>
                  </a:lnTo>
                  <a:lnTo>
                    <a:pt x="12700" y="4871720"/>
                  </a:lnTo>
                  <a:lnTo>
                    <a:pt x="12700" y="4859020"/>
                  </a:lnTo>
                  <a:lnTo>
                    <a:pt x="6179566" y="4859020"/>
                  </a:lnTo>
                  <a:lnTo>
                    <a:pt x="6179566" y="4871720"/>
                  </a:lnTo>
                  <a:lnTo>
                    <a:pt x="6166866" y="4871720"/>
                  </a:lnTo>
                  <a:lnTo>
                    <a:pt x="6166866" y="12700"/>
                  </a:lnTo>
                  <a:lnTo>
                    <a:pt x="6179566" y="12700"/>
                  </a:lnTo>
                  <a:lnTo>
                    <a:pt x="6179566" y="25400"/>
                  </a:lnTo>
                  <a:lnTo>
                    <a:pt x="12700" y="25400"/>
                  </a:lnTo>
                  <a:close/>
                </a:path>
              </a:pathLst>
            </a:custGeom>
            <a:solidFill>
              <a:srgbClr val="000000"/>
            </a:solidFill>
          </p:spPr>
        </p:sp>
        <p:sp>
          <p:nvSpPr>
            <p:cNvPr name="TextBox 25" id="25"/>
            <p:cNvSpPr txBox="true"/>
            <p:nvPr/>
          </p:nvSpPr>
          <p:spPr>
            <a:xfrm>
              <a:off x="0" y="0"/>
              <a:ext cx="6192284" cy="4884380"/>
            </a:xfrm>
            <a:prstGeom prst="rect">
              <a:avLst/>
            </a:prstGeom>
          </p:spPr>
          <p:txBody>
            <a:bodyPr anchor="t" rtlCol="false" tIns="50800" lIns="50800" bIns="50800" rIns="50800"/>
            <a:lstStyle/>
            <a:p>
              <a:pPr algn="l">
                <a:lnSpc>
                  <a:spcPts val="2160"/>
                </a:lnSpc>
              </a:pPr>
              <a:r>
                <a:rPr lang="en-US" sz="1800" b="true">
                  <a:solidFill>
                    <a:srgbClr val="000000"/>
                  </a:solidFill>
                  <a:latin typeface="Comic Sans Bold"/>
                  <a:ea typeface="Comic Sans Bold"/>
                  <a:cs typeface="Comic Sans Bold"/>
                  <a:sym typeface="Comic Sans Bold"/>
                </a:rPr>
                <a:t>Particles/material in each layer gets denser toward the core; the core is the most dense. Why?</a:t>
              </a:r>
            </a:p>
            <a:p>
              <a:pPr algn="l">
                <a:lnSpc>
                  <a:spcPts val="2160"/>
                </a:lnSpc>
              </a:pPr>
              <a:r>
                <a:rPr lang="en-US" sz="1800" b="true">
                  <a:solidFill>
                    <a:srgbClr val="000000"/>
                  </a:solidFill>
                  <a:latin typeface="Calibri (MS) Bold"/>
                  <a:ea typeface="Calibri (MS) Bold"/>
                  <a:cs typeface="Calibri (MS) Bold"/>
                  <a:sym typeface="Calibri (MS) Bold"/>
                </a:rPr>
                <a:t>Denser substances sink, less dense substances rise. Denser substances are heavier &amp; therefore the effects of gravity are greater! Same principle applies to air masses.</a:t>
              </a:r>
            </a:p>
            <a:p>
              <a:pPr algn="l">
                <a:lnSpc>
                  <a:spcPts val="2160"/>
                </a:lnSpc>
              </a:pPr>
            </a:p>
          </p:txBody>
        </p:sp>
      </p:grpSp>
      <p:grpSp>
        <p:nvGrpSpPr>
          <p:cNvPr name="Group 26" id="26"/>
          <p:cNvGrpSpPr/>
          <p:nvPr/>
        </p:nvGrpSpPr>
        <p:grpSpPr>
          <a:xfrm rot="0">
            <a:off x="9477376" y="5438880"/>
            <a:ext cx="8820145" cy="2000145"/>
            <a:chOff x="0" y="0"/>
            <a:chExt cx="11760194" cy="2666860"/>
          </a:xfrm>
        </p:grpSpPr>
        <p:sp>
          <p:nvSpPr>
            <p:cNvPr name="Freeform 27" id="27"/>
            <p:cNvSpPr/>
            <p:nvPr/>
          </p:nvSpPr>
          <p:spPr>
            <a:xfrm flipH="false" flipV="false" rot="0">
              <a:off x="0" y="0"/>
              <a:ext cx="11760200" cy="2666873"/>
            </a:xfrm>
            <a:custGeom>
              <a:avLst/>
              <a:gdLst/>
              <a:ahLst/>
              <a:cxnLst/>
              <a:rect r="r" b="b" t="t" l="l"/>
              <a:pathLst>
                <a:path h="2666873" w="11760200">
                  <a:moveTo>
                    <a:pt x="12700" y="0"/>
                  </a:moveTo>
                  <a:lnTo>
                    <a:pt x="11747500" y="0"/>
                  </a:lnTo>
                  <a:cubicBezTo>
                    <a:pt x="11754485" y="0"/>
                    <a:pt x="11760200" y="5715"/>
                    <a:pt x="11760200" y="12700"/>
                  </a:cubicBezTo>
                  <a:lnTo>
                    <a:pt x="11760200" y="2654173"/>
                  </a:lnTo>
                  <a:cubicBezTo>
                    <a:pt x="11760200" y="2661158"/>
                    <a:pt x="11754485" y="2666873"/>
                    <a:pt x="11747500" y="2666873"/>
                  </a:cubicBezTo>
                  <a:lnTo>
                    <a:pt x="12700" y="2666873"/>
                  </a:lnTo>
                  <a:cubicBezTo>
                    <a:pt x="5715" y="2666873"/>
                    <a:pt x="0" y="2661158"/>
                    <a:pt x="0" y="2654173"/>
                  </a:cubicBezTo>
                  <a:lnTo>
                    <a:pt x="0" y="12700"/>
                  </a:lnTo>
                  <a:cubicBezTo>
                    <a:pt x="0" y="5715"/>
                    <a:pt x="5715" y="0"/>
                    <a:pt x="12700" y="0"/>
                  </a:cubicBezTo>
                  <a:moveTo>
                    <a:pt x="12700" y="25400"/>
                  </a:moveTo>
                  <a:lnTo>
                    <a:pt x="12700" y="12700"/>
                  </a:lnTo>
                  <a:lnTo>
                    <a:pt x="25400" y="12700"/>
                  </a:lnTo>
                  <a:lnTo>
                    <a:pt x="25400" y="2654173"/>
                  </a:lnTo>
                  <a:lnTo>
                    <a:pt x="12700" y="2654173"/>
                  </a:lnTo>
                  <a:lnTo>
                    <a:pt x="12700" y="2641473"/>
                  </a:lnTo>
                  <a:lnTo>
                    <a:pt x="11747500" y="2641473"/>
                  </a:lnTo>
                  <a:lnTo>
                    <a:pt x="11747500" y="2654173"/>
                  </a:lnTo>
                  <a:lnTo>
                    <a:pt x="11734800" y="2654173"/>
                  </a:lnTo>
                  <a:lnTo>
                    <a:pt x="11734800" y="12700"/>
                  </a:lnTo>
                  <a:lnTo>
                    <a:pt x="11747500" y="12700"/>
                  </a:lnTo>
                  <a:lnTo>
                    <a:pt x="11747500" y="25400"/>
                  </a:lnTo>
                  <a:lnTo>
                    <a:pt x="12700" y="25400"/>
                  </a:lnTo>
                  <a:close/>
                </a:path>
              </a:pathLst>
            </a:custGeom>
            <a:solidFill>
              <a:srgbClr val="000000"/>
            </a:solidFill>
          </p:spPr>
        </p:sp>
        <p:sp>
          <p:nvSpPr>
            <p:cNvPr name="TextBox 28" id="28"/>
            <p:cNvSpPr txBox="true"/>
            <p:nvPr/>
          </p:nvSpPr>
          <p:spPr>
            <a:xfrm>
              <a:off x="0" y="0"/>
              <a:ext cx="11760194" cy="2666860"/>
            </a:xfrm>
            <a:prstGeom prst="rect">
              <a:avLst/>
            </a:prstGeom>
          </p:spPr>
          <p:txBody>
            <a:bodyPr anchor="t" rtlCol="false" tIns="50800" lIns="50800" bIns="50800" rIns="50800"/>
            <a:lstStyle/>
            <a:p>
              <a:pPr algn="l">
                <a:lnSpc>
                  <a:spcPts val="2160"/>
                </a:lnSpc>
              </a:pPr>
              <a:r>
                <a:rPr lang="en-US" sz="1800" b="true">
                  <a:solidFill>
                    <a:srgbClr val="000000"/>
                  </a:solidFill>
                  <a:latin typeface="Comic Sans Bold"/>
                  <a:ea typeface="Comic Sans Bold"/>
                  <a:cs typeface="Comic Sans Bold"/>
                  <a:sym typeface="Comic Sans Bold"/>
                </a:rPr>
                <a:t>Why is the lithosphere (the crust and upper-most section of the mantle) solid rock? No other layer is solid rock…</a:t>
              </a:r>
            </a:p>
            <a:p>
              <a:pPr algn="l">
                <a:lnSpc>
                  <a:spcPts val="2160"/>
                </a:lnSpc>
              </a:pPr>
              <a:r>
                <a:rPr lang="en-US" sz="1800">
                  <a:solidFill>
                    <a:srgbClr val="000000"/>
                  </a:solidFill>
                  <a:latin typeface="Comic Sans"/>
                  <a:ea typeface="Comic Sans"/>
                  <a:cs typeface="Comic Sans"/>
                  <a:sym typeface="Comic Sans"/>
                </a:rPr>
                <a:t>- Magma becomes rock when cooled. At the lithosphere, material is far enough away from the heat source (the core) that it cools, and hardens to form solid rock</a:t>
              </a:r>
            </a:p>
          </p:txBody>
        </p:sp>
      </p:grpSp>
      <p:grpSp>
        <p:nvGrpSpPr>
          <p:cNvPr name="Group 29" id="29"/>
          <p:cNvGrpSpPr/>
          <p:nvPr/>
        </p:nvGrpSpPr>
        <p:grpSpPr>
          <a:xfrm rot="0">
            <a:off x="9477374" y="7475241"/>
            <a:ext cx="8820152" cy="2821284"/>
            <a:chOff x="0" y="0"/>
            <a:chExt cx="11760202" cy="3761712"/>
          </a:xfrm>
        </p:grpSpPr>
        <p:sp>
          <p:nvSpPr>
            <p:cNvPr name="Freeform 30" id="30"/>
            <p:cNvSpPr/>
            <p:nvPr/>
          </p:nvSpPr>
          <p:spPr>
            <a:xfrm flipH="false" flipV="false" rot="0">
              <a:off x="0" y="0"/>
              <a:ext cx="11760200" cy="3761740"/>
            </a:xfrm>
            <a:custGeom>
              <a:avLst/>
              <a:gdLst/>
              <a:ahLst/>
              <a:cxnLst/>
              <a:rect r="r" b="b" t="t" l="l"/>
              <a:pathLst>
                <a:path h="3761740" w="11760200">
                  <a:moveTo>
                    <a:pt x="12700" y="0"/>
                  </a:moveTo>
                  <a:lnTo>
                    <a:pt x="11747500" y="0"/>
                  </a:lnTo>
                  <a:cubicBezTo>
                    <a:pt x="11754485" y="0"/>
                    <a:pt x="11760200" y="5715"/>
                    <a:pt x="11760200" y="12700"/>
                  </a:cubicBezTo>
                  <a:lnTo>
                    <a:pt x="11760200" y="3749040"/>
                  </a:lnTo>
                  <a:cubicBezTo>
                    <a:pt x="11760200" y="3756025"/>
                    <a:pt x="11754485" y="3761740"/>
                    <a:pt x="11747500" y="3761740"/>
                  </a:cubicBezTo>
                  <a:lnTo>
                    <a:pt x="12700" y="3761740"/>
                  </a:lnTo>
                  <a:cubicBezTo>
                    <a:pt x="5715" y="3761740"/>
                    <a:pt x="0" y="3756025"/>
                    <a:pt x="0" y="3749040"/>
                  </a:cubicBezTo>
                  <a:lnTo>
                    <a:pt x="0" y="12700"/>
                  </a:lnTo>
                  <a:cubicBezTo>
                    <a:pt x="0" y="5715"/>
                    <a:pt x="5715" y="0"/>
                    <a:pt x="12700" y="0"/>
                  </a:cubicBezTo>
                  <a:moveTo>
                    <a:pt x="12700" y="25400"/>
                  </a:moveTo>
                  <a:lnTo>
                    <a:pt x="12700" y="12700"/>
                  </a:lnTo>
                  <a:lnTo>
                    <a:pt x="25400" y="12700"/>
                  </a:lnTo>
                  <a:lnTo>
                    <a:pt x="25400" y="3749040"/>
                  </a:lnTo>
                  <a:lnTo>
                    <a:pt x="12700" y="3749040"/>
                  </a:lnTo>
                  <a:lnTo>
                    <a:pt x="12700" y="3736340"/>
                  </a:lnTo>
                  <a:lnTo>
                    <a:pt x="11747500" y="3736340"/>
                  </a:lnTo>
                  <a:lnTo>
                    <a:pt x="11747500" y="3749040"/>
                  </a:lnTo>
                  <a:lnTo>
                    <a:pt x="11734800" y="3749040"/>
                  </a:lnTo>
                  <a:lnTo>
                    <a:pt x="11734800" y="12700"/>
                  </a:lnTo>
                  <a:lnTo>
                    <a:pt x="11747500" y="12700"/>
                  </a:lnTo>
                  <a:lnTo>
                    <a:pt x="11747500" y="25400"/>
                  </a:lnTo>
                  <a:lnTo>
                    <a:pt x="12700" y="25400"/>
                  </a:lnTo>
                  <a:close/>
                </a:path>
              </a:pathLst>
            </a:custGeom>
            <a:solidFill>
              <a:srgbClr val="000000"/>
            </a:solidFill>
          </p:spPr>
        </p:sp>
        <p:sp>
          <p:nvSpPr>
            <p:cNvPr name="TextBox 31" id="31"/>
            <p:cNvSpPr txBox="true"/>
            <p:nvPr/>
          </p:nvSpPr>
          <p:spPr>
            <a:xfrm>
              <a:off x="0" y="0"/>
              <a:ext cx="11760202" cy="3761712"/>
            </a:xfrm>
            <a:prstGeom prst="rect">
              <a:avLst/>
            </a:prstGeom>
          </p:spPr>
          <p:txBody>
            <a:bodyPr anchor="t" rtlCol="false" tIns="50800" lIns="50800" bIns="50800" rIns="50800"/>
            <a:lstStyle/>
            <a:p>
              <a:pPr algn="l">
                <a:lnSpc>
                  <a:spcPts val="1800"/>
                </a:lnSpc>
              </a:pPr>
              <a:r>
                <a:rPr lang="en-US" sz="1500" b="true">
                  <a:solidFill>
                    <a:srgbClr val="000000"/>
                  </a:solidFill>
                  <a:latin typeface="Comic Sans Bold"/>
                  <a:ea typeface="Comic Sans Bold"/>
                  <a:cs typeface="Comic Sans Bold"/>
                  <a:sym typeface="Comic Sans Bold"/>
                </a:rPr>
                <a:t>What is the difference between the mantle, outer core and inner core?</a:t>
              </a:r>
            </a:p>
            <a:p>
              <a:pPr algn="l">
                <a:lnSpc>
                  <a:spcPts val="1800"/>
                </a:lnSpc>
              </a:pPr>
              <a:r>
                <a:rPr lang="en-US" sz="1500" b="true">
                  <a:solidFill>
                    <a:srgbClr val="000000"/>
                  </a:solidFill>
                  <a:latin typeface="Comic Sans Bold"/>
                  <a:ea typeface="Comic Sans Bold"/>
                  <a:cs typeface="Comic Sans Bold"/>
                  <a:sym typeface="Comic Sans Bold"/>
                </a:rPr>
                <a:t>The core-mantle interface is a change in mechanical properties and composition (Mg, Fe silicates*/more solid to liquid Fe metal). At the outer-inner core interface we believe there is a slight compositional change and a mechanical change from liquid to solid. Most likely, the outer-inner core transition is from a liquid outer core to a “fudgey” inner core.</a:t>
              </a:r>
            </a:p>
            <a:p>
              <a:pPr algn="l">
                <a:lnSpc>
                  <a:spcPts val="1800"/>
                </a:lnSpc>
              </a:pPr>
              <a:r>
                <a:rPr lang="en-US" sz="1500" b="true">
                  <a:solidFill>
                    <a:srgbClr val="000000"/>
                  </a:solidFill>
                  <a:latin typeface="Comic Sans Bold"/>
                  <a:ea typeface="Comic Sans Bold"/>
                  <a:cs typeface="Comic Sans Bold"/>
                  <a:sym typeface="Comic Sans Bold"/>
                </a:rPr>
                <a:t>*Silicate minerals are rock-forming minerals made up of silicate groups. They are the largest and most important class of minerals and make up approximately 90 percent of Earth's crust. 	</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1000"/>
            </a:blip>
            <a:stretch>
              <a:fillRect l="0" t="0" r="0" b="0"/>
            </a:stretch>
          </a:blipFill>
        </p:spPr>
      </p:sp>
      <p:sp>
        <p:nvSpPr>
          <p:cNvPr name="Freeform 3" id="3"/>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4" id="4"/>
          <p:cNvGrpSpPr/>
          <p:nvPr/>
        </p:nvGrpSpPr>
        <p:grpSpPr>
          <a:xfrm rot="0">
            <a:off x="10508290" y="322302"/>
            <a:ext cx="7372350" cy="9642398"/>
            <a:chOff x="0" y="0"/>
            <a:chExt cx="9829800" cy="12856530"/>
          </a:xfrm>
        </p:grpSpPr>
        <p:sp>
          <p:nvSpPr>
            <p:cNvPr name="Freeform 5" id="5"/>
            <p:cNvSpPr/>
            <p:nvPr/>
          </p:nvSpPr>
          <p:spPr>
            <a:xfrm flipH="false" flipV="false" rot="0">
              <a:off x="38100" y="38100"/>
              <a:ext cx="9753600" cy="12780391"/>
            </a:xfrm>
            <a:custGeom>
              <a:avLst/>
              <a:gdLst/>
              <a:ahLst/>
              <a:cxnLst/>
              <a:rect r="r" b="b" t="t" l="l"/>
              <a:pathLst>
                <a:path h="12780391" w="9753600">
                  <a:moveTo>
                    <a:pt x="0" y="0"/>
                  </a:moveTo>
                  <a:lnTo>
                    <a:pt x="9753600" y="0"/>
                  </a:lnTo>
                  <a:lnTo>
                    <a:pt x="9753600" y="12780391"/>
                  </a:lnTo>
                  <a:lnTo>
                    <a:pt x="0" y="12780391"/>
                  </a:lnTo>
                  <a:close/>
                </a:path>
              </a:pathLst>
            </a:custGeom>
            <a:solidFill>
              <a:srgbClr val="9BBB59"/>
            </a:solidFill>
          </p:spPr>
        </p:sp>
        <p:sp>
          <p:nvSpPr>
            <p:cNvPr name="Freeform 6" id="6"/>
            <p:cNvSpPr/>
            <p:nvPr/>
          </p:nvSpPr>
          <p:spPr>
            <a:xfrm flipH="false" flipV="false" rot="0">
              <a:off x="0" y="0"/>
              <a:ext cx="9829800" cy="12856591"/>
            </a:xfrm>
            <a:custGeom>
              <a:avLst/>
              <a:gdLst/>
              <a:ahLst/>
              <a:cxnLst/>
              <a:rect r="r" b="b" t="t" l="l"/>
              <a:pathLst>
                <a:path h="12856591" w="9829800">
                  <a:moveTo>
                    <a:pt x="38100" y="0"/>
                  </a:moveTo>
                  <a:lnTo>
                    <a:pt x="9791700" y="0"/>
                  </a:lnTo>
                  <a:cubicBezTo>
                    <a:pt x="9812782" y="0"/>
                    <a:pt x="9829800" y="17018"/>
                    <a:pt x="9829800" y="38100"/>
                  </a:cubicBezTo>
                  <a:lnTo>
                    <a:pt x="9829800" y="12818491"/>
                  </a:lnTo>
                  <a:cubicBezTo>
                    <a:pt x="9829800" y="12839573"/>
                    <a:pt x="9812782" y="12856591"/>
                    <a:pt x="9791700" y="12856591"/>
                  </a:cubicBezTo>
                  <a:lnTo>
                    <a:pt x="38100" y="12856591"/>
                  </a:lnTo>
                  <a:cubicBezTo>
                    <a:pt x="17018" y="12856591"/>
                    <a:pt x="0" y="12839573"/>
                    <a:pt x="0" y="12818491"/>
                  </a:cubicBezTo>
                  <a:lnTo>
                    <a:pt x="0" y="38100"/>
                  </a:lnTo>
                  <a:cubicBezTo>
                    <a:pt x="0" y="17018"/>
                    <a:pt x="17018" y="0"/>
                    <a:pt x="38100" y="0"/>
                  </a:cubicBezTo>
                  <a:moveTo>
                    <a:pt x="38100" y="76200"/>
                  </a:moveTo>
                  <a:lnTo>
                    <a:pt x="38100" y="38100"/>
                  </a:lnTo>
                  <a:lnTo>
                    <a:pt x="76200" y="38100"/>
                  </a:lnTo>
                  <a:lnTo>
                    <a:pt x="76200" y="12818491"/>
                  </a:lnTo>
                  <a:lnTo>
                    <a:pt x="38100" y="12818491"/>
                  </a:lnTo>
                  <a:lnTo>
                    <a:pt x="38100" y="12780391"/>
                  </a:lnTo>
                  <a:lnTo>
                    <a:pt x="9791700" y="12780391"/>
                  </a:lnTo>
                  <a:lnTo>
                    <a:pt x="9791700" y="12818491"/>
                  </a:lnTo>
                  <a:lnTo>
                    <a:pt x="9753600" y="12818491"/>
                  </a:lnTo>
                  <a:lnTo>
                    <a:pt x="9753600" y="38100"/>
                  </a:lnTo>
                  <a:lnTo>
                    <a:pt x="9791700" y="38100"/>
                  </a:lnTo>
                  <a:lnTo>
                    <a:pt x="9791700" y="76200"/>
                  </a:lnTo>
                  <a:lnTo>
                    <a:pt x="38100" y="76200"/>
                  </a:lnTo>
                  <a:close/>
                </a:path>
              </a:pathLst>
            </a:custGeom>
            <a:solidFill>
              <a:srgbClr val="FFFFFF"/>
            </a:solidFill>
          </p:spPr>
        </p:sp>
        <p:sp>
          <p:nvSpPr>
            <p:cNvPr name="TextBox 7" id="7"/>
            <p:cNvSpPr txBox="true"/>
            <p:nvPr/>
          </p:nvSpPr>
          <p:spPr>
            <a:xfrm>
              <a:off x="0" y="-57150"/>
              <a:ext cx="9829800" cy="12913680"/>
            </a:xfrm>
            <a:prstGeom prst="rect">
              <a:avLst/>
            </a:prstGeom>
          </p:spPr>
          <p:txBody>
            <a:bodyPr anchor="t" rtlCol="false" tIns="50800" lIns="50800" bIns="50800" rIns="50800"/>
            <a:lstStyle/>
            <a:p>
              <a:pPr algn="l" marL="515779" indent="-257889" lvl="1">
                <a:lnSpc>
                  <a:spcPts val="3419"/>
                </a:lnSpc>
                <a:buFont typeface="Arial"/>
                <a:buChar char="•"/>
              </a:pPr>
              <a:r>
                <a:rPr lang="en-US" sz="2850">
                  <a:solidFill>
                    <a:srgbClr val="FFFFFF"/>
                  </a:solidFill>
                  <a:latin typeface="Calibri (MS)"/>
                  <a:ea typeface="Calibri (MS)"/>
                  <a:cs typeface="Calibri (MS)"/>
                  <a:sym typeface="Calibri (MS)"/>
                </a:rPr>
                <a:t>The</a:t>
              </a:r>
              <a:r>
                <a:rPr lang="en-US" sz="2850">
                  <a:solidFill>
                    <a:srgbClr val="FF0000"/>
                  </a:solidFill>
                  <a:latin typeface="Calibri (MS)"/>
                  <a:ea typeface="Calibri (MS)"/>
                  <a:cs typeface="Calibri (MS)"/>
                  <a:sym typeface="Calibri (MS)"/>
                </a:rPr>
                <a:t> lithosphere (litho:rock; sphere:layer) </a:t>
              </a:r>
              <a:r>
                <a:rPr lang="en-US" sz="2850">
                  <a:solidFill>
                    <a:srgbClr val="FFFFFF"/>
                  </a:solidFill>
                  <a:latin typeface="Calibri (MS)"/>
                  <a:ea typeface="Calibri (MS)"/>
                  <a:cs typeface="Calibri (MS)"/>
                  <a:sym typeface="Calibri (MS)"/>
                </a:rPr>
                <a:t>is the solid, topmost layer of the earth and includes the upper part of the mantle and the crust. It’s depth varies, but is generally between 70-100km deep. It consists of continental and oceanic crust. The lithosphere floats on the asthenosphere.</a:t>
              </a:r>
            </a:p>
            <a:p>
              <a:pPr algn="l" marL="515779" indent="-257889" lvl="1">
                <a:lnSpc>
                  <a:spcPts val="3419"/>
                </a:lnSpc>
              </a:pPr>
            </a:p>
            <a:p>
              <a:pPr algn="l" marL="515779" indent="-257889" lvl="1">
                <a:lnSpc>
                  <a:spcPts val="3419"/>
                </a:lnSpc>
                <a:buFont typeface="Arial"/>
                <a:buChar char="•"/>
              </a:pPr>
              <a:r>
                <a:rPr lang="en-US" sz="2850">
                  <a:solidFill>
                    <a:srgbClr val="FFFFFF"/>
                  </a:solidFill>
                  <a:latin typeface="Calibri (MS)"/>
                  <a:ea typeface="Calibri (MS)"/>
                  <a:cs typeface="Calibri (MS)"/>
                  <a:sym typeface="Calibri (MS)"/>
                </a:rPr>
                <a:t>The</a:t>
              </a:r>
              <a:r>
                <a:rPr lang="en-US" sz="2850">
                  <a:solidFill>
                    <a:srgbClr val="FF0000"/>
                  </a:solidFill>
                  <a:latin typeface="Calibri (MS)"/>
                  <a:ea typeface="Calibri (MS)"/>
                  <a:cs typeface="Calibri (MS)"/>
                  <a:sym typeface="Calibri (MS)"/>
                </a:rPr>
                <a:t> asthenosphere (a:without; stheno:strength) </a:t>
              </a:r>
              <a:r>
                <a:rPr lang="en-US" sz="2850">
                  <a:solidFill>
                    <a:srgbClr val="FFFFFF"/>
                  </a:solidFill>
                  <a:latin typeface="Calibri (MS)"/>
                  <a:ea typeface="Calibri (MS)"/>
                  <a:cs typeface="Calibri (MS)"/>
                  <a:sym typeface="Calibri (MS)"/>
                </a:rPr>
                <a:t>is the weak and easily deformed layer of the Earth that acts as a “lubricant” for the tectonic plates to slide over (like warm tar). This weak layer is capable of flow &amp; moves in very slow currents. The asthenosphere extends from 100 km depth to 660 km beneath the Earth's surface.</a:t>
              </a:r>
            </a:p>
            <a:p>
              <a:pPr algn="l" marL="515779" indent="-257889" lvl="1">
                <a:lnSpc>
                  <a:spcPts val="3419"/>
                </a:lnSpc>
              </a:pPr>
            </a:p>
            <a:p>
              <a:pPr algn="l" marL="515779" indent="-257889" lvl="1">
                <a:lnSpc>
                  <a:spcPts val="3419"/>
                </a:lnSpc>
                <a:buFont typeface="Arial"/>
                <a:buChar char="•"/>
              </a:pPr>
              <a:r>
                <a:rPr lang="en-US" sz="2850">
                  <a:solidFill>
                    <a:srgbClr val="FFFFFF"/>
                  </a:solidFill>
                  <a:latin typeface="Calibri (MS)"/>
                  <a:ea typeface="Calibri (MS)"/>
                  <a:cs typeface="Calibri (MS)"/>
                  <a:sym typeface="Calibri (MS)"/>
                </a:rPr>
                <a:t>Beneath the asthenosphere is the </a:t>
              </a:r>
              <a:r>
                <a:rPr lang="en-US" sz="2850">
                  <a:solidFill>
                    <a:srgbClr val="FF0000"/>
                  </a:solidFill>
                  <a:latin typeface="Calibri (MS)"/>
                  <a:ea typeface="Calibri (MS)"/>
                  <a:cs typeface="Calibri (MS)"/>
                  <a:sym typeface="Calibri (MS)"/>
                </a:rPr>
                <a:t>mesosphere</a:t>
              </a:r>
              <a:r>
                <a:rPr lang="en-US" sz="2850">
                  <a:solidFill>
                    <a:srgbClr val="FFFFFF"/>
                  </a:solidFill>
                  <a:latin typeface="Calibri (MS)"/>
                  <a:ea typeface="Calibri (MS)"/>
                  <a:cs typeface="Calibri (MS)"/>
                  <a:sym typeface="Calibri (MS)"/>
                </a:rPr>
                <a:t>, another strong layer.</a:t>
              </a:r>
            </a:p>
            <a:p>
              <a:pPr algn="l" marL="515779" indent="-257889" lvl="1">
                <a:lnSpc>
                  <a:spcPts val="3419"/>
                </a:lnSpc>
              </a:pPr>
            </a:p>
          </p:txBody>
        </p:sp>
      </p:grpSp>
      <p:grpSp>
        <p:nvGrpSpPr>
          <p:cNvPr name="Group 8" id="8"/>
          <p:cNvGrpSpPr>
            <a:grpSpLocks noChangeAspect="true"/>
          </p:cNvGrpSpPr>
          <p:nvPr/>
        </p:nvGrpSpPr>
        <p:grpSpPr>
          <a:xfrm rot="0">
            <a:off x="0" y="3"/>
            <a:ext cx="10191308" cy="10286997"/>
            <a:chOff x="0" y="0"/>
            <a:chExt cx="13588410" cy="13715996"/>
          </a:xfrm>
        </p:grpSpPr>
        <p:sp>
          <p:nvSpPr>
            <p:cNvPr name="Freeform 9" id="9" descr="Layers of the Earth - Maggie&amp;#39;s Science Connection"/>
            <p:cNvSpPr/>
            <p:nvPr/>
          </p:nvSpPr>
          <p:spPr>
            <a:xfrm flipH="false" flipV="false" rot="0">
              <a:off x="0" y="0"/>
              <a:ext cx="13588364" cy="13716000"/>
            </a:xfrm>
            <a:custGeom>
              <a:avLst/>
              <a:gdLst/>
              <a:ahLst/>
              <a:cxnLst/>
              <a:rect r="r" b="b" t="t" l="l"/>
              <a:pathLst>
                <a:path h="13716000" w="13588364">
                  <a:moveTo>
                    <a:pt x="0" y="0"/>
                  </a:moveTo>
                  <a:lnTo>
                    <a:pt x="13588364" y="0"/>
                  </a:lnTo>
                  <a:lnTo>
                    <a:pt x="13588364" y="13716000"/>
                  </a:lnTo>
                  <a:lnTo>
                    <a:pt x="0" y="13716000"/>
                  </a:lnTo>
                  <a:lnTo>
                    <a:pt x="0" y="0"/>
                  </a:lnTo>
                  <a:close/>
                </a:path>
              </a:pathLst>
            </a:custGeom>
            <a:blipFill>
              <a:blip r:embed="rId4"/>
              <a:stretch>
                <a:fillRect l="0" t="0" r="-4311" b="0"/>
              </a:stretch>
            </a:blipFill>
          </p:spPr>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1000"/>
            </a:blip>
            <a:stretch>
              <a:fillRect l="0" t="0" r="0" b="0"/>
            </a:stretch>
          </a:blipFill>
        </p:spPr>
      </p:sp>
      <p:sp>
        <p:nvSpPr>
          <p:cNvPr name="Freeform 3" id="3"/>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4" id="4"/>
          <p:cNvGrpSpPr>
            <a:grpSpLocks noChangeAspect="true"/>
          </p:cNvGrpSpPr>
          <p:nvPr/>
        </p:nvGrpSpPr>
        <p:grpSpPr>
          <a:xfrm rot="0">
            <a:off x="11291955" y="1"/>
            <a:ext cx="6129494" cy="4567386"/>
            <a:chOff x="0" y="0"/>
            <a:chExt cx="8172658" cy="6089848"/>
          </a:xfrm>
        </p:grpSpPr>
        <p:sp>
          <p:nvSpPr>
            <p:cNvPr name="Freeform 5" id="5"/>
            <p:cNvSpPr/>
            <p:nvPr/>
          </p:nvSpPr>
          <p:spPr>
            <a:xfrm flipH="false" flipV="false" rot="0">
              <a:off x="0" y="0"/>
              <a:ext cx="8172704" cy="6089904"/>
            </a:xfrm>
            <a:custGeom>
              <a:avLst/>
              <a:gdLst/>
              <a:ahLst/>
              <a:cxnLst/>
              <a:rect r="r" b="b" t="t" l="l"/>
              <a:pathLst>
                <a:path h="6089904" w="8172704">
                  <a:moveTo>
                    <a:pt x="0" y="0"/>
                  </a:moveTo>
                  <a:lnTo>
                    <a:pt x="8172704" y="0"/>
                  </a:lnTo>
                  <a:lnTo>
                    <a:pt x="8172704" y="6089904"/>
                  </a:lnTo>
                  <a:lnTo>
                    <a:pt x="0" y="6089904"/>
                  </a:lnTo>
                  <a:lnTo>
                    <a:pt x="0" y="0"/>
                  </a:lnTo>
                  <a:close/>
                </a:path>
              </a:pathLst>
            </a:custGeom>
            <a:blipFill>
              <a:blip r:embed="rId4"/>
              <a:stretch>
                <a:fillRect l="-10505" t="0" r="-10504" b="0"/>
              </a:stretch>
            </a:blipFill>
          </p:spPr>
        </p:sp>
      </p:grpSp>
      <p:grpSp>
        <p:nvGrpSpPr>
          <p:cNvPr name="Group 6" id="6"/>
          <p:cNvGrpSpPr/>
          <p:nvPr/>
        </p:nvGrpSpPr>
        <p:grpSpPr>
          <a:xfrm rot="0">
            <a:off x="-28575" y="-28575"/>
            <a:ext cx="10567434" cy="10344150"/>
            <a:chOff x="0" y="0"/>
            <a:chExt cx="14089912" cy="13792200"/>
          </a:xfrm>
        </p:grpSpPr>
        <p:sp>
          <p:nvSpPr>
            <p:cNvPr name="Freeform 7" id="7"/>
            <p:cNvSpPr/>
            <p:nvPr/>
          </p:nvSpPr>
          <p:spPr>
            <a:xfrm flipH="false" flipV="false" rot="0">
              <a:off x="38100" y="38100"/>
              <a:ext cx="14013687" cy="13716000"/>
            </a:xfrm>
            <a:custGeom>
              <a:avLst/>
              <a:gdLst/>
              <a:ahLst/>
              <a:cxnLst/>
              <a:rect r="r" b="b" t="t" l="l"/>
              <a:pathLst>
                <a:path h="13716000" w="14013687">
                  <a:moveTo>
                    <a:pt x="0" y="0"/>
                  </a:moveTo>
                  <a:lnTo>
                    <a:pt x="14013687" y="0"/>
                  </a:lnTo>
                  <a:lnTo>
                    <a:pt x="14013687" y="13716000"/>
                  </a:lnTo>
                  <a:lnTo>
                    <a:pt x="0" y="13716000"/>
                  </a:lnTo>
                  <a:close/>
                </a:path>
              </a:pathLst>
            </a:custGeom>
            <a:solidFill>
              <a:srgbClr val="9BBB59"/>
            </a:solidFill>
          </p:spPr>
        </p:sp>
        <p:sp>
          <p:nvSpPr>
            <p:cNvPr name="Freeform 8" id="8"/>
            <p:cNvSpPr/>
            <p:nvPr/>
          </p:nvSpPr>
          <p:spPr>
            <a:xfrm flipH="false" flipV="false" rot="0">
              <a:off x="0" y="0"/>
              <a:ext cx="14089887" cy="13792200"/>
            </a:xfrm>
            <a:custGeom>
              <a:avLst/>
              <a:gdLst/>
              <a:ahLst/>
              <a:cxnLst/>
              <a:rect r="r" b="b" t="t" l="l"/>
              <a:pathLst>
                <a:path h="13792200" w="14089887">
                  <a:moveTo>
                    <a:pt x="38100" y="0"/>
                  </a:moveTo>
                  <a:lnTo>
                    <a:pt x="14051787" y="0"/>
                  </a:lnTo>
                  <a:cubicBezTo>
                    <a:pt x="14072870" y="0"/>
                    <a:pt x="14089887" y="17018"/>
                    <a:pt x="14089887" y="38100"/>
                  </a:cubicBezTo>
                  <a:lnTo>
                    <a:pt x="14089887" y="13754100"/>
                  </a:lnTo>
                  <a:cubicBezTo>
                    <a:pt x="14089887" y="13775182"/>
                    <a:pt x="14072870" y="13792200"/>
                    <a:pt x="14051787" y="13792200"/>
                  </a:cubicBezTo>
                  <a:lnTo>
                    <a:pt x="38100" y="13792200"/>
                  </a:lnTo>
                  <a:cubicBezTo>
                    <a:pt x="17018" y="13792200"/>
                    <a:pt x="0" y="13775182"/>
                    <a:pt x="0" y="13754100"/>
                  </a:cubicBezTo>
                  <a:lnTo>
                    <a:pt x="0" y="38100"/>
                  </a:lnTo>
                  <a:cubicBezTo>
                    <a:pt x="0" y="17018"/>
                    <a:pt x="17018" y="0"/>
                    <a:pt x="38100" y="0"/>
                  </a:cubicBezTo>
                  <a:moveTo>
                    <a:pt x="38100" y="76200"/>
                  </a:moveTo>
                  <a:lnTo>
                    <a:pt x="38100" y="38100"/>
                  </a:lnTo>
                  <a:lnTo>
                    <a:pt x="76200" y="38100"/>
                  </a:lnTo>
                  <a:lnTo>
                    <a:pt x="76200" y="13754100"/>
                  </a:lnTo>
                  <a:lnTo>
                    <a:pt x="38100" y="13754100"/>
                  </a:lnTo>
                  <a:lnTo>
                    <a:pt x="38100" y="13716000"/>
                  </a:lnTo>
                  <a:lnTo>
                    <a:pt x="14051787" y="13716000"/>
                  </a:lnTo>
                  <a:lnTo>
                    <a:pt x="14051787" y="13754100"/>
                  </a:lnTo>
                  <a:lnTo>
                    <a:pt x="14013687" y="13754100"/>
                  </a:lnTo>
                  <a:lnTo>
                    <a:pt x="14013687" y="38100"/>
                  </a:lnTo>
                  <a:lnTo>
                    <a:pt x="14051787" y="38100"/>
                  </a:lnTo>
                  <a:lnTo>
                    <a:pt x="14051787" y="76200"/>
                  </a:lnTo>
                  <a:lnTo>
                    <a:pt x="38100" y="76200"/>
                  </a:lnTo>
                  <a:close/>
                </a:path>
              </a:pathLst>
            </a:custGeom>
            <a:solidFill>
              <a:srgbClr val="FFFFFF"/>
            </a:solidFill>
          </p:spPr>
        </p:sp>
        <p:sp>
          <p:nvSpPr>
            <p:cNvPr name="TextBox 9" id="9"/>
            <p:cNvSpPr txBox="true"/>
            <p:nvPr/>
          </p:nvSpPr>
          <p:spPr>
            <a:xfrm>
              <a:off x="0" y="-57150"/>
              <a:ext cx="14089912" cy="13849350"/>
            </a:xfrm>
            <a:prstGeom prst="rect">
              <a:avLst/>
            </a:prstGeom>
          </p:spPr>
          <p:txBody>
            <a:bodyPr anchor="t" rtlCol="false" tIns="50800" lIns="50800" bIns="50800" rIns="50800"/>
            <a:lstStyle/>
            <a:p>
              <a:pPr algn="ctr">
                <a:lnSpc>
                  <a:spcPts val="2700"/>
                </a:lnSpc>
              </a:pPr>
              <a:r>
                <a:rPr lang="en-US" b="true" sz="2250" u="sng">
                  <a:solidFill>
                    <a:srgbClr val="FFFFFF"/>
                  </a:solidFill>
                  <a:latin typeface="Calibri (MS) Bold"/>
                  <a:ea typeface="Calibri (MS) Bold"/>
                  <a:cs typeface="Calibri (MS) Bold"/>
                  <a:sym typeface="Calibri (MS) Bold"/>
                </a:rPr>
                <a:t>Earth’s Crust</a:t>
              </a: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Oceanic &amp; continental crust differ in terms of age, thickness and mineral content.</a:t>
              </a:r>
            </a:p>
            <a:p>
              <a:pPr algn="l" marL="407194" indent="-203597" lvl="1">
                <a:lnSpc>
                  <a:spcPts val="2700"/>
                </a:lnSpc>
              </a:pP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Why is continental crust older?</a:t>
              </a: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Continental crust is almost always much older than oceanic crust. Because continental crust is rarely destroyed and recycled in the process of subduction, some sections of continental crust are nearly as old as the Earth itself.</a:t>
              </a:r>
            </a:p>
            <a:p>
              <a:pPr algn="l" marL="407194" indent="-203597" lvl="1">
                <a:lnSpc>
                  <a:spcPts val="2700"/>
                </a:lnSpc>
                <a:buFont typeface="Arial"/>
                <a:buChar char="•"/>
              </a:pPr>
              <a:r>
                <a:rPr lang="en-US" sz="2250" u="sng">
                  <a:solidFill>
                    <a:srgbClr val="0000FF"/>
                  </a:solidFill>
                  <a:latin typeface="Calibri (MS)"/>
                  <a:ea typeface="Calibri (MS)"/>
                  <a:cs typeface="Calibri (MS)"/>
                  <a:sym typeface="Calibri (MS)"/>
                  <a:hlinkClick r:id="rId5" tooltip="https://www.youtube.com/watch?v=sgDM6m0lUGY"/>
                </a:rPr>
                <a:t>https://www.youtube.com/watch?v=sgDM6m0lUGY</a:t>
              </a:r>
              <a:r>
                <a:rPr lang="en-US" sz="2250">
                  <a:solidFill>
                    <a:srgbClr val="FFFFFF"/>
                  </a:solidFill>
                  <a:latin typeface="Calibri (MS)"/>
                  <a:ea typeface="Calibri (MS)"/>
                  <a:cs typeface="Calibri (MS)"/>
                  <a:sym typeface="Calibri (MS)"/>
                </a:rPr>
                <a:t> </a:t>
              </a:r>
            </a:p>
            <a:p>
              <a:pPr algn="l" marL="407194" indent="-203597" lvl="1">
                <a:lnSpc>
                  <a:spcPts val="2700"/>
                </a:lnSpc>
              </a:pP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Why is continental crust lighter/less dense?</a:t>
              </a: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In continental areas, silica and aluminium are very common. When combined with oxygen, they make up the most common type of rock – granitic.</a:t>
              </a: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By contrast, below the oceans the crust consists mainly of basaltic rock in which silica, iron and magnesium are most common.</a:t>
              </a: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Basalt is denser than granite, hence, oceanic crust (3gcm3) being denser than continental crust (2.7gcm3).</a:t>
              </a: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Basalt is denser because it contains heavier minerals. Granite contains lighter minerals such as quartz, feldspar and mica. </a:t>
              </a: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Another big difference between basalt and granite is silica content &amp; rates of cooling. Silica content: basalt = 53%, granite, 73%. Rates of cooling: Granite – cooled slowly, inside of crust (has large crystals). Basalt – cooled rapidly at surface (small crystals).</a:t>
              </a:r>
            </a:p>
            <a:p>
              <a:pPr algn="l" marL="407194" indent="-203597" lvl="1">
                <a:lnSpc>
                  <a:spcPts val="2700"/>
                </a:lnSpc>
              </a:pP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Why is continental crust thicker? </a:t>
              </a:r>
            </a:p>
            <a:p>
              <a:pPr algn="l" marL="407194" indent="-203597" lvl="1">
                <a:lnSpc>
                  <a:spcPts val="2700"/>
                </a:lnSpc>
                <a:buFont typeface="Arial"/>
                <a:buChar char="•"/>
              </a:pPr>
              <a:r>
                <a:rPr lang="en-US" sz="2250">
                  <a:solidFill>
                    <a:srgbClr val="FFFFFF"/>
                  </a:solidFill>
                  <a:latin typeface="Calibri (MS)"/>
                  <a:ea typeface="Calibri (MS)"/>
                  <a:cs typeface="Calibri (MS)"/>
                  <a:sym typeface="Calibri (MS)"/>
                </a:rPr>
                <a:t>Oceanic crust is thinner as it has been compressed by the oceans which sit on it.</a:t>
              </a:r>
            </a:p>
            <a:p>
              <a:pPr algn="l" marL="407194" indent="-203597" lvl="1">
                <a:lnSpc>
                  <a:spcPts val="2700"/>
                </a:lnSpc>
              </a:pPr>
            </a:p>
            <a:p>
              <a:pPr algn="l" marL="407194" indent="-203597" lvl="1">
                <a:lnSpc>
                  <a:spcPts val="2700"/>
                </a:lnSpc>
              </a:pPr>
            </a:p>
          </p:txBody>
        </p:sp>
      </p:grpSp>
      <p:grpSp>
        <p:nvGrpSpPr>
          <p:cNvPr name="Group 10" id="10"/>
          <p:cNvGrpSpPr>
            <a:grpSpLocks noChangeAspect="true"/>
          </p:cNvGrpSpPr>
          <p:nvPr/>
        </p:nvGrpSpPr>
        <p:grpSpPr>
          <a:xfrm rot="0">
            <a:off x="11291955" y="4931922"/>
            <a:ext cx="6129494" cy="5350462"/>
            <a:chOff x="0" y="0"/>
            <a:chExt cx="8172658" cy="7133950"/>
          </a:xfrm>
        </p:grpSpPr>
        <p:sp>
          <p:nvSpPr>
            <p:cNvPr name="Freeform 11" id="11" descr="Why is the continental crust thicker and less dense than oceanic crust? -  Quora"/>
            <p:cNvSpPr/>
            <p:nvPr/>
          </p:nvSpPr>
          <p:spPr>
            <a:xfrm flipH="false" flipV="false" rot="0">
              <a:off x="0" y="0"/>
              <a:ext cx="8172704" cy="7133971"/>
            </a:xfrm>
            <a:custGeom>
              <a:avLst/>
              <a:gdLst/>
              <a:ahLst/>
              <a:cxnLst/>
              <a:rect r="r" b="b" t="t" l="l"/>
              <a:pathLst>
                <a:path h="7133971" w="8172704">
                  <a:moveTo>
                    <a:pt x="0" y="0"/>
                  </a:moveTo>
                  <a:lnTo>
                    <a:pt x="8172704" y="0"/>
                  </a:lnTo>
                  <a:lnTo>
                    <a:pt x="8172704" y="7133971"/>
                  </a:lnTo>
                  <a:lnTo>
                    <a:pt x="0" y="7133971"/>
                  </a:lnTo>
                  <a:lnTo>
                    <a:pt x="0" y="0"/>
                  </a:lnTo>
                  <a:close/>
                </a:path>
              </a:pathLst>
            </a:custGeom>
            <a:blipFill>
              <a:blip r:embed="rId6"/>
              <a:stretch>
                <a:fillRect l="0" t="0" r="-16257" b="0"/>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1000"/>
            </a:blip>
            <a:stretch>
              <a:fillRect l="0" t="0" r="0" b="0"/>
            </a:stretch>
          </a:blipFill>
        </p:spPr>
      </p:sp>
      <p:sp>
        <p:nvSpPr>
          <p:cNvPr name="Freeform 3" id="3"/>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4" id="4"/>
          <p:cNvGrpSpPr/>
          <p:nvPr/>
        </p:nvGrpSpPr>
        <p:grpSpPr>
          <a:xfrm rot="0">
            <a:off x="114964" y="20852"/>
            <a:ext cx="18047439" cy="1359693"/>
            <a:chOff x="0" y="0"/>
            <a:chExt cx="24063252" cy="1812924"/>
          </a:xfrm>
        </p:grpSpPr>
        <p:sp>
          <p:nvSpPr>
            <p:cNvPr name="Freeform 5" id="5"/>
            <p:cNvSpPr/>
            <p:nvPr/>
          </p:nvSpPr>
          <p:spPr>
            <a:xfrm flipH="false" flipV="false" rot="0">
              <a:off x="0" y="0"/>
              <a:ext cx="24063252" cy="1812924"/>
            </a:xfrm>
            <a:custGeom>
              <a:avLst/>
              <a:gdLst/>
              <a:ahLst/>
              <a:cxnLst/>
              <a:rect r="r" b="b" t="t" l="l"/>
              <a:pathLst>
                <a:path h="1812924" w="24063252">
                  <a:moveTo>
                    <a:pt x="0" y="0"/>
                  </a:moveTo>
                  <a:lnTo>
                    <a:pt x="24063252" y="0"/>
                  </a:lnTo>
                  <a:lnTo>
                    <a:pt x="24063252" y="1812924"/>
                  </a:lnTo>
                  <a:lnTo>
                    <a:pt x="0" y="1812924"/>
                  </a:lnTo>
                  <a:close/>
                </a:path>
              </a:pathLst>
            </a:custGeom>
            <a:solidFill>
              <a:srgbClr val="000000">
                <a:alpha val="0"/>
              </a:srgbClr>
            </a:solidFill>
          </p:spPr>
        </p:sp>
        <p:sp>
          <p:nvSpPr>
            <p:cNvPr name="TextBox 6" id="6"/>
            <p:cNvSpPr txBox="true"/>
            <p:nvPr/>
          </p:nvSpPr>
          <p:spPr>
            <a:xfrm>
              <a:off x="0" y="-142875"/>
              <a:ext cx="24063252" cy="1955799"/>
            </a:xfrm>
            <a:prstGeom prst="rect">
              <a:avLst/>
            </a:prstGeom>
          </p:spPr>
          <p:txBody>
            <a:bodyPr anchor="ctr" rtlCol="false" tIns="0" lIns="0" bIns="0" rIns="0"/>
            <a:lstStyle/>
            <a:p>
              <a:pPr algn="ctr">
                <a:lnSpc>
                  <a:spcPts val="7920"/>
                </a:lnSpc>
              </a:pPr>
              <a:r>
                <a:rPr lang="en-US" sz="6600">
                  <a:solidFill>
                    <a:srgbClr val="FFFFFF"/>
                  </a:solidFill>
                  <a:latin typeface="Calibri (MS)"/>
                  <a:ea typeface="Calibri (MS)"/>
                  <a:cs typeface="Calibri (MS)"/>
                  <a:sym typeface="Calibri (MS)"/>
                </a:rPr>
                <a:t>Plate Tectonics – what is it?</a:t>
              </a:r>
            </a:p>
          </p:txBody>
        </p:sp>
      </p:grpSp>
      <p:grpSp>
        <p:nvGrpSpPr>
          <p:cNvPr name="Group 7" id="7"/>
          <p:cNvGrpSpPr/>
          <p:nvPr/>
        </p:nvGrpSpPr>
        <p:grpSpPr>
          <a:xfrm rot="0">
            <a:off x="143540" y="1375620"/>
            <a:ext cx="4704908" cy="8925763"/>
            <a:chOff x="0" y="0"/>
            <a:chExt cx="6273210" cy="11901018"/>
          </a:xfrm>
        </p:grpSpPr>
        <p:sp>
          <p:nvSpPr>
            <p:cNvPr name="Freeform 8" id="8"/>
            <p:cNvSpPr/>
            <p:nvPr/>
          </p:nvSpPr>
          <p:spPr>
            <a:xfrm flipH="false" flipV="false" rot="0">
              <a:off x="0" y="0"/>
              <a:ext cx="6273165" cy="11901043"/>
            </a:xfrm>
            <a:custGeom>
              <a:avLst/>
              <a:gdLst/>
              <a:ahLst/>
              <a:cxnLst/>
              <a:rect r="r" b="b" t="t" l="l"/>
              <a:pathLst>
                <a:path h="11901043" w="6273165">
                  <a:moveTo>
                    <a:pt x="0" y="0"/>
                  </a:moveTo>
                  <a:lnTo>
                    <a:pt x="6273165" y="0"/>
                  </a:lnTo>
                  <a:lnTo>
                    <a:pt x="6273165" y="11901043"/>
                  </a:lnTo>
                  <a:lnTo>
                    <a:pt x="0" y="11901043"/>
                  </a:lnTo>
                  <a:close/>
                </a:path>
              </a:pathLst>
            </a:custGeom>
            <a:solidFill>
              <a:srgbClr val="EBF1DE"/>
            </a:solidFill>
          </p:spPr>
        </p:sp>
        <p:sp>
          <p:nvSpPr>
            <p:cNvPr name="Freeform 9" id="9"/>
            <p:cNvSpPr/>
            <p:nvPr/>
          </p:nvSpPr>
          <p:spPr>
            <a:xfrm flipH="false" flipV="false" rot="0">
              <a:off x="-1524" y="-1524"/>
              <a:ext cx="6276213" cy="11904091"/>
            </a:xfrm>
            <a:custGeom>
              <a:avLst/>
              <a:gdLst/>
              <a:ahLst/>
              <a:cxnLst/>
              <a:rect r="r" b="b" t="t" l="l"/>
              <a:pathLst>
                <a:path h="11904091" w="6276213">
                  <a:moveTo>
                    <a:pt x="1524" y="0"/>
                  </a:moveTo>
                  <a:lnTo>
                    <a:pt x="6274689" y="0"/>
                  </a:lnTo>
                  <a:cubicBezTo>
                    <a:pt x="6275578" y="0"/>
                    <a:pt x="6276213" y="762"/>
                    <a:pt x="6276213" y="1524"/>
                  </a:cubicBezTo>
                  <a:lnTo>
                    <a:pt x="6276213" y="11902567"/>
                  </a:lnTo>
                  <a:cubicBezTo>
                    <a:pt x="6276213" y="11903456"/>
                    <a:pt x="6275451" y="11904091"/>
                    <a:pt x="6274689" y="11904091"/>
                  </a:cubicBezTo>
                  <a:lnTo>
                    <a:pt x="1524" y="11904091"/>
                  </a:lnTo>
                  <a:cubicBezTo>
                    <a:pt x="635" y="11904091"/>
                    <a:pt x="0" y="11903329"/>
                    <a:pt x="0" y="11902567"/>
                  </a:cubicBezTo>
                  <a:lnTo>
                    <a:pt x="0" y="1524"/>
                  </a:lnTo>
                  <a:cubicBezTo>
                    <a:pt x="0" y="635"/>
                    <a:pt x="762" y="0"/>
                    <a:pt x="1524" y="0"/>
                  </a:cubicBezTo>
                  <a:moveTo>
                    <a:pt x="1524" y="3048"/>
                  </a:moveTo>
                  <a:lnTo>
                    <a:pt x="1524" y="1524"/>
                  </a:lnTo>
                  <a:lnTo>
                    <a:pt x="3048" y="1524"/>
                  </a:lnTo>
                  <a:lnTo>
                    <a:pt x="3048" y="11902567"/>
                  </a:lnTo>
                  <a:lnTo>
                    <a:pt x="1524" y="11902567"/>
                  </a:lnTo>
                  <a:lnTo>
                    <a:pt x="1524" y="11901043"/>
                  </a:lnTo>
                  <a:lnTo>
                    <a:pt x="6274689" y="11901043"/>
                  </a:lnTo>
                  <a:lnTo>
                    <a:pt x="6274689" y="11902567"/>
                  </a:lnTo>
                  <a:lnTo>
                    <a:pt x="6273165" y="11902567"/>
                  </a:lnTo>
                  <a:lnTo>
                    <a:pt x="6273165" y="1524"/>
                  </a:lnTo>
                  <a:lnTo>
                    <a:pt x="6274689" y="1524"/>
                  </a:lnTo>
                  <a:lnTo>
                    <a:pt x="6274689" y="3048"/>
                  </a:lnTo>
                  <a:lnTo>
                    <a:pt x="1524" y="3048"/>
                  </a:lnTo>
                  <a:close/>
                </a:path>
              </a:pathLst>
            </a:custGeom>
            <a:solidFill>
              <a:srgbClr val="4472C4"/>
            </a:solidFill>
          </p:spPr>
        </p:sp>
        <p:sp>
          <p:nvSpPr>
            <p:cNvPr name="TextBox 10" id="10"/>
            <p:cNvSpPr txBox="true"/>
            <p:nvPr/>
          </p:nvSpPr>
          <p:spPr>
            <a:xfrm>
              <a:off x="0" y="-38100"/>
              <a:ext cx="6273210" cy="11939118"/>
            </a:xfrm>
            <a:prstGeom prst="rect">
              <a:avLst/>
            </a:prstGeom>
          </p:spPr>
          <p:txBody>
            <a:bodyPr anchor="t" rtlCol="false" tIns="50800" lIns="50800" bIns="50800" rIns="50800"/>
            <a:lstStyle/>
            <a:p>
              <a:pPr algn="l">
                <a:lnSpc>
                  <a:spcPts val="4536"/>
                </a:lnSpc>
              </a:pPr>
              <a:r>
                <a:rPr lang="en-US" sz="4200">
                  <a:solidFill>
                    <a:srgbClr val="000000"/>
                  </a:solidFill>
                  <a:latin typeface="Calibri (MS)"/>
                  <a:ea typeface="Calibri (MS)"/>
                  <a:cs typeface="Calibri (MS)"/>
                  <a:sym typeface="Calibri (MS)"/>
                </a:rPr>
                <a:t>Plate tectonics is the generally accepted scientific theory that considers the Earth's lithosphere to comprise a number of large ‘plates’ which have been slowly moving since between 3.3 and 3.5 billion years ago.</a:t>
              </a:r>
            </a:p>
          </p:txBody>
        </p:sp>
      </p:grpSp>
      <p:grpSp>
        <p:nvGrpSpPr>
          <p:cNvPr name="Group 11" id="11"/>
          <p:cNvGrpSpPr>
            <a:grpSpLocks noChangeAspect="true"/>
          </p:cNvGrpSpPr>
          <p:nvPr/>
        </p:nvGrpSpPr>
        <p:grpSpPr>
          <a:xfrm rot="0">
            <a:off x="4848447" y="1375620"/>
            <a:ext cx="7838853" cy="5239910"/>
            <a:chOff x="0" y="0"/>
            <a:chExt cx="10451804" cy="6986546"/>
          </a:xfrm>
        </p:grpSpPr>
        <p:sp>
          <p:nvSpPr>
            <p:cNvPr name="Freeform 12" id="12" descr="https://upload.wikimedia.org/wikipedia/commons/thumb/8/8a/Plates_tect2_en.svg/1280px-Plates_tect2_en.svg.png"/>
            <p:cNvSpPr/>
            <p:nvPr/>
          </p:nvSpPr>
          <p:spPr>
            <a:xfrm flipH="false" flipV="false" rot="0">
              <a:off x="0" y="0"/>
              <a:ext cx="10451846" cy="6986524"/>
            </a:xfrm>
            <a:custGeom>
              <a:avLst/>
              <a:gdLst/>
              <a:ahLst/>
              <a:cxnLst/>
              <a:rect r="r" b="b" t="t" l="l"/>
              <a:pathLst>
                <a:path h="6986524" w="10451846">
                  <a:moveTo>
                    <a:pt x="0" y="0"/>
                  </a:moveTo>
                  <a:lnTo>
                    <a:pt x="10451846" y="0"/>
                  </a:lnTo>
                  <a:lnTo>
                    <a:pt x="10451846" y="6986524"/>
                  </a:lnTo>
                  <a:lnTo>
                    <a:pt x="0" y="6986524"/>
                  </a:lnTo>
                  <a:lnTo>
                    <a:pt x="0" y="0"/>
                  </a:lnTo>
                  <a:close/>
                </a:path>
              </a:pathLst>
            </a:custGeom>
            <a:blipFill>
              <a:blip r:embed="rId4"/>
              <a:stretch>
                <a:fillRect l="0" t="0" r="0" b="-2135"/>
              </a:stretch>
            </a:blipFill>
          </p:spPr>
        </p:sp>
      </p:grpSp>
      <p:grpSp>
        <p:nvGrpSpPr>
          <p:cNvPr name="Group 13" id="13"/>
          <p:cNvGrpSpPr/>
          <p:nvPr/>
        </p:nvGrpSpPr>
        <p:grpSpPr>
          <a:xfrm rot="0">
            <a:off x="4848447" y="6639177"/>
            <a:ext cx="7838853" cy="3647823"/>
            <a:chOff x="0" y="0"/>
            <a:chExt cx="10451804" cy="4863764"/>
          </a:xfrm>
        </p:grpSpPr>
        <p:sp>
          <p:nvSpPr>
            <p:cNvPr name="Freeform 14" id="14"/>
            <p:cNvSpPr/>
            <p:nvPr/>
          </p:nvSpPr>
          <p:spPr>
            <a:xfrm flipH="false" flipV="false" rot="0">
              <a:off x="0" y="0"/>
              <a:ext cx="10451846" cy="4863719"/>
            </a:xfrm>
            <a:custGeom>
              <a:avLst/>
              <a:gdLst/>
              <a:ahLst/>
              <a:cxnLst/>
              <a:rect r="r" b="b" t="t" l="l"/>
              <a:pathLst>
                <a:path h="4863719" w="10451846">
                  <a:moveTo>
                    <a:pt x="0" y="0"/>
                  </a:moveTo>
                  <a:lnTo>
                    <a:pt x="10451846" y="0"/>
                  </a:lnTo>
                  <a:lnTo>
                    <a:pt x="10451846" y="4863719"/>
                  </a:lnTo>
                  <a:lnTo>
                    <a:pt x="0" y="4863719"/>
                  </a:lnTo>
                  <a:close/>
                </a:path>
              </a:pathLst>
            </a:custGeom>
            <a:solidFill>
              <a:srgbClr val="EBF1DE"/>
            </a:solidFill>
          </p:spPr>
        </p:sp>
        <p:sp>
          <p:nvSpPr>
            <p:cNvPr name="Freeform 15" id="15"/>
            <p:cNvSpPr/>
            <p:nvPr/>
          </p:nvSpPr>
          <p:spPr>
            <a:xfrm flipH="false" flipV="false" rot="0">
              <a:off x="-1524" y="-1524"/>
              <a:ext cx="10454894" cy="4866767"/>
            </a:xfrm>
            <a:custGeom>
              <a:avLst/>
              <a:gdLst/>
              <a:ahLst/>
              <a:cxnLst/>
              <a:rect r="r" b="b" t="t" l="l"/>
              <a:pathLst>
                <a:path h="4866767" w="10454894">
                  <a:moveTo>
                    <a:pt x="1524" y="0"/>
                  </a:moveTo>
                  <a:lnTo>
                    <a:pt x="10453370" y="0"/>
                  </a:lnTo>
                  <a:cubicBezTo>
                    <a:pt x="10454259" y="0"/>
                    <a:pt x="10454894" y="762"/>
                    <a:pt x="10454894" y="1524"/>
                  </a:cubicBezTo>
                  <a:lnTo>
                    <a:pt x="10454894" y="4865243"/>
                  </a:lnTo>
                  <a:cubicBezTo>
                    <a:pt x="10454894" y="4866132"/>
                    <a:pt x="10454132" y="4866767"/>
                    <a:pt x="10453370" y="4866767"/>
                  </a:cubicBezTo>
                  <a:lnTo>
                    <a:pt x="1524" y="4866767"/>
                  </a:lnTo>
                  <a:cubicBezTo>
                    <a:pt x="635" y="4866767"/>
                    <a:pt x="0" y="4866005"/>
                    <a:pt x="0" y="4865243"/>
                  </a:cubicBezTo>
                  <a:lnTo>
                    <a:pt x="0" y="1524"/>
                  </a:lnTo>
                  <a:cubicBezTo>
                    <a:pt x="0" y="635"/>
                    <a:pt x="762" y="0"/>
                    <a:pt x="1524" y="0"/>
                  </a:cubicBezTo>
                  <a:moveTo>
                    <a:pt x="1524" y="3048"/>
                  </a:moveTo>
                  <a:lnTo>
                    <a:pt x="1524" y="1524"/>
                  </a:lnTo>
                  <a:lnTo>
                    <a:pt x="3048" y="1524"/>
                  </a:lnTo>
                  <a:lnTo>
                    <a:pt x="3048" y="4865243"/>
                  </a:lnTo>
                  <a:lnTo>
                    <a:pt x="1524" y="4865243"/>
                  </a:lnTo>
                  <a:lnTo>
                    <a:pt x="1524" y="4863719"/>
                  </a:lnTo>
                  <a:lnTo>
                    <a:pt x="10453370" y="4863719"/>
                  </a:lnTo>
                  <a:lnTo>
                    <a:pt x="10453370" y="4865243"/>
                  </a:lnTo>
                  <a:lnTo>
                    <a:pt x="10451846" y="4865243"/>
                  </a:lnTo>
                  <a:lnTo>
                    <a:pt x="10451846" y="1524"/>
                  </a:lnTo>
                  <a:lnTo>
                    <a:pt x="10453370" y="1524"/>
                  </a:lnTo>
                  <a:lnTo>
                    <a:pt x="10453370" y="3048"/>
                  </a:lnTo>
                  <a:lnTo>
                    <a:pt x="1524" y="3048"/>
                  </a:lnTo>
                  <a:close/>
                </a:path>
              </a:pathLst>
            </a:custGeom>
            <a:solidFill>
              <a:srgbClr val="4472C4"/>
            </a:solidFill>
          </p:spPr>
        </p:sp>
        <p:sp>
          <p:nvSpPr>
            <p:cNvPr name="TextBox 16" id="16"/>
            <p:cNvSpPr txBox="true"/>
            <p:nvPr/>
          </p:nvSpPr>
          <p:spPr>
            <a:xfrm>
              <a:off x="0" y="28575"/>
              <a:ext cx="10451804" cy="4835189"/>
            </a:xfrm>
            <a:prstGeom prst="rect">
              <a:avLst/>
            </a:prstGeom>
          </p:spPr>
          <p:txBody>
            <a:bodyPr anchor="t" rtlCol="false" tIns="50800" lIns="50800" bIns="50800" rIns="50800"/>
            <a:lstStyle/>
            <a:p>
              <a:pPr algn="l">
                <a:lnSpc>
                  <a:spcPts val="1995"/>
                </a:lnSpc>
              </a:pPr>
              <a:r>
                <a:rPr lang="en-US" sz="2310">
                  <a:solidFill>
                    <a:srgbClr val="000000"/>
                  </a:solidFill>
                  <a:latin typeface="Calibri (MS)"/>
                  <a:ea typeface="Calibri (MS)"/>
                  <a:cs typeface="Calibri (MS)"/>
                  <a:sym typeface="Calibri (MS)"/>
                </a:rPr>
                <a:t>Evidence for plate tectonics and their global patterns – Study Theory of Pate Tectonics Reading in lesson folder. This is a crucial document!</a:t>
              </a:r>
            </a:p>
            <a:p>
              <a:pPr algn="l">
                <a:lnSpc>
                  <a:spcPts val="1995"/>
                </a:lnSpc>
              </a:pPr>
            </a:p>
            <a:p>
              <a:pPr algn="l">
                <a:lnSpc>
                  <a:spcPts val="1995"/>
                </a:lnSpc>
              </a:pPr>
              <a:r>
                <a:rPr lang="en-US" sz="2310">
                  <a:solidFill>
                    <a:srgbClr val="000000"/>
                  </a:solidFill>
                  <a:latin typeface="Comic Sans"/>
                  <a:ea typeface="Comic Sans"/>
                  <a:cs typeface="Comic Sans"/>
                  <a:sym typeface="Comic Sans"/>
                </a:rPr>
                <a:t>If you find this difficult to access/understand, I suggest you check out the GCSE PPTs I added to the lesson folder first. Then, use the A-Level Reading when you are confident. Don’t think that the GCSE PPTs alone are enough – you will need to understand this in depth!</a:t>
              </a:r>
            </a:p>
            <a:p>
              <a:pPr algn="l">
                <a:lnSpc>
                  <a:spcPts val="1995"/>
                </a:lnSpc>
              </a:pPr>
            </a:p>
            <a:p>
              <a:pPr algn="l">
                <a:lnSpc>
                  <a:spcPts val="1995"/>
                </a:lnSpc>
              </a:pPr>
              <a:r>
                <a:rPr lang="en-US" sz="2310">
                  <a:solidFill>
                    <a:srgbClr val="000000"/>
                  </a:solidFill>
                  <a:latin typeface="Comic Sans"/>
                  <a:ea typeface="Comic Sans"/>
                  <a:cs typeface="Comic Sans"/>
                  <a:sym typeface="Comic Sans"/>
                </a:rPr>
                <a:t>Ask me if/when you need help!</a:t>
              </a:r>
            </a:p>
          </p:txBody>
        </p:sp>
      </p:grpSp>
      <p:grpSp>
        <p:nvGrpSpPr>
          <p:cNvPr name="Group 17" id="17"/>
          <p:cNvGrpSpPr/>
          <p:nvPr/>
        </p:nvGrpSpPr>
        <p:grpSpPr>
          <a:xfrm rot="0">
            <a:off x="12687300" y="1375618"/>
            <a:ext cx="5446529" cy="8911382"/>
            <a:chOff x="0" y="0"/>
            <a:chExt cx="7262038" cy="11881842"/>
          </a:xfrm>
        </p:grpSpPr>
        <p:sp>
          <p:nvSpPr>
            <p:cNvPr name="Freeform 18" id="18"/>
            <p:cNvSpPr/>
            <p:nvPr/>
          </p:nvSpPr>
          <p:spPr>
            <a:xfrm flipH="false" flipV="false" rot="0">
              <a:off x="0" y="0"/>
              <a:ext cx="7261987" cy="11881866"/>
            </a:xfrm>
            <a:custGeom>
              <a:avLst/>
              <a:gdLst/>
              <a:ahLst/>
              <a:cxnLst/>
              <a:rect r="r" b="b" t="t" l="l"/>
              <a:pathLst>
                <a:path h="11881866" w="7261987">
                  <a:moveTo>
                    <a:pt x="0" y="0"/>
                  </a:moveTo>
                  <a:lnTo>
                    <a:pt x="7261987" y="0"/>
                  </a:lnTo>
                  <a:lnTo>
                    <a:pt x="7261987" y="11881866"/>
                  </a:lnTo>
                  <a:lnTo>
                    <a:pt x="0" y="11881866"/>
                  </a:lnTo>
                  <a:close/>
                </a:path>
              </a:pathLst>
            </a:custGeom>
            <a:solidFill>
              <a:srgbClr val="EBF1DE"/>
            </a:solidFill>
          </p:spPr>
        </p:sp>
        <p:sp>
          <p:nvSpPr>
            <p:cNvPr name="Freeform 19" id="19"/>
            <p:cNvSpPr/>
            <p:nvPr/>
          </p:nvSpPr>
          <p:spPr>
            <a:xfrm flipH="false" flipV="false" rot="0">
              <a:off x="-1524" y="-1524"/>
              <a:ext cx="7265035" cy="11884914"/>
            </a:xfrm>
            <a:custGeom>
              <a:avLst/>
              <a:gdLst/>
              <a:ahLst/>
              <a:cxnLst/>
              <a:rect r="r" b="b" t="t" l="l"/>
              <a:pathLst>
                <a:path h="11884914" w="7265035">
                  <a:moveTo>
                    <a:pt x="1524" y="0"/>
                  </a:moveTo>
                  <a:lnTo>
                    <a:pt x="7263511" y="0"/>
                  </a:lnTo>
                  <a:cubicBezTo>
                    <a:pt x="7264400" y="0"/>
                    <a:pt x="7265035" y="762"/>
                    <a:pt x="7265035" y="1524"/>
                  </a:cubicBezTo>
                  <a:lnTo>
                    <a:pt x="7265035" y="11883390"/>
                  </a:lnTo>
                  <a:cubicBezTo>
                    <a:pt x="7265035" y="11884279"/>
                    <a:pt x="7264273" y="11884914"/>
                    <a:pt x="7263511" y="11884914"/>
                  </a:cubicBezTo>
                  <a:lnTo>
                    <a:pt x="1524" y="11884914"/>
                  </a:lnTo>
                  <a:cubicBezTo>
                    <a:pt x="635" y="11884914"/>
                    <a:pt x="0" y="11884152"/>
                    <a:pt x="0" y="11883390"/>
                  </a:cubicBezTo>
                  <a:lnTo>
                    <a:pt x="0" y="1524"/>
                  </a:lnTo>
                  <a:cubicBezTo>
                    <a:pt x="0" y="635"/>
                    <a:pt x="762" y="0"/>
                    <a:pt x="1524" y="0"/>
                  </a:cubicBezTo>
                  <a:moveTo>
                    <a:pt x="1524" y="3048"/>
                  </a:moveTo>
                  <a:lnTo>
                    <a:pt x="1524" y="1524"/>
                  </a:lnTo>
                  <a:lnTo>
                    <a:pt x="3048" y="1524"/>
                  </a:lnTo>
                  <a:lnTo>
                    <a:pt x="3048" y="11883390"/>
                  </a:lnTo>
                  <a:lnTo>
                    <a:pt x="1524" y="11883390"/>
                  </a:lnTo>
                  <a:lnTo>
                    <a:pt x="1524" y="11881866"/>
                  </a:lnTo>
                  <a:lnTo>
                    <a:pt x="7263511" y="11881866"/>
                  </a:lnTo>
                  <a:lnTo>
                    <a:pt x="7263511" y="11883390"/>
                  </a:lnTo>
                  <a:lnTo>
                    <a:pt x="7261987" y="11883390"/>
                  </a:lnTo>
                  <a:lnTo>
                    <a:pt x="7261987" y="1524"/>
                  </a:lnTo>
                  <a:lnTo>
                    <a:pt x="7263511" y="1524"/>
                  </a:lnTo>
                  <a:lnTo>
                    <a:pt x="7263511" y="3048"/>
                  </a:lnTo>
                  <a:lnTo>
                    <a:pt x="1524" y="3048"/>
                  </a:lnTo>
                  <a:close/>
                </a:path>
              </a:pathLst>
            </a:custGeom>
            <a:solidFill>
              <a:srgbClr val="4472C4"/>
            </a:solidFill>
          </p:spPr>
        </p:sp>
        <p:sp>
          <p:nvSpPr>
            <p:cNvPr name="TextBox 20" id="20"/>
            <p:cNvSpPr txBox="true"/>
            <p:nvPr/>
          </p:nvSpPr>
          <p:spPr>
            <a:xfrm>
              <a:off x="0" y="28575"/>
              <a:ext cx="7262038" cy="11853267"/>
            </a:xfrm>
            <a:prstGeom prst="rect">
              <a:avLst/>
            </a:prstGeom>
          </p:spPr>
          <p:txBody>
            <a:bodyPr anchor="t" rtlCol="false" tIns="50800" lIns="50800" bIns="50800" rIns="50800"/>
            <a:lstStyle/>
            <a:p>
              <a:pPr algn="l">
                <a:lnSpc>
                  <a:spcPts val="2268"/>
                </a:lnSpc>
              </a:pPr>
              <a:r>
                <a:rPr lang="en-US" sz="2625">
                  <a:solidFill>
                    <a:srgbClr val="000000"/>
                  </a:solidFill>
                  <a:latin typeface="Calibri (MS)"/>
                  <a:ea typeface="Calibri (MS)"/>
                  <a:cs typeface="Calibri (MS)"/>
                  <a:sym typeface="Calibri (MS)"/>
                </a:rPr>
                <a:t>What is a tectonic plate &amp; what are their characteristics?</a:t>
              </a:r>
            </a:p>
            <a:p>
              <a:pPr algn="l">
                <a:lnSpc>
                  <a:spcPts val="2268"/>
                </a:lnSpc>
              </a:pPr>
              <a:r>
                <a:rPr lang="en-US" sz="2625">
                  <a:solidFill>
                    <a:srgbClr val="000000"/>
                  </a:solidFill>
                  <a:latin typeface="Comic Sans"/>
                  <a:ea typeface="Comic Sans"/>
                  <a:cs typeface="Comic Sans"/>
                  <a:sym typeface="Comic Sans"/>
                </a:rPr>
                <a:t>• it is a slab of lithosphere</a:t>
              </a:r>
            </a:p>
            <a:p>
              <a:pPr algn="l">
                <a:lnSpc>
                  <a:spcPts val="2268"/>
                </a:lnSpc>
              </a:pPr>
              <a:r>
                <a:rPr lang="en-US" sz="2625">
                  <a:solidFill>
                    <a:srgbClr val="000000"/>
                  </a:solidFill>
                  <a:latin typeface="Comic Sans"/>
                  <a:ea typeface="Comic Sans"/>
                  <a:cs typeface="Comic Sans"/>
                  <a:sym typeface="Comic Sans"/>
                </a:rPr>
                <a:t>• it moves</a:t>
              </a:r>
            </a:p>
            <a:p>
              <a:pPr algn="l">
                <a:lnSpc>
                  <a:spcPts val="2268"/>
                </a:lnSpc>
              </a:pPr>
              <a:r>
                <a:rPr lang="en-US" sz="2625">
                  <a:solidFill>
                    <a:srgbClr val="000000"/>
                  </a:solidFill>
                  <a:latin typeface="Comic Sans"/>
                  <a:ea typeface="Comic Sans"/>
                  <a:cs typeface="Comic Sans"/>
                  <a:sym typeface="Comic Sans"/>
                </a:rPr>
                <a:t>• oceanic plates are different to continental plates</a:t>
              </a:r>
            </a:p>
            <a:p>
              <a:pPr algn="l">
                <a:lnSpc>
                  <a:spcPts val="2268"/>
                </a:lnSpc>
              </a:pPr>
              <a:r>
                <a:rPr lang="en-US" sz="2625">
                  <a:solidFill>
                    <a:srgbClr val="000000"/>
                  </a:solidFill>
                  <a:latin typeface="Comic Sans"/>
                  <a:ea typeface="Comic Sans"/>
                  <a:cs typeface="Comic Sans"/>
                  <a:sym typeface="Comic Sans"/>
                </a:rPr>
                <a:t>• oceanic plates are younger, thinner, denser (heavier) and mostly composed of basalt (sima)</a:t>
              </a:r>
            </a:p>
            <a:p>
              <a:pPr algn="l">
                <a:lnSpc>
                  <a:spcPts val="2268"/>
                </a:lnSpc>
              </a:pPr>
              <a:r>
                <a:rPr lang="en-US" sz="2625">
                  <a:solidFill>
                    <a:srgbClr val="000000"/>
                  </a:solidFill>
                  <a:latin typeface="Comic Sans"/>
                  <a:ea typeface="Comic Sans"/>
                  <a:cs typeface="Comic Sans"/>
                  <a:sym typeface="Comic Sans"/>
                </a:rPr>
                <a:t>• continental plates are older, thicker, less dense (lighter in weight), composed mostly of granite (sial)</a:t>
              </a:r>
            </a:p>
            <a:p>
              <a:pPr algn="l">
                <a:lnSpc>
                  <a:spcPts val="2268"/>
                </a:lnSpc>
              </a:pPr>
              <a:r>
                <a:rPr lang="en-US" sz="2625">
                  <a:solidFill>
                    <a:srgbClr val="000000"/>
                  </a:solidFill>
                  <a:latin typeface="Comic Sans"/>
                  <a:ea typeface="Comic Sans"/>
                  <a:cs typeface="Comic Sans"/>
                  <a:sym typeface="Comic Sans"/>
                </a:rPr>
                <a:t>• these differences explain which plates get subducted (the heavier plates).</a:t>
              </a:r>
            </a:p>
            <a:p>
              <a:pPr algn="l">
                <a:lnSpc>
                  <a:spcPts val="2268"/>
                </a:lnSpc>
              </a:pPr>
              <a:r>
                <a:rPr lang="en-US" sz="2625">
                  <a:solidFill>
                    <a:srgbClr val="000000"/>
                  </a:solidFill>
                  <a:latin typeface="Comic Sans"/>
                  <a:ea typeface="Comic Sans"/>
                  <a:cs typeface="Comic Sans"/>
                  <a:sym typeface="Comic Sans"/>
                </a:rPr>
                <a:t>• SIAL is the layer which forms the continents. It is made up of Silica (Si) and Aluminium (Al). SIMA is the layer which makes up the ocean floor. It is called so because it is made up of Silica (Si) and Magnesium (Mg).</a:t>
              </a:r>
            </a:p>
            <a:p>
              <a:pPr algn="l">
                <a:lnSpc>
                  <a:spcPts val="2268"/>
                </a:lnSpc>
              </a:pP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1000"/>
            </a:blip>
            <a:stretch>
              <a:fillRect l="0" t="0" r="0" b="0"/>
            </a:stretch>
          </a:blipFill>
        </p:spPr>
      </p:sp>
      <p:sp>
        <p:nvSpPr>
          <p:cNvPr name="Freeform 3" id="3"/>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4" id="4"/>
          <p:cNvGrpSpPr/>
          <p:nvPr/>
        </p:nvGrpSpPr>
        <p:grpSpPr>
          <a:xfrm rot="0">
            <a:off x="2299848" y="794744"/>
            <a:ext cx="9130152" cy="9741128"/>
            <a:chOff x="0" y="0"/>
            <a:chExt cx="12173536" cy="12988170"/>
          </a:xfrm>
        </p:grpSpPr>
        <p:sp>
          <p:nvSpPr>
            <p:cNvPr name="Freeform 5" id="5"/>
            <p:cNvSpPr/>
            <p:nvPr/>
          </p:nvSpPr>
          <p:spPr>
            <a:xfrm flipH="false" flipV="false" rot="0">
              <a:off x="0" y="0"/>
              <a:ext cx="12173585" cy="12988163"/>
            </a:xfrm>
            <a:custGeom>
              <a:avLst/>
              <a:gdLst/>
              <a:ahLst/>
              <a:cxnLst/>
              <a:rect r="r" b="b" t="t" l="l"/>
              <a:pathLst>
                <a:path h="12988163" w="12173585">
                  <a:moveTo>
                    <a:pt x="0" y="0"/>
                  </a:moveTo>
                  <a:lnTo>
                    <a:pt x="12173585" y="0"/>
                  </a:lnTo>
                  <a:lnTo>
                    <a:pt x="12173585" y="12988163"/>
                  </a:lnTo>
                  <a:lnTo>
                    <a:pt x="0" y="12988163"/>
                  </a:lnTo>
                  <a:close/>
                </a:path>
              </a:pathLst>
            </a:custGeom>
            <a:solidFill>
              <a:srgbClr val="CCC1DA"/>
            </a:solidFill>
          </p:spPr>
        </p:sp>
        <p:sp>
          <p:nvSpPr>
            <p:cNvPr name="Freeform 6" id="6"/>
            <p:cNvSpPr/>
            <p:nvPr/>
          </p:nvSpPr>
          <p:spPr>
            <a:xfrm flipH="false" flipV="false" rot="0">
              <a:off x="-1524" y="-1524"/>
              <a:ext cx="12176633" cy="12991211"/>
            </a:xfrm>
            <a:custGeom>
              <a:avLst/>
              <a:gdLst/>
              <a:ahLst/>
              <a:cxnLst/>
              <a:rect r="r" b="b" t="t" l="l"/>
              <a:pathLst>
                <a:path h="12991211" w="12176633">
                  <a:moveTo>
                    <a:pt x="1524" y="0"/>
                  </a:moveTo>
                  <a:lnTo>
                    <a:pt x="12175109" y="0"/>
                  </a:lnTo>
                  <a:cubicBezTo>
                    <a:pt x="12175998" y="0"/>
                    <a:pt x="12176633" y="762"/>
                    <a:pt x="12176633" y="1524"/>
                  </a:cubicBezTo>
                  <a:lnTo>
                    <a:pt x="12176633" y="12989687"/>
                  </a:lnTo>
                  <a:cubicBezTo>
                    <a:pt x="12176633" y="12990576"/>
                    <a:pt x="12175871" y="12991211"/>
                    <a:pt x="12175109" y="12991211"/>
                  </a:cubicBezTo>
                  <a:lnTo>
                    <a:pt x="1524" y="12991211"/>
                  </a:lnTo>
                  <a:cubicBezTo>
                    <a:pt x="635" y="12991211"/>
                    <a:pt x="0" y="12990449"/>
                    <a:pt x="0" y="12989687"/>
                  </a:cubicBezTo>
                  <a:lnTo>
                    <a:pt x="0" y="1524"/>
                  </a:lnTo>
                  <a:cubicBezTo>
                    <a:pt x="0" y="635"/>
                    <a:pt x="762" y="0"/>
                    <a:pt x="1524" y="0"/>
                  </a:cubicBezTo>
                  <a:moveTo>
                    <a:pt x="1524" y="3048"/>
                  </a:moveTo>
                  <a:lnTo>
                    <a:pt x="1524" y="1524"/>
                  </a:lnTo>
                  <a:lnTo>
                    <a:pt x="3048" y="1524"/>
                  </a:lnTo>
                  <a:lnTo>
                    <a:pt x="3048" y="12989687"/>
                  </a:lnTo>
                  <a:lnTo>
                    <a:pt x="1524" y="12989687"/>
                  </a:lnTo>
                  <a:lnTo>
                    <a:pt x="1524" y="12988163"/>
                  </a:lnTo>
                  <a:lnTo>
                    <a:pt x="12175109" y="12988163"/>
                  </a:lnTo>
                  <a:lnTo>
                    <a:pt x="12175109" y="12989687"/>
                  </a:lnTo>
                  <a:lnTo>
                    <a:pt x="12173585" y="12989687"/>
                  </a:lnTo>
                  <a:lnTo>
                    <a:pt x="12173585" y="1524"/>
                  </a:lnTo>
                  <a:lnTo>
                    <a:pt x="12175109" y="1524"/>
                  </a:lnTo>
                  <a:lnTo>
                    <a:pt x="12175109" y="3048"/>
                  </a:lnTo>
                  <a:lnTo>
                    <a:pt x="1524" y="3048"/>
                  </a:lnTo>
                  <a:close/>
                </a:path>
              </a:pathLst>
            </a:custGeom>
            <a:solidFill>
              <a:srgbClr val="000000"/>
            </a:solidFill>
          </p:spPr>
        </p:sp>
        <p:sp>
          <p:nvSpPr>
            <p:cNvPr name="TextBox 7" id="7"/>
            <p:cNvSpPr txBox="true"/>
            <p:nvPr/>
          </p:nvSpPr>
          <p:spPr>
            <a:xfrm>
              <a:off x="0" y="0"/>
              <a:ext cx="12173536" cy="12988170"/>
            </a:xfrm>
            <a:prstGeom prst="rect">
              <a:avLst/>
            </a:prstGeom>
          </p:spPr>
          <p:txBody>
            <a:bodyPr anchor="t" rtlCol="false" tIns="50800" lIns="50800" bIns="50800" rIns="50800"/>
            <a:lstStyle/>
            <a:p>
              <a:pPr algn="l" marL="352901" indent="-176451" lvl="1">
                <a:lnSpc>
                  <a:spcPts val="2340"/>
                </a:lnSpc>
                <a:buFont typeface="Arial"/>
                <a:buChar char="•"/>
              </a:pPr>
              <a:r>
                <a:rPr lang="en-US" sz="1950">
                  <a:solidFill>
                    <a:srgbClr val="000000"/>
                  </a:solidFill>
                  <a:latin typeface="Comic Sans"/>
                  <a:ea typeface="Comic Sans"/>
                  <a:cs typeface="Comic Sans"/>
                  <a:sym typeface="Comic Sans"/>
                </a:rPr>
                <a:t>The study of what drives plate movement is relatively young and is still not well-understood, so there is still lots of uncertainty and unanswered questions in the field.</a:t>
              </a:r>
            </a:p>
            <a:p>
              <a:pPr algn="l" marL="352901" indent="-176451" lvl="1">
                <a:lnSpc>
                  <a:spcPts val="2340"/>
                </a:lnSpc>
                <a:buFont typeface="Arial"/>
                <a:buChar char="•"/>
              </a:pPr>
              <a:r>
                <a:rPr lang="en-US" sz="1950">
                  <a:solidFill>
                    <a:srgbClr val="000000"/>
                  </a:solidFill>
                  <a:latin typeface="Comic Sans"/>
                  <a:ea typeface="Comic Sans"/>
                  <a:cs typeface="Comic Sans"/>
                  <a:sym typeface="Comic Sans"/>
                </a:rPr>
                <a:t>The 3 main mechanisms believed to be at work are:</a:t>
              </a:r>
            </a:p>
            <a:p>
              <a:pPr algn="l" marL="352901" indent="-176451" lvl="1">
                <a:lnSpc>
                  <a:spcPts val="2340"/>
                </a:lnSpc>
                <a:buAutoNum type="arabicPeriod" startAt="1"/>
              </a:pPr>
              <a:r>
                <a:rPr lang="en-US" sz="1950">
                  <a:solidFill>
                    <a:srgbClr val="000000"/>
                  </a:solidFill>
                  <a:latin typeface="Comic Sans"/>
                  <a:ea typeface="Comic Sans"/>
                  <a:cs typeface="Comic Sans"/>
                  <a:sym typeface="Comic Sans"/>
                </a:rPr>
                <a:t>Convection currents</a:t>
              </a:r>
            </a:p>
            <a:p>
              <a:pPr algn="l" marL="352901" indent="-176451" lvl="1">
                <a:lnSpc>
                  <a:spcPts val="2340"/>
                </a:lnSpc>
                <a:buAutoNum type="arabicPeriod" startAt="1"/>
              </a:pPr>
              <a:r>
                <a:rPr lang="en-US" sz="1950">
                  <a:solidFill>
                    <a:srgbClr val="000000"/>
                  </a:solidFill>
                  <a:latin typeface="Comic Sans"/>
                  <a:ea typeface="Comic Sans"/>
                  <a:cs typeface="Comic Sans"/>
                  <a:sym typeface="Comic Sans"/>
                </a:rPr>
                <a:t>Ridge Push</a:t>
              </a:r>
            </a:p>
            <a:p>
              <a:pPr algn="l" marL="352901" indent="-176451" lvl="1">
                <a:lnSpc>
                  <a:spcPts val="2340"/>
                </a:lnSpc>
                <a:buAutoNum type="arabicPeriod" startAt="1"/>
              </a:pPr>
              <a:r>
                <a:rPr lang="en-US" sz="1950">
                  <a:solidFill>
                    <a:srgbClr val="000000"/>
                  </a:solidFill>
                  <a:latin typeface="Comic Sans"/>
                  <a:ea typeface="Comic Sans"/>
                  <a:cs typeface="Comic Sans"/>
                  <a:sym typeface="Comic Sans"/>
                </a:rPr>
                <a:t>Slab Pull</a:t>
              </a:r>
            </a:p>
            <a:p>
              <a:pPr algn="l" marL="352901" indent="-176451" lvl="1">
                <a:lnSpc>
                  <a:spcPts val="2340"/>
                </a:lnSpc>
              </a:pPr>
              <a:r>
                <a:rPr lang="en-US" sz="1950">
                  <a:solidFill>
                    <a:srgbClr val="000000"/>
                  </a:solidFill>
                  <a:latin typeface="Comic Sans"/>
                  <a:ea typeface="Comic Sans"/>
                  <a:cs typeface="Comic Sans"/>
                  <a:sym typeface="Comic Sans"/>
                </a:rPr>
                <a:t> - Convection currents were believed to be the sole cause of plate movement. Recent research/findings/studies have raised the possibility of ridge push and slab pull being the key processes and driving forces of plate motion.</a:t>
              </a:r>
            </a:p>
            <a:p>
              <a:pPr algn="l" marL="352901" indent="-176451" lvl="1">
                <a:lnSpc>
                  <a:spcPts val="2340"/>
                </a:lnSpc>
                <a:buFont typeface="Arial"/>
                <a:buChar char="•"/>
              </a:pPr>
              <a:r>
                <a:rPr lang="en-US" sz="1950">
                  <a:solidFill>
                    <a:srgbClr val="000000"/>
                  </a:solidFill>
                  <a:latin typeface="Comic Sans"/>
                  <a:ea typeface="Comic Sans"/>
                  <a:cs typeface="Comic Sans"/>
                  <a:sym typeface="Comic Sans"/>
                </a:rPr>
                <a:t>Ridge push is the pressure exerted by the excess height of the mid-ocean ridge. Magma rises as plates move apart at a mid-ocean ridge. The magma cools to form new lithosphere. The weight of the lithosphere on this sloping surface produces a downslope force.  And since the asthenosphere is weak, the weight of the lithosphere near the ridge sliding down the "slippery slope" of the asthenosphere "pushes" the older part of the plate in front of it, spreading the plates apart.</a:t>
              </a:r>
            </a:p>
            <a:p>
              <a:pPr algn="l" marL="352901" indent="-176451" lvl="1">
                <a:lnSpc>
                  <a:spcPts val="2340"/>
                </a:lnSpc>
                <a:buFont typeface="Arial"/>
                <a:buChar char="•"/>
              </a:pPr>
              <a:r>
                <a:rPr lang="en-US" sz="1950">
                  <a:solidFill>
                    <a:srgbClr val="000000"/>
                  </a:solidFill>
                  <a:latin typeface="Comic Sans"/>
                  <a:ea typeface="Comic Sans"/>
                  <a:cs typeface="Comic Sans"/>
                  <a:sym typeface="Comic Sans"/>
                </a:rPr>
                <a:t>Slab pull is the force exerted by the weight of the subducted slab on the plate it is attached to (as a dense oceanic plate sinks back into the mantle under the influence of gravity, it pulls the rest of the plate along behind it).</a:t>
              </a:r>
            </a:p>
            <a:p>
              <a:pPr algn="l" marL="352901" indent="-176451" lvl="1">
                <a:lnSpc>
                  <a:spcPts val="2340"/>
                </a:lnSpc>
              </a:pPr>
              <a:r>
                <a:rPr lang="en-US" sz="1950">
                  <a:solidFill>
                    <a:srgbClr val="000000"/>
                  </a:solidFill>
                  <a:latin typeface="Comic Sans"/>
                  <a:ea typeface="Comic Sans"/>
                  <a:cs typeface="Comic Sans"/>
                  <a:sym typeface="Comic Sans"/>
                </a:rPr>
                <a:t>- Lithospheric plates are part of a planetary scale thermal convection system. The energy source for plate tectonics is Earth’s internal heat, while the forces moving the plates are the ridge push and slab pull gravity forces. In other words, </a:t>
              </a:r>
              <a:r>
                <a:rPr lang="en-US" b="true" sz="1950" u="sng">
                  <a:solidFill>
                    <a:srgbClr val="000000"/>
                  </a:solidFill>
                  <a:latin typeface="Comic Sans Bold"/>
                  <a:ea typeface="Comic Sans Bold"/>
                  <a:cs typeface="Comic Sans Bold"/>
                  <a:sym typeface="Comic Sans Bold"/>
                </a:rPr>
                <a:t>the process of convection creates the forces of ridge push and slab pull</a:t>
              </a:r>
              <a:r>
                <a:rPr lang="en-US" sz="1950">
                  <a:solidFill>
                    <a:srgbClr val="000000"/>
                  </a:solidFill>
                  <a:latin typeface="Comic Sans"/>
                  <a:ea typeface="Comic Sans"/>
                  <a:cs typeface="Comic Sans"/>
                  <a:sym typeface="Comic Sans"/>
                </a:rPr>
                <a:t>. Learn more </a:t>
              </a:r>
              <a:r>
                <a:rPr lang="en-US" sz="1950" u="sng">
                  <a:solidFill>
                    <a:srgbClr val="0000FF"/>
                  </a:solidFill>
                  <a:latin typeface="Comic Sans"/>
                  <a:ea typeface="Comic Sans"/>
                  <a:cs typeface="Comic Sans"/>
                  <a:sym typeface="Comic Sans"/>
                  <a:hlinkClick r:id="rId4" tooltip="http://www.columbia.edu/~vjd1/driving_forces_basic.htm"/>
                </a:rPr>
                <a:t>he	re</a:t>
              </a:r>
              <a:r>
                <a:rPr lang="en-US" sz="1950">
                  <a:solidFill>
                    <a:srgbClr val="000000"/>
                  </a:solidFill>
                  <a:latin typeface="Comic Sans"/>
                  <a:ea typeface="Comic Sans"/>
                  <a:cs typeface="Comic Sans"/>
                  <a:sym typeface="Comic Sans"/>
                </a:rPr>
                <a:t> </a:t>
              </a:r>
            </a:p>
          </p:txBody>
        </p:sp>
      </p:grpSp>
      <p:grpSp>
        <p:nvGrpSpPr>
          <p:cNvPr name="Group 8" id="8"/>
          <p:cNvGrpSpPr/>
          <p:nvPr/>
        </p:nvGrpSpPr>
        <p:grpSpPr>
          <a:xfrm rot="0">
            <a:off x="2299848" y="0"/>
            <a:ext cx="13702152" cy="794742"/>
            <a:chOff x="0" y="0"/>
            <a:chExt cx="18269536" cy="1059656"/>
          </a:xfrm>
        </p:grpSpPr>
        <p:sp>
          <p:nvSpPr>
            <p:cNvPr name="Freeform 9" id="9"/>
            <p:cNvSpPr/>
            <p:nvPr/>
          </p:nvSpPr>
          <p:spPr>
            <a:xfrm flipH="false" flipV="false" rot="0">
              <a:off x="0" y="0"/>
              <a:ext cx="18269586" cy="1059688"/>
            </a:xfrm>
            <a:custGeom>
              <a:avLst/>
              <a:gdLst/>
              <a:ahLst/>
              <a:cxnLst/>
              <a:rect r="r" b="b" t="t" l="l"/>
              <a:pathLst>
                <a:path h="1059688" w="18269586">
                  <a:moveTo>
                    <a:pt x="0" y="0"/>
                  </a:moveTo>
                  <a:lnTo>
                    <a:pt x="18269586" y="0"/>
                  </a:lnTo>
                  <a:lnTo>
                    <a:pt x="18269586" y="1059688"/>
                  </a:lnTo>
                  <a:lnTo>
                    <a:pt x="0" y="1059688"/>
                  </a:lnTo>
                  <a:close/>
                </a:path>
              </a:pathLst>
            </a:custGeom>
            <a:solidFill>
              <a:srgbClr val="FCD5B5"/>
            </a:solidFill>
          </p:spPr>
        </p:sp>
        <p:sp>
          <p:nvSpPr>
            <p:cNvPr name="Freeform 10" id="10"/>
            <p:cNvSpPr/>
            <p:nvPr/>
          </p:nvSpPr>
          <p:spPr>
            <a:xfrm flipH="false" flipV="false" rot="0">
              <a:off x="-1524" y="-1524"/>
              <a:ext cx="18272634" cy="1062736"/>
            </a:xfrm>
            <a:custGeom>
              <a:avLst/>
              <a:gdLst/>
              <a:ahLst/>
              <a:cxnLst/>
              <a:rect r="r" b="b" t="t" l="l"/>
              <a:pathLst>
                <a:path h="1062736" w="18272634">
                  <a:moveTo>
                    <a:pt x="1524" y="0"/>
                  </a:moveTo>
                  <a:lnTo>
                    <a:pt x="18271110" y="0"/>
                  </a:lnTo>
                  <a:cubicBezTo>
                    <a:pt x="18271998" y="0"/>
                    <a:pt x="18272634" y="762"/>
                    <a:pt x="18272634" y="1524"/>
                  </a:cubicBezTo>
                  <a:lnTo>
                    <a:pt x="18272634" y="1061212"/>
                  </a:lnTo>
                  <a:cubicBezTo>
                    <a:pt x="18272634" y="1062101"/>
                    <a:pt x="18271872" y="1062736"/>
                    <a:pt x="18271110" y="1062736"/>
                  </a:cubicBezTo>
                  <a:lnTo>
                    <a:pt x="1524" y="1062736"/>
                  </a:lnTo>
                  <a:cubicBezTo>
                    <a:pt x="635" y="1062736"/>
                    <a:pt x="0" y="1061974"/>
                    <a:pt x="0" y="1061212"/>
                  </a:cubicBezTo>
                  <a:lnTo>
                    <a:pt x="0" y="1524"/>
                  </a:lnTo>
                  <a:cubicBezTo>
                    <a:pt x="0" y="635"/>
                    <a:pt x="762" y="0"/>
                    <a:pt x="1524" y="0"/>
                  </a:cubicBezTo>
                  <a:moveTo>
                    <a:pt x="1524" y="3048"/>
                  </a:moveTo>
                  <a:lnTo>
                    <a:pt x="1524" y="1524"/>
                  </a:lnTo>
                  <a:lnTo>
                    <a:pt x="3048" y="1524"/>
                  </a:lnTo>
                  <a:lnTo>
                    <a:pt x="3048" y="1061212"/>
                  </a:lnTo>
                  <a:lnTo>
                    <a:pt x="1524" y="1061212"/>
                  </a:lnTo>
                  <a:lnTo>
                    <a:pt x="1524" y="1059688"/>
                  </a:lnTo>
                  <a:lnTo>
                    <a:pt x="18271110" y="1059688"/>
                  </a:lnTo>
                  <a:lnTo>
                    <a:pt x="18271110" y="1061212"/>
                  </a:lnTo>
                  <a:lnTo>
                    <a:pt x="18269586" y="1061212"/>
                  </a:lnTo>
                  <a:lnTo>
                    <a:pt x="18269586" y="1524"/>
                  </a:lnTo>
                  <a:lnTo>
                    <a:pt x="18271110" y="1524"/>
                  </a:lnTo>
                  <a:lnTo>
                    <a:pt x="18271110" y="3048"/>
                  </a:lnTo>
                  <a:lnTo>
                    <a:pt x="1524" y="3048"/>
                  </a:lnTo>
                  <a:close/>
                </a:path>
              </a:pathLst>
            </a:custGeom>
            <a:solidFill>
              <a:srgbClr val="000000"/>
            </a:solidFill>
          </p:spPr>
        </p:sp>
        <p:sp>
          <p:nvSpPr>
            <p:cNvPr name="TextBox 11" id="11"/>
            <p:cNvSpPr txBox="true"/>
            <p:nvPr/>
          </p:nvSpPr>
          <p:spPr>
            <a:xfrm>
              <a:off x="0" y="0"/>
              <a:ext cx="18269536" cy="1059656"/>
            </a:xfrm>
            <a:prstGeom prst="rect">
              <a:avLst/>
            </a:prstGeom>
          </p:spPr>
          <p:txBody>
            <a:bodyPr anchor="ctr" rtlCol="false" tIns="50800" lIns="50800" bIns="50800" rIns="50800"/>
            <a:lstStyle/>
            <a:p>
              <a:pPr algn="ctr">
                <a:lnSpc>
                  <a:spcPts val="5400"/>
                </a:lnSpc>
              </a:pPr>
              <a:r>
                <a:rPr lang="en-US" sz="4500" b="true">
                  <a:solidFill>
                    <a:srgbClr val="000000"/>
                  </a:solidFill>
                  <a:latin typeface="Comic Sans Bold"/>
                  <a:ea typeface="Comic Sans Bold"/>
                  <a:cs typeface="Comic Sans Bold"/>
                  <a:sym typeface="Comic Sans Bold"/>
                </a:rPr>
                <a:t>What makes the plates move?</a:t>
              </a:r>
            </a:p>
          </p:txBody>
        </p:sp>
      </p:grpSp>
      <p:grpSp>
        <p:nvGrpSpPr>
          <p:cNvPr name="Group 12" id="12"/>
          <p:cNvGrpSpPr>
            <a:grpSpLocks noChangeAspect="true"/>
          </p:cNvGrpSpPr>
          <p:nvPr/>
        </p:nvGrpSpPr>
        <p:grpSpPr>
          <a:xfrm rot="0">
            <a:off x="11430000" y="794744"/>
            <a:ext cx="4514850" cy="5044108"/>
            <a:chOff x="0" y="0"/>
            <a:chExt cx="6019800" cy="6725478"/>
          </a:xfrm>
        </p:grpSpPr>
        <p:sp>
          <p:nvSpPr>
            <p:cNvPr name="Freeform 13" id="13"/>
            <p:cNvSpPr/>
            <p:nvPr/>
          </p:nvSpPr>
          <p:spPr>
            <a:xfrm flipH="false" flipV="false" rot="0">
              <a:off x="0" y="0"/>
              <a:ext cx="6019800" cy="6725539"/>
            </a:xfrm>
            <a:custGeom>
              <a:avLst/>
              <a:gdLst/>
              <a:ahLst/>
              <a:cxnLst/>
              <a:rect r="r" b="b" t="t" l="l"/>
              <a:pathLst>
                <a:path h="6725539" w="6019800">
                  <a:moveTo>
                    <a:pt x="0" y="0"/>
                  </a:moveTo>
                  <a:lnTo>
                    <a:pt x="6019800" y="0"/>
                  </a:lnTo>
                  <a:lnTo>
                    <a:pt x="6019800" y="6725539"/>
                  </a:lnTo>
                  <a:lnTo>
                    <a:pt x="0" y="6725539"/>
                  </a:lnTo>
                  <a:lnTo>
                    <a:pt x="0" y="0"/>
                  </a:lnTo>
                  <a:close/>
                </a:path>
              </a:pathLst>
            </a:custGeom>
            <a:blipFill>
              <a:blip r:embed="rId5"/>
              <a:stretch>
                <a:fillRect l="-23417" t="0" r="-23417" b="0"/>
              </a:stretch>
            </a:blipFill>
          </p:spPr>
        </p:sp>
      </p:grpSp>
      <p:grpSp>
        <p:nvGrpSpPr>
          <p:cNvPr name="Group 14" id="14"/>
          <p:cNvGrpSpPr>
            <a:grpSpLocks noChangeAspect="true"/>
          </p:cNvGrpSpPr>
          <p:nvPr/>
        </p:nvGrpSpPr>
        <p:grpSpPr>
          <a:xfrm rot="0">
            <a:off x="11430000" y="5711519"/>
            <a:ext cx="4580165" cy="4586289"/>
            <a:chOff x="0" y="0"/>
            <a:chExt cx="6106886" cy="6115052"/>
          </a:xfrm>
        </p:grpSpPr>
        <p:sp>
          <p:nvSpPr>
            <p:cNvPr name="Freeform 15" id="15" descr="http://www.columbia.edu/~vjd1/driving_forces.gif"/>
            <p:cNvSpPr/>
            <p:nvPr/>
          </p:nvSpPr>
          <p:spPr>
            <a:xfrm flipH="false" flipV="false" rot="0">
              <a:off x="0" y="0"/>
              <a:ext cx="6106922" cy="6115050"/>
            </a:xfrm>
            <a:custGeom>
              <a:avLst/>
              <a:gdLst/>
              <a:ahLst/>
              <a:cxnLst/>
              <a:rect r="r" b="b" t="t" l="l"/>
              <a:pathLst>
                <a:path h="6115050" w="6106922">
                  <a:moveTo>
                    <a:pt x="0" y="0"/>
                  </a:moveTo>
                  <a:lnTo>
                    <a:pt x="6106922" y="0"/>
                  </a:lnTo>
                  <a:lnTo>
                    <a:pt x="6106922" y="6115050"/>
                  </a:lnTo>
                  <a:lnTo>
                    <a:pt x="0" y="6115050"/>
                  </a:lnTo>
                  <a:lnTo>
                    <a:pt x="0" y="0"/>
                  </a:lnTo>
                  <a:close/>
                </a:path>
              </a:pathLst>
            </a:custGeom>
            <a:blipFill>
              <a:blip r:embed="rId6"/>
              <a:stretch>
                <a:fillRect l="0" t="0" r="-74063"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1000"/>
            </a:blip>
            <a:stretch>
              <a:fillRect l="0" t="0" r="0" b="0"/>
            </a:stretch>
          </a:blipFill>
        </p:spPr>
      </p:sp>
      <p:sp>
        <p:nvSpPr>
          <p:cNvPr name="Freeform 3" id="3"/>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4" id="4"/>
          <p:cNvGrpSpPr/>
          <p:nvPr/>
        </p:nvGrpSpPr>
        <p:grpSpPr>
          <a:xfrm rot="0">
            <a:off x="2299848" y="794744"/>
            <a:ext cx="6729852" cy="2989280"/>
            <a:chOff x="0" y="0"/>
            <a:chExt cx="8973136" cy="3985706"/>
          </a:xfrm>
        </p:grpSpPr>
        <p:sp>
          <p:nvSpPr>
            <p:cNvPr name="Freeform 5" id="5"/>
            <p:cNvSpPr/>
            <p:nvPr/>
          </p:nvSpPr>
          <p:spPr>
            <a:xfrm flipH="false" flipV="false" rot="0">
              <a:off x="0" y="0"/>
              <a:ext cx="8973185" cy="3985768"/>
            </a:xfrm>
            <a:custGeom>
              <a:avLst/>
              <a:gdLst/>
              <a:ahLst/>
              <a:cxnLst/>
              <a:rect r="r" b="b" t="t" l="l"/>
              <a:pathLst>
                <a:path h="3985768" w="8973185">
                  <a:moveTo>
                    <a:pt x="0" y="0"/>
                  </a:moveTo>
                  <a:lnTo>
                    <a:pt x="8973185" y="0"/>
                  </a:lnTo>
                  <a:lnTo>
                    <a:pt x="8973185" y="3985768"/>
                  </a:lnTo>
                  <a:lnTo>
                    <a:pt x="0" y="3985768"/>
                  </a:lnTo>
                  <a:close/>
                </a:path>
              </a:pathLst>
            </a:custGeom>
            <a:solidFill>
              <a:srgbClr val="CCC1DA"/>
            </a:solidFill>
          </p:spPr>
        </p:sp>
        <p:sp>
          <p:nvSpPr>
            <p:cNvPr name="Freeform 6" id="6"/>
            <p:cNvSpPr/>
            <p:nvPr/>
          </p:nvSpPr>
          <p:spPr>
            <a:xfrm flipH="false" flipV="false" rot="0">
              <a:off x="-1524" y="-1524"/>
              <a:ext cx="8976233" cy="3988816"/>
            </a:xfrm>
            <a:custGeom>
              <a:avLst/>
              <a:gdLst/>
              <a:ahLst/>
              <a:cxnLst/>
              <a:rect r="r" b="b" t="t" l="l"/>
              <a:pathLst>
                <a:path h="3988816" w="8976233">
                  <a:moveTo>
                    <a:pt x="1524" y="0"/>
                  </a:moveTo>
                  <a:lnTo>
                    <a:pt x="8974709" y="0"/>
                  </a:lnTo>
                  <a:cubicBezTo>
                    <a:pt x="8975598" y="0"/>
                    <a:pt x="8976233" y="762"/>
                    <a:pt x="8976233" y="1524"/>
                  </a:cubicBezTo>
                  <a:lnTo>
                    <a:pt x="8976233" y="3987292"/>
                  </a:lnTo>
                  <a:cubicBezTo>
                    <a:pt x="8976233" y="3988181"/>
                    <a:pt x="8975471" y="3988816"/>
                    <a:pt x="8974709" y="3988816"/>
                  </a:cubicBezTo>
                  <a:lnTo>
                    <a:pt x="1524" y="3988816"/>
                  </a:lnTo>
                  <a:cubicBezTo>
                    <a:pt x="635" y="3988816"/>
                    <a:pt x="0" y="3988054"/>
                    <a:pt x="0" y="3987292"/>
                  </a:cubicBezTo>
                  <a:lnTo>
                    <a:pt x="0" y="1524"/>
                  </a:lnTo>
                  <a:cubicBezTo>
                    <a:pt x="0" y="635"/>
                    <a:pt x="762" y="0"/>
                    <a:pt x="1524" y="0"/>
                  </a:cubicBezTo>
                  <a:moveTo>
                    <a:pt x="1524" y="3048"/>
                  </a:moveTo>
                  <a:lnTo>
                    <a:pt x="1524" y="1524"/>
                  </a:lnTo>
                  <a:lnTo>
                    <a:pt x="3048" y="1524"/>
                  </a:lnTo>
                  <a:lnTo>
                    <a:pt x="3048" y="3987292"/>
                  </a:lnTo>
                  <a:lnTo>
                    <a:pt x="1524" y="3987292"/>
                  </a:lnTo>
                  <a:lnTo>
                    <a:pt x="1524" y="3985768"/>
                  </a:lnTo>
                  <a:lnTo>
                    <a:pt x="8974709" y="3985768"/>
                  </a:lnTo>
                  <a:lnTo>
                    <a:pt x="8974709" y="3987292"/>
                  </a:lnTo>
                  <a:lnTo>
                    <a:pt x="8973185" y="3987292"/>
                  </a:lnTo>
                  <a:lnTo>
                    <a:pt x="8973185" y="1524"/>
                  </a:lnTo>
                  <a:lnTo>
                    <a:pt x="8974709" y="1524"/>
                  </a:lnTo>
                  <a:lnTo>
                    <a:pt x="8974709" y="3048"/>
                  </a:lnTo>
                  <a:lnTo>
                    <a:pt x="1524" y="3048"/>
                  </a:lnTo>
                  <a:close/>
                </a:path>
              </a:pathLst>
            </a:custGeom>
            <a:solidFill>
              <a:srgbClr val="000000"/>
            </a:solidFill>
          </p:spPr>
        </p:sp>
        <p:sp>
          <p:nvSpPr>
            <p:cNvPr name="TextBox 7" id="7"/>
            <p:cNvSpPr txBox="true"/>
            <p:nvPr/>
          </p:nvSpPr>
          <p:spPr>
            <a:xfrm>
              <a:off x="0" y="0"/>
              <a:ext cx="8973136" cy="3985706"/>
            </a:xfrm>
            <a:prstGeom prst="rect">
              <a:avLst/>
            </a:prstGeom>
          </p:spPr>
          <p:txBody>
            <a:bodyPr anchor="t" rtlCol="false" tIns="50800" lIns="50800" bIns="50800" rIns="50800"/>
            <a:lstStyle/>
            <a:p>
              <a:pPr algn="l">
                <a:lnSpc>
                  <a:spcPts val="2340"/>
                </a:lnSpc>
              </a:pPr>
              <a:r>
                <a:rPr lang="en-US" sz="1950">
                  <a:solidFill>
                    <a:srgbClr val="000000"/>
                  </a:solidFill>
                  <a:latin typeface="Comic Sans"/>
                  <a:ea typeface="Comic Sans"/>
                  <a:cs typeface="Comic Sans"/>
                  <a:sym typeface="Comic Sans"/>
                </a:rPr>
                <a:t>The 3 main mechanisms believed to be at work are:</a:t>
              </a:r>
            </a:p>
            <a:p>
              <a:pPr algn="l" marL="352901" indent="-176451" lvl="1">
                <a:lnSpc>
                  <a:spcPts val="2340"/>
                </a:lnSpc>
                <a:buAutoNum type="arabicPeriod" startAt="1"/>
              </a:pPr>
              <a:r>
                <a:rPr lang="en-US" sz="1950">
                  <a:solidFill>
                    <a:srgbClr val="000000"/>
                  </a:solidFill>
                  <a:latin typeface="Comic Sans"/>
                  <a:ea typeface="Comic Sans"/>
                  <a:cs typeface="Comic Sans"/>
                  <a:sym typeface="Comic Sans"/>
                </a:rPr>
                <a:t>Convection currents</a:t>
              </a:r>
            </a:p>
            <a:p>
              <a:pPr algn="l" marL="352901" indent="-176451" lvl="1">
                <a:lnSpc>
                  <a:spcPts val="2340"/>
                </a:lnSpc>
                <a:buAutoNum type="arabicPeriod" startAt="1"/>
              </a:pPr>
              <a:r>
                <a:rPr lang="en-US" sz="1950">
                  <a:solidFill>
                    <a:srgbClr val="000000"/>
                  </a:solidFill>
                  <a:latin typeface="Comic Sans"/>
                  <a:ea typeface="Comic Sans"/>
                  <a:cs typeface="Comic Sans"/>
                  <a:sym typeface="Comic Sans"/>
                </a:rPr>
                <a:t>Ridge Push</a:t>
              </a:r>
            </a:p>
            <a:p>
              <a:pPr algn="l" marL="352901" indent="-176451" lvl="1">
                <a:lnSpc>
                  <a:spcPts val="2340"/>
                </a:lnSpc>
                <a:buAutoNum type="arabicPeriod" startAt="1"/>
              </a:pPr>
              <a:r>
                <a:rPr lang="en-US" sz="1950">
                  <a:solidFill>
                    <a:srgbClr val="000000"/>
                  </a:solidFill>
                  <a:latin typeface="Comic Sans"/>
                  <a:ea typeface="Comic Sans"/>
                  <a:cs typeface="Comic Sans"/>
                  <a:sym typeface="Comic Sans"/>
                </a:rPr>
                <a:t>Slab Pull</a:t>
              </a:r>
            </a:p>
            <a:p>
              <a:pPr algn="l" marL="352901" indent="-176451" lvl="1">
                <a:lnSpc>
                  <a:spcPts val="2340"/>
                </a:lnSpc>
              </a:pPr>
            </a:p>
            <a:p>
              <a:pPr algn="l" marL="352901" indent="-176451" lvl="1">
                <a:lnSpc>
                  <a:spcPts val="2340"/>
                </a:lnSpc>
              </a:pPr>
              <a:r>
                <a:rPr lang="en-US" sz="1950">
                  <a:solidFill>
                    <a:srgbClr val="000000"/>
                  </a:solidFill>
                  <a:latin typeface="Comic Sans"/>
                  <a:ea typeface="Comic Sans"/>
                  <a:cs typeface="Comic Sans"/>
                  <a:sym typeface="Comic Sans"/>
                </a:rPr>
                <a:t>- These videos explain the 3 mechanisms in excellent detail.</a:t>
              </a:r>
            </a:p>
          </p:txBody>
        </p:sp>
      </p:grpSp>
      <p:grpSp>
        <p:nvGrpSpPr>
          <p:cNvPr name="Group 8" id="8"/>
          <p:cNvGrpSpPr/>
          <p:nvPr/>
        </p:nvGrpSpPr>
        <p:grpSpPr>
          <a:xfrm rot="0">
            <a:off x="2299848" y="0"/>
            <a:ext cx="13702152" cy="794742"/>
            <a:chOff x="0" y="0"/>
            <a:chExt cx="18269536" cy="1059656"/>
          </a:xfrm>
        </p:grpSpPr>
        <p:sp>
          <p:nvSpPr>
            <p:cNvPr name="Freeform 9" id="9"/>
            <p:cNvSpPr/>
            <p:nvPr/>
          </p:nvSpPr>
          <p:spPr>
            <a:xfrm flipH="false" flipV="false" rot="0">
              <a:off x="0" y="0"/>
              <a:ext cx="18269586" cy="1059688"/>
            </a:xfrm>
            <a:custGeom>
              <a:avLst/>
              <a:gdLst/>
              <a:ahLst/>
              <a:cxnLst/>
              <a:rect r="r" b="b" t="t" l="l"/>
              <a:pathLst>
                <a:path h="1059688" w="18269586">
                  <a:moveTo>
                    <a:pt x="0" y="0"/>
                  </a:moveTo>
                  <a:lnTo>
                    <a:pt x="18269586" y="0"/>
                  </a:lnTo>
                  <a:lnTo>
                    <a:pt x="18269586" y="1059688"/>
                  </a:lnTo>
                  <a:lnTo>
                    <a:pt x="0" y="1059688"/>
                  </a:lnTo>
                  <a:close/>
                </a:path>
              </a:pathLst>
            </a:custGeom>
            <a:solidFill>
              <a:srgbClr val="FCD5B5"/>
            </a:solidFill>
          </p:spPr>
        </p:sp>
        <p:sp>
          <p:nvSpPr>
            <p:cNvPr name="Freeform 10" id="10"/>
            <p:cNvSpPr/>
            <p:nvPr/>
          </p:nvSpPr>
          <p:spPr>
            <a:xfrm flipH="false" flipV="false" rot="0">
              <a:off x="-1524" y="-1524"/>
              <a:ext cx="18272634" cy="1062736"/>
            </a:xfrm>
            <a:custGeom>
              <a:avLst/>
              <a:gdLst/>
              <a:ahLst/>
              <a:cxnLst/>
              <a:rect r="r" b="b" t="t" l="l"/>
              <a:pathLst>
                <a:path h="1062736" w="18272634">
                  <a:moveTo>
                    <a:pt x="1524" y="0"/>
                  </a:moveTo>
                  <a:lnTo>
                    <a:pt x="18271110" y="0"/>
                  </a:lnTo>
                  <a:cubicBezTo>
                    <a:pt x="18271998" y="0"/>
                    <a:pt x="18272634" y="762"/>
                    <a:pt x="18272634" y="1524"/>
                  </a:cubicBezTo>
                  <a:lnTo>
                    <a:pt x="18272634" y="1061212"/>
                  </a:lnTo>
                  <a:cubicBezTo>
                    <a:pt x="18272634" y="1062101"/>
                    <a:pt x="18271872" y="1062736"/>
                    <a:pt x="18271110" y="1062736"/>
                  </a:cubicBezTo>
                  <a:lnTo>
                    <a:pt x="1524" y="1062736"/>
                  </a:lnTo>
                  <a:cubicBezTo>
                    <a:pt x="635" y="1062736"/>
                    <a:pt x="0" y="1061974"/>
                    <a:pt x="0" y="1061212"/>
                  </a:cubicBezTo>
                  <a:lnTo>
                    <a:pt x="0" y="1524"/>
                  </a:lnTo>
                  <a:cubicBezTo>
                    <a:pt x="0" y="635"/>
                    <a:pt x="762" y="0"/>
                    <a:pt x="1524" y="0"/>
                  </a:cubicBezTo>
                  <a:moveTo>
                    <a:pt x="1524" y="3048"/>
                  </a:moveTo>
                  <a:lnTo>
                    <a:pt x="1524" y="1524"/>
                  </a:lnTo>
                  <a:lnTo>
                    <a:pt x="3048" y="1524"/>
                  </a:lnTo>
                  <a:lnTo>
                    <a:pt x="3048" y="1061212"/>
                  </a:lnTo>
                  <a:lnTo>
                    <a:pt x="1524" y="1061212"/>
                  </a:lnTo>
                  <a:lnTo>
                    <a:pt x="1524" y="1059688"/>
                  </a:lnTo>
                  <a:lnTo>
                    <a:pt x="18271110" y="1059688"/>
                  </a:lnTo>
                  <a:lnTo>
                    <a:pt x="18271110" y="1061212"/>
                  </a:lnTo>
                  <a:lnTo>
                    <a:pt x="18269586" y="1061212"/>
                  </a:lnTo>
                  <a:lnTo>
                    <a:pt x="18269586" y="1524"/>
                  </a:lnTo>
                  <a:lnTo>
                    <a:pt x="18271110" y="1524"/>
                  </a:lnTo>
                  <a:lnTo>
                    <a:pt x="18271110" y="3048"/>
                  </a:lnTo>
                  <a:lnTo>
                    <a:pt x="1524" y="3048"/>
                  </a:lnTo>
                  <a:close/>
                </a:path>
              </a:pathLst>
            </a:custGeom>
            <a:solidFill>
              <a:srgbClr val="000000"/>
            </a:solidFill>
          </p:spPr>
        </p:sp>
        <p:sp>
          <p:nvSpPr>
            <p:cNvPr name="TextBox 11" id="11"/>
            <p:cNvSpPr txBox="true"/>
            <p:nvPr/>
          </p:nvSpPr>
          <p:spPr>
            <a:xfrm>
              <a:off x="0" y="0"/>
              <a:ext cx="18269536" cy="1059656"/>
            </a:xfrm>
            <a:prstGeom prst="rect">
              <a:avLst/>
            </a:prstGeom>
          </p:spPr>
          <p:txBody>
            <a:bodyPr anchor="ctr" rtlCol="false" tIns="50800" lIns="50800" bIns="50800" rIns="50800"/>
            <a:lstStyle/>
            <a:p>
              <a:pPr algn="ctr">
                <a:lnSpc>
                  <a:spcPts val="5400"/>
                </a:lnSpc>
              </a:pPr>
              <a:r>
                <a:rPr lang="en-US" sz="4500" b="true">
                  <a:solidFill>
                    <a:srgbClr val="000000"/>
                  </a:solidFill>
                  <a:latin typeface="Comic Sans Bold"/>
                  <a:ea typeface="Comic Sans Bold"/>
                  <a:cs typeface="Comic Sans Bold"/>
                  <a:sym typeface="Comic Sans Bold"/>
                </a:rPr>
                <a:t>What makes the plates move?</a:t>
              </a:r>
            </a:p>
          </p:txBody>
        </p:sp>
      </p:grpSp>
      <p:grpSp>
        <p:nvGrpSpPr>
          <p:cNvPr name="Group 12" id="12"/>
          <p:cNvGrpSpPr/>
          <p:nvPr/>
        </p:nvGrpSpPr>
        <p:grpSpPr>
          <a:xfrm rot="0">
            <a:off x="4000500" y="9733002"/>
            <a:ext cx="2843652" cy="553998"/>
            <a:chOff x="0" y="0"/>
            <a:chExt cx="3791536" cy="738664"/>
          </a:xfrm>
        </p:grpSpPr>
        <p:sp>
          <p:nvSpPr>
            <p:cNvPr name="Freeform 13" id="13"/>
            <p:cNvSpPr/>
            <p:nvPr/>
          </p:nvSpPr>
          <p:spPr>
            <a:xfrm flipH="false" flipV="false" rot="0">
              <a:off x="0" y="0"/>
              <a:ext cx="3791585" cy="738632"/>
            </a:xfrm>
            <a:custGeom>
              <a:avLst/>
              <a:gdLst/>
              <a:ahLst/>
              <a:cxnLst/>
              <a:rect r="r" b="b" t="t" l="l"/>
              <a:pathLst>
                <a:path h="738632" w="3791585">
                  <a:moveTo>
                    <a:pt x="0" y="0"/>
                  </a:moveTo>
                  <a:lnTo>
                    <a:pt x="3791585" y="0"/>
                  </a:lnTo>
                  <a:lnTo>
                    <a:pt x="3791585" y="738632"/>
                  </a:lnTo>
                  <a:lnTo>
                    <a:pt x="0" y="738632"/>
                  </a:lnTo>
                  <a:close/>
                </a:path>
              </a:pathLst>
            </a:custGeom>
            <a:solidFill>
              <a:srgbClr val="D7E4BD"/>
            </a:solidFill>
          </p:spPr>
        </p:sp>
        <p:sp>
          <p:nvSpPr>
            <p:cNvPr name="TextBox 14" id="14"/>
            <p:cNvSpPr txBox="true"/>
            <p:nvPr/>
          </p:nvSpPr>
          <p:spPr>
            <a:xfrm>
              <a:off x="0" y="-57150"/>
              <a:ext cx="3791536" cy="795814"/>
            </a:xfrm>
            <a:prstGeom prst="rect">
              <a:avLst/>
            </a:prstGeom>
          </p:spPr>
          <p:txBody>
            <a:bodyPr anchor="t" rtlCol="false" tIns="50800" lIns="50800" bIns="50800" rIns="50800"/>
            <a:lstStyle/>
            <a:p>
              <a:pPr algn="l">
                <a:lnSpc>
                  <a:spcPts val="3240"/>
                </a:lnSpc>
              </a:pPr>
              <a:r>
                <a:rPr lang="en-US" sz="2700" u="sng">
                  <a:solidFill>
                    <a:srgbClr val="0000FF"/>
                  </a:solidFill>
                  <a:latin typeface="Calibri (MS)"/>
                  <a:ea typeface="Calibri (MS)"/>
                  <a:cs typeface="Calibri (MS)"/>
                  <a:sym typeface="Calibri (MS)"/>
                  <a:hlinkClick r:id="rId4" tooltip="https://www.youtube.com/watch?v=mhpWIChSPL4"/>
                </a:rPr>
                <a:t>Basic Explanation</a:t>
              </a:r>
              <a:r>
                <a:rPr lang="en-US" sz="2700">
                  <a:solidFill>
                    <a:srgbClr val="000000"/>
                  </a:solidFill>
                  <a:latin typeface="Calibri (MS)"/>
                  <a:ea typeface="Calibri (MS)"/>
                  <a:cs typeface="Calibri (MS)"/>
                  <a:sym typeface="Calibri (MS)"/>
                </a:rPr>
                <a:t> </a:t>
              </a:r>
            </a:p>
          </p:txBody>
        </p:sp>
      </p:grpSp>
      <p:grpSp>
        <p:nvGrpSpPr>
          <p:cNvPr name="Group 15" id="15"/>
          <p:cNvGrpSpPr>
            <a:grpSpLocks noChangeAspect="true"/>
          </p:cNvGrpSpPr>
          <p:nvPr/>
        </p:nvGrpSpPr>
        <p:grpSpPr>
          <a:xfrm rot="0">
            <a:off x="2286000" y="3665076"/>
            <a:ext cx="6743700" cy="6067926"/>
            <a:chOff x="0" y="0"/>
            <a:chExt cx="8991600" cy="8090568"/>
          </a:xfrm>
        </p:grpSpPr>
        <p:sp>
          <p:nvSpPr>
            <p:cNvPr name="Freeform 16" id="16"/>
            <p:cNvSpPr/>
            <p:nvPr/>
          </p:nvSpPr>
          <p:spPr>
            <a:xfrm flipH="false" flipV="false" rot="0">
              <a:off x="0" y="0"/>
              <a:ext cx="8991600" cy="8090535"/>
            </a:xfrm>
            <a:custGeom>
              <a:avLst/>
              <a:gdLst/>
              <a:ahLst/>
              <a:cxnLst/>
              <a:rect r="r" b="b" t="t" l="l"/>
              <a:pathLst>
                <a:path h="8090535" w="8991600">
                  <a:moveTo>
                    <a:pt x="0" y="0"/>
                  </a:moveTo>
                  <a:lnTo>
                    <a:pt x="8991600" y="0"/>
                  </a:lnTo>
                  <a:lnTo>
                    <a:pt x="8991600" y="8090535"/>
                  </a:lnTo>
                  <a:lnTo>
                    <a:pt x="0" y="8090535"/>
                  </a:lnTo>
                  <a:lnTo>
                    <a:pt x="0" y="0"/>
                  </a:lnTo>
                  <a:close/>
                </a:path>
              </a:pathLst>
            </a:custGeom>
            <a:blipFill>
              <a:blip r:embed="rId5"/>
              <a:stretch>
                <a:fillRect l="-29981" t="0" r="-29981" b="0"/>
              </a:stretch>
            </a:blipFill>
          </p:spPr>
        </p:sp>
      </p:grpSp>
      <p:grpSp>
        <p:nvGrpSpPr>
          <p:cNvPr name="Group 17" id="17"/>
          <p:cNvGrpSpPr/>
          <p:nvPr/>
        </p:nvGrpSpPr>
        <p:grpSpPr>
          <a:xfrm rot="0">
            <a:off x="11315702" y="9733002"/>
            <a:ext cx="3378791" cy="553998"/>
            <a:chOff x="0" y="0"/>
            <a:chExt cx="4505054" cy="738664"/>
          </a:xfrm>
        </p:grpSpPr>
        <p:sp>
          <p:nvSpPr>
            <p:cNvPr name="Freeform 18" id="18"/>
            <p:cNvSpPr/>
            <p:nvPr/>
          </p:nvSpPr>
          <p:spPr>
            <a:xfrm flipH="false" flipV="false" rot="0">
              <a:off x="0" y="0"/>
              <a:ext cx="4505071" cy="738632"/>
            </a:xfrm>
            <a:custGeom>
              <a:avLst/>
              <a:gdLst/>
              <a:ahLst/>
              <a:cxnLst/>
              <a:rect r="r" b="b" t="t" l="l"/>
              <a:pathLst>
                <a:path h="738632" w="4505071">
                  <a:moveTo>
                    <a:pt x="0" y="0"/>
                  </a:moveTo>
                  <a:lnTo>
                    <a:pt x="4505071" y="0"/>
                  </a:lnTo>
                  <a:lnTo>
                    <a:pt x="4505071" y="738632"/>
                  </a:lnTo>
                  <a:lnTo>
                    <a:pt x="0" y="738632"/>
                  </a:lnTo>
                  <a:close/>
                </a:path>
              </a:pathLst>
            </a:custGeom>
            <a:solidFill>
              <a:srgbClr val="D7E4BD"/>
            </a:solidFill>
          </p:spPr>
        </p:sp>
        <p:sp>
          <p:nvSpPr>
            <p:cNvPr name="TextBox 19" id="19"/>
            <p:cNvSpPr txBox="true"/>
            <p:nvPr/>
          </p:nvSpPr>
          <p:spPr>
            <a:xfrm>
              <a:off x="0" y="-57150"/>
              <a:ext cx="4505054" cy="795814"/>
            </a:xfrm>
            <a:prstGeom prst="rect">
              <a:avLst/>
            </a:prstGeom>
          </p:spPr>
          <p:txBody>
            <a:bodyPr anchor="t" rtlCol="false" tIns="50800" lIns="50800" bIns="50800" rIns="50800"/>
            <a:lstStyle/>
            <a:p>
              <a:pPr algn="l">
                <a:lnSpc>
                  <a:spcPts val="3240"/>
                </a:lnSpc>
              </a:pPr>
              <a:r>
                <a:rPr lang="en-US" sz="2700" u="sng">
                  <a:solidFill>
                    <a:srgbClr val="0000FF"/>
                  </a:solidFill>
                  <a:latin typeface="Calibri (MS)"/>
                  <a:ea typeface="Calibri (MS)"/>
                  <a:cs typeface="Calibri (MS)"/>
                  <a:sym typeface="Calibri (MS)"/>
                  <a:hlinkClick r:id="rId6" tooltip="https://www.youtube.com/watch?v=Nf8xvhb1eBE"/>
                </a:rPr>
                <a:t>Advanced Explanation</a:t>
              </a:r>
              <a:r>
                <a:rPr lang="en-US" sz="2700">
                  <a:solidFill>
                    <a:srgbClr val="000000"/>
                  </a:solidFill>
                  <a:latin typeface="Calibri (MS)"/>
                  <a:ea typeface="Calibri (MS)"/>
                  <a:cs typeface="Calibri (MS)"/>
                  <a:sym typeface="Calibri (MS)"/>
                </a:rPr>
                <a:t> </a:t>
              </a:r>
            </a:p>
          </p:txBody>
        </p:sp>
      </p:grpSp>
      <p:grpSp>
        <p:nvGrpSpPr>
          <p:cNvPr name="Group 20" id="20"/>
          <p:cNvGrpSpPr>
            <a:grpSpLocks noChangeAspect="true"/>
          </p:cNvGrpSpPr>
          <p:nvPr/>
        </p:nvGrpSpPr>
        <p:grpSpPr>
          <a:xfrm rot="0">
            <a:off x="9258302" y="4572000"/>
            <a:ext cx="6713554" cy="5161002"/>
            <a:chOff x="0" y="0"/>
            <a:chExt cx="8951406" cy="6881336"/>
          </a:xfrm>
        </p:grpSpPr>
        <p:sp>
          <p:nvSpPr>
            <p:cNvPr name="Freeform 21" id="21"/>
            <p:cNvSpPr/>
            <p:nvPr/>
          </p:nvSpPr>
          <p:spPr>
            <a:xfrm flipH="false" flipV="false" rot="0">
              <a:off x="0" y="0"/>
              <a:ext cx="8951468" cy="6881368"/>
            </a:xfrm>
            <a:custGeom>
              <a:avLst/>
              <a:gdLst/>
              <a:ahLst/>
              <a:cxnLst/>
              <a:rect r="r" b="b" t="t" l="l"/>
              <a:pathLst>
                <a:path h="6881368" w="8951468">
                  <a:moveTo>
                    <a:pt x="0" y="0"/>
                  </a:moveTo>
                  <a:lnTo>
                    <a:pt x="8951468" y="0"/>
                  </a:lnTo>
                  <a:lnTo>
                    <a:pt x="8951468" y="6881368"/>
                  </a:lnTo>
                  <a:lnTo>
                    <a:pt x="0" y="6881368"/>
                  </a:lnTo>
                  <a:lnTo>
                    <a:pt x="0" y="0"/>
                  </a:lnTo>
                  <a:close/>
                </a:path>
              </a:pathLst>
            </a:custGeom>
            <a:blipFill>
              <a:blip r:embed="rId5"/>
              <a:stretch>
                <a:fillRect l="-18332" t="0" r="-18331" b="0"/>
              </a:stretch>
            </a:blipFill>
          </p:spPr>
        </p:sp>
      </p:grpSp>
      <p:grpSp>
        <p:nvGrpSpPr>
          <p:cNvPr name="Group 22" id="22"/>
          <p:cNvGrpSpPr/>
          <p:nvPr/>
        </p:nvGrpSpPr>
        <p:grpSpPr>
          <a:xfrm rot="0">
            <a:off x="9282165" y="794744"/>
            <a:ext cx="6729852" cy="3589444"/>
            <a:chOff x="0" y="0"/>
            <a:chExt cx="8973136" cy="4785926"/>
          </a:xfrm>
        </p:grpSpPr>
        <p:sp>
          <p:nvSpPr>
            <p:cNvPr name="Freeform 23" id="23"/>
            <p:cNvSpPr/>
            <p:nvPr/>
          </p:nvSpPr>
          <p:spPr>
            <a:xfrm flipH="false" flipV="false" rot="0">
              <a:off x="0" y="0"/>
              <a:ext cx="8973185" cy="4785868"/>
            </a:xfrm>
            <a:custGeom>
              <a:avLst/>
              <a:gdLst/>
              <a:ahLst/>
              <a:cxnLst/>
              <a:rect r="r" b="b" t="t" l="l"/>
              <a:pathLst>
                <a:path h="4785868" w="8973185">
                  <a:moveTo>
                    <a:pt x="0" y="0"/>
                  </a:moveTo>
                  <a:lnTo>
                    <a:pt x="8973185" y="0"/>
                  </a:lnTo>
                  <a:lnTo>
                    <a:pt x="8973185" y="4785868"/>
                  </a:lnTo>
                  <a:lnTo>
                    <a:pt x="0" y="4785868"/>
                  </a:lnTo>
                  <a:close/>
                </a:path>
              </a:pathLst>
            </a:custGeom>
            <a:solidFill>
              <a:srgbClr val="CCC1DA"/>
            </a:solidFill>
          </p:spPr>
        </p:sp>
        <p:sp>
          <p:nvSpPr>
            <p:cNvPr name="Freeform 24" id="24"/>
            <p:cNvSpPr/>
            <p:nvPr/>
          </p:nvSpPr>
          <p:spPr>
            <a:xfrm flipH="false" flipV="false" rot="0">
              <a:off x="-1524" y="-1524"/>
              <a:ext cx="8976233" cy="4788916"/>
            </a:xfrm>
            <a:custGeom>
              <a:avLst/>
              <a:gdLst/>
              <a:ahLst/>
              <a:cxnLst/>
              <a:rect r="r" b="b" t="t" l="l"/>
              <a:pathLst>
                <a:path h="4788916" w="8976233">
                  <a:moveTo>
                    <a:pt x="1524" y="0"/>
                  </a:moveTo>
                  <a:lnTo>
                    <a:pt x="8974709" y="0"/>
                  </a:lnTo>
                  <a:cubicBezTo>
                    <a:pt x="8975598" y="0"/>
                    <a:pt x="8976233" y="762"/>
                    <a:pt x="8976233" y="1524"/>
                  </a:cubicBezTo>
                  <a:lnTo>
                    <a:pt x="8976233" y="4787392"/>
                  </a:lnTo>
                  <a:cubicBezTo>
                    <a:pt x="8976233" y="4788281"/>
                    <a:pt x="8975471" y="4788916"/>
                    <a:pt x="8974709" y="4788916"/>
                  </a:cubicBezTo>
                  <a:lnTo>
                    <a:pt x="1524" y="4788916"/>
                  </a:lnTo>
                  <a:cubicBezTo>
                    <a:pt x="635" y="4788916"/>
                    <a:pt x="0" y="4788154"/>
                    <a:pt x="0" y="4787392"/>
                  </a:cubicBezTo>
                  <a:lnTo>
                    <a:pt x="0" y="1524"/>
                  </a:lnTo>
                  <a:cubicBezTo>
                    <a:pt x="0" y="635"/>
                    <a:pt x="762" y="0"/>
                    <a:pt x="1524" y="0"/>
                  </a:cubicBezTo>
                  <a:moveTo>
                    <a:pt x="1524" y="3048"/>
                  </a:moveTo>
                  <a:lnTo>
                    <a:pt x="1524" y="1524"/>
                  </a:lnTo>
                  <a:lnTo>
                    <a:pt x="3048" y="1524"/>
                  </a:lnTo>
                  <a:lnTo>
                    <a:pt x="3048" y="4787392"/>
                  </a:lnTo>
                  <a:lnTo>
                    <a:pt x="1524" y="4787392"/>
                  </a:lnTo>
                  <a:lnTo>
                    <a:pt x="1524" y="4785868"/>
                  </a:lnTo>
                  <a:lnTo>
                    <a:pt x="8974709" y="4785868"/>
                  </a:lnTo>
                  <a:lnTo>
                    <a:pt x="8974709" y="4787392"/>
                  </a:lnTo>
                  <a:lnTo>
                    <a:pt x="8973185" y="4787392"/>
                  </a:lnTo>
                  <a:lnTo>
                    <a:pt x="8973185" y="1524"/>
                  </a:lnTo>
                  <a:lnTo>
                    <a:pt x="8974709" y="1524"/>
                  </a:lnTo>
                  <a:lnTo>
                    <a:pt x="8974709" y="3048"/>
                  </a:lnTo>
                  <a:lnTo>
                    <a:pt x="1524" y="3048"/>
                  </a:lnTo>
                  <a:close/>
                </a:path>
              </a:pathLst>
            </a:custGeom>
            <a:solidFill>
              <a:srgbClr val="000000"/>
            </a:solidFill>
          </p:spPr>
        </p:sp>
        <p:sp>
          <p:nvSpPr>
            <p:cNvPr name="TextBox 25" id="25"/>
            <p:cNvSpPr txBox="true"/>
            <p:nvPr/>
          </p:nvSpPr>
          <p:spPr>
            <a:xfrm>
              <a:off x="0" y="0"/>
              <a:ext cx="8973136" cy="4785926"/>
            </a:xfrm>
            <a:prstGeom prst="rect">
              <a:avLst/>
            </a:prstGeom>
          </p:spPr>
          <p:txBody>
            <a:bodyPr anchor="t" rtlCol="false" tIns="50800" lIns="50800" bIns="50800" rIns="50800"/>
            <a:lstStyle/>
            <a:p>
              <a:pPr algn="l">
                <a:lnSpc>
                  <a:spcPts val="2340"/>
                </a:lnSpc>
              </a:pPr>
              <a:r>
                <a:rPr lang="en-US" sz="1950">
                  <a:solidFill>
                    <a:srgbClr val="000000"/>
                  </a:solidFill>
                  <a:latin typeface="Comic Sans"/>
                  <a:ea typeface="Comic Sans"/>
                  <a:cs typeface="Comic Sans"/>
                  <a:sym typeface="Comic Sans"/>
                </a:rPr>
                <a:t>The two major types of plate boundary – convergent &amp; divergent are complementary i.e. i.e. ridge push and slab pull balance each other out, so that the crust does not become progressively larger.</a:t>
              </a:r>
            </a:p>
            <a:p>
              <a:pPr algn="l">
                <a:lnSpc>
                  <a:spcPts val="2340"/>
                </a:lnSpc>
              </a:pPr>
              <a:r>
                <a:rPr lang="en-US" sz="1950">
                  <a:solidFill>
                    <a:srgbClr val="000000"/>
                  </a:solidFill>
                  <a:latin typeface="Comic Sans"/>
                  <a:ea typeface="Comic Sans"/>
                  <a:cs typeface="Comic Sans"/>
                  <a:sym typeface="Comic Sans"/>
                </a:rPr>
                <a:t>Plate tectonics is a global system!</a:t>
              </a:r>
            </a:p>
            <a:p>
              <a:pPr algn="l">
                <a:lnSpc>
                  <a:spcPts val="2340"/>
                </a:lnSpc>
              </a:pPr>
            </a:p>
            <a:p>
              <a:pPr algn="l">
                <a:lnSpc>
                  <a:spcPts val="2340"/>
                </a:lnSpc>
              </a:pPr>
              <a:r>
                <a:rPr lang="en-US" sz="1950">
                  <a:solidFill>
                    <a:srgbClr val="000000"/>
                  </a:solidFill>
                  <a:latin typeface="Comic Sans"/>
                  <a:ea typeface="Comic Sans"/>
                  <a:cs typeface="Comic Sans"/>
                  <a:sym typeface="Comic Sans"/>
                </a:rPr>
                <a:t>Homework Task: Re-watch both videos again. This time, you must write/type a thorough explanation of the 3 mechanisms as you right – be ready to pause the video a lot!!</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1000"/>
            </a:blip>
            <a:stretch>
              <a:fillRect l="0" t="0" r="0" b="0"/>
            </a:stretch>
          </a:blipFill>
        </p:spPr>
      </p:sp>
      <p:sp>
        <p:nvSpPr>
          <p:cNvPr name="Freeform 3" id="3"/>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4" id="4"/>
          <p:cNvGrpSpPr/>
          <p:nvPr/>
        </p:nvGrpSpPr>
        <p:grpSpPr>
          <a:xfrm rot="0">
            <a:off x="2286000" y="21657"/>
            <a:ext cx="13716000" cy="993558"/>
            <a:chOff x="0" y="0"/>
            <a:chExt cx="18288000" cy="1324744"/>
          </a:xfrm>
        </p:grpSpPr>
        <p:sp>
          <p:nvSpPr>
            <p:cNvPr name="Freeform 5" id="5"/>
            <p:cNvSpPr/>
            <p:nvPr/>
          </p:nvSpPr>
          <p:spPr>
            <a:xfrm flipH="false" flipV="false" rot="0">
              <a:off x="0" y="0"/>
              <a:ext cx="18288000" cy="1324744"/>
            </a:xfrm>
            <a:custGeom>
              <a:avLst/>
              <a:gdLst/>
              <a:ahLst/>
              <a:cxnLst/>
              <a:rect r="r" b="b" t="t" l="l"/>
              <a:pathLst>
                <a:path h="1324744" w="18288000">
                  <a:moveTo>
                    <a:pt x="0" y="0"/>
                  </a:moveTo>
                  <a:lnTo>
                    <a:pt x="18288000" y="0"/>
                  </a:lnTo>
                  <a:lnTo>
                    <a:pt x="18288000" y="1324744"/>
                  </a:lnTo>
                  <a:lnTo>
                    <a:pt x="0" y="1324744"/>
                  </a:lnTo>
                  <a:close/>
                </a:path>
              </a:pathLst>
            </a:custGeom>
            <a:solidFill>
              <a:srgbClr val="000000">
                <a:alpha val="0"/>
              </a:srgbClr>
            </a:solidFill>
          </p:spPr>
        </p:sp>
        <p:sp>
          <p:nvSpPr>
            <p:cNvPr name="TextBox 6" id="6"/>
            <p:cNvSpPr txBox="true"/>
            <p:nvPr/>
          </p:nvSpPr>
          <p:spPr>
            <a:xfrm>
              <a:off x="0" y="-133350"/>
              <a:ext cx="18288000" cy="1458094"/>
            </a:xfrm>
            <a:prstGeom prst="rect">
              <a:avLst/>
            </a:prstGeom>
          </p:spPr>
          <p:txBody>
            <a:bodyPr anchor="ctr" rtlCol="false" tIns="0" lIns="0" bIns="0" rIns="0"/>
            <a:lstStyle/>
            <a:p>
              <a:pPr algn="ctr">
                <a:lnSpc>
                  <a:spcPts val="7128"/>
                </a:lnSpc>
              </a:pPr>
              <a:r>
                <a:rPr lang="en-US" b="true" sz="5940" u="sng">
                  <a:solidFill>
                    <a:srgbClr val="FFFFFF"/>
                  </a:solidFill>
                  <a:latin typeface="Calibri (MS) Bold"/>
                  <a:ea typeface="Calibri (MS) Bold"/>
                  <a:cs typeface="Calibri (MS) Bold"/>
                  <a:sym typeface="Calibri (MS) Bold"/>
                </a:rPr>
                <a:t>Videos on Convectional Currents</a:t>
              </a:r>
            </a:p>
          </p:txBody>
        </p:sp>
      </p:grpSp>
      <p:sp>
        <p:nvSpPr>
          <p:cNvPr name="TextBox 7" id="7"/>
          <p:cNvSpPr txBox="true"/>
          <p:nvPr/>
        </p:nvSpPr>
        <p:spPr>
          <a:xfrm rot="0">
            <a:off x="14950440" y="3465195"/>
            <a:ext cx="908622" cy="2549574"/>
          </a:xfrm>
          <a:prstGeom prst="rect">
            <a:avLst/>
          </a:prstGeom>
        </p:spPr>
        <p:txBody>
          <a:bodyPr anchor="t" rtlCol="false" tIns="0" lIns="0" bIns="0" rIns="0">
            <a:spAutoFit/>
          </a:bodyPr>
          <a:lstStyle/>
          <a:p>
            <a:pPr algn="l">
              <a:lnSpc>
                <a:spcPts val="2430"/>
              </a:lnSpc>
            </a:pPr>
            <a:r>
              <a:rPr lang="en-US" sz="2025" u="sng">
                <a:solidFill>
                  <a:srgbClr val="0000FF"/>
                </a:solidFill>
                <a:latin typeface="Arimo"/>
                <a:ea typeface="Arimo"/>
                <a:cs typeface="Arimo"/>
                <a:sym typeface="Arimo"/>
                <a:hlinkClick r:id="rId4" tooltip="https://www.youtube.com/watch?v=0mUU69ParFM"/>
              </a:rPr>
              <a:t>https://www.youtube.com/watch?v=0mUU69ParFM</a:t>
            </a:r>
          </a:p>
        </p:txBody>
      </p:sp>
      <p:grpSp>
        <p:nvGrpSpPr>
          <p:cNvPr name="Group 8" id="8"/>
          <p:cNvGrpSpPr>
            <a:grpSpLocks noChangeAspect="true"/>
          </p:cNvGrpSpPr>
          <p:nvPr/>
        </p:nvGrpSpPr>
        <p:grpSpPr>
          <a:xfrm rot="0">
            <a:off x="3829050" y="1057434"/>
            <a:ext cx="10629900" cy="9218264"/>
            <a:chOff x="0" y="0"/>
            <a:chExt cx="14173200" cy="12291018"/>
          </a:xfrm>
        </p:grpSpPr>
        <p:sp>
          <p:nvSpPr>
            <p:cNvPr name="Freeform 9" id="9"/>
            <p:cNvSpPr/>
            <p:nvPr/>
          </p:nvSpPr>
          <p:spPr>
            <a:xfrm flipH="false" flipV="false" rot="0">
              <a:off x="0" y="0"/>
              <a:ext cx="14173200" cy="12291060"/>
            </a:xfrm>
            <a:custGeom>
              <a:avLst/>
              <a:gdLst/>
              <a:ahLst/>
              <a:cxnLst/>
              <a:rect r="r" b="b" t="t" l="l"/>
              <a:pathLst>
                <a:path h="12291060" w="14173200">
                  <a:moveTo>
                    <a:pt x="0" y="0"/>
                  </a:moveTo>
                  <a:lnTo>
                    <a:pt x="14173200" y="0"/>
                  </a:lnTo>
                  <a:lnTo>
                    <a:pt x="14173200" y="12291060"/>
                  </a:lnTo>
                  <a:lnTo>
                    <a:pt x="0" y="12291060"/>
                  </a:lnTo>
                  <a:lnTo>
                    <a:pt x="0" y="0"/>
                  </a:lnTo>
                  <a:close/>
                </a:path>
              </a:pathLst>
            </a:custGeom>
            <a:blipFill>
              <a:blip r:embed="rId5"/>
              <a:stretch>
                <a:fillRect l="-27084" t="0" r="-27084"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1000"/>
            </a:blip>
            <a:stretch>
              <a:fillRect l="0" t="0" r="0" b="0"/>
            </a:stretch>
          </a:blipFill>
        </p:spPr>
      </p:sp>
      <p:sp>
        <p:nvSpPr>
          <p:cNvPr name="Freeform 3" id="3"/>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4" id="4"/>
          <p:cNvGrpSpPr/>
          <p:nvPr/>
        </p:nvGrpSpPr>
        <p:grpSpPr>
          <a:xfrm rot="0">
            <a:off x="0" y="0"/>
            <a:ext cx="18288000" cy="1647828"/>
            <a:chOff x="0" y="0"/>
            <a:chExt cx="24384000" cy="2197104"/>
          </a:xfrm>
        </p:grpSpPr>
        <p:sp>
          <p:nvSpPr>
            <p:cNvPr name="Freeform 5" id="5"/>
            <p:cNvSpPr/>
            <p:nvPr/>
          </p:nvSpPr>
          <p:spPr>
            <a:xfrm flipH="false" flipV="false" rot="0">
              <a:off x="0" y="0"/>
              <a:ext cx="24384000" cy="2197104"/>
            </a:xfrm>
            <a:custGeom>
              <a:avLst/>
              <a:gdLst/>
              <a:ahLst/>
              <a:cxnLst/>
              <a:rect r="r" b="b" t="t" l="l"/>
              <a:pathLst>
                <a:path h="2197104" w="24384000">
                  <a:moveTo>
                    <a:pt x="0" y="0"/>
                  </a:moveTo>
                  <a:lnTo>
                    <a:pt x="24384000" y="0"/>
                  </a:lnTo>
                  <a:lnTo>
                    <a:pt x="24384000" y="2197104"/>
                  </a:lnTo>
                  <a:lnTo>
                    <a:pt x="0" y="2197104"/>
                  </a:lnTo>
                  <a:close/>
                </a:path>
              </a:pathLst>
            </a:custGeom>
            <a:solidFill>
              <a:srgbClr val="000000">
                <a:alpha val="0"/>
              </a:srgbClr>
            </a:solidFill>
          </p:spPr>
        </p:sp>
        <p:sp>
          <p:nvSpPr>
            <p:cNvPr name="TextBox 6" id="6"/>
            <p:cNvSpPr txBox="true"/>
            <p:nvPr/>
          </p:nvSpPr>
          <p:spPr>
            <a:xfrm>
              <a:off x="0" y="-76200"/>
              <a:ext cx="24384000" cy="2273304"/>
            </a:xfrm>
            <a:prstGeom prst="rect">
              <a:avLst/>
            </a:prstGeom>
          </p:spPr>
          <p:txBody>
            <a:bodyPr anchor="ctr" rtlCol="false" tIns="0" lIns="0" bIns="0" rIns="0"/>
            <a:lstStyle/>
            <a:p>
              <a:pPr algn="ctr">
                <a:lnSpc>
                  <a:spcPts val="4860"/>
                </a:lnSpc>
              </a:pPr>
              <a:r>
                <a:rPr lang="en-US" sz="4050">
                  <a:solidFill>
                    <a:srgbClr val="000000"/>
                  </a:solidFill>
                  <a:latin typeface="Calibri (MS)"/>
                  <a:ea typeface="Calibri (MS)"/>
                  <a:cs typeface="Calibri (MS)"/>
                  <a:sym typeface="Calibri (MS)"/>
                </a:rPr>
                <a:t>Refresher on </a:t>
              </a:r>
              <a:r>
                <a:rPr lang="en-US" b="true" sz="4050" u="sng">
                  <a:solidFill>
                    <a:srgbClr val="000000"/>
                  </a:solidFill>
                  <a:latin typeface="Calibri (MS) Bold"/>
                  <a:ea typeface="Calibri (MS) Bold"/>
                  <a:cs typeface="Calibri (MS) Bold"/>
                  <a:sym typeface="Calibri (MS) Bold"/>
                </a:rPr>
                <a:t>hotspots</a:t>
              </a:r>
              <a:r>
                <a:rPr lang="en-US" sz="4050">
                  <a:solidFill>
                    <a:srgbClr val="000000"/>
                  </a:solidFill>
                  <a:latin typeface="Calibri (MS)"/>
                  <a:ea typeface="Calibri (MS)"/>
                  <a:cs typeface="Calibri (MS)"/>
                  <a:sym typeface="Calibri (MS)"/>
                </a:rPr>
                <a:t> - Looking at the map on Slide 6 – you can see that there are volcanoes in the middle of the Pacific Plate. What’s that all about? What is the name of those islands?</a:t>
              </a:r>
            </a:p>
          </p:txBody>
        </p:sp>
      </p:grpSp>
      <p:grpSp>
        <p:nvGrpSpPr>
          <p:cNvPr name="Group 7" id="7"/>
          <p:cNvGrpSpPr/>
          <p:nvPr/>
        </p:nvGrpSpPr>
        <p:grpSpPr>
          <a:xfrm rot="0">
            <a:off x="0" y="1747840"/>
            <a:ext cx="18288000" cy="4166301"/>
            <a:chOff x="0" y="0"/>
            <a:chExt cx="24384000" cy="5555068"/>
          </a:xfrm>
        </p:grpSpPr>
        <p:sp>
          <p:nvSpPr>
            <p:cNvPr name="Freeform 8" id="8"/>
            <p:cNvSpPr/>
            <p:nvPr/>
          </p:nvSpPr>
          <p:spPr>
            <a:xfrm flipH="false" flipV="false" rot="0">
              <a:off x="0" y="0"/>
              <a:ext cx="24384000" cy="5555107"/>
            </a:xfrm>
            <a:custGeom>
              <a:avLst/>
              <a:gdLst/>
              <a:ahLst/>
              <a:cxnLst/>
              <a:rect r="r" b="b" t="t" l="l"/>
              <a:pathLst>
                <a:path h="5555107" w="24384000">
                  <a:moveTo>
                    <a:pt x="0" y="0"/>
                  </a:moveTo>
                  <a:lnTo>
                    <a:pt x="24384000" y="0"/>
                  </a:lnTo>
                  <a:lnTo>
                    <a:pt x="24384000" y="5555107"/>
                  </a:lnTo>
                  <a:lnTo>
                    <a:pt x="0" y="5555107"/>
                  </a:lnTo>
                  <a:close/>
                </a:path>
              </a:pathLst>
            </a:custGeom>
            <a:solidFill>
              <a:srgbClr val="FFFFFF"/>
            </a:solidFill>
          </p:spPr>
        </p:sp>
        <p:sp>
          <p:nvSpPr>
            <p:cNvPr name="Freeform 9" id="9"/>
            <p:cNvSpPr/>
            <p:nvPr/>
          </p:nvSpPr>
          <p:spPr>
            <a:xfrm flipH="false" flipV="false" rot="0">
              <a:off x="-1524" y="-1524"/>
              <a:ext cx="24387048" cy="5558155"/>
            </a:xfrm>
            <a:custGeom>
              <a:avLst/>
              <a:gdLst/>
              <a:ahLst/>
              <a:cxnLst/>
              <a:rect r="r" b="b" t="t" l="l"/>
              <a:pathLst>
                <a:path h="5558155" w="24387048">
                  <a:moveTo>
                    <a:pt x="1524" y="0"/>
                  </a:moveTo>
                  <a:lnTo>
                    <a:pt x="24385524" y="0"/>
                  </a:lnTo>
                  <a:cubicBezTo>
                    <a:pt x="24386414" y="0"/>
                    <a:pt x="24387048" y="762"/>
                    <a:pt x="24387048" y="1524"/>
                  </a:cubicBezTo>
                  <a:lnTo>
                    <a:pt x="24387048" y="5556631"/>
                  </a:lnTo>
                  <a:cubicBezTo>
                    <a:pt x="24387048" y="5557520"/>
                    <a:pt x="24386287" y="5558155"/>
                    <a:pt x="24385524" y="5558155"/>
                  </a:cubicBezTo>
                  <a:lnTo>
                    <a:pt x="1524" y="5558155"/>
                  </a:lnTo>
                  <a:cubicBezTo>
                    <a:pt x="635" y="5558155"/>
                    <a:pt x="0" y="5557393"/>
                    <a:pt x="0" y="5556631"/>
                  </a:cubicBezTo>
                  <a:lnTo>
                    <a:pt x="0" y="1524"/>
                  </a:lnTo>
                  <a:cubicBezTo>
                    <a:pt x="0" y="635"/>
                    <a:pt x="762" y="0"/>
                    <a:pt x="1524" y="0"/>
                  </a:cubicBezTo>
                  <a:moveTo>
                    <a:pt x="1524" y="3048"/>
                  </a:moveTo>
                  <a:lnTo>
                    <a:pt x="1524" y="1524"/>
                  </a:lnTo>
                  <a:lnTo>
                    <a:pt x="3048" y="1524"/>
                  </a:lnTo>
                  <a:lnTo>
                    <a:pt x="3048" y="5556631"/>
                  </a:lnTo>
                  <a:lnTo>
                    <a:pt x="1524" y="5556631"/>
                  </a:lnTo>
                  <a:lnTo>
                    <a:pt x="1524" y="5555107"/>
                  </a:lnTo>
                  <a:lnTo>
                    <a:pt x="24385524" y="5555107"/>
                  </a:lnTo>
                  <a:lnTo>
                    <a:pt x="24385524" y="5556631"/>
                  </a:lnTo>
                  <a:lnTo>
                    <a:pt x="24384000" y="5556631"/>
                  </a:lnTo>
                  <a:lnTo>
                    <a:pt x="24384000" y="1524"/>
                  </a:lnTo>
                  <a:lnTo>
                    <a:pt x="24385524" y="1524"/>
                  </a:lnTo>
                  <a:lnTo>
                    <a:pt x="24385524" y="3048"/>
                  </a:lnTo>
                  <a:lnTo>
                    <a:pt x="1524" y="3048"/>
                  </a:lnTo>
                  <a:close/>
                </a:path>
              </a:pathLst>
            </a:custGeom>
            <a:solidFill>
              <a:srgbClr val="4F81BD"/>
            </a:solidFill>
          </p:spPr>
        </p:sp>
        <p:sp>
          <p:nvSpPr>
            <p:cNvPr name="TextBox 10" id="10"/>
            <p:cNvSpPr txBox="true"/>
            <p:nvPr/>
          </p:nvSpPr>
          <p:spPr>
            <a:xfrm>
              <a:off x="0" y="-66675"/>
              <a:ext cx="24384000" cy="5621743"/>
            </a:xfrm>
            <a:prstGeom prst="rect">
              <a:avLst/>
            </a:prstGeom>
          </p:spPr>
          <p:txBody>
            <a:bodyPr anchor="t" rtlCol="false" tIns="50800" lIns="50800" bIns="50800" rIns="50800"/>
            <a:lstStyle/>
            <a:p>
              <a:pPr algn="l" marL="542925" indent="-271462" lvl="1">
                <a:lnSpc>
                  <a:spcPts val="3600"/>
                </a:lnSpc>
                <a:buFont typeface="Arial"/>
                <a:buChar char="•"/>
              </a:pPr>
              <a:r>
                <a:rPr lang="en-US" sz="3000">
                  <a:solidFill>
                    <a:srgbClr val="000000"/>
                  </a:solidFill>
                  <a:latin typeface="Calibri (MS)"/>
                  <a:ea typeface="Calibri (MS)"/>
                  <a:cs typeface="Calibri (MS)"/>
                  <a:sym typeface="Calibri (MS)"/>
                </a:rPr>
                <a:t>These are the Hawaiian Island chain and are an example of a </a:t>
              </a:r>
              <a:r>
                <a:rPr lang="en-US" sz="3000" u="sng">
                  <a:solidFill>
                    <a:srgbClr val="000000"/>
                  </a:solidFill>
                  <a:latin typeface="Calibri (MS)"/>
                  <a:ea typeface="Calibri (MS)"/>
                  <a:cs typeface="Calibri (MS)"/>
                  <a:sym typeface="Calibri (MS)"/>
                </a:rPr>
                <a:t>hotspot.</a:t>
              </a:r>
            </a:p>
            <a:p>
              <a:pPr algn="l" marL="542925" indent="-271462" lvl="1">
                <a:lnSpc>
                  <a:spcPts val="3600"/>
                </a:lnSpc>
                <a:buFont typeface="Arial"/>
                <a:buChar char="•"/>
              </a:pPr>
              <a:r>
                <a:rPr lang="en-US" sz="3000">
                  <a:solidFill>
                    <a:srgbClr val="000000"/>
                  </a:solidFill>
                  <a:latin typeface="Calibri (MS)"/>
                  <a:ea typeface="Calibri (MS)"/>
                  <a:cs typeface="Calibri (MS)"/>
                  <a:sym typeface="Calibri (MS)"/>
                </a:rPr>
                <a:t>Hotspots are stationary </a:t>
              </a:r>
              <a:r>
                <a:rPr lang="en-US" sz="3000" u="sng">
                  <a:solidFill>
                    <a:srgbClr val="000000"/>
                  </a:solidFill>
                  <a:latin typeface="Calibri (MS)"/>
                  <a:ea typeface="Calibri (MS)"/>
                  <a:cs typeface="Calibri (MS)"/>
                  <a:sym typeface="Calibri (MS)"/>
                </a:rPr>
                <a:t>magma plumes </a:t>
              </a:r>
              <a:r>
                <a:rPr lang="en-US" sz="3000">
                  <a:solidFill>
                    <a:srgbClr val="000000"/>
                  </a:solidFill>
                  <a:latin typeface="Calibri (MS)"/>
                  <a:ea typeface="Calibri (MS)"/>
                  <a:cs typeface="Calibri (MS)"/>
                  <a:sym typeface="Calibri (MS)"/>
                </a:rPr>
                <a:t>deep in the Earth that create volcanoes on the surface. Magma plumes are areas of hot, upwelling magma in the mantle (even hotter than the mantle around it).</a:t>
              </a:r>
            </a:p>
            <a:p>
              <a:pPr algn="l" marL="542925" indent="-271462" lvl="1">
                <a:lnSpc>
                  <a:spcPts val="3600"/>
                </a:lnSpc>
                <a:buFont typeface="Arial"/>
                <a:buChar char="•"/>
              </a:pPr>
              <a:r>
                <a:rPr lang="en-US" sz="3000">
                  <a:solidFill>
                    <a:srgbClr val="000000"/>
                  </a:solidFill>
                  <a:latin typeface="Calibri (MS)"/>
                  <a:ea typeface="Calibri (MS)"/>
                  <a:cs typeface="Calibri (MS)"/>
                  <a:sym typeface="Calibri (MS)"/>
                </a:rPr>
                <a:t>At a hotspot, magma comes to the surface through cracks in the crust with great heat and low pressure.</a:t>
              </a:r>
            </a:p>
            <a:p>
              <a:pPr algn="l" marL="542925" indent="-271462" lvl="1">
                <a:lnSpc>
                  <a:spcPts val="3600"/>
                </a:lnSpc>
                <a:buFont typeface="Arial"/>
                <a:buChar char="•"/>
              </a:pPr>
              <a:r>
                <a:rPr lang="en-US" sz="3000">
                  <a:solidFill>
                    <a:srgbClr val="000000"/>
                  </a:solidFill>
                  <a:latin typeface="Calibri (MS)"/>
                  <a:ea typeface="Calibri (MS)"/>
                  <a:cs typeface="Calibri (MS)"/>
                  <a:sym typeface="Calibri (MS)"/>
                </a:rPr>
                <a:t>It can occur under oceanic curst or continental crust. The magma reaches the Earths/ocean surface and pours out as lava. Over time, this builds up to form volcanoes/underwater volcanoes.</a:t>
              </a:r>
            </a:p>
            <a:p>
              <a:pPr algn="l" marL="542925" indent="-271462" lvl="1">
                <a:lnSpc>
                  <a:spcPts val="3600"/>
                </a:lnSpc>
                <a:buFont typeface="Arial"/>
                <a:buChar char="•"/>
              </a:pPr>
              <a:r>
                <a:rPr lang="en-US" sz="3000">
                  <a:solidFill>
                    <a:srgbClr val="000000"/>
                  </a:solidFill>
                  <a:latin typeface="Calibri (MS)"/>
                  <a:ea typeface="Calibri (MS)"/>
                  <a:cs typeface="Calibri (MS)"/>
                  <a:sym typeface="Calibri (MS)"/>
                </a:rPr>
                <a:t>Underwater volcanoes can eventually become volcanic islands. The magma plume remains stationary but the plate moves slowly. As Earth’s plates move on the mantle, volcanoes/volcanic islands move away from the plume and become extinct. New volcanoes are then created. e.g. Hawaiian island chain.</a:t>
              </a:r>
            </a:p>
          </p:txBody>
        </p:sp>
      </p:grpSp>
      <p:grpSp>
        <p:nvGrpSpPr>
          <p:cNvPr name="Group 11" id="11"/>
          <p:cNvGrpSpPr>
            <a:grpSpLocks noChangeAspect="true"/>
          </p:cNvGrpSpPr>
          <p:nvPr/>
        </p:nvGrpSpPr>
        <p:grpSpPr>
          <a:xfrm rot="0">
            <a:off x="6238875" y="5947422"/>
            <a:ext cx="12049125" cy="4339576"/>
            <a:chOff x="0" y="0"/>
            <a:chExt cx="16065500" cy="5786102"/>
          </a:xfrm>
        </p:grpSpPr>
        <p:sp>
          <p:nvSpPr>
            <p:cNvPr name="Freeform 12" id="12" descr="Hotspots"/>
            <p:cNvSpPr/>
            <p:nvPr/>
          </p:nvSpPr>
          <p:spPr>
            <a:xfrm flipH="false" flipV="false" rot="0">
              <a:off x="0" y="0"/>
              <a:ext cx="16065500" cy="5786120"/>
            </a:xfrm>
            <a:custGeom>
              <a:avLst/>
              <a:gdLst/>
              <a:ahLst/>
              <a:cxnLst/>
              <a:rect r="r" b="b" t="t" l="l"/>
              <a:pathLst>
                <a:path h="5786120" w="16065500">
                  <a:moveTo>
                    <a:pt x="0" y="0"/>
                  </a:moveTo>
                  <a:lnTo>
                    <a:pt x="16065500" y="0"/>
                  </a:lnTo>
                  <a:lnTo>
                    <a:pt x="16065500" y="5786120"/>
                  </a:lnTo>
                  <a:lnTo>
                    <a:pt x="0" y="5786120"/>
                  </a:lnTo>
                  <a:lnTo>
                    <a:pt x="0" y="0"/>
                  </a:lnTo>
                  <a:close/>
                </a:path>
              </a:pathLst>
            </a:custGeom>
            <a:blipFill>
              <a:blip r:embed="rId4"/>
              <a:stretch>
                <a:fillRect l="0" t="0" r="0" b="-40997"/>
              </a:stretch>
            </a:blipFill>
          </p:spPr>
        </p:sp>
      </p:grpSp>
      <p:grpSp>
        <p:nvGrpSpPr>
          <p:cNvPr name="Group 13" id="13"/>
          <p:cNvGrpSpPr/>
          <p:nvPr/>
        </p:nvGrpSpPr>
        <p:grpSpPr>
          <a:xfrm rot="0">
            <a:off x="1" y="5947422"/>
            <a:ext cx="3154680" cy="4293483"/>
            <a:chOff x="0" y="0"/>
            <a:chExt cx="4206240" cy="5724644"/>
          </a:xfrm>
        </p:grpSpPr>
        <p:sp>
          <p:nvSpPr>
            <p:cNvPr name="Freeform 14" id="14"/>
            <p:cNvSpPr/>
            <p:nvPr/>
          </p:nvSpPr>
          <p:spPr>
            <a:xfrm flipH="false" flipV="false" rot="0">
              <a:off x="0" y="0"/>
              <a:ext cx="4206240" cy="5724652"/>
            </a:xfrm>
            <a:custGeom>
              <a:avLst/>
              <a:gdLst/>
              <a:ahLst/>
              <a:cxnLst/>
              <a:rect r="r" b="b" t="t" l="l"/>
              <a:pathLst>
                <a:path h="5724652" w="4206240">
                  <a:moveTo>
                    <a:pt x="0" y="0"/>
                  </a:moveTo>
                  <a:lnTo>
                    <a:pt x="4206240" y="0"/>
                  </a:lnTo>
                  <a:lnTo>
                    <a:pt x="4206240" y="5724652"/>
                  </a:lnTo>
                  <a:lnTo>
                    <a:pt x="0" y="5724652"/>
                  </a:lnTo>
                  <a:close/>
                </a:path>
              </a:pathLst>
            </a:custGeom>
            <a:solidFill>
              <a:srgbClr val="FFFFFF"/>
            </a:solidFill>
          </p:spPr>
        </p:sp>
        <p:sp>
          <p:nvSpPr>
            <p:cNvPr name="TextBox 15" id="15"/>
            <p:cNvSpPr txBox="true"/>
            <p:nvPr/>
          </p:nvSpPr>
          <p:spPr>
            <a:xfrm>
              <a:off x="0" y="-57150"/>
              <a:ext cx="4206240" cy="5781794"/>
            </a:xfrm>
            <a:prstGeom prst="rect">
              <a:avLst/>
            </a:prstGeom>
          </p:spPr>
          <p:txBody>
            <a:bodyPr anchor="t" rtlCol="false" tIns="50800" lIns="50800" bIns="50800" rIns="50800"/>
            <a:lstStyle/>
            <a:p>
              <a:pPr algn="l">
                <a:lnSpc>
                  <a:spcPts val="3240"/>
                </a:lnSpc>
              </a:pPr>
              <a:r>
                <a:rPr lang="en-US" sz="2700">
                  <a:solidFill>
                    <a:srgbClr val="000000"/>
                  </a:solidFill>
                  <a:latin typeface="Calibri (MS)"/>
                  <a:ea typeface="Calibri (MS)"/>
                  <a:cs typeface="Calibri (MS)"/>
                  <a:sym typeface="Calibri (MS)"/>
                </a:rPr>
                <a:t>Fun Fact: Mauna Loa in Hawaii is the world’s largest active volcano, 4170m above sea level. If you measured it from its base (the sea floor), it’s actually taller than Mount Everest!</a:t>
              </a:r>
            </a:p>
          </p:txBody>
        </p:sp>
      </p:grpSp>
      <p:grpSp>
        <p:nvGrpSpPr>
          <p:cNvPr name="Group 16" id="16"/>
          <p:cNvGrpSpPr/>
          <p:nvPr/>
        </p:nvGrpSpPr>
        <p:grpSpPr>
          <a:xfrm rot="0">
            <a:off x="3537555" y="8306574"/>
            <a:ext cx="2318446" cy="1800493"/>
            <a:chOff x="0" y="0"/>
            <a:chExt cx="3091262" cy="2400658"/>
          </a:xfrm>
        </p:grpSpPr>
        <p:sp>
          <p:nvSpPr>
            <p:cNvPr name="Freeform 17" id="17"/>
            <p:cNvSpPr/>
            <p:nvPr/>
          </p:nvSpPr>
          <p:spPr>
            <a:xfrm flipH="false" flipV="false" rot="0">
              <a:off x="0" y="0"/>
              <a:ext cx="3091307" cy="2400681"/>
            </a:xfrm>
            <a:custGeom>
              <a:avLst/>
              <a:gdLst/>
              <a:ahLst/>
              <a:cxnLst/>
              <a:rect r="r" b="b" t="t" l="l"/>
              <a:pathLst>
                <a:path h="2400681" w="3091307">
                  <a:moveTo>
                    <a:pt x="0" y="0"/>
                  </a:moveTo>
                  <a:lnTo>
                    <a:pt x="3091307" y="0"/>
                  </a:lnTo>
                  <a:lnTo>
                    <a:pt x="3091307" y="2400681"/>
                  </a:lnTo>
                  <a:lnTo>
                    <a:pt x="0" y="2400681"/>
                  </a:lnTo>
                  <a:close/>
                </a:path>
              </a:pathLst>
            </a:custGeom>
            <a:solidFill>
              <a:srgbClr val="FFFFFF"/>
            </a:solidFill>
          </p:spPr>
        </p:sp>
        <p:sp>
          <p:nvSpPr>
            <p:cNvPr name="TextBox 18" id="18"/>
            <p:cNvSpPr txBox="true"/>
            <p:nvPr/>
          </p:nvSpPr>
          <p:spPr>
            <a:xfrm>
              <a:off x="0" y="-57150"/>
              <a:ext cx="3091262" cy="2457808"/>
            </a:xfrm>
            <a:prstGeom prst="rect">
              <a:avLst/>
            </a:prstGeom>
          </p:spPr>
          <p:txBody>
            <a:bodyPr anchor="t" rtlCol="false" tIns="50800" lIns="50800" bIns="50800" rIns="50800"/>
            <a:lstStyle/>
            <a:p>
              <a:pPr algn="l">
                <a:lnSpc>
                  <a:spcPts val="3240"/>
                </a:lnSpc>
              </a:pPr>
              <a:r>
                <a:rPr lang="en-US" sz="2700" u="sng">
                  <a:solidFill>
                    <a:srgbClr val="0000FF"/>
                  </a:solidFill>
                  <a:latin typeface="Calibri (MS)"/>
                  <a:ea typeface="Calibri (MS)"/>
                  <a:cs typeface="Calibri (MS)"/>
                  <a:sym typeface="Calibri (MS)"/>
                  <a:hlinkClick r:id="rId5" tooltip="https://www.youtube.com/watch?v=bYv6V5EJAKc"/>
                </a:rPr>
                <a:t>https://www.youtube.com/watch?v=bYv6V5EJAKc</a:t>
              </a:r>
            </a:p>
          </p:txBody>
        </p:sp>
      </p:grpSp>
      <p:grpSp>
        <p:nvGrpSpPr>
          <p:cNvPr name="Group 19" id="19"/>
          <p:cNvGrpSpPr/>
          <p:nvPr/>
        </p:nvGrpSpPr>
        <p:grpSpPr>
          <a:xfrm rot="0">
            <a:off x="3342174" y="6193312"/>
            <a:ext cx="2709208" cy="1384995"/>
            <a:chOff x="0" y="0"/>
            <a:chExt cx="3612278" cy="1846660"/>
          </a:xfrm>
        </p:grpSpPr>
        <p:sp>
          <p:nvSpPr>
            <p:cNvPr name="Freeform 20" id="20"/>
            <p:cNvSpPr/>
            <p:nvPr/>
          </p:nvSpPr>
          <p:spPr>
            <a:xfrm flipH="false" flipV="false" rot="0">
              <a:off x="0" y="0"/>
              <a:ext cx="3612261" cy="1846707"/>
            </a:xfrm>
            <a:custGeom>
              <a:avLst/>
              <a:gdLst/>
              <a:ahLst/>
              <a:cxnLst/>
              <a:rect r="r" b="b" t="t" l="l"/>
              <a:pathLst>
                <a:path h="1846707" w="3612261">
                  <a:moveTo>
                    <a:pt x="0" y="0"/>
                  </a:moveTo>
                  <a:lnTo>
                    <a:pt x="3612261" y="0"/>
                  </a:lnTo>
                  <a:lnTo>
                    <a:pt x="3612261" y="1846707"/>
                  </a:lnTo>
                  <a:lnTo>
                    <a:pt x="0" y="1846707"/>
                  </a:lnTo>
                  <a:close/>
                </a:path>
              </a:pathLst>
            </a:custGeom>
            <a:solidFill>
              <a:srgbClr val="FFFFFF"/>
            </a:solidFill>
          </p:spPr>
        </p:sp>
        <p:sp>
          <p:nvSpPr>
            <p:cNvPr name="TextBox 21" id="21"/>
            <p:cNvSpPr txBox="true"/>
            <p:nvPr/>
          </p:nvSpPr>
          <p:spPr>
            <a:xfrm>
              <a:off x="0" y="-57150"/>
              <a:ext cx="3612278" cy="1903810"/>
            </a:xfrm>
            <a:prstGeom prst="rect">
              <a:avLst/>
            </a:prstGeom>
          </p:spPr>
          <p:txBody>
            <a:bodyPr anchor="t" rtlCol="false" tIns="50800" lIns="50800" bIns="50800" rIns="50800"/>
            <a:lstStyle/>
            <a:p>
              <a:pPr algn="l">
                <a:lnSpc>
                  <a:spcPts val="3240"/>
                </a:lnSpc>
              </a:pPr>
              <a:r>
                <a:rPr lang="en-US" sz="2700" u="sng">
                  <a:solidFill>
                    <a:srgbClr val="0000FF"/>
                  </a:solidFill>
                  <a:latin typeface="Calibri (MS)"/>
                  <a:ea typeface="Calibri (MS)"/>
                  <a:cs typeface="Calibri (MS)"/>
                  <a:sym typeface="Calibri (MS)"/>
                  <a:hlinkClick r:id="rId6" tooltip="https://www.youtube.com/watch?v=uDsIj_5uBtQ"/>
                </a:rPr>
                <a:t>https://www.youtube.com/watch?v=uDsIj_5uBtQ</a:t>
              </a:r>
              <a:r>
                <a:rPr lang="en-US" sz="2700">
                  <a:solidFill>
                    <a:srgbClr val="000000"/>
                  </a:solidFill>
                  <a:latin typeface="Calibri (MS)"/>
                  <a:ea typeface="Calibri (MS)"/>
                  <a:cs typeface="Calibri (MS)"/>
                  <a:sym typeface="Calibri (MS)"/>
                </a:rPr>
                <a:t> </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343890"/>
            <a:chOff x="0" y="0"/>
            <a:chExt cx="24384000" cy="1791854"/>
          </a:xfrm>
        </p:grpSpPr>
        <p:sp>
          <p:nvSpPr>
            <p:cNvPr name="Freeform 4" id="4"/>
            <p:cNvSpPr/>
            <p:nvPr/>
          </p:nvSpPr>
          <p:spPr>
            <a:xfrm flipH="false" flipV="false" rot="0">
              <a:off x="0" y="0"/>
              <a:ext cx="24384000" cy="1791854"/>
            </a:xfrm>
            <a:custGeom>
              <a:avLst/>
              <a:gdLst/>
              <a:ahLst/>
              <a:cxnLst/>
              <a:rect r="r" b="b" t="t" l="l"/>
              <a:pathLst>
                <a:path h="1791854" w="24384000">
                  <a:moveTo>
                    <a:pt x="0" y="0"/>
                  </a:moveTo>
                  <a:lnTo>
                    <a:pt x="24384000" y="0"/>
                  </a:lnTo>
                  <a:lnTo>
                    <a:pt x="24384000" y="1791854"/>
                  </a:lnTo>
                  <a:lnTo>
                    <a:pt x="0" y="1791854"/>
                  </a:lnTo>
                  <a:close/>
                </a:path>
              </a:pathLst>
            </a:custGeom>
            <a:solidFill>
              <a:srgbClr val="000000">
                <a:alpha val="0"/>
              </a:srgbClr>
            </a:solidFill>
          </p:spPr>
        </p:sp>
        <p:sp>
          <p:nvSpPr>
            <p:cNvPr name="TextBox 5" id="5"/>
            <p:cNvSpPr txBox="true"/>
            <p:nvPr/>
          </p:nvSpPr>
          <p:spPr>
            <a:xfrm>
              <a:off x="0" y="0"/>
              <a:ext cx="24384000" cy="1791854"/>
            </a:xfrm>
            <a:prstGeom prst="rect">
              <a:avLst/>
            </a:prstGeom>
          </p:spPr>
          <p:txBody>
            <a:bodyPr anchor="ctr" rtlCol="false" tIns="0" lIns="0" bIns="0" rIns="0"/>
            <a:lstStyle/>
            <a:p>
              <a:pPr algn="ctr">
                <a:lnSpc>
                  <a:spcPts val="4665"/>
                </a:lnSpc>
              </a:pPr>
              <a:r>
                <a:rPr lang="en-US" sz="4320" spc="38" u="sng">
                  <a:solidFill>
                    <a:srgbClr val="000000"/>
                  </a:solidFill>
                  <a:latin typeface="Abibas"/>
                  <a:ea typeface="Abibas"/>
                  <a:cs typeface="Abibas"/>
                  <a:sym typeface="Abibas"/>
                </a:rPr>
                <a:t>Relationship between hazards and population distribution and densities</a:t>
              </a:r>
              <a:r>
                <a:rPr lang="en-US" sz="4320" spc="38">
                  <a:solidFill>
                    <a:srgbClr val="000000"/>
                  </a:solidFill>
                  <a:latin typeface="Abibas"/>
                  <a:ea typeface="Abibas"/>
                  <a:cs typeface="Abibas"/>
                  <a:sym typeface="Abibas"/>
                </a:rPr>
                <a:t> </a:t>
              </a:r>
            </a:p>
          </p:txBody>
        </p:sp>
      </p:grpSp>
      <p:grpSp>
        <p:nvGrpSpPr>
          <p:cNvPr name="Group 6" id="6"/>
          <p:cNvGrpSpPr>
            <a:grpSpLocks noChangeAspect="true"/>
          </p:cNvGrpSpPr>
          <p:nvPr/>
        </p:nvGrpSpPr>
        <p:grpSpPr>
          <a:xfrm rot="0">
            <a:off x="6143625" y="1132176"/>
            <a:ext cx="12144375" cy="4575897"/>
            <a:chOff x="0" y="0"/>
            <a:chExt cx="16192500" cy="6101196"/>
          </a:xfrm>
        </p:grpSpPr>
        <p:sp>
          <p:nvSpPr>
            <p:cNvPr name="Freeform 7" id="7" descr="World Map of Natural Hazards. Earthquake hazard is shown in... | Download  Scientific Diagram"/>
            <p:cNvSpPr/>
            <p:nvPr/>
          </p:nvSpPr>
          <p:spPr>
            <a:xfrm flipH="false" flipV="false" rot="0">
              <a:off x="0" y="0"/>
              <a:ext cx="16192500" cy="6101207"/>
            </a:xfrm>
            <a:custGeom>
              <a:avLst/>
              <a:gdLst/>
              <a:ahLst/>
              <a:cxnLst/>
              <a:rect r="r" b="b" t="t" l="l"/>
              <a:pathLst>
                <a:path h="6101207" w="16192500">
                  <a:moveTo>
                    <a:pt x="0" y="0"/>
                  </a:moveTo>
                  <a:lnTo>
                    <a:pt x="16192500" y="0"/>
                  </a:lnTo>
                  <a:lnTo>
                    <a:pt x="16192500" y="6101207"/>
                  </a:lnTo>
                  <a:lnTo>
                    <a:pt x="0" y="6101207"/>
                  </a:lnTo>
                  <a:lnTo>
                    <a:pt x="0" y="0"/>
                  </a:lnTo>
                  <a:close/>
                </a:path>
              </a:pathLst>
            </a:custGeom>
            <a:blipFill>
              <a:blip r:embed="rId3"/>
              <a:stretch>
                <a:fillRect l="0" t="0" r="0" b="-35821"/>
              </a:stretch>
            </a:blipFill>
          </p:spPr>
        </p:sp>
      </p:grpSp>
      <p:grpSp>
        <p:nvGrpSpPr>
          <p:cNvPr name="Group 8" id="8"/>
          <p:cNvGrpSpPr>
            <a:grpSpLocks noChangeAspect="true"/>
          </p:cNvGrpSpPr>
          <p:nvPr/>
        </p:nvGrpSpPr>
        <p:grpSpPr>
          <a:xfrm rot="0">
            <a:off x="6143625" y="5708073"/>
            <a:ext cx="12144374" cy="4578927"/>
            <a:chOff x="0" y="0"/>
            <a:chExt cx="16192498" cy="6105236"/>
          </a:xfrm>
        </p:grpSpPr>
        <p:sp>
          <p:nvSpPr>
            <p:cNvPr name="Freeform 9" id="9" descr="r/MapPorn - World Population Density map [OC]"/>
            <p:cNvSpPr/>
            <p:nvPr/>
          </p:nvSpPr>
          <p:spPr>
            <a:xfrm flipH="false" flipV="false" rot="0">
              <a:off x="0" y="0"/>
              <a:ext cx="16192500" cy="6105271"/>
            </a:xfrm>
            <a:custGeom>
              <a:avLst/>
              <a:gdLst/>
              <a:ahLst/>
              <a:cxnLst/>
              <a:rect r="r" b="b" t="t" l="l"/>
              <a:pathLst>
                <a:path h="6105271" w="16192500">
                  <a:moveTo>
                    <a:pt x="0" y="0"/>
                  </a:moveTo>
                  <a:lnTo>
                    <a:pt x="16192500" y="0"/>
                  </a:lnTo>
                  <a:lnTo>
                    <a:pt x="16192500" y="6105271"/>
                  </a:lnTo>
                  <a:lnTo>
                    <a:pt x="0" y="6105271"/>
                  </a:lnTo>
                  <a:lnTo>
                    <a:pt x="0" y="0"/>
                  </a:lnTo>
                  <a:close/>
                </a:path>
              </a:pathLst>
            </a:custGeom>
            <a:blipFill>
              <a:blip r:embed="rId4"/>
              <a:stretch>
                <a:fillRect l="0" t="0" r="0" b="-27361"/>
              </a:stretch>
            </a:blipFill>
          </p:spPr>
        </p:sp>
      </p:grpSp>
      <p:sp>
        <p:nvSpPr>
          <p:cNvPr name="TextBox 10" id="10"/>
          <p:cNvSpPr txBox="true"/>
          <p:nvPr/>
        </p:nvSpPr>
        <p:spPr>
          <a:xfrm rot="0">
            <a:off x="195624" y="1196944"/>
            <a:ext cx="5684245" cy="8926572"/>
          </a:xfrm>
          <a:prstGeom prst="rect">
            <a:avLst/>
          </a:prstGeom>
        </p:spPr>
        <p:txBody>
          <a:bodyPr anchor="t" rtlCol="false" tIns="0" lIns="0" bIns="0" rIns="0">
            <a:spAutoFit/>
          </a:bodyPr>
          <a:lstStyle/>
          <a:p>
            <a:pPr algn="l" marL="651510" indent="-325755" lvl="1">
              <a:lnSpc>
                <a:spcPts val="3888"/>
              </a:lnSpc>
              <a:buFont typeface="Arial"/>
              <a:buChar char="•"/>
            </a:pPr>
            <a:r>
              <a:rPr lang="en-US" sz="3600">
                <a:solidFill>
                  <a:srgbClr val="000000"/>
                </a:solidFill>
                <a:latin typeface="Arimo"/>
                <a:ea typeface="Arimo"/>
                <a:cs typeface="Arimo"/>
                <a:sym typeface="Arimo"/>
              </a:rPr>
              <a:t>What areas around the world are ‘multi-hazard’ zones?</a:t>
            </a:r>
          </a:p>
          <a:p>
            <a:pPr algn="l" marL="651510" indent="-325755" lvl="1">
              <a:lnSpc>
                <a:spcPts val="3888"/>
              </a:lnSpc>
            </a:pPr>
          </a:p>
          <a:p>
            <a:pPr algn="l" marL="651510" indent="-325755" lvl="1">
              <a:lnSpc>
                <a:spcPts val="3888"/>
              </a:lnSpc>
              <a:buFont typeface="Arial"/>
              <a:buChar char="•"/>
            </a:pPr>
            <a:r>
              <a:rPr lang="en-US" sz="3600">
                <a:solidFill>
                  <a:srgbClr val="000000"/>
                </a:solidFill>
                <a:latin typeface="Arimo"/>
                <a:ea typeface="Arimo"/>
                <a:cs typeface="Arimo"/>
                <a:sym typeface="Arimo"/>
              </a:rPr>
              <a:t>There is an excellent Geofile on Haiti as a multi-hazard environment in the lesson folder – learn it!!</a:t>
            </a:r>
          </a:p>
          <a:p>
            <a:pPr algn="l" marL="651510" indent="-325755" lvl="1">
              <a:lnSpc>
                <a:spcPts val="3888"/>
              </a:lnSpc>
            </a:pPr>
          </a:p>
          <a:p>
            <a:pPr algn="l" marL="651510" indent="-325755" lvl="1">
              <a:lnSpc>
                <a:spcPts val="3888"/>
              </a:lnSpc>
              <a:buFont typeface="Arial"/>
              <a:buChar char="•"/>
            </a:pPr>
            <a:r>
              <a:rPr lang="en-US" sz="3600">
                <a:solidFill>
                  <a:srgbClr val="000000"/>
                </a:solidFill>
                <a:latin typeface="Arimo"/>
                <a:ea typeface="Arimo"/>
                <a:cs typeface="Arimo"/>
                <a:sym typeface="Arimo"/>
              </a:rPr>
              <a:t>What factors will affect the </a:t>
            </a:r>
            <a:r>
              <a:rPr lang="en-US" sz="3600" u="sng">
                <a:solidFill>
                  <a:srgbClr val="000000"/>
                </a:solidFill>
                <a:latin typeface="Arimo"/>
                <a:ea typeface="Arimo"/>
                <a:cs typeface="Arimo"/>
                <a:sym typeface="Arimo"/>
              </a:rPr>
              <a:t>severity</a:t>
            </a:r>
            <a:r>
              <a:rPr lang="en-US" sz="3600">
                <a:solidFill>
                  <a:srgbClr val="000000"/>
                </a:solidFill>
                <a:latin typeface="Arimo"/>
                <a:ea typeface="Arimo"/>
                <a:cs typeface="Arimo"/>
                <a:sym typeface="Arimo"/>
              </a:rPr>
              <a:t> of hazards (or, why are some hazards more severe than others)? – Make a quick mind map! Aim for at least 6.</a:t>
            </a:r>
          </a:p>
          <a:p>
            <a:pPr algn="l" marL="651510" indent="-325755" lvl="1">
              <a:lnSpc>
                <a:spcPts val="3888"/>
              </a:lnSpc>
            </a:pPr>
          </a:p>
          <a:p>
            <a:pPr algn="l" marL="651510" indent="-325755" lvl="1">
              <a:lnSpc>
                <a:spcPts val="3888"/>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160128" y="-11430"/>
            <a:ext cx="18036432" cy="1766203"/>
          </a:xfrm>
          <a:prstGeom prst="rect">
            <a:avLst/>
          </a:prstGeom>
        </p:spPr>
        <p:txBody>
          <a:bodyPr anchor="t" rtlCol="false" tIns="0" lIns="0" bIns="0" rIns="0">
            <a:spAutoFit/>
          </a:bodyPr>
          <a:lstStyle/>
          <a:p>
            <a:pPr algn="ctr">
              <a:lnSpc>
                <a:spcPts val="6480"/>
              </a:lnSpc>
            </a:pPr>
            <a:r>
              <a:rPr lang="en-US" sz="5400" spc="47">
                <a:solidFill>
                  <a:srgbClr val="000000"/>
                </a:solidFill>
                <a:latin typeface="Abibas"/>
                <a:ea typeface="Abibas"/>
                <a:cs typeface="Abibas"/>
                <a:sym typeface="Abibas"/>
              </a:rPr>
              <a:t>What are the 4 plate boundaries &amp; describe/explain what happens at each one.</a:t>
            </a:r>
          </a:p>
        </p:txBody>
      </p:sp>
      <p:grpSp>
        <p:nvGrpSpPr>
          <p:cNvPr name="Group 4" id="4"/>
          <p:cNvGrpSpPr/>
          <p:nvPr/>
        </p:nvGrpSpPr>
        <p:grpSpPr>
          <a:xfrm rot="0">
            <a:off x="89310" y="1901237"/>
            <a:ext cx="3008150" cy="7248138"/>
            <a:chOff x="0" y="0"/>
            <a:chExt cx="4010866" cy="9664184"/>
          </a:xfrm>
        </p:grpSpPr>
        <p:sp>
          <p:nvSpPr>
            <p:cNvPr name="Freeform 5" id="5"/>
            <p:cNvSpPr/>
            <p:nvPr/>
          </p:nvSpPr>
          <p:spPr>
            <a:xfrm flipH="false" flipV="false" rot="0">
              <a:off x="-1524" y="-1524"/>
              <a:ext cx="4013962" cy="9667240"/>
            </a:xfrm>
            <a:custGeom>
              <a:avLst/>
              <a:gdLst/>
              <a:ahLst/>
              <a:cxnLst/>
              <a:rect r="r" b="b" t="t" l="l"/>
              <a:pathLst>
                <a:path h="9667240" w="4013962">
                  <a:moveTo>
                    <a:pt x="1524" y="0"/>
                  </a:moveTo>
                  <a:lnTo>
                    <a:pt x="4012438" y="0"/>
                  </a:lnTo>
                  <a:cubicBezTo>
                    <a:pt x="4013327" y="0"/>
                    <a:pt x="4013962" y="762"/>
                    <a:pt x="4013962" y="1524"/>
                  </a:cubicBezTo>
                  <a:lnTo>
                    <a:pt x="4013962" y="9665716"/>
                  </a:lnTo>
                  <a:cubicBezTo>
                    <a:pt x="4013962" y="9666605"/>
                    <a:pt x="4013200" y="9667240"/>
                    <a:pt x="4012438" y="9667240"/>
                  </a:cubicBezTo>
                  <a:lnTo>
                    <a:pt x="1524" y="9667240"/>
                  </a:lnTo>
                  <a:cubicBezTo>
                    <a:pt x="635" y="9667240"/>
                    <a:pt x="0" y="9666478"/>
                    <a:pt x="0" y="9665716"/>
                  </a:cubicBezTo>
                  <a:lnTo>
                    <a:pt x="0" y="1524"/>
                  </a:lnTo>
                  <a:cubicBezTo>
                    <a:pt x="0" y="635"/>
                    <a:pt x="762" y="0"/>
                    <a:pt x="1524" y="0"/>
                  </a:cubicBezTo>
                  <a:moveTo>
                    <a:pt x="1524" y="3048"/>
                  </a:moveTo>
                  <a:lnTo>
                    <a:pt x="1524" y="1524"/>
                  </a:lnTo>
                  <a:lnTo>
                    <a:pt x="3048" y="1524"/>
                  </a:lnTo>
                  <a:lnTo>
                    <a:pt x="3048" y="9665716"/>
                  </a:lnTo>
                  <a:lnTo>
                    <a:pt x="1524" y="9665716"/>
                  </a:lnTo>
                  <a:lnTo>
                    <a:pt x="1524" y="9664192"/>
                  </a:lnTo>
                  <a:lnTo>
                    <a:pt x="4012438" y="9664192"/>
                  </a:lnTo>
                  <a:lnTo>
                    <a:pt x="4012438" y="9665716"/>
                  </a:lnTo>
                  <a:lnTo>
                    <a:pt x="4010914" y="9665716"/>
                  </a:lnTo>
                  <a:lnTo>
                    <a:pt x="4010914" y="1524"/>
                  </a:lnTo>
                  <a:lnTo>
                    <a:pt x="4012438" y="1524"/>
                  </a:lnTo>
                  <a:lnTo>
                    <a:pt x="4012438" y="3048"/>
                  </a:lnTo>
                  <a:lnTo>
                    <a:pt x="1524" y="3048"/>
                  </a:lnTo>
                  <a:close/>
                </a:path>
              </a:pathLst>
            </a:custGeom>
            <a:solidFill>
              <a:srgbClr val="000000"/>
            </a:solidFill>
          </p:spPr>
        </p:sp>
        <p:sp>
          <p:nvSpPr>
            <p:cNvPr name="TextBox 6" id="6"/>
            <p:cNvSpPr txBox="true"/>
            <p:nvPr/>
          </p:nvSpPr>
          <p:spPr>
            <a:xfrm>
              <a:off x="0" y="-66675"/>
              <a:ext cx="4010866" cy="9730859"/>
            </a:xfrm>
            <a:prstGeom prst="rect">
              <a:avLst/>
            </a:prstGeom>
          </p:spPr>
          <p:txBody>
            <a:bodyPr anchor="t" rtlCol="false" tIns="50800" lIns="50800" bIns="50800" rIns="50800"/>
            <a:lstStyle/>
            <a:p>
              <a:pPr algn="l" marL="597217" indent="-298609" lvl="1">
                <a:lnSpc>
                  <a:spcPts val="3960"/>
                </a:lnSpc>
                <a:buFont typeface="Arial"/>
                <a:buChar char="•"/>
              </a:pPr>
              <a:r>
                <a:rPr lang="en-US" sz="3300">
                  <a:solidFill>
                    <a:srgbClr val="000000"/>
                  </a:solidFill>
                  <a:latin typeface="Calibri (MS)"/>
                  <a:ea typeface="Calibri (MS)"/>
                  <a:cs typeface="Calibri (MS)"/>
                  <a:sym typeface="Calibri (MS)"/>
                </a:rPr>
                <a:t>Constructive/divergent boundary</a:t>
              </a:r>
            </a:p>
            <a:p>
              <a:pPr algn="l" marL="597217" indent="-298609" lvl="1">
                <a:lnSpc>
                  <a:spcPts val="3960"/>
                </a:lnSpc>
              </a:pPr>
            </a:p>
            <a:p>
              <a:pPr algn="l" marL="597217" indent="-298609" lvl="1">
                <a:lnSpc>
                  <a:spcPts val="3960"/>
                </a:lnSpc>
                <a:buFont typeface="Arial"/>
                <a:buChar char="•"/>
              </a:pPr>
              <a:r>
                <a:rPr lang="en-US" sz="3300">
                  <a:solidFill>
                    <a:srgbClr val="000000"/>
                  </a:solidFill>
                  <a:latin typeface="Calibri (MS)"/>
                  <a:ea typeface="Calibri (MS)"/>
                  <a:cs typeface="Calibri (MS)"/>
                  <a:sym typeface="Calibri (MS)"/>
                </a:rPr>
                <a:t>Destructive-convergent boundary</a:t>
              </a:r>
            </a:p>
            <a:p>
              <a:pPr algn="l" marL="597217" indent="-298609" lvl="1">
                <a:lnSpc>
                  <a:spcPts val="3960"/>
                </a:lnSpc>
              </a:pPr>
            </a:p>
            <a:p>
              <a:pPr algn="l" marL="597217" indent="-298609" lvl="1">
                <a:lnSpc>
                  <a:spcPts val="3960"/>
                </a:lnSpc>
                <a:buFont typeface="Arial"/>
                <a:buChar char="•"/>
              </a:pPr>
              <a:r>
                <a:rPr lang="en-US" sz="3300">
                  <a:solidFill>
                    <a:srgbClr val="000000"/>
                  </a:solidFill>
                  <a:latin typeface="Calibri (MS)"/>
                  <a:ea typeface="Calibri (MS)"/>
                  <a:cs typeface="Calibri (MS)"/>
                  <a:sym typeface="Calibri (MS)"/>
                </a:rPr>
                <a:t>Collision - convergent boundary</a:t>
              </a:r>
            </a:p>
            <a:p>
              <a:pPr algn="l" marL="597217" indent="-298609" lvl="1">
                <a:lnSpc>
                  <a:spcPts val="3960"/>
                </a:lnSpc>
              </a:pPr>
            </a:p>
            <a:p>
              <a:pPr algn="l" marL="597217" indent="-298609" lvl="1">
                <a:lnSpc>
                  <a:spcPts val="3960"/>
                </a:lnSpc>
                <a:buFont typeface="Arial"/>
                <a:buChar char="•"/>
              </a:pPr>
              <a:r>
                <a:rPr lang="en-US" sz="3300">
                  <a:solidFill>
                    <a:srgbClr val="000000"/>
                  </a:solidFill>
                  <a:latin typeface="Calibri (MS)"/>
                  <a:ea typeface="Calibri (MS)"/>
                  <a:cs typeface="Calibri (MS)"/>
                  <a:sym typeface="Calibri (MS)"/>
                </a:rPr>
                <a:t>Conservative boundary</a:t>
              </a:r>
            </a:p>
          </p:txBody>
        </p:sp>
      </p:grpSp>
      <p:grpSp>
        <p:nvGrpSpPr>
          <p:cNvPr name="Group 7" id="7"/>
          <p:cNvGrpSpPr/>
          <p:nvPr/>
        </p:nvGrpSpPr>
        <p:grpSpPr>
          <a:xfrm rot="0">
            <a:off x="3215196" y="1902070"/>
            <a:ext cx="5928903" cy="8352031"/>
            <a:chOff x="0" y="0"/>
            <a:chExt cx="7905204" cy="11136042"/>
          </a:xfrm>
        </p:grpSpPr>
        <p:sp>
          <p:nvSpPr>
            <p:cNvPr name="Freeform 8" id="8"/>
            <p:cNvSpPr/>
            <p:nvPr/>
          </p:nvSpPr>
          <p:spPr>
            <a:xfrm flipH="false" flipV="false" rot="0">
              <a:off x="12700" y="12700"/>
              <a:ext cx="7879842" cy="11110722"/>
            </a:xfrm>
            <a:custGeom>
              <a:avLst/>
              <a:gdLst/>
              <a:ahLst/>
              <a:cxnLst/>
              <a:rect r="r" b="b" t="t" l="l"/>
              <a:pathLst>
                <a:path h="11110722" w="7879842">
                  <a:moveTo>
                    <a:pt x="0" y="1314577"/>
                  </a:moveTo>
                  <a:cubicBezTo>
                    <a:pt x="0" y="588518"/>
                    <a:pt x="588010" y="0"/>
                    <a:pt x="1313307" y="0"/>
                  </a:cubicBezTo>
                  <a:lnTo>
                    <a:pt x="6566535" y="0"/>
                  </a:lnTo>
                  <a:cubicBezTo>
                    <a:pt x="7291832" y="0"/>
                    <a:pt x="7879842" y="588518"/>
                    <a:pt x="7879842" y="1314577"/>
                  </a:cubicBezTo>
                  <a:lnTo>
                    <a:pt x="7879842" y="9796145"/>
                  </a:lnTo>
                  <a:cubicBezTo>
                    <a:pt x="7879842" y="10522203"/>
                    <a:pt x="7291832" y="11110722"/>
                    <a:pt x="6566535" y="11110722"/>
                  </a:cubicBezTo>
                  <a:lnTo>
                    <a:pt x="1313307" y="11110722"/>
                  </a:lnTo>
                  <a:cubicBezTo>
                    <a:pt x="588010" y="11110595"/>
                    <a:pt x="0" y="10522077"/>
                    <a:pt x="0" y="9796145"/>
                  </a:cubicBezTo>
                  <a:close/>
                </a:path>
              </a:pathLst>
            </a:custGeom>
            <a:solidFill>
              <a:srgbClr val="4472C4"/>
            </a:solidFill>
          </p:spPr>
        </p:sp>
        <p:sp>
          <p:nvSpPr>
            <p:cNvPr name="Freeform 9" id="9"/>
            <p:cNvSpPr/>
            <p:nvPr/>
          </p:nvSpPr>
          <p:spPr>
            <a:xfrm flipH="false" flipV="false" rot="0">
              <a:off x="0" y="0"/>
              <a:ext cx="7905242" cy="11136122"/>
            </a:xfrm>
            <a:custGeom>
              <a:avLst/>
              <a:gdLst/>
              <a:ahLst/>
              <a:cxnLst/>
              <a:rect r="r" b="b" t="t" l="l"/>
              <a:pathLst>
                <a:path h="11136122" w="7905242">
                  <a:moveTo>
                    <a:pt x="0" y="1327277"/>
                  </a:moveTo>
                  <a:cubicBezTo>
                    <a:pt x="0" y="594233"/>
                    <a:pt x="593725" y="0"/>
                    <a:pt x="1326007" y="0"/>
                  </a:cubicBezTo>
                  <a:lnTo>
                    <a:pt x="6579235" y="0"/>
                  </a:lnTo>
                  <a:lnTo>
                    <a:pt x="6579235" y="12700"/>
                  </a:lnTo>
                  <a:lnTo>
                    <a:pt x="6579235" y="0"/>
                  </a:lnTo>
                  <a:cubicBezTo>
                    <a:pt x="7311644" y="0"/>
                    <a:pt x="7905242" y="594233"/>
                    <a:pt x="7905242" y="1327277"/>
                  </a:cubicBezTo>
                  <a:lnTo>
                    <a:pt x="7892542" y="1327277"/>
                  </a:lnTo>
                  <a:lnTo>
                    <a:pt x="7905242" y="1327277"/>
                  </a:lnTo>
                  <a:lnTo>
                    <a:pt x="7905242" y="9808845"/>
                  </a:lnTo>
                  <a:lnTo>
                    <a:pt x="7892542" y="9808845"/>
                  </a:lnTo>
                  <a:lnTo>
                    <a:pt x="7905242" y="9808845"/>
                  </a:lnTo>
                  <a:cubicBezTo>
                    <a:pt x="7905242" y="10541889"/>
                    <a:pt x="7311517" y="11136122"/>
                    <a:pt x="6579235" y="11136122"/>
                  </a:cubicBezTo>
                  <a:lnTo>
                    <a:pt x="6579235" y="11123422"/>
                  </a:lnTo>
                  <a:lnTo>
                    <a:pt x="6579235" y="11136122"/>
                  </a:lnTo>
                  <a:lnTo>
                    <a:pt x="1326007" y="11136122"/>
                  </a:lnTo>
                  <a:lnTo>
                    <a:pt x="1326007" y="11123422"/>
                  </a:lnTo>
                  <a:lnTo>
                    <a:pt x="1326007" y="11136122"/>
                  </a:lnTo>
                  <a:cubicBezTo>
                    <a:pt x="593725" y="11135995"/>
                    <a:pt x="0" y="10541762"/>
                    <a:pt x="0" y="9808845"/>
                  </a:cubicBezTo>
                  <a:lnTo>
                    <a:pt x="0" y="1327277"/>
                  </a:lnTo>
                  <a:lnTo>
                    <a:pt x="12700" y="1327277"/>
                  </a:lnTo>
                  <a:lnTo>
                    <a:pt x="0" y="1327277"/>
                  </a:lnTo>
                  <a:moveTo>
                    <a:pt x="25400" y="1327277"/>
                  </a:moveTo>
                  <a:lnTo>
                    <a:pt x="25400" y="9808845"/>
                  </a:lnTo>
                  <a:lnTo>
                    <a:pt x="12700" y="9808845"/>
                  </a:lnTo>
                  <a:lnTo>
                    <a:pt x="25400" y="9808845"/>
                  </a:lnTo>
                  <a:cubicBezTo>
                    <a:pt x="25400" y="10527792"/>
                    <a:pt x="607695" y="11110722"/>
                    <a:pt x="1326007" y="11110722"/>
                  </a:cubicBezTo>
                  <a:lnTo>
                    <a:pt x="6579235" y="11110722"/>
                  </a:lnTo>
                  <a:cubicBezTo>
                    <a:pt x="7297547" y="11110722"/>
                    <a:pt x="7879842" y="10527919"/>
                    <a:pt x="7879842" y="9808845"/>
                  </a:cubicBezTo>
                  <a:lnTo>
                    <a:pt x="7879842" y="1327277"/>
                  </a:lnTo>
                  <a:cubicBezTo>
                    <a:pt x="7879842" y="608203"/>
                    <a:pt x="7297420" y="25400"/>
                    <a:pt x="6579235" y="25400"/>
                  </a:cubicBezTo>
                  <a:lnTo>
                    <a:pt x="1326007" y="25400"/>
                  </a:lnTo>
                  <a:lnTo>
                    <a:pt x="1326007" y="12700"/>
                  </a:lnTo>
                  <a:lnTo>
                    <a:pt x="1326007" y="25400"/>
                  </a:lnTo>
                  <a:cubicBezTo>
                    <a:pt x="607695" y="25400"/>
                    <a:pt x="25400" y="608203"/>
                    <a:pt x="25400" y="1327277"/>
                  </a:cubicBezTo>
                  <a:close/>
                </a:path>
              </a:pathLst>
            </a:custGeom>
            <a:solidFill>
              <a:srgbClr val="2F528F"/>
            </a:solidFill>
          </p:spPr>
        </p:sp>
        <p:sp>
          <p:nvSpPr>
            <p:cNvPr name="TextBox 10" id="10"/>
            <p:cNvSpPr txBox="true"/>
            <p:nvPr/>
          </p:nvSpPr>
          <p:spPr>
            <a:xfrm>
              <a:off x="0" y="-57150"/>
              <a:ext cx="7905204" cy="11193192"/>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If you need to review plate boundaries, I have put 2 lessons on plate boundaries in this lesson folder (one from last year, one from IGCSE), with an accompanying worksheet for you to complete.</a:t>
              </a:r>
            </a:p>
            <a:p>
              <a:pPr algn="ctr">
                <a:lnSpc>
                  <a:spcPts val="3240"/>
                </a:lnSpc>
              </a:pPr>
            </a:p>
            <a:p>
              <a:pPr algn="ctr">
                <a:lnSpc>
                  <a:spcPts val="3240"/>
                </a:lnSpc>
              </a:pPr>
              <a:r>
                <a:rPr lang="en-US" sz="2700">
                  <a:solidFill>
                    <a:srgbClr val="FFFFFF"/>
                  </a:solidFill>
                  <a:latin typeface="Calibri (MS)"/>
                  <a:ea typeface="Calibri (MS)"/>
                  <a:cs typeface="Calibri (MS)"/>
                  <a:sym typeface="Calibri (MS)"/>
                </a:rPr>
                <a:t>The lessons describe/explain exactly what happens at each plate boundary, referring to the </a:t>
              </a:r>
              <a:r>
                <a:rPr lang="en-US" sz="2700" u="sng">
                  <a:solidFill>
                    <a:srgbClr val="FFFFFF"/>
                  </a:solidFill>
                  <a:latin typeface="Calibri (MS)"/>
                  <a:ea typeface="Calibri (MS)"/>
                  <a:cs typeface="Calibri (MS)"/>
                  <a:sym typeface="Calibri (MS)"/>
                </a:rPr>
                <a:t>processes taking place &amp; giving examples of associated hazards, features created</a:t>
              </a:r>
              <a:r>
                <a:rPr lang="en-US" sz="2700">
                  <a:solidFill>
                    <a:srgbClr val="FFFFFF"/>
                  </a:solidFill>
                  <a:latin typeface="Calibri (MS)"/>
                  <a:ea typeface="Calibri (MS)"/>
                  <a:cs typeface="Calibri (MS)"/>
                  <a:sym typeface="Calibri (MS)"/>
                </a:rPr>
                <a:t>, as well as examples of each plate boundary – </a:t>
              </a:r>
              <a:r>
                <a:rPr lang="en-US" sz="2700" u="sng">
                  <a:solidFill>
                    <a:srgbClr val="FFFFFF"/>
                  </a:solidFill>
                  <a:latin typeface="Calibri (MS)"/>
                  <a:ea typeface="Calibri (MS)"/>
                  <a:cs typeface="Calibri (MS)"/>
                  <a:sym typeface="Calibri (MS)"/>
                </a:rPr>
                <a:t>this is must know information</a:t>
              </a:r>
              <a:r>
                <a:rPr lang="en-US" sz="2700">
                  <a:solidFill>
                    <a:srgbClr val="FFFFFF"/>
                  </a:solidFill>
                  <a:latin typeface="Calibri (MS)"/>
                  <a:ea typeface="Calibri (MS)"/>
                  <a:cs typeface="Calibri (MS)"/>
                  <a:sym typeface="Calibri (MS)"/>
                </a:rPr>
                <a:t>!</a:t>
              </a:r>
            </a:p>
            <a:p>
              <a:pPr algn="ctr">
                <a:lnSpc>
                  <a:spcPts val="3240"/>
                </a:lnSpc>
              </a:pPr>
            </a:p>
            <a:p>
              <a:pPr algn="ctr">
                <a:lnSpc>
                  <a:spcPts val="3240"/>
                </a:lnSpc>
              </a:pPr>
              <a:r>
                <a:rPr lang="en-US" sz="2700">
                  <a:solidFill>
                    <a:srgbClr val="FFFFFF"/>
                  </a:solidFill>
                  <a:latin typeface="Calibri (MS)"/>
                  <a:ea typeface="Calibri (MS)"/>
                  <a:cs typeface="Calibri (MS)"/>
                  <a:sym typeface="Calibri (MS)"/>
                </a:rPr>
                <a:t>There is also a documentary that I highly recommend watching in one of the lessons. </a:t>
              </a:r>
            </a:p>
          </p:txBody>
        </p:sp>
      </p:grpSp>
      <p:grpSp>
        <p:nvGrpSpPr>
          <p:cNvPr name="Group 11" id="11"/>
          <p:cNvGrpSpPr>
            <a:grpSpLocks noChangeAspect="true"/>
          </p:cNvGrpSpPr>
          <p:nvPr/>
        </p:nvGrpSpPr>
        <p:grpSpPr>
          <a:xfrm rot="0">
            <a:off x="9261836" y="6028152"/>
            <a:ext cx="8815312" cy="4012137"/>
            <a:chOff x="0" y="0"/>
            <a:chExt cx="11753750" cy="5349516"/>
          </a:xfrm>
        </p:grpSpPr>
        <p:sp>
          <p:nvSpPr>
            <p:cNvPr name="Freeform 12" id="12"/>
            <p:cNvSpPr/>
            <p:nvPr/>
          </p:nvSpPr>
          <p:spPr>
            <a:xfrm flipH="false" flipV="false" rot="0">
              <a:off x="0" y="0"/>
              <a:ext cx="11753723" cy="5349494"/>
            </a:xfrm>
            <a:custGeom>
              <a:avLst/>
              <a:gdLst/>
              <a:ahLst/>
              <a:cxnLst/>
              <a:rect r="r" b="b" t="t" l="l"/>
              <a:pathLst>
                <a:path h="5349494" w="11753723">
                  <a:moveTo>
                    <a:pt x="0" y="0"/>
                  </a:moveTo>
                  <a:lnTo>
                    <a:pt x="11753723" y="0"/>
                  </a:lnTo>
                  <a:lnTo>
                    <a:pt x="11753723" y="5349494"/>
                  </a:lnTo>
                  <a:lnTo>
                    <a:pt x="0" y="5349494"/>
                  </a:lnTo>
                  <a:lnTo>
                    <a:pt x="0" y="0"/>
                  </a:lnTo>
                  <a:close/>
                </a:path>
              </a:pathLst>
            </a:custGeom>
            <a:blipFill>
              <a:blip r:embed="rId3"/>
              <a:stretch>
                <a:fillRect l="0" t="0" r="0" b="0"/>
              </a:stretch>
            </a:blipFill>
          </p:spPr>
        </p:sp>
      </p:grpSp>
      <p:grpSp>
        <p:nvGrpSpPr>
          <p:cNvPr name="Group 13" id="13"/>
          <p:cNvGrpSpPr>
            <a:grpSpLocks noChangeAspect="true"/>
          </p:cNvGrpSpPr>
          <p:nvPr/>
        </p:nvGrpSpPr>
        <p:grpSpPr>
          <a:xfrm rot="0">
            <a:off x="9217698" y="1619154"/>
            <a:ext cx="8942574" cy="4107630"/>
            <a:chOff x="0" y="0"/>
            <a:chExt cx="11923432" cy="5476840"/>
          </a:xfrm>
        </p:grpSpPr>
        <p:sp>
          <p:nvSpPr>
            <p:cNvPr name="Freeform 14" id="14"/>
            <p:cNvSpPr/>
            <p:nvPr/>
          </p:nvSpPr>
          <p:spPr>
            <a:xfrm flipH="false" flipV="false" rot="0">
              <a:off x="0" y="0"/>
              <a:ext cx="11923395" cy="5476875"/>
            </a:xfrm>
            <a:custGeom>
              <a:avLst/>
              <a:gdLst/>
              <a:ahLst/>
              <a:cxnLst/>
              <a:rect r="r" b="b" t="t" l="l"/>
              <a:pathLst>
                <a:path h="5476875" w="11923395">
                  <a:moveTo>
                    <a:pt x="0" y="0"/>
                  </a:moveTo>
                  <a:lnTo>
                    <a:pt x="11923395" y="0"/>
                  </a:lnTo>
                  <a:lnTo>
                    <a:pt x="11923395" y="5476875"/>
                  </a:lnTo>
                  <a:lnTo>
                    <a:pt x="0" y="5476875"/>
                  </a:lnTo>
                  <a:lnTo>
                    <a:pt x="0" y="0"/>
                  </a:lnTo>
                  <a:close/>
                </a:path>
              </a:pathLst>
            </a:custGeom>
            <a:blipFill>
              <a:blip r:embed="rId4"/>
              <a:stretch>
                <a:fillRect l="0" t="-10428" r="0" b="-10428"/>
              </a:stretch>
            </a:blipFill>
          </p:spPr>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14054"/>
            <a:ext cx="18288000" cy="1066600"/>
            <a:chOff x="0" y="0"/>
            <a:chExt cx="24384000" cy="1422134"/>
          </a:xfrm>
        </p:grpSpPr>
        <p:sp>
          <p:nvSpPr>
            <p:cNvPr name="Freeform 4" id="4"/>
            <p:cNvSpPr/>
            <p:nvPr/>
          </p:nvSpPr>
          <p:spPr>
            <a:xfrm flipH="false" flipV="false" rot="0">
              <a:off x="0" y="0"/>
              <a:ext cx="24384000" cy="1422134"/>
            </a:xfrm>
            <a:custGeom>
              <a:avLst/>
              <a:gdLst/>
              <a:ahLst/>
              <a:cxnLst/>
              <a:rect r="r" b="b" t="t" l="l"/>
              <a:pathLst>
                <a:path h="1422134" w="24384000">
                  <a:moveTo>
                    <a:pt x="0" y="0"/>
                  </a:moveTo>
                  <a:lnTo>
                    <a:pt x="24384000" y="0"/>
                  </a:lnTo>
                  <a:lnTo>
                    <a:pt x="24384000" y="1422134"/>
                  </a:lnTo>
                  <a:lnTo>
                    <a:pt x="0" y="1422134"/>
                  </a:lnTo>
                  <a:close/>
                </a:path>
              </a:pathLst>
            </a:custGeom>
            <a:solidFill>
              <a:srgbClr val="000000">
                <a:alpha val="0"/>
              </a:srgbClr>
            </a:solidFill>
          </p:spPr>
        </p:sp>
        <p:sp>
          <p:nvSpPr>
            <p:cNvPr name="TextBox 5" id="5"/>
            <p:cNvSpPr txBox="true"/>
            <p:nvPr/>
          </p:nvSpPr>
          <p:spPr>
            <a:xfrm>
              <a:off x="0" y="0"/>
              <a:ext cx="24384000" cy="1422134"/>
            </a:xfrm>
            <a:prstGeom prst="rect">
              <a:avLst/>
            </a:prstGeom>
          </p:spPr>
          <p:txBody>
            <a:bodyPr anchor="ctr" rtlCol="false" tIns="0" lIns="0" bIns="0" rIns="0"/>
            <a:lstStyle/>
            <a:p>
              <a:pPr algn="l">
                <a:lnSpc>
                  <a:spcPts val="5832"/>
                </a:lnSpc>
              </a:pPr>
              <a:r>
                <a:rPr lang="en-US" sz="5400" spc="47">
                  <a:solidFill>
                    <a:srgbClr val="000000"/>
                  </a:solidFill>
                  <a:latin typeface="Abibas"/>
                  <a:ea typeface="Abibas"/>
                  <a:cs typeface="Abibas"/>
                  <a:sym typeface="Abibas"/>
                </a:rPr>
                <a:t>Distribution of Volcanoes – a bit more detailed &amp; complex</a:t>
              </a:r>
            </a:p>
          </p:txBody>
        </p:sp>
      </p:grpSp>
      <p:sp>
        <p:nvSpPr>
          <p:cNvPr name="TextBox 6" id="6"/>
          <p:cNvSpPr txBox="true"/>
          <p:nvPr/>
        </p:nvSpPr>
        <p:spPr>
          <a:xfrm rot="0">
            <a:off x="209481" y="1183522"/>
            <a:ext cx="8459031" cy="8094867"/>
          </a:xfrm>
          <a:prstGeom prst="rect">
            <a:avLst/>
          </a:prstGeom>
        </p:spPr>
        <p:txBody>
          <a:bodyPr anchor="t" rtlCol="false" tIns="0" lIns="0" bIns="0" rIns="0">
            <a:spAutoFit/>
          </a:bodyPr>
          <a:lstStyle/>
          <a:p>
            <a:pPr algn="l" marL="401765" indent="-200882" lvl="1">
              <a:lnSpc>
                <a:spcPts val="1918"/>
              </a:lnSpc>
              <a:buFont typeface="Arial"/>
              <a:buChar char="•"/>
            </a:pPr>
            <a:r>
              <a:rPr lang="en-US" sz="2220">
                <a:solidFill>
                  <a:srgbClr val="000000"/>
                </a:solidFill>
                <a:latin typeface="Arimo"/>
                <a:ea typeface="Arimo"/>
                <a:cs typeface="Arimo"/>
                <a:sym typeface="Arimo"/>
              </a:rPr>
              <a:t>What supplies volcanoes?</a:t>
            </a:r>
          </a:p>
          <a:p>
            <a:pPr algn="l" marL="401765" indent="-200882" lvl="1">
              <a:lnSpc>
                <a:spcPts val="1918"/>
              </a:lnSpc>
            </a:pPr>
            <a:r>
              <a:rPr lang="en-US" sz="2220">
                <a:solidFill>
                  <a:srgbClr val="FF0000"/>
                </a:solidFill>
                <a:latin typeface="Arimo"/>
                <a:ea typeface="Arimo"/>
                <a:cs typeface="Arimo"/>
                <a:sym typeface="Arimo"/>
              </a:rPr>
              <a:t>Molten (liquefied by heat) rock in the mantle – called magma.</a:t>
            </a:r>
          </a:p>
          <a:p>
            <a:pPr algn="l" marL="401765" indent="-200882" lvl="1">
              <a:lnSpc>
                <a:spcPts val="1918"/>
              </a:lnSpc>
              <a:buFont typeface="Arial"/>
              <a:buChar char="•"/>
            </a:pPr>
            <a:r>
              <a:rPr lang="en-US" sz="2220">
                <a:solidFill>
                  <a:srgbClr val="000000"/>
                </a:solidFill>
                <a:latin typeface="Arimo"/>
                <a:ea typeface="Arimo"/>
                <a:cs typeface="Arimo"/>
                <a:sym typeface="Arimo"/>
              </a:rPr>
              <a:t>How does this magma reach volcanoes and exit them as lava through craters?</a:t>
            </a:r>
          </a:p>
          <a:p>
            <a:pPr algn="l" marL="401765" indent="-200882" lvl="1">
              <a:lnSpc>
                <a:spcPts val="1918"/>
              </a:lnSpc>
              <a:buFont typeface="Arial"/>
              <a:buChar char="•"/>
            </a:pPr>
            <a:r>
              <a:rPr lang="en-US" sz="2220">
                <a:solidFill>
                  <a:srgbClr val="FF0000"/>
                </a:solidFill>
                <a:latin typeface="Arimo"/>
                <a:ea typeface="Arimo"/>
                <a:cs typeface="Arimo"/>
                <a:sym typeface="Arimo"/>
              </a:rPr>
              <a:t>It rises up from the mantle, through cracks/gaps/faults in the Earth’s crust, making its way to the surface where it erupts.</a:t>
            </a:r>
          </a:p>
          <a:p>
            <a:pPr algn="l" marL="401765" indent="-200882" lvl="1">
              <a:lnSpc>
                <a:spcPts val="1918"/>
              </a:lnSpc>
              <a:buFont typeface="Arial"/>
              <a:buChar char="•"/>
            </a:pPr>
            <a:r>
              <a:rPr lang="en-US" sz="2220">
                <a:solidFill>
                  <a:srgbClr val="000000"/>
                </a:solidFill>
                <a:latin typeface="Arimo"/>
                <a:ea typeface="Arimo"/>
                <a:cs typeface="Arimo"/>
                <a:sym typeface="Arimo"/>
              </a:rPr>
              <a:t>What causes this magma to rise through the mantle?</a:t>
            </a:r>
          </a:p>
          <a:p>
            <a:pPr algn="l" marL="401765" indent="-200882" lvl="1">
              <a:lnSpc>
                <a:spcPts val="1918"/>
              </a:lnSpc>
            </a:pPr>
            <a:r>
              <a:rPr lang="en-US" sz="2220">
                <a:solidFill>
                  <a:srgbClr val="FF0000"/>
                </a:solidFill>
                <a:latin typeface="Arimo"/>
                <a:ea typeface="Arimo"/>
                <a:cs typeface="Arimo"/>
                <a:sym typeface="Arimo"/>
              </a:rPr>
              <a:t>Convection currents deep in the mantle </a:t>
            </a:r>
            <a:r>
              <a:rPr lang="en-US" sz="2220">
                <a:solidFill>
                  <a:srgbClr val="000000"/>
                </a:solidFill>
                <a:latin typeface="Arimo"/>
                <a:ea typeface="Arimo"/>
                <a:cs typeface="Arimo"/>
                <a:sym typeface="Arimo"/>
              </a:rPr>
              <a:t>– explain how this process works?</a:t>
            </a:r>
          </a:p>
          <a:p>
            <a:pPr algn="l" marL="401765" indent="-200882" lvl="1">
              <a:lnSpc>
                <a:spcPts val="1918"/>
              </a:lnSpc>
              <a:buFont typeface="Arial"/>
              <a:buChar char="•"/>
            </a:pPr>
            <a:r>
              <a:rPr lang="en-US" sz="2220">
                <a:solidFill>
                  <a:srgbClr val="000000"/>
                </a:solidFill>
                <a:latin typeface="Arimo"/>
                <a:ea typeface="Arimo"/>
                <a:cs typeface="Arimo"/>
                <a:sym typeface="Arimo"/>
              </a:rPr>
              <a:t>Where are most of earth’s volcanoes found and why?</a:t>
            </a:r>
          </a:p>
          <a:p>
            <a:pPr algn="l" marL="401765" indent="-200882" lvl="1">
              <a:lnSpc>
                <a:spcPts val="1918"/>
              </a:lnSpc>
            </a:pPr>
            <a:r>
              <a:rPr lang="en-US" sz="2220">
                <a:solidFill>
                  <a:srgbClr val="FF0000"/>
                </a:solidFill>
                <a:latin typeface="Arimo"/>
                <a:ea typeface="Arimo"/>
                <a:cs typeface="Arimo"/>
                <a:sym typeface="Arimo"/>
              </a:rPr>
              <a:t>The Pacific Ring of Fire; because subduction occurs here. The Pacific Plate is pushing against other plates, causing subduction, melting of plate, increased magma, pressure build up &amp; subsequent rising of hot magma all along the Pacific plate boundary.</a:t>
            </a:r>
          </a:p>
          <a:p>
            <a:pPr algn="l" marL="401765" indent="-200882" lvl="1">
              <a:lnSpc>
                <a:spcPts val="1918"/>
              </a:lnSpc>
              <a:buFont typeface="Arial"/>
              <a:buChar char="•"/>
            </a:pPr>
            <a:r>
              <a:rPr lang="en-US" sz="2220">
                <a:solidFill>
                  <a:srgbClr val="000000"/>
                </a:solidFill>
                <a:latin typeface="Arimo"/>
                <a:ea typeface="Arimo"/>
                <a:cs typeface="Arimo"/>
                <a:sym typeface="Arimo"/>
              </a:rPr>
              <a:t>Talk to me about subduction? Where does it happen? What is it and what happens? What features are created? Examples?</a:t>
            </a:r>
          </a:p>
          <a:p>
            <a:pPr algn="l" marL="401765" indent="-200882" lvl="1">
              <a:lnSpc>
                <a:spcPts val="1918"/>
              </a:lnSpc>
            </a:pPr>
            <a:r>
              <a:rPr lang="en-US" sz="2220">
                <a:solidFill>
                  <a:srgbClr val="FF0000"/>
                </a:solidFill>
                <a:latin typeface="Arimo"/>
                <a:ea typeface="Arimo"/>
                <a:cs typeface="Arimo"/>
                <a:sym typeface="Arimo"/>
              </a:rPr>
              <a:t>Refer to the ‘Plate Boundaries’ lesson to review the process of subduction.</a:t>
            </a:r>
          </a:p>
          <a:p>
            <a:pPr algn="l" marL="401765" indent="-200882" lvl="1">
              <a:lnSpc>
                <a:spcPts val="1918"/>
              </a:lnSpc>
              <a:buFont typeface="Arial"/>
              <a:buChar char="•"/>
            </a:pPr>
            <a:r>
              <a:rPr lang="en-US" sz="2220">
                <a:solidFill>
                  <a:srgbClr val="000000"/>
                </a:solidFill>
                <a:latin typeface="Arimo"/>
                <a:ea typeface="Arimo"/>
                <a:cs typeface="Arimo"/>
                <a:sym typeface="Arimo"/>
              </a:rPr>
              <a:t>What are hotspots? What happens at hotspots?</a:t>
            </a:r>
          </a:p>
          <a:p>
            <a:pPr algn="l" marL="401765" indent="-200882" lvl="1">
              <a:lnSpc>
                <a:spcPts val="1918"/>
              </a:lnSpc>
            </a:pPr>
            <a:r>
              <a:rPr lang="en-US" sz="2220">
                <a:solidFill>
                  <a:srgbClr val="FF0000"/>
                </a:solidFill>
                <a:latin typeface="Arimo"/>
                <a:ea typeface="Arimo"/>
                <a:cs typeface="Arimo"/>
                <a:sym typeface="Arimo"/>
              </a:rPr>
              <a:t>Hotspots (also called mantle plume) is a jet of extremely hot material rising from the mantle. – they are hotter than the area surrounding it. Refresher on slide 19.</a:t>
            </a:r>
          </a:p>
          <a:p>
            <a:pPr algn="l" marL="401765" indent="-200882" lvl="1">
              <a:lnSpc>
                <a:spcPts val="1918"/>
              </a:lnSpc>
            </a:pPr>
          </a:p>
          <a:p>
            <a:pPr algn="l" marL="401765" indent="-200882" lvl="1">
              <a:lnSpc>
                <a:spcPts val="1918"/>
              </a:lnSpc>
            </a:pPr>
          </a:p>
          <a:p>
            <a:pPr algn="l" marL="401765" indent="-200882" lvl="1">
              <a:lnSpc>
                <a:spcPts val="1918"/>
              </a:lnSpc>
            </a:pPr>
          </a:p>
          <a:p>
            <a:pPr algn="l" marL="401765" indent="-200882" lvl="1">
              <a:lnSpc>
                <a:spcPts val="1918"/>
              </a:lnSpc>
            </a:pPr>
          </a:p>
        </p:txBody>
      </p:sp>
      <p:grpSp>
        <p:nvGrpSpPr>
          <p:cNvPr name="Group 7" id="7"/>
          <p:cNvGrpSpPr>
            <a:grpSpLocks noChangeAspect="true"/>
          </p:cNvGrpSpPr>
          <p:nvPr/>
        </p:nvGrpSpPr>
        <p:grpSpPr>
          <a:xfrm rot="0">
            <a:off x="9144000" y="5165776"/>
            <a:ext cx="8992335" cy="5107366"/>
            <a:chOff x="0" y="0"/>
            <a:chExt cx="11989780" cy="6809822"/>
          </a:xfrm>
        </p:grpSpPr>
        <p:sp>
          <p:nvSpPr>
            <p:cNvPr name="Freeform 8" id="8" descr="Image preview"/>
            <p:cNvSpPr/>
            <p:nvPr/>
          </p:nvSpPr>
          <p:spPr>
            <a:xfrm flipH="false" flipV="false" rot="0">
              <a:off x="0" y="0"/>
              <a:ext cx="11989816" cy="6809867"/>
            </a:xfrm>
            <a:custGeom>
              <a:avLst/>
              <a:gdLst/>
              <a:ahLst/>
              <a:cxnLst/>
              <a:rect r="r" b="b" t="t" l="l"/>
              <a:pathLst>
                <a:path h="6809867" w="11989816">
                  <a:moveTo>
                    <a:pt x="0" y="0"/>
                  </a:moveTo>
                  <a:lnTo>
                    <a:pt x="11989816" y="0"/>
                  </a:lnTo>
                  <a:lnTo>
                    <a:pt x="11989816" y="6809867"/>
                  </a:lnTo>
                  <a:lnTo>
                    <a:pt x="0" y="6809867"/>
                  </a:lnTo>
                  <a:lnTo>
                    <a:pt x="0" y="0"/>
                  </a:lnTo>
                  <a:close/>
                </a:path>
              </a:pathLst>
            </a:custGeom>
            <a:blipFill>
              <a:blip r:embed="rId3"/>
              <a:stretch>
                <a:fillRect l="0" t="0" r="0" b="0"/>
              </a:stretch>
            </a:blipFill>
          </p:spPr>
        </p:sp>
      </p:grpSp>
      <p:grpSp>
        <p:nvGrpSpPr>
          <p:cNvPr name="Group 9" id="9"/>
          <p:cNvGrpSpPr>
            <a:grpSpLocks noChangeAspect="true"/>
          </p:cNvGrpSpPr>
          <p:nvPr/>
        </p:nvGrpSpPr>
        <p:grpSpPr>
          <a:xfrm rot="0">
            <a:off x="9144000" y="1011381"/>
            <a:ext cx="4460928" cy="3947730"/>
            <a:chOff x="0" y="0"/>
            <a:chExt cx="5947904" cy="5263640"/>
          </a:xfrm>
        </p:grpSpPr>
        <p:sp>
          <p:nvSpPr>
            <p:cNvPr name="Freeform 10" id="10" descr="Image result for convection currents&quot;"/>
            <p:cNvSpPr/>
            <p:nvPr/>
          </p:nvSpPr>
          <p:spPr>
            <a:xfrm flipH="false" flipV="false" rot="0">
              <a:off x="0" y="0"/>
              <a:ext cx="5947918" cy="5263642"/>
            </a:xfrm>
            <a:custGeom>
              <a:avLst/>
              <a:gdLst/>
              <a:ahLst/>
              <a:cxnLst/>
              <a:rect r="r" b="b" t="t" l="l"/>
              <a:pathLst>
                <a:path h="5263642" w="5947918">
                  <a:moveTo>
                    <a:pt x="0" y="0"/>
                  </a:moveTo>
                  <a:lnTo>
                    <a:pt x="5947918" y="0"/>
                  </a:lnTo>
                  <a:lnTo>
                    <a:pt x="5947918" y="5263642"/>
                  </a:lnTo>
                  <a:lnTo>
                    <a:pt x="0" y="5263642"/>
                  </a:lnTo>
                  <a:lnTo>
                    <a:pt x="0" y="0"/>
                  </a:lnTo>
                  <a:close/>
                </a:path>
              </a:pathLst>
            </a:custGeom>
            <a:blipFill>
              <a:blip r:embed="rId4"/>
              <a:stretch>
                <a:fillRect l="0" t="0" r="-15412" b="0"/>
              </a:stretch>
            </a:blipFill>
          </p:spPr>
        </p:sp>
      </p:grpSp>
      <p:grpSp>
        <p:nvGrpSpPr>
          <p:cNvPr name="Group 11" id="11"/>
          <p:cNvGrpSpPr>
            <a:grpSpLocks noChangeAspect="true"/>
          </p:cNvGrpSpPr>
          <p:nvPr/>
        </p:nvGrpSpPr>
        <p:grpSpPr>
          <a:xfrm rot="0">
            <a:off x="13549514" y="1348112"/>
            <a:ext cx="4586823" cy="2851222"/>
            <a:chOff x="0" y="0"/>
            <a:chExt cx="6115764" cy="3801630"/>
          </a:xfrm>
        </p:grpSpPr>
        <p:sp>
          <p:nvSpPr>
            <p:cNvPr name="Freeform 12" id="12" descr="EarthWord–Subduction"/>
            <p:cNvSpPr/>
            <p:nvPr/>
          </p:nvSpPr>
          <p:spPr>
            <a:xfrm flipH="false" flipV="false" rot="0">
              <a:off x="0" y="0"/>
              <a:ext cx="6115812" cy="3801618"/>
            </a:xfrm>
            <a:custGeom>
              <a:avLst/>
              <a:gdLst/>
              <a:ahLst/>
              <a:cxnLst/>
              <a:rect r="r" b="b" t="t" l="l"/>
              <a:pathLst>
                <a:path h="3801618" w="6115812">
                  <a:moveTo>
                    <a:pt x="0" y="0"/>
                  </a:moveTo>
                  <a:lnTo>
                    <a:pt x="6115812" y="0"/>
                  </a:lnTo>
                  <a:lnTo>
                    <a:pt x="6115812" y="3801618"/>
                  </a:lnTo>
                  <a:lnTo>
                    <a:pt x="0" y="3801618"/>
                  </a:lnTo>
                  <a:lnTo>
                    <a:pt x="0" y="0"/>
                  </a:lnTo>
                  <a:close/>
                </a:path>
              </a:pathLst>
            </a:custGeom>
            <a:blipFill>
              <a:blip r:embed="rId5"/>
              <a:stretch>
                <a:fillRect l="0" t="0" r="-11678" b="0"/>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27383"/>
            <a:ext cx="9218427" cy="1261090"/>
            <a:chOff x="0" y="0"/>
            <a:chExt cx="12291236" cy="1681454"/>
          </a:xfrm>
        </p:grpSpPr>
        <p:sp>
          <p:nvSpPr>
            <p:cNvPr name="Freeform 4" id="4"/>
            <p:cNvSpPr/>
            <p:nvPr/>
          </p:nvSpPr>
          <p:spPr>
            <a:xfrm flipH="false" flipV="false" rot="0">
              <a:off x="0" y="0"/>
              <a:ext cx="12291236" cy="1681454"/>
            </a:xfrm>
            <a:custGeom>
              <a:avLst/>
              <a:gdLst/>
              <a:ahLst/>
              <a:cxnLst/>
              <a:rect r="r" b="b" t="t" l="l"/>
              <a:pathLst>
                <a:path h="1681454" w="12291236">
                  <a:moveTo>
                    <a:pt x="0" y="0"/>
                  </a:moveTo>
                  <a:lnTo>
                    <a:pt x="12291236" y="0"/>
                  </a:lnTo>
                  <a:lnTo>
                    <a:pt x="12291236" y="1681454"/>
                  </a:lnTo>
                  <a:lnTo>
                    <a:pt x="0" y="1681454"/>
                  </a:lnTo>
                  <a:close/>
                </a:path>
              </a:pathLst>
            </a:custGeom>
            <a:solidFill>
              <a:srgbClr val="000000">
                <a:alpha val="0"/>
              </a:srgbClr>
            </a:solidFill>
          </p:spPr>
        </p:sp>
        <p:sp>
          <p:nvSpPr>
            <p:cNvPr name="TextBox 5" id="5"/>
            <p:cNvSpPr txBox="true"/>
            <p:nvPr/>
          </p:nvSpPr>
          <p:spPr>
            <a:xfrm>
              <a:off x="0" y="9525"/>
              <a:ext cx="12291236" cy="1671929"/>
            </a:xfrm>
            <a:prstGeom prst="rect">
              <a:avLst/>
            </a:prstGeom>
          </p:spPr>
          <p:txBody>
            <a:bodyPr anchor="ctr" rtlCol="false" tIns="0" lIns="0" bIns="0" rIns="0"/>
            <a:lstStyle/>
            <a:p>
              <a:pPr algn="l">
                <a:lnSpc>
                  <a:spcPts val="5670"/>
                </a:lnSpc>
              </a:pPr>
              <a:r>
                <a:rPr lang="en-US" sz="5250" spc="46">
                  <a:solidFill>
                    <a:srgbClr val="000000"/>
                  </a:solidFill>
                  <a:latin typeface="Abibas"/>
                  <a:ea typeface="Abibas"/>
                  <a:cs typeface="Abibas"/>
                  <a:sym typeface="Abibas"/>
                </a:rPr>
                <a:t>Distribution of Earthquakes </a:t>
              </a:r>
            </a:p>
          </p:txBody>
        </p:sp>
      </p:grpSp>
      <p:sp>
        <p:nvSpPr>
          <p:cNvPr name="TextBox 6" id="6"/>
          <p:cNvSpPr txBox="true"/>
          <p:nvPr/>
        </p:nvSpPr>
        <p:spPr>
          <a:xfrm rot="0">
            <a:off x="237744" y="983613"/>
            <a:ext cx="8681907" cy="2711400"/>
          </a:xfrm>
          <a:prstGeom prst="rect">
            <a:avLst/>
          </a:prstGeom>
        </p:spPr>
        <p:txBody>
          <a:bodyPr anchor="t" rtlCol="false" tIns="0" lIns="0" bIns="0" rIns="0">
            <a:spAutoFit/>
          </a:bodyPr>
          <a:lstStyle/>
          <a:p>
            <a:pPr algn="l">
              <a:lnSpc>
                <a:spcPts val="1782"/>
              </a:lnSpc>
            </a:pPr>
            <a:r>
              <a:rPr lang="en-US" sz="1650">
                <a:solidFill>
                  <a:srgbClr val="000000"/>
                </a:solidFill>
                <a:latin typeface="Arimo"/>
                <a:ea typeface="Arimo"/>
                <a:cs typeface="Arimo"/>
                <a:sym typeface="Arimo"/>
              </a:rPr>
              <a:t>The map below outlines the distribution of earthquakes. Describe the distribution of earthquakes. Think about the following:</a:t>
            </a:r>
          </a:p>
          <a:p>
            <a:pPr algn="l" marL="298609" indent="-149304" lvl="1">
              <a:lnSpc>
                <a:spcPts val="1782"/>
              </a:lnSpc>
              <a:buAutoNum type="arabicPeriod" startAt="1"/>
            </a:pPr>
            <a:r>
              <a:rPr lang="en-US" sz="1650">
                <a:solidFill>
                  <a:srgbClr val="000000"/>
                </a:solidFill>
                <a:latin typeface="Arimo"/>
                <a:ea typeface="Arimo"/>
                <a:cs typeface="Arimo"/>
                <a:sym typeface="Arimo"/>
              </a:rPr>
              <a:t>What are the main patterns you can see?</a:t>
            </a:r>
          </a:p>
          <a:p>
            <a:pPr algn="l" marL="298609" indent="-149304" lvl="1">
              <a:lnSpc>
                <a:spcPts val="1782"/>
              </a:lnSpc>
              <a:buAutoNum type="arabicPeriod" startAt="1"/>
            </a:pPr>
            <a:r>
              <a:rPr lang="en-US" sz="1650">
                <a:solidFill>
                  <a:srgbClr val="000000"/>
                </a:solidFill>
                <a:latin typeface="Arimo"/>
                <a:ea typeface="Arimo"/>
                <a:cs typeface="Arimo"/>
                <a:sym typeface="Arimo"/>
              </a:rPr>
              <a:t>Give examples of where they are found.</a:t>
            </a:r>
          </a:p>
          <a:p>
            <a:pPr algn="l" marL="298609" indent="-149304" lvl="1">
              <a:lnSpc>
                <a:spcPts val="1782"/>
              </a:lnSpc>
              <a:buAutoNum type="arabicPeriod" startAt="1"/>
            </a:pPr>
            <a:r>
              <a:rPr lang="en-US" sz="1650">
                <a:solidFill>
                  <a:srgbClr val="000000"/>
                </a:solidFill>
                <a:latin typeface="Arimo"/>
                <a:ea typeface="Arimo"/>
                <a:cs typeface="Arimo"/>
                <a:sym typeface="Arimo"/>
              </a:rPr>
              <a:t>Why are they distributed in this way – refer to the 4 types of plate boundary.</a:t>
            </a:r>
          </a:p>
          <a:p>
            <a:pPr algn="l" marL="298609" indent="-149304" lvl="1">
              <a:lnSpc>
                <a:spcPts val="1782"/>
              </a:lnSpc>
              <a:buAutoNum type="arabicPeriod" startAt="1"/>
            </a:pPr>
            <a:r>
              <a:rPr lang="en-US" sz="1650">
                <a:solidFill>
                  <a:srgbClr val="000000"/>
                </a:solidFill>
                <a:latin typeface="Arimo"/>
                <a:ea typeface="Arimo"/>
                <a:cs typeface="Arimo"/>
                <a:sym typeface="Arimo"/>
              </a:rPr>
              <a:t>Comment on the ‘thickness’ of the earthquake chains/belts. Why are some belts narrow/thin and others broad/thicker? </a:t>
            </a:r>
          </a:p>
          <a:p>
            <a:pPr algn="l" marL="298609" indent="-149304" lvl="1">
              <a:lnSpc>
                <a:spcPts val="1782"/>
              </a:lnSpc>
              <a:buAutoNum type="arabicPeriod" startAt="1"/>
            </a:pPr>
            <a:r>
              <a:rPr lang="en-US" sz="1650">
                <a:solidFill>
                  <a:srgbClr val="000000"/>
                </a:solidFill>
                <a:latin typeface="Arimo"/>
                <a:ea typeface="Arimo"/>
                <a:cs typeface="Arimo"/>
                <a:sym typeface="Arimo"/>
              </a:rPr>
              <a:t>Any anomalies? Can you account for them?</a:t>
            </a:r>
          </a:p>
          <a:p>
            <a:pPr algn="l" marL="298609" indent="-149304" lvl="1">
              <a:lnSpc>
                <a:spcPts val="1782"/>
              </a:lnSpc>
              <a:buAutoNum type="arabicPeriod" startAt="1"/>
            </a:pPr>
            <a:r>
              <a:rPr lang="en-US" sz="1650">
                <a:solidFill>
                  <a:srgbClr val="000000"/>
                </a:solidFill>
                <a:latin typeface="Arimo"/>
                <a:ea typeface="Arimo"/>
                <a:cs typeface="Arimo"/>
                <a:sym typeface="Arimo"/>
              </a:rPr>
              <a:t>How and why do earthquakes happen?</a:t>
            </a:r>
          </a:p>
        </p:txBody>
      </p:sp>
      <p:grpSp>
        <p:nvGrpSpPr>
          <p:cNvPr name="Group 7" id="7"/>
          <p:cNvGrpSpPr>
            <a:grpSpLocks noChangeAspect="true"/>
          </p:cNvGrpSpPr>
          <p:nvPr/>
        </p:nvGrpSpPr>
        <p:grpSpPr>
          <a:xfrm rot="0">
            <a:off x="9088482" y="186749"/>
            <a:ext cx="8729816" cy="6893512"/>
            <a:chOff x="0" y="0"/>
            <a:chExt cx="11639754" cy="9191350"/>
          </a:xfrm>
        </p:grpSpPr>
        <p:sp>
          <p:nvSpPr>
            <p:cNvPr name="Freeform 8" id="8" descr="Earthquakes – Edexcel IGCSE Geography"/>
            <p:cNvSpPr/>
            <p:nvPr/>
          </p:nvSpPr>
          <p:spPr>
            <a:xfrm flipH="false" flipV="false" rot="0">
              <a:off x="0" y="0"/>
              <a:ext cx="11639804" cy="9191371"/>
            </a:xfrm>
            <a:custGeom>
              <a:avLst/>
              <a:gdLst/>
              <a:ahLst/>
              <a:cxnLst/>
              <a:rect r="r" b="b" t="t" l="l"/>
              <a:pathLst>
                <a:path h="9191371" w="11639804">
                  <a:moveTo>
                    <a:pt x="0" y="0"/>
                  </a:moveTo>
                  <a:lnTo>
                    <a:pt x="11639804" y="0"/>
                  </a:lnTo>
                  <a:lnTo>
                    <a:pt x="11639804" y="9191371"/>
                  </a:lnTo>
                  <a:lnTo>
                    <a:pt x="0" y="9191371"/>
                  </a:lnTo>
                  <a:lnTo>
                    <a:pt x="0" y="0"/>
                  </a:lnTo>
                  <a:close/>
                </a:path>
              </a:pathLst>
            </a:custGeom>
            <a:blipFill>
              <a:blip r:embed="rId3"/>
              <a:stretch>
                <a:fillRect l="0" t="0" r="-21429" b="0"/>
              </a:stretch>
            </a:blipFill>
          </p:spPr>
        </p:sp>
      </p:grpSp>
      <p:grpSp>
        <p:nvGrpSpPr>
          <p:cNvPr name="Group 9" id="9"/>
          <p:cNvGrpSpPr/>
          <p:nvPr/>
        </p:nvGrpSpPr>
        <p:grpSpPr>
          <a:xfrm rot="0">
            <a:off x="127588" y="4243700"/>
            <a:ext cx="8883502" cy="6024726"/>
            <a:chOff x="0" y="0"/>
            <a:chExt cx="11844670" cy="8032968"/>
          </a:xfrm>
        </p:grpSpPr>
        <p:sp>
          <p:nvSpPr>
            <p:cNvPr name="Freeform 10" id="10"/>
            <p:cNvSpPr/>
            <p:nvPr/>
          </p:nvSpPr>
          <p:spPr>
            <a:xfrm flipH="false" flipV="false" rot="0">
              <a:off x="-1524" y="-1524"/>
              <a:ext cx="11847703" cy="8036052"/>
            </a:xfrm>
            <a:custGeom>
              <a:avLst/>
              <a:gdLst/>
              <a:ahLst/>
              <a:cxnLst/>
              <a:rect r="r" b="b" t="t" l="l"/>
              <a:pathLst>
                <a:path h="8036052" w="11847703">
                  <a:moveTo>
                    <a:pt x="1524" y="0"/>
                  </a:moveTo>
                  <a:lnTo>
                    <a:pt x="11846179" y="0"/>
                  </a:lnTo>
                  <a:cubicBezTo>
                    <a:pt x="11847068" y="0"/>
                    <a:pt x="11847703" y="762"/>
                    <a:pt x="11847703" y="1524"/>
                  </a:cubicBezTo>
                  <a:lnTo>
                    <a:pt x="11847703" y="8034528"/>
                  </a:lnTo>
                  <a:cubicBezTo>
                    <a:pt x="11847703" y="8035417"/>
                    <a:pt x="11846941" y="8036052"/>
                    <a:pt x="11846179" y="8036052"/>
                  </a:cubicBezTo>
                  <a:lnTo>
                    <a:pt x="1524" y="8036052"/>
                  </a:lnTo>
                  <a:cubicBezTo>
                    <a:pt x="635" y="8036052"/>
                    <a:pt x="0" y="8035290"/>
                    <a:pt x="0" y="8034528"/>
                  </a:cubicBezTo>
                  <a:lnTo>
                    <a:pt x="0" y="1524"/>
                  </a:lnTo>
                  <a:cubicBezTo>
                    <a:pt x="0" y="635"/>
                    <a:pt x="762" y="0"/>
                    <a:pt x="1524" y="0"/>
                  </a:cubicBezTo>
                  <a:moveTo>
                    <a:pt x="1524" y="3048"/>
                  </a:moveTo>
                  <a:lnTo>
                    <a:pt x="1524" y="1524"/>
                  </a:lnTo>
                  <a:lnTo>
                    <a:pt x="3048" y="1524"/>
                  </a:lnTo>
                  <a:lnTo>
                    <a:pt x="3048" y="8034528"/>
                  </a:lnTo>
                  <a:lnTo>
                    <a:pt x="1524" y="8034528"/>
                  </a:lnTo>
                  <a:lnTo>
                    <a:pt x="1524" y="8033004"/>
                  </a:lnTo>
                  <a:lnTo>
                    <a:pt x="11846179" y="8033004"/>
                  </a:lnTo>
                  <a:lnTo>
                    <a:pt x="11846179" y="8034528"/>
                  </a:lnTo>
                  <a:lnTo>
                    <a:pt x="11844655" y="8034528"/>
                  </a:lnTo>
                  <a:lnTo>
                    <a:pt x="11844655" y="1524"/>
                  </a:lnTo>
                  <a:lnTo>
                    <a:pt x="11846179" y="1524"/>
                  </a:lnTo>
                  <a:lnTo>
                    <a:pt x="11846179" y="3048"/>
                  </a:lnTo>
                  <a:lnTo>
                    <a:pt x="1524" y="3048"/>
                  </a:lnTo>
                  <a:close/>
                </a:path>
              </a:pathLst>
            </a:custGeom>
            <a:solidFill>
              <a:srgbClr val="7030A0"/>
            </a:solidFill>
          </p:spPr>
        </p:sp>
        <p:sp>
          <p:nvSpPr>
            <p:cNvPr name="TextBox 11" id="11"/>
            <p:cNvSpPr txBox="true"/>
            <p:nvPr/>
          </p:nvSpPr>
          <p:spPr>
            <a:xfrm>
              <a:off x="0" y="-57150"/>
              <a:ext cx="11844670" cy="8090118"/>
            </a:xfrm>
            <a:prstGeom prst="rect">
              <a:avLst/>
            </a:prstGeom>
          </p:spPr>
          <p:txBody>
            <a:bodyPr anchor="t" rtlCol="false" tIns="50800" lIns="50800" bIns="50800" rIns="50800"/>
            <a:lstStyle/>
            <a:p>
              <a:pPr algn="l">
                <a:lnSpc>
                  <a:spcPts val="2700"/>
                </a:lnSpc>
              </a:pPr>
              <a:r>
                <a:rPr lang="en-US" sz="2250">
                  <a:solidFill>
                    <a:srgbClr val="000000"/>
                  </a:solidFill>
                  <a:latin typeface="Calibri (MS)"/>
                  <a:ea typeface="Calibri (MS)"/>
                  <a:cs typeface="Calibri (MS)"/>
                  <a:sym typeface="Calibri (MS)"/>
                </a:rPr>
                <a:t>Most of the worlds earthquakes occur in clearly defined linear patterns. These linear chains usually follow plate boundaries. For example, there is a clear line of earthquakes along the centre of the Atlantic Ocean in association with the Mid-Atlantic Ridge (A constructive plate boundary) Similarly there are distinct lines of earthquakes around the West coast of South America and around the Eastern Pacific associated with the subduction of the Nazca plate beneath the South American plate (a destructive boundary). </a:t>
              </a:r>
              <a:r>
                <a:rPr lang="en-US" sz="2250" u="sng">
                  <a:solidFill>
                    <a:srgbClr val="000000"/>
                  </a:solidFill>
                  <a:latin typeface="Calibri (MS)"/>
                  <a:ea typeface="Calibri (MS)"/>
                  <a:cs typeface="Calibri (MS)"/>
                  <a:sym typeface="Calibri (MS)"/>
                </a:rPr>
                <a:t>Broad belts of earthquakes are associated with subduction zones</a:t>
              </a:r>
              <a:r>
                <a:rPr lang="en-US" sz="2250">
                  <a:solidFill>
                    <a:srgbClr val="000000"/>
                  </a:solidFill>
                  <a:latin typeface="Calibri (MS)"/>
                  <a:ea typeface="Calibri (MS)"/>
                  <a:cs typeface="Calibri (MS)"/>
                  <a:sym typeface="Calibri (MS)"/>
                </a:rPr>
                <a:t> (A Benioff zone is a planar zone of seismicity corresponding with the down-going slab/plate in a subduction zone. Differential motion along the zone produces numerous earthquakes, the foci of which may be as deep as about 670 km). Whereas, narrow belts of earthquakes are associated with constructive plate margins, where new crust is formed and plates move apart. In addition there appears to be isolated occurances of earthquakes. These may be due to human activities (mining, fracking, quarrying etc) or to isolated plumes of magma known as hotspots.</a:t>
              </a:r>
            </a:p>
          </p:txBody>
        </p:sp>
      </p:grpSp>
      <p:grpSp>
        <p:nvGrpSpPr>
          <p:cNvPr name="Group 12" id="12"/>
          <p:cNvGrpSpPr/>
          <p:nvPr/>
        </p:nvGrpSpPr>
        <p:grpSpPr>
          <a:xfrm rot="0">
            <a:off x="15226145" y="7717569"/>
            <a:ext cx="3016391" cy="2215992"/>
            <a:chOff x="0" y="0"/>
            <a:chExt cx="4021854" cy="2954656"/>
          </a:xfrm>
        </p:grpSpPr>
        <p:sp>
          <p:nvSpPr>
            <p:cNvPr name="Freeform 13" id="13"/>
            <p:cNvSpPr/>
            <p:nvPr/>
          </p:nvSpPr>
          <p:spPr>
            <a:xfrm flipH="false" flipV="false" rot="0">
              <a:off x="-1524" y="-1524"/>
              <a:ext cx="4024884" cy="2957703"/>
            </a:xfrm>
            <a:custGeom>
              <a:avLst/>
              <a:gdLst/>
              <a:ahLst/>
              <a:cxnLst/>
              <a:rect r="r" b="b" t="t" l="l"/>
              <a:pathLst>
                <a:path h="2957703" w="4024884">
                  <a:moveTo>
                    <a:pt x="1524" y="0"/>
                  </a:moveTo>
                  <a:lnTo>
                    <a:pt x="4023360" y="0"/>
                  </a:lnTo>
                  <a:cubicBezTo>
                    <a:pt x="4024249" y="0"/>
                    <a:pt x="4024884" y="762"/>
                    <a:pt x="4024884" y="1524"/>
                  </a:cubicBezTo>
                  <a:lnTo>
                    <a:pt x="4024884" y="2956179"/>
                  </a:lnTo>
                  <a:cubicBezTo>
                    <a:pt x="4024884" y="2957068"/>
                    <a:pt x="4024122" y="2957703"/>
                    <a:pt x="4023360" y="2957703"/>
                  </a:cubicBezTo>
                  <a:lnTo>
                    <a:pt x="1524" y="2957703"/>
                  </a:lnTo>
                  <a:cubicBezTo>
                    <a:pt x="635" y="2957703"/>
                    <a:pt x="0" y="2956941"/>
                    <a:pt x="0" y="2956179"/>
                  </a:cubicBezTo>
                  <a:lnTo>
                    <a:pt x="0" y="1524"/>
                  </a:lnTo>
                  <a:cubicBezTo>
                    <a:pt x="0" y="635"/>
                    <a:pt x="762" y="0"/>
                    <a:pt x="1524" y="0"/>
                  </a:cubicBezTo>
                  <a:moveTo>
                    <a:pt x="1524" y="3048"/>
                  </a:moveTo>
                  <a:lnTo>
                    <a:pt x="1524" y="1524"/>
                  </a:lnTo>
                  <a:lnTo>
                    <a:pt x="3048" y="1524"/>
                  </a:lnTo>
                  <a:lnTo>
                    <a:pt x="3048" y="2956179"/>
                  </a:lnTo>
                  <a:lnTo>
                    <a:pt x="1524" y="2956179"/>
                  </a:lnTo>
                  <a:lnTo>
                    <a:pt x="1524" y="2954655"/>
                  </a:lnTo>
                  <a:lnTo>
                    <a:pt x="4023360" y="2954655"/>
                  </a:lnTo>
                  <a:lnTo>
                    <a:pt x="4023360" y="2956179"/>
                  </a:lnTo>
                  <a:lnTo>
                    <a:pt x="4021836" y="2956179"/>
                  </a:lnTo>
                  <a:lnTo>
                    <a:pt x="4021836" y="1524"/>
                  </a:lnTo>
                  <a:lnTo>
                    <a:pt x="4023360" y="1524"/>
                  </a:lnTo>
                  <a:lnTo>
                    <a:pt x="4023360" y="3048"/>
                  </a:lnTo>
                  <a:lnTo>
                    <a:pt x="1524" y="3048"/>
                  </a:lnTo>
                  <a:close/>
                </a:path>
              </a:pathLst>
            </a:custGeom>
            <a:solidFill>
              <a:srgbClr val="000000"/>
            </a:solidFill>
          </p:spPr>
        </p:sp>
        <p:sp>
          <p:nvSpPr>
            <p:cNvPr name="TextBox 14" id="14"/>
            <p:cNvSpPr txBox="true"/>
            <p:nvPr/>
          </p:nvSpPr>
          <p:spPr>
            <a:xfrm>
              <a:off x="0" y="-57150"/>
              <a:ext cx="4021854" cy="3011806"/>
            </a:xfrm>
            <a:prstGeom prst="rect">
              <a:avLst/>
            </a:prstGeom>
          </p:spPr>
          <p:txBody>
            <a:bodyPr anchor="t" rtlCol="false" tIns="50800" lIns="50800" bIns="50800" rIns="50800"/>
            <a:lstStyle/>
            <a:p>
              <a:pPr algn="l">
                <a:lnSpc>
                  <a:spcPts val="3240"/>
                </a:lnSpc>
              </a:pPr>
              <a:r>
                <a:rPr lang="en-US" sz="2700">
                  <a:solidFill>
                    <a:srgbClr val="000000"/>
                  </a:solidFill>
                  <a:latin typeface="Calibri (MS)"/>
                  <a:ea typeface="Calibri (MS)"/>
                  <a:cs typeface="Calibri (MS)"/>
                  <a:sym typeface="Calibri (MS)"/>
                </a:rPr>
                <a:t>Ext Reading – How can human activity cause earthquakes? - </a:t>
              </a:r>
              <a:r>
                <a:rPr lang="en-US" sz="2700" u="sng">
                  <a:solidFill>
                    <a:srgbClr val="0563C1"/>
                  </a:solidFill>
                  <a:latin typeface="Calibri (MS)"/>
                  <a:ea typeface="Calibri (MS)"/>
                  <a:cs typeface="Calibri (MS)"/>
                  <a:sym typeface="Calibri (MS)"/>
                  <a:hlinkClick r:id="rId4" tooltip="https://www.nationalgeographic.com/science/article/human-induced-earthquakes-fracking-mining-video-spd"/>
                </a:rPr>
                <a:t>here</a:t>
              </a:r>
              <a:r>
                <a:rPr lang="en-US" sz="2700">
                  <a:solidFill>
                    <a:srgbClr val="000000"/>
                  </a:solidFill>
                  <a:latin typeface="Calibri (MS)"/>
                  <a:ea typeface="Calibri (MS)"/>
                  <a:cs typeface="Calibri (MS)"/>
                  <a:sym typeface="Calibri (MS)"/>
                </a:rPr>
                <a:t> </a:t>
              </a:r>
            </a:p>
          </p:txBody>
        </p:sp>
      </p:grpSp>
      <p:grpSp>
        <p:nvGrpSpPr>
          <p:cNvPr name="Group 15" id="15"/>
          <p:cNvGrpSpPr>
            <a:grpSpLocks noChangeAspect="true"/>
          </p:cNvGrpSpPr>
          <p:nvPr/>
        </p:nvGrpSpPr>
        <p:grpSpPr>
          <a:xfrm rot="0">
            <a:off x="9088482" y="7239627"/>
            <a:ext cx="5860572" cy="2973492"/>
            <a:chOff x="0" y="0"/>
            <a:chExt cx="7814096" cy="3964656"/>
          </a:xfrm>
        </p:grpSpPr>
        <p:sp>
          <p:nvSpPr>
            <p:cNvPr name="Freeform 16" id="16" descr="Wadati–Benioff zone - Simple English Wikipedia, the free encyclopedia"/>
            <p:cNvSpPr/>
            <p:nvPr/>
          </p:nvSpPr>
          <p:spPr>
            <a:xfrm flipH="false" flipV="false" rot="0">
              <a:off x="0" y="0"/>
              <a:ext cx="7814056" cy="3964686"/>
            </a:xfrm>
            <a:custGeom>
              <a:avLst/>
              <a:gdLst/>
              <a:ahLst/>
              <a:cxnLst/>
              <a:rect r="r" b="b" t="t" l="l"/>
              <a:pathLst>
                <a:path h="3964686" w="7814056">
                  <a:moveTo>
                    <a:pt x="0" y="0"/>
                  </a:moveTo>
                  <a:lnTo>
                    <a:pt x="7814056" y="0"/>
                  </a:lnTo>
                  <a:lnTo>
                    <a:pt x="7814056" y="3964686"/>
                  </a:lnTo>
                  <a:lnTo>
                    <a:pt x="0" y="3964686"/>
                  </a:lnTo>
                  <a:lnTo>
                    <a:pt x="0" y="0"/>
                  </a:lnTo>
                  <a:close/>
                </a:path>
              </a:pathLst>
            </a:custGeom>
            <a:blipFill>
              <a:blip r:embed="rId5"/>
              <a:stretch>
                <a:fillRect l="0" t="0" r="0" b="-37990"/>
              </a:stretch>
            </a:blipFill>
          </p:spPr>
        </p:sp>
      </p:grpSp>
      <p:sp>
        <p:nvSpPr>
          <p:cNvPr name="AutoShape 17" id="17"/>
          <p:cNvSpPr/>
          <p:nvPr/>
        </p:nvSpPr>
        <p:spPr>
          <a:xfrm rot="179675">
            <a:off x="3621020" y="7800110"/>
            <a:ext cx="6016760" cy="0"/>
          </a:xfrm>
          <a:prstGeom prst="line">
            <a:avLst/>
          </a:prstGeom>
          <a:ln cap="rnd" w="9525">
            <a:solidFill>
              <a:srgbClr val="4472C4"/>
            </a:solidFill>
            <a:prstDash val="solid"/>
            <a:headEnd type="none" len="sm" w="sm"/>
            <a:tailEnd type="triangle" len="med" w="lg"/>
          </a:ln>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14054"/>
            <a:ext cx="18288000" cy="1066600"/>
            <a:chOff x="0" y="0"/>
            <a:chExt cx="24384000" cy="1422134"/>
          </a:xfrm>
        </p:grpSpPr>
        <p:sp>
          <p:nvSpPr>
            <p:cNvPr name="Freeform 4" id="4"/>
            <p:cNvSpPr/>
            <p:nvPr/>
          </p:nvSpPr>
          <p:spPr>
            <a:xfrm flipH="false" flipV="false" rot="0">
              <a:off x="0" y="0"/>
              <a:ext cx="24384000" cy="1422134"/>
            </a:xfrm>
            <a:custGeom>
              <a:avLst/>
              <a:gdLst/>
              <a:ahLst/>
              <a:cxnLst/>
              <a:rect r="r" b="b" t="t" l="l"/>
              <a:pathLst>
                <a:path h="1422134" w="24384000">
                  <a:moveTo>
                    <a:pt x="0" y="0"/>
                  </a:moveTo>
                  <a:lnTo>
                    <a:pt x="24384000" y="0"/>
                  </a:lnTo>
                  <a:lnTo>
                    <a:pt x="24384000" y="1422134"/>
                  </a:lnTo>
                  <a:lnTo>
                    <a:pt x="0" y="1422134"/>
                  </a:lnTo>
                  <a:close/>
                </a:path>
              </a:pathLst>
            </a:custGeom>
            <a:solidFill>
              <a:srgbClr val="000000">
                <a:alpha val="0"/>
              </a:srgbClr>
            </a:solidFill>
          </p:spPr>
        </p:sp>
        <p:sp>
          <p:nvSpPr>
            <p:cNvPr name="TextBox 5" id="5"/>
            <p:cNvSpPr txBox="true"/>
            <p:nvPr/>
          </p:nvSpPr>
          <p:spPr>
            <a:xfrm>
              <a:off x="0" y="0"/>
              <a:ext cx="24384000" cy="1422134"/>
            </a:xfrm>
            <a:prstGeom prst="rect">
              <a:avLst/>
            </a:prstGeom>
          </p:spPr>
          <p:txBody>
            <a:bodyPr anchor="ctr" rtlCol="false" tIns="0" lIns="0" bIns="0" rIns="0"/>
            <a:lstStyle/>
            <a:p>
              <a:pPr algn="l">
                <a:lnSpc>
                  <a:spcPts val="5832"/>
                </a:lnSpc>
              </a:pPr>
              <a:r>
                <a:rPr lang="en-US" sz="5400" spc="47">
                  <a:solidFill>
                    <a:srgbClr val="000000"/>
                  </a:solidFill>
                  <a:latin typeface="Abibas"/>
                  <a:ea typeface="Abibas"/>
                  <a:cs typeface="Abibas"/>
                  <a:sym typeface="Abibas"/>
                </a:rPr>
                <a:t>Distribution of Volcanoes – a bit more detailed &amp; complex</a:t>
              </a:r>
            </a:p>
          </p:txBody>
        </p:sp>
      </p:grpSp>
      <p:sp>
        <p:nvSpPr>
          <p:cNvPr name="TextBox 6" id="6"/>
          <p:cNvSpPr txBox="true"/>
          <p:nvPr/>
        </p:nvSpPr>
        <p:spPr>
          <a:xfrm rot="0">
            <a:off x="209481" y="1154949"/>
            <a:ext cx="8459031" cy="2642001"/>
          </a:xfrm>
          <a:prstGeom prst="rect">
            <a:avLst/>
          </a:prstGeom>
        </p:spPr>
        <p:txBody>
          <a:bodyPr anchor="t" rtlCol="false" tIns="0" lIns="0" bIns="0" rIns="0">
            <a:spAutoFit/>
          </a:bodyPr>
          <a:lstStyle/>
          <a:p>
            <a:pPr algn="l">
              <a:lnSpc>
                <a:spcPts val="1607"/>
              </a:lnSpc>
            </a:pPr>
            <a:r>
              <a:rPr lang="en-US" sz="1860">
                <a:solidFill>
                  <a:srgbClr val="000000"/>
                </a:solidFill>
                <a:latin typeface="Arimo"/>
                <a:ea typeface="Arimo"/>
                <a:cs typeface="Arimo"/>
                <a:sym typeface="Arimo"/>
              </a:rPr>
              <a:t>The map below outlines the distribution of volcanoes. Describe the distribution of volcanoes. Think about the following:</a:t>
            </a:r>
          </a:p>
          <a:p>
            <a:pPr algn="l" marL="336614" indent="-168307" lvl="1">
              <a:lnSpc>
                <a:spcPts val="1607"/>
              </a:lnSpc>
              <a:buAutoNum type="arabicPeriod" startAt="1"/>
            </a:pPr>
            <a:r>
              <a:rPr lang="en-US" sz="1860">
                <a:solidFill>
                  <a:srgbClr val="000000"/>
                </a:solidFill>
                <a:latin typeface="Arimo"/>
                <a:ea typeface="Arimo"/>
                <a:cs typeface="Arimo"/>
                <a:sym typeface="Arimo"/>
              </a:rPr>
              <a:t>What are the main patterns you can see?</a:t>
            </a:r>
          </a:p>
          <a:p>
            <a:pPr algn="l" marL="336614" indent="-168307" lvl="1">
              <a:lnSpc>
                <a:spcPts val="1607"/>
              </a:lnSpc>
              <a:buAutoNum type="arabicPeriod" startAt="1"/>
            </a:pPr>
            <a:r>
              <a:rPr lang="en-US" sz="1860">
                <a:solidFill>
                  <a:srgbClr val="000000"/>
                </a:solidFill>
                <a:latin typeface="Arimo"/>
                <a:ea typeface="Arimo"/>
                <a:cs typeface="Arimo"/>
                <a:sym typeface="Arimo"/>
              </a:rPr>
              <a:t>Give examples of where they are found.</a:t>
            </a:r>
          </a:p>
          <a:p>
            <a:pPr algn="l" marL="336614" indent="-168307" lvl="1">
              <a:lnSpc>
                <a:spcPts val="1607"/>
              </a:lnSpc>
              <a:buAutoNum type="arabicPeriod" startAt="1"/>
            </a:pPr>
            <a:r>
              <a:rPr lang="en-US" sz="1860">
                <a:solidFill>
                  <a:srgbClr val="000000"/>
                </a:solidFill>
                <a:latin typeface="Arimo"/>
                <a:ea typeface="Arimo"/>
                <a:cs typeface="Arimo"/>
                <a:sym typeface="Arimo"/>
              </a:rPr>
              <a:t>Where have recent (last 50 years) eruptions taken place?</a:t>
            </a:r>
          </a:p>
          <a:p>
            <a:pPr algn="l" marL="336614" indent="-168307" lvl="1">
              <a:lnSpc>
                <a:spcPts val="1607"/>
              </a:lnSpc>
              <a:buAutoNum type="arabicPeriod" startAt="1"/>
            </a:pPr>
            <a:r>
              <a:rPr lang="en-US" sz="1860">
                <a:solidFill>
                  <a:srgbClr val="000000"/>
                </a:solidFill>
                <a:latin typeface="Arimo"/>
                <a:ea typeface="Arimo"/>
                <a:cs typeface="Arimo"/>
                <a:sym typeface="Arimo"/>
              </a:rPr>
              <a:t>Why are they distributed in this way – refer to the 4 types of plate boundary.</a:t>
            </a:r>
          </a:p>
          <a:p>
            <a:pPr algn="l" marL="336614" indent="-168307" lvl="1">
              <a:lnSpc>
                <a:spcPts val="1607"/>
              </a:lnSpc>
              <a:buAutoNum type="arabicPeriod" startAt="1"/>
            </a:pPr>
            <a:r>
              <a:rPr lang="en-US" sz="1860">
                <a:solidFill>
                  <a:srgbClr val="000000"/>
                </a:solidFill>
                <a:latin typeface="Arimo"/>
                <a:ea typeface="Arimo"/>
                <a:cs typeface="Arimo"/>
                <a:sym typeface="Arimo"/>
              </a:rPr>
              <a:t>Any anomalies? Can you account for them?</a:t>
            </a:r>
          </a:p>
          <a:p>
            <a:pPr algn="l" marL="336614" indent="-168307" lvl="1">
              <a:lnSpc>
                <a:spcPts val="1607"/>
              </a:lnSpc>
            </a:pPr>
          </a:p>
        </p:txBody>
      </p:sp>
      <p:grpSp>
        <p:nvGrpSpPr>
          <p:cNvPr name="Group 7" id="7"/>
          <p:cNvGrpSpPr/>
          <p:nvPr/>
        </p:nvGrpSpPr>
        <p:grpSpPr>
          <a:xfrm rot="0">
            <a:off x="129490" y="3453083"/>
            <a:ext cx="9072987" cy="6786472"/>
            <a:chOff x="0" y="0"/>
            <a:chExt cx="12097316" cy="9048630"/>
          </a:xfrm>
        </p:grpSpPr>
        <p:sp>
          <p:nvSpPr>
            <p:cNvPr name="Freeform 8" id="8"/>
            <p:cNvSpPr/>
            <p:nvPr/>
          </p:nvSpPr>
          <p:spPr>
            <a:xfrm flipH="false" flipV="false" rot="0">
              <a:off x="-1524" y="-1524"/>
              <a:ext cx="12100306" cy="9051671"/>
            </a:xfrm>
            <a:custGeom>
              <a:avLst/>
              <a:gdLst/>
              <a:ahLst/>
              <a:cxnLst/>
              <a:rect r="r" b="b" t="t" l="l"/>
              <a:pathLst>
                <a:path h="9051671" w="12100306">
                  <a:moveTo>
                    <a:pt x="1524" y="0"/>
                  </a:moveTo>
                  <a:lnTo>
                    <a:pt x="12098782" y="0"/>
                  </a:lnTo>
                  <a:cubicBezTo>
                    <a:pt x="12099671" y="0"/>
                    <a:pt x="12100306" y="762"/>
                    <a:pt x="12100306" y="1524"/>
                  </a:cubicBezTo>
                  <a:lnTo>
                    <a:pt x="12100306" y="9050147"/>
                  </a:lnTo>
                  <a:cubicBezTo>
                    <a:pt x="12100306" y="9051036"/>
                    <a:pt x="12099544" y="9051671"/>
                    <a:pt x="12098782" y="9051671"/>
                  </a:cubicBezTo>
                  <a:lnTo>
                    <a:pt x="1524" y="9051671"/>
                  </a:lnTo>
                  <a:cubicBezTo>
                    <a:pt x="635" y="9051671"/>
                    <a:pt x="0" y="9050909"/>
                    <a:pt x="0" y="9050147"/>
                  </a:cubicBezTo>
                  <a:lnTo>
                    <a:pt x="0" y="1524"/>
                  </a:lnTo>
                  <a:cubicBezTo>
                    <a:pt x="0" y="635"/>
                    <a:pt x="762" y="0"/>
                    <a:pt x="1524" y="0"/>
                  </a:cubicBezTo>
                  <a:moveTo>
                    <a:pt x="1524" y="3048"/>
                  </a:moveTo>
                  <a:lnTo>
                    <a:pt x="1524" y="1524"/>
                  </a:lnTo>
                  <a:lnTo>
                    <a:pt x="3048" y="1524"/>
                  </a:lnTo>
                  <a:lnTo>
                    <a:pt x="3048" y="9050147"/>
                  </a:lnTo>
                  <a:lnTo>
                    <a:pt x="1524" y="9050147"/>
                  </a:lnTo>
                  <a:lnTo>
                    <a:pt x="1524" y="9048623"/>
                  </a:lnTo>
                  <a:lnTo>
                    <a:pt x="12098782" y="9048623"/>
                  </a:lnTo>
                  <a:lnTo>
                    <a:pt x="12098782" y="9050147"/>
                  </a:lnTo>
                  <a:lnTo>
                    <a:pt x="12097258" y="9050147"/>
                  </a:lnTo>
                  <a:lnTo>
                    <a:pt x="12097258" y="1524"/>
                  </a:lnTo>
                  <a:lnTo>
                    <a:pt x="12098782" y="1524"/>
                  </a:lnTo>
                  <a:lnTo>
                    <a:pt x="12098782" y="3048"/>
                  </a:lnTo>
                  <a:lnTo>
                    <a:pt x="1524" y="3048"/>
                  </a:lnTo>
                  <a:close/>
                </a:path>
              </a:pathLst>
            </a:custGeom>
            <a:solidFill>
              <a:srgbClr val="7030A0"/>
            </a:solidFill>
          </p:spPr>
        </p:sp>
        <p:sp>
          <p:nvSpPr>
            <p:cNvPr name="TextBox 9" id="9"/>
            <p:cNvSpPr txBox="true"/>
            <p:nvPr/>
          </p:nvSpPr>
          <p:spPr>
            <a:xfrm>
              <a:off x="0" y="-38100"/>
              <a:ext cx="12097316" cy="9086730"/>
            </a:xfrm>
            <a:prstGeom prst="rect">
              <a:avLst/>
            </a:prstGeom>
          </p:spPr>
          <p:txBody>
            <a:bodyPr anchor="t" rtlCol="false" tIns="50800" lIns="50800" bIns="50800" rIns="50800"/>
            <a:lstStyle/>
            <a:p>
              <a:pPr algn="l">
                <a:lnSpc>
                  <a:spcPts val="2879"/>
                </a:lnSpc>
              </a:pPr>
              <a:r>
                <a:rPr lang="en-US" sz="2400">
                  <a:solidFill>
                    <a:srgbClr val="000000"/>
                  </a:solidFill>
                  <a:latin typeface="Calibri (MS)"/>
                  <a:ea typeface="Calibri (MS)"/>
                  <a:cs typeface="Calibri (MS)"/>
                  <a:sym typeface="Calibri (MS)"/>
                </a:rPr>
                <a:t>Most volcanoes are found at plate boundaries although there are some exceptions, such as the volcanoes of Hawaii, which occur over hotspots. About ¾ of the earths 550 volcanoes lie along the Pacific Ring of Fire. This includes many of the worlds most recent volcanoes, such as Mt Pinatubo in the Philippines, Mt Unzen in Japan and Mt St Helens in the USA. Other active areas include Iceland, Montserrat in the Caribbean and Tonga in the Pacific. Volcanoes are bound along boundaries of the earth’s major plates. Volcanoes in the Pacific Ring of Fire are the result of subduction beneath oceanic or continental plates. Subduction in the ocean between two oceanic plates causes chains of volcanic islands known as island arcs, created as a result of repeated underwater eruptions over millions of years e.g. Aleutian islands &amp; Japanese islands in the Pacific Ocean and the Lesser Antilles Volcanic Arc in the Caribbean (see next slide).  When a continental and oceanic plate come together young fold mountains are formed, due to the uplift/buckling of the continental plate e.g. the Andes were formed when the Nazca plate subducted beneath the South American plate. Volcanoes are a feature of these fold mountain ranges.</a:t>
              </a:r>
            </a:p>
          </p:txBody>
        </p:sp>
      </p:grpSp>
      <p:grpSp>
        <p:nvGrpSpPr>
          <p:cNvPr name="Group 10" id="10"/>
          <p:cNvGrpSpPr>
            <a:grpSpLocks noChangeAspect="true"/>
          </p:cNvGrpSpPr>
          <p:nvPr/>
        </p:nvGrpSpPr>
        <p:grpSpPr>
          <a:xfrm rot="0">
            <a:off x="9421089" y="891657"/>
            <a:ext cx="8646472" cy="6035622"/>
            <a:chOff x="0" y="0"/>
            <a:chExt cx="11528630" cy="8047496"/>
          </a:xfrm>
        </p:grpSpPr>
        <p:sp>
          <p:nvSpPr>
            <p:cNvPr name="Freeform 11" id="11" descr="Image preview"/>
            <p:cNvSpPr/>
            <p:nvPr/>
          </p:nvSpPr>
          <p:spPr>
            <a:xfrm flipH="false" flipV="false" rot="0">
              <a:off x="0" y="0"/>
              <a:ext cx="11528679" cy="8047482"/>
            </a:xfrm>
            <a:custGeom>
              <a:avLst/>
              <a:gdLst/>
              <a:ahLst/>
              <a:cxnLst/>
              <a:rect r="r" b="b" t="t" l="l"/>
              <a:pathLst>
                <a:path h="8047482" w="11528679">
                  <a:moveTo>
                    <a:pt x="0" y="0"/>
                  </a:moveTo>
                  <a:lnTo>
                    <a:pt x="11528679" y="0"/>
                  </a:lnTo>
                  <a:lnTo>
                    <a:pt x="11528679" y="8047482"/>
                  </a:lnTo>
                  <a:lnTo>
                    <a:pt x="0" y="8047482"/>
                  </a:lnTo>
                  <a:lnTo>
                    <a:pt x="0" y="0"/>
                  </a:lnTo>
                  <a:close/>
                </a:path>
              </a:pathLst>
            </a:custGeom>
            <a:blipFill>
              <a:blip r:embed="rId3"/>
              <a:stretch>
                <a:fillRect l="0" t="0" r="-22901" b="0"/>
              </a:stretch>
            </a:blipFill>
          </p:spPr>
        </p:sp>
      </p:grpSp>
      <p:grpSp>
        <p:nvGrpSpPr>
          <p:cNvPr name="Group 12" id="12"/>
          <p:cNvGrpSpPr>
            <a:grpSpLocks noChangeAspect="true"/>
          </p:cNvGrpSpPr>
          <p:nvPr/>
        </p:nvGrpSpPr>
        <p:grpSpPr>
          <a:xfrm rot="0">
            <a:off x="9421088" y="7010090"/>
            <a:ext cx="8646472" cy="2271765"/>
            <a:chOff x="0" y="0"/>
            <a:chExt cx="11528630" cy="3029020"/>
          </a:xfrm>
        </p:grpSpPr>
        <p:sp>
          <p:nvSpPr>
            <p:cNvPr name="Freeform 13" id="13" descr="1 Example of a Subduction zone; left: intra-oceanic subduction and... |  Download Scientific Diagram"/>
            <p:cNvSpPr/>
            <p:nvPr/>
          </p:nvSpPr>
          <p:spPr>
            <a:xfrm flipH="false" flipV="false" rot="0">
              <a:off x="0" y="0"/>
              <a:ext cx="11528679" cy="3029077"/>
            </a:xfrm>
            <a:custGeom>
              <a:avLst/>
              <a:gdLst/>
              <a:ahLst/>
              <a:cxnLst/>
              <a:rect r="r" b="b" t="t" l="l"/>
              <a:pathLst>
                <a:path h="3029077" w="11528679">
                  <a:moveTo>
                    <a:pt x="0" y="0"/>
                  </a:moveTo>
                  <a:lnTo>
                    <a:pt x="11528679" y="0"/>
                  </a:lnTo>
                  <a:lnTo>
                    <a:pt x="11528679" y="3029077"/>
                  </a:lnTo>
                  <a:lnTo>
                    <a:pt x="0" y="3029077"/>
                  </a:lnTo>
                  <a:lnTo>
                    <a:pt x="0" y="0"/>
                  </a:lnTo>
                  <a:close/>
                </a:path>
              </a:pathLst>
            </a:custGeom>
            <a:blipFill>
              <a:blip r:embed="rId4"/>
              <a:stretch>
                <a:fillRect l="0" t="0" r="0" b="-12836"/>
              </a:stretch>
            </a:blipFill>
          </p:spPr>
        </p:sp>
      </p:grpSp>
      <p:grpSp>
        <p:nvGrpSpPr>
          <p:cNvPr name="Group 14" id="14"/>
          <p:cNvGrpSpPr/>
          <p:nvPr/>
        </p:nvGrpSpPr>
        <p:grpSpPr>
          <a:xfrm rot="0">
            <a:off x="9421090" y="9309561"/>
            <a:ext cx="8821446" cy="969497"/>
            <a:chOff x="0" y="0"/>
            <a:chExt cx="11761928" cy="1292662"/>
          </a:xfrm>
        </p:grpSpPr>
        <p:sp>
          <p:nvSpPr>
            <p:cNvPr name="Freeform 15" id="15"/>
            <p:cNvSpPr/>
            <p:nvPr/>
          </p:nvSpPr>
          <p:spPr>
            <a:xfrm flipH="false" flipV="false" rot="0">
              <a:off x="-1524" y="-1524"/>
              <a:ext cx="11765026" cy="1295654"/>
            </a:xfrm>
            <a:custGeom>
              <a:avLst/>
              <a:gdLst/>
              <a:ahLst/>
              <a:cxnLst/>
              <a:rect r="r" b="b" t="t" l="l"/>
              <a:pathLst>
                <a:path h="1295654" w="11765026">
                  <a:moveTo>
                    <a:pt x="1524" y="0"/>
                  </a:moveTo>
                  <a:lnTo>
                    <a:pt x="11763502" y="0"/>
                  </a:lnTo>
                  <a:cubicBezTo>
                    <a:pt x="11764391" y="0"/>
                    <a:pt x="11765026" y="762"/>
                    <a:pt x="11765026" y="1524"/>
                  </a:cubicBezTo>
                  <a:lnTo>
                    <a:pt x="11765026" y="1294130"/>
                  </a:lnTo>
                  <a:cubicBezTo>
                    <a:pt x="11765026" y="1295019"/>
                    <a:pt x="11764264" y="1295654"/>
                    <a:pt x="11763502" y="1295654"/>
                  </a:cubicBezTo>
                  <a:lnTo>
                    <a:pt x="1524" y="1295654"/>
                  </a:lnTo>
                  <a:cubicBezTo>
                    <a:pt x="635" y="1295654"/>
                    <a:pt x="0" y="1294892"/>
                    <a:pt x="0" y="1294130"/>
                  </a:cubicBezTo>
                  <a:lnTo>
                    <a:pt x="0" y="1524"/>
                  </a:lnTo>
                  <a:cubicBezTo>
                    <a:pt x="0" y="635"/>
                    <a:pt x="762" y="0"/>
                    <a:pt x="1524" y="0"/>
                  </a:cubicBezTo>
                  <a:moveTo>
                    <a:pt x="1524" y="3048"/>
                  </a:moveTo>
                  <a:lnTo>
                    <a:pt x="1524" y="1524"/>
                  </a:lnTo>
                  <a:lnTo>
                    <a:pt x="3048" y="1524"/>
                  </a:lnTo>
                  <a:lnTo>
                    <a:pt x="3048" y="1294130"/>
                  </a:lnTo>
                  <a:lnTo>
                    <a:pt x="1524" y="1294130"/>
                  </a:lnTo>
                  <a:lnTo>
                    <a:pt x="1524" y="1292606"/>
                  </a:lnTo>
                  <a:lnTo>
                    <a:pt x="11763502" y="1292606"/>
                  </a:lnTo>
                  <a:lnTo>
                    <a:pt x="11763502" y="1294130"/>
                  </a:lnTo>
                  <a:lnTo>
                    <a:pt x="11761978" y="1294130"/>
                  </a:lnTo>
                  <a:lnTo>
                    <a:pt x="11761978" y="1524"/>
                  </a:lnTo>
                  <a:lnTo>
                    <a:pt x="11763502" y="1524"/>
                  </a:lnTo>
                  <a:lnTo>
                    <a:pt x="11763502" y="3048"/>
                  </a:lnTo>
                  <a:lnTo>
                    <a:pt x="1524" y="3048"/>
                  </a:lnTo>
                  <a:close/>
                </a:path>
              </a:pathLst>
            </a:custGeom>
            <a:solidFill>
              <a:srgbClr val="000000"/>
            </a:solidFill>
          </p:spPr>
        </p:sp>
        <p:sp>
          <p:nvSpPr>
            <p:cNvPr name="TextBox 16" id="16"/>
            <p:cNvSpPr txBox="true"/>
            <p:nvPr/>
          </p:nvSpPr>
          <p:spPr>
            <a:xfrm>
              <a:off x="0" y="-57150"/>
              <a:ext cx="11761928" cy="1349812"/>
            </a:xfrm>
            <a:prstGeom prst="rect">
              <a:avLst/>
            </a:prstGeom>
          </p:spPr>
          <p:txBody>
            <a:bodyPr anchor="t" rtlCol="false" tIns="50800" lIns="50800" bIns="50800" rIns="50800"/>
            <a:lstStyle/>
            <a:p>
              <a:pPr algn="l">
                <a:lnSpc>
                  <a:spcPts val="3240"/>
                </a:lnSpc>
              </a:pPr>
              <a:r>
                <a:rPr lang="en-US" sz="2700">
                  <a:solidFill>
                    <a:srgbClr val="000000"/>
                  </a:solidFill>
                  <a:latin typeface="Calibri (MS)"/>
                  <a:ea typeface="Calibri (MS)"/>
                  <a:cs typeface="Calibri (MS)"/>
                  <a:sym typeface="Calibri (MS)"/>
                </a:rPr>
                <a:t>Ext – Research &amp; find some of the most recent volcanic eruptions in the past few years or so.</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233362" y="540812"/>
            <a:ext cx="6225916" cy="8955727"/>
            <a:chOff x="0" y="0"/>
            <a:chExt cx="8301222" cy="11940970"/>
          </a:xfrm>
        </p:grpSpPr>
        <p:sp>
          <p:nvSpPr>
            <p:cNvPr name="Freeform 4" id="4" descr="The West Indies Volcanic Island Arc (after Pararas-Carayannis, 2006) |  Download Scientific Diagram"/>
            <p:cNvSpPr/>
            <p:nvPr/>
          </p:nvSpPr>
          <p:spPr>
            <a:xfrm flipH="false" flipV="false" rot="0">
              <a:off x="0" y="0"/>
              <a:ext cx="8301228" cy="11940921"/>
            </a:xfrm>
            <a:custGeom>
              <a:avLst/>
              <a:gdLst/>
              <a:ahLst/>
              <a:cxnLst/>
              <a:rect r="r" b="b" t="t" l="l"/>
              <a:pathLst>
                <a:path h="11940921" w="8301228">
                  <a:moveTo>
                    <a:pt x="0" y="0"/>
                  </a:moveTo>
                  <a:lnTo>
                    <a:pt x="8301228" y="0"/>
                  </a:lnTo>
                  <a:lnTo>
                    <a:pt x="8301228" y="11940921"/>
                  </a:lnTo>
                  <a:lnTo>
                    <a:pt x="0" y="11940921"/>
                  </a:lnTo>
                  <a:lnTo>
                    <a:pt x="0" y="0"/>
                  </a:lnTo>
                  <a:close/>
                </a:path>
              </a:pathLst>
            </a:custGeom>
            <a:blipFill>
              <a:blip r:embed="rId3"/>
              <a:stretch>
                <a:fillRect l="0" t="0" r="-33045" b="0"/>
              </a:stretch>
            </a:blipFill>
          </p:spPr>
        </p:sp>
      </p:grpSp>
      <p:grpSp>
        <p:nvGrpSpPr>
          <p:cNvPr name="Group 5" id="5"/>
          <p:cNvGrpSpPr>
            <a:grpSpLocks noChangeAspect="true"/>
          </p:cNvGrpSpPr>
          <p:nvPr/>
        </p:nvGrpSpPr>
        <p:grpSpPr>
          <a:xfrm rot="0">
            <a:off x="6868079" y="523586"/>
            <a:ext cx="10978670" cy="4404604"/>
            <a:chOff x="0" y="0"/>
            <a:chExt cx="14638226" cy="5872806"/>
          </a:xfrm>
        </p:grpSpPr>
        <p:sp>
          <p:nvSpPr>
            <p:cNvPr name="Freeform 6" id="6" descr="Aleutian Arc - Wikipedia"/>
            <p:cNvSpPr/>
            <p:nvPr/>
          </p:nvSpPr>
          <p:spPr>
            <a:xfrm flipH="false" flipV="false" rot="0">
              <a:off x="0" y="0"/>
              <a:ext cx="14638274" cy="5872861"/>
            </a:xfrm>
            <a:custGeom>
              <a:avLst/>
              <a:gdLst/>
              <a:ahLst/>
              <a:cxnLst/>
              <a:rect r="r" b="b" t="t" l="l"/>
              <a:pathLst>
                <a:path h="5872861" w="14638274">
                  <a:moveTo>
                    <a:pt x="0" y="0"/>
                  </a:moveTo>
                  <a:lnTo>
                    <a:pt x="14638274" y="0"/>
                  </a:lnTo>
                  <a:lnTo>
                    <a:pt x="14638274" y="5872861"/>
                  </a:lnTo>
                  <a:lnTo>
                    <a:pt x="0" y="5872861"/>
                  </a:lnTo>
                  <a:lnTo>
                    <a:pt x="0" y="0"/>
                  </a:lnTo>
                  <a:close/>
                </a:path>
              </a:pathLst>
            </a:custGeom>
            <a:blipFill>
              <a:blip r:embed="rId4"/>
              <a:stretch>
                <a:fillRect l="0" t="0" r="0" b="-77592"/>
              </a:stretch>
            </a:blipFill>
          </p:spPr>
        </p:sp>
      </p:grpSp>
      <p:grpSp>
        <p:nvGrpSpPr>
          <p:cNvPr name="Group 7" id="7"/>
          <p:cNvGrpSpPr>
            <a:grpSpLocks noChangeAspect="true"/>
          </p:cNvGrpSpPr>
          <p:nvPr/>
        </p:nvGrpSpPr>
        <p:grpSpPr>
          <a:xfrm rot="0">
            <a:off x="8750042" y="5464960"/>
            <a:ext cx="6928870" cy="4679440"/>
            <a:chOff x="0" y="0"/>
            <a:chExt cx="9238494" cy="6239254"/>
          </a:xfrm>
        </p:grpSpPr>
        <p:sp>
          <p:nvSpPr>
            <p:cNvPr name="Freeform 8" id="8" descr="Island arc - Wikipedia"/>
            <p:cNvSpPr/>
            <p:nvPr/>
          </p:nvSpPr>
          <p:spPr>
            <a:xfrm flipH="false" flipV="false" rot="0">
              <a:off x="0" y="0"/>
              <a:ext cx="9238488" cy="6239256"/>
            </a:xfrm>
            <a:custGeom>
              <a:avLst/>
              <a:gdLst/>
              <a:ahLst/>
              <a:cxnLst/>
              <a:rect r="r" b="b" t="t" l="l"/>
              <a:pathLst>
                <a:path h="6239256" w="9238488">
                  <a:moveTo>
                    <a:pt x="0" y="0"/>
                  </a:moveTo>
                  <a:lnTo>
                    <a:pt x="9238488" y="0"/>
                  </a:lnTo>
                  <a:lnTo>
                    <a:pt x="9238488" y="6239256"/>
                  </a:lnTo>
                  <a:lnTo>
                    <a:pt x="0" y="6239256"/>
                  </a:lnTo>
                  <a:lnTo>
                    <a:pt x="0" y="0"/>
                  </a:lnTo>
                  <a:close/>
                </a:path>
              </a:pathLst>
            </a:custGeom>
            <a:blipFill>
              <a:blip r:embed="rId5"/>
              <a:stretch>
                <a:fillRect l="0" t="0" r="0" b="-35669"/>
              </a:stretch>
            </a:blipFill>
          </p:spPr>
        </p:sp>
      </p:grpSp>
      <p:sp>
        <p:nvSpPr>
          <p:cNvPr name="TextBox 9" id="9"/>
          <p:cNvSpPr txBox="true"/>
          <p:nvPr/>
        </p:nvSpPr>
        <p:spPr>
          <a:xfrm rot="0">
            <a:off x="11201876" y="-24616"/>
            <a:ext cx="2368780" cy="519708"/>
          </a:xfrm>
          <a:prstGeom prst="rect">
            <a:avLst/>
          </a:prstGeom>
        </p:spPr>
        <p:txBody>
          <a:bodyPr anchor="t" rtlCol="false" tIns="0" lIns="0" bIns="0" rIns="0">
            <a:spAutoFit/>
          </a:bodyPr>
          <a:lstStyle/>
          <a:p>
            <a:pPr algn="l">
              <a:lnSpc>
                <a:spcPts val="3240"/>
              </a:lnSpc>
            </a:pPr>
            <a:r>
              <a:rPr lang="en-US" sz="2700" b="true">
                <a:solidFill>
                  <a:srgbClr val="000000"/>
                </a:solidFill>
                <a:latin typeface="Calibri (MS) Bold"/>
                <a:ea typeface="Calibri (MS) Bold"/>
                <a:cs typeface="Calibri (MS) Bold"/>
                <a:sym typeface="Calibri (MS) Bold"/>
              </a:rPr>
              <a:t>Aleutian islands</a:t>
            </a:r>
          </a:p>
        </p:txBody>
      </p:sp>
      <p:sp>
        <p:nvSpPr>
          <p:cNvPr name="TextBox 10" id="10"/>
          <p:cNvSpPr txBox="true"/>
          <p:nvPr/>
        </p:nvSpPr>
        <p:spPr>
          <a:xfrm rot="0">
            <a:off x="15774880" y="6115834"/>
            <a:ext cx="1507279" cy="935207"/>
          </a:xfrm>
          <a:prstGeom prst="rect">
            <a:avLst/>
          </a:prstGeom>
        </p:spPr>
        <p:txBody>
          <a:bodyPr anchor="t" rtlCol="false" tIns="0" lIns="0" bIns="0" rIns="0">
            <a:spAutoFit/>
          </a:bodyPr>
          <a:lstStyle/>
          <a:p>
            <a:pPr algn="l">
              <a:lnSpc>
                <a:spcPts val="3240"/>
              </a:lnSpc>
            </a:pPr>
            <a:r>
              <a:rPr lang="en-US" sz="2700" b="true">
                <a:solidFill>
                  <a:srgbClr val="000000"/>
                </a:solidFill>
                <a:latin typeface="Calibri (MS) Bold"/>
                <a:ea typeface="Calibri (MS) Bold"/>
                <a:cs typeface="Calibri (MS) Bold"/>
                <a:sym typeface="Calibri (MS) Bold"/>
              </a:rPr>
              <a:t>Japanese islands</a:t>
            </a:r>
          </a:p>
        </p:txBody>
      </p:sp>
      <p:sp>
        <p:nvSpPr>
          <p:cNvPr name="TextBox 11" id="11"/>
          <p:cNvSpPr txBox="true"/>
          <p:nvPr/>
        </p:nvSpPr>
        <p:spPr>
          <a:xfrm rot="0">
            <a:off x="1406530" y="-41843"/>
            <a:ext cx="3951234" cy="519708"/>
          </a:xfrm>
          <a:prstGeom prst="rect">
            <a:avLst/>
          </a:prstGeom>
        </p:spPr>
        <p:txBody>
          <a:bodyPr anchor="t" rtlCol="false" tIns="0" lIns="0" bIns="0" rIns="0">
            <a:spAutoFit/>
          </a:bodyPr>
          <a:lstStyle/>
          <a:p>
            <a:pPr algn="l">
              <a:lnSpc>
                <a:spcPts val="3240"/>
              </a:lnSpc>
            </a:pPr>
            <a:r>
              <a:rPr lang="en-US" sz="2700" b="true">
                <a:solidFill>
                  <a:srgbClr val="000000"/>
                </a:solidFill>
                <a:latin typeface="Calibri (MS) Bold"/>
                <a:ea typeface="Calibri (MS) Bold"/>
                <a:cs typeface="Calibri (MS) Bold"/>
                <a:sym typeface="Calibri (MS) Bold"/>
              </a:rPr>
              <a:t>Lesser Antilles Volcanic Arc</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343890"/>
            <a:chOff x="0" y="0"/>
            <a:chExt cx="24384000" cy="1791854"/>
          </a:xfrm>
        </p:grpSpPr>
        <p:sp>
          <p:nvSpPr>
            <p:cNvPr name="Freeform 4" id="4"/>
            <p:cNvSpPr/>
            <p:nvPr/>
          </p:nvSpPr>
          <p:spPr>
            <a:xfrm flipH="false" flipV="false" rot="0">
              <a:off x="0" y="0"/>
              <a:ext cx="24384000" cy="1791854"/>
            </a:xfrm>
            <a:custGeom>
              <a:avLst/>
              <a:gdLst/>
              <a:ahLst/>
              <a:cxnLst/>
              <a:rect r="r" b="b" t="t" l="l"/>
              <a:pathLst>
                <a:path h="1791854" w="24384000">
                  <a:moveTo>
                    <a:pt x="0" y="0"/>
                  </a:moveTo>
                  <a:lnTo>
                    <a:pt x="24384000" y="0"/>
                  </a:lnTo>
                  <a:lnTo>
                    <a:pt x="24384000" y="1791854"/>
                  </a:lnTo>
                  <a:lnTo>
                    <a:pt x="0" y="1791854"/>
                  </a:lnTo>
                  <a:close/>
                </a:path>
              </a:pathLst>
            </a:custGeom>
            <a:solidFill>
              <a:srgbClr val="000000">
                <a:alpha val="0"/>
              </a:srgbClr>
            </a:solidFill>
          </p:spPr>
        </p:sp>
        <p:sp>
          <p:nvSpPr>
            <p:cNvPr name="TextBox 5" id="5"/>
            <p:cNvSpPr txBox="true"/>
            <p:nvPr/>
          </p:nvSpPr>
          <p:spPr>
            <a:xfrm>
              <a:off x="0" y="19050"/>
              <a:ext cx="24384000" cy="1772804"/>
            </a:xfrm>
            <a:prstGeom prst="rect">
              <a:avLst/>
            </a:prstGeom>
          </p:spPr>
          <p:txBody>
            <a:bodyPr anchor="ctr" rtlCol="false" tIns="0" lIns="0" bIns="0" rIns="0"/>
            <a:lstStyle/>
            <a:p>
              <a:pPr algn="ctr">
                <a:lnSpc>
                  <a:spcPts val="5184"/>
                </a:lnSpc>
              </a:pPr>
              <a:r>
                <a:rPr lang="en-US" sz="4800" spc="42" u="sng">
                  <a:solidFill>
                    <a:srgbClr val="000000"/>
                  </a:solidFill>
                  <a:latin typeface="Abibas"/>
                  <a:ea typeface="Abibas"/>
                  <a:cs typeface="Abibas"/>
                  <a:sym typeface="Abibas"/>
                </a:rPr>
                <a:t>Different volcanoes &amp; volcanic eruptions at different zones</a:t>
              </a:r>
            </a:p>
            <a:p>
              <a:pPr algn="ctr">
                <a:lnSpc>
                  <a:spcPts val="5184"/>
                </a:lnSpc>
              </a:pPr>
            </a:p>
          </p:txBody>
        </p:sp>
      </p:grpSp>
      <p:grpSp>
        <p:nvGrpSpPr>
          <p:cNvPr name="Group 6" id="6"/>
          <p:cNvGrpSpPr>
            <a:grpSpLocks noChangeAspect="true"/>
          </p:cNvGrpSpPr>
          <p:nvPr/>
        </p:nvGrpSpPr>
        <p:grpSpPr>
          <a:xfrm rot="0">
            <a:off x="150236" y="841880"/>
            <a:ext cx="6858000" cy="5143502"/>
            <a:chOff x="0" y="0"/>
            <a:chExt cx="9144000" cy="6858002"/>
          </a:xfrm>
        </p:grpSpPr>
        <p:sp>
          <p:nvSpPr>
            <p:cNvPr name="Freeform 7" id="7" descr="Volcano Eruption Sakurajima Japan Jan 2015 - YouTube"/>
            <p:cNvSpPr/>
            <p:nvPr/>
          </p:nvSpPr>
          <p:spPr>
            <a:xfrm flipH="false" flipV="false" rot="0">
              <a:off x="0" y="0"/>
              <a:ext cx="9144000" cy="6858000"/>
            </a:xfrm>
            <a:custGeom>
              <a:avLst/>
              <a:gdLst/>
              <a:ahLst/>
              <a:cxnLst/>
              <a:rect r="r" b="b" t="t" l="l"/>
              <a:pathLst>
                <a:path h="6858000" w="9144000">
                  <a:moveTo>
                    <a:pt x="0" y="0"/>
                  </a:moveTo>
                  <a:lnTo>
                    <a:pt x="9144000" y="0"/>
                  </a:lnTo>
                  <a:lnTo>
                    <a:pt x="9144000" y="6858000"/>
                  </a:lnTo>
                  <a:lnTo>
                    <a:pt x="0" y="6858000"/>
                  </a:lnTo>
                  <a:lnTo>
                    <a:pt x="0" y="0"/>
                  </a:lnTo>
                  <a:close/>
                </a:path>
              </a:pathLst>
            </a:custGeom>
            <a:blipFill>
              <a:blip r:embed="rId3"/>
              <a:stretch>
                <a:fillRect l="0" t="0" r="0" b="0"/>
              </a:stretch>
            </a:blipFill>
          </p:spPr>
        </p:sp>
      </p:grpSp>
      <p:grpSp>
        <p:nvGrpSpPr>
          <p:cNvPr name="Group 8" id="8"/>
          <p:cNvGrpSpPr/>
          <p:nvPr/>
        </p:nvGrpSpPr>
        <p:grpSpPr>
          <a:xfrm rot="0">
            <a:off x="140710" y="6086473"/>
            <a:ext cx="6877050" cy="600940"/>
            <a:chOff x="0" y="0"/>
            <a:chExt cx="9169400" cy="801254"/>
          </a:xfrm>
        </p:grpSpPr>
        <p:sp>
          <p:nvSpPr>
            <p:cNvPr name="Freeform 9" id="9"/>
            <p:cNvSpPr/>
            <p:nvPr/>
          </p:nvSpPr>
          <p:spPr>
            <a:xfrm flipH="false" flipV="false" rot="0">
              <a:off x="12700" y="12700"/>
              <a:ext cx="9144000" cy="775843"/>
            </a:xfrm>
            <a:custGeom>
              <a:avLst/>
              <a:gdLst/>
              <a:ahLst/>
              <a:cxnLst/>
              <a:rect r="r" b="b" t="t" l="l"/>
              <a:pathLst>
                <a:path h="775843" w="9144000">
                  <a:moveTo>
                    <a:pt x="0" y="129286"/>
                  </a:moveTo>
                  <a:cubicBezTo>
                    <a:pt x="0" y="57912"/>
                    <a:pt x="59563" y="0"/>
                    <a:pt x="133223" y="0"/>
                  </a:cubicBezTo>
                  <a:lnTo>
                    <a:pt x="9010777" y="0"/>
                  </a:lnTo>
                  <a:cubicBezTo>
                    <a:pt x="9084437" y="0"/>
                    <a:pt x="9144000" y="57912"/>
                    <a:pt x="9144000" y="129286"/>
                  </a:cubicBezTo>
                  <a:lnTo>
                    <a:pt x="9144000" y="646557"/>
                  </a:lnTo>
                  <a:cubicBezTo>
                    <a:pt x="9144000" y="717931"/>
                    <a:pt x="9084437" y="775843"/>
                    <a:pt x="9010777" y="775843"/>
                  </a:cubicBezTo>
                  <a:lnTo>
                    <a:pt x="133223" y="775843"/>
                  </a:lnTo>
                  <a:cubicBezTo>
                    <a:pt x="59563" y="775843"/>
                    <a:pt x="0" y="717931"/>
                    <a:pt x="0" y="646557"/>
                  </a:cubicBezTo>
                  <a:close/>
                </a:path>
              </a:pathLst>
            </a:custGeom>
            <a:solidFill>
              <a:srgbClr val="4472C4"/>
            </a:solidFill>
          </p:spPr>
        </p:sp>
        <p:sp>
          <p:nvSpPr>
            <p:cNvPr name="Freeform 10" id="10"/>
            <p:cNvSpPr/>
            <p:nvPr/>
          </p:nvSpPr>
          <p:spPr>
            <a:xfrm flipH="false" flipV="false" rot="0">
              <a:off x="0" y="0"/>
              <a:ext cx="9169400" cy="801243"/>
            </a:xfrm>
            <a:custGeom>
              <a:avLst/>
              <a:gdLst/>
              <a:ahLst/>
              <a:cxnLst/>
              <a:rect r="r" b="b" t="t" l="l"/>
              <a:pathLst>
                <a:path h="801243" w="9169400">
                  <a:moveTo>
                    <a:pt x="0" y="141986"/>
                  </a:moveTo>
                  <a:cubicBezTo>
                    <a:pt x="0" y="63246"/>
                    <a:pt x="65659" y="0"/>
                    <a:pt x="145923" y="0"/>
                  </a:cubicBezTo>
                  <a:lnTo>
                    <a:pt x="9023477" y="0"/>
                  </a:lnTo>
                  <a:lnTo>
                    <a:pt x="9023477" y="12700"/>
                  </a:lnTo>
                  <a:lnTo>
                    <a:pt x="9023477" y="0"/>
                  </a:lnTo>
                  <a:cubicBezTo>
                    <a:pt x="9103741" y="0"/>
                    <a:pt x="9169400" y="63246"/>
                    <a:pt x="9169400" y="141986"/>
                  </a:cubicBezTo>
                  <a:lnTo>
                    <a:pt x="9156700" y="141986"/>
                  </a:lnTo>
                  <a:lnTo>
                    <a:pt x="9169400" y="141986"/>
                  </a:lnTo>
                  <a:lnTo>
                    <a:pt x="9169400" y="659257"/>
                  </a:lnTo>
                  <a:lnTo>
                    <a:pt x="9156700" y="659257"/>
                  </a:lnTo>
                  <a:lnTo>
                    <a:pt x="9169400" y="659257"/>
                  </a:lnTo>
                  <a:cubicBezTo>
                    <a:pt x="9169400" y="737997"/>
                    <a:pt x="9103741" y="801243"/>
                    <a:pt x="9023477" y="801243"/>
                  </a:cubicBezTo>
                  <a:lnTo>
                    <a:pt x="9023477" y="788543"/>
                  </a:lnTo>
                  <a:lnTo>
                    <a:pt x="9023477" y="801243"/>
                  </a:lnTo>
                  <a:lnTo>
                    <a:pt x="145923" y="801243"/>
                  </a:lnTo>
                  <a:lnTo>
                    <a:pt x="145923" y="788543"/>
                  </a:lnTo>
                  <a:lnTo>
                    <a:pt x="145923" y="801243"/>
                  </a:lnTo>
                  <a:cubicBezTo>
                    <a:pt x="65659" y="801243"/>
                    <a:pt x="0" y="737997"/>
                    <a:pt x="0" y="659257"/>
                  </a:cubicBezTo>
                  <a:lnTo>
                    <a:pt x="0" y="141986"/>
                  </a:lnTo>
                  <a:lnTo>
                    <a:pt x="12700" y="141986"/>
                  </a:lnTo>
                  <a:lnTo>
                    <a:pt x="0" y="141986"/>
                  </a:lnTo>
                  <a:moveTo>
                    <a:pt x="25400" y="141986"/>
                  </a:moveTo>
                  <a:lnTo>
                    <a:pt x="25400" y="659257"/>
                  </a:lnTo>
                  <a:lnTo>
                    <a:pt x="12700" y="659257"/>
                  </a:lnTo>
                  <a:lnTo>
                    <a:pt x="25400" y="659257"/>
                  </a:lnTo>
                  <a:cubicBezTo>
                    <a:pt x="25400" y="723265"/>
                    <a:pt x="78994" y="775843"/>
                    <a:pt x="145923" y="775843"/>
                  </a:cubicBezTo>
                  <a:lnTo>
                    <a:pt x="9023477" y="775843"/>
                  </a:lnTo>
                  <a:cubicBezTo>
                    <a:pt x="9090406" y="775843"/>
                    <a:pt x="9144000" y="723265"/>
                    <a:pt x="9144000" y="659257"/>
                  </a:cubicBezTo>
                  <a:lnTo>
                    <a:pt x="9144000" y="141986"/>
                  </a:lnTo>
                  <a:cubicBezTo>
                    <a:pt x="9144000" y="77978"/>
                    <a:pt x="9090406" y="25400"/>
                    <a:pt x="9023477" y="25400"/>
                  </a:cubicBezTo>
                  <a:lnTo>
                    <a:pt x="145923" y="25400"/>
                  </a:lnTo>
                  <a:lnTo>
                    <a:pt x="145923" y="12700"/>
                  </a:lnTo>
                  <a:lnTo>
                    <a:pt x="145923" y="25400"/>
                  </a:lnTo>
                  <a:cubicBezTo>
                    <a:pt x="78994" y="25400"/>
                    <a:pt x="25400" y="77978"/>
                    <a:pt x="25400" y="141986"/>
                  </a:cubicBezTo>
                  <a:close/>
                </a:path>
              </a:pathLst>
            </a:custGeom>
            <a:solidFill>
              <a:srgbClr val="2F528F"/>
            </a:solidFill>
          </p:spPr>
        </p:sp>
        <p:sp>
          <p:nvSpPr>
            <p:cNvPr name="TextBox 11" id="11"/>
            <p:cNvSpPr txBox="true"/>
            <p:nvPr/>
          </p:nvSpPr>
          <p:spPr>
            <a:xfrm>
              <a:off x="0" y="-57150"/>
              <a:ext cx="9169400" cy="858404"/>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Sakurajima Volcanic Eruption, Japan - 2015</a:t>
              </a:r>
            </a:p>
          </p:txBody>
        </p:sp>
      </p:grpSp>
      <p:grpSp>
        <p:nvGrpSpPr>
          <p:cNvPr name="Group 12" id="12"/>
          <p:cNvGrpSpPr>
            <a:grpSpLocks noChangeAspect="true"/>
          </p:cNvGrpSpPr>
          <p:nvPr/>
        </p:nvGrpSpPr>
        <p:grpSpPr>
          <a:xfrm rot="0">
            <a:off x="150236" y="6788505"/>
            <a:ext cx="6858000" cy="3395900"/>
            <a:chOff x="0" y="0"/>
            <a:chExt cx="9144000" cy="4527866"/>
          </a:xfrm>
        </p:grpSpPr>
        <p:sp>
          <p:nvSpPr>
            <p:cNvPr name="Freeform 13" id="13" descr="Types of Lava - Universe Today"/>
            <p:cNvSpPr/>
            <p:nvPr/>
          </p:nvSpPr>
          <p:spPr>
            <a:xfrm flipH="false" flipV="false" rot="0">
              <a:off x="0" y="0"/>
              <a:ext cx="9144000" cy="4527804"/>
            </a:xfrm>
            <a:custGeom>
              <a:avLst/>
              <a:gdLst/>
              <a:ahLst/>
              <a:cxnLst/>
              <a:rect r="r" b="b" t="t" l="l"/>
              <a:pathLst>
                <a:path h="4527804" w="9144000">
                  <a:moveTo>
                    <a:pt x="0" y="0"/>
                  </a:moveTo>
                  <a:lnTo>
                    <a:pt x="9144000" y="0"/>
                  </a:lnTo>
                  <a:lnTo>
                    <a:pt x="9144000" y="4527804"/>
                  </a:lnTo>
                  <a:lnTo>
                    <a:pt x="0" y="4527804"/>
                  </a:lnTo>
                  <a:lnTo>
                    <a:pt x="0" y="0"/>
                  </a:lnTo>
                  <a:close/>
                </a:path>
              </a:pathLst>
            </a:custGeom>
            <a:blipFill>
              <a:blip r:embed="rId4"/>
              <a:stretch>
                <a:fillRect l="0" t="0" r="0" b="-26220"/>
              </a:stretch>
            </a:blipFill>
          </p:spPr>
        </p:sp>
      </p:grpSp>
      <p:grpSp>
        <p:nvGrpSpPr>
          <p:cNvPr name="Group 14" id="14"/>
          <p:cNvGrpSpPr/>
          <p:nvPr/>
        </p:nvGrpSpPr>
        <p:grpSpPr>
          <a:xfrm rot="0">
            <a:off x="7174491" y="3032630"/>
            <a:ext cx="916564" cy="1343891"/>
            <a:chOff x="0" y="0"/>
            <a:chExt cx="1222086" cy="1791854"/>
          </a:xfrm>
        </p:grpSpPr>
        <p:sp>
          <p:nvSpPr>
            <p:cNvPr name="Freeform 15" id="15"/>
            <p:cNvSpPr/>
            <p:nvPr/>
          </p:nvSpPr>
          <p:spPr>
            <a:xfrm flipH="false" flipV="false" rot="0">
              <a:off x="0" y="0"/>
              <a:ext cx="1222086" cy="1791854"/>
            </a:xfrm>
            <a:custGeom>
              <a:avLst/>
              <a:gdLst/>
              <a:ahLst/>
              <a:cxnLst/>
              <a:rect r="r" b="b" t="t" l="l"/>
              <a:pathLst>
                <a:path h="1791854" w="1222086">
                  <a:moveTo>
                    <a:pt x="0" y="0"/>
                  </a:moveTo>
                  <a:lnTo>
                    <a:pt x="1222086" y="0"/>
                  </a:lnTo>
                  <a:lnTo>
                    <a:pt x="1222086" y="1791854"/>
                  </a:lnTo>
                  <a:lnTo>
                    <a:pt x="0" y="1791854"/>
                  </a:lnTo>
                  <a:close/>
                </a:path>
              </a:pathLst>
            </a:custGeom>
            <a:solidFill>
              <a:srgbClr val="000000">
                <a:alpha val="0"/>
              </a:srgbClr>
            </a:solidFill>
          </p:spPr>
        </p:sp>
        <p:sp>
          <p:nvSpPr>
            <p:cNvPr name="TextBox 16" id="16"/>
            <p:cNvSpPr txBox="true"/>
            <p:nvPr/>
          </p:nvSpPr>
          <p:spPr>
            <a:xfrm>
              <a:off x="0" y="19050"/>
              <a:ext cx="1222086" cy="1772804"/>
            </a:xfrm>
            <a:prstGeom prst="rect">
              <a:avLst/>
            </a:prstGeom>
          </p:spPr>
          <p:txBody>
            <a:bodyPr anchor="ctr" rtlCol="false" tIns="0" lIns="0" bIns="0" rIns="0"/>
            <a:lstStyle/>
            <a:p>
              <a:pPr algn="ctr">
                <a:lnSpc>
                  <a:spcPts val="5184"/>
                </a:lnSpc>
              </a:pPr>
              <a:r>
                <a:rPr lang="en-US" sz="4800" spc="42" u="sng">
                  <a:solidFill>
                    <a:srgbClr val="000000"/>
                  </a:solidFill>
                  <a:latin typeface="Abibas"/>
                  <a:ea typeface="Abibas"/>
                  <a:cs typeface="Abibas"/>
                  <a:sym typeface="Abibas"/>
                </a:rPr>
                <a:t>VS</a:t>
              </a:r>
            </a:p>
          </p:txBody>
        </p:sp>
      </p:grpSp>
      <p:grpSp>
        <p:nvGrpSpPr>
          <p:cNvPr name="Group 17" id="17"/>
          <p:cNvGrpSpPr>
            <a:grpSpLocks noChangeAspect="true"/>
          </p:cNvGrpSpPr>
          <p:nvPr/>
        </p:nvGrpSpPr>
        <p:grpSpPr>
          <a:xfrm rot="0">
            <a:off x="8091057" y="6760905"/>
            <a:ext cx="5375562" cy="3451098"/>
            <a:chOff x="0" y="0"/>
            <a:chExt cx="7167416" cy="4601464"/>
          </a:xfrm>
        </p:grpSpPr>
        <p:sp>
          <p:nvSpPr>
            <p:cNvPr name="Freeform 18" id="18" descr="Hawaii Volcano&amp;#39;s River of Lava Tears Off a Chunk of Rock in Video"/>
            <p:cNvSpPr/>
            <p:nvPr/>
          </p:nvSpPr>
          <p:spPr>
            <a:xfrm flipH="false" flipV="false" rot="0">
              <a:off x="0" y="0"/>
              <a:ext cx="7167372" cy="4601464"/>
            </a:xfrm>
            <a:custGeom>
              <a:avLst/>
              <a:gdLst/>
              <a:ahLst/>
              <a:cxnLst/>
              <a:rect r="r" b="b" t="t" l="l"/>
              <a:pathLst>
                <a:path h="4601464" w="7167372">
                  <a:moveTo>
                    <a:pt x="0" y="0"/>
                  </a:moveTo>
                  <a:lnTo>
                    <a:pt x="7167372" y="0"/>
                  </a:lnTo>
                  <a:lnTo>
                    <a:pt x="7167372" y="4601464"/>
                  </a:lnTo>
                  <a:lnTo>
                    <a:pt x="0" y="4601464"/>
                  </a:lnTo>
                  <a:lnTo>
                    <a:pt x="0" y="0"/>
                  </a:lnTo>
                  <a:close/>
                </a:path>
              </a:pathLst>
            </a:custGeom>
            <a:blipFill>
              <a:blip r:embed="rId5"/>
              <a:stretch>
                <a:fillRect l="0" t="0" r="0" b="-16822"/>
              </a:stretch>
            </a:blipFill>
          </p:spPr>
        </p:sp>
      </p:grpSp>
      <p:grpSp>
        <p:nvGrpSpPr>
          <p:cNvPr name="Group 19" id="19"/>
          <p:cNvGrpSpPr>
            <a:grpSpLocks noChangeAspect="true"/>
          </p:cNvGrpSpPr>
          <p:nvPr/>
        </p:nvGrpSpPr>
        <p:grpSpPr>
          <a:xfrm rot="0">
            <a:off x="8091057" y="841878"/>
            <a:ext cx="5375562" cy="5143502"/>
            <a:chOff x="0" y="0"/>
            <a:chExt cx="7167416" cy="6858002"/>
          </a:xfrm>
        </p:grpSpPr>
        <p:sp>
          <p:nvSpPr>
            <p:cNvPr name="Freeform 20" id="20" descr="Iceland volcano update: No signs of eruption ending soon, lava field  increases by the hour / VolcanoDiscovery"/>
            <p:cNvSpPr/>
            <p:nvPr/>
          </p:nvSpPr>
          <p:spPr>
            <a:xfrm flipH="false" flipV="false" rot="0">
              <a:off x="0" y="0"/>
              <a:ext cx="7167372" cy="6858000"/>
            </a:xfrm>
            <a:custGeom>
              <a:avLst/>
              <a:gdLst/>
              <a:ahLst/>
              <a:cxnLst/>
              <a:rect r="r" b="b" t="t" l="l"/>
              <a:pathLst>
                <a:path h="6858000" w="7167372">
                  <a:moveTo>
                    <a:pt x="0" y="0"/>
                  </a:moveTo>
                  <a:lnTo>
                    <a:pt x="7167372" y="0"/>
                  </a:lnTo>
                  <a:lnTo>
                    <a:pt x="7167372" y="6858000"/>
                  </a:lnTo>
                  <a:lnTo>
                    <a:pt x="0" y="6858000"/>
                  </a:lnTo>
                  <a:lnTo>
                    <a:pt x="0" y="0"/>
                  </a:lnTo>
                  <a:close/>
                </a:path>
              </a:pathLst>
            </a:custGeom>
            <a:blipFill>
              <a:blip r:embed="rId6"/>
              <a:stretch>
                <a:fillRect l="0" t="0" r="-88965" b="0"/>
              </a:stretch>
            </a:blipFill>
          </p:spPr>
        </p:sp>
      </p:grpSp>
      <p:grpSp>
        <p:nvGrpSpPr>
          <p:cNvPr name="Group 21" id="21"/>
          <p:cNvGrpSpPr/>
          <p:nvPr/>
        </p:nvGrpSpPr>
        <p:grpSpPr>
          <a:xfrm rot="0">
            <a:off x="7776730" y="6072836"/>
            <a:ext cx="5699415" cy="600940"/>
            <a:chOff x="0" y="0"/>
            <a:chExt cx="7599220" cy="801254"/>
          </a:xfrm>
        </p:grpSpPr>
        <p:sp>
          <p:nvSpPr>
            <p:cNvPr name="Freeform 22" id="22"/>
            <p:cNvSpPr/>
            <p:nvPr/>
          </p:nvSpPr>
          <p:spPr>
            <a:xfrm flipH="false" flipV="false" rot="0">
              <a:off x="12700" y="12700"/>
              <a:ext cx="7573773" cy="775843"/>
            </a:xfrm>
            <a:custGeom>
              <a:avLst/>
              <a:gdLst/>
              <a:ahLst/>
              <a:cxnLst/>
              <a:rect r="r" b="b" t="t" l="l"/>
              <a:pathLst>
                <a:path h="775843" w="7573773">
                  <a:moveTo>
                    <a:pt x="0" y="129286"/>
                  </a:moveTo>
                  <a:cubicBezTo>
                    <a:pt x="0" y="57912"/>
                    <a:pt x="59563" y="0"/>
                    <a:pt x="133096" y="0"/>
                  </a:cubicBezTo>
                  <a:lnTo>
                    <a:pt x="7440676" y="0"/>
                  </a:lnTo>
                  <a:cubicBezTo>
                    <a:pt x="7514210" y="0"/>
                    <a:pt x="7573773" y="57912"/>
                    <a:pt x="7573773" y="129286"/>
                  </a:cubicBezTo>
                  <a:lnTo>
                    <a:pt x="7573773" y="646557"/>
                  </a:lnTo>
                  <a:cubicBezTo>
                    <a:pt x="7573773" y="717931"/>
                    <a:pt x="7514210" y="775843"/>
                    <a:pt x="7440676" y="775843"/>
                  </a:cubicBezTo>
                  <a:lnTo>
                    <a:pt x="133096" y="775843"/>
                  </a:lnTo>
                  <a:cubicBezTo>
                    <a:pt x="59563" y="775843"/>
                    <a:pt x="0" y="717931"/>
                    <a:pt x="0" y="646557"/>
                  </a:cubicBezTo>
                  <a:close/>
                </a:path>
              </a:pathLst>
            </a:custGeom>
            <a:solidFill>
              <a:srgbClr val="4472C4"/>
            </a:solidFill>
          </p:spPr>
        </p:sp>
        <p:sp>
          <p:nvSpPr>
            <p:cNvPr name="Freeform 23" id="23"/>
            <p:cNvSpPr/>
            <p:nvPr/>
          </p:nvSpPr>
          <p:spPr>
            <a:xfrm flipH="false" flipV="false" rot="0">
              <a:off x="0" y="0"/>
              <a:ext cx="7599173" cy="801243"/>
            </a:xfrm>
            <a:custGeom>
              <a:avLst/>
              <a:gdLst/>
              <a:ahLst/>
              <a:cxnLst/>
              <a:rect r="r" b="b" t="t" l="l"/>
              <a:pathLst>
                <a:path h="801243" w="7599173">
                  <a:moveTo>
                    <a:pt x="0" y="141986"/>
                  </a:moveTo>
                  <a:cubicBezTo>
                    <a:pt x="0" y="63246"/>
                    <a:pt x="65659" y="0"/>
                    <a:pt x="145796" y="0"/>
                  </a:cubicBezTo>
                  <a:lnTo>
                    <a:pt x="7453376" y="0"/>
                  </a:lnTo>
                  <a:lnTo>
                    <a:pt x="7453376" y="12700"/>
                  </a:lnTo>
                  <a:lnTo>
                    <a:pt x="7453376" y="0"/>
                  </a:lnTo>
                  <a:cubicBezTo>
                    <a:pt x="7533513" y="0"/>
                    <a:pt x="7599173" y="63246"/>
                    <a:pt x="7599173" y="141986"/>
                  </a:cubicBezTo>
                  <a:lnTo>
                    <a:pt x="7586473" y="141986"/>
                  </a:lnTo>
                  <a:lnTo>
                    <a:pt x="7599173" y="141986"/>
                  </a:lnTo>
                  <a:lnTo>
                    <a:pt x="7599173" y="659257"/>
                  </a:lnTo>
                  <a:lnTo>
                    <a:pt x="7586473" y="659257"/>
                  </a:lnTo>
                  <a:lnTo>
                    <a:pt x="7599173" y="659257"/>
                  </a:lnTo>
                  <a:cubicBezTo>
                    <a:pt x="7599173" y="737997"/>
                    <a:pt x="7533513" y="801243"/>
                    <a:pt x="7453376" y="801243"/>
                  </a:cubicBezTo>
                  <a:lnTo>
                    <a:pt x="7453376" y="788543"/>
                  </a:lnTo>
                  <a:lnTo>
                    <a:pt x="7453376" y="801243"/>
                  </a:lnTo>
                  <a:lnTo>
                    <a:pt x="145796" y="801243"/>
                  </a:lnTo>
                  <a:lnTo>
                    <a:pt x="145796" y="788543"/>
                  </a:lnTo>
                  <a:lnTo>
                    <a:pt x="145796" y="801243"/>
                  </a:lnTo>
                  <a:cubicBezTo>
                    <a:pt x="65659" y="801243"/>
                    <a:pt x="0" y="737997"/>
                    <a:pt x="0" y="659257"/>
                  </a:cubicBezTo>
                  <a:lnTo>
                    <a:pt x="0" y="141986"/>
                  </a:lnTo>
                  <a:lnTo>
                    <a:pt x="12700" y="141986"/>
                  </a:lnTo>
                  <a:lnTo>
                    <a:pt x="0" y="141986"/>
                  </a:lnTo>
                  <a:moveTo>
                    <a:pt x="25400" y="141986"/>
                  </a:moveTo>
                  <a:lnTo>
                    <a:pt x="25400" y="659257"/>
                  </a:lnTo>
                  <a:lnTo>
                    <a:pt x="12700" y="659257"/>
                  </a:lnTo>
                  <a:lnTo>
                    <a:pt x="25400" y="659257"/>
                  </a:lnTo>
                  <a:cubicBezTo>
                    <a:pt x="25400" y="723265"/>
                    <a:pt x="78994" y="775843"/>
                    <a:pt x="145796" y="775843"/>
                  </a:cubicBezTo>
                  <a:lnTo>
                    <a:pt x="7453376" y="775843"/>
                  </a:lnTo>
                  <a:cubicBezTo>
                    <a:pt x="7520178" y="775843"/>
                    <a:pt x="7573773" y="723265"/>
                    <a:pt x="7573773" y="659257"/>
                  </a:cubicBezTo>
                  <a:lnTo>
                    <a:pt x="7573773" y="141986"/>
                  </a:lnTo>
                  <a:cubicBezTo>
                    <a:pt x="7573773" y="77978"/>
                    <a:pt x="7520178" y="25400"/>
                    <a:pt x="7453376" y="25400"/>
                  </a:cubicBezTo>
                  <a:lnTo>
                    <a:pt x="145796" y="25400"/>
                  </a:lnTo>
                  <a:lnTo>
                    <a:pt x="145796" y="12700"/>
                  </a:lnTo>
                  <a:lnTo>
                    <a:pt x="145796" y="25400"/>
                  </a:lnTo>
                  <a:cubicBezTo>
                    <a:pt x="78994" y="25400"/>
                    <a:pt x="25400" y="77978"/>
                    <a:pt x="25400" y="141986"/>
                  </a:cubicBezTo>
                  <a:close/>
                </a:path>
              </a:pathLst>
            </a:custGeom>
            <a:solidFill>
              <a:srgbClr val="2F528F"/>
            </a:solidFill>
          </p:spPr>
        </p:sp>
        <p:sp>
          <p:nvSpPr>
            <p:cNvPr name="TextBox 24" id="24"/>
            <p:cNvSpPr txBox="true"/>
            <p:nvPr/>
          </p:nvSpPr>
          <p:spPr>
            <a:xfrm>
              <a:off x="0" y="-57150"/>
              <a:ext cx="7599220" cy="858404"/>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Fagradalsfjall volcano in Iceland, 2021</a:t>
              </a:r>
            </a:p>
          </p:txBody>
        </p:sp>
      </p:grpSp>
      <p:grpSp>
        <p:nvGrpSpPr>
          <p:cNvPr name="Group 25" id="25"/>
          <p:cNvGrpSpPr/>
          <p:nvPr/>
        </p:nvGrpSpPr>
        <p:grpSpPr>
          <a:xfrm rot="0">
            <a:off x="13632873" y="838551"/>
            <a:ext cx="4587198" cy="2631489"/>
            <a:chOff x="0" y="0"/>
            <a:chExt cx="6116264" cy="3508652"/>
          </a:xfrm>
        </p:grpSpPr>
        <p:sp>
          <p:nvSpPr>
            <p:cNvPr name="Freeform 26" id="26"/>
            <p:cNvSpPr/>
            <p:nvPr/>
          </p:nvSpPr>
          <p:spPr>
            <a:xfrm flipH="false" flipV="false" rot="0">
              <a:off x="0" y="0"/>
              <a:ext cx="6116320" cy="3508629"/>
            </a:xfrm>
            <a:custGeom>
              <a:avLst/>
              <a:gdLst/>
              <a:ahLst/>
              <a:cxnLst/>
              <a:rect r="r" b="b" t="t" l="l"/>
              <a:pathLst>
                <a:path h="3508629" w="6116320">
                  <a:moveTo>
                    <a:pt x="0" y="0"/>
                  </a:moveTo>
                  <a:lnTo>
                    <a:pt x="6116320" y="0"/>
                  </a:lnTo>
                  <a:lnTo>
                    <a:pt x="6116320" y="3508629"/>
                  </a:lnTo>
                  <a:lnTo>
                    <a:pt x="0" y="3508629"/>
                  </a:lnTo>
                  <a:close/>
                </a:path>
              </a:pathLst>
            </a:custGeom>
            <a:solidFill>
              <a:srgbClr val="FFC000"/>
            </a:solidFill>
          </p:spPr>
        </p:sp>
        <p:sp>
          <p:nvSpPr>
            <p:cNvPr name="TextBox 27" id="27"/>
            <p:cNvSpPr txBox="true"/>
            <p:nvPr/>
          </p:nvSpPr>
          <p:spPr>
            <a:xfrm>
              <a:off x="0" y="-38100"/>
              <a:ext cx="6116264" cy="3546752"/>
            </a:xfrm>
            <a:prstGeom prst="rect">
              <a:avLst/>
            </a:prstGeom>
          </p:spPr>
          <p:txBody>
            <a:bodyPr anchor="t" rtlCol="false" tIns="50800" lIns="50800" bIns="50800" rIns="50800"/>
            <a:lstStyle/>
            <a:p>
              <a:pPr algn="l">
                <a:lnSpc>
                  <a:spcPts val="2160"/>
                </a:lnSpc>
              </a:pPr>
              <a:r>
                <a:rPr lang="en-US" sz="1800">
                  <a:solidFill>
                    <a:srgbClr val="000000"/>
                  </a:solidFill>
                  <a:latin typeface="Calibri (MS)"/>
                  <a:ea typeface="Calibri (MS)"/>
                  <a:cs typeface="Calibri (MS)"/>
                  <a:sym typeface="Calibri (MS)"/>
                </a:rPr>
                <a:t>8 ‘The type of eruption is the most important factor influencing the hazards from volcanoes.’ With the aid of examples, how far do you agree? [20] </a:t>
              </a:r>
            </a:p>
            <a:p>
              <a:pPr algn="l">
                <a:lnSpc>
                  <a:spcPts val="2160"/>
                </a:lnSpc>
              </a:pPr>
            </a:p>
            <a:p>
              <a:pPr algn="l">
                <a:lnSpc>
                  <a:spcPts val="2160"/>
                </a:lnSpc>
              </a:pPr>
              <a:r>
                <a:rPr lang="en-US" sz="1800">
                  <a:solidFill>
                    <a:srgbClr val="000000"/>
                  </a:solidFill>
                  <a:latin typeface="Calibri (MS)"/>
                  <a:ea typeface="Calibri (MS)"/>
                  <a:cs typeface="Calibri (MS)"/>
                  <a:sym typeface="Calibri (MS)"/>
                </a:rPr>
                <a:t>9 Assess the extent to which the types of volcanic eruptions and their products determine the hazardous impacts. [20]</a:t>
              </a:r>
            </a:p>
            <a:p>
              <a:pPr algn="l">
                <a:lnSpc>
                  <a:spcPts val="2160"/>
                </a:lnSpc>
              </a:pPr>
            </a:p>
          </p:txBody>
        </p:sp>
      </p:grpSp>
      <p:grpSp>
        <p:nvGrpSpPr>
          <p:cNvPr name="Group 28" id="28"/>
          <p:cNvGrpSpPr/>
          <p:nvPr/>
        </p:nvGrpSpPr>
        <p:grpSpPr>
          <a:xfrm rot="0">
            <a:off x="13632873" y="3601662"/>
            <a:ext cx="4587198" cy="6486392"/>
            <a:chOff x="0" y="0"/>
            <a:chExt cx="6116264" cy="8648522"/>
          </a:xfrm>
        </p:grpSpPr>
        <p:sp>
          <p:nvSpPr>
            <p:cNvPr name="Freeform 29" id="29"/>
            <p:cNvSpPr/>
            <p:nvPr/>
          </p:nvSpPr>
          <p:spPr>
            <a:xfrm flipH="false" flipV="false" rot="0">
              <a:off x="0" y="0"/>
              <a:ext cx="6116320" cy="8648573"/>
            </a:xfrm>
            <a:custGeom>
              <a:avLst/>
              <a:gdLst/>
              <a:ahLst/>
              <a:cxnLst/>
              <a:rect r="r" b="b" t="t" l="l"/>
              <a:pathLst>
                <a:path h="8648573" w="6116320">
                  <a:moveTo>
                    <a:pt x="0" y="0"/>
                  </a:moveTo>
                  <a:lnTo>
                    <a:pt x="6116320" y="0"/>
                  </a:lnTo>
                  <a:lnTo>
                    <a:pt x="6116320" y="8648573"/>
                  </a:lnTo>
                  <a:lnTo>
                    <a:pt x="0" y="8648573"/>
                  </a:lnTo>
                  <a:close/>
                </a:path>
              </a:pathLst>
            </a:custGeom>
            <a:solidFill>
              <a:srgbClr val="FFC000"/>
            </a:solidFill>
          </p:spPr>
        </p:sp>
        <p:sp>
          <p:nvSpPr>
            <p:cNvPr name="TextBox 30" id="30"/>
            <p:cNvSpPr txBox="true"/>
            <p:nvPr/>
          </p:nvSpPr>
          <p:spPr>
            <a:xfrm>
              <a:off x="0" y="-28575"/>
              <a:ext cx="6116264" cy="8677097"/>
            </a:xfrm>
            <a:prstGeom prst="rect">
              <a:avLst/>
            </a:prstGeom>
          </p:spPr>
          <p:txBody>
            <a:bodyPr anchor="t" rtlCol="false" tIns="50800" lIns="50800" bIns="50800" rIns="50800"/>
            <a:lstStyle/>
            <a:p>
              <a:pPr algn="ctr">
                <a:lnSpc>
                  <a:spcPts val="1980"/>
                </a:lnSpc>
              </a:pPr>
              <a:r>
                <a:rPr lang="en-US" sz="1650" b="true">
                  <a:solidFill>
                    <a:srgbClr val="000000"/>
                  </a:solidFill>
                  <a:latin typeface="Calibri (MS) Bold"/>
                  <a:ea typeface="Calibri (MS) Bold"/>
                  <a:cs typeface="Calibri (MS) Bold"/>
                  <a:sym typeface="Calibri (MS) Bold"/>
                </a:rPr>
                <a:t>The basics (we’ll look at this more later this term)</a:t>
              </a:r>
            </a:p>
            <a:p>
              <a:pPr algn="ctr">
                <a:lnSpc>
                  <a:spcPts val="1980"/>
                </a:lnSpc>
              </a:pPr>
            </a:p>
            <a:p>
              <a:pPr algn="l">
                <a:lnSpc>
                  <a:spcPts val="1980"/>
                </a:lnSpc>
              </a:pPr>
              <a:r>
                <a:rPr lang="en-US" sz="1650" b="true">
                  <a:solidFill>
                    <a:srgbClr val="FF0000"/>
                  </a:solidFill>
                  <a:latin typeface="Calibri (MS) Bold"/>
                  <a:ea typeface="Calibri (MS) Bold"/>
                  <a:cs typeface="Calibri (MS) Bold"/>
                  <a:sym typeface="Calibri (MS) Bold"/>
                </a:rPr>
                <a:t>Not all volcanoes are the same – we find different types of volcanoes in different parts of the world. Why?</a:t>
              </a:r>
            </a:p>
            <a:p>
              <a:pPr algn="l">
                <a:lnSpc>
                  <a:spcPts val="1980"/>
                </a:lnSpc>
              </a:pPr>
            </a:p>
            <a:p>
              <a:pPr algn="l">
                <a:lnSpc>
                  <a:spcPts val="1980"/>
                </a:lnSpc>
              </a:pPr>
              <a:r>
                <a:rPr lang="en-US" sz="1650" b="true">
                  <a:solidFill>
                    <a:srgbClr val="000000"/>
                  </a:solidFill>
                  <a:latin typeface="Calibri (MS) Bold"/>
                  <a:ea typeface="Calibri (MS) Bold"/>
                  <a:cs typeface="Calibri (MS) Bold"/>
                  <a:sym typeface="Calibri (MS) Bold"/>
                </a:rPr>
                <a:t>Different plate boundaries = different volcanoes &amp; volcanic activity.</a:t>
              </a:r>
            </a:p>
            <a:p>
              <a:pPr algn="l">
                <a:lnSpc>
                  <a:spcPts val="1980"/>
                </a:lnSpc>
              </a:pPr>
            </a:p>
            <a:p>
              <a:pPr algn="l">
                <a:lnSpc>
                  <a:spcPts val="1980"/>
                </a:lnSpc>
              </a:pPr>
              <a:r>
                <a:rPr lang="en-US" sz="1650" b="true">
                  <a:solidFill>
                    <a:srgbClr val="FF0000"/>
                  </a:solidFill>
                  <a:latin typeface="Calibri (MS) Bold"/>
                  <a:ea typeface="Calibri (MS) Bold"/>
                  <a:cs typeface="Calibri (MS) Bold"/>
                  <a:sym typeface="Calibri (MS) Bold"/>
                </a:rPr>
                <a:t>What do you think are the characteristics of volcanoes &amp; volcanic eruptions at constructive/divergent plate boundaries?</a:t>
              </a:r>
            </a:p>
            <a:p>
              <a:pPr algn="l">
                <a:lnSpc>
                  <a:spcPts val="1980"/>
                </a:lnSpc>
              </a:pPr>
            </a:p>
            <a:p>
              <a:pPr algn="l">
                <a:lnSpc>
                  <a:spcPts val="1980"/>
                </a:lnSpc>
              </a:pPr>
              <a:r>
                <a:rPr lang="en-US" sz="1650" b="true">
                  <a:solidFill>
                    <a:srgbClr val="000000"/>
                  </a:solidFill>
                  <a:latin typeface="Calibri (MS) Bold"/>
                  <a:ea typeface="Calibri (MS) Bold"/>
                  <a:cs typeface="Calibri (MS) Bold"/>
                  <a:sym typeface="Calibri (MS) Bold"/>
                </a:rPr>
                <a:t>Effusive (non-explosive), runny (basaltic) lava, shield volcanoes, 0-1 on the VEI (Volcanic Explosivity Scale), ‘Hawaiian’ eruption style.</a:t>
              </a:r>
            </a:p>
            <a:p>
              <a:pPr algn="l">
                <a:lnSpc>
                  <a:spcPts val="1980"/>
                </a:lnSpc>
              </a:pPr>
            </a:p>
            <a:p>
              <a:pPr algn="l">
                <a:lnSpc>
                  <a:spcPts val="1980"/>
                </a:lnSpc>
              </a:pPr>
              <a:r>
                <a:rPr lang="en-US" sz="1650" b="true">
                  <a:solidFill>
                    <a:srgbClr val="FF0000"/>
                  </a:solidFill>
                  <a:latin typeface="Calibri (MS) Bold"/>
                  <a:ea typeface="Calibri (MS) Bold"/>
                  <a:cs typeface="Calibri (MS) Bold"/>
                  <a:sym typeface="Calibri (MS) Bold"/>
                </a:rPr>
                <a:t>What do you think are the characteristics of volcanoes &amp; volcanic eruptions at convergent-destructive plate boundaries?</a:t>
              </a:r>
            </a:p>
            <a:p>
              <a:pPr algn="l">
                <a:lnSpc>
                  <a:spcPts val="1980"/>
                </a:lnSpc>
              </a:pPr>
            </a:p>
            <a:p>
              <a:pPr algn="l">
                <a:lnSpc>
                  <a:spcPts val="1980"/>
                </a:lnSpc>
              </a:pPr>
              <a:r>
                <a:rPr lang="en-US" sz="1650" b="true">
                  <a:solidFill>
                    <a:srgbClr val="000000"/>
                  </a:solidFill>
                  <a:latin typeface="Calibri (MS) Bold"/>
                  <a:ea typeface="Calibri (MS) Bold"/>
                  <a:cs typeface="Calibri (MS) Bold"/>
                  <a:sym typeface="Calibri (MS) Bold"/>
                </a:rPr>
                <a:t>Explosive, thick (andesitic or acidic) lava, compostive/strato-volcanoes, can reach up to 5 on the VEI, ‘Vulcanian’, ‘Vesuvian’ and ‘Plinian’ eruption styles are common.</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08585" y="65258"/>
            <a:ext cx="15773400" cy="1335976"/>
            <a:chOff x="0" y="0"/>
            <a:chExt cx="21031200" cy="1781302"/>
          </a:xfrm>
        </p:grpSpPr>
        <p:sp>
          <p:nvSpPr>
            <p:cNvPr name="Freeform 4" id="4"/>
            <p:cNvSpPr/>
            <p:nvPr/>
          </p:nvSpPr>
          <p:spPr>
            <a:xfrm flipH="false" flipV="false" rot="0">
              <a:off x="0" y="0"/>
              <a:ext cx="21031200" cy="1781302"/>
            </a:xfrm>
            <a:custGeom>
              <a:avLst/>
              <a:gdLst/>
              <a:ahLst/>
              <a:cxnLst/>
              <a:rect r="r" b="b" t="t" l="l"/>
              <a:pathLst>
                <a:path h="1781302" w="21031200">
                  <a:moveTo>
                    <a:pt x="0" y="0"/>
                  </a:moveTo>
                  <a:lnTo>
                    <a:pt x="21031200" y="0"/>
                  </a:lnTo>
                  <a:lnTo>
                    <a:pt x="21031200" y="1781302"/>
                  </a:lnTo>
                  <a:lnTo>
                    <a:pt x="0" y="1781302"/>
                  </a:lnTo>
                  <a:close/>
                </a:path>
              </a:pathLst>
            </a:custGeom>
            <a:solidFill>
              <a:srgbClr val="000000">
                <a:alpha val="0"/>
              </a:srgbClr>
            </a:solidFill>
          </p:spPr>
        </p:sp>
        <p:sp>
          <p:nvSpPr>
            <p:cNvPr name="TextBox 5" id="5"/>
            <p:cNvSpPr txBox="true"/>
            <p:nvPr/>
          </p:nvSpPr>
          <p:spPr>
            <a:xfrm>
              <a:off x="0" y="9525"/>
              <a:ext cx="21031200" cy="1771777"/>
            </a:xfrm>
            <a:prstGeom prst="rect">
              <a:avLst/>
            </a:prstGeom>
          </p:spPr>
          <p:txBody>
            <a:bodyPr anchor="ctr" rtlCol="false" tIns="0" lIns="0" bIns="0" rIns="0"/>
            <a:lstStyle/>
            <a:p>
              <a:pPr algn="l">
                <a:lnSpc>
                  <a:spcPts val="7128"/>
                </a:lnSpc>
              </a:pPr>
              <a:r>
                <a:rPr lang="en-US" sz="6600" spc="58">
                  <a:solidFill>
                    <a:srgbClr val="000000"/>
                  </a:solidFill>
                  <a:latin typeface="Abibas"/>
                  <a:ea typeface="Abibas"/>
                  <a:cs typeface="Abibas"/>
                  <a:sym typeface="Abibas"/>
                </a:rPr>
                <a:t>Exam Practice</a:t>
              </a:r>
            </a:p>
          </p:txBody>
        </p:sp>
      </p:grpSp>
      <p:grpSp>
        <p:nvGrpSpPr>
          <p:cNvPr name="Group 6" id="6"/>
          <p:cNvGrpSpPr>
            <a:grpSpLocks noChangeAspect="true"/>
          </p:cNvGrpSpPr>
          <p:nvPr/>
        </p:nvGrpSpPr>
        <p:grpSpPr>
          <a:xfrm rot="0">
            <a:off x="251460" y="1260662"/>
            <a:ext cx="7803180" cy="2461833"/>
            <a:chOff x="0" y="0"/>
            <a:chExt cx="10404240" cy="3282444"/>
          </a:xfrm>
        </p:grpSpPr>
        <p:sp>
          <p:nvSpPr>
            <p:cNvPr name="Freeform 7" id="7"/>
            <p:cNvSpPr/>
            <p:nvPr/>
          </p:nvSpPr>
          <p:spPr>
            <a:xfrm flipH="false" flipV="false" rot="0">
              <a:off x="0" y="0"/>
              <a:ext cx="10404221" cy="3282442"/>
            </a:xfrm>
            <a:custGeom>
              <a:avLst/>
              <a:gdLst/>
              <a:ahLst/>
              <a:cxnLst/>
              <a:rect r="r" b="b" t="t" l="l"/>
              <a:pathLst>
                <a:path h="3282442" w="10404221">
                  <a:moveTo>
                    <a:pt x="0" y="0"/>
                  </a:moveTo>
                  <a:lnTo>
                    <a:pt x="10404221" y="0"/>
                  </a:lnTo>
                  <a:lnTo>
                    <a:pt x="10404221" y="3282442"/>
                  </a:lnTo>
                  <a:lnTo>
                    <a:pt x="0" y="3282442"/>
                  </a:lnTo>
                  <a:lnTo>
                    <a:pt x="0" y="0"/>
                  </a:lnTo>
                  <a:close/>
                </a:path>
              </a:pathLst>
            </a:custGeom>
            <a:blipFill>
              <a:blip r:embed="rId3"/>
              <a:stretch>
                <a:fillRect l="-15161" t="0" r="-15162" b="0"/>
              </a:stretch>
            </a:blipFill>
          </p:spPr>
        </p:sp>
      </p:grpSp>
      <p:grpSp>
        <p:nvGrpSpPr>
          <p:cNvPr name="Group 8" id="8"/>
          <p:cNvGrpSpPr>
            <a:grpSpLocks noChangeAspect="true"/>
          </p:cNvGrpSpPr>
          <p:nvPr/>
        </p:nvGrpSpPr>
        <p:grpSpPr>
          <a:xfrm rot="0">
            <a:off x="251460" y="3801446"/>
            <a:ext cx="7803180" cy="6326227"/>
            <a:chOff x="0" y="0"/>
            <a:chExt cx="10404240" cy="8434970"/>
          </a:xfrm>
        </p:grpSpPr>
        <p:sp>
          <p:nvSpPr>
            <p:cNvPr name="Freeform 9" id="9"/>
            <p:cNvSpPr/>
            <p:nvPr/>
          </p:nvSpPr>
          <p:spPr>
            <a:xfrm flipH="false" flipV="false" rot="0">
              <a:off x="0" y="0"/>
              <a:ext cx="10404221" cy="8434959"/>
            </a:xfrm>
            <a:custGeom>
              <a:avLst/>
              <a:gdLst/>
              <a:ahLst/>
              <a:cxnLst/>
              <a:rect r="r" b="b" t="t" l="l"/>
              <a:pathLst>
                <a:path h="8434959" w="10404221">
                  <a:moveTo>
                    <a:pt x="0" y="0"/>
                  </a:moveTo>
                  <a:lnTo>
                    <a:pt x="10404221" y="0"/>
                  </a:lnTo>
                  <a:lnTo>
                    <a:pt x="10404221" y="8434959"/>
                  </a:lnTo>
                  <a:lnTo>
                    <a:pt x="0" y="8434959"/>
                  </a:lnTo>
                  <a:lnTo>
                    <a:pt x="0" y="0"/>
                  </a:lnTo>
                  <a:close/>
                </a:path>
              </a:pathLst>
            </a:custGeom>
            <a:blipFill>
              <a:blip r:embed="rId4"/>
              <a:stretch>
                <a:fillRect l="-13299" t="0" r="-13300" b="0"/>
              </a:stretch>
            </a:blipFill>
          </p:spPr>
        </p:sp>
      </p:grpSp>
      <p:grpSp>
        <p:nvGrpSpPr>
          <p:cNvPr name="Group 10" id="10"/>
          <p:cNvGrpSpPr>
            <a:grpSpLocks noChangeAspect="true"/>
          </p:cNvGrpSpPr>
          <p:nvPr/>
        </p:nvGrpSpPr>
        <p:grpSpPr>
          <a:xfrm rot="0">
            <a:off x="9201150" y="65258"/>
            <a:ext cx="7587669" cy="9935992"/>
            <a:chOff x="0" y="0"/>
            <a:chExt cx="10116892" cy="13247990"/>
          </a:xfrm>
        </p:grpSpPr>
        <p:sp>
          <p:nvSpPr>
            <p:cNvPr name="Freeform 11" id="11"/>
            <p:cNvSpPr/>
            <p:nvPr/>
          </p:nvSpPr>
          <p:spPr>
            <a:xfrm flipH="false" flipV="false" rot="0">
              <a:off x="0" y="0"/>
              <a:ext cx="10116947" cy="13248005"/>
            </a:xfrm>
            <a:custGeom>
              <a:avLst/>
              <a:gdLst/>
              <a:ahLst/>
              <a:cxnLst/>
              <a:rect r="r" b="b" t="t" l="l"/>
              <a:pathLst>
                <a:path h="13248005" w="10116947">
                  <a:moveTo>
                    <a:pt x="0" y="0"/>
                  </a:moveTo>
                  <a:lnTo>
                    <a:pt x="10116947" y="0"/>
                  </a:lnTo>
                  <a:lnTo>
                    <a:pt x="10116947" y="13248005"/>
                  </a:lnTo>
                  <a:lnTo>
                    <a:pt x="0" y="13248005"/>
                  </a:lnTo>
                  <a:lnTo>
                    <a:pt x="0" y="0"/>
                  </a:lnTo>
                  <a:close/>
                </a:path>
              </a:pathLst>
            </a:custGeom>
            <a:blipFill>
              <a:blip r:embed="rId5"/>
              <a:stretch>
                <a:fillRect l="0" t="-1766" r="0" b="-1766"/>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88438" y="457101"/>
            <a:ext cx="17906410" cy="4855000"/>
            <a:chOff x="0" y="0"/>
            <a:chExt cx="23875214" cy="6473334"/>
          </a:xfrm>
        </p:grpSpPr>
        <p:sp>
          <p:nvSpPr>
            <p:cNvPr name="Freeform 4" id="4"/>
            <p:cNvSpPr/>
            <p:nvPr/>
          </p:nvSpPr>
          <p:spPr>
            <a:xfrm flipH="false" flipV="false" rot="0">
              <a:off x="12700" y="12700"/>
              <a:ext cx="23849710" cy="6447917"/>
            </a:xfrm>
            <a:custGeom>
              <a:avLst/>
              <a:gdLst/>
              <a:ahLst/>
              <a:cxnLst/>
              <a:rect r="r" b="b" t="t" l="l"/>
              <a:pathLst>
                <a:path h="6447917" w="23849710">
                  <a:moveTo>
                    <a:pt x="0" y="1074674"/>
                  </a:moveTo>
                  <a:cubicBezTo>
                    <a:pt x="0" y="481203"/>
                    <a:pt x="482473" y="0"/>
                    <a:pt x="1077722" y="0"/>
                  </a:cubicBezTo>
                  <a:lnTo>
                    <a:pt x="22771988" y="0"/>
                  </a:lnTo>
                  <a:cubicBezTo>
                    <a:pt x="23367237" y="0"/>
                    <a:pt x="23849710" y="481203"/>
                    <a:pt x="23849710" y="1074674"/>
                  </a:cubicBezTo>
                  <a:lnTo>
                    <a:pt x="23849710" y="5373243"/>
                  </a:lnTo>
                  <a:cubicBezTo>
                    <a:pt x="23849710" y="5966714"/>
                    <a:pt x="23367237" y="6447917"/>
                    <a:pt x="22771988" y="6447917"/>
                  </a:cubicBezTo>
                  <a:lnTo>
                    <a:pt x="1077722" y="6447917"/>
                  </a:lnTo>
                  <a:cubicBezTo>
                    <a:pt x="482473" y="6447917"/>
                    <a:pt x="0" y="5966841"/>
                    <a:pt x="0" y="5373243"/>
                  </a:cubicBezTo>
                  <a:close/>
                </a:path>
              </a:pathLst>
            </a:custGeom>
            <a:solidFill>
              <a:srgbClr val="FF0000"/>
            </a:solidFill>
          </p:spPr>
        </p:sp>
        <p:sp>
          <p:nvSpPr>
            <p:cNvPr name="Freeform 5" id="5"/>
            <p:cNvSpPr/>
            <p:nvPr/>
          </p:nvSpPr>
          <p:spPr>
            <a:xfrm flipH="false" flipV="false" rot="0">
              <a:off x="0" y="0"/>
              <a:ext cx="23875110" cy="6473317"/>
            </a:xfrm>
            <a:custGeom>
              <a:avLst/>
              <a:gdLst/>
              <a:ahLst/>
              <a:cxnLst/>
              <a:rect r="r" b="b" t="t" l="l"/>
              <a:pathLst>
                <a:path h="6473317" w="23875110">
                  <a:moveTo>
                    <a:pt x="0" y="1087374"/>
                  </a:moveTo>
                  <a:cubicBezTo>
                    <a:pt x="0" y="486791"/>
                    <a:pt x="488188" y="0"/>
                    <a:pt x="1090422" y="0"/>
                  </a:cubicBezTo>
                  <a:lnTo>
                    <a:pt x="22784688" y="0"/>
                  </a:lnTo>
                  <a:lnTo>
                    <a:pt x="22784688" y="12700"/>
                  </a:lnTo>
                  <a:lnTo>
                    <a:pt x="22784688" y="0"/>
                  </a:lnTo>
                  <a:cubicBezTo>
                    <a:pt x="23386923" y="0"/>
                    <a:pt x="23875110" y="486791"/>
                    <a:pt x="23875110" y="1087374"/>
                  </a:cubicBezTo>
                  <a:lnTo>
                    <a:pt x="23862410" y="1087374"/>
                  </a:lnTo>
                  <a:lnTo>
                    <a:pt x="23875110" y="1087374"/>
                  </a:lnTo>
                  <a:lnTo>
                    <a:pt x="23875110" y="5385943"/>
                  </a:lnTo>
                  <a:lnTo>
                    <a:pt x="23862410" y="5385943"/>
                  </a:lnTo>
                  <a:lnTo>
                    <a:pt x="23875110" y="5385943"/>
                  </a:lnTo>
                  <a:cubicBezTo>
                    <a:pt x="23875110" y="5986526"/>
                    <a:pt x="23386923" y="6473317"/>
                    <a:pt x="22784688" y="6473317"/>
                  </a:cubicBezTo>
                  <a:lnTo>
                    <a:pt x="22784688" y="6460617"/>
                  </a:lnTo>
                  <a:lnTo>
                    <a:pt x="22784688" y="6473317"/>
                  </a:lnTo>
                  <a:lnTo>
                    <a:pt x="1090422" y="6473317"/>
                  </a:lnTo>
                  <a:lnTo>
                    <a:pt x="1090422" y="6460617"/>
                  </a:lnTo>
                  <a:lnTo>
                    <a:pt x="1090422" y="6473317"/>
                  </a:lnTo>
                  <a:cubicBezTo>
                    <a:pt x="488188" y="6473317"/>
                    <a:pt x="0" y="5986526"/>
                    <a:pt x="0" y="5385943"/>
                  </a:cubicBezTo>
                  <a:lnTo>
                    <a:pt x="0" y="1087374"/>
                  </a:lnTo>
                  <a:lnTo>
                    <a:pt x="12700" y="1087374"/>
                  </a:lnTo>
                  <a:lnTo>
                    <a:pt x="0" y="1087374"/>
                  </a:lnTo>
                  <a:moveTo>
                    <a:pt x="25400" y="1087374"/>
                  </a:moveTo>
                  <a:lnTo>
                    <a:pt x="25400" y="5385943"/>
                  </a:lnTo>
                  <a:lnTo>
                    <a:pt x="12700" y="5385943"/>
                  </a:lnTo>
                  <a:lnTo>
                    <a:pt x="25400" y="5385943"/>
                  </a:lnTo>
                  <a:cubicBezTo>
                    <a:pt x="25400" y="5972429"/>
                    <a:pt x="502158" y="6447917"/>
                    <a:pt x="1090422" y="6447917"/>
                  </a:cubicBezTo>
                  <a:lnTo>
                    <a:pt x="22784688" y="6447917"/>
                  </a:lnTo>
                  <a:cubicBezTo>
                    <a:pt x="23372952" y="6447917"/>
                    <a:pt x="23849710" y="5972429"/>
                    <a:pt x="23849710" y="5385943"/>
                  </a:cubicBezTo>
                  <a:lnTo>
                    <a:pt x="23849710" y="1087374"/>
                  </a:lnTo>
                  <a:cubicBezTo>
                    <a:pt x="23849710" y="500888"/>
                    <a:pt x="23372952" y="25400"/>
                    <a:pt x="22784688" y="25400"/>
                  </a:cubicBezTo>
                  <a:lnTo>
                    <a:pt x="1090422" y="25400"/>
                  </a:lnTo>
                  <a:lnTo>
                    <a:pt x="1090422" y="12700"/>
                  </a:lnTo>
                  <a:lnTo>
                    <a:pt x="1090422" y="25400"/>
                  </a:lnTo>
                  <a:cubicBezTo>
                    <a:pt x="502158" y="25400"/>
                    <a:pt x="25400" y="500888"/>
                    <a:pt x="25400" y="1087374"/>
                  </a:cubicBezTo>
                  <a:close/>
                </a:path>
              </a:pathLst>
            </a:custGeom>
            <a:solidFill>
              <a:srgbClr val="2F528F"/>
            </a:solidFill>
          </p:spPr>
        </p:sp>
        <p:sp>
          <p:nvSpPr>
            <p:cNvPr name="TextBox 6" id="6"/>
            <p:cNvSpPr txBox="true"/>
            <p:nvPr/>
          </p:nvSpPr>
          <p:spPr>
            <a:xfrm>
              <a:off x="0" y="-123825"/>
              <a:ext cx="23875214" cy="6597159"/>
            </a:xfrm>
            <a:prstGeom prst="rect">
              <a:avLst/>
            </a:prstGeom>
          </p:spPr>
          <p:txBody>
            <a:bodyPr anchor="ctr" rtlCol="false" tIns="50800" lIns="50800" bIns="50800" rIns="50800"/>
            <a:lstStyle/>
            <a:p>
              <a:pPr algn="ctr">
                <a:lnSpc>
                  <a:spcPts val="7200"/>
                </a:lnSpc>
              </a:pPr>
              <a:r>
                <a:rPr lang="en-US" sz="6000">
                  <a:solidFill>
                    <a:srgbClr val="FFFFFF"/>
                  </a:solidFill>
                  <a:latin typeface="Calibri (MS)"/>
                  <a:ea typeface="Calibri (MS)"/>
                  <a:cs typeface="Calibri (MS)"/>
                  <a:sym typeface="Calibri (MS)"/>
                </a:rPr>
                <a:t>Want to learn more about plate tectonics, volcanism &amp; magma generation? Check out </a:t>
              </a:r>
              <a:r>
                <a:rPr lang="en-US" sz="6000" u="sng">
                  <a:solidFill>
                    <a:srgbClr val="0563C1"/>
                  </a:solidFill>
                  <a:latin typeface="Calibri (MS)"/>
                  <a:ea typeface="Calibri (MS)"/>
                  <a:cs typeface="Calibri (MS)"/>
                  <a:sym typeface="Calibri (MS)"/>
                  <a:hlinkClick r:id="rId3" tooltip="https://www.volcanodiscovery.com/geology/plate-tectonics.html"/>
                </a:rPr>
                <a:t>this</a:t>
              </a:r>
              <a:r>
                <a:rPr lang="en-US" sz="6000">
                  <a:solidFill>
                    <a:srgbClr val="FFFFFF"/>
                  </a:solidFill>
                  <a:latin typeface="Calibri (MS)"/>
                  <a:ea typeface="Calibri (MS)"/>
                  <a:cs typeface="Calibri (MS)"/>
                  <a:sym typeface="Calibri (MS)"/>
                </a:rPr>
                <a:t> webpage. At the bottom, you can click to learn about each of the 4 tectonic environments where magmas are formed and where volcanoes occur!</a:t>
              </a:r>
            </a:p>
          </p:txBody>
        </p:sp>
      </p:grpSp>
      <p:sp>
        <p:nvSpPr>
          <p:cNvPr name="TextBox 7" id="7"/>
          <p:cNvSpPr txBox="true"/>
          <p:nvPr/>
        </p:nvSpPr>
        <p:spPr>
          <a:xfrm rot="0">
            <a:off x="-111237" y="6511559"/>
            <a:ext cx="18105120" cy="3007548"/>
          </a:xfrm>
          <a:prstGeom prst="rect">
            <a:avLst/>
          </a:prstGeom>
        </p:spPr>
        <p:txBody>
          <a:bodyPr anchor="t" rtlCol="false" tIns="0" lIns="0" bIns="0" rIns="0">
            <a:spAutoFit/>
          </a:bodyPr>
          <a:lstStyle/>
          <a:p>
            <a:pPr algn="ctr">
              <a:lnSpc>
                <a:spcPts val="10800"/>
              </a:lnSpc>
            </a:pPr>
            <a:r>
              <a:rPr lang="en-US" sz="9000" u="sng">
                <a:solidFill>
                  <a:srgbClr val="0563C1"/>
                </a:solidFill>
                <a:latin typeface="Calibri (MS)"/>
                <a:ea typeface="Calibri (MS)"/>
                <a:cs typeface="Calibri (MS)"/>
                <a:sym typeface="Calibri (MS)"/>
                <a:hlinkClick r:id="rId4" tooltip="https://www.bbc.com/travel/article/20220126-is-the-pilbara-the-oldest-place-on-earth"/>
              </a:rPr>
              <a:t>Is the Pilbara the oldest place on Earth?</a:t>
            </a:r>
            <a:r>
              <a:rPr lang="en-US" sz="9000">
                <a:solidFill>
                  <a:srgbClr val="000000"/>
                </a:solidFill>
                <a:latin typeface="Calibri (MS)"/>
                <a:ea typeface="Calibri (MS)"/>
                <a:cs typeface="Calibri (MS)"/>
                <a:sym typeface="Calibri (MS)"/>
              </a:rPr>
              <a:t>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91440" y="-116205"/>
            <a:ext cx="18105120" cy="2517309"/>
          </a:xfrm>
          <a:prstGeom prst="rect">
            <a:avLst/>
          </a:prstGeom>
        </p:spPr>
        <p:txBody>
          <a:bodyPr anchor="t" rtlCol="false" tIns="0" lIns="0" bIns="0" rIns="0">
            <a:spAutoFit/>
          </a:bodyPr>
          <a:lstStyle/>
          <a:p>
            <a:pPr algn="ctr">
              <a:lnSpc>
                <a:spcPts val="9000"/>
              </a:lnSpc>
            </a:pPr>
            <a:r>
              <a:rPr lang="en-US" sz="7500" u="sng">
                <a:solidFill>
                  <a:srgbClr val="0563C1"/>
                </a:solidFill>
                <a:latin typeface="Calibri (MS)"/>
                <a:ea typeface="Calibri (MS)"/>
                <a:cs typeface="Calibri (MS)"/>
                <a:sym typeface="Calibri (MS)"/>
                <a:hlinkClick r:id="rId3" tooltip="https://phys.org/news/2022-06-global-geological-provinces-tectonic-plates.amp?fs=e&amp;s=cl"/>
              </a:rPr>
              <a:t>New maps of global geological provinces and tectonic plates</a:t>
            </a:r>
            <a:r>
              <a:rPr lang="en-US" sz="7500">
                <a:solidFill>
                  <a:srgbClr val="000000"/>
                </a:solidFill>
                <a:latin typeface="Calibri (MS)"/>
                <a:ea typeface="Calibri (MS)"/>
                <a:cs typeface="Calibri (MS)"/>
                <a:sym typeface="Calibri (MS)"/>
              </a:rPr>
              <a:t> </a:t>
            </a:r>
          </a:p>
        </p:txBody>
      </p:sp>
      <p:grpSp>
        <p:nvGrpSpPr>
          <p:cNvPr name="Group 4" id="4"/>
          <p:cNvGrpSpPr>
            <a:grpSpLocks noChangeAspect="true"/>
          </p:cNvGrpSpPr>
          <p:nvPr/>
        </p:nvGrpSpPr>
        <p:grpSpPr>
          <a:xfrm rot="0">
            <a:off x="437643" y="2290863"/>
            <a:ext cx="17145000" cy="7806445"/>
            <a:chOff x="0" y="0"/>
            <a:chExt cx="22860000" cy="10408594"/>
          </a:xfrm>
        </p:grpSpPr>
        <p:sp>
          <p:nvSpPr>
            <p:cNvPr name="Freeform 5" id="5" descr="https://scx2.b-cdn.net/gfx/news/2022/new-maps-of-global-geo.jpg"/>
            <p:cNvSpPr/>
            <p:nvPr/>
          </p:nvSpPr>
          <p:spPr>
            <a:xfrm flipH="false" flipV="false" rot="0">
              <a:off x="0" y="0"/>
              <a:ext cx="22860000" cy="10408539"/>
            </a:xfrm>
            <a:custGeom>
              <a:avLst/>
              <a:gdLst/>
              <a:ahLst/>
              <a:cxnLst/>
              <a:rect r="r" b="b" t="t" l="l"/>
              <a:pathLst>
                <a:path h="10408539" w="22860000">
                  <a:moveTo>
                    <a:pt x="0" y="0"/>
                  </a:moveTo>
                  <a:lnTo>
                    <a:pt x="22860000" y="0"/>
                  </a:lnTo>
                  <a:lnTo>
                    <a:pt x="22860000" y="10408539"/>
                  </a:lnTo>
                  <a:lnTo>
                    <a:pt x="0" y="10408539"/>
                  </a:lnTo>
                  <a:lnTo>
                    <a:pt x="0" y="0"/>
                  </a:lnTo>
                  <a:close/>
                </a:path>
              </a:pathLst>
            </a:custGeom>
            <a:blipFill>
              <a:blip r:embed="rId4"/>
              <a:stretch>
                <a:fillRect l="0" t="0" r="0" b="-20612"/>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C4CC"/>
        </a:solidFill>
      </p:bgPr>
    </p:bg>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2112960"/>
            <a:chOff x="0" y="0"/>
            <a:chExt cx="24384000" cy="2817280"/>
          </a:xfrm>
        </p:grpSpPr>
        <p:sp>
          <p:nvSpPr>
            <p:cNvPr name="Freeform 4" id="4"/>
            <p:cNvSpPr/>
            <p:nvPr/>
          </p:nvSpPr>
          <p:spPr>
            <a:xfrm flipH="false" flipV="false" rot="0">
              <a:off x="0" y="0"/>
              <a:ext cx="24384000" cy="2817280"/>
            </a:xfrm>
            <a:custGeom>
              <a:avLst/>
              <a:gdLst/>
              <a:ahLst/>
              <a:cxnLst/>
              <a:rect r="r" b="b" t="t" l="l"/>
              <a:pathLst>
                <a:path h="2817280" w="24384000">
                  <a:moveTo>
                    <a:pt x="0" y="0"/>
                  </a:moveTo>
                  <a:lnTo>
                    <a:pt x="24384000" y="0"/>
                  </a:lnTo>
                  <a:lnTo>
                    <a:pt x="24384000" y="2817280"/>
                  </a:lnTo>
                  <a:lnTo>
                    <a:pt x="0" y="2817280"/>
                  </a:lnTo>
                  <a:close/>
                </a:path>
              </a:pathLst>
            </a:custGeom>
            <a:solidFill>
              <a:srgbClr val="000000">
                <a:alpha val="0"/>
              </a:srgbClr>
            </a:solidFill>
          </p:spPr>
        </p:sp>
        <p:sp>
          <p:nvSpPr>
            <p:cNvPr name="TextBox 5" id="5"/>
            <p:cNvSpPr txBox="true"/>
            <p:nvPr/>
          </p:nvSpPr>
          <p:spPr>
            <a:xfrm>
              <a:off x="0" y="-38100"/>
              <a:ext cx="24384000" cy="2855380"/>
            </a:xfrm>
            <a:prstGeom prst="rect">
              <a:avLst/>
            </a:prstGeom>
          </p:spPr>
          <p:txBody>
            <a:bodyPr anchor="ctr" rtlCol="false" tIns="0" lIns="0" bIns="0" rIns="0"/>
            <a:lstStyle/>
            <a:p>
              <a:pPr algn="ctr">
                <a:lnSpc>
                  <a:spcPts val="7128"/>
                </a:lnSpc>
              </a:pPr>
              <a:r>
                <a:rPr lang="en-US" sz="5940">
                  <a:solidFill>
                    <a:srgbClr val="000000"/>
                  </a:solidFill>
                  <a:latin typeface="Arimo"/>
                  <a:ea typeface="Arimo"/>
                  <a:cs typeface="Arimo"/>
                  <a:sym typeface="Arimo"/>
                </a:rPr>
                <a:t>Factors affecting the severity of a hazard– why are the impacts of some hazards more severe than others? </a:t>
              </a:r>
            </a:p>
          </p:txBody>
        </p:sp>
      </p:grpSp>
      <p:grpSp>
        <p:nvGrpSpPr>
          <p:cNvPr name="Group 6" id="6"/>
          <p:cNvGrpSpPr/>
          <p:nvPr/>
        </p:nvGrpSpPr>
        <p:grpSpPr>
          <a:xfrm rot="0">
            <a:off x="14631958" y="1823604"/>
            <a:ext cx="3675091" cy="8482444"/>
            <a:chOff x="0" y="0"/>
            <a:chExt cx="4900122" cy="11309926"/>
          </a:xfrm>
        </p:grpSpPr>
        <p:sp>
          <p:nvSpPr>
            <p:cNvPr name="Freeform 7" id="7"/>
            <p:cNvSpPr/>
            <p:nvPr/>
          </p:nvSpPr>
          <p:spPr>
            <a:xfrm flipH="false" flipV="false" rot="0">
              <a:off x="25400" y="25400"/>
              <a:ext cx="4849368" cy="11259186"/>
            </a:xfrm>
            <a:custGeom>
              <a:avLst/>
              <a:gdLst/>
              <a:ahLst/>
              <a:cxnLst/>
              <a:rect r="r" b="b" t="t" l="l"/>
              <a:pathLst>
                <a:path h="11259186" w="4849368">
                  <a:moveTo>
                    <a:pt x="0" y="813054"/>
                  </a:moveTo>
                  <a:cubicBezTo>
                    <a:pt x="0" y="363982"/>
                    <a:pt x="361823" y="0"/>
                    <a:pt x="808228" y="0"/>
                  </a:cubicBezTo>
                  <a:lnTo>
                    <a:pt x="4041140" y="0"/>
                  </a:lnTo>
                  <a:cubicBezTo>
                    <a:pt x="4487545" y="0"/>
                    <a:pt x="4849368" y="363982"/>
                    <a:pt x="4849368" y="813054"/>
                  </a:cubicBezTo>
                  <a:lnTo>
                    <a:pt x="4849368" y="10446131"/>
                  </a:lnTo>
                  <a:cubicBezTo>
                    <a:pt x="4849368" y="10895203"/>
                    <a:pt x="4487545" y="11259186"/>
                    <a:pt x="4041140" y="11259186"/>
                  </a:cubicBezTo>
                  <a:lnTo>
                    <a:pt x="808228" y="11259186"/>
                  </a:lnTo>
                  <a:cubicBezTo>
                    <a:pt x="361823" y="11259185"/>
                    <a:pt x="0" y="10895076"/>
                    <a:pt x="0" y="10446131"/>
                  </a:cubicBezTo>
                  <a:close/>
                </a:path>
              </a:pathLst>
            </a:custGeom>
            <a:solidFill>
              <a:srgbClr val="4F81BD"/>
            </a:solidFill>
          </p:spPr>
        </p:sp>
        <p:sp>
          <p:nvSpPr>
            <p:cNvPr name="Freeform 8" id="8"/>
            <p:cNvSpPr/>
            <p:nvPr/>
          </p:nvSpPr>
          <p:spPr>
            <a:xfrm flipH="false" flipV="false" rot="0">
              <a:off x="0" y="0"/>
              <a:ext cx="4900168" cy="11309986"/>
            </a:xfrm>
            <a:custGeom>
              <a:avLst/>
              <a:gdLst/>
              <a:ahLst/>
              <a:cxnLst/>
              <a:rect r="r" b="b" t="t" l="l"/>
              <a:pathLst>
                <a:path h="11309986" w="4900168">
                  <a:moveTo>
                    <a:pt x="0" y="838454"/>
                  </a:moveTo>
                  <a:cubicBezTo>
                    <a:pt x="0" y="375539"/>
                    <a:pt x="373126" y="0"/>
                    <a:pt x="833628" y="0"/>
                  </a:cubicBezTo>
                  <a:lnTo>
                    <a:pt x="4066540" y="0"/>
                  </a:lnTo>
                  <a:lnTo>
                    <a:pt x="4066540" y="25400"/>
                  </a:lnTo>
                  <a:lnTo>
                    <a:pt x="4066540" y="0"/>
                  </a:lnTo>
                  <a:lnTo>
                    <a:pt x="4066540" y="25400"/>
                  </a:lnTo>
                  <a:lnTo>
                    <a:pt x="4066540" y="0"/>
                  </a:lnTo>
                  <a:cubicBezTo>
                    <a:pt x="4527042" y="0"/>
                    <a:pt x="4900168" y="375539"/>
                    <a:pt x="4900168" y="838454"/>
                  </a:cubicBezTo>
                  <a:lnTo>
                    <a:pt x="4874768" y="838454"/>
                  </a:lnTo>
                  <a:lnTo>
                    <a:pt x="4900168" y="838454"/>
                  </a:lnTo>
                  <a:lnTo>
                    <a:pt x="4900168" y="10471531"/>
                  </a:lnTo>
                  <a:lnTo>
                    <a:pt x="4874768" y="10471531"/>
                  </a:lnTo>
                  <a:lnTo>
                    <a:pt x="4900168" y="10471531"/>
                  </a:lnTo>
                  <a:cubicBezTo>
                    <a:pt x="4900168" y="10934447"/>
                    <a:pt x="4527042" y="11309986"/>
                    <a:pt x="4066540" y="11309986"/>
                  </a:cubicBezTo>
                  <a:lnTo>
                    <a:pt x="4066540" y="11284586"/>
                  </a:lnTo>
                  <a:lnTo>
                    <a:pt x="4066540" y="11309986"/>
                  </a:lnTo>
                  <a:lnTo>
                    <a:pt x="833628" y="11309986"/>
                  </a:lnTo>
                  <a:lnTo>
                    <a:pt x="833628" y="11284586"/>
                  </a:lnTo>
                  <a:lnTo>
                    <a:pt x="833628" y="11309986"/>
                  </a:lnTo>
                  <a:cubicBezTo>
                    <a:pt x="373126" y="11309985"/>
                    <a:pt x="0" y="10934446"/>
                    <a:pt x="0" y="10471531"/>
                  </a:cubicBezTo>
                  <a:lnTo>
                    <a:pt x="0" y="838454"/>
                  </a:lnTo>
                  <a:lnTo>
                    <a:pt x="25400" y="838454"/>
                  </a:lnTo>
                  <a:lnTo>
                    <a:pt x="0" y="838454"/>
                  </a:lnTo>
                  <a:moveTo>
                    <a:pt x="50800" y="838454"/>
                  </a:moveTo>
                  <a:lnTo>
                    <a:pt x="50800" y="10471531"/>
                  </a:lnTo>
                  <a:lnTo>
                    <a:pt x="25400" y="10471531"/>
                  </a:lnTo>
                  <a:lnTo>
                    <a:pt x="50800" y="10471531"/>
                  </a:lnTo>
                  <a:cubicBezTo>
                    <a:pt x="50800" y="10906633"/>
                    <a:pt x="401447" y="11259186"/>
                    <a:pt x="833628" y="11259186"/>
                  </a:cubicBezTo>
                  <a:lnTo>
                    <a:pt x="4066540" y="11259186"/>
                  </a:lnTo>
                  <a:cubicBezTo>
                    <a:pt x="4498721" y="11259186"/>
                    <a:pt x="4849368" y="10906633"/>
                    <a:pt x="4849368" y="10471531"/>
                  </a:cubicBezTo>
                  <a:lnTo>
                    <a:pt x="4849368" y="838454"/>
                  </a:lnTo>
                  <a:cubicBezTo>
                    <a:pt x="4849368" y="403352"/>
                    <a:pt x="4498721" y="50800"/>
                    <a:pt x="4066540" y="50800"/>
                  </a:cubicBezTo>
                  <a:lnTo>
                    <a:pt x="833628" y="50800"/>
                  </a:lnTo>
                  <a:lnTo>
                    <a:pt x="833628" y="25400"/>
                  </a:lnTo>
                  <a:lnTo>
                    <a:pt x="833628" y="50800"/>
                  </a:lnTo>
                  <a:cubicBezTo>
                    <a:pt x="401447" y="50800"/>
                    <a:pt x="50800" y="403352"/>
                    <a:pt x="50800" y="838454"/>
                  </a:cubicBezTo>
                  <a:close/>
                </a:path>
              </a:pathLst>
            </a:custGeom>
            <a:solidFill>
              <a:srgbClr val="385D8A"/>
            </a:solidFill>
          </p:spPr>
        </p:sp>
        <p:sp>
          <p:nvSpPr>
            <p:cNvPr name="TextBox 9" id="9"/>
            <p:cNvSpPr txBox="true"/>
            <p:nvPr/>
          </p:nvSpPr>
          <p:spPr>
            <a:xfrm>
              <a:off x="0" y="-9525"/>
              <a:ext cx="4900122" cy="11319451"/>
            </a:xfrm>
            <a:prstGeom prst="rect">
              <a:avLst/>
            </a:prstGeom>
          </p:spPr>
          <p:txBody>
            <a:bodyPr anchor="ctr" rtlCol="false" tIns="50800" lIns="50800" bIns="50800" rIns="50800"/>
            <a:lstStyle/>
            <a:p>
              <a:pPr algn="ctr">
                <a:lnSpc>
                  <a:spcPts val="2520"/>
                </a:lnSpc>
              </a:pPr>
              <a:r>
                <a:rPr lang="en-US" sz="2100">
                  <a:solidFill>
                    <a:srgbClr val="FFFFFF"/>
                  </a:solidFill>
                  <a:latin typeface="Arimo"/>
                  <a:ea typeface="Arimo"/>
                  <a:cs typeface="Arimo"/>
                  <a:sym typeface="Arimo"/>
                </a:rPr>
                <a:t>Do you think the impacts of natural hazards are more severe in LEDCs or MEDCs? Explain why.</a:t>
              </a:r>
            </a:p>
            <a:p>
              <a:pPr algn="ctr">
                <a:lnSpc>
                  <a:spcPts val="2520"/>
                </a:lnSpc>
              </a:pPr>
            </a:p>
            <a:p>
              <a:pPr algn="ctr">
                <a:lnSpc>
                  <a:spcPts val="2520"/>
                </a:lnSpc>
              </a:pPr>
              <a:r>
                <a:rPr lang="en-US" sz="2100" u="sng">
                  <a:solidFill>
                    <a:srgbClr val="FFFFFF"/>
                  </a:solidFill>
                  <a:latin typeface="Arimo"/>
                  <a:ea typeface="Arimo"/>
                  <a:cs typeface="Arimo"/>
                  <a:sym typeface="Arimo"/>
                </a:rPr>
                <a:t>Economic impacts are usually much greater in MEDCs</a:t>
              </a:r>
              <a:r>
                <a:rPr lang="en-US" sz="2100">
                  <a:solidFill>
                    <a:srgbClr val="FFFFFF"/>
                  </a:solidFill>
                  <a:latin typeface="Arimo"/>
                  <a:ea typeface="Arimo"/>
                  <a:cs typeface="Arimo"/>
                  <a:sym typeface="Arimo"/>
                </a:rPr>
                <a:t> – why?</a:t>
              </a:r>
            </a:p>
            <a:p>
              <a:pPr algn="ctr">
                <a:lnSpc>
                  <a:spcPts val="2520"/>
                </a:lnSpc>
              </a:pPr>
            </a:p>
            <a:p>
              <a:pPr algn="ctr">
                <a:lnSpc>
                  <a:spcPts val="2520"/>
                </a:lnSpc>
              </a:pPr>
              <a:r>
                <a:rPr lang="en-US" sz="2100" u="sng">
                  <a:solidFill>
                    <a:srgbClr val="FFFFFF"/>
                  </a:solidFill>
                  <a:latin typeface="Arimo"/>
                  <a:ea typeface="Arimo"/>
                  <a:cs typeface="Arimo"/>
                  <a:sym typeface="Arimo"/>
                </a:rPr>
                <a:t>Deaths and injuries and nearly always far greater in LEDCs</a:t>
              </a:r>
              <a:r>
                <a:rPr lang="en-US" sz="2100">
                  <a:solidFill>
                    <a:srgbClr val="FFFFFF"/>
                  </a:solidFill>
                  <a:latin typeface="Arimo"/>
                  <a:ea typeface="Arimo"/>
                  <a:cs typeface="Arimo"/>
                  <a:sym typeface="Arimo"/>
                </a:rPr>
                <a:t> – why?</a:t>
              </a:r>
            </a:p>
            <a:p>
              <a:pPr algn="ctr">
                <a:lnSpc>
                  <a:spcPts val="2520"/>
                </a:lnSpc>
              </a:pPr>
            </a:p>
            <a:p>
              <a:pPr algn="ctr">
                <a:lnSpc>
                  <a:spcPts val="2520"/>
                </a:lnSpc>
              </a:pPr>
              <a:r>
                <a:rPr lang="en-US" sz="2100">
                  <a:solidFill>
                    <a:srgbClr val="FFFFFF"/>
                  </a:solidFill>
                  <a:latin typeface="Arimo"/>
                  <a:ea typeface="Arimo"/>
                  <a:cs typeface="Arimo"/>
                  <a:sym typeface="Arimo"/>
                </a:rPr>
                <a:t>Impacts in LEDCs are often long-term, while in MEDCs are they usually short/medium term – why?</a:t>
              </a:r>
            </a:p>
            <a:p>
              <a:pPr algn="ctr">
                <a:lnSpc>
                  <a:spcPts val="2520"/>
                </a:lnSpc>
              </a:pPr>
            </a:p>
            <a:p>
              <a:pPr algn="ctr">
                <a:lnSpc>
                  <a:spcPts val="2520"/>
                </a:lnSpc>
              </a:pPr>
              <a:r>
                <a:rPr lang="en-US" sz="2100">
                  <a:solidFill>
                    <a:srgbClr val="FFFFFF"/>
                  </a:solidFill>
                  <a:latin typeface="Arimo"/>
                  <a:ea typeface="Arimo"/>
                  <a:cs typeface="Arimo"/>
                  <a:sym typeface="Arimo"/>
                </a:rPr>
                <a:t>It varies over TIME (temporal) and SPACE (spatial)</a:t>
              </a:r>
            </a:p>
            <a:p>
              <a:pPr algn="ctr">
                <a:lnSpc>
                  <a:spcPts val="2520"/>
                </a:lnSpc>
              </a:pPr>
            </a:p>
            <a:p>
              <a:pPr algn="ctr">
                <a:lnSpc>
                  <a:spcPts val="2520"/>
                </a:lnSpc>
              </a:pPr>
              <a:r>
                <a:rPr lang="en-US" sz="2100">
                  <a:solidFill>
                    <a:srgbClr val="FFFFFF"/>
                  </a:solidFill>
                  <a:latin typeface="Arimo"/>
                  <a:ea typeface="Arimo"/>
                  <a:cs typeface="Arimo"/>
                  <a:sym typeface="Arimo"/>
                </a:rPr>
                <a:t>Check out </a:t>
              </a:r>
              <a:r>
                <a:rPr lang="en-US" sz="2100" u="sng">
                  <a:solidFill>
                    <a:srgbClr val="0000FF"/>
                  </a:solidFill>
                  <a:latin typeface="Arimo"/>
                  <a:ea typeface="Arimo"/>
                  <a:cs typeface="Arimo"/>
                  <a:sym typeface="Arimo"/>
                  <a:hlinkClick r:id="rId3" tooltip="https://www.s-cool.co.uk/gcse/geography/tectonics/revise-it/the-impact-of-natural-hazards"/>
                </a:rPr>
                <a:t>this</a:t>
              </a:r>
              <a:r>
                <a:rPr lang="en-US" sz="2100">
                  <a:solidFill>
                    <a:srgbClr val="FFFFFF"/>
                  </a:solidFill>
                  <a:latin typeface="Arimo"/>
                  <a:ea typeface="Arimo"/>
                  <a:cs typeface="Arimo"/>
                  <a:sym typeface="Arimo"/>
                </a:rPr>
                <a:t> website to learn more.</a:t>
              </a:r>
            </a:p>
          </p:txBody>
        </p:sp>
      </p:grpSp>
      <p:grpSp>
        <p:nvGrpSpPr>
          <p:cNvPr name="Group 10" id="10"/>
          <p:cNvGrpSpPr>
            <a:grpSpLocks noChangeAspect="true"/>
          </p:cNvGrpSpPr>
          <p:nvPr/>
        </p:nvGrpSpPr>
        <p:grpSpPr>
          <a:xfrm rot="0">
            <a:off x="83786" y="2140101"/>
            <a:ext cx="12242781" cy="8078550"/>
            <a:chOff x="0" y="0"/>
            <a:chExt cx="16323708" cy="10771400"/>
          </a:xfrm>
        </p:grpSpPr>
        <p:sp>
          <p:nvSpPr>
            <p:cNvPr name="Freeform 11" id="11"/>
            <p:cNvSpPr/>
            <p:nvPr/>
          </p:nvSpPr>
          <p:spPr>
            <a:xfrm flipH="false" flipV="false" rot="0">
              <a:off x="0" y="0"/>
              <a:ext cx="16323690" cy="10771378"/>
            </a:xfrm>
            <a:custGeom>
              <a:avLst/>
              <a:gdLst/>
              <a:ahLst/>
              <a:cxnLst/>
              <a:rect r="r" b="b" t="t" l="l"/>
              <a:pathLst>
                <a:path h="10771378" w="16323690">
                  <a:moveTo>
                    <a:pt x="0" y="0"/>
                  </a:moveTo>
                  <a:lnTo>
                    <a:pt x="16323690" y="0"/>
                  </a:lnTo>
                  <a:lnTo>
                    <a:pt x="16323690" y="10771378"/>
                  </a:lnTo>
                  <a:lnTo>
                    <a:pt x="0" y="10771378"/>
                  </a:lnTo>
                  <a:lnTo>
                    <a:pt x="0" y="0"/>
                  </a:lnTo>
                  <a:close/>
                </a:path>
              </a:pathLst>
            </a:custGeom>
            <a:blipFill>
              <a:blip r:embed="rId4"/>
              <a:stretch>
                <a:fillRect l="0" t="-7074" r="0" b="-7074"/>
              </a:stretch>
            </a:blipFill>
          </p:spPr>
        </p:sp>
      </p:grpSp>
      <p:grpSp>
        <p:nvGrpSpPr>
          <p:cNvPr name="Group 12" id="12"/>
          <p:cNvGrpSpPr/>
          <p:nvPr/>
        </p:nvGrpSpPr>
        <p:grpSpPr>
          <a:xfrm rot="0">
            <a:off x="8312691" y="2444315"/>
            <a:ext cx="3389448" cy="523009"/>
            <a:chOff x="0" y="0"/>
            <a:chExt cx="4519264" cy="697346"/>
          </a:xfrm>
        </p:grpSpPr>
        <p:sp>
          <p:nvSpPr>
            <p:cNvPr name="Freeform 13" id="13"/>
            <p:cNvSpPr/>
            <p:nvPr/>
          </p:nvSpPr>
          <p:spPr>
            <a:xfrm flipH="false" flipV="false" rot="0">
              <a:off x="25400" y="25400"/>
              <a:ext cx="4468495" cy="646557"/>
            </a:xfrm>
            <a:custGeom>
              <a:avLst/>
              <a:gdLst/>
              <a:ahLst/>
              <a:cxnLst/>
              <a:rect r="r" b="b" t="t" l="l"/>
              <a:pathLst>
                <a:path h="646557" w="4468495">
                  <a:moveTo>
                    <a:pt x="0" y="0"/>
                  </a:moveTo>
                  <a:lnTo>
                    <a:pt x="4468495" y="0"/>
                  </a:lnTo>
                  <a:lnTo>
                    <a:pt x="4468495" y="646557"/>
                  </a:lnTo>
                  <a:lnTo>
                    <a:pt x="0" y="646557"/>
                  </a:lnTo>
                  <a:close/>
                </a:path>
              </a:pathLst>
            </a:custGeom>
            <a:solidFill>
              <a:srgbClr val="E46C0A"/>
            </a:solidFill>
          </p:spPr>
        </p:sp>
        <p:sp>
          <p:nvSpPr>
            <p:cNvPr name="Freeform 14" id="14"/>
            <p:cNvSpPr/>
            <p:nvPr/>
          </p:nvSpPr>
          <p:spPr>
            <a:xfrm flipH="false" flipV="false" rot="0">
              <a:off x="0" y="0"/>
              <a:ext cx="4519295" cy="697357"/>
            </a:xfrm>
            <a:custGeom>
              <a:avLst/>
              <a:gdLst/>
              <a:ahLst/>
              <a:cxnLst/>
              <a:rect r="r" b="b" t="t" l="l"/>
              <a:pathLst>
                <a:path h="697357" w="4519295">
                  <a:moveTo>
                    <a:pt x="25400" y="0"/>
                  </a:moveTo>
                  <a:lnTo>
                    <a:pt x="4493895" y="0"/>
                  </a:lnTo>
                  <a:cubicBezTo>
                    <a:pt x="4507865" y="0"/>
                    <a:pt x="4519295" y="11430"/>
                    <a:pt x="4519295" y="25400"/>
                  </a:cubicBezTo>
                  <a:lnTo>
                    <a:pt x="4519295" y="671957"/>
                  </a:lnTo>
                  <a:cubicBezTo>
                    <a:pt x="4519295" y="685927"/>
                    <a:pt x="4507865" y="697357"/>
                    <a:pt x="4493895" y="697357"/>
                  </a:cubicBezTo>
                  <a:lnTo>
                    <a:pt x="25400" y="697357"/>
                  </a:lnTo>
                  <a:cubicBezTo>
                    <a:pt x="11430" y="697357"/>
                    <a:pt x="0" y="685927"/>
                    <a:pt x="0" y="671957"/>
                  </a:cubicBezTo>
                  <a:lnTo>
                    <a:pt x="0" y="25400"/>
                  </a:lnTo>
                  <a:cubicBezTo>
                    <a:pt x="0" y="11430"/>
                    <a:pt x="11430" y="0"/>
                    <a:pt x="25400" y="0"/>
                  </a:cubicBezTo>
                  <a:moveTo>
                    <a:pt x="25400" y="50800"/>
                  </a:moveTo>
                  <a:lnTo>
                    <a:pt x="25400" y="25400"/>
                  </a:lnTo>
                  <a:lnTo>
                    <a:pt x="50800" y="25400"/>
                  </a:lnTo>
                  <a:lnTo>
                    <a:pt x="50800" y="671957"/>
                  </a:lnTo>
                  <a:lnTo>
                    <a:pt x="25400" y="671957"/>
                  </a:lnTo>
                  <a:lnTo>
                    <a:pt x="25400" y="646557"/>
                  </a:lnTo>
                  <a:lnTo>
                    <a:pt x="4493895" y="646557"/>
                  </a:lnTo>
                  <a:lnTo>
                    <a:pt x="4493895" y="671957"/>
                  </a:lnTo>
                  <a:lnTo>
                    <a:pt x="4468495" y="671957"/>
                  </a:lnTo>
                  <a:lnTo>
                    <a:pt x="4468495" y="25400"/>
                  </a:lnTo>
                  <a:lnTo>
                    <a:pt x="4493895" y="25400"/>
                  </a:lnTo>
                  <a:lnTo>
                    <a:pt x="4493895" y="50800"/>
                  </a:lnTo>
                  <a:lnTo>
                    <a:pt x="25400" y="50800"/>
                  </a:lnTo>
                  <a:close/>
                </a:path>
              </a:pathLst>
            </a:custGeom>
            <a:solidFill>
              <a:srgbClr val="FAC090"/>
            </a:solidFill>
          </p:spPr>
        </p:sp>
        <p:sp>
          <p:nvSpPr>
            <p:cNvPr name="TextBox 15" id="15"/>
            <p:cNvSpPr txBox="true"/>
            <p:nvPr/>
          </p:nvSpPr>
          <p:spPr>
            <a:xfrm>
              <a:off x="0" y="-19050"/>
              <a:ext cx="4519264" cy="716396"/>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hazard</a:t>
              </a:r>
            </a:p>
          </p:txBody>
        </p:sp>
      </p:grpSp>
      <p:grpSp>
        <p:nvGrpSpPr>
          <p:cNvPr name="Group 16" id="16"/>
          <p:cNvGrpSpPr/>
          <p:nvPr/>
        </p:nvGrpSpPr>
        <p:grpSpPr>
          <a:xfrm rot="0">
            <a:off x="4649930" y="3507248"/>
            <a:ext cx="2864427" cy="813954"/>
            <a:chOff x="0" y="0"/>
            <a:chExt cx="3819236" cy="1085272"/>
          </a:xfrm>
        </p:grpSpPr>
        <p:sp>
          <p:nvSpPr>
            <p:cNvPr name="Freeform 17" id="17"/>
            <p:cNvSpPr/>
            <p:nvPr/>
          </p:nvSpPr>
          <p:spPr>
            <a:xfrm flipH="false" flipV="false" rot="0">
              <a:off x="25400" y="25400"/>
              <a:ext cx="3768471" cy="1034415"/>
            </a:xfrm>
            <a:custGeom>
              <a:avLst/>
              <a:gdLst/>
              <a:ahLst/>
              <a:cxnLst/>
              <a:rect r="r" b="b" t="t" l="l"/>
              <a:pathLst>
                <a:path h="1034415" w="3768471">
                  <a:moveTo>
                    <a:pt x="0" y="0"/>
                  </a:moveTo>
                  <a:lnTo>
                    <a:pt x="3768471" y="0"/>
                  </a:lnTo>
                  <a:lnTo>
                    <a:pt x="3768471" y="1034415"/>
                  </a:lnTo>
                  <a:lnTo>
                    <a:pt x="0" y="1034415"/>
                  </a:lnTo>
                  <a:close/>
                </a:path>
              </a:pathLst>
            </a:custGeom>
            <a:solidFill>
              <a:srgbClr val="4F81BD"/>
            </a:solidFill>
          </p:spPr>
        </p:sp>
        <p:sp>
          <p:nvSpPr>
            <p:cNvPr name="Freeform 18" id="18"/>
            <p:cNvSpPr/>
            <p:nvPr/>
          </p:nvSpPr>
          <p:spPr>
            <a:xfrm flipH="false" flipV="false" rot="0">
              <a:off x="0" y="0"/>
              <a:ext cx="3819271" cy="1085215"/>
            </a:xfrm>
            <a:custGeom>
              <a:avLst/>
              <a:gdLst/>
              <a:ahLst/>
              <a:cxnLst/>
              <a:rect r="r" b="b" t="t" l="l"/>
              <a:pathLst>
                <a:path h="1085215" w="3819271">
                  <a:moveTo>
                    <a:pt x="25400" y="0"/>
                  </a:moveTo>
                  <a:lnTo>
                    <a:pt x="3793871" y="0"/>
                  </a:lnTo>
                  <a:cubicBezTo>
                    <a:pt x="3807841" y="0"/>
                    <a:pt x="3819271" y="11430"/>
                    <a:pt x="3819271" y="25400"/>
                  </a:cubicBezTo>
                  <a:lnTo>
                    <a:pt x="3819271" y="1059815"/>
                  </a:lnTo>
                  <a:cubicBezTo>
                    <a:pt x="3819271" y="1073785"/>
                    <a:pt x="3807841" y="1085215"/>
                    <a:pt x="3793871" y="1085215"/>
                  </a:cubicBezTo>
                  <a:lnTo>
                    <a:pt x="25400" y="1085215"/>
                  </a:lnTo>
                  <a:cubicBezTo>
                    <a:pt x="11430" y="1085215"/>
                    <a:pt x="0" y="1073785"/>
                    <a:pt x="0" y="1059815"/>
                  </a:cubicBezTo>
                  <a:lnTo>
                    <a:pt x="0" y="25400"/>
                  </a:lnTo>
                  <a:cubicBezTo>
                    <a:pt x="0" y="11430"/>
                    <a:pt x="11430" y="0"/>
                    <a:pt x="25400" y="0"/>
                  </a:cubicBezTo>
                  <a:moveTo>
                    <a:pt x="25400" y="50800"/>
                  </a:moveTo>
                  <a:lnTo>
                    <a:pt x="25400" y="25400"/>
                  </a:lnTo>
                  <a:lnTo>
                    <a:pt x="50800" y="25400"/>
                  </a:lnTo>
                  <a:lnTo>
                    <a:pt x="50800" y="1059815"/>
                  </a:lnTo>
                  <a:lnTo>
                    <a:pt x="25400" y="1059815"/>
                  </a:lnTo>
                  <a:lnTo>
                    <a:pt x="25400" y="1034415"/>
                  </a:lnTo>
                  <a:lnTo>
                    <a:pt x="3793871" y="1034415"/>
                  </a:lnTo>
                  <a:lnTo>
                    <a:pt x="3793871" y="1059815"/>
                  </a:lnTo>
                  <a:lnTo>
                    <a:pt x="3768471" y="1059815"/>
                  </a:lnTo>
                  <a:lnTo>
                    <a:pt x="3768471" y="25400"/>
                  </a:lnTo>
                  <a:lnTo>
                    <a:pt x="3793871" y="25400"/>
                  </a:lnTo>
                  <a:lnTo>
                    <a:pt x="3793871" y="50800"/>
                  </a:lnTo>
                  <a:lnTo>
                    <a:pt x="25400" y="50800"/>
                  </a:lnTo>
                  <a:close/>
                </a:path>
              </a:pathLst>
            </a:custGeom>
            <a:solidFill>
              <a:srgbClr val="385D8A"/>
            </a:solidFill>
          </p:spPr>
        </p:sp>
        <p:sp>
          <p:nvSpPr>
            <p:cNvPr name="TextBox 19" id="19"/>
            <p:cNvSpPr txBox="true"/>
            <p:nvPr/>
          </p:nvSpPr>
          <p:spPr>
            <a:xfrm>
              <a:off x="0" y="-19050"/>
              <a:ext cx="3819236" cy="1104322"/>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Strength/size/</a:t>
              </a:r>
            </a:p>
            <a:p>
              <a:pPr algn="ctr">
                <a:lnSpc>
                  <a:spcPts val="3240"/>
                </a:lnSpc>
              </a:pPr>
              <a:r>
                <a:rPr lang="en-US" sz="2700">
                  <a:solidFill>
                    <a:srgbClr val="FFFFFF"/>
                  </a:solidFill>
                  <a:latin typeface="Arimo"/>
                  <a:ea typeface="Arimo"/>
                  <a:cs typeface="Arimo"/>
                  <a:sym typeface="Arimo"/>
                </a:rPr>
                <a:t>magnitude</a:t>
              </a:r>
            </a:p>
          </p:txBody>
        </p:sp>
      </p:grpSp>
      <p:grpSp>
        <p:nvGrpSpPr>
          <p:cNvPr name="Group 20" id="20"/>
          <p:cNvGrpSpPr/>
          <p:nvPr/>
        </p:nvGrpSpPr>
        <p:grpSpPr>
          <a:xfrm rot="0">
            <a:off x="552639" y="5131068"/>
            <a:ext cx="2573481" cy="571219"/>
            <a:chOff x="0" y="0"/>
            <a:chExt cx="3431308" cy="761626"/>
          </a:xfrm>
        </p:grpSpPr>
        <p:sp>
          <p:nvSpPr>
            <p:cNvPr name="Freeform 21" id="21"/>
            <p:cNvSpPr/>
            <p:nvPr/>
          </p:nvSpPr>
          <p:spPr>
            <a:xfrm flipH="false" flipV="false" rot="0">
              <a:off x="25400" y="25400"/>
              <a:ext cx="3380486" cy="710819"/>
            </a:xfrm>
            <a:custGeom>
              <a:avLst/>
              <a:gdLst/>
              <a:ahLst/>
              <a:cxnLst/>
              <a:rect r="r" b="b" t="t" l="l"/>
              <a:pathLst>
                <a:path h="710819" w="3380486">
                  <a:moveTo>
                    <a:pt x="0" y="0"/>
                  </a:moveTo>
                  <a:lnTo>
                    <a:pt x="3380486" y="0"/>
                  </a:lnTo>
                  <a:lnTo>
                    <a:pt x="3380486" y="710819"/>
                  </a:lnTo>
                  <a:lnTo>
                    <a:pt x="0" y="710819"/>
                  </a:lnTo>
                  <a:close/>
                </a:path>
              </a:pathLst>
            </a:custGeom>
            <a:solidFill>
              <a:srgbClr val="FFFFFF"/>
            </a:solidFill>
          </p:spPr>
        </p:sp>
        <p:sp>
          <p:nvSpPr>
            <p:cNvPr name="Freeform 22" id="22"/>
            <p:cNvSpPr/>
            <p:nvPr/>
          </p:nvSpPr>
          <p:spPr>
            <a:xfrm flipH="false" flipV="false" rot="0">
              <a:off x="0" y="0"/>
              <a:ext cx="3431286" cy="761619"/>
            </a:xfrm>
            <a:custGeom>
              <a:avLst/>
              <a:gdLst/>
              <a:ahLst/>
              <a:cxnLst/>
              <a:rect r="r" b="b" t="t" l="l"/>
              <a:pathLst>
                <a:path h="761619" w="3431286">
                  <a:moveTo>
                    <a:pt x="25400" y="0"/>
                  </a:moveTo>
                  <a:lnTo>
                    <a:pt x="3405886" y="0"/>
                  </a:lnTo>
                  <a:cubicBezTo>
                    <a:pt x="3419856" y="0"/>
                    <a:pt x="3431286" y="11430"/>
                    <a:pt x="3431286" y="25400"/>
                  </a:cubicBezTo>
                  <a:lnTo>
                    <a:pt x="3431286" y="736219"/>
                  </a:lnTo>
                  <a:cubicBezTo>
                    <a:pt x="3431286" y="750189"/>
                    <a:pt x="3419856" y="761619"/>
                    <a:pt x="3405886" y="761619"/>
                  </a:cubicBezTo>
                  <a:lnTo>
                    <a:pt x="25400" y="761619"/>
                  </a:lnTo>
                  <a:cubicBezTo>
                    <a:pt x="11430" y="761619"/>
                    <a:pt x="0" y="750189"/>
                    <a:pt x="0" y="736219"/>
                  </a:cubicBezTo>
                  <a:lnTo>
                    <a:pt x="0" y="25400"/>
                  </a:lnTo>
                  <a:cubicBezTo>
                    <a:pt x="0" y="11430"/>
                    <a:pt x="11430" y="0"/>
                    <a:pt x="25400" y="0"/>
                  </a:cubicBezTo>
                  <a:moveTo>
                    <a:pt x="25400" y="50800"/>
                  </a:moveTo>
                  <a:lnTo>
                    <a:pt x="25400" y="25400"/>
                  </a:lnTo>
                  <a:lnTo>
                    <a:pt x="50800" y="25400"/>
                  </a:lnTo>
                  <a:lnTo>
                    <a:pt x="50800" y="736219"/>
                  </a:lnTo>
                  <a:lnTo>
                    <a:pt x="25400" y="736219"/>
                  </a:lnTo>
                  <a:lnTo>
                    <a:pt x="25400" y="710819"/>
                  </a:lnTo>
                  <a:lnTo>
                    <a:pt x="3405886" y="710819"/>
                  </a:lnTo>
                  <a:lnTo>
                    <a:pt x="3405886" y="736219"/>
                  </a:lnTo>
                  <a:lnTo>
                    <a:pt x="3380486" y="736219"/>
                  </a:lnTo>
                  <a:lnTo>
                    <a:pt x="3380486" y="25400"/>
                  </a:lnTo>
                  <a:lnTo>
                    <a:pt x="3405886" y="25400"/>
                  </a:lnTo>
                  <a:lnTo>
                    <a:pt x="3405886" y="50800"/>
                  </a:lnTo>
                  <a:lnTo>
                    <a:pt x="25400" y="50800"/>
                  </a:lnTo>
                  <a:close/>
                </a:path>
              </a:pathLst>
            </a:custGeom>
            <a:solidFill>
              <a:srgbClr val="FFFFFF"/>
            </a:solidFill>
          </p:spPr>
        </p:sp>
        <p:sp>
          <p:nvSpPr>
            <p:cNvPr name="TextBox 23" id="23"/>
            <p:cNvSpPr txBox="true"/>
            <p:nvPr/>
          </p:nvSpPr>
          <p:spPr>
            <a:xfrm>
              <a:off x="0" y="-19050"/>
              <a:ext cx="3431308" cy="780676"/>
            </a:xfrm>
            <a:prstGeom prst="rect">
              <a:avLst/>
            </a:prstGeom>
          </p:spPr>
          <p:txBody>
            <a:bodyPr anchor="ctr" rtlCol="false" tIns="50800" lIns="50800" bIns="50800" rIns="50800"/>
            <a:lstStyle/>
            <a:p>
              <a:pPr algn="ctr">
                <a:lnSpc>
                  <a:spcPts val="3240"/>
                </a:lnSpc>
              </a:pPr>
              <a:r>
                <a:rPr lang="en-US" sz="2700">
                  <a:solidFill>
                    <a:srgbClr val="000000"/>
                  </a:solidFill>
                  <a:latin typeface="Arimo"/>
                  <a:ea typeface="Arimo"/>
                  <a:cs typeface="Arimo"/>
                  <a:sym typeface="Arimo"/>
                </a:rPr>
                <a:t>hazard event</a:t>
              </a:r>
            </a:p>
          </p:txBody>
        </p:sp>
      </p:grpSp>
      <p:grpSp>
        <p:nvGrpSpPr>
          <p:cNvPr name="Group 24" id="24"/>
          <p:cNvGrpSpPr/>
          <p:nvPr/>
        </p:nvGrpSpPr>
        <p:grpSpPr>
          <a:xfrm rot="0">
            <a:off x="5634080" y="9165710"/>
            <a:ext cx="2047010" cy="273627"/>
            <a:chOff x="0" y="0"/>
            <a:chExt cx="2729346" cy="364836"/>
          </a:xfrm>
        </p:grpSpPr>
        <p:sp>
          <p:nvSpPr>
            <p:cNvPr name="Freeform 25" id="25"/>
            <p:cNvSpPr/>
            <p:nvPr/>
          </p:nvSpPr>
          <p:spPr>
            <a:xfrm flipH="false" flipV="false" rot="0">
              <a:off x="25400" y="25400"/>
              <a:ext cx="2678557" cy="314071"/>
            </a:xfrm>
            <a:custGeom>
              <a:avLst/>
              <a:gdLst/>
              <a:ahLst/>
              <a:cxnLst/>
              <a:rect r="r" b="b" t="t" l="l"/>
              <a:pathLst>
                <a:path h="314071" w="2678557">
                  <a:moveTo>
                    <a:pt x="0" y="0"/>
                  </a:moveTo>
                  <a:lnTo>
                    <a:pt x="2678557" y="0"/>
                  </a:lnTo>
                  <a:lnTo>
                    <a:pt x="2678557" y="314071"/>
                  </a:lnTo>
                  <a:lnTo>
                    <a:pt x="0" y="314071"/>
                  </a:lnTo>
                  <a:close/>
                </a:path>
              </a:pathLst>
            </a:custGeom>
            <a:solidFill>
              <a:srgbClr val="FFFFFF"/>
            </a:solidFill>
          </p:spPr>
        </p:sp>
        <p:sp>
          <p:nvSpPr>
            <p:cNvPr name="Freeform 26" id="26"/>
            <p:cNvSpPr/>
            <p:nvPr/>
          </p:nvSpPr>
          <p:spPr>
            <a:xfrm flipH="false" flipV="false" rot="0">
              <a:off x="0" y="0"/>
              <a:ext cx="2729357" cy="364871"/>
            </a:xfrm>
            <a:custGeom>
              <a:avLst/>
              <a:gdLst/>
              <a:ahLst/>
              <a:cxnLst/>
              <a:rect r="r" b="b" t="t" l="l"/>
              <a:pathLst>
                <a:path h="364871" w="2729357">
                  <a:moveTo>
                    <a:pt x="25400" y="0"/>
                  </a:moveTo>
                  <a:lnTo>
                    <a:pt x="2703957" y="0"/>
                  </a:lnTo>
                  <a:cubicBezTo>
                    <a:pt x="2717927" y="0"/>
                    <a:pt x="2729357" y="11430"/>
                    <a:pt x="2729357" y="25400"/>
                  </a:cubicBezTo>
                  <a:lnTo>
                    <a:pt x="2729357" y="339471"/>
                  </a:lnTo>
                  <a:cubicBezTo>
                    <a:pt x="2729357" y="353441"/>
                    <a:pt x="2717927" y="364871"/>
                    <a:pt x="2703957" y="364871"/>
                  </a:cubicBezTo>
                  <a:lnTo>
                    <a:pt x="25400" y="364871"/>
                  </a:lnTo>
                  <a:cubicBezTo>
                    <a:pt x="11430" y="364871"/>
                    <a:pt x="0" y="353441"/>
                    <a:pt x="0" y="339471"/>
                  </a:cubicBezTo>
                  <a:lnTo>
                    <a:pt x="0" y="25400"/>
                  </a:lnTo>
                  <a:cubicBezTo>
                    <a:pt x="0" y="11430"/>
                    <a:pt x="11430" y="0"/>
                    <a:pt x="25400" y="0"/>
                  </a:cubicBezTo>
                  <a:moveTo>
                    <a:pt x="25400" y="50800"/>
                  </a:moveTo>
                  <a:lnTo>
                    <a:pt x="25400" y="25400"/>
                  </a:lnTo>
                  <a:lnTo>
                    <a:pt x="50800" y="25400"/>
                  </a:lnTo>
                  <a:lnTo>
                    <a:pt x="50800" y="339471"/>
                  </a:lnTo>
                  <a:lnTo>
                    <a:pt x="25400" y="339471"/>
                  </a:lnTo>
                  <a:lnTo>
                    <a:pt x="25400" y="314071"/>
                  </a:lnTo>
                  <a:lnTo>
                    <a:pt x="2703957" y="314071"/>
                  </a:lnTo>
                  <a:lnTo>
                    <a:pt x="2703957" y="339471"/>
                  </a:lnTo>
                  <a:lnTo>
                    <a:pt x="2678557" y="339471"/>
                  </a:lnTo>
                  <a:lnTo>
                    <a:pt x="2678557" y="25400"/>
                  </a:lnTo>
                  <a:lnTo>
                    <a:pt x="2703957" y="25400"/>
                  </a:lnTo>
                  <a:lnTo>
                    <a:pt x="2703957" y="50800"/>
                  </a:lnTo>
                  <a:lnTo>
                    <a:pt x="25400" y="50800"/>
                  </a:lnTo>
                  <a:close/>
                </a:path>
              </a:pathLst>
            </a:custGeom>
            <a:solidFill>
              <a:srgbClr val="FFFFFF"/>
            </a:solidFill>
          </p:spPr>
        </p:sp>
        <p:sp>
          <p:nvSpPr>
            <p:cNvPr name="TextBox 27" id="27"/>
            <p:cNvSpPr txBox="true"/>
            <p:nvPr/>
          </p:nvSpPr>
          <p:spPr>
            <a:xfrm>
              <a:off x="0" y="-19050"/>
              <a:ext cx="2729346" cy="383886"/>
            </a:xfrm>
            <a:prstGeom prst="rect">
              <a:avLst/>
            </a:prstGeom>
          </p:spPr>
          <p:txBody>
            <a:bodyPr anchor="ctr" rtlCol="false" tIns="50800" lIns="50800" bIns="50800" rIns="50800"/>
            <a:lstStyle/>
            <a:p>
              <a:pPr algn="ctr">
                <a:lnSpc>
                  <a:spcPts val="2160"/>
                </a:lnSpc>
              </a:pPr>
              <a:r>
                <a:rPr lang="en-US" sz="1800">
                  <a:solidFill>
                    <a:srgbClr val="000000"/>
                  </a:solidFill>
                  <a:latin typeface="Arimo"/>
                  <a:ea typeface="Arimo"/>
                  <a:cs typeface="Arimo"/>
                  <a:sym typeface="Arimo"/>
                </a:rPr>
                <a:t>hazard event</a:t>
              </a:r>
            </a:p>
          </p:txBody>
        </p:sp>
      </p:grpSp>
      <p:grpSp>
        <p:nvGrpSpPr>
          <p:cNvPr name="Group 28" id="28"/>
          <p:cNvGrpSpPr/>
          <p:nvPr/>
        </p:nvGrpSpPr>
        <p:grpSpPr>
          <a:xfrm rot="0">
            <a:off x="7850332" y="3368247"/>
            <a:ext cx="3380369" cy="1188026"/>
            <a:chOff x="0" y="0"/>
            <a:chExt cx="4507158" cy="1584034"/>
          </a:xfrm>
        </p:grpSpPr>
        <p:sp>
          <p:nvSpPr>
            <p:cNvPr name="Freeform 29" id="29"/>
            <p:cNvSpPr/>
            <p:nvPr/>
          </p:nvSpPr>
          <p:spPr>
            <a:xfrm flipH="false" flipV="false" rot="0">
              <a:off x="25400" y="25400"/>
              <a:ext cx="4456303" cy="1533271"/>
            </a:xfrm>
            <a:custGeom>
              <a:avLst/>
              <a:gdLst/>
              <a:ahLst/>
              <a:cxnLst/>
              <a:rect r="r" b="b" t="t" l="l"/>
              <a:pathLst>
                <a:path h="1533271" w="4456303">
                  <a:moveTo>
                    <a:pt x="0" y="0"/>
                  </a:moveTo>
                  <a:lnTo>
                    <a:pt x="4456303" y="0"/>
                  </a:lnTo>
                  <a:lnTo>
                    <a:pt x="4456303" y="1533271"/>
                  </a:lnTo>
                  <a:lnTo>
                    <a:pt x="0" y="1533271"/>
                  </a:lnTo>
                  <a:close/>
                </a:path>
              </a:pathLst>
            </a:custGeom>
            <a:solidFill>
              <a:srgbClr val="4F81BD"/>
            </a:solidFill>
          </p:spPr>
        </p:sp>
        <p:sp>
          <p:nvSpPr>
            <p:cNvPr name="Freeform 30" id="30"/>
            <p:cNvSpPr/>
            <p:nvPr/>
          </p:nvSpPr>
          <p:spPr>
            <a:xfrm flipH="false" flipV="false" rot="0">
              <a:off x="0" y="0"/>
              <a:ext cx="4507103" cy="1584071"/>
            </a:xfrm>
            <a:custGeom>
              <a:avLst/>
              <a:gdLst/>
              <a:ahLst/>
              <a:cxnLst/>
              <a:rect r="r" b="b" t="t" l="l"/>
              <a:pathLst>
                <a:path h="1584071" w="4507103">
                  <a:moveTo>
                    <a:pt x="25400" y="0"/>
                  </a:moveTo>
                  <a:lnTo>
                    <a:pt x="4481703" y="0"/>
                  </a:lnTo>
                  <a:cubicBezTo>
                    <a:pt x="4495673" y="0"/>
                    <a:pt x="4507103" y="11430"/>
                    <a:pt x="4507103" y="25400"/>
                  </a:cubicBezTo>
                  <a:lnTo>
                    <a:pt x="4507103" y="1558671"/>
                  </a:lnTo>
                  <a:cubicBezTo>
                    <a:pt x="4507103" y="1572641"/>
                    <a:pt x="4495673" y="1584071"/>
                    <a:pt x="4481703" y="1584071"/>
                  </a:cubicBezTo>
                  <a:lnTo>
                    <a:pt x="25400" y="1584071"/>
                  </a:lnTo>
                  <a:cubicBezTo>
                    <a:pt x="11430" y="1584071"/>
                    <a:pt x="0" y="1572641"/>
                    <a:pt x="0" y="1558671"/>
                  </a:cubicBezTo>
                  <a:lnTo>
                    <a:pt x="0" y="25400"/>
                  </a:lnTo>
                  <a:cubicBezTo>
                    <a:pt x="0" y="11430"/>
                    <a:pt x="11430" y="0"/>
                    <a:pt x="25400" y="0"/>
                  </a:cubicBezTo>
                  <a:moveTo>
                    <a:pt x="25400" y="50800"/>
                  </a:moveTo>
                  <a:lnTo>
                    <a:pt x="25400" y="25400"/>
                  </a:lnTo>
                  <a:lnTo>
                    <a:pt x="50800" y="25400"/>
                  </a:lnTo>
                  <a:lnTo>
                    <a:pt x="50800" y="1558671"/>
                  </a:lnTo>
                  <a:lnTo>
                    <a:pt x="25400" y="1558671"/>
                  </a:lnTo>
                  <a:lnTo>
                    <a:pt x="25400" y="1533271"/>
                  </a:lnTo>
                  <a:lnTo>
                    <a:pt x="4481703" y="1533271"/>
                  </a:lnTo>
                  <a:lnTo>
                    <a:pt x="4481703" y="1558671"/>
                  </a:lnTo>
                  <a:lnTo>
                    <a:pt x="4456303" y="1558671"/>
                  </a:lnTo>
                  <a:lnTo>
                    <a:pt x="4456303" y="25400"/>
                  </a:lnTo>
                  <a:lnTo>
                    <a:pt x="4481703" y="25400"/>
                  </a:lnTo>
                  <a:lnTo>
                    <a:pt x="4481703" y="50800"/>
                  </a:lnTo>
                  <a:lnTo>
                    <a:pt x="25400" y="50800"/>
                  </a:lnTo>
                  <a:close/>
                </a:path>
              </a:pathLst>
            </a:custGeom>
            <a:solidFill>
              <a:srgbClr val="385D8A"/>
            </a:solidFill>
          </p:spPr>
        </p:sp>
        <p:sp>
          <p:nvSpPr>
            <p:cNvPr name="TextBox 31" id="31"/>
            <p:cNvSpPr txBox="true"/>
            <p:nvPr/>
          </p:nvSpPr>
          <p:spPr>
            <a:xfrm>
              <a:off x="0" y="-19050"/>
              <a:ext cx="4507158" cy="1603084"/>
            </a:xfrm>
            <a:prstGeom prst="rect">
              <a:avLst/>
            </a:prstGeom>
          </p:spPr>
          <p:txBody>
            <a:bodyPr anchor="ctr" rtlCol="false" tIns="50800" lIns="50800" bIns="50800" rIns="50800"/>
            <a:lstStyle/>
            <a:p>
              <a:pPr algn="ctr">
                <a:lnSpc>
                  <a:spcPts val="3240"/>
                </a:lnSpc>
              </a:pPr>
              <a:r>
                <a:rPr lang="en-US" sz="2700">
                  <a:solidFill>
                    <a:srgbClr val="FFFFFF"/>
                  </a:solidFill>
                  <a:latin typeface="Arimo"/>
                  <a:ea typeface="Arimo"/>
                  <a:cs typeface="Arimo"/>
                  <a:sym typeface="Arimo"/>
                </a:rPr>
                <a:t>Level of economic development. Links to …. </a:t>
              </a:r>
            </a:p>
          </p:txBody>
        </p:sp>
      </p:grpSp>
      <p:grpSp>
        <p:nvGrpSpPr>
          <p:cNvPr name="Group 32" id="32"/>
          <p:cNvGrpSpPr/>
          <p:nvPr/>
        </p:nvGrpSpPr>
        <p:grpSpPr>
          <a:xfrm rot="0">
            <a:off x="1277384" y="9496900"/>
            <a:ext cx="2573481" cy="571220"/>
            <a:chOff x="0" y="0"/>
            <a:chExt cx="3431308" cy="761626"/>
          </a:xfrm>
        </p:grpSpPr>
        <p:sp>
          <p:nvSpPr>
            <p:cNvPr name="Freeform 33" id="33"/>
            <p:cNvSpPr/>
            <p:nvPr/>
          </p:nvSpPr>
          <p:spPr>
            <a:xfrm flipH="false" flipV="false" rot="0">
              <a:off x="25400" y="25400"/>
              <a:ext cx="3380486" cy="710819"/>
            </a:xfrm>
            <a:custGeom>
              <a:avLst/>
              <a:gdLst/>
              <a:ahLst/>
              <a:cxnLst/>
              <a:rect r="r" b="b" t="t" l="l"/>
              <a:pathLst>
                <a:path h="710819" w="3380486">
                  <a:moveTo>
                    <a:pt x="0" y="0"/>
                  </a:moveTo>
                  <a:lnTo>
                    <a:pt x="3380486" y="0"/>
                  </a:lnTo>
                  <a:lnTo>
                    <a:pt x="3380486" y="710819"/>
                  </a:lnTo>
                  <a:lnTo>
                    <a:pt x="0" y="710819"/>
                  </a:lnTo>
                  <a:close/>
                </a:path>
              </a:pathLst>
            </a:custGeom>
            <a:solidFill>
              <a:srgbClr val="FFFFFF"/>
            </a:solidFill>
          </p:spPr>
        </p:sp>
        <p:sp>
          <p:nvSpPr>
            <p:cNvPr name="Freeform 34" id="34"/>
            <p:cNvSpPr/>
            <p:nvPr/>
          </p:nvSpPr>
          <p:spPr>
            <a:xfrm flipH="false" flipV="false" rot="0">
              <a:off x="0" y="0"/>
              <a:ext cx="3431286" cy="761619"/>
            </a:xfrm>
            <a:custGeom>
              <a:avLst/>
              <a:gdLst/>
              <a:ahLst/>
              <a:cxnLst/>
              <a:rect r="r" b="b" t="t" l="l"/>
              <a:pathLst>
                <a:path h="761619" w="3431286">
                  <a:moveTo>
                    <a:pt x="25400" y="0"/>
                  </a:moveTo>
                  <a:lnTo>
                    <a:pt x="3405886" y="0"/>
                  </a:lnTo>
                  <a:cubicBezTo>
                    <a:pt x="3419856" y="0"/>
                    <a:pt x="3431286" y="11430"/>
                    <a:pt x="3431286" y="25400"/>
                  </a:cubicBezTo>
                  <a:lnTo>
                    <a:pt x="3431286" y="736219"/>
                  </a:lnTo>
                  <a:cubicBezTo>
                    <a:pt x="3431286" y="750189"/>
                    <a:pt x="3419856" y="761619"/>
                    <a:pt x="3405886" y="761619"/>
                  </a:cubicBezTo>
                  <a:lnTo>
                    <a:pt x="25400" y="761619"/>
                  </a:lnTo>
                  <a:cubicBezTo>
                    <a:pt x="11430" y="761619"/>
                    <a:pt x="0" y="750189"/>
                    <a:pt x="0" y="736219"/>
                  </a:cubicBezTo>
                  <a:lnTo>
                    <a:pt x="0" y="25400"/>
                  </a:lnTo>
                  <a:cubicBezTo>
                    <a:pt x="0" y="11430"/>
                    <a:pt x="11430" y="0"/>
                    <a:pt x="25400" y="0"/>
                  </a:cubicBezTo>
                  <a:moveTo>
                    <a:pt x="25400" y="50800"/>
                  </a:moveTo>
                  <a:lnTo>
                    <a:pt x="25400" y="25400"/>
                  </a:lnTo>
                  <a:lnTo>
                    <a:pt x="50800" y="25400"/>
                  </a:lnTo>
                  <a:lnTo>
                    <a:pt x="50800" y="736219"/>
                  </a:lnTo>
                  <a:lnTo>
                    <a:pt x="25400" y="736219"/>
                  </a:lnTo>
                  <a:lnTo>
                    <a:pt x="25400" y="710819"/>
                  </a:lnTo>
                  <a:lnTo>
                    <a:pt x="3405886" y="710819"/>
                  </a:lnTo>
                  <a:lnTo>
                    <a:pt x="3405886" y="736219"/>
                  </a:lnTo>
                  <a:lnTo>
                    <a:pt x="3380486" y="736219"/>
                  </a:lnTo>
                  <a:lnTo>
                    <a:pt x="3380486" y="25400"/>
                  </a:lnTo>
                  <a:lnTo>
                    <a:pt x="3405886" y="25400"/>
                  </a:lnTo>
                  <a:lnTo>
                    <a:pt x="3405886" y="50800"/>
                  </a:lnTo>
                  <a:lnTo>
                    <a:pt x="25400" y="50800"/>
                  </a:lnTo>
                  <a:close/>
                </a:path>
              </a:pathLst>
            </a:custGeom>
            <a:solidFill>
              <a:srgbClr val="FFFFFF"/>
            </a:solidFill>
          </p:spPr>
        </p:sp>
        <p:sp>
          <p:nvSpPr>
            <p:cNvPr name="TextBox 35" id="35"/>
            <p:cNvSpPr txBox="true"/>
            <p:nvPr/>
          </p:nvSpPr>
          <p:spPr>
            <a:xfrm>
              <a:off x="0" y="-19050"/>
              <a:ext cx="3431308" cy="780676"/>
            </a:xfrm>
            <a:prstGeom prst="rect">
              <a:avLst/>
            </a:prstGeom>
          </p:spPr>
          <p:txBody>
            <a:bodyPr anchor="ctr" rtlCol="false" tIns="50800" lIns="50800" bIns="50800" rIns="50800"/>
            <a:lstStyle/>
            <a:p>
              <a:pPr algn="ctr">
                <a:lnSpc>
                  <a:spcPts val="3240"/>
                </a:lnSpc>
              </a:pPr>
              <a:r>
                <a:rPr lang="en-US" sz="2700">
                  <a:solidFill>
                    <a:srgbClr val="000000"/>
                  </a:solidFill>
                  <a:latin typeface="Arimo"/>
                  <a:ea typeface="Arimo"/>
                  <a:cs typeface="Arimo"/>
                  <a:sym typeface="Arimo"/>
                </a:rPr>
                <a:t>Frequency of hazard event</a:t>
              </a:r>
            </a:p>
          </p:txBody>
        </p:sp>
      </p:grpSp>
      <p:sp>
        <p:nvSpPr>
          <p:cNvPr name="AutoShape 36" id="36"/>
          <p:cNvSpPr/>
          <p:nvPr/>
        </p:nvSpPr>
        <p:spPr>
          <a:xfrm rot="8141410">
            <a:off x="3242954" y="8649103"/>
            <a:ext cx="2865426" cy="0"/>
          </a:xfrm>
          <a:prstGeom prst="line">
            <a:avLst/>
          </a:prstGeom>
          <a:ln cap="rnd" w="9525">
            <a:solidFill>
              <a:srgbClr val="000000"/>
            </a:solidFill>
            <a:prstDash val="solid"/>
            <a:headEnd type="none" len="sm" w="sm"/>
            <a:tailEnd type="triangle" len="med" w="lg"/>
          </a:ln>
        </p:spPr>
      </p:sp>
      <p:grpSp>
        <p:nvGrpSpPr>
          <p:cNvPr name="Group 37" id="37"/>
          <p:cNvGrpSpPr/>
          <p:nvPr/>
        </p:nvGrpSpPr>
        <p:grpSpPr>
          <a:xfrm rot="0">
            <a:off x="12307518" y="1823606"/>
            <a:ext cx="2141142" cy="8482444"/>
            <a:chOff x="0" y="0"/>
            <a:chExt cx="2854856" cy="11309926"/>
          </a:xfrm>
        </p:grpSpPr>
        <p:sp>
          <p:nvSpPr>
            <p:cNvPr name="Freeform 38" id="38"/>
            <p:cNvSpPr/>
            <p:nvPr/>
          </p:nvSpPr>
          <p:spPr>
            <a:xfrm flipH="false" flipV="false" rot="0">
              <a:off x="25400" y="25400"/>
              <a:ext cx="2804033" cy="11259185"/>
            </a:xfrm>
            <a:custGeom>
              <a:avLst/>
              <a:gdLst/>
              <a:ahLst/>
              <a:cxnLst/>
              <a:rect r="r" b="b" t="t" l="l"/>
              <a:pathLst>
                <a:path h="11259185" w="2804033">
                  <a:moveTo>
                    <a:pt x="0" y="473710"/>
                  </a:moveTo>
                  <a:cubicBezTo>
                    <a:pt x="0" y="212090"/>
                    <a:pt x="209296" y="0"/>
                    <a:pt x="467360" y="0"/>
                  </a:cubicBezTo>
                  <a:lnTo>
                    <a:pt x="2336673" y="0"/>
                  </a:lnTo>
                  <a:cubicBezTo>
                    <a:pt x="2594737" y="0"/>
                    <a:pt x="2804033" y="212090"/>
                    <a:pt x="2804033" y="473710"/>
                  </a:cubicBezTo>
                  <a:lnTo>
                    <a:pt x="2804033" y="10785475"/>
                  </a:lnTo>
                  <a:cubicBezTo>
                    <a:pt x="2804033" y="11047095"/>
                    <a:pt x="2594737" y="11259185"/>
                    <a:pt x="2336673" y="11259185"/>
                  </a:cubicBezTo>
                  <a:lnTo>
                    <a:pt x="467360" y="11259185"/>
                  </a:lnTo>
                  <a:cubicBezTo>
                    <a:pt x="209296" y="11259185"/>
                    <a:pt x="0" y="11047095"/>
                    <a:pt x="0" y="10785475"/>
                  </a:cubicBezTo>
                  <a:close/>
                </a:path>
              </a:pathLst>
            </a:custGeom>
            <a:solidFill>
              <a:srgbClr val="4F81BD"/>
            </a:solidFill>
          </p:spPr>
        </p:sp>
        <p:sp>
          <p:nvSpPr>
            <p:cNvPr name="Freeform 39" id="39"/>
            <p:cNvSpPr/>
            <p:nvPr/>
          </p:nvSpPr>
          <p:spPr>
            <a:xfrm flipH="false" flipV="false" rot="0">
              <a:off x="0" y="0"/>
              <a:ext cx="2854833" cy="11309985"/>
            </a:xfrm>
            <a:custGeom>
              <a:avLst/>
              <a:gdLst/>
              <a:ahLst/>
              <a:cxnLst/>
              <a:rect r="r" b="b" t="t" l="l"/>
              <a:pathLst>
                <a:path h="11309985" w="2854833">
                  <a:moveTo>
                    <a:pt x="0" y="499110"/>
                  </a:moveTo>
                  <a:cubicBezTo>
                    <a:pt x="0" y="223774"/>
                    <a:pt x="220345" y="0"/>
                    <a:pt x="492760" y="0"/>
                  </a:cubicBezTo>
                  <a:lnTo>
                    <a:pt x="2362073" y="0"/>
                  </a:lnTo>
                  <a:lnTo>
                    <a:pt x="2362073" y="25400"/>
                  </a:lnTo>
                  <a:lnTo>
                    <a:pt x="2362073" y="0"/>
                  </a:lnTo>
                  <a:cubicBezTo>
                    <a:pt x="2634488" y="0"/>
                    <a:pt x="2854833" y="223774"/>
                    <a:pt x="2854833" y="499110"/>
                  </a:cubicBezTo>
                  <a:lnTo>
                    <a:pt x="2829433" y="499110"/>
                  </a:lnTo>
                  <a:lnTo>
                    <a:pt x="2854833" y="499110"/>
                  </a:lnTo>
                  <a:lnTo>
                    <a:pt x="2854833" y="10810875"/>
                  </a:lnTo>
                  <a:lnTo>
                    <a:pt x="2829433" y="10810875"/>
                  </a:lnTo>
                  <a:lnTo>
                    <a:pt x="2854833" y="10810875"/>
                  </a:lnTo>
                  <a:cubicBezTo>
                    <a:pt x="2854833" y="11086211"/>
                    <a:pt x="2634488" y="11309985"/>
                    <a:pt x="2362073" y="11309985"/>
                  </a:cubicBezTo>
                  <a:lnTo>
                    <a:pt x="2362073" y="11284585"/>
                  </a:lnTo>
                  <a:lnTo>
                    <a:pt x="2362073" y="11309985"/>
                  </a:lnTo>
                  <a:lnTo>
                    <a:pt x="492760" y="11309985"/>
                  </a:lnTo>
                  <a:lnTo>
                    <a:pt x="492760" y="11284585"/>
                  </a:lnTo>
                  <a:lnTo>
                    <a:pt x="492760" y="11309985"/>
                  </a:lnTo>
                  <a:cubicBezTo>
                    <a:pt x="220345" y="11309985"/>
                    <a:pt x="0" y="11086211"/>
                    <a:pt x="0" y="10810875"/>
                  </a:cubicBezTo>
                  <a:lnTo>
                    <a:pt x="0" y="499110"/>
                  </a:lnTo>
                  <a:lnTo>
                    <a:pt x="25400" y="499110"/>
                  </a:lnTo>
                  <a:lnTo>
                    <a:pt x="0" y="499110"/>
                  </a:lnTo>
                  <a:moveTo>
                    <a:pt x="50800" y="499110"/>
                  </a:moveTo>
                  <a:lnTo>
                    <a:pt x="50800" y="10810875"/>
                  </a:lnTo>
                  <a:lnTo>
                    <a:pt x="25400" y="10810875"/>
                  </a:lnTo>
                  <a:lnTo>
                    <a:pt x="50800" y="10810875"/>
                  </a:lnTo>
                  <a:cubicBezTo>
                    <a:pt x="50800" y="11058779"/>
                    <a:pt x="249047" y="11259185"/>
                    <a:pt x="492760" y="11259185"/>
                  </a:cubicBezTo>
                  <a:lnTo>
                    <a:pt x="2362073" y="11259185"/>
                  </a:lnTo>
                  <a:cubicBezTo>
                    <a:pt x="2605786" y="11259185"/>
                    <a:pt x="2804033" y="11058779"/>
                    <a:pt x="2804033" y="10810875"/>
                  </a:cubicBezTo>
                  <a:lnTo>
                    <a:pt x="2804033" y="499110"/>
                  </a:lnTo>
                  <a:cubicBezTo>
                    <a:pt x="2804033" y="251206"/>
                    <a:pt x="2605786" y="50800"/>
                    <a:pt x="2362073" y="50800"/>
                  </a:cubicBezTo>
                  <a:lnTo>
                    <a:pt x="492760" y="50800"/>
                  </a:lnTo>
                  <a:lnTo>
                    <a:pt x="492760" y="25400"/>
                  </a:lnTo>
                  <a:lnTo>
                    <a:pt x="492760" y="50800"/>
                  </a:lnTo>
                  <a:cubicBezTo>
                    <a:pt x="249047" y="50800"/>
                    <a:pt x="50800" y="251206"/>
                    <a:pt x="50800" y="499110"/>
                  </a:cubicBezTo>
                  <a:close/>
                </a:path>
              </a:pathLst>
            </a:custGeom>
            <a:solidFill>
              <a:srgbClr val="385D8A"/>
            </a:solidFill>
          </p:spPr>
        </p:sp>
        <p:sp>
          <p:nvSpPr>
            <p:cNvPr name="TextBox 40" id="40"/>
            <p:cNvSpPr txBox="true"/>
            <p:nvPr/>
          </p:nvSpPr>
          <p:spPr>
            <a:xfrm>
              <a:off x="0" y="-9525"/>
              <a:ext cx="2854856" cy="11319451"/>
            </a:xfrm>
            <a:prstGeom prst="rect">
              <a:avLst/>
            </a:prstGeom>
          </p:spPr>
          <p:txBody>
            <a:bodyPr anchor="ctr" rtlCol="false" tIns="50800" lIns="50800" bIns="50800" rIns="50800"/>
            <a:lstStyle/>
            <a:p>
              <a:pPr algn="ctr">
                <a:lnSpc>
                  <a:spcPts val="2520"/>
                </a:lnSpc>
              </a:pPr>
              <a:r>
                <a:rPr lang="en-US" sz="2100">
                  <a:solidFill>
                    <a:srgbClr val="FFFFFF"/>
                  </a:solidFill>
                  <a:latin typeface="Arimo"/>
                  <a:ea typeface="Arimo"/>
                  <a:cs typeface="Arimo"/>
                  <a:sym typeface="Arimo"/>
                </a:rPr>
                <a:t>Can you categorise the factors into the following:</a:t>
              </a:r>
            </a:p>
            <a:p>
              <a:pPr algn="ctr">
                <a:lnSpc>
                  <a:spcPts val="2520"/>
                </a:lnSpc>
              </a:pPr>
            </a:p>
            <a:p>
              <a:pPr algn="ctr" marL="380048" indent="-190024" lvl="1">
                <a:lnSpc>
                  <a:spcPts val="2520"/>
                </a:lnSpc>
                <a:buFont typeface="Arial"/>
                <a:buChar char="•"/>
              </a:pPr>
              <a:r>
                <a:rPr lang="en-US" sz="2100">
                  <a:solidFill>
                    <a:srgbClr val="FFFFFF"/>
                  </a:solidFill>
                  <a:latin typeface="Arimo"/>
                  <a:ea typeface="Arimo"/>
                  <a:cs typeface="Arimo"/>
                  <a:sym typeface="Arimo"/>
                </a:rPr>
                <a:t>Economic</a:t>
              </a:r>
            </a:p>
            <a:p>
              <a:pPr algn="ctr" marL="380048" indent="-190024" lvl="1">
                <a:lnSpc>
                  <a:spcPts val="2520"/>
                </a:lnSpc>
              </a:pPr>
            </a:p>
            <a:p>
              <a:pPr algn="ctr" marL="380048" indent="-190024" lvl="1">
                <a:lnSpc>
                  <a:spcPts val="2520"/>
                </a:lnSpc>
                <a:buFont typeface="Arial"/>
                <a:buChar char="•"/>
              </a:pPr>
              <a:r>
                <a:rPr lang="en-US" sz="2100">
                  <a:solidFill>
                    <a:srgbClr val="FFFFFF"/>
                  </a:solidFill>
                  <a:latin typeface="Arimo"/>
                  <a:ea typeface="Arimo"/>
                  <a:cs typeface="Arimo"/>
                  <a:sym typeface="Arimo"/>
                </a:rPr>
                <a:t>Social</a:t>
              </a:r>
            </a:p>
            <a:p>
              <a:pPr algn="ctr" marL="380048" indent="-190024" lvl="1">
                <a:lnSpc>
                  <a:spcPts val="2520"/>
                </a:lnSpc>
              </a:pPr>
            </a:p>
            <a:p>
              <a:pPr algn="ctr" marL="380048" indent="-190024" lvl="1">
                <a:lnSpc>
                  <a:spcPts val="2520"/>
                </a:lnSpc>
                <a:buFont typeface="Arial"/>
                <a:buChar char="•"/>
              </a:pPr>
              <a:r>
                <a:rPr lang="en-US" sz="2100">
                  <a:solidFill>
                    <a:srgbClr val="FFFFFF"/>
                  </a:solidFill>
                  <a:latin typeface="Arimo"/>
                  <a:ea typeface="Arimo"/>
                  <a:cs typeface="Arimo"/>
                  <a:sym typeface="Arimo"/>
                </a:rPr>
                <a:t>Physical</a:t>
              </a:r>
            </a:p>
            <a:p>
              <a:pPr algn="ctr" marL="380048" indent="-190024" lvl="1">
                <a:lnSpc>
                  <a:spcPts val="2520"/>
                </a:lnSpc>
              </a:pPr>
            </a:p>
            <a:p>
              <a:pPr algn="ctr" marL="380048" indent="-190024" lvl="1">
                <a:lnSpc>
                  <a:spcPts val="2520"/>
                </a:lnSpc>
                <a:buFont typeface="Arial"/>
                <a:buChar char="•"/>
              </a:pPr>
              <a:r>
                <a:rPr lang="en-US" sz="2100">
                  <a:solidFill>
                    <a:srgbClr val="FFFFFF"/>
                  </a:solidFill>
                  <a:latin typeface="Arimo"/>
                  <a:ea typeface="Arimo"/>
                  <a:cs typeface="Arimo"/>
                  <a:sym typeface="Arimo"/>
                </a:rPr>
                <a:t>Political</a:t>
              </a:r>
            </a:p>
            <a:p>
              <a:pPr algn="ctr" marL="380048" indent="-190024" lvl="1">
                <a:lnSpc>
                  <a:spcPts val="2520"/>
                </a:lnSpc>
              </a:pPr>
            </a:p>
            <a:p>
              <a:pPr algn="ctr" marL="380048" indent="-190024" lvl="1">
                <a:lnSpc>
                  <a:spcPts val="2520"/>
                </a:lnSpc>
                <a:buFont typeface="Arial"/>
                <a:buChar char="•"/>
              </a:pPr>
              <a:r>
                <a:rPr lang="en-US" sz="2100">
                  <a:solidFill>
                    <a:srgbClr val="FFFFFF"/>
                  </a:solidFill>
                  <a:latin typeface="Arimo"/>
                  <a:ea typeface="Arimo"/>
                  <a:cs typeface="Arimo"/>
                  <a:sym typeface="Arimo"/>
                </a:rPr>
                <a:t>Psychological </a:t>
              </a:r>
            </a:p>
          </p:txBody>
        </p:sp>
      </p:grpSp>
      <p:grpSp>
        <p:nvGrpSpPr>
          <p:cNvPr name="Group 41" id="41"/>
          <p:cNvGrpSpPr/>
          <p:nvPr/>
        </p:nvGrpSpPr>
        <p:grpSpPr>
          <a:xfrm rot="0">
            <a:off x="7999126" y="9395348"/>
            <a:ext cx="4125091" cy="794505"/>
            <a:chOff x="0" y="0"/>
            <a:chExt cx="5500122" cy="1059340"/>
          </a:xfrm>
        </p:grpSpPr>
        <p:sp>
          <p:nvSpPr>
            <p:cNvPr name="Freeform 42" id="42"/>
            <p:cNvSpPr/>
            <p:nvPr/>
          </p:nvSpPr>
          <p:spPr>
            <a:xfrm flipH="false" flipV="false" rot="0">
              <a:off x="25400" y="25400"/>
              <a:ext cx="5449316" cy="1008507"/>
            </a:xfrm>
            <a:custGeom>
              <a:avLst/>
              <a:gdLst/>
              <a:ahLst/>
              <a:cxnLst/>
              <a:rect r="r" b="b" t="t" l="l"/>
              <a:pathLst>
                <a:path h="1008507" w="5449316">
                  <a:moveTo>
                    <a:pt x="0" y="0"/>
                  </a:moveTo>
                  <a:lnTo>
                    <a:pt x="5449316" y="0"/>
                  </a:lnTo>
                  <a:lnTo>
                    <a:pt x="5449316" y="1008507"/>
                  </a:lnTo>
                  <a:lnTo>
                    <a:pt x="0" y="1008507"/>
                  </a:lnTo>
                  <a:close/>
                </a:path>
              </a:pathLst>
            </a:custGeom>
            <a:solidFill>
              <a:srgbClr val="FFFFFF"/>
            </a:solidFill>
          </p:spPr>
        </p:sp>
        <p:sp>
          <p:nvSpPr>
            <p:cNvPr name="Freeform 43" id="43"/>
            <p:cNvSpPr/>
            <p:nvPr/>
          </p:nvSpPr>
          <p:spPr>
            <a:xfrm flipH="false" flipV="false" rot="0">
              <a:off x="0" y="0"/>
              <a:ext cx="5500116" cy="1059307"/>
            </a:xfrm>
            <a:custGeom>
              <a:avLst/>
              <a:gdLst/>
              <a:ahLst/>
              <a:cxnLst/>
              <a:rect r="r" b="b" t="t" l="l"/>
              <a:pathLst>
                <a:path h="1059307" w="5500116">
                  <a:moveTo>
                    <a:pt x="25400" y="0"/>
                  </a:moveTo>
                  <a:lnTo>
                    <a:pt x="5474716" y="0"/>
                  </a:lnTo>
                  <a:cubicBezTo>
                    <a:pt x="5488686" y="0"/>
                    <a:pt x="5500116" y="11430"/>
                    <a:pt x="5500116" y="25400"/>
                  </a:cubicBezTo>
                  <a:lnTo>
                    <a:pt x="5500116" y="1033907"/>
                  </a:lnTo>
                  <a:cubicBezTo>
                    <a:pt x="5500116" y="1047877"/>
                    <a:pt x="5488686" y="1059307"/>
                    <a:pt x="5474716" y="1059307"/>
                  </a:cubicBezTo>
                  <a:lnTo>
                    <a:pt x="25400" y="1059307"/>
                  </a:lnTo>
                  <a:cubicBezTo>
                    <a:pt x="11430" y="1059307"/>
                    <a:pt x="0" y="1047877"/>
                    <a:pt x="0" y="1033907"/>
                  </a:cubicBezTo>
                  <a:lnTo>
                    <a:pt x="0" y="25400"/>
                  </a:lnTo>
                  <a:cubicBezTo>
                    <a:pt x="0" y="11430"/>
                    <a:pt x="11430" y="0"/>
                    <a:pt x="25400" y="0"/>
                  </a:cubicBezTo>
                  <a:moveTo>
                    <a:pt x="25400" y="50800"/>
                  </a:moveTo>
                  <a:lnTo>
                    <a:pt x="25400" y="25400"/>
                  </a:lnTo>
                  <a:lnTo>
                    <a:pt x="50800" y="25400"/>
                  </a:lnTo>
                  <a:lnTo>
                    <a:pt x="50800" y="1033907"/>
                  </a:lnTo>
                  <a:lnTo>
                    <a:pt x="25400" y="1033907"/>
                  </a:lnTo>
                  <a:lnTo>
                    <a:pt x="25400" y="1008507"/>
                  </a:lnTo>
                  <a:lnTo>
                    <a:pt x="5474716" y="1008507"/>
                  </a:lnTo>
                  <a:lnTo>
                    <a:pt x="5474716" y="1033907"/>
                  </a:lnTo>
                  <a:lnTo>
                    <a:pt x="5449316" y="1033907"/>
                  </a:lnTo>
                  <a:lnTo>
                    <a:pt x="5449316" y="25400"/>
                  </a:lnTo>
                  <a:lnTo>
                    <a:pt x="5474716" y="25400"/>
                  </a:lnTo>
                  <a:lnTo>
                    <a:pt x="5474716" y="50800"/>
                  </a:lnTo>
                  <a:lnTo>
                    <a:pt x="25400" y="50800"/>
                  </a:lnTo>
                  <a:close/>
                </a:path>
              </a:pathLst>
            </a:custGeom>
            <a:solidFill>
              <a:srgbClr val="FFFFFF"/>
            </a:solidFill>
          </p:spPr>
        </p:sp>
        <p:sp>
          <p:nvSpPr>
            <p:cNvPr name="TextBox 44" id="44"/>
            <p:cNvSpPr txBox="true"/>
            <p:nvPr/>
          </p:nvSpPr>
          <p:spPr>
            <a:xfrm>
              <a:off x="0" y="-19050"/>
              <a:ext cx="5500122" cy="1078390"/>
            </a:xfrm>
            <a:prstGeom prst="rect">
              <a:avLst/>
            </a:prstGeom>
          </p:spPr>
          <p:txBody>
            <a:bodyPr anchor="ctr" rtlCol="false" tIns="50800" lIns="50800" bIns="50800" rIns="50800"/>
            <a:lstStyle/>
            <a:p>
              <a:pPr algn="ctr">
                <a:lnSpc>
                  <a:spcPts val="3240"/>
                </a:lnSpc>
              </a:pPr>
              <a:r>
                <a:rPr lang="en-US" sz="2700">
                  <a:solidFill>
                    <a:srgbClr val="000000"/>
                  </a:solidFill>
                  <a:latin typeface="Arimo"/>
                  <a:ea typeface="Arimo"/>
                  <a:cs typeface="Arimo"/>
                  <a:sym typeface="Arimo"/>
                </a:rPr>
                <a:t>Aid / international relations</a:t>
              </a:r>
            </a:p>
          </p:txBody>
        </p:sp>
      </p:grpSp>
      <p:sp>
        <p:nvSpPr>
          <p:cNvPr name="AutoShape 45" id="45"/>
          <p:cNvSpPr/>
          <p:nvPr/>
        </p:nvSpPr>
        <p:spPr>
          <a:xfrm rot="3212079">
            <a:off x="6207644" y="8435159"/>
            <a:ext cx="2326235" cy="0"/>
          </a:xfrm>
          <a:prstGeom prst="line">
            <a:avLst/>
          </a:prstGeom>
          <a:ln cap="rnd" w="9525">
            <a:solidFill>
              <a:srgbClr val="000000"/>
            </a:solidFill>
            <a:prstDash val="solid"/>
            <a:headEnd type="none" len="sm" w="sm"/>
            <a:tailEnd type="triangle" len="med" w="lg"/>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8288000" cy="1343890"/>
            <a:chOff x="0" y="0"/>
            <a:chExt cx="24384000" cy="1791854"/>
          </a:xfrm>
        </p:grpSpPr>
        <p:sp>
          <p:nvSpPr>
            <p:cNvPr name="Freeform 4" id="4"/>
            <p:cNvSpPr/>
            <p:nvPr/>
          </p:nvSpPr>
          <p:spPr>
            <a:xfrm flipH="false" flipV="false" rot="0">
              <a:off x="0" y="0"/>
              <a:ext cx="24384000" cy="1791854"/>
            </a:xfrm>
            <a:custGeom>
              <a:avLst/>
              <a:gdLst/>
              <a:ahLst/>
              <a:cxnLst/>
              <a:rect r="r" b="b" t="t" l="l"/>
              <a:pathLst>
                <a:path h="1791854" w="24384000">
                  <a:moveTo>
                    <a:pt x="0" y="0"/>
                  </a:moveTo>
                  <a:lnTo>
                    <a:pt x="24384000" y="0"/>
                  </a:lnTo>
                  <a:lnTo>
                    <a:pt x="24384000" y="1791854"/>
                  </a:lnTo>
                  <a:lnTo>
                    <a:pt x="0" y="1791854"/>
                  </a:lnTo>
                  <a:close/>
                </a:path>
              </a:pathLst>
            </a:custGeom>
            <a:solidFill>
              <a:srgbClr val="000000">
                <a:alpha val="0"/>
              </a:srgbClr>
            </a:solidFill>
          </p:spPr>
        </p:sp>
        <p:sp>
          <p:nvSpPr>
            <p:cNvPr name="TextBox 5" id="5"/>
            <p:cNvSpPr txBox="true"/>
            <p:nvPr/>
          </p:nvSpPr>
          <p:spPr>
            <a:xfrm>
              <a:off x="0" y="19050"/>
              <a:ext cx="24384000" cy="1772804"/>
            </a:xfrm>
            <a:prstGeom prst="rect">
              <a:avLst/>
            </a:prstGeom>
          </p:spPr>
          <p:txBody>
            <a:bodyPr anchor="ctr" rtlCol="false" tIns="0" lIns="0" bIns="0" rIns="0"/>
            <a:lstStyle/>
            <a:p>
              <a:pPr algn="ctr">
                <a:lnSpc>
                  <a:spcPts val="5184"/>
                </a:lnSpc>
              </a:pPr>
              <a:r>
                <a:rPr lang="en-US" sz="4800" spc="42" u="sng">
                  <a:solidFill>
                    <a:srgbClr val="000000"/>
                  </a:solidFill>
                  <a:latin typeface="Abibas"/>
                  <a:ea typeface="Abibas"/>
                  <a:cs typeface="Abibas"/>
                  <a:sym typeface="Abibas"/>
                </a:rPr>
                <a:t>Reducing the impact of hazards</a:t>
              </a:r>
            </a:p>
          </p:txBody>
        </p:sp>
      </p:grpSp>
      <p:grpSp>
        <p:nvGrpSpPr>
          <p:cNvPr name="Group 6" id="6"/>
          <p:cNvGrpSpPr/>
          <p:nvPr/>
        </p:nvGrpSpPr>
        <p:grpSpPr>
          <a:xfrm rot="0">
            <a:off x="104184" y="1132175"/>
            <a:ext cx="5867125" cy="5390900"/>
            <a:chOff x="0" y="0"/>
            <a:chExt cx="7822834" cy="7187866"/>
          </a:xfrm>
        </p:grpSpPr>
        <p:sp>
          <p:nvSpPr>
            <p:cNvPr name="Freeform 7" id="7"/>
            <p:cNvSpPr/>
            <p:nvPr/>
          </p:nvSpPr>
          <p:spPr>
            <a:xfrm flipH="false" flipV="false" rot="0">
              <a:off x="-1524" y="-1524"/>
              <a:ext cx="7825867" cy="7190867"/>
            </a:xfrm>
            <a:custGeom>
              <a:avLst/>
              <a:gdLst/>
              <a:ahLst/>
              <a:cxnLst/>
              <a:rect r="r" b="b" t="t" l="l"/>
              <a:pathLst>
                <a:path h="7190867" w="7825867">
                  <a:moveTo>
                    <a:pt x="1524" y="0"/>
                  </a:moveTo>
                  <a:lnTo>
                    <a:pt x="7824343" y="0"/>
                  </a:lnTo>
                  <a:cubicBezTo>
                    <a:pt x="7825232" y="0"/>
                    <a:pt x="7825867" y="762"/>
                    <a:pt x="7825867" y="1524"/>
                  </a:cubicBezTo>
                  <a:lnTo>
                    <a:pt x="7825867" y="7189343"/>
                  </a:lnTo>
                  <a:cubicBezTo>
                    <a:pt x="7825867" y="7190232"/>
                    <a:pt x="7825105" y="7190867"/>
                    <a:pt x="7824343" y="7190867"/>
                  </a:cubicBezTo>
                  <a:lnTo>
                    <a:pt x="1524" y="7190867"/>
                  </a:lnTo>
                  <a:cubicBezTo>
                    <a:pt x="635" y="7190867"/>
                    <a:pt x="0" y="7190105"/>
                    <a:pt x="0" y="7189343"/>
                  </a:cubicBezTo>
                  <a:lnTo>
                    <a:pt x="0" y="1524"/>
                  </a:lnTo>
                  <a:cubicBezTo>
                    <a:pt x="0" y="635"/>
                    <a:pt x="762" y="0"/>
                    <a:pt x="1524" y="0"/>
                  </a:cubicBezTo>
                  <a:moveTo>
                    <a:pt x="1524" y="3048"/>
                  </a:moveTo>
                  <a:lnTo>
                    <a:pt x="1524" y="1524"/>
                  </a:lnTo>
                  <a:lnTo>
                    <a:pt x="3048" y="1524"/>
                  </a:lnTo>
                  <a:lnTo>
                    <a:pt x="3048" y="7189343"/>
                  </a:lnTo>
                  <a:lnTo>
                    <a:pt x="1524" y="7189343"/>
                  </a:lnTo>
                  <a:lnTo>
                    <a:pt x="1524" y="7187819"/>
                  </a:lnTo>
                  <a:lnTo>
                    <a:pt x="7824343" y="7187819"/>
                  </a:lnTo>
                  <a:lnTo>
                    <a:pt x="7824343" y="7189343"/>
                  </a:lnTo>
                  <a:lnTo>
                    <a:pt x="7822819" y="7189343"/>
                  </a:lnTo>
                  <a:lnTo>
                    <a:pt x="7822819" y="1524"/>
                  </a:lnTo>
                  <a:lnTo>
                    <a:pt x="7824343" y="1524"/>
                  </a:lnTo>
                  <a:lnTo>
                    <a:pt x="7824343" y="3048"/>
                  </a:lnTo>
                  <a:lnTo>
                    <a:pt x="1524" y="3048"/>
                  </a:lnTo>
                  <a:close/>
                </a:path>
              </a:pathLst>
            </a:custGeom>
            <a:solidFill>
              <a:srgbClr val="000000"/>
            </a:solidFill>
          </p:spPr>
        </p:sp>
        <p:sp>
          <p:nvSpPr>
            <p:cNvPr name="TextBox 8" id="8"/>
            <p:cNvSpPr txBox="true"/>
            <p:nvPr/>
          </p:nvSpPr>
          <p:spPr>
            <a:xfrm>
              <a:off x="0" y="38100"/>
              <a:ext cx="7822834" cy="7149766"/>
            </a:xfrm>
            <a:prstGeom prst="rect">
              <a:avLst/>
            </a:prstGeom>
          </p:spPr>
          <p:txBody>
            <a:bodyPr anchor="t" rtlCol="false" tIns="50800" lIns="50800" bIns="50800" rIns="50800"/>
            <a:lstStyle/>
            <a:p>
              <a:pPr algn="l" marL="271462" indent="-135731" lvl="1">
                <a:lnSpc>
                  <a:spcPts val="1296"/>
                </a:lnSpc>
                <a:buFont typeface="Arial"/>
                <a:buChar char="•"/>
              </a:pPr>
              <a:r>
                <a:rPr lang="en-US" sz="1500">
                  <a:solidFill>
                    <a:srgbClr val="000000"/>
                  </a:solidFill>
                  <a:latin typeface="Arimo"/>
                  <a:ea typeface="Arimo"/>
                  <a:cs typeface="Arimo"/>
                  <a:sym typeface="Arimo"/>
                </a:rPr>
                <a:t>What are the different ways humans can approach in an effort to reduce the impacts of natural hazards?</a:t>
              </a:r>
            </a:p>
            <a:p>
              <a:pPr algn="l" marL="271462" indent="-135731" lvl="1">
                <a:lnSpc>
                  <a:spcPts val="1296"/>
                </a:lnSpc>
              </a:pPr>
            </a:p>
            <a:p>
              <a:pPr algn="l" marL="271462" indent="-135731" lvl="1">
                <a:lnSpc>
                  <a:spcPts val="1296"/>
                </a:lnSpc>
                <a:buFont typeface="Arial"/>
                <a:buChar char="•"/>
              </a:pPr>
              <a:r>
                <a:rPr lang="en-US" sz="1500">
                  <a:solidFill>
                    <a:srgbClr val="000000"/>
                  </a:solidFill>
                  <a:latin typeface="Arimo"/>
                  <a:ea typeface="Arimo"/>
                  <a:cs typeface="Arimo"/>
                  <a:sym typeface="Arimo"/>
                </a:rPr>
                <a:t>Prevention?</a:t>
              </a:r>
            </a:p>
            <a:p>
              <a:pPr algn="l" marL="271462" indent="-135731" lvl="1">
                <a:lnSpc>
                  <a:spcPts val="1296"/>
                </a:lnSpc>
                <a:buFont typeface="Arial"/>
                <a:buChar char="•"/>
              </a:pPr>
              <a:r>
                <a:rPr lang="en-US" sz="1500">
                  <a:solidFill>
                    <a:srgbClr val="000000"/>
                  </a:solidFill>
                  <a:latin typeface="Arimo"/>
                  <a:ea typeface="Arimo"/>
                  <a:cs typeface="Arimo"/>
                  <a:sym typeface="Arimo"/>
                </a:rPr>
                <a:t>Prediction/forecasts</a:t>
              </a:r>
            </a:p>
            <a:p>
              <a:pPr algn="l" marL="271462" indent="-135731" lvl="1">
                <a:lnSpc>
                  <a:spcPts val="1296"/>
                </a:lnSpc>
                <a:buFont typeface="Arial"/>
                <a:buChar char="•"/>
              </a:pPr>
              <a:r>
                <a:rPr lang="en-US" sz="1500">
                  <a:solidFill>
                    <a:srgbClr val="000000"/>
                  </a:solidFill>
                  <a:latin typeface="Arimo"/>
                  <a:ea typeface="Arimo"/>
                  <a:cs typeface="Arimo"/>
                  <a:sym typeface="Arimo"/>
                </a:rPr>
                <a:t>Protection</a:t>
              </a:r>
            </a:p>
            <a:p>
              <a:pPr algn="l" marL="271462" indent="-135731" lvl="1">
                <a:lnSpc>
                  <a:spcPts val="1296"/>
                </a:lnSpc>
                <a:buFont typeface="Arial"/>
                <a:buChar char="•"/>
              </a:pPr>
              <a:r>
                <a:rPr lang="en-US" sz="1500">
                  <a:solidFill>
                    <a:srgbClr val="000000"/>
                  </a:solidFill>
                  <a:latin typeface="Arimo"/>
                  <a:ea typeface="Arimo"/>
                  <a:cs typeface="Arimo"/>
                  <a:sym typeface="Arimo"/>
                </a:rPr>
                <a:t>Preparedness/Precaution/Mitigation</a:t>
              </a:r>
            </a:p>
            <a:p>
              <a:pPr algn="l" marL="271462" indent="-135731" lvl="1">
                <a:lnSpc>
                  <a:spcPts val="1296"/>
                </a:lnSpc>
                <a:buFont typeface="Arial"/>
                <a:buChar char="•"/>
              </a:pPr>
              <a:r>
                <a:rPr lang="en-US" sz="1500">
                  <a:solidFill>
                    <a:srgbClr val="000000"/>
                  </a:solidFill>
                  <a:latin typeface="Arimo"/>
                  <a:ea typeface="Arimo"/>
                  <a:cs typeface="Arimo"/>
                  <a:sym typeface="Arimo"/>
                </a:rPr>
                <a:t>Cost/benefit</a:t>
              </a:r>
            </a:p>
            <a:p>
              <a:pPr algn="l" marL="271462" indent="-135731" lvl="1">
                <a:lnSpc>
                  <a:spcPts val="1296"/>
                </a:lnSpc>
                <a:buFont typeface="Arial"/>
                <a:buChar char="•"/>
              </a:pPr>
              <a:r>
                <a:rPr lang="en-US" sz="1500">
                  <a:solidFill>
                    <a:srgbClr val="000000"/>
                  </a:solidFill>
                  <a:latin typeface="Arimo"/>
                  <a:ea typeface="Arimo"/>
                  <a:cs typeface="Arimo"/>
                  <a:sym typeface="Arimo"/>
                </a:rPr>
                <a:t>Aid</a:t>
              </a:r>
            </a:p>
            <a:p>
              <a:pPr algn="l" marL="271462" indent="-135731" lvl="1">
                <a:lnSpc>
                  <a:spcPts val="1296"/>
                </a:lnSpc>
                <a:buFont typeface="Arial"/>
                <a:buChar char="•"/>
              </a:pPr>
              <a:r>
                <a:rPr lang="en-US" sz="1500">
                  <a:solidFill>
                    <a:srgbClr val="000000"/>
                  </a:solidFill>
                  <a:latin typeface="Arimo"/>
                  <a:ea typeface="Arimo"/>
                  <a:cs typeface="Arimo"/>
                  <a:sym typeface="Arimo"/>
                </a:rPr>
                <a:t>Insurance</a:t>
              </a:r>
            </a:p>
            <a:p>
              <a:pPr algn="l" marL="271462" indent="-135731" lvl="1">
                <a:lnSpc>
                  <a:spcPts val="1296"/>
                </a:lnSpc>
                <a:buFont typeface="Arial"/>
                <a:buChar char="•"/>
              </a:pPr>
              <a:r>
                <a:rPr lang="en-US" sz="1500">
                  <a:solidFill>
                    <a:srgbClr val="000000"/>
                  </a:solidFill>
                  <a:latin typeface="Arimo"/>
                  <a:ea typeface="Arimo"/>
                  <a:cs typeface="Arimo"/>
                  <a:sym typeface="Arimo"/>
                </a:rPr>
                <a:t>Hazard perception</a:t>
              </a:r>
            </a:p>
            <a:p>
              <a:pPr algn="l" marL="271462" indent="-135731" lvl="1">
                <a:lnSpc>
                  <a:spcPts val="1296"/>
                </a:lnSpc>
              </a:pPr>
            </a:p>
            <a:p>
              <a:pPr algn="l" marL="271462" indent="-135731" lvl="1">
                <a:lnSpc>
                  <a:spcPts val="1296"/>
                </a:lnSpc>
                <a:buFont typeface="Arial"/>
                <a:buChar char="•"/>
              </a:pPr>
              <a:r>
                <a:rPr lang="en-US" sz="1500">
                  <a:solidFill>
                    <a:srgbClr val="000000"/>
                  </a:solidFill>
                  <a:latin typeface="Arimo"/>
                  <a:ea typeface="Arimo"/>
                  <a:cs typeface="Arimo"/>
                  <a:sym typeface="Arimo"/>
                </a:rPr>
                <a:t>Is there any overlap between some of these terms?</a:t>
              </a:r>
            </a:p>
            <a:p>
              <a:pPr algn="l" marL="271462" indent="-135731" lvl="1">
                <a:lnSpc>
                  <a:spcPts val="1296"/>
                </a:lnSpc>
                <a:buFont typeface="Arial"/>
                <a:buChar char="•"/>
              </a:pPr>
              <a:r>
                <a:rPr lang="en-US" sz="1500">
                  <a:solidFill>
                    <a:srgbClr val="000000"/>
                  </a:solidFill>
                  <a:latin typeface="Arimo"/>
                  <a:ea typeface="Arimo"/>
                  <a:cs typeface="Arimo"/>
                  <a:sym typeface="Arimo"/>
                </a:rPr>
                <a:t>Does having insurance actually reduce the impacts of a natural hazard? Or hazard perception?</a:t>
              </a:r>
            </a:p>
            <a:p>
              <a:pPr algn="l" marL="271462" indent="-135731" lvl="1">
                <a:lnSpc>
                  <a:spcPts val="1296"/>
                </a:lnSpc>
                <a:buFont typeface="Arial"/>
                <a:buChar char="•"/>
              </a:pPr>
              <a:r>
                <a:rPr lang="en-US" sz="1500">
                  <a:solidFill>
                    <a:srgbClr val="000000"/>
                  </a:solidFill>
                  <a:latin typeface="Arimo"/>
                  <a:ea typeface="Arimo"/>
                  <a:cs typeface="Arimo"/>
                  <a:sym typeface="Arimo"/>
                </a:rPr>
                <a:t>What is a cost benefit analysis? How can it help reduce the impacts of a hazard?</a:t>
              </a:r>
            </a:p>
            <a:p>
              <a:pPr algn="l" marL="271462" indent="-135731" lvl="1">
                <a:lnSpc>
                  <a:spcPts val="1296"/>
                </a:lnSpc>
              </a:pPr>
            </a:p>
          </p:txBody>
        </p:sp>
      </p:grpSp>
      <p:grpSp>
        <p:nvGrpSpPr>
          <p:cNvPr name="Group 9" id="9"/>
          <p:cNvGrpSpPr/>
          <p:nvPr/>
        </p:nvGrpSpPr>
        <p:grpSpPr>
          <a:xfrm rot="0">
            <a:off x="6262528" y="1132175"/>
            <a:ext cx="5867126" cy="9037062"/>
            <a:chOff x="0" y="0"/>
            <a:chExt cx="7822834" cy="12049416"/>
          </a:xfrm>
        </p:grpSpPr>
        <p:sp>
          <p:nvSpPr>
            <p:cNvPr name="Freeform 10" id="10"/>
            <p:cNvSpPr/>
            <p:nvPr/>
          </p:nvSpPr>
          <p:spPr>
            <a:xfrm flipH="false" flipV="false" rot="0">
              <a:off x="-1524" y="-1524"/>
              <a:ext cx="7825867" cy="12052427"/>
            </a:xfrm>
            <a:custGeom>
              <a:avLst/>
              <a:gdLst/>
              <a:ahLst/>
              <a:cxnLst/>
              <a:rect r="r" b="b" t="t" l="l"/>
              <a:pathLst>
                <a:path h="12052427" w="7825867">
                  <a:moveTo>
                    <a:pt x="1524" y="0"/>
                  </a:moveTo>
                  <a:lnTo>
                    <a:pt x="7824343" y="0"/>
                  </a:lnTo>
                  <a:cubicBezTo>
                    <a:pt x="7825232" y="0"/>
                    <a:pt x="7825867" y="762"/>
                    <a:pt x="7825867" y="1524"/>
                  </a:cubicBezTo>
                  <a:lnTo>
                    <a:pt x="7825867" y="12050903"/>
                  </a:lnTo>
                  <a:cubicBezTo>
                    <a:pt x="7825867" y="12051792"/>
                    <a:pt x="7825105" y="12052427"/>
                    <a:pt x="7824343" y="12052427"/>
                  </a:cubicBezTo>
                  <a:lnTo>
                    <a:pt x="1524" y="12052427"/>
                  </a:lnTo>
                  <a:cubicBezTo>
                    <a:pt x="635" y="12052427"/>
                    <a:pt x="0" y="12051665"/>
                    <a:pt x="0" y="12050903"/>
                  </a:cubicBezTo>
                  <a:lnTo>
                    <a:pt x="0" y="1524"/>
                  </a:lnTo>
                  <a:cubicBezTo>
                    <a:pt x="0" y="635"/>
                    <a:pt x="762" y="0"/>
                    <a:pt x="1524" y="0"/>
                  </a:cubicBezTo>
                  <a:moveTo>
                    <a:pt x="1524" y="3048"/>
                  </a:moveTo>
                  <a:lnTo>
                    <a:pt x="1524" y="1524"/>
                  </a:lnTo>
                  <a:lnTo>
                    <a:pt x="3048" y="1524"/>
                  </a:lnTo>
                  <a:lnTo>
                    <a:pt x="3048" y="12050903"/>
                  </a:lnTo>
                  <a:lnTo>
                    <a:pt x="1524" y="12050903"/>
                  </a:lnTo>
                  <a:lnTo>
                    <a:pt x="1524" y="12049379"/>
                  </a:lnTo>
                  <a:lnTo>
                    <a:pt x="7824343" y="12049379"/>
                  </a:lnTo>
                  <a:lnTo>
                    <a:pt x="7824343" y="12050903"/>
                  </a:lnTo>
                  <a:lnTo>
                    <a:pt x="7822819" y="12050903"/>
                  </a:lnTo>
                  <a:lnTo>
                    <a:pt x="7822819" y="1524"/>
                  </a:lnTo>
                  <a:lnTo>
                    <a:pt x="7824343" y="1524"/>
                  </a:lnTo>
                  <a:lnTo>
                    <a:pt x="7824343" y="3048"/>
                  </a:lnTo>
                  <a:lnTo>
                    <a:pt x="1524" y="3048"/>
                  </a:lnTo>
                  <a:close/>
                </a:path>
              </a:pathLst>
            </a:custGeom>
            <a:solidFill>
              <a:srgbClr val="000000"/>
            </a:solidFill>
          </p:spPr>
        </p:sp>
        <p:sp>
          <p:nvSpPr>
            <p:cNvPr name="TextBox 11" id="11"/>
            <p:cNvSpPr txBox="true"/>
            <p:nvPr/>
          </p:nvSpPr>
          <p:spPr>
            <a:xfrm>
              <a:off x="0" y="38100"/>
              <a:ext cx="7822834" cy="12011316"/>
            </a:xfrm>
            <a:prstGeom prst="rect">
              <a:avLst/>
            </a:prstGeom>
          </p:spPr>
          <p:txBody>
            <a:bodyPr anchor="t" rtlCol="false" tIns="50800" lIns="50800" bIns="50800" rIns="50800"/>
            <a:lstStyle/>
            <a:p>
              <a:pPr algn="l">
                <a:lnSpc>
                  <a:spcPts val="2332"/>
                </a:lnSpc>
              </a:pPr>
              <a:r>
                <a:rPr lang="en-US" sz="2400">
                  <a:solidFill>
                    <a:srgbClr val="000000"/>
                  </a:solidFill>
                  <a:latin typeface="Arimo"/>
                  <a:ea typeface="Arimo"/>
                  <a:cs typeface="Arimo"/>
                  <a:sym typeface="Arimo"/>
                </a:rPr>
                <a:t>For each type of hazard that we study, we need to address the various ways to minimize the impact as outlined on the left, </a:t>
              </a:r>
              <a:r>
                <a:rPr lang="en-US" sz="2400" u="sng">
                  <a:solidFill>
                    <a:srgbClr val="000000"/>
                  </a:solidFill>
                  <a:latin typeface="Arimo"/>
                  <a:ea typeface="Arimo"/>
                  <a:cs typeface="Arimo"/>
                  <a:sym typeface="Arimo"/>
                </a:rPr>
                <a:t>evaluating their effectiveness</a:t>
              </a:r>
              <a:r>
                <a:rPr lang="en-US" sz="2400">
                  <a:solidFill>
                    <a:srgbClr val="000000"/>
                  </a:solidFill>
                  <a:latin typeface="Arimo"/>
                  <a:ea typeface="Arimo"/>
                  <a:cs typeface="Arimo"/>
                  <a:sym typeface="Arimo"/>
                </a:rPr>
                <a:t> in various case study examples.</a:t>
              </a:r>
            </a:p>
            <a:p>
              <a:pPr algn="l">
                <a:lnSpc>
                  <a:spcPts val="2332"/>
                </a:lnSpc>
              </a:pPr>
            </a:p>
            <a:p>
              <a:pPr algn="l">
                <a:lnSpc>
                  <a:spcPts val="2332"/>
                </a:lnSpc>
              </a:pPr>
              <a:r>
                <a:rPr lang="en-US" sz="2400">
                  <a:solidFill>
                    <a:srgbClr val="000000"/>
                  </a:solidFill>
                  <a:latin typeface="Arimo"/>
                  <a:ea typeface="Arimo"/>
                  <a:cs typeface="Arimo"/>
                  <a:sym typeface="Arimo"/>
                </a:rPr>
                <a:t>Some methods of response have proven to be more effective than others – why? </a:t>
              </a:r>
            </a:p>
            <a:p>
              <a:pPr algn="l">
                <a:lnSpc>
                  <a:spcPts val="2332"/>
                </a:lnSpc>
              </a:pPr>
            </a:p>
            <a:p>
              <a:pPr algn="l">
                <a:lnSpc>
                  <a:spcPts val="2332"/>
                </a:lnSpc>
              </a:pPr>
              <a:r>
                <a:rPr lang="en-US" sz="2400">
                  <a:solidFill>
                    <a:srgbClr val="000000"/>
                  </a:solidFill>
                  <a:latin typeface="Arimo"/>
                  <a:ea typeface="Arimo"/>
                  <a:cs typeface="Arimo"/>
                  <a:sym typeface="Arimo"/>
                </a:rPr>
                <a:t>Globally, why are there differences in response to hazards?</a:t>
              </a:r>
            </a:p>
            <a:p>
              <a:pPr algn="l">
                <a:lnSpc>
                  <a:spcPts val="2332"/>
                </a:lnSpc>
              </a:pPr>
            </a:p>
            <a:p>
              <a:pPr algn="l">
                <a:lnSpc>
                  <a:spcPts val="2332"/>
                </a:lnSpc>
              </a:pPr>
              <a:r>
                <a:rPr lang="en-US" sz="2400">
                  <a:solidFill>
                    <a:srgbClr val="000000"/>
                  </a:solidFill>
                  <a:latin typeface="Arimo"/>
                  <a:ea typeface="Arimo"/>
                  <a:cs typeface="Arimo"/>
                  <a:sym typeface="Arimo"/>
                </a:rPr>
                <a:t>It is due to </a:t>
              </a:r>
              <a:r>
                <a:rPr lang="en-US" b="true" sz="2400" u="sng">
                  <a:solidFill>
                    <a:srgbClr val="000000"/>
                  </a:solidFill>
                  <a:latin typeface="Arimo Bold"/>
                  <a:ea typeface="Arimo Bold"/>
                  <a:cs typeface="Arimo Bold"/>
                  <a:sym typeface="Arimo Bold"/>
                </a:rPr>
                <a:t>variations in levels of wealth, economic and technological development, hazard perceptions</a:t>
              </a:r>
              <a:r>
                <a:rPr lang="en-US" sz="2400">
                  <a:solidFill>
                    <a:srgbClr val="000000"/>
                  </a:solidFill>
                  <a:latin typeface="Arimo"/>
                  <a:ea typeface="Arimo"/>
                  <a:cs typeface="Arimo"/>
                  <a:sym typeface="Arimo"/>
                </a:rPr>
                <a:t> etc. Hence, there is huge differences in human responses for each of the concepts/strategies on the left.</a:t>
              </a:r>
            </a:p>
            <a:p>
              <a:pPr algn="l">
                <a:lnSpc>
                  <a:spcPts val="2332"/>
                </a:lnSpc>
              </a:pPr>
            </a:p>
            <a:p>
              <a:pPr algn="l">
                <a:lnSpc>
                  <a:spcPts val="2332"/>
                </a:lnSpc>
              </a:pPr>
              <a:r>
                <a:rPr lang="en-US" sz="2400">
                  <a:solidFill>
                    <a:srgbClr val="000000"/>
                  </a:solidFill>
                  <a:latin typeface="Arimo"/>
                  <a:ea typeface="Arimo"/>
                  <a:cs typeface="Arimo"/>
                  <a:sym typeface="Arimo"/>
                </a:rPr>
                <a:t>Please refer back to this slide as needed to remind yourself of the various concepts as we navigate the unit. </a:t>
              </a:r>
              <a:r>
                <a:rPr lang="en-US" sz="2400" u="sng">
                  <a:solidFill>
                    <a:srgbClr val="000000"/>
                  </a:solidFill>
                  <a:latin typeface="Arimo"/>
                  <a:ea typeface="Arimo"/>
                  <a:cs typeface="Arimo"/>
                  <a:sym typeface="Arimo"/>
                </a:rPr>
                <a:t>Many 20 markers involve discussion/evaluation on reducing impacts of hazards.</a:t>
              </a:r>
            </a:p>
          </p:txBody>
        </p:sp>
      </p:grpSp>
      <p:grpSp>
        <p:nvGrpSpPr>
          <p:cNvPr name="Group 12" id="12"/>
          <p:cNvGrpSpPr/>
          <p:nvPr/>
        </p:nvGrpSpPr>
        <p:grpSpPr>
          <a:xfrm rot="0">
            <a:off x="12275264" y="1132175"/>
            <a:ext cx="5867125" cy="4395788"/>
            <a:chOff x="0" y="0"/>
            <a:chExt cx="7822834" cy="5861050"/>
          </a:xfrm>
        </p:grpSpPr>
        <p:sp>
          <p:nvSpPr>
            <p:cNvPr name="Freeform 13" id="13"/>
            <p:cNvSpPr/>
            <p:nvPr/>
          </p:nvSpPr>
          <p:spPr>
            <a:xfrm flipH="false" flipV="false" rot="0">
              <a:off x="-1524" y="-1524"/>
              <a:ext cx="7825867" cy="5864098"/>
            </a:xfrm>
            <a:custGeom>
              <a:avLst/>
              <a:gdLst/>
              <a:ahLst/>
              <a:cxnLst/>
              <a:rect r="r" b="b" t="t" l="l"/>
              <a:pathLst>
                <a:path h="5864098" w="7825867">
                  <a:moveTo>
                    <a:pt x="1524" y="0"/>
                  </a:moveTo>
                  <a:lnTo>
                    <a:pt x="7824343" y="0"/>
                  </a:lnTo>
                  <a:cubicBezTo>
                    <a:pt x="7825232" y="0"/>
                    <a:pt x="7825867" y="762"/>
                    <a:pt x="7825867" y="1524"/>
                  </a:cubicBezTo>
                  <a:lnTo>
                    <a:pt x="7825867" y="5862574"/>
                  </a:lnTo>
                  <a:cubicBezTo>
                    <a:pt x="7825867" y="5863463"/>
                    <a:pt x="7825105" y="5864098"/>
                    <a:pt x="7824343" y="5864098"/>
                  </a:cubicBezTo>
                  <a:lnTo>
                    <a:pt x="1524" y="5864098"/>
                  </a:lnTo>
                  <a:cubicBezTo>
                    <a:pt x="635" y="5864098"/>
                    <a:pt x="0" y="5863336"/>
                    <a:pt x="0" y="5862574"/>
                  </a:cubicBezTo>
                  <a:lnTo>
                    <a:pt x="0" y="1524"/>
                  </a:lnTo>
                  <a:cubicBezTo>
                    <a:pt x="0" y="635"/>
                    <a:pt x="762" y="0"/>
                    <a:pt x="1524" y="0"/>
                  </a:cubicBezTo>
                  <a:moveTo>
                    <a:pt x="1524" y="3048"/>
                  </a:moveTo>
                  <a:lnTo>
                    <a:pt x="1524" y="1524"/>
                  </a:lnTo>
                  <a:lnTo>
                    <a:pt x="3048" y="1524"/>
                  </a:lnTo>
                  <a:lnTo>
                    <a:pt x="3048" y="5862574"/>
                  </a:lnTo>
                  <a:lnTo>
                    <a:pt x="1524" y="5862574"/>
                  </a:lnTo>
                  <a:lnTo>
                    <a:pt x="1524" y="5861050"/>
                  </a:lnTo>
                  <a:lnTo>
                    <a:pt x="7824343" y="5861050"/>
                  </a:lnTo>
                  <a:lnTo>
                    <a:pt x="7824343" y="5862574"/>
                  </a:lnTo>
                  <a:lnTo>
                    <a:pt x="7822819" y="5862574"/>
                  </a:lnTo>
                  <a:lnTo>
                    <a:pt x="7822819" y="1524"/>
                  </a:lnTo>
                  <a:lnTo>
                    <a:pt x="7824343" y="1524"/>
                  </a:lnTo>
                  <a:lnTo>
                    <a:pt x="7824343" y="3048"/>
                  </a:lnTo>
                  <a:lnTo>
                    <a:pt x="1524" y="3048"/>
                  </a:lnTo>
                  <a:close/>
                </a:path>
              </a:pathLst>
            </a:custGeom>
            <a:solidFill>
              <a:srgbClr val="000000"/>
            </a:solidFill>
          </p:spPr>
        </p:sp>
        <p:sp>
          <p:nvSpPr>
            <p:cNvPr name="TextBox 14" id="14"/>
            <p:cNvSpPr txBox="true"/>
            <p:nvPr/>
          </p:nvSpPr>
          <p:spPr>
            <a:xfrm>
              <a:off x="0" y="19050"/>
              <a:ext cx="7822834" cy="5842000"/>
            </a:xfrm>
            <a:prstGeom prst="rect">
              <a:avLst/>
            </a:prstGeom>
          </p:spPr>
          <p:txBody>
            <a:bodyPr anchor="t" rtlCol="false" tIns="50800" lIns="50800" bIns="50800" rIns="50800"/>
            <a:lstStyle/>
            <a:p>
              <a:pPr algn="l">
                <a:lnSpc>
                  <a:spcPts val="2592"/>
                </a:lnSpc>
              </a:pPr>
              <a:r>
                <a:rPr lang="en-US" sz="2400">
                  <a:solidFill>
                    <a:srgbClr val="000000"/>
                  </a:solidFill>
                  <a:latin typeface="Arimo"/>
                  <a:ea typeface="Arimo"/>
                  <a:cs typeface="Arimo"/>
                  <a:sym typeface="Arimo"/>
                </a:rPr>
                <a:t>What is the difference between a forecast and a prediction?</a:t>
              </a:r>
            </a:p>
            <a:p>
              <a:pPr algn="l">
                <a:lnSpc>
                  <a:spcPts val="2592"/>
                </a:lnSpc>
              </a:pPr>
            </a:p>
            <a:p>
              <a:pPr algn="l">
                <a:lnSpc>
                  <a:spcPts val="2592"/>
                </a:lnSpc>
              </a:pPr>
              <a:r>
                <a:rPr lang="en-US" sz="2400">
                  <a:solidFill>
                    <a:srgbClr val="000000"/>
                  </a:solidFill>
                  <a:latin typeface="Arimo"/>
                  <a:ea typeface="Arimo"/>
                  <a:cs typeface="Arimo"/>
                  <a:sym typeface="Arimo"/>
                </a:rPr>
                <a:t>Forecast is a relatively imprecise statement of time, place and nature of the expected event. </a:t>
              </a:r>
            </a:p>
            <a:p>
              <a:pPr algn="l">
                <a:lnSpc>
                  <a:spcPts val="2592"/>
                </a:lnSpc>
              </a:pPr>
            </a:p>
            <a:p>
              <a:pPr algn="l">
                <a:lnSpc>
                  <a:spcPts val="2592"/>
                </a:lnSpc>
              </a:pPr>
              <a:r>
                <a:rPr lang="en-US" sz="2400">
                  <a:solidFill>
                    <a:srgbClr val="000000"/>
                  </a:solidFill>
                  <a:latin typeface="Arimo"/>
                  <a:ea typeface="Arimo"/>
                  <a:cs typeface="Arimo"/>
                  <a:sym typeface="Arimo"/>
                </a:rPr>
                <a:t>Prediction is a relatively precise statement of time, place and ideally the nature and size of the event, i.e. a precise forecast.</a:t>
              </a:r>
            </a:p>
          </p:txBody>
        </p:sp>
      </p:grpSp>
      <p:grpSp>
        <p:nvGrpSpPr>
          <p:cNvPr name="Group 15" id="15"/>
          <p:cNvGrpSpPr/>
          <p:nvPr/>
        </p:nvGrpSpPr>
        <p:grpSpPr>
          <a:xfrm rot="0">
            <a:off x="12275262" y="5643777"/>
            <a:ext cx="5867125" cy="4395787"/>
            <a:chOff x="0" y="0"/>
            <a:chExt cx="7822834" cy="5861050"/>
          </a:xfrm>
        </p:grpSpPr>
        <p:sp>
          <p:nvSpPr>
            <p:cNvPr name="Freeform 16" id="16"/>
            <p:cNvSpPr/>
            <p:nvPr/>
          </p:nvSpPr>
          <p:spPr>
            <a:xfrm flipH="false" flipV="false" rot="0">
              <a:off x="-1524" y="-1524"/>
              <a:ext cx="7825867" cy="5864098"/>
            </a:xfrm>
            <a:custGeom>
              <a:avLst/>
              <a:gdLst/>
              <a:ahLst/>
              <a:cxnLst/>
              <a:rect r="r" b="b" t="t" l="l"/>
              <a:pathLst>
                <a:path h="5864098" w="7825867">
                  <a:moveTo>
                    <a:pt x="1524" y="0"/>
                  </a:moveTo>
                  <a:lnTo>
                    <a:pt x="7824343" y="0"/>
                  </a:lnTo>
                  <a:cubicBezTo>
                    <a:pt x="7825232" y="0"/>
                    <a:pt x="7825867" y="762"/>
                    <a:pt x="7825867" y="1524"/>
                  </a:cubicBezTo>
                  <a:lnTo>
                    <a:pt x="7825867" y="5862574"/>
                  </a:lnTo>
                  <a:cubicBezTo>
                    <a:pt x="7825867" y="5863463"/>
                    <a:pt x="7825105" y="5864098"/>
                    <a:pt x="7824343" y="5864098"/>
                  </a:cubicBezTo>
                  <a:lnTo>
                    <a:pt x="1524" y="5864098"/>
                  </a:lnTo>
                  <a:cubicBezTo>
                    <a:pt x="635" y="5864098"/>
                    <a:pt x="0" y="5863336"/>
                    <a:pt x="0" y="5862574"/>
                  </a:cubicBezTo>
                  <a:lnTo>
                    <a:pt x="0" y="1524"/>
                  </a:lnTo>
                  <a:cubicBezTo>
                    <a:pt x="0" y="635"/>
                    <a:pt x="762" y="0"/>
                    <a:pt x="1524" y="0"/>
                  </a:cubicBezTo>
                  <a:moveTo>
                    <a:pt x="1524" y="3048"/>
                  </a:moveTo>
                  <a:lnTo>
                    <a:pt x="1524" y="1524"/>
                  </a:lnTo>
                  <a:lnTo>
                    <a:pt x="3048" y="1524"/>
                  </a:lnTo>
                  <a:lnTo>
                    <a:pt x="3048" y="5862574"/>
                  </a:lnTo>
                  <a:lnTo>
                    <a:pt x="1524" y="5862574"/>
                  </a:lnTo>
                  <a:lnTo>
                    <a:pt x="1524" y="5861050"/>
                  </a:lnTo>
                  <a:lnTo>
                    <a:pt x="7824343" y="5861050"/>
                  </a:lnTo>
                  <a:lnTo>
                    <a:pt x="7824343" y="5862574"/>
                  </a:lnTo>
                  <a:lnTo>
                    <a:pt x="7822819" y="5862574"/>
                  </a:lnTo>
                  <a:lnTo>
                    <a:pt x="7822819" y="1524"/>
                  </a:lnTo>
                  <a:lnTo>
                    <a:pt x="7824343" y="1524"/>
                  </a:lnTo>
                  <a:lnTo>
                    <a:pt x="7824343" y="3048"/>
                  </a:lnTo>
                  <a:lnTo>
                    <a:pt x="1524" y="3048"/>
                  </a:lnTo>
                  <a:close/>
                </a:path>
              </a:pathLst>
            </a:custGeom>
            <a:solidFill>
              <a:srgbClr val="000000"/>
            </a:solidFill>
          </p:spPr>
        </p:sp>
        <p:sp>
          <p:nvSpPr>
            <p:cNvPr name="TextBox 17" id="17"/>
            <p:cNvSpPr txBox="true"/>
            <p:nvPr/>
          </p:nvSpPr>
          <p:spPr>
            <a:xfrm>
              <a:off x="0" y="19050"/>
              <a:ext cx="7822834" cy="5842000"/>
            </a:xfrm>
            <a:prstGeom prst="rect">
              <a:avLst/>
            </a:prstGeom>
          </p:spPr>
          <p:txBody>
            <a:bodyPr anchor="t" rtlCol="false" tIns="50800" lIns="50800" bIns="50800" rIns="50800"/>
            <a:lstStyle/>
            <a:p>
              <a:pPr algn="l">
                <a:lnSpc>
                  <a:spcPts val="2592"/>
                </a:lnSpc>
              </a:pPr>
              <a:r>
                <a:rPr lang="en-US" sz="2400">
                  <a:solidFill>
                    <a:srgbClr val="000000"/>
                  </a:solidFill>
                  <a:latin typeface="Arimo"/>
                  <a:ea typeface="Arimo"/>
                  <a:cs typeface="Arimo"/>
                  <a:sym typeface="Arimo"/>
                </a:rPr>
                <a:t>What is the difference between risk and vulnerability?</a:t>
              </a:r>
            </a:p>
            <a:p>
              <a:pPr algn="l">
                <a:lnSpc>
                  <a:spcPts val="2592"/>
                </a:lnSpc>
              </a:pPr>
            </a:p>
            <a:p>
              <a:pPr algn="l">
                <a:lnSpc>
                  <a:spcPts val="2592"/>
                </a:lnSpc>
              </a:pPr>
              <a:r>
                <a:rPr lang="en-US" sz="2400">
                  <a:solidFill>
                    <a:srgbClr val="000000"/>
                  </a:solidFill>
                  <a:latin typeface="Arimo"/>
                  <a:ea typeface="Arimo"/>
                  <a:cs typeface="Arimo"/>
                  <a:sym typeface="Arimo"/>
                </a:rPr>
                <a:t>• Risk – exposure of people to a hazardous event.</a:t>
              </a:r>
            </a:p>
            <a:p>
              <a:pPr algn="l">
                <a:lnSpc>
                  <a:spcPts val="2592"/>
                </a:lnSpc>
              </a:pPr>
              <a:r>
                <a:rPr lang="en-US" sz="2400">
                  <a:solidFill>
                    <a:srgbClr val="000000"/>
                  </a:solidFill>
                  <a:latin typeface="Arimo"/>
                  <a:ea typeface="Arimo"/>
                  <a:cs typeface="Arimo"/>
                  <a:sym typeface="Arimo"/>
                </a:rPr>
                <a:t>• Vulnerability – the ability of a person or group to anticipate, cope with and recover from the impact of a natural hazard.</a:t>
              </a:r>
            </a:p>
            <a:p>
              <a:pPr algn="l">
                <a:lnSpc>
                  <a:spcPts val="2592"/>
                </a:lnSpc>
              </a:pPr>
            </a:p>
            <a:p>
              <a:pPr algn="l">
                <a:lnSpc>
                  <a:spcPts val="2592"/>
                </a:lnSpc>
              </a:pPr>
              <a:r>
                <a:rPr lang="en-US" sz="2400">
                  <a:solidFill>
                    <a:srgbClr val="000000"/>
                  </a:solidFill>
                  <a:latin typeface="Arimo"/>
                  <a:ea typeface="Arimo"/>
                  <a:cs typeface="Arimo"/>
                  <a:sym typeface="Arimo"/>
                </a:rPr>
                <a:t>What factors affect vulnerability?</a:t>
              </a:r>
            </a:p>
            <a:p>
              <a:pPr algn="l">
                <a:lnSpc>
                  <a:spcPts val="2592"/>
                </a:lnSpc>
              </a:pPr>
            </a:p>
          </p:txBody>
        </p:sp>
      </p:grpSp>
      <p:grpSp>
        <p:nvGrpSpPr>
          <p:cNvPr name="Group 18" id="18"/>
          <p:cNvGrpSpPr>
            <a:grpSpLocks noChangeAspect="true"/>
          </p:cNvGrpSpPr>
          <p:nvPr/>
        </p:nvGrpSpPr>
        <p:grpSpPr>
          <a:xfrm rot="0">
            <a:off x="104184" y="6730410"/>
            <a:ext cx="5867125" cy="3438827"/>
            <a:chOff x="0" y="0"/>
            <a:chExt cx="7822834" cy="4585102"/>
          </a:xfrm>
        </p:grpSpPr>
        <p:sp>
          <p:nvSpPr>
            <p:cNvPr name="Freeform 19" id="19" descr="https://www.cdema.org/virtuallibrary/images/description/631.jpg"/>
            <p:cNvSpPr/>
            <p:nvPr/>
          </p:nvSpPr>
          <p:spPr>
            <a:xfrm flipH="false" flipV="false" rot="0">
              <a:off x="0" y="0"/>
              <a:ext cx="7822819" cy="4585081"/>
            </a:xfrm>
            <a:custGeom>
              <a:avLst/>
              <a:gdLst/>
              <a:ahLst/>
              <a:cxnLst/>
              <a:rect r="r" b="b" t="t" l="l"/>
              <a:pathLst>
                <a:path h="4585081" w="7822819">
                  <a:moveTo>
                    <a:pt x="0" y="0"/>
                  </a:moveTo>
                  <a:lnTo>
                    <a:pt x="7822819" y="0"/>
                  </a:lnTo>
                  <a:lnTo>
                    <a:pt x="7822819" y="4585081"/>
                  </a:lnTo>
                  <a:lnTo>
                    <a:pt x="0" y="4585081"/>
                  </a:lnTo>
                  <a:lnTo>
                    <a:pt x="0" y="0"/>
                  </a:lnTo>
                  <a:close/>
                </a:path>
              </a:pathLst>
            </a:custGeom>
            <a:blipFill>
              <a:blip r:embed="rId3"/>
              <a:stretch>
                <a:fillRect l="0" t="0" r="0" b="-11664"/>
              </a:stretch>
            </a:blipFill>
          </p:spPr>
        </p:sp>
      </p:grpSp>
      <p:sp>
        <p:nvSpPr>
          <p:cNvPr name="AutoShape 20" id="20"/>
          <p:cNvSpPr/>
          <p:nvPr/>
        </p:nvSpPr>
        <p:spPr>
          <a:xfrm rot="10471274">
            <a:off x="2116919" y="1984442"/>
            <a:ext cx="10186374" cy="0"/>
          </a:xfrm>
          <a:prstGeom prst="line">
            <a:avLst/>
          </a:prstGeom>
          <a:ln cap="rnd" w="9525">
            <a:solidFill>
              <a:srgbClr val="4472C4"/>
            </a:solidFill>
            <a:prstDash val="solid"/>
            <a:headEnd type="none" len="sm" w="sm"/>
            <a:tailEnd type="triangle" len="med" w="lg"/>
          </a:ln>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5773400" cy="897065"/>
            <a:chOff x="0" y="0"/>
            <a:chExt cx="21031200" cy="1196086"/>
          </a:xfrm>
        </p:grpSpPr>
        <p:sp>
          <p:nvSpPr>
            <p:cNvPr name="Freeform 4" id="4"/>
            <p:cNvSpPr/>
            <p:nvPr/>
          </p:nvSpPr>
          <p:spPr>
            <a:xfrm flipH="false" flipV="false" rot="0">
              <a:off x="0" y="0"/>
              <a:ext cx="21031200" cy="1196086"/>
            </a:xfrm>
            <a:custGeom>
              <a:avLst/>
              <a:gdLst/>
              <a:ahLst/>
              <a:cxnLst/>
              <a:rect r="r" b="b" t="t" l="l"/>
              <a:pathLst>
                <a:path h="1196086" w="21031200">
                  <a:moveTo>
                    <a:pt x="0" y="0"/>
                  </a:moveTo>
                  <a:lnTo>
                    <a:pt x="21031200" y="0"/>
                  </a:lnTo>
                  <a:lnTo>
                    <a:pt x="21031200" y="1196086"/>
                  </a:lnTo>
                  <a:lnTo>
                    <a:pt x="0" y="1196086"/>
                  </a:lnTo>
                  <a:close/>
                </a:path>
              </a:pathLst>
            </a:custGeom>
            <a:solidFill>
              <a:srgbClr val="000000">
                <a:alpha val="0"/>
              </a:srgbClr>
            </a:solidFill>
          </p:spPr>
        </p:sp>
        <p:sp>
          <p:nvSpPr>
            <p:cNvPr name="TextBox 5" id="5"/>
            <p:cNvSpPr txBox="true"/>
            <p:nvPr/>
          </p:nvSpPr>
          <p:spPr>
            <a:xfrm>
              <a:off x="0" y="0"/>
              <a:ext cx="21031200" cy="1196086"/>
            </a:xfrm>
            <a:prstGeom prst="rect">
              <a:avLst/>
            </a:prstGeom>
          </p:spPr>
          <p:txBody>
            <a:bodyPr anchor="ctr" rtlCol="false" tIns="0" lIns="0" bIns="0" rIns="0"/>
            <a:lstStyle/>
            <a:p>
              <a:pPr algn="l">
                <a:lnSpc>
                  <a:spcPts val="4536"/>
                </a:lnSpc>
              </a:pPr>
              <a:r>
                <a:rPr lang="en-US" sz="4200" spc="36">
                  <a:solidFill>
                    <a:srgbClr val="000000"/>
                  </a:solidFill>
                  <a:latin typeface="Abibas"/>
                  <a:ea typeface="Abibas"/>
                  <a:cs typeface="Abibas"/>
                  <a:sym typeface="Abibas"/>
                </a:rPr>
                <a:t>The Perception of Risk (Skip?)</a:t>
              </a:r>
            </a:p>
          </p:txBody>
        </p:sp>
      </p:grpSp>
      <p:sp>
        <p:nvSpPr>
          <p:cNvPr name="TextBox 6" id="6"/>
          <p:cNvSpPr txBox="true"/>
          <p:nvPr/>
        </p:nvSpPr>
        <p:spPr>
          <a:xfrm rot="0">
            <a:off x="804672" y="1647063"/>
            <a:ext cx="16134588" cy="7572662"/>
          </a:xfrm>
          <a:prstGeom prst="rect">
            <a:avLst/>
          </a:prstGeom>
        </p:spPr>
        <p:txBody>
          <a:bodyPr anchor="t" rtlCol="false" tIns="0" lIns="0" bIns="0" rIns="0">
            <a:spAutoFit/>
          </a:bodyPr>
          <a:lstStyle/>
          <a:p>
            <a:pPr algn="l">
              <a:lnSpc>
                <a:spcPts val="2268"/>
              </a:lnSpc>
            </a:pPr>
            <a:r>
              <a:rPr lang="en-US" sz="2625">
                <a:solidFill>
                  <a:srgbClr val="000000"/>
                </a:solidFill>
                <a:latin typeface="Calibri (MS)"/>
                <a:ea typeface="Calibri (MS)"/>
                <a:cs typeface="Calibri (MS)"/>
                <a:sym typeface="Calibri (MS)"/>
              </a:rPr>
              <a:t>At an individual level, there are three important influences upon an individuals response to any hazardous event:</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Experience – The more experience a person has of environmental hazards, the greater the adjustment to the hazard.</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Material well-being/level of affluence – Those who are better off have more choices </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Personality – is the person a leader or a follower, a risk-taker or risk-minimizer?</a:t>
            </a:r>
          </a:p>
          <a:p>
            <a:pPr algn="l" marL="475059" indent="-237530" lvl="1">
              <a:lnSpc>
                <a:spcPts val="2268"/>
              </a:lnSpc>
            </a:pPr>
          </a:p>
          <a:p>
            <a:pPr algn="l" marL="475059" indent="-237530" lvl="1">
              <a:lnSpc>
                <a:spcPts val="2268"/>
              </a:lnSpc>
            </a:pPr>
            <a:r>
              <a:rPr lang="en-US" sz="2625">
                <a:solidFill>
                  <a:srgbClr val="000000"/>
                </a:solidFill>
                <a:latin typeface="Calibri (MS)"/>
                <a:ea typeface="Calibri (MS)"/>
                <a:cs typeface="Calibri (MS)"/>
                <a:sym typeface="Calibri (MS)"/>
              </a:rPr>
              <a:t>Ultimately there are three choices:</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Do nothing and accept the hazards </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Adjust to the situation of living in a hazardous environment </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Leave the area.</a:t>
            </a:r>
          </a:p>
          <a:p>
            <a:pPr algn="l" marL="475059" indent="-237530" lvl="1">
              <a:lnSpc>
                <a:spcPts val="2268"/>
              </a:lnSpc>
            </a:pPr>
          </a:p>
          <a:p>
            <a:pPr algn="l" marL="475059" indent="-237530" lvl="1">
              <a:lnSpc>
                <a:spcPts val="2268"/>
              </a:lnSpc>
            </a:pPr>
            <a:r>
              <a:rPr lang="en-US" sz="2625">
                <a:solidFill>
                  <a:srgbClr val="000000"/>
                </a:solidFill>
                <a:latin typeface="Calibri (MS)"/>
                <a:ea typeface="Calibri (MS)"/>
                <a:cs typeface="Calibri (MS)"/>
                <a:sym typeface="Calibri (MS)"/>
              </a:rPr>
              <a:t>It is the </a:t>
            </a:r>
            <a:r>
              <a:rPr lang="en-US" sz="2625" u="sng">
                <a:solidFill>
                  <a:srgbClr val="000000"/>
                </a:solidFill>
                <a:latin typeface="Calibri (MS)"/>
                <a:ea typeface="Calibri (MS)"/>
                <a:cs typeface="Calibri (MS)"/>
                <a:sym typeface="Calibri (MS)"/>
              </a:rPr>
              <a:t>adjustment to the hazard that we are interested in</a:t>
            </a:r>
            <a:r>
              <a:rPr lang="en-US" sz="2625">
                <a:solidFill>
                  <a:srgbClr val="000000"/>
                </a:solidFill>
                <a:latin typeface="Calibri (MS)"/>
                <a:ea typeface="Calibri (MS)"/>
                <a:cs typeface="Calibri (MS)"/>
                <a:sym typeface="Calibri (MS)"/>
              </a:rPr>
              <a:t>. The level of adjustment will depend, in part, upon the risks caused by the hazard. This includes:</a:t>
            </a:r>
          </a:p>
          <a:p>
            <a:pPr algn="l" marL="475059" indent="-237530" lvl="1">
              <a:lnSpc>
                <a:spcPts val="2268"/>
              </a:lnSpc>
              <a:buFont typeface="Arial"/>
              <a:buChar char="•"/>
            </a:pPr>
            <a:r>
              <a:rPr lang="en-US" sz="2625">
                <a:solidFill>
                  <a:srgbClr val="000000"/>
                </a:solidFill>
                <a:latin typeface="Calibri (MS)"/>
                <a:ea typeface="Calibri (MS)"/>
                <a:cs typeface="Calibri (MS)"/>
                <a:sym typeface="Calibri (MS)"/>
              </a:rPr>
              <a:t>Identification of the hazards </a:t>
            </a:r>
          </a:p>
          <a:p>
            <a:pPr algn="l" marL="475059" indent="-237530" lvl="1">
              <a:lnSpc>
                <a:spcPts val="2268"/>
              </a:lnSpc>
              <a:buFont typeface="Arial"/>
              <a:buChar char="•"/>
            </a:pPr>
            <a:r>
              <a:rPr lang="en-US" sz="2625">
                <a:solidFill>
                  <a:srgbClr val="000000"/>
                </a:solidFill>
                <a:latin typeface="Calibri (MS)"/>
                <a:ea typeface="Calibri (MS)"/>
                <a:cs typeface="Calibri (MS)"/>
                <a:sym typeface="Calibri (MS)"/>
              </a:rPr>
              <a:t>Estimation of the risk (probability) of the environmental hazard </a:t>
            </a:r>
          </a:p>
          <a:p>
            <a:pPr algn="l" marL="475059" indent="-237530" lvl="1">
              <a:lnSpc>
                <a:spcPts val="2268"/>
              </a:lnSpc>
              <a:buFont typeface="Arial"/>
              <a:buChar char="•"/>
            </a:pPr>
            <a:r>
              <a:rPr lang="en-US" sz="2625">
                <a:solidFill>
                  <a:srgbClr val="000000"/>
                </a:solidFill>
                <a:latin typeface="Calibri (MS)"/>
                <a:ea typeface="Calibri (MS)"/>
                <a:cs typeface="Calibri (MS)"/>
                <a:sym typeface="Calibri (MS)"/>
              </a:rPr>
              <a:t>Evaluation of the cost (loss) caused by the environmental hazard.</a:t>
            </a:r>
          </a:p>
        </p:txBody>
      </p:sp>
      <p:grpSp>
        <p:nvGrpSpPr>
          <p:cNvPr name="Group 7" id="7"/>
          <p:cNvGrpSpPr/>
          <p:nvPr/>
        </p:nvGrpSpPr>
        <p:grpSpPr>
          <a:xfrm rot="0">
            <a:off x="10977129" y="7430365"/>
            <a:ext cx="6267450" cy="2249632"/>
            <a:chOff x="0" y="0"/>
            <a:chExt cx="8356600" cy="2999510"/>
          </a:xfrm>
        </p:grpSpPr>
        <p:sp>
          <p:nvSpPr>
            <p:cNvPr name="Freeform 8" id="8"/>
            <p:cNvSpPr/>
            <p:nvPr/>
          </p:nvSpPr>
          <p:spPr>
            <a:xfrm flipH="false" flipV="false" rot="0">
              <a:off x="12700" y="12700"/>
              <a:ext cx="8331200" cy="2974086"/>
            </a:xfrm>
            <a:custGeom>
              <a:avLst/>
              <a:gdLst/>
              <a:ahLst/>
              <a:cxnLst/>
              <a:rect r="r" b="b" t="t" l="l"/>
              <a:pathLst>
                <a:path h="2974086" w="8331200">
                  <a:moveTo>
                    <a:pt x="0" y="495681"/>
                  </a:moveTo>
                  <a:cubicBezTo>
                    <a:pt x="0" y="221869"/>
                    <a:pt x="223139" y="0"/>
                    <a:pt x="498348" y="0"/>
                  </a:cubicBezTo>
                  <a:lnTo>
                    <a:pt x="7832852" y="0"/>
                  </a:lnTo>
                  <a:cubicBezTo>
                    <a:pt x="8108061" y="0"/>
                    <a:pt x="8331200" y="221869"/>
                    <a:pt x="8331200" y="495681"/>
                  </a:cubicBezTo>
                  <a:lnTo>
                    <a:pt x="8331200" y="2478405"/>
                  </a:lnTo>
                  <a:cubicBezTo>
                    <a:pt x="8331200" y="2752217"/>
                    <a:pt x="8108061" y="2974086"/>
                    <a:pt x="7832852" y="2974086"/>
                  </a:cubicBezTo>
                  <a:lnTo>
                    <a:pt x="498348" y="2974086"/>
                  </a:lnTo>
                  <a:cubicBezTo>
                    <a:pt x="223139" y="2974086"/>
                    <a:pt x="0" y="2752217"/>
                    <a:pt x="0" y="2478405"/>
                  </a:cubicBezTo>
                  <a:close/>
                </a:path>
              </a:pathLst>
            </a:custGeom>
            <a:solidFill>
              <a:srgbClr val="4472C4"/>
            </a:solidFill>
          </p:spPr>
        </p:sp>
        <p:sp>
          <p:nvSpPr>
            <p:cNvPr name="Freeform 9" id="9"/>
            <p:cNvSpPr/>
            <p:nvPr/>
          </p:nvSpPr>
          <p:spPr>
            <a:xfrm flipH="false" flipV="false" rot="0">
              <a:off x="0" y="0"/>
              <a:ext cx="8356600" cy="2999486"/>
            </a:xfrm>
            <a:custGeom>
              <a:avLst/>
              <a:gdLst/>
              <a:ahLst/>
              <a:cxnLst/>
              <a:rect r="r" b="b" t="t" l="l"/>
              <a:pathLst>
                <a:path h="2999486" w="8356600">
                  <a:moveTo>
                    <a:pt x="0" y="508381"/>
                  </a:moveTo>
                  <a:cubicBezTo>
                    <a:pt x="0" y="227584"/>
                    <a:pt x="228854" y="0"/>
                    <a:pt x="511048" y="0"/>
                  </a:cubicBezTo>
                  <a:lnTo>
                    <a:pt x="7845552" y="0"/>
                  </a:lnTo>
                  <a:lnTo>
                    <a:pt x="7845552" y="12700"/>
                  </a:lnTo>
                  <a:lnTo>
                    <a:pt x="7845552" y="0"/>
                  </a:lnTo>
                  <a:cubicBezTo>
                    <a:pt x="8127746" y="0"/>
                    <a:pt x="8356600" y="227584"/>
                    <a:pt x="8356600" y="508381"/>
                  </a:cubicBezTo>
                  <a:lnTo>
                    <a:pt x="8343900" y="508381"/>
                  </a:lnTo>
                  <a:lnTo>
                    <a:pt x="8356600" y="508381"/>
                  </a:lnTo>
                  <a:lnTo>
                    <a:pt x="8356600" y="2491105"/>
                  </a:lnTo>
                  <a:lnTo>
                    <a:pt x="8343900" y="2491105"/>
                  </a:lnTo>
                  <a:lnTo>
                    <a:pt x="8356600" y="2491105"/>
                  </a:lnTo>
                  <a:cubicBezTo>
                    <a:pt x="8356600" y="2771902"/>
                    <a:pt x="8127746" y="2999486"/>
                    <a:pt x="7845552" y="2999486"/>
                  </a:cubicBezTo>
                  <a:lnTo>
                    <a:pt x="7845552" y="2986786"/>
                  </a:lnTo>
                  <a:lnTo>
                    <a:pt x="7845552" y="2999486"/>
                  </a:lnTo>
                  <a:lnTo>
                    <a:pt x="511048" y="2999486"/>
                  </a:lnTo>
                  <a:lnTo>
                    <a:pt x="511048" y="2986786"/>
                  </a:lnTo>
                  <a:lnTo>
                    <a:pt x="511048" y="2999486"/>
                  </a:lnTo>
                  <a:cubicBezTo>
                    <a:pt x="228854" y="2999486"/>
                    <a:pt x="0" y="2771902"/>
                    <a:pt x="0" y="2491105"/>
                  </a:cubicBezTo>
                  <a:lnTo>
                    <a:pt x="0" y="508381"/>
                  </a:lnTo>
                  <a:lnTo>
                    <a:pt x="12700" y="508381"/>
                  </a:lnTo>
                  <a:lnTo>
                    <a:pt x="0" y="508381"/>
                  </a:lnTo>
                  <a:moveTo>
                    <a:pt x="25400" y="508381"/>
                  </a:moveTo>
                  <a:lnTo>
                    <a:pt x="25400" y="2491105"/>
                  </a:lnTo>
                  <a:lnTo>
                    <a:pt x="12700" y="2491105"/>
                  </a:lnTo>
                  <a:lnTo>
                    <a:pt x="25400" y="2491105"/>
                  </a:lnTo>
                  <a:cubicBezTo>
                    <a:pt x="25400" y="2757805"/>
                    <a:pt x="242824" y="2974086"/>
                    <a:pt x="511048" y="2974086"/>
                  </a:cubicBezTo>
                  <a:lnTo>
                    <a:pt x="7845552" y="2974086"/>
                  </a:lnTo>
                  <a:cubicBezTo>
                    <a:pt x="8113903" y="2974086"/>
                    <a:pt x="8331200" y="2757805"/>
                    <a:pt x="8331200" y="2491105"/>
                  </a:cubicBezTo>
                  <a:lnTo>
                    <a:pt x="8331200" y="508381"/>
                  </a:lnTo>
                  <a:cubicBezTo>
                    <a:pt x="8331200" y="241681"/>
                    <a:pt x="8113776" y="25400"/>
                    <a:pt x="7845552" y="25400"/>
                  </a:cubicBezTo>
                  <a:lnTo>
                    <a:pt x="511048" y="25400"/>
                  </a:lnTo>
                  <a:lnTo>
                    <a:pt x="511048" y="12700"/>
                  </a:lnTo>
                  <a:lnTo>
                    <a:pt x="511048" y="25400"/>
                  </a:lnTo>
                  <a:cubicBezTo>
                    <a:pt x="242824" y="25400"/>
                    <a:pt x="25400" y="241681"/>
                    <a:pt x="25400" y="508381"/>
                  </a:cubicBezTo>
                  <a:close/>
                </a:path>
              </a:pathLst>
            </a:custGeom>
            <a:solidFill>
              <a:srgbClr val="2F528F"/>
            </a:solidFill>
          </p:spPr>
        </p:sp>
        <p:sp>
          <p:nvSpPr>
            <p:cNvPr name="TextBox 10" id="10"/>
            <p:cNvSpPr txBox="true"/>
            <p:nvPr/>
          </p:nvSpPr>
          <p:spPr>
            <a:xfrm>
              <a:off x="0" y="-57150"/>
              <a:ext cx="8356600" cy="3056660"/>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IMPORTANT: This applies to all hazards</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160128" y="-11430"/>
            <a:ext cx="12359496" cy="935206"/>
          </a:xfrm>
          <a:prstGeom prst="rect">
            <a:avLst/>
          </a:prstGeom>
        </p:spPr>
        <p:txBody>
          <a:bodyPr anchor="t" rtlCol="false" tIns="0" lIns="0" bIns="0" rIns="0">
            <a:spAutoFit/>
          </a:bodyPr>
          <a:lstStyle/>
          <a:p>
            <a:pPr algn="l">
              <a:lnSpc>
                <a:spcPts val="6480"/>
              </a:lnSpc>
            </a:pPr>
            <a:r>
              <a:rPr lang="en-US" sz="5400" spc="47">
                <a:solidFill>
                  <a:srgbClr val="000000"/>
                </a:solidFill>
                <a:latin typeface="Abibas"/>
                <a:ea typeface="Abibas"/>
                <a:cs typeface="Abibas"/>
                <a:sym typeface="Abibas"/>
              </a:rPr>
              <a:t>Global Distribution of Tectonic Hazards </a:t>
            </a:r>
          </a:p>
        </p:txBody>
      </p:sp>
      <p:sp>
        <p:nvSpPr>
          <p:cNvPr name="TextBox 4" id="4"/>
          <p:cNvSpPr txBox="true"/>
          <p:nvPr/>
        </p:nvSpPr>
        <p:spPr>
          <a:xfrm rot="0">
            <a:off x="390960" y="1182408"/>
            <a:ext cx="5923264" cy="8791575"/>
          </a:xfrm>
          <a:prstGeom prst="rect">
            <a:avLst/>
          </a:prstGeom>
        </p:spPr>
        <p:txBody>
          <a:bodyPr anchor="t" rtlCol="false" tIns="0" lIns="0" bIns="0" rIns="0">
            <a:spAutoFit/>
          </a:bodyPr>
          <a:lstStyle/>
          <a:p>
            <a:pPr algn="l">
              <a:lnSpc>
                <a:spcPts val="3240"/>
              </a:lnSpc>
            </a:pPr>
            <a:r>
              <a:rPr lang="en-US" sz="2700">
                <a:solidFill>
                  <a:srgbClr val="000000"/>
                </a:solidFill>
                <a:latin typeface="Arimo"/>
                <a:ea typeface="Arimo"/>
                <a:cs typeface="Arimo"/>
                <a:sym typeface="Arimo"/>
              </a:rPr>
              <a:t>Task – Review prior learning questions. Discuss!</a:t>
            </a:r>
          </a:p>
          <a:p>
            <a:pPr algn="l">
              <a:lnSpc>
                <a:spcPts val="3240"/>
              </a:lnSpc>
            </a:pPr>
          </a:p>
          <a:p>
            <a:pPr algn="l">
              <a:lnSpc>
                <a:spcPts val="3240"/>
              </a:lnSpc>
            </a:pPr>
            <a:r>
              <a:rPr lang="en-US" sz="2700">
                <a:solidFill>
                  <a:srgbClr val="000000"/>
                </a:solidFill>
                <a:latin typeface="Arimo"/>
                <a:ea typeface="Arimo"/>
                <a:cs typeface="Arimo"/>
                <a:sym typeface="Arimo"/>
              </a:rPr>
              <a:t>What does the word ‘tectonic’ mean?</a:t>
            </a:r>
          </a:p>
          <a:p>
            <a:pPr algn="l">
              <a:lnSpc>
                <a:spcPts val="3240"/>
              </a:lnSpc>
            </a:pPr>
          </a:p>
          <a:p>
            <a:pPr algn="l">
              <a:lnSpc>
                <a:spcPts val="3240"/>
              </a:lnSpc>
            </a:pPr>
            <a:r>
              <a:rPr lang="en-US" sz="2700">
                <a:solidFill>
                  <a:srgbClr val="000000"/>
                </a:solidFill>
                <a:latin typeface="Arimo"/>
                <a:ea typeface="Arimo"/>
                <a:cs typeface="Arimo"/>
                <a:sym typeface="Arimo"/>
              </a:rPr>
              <a:t>What is the difference between a hazard and a disaster?</a:t>
            </a:r>
          </a:p>
          <a:p>
            <a:pPr algn="l">
              <a:lnSpc>
                <a:spcPts val="3240"/>
              </a:lnSpc>
            </a:pPr>
          </a:p>
          <a:p>
            <a:pPr algn="l">
              <a:lnSpc>
                <a:spcPts val="3240"/>
              </a:lnSpc>
            </a:pPr>
            <a:r>
              <a:rPr lang="en-US" sz="2700">
                <a:solidFill>
                  <a:srgbClr val="000000"/>
                </a:solidFill>
                <a:latin typeface="Arimo"/>
                <a:ea typeface="Arimo"/>
                <a:cs typeface="Arimo"/>
                <a:sym typeface="Arimo"/>
              </a:rPr>
              <a:t>Make a list of possible tectonic hazards.</a:t>
            </a:r>
          </a:p>
          <a:p>
            <a:pPr algn="l">
              <a:lnSpc>
                <a:spcPts val="3240"/>
              </a:lnSpc>
            </a:pPr>
          </a:p>
          <a:p>
            <a:pPr algn="l">
              <a:lnSpc>
                <a:spcPts val="3240"/>
              </a:lnSpc>
            </a:pPr>
            <a:r>
              <a:rPr lang="en-US" sz="2700">
                <a:solidFill>
                  <a:srgbClr val="000000"/>
                </a:solidFill>
                <a:latin typeface="Arimo"/>
                <a:ea typeface="Arimo"/>
                <a:cs typeface="Arimo"/>
                <a:sym typeface="Arimo"/>
              </a:rPr>
              <a:t>Describe the global distribution of volcanoes (4) </a:t>
            </a:r>
          </a:p>
          <a:p>
            <a:pPr algn="l">
              <a:lnSpc>
                <a:spcPts val="3240"/>
              </a:lnSpc>
            </a:pPr>
          </a:p>
          <a:p>
            <a:pPr algn="l">
              <a:lnSpc>
                <a:spcPts val="3240"/>
              </a:lnSpc>
            </a:pPr>
            <a:r>
              <a:rPr lang="en-US" sz="2700">
                <a:solidFill>
                  <a:srgbClr val="000000"/>
                </a:solidFill>
                <a:latin typeface="Arimo"/>
                <a:ea typeface="Arimo"/>
                <a:cs typeface="Arimo"/>
                <a:sym typeface="Arimo"/>
              </a:rPr>
              <a:t>Describe the global distribution of earthquakes.</a:t>
            </a:r>
          </a:p>
          <a:p>
            <a:pPr algn="l">
              <a:lnSpc>
                <a:spcPts val="3240"/>
              </a:lnSpc>
            </a:pPr>
          </a:p>
          <a:p>
            <a:pPr algn="l">
              <a:lnSpc>
                <a:spcPts val="3240"/>
              </a:lnSpc>
            </a:pPr>
            <a:r>
              <a:rPr lang="en-US" sz="2700">
                <a:solidFill>
                  <a:srgbClr val="000000"/>
                </a:solidFill>
                <a:latin typeface="Arimo"/>
                <a:ea typeface="Arimo"/>
                <a:cs typeface="Arimo"/>
                <a:sym typeface="Arimo"/>
              </a:rPr>
              <a:t>Can you explain this distribution?</a:t>
            </a:r>
          </a:p>
          <a:p>
            <a:pPr algn="l">
              <a:lnSpc>
                <a:spcPts val="3240"/>
              </a:lnSpc>
            </a:pPr>
          </a:p>
          <a:p>
            <a:pPr algn="l">
              <a:lnSpc>
                <a:spcPts val="3240"/>
              </a:lnSpc>
            </a:pPr>
            <a:r>
              <a:rPr lang="en-US" sz="2700">
                <a:solidFill>
                  <a:srgbClr val="00B0F0"/>
                </a:solidFill>
                <a:latin typeface="Arimo"/>
                <a:ea typeface="Arimo"/>
                <a:cs typeface="Arimo"/>
                <a:sym typeface="Arimo"/>
              </a:rPr>
              <a:t>Effects from tectonic hazards can be classified as primary or secondary – what is the difference?</a:t>
            </a:r>
          </a:p>
        </p:txBody>
      </p:sp>
      <p:grpSp>
        <p:nvGrpSpPr>
          <p:cNvPr name="Group 5" id="5"/>
          <p:cNvGrpSpPr>
            <a:grpSpLocks noChangeAspect="true"/>
          </p:cNvGrpSpPr>
          <p:nvPr/>
        </p:nvGrpSpPr>
        <p:grpSpPr>
          <a:xfrm rot="0">
            <a:off x="6405664" y="1155738"/>
            <a:ext cx="11716965" cy="9131262"/>
            <a:chOff x="0" y="0"/>
            <a:chExt cx="15622620" cy="12175016"/>
          </a:xfrm>
        </p:grpSpPr>
        <p:sp>
          <p:nvSpPr>
            <p:cNvPr name="Freeform 6" id="6"/>
            <p:cNvSpPr/>
            <p:nvPr/>
          </p:nvSpPr>
          <p:spPr>
            <a:xfrm flipH="false" flipV="false" rot="0">
              <a:off x="0" y="0"/>
              <a:ext cx="15622651" cy="12174982"/>
            </a:xfrm>
            <a:custGeom>
              <a:avLst/>
              <a:gdLst/>
              <a:ahLst/>
              <a:cxnLst/>
              <a:rect r="r" b="b" t="t" l="l"/>
              <a:pathLst>
                <a:path h="12174982" w="15622651">
                  <a:moveTo>
                    <a:pt x="0" y="0"/>
                  </a:moveTo>
                  <a:lnTo>
                    <a:pt x="15622651" y="0"/>
                  </a:lnTo>
                  <a:lnTo>
                    <a:pt x="15622651" y="12174982"/>
                  </a:lnTo>
                  <a:lnTo>
                    <a:pt x="0" y="12174982"/>
                  </a:lnTo>
                  <a:lnTo>
                    <a:pt x="0" y="0"/>
                  </a:lnTo>
                  <a:close/>
                </a:path>
              </a:pathLst>
            </a:custGeom>
            <a:blipFill>
              <a:blip r:embed="rId3"/>
              <a:stretch>
                <a:fillRect l="-29934" t="0" r="-29933" b="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160128" y="-11430"/>
            <a:ext cx="12359496" cy="935206"/>
          </a:xfrm>
          <a:prstGeom prst="rect">
            <a:avLst/>
          </a:prstGeom>
        </p:spPr>
        <p:txBody>
          <a:bodyPr anchor="t" rtlCol="false" tIns="0" lIns="0" bIns="0" rIns="0">
            <a:spAutoFit/>
          </a:bodyPr>
          <a:lstStyle/>
          <a:p>
            <a:pPr algn="l">
              <a:lnSpc>
                <a:spcPts val="6480"/>
              </a:lnSpc>
            </a:pPr>
            <a:r>
              <a:rPr lang="en-US" sz="5400" spc="47">
                <a:solidFill>
                  <a:srgbClr val="000000"/>
                </a:solidFill>
                <a:latin typeface="Abibas"/>
                <a:ea typeface="Abibas"/>
                <a:cs typeface="Abibas"/>
                <a:sym typeface="Abibas"/>
              </a:rPr>
              <a:t>Global Distribution of Tectonic Hazards </a:t>
            </a:r>
          </a:p>
        </p:txBody>
      </p:sp>
      <p:sp>
        <p:nvSpPr>
          <p:cNvPr name="TextBox 4" id="4"/>
          <p:cNvSpPr txBox="true"/>
          <p:nvPr/>
        </p:nvSpPr>
        <p:spPr>
          <a:xfrm rot="0">
            <a:off x="107760" y="804696"/>
            <a:ext cx="15359453" cy="9137823"/>
          </a:xfrm>
          <a:prstGeom prst="rect">
            <a:avLst/>
          </a:prstGeom>
        </p:spPr>
        <p:txBody>
          <a:bodyPr anchor="t" rtlCol="false" tIns="0" lIns="0" bIns="0" rIns="0">
            <a:spAutoFit/>
          </a:bodyPr>
          <a:lstStyle/>
          <a:p>
            <a:pPr algn="l">
              <a:lnSpc>
                <a:spcPts val="2700"/>
              </a:lnSpc>
            </a:pPr>
            <a:r>
              <a:rPr lang="en-US" sz="2250">
                <a:solidFill>
                  <a:srgbClr val="000000"/>
                </a:solidFill>
                <a:latin typeface="Arimo"/>
                <a:ea typeface="Arimo"/>
                <a:cs typeface="Arimo"/>
                <a:sym typeface="Arimo"/>
              </a:rPr>
              <a:t>Starter:</a:t>
            </a:r>
          </a:p>
          <a:p>
            <a:pPr algn="l">
              <a:lnSpc>
                <a:spcPts val="2700"/>
              </a:lnSpc>
            </a:pPr>
          </a:p>
          <a:p>
            <a:pPr algn="l">
              <a:lnSpc>
                <a:spcPts val="2700"/>
              </a:lnSpc>
            </a:pPr>
            <a:r>
              <a:rPr lang="en-US" sz="2250">
                <a:solidFill>
                  <a:srgbClr val="000000"/>
                </a:solidFill>
                <a:latin typeface="Arimo"/>
                <a:ea typeface="Arimo"/>
                <a:cs typeface="Arimo"/>
                <a:sym typeface="Arimo"/>
              </a:rPr>
              <a:t>What does the word ‘tectonic’ mean? </a:t>
            </a:r>
            <a:r>
              <a:rPr lang="en-US" sz="2250">
                <a:solidFill>
                  <a:srgbClr val="FF0000"/>
                </a:solidFill>
                <a:latin typeface="Arimo"/>
                <a:ea typeface="Arimo"/>
                <a:cs typeface="Arimo"/>
                <a:sym typeface="Arimo"/>
              </a:rPr>
              <a:t>relating to the structure of the earth's crust and the large-scale processes which take place within it.</a:t>
            </a:r>
          </a:p>
          <a:p>
            <a:pPr algn="l">
              <a:lnSpc>
                <a:spcPts val="2700"/>
              </a:lnSpc>
            </a:pPr>
          </a:p>
          <a:p>
            <a:pPr algn="l">
              <a:lnSpc>
                <a:spcPts val="2700"/>
              </a:lnSpc>
            </a:pPr>
            <a:r>
              <a:rPr lang="en-US" sz="2250">
                <a:solidFill>
                  <a:srgbClr val="000000"/>
                </a:solidFill>
                <a:latin typeface="Arimo"/>
                <a:ea typeface="Arimo"/>
                <a:cs typeface="Arimo"/>
                <a:sym typeface="Arimo"/>
              </a:rPr>
              <a:t>What is the difference between a hazard and a disaster? </a:t>
            </a:r>
            <a:r>
              <a:rPr lang="en-US" sz="2250">
                <a:solidFill>
                  <a:srgbClr val="FF0000"/>
                </a:solidFill>
                <a:latin typeface="Arimo"/>
                <a:ea typeface="Arimo"/>
                <a:cs typeface="Arimo"/>
                <a:sym typeface="Arimo"/>
              </a:rPr>
              <a:t>A hazard is a situation where there is a threat to life, health, environment or property. ... These hazards are termed as disasters when they cause widespread destruction of property and human lives. Once a hazard becomes active and is no longer just a threat, it becomes a disaster.</a:t>
            </a:r>
          </a:p>
          <a:p>
            <a:pPr algn="l">
              <a:lnSpc>
                <a:spcPts val="2700"/>
              </a:lnSpc>
            </a:pPr>
          </a:p>
          <a:p>
            <a:pPr algn="l">
              <a:lnSpc>
                <a:spcPts val="2700"/>
              </a:lnSpc>
            </a:pPr>
            <a:r>
              <a:rPr lang="en-US" sz="2250">
                <a:solidFill>
                  <a:srgbClr val="000000"/>
                </a:solidFill>
                <a:latin typeface="Arimo"/>
                <a:ea typeface="Arimo"/>
                <a:cs typeface="Arimo"/>
                <a:sym typeface="Arimo"/>
              </a:rPr>
              <a:t>Make a list of possible tectonic hazards. </a:t>
            </a:r>
            <a:r>
              <a:rPr lang="en-US" sz="2250">
                <a:solidFill>
                  <a:srgbClr val="FF0000"/>
                </a:solidFill>
                <a:latin typeface="Arimo"/>
                <a:ea typeface="Arimo"/>
                <a:cs typeface="Arimo"/>
                <a:sym typeface="Arimo"/>
              </a:rPr>
              <a:t>Earthquakes, volcanic eruptions (lava flows, pyroclastic flows, cinder bombs, volcanic plume), tsunamis, avalanches, mudslides, landslides, lahars</a:t>
            </a:r>
          </a:p>
          <a:p>
            <a:pPr algn="l">
              <a:lnSpc>
                <a:spcPts val="2700"/>
              </a:lnSpc>
            </a:pPr>
          </a:p>
          <a:p>
            <a:pPr algn="l">
              <a:lnSpc>
                <a:spcPts val="2700"/>
              </a:lnSpc>
            </a:pPr>
            <a:r>
              <a:rPr lang="en-US" sz="2250">
                <a:solidFill>
                  <a:srgbClr val="000000"/>
                </a:solidFill>
                <a:latin typeface="Calibri (MS)"/>
                <a:ea typeface="Calibri (MS)"/>
                <a:cs typeface="Calibri (MS)"/>
                <a:sym typeface="Calibri (MS)"/>
              </a:rPr>
              <a:t>Describe the global distribution of volcanoes. </a:t>
            </a:r>
            <a:r>
              <a:rPr lang="en-US" sz="2250" b="true">
                <a:solidFill>
                  <a:srgbClr val="FF0000"/>
                </a:solidFill>
                <a:latin typeface="Calibri (MS) Bold"/>
                <a:ea typeface="Calibri (MS) Bold"/>
                <a:cs typeface="Calibri (MS) Bold"/>
                <a:sym typeface="Calibri (MS) Bold"/>
              </a:rPr>
              <a:t>Linear in their distribution, Uneven global distribution, Widespread global distribution, Pacific Ring of Fire, Many are along the edges of continental landmasses, e.g. western edge of South America, Others are mid-oceanic, e.g. mid-Atlantic, A few are in continental interiors, e.g. central Asia, A few are more clustered, e.g. Iceland </a:t>
            </a:r>
          </a:p>
          <a:p>
            <a:pPr algn="l">
              <a:lnSpc>
                <a:spcPts val="2700"/>
              </a:lnSpc>
            </a:pPr>
          </a:p>
          <a:p>
            <a:pPr algn="l">
              <a:lnSpc>
                <a:spcPts val="2700"/>
              </a:lnSpc>
            </a:pPr>
            <a:r>
              <a:rPr lang="en-US" sz="2250">
                <a:solidFill>
                  <a:srgbClr val="000000"/>
                </a:solidFill>
                <a:latin typeface="Arimo"/>
                <a:ea typeface="Arimo"/>
                <a:cs typeface="Arimo"/>
                <a:sym typeface="Arimo"/>
              </a:rPr>
              <a:t>Describe the global distribution of earthquakes. </a:t>
            </a:r>
            <a:r>
              <a:rPr lang="en-US" sz="2250">
                <a:solidFill>
                  <a:srgbClr val="FF0000"/>
                </a:solidFill>
                <a:latin typeface="Arimo"/>
                <a:ea typeface="Arimo"/>
                <a:cs typeface="Arimo"/>
                <a:sym typeface="Arimo"/>
              </a:rPr>
              <a:t>Most earthquake zones are found at, or close to, tectonic plate boundaries, often in clusters. About 70% of all earthquakes are found in the 'Ring of Fire' in the Pacific Ocean. The most powerful earthquakes are associated with convergent or conservative boundaries.</a:t>
            </a:r>
          </a:p>
          <a:p>
            <a:pPr algn="l">
              <a:lnSpc>
                <a:spcPts val="2700"/>
              </a:lnSpc>
            </a:pPr>
          </a:p>
          <a:p>
            <a:pPr algn="l">
              <a:lnSpc>
                <a:spcPts val="2700"/>
              </a:lnSpc>
            </a:pPr>
            <a:r>
              <a:rPr lang="en-US" sz="2250">
                <a:solidFill>
                  <a:srgbClr val="000000"/>
                </a:solidFill>
                <a:latin typeface="Arimo"/>
                <a:ea typeface="Arimo"/>
                <a:cs typeface="Arimo"/>
                <a:sym typeface="Arimo"/>
              </a:rPr>
              <a:t>Can you explain this distribution?</a:t>
            </a:r>
          </a:p>
          <a:p>
            <a:pPr algn="l">
              <a:lnSpc>
                <a:spcPts val="2700"/>
              </a:lnSpc>
            </a:pPr>
          </a:p>
          <a:p>
            <a:pPr algn="l">
              <a:lnSpc>
                <a:spcPts val="2700"/>
              </a:lnSpc>
            </a:pPr>
            <a:r>
              <a:rPr lang="en-US" sz="2250">
                <a:solidFill>
                  <a:srgbClr val="00B0F0"/>
                </a:solidFill>
                <a:latin typeface="Arimo"/>
                <a:ea typeface="Arimo"/>
                <a:cs typeface="Arimo"/>
                <a:sym typeface="Arimo"/>
              </a:rPr>
              <a:t>Effects from tectonic hazards can be classified as primary or secondary – what is the difference? </a:t>
            </a:r>
            <a:r>
              <a:rPr lang="en-US" sz="2250">
                <a:solidFill>
                  <a:srgbClr val="FF0000"/>
                </a:solidFill>
                <a:latin typeface="Arimo"/>
                <a:ea typeface="Arimo"/>
                <a:cs typeface="Arimo"/>
                <a:sym typeface="Arimo"/>
              </a:rPr>
              <a:t>Primary effects happen immediately and are as a result of the hazard itself. Secondary effects happen in the hours, days and weeks after the initial hazard, and occur only because a primary effect has caused them.</a:t>
            </a:r>
          </a:p>
        </p:txBody>
      </p:sp>
      <p:grpSp>
        <p:nvGrpSpPr>
          <p:cNvPr name="Group 5" id="5"/>
          <p:cNvGrpSpPr/>
          <p:nvPr/>
        </p:nvGrpSpPr>
        <p:grpSpPr>
          <a:xfrm rot="0">
            <a:off x="15549129" y="119403"/>
            <a:ext cx="2551599" cy="6805522"/>
            <a:chOff x="0" y="0"/>
            <a:chExt cx="3402132" cy="9074030"/>
          </a:xfrm>
        </p:grpSpPr>
        <p:sp>
          <p:nvSpPr>
            <p:cNvPr name="Freeform 6" id="6"/>
            <p:cNvSpPr/>
            <p:nvPr/>
          </p:nvSpPr>
          <p:spPr>
            <a:xfrm flipH="false" flipV="false" rot="0">
              <a:off x="12700" y="12700"/>
              <a:ext cx="3376676" cy="9048623"/>
            </a:xfrm>
            <a:custGeom>
              <a:avLst/>
              <a:gdLst/>
              <a:ahLst/>
              <a:cxnLst/>
              <a:rect r="r" b="b" t="t" l="l"/>
              <a:pathLst>
                <a:path h="9048623" w="3376676">
                  <a:moveTo>
                    <a:pt x="0" y="0"/>
                  </a:moveTo>
                  <a:lnTo>
                    <a:pt x="3376676" y="0"/>
                  </a:lnTo>
                  <a:lnTo>
                    <a:pt x="3376676" y="9048623"/>
                  </a:lnTo>
                  <a:lnTo>
                    <a:pt x="0" y="9048623"/>
                  </a:lnTo>
                  <a:close/>
                </a:path>
              </a:pathLst>
            </a:custGeom>
            <a:solidFill>
              <a:srgbClr val="FFFFFF"/>
            </a:solidFill>
          </p:spPr>
        </p:sp>
        <p:sp>
          <p:nvSpPr>
            <p:cNvPr name="Freeform 7" id="7"/>
            <p:cNvSpPr/>
            <p:nvPr/>
          </p:nvSpPr>
          <p:spPr>
            <a:xfrm flipH="false" flipV="false" rot="0">
              <a:off x="0" y="0"/>
              <a:ext cx="3402076" cy="9074023"/>
            </a:xfrm>
            <a:custGeom>
              <a:avLst/>
              <a:gdLst/>
              <a:ahLst/>
              <a:cxnLst/>
              <a:rect r="r" b="b" t="t" l="l"/>
              <a:pathLst>
                <a:path h="9074023" w="3402076">
                  <a:moveTo>
                    <a:pt x="12700" y="0"/>
                  </a:moveTo>
                  <a:lnTo>
                    <a:pt x="3389376" y="0"/>
                  </a:lnTo>
                  <a:cubicBezTo>
                    <a:pt x="3396361" y="0"/>
                    <a:pt x="3402076" y="5715"/>
                    <a:pt x="3402076" y="12700"/>
                  </a:cubicBezTo>
                  <a:lnTo>
                    <a:pt x="3402076" y="9061323"/>
                  </a:lnTo>
                  <a:cubicBezTo>
                    <a:pt x="3402076" y="9068308"/>
                    <a:pt x="3396361" y="9074023"/>
                    <a:pt x="3389376" y="9074023"/>
                  </a:cubicBezTo>
                  <a:lnTo>
                    <a:pt x="12700" y="9074023"/>
                  </a:lnTo>
                  <a:cubicBezTo>
                    <a:pt x="5715" y="9074023"/>
                    <a:pt x="0" y="9068308"/>
                    <a:pt x="0" y="9061323"/>
                  </a:cubicBezTo>
                  <a:lnTo>
                    <a:pt x="0" y="12700"/>
                  </a:lnTo>
                  <a:cubicBezTo>
                    <a:pt x="0" y="5715"/>
                    <a:pt x="5715" y="0"/>
                    <a:pt x="12700" y="0"/>
                  </a:cubicBezTo>
                  <a:moveTo>
                    <a:pt x="12700" y="25400"/>
                  </a:moveTo>
                  <a:lnTo>
                    <a:pt x="12700" y="12700"/>
                  </a:lnTo>
                  <a:lnTo>
                    <a:pt x="25400" y="12700"/>
                  </a:lnTo>
                  <a:lnTo>
                    <a:pt x="25400" y="9061323"/>
                  </a:lnTo>
                  <a:lnTo>
                    <a:pt x="12700" y="9061323"/>
                  </a:lnTo>
                  <a:lnTo>
                    <a:pt x="12700" y="9048623"/>
                  </a:lnTo>
                  <a:lnTo>
                    <a:pt x="3389376" y="9048623"/>
                  </a:lnTo>
                  <a:lnTo>
                    <a:pt x="3389376" y="9061323"/>
                  </a:lnTo>
                  <a:lnTo>
                    <a:pt x="3376676" y="9061323"/>
                  </a:lnTo>
                  <a:lnTo>
                    <a:pt x="3376676" y="12700"/>
                  </a:lnTo>
                  <a:lnTo>
                    <a:pt x="3389376" y="12700"/>
                  </a:lnTo>
                  <a:lnTo>
                    <a:pt x="3389376" y="25400"/>
                  </a:lnTo>
                  <a:lnTo>
                    <a:pt x="12700" y="25400"/>
                  </a:lnTo>
                  <a:close/>
                </a:path>
              </a:pathLst>
            </a:custGeom>
            <a:solidFill>
              <a:srgbClr val="000000"/>
            </a:solidFill>
          </p:spPr>
        </p:sp>
        <p:sp>
          <p:nvSpPr>
            <p:cNvPr name="TextBox 8" id="8"/>
            <p:cNvSpPr txBox="true"/>
            <p:nvPr/>
          </p:nvSpPr>
          <p:spPr>
            <a:xfrm>
              <a:off x="0" y="-57150"/>
              <a:ext cx="3402132" cy="9131180"/>
            </a:xfrm>
            <a:prstGeom prst="rect">
              <a:avLst/>
            </a:prstGeom>
          </p:spPr>
          <p:txBody>
            <a:bodyPr anchor="t" rtlCol="false" tIns="50800" lIns="50800" bIns="50800" rIns="50800"/>
            <a:lstStyle/>
            <a:p>
              <a:pPr algn="l">
                <a:lnSpc>
                  <a:spcPts val="3240"/>
                </a:lnSpc>
              </a:pPr>
              <a:r>
                <a:rPr lang="en-US" sz="2700" b="true">
                  <a:solidFill>
                    <a:srgbClr val="000000"/>
                  </a:solidFill>
                  <a:latin typeface="Calibri (MS) Bold"/>
                  <a:ea typeface="Calibri (MS) Bold"/>
                  <a:cs typeface="Calibri (MS) Bold"/>
                  <a:sym typeface="Calibri (MS) Bold"/>
                </a:rPr>
                <a:t>LO: To investigate what a tectonic hazard is and where they occur.</a:t>
              </a:r>
            </a:p>
            <a:p>
              <a:pPr algn="l">
                <a:lnSpc>
                  <a:spcPts val="3240"/>
                </a:lnSpc>
              </a:pPr>
            </a:p>
            <a:p>
              <a:pPr algn="l">
                <a:lnSpc>
                  <a:spcPts val="3240"/>
                </a:lnSpc>
              </a:pPr>
              <a:r>
                <a:rPr lang="en-US" sz="2700">
                  <a:solidFill>
                    <a:srgbClr val="000000"/>
                  </a:solidFill>
                  <a:latin typeface="Calibri (MS)"/>
                  <a:ea typeface="Calibri (MS)"/>
                  <a:cs typeface="Calibri (MS)"/>
                  <a:sym typeface="Calibri (MS)"/>
                </a:rPr>
                <a:t>Describe the distribution of tectonic hazards  </a:t>
              </a:r>
            </a:p>
            <a:p>
              <a:pPr algn="l">
                <a:lnSpc>
                  <a:spcPts val="3240"/>
                </a:lnSpc>
              </a:pPr>
              <a:r>
                <a:rPr lang="en-US" sz="2700">
                  <a:solidFill>
                    <a:srgbClr val="000000"/>
                  </a:solidFill>
                  <a:latin typeface="Calibri (MS)"/>
                  <a:ea typeface="Calibri (MS)"/>
                  <a:cs typeface="Calibri (MS)"/>
                  <a:sym typeface="Calibri (MS)"/>
                </a:rPr>
                <a:t> </a:t>
              </a:r>
            </a:p>
            <a:p>
              <a:pPr algn="l">
                <a:lnSpc>
                  <a:spcPts val="3240"/>
                </a:lnSpc>
              </a:pPr>
              <a:r>
                <a:rPr lang="en-US" sz="2700">
                  <a:solidFill>
                    <a:srgbClr val="000000"/>
                  </a:solidFill>
                  <a:latin typeface="Calibri (MS)"/>
                  <a:ea typeface="Calibri (MS)"/>
                  <a:cs typeface="Calibri (MS)"/>
                  <a:sym typeface="Calibri (MS)"/>
                </a:rPr>
                <a:t>Explain reasons for the patterns demonstrated. </a:t>
              </a:r>
            </a:p>
            <a:p>
              <a:pPr algn="l">
                <a:lnSpc>
                  <a:spcPts val="3240"/>
                </a:lnSpc>
              </a:pPr>
            </a:p>
          </p:txBody>
        </p:sp>
      </p:grpSp>
      <p:grpSp>
        <p:nvGrpSpPr>
          <p:cNvPr name="Group 9" id="9"/>
          <p:cNvGrpSpPr>
            <a:grpSpLocks noChangeAspect="true"/>
          </p:cNvGrpSpPr>
          <p:nvPr/>
        </p:nvGrpSpPr>
        <p:grpSpPr>
          <a:xfrm rot="0">
            <a:off x="15558651" y="6652420"/>
            <a:ext cx="2673901" cy="3486150"/>
            <a:chOff x="0" y="0"/>
            <a:chExt cx="3565202" cy="4648200"/>
          </a:xfrm>
        </p:grpSpPr>
        <p:sp>
          <p:nvSpPr>
            <p:cNvPr name="Freeform 10" id="10" descr="Istanbul Earthquake Warnings Underlined by Eastern Turkey Tremor - Bloomberg"/>
            <p:cNvSpPr/>
            <p:nvPr/>
          </p:nvSpPr>
          <p:spPr>
            <a:xfrm flipH="false" flipV="false" rot="0">
              <a:off x="0" y="0"/>
              <a:ext cx="3565144" cy="4648200"/>
            </a:xfrm>
            <a:custGeom>
              <a:avLst/>
              <a:gdLst/>
              <a:ahLst/>
              <a:cxnLst/>
              <a:rect r="r" b="b" t="t" l="l"/>
              <a:pathLst>
                <a:path h="4648200" w="3565144">
                  <a:moveTo>
                    <a:pt x="0" y="0"/>
                  </a:moveTo>
                  <a:lnTo>
                    <a:pt x="3565144" y="0"/>
                  </a:lnTo>
                  <a:lnTo>
                    <a:pt x="3565144" y="4648200"/>
                  </a:lnTo>
                  <a:lnTo>
                    <a:pt x="0" y="4648200"/>
                  </a:lnTo>
                  <a:lnTo>
                    <a:pt x="0" y="0"/>
                  </a:lnTo>
                  <a:close/>
                </a:path>
              </a:pathLst>
            </a:custGeom>
            <a:blipFill>
              <a:blip r:embed="rId3"/>
              <a:stretch>
                <a:fillRect l="0" t="0" r="-95924" b="0"/>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160128" y="106142"/>
            <a:ext cx="11611695" cy="935206"/>
          </a:xfrm>
          <a:prstGeom prst="rect">
            <a:avLst/>
          </a:prstGeom>
        </p:spPr>
        <p:txBody>
          <a:bodyPr anchor="t" rtlCol="false" tIns="0" lIns="0" bIns="0" rIns="0">
            <a:spAutoFit/>
          </a:bodyPr>
          <a:lstStyle/>
          <a:p>
            <a:pPr algn="l">
              <a:lnSpc>
                <a:spcPts val="6480"/>
              </a:lnSpc>
            </a:pPr>
            <a:r>
              <a:rPr lang="en-US" sz="5400" spc="47">
                <a:solidFill>
                  <a:srgbClr val="000000"/>
                </a:solidFill>
                <a:latin typeface="Abibas"/>
                <a:ea typeface="Abibas"/>
                <a:cs typeface="Abibas"/>
                <a:sym typeface="Abibas"/>
              </a:rPr>
              <a:t>Syllabus Guide – What we must know!</a:t>
            </a:r>
          </a:p>
        </p:txBody>
      </p:sp>
      <p:grpSp>
        <p:nvGrpSpPr>
          <p:cNvPr name="Group 4" id="4"/>
          <p:cNvGrpSpPr/>
          <p:nvPr/>
        </p:nvGrpSpPr>
        <p:grpSpPr>
          <a:xfrm rot="0">
            <a:off x="831273" y="1459112"/>
            <a:ext cx="10668000" cy="7894468"/>
            <a:chOff x="0" y="0"/>
            <a:chExt cx="14224000" cy="10525958"/>
          </a:xfrm>
        </p:grpSpPr>
        <p:sp>
          <p:nvSpPr>
            <p:cNvPr name="Freeform 5" id="5"/>
            <p:cNvSpPr/>
            <p:nvPr/>
          </p:nvSpPr>
          <p:spPr>
            <a:xfrm flipH="false" flipV="false" rot="0">
              <a:off x="-1524" y="-1524"/>
              <a:ext cx="14227048" cy="10529062"/>
            </a:xfrm>
            <a:custGeom>
              <a:avLst/>
              <a:gdLst/>
              <a:ahLst/>
              <a:cxnLst/>
              <a:rect r="r" b="b" t="t" l="l"/>
              <a:pathLst>
                <a:path h="10529062" w="14227048">
                  <a:moveTo>
                    <a:pt x="1524" y="0"/>
                  </a:moveTo>
                  <a:lnTo>
                    <a:pt x="14225524" y="0"/>
                  </a:lnTo>
                  <a:cubicBezTo>
                    <a:pt x="14226414" y="0"/>
                    <a:pt x="14227048" y="762"/>
                    <a:pt x="14227048" y="1524"/>
                  </a:cubicBezTo>
                  <a:lnTo>
                    <a:pt x="14227048" y="10527538"/>
                  </a:lnTo>
                  <a:cubicBezTo>
                    <a:pt x="14227048" y="10528427"/>
                    <a:pt x="14226287" y="10529062"/>
                    <a:pt x="14225524" y="10529062"/>
                  </a:cubicBezTo>
                  <a:lnTo>
                    <a:pt x="1524" y="10529062"/>
                  </a:lnTo>
                  <a:cubicBezTo>
                    <a:pt x="635" y="10529062"/>
                    <a:pt x="0" y="10528300"/>
                    <a:pt x="0" y="10527538"/>
                  </a:cubicBezTo>
                  <a:lnTo>
                    <a:pt x="0" y="1524"/>
                  </a:lnTo>
                  <a:cubicBezTo>
                    <a:pt x="0" y="635"/>
                    <a:pt x="762" y="0"/>
                    <a:pt x="1524" y="0"/>
                  </a:cubicBezTo>
                  <a:moveTo>
                    <a:pt x="1524" y="3048"/>
                  </a:moveTo>
                  <a:lnTo>
                    <a:pt x="1524" y="1524"/>
                  </a:lnTo>
                  <a:lnTo>
                    <a:pt x="3048" y="1524"/>
                  </a:lnTo>
                  <a:lnTo>
                    <a:pt x="3048" y="10527538"/>
                  </a:lnTo>
                  <a:lnTo>
                    <a:pt x="1524" y="10527538"/>
                  </a:lnTo>
                  <a:lnTo>
                    <a:pt x="1524" y="10526014"/>
                  </a:lnTo>
                  <a:lnTo>
                    <a:pt x="14225524" y="10526014"/>
                  </a:lnTo>
                  <a:lnTo>
                    <a:pt x="14225524" y="10527538"/>
                  </a:lnTo>
                  <a:lnTo>
                    <a:pt x="14224000" y="10527538"/>
                  </a:lnTo>
                  <a:lnTo>
                    <a:pt x="14224000" y="1524"/>
                  </a:lnTo>
                  <a:lnTo>
                    <a:pt x="14225524" y="1524"/>
                  </a:lnTo>
                  <a:lnTo>
                    <a:pt x="14225524" y="3048"/>
                  </a:lnTo>
                  <a:lnTo>
                    <a:pt x="1524" y="3048"/>
                  </a:lnTo>
                  <a:close/>
                </a:path>
              </a:pathLst>
            </a:custGeom>
            <a:solidFill>
              <a:srgbClr val="000000"/>
            </a:solidFill>
          </p:spPr>
        </p:sp>
        <p:sp>
          <p:nvSpPr>
            <p:cNvPr name="TextBox 6" id="6"/>
            <p:cNvSpPr txBox="true"/>
            <p:nvPr/>
          </p:nvSpPr>
          <p:spPr>
            <a:xfrm>
              <a:off x="0" y="-66675"/>
              <a:ext cx="14224000" cy="10592633"/>
            </a:xfrm>
            <a:prstGeom prst="rect">
              <a:avLst/>
            </a:prstGeom>
          </p:spPr>
          <p:txBody>
            <a:bodyPr anchor="t" rtlCol="false" tIns="50800" lIns="50800" bIns="50800" rIns="50800"/>
            <a:lstStyle/>
            <a:p>
              <a:pPr algn="l">
                <a:lnSpc>
                  <a:spcPts val="4320"/>
                </a:lnSpc>
              </a:pPr>
              <a:r>
                <a:rPr lang="en-US" b="true" sz="3600" i="true">
                  <a:solidFill>
                    <a:srgbClr val="000000"/>
                  </a:solidFill>
                  <a:latin typeface="Calibri (MS) Bold Italics"/>
                  <a:ea typeface="Calibri (MS) Bold Italics"/>
                  <a:cs typeface="Calibri (MS) Bold Italics"/>
                  <a:sym typeface="Calibri (MS) Bold Italics"/>
                </a:rPr>
                <a:t>9.1 Hazards resulting from tectonic processes</a:t>
              </a:r>
            </a:p>
            <a:p>
              <a:pPr algn="l" marL="651510" indent="-325755" lvl="1">
                <a:lnSpc>
                  <a:spcPts val="4320"/>
                </a:lnSpc>
                <a:buFont typeface="Arial"/>
                <a:buChar char="•"/>
              </a:pPr>
              <a:r>
                <a:rPr lang="en-US" sz="3600">
                  <a:solidFill>
                    <a:srgbClr val="FF0000"/>
                  </a:solidFill>
                  <a:latin typeface="Calibri (MS)"/>
                  <a:ea typeface="Calibri (MS)"/>
                  <a:cs typeface="Calibri (MS)"/>
                  <a:sym typeface="Calibri (MS)"/>
                </a:rPr>
                <a:t> The global distribution of earthquakes and volcanoes related to plate tectonics.</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 Earthquakes and resultant hazards: shaking, landslides, soil liquefaction, and tsunami.</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 Volcanoes and resultant hazards: types of eruption and their products (nuées ardentes, lava flows, volcanic mudflows/lahars, volcanic landslides, pyroclastic flows, and ash fallout).</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 Primary and secondary impacts on lives and property.</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 Prediction, hazard mapping, preparedness and monitoring of earthquake and volcanic hazards and </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perception of risk.</a:t>
              </a:r>
            </a:p>
          </p:txBody>
        </p:sp>
      </p:grpSp>
      <p:grpSp>
        <p:nvGrpSpPr>
          <p:cNvPr name="Group 7" id="7"/>
          <p:cNvGrpSpPr/>
          <p:nvPr/>
        </p:nvGrpSpPr>
        <p:grpSpPr>
          <a:xfrm rot="0">
            <a:off x="11853738" y="1449586"/>
            <a:ext cx="6180550" cy="2550048"/>
            <a:chOff x="0" y="0"/>
            <a:chExt cx="8240734" cy="3400064"/>
          </a:xfrm>
        </p:grpSpPr>
        <p:sp>
          <p:nvSpPr>
            <p:cNvPr name="Freeform 8" id="8"/>
            <p:cNvSpPr/>
            <p:nvPr/>
          </p:nvSpPr>
          <p:spPr>
            <a:xfrm flipH="false" flipV="false" rot="0">
              <a:off x="12700" y="12700"/>
              <a:ext cx="8215249" cy="3374644"/>
            </a:xfrm>
            <a:custGeom>
              <a:avLst/>
              <a:gdLst/>
              <a:ahLst/>
              <a:cxnLst/>
              <a:rect r="r" b="b" t="t" l="l"/>
              <a:pathLst>
                <a:path h="3374644" w="8215249">
                  <a:moveTo>
                    <a:pt x="0" y="562483"/>
                  </a:moveTo>
                  <a:cubicBezTo>
                    <a:pt x="0" y="251841"/>
                    <a:pt x="252984" y="0"/>
                    <a:pt x="564896" y="0"/>
                  </a:cubicBezTo>
                  <a:lnTo>
                    <a:pt x="7650353" y="0"/>
                  </a:lnTo>
                  <a:cubicBezTo>
                    <a:pt x="7962392" y="0"/>
                    <a:pt x="8215249" y="251841"/>
                    <a:pt x="8215249" y="562483"/>
                  </a:cubicBezTo>
                  <a:lnTo>
                    <a:pt x="8215249" y="2812161"/>
                  </a:lnTo>
                  <a:cubicBezTo>
                    <a:pt x="8215249" y="3122803"/>
                    <a:pt x="7962265" y="3374644"/>
                    <a:pt x="7650353" y="3374644"/>
                  </a:cubicBezTo>
                  <a:lnTo>
                    <a:pt x="564896" y="3374644"/>
                  </a:lnTo>
                  <a:cubicBezTo>
                    <a:pt x="252984" y="3374644"/>
                    <a:pt x="0" y="3122803"/>
                    <a:pt x="0" y="2812161"/>
                  </a:cubicBezTo>
                  <a:close/>
                </a:path>
              </a:pathLst>
            </a:custGeom>
            <a:solidFill>
              <a:srgbClr val="4472C4"/>
            </a:solidFill>
          </p:spPr>
        </p:sp>
        <p:sp>
          <p:nvSpPr>
            <p:cNvPr name="Freeform 9" id="9"/>
            <p:cNvSpPr/>
            <p:nvPr/>
          </p:nvSpPr>
          <p:spPr>
            <a:xfrm flipH="false" flipV="false" rot="0">
              <a:off x="0" y="0"/>
              <a:ext cx="8240649" cy="3400044"/>
            </a:xfrm>
            <a:custGeom>
              <a:avLst/>
              <a:gdLst/>
              <a:ahLst/>
              <a:cxnLst/>
              <a:rect r="r" b="b" t="t" l="l"/>
              <a:pathLst>
                <a:path h="3400044" w="8240649">
                  <a:moveTo>
                    <a:pt x="0" y="575183"/>
                  </a:moveTo>
                  <a:cubicBezTo>
                    <a:pt x="0" y="257429"/>
                    <a:pt x="258699" y="0"/>
                    <a:pt x="577596" y="0"/>
                  </a:cubicBezTo>
                  <a:lnTo>
                    <a:pt x="7663053" y="0"/>
                  </a:lnTo>
                  <a:lnTo>
                    <a:pt x="7663053" y="12700"/>
                  </a:lnTo>
                  <a:lnTo>
                    <a:pt x="7663053" y="0"/>
                  </a:lnTo>
                  <a:cubicBezTo>
                    <a:pt x="7982077" y="0"/>
                    <a:pt x="8240649" y="257429"/>
                    <a:pt x="8240649" y="575183"/>
                  </a:cubicBezTo>
                  <a:lnTo>
                    <a:pt x="8227949" y="575183"/>
                  </a:lnTo>
                  <a:lnTo>
                    <a:pt x="8240649" y="575183"/>
                  </a:lnTo>
                  <a:lnTo>
                    <a:pt x="8240649" y="2824861"/>
                  </a:lnTo>
                  <a:lnTo>
                    <a:pt x="8227949" y="2824861"/>
                  </a:lnTo>
                  <a:lnTo>
                    <a:pt x="8240649" y="2824861"/>
                  </a:lnTo>
                  <a:cubicBezTo>
                    <a:pt x="8240649" y="3142615"/>
                    <a:pt x="7981950" y="3400044"/>
                    <a:pt x="7663053" y="3400044"/>
                  </a:cubicBezTo>
                  <a:lnTo>
                    <a:pt x="7663053" y="3387344"/>
                  </a:lnTo>
                  <a:lnTo>
                    <a:pt x="7663053" y="3400044"/>
                  </a:lnTo>
                  <a:lnTo>
                    <a:pt x="577596" y="3400044"/>
                  </a:lnTo>
                  <a:lnTo>
                    <a:pt x="577596" y="3387344"/>
                  </a:lnTo>
                  <a:lnTo>
                    <a:pt x="577596" y="3400044"/>
                  </a:lnTo>
                  <a:cubicBezTo>
                    <a:pt x="258699" y="3400044"/>
                    <a:pt x="0" y="3142615"/>
                    <a:pt x="0" y="2824861"/>
                  </a:cubicBezTo>
                  <a:lnTo>
                    <a:pt x="0" y="575183"/>
                  </a:lnTo>
                  <a:lnTo>
                    <a:pt x="12700" y="575183"/>
                  </a:lnTo>
                  <a:lnTo>
                    <a:pt x="0" y="575183"/>
                  </a:lnTo>
                  <a:moveTo>
                    <a:pt x="25400" y="575183"/>
                  </a:moveTo>
                  <a:lnTo>
                    <a:pt x="25400" y="2824861"/>
                  </a:lnTo>
                  <a:lnTo>
                    <a:pt x="12700" y="2824861"/>
                  </a:lnTo>
                  <a:lnTo>
                    <a:pt x="25400" y="2824861"/>
                  </a:lnTo>
                  <a:cubicBezTo>
                    <a:pt x="25400" y="3128391"/>
                    <a:pt x="272542" y="3374644"/>
                    <a:pt x="577596" y="3374644"/>
                  </a:cubicBezTo>
                  <a:lnTo>
                    <a:pt x="7663053" y="3374644"/>
                  </a:lnTo>
                  <a:cubicBezTo>
                    <a:pt x="7968107" y="3374644"/>
                    <a:pt x="8215249" y="3128518"/>
                    <a:pt x="8215249" y="2824861"/>
                  </a:cubicBezTo>
                  <a:lnTo>
                    <a:pt x="8215249" y="575183"/>
                  </a:lnTo>
                  <a:cubicBezTo>
                    <a:pt x="8215376" y="271526"/>
                    <a:pt x="7968107" y="25400"/>
                    <a:pt x="7663053" y="25400"/>
                  </a:cubicBezTo>
                  <a:lnTo>
                    <a:pt x="577596" y="25400"/>
                  </a:lnTo>
                  <a:lnTo>
                    <a:pt x="577596" y="12700"/>
                  </a:lnTo>
                  <a:lnTo>
                    <a:pt x="577596" y="25400"/>
                  </a:lnTo>
                  <a:cubicBezTo>
                    <a:pt x="272542" y="25400"/>
                    <a:pt x="25400" y="271526"/>
                    <a:pt x="25400" y="575183"/>
                  </a:cubicBezTo>
                  <a:close/>
                </a:path>
              </a:pathLst>
            </a:custGeom>
            <a:solidFill>
              <a:srgbClr val="2F528F"/>
            </a:solidFill>
          </p:spPr>
        </p:sp>
        <p:sp>
          <p:nvSpPr>
            <p:cNvPr name="TextBox 10" id="10"/>
            <p:cNvSpPr txBox="true"/>
            <p:nvPr/>
          </p:nvSpPr>
          <p:spPr>
            <a:xfrm>
              <a:off x="0" y="-57150"/>
              <a:ext cx="8240734" cy="3457214"/>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Please refer to the course syllabus regularly – It guides you on exactly what is required from you in this course!</a:t>
              </a:r>
            </a:p>
          </p:txBody>
        </p:sp>
      </p:grpSp>
      <p:grpSp>
        <p:nvGrpSpPr>
          <p:cNvPr name="Group 11" id="11"/>
          <p:cNvGrpSpPr>
            <a:grpSpLocks noChangeAspect="true"/>
          </p:cNvGrpSpPr>
          <p:nvPr/>
        </p:nvGrpSpPr>
        <p:grpSpPr>
          <a:xfrm rot="0">
            <a:off x="12403590" y="4258053"/>
            <a:ext cx="5441064" cy="5441067"/>
            <a:chOff x="0" y="0"/>
            <a:chExt cx="7254752" cy="7254756"/>
          </a:xfrm>
        </p:grpSpPr>
        <p:sp>
          <p:nvSpPr>
            <p:cNvPr name="Freeform 12" id="12" descr="20 Syllabus Memes ideas in 2021 | teacher humor, bones funny, hilarious"/>
            <p:cNvSpPr/>
            <p:nvPr/>
          </p:nvSpPr>
          <p:spPr>
            <a:xfrm flipH="false" flipV="false" rot="0">
              <a:off x="0" y="0"/>
              <a:ext cx="7254748" cy="7254748"/>
            </a:xfrm>
            <a:custGeom>
              <a:avLst/>
              <a:gdLst/>
              <a:ahLst/>
              <a:cxnLst/>
              <a:rect r="r" b="b" t="t" l="l"/>
              <a:pathLst>
                <a:path h="7254748" w="7254748">
                  <a:moveTo>
                    <a:pt x="0" y="0"/>
                  </a:moveTo>
                  <a:lnTo>
                    <a:pt x="7254748" y="0"/>
                  </a:lnTo>
                  <a:lnTo>
                    <a:pt x="7254748" y="7254748"/>
                  </a:lnTo>
                  <a:lnTo>
                    <a:pt x="0" y="7254748"/>
                  </a:lnTo>
                  <a:lnTo>
                    <a:pt x="0" y="0"/>
                  </a:lnTo>
                  <a:close/>
                </a:path>
              </a:pathLst>
            </a:custGeom>
            <a:blipFill>
              <a:blip r:embed="rId3"/>
              <a:stretch>
                <a:fillRect l="0" t="0" r="0"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298776" y="354405"/>
            <a:ext cx="17663868" cy="9663591"/>
          </a:xfrm>
          <a:prstGeom prst="rect">
            <a:avLst/>
          </a:prstGeom>
        </p:spPr>
        <p:txBody>
          <a:bodyPr anchor="t" rtlCol="false" tIns="0" lIns="0" bIns="0" rIns="0">
            <a:spAutoFit/>
          </a:bodyPr>
          <a:lstStyle/>
          <a:p>
            <a:pPr algn="ctr">
              <a:lnSpc>
                <a:spcPts val="6156"/>
              </a:lnSpc>
            </a:pPr>
            <a:r>
              <a:rPr lang="en-US" sz="5700" spc="50">
                <a:solidFill>
                  <a:srgbClr val="000000"/>
                </a:solidFill>
                <a:latin typeface="Abibas"/>
                <a:ea typeface="Abibas"/>
                <a:cs typeface="Abibas"/>
                <a:sym typeface="Abibas"/>
              </a:rPr>
              <a:t>Review of Y12 learning – 15 minutes!</a:t>
            </a:r>
          </a:p>
          <a:p>
            <a:pPr algn="ctr">
              <a:lnSpc>
                <a:spcPts val="6156"/>
              </a:lnSpc>
            </a:pPr>
          </a:p>
          <a:p>
            <a:pPr algn="ctr">
              <a:lnSpc>
                <a:spcPts val="6156"/>
              </a:lnSpc>
            </a:pPr>
            <a:r>
              <a:rPr lang="en-US" sz="5700" spc="50">
                <a:solidFill>
                  <a:srgbClr val="000000"/>
                </a:solidFill>
                <a:latin typeface="Abibas"/>
                <a:ea typeface="Abibas"/>
                <a:cs typeface="Abibas"/>
                <a:sym typeface="Abibas"/>
              </a:rPr>
              <a:t>Slides 10 – 21 are copies of what you learned last year in the Rocks &amp; Weathering unit last year – Earth’s interior &amp; plate boundaries.</a:t>
            </a:r>
          </a:p>
          <a:p>
            <a:pPr algn="ctr">
              <a:lnSpc>
                <a:spcPts val="6156"/>
              </a:lnSpc>
            </a:pPr>
          </a:p>
          <a:p>
            <a:pPr algn="ctr">
              <a:lnSpc>
                <a:spcPts val="6156"/>
              </a:lnSpc>
            </a:pPr>
            <a:r>
              <a:rPr lang="en-US" sz="5700" spc="50">
                <a:solidFill>
                  <a:srgbClr val="000000"/>
                </a:solidFill>
                <a:latin typeface="Abibas"/>
                <a:ea typeface="Abibas"/>
                <a:cs typeface="Abibas"/>
                <a:sym typeface="Abibas"/>
              </a:rPr>
              <a:t>Feel free to refer back to last year’s lessons in the drive also!</a:t>
            </a:r>
          </a:p>
          <a:p>
            <a:pPr algn="ctr">
              <a:lnSpc>
                <a:spcPts val="6156"/>
              </a:lnSpc>
            </a:pPr>
          </a:p>
          <a:p>
            <a:pPr algn="ctr">
              <a:lnSpc>
                <a:spcPts val="6156"/>
              </a:lnSpc>
            </a:pPr>
            <a:r>
              <a:rPr lang="en-US" sz="5700" spc="50">
                <a:solidFill>
                  <a:srgbClr val="000000"/>
                </a:solidFill>
                <a:latin typeface="Abibas"/>
                <a:ea typeface="Abibas"/>
                <a:cs typeface="Abibas"/>
                <a:sym typeface="Abibas"/>
              </a:rPr>
              <a:t>Spend some time reviewing &amp; consolidating your prior learning. </a:t>
            </a:r>
          </a:p>
          <a:p>
            <a:pPr algn="ctr">
              <a:lnSpc>
                <a:spcPts val="6156"/>
              </a:lnSpc>
            </a:pPr>
          </a:p>
          <a:p>
            <a:pPr algn="ctr">
              <a:lnSpc>
                <a:spcPts val="6156"/>
              </a:lnSpc>
            </a:pPr>
          </a:p>
          <a:p>
            <a:pPr algn="ctr">
              <a:lnSpc>
                <a:spcPts val="6156"/>
              </a:lnSpc>
            </a:pPr>
          </a:p>
          <a:p>
            <a:pPr algn="ctr">
              <a:lnSpc>
                <a:spcPts val="6156"/>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DAG2IfJNVzY</dc:identifier>
  <dcterms:modified xsi:type="dcterms:W3CDTF">2011-08-01T06:04:30Z</dcterms:modified>
  <cp:revision>1</cp:revision>
  <dc:title>L1-Global distribution of tectonic hazards.pptx</dc:title>
</cp:coreProperties>
</file>