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Abibas" charset="1" panose="02000603000000000000"/>
      <p:regular r:id="rId18"/>
    </p:embeddedFont>
    <p:embeddedFont>
      <p:font typeface="Calibri (MS)" charset="1" panose="020F0502020204030204"/>
      <p:regular r:id="rId19"/>
    </p:embeddedFont>
    <p:embeddedFont>
      <p:font typeface="Calibri (MS) Bold" charset="1" panose="020F0702030404030204"/>
      <p:regular r:id="rId20"/>
    </p:embeddedFont>
    <p:embeddedFont>
      <p:font typeface="TT Rounds Condensed" charset="1" panose="02000506030000020003"/>
      <p:regular r:id="rId21"/>
    </p:embeddedFont>
    <p:embeddedFont>
      <p:font typeface="TT Rounds Condensed Bold" charset="1" panose="020008060300000200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https://en.wikipedia.org/wiki/Percentage" TargetMode="External" Type="http://schemas.openxmlformats.org/officeDocument/2006/relationships/hyperlink"/><Relationship Id="rId11" Target="https://en.wikipedia.org/wiki/Globalisation" TargetMode="External" Type="http://schemas.openxmlformats.org/officeDocument/2006/relationships/hyperlink"/><Relationship Id="rId12" Target="../media/image13.png" Type="http://schemas.openxmlformats.org/officeDocument/2006/relationships/image"/><Relationship Id="rId13" Target="../media/image14.png" Type="http://schemas.openxmlformats.org/officeDocument/2006/relationships/image"/><Relationship Id="rId2" Target="../media/image1.png" Type="http://schemas.openxmlformats.org/officeDocument/2006/relationships/image"/><Relationship Id="rId3" Target="https://en.wikipedia.org/wiki/Economic_indicator" TargetMode="External" Type="http://schemas.openxmlformats.org/officeDocument/2006/relationships/hyperlink"/><Relationship Id="rId4" Target="https://en.wikipedia.org/wiki/International_trade" TargetMode="External" Type="http://schemas.openxmlformats.org/officeDocument/2006/relationships/hyperlink"/><Relationship Id="rId5" Target="https://en.wikipedia.org/wiki/Economy" TargetMode="External" Type="http://schemas.openxmlformats.org/officeDocument/2006/relationships/hyperlink"/><Relationship Id="rId6" Target="https://en.wikipedia.org/wiki/Import" TargetMode="External" Type="http://schemas.openxmlformats.org/officeDocument/2006/relationships/hyperlink"/><Relationship Id="rId7" Target="https://en.wikipedia.org/wiki/Export" TargetMode="External" Type="http://schemas.openxmlformats.org/officeDocument/2006/relationships/hyperlink"/><Relationship Id="rId8" Target="https://en.wikipedia.org/wiki/Gross_domestic_product" TargetMode="External" Type="http://schemas.openxmlformats.org/officeDocument/2006/relationships/hyperlink"/><Relationship Id="rId9" Target="https://en.wikipedia.org/wiki/Ratio"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resourcetrade.earth/?year=2020&amp;units=value&amp;autozoom=1" TargetMode="External" Type="http://schemas.openxmlformats.org/officeDocument/2006/relationships/hyperlink"/><Relationship Id="rId4"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www.weforum.org/agenda/2019/01/how-globalization-4-0-fits-into-the-history-of-globalization/" TargetMode="External" Type="http://schemas.openxmlformats.org/officeDocument/2006/relationships/hyperlink"/><Relationship Id="rId4"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http://wits.worldbank.org/visualization/positiveandnegativemerchandisetradebalance.html" TargetMode="External" Type="http://schemas.openxmlformats.org/officeDocument/2006/relationships/hyperlink"/><Relationship Id="rId6" Target="http://wits.worldbank.org/visualization/detailed-country-analysis-visualization.html" TargetMode="External" Type="http://schemas.openxmlformats.org/officeDocument/2006/relationships/hyperlink"/><Relationship Id="rId7" Target="https://data.imf.org/?sk=9D6028D4-F14A-464C-A2F2-59B2CD424B85&amp;sId=1514498232936" TargetMode="External" Type="http://schemas.openxmlformats.org/officeDocument/2006/relationships/hyperlink"/><Relationship Id="rId8" Target="https://data.oecd.org/trade/trade-in-goods-and-services.htm#indicator-chart"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www.un.org/development/desa/dpad/least-developed-country-category.html" TargetMode="External" Type="http://schemas.openxmlformats.org/officeDocument/2006/relationships/hyperlink"/><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91440" y="-1905"/>
            <a:ext cx="17194954" cy="741015"/>
          </a:xfrm>
          <a:prstGeom prst="rect">
            <a:avLst/>
          </a:prstGeom>
        </p:spPr>
        <p:txBody>
          <a:bodyPr anchor="t" rtlCol="false" tIns="0" lIns="0" bIns="0" rIns="0">
            <a:spAutoFit/>
          </a:bodyPr>
          <a:lstStyle/>
          <a:p>
            <a:pPr algn="l">
              <a:lnSpc>
                <a:spcPts val="5040"/>
              </a:lnSpc>
            </a:pPr>
            <a:r>
              <a:rPr lang="en-US" sz="4200" spc="36">
                <a:solidFill>
                  <a:srgbClr val="000000"/>
                </a:solidFill>
                <a:latin typeface="Abibas"/>
                <a:ea typeface="Abibas"/>
                <a:cs typeface="Abibas"/>
                <a:sym typeface="Abibas"/>
              </a:rPr>
              <a:t>Global Interdependence: Trade flows, trading Patterns and inequalities</a:t>
            </a:r>
          </a:p>
        </p:txBody>
      </p:sp>
      <p:grpSp>
        <p:nvGrpSpPr>
          <p:cNvPr name="Group 4" id="4"/>
          <p:cNvGrpSpPr/>
          <p:nvPr/>
        </p:nvGrpSpPr>
        <p:grpSpPr>
          <a:xfrm rot="0">
            <a:off x="-15484" y="690752"/>
            <a:ext cx="12074457" cy="1246496"/>
            <a:chOff x="0" y="0"/>
            <a:chExt cx="16099276" cy="1661994"/>
          </a:xfrm>
        </p:grpSpPr>
        <p:sp>
          <p:nvSpPr>
            <p:cNvPr name="Freeform 5" id="5"/>
            <p:cNvSpPr/>
            <p:nvPr/>
          </p:nvSpPr>
          <p:spPr>
            <a:xfrm flipH="false" flipV="false" rot="0">
              <a:off x="-1524" y="-1524"/>
              <a:ext cx="16102330" cy="1665097"/>
            </a:xfrm>
            <a:custGeom>
              <a:avLst/>
              <a:gdLst/>
              <a:ahLst/>
              <a:cxnLst/>
              <a:rect r="r" b="b" t="t" l="l"/>
              <a:pathLst>
                <a:path h="1665097" w="16102330">
                  <a:moveTo>
                    <a:pt x="1524" y="0"/>
                  </a:moveTo>
                  <a:lnTo>
                    <a:pt x="16100806" y="0"/>
                  </a:lnTo>
                  <a:cubicBezTo>
                    <a:pt x="16101695" y="0"/>
                    <a:pt x="16102330" y="762"/>
                    <a:pt x="16102330" y="1524"/>
                  </a:cubicBezTo>
                  <a:lnTo>
                    <a:pt x="16102330" y="1663573"/>
                  </a:lnTo>
                  <a:cubicBezTo>
                    <a:pt x="16102330" y="1664462"/>
                    <a:pt x="16101569" y="1665097"/>
                    <a:pt x="16100806" y="1665097"/>
                  </a:cubicBezTo>
                  <a:lnTo>
                    <a:pt x="1524" y="1665097"/>
                  </a:lnTo>
                  <a:cubicBezTo>
                    <a:pt x="635" y="1665097"/>
                    <a:pt x="0" y="1664335"/>
                    <a:pt x="0" y="1663573"/>
                  </a:cubicBezTo>
                  <a:lnTo>
                    <a:pt x="0" y="1524"/>
                  </a:lnTo>
                  <a:cubicBezTo>
                    <a:pt x="0" y="635"/>
                    <a:pt x="762" y="0"/>
                    <a:pt x="1524" y="0"/>
                  </a:cubicBezTo>
                  <a:moveTo>
                    <a:pt x="1524" y="3048"/>
                  </a:moveTo>
                  <a:lnTo>
                    <a:pt x="1524" y="1524"/>
                  </a:lnTo>
                  <a:lnTo>
                    <a:pt x="3048" y="1524"/>
                  </a:lnTo>
                  <a:lnTo>
                    <a:pt x="3048" y="1663573"/>
                  </a:lnTo>
                  <a:lnTo>
                    <a:pt x="1524" y="1663573"/>
                  </a:lnTo>
                  <a:lnTo>
                    <a:pt x="1524" y="1662049"/>
                  </a:lnTo>
                  <a:lnTo>
                    <a:pt x="16100806" y="1662049"/>
                  </a:lnTo>
                  <a:lnTo>
                    <a:pt x="16100806" y="1663573"/>
                  </a:lnTo>
                  <a:lnTo>
                    <a:pt x="16099282" y="1663573"/>
                  </a:lnTo>
                  <a:lnTo>
                    <a:pt x="16099282" y="1524"/>
                  </a:lnTo>
                  <a:lnTo>
                    <a:pt x="16100806" y="1524"/>
                  </a:lnTo>
                  <a:lnTo>
                    <a:pt x="16100806" y="3048"/>
                  </a:lnTo>
                  <a:lnTo>
                    <a:pt x="1524" y="3048"/>
                  </a:lnTo>
                  <a:close/>
                </a:path>
              </a:pathLst>
            </a:custGeom>
            <a:solidFill>
              <a:srgbClr val="4472C4"/>
            </a:solidFill>
          </p:spPr>
        </p:sp>
        <p:sp>
          <p:nvSpPr>
            <p:cNvPr name="TextBox 6" id="6"/>
            <p:cNvSpPr txBox="true"/>
            <p:nvPr/>
          </p:nvSpPr>
          <p:spPr>
            <a:xfrm>
              <a:off x="0" y="-66675"/>
              <a:ext cx="16099276" cy="1728669"/>
            </a:xfrm>
            <a:prstGeom prst="rect">
              <a:avLst/>
            </a:prstGeom>
          </p:spPr>
          <p:txBody>
            <a:bodyPr anchor="t" rtlCol="false" tIns="50800" lIns="50800" bIns="50800" rIns="50800"/>
            <a:lstStyle/>
            <a:p>
              <a:pPr algn="l">
                <a:lnSpc>
                  <a:spcPts val="4320"/>
                </a:lnSpc>
              </a:pPr>
              <a:r>
                <a:rPr lang="en-US" sz="3600">
                  <a:solidFill>
                    <a:srgbClr val="000000"/>
                  </a:solidFill>
                  <a:latin typeface="Calibri (MS)"/>
                  <a:ea typeface="Calibri (MS)"/>
                  <a:cs typeface="Calibri (MS)"/>
                  <a:sym typeface="Calibri (MS)"/>
                </a:rPr>
                <a:t>Starter: Look at the graph below. Identify and describe the trends in global exports.</a:t>
              </a:r>
            </a:p>
          </p:txBody>
        </p:sp>
      </p:grpSp>
      <p:grpSp>
        <p:nvGrpSpPr>
          <p:cNvPr name="Group 7" id="7"/>
          <p:cNvGrpSpPr>
            <a:grpSpLocks noChangeAspect="true"/>
          </p:cNvGrpSpPr>
          <p:nvPr/>
        </p:nvGrpSpPr>
        <p:grpSpPr>
          <a:xfrm rot="0">
            <a:off x="0" y="2071992"/>
            <a:ext cx="10564239" cy="6755859"/>
            <a:chOff x="0" y="0"/>
            <a:chExt cx="14085652" cy="9007812"/>
          </a:xfrm>
        </p:grpSpPr>
        <p:sp>
          <p:nvSpPr>
            <p:cNvPr name="Freeform 8" id="8"/>
            <p:cNvSpPr/>
            <p:nvPr/>
          </p:nvSpPr>
          <p:spPr>
            <a:xfrm flipH="false" flipV="false" rot="0">
              <a:off x="0" y="0"/>
              <a:ext cx="14085697" cy="9007856"/>
            </a:xfrm>
            <a:custGeom>
              <a:avLst/>
              <a:gdLst/>
              <a:ahLst/>
              <a:cxnLst/>
              <a:rect r="r" b="b" t="t" l="l"/>
              <a:pathLst>
                <a:path h="9007856" w="14085697">
                  <a:moveTo>
                    <a:pt x="0" y="0"/>
                  </a:moveTo>
                  <a:lnTo>
                    <a:pt x="14085697" y="0"/>
                  </a:lnTo>
                  <a:lnTo>
                    <a:pt x="14085697" y="9007856"/>
                  </a:lnTo>
                  <a:lnTo>
                    <a:pt x="0" y="9007856"/>
                  </a:lnTo>
                  <a:lnTo>
                    <a:pt x="0" y="0"/>
                  </a:lnTo>
                  <a:close/>
                </a:path>
              </a:pathLst>
            </a:custGeom>
            <a:blipFill>
              <a:blip r:embed="rId3"/>
              <a:stretch>
                <a:fillRect l="-3119" t="-6355" r="-9049" b="-17683"/>
              </a:stretch>
            </a:blipFill>
          </p:spPr>
        </p:sp>
      </p:grpSp>
      <p:grpSp>
        <p:nvGrpSpPr>
          <p:cNvPr name="Group 9" id="9"/>
          <p:cNvGrpSpPr/>
          <p:nvPr/>
        </p:nvGrpSpPr>
        <p:grpSpPr>
          <a:xfrm rot="0">
            <a:off x="12188961" y="716937"/>
            <a:ext cx="5791734" cy="2650539"/>
            <a:chOff x="0" y="0"/>
            <a:chExt cx="7722312" cy="3534052"/>
          </a:xfrm>
        </p:grpSpPr>
        <p:sp>
          <p:nvSpPr>
            <p:cNvPr name="Freeform 10" id="10"/>
            <p:cNvSpPr/>
            <p:nvPr/>
          </p:nvSpPr>
          <p:spPr>
            <a:xfrm flipH="false" flipV="false" rot="0">
              <a:off x="12700" y="12700"/>
              <a:ext cx="7696962" cy="3508629"/>
            </a:xfrm>
            <a:custGeom>
              <a:avLst/>
              <a:gdLst/>
              <a:ahLst/>
              <a:cxnLst/>
              <a:rect r="r" b="b" t="t" l="l"/>
              <a:pathLst>
                <a:path h="3508629" w="7696962">
                  <a:moveTo>
                    <a:pt x="0" y="0"/>
                  </a:moveTo>
                  <a:lnTo>
                    <a:pt x="7696962" y="0"/>
                  </a:lnTo>
                  <a:lnTo>
                    <a:pt x="7696962" y="3508629"/>
                  </a:lnTo>
                  <a:lnTo>
                    <a:pt x="0" y="3508629"/>
                  </a:lnTo>
                  <a:close/>
                </a:path>
              </a:pathLst>
            </a:custGeom>
            <a:solidFill>
              <a:srgbClr val="FFFFFF"/>
            </a:solidFill>
          </p:spPr>
        </p:sp>
        <p:sp>
          <p:nvSpPr>
            <p:cNvPr name="Freeform 11" id="11"/>
            <p:cNvSpPr/>
            <p:nvPr/>
          </p:nvSpPr>
          <p:spPr>
            <a:xfrm flipH="false" flipV="false" rot="0">
              <a:off x="0" y="0"/>
              <a:ext cx="7722362" cy="3534029"/>
            </a:xfrm>
            <a:custGeom>
              <a:avLst/>
              <a:gdLst/>
              <a:ahLst/>
              <a:cxnLst/>
              <a:rect r="r" b="b" t="t" l="l"/>
              <a:pathLst>
                <a:path h="3534029" w="7722362">
                  <a:moveTo>
                    <a:pt x="12700" y="0"/>
                  </a:moveTo>
                  <a:lnTo>
                    <a:pt x="7709662" y="0"/>
                  </a:lnTo>
                  <a:cubicBezTo>
                    <a:pt x="7716647" y="0"/>
                    <a:pt x="7722362" y="5715"/>
                    <a:pt x="7722362" y="12700"/>
                  </a:cubicBezTo>
                  <a:lnTo>
                    <a:pt x="7722362" y="3521329"/>
                  </a:lnTo>
                  <a:cubicBezTo>
                    <a:pt x="7722362" y="3528314"/>
                    <a:pt x="7716647" y="3534029"/>
                    <a:pt x="7709662" y="3534029"/>
                  </a:cubicBezTo>
                  <a:lnTo>
                    <a:pt x="12700" y="3534029"/>
                  </a:lnTo>
                  <a:cubicBezTo>
                    <a:pt x="5715" y="3534029"/>
                    <a:pt x="0" y="3528314"/>
                    <a:pt x="0" y="3521329"/>
                  </a:cubicBezTo>
                  <a:lnTo>
                    <a:pt x="0" y="12700"/>
                  </a:lnTo>
                  <a:cubicBezTo>
                    <a:pt x="0" y="5715"/>
                    <a:pt x="5715" y="0"/>
                    <a:pt x="12700" y="0"/>
                  </a:cubicBezTo>
                  <a:moveTo>
                    <a:pt x="12700" y="25400"/>
                  </a:moveTo>
                  <a:lnTo>
                    <a:pt x="12700" y="12700"/>
                  </a:lnTo>
                  <a:lnTo>
                    <a:pt x="25400" y="12700"/>
                  </a:lnTo>
                  <a:lnTo>
                    <a:pt x="25400" y="3521329"/>
                  </a:lnTo>
                  <a:lnTo>
                    <a:pt x="12700" y="3521329"/>
                  </a:lnTo>
                  <a:lnTo>
                    <a:pt x="12700" y="3508629"/>
                  </a:lnTo>
                  <a:lnTo>
                    <a:pt x="7709662" y="3508629"/>
                  </a:lnTo>
                  <a:lnTo>
                    <a:pt x="7709662" y="3521329"/>
                  </a:lnTo>
                  <a:lnTo>
                    <a:pt x="7696962" y="3521329"/>
                  </a:lnTo>
                  <a:lnTo>
                    <a:pt x="7696962" y="12700"/>
                  </a:lnTo>
                  <a:lnTo>
                    <a:pt x="7709662" y="12700"/>
                  </a:lnTo>
                  <a:lnTo>
                    <a:pt x="7709662" y="25400"/>
                  </a:lnTo>
                  <a:lnTo>
                    <a:pt x="12700" y="25400"/>
                  </a:lnTo>
                  <a:close/>
                </a:path>
              </a:pathLst>
            </a:custGeom>
            <a:solidFill>
              <a:srgbClr val="000000"/>
            </a:solidFill>
          </p:spPr>
        </p:sp>
        <p:sp>
          <p:nvSpPr>
            <p:cNvPr name="TextBox 12" id="12"/>
            <p:cNvSpPr txBox="true"/>
            <p:nvPr/>
          </p:nvSpPr>
          <p:spPr>
            <a:xfrm>
              <a:off x="0" y="-57150"/>
              <a:ext cx="7722312" cy="3591202"/>
            </a:xfrm>
            <a:prstGeom prst="rect">
              <a:avLst/>
            </a:prstGeom>
          </p:spPr>
          <p:txBody>
            <a:bodyPr anchor="t" rtlCol="false" tIns="50800" lIns="50800" bIns="50800" rIns="50800"/>
            <a:lstStyle/>
            <a:p>
              <a:pPr algn="l">
                <a:lnSpc>
                  <a:spcPts val="3240"/>
                </a:lnSpc>
              </a:pPr>
              <a:r>
                <a:rPr lang="en-US" sz="2700">
                  <a:solidFill>
                    <a:srgbClr val="000000"/>
                  </a:solidFill>
                  <a:latin typeface="Calibri (MS)"/>
                  <a:ea typeface="Calibri (MS)"/>
                  <a:cs typeface="Calibri (MS)"/>
                  <a:sym typeface="Calibri (MS)"/>
                </a:rPr>
                <a:t>Learning Objectives:</a:t>
              </a:r>
            </a:p>
            <a:p>
              <a:pPr algn="l" marL="488632" indent="-244316" lvl="1">
                <a:lnSpc>
                  <a:spcPts val="3240"/>
                </a:lnSpc>
                <a:buFont typeface="Arial"/>
                <a:buChar char="•"/>
              </a:pPr>
              <a:r>
                <a:rPr lang="en-US" sz="2700">
                  <a:solidFill>
                    <a:srgbClr val="000000"/>
                  </a:solidFill>
                  <a:latin typeface="Calibri (MS)"/>
                  <a:ea typeface="Calibri (MS)"/>
                  <a:cs typeface="Calibri (MS)"/>
                  <a:sym typeface="Calibri (MS)"/>
                </a:rPr>
                <a:t>Define Key terms related to trade.</a:t>
              </a:r>
            </a:p>
            <a:p>
              <a:pPr algn="l" marL="488632" indent="-244316" lvl="1">
                <a:lnSpc>
                  <a:spcPts val="3240"/>
                </a:lnSpc>
                <a:buFont typeface="Arial"/>
                <a:buChar char="•"/>
              </a:pPr>
              <a:r>
                <a:rPr lang="en-US" sz="2700">
                  <a:solidFill>
                    <a:srgbClr val="000000"/>
                  </a:solidFill>
                  <a:latin typeface="Calibri (MS)"/>
                  <a:ea typeface="Calibri (MS)"/>
                  <a:cs typeface="Calibri (MS)"/>
                  <a:sym typeface="Calibri (MS)"/>
                </a:rPr>
                <a:t>Describe the global patterns of trade </a:t>
              </a:r>
            </a:p>
            <a:p>
              <a:pPr algn="l" marL="488632" indent="-244316" lvl="1">
                <a:lnSpc>
                  <a:spcPts val="3240"/>
                </a:lnSpc>
                <a:buFont typeface="Arial"/>
                <a:buChar char="•"/>
              </a:pPr>
              <a:r>
                <a:rPr lang="en-US" sz="2700">
                  <a:solidFill>
                    <a:srgbClr val="000000"/>
                  </a:solidFill>
                  <a:latin typeface="Calibri (MS)"/>
                  <a:ea typeface="Calibri (MS)"/>
                  <a:cs typeface="Calibri (MS)"/>
                  <a:sym typeface="Calibri (MS)"/>
                </a:rPr>
                <a:t>Explain reasons for inequalities of trade.</a:t>
              </a:r>
            </a:p>
          </p:txBody>
        </p:sp>
      </p:grpSp>
      <p:grpSp>
        <p:nvGrpSpPr>
          <p:cNvPr name="Group 13" id="13"/>
          <p:cNvGrpSpPr/>
          <p:nvPr/>
        </p:nvGrpSpPr>
        <p:grpSpPr>
          <a:xfrm rot="0">
            <a:off x="12058972" y="3599664"/>
            <a:ext cx="5912198" cy="969497"/>
            <a:chOff x="0" y="0"/>
            <a:chExt cx="7882930" cy="1292662"/>
          </a:xfrm>
        </p:grpSpPr>
        <p:sp>
          <p:nvSpPr>
            <p:cNvPr name="Freeform 14" id="14"/>
            <p:cNvSpPr/>
            <p:nvPr/>
          </p:nvSpPr>
          <p:spPr>
            <a:xfrm flipH="false" flipV="false" rot="0">
              <a:off x="-1524" y="-1524"/>
              <a:ext cx="7885938" cy="1295654"/>
            </a:xfrm>
            <a:custGeom>
              <a:avLst/>
              <a:gdLst/>
              <a:ahLst/>
              <a:cxnLst/>
              <a:rect r="r" b="b" t="t" l="l"/>
              <a:pathLst>
                <a:path h="1295654" w="7885938">
                  <a:moveTo>
                    <a:pt x="1524" y="0"/>
                  </a:moveTo>
                  <a:lnTo>
                    <a:pt x="7884414" y="0"/>
                  </a:lnTo>
                  <a:cubicBezTo>
                    <a:pt x="7885303" y="0"/>
                    <a:pt x="7885938" y="762"/>
                    <a:pt x="7885938" y="1524"/>
                  </a:cubicBezTo>
                  <a:lnTo>
                    <a:pt x="7885938" y="1294130"/>
                  </a:lnTo>
                  <a:cubicBezTo>
                    <a:pt x="7885938" y="1295019"/>
                    <a:pt x="7885176" y="1295654"/>
                    <a:pt x="7884414" y="1295654"/>
                  </a:cubicBezTo>
                  <a:lnTo>
                    <a:pt x="1524" y="1295654"/>
                  </a:lnTo>
                  <a:cubicBezTo>
                    <a:pt x="635" y="1295654"/>
                    <a:pt x="0" y="1294892"/>
                    <a:pt x="0" y="1294130"/>
                  </a:cubicBezTo>
                  <a:lnTo>
                    <a:pt x="0" y="1524"/>
                  </a:lnTo>
                  <a:cubicBezTo>
                    <a:pt x="0" y="635"/>
                    <a:pt x="762" y="0"/>
                    <a:pt x="1524" y="0"/>
                  </a:cubicBezTo>
                  <a:moveTo>
                    <a:pt x="1524" y="3048"/>
                  </a:moveTo>
                  <a:lnTo>
                    <a:pt x="1524" y="1524"/>
                  </a:lnTo>
                  <a:lnTo>
                    <a:pt x="3048" y="1524"/>
                  </a:lnTo>
                  <a:lnTo>
                    <a:pt x="3048" y="1294130"/>
                  </a:lnTo>
                  <a:lnTo>
                    <a:pt x="1524" y="1294130"/>
                  </a:lnTo>
                  <a:lnTo>
                    <a:pt x="1524" y="1292606"/>
                  </a:lnTo>
                  <a:lnTo>
                    <a:pt x="7884414" y="1292606"/>
                  </a:lnTo>
                  <a:lnTo>
                    <a:pt x="7884414" y="1294130"/>
                  </a:lnTo>
                  <a:lnTo>
                    <a:pt x="7882890" y="1294130"/>
                  </a:lnTo>
                  <a:lnTo>
                    <a:pt x="7882890" y="1524"/>
                  </a:lnTo>
                  <a:lnTo>
                    <a:pt x="7884414" y="1524"/>
                  </a:lnTo>
                  <a:lnTo>
                    <a:pt x="7884414" y="3048"/>
                  </a:lnTo>
                  <a:lnTo>
                    <a:pt x="1524" y="3048"/>
                  </a:lnTo>
                  <a:close/>
                </a:path>
              </a:pathLst>
            </a:custGeom>
            <a:solidFill>
              <a:srgbClr val="4472C4"/>
            </a:solidFill>
          </p:spPr>
        </p:sp>
        <p:sp>
          <p:nvSpPr>
            <p:cNvPr name="TextBox 15" id="15"/>
            <p:cNvSpPr txBox="true"/>
            <p:nvPr/>
          </p:nvSpPr>
          <p:spPr>
            <a:xfrm>
              <a:off x="0" y="-57150"/>
              <a:ext cx="7882930" cy="1349812"/>
            </a:xfrm>
            <a:prstGeom prst="rect">
              <a:avLst/>
            </a:prstGeom>
          </p:spPr>
          <p:txBody>
            <a:bodyPr anchor="t" rtlCol="false" tIns="50800" lIns="50800" bIns="50800" rIns="50800"/>
            <a:lstStyle/>
            <a:p>
              <a:pPr algn="l">
                <a:lnSpc>
                  <a:spcPts val="3240"/>
                </a:lnSpc>
              </a:pPr>
              <a:r>
                <a:rPr lang="en-US" sz="2700" b="true">
                  <a:solidFill>
                    <a:srgbClr val="0070C0"/>
                  </a:solidFill>
                  <a:latin typeface="Calibri (MS) Bold"/>
                  <a:ea typeface="Calibri (MS) Bold"/>
                  <a:cs typeface="Calibri (MS) Bold"/>
                  <a:sym typeface="Calibri (MS) Bold"/>
                </a:rPr>
                <a:t>Extension Question: Why does trade occur?</a:t>
              </a:r>
            </a:p>
          </p:txBody>
        </p:sp>
      </p:grpSp>
      <p:grpSp>
        <p:nvGrpSpPr>
          <p:cNvPr name="Group 16" id="16"/>
          <p:cNvGrpSpPr/>
          <p:nvPr/>
        </p:nvGrpSpPr>
        <p:grpSpPr>
          <a:xfrm rot="0">
            <a:off x="12058972" y="4569160"/>
            <a:ext cx="5912198" cy="5539979"/>
            <a:chOff x="0" y="0"/>
            <a:chExt cx="7882930" cy="7386638"/>
          </a:xfrm>
        </p:grpSpPr>
        <p:sp>
          <p:nvSpPr>
            <p:cNvPr name="Freeform 17" id="17"/>
            <p:cNvSpPr/>
            <p:nvPr/>
          </p:nvSpPr>
          <p:spPr>
            <a:xfrm flipH="false" flipV="false" rot="0">
              <a:off x="-1524" y="-1524"/>
              <a:ext cx="7885938" cy="7389749"/>
            </a:xfrm>
            <a:custGeom>
              <a:avLst/>
              <a:gdLst/>
              <a:ahLst/>
              <a:cxnLst/>
              <a:rect r="r" b="b" t="t" l="l"/>
              <a:pathLst>
                <a:path h="7389749" w="7885938">
                  <a:moveTo>
                    <a:pt x="1524" y="0"/>
                  </a:moveTo>
                  <a:lnTo>
                    <a:pt x="7884414" y="0"/>
                  </a:lnTo>
                  <a:cubicBezTo>
                    <a:pt x="7885303" y="0"/>
                    <a:pt x="7885938" y="762"/>
                    <a:pt x="7885938" y="1524"/>
                  </a:cubicBezTo>
                  <a:lnTo>
                    <a:pt x="7885938" y="7388225"/>
                  </a:lnTo>
                  <a:cubicBezTo>
                    <a:pt x="7885938" y="7389114"/>
                    <a:pt x="7885176" y="7389749"/>
                    <a:pt x="7884414" y="7389749"/>
                  </a:cubicBezTo>
                  <a:lnTo>
                    <a:pt x="1524" y="7389749"/>
                  </a:lnTo>
                  <a:cubicBezTo>
                    <a:pt x="635" y="7389749"/>
                    <a:pt x="0" y="7388987"/>
                    <a:pt x="0" y="7388225"/>
                  </a:cubicBezTo>
                  <a:lnTo>
                    <a:pt x="0" y="1524"/>
                  </a:lnTo>
                  <a:cubicBezTo>
                    <a:pt x="0" y="635"/>
                    <a:pt x="762" y="0"/>
                    <a:pt x="1524" y="0"/>
                  </a:cubicBezTo>
                  <a:moveTo>
                    <a:pt x="1524" y="3048"/>
                  </a:moveTo>
                  <a:lnTo>
                    <a:pt x="1524" y="1524"/>
                  </a:lnTo>
                  <a:lnTo>
                    <a:pt x="3048" y="1524"/>
                  </a:lnTo>
                  <a:lnTo>
                    <a:pt x="3048" y="7388225"/>
                  </a:lnTo>
                  <a:lnTo>
                    <a:pt x="1524" y="7388225"/>
                  </a:lnTo>
                  <a:lnTo>
                    <a:pt x="1524" y="7386701"/>
                  </a:lnTo>
                  <a:lnTo>
                    <a:pt x="7884414" y="7386701"/>
                  </a:lnTo>
                  <a:lnTo>
                    <a:pt x="7884414" y="7388225"/>
                  </a:lnTo>
                  <a:lnTo>
                    <a:pt x="7882890" y="7388225"/>
                  </a:lnTo>
                  <a:lnTo>
                    <a:pt x="7882890" y="1524"/>
                  </a:lnTo>
                  <a:lnTo>
                    <a:pt x="7884414" y="1524"/>
                  </a:lnTo>
                  <a:lnTo>
                    <a:pt x="7884414" y="3048"/>
                  </a:lnTo>
                  <a:lnTo>
                    <a:pt x="1524" y="3048"/>
                  </a:lnTo>
                  <a:close/>
                </a:path>
              </a:pathLst>
            </a:custGeom>
            <a:solidFill>
              <a:srgbClr val="4472C4"/>
            </a:solidFill>
          </p:spPr>
        </p:sp>
        <p:sp>
          <p:nvSpPr>
            <p:cNvPr name="TextBox 18" id="18"/>
            <p:cNvSpPr txBox="true"/>
            <p:nvPr/>
          </p:nvSpPr>
          <p:spPr>
            <a:xfrm>
              <a:off x="0" y="-57150"/>
              <a:ext cx="7882930" cy="7443788"/>
            </a:xfrm>
            <a:prstGeom prst="rect">
              <a:avLst/>
            </a:prstGeom>
          </p:spPr>
          <p:txBody>
            <a:bodyPr anchor="t" rtlCol="false" tIns="50800" lIns="50800" bIns="50800" rIns="50800"/>
            <a:lstStyle/>
            <a:p>
              <a:pPr algn="l">
                <a:lnSpc>
                  <a:spcPts val="3240"/>
                </a:lnSpc>
              </a:pPr>
              <a:r>
                <a:rPr lang="en-US" sz="2700">
                  <a:solidFill>
                    <a:srgbClr val="000000"/>
                  </a:solidFill>
                  <a:latin typeface="Calibri (MS)"/>
                  <a:ea typeface="Calibri (MS)"/>
                  <a:cs typeface="Calibri (MS)"/>
                  <a:sym typeface="Calibri (MS)"/>
                </a:rPr>
                <a:t>Trade results from the uneven distribution of resources around the earths surface. Even the countries with an abundance of resources and wide industrial base cannot always produce all of the goods and services that their populations desire, so they buy (import) goods and services from other countries if they can afford them. Additionally, countries seek to trade their goods/services to generate revenue, which can be used to improve the country in various ways.</a:t>
              </a:r>
            </a:p>
          </p:txBody>
        </p:sp>
      </p:grpSp>
      <p:grpSp>
        <p:nvGrpSpPr>
          <p:cNvPr name="Group 19" id="19"/>
          <p:cNvGrpSpPr/>
          <p:nvPr/>
        </p:nvGrpSpPr>
        <p:grpSpPr>
          <a:xfrm rot="0">
            <a:off x="-9525" y="8891205"/>
            <a:ext cx="10583289" cy="1405320"/>
            <a:chOff x="0" y="0"/>
            <a:chExt cx="14111052" cy="1873760"/>
          </a:xfrm>
        </p:grpSpPr>
        <p:sp>
          <p:nvSpPr>
            <p:cNvPr name="Freeform 20" id="20"/>
            <p:cNvSpPr/>
            <p:nvPr/>
          </p:nvSpPr>
          <p:spPr>
            <a:xfrm flipH="false" flipV="false" rot="0">
              <a:off x="12700" y="12700"/>
              <a:ext cx="14085698" cy="1848485"/>
            </a:xfrm>
            <a:custGeom>
              <a:avLst/>
              <a:gdLst/>
              <a:ahLst/>
              <a:cxnLst/>
              <a:rect r="r" b="b" t="t" l="l"/>
              <a:pathLst>
                <a:path h="1848485" w="14085698">
                  <a:moveTo>
                    <a:pt x="0" y="308102"/>
                  </a:moveTo>
                  <a:cubicBezTo>
                    <a:pt x="0" y="137922"/>
                    <a:pt x="139573" y="0"/>
                    <a:pt x="311785" y="0"/>
                  </a:cubicBezTo>
                  <a:lnTo>
                    <a:pt x="13773913" y="0"/>
                  </a:lnTo>
                  <a:cubicBezTo>
                    <a:pt x="13946125" y="0"/>
                    <a:pt x="14085698" y="137922"/>
                    <a:pt x="14085698" y="308102"/>
                  </a:cubicBezTo>
                  <a:lnTo>
                    <a:pt x="14085698" y="1540383"/>
                  </a:lnTo>
                  <a:cubicBezTo>
                    <a:pt x="14085698" y="1710563"/>
                    <a:pt x="13946125" y="1848485"/>
                    <a:pt x="13773913" y="1848485"/>
                  </a:cubicBezTo>
                  <a:lnTo>
                    <a:pt x="311785" y="1848485"/>
                  </a:lnTo>
                  <a:cubicBezTo>
                    <a:pt x="139573" y="1848358"/>
                    <a:pt x="0" y="1710436"/>
                    <a:pt x="0" y="1540256"/>
                  </a:cubicBezTo>
                  <a:close/>
                </a:path>
              </a:pathLst>
            </a:custGeom>
            <a:solidFill>
              <a:srgbClr val="4472C4"/>
            </a:solidFill>
          </p:spPr>
        </p:sp>
        <p:sp>
          <p:nvSpPr>
            <p:cNvPr name="Freeform 21" id="21"/>
            <p:cNvSpPr/>
            <p:nvPr/>
          </p:nvSpPr>
          <p:spPr>
            <a:xfrm flipH="false" flipV="false" rot="0">
              <a:off x="0" y="0"/>
              <a:ext cx="14111098" cy="1873885"/>
            </a:xfrm>
            <a:custGeom>
              <a:avLst/>
              <a:gdLst/>
              <a:ahLst/>
              <a:cxnLst/>
              <a:rect r="r" b="b" t="t" l="l"/>
              <a:pathLst>
                <a:path h="1873885" w="14111098">
                  <a:moveTo>
                    <a:pt x="0" y="320802"/>
                  </a:moveTo>
                  <a:cubicBezTo>
                    <a:pt x="0" y="143510"/>
                    <a:pt x="145415" y="0"/>
                    <a:pt x="324485" y="0"/>
                  </a:cubicBezTo>
                  <a:lnTo>
                    <a:pt x="13786613" y="0"/>
                  </a:lnTo>
                  <a:lnTo>
                    <a:pt x="13786613" y="12700"/>
                  </a:lnTo>
                  <a:lnTo>
                    <a:pt x="13786613" y="0"/>
                  </a:lnTo>
                  <a:cubicBezTo>
                    <a:pt x="13965682" y="0"/>
                    <a:pt x="14111098" y="143510"/>
                    <a:pt x="14111098" y="320802"/>
                  </a:cubicBezTo>
                  <a:lnTo>
                    <a:pt x="14098398" y="320802"/>
                  </a:lnTo>
                  <a:lnTo>
                    <a:pt x="14111098" y="320802"/>
                  </a:lnTo>
                  <a:lnTo>
                    <a:pt x="14111098" y="1553083"/>
                  </a:lnTo>
                  <a:lnTo>
                    <a:pt x="14098398" y="1553083"/>
                  </a:lnTo>
                  <a:lnTo>
                    <a:pt x="14111098" y="1553083"/>
                  </a:lnTo>
                  <a:cubicBezTo>
                    <a:pt x="14111098" y="1730375"/>
                    <a:pt x="13965682" y="1873885"/>
                    <a:pt x="13786613" y="1873885"/>
                  </a:cubicBezTo>
                  <a:lnTo>
                    <a:pt x="13786613" y="1861185"/>
                  </a:lnTo>
                  <a:lnTo>
                    <a:pt x="13786613" y="1873885"/>
                  </a:lnTo>
                  <a:lnTo>
                    <a:pt x="324485" y="1873885"/>
                  </a:lnTo>
                  <a:lnTo>
                    <a:pt x="324485" y="1861185"/>
                  </a:lnTo>
                  <a:lnTo>
                    <a:pt x="324485" y="1873885"/>
                  </a:lnTo>
                  <a:cubicBezTo>
                    <a:pt x="145415" y="1873758"/>
                    <a:pt x="0" y="1730248"/>
                    <a:pt x="0" y="1552956"/>
                  </a:cubicBezTo>
                  <a:lnTo>
                    <a:pt x="0" y="320802"/>
                  </a:lnTo>
                  <a:lnTo>
                    <a:pt x="12700" y="320802"/>
                  </a:lnTo>
                  <a:lnTo>
                    <a:pt x="0" y="320802"/>
                  </a:lnTo>
                  <a:moveTo>
                    <a:pt x="25400" y="320802"/>
                  </a:moveTo>
                  <a:lnTo>
                    <a:pt x="25400" y="1553083"/>
                  </a:lnTo>
                  <a:lnTo>
                    <a:pt x="12700" y="1553083"/>
                  </a:lnTo>
                  <a:lnTo>
                    <a:pt x="25400" y="1553083"/>
                  </a:lnTo>
                  <a:cubicBezTo>
                    <a:pt x="25400" y="1716024"/>
                    <a:pt x="159131" y="1848485"/>
                    <a:pt x="324485" y="1848485"/>
                  </a:cubicBezTo>
                  <a:lnTo>
                    <a:pt x="13786613" y="1848485"/>
                  </a:lnTo>
                  <a:cubicBezTo>
                    <a:pt x="13951967" y="1848485"/>
                    <a:pt x="14085698" y="1716151"/>
                    <a:pt x="14085698" y="1553083"/>
                  </a:cubicBezTo>
                  <a:lnTo>
                    <a:pt x="14085698" y="320802"/>
                  </a:lnTo>
                  <a:cubicBezTo>
                    <a:pt x="14085698" y="157861"/>
                    <a:pt x="13951967" y="25400"/>
                    <a:pt x="13786613" y="25400"/>
                  </a:cubicBezTo>
                  <a:lnTo>
                    <a:pt x="324485" y="25400"/>
                  </a:lnTo>
                  <a:lnTo>
                    <a:pt x="324485" y="12700"/>
                  </a:lnTo>
                  <a:lnTo>
                    <a:pt x="324485" y="25400"/>
                  </a:lnTo>
                  <a:cubicBezTo>
                    <a:pt x="159131" y="25400"/>
                    <a:pt x="25400" y="157734"/>
                    <a:pt x="25400" y="320802"/>
                  </a:cubicBezTo>
                  <a:close/>
                </a:path>
              </a:pathLst>
            </a:custGeom>
            <a:solidFill>
              <a:srgbClr val="2F528F"/>
            </a:solidFill>
          </p:spPr>
        </p:sp>
        <p:sp>
          <p:nvSpPr>
            <p:cNvPr name="TextBox 22" id="22"/>
            <p:cNvSpPr txBox="true"/>
            <p:nvPr/>
          </p:nvSpPr>
          <p:spPr>
            <a:xfrm>
              <a:off x="0" y="-57150"/>
              <a:ext cx="14111052" cy="1930910"/>
            </a:xfrm>
            <a:prstGeom prst="rect">
              <a:avLst/>
            </a:prstGeom>
          </p:spPr>
          <p:txBody>
            <a:bodyPr anchor="ctr" rtlCol="false" tIns="50800" lIns="50800" bIns="50800" rIns="50800"/>
            <a:lstStyle/>
            <a:p>
              <a:pPr algn="ctr">
                <a:lnSpc>
                  <a:spcPts val="3240"/>
                </a:lnSpc>
              </a:pPr>
              <a:r>
                <a:rPr lang="en-US" sz="2700">
                  <a:solidFill>
                    <a:srgbClr val="FFFFFF"/>
                  </a:solidFill>
                  <a:latin typeface="Calibri (MS)"/>
                  <a:ea typeface="Calibri (MS)"/>
                  <a:cs typeface="Calibri (MS)"/>
                  <a:sym typeface="Calibri (MS)"/>
                </a:rPr>
                <a:t>Fact: Trade is the most vital element in the growth of the global economy, accounting for over 30% of GDP – about 3 times its share in 1960.</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0" y="0"/>
            <a:ext cx="18288000" cy="968292"/>
            <a:chOff x="0" y="0"/>
            <a:chExt cx="24384000" cy="1291056"/>
          </a:xfrm>
        </p:grpSpPr>
        <p:sp>
          <p:nvSpPr>
            <p:cNvPr name="Freeform 4" id="4"/>
            <p:cNvSpPr/>
            <p:nvPr/>
          </p:nvSpPr>
          <p:spPr>
            <a:xfrm flipH="false" flipV="false" rot="0">
              <a:off x="0" y="0"/>
              <a:ext cx="24384000" cy="1291056"/>
            </a:xfrm>
            <a:custGeom>
              <a:avLst/>
              <a:gdLst/>
              <a:ahLst/>
              <a:cxnLst/>
              <a:rect r="r" b="b" t="t" l="l"/>
              <a:pathLst>
                <a:path h="1291056" w="24384000">
                  <a:moveTo>
                    <a:pt x="0" y="0"/>
                  </a:moveTo>
                  <a:lnTo>
                    <a:pt x="24384000" y="0"/>
                  </a:lnTo>
                  <a:lnTo>
                    <a:pt x="24384000" y="1291056"/>
                  </a:lnTo>
                  <a:lnTo>
                    <a:pt x="0" y="1291056"/>
                  </a:lnTo>
                  <a:close/>
                </a:path>
              </a:pathLst>
            </a:custGeom>
            <a:solidFill>
              <a:srgbClr val="000000">
                <a:alpha val="0"/>
              </a:srgbClr>
            </a:solidFill>
          </p:spPr>
        </p:sp>
        <p:sp>
          <p:nvSpPr>
            <p:cNvPr name="TextBox 5" id="5"/>
            <p:cNvSpPr txBox="true"/>
            <p:nvPr/>
          </p:nvSpPr>
          <p:spPr>
            <a:xfrm>
              <a:off x="0" y="0"/>
              <a:ext cx="24384000" cy="1291056"/>
            </a:xfrm>
            <a:prstGeom prst="rect">
              <a:avLst/>
            </a:prstGeom>
          </p:spPr>
          <p:txBody>
            <a:bodyPr anchor="ctr" rtlCol="false" tIns="0" lIns="0" bIns="0" rIns="0"/>
            <a:lstStyle/>
            <a:p>
              <a:pPr algn="ctr">
                <a:lnSpc>
                  <a:spcPts val="4536"/>
                </a:lnSpc>
              </a:pPr>
              <a:r>
                <a:rPr lang="en-US" sz="4200" spc="36">
                  <a:solidFill>
                    <a:srgbClr val="000000"/>
                  </a:solidFill>
                  <a:latin typeface="Abibas"/>
                  <a:ea typeface="Abibas"/>
                  <a:cs typeface="Abibas"/>
                  <a:sym typeface="Abibas"/>
                </a:rPr>
                <a:t>Trade – GDP ratio</a:t>
              </a:r>
            </a:p>
          </p:txBody>
        </p:sp>
      </p:grpSp>
      <p:sp>
        <p:nvSpPr>
          <p:cNvPr name="TextBox 6" id="6"/>
          <p:cNvSpPr txBox="true"/>
          <p:nvPr/>
        </p:nvSpPr>
        <p:spPr>
          <a:xfrm rot="0">
            <a:off x="91440" y="6650011"/>
            <a:ext cx="18105120" cy="3591270"/>
          </a:xfrm>
          <a:prstGeom prst="rect">
            <a:avLst/>
          </a:prstGeom>
        </p:spPr>
        <p:txBody>
          <a:bodyPr anchor="t" rtlCol="false" tIns="0" lIns="0" bIns="0" rIns="0">
            <a:spAutoFit/>
          </a:bodyPr>
          <a:lstStyle/>
          <a:p>
            <a:pPr algn="l" marL="361045" indent="-180523" lvl="1">
              <a:lnSpc>
                <a:spcPts val="1723"/>
              </a:lnSpc>
              <a:buFont typeface="Arial"/>
              <a:buChar char="•"/>
            </a:pPr>
            <a:r>
              <a:rPr lang="en-US" sz="1995">
                <a:solidFill>
                  <a:srgbClr val="000000"/>
                </a:solidFill>
                <a:latin typeface="Calibri (MS)"/>
                <a:ea typeface="Calibri (MS)"/>
                <a:cs typeface="Calibri (MS)"/>
                <a:sym typeface="Calibri (MS)"/>
              </a:rPr>
              <a:t>The trade-to-GDP ratio is an </a:t>
            </a:r>
            <a:r>
              <a:rPr lang="en-US" sz="1995" u="sng">
                <a:solidFill>
                  <a:srgbClr val="0563C1"/>
                </a:solidFill>
                <a:latin typeface="Calibri (MS)"/>
                <a:ea typeface="Calibri (MS)"/>
                <a:cs typeface="Calibri (MS)"/>
                <a:sym typeface="Calibri (MS)"/>
                <a:hlinkClick r:id="rId3" tooltip="https://en.wikipedia.org/wiki/Economic_indicator"/>
              </a:rPr>
              <a:t>indicator</a:t>
            </a:r>
            <a:r>
              <a:rPr lang="en-US" sz="1995">
                <a:solidFill>
                  <a:srgbClr val="000000"/>
                </a:solidFill>
                <a:latin typeface="Calibri (MS)"/>
                <a:ea typeface="Calibri (MS)"/>
                <a:cs typeface="Calibri (MS)"/>
                <a:sym typeface="Calibri (MS)"/>
              </a:rPr>
              <a:t> of the relative importance of </a:t>
            </a:r>
            <a:r>
              <a:rPr lang="en-US" sz="1995" u="sng">
                <a:solidFill>
                  <a:srgbClr val="0563C1"/>
                </a:solidFill>
                <a:latin typeface="Calibri (MS)"/>
                <a:ea typeface="Calibri (MS)"/>
                <a:cs typeface="Calibri (MS)"/>
                <a:sym typeface="Calibri (MS)"/>
                <a:hlinkClick r:id="rId4" tooltip="https://en.wikipedia.org/wiki/International_trade"/>
              </a:rPr>
              <a:t>international trade</a:t>
            </a:r>
            <a:r>
              <a:rPr lang="en-US" sz="1995">
                <a:solidFill>
                  <a:srgbClr val="000000"/>
                </a:solidFill>
                <a:latin typeface="Calibri (MS)"/>
                <a:ea typeface="Calibri (MS)"/>
                <a:cs typeface="Calibri (MS)"/>
                <a:sym typeface="Calibri (MS)"/>
              </a:rPr>
              <a:t> in the </a:t>
            </a:r>
            <a:r>
              <a:rPr lang="en-US" sz="1995" u="sng">
                <a:solidFill>
                  <a:srgbClr val="0563C1"/>
                </a:solidFill>
                <a:latin typeface="Calibri (MS)"/>
                <a:ea typeface="Calibri (MS)"/>
                <a:cs typeface="Calibri (MS)"/>
                <a:sym typeface="Calibri (MS)"/>
                <a:hlinkClick r:id="rId5" tooltip="https://en.wikipedia.org/wiki/Economy"/>
              </a:rPr>
              <a:t>economy</a:t>
            </a:r>
            <a:r>
              <a:rPr lang="en-US" sz="1995">
                <a:solidFill>
                  <a:srgbClr val="000000"/>
                </a:solidFill>
                <a:latin typeface="Calibri (MS)"/>
                <a:ea typeface="Calibri (MS)"/>
                <a:cs typeface="Calibri (MS)"/>
                <a:sym typeface="Calibri (MS)"/>
              </a:rPr>
              <a:t> of a country. It is calculated by dividing the aggregate value of </a:t>
            </a:r>
            <a:r>
              <a:rPr lang="en-US" sz="1995" u="sng">
                <a:solidFill>
                  <a:srgbClr val="0563C1"/>
                </a:solidFill>
                <a:latin typeface="Calibri (MS)"/>
                <a:ea typeface="Calibri (MS)"/>
                <a:cs typeface="Calibri (MS)"/>
                <a:sym typeface="Calibri (MS)"/>
                <a:hlinkClick r:id="rId6" tooltip="https://en.wikipedia.org/wiki/Import"/>
              </a:rPr>
              <a:t>imports</a:t>
            </a:r>
            <a:r>
              <a:rPr lang="en-US" sz="1995">
                <a:solidFill>
                  <a:srgbClr val="000000"/>
                </a:solidFill>
                <a:latin typeface="Calibri (MS)"/>
                <a:ea typeface="Calibri (MS)"/>
                <a:cs typeface="Calibri (MS)"/>
                <a:sym typeface="Calibri (MS)"/>
              </a:rPr>
              <a:t> and </a:t>
            </a:r>
            <a:r>
              <a:rPr lang="en-US" sz="1995" u="sng">
                <a:solidFill>
                  <a:srgbClr val="0563C1"/>
                </a:solidFill>
                <a:latin typeface="Calibri (MS)"/>
                <a:ea typeface="Calibri (MS)"/>
                <a:cs typeface="Calibri (MS)"/>
                <a:sym typeface="Calibri (MS)"/>
                <a:hlinkClick r:id="rId7" tooltip="https://en.wikipedia.org/wiki/Export"/>
              </a:rPr>
              <a:t>exports</a:t>
            </a:r>
            <a:r>
              <a:rPr lang="en-US" sz="1995">
                <a:solidFill>
                  <a:srgbClr val="000000"/>
                </a:solidFill>
                <a:latin typeface="Calibri (MS)"/>
                <a:ea typeface="Calibri (MS)"/>
                <a:cs typeface="Calibri (MS)"/>
                <a:sym typeface="Calibri (MS)"/>
              </a:rPr>
              <a:t> over a period by the </a:t>
            </a:r>
            <a:r>
              <a:rPr lang="en-US" sz="1995" u="sng">
                <a:solidFill>
                  <a:srgbClr val="0563C1"/>
                </a:solidFill>
                <a:latin typeface="Calibri (MS)"/>
                <a:ea typeface="Calibri (MS)"/>
                <a:cs typeface="Calibri (MS)"/>
                <a:sym typeface="Calibri (MS)"/>
                <a:hlinkClick r:id="rId8" tooltip="https://en.wikipedia.org/wiki/Gross_domestic_product"/>
              </a:rPr>
              <a:t>gross domestic product</a:t>
            </a:r>
            <a:r>
              <a:rPr lang="en-US" sz="1995">
                <a:solidFill>
                  <a:srgbClr val="000000"/>
                </a:solidFill>
                <a:latin typeface="Calibri (MS)"/>
                <a:ea typeface="Calibri (MS)"/>
                <a:cs typeface="Calibri (MS)"/>
                <a:sym typeface="Calibri (MS)"/>
              </a:rPr>
              <a:t> for the same period. Although called a </a:t>
            </a:r>
            <a:r>
              <a:rPr lang="en-US" sz="1995" u="sng">
                <a:solidFill>
                  <a:srgbClr val="0563C1"/>
                </a:solidFill>
                <a:latin typeface="Calibri (MS)"/>
                <a:ea typeface="Calibri (MS)"/>
                <a:cs typeface="Calibri (MS)"/>
                <a:sym typeface="Calibri (MS)"/>
                <a:hlinkClick r:id="rId9" tooltip="https://en.wikipedia.org/wiki/Ratio"/>
              </a:rPr>
              <a:t>ratio</a:t>
            </a:r>
            <a:r>
              <a:rPr lang="en-US" sz="1995">
                <a:solidFill>
                  <a:srgbClr val="000000"/>
                </a:solidFill>
                <a:latin typeface="Calibri (MS)"/>
                <a:ea typeface="Calibri (MS)"/>
                <a:cs typeface="Calibri (MS)"/>
                <a:sym typeface="Calibri (MS)"/>
              </a:rPr>
              <a:t>, it is usually expressed as a </a:t>
            </a:r>
            <a:r>
              <a:rPr lang="en-US" sz="1995" u="sng">
                <a:solidFill>
                  <a:srgbClr val="0563C1"/>
                </a:solidFill>
                <a:latin typeface="Calibri (MS)"/>
                <a:ea typeface="Calibri (MS)"/>
                <a:cs typeface="Calibri (MS)"/>
                <a:sym typeface="Calibri (MS)"/>
                <a:hlinkClick r:id="rId10" tooltip="https://en.wikipedia.org/wiki/Percentage"/>
              </a:rPr>
              <a:t>percentage</a:t>
            </a:r>
            <a:r>
              <a:rPr lang="en-US" sz="1995">
                <a:solidFill>
                  <a:srgbClr val="000000"/>
                </a:solidFill>
                <a:latin typeface="Calibri (MS)"/>
                <a:ea typeface="Calibri (MS)"/>
                <a:cs typeface="Calibri (MS)"/>
                <a:sym typeface="Calibri (MS)"/>
              </a:rPr>
              <a:t>. It is used as a measure of the openness of a country to international trade, and so may also be called the trade openness ratio. </a:t>
            </a:r>
            <a:r>
              <a:rPr lang="en-US" sz="1995" u="sng">
                <a:solidFill>
                  <a:srgbClr val="000000"/>
                </a:solidFill>
                <a:latin typeface="Calibri (MS)"/>
                <a:ea typeface="Calibri (MS)"/>
                <a:cs typeface="Calibri (MS)"/>
                <a:sym typeface="Calibri (MS)"/>
              </a:rPr>
              <a:t>It may be seen as an indicator of the degree of </a:t>
            </a:r>
            <a:r>
              <a:rPr lang="en-US" sz="1995" u="sng">
                <a:solidFill>
                  <a:srgbClr val="0563C1"/>
                </a:solidFill>
                <a:latin typeface="Calibri (MS)"/>
                <a:ea typeface="Calibri (MS)"/>
                <a:cs typeface="Calibri (MS)"/>
                <a:sym typeface="Calibri (MS)"/>
                <a:hlinkClick r:id="rId11" tooltip="https://en.wikipedia.org/wiki/Globalisation"/>
              </a:rPr>
              <a:t>globalisation</a:t>
            </a:r>
            <a:r>
              <a:rPr lang="en-US" sz="1995" u="sng">
                <a:solidFill>
                  <a:srgbClr val="000000"/>
                </a:solidFill>
                <a:latin typeface="Calibri (MS)"/>
                <a:ea typeface="Calibri (MS)"/>
                <a:cs typeface="Calibri (MS)"/>
                <a:sym typeface="Calibri (MS)"/>
              </a:rPr>
              <a:t> of an economy. </a:t>
            </a:r>
          </a:p>
          <a:p>
            <a:pPr algn="l" marL="361045" indent="-180523" lvl="1">
              <a:lnSpc>
                <a:spcPts val="1723"/>
              </a:lnSpc>
              <a:buFont typeface="Arial"/>
              <a:buChar char="•"/>
            </a:pPr>
            <a:r>
              <a:rPr lang="en-US" sz="1995">
                <a:solidFill>
                  <a:srgbClr val="000000"/>
                </a:solidFill>
                <a:latin typeface="Calibri (MS)"/>
                <a:ea typeface="Calibri (MS)"/>
                <a:cs typeface="Calibri (MS)"/>
                <a:sym typeface="Calibri (MS)"/>
              </a:rPr>
              <a:t>Other factors aside, the trade-to-GDP ratio tends to be low in countries with large economies and large populations such as Japan and the United States, and to have a higher value in small economies (why?). </a:t>
            </a:r>
          </a:p>
          <a:p>
            <a:pPr algn="l" marL="361045" indent="-180523" lvl="1">
              <a:lnSpc>
                <a:spcPts val="1723"/>
              </a:lnSpc>
              <a:buFont typeface="Arial"/>
              <a:buChar char="•"/>
            </a:pPr>
            <a:r>
              <a:rPr lang="en-US" sz="1995">
                <a:solidFill>
                  <a:srgbClr val="000000"/>
                </a:solidFill>
                <a:latin typeface="Calibri (MS)"/>
                <a:ea typeface="Calibri (MS)"/>
                <a:cs typeface="Calibri (MS)"/>
                <a:sym typeface="Calibri (MS)"/>
              </a:rPr>
              <a:t>While countries with large populations benefit from exporting, they have a lesser need to export to gain sale volume due to having a </a:t>
            </a:r>
            <a:r>
              <a:rPr lang="en-US" sz="1995" u="sng">
                <a:solidFill>
                  <a:srgbClr val="000000"/>
                </a:solidFill>
                <a:latin typeface="Calibri (MS)"/>
                <a:ea typeface="Calibri (MS)"/>
                <a:cs typeface="Calibri (MS)"/>
                <a:sym typeface="Calibri (MS)"/>
              </a:rPr>
              <a:t>large domestic market</a:t>
            </a:r>
            <a:r>
              <a:rPr lang="en-US" sz="1995">
                <a:solidFill>
                  <a:srgbClr val="000000"/>
                </a:solidFill>
                <a:latin typeface="Calibri (MS)"/>
                <a:ea typeface="Calibri (MS)"/>
                <a:cs typeface="Calibri (MS)"/>
                <a:sym typeface="Calibri (MS)"/>
              </a:rPr>
              <a:t>. For example, German car companies would have a lot of trouble being efficient if they couldn’t sell their cars abroad as the German market is relatively small. In contrast, while US car manufacturers certainly can benefit from exporting cars to help in gaining the same efficiencies, the US population is four times larger than Germany’s, and therefore the need to export to get enough sales volume is lessened. </a:t>
            </a:r>
            <a:r>
              <a:rPr lang="en-US" sz="1995" u="sng">
                <a:solidFill>
                  <a:srgbClr val="000000"/>
                </a:solidFill>
                <a:latin typeface="Calibri (MS)"/>
                <a:ea typeface="Calibri (MS)"/>
                <a:cs typeface="Calibri (MS)"/>
                <a:sym typeface="Calibri (MS)"/>
              </a:rPr>
              <a:t>Countries of larger sizes also have increased costs when exporting e.g. transport costs</a:t>
            </a:r>
            <a:r>
              <a:rPr lang="en-US" sz="1995">
                <a:solidFill>
                  <a:srgbClr val="000000"/>
                </a:solidFill>
                <a:latin typeface="Calibri (MS)"/>
                <a:ea typeface="Calibri (MS)"/>
                <a:cs typeface="Calibri (MS)"/>
                <a:sym typeface="Calibri (MS)"/>
              </a:rPr>
              <a:t>. In a small country like Austria, every part of the country is close to a border. Thus the distances involved in goods leaving the country is a lot lower than would be typical for a large country like Canada or the US.</a:t>
            </a:r>
          </a:p>
          <a:p>
            <a:pPr algn="l" marL="361045" indent="-180523" lvl="1">
              <a:lnSpc>
                <a:spcPts val="1723"/>
              </a:lnSpc>
              <a:buFont typeface="Arial"/>
              <a:buChar char="•"/>
            </a:pPr>
            <a:r>
              <a:rPr lang="en-US" sz="1995">
                <a:solidFill>
                  <a:srgbClr val="000000"/>
                </a:solidFill>
                <a:latin typeface="Calibri (MS)"/>
                <a:ea typeface="Calibri (MS)"/>
                <a:cs typeface="Calibri (MS)"/>
                <a:sym typeface="Calibri (MS)"/>
              </a:rPr>
              <a:t>Singapore has the highest trade-to-GDP ratio of any country; between 2008 and 2011 it averaged about 400%. </a:t>
            </a:r>
          </a:p>
          <a:p>
            <a:pPr algn="l" marL="361045" indent="-180523" lvl="1">
              <a:lnSpc>
                <a:spcPts val="1723"/>
              </a:lnSpc>
              <a:buFont typeface="Arial"/>
              <a:buChar char="•"/>
            </a:pPr>
            <a:r>
              <a:rPr lang="en-US" sz="1995">
                <a:solidFill>
                  <a:srgbClr val="000000"/>
                </a:solidFill>
                <a:latin typeface="Calibri (MS)"/>
                <a:ea typeface="Calibri (MS)"/>
                <a:cs typeface="Calibri (MS)"/>
                <a:sym typeface="Calibri (MS)"/>
              </a:rPr>
              <a:t>Worldwide trade-to-GDP ratio rose from just over 20% in 1995 to about 30% in 2014.</a:t>
            </a:r>
          </a:p>
        </p:txBody>
      </p:sp>
      <p:grpSp>
        <p:nvGrpSpPr>
          <p:cNvPr name="Group 7" id="7"/>
          <p:cNvGrpSpPr>
            <a:grpSpLocks noChangeAspect="true"/>
          </p:cNvGrpSpPr>
          <p:nvPr/>
        </p:nvGrpSpPr>
        <p:grpSpPr>
          <a:xfrm rot="0">
            <a:off x="9088582" y="764166"/>
            <a:ext cx="8988567" cy="5830599"/>
            <a:chOff x="0" y="0"/>
            <a:chExt cx="11984756" cy="7774132"/>
          </a:xfrm>
        </p:grpSpPr>
        <p:sp>
          <p:nvSpPr>
            <p:cNvPr name="Freeform 8" id="8"/>
            <p:cNvSpPr/>
            <p:nvPr/>
          </p:nvSpPr>
          <p:spPr>
            <a:xfrm flipH="false" flipV="false" rot="0">
              <a:off x="0" y="0"/>
              <a:ext cx="11984736" cy="7774178"/>
            </a:xfrm>
            <a:custGeom>
              <a:avLst/>
              <a:gdLst/>
              <a:ahLst/>
              <a:cxnLst/>
              <a:rect r="r" b="b" t="t" l="l"/>
              <a:pathLst>
                <a:path h="7774178" w="11984736">
                  <a:moveTo>
                    <a:pt x="0" y="0"/>
                  </a:moveTo>
                  <a:lnTo>
                    <a:pt x="11984736" y="0"/>
                  </a:lnTo>
                  <a:lnTo>
                    <a:pt x="11984736" y="7774178"/>
                  </a:lnTo>
                  <a:lnTo>
                    <a:pt x="0" y="7774178"/>
                  </a:lnTo>
                  <a:lnTo>
                    <a:pt x="0" y="0"/>
                  </a:lnTo>
                  <a:close/>
                </a:path>
              </a:pathLst>
            </a:custGeom>
            <a:blipFill>
              <a:blip r:embed="rId12"/>
              <a:stretch>
                <a:fillRect l="-6200" t="0" r="-6201" b="0"/>
              </a:stretch>
            </a:blipFill>
          </p:spPr>
        </p:sp>
      </p:grpSp>
      <p:grpSp>
        <p:nvGrpSpPr>
          <p:cNvPr name="Group 9" id="9"/>
          <p:cNvGrpSpPr>
            <a:grpSpLocks noChangeAspect="true"/>
          </p:cNvGrpSpPr>
          <p:nvPr/>
        </p:nvGrpSpPr>
        <p:grpSpPr>
          <a:xfrm rot="0">
            <a:off x="69272" y="764166"/>
            <a:ext cx="8866908" cy="5830599"/>
            <a:chOff x="0" y="0"/>
            <a:chExt cx="11822544" cy="7774132"/>
          </a:xfrm>
        </p:grpSpPr>
        <p:sp>
          <p:nvSpPr>
            <p:cNvPr name="Freeform 10" id="10"/>
            <p:cNvSpPr/>
            <p:nvPr/>
          </p:nvSpPr>
          <p:spPr>
            <a:xfrm flipH="false" flipV="false" rot="0">
              <a:off x="0" y="0"/>
              <a:ext cx="11822557" cy="7774178"/>
            </a:xfrm>
            <a:custGeom>
              <a:avLst/>
              <a:gdLst/>
              <a:ahLst/>
              <a:cxnLst/>
              <a:rect r="r" b="b" t="t" l="l"/>
              <a:pathLst>
                <a:path h="7774178" w="11822557">
                  <a:moveTo>
                    <a:pt x="0" y="0"/>
                  </a:moveTo>
                  <a:lnTo>
                    <a:pt x="11822557" y="0"/>
                  </a:lnTo>
                  <a:lnTo>
                    <a:pt x="11822557" y="7774178"/>
                  </a:lnTo>
                  <a:lnTo>
                    <a:pt x="0" y="7774178"/>
                  </a:lnTo>
                  <a:lnTo>
                    <a:pt x="0" y="0"/>
                  </a:lnTo>
                  <a:close/>
                </a:path>
              </a:pathLst>
            </a:custGeom>
            <a:blipFill>
              <a:blip r:embed="rId13"/>
              <a:stretch>
                <a:fillRect l="-6262" t="0" r="-6262"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1724228" y="36987"/>
            <a:ext cx="15773400" cy="1290840"/>
            <a:chOff x="0" y="0"/>
            <a:chExt cx="21031200" cy="1721120"/>
          </a:xfrm>
        </p:grpSpPr>
        <p:sp>
          <p:nvSpPr>
            <p:cNvPr name="Freeform 4" id="4"/>
            <p:cNvSpPr/>
            <p:nvPr/>
          </p:nvSpPr>
          <p:spPr>
            <a:xfrm flipH="false" flipV="false" rot="0">
              <a:off x="0" y="0"/>
              <a:ext cx="21031200" cy="1721120"/>
            </a:xfrm>
            <a:custGeom>
              <a:avLst/>
              <a:gdLst/>
              <a:ahLst/>
              <a:cxnLst/>
              <a:rect r="r" b="b" t="t" l="l"/>
              <a:pathLst>
                <a:path h="1721120" w="21031200">
                  <a:moveTo>
                    <a:pt x="0" y="0"/>
                  </a:moveTo>
                  <a:lnTo>
                    <a:pt x="21031200" y="0"/>
                  </a:lnTo>
                  <a:lnTo>
                    <a:pt x="21031200" y="1721120"/>
                  </a:lnTo>
                  <a:lnTo>
                    <a:pt x="0" y="1721120"/>
                  </a:lnTo>
                  <a:close/>
                </a:path>
              </a:pathLst>
            </a:custGeom>
            <a:solidFill>
              <a:srgbClr val="000000">
                <a:alpha val="0"/>
              </a:srgbClr>
            </a:solidFill>
          </p:spPr>
        </p:sp>
        <p:sp>
          <p:nvSpPr>
            <p:cNvPr name="TextBox 5" id="5"/>
            <p:cNvSpPr txBox="true"/>
            <p:nvPr/>
          </p:nvSpPr>
          <p:spPr>
            <a:xfrm>
              <a:off x="0" y="66675"/>
              <a:ext cx="21031200" cy="1654445"/>
            </a:xfrm>
            <a:prstGeom prst="rect">
              <a:avLst/>
            </a:prstGeom>
          </p:spPr>
          <p:txBody>
            <a:bodyPr anchor="ctr" rtlCol="false" tIns="0" lIns="0" bIns="0" rIns="0"/>
            <a:lstStyle/>
            <a:p>
              <a:pPr algn="l">
                <a:lnSpc>
                  <a:spcPts val="7128"/>
                </a:lnSpc>
              </a:pPr>
              <a:r>
                <a:rPr lang="en-US" sz="6600" spc="-40" u="sng">
                  <a:solidFill>
                    <a:srgbClr val="0563C1"/>
                  </a:solidFill>
                  <a:latin typeface="TT Rounds Condensed"/>
                  <a:ea typeface="TT Rounds Condensed"/>
                  <a:cs typeface="TT Rounds Condensed"/>
                  <a:sym typeface="TT Rounds Condensed"/>
                  <a:hlinkClick r:id="rId3" tooltip="https://resourcetrade.earth/?year=2020&amp;units=value&amp;autozoom=1"/>
                </a:rPr>
                <a:t>Awesome Interactive Global Trade Map</a:t>
              </a:r>
              <a:r>
                <a:rPr lang="en-US" sz="6600" spc="-40">
                  <a:solidFill>
                    <a:srgbClr val="000000"/>
                  </a:solidFill>
                  <a:latin typeface="TT Rounds Condensed"/>
                  <a:ea typeface="TT Rounds Condensed"/>
                  <a:cs typeface="TT Rounds Condensed"/>
                  <a:sym typeface="TT Rounds Condensed"/>
                </a:rPr>
                <a:t> </a:t>
              </a:r>
            </a:p>
          </p:txBody>
        </p:sp>
      </p:grpSp>
      <p:grpSp>
        <p:nvGrpSpPr>
          <p:cNvPr name="Group 6" id="6"/>
          <p:cNvGrpSpPr>
            <a:grpSpLocks noChangeAspect="true"/>
          </p:cNvGrpSpPr>
          <p:nvPr/>
        </p:nvGrpSpPr>
        <p:grpSpPr>
          <a:xfrm rot="0">
            <a:off x="1111384" y="1284050"/>
            <a:ext cx="15231084" cy="8852002"/>
            <a:chOff x="0" y="0"/>
            <a:chExt cx="20308112" cy="11802670"/>
          </a:xfrm>
        </p:grpSpPr>
        <p:sp>
          <p:nvSpPr>
            <p:cNvPr name="Freeform 7" id="7"/>
            <p:cNvSpPr/>
            <p:nvPr/>
          </p:nvSpPr>
          <p:spPr>
            <a:xfrm flipH="false" flipV="false" rot="0">
              <a:off x="0" y="0"/>
              <a:ext cx="20308063" cy="11802618"/>
            </a:xfrm>
            <a:custGeom>
              <a:avLst/>
              <a:gdLst/>
              <a:ahLst/>
              <a:cxnLst/>
              <a:rect r="r" b="b" t="t" l="l"/>
              <a:pathLst>
                <a:path h="11802618" w="20308063">
                  <a:moveTo>
                    <a:pt x="0" y="0"/>
                  </a:moveTo>
                  <a:lnTo>
                    <a:pt x="20308063" y="0"/>
                  </a:lnTo>
                  <a:lnTo>
                    <a:pt x="20308063" y="11802618"/>
                  </a:lnTo>
                  <a:lnTo>
                    <a:pt x="0" y="11802618"/>
                  </a:lnTo>
                  <a:lnTo>
                    <a:pt x="0" y="0"/>
                  </a:lnTo>
                  <a:close/>
                </a:path>
              </a:pathLst>
            </a:custGeom>
            <a:blipFill>
              <a:blip r:embed="rId4"/>
              <a:stretch>
                <a:fillRect l="0" t="-17406" r="0" b="-17406"/>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1096794" y="1525320"/>
            <a:ext cx="15773400" cy="6412452"/>
            <a:chOff x="0" y="0"/>
            <a:chExt cx="21031200" cy="8549936"/>
          </a:xfrm>
        </p:grpSpPr>
        <p:sp>
          <p:nvSpPr>
            <p:cNvPr name="Freeform 4" id="4"/>
            <p:cNvSpPr/>
            <p:nvPr/>
          </p:nvSpPr>
          <p:spPr>
            <a:xfrm flipH="false" flipV="false" rot="0">
              <a:off x="0" y="0"/>
              <a:ext cx="21031200" cy="8549936"/>
            </a:xfrm>
            <a:custGeom>
              <a:avLst/>
              <a:gdLst/>
              <a:ahLst/>
              <a:cxnLst/>
              <a:rect r="r" b="b" t="t" l="l"/>
              <a:pathLst>
                <a:path h="8549936" w="21031200">
                  <a:moveTo>
                    <a:pt x="0" y="0"/>
                  </a:moveTo>
                  <a:lnTo>
                    <a:pt x="21031200" y="0"/>
                  </a:lnTo>
                  <a:lnTo>
                    <a:pt x="21031200" y="8549936"/>
                  </a:lnTo>
                  <a:lnTo>
                    <a:pt x="0" y="8549936"/>
                  </a:lnTo>
                  <a:close/>
                </a:path>
              </a:pathLst>
            </a:custGeom>
            <a:solidFill>
              <a:srgbClr val="000000">
                <a:alpha val="0"/>
              </a:srgbClr>
            </a:solidFill>
          </p:spPr>
        </p:sp>
        <p:sp>
          <p:nvSpPr>
            <p:cNvPr name="TextBox 5" id="5"/>
            <p:cNvSpPr txBox="true"/>
            <p:nvPr/>
          </p:nvSpPr>
          <p:spPr>
            <a:xfrm>
              <a:off x="0" y="114300"/>
              <a:ext cx="21031200" cy="8435636"/>
            </a:xfrm>
            <a:prstGeom prst="rect">
              <a:avLst/>
            </a:prstGeom>
          </p:spPr>
          <p:txBody>
            <a:bodyPr anchor="ctr" rtlCol="false" tIns="0" lIns="0" bIns="0" rIns="0"/>
            <a:lstStyle/>
            <a:p>
              <a:pPr algn="ctr">
                <a:lnSpc>
                  <a:spcPts val="10854"/>
                </a:lnSpc>
              </a:pPr>
              <a:r>
                <a:rPr lang="en-US" sz="10050" spc="-61">
                  <a:solidFill>
                    <a:srgbClr val="000000"/>
                  </a:solidFill>
                  <a:latin typeface="TT Rounds Condensed"/>
                  <a:ea typeface="TT Rounds Condensed"/>
                  <a:cs typeface="TT Rounds Condensed"/>
                  <a:sym typeface="TT Rounds Condensed"/>
                </a:rPr>
                <a:t>Check out the Geofile in the lesson folder </a:t>
              </a:r>
            </a:p>
            <a:p>
              <a:pPr algn="ctr">
                <a:lnSpc>
                  <a:spcPts val="10854"/>
                </a:lnSpc>
              </a:pPr>
              <a:r>
                <a:rPr lang="en-US" b="true" sz="10050" spc="-61" u="sng">
                  <a:solidFill>
                    <a:srgbClr val="000000"/>
                  </a:solidFill>
                  <a:latin typeface="TT Rounds Condensed Bold"/>
                  <a:ea typeface="TT Rounds Condensed Bold"/>
                  <a:cs typeface="TT Rounds Condensed Bold"/>
                  <a:sym typeface="TT Rounds Condensed Bold"/>
                </a:rPr>
                <a:t>Geofile - How does global trade function</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a:ln cap="sq">
            <a:noFill/>
            <a:prstDash val="solid"/>
            <a:miter/>
          </a:ln>
        </p:spPr>
      </p:sp>
      <p:grpSp>
        <p:nvGrpSpPr>
          <p:cNvPr name="Group 3" id="3"/>
          <p:cNvGrpSpPr/>
          <p:nvPr/>
        </p:nvGrpSpPr>
        <p:grpSpPr>
          <a:xfrm rot="0">
            <a:off x="-19050" y="0"/>
            <a:ext cx="16585532" cy="1130718"/>
            <a:chOff x="0" y="0"/>
            <a:chExt cx="22114042" cy="1507624"/>
          </a:xfrm>
        </p:grpSpPr>
        <p:sp>
          <p:nvSpPr>
            <p:cNvPr name="Freeform 4" id="4"/>
            <p:cNvSpPr/>
            <p:nvPr/>
          </p:nvSpPr>
          <p:spPr>
            <a:xfrm flipH="false" flipV="false" rot="0">
              <a:off x="0" y="0"/>
              <a:ext cx="22114042" cy="1507624"/>
            </a:xfrm>
            <a:custGeom>
              <a:avLst/>
              <a:gdLst/>
              <a:ahLst/>
              <a:cxnLst/>
              <a:rect r="r" b="b" t="t" l="l"/>
              <a:pathLst>
                <a:path h="1507624" w="22114042">
                  <a:moveTo>
                    <a:pt x="0" y="0"/>
                  </a:moveTo>
                  <a:lnTo>
                    <a:pt x="22114042" y="0"/>
                  </a:lnTo>
                  <a:lnTo>
                    <a:pt x="22114042" y="1507624"/>
                  </a:lnTo>
                  <a:lnTo>
                    <a:pt x="0" y="1507624"/>
                  </a:lnTo>
                  <a:close/>
                </a:path>
              </a:pathLst>
            </a:custGeom>
            <a:solidFill>
              <a:srgbClr val="000000">
                <a:alpha val="0"/>
              </a:srgbClr>
            </a:solidFill>
          </p:spPr>
        </p:sp>
        <p:sp>
          <p:nvSpPr>
            <p:cNvPr name="TextBox 5" id="5"/>
            <p:cNvSpPr txBox="true"/>
            <p:nvPr/>
          </p:nvSpPr>
          <p:spPr>
            <a:xfrm>
              <a:off x="0" y="0"/>
              <a:ext cx="22114042" cy="1507624"/>
            </a:xfrm>
            <a:prstGeom prst="rect">
              <a:avLst/>
            </a:prstGeom>
          </p:spPr>
          <p:txBody>
            <a:bodyPr anchor="ctr" rtlCol="false" tIns="0" lIns="0" bIns="0" rIns="0"/>
            <a:lstStyle/>
            <a:p>
              <a:pPr algn="l">
                <a:lnSpc>
                  <a:spcPts val="4536"/>
                </a:lnSpc>
              </a:pPr>
              <a:r>
                <a:rPr lang="en-US" sz="4200" spc="36">
                  <a:solidFill>
                    <a:srgbClr val="000000"/>
                  </a:solidFill>
                  <a:latin typeface="Abibas"/>
                  <a:ea typeface="Abibas"/>
                  <a:cs typeface="Abibas"/>
                  <a:sym typeface="Abibas"/>
                </a:rPr>
                <a:t>Key Word Match up: Match the key words to their correct meaning</a:t>
              </a:r>
            </a:p>
          </p:txBody>
        </p:sp>
      </p:grpSp>
      <p:grpSp>
        <p:nvGrpSpPr>
          <p:cNvPr name="Group 6" id="6"/>
          <p:cNvGrpSpPr/>
          <p:nvPr/>
        </p:nvGrpSpPr>
        <p:grpSpPr>
          <a:xfrm rot="0">
            <a:off x="116806" y="1319716"/>
            <a:ext cx="3827044" cy="819399"/>
            <a:chOff x="0" y="0"/>
            <a:chExt cx="5102726" cy="1092532"/>
          </a:xfrm>
        </p:grpSpPr>
        <p:sp>
          <p:nvSpPr>
            <p:cNvPr name="Freeform 7" id="7"/>
            <p:cNvSpPr/>
            <p:nvPr/>
          </p:nvSpPr>
          <p:spPr>
            <a:xfrm flipH="false" flipV="false" rot="0">
              <a:off x="12700" y="12700"/>
              <a:ext cx="5077333" cy="1067181"/>
            </a:xfrm>
            <a:custGeom>
              <a:avLst/>
              <a:gdLst/>
              <a:ahLst/>
              <a:cxnLst/>
              <a:rect r="r" b="b" t="t" l="l"/>
              <a:pathLst>
                <a:path h="1067181" w="5077333">
                  <a:moveTo>
                    <a:pt x="0" y="0"/>
                  </a:moveTo>
                  <a:lnTo>
                    <a:pt x="5077333" y="0"/>
                  </a:lnTo>
                  <a:lnTo>
                    <a:pt x="5077333" y="1067181"/>
                  </a:lnTo>
                  <a:lnTo>
                    <a:pt x="0" y="1067181"/>
                  </a:lnTo>
                  <a:close/>
                </a:path>
              </a:pathLst>
            </a:custGeom>
            <a:solidFill>
              <a:srgbClr val="FFFFFF"/>
            </a:solidFill>
          </p:spPr>
        </p:sp>
        <p:sp>
          <p:nvSpPr>
            <p:cNvPr name="Freeform 8" id="8"/>
            <p:cNvSpPr/>
            <p:nvPr/>
          </p:nvSpPr>
          <p:spPr>
            <a:xfrm flipH="false" flipV="false" rot="0">
              <a:off x="0" y="0"/>
              <a:ext cx="5102733" cy="1092581"/>
            </a:xfrm>
            <a:custGeom>
              <a:avLst/>
              <a:gdLst/>
              <a:ahLst/>
              <a:cxnLst/>
              <a:rect r="r" b="b" t="t" l="l"/>
              <a:pathLst>
                <a:path h="1092581" w="5102733">
                  <a:moveTo>
                    <a:pt x="12700" y="0"/>
                  </a:moveTo>
                  <a:lnTo>
                    <a:pt x="5090033" y="0"/>
                  </a:lnTo>
                  <a:cubicBezTo>
                    <a:pt x="5097018" y="0"/>
                    <a:pt x="5102733" y="5715"/>
                    <a:pt x="5102733" y="12700"/>
                  </a:cubicBezTo>
                  <a:lnTo>
                    <a:pt x="5102733" y="1079881"/>
                  </a:lnTo>
                  <a:cubicBezTo>
                    <a:pt x="5102733" y="1086866"/>
                    <a:pt x="5097018" y="1092581"/>
                    <a:pt x="5090033" y="1092581"/>
                  </a:cubicBezTo>
                  <a:lnTo>
                    <a:pt x="12700" y="1092581"/>
                  </a:lnTo>
                  <a:cubicBezTo>
                    <a:pt x="5715" y="1092581"/>
                    <a:pt x="0" y="1086866"/>
                    <a:pt x="0" y="1079881"/>
                  </a:cubicBezTo>
                  <a:lnTo>
                    <a:pt x="0" y="12700"/>
                  </a:lnTo>
                  <a:cubicBezTo>
                    <a:pt x="0" y="5715"/>
                    <a:pt x="5715" y="0"/>
                    <a:pt x="12700" y="0"/>
                  </a:cubicBezTo>
                  <a:moveTo>
                    <a:pt x="12700" y="25400"/>
                  </a:moveTo>
                  <a:lnTo>
                    <a:pt x="12700" y="12700"/>
                  </a:lnTo>
                  <a:lnTo>
                    <a:pt x="25400" y="12700"/>
                  </a:lnTo>
                  <a:lnTo>
                    <a:pt x="25400" y="1079881"/>
                  </a:lnTo>
                  <a:lnTo>
                    <a:pt x="12700" y="1079881"/>
                  </a:lnTo>
                  <a:lnTo>
                    <a:pt x="12700" y="1067181"/>
                  </a:lnTo>
                  <a:lnTo>
                    <a:pt x="5090033" y="1067181"/>
                  </a:lnTo>
                  <a:lnTo>
                    <a:pt x="5090033" y="1079881"/>
                  </a:lnTo>
                  <a:lnTo>
                    <a:pt x="5077333" y="1079881"/>
                  </a:lnTo>
                  <a:lnTo>
                    <a:pt x="5077333" y="12700"/>
                  </a:lnTo>
                  <a:lnTo>
                    <a:pt x="5090033" y="12700"/>
                  </a:lnTo>
                  <a:lnTo>
                    <a:pt x="5090033" y="25400"/>
                  </a:lnTo>
                  <a:lnTo>
                    <a:pt x="12700" y="25400"/>
                  </a:lnTo>
                  <a:close/>
                </a:path>
              </a:pathLst>
            </a:custGeom>
            <a:solidFill>
              <a:srgbClr val="000000"/>
            </a:solidFill>
          </p:spPr>
        </p:sp>
        <p:sp>
          <p:nvSpPr>
            <p:cNvPr name="TextBox 9" id="9"/>
            <p:cNvSpPr txBox="true"/>
            <p:nvPr/>
          </p:nvSpPr>
          <p:spPr>
            <a:xfrm>
              <a:off x="0" y="-85725"/>
              <a:ext cx="5102726" cy="1178257"/>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Trade </a:t>
              </a:r>
            </a:p>
          </p:txBody>
        </p:sp>
      </p:grpSp>
      <p:grpSp>
        <p:nvGrpSpPr>
          <p:cNvPr name="Group 10" id="10"/>
          <p:cNvGrpSpPr/>
          <p:nvPr/>
        </p:nvGrpSpPr>
        <p:grpSpPr>
          <a:xfrm rot="0">
            <a:off x="7230477" y="8132596"/>
            <a:ext cx="10284996" cy="819401"/>
            <a:chOff x="0" y="0"/>
            <a:chExt cx="13713328" cy="1092534"/>
          </a:xfrm>
        </p:grpSpPr>
        <p:sp>
          <p:nvSpPr>
            <p:cNvPr name="Freeform 11" id="11"/>
            <p:cNvSpPr/>
            <p:nvPr/>
          </p:nvSpPr>
          <p:spPr>
            <a:xfrm flipH="false" flipV="false" rot="0">
              <a:off x="12700" y="12700"/>
              <a:ext cx="13687933" cy="1067181"/>
            </a:xfrm>
            <a:custGeom>
              <a:avLst/>
              <a:gdLst/>
              <a:ahLst/>
              <a:cxnLst/>
              <a:rect r="r" b="b" t="t" l="l"/>
              <a:pathLst>
                <a:path h="1067181" w="13687933">
                  <a:moveTo>
                    <a:pt x="0" y="0"/>
                  </a:moveTo>
                  <a:lnTo>
                    <a:pt x="13687933" y="0"/>
                  </a:lnTo>
                  <a:lnTo>
                    <a:pt x="13687933" y="1067181"/>
                  </a:lnTo>
                  <a:lnTo>
                    <a:pt x="0" y="1067181"/>
                  </a:lnTo>
                  <a:close/>
                </a:path>
              </a:pathLst>
            </a:custGeom>
            <a:solidFill>
              <a:srgbClr val="FFFFFF"/>
            </a:solidFill>
          </p:spPr>
        </p:sp>
        <p:sp>
          <p:nvSpPr>
            <p:cNvPr name="Freeform 12" id="12"/>
            <p:cNvSpPr/>
            <p:nvPr/>
          </p:nvSpPr>
          <p:spPr>
            <a:xfrm flipH="false" flipV="false" rot="0">
              <a:off x="0" y="0"/>
              <a:ext cx="13713333" cy="1092581"/>
            </a:xfrm>
            <a:custGeom>
              <a:avLst/>
              <a:gdLst/>
              <a:ahLst/>
              <a:cxnLst/>
              <a:rect r="r" b="b" t="t" l="l"/>
              <a:pathLst>
                <a:path h="1092581" w="13713333">
                  <a:moveTo>
                    <a:pt x="12700" y="0"/>
                  </a:moveTo>
                  <a:lnTo>
                    <a:pt x="13700633" y="0"/>
                  </a:lnTo>
                  <a:cubicBezTo>
                    <a:pt x="13707619" y="0"/>
                    <a:pt x="13713333" y="5715"/>
                    <a:pt x="13713333" y="12700"/>
                  </a:cubicBezTo>
                  <a:lnTo>
                    <a:pt x="13713333" y="1079881"/>
                  </a:lnTo>
                  <a:cubicBezTo>
                    <a:pt x="13713333" y="1086866"/>
                    <a:pt x="13707619" y="1092581"/>
                    <a:pt x="13700633" y="1092581"/>
                  </a:cubicBezTo>
                  <a:lnTo>
                    <a:pt x="12700" y="1092581"/>
                  </a:lnTo>
                  <a:cubicBezTo>
                    <a:pt x="5715" y="1092581"/>
                    <a:pt x="0" y="1086866"/>
                    <a:pt x="0" y="1079881"/>
                  </a:cubicBezTo>
                  <a:lnTo>
                    <a:pt x="0" y="12700"/>
                  </a:lnTo>
                  <a:cubicBezTo>
                    <a:pt x="0" y="5715"/>
                    <a:pt x="5715" y="0"/>
                    <a:pt x="12700" y="0"/>
                  </a:cubicBezTo>
                  <a:moveTo>
                    <a:pt x="12700" y="25400"/>
                  </a:moveTo>
                  <a:lnTo>
                    <a:pt x="12700" y="12700"/>
                  </a:lnTo>
                  <a:lnTo>
                    <a:pt x="25400" y="12700"/>
                  </a:lnTo>
                  <a:lnTo>
                    <a:pt x="25400" y="1079881"/>
                  </a:lnTo>
                  <a:lnTo>
                    <a:pt x="12700" y="1079881"/>
                  </a:lnTo>
                  <a:lnTo>
                    <a:pt x="12700" y="1067181"/>
                  </a:lnTo>
                  <a:lnTo>
                    <a:pt x="13700633" y="1067181"/>
                  </a:lnTo>
                  <a:lnTo>
                    <a:pt x="13700633" y="1079881"/>
                  </a:lnTo>
                  <a:lnTo>
                    <a:pt x="13687933" y="1079881"/>
                  </a:lnTo>
                  <a:lnTo>
                    <a:pt x="13687933" y="12700"/>
                  </a:lnTo>
                  <a:lnTo>
                    <a:pt x="13700633" y="12700"/>
                  </a:lnTo>
                  <a:lnTo>
                    <a:pt x="13700633" y="25400"/>
                  </a:lnTo>
                  <a:lnTo>
                    <a:pt x="12700" y="25400"/>
                  </a:lnTo>
                  <a:close/>
                </a:path>
              </a:pathLst>
            </a:custGeom>
            <a:solidFill>
              <a:srgbClr val="000000"/>
            </a:solidFill>
          </p:spPr>
        </p:sp>
        <p:sp>
          <p:nvSpPr>
            <p:cNvPr name="TextBox 13" id="13"/>
            <p:cNvSpPr txBox="true"/>
            <p:nvPr/>
          </p:nvSpPr>
          <p:spPr>
            <a:xfrm>
              <a:off x="0" y="-57150"/>
              <a:ext cx="13713328" cy="1149684"/>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The exchange of goods and services for money. </a:t>
              </a:r>
            </a:p>
          </p:txBody>
        </p:sp>
      </p:grpSp>
      <p:grpSp>
        <p:nvGrpSpPr>
          <p:cNvPr name="Group 14" id="14"/>
          <p:cNvGrpSpPr/>
          <p:nvPr/>
        </p:nvGrpSpPr>
        <p:grpSpPr>
          <a:xfrm rot="0">
            <a:off x="116806" y="2408325"/>
            <a:ext cx="3827044" cy="818148"/>
            <a:chOff x="0" y="0"/>
            <a:chExt cx="5102726" cy="1090864"/>
          </a:xfrm>
        </p:grpSpPr>
        <p:sp>
          <p:nvSpPr>
            <p:cNvPr name="Freeform 15" id="15"/>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16" id="16"/>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17" id="17"/>
            <p:cNvSpPr txBox="true"/>
            <p:nvPr/>
          </p:nvSpPr>
          <p:spPr>
            <a:xfrm>
              <a:off x="0" y="-85725"/>
              <a:ext cx="5102726" cy="1176589"/>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Imports </a:t>
              </a:r>
            </a:p>
          </p:txBody>
        </p:sp>
      </p:grpSp>
      <p:grpSp>
        <p:nvGrpSpPr>
          <p:cNvPr name="Group 18" id="18"/>
          <p:cNvGrpSpPr/>
          <p:nvPr/>
        </p:nvGrpSpPr>
        <p:grpSpPr>
          <a:xfrm rot="0">
            <a:off x="7230477" y="9235368"/>
            <a:ext cx="10284996" cy="818148"/>
            <a:chOff x="0" y="0"/>
            <a:chExt cx="13713328" cy="1090864"/>
          </a:xfrm>
        </p:grpSpPr>
        <p:sp>
          <p:nvSpPr>
            <p:cNvPr name="Freeform 19" id="19"/>
            <p:cNvSpPr/>
            <p:nvPr/>
          </p:nvSpPr>
          <p:spPr>
            <a:xfrm flipH="false" flipV="false" rot="0">
              <a:off x="12700" y="12700"/>
              <a:ext cx="13687933" cy="1065403"/>
            </a:xfrm>
            <a:custGeom>
              <a:avLst/>
              <a:gdLst/>
              <a:ahLst/>
              <a:cxnLst/>
              <a:rect r="r" b="b" t="t" l="l"/>
              <a:pathLst>
                <a:path h="1065403" w="13687933">
                  <a:moveTo>
                    <a:pt x="0" y="0"/>
                  </a:moveTo>
                  <a:lnTo>
                    <a:pt x="13687933" y="0"/>
                  </a:lnTo>
                  <a:lnTo>
                    <a:pt x="13687933" y="1065403"/>
                  </a:lnTo>
                  <a:lnTo>
                    <a:pt x="0" y="1065403"/>
                  </a:lnTo>
                  <a:close/>
                </a:path>
              </a:pathLst>
            </a:custGeom>
            <a:solidFill>
              <a:srgbClr val="FFFFFF"/>
            </a:solidFill>
          </p:spPr>
        </p:sp>
        <p:sp>
          <p:nvSpPr>
            <p:cNvPr name="Freeform 20" id="20"/>
            <p:cNvSpPr/>
            <p:nvPr/>
          </p:nvSpPr>
          <p:spPr>
            <a:xfrm flipH="false" flipV="false" rot="0">
              <a:off x="0" y="0"/>
              <a:ext cx="13713333" cy="1090803"/>
            </a:xfrm>
            <a:custGeom>
              <a:avLst/>
              <a:gdLst/>
              <a:ahLst/>
              <a:cxnLst/>
              <a:rect r="r" b="b" t="t" l="l"/>
              <a:pathLst>
                <a:path h="1090803" w="13713333">
                  <a:moveTo>
                    <a:pt x="12700" y="0"/>
                  </a:moveTo>
                  <a:lnTo>
                    <a:pt x="13700633" y="0"/>
                  </a:lnTo>
                  <a:cubicBezTo>
                    <a:pt x="13707619" y="0"/>
                    <a:pt x="13713333" y="5715"/>
                    <a:pt x="13713333" y="12700"/>
                  </a:cubicBezTo>
                  <a:lnTo>
                    <a:pt x="13713333" y="1078103"/>
                  </a:lnTo>
                  <a:cubicBezTo>
                    <a:pt x="13713333" y="1085088"/>
                    <a:pt x="13707619" y="1090803"/>
                    <a:pt x="137006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13700633" y="1065403"/>
                  </a:lnTo>
                  <a:lnTo>
                    <a:pt x="13700633" y="1078103"/>
                  </a:lnTo>
                  <a:lnTo>
                    <a:pt x="13687933" y="1078103"/>
                  </a:lnTo>
                  <a:lnTo>
                    <a:pt x="13687933" y="12700"/>
                  </a:lnTo>
                  <a:lnTo>
                    <a:pt x="13700633" y="12700"/>
                  </a:lnTo>
                  <a:lnTo>
                    <a:pt x="13700633" y="25400"/>
                  </a:lnTo>
                  <a:lnTo>
                    <a:pt x="12700" y="25400"/>
                  </a:lnTo>
                  <a:close/>
                </a:path>
              </a:pathLst>
            </a:custGeom>
            <a:solidFill>
              <a:srgbClr val="000000"/>
            </a:solidFill>
          </p:spPr>
        </p:sp>
        <p:sp>
          <p:nvSpPr>
            <p:cNvPr name="TextBox 21" id="21"/>
            <p:cNvSpPr txBox="true"/>
            <p:nvPr/>
          </p:nvSpPr>
          <p:spPr>
            <a:xfrm>
              <a:off x="0" y="-57150"/>
              <a:ext cx="13713328" cy="1148014"/>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Goods and services purchased from other countries. </a:t>
              </a:r>
            </a:p>
          </p:txBody>
        </p:sp>
      </p:grpSp>
      <p:grpSp>
        <p:nvGrpSpPr>
          <p:cNvPr name="Group 22" id="22"/>
          <p:cNvGrpSpPr/>
          <p:nvPr/>
        </p:nvGrpSpPr>
        <p:grpSpPr>
          <a:xfrm rot="0">
            <a:off x="116805" y="3512096"/>
            <a:ext cx="3827044" cy="818148"/>
            <a:chOff x="0" y="0"/>
            <a:chExt cx="5102726" cy="1090864"/>
          </a:xfrm>
        </p:grpSpPr>
        <p:sp>
          <p:nvSpPr>
            <p:cNvPr name="Freeform 23" id="23"/>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24" id="24"/>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25" id="25"/>
            <p:cNvSpPr txBox="true"/>
            <p:nvPr/>
          </p:nvSpPr>
          <p:spPr>
            <a:xfrm>
              <a:off x="0" y="-85725"/>
              <a:ext cx="5102726" cy="1176589"/>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Exports </a:t>
              </a:r>
            </a:p>
          </p:txBody>
        </p:sp>
      </p:grpSp>
      <p:grpSp>
        <p:nvGrpSpPr>
          <p:cNvPr name="Group 26" id="26"/>
          <p:cNvGrpSpPr/>
          <p:nvPr/>
        </p:nvGrpSpPr>
        <p:grpSpPr>
          <a:xfrm rot="0">
            <a:off x="7230477" y="2429088"/>
            <a:ext cx="10284996" cy="844593"/>
            <a:chOff x="0" y="0"/>
            <a:chExt cx="13713328" cy="1126124"/>
          </a:xfrm>
        </p:grpSpPr>
        <p:sp>
          <p:nvSpPr>
            <p:cNvPr name="Freeform 27" id="27"/>
            <p:cNvSpPr/>
            <p:nvPr/>
          </p:nvSpPr>
          <p:spPr>
            <a:xfrm flipH="false" flipV="false" rot="0">
              <a:off x="12700" y="12700"/>
              <a:ext cx="13687933" cy="1100709"/>
            </a:xfrm>
            <a:custGeom>
              <a:avLst/>
              <a:gdLst/>
              <a:ahLst/>
              <a:cxnLst/>
              <a:rect r="r" b="b" t="t" l="l"/>
              <a:pathLst>
                <a:path h="1100709" w="13687933">
                  <a:moveTo>
                    <a:pt x="0" y="0"/>
                  </a:moveTo>
                  <a:lnTo>
                    <a:pt x="13687933" y="0"/>
                  </a:lnTo>
                  <a:lnTo>
                    <a:pt x="13687933" y="1100709"/>
                  </a:lnTo>
                  <a:lnTo>
                    <a:pt x="0" y="1100709"/>
                  </a:lnTo>
                  <a:close/>
                </a:path>
              </a:pathLst>
            </a:custGeom>
            <a:solidFill>
              <a:srgbClr val="FFFFFF"/>
            </a:solidFill>
          </p:spPr>
        </p:sp>
        <p:sp>
          <p:nvSpPr>
            <p:cNvPr name="Freeform 28" id="28"/>
            <p:cNvSpPr/>
            <p:nvPr/>
          </p:nvSpPr>
          <p:spPr>
            <a:xfrm flipH="false" flipV="false" rot="0">
              <a:off x="0" y="0"/>
              <a:ext cx="13713333" cy="1126109"/>
            </a:xfrm>
            <a:custGeom>
              <a:avLst/>
              <a:gdLst/>
              <a:ahLst/>
              <a:cxnLst/>
              <a:rect r="r" b="b" t="t" l="l"/>
              <a:pathLst>
                <a:path h="1126109" w="13713333">
                  <a:moveTo>
                    <a:pt x="12700" y="0"/>
                  </a:moveTo>
                  <a:lnTo>
                    <a:pt x="13700633" y="0"/>
                  </a:lnTo>
                  <a:cubicBezTo>
                    <a:pt x="13707619" y="0"/>
                    <a:pt x="13713333" y="5715"/>
                    <a:pt x="13713333" y="12700"/>
                  </a:cubicBezTo>
                  <a:lnTo>
                    <a:pt x="13713333" y="1113409"/>
                  </a:lnTo>
                  <a:cubicBezTo>
                    <a:pt x="13713333" y="1120394"/>
                    <a:pt x="13707619" y="1126109"/>
                    <a:pt x="13700633" y="1126109"/>
                  </a:cubicBezTo>
                  <a:lnTo>
                    <a:pt x="12700" y="1126109"/>
                  </a:lnTo>
                  <a:cubicBezTo>
                    <a:pt x="5715" y="1126109"/>
                    <a:pt x="0" y="1120394"/>
                    <a:pt x="0" y="1113409"/>
                  </a:cubicBezTo>
                  <a:lnTo>
                    <a:pt x="0" y="12700"/>
                  </a:lnTo>
                  <a:cubicBezTo>
                    <a:pt x="0" y="5715"/>
                    <a:pt x="5715" y="0"/>
                    <a:pt x="12700" y="0"/>
                  </a:cubicBezTo>
                  <a:moveTo>
                    <a:pt x="12700" y="25400"/>
                  </a:moveTo>
                  <a:lnTo>
                    <a:pt x="12700" y="12700"/>
                  </a:lnTo>
                  <a:lnTo>
                    <a:pt x="25400" y="12700"/>
                  </a:lnTo>
                  <a:lnTo>
                    <a:pt x="25400" y="1113409"/>
                  </a:lnTo>
                  <a:lnTo>
                    <a:pt x="12700" y="1113409"/>
                  </a:lnTo>
                  <a:lnTo>
                    <a:pt x="12700" y="1100709"/>
                  </a:lnTo>
                  <a:lnTo>
                    <a:pt x="13700633" y="1100709"/>
                  </a:lnTo>
                  <a:lnTo>
                    <a:pt x="13700633" y="1113409"/>
                  </a:lnTo>
                  <a:lnTo>
                    <a:pt x="13687933" y="1113409"/>
                  </a:lnTo>
                  <a:lnTo>
                    <a:pt x="13687933" y="12700"/>
                  </a:lnTo>
                  <a:lnTo>
                    <a:pt x="13700633" y="12700"/>
                  </a:lnTo>
                  <a:lnTo>
                    <a:pt x="13700633" y="25400"/>
                  </a:lnTo>
                  <a:lnTo>
                    <a:pt x="12700" y="25400"/>
                  </a:lnTo>
                  <a:close/>
                </a:path>
              </a:pathLst>
            </a:custGeom>
            <a:solidFill>
              <a:srgbClr val="000000"/>
            </a:solidFill>
          </p:spPr>
        </p:sp>
        <p:sp>
          <p:nvSpPr>
            <p:cNvPr name="TextBox 29" id="29"/>
            <p:cNvSpPr txBox="true"/>
            <p:nvPr/>
          </p:nvSpPr>
          <p:spPr>
            <a:xfrm>
              <a:off x="0" y="-57150"/>
              <a:ext cx="13713328" cy="1183274"/>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Goods and services sold to other countries. </a:t>
              </a:r>
            </a:p>
          </p:txBody>
        </p:sp>
      </p:grpSp>
      <p:grpSp>
        <p:nvGrpSpPr>
          <p:cNvPr name="Group 30" id="30"/>
          <p:cNvGrpSpPr/>
          <p:nvPr/>
        </p:nvGrpSpPr>
        <p:grpSpPr>
          <a:xfrm rot="0">
            <a:off x="116805" y="4691130"/>
            <a:ext cx="3827044" cy="926246"/>
            <a:chOff x="0" y="0"/>
            <a:chExt cx="5102726" cy="1234994"/>
          </a:xfrm>
        </p:grpSpPr>
        <p:sp>
          <p:nvSpPr>
            <p:cNvPr name="Freeform 31" id="31"/>
            <p:cNvSpPr/>
            <p:nvPr/>
          </p:nvSpPr>
          <p:spPr>
            <a:xfrm flipH="false" flipV="false" rot="0">
              <a:off x="12700" y="12700"/>
              <a:ext cx="5077333" cy="1209548"/>
            </a:xfrm>
            <a:custGeom>
              <a:avLst/>
              <a:gdLst/>
              <a:ahLst/>
              <a:cxnLst/>
              <a:rect r="r" b="b" t="t" l="l"/>
              <a:pathLst>
                <a:path h="1209548" w="5077333">
                  <a:moveTo>
                    <a:pt x="0" y="0"/>
                  </a:moveTo>
                  <a:lnTo>
                    <a:pt x="5077333" y="0"/>
                  </a:lnTo>
                  <a:lnTo>
                    <a:pt x="5077333" y="1209548"/>
                  </a:lnTo>
                  <a:lnTo>
                    <a:pt x="0" y="1209548"/>
                  </a:lnTo>
                  <a:close/>
                </a:path>
              </a:pathLst>
            </a:custGeom>
            <a:solidFill>
              <a:srgbClr val="FFFFFF"/>
            </a:solidFill>
          </p:spPr>
        </p:sp>
        <p:sp>
          <p:nvSpPr>
            <p:cNvPr name="Freeform 32" id="32"/>
            <p:cNvSpPr/>
            <p:nvPr/>
          </p:nvSpPr>
          <p:spPr>
            <a:xfrm flipH="false" flipV="false" rot="0">
              <a:off x="0" y="0"/>
              <a:ext cx="5102733" cy="1234948"/>
            </a:xfrm>
            <a:custGeom>
              <a:avLst/>
              <a:gdLst/>
              <a:ahLst/>
              <a:cxnLst/>
              <a:rect r="r" b="b" t="t" l="l"/>
              <a:pathLst>
                <a:path h="1234948" w="5102733">
                  <a:moveTo>
                    <a:pt x="12700" y="0"/>
                  </a:moveTo>
                  <a:lnTo>
                    <a:pt x="5090033" y="0"/>
                  </a:lnTo>
                  <a:cubicBezTo>
                    <a:pt x="5097018" y="0"/>
                    <a:pt x="5102733" y="5715"/>
                    <a:pt x="5102733" y="12700"/>
                  </a:cubicBezTo>
                  <a:lnTo>
                    <a:pt x="5102733" y="1222248"/>
                  </a:lnTo>
                  <a:cubicBezTo>
                    <a:pt x="5102733" y="1229233"/>
                    <a:pt x="5097018" y="1234948"/>
                    <a:pt x="5090033" y="1234948"/>
                  </a:cubicBezTo>
                  <a:lnTo>
                    <a:pt x="12700" y="1234948"/>
                  </a:lnTo>
                  <a:cubicBezTo>
                    <a:pt x="5715" y="1234948"/>
                    <a:pt x="0" y="1229233"/>
                    <a:pt x="0" y="1222248"/>
                  </a:cubicBezTo>
                  <a:lnTo>
                    <a:pt x="0" y="12700"/>
                  </a:lnTo>
                  <a:cubicBezTo>
                    <a:pt x="0" y="5715"/>
                    <a:pt x="5715" y="0"/>
                    <a:pt x="12700" y="0"/>
                  </a:cubicBezTo>
                  <a:moveTo>
                    <a:pt x="12700" y="25400"/>
                  </a:moveTo>
                  <a:lnTo>
                    <a:pt x="12700" y="12700"/>
                  </a:lnTo>
                  <a:lnTo>
                    <a:pt x="25400" y="12700"/>
                  </a:lnTo>
                  <a:lnTo>
                    <a:pt x="25400" y="1222248"/>
                  </a:lnTo>
                  <a:lnTo>
                    <a:pt x="12700" y="1222248"/>
                  </a:lnTo>
                  <a:lnTo>
                    <a:pt x="12700" y="1209548"/>
                  </a:lnTo>
                  <a:lnTo>
                    <a:pt x="5090033" y="1209548"/>
                  </a:lnTo>
                  <a:lnTo>
                    <a:pt x="5090033" y="1222248"/>
                  </a:lnTo>
                  <a:lnTo>
                    <a:pt x="5077333" y="1222248"/>
                  </a:lnTo>
                  <a:lnTo>
                    <a:pt x="5077333" y="12700"/>
                  </a:lnTo>
                  <a:lnTo>
                    <a:pt x="5090033" y="12700"/>
                  </a:lnTo>
                  <a:lnTo>
                    <a:pt x="5090033" y="25400"/>
                  </a:lnTo>
                  <a:lnTo>
                    <a:pt x="12700" y="25400"/>
                  </a:lnTo>
                  <a:close/>
                </a:path>
              </a:pathLst>
            </a:custGeom>
            <a:solidFill>
              <a:srgbClr val="000000"/>
            </a:solidFill>
          </p:spPr>
        </p:sp>
        <p:sp>
          <p:nvSpPr>
            <p:cNvPr name="TextBox 33" id="33"/>
            <p:cNvSpPr txBox="true"/>
            <p:nvPr/>
          </p:nvSpPr>
          <p:spPr>
            <a:xfrm>
              <a:off x="0" y="-66675"/>
              <a:ext cx="5102726" cy="1301669"/>
            </a:xfrm>
            <a:prstGeom prst="rect">
              <a:avLst/>
            </a:prstGeom>
          </p:spPr>
          <p:txBody>
            <a:bodyPr anchor="ctr" rtlCol="false" tIns="50800" lIns="50800" bIns="50800" rIns="50800"/>
            <a:lstStyle/>
            <a:p>
              <a:pPr algn="ctr">
                <a:lnSpc>
                  <a:spcPts val="3600"/>
                </a:lnSpc>
              </a:pPr>
              <a:r>
                <a:rPr lang="en-US" sz="3000">
                  <a:solidFill>
                    <a:srgbClr val="000000"/>
                  </a:solidFill>
                  <a:latin typeface="Calibri (MS)"/>
                  <a:ea typeface="Calibri (MS)"/>
                  <a:cs typeface="Calibri (MS)"/>
                  <a:sym typeface="Calibri (MS)"/>
                </a:rPr>
                <a:t>Balance of trade </a:t>
              </a:r>
            </a:p>
          </p:txBody>
        </p:sp>
      </p:grpSp>
      <p:grpSp>
        <p:nvGrpSpPr>
          <p:cNvPr name="Group 34" id="34"/>
          <p:cNvGrpSpPr/>
          <p:nvPr/>
        </p:nvGrpSpPr>
        <p:grpSpPr>
          <a:xfrm rot="0">
            <a:off x="7230477" y="6130630"/>
            <a:ext cx="10284996" cy="926246"/>
            <a:chOff x="0" y="0"/>
            <a:chExt cx="13713328" cy="1234994"/>
          </a:xfrm>
        </p:grpSpPr>
        <p:sp>
          <p:nvSpPr>
            <p:cNvPr name="Freeform 35" id="35"/>
            <p:cNvSpPr/>
            <p:nvPr/>
          </p:nvSpPr>
          <p:spPr>
            <a:xfrm flipH="false" flipV="false" rot="0">
              <a:off x="12700" y="12700"/>
              <a:ext cx="13687933" cy="1209548"/>
            </a:xfrm>
            <a:custGeom>
              <a:avLst/>
              <a:gdLst/>
              <a:ahLst/>
              <a:cxnLst/>
              <a:rect r="r" b="b" t="t" l="l"/>
              <a:pathLst>
                <a:path h="1209548" w="13687933">
                  <a:moveTo>
                    <a:pt x="0" y="0"/>
                  </a:moveTo>
                  <a:lnTo>
                    <a:pt x="13687933" y="0"/>
                  </a:lnTo>
                  <a:lnTo>
                    <a:pt x="13687933" y="1209548"/>
                  </a:lnTo>
                  <a:lnTo>
                    <a:pt x="0" y="1209548"/>
                  </a:lnTo>
                  <a:close/>
                </a:path>
              </a:pathLst>
            </a:custGeom>
            <a:solidFill>
              <a:srgbClr val="FFFFFF"/>
            </a:solidFill>
          </p:spPr>
        </p:sp>
        <p:sp>
          <p:nvSpPr>
            <p:cNvPr name="Freeform 36" id="36"/>
            <p:cNvSpPr/>
            <p:nvPr/>
          </p:nvSpPr>
          <p:spPr>
            <a:xfrm flipH="false" flipV="false" rot="0">
              <a:off x="0" y="0"/>
              <a:ext cx="13713333" cy="1234948"/>
            </a:xfrm>
            <a:custGeom>
              <a:avLst/>
              <a:gdLst/>
              <a:ahLst/>
              <a:cxnLst/>
              <a:rect r="r" b="b" t="t" l="l"/>
              <a:pathLst>
                <a:path h="1234948" w="13713333">
                  <a:moveTo>
                    <a:pt x="12700" y="0"/>
                  </a:moveTo>
                  <a:lnTo>
                    <a:pt x="13700633" y="0"/>
                  </a:lnTo>
                  <a:cubicBezTo>
                    <a:pt x="13707619" y="0"/>
                    <a:pt x="13713333" y="5715"/>
                    <a:pt x="13713333" y="12700"/>
                  </a:cubicBezTo>
                  <a:lnTo>
                    <a:pt x="13713333" y="1222248"/>
                  </a:lnTo>
                  <a:cubicBezTo>
                    <a:pt x="13713333" y="1229233"/>
                    <a:pt x="13707619" y="1234948"/>
                    <a:pt x="13700633" y="1234948"/>
                  </a:cubicBezTo>
                  <a:lnTo>
                    <a:pt x="12700" y="1234948"/>
                  </a:lnTo>
                  <a:cubicBezTo>
                    <a:pt x="5715" y="1234948"/>
                    <a:pt x="0" y="1229233"/>
                    <a:pt x="0" y="1222248"/>
                  </a:cubicBezTo>
                  <a:lnTo>
                    <a:pt x="0" y="12700"/>
                  </a:lnTo>
                  <a:cubicBezTo>
                    <a:pt x="0" y="5715"/>
                    <a:pt x="5715" y="0"/>
                    <a:pt x="12700" y="0"/>
                  </a:cubicBezTo>
                  <a:moveTo>
                    <a:pt x="12700" y="25400"/>
                  </a:moveTo>
                  <a:lnTo>
                    <a:pt x="12700" y="12700"/>
                  </a:lnTo>
                  <a:lnTo>
                    <a:pt x="25400" y="12700"/>
                  </a:lnTo>
                  <a:lnTo>
                    <a:pt x="25400" y="1222248"/>
                  </a:lnTo>
                  <a:lnTo>
                    <a:pt x="12700" y="1222248"/>
                  </a:lnTo>
                  <a:lnTo>
                    <a:pt x="12700" y="1209548"/>
                  </a:lnTo>
                  <a:lnTo>
                    <a:pt x="13700633" y="1209548"/>
                  </a:lnTo>
                  <a:lnTo>
                    <a:pt x="13700633" y="1222248"/>
                  </a:lnTo>
                  <a:lnTo>
                    <a:pt x="13687933" y="1222248"/>
                  </a:lnTo>
                  <a:lnTo>
                    <a:pt x="13687933" y="12700"/>
                  </a:lnTo>
                  <a:lnTo>
                    <a:pt x="13700633" y="12700"/>
                  </a:lnTo>
                  <a:lnTo>
                    <a:pt x="13700633" y="25400"/>
                  </a:lnTo>
                  <a:lnTo>
                    <a:pt x="12700" y="25400"/>
                  </a:lnTo>
                  <a:close/>
                </a:path>
              </a:pathLst>
            </a:custGeom>
            <a:solidFill>
              <a:srgbClr val="000000"/>
            </a:solidFill>
          </p:spPr>
        </p:sp>
        <p:sp>
          <p:nvSpPr>
            <p:cNvPr name="TextBox 37" id="37"/>
            <p:cNvSpPr txBox="true"/>
            <p:nvPr/>
          </p:nvSpPr>
          <p:spPr>
            <a:xfrm>
              <a:off x="0" y="-57150"/>
              <a:ext cx="13713328" cy="1292144"/>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The difference between the value of a countries imports and exports</a:t>
              </a:r>
            </a:p>
          </p:txBody>
        </p:sp>
      </p:grpSp>
      <p:grpSp>
        <p:nvGrpSpPr>
          <p:cNvPr name="Group 38" id="38"/>
          <p:cNvGrpSpPr/>
          <p:nvPr/>
        </p:nvGrpSpPr>
        <p:grpSpPr>
          <a:xfrm rot="0">
            <a:off x="116804" y="5978262"/>
            <a:ext cx="3827044" cy="818149"/>
            <a:chOff x="0" y="0"/>
            <a:chExt cx="5102726" cy="1090866"/>
          </a:xfrm>
        </p:grpSpPr>
        <p:sp>
          <p:nvSpPr>
            <p:cNvPr name="Freeform 39" id="39"/>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40" id="40"/>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41" id="41"/>
            <p:cNvSpPr txBox="true"/>
            <p:nvPr/>
          </p:nvSpPr>
          <p:spPr>
            <a:xfrm>
              <a:off x="0" y="-85725"/>
              <a:ext cx="5102726" cy="1176591"/>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Trade deficit </a:t>
              </a:r>
            </a:p>
          </p:txBody>
        </p:sp>
      </p:grpSp>
      <p:grpSp>
        <p:nvGrpSpPr>
          <p:cNvPr name="Group 42" id="42"/>
          <p:cNvGrpSpPr/>
          <p:nvPr/>
        </p:nvGrpSpPr>
        <p:grpSpPr>
          <a:xfrm rot="0">
            <a:off x="116804" y="7060528"/>
            <a:ext cx="3827044" cy="818146"/>
            <a:chOff x="0" y="0"/>
            <a:chExt cx="5102726" cy="1090862"/>
          </a:xfrm>
        </p:grpSpPr>
        <p:sp>
          <p:nvSpPr>
            <p:cNvPr name="Freeform 43" id="43"/>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44" id="44"/>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45" id="45"/>
            <p:cNvSpPr txBox="true"/>
            <p:nvPr/>
          </p:nvSpPr>
          <p:spPr>
            <a:xfrm>
              <a:off x="0" y="-85725"/>
              <a:ext cx="5102726" cy="1176587"/>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Trade surplus </a:t>
              </a:r>
            </a:p>
          </p:txBody>
        </p:sp>
      </p:grpSp>
      <p:grpSp>
        <p:nvGrpSpPr>
          <p:cNvPr name="Group 46" id="46"/>
          <p:cNvGrpSpPr/>
          <p:nvPr/>
        </p:nvGrpSpPr>
        <p:grpSpPr>
          <a:xfrm rot="0">
            <a:off x="116804" y="8064492"/>
            <a:ext cx="3827044" cy="818146"/>
            <a:chOff x="0" y="0"/>
            <a:chExt cx="5102726" cy="1090862"/>
          </a:xfrm>
        </p:grpSpPr>
        <p:sp>
          <p:nvSpPr>
            <p:cNvPr name="Freeform 47" id="47"/>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48" id="48"/>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49" id="49"/>
            <p:cNvSpPr txBox="true"/>
            <p:nvPr/>
          </p:nvSpPr>
          <p:spPr>
            <a:xfrm>
              <a:off x="0" y="-85725"/>
              <a:ext cx="5102726" cy="1176587"/>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Visible trade</a:t>
              </a:r>
            </a:p>
          </p:txBody>
        </p:sp>
      </p:grpSp>
      <p:grpSp>
        <p:nvGrpSpPr>
          <p:cNvPr name="Group 50" id="50"/>
          <p:cNvGrpSpPr/>
          <p:nvPr/>
        </p:nvGrpSpPr>
        <p:grpSpPr>
          <a:xfrm rot="0">
            <a:off x="7230477" y="7265396"/>
            <a:ext cx="10284996" cy="818146"/>
            <a:chOff x="0" y="0"/>
            <a:chExt cx="13713328" cy="1090862"/>
          </a:xfrm>
        </p:grpSpPr>
        <p:sp>
          <p:nvSpPr>
            <p:cNvPr name="Freeform 51" id="51"/>
            <p:cNvSpPr/>
            <p:nvPr/>
          </p:nvSpPr>
          <p:spPr>
            <a:xfrm flipH="false" flipV="false" rot="0">
              <a:off x="12700" y="12700"/>
              <a:ext cx="13687933" cy="1065403"/>
            </a:xfrm>
            <a:custGeom>
              <a:avLst/>
              <a:gdLst/>
              <a:ahLst/>
              <a:cxnLst/>
              <a:rect r="r" b="b" t="t" l="l"/>
              <a:pathLst>
                <a:path h="1065403" w="13687933">
                  <a:moveTo>
                    <a:pt x="0" y="0"/>
                  </a:moveTo>
                  <a:lnTo>
                    <a:pt x="13687933" y="0"/>
                  </a:lnTo>
                  <a:lnTo>
                    <a:pt x="13687933" y="1065403"/>
                  </a:lnTo>
                  <a:lnTo>
                    <a:pt x="0" y="1065403"/>
                  </a:lnTo>
                  <a:close/>
                </a:path>
              </a:pathLst>
            </a:custGeom>
            <a:solidFill>
              <a:srgbClr val="FFFFFF"/>
            </a:solidFill>
          </p:spPr>
        </p:sp>
        <p:sp>
          <p:nvSpPr>
            <p:cNvPr name="Freeform 52" id="52"/>
            <p:cNvSpPr/>
            <p:nvPr/>
          </p:nvSpPr>
          <p:spPr>
            <a:xfrm flipH="false" flipV="false" rot="0">
              <a:off x="0" y="0"/>
              <a:ext cx="13713333" cy="1090803"/>
            </a:xfrm>
            <a:custGeom>
              <a:avLst/>
              <a:gdLst/>
              <a:ahLst/>
              <a:cxnLst/>
              <a:rect r="r" b="b" t="t" l="l"/>
              <a:pathLst>
                <a:path h="1090803" w="13713333">
                  <a:moveTo>
                    <a:pt x="12700" y="0"/>
                  </a:moveTo>
                  <a:lnTo>
                    <a:pt x="13700633" y="0"/>
                  </a:lnTo>
                  <a:cubicBezTo>
                    <a:pt x="13707619" y="0"/>
                    <a:pt x="13713333" y="5715"/>
                    <a:pt x="13713333" y="12700"/>
                  </a:cubicBezTo>
                  <a:lnTo>
                    <a:pt x="13713333" y="1078103"/>
                  </a:lnTo>
                  <a:cubicBezTo>
                    <a:pt x="13713333" y="1085088"/>
                    <a:pt x="13707619" y="1090803"/>
                    <a:pt x="137006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13700633" y="1065403"/>
                  </a:lnTo>
                  <a:lnTo>
                    <a:pt x="13700633" y="1078103"/>
                  </a:lnTo>
                  <a:lnTo>
                    <a:pt x="13687933" y="1078103"/>
                  </a:lnTo>
                  <a:lnTo>
                    <a:pt x="13687933" y="12700"/>
                  </a:lnTo>
                  <a:lnTo>
                    <a:pt x="13700633" y="12700"/>
                  </a:lnTo>
                  <a:lnTo>
                    <a:pt x="13700633" y="25400"/>
                  </a:lnTo>
                  <a:lnTo>
                    <a:pt x="12700" y="25400"/>
                  </a:lnTo>
                  <a:close/>
                </a:path>
              </a:pathLst>
            </a:custGeom>
            <a:solidFill>
              <a:srgbClr val="000000"/>
            </a:solidFill>
          </p:spPr>
        </p:sp>
        <p:sp>
          <p:nvSpPr>
            <p:cNvPr name="TextBox 53" id="53"/>
            <p:cNvSpPr txBox="true"/>
            <p:nvPr/>
          </p:nvSpPr>
          <p:spPr>
            <a:xfrm>
              <a:off x="0" y="-57150"/>
              <a:ext cx="13713328" cy="1148012"/>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The physical exportation of goods that can be seen e.g. raw materials or manufactured goods.</a:t>
              </a:r>
            </a:p>
          </p:txBody>
        </p:sp>
      </p:grpSp>
      <p:grpSp>
        <p:nvGrpSpPr>
          <p:cNvPr name="Group 54" id="54"/>
          <p:cNvGrpSpPr/>
          <p:nvPr/>
        </p:nvGrpSpPr>
        <p:grpSpPr>
          <a:xfrm rot="0">
            <a:off x="116804" y="9068610"/>
            <a:ext cx="3827044" cy="818147"/>
            <a:chOff x="0" y="0"/>
            <a:chExt cx="5102726" cy="1090862"/>
          </a:xfrm>
        </p:grpSpPr>
        <p:sp>
          <p:nvSpPr>
            <p:cNvPr name="Freeform 55" id="55"/>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56" id="56"/>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57" id="57"/>
            <p:cNvSpPr txBox="true"/>
            <p:nvPr/>
          </p:nvSpPr>
          <p:spPr>
            <a:xfrm>
              <a:off x="0" y="-85725"/>
              <a:ext cx="5102726" cy="1176587"/>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Invisible trade</a:t>
              </a:r>
            </a:p>
          </p:txBody>
        </p:sp>
      </p:grpSp>
      <p:grpSp>
        <p:nvGrpSpPr>
          <p:cNvPr name="Group 58" id="58"/>
          <p:cNvGrpSpPr/>
          <p:nvPr/>
        </p:nvGrpSpPr>
        <p:grpSpPr>
          <a:xfrm rot="0">
            <a:off x="7230477" y="3579748"/>
            <a:ext cx="10284996" cy="818146"/>
            <a:chOff x="0" y="0"/>
            <a:chExt cx="13713328" cy="1090862"/>
          </a:xfrm>
        </p:grpSpPr>
        <p:sp>
          <p:nvSpPr>
            <p:cNvPr name="Freeform 59" id="59"/>
            <p:cNvSpPr/>
            <p:nvPr/>
          </p:nvSpPr>
          <p:spPr>
            <a:xfrm flipH="false" flipV="false" rot="0">
              <a:off x="12700" y="12700"/>
              <a:ext cx="13687933" cy="1065403"/>
            </a:xfrm>
            <a:custGeom>
              <a:avLst/>
              <a:gdLst/>
              <a:ahLst/>
              <a:cxnLst/>
              <a:rect r="r" b="b" t="t" l="l"/>
              <a:pathLst>
                <a:path h="1065403" w="13687933">
                  <a:moveTo>
                    <a:pt x="0" y="0"/>
                  </a:moveTo>
                  <a:lnTo>
                    <a:pt x="13687933" y="0"/>
                  </a:lnTo>
                  <a:lnTo>
                    <a:pt x="13687933" y="1065403"/>
                  </a:lnTo>
                  <a:lnTo>
                    <a:pt x="0" y="1065403"/>
                  </a:lnTo>
                  <a:close/>
                </a:path>
              </a:pathLst>
            </a:custGeom>
            <a:solidFill>
              <a:srgbClr val="FFFFFF"/>
            </a:solidFill>
          </p:spPr>
        </p:sp>
        <p:sp>
          <p:nvSpPr>
            <p:cNvPr name="Freeform 60" id="60"/>
            <p:cNvSpPr/>
            <p:nvPr/>
          </p:nvSpPr>
          <p:spPr>
            <a:xfrm flipH="false" flipV="false" rot="0">
              <a:off x="0" y="0"/>
              <a:ext cx="13713333" cy="1090803"/>
            </a:xfrm>
            <a:custGeom>
              <a:avLst/>
              <a:gdLst/>
              <a:ahLst/>
              <a:cxnLst/>
              <a:rect r="r" b="b" t="t" l="l"/>
              <a:pathLst>
                <a:path h="1090803" w="13713333">
                  <a:moveTo>
                    <a:pt x="12700" y="0"/>
                  </a:moveTo>
                  <a:lnTo>
                    <a:pt x="13700633" y="0"/>
                  </a:lnTo>
                  <a:cubicBezTo>
                    <a:pt x="13707619" y="0"/>
                    <a:pt x="13713333" y="5715"/>
                    <a:pt x="13713333" y="12700"/>
                  </a:cubicBezTo>
                  <a:lnTo>
                    <a:pt x="13713333" y="1078103"/>
                  </a:lnTo>
                  <a:cubicBezTo>
                    <a:pt x="13713333" y="1085088"/>
                    <a:pt x="13707619" y="1090803"/>
                    <a:pt x="137006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13700633" y="1065403"/>
                  </a:lnTo>
                  <a:lnTo>
                    <a:pt x="13700633" y="1078103"/>
                  </a:lnTo>
                  <a:lnTo>
                    <a:pt x="13687933" y="1078103"/>
                  </a:lnTo>
                  <a:lnTo>
                    <a:pt x="13687933" y="12700"/>
                  </a:lnTo>
                  <a:lnTo>
                    <a:pt x="13700633" y="12700"/>
                  </a:lnTo>
                  <a:lnTo>
                    <a:pt x="13700633" y="25400"/>
                  </a:lnTo>
                  <a:lnTo>
                    <a:pt x="12700" y="25400"/>
                  </a:lnTo>
                  <a:close/>
                </a:path>
              </a:pathLst>
            </a:custGeom>
            <a:solidFill>
              <a:srgbClr val="000000"/>
            </a:solidFill>
          </p:spPr>
        </p:sp>
        <p:sp>
          <p:nvSpPr>
            <p:cNvPr name="TextBox 61" id="61"/>
            <p:cNvSpPr txBox="true"/>
            <p:nvPr/>
          </p:nvSpPr>
          <p:spPr>
            <a:xfrm>
              <a:off x="0" y="-57150"/>
              <a:ext cx="13713328" cy="1148012"/>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The exportation of services which include, travel and tourism, business etc.</a:t>
              </a:r>
            </a:p>
          </p:txBody>
        </p:sp>
      </p:grpSp>
      <p:grpSp>
        <p:nvGrpSpPr>
          <p:cNvPr name="Group 62" id="62"/>
          <p:cNvGrpSpPr/>
          <p:nvPr/>
        </p:nvGrpSpPr>
        <p:grpSpPr>
          <a:xfrm rot="0">
            <a:off x="7224552" y="4681266"/>
            <a:ext cx="10284996" cy="818147"/>
            <a:chOff x="0" y="0"/>
            <a:chExt cx="13713328" cy="1090862"/>
          </a:xfrm>
        </p:grpSpPr>
        <p:sp>
          <p:nvSpPr>
            <p:cNvPr name="Freeform 63" id="63"/>
            <p:cNvSpPr/>
            <p:nvPr/>
          </p:nvSpPr>
          <p:spPr>
            <a:xfrm flipH="false" flipV="false" rot="0">
              <a:off x="12700" y="12700"/>
              <a:ext cx="13687933" cy="1065403"/>
            </a:xfrm>
            <a:custGeom>
              <a:avLst/>
              <a:gdLst/>
              <a:ahLst/>
              <a:cxnLst/>
              <a:rect r="r" b="b" t="t" l="l"/>
              <a:pathLst>
                <a:path h="1065403" w="13687933">
                  <a:moveTo>
                    <a:pt x="0" y="0"/>
                  </a:moveTo>
                  <a:lnTo>
                    <a:pt x="13687933" y="0"/>
                  </a:lnTo>
                  <a:lnTo>
                    <a:pt x="13687933" y="1065403"/>
                  </a:lnTo>
                  <a:lnTo>
                    <a:pt x="0" y="1065403"/>
                  </a:lnTo>
                  <a:close/>
                </a:path>
              </a:pathLst>
            </a:custGeom>
            <a:solidFill>
              <a:srgbClr val="FFFFFF"/>
            </a:solidFill>
          </p:spPr>
        </p:sp>
        <p:sp>
          <p:nvSpPr>
            <p:cNvPr name="Freeform 64" id="64"/>
            <p:cNvSpPr/>
            <p:nvPr/>
          </p:nvSpPr>
          <p:spPr>
            <a:xfrm flipH="false" flipV="false" rot="0">
              <a:off x="0" y="0"/>
              <a:ext cx="13713333" cy="1090803"/>
            </a:xfrm>
            <a:custGeom>
              <a:avLst/>
              <a:gdLst/>
              <a:ahLst/>
              <a:cxnLst/>
              <a:rect r="r" b="b" t="t" l="l"/>
              <a:pathLst>
                <a:path h="1090803" w="13713333">
                  <a:moveTo>
                    <a:pt x="12700" y="0"/>
                  </a:moveTo>
                  <a:lnTo>
                    <a:pt x="13700633" y="0"/>
                  </a:lnTo>
                  <a:cubicBezTo>
                    <a:pt x="13707619" y="0"/>
                    <a:pt x="13713333" y="5715"/>
                    <a:pt x="13713333" y="12700"/>
                  </a:cubicBezTo>
                  <a:lnTo>
                    <a:pt x="13713333" y="1078103"/>
                  </a:lnTo>
                  <a:cubicBezTo>
                    <a:pt x="13713333" y="1085088"/>
                    <a:pt x="13707619" y="1090803"/>
                    <a:pt x="137006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13700633" y="1065403"/>
                  </a:lnTo>
                  <a:lnTo>
                    <a:pt x="13700633" y="1078103"/>
                  </a:lnTo>
                  <a:lnTo>
                    <a:pt x="13687933" y="1078103"/>
                  </a:lnTo>
                  <a:lnTo>
                    <a:pt x="13687933" y="12700"/>
                  </a:lnTo>
                  <a:lnTo>
                    <a:pt x="13700633" y="12700"/>
                  </a:lnTo>
                  <a:lnTo>
                    <a:pt x="13700633" y="25400"/>
                  </a:lnTo>
                  <a:lnTo>
                    <a:pt x="12700" y="25400"/>
                  </a:lnTo>
                  <a:close/>
                </a:path>
              </a:pathLst>
            </a:custGeom>
            <a:solidFill>
              <a:srgbClr val="000000"/>
            </a:solidFill>
          </p:spPr>
        </p:sp>
        <p:sp>
          <p:nvSpPr>
            <p:cNvPr name="TextBox 65" id="65"/>
            <p:cNvSpPr txBox="true"/>
            <p:nvPr/>
          </p:nvSpPr>
          <p:spPr>
            <a:xfrm>
              <a:off x="0" y="-57150"/>
              <a:ext cx="13713328" cy="1148012"/>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When the value of a countries exports exceeds the value of its imports. This will contribute to the GDP of a nation. </a:t>
              </a:r>
            </a:p>
          </p:txBody>
        </p:sp>
      </p:grpSp>
      <p:grpSp>
        <p:nvGrpSpPr>
          <p:cNvPr name="Group 66" id="66"/>
          <p:cNvGrpSpPr/>
          <p:nvPr/>
        </p:nvGrpSpPr>
        <p:grpSpPr>
          <a:xfrm rot="0">
            <a:off x="7224552" y="919134"/>
            <a:ext cx="10284996" cy="1460899"/>
            <a:chOff x="0" y="0"/>
            <a:chExt cx="13713328" cy="1947866"/>
          </a:xfrm>
        </p:grpSpPr>
        <p:sp>
          <p:nvSpPr>
            <p:cNvPr name="Freeform 67" id="67"/>
            <p:cNvSpPr/>
            <p:nvPr/>
          </p:nvSpPr>
          <p:spPr>
            <a:xfrm flipH="false" flipV="false" rot="0">
              <a:off x="12700" y="12700"/>
              <a:ext cx="13687933" cy="1922526"/>
            </a:xfrm>
            <a:custGeom>
              <a:avLst/>
              <a:gdLst/>
              <a:ahLst/>
              <a:cxnLst/>
              <a:rect r="r" b="b" t="t" l="l"/>
              <a:pathLst>
                <a:path h="1922526" w="13687933">
                  <a:moveTo>
                    <a:pt x="0" y="0"/>
                  </a:moveTo>
                  <a:lnTo>
                    <a:pt x="13687933" y="0"/>
                  </a:lnTo>
                  <a:lnTo>
                    <a:pt x="13687933" y="1922526"/>
                  </a:lnTo>
                  <a:lnTo>
                    <a:pt x="0" y="1922526"/>
                  </a:lnTo>
                  <a:close/>
                </a:path>
              </a:pathLst>
            </a:custGeom>
            <a:solidFill>
              <a:srgbClr val="FFFFFF"/>
            </a:solidFill>
          </p:spPr>
        </p:sp>
        <p:sp>
          <p:nvSpPr>
            <p:cNvPr name="Freeform 68" id="68"/>
            <p:cNvSpPr/>
            <p:nvPr/>
          </p:nvSpPr>
          <p:spPr>
            <a:xfrm flipH="false" flipV="false" rot="0">
              <a:off x="0" y="0"/>
              <a:ext cx="13713333" cy="1947926"/>
            </a:xfrm>
            <a:custGeom>
              <a:avLst/>
              <a:gdLst/>
              <a:ahLst/>
              <a:cxnLst/>
              <a:rect r="r" b="b" t="t" l="l"/>
              <a:pathLst>
                <a:path h="1947926" w="13713333">
                  <a:moveTo>
                    <a:pt x="12700" y="0"/>
                  </a:moveTo>
                  <a:lnTo>
                    <a:pt x="13700633" y="0"/>
                  </a:lnTo>
                  <a:cubicBezTo>
                    <a:pt x="13707619" y="0"/>
                    <a:pt x="13713333" y="5715"/>
                    <a:pt x="13713333" y="12700"/>
                  </a:cubicBezTo>
                  <a:lnTo>
                    <a:pt x="13713333" y="1935226"/>
                  </a:lnTo>
                  <a:cubicBezTo>
                    <a:pt x="13713333" y="1942211"/>
                    <a:pt x="13707619" y="1947926"/>
                    <a:pt x="13700633" y="1947926"/>
                  </a:cubicBezTo>
                  <a:lnTo>
                    <a:pt x="12700" y="1947926"/>
                  </a:lnTo>
                  <a:cubicBezTo>
                    <a:pt x="5715" y="1947926"/>
                    <a:pt x="0" y="1942211"/>
                    <a:pt x="0" y="1935226"/>
                  </a:cubicBezTo>
                  <a:lnTo>
                    <a:pt x="0" y="12700"/>
                  </a:lnTo>
                  <a:cubicBezTo>
                    <a:pt x="0" y="5715"/>
                    <a:pt x="5715" y="0"/>
                    <a:pt x="12700" y="0"/>
                  </a:cubicBezTo>
                  <a:moveTo>
                    <a:pt x="12700" y="25400"/>
                  </a:moveTo>
                  <a:lnTo>
                    <a:pt x="12700" y="12700"/>
                  </a:lnTo>
                  <a:lnTo>
                    <a:pt x="25400" y="12700"/>
                  </a:lnTo>
                  <a:lnTo>
                    <a:pt x="25400" y="1935226"/>
                  </a:lnTo>
                  <a:lnTo>
                    <a:pt x="12700" y="1935226"/>
                  </a:lnTo>
                  <a:lnTo>
                    <a:pt x="12700" y="1922526"/>
                  </a:lnTo>
                  <a:lnTo>
                    <a:pt x="13700633" y="1922526"/>
                  </a:lnTo>
                  <a:lnTo>
                    <a:pt x="13700633" y="1935226"/>
                  </a:lnTo>
                  <a:lnTo>
                    <a:pt x="13687933" y="1935226"/>
                  </a:lnTo>
                  <a:lnTo>
                    <a:pt x="13687933" y="12700"/>
                  </a:lnTo>
                  <a:lnTo>
                    <a:pt x="13700633" y="12700"/>
                  </a:lnTo>
                  <a:lnTo>
                    <a:pt x="13700633" y="25400"/>
                  </a:lnTo>
                  <a:lnTo>
                    <a:pt x="12700" y="25400"/>
                  </a:lnTo>
                  <a:close/>
                </a:path>
              </a:pathLst>
            </a:custGeom>
            <a:solidFill>
              <a:srgbClr val="000000"/>
            </a:solidFill>
          </p:spPr>
        </p:sp>
        <p:sp>
          <p:nvSpPr>
            <p:cNvPr name="TextBox 69" id="69"/>
            <p:cNvSpPr txBox="true"/>
            <p:nvPr/>
          </p:nvSpPr>
          <p:spPr>
            <a:xfrm>
              <a:off x="0" y="-57150"/>
              <a:ext cx="13713328" cy="2005016"/>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When the value of a countries imports exceeds the value of its exports. A country can make up the difference by using it’s savings or borrowing, but such a situation cannot continue indefinitely. </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19050" y="0"/>
            <a:ext cx="16585532" cy="1130718"/>
            <a:chOff x="0" y="0"/>
            <a:chExt cx="22114042" cy="1507624"/>
          </a:xfrm>
        </p:grpSpPr>
        <p:sp>
          <p:nvSpPr>
            <p:cNvPr name="Freeform 4" id="4"/>
            <p:cNvSpPr/>
            <p:nvPr/>
          </p:nvSpPr>
          <p:spPr>
            <a:xfrm flipH="false" flipV="false" rot="0">
              <a:off x="0" y="0"/>
              <a:ext cx="22114042" cy="1507624"/>
            </a:xfrm>
            <a:custGeom>
              <a:avLst/>
              <a:gdLst/>
              <a:ahLst/>
              <a:cxnLst/>
              <a:rect r="r" b="b" t="t" l="l"/>
              <a:pathLst>
                <a:path h="1507624" w="22114042">
                  <a:moveTo>
                    <a:pt x="0" y="0"/>
                  </a:moveTo>
                  <a:lnTo>
                    <a:pt x="22114042" y="0"/>
                  </a:lnTo>
                  <a:lnTo>
                    <a:pt x="22114042" y="1507624"/>
                  </a:lnTo>
                  <a:lnTo>
                    <a:pt x="0" y="1507624"/>
                  </a:lnTo>
                  <a:close/>
                </a:path>
              </a:pathLst>
            </a:custGeom>
            <a:solidFill>
              <a:srgbClr val="000000">
                <a:alpha val="0"/>
              </a:srgbClr>
            </a:solidFill>
          </p:spPr>
        </p:sp>
        <p:sp>
          <p:nvSpPr>
            <p:cNvPr name="TextBox 5" id="5"/>
            <p:cNvSpPr txBox="true"/>
            <p:nvPr/>
          </p:nvSpPr>
          <p:spPr>
            <a:xfrm>
              <a:off x="0" y="0"/>
              <a:ext cx="22114042" cy="1507624"/>
            </a:xfrm>
            <a:prstGeom prst="rect">
              <a:avLst/>
            </a:prstGeom>
          </p:spPr>
          <p:txBody>
            <a:bodyPr anchor="ctr" rtlCol="false" tIns="0" lIns="0" bIns="0" rIns="0"/>
            <a:lstStyle/>
            <a:p>
              <a:pPr algn="l">
                <a:lnSpc>
                  <a:spcPts val="4536"/>
                </a:lnSpc>
              </a:pPr>
              <a:r>
                <a:rPr lang="en-US" sz="4200" spc="36">
                  <a:solidFill>
                    <a:srgbClr val="000000"/>
                  </a:solidFill>
                  <a:latin typeface="Abibas"/>
                  <a:ea typeface="Abibas"/>
                  <a:cs typeface="Abibas"/>
                  <a:sym typeface="Abibas"/>
                </a:rPr>
                <a:t>Key Word Match up: Match the key words to their correct meaning</a:t>
              </a:r>
            </a:p>
          </p:txBody>
        </p:sp>
      </p:grpSp>
      <p:grpSp>
        <p:nvGrpSpPr>
          <p:cNvPr name="Group 6" id="6"/>
          <p:cNvGrpSpPr/>
          <p:nvPr/>
        </p:nvGrpSpPr>
        <p:grpSpPr>
          <a:xfrm rot="0">
            <a:off x="116806" y="1319716"/>
            <a:ext cx="3827044" cy="819399"/>
            <a:chOff x="0" y="0"/>
            <a:chExt cx="5102726" cy="1092532"/>
          </a:xfrm>
        </p:grpSpPr>
        <p:sp>
          <p:nvSpPr>
            <p:cNvPr name="Freeform 7" id="7"/>
            <p:cNvSpPr/>
            <p:nvPr/>
          </p:nvSpPr>
          <p:spPr>
            <a:xfrm flipH="false" flipV="false" rot="0">
              <a:off x="12700" y="12700"/>
              <a:ext cx="5077333" cy="1067181"/>
            </a:xfrm>
            <a:custGeom>
              <a:avLst/>
              <a:gdLst/>
              <a:ahLst/>
              <a:cxnLst/>
              <a:rect r="r" b="b" t="t" l="l"/>
              <a:pathLst>
                <a:path h="1067181" w="5077333">
                  <a:moveTo>
                    <a:pt x="0" y="0"/>
                  </a:moveTo>
                  <a:lnTo>
                    <a:pt x="5077333" y="0"/>
                  </a:lnTo>
                  <a:lnTo>
                    <a:pt x="5077333" y="1067181"/>
                  </a:lnTo>
                  <a:lnTo>
                    <a:pt x="0" y="1067181"/>
                  </a:lnTo>
                  <a:close/>
                </a:path>
              </a:pathLst>
            </a:custGeom>
            <a:solidFill>
              <a:srgbClr val="FFFFFF"/>
            </a:solidFill>
          </p:spPr>
        </p:sp>
        <p:sp>
          <p:nvSpPr>
            <p:cNvPr name="Freeform 8" id="8"/>
            <p:cNvSpPr/>
            <p:nvPr/>
          </p:nvSpPr>
          <p:spPr>
            <a:xfrm flipH="false" flipV="false" rot="0">
              <a:off x="0" y="0"/>
              <a:ext cx="5102733" cy="1092581"/>
            </a:xfrm>
            <a:custGeom>
              <a:avLst/>
              <a:gdLst/>
              <a:ahLst/>
              <a:cxnLst/>
              <a:rect r="r" b="b" t="t" l="l"/>
              <a:pathLst>
                <a:path h="1092581" w="5102733">
                  <a:moveTo>
                    <a:pt x="12700" y="0"/>
                  </a:moveTo>
                  <a:lnTo>
                    <a:pt x="5090033" y="0"/>
                  </a:lnTo>
                  <a:cubicBezTo>
                    <a:pt x="5097018" y="0"/>
                    <a:pt x="5102733" y="5715"/>
                    <a:pt x="5102733" y="12700"/>
                  </a:cubicBezTo>
                  <a:lnTo>
                    <a:pt x="5102733" y="1079881"/>
                  </a:lnTo>
                  <a:cubicBezTo>
                    <a:pt x="5102733" y="1086866"/>
                    <a:pt x="5097018" y="1092581"/>
                    <a:pt x="5090033" y="1092581"/>
                  </a:cubicBezTo>
                  <a:lnTo>
                    <a:pt x="12700" y="1092581"/>
                  </a:lnTo>
                  <a:cubicBezTo>
                    <a:pt x="5715" y="1092581"/>
                    <a:pt x="0" y="1086866"/>
                    <a:pt x="0" y="1079881"/>
                  </a:cubicBezTo>
                  <a:lnTo>
                    <a:pt x="0" y="12700"/>
                  </a:lnTo>
                  <a:cubicBezTo>
                    <a:pt x="0" y="5715"/>
                    <a:pt x="5715" y="0"/>
                    <a:pt x="12700" y="0"/>
                  </a:cubicBezTo>
                  <a:moveTo>
                    <a:pt x="12700" y="25400"/>
                  </a:moveTo>
                  <a:lnTo>
                    <a:pt x="12700" y="12700"/>
                  </a:lnTo>
                  <a:lnTo>
                    <a:pt x="25400" y="12700"/>
                  </a:lnTo>
                  <a:lnTo>
                    <a:pt x="25400" y="1079881"/>
                  </a:lnTo>
                  <a:lnTo>
                    <a:pt x="12700" y="1079881"/>
                  </a:lnTo>
                  <a:lnTo>
                    <a:pt x="12700" y="1067181"/>
                  </a:lnTo>
                  <a:lnTo>
                    <a:pt x="5090033" y="1067181"/>
                  </a:lnTo>
                  <a:lnTo>
                    <a:pt x="5090033" y="1079881"/>
                  </a:lnTo>
                  <a:lnTo>
                    <a:pt x="5077333" y="1079881"/>
                  </a:lnTo>
                  <a:lnTo>
                    <a:pt x="5077333" y="12700"/>
                  </a:lnTo>
                  <a:lnTo>
                    <a:pt x="5090033" y="12700"/>
                  </a:lnTo>
                  <a:lnTo>
                    <a:pt x="5090033" y="25400"/>
                  </a:lnTo>
                  <a:lnTo>
                    <a:pt x="12700" y="25400"/>
                  </a:lnTo>
                  <a:close/>
                </a:path>
              </a:pathLst>
            </a:custGeom>
            <a:solidFill>
              <a:srgbClr val="000000"/>
            </a:solidFill>
          </p:spPr>
        </p:sp>
        <p:sp>
          <p:nvSpPr>
            <p:cNvPr name="TextBox 9" id="9"/>
            <p:cNvSpPr txBox="true"/>
            <p:nvPr/>
          </p:nvSpPr>
          <p:spPr>
            <a:xfrm>
              <a:off x="0" y="-85725"/>
              <a:ext cx="5102726" cy="1178257"/>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Trade </a:t>
              </a:r>
            </a:p>
          </p:txBody>
        </p:sp>
      </p:grpSp>
      <p:grpSp>
        <p:nvGrpSpPr>
          <p:cNvPr name="Group 10" id="10"/>
          <p:cNvGrpSpPr/>
          <p:nvPr/>
        </p:nvGrpSpPr>
        <p:grpSpPr>
          <a:xfrm rot="0">
            <a:off x="7230477" y="1222737"/>
            <a:ext cx="10284996" cy="819401"/>
            <a:chOff x="0" y="0"/>
            <a:chExt cx="13713328" cy="1092534"/>
          </a:xfrm>
        </p:grpSpPr>
        <p:sp>
          <p:nvSpPr>
            <p:cNvPr name="Freeform 11" id="11"/>
            <p:cNvSpPr/>
            <p:nvPr/>
          </p:nvSpPr>
          <p:spPr>
            <a:xfrm flipH="false" flipV="false" rot="0">
              <a:off x="12700" y="12700"/>
              <a:ext cx="13687933" cy="1067181"/>
            </a:xfrm>
            <a:custGeom>
              <a:avLst/>
              <a:gdLst/>
              <a:ahLst/>
              <a:cxnLst/>
              <a:rect r="r" b="b" t="t" l="l"/>
              <a:pathLst>
                <a:path h="1067181" w="13687933">
                  <a:moveTo>
                    <a:pt x="0" y="0"/>
                  </a:moveTo>
                  <a:lnTo>
                    <a:pt x="13687933" y="0"/>
                  </a:lnTo>
                  <a:lnTo>
                    <a:pt x="13687933" y="1067181"/>
                  </a:lnTo>
                  <a:lnTo>
                    <a:pt x="0" y="1067181"/>
                  </a:lnTo>
                  <a:close/>
                </a:path>
              </a:pathLst>
            </a:custGeom>
            <a:solidFill>
              <a:srgbClr val="FFFFFF"/>
            </a:solidFill>
          </p:spPr>
        </p:sp>
        <p:sp>
          <p:nvSpPr>
            <p:cNvPr name="Freeform 12" id="12"/>
            <p:cNvSpPr/>
            <p:nvPr/>
          </p:nvSpPr>
          <p:spPr>
            <a:xfrm flipH="false" flipV="false" rot="0">
              <a:off x="0" y="0"/>
              <a:ext cx="13713333" cy="1092581"/>
            </a:xfrm>
            <a:custGeom>
              <a:avLst/>
              <a:gdLst/>
              <a:ahLst/>
              <a:cxnLst/>
              <a:rect r="r" b="b" t="t" l="l"/>
              <a:pathLst>
                <a:path h="1092581" w="13713333">
                  <a:moveTo>
                    <a:pt x="12700" y="0"/>
                  </a:moveTo>
                  <a:lnTo>
                    <a:pt x="13700633" y="0"/>
                  </a:lnTo>
                  <a:cubicBezTo>
                    <a:pt x="13707619" y="0"/>
                    <a:pt x="13713333" y="5715"/>
                    <a:pt x="13713333" y="12700"/>
                  </a:cubicBezTo>
                  <a:lnTo>
                    <a:pt x="13713333" y="1079881"/>
                  </a:lnTo>
                  <a:cubicBezTo>
                    <a:pt x="13713333" y="1086866"/>
                    <a:pt x="13707619" y="1092581"/>
                    <a:pt x="13700633" y="1092581"/>
                  </a:cubicBezTo>
                  <a:lnTo>
                    <a:pt x="12700" y="1092581"/>
                  </a:lnTo>
                  <a:cubicBezTo>
                    <a:pt x="5715" y="1092581"/>
                    <a:pt x="0" y="1086866"/>
                    <a:pt x="0" y="1079881"/>
                  </a:cubicBezTo>
                  <a:lnTo>
                    <a:pt x="0" y="12700"/>
                  </a:lnTo>
                  <a:cubicBezTo>
                    <a:pt x="0" y="5715"/>
                    <a:pt x="5715" y="0"/>
                    <a:pt x="12700" y="0"/>
                  </a:cubicBezTo>
                  <a:moveTo>
                    <a:pt x="12700" y="25400"/>
                  </a:moveTo>
                  <a:lnTo>
                    <a:pt x="12700" y="12700"/>
                  </a:lnTo>
                  <a:lnTo>
                    <a:pt x="25400" y="12700"/>
                  </a:lnTo>
                  <a:lnTo>
                    <a:pt x="25400" y="1079881"/>
                  </a:lnTo>
                  <a:lnTo>
                    <a:pt x="12700" y="1079881"/>
                  </a:lnTo>
                  <a:lnTo>
                    <a:pt x="12700" y="1067181"/>
                  </a:lnTo>
                  <a:lnTo>
                    <a:pt x="13700633" y="1067181"/>
                  </a:lnTo>
                  <a:lnTo>
                    <a:pt x="13700633" y="1079881"/>
                  </a:lnTo>
                  <a:lnTo>
                    <a:pt x="13687933" y="1079881"/>
                  </a:lnTo>
                  <a:lnTo>
                    <a:pt x="13687933" y="12700"/>
                  </a:lnTo>
                  <a:lnTo>
                    <a:pt x="13700633" y="12700"/>
                  </a:lnTo>
                  <a:lnTo>
                    <a:pt x="13700633" y="25400"/>
                  </a:lnTo>
                  <a:lnTo>
                    <a:pt x="12700" y="25400"/>
                  </a:lnTo>
                  <a:close/>
                </a:path>
              </a:pathLst>
            </a:custGeom>
            <a:solidFill>
              <a:srgbClr val="000000"/>
            </a:solidFill>
          </p:spPr>
        </p:sp>
        <p:sp>
          <p:nvSpPr>
            <p:cNvPr name="TextBox 13" id="13"/>
            <p:cNvSpPr txBox="true"/>
            <p:nvPr/>
          </p:nvSpPr>
          <p:spPr>
            <a:xfrm>
              <a:off x="0" y="-57150"/>
              <a:ext cx="13713328" cy="1149684"/>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The exchange of goods and services for money. </a:t>
              </a:r>
            </a:p>
          </p:txBody>
        </p:sp>
      </p:grpSp>
      <p:grpSp>
        <p:nvGrpSpPr>
          <p:cNvPr name="Group 14" id="14"/>
          <p:cNvGrpSpPr/>
          <p:nvPr/>
        </p:nvGrpSpPr>
        <p:grpSpPr>
          <a:xfrm rot="0">
            <a:off x="116806" y="2408325"/>
            <a:ext cx="3827044" cy="818148"/>
            <a:chOff x="0" y="0"/>
            <a:chExt cx="5102726" cy="1090864"/>
          </a:xfrm>
        </p:grpSpPr>
        <p:sp>
          <p:nvSpPr>
            <p:cNvPr name="Freeform 15" id="15"/>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16" id="16"/>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17" id="17"/>
            <p:cNvSpPr txBox="true"/>
            <p:nvPr/>
          </p:nvSpPr>
          <p:spPr>
            <a:xfrm>
              <a:off x="0" y="-85725"/>
              <a:ext cx="5102726" cy="1176589"/>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Imports </a:t>
              </a:r>
            </a:p>
          </p:txBody>
        </p:sp>
      </p:grpSp>
      <p:grpSp>
        <p:nvGrpSpPr>
          <p:cNvPr name="Group 18" id="18"/>
          <p:cNvGrpSpPr/>
          <p:nvPr/>
        </p:nvGrpSpPr>
        <p:grpSpPr>
          <a:xfrm rot="0">
            <a:off x="7230477" y="2153932"/>
            <a:ext cx="10284996" cy="818148"/>
            <a:chOff x="0" y="0"/>
            <a:chExt cx="13713328" cy="1090864"/>
          </a:xfrm>
        </p:grpSpPr>
        <p:sp>
          <p:nvSpPr>
            <p:cNvPr name="Freeform 19" id="19"/>
            <p:cNvSpPr/>
            <p:nvPr/>
          </p:nvSpPr>
          <p:spPr>
            <a:xfrm flipH="false" flipV="false" rot="0">
              <a:off x="12700" y="12700"/>
              <a:ext cx="13687933" cy="1065403"/>
            </a:xfrm>
            <a:custGeom>
              <a:avLst/>
              <a:gdLst/>
              <a:ahLst/>
              <a:cxnLst/>
              <a:rect r="r" b="b" t="t" l="l"/>
              <a:pathLst>
                <a:path h="1065403" w="13687933">
                  <a:moveTo>
                    <a:pt x="0" y="0"/>
                  </a:moveTo>
                  <a:lnTo>
                    <a:pt x="13687933" y="0"/>
                  </a:lnTo>
                  <a:lnTo>
                    <a:pt x="13687933" y="1065403"/>
                  </a:lnTo>
                  <a:lnTo>
                    <a:pt x="0" y="1065403"/>
                  </a:lnTo>
                  <a:close/>
                </a:path>
              </a:pathLst>
            </a:custGeom>
            <a:solidFill>
              <a:srgbClr val="FFFFFF"/>
            </a:solidFill>
          </p:spPr>
        </p:sp>
        <p:sp>
          <p:nvSpPr>
            <p:cNvPr name="Freeform 20" id="20"/>
            <p:cNvSpPr/>
            <p:nvPr/>
          </p:nvSpPr>
          <p:spPr>
            <a:xfrm flipH="false" flipV="false" rot="0">
              <a:off x="0" y="0"/>
              <a:ext cx="13713333" cy="1090803"/>
            </a:xfrm>
            <a:custGeom>
              <a:avLst/>
              <a:gdLst/>
              <a:ahLst/>
              <a:cxnLst/>
              <a:rect r="r" b="b" t="t" l="l"/>
              <a:pathLst>
                <a:path h="1090803" w="13713333">
                  <a:moveTo>
                    <a:pt x="12700" y="0"/>
                  </a:moveTo>
                  <a:lnTo>
                    <a:pt x="13700633" y="0"/>
                  </a:lnTo>
                  <a:cubicBezTo>
                    <a:pt x="13707619" y="0"/>
                    <a:pt x="13713333" y="5715"/>
                    <a:pt x="13713333" y="12700"/>
                  </a:cubicBezTo>
                  <a:lnTo>
                    <a:pt x="13713333" y="1078103"/>
                  </a:lnTo>
                  <a:cubicBezTo>
                    <a:pt x="13713333" y="1085088"/>
                    <a:pt x="13707619" y="1090803"/>
                    <a:pt x="137006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13700633" y="1065403"/>
                  </a:lnTo>
                  <a:lnTo>
                    <a:pt x="13700633" y="1078103"/>
                  </a:lnTo>
                  <a:lnTo>
                    <a:pt x="13687933" y="1078103"/>
                  </a:lnTo>
                  <a:lnTo>
                    <a:pt x="13687933" y="12700"/>
                  </a:lnTo>
                  <a:lnTo>
                    <a:pt x="13700633" y="12700"/>
                  </a:lnTo>
                  <a:lnTo>
                    <a:pt x="13700633" y="25400"/>
                  </a:lnTo>
                  <a:lnTo>
                    <a:pt x="12700" y="25400"/>
                  </a:lnTo>
                  <a:close/>
                </a:path>
              </a:pathLst>
            </a:custGeom>
            <a:solidFill>
              <a:srgbClr val="000000"/>
            </a:solidFill>
          </p:spPr>
        </p:sp>
        <p:sp>
          <p:nvSpPr>
            <p:cNvPr name="TextBox 21" id="21"/>
            <p:cNvSpPr txBox="true"/>
            <p:nvPr/>
          </p:nvSpPr>
          <p:spPr>
            <a:xfrm>
              <a:off x="0" y="-57150"/>
              <a:ext cx="13713328" cy="1148014"/>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Goods and services purchased from other countries. </a:t>
              </a:r>
            </a:p>
          </p:txBody>
        </p:sp>
      </p:grpSp>
      <p:grpSp>
        <p:nvGrpSpPr>
          <p:cNvPr name="Group 22" id="22"/>
          <p:cNvGrpSpPr/>
          <p:nvPr/>
        </p:nvGrpSpPr>
        <p:grpSpPr>
          <a:xfrm rot="0">
            <a:off x="116805" y="3512096"/>
            <a:ext cx="3827044" cy="818148"/>
            <a:chOff x="0" y="0"/>
            <a:chExt cx="5102726" cy="1090864"/>
          </a:xfrm>
        </p:grpSpPr>
        <p:sp>
          <p:nvSpPr>
            <p:cNvPr name="Freeform 23" id="23"/>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24" id="24"/>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25" id="25"/>
            <p:cNvSpPr txBox="true"/>
            <p:nvPr/>
          </p:nvSpPr>
          <p:spPr>
            <a:xfrm>
              <a:off x="0" y="-85725"/>
              <a:ext cx="5102726" cy="1176589"/>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Exports </a:t>
              </a:r>
            </a:p>
          </p:txBody>
        </p:sp>
      </p:grpSp>
      <p:grpSp>
        <p:nvGrpSpPr>
          <p:cNvPr name="Group 26" id="26"/>
          <p:cNvGrpSpPr/>
          <p:nvPr/>
        </p:nvGrpSpPr>
        <p:grpSpPr>
          <a:xfrm rot="0">
            <a:off x="7230477" y="3083874"/>
            <a:ext cx="10284996" cy="844593"/>
            <a:chOff x="0" y="0"/>
            <a:chExt cx="13713328" cy="1126124"/>
          </a:xfrm>
        </p:grpSpPr>
        <p:sp>
          <p:nvSpPr>
            <p:cNvPr name="Freeform 27" id="27"/>
            <p:cNvSpPr/>
            <p:nvPr/>
          </p:nvSpPr>
          <p:spPr>
            <a:xfrm flipH="false" flipV="false" rot="0">
              <a:off x="12700" y="12700"/>
              <a:ext cx="13687933" cy="1100709"/>
            </a:xfrm>
            <a:custGeom>
              <a:avLst/>
              <a:gdLst/>
              <a:ahLst/>
              <a:cxnLst/>
              <a:rect r="r" b="b" t="t" l="l"/>
              <a:pathLst>
                <a:path h="1100709" w="13687933">
                  <a:moveTo>
                    <a:pt x="0" y="0"/>
                  </a:moveTo>
                  <a:lnTo>
                    <a:pt x="13687933" y="0"/>
                  </a:lnTo>
                  <a:lnTo>
                    <a:pt x="13687933" y="1100709"/>
                  </a:lnTo>
                  <a:lnTo>
                    <a:pt x="0" y="1100709"/>
                  </a:lnTo>
                  <a:close/>
                </a:path>
              </a:pathLst>
            </a:custGeom>
            <a:solidFill>
              <a:srgbClr val="FFFFFF"/>
            </a:solidFill>
          </p:spPr>
        </p:sp>
        <p:sp>
          <p:nvSpPr>
            <p:cNvPr name="Freeform 28" id="28"/>
            <p:cNvSpPr/>
            <p:nvPr/>
          </p:nvSpPr>
          <p:spPr>
            <a:xfrm flipH="false" flipV="false" rot="0">
              <a:off x="0" y="0"/>
              <a:ext cx="13713333" cy="1126109"/>
            </a:xfrm>
            <a:custGeom>
              <a:avLst/>
              <a:gdLst/>
              <a:ahLst/>
              <a:cxnLst/>
              <a:rect r="r" b="b" t="t" l="l"/>
              <a:pathLst>
                <a:path h="1126109" w="13713333">
                  <a:moveTo>
                    <a:pt x="12700" y="0"/>
                  </a:moveTo>
                  <a:lnTo>
                    <a:pt x="13700633" y="0"/>
                  </a:lnTo>
                  <a:cubicBezTo>
                    <a:pt x="13707619" y="0"/>
                    <a:pt x="13713333" y="5715"/>
                    <a:pt x="13713333" y="12700"/>
                  </a:cubicBezTo>
                  <a:lnTo>
                    <a:pt x="13713333" y="1113409"/>
                  </a:lnTo>
                  <a:cubicBezTo>
                    <a:pt x="13713333" y="1120394"/>
                    <a:pt x="13707619" y="1126109"/>
                    <a:pt x="13700633" y="1126109"/>
                  </a:cubicBezTo>
                  <a:lnTo>
                    <a:pt x="12700" y="1126109"/>
                  </a:lnTo>
                  <a:cubicBezTo>
                    <a:pt x="5715" y="1126109"/>
                    <a:pt x="0" y="1120394"/>
                    <a:pt x="0" y="1113409"/>
                  </a:cubicBezTo>
                  <a:lnTo>
                    <a:pt x="0" y="12700"/>
                  </a:lnTo>
                  <a:cubicBezTo>
                    <a:pt x="0" y="5715"/>
                    <a:pt x="5715" y="0"/>
                    <a:pt x="12700" y="0"/>
                  </a:cubicBezTo>
                  <a:moveTo>
                    <a:pt x="12700" y="25400"/>
                  </a:moveTo>
                  <a:lnTo>
                    <a:pt x="12700" y="12700"/>
                  </a:lnTo>
                  <a:lnTo>
                    <a:pt x="25400" y="12700"/>
                  </a:lnTo>
                  <a:lnTo>
                    <a:pt x="25400" y="1113409"/>
                  </a:lnTo>
                  <a:lnTo>
                    <a:pt x="12700" y="1113409"/>
                  </a:lnTo>
                  <a:lnTo>
                    <a:pt x="12700" y="1100709"/>
                  </a:lnTo>
                  <a:lnTo>
                    <a:pt x="13700633" y="1100709"/>
                  </a:lnTo>
                  <a:lnTo>
                    <a:pt x="13700633" y="1113409"/>
                  </a:lnTo>
                  <a:lnTo>
                    <a:pt x="13687933" y="1113409"/>
                  </a:lnTo>
                  <a:lnTo>
                    <a:pt x="13687933" y="12700"/>
                  </a:lnTo>
                  <a:lnTo>
                    <a:pt x="13700633" y="12700"/>
                  </a:lnTo>
                  <a:lnTo>
                    <a:pt x="13700633" y="25400"/>
                  </a:lnTo>
                  <a:lnTo>
                    <a:pt x="12700" y="25400"/>
                  </a:lnTo>
                  <a:close/>
                </a:path>
              </a:pathLst>
            </a:custGeom>
            <a:solidFill>
              <a:srgbClr val="000000"/>
            </a:solidFill>
          </p:spPr>
        </p:sp>
        <p:sp>
          <p:nvSpPr>
            <p:cNvPr name="TextBox 29" id="29"/>
            <p:cNvSpPr txBox="true"/>
            <p:nvPr/>
          </p:nvSpPr>
          <p:spPr>
            <a:xfrm>
              <a:off x="0" y="-57150"/>
              <a:ext cx="13713328" cy="1183274"/>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Goods and services sold to other countries. </a:t>
              </a:r>
            </a:p>
          </p:txBody>
        </p:sp>
      </p:grpSp>
      <p:grpSp>
        <p:nvGrpSpPr>
          <p:cNvPr name="Group 30" id="30"/>
          <p:cNvGrpSpPr/>
          <p:nvPr/>
        </p:nvGrpSpPr>
        <p:grpSpPr>
          <a:xfrm rot="0">
            <a:off x="116805" y="4691130"/>
            <a:ext cx="3827044" cy="926246"/>
            <a:chOff x="0" y="0"/>
            <a:chExt cx="5102726" cy="1234994"/>
          </a:xfrm>
        </p:grpSpPr>
        <p:sp>
          <p:nvSpPr>
            <p:cNvPr name="Freeform 31" id="31"/>
            <p:cNvSpPr/>
            <p:nvPr/>
          </p:nvSpPr>
          <p:spPr>
            <a:xfrm flipH="false" flipV="false" rot="0">
              <a:off x="12700" y="12700"/>
              <a:ext cx="5077333" cy="1209548"/>
            </a:xfrm>
            <a:custGeom>
              <a:avLst/>
              <a:gdLst/>
              <a:ahLst/>
              <a:cxnLst/>
              <a:rect r="r" b="b" t="t" l="l"/>
              <a:pathLst>
                <a:path h="1209548" w="5077333">
                  <a:moveTo>
                    <a:pt x="0" y="0"/>
                  </a:moveTo>
                  <a:lnTo>
                    <a:pt x="5077333" y="0"/>
                  </a:lnTo>
                  <a:lnTo>
                    <a:pt x="5077333" y="1209548"/>
                  </a:lnTo>
                  <a:lnTo>
                    <a:pt x="0" y="1209548"/>
                  </a:lnTo>
                  <a:close/>
                </a:path>
              </a:pathLst>
            </a:custGeom>
            <a:solidFill>
              <a:srgbClr val="FFFFFF"/>
            </a:solidFill>
          </p:spPr>
        </p:sp>
        <p:sp>
          <p:nvSpPr>
            <p:cNvPr name="Freeform 32" id="32"/>
            <p:cNvSpPr/>
            <p:nvPr/>
          </p:nvSpPr>
          <p:spPr>
            <a:xfrm flipH="false" flipV="false" rot="0">
              <a:off x="0" y="0"/>
              <a:ext cx="5102733" cy="1234948"/>
            </a:xfrm>
            <a:custGeom>
              <a:avLst/>
              <a:gdLst/>
              <a:ahLst/>
              <a:cxnLst/>
              <a:rect r="r" b="b" t="t" l="l"/>
              <a:pathLst>
                <a:path h="1234948" w="5102733">
                  <a:moveTo>
                    <a:pt x="12700" y="0"/>
                  </a:moveTo>
                  <a:lnTo>
                    <a:pt x="5090033" y="0"/>
                  </a:lnTo>
                  <a:cubicBezTo>
                    <a:pt x="5097018" y="0"/>
                    <a:pt x="5102733" y="5715"/>
                    <a:pt x="5102733" y="12700"/>
                  </a:cubicBezTo>
                  <a:lnTo>
                    <a:pt x="5102733" y="1222248"/>
                  </a:lnTo>
                  <a:cubicBezTo>
                    <a:pt x="5102733" y="1229233"/>
                    <a:pt x="5097018" y="1234948"/>
                    <a:pt x="5090033" y="1234948"/>
                  </a:cubicBezTo>
                  <a:lnTo>
                    <a:pt x="12700" y="1234948"/>
                  </a:lnTo>
                  <a:cubicBezTo>
                    <a:pt x="5715" y="1234948"/>
                    <a:pt x="0" y="1229233"/>
                    <a:pt x="0" y="1222248"/>
                  </a:cubicBezTo>
                  <a:lnTo>
                    <a:pt x="0" y="12700"/>
                  </a:lnTo>
                  <a:cubicBezTo>
                    <a:pt x="0" y="5715"/>
                    <a:pt x="5715" y="0"/>
                    <a:pt x="12700" y="0"/>
                  </a:cubicBezTo>
                  <a:moveTo>
                    <a:pt x="12700" y="25400"/>
                  </a:moveTo>
                  <a:lnTo>
                    <a:pt x="12700" y="12700"/>
                  </a:lnTo>
                  <a:lnTo>
                    <a:pt x="25400" y="12700"/>
                  </a:lnTo>
                  <a:lnTo>
                    <a:pt x="25400" y="1222248"/>
                  </a:lnTo>
                  <a:lnTo>
                    <a:pt x="12700" y="1222248"/>
                  </a:lnTo>
                  <a:lnTo>
                    <a:pt x="12700" y="1209548"/>
                  </a:lnTo>
                  <a:lnTo>
                    <a:pt x="5090033" y="1209548"/>
                  </a:lnTo>
                  <a:lnTo>
                    <a:pt x="5090033" y="1222248"/>
                  </a:lnTo>
                  <a:lnTo>
                    <a:pt x="5077333" y="1222248"/>
                  </a:lnTo>
                  <a:lnTo>
                    <a:pt x="5077333" y="12700"/>
                  </a:lnTo>
                  <a:lnTo>
                    <a:pt x="5090033" y="12700"/>
                  </a:lnTo>
                  <a:lnTo>
                    <a:pt x="5090033" y="25400"/>
                  </a:lnTo>
                  <a:lnTo>
                    <a:pt x="12700" y="25400"/>
                  </a:lnTo>
                  <a:close/>
                </a:path>
              </a:pathLst>
            </a:custGeom>
            <a:solidFill>
              <a:srgbClr val="000000"/>
            </a:solidFill>
          </p:spPr>
        </p:sp>
        <p:sp>
          <p:nvSpPr>
            <p:cNvPr name="TextBox 33" id="33"/>
            <p:cNvSpPr txBox="true"/>
            <p:nvPr/>
          </p:nvSpPr>
          <p:spPr>
            <a:xfrm>
              <a:off x="0" y="-66675"/>
              <a:ext cx="5102726" cy="1301669"/>
            </a:xfrm>
            <a:prstGeom prst="rect">
              <a:avLst/>
            </a:prstGeom>
          </p:spPr>
          <p:txBody>
            <a:bodyPr anchor="ctr" rtlCol="false" tIns="50800" lIns="50800" bIns="50800" rIns="50800"/>
            <a:lstStyle/>
            <a:p>
              <a:pPr algn="ctr">
                <a:lnSpc>
                  <a:spcPts val="3600"/>
                </a:lnSpc>
              </a:pPr>
              <a:r>
                <a:rPr lang="en-US" sz="3000">
                  <a:solidFill>
                    <a:srgbClr val="000000"/>
                  </a:solidFill>
                  <a:latin typeface="Calibri (MS)"/>
                  <a:ea typeface="Calibri (MS)"/>
                  <a:cs typeface="Calibri (MS)"/>
                  <a:sym typeface="Calibri (MS)"/>
                </a:rPr>
                <a:t>Balance of trade </a:t>
              </a:r>
            </a:p>
          </p:txBody>
        </p:sp>
      </p:grpSp>
      <p:grpSp>
        <p:nvGrpSpPr>
          <p:cNvPr name="Group 34" id="34"/>
          <p:cNvGrpSpPr/>
          <p:nvPr/>
        </p:nvGrpSpPr>
        <p:grpSpPr>
          <a:xfrm rot="0">
            <a:off x="7230477" y="4064522"/>
            <a:ext cx="10284996" cy="926246"/>
            <a:chOff x="0" y="0"/>
            <a:chExt cx="13713328" cy="1234994"/>
          </a:xfrm>
        </p:grpSpPr>
        <p:sp>
          <p:nvSpPr>
            <p:cNvPr name="Freeform 35" id="35"/>
            <p:cNvSpPr/>
            <p:nvPr/>
          </p:nvSpPr>
          <p:spPr>
            <a:xfrm flipH="false" flipV="false" rot="0">
              <a:off x="12700" y="12700"/>
              <a:ext cx="13687933" cy="1209548"/>
            </a:xfrm>
            <a:custGeom>
              <a:avLst/>
              <a:gdLst/>
              <a:ahLst/>
              <a:cxnLst/>
              <a:rect r="r" b="b" t="t" l="l"/>
              <a:pathLst>
                <a:path h="1209548" w="13687933">
                  <a:moveTo>
                    <a:pt x="0" y="0"/>
                  </a:moveTo>
                  <a:lnTo>
                    <a:pt x="13687933" y="0"/>
                  </a:lnTo>
                  <a:lnTo>
                    <a:pt x="13687933" y="1209548"/>
                  </a:lnTo>
                  <a:lnTo>
                    <a:pt x="0" y="1209548"/>
                  </a:lnTo>
                  <a:close/>
                </a:path>
              </a:pathLst>
            </a:custGeom>
            <a:solidFill>
              <a:srgbClr val="FFFFFF"/>
            </a:solidFill>
          </p:spPr>
        </p:sp>
        <p:sp>
          <p:nvSpPr>
            <p:cNvPr name="Freeform 36" id="36"/>
            <p:cNvSpPr/>
            <p:nvPr/>
          </p:nvSpPr>
          <p:spPr>
            <a:xfrm flipH="false" flipV="false" rot="0">
              <a:off x="0" y="0"/>
              <a:ext cx="13713333" cy="1234948"/>
            </a:xfrm>
            <a:custGeom>
              <a:avLst/>
              <a:gdLst/>
              <a:ahLst/>
              <a:cxnLst/>
              <a:rect r="r" b="b" t="t" l="l"/>
              <a:pathLst>
                <a:path h="1234948" w="13713333">
                  <a:moveTo>
                    <a:pt x="12700" y="0"/>
                  </a:moveTo>
                  <a:lnTo>
                    <a:pt x="13700633" y="0"/>
                  </a:lnTo>
                  <a:cubicBezTo>
                    <a:pt x="13707619" y="0"/>
                    <a:pt x="13713333" y="5715"/>
                    <a:pt x="13713333" y="12700"/>
                  </a:cubicBezTo>
                  <a:lnTo>
                    <a:pt x="13713333" y="1222248"/>
                  </a:lnTo>
                  <a:cubicBezTo>
                    <a:pt x="13713333" y="1229233"/>
                    <a:pt x="13707619" y="1234948"/>
                    <a:pt x="13700633" y="1234948"/>
                  </a:cubicBezTo>
                  <a:lnTo>
                    <a:pt x="12700" y="1234948"/>
                  </a:lnTo>
                  <a:cubicBezTo>
                    <a:pt x="5715" y="1234948"/>
                    <a:pt x="0" y="1229233"/>
                    <a:pt x="0" y="1222248"/>
                  </a:cubicBezTo>
                  <a:lnTo>
                    <a:pt x="0" y="12700"/>
                  </a:lnTo>
                  <a:cubicBezTo>
                    <a:pt x="0" y="5715"/>
                    <a:pt x="5715" y="0"/>
                    <a:pt x="12700" y="0"/>
                  </a:cubicBezTo>
                  <a:moveTo>
                    <a:pt x="12700" y="25400"/>
                  </a:moveTo>
                  <a:lnTo>
                    <a:pt x="12700" y="12700"/>
                  </a:lnTo>
                  <a:lnTo>
                    <a:pt x="25400" y="12700"/>
                  </a:lnTo>
                  <a:lnTo>
                    <a:pt x="25400" y="1222248"/>
                  </a:lnTo>
                  <a:lnTo>
                    <a:pt x="12700" y="1222248"/>
                  </a:lnTo>
                  <a:lnTo>
                    <a:pt x="12700" y="1209548"/>
                  </a:lnTo>
                  <a:lnTo>
                    <a:pt x="13700633" y="1209548"/>
                  </a:lnTo>
                  <a:lnTo>
                    <a:pt x="13700633" y="1222248"/>
                  </a:lnTo>
                  <a:lnTo>
                    <a:pt x="13687933" y="1222248"/>
                  </a:lnTo>
                  <a:lnTo>
                    <a:pt x="13687933" y="12700"/>
                  </a:lnTo>
                  <a:lnTo>
                    <a:pt x="13700633" y="12700"/>
                  </a:lnTo>
                  <a:lnTo>
                    <a:pt x="13700633" y="25400"/>
                  </a:lnTo>
                  <a:lnTo>
                    <a:pt x="12700" y="25400"/>
                  </a:lnTo>
                  <a:close/>
                </a:path>
              </a:pathLst>
            </a:custGeom>
            <a:solidFill>
              <a:srgbClr val="000000"/>
            </a:solidFill>
          </p:spPr>
        </p:sp>
        <p:sp>
          <p:nvSpPr>
            <p:cNvPr name="TextBox 37" id="37"/>
            <p:cNvSpPr txBox="true"/>
            <p:nvPr/>
          </p:nvSpPr>
          <p:spPr>
            <a:xfrm>
              <a:off x="0" y="-57150"/>
              <a:ext cx="13713328" cy="1292144"/>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The difference between the value of a countries imports and exports.</a:t>
              </a:r>
            </a:p>
          </p:txBody>
        </p:sp>
      </p:grpSp>
      <p:grpSp>
        <p:nvGrpSpPr>
          <p:cNvPr name="Group 38" id="38"/>
          <p:cNvGrpSpPr/>
          <p:nvPr/>
        </p:nvGrpSpPr>
        <p:grpSpPr>
          <a:xfrm rot="0">
            <a:off x="116804" y="5978262"/>
            <a:ext cx="3827044" cy="818149"/>
            <a:chOff x="0" y="0"/>
            <a:chExt cx="5102726" cy="1090866"/>
          </a:xfrm>
        </p:grpSpPr>
        <p:sp>
          <p:nvSpPr>
            <p:cNvPr name="Freeform 39" id="39"/>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40" id="40"/>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41" id="41"/>
            <p:cNvSpPr txBox="true"/>
            <p:nvPr/>
          </p:nvSpPr>
          <p:spPr>
            <a:xfrm>
              <a:off x="0" y="-85725"/>
              <a:ext cx="5102726" cy="1176591"/>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Trade deficit </a:t>
              </a:r>
            </a:p>
          </p:txBody>
        </p:sp>
      </p:grpSp>
      <p:grpSp>
        <p:nvGrpSpPr>
          <p:cNvPr name="Group 42" id="42"/>
          <p:cNvGrpSpPr/>
          <p:nvPr/>
        </p:nvGrpSpPr>
        <p:grpSpPr>
          <a:xfrm rot="0">
            <a:off x="7230477" y="5352184"/>
            <a:ext cx="10284996" cy="1460899"/>
            <a:chOff x="0" y="0"/>
            <a:chExt cx="13713328" cy="1947866"/>
          </a:xfrm>
        </p:grpSpPr>
        <p:sp>
          <p:nvSpPr>
            <p:cNvPr name="Freeform 43" id="43"/>
            <p:cNvSpPr/>
            <p:nvPr/>
          </p:nvSpPr>
          <p:spPr>
            <a:xfrm flipH="false" flipV="false" rot="0">
              <a:off x="12700" y="12700"/>
              <a:ext cx="13687933" cy="1922526"/>
            </a:xfrm>
            <a:custGeom>
              <a:avLst/>
              <a:gdLst/>
              <a:ahLst/>
              <a:cxnLst/>
              <a:rect r="r" b="b" t="t" l="l"/>
              <a:pathLst>
                <a:path h="1922526" w="13687933">
                  <a:moveTo>
                    <a:pt x="0" y="0"/>
                  </a:moveTo>
                  <a:lnTo>
                    <a:pt x="13687933" y="0"/>
                  </a:lnTo>
                  <a:lnTo>
                    <a:pt x="13687933" y="1922526"/>
                  </a:lnTo>
                  <a:lnTo>
                    <a:pt x="0" y="1922526"/>
                  </a:lnTo>
                  <a:close/>
                </a:path>
              </a:pathLst>
            </a:custGeom>
            <a:solidFill>
              <a:srgbClr val="FFFFFF"/>
            </a:solidFill>
          </p:spPr>
        </p:sp>
        <p:sp>
          <p:nvSpPr>
            <p:cNvPr name="Freeform 44" id="44"/>
            <p:cNvSpPr/>
            <p:nvPr/>
          </p:nvSpPr>
          <p:spPr>
            <a:xfrm flipH="false" flipV="false" rot="0">
              <a:off x="0" y="0"/>
              <a:ext cx="13713333" cy="1947926"/>
            </a:xfrm>
            <a:custGeom>
              <a:avLst/>
              <a:gdLst/>
              <a:ahLst/>
              <a:cxnLst/>
              <a:rect r="r" b="b" t="t" l="l"/>
              <a:pathLst>
                <a:path h="1947926" w="13713333">
                  <a:moveTo>
                    <a:pt x="12700" y="0"/>
                  </a:moveTo>
                  <a:lnTo>
                    <a:pt x="13700633" y="0"/>
                  </a:lnTo>
                  <a:cubicBezTo>
                    <a:pt x="13707619" y="0"/>
                    <a:pt x="13713333" y="5715"/>
                    <a:pt x="13713333" y="12700"/>
                  </a:cubicBezTo>
                  <a:lnTo>
                    <a:pt x="13713333" y="1935226"/>
                  </a:lnTo>
                  <a:cubicBezTo>
                    <a:pt x="13713333" y="1942211"/>
                    <a:pt x="13707619" y="1947926"/>
                    <a:pt x="13700633" y="1947926"/>
                  </a:cubicBezTo>
                  <a:lnTo>
                    <a:pt x="12700" y="1947926"/>
                  </a:lnTo>
                  <a:cubicBezTo>
                    <a:pt x="5715" y="1947926"/>
                    <a:pt x="0" y="1942211"/>
                    <a:pt x="0" y="1935226"/>
                  </a:cubicBezTo>
                  <a:lnTo>
                    <a:pt x="0" y="12700"/>
                  </a:lnTo>
                  <a:cubicBezTo>
                    <a:pt x="0" y="5715"/>
                    <a:pt x="5715" y="0"/>
                    <a:pt x="12700" y="0"/>
                  </a:cubicBezTo>
                  <a:moveTo>
                    <a:pt x="12700" y="25400"/>
                  </a:moveTo>
                  <a:lnTo>
                    <a:pt x="12700" y="12700"/>
                  </a:lnTo>
                  <a:lnTo>
                    <a:pt x="25400" y="12700"/>
                  </a:lnTo>
                  <a:lnTo>
                    <a:pt x="25400" y="1935226"/>
                  </a:lnTo>
                  <a:lnTo>
                    <a:pt x="12700" y="1935226"/>
                  </a:lnTo>
                  <a:lnTo>
                    <a:pt x="12700" y="1922526"/>
                  </a:lnTo>
                  <a:lnTo>
                    <a:pt x="13700633" y="1922526"/>
                  </a:lnTo>
                  <a:lnTo>
                    <a:pt x="13700633" y="1935226"/>
                  </a:lnTo>
                  <a:lnTo>
                    <a:pt x="13687933" y="1935226"/>
                  </a:lnTo>
                  <a:lnTo>
                    <a:pt x="13687933" y="12700"/>
                  </a:lnTo>
                  <a:lnTo>
                    <a:pt x="13700633" y="12700"/>
                  </a:lnTo>
                  <a:lnTo>
                    <a:pt x="13700633" y="25400"/>
                  </a:lnTo>
                  <a:lnTo>
                    <a:pt x="12700" y="25400"/>
                  </a:lnTo>
                  <a:close/>
                </a:path>
              </a:pathLst>
            </a:custGeom>
            <a:solidFill>
              <a:srgbClr val="000000"/>
            </a:solidFill>
          </p:spPr>
        </p:sp>
        <p:sp>
          <p:nvSpPr>
            <p:cNvPr name="TextBox 45" id="45"/>
            <p:cNvSpPr txBox="true"/>
            <p:nvPr/>
          </p:nvSpPr>
          <p:spPr>
            <a:xfrm>
              <a:off x="0" y="-57150"/>
              <a:ext cx="13713328" cy="2005016"/>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When the value of a countries imports exceeds the value of its exports. A country can make up the difference by using it’s savings or borrowing, but such a situation cannot continue indefinitely. </a:t>
              </a:r>
            </a:p>
          </p:txBody>
        </p:sp>
      </p:grpSp>
      <p:grpSp>
        <p:nvGrpSpPr>
          <p:cNvPr name="Group 46" id="46"/>
          <p:cNvGrpSpPr/>
          <p:nvPr/>
        </p:nvGrpSpPr>
        <p:grpSpPr>
          <a:xfrm rot="0">
            <a:off x="116804" y="7060528"/>
            <a:ext cx="3827044" cy="818146"/>
            <a:chOff x="0" y="0"/>
            <a:chExt cx="5102726" cy="1090862"/>
          </a:xfrm>
        </p:grpSpPr>
        <p:sp>
          <p:nvSpPr>
            <p:cNvPr name="Freeform 47" id="47"/>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48" id="48"/>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49" id="49"/>
            <p:cNvSpPr txBox="true"/>
            <p:nvPr/>
          </p:nvSpPr>
          <p:spPr>
            <a:xfrm>
              <a:off x="0" y="-85725"/>
              <a:ext cx="5102726" cy="1176587"/>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Trade surplus </a:t>
              </a:r>
            </a:p>
          </p:txBody>
        </p:sp>
      </p:grpSp>
      <p:grpSp>
        <p:nvGrpSpPr>
          <p:cNvPr name="Group 50" id="50"/>
          <p:cNvGrpSpPr/>
          <p:nvPr/>
        </p:nvGrpSpPr>
        <p:grpSpPr>
          <a:xfrm rot="0">
            <a:off x="7230477" y="7069113"/>
            <a:ext cx="10284996" cy="818146"/>
            <a:chOff x="0" y="0"/>
            <a:chExt cx="13713328" cy="1090862"/>
          </a:xfrm>
        </p:grpSpPr>
        <p:sp>
          <p:nvSpPr>
            <p:cNvPr name="Freeform 51" id="51"/>
            <p:cNvSpPr/>
            <p:nvPr/>
          </p:nvSpPr>
          <p:spPr>
            <a:xfrm flipH="false" flipV="false" rot="0">
              <a:off x="12700" y="12700"/>
              <a:ext cx="13687933" cy="1065403"/>
            </a:xfrm>
            <a:custGeom>
              <a:avLst/>
              <a:gdLst/>
              <a:ahLst/>
              <a:cxnLst/>
              <a:rect r="r" b="b" t="t" l="l"/>
              <a:pathLst>
                <a:path h="1065403" w="13687933">
                  <a:moveTo>
                    <a:pt x="0" y="0"/>
                  </a:moveTo>
                  <a:lnTo>
                    <a:pt x="13687933" y="0"/>
                  </a:lnTo>
                  <a:lnTo>
                    <a:pt x="13687933" y="1065403"/>
                  </a:lnTo>
                  <a:lnTo>
                    <a:pt x="0" y="1065403"/>
                  </a:lnTo>
                  <a:close/>
                </a:path>
              </a:pathLst>
            </a:custGeom>
            <a:solidFill>
              <a:srgbClr val="FFFFFF"/>
            </a:solidFill>
          </p:spPr>
        </p:sp>
        <p:sp>
          <p:nvSpPr>
            <p:cNvPr name="Freeform 52" id="52"/>
            <p:cNvSpPr/>
            <p:nvPr/>
          </p:nvSpPr>
          <p:spPr>
            <a:xfrm flipH="false" flipV="false" rot="0">
              <a:off x="0" y="0"/>
              <a:ext cx="13713333" cy="1090803"/>
            </a:xfrm>
            <a:custGeom>
              <a:avLst/>
              <a:gdLst/>
              <a:ahLst/>
              <a:cxnLst/>
              <a:rect r="r" b="b" t="t" l="l"/>
              <a:pathLst>
                <a:path h="1090803" w="13713333">
                  <a:moveTo>
                    <a:pt x="12700" y="0"/>
                  </a:moveTo>
                  <a:lnTo>
                    <a:pt x="13700633" y="0"/>
                  </a:lnTo>
                  <a:cubicBezTo>
                    <a:pt x="13707619" y="0"/>
                    <a:pt x="13713333" y="5715"/>
                    <a:pt x="13713333" y="12700"/>
                  </a:cubicBezTo>
                  <a:lnTo>
                    <a:pt x="13713333" y="1078103"/>
                  </a:lnTo>
                  <a:cubicBezTo>
                    <a:pt x="13713333" y="1085088"/>
                    <a:pt x="13707619" y="1090803"/>
                    <a:pt x="137006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13700633" y="1065403"/>
                  </a:lnTo>
                  <a:lnTo>
                    <a:pt x="13700633" y="1078103"/>
                  </a:lnTo>
                  <a:lnTo>
                    <a:pt x="13687933" y="1078103"/>
                  </a:lnTo>
                  <a:lnTo>
                    <a:pt x="13687933" y="12700"/>
                  </a:lnTo>
                  <a:lnTo>
                    <a:pt x="13700633" y="12700"/>
                  </a:lnTo>
                  <a:lnTo>
                    <a:pt x="13700633" y="25400"/>
                  </a:lnTo>
                  <a:lnTo>
                    <a:pt x="12700" y="25400"/>
                  </a:lnTo>
                  <a:close/>
                </a:path>
              </a:pathLst>
            </a:custGeom>
            <a:solidFill>
              <a:srgbClr val="000000"/>
            </a:solidFill>
          </p:spPr>
        </p:sp>
        <p:sp>
          <p:nvSpPr>
            <p:cNvPr name="TextBox 53" id="53"/>
            <p:cNvSpPr txBox="true"/>
            <p:nvPr/>
          </p:nvSpPr>
          <p:spPr>
            <a:xfrm>
              <a:off x="0" y="-57150"/>
              <a:ext cx="13713328" cy="1148012"/>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When the value of a countries exports exceeds the value of its imports. This will contribute to the GDP of a nation. </a:t>
              </a:r>
            </a:p>
          </p:txBody>
        </p:sp>
      </p:grpSp>
      <p:grpSp>
        <p:nvGrpSpPr>
          <p:cNvPr name="Group 54" id="54"/>
          <p:cNvGrpSpPr/>
          <p:nvPr/>
        </p:nvGrpSpPr>
        <p:grpSpPr>
          <a:xfrm rot="0">
            <a:off x="116804" y="8064492"/>
            <a:ext cx="3827044" cy="818146"/>
            <a:chOff x="0" y="0"/>
            <a:chExt cx="5102726" cy="1090862"/>
          </a:xfrm>
        </p:grpSpPr>
        <p:sp>
          <p:nvSpPr>
            <p:cNvPr name="Freeform 55" id="55"/>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56" id="56"/>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57" id="57"/>
            <p:cNvSpPr txBox="true"/>
            <p:nvPr/>
          </p:nvSpPr>
          <p:spPr>
            <a:xfrm>
              <a:off x="0" y="-85725"/>
              <a:ext cx="5102726" cy="1176587"/>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Visible trade</a:t>
              </a:r>
            </a:p>
          </p:txBody>
        </p:sp>
      </p:grpSp>
      <p:grpSp>
        <p:nvGrpSpPr>
          <p:cNvPr name="Group 58" id="58"/>
          <p:cNvGrpSpPr/>
          <p:nvPr/>
        </p:nvGrpSpPr>
        <p:grpSpPr>
          <a:xfrm rot="0">
            <a:off x="7230477" y="8065745"/>
            <a:ext cx="10284996" cy="818146"/>
            <a:chOff x="0" y="0"/>
            <a:chExt cx="13713328" cy="1090862"/>
          </a:xfrm>
        </p:grpSpPr>
        <p:sp>
          <p:nvSpPr>
            <p:cNvPr name="Freeform 59" id="59"/>
            <p:cNvSpPr/>
            <p:nvPr/>
          </p:nvSpPr>
          <p:spPr>
            <a:xfrm flipH="false" flipV="false" rot="0">
              <a:off x="12700" y="12700"/>
              <a:ext cx="13687933" cy="1065403"/>
            </a:xfrm>
            <a:custGeom>
              <a:avLst/>
              <a:gdLst/>
              <a:ahLst/>
              <a:cxnLst/>
              <a:rect r="r" b="b" t="t" l="l"/>
              <a:pathLst>
                <a:path h="1065403" w="13687933">
                  <a:moveTo>
                    <a:pt x="0" y="0"/>
                  </a:moveTo>
                  <a:lnTo>
                    <a:pt x="13687933" y="0"/>
                  </a:lnTo>
                  <a:lnTo>
                    <a:pt x="13687933" y="1065403"/>
                  </a:lnTo>
                  <a:lnTo>
                    <a:pt x="0" y="1065403"/>
                  </a:lnTo>
                  <a:close/>
                </a:path>
              </a:pathLst>
            </a:custGeom>
            <a:solidFill>
              <a:srgbClr val="FFFFFF"/>
            </a:solidFill>
          </p:spPr>
        </p:sp>
        <p:sp>
          <p:nvSpPr>
            <p:cNvPr name="Freeform 60" id="60"/>
            <p:cNvSpPr/>
            <p:nvPr/>
          </p:nvSpPr>
          <p:spPr>
            <a:xfrm flipH="false" flipV="false" rot="0">
              <a:off x="0" y="0"/>
              <a:ext cx="13713333" cy="1090803"/>
            </a:xfrm>
            <a:custGeom>
              <a:avLst/>
              <a:gdLst/>
              <a:ahLst/>
              <a:cxnLst/>
              <a:rect r="r" b="b" t="t" l="l"/>
              <a:pathLst>
                <a:path h="1090803" w="13713333">
                  <a:moveTo>
                    <a:pt x="12700" y="0"/>
                  </a:moveTo>
                  <a:lnTo>
                    <a:pt x="13700633" y="0"/>
                  </a:lnTo>
                  <a:cubicBezTo>
                    <a:pt x="13707619" y="0"/>
                    <a:pt x="13713333" y="5715"/>
                    <a:pt x="13713333" y="12700"/>
                  </a:cubicBezTo>
                  <a:lnTo>
                    <a:pt x="13713333" y="1078103"/>
                  </a:lnTo>
                  <a:cubicBezTo>
                    <a:pt x="13713333" y="1085088"/>
                    <a:pt x="13707619" y="1090803"/>
                    <a:pt x="137006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13700633" y="1065403"/>
                  </a:lnTo>
                  <a:lnTo>
                    <a:pt x="13700633" y="1078103"/>
                  </a:lnTo>
                  <a:lnTo>
                    <a:pt x="13687933" y="1078103"/>
                  </a:lnTo>
                  <a:lnTo>
                    <a:pt x="13687933" y="12700"/>
                  </a:lnTo>
                  <a:lnTo>
                    <a:pt x="13700633" y="12700"/>
                  </a:lnTo>
                  <a:lnTo>
                    <a:pt x="13700633" y="25400"/>
                  </a:lnTo>
                  <a:lnTo>
                    <a:pt x="12700" y="25400"/>
                  </a:lnTo>
                  <a:close/>
                </a:path>
              </a:pathLst>
            </a:custGeom>
            <a:solidFill>
              <a:srgbClr val="000000"/>
            </a:solidFill>
          </p:spPr>
        </p:sp>
        <p:sp>
          <p:nvSpPr>
            <p:cNvPr name="TextBox 61" id="61"/>
            <p:cNvSpPr txBox="true"/>
            <p:nvPr/>
          </p:nvSpPr>
          <p:spPr>
            <a:xfrm>
              <a:off x="0" y="-57150"/>
              <a:ext cx="13713328" cy="1148012"/>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The physical exportation of goods that can be seen e.g. raw materials or manufactured goods.</a:t>
              </a:r>
            </a:p>
          </p:txBody>
        </p:sp>
      </p:grpSp>
      <p:grpSp>
        <p:nvGrpSpPr>
          <p:cNvPr name="Group 62" id="62"/>
          <p:cNvGrpSpPr/>
          <p:nvPr/>
        </p:nvGrpSpPr>
        <p:grpSpPr>
          <a:xfrm rot="0">
            <a:off x="116804" y="9068610"/>
            <a:ext cx="3827044" cy="818147"/>
            <a:chOff x="0" y="0"/>
            <a:chExt cx="5102726" cy="1090862"/>
          </a:xfrm>
        </p:grpSpPr>
        <p:sp>
          <p:nvSpPr>
            <p:cNvPr name="Freeform 63" id="63"/>
            <p:cNvSpPr/>
            <p:nvPr/>
          </p:nvSpPr>
          <p:spPr>
            <a:xfrm flipH="false" flipV="false" rot="0">
              <a:off x="12700" y="12700"/>
              <a:ext cx="5077333" cy="1065403"/>
            </a:xfrm>
            <a:custGeom>
              <a:avLst/>
              <a:gdLst/>
              <a:ahLst/>
              <a:cxnLst/>
              <a:rect r="r" b="b" t="t" l="l"/>
              <a:pathLst>
                <a:path h="1065403" w="5077333">
                  <a:moveTo>
                    <a:pt x="0" y="0"/>
                  </a:moveTo>
                  <a:lnTo>
                    <a:pt x="5077333" y="0"/>
                  </a:lnTo>
                  <a:lnTo>
                    <a:pt x="5077333" y="1065403"/>
                  </a:lnTo>
                  <a:lnTo>
                    <a:pt x="0" y="1065403"/>
                  </a:lnTo>
                  <a:close/>
                </a:path>
              </a:pathLst>
            </a:custGeom>
            <a:solidFill>
              <a:srgbClr val="FFFFFF"/>
            </a:solidFill>
          </p:spPr>
        </p:sp>
        <p:sp>
          <p:nvSpPr>
            <p:cNvPr name="Freeform 64" id="64"/>
            <p:cNvSpPr/>
            <p:nvPr/>
          </p:nvSpPr>
          <p:spPr>
            <a:xfrm flipH="false" flipV="false" rot="0">
              <a:off x="0" y="0"/>
              <a:ext cx="5102733" cy="1090803"/>
            </a:xfrm>
            <a:custGeom>
              <a:avLst/>
              <a:gdLst/>
              <a:ahLst/>
              <a:cxnLst/>
              <a:rect r="r" b="b" t="t" l="l"/>
              <a:pathLst>
                <a:path h="1090803" w="5102733">
                  <a:moveTo>
                    <a:pt x="12700" y="0"/>
                  </a:moveTo>
                  <a:lnTo>
                    <a:pt x="5090033" y="0"/>
                  </a:lnTo>
                  <a:cubicBezTo>
                    <a:pt x="5097018" y="0"/>
                    <a:pt x="5102733" y="5715"/>
                    <a:pt x="5102733" y="12700"/>
                  </a:cubicBezTo>
                  <a:lnTo>
                    <a:pt x="5102733" y="1078103"/>
                  </a:lnTo>
                  <a:cubicBezTo>
                    <a:pt x="5102733" y="1085088"/>
                    <a:pt x="5097018" y="1090803"/>
                    <a:pt x="50900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5090033" y="1065403"/>
                  </a:lnTo>
                  <a:lnTo>
                    <a:pt x="5090033" y="1078103"/>
                  </a:lnTo>
                  <a:lnTo>
                    <a:pt x="5077333" y="1078103"/>
                  </a:lnTo>
                  <a:lnTo>
                    <a:pt x="5077333" y="12700"/>
                  </a:lnTo>
                  <a:lnTo>
                    <a:pt x="5090033" y="12700"/>
                  </a:lnTo>
                  <a:lnTo>
                    <a:pt x="5090033" y="25400"/>
                  </a:lnTo>
                  <a:lnTo>
                    <a:pt x="12700" y="25400"/>
                  </a:lnTo>
                  <a:close/>
                </a:path>
              </a:pathLst>
            </a:custGeom>
            <a:solidFill>
              <a:srgbClr val="000000"/>
            </a:solidFill>
          </p:spPr>
        </p:sp>
        <p:sp>
          <p:nvSpPr>
            <p:cNvPr name="TextBox 65" id="65"/>
            <p:cNvSpPr txBox="true"/>
            <p:nvPr/>
          </p:nvSpPr>
          <p:spPr>
            <a:xfrm>
              <a:off x="0" y="-85725"/>
              <a:ext cx="5102726" cy="1176587"/>
            </a:xfrm>
            <a:prstGeom prst="rect">
              <a:avLst/>
            </a:prstGeom>
          </p:spPr>
          <p:txBody>
            <a:bodyPr anchor="ctr" rtlCol="false" tIns="50800" lIns="50800" bIns="50800" rIns="50800"/>
            <a:lstStyle/>
            <a:p>
              <a:pPr algn="ctr">
                <a:lnSpc>
                  <a:spcPts val="5040"/>
                </a:lnSpc>
              </a:pPr>
              <a:r>
                <a:rPr lang="en-US" sz="4200">
                  <a:solidFill>
                    <a:srgbClr val="000000"/>
                  </a:solidFill>
                  <a:latin typeface="Calibri (MS)"/>
                  <a:ea typeface="Calibri (MS)"/>
                  <a:cs typeface="Calibri (MS)"/>
                  <a:sym typeface="Calibri (MS)"/>
                </a:rPr>
                <a:t>Invisible trade</a:t>
              </a:r>
            </a:p>
          </p:txBody>
        </p:sp>
      </p:grpSp>
      <p:grpSp>
        <p:nvGrpSpPr>
          <p:cNvPr name="Group 66" id="66"/>
          <p:cNvGrpSpPr/>
          <p:nvPr/>
        </p:nvGrpSpPr>
        <p:grpSpPr>
          <a:xfrm rot="0">
            <a:off x="7230477" y="8979252"/>
            <a:ext cx="10284996" cy="818147"/>
            <a:chOff x="0" y="0"/>
            <a:chExt cx="13713328" cy="1090862"/>
          </a:xfrm>
        </p:grpSpPr>
        <p:sp>
          <p:nvSpPr>
            <p:cNvPr name="Freeform 67" id="67"/>
            <p:cNvSpPr/>
            <p:nvPr/>
          </p:nvSpPr>
          <p:spPr>
            <a:xfrm flipH="false" flipV="false" rot="0">
              <a:off x="12700" y="12700"/>
              <a:ext cx="13687933" cy="1065403"/>
            </a:xfrm>
            <a:custGeom>
              <a:avLst/>
              <a:gdLst/>
              <a:ahLst/>
              <a:cxnLst/>
              <a:rect r="r" b="b" t="t" l="l"/>
              <a:pathLst>
                <a:path h="1065403" w="13687933">
                  <a:moveTo>
                    <a:pt x="0" y="0"/>
                  </a:moveTo>
                  <a:lnTo>
                    <a:pt x="13687933" y="0"/>
                  </a:lnTo>
                  <a:lnTo>
                    <a:pt x="13687933" y="1065403"/>
                  </a:lnTo>
                  <a:lnTo>
                    <a:pt x="0" y="1065403"/>
                  </a:lnTo>
                  <a:close/>
                </a:path>
              </a:pathLst>
            </a:custGeom>
            <a:solidFill>
              <a:srgbClr val="FFFFFF"/>
            </a:solidFill>
          </p:spPr>
        </p:sp>
        <p:sp>
          <p:nvSpPr>
            <p:cNvPr name="Freeform 68" id="68"/>
            <p:cNvSpPr/>
            <p:nvPr/>
          </p:nvSpPr>
          <p:spPr>
            <a:xfrm flipH="false" flipV="false" rot="0">
              <a:off x="0" y="0"/>
              <a:ext cx="13713333" cy="1090803"/>
            </a:xfrm>
            <a:custGeom>
              <a:avLst/>
              <a:gdLst/>
              <a:ahLst/>
              <a:cxnLst/>
              <a:rect r="r" b="b" t="t" l="l"/>
              <a:pathLst>
                <a:path h="1090803" w="13713333">
                  <a:moveTo>
                    <a:pt x="12700" y="0"/>
                  </a:moveTo>
                  <a:lnTo>
                    <a:pt x="13700633" y="0"/>
                  </a:lnTo>
                  <a:cubicBezTo>
                    <a:pt x="13707619" y="0"/>
                    <a:pt x="13713333" y="5715"/>
                    <a:pt x="13713333" y="12700"/>
                  </a:cubicBezTo>
                  <a:lnTo>
                    <a:pt x="13713333" y="1078103"/>
                  </a:lnTo>
                  <a:cubicBezTo>
                    <a:pt x="13713333" y="1085088"/>
                    <a:pt x="13707619" y="1090803"/>
                    <a:pt x="13700633" y="1090803"/>
                  </a:cubicBezTo>
                  <a:lnTo>
                    <a:pt x="12700" y="1090803"/>
                  </a:lnTo>
                  <a:cubicBezTo>
                    <a:pt x="5715" y="1090803"/>
                    <a:pt x="0" y="1085088"/>
                    <a:pt x="0" y="1078103"/>
                  </a:cubicBezTo>
                  <a:lnTo>
                    <a:pt x="0" y="12700"/>
                  </a:lnTo>
                  <a:cubicBezTo>
                    <a:pt x="0" y="5715"/>
                    <a:pt x="5715" y="0"/>
                    <a:pt x="12700" y="0"/>
                  </a:cubicBezTo>
                  <a:moveTo>
                    <a:pt x="12700" y="25400"/>
                  </a:moveTo>
                  <a:lnTo>
                    <a:pt x="12700" y="12700"/>
                  </a:lnTo>
                  <a:lnTo>
                    <a:pt x="25400" y="12700"/>
                  </a:lnTo>
                  <a:lnTo>
                    <a:pt x="25400" y="1078103"/>
                  </a:lnTo>
                  <a:lnTo>
                    <a:pt x="12700" y="1078103"/>
                  </a:lnTo>
                  <a:lnTo>
                    <a:pt x="12700" y="1065403"/>
                  </a:lnTo>
                  <a:lnTo>
                    <a:pt x="13700633" y="1065403"/>
                  </a:lnTo>
                  <a:lnTo>
                    <a:pt x="13700633" y="1078103"/>
                  </a:lnTo>
                  <a:lnTo>
                    <a:pt x="13687933" y="1078103"/>
                  </a:lnTo>
                  <a:lnTo>
                    <a:pt x="13687933" y="12700"/>
                  </a:lnTo>
                  <a:lnTo>
                    <a:pt x="13700633" y="12700"/>
                  </a:lnTo>
                  <a:lnTo>
                    <a:pt x="13700633" y="25400"/>
                  </a:lnTo>
                  <a:lnTo>
                    <a:pt x="12700" y="25400"/>
                  </a:lnTo>
                  <a:close/>
                </a:path>
              </a:pathLst>
            </a:custGeom>
            <a:solidFill>
              <a:srgbClr val="000000"/>
            </a:solidFill>
          </p:spPr>
        </p:sp>
        <p:sp>
          <p:nvSpPr>
            <p:cNvPr name="TextBox 69" id="69"/>
            <p:cNvSpPr txBox="true"/>
            <p:nvPr/>
          </p:nvSpPr>
          <p:spPr>
            <a:xfrm>
              <a:off x="0" y="-57150"/>
              <a:ext cx="13713328" cy="1148012"/>
            </a:xfrm>
            <a:prstGeom prst="rect">
              <a:avLst/>
            </a:prstGeom>
          </p:spPr>
          <p:txBody>
            <a:bodyPr anchor="ctr" rtlCol="false" tIns="50800" lIns="50800" bIns="50800" rIns="50800"/>
            <a:lstStyle/>
            <a:p>
              <a:pPr algn="ctr">
                <a:lnSpc>
                  <a:spcPts val="3240"/>
                </a:lnSpc>
              </a:pPr>
              <a:r>
                <a:rPr lang="en-US" sz="2700">
                  <a:solidFill>
                    <a:srgbClr val="000000"/>
                  </a:solidFill>
                  <a:latin typeface="Calibri (MS)"/>
                  <a:ea typeface="Calibri (MS)"/>
                  <a:cs typeface="Calibri (MS)"/>
                  <a:sym typeface="Calibri (MS)"/>
                </a:rPr>
                <a:t>The exportation of services which include, travel and tourism, business etc.</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91440" y="-1905"/>
            <a:ext cx="5973134" cy="741015"/>
          </a:xfrm>
          <a:prstGeom prst="rect">
            <a:avLst/>
          </a:prstGeom>
        </p:spPr>
        <p:txBody>
          <a:bodyPr anchor="t" rtlCol="false" tIns="0" lIns="0" bIns="0" rIns="0">
            <a:spAutoFit/>
          </a:bodyPr>
          <a:lstStyle/>
          <a:p>
            <a:pPr algn="l">
              <a:lnSpc>
                <a:spcPts val="5040"/>
              </a:lnSpc>
            </a:pPr>
            <a:r>
              <a:rPr lang="en-US" sz="4200" spc="36">
                <a:solidFill>
                  <a:srgbClr val="000000"/>
                </a:solidFill>
                <a:latin typeface="Abibas"/>
                <a:ea typeface="Abibas"/>
                <a:cs typeface="Abibas"/>
                <a:sym typeface="Abibas"/>
              </a:rPr>
              <a:t>A history of Global Trade</a:t>
            </a:r>
          </a:p>
        </p:txBody>
      </p:sp>
      <p:grpSp>
        <p:nvGrpSpPr>
          <p:cNvPr name="Group 4" id="4"/>
          <p:cNvGrpSpPr/>
          <p:nvPr/>
        </p:nvGrpSpPr>
        <p:grpSpPr>
          <a:xfrm rot="0">
            <a:off x="11873012" y="-9525"/>
            <a:ext cx="6424515" cy="1819544"/>
            <a:chOff x="0" y="0"/>
            <a:chExt cx="8566020" cy="2426058"/>
          </a:xfrm>
        </p:grpSpPr>
        <p:sp>
          <p:nvSpPr>
            <p:cNvPr name="Freeform 5" id="5"/>
            <p:cNvSpPr/>
            <p:nvPr/>
          </p:nvSpPr>
          <p:spPr>
            <a:xfrm flipH="false" flipV="false" rot="0">
              <a:off x="12700" y="12700"/>
              <a:ext cx="8540623" cy="2400681"/>
            </a:xfrm>
            <a:custGeom>
              <a:avLst/>
              <a:gdLst/>
              <a:ahLst/>
              <a:cxnLst/>
              <a:rect r="r" b="b" t="t" l="l"/>
              <a:pathLst>
                <a:path h="2400681" w="8540623">
                  <a:moveTo>
                    <a:pt x="0" y="0"/>
                  </a:moveTo>
                  <a:lnTo>
                    <a:pt x="8540623" y="0"/>
                  </a:lnTo>
                  <a:lnTo>
                    <a:pt x="8540623" y="2400681"/>
                  </a:lnTo>
                  <a:lnTo>
                    <a:pt x="0" y="2400681"/>
                  </a:lnTo>
                  <a:close/>
                </a:path>
              </a:pathLst>
            </a:custGeom>
            <a:solidFill>
              <a:srgbClr val="FFFFFF"/>
            </a:solidFill>
          </p:spPr>
        </p:sp>
        <p:sp>
          <p:nvSpPr>
            <p:cNvPr name="Freeform 6" id="6"/>
            <p:cNvSpPr/>
            <p:nvPr/>
          </p:nvSpPr>
          <p:spPr>
            <a:xfrm flipH="false" flipV="false" rot="0">
              <a:off x="0" y="0"/>
              <a:ext cx="8566023" cy="2426081"/>
            </a:xfrm>
            <a:custGeom>
              <a:avLst/>
              <a:gdLst/>
              <a:ahLst/>
              <a:cxnLst/>
              <a:rect r="r" b="b" t="t" l="l"/>
              <a:pathLst>
                <a:path h="2426081" w="8566023">
                  <a:moveTo>
                    <a:pt x="12700" y="0"/>
                  </a:moveTo>
                  <a:lnTo>
                    <a:pt x="8553323" y="0"/>
                  </a:lnTo>
                  <a:cubicBezTo>
                    <a:pt x="8560308" y="0"/>
                    <a:pt x="8566023" y="5715"/>
                    <a:pt x="8566023" y="12700"/>
                  </a:cubicBezTo>
                  <a:lnTo>
                    <a:pt x="8566023" y="2413381"/>
                  </a:lnTo>
                  <a:cubicBezTo>
                    <a:pt x="8566023" y="2420366"/>
                    <a:pt x="8560308" y="2426081"/>
                    <a:pt x="8553323" y="2426081"/>
                  </a:cubicBezTo>
                  <a:lnTo>
                    <a:pt x="12700" y="2426081"/>
                  </a:lnTo>
                  <a:cubicBezTo>
                    <a:pt x="5715" y="2426081"/>
                    <a:pt x="0" y="2420366"/>
                    <a:pt x="0" y="2413381"/>
                  </a:cubicBezTo>
                  <a:lnTo>
                    <a:pt x="0" y="12700"/>
                  </a:lnTo>
                  <a:cubicBezTo>
                    <a:pt x="0" y="5715"/>
                    <a:pt x="5715" y="0"/>
                    <a:pt x="12700" y="0"/>
                  </a:cubicBezTo>
                  <a:moveTo>
                    <a:pt x="12700" y="25400"/>
                  </a:moveTo>
                  <a:lnTo>
                    <a:pt x="12700" y="12700"/>
                  </a:lnTo>
                  <a:lnTo>
                    <a:pt x="25400" y="12700"/>
                  </a:lnTo>
                  <a:lnTo>
                    <a:pt x="25400" y="2413381"/>
                  </a:lnTo>
                  <a:lnTo>
                    <a:pt x="12700" y="2413381"/>
                  </a:lnTo>
                  <a:lnTo>
                    <a:pt x="12700" y="2400681"/>
                  </a:lnTo>
                  <a:lnTo>
                    <a:pt x="8553323" y="2400681"/>
                  </a:lnTo>
                  <a:lnTo>
                    <a:pt x="8553323" y="2413381"/>
                  </a:lnTo>
                  <a:lnTo>
                    <a:pt x="8540623" y="2413381"/>
                  </a:lnTo>
                  <a:lnTo>
                    <a:pt x="8540623" y="12700"/>
                  </a:lnTo>
                  <a:lnTo>
                    <a:pt x="8553323" y="12700"/>
                  </a:lnTo>
                  <a:lnTo>
                    <a:pt x="8553323" y="25400"/>
                  </a:lnTo>
                  <a:lnTo>
                    <a:pt x="12700" y="25400"/>
                  </a:lnTo>
                  <a:close/>
                </a:path>
              </a:pathLst>
            </a:custGeom>
            <a:solidFill>
              <a:srgbClr val="000000"/>
            </a:solidFill>
          </p:spPr>
        </p:sp>
        <p:sp>
          <p:nvSpPr>
            <p:cNvPr name="TextBox 7" id="7"/>
            <p:cNvSpPr txBox="true"/>
            <p:nvPr/>
          </p:nvSpPr>
          <p:spPr>
            <a:xfrm>
              <a:off x="0" y="-57150"/>
              <a:ext cx="8566020" cy="2483208"/>
            </a:xfrm>
            <a:prstGeom prst="rect">
              <a:avLst/>
            </a:prstGeom>
          </p:spPr>
          <p:txBody>
            <a:bodyPr anchor="t" rtlCol="false" tIns="50800" lIns="50800" bIns="50800" rIns="50800"/>
            <a:lstStyle/>
            <a:p>
              <a:pPr algn="l">
                <a:lnSpc>
                  <a:spcPts val="3240"/>
                </a:lnSpc>
              </a:pPr>
              <a:r>
                <a:rPr lang="en-US" sz="2700">
                  <a:solidFill>
                    <a:srgbClr val="000000"/>
                  </a:solidFill>
                  <a:latin typeface="Calibri (MS)"/>
                  <a:ea typeface="Calibri (MS)"/>
                  <a:cs typeface="Calibri (MS)"/>
                  <a:sym typeface="Calibri (MS)"/>
                </a:rPr>
                <a:t>Learning Objectives:</a:t>
              </a:r>
            </a:p>
            <a:p>
              <a:pPr algn="l" marL="488632" indent="-244316" lvl="1">
                <a:lnSpc>
                  <a:spcPts val="3240"/>
                </a:lnSpc>
                <a:buFont typeface="Arial"/>
                <a:buChar char="•"/>
              </a:pPr>
              <a:r>
                <a:rPr lang="en-US" sz="2700">
                  <a:solidFill>
                    <a:srgbClr val="000000"/>
                  </a:solidFill>
                  <a:latin typeface="Calibri (MS)"/>
                  <a:ea typeface="Calibri (MS)"/>
                  <a:cs typeface="Calibri (MS)"/>
                  <a:sym typeface="Calibri (MS)"/>
                </a:rPr>
                <a:t>Define Key terms related to trade.</a:t>
              </a:r>
            </a:p>
            <a:p>
              <a:pPr algn="l" marL="488632" indent="-244316" lvl="1">
                <a:lnSpc>
                  <a:spcPts val="3240"/>
                </a:lnSpc>
                <a:buFont typeface="Arial"/>
                <a:buChar char="•"/>
              </a:pPr>
              <a:r>
                <a:rPr lang="en-US" sz="2700">
                  <a:solidFill>
                    <a:srgbClr val="000000"/>
                  </a:solidFill>
                  <a:latin typeface="Calibri (MS)"/>
                  <a:ea typeface="Calibri (MS)"/>
                  <a:cs typeface="Calibri (MS)"/>
                  <a:sym typeface="Calibri (MS)"/>
                </a:rPr>
                <a:t>Describe the global patterns of trade </a:t>
              </a:r>
            </a:p>
            <a:p>
              <a:pPr algn="l" marL="488632" indent="-244316" lvl="1">
                <a:lnSpc>
                  <a:spcPts val="3240"/>
                </a:lnSpc>
                <a:buFont typeface="Arial"/>
                <a:buChar char="•"/>
              </a:pPr>
              <a:r>
                <a:rPr lang="en-US" sz="2700">
                  <a:solidFill>
                    <a:srgbClr val="000000"/>
                  </a:solidFill>
                  <a:latin typeface="Calibri (MS)"/>
                  <a:ea typeface="Calibri (MS)"/>
                  <a:cs typeface="Calibri (MS)"/>
                  <a:sym typeface="Calibri (MS)"/>
                </a:rPr>
                <a:t>Explain reasons for inequalities of trade.</a:t>
              </a:r>
            </a:p>
          </p:txBody>
        </p:sp>
      </p:grpSp>
      <p:grpSp>
        <p:nvGrpSpPr>
          <p:cNvPr name="Group 8" id="8"/>
          <p:cNvGrpSpPr/>
          <p:nvPr/>
        </p:nvGrpSpPr>
        <p:grpSpPr>
          <a:xfrm rot="0">
            <a:off x="83391" y="744330"/>
            <a:ext cx="4195276" cy="9571245"/>
            <a:chOff x="0" y="0"/>
            <a:chExt cx="5593702" cy="12761660"/>
          </a:xfrm>
        </p:grpSpPr>
        <p:sp>
          <p:nvSpPr>
            <p:cNvPr name="Freeform 9" id="9"/>
            <p:cNvSpPr/>
            <p:nvPr/>
          </p:nvSpPr>
          <p:spPr>
            <a:xfrm flipH="false" flipV="false" rot="0">
              <a:off x="38100" y="38100"/>
              <a:ext cx="5517515" cy="12685522"/>
            </a:xfrm>
            <a:custGeom>
              <a:avLst/>
              <a:gdLst/>
              <a:ahLst/>
              <a:cxnLst/>
              <a:rect r="r" b="b" t="t" l="l"/>
              <a:pathLst>
                <a:path h="12685522" w="5517515">
                  <a:moveTo>
                    <a:pt x="0" y="0"/>
                  </a:moveTo>
                  <a:lnTo>
                    <a:pt x="5517515" y="0"/>
                  </a:lnTo>
                  <a:lnTo>
                    <a:pt x="5517515" y="12685522"/>
                  </a:lnTo>
                  <a:lnTo>
                    <a:pt x="0" y="12685522"/>
                  </a:lnTo>
                  <a:close/>
                </a:path>
              </a:pathLst>
            </a:custGeom>
            <a:solidFill>
              <a:srgbClr val="FFFFFF"/>
            </a:solidFill>
          </p:spPr>
        </p:sp>
        <p:sp>
          <p:nvSpPr>
            <p:cNvPr name="Freeform 10" id="10"/>
            <p:cNvSpPr/>
            <p:nvPr/>
          </p:nvSpPr>
          <p:spPr>
            <a:xfrm flipH="false" flipV="false" rot="0">
              <a:off x="0" y="0"/>
              <a:ext cx="5593715" cy="12761722"/>
            </a:xfrm>
            <a:custGeom>
              <a:avLst/>
              <a:gdLst/>
              <a:ahLst/>
              <a:cxnLst/>
              <a:rect r="r" b="b" t="t" l="l"/>
              <a:pathLst>
                <a:path h="12761722" w="5593715">
                  <a:moveTo>
                    <a:pt x="38100" y="0"/>
                  </a:moveTo>
                  <a:lnTo>
                    <a:pt x="5555615" y="0"/>
                  </a:lnTo>
                  <a:cubicBezTo>
                    <a:pt x="5576697" y="0"/>
                    <a:pt x="5593715" y="17018"/>
                    <a:pt x="5593715" y="38100"/>
                  </a:cubicBezTo>
                  <a:lnTo>
                    <a:pt x="5593715" y="12723622"/>
                  </a:lnTo>
                  <a:cubicBezTo>
                    <a:pt x="5593715" y="12744704"/>
                    <a:pt x="5576697" y="12761722"/>
                    <a:pt x="5555615" y="12761722"/>
                  </a:cubicBezTo>
                  <a:lnTo>
                    <a:pt x="38100" y="12761722"/>
                  </a:lnTo>
                  <a:cubicBezTo>
                    <a:pt x="17018" y="12761722"/>
                    <a:pt x="0" y="12744704"/>
                    <a:pt x="0" y="12723622"/>
                  </a:cubicBezTo>
                  <a:lnTo>
                    <a:pt x="0" y="38100"/>
                  </a:lnTo>
                  <a:cubicBezTo>
                    <a:pt x="0" y="17018"/>
                    <a:pt x="17018" y="0"/>
                    <a:pt x="38100" y="0"/>
                  </a:cubicBezTo>
                  <a:moveTo>
                    <a:pt x="38100" y="76200"/>
                  </a:moveTo>
                  <a:lnTo>
                    <a:pt x="38100" y="38100"/>
                  </a:lnTo>
                  <a:lnTo>
                    <a:pt x="76200" y="38100"/>
                  </a:lnTo>
                  <a:lnTo>
                    <a:pt x="76200" y="12723622"/>
                  </a:lnTo>
                  <a:lnTo>
                    <a:pt x="38100" y="12723622"/>
                  </a:lnTo>
                  <a:lnTo>
                    <a:pt x="38100" y="12685522"/>
                  </a:lnTo>
                  <a:lnTo>
                    <a:pt x="5555615" y="12685522"/>
                  </a:lnTo>
                  <a:lnTo>
                    <a:pt x="5555615" y="12723622"/>
                  </a:lnTo>
                  <a:lnTo>
                    <a:pt x="5517515" y="12723622"/>
                  </a:lnTo>
                  <a:lnTo>
                    <a:pt x="5517515" y="38100"/>
                  </a:lnTo>
                  <a:lnTo>
                    <a:pt x="5555615" y="38100"/>
                  </a:lnTo>
                  <a:lnTo>
                    <a:pt x="5555615" y="76200"/>
                  </a:lnTo>
                  <a:lnTo>
                    <a:pt x="38100" y="76200"/>
                  </a:lnTo>
                  <a:close/>
                </a:path>
              </a:pathLst>
            </a:custGeom>
            <a:solidFill>
              <a:srgbClr val="000000"/>
            </a:solidFill>
          </p:spPr>
        </p:sp>
        <p:sp>
          <p:nvSpPr>
            <p:cNvPr name="TextBox 11" id="11"/>
            <p:cNvSpPr txBox="true"/>
            <p:nvPr/>
          </p:nvSpPr>
          <p:spPr>
            <a:xfrm>
              <a:off x="0" y="-47625"/>
              <a:ext cx="5593702" cy="12809285"/>
            </a:xfrm>
            <a:prstGeom prst="rect">
              <a:avLst/>
            </a:prstGeom>
          </p:spPr>
          <p:txBody>
            <a:bodyPr anchor="t" rtlCol="false" tIns="50800" lIns="50800" bIns="50800" rIns="50800"/>
            <a:lstStyle/>
            <a:p>
              <a:pPr algn="l" marL="415338" indent="-207669" lvl="1">
                <a:lnSpc>
                  <a:spcPts val="2754"/>
                </a:lnSpc>
                <a:buFont typeface="Arial"/>
                <a:buChar char="•"/>
              </a:pPr>
              <a:r>
                <a:rPr lang="en-US" sz="2295" u="sng">
                  <a:solidFill>
                    <a:srgbClr val="000000"/>
                  </a:solidFill>
                  <a:latin typeface="Calibri (MS)"/>
                  <a:ea typeface="Calibri (MS)"/>
                  <a:cs typeface="Calibri (MS)"/>
                  <a:sym typeface="Calibri (MS)"/>
                </a:rPr>
                <a:t>The origin and continuing basis of global interdependence is trade</a:t>
              </a:r>
              <a:r>
                <a:rPr lang="en-US" sz="2295">
                  <a:solidFill>
                    <a:srgbClr val="000000"/>
                  </a:solidFill>
                  <a:latin typeface="Calibri (MS)"/>
                  <a:ea typeface="Calibri (MS)"/>
                  <a:cs typeface="Calibri (MS)"/>
                  <a:sym typeface="Calibri (MS)"/>
                </a:rPr>
                <a:t>.</a:t>
              </a:r>
            </a:p>
            <a:p>
              <a:pPr algn="l" marL="415338" indent="-207669" lvl="1">
                <a:lnSpc>
                  <a:spcPts val="2754"/>
                </a:lnSpc>
              </a:pPr>
            </a:p>
            <a:p>
              <a:pPr algn="l" marL="415338" indent="-207669" lvl="1">
                <a:lnSpc>
                  <a:spcPts val="2754"/>
                </a:lnSpc>
                <a:buFont typeface="Arial"/>
                <a:buChar char="•"/>
              </a:pPr>
              <a:r>
                <a:rPr lang="en-US" sz="2295">
                  <a:solidFill>
                    <a:srgbClr val="000000"/>
                  </a:solidFill>
                  <a:latin typeface="Calibri (MS)"/>
                  <a:ea typeface="Calibri (MS)"/>
                  <a:cs typeface="Calibri (MS)"/>
                  <a:sym typeface="Calibri (MS)"/>
                </a:rPr>
                <a:t>When did the global trading system develop?</a:t>
              </a:r>
            </a:p>
            <a:p>
              <a:pPr algn="l" marL="415338" indent="-207669" lvl="1">
                <a:lnSpc>
                  <a:spcPts val="2754"/>
                </a:lnSpc>
              </a:pPr>
            </a:p>
            <a:p>
              <a:pPr algn="l" marL="415338" indent="-207669" lvl="1">
                <a:lnSpc>
                  <a:spcPts val="2754"/>
                </a:lnSpc>
                <a:buFont typeface="Arial"/>
                <a:buChar char="•"/>
              </a:pPr>
              <a:r>
                <a:rPr lang="en-US" sz="2295">
                  <a:solidFill>
                    <a:srgbClr val="000000"/>
                  </a:solidFill>
                  <a:latin typeface="Calibri (MS)"/>
                  <a:ea typeface="Calibri (MS)"/>
                  <a:cs typeface="Calibri (MS)"/>
                  <a:sym typeface="Calibri (MS)"/>
                </a:rPr>
                <a:t>It developed at the time of the European colonial expansion.</a:t>
              </a:r>
            </a:p>
            <a:p>
              <a:pPr algn="l" marL="415338" indent="-207669" lvl="1">
                <a:lnSpc>
                  <a:spcPts val="2754"/>
                </a:lnSpc>
              </a:pPr>
            </a:p>
            <a:p>
              <a:pPr algn="l" marL="415338" indent="-207669" lvl="1">
                <a:lnSpc>
                  <a:spcPts val="2754"/>
                </a:lnSpc>
                <a:buFont typeface="Arial"/>
                <a:buChar char="•"/>
              </a:pPr>
              <a:r>
                <a:rPr lang="en-US" sz="2295">
                  <a:solidFill>
                    <a:srgbClr val="000000"/>
                  </a:solidFill>
                  <a:latin typeface="Calibri (MS)"/>
                  <a:ea typeface="Calibri (MS)"/>
                  <a:cs typeface="Calibri (MS)"/>
                  <a:sym typeface="Calibri (MS)"/>
                </a:rPr>
                <a:t>Why? What emerged from this in terms of trade?</a:t>
              </a:r>
            </a:p>
            <a:p>
              <a:pPr algn="l" marL="415338" indent="-207669" lvl="1">
                <a:lnSpc>
                  <a:spcPts val="2754"/>
                </a:lnSpc>
              </a:pPr>
            </a:p>
            <a:p>
              <a:pPr algn="l" marL="415338" indent="-207669" lvl="1">
                <a:lnSpc>
                  <a:spcPts val="2754"/>
                </a:lnSpc>
                <a:buFont typeface="Arial"/>
                <a:buChar char="•"/>
              </a:pPr>
              <a:r>
                <a:rPr lang="en-US" sz="2295">
                  <a:solidFill>
                    <a:srgbClr val="000000"/>
                  </a:solidFill>
                  <a:latin typeface="Calibri (MS)"/>
                  <a:ea typeface="Calibri (MS)"/>
                  <a:cs typeface="Calibri (MS)"/>
                  <a:sym typeface="Calibri (MS)"/>
                </a:rPr>
                <a:t>A ‘</a:t>
              </a:r>
              <a:r>
                <a:rPr lang="en-US" sz="2295" u="sng">
                  <a:solidFill>
                    <a:srgbClr val="000000"/>
                  </a:solidFill>
                  <a:latin typeface="Calibri (MS)"/>
                  <a:ea typeface="Calibri (MS)"/>
                  <a:cs typeface="Calibri (MS)"/>
                  <a:sym typeface="Calibri (MS)"/>
                </a:rPr>
                <a:t>colonial division of labour</a:t>
              </a:r>
              <a:r>
                <a:rPr lang="en-US" sz="2295">
                  <a:solidFill>
                    <a:srgbClr val="000000"/>
                  </a:solidFill>
                  <a:latin typeface="Calibri (MS)"/>
                  <a:ea typeface="Calibri (MS)"/>
                  <a:cs typeface="Calibri (MS)"/>
                  <a:sym typeface="Calibri (MS)"/>
                </a:rPr>
                <a:t>’ emerged – LIC’s exported cheap primary products, agriculture and minerals. Europe &amp; North America exported manufactured goods. This remained the general pattern of world trade until the post-WWII period, when a more complex pattern of international trade emerged. This was one of the several factors which caused the </a:t>
              </a:r>
              <a:r>
                <a:rPr lang="en-US" b="true" sz="2295" u="sng">
                  <a:solidFill>
                    <a:srgbClr val="000000"/>
                  </a:solidFill>
                  <a:latin typeface="Calibri (MS) Bold"/>
                  <a:ea typeface="Calibri (MS) Bold"/>
                  <a:cs typeface="Calibri (MS) Bold"/>
                  <a:sym typeface="Calibri (MS) Bold"/>
                </a:rPr>
                <a:t>development gap </a:t>
              </a:r>
              <a:r>
                <a:rPr lang="en-US" sz="2295">
                  <a:solidFill>
                    <a:srgbClr val="000000"/>
                  </a:solidFill>
                  <a:latin typeface="Calibri (MS)"/>
                  <a:ea typeface="Calibri (MS)"/>
                  <a:cs typeface="Calibri (MS)"/>
                  <a:sym typeface="Calibri (MS)"/>
                </a:rPr>
                <a:t>we see today between nations of the world.</a:t>
              </a:r>
            </a:p>
            <a:p>
              <a:pPr algn="l" marL="415338" indent="-207669" lvl="1">
                <a:lnSpc>
                  <a:spcPts val="2754"/>
                </a:lnSpc>
              </a:pPr>
            </a:p>
          </p:txBody>
        </p:sp>
      </p:grpSp>
      <p:sp>
        <p:nvSpPr>
          <p:cNvPr name="TextBox 12" id="12"/>
          <p:cNvSpPr txBox="true"/>
          <p:nvPr/>
        </p:nvSpPr>
        <p:spPr>
          <a:xfrm rot="0">
            <a:off x="4341534" y="835323"/>
            <a:ext cx="8961120" cy="519708"/>
          </a:xfrm>
          <a:prstGeom prst="rect">
            <a:avLst/>
          </a:prstGeom>
        </p:spPr>
        <p:txBody>
          <a:bodyPr anchor="t" rtlCol="false" tIns="0" lIns="0" bIns="0" rIns="0">
            <a:spAutoFit/>
          </a:bodyPr>
          <a:lstStyle/>
          <a:p>
            <a:pPr algn="l">
              <a:lnSpc>
                <a:spcPts val="3240"/>
              </a:lnSpc>
            </a:pPr>
            <a:r>
              <a:rPr lang="en-US" sz="2700">
                <a:solidFill>
                  <a:srgbClr val="000000"/>
                </a:solidFill>
                <a:latin typeface="Calibri (MS)"/>
                <a:ea typeface="Calibri (MS)"/>
                <a:cs typeface="Calibri (MS)"/>
                <a:sym typeface="Calibri (MS)"/>
              </a:rPr>
              <a:t>Learn about the history of global trade in </a:t>
            </a:r>
            <a:r>
              <a:rPr lang="en-US" sz="2700" u="sng">
                <a:solidFill>
                  <a:srgbClr val="0563C1"/>
                </a:solidFill>
                <a:latin typeface="Calibri (MS)"/>
                <a:ea typeface="Calibri (MS)"/>
                <a:cs typeface="Calibri (MS)"/>
                <a:sym typeface="Calibri (MS)"/>
                <a:hlinkClick r:id="rId3" tooltip="https://www.weforum.org/agenda/2019/01/how-globalization-4-0-fits-into-the-history-of-globalization/"/>
              </a:rPr>
              <a:t>this</a:t>
            </a:r>
            <a:r>
              <a:rPr lang="en-US" sz="2700">
                <a:solidFill>
                  <a:srgbClr val="000000"/>
                </a:solidFill>
                <a:latin typeface="Calibri (MS)"/>
                <a:ea typeface="Calibri (MS)"/>
                <a:cs typeface="Calibri (MS)"/>
                <a:sym typeface="Calibri (MS)"/>
              </a:rPr>
              <a:t> article.</a:t>
            </a:r>
          </a:p>
        </p:txBody>
      </p:sp>
      <p:grpSp>
        <p:nvGrpSpPr>
          <p:cNvPr name="Group 13" id="13"/>
          <p:cNvGrpSpPr>
            <a:grpSpLocks noChangeAspect="true"/>
          </p:cNvGrpSpPr>
          <p:nvPr/>
        </p:nvGrpSpPr>
        <p:grpSpPr>
          <a:xfrm rot="0">
            <a:off x="4446036" y="1800494"/>
            <a:ext cx="9897397" cy="4169910"/>
            <a:chOff x="0" y="0"/>
            <a:chExt cx="13196530" cy="5559880"/>
          </a:xfrm>
        </p:grpSpPr>
        <p:sp>
          <p:nvSpPr>
            <p:cNvPr name="Freeform 14" id="14"/>
            <p:cNvSpPr/>
            <p:nvPr/>
          </p:nvSpPr>
          <p:spPr>
            <a:xfrm flipH="false" flipV="false" rot="0">
              <a:off x="0" y="0"/>
              <a:ext cx="13196570" cy="5559933"/>
            </a:xfrm>
            <a:custGeom>
              <a:avLst/>
              <a:gdLst/>
              <a:ahLst/>
              <a:cxnLst/>
              <a:rect r="r" b="b" t="t" l="l"/>
              <a:pathLst>
                <a:path h="5559933" w="13196570">
                  <a:moveTo>
                    <a:pt x="0" y="0"/>
                  </a:moveTo>
                  <a:lnTo>
                    <a:pt x="13196570" y="0"/>
                  </a:lnTo>
                  <a:lnTo>
                    <a:pt x="13196570" y="5559933"/>
                  </a:lnTo>
                  <a:lnTo>
                    <a:pt x="0" y="5559933"/>
                  </a:lnTo>
                  <a:lnTo>
                    <a:pt x="0" y="0"/>
                  </a:lnTo>
                  <a:close/>
                </a:path>
              </a:pathLst>
            </a:custGeom>
            <a:blipFill>
              <a:blip r:embed="rId4"/>
              <a:stretch>
                <a:fillRect l="0" t="-16755" r="0" b="-16754"/>
              </a:stretch>
            </a:blipFill>
          </p:spPr>
        </p:sp>
      </p:grpSp>
      <p:grpSp>
        <p:nvGrpSpPr>
          <p:cNvPr name="Group 15" id="15"/>
          <p:cNvGrpSpPr>
            <a:grpSpLocks noChangeAspect="true"/>
          </p:cNvGrpSpPr>
          <p:nvPr/>
        </p:nvGrpSpPr>
        <p:grpSpPr>
          <a:xfrm rot="0">
            <a:off x="4469362" y="6021742"/>
            <a:ext cx="9874071" cy="4169910"/>
            <a:chOff x="0" y="0"/>
            <a:chExt cx="13165428" cy="5559880"/>
          </a:xfrm>
        </p:grpSpPr>
        <p:sp>
          <p:nvSpPr>
            <p:cNvPr name="Freeform 16" id="16"/>
            <p:cNvSpPr/>
            <p:nvPr/>
          </p:nvSpPr>
          <p:spPr>
            <a:xfrm flipH="false" flipV="false" rot="0">
              <a:off x="0" y="0"/>
              <a:ext cx="13165455" cy="5559933"/>
            </a:xfrm>
            <a:custGeom>
              <a:avLst/>
              <a:gdLst/>
              <a:ahLst/>
              <a:cxnLst/>
              <a:rect r="r" b="b" t="t" l="l"/>
              <a:pathLst>
                <a:path h="5559933" w="13165455">
                  <a:moveTo>
                    <a:pt x="0" y="0"/>
                  </a:moveTo>
                  <a:lnTo>
                    <a:pt x="13165455" y="0"/>
                  </a:lnTo>
                  <a:lnTo>
                    <a:pt x="13165455" y="5559933"/>
                  </a:lnTo>
                  <a:lnTo>
                    <a:pt x="0" y="5559933"/>
                  </a:lnTo>
                  <a:lnTo>
                    <a:pt x="0" y="0"/>
                  </a:lnTo>
                  <a:close/>
                </a:path>
              </a:pathLst>
            </a:custGeom>
            <a:blipFill>
              <a:blip r:embed="rId4"/>
              <a:stretch>
                <a:fillRect l="0" t="-16597" r="0" b="-16597"/>
              </a:stretch>
            </a:blipFill>
          </p:spPr>
        </p:sp>
      </p:grpSp>
      <p:grpSp>
        <p:nvGrpSpPr>
          <p:cNvPr name="Group 17" id="17"/>
          <p:cNvGrpSpPr/>
          <p:nvPr/>
        </p:nvGrpSpPr>
        <p:grpSpPr>
          <a:xfrm rot="0">
            <a:off x="13384569" y="4188278"/>
            <a:ext cx="4912956" cy="3668487"/>
            <a:chOff x="0" y="0"/>
            <a:chExt cx="6550608" cy="4891316"/>
          </a:xfrm>
        </p:grpSpPr>
        <p:sp>
          <p:nvSpPr>
            <p:cNvPr name="Freeform 18" id="18"/>
            <p:cNvSpPr/>
            <p:nvPr/>
          </p:nvSpPr>
          <p:spPr>
            <a:xfrm flipH="false" flipV="false" rot="0">
              <a:off x="12700" y="12700"/>
              <a:ext cx="6525260" cy="4865878"/>
            </a:xfrm>
            <a:custGeom>
              <a:avLst/>
              <a:gdLst/>
              <a:ahLst/>
              <a:cxnLst/>
              <a:rect r="r" b="b" t="t" l="l"/>
              <a:pathLst>
                <a:path h="4865878" w="6525260">
                  <a:moveTo>
                    <a:pt x="0" y="2432939"/>
                  </a:moveTo>
                  <a:lnTo>
                    <a:pt x="3760851" y="0"/>
                  </a:lnTo>
                  <a:lnTo>
                    <a:pt x="3760851" y="866267"/>
                  </a:lnTo>
                  <a:lnTo>
                    <a:pt x="6525260" y="866267"/>
                  </a:lnTo>
                  <a:lnTo>
                    <a:pt x="6525260" y="3999611"/>
                  </a:lnTo>
                  <a:lnTo>
                    <a:pt x="3760851" y="3999611"/>
                  </a:lnTo>
                  <a:lnTo>
                    <a:pt x="3760851" y="4865878"/>
                  </a:lnTo>
                  <a:close/>
                </a:path>
              </a:pathLst>
            </a:custGeom>
            <a:solidFill>
              <a:srgbClr val="4472C4"/>
            </a:solidFill>
          </p:spPr>
        </p:sp>
        <p:sp>
          <p:nvSpPr>
            <p:cNvPr name="Freeform 19" id="19"/>
            <p:cNvSpPr/>
            <p:nvPr/>
          </p:nvSpPr>
          <p:spPr>
            <a:xfrm flipH="false" flipV="false" rot="0">
              <a:off x="0" y="-635"/>
              <a:ext cx="6550660" cy="4892675"/>
            </a:xfrm>
            <a:custGeom>
              <a:avLst/>
              <a:gdLst/>
              <a:ahLst/>
              <a:cxnLst/>
              <a:rect r="r" b="b" t="t" l="l"/>
              <a:pathLst>
                <a:path h="4892675" w="6550660">
                  <a:moveTo>
                    <a:pt x="5842" y="2435606"/>
                  </a:moveTo>
                  <a:lnTo>
                    <a:pt x="3766693" y="2667"/>
                  </a:lnTo>
                  <a:cubicBezTo>
                    <a:pt x="3770630" y="127"/>
                    <a:pt x="3775583" y="0"/>
                    <a:pt x="3779647" y="2159"/>
                  </a:cubicBezTo>
                  <a:cubicBezTo>
                    <a:pt x="3783711" y="4318"/>
                    <a:pt x="3786251" y="8636"/>
                    <a:pt x="3786251" y="13335"/>
                  </a:cubicBezTo>
                  <a:lnTo>
                    <a:pt x="3786251" y="879602"/>
                  </a:lnTo>
                  <a:lnTo>
                    <a:pt x="3773551" y="879602"/>
                  </a:lnTo>
                  <a:lnTo>
                    <a:pt x="3773551" y="866902"/>
                  </a:lnTo>
                  <a:lnTo>
                    <a:pt x="6537960" y="866902"/>
                  </a:lnTo>
                  <a:cubicBezTo>
                    <a:pt x="6544945" y="866902"/>
                    <a:pt x="6550660" y="872617"/>
                    <a:pt x="6550660" y="879602"/>
                  </a:cubicBezTo>
                  <a:lnTo>
                    <a:pt x="6550660" y="4012946"/>
                  </a:lnTo>
                  <a:cubicBezTo>
                    <a:pt x="6550660" y="4019931"/>
                    <a:pt x="6544945" y="4025646"/>
                    <a:pt x="6537960" y="4025646"/>
                  </a:cubicBezTo>
                  <a:lnTo>
                    <a:pt x="3773551" y="4025646"/>
                  </a:lnTo>
                  <a:lnTo>
                    <a:pt x="3773551" y="4012946"/>
                  </a:lnTo>
                  <a:lnTo>
                    <a:pt x="3786251" y="4012946"/>
                  </a:lnTo>
                  <a:lnTo>
                    <a:pt x="3786251" y="4879213"/>
                  </a:lnTo>
                  <a:cubicBezTo>
                    <a:pt x="3786251" y="4883912"/>
                    <a:pt x="3783711" y="4888103"/>
                    <a:pt x="3779647" y="4890389"/>
                  </a:cubicBezTo>
                  <a:cubicBezTo>
                    <a:pt x="3775583" y="4892675"/>
                    <a:pt x="3770630" y="4892421"/>
                    <a:pt x="3766693" y="4889881"/>
                  </a:cubicBezTo>
                  <a:lnTo>
                    <a:pt x="5842" y="2456942"/>
                  </a:lnTo>
                  <a:cubicBezTo>
                    <a:pt x="2286" y="2454656"/>
                    <a:pt x="0" y="2450592"/>
                    <a:pt x="0" y="2446274"/>
                  </a:cubicBezTo>
                  <a:cubicBezTo>
                    <a:pt x="0" y="2441956"/>
                    <a:pt x="2159" y="2437892"/>
                    <a:pt x="5842" y="2435606"/>
                  </a:cubicBezTo>
                  <a:moveTo>
                    <a:pt x="19685" y="2456942"/>
                  </a:moveTo>
                  <a:lnTo>
                    <a:pt x="12700" y="2446274"/>
                  </a:lnTo>
                  <a:lnTo>
                    <a:pt x="19558" y="2435606"/>
                  </a:lnTo>
                  <a:lnTo>
                    <a:pt x="3780409" y="4868545"/>
                  </a:lnTo>
                  <a:lnTo>
                    <a:pt x="3773551" y="4879213"/>
                  </a:lnTo>
                  <a:lnTo>
                    <a:pt x="3760851" y="4879213"/>
                  </a:lnTo>
                  <a:lnTo>
                    <a:pt x="3760851" y="4012946"/>
                  </a:lnTo>
                  <a:cubicBezTo>
                    <a:pt x="3760851" y="4005961"/>
                    <a:pt x="3766566" y="4000246"/>
                    <a:pt x="3773551" y="4000246"/>
                  </a:cubicBezTo>
                  <a:lnTo>
                    <a:pt x="6537960" y="4000246"/>
                  </a:lnTo>
                  <a:lnTo>
                    <a:pt x="6537960" y="4012946"/>
                  </a:lnTo>
                  <a:lnTo>
                    <a:pt x="6525260" y="4012946"/>
                  </a:lnTo>
                  <a:lnTo>
                    <a:pt x="6525260" y="879602"/>
                  </a:lnTo>
                  <a:lnTo>
                    <a:pt x="6537960" y="879602"/>
                  </a:lnTo>
                  <a:lnTo>
                    <a:pt x="6537960" y="892302"/>
                  </a:lnTo>
                  <a:lnTo>
                    <a:pt x="3773551" y="892302"/>
                  </a:lnTo>
                  <a:cubicBezTo>
                    <a:pt x="3766566" y="892302"/>
                    <a:pt x="3760851" y="886587"/>
                    <a:pt x="3760851" y="879602"/>
                  </a:cubicBezTo>
                  <a:lnTo>
                    <a:pt x="3760851" y="13335"/>
                  </a:lnTo>
                  <a:lnTo>
                    <a:pt x="3773551" y="13335"/>
                  </a:lnTo>
                  <a:lnTo>
                    <a:pt x="3780409" y="24003"/>
                  </a:lnTo>
                  <a:lnTo>
                    <a:pt x="19558" y="2456942"/>
                  </a:lnTo>
                  <a:close/>
                </a:path>
              </a:pathLst>
            </a:custGeom>
            <a:solidFill>
              <a:srgbClr val="2F528F"/>
            </a:solidFill>
          </p:spPr>
        </p:sp>
        <p:sp>
          <p:nvSpPr>
            <p:cNvPr name="TextBox 20" id="20"/>
            <p:cNvSpPr txBox="true"/>
            <p:nvPr/>
          </p:nvSpPr>
          <p:spPr>
            <a:xfrm>
              <a:off x="0" y="-57150"/>
              <a:ext cx="6550608" cy="4948466"/>
            </a:xfrm>
            <a:prstGeom prst="rect">
              <a:avLst/>
            </a:prstGeom>
          </p:spPr>
          <p:txBody>
            <a:bodyPr anchor="ctr" rtlCol="false" tIns="50800" lIns="50800" bIns="50800" rIns="50800"/>
            <a:lstStyle/>
            <a:p>
              <a:pPr algn="ctr">
                <a:lnSpc>
                  <a:spcPts val="3240"/>
                </a:lnSpc>
              </a:pPr>
              <a:r>
                <a:rPr lang="en-US" sz="2700">
                  <a:solidFill>
                    <a:srgbClr val="FFFFFF"/>
                  </a:solidFill>
                  <a:latin typeface="Calibri (MS)"/>
                  <a:ea typeface="Calibri (MS)"/>
                  <a:cs typeface="Calibri (MS)"/>
                  <a:sym typeface="Calibri (MS)"/>
                </a:rPr>
                <a:t>Ext: Check out these videos outlining the history of global trade &amp; explaining global trade.</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0" y="0"/>
            <a:ext cx="15773400" cy="914149"/>
            <a:chOff x="0" y="0"/>
            <a:chExt cx="21031200" cy="1218866"/>
          </a:xfrm>
        </p:grpSpPr>
        <p:sp>
          <p:nvSpPr>
            <p:cNvPr name="Freeform 4" id="4"/>
            <p:cNvSpPr/>
            <p:nvPr/>
          </p:nvSpPr>
          <p:spPr>
            <a:xfrm flipH="false" flipV="false" rot="0">
              <a:off x="0" y="0"/>
              <a:ext cx="21031200" cy="1218866"/>
            </a:xfrm>
            <a:custGeom>
              <a:avLst/>
              <a:gdLst/>
              <a:ahLst/>
              <a:cxnLst/>
              <a:rect r="r" b="b" t="t" l="l"/>
              <a:pathLst>
                <a:path h="1218866" w="21031200">
                  <a:moveTo>
                    <a:pt x="0" y="0"/>
                  </a:moveTo>
                  <a:lnTo>
                    <a:pt x="21031200" y="0"/>
                  </a:lnTo>
                  <a:lnTo>
                    <a:pt x="21031200" y="1218866"/>
                  </a:lnTo>
                  <a:lnTo>
                    <a:pt x="0" y="1218866"/>
                  </a:lnTo>
                  <a:close/>
                </a:path>
              </a:pathLst>
            </a:custGeom>
            <a:solidFill>
              <a:srgbClr val="000000">
                <a:alpha val="0"/>
              </a:srgbClr>
            </a:solidFill>
          </p:spPr>
        </p:sp>
        <p:sp>
          <p:nvSpPr>
            <p:cNvPr name="TextBox 5" id="5"/>
            <p:cNvSpPr txBox="true"/>
            <p:nvPr/>
          </p:nvSpPr>
          <p:spPr>
            <a:xfrm>
              <a:off x="0" y="0"/>
              <a:ext cx="21031200" cy="1218866"/>
            </a:xfrm>
            <a:prstGeom prst="rect">
              <a:avLst/>
            </a:prstGeom>
          </p:spPr>
          <p:txBody>
            <a:bodyPr anchor="ctr" rtlCol="false" tIns="0" lIns="0" bIns="0" rIns="0"/>
            <a:lstStyle/>
            <a:p>
              <a:pPr algn="l">
                <a:lnSpc>
                  <a:spcPts val="4536"/>
                </a:lnSpc>
              </a:pPr>
              <a:r>
                <a:rPr lang="en-US" sz="4200" spc="36">
                  <a:solidFill>
                    <a:srgbClr val="000000"/>
                  </a:solidFill>
                  <a:latin typeface="Abibas"/>
                  <a:ea typeface="Abibas"/>
                  <a:cs typeface="Abibas"/>
                  <a:sym typeface="Abibas"/>
                </a:rPr>
                <a:t>Growth of Trade between 2003 - 2013</a:t>
              </a:r>
            </a:p>
          </p:txBody>
        </p:sp>
      </p:grpSp>
      <p:sp>
        <p:nvSpPr>
          <p:cNvPr name="TextBox 6" id="6"/>
          <p:cNvSpPr txBox="true"/>
          <p:nvPr/>
        </p:nvSpPr>
        <p:spPr>
          <a:xfrm rot="0">
            <a:off x="194120" y="931294"/>
            <a:ext cx="15590520" cy="2775335"/>
          </a:xfrm>
          <a:prstGeom prst="rect">
            <a:avLst/>
          </a:prstGeom>
        </p:spPr>
        <p:txBody>
          <a:bodyPr anchor="t" rtlCol="false" tIns="0" lIns="0" bIns="0" rIns="0">
            <a:spAutoFit/>
          </a:bodyPr>
          <a:lstStyle/>
          <a:p>
            <a:pPr algn="l">
              <a:lnSpc>
                <a:spcPts val="2916"/>
              </a:lnSpc>
            </a:pPr>
            <a:r>
              <a:rPr lang="en-US" sz="2700">
                <a:solidFill>
                  <a:srgbClr val="000000"/>
                </a:solidFill>
                <a:latin typeface="Calibri (MS)"/>
                <a:ea typeface="Calibri (MS)"/>
                <a:cs typeface="Calibri (MS)"/>
                <a:sym typeface="Calibri (MS)"/>
              </a:rPr>
              <a:t>Look at the graph which outlines the growth of visible and invisible trade </a:t>
            </a:r>
          </a:p>
          <a:p>
            <a:pPr algn="l" marL="488632" indent="-244316" lvl="1">
              <a:lnSpc>
                <a:spcPts val="2916"/>
              </a:lnSpc>
              <a:buAutoNum type="arabicPeriod" startAt="1"/>
            </a:pPr>
            <a:r>
              <a:rPr lang="en-US" sz="2700">
                <a:solidFill>
                  <a:srgbClr val="000000"/>
                </a:solidFill>
                <a:latin typeface="Calibri (MS)"/>
                <a:ea typeface="Calibri (MS)"/>
                <a:cs typeface="Calibri (MS)"/>
                <a:sym typeface="Calibri (MS)"/>
              </a:rPr>
              <a:t>Identify the pattern of the growth of trade</a:t>
            </a:r>
          </a:p>
          <a:p>
            <a:pPr algn="l" marL="488632" indent="-244316" lvl="1">
              <a:lnSpc>
                <a:spcPts val="2916"/>
              </a:lnSpc>
              <a:buAutoNum type="arabicPeriod" startAt="1"/>
            </a:pPr>
            <a:r>
              <a:rPr lang="en-US" sz="2700">
                <a:solidFill>
                  <a:srgbClr val="000000"/>
                </a:solidFill>
                <a:latin typeface="Calibri (MS)"/>
                <a:ea typeface="Calibri (MS)"/>
                <a:cs typeface="Calibri (MS)"/>
                <a:sym typeface="Calibri (MS)"/>
              </a:rPr>
              <a:t>Compare the differences between the growth of visible and invisible trade</a:t>
            </a:r>
          </a:p>
          <a:p>
            <a:pPr algn="l" marL="488632" indent="-244316" lvl="1">
              <a:lnSpc>
                <a:spcPts val="2916"/>
              </a:lnSpc>
              <a:buAutoNum type="arabicPeriod" startAt="1"/>
            </a:pPr>
            <a:r>
              <a:rPr lang="en-US" sz="2700">
                <a:solidFill>
                  <a:srgbClr val="000000"/>
                </a:solidFill>
                <a:latin typeface="Calibri (MS)"/>
                <a:ea typeface="Calibri (MS)"/>
                <a:cs typeface="Calibri (MS)"/>
                <a:sym typeface="Calibri (MS)"/>
              </a:rPr>
              <a:t>Explain the anomaly to the trend evidenced in the year 2008.</a:t>
            </a:r>
          </a:p>
        </p:txBody>
      </p:sp>
      <p:grpSp>
        <p:nvGrpSpPr>
          <p:cNvPr name="Group 7" id="7"/>
          <p:cNvGrpSpPr>
            <a:grpSpLocks noChangeAspect="true"/>
          </p:cNvGrpSpPr>
          <p:nvPr/>
        </p:nvGrpSpPr>
        <p:grpSpPr>
          <a:xfrm rot="0">
            <a:off x="102679" y="3414408"/>
            <a:ext cx="12446001" cy="6741267"/>
            <a:chOff x="0" y="0"/>
            <a:chExt cx="16594668" cy="8988356"/>
          </a:xfrm>
        </p:grpSpPr>
        <p:sp>
          <p:nvSpPr>
            <p:cNvPr name="Freeform 8" id="8"/>
            <p:cNvSpPr/>
            <p:nvPr/>
          </p:nvSpPr>
          <p:spPr>
            <a:xfrm flipH="false" flipV="false" rot="0">
              <a:off x="0" y="0"/>
              <a:ext cx="16594710" cy="8988298"/>
            </a:xfrm>
            <a:custGeom>
              <a:avLst/>
              <a:gdLst/>
              <a:ahLst/>
              <a:cxnLst/>
              <a:rect r="r" b="b" t="t" l="l"/>
              <a:pathLst>
                <a:path h="8988298" w="16594710">
                  <a:moveTo>
                    <a:pt x="0" y="0"/>
                  </a:moveTo>
                  <a:lnTo>
                    <a:pt x="16594710" y="0"/>
                  </a:lnTo>
                  <a:lnTo>
                    <a:pt x="16594710" y="8988298"/>
                  </a:lnTo>
                  <a:lnTo>
                    <a:pt x="0" y="8988298"/>
                  </a:lnTo>
                  <a:lnTo>
                    <a:pt x="0" y="0"/>
                  </a:lnTo>
                  <a:close/>
                </a:path>
              </a:pathLst>
            </a:custGeom>
            <a:blipFill>
              <a:blip r:embed="rId3"/>
              <a:stretch>
                <a:fillRect l="-3393" t="-8212" r="-14557" b="0"/>
              </a:stretch>
            </a:blipFill>
          </p:spPr>
        </p:sp>
      </p:grpSp>
      <p:grpSp>
        <p:nvGrpSpPr>
          <p:cNvPr name="Group 9" id="9"/>
          <p:cNvGrpSpPr/>
          <p:nvPr/>
        </p:nvGrpSpPr>
        <p:grpSpPr>
          <a:xfrm rot="0">
            <a:off x="12763690" y="-14578"/>
            <a:ext cx="5454909" cy="10344150"/>
            <a:chOff x="0" y="0"/>
            <a:chExt cx="7273212" cy="13792200"/>
          </a:xfrm>
        </p:grpSpPr>
        <p:sp>
          <p:nvSpPr>
            <p:cNvPr name="Freeform 10" id="10"/>
            <p:cNvSpPr/>
            <p:nvPr/>
          </p:nvSpPr>
          <p:spPr>
            <a:xfrm flipH="false" flipV="false" rot="0">
              <a:off x="38100" y="38100"/>
              <a:ext cx="7196963" cy="13716000"/>
            </a:xfrm>
            <a:custGeom>
              <a:avLst/>
              <a:gdLst/>
              <a:ahLst/>
              <a:cxnLst/>
              <a:rect r="r" b="b" t="t" l="l"/>
              <a:pathLst>
                <a:path h="13716000" w="7196963">
                  <a:moveTo>
                    <a:pt x="0" y="0"/>
                  </a:moveTo>
                  <a:lnTo>
                    <a:pt x="7196963" y="0"/>
                  </a:lnTo>
                  <a:lnTo>
                    <a:pt x="7196963" y="13716000"/>
                  </a:lnTo>
                  <a:lnTo>
                    <a:pt x="0" y="13716000"/>
                  </a:lnTo>
                  <a:close/>
                </a:path>
              </a:pathLst>
            </a:custGeom>
            <a:solidFill>
              <a:srgbClr val="FFFFFF"/>
            </a:solidFill>
          </p:spPr>
        </p:sp>
        <p:sp>
          <p:nvSpPr>
            <p:cNvPr name="Freeform 11" id="11"/>
            <p:cNvSpPr/>
            <p:nvPr/>
          </p:nvSpPr>
          <p:spPr>
            <a:xfrm flipH="false" flipV="false" rot="0">
              <a:off x="0" y="0"/>
              <a:ext cx="7273163" cy="13792200"/>
            </a:xfrm>
            <a:custGeom>
              <a:avLst/>
              <a:gdLst/>
              <a:ahLst/>
              <a:cxnLst/>
              <a:rect r="r" b="b" t="t" l="l"/>
              <a:pathLst>
                <a:path h="13792200" w="7273163">
                  <a:moveTo>
                    <a:pt x="38100" y="0"/>
                  </a:moveTo>
                  <a:lnTo>
                    <a:pt x="7235063" y="0"/>
                  </a:lnTo>
                  <a:cubicBezTo>
                    <a:pt x="7256145" y="0"/>
                    <a:pt x="7273163" y="17018"/>
                    <a:pt x="7273163" y="38100"/>
                  </a:cubicBezTo>
                  <a:lnTo>
                    <a:pt x="7273163" y="13754100"/>
                  </a:lnTo>
                  <a:cubicBezTo>
                    <a:pt x="7273163" y="13775182"/>
                    <a:pt x="7256145" y="13792200"/>
                    <a:pt x="7235063" y="13792200"/>
                  </a:cubicBezTo>
                  <a:lnTo>
                    <a:pt x="38100" y="13792200"/>
                  </a:lnTo>
                  <a:cubicBezTo>
                    <a:pt x="17018" y="13792200"/>
                    <a:pt x="0" y="13775182"/>
                    <a:pt x="0" y="13754100"/>
                  </a:cubicBezTo>
                  <a:lnTo>
                    <a:pt x="0" y="38100"/>
                  </a:lnTo>
                  <a:cubicBezTo>
                    <a:pt x="0" y="17018"/>
                    <a:pt x="17018" y="0"/>
                    <a:pt x="38100" y="0"/>
                  </a:cubicBezTo>
                  <a:moveTo>
                    <a:pt x="38100" y="76200"/>
                  </a:moveTo>
                  <a:lnTo>
                    <a:pt x="38100" y="38100"/>
                  </a:lnTo>
                  <a:lnTo>
                    <a:pt x="76200" y="38100"/>
                  </a:lnTo>
                  <a:lnTo>
                    <a:pt x="76200" y="13754100"/>
                  </a:lnTo>
                  <a:lnTo>
                    <a:pt x="38100" y="13754100"/>
                  </a:lnTo>
                  <a:lnTo>
                    <a:pt x="38100" y="13716000"/>
                  </a:lnTo>
                  <a:lnTo>
                    <a:pt x="7235063" y="13716000"/>
                  </a:lnTo>
                  <a:lnTo>
                    <a:pt x="7235063" y="13754100"/>
                  </a:lnTo>
                  <a:lnTo>
                    <a:pt x="7196963" y="13754100"/>
                  </a:lnTo>
                  <a:lnTo>
                    <a:pt x="7196963" y="38100"/>
                  </a:lnTo>
                  <a:lnTo>
                    <a:pt x="7235063" y="38100"/>
                  </a:lnTo>
                  <a:lnTo>
                    <a:pt x="7235063" y="76200"/>
                  </a:lnTo>
                  <a:lnTo>
                    <a:pt x="38100" y="76200"/>
                  </a:lnTo>
                  <a:close/>
                </a:path>
              </a:pathLst>
            </a:custGeom>
            <a:solidFill>
              <a:srgbClr val="000000"/>
            </a:solidFill>
          </p:spPr>
        </p:sp>
        <p:sp>
          <p:nvSpPr>
            <p:cNvPr name="TextBox 12" id="12"/>
            <p:cNvSpPr txBox="true"/>
            <p:nvPr/>
          </p:nvSpPr>
          <p:spPr>
            <a:xfrm>
              <a:off x="0" y="-57150"/>
              <a:ext cx="7273212" cy="13849350"/>
            </a:xfrm>
            <a:prstGeom prst="rect">
              <a:avLst/>
            </a:prstGeom>
          </p:spPr>
          <p:txBody>
            <a:bodyPr anchor="t" rtlCol="false" tIns="50800" lIns="50800" bIns="50800" rIns="50800"/>
            <a:lstStyle/>
            <a:p>
              <a:pPr algn="l" marL="488632" indent="-244316" lvl="1">
                <a:lnSpc>
                  <a:spcPts val="3240"/>
                </a:lnSpc>
                <a:buFont typeface="Arial"/>
                <a:buChar char="•"/>
              </a:pPr>
              <a:r>
                <a:rPr lang="en-US" sz="2700">
                  <a:solidFill>
                    <a:srgbClr val="000000"/>
                  </a:solidFill>
                  <a:latin typeface="Calibri (MS)"/>
                  <a:ea typeface="Calibri (MS)"/>
                  <a:cs typeface="Calibri (MS)"/>
                  <a:sym typeface="Calibri (MS)"/>
                </a:rPr>
                <a:t>The value of global trade in goods (visible trade) increased from less than $8 trillion in 2003 to more than $18.5 trillion in 2013.</a:t>
              </a:r>
            </a:p>
            <a:p>
              <a:pPr algn="l" marL="488632" indent="-244316" lvl="1">
                <a:lnSpc>
                  <a:spcPts val="3240"/>
                </a:lnSpc>
              </a:pPr>
            </a:p>
            <a:p>
              <a:pPr algn="l" marL="488632" indent="-244316" lvl="1">
                <a:lnSpc>
                  <a:spcPts val="3240"/>
                </a:lnSpc>
                <a:buFont typeface="Arial"/>
                <a:buChar char="•"/>
              </a:pPr>
              <a:r>
                <a:rPr lang="en-US" sz="2700">
                  <a:solidFill>
                    <a:srgbClr val="000000"/>
                  </a:solidFill>
                  <a:latin typeface="Calibri (MS)"/>
                  <a:ea typeface="Calibri (MS)"/>
                  <a:cs typeface="Calibri (MS)"/>
                  <a:sym typeface="Calibri (MS)"/>
                </a:rPr>
                <a:t>Trade in services (invisible trade) also increased significantly from about $2 trillion in 2003 to $4.7 trillion in 2013.</a:t>
              </a:r>
            </a:p>
            <a:p>
              <a:pPr algn="l" marL="488632" indent="-244316" lvl="1">
                <a:lnSpc>
                  <a:spcPts val="3240"/>
                </a:lnSpc>
              </a:pPr>
            </a:p>
            <a:p>
              <a:pPr algn="l" marL="488632" indent="-244316" lvl="1">
                <a:lnSpc>
                  <a:spcPts val="3240"/>
                </a:lnSpc>
                <a:buFont typeface="Arial"/>
                <a:buChar char="•"/>
              </a:pPr>
              <a:r>
                <a:rPr lang="en-US" sz="2700">
                  <a:solidFill>
                    <a:srgbClr val="000000"/>
                  </a:solidFill>
                  <a:latin typeface="Calibri (MS)"/>
                  <a:ea typeface="Calibri (MS)"/>
                  <a:cs typeface="Calibri (MS)"/>
                  <a:sym typeface="Calibri (MS)"/>
                </a:rPr>
                <a:t>Throughout the period in question, the value of world trade in services (invisible trade) was roughly a quarter that of global trade in goods (visible trade).</a:t>
              </a:r>
            </a:p>
            <a:p>
              <a:pPr algn="l" marL="488632" indent="-244316" lvl="1">
                <a:lnSpc>
                  <a:spcPts val="3240"/>
                </a:lnSpc>
              </a:pPr>
            </a:p>
            <a:p>
              <a:pPr algn="l" marL="488632" indent="-244316" lvl="1">
                <a:lnSpc>
                  <a:spcPts val="3240"/>
                </a:lnSpc>
                <a:buFont typeface="Arial"/>
                <a:buChar char="•"/>
              </a:pPr>
              <a:r>
                <a:rPr lang="en-US" sz="2700">
                  <a:solidFill>
                    <a:srgbClr val="000000"/>
                  </a:solidFill>
                  <a:latin typeface="Calibri (MS)"/>
                  <a:ea typeface="Calibri (MS)"/>
                  <a:cs typeface="Calibri (MS)"/>
                  <a:sym typeface="Calibri (MS)"/>
                </a:rPr>
                <a:t>The severe dip in 2008-09 indicates the strong effect of the global financial crisis had on world trade. The dip in trade in services was of a much lower magnitude.</a:t>
              </a:r>
            </a:p>
            <a:p>
              <a:pPr algn="l" marL="488632" indent="-244316" lvl="1">
                <a:lnSpc>
                  <a:spcPts val="3240"/>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p:nvPr/>
        </p:nvGrpSpPr>
        <p:grpSpPr>
          <a:xfrm rot="0">
            <a:off x="0" y="0"/>
            <a:ext cx="15773400" cy="914149"/>
            <a:chOff x="0" y="0"/>
            <a:chExt cx="21031200" cy="1218866"/>
          </a:xfrm>
        </p:grpSpPr>
        <p:sp>
          <p:nvSpPr>
            <p:cNvPr name="Freeform 4" id="4"/>
            <p:cNvSpPr/>
            <p:nvPr/>
          </p:nvSpPr>
          <p:spPr>
            <a:xfrm flipH="false" flipV="false" rot="0">
              <a:off x="0" y="0"/>
              <a:ext cx="21031200" cy="1218866"/>
            </a:xfrm>
            <a:custGeom>
              <a:avLst/>
              <a:gdLst/>
              <a:ahLst/>
              <a:cxnLst/>
              <a:rect r="r" b="b" t="t" l="l"/>
              <a:pathLst>
                <a:path h="1218866" w="21031200">
                  <a:moveTo>
                    <a:pt x="0" y="0"/>
                  </a:moveTo>
                  <a:lnTo>
                    <a:pt x="21031200" y="0"/>
                  </a:lnTo>
                  <a:lnTo>
                    <a:pt x="21031200" y="1218866"/>
                  </a:lnTo>
                  <a:lnTo>
                    <a:pt x="0" y="1218866"/>
                  </a:lnTo>
                  <a:close/>
                </a:path>
              </a:pathLst>
            </a:custGeom>
            <a:solidFill>
              <a:srgbClr val="000000">
                <a:alpha val="0"/>
              </a:srgbClr>
            </a:solidFill>
          </p:spPr>
        </p:sp>
        <p:sp>
          <p:nvSpPr>
            <p:cNvPr name="TextBox 5" id="5"/>
            <p:cNvSpPr txBox="true"/>
            <p:nvPr/>
          </p:nvSpPr>
          <p:spPr>
            <a:xfrm>
              <a:off x="0" y="0"/>
              <a:ext cx="21031200" cy="1218866"/>
            </a:xfrm>
            <a:prstGeom prst="rect">
              <a:avLst/>
            </a:prstGeom>
          </p:spPr>
          <p:txBody>
            <a:bodyPr anchor="ctr" rtlCol="false" tIns="0" lIns="0" bIns="0" rIns="0"/>
            <a:lstStyle/>
            <a:p>
              <a:pPr algn="l">
                <a:lnSpc>
                  <a:spcPts val="4536"/>
                </a:lnSpc>
              </a:pPr>
              <a:r>
                <a:rPr lang="en-US" sz="4200" spc="36">
                  <a:solidFill>
                    <a:srgbClr val="000000"/>
                  </a:solidFill>
                  <a:latin typeface="Abibas"/>
                  <a:ea typeface="Abibas"/>
                  <a:cs typeface="Abibas"/>
                  <a:sym typeface="Abibas"/>
                </a:rPr>
                <a:t>Major components of trade in goods (merchandise) and services</a:t>
              </a:r>
            </a:p>
          </p:txBody>
        </p:sp>
      </p:grpSp>
      <p:grpSp>
        <p:nvGrpSpPr>
          <p:cNvPr name="Group 6" id="6"/>
          <p:cNvGrpSpPr>
            <a:grpSpLocks noChangeAspect="true"/>
          </p:cNvGrpSpPr>
          <p:nvPr/>
        </p:nvGrpSpPr>
        <p:grpSpPr>
          <a:xfrm rot="0">
            <a:off x="230979" y="1468148"/>
            <a:ext cx="11413028" cy="8542141"/>
            <a:chOff x="0" y="0"/>
            <a:chExt cx="15217370" cy="11389522"/>
          </a:xfrm>
        </p:grpSpPr>
        <p:sp>
          <p:nvSpPr>
            <p:cNvPr name="Freeform 7" id="7"/>
            <p:cNvSpPr/>
            <p:nvPr/>
          </p:nvSpPr>
          <p:spPr>
            <a:xfrm flipH="false" flipV="false" rot="0">
              <a:off x="0" y="0"/>
              <a:ext cx="15217394" cy="11389487"/>
            </a:xfrm>
            <a:custGeom>
              <a:avLst/>
              <a:gdLst/>
              <a:ahLst/>
              <a:cxnLst/>
              <a:rect r="r" b="b" t="t" l="l"/>
              <a:pathLst>
                <a:path h="11389487" w="15217394">
                  <a:moveTo>
                    <a:pt x="0" y="0"/>
                  </a:moveTo>
                  <a:lnTo>
                    <a:pt x="15217394" y="0"/>
                  </a:lnTo>
                  <a:lnTo>
                    <a:pt x="15217394" y="11389487"/>
                  </a:lnTo>
                  <a:lnTo>
                    <a:pt x="0" y="11389487"/>
                  </a:lnTo>
                  <a:lnTo>
                    <a:pt x="0" y="0"/>
                  </a:lnTo>
                  <a:close/>
                </a:path>
              </a:pathLst>
            </a:custGeom>
            <a:blipFill>
              <a:blip r:embed="rId3"/>
              <a:stretch>
                <a:fillRect l="0" t="-17337" r="0" b="-17337"/>
              </a:stretch>
            </a:blipFill>
          </p:spPr>
        </p:sp>
      </p:grpSp>
      <p:sp>
        <p:nvSpPr>
          <p:cNvPr name="TextBox 8" id="8"/>
          <p:cNvSpPr txBox="true"/>
          <p:nvPr/>
        </p:nvSpPr>
        <p:spPr>
          <a:xfrm rot="0">
            <a:off x="2506676" y="902719"/>
            <a:ext cx="3670867" cy="519708"/>
          </a:xfrm>
          <a:prstGeom prst="rect">
            <a:avLst/>
          </a:prstGeom>
        </p:spPr>
        <p:txBody>
          <a:bodyPr anchor="t" rtlCol="false" tIns="0" lIns="0" bIns="0" rIns="0">
            <a:spAutoFit/>
          </a:bodyPr>
          <a:lstStyle/>
          <a:p>
            <a:pPr algn="l">
              <a:lnSpc>
                <a:spcPts val="3240"/>
              </a:lnSpc>
            </a:pPr>
            <a:r>
              <a:rPr lang="en-US" b="true" sz="2700" u="sng">
                <a:solidFill>
                  <a:srgbClr val="000000"/>
                </a:solidFill>
                <a:latin typeface="Calibri (MS) Bold"/>
                <a:ea typeface="Calibri (MS) Bold"/>
                <a:cs typeface="Calibri (MS) Bold"/>
                <a:sym typeface="Calibri (MS) Bold"/>
              </a:rPr>
              <a:t>TASK: Describe the graph</a:t>
            </a:r>
          </a:p>
        </p:txBody>
      </p:sp>
      <p:grpSp>
        <p:nvGrpSpPr>
          <p:cNvPr name="Group 9" id="9"/>
          <p:cNvGrpSpPr/>
          <p:nvPr/>
        </p:nvGrpSpPr>
        <p:grpSpPr>
          <a:xfrm rot="0">
            <a:off x="12345756" y="1238583"/>
            <a:ext cx="5359977" cy="9001269"/>
            <a:chOff x="0" y="0"/>
            <a:chExt cx="7146636" cy="12001692"/>
          </a:xfrm>
        </p:grpSpPr>
        <p:sp>
          <p:nvSpPr>
            <p:cNvPr name="Freeform 10" id="10"/>
            <p:cNvSpPr/>
            <p:nvPr/>
          </p:nvSpPr>
          <p:spPr>
            <a:xfrm flipH="false" flipV="false" rot="0">
              <a:off x="38100" y="38100"/>
              <a:ext cx="7070471" cy="11925554"/>
            </a:xfrm>
            <a:custGeom>
              <a:avLst/>
              <a:gdLst/>
              <a:ahLst/>
              <a:cxnLst/>
              <a:rect r="r" b="b" t="t" l="l"/>
              <a:pathLst>
                <a:path h="11925554" w="7070471">
                  <a:moveTo>
                    <a:pt x="0" y="0"/>
                  </a:moveTo>
                  <a:lnTo>
                    <a:pt x="7070471" y="0"/>
                  </a:lnTo>
                  <a:lnTo>
                    <a:pt x="7070471" y="11925554"/>
                  </a:lnTo>
                  <a:lnTo>
                    <a:pt x="0" y="11925554"/>
                  </a:lnTo>
                  <a:close/>
                </a:path>
              </a:pathLst>
            </a:custGeom>
            <a:solidFill>
              <a:srgbClr val="FFFFFF"/>
            </a:solidFill>
          </p:spPr>
        </p:sp>
        <p:sp>
          <p:nvSpPr>
            <p:cNvPr name="Freeform 11" id="11"/>
            <p:cNvSpPr/>
            <p:nvPr/>
          </p:nvSpPr>
          <p:spPr>
            <a:xfrm flipH="false" flipV="false" rot="0">
              <a:off x="0" y="0"/>
              <a:ext cx="7146671" cy="12001754"/>
            </a:xfrm>
            <a:custGeom>
              <a:avLst/>
              <a:gdLst/>
              <a:ahLst/>
              <a:cxnLst/>
              <a:rect r="r" b="b" t="t" l="l"/>
              <a:pathLst>
                <a:path h="12001754" w="7146671">
                  <a:moveTo>
                    <a:pt x="38100" y="0"/>
                  </a:moveTo>
                  <a:lnTo>
                    <a:pt x="7108571" y="0"/>
                  </a:lnTo>
                  <a:cubicBezTo>
                    <a:pt x="7129652" y="0"/>
                    <a:pt x="7146671" y="17018"/>
                    <a:pt x="7146671" y="38100"/>
                  </a:cubicBezTo>
                  <a:lnTo>
                    <a:pt x="7146671" y="11963654"/>
                  </a:lnTo>
                  <a:cubicBezTo>
                    <a:pt x="7146671" y="11984736"/>
                    <a:pt x="7129652" y="12001754"/>
                    <a:pt x="7108571" y="12001754"/>
                  </a:cubicBezTo>
                  <a:lnTo>
                    <a:pt x="38100" y="12001754"/>
                  </a:lnTo>
                  <a:cubicBezTo>
                    <a:pt x="17018" y="12001754"/>
                    <a:pt x="0" y="11984736"/>
                    <a:pt x="0" y="11963654"/>
                  </a:cubicBezTo>
                  <a:lnTo>
                    <a:pt x="0" y="38100"/>
                  </a:lnTo>
                  <a:cubicBezTo>
                    <a:pt x="0" y="17018"/>
                    <a:pt x="17018" y="0"/>
                    <a:pt x="38100" y="0"/>
                  </a:cubicBezTo>
                  <a:moveTo>
                    <a:pt x="38100" y="76200"/>
                  </a:moveTo>
                  <a:lnTo>
                    <a:pt x="38100" y="38100"/>
                  </a:lnTo>
                  <a:lnTo>
                    <a:pt x="76200" y="38100"/>
                  </a:lnTo>
                  <a:lnTo>
                    <a:pt x="76200" y="11963654"/>
                  </a:lnTo>
                  <a:lnTo>
                    <a:pt x="38100" y="11963654"/>
                  </a:lnTo>
                  <a:lnTo>
                    <a:pt x="38100" y="11925554"/>
                  </a:lnTo>
                  <a:lnTo>
                    <a:pt x="7108571" y="11925554"/>
                  </a:lnTo>
                  <a:lnTo>
                    <a:pt x="7108571" y="11963654"/>
                  </a:lnTo>
                  <a:lnTo>
                    <a:pt x="7070471" y="11963654"/>
                  </a:lnTo>
                  <a:lnTo>
                    <a:pt x="7070471" y="38100"/>
                  </a:lnTo>
                  <a:lnTo>
                    <a:pt x="7108571" y="38100"/>
                  </a:lnTo>
                  <a:lnTo>
                    <a:pt x="7108571" y="76200"/>
                  </a:lnTo>
                  <a:lnTo>
                    <a:pt x="38100" y="76200"/>
                  </a:lnTo>
                  <a:close/>
                </a:path>
              </a:pathLst>
            </a:custGeom>
            <a:solidFill>
              <a:srgbClr val="000000"/>
            </a:solidFill>
          </p:spPr>
        </p:sp>
        <p:sp>
          <p:nvSpPr>
            <p:cNvPr name="TextBox 12" id="12"/>
            <p:cNvSpPr txBox="true"/>
            <p:nvPr/>
          </p:nvSpPr>
          <p:spPr>
            <a:xfrm>
              <a:off x="0" y="-47625"/>
              <a:ext cx="7146636" cy="12049317"/>
            </a:xfrm>
            <a:prstGeom prst="rect">
              <a:avLst/>
            </a:prstGeom>
          </p:spPr>
          <p:txBody>
            <a:bodyPr anchor="t" rtlCol="false" tIns="50800" lIns="50800" bIns="50800" rIns="50800"/>
            <a:lstStyle/>
            <a:p>
              <a:pPr algn="l" marL="451985" indent="-225993" lvl="1">
                <a:lnSpc>
                  <a:spcPts val="2997"/>
                </a:lnSpc>
                <a:buFont typeface="Arial"/>
                <a:buChar char="•"/>
              </a:pPr>
              <a:r>
                <a:rPr lang="en-US" sz="2497">
                  <a:solidFill>
                    <a:srgbClr val="000000"/>
                  </a:solidFill>
                  <a:latin typeface="Calibri (MS)"/>
                  <a:ea typeface="Calibri (MS)"/>
                  <a:cs typeface="Calibri (MS)"/>
                  <a:sym typeface="Calibri (MS)"/>
                </a:rPr>
                <a:t>Of all world exports, goods/merchandise is of much higher value/more dominant than services accounting for …%... Over 4/5’s. </a:t>
              </a:r>
            </a:p>
            <a:p>
              <a:pPr algn="l" marL="451985" indent="-225993" lvl="1">
                <a:lnSpc>
                  <a:spcPts val="2997"/>
                </a:lnSpc>
                <a:buFont typeface="Arial"/>
                <a:buChar char="•"/>
              </a:pPr>
              <a:r>
                <a:rPr lang="en-US" sz="2497">
                  <a:solidFill>
                    <a:srgbClr val="000000"/>
                  </a:solidFill>
                  <a:latin typeface="Calibri (MS)"/>
                  <a:ea typeface="Calibri (MS)"/>
                  <a:cs typeface="Calibri (MS)"/>
                  <a:sym typeface="Calibri (MS)"/>
                </a:rPr>
                <a:t>With merchandise, manufactured goods are the dominant component, followed by fuel and mining products, then agriculture.</a:t>
              </a:r>
            </a:p>
            <a:p>
              <a:pPr algn="l" marL="451985" indent="-225993" lvl="1">
                <a:lnSpc>
                  <a:spcPts val="2997"/>
                </a:lnSpc>
                <a:buFont typeface="Arial"/>
                <a:buChar char="•"/>
              </a:pPr>
              <a:r>
                <a:rPr lang="en-US" sz="2497">
                  <a:solidFill>
                    <a:srgbClr val="000000"/>
                  </a:solidFill>
                  <a:latin typeface="Calibri (MS)"/>
                  <a:ea typeface="Calibri (MS)"/>
                  <a:cs typeface="Calibri (MS)"/>
                  <a:sym typeface="Calibri (MS)"/>
                </a:rPr>
                <a:t>In the manufactured goods component, machinery &amp; transport equipment is by far the most important element.</a:t>
              </a:r>
            </a:p>
            <a:p>
              <a:pPr algn="l" marL="451985" indent="-225993" lvl="1">
                <a:lnSpc>
                  <a:spcPts val="2997"/>
                </a:lnSpc>
                <a:buFont typeface="Arial"/>
                <a:buChar char="•"/>
              </a:pPr>
              <a:r>
                <a:rPr lang="en-US" sz="2497">
                  <a:solidFill>
                    <a:srgbClr val="000000"/>
                  </a:solidFill>
                  <a:latin typeface="Calibri (MS)"/>
                  <a:ea typeface="Calibri (MS)"/>
                  <a:cs typeface="Calibri (MS)"/>
                  <a:sym typeface="Calibri (MS)"/>
                </a:rPr>
                <a:t>Coinciding with the rise of global tourism since the 1950’s, travel is the major element in the services component, closely followed by transport.</a:t>
              </a:r>
            </a:p>
            <a:p>
              <a:pPr algn="l" marL="451985" indent="-225993" lvl="1">
                <a:lnSpc>
                  <a:spcPts val="2997"/>
                </a:lnSpc>
              </a:pPr>
            </a:p>
            <a:p>
              <a:pPr algn="l" marL="451985" indent="-225993" lvl="1">
                <a:lnSpc>
                  <a:spcPts val="2997"/>
                </a:lnSpc>
                <a:buFont typeface="Arial"/>
                <a:buChar char="•"/>
              </a:pPr>
              <a:r>
                <a:rPr lang="en-US" sz="2497">
                  <a:solidFill>
                    <a:srgbClr val="000000"/>
                  </a:solidFill>
                  <a:latin typeface="Calibri (MS)"/>
                  <a:ea typeface="Calibri (MS)"/>
                  <a:cs typeface="Calibri (MS)"/>
                  <a:sym typeface="Calibri (MS)"/>
                </a:rPr>
                <a:t>Thinking question: What kinds of things do you think fall in the ‘other commercial services’ component?</a:t>
              </a:r>
            </a:p>
            <a:p>
              <a:pPr algn="l" marL="451985" indent="-225993" lvl="1">
                <a:lnSpc>
                  <a:spcPts val="2997"/>
                </a:lnSpc>
              </a:pP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0" y="2625585"/>
            <a:ext cx="8769927" cy="7661415"/>
            <a:chOff x="0" y="0"/>
            <a:chExt cx="11693236" cy="10215220"/>
          </a:xfrm>
        </p:grpSpPr>
        <p:sp>
          <p:nvSpPr>
            <p:cNvPr name="Freeform 4" id="4"/>
            <p:cNvSpPr/>
            <p:nvPr/>
          </p:nvSpPr>
          <p:spPr>
            <a:xfrm flipH="false" flipV="false" rot="0">
              <a:off x="0" y="0"/>
              <a:ext cx="11693271" cy="10215245"/>
            </a:xfrm>
            <a:custGeom>
              <a:avLst/>
              <a:gdLst/>
              <a:ahLst/>
              <a:cxnLst/>
              <a:rect r="r" b="b" t="t" l="l"/>
              <a:pathLst>
                <a:path h="10215245" w="11693271">
                  <a:moveTo>
                    <a:pt x="0" y="0"/>
                  </a:moveTo>
                  <a:lnTo>
                    <a:pt x="11693271" y="0"/>
                  </a:lnTo>
                  <a:lnTo>
                    <a:pt x="11693271" y="10215245"/>
                  </a:lnTo>
                  <a:lnTo>
                    <a:pt x="0" y="10215245"/>
                  </a:lnTo>
                  <a:lnTo>
                    <a:pt x="0" y="0"/>
                  </a:lnTo>
                  <a:close/>
                </a:path>
              </a:pathLst>
            </a:custGeom>
            <a:blipFill>
              <a:blip r:embed="rId3"/>
              <a:stretch>
                <a:fillRect l="0" t="0" r="-20259" b="0"/>
              </a:stretch>
            </a:blipFill>
          </p:spPr>
        </p:sp>
      </p:grpSp>
      <p:sp>
        <p:nvSpPr>
          <p:cNvPr name="TextBox 5" id="5"/>
          <p:cNvSpPr txBox="true"/>
          <p:nvPr/>
        </p:nvSpPr>
        <p:spPr>
          <a:xfrm rot="0">
            <a:off x="217773" y="-20955"/>
            <a:ext cx="10012425" cy="1387345"/>
          </a:xfrm>
          <a:prstGeom prst="rect">
            <a:avLst/>
          </a:prstGeom>
        </p:spPr>
        <p:txBody>
          <a:bodyPr anchor="t" rtlCol="false" tIns="0" lIns="0" bIns="0" rIns="0">
            <a:spAutoFit/>
          </a:bodyPr>
          <a:lstStyle/>
          <a:p>
            <a:pPr algn="l">
              <a:lnSpc>
                <a:spcPts val="5040"/>
              </a:lnSpc>
            </a:pPr>
            <a:r>
              <a:rPr lang="en-US" sz="4200" spc="36">
                <a:solidFill>
                  <a:srgbClr val="000000"/>
                </a:solidFill>
                <a:latin typeface="Abibas"/>
                <a:ea typeface="Abibas"/>
                <a:cs typeface="Abibas"/>
                <a:sym typeface="Abibas"/>
              </a:rPr>
              <a:t>Spatial Distribution of Merchandise (visible) Trade </a:t>
            </a:r>
          </a:p>
        </p:txBody>
      </p:sp>
      <p:grpSp>
        <p:nvGrpSpPr>
          <p:cNvPr name="Group 6" id="6"/>
          <p:cNvGrpSpPr/>
          <p:nvPr/>
        </p:nvGrpSpPr>
        <p:grpSpPr>
          <a:xfrm rot="0">
            <a:off x="0" y="1379090"/>
            <a:ext cx="10321638" cy="1246496"/>
            <a:chOff x="0" y="0"/>
            <a:chExt cx="13762184" cy="1661994"/>
          </a:xfrm>
        </p:grpSpPr>
        <p:sp>
          <p:nvSpPr>
            <p:cNvPr name="Freeform 7" id="7"/>
            <p:cNvSpPr/>
            <p:nvPr/>
          </p:nvSpPr>
          <p:spPr>
            <a:xfrm flipH="false" flipV="false" rot="0">
              <a:off x="-1524" y="-1524"/>
              <a:ext cx="13765276" cy="1665097"/>
            </a:xfrm>
            <a:custGeom>
              <a:avLst/>
              <a:gdLst/>
              <a:ahLst/>
              <a:cxnLst/>
              <a:rect r="r" b="b" t="t" l="l"/>
              <a:pathLst>
                <a:path h="1665097" w="13765276">
                  <a:moveTo>
                    <a:pt x="1524" y="0"/>
                  </a:moveTo>
                  <a:lnTo>
                    <a:pt x="13763752" y="0"/>
                  </a:lnTo>
                  <a:cubicBezTo>
                    <a:pt x="13764641" y="0"/>
                    <a:pt x="13765276" y="762"/>
                    <a:pt x="13765276" y="1524"/>
                  </a:cubicBezTo>
                  <a:lnTo>
                    <a:pt x="13765276" y="1663573"/>
                  </a:lnTo>
                  <a:cubicBezTo>
                    <a:pt x="13765276" y="1664462"/>
                    <a:pt x="13764515" y="1665097"/>
                    <a:pt x="13763752" y="1665097"/>
                  </a:cubicBezTo>
                  <a:lnTo>
                    <a:pt x="1524" y="1665097"/>
                  </a:lnTo>
                  <a:cubicBezTo>
                    <a:pt x="635" y="1665097"/>
                    <a:pt x="0" y="1664335"/>
                    <a:pt x="0" y="1663573"/>
                  </a:cubicBezTo>
                  <a:lnTo>
                    <a:pt x="0" y="1524"/>
                  </a:lnTo>
                  <a:cubicBezTo>
                    <a:pt x="0" y="635"/>
                    <a:pt x="762" y="0"/>
                    <a:pt x="1524" y="0"/>
                  </a:cubicBezTo>
                  <a:moveTo>
                    <a:pt x="1524" y="3048"/>
                  </a:moveTo>
                  <a:lnTo>
                    <a:pt x="1524" y="1524"/>
                  </a:lnTo>
                  <a:lnTo>
                    <a:pt x="3048" y="1524"/>
                  </a:lnTo>
                  <a:lnTo>
                    <a:pt x="3048" y="1663573"/>
                  </a:lnTo>
                  <a:lnTo>
                    <a:pt x="1524" y="1663573"/>
                  </a:lnTo>
                  <a:lnTo>
                    <a:pt x="1524" y="1662049"/>
                  </a:lnTo>
                  <a:lnTo>
                    <a:pt x="13763752" y="1662049"/>
                  </a:lnTo>
                  <a:lnTo>
                    <a:pt x="13763752" y="1663573"/>
                  </a:lnTo>
                  <a:lnTo>
                    <a:pt x="13762228" y="1663573"/>
                  </a:lnTo>
                  <a:lnTo>
                    <a:pt x="13762228" y="1524"/>
                  </a:lnTo>
                  <a:lnTo>
                    <a:pt x="13763752" y="1524"/>
                  </a:lnTo>
                  <a:lnTo>
                    <a:pt x="13763752" y="3048"/>
                  </a:lnTo>
                  <a:lnTo>
                    <a:pt x="1524" y="3048"/>
                  </a:lnTo>
                  <a:close/>
                </a:path>
              </a:pathLst>
            </a:custGeom>
            <a:solidFill>
              <a:srgbClr val="4472C4"/>
            </a:solidFill>
          </p:spPr>
        </p:sp>
        <p:sp>
          <p:nvSpPr>
            <p:cNvPr name="TextBox 8" id="8"/>
            <p:cNvSpPr txBox="true"/>
            <p:nvPr/>
          </p:nvSpPr>
          <p:spPr>
            <a:xfrm>
              <a:off x="0" y="-66675"/>
              <a:ext cx="13762184" cy="1728669"/>
            </a:xfrm>
            <a:prstGeom prst="rect">
              <a:avLst/>
            </a:prstGeom>
          </p:spPr>
          <p:txBody>
            <a:bodyPr anchor="t" rtlCol="false" tIns="50800" lIns="50800" bIns="50800" rIns="50800"/>
            <a:lstStyle/>
            <a:p>
              <a:pPr algn="l">
                <a:lnSpc>
                  <a:spcPts val="4320"/>
                </a:lnSpc>
              </a:pPr>
              <a:r>
                <a:rPr lang="en-US" sz="3600">
                  <a:solidFill>
                    <a:srgbClr val="000000"/>
                  </a:solidFill>
                  <a:latin typeface="Calibri (MS)"/>
                  <a:ea typeface="Calibri (MS)"/>
                  <a:cs typeface="Calibri (MS)"/>
                  <a:sym typeface="Calibri (MS)"/>
                </a:rPr>
                <a:t>TASK: Look at the table below and describe the </a:t>
              </a:r>
              <a:r>
                <a:rPr lang="en-US" sz="3600" u="sng">
                  <a:solidFill>
                    <a:srgbClr val="000000"/>
                  </a:solidFill>
                  <a:latin typeface="Calibri (MS)"/>
                  <a:ea typeface="Calibri (MS)"/>
                  <a:cs typeface="Calibri (MS)"/>
                  <a:sym typeface="Calibri (MS)"/>
                </a:rPr>
                <a:t>spatial distribution</a:t>
              </a:r>
              <a:r>
                <a:rPr lang="en-US" sz="3600">
                  <a:solidFill>
                    <a:srgbClr val="000000"/>
                  </a:solidFill>
                  <a:latin typeface="Calibri (MS)"/>
                  <a:ea typeface="Calibri (MS)"/>
                  <a:cs typeface="Calibri (MS)"/>
                  <a:sym typeface="Calibri (MS)"/>
                </a:rPr>
                <a:t> of merchandise trade (visible trade). </a:t>
              </a:r>
            </a:p>
          </p:txBody>
        </p:sp>
      </p:grpSp>
      <p:grpSp>
        <p:nvGrpSpPr>
          <p:cNvPr name="Group 9" id="9"/>
          <p:cNvGrpSpPr>
            <a:grpSpLocks noChangeAspect="true"/>
          </p:cNvGrpSpPr>
          <p:nvPr/>
        </p:nvGrpSpPr>
        <p:grpSpPr>
          <a:xfrm rot="0">
            <a:off x="10476690" y="118326"/>
            <a:ext cx="7693988" cy="4259121"/>
            <a:chOff x="0" y="0"/>
            <a:chExt cx="10258650" cy="5678828"/>
          </a:xfrm>
        </p:grpSpPr>
        <p:sp>
          <p:nvSpPr>
            <p:cNvPr name="Freeform 10" id="10"/>
            <p:cNvSpPr/>
            <p:nvPr/>
          </p:nvSpPr>
          <p:spPr>
            <a:xfrm flipH="false" flipV="false" rot="0">
              <a:off x="0" y="0"/>
              <a:ext cx="10258679" cy="5678805"/>
            </a:xfrm>
            <a:custGeom>
              <a:avLst/>
              <a:gdLst/>
              <a:ahLst/>
              <a:cxnLst/>
              <a:rect r="r" b="b" t="t" l="l"/>
              <a:pathLst>
                <a:path h="5678805" w="10258679">
                  <a:moveTo>
                    <a:pt x="0" y="0"/>
                  </a:moveTo>
                  <a:lnTo>
                    <a:pt x="10258679" y="0"/>
                  </a:lnTo>
                  <a:lnTo>
                    <a:pt x="10258679" y="5678805"/>
                  </a:lnTo>
                  <a:lnTo>
                    <a:pt x="0" y="5678805"/>
                  </a:lnTo>
                  <a:lnTo>
                    <a:pt x="0" y="0"/>
                  </a:lnTo>
                  <a:close/>
                </a:path>
              </a:pathLst>
            </a:custGeom>
            <a:blipFill>
              <a:blip r:embed="rId4"/>
              <a:stretch>
                <a:fillRect l="-3599" t="-4914" r="-3976" b="0"/>
              </a:stretch>
            </a:blipFill>
          </p:spPr>
        </p:sp>
      </p:grpSp>
      <p:grpSp>
        <p:nvGrpSpPr>
          <p:cNvPr name="Group 11" id="11"/>
          <p:cNvGrpSpPr/>
          <p:nvPr/>
        </p:nvGrpSpPr>
        <p:grpSpPr>
          <a:xfrm rot="0">
            <a:off x="8937561" y="6537927"/>
            <a:ext cx="9301596" cy="1238250"/>
            <a:chOff x="0" y="0"/>
            <a:chExt cx="12402128" cy="1651000"/>
          </a:xfrm>
        </p:grpSpPr>
        <p:sp>
          <p:nvSpPr>
            <p:cNvPr name="Freeform 12" id="12"/>
            <p:cNvSpPr/>
            <p:nvPr/>
          </p:nvSpPr>
          <p:spPr>
            <a:xfrm flipH="false" flipV="false" rot="0">
              <a:off x="12700" y="12700"/>
              <a:ext cx="12376658" cy="1625600"/>
            </a:xfrm>
            <a:custGeom>
              <a:avLst/>
              <a:gdLst/>
              <a:ahLst/>
              <a:cxnLst/>
              <a:rect r="r" b="b" t="t" l="l"/>
              <a:pathLst>
                <a:path h="1625600" w="12376658">
                  <a:moveTo>
                    <a:pt x="0" y="270891"/>
                  </a:moveTo>
                  <a:cubicBezTo>
                    <a:pt x="0" y="121285"/>
                    <a:pt x="122936" y="0"/>
                    <a:pt x="274574" y="0"/>
                  </a:cubicBezTo>
                  <a:lnTo>
                    <a:pt x="12102084" y="0"/>
                  </a:lnTo>
                  <a:cubicBezTo>
                    <a:pt x="12253722" y="0"/>
                    <a:pt x="12376658" y="121285"/>
                    <a:pt x="12376658" y="270891"/>
                  </a:cubicBezTo>
                  <a:lnTo>
                    <a:pt x="12376658" y="1354582"/>
                  </a:lnTo>
                  <a:cubicBezTo>
                    <a:pt x="12376658" y="1504188"/>
                    <a:pt x="12253722" y="1625473"/>
                    <a:pt x="12102084" y="1625473"/>
                  </a:cubicBezTo>
                  <a:lnTo>
                    <a:pt x="274574" y="1625473"/>
                  </a:lnTo>
                  <a:cubicBezTo>
                    <a:pt x="122936" y="1625600"/>
                    <a:pt x="0" y="1504315"/>
                    <a:pt x="0" y="1354709"/>
                  </a:cubicBezTo>
                  <a:close/>
                </a:path>
              </a:pathLst>
            </a:custGeom>
            <a:solidFill>
              <a:srgbClr val="4472C4"/>
            </a:solidFill>
          </p:spPr>
        </p:sp>
        <p:sp>
          <p:nvSpPr>
            <p:cNvPr name="Freeform 13" id="13"/>
            <p:cNvSpPr/>
            <p:nvPr/>
          </p:nvSpPr>
          <p:spPr>
            <a:xfrm flipH="false" flipV="false" rot="0">
              <a:off x="0" y="0"/>
              <a:ext cx="12402058" cy="1651000"/>
            </a:xfrm>
            <a:custGeom>
              <a:avLst/>
              <a:gdLst/>
              <a:ahLst/>
              <a:cxnLst/>
              <a:rect r="r" b="b" t="t" l="l"/>
              <a:pathLst>
                <a:path h="1651000" w="12402058">
                  <a:moveTo>
                    <a:pt x="0" y="283591"/>
                  </a:moveTo>
                  <a:cubicBezTo>
                    <a:pt x="0" y="126873"/>
                    <a:pt x="128778" y="0"/>
                    <a:pt x="287274" y="0"/>
                  </a:cubicBezTo>
                  <a:lnTo>
                    <a:pt x="12114784" y="0"/>
                  </a:lnTo>
                  <a:lnTo>
                    <a:pt x="12114784" y="12700"/>
                  </a:lnTo>
                  <a:lnTo>
                    <a:pt x="12114784" y="0"/>
                  </a:lnTo>
                  <a:cubicBezTo>
                    <a:pt x="12273280" y="0"/>
                    <a:pt x="12402058" y="126873"/>
                    <a:pt x="12402058" y="283591"/>
                  </a:cubicBezTo>
                  <a:lnTo>
                    <a:pt x="12389358" y="283591"/>
                  </a:lnTo>
                  <a:lnTo>
                    <a:pt x="12402058" y="283591"/>
                  </a:lnTo>
                  <a:lnTo>
                    <a:pt x="12402058" y="1367282"/>
                  </a:lnTo>
                  <a:lnTo>
                    <a:pt x="12389358" y="1367282"/>
                  </a:lnTo>
                  <a:lnTo>
                    <a:pt x="12402058" y="1367282"/>
                  </a:lnTo>
                  <a:cubicBezTo>
                    <a:pt x="12402058" y="1524127"/>
                    <a:pt x="12273280" y="1650873"/>
                    <a:pt x="12114784" y="1650873"/>
                  </a:cubicBezTo>
                  <a:lnTo>
                    <a:pt x="12114784" y="1638173"/>
                  </a:lnTo>
                  <a:lnTo>
                    <a:pt x="12114784" y="1650873"/>
                  </a:lnTo>
                  <a:lnTo>
                    <a:pt x="287274" y="1650873"/>
                  </a:lnTo>
                  <a:lnTo>
                    <a:pt x="287274" y="1638173"/>
                  </a:lnTo>
                  <a:lnTo>
                    <a:pt x="287274" y="1650873"/>
                  </a:lnTo>
                  <a:cubicBezTo>
                    <a:pt x="128778" y="1651000"/>
                    <a:pt x="0" y="1524127"/>
                    <a:pt x="0" y="1367409"/>
                  </a:cubicBezTo>
                  <a:lnTo>
                    <a:pt x="0" y="283591"/>
                  </a:lnTo>
                  <a:lnTo>
                    <a:pt x="12700" y="283591"/>
                  </a:lnTo>
                  <a:lnTo>
                    <a:pt x="0" y="283591"/>
                  </a:lnTo>
                  <a:moveTo>
                    <a:pt x="25400" y="283591"/>
                  </a:moveTo>
                  <a:lnTo>
                    <a:pt x="25400" y="1367282"/>
                  </a:lnTo>
                  <a:lnTo>
                    <a:pt x="12700" y="1367282"/>
                  </a:lnTo>
                  <a:lnTo>
                    <a:pt x="25400" y="1367282"/>
                  </a:lnTo>
                  <a:cubicBezTo>
                    <a:pt x="25400" y="1509776"/>
                    <a:pt x="142494" y="1625600"/>
                    <a:pt x="287274" y="1625600"/>
                  </a:cubicBezTo>
                  <a:lnTo>
                    <a:pt x="12114784" y="1625600"/>
                  </a:lnTo>
                  <a:cubicBezTo>
                    <a:pt x="12259564" y="1625600"/>
                    <a:pt x="12376658" y="1509776"/>
                    <a:pt x="12376658" y="1367409"/>
                  </a:cubicBezTo>
                  <a:lnTo>
                    <a:pt x="12376658" y="283591"/>
                  </a:lnTo>
                  <a:cubicBezTo>
                    <a:pt x="12376785" y="141224"/>
                    <a:pt x="12259691" y="25400"/>
                    <a:pt x="12114784" y="25400"/>
                  </a:cubicBezTo>
                  <a:lnTo>
                    <a:pt x="287274" y="25400"/>
                  </a:lnTo>
                  <a:lnTo>
                    <a:pt x="287274" y="12700"/>
                  </a:lnTo>
                  <a:lnTo>
                    <a:pt x="287274" y="25400"/>
                  </a:lnTo>
                  <a:cubicBezTo>
                    <a:pt x="142494" y="25400"/>
                    <a:pt x="25400" y="141224"/>
                    <a:pt x="25400" y="283591"/>
                  </a:cubicBezTo>
                  <a:close/>
                </a:path>
              </a:pathLst>
            </a:custGeom>
            <a:solidFill>
              <a:srgbClr val="2F528F"/>
            </a:solidFill>
          </p:spPr>
        </p:sp>
        <p:sp>
          <p:nvSpPr>
            <p:cNvPr name="TextBox 14" id="14"/>
            <p:cNvSpPr txBox="true"/>
            <p:nvPr/>
          </p:nvSpPr>
          <p:spPr>
            <a:xfrm>
              <a:off x="0" y="-47625"/>
              <a:ext cx="12402128" cy="1698625"/>
            </a:xfrm>
            <a:prstGeom prst="rect">
              <a:avLst/>
            </a:prstGeom>
          </p:spPr>
          <p:txBody>
            <a:bodyPr anchor="ctr" rtlCol="false" tIns="50800" lIns="50800" bIns="50800" rIns="50800"/>
            <a:lstStyle/>
            <a:p>
              <a:pPr algn="ctr">
                <a:lnSpc>
                  <a:spcPts val="2520"/>
                </a:lnSpc>
              </a:pPr>
              <a:r>
                <a:rPr lang="en-US" sz="2100">
                  <a:solidFill>
                    <a:srgbClr val="FFFFFF"/>
                  </a:solidFill>
                  <a:latin typeface="Calibri (MS)"/>
                  <a:ea typeface="Calibri (MS)"/>
                  <a:cs typeface="Calibri (MS)"/>
                  <a:sym typeface="Calibri (MS)"/>
                </a:rPr>
                <a:t>Retained imports : Some countries discriminate retained imports of goods which refer to those imported goods which are retained for use in the country rather than being re-exported to other places.</a:t>
              </a:r>
            </a:p>
          </p:txBody>
        </p:sp>
      </p:grpSp>
      <p:grpSp>
        <p:nvGrpSpPr>
          <p:cNvPr name="Group 15" id="15"/>
          <p:cNvGrpSpPr/>
          <p:nvPr/>
        </p:nvGrpSpPr>
        <p:grpSpPr>
          <a:xfrm rot="0">
            <a:off x="8952152" y="7832584"/>
            <a:ext cx="9301598" cy="1238250"/>
            <a:chOff x="0" y="0"/>
            <a:chExt cx="12402130" cy="1651000"/>
          </a:xfrm>
        </p:grpSpPr>
        <p:sp>
          <p:nvSpPr>
            <p:cNvPr name="Freeform 16" id="16"/>
            <p:cNvSpPr/>
            <p:nvPr/>
          </p:nvSpPr>
          <p:spPr>
            <a:xfrm flipH="false" flipV="false" rot="0">
              <a:off x="12700" y="12700"/>
              <a:ext cx="12376658" cy="1625600"/>
            </a:xfrm>
            <a:custGeom>
              <a:avLst/>
              <a:gdLst/>
              <a:ahLst/>
              <a:cxnLst/>
              <a:rect r="r" b="b" t="t" l="l"/>
              <a:pathLst>
                <a:path h="1625600" w="12376658">
                  <a:moveTo>
                    <a:pt x="0" y="270891"/>
                  </a:moveTo>
                  <a:cubicBezTo>
                    <a:pt x="0" y="121285"/>
                    <a:pt x="122936" y="0"/>
                    <a:pt x="274574" y="0"/>
                  </a:cubicBezTo>
                  <a:lnTo>
                    <a:pt x="12102084" y="0"/>
                  </a:lnTo>
                  <a:cubicBezTo>
                    <a:pt x="12253722" y="0"/>
                    <a:pt x="12376658" y="121285"/>
                    <a:pt x="12376658" y="270891"/>
                  </a:cubicBezTo>
                  <a:lnTo>
                    <a:pt x="12376658" y="1354582"/>
                  </a:lnTo>
                  <a:cubicBezTo>
                    <a:pt x="12376658" y="1504188"/>
                    <a:pt x="12253722" y="1625473"/>
                    <a:pt x="12102084" y="1625473"/>
                  </a:cubicBezTo>
                  <a:lnTo>
                    <a:pt x="274574" y="1625473"/>
                  </a:lnTo>
                  <a:cubicBezTo>
                    <a:pt x="122936" y="1625600"/>
                    <a:pt x="0" y="1504315"/>
                    <a:pt x="0" y="1354709"/>
                  </a:cubicBezTo>
                  <a:close/>
                </a:path>
              </a:pathLst>
            </a:custGeom>
            <a:solidFill>
              <a:srgbClr val="4472C4"/>
            </a:solidFill>
          </p:spPr>
        </p:sp>
        <p:sp>
          <p:nvSpPr>
            <p:cNvPr name="Freeform 17" id="17"/>
            <p:cNvSpPr/>
            <p:nvPr/>
          </p:nvSpPr>
          <p:spPr>
            <a:xfrm flipH="false" flipV="false" rot="0">
              <a:off x="0" y="0"/>
              <a:ext cx="12402058" cy="1651000"/>
            </a:xfrm>
            <a:custGeom>
              <a:avLst/>
              <a:gdLst/>
              <a:ahLst/>
              <a:cxnLst/>
              <a:rect r="r" b="b" t="t" l="l"/>
              <a:pathLst>
                <a:path h="1651000" w="12402058">
                  <a:moveTo>
                    <a:pt x="0" y="283591"/>
                  </a:moveTo>
                  <a:cubicBezTo>
                    <a:pt x="0" y="126873"/>
                    <a:pt x="128778" y="0"/>
                    <a:pt x="287274" y="0"/>
                  </a:cubicBezTo>
                  <a:lnTo>
                    <a:pt x="12114784" y="0"/>
                  </a:lnTo>
                  <a:lnTo>
                    <a:pt x="12114784" y="12700"/>
                  </a:lnTo>
                  <a:lnTo>
                    <a:pt x="12114784" y="0"/>
                  </a:lnTo>
                  <a:cubicBezTo>
                    <a:pt x="12273280" y="0"/>
                    <a:pt x="12402058" y="126873"/>
                    <a:pt x="12402058" y="283591"/>
                  </a:cubicBezTo>
                  <a:lnTo>
                    <a:pt x="12389358" y="283591"/>
                  </a:lnTo>
                  <a:lnTo>
                    <a:pt x="12402058" y="283591"/>
                  </a:lnTo>
                  <a:lnTo>
                    <a:pt x="12402058" y="1367282"/>
                  </a:lnTo>
                  <a:lnTo>
                    <a:pt x="12389358" y="1367282"/>
                  </a:lnTo>
                  <a:lnTo>
                    <a:pt x="12402058" y="1367282"/>
                  </a:lnTo>
                  <a:cubicBezTo>
                    <a:pt x="12402058" y="1524127"/>
                    <a:pt x="12273280" y="1650873"/>
                    <a:pt x="12114784" y="1650873"/>
                  </a:cubicBezTo>
                  <a:lnTo>
                    <a:pt x="12114784" y="1638173"/>
                  </a:lnTo>
                  <a:lnTo>
                    <a:pt x="12114784" y="1650873"/>
                  </a:lnTo>
                  <a:lnTo>
                    <a:pt x="287274" y="1650873"/>
                  </a:lnTo>
                  <a:lnTo>
                    <a:pt x="287274" y="1638173"/>
                  </a:lnTo>
                  <a:lnTo>
                    <a:pt x="287274" y="1650873"/>
                  </a:lnTo>
                  <a:cubicBezTo>
                    <a:pt x="128778" y="1651000"/>
                    <a:pt x="0" y="1524127"/>
                    <a:pt x="0" y="1367409"/>
                  </a:cubicBezTo>
                  <a:lnTo>
                    <a:pt x="0" y="283591"/>
                  </a:lnTo>
                  <a:lnTo>
                    <a:pt x="12700" y="283591"/>
                  </a:lnTo>
                  <a:lnTo>
                    <a:pt x="0" y="283591"/>
                  </a:lnTo>
                  <a:moveTo>
                    <a:pt x="25400" y="283591"/>
                  </a:moveTo>
                  <a:lnTo>
                    <a:pt x="25400" y="1367282"/>
                  </a:lnTo>
                  <a:lnTo>
                    <a:pt x="12700" y="1367282"/>
                  </a:lnTo>
                  <a:lnTo>
                    <a:pt x="25400" y="1367282"/>
                  </a:lnTo>
                  <a:cubicBezTo>
                    <a:pt x="25400" y="1509776"/>
                    <a:pt x="142494" y="1625600"/>
                    <a:pt x="287274" y="1625600"/>
                  </a:cubicBezTo>
                  <a:lnTo>
                    <a:pt x="12114784" y="1625600"/>
                  </a:lnTo>
                  <a:cubicBezTo>
                    <a:pt x="12259564" y="1625600"/>
                    <a:pt x="12376658" y="1509776"/>
                    <a:pt x="12376658" y="1367409"/>
                  </a:cubicBezTo>
                  <a:lnTo>
                    <a:pt x="12376658" y="283591"/>
                  </a:lnTo>
                  <a:cubicBezTo>
                    <a:pt x="12376785" y="141224"/>
                    <a:pt x="12259691" y="25400"/>
                    <a:pt x="12114784" y="25400"/>
                  </a:cubicBezTo>
                  <a:lnTo>
                    <a:pt x="287274" y="25400"/>
                  </a:lnTo>
                  <a:lnTo>
                    <a:pt x="287274" y="12700"/>
                  </a:lnTo>
                  <a:lnTo>
                    <a:pt x="287274" y="25400"/>
                  </a:lnTo>
                  <a:cubicBezTo>
                    <a:pt x="142494" y="25400"/>
                    <a:pt x="25400" y="141224"/>
                    <a:pt x="25400" y="283591"/>
                  </a:cubicBezTo>
                  <a:close/>
                </a:path>
              </a:pathLst>
            </a:custGeom>
            <a:solidFill>
              <a:srgbClr val="2F528F"/>
            </a:solidFill>
          </p:spPr>
        </p:sp>
        <p:sp>
          <p:nvSpPr>
            <p:cNvPr name="TextBox 18" id="18"/>
            <p:cNvSpPr txBox="true"/>
            <p:nvPr/>
          </p:nvSpPr>
          <p:spPr>
            <a:xfrm>
              <a:off x="0" y="-57150"/>
              <a:ext cx="12402130" cy="1708150"/>
            </a:xfrm>
            <a:prstGeom prst="rect">
              <a:avLst/>
            </a:prstGeom>
          </p:spPr>
          <p:txBody>
            <a:bodyPr anchor="ctr" rtlCol="false" tIns="50800" lIns="50800" bIns="50800" rIns="50800"/>
            <a:lstStyle/>
            <a:p>
              <a:pPr algn="ctr">
                <a:lnSpc>
                  <a:spcPts val="2700"/>
                </a:lnSpc>
              </a:pPr>
              <a:r>
                <a:rPr lang="en-US" sz="2250">
                  <a:solidFill>
                    <a:srgbClr val="FFFFFF"/>
                  </a:solidFill>
                  <a:latin typeface="Calibri (MS)"/>
                  <a:ea typeface="Calibri (MS)"/>
                  <a:cs typeface="Calibri (MS)"/>
                  <a:sym typeface="Calibri (MS)"/>
                </a:rPr>
                <a:t>Re-exportation, also called entrepot trade, is a form of international trade in which a country exports goods which it previously imported without altering them.</a:t>
              </a:r>
            </a:p>
          </p:txBody>
        </p:sp>
      </p:grpSp>
      <p:sp>
        <p:nvSpPr>
          <p:cNvPr name="AutoShape 19" id="19"/>
          <p:cNvSpPr/>
          <p:nvPr/>
        </p:nvSpPr>
        <p:spPr>
          <a:xfrm rot="-8837845">
            <a:off x="6108740" y="5852108"/>
            <a:ext cx="3275293" cy="0"/>
          </a:xfrm>
          <a:prstGeom prst="line">
            <a:avLst/>
          </a:prstGeom>
          <a:ln cap="rnd" w="9525">
            <a:solidFill>
              <a:srgbClr val="4472C4"/>
            </a:solidFill>
            <a:prstDash val="solid"/>
            <a:headEnd type="none" len="sm" w="sm"/>
            <a:tailEnd type="triangle" len="med" w="lg"/>
          </a:ln>
        </p:spPr>
      </p:sp>
      <p:sp>
        <p:nvSpPr>
          <p:cNvPr name="AutoShape 20" id="20"/>
          <p:cNvSpPr/>
          <p:nvPr/>
        </p:nvSpPr>
        <p:spPr>
          <a:xfrm>
            <a:off x="1306980" y="7114970"/>
            <a:ext cx="7894414" cy="9525"/>
          </a:xfrm>
          <a:prstGeom prst="line">
            <a:avLst/>
          </a:prstGeom>
          <a:ln cap="rnd" w="9525">
            <a:solidFill>
              <a:srgbClr val="4472C4"/>
            </a:solidFill>
            <a:prstDash val="solid"/>
            <a:headEnd type="none" len="sm" w="sm"/>
            <a:tailEnd type="triangle" len="med" w="lg"/>
          </a:ln>
        </p:spPr>
      </p:sp>
      <p:grpSp>
        <p:nvGrpSpPr>
          <p:cNvPr name="Group 21" id="21"/>
          <p:cNvGrpSpPr/>
          <p:nvPr/>
        </p:nvGrpSpPr>
        <p:grpSpPr>
          <a:xfrm rot="0">
            <a:off x="8840352" y="4462194"/>
            <a:ext cx="9301596" cy="978314"/>
            <a:chOff x="0" y="0"/>
            <a:chExt cx="12402128" cy="1304418"/>
          </a:xfrm>
        </p:grpSpPr>
        <p:sp>
          <p:nvSpPr>
            <p:cNvPr name="Freeform 22" id="22"/>
            <p:cNvSpPr/>
            <p:nvPr/>
          </p:nvSpPr>
          <p:spPr>
            <a:xfrm flipH="false" flipV="false" rot="0">
              <a:off x="12700" y="12700"/>
              <a:ext cx="12376658" cy="1279017"/>
            </a:xfrm>
            <a:custGeom>
              <a:avLst/>
              <a:gdLst/>
              <a:ahLst/>
              <a:cxnLst/>
              <a:rect r="r" b="b" t="t" l="l"/>
              <a:pathLst>
                <a:path h="1279017" w="12376658">
                  <a:moveTo>
                    <a:pt x="0" y="213233"/>
                  </a:moveTo>
                  <a:cubicBezTo>
                    <a:pt x="0" y="95504"/>
                    <a:pt x="97155" y="0"/>
                    <a:pt x="216916" y="0"/>
                  </a:cubicBezTo>
                  <a:lnTo>
                    <a:pt x="12159742" y="0"/>
                  </a:lnTo>
                  <a:cubicBezTo>
                    <a:pt x="12279630" y="0"/>
                    <a:pt x="12376658" y="95504"/>
                    <a:pt x="12376658" y="213233"/>
                  </a:cubicBezTo>
                  <a:lnTo>
                    <a:pt x="12376658" y="1065784"/>
                  </a:lnTo>
                  <a:cubicBezTo>
                    <a:pt x="12376658" y="1183513"/>
                    <a:pt x="12279503" y="1279017"/>
                    <a:pt x="12159742" y="1279017"/>
                  </a:cubicBezTo>
                  <a:lnTo>
                    <a:pt x="216916" y="1279017"/>
                  </a:lnTo>
                  <a:cubicBezTo>
                    <a:pt x="97155" y="1279017"/>
                    <a:pt x="0" y="1183640"/>
                    <a:pt x="0" y="1065784"/>
                  </a:cubicBezTo>
                  <a:close/>
                </a:path>
              </a:pathLst>
            </a:custGeom>
            <a:solidFill>
              <a:srgbClr val="BF9000"/>
            </a:solidFill>
          </p:spPr>
        </p:sp>
        <p:sp>
          <p:nvSpPr>
            <p:cNvPr name="Freeform 23" id="23"/>
            <p:cNvSpPr/>
            <p:nvPr/>
          </p:nvSpPr>
          <p:spPr>
            <a:xfrm flipH="false" flipV="false" rot="0">
              <a:off x="0" y="0"/>
              <a:ext cx="12402058" cy="1304417"/>
            </a:xfrm>
            <a:custGeom>
              <a:avLst/>
              <a:gdLst/>
              <a:ahLst/>
              <a:cxnLst/>
              <a:rect r="r" b="b" t="t" l="l"/>
              <a:pathLst>
                <a:path h="1304417" w="12402058">
                  <a:moveTo>
                    <a:pt x="0" y="225933"/>
                  </a:moveTo>
                  <a:cubicBezTo>
                    <a:pt x="0" y="100965"/>
                    <a:pt x="102997" y="0"/>
                    <a:pt x="229616" y="0"/>
                  </a:cubicBezTo>
                  <a:lnTo>
                    <a:pt x="12172442" y="0"/>
                  </a:lnTo>
                  <a:lnTo>
                    <a:pt x="12172442" y="12700"/>
                  </a:lnTo>
                  <a:lnTo>
                    <a:pt x="12172442" y="0"/>
                  </a:lnTo>
                  <a:cubicBezTo>
                    <a:pt x="12299061" y="0"/>
                    <a:pt x="12402058" y="100965"/>
                    <a:pt x="12402058" y="225933"/>
                  </a:cubicBezTo>
                  <a:lnTo>
                    <a:pt x="12389358" y="225933"/>
                  </a:lnTo>
                  <a:lnTo>
                    <a:pt x="12402058" y="225933"/>
                  </a:lnTo>
                  <a:lnTo>
                    <a:pt x="12402058" y="1078484"/>
                  </a:lnTo>
                  <a:lnTo>
                    <a:pt x="12389358" y="1078484"/>
                  </a:lnTo>
                  <a:lnTo>
                    <a:pt x="12402058" y="1078484"/>
                  </a:lnTo>
                  <a:cubicBezTo>
                    <a:pt x="12402058" y="1203452"/>
                    <a:pt x="12299061" y="1304417"/>
                    <a:pt x="12172442" y="1304417"/>
                  </a:cubicBezTo>
                  <a:lnTo>
                    <a:pt x="12172442" y="1291717"/>
                  </a:lnTo>
                  <a:lnTo>
                    <a:pt x="12172442" y="1304417"/>
                  </a:lnTo>
                  <a:lnTo>
                    <a:pt x="229616" y="1304417"/>
                  </a:lnTo>
                  <a:lnTo>
                    <a:pt x="229616" y="1291717"/>
                  </a:lnTo>
                  <a:lnTo>
                    <a:pt x="229616" y="1304417"/>
                  </a:lnTo>
                  <a:cubicBezTo>
                    <a:pt x="102997" y="1304417"/>
                    <a:pt x="0" y="1203452"/>
                    <a:pt x="0" y="1078484"/>
                  </a:cubicBezTo>
                  <a:lnTo>
                    <a:pt x="0" y="225933"/>
                  </a:lnTo>
                  <a:lnTo>
                    <a:pt x="12700" y="225933"/>
                  </a:lnTo>
                  <a:lnTo>
                    <a:pt x="0" y="225933"/>
                  </a:lnTo>
                  <a:moveTo>
                    <a:pt x="25400" y="225933"/>
                  </a:moveTo>
                  <a:lnTo>
                    <a:pt x="25400" y="1078484"/>
                  </a:lnTo>
                  <a:lnTo>
                    <a:pt x="12700" y="1078484"/>
                  </a:lnTo>
                  <a:lnTo>
                    <a:pt x="25400" y="1078484"/>
                  </a:lnTo>
                  <a:cubicBezTo>
                    <a:pt x="25400" y="1188974"/>
                    <a:pt x="116586" y="1279017"/>
                    <a:pt x="229616" y="1279017"/>
                  </a:cubicBezTo>
                  <a:lnTo>
                    <a:pt x="12172442" y="1279017"/>
                  </a:lnTo>
                  <a:cubicBezTo>
                    <a:pt x="12285473" y="1279017"/>
                    <a:pt x="12376658" y="1189101"/>
                    <a:pt x="12376658" y="1078484"/>
                  </a:cubicBezTo>
                  <a:lnTo>
                    <a:pt x="12376658" y="225933"/>
                  </a:lnTo>
                  <a:cubicBezTo>
                    <a:pt x="12376658" y="115443"/>
                    <a:pt x="12285473" y="25400"/>
                    <a:pt x="12172442" y="25400"/>
                  </a:cubicBezTo>
                  <a:lnTo>
                    <a:pt x="229616" y="25400"/>
                  </a:lnTo>
                  <a:lnTo>
                    <a:pt x="229616" y="12700"/>
                  </a:lnTo>
                  <a:lnTo>
                    <a:pt x="229616" y="25400"/>
                  </a:lnTo>
                  <a:cubicBezTo>
                    <a:pt x="116586" y="25400"/>
                    <a:pt x="25400" y="115316"/>
                    <a:pt x="25400" y="225933"/>
                  </a:cubicBezTo>
                  <a:close/>
                </a:path>
              </a:pathLst>
            </a:custGeom>
            <a:solidFill>
              <a:srgbClr val="2F528F"/>
            </a:solidFill>
          </p:spPr>
        </p:sp>
        <p:sp>
          <p:nvSpPr>
            <p:cNvPr name="TextBox 24" id="24"/>
            <p:cNvSpPr txBox="true"/>
            <p:nvPr/>
          </p:nvSpPr>
          <p:spPr>
            <a:xfrm>
              <a:off x="0" y="-47625"/>
              <a:ext cx="12402128" cy="1352043"/>
            </a:xfrm>
            <a:prstGeom prst="rect">
              <a:avLst/>
            </a:prstGeom>
          </p:spPr>
          <p:txBody>
            <a:bodyPr anchor="ctr" rtlCol="false" tIns="50800" lIns="50800" bIns="50800" rIns="50800"/>
            <a:lstStyle/>
            <a:p>
              <a:pPr algn="ctr">
                <a:lnSpc>
                  <a:spcPts val="2520"/>
                </a:lnSpc>
              </a:pPr>
              <a:r>
                <a:rPr lang="en-US" sz="2100">
                  <a:solidFill>
                    <a:srgbClr val="FFFFFF"/>
                  </a:solidFill>
                  <a:latin typeface="Calibri (MS)"/>
                  <a:ea typeface="Calibri (MS)"/>
                  <a:cs typeface="Calibri (MS)"/>
                  <a:sym typeface="Calibri (MS)"/>
                </a:rPr>
                <a:t>The trading positions of affluent countries with relatively small populations such as the Netherlands, Belgium and Switzerland, is also worthy of note.  </a:t>
              </a:r>
            </a:p>
          </p:txBody>
        </p:sp>
      </p:grpSp>
      <p:grpSp>
        <p:nvGrpSpPr>
          <p:cNvPr name="Group 25" id="25"/>
          <p:cNvGrpSpPr/>
          <p:nvPr/>
        </p:nvGrpSpPr>
        <p:grpSpPr>
          <a:xfrm rot="0">
            <a:off x="8840352" y="5522133"/>
            <a:ext cx="9301596" cy="936693"/>
            <a:chOff x="0" y="0"/>
            <a:chExt cx="12402128" cy="1248924"/>
          </a:xfrm>
        </p:grpSpPr>
        <p:sp>
          <p:nvSpPr>
            <p:cNvPr name="Freeform 26" id="26"/>
            <p:cNvSpPr/>
            <p:nvPr/>
          </p:nvSpPr>
          <p:spPr>
            <a:xfrm flipH="false" flipV="false" rot="0">
              <a:off x="12700" y="12700"/>
              <a:ext cx="12376785" cy="1223518"/>
            </a:xfrm>
            <a:custGeom>
              <a:avLst/>
              <a:gdLst/>
              <a:ahLst/>
              <a:cxnLst/>
              <a:rect r="r" b="b" t="t" l="l"/>
              <a:pathLst>
                <a:path h="1223518" w="12376785">
                  <a:moveTo>
                    <a:pt x="0" y="203962"/>
                  </a:moveTo>
                  <a:cubicBezTo>
                    <a:pt x="0" y="91313"/>
                    <a:pt x="92964" y="0"/>
                    <a:pt x="207772" y="0"/>
                  </a:cubicBezTo>
                  <a:lnTo>
                    <a:pt x="12169013" y="0"/>
                  </a:lnTo>
                  <a:cubicBezTo>
                    <a:pt x="12283694" y="0"/>
                    <a:pt x="12376785" y="91313"/>
                    <a:pt x="12376785" y="203962"/>
                  </a:cubicBezTo>
                  <a:lnTo>
                    <a:pt x="12376785" y="1019556"/>
                  </a:lnTo>
                  <a:cubicBezTo>
                    <a:pt x="12376785" y="1132205"/>
                    <a:pt x="12283821" y="1223518"/>
                    <a:pt x="12169013" y="1223518"/>
                  </a:cubicBezTo>
                  <a:lnTo>
                    <a:pt x="207772" y="1223518"/>
                  </a:lnTo>
                  <a:cubicBezTo>
                    <a:pt x="92964" y="1223518"/>
                    <a:pt x="0" y="1132205"/>
                    <a:pt x="0" y="1019556"/>
                  </a:cubicBezTo>
                  <a:close/>
                </a:path>
              </a:pathLst>
            </a:custGeom>
            <a:solidFill>
              <a:srgbClr val="BF9000"/>
            </a:solidFill>
          </p:spPr>
        </p:sp>
        <p:sp>
          <p:nvSpPr>
            <p:cNvPr name="Freeform 27" id="27"/>
            <p:cNvSpPr/>
            <p:nvPr/>
          </p:nvSpPr>
          <p:spPr>
            <a:xfrm flipH="false" flipV="false" rot="0">
              <a:off x="0" y="0"/>
              <a:ext cx="12402185" cy="1248918"/>
            </a:xfrm>
            <a:custGeom>
              <a:avLst/>
              <a:gdLst/>
              <a:ahLst/>
              <a:cxnLst/>
              <a:rect r="r" b="b" t="t" l="l"/>
              <a:pathLst>
                <a:path h="1248918" w="12402185">
                  <a:moveTo>
                    <a:pt x="0" y="216662"/>
                  </a:moveTo>
                  <a:cubicBezTo>
                    <a:pt x="0" y="96774"/>
                    <a:pt x="98933" y="0"/>
                    <a:pt x="220472" y="0"/>
                  </a:cubicBezTo>
                  <a:lnTo>
                    <a:pt x="12181713" y="0"/>
                  </a:lnTo>
                  <a:lnTo>
                    <a:pt x="12181713" y="12700"/>
                  </a:lnTo>
                  <a:lnTo>
                    <a:pt x="12181713" y="0"/>
                  </a:lnTo>
                  <a:cubicBezTo>
                    <a:pt x="12303252" y="0"/>
                    <a:pt x="12402185" y="96774"/>
                    <a:pt x="12402185" y="216662"/>
                  </a:cubicBezTo>
                  <a:lnTo>
                    <a:pt x="12389485" y="216662"/>
                  </a:lnTo>
                  <a:lnTo>
                    <a:pt x="12402185" y="216662"/>
                  </a:lnTo>
                  <a:lnTo>
                    <a:pt x="12402185" y="1032256"/>
                  </a:lnTo>
                  <a:lnTo>
                    <a:pt x="12389485" y="1032256"/>
                  </a:lnTo>
                  <a:lnTo>
                    <a:pt x="12402185" y="1032256"/>
                  </a:lnTo>
                  <a:cubicBezTo>
                    <a:pt x="12402185" y="1152144"/>
                    <a:pt x="12303252" y="1248918"/>
                    <a:pt x="12181713" y="1248918"/>
                  </a:cubicBezTo>
                  <a:lnTo>
                    <a:pt x="12181713" y="1236218"/>
                  </a:lnTo>
                  <a:lnTo>
                    <a:pt x="12181713" y="1248918"/>
                  </a:lnTo>
                  <a:lnTo>
                    <a:pt x="220472" y="1248918"/>
                  </a:lnTo>
                  <a:lnTo>
                    <a:pt x="220472" y="1236218"/>
                  </a:lnTo>
                  <a:lnTo>
                    <a:pt x="220472" y="1248918"/>
                  </a:lnTo>
                  <a:cubicBezTo>
                    <a:pt x="98933" y="1248918"/>
                    <a:pt x="0" y="1152144"/>
                    <a:pt x="0" y="1032256"/>
                  </a:cubicBezTo>
                  <a:lnTo>
                    <a:pt x="0" y="216662"/>
                  </a:lnTo>
                  <a:lnTo>
                    <a:pt x="12700" y="216662"/>
                  </a:lnTo>
                  <a:lnTo>
                    <a:pt x="0" y="216662"/>
                  </a:lnTo>
                  <a:moveTo>
                    <a:pt x="25400" y="216662"/>
                  </a:moveTo>
                  <a:lnTo>
                    <a:pt x="25400" y="1032256"/>
                  </a:lnTo>
                  <a:lnTo>
                    <a:pt x="12700" y="1032256"/>
                  </a:lnTo>
                  <a:lnTo>
                    <a:pt x="25400" y="1032256"/>
                  </a:lnTo>
                  <a:cubicBezTo>
                    <a:pt x="25400" y="1137666"/>
                    <a:pt x="112522" y="1223518"/>
                    <a:pt x="220472" y="1223518"/>
                  </a:cubicBezTo>
                  <a:lnTo>
                    <a:pt x="12181713" y="1223518"/>
                  </a:lnTo>
                  <a:cubicBezTo>
                    <a:pt x="12289663" y="1223518"/>
                    <a:pt x="12376785" y="1137666"/>
                    <a:pt x="12376785" y="1032256"/>
                  </a:cubicBezTo>
                  <a:lnTo>
                    <a:pt x="12376785" y="216662"/>
                  </a:lnTo>
                  <a:cubicBezTo>
                    <a:pt x="12376785" y="111252"/>
                    <a:pt x="12289663" y="25400"/>
                    <a:pt x="12181713" y="25400"/>
                  </a:cubicBezTo>
                  <a:lnTo>
                    <a:pt x="220472" y="25400"/>
                  </a:lnTo>
                  <a:lnTo>
                    <a:pt x="220472" y="12700"/>
                  </a:lnTo>
                  <a:lnTo>
                    <a:pt x="220472" y="25400"/>
                  </a:lnTo>
                  <a:cubicBezTo>
                    <a:pt x="112522" y="25400"/>
                    <a:pt x="25400" y="111252"/>
                    <a:pt x="25400" y="216662"/>
                  </a:cubicBezTo>
                  <a:close/>
                </a:path>
              </a:pathLst>
            </a:custGeom>
            <a:solidFill>
              <a:srgbClr val="2F528F"/>
            </a:solidFill>
          </p:spPr>
        </p:sp>
        <p:sp>
          <p:nvSpPr>
            <p:cNvPr name="TextBox 28" id="28"/>
            <p:cNvSpPr txBox="true"/>
            <p:nvPr/>
          </p:nvSpPr>
          <p:spPr>
            <a:xfrm>
              <a:off x="0" y="-47625"/>
              <a:ext cx="12402128" cy="1296549"/>
            </a:xfrm>
            <a:prstGeom prst="rect">
              <a:avLst/>
            </a:prstGeom>
          </p:spPr>
          <p:txBody>
            <a:bodyPr anchor="ctr" rtlCol="false" tIns="50800" lIns="50800" bIns="50800" rIns="50800"/>
            <a:lstStyle/>
            <a:p>
              <a:pPr algn="ctr">
                <a:lnSpc>
                  <a:spcPts val="2520"/>
                </a:lnSpc>
              </a:pPr>
              <a:r>
                <a:rPr lang="en-US" sz="2100">
                  <a:solidFill>
                    <a:srgbClr val="FFFFFF"/>
                  </a:solidFill>
                  <a:latin typeface="Calibri (MS)"/>
                  <a:ea typeface="Calibri (MS)"/>
                  <a:cs typeface="Calibri (MS)"/>
                  <a:sym typeface="Calibri (MS)"/>
                </a:rPr>
                <a:t>The least developed countries share of total global merchandise exports totalled only 1.1%, compared to 75.5% of the G20 (group of 20 largest economies).</a:t>
              </a:r>
            </a:p>
          </p:txBody>
        </p:sp>
      </p:grpSp>
      <p:grpSp>
        <p:nvGrpSpPr>
          <p:cNvPr name="Group 29" id="29"/>
          <p:cNvGrpSpPr/>
          <p:nvPr/>
        </p:nvGrpSpPr>
        <p:grpSpPr>
          <a:xfrm rot="0">
            <a:off x="8878606" y="9136244"/>
            <a:ext cx="9301596" cy="936693"/>
            <a:chOff x="0" y="0"/>
            <a:chExt cx="12402128" cy="1248924"/>
          </a:xfrm>
        </p:grpSpPr>
        <p:sp>
          <p:nvSpPr>
            <p:cNvPr name="Freeform 30" id="30"/>
            <p:cNvSpPr/>
            <p:nvPr/>
          </p:nvSpPr>
          <p:spPr>
            <a:xfrm flipH="false" flipV="false" rot="0">
              <a:off x="12700" y="12700"/>
              <a:ext cx="12376785" cy="1223518"/>
            </a:xfrm>
            <a:custGeom>
              <a:avLst/>
              <a:gdLst/>
              <a:ahLst/>
              <a:cxnLst/>
              <a:rect r="r" b="b" t="t" l="l"/>
              <a:pathLst>
                <a:path h="1223518" w="12376785">
                  <a:moveTo>
                    <a:pt x="0" y="203962"/>
                  </a:moveTo>
                  <a:cubicBezTo>
                    <a:pt x="0" y="91313"/>
                    <a:pt x="92964" y="0"/>
                    <a:pt x="207772" y="0"/>
                  </a:cubicBezTo>
                  <a:lnTo>
                    <a:pt x="12169013" y="0"/>
                  </a:lnTo>
                  <a:cubicBezTo>
                    <a:pt x="12283694" y="0"/>
                    <a:pt x="12376785" y="91313"/>
                    <a:pt x="12376785" y="203962"/>
                  </a:cubicBezTo>
                  <a:lnTo>
                    <a:pt x="12376785" y="1019556"/>
                  </a:lnTo>
                  <a:cubicBezTo>
                    <a:pt x="12376785" y="1132205"/>
                    <a:pt x="12283821" y="1223518"/>
                    <a:pt x="12169013" y="1223518"/>
                  </a:cubicBezTo>
                  <a:lnTo>
                    <a:pt x="207772" y="1223518"/>
                  </a:lnTo>
                  <a:cubicBezTo>
                    <a:pt x="92964" y="1223518"/>
                    <a:pt x="0" y="1132205"/>
                    <a:pt x="0" y="1019556"/>
                  </a:cubicBezTo>
                  <a:close/>
                </a:path>
              </a:pathLst>
            </a:custGeom>
            <a:solidFill>
              <a:srgbClr val="BF9000"/>
            </a:solidFill>
          </p:spPr>
        </p:sp>
        <p:sp>
          <p:nvSpPr>
            <p:cNvPr name="Freeform 31" id="31"/>
            <p:cNvSpPr/>
            <p:nvPr/>
          </p:nvSpPr>
          <p:spPr>
            <a:xfrm flipH="false" flipV="false" rot="0">
              <a:off x="0" y="0"/>
              <a:ext cx="12402185" cy="1248918"/>
            </a:xfrm>
            <a:custGeom>
              <a:avLst/>
              <a:gdLst/>
              <a:ahLst/>
              <a:cxnLst/>
              <a:rect r="r" b="b" t="t" l="l"/>
              <a:pathLst>
                <a:path h="1248918" w="12402185">
                  <a:moveTo>
                    <a:pt x="0" y="216662"/>
                  </a:moveTo>
                  <a:cubicBezTo>
                    <a:pt x="0" y="96774"/>
                    <a:pt x="98933" y="0"/>
                    <a:pt x="220472" y="0"/>
                  </a:cubicBezTo>
                  <a:lnTo>
                    <a:pt x="12181713" y="0"/>
                  </a:lnTo>
                  <a:lnTo>
                    <a:pt x="12181713" y="12700"/>
                  </a:lnTo>
                  <a:lnTo>
                    <a:pt x="12181713" y="0"/>
                  </a:lnTo>
                  <a:cubicBezTo>
                    <a:pt x="12303252" y="0"/>
                    <a:pt x="12402185" y="96774"/>
                    <a:pt x="12402185" y="216662"/>
                  </a:cubicBezTo>
                  <a:lnTo>
                    <a:pt x="12389485" y="216662"/>
                  </a:lnTo>
                  <a:lnTo>
                    <a:pt x="12402185" y="216662"/>
                  </a:lnTo>
                  <a:lnTo>
                    <a:pt x="12402185" y="1032256"/>
                  </a:lnTo>
                  <a:lnTo>
                    <a:pt x="12389485" y="1032256"/>
                  </a:lnTo>
                  <a:lnTo>
                    <a:pt x="12402185" y="1032256"/>
                  </a:lnTo>
                  <a:cubicBezTo>
                    <a:pt x="12402185" y="1152144"/>
                    <a:pt x="12303252" y="1248918"/>
                    <a:pt x="12181713" y="1248918"/>
                  </a:cubicBezTo>
                  <a:lnTo>
                    <a:pt x="12181713" y="1236218"/>
                  </a:lnTo>
                  <a:lnTo>
                    <a:pt x="12181713" y="1248918"/>
                  </a:lnTo>
                  <a:lnTo>
                    <a:pt x="220472" y="1248918"/>
                  </a:lnTo>
                  <a:lnTo>
                    <a:pt x="220472" y="1236218"/>
                  </a:lnTo>
                  <a:lnTo>
                    <a:pt x="220472" y="1248918"/>
                  </a:lnTo>
                  <a:cubicBezTo>
                    <a:pt x="98933" y="1248918"/>
                    <a:pt x="0" y="1152144"/>
                    <a:pt x="0" y="1032256"/>
                  </a:cubicBezTo>
                  <a:lnTo>
                    <a:pt x="0" y="216662"/>
                  </a:lnTo>
                  <a:lnTo>
                    <a:pt x="12700" y="216662"/>
                  </a:lnTo>
                  <a:lnTo>
                    <a:pt x="0" y="216662"/>
                  </a:lnTo>
                  <a:moveTo>
                    <a:pt x="25400" y="216662"/>
                  </a:moveTo>
                  <a:lnTo>
                    <a:pt x="25400" y="1032256"/>
                  </a:lnTo>
                  <a:lnTo>
                    <a:pt x="12700" y="1032256"/>
                  </a:lnTo>
                  <a:lnTo>
                    <a:pt x="25400" y="1032256"/>
                  </a:lnTo>
                  <a:cubicBezTo>
                    <a:pt x="25400" y="1137666"/>
                    <a:pt x="112522" y="1223518"/>
                    <a:pt x="220472" y="1223518"/>
                  </a:cubicBezTo>
                  <a:lnTo>
                    <a:pt x="12181713" y="1223518"/>
                  </a:lnTo>
                  <a:cubicBezTo>
                    <a:pt x="12289663" y="1223518"/>
                    <a:pt x="12376785" y="1137666"/>
                    <a:pt x="12376785" y="1032256"/>
                  </a:cubicBezTo>
                  <a:lnTo>
                    <a:pt x="12376785" y="216662"/>
                  </a:lnTo>
                  <a:cubicBezTo>
                    <a:pt x="12376785" y="111252"/>
                    <a:pt x="12289663" y="25400"/>
                    <a:pt x="12181713" y="25400"/>
                  </a:cubicBezTo>
                  <a:lnTo>
                    <a:pt x="220472" y="25400"/>
                  </a:lnTo>
                  <a:lnTo>
                    <a:pt x="220472" y="12700"/>
                  </a:lnTo>
                  <a:lnTo>
                    <a:pt x="220472" y="25400"/>
                  </a:lnTo>
                  <a:cubicBezTo>
                    <a:pt x="112522" y="25400"/>
                    <a:pt x="25400" y="111252"/>
                    <a:pt x="25400" y="216662"/>
                  </a:cubicBezTo>
                  <a:close/>
                </a:path>
              </a:pathLst>
            </a:custGeom>
            <a:solidFill>
              <a:srgbClr val="2F528F"/>
            </a:solidFill>
          </p:spPr>
        </p:sp>
        <p:sp>
          <p:nvSpPr>
            <p:cNvPr name="TextBox 32" id="32"/>
            <p:cNvSpPr txBox="true"/>
            <p:nvPr/>
          </p:nvSpPr>
          <p:spPr>
            <a:xfrm>
              <a:off x="0" y="-47625"/>
              <a:ext cx="12402128" cy="1296549"/>
            </a:xfrm>
            <a:prstGeom prst="rect">
              <a:avLst/>
            </a:prstGeom>
          </p:spPr>
          <p:txBody>
            <a:bodyPr anchor="ctr" rtlCol="false" tIns="50800" lIns="50800" bIns="50800" rIns="50800"/>
            <a:lstStyle/>
            <a:p>
              <a:pPr algn="ctr">
                <a:lnSpc>
                  <a:spcPts val="2520"/>
                </a:lnSpc>
              </a:pPr>
              <a:r>
                <a:rPr lang="en-US" sz="2100">
                  <a:solidFill>
                    <a:srgbClr val="FFFFFF"/>
                  </a:solidFill>
                  <a:latin typeface="Calibri (MS)"/>
                  <a:ea typeface="Calibri (MS)"/>
                  <a:cs typeface="Calibri (MS)"/>
                  <a:sym typeface="Calibri (MS)"/>
                </a:rPr>
                <a:t>This table is a little out-dated (2013). Check out these links which offer excellent interactive visuals on world trade data: </a:t>
              </a:r>
              <a:r>
                <a:rPr lang="en-US" sz="2100" u="sng">
                  <a:solidFill>
                    <a:srgbClr val="0563C1"/>
                  </a:solidFill>
                  <a:latin typeface="Calibri (MS)"/>
                  <a:ea typeface="Calibri (MS)"/>
                  <a:cs typeface="Calibri (MS)"/>
                  <a:sym typeface="Calibri (MS)"/>
                  <a:hlinkClick r:id="rId5" tooltip="http://wits.worldbank.org/visualization/positiveandnegativemerchandisetradebalance.html"/>
                </a:rPr>
                <a:t>here</a:t>
              </a:r>
              <a:r>
                <a:rPr lang="en-US" sz="2100">
                  <a:solidFill>
                    <a:srgbClr val="FFFFFF"/>
                  </a:solidFill>
                  <a:latin typeface="Calibri (MS)"/>
                  <a:ea typeface="Calibri (MS)"/>
                  <a:cs typeface="Calibri (MS)"/>
                  <a:sym typeface="Calibri (MS)"/>
                </a:rPr>
                <a:t> &amp;  </a:t>
              </a:r>
              <a:r>
                <a:rPr lang="en-US" sz="2100" u="sng">
                  <a:solidFill>
                    <a:srgbClr val="0563C1"/>
                  </a:solidFill>
                  <a:latin typeface="Calibri (MS)"/>
                  <a:ea typeface="Calibri (MS)"/>
                  <a:cs typeface="Calibri (MS)"/>
                  <a:sym typeface="Calibri (MS)"/>
                  <a:hlinkClick r:id="rId6" tooltip="http://wits.worldbank.org/visualization/detailed-country-analysis-visualization.html"/>
                </a:rPr>
                <a:t>here</a:t>
              </a:r>
              <a:r>
                <a:rPr lang="en-US" sz="2100">
                  <a:solidFill>
                    <a:srgbClr val="FFFFFF"/>
                  </a:solidFill>
                  <a:latin typeface="Calibri (MS)"/>
                  <a:ea typeface="Calibri (MS)"/>
                  <a:cs typeface="Calibri (MS)"/>
                  <a:sym typeface="Calibri (MS)"/>
                </a:rPr>
                <a:t> &amp; </a:t>
              </a:r>
              <a:r>
                <a:rPr lang="en-US" sz="2100" u="sng">
                  <a:solidFill>
                    <a:srgbClr val="0563C1"/>
                  </a:solidFill>
                  <a:latin typeface="Calibri (MS)"/>
                  <a:ea typeface="Calibri (MS)"/>
                  <a:cs typeface="Calibri (MS)"/>
                  <a:sym typeface="Calibri (MS)"/>
                  <a:hlinkClick r:id="rId7" tooltip="https://data.imf.org/?sk=9D6028D4-F14A-464C-A2F2-59B2CD424B85&amp;sId=1514498232936"/>
                </a:rPr>
                <a:t>here</a:t>
              </a:r>
              <a:r>
                <a:rPr lang="en-US" sz="2100">
                  <a:solidFill>
                    <a:srgbClr val="FFFFFF"/>
                  </a:solidFill>
                  <a:latin typeface="Calibri (MS)"/>
                  <a:ea typeface="Calibri (MS)"/>
                  <a:cs typeface="Calibri (MS)"/>
                  <a:sym typeface="Calibri (MS)"/>
                </a:rPr>
                <a:t> &amp; </a:t>
              </a:r>
              <a:r>
                <a:rPr lang="en-US" sz="2100" u="sng">
                  <a:solidFill>
                    <a:srgbClr val="0563C1"/>
                  </a:solidFill>
                  <a:latin typeface="Calibri (MS)"/>
                  <a:ea typeface="Calibri (MS)"/>
                  <a:cs typeface="Calibri (MS)"/>
                  <a:sym typeface="Calibri (MS)"/>
                  <a:hlinkClick r:id="rId8" tooltip="https://data.oecd.org/trade/trade-in-goods-and-services.htm#indicator-chart"/>
                </a:rPr>
                <a:t>here</a:t>
              </a:r>
              <a:r>
                <a:rPr lang="en-US" sz="2100">
                  <a:solidFill>
                    <a:srgbClr val="FFFFFF"/>
                  </a:solidFill>
                  <a:latin typeface="Calibri (MS)"/>
                  <a:ea typeface="Calibri (MS)"/>
                  <a:cs typeface="Calibri (MS)"/>
                  <a:sym typeface="Calibri (MS)"/>
                </a:rPr>
                <a:t>    </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91440" y="-20955"/>
            <a:ext cx="7933401" cy="1387345"/>
          </a:xfrm>
          <a:prstGeom prst="rect">
            <a:avLst/>
          </a:prstGeom>
        </p:spPr>
        <p:txBody>
          <a:bodyPr anchor="t" rtlCol="false" tIns="0" lIns="0" bIns="0" rIns="0">
            <a:spAutoFit/>
          </a:bodyPr>
          <a:lstStyle/>
          <a:p>
            <a:pPr algn="l">
              <a:lnSpc>
                <a:spcPts val="5040"/>
              </a:lnSpc>
            </a:pPr>
            <a:r>
              <a:rPr lang="en-US" sz="4200" spc="36">
                <a:solidFill>
                  <a:srgbClr val="000000"/>
                </a:solidFill>
                <a:latin typeface="Abibas"/>
                <a:ea typeface="Abibas"/>
                <a:cs typeface="Abibas"/>
                <a:sym typeface="Abibas"/>
              </a:rPr>
              <a:t>Spatial Distribution of Merchandise  (visible) Trade </a:t>
            </a:r>
          </a:p>
        </p:txBody>
      </p:sp>
      <p:grpSp>
        <p:nvGrpSpPr>
          <p:cNvPr name="Group 4" id="4"/>
          <p:cNvGrpSpPr>
            <a:grpSpLocks noChangeAspect="true"/>
          </p:cNvGrpSpPr>
          <p:nvPr/>
        </p:nvGrpSpPr>
        <p:grpSpPr>
          <a:xfrm rot="0">
            <a:off x="8827851" y="358544"/>
            <a:ext cx="9297084" cy="9811725"/>
            <a:chOff x="0" y="0"/>
            <a:chExt cx="12396112" cy="13082300"/>
          </a:xfrm>
        </p:grpSpPr>
        <p:sp>
          <p:nvSpPr>
            <p:cNvPr name="Freeform 5" id="5"/>
            <p:cNvSpPr/>
            <p:nvPr/>
          </p:nvSpPr>
          <p:spPr>
            <a:xfrm flipH="false" flipV="false" rot="0">
              <a:off x="0" y="0"/>
              <a:ext cx="12396089" cy="13082270"/>
            </a:xfrm>
            <a:custGeom>
              <a:avLst/>
              <a:gdLst/>
              <a:ahLst/>
              <a:cxnLst/>
              <a:rect r="r" b="b" t="t" l="l"/>
              <a:pathLst>
                <a:path h="13082270" w="12396089">
                  <a:moveTo>
                    <a:pt x="0" y="0"/>
                  </a:moveTo>
                  <a:lnTo>
                    <a:pt x="12396089" y="0"/>
                  </a:lnTo>
                  <a:lnTo>
                    <a:pt x="12396089" y="13082270"/>
                  </a:lnTo>
                  <a:lnTo>
                    <a:pt x="0" y="13082270"/>
                  </a:lnTo>
                  <a:lnTo>
                    <a:pt x="0" y="0"/>
                  </a:lnTo>
                  <a:close/>
                </a:path>
              </a:pathLst>
            </a:custGeom>
            <a:blipFill>
              <a:blip r:embed="rId3"/>
              <a:stretch>
                <a:fillRect l="-11541" t="0" r="-11541" b="0"/>
              </a:stretch>
            </a:blipFill>
          </p:spPr>
        </p:sp>
      </p:grpSp>
      <p:grpSp>
        <p:nvGrpSpPr>
          <p:cNvPr name="Group 6" id="6"/>
          <p:cNvGrpSpPr/>
          <p:nvPr/>
        </p:nvGrpSpPr>
        <p:grpSpPr>
          <a:xfrm rot="0">
            <a:off x="252663" y="1441779"/>
            <a:ext cx="7146758" cy="2631489"/>
            <a:chOff x="0" y="0"/>
            <a:chExt cx="9529010" cy="3508652"/>
          </a:xfrm>
        </p:grpSpPr>
        <p:sp>
          <p:nvSpPr>
            <p:cNvPr name="Freeform 7" id="7"/>
            <p:cNvSpPr/>
            <p:nvPr/>
          </p:nvSpPr>
          <p:spPr>
            <a:xfrm flipH="false" flipV="false" rot="0">
              <a:off x="-1524" y="-1524"/>
              <a:ext cx="9532112" cy="3511677"/>
            </a:xfrm>
            <a:custGeom>
              <a:avLst/>
              <a:gdLst/>
              <a:ahLst/>
              <a:cxnLst/>
              <a:rect r="r" b="b" t="t" l="l"/>
              <a:pathLst>
                <a:path h="3511677" w="9532112">
                  <a:moveTo>
                    <a:pt x="1524" y="0"/>
                  </a:moveTo>
                  <a:lnTo>
                    <a:pt x="9530588" y="0"/>
                  </a:lnTo>
                  <a:cubicBezTo>
                    <a:pt x="9531477" y="0"/>
                    <a:pt x="9532112" y="762"/>
                    <a:pt x="9532112" y="1524"/>
                  </a:cubicBezTo>
                  <a:lnTo>
                    <a:pt x="9532112" y="3510153"/>
                  </a:lnTo>
                  <a:cubicBezTo>
                    <a:pt x="9532112" y="3511042"/>
                    <a:pt x="9531350" y="3511677"/>
                    <a:pt x="9530588" y="3511677"/>
                  </a:cubicBezTo>
                  <a:lnTo>
                    <a:pt x="1524" y="3511677"/>
                  </a:lnTo>
                  <a:cubicBezTo>
                    <a:pt x="635" y="3511677"/>
                    <a:pt x="0" y="3510915"/>
                    <a:pt x="0" y="3510153"/>
                  </a:cubicBezTo>
                  <a:lnTo>
                    <a:pt x="0" y="1524"/>
                  </a:lnTo>
                  <a:cubicBezTo>
                    <a:pt x="0" y="635"/>
                    <a:pt x="762" y="0"/>
                    <a:pt x="1524" y="0"/>
                  </a:cubicBezTo>
                  <a:moveTo>
                    <a:pt x="1524" y="3048"/>
                  </a:moveTo>
                  <a:lnTo>
                    <a:pt x="1524" y="1524"/>
                  </a:lnTo>
                  <a:lnTo>
                    <a:pt x="3048" y="1524"/>
                  </a:lnTo>
                  <a:lnTo>
                    <a:pt x="3048" y="3510153"/>
                  </a:lnTo>
                  <a:lnTo>
                    <a:pt x="1524" y="3510153"/>
                  </a:lnTo>
                  <a:lnTo>
                    <a:pt x="1524" y="3508629"/>
                  </a:lnTo>
                  <a:lnTo>
                    <a:pt x="9530588" y="3508629"/>
                  </a:lnTo>
                  <a:lnTo>
                    <a:pt x="9530588" y="3510153"/>
                  </a:lnTo>
                  <a:lnTo>
                    <a:pt x="9529064" y="3510153"/>
                  </a:lnTo>
                  <a:lnTo>
                    <a:pt x="9529064" y="1524"/>
                  </a:lnTo>
                  <a:lnTo>
                    <a:pt x="9530588" y="1524"/>
                  </a:lnTo>
                  <a:lnTo>
                    <a:pt x="9530588" y="3048"/>
                  </a:lnTo>
                  <a:lnTo>
                    <a:pt x="1524" y="3048"/>
                  </a:lnTo>
                  <a:close/>
                </a:path>
              </a:pathLst>
            </a:custGeom>
            <a:solidFill>
              <a:srgbClr val="4472C4"/>
            </a:solidFill>
          </p:spPr>
        </p:sp>
        <p:sp>
          <p:nvSpPr>
            <p:cNvPr name="TextBox 8" id="8"/>
            <p:cNvSpPr txBox="true"/>
            <p:nvPr/>
          </p:nvSpPr>
          <p:spPr>
            <a:xfrm>
              <a:off x="0" y="-57150"/>
              <a:ext cx="9529010" cy="3565802"/>
            </a:xfrm>
            <a:prstGeom prst="rect">
              <a:avLst/>
            </a:prstGeom>
          </p:spPr>
          <p:txBody>
            <a:bodyPr anchor="t" rtlCol="false" tIns="50800" lIns="50800" bIns="50800" rIns="50800"/>
            <a:lstStyle/>
            <a:p>
              <a:pPr algn="l">
                <a:lnSpc>
                  <a:spcPts val="3240"/>
                </a:lnSpc>
              </a:pPr>
              <a:r>
                <a:rPr lang="en-US" sz="2700">
                  <a:solidFill>
                    <a:srgbClr val="000000"/>
                  </a:solidFill>
                  <a:latin typeface="Calibri (MS)"/>
                  <a:ea typeface="Calibri (MS)"/>
                  <a:cs typeface="Calibri (MS)"/>
                  <a:sym typeface="Calibri (MS)"/>
                </a:rPr>
                <a:t>The figure shows economies of individual countries by size of their merchandise trade in 2013. </a:t>
              </a:r>
            </a:p>
            <a:p>
              <a:pPr algn="l">
                <a:lnSpc>
                  <a:spcPts val="3240"/>
                </a:lnSpc>
              </a:pPr>
            </a:p>
            <a:p>
              <a:pPr algn="l">
                <a:lnSpc>
                  <a:spcPts val="3240"/>
                </a:lnSpc>
              </a:pPr>
              <a:r>
                <a:rPr lang="en-US" sz="2700">
                  <a:solidFill>
                    <a:srgbClr val="000000"/>
                  </a:solidFill>
                  <a:latin typeface="Calibri (MS)"/>
                  <a:ea typeface="Calibri (MS)"/>
                  <a:cs typeface="Calibri (MS)"/>
                  <a:sym typeface="Calibri (MS)"/>
                </a:rPr>
                <a:t>There are clear spatial patterns; can you identify/describe them?</a:t>
              </a:r>
            </a:p>
          </p:txBody>
        </p:sp>
      </p:grpSp>
      <p:grpSp>
        <p:nvGrpSpPr>
          <p:cNvPr name="Group 9" id="9"/>
          <p:cNvGrpSpPr>
            <a:grpSpLocks noChangeAspect="true"/>
          </p:cNvGrpSpPr>
          <p:nvPr/>
        </p:nvGrpSpPr>
        <p:grpSpPr>
          <a:xfrm rot="0">
            <a:off x="181120" y="4381390"/>
            <a:ext cx="8456914" cy="4855023"/>
            <a:chOff x="0" y="0"/>
            <a:chExt cx="11275886" cy="6473364"/>
          </a:xfrm>
        </p:grpSpPr>
        <p:sp>
          <p:nvSpPr>
            <p:cNvPr name="Freeform 10" id="10"/>
            <p:cNvSpPr/>
            <p:nvPr/>
          </p:nvSpPr>
          <p:spPr>
            <a:xfrm flipH="false" flipV="false" rot="0">
              <a:off x="0" y="0"/>
              <a:ext cx="11275949" cy="6473317"/>
            </a:xfrm>
            <a:custGeom>
              <a:avLst/>
              <a:gdLst/>
              <a:ahLst/>
              <a:cxnLst/>
              <a:rect r="r" b="b" t="t" l="l"/>
              <a:pathLst>
                <a:path h="6473317" w="11275949">
                  <a:moveTo>
                    <a:pt x="0" y="0"/>
                  </a:moveTo>
                  <a:lnTo>
                    <a:pt x="11275949" y="0"/>
                  </a:lnTo>
                  <a:lnTo>
                    <a:pt x="11275949" y="6473317"/>
                  </a:lnTo>
                  <a:lnTo>
                    <a:pt x="0" y="6473317"/>
                  </a:lnTo>
                  <a:lnTo>
                    <a:pt x="0" y="0"/>
                  </a:lnTo>
                  <a:close/>
                </a:path>
              </a:pathLst>
            </a:custGeom>
            <a:blipFill>
              <a:blip r:embed="rId4"/>
              <a:stretch>
                <a:fillRect l="-23847" t="0" r="-23846"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 y="-10716"/>
            <a:ext cx="18307050" cy="10297716"/>
          </a:xfrm>
          <a:custGeom>
            <a:avLst/>
            <a:gdLst/>
            <a:ahLst/>
            <a:cxnLst/>
            <a:rect r="r" b="b" t="t" l="l"/>
            <a:pathLst>
              <a:path h="10297716" w="18307050">
                <a:moveTo>
                  <a:pt x="0" y="0"/>
                </a:moveTo>
                <a:lnTo>
                  <a:pt x="18307050" y="0"/>
                </a:lnTo>
                <a:lnTo>
                  <a:pt x="18307050" y="10297716"/>
                </a:lnTo>
                <a:lnTo>
                  <a:pt x="0" y="10297716"/>
                </a:lnTo>
                <a:lnTo>
                  <a:pt x="0" y="0"/>
                </a:lnTo>
                <a:close/>
              </a:path>
            </a:pathLst>
          </a:custGeom>
          <a:blipFill>
            <a:blip r:embed="rId2"/>
            <a:stretch>
              <a:fillRect l="0" t="0" r="0" b="0"/>
            </a:stretch>
          </a:blipFill>
        </p:spPr>
      </p:sp>
      <p:sp>
        <p:nvSpPr>
          <p:cNvPr name="TextBox 3" id="3"/>
          <p:cNvSpPr txBox="true"/>
          <p:nvPr/>
        </p:nvSpPr>
        <p:spPr>
          <a:xfrm rot="0">
            <a:off x="217773" y="-11430"/>
            <a:ext cx="8640825" cy="1193156"/>
          </a:xfrm>
          <a:prstGeom prst="rect">
            <a:avLst/>
          </a:prstGeom>
        </p:spPr>
        <p:txBody>
          <a:bodyPr anchor="t" rtlCol="false" tIns="0" lIns="0" bIns="0" rIns="0">
            <a:spAutoFit/>
          </a:bodyPr>
          <a:lstStyle/>
          <a:p>
            <a:pPr algn="l">
              <a:lnSpc>
                <a:spcPts val="4320"/>
              </a:lnSpc>
            </a:pPr>
            <a:r>
              <a:rPr lang="en-US" sz="3600" spc="31">
                <a:solidFill>
                  <a:srgbClr val="000000"/>
                </a:solidFill>
                <a:latin typeface="Abibas"/>
                <a:ea typeface="Abibas"/>
                <a:cs typeface="Abibas"/>
                <a:sym typeface="Abibas"/>
              </a:rPr>
              <a:t>Spatial Distribution of Commercial (invisible) Trade </a:t>
            </a:r>
          </a:p>
        </p:txBody>
      </p:sp>
      <p:grpSp>
        <p:nvGrpSpPr>
          <p:cNvPr name="Group 4" id="4"/>
          <p:cNvGrpSpPr/>
          <p:nvPr/>
        </p:nvGrpSpPr>
        <p:grpSpPr>
          <a:xfrm rot="0">
            <a:off x="24190" y="1250691"/>
            <a:ext cx="9008241" cy="2354490"/>
            <a:chOff x="0" y="0"/>
            <a:chExt cx="12010988" cy="3139320"/>
          </a:xfrm>
        </p:grpSpPr>
        <p:sp>
          <p:nvSpPr>
            <p:cNvPr name="Freeform 5" id="5"/>
            <p:cNvSpPr/>
            <p:nvPr/>
          </p:nvSpPr>
          <p:spPr>
            <a:xfrm flipH="false" flipV="false" rot="0">
              <a:off x="-1524" y="-1524"/>
              <a:ext cx="12014073" cy="3142361"/>
            </a:xfrm>
            <a:custGeom>
              <a:avLst/>
              <a:gdLst/>
              <a:ahLst/>
              <a:cxnLst/>
              <a:rect r="r" b="b" t="t" l="l"/>
              <a:pathLst>
                <a:path h="3142361" w="12014073">
                  <a:moveTo>
                    <a:pt x="1524" y="0"/>
                  </a:moveTo>
                  <a:lnTo>
                    <a:pt x="12012549" y="0"/>
                  </a:lnTo>
                  <a:cubicBezTo>
                    <a:pt x="12013438" y="0"/>
                    <a:pt x="12014073" y="762"/>
                    <a:pt x="12014073" y="1524"/>
                  </a:cubicBezTo>
                  <a:lnTo>
                    <a:pt x="12014073" y="3140837"/>
                  </a:lnTo>
                  <a:cubicBezTo>
                    <a:pt x="12014073" y="3141726"/>
                    <a:pt x="12013311" y="3142361"/>
                    <a:pt x="12012549" y="3142361"/>
                  </a:cubicBezTo>
                  <a:lnTo>
                    <a:pt x="1524" y="3142361"/>
                  </a:lnTo>
                  <a:cubicBezTo>
                    <a:pt x="635" y="3142361"/>
                    <a:pt x="0" y="3141599"/>
                    <a:pt x="0" y="3140837"/>
                  </a:cubicBezTo>
                  <a:lnTo>
                    <a:pt x="0" y="1524"/>
                  </a:lnTo>
                  <a:cubicBezTo>
                    <a:pt x="0" y="635"/>
                    <a:pt x="762" y="0"/>
                    <a:pt x="1524" y="0"/>
                  </a:cubicBezTo>
                  <a:moveTo>
                    <a:pt x="1524" y="3048"/>
                  </a:moveTo>
                  <a:lnTo>
                    <a:pt x="1524" y="1524"/>
                  </a:lnTo>
                  <a:lnTo>
                    <a:pt x="3048" y="1524"/>
                  </a:lnTo>
                  <a:lnTo>
                    <a:pt x="3048" y="3140837"/>
                  </a:lnTo>
                  <a:lnTo>
                    <a:pt x="1524" y="3140837"/>
                  </a:lnTo>
                  <a:lnTo>
                    <a:pt x="1524" y="3139313"/>
                  </a:lnTo>
                  <a:lnTo>
                    <a:pt x="12012549" y="3139313"/>
                  </a:lnTo>
                  <a:lnTo>
                    <a:pt x="12012549" y="3140837"/>
                  </a:lnTo>
                  <a:lnTo>
                    <a:pt x="12011025" y="3140837"/>
                  </a:lnTo>
                  <a:lnTo>
                    <a:pt x="12011025" y="1524"/>
                  </a:lnTo>
                  <a:lnTo>
                    <a:pt x="12012549" y="1524"/>
                  </a:lnTo>
                  <a:lnTo>
                    <a:pt x="12012549" y="3048"/>
                  </a:lnTo>
                  <a:lnTo>
                    <a:pt x="1524" y="3048"/>
                  </a:lnTo>
                  <a:close/>
                </a:path>
              </a:pathLst>
            </a:custGeom>
            <a:solidFill>
              <a:srgbClr val="4472C4"/>
            </a:solidFill>
          </p:spPr>
        </p:sp>
        <p:sp>
          <p:nvSpPr>
            <p:cNvPr name="TextBox 6" id="6"/>
            <p:cNvSpPr txBox="true"/>
            <p:nvPr/>
          </p:nvSpPr>
          <p:spPr>
            <a:xfrm>
              <a:off x="0" y="-38100"/>
              <a:ext cx="12010988" cy="3177420"/>
            </a:xfrm>
            <a:prstGeom prst="rect">
              <a:avLst/>
            </a:prstGeom>
          </p:spPr>
          <p:txBody>
            <a:bodyPr anchor="t" rtlCol="false" tIns="50800" lIns="50800" bIns="50800" rIns="50800"/>
            <a:lstStyle/>
            <a:p>
              <a:pPr algn="l">
                <a:lnSpc>
                  <a:spcPts val="2879"/>
                </a:lnSpc>
              </a:pPr>
              <a:r>
                <a:rPr lang="en-US" sz="2400">
                  <a:solidFill>
                    <a:srgbClr val="000000"/>
                  </a:solidFill>
                  <a:latin typeface="Calibri (MS)"/>
                  <a:ea typeface="Calibri (MS)"/>
                  <a:cs typeface="Calibri (MS)"/>
                  <a:sym typeface="Calibri (MS)"/>
                </a:rPr>
                <a:t>TASK 1: Look at the table and describe the spatial distribution of invisible trade. </a:t>
              </a:r>
            </a:p>
            <a:p>
              <a:pPr algn="l">
                <a:lnSpc>
                  <a:spcPts val="2879"/>
                </a:lnSpc>
              </a:pPr>
            </a:p>
            <a:p>
              <a:pPr algn="l">
                <a:lnSpc>
                  <a:spcPts val="2879"/>
                </a:lnSpc>
              </a:pPr>
              <a:r>
                <a:rPr lang="en-US" sz="2400">
                  <a:solidFill>
                    <a:srgbClr val="000000"/>
                  </a:solidFill>
                  <a:latin typeface="Calibri (MS)"/>
                  <a:ea typeface="Calibri (MS)"/>
                  <a:cs typeface="Calibri (MS)"/>
                  <a:sym typeface="Calibri (MS)"/>
                </a:rPr>
                <a:t>TASK 2: Can you describe &amp; explain some the trends from the extract e.g. why is Japan not as significant in the trade of services as it is for merchandise?</a:t>
              </a:r>
            </a:p>
          </p:txBody>
        </p:sp>
      </p:grpSp>
      <p:grpSp>
        <p:nvGrpSpPr>
          <p:cNvPr name="Group 7" id="7"/>
          <p:cNvGrpSpPr/>
          <p:nvPr/>
        </p:nvGrpSpPr>
        <p:grpSpPr>
          <a:xfrm rot="0">
            <a:off x="9125048" y="7656304"/>
            <a:ext cx="9172478" cy="2673878"/>
            <a:chOff x="0" y="0"/>
            <a:chExt cx="12229970" cy="3565170"/>
          </a:xfrm>
        </p:grpSpPr>
        <p:sp>
          <p:nvSpPr>
            <p:cNvPr name="Freeform 8" id="8"/>
            <p:cNvSpPr/>
            <p:nvPr/>
          </p:nvSpPr>
          <p:spPr>
            <a:xfrm flipH="false" flipV="false" rot="0">
              <a:off x="12700" y="12700"/>
              <a:ext cx="12204573" cy="3539744"/>
            </a:xfrm>
            <a:custGeom>
              <a:avLst/>
              <a:gdLst/>
              <a:ahLst/>
              <a:cxnLst/>
              <a:rect r="r" b="b" t="t" l="l"/>
              <a:pathLst>
                <a:path h="3539744" w="12204573">
                  <a:moveTo>
                    <a:pt x="0" y="589915"/>
                  </a:moveTo>
                  <a:cubicBezTo>
                    <a:pt x="0" y="264160"/>
                    <a:pt x="265430" y="0"/>
                    <a:pt x="592963" y="0"/>
                  </a:cubicBezTo>
                  <a:lnTo>
                    <a:pt x="11611610" y="0"/>
                  </a:lnTo>
                  <a:cubicBezTo>
                    <a:pt x="11939143" y="0"/>
                    <a:pt x="12204573" y="264160"/>
                    <a:pt x="12204573" y="589915"/>
                  </a:cubicBezTo>
                  <a:lnTo>
                    <a:pt x="12204573" y="2949829"/>
                  </a:lnTo>
                  <a:cubicBezTo>
                    <a:pt x="12204573" y="3275711"/>
                    <a:pt x="11939143" y="3539744"/>
                    <a:pt x="11611610" y="3539744"/>
                  </a:cubicBezTo>
                  <a:lnTo>
                    <a:pt x="592963" y="3539744"/>
                  </a:lnTo>
                  <a:cubicBezTo>
                    <a:pt x="265430" y="3539744"/>
                    <a:pt x="0" y="3275584"/>
                    <a:pt x="0" y="2949829"/>
                  </a:cubicBezTo>
                  <a:close/>
                </a:path>
              </a:pathLst>
            </a:custGeom>
            <a:solidFill>
              <a:srgbClr val="4472C4"/>
            </a:solidFill>
          </p:spPr>
        </p:sp>
        <p:sp>
          <p:nvSpPr>
            <p:cNvPr name="Freeform 9" id="9"/>
            <p:cNvSpPr/>
            <p:nvPr/>
          </p:nvSpPr>
          <p:spPr>
            <a:xfrm flipH="false" flipV="false" rot="0">
              <a:off x="0" y="0"/>
              <a:ext cx="12229973" cy="3565144"/>
            </a:xfrm>
            <a:custGeom>
              <a:avLst/>
              <a:gdLst/>
              <a:ahLst/>
              <a:cxnLst/>
              <a:rect r="r" b="b" t="t" l="l"/>
              <a:pathLst>
                <a:path h="3565144" w="12229973">
                  <a:moveTo>
                    <a:pt x="0" y="602615"/>
                  </a:moveTo>
                  <a:cubicBezTo>
                    <a:pt x="0" y="269748"/>
                    <a:pt x="271272" y="0"/>
                    <a:pt x="605663" y="0"/>
                  </a:cubicBezTo>
                  <a:lnTo>
                    <a:pt x="11624310" y="0"/>
                  </a:lnTo>
                  <a:lnTo>
                    <a:pt x="11624310" y="12700"/>
                  </a:lnTo>
                  <a:lnTo>
                    <a:pt x="11624310" y="0"/>
                  </a:lnTo>
                  <a:cubicBezTo>
                    <a:pt x="11958701" y="0"/>
                    <a:pt x="12229973" y="269748"/>
                    <a:pt x="12229973" y="602615"/>
                  </a:cubicBezTo>
                  <a:lnTo>
                    <a:pt x="12217273" y="602615"/>
                  </a:lnTo>
                  <a:lnTo>
                    <a:pt x="12229973" y="602615"/>
                  </a:lnTo>
                  <a:lnTo>
                    <a:pt x="12229973" y="2962529"/>
                  </a:lnTo>
                  <a:lnTo>
                    <a:pt x="12217273" y="2962529"/>
                  </a:lnTo>
                  <a:lnTo>
                    <a:pt x="12229973" y="2962529"/>
                  </a:lnTo>
                  <a:cubicBezTo>
                    <a:pt x="12229973" y="3295396"/>
                    <a:pt x="11958701" y="3565144"/>
                    <a:pt x="11624310" y="3565144"/>
                  </a:cubicBezTo>
                  <a:lnTo>
                    <a:pt x="11624310" y="3552444"/>
                  </a:lnTo>
                  <a:lnTo>
                    <a:pt x="11624310" y="3565144"/>
                  </a:lnTo>
                  <a:lnTo>
                    <a:pt x="605663" y="3565144"/>
                  </a:lnTo>
                  <a:lnTo>
                    <a:pt x="605663" y="3552444"/>
                  </a:lnTo>
                  <a:lnTo>
                    <a:pt x="605663" y="3565144"/>
                  </a:lnTo>
                  <a:cubicBezTo>
                    <a:pt x="271272" y="3565144"/>
                    <a:pt x="0" y="3295396"/>
                    <a:pt x="0" y="2962529"/>
                  </a:cubicBezTo>
                  <a:lnTo>
                    <a:pt x="0" y="602615"/>
                  </a:lnTo>
                  <a:lnTo>
                    <a:pt x="12700" y="602615"/>
                  </a:lnTo>
                  <a:lnTo>
                    <a:pt x="0" y="602615"/>
                  </a:lnTo>
                  <a:moveTo>
                    <a:pt x="25400" y="602615"/>
                  </a:moveTo>
                  <a:lnTo>
                    <a:pt x="25400" y="2962529"/>
                  </a:lnTo>
                  <a:lnTo>
                    <a:pt x="12700" y="2962529"/>
                  </a:lnTo>
                  <a:lnTo>
                    <a:pt x="25400" y="2962529"/>
                  </a:lnTo>
                  <a:cubicBezTo>
                    <a:pt x="25400" y="3281299"/>
                    <a:pt x="285115" y="3539744"/>
                    <a:pt x="605663" y="3539744"/>
                  </a:cubicBezTo>
                  <a:lnTo>
                    <a:pt x="11624310" y="3539744"/>
                  </a:lnTo>
                  <a:cubicBezTo>
                    <a:pt x="11944858" y="3539744"/>
                    <a:pt x="12204573" y="3281172"/>
                    <a:pt x="12204573" y="2962529"/>
                  </a:cubicBezTo>
                  <a:lnTo>
                    <a:pt x="12204573" y="602615"/>
                  </a:lnTo>
                  <a:cubicBezTo>
                    <a:pt x="12204573" y="283972"/>
                    <a:pt x="11944858" y="25400"/>
                    <a:pt x="11624310" y="25400"/>
                  </a:cubicBezTo>
                  <a:lnTo>
                    <a:pt x="605663" y="25400"/>
                  </a:lnTo>
                  <a:lnTo>
                    <a:pt x="605663" y="12700"/>
                  </a:lnTo>
                  <a:lnTo>
                    <a:pt x="605663" y="25400"/>
                  </a:lnTo>
                  <a:cubicBezTo>
                    <a:pt x="285115" y="25400"/>
                    <a:pt x="25400" y="283972"/>
                    <a:pt x="25400" y="602615"/>
                  </a:cubicBezTo>
                  <a:close/>
                </a:path>
              </a:pathLst>
            </a:custGeom>
            <a:solidFill>
              <a:srgbClr val="2F528F"/>
            </a:solidFill>
          </p:spPr>
        </p:sp>
        <p:sp>
          <p:nvSpPr>
            <p:cNvPr name="TextBox 10" id="10"/>
            <p:cNvSpPr txBox="true"/>
            <p:nvPr/>
          </p:nvSpPr>
          <p:spPr>
            <a:xfrm>
              <a:off x="0" y="-57150"/>
              <a:ext cx="12229970" cy="3622320"/>
            </a:xfrm>
            <a:prstGeom prst="rect">
              <a:avLst/>
            </a:prstGeom>
          </p:spPr>
          <p:txBody>
            <a:bodyPr anchor="ctr" rtlCol="false" tIns="50800" lIns="50800" bIns="50800" rIns="50800"/>
            <a:lstStyle/>
            <a:p>
              <a:pPr algn="ctr">
                <a:lnSpc>
                  <a:spcPts val="3240"/>
                </a:lnSpc>
              </a:pPr>
              <a:r>
                <a:rPr lang="en-US" sz="2700">
                  <a:solidFill>
                    <a:srgbClr val="FFFFFF"/>
                  </a:solidFill>
                  <a:latin typeface="Calibri (MS)"/>
                  <a:ea typeface="Calibri (MS)"/>
                  <a:cs typeface="Calibri (MS)"/>
                  <a:sym typeface="Calibri (MS)"/>
                </a:rPr>
                <a:t>LDCs: The least developed countries are a list of developing countries that, according to the United Nations, exhibit the lowest indicators of socioeconomic development, with the lowest Human Development Index ratings of all countries in the world. Learn more by accessing </a:t>
              </a:r>
              <a:r>
                <a:rPr lang="en-US" sz="2700" u="sng">
                  <a:solidFill>
                    <a:srgbClr val="0563C1"/>
                  </a:solidFill>
                  <a:latin typeface="Calibri (MS)"/>
                  <a:ea typeface="Calibri (MS)"/>
                  <a:cs typeface="Calibri (MS)"/>
                  <a:sym typeface="Calibri (MS)"/>
                  <a:hlinkClick r:id="rId3" tooltip="https://www.un.org/development/desa/dpad/least-developed-country-category.html"/>
                </a:rPr>
                <a:t>this</a:t>
              </a:r>
              <a:r>
                <a:rPr lang="en-US" sz="2700">
                  <a:solidFill>
                    <a:srgbClr val="FFFFFF"/>
                  </a:solidFill>
                  <a:latin typeface="Calibri (MS)"/>
                  <a:ea typeface="Calibri (MS)"/>
                  <a:cs typeface="Calibri (MS)"/>
                  <a:sym typeface="Calibri (MS)"/>
                </a:rPr>
                <a:t> website &amp; video.</a:t>
              </a:r>
            </a:p>
          </p:txBody>
        </p:sp>
      </p:grpSp>
      <p:grpSp>
        <p:nvGrpSpPr>
          <p:cNvPr name="Group 11" id="11"/>
          <p:cNvGrpSpPr>
            <a:grpSpLocks noChangeAspect="true"/>
          </p:cNvGrpSpPr>
          <p:nvPr/>
        </p:nvGrpSpPr>
        <p:grpSpPr>
          <a:xfrm rot="0">
            <a:off x="10647718" y="3785096"/>
            <a:ext cx="5853759" cy="3880736"/>
            <a:chOff x="0" y="0"/>
            <a:chExt cx="7805012" cy="5174314"/>
          </a:xfrm>
        </p:grpSpPr>
        <p:sp>
          <p:nvSpPr>
            <p:cNvPr name="Freeform 12" id="12" descr="The 2018 triennial review of the LDC category | LDC Portal"/>
            <p:cNvSpPr/>
            <p:nvPr/>
          </p:nvSpPr>
          <p:spPr>
            <a:xfrm flipH="false" flipV="false" rot="0">
              <a:off x="0" y="0"/>
              <a:ext cx="7805039" cy="5174361"/>
            </a:xfrm>
            <a:custGeom>
              <a:avLst/>
              <a:gdLst/>
              <a:ahLst/>
              <a:cxnLst/>
              <a:rect r="r" b="b" t="t" l="l"/>
              <a:pathLst>
                <a:path h="5174361" w="7805039">
                  <a:moveTo>
                    <a:pt x="0" y="0"/>
                  </a:moveTo>
                  <a:lnTo>
                    <a:pt x="7805039" y="0"/>
                  </a:lnTo>
                  <a:lnTo>
                    <a:pt x="7805039" y="5174361"/>
                  </a:lnTo>
                  <a:lnTo>
                    <a:pt x="0" y="5174361"/>
                  </a:lnTo>
                  <a:lnTo>
                    <a:pt x="0" y="0"/>
                  </a:lnTo>
                  <a:close/>
                </a:path>
              </a:pathLst>
            </a:custGeom>
            <a:blipFill>
              <a:blip r:embed="rId4"/>
              <a:stretch>
                <a:fillRect l="0" t="0" r="-7193" b="0"/>
              </a:stretch>
            </a:blipFill>
          </p:spPr>
        </p:sp>
      </p:grpSp>
      <p:grpSp>
        <p:nvGrpSpPr>
          <p:cNvPr name="Group 13" id="13"/>
          <p:cNvGrpSpPr>
            <a:grpSpLocks noChangeAspect="true"/>
          </p:cNvGrpSpPr>
          <p:nvPr/>
        </p:nvGrpSpPr>
        <p:grpSpPr>
          <a:xfrm rot="0">
            <a:off x="0" y="3707076"/>
            <a:ext cx="8978288" cy="6579924"/>
            <a:chOff x="0" y="0"/>
            <a:chExt cx="11971050" cy="8773232"/>
          </a:xfrm>
        </p:grpSpPr>
        <p:sp>
          <p:nvSpPr>
            <p:cNvPr name="Freeform 14" id="14"/>
            <p:cNvSpPr/>
            <p:nvPr/>
          </p:nvSpPr>
          <p:spPr>
            <a:xfrm flipH="false" flipV="false" rot="0">
              <a:off x="0" y="0"/>
              <a:ext cx="11971020" cy="8773287"/>
            </a:xfrm>
            <a:custGeom>
              <a:avLst/>
              <a:gdLst/>
              <a:ahLst/>
              <a:cxnLst/>
              <a:rect r="r" b="b" t="t" l="l"/>
              <a:pathLst>
                <a:path h="8773287" w="11971020">
                  <a:moveTo>
                    <a:pt x="0" y="0"/>
                  </a:moveTo>
                  <a:lnTo>
                    <a:pt x="11971020" y="0"/>
                  </a:lnTo>
                  <a:lnTo>
                    <a:pt x="11971020" y="8773287"/>
                  </a:lnTo>
                  <a:lnTo>
                    <a:pt x="0" y="8773287"/>
                  </a:lnTo>
                  <a:lnTo>
                    <a:pt x="0" y="0"/>
                  </a:lnTo>
                  <a:close/>
                </a:path>
              </a:pathLst>
            </a:custGeom>
            <a:blipFill>
              <a:blip r:embed="rId5"/>
              <a:stretch>
                <a:fillRect l="0" t="0" r="0" b="0"/>
              </a:stretch>
            </a:blipFill>
          </p:spPr>
        </p:sp>
      </p:grpSp>
      <p:grpSp>
        <p:nvGrpSpPr>
          <p:cNvPr name="Group 15" id="15"/>
          <p:cNvGrpSpPr>
            <a:grpSpLocks noChangeAspect="true"/>
          </p:cNvGrpSpPr>
          <p:nvPr/>
        </p:nvGrpSpPr>
        <p:grpSpPr>
          <a:xfrm rot="0">
            <a:off x="9134572" y="1"/>
            <a:ext cx="9153428" cy="3785094"/>
            <a:chOff x="0" y="0"/>
            <a:chExt cx="12204570" cy="5046792"/>
          </a:xfrm>
        </p:grpSpPr>
        <p:sp>
          <p:nvSpPr>
            <p:cNvPr name="Freeform 16" id="16"/>
            <p:cNvSpPr/>
            <p:nvPr/>
          </p:nvSpPr>
          <p:spPr>
            <a:xfrm flipH="false" flipV="false" rot="0">
              <a:off x="0" y="0"/>
              <a:ext cx="12204573" cy="5046853"/>
            </a:xfrm>
            <a:custGeom>
              <a:avLst/>
              <a:gdLst/>
              <a:ahLst/>
              <a:cxnLst/>
              <a:rect r="r" b="b" t="t" l="l"/>
              <a:pathLst>
                <a:path h="5046853" w="12204573">
                  <a:moveTo>
                    <a:pt x="0" y="0"/>
                  </a:moveTo>
                  <a:lnTo>
                    <a:pt x="12204573" y="0"/>
                  </a:lnTo>
                  <a:lnTo>
                    <a:pt x="12204573" y="5046853"/>
                  </a:lnTo>
                  <a:lnTo>
                    <a:pt x="0" y="5046853"/>
                  </a:lnTo>
                  <a:lnTo>
                    <a:pt x="0" y="0"/>
                  </a:lnTo>
                  <a:close/>
                </a:path>
              </a:pathLst>
            </a:custGeom>
            <a:blipFill>
              <a:blip r:embed="rId6"/>
              <a:stretch>
                <a:fillRect l="0" t="0" r="0" b="1"/>
              </a:stretch>
            </a:blipFill>
          </p:spPr>
        </p:sp>
      </p:grpSp>
      <p:grpSp>
        <p:nvGrpSpPr>
          <p:cNvPr name="Group 17" id="17"/>
          <p:cNvGrpSpPr/>
          <p:nvPr/>
        </p:nvGrpSpPr>
        <p:grpSpPr>
          <a:xfrm rot="0">
            <a:off x="13706474" y="1960326"/>
            <a:ext cx="4561868" cy="1756275"/>
            <a:chOff x="0" y="0"/>
            <a:chExt cx="6082490" cy="2341700"/>
          </a:xfrm>
        </p:grpSpPr>
        <p:sp>
          <p:nvSpPr>
            <p:cNvPr name="Freeform 18" id="18"/>
            <p:cNvSpPr/>
            <p:nvPr/>
          </p:nvSpPr>
          <p:spPr>
            <a:xfrm flipH="false" flipV="false" rot="0">
              <a:off x="12700" y="12700"/>
              <a:ext cx="6057138" cy="2316353"/>
            </a:xfrm>
            <a:custGeom>
              <a:avLst/>
              <a:gdLst/>
              <a:ahLst/>
              <a:cxnLst/>
              <a:rect r="r" b="b" t="t" l="l"/>
              <a:pathLst>
                <a:path h="2316353" w="6057138">
                  <a:moveTo>
                    <a:pt x="0" y="0"/>
                  </a:moveTo>
                  <a:lnTo>
                    <a:pt x="6057138" y="0"/>
                  </a:lnTo>
                  <a:lnTo>
                    <a:pt x="6057138" y="2316353"/>
                  </a:lnTo>
                  <a:lnTo>
                    <a:pt x="0" y="2316353"/>
                  </a:lnTo>
                  <a:close/>
                </a:path>
              </a:pathLst>
            </a:custGeom>
            <a:solidFill>
              <a:srgbClr val="4472C4"/>
            </a:solidFill>
          </p:spPr>
        </p:sp>
        <p:sp>
          <p:nvSpPr>
            <p:cNvPr name="Freeform 19" id="19"/>
            <p:cNvSpPr/>
            <p:nvPr/>
          </p:nvSpPr>
          <p:spPr>
            <a:xfrm flipH="false" flipV="false" rot="0">
              <a:off x="0" y="0"/>
              <a:ext cx="6082538" cy="2341753"/>
            </a:xfrm>
            <a:custGeom>
              <a:avLst/>
              <a:gdLst/>
              <a:ahLst/>
              <a:cxnLst/>
              <a:rect r="r" b="b" t="t" l="l"/>
              <a:pathLst>
                <a:path h="2341753" w="6082538">
                  <a:moveTo>
                    <a:pt x="12700" y="0"/>
                  </a:moveTo>
                  <a:lnTo>
                    <a:pt x="6069838" y="0"/>
                  </a:lnTo>
                  <a:cubicBezTo>
                    <a:pt x="6076823" y="0"/>
                    <a:pt x="6082538" y="5715"/>
                    <a:pt x="6082538" y="12700"/>
                  </a:cubicBezTo>
                  <a:lnTo>
                    <a:pt x="6082538" y="2329053"/>
                  </a:lnTo>
                  <a:cubicBezTo>
                    <a:pt x="6082538" y="2336038"/>
                    <a:pt x="6076823" y="2341753"/>
                    <a:pt x="6069838" y="2341753"/>
                  </a:cubicBezTo>
                  <a:lnTo>
                    <a:pt x="12700" y="2341753"/>
                  </a:lnTo>
                  <a:cubicBezTo>
                    <a:pt x="5715" y="2341753"/>
                    <a:pt x="0" y="2336038"/>
                    <a:pt x="0" y="2329053"/>
                  </a:cubicBezTo>
                  <a:lnTo>
                    <a:pt x="0" y="12700"/>
                  </a:lnTo>
                  <a:cubicBezTo>
                    <a:pt x="0" y="5715"/>
                    <a:pt x="5715" y="0"/>
                    <a:pt x="12700" y="0"/>
                  </a:cubicBezTo>
                  <a:moveTo>
                    <a:pt x="12700" y="25400"/>
                  </a:moveTo>
                  <a:lnTo>
                    <a:pt x="12700" y="12700"/>
                  </a:lnTo>
                  <a:lnTo>
                    <a:pt x="25400" y="12700"/>
                  </a:lnTo>
                  <a:lnTo>
                    <a:pt x="25400" y="2329053"/>
                  </a:lnTo>
                  <a:lnTo>
                    <a:pt x="12700" y="2329053"/>
                  </a:lnTo>
                  <a:lnTo>
                    <a:pt x="12700" y="2316353"/>
                  </a:lnTo>
                  <a:lnTo>
                    <a:pt x="6069838" y="2316353"/>
                  </a:lnTo>
                  <a:lnTo>
                    <a:pt x="6069838" y="2329053"/>
                  </a:lnTo>
                  <a:lnTo>
                    <a:pt x="6057138" y="2329053"/>
                  </a:lnTo>
                  <a:lnTo>
                    <a:pt x="6057138" y="12700"/>
                  </a:lnTo>
                  <a:lnTo>
                    <a:pt x="6069838" y="12700"/>
                  </a:lnTo>
                  <a:lnTo>
                    <a:pt x="6069838" y="25400"/>
                  </a:lnTo>
                  <a:lnTo>
                    <a:pt x="12700" y="25400"/>
                  </a:lnTo>
                  <a:close/>
                </a:path>
              </a:pathLst>
            </a:custGeom>
            <a:solidFill>
              <a:srgbClr val="2F528F"/>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DAG2H8Z8v-4</dc:identifier>
  <dcterms:modified xsi:type="dcterms:W3CDTF">2011-08-01T06:04:30Z</dcterms:modified>
  <cp:revision>1</cp:revision>
  <dc:title>L1 Global Trends in Trade.pptx</dc:title>
</cp:coreProperties>
</file>