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x="18288000" cy="10287000"/>
  <p:notesSz cx="6858000" cy="9144000"/>
  <p:embeddedFontLst>
    <p:embeddedFont>
      <p:font typeface="TT Rounds Condensed Bold" charset="1" panose="02000806030000020003"/>
      <p:regular r:id="rId23"/>
    </p:embeddedFont>
    <p:embeddedFont>
      <p:font typeface="Calibri (MS)" charset="1" panose="020F0502020204030204"/>
      <p:regular r:id="rId24"/>
    </p:embeddedFont>
    <p:embeddedFont>
      <p:font typeface="Arial" charset="1" panose="020B0604020202020204"/>
      <p:regular r:id="rId25"/>
    </p:embeddedFont>
    <p:embeddedFont>
      <p:font typeface="Calibri (MS) Bold" charset="1" panose="020F0702030404030204"/>
      <p:regular r:id="rId26"/>
    </p:embeddedFont>
    <p:embeddedFont>
      <p:font typeface="TT Rounds Condensed" charset="1" panose="02000506030000020003"/>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https://www.youtube.com/watch?v=n4crvs-KTBw" TargetMode="External" Type="http://schemas.openxmlformats.org/officeDocument/2006/relationships/hyperlink"/><Relationship Id="rId4"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0.png" Type="http://schemas.openxmlformats.org/officeDocument/2006/relationships/image"/><Relationship Id="rId4" Target="../media/image21.png" Type="http://schemas.openxmlformats.org/officeDocument/2006/relationships/image"/><Relationship Id="rId5" Target="../media/image22.png" Type="http://schemas.openxmlformats.org/officeDocument/2006/relationships/image"/><Relationship Id="rId6" Target="../media/image23.png" Type="http://schemas.openxmlformats.org/officeDocument/2006/relationships/image"/><Relationship Id="rId7" Target="https://www.fao.org/3/T0122E/t0122e03.htm" TargetMode="External" Type="http://schemas.openxmlformats.org/officeDocument/2006/relationships/hyperlink"/></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4.png" Type="http://schemas.openxmlformats.org/officeDocument/2006/relationships/image"/><Relationship Id="rId4" Target="https://en-academic.com/dic.nsf/enwiki/269346#GROUP_B:_Dry_.28arid_and_semiarid.29_climates" TargetMode="External" Type="http://schemas.openxmlformats.org/officeDocument/2006/relationships/hyperlink"/><Relationship Id="rId5" Target="https://www.youtube.com/watch?v=BsOL9Fafo2w" TargetMode="External" Type="http://schemas.openxmlformats.org/officeDocument/2006/relationships/hyperlink"/><Relationship Id="rId6" Target="../media/image25.png" Type="http://schemas.openxmlformats.org/officeDocument/2006/relationships/image"/><Relationship Id="rId7" Target="../media/image26.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7.png" Type="http://schemas.openxmlformats.org/officeDocument/2006/relationships/image"/><Relationship Id="rId4" Target="https://earthobservatory.nasa.gov/images/703/the-intertropical-convergence-zone" TargetMode="External" Type="http://schemas.openxmlformats.org/officeDocument/2006/relationships/hyperlink"/><Relationship Id="rId5" Target="https://geography-revision.co.uk/a-level/human/intertropical-convergence-zone/" TargetMode="External" Type="http://schemas.openxmlformats.org/officeDocument/2006/relationships/hyperlink"/><Relationship Id="rId6" Target="https://www.youtube.com/watch?v=VlXUK2UxjT4" TargetMode="External" Type="http://schemas.openxmlformats.org/officeDocument/2006/relationships/hyperlink"/><Relationship Id="rId7" Target="../media/image28.png" Type="http://schemas.openxmlformats.org/officeDocument/2006/relationships/image"/><Relationship Id="rId8" Target="../media/image29.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4.png" Type="http://schemas.openxmlformats.org/officeDocument/2006/relationships/image"/><Relationship Id="rId4" Target="../media/image30.png" Type="http://schemas.openxmlformats.org/officeDocument/2006/relationships/image"/><Relationship Id="rId5" Target="../media/image31.png" Type="http://schemas.openxmlformats.org/officeDocument/2006/relationships/image"/><Relationship Id="rId6" Target="../media/image32.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3.jpeg" Type="http://schemas.openxmlformats.org/officeDocument/2006/relationships/image"/><Relationship Id="rId4" Target="../media/image34.jpeg" Type="http://schemas.openxmlformats.org/officeDocument/2006/relationships/image"/><Relationship Id="rId5" Target="../media/image35.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https://www.youtube.com/watch?v=ykHIvITcgMc" TargetMode="External" Type="http://schemas.openxmlformats.org/officeDocument/2006/relationships/hyperlink"/><Relationship Id="rId4" Target="../media/image2.png" Type="http://schemas.openxmlformats.org/officeDocument/2006/relationships/image"/><Relationship Id="rId5" Target="https://www.youtube.com/watch?v=T-W5KJnezaI" TargetMode="External" Type="http://schemas.openxmlformats.org/officeDocument/2006/relationships/hyperlink"/><Relationship Id="rId6" Target="../media/image36.png" Type="http://schemas.openxmlformats.org/officeDocument/2006/relationships/image"/><Relationship Id="rId7" Target="../media/image37.png" Type="http://schemas.openxmlformats.org/officeDocument/2006/relationships/image"/><Relationship Id="rId8" Target="../media/image38.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 Id="rId4" Target="../media/image4.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https://www.youtube.com/watch?v=XARurOygog8" TargetMode="External" Type="http://schemas.openxmlformats.org/officeDocument/2006/relationships/hyperlink"/><Relationship Id="rId4" Target="../media/image2.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jpeg" Type="http://schemas.openxmlformats.org/officeDocument/2006/relationships/image"/><Relationship Id="rId4" Target="../media/image6.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7.png" Type="http://schemas.openxmlformats.org/officeDocument/2006/relationships/image"/><Relationship Id="rId4" Target="https://www.fao.org/3/x5560e/x5560e02.htm" TargetMode="External" Type="http://schemas.openxmlformats.org/officeDocument/2006/relationships/hyperlink"/><Relationship Id="rId5" Target="../media/image8.png" Type="http://schemas.openxmlformats.org/officeDocument/2006/relationships/image"/><Relationship Id="rId6" Target="../media/image9.png" Type="http://schemas.openxmlformats.org/officeDocument/2006/relationships/image"/><Relationship Id="rId7" Target="../media/image10.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https://www.worldatlas.com/articles/where-does-the-great-basin-desert-lie.html" TargetMode="External" Type="http://schemas.openxmlformats.org/officeDocument/2006/relationships/hyperlink"/><Relationship Id="rId4" Target="../media/image11.png" Type="http://schemas.openxmlformats.org/officeDocument/2006/relationships/image"/><Relationship Id="rId5" Target="../media/image12.png" Type="http://schemas.openxmlformats.org/officeDocument/2006/relationships/image"/><Relationship Id="rId6" Target="../media/image13.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4.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5.png" Type="http://schemas.openxmlformats.org/officeDocument/2006/relationships/image"/><Relationship Id="rId4" Target="../media/image16.png" Type="http://schemas.openxmlformats.org/officeDocument/2006/relationships/image"/><Relationship Id="rId5" Target="../media/image17.png" Type="http://schemas.openxmlformats.org/officeDocument/2006/relationships/image"/><Relationship Id="rId6" Target="../media/image18.png" Type="http://schemas.openxmlformats.org/officeDocument/2006/relationships/image"/><Relationship Id="rId7" Target="../media/image19.png" Type="http://schemas.openxmlformats.org/officeDocument/2006/relationships/image"/><Relationship Id="rId8" Target="https://www.prb.org/resources/whats-behind-desertification/" TargetMode="External" Type="http://schemas.openxmlformats.org/officeDocument/2006/relationships/hyperlink"/></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1257300" y="181929"/>
            <a:ext cx="15773400" cy="1124356"/>
            <a:chOff x="0" y="0"/>
            <a:chExt cx="21031200" cy="1499142"/>
          </a:xfrm>
        </p:grpSpPr>
        <p:sp>
          <p:nvSpPr>
            <p:cNvPr name="Freeform 4" id="4"/>
            <p:cNvSpPr/>
            <p:nvPr/>
          </p:nvSpPr>
          <p:spPr>
            <a:xfrm flipH="false" flipV="false" rot="0">
              <a:off x="0" y="0"/>
              <a:ext cx="21031200" cy="1499142"/>
            </a:xfrm>
            <a:custGeom>
              <a:avLst/>
              <a:gdLst/>
              <a:ahLst/>
              <a:cxnLst/>
              <a:rect r="r" b="b" t="t" l="l"/>
              <a:pathLst>
                <a:path h="1499142" w="21031200">
                  <a:moveTo>
                    <a:pt x="0" y="0"/>
                  </a:moveTo>
                  <a:lnTo>
                    <a:pt x="21031200" y="0"/>
                  </a:lnTo>
                  <a:lnTo>
                    <a:pt x="21031200" y="1499142"/>
                  </a:lnTo>
                  <a:lnTo>
                    <a:pt x="0" y="1499142"/>
                  </a:lnTo>
                  <a:close/>
                </a:path>
              </a:pathLst>
            </a:custGeom>
            <a:solidFill>
              <a:srgbClr val="000000">
                <a:alpha val="0"/>
              </a:srgbClr>
            </a:solidFill>
          </p:spPr>
        </p:sp>
        <p:sp>
          <p:nvSpPr>
            <p:cNvPr name="TextBox 5" id="5"/>
            <p:cNvSpPr txBox="true"/>
            <p:nvPr/>
          </p:nvSpPr>
          <p:spPr>
            <a:xfrm>
              <a:off x="0" y="66675"/>
              <a:ext cx="21031200" cy="1432467"/>
            </a:xfrm>
            <a:prstGeom prst="rect">
              <a:avLst/>
            </a:prstGeom>
          </p:spPr>
          <p:txBody>
            <a:bodyPr anchor="ctr" rtlCol="false" tIns="0" lIns="0" bIns="0" rIns="0"/>
            <a:lstStyle/>
            <a:p>
              <a:pPr algn="ctr">
                <a:lnSpc>
                  <a:spcPts val="7128"/>
                </a:lnSpc>
              </a:pPr>
              <a:r>
                <a:rPr lang="en-US" b="true" sz="6600" spc="-40" u="sng">
                  <a:solidFill>
                    <a:srgbClr val="000000"/>
                  </a:solidFill>
                  <a:latin typeface="TT Rounds Condensed Bold"/>
                  <a:ea typeface="TT Rounds Condensed Bold"/>
                  <a:cs typeface="TT Rounds Condensed Bold"/>
                  <a:sym typeface="TT Rounds Condensed Bold"/>
                </a:rPr>
                <a:t>Deserts 101</a:t>
              </a:r>
            </a:p>
          </p:txBody>
        </p:sp>
      </p:grpSp>
      <p:sp>
        <p:nvSpPr>
          <p:cNvPr name="TextBox 6" id="6"/>
          <p:cNvSpPr txBox="true"/>
          <p:nvPr/>
        </p:nvSpPr>
        <p:spPr>
          <a:xfrm rot="0">
            <a:off x="5546016" y="9623014"/>
            <a:ext cx="7195968" cy="519708"/>
          </a:xfrm>
          <a:prstGeom prst="rect">
            <a:avLst/>
          </a:prstGeom>
        </p:spPr>
        <p:txBody>
          <a:bodyPr anchor="t" rtlCol="false" tIns="0" lIns="0" bIns="0" rIns="0">
            <a:spAutoFit/>
          </a:bodyPr>
          <a:lstStyle/>
          <a:p>
            <a:pPr algn="l">
              <a:lnSpc>
                <a:spcPts val="3240"/>
              </a:lnSpc>
            </a:pPr>
            <a:r>
              <a:rPr lang="en-US" sz="2700" u="sng">
                <a:solidFill>
                  <a:srgbClr val="0563C1"/>
                </a:solidFill>
                <a:latin typeface="Calibri (MS)"/>
                <a:ea typeface="Calibri (MS)"/>
                <a:cs typeface="Calibri (MS)"/>
                <a:sym typeface="Calibri (MS)"/>
                <a:hlinkClick r:id="rId3" tooltip="https://www.youtube.com/watch?v=n4crvs-KTBw"/>
              </a:rPr>
              <a:t>https://www.youtube.com/watch?v=n4crvs-KTBw</a:t>
            </a:r>
            <a:r>
              <a:rPr lang="en-US" sz="2700">
                <a:solidFill>
                  <a:srgbClr val="000000"/>
                </a:solidFill>
                <a:latin typeface="Calibri (MS)"/>
                <a:ea typeface="Calibri (MS)"/>
                <a:cs typeface="Calibri (MS)"/>
                <a:sym typeface="Calibri (MS)"/>
              </a:rPr>
              <a:t> </a:t>
            </a:r>
          </a:p>
        </p:txBody>
      </p:sp>
      <p:grpSp>
        <p:nvGrpSpPr>
          <p:cNvPr name="Group 7" id="7"/>
          <p:cNvGrpSpPr>
            <a:grpSpLocks noChangeAspect="true"/>
          </p:cNvGrpSpPr>
          <p:nvPr/>
        </p:nvGrpSpPr>
        <p:grpSpPr>
          <a:xfrm rot="0">
            <a:off x="105156" y="1309323"/>
            <a:ext cx="14800216" cy="8325122"/>
            <a:chOff x="0" y="0"/>
            <a:chExt cx="19733622" cy="11100162"/>
          </a:xfrm>
        </p:grpSpPr>
        <p:sp>
          <p:nvSpPr>
            <p:cNvPr name="Freeform 8" id="8"/>
            <p:cNvSpPr/>
            <p:nvPr/>
          </p:nvSpPr>
          <p:spPr>
            <a:xfrm flipH="false" flipV="false" rot="0">
              <a:off x="0" y="0"/>
              <a:ext cx="19733640" cy="11100181"/>
            </a:xfrm>
            <a:custGeom>
              <a:avLst/>
              <a:gdLst/>
              <a:ahLst/>
              <a:cxnLst/>
              <a:rect r="r" b="b" t="t" l="l"/>
              <a:pathLst>
                <a:path h="11100181" w="19733640">
                  <a:moveTo>
                    <a:pt x="0" y="0"/>
                  </a:moveTo>
                  <a:lnTo>
                    <a:pt x="19733640" y="0"/>
                  </a:lnTo>
                  <a:lnTo>
                    <a:pt x="19733640" y="11100181"/>
                  </a:lnTo>
                  <a:lnTo>
                    <a:pt x="0" y="11100181"/>
                  </a:lnTo>
                  <a:lnTo>
                    <a:pt x="0" y="0"/>
                  </a:lnTo>
                  <a:close/>
                </a:path>
              </a:pathLst>
            </a:custGeom>
            <a:blipFill>
              <a:blip r:embed="rId4"/>
              <a:stretch>
                <a:fillRect l="0" t="0" r="0" b="0"/>
              </a:stretch>
            </a:blipFill>
          </p:spPr>
        </p:sp>
      </p:grpSp>
      <p:grpSp>
        <p:nvGrpSpPr>
          <p:cNvPr name="Group 9" id="9"/>
          <p:cNvGrpSpPr/>
          <p:nvPr/>
        </p:nvGrpSpPr>
        <p:grpSpPr>
          <a:xfrm rot="0">
            <a:off x="15086457" y="1277711"/>
            <a:ext cx="3125616" cy="8385309"/>
            <a:chOff x="0" y="0"/>
            <a:chExt cx="4167488" cy="11180412"/>
          </a:xfrm>
        </p:grpSpPr>
        <p:sp>
          <p:nvSpPr>
            <p:cNvPr name="Freeform 10" id="10"/>
            <p:cNvSpPr/>
            <p:nvPr/>
          </p:nvSpPr>
          <p:spPr>
            <a:xfrm flipH="false" flipV="false" rot="0">
              <a:off x="38100" y="38100"/>
              <a:ext cx="4091305" cy="11104245"/>
            </a:xfrm>
            <a:custGeom>
              <a:avLst/>
              <a:gdLst/>
              <a:ahLst/>
              <a:cxnLst/>
              <a:rect r="r" b="b" t="t" l="l"/>
              <a:pathLst>
                <a:path h="11104245" w="4091305">
                  <a:moveTo>
                    <a:pt x="0" y="0"/>
                  </a:moveTo>
                  <a:lnTo>
                    <a:pt x="4091305" y="0"/>
                  </a:lnTo>
                  <a:lnTo>
                    <a:pt x="4091305" y="11104245"/>
                  </a:lnTo>
                  <a:lnTo>
                    <a:pt x="0" y="11104245"/>
                  </a:lnTo>
                  <a:close/>
                </a:path>
              </a:pathLst>
            </a:custGeom>
            <a:solidFill>
              <a:srgbClr val="FFFFFF"/>
            </a:solidFill>
          </p:spPr>
        </p:sp>
        <p:sp>
          <p:nvSpPr>
            <p:cNvPr name="Freeform 11" id="11"/>
            <p:cNvSpPr/>
            <p:nvPr/>
          </p:nvSpPr>
          <p:spPr>
            <a:xfrm flipH="false" flipV="false" rot="0">
              <a:off x="0" y="0"/>
              <a:ext cx="4167505" cy="11180445"/>
            </a:xfrm>
            <a:custGeom>
              <a:avLst/>
              <a:gdLst/>
              <a:ahLst/>
              <a:cxnLst/>
              <a:rect r="r" b="b" t="t" l="l"/>
              <a:pathLst>
                <a:path h="11180445" w="4167505">
                  <a:moveTo>
                    <a:pt x="38100" y="0"/>
                  </a:moveTo>
                  <a:lnTo>
                    <a:pt x="4129405" y="0"/>
                  </a:lnTo>
                  <a:cubicBezTo>
                    <a:pt x="4150487" y="0"/>
                    <a:pt x="4167505" y="17018"/>
                    <a:pt x="4167505" y="38100"/>
                  </a:cubicBezTo>
                  <a:lnTo>
                    <a:pt x="4167505" y="11142345"/>
                  </a:lnTo>
                  <a:cubicBezTo>
                    <a:pt x="4167505" y="11163426"/>
                    <a:pt x="4150487" y="11180445"/>
                    <a:pt x="4129405" y="11180445"/>
                  </a:cubicBezTo>
                  <a:lnTo>
                    <a:pt x="38100" y="11180445"/>
                  </a:lnTo>
                  <a:cubicBezTo>
                    <a:pt x="17018" y="11180445"/>
                    <a:pt x="0" y="11163426"/>
                    <a:pt x="0" y="11142345"/>
                  </a:cubicBezTo>
                  <a:lnTo>
                    <a:pt x="0" y="38100"/>
                  </a:lnTo>
                  <a:cubicBezTo>
                    <a:pt x="0" y="17018"/>
                    <a:pt x="17018" y="0"/>
                    <a:pt x="38100" y="0"/>
                  </a:cubicBezTo>
                  <a:moveTo>
                    <a:pt x="38100" y="76200"/>
                  </a:moveTo>
                  <a:lnTo>
                    <a:pt x="38100" y="38100"/>
                  </a:lnTo>
                  <a:lnTo>
                    <a:pt x="76200" y="38100"/>
                  </a:lnTo>
                  <a:lnTo>
                    <a:pt x="76200" y="11142345"/>
                  </a:lnTo>
                  <a:lnTo>
                    <a:pt x="38100" y="11142345"/>
                  </a:lnTo>
                  <a:lnTo>
                    <a:pt x="38100" y="11104245"/>
                  </a:lnTo>
                  <a:lnTo>
                    <a:pt x="4129405" y="11104245"/>
                  </a:lnTo>
                  <a:lnTo>
                    <a:pt x="4129405" y="11142345"/>
                  </a:lnTo>
                  <a:lnTo>
                    <a:pt x="4091305" y="11142345"/>
                  </a:lnTo>
                  <a:lnTo>
                    <a:pt x="4091305" y="38100"/>
                  </a:lnTo>
                  <a:lnTo>
                    <a:pt x="4129405" y="38100"/>
                  </a:lnTo>
                  <a:lnTo>
                    <a:pt x="4129405" y="76200"/>
                  </a:lnTo>
                  <a:lnTo>
                    <a:pt x="38100" y="76200"/>
                  </a:lnTo>
                  <a:close/>
                </a:path>
              </a:pathLst>
            </a:custGeom>
            <a:solidFill>
              <a:srgbClr val="000000"/>
            </a:solidFill>
          </p:spPr>
        </p:sp>
        <p:sp>
          <p:nvSpPr>
            <p:cNvPr name="TextBox 12" id="12"/>
            <p:cNvSpPr txBox="true"/>
            <p:nvPr/>
          </p:nvSpPr>
          <p:spPr>
            <a:xfrm>
              <a:off x="0" y="-85725"/>
              <a:ext cx="4167488" cy="11266137"/>
            </a:xfrm>
            <a:prstGeom prst="rect">
              <a:avLst/>
            </a:prstGeom>
          </p:spPr>
          <p:txBody>
            <a:bodyPr anchor="t" rtlCol="false" tIns="50800" lIns="50800" bIns="50800" rIns="50800"/>
            <a:lstStyle/>
            <a:p>
              <a:pPr algn="ctr">
                <a:lnSpc>
                  <a:spcPts val="5759"/>
                </a:lnSpc>
              </a:pPr>
              <a:r>
                <a:rPr lang="en-US" sz="4800">
                  <a:solidFill>
                    <a:srgbClr val="000000"/>
                  </a:solidFill>
                  <a:latin typeface="Calibri (MS)"/>
                  <a:ea typeface="Calibri (MS)"/>
                  <a:cs typeface="Calibri (MS)"/>
                  <a:sym typeface="Calibri (MS)"/>
                </a:rPr>
                <a:t>Feel free to bullet point / take note of important info while you watch.</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0" y="0"/>
            <a:ext cx="18288000" cy="901337"/>
            <a:chOff x="0" y="0"/>
            <a:chExt cx="24384000" cy="1201782"/>
          </a:xfrm>
        </p:grpSpPr>
        <p:sp>
          <p:nvSpPr>
            <p:cNvPr name="Freeform 4" id="4"/>
            <p:cNvSpPr/>
            <p:nvPr/>
          </p:nvSpPr>
          <p:spPr>
            <a:xfrm flipH="false" flipV="false" rot="0">
              <a:off x="0" y="0"/>
              <a:ext cx="24384000" cy="1201782"/>
            </a:xfrm>
            <a:custGeom>
              <a:avLst/>
              <a:gdLst/>
              <a:ahLst/>
              <a:cxnLst/>
              <a:rect r="r" b="b" t="t" l="l"/>
              <a:pathLst>
                <a:path h="1201782" w="24384000">
                  <a:moveTo>
                    <a:pt x="0" y="0"/>
                  </a:moveTo>
                  <a:lnTo>
                    <a:pt x="24384000" y="0"/>
                  </a:lnTo>
                  <a:lnTo>
                    <a:pt x="24384000" y="1201782"/>
                  </a:lnTo>
                  <a:lnTo>
                    <a:pt x="0" y="1201782"/>
                  </a:lnTo>
                  <a:close/>
                </a:path>
              </a:pathLst>
            </a:custGeom>
            <a:solidFill>
              <a:srgbClr val="000000">
                <a:alpha val="0"/>
              </a:srgbClr>
            </a:solidFill>
          </p:spPr>
        </p:sp>
        <p:sp>
          <p:nvSpPr>
            <p:cNvPr name="TextBox 5" id="5"/>
            <p:cNvSpPr txBox="true"/>
            <p:nvPr/>
          </p:nvSpPr>
          <p:spPr>
            <a:xfrm>
              <a:off x="0" y="47625"/>
              <a:ext cx="24384000" cy="1154157"/>
            </a:xfrm>
            <a:prstGeom prst="rect">
              <a:avLst/>
            </a:prstGeom>
          </p:spPr>
          <p:txBody>
            <a:bodyPr anchor="b" rtlCol="false" tIns="0" lIns="0" bIns="0" rIns="0"/>
            <a:lstStyle/>
            <a:p>
              <a:pPr algn="ctr">
                <a:lnSpc>
                  <a:spcPts val="5508"/>
                </a:lnSpc>
              </a:pPr>
              <a:r>
                <a:rPr lang="en-US" b="true" sz="5100" spc="-31" u="sng">
                  <a:solidFill>
                    <a:srgbClr val="000000"/>
                  </a:solidFill>
                  <a:latin typeface="TT Rounds Condensed Bold"/>
                  <a:ea typeface="TT Rounds Condensed Bold"/>
                  <a:cs typeface="TT Rounds Condensed Bold"/>
                  <a:sym typeface="TT Rounds Condensed Bold"/>
                </a:rPr>
                <a:t>What are the key features of hot arid and semi-arid environments?</a:t>
              </a:r>
            </a:p>
          </p:txBody>
        </p:sp>
      </p:grpSp>
      <p:grpSp>
        <p:nvGrpSpPr>
          <p:cNvPr name="Group 6" id="6"/>
          <p:cNvGrpSpPr/>
          <p:nvPr/>
        </p:nvGrpSpPr>
        <p:grpSpPr>
          <a:xfrm rot="0">
            <a:off x="12987" y="872760"/>
            <a:ext cx="4128440" cy="7549306"/>
            <a:chOff x="0" y="0"/>
            <a:chExt cx="5504586" cy="10065742"/>
          </a:xfrm>
        </p:grpSpPr>
        <p:sp>
          <p:nvSpPr>
            <p:cNvPr name="Freeform 7" id="7"/>
            <p:cNvSpPr/>
            <p:nvPr/>
          </p:nvSpPr>
          <p:spPr>
            <a:xfrm flipH="false" flipV="false" rot="0">
              <a:off x="38100" y="38100"/>
              <a:ext cx="5428361" cy="9989566"/>
            </a:xfrm>
            <a:custGeom>
              <a:avLst/>
              <a:gdLst/>
              <a:ahLst/>
              <a:cxnLst/>
              <a:rect r="r" b="b" t="t" l="l"/>
              <a:pathLst>
                <a:path h="9989566" w="5428361">
                  <a:moveTo>
                    <a:pt x="0" y="0"/>
                  </a:moveTo>
                  <a:lnTo>
                    <a:pt x="5428361" y="0"/>
                  </a:lnTo>
                  <a:lnTo>
                    <a:pt x="5428361" y="9989566"/>
                  </a:lnTo>
                  <a:lnTo>
                    <a:pt x="0" y="9989566"/>
                  </a:lnTo>
                  <a:close/>
                </a:path>
              </a:pathLst>
            </a:custGeom>
            <a:solidFill>
              <a:srgbClr val="FFFFFF"/>
            </a:solidFill>
          </p:spPr>
        </p:sp>
        <p:sp>
          <p:nvSpPr>
            <p:cNvPr name="Freeform 8" id="8"/>
            <p:cNvSpPr/>
            <p:nvPr/>
          </p:nvSpPr>
          <p:spPr>
            <a:xfrm flipH="false" flipV="false" rot="0">
              <a:off x="0" y="0"/>
              <a:ext cx="5504561" cy="10065766"/>
            </a:xfrm>
            <a:custGeom>
              <a:avLst/>
              <a:gdLst/>
              <a:ahLst/>
              <a:cxnLst/>
              <a:rect r="r" b="b" t="t" l="l"/>
              <a:pathLst>
                <a:path h="10065766" w="5504561">
                  <a:moveTo>
                    <a:pt x="38100" y="0"/>
                  </a:moveTo>
                  <a:lnTo>
                    <a:pt x="5466461" y="0"/>
                  </a:lnTo>
                  <a:cubicBezTo>
                    <a:pt x="5487543" y="0"/>
                    <a:pt x="5504561" y="17018"/>
                    <a:pt x="5504561" y="38100"/>
                  </a:cubicBezTo>
                  <a:lnTo>
                    <a:pt x="5504561" y="10027666"/>
                  </a:lnTo>
                  <a:cubicBezTo>
                    <a:pt x="5504561" y="10048748"/>
                    <a:pt x="5487543" y="10065766"/>
                    <a:pt x="5466461" y="10065766"/>
                  </a:cubicBezTo>
                  <a:lnTo>
                    <a:pt x="38100" y="10065766"/>
                  </a:lnTo>
                  <a:cubicBezTo>
                    <a:pt x="17018" y="10065766"/>
                    <a:pt x="0" y="10048748"/>
                    <a:pt x="0" y="10027666"/>
                  </a:cubicBezTo>
                  <a:lnTo>
                    <a:pt x="0" y="38100"/>
                  </a:lnTo>
                  <a:cubicBezTo>
                    <a:pt x="0" y="17018"/>
                    <a:pt x="17018" y="0"/>
                    <a:pt x="38100" y="0"/>
                  </a:cubicBezTo>
                  <a:moveTo>
                    <a:pt x="38100" y="76200"/>
                  </a:moveTo>
                  <a:lnTo>
                    <a:pt x="38100" y="38100"/>
                  </a:lnTo>
                  <a:lnTo>
                    <a:pt x="76200" y="38100"/>
                  </a:lnTo>
                  <a:lnTo>
                    <a:pt x="76200" y="10027666"/>
                  </a:lnTo>
                  <a:lnTo>
                    <a:pt x="38100" y="10027666"/>
                  </a:lnTo>
                  <a:lnTo>
                    <a:pt x="38100" y="9989566"/>
                  </a:lnTo>
                  <a:lnTo>
                    <a:pt x="5466461" y="9989566"/>
                  </a:lnTo>
                  <a:lnTo>
                    <a:pt x="5466461" y="10027666"/>
                  </a:lnTo>
                  <a:lnTo>
                    <a:pt x="5428361" y="10027666"/>
                  </a:lnTo>
                  <a:lnTo>
                    <a:pt x="5428361" y="38100"/>
                  </a:lnTo>
                  <a:lnTo>
                    <a:pt x="5466461" y="38100"/>
                  </a:lnTo>
                  <a:lnTo>
                    <a:pt x="5466461" y="76200"/>
                  </a:lnTo>
                  <a:lnTo>
                    <a:pt x="38100" y="76200"/>
                  </a:lnTo>
                  <a:close/>
                </a:path>
              </a:pathLst>
            </a:custGeom>
            <a:solidFill>
              <a:srgbClr val="000000"/>
            </a:solidFill>
          </p:spPr>
        </p:sp>
        <p:sp>
          <p:nvSpPr>
            <p:cNvPr name="TextBox 9" id="9"/>
            <p:cNvSpPr txBox="true"/>
            <p:nvPr/>
          </p:nvSpPr>
          <p:spPr>
            <a:xfrm>
              <a:off x="0" y="-38100"/>
              <a:ext cx="5504586" cy="10103842"/>
            </a:xfrm>
            <a:prstGeom prst="rect">
              <a:avLst/>
            </a:prstGeom>
          </p:spPr>
          <p:txBody>
            <a:bodyPr anchor="t" rtlCol="false" tIns="50800" lIns="50800" bIns="50800" rIns="50800"/>
            <a:lstStyle/>
            <a:p>
              <a:pPr algn="l">
                <a:lnSpc>
                  <a:spcPts val="1836"/>
                </a:lnSpc>
              </a:pPr>
              <a:r>
                <a:rPr lang="en-US" sz="1530">
                  <a:solidFill>
                    <a:srgbClr val="000000"/>
                  </a:solidFill>
                  <a:latin typeface="Calibri (MS)"/>
                  <a:ea typeface="Calibri (MS)"/>
                  <a:cs typeface="Calibri (MS)"/>
                  <a:sym typeface="Calibri (MS)"/>
                </a:rPr>
                <a:t>What key ‘climatic features’ must we consider when looking at arid environments?</a:t>
              </a:r>
            </a:p>
            <a:p>
              <a:pPr algn="l" marL="276892" indent="-138446" lvl="1">
                <a:lnSpc>
                  <a:spcPts val="1836"/>
                </a:lnSpc>
                <a:buFont typeface="Arial"/>
                <a:buChar char="•"/>
              </a:pPr>
              <a:r>
                <a:rPr lang="en-US" sz="1530">
                  <a:solidFill>
                    <a:srgbClr val="000000"/>
                  </a:solidFill>
                  <a:latin typeface="Calibri (MS)"/>
                  <a:ea typeface="Calibri (MS)"/>
                  <a:cs typeface="Calibri (MS)"/>
                  <a:sym typeface="Calibri (MS)"/>
                </a:rPr>
                <a:t>Desert </a:t>
              </a:r>
              <a:r>
                <a:rPr lang="en-US" sz="1530" u="sng">
                  <a:solidFill>
                    <a:srgbClr val="000000"/>
                  </a:solidFill>
                  <a:latin typeface="Calibri (MS)"/>
                  <a:ea typeface="Calibri (MS)"/>
                  <a:cs typeface="Calibri (MS)"/>
                  <a:sym typeface="Calibri (MS)"/>
                </a:rPr>
                <a:t>rainfall</a:t>
              </a:r>
            </a:p>
            <a:p>
              <a:pPr algn="l" marL="276892" indent="-138446" lvl="1">
                <a:lnSpc>
                  <a:spcPts val="1836"/>
                </a:lnSpc>
                <a:buFont typeface="Arial"/>
                <a:buChar char="•"/>
              </a:pPr>
              <a:r>
                <a:rPr lang="en-US" sz="1530" u="sng">
                  <a:solidFill>
                    <a:srgbClr val="000000"/>
                  </a:solidFill>
                  <a:latin typeface="Calibri (MS)"/>
                  <a:ea typeface="Calibri (MS)"/>
                  <a:cs typeface="Calibri (MS)"/>
                  <a:sym typeface="Calibri (MS)"/>
                </a:rPr>
                <a:t>Temperature</a:t>
              </a:r>
            </a:p>
            <a:p>
              <a:pPr algn="l" marL="276892" indent="-138446" lvl="1">
                <a:lnSpc>
                  <a:spcPts val="1836"/>
                </a:lnSpc>
                <a:buFont typeface="Arial"/>
                <a:buChar char="•"/>
              </a:pPr>
              <a:r>
                <a:rPr lang="en-US" sz="1530" u="sng">
                  <a:solidFill>
                    <a:srgbClr val="000000"/>
                  </a:solidFill>
                  <a:latin typeface="Calibri (MS)"/>
                  <a:ea typeface="Calibri (MS)"/>
                  <a:cs typeface="Calibri (MS)"/>
                  <a:sym typeface="Calibri (MS)"/>
                </a:rPr>
                <a:t>Wind</a:t>
              </a:r>
            </a:p>
            <a:p>
              <a:pPr algn="l" marL="276892" indent="-138446" lvl="1">
                <a:lnSpc>
                  <a:spcPts val="1836"/>
                </a:lnSpc>
              </a:pPr>
            </a:p>
            <a:p>
              <a:pPr algn="l" marL="276892" indent="-138446" lvl="1">
                <a:lnSpc>
                  <a:spcPts val="1836"/>
                </a:lnSpc>
              </a:pPr>
              <a:r>
                <a:rPr lang="en-US" sz="1530" u="sng">
                  <a:solidFill>
                    <a:srgbClr val="000000"/>
                  </a:solidFill>
                  <a:latin typeface="Calibri (MS)"/>
                  <a:ea typeface="Calibri (MS)"/>
                  <a:cs typeface="Calibri (MS)"/>
                  <a:sym typeface="Calibri (MS)"/>
                </a:rPr>
                <a:t>It is these 3 features which account for the landforms and landscapes we see in arid areas.</a:t>
              </a:r>
              <a:r>
                <a:rPr lang="en-US" sz="1530">
                  <a:solidFill>
                    <a:srgbClr val="000000"/>
                  </a:solidFill>
                  <a:latin typeface="Calibri (MS)"/>
                  <a:ea typeface="Calibri (MS)"/>
                  <a:cs typeface="Calibri (MS)"/>
                  <a:sym typeface="Calibri (MS)"/>
                </a:rPr>
                <a:t> We will be studying these later. There are other climatic features of arid environments, many of which are linked to the 3 above:</a:t>
              </a:r>
            </a:p>
            <a:p>
              <a:pPr algn="l" marL="276892" indent="-138446" lvl="1">
                <a:lnSpc>
                  <a:spcPts val="1836"/>
                </a:lnSpc>
              </a:pPr>
            </a:p>
            <a:p>
              <a:pPr algn="l" marL="276892" indent="-138446" lvl="1">
                <a:lnSpc>
                  <a:spcPts val="1836"/>
                </a:lnSpc>
                <a:buFont typeface="Arial"/>
                <a:buChar char="•"/>
              </a:pPr>
              <a:r>
                <a:rPr lang="en-US" sz="1530">
                  <a:solidFill>
                    <a:srgbClr val="000000"/>
                  </a:solidFill>
                  <a:latin typeface="Calibri (MS)"/>
                  <a:ea typeface="Calibri (MS)"/>
                  <a:cs typeface="Calibri (MS)"/>
                  <a:sym typeface="Calibri (MS)"/>
                </a:rPr>
                <a:t>excessive heat</a:t>
              </a:r>
            </a:p>
            <a:p>
              <a:pPr algn="l" marL="276892" indent="-138446" lvl="1">
                <a:lnSpc>
                  <a:spcPts val="1836"/>
                </a:lnSpc>
                <a:buFont typeface="Arial"/>
                <a:buChar char="•"/>
              </a:pPr>
              <a:r>
                <a:rPr lang="en-US" sz="1530">
                  <a:solidFill>
                    <a:srgbClr val="000000"/>
                  </a:solidFill>
                  <a:latin typeface="Calibri (MS)"/>
                  <a:ea typeface="Calibri (MS)"/>
                  <a:cs typeface="Calibri (MS)"/>
                  <a:sym typeface="Calibri (MS)"/>
                </a:rPr>
                <a:t>inadequate, variable precipitation </a:t>
              </a:r>
            </a:p>
            <a:p>
              <a:pPr algn="l" marL="276892" indent="-138446" lvl="1">
                <a:lnSpc>
                  <a:spcPts val="1836"/>
                </a:lnSpc>
                <a:buFont typeface="Arial"/>
                <a:buChar char="•"/>
              </a:pPr>
              <a:r>
                <a:rPr lang="en-US" sz="1530">
                  <a:solidFill>
                    <a:srgbClr val="000000"/>
                  </a:solidFill>
                  <a:latin typeface="Calibri (MS)"/>
                  <a:ea typeface="Calibri (MS)"/>
                  <a:cs typeface="Calibri (MS)"/>
                  <a:sym typeface="Calibri (MS)"/>
                </a:rPr>
                <a:t>high diurnal range </a:t>
              </a:r>
            </a:p>
            <a:p>
              <a:pPr algn="l" marL="276892" indent="-138446" lvl="1">
                <a:lnSpc>
                  <a:spcPts val="1836"/>
                </a:lnSpc>
                <a:buFont typeface="Arial"/>
                <a:buChar char="•"/>
              </a:pPr>
              <a:r>
                <a:rPr lang="en-US" sz="1530">
                  <a:solidFill>
                    <a:srgbClr val="000000"/>
                  </a:solidFill>
                  <a:latin typeface="Calibri (MS)"/>
                  <a:ea typeface="Calibri (MS)"/>
                  <a:cs typeface="Calibri (MS)"/>
                  <a:sym typeface="Calibri (MS)"/>
                </a:rPr>
                <a:t>lack of seasonality (VARIES…)</a:t>
              </a:r>
            </a:p>
            <a:p>
              <a:pPr algn="l" marL="276892" indent="-138446" lvl="1">
                <a:lnSpc>
                  <a:spcPts val="1836"/>
                </a:lnSpc>
                <a:buFont typeface="Arial"/>
                <a:buChar char="•"/>
              </a:pPr>
              <a:r>
                <a:rPr lang="en-US" sz="1530">
                  <a:solidFill>
                    <a:srgbClr val="000000"/>
                  </a:solidFill>
                  <a:latin typeface="Calibri (MS)"/>
                  <a:ea typeface="Calibri (MS)"/>
                  <a:cs typeface="Calibri (MS)"/>
                  <a:sym typeface="Calibri (MS)"/>
                </a:rPr>
                <a:t>rainfall and temperature are the primary factors, but other factors have an influence </a:t>
              </a:r>
            </a:p>
            <a:p>
              <a:pPr algn="l" marL="276892" indent="-138446" lvl="1">
                <a:lnSpc>
                  <a:spcPts val="1836"/>
                </a:lnSpc>
                <a:buFont typeface="Arial"/>
                <a:buChar char="•"/>
              </a:pPr>
              <a:r>
                <a:rPr lang="en-US" sz="1530">
                  <a:solidFill>
                    <a:srgbClr val="000000"/>
                  </a:solidFill>
                  <a:latin typeface="Calibri (MS)"/>
                  <a:ea typeface="Calibri (MS)"/>
                  <a:cs typeface="Calibri (MS)"/>
                  <a:sym typeface="Calibri (MS)"/>
                </a:rPr>
                <a:t>rainfall intensity is also relevant </a:t>
              </a:r>
            </a:p>
            <a:p>
              <a:pPr algn="l" marL="276892" indent="-138446" lvl="1">
                <a:lnSpc>
                  <a:spcPts val="1836"/>
                </a:lnSpc>
                <a:buFont typeface="Arial"/>
                <a:buChar char="•"/>
              </a:pPr>
              <a:r>
                <a:rPr lang="en-US" sz="1530">
                  <a:solidFill>
                    <a:srgbClr val="000000"/>
                  </a:solidFill>
                  <a:latin typeface="Calibri (MS)"/>
                  <a:ea typeface="Calibri (MS)"/>
                  <a:cs typeface="Calibri (MS)"/>
                  <a:sym typeface="Calibri (MS)"/>
                </a:rPr>
                <a:t>humidity is generally low in arid zones </a:t>
              </a:r>
            </a:p>
            <a:p>
              <a:pPr algn="l" marL="276892" indent="-138446" lvl="1">
                <a:lnSpc>
                  <a:spcPts val="1836"/>
                </a:lnSpc>
                <a:buFont typeface="Arial"/>
                <a:buChar char="•"/>
              </a:pPr>
              <a:r>
                <a:rPr lang="en-US" sz="1530">
                  <a:solidFill>
                    <a:srgbClr val="000000"/>
                  </a:solidFill>
                  <a:latin typeface="Calibri (MS)"/>
                  <a:ea typeface="Calibri (MS)"/>
                  <a:cs typeface="Calibri (MS)"/>
                  <a:sym typeface="Calibri (MS)"/>
                </a:rPr>
                <a:t>scarcity of vegetation helps make arid regions very windy </a:t>
              </a:r>
            </a:p>
            <a:p>
              <a:pPr algn="l" marL="276892" indent="-138446" lvl="1">
                <a:lnSpc>
                  <a:spcPts val="1836"/>
                </a:lnSpc>
              </a:pPr>
            </a:p>
            <a:p>
              <a:pPr algn="l" marL="276892" indent="-138446" lvl="1">
                <a:lnSpc>
                  <a:spcPts val="1836"/>
                </a:lnSpc>
              </a:pPr>
              <a:r>
                <a:rPr lang="en-US" sz="1530">
                  <a:solidFill>
                    <a:srgbClr val="000000"/>
                  </a:solidFill>
                  <a:latin typeface="Calibri (MS)"/>
                  <a:ea typeface="Calibri (MS)"/>
                  <a:cs typeface="Calibri (MS)"/>
                  <a:sym typeface="Calibri (MS)"/>
                </a:rPr>
                <a:t>Use the ‘Features of Aridity’ worksheet I created, or make your own notes to discuss all 3.</a:t>
              </a:r>
            </a:p>
            <a:p>
              <a:pPr algn="l" marL="276892" indent="-138446" lvl="1">
                <a:lnSpc>
                  <a:spcPts val="1836"/>
                </a:lnSpc>
              </a:pPr>
              <a:r>
                <a:rPr lang="en-US" sz="1530">
                  <a:solidFill>
                    <a:srgbClr val="000000"/>
                  </a:solidFill>
                  <a:latin typeface="Calibri (MS)"/>
                  <a:ea typeface="Calibri (MS)"/>
                  <a:cs typeface="Calibri (MS)"/>
                  <a:sym typeface="Calibri (MS)"/>
                </a:rPr>
                <a:t>The resources on this slide will help with this task.</a:t>
              </a:r>
            </a:p>
          </p:txBody>
        </p:sp>
      </p:grpSp>
      <p:grpSp>
        <p:nvGrpSpPr>
          <p:cNvPr name="Group 10" id="10"/>
          <p:cNvGrpSpPr>
            <a:grpSpLocks noChangeAspect="true"/>
          </p:cNvGrpSpPr>
          <p:nvPr/>
        </p:nvGrpSpPr>
        <p:grpSpPr>
          <a:xfrm rot="0">
            <a:off x="4193176" y="901335"/>
            <a:ext cx="6664950" cy="9195944"/>
            <a:chOff x="0" y="0"/>
            <a:chExt cx="8886600" cy="12261258"/>
          </a:xfrm>
        </p:grpSpPr>
        <p:sp>
          <p:nvSpPr>
            <p:cNvPr name="Freeform 11" id="11"/>
            <p:cNvSpPr/>
            <p:nvPr/>
          </p:nvSpPr>
          <p:spPr>
            <a:xfrm flipH="false" flipV="false" rot="0">
              <a:off x="0" y="0"/>
              <a:ext cx="8886571" cy="12261215"/>
            </a:xfrm>
            <a:custGeom>
              <a:avLst/>
              <a:gdLst/>
              <a:ahLst/>
              <a:cxnLst/>
              <a:rect r="r" b="b" t="t" l="l"/>
              <a:pathLst>
                <a:path h="12261215" w="8886571">
                  <a:moveTo>
                    <a:pt x="0" y="0"/>
                  </a:moveTo>
                  <a:lnTo>
                    <a:pt x="8886571" y="0"/>
                  </a:lnTo>
                  <a:lnTo>
                    <a:pt x="8886571" y="12261215"/>
                  </a:lnTo>
                  <a:lnTo>
                    <a:pt x="0" y="12261215"/>
                  </a:lnTo>
                  <a:lnTo>
                    <a:pt x="0" y="0"/>
                  </a:lnTo>
                  <a:close/>
                </a:path>
              </a:pathLst>
            </a:custGeom>
            <a:blipFill>
              <a:blip r:embed="rId3"/>
              <a:stretch>
                <a:fillRect l="0" t="0" r="0" b="0"/>
              </a:stretch>
            </a:blipFill>
          </p:spPr>
        </p:sp>
      </p:grpSp>
      <p:grpSp>
        <p:nvGrpSpPr>
          <p:cNvPr name="Group 12" id="12"/>
          <p:cNvGrpSpPr>
            <a:grpSpLocks noChangeAspect="true"/>
          </p:cNvGrpSpPr>
          <p:nvPr/>
        </p:nvGrpSpPr>
        <p:grpSpPr>
          <a:xfrm rot="0">
            <a:off x="10980012" y="901338"/>
            <a:ext cx="6794454" cy="4711026"/>
            <a:chOff x="0" y="0"/>
            <a:chExt cx="9059272" cy="6281368"/>
          </a:xfrm>
        </p:grpSpPr>
        <p:sp>
          <p:nvSpPr>
            <p:cNvPr name="Freeform 13" id="13"/>
            <p:cNvSpPr/>
            <p:nvPr/>
          </p:nvSpPr>
          <p:spPr>
            <a:xfrm flipH="false" flipV="false" rot="0">
              <a:off x="0" y="0"/>
              <a:ext cx="9059291" cy="6281420"/>
            </a:xfrm>
            <a:custGeom>
              <a:avLst/>
              <a:gdLst/>
              <a:ahLst/>
              <a:cxnLst/>
              <a:rect r="r" b="b" t="t" l="l"/>
              <a:pathLst>
                <a:path h="6281420" w="9059291">
                  <a:moveTo>
                    <a:pt x="0" y="0"/>
                  </a:moveTo>
                  <a:lnTo>
                    <a:pt x="9059291" y="0"/>
                  </a:lnTo>
                  <a:lnTo>
                    <a:pt x="9059291" y="6281420"/>
                  </a:lnTo>
                  <a:lnTo>
                    <a:pt x="0" y="6281420"/>
                  </a:lnTo>
                  <a:lnTo>
                    <a:pt x="0" y="0"/>
                  </a:lnTo>
                  <a:close/>
                </a:path>
              </a:pathLst>
            </a:custGeom>
            <a:blipFill>
              <a:blip r:embed="rId4"/>
              <a:stretch>
                <a:fillRect l="0" t="-5733" r="0" b="-5732"/>
              </a:stretch>
            </a:blipFill>
          </p:spPr>
        </p:sp>
      </p:grpSp>
      <p:grpSp>
        <p:nvGrpSpPr>
          <p:cNvPr name="Group 14" id="14"/>
          <p:cNvGrpSpPr>
            <a:grpSpLocks noChangeAspect="true"/>
          </p:cNvGrpSpPr>
          <p:nvPr/>
        </p:nvGrpSpPr>
        <p:grpSpPr>
          <a:xfrm rot="0">
            <a:off x="10980012" y="5680474"/>
            <a:ext cx="6794454" cy="1213296"/>
            <a:chOff x="0" y="0"/>
            <a:chExt cx="9059272" cy="1617728"/>
          </a:xfrm>
        </p:grpSpPr>
        <p:sp>
          <p:nvSpPr>
            <p:cNvPr name="Freeform 15" id="15"/>
            <p:cNvSpPr/>
            <p:nvPr/>
          </p:nvSpPr>
          <p:spPr>
            <a:xfrm flipH="false" flipV="false" rot="0">
              <a:off x="0" y="0"/>
              <a:ext cx="9059291" cy="1617726"/>
            </a:xfrm>
            <a:custGeom>
              <a:avLst/>
              <a:gdLst/>
              <a:ahLst/>
              <a:cxnLst/>
              <a:rect r="r" b="b" t="t" l="l"/>
              <a:pathLst>
                <a:path h="1617726" w="9059291">
                  <a:moveTo>
                    <a:pt x="0" y="0"/>
                  </a:moveTo>
                  <a:lnTo>
                    <a:pt x="9059291" y="0"/>
                  </a:lnTo>
                  <a:lnTo>
                    <a:pt x="9059291" y="1617726"/>
                  </a:lnTo>
                  <a:lnTo>
                    <a:pt x="0" y="1617726"/>
                  </a:lnTo>
                  <a:lnTo>
                    <a:pt x="0" y="0"/>
                  </a:lnTo>
                  <a:close/>
                </a:path>
              </a:pathLst>
            </a:custGeom>
            <a:blipFill>
              <a:blip r:embed="rId5"/>
              <a:stretch>
                <a:fillRect l="0" t="0" r="0" b="0"/>
              </a:stretch>
            </a:blipFill>
          </p:spPr>
        </p:sp>
      </p:grpSp>
      <p:grpSp>
        <p:nvGrpSpPr>
          <p:cNvPr name="Group 16" id="16"/>
          <p:cNvGrpSpPr>
            <a:grpSpLocks noChangeAspect="true"/>
          </p:cNvGrpSpPr>
          <p:nvPr/>
        </p:nvGrpSpPr>
        <p:grpSpPr>
          <a:xfrm rot="0">
            <a:off x="10980012" y="6963748"/>
            <a:ext cx="6794454" cy="793365"/>
            <a:chOff x="0" y="0"/>
            <a:chExt cx="9059272" cy="1057820"/>
          </a:xfrm>
        </p:grpSpPr>
        <p:sp>
          <p:nvSpPr>
            <p:cNvPr name="Freeform 17" id="17"/>
            <p:cNvSpPr/>
            <p:nvPr/>
          </p:nvSpPr>
          <p:spPr>
            <a:xfrm flipH="false" flipV="false" rot="0">
              <a:off x="0" y="0"/>
              <a:ext cx="9059291" cy="1057783"/>
            </a:xfrm>
            <a:custGeom>
              <a:avLst/>
              <a:gdLst/>
              <a:ahLst/>
              <a:cxnLst/>
              <a:rect r="r" b="b" t="t" l="l"/>
              <a:pathLst>
                <a:path h="1057783" w="9059291">
                  <a:moveTo>
                    <a:pt x="0" y="0"/>
                  </a:moveTo>
                  <a:lnTo>
                    <a:pt x="9059291" y="0"/>
                  </a:lnTo>
                  <a:lnTo>
                    <a:pt x="9059291" y="1057783"/>
                  </a:lnTo>
                  <a:lnTo>
                    <a:pt x="0" y="1057783"/>
                  </a:lnTo>
                  <a:lnTo>
                    <a:pt x="0" y="0"/>
                  </a:lnTo>
                  <a:close/>
                </a:path>
              </a:pathLst>
            </a:custGeom>
            <a:blipFill>
              <a:blip r:embed="rId6"/>
              <a:stretch>
                <a:fillRect l="0" t="0" r="0" b="-3"/>
              </a:stretch>
            </a:blipFill>
          </p:spPr>
        </p:sp>
      </p:grpSp>
      <p:grpSp>
        <p:nvGrpSpPr>
          <p:cNvPr name="Group 18" id="18"/>
          <p:cNvGrpSpPr/>
          <p:nvPr/>
        </p:nvGrpSpPr>
        <p:grpSpPr>
          <a:xfrm rot="0">
            <a:off x="10980012" y="7939060"/>
            <a:ext cx="6794454" cy="1800493"/>
            <a:chOff x="0" y="0"/>
            <a:chExt cx="9059272" cy="2400658"/>
          </a:xfrm>
        </p:grpSpPr>
        <p:sp>
          <p:nvSpPr>
            <p:cNvPr name="Freeform 19" id="19"/>
            <p:cNvSpPr/>
            <p:nvPr/>
          </p:nvSpPr>
          <p:spPr>
            <a:xfrm flipH="false" flipV="false" rot="0">
              <a:off x="-1524" y="-1524"/>
              <a:ext cx="9062339" cy="2403729"/>
            </a:xfrm>
            <a:custGeom>
              <a:avLst/>
              <a:gdLst/>
              <a:ahLst/>
              <a:cxnLst/>
              <a:rect r="r" b="b" t="t" l="l"/>
              <a:pathLst>
                <a:path h="2403729" w="9062339">
                  <a:moveTo>
                    <a:pt x="1524" y="0"/>
                  </a:moveTo>
                  <a:lnTo>
                    <a:pt x="9060815" y="0"/>
                  </a:lnTo>
                  <a:cubicBezTo>
                    <a:pt x="9061704" y="0"/>
                    <a:pt x="9062339" y="762"/>
                    <a:pt x="9062339" y="1524"/>
                  </a:cubicBezTo>
                  <a:lnTo>
                    <a:pt x="9062339" y="2402205"/>
                  </a:lnTo>
                  <a:cubicBezTo>
                    <a:pt x="9062339" y="2403094"/>
                    <a:pt x="9061577" y="2403729"/>
                    <a:pt x="9060815" y="2403729"/>
                  </a:cubicBezTo>
                  <a:lnTo>
                    <a:pt x="1524" y="2403729"/>
                  </a:lnTo>
                  <a:cubicBezTo>
                    <a:pt x="635" y="2403729"/>
                    <a:pt x="0" y="2402967"/>
                    <a:pt x="0" y="2402205"/>
                  </a:cubicBezTo>
                  <a:lnTo>
                    <a:pt x="0" y="1524"/>
                  </a:lnTo>
                  <a:cubicBezTo>
                    <a:pt x="0" y="635"/>
                    <a:pt x="762" y="0"/>
                    <a:pt x="1524" y="0"/>
                  </a:cubicBezTo>
                  <a:moveTo>
                    <a:pt x="1524" y="3048"/>
                  </a:moveTo>
                  <a:lnTo>
                    <a:pt x="1524" y="1524"/>
                  </a:lnTo>
                  <a:lnTo>
                    <a:pt x="3048" y="1524"/>
                  </a:lnTo>
                  <a:lnTo>
                    <a:pt x="3048" y="2402205"/>
                  </a:lnTo>
                  <a:lnTo>
                    <a:pt x="1524" y="2402205"/>
                  </a:lnTo>
                  <a:lnTo>
                    <a:pt x="1524" y="2400681"/>
                  </a:lnTo>
                  <a:lnTo>
                    <a:pt x="9060815" y="2400681"/>
                  </a:lnTo>
                  <a:lnTo>
                    <a:pt x="9060815" y="2402205"/>
                  </a:lnTo>
                  <a:lnTo>
                    <a:pt x="9059291" y="2402205"/>
                  </a:lnTo>
                  <a:lnTo>
                    <a:pt x="9059291" y="1524"/>
                  </a:lnTo>
                  <a:lnTo>
                    <a:pt x="9060815" y="1524"/>
                  </a:lnTo>
                  <a:lnTo>
                    <a:pt x="9060815" y="3048"/>
                  </a:lnTo>
                  <a:lnTo>
                    <a:pt x="1524" y="3048"/>
                  </a:lnTo>
                  <a:close/>
                </a:path>
              </a:pathLst>
            </a:custGeom>
            <a:solidFill>
              <a:srgbClr val="5B9BD5"/>
            </a:solidFill>
          </p:spPr>
        </p:sp>
        <p:sp>
          <p:nvSpPr>
            <p:cNvPr name="TextBox 20" id="20"/>
            <p:cNvSpPr txBox="true"/>
            <p:nvPr/>
          </p:nvSpPr>
          <p:spPr>
            <a:xfrm>
              <a:off x="0" y="-57150"/>
              <a:ext cx="9059272" cy="2457808"/>
            </a:xfrm>
            <a:prstGeom prst="rect">
              <a:avLst/>
            </a:prstGeom>
          </p:spPr>
          <p:txBody>
            <a:bodyPr anchor="t" rtlCol="false" tIns="50800" lIns="50800" bIns="50800" rIns="50800"/>
            <a:lstStyle/>
            <a:p>
              <a:pPr algn="l">
                <a:lnSpc>
                  <a:spcPts val="3240"/>
                </a:lnSpc>
              </a:pPr>
              <a:r>
                <a:rPr lang="en-US" sz="2700" u="sng">
                  <a:solidFill>
                    <a:srgbClr val="0563C1"/>
                  </a:solidFill>
                  <a:latin typeface="Calibri (MS)"/>
                  <a:ea typeface="Calibri (MS)"/>
                  <a:cs typeface="Calibri (MS)"/>
                  <a:sym typeface="Calibri (MS)"/>
                  <a:hlinkClick r:id="rId7" tooltip="https://www.fao.org/3/T0122E/t0122e03.htm"/>
                </a:rPr>
                <a:t>MUSR READ Further Reading - Study this webpage which has information on the characteristics of arid and semi-arid environments.</a:t>
              </a:r>
              <a:r>
                <a:rPr lang="en-US" sz="2700">
                  <a:solidFill>
                    <a:srgbClr val="000000"/>
                  </a:solidFill>
                  <a:latin typeface="Calibri (MS)"/>
                  <a:ea typeface="Calibri (MS)"/>
                  <a:cs typeface="Calibri (MS)"/>
                  <a:sym typeface="Calibri (MS)"/>
                </a:rPr>
                <a:t> </a:t>
              </a:r>
            </a:p>
          </p:txBody>
        </p:sp>
      </p:grpSp>
      <p:grpSp>
        <p:nvGrpSpPr>
          <p:cNvPr name="Group 21" id="21"/>
          <p:cNvGrpSpPr/>
          <p:nvPr/>
        </p:nvGrpSpPr>
        <p:grpSpPr>
          <a:xfrm rot="0">
            <a:off x="41562" y="8393492"/>
            <a:ext cx="4071291" cy="1800494"/>
            <a:chOff x="0" y="0"/>
            <a:chExt cx="5428388" cy="2400658"/>
          </a:xfrm>
        </p:grpSpPr>
        <p:sp>
          <p:nvSpPr>
            <p:cNvPr name="Freeform 22" id="22"/>
            <p:cNvSpPr/>
            <p:nvPr/>
          </p:nvSpPr>
          <p:spPr>
            <a:xfrm flipH="false" flipV="false" rot="0">
              <a:off x="-1524" y="-1524"/>
              <a:ext cx="5431409" cy="2403729"/>
            </a:xfrm>
            <a:custGeom>
              <a:avLst/>
              <a:gdLst/>
              <a:ahLst/>
              <a:cxnLst/>
              <a:rect r="r" b="b" t="t" l="l"/>
              <a:pathLst>
                <a:path h="2403729" w="5431409">
                  <a:moveTo>
                    <a:pt x="1524" y="0"/>
                  </a:moveTo>
                  <a:lnTo>
                    <a:pt x="5429885" y="0"/>
                  </a:lnTo>
                  <a:cubicBezTo>
                    <a:pt x="5430774" y="0"/>
                    <a:pt x="5431409" y="762"/>
                    <a:pt x="5431409" y="1524"/>
                  </a:cubicBezTo>
                  <a:lnTo>
                    <a:pt x="5431409" y="2402205"/>
                  </a:lnTo>
                  <a:cubicBezTo>
                    <a:pt x="5431409" y="2403094"/>
                    <a:pt x="5430647" y="2403729"/>
                    <a:pt x="5429885" y="2403729"/>
                  </a:cubicBezTo>
                  <a:lnTo>
                    <a:pt x="1524" y="2403729"/>
                  </a:lnTo>
                  <a:cubicBezTo>
                    <a:pt x="635" y="2403729"/>
                    <a:pt x="0" y="2402967"/>
                    <a:pt x="0" y="2402205"/>
                  </a:cubicBezTo>
                  <a:lnTo>
                    <a:pt x="0" y="1524"/>
                  </a:lnTo>
                  <a:cubicBezTo>
                    <a:pt x="0" y="635"/>
                    <a:pt x="762" y="0"/>
                    <a:pt x="1524" y="0"/>
                  </a:cubicBezTo>
                  <a:moveTo>
                    <a:pt x="1524" y="3048"/>
                  </a:moveTo>
                  <a:lnTo>
                    <a:pt x="1524" y="1524"/>
                  </a:lnTo>
                  <a:lnTo>
                    <a:pt x="3048" y="1524"/>
                  </a:lnTo>
                  <a:lnTo>
                    <a:pt x="3048" y="2402205"/>
                  </a:lnTo>
                  <a:lnTo>
                    <a:pt x="1524" y="2402205"/>
                  </a:lnTo>
                  <a:lnTo>
                    <a:pt x="1524" y="2400681"/>
                  </a:lnTo>
                  <a:lnTo>
                    <a:pt x="5429885" y="2400681"/>
                  </a:lnTo>
                  <a:lnTo>
                    <a:pt x="5429885" y="2402205"/>
                  </a:lnTo>
                  <a:lnTo>
                    <a:pt x="5428361" y="2402205"/>
                  </a:lnTo>
                  <a:lnTo>
                    <a:pt x="5428361" y="1524"/>
                  </a:lnTo>
                  <a:lnTo>
                    <a:pt x="5429885" y="1524"/>
                  </a:lnTo>
                  <a:lnTo>
                    <a:pt x="5429885" y="3048"/>
                  </a:lnTo>
                  <a:lnTo>
                    <a:pt x="1524" y="3048"/>
                  </a:lnTo>
                  <a:close/>
                </a:path>
              </a:pathLst>
            </a:custGeom>
            <a:solidFill>
              <a:srgbClr val="5B9BD5"/>
            </a:solidFill>
          </p:spPr>
        </p:sp>
        <p:sp>
          <p:nvSpPr>
            <p:cNvPr name="TextBox 23" id="23"/>
            <p:cNvSpPr txBox="true"/>
            <p:nvPr/>
          </p:nvSpPr>
          <p:spPr>
            <a:xfrm>
              <a:off x="0" y="-57150"/>
              <a:ext cx="5428388" cy="2457808"/>
            </a:xfrm>
            <a:prstGeom prst="rect">
              <a:avLst/>
            </a:prstGeom>
          </p:spPr>
          <p:txBody>
            <a:bodyPr anchor="t" rtlCol="false" tIns="50800" lIns="50800" bIns="50800" rIns="50800"/>
            <a:lstStyle/>
            <a:p>
              <a:pPr algn="l">
                <a:lnSpc>
                  <a:spcPts val="3240"/>
                </a:lnSpc>
              </a:pPr>
              <a:r>
                <a:rPr lang="en-US" sz="2700">
                  <a:solidFill>
                    <a:srgbClr val="000000"/>
                  </a:solidFill>
                  <a:latin typeface="Calibri (MS)"/>
                  <a:ea typeface="Calibri (MS)"/>
                  <a:cs typeface="Calibri (MS)"/>
                  <a:sym typeface="Calibri (MS)"/>
                </a:rPr>
                <a:t>To what extent is the lack of precipitation the only climatic feature of arid environments? [20] </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0" y="0"/>
            <a:ext cx="18288000" cy="901337"/>
            <a:chOff x="0" y="0"/>
            <a:chExt cx="24384000" cy="1201782"/>
          </a:xfrm>
        </p:grpSpPr>
        <p:sp>
          <p:nvSpPr>
            <p:cNvPr name="Freeform 4" id="4"/>
            <p:cNvSpPr/>
            <p:nvPr/>
          </p:nvSpPr>
          <p:spPr>
            <a:xfrm flipH="false" flipV="false" rot="0">
              <a:off x="0" y="0"/>
              <a:ext cx="24384000" cy="1201782"/>
            </a:xfrm>
            <a:custGeom>
              <a:avLst/>
              <a:gdLst/>
              <a:ahLst/>
              <a:cxnLst/>
              <a:rect r="r" b="b" t="t" l="l"/>
              <a:pathLst>
                <a:path h="1201782" w="24384000">
                  <a:moveTo>
                    <a:pt x="0" y="0"/>
                  </a:moveTo>
                  <a:lnTo>
                    <a:pt x="24384000" y="0"/>
                  </a:lnTo>
                  <a:lnTo>
                    <a:pt x="24384000" y="1201782"/>
                  </a:lnTo>
                  <a:lnTo>
                    <a:pt x="0" y="1201782"/>
                  </a:lnTo>
                  <a:close/>
                </a:path>
              </a:pathLst>
            </a:custGeom>
            <a:solidFill>
              <a:srgbClr val="000000">
                <a:alpha val="0"/>
              </a:srgbClr>
            </a:solidFill>
          </p:spPr>
        </p:sp>
        <p:sp>
          <p:nvSpPr>
            <p:cNvPr name="TextBox 5" id="5"/>
            <p:cNvSpPr txBox="true"/>
            <p:nvPr/>
          </p:nvSpPr>
          <p:spPr>
            <a:xfrm>
              <a:off x="0" y="47625"/>
              <a:ext cx="24384000" cy="1154157"/>
            </a:xfrm>
            <a:prstGeom prst="rect">
              <a:avLst/>
            </a:prstGeom>
          </p:spPr>
          <p:txBody>
            <a:bodyPr anchor="b" rtlCol="false" tIns="0" lIns="0" bIns="0" rIns="0"/>
            <a:lstStyle/>
            <a:p>
              <a:pPr algn="ctr">
                <a:lnSpc>
                  <a:spcPts val="5508"/>
                </a:lnSpc>
              </a:pPr>
              <a:r>
                <a:rPr lang="en-US" b="true" sz="5100" spc="-31" u="sng">
                  <a:solidFill>
                    <a:srgbClr val="000000"/>
                  </a:solidFill>
                  <a:latin typeface="TT Rounds Condensed Bold"/>
                  <a:ea typeface="TT Rounds Condensed Bold"/>
                  <a:cs typeface="TT Rounds Condensed Bold"/>
                  <a:sym typeface="TT Rounds Condensed Bold"/>
                </a:rPr>
                <a:t>What are the key features of hot arid and semi-arid environments?</a:t>
              </a:r>
            </a:p>
          </p:txBody>
        </p:sp>
      </p:grpSp>
      <p:grpSp>
        <p:nvGrpSpPr>
          <p:cNvPr name="Group 6" id="6"/>
          <p:cNvGrpSpPr/>
          <p:nvPr/>
        </p:nvGrpSpPr>
        <p:grpSpPr>
          <a:xfrm rot="0">
            <a:off x="10245015" y="901335"/>
            <a:ext cx="8042985" cy="9487212"/>
            <a:chOff x="0" y="0"/>
            <a:chExt cx="10723980" cy="12649616"/>
          </a:xfrm>
        </p:grpSpPr>
        <p:sp>
          <p:nvSpPr>
            <p:cNvPr name="Freeform 7" id="7"/>
            <p:cNvSpPr/>
            <p:nvPr/>
          </p:nvSpPr>
          <p:spPr>
            <a:xfrm flipH="false" flipV="false" rot="0">
              <a:off x="-1524" y="-1524"/>
              <a:ext cx="10727055" cy="12652629"/>
            </a:xfrm>
            <a:custGeom>
              <a:avLst/>
              <a:gdLst/>
              <a:ahLst/>
              <a:cxnLst/>
              <a:rect r="r" b="b" t="t" l="l"/>
              <a:pathLst>
                <a:path h="12652629" w="10727055">
                  <a:moveTo>
                    <a:pt x="1524" y="0"/>
                  </a:moveTo>
                  <a:lnTo>
                    <a:pt x="10725531" y="0"/>
                  </a:lnTo>
                  <a:cubicBezTo>
                    <a:pt x="10726420" y="0"/>
                    <a:pt x="10727055" y="762"/>
                    <a:pt x="10727055" y="1524"/>
                  </a:cubicBezTo>
                  <a:lnTo>
                    <a:pt x="10727055" y="12651105"/>
                  </a:lnTo>
                  <a:cubicBezTo>
                    <a:pt x="10727055" y="12651994"/>
                    <a:pt x="10726293" y="12652629"/>
                    <a:pt x="10725531" y="12652629"/>
                  </a:cubicBezTo>
                  <a:lnTo>
                    <a:pt x="1524" y="12652629"/>
                  </a:lnTo>
                  <a:cubicBezTo>
                    <a:pt x="635" y="12652629"/>
                    <a:pt x="0" y="12651867"/>
                    <a:pt x="0" y="12651105"/>
                  </a:cubicBezTo>
                  <a:lnTo>
                    <a:pt x="0" y="1524"/>
                  </a:lnTo>
                  <a:cubicBezTo>
                    <a:pt x="0" y="635"/>
                    <a:pt x="762" y="0"/>
                    <a:pt x="1524" y="0"/>
                  </a:cubicBezTo>
                  <a:moveTo>
                    <a:pt x="1524" y="3048"/>
                  </a:moveTo>
                  <a:lnTo>
                    <a:pt x="1524" y="1524"/>
                  </a:lnTo>
                  <a:lnTo>
                    <a:pt x="3048" y="1524"/>
                  </a:lnTo>
                  <a:lnTo>
                    <a:pt x="3048" y="12651105"/>
                  </a:lnTo>
                  <a:lnTo>
                    <a:pt x="1524" y="12651105"/>
                  </a:lnTo>
                  <a:lnTo>
                    <a:pt x="1524" y="12649581"/>
                  </a:lnTo>
                  <a:lnTo>
                    <a:pt x="10725531" y="12649581"/>
                  </a:lnTo>
                  <a:lnTo>
                    <a:pt x="10725531" y="12651105"/>
                  </a:lnTo>
                  <a:lnTo>
                    <a:pt x="10724007" y="12651105"/>
                  </a:lnTo>
                  <a:lnTo>
                    <a:pt x="10724007" y="1524"/>
                  </a:lnTo>
                  <a:lnTo>
                    <a:pt x="10725531" y="1524"/>
                  </a:lnTo>
                  <a:lnTo>
                    <a:pt x="10725531" y="3048"/>
                  </a:lnTo>
                  <a:lnTo>
                    <a:pt x="1524" y="3048"/>
                  </a:lnTo>
                  <a:close/>
                </a:path>
              </a:pathLst>
            </a:custGeom>
            <a:solidFill>
              <a:srgbClr val="5B9BD5"/>
            </a:solidFill>
          </p:spPr>
        </p:sp>
        <p:sp>
          <p:nvSpPr>
            <p:cNvPr name="TextBox 8" id="8"/>
            <p:cNvSpPr txBox="true"/>
            <p:nvPr/>
          </p:nvSpPr>
          <p:spPr>
            <a:xfrm>
              <a:off x="0" y="-57150"/>
              <a:ext cx="10723980" cy="12706766"/>
            </a:xfrm>
            <a:prstGeom prst="rect">
              <a:avLst/>
            </a:prstGeom>
          </p:spPr>
          <p:txBody>
            <a:bodyPr anchor="t" rtlCol="false" tIns="50800" lIns="50800" bIns="50800" rIns="50800"/>
            <a:lstStyle/>
            <a:p>
              <a:pPr algn="l">
                <a:lnSpc>
                  <a:spcPts val="2700"/>
                </a:lnSpc>
              </a:pPr>
              <a:r>
                <a:rPr lang="en-US" sz="2250">
                  <a:solidFill>
                    <a:srgbClr val="000000"/>
                  </a:solidFill>
                  <a:latin typeface="Calibri (MS)"/>
                  <a:ea typeface="Calibri (MS)"/>
                  <a:cs typeface="Calibri (MS)"/>
                  <a:sym typeface="Calibri (MS)"/>
                </a:rPr>
                <a:t>TASK: All of you work together to write an essay plan for this 20 marker using the writing frame I created.</a:t>
              </a:r>
            </a:p>
            <a:p>
              <a:pPr algn="l">
                <a:lnSpc>
                  <a:spcPts val="2700"/>
                </a:lnSpc>
              </a:pPr>
            </a:p>
            <a:p>
              <a:pPr algn="l">
                <a:lnSpc>
                  <a:spcPts val="2700"/>
                </a:lnSpc>
              </a:pPr>
              <a:r>
                <a:rPr lang="en-US" sz="2250">
                  <a:solidFill>
                    <a:srgbClr val="000000"/>
                  </a:solidFill>
                  <a:latin typeface="Calibri (MS)"/>
                  <a:ea typeface="Calibri (MS)"/>
                  <a:cs typeface="Calibri (MS)"/>
                  <a:sym typeface="Calibri (MS)"/>
                </a:rPr>
                <a:t>Ensure you thoroughly use all the information on the previous slide INCLUDING the further reading webpage.</a:t>
              </a:r>
            </a:p>
            <a:p>
              <a:pPr algn="l">
                <a:lnSpc>
                  <a:spcPts val="2700"/>
                </a:lnSpc>
              </a:pPr>
            </a:p>
            <a:p>
              <a:pPr algn="l">
                <a:lnSpc>
                  <a:spcPts val="2700"/>
                </a:lnSpc>
              </a:pPr>
              <a:r>
                <a:rPr lang="en-US" sz="2250">
                  <a:solidFill>
                    <a:srgbClr val="000000"/>
                  </a:solidFill>
                  <a:latin typeface="Calibri (MS)"/>
                  <a:ea typeface="Calibri (MS)"/>
                  <a:cs typeface="Calibri (MS)"/>
                  <a:sym typeface="Calibri (MS)"/>
                </a:rPr>
                <a:t>Ensure you are including all the important content in the mark scheme on the right.</a:t>
              </a:r>
            </a:p>
            <a:p>
              <a:pPr algn="l">
                <a:lnSpc>
                  <a:spcPts val="2700"/>
                </a:lnSpc>
              </a:pPr>
            </a:p>
            <a:p>
              <a:pPr algn="l">
                <a:lnSpc>
                  <a:spcPts val="2700"/>
                </a:lnSpc>
              </a:pPr>
              <a:r>
                <a:rPr lang="en-US" sz="2250">
                  <a:solidFill>
                    <a:srgbClr val="000000"/>
                  </a:solidFill>
                  <a:latin typeface="Calibri (MS)"/>
                  <a:ea typeface="Calibri (MS)"/>
                  <a:cs typeface="Calibri (MS)"/>
                  <a:sym typeface="Calibri (MS)"/>
                </a:rPr>
                <a:t>Another important consideration: The climatic features of arid environments </a:t>
              </a:r>
              <a:r>
                <a:rPr lang="en-US" b="true" sz="2250" u="sng">
                  <a:solidFill>
                    <a:srgbClr val="000000"/>
                  </a:solidFill>
                  <a:latin typeface="Calibri (MS) Bold"/>
                  <a:ea typeface="Calibri (MS) Bold"/>
                  <a:cs typeface="Calibri (MS) Bold"/>
                  <a:sym typeface="Calibri (MS) Bold"/>
                </a:rPr>
                <a:t>VARY OVER SPACE!!</a:t>
              </a:r>
              <a:r>
                <a:rPr lang="en-US" sz="2250">
                  <a:solidFill>
                    <a:srgbClr val="000000"/>
                  </a:solidFill>
                  <a:latin typeface="Calibri (MS)"/>
                  <a:ea typeface="Calibri (MS)"/>
                  <a:cs typeface="Calibri (MS)"/>
                  <a:sym typeface="Calibri (MS)"/>
                </a:rPr>
                <a:t> I.E. The climatic features of a hyper arid environment will be different to an arid environment, which will be different to a semi-arid environment. You should be </a:t>
              </a:r>
              <a:r>
                <a:rPr lang="en-US" sz="2250" u="sng">
                  <a:solidFill>
                    <a:srgbClr val="000000"/>
                  </a:solidFill>
                  <a:latin typeface="Calibri (MS)"/>
                  <a:ea typeface="Calibri (MS)"/>
                  <a:cs typeface="Calibri (MS)"/>
                  <a:sym typeface="Calibri (MS)"/>
                </a:rPr>
                <a:t>illustrating your awareness of these differences</a:t>
              </a:r>
              <a:r>
                <a:rPr lang="en-US" sz="2250">
                  <a:solidFill>
                    <a:srgbClr val="000000"/>
                  </a:solidFill>
                  <a:latin typeface="Calibri (MS)"/>
                  <a:ea typeface="Calibri (MS)"/>
                  <a:cs typeface="Calibri (MS)"/>
                  <a:sym typeface="Calibri (MS)"/>
                </a:rPr>
                <a:t> in your essay/essay plan, as it’s excellent evaluation.</a:t>
              </a:r>
            </a:p>
            <a:p>
              <a:pPr algn="l">
                <a:lnSpc>
                  <a:spcPts val="2700"/>
                </a:lnSpc>
              </a:pPr>
            </a:p>
            <a:p>
              <a:pPr algn="l">
                <a:lnSpc>
                  <a:spcPts val="2700"/>
                </a:lnSpc>
              </a:pPr>
              <a:r>
                <a:rPr lang="en-US" sz="2250">
                  <a:solidFill>
                    <a:srgbClr val="000000"/>
                  </a:solidFill>
                  <a:latin typeface="Calibri (MS)"/>
                  <a:ea typeface="Calibri (MS)"/>
                  <a:cs typeface="Calibri (MS)"/>
                  <a:sym typeface="Calibri (MS)"/>
                </a:rPr>
                <a:t>You must work together to research examples &amp; statistics to back up the points you are making in your plan and include these in your plan e.g. For lack of seasonality – prove that it is a climatic feature of arid environments by finding a real example of a hot desert which has a lack of seasonality (i.e. low temperature range all year round and similar precipitation levels on a monthly basis). Then, include these figures/data for this desert. Follow this kind of process for all the points you make!</a:t>
              </a:r>
            </a:p>
            <a:p>
              <a:pPr algn="l">
                <a:lnSpc>
                  <a:spcPts val="2700"/>
                </a:lnSpc>
              </a:pPr>
            </a:p>
            <a:p>
              <a:pPr algn="l">
                <a:lnSpc>
                  <a:spcPts val="2700"/>
                </a:lnSpc>
              </a:pPr>
              <a:r>
                <a:rPr lang="en-US" b="true" sz="2250" u="sng">
                  <a:solidFill>
                    <a:srgbClr val="000000"/>
                  </a:solidFill>
                  <a:latin typeface="Calibri (MS) Bold"/>
                  <a:ea typeface="Calibri (MS) Bold"/>
                  <a:cs typeface="Calibri (MS) Bold"/>
                  <a:sym typeface="Calibri (MS) Bold"/>
                </a:rPr>
                <a:t>There are 4 of you working on this – your plan must be detailed &amp; thorough, like the one’s I’ve made for you previously.</a:t>
              </a:r>
            </a:p>
          </p:txBody>
        </p:sp>
      </p:grpSp>
      <p:grpSp>
        <p:nvGrpSpPr>
          <p:cNvPr name="Group 9" id="9"/>
          <p:cNvGrpSpPr/>
          <p:nvPr/>
        </p:nvGrpSpPr>
        <p:grpSpPr>
          <a:xfrm rot="0">
            <a:off x="15132" y="859773"/>
            <a:ext cx="10229882" cy="9533379"/>
            <a:chOff x="0" y="0"/>
            <a:chExt cx="13639842" cy="12711172"/>
          </a:xfrm>
        </p:grpSpPr>
        <p:sp>
          <p:nvSpPr>
            <p:cNvPr name="Freeform 10" id="10"/>
            <p:cNvSpPr/>
            <p:nvPr/>
          </p:nvSpPr>
          <p:spPr>
            <a:xfrm flipH="false" flipV="false" rot="0">
              <a:off x="-1524" y="-1524"/>
              <a:ext cx="13642848" cy="12714224"/>
            </a:xfrm>
            <a:custGeom>
              <a:avLst/>
              <a:gdLst/>
              <a:ahLst/>
              <a:cxnLst/>
              <a:rect r="r" b="b" t="t" l="l"/>
              <a:pathLst>
                <a:path h="12714224" w="13642848">
                  <a:moveTo>
                    <a:pt x="1524" y="0"/>
                  </a:moveTo>
                  <a:lnTo>
                    <a:pt x="13641324" y="0"/>
                  </a:lnTo>
                  <a:cubicBezTo>
                    <a:pt x="13642214" y="0"/>
                    <a:pt x="13642848" y="762"/>
                    <a:pt x="13642848" y="1524"/>
                  </a:cubicBezTo>
                  <a:lnTo>
                    <a:pt x="13642848" y="12712700"/>
                  </a:lnTo>
                  <a:cubicBezTo>
                    <a:pt x="13642848" y="12713589"/>
                    <a:pt x="13642087" y="12714224"/>
                    <a:pt x="13641324" y="12714224"/>
                  </a:cubicBezTo>
                  <a:lnTo>
                    <a:pt x="1524" y="12714224"/>
                  </a:lnTo>
                  <a:cubicBezTo>
                    <a:pt x="635" y="12714224"/>
                    <a:pt x="0" y="12713462"/>
                    <a:pt x="0" y="12712700"/>
                  </a:cubicBezTo>
                  <a:lnTo>
                    <a:pt x="0" y="1524"/>
                  </a:lnTo>
                  <a:cubicBezTo>
                    <a:pt x="0" y="635"/>
                    <a:pt x="762" y="0"/>
                    <a:pt x="1524" y="0"/>
                  </a:cubicBezTo>
                  <a:moveTo>
                    <a:pt x="1524" y="3048"/>
                  </a:moveTo>
                  <a:lnTo>
                    <a:pt x="1524" y="1524"/>
                  </a:lnTo>
                  <a:lnTo>
                    <a:pt x="3048" y="1524"/>
                  </a:lnTo>
                  <a:lnTo>
                    <a:pt x="3048" y="12712700"/>
                  </a:lnTo>
                  <a:lnTo>
                    <a:pt x="1524" y="12712700"/>
                  </a:lnTo>
                  <a:lnTo>
                    <a:pt x="1524" y="12711176"/>
                  </a:lnTo>
                  <a:lnTo>
                    <a:pt x="13641324" y="12711176"/>
                  </a:lnTo>
                  <a:lnTo>
                    <a:pt x="13641324" y="12712700"/>
                  </a:lnTo>
                  <a:lnTo>
                    <a:pt x="13639800" y="12712700"/>
                  </a:lnTo>
                  <a:lnTo>
                    <a:pt x="13639800" y="1524"/>
                  </a:lnTo>
                  <a:lnTo>
                    <a:pt x="13641324" y="1524"/>
                  </a:lnTo>
                  <a:lnTo>
                    <a:pt x="13641324" y="3048"/>
                  </a:lnTo>
                  <a:lnTo>
                    <a:pt x="1524" y="3048"/>
                  </a:lnTo>
                  <a:close/>
                </a:path>
              </a:pathLst>
            </a:custGeom>
            <a:solidFill>
              <a:srgbClr val="000000"/>
            </a:solidFill>
          </p:spPr>
        </p:sp>
        <p:sp>
          <p:nvSpPr>
            <p:cNvPr name="TextBox 11" id="11"/>
            <p:cNvSpPr txBox="true"/>
            <p:nvPr/>
          </p:nvSpPr>
          <p:spPr>
            <a:xfrm>
              <a:off x="0" y="-28575"/>
              <a:ext cx="13639842" cy="12739747"/>
            </a:xfrm>
            <a:prstGeom prst="rect">
              <a:avLst/>
            </a:prstGeom>
          </p:spPr>
          <p:txBody>
            <a:bodyPr anchor="t" rtlCol="false" tIns="50800" lIns="50800" bIns="50800" rIns="50800"/>
            <a:lstStyle/>
            <a:p>
              <a:pPr algn="l">
                <a:lnSpc>
                  <a:spcPts val="1980"/>
                </a:lnSpc>
              </a:pPr>
              <a:r>
                <a:rPr lang="en-US" sz="1650">
                  <a:solidFill>
                    <a:srgbClr val="000000"/>
                  </a:solidFill>
                  <a:latin typeface="Calibri (MS)"/>
                  <a:ea typeface="Calibri (MS)"/>
                  <a:cs typeface="Calibri (MS)"/>
                  <a:sym typeface="Calibri (MS)"/>
                </a:rPr>
                <a:t>11 To what extent is the lack of precipitation the only climatic feature of arid environments? </a:t>
              </a:r>
            </a:p>
            <a:p>
              <a:pPr algn="l">
                <a:lnSpc>
                  <a:spcPts val="1980"/>
                </a:lnSpc>
              </a:pPr>
            </a:p>
            <a:p>
              <a:pPr algn="l">
                <a:lnSpc>
                  <a:spcPts val="1980"/>
                </a:lnSpc>
              </a:pPr>
              <a:r>
                <a:rPr lang="en-US" sz="1650">
                  <a:solidFill>
                    <a:srgbClr val="000000"/>
                  </a:solidFill>
                  <a:latin typeface="Calibri (MS)"/>
                  <a:ea typeface="Calibri (MS)"/>
                  <a:cs typeface="Calibri (MS)"/>
                  <a:sym typeface="Calibri (MS)"/>
                </a:rPr>
                <a:t>Candidates are free to develop their own approach to the question and responses will vary depending on the examples chosen. Whichever approach is chosen, essays which discuss a range of climatic features of aridity, and approach the extent to which a lack of precipitation is the only climatic feature of arid environments and support their argument with relevant examples will be credited. There may be detailed consideration of one or more examples or a case study, or a broadly conceived response, drawing on several examples to show the factors involved. </a:t>
              </a:r>
            </a:p>
            <a:p>
              <a:pPr algn="l">
                <a:lnSpc>
                  <a:spcPts val="1980"/>
                </a:lnSpc>
              </a:pPr>
            </a:p>
            <a:p>
              <a:pPr algn="l">
                <a:lnSpc>
                  <a:spcPts val="1980"/>
                </a:lnSpc>
              </a:pPr>
              <a:r>
                <a:rPr lang="en-US" sz="1650">
                  <a:solidFill>
                    <a:srgbClr val="FF0000"/>
                  </a:solidFill>
                  <a:latin typeface="Calibri (MS)"/>
                  <a:ea typeface="Calibri (MS)"/>
                  <a:cs typeface="Calibri (MS)"/>
                  <a:sym typeface="Calibri (MS)"/>
                </a:rPr>
                <a:t>The focus of the discussion should be on the extent to which the lack of precipitation is the only climatic feature of arid climates. Candidates may discuss the following features of arid climates: </a:t>
              </a:r>
            </a:p>
            <a:p>
              <a:pPr algn="l">
                <a:lnSpc>
                  <a:spcPts val="1980"/>
                </a:lnSpc>
              </a:pPr>
              <a:r>
                <a:rPr lang="en-US" sz="1650">
                  <a:solidFill>
                    <a:srgbClr val="FF0000"/>
                  </a:solidFill>
                  <a:latin typeface="Calibri (MS)"/>
                  <a:ea typeface="Calibri (MS)"/>
                  <a:cs typeface="Calibri (MS)"/>
                  <a:sym typeface="Calibri (MS)"/>
                </a:rPr>
                <a:t>• excessive heat and inadequate, variable precipitation </a:t>
              </a:r>
            </a:p>
            <a:p>
              <a:pPr algn="l">
                <a:lnSpc>
                  <a:spcPts val="1980"/>
                </a:lnSpc>
              </a:pPr>
              <a:r>
                <a:rPr lang="en-US" sz="1650">
                  <a:solidFill>
                    <a:srgbClr val="FF0000"/>
                  </a:solidFill>
                  <a:latin typeface="Calibri (MS)"/>
                  <a:ea typeface="Calibri (MS)"/>
                  <a:cs typeface="Calibri (MS)"/>
                  <a:sym typeface="Calibri (MS)"/>
                </a:rPr>
                <a:t>• high diurnal range </a:t>
              </a:r>
            </a:p>
            <a:p>
              <a:pPr algn="l">
                <a:lnSpc>
                  <a:spcPts val="1980"/>
                </a:lnSpc>
              </a:pPr>
              <a:r>
                <a:rPr lang="en-US" sz="1650">
                  <a:solidFill>
                    <a:srgbClr val="FF0000"/>
                  </a:solidFill>
                  <a:latin typeface="Calibri (MS)"/>
                  <a:ea typeface="Calibri (MS)"/>
                  <a:cs typeface="Calibri (MS)"/>
                  <a:sym typeface="Calibri (MS)"/>
                </a:rPr>
                <a:t>• lack of seasonality </a:t>
              </a:r>
            </a:p>
            <a:p>
              <a:pPr algn="l">
                <a:lnSpc>
                  <a:spcPts val="1980"/>
                </a:lnSpc>
              </a:pPr>
              <a:r>
                <a:rPr lang="en-US" sz="1650">
                  <a:solidFill>
                    <a:srgbClr val="FF0000"/>
                  </a:solidFill>
                  <a:latin typeface="Calibri (MS)"/>
                  <a:ea typeface="Calibri (MS)"/>
                  <a:cs typeface="Calibri (MS)"/>
                  <a:sym typeface="Calibri (MS)"/>
                </a:rPr>
                <a:t>• rainfall and temperature are the primary factors, but other factors have an influence </a:t>
              </a:r>
            </a:p>
            <a:p>
              <a:pPr algn="l">
                <a:lnSpc>
                  <a:spcPts val="1980"/>
                </a:lnSpc>
              </a:pPr>
              <a:r>
                <a:rPr lang="en-US" sz="1650">
                  <a:solidFill>
                    <a:srgbClr val="FF0000"/>
                  </a:solidFill>
                  <a:latin typeface="Calibri (MS)"/>
                  <a:ea typeface="Calibri (MS)"/>
                  <a:cs typeface="Calibri (MS)"/>
                  <a:sym typeface="Calibri (MS)"/>
                </a:rPr>
                <a:t>• rainfall intensity is also relevant </a:t>
              </a:r>
            </a:p>
            <a:p>
              <a:pPr algn="l">
                <a:lnSpc>
                  <a:spcPts val="1980"/>
                </a:lnSpc>
              </a:pPr>
              <a:r>
                <a:rPr lang="en-US" sz="1650">
                  <a:solidFill>
                    <a:srgbClr val="FF0000"/>
                  </a:solidFill>
                  <a:latin typeface="Calibri (MS)"/>
                  <a:ea typeface="Calibri (MS)"/>
                  <a:cs typeface="Calibri (MS)"/>
                  <a:sym typeface="Calibri (MS)"/>
                </a:rPr>
                <a:t>• humidity is generally low in arid zones </a:t>
              </a:r>
            </a:p>
            <a:p>
              <a:pPr algn="l">
                <a:lnSpc>
                  <a:spcPts val="1980"/>
                </a:lnSpc>
              </a:pPr>
              <a:r>
                <a:rPr lang="en-US" sz="1650">
                  <a:solidFill>
                    <a:srgbClr val="FF0000"/>
                  </a:solidFill>
                  <a:latin typeface="Calibri (MS)"/>
                  <a:ea typeface="Calibri (MS)"/>
                  <a:cs typeface="Calibri (MS)"/>
                  <a:sym typeface="Calibri (MS)"/>
                </a:rPr>
                <a:t>• scarcity of vegetation reduces air movements, so arid regions are windy </a:t>
              </a:r>
            </a:p>
            <a:p>
              <a:pPr algn="l">
                <a:lnSpc>
                  <a:spcPts val="1980"/>
                </a:lnSpc>
              </a:pPr>
              <a:r>
                <a:rPr lang="en-US" sz="1650">
                  <a:solidFill>
                    <a:srgbClr val="FF0000"/>
                  </a:solidFill>
                  <a:latin typeface="Calibri (MS)"/>
                  <a:ea typeface="Calibri (MS)"/>
                  <a:cs typeface="Calibri (MS)"/>
                  <a:sym typeface="Calibri (MS)"/>
                </a:rPr>
                <a:t>• geographical features such as coastal deserts</a:t>
              </a:r>
            </a:p>
            <a:p>
              <a:pPr algn="l">
                <a:lnSpc>
                  <a:spcPts val="1980"/>
                </a:lnSpc>
              </a:pPr>
            </a:p>
            <a:p>
              <a:pPr algn="l">
                <a:lnSpc>
                  <a:spcPts val="1980"/>
                </a:lnSpc>
              </a:pPr>
              <a:r>
                <a:rPr lang="en-US" sz="1650">
                  <a:solidFill>
                    <a:srgbClr val="000000"/>
                  </a:solidFill>
                  <a:latin typeface="Calibri (MS)"/>
                  <a:ea typeface="Calibri (MS)"/>
                  <a:cs typeface="Calibri (MS)"/>
                  <a:sym typeface="Calibri (MS)"/>
                </a:rPr>
                <a:t>Award marks based on the quality of the response using the marking levels below. </a:t>
              </a:r>
            </a:p>
            <a:p>
              <a:pPr algn="l">
                <a:lnSpc>
                  <a:spcPts val="1980"/>
                </a:lnSpc>
              </a:pPr>
              <a:r>
                <a:rPr lang="en-US" sz="1650">
                  <a:solidFill>
                    <a:srgbClr val="000000"/>
                  </a:solidFill>
                  <a:latin typeface="Calibri (MS)"/>
                  <a:ea typeface="Calibri (MS)"/>
                  <a:cs typeface="Calibri (MS)"/>
                  <a:sym typeface="Calibri (MS)"/>
                </a:rPr>
                <a:t>Level 4 16–20 Response thoroughly discusses the climatic features of arid environments and provides a thorough assessment of the relative importance of the lack of precipitation as the main climatic feature. An effective and sustained evaluation with a sound conclusion. Response is well founded in detailed exemplar knowledge and strong conceptual understanding of the topic. </a:t>
              </a:r>
            </a:p>
            <a:p>
              <a:pPr algn="l">
                <a:lnSpc>
                  <a:spcPts val="1980"/>
                </a:lnSpc>
              </a:pPr>
              <a:r>
                <a:rPr lang="en-US" sz="1650">
                  <a:solidFill>
                    <a:srgbClr val="000000"/>
                  </a:solidFill>
                  <a:latin typeface="Calibri (MS)"/>
                  <a:ea typeface="Calibri (MS)"/>
                  <a:cs typeface="Calibri (MS)"/>
                  <a:sym typeface="Calibri (MS)"/>
                </a:rPr>
                <a:t>Level 3 11–15 Response discusses the climatic features of arid environments and makes a sound assessment of the relative importance of the lack of precipitation as the main climatic feature. Response is broadly evaluative in character, comprising some explanatory or narrative content and a conclusion. Response develops on a largely secure base of knowledge and understanding with the use of example(s). </a:t>
              </a:r>
            </a:p>
            <a:p>
              <a:pPr algn="l">
                <a:lnSpc>
                  <a:spcPts val="1980"/>
                </a:lnSpc>
              </a:pPr>
              <a:r>
                <a:rPr lang="en-US" sz="1650">
                  <a:solidFill>
                    <a:srgbClr val="000000"/>
                  </a:solidFill>
                  <a:latin typeface="Calibri (MS)"/>
                  <a:ea typeface="Calibri (MS)"/>
                  <a:cs typeface="Calibri (MS)"/>
                  <a:sym typeface="Calibri (MS)"/>
                </a:rPr>
                <a:t>Level 2 6–10 Response shows general knowledge and understanding of the climatic features of arid environments. Response is mainly descriptive or explanatory in approach and contains a brief or thinly supported evaluation. Responses without the use of example(s) to support the response will not get above the middle of Level 2 (8 marks). </a:t>
              </a:r>
            </a:p>
            <a:p>
              <a:pPr algn="l">
                <a:lnSpc>
                  <a:spcPts val="1980"/>
                </a:lnSpc>
              </a:pPr>
              <a:r>
                <a:rPr lang="en-US" sz="1650">
                  <a:solidFill>
                    <a:srgbClr val="000000"/>
                  </a:solidFill>
                  <a:latin typeface="Calibri (MS)"/>
                  <a:ea typeface="Calibri (MS)"/>
                  <a:cs typeface="Calibri (MS)"/>
                  <a:sym typeface="Calibri (MS)"/>
                </a:rPr>
                <a:t>Level 1 1–5 Response broadly discusses the climatic features of arid environments without a clear focus on the question. A descriptive response comprising a few simple points. Knowledge is basic and understanding may be poor and lack relevance to the question set. </a:t>
              </a:r>
            </a:p>
            <a:p>
              <a:pPr algn="l">
                <a:lnSpc>
                  <a:spcPts val="1980"/>
                </a:lnSpc>
              </a:pPr>
              <a:r>
                <a:rPr lang="en-US" sz="1650">
                  <a:solidFill>
                    <a:srgbClr val="000000"/>
                  </a:solidFill>
                  <a:latin typeface="Calibri (MS)"/>
                  <a:ea typeface="Calibri (MS)"/>
                  <a:cs typeface="Calibri (MS)"/>
                  <a:sym typeface="Calibri (MS)"/>
                </a:rPr>
                <a:t>Level 0 0 No creditable response</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0" y="0"/>
            <a:ext cx="18288000" cy="901337"/>
            <a:chOff x="0" y="0"/>
            <a:chExt cx="24384000" cy="1201782"/>
          </a:xfrm>
        </p:grpSpPr>
        <p:sp>
          <p:nvSpPr>
            <p:cNvPr name="Freeform 4" id="4"/>
            <p:cNvSpPr/>
            <p:nvPr/>
          </p:nvSpPr>
          <p:spPr>
            <a:xfrm flipH="false" flipV="false" rot="0">
              <a:off x="0" y="0"/>
              <a:ext cx="24384000" cy="1201782"/>
            </a:xfrm>
            <a:custGeom>
              <a:avLst/>
              <a:gdLst/>
              <a:ahLst/>
              <a:cxnLst/>
              <a:rect r="r" b="b" t="t" l="l"/>
              <a:pathLst>
                <a:path h="1201782" w="24384000">
                  <a:moveTo>
                    <a:pt x="0" y="0"/>
                  </a:moveTo>
                  <a:lnTo>
                    <a:pt x="24384000" y="0"/>
                  </a:lnTo>
                  <a:lnTo>
                    <a:pt x="24384000" y="1201782"/>
                  </a:lnTo>
                  <a:lnTo>
                    <a:pt x="0" y="1201782"/>
                  </a:lnTo>
                  <a:close/>
                </a:path>
              </a:pathLst>
            </a:custGeom>
            <a:solidFill>
              <a:srgbClr val="000000">
                <a:alpha val="0"/>
              </a:srgbClr>
            </a:solidFill>
          </p:spPr>
        </p:sp>
        <p:sp>
          <p:nvSpPr>
            <p:cNvPr name="TextBox 5" id="5"/>
            <p:cNvSpPr txBox="true"/>
            <p:nvPr/>
          </p:nvSpPr>
          <p:spPr>
            <a:xfrm>
              <a:off x="0" y="47625"/>
              <a:ext cx="24384000" cy="1154157"/>
            </a:xfrm>
            <a:prstGeom prst="rect">
              <a:avLst/>
            </a:prstGeom>
          </p:spPr>
          <p:txBody>
            <a:bodyPr anchor="b" rtlCol="false" tIns="0" lIns="0" bIns="0" rIns="0"/>
            <a:lstStyle/>
            <a:p>
              <a:pPr algn="ctr">
                <a:lnSpc>
                  <a:spcPts val="5508"/>
                </a:lnSpc>
              </a:pPr>
              <a:r>
                <a:rPr lang="en-US" b="true" sz="5100" spc="-31" u="sng">
                  <a:solidFill>
                    <a:srgbClr val="000000"/>
                  </a:solidFill>
                  <a:latin typeface="TT Rounds Condensed Bold"/>
                  <a:ea typeface="TT Rounds Condensed Bold"/>
                  <a:cs typeface="TT Rounds Condensed Bold"/>
                  <a:sym typeface="TT Rounds Condensed Bold"/>
                </a:rPr>
                <a:t>What are the classifications of desert climates?</a:t>
              </a:r>
            </a:p>
          </p:txBody>
        </p:sp>
      </p:grpSp>
      <p:grpSp>
        <p:nvGrpSpPr>
          <p:cNvPr name="Group 6" id="6"/>
          <p:cNvGrpSpPr/>
          <p:nvPr/>
        </p:nvGrpSpPr>
        <p:grpSpPr>
          <a:xfrm rot="0">
            <a:off x="138340" y="964203"/>
            <a:ext cx="3961526" cy="6392636"/>
            <a:chOff x="0" y="0"/>
            <a:chExt cx="5282034" cy="8523514"/>
          </a:xfrm>
        </p:grpSpPr>
        <p:sp>
          <p:nvSpPr>
            <p:cNvPr name="Freeform 7" id="7"/>
            <p:cNvSpPr/>
            <p:nvPr/>
          </p:nvSpPr>
          <p:spPr>
            <a:xfrm flipH="false" flipV="false" rot="0">
              <a:off x="38100" y="38100"/>
              <a:ext cx="5205857" cy="8447278"/>
            </a:xfrm>
            <a:custGeom>
              <a:avLst/>
              <a:gdLst/>
              <a:ahLst/>
              <a:cxnLst/>
              <a:rect r="r" b="b" t="t" l="l"/>
              <a:pathLst>
                <a:path h="8447278" w="5205857">
                  <a:moveTo>
                    <a:pt x="0" y="0"/>
                  </a:moveTo>
                  <a:lnTo>
                    <a:pt x="5205857" y="0"/>
                  </a:lnTo>
                  <a:lnTo>
                    <a:pt x="5205857" y="8447278"/>
                  </a:lnTo>
                  <a:lnTo>
                    <a:pt x="0" y="8447278"/>
                  </a:lnTo>
                  <a:close/>
                </a:path>
              </a:pathLst>
            </a:custGeom>
            <a:solidFill>
              <a:srgbClr val="FFFFFF"/>
            </a:solidFill>
          </p:spPr>
        </p:sp>
        <p:sp>
          <p:nvSpPr>
            <p:cNvPr name="Freeform 8" id="8"/>
            <p:cNvSpPr/>
            <p:nvPr/>
          </p:nvSpPr>
          <p:spPr>
            <a:xfrm flipH="false" flipV="false" rot="0">
              <a:off x="0" y="0"/>
              <a:ext cx="5282057" cy="8523478"/>
            </a:xfrm>
            <a:custGeom>
              <a:avLst/>
              <a:gdLst/>
              <a:ahLst/>
              <a:cxnLst/>
              <a:rect r="r" b="b" t="t" l="l"/>
              <a:pathLst>
                <a:path h="8523478" w="5282057">
                  <a:moveTo>
                    <a:pt x="38100" y="0"/>
                  </a:moveTo>
                  <a:lnTo>
                    <a:pt x="5243957" y="0"/>
                  </a:lnTo>
                  <a:cubicBezTo>
                    <a:pt x="5265039" y="0"/>
                    <a:pt x="5282057" y="17018"/>
                    <a:pt x="5282057" y="38100"/>
                  </a:cubicBezTo>
                  <a:lnTo>
                    <a:pt x="5282057" y="8485378"/>
                  </a:lnTo>
                  <a:cubicBezTo>
                    <a:pt x="5282057" y="8506460"/>
                    <a:pt x="5265039" y="8523478"/>
                    <a:pt x="5243957" y="8523478"/>
                  </a:cubicBezTo>
                  <a:lnTo>
                    <a:pt x="38100" y="8523478"/>
                  </a:lnTo>
                  <a:cubicBezTo>
                    <a:pt x="17018" y="8523478"/>
                    <a:pt x="0" y="8506460"/>
                    <a:pt x="0" y="8485378"/>
                  </a:cubicBezTo>
                  <a:lnTo>
                    <a:pt x="0" y="38100"/>
                  </a:lnTo>
                  <a:cubicBezTo>
                    <a:pt x="0" y="17018"/>
                    <a:pt x="17018" y="0"/>
                    <a:pt x="38100" y="0"/>
                  </a:cubicBezTo>
                  <a:moveTo>
                    <a:pt x="38100" y="76200"/>
                  </a:moveTo>
                  <a:lnTo>
                    <a:pt x="38100" y="38100"/>
                  </a:lnTo>
                  <a:lnTo>
                    <a:pt x="76200" y="38100"/>
                  </a:lnTo>
                  <a:lnTo>
                    <a:pt x="76200" y="8485378"/>
                  </a:lnTo>
                  <a:lnTo>
                    <a:pt x="38100" y="8485378"/>
                  </a:lnTo>
                  <a:lnTo>
                    <a:pt x="38100" y="8447278"/>
                  </a:lnTo>
                  <a:lnTo>
                    <a:pt x="5243957" y="8447278"/>
                  </a:lnTo>
                  <a:lnTo>
                    <a:pt x="5243957" y="8485378"/>
                  </a:lnTo>
                  <a:lnTo>
                    <a:pt x="5205857" y="8485378"/>
                  </a:lnTo>
                  <a:lnTo>
                    <a:pt x="5205857" y="38100"/>
                  </a:lnTo>
                  <a:lnTo>
                    <a:pt x="5243957" y="38100"/>
                  </a:lnTo>
                  <a:lnTo>
                    <a:pt x="5243957" y="76200"/>
                  </a:lnTo>
                  <a:lnTo>
                    <a:pt x="38100" y="76200"/>
                  </a:lnTo>
                  <a:close/>
                </a:path>
              </a:pathLst>
            </a:custGeom>
            <a:solidFill>
              <a:srgbClr val="000000"/>
            </a:solidFill>
          </p:spPr>
        </p:sp>
        <p:sp>
          <p:nvSpPr>
            <p:cNvPr name="TextBox 9" id="9"/>
            <p:cNvSpPr txBox="true"/>
            <p:nvPr/>
          </p:nvSpPr>
          <p:spPr>
            <a:xfrm>
              <a:off x="0" y="-76200"/>
              <a:ext cx="5282034" cy="8599714"/>
            </a:xfrm>
            <a:prstGeom prst="rect">
              <a:avLst/>
            </a:prstGeom>
          </p:spPr>
          <p:txBody>
            <a:bodyPr anchor="t" rtlCol="false" tIns="50800" lIns="50800" bIns="50800" rIns="50800"/>
            <a:lstStyle/>
            <a:p>
              <a:pPr algn="l" marL="738378" indent="-369189" lvl="1">
                <a:lnSpc>
                  <a:spcPts val="4895"/>
                </a:lnSpc>
                <a:buFont typeface="Arial"/>
                <a:buChar char="•"/>
              </a:pPr>
              <a:r>
                <a:rPr lang="en-US" sz="4079">
                  <a:solidFill>
                    <a:srgbClr val="000000"/>
                  </a:solidFill>
                  <a:latin typeface="Calibri (MS)"/>
                  <a:ea typeface="Calibri (MS)"/>
                  <a:cs typeface="Calibri (MS)"/>
                  <a:sym typeface="Calibri (MS)"/>
                </a:rPr>
                <a:t>Hot desert climates (BWh)</a:t>
              </a:r>
            </a:p>
            <a:p>
              <a:pPr algn="l" marL="738378" indent="-369189" lvl="1">
                <a:lnSpc>
                  <a:spcPts val="4895"/>
                </a:lnSpc>
                <a:buFont typeface="Arial"/>
                <a:buChar char="•"/>
              </a:pPr>
              <a:r>
                <a:rPr lang="en-US" sz="4079">
                  <a:solidFill>
                    <a:srgbClr val="000000"/>
                  </a:solidFill>
                  <a:latin typeface="Calibri (MS)"/>
                  <a:ea typeface="Calibri (MS)"/>
                  <a:cs typeface="Calibri (MS)"/>
                  <a:sym typeface="Calibri (MS)"/>
                </a:rPr>
                <a:t>Semi-arid outer tropical climate (BSh)</a:t>
              </a:r>
            </a:p>
            <a:p>
              <a:pPr algn="l" marL="738378" indent="-369189" lvl="1">
                <a:lnSpc>
                  <a:spcPts val="4895"/>
                </a:lnSpc>
                <a:buFont typeface="Arial"/>
                <a:buChar char="•"/>
              </a:pPr>
              <a:r>
                <a:rPr lang="en-US" sz="4079">
                  <a:solidFill>
                    <a:srgbClr val="000000"/>
                  </a:solidFill>
                  <a:latin typeface="Calibri (MS)"/>
                  <a:ea typeface="Calibri (MS)"/>
                  <a:cs typeface="Calibri (MS)"/>
                  <a:sym typeface="Calibri (MS)"/>
                </a:rPr>
                <a:t>Semi-arid: Poleward of hot deserts (BSk)</a:t>
              </a:r>
            </a:p>
          </p:txBody>
        </p:sp>
      </p:grpSp>
      <p:grpSp>
        <p:nvGrpSpPr>
          <p:cNvPr name="Group 10" id="10"/>
          <p:cNvGrpSpPr>
            <a:grpSpLocks noChangeAspect="true"/>
          </p:cNvGrpSpPr>
          <p:nvPr/>
        </p:nvGrpSpPr>
        <p:grpSpPr>
          <a:xfrm rot="0">
            <a:off x="4271548" y="966651"/>
            <a:ext cx="9575074" cy="6345666"/>
            <a:chOff x="0" y="0"/>
            <a:chExt cx="12766766" cy="8460888"/>
          </a:xfrm>
        </p:grpSpPr>
        <p:sp>
          <p:nvSpPr>
            <p:cNvPr name="Freeform 11" id="11" descr="https://en-academic.com/pictures/enwiki/75/Koppen_World_Map.png"/>
            <p:cNvSpPr/>
            <p:nvPr/>
          </p:nvSpPr>
          <p:spPr>
            <a:xfrm flipH="false" flipV="false" rot="0">
              <a:off x="0" y="0"/>
              <a:ext cx="12766802" cy="8460867"/>
            </a:xfrm>
            <a:custGeom>
              <a:avLst/>
              <a:gdLst/>
              <a:ahLst/>
              <a:cxnLst/>
              <a:rect r="r" b="b" t="t" l="l"/>
              <a:pathLst>
                <a:path h="8460867" w="12766802">
                  <a:moveTo>
                    <a:pt x="0" y="0"/>
                  </a:moveTo>
                  <a:lnTo>
                    <a:pt x="12766802" y="0"/>
                  </a:lnTo>
                  <a:lnTo>
                    <a:pt x="12766802" y="8460867"/>
                  </a:lnTo>
                  <a:lnTo>
                    <a:pt x="0" y="8460867"/>
                  </a:lnTo>
                  <a:lnTo>
                    <a:pt x="0" y="0"/>
                  </a:lnTo>
                  <a:close/>
                </a:path>
              </a:pathLst>
            </a:custGeom>
            <a:blipFill>
              <a:blip r:embed="rId3"/>
              <a:stretch>
                <a:fillRect l="0" t="0" r="0" b="-5"/>
              </a:stretch>
            </a:blipFill>
          </p:spPr>
        </p:sp>
      </p:grpSp>
      <p:grpSp>
        <p:nvGrpSpPr>
          <p:cNvPr name="Group 12" id="12"/>
          <p:cNvGrpSpPr/>
          <p:nvPr/>
        </p:nvGrpSpPr>
        <p:grpSpPr>
          <a:xfrm rot="0">
            <a:off x="138339" y="7534820"/>
            <a:ext cx="3961526" cy="2663190"/>
            <a:chOff x="0" y="0"/>
            <a:chExt cx="5282034" cy="3550920"/>
          </a:xfrm>
        </p:grpSpPr>
        <p:sp>
          <p:nvSpPr>
            <p:cNvPr name="Freeform 13" id="13"/>
            <p:cNvSpPr/>
            <p:nvPr/>
          </p:nvSpPr>
          <p:spPr>
            <a:xfrm flipH="false" flipV="false" rot="0">
              <a:off x="38100" y="38100"/>
              <a:ext cx="5205857" cy="3474720"/>
            </a:xfrm>
            <a:custGeom>
              <a:avLst/>
              <a:gdLst/>
              <a:ahLst/>
              <a:cxnLst/>
              <a:rect r="r" b="b" t="t" l="l"/>
              <a:pathLst>
                <a:path h="3474720" w="5205857">
                  <a:moveTo>
                    <a:pt x="0" y="0"/>
                  </a:moveTo>
                  <a:lnTo>
                    <a:pt x="5205857" y="0"/>
                  </a:lnTo>
                  <a:lnTo>
                    <a:pt x="5205857" y="3474720"/>
                  </a:lnTo>
                  <a:lnTo>
                    <a:pt x="0" y="3474720"/>
                  </a:lnTo>
                  <a:close/>
                </a:path>
              </a:pathLst>
            </a:custGeom>
            <a:solidFill>
              <a:srgbClr val="FFFFFF"/>
            </a:solidFill>
          </p:spPr>
        </p:sp>
        <p:sp>
          <p:nvSpPr>
            <p:cNvPr name="Freeform 14" id="14"/>
            <p:cNvSpPr/>
            <p:nvPr/>
          </p:nvSpPr>
          <p:spPr>
            <a:xfrm flipH="false" flipV="false" rot="0">
              <a:off x="0" y="0"/>
              <a:ext cx="5282057" cy="3550920"/>
            </a:xfrm>
            <a:custGeom>
              <a:avLst/>
              <a:gdLst/>
              <a:ahLst/>
              <a:cxnLst/>
              <a:rect r="r" b="b" t="t" l="l"/>
              <a:pathLst>
                <a:path h="3550920" w="5282057">
                  <a:moveTo>
                    <a:pt x="38100" y="0"/>
                  </a:moveTo>
                  <a:lnTo>
                    <a:pt x="5243957" y="0"/>
                  </a:lnTo>
                  <a:cubicBezTo>
                    <a:pt x="5265039" y="0"/>
                    <a:pt x="5282057" y="17018"/>
                    <a:pt x="5282057" y="38100"/>
                  </a:cubicBezTo>
                  <a:lnTo>
                    <a:pt x="5282057" y="3512820"/>
                  </a:lnTo>
                  <a:cubicBezTo>
                    <a:pt x="5282057" y="3533902"/>
                    <a:pt x="5265039" y="3550920"/>
                    <a:pt x="5243957" y="3550920"/>
                  </a:cubicBezTo>
                  <a:lnTo>
                    <a:pt x="38100" y="3550920"/>
                  </a:lnTo>
                  <a:cubicBezTo>
                    <a:pt x="17018" y="3550920"/>
                    <a:pt x="0" y="3533902"/>
                    <a:pt x="0" y="3512820"/>
                  </a:cubicBezTo>
                  <a:lnTo>
                    <a:pt x="0" y="38100"/>
                  </a:lnTo>
                  <a:cubicBezTo>
                    <a:pt x="0" y="17018"/>
                    <a:pt x="17018" y="0"/>
                    <a:pt x="38100" y="0"/>
                  </a:cubicBezTo>
                  <a:moveTo>
                    <a:pt x="38100" y="76200"/>
                  </a:moveTo>
                  <a:lnTo>
                    <a:pt x="38100" y="38100"/>
                  </a:lnTo>
                  <a:lnTo>
                    <a:pt x="76200" y="38100"/>
                  </a:lnTo>
                  <a:lnTo>
                    <a:pt x="76200" y="3512820"/>
                  </a:lnTo>
                  <a:lnTo>
                    <a:pt x="38100" y="3512820"/>
                  </a:lnTo>
                  <a:lnTo>
                    <a:pt x="38100" y="3474720"/>
                  </a:lnTo>
                  <a:lnTo>
                    <a:pt x="5243957" y="3474720"/>
                  </a:lnTo>
                  <a:lnTo>
                    <a:pt x="5243957" y="3512820"/>
                  </a:lnTo>
                  <a:lnTo>
                    <a:pt x="5205857" y="3512820"/>
                  </a:lnTo>
                  <a:lnTo>
                    <a:pt x="5205857" y="38100"/>
                  </a:lnTo>
                  <a:lnTo>
                    <a:pt x="5243957" y="38100"/>
                  </a:lnTo>
                  <a:lnTo>
                    <a:pt x="5243957" y="76200"/>
                  </a:lnTo>
                  <a:lnTo>
                    <a:pt x="38100" y="76200"/>
                  </a:lnTo>
                  <a:close/>
                </a:path>
              </a:pathLst>
            </a:custGeom>
            <a:solidFill>
              <a:srgbClr val="000000"/>
            </a:solidFill>
          </p:spPr>
        </p:sp>
        <p:sp>
          <p:nvSpPr>
            <p:cNvPr name="TextBox 15" id="15"/>
            <p:cNvSpPr txBox="true"/>
            <p:nvPr/>
          </p:nvSpPr>
          <p:spPr>
            <a:xfrm>
              <a:off x="0" y="-85725"/>
              <a:ext cx="5282034" cy="3636645"/>
            </a:xfrm>
            <a:prstGeom prst="rect">
              <a:avLst/>
            </a:prstGeom>
          </p:spPr>
          <p:txBody>
            <a:bodyPr anchor="t" rtlCol="false" tIns="50800" lIns="50800" bIns="50800" rIns="50800"/>
            <a:lstStyle/>
            <a:p>
              <a:pPr algn="l">
                <a:lnSpc>
                  <a:spcPts val="5759"/>
                </a:lnSpc>
              </a:pPr>
              <a:r>
                <a:rPr lang="en-US" sz="4800">
                  <a:solidFill>
                    <a:srgbClr val="000000"/>
                  </a:solidFill>
                  <a:latin typeface="Calibri (MS)"/>
                  <a:ea typeface="Calibri (MS)"/>
                  <a:cs typeface="Calibri (MS)"/>
                  <a:sym typeface="Calibri (MS)"/>
                </a:rPr>
                <a:t>What are those letters in brackets?</a:t>
              </a:r>
            </a:p>
          </p:txBody>
        </p:sp>
      </p:grpSp>
      <p:grpSp>
        <p:nvGrpSpPr>
          <p:cNvPr name="Group 16" id="16"/>
          <p:cNvGrpSpPr/>
          <p:nvPr/>
        </p:nvGrpSpPr>
        <p:grpSpPr>
          <a:xfrm rot="0">
            <a:off x="4162730" y="7361301"/>
            <a:ext cx="14125270" cy="2908488"/>
            <a:chOff x="0" y="0"/>
            <a:chExt cx="18833694" cy="3877984"/>
          </a:xfrm>
        </p:grpSpPr>
        <p:sp>
          <p:nvSpPr>
            <p:cNvPr name="Freeform 17" id="17"/>
            <p:cNvSpPr/>
            <p:nvPr/>
          </p:nvSpPr>
          <p:spPr>
            <a:xfrm flipH="false" flipV="false" rot="0">
              <a:off x="-1524" y="-1524"/>
              <a:ext cx="18836767" cy="3880993"/>
            </a:xfrm>
            <a:custGeom>
              <a:avLst/>
              <a:gdLst/>
              <a:ahLst/>
              <a:cxnLst/>
              <a:rect r="r" b="b" t="t" l="l"/>
              <a:pathLst>
                <a:path h="3880993" w="18836767">
                  <a:moveTo>
                    <a:pt x="1524" y="0"/>
                  </a:moveTo>
                  <a:lnTo>
                    <a:pt x="18835243" y="0"/>
                  </a:lnTo>
                  <a:cubicBezTo>
                    <a:pt x="18836132" y="0"/>
                    <a:pt x="18836767" y="762"/>
                    <a:pt x="18836767" y="1524"/>
                  </a:cubicBezTo>
                  <a:lnTo>
                    <a:pt x="18836767" y="3879469"/>
                  </a:lnTo>
                  <a:cubicBezTo>
                    <a:pt x="18836767" y="3880358"/>
                    <a:pt x="18836005" y="3880993"/>
                    <a:pt x="18835243" y="3880993"/>
                  </a:cubicBezTo>
                  <a:lnTo>
                    <a:pt x="1524" y="3880993"/>
                  </a:lnTo>
                  <a:cubicBezTo>
                    <a:pt x="635" y="3880993"/>
                    <a:pt x="0" y="3880231"/>
                    <a:pt x="0" y="3879469"/>
                  </a:cubicBezTo>
                  <a:lnTo>
                    <a:pt x="0" y="1524"/>
                  </a:lnTo>
                  <a:cubicBezTo>
                    <a:pt x="0" y="635"/>
                    <a:pt x="762" y="0"/>
                    <a:pt x="1524" y="0"/>
                  </a:cubicBezTo>
                  <a:moveTo>
                    <a:pt x="1524" y="3048"/>
                  </a:moveTo>
                  <a:lnTo>
                    <a:pt x="1524" y="1524"/>
                  </a:lnTo>
                  <a:lnTo>
                    <a:pt x="3048" y="1524"/>
                  </a:lnTo>
                  <a:lnTo>
                    <a:pt x="3048" y="3879469"/>
                  </a:lnTo>
                  <a:lnTo>
                    <a:pt x="1524" y="3879469"/>
                  </a:lnTo>
                  <a:lnTo>
                    <a:pt x="1524" y="3877945"/>
                  </a:lnTo>
                  <a:lnTo>
                    <a:pt x="18835243" y="3877945"/>
                  </a:lnTo>
                  <a:lnTo>
                    <a:pt x="18835243" y="3879469"/>
                  </a:lnTo>
                  <a:lnTo>
                    <a:pt x="18833719" y="3879469"/>
                  </a:lnTo>
                  <a:lnTo>
                    <a:pt x="18833719" y="1524"/>
                  </a:lnTo>
                  <a:lnTo>
                    <a:pt x="18835243" y="1524"/>
                  </a:lnTo>
                  <a:lnTo>
                    <a:pt x="18835243" y="3048"/>
                  </a:lnTo>
                  <a:lnTo>
                    <a:pt x="1524" y="3048"/>
                  </a:lnTo>
                  <a:close/>
                </a:path>
              </a:pathLst>
            </a:custGeom>
            <a:solidFill>
              <a:srgbClr val="5B9BD5"/>
            </a:solidFill>
          </p:spPr>
        </p:sp>
        <p:sp>
          <p:nvSpPr>
            <p:cNvPr name="TextBox 18" id="18"/>
            <p:cNvSpPr txBox="true"/>
            <p:nvPr/>
          </p:nvSpPr>
          <p:spPr>
            <a:xfrm>
              <a:off x="0" y="-57150"/>
              <a:ext cx="18833694" cy="3935134"/>
            </a:xfrm>
            <a:prstGeom prst="rect">
              <a:avLst/>
            </a:prstGeom>
          </p:spPr>
          <p:txBody>
            <a:bodyPr anchor="t" rtlCol="false" tIns="50800" lIns="50800" bIns="50800" rIns="50800"/>
            <a:lstStyle/>
            <a:p>
              <a:pPr algn="l">
                <a:lnSpc>
                  <a:spcPts val="2700"/>
                </a:lnSpc>
              </a:pPr>
              <a:r>
                <a:rPr lang="en-US" sz="2250">
                  <a:solidFill>
                    <a:srgbClr val="000000"/>
                  </a:solidFill>
                  <a:latin typeface="Calibri (MS)"/>
                  <a:ea typeface="Calibri (MS)"/>
                  <a:cs typeface="Calibri (MS)"/>
                  <a:sym typeface="Calibri (MS)"/>
                </a:rPr>
                <a:t>The Köppen climate classification is one of the most widely used climate classification systems. It was first published by Crimea German climatologist Wladimir Köppen in 1884, with several later modifications by Köppen himself, notably in 1918 and 1936. Later, German climatologist Rudolf Geiger collaborated with Köppen on changes to the classification system, which is thus sometimes referred to as the Köppen–Geiger climate classification system. </a:t>
              </a:r>
            </a:p>
            <a:p>
              <a:pPr algn="l">
                <a:lnSpc>
                  <a:spcPts val="2700"/>
                </a:lnSpc>
              </a:pPr>
              <a:r>
                <a:rPr lang="en-US" sz="2250" u="sng">
                  <a:solidFill>
                    <a:srgbClr val="000000"/>
                  </a:solidFill>
                  <a:latin typeface="Calibri (MS)"/>
                  <a:ea typeface="Calibri (MS)"/>
                  <a:cs typeface="Calibri (MS)"/>
                  <a:sym typeface="Calibri (MS)"/>
                </a:rPr>
                <a:t>The system is based on the concept that native vegetation is the best expression of climate</a:t>
              </a:r>
              <a:r>
                <a:rPr lang="en-US" sz="2250">
                  <a:solidFill>
                    <a:srgbClr val="000000"/>
                  </a:solidFill>
                  <a:latin typeface="Calibri (MS)"/>
                  <a:ea typeface="Calibri (MS)"/>
                  <a:cs typeface="Calibri (MS)"/>
                  <a:sym typeface="Calibri (MS)"/>
                </a:rPr>
                <a:t>. Thus, climate zone boundaries have been selected with vegetation distribution in mind. It combines average annual and monthly temperatures and precipitation, and the seasonality of precipitation. Extend your learning by accessing </a:t>
              </a:r>
              <a:r>
                <a:rPr lang="en-US" sz="2250" u="sng">
                  <a:solidFill>
                    <a:srgbClr val="0563C1"/>
                  </a:solidFill>
                  <a:latin typeface="Calibri (MS)"/>
                  <a:ea typeface="Calibri (MS)"/>
                  <a:cs typeface="Calibri (MS)"/>
                  <a:sym typeface="Calibri (MS)"/>
                  <a:hlinkClick r:id="rId4" tooltip="https://en-academic.com/dic.nsf/enwiki/269346#GROUP_B:_Dry_.28arid_and_semiarid.29_climates"/>
                </a:rPr>
                <a:t>this</a:t>
              </a:r>
              <a:r>
                <a:rPr lang="en-US" sz="2250">
                  <a:solidFill>
                    <a:srgbClr val="000000"/>
                  </a:solidFill>
                  <a:latin typeface="Calibri (MS)"/>
                  <a:ea typeface="Calibri (MS)"/>
                  <a:cs typeface="Calibri (MS)"/>
                  <a:sym typeface="Calibri (MS)"/>
                </a:rPr>
                <a:t> link and </a:t>
              </a:r>
              <a:r>
                <a:rPr lang="en-US" sz="2250" u="sng">
                  <a:solidFill>
                    <a:srgbClr val="0563C1"/>
                  </a:solidFill>
                  <a:latin typeface="Calibri (MS)"/>
                  <a:ea typeface="Calibri (MS)"/>
                  <a:cs typeface="Calibri (MS)"/>
                  <a:sym typeface="Calibri (MS)"/>
                  <a:hlinkClick r:id="rId5" tooltip="https://www.youtube.com/watch?v=BsOL9Fafo2w"/>
                </a:rPr>
                <a:t>this</a:t>
              </a:r>
              <a:r>
                <a:rPr lang="en-US" sz="2250">
                  <a:solidFill>
                    <a:srgbClr val="000000"/>
                  </a:solidFill>
                  <a:latin typeface="Calibri (MS)"/>
                  <a:ea typeface="Calibri (MS)"/>
                  <a:cs typeface="Calibri (MS)"/>
                  <a:sym typeface="Calibri (MS)"/>
                </a:rPr>
                <a:t> video.</a:t>
              </a:r>
            </a:p>
          </p:txBody>
        </p:sp>
      </p:grpSp>
      <p:grpSp>
        <p:nvGrpSpPr>
          <p:cNvPr name="Group 19" id="19"/>
          <p:cNvGrpSpPr>
            <a:grpSpLocks noChangeAspect="true"/>
          </p:cNvGrpSpPr>
          <p:nvPr/>
        </p:nvGrpSpPr>
        <p:grpSpPr>
          <a:xfrm rot="0">
            <a:off x="13947828" y="966651"/>
            <a:ext cx="4196481" cy="2172296"/>
            <a:chOff x="0" y="0"/>
            <a:chExt cx="5595308" cy="2896394"/>
          </a:xfrm>
        </p:grpSpPr>
        <p:sp>
          <p:nvSpPr>
            <p:cNvPr name="Freeform 20" id="20"/>
            <p:cNvSpPr/>
            <p:nvPr/>
          </p:nvSpPr>
          <p:spPr>
            <a:xfrm flipH="false" flipV="false" rot="0">
              <a:off x="0" y="0"/>
              <a:ext cx="5595366" cy="2896362"/>
            </a:xfrm>
            <a:custGeom>
              <a:avLst/>
              <a:gdLst/>
              <a:ahLst/>
              <a:cxnLst/>
              <a:rect r="r" b="b" t="t" l="l"/>
              <a:pathLst>
                <a:path h="2896362" w="5595366">
                  <a:moveTo>
                    <a:pt x="0" y="0"/>
                  </a:moveTo>
                  <a:lnTo>
                    <a:pt x="5595366" y="0"/>
                  </a:lnTo>
                  <a:lnTo>
                    <a:pt x="5595366" y="2896362"/>
                  </a:lnTo>
                  <a:lnTo>
                    <a:pt x="0" y="2896362"/>
                  </a:lnTo>
                  <a:lnTo>
                    <a:pt x="0" y="0"/>
                  </a:lnTo>
                  <a:close/>
                </a:path>
              </a:pathLst>
            </a:custGeom>
            <a:blipFill>
              <a:blip r:embed="rId6"/>
              <a:stretch>
                <a:fillRect l="0" t="0" r="1" b="-1"/>
              </a:stretch>
            </a:blipFill>
          </p:spPr>
        </p:sp>
      </p:grpSp>
      <p:grpSp>
        <p:nvGrpSpPr>
          <p:cNvPr name="Group 21" id="21"/>
          <p:cNvGrpSpPr/>
          <p:nvPr/>
        </p:nvGrpSpPr>
        <p:grpSpPr>
          <a:xfrm rot="0">
            <a:off x="14005269" y="5288648"/>
            <a:ext cx="4081599" cy="2069115"/>
            <a:chOff x="0" y="0"/>
            <a:chExt cx="5442132" cy="2758820"/>
          </a:xfrm>
        </p:grpSpPr>
        <p:sp>
          <p:nvSpPr>
            <p:cNvPr name="Freeform 22" id="22"/>
            <p:cNvSpPr/>
            <p:nvPr/>
          </p:nvSpPr>
          <p:spPr>
            <a:xfrm flipH="false" flipV="false" rot="0">
              <a:off x="12700" y="12700"/>
              <a:ext cx="5416677" cy="2733421"/>
            </a:xfrm>
            <a:custGeom>
              <a:avLst/>
              <a:gdLst/>
              <a:ahLst/>
              <a:cxnLst/>
              <a:rect r="r" b="b" t="t" l="l"/>
              <a:pathLst>
                <a:path h="2733421" w="5416677">
                  <a:moveTo>
                    <a:pt x="0" y="838454"/>
                  </a:moveTo>
                  <a:lnTo>
                    <a:pt x="2708402" y="0"/>
                  </a:lnTo>
                  <a:lnTo>
                    <a:pt x="5416677" y="838454"/>
                  </a:lnTo>
                  <a:lnTo>
                    <a:pt x="5107559" y="838454"/>
                  </a:lnTo>
                  <a:lnTo>
                    <a:pt x="5107559" y="2733421"/>
                  </a:lnTo>
                  <a:lnTo>
                    <a:pt x="309118" y="2733421"/>
                  </a:lnTo>
                  <a:lnTo>
                    <a:pt x="309118" y="838454"/>
                  </a:lnTo>
                  <a:close/>
                </a:path>
              </a:pathLst>
            </a:custGeom>
            <a:solidFill>
              <a:srgbClr val="5B9BD5"/>
            </a:solidFill>
          </p:spPr>
        </p:sp>
        <p:sp>
          <p:nvSpPr>
            <p:cNvPr name="Freeform 23" id="23"/>
            <p:cNvSpPr/>
            <p:nvPr/>
          </p:nvSpPr>
          <p:spPr>
            <a:xfrm flipH="false" flipV="false" rot="0">
              <a:off x="-889" y="-254"/>
              <a:ext cx="5443855" cy="2759075"/>
            </a:xfrm>
            <a:custGeom>
              <a:avLst/>
              <a:gdLst/>
              <a:ahLst/>
              <a:cxnLst/>
              <a:rect r="r" b="b" t="t" l="l"/>
              <a:pathLst>
                <a:path h="2759075" w="5443855">
                  <a:moveTo>
                    <a:pt x="9779" y="839216"/>
                  </a:moveTo>
                  <a:lnTo>
                    <a:pt x="2718181" y="762"/>
                  </a:lnTo>
                  <a:cubicBezTo>
                    <a:pt x="2720594" y="0"/>
                    <a:pt x="2723261" y="0"/>
                    <a:pt x="2725674" y="762"/>
                  </a:cubicBezTo>
                  <a:lnTo>
                    <a:pt x="5434076" y="839216"/>
                  </a:lnTo>
                  <a:cubicBezTo>
                    <a:pt x="5440045" y="841121"/>
                    <a:pt x="5443855" y="847090"/>
                    <a:pt x="5442839" y="853186"/>
                  </a:cubicBezTo>
                  <a:cubicBezTo>
                    <a:pt x="5441823" y="859282"/>
                    <a:pt x="5436616" y="863981"/>
                    <a:pt x="5430266" y="863981"/>
                  </a:cubicBezTo>
                  <a:lnTo>
                    <a:pt x="5121148" y="863981"/>
                  </a:lnTo>
                  <a:lnTo>
                    <a:pt x="5121148" y="851281"/>
                  </a:lnTo>
                  <a:lnTo>
                    <a:pt x="5133848" y="851281"/>
                  </a:lnTo>
                  <a:lnTo>
                    <a:pt x="5133848" y="2746375"/>
                  </a:lnTo>
                  <a:cubicBezTo>
                    <a:pt x="5133848" y="2753360"/>
                    <a:pt x="5128133" y="2759075"/>
                    <a:pt x="5121148" y="2759075"/>
                  </a:cubicBezTo>
                  <a:lnTo>
                    <a:pt x="322707" y="2759075"/>
                  </a:lnTo>
                  <a:cubicBezTo>
                    <a:pt x="315722" y="2759075"/>
                    <a:pt x="310007" y="2753360"/>
                    <a:pt x="310007" y="2746375"/>
                  </a:cubicBezTo>
                  <a:lnTo>
                    <a:pt x="310007" y="851408"/>
                  </a:lnTo>
                  <a:lnTo>
                    <a:pt x="322707" y="851408"/>
                  </a:lnTo>
                  <a:lnTo>
                    <a:pt x="322707" y="864108"/>
                  </a:lnTo>
                  <a:lnTo>
                    <a:pt x="13589" y="864108"/>
                  </a:lnTo>
                  <a:cubicBezTo>
                    <a:pt x="7366" y="864108"/>
                    <a:pt x="2032" y="859536"/>
                    <a:pt x="1016" y="853313"/>
                  </a:cubicBezTo>
                  <a:cubicBezTo>
                    <a:pt x="0" y="847090"/>
                    <a:pt x="3810" y="841121"/>
                    <a:pt x="9779" y="839343"/>
                  </a:cubicBezTo>
                  <a:moveTo>
                    <a:pt x="17272" y="863600"/>
                  </a:moveTo>
                  <a:lnTo>
                    <a:pt x="13589" y="851408"/>
                  </a:lnTo>
                  <a:lnTo>
                    <a:pt x="13589" y="838708"/>
                  </a:lnTo>
                  <a:lnTo>
                    <a:pt x="322707" y="838708"/>
                  </a:lnTo>
                  <a:cubicBezTo>
                    <a:pt x="329692" y="838708"/>
                    <a:pt x="335407" y="844423"/>
                    <a:pt x="335407" y="851408"/>
                  </a:cubicBezTo>
                  <a:lnTo>
                    <a:pt x="335407" y="2746375"/>
                  </a:lnTo>
                  <a:lnTo>
                    <a:pt x="322707" y="2746375"/>
                  </a:lnTo>
                  <a:lnTo>
                    <a:pt x="322707" y="2733675"/>
                  </a:lnTo>
                  <a:lnTo>
                    <a:pt x="5121148" y="2733675"/>
                  </a:lnTo>
                  <a:lnTo>
                    <a:pt x="5121148" y="2746375"/>
                  </a:lnTo>
                  <a:lnTo>
                    <a:pt x="5108448" y="2746375"/>
                  </a:lnTo>
                  <a:lnTo>
                    <a:pt x="5108448" y="851408"/>
                  </a:lnTo>
                  <a:cubicBezTo>
                    <a:pt x="5108448" y="844423"/>
                    <a:pt x="5114163" y="838708"/>
                    <a:pt x="5121148" y="838708"/>
                  </a:cubicBezTo>
                  <a:lnTo>
                    <a:pt x="5430266" y="838708"/>
                  </a:lnTo>
                  <a:lnTo>
                    <a:pt x="5430266" y="851408"/>
                  </a:lnTo>
                  <a:lnTo>
                    <a:pt x="5426456" y="863600"/>
                  </a:lnTo>
                  <a:lnTo>
                    <a:pt x="2718181" y="25146"/>
                  </a:lnTo>
                  <a:lnTo>
                    <a:pt x="2721991" y="12954"/>
                  </a:lnTo>
                  <a:lnTo>
                    <a:pt x="2725801" y="25146"/>
                  </a:lnTo>
                  <a:lnTo>
                    <a:pt x="17399" y="863473"/>
                  </a:lnTo>
                  <a:close/>
                </a:path>
              </a:pathLst>
            </a:custGeom>
            <a:solidFill>
              <a:srgbClr val="41719C"/>
            </a:solidFill>
          </p:spPr>
        </p:sp>
        <p:sp>
          <p:nvSpPr>
            <p:cNvPr name="TextBox 24" id="24"/>
            <p:cNvSpPr txBox="true"/>
            <p:nvPr/>
          </p:nvSpPr>
          <p:spPr>
            <a:xfrm>
              <a:off x="0" y="-47625"/>
              <a:ext cx="5442132" cy="2806445"/>
            </a:xfrm>
            <a:prstGeom prst="rect">
              <a:avLst/>
            </a:prstGeom>
          </p:spPr>
          <p:txBody>
            <a:bodyPr anchor="ctr" rtlCol="false" tIns="50800" lIns="50800" bIns="50800" rIns="50800"/>
            <a:lstStyle/>
            <a:p>
              <a:pPr algn="ctr">
                <a:lnSpc>
                  <a:spcPts val="2340"/>
                </a:lnSpc>
              </a:pPr>
              <a:r>
                <a:rPr lang="en-US" sz="1950">
                  <a:solidFill>
                    <a:srgbClr val="FFFFFF"/>
                  </a:solidFill>
                  <a:latin typeface="Calibri (MS)"/>
                  <a:ea typeface="Calibri (MS)"/>
                  <a:cs typeface="Calibri (MS)"/>
                  <a:sym typeface="Calibri (MS)"/>
                </a:rPr>
                <a:t>These are the different climate groupings. We are concerned with group B for this unit. Even though ‘BWk’ is in our grouping, it doesn’t concern us. Why?</a:t>
              </a:r>
            </a:p>
          </p:txBody>
        </p:sp>
      </p:grpSp>
      <p:grpSp>
        <p:nvGrpSpPr>
          <p:cNvPr name="Group 25" id="25"/>
          <p:cNvGrpSpPr>
            <a:grpSpLocks noChangeAspect="true"/>
          </p:cNvGrpSpPr>
          <p:nvPr/>
        </p:nvGrpSpPr>
        <p:grpSpPr>
          <a:xfrm rot="0">
            <a:off x="13947828" y="3204261"/>
            <a:ext cx="4340172" cy="2122334"/>
            <a:chOff x="0" y="0"/>
            <a:chExt cx="5786896" cy="2829778"/>
          </a:xfrm>
        </p:grpSpPr>
        <p:sp>
          <p:nvSpPr>
            <p:cNvPr name="Freeform 26" id="26"/>
            <p:cNvSpPr/>
            <p:nvPr/>
          </p:nvSpPr>
          <p:spPr>
            <a:xfrm flipH="false" flipV="false" rot="0">
              <a:off x="0" y="0"/>
              <a:ext cx="5786882" cy="2829814"/>
            </a:xfrm>
            <a:custGeom>
              <a:avLst/>
              <a:gdLst/>
              <a:ahLst/>
              <a:cxnLst/>
              <a:rect r="r" b="b" t="t" l="l"/>
              <a:pathLst>
                <a:path h="2829814" w="5786882">
                  <a:moveTo>
                    <a:pt x="0" y="0"/>
                  </a:moveTo>
                  <a:lnTo>
                    <a:pt x="5786882" y="0"/>
                  </a:lnTo>
                  <a:lnTo>
                    <a:pt x="5786882" y="2829814"/>
                  </a:lnTo>
                  <a:lnTo>
                    <a:pt x="0" y="2829814"/>
                  </a:lnTo>
                  <a:lnTo>
                    <a:pt x="0" y="0"/>
                  </a:lnTo>
                  <a:close/>
                </a:path>
              </a:pathLst>
            </a:custGeom>
            <a:blipFill>
              <a:blip r:embed="rId7"/>
              <a:stretch>
                <a:fillRect l="0" t="0" r="0" b="1"/>
              </a:stretch>
            </a:blipFill>
          </p:spPr>
        </p:sp>
      </p:grpSp>
      <p:sp>
        <p:nvSpPr>
          <p:cNvPr name="AutoShape 27" id="27"/>
          <p:cNvSpPr/>
          <p:nvPr/>
        </p:nvSpPr>
        <p:spPr>
          <a:xfrm rot="2542355">
            <a:off x="1402899" y="4267200"/>
            <a:ext cx="5770165" cy="0"/>
          </a:xfrm>
          <a:prstGeom prst="line">
            <a:avLst/>
          </a:prstGeom>
          <a:ln cap="rnd" w="9525">
            <a:solidFill>
              <a:srgbClr val="FF0000"/>
            </a:solidFill>
            <a:prstDash val="solid"/>
            <a:headEnd type="none" len="sm" w="sm"/>
            <a:tailEnd type="triangle" len="med" w="lg"/>
          </a:ln>
        </p:spPr>
      </p:sp>
      <p:sp>
        <p:nvSpPr>
          <p:cNvPr name="AutoShape 28" id="28"/>
          <p:cNvSpPr/>
          <p:nvPr/>
        </p:nvSpPr>
        <p:spPr>
          <a:xfrm rot="2439772">
            <a:off x="3102334" y="5541818"/>
            <a:ext cx="3756750" cy="0"/>
          </a:xfrm>
          <a:prstGeom prst="line">
            <a:avLst/>
          </a:prstGeom>
          <a:ln cap="rnd" w="9525">
            <a:solidFill>
              <a:srgbClr val="ED7D31"/>
            </a:solidFill>
            <a:prstDash val="solid"/>
            <a:headEnd type="none" len="sm" w="sm"/>
            <a:tailEnd type="triangle" len="med" w="lg"/>
          </a:ln>
        </p:spPr>
      </p:sp>
      <p:sp>
        <p:nvSpPr>
          <p:cNvPr name="AutoShape 29" id="29"/>
          <p:cNvSpPr/>
          <p:nvPr/>
        </p:nvSpPr>
        <p:spPr>
          <a:xfrm rot="289779">
            <a:off x="1871367" y="6795654"/>
            <a:ext cx="4556138" cy="0"/>
          </a:xfrm>
          <a:prstGeom prst="line">
            <a:avLst/>
          </a:prstGeom>
          <a:ln cap="rnd" w="9525">
            <a:solidFill>
              <a:srgbClr val="FFC000"/>
            </a:solidFill>
            <a:prstDash val="solid"/>
            <a:headEnd type="none" len="sm" w="sm"/>
            <a:tailEnd type="triangle" len="med" w="lg"/>
          </a:ln>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0" y="0"/>
            <a:ext cx="18288000" cy="901337"/>
            <a:chOff x="0" y="0"/>
            <a:chExt cx="24384000" cy="1201782"/>
          </a:xfrm>
        </p:grpSpPr>
        <p:sp>
          <p:nvSpPr>
            <p:cNvPr name="Freeform 4" id="4"/>
            <p:cNvSpPr/>
            <p:nvPr/>
          </p:nvSpPr>
          <p:spPr>
            <a:xfrm flipH="false" flipV="false" rot="0">
              <a:off x="0" y="0"/>
              <a:ext cx="24384000" cy="1201782"/>
            </a:xfrm>
            <a:custGeom>
              <a:avLst/>
              <a:gdLst/>
              <a:ahLst/>
              <a:cxnLst/>
              <a:rect r="r" b="b" t="t" l="l"/>
              <a:pathLst>
                <a:path h="1201782" w="24384000">
                  <a:moveTo>
                    <a:pt x="0" y="0"/>
                  </a:moveTo>
                  <a:lnTo>
                    <a:pt x="24384000" y="0"/>
                  </a:lnTo>
                  <a:lnTo>
                    <a:pt x="24384000" y="1201782"/>
                  </a:lnTo>
                  <a:lnTo>
                    <a:pt x="0" y="1201782"/>
                  </a:lnTo>
                  <a:close/>
                </a:path>
              </a:pathLst>
            </a:custGeom>
            <a:solidFill>
              <a:srgbClr val="000000">
                <a:alpha val="0"/>
              </a:srgbClr>
            </a:solidFill>
          </p:spPr>
        </p:sp>
        <p:sp>
          <p:nvSpPr>
            <p:cNvPr name="TextBox 5" id="5"/>
            <p:cNvSpPr txBox="true"/>
            <p:nvPr/>
          </p:nvSpPr>
          <p:spPr>
            <a:xfrm>
              <a:off x="0" y="47625"/>
              <a:ext cx="24384000" cy="1154157"/>
            </a:xfrm>
            <a:prstGeom prst="rect">
              <a:avLst/>
            </a:prstGeom>
          </p:spPr>
          <p:txBody>
            <a:bodyPr anchor="b" rtlCol="false" tIns="0" lIns="0" bIns="0" rIns="0"/>
            <a:lstStyle/>
            <a:p>
              <a:pPr algn="ctr">
                <a:lnSpc>
                  <a:spcPts val="5508"/>
                </a:lnSpc>
              </a:pPr>
              <a:r>
                <a:rPr lang="en-US" b="true" sz="5100" spc="-31" u="sng">
                  <a:solidFill>
                    <a:srgbClr val="000000"/>
                  </a:solidFill>
                  <a:latin typeface="TT Rounds Condensed Bold"/>
                  <a:ea typeface="TT Rounds Condensed Bold"/>
                  <a:cs typeface="TT Rounds Condensed Bold"/>
                  <a:sym typeface="TT Rounds Condensed Bold"/>
                </a:rPr>
                <a:t>What are the classifications of hot desert climates?</a:t>
              </a:r>
            </a:p>
          </p:txBody>
        </p:sp>
      </p:grpSp>
      <p:grpSp>
        <p:nvGrpSpPr>
          <p:cNvPr name="Group 6" id="6"/>
          <p:cNvGrpSpPr/>
          <p:nvPr/>
        </p:nvGrpSpPr>
        <p:grpSpPr>
          <a:xfrm rot="0">
            <a:off x="138340" y="964203"/>
            <a:ext cx="3961526" cy="6392636"/>
            <a:chOff x="0" y="0"/>
            <a:chExt cx="5282034" cy="8523514"/>
          </a:xfrm>
        </p:grpSpPr>
        <p:sp>
          <p:nvSpPr>
            <p:cNvPr name="Freeform 7" id="7"/>
            <p:cNvSpPr/>
            <p:nvPr/>
          </p:nvSpPr>
          <p:spPr>
            <a:xfrm flipH="false" flipV="false" rot="0">
              <a:off x="38100" y="38100"/>
              <a:ext cx="5205857" cy="8447278"/>
            </a:xfrm>
            <a:custGeom>
              <a:avLst/>
              <a:gdLst/>
              <a:ahLst/>
              <a:cxnLst/>
              <a:rect r="r" b="b" t="t" l="l"/>
              <a:pathLst>
                <a:path h="8447278" w="5205857">
                  <a:moveTo>
                    <a:pt x="0" y="0"/>
                  </a:moveTo>
                  <a:lnTo>
                    <a:pt x="5205857" y="0"/>
                  </a:lnTo>
                  <a:lnTo>
                    <a:pt x="5205857" y="8447278"/>
                  </a:lnTo>
                  <a:lnTo>
                    <a:pt x="0" y="8447278"/>
                  </a:lnTo>
                  <a:close/>
                </a:path>
              </a:pathLst>
            </a:custGeom>
            <a:solidFill>
              <a:srgbClr val="FFFFFF"/>
            </a:solidFill>
          </p:spPr>
        </p:sp>
        <p:sp>
          <p:nvSpPr>
            <p:cNvPr name="Freeform 8" id="8"/>
            <p:cNvSpPr/>
            <p:nvPr/>
          </p:nvSpPr>
          <p:spPr>
            <a:xfrm flipH="false" flipV="false" rot="0">
              <a:off x="0" y="0"/>
              <a:ext cx="5282057" cy="8523478"/>
            </a:xfrm>
            <a:custGeom>
              <a:avLst/>
              <a:gdLst/>
              <a:ahLst/>
              <a:cxnLst/>
              <a:rect r="r" b="b" t="t" l="l"/>
              <a:pathLst>
                <a:path h="8523478" w="5282057">
                  <a:moveTo>
                    <a:pt x="38100" y="0"/>
                  </a:moveTo>
                  <a:lnTo>
                    <a:pt x="5243957" y="0"/>
                  </a:lnTo>
                  <a:cubicBezTo>
                    <a:pt x="5265039" y="0"/>
                    <a:pt x="5282057" y="17018"/>
                    <a:pt x="5282057" y="38100"/>
                  </a:cubicBezTo>
                  <a:lnTo>
                    <a:pt x="5282057" y="8485378"/>
                  </a:lnTo>
                  <a:cubicBezTo>
                    <a:pt x="5282057" y="8506460"/>
                    <a:pt x="5265039" y="8523478"/>
                    <a:pt x="5243957" y="8523478"/>
                  </a:cubicBezTo>
                  <a:lnTo>
                    <a:pt x="38100" y="8523478"/>
                  </a:lnTo>
                  <a:cubicBezTo>
                    <a:pt x="17018" y="8523478"/>
                    <a:pt x="0" y="8506460"/>
                    <a:pt x="0" y="8485378"/>
                  </a:cubicBezTo>
                  <a:lnTo>
                    <a:pt x="0" y="38100"/>
                  </a:lnTo>
                  <a:cubicBezTo>
                    <a:pt x="0" y="17018"/>
                    <a:pt x="17018" y="0"/>
                    <a:pt x="38100" y="0"/>
                  </a:cubicBezTo>
                  <a:moveTo>
                    <a:pt x="38100" y="76200"/>
                  </a:moveTo>
                  <a:lnTo>
                    <a:pt x="38100" y="38100"/>
                  </a:lnTo>
                  <a:lnTo>
                    <a:pt x="76200" y="38100"/>
                  </a:lnTo>
                  <a:lnTo>
                    <a:pt x="76200" y="8485378"/>
                  </a:lnTo>
                  <a:lnTo>
                    <a:pt x="38100" y="8485378"/>
                  </a:lnTo>
                  <a:lnTo>
                    <a:pt x="38100" y="8447278"/>
                  </a:lnTo>
                  <a:lnTo>
                    <a:pt x="5243957" y="8447278"/>
                  </a:lnTo>
                  <a:lnTo>
                    <a:pt x="5243957" y="8485378"/>
                  </a:lnTo>
                  <a:lnTo>
                    <a:pt x="5205857" y="8485378"/>
                  </a:lnTo>
                  <a:lnTo>
                    <a:pt x="5205857" y="38100"/>
                  </a:lnTo>
                  <a:lnTo>
                    <a:pt x="5243957" y="38100"/>
                  </a:lnTo>
                  <a:lnTo>
                    <a:pt x="5243957" y="76200"/>
                  </a:lnTo>
                  <a:lnTo>
                    <a:pt x="38100" y="76200"/>
                  </a:lnTo>
                  <a:close/>
                </a:path>
              </a:pathLst>
            </a:custGeom>
            <a:solidFill>
              <a:srgbClr val="000000"/>
            </a:solidFill>
          </p:spPr>
        </p:sp>
        <p:sp>
          <p:nvSpPr>
            <p:cNvPr name="TextBox 9" id="9"/>
            <p:cNvSpPr txBox="true"/>
            <p:nvPr/>
          </p:nvSpPr>
          <p:spPr>
            <a:xfrm>
              <a:off x="0" y="-76200"/>
              <a:ext cx="5282034" cy="8599714"/>
            </a:xfrm>
            <a:prstGeom prst="rect">
              <a:avLst/>
            </a:prstGeom>
          </p:spPr>
          <p:txBody>
            <a:bodyPr anchor="t" rtlCol="false" tIns="50800" lIns="50800" bIns="50800" rIns="50800"/>
            <a:lstStyle/>
            <a:p>
              <a:pPr algn="l" marL="738378" indent="-369189" lvl="1">
                <a:lnSpc>
                  <a:spcPts val="4895"/>
                </a:lnSpc>
                <a:buFont typeface="Arial"/>
                <a:buChar char="•"/>
              </a:pPr>
              <a:r>
                <a:rPr lang="en-US" sz="4079">
                  <a:solidFill>
                    <a:srgbClr val="000000"/>
                  </a:solidFill>
                  <a:latin typeface="Calibri (MS)"/>
                  <a:ea typeface="Calibri (MS)"/>
                  <a:cs typeface="Calibri (MS)"/>
                  <a:sym typeface="Calibri (MS)"/>
                </a:rPr>
                <a:t>Semi-arid outer tropical climate (BSh)</a:t>
              </a:r>
            </a:p>
            <a:p>
              <a:pPr algn="l" marL="738378" indent="-369189" lvl="1">
                <a:lnSpc>
                  <a:spcPts val="4895"/>
                </a:lnSpc>
                <a:buFont typeface="Arial"/>
                <a:buChar char="•"/>
              </a:pPr>
              <a:r>
                <a:rPr lang="en-US" sz="4079">
                  <a:solidFill>
                    <a:srgbClr val="000000"/>
                  </a:solidFill>
                  <a:latin typeface="Calibri (MS)"/>
                  <a:ea typeface="Calibri (MS)"/>
                  <a:cs typeface="Calibri (MS)"/>
                  <a:sym typeface="Calibri (MS)"/>
                </a:rPr>
                <a:t>Semi-arid: Poleward of hot deserts (BSk)</a:t>
              </a:r>
            </a:p>
            <a:p>
              <a:pPr algn="l" marL="738378" indent="-369189" lvl="1">
                <a:lnSpc>
                  <a:spcPts val="4895"/>
                </a:lnSpc>
                <a:buFont typeface="Arial"/>
                <a:buChar char="•"/>
              </a:pPr>
              <a:r>
                <a:rPr lang="en-US" sz="4079">
                  <a:solidFill>
                    <a:srgbClr val="000000"/>
                  </a:solidFill>
                  <a:latin typeface="Calibri (MS)"/>
                  <a:ea typeface="Calibri (MS)"/>
                  <a:cs typeface="Calibri (MS)"/>
                  <a:sym typeface="Calibri (MS)"/>
                </a:rPr>
                <a:t>Hot desert climates (BWh)</a:t>
              </a:r>
            </a:p>
          </p:txBody>
        </p:sp>
      </p:grpSp>
      <p:grpSp>
        <p:nvGrpSpPr>
          <p:cNvPr name="Group 10" id="10"/>
          <p:cNvGrpSpPr/>
          <p:nvPr/>
        </p:nvGrpSpPr>
        <p:grpSpPr>
          <a:xfrm rot="0">
            <a:off x="138339" y="7534820"/>
            <a:ext cx="3961526" cy="2663190"/>
            <a:chOff x="0" y="0"/>
            <a:chExt cx="5282034" cy="3550920"/>
          </a:xfrm>
        </p:grpSpPr>
        <p:sp>
          <p:nvSpPr>
            <p:cNvPr name="Freeform 11" id="11"/>
            <p:cNvSpPr/>
            <p:nvPr/>
          </p:nvSpPr>
          <p:spPr>
            <a:xfrm flipH="false" flipV="false" rot="0">
              <a:off x="38100" y="38100"/>
              <a:ext cx="5205857" cy="3474720"/>
            </a:xfrm>
            <a:custGeom>
              <a:avLst/>
              <a:gdLst/>
              <a:ahLst/>
              <a:cxnLst/>
              <a:rect r="r" b="b" t="t" l="l"/>
              <a:pathLst>
                <a:path h="3474720" w="5205857">
                  <a:moveTo>
                    <a:pt x="0" y="0"/>
                  </a:moveTo>
                  <a:lnTo>
                    <a:pt x="5205857" y="0"/>
                  </a:lnTo>
                  <a:lnTo>
                    <a:pt x="5205857" y="3474720"/>
                  </a:lnTo>
                  <a:lnTo>
                    <a:pt x="0" y="3474720"/>
                  </a:lnTo>
                  <a:close/>
                </a:path>
              </a:pathLst>
            </a:custGeom>
            <a:solidFill>
              <a:srgbClr val="FFFFFF"/>
            </a:solidFill>
          </p:spPr>
        </p:sp>
        <p:sp>
          <p:nvSpPr>
            <p:cNvPr name="Freeform 12" id="12"/>
            <p:cNvSpPr/>
            <p:nvPr/>
          </p:nvSpPr>
          <p:spPr>
            <a:xfrm flipH="false" flipV="false" rot="0">
              <a:off x="0" y="0"/>
              <a:ext cx="5282057" cy="3550920"/>
            </a:xfrm>
            <a:custGeom>
              <a:avLst/>
              <a:gdLst/>
              <a:ahLst/>
              <a:cxnLst/>
              <a:rect r="r" b="b" t="t" l="l"/>
              <a:pathLst>
                <a:path h="3550920" w="5282057">
                  <a:moveTo>
                    <a:pt x="38100" y="0"/>
                  </a:moveTo>
                  <a:lnTo>
                    <a:pt x="5243957" y="0"/>
                  </a:lnTo>
                  <a:cubicBezTo>
                    <a:pt x="5265039" y="0"/>
                    <a:pt x="5282057" y="17018"/>
                    <a:pt x="5282057" y="38100"/>
                  </a:cubicBezTo>
                  <a:lnTo>
                    <a:pt x="5282057" y="3512820"/>
                  </a:lnTo>
                  <a:cubicBezTo>
                    <a:pt x="5282057" y="3533902"/>
                    <a:pt x="5265039" y="3550920"/>
                    <a:pt x="5243957" y="3550920"/>
                  </a:cubicBezTo>
                  <a:lnTo>
                    <a:pt x="38100" y="3550920"/>
                  </a:lnTo>
                  <a:cubicBezTo>
                    <a:pt x="17018" y="3550920"/>
                    <a:pt x="0" y="3533902"/>
                    <a:pt x="0" y="3512820"/>
                  </a:cubicBezTo>
                  <a:lnTo>
                    <a:pt x="0" y="38100"/>
                  </a:lnTo>
                  <a:cubicBezTo>
                    <a:pt x="0" y="17018"/>
                    <a:pt x="17018" y="0"/>
                    <a:pt x="38100" y="0"/>
                  </a:cubicBezTo>
                  <a:moveTo>
                    <a:pt x="38100" y="76200"/>
                  </a:moveTo>
                  <a:lnTo>
                    <a:pt x="38100" y="38100"/>
                  </a:lnTo>
                  <a:lnTo>
                    <a:pt x="76200" y="38100"/>
                  </a:lnTo>
                  <a:lnTo>
                    <a:pt x="76200" y="3512820"/>
                  </a:lnTo>
                  <a:lnTo>
                    <a:pt x="38100" y="3512820"/>
                  </a:lnTo>
                  <a:lnTo>
                    <a:pt x="38100" y="3474720"/>
                  </a:lnTo>
                  <a:lnTo>
                    <a:pt x="5243957" y="3474720"/>
                  </a:lnTo>
                  <a:lnTo>
                    <a:pt x="5243957" y="3512820"/>
                  </a:lnTo>
                  <a:lnTo>
                    <a:pt x="5205857" y="3512820"/>
                  </a:lnTo>
                  <a:lnTo>
                    <a:pt x="5205857" y="38100"/>
                  </a:lnTo>
                  <a:lnTo>
                    <a:pt x="5243957" y="38100"/>
                  </a:lnTo>
                  <a:lnTo>
                    <a:pt x="5243957" y="76200"/>
                  </a:lnTo>
                  <a:lnTo>
                    <a:pt x="38100" y="76200"/>
                  </a:lnTo>
                  <a:close/>
                </a:path>
              </a:pathLst>
            </a:custGeom>
            <a:solidFill>
              <a:srgbClr val="000000"/>
            </a:solidFill>
          </p:spPr>
        </p:sp>
        <p:sp>
          <p:nvSpPr>
            <p:cNvPr name="TextBox 13" id="13"/>
            <p:cNvSpPr txBox="true"/>
            <p:nvPr/>
          </p:nvSpPr>
          <p:spPr>
            <a:xfrm>
              <a:off x="0" y="-66675"/>
              <a:ext cx="5282034" cy="3617595"/>
            </a:xfrm>
            <a:prstGeom prst="rect">
              <a:avLst/>
            </a:prstGeom>
          </p:spPr>
          <p:txBody>
            <a:bodyPr anchor="t" rtlCol="false" tIns="50800" lIns="50800" bIns="50800" rIns="50800"/>
            <a:lstStyle/>
            <a:p>
              <a:pPr algn="l">
                <a:lnSpc>
                  <a:spcPts val="4031"/>
                </a:lnSpc>
              </a:pPr>
              <a:r>
                <a:rPr lang="en-US" sz="3359">
                  <a:solidFill>
                    <a:srgbClr val="000000"/>
                  </a:solidFill>
                  <a:latin typeface="Calibri (MS)"/>
                  <a:ea typeface="Calibri (MS)"/>
                  <a:cs typeface="Calibri (MS)"/>
                  <a:sym typeface="Calibri (MS)"/>
                </a:rPr>
                <a:t>TASK: Use the textbook extracts on this slide to take notes on the 3 types of hot desert climates.</a:t>
              </a:r>
            </a:p>
          </p:txBody>
        </p:sp>
      </p:grpSp>
      <p:grpSp>
        <p:nvGrpSpPr>
          <p:cNvPr name="Group 14" id="14"/>
          <p:cNvGrpSpPr>
            <a:grpSpLocks noChangeAspect="true"/>
          </p:cNvGrpSpPr>
          <p:nvPr/>
        </p:nvGrpSpPr>
        <p:grpSpPr>
          <a:xfrm rot="0">
            <a:off x="4193178" y="992778"/>
            <a:ext cx="8778240" cy="3954368"/>
            <a:chOff x="0" y="0"/>
            <a:chExt cx="11704320" cy="5272490"/>
          </a:xfrm>
        </p:grpSpPr>
        <p:sp>
          <p:nvSpPr>
            <p:cNvPr name="Freeform 15" id="15"/>
            <p:cNvSpPr/>
            <p:nvPr/>
          </p:nvSpPr>
          <p:spPr>
            <a:xfrm flipH="false" flipV="false" rot="0">
              <a:off x="0" y="0"/>
              <a:ext cx="11704320" cy="5272532"/>
            </a:xfrm>
            <a:custGeom>
              <a:avLst/>
              <a:gdLst/>
              <a:ahLst/>
              <a:cxnLst/>
              <a:rect r="r" b="b" t="t" l="l"/>
              <a:pathLst>
                <a:path h="5272532" w="11704320">
                  <a:moveTo>
                    <a:pt x="0" y="0"/>
                  </a:moveTo>
                  <a:lnTo>
                    <a:pt x="11704320" y="0"/>
                  </a:lnTo>
                  <a:lnTo>
                    <a:pt x="11704320" y="5272532"/>
                  </a:lnTo>
                  <a:lnTo>
                    <a:pt x="0" y="5272532"/>
                  </a:lnTo>
                  <a:lnTo>
                    <a:pt x="0" y="0"/>
                  </a:lnTo>
                  <a:close/>
                </a:path>
              </a:pathLst>
            </a:custGeom>
            <a:blipFill>
              <a:blip r:embed="rId3"/>
              <a:stretch>
                <a:fillRect l="0" t="0" r="0" b="0"/>
              </a:stretch>
            </a:blipFill>
          </p:spPr>
        </p:sp>
      </p:grpSp>
      <p:grpSp>
        <p:nvGrpSpPr>
          <p:cNvPr name="Group 16" id="16"/>
          <p:cNvGrpSpPr/>
          <p:nvPr/>
        </p:nvGrpSpPr>
        <p:grpSpPr>
          <a:xfrm rot="0">
            <a:off x="4379594" y="5006027"/>
            <a:ext cx="5749752" cy="2830220"/>
            <a:chOff x="0" y="0"/>
            <a:chExt cx="7666336" cy="3773626"/>
          </a:xfrm>
        </p:grpSpPr>
        <p:sp>
          <p:nvSpPr>
            <p:cNvPr name="Freeform 17" id="17"/>
            <p:cNvSpPr/>
            <p:nvPr/>
          </p:nvSpPr>
          <p:spPr>
            <a:xfrm flipH="false" flipV="false" rot="0">
              <a:off x="12700" y="12700"/>
              <a:ext cx="7640955" cy="3748278"/>
            </a:xfrm>
            <a:custGeom>
              <a:avLst/>
              <a:gdLst/>
              <a:ahLst/>
              <a:cxnLst/>
              <a:rect r="r" b="b" t="t" l="l"/>
              <a:pathLst>
                <a:path h="3748278" w="7640955">
                  <a:moveTo>
                    <a:pt x="0" y="624713"/>
                  </a:moveTo>
                  <a:cubicBezTo>
                    <a:pt x="0" y="279654"/>
                    <a:pt x="280670" y="0"/>
                    <a:pt x="626872" y="0"/>
                  </a:cubicBezTo>
                  <a:lnTo>
                    <a:pt x="7014083" y="0"/>
                  </a:lnTo>
                  <a:cubicBezTo>
                    <a:pt x="7360285" y="0"/>
                    <a:pt x="7640955" y="279654"/>
                    <a:pt x="7640955" y="624713"/>
                  </a:cubicBezTo>
                  <a:lnTo>
                    <a:pt x="7640955" y="3123565"/>
                  </a:lnTo>
                  <a:cubicBezTo>
                    <a:pt x="7640955" y="3468624"/>
                    <a:pt x="7360285" y="3748278"/>
                    <a:pt x="7014083" y="3748278"/>
                  </a:cubicBezTo>
                  <a:lnTo>
                    <a:pt x="626872" y="3748278"/>
                  </a:lnTo>
                  <a:cubicBezTo>
                    <a:pt x="280670" y="3748278"/>
                    <a:pt x="0" y="3468497"/>
                    <a:pt x="0" y="3123565"/>
                  </a:cubicBezTo>
                  <a:close/>
                </a:path>
              </a:pathLst>
            </a:custGeom>
            <a:solidFill>
              <a:srgbClr val="5B9BD5"/>
            </a:solidFill>
          </p:spPr>
        </p:sp>
        <p:sp>
          <p:nvSpPr>
            <p:cNvPr name="Freeform 18" id="18"/>
            <p:cNvSpPr/>
            <p:nvPr/>
          </p:nvSpPr>
          <p:spPr>
            <a:xfrm flipH="false" flipV="false" rot="0">
              <a:off x="0" y="0"/>
              <a:ext cx="7666355" cy="3773678"/>
            </a:xfrm>
            <a:custGeom>
              <a:avLst/>
              <a:gdLst/>
              <a:ahLst/>
              <a:cxnLst/>
              <a:rect r="r" b="b" t="t" l="l"/>
              <a:pathLst>
                <a:path h="3773678" w="7666355">
                  <a:moveTo>
                    <a:pt x="0" y="637413"/>
                  </a:moveTo>
                  <a:cubicBezTo>
                    <a:pt x="0" y="285369"/>
                    <a:pt x="286385" y="0"/>
                    <a:pt x="639572" y="0"/>
                  </a:cubicBezTo>
                  <a:lnTo>
                    <a:pt x="7026783" y="0"/>
                  </a:lnTo>
                  <a:lnTo>
                    <a:pt x="7026783" y="12700"/>
                  </a:lnTo>
                  <a:lnTo>
                    <a:pt x="7026783" y="0"/>
                  </a:lnTo>
                  <a:cubicBezTo>
                    <a:pt x="7379970" y="0"/>
                    <a:pt x="7666355" y="285369"/>
                    <a:pt x="7666355" y="637413"/>
                  </a:cubicBezTo>
                  <a:lnTo>
                    <a:pt x="7653655" y="637413"/>
                  </a:lnTo>
                  <a:lnTo>
                    <a:pt x="7666355" y="637413"/>
                  </a:lnTo>
                  <a:lnTo>
                    <a:pt x="7666355" y="3136265"/>
                  </a:lnTo>
                  <a:lnTo>
                    <a:pt x="7653655" y="3136265"/>
                  </a:lnTo>
                  <a:lnTo>
                    <a:pt x="7666355" y="3136265"/>
                  </a:lnTo>
                  <a:cubicBezTo>
                    <a:pt x="7666355" y="3488309"/>
                    <a:pt x="7379970" y="3773678"/>
                    <a:pt x="7026783" y="3773678"/>
                  </a:cubicBezTo>
                  <a:lnTo>
                    <a:pt x="7026783" y="3760978"/>
                  </a:lnTo>
                  <a:lnTo>
                    <a:pt x="7026783" y="3773678"/>
                  </a:lnTo>
                  <a:lnTo>
                    <a:pt x="639572" y="3773678"/>
                  </a:lnTo>
                  <a:lnTo>
                    <a:pt x="639572" y="3760978"/>
                  </a:lnTo>
                  <a:lnTo>
                    <a:pt x="639572" y="3773678"/>
                  </a:lnTo>
                  <a:cubicBezTo>
                    <a:pt x="286385" y="3773678"/>
                    <a:pt x="0" y="3488309"/>
                    <a:pt x="0" y="3136265"/>
                  </a:cubicBezTo>
                  <a:lnTo>
                    <a:pt x="0" y="637413"/>
                  </a:lnTo>
                  <a:lnTo>
                    <a:pt x="12700" y="637413"/>
                  </a:lnTo>
                  <a:lnTo>
                    <a:pt x="0" y="637413"/>
                  </a:lnTo>
                  <a:moveTo>
                    <a:pt x="25400" y="637413"/>
                  </a:moveTo>
                  <a:lnTo>
                    <a:pt x="25400" y="3136265"/>
                  </a:lnTo>
                  <a:lnTo>
                    <a:pt x="12700" y="3136265"/>
                  </a:lnTo>
                  <a:lnTo>
                    <a:pt x="25400" y="3136265"/>
                  </a:lnTo>
                  <a:cubicBezTo>
                    <a:pt x="25400" y="3474212"/>
                    <a:pt x="300355" y="3748278"/>
                    <a:pt x="639572" y="3748278"/>
                  </a:cubicBezTo>
                  <a:lnTo>
                    <a:pt x="7026783" y="3748278"/>
                  </a:lnTo>
                  <a:cubicBezTo>
                    <a:pt x="7366000" y="3748278"/>
                    <a:pt x="7640955" y="3474212"/>
                    <a:pt x="7640955" y="3136265"/>
                  </a:cubicBezTo>
                  <a:lnTo>
                    <a:pt x="7640955" y="637413"/>
                  </a:lnTo>
                  <a:cubicBezTo>
                    <a:pt x="7640955" y="299466"/>
                    <a:pt x="7366000" y="25400"/>
                    <a:pt x="7026783" y="25400"/>
                  </a:cubicBezTo>
                  <a:lnTo>
                    <a:pt x="639572" y="25400"/>
                  </a:lnTo>
                  <a:lnTo>
                    <a:pt x="639572" y="12700"/>
                  </a:lnTo>
                  <a:lnTo>
                    <a:pt x="639572" y="25400"/>
                  </a:lnTo>
                  <a:cubicBezTo>
                    <a:pt x="300355" y="25400"/>
                    <a:pt x="25400" y="299466"/>
                    <a:pt x="25400" y="637413"/>
                  </a:cubicBezTo>
                  <a:close/>
                </a:path>
              </a:pathLst>
            </a:custGeom>
            <a:solidFill>
              <a:srgbClr val="41719C"/>
            </a:solidFill>
          </p:spPr>
        </p:sp>
        <p:sp>
          <p:nvSpPr>
            <p:cNvPr name="TextBox 19" id="19"/>
            <p:cNvSpPr txBox="true"/>
            <p:nvPr/>
          </p:nvSpPr>
          <p:spPr>
            <a:xfrm>
              <a:off x="0" y="-57150"/>
              <a:ext cx="7666336" cy="3830776"/>
            </a:xfrm>
            <a:prstGeom prst="rect">
              <a:avLst/>
            </a:prstGeom>
          </p:spPr>
          <p:txBody>
            <a:bodyPr anchor="ctr" rtlCol="false" tIns="50800" lIns="50800" bIns="50800" rIns="50800"/>
            <a:lstStyle/>
            <a:p>
              <a:pPr algn="ctr">
                <a:lnSpc>
                  <a:spcPts val="3240"/>
                </a:lnSpc>
              </a:pPr>
              <a:r>
                <a:rPr lang="en-US" sz="2700">
                  <a:solidFill>
                    <a:srgbClr val="FFFFFF"/>
                  </a:solidFill>
                  <a:latin typeface="Calibri (MS)"/>
                  <a:ea typeface="Calibri (MS)"/>
                  <a:cs typeface="Calibri (MS)"/>
                  <a:sym typeface="Calibri (MS)"/>
                </a:rPr>
                <a:t>You learned about the ITCZ last year. What do you remember? </a:t>
              </a:r>
            </a:p>
            <a:p>
              <a:pPr algn="ctr">
                <a:lnSpc>
                  <a:spcPts val="3240"/>
                </a:lnSpc>
              </a:pPr>
              <a:r>
                <a:rPr lang="en-US" sz="2700">
                  <a:solidFill>
                    <a:srgbClr val="FFFFFF"/>
                  </a:solidFill>
                  <a:latin typeface="Calibri (MS)"/>
                  <a:ea typeface="Calibri (MS)"/>
                  <a:cs typeface="Calibri (MS)"/>
                  <a:sym typeface="Calibri (MS)"/>
                </a:rPr>
                <a:t>Check out </a:t>
              </a:r>
              <a:r>
                <a:rPr lang="en-US" sz="2700" u="sng">
                  <a:solidFill>
                    <a:srgbClr val="0563C1"/>
                  </a:solidFill>
                  <a:latin typeface="Calibri (MS)"/>
                  <a:ea typeface="Calibri (MS)"/>
                  <a:cs typeface="Calibri (MS)"/>
                  <a:sym typeface="Calibri (MS)"/>
                  <a:hlinkClick r:id="rId4" tooltip="https://earthobservatory.nasa.gov/images/703/the-intertropical-convergence-zone"/>
                </a:rPr>
                <a:t>this</a:t>
              </a:r>
              <a:r>
                <a:rPr lang="en-US" sz="2700">
                  <a:solidFill>
                    <a:srgbClr val="FFFFFF"/>
                  </a:solidFill>
                  <a:latin typeface="Calibri (MS)"/>
                  <a:ea typeface="Calibri (MS)"/>
                  <a:cs typeface="Calibri (MS)"/>
                  <a:sym typeface="Calibri (MS)"/>
                </a:rPr>
                <a:t> link for a brief overview, and </a:t>
              </a:r>
              <a:r>
                <a:rPr lang="en-US" sz="2700" u="sng">
                  <a:solidFill>
                    <a:srgbClr val="0563C1"/>
                  </a:solidFill>
                  <a:latin typeface="Calibri (MS)"/>
                  <a:ea typeface="Calibri (MS)"/>
                  <a:cs typeface="Calibri (MS)"/>
                  <a:sym typeface="Calibri (MS)"/>
                  <a:hlinkClick r:id="rId5" tooltip="https://geography-revision.co.uk/a-level/human/intertropical-convergence-zone/"/>
                </a:rPr>
                <a:t>this</a:t>
              </a:r>
              <a:r>
                <a:rPr lang="en-US" sz="2700">
                  <a:solidFill>
                    <a:srgbClr val="FFFFFF"/>
                  </a:solidFill>
                  <a:latin typeface="Calibri (MS)"/>
                  <a:ea typeface="Calibri (MS)"/>
                  <a:cs typeface="Calibri (MS)"/>
                  <a:sym typeface="Calibri (MS)"/>
                </a:rPr>
                <a:t> link for comprehensive information &amp;  </a:t>
              </a:r>
              <a:r>
                <a:rPr lang="en-US" sz="2700" u="sng">
                  <a:solidFill>
                    <a:srgbClr val="0563C1"/>
                  </a:solidFill>
                  <a:latin typeface="Calibri (MS)"/>
                  <a:ea typeface="Calibri (MS)"/>
                  <a:cs typeface="Calibri (MS)"/>
                  <a:sym typeface="Calibri (MS)"/>
                  <a:hlinkClick r:id="rId6" tooltip="https://www.youtube.com/watch?v=VlXUK2UxjT4"/>
                </a:rPr>
                <a:t>this</a:t>
              </a:r>
              <a:r>
                <a:rPr lang="en-US" sz="2700">
                  <a:solidFill>
                    <a:srgbClr val="FFFFFF"/>
                  </a:solidFill>
                  <a:latin typeface="Calibri (MS)"/>
                  <a:ea typeface="Calibri (MS)"/>
                  <a:cs typeface="Calibri (MS)"/>
                  <a:sym typeface="Calibri (MS)"/>
                </a:rPr>
                <a:t> video too! Or, see the ‘Atmospheric Transfers’ lesson from Year 12.</a:t>
              </a:r>
            </a:p>
          </p:txBody>
        </p:sp>
      </p:grpSp>
      <p:grpSp>
        <p:nvGrpSpPr>
          <p:cNvPr name="Group 20" id="20"/>
          <p:cNvGrpSpPr>
            <a:grpSpLocks noChangeAspect="true"/>
          </p:cNvGrpSpPr>
          <p:nvPr/>
        </p:nvGrpSpPr>
        <p:grpSpPr>
          <a:xfrm rot="0">
            <a:off x="10149840" y="5077677"/>
            <a:ext cx="7511138" cy="4977838"/>
            <a:chOff x="0" y="0"/>
            <a:chExt cx="10014850" cy="6637118"/>
          </a:xfrm>
        </p:grpSpPr>
        <p:sp>
          <p:nvSpPr>
            <p:cNvPr name="Freeform 21" id="21" descr="https://en-academic.com/pictures/enwiki/75/Koppen_World_Map.png"/>
            <p:cNvSpPr/>
            <p:nvPr/>
          </p:nvSpPr>
          <p:spPr>
            <a:xfrm flipH="false" flipV="false" rot="0">
              <a:off x="0" y="0"/>
              <a:ext cx="10014839" cy="6637147"/>
            </a:xfrm>
            <a:custGeom>
              <a:avLst/>
              <a:gdLst/>
              <a:ahLst/>
              <a:cxnLst/>
              <a:rect r="r" b="b" t="t" l="l"/>
              <a:pathLst>
                <a:path h="6637147" w="10014839">
                  <a:moveTo>
                    <a:pt x="0" y="0"/>
                  </a:moveTo>
                  <a:lnTo>
                    <a:pt x="10014839" y="0"/>
                  </a:lnTo>
                  <a:lnTo>
                    <a:pt x="10014839" y="6637147"/>
                  </a:lnTo>
                  <a:lnTo>
                    <a:pt x="0" y="6637147"/>
                  </a:lnTo>
                  <a:lnTo>
                    <a:pt x="0" y="0"/>
                  </a:lnTo>
                  <a:close/>
                </a:path>
              </a:pathLst>
            </a:custGeom>
            <a:blipFill>
              <a:blip r:embed="rId7"/>
              <a:stretch>
                <a:fillRect l="0" t="0" r="-365" b="0"/>
              </a:stretch>
            </a:blipFill>
          </p:spPr>
        </p:sp>
      </p:grpSp>
      <p:sp>
        <p:nvSpPr>
          <p:cNvPr name="AutoShape 22" id="22"/>
          <p:cNvSpPr/>
          <p:nvPr/>
        </p:nvSpPr>
        <p:spPr>
          <a:xfrm>
            <a:off x="5341312" y="3938159"/>
            <a:ext cx="2528509" cy="9525"/>
          </a:xfrm>
          <a:prstGeom prst="line">
            <a:avLst/>
          </a:prstGeom>
          <a:ln cap="rnd" w="9525">
            <a:solidFill>
              <a:srgbClr val="5B9BD5"/>
            </a:solidFill>
            <a:prstDash val="solid"/>
            <a:headEnd type="none" len="sm" w="sm"/>
            <a:tailEnd type="triangle" len="med" w="lg"/>
          </a:ln>
        </p:spPr>
      </p:sp>
      <p:grpSp>
        <p:nvGrpSpPr>
          <p:cNvPr name="Group 23" id="23"/>
          <p:cNvGrpSpPr>
            <a:grpSpLocks noChangeAspect="true"/>
          </p:cNvGrpSpPr>
          <p:nvPr/>
        </p:nvGrpSpPr>
        <p:grpSpPr>
          <a:xfrm rot="0">
            <a:off x="4389118" y="7895127"/>
            <a:ext cx="5730702" cy="2359326"/>
            <a:chOff x="0" y="0"/>
            <a:chExt cx="7640936" cy="3145768"/>
          </a:xfrm>
        </p:grpSpPr>
        <p:sp>
          <p:nvSpPr>
            <p:cNvPr name="Freeform 24" id="24" descr="The Intertropical Convergence Zone | Educă şi motivează | Space Awareness"/>
            <p:cNvSpPr/>
            <p:nvPr/>
          </p:nvSpPr>
          <p:spPr>
            <a:xfrm flipH="false" flipV="false" rot="0">
              <a:off x="0" y="0"/>
              <a:ext cx="7640955" cy="3145790"/>
            </a:xfrm>
            <a:custGeom>
              <a:avLst/>
              <a:gdLst/>
              <a:ahLst/>
              <a:cxnLst/>
              <a:rect r="r" b="b" t="t" l="l"/>
              <a:pathLst>
                <a:path h="3145790" w="7640955">
                  <a:moveTo>
                    <a:pt x="0" y="0"/>
                  </a:moveTo>
                  <a:lnTo>
                    <a:pt x="7640955" y="0"/>
                  </a:lnTo>
                  <a:lnTo>
                    <a:pt x="7640955" y="3145790"/>
                  </a:lnTo>
                  <a:lnTo>
                    <a:pt x="0" y="3145790"/>
                  </a:lnTo>
                  <a:lnTo>
                    <a:pt x="0" y="0"/>
                  </a:lnTo>
                  <a:close/>
                </a:path>
              </a:pathLst>
            </a:custGeom>
            <a:blipFill>
              <a:blip r:embed="rId8"/>
              <a:stretch>
                <a:fillRect l="0" t="0" r="0" b="-103044"/>
              </a:stretch>
            </a:blipFill>
          </p:spPr>
        </p:sp>
      </p:grpSp>
      <p:grpSp>
        <p:nvGrpSpPr>
          <p:cNvPr name="Group 25" id="25"/>
          <p:cNvGrpSpPr/>
          <p:nvPr/>
        </p:nvGrpSpPr>
        <p:grpSpPr>
          <a:xfrm rot="0">
            <a:off x="6898902" y="1927558"/>
            <a:ext cx="901512" cy="356200"/>
            <a:chOff x="0" y="0"/>
            <a:chExt cx="1202016" cy="474934"/>
          </a:xfrm>
        </p:grpSpPr>
        <p:sp>
          <p:nvSpPr>
            <p:cNvPr name="Freeform 26" id="26"/>
            <p:cNvSpPr/>
            <p:nvPr/>
          </p:nvSpPr>
          <p:spPr>
            <a:xfrm flipH="false" flipV="false" rot="0">
              <a:off x="12700" y="12700"/>
              <a:ext cx="1176655" cy="449580"/>
            </a:xfrm>
            <a:custGeom>
              <a:avLst/>
              <a:gdLst/>
              <a:ahLst/>
              <a:cxnLst/>
              <a:rect r="r" b="b" t="t" l="l"/>
              <a:pathLst>
                <a:path h="449580" w="1176655">
                  <a:moveTo>
                    <a:pt x="0" y="0"/>
                  </a:moveTo>
                  <a:lnTo>
                    <a:pt x="1176655" y="0"/>
                  </a:lnTo>
                  <a:lnTo>
                    <a:pt x="1176655" y="449580"/>
                  </a:lnTo>
                  <a:lnTo>
                    <a:pt x="0" y="449580"/>
                  </a:lnTo>
                  <a:close/>
                </a:path>
              </a:pathLst>
            </a:custGeom>
            <a:solidFill>
              <a:srgbClr val="5B9BD5"/>
            </a:solidFill>
          </p:spPr>
        </p:sp>
        <p:sp>
          <p:nvSpPr>
            <p:cNvPr name="Freeform 27" id="27"/>
            <p:cNvSpPr/>
            <p:nvPr/>
          </p:nvSpPr>
          <p:spPr>
            <a:xfrm flipH="false" flipV="false" rot="0">
              <a:off x="0" y="0"/>
              <a:ext cx="1202055" cy="474980"/>
            </a:xfrm>
            <a:custGeom>
              <a:avLst/>
              <a:gdLst/>
              <a:ahLst/>
              <a:cxnLst/>
              <a:rect r="r" b="b" t="t" l="l"/>
              <a:pathLst>
                <a:path h="474980" w="1202055">
                  <a:moveTo>
                    <a:pt x="12700" y="0"/>
                  </a:moveTo>
                  <a:lnTo>
                    <a:pt x="1189355" y="0"/>
                  </a:lnTo>
                  <a:cubicBezTo>
                    <a:pt x="1196340" y="0"/>
                    <a:pt x="1202055" y="5715"/>
                    <a:pt x="1202055" y="12700"/>
                  </a:cubicBezTo>
                  <a:lnTo>
                    <a:pt x="1202055" y="462280"/>
                  </a:lnTo>
                  <a:cubicBezTo>
                    <a:pt x="1202055" y="469265"/>
                    <a:pt x="1196340" y="474980"/>
                    <a:pt x="1189355" y="474980"/>
                  </a:cubicBezTo>
                  <a:lnTo>
                    <a:pt x="12700" y="474980"/>
                  </a:lnTo>
                  <a:cubicBezTo>
                    <a:pt x="5715" y="474980"/>
                    <a:pt x="0" y="469265"/>
                    <a:pt x="0" y="462280"/>
                  </a:cubicBezTo>
                  <a:lnTo>
                    <a:pt x="0" y="12700"/>
                  </a:lnTo>
                  <a:cubicBezTo>
                    <a:pt x="0" y="5715"/>
                    <a:pt x="5715" y="0"/>
                    <a:pt x="12700" y="0"/>
                  </a:cubicBezTo>
                  <a:moveTo>
                    <a:pt x="12700" y="25400"/>
                  </a:moveTo>
                  <a:lnTo>
                    <a:pt x="12700" y="12700"/>
                  </a:lnTo>
                  <a:lnTo>
                    <a:pt x="25400" y="12700"/>
                  </a:lnTo>
                  <a:lnTo>
                    <a:pt x="25400" y="462280"/>
                  </a:lnTo>
                  <a:lnTo>
                    <a:pt x="12700" y="462280"/>
                  </a:lnTo>
                  <a:lnTo>
                    <a:pt x="12700" y="449580"/>
                  </a:lnTo>
                  <a:lnTo>
                    <a:pt x="1189355" y="449580"/>
                  </a:lnTo>
                  <a:lnTo>
                    <a:pt x="1189355" y="462280"/>
                  </a:lnTo>
                  <a:lnTo>
                    <a:pt x="1176655" y="462280"/>
                  </a:lnTo>
                  <a:lnTo>
                    <a:pt x="1176655" y="12700"/>
                  </a:lnTo>
                  <a:lnTo>
                    <a:pt x="1189355" y="12700"/>
                  </a:lnTo>
                  <a:lnTo>
                    <a:pt x="1189355" y="25400"/>
                  </a:lnTo>
                  <a:lnTo>
                    <a:pt x="12700" y="25400"/>
                  </a:lnTo>
                  <a:close/>
                </a:path>
              </a:pathLst>
            </a:custGeom>
            <a:solidFill>
              <a:srgbClr val="41719C"/>
            </a:solidFill>
          </p:spPr>
        </p:sp>
        <p:sp>
          <p:nvSpPr>
            <p:cNvPr name="TextBox 28" id="28"/>
            <p:cNvSpPr txBox="true"/>
            <p:nvPr/>
          </p:nvSpPr>
          <p:spPr>
            <a:xfrm>
              <a:off x="0" y="-38100"/>
              <a:ext cx="1202016" cy="513034"/>
            </a:xfrm>
            <a:prstGeom prst="rect">
              <a:avLst/>
            </a:prstGeom>
          </p:spPr>
          <p:txBody>
            <a:bodyPr anchor="ctr" rtlCol="false" tIns="50800" lIns="50800" bIns="50800" rIns="50800"/>
            <a:lstStyle/>
            <a:p>
              <a:pPr algn="ctr">
                <a:lnSpc>
                  <a:spcPts val="2879"/>
                </a:lnSpc>
              </a:pPr>
              <a:r>
                <a:rPr lang="en-US" sz="2400">
                  <a:solidFill>
                    <a:srgbClr val="FFFFFF"/>
                  </a:solidFill>
                  <a:latin typeface="Calibri (MS)"/>
                  <a:ea typeface="Calibri (MS)"/>
                  <a:cs typeface="Calibri (MS)"/>
                  <a:sym typeface="Calibri (MS)"/>
                </a:rPr>
                <a:t>BSh</a:t>
              </a:r>
            </a:p>
          </p:txBody>
        </p:sp>
      </p:grpSp>
      <p:grpSp>
        <p:nvGrpSpPr>
          <p:cNvPr name="Group 29" id="29"/>
          <p:cNvGrpSpPr/>
          <p:nvPr/>
        </p:nvGrpSpPr>
        <p:grpSpPr>
          <a:xfrm rot="0">
            <a:off x="7161264" y="3965632"/>
            <a:ext cx="901512" cy="356201"/>
            <a:chOff x="0" y="0"/>
            <a:chExt cx="1202016" cy="474934"/>
          </a:xfrm>
        </p:grpSpPr>
        <p:sp>
          <p:nvSpPr>
            <p:cNvPr name="Freeform 30" id="30"/>
            <p:cNvSpPr/>
            <p:nvPr/>
          </p:nvSpPr>
          <p:spPr>
            <a:xfrm flipH="false" flipV="false" rot="0">
              <a:off x="12700" y="12700"/>
              <a:ext cx="1176655" cy="449580"/>
            </a:xfrm>
            <a:custGeom>
              <a:avLst/>
              <a:gdLst/>
              <a:ahLst/>
              <a:cxnLst/>
              <a:rect r="r" b="b" t="t" l="l"/>
              <a:pathLst>
                <a:path h="449580" w="1176655">
                  <a:moveTo>
                    <a:pt x="0" y="0"/>
                  </a:moveTo>
                  <a:lnTo>
                    <a:pt x="1176655" y="0"/>
                  </a:lnTo>
                  <a:lnTo>
                    <a:pt x="1176655" y="449580"/>
                  </a:lnTo>
                  <a:lnTo>
                    <a:pt x="0" y="449580"/>
                  </a:lnTo>
                  <a:close/>
                </a:path>
              </a:pathLst>
            </a:custGeom>
            <a:solidFill>
              <a:srgbClr val="5B9BD5"/>
            </a:solidFill>
          </p:spPr>
        </p:sp>
        <p:sp>
          <p:nvSpPr>
            <p:cNvPr name="Freeform 31" id="31"/>
            <p:cNvSpPr/>
            <p:nvPr/>
          </p:nvSpPr>
          <p:spPr>
            <a:xfrm flipH="false" flipV="false" rot="0">
              <a:off x="0" y="0"/>
              <a:ext cx="1202055" cy="474980"/>
            </a:xfrm>
            <a:custGeom>
              <a:avLst/>
              <a:gdLst/>
              <a:ahLst/>
              <a:cxnLst/>
              <a:rect r="r" b="b" t="t" l="l"/>
              <a:pathLst>
                <a:path h="474980" w="1202055">
                  <a:moveTo>
                    <a:pt x="12700" y="0"/>
                  </a:moveTo>
                  <a:lnTo>
                    <a:pt x="1189355" y="0"/>
                  </a:lnTo>
                  <a:cubicBezTo>
                    <a:pt x="1196340" y="0"/>
                    <a:pt x="1202055" y="5715"/>
                    <a:pt x="1202055" y="12700"/>
                  </a:cubicBezTo>
                  <a:lnTo>
                    <a:pt x="1202055" y="462280"/>
                  </a:lnTo>
                  <a:cubicBezTo>
                    <a:pt x="1202055" y="469265"/>
                    <a:pt x="1196340" y="474980"/>
                    <a:pt x="1189355" y="474980"/>
                  </a:cubicBezTo>
                  <a:lnTo>
                    <a:pt x="12700" y="474980"/>
                  </a:lnTo>
                  <a:cubicBezTo>
                    <a:pt x="5715" y="474980"/>
                    <a:pt x="0" y="469265"/>
                    <a:pt x="0" y="462280"/>
                  </a:cubicBezTo>
                  <a:lnTo>
                    <a:pt x="0" y="12700"/>
                  </a:lnTo>
                  <a:cubicBezTo>
                    <a:pt x="0" y="5715"/>
                    <a:pt x="5715" y="0"/>
                    <a:pt x="12700" y="0"/>
                  </a:cubicBezTo>
                  <a:moveTo>
                    <a:pt x="12700" y="25400"/>
                  </a:moveTo>
                  <a:lnTo>
                    <a:pt x="12700" y="12700"/>
                  </a:lnTo>
                  <a:lnTo>
                    <a:pt x="25400" y="12700"/>
                  </a:lnTo>
                  <a:lnTo>
                    <a:pt x="25400" y="462280"/>
                  </a:lnTo>
                  <a:lnTo>
                    <a:pt x="12700" y="462280"/>
                  </a:lnTo>
                  <a:lnTo>
                    <a:pt x="12700" y="449580"/>
                  </a:lnTo>
                  <a:lnTo>
                    <a:pt x="1189355" y="449580"/>
                  </a:lnTo>
                  <a:lnTo>
                    <a:pt x="1189355" y="462280"/>
                  </a:lnTo>
                  <a:lnTo>
                    <a:pt x="1176655" y="462280"/>
                  </a:lnTo>
                  <a:lnTo>
                    <a:pt x="1176655" y="12700"/>
                  </a:lnTo>
                  <a:lnTo>
                    <a:pt x="1189355" y="12700"/>
                  </a:lnTo>
                  <a:lnTo>
                    <a:pt x="1189355" y="25400"/>
                  </a:lnTo>
                  <a:lnTo>
                    <a:pt x="12700" y="25400"/>
                  </a:lnTo>
                  <a:close/>
                </a:path>
              </a:pathLst>
            </a:custGeom>
            <a:solidFill>
              <a:srgbClr val="41719C"/>
            </a:solidFill>
          </p:spPr>
        </p:sp>
        <p:sp>
          <p:nvSpPr>
            <p:cNvPr name="TextBox 32" id="32"/>
            <p:cNvSpPr txBox="true"/>
            <p:nvPr/>
          </p:nvSpPr>
          <p:spPr>
            <a:xfrm>
              <a:off x="0" y="-38100"/>
              <a:ext cx="1202016" cy="513034"/>
            </a:xfrm>
            <a:prstGeom prst="rect">
              <a:avLst/>
            </a:prstGeom>
          </p:spPr>
          <p:txBody>
            <a:bodyPr anchor="ctr" rtlCol="false" tIns="50800" lIns="50800" bIns="50800" rIns="50800"/>
            <a:lstStyle/>
            <a:p>
              <a:pPr algn="ctr">
                <a:lnSpc>
                  <a:spcPts val="2879"/>
                </a:lnSpc>
              </a:pPr>
              <a:r>
                <a:rPr lang="en-US" sz="2400">
                  <a:solidFill>
                    <a:srgbClr val="FFFFFF"/>
                  </a:solidFill>
                  <a:latin typeface="Calibri (MS)"/>
                  <a:ea typeface="Calibri (MS)"/>
                  <a:cs typeface="Calibri (MS)"/>
                  <a:sym typeface="Calibri (MS)"/>
                </a:rPr>
                <a:t>BSk</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0" y="0"/>
            <a:ext cx="18288000" cy="901337"/>
            <a:chOff x="0" y="0"/>
            <a:chExt cx="24384000" cy="1201782"/>
          </a:xfrm>
        </p:grpSpPr>
        <p:sp>
          <p:nvSpPr>
            <p:cNvPr name="Freeform 4" id="4"/>
            <p:cNvSpPr/>
            <p:nvPr/>
          </p:nvSpPr>
          <p:spPr>
            <a:xfrm flipH="false" flipV="false" rot="0">
              <a:off x="0" y="0"/>
              <a:ext cx="24384000" cy="1201782"/>
            </a:xfrm>
            <a:custGeom>
              <a:avLst/>
              <a:gdLst/>
              <a:ahLst/>
              <a:cxnLst/>
              <a:rect r="r" b="b" t="t" l="l"/>
              <a:pathLst>
                <a:path h="1201782" w="24384000">
                  <a:moveTo>
                    <a:pt x="0" y="0"/>
                  </a:moveTo>
                  <a:lnTo>
                    <a:pt x="24384000" y="0"/>
                  </a:lnTo>
                  <a:lnTo>
                    <a:pt x="24384000" y="1201782"/>
                  </a:lnTo>
                  <a:lnTo>
                    <a:pt x="0" y="1201782"/>
                  </a:lnTo>
                  <a:close/>
                </a:path>
              </a:pathLst>
            </a:custGeom>
            <a:solidFill>
              <a:srgbClr val="000000">
                <a:alpha val="0"/>
              </a:srgbClr>
            </a:solidFill>
          </p:spPr>
        </p:sp>
        <p:sp>
          <p:nvSpPr>
            <p:cNvPr name="TextBox 5" id="5"/>
            <p:cNvSpPr txBox="true"/>
            <p:nvPr/>
          </p:nvSpPr>
          <p:spPr>
            <a:xfrm>
              <a:off x="0" y="47625"/>
              <a:ext cx="24384000" cy="1154157"/>
            </a:xfrm>
            <a:prstGeom prst="rect">
              <a:avLst/>
            </a:prstGeom>
          </p:spPr>
          <p:txBody>
            <a:bodyPr anchor="b" rtlCol="false" tIns="0" lIns="0" bIns="0" rIns="0"/>
            <a:lstStyle/>
            <a:p>
              <a:pPr algn="ctr">
                <a:lnSpc>
                  <a:spcPts val="5508"/>
                </a:lnSpc>
              </a:pPr>
              <a:r>
                <a:rPr lang="en-US" b="true" sz="5100" spc="-31" u="sng">
                  <a:solidFill>
                    <a:srgbClr val="000000"/>
                  </a:solidFill>
                  <a:latin typeface="TT Rounds Condensed Bold"/>
                  <a:ea typeface="TT Rounds Condensed Bold"/>
                  <a:cs typeface="TT Rounds Condensed Bold"/>
                  <a:sym typeface="TT Rounds Condensed Bold"/>
                </a:rPr>
                <a:t>What are the classifications of hot desert climates?</a:t>
              </a:r>
            </a:p>
          </p:txBody>
        </p:sp>
      </p:grpSp>
      <p:grpSp>
        <p:nvGrpSpPr>
          <p:cNvPr name="Group 6" id="6"/>
          <p:cNvGrpSpPr/>
          <p:nvPr/>
        </p:nvGrpSpPr>
        <p:grpSpPr>
          <a:xfrm rot="0">
            <a:off x="138342" y="964203"/>
            <a:ext cx="3012256" cy="5481501"/>
            <a:chOff x="0" y="0"/>
            <a:chExt cx="4016342" cy="7308668"/>
          </a:xfrm>
        </p:grpSpPr>
        <p:sp>
          <p:nvSpPr>
            <p:cNvPr name="Freeform 7" id="7"/>
            <p:cNvSpPr/>
            <p:nvPr/>
          </p:nvSpPr>
          <p:spPr>
            <a:xfrm flipH="false" flipV="false" rot="0">
              <a:off x="38100" y="38100"/>
              <a:ext cx="3940175" cy="7232523"/>
            </a:xfrm>
            <a:custGeom>
              <a:avLst/>
              <a:gdLst/>
              <a:ahLst/>
              <a:cxnLst/>
              <a:rect r="r" b="b" t="t" l="l"/>
              <a:pathLst>
                <a:path h="7232523" w="3940175">
                  <a:moveTo>
                    <a:pt x="0" y="0"/>
                  </a:moveTo>
                  <a:lnTo>
                    <a:pt x="3940175" y="0"/>
                  </a:lnTo>
                  <a:lnTo>
                    <a:pt x="3940175" y="7232523"/>
                  </a:lnTo>
                  <a:lnTo>
                    <a:pt x="0" y="7232523"/>
                  </a:lnTo>
                  <a:close/>
                </a:path>
              </a:pathLst>
            </a:custGeom>
            <a:solidFill>
              <a:srgbClr val="FFFFFF"/>
            </a:solidFill>
          </p:spPr>
        </p:sp>
        <p:sp>
          <p:nvSpPr>
            <p:cNvPr name="Freeform 8" id="8"/>
            <p:cNvSpPr/>
            <p:nvPr/>
          </p:nvSpPr>
          <p:spPr>
            <a:xfrm flipH="false" flipV="false" rot="0">
              <a:off x="0" y="0"/>
              <a:ext cx="4016375" cy="7308723"/>
            </a:xfrm>
            <a:custGeom>
              <a:avLst/>
              <a:gdLst/>
              <a:ahLst/>
              <a:cxnLst/>
              <a:rect r="r" b="b" t="t" l="l"/>
              <a:pathLst>
                <a:path h="7308723" w="4016375">
                  <a:moveTo>
                    <a:pt x="38100" y="0"/>
                  </a:moveTo>
                  <a:lnTo>
                    <a:pt x="3978275" y="0"/>
                  </a:lnTo>
                  <a:cubicBezTo>
                    <a:pt x="3999357" y="0"/>
                    <a:pt x="4016375" y="17018"/>
                    <a:pt x="4016375" y="38100"/>
                  </a:cubicBezTo>
                  <a:lnTo>
                    <a:pt x="4016375" y="7270623"/>
                  </a:lnTo>
                  <a:cubicBezTo>
                    <a:pt x="4016375" y="7291705"/>
                    <a:pt x="3999357" y="7308723"/>
                    <a:pt x="3978275" y="7308723"/>
                  </a:cubicBezTo>
                  <a:lnTo>
                    <a:pt x="38100" y="7308723"/>
                  </a:lnTo>
                  <a:cubicBezTo>
                    <a:pt x="17018" y="7308723"/>
                    <a:pt x="0" y="7291705"/>
                    <a:pt x="0" y="7270623"/>
                  </a:cubicBezTo>
                  <a:lnTo>
                    <a:pt x="0" y="38100"/>
                  </a:lnTo>
                  <a:cubicBezTo>
                    <a:pt x="0" y="17018"/>
                    <a:pt x="17018" y="0"/>
                    <a:pt x="38100" y="0"/>
                  </a:cubicBezTo>
                  <a:moveTo>
                    <a:pt x="38100" y="76200"/>
                  </a:moveTo>
                  <a:lnTo>
                    <a:pt x="38100" y="38100"/>
                  </a:lnTo>
                  <a:lnTo>
                    <a:pt x="76200" y="38100"/>
                  </a:lnTo>
                  <a:lnTo>
                    <a:pt x="76200" y="7270623"/>
                  </a:lnTo>
                  <a:lnTo>
                    <a:pt x="38100" y="7270623"/>
                  </a:lnTo>
                  <a:lnTo>
                    <a:pt x="38100" y="7232523"/>
                  </a:lnTo>
                  <a:lnTo>
                    <a:pt x="3978275" y="7232523"/>
                  </a:lnTo>
                  <a:lnTo>
                    <a:pt x="3978275" y="7270623"/>
                  </a:lnTo>
                  <a:lnTo>
                    <a:pt x="3940175" y="7270623"/>
                  </a:lnTo>
                  <a:lnTo>
                    <a:pt x="3940175" y="38100"/>
                  </a:lnTo>
                  <a:lnTo>
                    <a:pt x="3978275" y="38100"/>
                  </a:lnTo>
                  <a:lnTo>
                    <a:pt x="3978275" y="76200"/>
                  </a:lnTo>
                  <a:lnTo>
                    <a:pt x="38100" y="76200"/>
                  </a:lnTo>
                  <a:close/>
                </a:path>
              </a:pathLst>
            </a:custGeom>
            <a:solidFill>
              <a:srgbClr val="000000"/>
            </a:solidFill>
          </p:spPr>
        </p:sp>
        <p:sp>
          <p:nvSpPr>
            <p:cNvPr name="TextBox 9" id="9"/>
            <p:cNvSpPr txBox="true"/>
            <p:nvPr/>
          </p:nvSpPr>
          <p:spPr>
            <a:xfrm>
              <a:off x="0" y="-66675"/>
              <a:ext cx="4016342" cy="7375343"/>
            </a:xfrm>
            <a:prstGeom prst="rect">
              <a:avLst/>
            </a:prstGeom>
          </p:spPr>
          <p:txBody>
            <a:bodyPr anchor="t" rtlCol="false" tIns="50800" lIns="50800" bIns="50800" rIns="50800"/>
            <a:lstStyle/>
            <a:p>
              <a:pPr algn="l" marL="608076" indent="-304038" lvl="1">
                <a:lnSpc>
                  <a:spcPts val="4031"/>
                </a:lnSpc>
                <a:buFont typeface="Arial"/>
                <a:buChar char="•"/>
              </a:pPr>
              <a:r>
                <a:rPr lang="en-US" sz="3359">
                  <a:solidFill>
                    <a:srgbClr val="000000"/>
                  </a:solidFill>
                  <a:latin typeface="Calibri (MS)"/>
                  <a:ea typeface="Calibri (MS)"/>
                  <a:cs typeface="Calibri (MS)"/>
                  <a:sym typeface="Calibri (MS)"/>
                </a:rPr>
                <a:t>Semi-arid: Poleward of hot deserts (BSk)</a:t>
              </a:r>
            </a:p>
            <a:p>
              <a:pPr algn="l" marL="608076" indent="-304038" lvl="1">
                <a:lnSpc>
                  <a:spcPts val="4031"/>
                </a:lnSpc>
                <a:buFont typeface="Arial"/>
                <a:buChar char="•"/>
              </a:pPr>
              <a:r>
                <a:rPr lang="en-US" sz="3359">
                  <a:solidFill>
                    <a:srgbClr val="000000"/>
                  </a:solidFill>
                  <a:latin typeface="Calibri (MS)"/>
                  <a:ea typeface="Calibri (MS)"/>
                  <a:cs typeface="Calibri (MS)"/>
                  <a:sym typeface="Calibri (MS)"/>
                </a:rPr>
                <a:t>Hot desert climates (BWh)</a:t>
              </a:r>
            </a:p>
            <a:p>
              <a:pPr algn="l" marL="608076" indent="-304038" lvl="1">
                <a:lnSpc>
                  <a:spcPts val="4031"/>
                </a:lnSpc>
                <a:buFont typeface="Arial"/>
                <a:buChar char="•"/>
              </a:pPr>
              <a:r>
                <a:rPr lang="en-US" sz="3359">
                  <a:solidFill>
                    <a:srgbClr val="000000"/>
                  </a:solidFill>
                  <a:latin typeface="Calibri (MS)"/>
                  <a:ea typeface="Calibri (MS)"/>
                  <a:cs typeface="Calibri (MS)"/>
                  <a:sym typeface="Calibri (MS)"/>
                </a:rPr>
                <a:t>Semi-arid outer tropical climate (BSh)</a:t>
              </a:r>
            </a:p>
          </p:txBody>
        </p:sp>
      </p:grpSp>
      <p:grpSp>
        <p:nvGrpSpPr>
          <p:cNvPr name="Group 10" id="10"/>
          <p:cNvGrpSpPr>
            <a:grpSpLocks noChangeAspect="true"/>
          </p:cNvGrpSpPr>
          <p:nvPr/>
        </p:nvGrpSpPr>
        <p:grpSpPr>
          <a:xfrm rot="0">
            <a:off x="9012772" y="3014256"/>
            <a:ext cx="9138830" cy="6056554"/>
            <a:chOff x="0" y="0"/>
            <a:chExt cx="12185106" cy="8075406"/>
          </a:xfrm>
        </p:grpSpPr>
        <p:sp>
          <p:nvSpPr>
            <p:cNvPr name="Freeform 11" id="11" descr="https://en-academic.com/pictures/enwiki/75/Koppen_World_Map.png"/>
            <p:cNvSpPr/>
            <p:nvPr/>
          </p:nvSpPr>
          <p:spPr>
            <a:xfrm flipH="false" flipV="false" rot="0">
              <a:off x="0" y="0"/>
              <a:ext cx="12185142" cy="8075422"/>
            </a:xfrm>
            <a:custGeom>
              <a:avLst/>
              <a:gdLst/>
              <a:ahLst/>
              <a:cxnLst/>
              <a:rect r="r" b="b" t="t" l="l"/>
              <a:pathLst>
                <a:path h="8075422" w="12185142">
                  <a:moveTo>
                    <a:pt x="0" y="0"/>
                  </a:moveTo>
                  <a:lnTo>
                    <a:pt x="12185142" y="0"/>
                  </a:lnTo>
                  <a:lnTo>
                    <a:pt x="12185142" y="8075422"/>
                  </a:lnTo>
                  <a:lnTo>
                    <a:pt x="0" y="8075422"/>
                  </a:lnTo>
                  <a:lnTo>
                    <a:pt x="0" y="0"/>
                  </a:lnTo>
                  <a:close/>
                </a:path>
              </a:pathLst>
            </a:custGeom>
            <a:blipFill>
              <a:blip r:embed="rId3"/>
              <a:stretch>
                <a:fillRect l="0" t="0" r="0" b="-4"/>
              </a:stretch>
            </a:blipFill>
          </p:spPr>
        </p:sp>
      </p:grpSp>
      <p:grpSp>
        <p:nvGrpSpPr>
          <p:cNvPr name="Group 12" id="12"/>
          <p:cNvGrpSpPr/>
          <p:nvPr/>
        </p:nvGrpSpPr>
        <p:grpSpPr>
          <a:xfrm rot="0">
            <a:off x="8992610" y="964203"/>
            <a:ext cx="9187567" cy="1987187"/>
            <a:chOff x="0" y="0"/>
            <a:chExt cx="12250090" cy="2649582"/>
          </a:xfrm>
        </p:grpSpPr>
        <p:sp>
          <p:nvSpPr>
            <p:cNvPr name="Freeform 13" id="13"/>
            <p:cNvSpPr/>
            <p:nvPr/>
          </p:nvSpPr>
          <p:spPr>
            <a:xfrm flipH="false" flipV="false" rot="0">
              <a:off x="38100" y="38100"/>
              <a:ext cx="12173839" cy="2573401"/>
            </a:xfrm>
            <a:custGeom>
              <a:avLst/>
              <a:gdLst/>
              <a:ahLst/>
              <a:cxnLst/>
              <a:rect r="r" b="b" t="t" l="l"/>
              <a:pathLst>
                <a:path h="2573401" w="12173839">
                  <a:moveTo>
                    <a:pt x="0" y="0"/>
                  </a:moveTo>
                  <a:lnTo>
                    <a:pt x="12173839" y="0"/>
                  </a:lnTo>
                  <a:lnTo>
                    <a:pt x="12173839" y="2573401"/>
                  </a:lnTo>
                  <a:lnTo>
                    <a:pt x="0" y="2573401"/>
                  </a:lnTo>
                  <a:close/>
                </a:path>
              </a:pathLst>
            </a:custGeom>
            <a:solidFill>
              <a:srgbClr val="FFFFFF"/>
            </a:solidFill>
          </p:spPr>
        </p:sp>
        <p:sp>
          <p:nvSpPr>
            <p:cNvPr name="Freeform 14" id="14"/>
            <p:cNvSpPr/>
            <p:nvPr/>
          </p:nvSpPr>
          <p:spPr>
            <a:xfrm flipH="false" flipV="false" rot="0">
              <a:off x="0" y="0"/>
              <a:ext cx="12250039" cy="2649601"/>
            </a:xfrm>
            <a:custGeom>
              <a:avLst/>
              <a:gdLst/>
              <a:ahLst/>
              <a:cxnLst/>
              <a:rect r="r" b="b" t="t" l="l"/>
              <a:pathLst>
                <a:path h="2649601" w="12250039">
                  <a:moveTo>
                    <a:pt x="38100" y="0"/>
                  </a:moveTo>
                  <a:lnTo>
                    <a:pt x="12211939" y="0"/>
                  </a:lnTo>
                  <a:cubicBezTo>
                    <a:pt x="12233021" y="0"/>
                    <a:pt x="12250039" y="17018"/>
                    <a:pt x="12250039" y="38100"/>
                  </a:cubicBezTo>
                  <a:lnTo>
                    <a:pt x="12250039" y="2611501"/>
                  </a:lnTo>
                  <a:cubicBezTo>
                    <a:pt x="12250039" y="2632583"/>
                    <a:pt x="12233021" y="2649601"/>
                    <a:pt x="12211939" y="2649601"/>
                  </a:cubicBezTo>
                  <a:lnTo>
                    <a:pt x="38100" y="2649601"/>
                  </a:lnTo>
                  <a:cubicBezTo>
                    <a:pt x="17018" y="2649601"/>
                    <a:pt x="0" y="2632583"/>
                    <a:pt x="0" y="2611501"/>
                  </a:cubicBezTo>
                  <a:lnTo>
                    <a:pt x="0" y="38100"/>
                  </a:lnTo>
                  <a:cubicBezTo>
                    <a:pt x="0" y="17018"/>
                    <a:pt x="17018" y="0"/>
                    <a:pt x="38100" y="0"/>
                  </a:cubicBezTo>
                  <a:moveTo>
                    <a:pt x="38100" y="76200"/>
                  </a:moveTo>
                  <a:lnTo>
                    <a:pt x="38100" y="38100"/>
                  </a:lnTo>
                  <a:lnTo>
                    <a:pt x="76200" y="38100"/>
                  </a:lnTo>
                  <a:lnTo>
                    <a:pt x="76200" y="2611501"/>
                  </a:lnTo>
                  <a:lnTo>
                    <a:pt x="38100" y="2611501"/>
                  </a:lnTo>
                  <a:lnTo>
                    <a:pt x="38100" y="2573401"/>
                  </a:lnTo>
                  <a:lnTo>
                    <a:pt x="12211939" y="2573401"/>
                  </a:lnTo>
                  <a:lnTo>
                    <a:pt x="12211939" y="2611501"/>
                  </a:lnTo>
                  <a:lnTo>
                    <a:pt x="12173839" y="2611501"/>
                  </a:lnTo>
                  <a:lnTo>
                    <a:pt x="12173839" y="38100"/>
                  </a:lnTo>
                  <a:lnTo>
                    <a:pt x="12211939" y="38100"/>
                  </a:lnTo>
                  <a:lnTo>
                    <a:pt x="12211939" y="76200"/>
                  </a:lnTo>
                  <a:lnTo>
                    <a:pt x="38100" y="76200"/>
                  </a:lnTo>
                  <a:close/>
                </a:path>
              </a:pathLst>
            </a:custGeom>
            <a:solidFill>
              <a:srgbClr val="000000"/>
            </a:solidFill>
          </p:spPr>
        </p:sp>
        <p:sp>
          <p:nvSpPr>
            <p:cNvPr name="TextBox 15" id="15"/>
            <p:cNvSpPr txBox="true"/>
            <p:nvPr/>
          </p:nvSpPr>
          <p:spPr>
            <a:xfrm>
              <a:off x="0" y="-85725"/>
              <a:ext cx="12250090" cy="2735307"/>
            </a:xfrm>
            <a:prstGeom prst="rect">
              <a:avLst/>
            </a:prstGeom>
          </p:spPr>
          <p:txBody>
            <a:bodyPr anchor="t" rtlCol="false" tIns="50800" lIns="50800" bIns="50800" rIns="50800"/>
            <a:lstStyle/>
            <a:p>
              <a:pPr algn="l">
                <a:lnSpc>
                  <a:spcPts val="5328"/>
                </a:lnSpc>
              </a:pPr>
              <a:r>
                <a:rPr lang="en-US" sz="4440">
                  <a:solidFill>
                    <a:srgbClr val="000000"/>
                  </a:solidFill>
                  <a:latin typeface="Calibri (MS)"/>
                  <a:ea typeface="Calibri (MS)"/>
                  <a:cs typeface="Calibri (MS)"/>
                  <a:sym typeface="Calibri (MS)"/>
                </a:rPr>
                <a:t>TASK: Study the climate data on the left. Which ones apply to each classification on the left?</a:t>
              </a:r>
            </a:p>
          </p:txBody>
        </p:sp>
      </p:grpSp>
      <p:grpSp>
        <p:nvGrpSpPr>
          <p:cNvPr name="Group 16" id="16"/>
          <p:cNvGrpSpPr>
            <a:grpSpLocks noChangeAspect="true"/>
          </p:cNvGrpSpPr>
          <p:nvPr/>
        </p:nvGrpSpPr>
        <p:grpSpPr>
          <a:xfrm rot="0">
            <a:off x="3306536" y="7163244"/>
            <a:ext cx="5570800" cy="3004677"/>
            <a:chOff x="0" y="0"/>
            <a:chExt cx="7427734" cy="4006236"/>
          </a:xfrm>
        </p:grpSpPr>
        <p:sp>
          <p:nvSpPr>
            <p:cNvPr name="Freeform 17" id="17"/>
            <p:cNvSpPr/>
            <p:nvPr/>
          </p:nvSpPr>
          <p:spPr>
            <a:xfrm flipH="false" flipV="false" rot="0">
              <a:off x="0" y="0"/>
              <a:ext cx="7427722" cy="4006215"/>
            </a:xfrm>
            <a:custGeom>
              <a:avLst/>
              <a:gdLst/>
              <a:ahLst/>
              <a:cxnLst/>
              <a:rect r="r" b="b" t="t" l="l"/>
              <a:pathLst>
                <a:path h="4006215" w="7427722">
                  <a:moveTo>
                    <a:pt x="0" y="0"/>
                  </a:moveTo>
                  <a:lnTo>
                    <a:pt x="7427722" y="0"/>
                  </a:lnTo>
                  <a:lnTo>
                    <a:pt x="7427722" y="4006215"/>
                  </a:lnTo>
                  <a:lnTo>
                    <a:pt x="0" y="4006215"/>
                  </a:lnTo>
                  <a:lnTo>
                    <a:pt x="0" y="0"/>
                  </a:lnTo>
                  <a:close/>
                </a:path>
              </a:pathLst>
            </a:custGeom>
            <a:blipFill>
              <a:blip r:embed="rId4"/>
              <a:stretch>
                <a:fillRect l="0" t="0" r="0" b="0"/>
              </a:stretch>
            </a:blipFill>
          </p:spPr>
        </p:sp>
      </p:grpSp>
      <p:sp>
        <p:nvSpPr>
          <p:cNvPr name="AutoShape 18" id="18"/>
          <p:cNvSpPr/>
          <p:nvPr/>
        </p:nvSpPr>
        <p:spPr>
          <a:xfrm rot="-6211641">
            <a:off x="766704" y="5445579"/>
            <a:ext cx="4124444" cy="0"/>
          </a:xfrm>
          <a:prstGeom prst="line">
            <a:avLst/>
          </a:prstGeom>
          <a:ln cap="rnd" w="9525">
            <a:solidFill>
              <a:srgbClr val="5B9BD5"/>
            </a:solidFill>
            <a:prstDash val="solid"/>
            <a:headEnd type="none" len="sm" w="sm"/>
            <a:tailEnd type="triangle" len="med" w="lg"/>
          </a:ln>
        </p:spPr>
      </p:sp>
      <p:sp>
        <p:nvSpPr>
          <p:cNvPr name="AutoShape 19" id="19"/>
          <p:cNvSpPr/>
          <p:nvPr/>
        </p:nvSpPr>
        <p:spPr>
          <a:xfrm rot="-7069511">
            <a:off x="1513302" y="3381649"/>
            <a:ext cx="2451632" cy="0"/>
          </a:xfrm>
          <a:prstGeom prst="line">
            <a:avLst/>
          </a:prstGeom>
          <a:ln cap="rnd" w="9525">
            <a:solidFill>
              <a:srgbClr val="5B9BD5"/>
            </a:solidFill>
            <a:prstDash val="solid"/>
            <a:headEnd type="none" len="sm" w="sm"/>
            <a:tailEnd type="triangle" len="med" w="lg"/>
          </a:ln>
        </p:spPr>
      </p:sp>
      <p:grpSp>
        <p:nvGrpSpPr>
          <p:cNvPr name="Group 20" id="20"/>
          <p:cNvGrpSpPr>
            <a:grpSpLocks noChangeAspect="true"/>
          </p:cNvGrpSpPr>
          <p:nvPr/>
        </p:nvGrpSpPr>
        <p:grpSpPr>
          <a:xfrm rot="0">
            <a:off x="3306534" y="4016829"/>
            <a:ext cx="5561428" cy="3009225"/>
            <a:chOff x="0" y="0"/>
            <a:chExt cx="7415238" cy="4012300"/>
          </a:xfrm>
        </p:grpSpPr>
        <p:sp>
          <p:nvSpPr>
            <p:cNvPr name="Freeform 21" id="21"/>
            <p:cNvSpPr/>
            <p:nvPr/>
          </p:nvSpPr>
          <p:spPr>
            <a:xfrm flipH="false" flipV="false" rot="0">
              <a:off x="0" y="0"/>
              <a:ext cx="7415276" cy="4012311"/>
            </a:xfrm>
            <a:custGeom>
              <a:avLst/>
              <a:gdLst/>
              <a:ahLst/>
              <a:cxnLst/>
              <a:rect r="r" b="b" t="t" l="l"/>
              <a:pathLst>
                <a:path h="4012311" w="7415276">
                  <a:moveTo>
                    <a:pt x="0" y="0"/>
                  </a:moveTo>
                  <a:lnTo>
                    <a:pt x="7415276" y="0"/>
                  </a:lnTo>
                  <a:lnTo>
                    <a:pt x="7415276" y="4012311"/>
                  </a:lnTo>
                  <a:lnTo>
                    <a:pt x="0" y="4012311"/>
                  </a:lnTo>
                  <a:lnTo>
                    <a:pt x="0" y="0"/>
                  </a:lnTo>
                  <a:close/>
                </a:path>
              </a:pathLst>
            </a:custGeom>
            <a:blipFill>
              <a:blip r:embed="rId5"/>
              <a:stretch>
                <a:fillRect l="0" t="0" r="0" b="0"/>
              </a:stretch>
            </a:blipFill>
          </p:spPr>
        </p:sp>
      </p:grpSp>
      <p:grpSp>
        <p:nvGrpSpPr>
          <p:cNvPr name="Group 22" id="22"/>
          <p:cNvGrpSpPr>
            <a:grpSpLocks noChangeAspect="true"/>
          </p:cNvGrpSpPr>
          <p:nvPr/>
        </p:nvGrpSpPr>
        <p:grpSpPr>
          <a:xfrm rot="0">
            <a:off x="3298126" y="901337"/>
            <a:ext cx="5578248" cy="3028022"/>
            <a:chOff x="0" y="0"/>
            <a:chExt cx="7437664" cy="4037362"/>
          </a:xfrm>
        </p:grpSpPr>
        <p:sp>
          <p:nvSpPr>
            <p:cNvPr name="Freeform 23" id="23"/>
            <p:cNvSpPr/>
            <p:nvPr/>
          </p:nvSpPr>
          <p:spPr>
            <a:xfrm flipH="false" flipV="false" rot="0">
              <a:off x="0" y="0"/>
              <a:ext cx="7437628" cy="4037330"/>
            </a:xfrm>
            <a:custGeom>
              <a:avLst/>
              <a:gdLst/>
              <a:ahLst/>
              <a:cxnLst/>
              <a:rect r="r" b="b" t="t" l="l"/>
              <a:pathLst>
                <a:path h="4037330" w="7437628">
                  <a:moveTo>
                    <a:pt x="0" y="0"/>
                  </a:moveTo>
                  <a:lnTo>
                    <a:pt x="7437628" y="0"/>
                  </a:lnTo>
                  <a:lnTo>
                    <a:pt x="7437628" y="4037330"/>
                  </a:lnTo>
                  <a:lnTo>
                    <a:pt x="0" y="4037330"/>
                  </a:lnTo>
                  <a:lnTo>
                    <a:pt x="0" y="0"/>
                  </a:lnTo>
                  <a:close/>
                </a:path>
              </a:pathLst>
            </a:custGeom>
            <a:blipFill>
              <a:blip r:embed="rId6"/>
              <a:stretch>
                <a:fillRect l="0" t="0" r="0" b="0"/>
              </a:stretch>
            </a:blipFill>
          </p:spPr>
        </p:sp>
      </p:grpSp>
      <p:sp>
        <p:nvSpPr>
          <p:cNvPr name="AutoShape 24" id="24"/>
          <p:cNvSpPr/>
          <p:nvPr/>
        </p:nvSpPr>
        <p:spPr>
          <a:xfrm rot="6561236">
            <a:off x="1021059" y="3051200"/>
            <a:ext cx="3427710" cy="0"/>
          </a:xfrm>
          <a:prstGeom prst="line">
            <a:avLst/>
          </a:prstGeom>
          <a:ln cap="rnd" w="9525">
            <a:solidFill>
              <a:srgbClr val="5B9BD5"/>
            </a:solidFill>
            <a:prstDash val="solid"/>
            <a:headEnd type="none" len="sm" w="sm"/>
            <a:tailEnd type="triangle" len="med" w="lg"/>
          </a:ln>
        </p:spPr>
      </p:sp>
      <p:sp>
        <p:nvSpPr>
          <p:cNvPr name="AutoShape 25" id="25"/>
          <p:cNvSpPr/>
          <p:nvPr/>
        </p:nvSpPr>
        <p:spPr>
          <a:xfrm rot="117583">
            <a:off x="4286973" y="4511585"/>
            <a:ext cx="9159832" cy="0"/>
          </a:xfrm>
          <a:prstGeom prst="line">
            <a:avLst/>
          </a:prstGeom>
          <a:ln cap="rnd" w="9525">
            <a:solidFill>
              <a:srgbClr val="70AD47"/>
            </a:solidFill>
            <a:prstDash val="solid"/>
            <a:headEnd type="none" len="sm" w="sm"/>
            <a:tailEnd type="triangle" len="med" w="lg"/>
          </a:ln>
        </p:spPr>
      </p:sp>
      <p:sp>
        <p:nvSpPr>
          <p:cNvPr name="AutoShape 26" id="26"/>
          <p:cNvSpPr/>
          <p:nvPr/>
        </p:nvSpPr>
        <p:spPr>
          <a:xfrm rot="1714493">
            <a:off x="3867114" y="3505128"/>
            <a:ext cx="9350735" cy="0"/>
          </a:xfrm>
          <a:prstGeom prst="line">
            <a:avLst/>
          </a:prstGeom>
          <a:ln cap="rnd" w="9525">
            <a:solidFill>
              <a:srgbClr val="70AD47"/>
            </a:solidFill>
            <a:prstDash val="solid"/>
            <a:headEnd type="none" len="sm" w="sm"/>
            <a:tailEnd type="triangle" len="med" w="lg"/>
          </a:ln>
        </p:spPr>
      </p:sp>
      <p:sp>
        <p:nvSpPr>
          <p:cNvPr name="AutoShape 27" id="27"/>
          <p:cNvSpPr/>
          <p:nvPr/>
        </p:nvSpPr>
        <p:spPr>
          <a:xfrm rot="-392551">
            <a:off x="4167197" y="6818195"/>
            <a:ext cx="12533521" cy="0"/>
          </a:xfrm>
          <a:prstGeom prst="line">
            <a:avLst/>
          </a:prstGeom>
          <a:ln cap="rnd" w="9525">
            <a:solidFill>
              <a:srgbClr val="70AD47"/>
            </a:solidFill>
            <a:prstDash val="solid"/>
            <a:headEnd type="none" len="sm" w="sm"/>
            <a:tailEnd type="triangle" len="med" w="lg"/>
          </a:ln>
        </p:spPr>
      </p:sp>
      <p:grpSp>
        <p:nvGrpSpPr>
          <p:cNvPr name="Group 28" id="28"/>
          <p:cNvGrpSpPr/>
          <p:nvPr/>
        </p:nvGrpSpPr>
        <p:grpSpPr>
          <a:xfrm rot="0">
            <a:off x="8867811" y="9035160"/>
            <a:ext cx="9429714" cy="1235239"/>
            <a:chOff x="0" y="0"/>
            <a:chExt cx="12572952" cy="1646986"/>
          </a:xfrm>
        </p:grpSpPr>
        <p:sp>
          <p:nvSpPr>
            <p:cNvPr name="Freeform 29" id="29"/>
            <p:cNvSpPr/>
            <p:nvPr/>
          </p:nvSpPr>
          <p:spPr>
            <a:xfrm flipH="false" flipV="false" rot="0">
              <a:off x="12700" y="12700"/>
              <a:ext cx="12547600" cy="1621536"/>
            </a:xfrm>
            <a:custGeom>
              <a:avLst/>
              <a:gdLst/>
              <a:ahLst/>
              <a:cxnLst/>
              <a:rect r="r" b="b" t="t" l="l"/>
              <a:pathLst>
                <a:path h="1621536" w="12547600">
                  <a:moveTo>
                    <a:pt x="0" y="270256"/>
                  </a:moveTo>
                  <a:cubicBezTo>
                    <a:pt x="0" y="121031"/>
                    <a:pt x="122682" y="0"/>
                    <a:pt x="273939" y="0"/>
                  </a:cubicBezTo>
                  <a:lnTo>
                    <a:pt x="12273661" y="0"/>
                  </a:lnTo>
                  <a:cubicBezTo>
                    <a:pt x="12424918" y="0"/>
                    <a:pt x="12547600" y="121031"/>
                    <a:pt x="12547600" y="270256"/>
                  </a:cubicBezTo>
                  <a:lnTo>
                    <a:pt x="12547600" y="1351280"/>
                  </a:lnTo>
                  <a:cubicBezTo>
                    <a:pt x="12547600" y="1500505"/>
                    <a:pt x="12424918" y="1621536"/>
                    <a:pt x="12273661" y="1621536"/>
                  </a:cubicBezTo>
                  <a:lnTo>
                    <a:pt x="273939" y="1621536"/>
                  </a:lnTo>
                  <a:cubicBezTo>
                    <a:pt x="122682" y="1621536"/>
                    <a:pt x="0" y="1500632"/>
                    <a:pt x="0" y="1351280"/>
                  </a:cubicBezTo>
                  <a:close/>
                </a:path>
              </a:pathLst>
            </a:custGeom>
            <a:solidFill>
              <a:srgbClr val="5B9BD5"/>
            </a:solidFill>
          </p:spPr>
        </p:sp>
        <p:sp>
          <p:nvSpPr>
            <p:cNvPr name="Freeform 30" id="30"/>
            <p:cNvSpPr/>
            <p:nvPr/>
          </p:nvSpPr>
          <p:spPr>
            <a:xfrm flipH="false" flipV="false" rot="0">
              <a:off x="0" y="0"/>
              <a:ext cx="12573000" cy="1646936"/>
            </a:xfrm>
            <a:custGeom>
              <a:avLst/>
              <a:gdLst/>
              <a:ahLst/>
              <a:cxnLst/>
              <a:rect r="r" b="b" t="t" l="l"/>
              <a:pathLst>
                <a:path h="1646936" w="12573000">
                  <a:moveTo>
                    <a:pt x="0" y="282956"/>
                  </a:moveTo>
                  <a:cubicBezTo>
                    <a:pt x="0" y="126492"/>
                    <a:pt x="128524" y="0"/>
                    <a:pt x="286639" y="0"/>
                  </a:cubicBezTo>
                  <a:lnTo>
                    <a:pt x="12286361" y="0"/>
                  </a:lnTo>
                  <a:lnTo>
                    <a:pt x="12286361" y="12700"/>
                  </a:lnTo>
                  <a:lnTo>
                    <a:pt x="12286361" y="0"/>
                  </a:lnTo>
                  <a:cubicBezTo>
                    <a:pt x="12444476" y="0"/>
                    <a:pt x="12573000" y="126492"/>
                    <a:pt x="12573000" y="282956"/>
                  </a:cubicBezTo>
                  <a:lnTo>
                    <a:pt x="12560300" y="282956"/>
                  </a:lnTo>
                  <a:lnTo>
                    <a:pt x="12573000" y="282956"/>
                  </a:lnTo>
                  <a:lnTo>
                    <a:pt x="12573000" y="1363980"/>
                  </a:lnTo>
                  <a:lnTo>
                    <a:pt x="12560300" y="1363980"/>
                  </a:lnTo>
                  <a:lnTo>
                    <a:pt x="12573000" y="1363980"/>
                  </a:lnTo>
                  <a:cubicBezTo>
                    <a:pt x="12573000" y="1520444"/>
                    <a:pt x="12444476" y="1646936"/>
                    <a:pt x="12286361" y="1646936"/>
                  </a:cubicBezTo>
                  <a:lnTo>
                    <a:pt x="12286361" y="1634236"/>
                  </a:lnTo>
                  <a:lnTo>
                    <a:pt x="12286361" y="1646936"/>
                  </a:lnTo>
                  <a:lnTo>
                    <a:pt x="286639" y="1646936"/>
                  </a:lnTo>
                  <a:lnTo>
                    <a:pt x="286639" y="1634236"/>
                  </a:lnTo>
                  <a:lnTo>
                    <a:pt x="286639" y="1646936"/>
                  </a:lnTo>
                  <a:cubicBezTo>
                    <a:pt x="128524" y="1646936"/>
                    <a:pt x="0" y="1520444"/>
                    <a:pt x="0" y="1363980"/>
                  </a:cubicBezTo>
                  <a:lnTo>
                    <a:pt x="0" y="282956"/>
                  </a:lnTo>
                  <a:lnTo>
                    <a:pt x="12700" y="282956"/>
                  </a:lnTo>
                  <a:lnTo>
                    <a:pt x="0" y="282956"/>
                  </a:lnTo>
                  <a:moveTo>
                    <a:pt x="25400" y="282956"/>
                  </a:moveTo>
                  <a:lnTo>
                    <a:pt x="25400" y="1363980"/>
                  </a:lnTo>
                  <a:lnTo>
                    <a:pt x="12700" y="1363980"/>
                  </a:lnTo>
                  <a:lnTo>
                    <a:pt x="25400" y="1363980"/>
                  </a:lnTo>
                  <a:cubicBezTo>
                    <a:pt x="25400" y="1506093"/>
                    <a:pt x="142240" y="1621536"/>
                    <a:pt x="286639" y="1621536"/>
                  </a:cubicBezTo>
                  <a:lnTo>
                    <a:pt x="12286361" y="1621536"/>
                  </a:lnTo>
                  <a:cubicBezTo>
                    <a:pt x="12430760" y="1621536"/>
                    <a:pt x="12547600" y="1506093"/>
                    <a:pt x="12547600" y="1363980"/>
                  </a:cubicBezTo>
                  <a:lnTo>
                    <a:pt x="12547600" y="282956"/>
                  </a:lnTo>
                  <a:cubicBezTo>
                    <a:pt x="12547600" y="140843"/>
                    <a:pt x="12430760" y="25400"/>
                    <a:pt x="12286361" y="25400"/>
                  </a:cubicBezTo>
                  <a:lnTo>
                    <a:pt x="286639" y="25400"/>
                  </a:lnTo>
                  <a:lnTo>
                    <a:pt x="286639" y="12700"/>
                  </a:lnTo>
                  <a:lnTo>
                    <a:pt x="286639" y="25400"/>
                  </a:lnTo>
                  <a:cubicBezTo>
                    <a:pt x="142240" y="25400"/>
                    <a:pt x="25400" y="140843"/>
                    <a:pt x="25400" y="282956"/>
                  </a:cubicBezTo>
                  <a:close/>
                </a:path>
              </a:pathLst>
            </a:custGeom>
            <a:solidFill>
              <a:srgbClr val="41719C"/>
            </a:solidFill>
          </p:spPr>
        </p:sp>
        <p:sp>
          <p:nvSpPr>
            <p:cNvPr name="TextBox 31" id="31"/>
            <p:cNvSpPr txBox="true"/>
            <p:nvPr/>
          </p:nvSpPr>
          <p:spPr>
            <a:xfrm>
              <a:off x="0" y="-47625"/>
              <a:ext cx="12572952" cy="1694611"/>
            </a:xfrm>
            <a:prstGeom prst="rect">
              <a:avLst/>
            </a:prstGeom>
          </p:spPr>
          <p:txBody>
            <a:bodyPr anchor="ctr" rtlCol="false" tIns="50800" lIns="50800" bIns="50800" rIns="50800"/>
            <a:lstStyle/>
            <a:p>
              <a:pPr algn="ctr">
                <a:lnSpc>
                  <a:spcPts val="2520"/>
                </a:lnSpc>
              </a:pPr>
              <a:r>
                <a:rPr lang="en-US" sz="2100">
                  <a:solidFill>
                    <a:srgbClr val="FFFFFF"/>
                  </a:solidFill>
                  <a:latin typeface="Calibri (MS)"/>
                  <a:ea typeface="Calibri (MS)"/>
                  <a:cs typeface="Calibri (MS)"/>
                  <a:sym typeface="Calibri (MS)"/>
                </a:rPr>
                <a:t>IMPORTANT: The climate of any single place is influenced by many local factors also (microclimates). So, these various ‘zones’ are not always set in stone e.g. Some parts of the Mediterranean have a BSh (semi-arid outer tropical) climate as opposed to their usual BSk).</a:t>
              </a:r>
            </a:p>
          </p:txBody>
        </p:sp>
      </p:grpSp>
      <p:grpSp>
        <p:nvGrpSpPr>
          <p:cNvPr name="Group 32" id="32"/>
          <p:cNvGrpSpPr/>
          <p:nvPr/>
        </p:nvGrpSpPr>
        <p:grpSpPr>
          <a:xfrm rot="0">
            <a:off x="138344" y="6593418"/>
            <a:ext cx="3051957" cy="3603078"/>
            <a:chOff x="0" y="0"/>
            <a:chExt cx="4069276" cy="4804104"/>
          </a:xfrm>
        </p:grpSpPr>
        <p:sp>
          <p:nvSpPr>
            <p:cNvPr name="Freeform 33" id="33"/>
            <p:cNvSpPr/>
            <p:nvPr/>
          </p:nvSpPr>
          <p:spPr>
            <a:xfrm flipH="false" flipV="false" rot="0">
              <a:off x="38100" y="38100"/>
              <a:ext cx="3993134" cy="4727956"/>
            </a:xfrm>
            <a:custGeom>
              <a:avLst/>
              <a:gdLst/>
              <a:ahLst/>
              <a:cxnLst/>
              <a:rect r="r" b="b" t="t" l="l"/>
              <a:pathLst>
                <a:path h="4727956" w="3993134">
                  <a:moveTo>
                    <a:pt x="0" y="0"/>
                  </a:moveTo>
                  <a:lnTo>
                    <a:pt x="3993134" y="0"/>
                  </a:lnTo>
                  <a:lnTo>
                    <a:pt x="3993134" y="4727956"/>
                  </a:lnTo>
                  <a:lnTo>
                    <a:pt x="0" y="4727956"/>
                  </a:lnTo>
                  <a:close/>
                </a:path>
              </a:pathLst>
            </a:custGeom>
            <a:solidFill>
              <a:srgbClr val="FFFFFF"/>
            </a:solidFill>
          </p:spPr>
        </p:sp>
        <p:sp>
          <p:nvSpPr>
            <p:cNvPr name="Freeform 34" id="34"/>
            <p:cNvSpPr/>
            <p:nvPr/>
          </p:nvSpPr>
          <p:spPr>
            <a:xfrm flipH="false" flipV="false" rot="0">
              <a:off x="0" y="0"/>
              <a:ext cx="4069334" cy="4804156"/>
            </a:xfrm>
            <a:custGeom>
              <a:avLst/>
              <a:gdLst/>
              <a:ahLst/>
              <a:cxnLst/>
              <a:rect r="r" b="b" t="t" l="l"/>
              <a:pathLst>
                <a:path h="4804156" w="4069334">
                  <a:moveTo>
                    <a:pt x="38100" y="0"/>
                  </a:moveTo>
                  <a:lnTo>
                    <a:pt x="4031234" y="0"/>
                  </a:lnTo>
                  <a:cubicBezTo>
                    <a:pt x="4052316" y="0"/>
                    <a:pt x="4069334" y="17018"/>
                    <a:pt x="4069334" y="38100"/>
                  </a:cubicBezTo>
                  <a:lnTo>
                    <a:pt x="4069334" y="4766056"/>
                  </a:lnTo>
                  <a:cubicBezTo>
                    <a:pt x="4069334" y="4787138"/>
                    <a:pt x="4052316" y="4804156"/>
                    <a:pt x="4031234" y="4804156"/>
                  </a:cubicBezTo>
                  <a:lnTo>
                    <a:pt x="38100" y="4804156"/>
                  </a:lnTo>
                  <a:cubicBezTo>
                    <a:pt x="17018" y="4804156"/>
                    <a:pt x="0" y="4787138"/>
                    <a:pt x="0" y="4766056"/>
                  </a:cubicBezTo>
                  <a:lnTo>
                    <a:pt x="0" y="38100"/>
                  </a:lnTo>
                  <a:cubicBezTo>
                    <a:pt x="0" y="17018"/>
                    <a:pt x="17018" y="0"/>
                    <a:pt x="38100" y="0"/>
                  </a:cubicBezTo>
                  <a:moveTo>
                    <a:pt x="38100" y="76200"/>
                  </a:moveTo>
                  <a:lnTo>
                    <a:pt x="38100" y="38100"/>
                  </a:lnTo>
                  <a:lnTo>
                    <a:pt x="76200" y="38100"/>
                  </a:lnTo>
                  <a:lnTo>
                    <a:pt x="76200" y="4766056"/>
                  </a:lnTo>
                  <a:lnTo>
                    <a:pt x="38100" y="4766056"/>
                  </a:lnTo>
                  <a:lnTo>
                    <a:pt x="38100" y="4727956"/>
                  </a:lnTo>
                  <a:lnTo>
                    <a:pt x="4031234" y="4727956"/>
                  </a:lnTo>
                  <a:lnTo>
                    <a:pt x="4031234" y="4766056"/>
                  </a:lnTo>
                  <a:lnTo>
                    <a:pt x="3993134" y="4766056"/>
                  </a:lnTo>
                  <a:lnTo>
                    <a:pt x="3993134" y="38100"/>
                  </a:lnTo>
                  <a:lnTo>
                    <a:pt x="4031234" y="38100"/>
                  </a:lnTo>
                  <a:lnTo>
                    <a:pt x="4031234" y="76200"/>
                  </a:lnTo>
                  <a:lnTo>
                    <a:pt x="38100" y="76200"/>
                  </a:lnTo>
                  <a:close/>
                </a:path>
              </a:pathLst>
            </a:custGeom>
            <a:solidFill>
              <a:srgbClr val="000000"/>
            </a:solidFill>
          </p:spPr>
        </p:sp>
        <p:sp>
          <p:nvSpPr>
            <p:cNvPr name="TextBox 35" id="35"/>
            <p:cNvSpPr txBox="true"/>
            <p:nvPr/>
          </p:nvSpPr>
          <p:spPr>
            <a:xfrm>
              <a:off x="0" y="-66675"/>
              <a:ext cx="4069276" cy="4870779"/>
            </a:xfrm>
            <a:prstGeom prst="rect">
              <a:avLst/>
            </a:prstGeom>
          </p:spPr>
          <p:txBody>
            <a:bodyPr anchor="t" rtlCol="false" tIns="50800" lIns="50800" bIns="50800" rIns="50800"/>
            <a:lstStyle/>
            <a:p>
              <a:pPr algn="l">
                <a:lnSpc>
                  <a:spcPts val="3600"/>
                </a:lnSpc>
              </a:pPr>
              <a:r>
                <a:rPr lang="en-US" sz="3000">
                  <a:solidFill>
                    <a:srgbClr val="000000"/>
                  </a:solidFill>
                  <a:latin typeface="Calibri (MS)"/>
                  <a:ea typeface="Calibri (MS)"/>
                  <a:cs typeface="Calibri (MS)"/>
                  <a:sym typeface="Calibri (MS)"/>
                </a:rPr>
                <a:t>Ext Task: Compare the climate data for the 3 areas. </a:t>
              </a:r>
            </a:p>
            <a:p>
              <a:pPr algn="l">
                <a:lnSpc>
                  <a:spcPts val="3600"/>
                </a:lnSpc>
              </a:pPr>
              <a:r>
                <a:rPr lang="en-US" sz="3000">
                  <a:solidFill>
                    <a:srgbClr val="000000"/>
                  </a:solidFill>
                  <a:latin typeface="Calibri (MS)"/>
                  <a:ea typeface="Calibri (MS)"/>
                  <a:cs typeface="Calibri (MS)"/>
                  <a:sym typeface="Calibri (MS)"/>
                </a:rPr>
                <a:t>Ext Task: Suggest reasons for the differences you have identified.</a:t>
              </a:r>
            </a:p>
          </p:txBody>
        </p:sp>
      </p:grpSp>
    </p:spTree>
  </p:cSld>
  <p:clrMapOvr>
    <a:masterClrMapping/>
  </p:clrMapOvr>
  <p:transition spd="fast">
    <p:fade/>
  </p:transition>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1" y="41991"/>
            <a:ext cx="18288000" cy="1651515"/>
            <a:chOff x="0" y="0"/>
            <a:chExt cx="24384000" cy="2202020"/>
          </a:xfrm>
        </p:grpSpPr>
        <p:sp>
          <p:nvSpPr>
            <p:cNvPr name="Freeform 4" id="4"/>
            <p:cNvSpPr/>
            <p:nvPr/>
          </p:nvSpPr>
          <p:spPr>
            <a:xfrm flipH="false" flipV="false" rot="0">
              <a:off x="0" y="0"/>
              <a:ext cx="24384000" cy="2202020"/>
            </a:xfrm>
            <a:custGeom>
              <a:avLst/>
              <a:gdLst/>
              <a:ahLst/>
              <a:cxnLst/>
              <a:rect r="r" b="b" t="t" l="l"/>
              <a:pathLst>
                <a:path h="2202020" w="24384000">
                  <a:moveTo>
                    <a:pt x="0" y="0"/>
                  </a:moveTo>
                  <a:lnTo>
                    <a:pt x="24384000" y="0"/>
                  </a:lnTo>
                  <a:lnTo>
                    <a:pt x="24384000" y="2202020"/>
                  </a:lnTo>
                  <a:lnTo>
                    <a:pt x="0" y="2202020"/>
                  </a:lnTo>
                  <a:close/>
                </a:path>
              </a:pathLst>
            </a:custGeom>
            <a:solidFill>
              <a:srgbClr val="000000">
                <a:alpha val="0"/>
              </a:srgbClr>
            </a:solidFill>
          </p:spPr>
        </p:sp>
        <p:sp>
          <p:nvSpPr>
            <p:cNvPr name="TextBox 5" id="5"/>
            <p:cNvSpPr txBox="true"/>
            <p:nvPr/>
          </p:nvSpPr>
          <p:spPr>
            <a:xfrm>
              <a:off x="0" y="28575"/>
              <a:ext cx="24384000" cy="2173445"/>
            </a:xfrm>
            <a:prstGeom prst="rect">
              <a:avLst/>
            </a:prstGeom>
          </p:spPr>
          <p:txBody>
            <a:bodyPr anchor="ctr" rtlCol="false" tIns="0" lIns="0" bIns="0" rIns="0"/>
            <a:lstStyle/>
            <a:p>
              <a:pPr algn="ctr">
                <a:lnSpc>
                  <a:spcPts val="3240"/>
                </a:lnSpc>
              </a:pPr>
              <a:r>
                <a:rPr lang="en-US" sz="3000" spc="-18">
                  <a:solidFill>
                    <a:srgbClr val="000000"/>
                  </a:solidFill>
                  <a:latin typeface="TT Rounds Condensed"/>
                  <a:ea typeface="TT Rounds Condensed"/>
                  <a:cs typeface="TT Rounds Condensed"/>
                  <a:sym typeface="TT Rounds Condensed"/>
                </a:rPr>
                <a:t>Extract from ‘The Power of Geography’ Book – Desertification in the Sahara (The Sahel)</a:t>
              </a:r>
            </a:p>
            <a:p>
              <a:pPr algn="ctr">
                <a:lnSpc>
                  <a:spcPts val="3240"/>
                </a:lnSpc>
              </a:pPr>
              <a:r>
                <a:rPr lang="en-US" sz="3000" spc="-18">
                  <a:solidFill>
                    <a:srgbClr val="000000"/>
                  </a:solidFill>
                  <a:latin typeface="TT Rounds Condensed"/>
                  <a:ea typeface="TT Rounds Condensed"/>
                  <a:cs typeface="TT Rounds Condensed"/>
                  <a:sym typeface="TT Rounds Condensed"/>
                </a:rPr>
                <a:t>So many links in this extract to what we have been studying in geography for the past 2 years!</a:t>
              </a:r>
            </a:p>
            <a:p>
              <a:pPr algn="ctr">
                <a:lnSpc>
                  <a:spcPts val="3240"/>
                </a:lnSpc>
              </a:pPr>
              <a:r>
                <a:rPr lang="en-US" sz="3000" spc="-18">
                  <a:solidFill>
                    <a:srgbClr val="000000"/>
                  </a:solidFill>
                  <a:latin typeface="TT Rounds Condensed"/>
                  <a:ea typeface="TT Rounds Condensed"/>
                  <a:cs typeface="TT Rounds Condensed"/>
                  <a:sym typeface="TT Rounds Condensed"/>
                </a:rPr>
                <a:t>I have recommend you to read this book before – it’s a must read for geographers!</a:t>
              </a:r>
            </a:p>
          </p:txBody>
        </p:sp>
      </p:grpSp>
      <p:grpSp>
        <p:nvGrpSpPr>
          <p:cNvPr name="Group 6" id="6"/>
          <p:cNvGrpSpPr>
            <a:grpSpLocks noChangeAspect="true"/>
          </p:cNvGrpSpPr>
          <p:nvPr/>
        </p:nvGrpSpPr>
        <p:grpSpPr>
          <a:xfrm rot="0">
            <a:off x="243438" y="1693506"/>
            <a:ext cx="5634848" cy="8425544"/>
            <a:chOff x="0" y="0"/>
            <a:chExt cx="7513130" cy="11234058"/>
          </a:xfrm>
        </p:grpSpPr>
        <p:sp>
          <p:nvSpPr>
            <p:cNvPr name="Freeform 7" id="7"/>
            <p:cNvSpPr/>
            <p:nvPr/>
          </p:nvSpPr>
          <p:spPr>
            <a:xfrm flipH="false" flipV="false" rot="0">
              <a:off x="0" y="0"/>
              <a:ext cx="7513193" cy="11234039"/>
            </a:xfrm>
            <a:custGeom>
              <a:avLst/>
              <a:gdLst/>
              <a:ahLst/>
              <a:cxnLst/>
              <a:rect r="r" b="b" t="t" l="l"/>
              <a:pathLst>
                <a:path h="11234039" w="7513193">
                  <a:moveTo>
                    <a:pt x="0" y="0"/>
                  </a:moveTo>
                  <a:lnTo>
                    <a:pt x="7513193" y="0"/>
                  </a:lnTo>
                  <a:lnTo>
                    <a:pt x="7513193" y="11234039"/>
                  </a:lnTo>
                  <a:lnTo>
                    <a:pt x="0" y="11234039"/>
                  </a:lnTo>
                  <a:lnTo>
                    <a:pt x="0" y="0"/>
                  </a:lnTo>
                  <a:close/>
                </a:path>
              </a:pathLst>
            </a:custGeom>
            <a:blipFill>
              <a:blip r:embed="rId3"/>
              <a:stretch>
                <a:fillRect l="0" t="-1174" r="0" b="-1174"/>
              </a:stretch>
            </a:blipFill>
          </p:spPr>
        </p:sp>
      </p:grpSp>
      <p:grpSp>
        <p:nvGrpSpPr>
          <p:cNvPr name="Group 8" id="8"/>
          <p:cNvGrpSpPr>
            <a:grpSpLocks noChangeAspect="true"/>
          </p:cNvGrpSpPr>
          <p:nvPr/>
        </p:nvGrpSpPr>
        <p:grpSpPr>
          <a:xfrm rot="0">
            <a:off x="6127879" y="1693506"/>
            <a:ext cx="5754656" cy="8425544"/>
            <a:chOff x="0" y="0"/>
            <a:chExt cx="7672874" cy="11234058"/>
          </a:xfrm>
        </p:grpSpPr>
        <p:sp>
          <p:nvSpPr>
            <p:cNvPr name="Freeform 9" id="9"/>
            <p:cNvSpPr/>
            <p:nvPr/>
          </p:nvSpPr>
          <p:spPr>
            <a:xfrm flipH="false" flipV="false" rot="0">
              <a:off x="0" y="0"/>
              <a:ext cx="7672832" cy="11234039"/>
            </a:xfrm>
            <a:custGeom>
              <a:avLst/>
              <a:gdLst/>
              <a:ahLst/>
              <a:cxnLst/>
              <a:rect r="r" b="b" t="t" l="l"/>
              <a:pathLst>
                <a:path h="11234039" w="7672832">
                  <a:moveTo>
                    <a:pt x="0" y="0"/>
                  </a:moveTo>
                  <a:lnTo>
                    <a:pt x="7672832" y="0"/>
                  </a:lnTo>
                  <a:lnTo>
                    <a:pt x="7672832" y="11234039"/>
                  </a:lnTo>
                  <a:lnTo>
                    <a:pt x="0" y="11234039"/>
                  </a:lnTo>
                  <a:lnTo>
                    <a:pt x="0" y="0"/>
                  </a:lnTo>
                  <a:close/>
                </a:path>
              </a:pathLst>
            </a:custGeom>
            <a:blipFill>
              <a:blip r:embed="rId4"/>
              <a:stretch>
                <a:fillRect l="0" t="-13961" r="0" b="-13961"/>
              </a:stretch>
            </a:blipFill>
          </p:spPr>
        </p:sp>
      </p:grpSp>
      <p:grpSp>
        <p:nvGrpSpPr>
          <p:cNvPr name="Group 10" id="10"/>
          <p:cNvGrpSpPr>
            <a:grpSpLocks noChangeAspect="true"/>
          </p:cNvGrpSpPr>
          <p:nvPr/>
        </p:nvGrpSpPr>
        <p:grpSpPr>
          <a:xfrm rot="0">
            <a:off x="12132129" y="1693506"/>
            <a:ext cx="5912433" cy="8425544"/>
            <a:chOff x="0" y="0"/>
            <a:chExt cx="7883244" cy="11234058"/>
          </a:xfrm>
        </p:grpSpPr>
        <p:sp>
          <p:nvSpPr>
            <p:cNvPr name="Freeform 11" id="11"/>
            <p:cNvSpPr/>
            <p:nvPr/>
          </p:nvSpPr>
          <p:spPr>
            <a:xfrm flipH="false" flipV="false" rot="0">
              <a:off x="0" y="0"/>
              <a:ext cx="7883271" cy="11234039"/>
            </a:xfrm>
            <a:custGeom>
              <a:avLst/>
              <a:gdLst/>
              <a:ahLst/>
              <a:cxnLst/>
              <a:rect r="r" b="b" t="t" l="l"/>
              <a:pathLst>
                <a:path h="11234039" w="7883271">
                  <a:moveTo>
                    <a:pt x="0" y="0"/>
                  </a:moveTo>
                  <a:lnTo>
                    <a:pt x="7883271" y="0"/>
                  </a:lnTo>
                  <a:lnTo>
                    <a:pt x="7883271" y="11234039"/>
                  </a:lnTo>
                  <a:lnTo>
                    <a:pt x="0" y="11234039"/>
                  </a:lnTo>
                  <a:lnTo>
                    <a:pt x="0" y="0"/>
                  </a:lnTo>
                  <a:close/>
                </a:path>
              </a:pathLst>
            </a:custGeom>
            <a:blipFill>
              <a:blip r:embed="rId5"/>
              <a:stretch>
                <a:fillRect l="0" t="-6349" r="0" b="-6349"/>
              </a:stretch>
            </a:blipFill>
          </p:spPr>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sp>
        <p:nvSpPr>
          <p:cNvPr name="TextBox 3" id="3"/>
          <p:cNvSpPr txBox="true"/>
          <p:nvPr/>
        </p:nvSpPr>
        <p:spPr>
          <a:xfrm rot="0">
            <a:off x="277585" y="117975"/>
            <a:ext cx="17657718" cy="1286281"/>
          </a:xfrm>
          <a:prstGeom prst="rect">
            <a:avLst/>
          </a:prstGeom>
        </p:spPr>
        <p:txBody>
          <a:bodyPr anchor="t" rtlCol="false" tIns="0" lIns="0" bIns="0" rIns="0">
            <a:spAutoFit/>
          </a:bodyPr>
          <a:lstStyle/>
          <a:p>
            <a:pPr algn="ctr">
              <a:lnSpc>
                <a:spcPts val="7290"/>
              </a:lnSpc>
            </a:pPr>
            <a:r>
              <a:rPr lang="en-US" b="true" sz="6750" u="sng">
                <a:solidFill>
                  <a:srgbClr val="000000"/>
                </a:solidFill>
                <a:latin typeface="Calibri (MS) Bold"/>
                <a:ea typeface="Calibri (MS) Bold"/>
                <a:cs typeface="Calibri (MS) Bold"/>
                <a:sym typeface="Calibri (MS) Bold"/>
              </a:rPr>
              <a:t>More resources!</a:t>
            </a:r>
          </a:p>
        </p:txBody>
      </p:sp>
      <p:sp>
        <p:nvSpPr>
          <p:cNvPr name="TextBox 4" id="4"/>
          <p:cNvSpPr txBox="true"/>
          <p:nvPr/>
        </p:nvSpPr>
        <p:spPr>
          <a:xfrm rot="0">
            <a:off x="277585" y="9413316"/>
            <a:ext cx="6039507" cy="1008489"/>
          </a:xfrm>
          <a:prstGeom prst="rect">
            <a:avLst/>
          </a:prstGeom>
        </p:spPr>
        <p:txBody>
          <a:bodyPr anchor="t" rtlCol="false" tIns="0" lIns="0" bIns="0" rIns="0">
            <a:spAutoFit/>
          </a:bodyPr>
          <a:lstStyle/>
          <a:p>
            <a:pPr algn="ctr">
              <a:lnSpc>
                <a:spcPts val="1800"/>
              </a:lnSpc>
            </a:pPr>
            <a:r>
              <a:rPr lang="en-US" sz="1500" u="sng">
                <a:solidFill>
                  <a:srgbClr val="0563C1"/>
                </a:solidFill>
                <a:latin typeface="Calibri (MS)"/>
                <a:ea typeface="Calibri (MS)"/>
                <a:cs typeface="Calibri (MS)"/>
                <a:sym typeface="Calibri (MS)"/>
                <a:hlinkClick r:id="rId3" tooltip="https://www.youtube.com/watch?v=ykHIvITcgMc"/>
              </a:rPr>
              <a:t>Introduction to Hot Desert Environments &amp; Their Margins (Not a fully comprehensive video as it doesn't fully explain where deserts are found and why they are found where they are)</a:t>
            </a:r>
          </a:p>
          <a:p>
            <a:pPr algn="ctr">
              <a:lnSpc>
                <a:spcPts val="1800"/>
              </a:lnSpc>
            </a:pPr>
          </a:p>
        </p:txBody>
      </p:sp>
      <p:grpSp>
        <p:nvGrpSpPr>
          <p:cNvPr name="Group 5" id="5"/>
          <p:cNvGrpSpPr>
            <a:grpSpLocks noChangeAspect="true"/>
          </p:cNvGrpSpPr>
          <p:nvPr/>
        </p:nvGrpSpPr>
        <p:grpSpPr>
          <a:xfrm rot="0">
            <a:off x="186146" y="5861580"/>
            <a:ext cx="6222387" cy="3500092"/>
            <a:chOff x="0" y="0"/>
            <a:chExt cx="8296516" cy="4666790"/>
          </a:xfrm>
        </p:grpSpPr>
        <p:sp>
          <p:nvSpPr>
            <p:cNvPr name="Freeform 6" id="6"/>
            <p:cNvSpPr/>
            <p:nvPr/>
          </p:nvSpPr>
          <p:spPr>
            <a:xfrm flipH="false" flipV="false" rot="0">
              <a:off x="0" y="0"/>
              <a:ext cx="8296529" cy="4666742"/>
            </a:xfrm>
            <a:custGeom>
              <a:avLst/>
              <a:gdLst/>
              <a:ahLst/>
              <a:cxnLst/>
              <a:rect r="r" b="b" t="t" l="l"/>
              <a:pathLst>
                <a:path h="4666742" w="8296529">
                  <a:moveTo>
                    <a:pt x="0" y="0"/>
                  </a:moveTo>
                  <a:lnTo>
                    <a:pt x="8296529" y="0"/>
                  </a:lnTo>
                  <a:lnTo>
                    <a:pt x="8296529" y="4666742"/>
                  </a:lnTo>
                  <a:lnTo>
                    <a:pt x="0" y="4666742"/>
                  </a:lnTo>
                  <a:lnTo>
                    <a:pt x="0" y="0"/>
                  </a:lnTo>
                  <a:close/>
                </a:path>
              </a:pathLst>
            </a:custGeom>
            <a:blipFill>
              <a:blip r:embed="rId4"/>
              <a:stretch>
                <a:fillRect l="0" t="0" r="0" b="-1"/>
              </a:stretch>
            </a:blipFill>
          </p:spPr>
        </p:sp>
      </p:grpSp>
      <p:sp>
        <p:nvSpPr>
          <p:cNvPr name="TextBox 7" id="7"/>
          <p:cNvSpPr txBox="true"/>
          <p:nvPr/>
        </p:nvSpPr>
        <p:spPr>
          <a:xfrm rot="0">
            <a:off x="1164516" y="4830580"/>
            <a:ext cx="4265646" cy="519708"/>
          </a:xfrm>
          <a:prstGeom prst="rect">
            <a:avLst/>
          </a:prstGeom>
        </p:spPr>
        <p:txBody>
          <a:bodyPr anchor="t" rtlCol="false" tIns="0" lIns="0" bIns="0" rIns="0">
            <a:spAutoFit/>
          </a:bodyPr>
          <a:lstStyle/>
          <a:p>
            <a:pPr algn="l">
              <a:lnSpc>
                <a:spcPts val="3240"/>
              </a:lnSpc>
            </a:pPr>
            <a:r>
              <a:rPr lang="en-US" sz="2700" u="sng">
                <a:solidFill>
                  <a:srgbClr val="0563C1"/>
                </a:solidFill>
                <a:latin typeface="Calibri (MS)"/>
                <a:ea typeface="Calibri (MS)"/>
                <a:cs typeface="Calibri (MS)"/>
                <a:sym typeface="Calibri (MS)"/>
                <a:hlinkClick r:id="rId5" tooltip="https://www.youtube.com/watch?v=T-W5KJnezaI"/>
              </a:rPr>
              <a:t>Characteristics of hot deserts</a:t>
            </a:r>
            <a:r>
              <a:rPr lang="en-US" sz="2700">
                <a:solidFill>
                  <a:srgbClr val="000000"/>
                </a:solidFill>
                <a:latin typeface="Calibri (MS)"/>
                <a:ea typeface="Calibri (MS)"/>
                <a:cs typeface="Calibri (MS)"/>
                <a:sym typeface="Calibri (MS)"/>
              </a:rPr>
              <a:t> </a:t>
            </a:r>
          </a:p>
        </p:txBody>
      </p:sp>
      <p:grpSp>
        <p:nvGrpSpPr>
          <p:cNvPr name="Group 8" id="8"/>
          <p:cNvGrpSpPr>
            <a:grpSpLocks noChangeAspect="true"/>
          </p:cNvGrpSpPr>
          <p:nvPr/>
        </p:nvGrpSpPr>
        <p:grpSpPr>
          <a:xfrm rot="0">
            <a:off x="186146" y="1349264"/>
            <a:ext cx="6222387" cy="3500092"/>
            <a:chOff x="0" y="0"/>
            <a:chExt cx="8296516" cy="4666790"/>
          </a:xfrm>
        </p:grpSpPr>
        <p:sp>
          <p:nvSpPr>
            <p:cNvPr name="Freeform 9" id="9"/>
            <p:cNvSpPr/>
            <p:nvPr/>
          </p:nvSpPr>
          <p:spPr>
            <a:xfrm flipH="false" flipV="false" rot="0">
              <a:off x="0" y="0"/>
              <a:ext cx="8296529" cy="4666742"/>
            </a:xfrm>
            <a:custGeom>
              <a:avLst/>
              <a:gdLst/>
              <a:ahLst/>
              <a:cxnLst/>
              <a:rect r="r" b="b" t="t" l="l"/>
              <a:pathLst>
                <a:path h="4666742" w="8296529">
                  <a:moveTo>
                    <a:pt x="0" y="0"/>
                  </a:moveTo>
                  <a:lnTo>
                    <a:pt x="8296529" y="0"/>
                  </a:lnTo>
                  <a:lnTo>
                    <a:pt x="8296529" y="4666742"/>
                  </a:lnTo>
                  <a:lnTo>
                    <a:pt x="0" y="4666742"/>
                  </a:lnTo>
                  <a:lnTo>
                    <a:pt x="0" y="0"/>
                  </a:lnTo>
                  <a:close/>
                </a:path>
              </a:pathLst>
            </a:custGeom>
            <a:blipFill>
              <a:blip r:embed="rId4"/>
              <a:stretch>
                <a:fillRect l="0" t="0" r="0" b="-1"/>
              </a:stretch>
            </a:blipFill>
          </p:spPr>
        </p:sp>
      </p:grpSp>
      <p:grpSp>
        <p:nvGrpSpPr>
          <p:cNvPr name="Group 10" id="10"/>
          <p:cNvGrpSpPr>
            <a:grpSpLocks noChangeAspect="true"/>
          </p:cNvGrpSpPr>
          <p:nvPr/>
        </p:nvGrpSpPr>
        <p:grpSpPr>
          <a:xfrm rot="0">
            <a:off x="12266022" y="0"/>
            <a:ext cx="6021976" cy="10093773"/>
            <a:chOff x="0" y="0"/>
            <a:chExt cx="8029302" cy="13458364"/>
          </a:xfrm>
        </p:grpSpPr>
        <p:sp>
          <p:nvSpPr>
            <p:cNvPr name="Freeform 11" id="11"/>
            <p:cNvSpPr/>
            <p:nvPr/>
          </p:nvSpPr>
          <p:spPr>
            <a:xfrm flipH="false" flipV="false" rot="0">
              <a:off x="0" y="0"/>
              <a:ext cx="8029321" cy="13458317"/>
            </a:xfrm>
            <a:custGeom>
              <a:avLst/>
              <a:gdLst/>
              <a:ahLst/>
              <a:cxnLst/>
              <a:rect r="r" b="b" t="t" l="l"/>
              <a:pathLst>
                <a:path h="13458317" w="8029321">
                  <a:moveTo>
                    <a:pt x="0" y="0"/>
                  </a:moveTo>
                  <a:lnTo>
                    <a:pt x="8029321" y="0"/>
                  </a:lnTo>
                  <a:lnTo>
                    <a:pt x="8029321" y="13458317"/>
                  </a:lnTo>
                  <a:lnTo>
                    <a:pt x="0" y="13458317"/>
                  </a:lnTo>
                  <a:lnTo>
                    <a:pt x="0" y="0"/>
                  </a:lnTo>
                  <a:close/>
                </a:path>
              </a:pathLst>
            </a:custGeom>
            <a:blipFill>
              <a:blip r:embed="rId6"/>
              <a:stretch>
                <a:fillRect l="-4579" t="0" r="-4579" b="0"/>
              </a:stretch>
            </a:blipFill>
          </p:spPr>
        </p:sp>
      </p:grpSp>
      <p:grpSp>
        <p:nvGrpSpPr>
          <p:cNvPr name="Group 12" id="12"/>
          <p:cNvGrpSpPr>
            <a:grpSpLocks noChangeAspect="true"/>
          </p:cNvGrpSpPr>
          <p:nvPr/>
        </p:nvGrpSpPr>
        <p:grpSpPr>
          <a:xfrm rot="0">
            <a:off x="7017090" y="6326080"/>
            <a:ext cx="5082381" cy="3523413"/>
            <a:chOff x="0" y="0"/>
            <a:chExt cx="6776508" cy="4697884"/>
          </a:xfrm>
        </p:grpSpPr>
        <p:sp>
          <p:nvSpPr>
            <p:cNvPr name="Freeform 13" id="13"/>
            <p:cNvSpPr/>
            <p:nvPr/>
          </p:nvSpPr>
          <p:spPr>
            <a:xfrm flipH="false" flipV="false" rot="0">
              <a:off x="0" y="0"/>
              <a:ext cx="6776466" cy="4697857"/>
            </a:xfrm>
            <a:custGeom>
              <a:avLst/>
              <a:gdLst/>
              <a:ahLst/>
              <a:cxnLst/>
              <a:rect r="r" b="b" t="t" l="l"/>
              <a:pathLst>
                <a:path h="4697857" w="6776466">
                  <a:moveTo>
                    <a:pt x="0" y="0"/>
                  </a:moveTo>
                  <a:lnTo>
                    <a:pt x="6776466" y="0"/>
                  </a:lnTo>
                  <a:lnTo>
                    <a:pt x="6776466" y="4697857"/>
                  </a:lnTo>
                  <a:lnTo>
                    <a:pt x="0" y="4697857"/>
                  </a:lnTo>
                  <a:lnTo>
                    <a:pt x="0" y="0"/>
                  </a:lnTo>
                  <a:close/>
                </a:path>
              </a:pathLst>
            </a:custGeom>
            <a:blipFill>
              <a:blip r:embed="rId7"/>
              <a:stretch>
                <a:fillRect l="-26928" t="0" r="-26929" b="0"/>
              </a:stretch>
            </a:blipFill>
          </p:spPr>
        </p:sp>
      </p:grpSp>
      <p:grpSp>
        <p:nvGrpSpPr>
          <p:cNvPr name="Group 14" id="14"/>
          <p:cNvGrpSpPr>
            <a:grpSpLocks noChangeAspect="true"/>
          </p:cNvGrpSpPr>
          <p:nvPr/>
        </p:nvGrpSpPr>
        <p:grpSpPr>
          <a:xfrm rot="0">
            <a:off x="6590187" y="1360578"/>
            <a:ext cx="5509284" cy="4336606"/>
            <a:chOff x="0" y="0"/>
            <a:chExt cx="7345712" cy="5782142"/>
          </a:xfrm>
        </p:grpSpPr>
        <p:sp>
          <p:nvSpPr>
            <p:cNvPr name="Freeform 15" id="15" descr="Interactions among climate and human activities that affect functioning of arid ecosystems."/>
            <p:cNvSpPr/>
            <p:nvPr/>
          </p:nvSpPr>
          <p:spPr>
            <a:xfrm flipH="false" flipV="false" rot="0">
              <a:off x="0" y="0"/>
              <a:ext cx="7345680" cy="5782183"/>
            </a:xfrm>
            <a:custGeom>
              <a:avLst/>
              <a:gdLst/>
              <a:ahLst/>
              <a:cxnLst/>
              <a:rect r="r" b="b" t="t" l="l"/>
              <a:pathLst>
                <a:path h="5782183" w="7345680">
                  <a:moveTo>
                    <a:pt x="0" y="0"/>
                  </a:moveTo>
                  <a:lnTo>
                    <a:pt x="7345680" y="0"/>
                  </a:lnTo>
                  <a:lnTo>
                    <a:pt x="7345680" y="5782183"/>
                  </a:lnTo>
                  <a:lnTo>
                    <a:pt x="0" y="5782183"/>
                  </a:lnTo>
                  <a:lnTo>
                    <a:pt x="0" y="0"/>
                  </a:lnTo>
                  <a:close/>
                </a:path>
              </a:pathLst>
            </a:custGeom>
            <a:blipFill>
              <a:blip r:embed="rId8"/>
              <a:stretch>
                <a:fillRect l="0" t="0" r="-5699" b="0"/>
              </a:stretch>
            </a:blipFill>
          </p:spPr>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sp>
        <p:nvSpPr>
          <p:cNvPr name="TextBox 3" id="3"/>
          <p:cNvSpPr txBox="true"/>
          <p:nvPr/>
        </p:nvSpPr>
        <p:spPr>
          <a:xfrm rot="0">
            <a:off x="91440" y="73818"/>
            <a:ext cx="18105118" cy="1764679"/>
          </a:xfrm>
          <a:prstGeom prst="rect">
            <a:avLst/>
          </a:prstGeom>
        </p:spPr>
        <p:txBody>
          <a:bodyPr anchor="t" rtlCol="false" tIns="0" lIns="0" bIns="0" rIns="0">
            <a:spAutoFit/>
          </a:bodyPr>
          <a:lstStyle/>
          <a:p>
            <a:pPr algn="ctr">
              <a:lnSpc>
                <a:spcPts val="6068"/>
              </a:lnSpc>
            </a:pPr>
            <a:r>
              <a:rPr lang="en-US" b="true" sz="6243" u="sng">
                <a:solidFill>
                  <a:srgbClr val="000000"/>
                </a:solidFill>
                <a:latin typeface="Calibri (MS) Bold"/>
                <a:ea typeface="Calibri (MS) Bold"/>
                <a:cs typeface="Calibri (MS) Bold"/>
                <a:sym typeface="Calibri (MS) Bold"/>
              </a:rPr>
              <a:t>Task for reminder of lesson – Geofile in lesson folder – causes of aridity</a:t>
            </a:r>
          </a:p>
        </p:txBody>
      </p:sp>
      <p:grpSp>
        <p:nvGrpSpPr>
          <p:cNvPr name="Group 4" id="4"/>
          <p:cNvGrpSpPr/>
          <p:nvPr/>
        </p:nvGrpSpPr>
        <p:grpSpPr>
          <a:xfrm rot="0">
            <a:off x="169410" y="1855642"/>
            <a:ext cx="17967056" cy="1987187"/>
            <a:chOff x="0" y="0"/>
            <a:chExt cx="23956074" cy="2649582"/>
          </a:xfrm>
        </p:grpSpPr>
        <p:sp>
          <p:nvSpPr>
            <p:cNvPr name="Freeform 5" id="5"/>
            <p:cNvSpPr/>
            <p:nvPr/>
          </p:nvSpPr>
          <p:spPr>
            <a:xfrm flipH="false" flipV="false" rot="0">
              <a:off x="38100" y="38100"/>
              <a:ext cx="23879938" cy="2573401"/>
            </a:xfrm>
            <a:custGeom>
              <a:avLst/>
              <a:gdLst/>
              <a:ahLst/>
              <a:cxnLst/>
              <a:rect r="r" b="b" t="t" l="l"/>
              <a:pathLst>
                <a:path h="2573401" w="23879938">
                  <a:moveTo>
                    <a:pt x="0" y="0"/>
                  </a:moveTo>
                  <a:lnTo>
                    <a:pt x="23879938" y="0"/>
                  </a:lnTo>
                  <a:lnTo>
                    <a:pt x="23879938" y="2573401"/>
                  </a:lnTo>
                  <a:lnTo>
                    <a:pt x="0" y="2573401"/>
                  </a:lnTo>
                  <a:close/>
                </a:path>
              </a:pathLst>
            </a:custGeom>
            <a:solidFill>
              <a:srgbClr val="FFFFFF"/>
            </a:solidFill>
          </p:spPr>
        </p:sp>
        <p:sp>
          <p:nvSpPr>
            <p:cNvPr name="Freeform 6" id="6"/>
            <p:cNvSpPr/>
            <p:nvPr/>
          </p:nvSpPr>
          <p:spPr>
            <a:xfrm flipH="false" flipV="false" rot="0">
              <a:off x="0" y="0"/>
              <a:ext cx="23956138" cy="2649601"/>
            </a:xfrm>
            <a:custGeom>
              <a:avLst/>
              <a:gdLst/>
              <a:ahLst/>
              <a:cxnLst/>
              <a:rect r="r" b="b" t="t" l="l"/>
              <a:pathLst>
                <a:path h="2649601" w="23956138">
                  <a:moveTo>
                    <a:pt x="38100" y="0"/>
                  </a:moveTo>
                  <a:lnTo>
                    <a:pt x="23918038" y="0"/>
                  </a:lnTo>
                  <a:cubicBezTo>
                    <a:pt x="23939120" y="0"/>
                    <a:pt x="23956138" y="17018"/>
                    <a:pt x="23956138" y="38100"/>
                  </a:cubicBezTo>
                  <a:lnTo>
                    <a:pt x="23956138" y="2611501"/>
                  </a:lnTo>
                  <a:cubicBezTo>
                    <a:pt x="23956138" y="2632583"/>
                    <a:pt x="23939120" y="2649601"/>
                    <a:pt x="23918038" y="2649601"/>
                  </a:cubicBezTo>
                  <a:lnTo>
                    <a:pt x="38100" y="2649601"/>
                  </a:lnTo>
                  <a:cubicBezTo>
                    <a:pt x="17018" y="2649601"/>
                    <a:pt x="0" y="2632583"/>
                    <a:pt x="0" y="2611501"/>
                  </a:cubicBezTo>
                  <a:lnTo>
                    <a:pt x="0" y="38100"/>
                  </a:lnTo>
                  <a:cubicBezTo>
                    <a:pt x="0" y="17018"/>
                    <a:pt x="17018" y="0"/>
                    <a:pt x="38100" y="0"/>
                  </a:cubicBezTo>
                  <a:moveTo>
                    <a:pt x="38100" y="76200"/>
                  </a:moveTo>
                  <a:lnTo>
                    <a:pt x="38100" y="38100"/>
                  </a:lnTo>
                  <a:lnTo>
                    <a:pt x="76200" y="38100"/>
                  </a:lnTo>
                  <a:lnTo>
                    <a:pt x="76200" y="2611501"/>
                  </a:lnTo>
                  <a:lnTo>
                    <a:pt x="38100" y="2611501"/>
                  </a:lnTo>
                  <a:lnTo>
                    <a:pt x="38100" y="2573401"/>
                  </a:lnTo>
                  <a:lnTo>
                    <a:pt x="23918038" y="2573401"/>
                  </a:lnTo>
                  <a:lnTo>
                    <a:pt x="23918038" y="2611501"/>
                  </a:lnTo>
                  <a:lnTo>
                    <a:pt x="23879938" y="2611501"/>
                  </a:lnTo>
                  <a:lnTo>
                    <a:pt x="23879938" y="38100"/>
                  </a:lnTo>
                  <a:lnTo>
                    <a:pt x="23918038" y="38100"/>
                  </a:lnTo>
                  <a:lnTo>
                    <a:pt x="23918038" y="76200"/>
                  </a:lnTo>
                  <a:lnTo>
                    <a:pt x="38100" y="76200"/>
                  </a:lnTo>
                  <a:close/>
                </a:path>
              </a:pathLst>
            </a:custGeom>
            <a:solidFill>
              <a:srgbClr val="000000"/>
            </a:solidFill>
          </p:spPr>
        </p:sp>
        <p:sp>
          <p:nvSpPr>
            <p:cNvPr name="TextBox 7" id="7"/>
            <p:cNvSpPr txBox="true"/>
            <p:nvPr/>
          </p:nvSpPr>
          <p:spPr>
            <a:xfrm>
              <a:off x="0" y="-85725"/>
              <a:ext cx="23956074" cy="2735307"/>
            </a:xfrm>
            <a:prstGeom prst="rect">
              <a:avLst/>
            </a:prstGeom>
          </p:spPr>
          <p:txBody>
            <a:bodyPr anchor="t" rtlCol="false" tIns="50800" lIns="50800" bIns="50800" rIns="50800"/>
            <a:lstStyle/>
            <a:p>
              <a:pPr algn="l">
                <a:lnSpc>
                  <a:spcPts val="5328"/>
                </a:lnSpc>
              </a:pPr>
              <a:r>
                <a:rPr lang="en-US" sz="4440">
                  <a:solidFill>
                    <a:srgbClr val="000000"/>
                  </a:solidFill>
                  <a:latin typeface="Calibri (MS)"/>
                  <a:ea typeface="Calibri (MS)"/>
                  <a:cs typeface="Calibri (MS)"/>
                  <a:sym typeface="Calibri (MS)"/>
                </a:rPr>
                <a:t>TASK: Study the Geofile, and then answer the questions at the end </a:t>
              </a:r>
              <a:r>
                <a:rPr lang="en-US" sz="4440" u="sng">
                  <a:solidFill>
                    <a:srgbClr val="000000"/>
                  </a:solidFill>
                  <a:latin typeface="Calibri (MS)"/>
                  <a:ea typeface="Calibri (MS)"/>
                  <a:cs typeface="Calibri (MS)"/>
                  <a:sym typeface="Calibri (MS)"/>
                </a:rPr>
                <a:t>in detail</a:t>
              </a:r>
              <a:r>
                <a:rPr lang="en-US" sz="4440">
                  <a:solidFill>
                    <a:srgbClr val="000000"/>
                  </a:solidFill>
                  <a:latin typeface="Calibri (MS)"/>
                  <a:ea typeface="Calibri (MS)"/>
                  <a:cs typeface="Calibri (MS)"/>
                  <a:sym typeface="Calibri (MS)"/>
                </a:rPr>
                <a:t>. For Q3, you can draw your own very rough world map using the one below as a guide.</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0" y="0"/>
            <a:ext cx="18288000" cy="1110344"/>
            <a:chOff x="0" y="0"/>
            <a:chExt cx="24384000" cy="1480458"/>
          </a:xfrm>
        </p:grpSpPr>
        <p:sp>
          <p:nvSpPr>
            <p:cNvPr name="Freeform 4" id="4"/>
            <p:cNvSpPr/>
            <p:nvPr/>
          </p:nvSpPr>
          <p:spPr>
            <a:xfrm flipH="false" flipV="false" rot="0">
              <a:off x="0" y="0"/>
              <a:ext cx="24384000" cy="1480458"/>
            </a:xfrm>
            <a:custGeom>
              <a:avLst/>
              <a:gdLst/>
              <a:ahLst/>
              <a:cxnLst/>
              <a:rect r="r" b="b" t="t" l="l"/>
              <a:pathLst>
                <a:path h="1480458" w="24384000">
                  <a:moveTo>
                    <a:pt x="0" y="0"/>
                  </a:moveTo>
                  <a:lnTo>
                    <a:pt x="24384000" y="0"/>
                  </a:lnTo>
                  <a:lnTo>
                    <a:pt x="24384000" y="1480458"/>
                  </a:lnTo>
                  <a:lnTo>
                    <a:pt x="0" y="1480458"/>
                  </a:lnTo>
                  <a:close/>
                </a:path>
              </a:pathLst>
            </a:custGeom>
            <a:solidFill>
              <a:srgbClr val="000000">
                <a:alpha val="0"/>
              </a:srgbClr>
            </a:solidFill>
          </p:spPr>
        </p:sp>
        <p:sp>
          <p:nvSpPr>
            <p:cNvPr name="TextBox 5" id="5"/>
            <p:cNvSpPr txBox="true"/>
            <p:nvPr/>
          </p:nvSpPr>
          <p:spPr>
            <a:xfrm>
              <a:off x="0" y="57150"/>
              <a:ext cx="24384000" cy="1423308"/>
            </a:xfrm>
            <a:prstGeom prst="rect">
              <a:avLst/>
            </a:prstGeom>
          </p:spPr>
          <p:txBody>
            <a:bodyPr anchor="b" rtlCol="false" tIns="0" lIns="0" bIns="0" rIns="0"/>
            <a:lstStyle/>
            <a:p>
              <a:pPr algn="ctr">
                <a:lnSpc>
                  <a:spcPts val="6480"/>
                </a:lnSpc>
              </a:pPr>
              <a:r>
                <a:rPr lang="en-US" b="true" sz="6000" spc="-36" u="sng">
                  <a:solidFill>
                    <a:srgbClr val="000000"/>
                  </a:solidFill>
                  <a:latin typeface="TT Rounds Condensed Bold"/>
                  <a:ea typeface="TT Rounds Condensed Bold"/>
                  <a:cs typeface="TT Rounds Condensed Bold"/>
                  <a:sym typeface="TT Rounds Condensed Bold"/>
                </a:rPr>
                <a:t>Unit 10 – Hot arid and semi-arid environments</a:t>
              </a:r>
            </a:p>
          </p:txBody>
        </p:sp>
      </p:grpSp>
      <p:grpSp>
        <p:nvGrpSpPr>
          <p:cNvPr name="Group 6" id="6"/>
          <p:cNvGrpSpPr>
            <a:grpSpLocks noChangeAspect="true"/>
          </p:cNvGrpSpPr>
          <p:nvPr/>
        </p:nvGrpSpPr>
        <p:grpSpPr>
          <a:xfrm rot="0">
            <a:off x="0" y="1226569"/>
            <a:ext cx="9335208" cy="9060430"/>
            <a:chOff x="0" y="0"/>
            <a:chExt cx="12446944" cy="12080574"/>
          </a:xfrm>
        </p:grpSpPr>
        <p:sp>
          <p:nvSpPr>
            <p:cNvPr name="Freeform 7" id="7"/>
            <p:cNvSpPr/>
            <p:nvPr/>
          </p:nvSpPr>
          <p:spPr>
            <a:xfrm flipH="false" flipV="false" rot="0">
              <a:off x="0" y="0"/>
              <a:ext cx="12446889" cy="12080621"/>
            </a:xfrm>
            <a:custGeom>
              <a:avLst/>
              <a:gdLst/>
              <a:ahLst/>
              <a:cxnLst/>
              <a:rect r="r" b="b" t="t" l="l"/>
              <a:pathLst>
                <a:path h="12080621" w="12446889">
                  <a:moveTo>
                    <a:pt x="0" y="0"/>
                  </a:moveTo>
                  <a:lnTo>
                    <a:pt x="12446889" y="0"/>
                  </a:lnTo>
                  <a:lnTo>
                    <a:pt x="12446889" y="12080621"/>
                  </a:lnTo>
                  <a:lnTo>
                    <a:pt x="0" y="12080621"/>
                  </a:lnTo>
                  <a:lnTo>
                    <a:pt x="0" y="0"/>
                  </a:lnTo>
                  <a:close/>
                </a:path>
              </a:pathLst>
            </a:custGeom>
            <a:blipFill>
              <a:blip r:embed="rId3"/>
              <a:stretch>
                <a:fillRect l="-3436" t="0" r="-3436" b="0"/>
              </a:stretch>
            </a:blipFill>
          </p:spPr>
        </p:sp>
      </p:grpSp>
      <p:grpSp>
        <p:nvGrpSpPr>
          <p:cNvPr name="Group 8" id="8"/>
          <p:cNvGrpSpPr/>
          <p:nvPr/>
        </p:nvGrpSpPr>
        <p:grpSpPr>
          <a:xfrm rot="0">
            <a:off x="9419792" y="1197994"/>
            <a:ext cx="8740029" cy="2396740"/>
            <a:chOff x="0" y="0"/>
            <a:chExt cx="11653372" cy="3195654"/>
          </a:xfrm>
        </p:grpSpPr>
        <p:sp>
          <p:nvSpPr>
            <p:cNvPr name="Freeform 9" id="9"/>
            <p:cNvSpPr/>
            <p:nvPr/>
          </p:nvSpPr>
          <p:spPr>
            <a:xfrm flipH="false" flipV="false" rot="0">
              <a:off x="38100" y="38100"/>
              <a:ext cx="11577193" cy="3119501"/>
            </a:xfrm>
            <a:custGeom>
              <a:avLst/>
              <a:gdLst/>
              <a:ahLst/>
              <a:cxnLst/>
              <a:rect r="r" b="b" t="t" l="l"/>
              <a:pathLst>
                <a:path h="3119501" w="11577193">
                  <a:moveTo>
                    <a:pt x="0" y="0"/>
                  </a:moveTo>
                  <a:lnTo>
                    <a:pt x="11577193" y="0"/>
                  </a:lnTo>
                  <a:lnTo>
                    <a:pt x="11577193" y="3119501"/>
                  </a:lnTo>
                  <a:lnTo>
                    <a:pt x="0" y="3119501"/>
                  </a:lnTo>
                  <a:close/>
                </a:path>
              </a:pathLst>
            </a:custGeom>
            <a:solidFill>
              <a:srgbClr val="FFFFFF"/>
            </a:solidFill>
          </p:spPr>
        </p:sp>
        <p:sp>
          <p:nvSpPr>
            <p:cNvPr name="Freeform 10" id="10"/>
            <p:cNvSpPr/>
            <p:nvPr/>
          </p:nvSpPr>
          <p:spPr>
            <a:xfrm flipH="false" flipV="false" rot="0">
              <a:off x="0" y="0"/>
              <a:ext cx="11653393" cy="3195701"/>
            </a:xfrm>
            <a:custGeom>
              <a:avLst/>
              <a:gdLst/>
              <a:ahLst/>
              <a:cxnLst/>
              <a:rect r="r" b="b" t="t" l="l"/>
              <a:pathLst>
                <a:path h="3195701" w="11653393">
                  <a:moveTo>
                    <a:pt x="38100" y="0"/>
                  </a:moveTo>
                  <a:lnTo>
                    <a:pt x="11615293" y="0"/>
                  </a:lnTo>
                  <a:cubicBezTo>
                    <a:pt x="11636375" y="0"/>
                    <a:pt x="11653393" y="17018"/>
                    <a:pt x="11653393" y="38100"/>
                  </a:cubicBezTo>
                  <a:lnTo>
                    <a:pt x="11653393" y="3157601"/>
                  </a:lnTo>
                  <a:cubicBezTo>
                    <a:pt x="11653393" y="3178683"/>
                    <a:pt x="11636375" y="3195701"/>
                    <a:pt x="11615293" y="3195701"/>
                  </a:cubicBezTo>
                  <a:lnTo>
                    <a:pt x="38100" y="3195701"/>
                  </a:lnTo>
                  <a:cubicBezTo>
                    <a:pt x="17018" y="3195701"/>
                    <a:pt x="0" y="3178683"/>
                    <a:pt x="0" y="3157601"/>
                  </a:cubicBezTo>
                  <a:lnTo>
                    <a:pt x="0" y="38100"/>
                  </a:lnTo>
                  <a:cubicBezTo>
                    <a:pt x="0" y="17018"/>
                    <a:pt x="17018" y="0"/>
                    <a:pt x="38100" y="0"/>
                  </a:cubicBezTo>
                  <a:moveTo>
                    <a:pt x="38100" y="76200"/>
                  </a:moveTo>
                  <a:lnTo>
                    <a:pt x="38100" y="38100"/>
                  </a:lnTo>
                  <a:lnTo>
                    <a:pt x="76200" y="38100"/>
                  </a:lnTo>
                  <a:lnTo>
                    <a:pt x="76200" y="3157601"/>
                  </a:lnTo>
                  <a:lnTo>
                    <a:pt x="38100" y="3157601"/>
                  </a:lnTo>
                  <a:lnTo>
                    <a:pt x="38100" y="3119501"/>
                  </a:lnTo>
                  <a:lnTo>
                    <a:pt x="11615293" y="3119501"/>
                  </a:lnTo>
                  <a:lnTo>
                    <a:pt x="11615293" y="3157601"/>
                  </a:lnTo>
                  <a:lnTo>
                    <a:pt x="11577193" y="3157601"/>
                  </a:lnTo>
                  <a:lnTo>
                    <a:pt x="11577193" y="38100"/>
                  </a:lnTo>
                  <a:lnTo>
                    <a:pt x="11615293" y="38100"/>
                  </a:lnTo>
                  <a:lnTo>
                    <a:pt x="11615293" y="76200"/>
                  </a:lnTo>
                  <a:lnTo>
                    <a:pt x="38100" y="76200"/>
                  </a:lnTo>
                  <a:close/>
                </a:path>
              </a:pathLst>
            </a:custGeom>
            <a:solidFill>
              <a:srgbClr val="000000"/>
            </a:solidFill>
          </p:spPr>
        </p:sp>
        <p:sp>
          <p:nvSpPr>
            <p:cNvPr name="TextBox 11" id="11"/>
            <p:cNvSpPr txBox="true"/>
            <p:nvPr/>
          </p:nvSpPr>
          <p:spPr>
            <a:xfrm>
              <a:off x="0" y="-85725"/>
              <a:ext cx="11653372" cy="3281379"/>
            </a:xfrm>
            <a:prstGeom prst="rect">
              <a:avLst/>
            </a:prstGeom>
          </p:spPr>
          <p:txBody>
            <a:bodyPr anchor="t" rtlCol="false" tIns="50800" lIns="50800" bIns="50800" rIns="50800"/>
            <a:lstStyle/>
            <a:p>
              <a:pPr algn="ctr">
                <a:lnSpc>
                  <a:spcPts val="5328"/>
                </a:lnSpc>
              </a:pPr>
              <a:r>
                <a:rPr lang="en-US" sz="4440">
                  <a:solidFill>
                    <a:srgbClr val="000000"/>
                  </a:solidFill>
                  <a:latin typeface="Calibri (MS)"/>
                  <a:ea typeface="Calibri (MS)"/>
                  <a:cs typeface="Calibri (MS)"/>
                  <a:sym typeface="Calibri (MS)"/>
                </a:rPr>
                <a:t>TASK: Study the map &amp; </a:t>
              </a:r>
              <a:r>
                <a:rPr lang="en-US" sz="4440" u="sng">
                  <a:solidFill>
                    <a:srgbClr val="000000"/>
                  </a:solidFill>
                  <a:latin typeface="Calibri (MS)"/>
                  <a:ea typeface="Calibri (MS)"/>
                  <a:cs typeface="Calibri (MS)"/>
                  <a:sym typeface="Calibri (MS)"/>
                </a:rPr>
                <a:t>Table 10.2</a:t>
              </a:r>
              <a:r>
                <a:rPr lang="en-US" sz="4440">
                  <a:solidFill>
                    <a:srgbClr val="000000"/>
                  </a:solidFill>
                  <a:latin typeface="Calibri (MS)"/>
                  <a:ea typeface="Calibri (MS)"/>
                  <a:cs typeface="Calibri (MS)"/>
                  <a:sym typeface="Calibri (MS)"/>
                </a:rPr>
                <a:t>. Describe the global distribution of arid areas. Aim for 4-6 points.</a:t>
              </a:r>
            </a:p>
          </p:txBody>
        </p:sp>
      </p:grpSp>
      <p:grpSp>
        <p:nvGrpSpPr>
          <p:cNvPr name="Group 12" id="12"/>
          <p:cNvGrpSpPr>
            <a:grpSpLocks noChangeAspect="true"/>
          </p:cNvGrpSpPr>
          <p:nvPr/>
        </p:nvGrpSpPr>
        <p:grpSpPr>
          <a:xfrm rot="0">
            <a:off x="9465712" y="3646620"/>
            <a:ext cx="8822288" cy="2566728"/>
            <a:chOff x="0" y="0"/>
            <a:chExt cx="11763050" cy="3422304"/>
          </a:xfrm>
        </p:grpSpPr>
        <p:sp>
          <p:nvSpPr>
            <p:cNvPr name="Freeform 13" id="13"/>
            <p:cNvSpPr/>
            <p:nvPr/>
          </p:nvSpPr>
          <p:spPr>
            <a:xfrm flipH="false" flipV="false" rot="0">
              <a:off x="0" y="0"/>
              <a:ext cx="11762994" cy="3422269"/>
            </a:xfrm>
            <a:custGeom>
              <a:avLst/>
              <a:gdLst/>
              <a:ahLst/>
              <a:cxnLst/>
              <a:rect r="r" b="b" t="t" l="l"/>
              <a:pathLst>
                <a:path h="3422269" w="11762994">
                  <a:moveTo>
                    <a:pt x="0" y="0"/>
                  </a:moveTo>
                  <a:lnTo>
                    <a:pt x="11762994" y="0"/>
                  </a:lnTo>
                  <a:lnTo>
                    <a:pt x="11762994" y="3422269"/>
                  </a:lnTo>
                  <a:lnTo>
                    <a:pt x="0" y="3422269"/>
                  </a:lnTo>
                  <a:lnTo>
                    <a:pt x="0" y="0"/>
                  </a:lnTo>
                  <a:close/>
                </a:path>
              </a:pathLst>
            </a:custGeom>
            <a:blipFill>
              <a:blip r:embed="rId4"/>
              <a:stretch>
                <a:fillRect l="-4311" t="0" r="-4312" b="-1"/>
              </a:stretch>
            </a:blipFill>
          </p:spPr>
        </p:sp>
      </p:grpSp>
      <p:grpSp>
        <p:nvGrpSpPr>
          <p:cNvPr name="Group 14" id="14"/>
          <p:cNvGrpSpPr/>
          <p:nvPr/>
        </p:nvGrpSpPr>
        <p:grpSpPr>
          <a:xfrm rot="0">
            <a:off x="9437138" y="6334466"/>
            <a:ext cx="8740029" cy="3843949"/>
            <a:chOff x="0" y="0"/>
            <a:chExt cx="11653372" cy="5125266"/>
          </a:xfrm>
        </p:grpSpPr>
        <p:sp>
          <p:nvSpPr>
            <p:cNvPr name="Freeform 15" id="15"/>
            <p:cNvSpPr/>
            <p:nvPr/>
          </p:nvSpPr>
          <p:spPr>
            <a:xfrm flipH="false" flipV="false" rot="0">
              <a:off x="38100" y="38100"/>
              <a:ext cx="11577193" cy="5049012"/>
            </a:xfrm>
            <a:custGeom>
              <a:avLst/>
              <a:gdLst/>
              <a:ahLst/>
              <a:cxnLst/>
              <a:rect r="r" b="b" t="t" l="l"/>
              <a:pathLst>
                <a:path h="5049012" w="11577193">
                  <a:moveTo>
                    <a:pt x="0" y="0"/>
                  </a:moveTo>
                  <a:lnTo>
                    <a:pt x="11577193" y="0"/>
                  </a:lnTo>
                  <a:lnTo>
                    <a:pt x="11577193" y="5049012"/>
                  </a:lnTo>
                  <a:lnTo>
                    <a:pt x="0" y="5049012"/>
                  </a:lnTo>
                  <a:close/>
                </a:path>
              </a:pathLst>
            </a:custGeom>
            <a:solidFill>
              <a:srgbClr val="FFFFFF"/>
            </a:solidFill>
          </p:spPr>
        </p:sp>
        <p:sp>
          <p:nvSpPr>
            <p:cNvPr name="Freeform 16" id="16"/>
            <p:cNvSpPr/>
            <p:nvPr/>
          </p:nvSpPr>
          <p:spPr>
            <a:xfrm flipH="false" flipV="false" rot="0">
              <a:off x="0" y="0"/>
              <a:ext cx="11653393" cy="5125212"/>
            </a:xfrm>
            <a:custGeom>
              <a:avLst/>
              <a:gdLst/>
              <a:ahLst/>
              <a:cxnLst/>
              <a:rect r="r" b="b" t="t" l="l"/>
              <a:pathLst>
                <a:path h="5125212" w="11653393">
                  <a:moveTo>
                    <a:pt x="38100" y="0"/>
                  </a:moveTo>
                  <a:lnTo>
                    <a:pt x="11615293" y="0"/>
                  </a:lnTo>
                  <a:cubicBezTo>
                    <a:pt x="11636375" y="0"/>
                    <a:pt x="11653393" y="17018"/>
                    <a:pt x="11653393" y="38100"/>
                  </a:cubicBezTo>
                  <a:lnTo>
                    <a:pt x="11653393" y="5087112"/>
                  </a:lnTo>
                  <a:cubicBezTo>
                    <a:pt x="11653393" y="5108194"/>
                    <a:pt x="11636375" y="5125212"/>
                    <a:pt x="11615293" y="5125212"/>
                  </a:cubicBezTo>
                  <a:lnTo>
                    <a:pt x="38100" y="5125212"/>
                  </a:lnTo>
                  <a:cubicBezTo>
                    <a:pt x="17018" y="5125212"/>
                    <a:pt x="0" y="5108194"/>
                    <a:pt x="0" y="5087112"/>
                  </a:cubicBezTo>
                  <a:lnTo>
                    <a:pt x="0" y="38100"/>
                  </a:lnTo>
                  <a:cubicBezTo>
                    <a:pt x="0" y="17018"/>
                    <a:pt x="17018" y="0"/>
                    <a:pt x="38100" y="0"/>
                  </a:cubicBezTo>
                  <a:moveTo>
                    <a:pt x="38100" y="76200"/>
                  </a:moveTo>
                  <a:lnTo>
                    <a:pt x="38100" y="38100"/>
                  </a:lnTo>
                  <a:lnTo>
                    <a:pt x="76200" y="38100"/>
                  </a:lnTo>
                  <a:lnTo>
                    <a:pt x="76200" y="5087112"/>
                  </a:lnTo>
                  <a:lnTo>
                    <a:pt x="38100" y="5087112"/>
                  </a:lnTo>
                  <a:lnTo>
                    <a:pt x="38100" y="5049012"/>
                  </a:lnTo>
                  <a:lnTo>
                    <a:pt x="11615293" y="5049012"/>
                  </a:lnTo>
                  <a:lnTo>
                    <a:pt x="11615293" y="5087112"/>
                  </a:lnTo>
                  <a:lnTo>
                    <a:pt x="11577193" y="5087112"/>
                  </a:lnTo>
                  <a:lnTo>
                    <a:pt x="11577193" y="38100"/>
                  </a:lnTo>
                  <a:lnTo>
                    <a:pt x="11615293" y="38100"/>
                  </a:lnTo>
                  <a:lnTo>
                    <a:pt x="11615293" y="76200"/>
                  </a:lnTo>
                  <a:lnTo>
                    <a:pt x="38100" y="76200"/>
                  </a:lnTo>
                  <a:close/>
                </a:path>
              </a:pathLst>
            </a:custGeom>
            <a:solidFill>
              <a:srgbClr val="000000"/>
            </a:solidFill>
          </p:spPr>
        </p:sp>
        <p:sp>
          <p:nvSpPr>
            <p:cNvPr name="TextBox 17" id="17"/>
            <p:cNvSpPr txBox="true"/>
            <p:nvPr/>
          </p:nvSpPr>
          <p:spPr>
            <a:xfrm>
              <a:off x="0" y="-57150"/>
              <a:ext cx="11653372" cy="5182416"/>
            </a:xfrm>
            <a:prstGeom prst="rect">
              <a:avLst/>
            </a:prstGeom>
          </p:spPr>
          <p:txBody>
            <a:bodyPr anchor="t" rtlCol="false" tIns="50800" lIns="50800" bIns="50800" rIns="50800"/>
            <a:lstStyle/>
            <a:p>
              <a:pPr algn="ctr">
                <a:lnSpc>
                  <a:spcPts val="3168"/>
                </a:lnSpc>
              </a:pPr>
              <a:r>
                <a:rPr lang="en-US" sz="2640">
                  <a:solidFill>
                    <a:srgbClr val="000000"/>
                  </a:solidFill>
                  <a:latin typeface="Calibri (MS)"/>
                  <a:ea typeface="Calibri (MS)"/>
                  <a:cs typeface="Calibri (MS)"/>
                  <a:sym typeface="Calibri (MS)"/>
                </a:rPr>
                <a:t>TASK: Can you add to your answer from reading the textbook extract?</a:t>
              </a:r>
            </a:p>
            <a:p>
              <a:pPr algn="ctr">
                <a:lnSpc>
                  <a:spcPts val="3168"/>
                </a:lnSpc>
              </a:pPr>
              <a:r>
                <a:rPr lang="en-US" sz="2640">
                  <a:solidFill>
                    <a:srgbClr val="000000"/>
                  </a:solidFill>
                  <a:latin typeface="Calibri (MS)"/>
                  <a:ea typeface="Calibri (MS)"/>
                  <a:cs typeface="Calibri (MS)"/>
                  <a:sym typeface="Calibri (MS)"/>
                </a:rPr>
                <a:t>TASK: Can you bullet point 4 ways (or types of locations) deserts are formed/found, from the extract above?</a:t>
              </a:r>
            </a:p>
            <a:p>
              <a:pPr algn="l" marL="477774" indent="-238887" lvl="1">
                <a:lnSpc>
                  <a:spcPts val="3168"/>
                </a:lnSpc>
                <a:buFont typeface="Arial"/>
                <a:buChar char="•"/>
              </a:pPr>
              <a:r>
                <a:rPr lang="en-US" sz="2640">
                  <a:solidFill>
                    <a:srgbClr val="000000"/>
                  </a:solidFill>
                  <a:latin typeface="Calibri (MS)"/>
                  <a:ea typeface="Calibri (MS)"/>
                  <a:cs typeface="Calibri (MS)"/>
                  <a:sym typeface="Calibri (MS)"/>
                </a:rPr>
                <a:t>Sub-tropical high pressure belt (Hadley Cell)</a:t>
              </a:r>
            </a:p>
            <a:p>
              <a:pPr algn="l" marL="477774" indent="-238887" lvl="1">
                <a:lnSpc>
                  <a:spcPts val="3168"/>
                </a:lnSpc>
                <a:buFont typeface="Arial"/>
                <a:buChar char="•"/>
              </a:pPr>
              <a:r>
                <a:rPr lang="en-US" sz="2640">
                  <a:solidFill>
                    <a:srgbClr val="000000"/>
                  </a:solidFill>
                  <a:latin typeface="Calibri (MS)"/>
                  <a:ea typeface="Calibri (MS)"/>
                  <a:cs typeface="Calibri (MS)"/>
                  <a:sym typeface="Calibri (MS)"/>
                </a:rPr>
                <a:t>Lee of mountain ranges (rain shadow effect)</a:t>
              </a:r>
            </a:p>
            <a:p>
              <a:pPr algn="l" marL="477774" indent="-238887" lvl="1">
                <a:lnSpc>
                  <a:spcPts val="3168"/>
                </a:lnSpc>
                <a:buFont typeface="Arial"/>
                <a:buChar char="•"/>
              </a:pPr>
              <a:r>
                <a:rPr lang="en-US" sz="2640">
                  <a:solidFill>
                    <a:srgbClr val="000000"/>
                  </a:solidFill>
                  <a:latin typeface="Calibri (MS)"/>
                  <a:ea typeface="Calibri (MS)"/>
                  <a:cs typeface="Calibri (MS)"/>
                  <a:sym typeface="Calibri (MS)"/>
                </a:rPr>
                <a:t>Continental interiors</a:t>
              </a:r>
            </a:p>
            <a:p>
              <a:pPr algn="l" marL="477774" indent="-238887" lvl="1">
                <a:lnSpc>
                  <a:spcPts val="3168"/>
                </a:lnSpc>
                <a:buFont typeface="Arial"/>
                <a:buChar char="•"/>
              </a:pPr>
              <a:r>
                <a:rPr lang="en-US" sz="2640">
                  <a:solidFill>
                    <a:srgbClr val="000000"/>
                  </a:solidFill>
                  <a:latin typeface="Calibri (MS)"/>
                  <a:ea typeface="Calibri (MS)"/>
                  <a:cs typeface="Calibri (MS)"/>
                  <a:sym typeface="Calibri (MS)"/>
                </a:rPr>
                <a:t>Cold ocean currents</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0" y="0"/>
            <a:ext cx="18288000" cy="1175656"/>
            <a:chOff x="0" y="0"/>
            <a:chExt cx="24384000" cy="1567542"/>
          </a:xfrm>
        </p:grpSpPr>
        <p:sp>
          <p:nvSpPr>
            <p:cNvPr name="Freeform 4" id="4"/>
            <p:cNvSpPr/>
            <p:nvPr/>
          </p:nvSpPr>
          <p:spPr>
            <a:xfrm flipH="false" flipV="false" rot="0">
              <a:off x="0" y="0"/>
              <a:ext cx="24384000" cy="1567542"/>
            </a:xfrm>
            <a:custGeom>
              <a:avLst/>
              <a:gdLst/>
              <a:ahLst/>
              <a:cxnLst/>
              <a:rect r="r" b="b" t="t" l="l"/>
              <a:pathLst>
                <a:path h="1567542" w="24384000">
                  <a:moveTo>
                    <a:pt x="0" y="0"/>
                  </a:moveTo>
                  <a:lnTo>
                    <a:pt x="24384000" y="0"/>
                  </a:lnTo>
                  <a:lnTo>
                    <a:pt x="24384000" y="1567542"/>
                  </a:lnTo>
                  <a:lnTo>
                    <a:pt x="0" y="1567542"/>
                  </a:lnTo>
                  <a:close/>
                </a:path>
              </a:pathLst>
            </a:custGeom>
            <a:solidFill>
              <a:srgbClr val="000000">
                <a:alpha val="0"/>
              </a:srgbClr>
            </a:solidFill>
          </p:spPr>
        </p:sp>
        <p:sp>
          <p:nvSpPr>
            <p:cNvPr name="TextBox 5" id="5"/>
            <p:cNvSpPr txBox="true"/>
            <p:nvPr/>
          </p:nvSpPr>
          <p:spPr>
            <a:xfrm>
              <a:off x="0" y="66675"/>
              <a:ext cx="24384000" cy="1500867"/>
            </a:xfrm>
            <a:prstGeom prst="rect">
              <a:avLst/>
            </a:prstGeom>
          </p:spPr>
          <p:txBody>
            <a:bodyPr anchor="ctr" rtlCol="false" tIns="0" lIns="0" bIns="0" rIns="0"/>
            <a:lstStyle/>
            <a:p>
              <a:pPr algn="l">
                <a:lnSpc>
                  <a:spcPts val="7128"/>
                </a:lnSpc>
              </a:pPr>
              <a:r>
                <a:rPr lang="en-US" b="true" sz="6600" spc="-40" u="sng">
                  <a:solidFill>
                    <a:srgbClr val="000000"/>
                  </a:solidFill>
                  <a:latin typeface="TT Rounds Condensed Bold"/>
                  <a:ea typeface="TT Rounds Condensed Bold"/>
                  <a:cs typeface="TT Rounds Condensed Bold"/>
                  <a:sym typeface="TT Rounds Condensed Bold"/>
                </a:rPr>
                <a:t>Intro Video – Where are deserts found and why?</a:t>
              </a:r>
            </a:p>
          </p:txBody>
        </p:sp>
      </p:grpSp>
      <p:sp>
        <p:nvSpPr>
          <p:cNvPr name="TextBox 6" id="6"/>
          <p:cNvSpPr txBox="true"/>
          <p:nvPr/>
        </p:nvSpPr>
        <p:spPr>
          <a:xfrm rot="0">
            <a:off x="5482922" y="9583824"/>
            <a:ext cx="7322156" cy="519708"/>
          </a:xfrm>
          <a:prstGeom prst="rect">
            <a:avLst/>
          </a:prstGeom>
        </p:spPr>
        <p:txBody>
          <a:bodyPr anchor="t" rtlCol="false" tIns="0" lIns="0" bIns="0" rIns="0">
            <a:spAutoFit/>
          </a:bodyPr>
          <a:lstStyle/>
          <a:p>
            <a:pPr algn="l">
              <a:lnSpc>
                <a:spcPts val="3240"/>
              </a:lnSpc>
            </a:pPr>
            <a:r>
              <a:rPr lang="en-US" sz="2700" u="sng">
                <a:solidFill>
                  <a:srgbClr val="0563C1"/>
                </a:solidFill>
                <a:latin typeface="Calibri (MS)"/>
                <a:ea typeface="Calibri (MS)"/>
                <a:cs typeface="Calibri (MS)"/>
                <a:sym typeface="Calibri (MS)"/>
                <a:hlinkClick r:id="rId3" tooltip="https://www.youtube.com/watch?v=XARurOygog8"/>
              </a:rPr>
              <a:t>https://www.youtube.com/watch?v=XARurOygog8</a:t>
            </a:r>
            <a:r>
              <a:rPr lang="en-US" sz="2700">
                <a:solidFill>
                  <a:srgbClr val="000000"/>
                </a:solidFill>
                <a:latin typeface="Calibri (MS)"/>
                <a:ea typeface="Calibri (MS)"/>
                <a:cs typeface="Calibri (MS)"/>
                <a:sym typeface="Calibri (MS)"/>
              </a:rPr>
              <a:t> </a:t>
            </a:r>
          </a:p>
        </p:txBody>
      </p:sp>
      <p:grpSp>
        <p:nvGrpSpPr>
          <p:cNvPr name="Group 7" id="7"/>
          <p:cNvGrpSpPr>
            <a:grpSpLocks noChangeAspect="true"/>
          </p:cNvGrpSpPr>
          <p:nvPr/>
        </p:nvGrpSpPr>
        <p:grpSpPr>
          <a:xfrm rot="0">
            <a:off x="169820" y="1175656"/>
            <a:ext cx="14968173" cy="8419598"/>
            <a:chOff x="0" y="0"/>
            <a:chExt cx="19957564" cy="11226130"/>
          </a:xfrm>
        </p:grpSpPr>
        <p:sp>
          <p:nvSpPr>
            <p:cNvPr name="Freeform 8" id="8"/>
            <p:cNvSpPr/>
            <p:nvPr/>
          </p:nvSpPr>
          <p:spPr>
            <a:xfrm flipH="false" flipV="false" rot="0">
              <a:off x="0" y="0"/>
              <a:ext cx="19957542" cy="11226165"/>
            </a:xfrm>
            <a:custGeom>
              <a:avLst/>
              <a:gdLst/>
              <a:ahLst/>
              <a:cxnLst/>
              <a:rect r="r" b="b" t="t" l="l"/>
              <a:pathLst>
                <a:path h="11226165" w="19957542">
                  <a:moveTo>
                    <a:pt x="0" y="0"/>
                  </a:moveTo>
                  <a:lnTo>
                    <a:pt x="19957542" y="0"/>
                  </a:lnTo>
                  <a:lnTo>
                    <a:pt x="19957542" y="11226165"/>
                  </a:lnTo>
                  <a:lnTo>
                    <a:pt x="0" y="11226165"/>
                  </a:lnTo>
                  <a:lnTo>
                    <a:pt x="0" y="0"/>
                  </a:lnTo>
                  <a:close/>
                </a:path>
              </a:pathLst>
            </a:custGeom>
            <a:blipFill>
              <a:blip r:embed="rId4"/>
              <a:stretch>
                <a:fillRect l="0" t="0" r="0" b="0"/>
              </a:stretch>
            </a:blipFill>
          </p:spPr>
        </p:sp>
      </p:grpSp>
      <p:grpSp>
        <p:nvGrpSpPr>
          <p:cNvPr name="Group 9" id="9"/>
          <p:cNvGrpSpPr/>
          <p:nvPr/>
        </p:nvGrpSpPr>
        <p:grpSpPr>
          <a:xfrm rot="0">
            <a:off x="15279237" y="1277711"/>
            <a:ext cx="2932836" cy="8385309"/>
            <a:chOff x="0" y="0"/>
            <a:chExt cx="3910448" cy="11180412"/>
          </a:xfrm>
        </p:grpSpPr>
        <p:sp>
          <p:nvSpPr>
            <p:cNvPr name="Freeform 10" id="10"/>
            <p:cNvSpPr/>
            <p:nvPr/>
          </p:nvSpPr>
          <p:spPr>
            <a:xfrm flipH="false" flipV="false" rot="0">
              <a:off x="38100" y="38100"/>
              <a:ext cx="3834257" cy="11104245"/>
            </a:xfrm>
            <a:custGeom>
              <a:avLst/>
              <a:gdLst/>
              <a:ahLst/>
              <a:cxnLst/>
              <a:rect r="r" b="b" t="t" l="l"/>
              <a:pathLst>
                <a:path h="11104245" w="3834257">
                  <a:moveTo>
                    <a:pt x="0" y="0"/>
                  </a:moveTo>
                  <a:lnTo>
                    <a:pt x="3834257" y="0"/>
                  </a:lnTo>
                  <a:lnTo>
                    <a:pt x="3834257" y="11104245"/>
                  </a:lnTo>
                  <a:lnTo>
                    <a:pt x="0" y="11104245"/>
                  </a:lnTo>
                  <a:close/>
                </a:path>
              </a:pathLst>
            </a:custGeom>
            <a:solidFill>
              <a:srgbClr val="FFFFFF"/>
            </a:solidFill>
          </p:spPr>
        </p:sp>
        <p:sp>
          <p:nvSpPr>
            <p:cNvPr name="Freeform 11" id="11"/>
            <p:cNvSpPr/>
            <p:nvPr/>
          </p:nvSpPr>
          <p:spPr>
            <a:xfrm flipH="false" flipV="false" rot="0">
              <a:off x="0" y="0"/>
              <a:ext cx="3910457" cy="11180445"/>
            </a:xfrm>
            <a:custGeom>
              <a:avLst/>
              <a:gdLst/>
              <a:ahLst/>
              <a:cxnLst/>
              <a:rect r="r" b="b" t="t" l="l"/>
              <a:pathLst>
                <a:path h="11180445" w="3910457">
                  <a:moveTo>
                    <a:pt x="38100" y="0"/>
                  </a:moveTo>
                  <a:lnTo>
                    <a:pt x="3872357" y="0"/>
                  </a:lnTo>
                  <a:cubicBezTo>
                    <a:pt x="3893439" y="0"/>
                    <a:pt x="3910457" y="17018"/>
                    <a:pt x="3910457" y="38100"/>
                  </a:cubicBezTo>
                  <a:lnTo>
                    <a:pt x="3910457" y="11142345"/>
                  </a:lnTo>
                  <a:cubicBezTo>
                    <a:pt x="3910457" y="11163426"/>
                    <a:pt x="3893439" y="11180445"/>
                    <a:pt x="3872357" y="11180445"/>
                  </a:cubicBezTo>
                  <a:lnTo>
                    <a:pt x="38100" y="11180445"/>
                  </a:lnTo>
                  <a:cubicBezTo>
                    <a:pt x="17018" y="11180445"/>
                    <a:pt x="0" y="11163426"/>
                    <a:pt x="0" y="11142345"/>
                  </a:cubicBezTo>
                  <a:lnTo>
                    <a:pt x="0" y="38100"/>
                  </a:lnTo>
                  <a:cubicBezTo>
                    <a:pt x="0" y="17018"/>
                    <a:pt x="17018" y="0"/>
                    <a:pt x="38100" y="0"/>
                  </a:cubicBezTo>
                  <a:moveTo>
                    <a:pt x="38100" y="76200"/>
                  </a:moveTo>
                  <a:lnTo>
                    <a:pt x="38100" y="38100"/>
                  </a:lnTo>
                  <a:lnTo>
                    <a:pt x="76200" y="38100"/>
                  </a:lnTo>
                  <a:lnTo>
                    <a:pt x="76200" y="11142345"/>
                  </a:lnTo>
                  <a:lnTo>
                    <a:pt x="38100" y="11142345"/>
                  </a:lnTo>
                  <a:lnTo>
                    <a:pt x="38100" y="11104245"/>
                  </a:lnTo>
                  <a:lnTo>
                    <a:pt x="3872357" y="11104245"/>
                  </a:lnTo>
                  <a:lnTo>
                    <a:pt x="3872357" y="11142345"/>
                  </a:lnTo>
                  <a:lnTo>
                    <a:pt x="3834257" y="11142345"/>
                  </a:lnTo>
                  <a:lnTo>
                    <a:pt x="3834257" y="38100"/>
                  </a:lnTo>
                  <a:lnTo>
                    <a:pt x="3872357" y="38100"/>
                  </a:lnTo>
                  <a:lnTo>
                    <a:pt x="3872357" y="76200"/>
                  </a:lnTo>
                  <a:lnTo>
                    <a:pt x="38100" y="76200"/>
                  </a:lnTo>
                  <a:close/>
                </a:path>
              </a:pathLst>
            </a:custGeom>
            <a:solidFill>
              <a:srgbClr val="000000"/>
            </a:solidFill>
          </p:spPr>
        </p:sp>
        <p:sp>
          <p:nvSpPr>
            <p:cNvPr name="TextBox 12" id="12"/>
            <p:cNvSpPr txBox="true"/>
            <p:nvPr/>
          </p:nvSpPr>
          <p:spPr>
            <a:xfrm>
              <a:off x="0" y="-76200"/>
              <a:ext cx="3910448" cy="11256612"/>
            </a:xfrm>
            <a:prstGeom prst="rect">
              <a:avLst/>
            </a:prstGeom>
          </p:spPr>
          <p:txBody>
            <a:bodyPr anchor="t" rtlCol="false" tIns="50800" lIns="50800" bIns="50800" rIns="50800"/>
            <a:lstStyle/>
            <a:p>
              <a:pPr algn="ctr">
                <a:lnSpc>
                  <a:spcPts val="4895"/>
                </a:lnSpc>
              </a:pPr>
              <a:r>
                <a:rPr lang="en-US" sz="4079">
                  <a:solidFill>
                    <a:srgbClr val="000000"/>
                  </a:solidFill>
                  <a:latin typeface="Calibri (MS)"/>
                  <a:ea typeface="Calibri (MS)"/>
                  <a:cs typeface="Calibri (MS)"/>
                  <a:sym typeface="Calibri (MS)"/>
                </a:rPr>
                <a:t>Feel free to bullet point / take note of important info while you watch AND it’s important that you refer back to this video as needed in future.</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0" y="0"/>
            <a:ext cx="18288000" cy="1110344"/>
            <a:chOff x="0" y="0"/>
            <a:chExt cx="24384000" cy="1480458"/>
          </a:xfrm>
        </p:grpSpPr>
        <p:sp>
          <p:nvSpPr>
            <p:cNvPr name="Freeform 4" id="4"/>
            <p:cNvSpPr/>
            <p:nvPr/>
          </p:nvSpPr>
          <p:spPr>
            <a:xfrm flipH="false" flipV="false" rot="0">
              <a:off x="0" y="0"/>
              <a:ext cx="24384000" cy="1480458"/>
            </a:xfrm>
            <a:custGeom>
              <a:avLst/>
              <a:gdLst/>
              <a:ahLst/>
              <a:cxnLst/>
              <a:rect r="r" b="b" t="t" l="l"/>
              <a:pathLst>
                <a:path h="1480458" w="24384000">
                  <a:moveTo>
                    <a:pt x="0" y="0"/>
                  </a:moveTo>
                  <a:lnTo>
                    <a:pt x="24384000" y="0"/>
                  </a:lnTo>
                  <a:lnTo>
                    <a:pt x="24384000" y="1480458"/>
                  </a:lnTo>
                  <a:lnTo>
                    <a:pt x="0" y="1480458"/>
                  </a:lnTo>
                  <a:close/>
                </a:path>
              </a:pathLst>
            </a:custGeom>
            <a:solidFill>
              <a:srgbClr val="000000">
                <a:alpha val="0"/>
              </a:srgbClr>
            </a:solidFill>
          </p:spPr>
        </p:sp>
        <p:sp>
          <p:nvSpPr>
            <p:cNvPr name="TextBox 5" id="5"/>
            <p:cNvSpPr txBox="true"/>
            <p:nvPr/>
          </p:nvSpPr>
          <p:spPr>
            <a:xfrm>
              <a:off x="0" y="57150"/>
              <a:ext cx="24384000" cy="1423308"/>
            </a:xfrm>
            <a:prstGeom prst="rect">
              <a:avLst/>
            </a:prstGeom>
          </p:spPr>
          <p:txBody>
            <a:bodyPr anchor="b" rtlCol="false" tIns="0" lIns="0" bIns="0" rIns="0"/>
            <a:lstStyle/>
            <a:p>
              <a:pPr algn="ctr">
                <a:lnSpc>
                  <a:spcPts val="6480"/>
                </a:lnSpc>
              </a:pPr>
              <a:r>
                <a:rPr lang="en-US" b="true" sz="6000" spc="-36" u="sng">
                  <a:solidFill>
                    <a:srgbClr val="000000"/>
                  </a:solidFill>
                  <a:latin typeface="TT Rounds Condensed Bold"/>
                  <a:ea typeface="TT Rounds Condensed Bold"/>
                  <a:cs typeface="TT Rounds Condensed Bold"/>
                  <a:sym typeface="TT Rounds Condensed Bold"/>
                </a:rPr>
                <a:t>What is ‘aridity’ &amp; how is it classified?</a:t>
              </a:r>
            </a:p>
          </p:txBody>
        </p:sp>
      </p:grpSp>
      <p:grpSp>
        <p:nvGrpSpPr>
          <p:cNvPr name="Group 6" id="6"/>
          <p:cNvGrpSpPr/>
          <p:nvPr/>
        </p:nvGrpSpPr>
        <p:grpSpPr>
          <a:xfrm rot="0">
            <a:off x="66786" y="1081768"/>
            <a:ext cx="6009892" cy="9122772"/>
            <a:chOff x="0" y="0"/>
            <a:chExt cx="8013190" cy="12163696"/>
          </a:xfrm>
        </p:grpSpPr>
        <p:sp>
          <p:nvSpPr>
            <p:cNvPr name="Freeform 7" id="7"/>
            <p:cNvSpPr/>
            <p:nvPr/>
          </p:nvSpPr>
          <p:spPr>
            <a:xfrm flipH="false" flipV="false" rot="0">
              <a:off x="38100" y="38100"/>
              <a:ext cx="7936992" cy="12087479"/>
            </a:xfrm>
            <a:custGeom>
              <a:avLst/>
              <a:gdLst/>
              <a:ahLst/>
              <a:cxnLst/>
              <a:rect r="r" b="b" t="t" l="l"/>
              <a:pathLst>
                <a:path h="12087479" w="7936992">
                  <a:moveTo>
                    <a:pt x="0" y="0"/>
                  </a:moveTo>
                  <a:lnTo>
                    <a:pt x="7936992" y="0"/>
                  </a:lnTo>
                  <a:lnTo>
                    <a:pt x="7936992" y="12087479"/>
                  </a:lnTo>
                  <a:lnTo>
                    <a:pt x="0" y="12087479"/>
                  </a:lnTo>
                  <a:close/>
                </a:path>
              </a:pathLst>
            </a:custGeom>
            <a:solidFill>
              <a:srgbClr val="FFFFFF"/>
            </a:solidFill>
          </p:spPr>
        </p:sp>
        <p:sp>
          <p:nvSpPr>
            <p:cNvPr name="Freeform 8" id="8"/>
            <p:cNvSpPr/>
            <p:nvPr/>
          </p:nvSpPr>
          <p:spPr>
            <a:xfrm flipH="false" flipV="false" rot="0">
              <a:off x="0" y="0"/>
              <a:ext cx="8013192" cy="12163679"/>
            </a:xfrm>
            <a:custGeom>
              <a:avLst/>
              <a:gdLst/>
              <a:ahLst/>
              <a:cxnLst/>
              <a:rect r="r" b="b" t="t" l="l"/>
              <a:pathLst>
                <a:path h="12163679" w="8013192">
                  <a:moveTo>
                    <a:pt x="38100" y="0"/>
                  </a:moveTo>
                  <a:lnTo>
                    <a:pt x="7975092" y="0"/>
                  </a:lnTo>
                  <a:cubicBezTo>
                    <a:pt x="7996174" y="0"/>
                    <a:pt x="8013192" y="17018"/>
                    <a:pt x="8013192" y="38100"/>
                  </a:cubicBezTo>
                  <a:lnTo>
                    <a:pt x="8013192" y="12125579"/>
                  </a:lnTo>
                  <a:cubicBezTo>
                    <a:pt x="8013192" y="12146661"/>
                    <a:pt x="7996174" y="12163679"/>
                    <a:pt x="7975092" y="12163679"/>
                  </a:cubicBezTo>
                  <a:lnTo>
                    <a:pt x="38100" y="12163679"/>
                  </a:lnTo>
                  <a:cubicBezTo>
                    <a:pt x="17018" y="12163679"/>
                    <a:pt x="0" y="12146661"/>
                    <a:pt x="0" y="12125579"/>
                  </a:cubicBezTo>
                  <a:lnTo>
                    <a:pt x="0" y="38100"/>
                  </a:lnTo>
                  <a:cubicBezTo>
                    <a:pt x="0" y="17018"/>
                    <a:pt x="17018" y="0"/>
                    <a:pt x="38100" y="0"/>
                  </a:cubicBezTo>
                  <a:moveTo>
                    <a:pt x="38100" y="76200"/>
                  </a:moveTo>
                  <a:lnTo>
                    <a:pt x="38100" y="38100"/>
                  </a:lnTo>
                  <a:lnTo>
                    <a:pt x="76200" y="38100"/>
                  </a:lnTo>
                  <a:lnTo>
                    <a:pt x="76200" y="12125579"/>
                  </a:lnTo>
                  <a:lnTo>
                    <a:pt x="38100" y="12125579"/>
                  </a:lnTo>
                  <a:lnTo>
                    <a:pt x="38100" y="12087479"/>
                  </a:lnTo>
                  <a:lnTo>
                    <a:pt x="7975092" y="12087479"/>
                  </a:lnTo>
                  <a:lnTo>
                    <a:pt x="7975092" y="12125579"/>
                  </a:lnTo>
                  <a:lnTo>
                    <a:pt x="7936992" y="12125579"/>
                  </a:lnTo>
                  <a:lnTo>
                    <a:pt x="7936992" y="38100"/>
                  </a:lnTo>
                  <a:lnTo>
                    <a:pt x="7975092" y="38100"/>
                  </a:lnTo>
                  <a:lnTo>
                    <a:pt x="7975092" y="76200"/>
                  </a:lnTo>
                  <a:lnTo>
                    <a:pt x="38100" y="76200"/>
                  </a:lnTo>
                  <a:close/>
                </a:path>
              </a:pathLst>
            </a:custGeom>
            <a:solidFill>
              <a:srgbClr val="000000"/>
            </a:solidFill>
          </p:spPr>
        </p:sp>
        <p:sp>
          <p:nvSpPr>
            <p:cNvPr name="TextBox 9" id="9"/>
            <p:cNvSpPr txBox="true"/>
            <p:nvPr/>
          </p:nvSpPr>
          <p:spPr>
            <a:xfrm>
              <a:off x="0" y="-19050"/>
              <a:ext cx="8013190" cy="12182746"/>
            </a:xfrm>
            <a:prstGeom prst="rect">
              <a:avLst/>
            </a:prstGeom>
          </p:spPr>
          <p:txBody>
            <a:bodyPr anchor="t" rtlCol="false" tIns="50800" lIns="50800" bIns="50800" rIns="50800"/>
            <a:lstStyle/>
            <a:p>
              <a:pPr algn="ctr">
                <a:lnSpc>
                  <a:spcPts val="1889"/>
                </a:lnSpc>
              </a:pPr>
              <a:r>
                <a:rPr lang="en-US" sz="1575">
                  <a:solidFill>
                    <a:srgbClr val="000000"/>
                  </a:solidFill>
                  <a:latin typeface="Calibri (MS)"/>
                  <a:ea typeface="Calibri (MS)"/>
                  <a:cs typeface="Calibri (MS)"/>
                  <a:sym typeface="Calibri (MS)"/>
                </a:rPr>
                <a:t>TASK: What words/terms come to mind when you hear the word ‘arid’? Aim for 3 words.</a:t>
              </a:r>
            </a:p>
            <a:p>
              <a:pPr algn="ctr">
                <a:lnSpc>
                  <a:spcPts val="1889"/>
                </a:lnSpc>
              </a:pPr>
            </a:p>
            <a:p>
              <a:pPr algn="l" marL="285036" indent="-142518" lvl="1">
                <a:lnSpc>
                  <a:spcPts val="1889"/>
                </a:lnSpc>
                <a:buFont typeface="Arial"/>
                <a:buChar char="•"/>
              </a:pPr>
              <a:r>
                <a:rPr lang="en-US" sz="1575">
                  <a:solidFill>
                    <a:srgbClr val="000000"/>
                  </a:solidFill>
                  <a:latin typeface="Calibri (MS)"/>
                  <a:ea typeface="Calibri (MS)"/>
                  <a:cs typeface="Calibri (MS)"/>
                  <a:sym typeface="Calibri (MS)"/>
                </a:rPr>
                <a:t>Dry</a:t>
              </a:r>
            </a:p>
            <a:p>
              <a:pPr algn="l" marL="285036" indent="-142518" lvl="1">
                <a:lnSpc>
                  <a:spcPts val="1889"/>
                </a:lnSpc>
                <a:buFont typeface="Arial"/>
                <a:buChar char="•"/>
              </a:pPr>
              <a:r>
                <a:rPr lang="en-US" sz="1575">
                  <a:solidFill>
                    <a:srgbClr val="000000"/>
                  </a:solidFill>
                  <a:latin typeface="Calibri (MS)"/>
                  <a:ea typeface="Calibri (MS)"/>
                  <a:cs typeface="Calibri (MS)"/>
                  <a:sym typeface="Calibri (MS)"/>
                </a:rPr>
                <a:t>Inhospitable</a:t>
              </a:r>
            </a:p>
            <a:p>
              <a:pPr algn="l" marL="285036" indent="-142518" lvl="1">
                <a:lnSpc>
                  <a:spcPts val="1889"/>
                </a:lnSpc>
                <a:buFont typeface="Arial"/>
                <a:buChar char="•"/>
              </a:pPr>
              <a:r>
                <a:rPr lang="en-US" sz="1575">
                  <a:solidFill>
                    <a:srgbClr val="000000"/>
                  </a:solidFill>
                  <a:latin typeface="Calibri (MS)"/>
                  <a:ea typeface="Calibri (MS)"/>
                  <a:cs typeface="Calibri (MS)"/>
                  <a:sym typeface="Calibri (MS)"/>
                </a:rPr>
                <a:t>Barren</a:t>
              </a:r>
            </a:p>
            <a:p>
              <a:pPr algn="l" marL="285036" indent="-142518" lvl="1">
                <a:lnSpc>
                  <a:spcPts val="1889"/>
                </a:lnSpc>
                <a:buFont typeface="Arial"/>
                <a:buChar char="•"/>
              </a:pPr>
              <a:r>
                <a:rPr lang="en-US" sz="1575">
                  <a:solidFill>
                    <a:srgbClr val="000000"/>
                  </a:solidFill>
                  <a:latin typeface="Calibri (MS)"/>
                  <a:ea typeface="Calibri (MS)"/>
                  <a:cs typeface="Calibri (MS)"/>
                  <a:sym typeface="Calibri (MS)"/>
                </a:rPr>
                <a:t>Un-vegetated</a:t>
              </a:r>
            </a:p>
            <a:p>
              <a:pPr algn="l" marL="285036" indent="-142518" lvl="1">
                <a:lnSpc>
                  <a:spcPts val="1889"/>
                </a:lnSpc>
                <a:buFont typeface="Arial"/>
                <a:buChar char="•"/>
              </a:pPr>
              <a:r>
                <a:rPr lang="en-US" sz="1575">
                  <a:solidFill>
                    <a:srgbClr val="000000"/>
                  </a:solidFill>
                  <a:latin typeface="Calibri (MS)"/>
                  <a:ea typeface="Calibri (MS)"/>
                  <a:cs typeface="Calibri (MS)"/>
                  <a:sym typeface="Calibri (MS)"/>
                </a:rPr>
                <a:t>Lack of water</a:t>
              </a:r>
            </a:p>
            <a:p>
              <a:pPr algn="l" marL="285036" indent="-142518" lvl="1">
                <a:lnSpc>
                  <a:spcPts val="1889"/>
                </a:lnSpc>
              </a:pPr>
            </a:p>
            <a:p>
              <a:pPr algn="l" marL="285036" indent="-142518" lvl="1">
                <a:lnSpc>
                  <a:spcPts val="1889"/>
                </a:lnSpc>
              </a:pPr>
              <a:r>
                <a:rPr lang="en-US" sz="1575">
                  <a:solidFill>
                    <a:srgbClr val="000000"/>
                  </a:solidFill>
                  <a:latin typeface="Calibri (MS)"/>
                  <a:ea typeface="Calibri (MS)"/>
                  <a:cs typeface="Calibri (MS)"/>
                  <a:sym typeface="Calibri (MS)"/>
                </a:rPr>
                <a:t>Most modern definitions of aridity are based on the concept of ‘water balance’. What is water balance?</a:t>
              </a:r>
            </a:p>
            <a:p>
              <a:pPr algn="l" marL="285036" indent="-142518" lvl="1">
                <a:lnSpc>
                  <a:spcPts val="1889"/>
                </a:lnSpc>
              </a:pPr>
              <a:r>
                <a:rPr lang="en-US" sz="1575">
                  <a:solidFill>
                    <a:srgbClr val="000000"/>
                  </a:solidFill>
                  <a:latin typeface="Calibri (MS)"/>
                  <a:ea typeface="Calibri (MS)"/>
                  <a:cs typeface="Calibri (MS)"/>
                  <a:sym typeface="Calibri (MS)"/>
                </a:rPr>
                <a:t> Water balance is the relationship that exists between inputs in the form of precipitation (P) and the losses arising from evaporation &amp; transpiration (evapotranspiration) (E).</a:t>
              </a:r>
            </a:p>
            <a:p>
              <a:pPr algn="l" marL="285036" indent="-142518" lvl="1">
                <a:lnSpc>
                  <a:spcPts val="1889"/>
                </a:lnSpc>
              </a:pPr>
            </a:p>
            <a:p>
              <a:pPr algn="l" marL="285036" indent="-142518" lvl="1">
                <a:lnSpc>
                  <a:spcPts val="1889"/>
                </a:lnSpc>
                <a:buFont typeface="Arial"/>
                <a:buChar char="•"/>
              </a:pPr>
              <a:r>
                <a:rPr lang="en-US" sz="1575">
                  <a:solidFill>
                    <a:srgbClr val="000000"/>
                  </a:solidFill>
                  <a:latin typeface="Calibri (MS)"/>
                  <a:ea typeface="Calibri (MS)"/>
                  <a:cs typeface="Calibri (MS)"/>
                  <a:sym typeface="Calibri (MS)"/>
                </a:rPr>
                <a:t>What is ‘potential evapotranspiration’ (PE) and how is it different to ‘evapotranspiration’? This revision of Y12… </a:t>
              </a:r>
            </a:p>
            <a:p>
              <a:pPr algn="l" marL="285036" indent="-142518" lvl="1">
                <a:lnSpc>
                  <a:spcPts val="1889"/>
                </a:lnSpc>
              </a:pPr>
            </a:p>
            <a:p>
              <a:pPr algn="l" marL="285036" indent="-142518" lvl="1">
                <a:lnSpc>
                  <a:spcPts val="1889"/>
                </a:lnSpc>
              </a:pPr>
              <a:r>
                <a:rPr lang="en-US" sz="1575">
                  <a:solidFill>
                    <a:srgbClr val="000000"/>
                  </a:solidFill>
                  <a:latin typeface="Calibri (MS)"/>
                  <a:ea typeface="Calibri (MS)"/>
                  <a:cs typeface="Calibri (MS)"/>
                  <a:sym typeface="Calibri (MS)"/>
                </a:rPr>
                <a:t>The distinction between E and PE lies in the concept of </a:t>
              </a:r>
              <a:r>
                <a:rPr lang="en-US" sz="1575" u="sng">
                  <a:solidFill>
                    <a:srgbClr val="000000"/>
                  </a:solidFill>
                  <a:latin typeface="Calibri (MS)"/>
                  <a:ea typeface="Calibri (MS)"/>
                  <a:cs typeface="Calibri (MS)"/>
                  <a:sym typeface="Calibri (MS)"/>
                </a:rPr>
                <a:t>moisture availability</a:t>
              </a:r>
              <a:r>
                <a:rPr lang="en-US" sz="1575">
                  <a:solidFill>
                    <a:srgbClr val="000000"/>
                  </a:solidFill>
                  <a:latin typeface="Calibri (MS)"/>
                  <a:ea typeface="Calibri (MS)"/>
                  <a:cs typeface="Calibri (MS)"/>
                  <a:sym typeface="Calibri (MS)"/>
                </a:rPr>
                <a:t>. Potential evapotranspiration is the water </a:t>
              </a:r>
              <a:r>
                <a:rPr lang="en-US" sz="1575" u="sng">
                  <a:solidFill>
                    <a:srgbClr val="000000"/>
                  </a:solidFill>
                  <a:latin typeface="Calibri (MS)"/>
                  <a:ea typeface="Calibri (MS)"/>
                  <a:cs typeface="Calibri (MS)"/>
                  <a:sym typeface="Calibri (MS)"/>
                </a:rPr>
                <a:t>loss that would occur</a:t>
              </a:r>
              <a:r>
                <a:rPr lang="en-US" sz="1575">
                  <a:solidFill>
                    <a:srgbClr val="000000"/>
                  </a:solidFill>
                  <a:latin typeface="Calibri (MS)"/>
                  <a:ea typeface="Calibri (MS)"/>
                  <a:cs typeface="Calibri (MS)"/>
                  <a:sym typeface="Calibri (MS)"/>
                </a:rPr>
                <a:t> if there was an unlimited supply of water for use by vegetation &amp; evaporation. An area can have a low rate of E (evapotranspiration) but a very high PE (potential evapotranspiration). How?</a:t>
              </a:r>
            </a:p>
            <a:p>
              <a:pPr algn="l" marL="285036" indent="-142518" lvl="1">
                <a:lnSpc>
                  <a:spcPts val="1889"/>
                </a:lnSpc>
              </a:pPr>
            </a:p>
            <a:p>
              <a:pPr algn="l" marL="285036" indent="-142518" lvl="1">
                <a:lnSpc>
                  <a:spcPts val="1889"/>
                </a:lnSpc>
              </a:pPr>
              <a:r>
                <a:rPr lang="en-US" sz="1575">
                  <a:solidFill>
                    <a:srgbClr val="000000"/>
                  </a:solidFill>
                  <a:latin typeface="Calibri (MS)"/>
                  <a:ea typeface="Calibri (MS)"/>
                  <a:cs typeface="Calibri (MS)"/>
                  <a:sym typeface="Calibri (MS)"/>
                </a:rPr>
                <a:t>For example: Egypt’s E (evapotranspiration) is low, less than 250mm. This is because Egypt receives less than 250mm of rain annually. However, given Egypt’s high temperatures, if rainfall were as high as 2000mm, there would be sufficient heat to evaporate all of that water. Hence, the PE rate in Egypt is 2000mm.</a:t>
              </a:r>
            </a:p>
            <a:p>
              <a:pPr algn="l" marL="285036" indent="-142518" lvl="1">
                <a:lnSpc>
                  <a:spcPts val="1889"/>
                </a:lnSpc>
              </a:pPr>
            </a:p>
            <a:p>
              <a:pPr algn="l" marL="285036" indent="-142518" lvl="1">
                <a:lnSpc>
                  <a:spcPts val="1889"/>
                </a:lnSpc>
              </a:pPr>
              <a:r>
                <a:rPr lang="en-US" sz="1575">
                  <a:solidFill>
                    <a:srgbClr val="000000"/>
                  </a:solidFill>
                  <a:latin typeface="Calibri (MS)"/>
                  <a:ea typeface="Calibri (MS)"/>
                  <a:cs typeface="Calibri (MS)"/>
                  <a:sym typeface="Calibri (MS)"/>
                </a:rPr>
                <a:t>Ext: Learn this, and then test yourself by explaining PE without looking at this slide and see how you get on. Another good idea is to practice by explaining it out loud.</a:t>
              </a:r>
            </a:p>
          </p:txBody>
        </p:sp>
      </p:grpSp>
      <p:grpSp>
        <p:nvGrpSpPr>
          <p:cNvPr name="Group 10" id="10"/>
          <p:cNvGrpSpPr/>
          <p:nvPr/>
        </p:nvGrpSpPr>
        <p:grpSpPr>
          <a:xfrm rot="0">
            <a:off x="13841280" y="1081768"/>
            <a:ext cx="4370793" cy="9126137"/>
            <a:chOff x="0" y="0"/>
            <a:chExt cx="5827724" cy="12168183"/>
          </a:xfrm>
        </p:grpSpPr>
        <p:sp>
          <p:nvSpPr>
            <p:cNvPr name="Freeform 11" id="11"/>
            <p:cNvSpPr/>
            <p:nvPr/>
          </p:nvSpPr>
          <p:spPr>
            <a:xfrm flipH="false" flipV="false" rot="0">
              <a:off x="38100" y="38114"/>
              <a:ext cx="5751576" cy="12091939"/>
            </a:xfrm>
            <a:custGeom>
              <a:avLst/>
              <a:gdLst/>
              <a:ahLst/>
              <a:cxnLst/>
              <a:rect r="r" b="b" t="t" l="l"/>
              <a:pathLst>
                <a:path h="12091939" w="5751576">
                  <a:moveTo>
                    <a:pt x="0" y="0"/>
                  </a:moveTo>
                  <a:lnTo>
                    <a:pt x="5751576" y="0"/>
                  </a:lnTo>
                  <a:lnTo>
                    <a:pt x="5751576" y="12091939"/>
                  </a:lnTo>
                  <a:lnTo>
                    <a:pt x="0" y="12091939"/>
                  </a:lnTo>
                  <a:close/>
                </a:path>
              </a:pathLst>
            </a:custGeom>
            <a:solidFill>
              <a:srgbClr val="FFFFFF"/>
            </a:solidFill>
          </p:spPr>
        </p:sp>
        <p:sp>
          <p:nvSpPr>
            <p:cNvPr name="Freeform 12" id="12"/>
            <p:cNvSpPr/>
            <p:nvPr/>
          </p:nvSpPr>
          <p:spPr>
            <a:xfrm flipH="false" flipV="false" rot="0">
              <a:off x="0" y="0"/>
              <a:ext cx="5827776" cy="12168167"/>
            </a:xfrm>
            <a:custGeom>
              <a:avLst/>
              <a:gdLst/>
              <a:ahLst/>
              <a:cxnLst/>
              <a:rect r="r" b="b" t="t" l="l"/>
              <a:pathLst>
                <a:path h="12168167" w="5827776">
                  <a:moveTo>
                    <a:pt x="38100" y="0"/>
                  </a:moveTo>
                  <a:lnTo>
                    <a:pt x="5789676" y="0"/>
                  </a:lnTo>
                  <a:cubicBezTo>
                    <a:pt x="5810758" y="0"/>
                    <a:pt x="5827776" y="17024"/>
                    <a:pt x="5827776" y="38114"/>
                  </a:cubicBezTo>
                  <a:lnTo>
                    <a:pt x="5827776" y="12130053"/>
                  </a:lnTo>
                  <a:cubicBezTo>
                    <a:pt x="5827776" y="12151142"/>
                    <a:pt x="5810758" y="12168167"/>
                    <a:pt x="5789676" y="12168167"/>
                  </a:cubicBezTo>
                  <a:lnTo>
                    <a:pt x="38100" y="12168167"/>
                  </a:lnTo>
                  <a:cubicBezTo>
                    <a:pt x="17018" y="12168167"/>
                    <a:pt x="0" y="12151142"/>
                    <a:pt x="0" y="12130053"/>
                  </a:cubicBezTo>
                  <a:lnTo>
                    <a:pt x="0" y="38114"/>
                  </a:lnTo>
                  <a:cubicBezTo>
                    <a:pt x="0" y="17024"/>
                    <a:pt x="17018" y="0"/>
                    <a:pt x="38100" y="0"/>
                  </a:cubicBezTo>
                  <a:moveTo>
                    <a:pt x="38100" y="76228"/>
                  </a:moveTo>
                  <a:lnTo>
                    <a:pt x="38100" y="38114"/>
                  </a:lnTo>
                  <a:lnTo>
                    <a:pt x="76200" y="38114"/>
                  </a:lnTo>
                  <a:lnTo>
                    <a:pt x="76200" y="12130053"/>
                  </a:lnTo>
                  <a:lnTo>
                    <a:pt x="38100" y="12130053"/>
                  </a:lnTo>
                  <a:lnTo>
                    <a:pt x="38100" y="12091939"/>
                  </a:lnTo>
                  <a:lnTo>
                    <a:pt x="5789676" y="12091939"/>
                  </a:lnTo>
                  <a:lnTo>
                    <a:pt x="5789676" y="12130053"/>
                  </a:lnTo>
                  <a:lnTo>
                    <a:pt x="5751576" y="12130053"/>
                  </a:lnTo>
                  <a:lnTo>
                    <a:pt x="5751576" y="38114"/>
                  </a:lnTo>
                  <a:lnTo>
                    <a:pt x="5789676" y="38114"/>
                  </a:lnTo>
                  <a:lnTo>
                    <a:pt x="5789676" y="76228"/>
                  </a:lnTo>
                  <a:lnTo>
                    <a:pt x="38100" y="76228"/>
                  </a:lnTo>
                  <a:close/>
                </a:path>
              </a:pathLst>
            </a:custGeom>
            <a:solidFill>
              <a:srgbClr val="000000"/>
            </a:solidFill>
          </p:spPr>
        </p:sp>
        <p:sp>
          <p:nvSpPr>
            <p:cNvPr name="TextBox 13" id="13"/>
            <p:cNvSpPr txBox="true"/>
            <p:nvPr/>
          </p:nvSpPr>
          <p:spPr>
            <a:xfrm>
              <a:off x="0" y="-76200"/>
              <a:ext cx="5827724" cy="12244383"/>
            </a:xfrm>
            <a:prstGeom prst="rect">
              <a:avLst/>
            </a:prstGeom>
          </p:spPr>
          <p:txBody>
            <a:bodyPr anchor="t" rtlCol="false" tIns="50800" lIns="50800" bIns="50800" rIns="50800"/>
            <a:lstStyle/>
            <a:p>
              <a:pPr algn="ctr">
                <a:lnSpc>
                  <a:spcPts val="4656"/>
                </a:lnSpc>
              </a:pPr>
              <a:r>
                <a:rPr lang="en-US" sz="3880">
                  <a:solidFill>
                    <a:srgbClr val="000000"/>
                  </a:solidFill>
                  <a:latin typeface="Calibri (MS)"/>
                  <a:ea typeface="Calibri (MS)"/>
                  <a:cs typeface="Calibri (MS)"/>
                  <a:sym typeface="Calibri (MS)"/>
                </a:rPr>
                <a:t>3 classifications of aridity are explained in the textbook:</a:t>
              </a:r>
            </a:p>
            <a:p>
              <a:pPr algn="l" marL="702184" indent="-351092" lvl="1">
                <a:lnSpc>
                  <a:spcPts val="4656"/>
                </a:lnSpc>
                <a:buFont typeface="Arial"/>
                <a:buChar char="•"/>
              </a:pPr>
              <a:r>
                <a:rPr lang="en-US" sz="3880">
                  <a:solidFill>
                    <a:srgbClr val="000000"/>
                  </a:solidFill>
                  <a:latin typeface="Calibri (MS)"/>
                  <a:ea typeface="Calibri (MS)"/>
                  <a:cs typeface="Calibri (MS)"/>
                  <a:sym typeface="Calibri (MS)"/>
                </a:rPr>
                <a:t>Meigs’ (1953)</a:t>
              </a:r>
            </a:p>
            <a:p>
              <a:pPr algn="l" marL="702184" indent="-351092" lvl="1">
                <a:lnSpc>
                  <a:spcPts val="4656"/>
                </a:lnSpc>
                <a:buFont typeface="Arial"/>
                <a:buChar char="•"/>
              </a:pPr>
              <a:r>
                <a:rPr lang="en-US" sz="3880">
                  <a:solidFill>
                    <a:srgbClr val="000000"/>
                  </a:solidFill>
                  <a:latin typeface="Calibri (MS)"/>
                  <a:ea typeface="Calibri (MS)"/>
                  <a:cs typeface="Calibri (MS)"/>
                  <a:sym typeface="Calibri (MS)"/>
                </a:rPr>
                <a:t>Grove (1977)</a:t>
              </a:r>
            </a:p>
            <a:p>
              <a:pPr algn="l" marL="702184" indent="-351092" lvl="1">
                <a:lnSpc>
                  <a:spcPts val="4656"/>
                </a:lnSpc>
                <a:buFont typeface="Arial"/>
                <a:buChar char="•"/>
              </a:pPr>
              <a:r>
                <a:rPr lang="en-US" sz="3880">
                  <a:solidFill>
                    <a:srgbClr val="000000"/>
                  </a:solidFill>
                  <a:latin typeface="Calibri (MS)"/>
                  <a:ea typeface="Calibri (MS)"/>
                  <a:cs typeface="Calibri (MS)"/>
                  <a:sym typeface="Calibri (MS)"/>
                </a:rPr>
                <a:t>‘Number 3’ (Not given a title in the book!)</a:t>
              </a:r>
            </a:p>
            <a:p>
              <a:pPr algn="l" marL="702184" indent="-351092" lvl="1">
                <a:lnSpc>
                  <a:spcPts val="4656"/>
                </a:lnSpc>
              </a:pPr>
            </a:p>
            <a:p>
              <a:pPr algn="l" marL="702184" indent="-351092" lvl="1">
                <a:lnSpc>
                  <a:spcPts val="4656"/>
                </a:lnSpc>
              </a:pPr>
              <a:r>
                <a:rPr lang="en-US" sz="3880">
                  <a:solidFill>
                    <a:srgbClr val="000000"/>
                  </a:solidFill>
                  <a:latin typeface="Calibri (MS)"/>
                  <a:ea typeface="Calibri (MS)"/>
                  <a:cs typeface="Calibri (MS)"/>
                  <a:sym typeface="Calibri (MS)"/>
                </a:rPr>
                <a:t>Study all 3, and explain them in your own words – hanrdwritten!! (they are on the next slide).  </a:t>
              </a:r>
            </a:p>
          </p:txBody>
        </p:sp>
      </p:grpSp>
      <p:grpSp>
        <p:nvGrpSpPr>
          <p:cNvPr name="Group 14" id="14"/>
          <p:cNvGrpSpPr>
            <a:grpSpLocks noChangeAspect="true"/>
          </p:cNvGrpSpPr>
          <p:nvPr/>
        </p:nvGrpSpPr>
        <p:grpSpPr>
          <a:xfrm rot="0">
            <a:off x="6167385" y="1110345"/>
            <a:ext cx="7597968" cy="4036422"/>
            <a:chOff x="0" y="0"/>
            <a:chExt cx="10130624" cy="5381896"/>
          </a:xfrm>
        </p:grpSpPr>
        <p:sp>
          <p:nvSpPr>
            <p:cNvPr name="Freeform 15" id="15" descr="ARID (adjective) definition and synonyms | Macmillan Dictionary"/>
            <p:cNvSpPr/>
            <p:nvPr/>
          </p:nvSpPr>
          <p:spPr>
            <a:xfrm flipH="false" flipV="false" rot="0">
              <a:off x="0" y="0"/>
              <a:ext cx="10130663" cy="5381879"/>
            </a:xfrm>
            <a:custGeom>
              <a:avLst/>
              <a:gdLst/>
              <a:ahLst/>
              <a:cxnLst/>
              <a:rect r="r" b="b" t="t" l="l"/>
              <a:pathLst>
                <a:path h="5381879" w="10130663">
                  <a:moveTo>
                    <a:pt x="0" y="0"/>
                  </a:moveTo>
                  <a:lnTo>
                    <a:pt x="10130663" y="0"/>
                  </a:lnTo>
                  <a:lnTo>
                    <a:pt x="10130663" y="5381879"/>
                  </a:lnTo>
                  <a:lnTo>
                    <a:pt x="0" y="5381879"/>
                  </a:lnTo>
                  <a:lnTo>
                    <a:pt x="0" y="0"/>
                  </a:lnTo>
                  <a:close/>
                </a:path>
              </a:pathLst>
            </a:custGeom>
            <a:blipFill>
              <a:blip r:embed="rId3"/>
              <a:stretch>
                <a:fillRect l="0" t="0" r="0" b="0"/>
              </a:stretch>
            </a:blipFill>
          </p:spPr>
        </p:sp>
      </p:grpSp>
      <p:grpSp>
        <p:nvGrpSpPr>
          <p:cNvPr name="Group 16" id="16"/>
          <p:cNvGrpSpPr>
            <a:grpSpLocks noChangeAspect="true"/>
          </p:cNvGrpSpPr>
          <p:nvPr/>
        </p:nvGrpSpPr>
        <p:grpSpPr>
          <a:xfrm rot="0">
            <a:off x="6167385" y="5368834"/>
            <a:ext cx="7597968" cy="4807131"/>
            <a:chOff x="0" y="0"/>
            <a:chExt cx="10130624" cy="6409508"/>
          </a:xfrm>
        </p:grpSpPr>
        <p:sp>
          <p:nvSpPr>
            <p:cNvPr name="Freeform 17" id="17" descr="Cracked and arid soil stock photo. Image of heat, terreno - 73507888"/>
            <p:cNvSpPr/>
            <p:nvPr/>
          </p:nvSpPr>
          <p:spPr>
            <a:xfrm flipH="false" flipV="false" rot="0">
              <a:off x="0" y="0"/>
              <a:ext cx="10130663" cy="6409563"/>
            </a:xfrm>
            <a:custGeom>
              <a:avLst/>
              <a:gdLst/>
              <a:ahLst/>
              <a:cxnLst/>
              <a:rect r="r" b="b" t="t" l="l"/>
              <a:pathLst>
                <a:path h="6409563" w="10130663">
                  <a:moveTo>
                    <a:pt x="0" y="0"/>
                  </a:moveTo>
                  <a:lnTo>
                    <a:pt x="10130663" y="0"/>
                  </a:lnTo>
                  <a:lnTo>
                    <a:pt x="10130663" y="6409563"/>
                  </a:lnTo>
                  <a:lnTo>
                    <a:pt x="0" y="6409563"/>
                  </a:lnTo>
                  <a:lnTo>
                    <a:pt x="0" y="0"/>
                  </a:lnTo>
                  <a:close/>
                </a:path>
              </a:pathLst>
            </a:custGeom>
            <a:blipFill>
              <a:blip r:embed="rId4"/>
              <a:stretch>
                <a:fillRect l="0" t="0" r="0" b="-5501"/>
              </a:stretch>
            </a:blipFill>
          </p:spPr>
        </p:sp>
      </p:grpSp>
      <p:grpSp>
        <p:nvGrpSpPr>
          <p:cNvPr name="Group 18" id="18"/>
          <p:cNvGrpSpPr/>
          <p:nvPr/>
        </p:nvGrpSpPr>
        <p:grpSpPr>
          <a:xfrm rot="0">
            <a:off x="865686" y="4484098"/>
            <a:ext cx="1299210" cy="241118"/>
            <a:chOff x="0" y="0"/>
            <a:chExt cx="1732280" cy="321490"/>
          </a:xfrm>
        </p:grpSpPr>
        <p:sp>
          <p:nvSpPr>
            <p:cNvPr name="Freeform 19" id="19"/>
            <p:cNvSpPr/>
            <p:nvPr/>
          </p:nvSpPr>
          <p:spPr>
            <a:xfrm flipH="false" flipV="false" rot="0">
              <a:off x="12700" y="12700"/>
              <a:ext cx="1706880" cy="296164"/>
            </a:xfrm>
            <a:custGeom>
              <a:avLst/>
              <a:gdLst/>
              <a:ahLst/>
              <a:cxnLst/>
              <a:rect r="r" b="b" t="t" l="l"/>
              <a:pathLst>
                <a:path h="296164" w="1706880">
                  <a:moveTo>
                    <a:pt x="0" y="49403"/>
                  </a:moveTo>
                  <a:cubicBezTo>
                    <a:pt x="0" y="22098"/>
                    <a:pt x="23622" y="0"/>
                    <a:pt x="52832" y="0"/>
                  </a:cubicBezTo>
                  <a:lnTo>
                    <a:pt x="1654048" y="0"/>
                  </a:lnTo>
                  <a:cubicBezTo>
                    <a:pt x="1683258" y="0"/>
                    <a:pt x="1706880" y="22098"/>
                    <a:pt x="1706880" y="49403"/>
                  </a:cubicBezTo>
                  <a:lnTo>
                    <a:pt x="1706880" y="246761"/>
                  </a:lnTo>
                  <a:cubicBezTo>
                    <a:pt x="1706880" y="274066"/>
                    <a:pt x="1683258" y="296164"/>
                    <a:pt x="1654048" y="296164"/>
                  </a:cubicBezTo>
                  <a:lnTo>
                    <a:pt x="52832" y="296164"/>
                  </a:lnTo>
                  <a:cubicBezTo>
                    <a:pt x="23622" y="296037"/>
                    <a:pt x="0" y="273939"/>
                    <a:pt x="0" y="246761"/>
                  </a:cubicBezTo>
                  <a:close/>
                </a:path>
              </a:pathLst>
            </a:custGeom>
            <a:solidFill>
              <a:srgbClr val="5B9BD5"/>
            </a:solidFill>
          </p:spPr>
        </p:sp>
        <p:sp>
          <p:nvSpPr>
            <p:cNvPr name="Freeform 20" id="20"/>
            <p:cNvSpPr/>
            <p:nvPr/>
          </p:nvSpPr>
          <p:spPr>
            <a:xfrm flipH="false" flipV="false" rot="0">
              <a:off x="0" y="0"/>
              <a:ext cx="1732280" cy="321564"/>
            </a:xfrm>
            <a:custGeom>
              <a:avLst/>
              <a:gdLst/>
              <a:ahLst/>
              <a:cxnLst/>
              <a:rect r="r" b="b" t="t" l="l"/>
              <a:pathLst>
                <a:path h="321564" w="1732280">
                  <a:moveTo>
                    <a:pt x="0" y="62103"/>
                  </a:moveTo>
                  <a:cubicBezTo>
                    <a:pt x="0" y="26924"/>
                    <a:pt x="30099" y="0"/>
                    <a:pt x="65532" y="0"/>
                  </a:cubicBezTo>
                  <a:lnTo>
                    <a:pt x="1666748" y="0"/>
                  </a:lnTo>
                  <a:lnTo>
                    <a:pt x="1666748" y="12700"/>
                  </a:lnTo>
                  <a:lnTo>
                    <a:pt x="1666748" y="0"/>
                  </a:lnTo>
                  <a:cubicBezTo>
                    <a:pt x="1702054" y="0"/>
                    <a:pt x="1732280" y="26924"/>
                    <a:pt x="1732280" y="62103"/>
                  </a:cubicBezTo>
                  <a:lnTo>
                    <a:pt x="1719580" y="62103"/>
                  </a:lnTo>
                  <a:lnTo>
                    <a:pt x="1732280" y="62103"/>
                  </a:lnTo>
                  <a:lnTo>
                    <a:pt x="1732280" y="259461"/>
                  </a:lnTo>
                  <a:lnTo>
                    <a:pt x="1719580" y="259461"/>
                  </a:lnTo>
                  <a:lnTo>
                    <a:pt x="1732280" y="259461"/>
                  </a:lnTo>
                  <a:cubicBezTo>
                    <a:pt x="1732280" y="294513"/>
                    <a:pt x="1702181" y="321564"/>
                    <a:pt x="1666748" y="321564"/>
                  </a:cubicBezTo>
                  <a:lnTo>
                    <a:pt x="1666748" y="308864"/>
                  </a:lnTo>
                  <a:lnTo>
                    <a:pt x="1666748" y="321564"/>
                  </a:lnTo>
                  <a:lnTo>
                    <a:pt x="65532" y="321564"/>
                  </a:lnTo>
                  <a:lnTo>
                    <a:pt x="65532" y="308864"/>
                  </a:lnTo>
                  <a:lnTo>
                    <a:pt x="65532" y="321564"/>
                  </a:lnTo>
                  <a:cubicBezTo>
                    <a:pt x="30099" y="321437"/>
                    <a:pt x="0" y="294513"/>
                    <a:pt x="0" y="259461"/>
                  </a:cubicBezTo>
                  <a:lnTo>
                    <a:pt x="0" y="62103"/>
                  </a:lnTo>
                  <a:lnTo>
                    <a:pt x="12700" y="62103"/>
                  </a:lnTo>
                  <a:lnTo>
                    <a:pt x="0" y="62103"/>
                  </a:lnTo>
                  <a:moveTo>
                    <a:pt x="25400" y="62103"/>
                  </a:moveTo>
                  <a:lnTo>
                    <a:pt x="25400" y="259461"/>
                  </a:lnTo>
                  <a:lnTo>
                    <a:pt x="12700" y="259461"/>
                  </a:lnTo>
                  <a:lnTo>
                    <a:pt x="25400" y="259461"/>
                  </a:lnTo>
                  <a:cubicBezTo>
                    <a:pt x="25400" y="278892"/>
                    <a:pt x="42545" y="296164"/>
                    <a:pt x="65532" y="296164"/>
                  </a:cubicBezTo>
                  <a:lnTo>
                    <a:pt x="1666748" y="296164"/>
                  </a:lnTo>
                  <a:cubicBezTo>
                    <a:pt x="1689735" y="296164"/>
                    <a:pt x="1706880" y="279019"/>
                    <a:pt x="1706880" y="259461"/>
                  </a:cubicBezTo>
                  <a:lnTo>
                    <a:pt x="1706880" y="62103"/>
                  </a:lnTo>
                  <a:cubicBezTo>
                    <a:pt x="1706880" y="42672"/>
                    <a:pt x="1689735" y="25400"/>
                    <a:pt x="1666748" y="25400"/>
                  </a:cubicBezTo>
                  <a:lnTo>
                    <a:pt x="65532" y="25400"/>
                  </a:lnTo>
                  <a:lnTo>
                    <a:pt x="65532" y="12700"/>
                  </a:lnTo>
                  <a:lnTo>
                    <a:pt x="65532" y="25400"/>
                  </a:lnTo>
                  <a:cubicBezTo>
                    <a:pt x="42545" y="25400"/>
                    <a:pt x="25400" y="42545"/>
                    <a:pt x="25400" y="62103"/>
                  </a:cubicBezTo>
                  <a:close/>
                </a:path>
              </a:pathLst>
            </a:custGeom>
            <a:solidFill>
              <a:srgbClr val="41719C"/>
            </a:solidFill>
          </p:spPr>
        </p:sp>
      </p:grpSp>
      <p:grpSp>
        <p:nvGrpSpPr>
          <p:cNvPr name="Group 21" id="21"/>
          <p:cNvGrpSpPr/>
          <p:nvPr/>
        </p:nvGrpSpPr>
        <p:grpSpPr>
          <a:xfrm rot="0">
            <a:off x="258254" y="4712698"/>
            <a:ext cx="1044495" cy="286837"/>
            <a:chOff x="0" y="0"/>
            <a:chExt cx="1392660" cy="382450"/>
          </a:xfrm>
        </p:grpSpPr>
        <p:sp>
          <p:nvSpPr>
            <p:cNvPr name="Freeform 22" id="22"/>
            <p:cNvSpPr/>
            <p:nvPr/>
          </p:nvSpPr>
          <p:spPr>
            <a:xfrm flipH="false" flipV="false" rot="0">
              <a:off x="12700" y="12700"/>
              <a:ext cx="1367282" cy="357124"/>
            </a:xfrm>
            <a:custGeom>
              <a:avLst/>
              <a:gdLst/>
              <a:ahLst/>
              <a:cxnLst/>
              <a:rect r="r" b="b" t="t" l="l"/>
              <a:pathLst>
                <a:path h="357124" w="1367282">
                  <a:moveTo>
                    <a:pt x="0" y="59563"/>
                  </a:moveTo>
                  <a:cubicBezTo>
                    <a:pt x="0" y="26670"/>
                    <a:pt x="28067" y="0"/>
                    <a:pt x="62611" y="0"/>
                  </a:cubicBezTo>
                  <a:lnTo>
                    <a:pt x="1304671" y="0"/>
                  </a:lnTo>
                  <a:cubicBezTo>
                    <a:pt x="1339215" y="0"/>
                    <a:pt x="1367282" y="26670"/>
                    <a:pt x="1367282" y="59563"/>
                  </a:cubicBezTo>
                  <a:lnTo>
                    <a:pt x="1367282" y="297561"/>
                  </a:lnTo>
                  <a:cubicBezTo>
                    <a:pt x="1367282" y="330454"/>
                    <a:pt x="1339215" y="357124"/>
                    <a:pt x="1304671" y="357124"/>
                  </a:cubicBezTo>
                  <a:lnTo>
                    <a:pt x="62611" y="357124"/>
                  </a:lnTo>
                  <a:cubicBezTo>
                    <a:pt x="28067" y="356997"/>
                    <a:pt x="0" y="330454"/>
                    <a:pt x="0" y="297561"/>
                  </a:cubicBezTo>
                  <a:close/>
                </a:path>
              </a:pathLst>
            </a:custGeom>
            <a:solidFill>
              <a:srgbClr val="5B9BD5"/>
            </a:solidFill>
          </p:spPr>
        </p:sp>
        <p:sp>
          <p:nvSpPr>
            <p:cNvPr name="Freeform 23" id="23"/>
            <p:cNvSpPr/>
            <p:nvPr/>
          </p:nvSpPr>
          <p:spPr>
            <a:xfrm flipH="false" flipV="false" rot="0">
              <a:off x="0" y="0"/>
              <a:ext cx="1392682" cy="382524"/>
            </a:xfrm>
            <a:custGeom>
              <a:avLst/>
              <a:gdLst/>
              <a:ahLst/>
              <a:cxnLst/>
              <a:rect r="r" b="b" t="t" l="l"/>
              <a:pathLst>
                <a:path h="382524" w="1392682">
                  <a:moveTo>
                    <a:pt x="0" y="72263"/>
                  </a:moveTo>
                  <a:cubicBezTo>
                    <a:pt x="0" y="31750"/>
                    <a:pt x="34290" y="0"/>
                    <a:pt x="75311" y="0"/>
                  </a:cubicBezTo>
                  <a:lnTo>
                    <a:pt x="1317371" y="0"/>
                  </a:lnTo>
                  <a:lnTo>
                    <a:pt x="1317371" y="12700"/>
                  </a:lnTo>
                  <a:lnTo>
                    <a:pt x="1317371" y="0"/>
                  </a:lnTo>
                  <a:cubicBezTo>
                    <a:pt x="1358392" y="0"/>
                    <a:pt x="1392682" y="31750"/>
                    <a:pt x="1392682" y="72263"/>
                  </a:cubicBezTo>
                  <a:lnTo>
                    <a:pt x="1379982" y="72263"/>
                  </a:lnTo>
                  <a:lnTo>
                    <a:pt x="1392682" y="72263"/>
                  </a:lnTo>
                  <a:lnTo>
                    <a:pt x="1392682" y="310261"/>
                  </a:lnTo>
                  <a:lnTo>
                    <a:pt x="1379982" y="310261"/>
                  </a:lnTo>
                  <a:lnTo>
                    <a:pt x="1392682" y="310261"/>
                  </a:lnTo>
                  <a:cubicBezTo>
                    <a:pt x="1392682" y="350774"/>
                    <a:pt x="1358392" y="382524"/>
                    <a:pt x="1317371" y="382524"/>
                  </a:cubicBezTo>
                  <a:lnTo>
                    <a:pt x="1317371" y="369824"/>
                  </a:lnTo>
                  <a:lnTo>
                    <a:pt x="1317371" y="382524"/>
                  </a:lnTo>
                  <a:lnTo>
                    <a:pt x="75311" y="382524"/>
                  </a:lnTo>
                  <a:lnTo>
                    <a:pt x="75311" y="369824"/>
                  </a:lnTo>
                  <a:lnTo>
                    <a:pt x="75311" y="382524"/>
                  </a:lnTo>
                  <a:cubicBezTo>
                    <a:pt x="34290" y="382397"/>
                    <a:pt x="0" y="350774"/>
                    <a:pt x="0" y="310261"/>
                  </a:cubicBezTo>
                  <a:lnTo>
                    <a:pt x="0" y="72263"/>
                  </a:lnTo>
                  <a:lnTo>
                    <a:pt x="12700" y="72263"/>
                  </a:lnTo>
                  <a:lnTo>
                    <a:pt x="0" y="72263"/>
                  </a:lnTo>
                  <a:moveTo>
                    <a:pt x="25400" y="72263"/>
                  </a:moveTo>
                  <a:lnTo>
                    <a:pt x="25400" y="310261"/>
                  </a:lnTo>
                  <a:lnTo>
                    <a:pt x="12700" y="310261"/>
                  </a:lnTo>
                  <a:lnTo>
                    <a:pt x="25400" y="310261"/>
                  </a:lnTo>
                  <a:cubicBezTo>
                    <a:pt x="25400" y="335534"/>
                    <a:pt x="47117" y="357124"/>
                    <a:pt x="75311" y="357124"/>
                  </a:cubicBezTo>
                  <a:lnTo>
                    <a:pt x="1317371" y="357124"/>
                  </a:lnTo>
                  <a:cubicBezTo>
                    <a:pt x="1345565" y="357124"/>
                    <a:pt x="1367282" y="335534"/>
                    <a:pt x="1367282" y="310261"/>
                  </a:cubicBezTo>
                  <a:lnTo>
                    <a:pt x="1367282" y="72263"/>
                  </a:lnTo>
                  <a:cubicBezTo>
                    <a:pt x="1367282" y="46990"/>
                    <a:pt x="1345565" y="25400"/>
                    <a:pt x="1317371" y="25400"/>
                  </a:cubicBezTo>
                  <a:lnTo>
                    <a:pt x="75311" y="25400"/>
                  </a:lnTo>
                  <a:lnTo>
                    <a:pt x="75311" y="12700"/>
                  </a:lnTo>
                  <a:lnTo>
                    <a:pt x="75311" y="25400"/>
                  </a:lnTo>
                  <a:cubicBezTo>
                    <a:pt x="47117" y="25400"/>
                    <a:pt x="25400" y="46990"/>
                    <a:pt x="25400" y="72263"/>
                  </a:cubicBezTo>
                  <a:close/>
                </a:path>
              </a:pathLst>
            </a:custGeom>
            <a:solidFill>
              <a:srgbClr val="41719C"/>
            </a:solidFill>
          </p:spPr>
        </p:sp>
      </p:grpSp>
      <p:grpSp>
        <p:nvGrpSpPr>
          <p:cNvPr name="Group 24" id="24"/>
          <p:cNvGrpSpPr/>
          <p:nvPr/>
        </p:nvGrpSpPr>
        <p:grpSpPr>
          <a:xfrm rot="0">
            <a:off x="4404272" y="4484097"/>
            <a:ext cx="1052464" cy="241119"/>
            <a:chOff x="0" y="0"/>
            <a:chExt cx="1403286" cy="321492"/>
          </a:xfrm>
        </p:grpSpPr>
        <p:sp>
          <p:nvSpPr>
            <p:cNvPr name="Freeform 25" id="25"/>
            <p:cNvSpPr/>
            <p:nvPr/>
          </p:nvSpPr>
          <p:spPr>
            <a:xfrm flipH="false" flipV="false" rot="0">
              <a:off x="12700" y="12700"/>
              <a:ext cx="1377823" cy="296164"/>
            </a:xfrm>
            <a:custGeom>
              <a:avLst/>
              <a:gdLst/>
              <a:ahLst/>
              <a:cxnLst/>
              <a:rect r="r" b="b" t="t" l="l"/>
              <a:pathLst>
                <a:path h="296164" w="1377823">
                  <a:moveTo>
                    <a:pt x="0" y="49403"/>
                  </a:moveTo>
                  <a:cubicBezTo>
                    <a:pt x="0" y="22098"/>
                    <a:pt x="23495" y="0"/>
                    <a:pt x="52578" y="0"/>
                  </a:cubicBezTo>
                  <a:lnTo>
                    <a:pt x="1325245" y="0"/>
                  </a:lnTo>
                  <a:cubicBezTo>
                    <a:pt x="1354328" y="0"/>
                    <a:pt x="1377823" y="22098"/>
                    <a:pt x="1377823" y="49403"/>
                  </a:cubicBezTo>
                  <a:lnTo>
                    <a:pt x="1377823" y="246761"/>
                  </a:lnTo>
                  <a:cubicBezTo>
                    <a:pt x="1377823" y="274066"/>
                    <a:pt x="1354328" y="296164"/>
                    <a:pt x="1325245" y="296164"/>
                  </a:cubicBezTo>
                  <a:lnTo>
                    <a:pt x="52578" y="296164"/>
                  </a:lnTo>
                  <a:cubicBezTo>
                    <a:pt x="23495" y="296037"/>
                    <a:pt x="0" y="273939"/>
                    <a:pt x="0" y="246761"/>
                  </a:cubicBezTo>
                  <a:close/>
                </a:path>
              </a:pathLst>
            </a:custGeom>
            <a:solidFill>
              <a:srgbClr val="5B9BD5"/>
            </a:solidFill>
          </p:spPr>
        </p:sp>
        <p:sp>
          <p:nvSpPr>
            <p:cNvPr name="Freeform 26" id="26"/>
            <p:cNvSpPr/>
            <p:nvPr/>
          </p:nvSpPr>
          <p:spPr>
            <a:xfrm flipH="false" flipV="false" rot="0">
              <a:off x="0" y="0"/>
              <a:ext cx="1403223" cy="321564"/>
            </a:xfrm>
            <a:custGeom>
              <a:avLst/>
              <a:gdLst/>
              <a:ahLst/>
              <a:cxnLst/>
              <a:rect r="r" b="b" t="t" l="l"/>
              <a:pathLst>
                <a:path h="321564" w="1403223">
                  <a:moveTo>
                    <a:pt x="0" y="62103"/>
                  </a:moveTo>
                  <a:cubicBezTo>
                    <a:pt x="0" y="27051"/>
                    <a:pt x="29972" y="0"/>
                    <a:pt x="65278" y="0"/>
                  </a:cubicBezTo>
                  <a:lnTo>
                    <a:pt x="1337945" y="0"/>
                  </a:lnTo>
                  <a:lnTo>
                    <a:pt x="1337945" y="12700"/>
                  </a:lnTo>
                  <a:lnTo>
                    <a:pt x="1337945" y="0"/>
                  </a:lnTo>
                  <a:cubicBezTo>
                    <a:pt x="1373251" y="0"/>
                    <a:pt x="1403223" y="27051"/>
                    <a:pt x="1403223" y="62103"/>
                  </a:cubicBezTo>
                  <a:lnTo>
                    <a:pt x="1390523" y="62103"/>
                  </a:lnTo>
                  <a:lnTo>
                    <a:pt x="1403223" y="62103"/>
                  </a:lnTo>
                  <a:lnTo>
                    <a:pt x="1403223" y="259461"/>
                  </a:lnTo>
                  <a:lnTo>
                    <a:pt x="1390523" y="259461"/>
                  </a:lnTo>
                  <a:lnTo>
                    <a:pt x="1403223" y="259461"/>
                  </a:lnTo>
                  <a:cubicBezTo>
                    <a:pt x="1403223" y="294513"/>
                    <a:pt x="1373251" y="321564"/>
                    <a:pt x="1337945" y="321564"/>
                  </a:cubicBezTo>
                  <a:lnTo>
                    <a:pt x="1337945" y="308864"/>
                  </a:lnTo>
                  <a:lnTo>
                    <a:pt x="1337945" y="321564"/>
                  </a:lnTo>
                  <a:lnTo>
                    <a:pt x="65278" y="321564"/>
                  </a:lnTo>
                  <a:lnTo>
                    <a:pt x="65278" y="308864"/>
                  </a:lnTo>
                  <a:lnTo>
                    <a:pt x="65278" y="321564"/>
                  </a:lnTo>
                  <a:cubicBezTo>
                    <a:pt x="29972" y="321437"/>
                    <a:pt x="0" y="294513"/>
                    <a:pt x="0" y="259461"/>
                  </a:cubicBezTo>
                  <a:lnTo>
                    <a:pt x="0" y="62103"/>
                  </a:lnTo>
                  <a:lnTo>
                    <a:pt x="12700" y="62103"/>
                  </a:lnTo>
                  <a:lnTo>
                    <a:pt x="0" y="62103"/>
                  </a:lnTo>
                  <a:moveTo>
                    <a:pt x="25400" y="62103"/>
                  </a:moveTo>
                  <a:lnTo>
                    <a:pt x="25400" y="259461"/>
                  </a:lnTo>
                  <a:lnTo>
                    <a:pt x="12700" y="259461"/>
                  </a:lnTo>
                  <a:lnTo>
                    <a:pt x="25400" y="259461"/>
                  </a:lnTo>
                  <a:cubicBezTo>
                    <a:pt x="25400" y="278892"/>
                    <a:pt x="42545" y="296164"/>
                    <a:pt x="65278" y="296164"/>
                  </a:cubicBezTo>
                  <a:lnTo>
                    <a:pt x="1337945" y="296164"/>
                  </a:lnTo>
                  <a:cubicBezTo>
                    <a:pt x="1360805" y="296164"/>
                    <a:pt x="1377823" y="279019"/>
                    <a:pt x="1377823" y="259461"/>
                  </a:cubicBezTo>
                  <a:lnTo>
                    <a:pt x="1377823" y="62103"/>
                  </a:lnTo>
                  <a:cubicBezTo>
                    <a:pt x="1377823" y="42672"/>
                    <a:pt x="1360678" y="25400"/>
                    <a:pt x="1337945" y="25400"/>
                  </a:cubicBezTo>
                  <a:lnTo>
                    <a:pt x="65278" y="25400"/>
                  </a:lnTo>
                  <a:lnTo>
                    <a:pt x="65278" y="12700"/>
                  </a:lnTo>
                  <a:lnTo>
                    <a:pt x="65278" y="25400"/>
                  </a:lnTo>
                  <a:cubicBezTo>
                    <a:pt x="42545" y="25400"/>
                    <a:pt x="25400" y="42545"/>
                    <a:pt x="25400" y="62103"/>
                  </a:cubicBezTo>
                  <a:close/>
                </a:path>
              </a:pathLst>
            </a:custGeom>
            <a:solidFill>
              <a:srgbClr val="41719C"/>
            </a:solidFill>
          </p:spPr>
        </p:sp>
      </p:grpSp>
      <p:grpSp>
        <p:nvGrpSpPr>
          <p:cNvPr name="Group 27" id="27"/>
          <p:cNvGrpSpPr/>
          <p:nvPr/>
        </p:nvGrpSpPr>
        <p:grpSpPr>
          <a:xfrm rot="0">
            <a:off x="1403860" y="4712698"/>
            <a:ext cx="1779938" cy="286837"/>
            <a:chOff x="0" y="0"/>
            <a:chExt cx="2373250" cy="382450"/>
          </a:xfrm>
        </p:grpSpPr>
        <p:sp>
          <p:nvSpPr>
            <p:cNvPr name="Freeform 28" id="28"/>
            <p:cNvSpPr/>
            <p:nvPr/>
          </p:nvSpPr>
          <p:spPr>
            <a:xfrm flipH="false" flipV="false" rot="0">
              <a:off x="12700" y="12700"/>
              <a:ext cx="2347849" cy="357124"/>
            </a:xfrm>
            <a:custGeom>
              <a:avLst/>
              <a:gdLst/>
              <a:ahLst/>
              <a:cxnLst/>
              <a:rect r="r" b="b" t="t" l="l"/>
              <a:pathLst>
                <a:path h="357124" w="2347849">
                  <a:moveTo>
                    <a:pt x="0" y="59563"/>
                  </a:moveTo>
                  <a:cubicBezTo>
                    <a:pt x="0" y="26670"/>
                    <a:pt x="28194" y="0"/>
                    <a:pt x="63119" y="0"/>
                  </a:cubicBezTo>
                  <a:lnTo>
                    <a:pt x="2284730" y="0"/>
                  </a:lnTo>
                  <a:cubicBezTo>
                    <a:pt x="2319528" y="0"/>
                    <a:pt x="2347849" y="26670"/>
                    <a:pt x="2347849" y="59563"/>
                  </a:cubicBezTo>
                  <a:lnTo>
                    <a:pt x="2347849" y="297561"/>
                  </a:lnTo>
                  <a:cubicBezTo>
                    <a:pt x="2347849" y="330454"/>
                    <a:pt x="2319655" y="357124"/>
                    <a:pt x="2284730" y="357124"/>
                  </a:cubicBezTo>
                  <a:lnTo>
                    <a:pt x="63119" y="357124"/>
                  </a:lnTo>
                  <a:cubicBezTo>
                    <a:pt x="28194" y="356997"/>
                    <a:pt x="0" y="330454"/>
                    <a:pt x="0" y="297561"/>
                  </a:cubicBezTo>
                  <a:close/>
                </a:path>
              </a:pathLst>
            </a:custGeom>
            <a:solidFill>
              <a:srgbClr val="5B9BD5"/>
            </a:solidFill>
          </p:spPr>
        </p:sp>
        <p:sp>
          <p:nvSpPr>
            <p:cNvPr name="Freeform 29" id="29"/>
            <p:cNvSpPr/>
            <p:nvPr/>
          </p:nvSpPr>
          <p:spPr>
            <a:xfrm flipH="false" flipV="false" rot="0">
              <a:off x="0" y="0"/>
              <a:ext cx="2373249" cy="382524"/>
            </a:xfrm>
            <a:custGeom>
              <a:avLst/>
              <a:gdLst/>
              <a:ahLst/>
              <a:cxnLst/>
              <a:rect r="r" b="b" t="t" l="l"/>
              <a:pathLst>
                <a:path h="382524" w="2373249">
                  <a:moveTo>
                    <a:pt x="0" y="72263"/>
                  </a:moveTo>
                  <a:cubicBezTo>
                    <a:pt x="0" y="31623"/>
                    <a:pt x="34671" y="0"/>
                    <a:pt x="75819" y="0"/>
                  </a:cubicBezTo>
                  <a:lnTo>
                    <a:pt x="2297430" y="0"/>
                  </a:lnTo>
                  <a:lnTo>
                    <a:pt x="2297430" y="12700"/>
                  </a:lnTo>
                  <a:lnTo>
                    <a:pt x="2297430" y="0"/>
                  </a:lnTo>
                  <a:cubicBezTo>
                    <a:pt x="2338578" y="0"/>
                    <a:pt x="2373249" y="31623"/>
                    <a:pt x="2373249" y="72263"/>
                  </a:cubicBezTo>
                  <a:lnTo>
                    <a:pt x="2360549" y="72263"/>
                  </a:lnTo>
                  <a:lnTo>
                    <a:pt x="2373249" y="72263"/>
                  </a:lnTo>
                  <a:lnTo>
                    <a:pt x="2373249" y="310261"/>
                  </a:lnTo>
                  <a:lnTo>
                    <a:pt x="2360549" y="310261"/>
                  </a:lnTo>
                  <a:lnTo>
                    <a:pt x="2373249" y="310261"/>
                  </a:lnTo>
                  <a:cubicBezTo>
                    <a:pt x="2373249" y="350774"/>
                    <a:pt x="2338578" y="382524"/>
                    <a:pt x="2297430" y="382524"/>
                  </a:cubicBezTo>
                  <a:lnTo>
                    <a:pt x="2297430" y="369824"/>
                  </a:lnTo>
                  <a:lnTo>
                    <a:pt x="2297430" y="382524"/>
                  </a:lnTo>
                  <a:lnTo>
                    <a:pt x="75819" y="382524"/>
                  </a:lnTo>
                  <a:lnTo>
                    <a:pt x="75819" y="369824"/>
                  </a:lnTo>
                  <a:lnTo>
                    <a:pt x="75819" y="382524"/>
                  </a:lnTo>
                  <a:cubicBezTo>
                    <a:pt x="34671" y="382397"/>
                    <a:pt x="0" y="350774"/>
                    <a:pt x="0" y="310261"/>
                  </a:cubicBezTo>
                  <a:lnTo>
                    <a:pt x="0" y="72263"/>
                  </a:lnTo>
                  <a:lnTo>
                    <a:pt x="12700" y="72263"/>
                  </a:lnTo>
                  <a:lnTo>
                    <a:pt x="0" y="72263"/>
                  </a:lnTo>
                  <a:moveTo>
                    <a:pt x="25400" y="72263"/>
                  </a:moveTo>
                  <a:lnTo>
                    <a:pt x="25400" y="310261"/>
                  </a:lnTo>
                  <a:lnTo>
                    <a:pt x="12700" y="310261"/>
                  </a:lnTo>
                  <a:lnTo>
                    <a:pt x="25400" y="310261"/>
                  </a:lnTo>
                  <a:cubicBezTo>
                    <a:pt x="25400" y="335407"/>
                    <a:pt x="47244" y="357124"/>
                    <a:pt x="75819" y="357124"/>
                  </a:cubicBezTo>
                  <a:lnTo>
                    <a:pt x="2297430" y="357124"/>
                  </a:lnTo>
                  <a:cubicBezTo>
                    <a:pt x="2326005" y="357124"/>
                    <a:pt x="2347849" y="335534"/>
                    <a:pt x="2347849" y="310261"/>
                  </a:cubicBezTo>
                  <a:lnTo>
                    <a:pt x="2347849" y="72263"/>
                  </a:lnTo>
                  <a:cubicBezTo>
                    <a:pt x="2347849" y="47117"/>
                    <a:pt x="2326005" y="25400"/>
                    <a:pt x="2297430" y="25400"/>
                  </a:cubicBezTo>
                  <a:lnTo>
                    <a:pt x="75819" y="25400"/>
                  </a:lnTo>
                  <a:lnTo>
                    <a:pt x="75819" y="12700"/>
                  </a:lnTo>
                  <a:lnTo>
                    <a:pt x="75819" y="25400"/>
                  </a:lnTo>
                  <a:cubicBezTo>
                    <a:pt x="47244" y="25400"/>
                    <a:pt x="25400" y="46990"/>
                    <a:pt x="25400" y="72263"/>
                  </a:cubicBezTo>
                  <a:close/>
                </a:path>
              </a:pathLst>
            </a:custGeom>
            <a:solidFill>
              <a:srgbClr val="41719C"/>
            </a:solidFill>
          </p:spPr>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0" y="0"/>
            <a:ext cx="18288000" cy="1110344"/>
            <a:chOff x="0" y="0"/>
            <a:chExt cx="24384000" cy="1480458"/>
          </a:xfrm>
        </p:grpSpPr>
        <p:sp>
          <p:nvSpPr>
            <p:cNvPr name="Freeform 4" id="4"/>
            <p:cNvSpPr/>
            <p:nvPr/>
          </p:nvSpPr>
          <p:spPr>
            <a:xfrm flipH="false" flipV="false" rot="0">
              <a:off x="0" y="0"/>
              <a:ext cx="24384000" cy="1480458"/>
            </a:xfrm>
            <a:custGeom>
              <a:avLst/>
              <a:gdLst/>
              <a:ahLst/>
              <a:cxnLst/>
              <a:rect r="r" b="b" t="t" l="l"/>
              <a:pathLst>
                <a:path h="1480458" w="24384000">
                  <a:moveTo>
                    <a:pt x="0" y="0"/>
                  </a:moveTo>
                  <a:lnTo>
                    <a:pt x="24384000" y="0"/>
                  </a:lnTo>
                  <a:lnTo>
                    <a:pt x="24384000" y="1480458"/>
                  </a:lnTo>
                  <a:lnTo>
                    <a:pt x="0" y="1480458"/>
                  </a:lnTo>
                  <a:close/>
                </a:path>
              </a:pathLst>
            </a:custGeom>
            <a:solidFill>
              <a:srgbClr val="000000">
                <a:alpha val="0"/>
              </a:srgbClr>
            </a:solidFill>
          </p:spPr>
        </p:sp>
        <p:sp>
          <p:nvSpPr>
            <p:cNvPr name="TextBox 5" id="5"/>
            <p:cNvSpPr txBox="true"/>
            <p:nvPr/>
          </p:nvSpPr>
          <p:spPr>
            <a:xfrm>
              <a:off x="0" y="57150"/>
              <a:ext cx="24384000" cy="1423308"/>
            </a:xfrm>
            <a:prstGeom prst="rect">
              <a:avLst/>
            </a:prstGeom>
          </p:spPr>
          <p:txBody>
            <a:bodyPr anchor="b" rtlCol="false" tIns="0" lIns="0" bIns="0" rIns="0"/>
            <a:lstStyle/>
            <a:p>
              <a:pPr algn="ctr">
                <a:lnSpc>
                  <a:spcPts val="6480"/>
                </a:lnSpc>
              </a:pPr>
              <a:r>
                <a:rPr lang="en-US" b="true" sz="6000" spc="-36" u="sng">
                  <a:solidFill>
                    <a:srgbClr val="000000"/>
                  </a:solidFill>
                  <a:latin typeface="TT Rounds Condensed Bold"/>
                  <a:ea typeface="TT Rounds Condensed Bold"/>
                  <a:cs typeface="TT Rounds Condensed Bold"/>
                  <a:sym typeface="TT Rounds Condensed Bold"/>
                </a:rPr>
                <a:t>What is ‘aridity’ &amp; how is it classified?</a:t>
              </a:r>
            </a:p>
          </p:txBody>
        </p:sp>
      </p:grpSp>
      <p:grpSp>
        <p:nvGrpSpPr>
          <p:cNvPr name="Group 6" id="6"/>
          <p:cNvGrpSpPr>
            <a:grpSpLocks noChangeAspect="true"/>
          </p:cNvGrpSpPr>
          <p:nvPr/>
        </p:nvGrpSpPr>
        <p:grpSpPr>
          <a:xfrm rot="0">
            <a:off x="404" y="6008914"/>
            <a:ext cx="5333004" cy="1880411"/>
            <a:chOff x="0" y="0"/>
            <a:chExt cx="7110672" cy="2507214"/>
          </a:xfrm>
        </p:grpSpPr>
        <p:sp>
          <p:nvSpPr>
            <p:cNvPr name="Freeform 7" id="7"/>
            <p:cNvSpPr/>
            <p:nvPr/>
          </p:nvSpPr>
          <p:spPr>
            <a:xfrm flipH="false" flipV="false" rot="0">
              <a:off x="0" y="0"/>
              <a:ext cx="7110730" cy="2507234"/>
            </a:xfrm>
            <a:custGeom>
              <a:avLst/>
              <a:gdLst/>
              <a:ahLst/>
              <a:cxnLst/>
              <a:rect r="r" b="b" t="t" l="l"/>
              <a:pathLst>
                <a:path h="2507234" w="7110730">
                  <a:moveTo>
                    <a:pt x="0" y="0"/>
                  </a:moveTo>
                  <a:lnTo>
                    <a:pt x="7110730" y="0"/>
                  </a:lnTo>
                  <a:lnTo>
                    <a:pt x="7110730" y="2507234"/>
                  </a:lnTo>
                  <a:lnTo>
                    <a:pt x="0" y="2507234"/>
                  </a:lnTo>
                  <a:lnTo>
                    <a:pt x="0" y="0"/>
                  </a:lnTo>
                  <a:close/>
                </a:path>
              </a:pathLst>
            </a:custGeom>
            <a:blipFill>
              <a:blip r:embed="rId3"/>
              <a:stretch>
                <a:fillRect l="0" t="-538" r="0" b="-537"/>
              </a:stretch>
            </a:blipFill>
          </p:spPr>
        </p:sp>
      </p:grpSp>
      <p:grpSp>
        <p:nvGrpSpPr>
          <p:cNvPr name="Group 8" id="8"/>
          <p:cNvGrpSpPr/>
          <p:nvPr/>
        </p:nvGrpSpPr>
        <p:grpSpPr>
          <a:xfrm rot="0">
            <a:off x="5462991" y="8207012"/>
            <a:ext cx="5691131" cy="2076450"/>
            <a:chOff x="0" y="0"/>
            <a:chExt cx="7588174" cy="2768600"/>
          </a:xfrm>
        </p:grpSpPr>
        <p:sp>
          <p:nvSpPr>
            <p:cNvPr name="Freeform 9" id="9"/>
            <p:cNvSpPr/>
            <p:nvPr/>
          </p:nvSpPr>
          <p:spPr>
            <a:xfrm flipH="false" flipV="false" rot="0">
              <a:off x="12700" y="12700"/>
              <a:ext cx="7562724" cy="2743200"/>
            </a:xfrm>
            <a:custGeom>
              <a:avLst/>
              <a:gdLst/>
              <a:ahLst/>
              <a:cxnLst/>
              <a:rect r="r" b="b" t="t" l="l"/>
              <a:pathLst>
                <a:path h="2743200" w="7562724">
                  <a:moveTo>
                    <a:pt x="0" y="457200"/>
                  </a:moveTo>
                  <a:cubicBezTo>
                    <a:pt x="0" y="204724"/>
                    <a:pt x="205867" y="0"/>
                    <a:pt x="459867" y="0"/>
                  </a:cubicBezTo>
                  <a:lnTo>
                    <a:pt x="7102856" y="0"/>
                  </a:lnTo>
                  <a:cubicBezTo>
                    <a:pt x="7356856" y="0"/>
                    <a:pt x="7562724" y="204724"/>
                    <a:pt x="7562724" y="457200"/>
                  </a:cubicBezTo>
                  <a:lnTo>
                    <a:pt x="7562724" y="2286000"/>
                  </a:lnTo>
                  <a:cubicBezTo>
                    <a:pt x="7562724" y="2538476"/>
                    <a:pt x="7356856" y="2743200"/>
                    <a:pt x="7102856" y="2743200"/>
                  </a:cubicBezTo>
                  <a:lnTo>
                    <a:pt x="459867" y="2743200"/>
                  </a:lnTo>
                  <a:cubicBezTo>
                    <a:pt x="205867" y="2743200"/>
                    <a:pt x="0" y="2538476"/>
                    <a:pt x="0" y="2286000"/>
                  </a:cubicBezTo>
                  <a:close/>
                </a:path>
              </a:pathLst>
            </a:custGeom>
            <a:solidFill>
              <a:srgbClr val="5B9BD5"/>
            </a:solidFill>
          </p:spPr>
        </p:sp>
        <p:sp>
          <p:nvSpPr>
            <p:cNvPr name="Freeform 10" id="10"/>
            <p:cNvSpPr/>
            <p:nvPr/>
          </p:nvSpPr>
          <p:spPr>
            <a:xfrm flipH="false" flipV="false" rot="0">
              <a:off x="0" y="0"/>
              <a:ext cx="7588124" cy="2768600"/>
            </a:xfrm>
            <a:custGeom>
              <a:avLst/>
              <a:gdLst/>
              <a:ahLst/>
              <a:cxnLst/>
              <a:rect r="r" b="b" t="t" l="l"/>
              <a:pathLst>
                <a:path h="2768600" w="7588124">
                  <a:moveTo>
                    <a:pt x="0" y="469900"/>
                  </a:moveTo>
                  <a:cubicBezTo>
                    <a:pt x="0" y="210312"/>
                    <a:pt x="211709" y="0"/>
                    <a:pt x="472567" y="0"/>
                  </a:cubicBezTo>
                  <a:lnTo>
                    <a:pt x="7115556" y="0"/>
                  </a:lnTo>
                  <a:lnTo>
                    <a:pt x="7115556" y="12700"/>
                  </a:lnTo>
                  <a:lnTo>
                    <a:pt x="7115556" y="0"/>
                  </a:lnTo>
                  <a:cubicBezTo>
                    <a:pt x="7376541" y="0"/>
                    <a:pt x="7588124" y="210312"/>
                    <a:pt x="7588124" y="469900"/>
                  </a:cubicBezTo>
                  <a:lnTo>
                    <a:pt x="7575424" y="469900"/>
                  </a:lnTo>
                  <a:lnTo>
                    <a:pt x="7588124" y="469900"/>
                  </a:lnTo>
                  <a:lnTo>
                    <a:pt x="7588124" y="2298700"/>
                  </a:lnTo>
                  <a:lnTo>
                    <a:pt x="7575424" y="2298700"/>
                  </a:lnTo>
                  <a:lnTo>
                    <a:pt x="7588124" y="2298700"/>
                  </a:lnTo>
                  <a:cubicBezTo>
                    <a:pt x="7588124" y="2558288"/>
                    <a:pt x="7376414" y="2768600"/>
                    <a:pt x="7115556" y="2768600"/>
                  </a:cubicBezTo>
                  <a:lnTo>
                    <a:pt x="7115556" y="2755900"/>
                  </a:lnTo>
                  <a:lnTo>
                    <a:pt x="7115556" y="2768600"/>
                  </a:lnTo>
                  <a:lnTo>
                    <a:pt x="472567" y="2768600"/>
                  </a:lnTo>
                  <a:lnTo>
                    <a:pt x="472567" y="2755900"/>
                  </a:lnTo>
                  <a:lnTo>
                    <a:pt x="472567" y="2768600"/>
                  </a:lnTo>
                  <a:cubicBezTo>
                    <a:pt x="211709" y="2768600"/>
                    <a:pt x="0" y="2558288"/>
                    <a:pt x="0" y="2298700"/>
                  </a:cubicBezTo>
                  <a:lnTo>
                    <a:pt x="0" y="469900"/>
                  </a:lnTo>
                  <a:lnTo>
                    <a:pt x="12700" y="469900"/>
                  </a:lnTo>
                  <a:lnTo>
                    <a:pt x="0" y="469900"/>
                  </a:lnTo>
                  <a:moveTo>
                    <a:pt x="25400" y="469900"/>
                  </a:moveTo>
                  <a:lnTo>
                    <a:pt x="25400" y="2298700"/>
                  </a:lnTo>
                  <a:lnTo>
                    <a:pt x="12700" y="2298700"/>
                  </a:lnTo>
                  <a:lnTo>
                    <a:pt x="25400" y="2298700"/>
                  </a:lnTo>
                  <a:cubicBezTo>
                    <a:pt x="25400" y="2544064"/>
                    <a:pt x="225552" y="2743200"/>
                    <a:pt x="472567" y="2743200"/>
                  </a:cubicBezTo>
                  <a:lnTo>
                    <a:pt x="7115556" y="2743200"/>
                  </a:lnTo>
                  <a:cubicBezTo>
                    <a:pt x="7362572" y="2743200"/>
                    <a:pt x="7562724" y="2544064"/>
                    <a:pt x="7562724" y="2298700"/>
                  </a:cubicBezTo>
                  <a:lnTo>
                    <a:pt x="7562724" y="469900"/>
                  </a:lnTo>
                  <a:cubicBezTo>
                    <a:pt x="7562724" y="224536"/>
                    <a:pt x="7362572" y="25400"/>
                    <a:pt x="7115556" y="25400"/>
                  </a:cubicBezTo>
                  <a:lnTo>
                    <a:pt x="472567" y="25400"/>
                  </a:lnTo>
                  <a:lnTo>
                    <a:pt x="472567" y="12700"/>
                  </a:lnTo>
                  <a:lnTo>
                    <a:pt x="472567" y="25400"/>
                  </a:lnTo>
                  <a:cubicBezTo>
                    <a:pt x="225552" y="25400"/>
                    <a:pt x="25400" y="224536"/>
                    <a:pt x="25400" y="469900"/>
                  </a:cubicBezTo>
                  <a:close/>
                </a:path>
              </a:pathLst>
            </a:custGeom>
            <a:solidFill>
              <a:srgbClr val="41719C"/>
            </a:solidFill>
          </p:spPr>
        </p:sp>
        <p:sp>
          <p:nvSpPr>
            <p:cNvPr name="TextBox 11" id="11"/>
            <p:cNvSpPr txBox="true"/>
            <p:nvPr/>
          </p:nvSpPr>
          <p:spPr>
            <a:xfrm>
              <a:off x="0" y="-57150"/>
              <a:ext cx="7588174" cy="2825750"/>
            </a:xfrm>
            <a:prstGeom prst="rect">
              <a:avLst/>
            </a:prstGeom>
          </p:spPr>
          <p:txBody>
            <a:bodyPr anchor="ctr" rtlCol="false" tIns="50800" lIns="50800" bIns="50800" rIns="50800"/>
            <a:lstStyle/>
            <a:p>
              <a:pPr algn="ctr">
                <a:lnSpc>
                  <a:spcPts val="3240"/>
                </a:lnSpc>
              </a:pPr>
              <a:r>
                <a:rPr lang="en-US" sz="2700">
                  <a:solidFill>
                    <a:srgbClr val="FFFFFF"/>
                  </a:solidFill>
                  <a:latin typeface="Calibri (MS)"/>
                  <a:ea typeface="Calibri (MS)"/>
                  <a:cs typeface="Calibri (MS)"/>
                  <a:sym typeface="Calibri (MS)"/>
                </a:rPr>
                <a:t>Task: Briefly explain the term ‘rainfall effectiveness’. Research if needed.</a:t>
              </a:r>
            </a:p>
            <a:p>
              <a:pPr algn="ctr">
                <a:lnSpc>
                  <a:spcPts val="3240"/>
                </a:lnSpc>
              </a:pPr>
            </a:p>
            <a:p>
              <a:pPr algn="ctr">
                <a:lnSpc>
                  <a:spcPts val="3240"/>
                </a:lnSpc>
              </a:pPr>
              <a:r>
                <a:rPr lang="en-US" sz="2700">
                  <a:solidFill>
                    <a:srgbClr val="FFFFFF"/>
                  </a:solidFill>
                  <a:latin typeface="Calibri (MS)"/>
                  <a:ea typeface="Calibri (MS)"/>
                  <a:cs typeface="Calibri (MS)"/>
                  <a:sym typeface="Calibri (MS)"/>
                </a:rPr>
                <a:t>Ext: </a:t>
              </a:r>
              <a:r>
                <a:rPr lang="en-US" sz="2700" u="sng">
                  <a:solidFill>
                    <a:srgbClr val="0563C1"/>
                  </a:solidFill>
                  <a:latin typeface="Calibri (MS)"/>
                  <a:ea typeface="Calibri (MS)"/>
                  <a:cs typeface="Calibri (MS)"/>
                  <a:sym typeface="Calibri (MS)"/>
                  <a:hlinkClick r:id="rId4" tooltip="https://www.fao.org/3/x5560e/x5560e02.htm"/>
                </a:rPr>
                <a:t>This</a:t>
              </a:r>
              <a:r>
                <a:rPr lang="en-US" sz="2700">
                  <a:solidFill>
                    <a:srgbClr val="FFFFFF"/>
                  </a:solidFill>
                  <a:latin typeface="Calibri (MS)"/>
                  <a:ea typeface="Calibri (MS)"/>
                  <a:cs typeface="Calibri (MS)"/>
                  <a:sym typeface="Calibri (MS)"/>
                </a:rPr>
                <a:t> is an excellent resource on effective rainfall &amp; its significance.</a:t>
              </a:r>
            </a:p>
          </p:txBody>
        </p:sp>
      </p:grpSp>
      <p:grpSp>
        <p:nvGrpSpPr>
          <p:cNvPr name="Group 12" id="12"/>
          <p:cNvGrpSpPr>
            <a:grpSpLocks noChangeAspect="true"/>
          </p:cNvGrpSpPr>
          <p:nvPr/>
        </p:nvGrpSpPr>
        <p:grpSpPr>
          <a:xfrm rot="0">
            <a:off x="5472518" y="1734912"/>
            <a:ext cx="5657037" cy="6386512"/>
            <a:chOff x="0" y="0"/>
            <a:chExt cx="7542716" cy="8515350"/>
          </a:xfrm>
        </p:grpSpPr>
        <p:sp>
          <p:nvSpPr>
            <p:cNvPr name="Freeform 13" id="13"/>
            <p:cNvSpPr/>
            <p:nvPr/>
          </p:nvSpPr>
          <p:spPr>
            <a:xfrm flipH="false" flipV="false" rot="0">
              <a:off x="0" y="0"/>
              <a:ext cx="7542657" cy="8515350"/>
            </a:xfrm>
            <a:custGeom>
              <a:avLst/>
              <a:gdLst/>
              <a:ahLst/>
              <a:cxnLst/>
              <a:rect r="r" b="b" t="t" l="l"/>
              <a:pathLst>
                <a:path h="8515350" w="7542657">
                  <a:moveTo>
                    <a:pt x="0" y="0"/>
                  </a:moveTo>
                  <a:lnTo>
                    <a:pt x="7542657" y="0"/>
                  </a:lnTo>
                  <a:lnTo>
                    <a:pt x="7542657" y="8515350"/>
                  </a:lnTo>
                  <a:lnTo>
                    <a:pt x="0" y="8515350"/>
                  </a:lnTo>
                  <a:lnTo>
                    <a:pt x="0" y="0"/>
                  </a:lnTo>
                  <a:close/>
                </a:path>
              </a:pathLst>
            </a:custGeom>
            <a:blipFill>
              <a:blip r:embed="rId5"/>
              <a:stretch>
                <a:fillRect l="-6321" t="0" r="-6322" b="0"/>
              </a:stretch>
            </a:blipFill>
          </p:spPr>
        </p:sp>
      </p:grpSp>
      <p:grpSp>
        <p:nvGrpSpPr>
          <p:cNvPr name="Group 14" id="14"/>
          <p:cNvGrpSpPr>
            <a:grpSpLocks noChangeAspect="true"/>
          </p:cNvGrpSpPr>
          <p:nvPr/>
        </p:nvGrpSpPr>
        <p:grpSpPr>
          <a:xfrm rot="0">
            <a:off x="11399294" y="1110344"/>
            <a:ext cx="6415088" cy="5747656"/>
            <a:chOff x="0" y="0"/>
            <a:chExt cx="8553450" cy="7663542"/>
          </a:xfrm>
        </p:grpSpPr>
        <p:sp>
          <p:nvSpPr>
            <p:cNvPr name="Freeform 15" id="15"/>
            <p:cNvSpPr/>
            <p:nvPr/>
          </p:nvSpPr>
          <p:spPr>
            <a:xfrm flipH="false" flipV="false" rot="0">
              <a:off x="0" y="0"/>
              <a:ext cx="8553450" cy="7663561"/>
            </a:xfrm>
            <a:custGeom>
              <a:avLst/>
              <a:gdLst/>
              <a:ahLst/>
              <a:cxnLst/>
              <a:rect r="r" b="b" t="t" l="l"/>
              <a:pathLst>
                <a:path h="7663561" w="8553450">
                  <a:moveTo>
                    <a:pt x="0" y="0"/>
                  </a:moveTo>
                  <a:lnTo>
                    <a:pt x="8553450" y="0"/>
                  </a:lnTo>
                  <a:lnTo>
                    <a:pt x="8553450" y="7663561"/>
                  </a:lnTo>
                  <a:lnTo>
                    <a:pt x="0" y="7663561"/>
                  </a:lnTo>
                  <a:lnTo>
                    <a:pt x="0" y="0"/>
                  </a:lnTo>
                  <a:close/>
                </a:path>
              </a:pathLst>
            </a:custGeom>
            <a:blipFill>
              <a:blip r:embed="rId6"/>
              <a:stretch>
                <a:fillRect l="-2517" t="0" r="-2517" b="0"/>
              </a:stretch>
            </a:blipFill>
          </p:spPr>
        </p:sp>
      </p:grpSp>
      <p:sp>
        <p:nvSpPr>
          <p:cNvPr name="AutoShape 16" id="16"/>
          <p:cNvSpPr/>
          <p:nvPr/>
        </p:nvSpPr>
        <p:spPr>
          <a:xfrm rot="-5635711">
            <a:off x="5725637" y="6453052"/>
            <a:ext cx="3571012" cy="0"/>
          </a:xfrm>
          <a:prstGeom prst="line">
            <a:avLst/>
          </a:prstGeom>
          <a:ln cap="rnd" w="9525">
            <a:solidFill>
              <a:srgbClr val="5B9BD5"/>
            </a:solidFill>
            <a:prstDash val="solid"/>
            <a:headEnd type="none" len="sm" w="sm"/>
            <a:tailEnd type="triangle" len="med" w="lg"/>
          </a:ln>
        </p:spPr>
      </p:sp>
      <p:grpSp>
        <p:nvGrpSpPr>
          <p:cNvPr name="Group 17" id="17"/>
          <p:cNvGrpSpPr/>
          <p:nvPr/>
        </p:nvGrpSpPr>
        <p:grpSpPr>
          <a:xfrm rot="0">
            <a:off x="11229475" y="6897186"/>
            <a:ext cx="7019334" cy="3393237"/>
            <a:chOff x="0" y="0"/>
            <a:chExt cx="9359112" cy="4524316"/>
          </a:xfrm>
        </p:grpSpPr>
        <p:sp>
          <p:nvSpPr>
            <p:cNvPr name="Freeform 18" id="18"/>
            <p:cNvSpPr/>
            <p:nvPr/>
          </p:nvSpPr>
          <p:spPr>
            <a:xfrm flipH="false" flipV="false" rot="0">
              <a:off x="-1524" y="-1524"/>
              <a:ext cx="9362186" cy="4527423"/>
            </a:xfrm>
            <a:custGeom>
              <a:avLst/>
              <a:gdLst/>
              <a:ahLst/>
              <a:cxnLst/>
              <a:rect r="r" b="b" t="t" l="l"/>
              <a:pathLst>
                <a:path h="4527423" w="9362186">
                  <a:moveTo>
                    <a:pt x="1524" y="0"/>
                  </a:moveTo>
                  <a:lnTo>
                    <a:pt x="9360662" y="0"/>
                  </a:lnTo>
                  <a:cubicBezTo>
                    <a:pt x="9361551" y="0"/>
                    <a:pt x="9362186" y="762"/>
                    <a:pt x="9362186" y="1524"/>
                  </a:cubicBezTo>
                  <a:lnTo>
                    <a:pt x="9362186" y="4525899"/>
                  </a:lnTo>
                  <a:cubicBezTo>
                    <a:pt x="9362186" y="4526788"/>
                    <a:pt x="9361424" y="4527423"/>
                    <a:pt x="9360662" y="4527423"/>
                  </a:cubicBezTo>
                  <a:lnTo>
                    <a:pt x="1524" y="4527423"/>
                  </a:lnTo>
                  <a:cubicBezTo>
                    <a:pt x="635" y="4527423"/>
                    <a:pt x="0" y="4526661"/>
                    <a:pt x="0" y="4525899"/>
                  </a:cubicBezTo>
                  <a:lnTo>
                    <a:pt x="0" y="1524"/>
                  </a:lnTo>
                  <a:cubicBezTo>
                    <a:pt x="0" y="635"/>
                    <a:pt x="762" y="0"/>
                    <a:pt x="1524" y="0"/>
                  </a:cubicBezTo>
                  <a:moveTo>
                    <a:pt x="1524" y="3048"/>
                  </a:moveTo>
                  <a:lnTo>
                    <a:pt x="1524" y="1524"/>
                  </a:lnTo>
                  <a:lnTo>
                    <a:pt x="3048" y="1524"/>
                  </a:lnTo>
                  <a:lnTo>
                    <a:pt x="3048" y="4525899"/>
                  </a:lnTo>
                  <a:lnTo>
                    <a:pt x="1524" y="4525899"/>
                  </a:lnTo>
                  <a:lnTo>
                    <a:pt x="1524" y="4524375"/>
                  </a:lnTo>
                  <a:lnTo>
                    <a:pt x="9360662" y="4524375"/>
                  </a:lnTo>
                  <a:lnTo>
                    <a:pt x="9360662" y="4525899"/>
                  </a:lnTo>
                  <a:lnTo>
                    <a:pt x="9359138" y="4525899"/>
                  </a:lnTo>
                  <a:lnTo>
                    <a:pt x="9359138" y="1524"/>
                  </a:lnTo>
                  <a:lnTo>
                    <a:pt x="9360662" y="1524"/>
                  </a:lnTo>
                  <a:lnTo>
                    <a:pt x="9360662" y="3048"/>
                  </a:lnTo>
                  <a:lnTo>
                    <a:pt x="1524" y="3048"/>
                  </a:lnTo>
                  <a:close/>
                </a:path>
              </a:pathLst>
            </a:custGeom>
            <a:solidFill>
              <a:srgbClr val="5B9BD5"/>
            </a:solidFill>
          </p:spPr>
        </p:sp>
        <p:sp>
          <p:nvSpPr>
            <p:cNvPr name="TextBox 19" id="19"/>
            <p:cNvSpPr txBox="true"/>
            <p:nvPr/>
          </p:nvSpPr>
          <p:spPr>
            <a:xfrm>
              <a:off x="0" y="-19050"/>
              <a:ext cx="9359112" cy="4543366"/>
            </a:xfrm>
            <a:prstGeom prst="rect">
              <a:avLst/>
            </a:prstGeom>
          </p:spPr>
          <p:txBody>
            <a:bodyPr anchor="t" rtlCol="false" tIns="50800" lIns="50800" bIns="50800" rIns="50800"/>
            <a:lstStyle/>
            <a:p>
              <a:pPr algn="l">
                <a:lnSpc>
                  <a:spcPts val="1620"/>
                </a:lnSpc>
              </a:pPr>
              <a:r>
                <a:rPr lang="en-US" sz="1350">
                  <a:solidFill>
                    <a:srgbClr val="000000"/>
                  </a:solidFill>
                  <a:latin typeface="Arial"/>
                  <a:ea typeface="Arial"/>
                  <a:cs typeface="Arial"/>
                  <a:sym typeface="Arial"/>
                </a:rPr>
                <a:t>Cambridge summary:</a:t>
              </a:r>
            </a:p>
            <a:p>
              <a:pPr algn="l">
                <a:lnSpc>
                  <a:spcPts val="1620"/>
                </a:lnSpc>
              </a:pPr>
              <a:r>
                <a:rPr lang="en-US" sz="1350">
                  <a:solidFill>
                    <a:srgbClr val="000000"/>
                  </a:solidFill>
                  <a:latin typeface="Arial"/>
                  <a:ea typeface="Arial"/>
                  <a:cs typeface="Arial"/>
                  <a:sym typeface="Arial"/>
                </a:rPr>
                <a:t>The traditional definition of arid and semi-arid areas:</a:t>
              </a:r>
            </a:p>
            <a:p>
              <a:pPr algn="l" marL="244316" indent="-122158" lvl="1">
                <a:lnSpc>
                  <a:spcPts val="1620"/>
                </a:lnSpc>
                <a:buFont typeface="Arial"/>
                <a:buChar char="•"/>
              </a:pPr>
              <a:r>
                <a:rPr lang="en-US" sz="1350">
                  <a:solidFill>
                    <a:srgbClr val="000000"/>
                  </a:solidFill>
                  <a:latin typeface="Arial"/>
                  <a:ea typeface="Arial"/>
                  <a:cs typeface="Arial"/>
                  <a:sym typeface="Arial"/>
                </a:rPr>
                <a:t>arid: less than 250 mm per annum (year)</a:t>
              </a:r>
            </a:p>
            <a:p>
              <a:pPr algn="l" marL="244316" indent="-122158" lvl="1">
                <a:lnSpc>
                  <a:spcPts val="1620"/>
                </a:lnSpc>
                <a:buFont typeface="Arial"/>
                <a:buChar char="•"/>
              </a:pPr>
              <a:r>
                <a:rPr lang="en-US" sz="1350">
                  <a:solidFill>
                    <a:srgbClr val="000000"/>
                  </a:solidFill>
                  <a:latin typeface="Arial"/>
                  <a:ea typeface="Arial"/>
                  <a:cs typeface="Arial"/>
                  <a:sym typeface="Arial"/>
                </a:rPr>
                <a:t>semi-arid: 250–500 mm per annum (year).</a:t>
              </a:r>
            </a:p>
            <a:p>
              <a:pPr algn="l" marL="244316" indent="-122158" lvl="1">
                <a:lnSpc>
                  <a:spcPts val="1620"/>
                </a:lnSpc>
              </a:pPr>
              <a:r>
                <a:rPr lang="en-US" sz="1350">
                  <a:solidFill>
                    <a:srgbClr val="000000"/>
                  </a:solidFill>
                  <a:latin typeface="Arial"/>
                  <a:ea typeface="Arial"/>
                  <a:cs typeface="Arial"/>
                  <a:sym typeface="Arial"/>
                </a:rPr>
                <a:t>Definitions now use P:PET ratios (Precipitation:Potential EvapoTranspiration) and the aridity index:</a:t>
              </a:r>
            </a:p>
            <a:p>
              <a:pPr algn="l" marL="244316" indent="-122158" lvl="1">
                <a:lnSpc>
                  <a:spcPts val="1620"/>
                </a:lnSpc>
                <a:buFont typeface="Arial"/>
                <a:buChar char="•"/>
              </a:pPr>
              <a:r>
                <a:rPr lang="en-US" sz="1350">
                  <a:solidFill>
                    <a:srgbClr val="000000"/>
                  </a:solidFill>
                  <a:latin typeface="Arial"/>
                  <a:ea typeface="Arial"/>
                  <a:cs typeface="Arial"/>
                  <a:sym typeface="Arial"/>
                </a:rPr>
                <a:t>arid: 0.03–0.2 mm P:PET ratio</a:t>
              </a:r>
            </a:p>
            <a:p>
              <a:pPr algn="l" marL="244316" indent="-122158" lvl="1">
                <a:lnSpc>
                  <a:spcPts val="1620"/>
                </a:lnSpc>
                <a:buFont typeface="Arial"/>
                <a:buChar char="•"/>
              </a:pPr>
              <a:r>
                <a:rPr lang="en-US" sz="1350">
                  <a:solidFill>
                    <a:srgbClr val="000000"/>
                  </a:solidFill>
                  <a:latin typeface="Arial"/>
                  <a:ea typeface="Arial"/>
                  <a:cs typeface="Arial"/>
                  <a:sym typeface="Arial"/>
                </a:rPr>
                <a:t>semi-arid: 0.2–0.5 mm P:PET ratio.</a:t>
              </a:r>
            </a:p>
            <a:p>
              <a:pPr algn="l" marL="244316" indent="-122158" lvl="1">
                <a:lnSpc>
                  <a:spcPts val="1620"/>
                </a:lnSpc>
              </a:pPr>
              <a:r>
                <a:rPr lang="en-US" sz="1350">
                  <a:solidFill>
                    <a:srgbClr val="000000"/>
                  </a:solidFill>
                  <a:latin typeface="Arial"/>
                  <a:ea typeface="Arial"/>
                  <a:cs typeface="Arial"/>
                  <a:sym typeface="Arial"/>
                </a:rPr>
                <a:t>In semi-arid areas rainfall may vary up to 40% above or below the mean.</a:t>
              </a:r>
            </a:p>
            <a:p>
              <a:pPr algn="l" marL="244316" indent="-122158" lvl="1">
                <a:lnSpc>
                  <a:spcPts val="1620"/>
                </a:lnSpc>
              </a:pPr>
              <a:r>
                <a:rPr lang="en-US" sz="1350">
                  <a:solidFill>
                    <a:srgbClr val="000000"/>
                  </a:solidFill>
                  <a:latin typeface="Arial"/>
                  <a:ea typeface="Arial"/>
                  <a:cs typeface="Arial"/>
                  <a:sym typeface="Arial"/>
                </a:rPr>
                <a:t>Aridity index:</a:t>
              </a:r>
            </a:p>
            <a:p>
              <a:pPr algn="l" marL="244316" indent="-122158" lvl="1">
                <a:lnSpc>
                  <a:spcPts val="1620"/>
                </a:lnSpc>
                <a:buFont typeface="Arial"/>
                <a:buChar char="•"/>
              </a:pPr>
              <a:r>
                <a:rPr lang="en-US" sz="1350">
                  <a:solidFill>
                    <a:srgbClr val="000000"/>
                  </a:solidFill>
                  <a:latin typeface="Arial"/>
                  <a:ea typeface="Arial"/>
                  <a:cs typeface="Arial"/>
                  <a:sym typeface="Arial"/>
                </a:rPr>
                <a:t>–100 (areas with no precipitation)</a:t>
              </a:r>
            </a:p>
            <a:p>
              <a:pPr algn="l" marL="244316" indent="-122158" lvl="1">
                <a:lnSpc>
                  <a:spcPts val="1620"/>
                </a:lnSpc>
                <a:buFont typeface="Arial"/>
                <a:buChar char="•"/>
              </a:pPr>
              <a:r>
                <a:rPr lang="en-US" sz="1350">
                  <a:solidFill>
                    <a:srgbClr val="000000"/>
                  </a:solidFill>
                  <a:latin typeface="Arial"/>
                  <a:ea typeface="Arial"/>
                  <a:cs typeface="Arial"/>
                  <a:sym typeface="Arial"/>
                </a:rPr>
                <a:t>0 (areas where P=PET)</a:t>
              </a:r>
            </a:p>
            <a:p>
              <a:pPr algn="l" marL="244316" indent="-122158" lvl="1">
                <a:lnSpc>
                  <a:spcPts val="1620"/>
                </a:lnSpc>
                <a:buFont typeface="Arial"/>
                <a:buChar char="•"/>
              </a:pPr>
              <a:r>
                <a:rPr lang="en-US" sz="1350">
                  <a:solidFill>
                    <a:srgbClr val="000000"/>
                  </a:solidFill>
                  <a:latin typeface="Arial"/>
                  <a:ea typeface="Arial"/>
                  <a:cs typeface="Arial"/>
                  <a:sym typeface="Arial"/>
                </a:rPr>
                <a:t>+100 (areas where P&gt;PET).</a:t>
              </a:r>
            </a:p>
            <a:p>
              <a:pPr algn="l" marL="244316" indent="-122158" lvl="1">
                <a:lnSpc>
                  <a:spcPts val="1620"/>
                </a:lnSpc>
              </a:pPr>
              <a:r>
                <a:rPr lang="en-US" sz="1350">
                  <a:solidFill>
                    <a:srgbClr val="000000"/>
                  </a:solidFill>
                  <a:latin typeface="Arial"/>
                  <a:ea typeface="Arial"/>
                  <a:cs typeface="Arial"/>
                  <a:sym typeface="Arial"/>
                </a:rPr>
                <a:t>Arid areas are between –40 and –100 and semi-arid areas are between –20 and –40.</a:t>
              </a:r>
            </a:p>
          </p:txBody>
        </p:sp>
      </p:grpSp>
      <p:grpSp>
        <p:nvGrpSpPr>
          <p:cNvPr name="Group 20" id="20"/>
          <p:cNvGrpSpPr>
            <a:grpSpLocks noChangeAspect="true"/>
          </p:cNvGrpSpPr>
          <p:nvPr/>
        </p:nvGrpSpPr>
        <p:grpSpPr>
          <a:xfrm rot="0">
            <a:off x="0" y="1110344"/>
            <a:ext cx="5333408" cy="4898571"/>
            <a:chOff x="0" y="0"/>
            <a:chExt cx="7111210" cy="6531428"/>
          </a:xfrm>
        </p:grpSpPr>
        <p:sp>
          <p:nvSpPr>
            <p:cNvPr name="Freeform 21" id="21"/>
            <p:cNvSpPr/>
            <p:nvPr/>
          </p:nvSpPr>
          <p:spPr>
            <a:xfrm flipH="false" flipV="false" rot="0">
              <a:off x="0" y="0"/>
              <a:ext cx="7111238" cy="6531483"/>
            </a:xfrm>
            <a:custGeom>
              <a:avLst/>
              <a:gdLst/>
              <a:ahLst/>
              <a:cxnLst/>
              <a:rect r="r" b="b" t="t" l="l"/>
              <a:pathLst>
                <a:path h="6531483" w="7111238">
                  <a:moveTo>
                    <a:pt x="0" y="0"/>
                  </a:moveTo>
                  <a:lnTo>
                    <a:pt x="7111238" y="0"/>
                  </a:lnTo>
                  <a:lnTo>
                    <a:pt x="7111238" y="6531483"/>
                  </a:lnTo>
                  <a:lnTo>
                    <a:pt x="0" y="6531483"/>
                  </a:lnTo>
                  <a:lnTo>
                    <a:pt x="0" y="0"/>
                  </a:lnTo>
                  <a:close/>
                </a:path>
              </a:pathLst>
            </a:custGeom>
            <a:blipFill>
              <a:blip r:embed="rId7"/>
              <a:stretch>
                <a:fillRect l="0" t="0" r="-2093" b="-12958"/>
              </a:stretch>
            </a:blipFill>
          </p:spPr>
        </p:sp>
      </p:grpSp>
      <p:grpSp>
        <p:nvGrpSpPr>
          <p:cNvPr name="Group 22" id="22"/>
          <p:cNvGrpSpPr/>
          <p:nvPr/>
        </p:nvGrpSpPr>
        <p:grpSpPr>
          <a:xfrm rot="0">
            <a:off x="-9525" y="8207012"/>
            <a:ext cx="5172940" cy="2076450"/>
            <a:chOff x="0" y="0"/>
            <a:chExt cx="6897254" cy="2768600"/>
          </a:xfrm>
        </p:grpSpPr>
        <p:sp>
          <p:nvSpPr>
            <p:cNvPr name="Freeform 23" id="23"/>
            <p:cNvSpPr/>
            <p:nvPr/>
          </p:nvSpPr>
          <p:spPr>
            <a:xfrm flipH="false" flipV="false" rot="0">
              <a:off x="12700" y="12700"/>
              <a:ext cx="6871843" cy="2743200"/>
            </a:xfrm>
            <a:custGeom>
              <a:avLst/>
              <a:gdLst/>
              <a:ahLst/>
              <a:cxnLst/>
              <a:rect r="r" b="b" t="t" l="l"/>
              <a:pathLst>
                <a:path h="2743200" w="6871843">
                  <a:moveTo>
                    <a:pt x="0" y="457200"/>
                  </a:moveTo>
                  <a:cubicBezTo>
                    <a:pt x="0" y="204724"/>
                    <a:pt x="205867" y="0"/>
                    <a:pt x="459740" y="0"/>
                  </a:cubicBezTo>
                  <a:lnTo>
                    <a:pt x="6412103" y="0"/>
                  </a:lnTo>
                  <a:cubicBezTo>
                    <a:pt x="6665976" y="0"/>
                    <a:pt x="6871843" y="204724"/>
                    <a:pt x="6871843" y="457200"/>
                  </a:cubicBezTo>
                  <a:lnTo>
                    <a:pt x="6871843" y="2286000"/>
                  </a:lnTo>
                  <a:cubicBezTo>
                    <a:pt x="6871843" y="2538476"/>
                    <a:pt x="6665976" y="2743200"/>
                    <a:pt x="6412103" y="2743200"/>
                  </a:cubicBezTo>
                  <a:lnTo>
                    <a:pt x="459740" y="2743200"/>
                  </a:lnTo>
                  <a:cubicBezTo>
                    <a:pt x="205867" y="2743200"/>
                    <a:pt x="0" y="2538476"/>
                    <a:pt x="0" y="2286000"/>
                  </a:cubicBezTo>
                  <a:close/>
                </a:path>
              </a:pathLst>
            </a:custGeom>
            <a:solidFill>
              <a:srgbClr val="5B9BD5"/>
            </a:solidFill>
          </p:spPr>
        </p:sp>
        <p:sp>
          <p:nvSpPr>
            <p:cNvPr name="Freeform 24" id="24"/>
            <p:cNvSpPr/>
            <p:nvPr/>
          </p:nvSpPr>
          <p:spPr>
            <a:xfrm flipH="false" flipV="false" rot="0">
              <a:off x="0" y="0"/>
              <a:ext cx="6897243" cy="2768600"/>
            </a:xfrm>
            <a:custGeom>
              <a:avLst/>
              <a:gdLst/>
              <a:ahLst/>
              <a:cxnLst/>
              <a:rect r="r" b="b" t="t" l="l"/>
              <a:pathLst>
                <a:path h="2768600" w="6897243">
                  <a:moveTo>
                    <a:pt x="0" y="469900"/>
                  </a:moveTo>
                  <a:cubicBezTo>
                    <a:pt x="0" y="210312"/>
                    <a:pt x="211582" y="0"/>
                    <a:pt x="472440" y="0"/>
                  </a:cubicBezTo>
                  <a:lnTo>
                    <a:pt x="6424803" y="0"/>
                  </a:lnTo>
                  <a:lnTo>
                    <a:pt x="6424803" y="12700"/>
                  </a:lnTo>
                  <a:lnTo>
                    <a:pt x="6424803" y="0"/>
                  </a:lnTo>
                  <a:cubicBezTo>
                    <a:pt x="6685661" y="0"/>
                    <a:pt x="6897243" y="210312"/>
                    <a:pt x="6897243" y="469900"/>
                  </a:cubicBezTo>
                  <a:lnTo>
                    <a:pt x="6884543" y="469900"/>
                  </a:lnTo>
                  <a:lnTo>
                    <a:pt x="6897243" y="469900"/>
                  </a:lnTo>
                  <a:lnTo>
                    <a:pt x="6897243" y="2298700"/>
                  </a:lnTo>
                  <a:lnTo>
                    <a:pt x="6884543" y="2298700"/>
                  </a:lnTo>
                  <a:lnTo>
                    <a:pt x="6897243" y="2298700"/>
                  </a:lnTo>
                  <a:cubicBezTo>
                    <a:pt x="6897243" y="2558288"/>
                    <a:pt x="6685661" y="2768600"/>
                    <a:pt x="6424803" y="2768600"/>
                  </a:cubicBezTo>
                  <a:lnTo>
                    <a:pt x="6424803" y="2755900"/>
                  </a:lnTo>
                  <a:lnTo>
                    <a:pt x="6424803" y="2768600"/>
                  </a:lnTo>
                  <a:lnTo>
                    <a:pt x="472440" y="2768600"/>
                  </a:lnTo>
                  <a:lnTo>
                    <a:pt x="472440" y="2755900"/>
                  </a:lnTo>
                  <a:lnTo>
                    <a:pt x="472440" y="2768600"/>
                  </a:lnTo>
                  <a:cubicBezTo>
                    <a:pt x="211582" y="2768600"/>
                    <a:pt x="0" y="2558288"/>
                    <a:pt x="0" y="2298700"/>
                  </a:cubicBezTo>
                  <a:lnTo>
                    <a:pt x="0" y="469900"/>
                  </a:lnTo>
                  <a:lnTo>
                    <a:pt x="12700" y="469900"/>
                  </a:lnTo>
                  <a:lnTo>
                    <a:pt x="0" y="469900"/>
                  </a:lnTo>
                  <a:moveTo>
                    <a:pt x="25400" y="469900"/>
                  </a:moveTo>
                  <a:lnTo>
                    <a:pt x="25400" y="2298700"/>
                  </a:lnTo>
                  <a:lnTo>
                    <a:pt x="12700" y="2298700"/>
                  </a:lnTo>
                  <a:lnTo>
                    <a:pt x="25400" y="2298700"/>
                  </a:lnTo>
                  <a:cubicBezTo>
                    <a:pt x="25400" y="2544191"/>
                    <a:pt x="225425" y="2743200"/>
                    <a:pt x="472440" y="2743200"/>
                  </a:cubicBezTo>
                  <a:lnTo>
                    <a:pt x="6424803" y="2743200"/>
                  </a:lnTo>
                  <a:cubicBezTo>
                    <a:pt x="6671818" y="2743200"/>
                    <a:pt x="6871843" y="2544064"/>
                    <a:pt x="6871843" y="2298700"/>
                  </a:cubicBezTo>
                  <a:lnTo>
                    <a:pt x="6871843" y="469900"/>
                  </a:lnTo>
                  <a:cubicBezTo>
                    <a:pt x="6871843" y="224409"/>
                    <a:pt x="6671818" y="25400"/>
                    <a:pt x="6424803" y="25400"/>
                  </a:cubicBezTo>
                  <a:lnTo>
                    <a:pt x="472440" y="25400"/>
                  </a:lnTo>
                  <a:lnTo>
                    <a:pt x="472440" y="12700"/>
                  </a:lnTo>
                  <a:lnTo>
                    <a:pt x="472440" y="25400"/>
                  </a:lnTo>
                  <a:cubicBezTo>
                    <a:pt x="225425" y="25400"/>
                    <a:pt x="25400" y="224536"/>
                    <a:pt x="25400" y="469900"/>
                  </a:cubicBezTo>
                  <a:close/>
                </a:path>
              </a:pathLst>
            </a:custGeom>
            <a:solidFill>
              <a:srgbClr val="41719C"/>
            </a:solidFill>
          </p:spPr>
        </p:sp>
        <p:sp>
          <p:nvSpPr>
            <p:cNvPr name="TextBox 25" id="25"/>
            <p:cNvSpPr txBox="true"/>
            <p:nvPr/>
          </p:nvSpPr>
          <p:spPr>
            <a:xfrm>
              <a:off x="0" y="-57150"/>
              <a:ext cx="6897254" cy="2825750"/>
            </a:xfrm>
            <a:prstGeom prst="rect">
              <a:avLst/>
            </a:prstGeom>
          </p:spPr>
          <p:txBody>
            <a:bodyPr anchor="ctr" rtlCol="false" tIns="50800" lIns="50800" bIns="50800" rIns="50800"/>
            <a:lstStyle/>
            <a:p>
              <a:pPr algn="ctr">
                <a:lnSpc>
                  <a:spcPts val="3240"/>
                </a:lnSpc>
              </a:pPr>
              <a:r>
                <a:rPr lang="en-US" sz="2700">
                  <a:solidFill>
                    <a:srgbClr val="FFFFFF"/>
                  </a:solidFill>
                  <a:latin typeface="Calibri (MS)"/>
                  <a:ea typeface="Calibri (MS)"/>
                  <a:cs typeface="Calibri (MS)"/>
                  <a:sym typeface="Calibri (MS)"/>
                </a:rPr>
                <a:t>P = Precipitation</a:t>
              </a:r>
            </a:p>
            <a:p>
              <a:pPr algn="ctr">
                <a:lnSpc>
                  <a:spcPts val="3240"/>
                </a:lnSpc>
              </a:pPr>
            </a:p>
            <a:p>
              <a:pPr algn="ctr">
                <a:lnSpc>
                  <a:spcPts val="3240"/>
                </a:lnSpc>
              </a:pPr>
              <a:r>
                <a:rPr lang="en-US" sz="2700">
                  <a:solidFill>
                    <a:srgbClr val="FFFFFF"/>
                  </a:solidFill>
                  <a:latin typeface="Calibri (MS)"/>
                  <a:ea typeface="Calibri (MS)"/>
                  <a:cs typeface="Calibri (MS)"/>
                  <a:sym typeface="Calibri (MS)"/>
                </a:rPr>
                <a:t>PE = Potential evapotranspiration</a:t>
              </a:r>
            </a:p>
          </p:txBody>
        </p:sp>
      </p:grpSp>
      <p:grpSp>
        <p:nvGrpSpPr>
          <p:cNvPr name="Group 26" id="26"/>
          <p:cNvGrpSpPr>
            <a:grpSpLocks noChangeAspect="true"/>
          </p:cNvGrpSpPr>
          <p:nvPr/>
        </p:nvGrpSpPr>
        <p:grpSpPr>
          <a:xfrm rot="0">
            <a:off x="5472516" y="1110342"/>
            <a:ext cx="5657038" cy="624568"/>
            <a:chOff x="0" y="0"/>
            <a:chExt cx="7542718" cy="832758"/>
          </a:xfrm>
        </p:grpSpPr>
        <p:sp>
          <p:nvSpPr>
            <p:cNvPr name="Freeform 27" id="27"/>
            <p:cNvSpPr/>
            <p:nvPr/>
          </p:nvSpPr>
          <p:spPr>
            <a:xfrm flipH="false" flipV="false" rot="0">
              <a:off x="0" y="0"/>
              <a:ext cx="7542657" cy="832739"/>
            </a:xfrm>
            <a:custGeom>
              <a:avLst/>
              <a:gdLst/>
              <a:ahLst/>
              <a:cxnLst/>
              <a:rect r="r" b="b" t="t" l="l"/>
              <a:pathLst>
                <a:path h="832739" w="7542657">
                  <a:moveTo>
                    <a:pt x="0" y="0"/>
                  </a:moveTo>
                  <a:lnTo>
                    <a:pt x="7542657" y="0"/>
                  </a:lnTo>
                  <a:lnTo>
                    <a:pt x="7542657" y="832739"/>
                  </a:lnTo>
                  <a:lnTo>
                    <a:pt x="0" y="832739"/>
                  </a:lnTo>
                  <a:lnTo>
                    <a:pt x="0" y="0"/>
                  </a:lnTo>
                  <a:close/>
                </a:path>
              </a:pathLst>
            </a:custGeom>
            <a:blipFill>
              <a:blip r:embed="rId7"/>
              <a:stretch>
                <a:fillRect l="0" t="-968284" r="-16060" b="-2"/>
              </a:stretch>
            </a:blipFill>
          </p:spPr>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0" y="0"/>
            <a:ext cx="18288000" cy="1110344"/>
            <a:chOff x="0" y="0"/>
            <a:chExt cx="24384000" cy="1480458"/>
          </a:xfrm>
        </p:grpSpPr>
        <p:sp>
          <p:nvSpPr>
            <p:cNvPr name="Freeform 4" id="4"/>
            <p:cNvSpPr/>
            <p:nvPr/>
          </p:nvSpPr>
          <p:spPr>
            <a:xfrm flipH="false" flipV="false" rot="0">
              <a:off x="0" y="0"/>
              <a:ext cx="24384000" cy="1480458"/>
            </a:xfrm>
            <a:custGeom>
              <a:avLst/>
              <a:gdLst/>
              <a:ahLst/>
              <a:cxnLst/>
              <a:rect r="r" b="b" t="t" l="l"/>
              <a:pathLst>
                <a:path h="1480458" w="24384000">
                  <a:moveTo>
                    <a:pt x="0" y="0"/>
                  </a:moveTo>
                  <a:lnTo>
                    <a:pt x="24384000" y="0"/>
                  </a:lnTo>
                  <a:lnTo>
                    <a:pt x="24384000" y="1480458"/>
                  </a:lnTo>
                  <a:lnTo>
                    <a:pt x="0" y="1480458"/>
                  </a:lnTo>
                  <a:close/>
                </a:path>
              </a:pathLst>
            </a:custGeom>
            <a:solidFill>
              <a:srgbClr val="000000">
                <a:alpha val="0"/>
              </a:srgbClr>
            </a:solidFill>
          </p:spPr>
        </p:sp>
        <p:sp>
          <p:nvSpPr>
            <p:cNvPr name="TextBox 5" id="5"/>
            <p:cNvSpPr txBox="true"/>
            <p:nvPr/>
          </p:nvSpPr>
          <p:spPr>
            <a:xfrm>
              <a:off x="0" y="57150"/>
              <a:ext cx="24384000" cy="1423308"/>
            </a:xfrm>
            <a:prstGeom prst="rect">
              <a:avLst/>
            </a:prstGeom>
          </p:spPr>
          <p:txBody>
            <a:bodyPr anchor="b" rtlCol="false" tIns="0" lIns="0" bIns="0" rIns="0"/>
            <a:lstStyle/>
            <a:p>
              <a:pPr algn="ctr">
                <a:lnSpc>
                  <a:spcPts val="6480"/>
                </a:lnSpc>
              </a:pPr>
              <a:r>
                <a:rPr lang="en-US" b="true" sz="6000" spc="-36" u="sng">
                  <a:solidFill>
                    <a:srgbClr val="000000"/>
                  </a:solidFill>
                  <a:latin typeface="TT Rounds Condensed Bold"/>
                  <a:ea typeface="TT Rounds Condensed Bold"/>
                  <a:cs typeface="TT Rounds Condensed Bold"/>
                  <a:sym typeface="TT Rounds Condensed Bold"/>
                </a:rPr>
                <a:t>Other important info on aridity – study &amp; learn!!</a:t>
              </a:r>
            </a:p>
          </p:txBody>
        </p:sp>
      </p:grpSp>
      <p:grpSp>
        <p:nvGrpSpPr>
          <p:cNvPr name="Group 6" id="6"/>
          <p:cNvGrpSpPr/>
          <p:nvPr/>
        </p:nvGrpSpPr>
        <p:grpSpPr>
          <a:xfrm rot="0">
            <a:off x="66786" y="1081768"/>
            <a:ext cx="6009892" cy="9122772"/>
            <a:chOff x="0" y="0"/>
            <a:chExt cx="8013190" cy="12163696"/>
          </a:xfrm>
        </p:grpSpPr>
        <p:sp>
          <p:nvSpPr>
            <p:cNvPr name="Freeform 7" id="7"/>
            <p:cNvSpPr/>
            <p:nvPr/>
          </p:nvSpPr>
          <p:spPr>
            <a:xfrm flipH="false" flipV="false" rot="0">
              <a:off x="38100" y="38100"/>
              <a:ext cx="7936992" cy="12087479"/>
            </a:xfrm>
            <a:custGeom>
              <a:avLst/>
              <a:gdLst/>
              <a:ahLst/>
              <a:cxnLst/>
              <a:rect r="r" b="b" t="t" l="l"/>
              <a:pathLst>
                <a:path h="12087479" w="7936992">
                  <a:moveTo>
                    <a:pt x="0" y="0"/>
                  </a:moveTo>
                  <a:lnTo>
                    <a:pt x="7936992" y="0"/>
                  </a:lnTo>
                  <a:lnTo>
                    <a:pt x="7936992" y="12087479"/>
                  </a:lnTo>
                  <a:lnTo>
                    <a:pt x="0" y="12087479"/>
                  </a:lnTo>
                  <a:close/>
                </a:path>
              </a:pathLst>
            </a:custGeom>
            <a:solidFill>
              <a:srgbClr val="FFFFFF"/>
            </a:solidFill>
          </p:spPr>
        </p:sp>
        <p:sp>
          <p:nvSpPr>
            <p:cNvPr name="Freeform 8" id="8"/>
            <p:cNvSpPr/>
            <p:nvPr/>
          </p:nvSpPr>
          <p:spPr>
            <a:xfrm flipH="false" flipV="false" rot="0">
              <a:off x="0" y="0"/>
              <a:ext cx="8013192" cy="12163679"/>
            </a:xfrm>
            <a:custGeom>
              <a:avLst/>
              <a:gdLst/>
              <a:ahLst/>
              <a:cxnLst/>
              <a:rect r="r" b="b" t="t" l="l"/>
              <a:pathLst>
                <a:path h="12163679" w="8013192">
                  <a:moveTo>
                    <a:pt x="38100" y="0"/>
                  </a:moveTo>
                  <a:lnTo>
                    <a:pt x="7975092" y="0"/>
                  </a:lnTo>
                  <a:cubicBezTo>
                    <a:pt x="7996174" y="0"/>
                    <a:pt x="8013192" y="17018"/>
                    <a:pt x="8013192" y="38100"/>
                  </a:cubicBezTo>
                  <a:lnTo>
                    <a:pt x="8013192" y="12125579"/>
                  </a:lnTo>
                  <a:cubicBezTo>
                    <a:pt x="8013192" y="12146661"/>
                    <a:pt x="7996174" y="12163679"/>
                    <a:pt x="7975092" y="12163679"/>
                  </a:cubicBezTo>
                  <a:lnTo>
                    <a:pt x="38100" y="12163679"/>
                  </a:lnTo>
                  <a:cubicBezTo>
                    <a:pt x="17018" y="12163679"/>
                    <a:pt x="0" y="12146661"/>
                    <a:pt x="0" y="12125579"/>
                  </a:cubicBezTo>
                  <a:lnTo>
                    <a:pt x="0" y="38100"/>
                  </a:lnTo>
                  <a:cubicBezTo>
                    <a:pt x="0" y="17018"/>
                    <a:pt x="17018" y="0"/>
                    <a:pt x="38100" y="0"/>
                  </a:cubicBezTo>
                  <a:moveTo>
                    <a:pt x="38100" y="76200"/>
                  </a:moveTo>
                  <a:lnTo>
                    <a:pt x="38100" y="38100"/>
                  </a:lnTo>
                  <a:lnTo>
                    <a:pt x="76200" y="38100"/>
                  </a:lnTo>
                  <a:lnTo>
                    <a:pt x="76200" y="12125579"/>
                  </a:lnTo>
                  <a:lnTo>
                    <a:pt x="38100" y="12125579"/>
                  </a:lnTo>
                  <a:lnTo>
                    <a:pt x="38100" y="12087479"/>
                  </a:lnTo>
                  <a:lnTo>
                    <a:pt x="7975092" y="12087479"/>
                  </a:lnTo>
                  <a:lnTo>
                    <a:pt x="7975092" y="12125579"/>
                  </a:lnTo>
                  <a:lnTo>
                    <a:pt x="7936992" y="12125579"/>
                  </a:lnTo>
                  <a:lnTo>
                    <a:pt x="7936992" y="38100"/>
                  </a:lnTo>
                  <a:lnTo>
                    <a:pt x="7975092" y="38100"/>
                  </a:lnTo>
                  <a:lnTo>
                    <a:pt x="7975092" y="76200"/>
                  </a:lnTo>
                  <a:lnTo>
                    <a:pt x="38100" y="76200"/>
                  </a:lnTo>
                  <a:close/>
                </a:path>
              </a:pathLst>
            </a:custGeom>
            <a:solidFill>
              <a:srgbClr val="000000"/>
            </a:solidFill>
          </p:spPr>
        </p:sp>
        <p:sp>
          <p:nvSpPr>
            <p:cNvPr name="TextBox 9" id="9"/>
            <p:cNvSpPr txBox="true"/>
            <p:nvPr/>
          </p:nvSpPr>
          <p:spPr>
            <a:xfrm>
              <a:off x="0" y="-57150"/>
              <a:ext cx="8013190" cy="12220846"/>
            </a:xfrm>
            <a:prstGeom prst="rect">
              <a:avLst/>
            </a:prstGeom>
          </p:spPr>
          <p:txBody>
            <a:bodyPr anchor="t" rtlCol="false" tIns="50800" lIns="50800" bIns="50800" rIns="50800"/>
            <a:lstStyle/>
            <a:p>
              <a:pPr algn="ctr">
                <a:lnSpc>
                  <a:spcPts val="3240"/>
                </a:lnSpc>
              </a:pPr>
              <a:r>
                <a:rPr lang="en-US" sz="2700">
                  <a:solidFill>
                    <a:srgbClr val="000000"/>
                  </a:solidFill>
                  <a:latin typeface="Calibri (MS)"/>
                  <a:ea typeface="Calibri (MS)"/>
                  <a:cs typeface="Calibri (MS)"/>
                  <a:sym typeface="Calibri (MS)"/>
                </a:rPr>
                <a:t>Why are all 3 areas (arid, semi-arid and hyper-arid) considered part of the ‘arid zone’?</a:t>
              </a:r>
            </a:p>
            <a:p>
              <a:pPr algn="l" marL="488634" indent="-244317" lvl="1">
                <a:lnSpc>
                  <a:spcPts val="3240"/>
                </a:lnSpc>
                <a:buFont typeface="Arial"/>
                <a:buChar char="•"/>
              </a:pPr>
              <a:r>
                <a:rPr lang="en-US" sz="2700">
                  <a:solidFill>
                    <a:srgbClr val="000000"/>
                  </a:solidFill>
                  <a:latin typeface="Calibri (MS)"/>
                  <a:ea typeface="Calibri (MS)"/>
                  <a:cs typeface="Calibri (MS)"/>
                  <a:sym typeface="Calibri (MS)"/>
                </a:rPr>
                <a:t>The </a:t>
              </a:r>
              <a:r>
                <a:rPr lang="en-US" sz="2700" u="sng">
                  <a:solidFill>
                    <a:srgbClr val="000000"/>
                  </a:solidFill>
                  <a:latin typeface="Calibri (MS)"/>
                  <a:ea typeface="Calibri (MS)"/>
                  <a:cs typeface="Calibri (MS)"/>
                  <a:sym typeface="Calibri (MS)"/>
                </a:rPr>
                <a:t>division</a:t>
              </a:r>
              <a:r>
                <a:rPr lang="en-US" sz="2700">
                  <a:solidFill>
                    <a:srgbClr val="000000"/>
                  </a:solidFill>
                  <a:latin typeface="Calibri (MS)"/>
                  <a:ea typeface="Calibri (MS)"/>
                  <a:cs typeface="Calibri (MS)"/>
                  <a:sym typeface="Calibri (MS)"/>
                </a:rPr>
                <a:t> between the three </a:t>
              </a:r>
              <a:r>
                <a:rPr lang="en-US" sz="2700" u="sng">
                  <a:solidFill>
                    <a:srgbClr val="000000"/>
                  </a:solidFill>
                  <a:latin typeface="Calibri (MS)"/>
                  <a:ea typeface="Calibri (MS)"/>
                  <a:cs typeface="Calibri (MS)"/>
                  <a:sym typeface="Calibri (MS)"/>
                </a:rPr>
                <a:t>is arbitrary and varies depending on the classification used</a:t>
              </a:r>
              <a:r>
                <a:rPr lang="en-US" sz="2700">
                  <a:solidFill>
                    <a:srgbClr val="000000"/>
                  </a:solidFill>
                  <a:latin typeface="Calibri (MS)"/>
                  <a:ea typeface="Calibri (MS)"/>
                  <a:cs typeface="Calibri (MS)"/>
                  <a:sym typeface="Calibri (MS)"/>
                </a:rPr>
                <a:t>.</a:t>
              </a:r>
            </a:p>
            <a:p>
              <a:pPr algn="l" marL="488634" indent="-244317" lvl="1">
                <a:lnSpc>
                  <a:spcPts val="3240"/>
                </a:lnSpc>
                <a:buFont typeface="Arial"/>
                <a:buChar char="•"/>
              </a:pPr>
              <a:r>
                <a:rPr lang="en-US" sz="2700" u="sng">
                  <a:solidFill>
                    <a:srgbClr val="000000"/>
                  </a:solidFill>
                  <a:latin typeface="Calibri (MS)"/>
                  <a:ea typeface="Calibri (MS)"/>
                  <a:cs typeface="Calibri (MS)"/>
                  <a:sym typeface="Calibri (MS)"/>
                </a:rPr>
                <a:t>Annual precipitation is highly variable</a:t>
              </a:r>
              <a:r>
                <a:rPr lang="en-US" sz="2700">
                  <a:solidFill>
                    <a:srgbClr val="000000"/>
                  </a:solidFill>
                  <a:latin typeface="Calibri (MS)"/>
                  <a:ea typeface="Calibri (MS)"/>
                  <a:cs typeface="Calibri (MS)"/>
                  <a:sym typeface="Calibri (MS)"/>
                </a:rPr>
                <a:t> and in any one year could be extremely low e.g. in any given year, a semi-arid region could receive as little precipitation as a hyper-arid zone.</a:t>
              </a:r>
            </a:p>
            <a:p>
              <a:pPr algn="l" marL="488634" indent="-244317" lvl="1">
                <a:lnSpc>
                  <a:spcPts val="3240"/>
                </a:lnSpc>
                <a:buFont typeface="Arial"/>
                <a:buChar char="•"/>
              </a:pPr>
              <a:r>
                <a:rPr lang="en-US" sz="2700">
                  <a:solidFill>
                    <a:srgbClr val="000000"/>
                  </a:solidFill>
                  <a:latin typeface="Calibri (MS)"/>
                  <a:ea typeface="Calibri (MS)"/>
                  <a:cs typeface="Calibri (MS)"/>
                  <a:sym typeface="Calibri (MS)"/>
                </a:rPr>
                <a:t>These areas </a:t>
              </a:r>
              <a:r>
                <a:rPr lang="en-US" sz="2700" u="sng">
                  <a:solidFill>
                    <a:srgbClr val="000000"/>
                  </a:solidFill>
                  <a:latin typeface="Calibri (MS)"/>
                  <a:ea typeface="Calibri (MS)"/>
                  <a:cs typeface="Calibri (MS)"/>
                  <a:sym typeface="Calibri (MS)"/>
                </a:rPr>
                <a:t>share the same processes and landforms</a:t>
              </a:r>
              <a:r>
                <a:rPr lang="en-US" sz="2700">
                  <a:solidFill>
                    <a:srgbClr val="000000"/>
                  </a:solidFill>
                  <a:latin typeface="Calibri (MS)"/>
                  <a:ea typeface="Calibri (MS)"/>
                  <a:cs typeface="Calibri (MS)"/>
                  <a:sym typeface="Calibri (MS)"/>
                </a:rPr>
                <a:t>.</a:t>
              </a:r>
            </a:p>
            <a:p>
              <a:pPr algn="l" marL="488634" indent="-244317" lvl="1">
                <a:lnSpc>
                  <a:spcPts val="3240"/>
                </a:lnSpc>
                <a:buFont typeface="Arial"/>
                <a:buChar char="•"/>
              </a:pPr>
              <a:r>
                <a:rPr lang="en-US" sz="2700">
                  <a:solidFill>
                    <a:srgbClr val="000000"/>
                  </a:solidFill>
                  <a:latin typeface="Calibri (MS)"/>
                  <a:ea typeface="Calibri (MS)"/>
                  <a:cs typeface="Calibri (MS)"/>
                  <a:sym typeface="Calibri (MS)"/>
                </a:rPr>
                <a:t>In the 20ᵗʰ century, climate change and human activities have caused some arid areas to </a:t>
              </a:r>
              <a:r>
                <a:rPr lang="en-US" sz="2700" u="sng">
                  <a:solidFill>
                    <a:srgbClr val="000000"/>
                  </a:solidFill>
                  <a:latin typeface="Calibri (MS)"/>
                  <a:ea typeface="Calibri (MS)"/>
                  <a:cs typeface="Calibri (MS)"/>
                  <a:sym typeface="Calibri (MS)"/>
                </a:rPr>
                <a:t>expand</a:t>
              </a:r>
              <a:r>
                <a:rPr lang="en-US" sz="2700">
                  <a:solidFill>
                    <a:srgbClr val="000000"/>
                  </a:solidFill>
                  <a:latin typeface="Calibri (MS)"/>
                  <a:ea typeface="Calibri (MS)"/>
                  <a:cs typeface="Calibri (MS)"/>
                  <a:sym typeface="Calibri (MS)"/>
                </a:rPr>
                <a:t> into semi-arid areas, and also the expansion of semi-arid areas e.g. The Sahel in Africa.</a:t>
              </a:r>
            </a:p>
            <a:p>
              <a:pPr algn="l" marL="488634" indent="-244317" lvl="1">
                <a:lnSpc>
                  <a:spcPts val="3240"/>
                </a:lnSpc>
                <a:buFont typeface="Arial"/>
                <a:buChar char="•"/>
              </a:pPr>
              <a:r>
                <a:rPr lang="en-US" sz="2700">
                  <a:solidFill>
                    <a:srgbClr val="000000"/>
                  </a:solidFill>
                  <a:latin typeface="Calibri (MS)"/>
                  <a:ea typeface="Calibri (MS)"/>
                  <a:cs typeface="Calibri (MS)"/>
                  <a:sym typeface="Calibri (MS)"/>
                </a:rPr>
                <a:t>Semi-arid areas are often termed ‘deserts’ by their inhabitants.</a:t>
              </a:r>
            </a:p>
          </p:txBody>
        </p:sp>
      </p:grpSp>
      <p:grpSp>
        <p:nvGrpSpPr>
          <p:cNvPr name="Group 10" id="10"/>
          <p:cNvGrpSpPr/>
          <p:nvPr/>
        </p:nvGrpSpPr>
        <p:grpSpPr>
          <a:xfrm rot="0">
            <a:off x="6319974" y="1081768"/>
            <a:ext cx="4511584" cy="9122772"/>
            <a:chOff x="0" y="0"/>
            <a:chExt cx="6015446" cy="12163696"/>
          </a:xfrm>
        </p:grpSpPr>
        <p:sp>
          <p:nvSpPr>
            <p:cNvPr name="Freeform 11" id="11"/>
            <p:cNvSpPr/>
            <p:nvPr/>
          </p:nvSpPr>
          <p:spPr>
            <a:xfrm flipH="false" flipV="false" rot="0">
              <a:off x="38100" y="38100"/>
              <a:ext cx="5939282" cy="12087479"/>
            </a:xfrm>
            <a:custGeom>
              <a:avLst/>
              <a:gdLst/>
              <a:ahLst/>
              <a:cxnLst/>
              <a:rect r="r" b="b" t="t" l="l"/>
              <a:pathLst>
                <a:path h="12087479" w="5939282">
                  <a:moveTo>
                    <a:pt x="0" y="0"/>
                  </a:moveTo>
                  <a:lnTo>
                    <a:pt x="5939282" y="0"/>
                  </a:lnTo>
                  <a:lnTo>
                    <a:pt x="5939282" y="12087479"/>
                  </a:lnTo>
                  <a:lnTo>
                    <a:pt x="0" y="12087479"/>
                  </a:lnTo>
                  <a:close/>
                </a:path>
              </a:pathLst>
            </a:custGeom>
            <a:solidFill>
              <a:srgbClr val="FFFFFF"/>
            </a:solidFill>
          </p:spPr>
        </p:sp>
        <p:sp>
          <p:nvSpPr>
            <p:cNvPr name="Freeform 12" id="12"/>
            <p:cNvSpPr/>
            <p:nvPr/>
          </p:nvSpPr>
          <p:spPr>
            <a:xfrm flipH="false" flipV="false" rot="0">
              <a:off x="0" y="0"/>
              <a:ext cx="6015482" cy="12163679"/>
            </a:xfrm>
            <a:custGeom>
              <a:avLst/>
              <a:gdLst/>
              <a:ahLst/>
              <a:cxnLst/>
              <a:rect r="r" b="b" t="t" l="l"/>
              <a:pathLst>
                <a:path h="12163679" w="6015482">
                  <a:moveTo>
                    <a:pt x="38100" y="0"/>
                  </a:moveTo>
                  <a:lnTo>
                    <a:pt x="5977382" y="0"/>
                  </a:lnTo>
                  <a:cubicBezTo>
                    <a:pt x="5998464" y="0"/>
                    <a:pt x="6015482" y="17018"/>
                    <a:pt x="6015482" y="38100"/>
                  </a:cubicBezTo>
                  <a:lnTo>
                    <a:pt x="6015482" y="12125579"/>
                  </a:lnTo>
                  <a:cubicBezTo>
                    <a:pt x="6015482" y="12146661"/>
                    <a:pt x="5998464" y="12163679"/>
                    <a:pt x="5977382" y="12163679"/>
                  </a:cubicBezTo>
                  <a:lnTo>
                    <a:pt x="38100" y="12163679"/>
                  </a:lnTo>
                  <a:cubicBezTo>
                    <a:pt x="17018" y="12163679"/>
                    <a:pt x="0" y="12146661"/>
                    <a:pt x="0" y="12125579"/>
                  </a:cubicBezTo>
                  <a:lnTo>
                    <a:pt x="0" y="38100"/>
                  </a:lnTo>
                  <a:cubicBezTo>
                    <a:pt x="0" y="17018"/>
                    <a:pt x="17018" y="0"/>
                    <a:pt x="38100" y="0"/>
                  </a:cubicBezTo>
                  <a:moveTo>
                    <a:pt x="38100" y="76200"/>
                  </a:moveTo>
                  <a:lnTo>
                    <a:pt x="38100" y="38100"/>
                  </a:lnTo>
                  <a:lnTo>
                    <a:pt x="76200" y="38100"/>
                  </a:lnTo>
                  <a:lnTo>
                    <a:pt x="76200" y="12125579"/>
                  </a:lnTo>
                  <a:lnTo>
                    <a:pt x="38100" y="12125579"/>
                  </a:lnTo>
                  <a:lnTo>
                    <a:pt x="38100" y="12087479"/>
                  </a:lnTo>
                  <a:lnTo>
                    <a:pt x="5977382" y="12087479"/>
                  </a:lnTo>
                  <a:lnTo>
                    <a:pt x="5977382" y="12125579"/>
                  </a:lnTo>
                  <a:lnTo>
                    <a:pt x="5939282" y="12125579"/>
                  </a:lnTo>
                  <a:lnTo>
                    <a:pt x="5939282" y="38100"/>
                  </a:lnTo>
                  <a:lnTo>
                    <a:pt x="5977382" y="38100"/>
                  </a:lnTo>
                  <a:lnTo>
                    <a:pt x="5977382" y="76200"/>
                  </a:lnTo>
                  <a:lnTo>
                    <a:pt x="38100" y="76200"/>
                  </a:lnTo>
                  <a:close/>
                </a:path>
              </a:pathLst>
            </a:custGeom>
            <a:solidFill>
              <a:srgbClr val="000000"/>
            </a:solidFill>
          </p:spPr>
        </p:sp>
        <p:sp>
          <p:nvSpPr>
            <p:cNvPr name="TextBox 13" id="13"/>
            <p:cNvSpPr txBox="true"/>
            <p:nvPr/>
          </p:nvSpPr>
          <p:spPr>
            <a:xfrm>
              <a:off x="0" y="-47625"/>
              <a:ext cx="6015446" cy="12211321"/>
            </a:xfrm>
            <a:prstGeom prst="rect">
              <a:avLst/>
            </a:prstGeom>
          </p:spPr>
          <p:txBody>
            <a:bodyPr anchor="t" rtlCol="false" tIns="50800" lIns="50800" bIns="50800" rIns="50800"/>
            <a:lstStyle/>
            <a:p>
              <a:pPr algn="ctr">
                <a:lnSpc>
                  <a:spcPts val="2790"/>
                </a:lnSpc>
              </a:pPr>
              <a:r>
                <a:rPr lang="en-US" sz="2325">
                  <a:solidFill>
                    <a:srgbClr val="000000"/>
                  </a:solidFill>
                  <a:latin typeface="Calibri (MS)"/>
                  <a:ea typeface="Calibri (MS)"/>
                  <a:cs typeface="Calibri (MS)"/>
                  <a:sym typeface="Calibri (MS)"/>
                </a:rPr>
                <a:t>Other important points:</a:t>
              </a:r>
            </a:p>
            <a:p>
              <a:pPr algn="l" marL="420767" indent="-210383" lvl="1">
                <a:lnSpc>
                  <a:spcPts val="2790"/>
                </a:lnSpc>
                <a:buFont typeface="Arial"/>
                <a:buChar char="•"/>
              </a:pPr>
              <a:r>
                <a:rPr lang="en-US" sz="2325">
                  <a:solidFill>
                    <a:srgbClr val="000000"/>
                  </a:solidFill>
                  <a:latin typeface="Calibri (MS)"/>
                  <a:ea typeface="Calibri (MS)"/>
                  <a:cs typeface="Calibri (MS)"/>
                  <a:sym typeface="Calibri (MS)"/>
                </a:rPr>
                <a:t>There are other factors that influence arid areas.</a:t>
              </a:r>
            </a:p>
            <a:p>
              <a:pPr algn="l" marL="420767" indent="-210383" lvl="1">
                <a:lnSpc>
                  <a:spcPts val="2790"/>
                </a:lnSpc>
                <a:buFont typeface="Arial"/>
                <a:buChar char="•"/>
              </a:pPr>
              <a:r>
                <a:rPr lang="en-US" sz="2325">
                  <a:solidFill>
                    <a:srgbClr val="000000"/>
                  </a:solidFill>
                  <a:latin typeface="Calibri (MS)"/>
                  <a:ea typeface="Calibri (MS)"/>
                  <a:cs typeface="Calibri (MS)"/>
                  <a:sym typeface="Calibri (MS)"/>
                </a:rPr>
                <a:t>There are hot deserts (tropical and subtropical) and cold deserts (high latitude and high altitude).</a:t>
              </a:r>
            </a:p>
            <a:p>
              <a:pPr algn="l" marL="420767" indent="-210383" lvl="1">
                <a:lnSpc>
                  <a:spcPts val="2790"/>
                </a:lnSpc>
                <a:buFont typeface="Arial"/>
                <a:buChar char="•"/>
              </a:pPr>
              <a:r>
                <a:rPr lang="en-US" sz="2325">
                  <a:solidFill>
                    <a:srgbClr val="000000"/>
                  </a:solidFill>
                  <a:latin typeface="Calibri (MS)"/>
                  <a:ea typeface="Calibri (MS)"/>
                  <a:cs typeface="Calibri (MS)"/>
                  <a:sym typeface="Calibri (MS)"/>
                </a:rPr>
                <a:t>Coastal deserts, such as the Atacama and the Namib have very different temperature and humidity characteristics than deserts in continental interiors, such as the central areas of the Sahara.</a:t>
              </a:r>
            </a:p>
            <a:p>
              <a:pPr algn="l" marL="420767" indent="-210383" lvl="1">
                <a:lnSpc>
                  <a:spcPts val="2790"/>
                </a:lnSpc>
                <a:buFont typeface="Arial"/>
                <a:buChar char="•"/>
              </a:pPr>
              <a:r>
                <a:rPr lang="en-US" sz="2325">
                  <a:solidFill>
                    <a:srgbClr val="000000"/>
                  </a:solidFill>
                  <a:latin typeface="Calibri (MS)"/>
                  <a:ea typeface="Calibri (MS)"/>
                  <a:cs typeface="Calibri (MS)"/>
                  <a:sym typeface="Calibri (MS)"/>
                </a:rPr>
                <a:t>There are also mountain basin deserts, such as south-west USA (Basin and range topography is characterized by alternating parallel mountain ranges and valleys). Learn about the Great Basin Desert in the USA </a:t>
              </a:r>
              <a:r>
                <a:rPr lang="en-US" sz="2325" u="sng">
                  <a:solidFill>
                    <a:srgbClr val="0563C1"/>
                  </a:solidFill>
                  <a:latin typeface="Calibri (MS)"/>
                  <a:ea typeface="Calibri (MS)"/>
                  <a:cs typeface="Calibri (MS)"/>
                  <a:sym typeface="Calibri (MS)"/>
                  <a:hlinkClick r:id="rId3" tooltip="https://www.worldatlas.com/articles/where-does-the-great-basin-desert-lie.html"/>
                </a:rPr>
                <a:t>here</a:t>
              </a:r>
              <a:r>
                <a:rPr lang="en-US" sz="2325">
                  <a:solidFill>
                    <a:srgbClr val="000000"/>
                  </a:solidFill>
                  <a:latin typeface="Calibri (MS)"/>
                  <a:ea typeface="Calibri (MS)"/>
                  <a:cs typeface="Calibri (MS)"/>
                  <a:sym typeface="Calibri (MS)"/>
                </a:rPr>
                <a:t>. Again, desert characteristics here will differ.</a:t>
              </a:r>
            </a:p>
          </p:txBody>
        </p:sp>
      </p:grpSp>
      <p:grpSp>
        <p:nvGrpSpPr>
          <p:cNvPr name="Group 14" id="14"/>
          <p:cNvGrpSpPr>
            <a:grpSpLocks noChangeAspect="true"/>
          </p:cNvGrpSpPr>
          <p:nvPr/>
        </p:nvGrpSpPr>
        <p:grpSpPr>
          <a:xfrm rot="0">
            <a:off x="10972800" y="1110344"/>
            <a:ext cx="6583534" cy="4306783"/>
            <a:chOff x="0" y="0"/>
            <a:chExt cx="8778046" cy="5742378"/>
          </a:xfrm>
        </p:grpSpPr>
        <p:sp>
          <p:nvSpPr>
            <p:cNvPr name="Freeform 15" id="15"/>
            <p:cNvSpPr/>
            <p:nvPr/>
          </p:nvSpPr>
          <p:spPr>
            <a:xfrm flipH="false" flipV="false" rot="0">
              <a:off x="0" y="0"/>
              <a:ext cx="8777986" cy="5742432"/>
            </a:xfrm>
            <a:custGeom>
              <a:avLst/>
              <a:gdLst/>
              <a:ahLst/>
              <a:cxnLst/>
              <a:rect r="r" b="b" t="t" l="l"/>
              <a:pathLst>
                <a:path h="5742432" w="8777986">
                  <a:moveTo>
                    <a:pt x="0" y="0"/>
                  </a:moveTo>
                  <a:lnTo>
                    <a:pt x="8777986" y="0"/>
                  </a:lnTo>
                  <a:lnTo>
                    <a:pt x="8777986" y="5742432"/>
                  </a:lnTo>
                  <a:lnTo>
                    <a:pt x="0" y="5742432"/>
                  </a:lnTo>
                  <a:lnTo>
                    <a:pt x="0" y="0"/>
                  </a:lnTo>
                  <a:close/>
                </a:path>
              </a:pathLst>
            </a:custGeom>
            <a:blipFill>
              <a:blip r:embed="rId4"/>
              <a:stretch>
                <a:fillRect l="0" t="-25677" r="0" b="-25676"/>
              </a:stretch>
            </a:blipFill>
          </p:spPr>
        </p:sp>
      </p:grpSp>
      <p:grpSp>
        <p:nvGrpSpPr>
          <p:cNvPr name="Group 16" id="16"/>
          <p:cNvGrpSpPr>
            <a:grpSpLocks noChangeAspect="true"/>
          </p:cNvGrpSpPr>
          <p:nvPr/>
        </p:nvGrpSpPr>
        <p:grpSpPr>
          <a:xfrm rot="0">
            <a:off x="15372082" y="5643154"/>
            <a:ext cx="2841022" cy="3174369"/>
            <a:chOff x="0" y="0"/>
            <a:chExt cx="3788030" cy="4232492"/>
          </a:xfrm>
        </p:grpSpPr>
        <p:sp>
          <p:nvSpPr>
            <p:cNvPr name="Freeform 17" id="17" descr="Great Basin - Wikipedia"/>
            <p:cNvSpPr/>
            <p:nvPr/>
          </p:nvSpPr>
          <p:spPr>
            <a:xfrm flipH="false" flipV="false" rot="0">
              <a:off x="0" y="0"/>
              <a:ext cx="3788029" cy="4232529"/>
            </a:xfrm>
            <a:custGeom>
              <a:avLst/>
              <a:gdLst/>
              <a:ahLst/>
              <a:cxnLst/>
              <a:rect r="r" b="b" t="t" l="l"/>
              <a:pathLst>
                <a:path h="4232529" w="3788029">
                  <a:moveTo>
                    <a:pt x="0" y="0"/>
                  </a:moveTo>
                  <a:lnTo>
                    <a:pt x="3788029" y="0"/>
                  </a:lnTo>
                  <a:lnTo>
                    <a:pt x="3788029" y="4232529"/>
                  </a:lnTo>
                  <a:lnTo>
                    <a:pt x="0" y="4232529"/>
                  </a:lnTo>
                  <a:lnTo>
                    <a:pt x="0" y="0"/>
                  </a:lnTo>
                  <a:close/>
                </a:path>
              </a:pathLst>
            </a:custGeom>
            <a:blipFill>
              <a:blip r:embed="rId5"/>
              <a:stretch>
                <a:fillRect l="0" t="0" r="-99" b="0"/>
              </a:stretch>
            </a:blipFill>
          </p:spPr>
        </p:sp>
      </p:grpSp>
      <p:grpSp>
        <p:nvGrpSpPr>
          <p:cNvPr name="Group 18" id="18"/>
          <p:cNvGrpSpPr>
            <a:grpSpLocks noChangeAspect="true"/>
          </p:cNvGrpSpPr>
          <p:nvPr/>
        </p:nvGrpSpPr>
        <p:grpSpPr>
          <a:xfrm rot="0">
            <a:off x="10972800" y="5643154"/>
            <a:ext cx="4174294" cy="3174369"/>
            <a:chOff x="0" y="0"/>
            <a:chExt cx="5565726" cy="4232492"/>
          </a:xfrm>
        </p:grpSpPr>
        <p:sp>
          <p:nvSpPr>
            <p:cNvPr name="Freeform 19" id="19" descr="Great Basin Desert - DesertUSA"/>
            <p:cNvSpPr/>
            <p:nvPr/>
          </p:nvSpPr>
          <p:spPr>
            <a:xfrm flipH="false" flipV="false" rot="0">
              <a:off x="0" y="0"/>
              <a:ext cx="5565775" cy="4232529"/>
            </a:xfrm>
            <a:custGeom>
              <a:avLst/>
              <a:gdLst/>
              <a:ahLst/>
              <a:cxnLst/>
              <a:rect r="r" b="b" t="t" l="l"/>
              <a:pathLst>
                <a:path h="4232529" w="5565775">
                  <a:moveTo>
                    <a:pt x="0" y="0"/>
                  </a:moveTo>
                  <a:lnTo>
                    <a:pt x="5565775" y="0"/>
                  </a:lnTo>
                  <a:lnTo>
                    <a:pt x="5565775" y="4232529"/>
                  </a:lnTo>
                  <a:lnTo>
                    <a:pt x="0" y="4232529"/>
                  </a:lnTo>
                  <a:lnTo>
                    <a:pt x="0" y="0"/>
                  </a:lnTo>
                  <a:close/>
                </a:path>
              </a:pathLst>
            </a:custGeom>
            <a:blipFill>
              <a:blip r:embed="rId6"/>
              <a:stretch>
                <a:fillRect l="0" t="0" r="0" b="0"/>
              </a:stretch>
            </a:blipFill>
          </p:spPr>
        </p:sp>
      </p:grpSp>
      <p:sp>
        <p:nvSpPr>
          <p:cNvPr name="AutoShape 20" id="20"/>
          <p:cNvSpPr/>
          <p:nvPr/>
        </p:nvSpPr>
        <p:spPr>
          <a:xfrm rot="-1620922">
            <a:off x="9536270" y="8196547"/>
            <a:ext cx="2118581" cy="0"/>
          </a:xfrm>
          <a:prstGeom prst="line">
            <a:avLst/>
          </a:prstGeom>
          <a:ln cap="rnd" w="9525">
            <a:solidFill>
              <a:srgbClr val="5B9BD5"/>
            </a:solidFill>
            <a:prstDash val="solid"/>
            <a:headEnd type="none" len="sm" w="sm"/>
            <a:tailEnd type="triangle" len="med" w="lg"/>
          </a:ln>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0" y="0"/>
            <a:ext cx="18288000" cy="1110344"/>
            <a:chOff x="0" y="0"/>
            <a:chExt cx="24384000" cy="1480458"/>
          </a:xfrm>
        </p:grpSpPr>
        <p:sp>
          <p:nvSpPr>
            <p:cNvPr name="Freeform 4" id="4"/>
            <p:cNvSpPr/>
            <p:nvPr/>
          </p:nvSpPr>
          <p:spPr>
            <a:xfrm flipH="false" flipV="false" rot="0">
              <a:off x="0" y="0"/>
              <a:ext cx="24384000" cy="1480458"/>
            </a:xfrm>
            <a:custGeom>
              <a:avLst/>
              <a:gdLst/>
              <a:ahLst/>
              <a:cxnLst/>
              <a:rect r="r" b="b" t="t" l="l"/>
              <a:pathLst>
                <a:path h="1480458" w="24384000">
                  <a:moveTo>
                    <a:pt x="0" y="0"/>
                  </a:moveTo>
                  <a:lnTo>
                    <a:pt x="24384000" y="0"/>
                  </a:lnTo>
                  <a:lnTo>
                    <a:pt x="24384000" y="1480458"/>
                  </a:lnTo>
                  <a:lnTo>
                    <a:pt x="0" y="1480458"/>
                  </a:lnTo>
                  <a:close/>
                </a:path>
              </a:pathLst>
            </a:custGeom>
            <a:solidFill>
              <a:srgbClr val="000000">
                <a:alpha val="0"/>
              </a:srgbClr>
            </a:solidFill>
          </p:spPr>
        </p:sp>
        <p:sp>
          <p:nvSpPr>
            <p:cNvPr name="TextBox 5" id="5"/>
            <p:cNvSpPr txBox="true"/>
            <p:nvPr/>
          </p:nvSpPr>
          <p:spPr>
            <a:xfrm>
              <a:off x="0" y="57150"/>
              <a:ext cx="24384000" cy="1423308"/>
            </a:xfrm>
            <a:prstGeom prst="rect">
              <a:avLst/>
            </a:prstGeom>
          </p:spPr>
          <p:txBody>
            <a:bodyPr anchor="b" rtlCol="false" tIns="0" lIns="0" bIns="0" rIns="0"/>
            <a:lstStyle/>
            <a:p>
              <a:pPr algn="ctr">
                <a:lnSpc>
                  <a:spcPts val="6480"/>
                </a:lnSpc>
              </a:pPr>
              <a:r>
                <a:rPr lang="en-US" b="true" sz="6000" spc="-36" u="sng">
                  <a:solidFill>
                    <a:srgbClr val="000000"/>
                  </a:solidFill>
                  <a:latin typeface="TT Rounds Condensed Bold"/>
                  <a:ea typeface="TT Rounds Condensed Bold"/>
                  <a:cs typeface="TT Rounds Condensed Bold"/>
                  <a:sym typeface="TT Rounds Condensed Bold"/>
                </a:rPr>
                <a:t>What are the causes of aridity?</a:t>
              </a:r>
            </a:p>
          </p:txBody>
        </p:sp>
      </p:grpSp>
      <p:grpSp>
        <p:nvGrpSpPr>
          <p:cNvPr name="Group 6" id="6"/>
          <p:cNvGrpSpPr/>
          <p:nvPr/>
        </p:nvGrpSpPr>
        <p:grpSpPr>
          <a:xfrm rot="0">
            <a:off x="66786" y="4252478"/>
            <a:ext cx="6210189" cy="5952062"/>
            <a:chOff x="0" y="0"/>
            <a:chExt cx="8280252" cy="7936082"/>
          </a:xfrm>
        </p:grpSpPr>
        <p:sp>
          <p:nvSpPr>
            <p:cNvPr name="Freeform 7" id="7"/>
            <p:cNvSpPr/>
            <p:nvPr/>
          </p:nvSpPr>
          <p:spPr>
            <a:xfrm flipH="false" flipV="false" rot="0">
              <a:off x="38100" y="38100"/>
              <a:ext cx="8204073" cy="7859903"/>
            </a:xfrm>
            <a:custGeom>
              <a:avLst/>
              <a:gdLst/>
              <a:ahLst/>
              <a:cxnLst/>
              <a:rect r="r" b="b" t="t" l="l"/>
              <a:pathLst>
                <a:path h="7859903" w="8204073">
                  <a:moveTo>
                    <a:pt x="0" y="0"/>
                  </a:moveTo>
                  <a:lnTo>
                    <a:pt x="8204073" y="0"/>
                  </a:lnTo>
                  <a:lnTo>
                    <a:pt x="8204073" y="7859903"/>
                  </a:lnTo>
                  <a:lnTo>
                    <a:pt x="0" y="7859903"/>
                  </a:lnTo>
                  <a:close/>
                </a:path>
              </a:pathLst>
            </a:custGeom>
            <a:solidFill>
              <a:srgbClr val="FFFFFF"/>
            </a:solidFill>
          </p:spPr>
        </p:sp>
        <p:sp>
          <p:nvSpPr>
            <p:cNvPr name="Freeform 8" id="8"/>
            <p:cNvSpPr/>
            <p:nvPr/>
          </p:nvSpPr>
          <p:spPr>
            <a:xfrm flipH="false" flipV="false" rot="0">
              <a:off x="0" y="0"/>
              <a:ext cx="8280273" cy="7936103"/>
            </a:xfrm>
            <a:custGeom>
              <a:avLst/>
              <a:gdLst/>
              <a:ahLst/>
              <a:cxnLst/>
              <a:rect r="r" b="b" t="t" l="l"/>
              <a:pathLst>
                <a:path h="7936103" w="8280273">
                  <a:moveTo>
                    <a:pt x="38100" y="0"/>
                  </a:moveTo>
                  <a:lnTo>
                    <a:pt x="8242173" y="0"/>
                  </a:lnTo>
                  <a:cubicBezTo>
                    <a:pt x="8263255" y="0"/>
                    <a:pt x="8280273" y="17018"/>
                    <a:pt x="8280273" y="38100"/>
                  </a:cubicBezTo>
                  <a:lnTo>
                    <a:pt x="8280273" y="7898003"/>
                  </a:lnTo>
                  <a:cubicBezTo>
                    <a:pt x="8280273" y="7919085"/>
                    <a:pt x="8263255" y="7936103"/>
                    <a:pt x="8242173" y="7936103"/>
                  </a:cubicBezTo>
                  <a:lnTo>
                    <a:pt x="38100" y="7936103"/>
                  </a:lnTo>
                  <a:cubicBezTo>
                    <a:pt x="17018" y="7936103"/>
                    <a:pt x="0" y="7919085"/>
                    <a:pt x="0" y="7898003"/>
                  </a:cubicBezTo>
                  <a:lnTo>
                    <a:pt x="0" y="38100"/>
                  </a:lnTo>
                  <a:cubicBezTo>
                    <a:pt x="0" y="17018"/>
                    <a:pt x="17018" y="0"/>
                    <a:pt x="38100" y="0"/>
                  </a:cubicBezTo>
                  <a:moveTo>
                    <a:pt x="38100" y="76200"/>
                  </a:moveTo>
                  <a:lnTo>
                    <a:pt x="38100" y="38100"/>
                  </a:lnTo>
                  <a:lnTo>
                    <a:pt x="76200" y="38100"/>
                  </a:lnTo>
                  <a:lnTo>
                    <a:pt x="76200" y="7898003"/>
                  </a:lnTo>
                  <a:lnTo>
                    <a:pt x="38100" y="7898003"/>
                  </a:lnTo>
                  <a:lnTo>
                    <a:pt x="38100" y="7859903"/>
                  </a:lnTo>
                  <a:lnTo>
                    <a:pt x="8242173" y="7859903"/>
                  </a:lnTo>
                  <a:lnTo>
                    <a:pt x="8242173" y="7898003"/>
                  </a:lnTo>
                  <a:lnTo>
                    <a:pt x="8204073" y="7898003"/>
                  </a:lnTo>
                  <a:lnTo>
                    <a:pt x="8204073" y="38100"/>
                  </a:lnTo>
                  <a:lnTo>
                    <a:pt x="8242173" y="38100"/>
                  </a:lnTo>
                  <a:lnTo>
                    <a:pt x="8242173" y="76200"/>
                  </a:lnTo>
                  <a:lnTo>
                    <a:pt x="38100" y="76200"/>
                  </a:lnTo>
                  <a:close/>
                </a:path>
              </a:pathLst>
            </a:custGeom>
            <a:solidFill>
              <a:srgbClr val="000000"/>
            </a:solidFill>
          </p:spPr>
        </p:sp>
        <p:sp>
          <p:nvSpPr>
            <p:cNvPr name="TextBox 9" id="9"/>
            <p:cNvSpPr txBox="true"/>
            <p:nvPr/>
          </p:nvSpPr>
          <p:spPr>
            <a:xfrm>
              <a:off x="0" y="-57150"/>
              <a:ext cx="8280252" cy="7993232"/>
            </a:xfrm>
            <a:prstGeom prst="rect">
              <a:avLst/>
            </a:prstGeom>
          </p:spPr>
          <p:txBody>
            <a:bodyPr anchor="t" rtlCol="false" tIns="50800" lIns="50800" bIns="50800" rIns="50800"/>
            <a:lstStyle/>
            <a:p>
              <a:pPr algn="ctr">
                <a:lnSpc>
                  <a:spcPts val="3168"/>
                </a:lnSpc>
              </a:pPr>
              <a:r>
                <a:rPr lang="en-US" sz="2640">
                  <a:solidFill>
                    <a:srgbClr val="000000"/>
                  </a:solidFill>
                  <a:latin typeface="Calibri (MS)"/>
                  <a:ea typeface="Calibri (MS)"/>
                  <a:cs typeface="Calibri (MS)"/>
                  <a:sym typeface="Calibri (MS)"/>
                </a:rPr>
                <a:t>TASK: Open the ‘Causes of aridity’ worksheet in the lesson folder.</a:t>
              </a:r>
            </a:p>
            <a:p>
              <a:pPr algn="ctr">
                <a:lnSpc>
                  <a:spcPts val="3168"/>
                </a:lnSpc>
              </a:pPr>
              <a:r>
                <a:rPr lang="en-US" sz="2640">
                  <a:solidFill>
                    <a:srgbClr val="000000"/>
                  </a:solidFill>
                  <a:latin typeface="Calibri (MS)"/>
                  <a:ea typeface="Calibri (MS)"/>
                  <a:cs typeface="Calibri (MS)"/>
                  <a:sym typeface="Calibri (MS)"/>
                </a:rPr>
                <a:t>Study the 4 diagrams. Just from studying the diagrams, attempt to explain all 4 in the boxes provided.</a:t>
              </a:r>
            </a:p>
            <a:p>
              <a:pPr algn="ctr">
                <a:lnSpc>
                  <a:spcPts val="3168"/>
                </a:lnSpc>
              </a:pPr>
            </a:p>
            <a:p>
              <a:pPr algn="ctr">
                <a:lnSpc>
                  <a:spcPts val="3168"/>
                </a:lnSpc>
              </a:pPr>
              <a:r>
                <a:rPr lang="en-US" sz="2640">
                  <a:solidFill>
                    <a:srgbClr val="000000"/>
                  </a:solidFill>
                  <a:latin typeface="Calibri (MS)"/>
                  <a:ea typeface="Calibri (MS)"/>
                  <a:cs typeface="Calibri (MS)"/>
                  <a:sym typeface="Calibri (MS)"/>
                </a:rPr>
                <a:t>Then, try to explain how human activities can lead to aridity in the 5ᵗʰ box. </a:t>
              </a:r>
            </a:p>
            <a:p>
              <a:pPr algn="ctr">
                <a:lnSpc>
                  <a:spcPts val="3168"/>
                </a:lnSpc>
              </a:pPr>
            </a:p>
            <a:p>
              <a:pPr algn="ctr">
                <a:lnSpc>
                  <a:spcPts val="3168"/>
                </a:lnSpc>
              </a:pPr>
              <a:r>
                <a:rPr lang="en-US" sz="2640">
                  <a:solidFill>
                    <a:srgbClr val="000000"/>
                  </a:solidFill>
                  <a:latin typeface="Calibri (MS)"/>
                  <a:ea typeface="Calibri (MS)"/>
                  <a:cs typeface="Calibri (MS)"/>
                  <a:sym typeface="Calibri (MS)"/>
                </a:rPr>
                <a:t>Now, read the textbook explanations on the next slide. </a:t>
              </a:r>
              <a:r>
                <a:rPr lang="en-US" sz="2640" u="sng">
                  <a:solidFill>
                    <a:srgbClr val="000000"/>
                  </a:solidFill>
                  <a:latin typeface="Calibri (MS)"/>
                  <a:ea typeface="Calibri (MS)"/>
                  <a:cs typeface="Calibri (MS)"/>
                  <a:sym typeface="Calibri (MS)"/>
                </a:rPr>
                <a:t>Add to/adjust/edit/re-do</a:t>
              </a:r>
              <a:r>
                <a:rPr lang="en-US" sz="2640">
                  <a:solidFill>
                    <a:srgbClr val="000000"/>
                  </a:solidFill>
                  <a:latin typeface="Calibri (MS)"/>
                  <a:ea typeface="Calibri (MS)"/>
                  <a:cs typeface="Calibri (MS)"/>
                  <a:sym typeface="Calibri (MS)"/>
                </a:rPr>
                <a:t> your explanations based if needed.</a:t>
              </a:r>
            </a:p>
            <a:p>
              <a:pPr algn="ctr">
                <a:lnSpc>
                  <a:spcPts val="3168"/>
                </a:lnSpc>
              </a:pPr>
            </a:p>
            <a:p>
              <a:pPr algn="ctr">
                <a:lnSpc>
                  <a:spcPts val="3168"/>
                </a:lnSpc>
              </a:pPr>
              <a:r>
                <a:rPr lang="en-US" sz="2640">
                  <a:solidFill>
                    <a:srgbClr val="000000"/>
                  </a:solidFill>
                  <a:latin typeface="Calibri (MS)"/>
                  <a:ea typeface="Calibri (MS)"/>
                  <a:cs typeface="Calibri (MS)"/>
                  <a:sym typeface="Calibri (MS)"/>
                </a:rPr>
                <a:t>Ext: Re-watch the video from slide 3. Can you </a:t>
              </a:r>
              <a:r>
                <a:rPr lang="en-US" sz="2640" u="sng">
                  <a:solidFill>
                    <a:srgbClr val="000000"/>
                  </a:solidFill>
                  <a:latin typeface="Calibri (MS)"/>
                  <a:ea typeface="Calibri (MS)"/>
                  <a:cs typeface="Calibri (MS)"/>
                  <a:sym typeface="Calibri (MS)"/>
                </a:rPr>
                <a:t>add to/improve</a:t>
              </a:r>
              <a:r>
                <a:rPr lang="en-US" sz="2640">
                  <a:solidFill>
                    <a:srgbClr val="000000"/>
                  </a:solidFill>
                  <a:latin typeface="Calibri (MS)"/>
                  <a:ea typeface="Calibri (MS)"/>
                  <a:cs typeface="Calibri (MS)"/>
                  <a:sym typeface="Calibri (MS)"/>
                </a:rPr>
                <a:t> your notes?</a:t>
              </a:r>
            </a:p>
            <a:p>
              <a:pPr algn="ctr">
                <a:lnSpc>
                  <a:spcPts val="3168"/>
                </a:lnSpc>
              </a:pPr>
            </a:p>
            <a:p>
              <a:pPr algn="ctr">
                <a:lnSpc>
                  <a:spcPts val="3168"/>
                </a:lnSpc>
              </a:pPr>
            </a:p>
          </p:txBody>
        </p:sp>
      </p:grpSp>
      <p:grpSp>
        <p:nvGrpSpPr>
          <p:cNvPr name="Group 10" id="10"/>
          <p:cNvGrpSpPr>
            <a:grpSpLocks noChangeAspect="true"/>
          </p:cNvGrpSpPr>
          <p:nvPr/>
        </p:nvGrpSpPr>
        <p:grpSpPr>
          <a:xfrm rot="0">
            <a:off x="6386836" y="1110344"/>
            <a:ext cx="11610927" cy="9065622"/>
            <a:chOff x="0" y="0"/>
            <a:chExt cx="15481236" cy="12087496"/>
          </a:xfrm>
        </p:grpSpPr>
        <p:sp>
          <p:nvSpPr>
            <p:cNvPr name="Freeform 11" id="11"/>
            <p:cNvSpPr/>
            <p:nvPr/>
          </p:nvSpPr>
          <p:spPr>
            <a:xfrm flipH="false" flipV="false" rot="0">
              <a:off x="0" y="0"/>
              <a:ext cx="15481173" cy="12087479"/>
            </a:xfrm>
            <a:custGeom>
              <a:avLst/>
              <a:gdLst/>
              <a:ahLst/>
              <a:cxnLst/>
              <a:rect r="r" b="b" t="t" l="l"/>
              <a:pathLst>
                <a:path h="12087479" w="15481173">
                  <a:moveTo>
                    <a:pt x="0" y="0"/>
                  </a:moveTo>
                  <a:lnTo>
                    <a:pt x="15481173" y="0"/>
                  </a:lnTo>
                  <a:lnTo>
                    <a:pt x="15481173" y="12087479"/>
                  </a:lnTo>
                  <a:lnTo>
                    <a:pt x="0" y="12087479"/>
                  </a:lnTo>
                  <a:lnTo>
                    <a:pt x="0" y="0"/>
                  </a:lnTo>
                  <a:close/>
                </a:path>
              </a:pathLst>
            </a:custGeom>
            <a:blipFill>
              <a:blip r:embed="rId3"/>
              <a:stretch>
                <a:fillRect l="0" t="0" r="0" b="0"/>
              </a:stretch>
            </a:blipFill>
          </p:spPr>
        </p:sp>
      </p:grpSp>
      <p:grpSp>
        <p:nvGrpSpPr>
          <p:cNvPr name="Group 12" id="12"/>
          <p:cNvGrpSpPr/>
          <p:nvPr/>
        </p:nvGrpSpPr>
        <p:grpSpPr>
          <a:xfrm rot="0">
            <a:off x="66786" y="1040206"/>
            <a:ext cx="6210189" cy="3227859"/>
            <a:chOff x="0" y="0"/>
            <a:chExt cx="8280252" cy="4303812"/>
          </a:xfrm>
        </p:grpSpPr>
        <p:sp>
          <p:nvSpPr>
            <p:cNvPr name="Freeform 13" id="13"/>
            <p:cNvSpPr/>
            <p:nvPr/>
          </p:nvSpPr>
          <p:spPr>
            <a:xfrm flipH="false" flipV="false" rot="0">
              <a:off x="38100" y="38100"/>
              <a:ext cx="8204073" cy="4227576"/>
            </a:xfrm>
            <a:custGeom>
              <a:avLst/>
              <a:gdLst/>
              <a:ahLst/>
              <a:cxnLst/>
              <a:rect r="r" b="b" t="t" l="l"/>
              <a:pathLst>
                <a:path h="4227576" w="8204073">
                  <a:moveTo>
                    <a:pt x="0" y="0"/>
                  </a:moveTo>
                  <a:lnTo>
                    <a:pt x="8204073" y="0"/>
                  </a:lnTo>
                  <a:lnTo>
                    <a:pt x="8204073" y="4227576"/>
                  </a:lnTo>
                  <a:lnTo>
                    <a:pt x="0" y="4227576"/>
                  </a:lnTo>
                  <a:close/>
                </a:path>
              </a:pathLst>
            </a:custGeom>
            <a:solidFill>
              <a:srgbClr val="FFFFFF"/>
            </a:solidFill>
          </p:spPr>
        </p:sp>
        <p:sp>
          <p:nvSpPr>
            <p:cNvPr name="Freeform 14" id="14"/>
            <p:cNvSpPr/>
            <p:nvPr/>
          </p:nvSpPr>
          <p:spPr>
            <a:xfrm flipH="false" flipV="false" rot="0">
              <a:off x="0" y="0"/>
              <a:ext cx="8280273" cy="4303776"/>
            </a:xfrm>
            <a:custGeom>
              <a:avLst/>
              <a:gdLst/>
              <a:ahLst/>
              <a:cxnLst/>
              <a:rect r="r" b="b" t="t" l="l"/>
              <a:pathLst>
                <a:path h="4303776" w="8280273">
                  <a:moveTo>
                    <a:pt x="38100" y="0"/>
                  </a:moveTo>
                  <a:lnTo>
                    <a:pt x="8242173" y="0"/>
                  </a:lnTo>
                  <a:cubicBezTo>
                    <a:pt x="8263255" y="0"/>
                    <a:pt x="8280273" y="17018"/>
                    <a:pt x="8280273" y="38100"/>
                  </a:cubicBezTo>
                  <a:lnTo>
                    <a:pt x="8280273" y="4265676"/>
                  </a:lnTo>
                  <a:cubicBezTo>
                    <a:pt x="8280273" y="4286758"/>
                    <a:pt x="8263255" y="4303776"/>
                    <a:pt x="8242173" y="4303776"/>
                  </a:cubicBezTo>
                  <a:lnTo>
                    <a:pt x="38100" y="4303776"/>
                  </a:lnTo>
                  <a:cubicBezTo>
                    <a:pt x="17018" y="4303776"/>
                    <a:pt x="0" y="4286758"/>
                    <a:pt x="0" y="4265676"/>
                  </a:cubicBezTo>
                  <a:lnTo>
                    <a:pt x="0" y="38100"/>
                  </a:lnTo>
                  <a:cubicBezTo>
                    <a:pt x="0" y="17018"/>
                    <a:pt x="17018" y="0"/>
                    <a:pt x="38100" y="0"/>
                  </a:cubicBezTo>
                  <a:moveTo>
                    <a:pt x="38100" y="76200"/>
                  </a:moveTo>
                  <a:lnTo>
                    <a:pt x="38100" y="38100"/>
                  </a:lnTo>
                  <a:lnTo>
                    <a:pt x="76200" y="38100"/>
                  </a:lnTo>
                  <a:lnTo>
                    <a:pt x="76200" y="4265676"/>
                  </a:lnTo>
                  <a:lnTo>
                    <a:pt x="38100" y="4265676"/>
                  </a:lnTo>
                  <a:lnTo>
                    <a:pt x="38100" y="4227576"/>
                  </a:lnTo>
                  <a:lnTo>
                    <a:pt x="8242173" y="4227576"/>
                  </a:lnTo>
                  <a:lnTo>
                    <a:pt x="8242173" y="4265676"/>
                  </a:lnTo>
                  <a:lnTo>
                    <a:pt x="8204073" y="4265676"/>
                  </a:lnTo>
                  <a:lnTo>
                    <a:pt x="8204073" y="38100"/>
                  </a:lnTo>
                  <a:lnTo>
                    <a:pt x="8242173" y="38100"/>
                  </a:lnTo>
                  <a:lnTo>
                    <a:pt x="8242173" y="76200"/>
                  </a:lnTo>
                  <a:lnTo>
                    <a:pt x="38100" y="76200"/>
                  </a:lnTo>
                  <a:close/>
                </a:path>
              </a:pathLst>
            </a:custGeom>
            <a:solidFill>
              <a:srgbClr val="000000"/>
            </a:solidFill>
          </p:spPr>
        </p:sp>
        <p:sp>
          <p:nvSpPr>
            <p:cNvPr name="TextBox 15" id="15"/>
            <p:cNvSpPr txBox="true"/>
            <p:nvPr/>
          </p:nvSpPr>
          <p:spPr>
            <a:xfrm>
              <a:off x="0" y="-19050"/>
              <a:ext cx="8280252" cy="4322862"/>
            </a:xfrm>
            <a:prstGeom prst="rect">
              <a:avLst/>
            </a:prstGeom>
          </p:spPr>
          <p:txBody>
            <a:bodyPr anchor="t" rtlCol="false" tIns="50800" lIns="50800" bIns="50800" rIns="50800"/>
            <a:lstStyle/>
            <a:p>
              <a:pPr algn="ctr">
                <a:lnSpc>
                  <a:spcPts val="1872"/>
                </a:lnSpc>
              </a:pPr>
              <a:r>
                <a:rPr lang="en-US" sz="1560" u="sng">
                  <a:solidFill>
                    <a:srgbClr val="000000"/>
                  </a:solidFill>
                  <a:latin typeface="Calibri (MS)"/>
                  <a:ea typeface="Calibri (MS)"/>
                  <a:cs typeface="Calibri (MS)"/>
                  <a:sym typeface="Calibri (MS)"/>
                </a:rPr>
                <a:t>20 markers</a:t>
              </a:r>
            </a:p>
            <a:p>
              <a:pPr algn="l">
                <a:lnSpc>
                  <a:spcPts val="1872"/>
                </a:lnSpc>
              </a:pPr>
              <a:r>
                <a:rPr lang="en-US" sz="1560">
                  <a:solidFill>
                    <a:srgbClr val="000000"/>
                  </a:solidFill>
                  <a:latin typeface="Calibri (MS)"/>
                  <a:ea typeface="Calibri (MS)"/>
                  <a:cs typeface="Calibri (MS)"/>
                  <a:sym typeface="Calibri (MS)"/>
                </a:rPr>
                <a:t>‘Pressure systems are the most important cause of aridity.’ To what extent do you agree with this statement? [20] </a:t>
              </a:r>
            </a:p>
            <a:p>
              <a:pPr algn="l">
                <a:lnSpc>
                  <a:spcPts val="1872"/>
                </a:lnSpc>
              </a:pPr>
            </a:p>
            <a:p>
              <a:pPr algn="l">
                <a:lnSpc>
                  <a:spcPts val="1872"/>
                </a:lnSpc>
              </a:pPr>
              <a:r>
                <a:rPr lang="en-US" sz="1560">
                  <a:solidFill>
                    <a:srgbClr val="000000"/>
                  </a:solidFill>
                  <a:latin typeface="Calibri (MS)"/>
                  <a:ea typeface="Calibri (MS)"/>
                  <a:cs typeface="Calibri (MS)"/>
                  <a:sym typeface="Calibri (MS)"/>
                </a:rPr>
                <a:t>Assess the extent to which the global distribution of hot arid environments is the result of pressure and wind systems. [20]</a:t>
              </a:r>
            </a:p>
            <a:p>
              <a:pPr algn="l">
                <a:lnSpc>
                  <a:spcPts val="1872"/>
                </a:lnSpc>
              </a:pPr>
            </a:p>
            <a:p>
              <a:pPr algn="l">
                <a:lnSpc>
                  <a:spcPts val="1872"/>
                </a:lnSpc>
              </a:pPr>
              <a:r>
                <a:rPr lang="en-US" sz="1560">
                  <a:solidFill>
                    <a:srgbClr val="000000"/>
                  </a:solidFill>
                  <a:latin typeface="Calibri (MS)"/>
                  <a:ea typeface="Calibri (MS)"/>
                  <a:cs typeface="Calibri (MS)"/>
                  <a:sym typeface="Calibri (MS)"/>
                </a:rPr>
                <a:t>Evaluate the role of pressure and wind systems in the global distribution of hot arid and semi-arid environments. [20]</a:t>
              </a:r>
            </a:p>
            <a:p>
              <a:pPr algn="ctr">
                <a:lnSpc>
                  <a:spcPts val="1872"/>
                </a:lnSpc>
              </a:pPr>
            </a:p>
            <a:p>
              <a:pPr algn="l">
                <a:lnSpc>
                  <a:spcPts val="1872"/>
                </a:lnSpc>
              </a:pPr>
              <a:r>
                <a:rPr lang="en-US" sz="1560">
                  <a:solidFill>
                    <a:srgbClr val="000000"/>
                  </a:solidFill>
                  <a:latin typeface="Calibri (MS)"/>
                  <a:ea typeface="Calibri (MS)"/>
                  <a:cs typeface="Calibri (MS)"/>
                  <a:sym typeface="Calibri (MS)"/>
                </a:rPr>
                <a:t>With the aid of examples, assess the extent to which ocean currents are the cause of aridity. [20] </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0" y="0"/>
            <a:ext cx="18288000" cy="1110344"/>
            <a:chOff x="0" y="0"/>
            <a:chExt cx="24384000" cy="1480458"/>
          </a:xfrm>
        </p:grpSpPr>
        <p:sp>
          <p:nvSpPr>
            <p:cNvPr name="Freeform 4" id="4"/>
            <p:cNvSpPr/>
            <p:nvPr/>
          </p:nvSpPr>
          <p:spPr>
            <a:xfrm flipH="false" flipV="false" rot="0">
              <a:off x="0" y="0"/>
              <a:ext cx="24384000" cy="1480458"/>
            </a:xfrm>
            <a:custGeom>
              <a:avLst/>
              <a:gdLst/>
              <a:ahLst/>
              <a:cxnLst/>
              <a:rect r="r" b="b" t="t" l="l"/>
              <a:pathLst>
                <a:path h="1480458" w="24384000">
                  <a:moveTo>
                    <a:pt x="0" y="0"/>
                  </a:moveTo>
                  <a:lnTo>
                    <a:pt x="24384000" y="0"/>
                  </a:lnTo>
                  <a:lnTo>
                    <a:pt x="24384000" y="1480458"/>
                  </a:lnTo>
                  <a:lnTo>
                    <a:pt x="0" y="1480458"/>
                  </a:lnTo>
                  <a:close/>
                </a:path>
              </a:pathLst>
            </a:custGeom>
            <a:solidFill>
              <a:srgbClr val="000000">
                <a:alpha val="0"/>
              </a:srgbClr>
            </a:solidFill>
          </p:spPr>
        </p:sp>
        <p:sp>
          <p:nvSpPr>
            <p:cNvPr name="TextBox 5" id="5"/>
            <p:cNvSpPr txBox="true"/>
            <p:nvPr/>
          </p:nvSpPr>
          <p:spPr>
            <a:xfrm>
              <a:off x="0" y="57150"/>
              <a:ext cx="24384000" cy="1423308"/>
            </a:xfrm>
            <a:prstGeom prst="rect">
              <a:avLst/>
            </a:prstGeom>
          </p:spPr>
          <p:txBody>
            <a:bodyPr anchor="b" rtlCol="false" tIns="0" lIns="0" bIns="0" rIns="0"/>
            <a:lstStyle/>
            <a:p>
              <a:pPr algn="ctr">
                <a:lnSpc>
                  <a:spcPts val="6480"/>
                </a:lnSpc>
              </a:pPr>
              <a:r>
                <a:rPr lang="en-US" b="true" sz="6000" spc="-36" u="sng">
                  <a:solidFill>
                    <a:srgbClr val="000000"/>
                  </a:solidFill>
                  <a:latin typeface="TT Rounds Condensed Bold"/>
                  <a:ea typeface="TT Rounds Condensed Bold"/>
                  <a:cs typeface="TT Rounds Condensed Bold"/>
                  <a:sym typeface="TT Rounds Condensed Bold"/>
                </a:rPr>
                <a:t>What are the causes of aridity?</a:t>
              </a:r>
            </a:p>
          </p:txBody>
        </p:sp>
      </p:grpSp>
      <p:grpSp>
        <p:nvGrpSpPr>
          <p:cNvPr name="Group 6" id="6"/>
          <p:cNvGrpSpPr>
            <a:grpSpLocks noChangeAspect="true"/>
          </p:cNvGrpSpPr>
          <p:nvPr/>
        </p:nvGrpSpPr>
        <p:grpSpPr>
          <a:xfrm rot="0">
            <a:off x="213496" y="1262198"/>
            <a:ext cx="5645232" cy="4720592"/>
            <a:chOff x="0" y="0"/>
            <a:chExt cx="7526976" cy="6294122"/>
          </a:xfrm>
        </p:grpSpPr>
        <p:sp>
          <p:nvSpPr>
            <p:cNvPr name="Freeform 7" id="7"/>
            <p:cNvSpPr/>
            <p:nvPr/>
          </p:nvSpPr>
          <p:spPr>
            <a:xfrm flipH="false" flipV="false" rot="0">
              <a:off x="0" y="0"/>
              <a:ext cx="7527036" cy="6294120"/>
            </a:xfrm>
            <a:custGeom>
              <a:avLst/>
              <a:gdLst/>
              <a:ahLst/>
              <a:cxnLst/>
              <a:rect r="r" b="b" t="t" l="l"/>
              <a:pathLst>
                <a:path h="6294120" w="7527036">
                  <a:moveTo>
                    <a:pt x="0" y="0"/>
                  </a:moveTo>
                  <a:lnTo>
                    <a:pt x="7527036" y="0"/>
                  </a:lnTo>
                  <a:lnTo>
                    <a:pt x="7527036" y="6294120"/>
                  </a:lnTo>
                  <a:lnTo>
                    <a:pt x="0" y="6294120"/>
                  </a:lnTo>
                  <a:lnTo>
                    <a:pt x="0" y="0"/>
                  </a:lnTo>
                  <a:close/>
                </a:path>
              </a:pathLst>
            </a:custGeom>
            <a:blipFill>
              <a:blip r:embed="rId3"/>
              <a:stretch>
                <a:fillRect l="0" t="-10930" r="0" b="-10930"/>
              </a:stretch>
            </a:blipFill>
          </p:spPr>
        </p:sp>
      </p:grpSp>
      <p:grpSp>
        <p:nvGrpSpPr>
          <p:cNvPr name="Group 8" id="8"/>
          <p:cNvGrpSpPr>
            <a:grpSpLocks noChangeAspect="true"/>
          </p:cNvGrpSpPr>
          <p:nvPr/>
        </p:nvGrpSpPr>
        <p:grpSpPr>
          <a:xfrm rot="0">
            <a:off x="6008938" y="1928404"/>
            <a:ext cx="6057034" cy="4054384"/>
            <a:chOff x="0" y="0"/>
            <a:chExt cx="8076046" cy="5405846"/>
          </a:xfrm>
        </p:grpSpPr>
        <p:sp>
          <p:nvSpPr>
            <p:cNvPr name="Freeform 9" id="9"/>
            <p:cNvSpPr/>
            <p:nvPr/>
          </p:nvSpPr>
          <p:spPr>
            <a:xfrm flipH="false" flipV="false" rot="0">
              <a:off x="0" y="0"/>
              <a:ext cx="8076057" cy="5405882"/>
            </a:xfrm>
            <a:custGeom>
              <a:avLst/>
              <a:gdLst/>
              <a:ahLst/>
              <a:cxnLst/>
              <a:rect r="r" b="b" t="t" l="l"/>
              <a:pathLst>
                <a:path h="5405882" w="8076057">
                  <a:moveTo>
                    <a:pt x="0" y="0"/>
                  </a:moveTo>
                  <a:lnTo>
                    <a:pt x="8076057" y="0"/>
                  </a:lnTo>
                  <a:lnTo>
                    <a:pt x="8076057" y="5405882"/>
                  </a:lnTo>
                  <a:lnTo>
                    <a:pt x="0" y="5405882"/>
                  </a:lnTo>
                  <a:lnTo>
                    <a:pt x="0" y="0"/>
                  </a:lnTo>
                  <a:close/>
                </a:path>
              </a:pathLst>
            </a:custGeom>
            <a:blipFill>
              <a:blip r:embed="rId4"/>
              <a:stretch>
                <a:fillRect l="0" t="0" r="0" b="0"/>
              </a:stretch>
            </a:blipFill>
          </p:spPr>
        </p:sp>
      </p:grpSp>
      <p:grpSp>
        <p:nvGrpSpPr>
          <p:cNvPr name="Group 10" id="10"/>
          <p:cNvGrpSpPr>
            <a:grpSpLocks noChangeAspect="true"/>
          </p:cNvGrpSpPr>
          <p:nvPr/>
        </p:nvGrpSpPr>
        <p:grpSpPr>
          <a:xfrm rot="0">
            <a:off x="174306" y="7519312"/>
            <a:ext cx="7955280" cy="2732244"/>
            <a:chOff x="0" y="0"/>
            <a:chExt cx="10607040" cy="3642992"/>
          </a:xfrm>
        </p:grpSpPr>
        <p:sp>
          <p:nvSpPr>
            <p:cNvPr name="Freeform 11" id="11"/>
            <p:cNvSpPr/>
            <p:nvPr/>
          </p:nvSpPr>
          <p:spPr>
            <a:xfrm flipH="false" flipV="false" rot="0">
              <a:off x="0" y="0"/>
              <a:ext cx="10607040" cy="3642995"/>
            </a:xfrm>
            <a:custGeom>
              <a:avLst/>
              <a:gdLst/>
              <a:ahLst/>
              <a:cxnLst/>
              <a:rect r="r" b="b" t="t" l="l"/>
              <a:pathLst>
                <a:path h="3642995" w="10607040">
                  <a:moveTo>
                    <a:pt x="0" y="0"/>
                  </a:moveTo>
                  <a:lnTo>
                    <a:pt x="10607040" y="0"/>
                  </a:lnTo>
                  <a:lnTo>
                    <a:pt x="10607040" y="3642995"/>
                  </a:lnTo>
                  <a:lnTo>
                    <a:pt x="0" y="3642995"/>
                  </a:lnTo>
                  <a:lnTo>
                    <a:pt x="0" y="0"/>
                  </a:lnTo>
                  <a:close/>
                </a:path>
              </a:pathLst>
            </a:custGeom>
            <a:blipFill>
              <a:blip r:embed="rId5"/>
              <a:stretch>
                <a:fillRect l="0" t="0" r="0" b="0"/>
              </a:stretch>
            </a:blipFill>
          </p:spPr>
        </p:sp>
      </p:grpSp>
      <p:grpSp>
        <p:nvGrpSpPr>
          <p:cNvPr name="Group 12" id="12"/>
          <p:cNvGrpSpPr>
            <a:grpSpLocks noChangeAspect="true"/>
          </p:cNvGrpSpPr>
          <p:nvPr/>
        </p:nvGrpSpPr>
        <p:grpSpPr>
          <a:xfrm rot="0">
            <a:off x="12321694" y="1345470"/>
            <a:ext cx="5845335" cy="4974154"/>
            <a:chOff x="0" y="0"/>
            <a:chExt cx="7793780" cy="6632206"/>
          </a:xfrm>
        </p:grpSpPr>
        <p:sp>
          <p:nvSpPr>
            <p:cNvPr name="Freeform 13" id="13"/>
            <p:cNvSpPr/>
            <p:nvPr/>
          </p:nvSpPr>
          <p:spPr>
            <a:xfrm flipH="false" flipV="false" rot="0">
              <a:off x="0" y="0"/>
              <a:ext cx="7793736" cy="6632194"/>
            </a:xfrm>
            <a:custGeom>
              <a:avLst/>
              <a:gdLst/>
              <a:ahLst/>
              <a:cxnLst/>
              <a:rect r="r" b="b" t="t" l="l"/>
              <a:pathLst>
                <a:path h="6632194" w="7793736">
                  <a:moveTo>
                    <a:pt x="0" y="0"/>
                  </a:moveTo>
                  <a:lnTo>
                    <a:pt x="7793736" y="0"/>
                  </a:lnTo>
                  <a:lnTo>
                    <a:pt x="7793736" y="6632194"/>
                  </a:lnTo>
                  <a:lnTo>
                    <a:pt x="0" y="6632194"/>
                  </a:lnTo>
                  <a:lnTo>
                    <a:pt x="0" y="0"/>
                  </a:lnTo>
                  <a:close/>
                </a:path>
              </a:pathLst>
            </a:custGeom>
            <a:blipFill>
              <a:blip r:embed="rId6"/>
              <a:stretch>
                <a:fillRect l="0" t="0" r="0" b="0"/>
              </a:stretch>
            </a:blipFill>
          </p:spPr>
        </p:sp>
      </p:grpSp>
      <p:grpSp>
        <p:nvGrpSpPr>
          <p:cNvPr name="Group 14" id="14"/>
          <p:cNvGrpSpPr>
            <a:grpSpLocks noChangeAspect="true"/>
          </p:cNvGrpSpPr>
          <p:nvPr/>
        </p:nvGrpSpPr>
        <p:grpSpPr>
          <a:xfrm rot="0">
            <a:off x="9037456" y="7350778"/>
            <a:ext cx="8329612" cy="2143125"/>
            <a:chOff x="0" y="0"/>
            <a:chExt cx="11106150" cy="2857500"/>
          </a:xfrm>
        </p:grpSpPr>
        <p:sp>
          <p:nvSpPr>
            <p:cNvPr name="Freeform 15" id="15"/>
            <p:cNvSpPr/>
            <p:nvPr/>
          </p:nvSpPr>
          <p:spPr>
            <a:xfrm flipH="false" flipV="false" rot="0">
              <a:off x="0" y="0"/>
              <a:ext cx="11106150" cy="2857500"/>
            </a:xfrm>
            <a:custGeom>
              <a:avLst/>
              <a:gdLst/>
              <a:ahLst/>
              <a:cxnLst/>
              <a:rect r="r" b="b" t="t" l="l"/>
              <a:pathLst>
                <a:path h="2857500" w="11106150">
                  <a:moveTo>
                    <a:pt x="0" y="0"/>
                  </a:moveTo>
                  <a:lnTo>
                    <a:pt x="11106150" y="0"/>
                  </a:lnTo>
                  <a:lnTo>
                    <a:pt x="11106150" y="2857500"/>
                  </a:lnTo>
                  <a:lnTo>
                    <a:pt x="0" y="2857500"/>
                  </a:lnTo>
                  <a:lnTo>
                    <a:pt x="0" y="0"/>
                  </a:lnTo>
                  <a:close/>
                </a:path>
              </a:pathLst>
            </a:custGeom>
            <a:blipFill>
              <a:blip r:embed="rId7"/>
              <a:stretch>
                <a:fillRect l="0" t="0" r="0" b="0"/>
              </a:stretch>
            </a:blipFill>
          </p:spPr>
        </p:sp>
      </p:grpSp>
      <p:grpSp>
        <p:nvGrpSpPr>
          <p:cNvPr name="Group 16" id="16"/>
          <p:cNvGrpSpPr/>
          <p:nvPr/>
        </p:nvGrpSpPr>
        <p:grpSpPr>
          <a:xfrm rot="0">
            <a:off x="164783" y="558513"/>
            <a:ext cx="4333617" cy="796482"/>
            <a:chOff x="0" y="0"/>
            <a:chExt cx="5778156" cy="1061976"/>
          </a:xfrm>
        </p:grpSpPr>
        <p:sp>
          <p:nvSpPr>
            <p:cNvPr name="Freeform 17" id="17"/>
            <p:cNvSpPr/>
            <p:nvPr/>
          </p:nvSpPr>
          <p:spPr>
            <a:xfrm flipH="false" flipV="false" rot="0">
              <a:off x="12700" y="12700"/>
              <a:ext cx="5752846" cy="1036574"/>
            </a:xfrm>
            <a:custGeom>
              <a:avLst/>
              <a:gdLst/>
              <a:ahLst/>
              <a:cxnLst/>
              <a:rect r="r" b="b" t="t" l="l"/>
              <a:pathLst>
                <a:path h="1036574" w="5752846">
                  <a:moveTo>
                    <a:pt x="0" y="172720"/>
                  </a:moveTo>
                  <a:cubicBezTo>
                    <a:pt x="0" y="77343"/>
                    <a:pt x="78867" y="0"/>
                    <a:pt x="176276" y="0"/>
                  </a:cubicBezTo>
                  <a:lnTo>
                    <a:pt x="5576570" y="0"/>
                  </a:lnTo>
                  <a:cubicBezTo>
                    <a:pt x="5673852" y="0"/>
                    <a:pt x="5752846" y="77343"/>
                    <a:pt x="5752846" y="172720"/>
                  </a:cubicBezTo>
                  <a:lnTo>
                    <a:pt x="5752846" y="863854"/>
                  </a:lnTo>
                  <a:cubicBezTo>
                    <a:pt x="5752846" y="959231"/>
                    <a:pt x="5673979" y="1036574"/>
                    <a:pt x="5576570" y="1036574"/>
                  </a:cubicBezTo>
                  <a:lnTo>
                    <a:pt x="176276" y="1036574"/>
                  </a:lnTo>
                  <a:cubicBezTo>
                    <a:pt x="78867" y="1036574"/>
                    <a:pt x="0" y="959231"/>
                    <a:pt x="0" y="863854"/>
                  </a:cubicBezTo>
                  <a:close/>
                </a:path>
              </a:pathLst>
            </a:custGeom>
            <a:solidFill>
              <a:srgbClr val="5B9BD5"/>
            </a:solidFill>
          </p:spPr>
        </p:sp>
        <p:sp>
          <p:nvSpPr>
            <p:cNvPr name="Freeform 18" id="18"/>
            <p:cNvSpPr/>
            <p:nvPr/>
          </p:nvSpPr>
          <p:spPr>
            <a:xfrm flipH="false" flipV="false" rot="0">
              <a:off x="0" y="0"/>
              <a:ext cx="5778246" cy="1061974"/>
            </a:xfrm>
            <a:custGeom>
              <a:avLst/>
              <a:gdLst/>
              <a:ahLst/>
              <a:cxnLst/>
              <a:rect r="r" b="b" t="t" l="l"/>
              <a:pathLst>
                <a:path h="1061974" w="5778246">
                  <a:moveTo>
                    <a:pt x="0" y="185420"/>
                  </a:moveTo>
                  <a:cubicBezTo>
                    <a:pt x="0" y="82804"/>
                    <a:pt x="84836" y="0"/>
                    <a:pt x="188976" y="0"/>
                  </a:cubicBezTo>
                  <a:lnTo>
                    <a:pt x="5589270" y="0"/>
                  </a:lnTo>
                  <a:lnTo>
                    <a:pt x="5589270" y="12700"/>
                  </a:lnTo>
                  <a:lnTo>
                    <a:pt x="5589270" y="0"/>
                  </a:lnTo>
                  <a:cubicBezTo>
                    <a:pt x="5693410" y="0"/>
                    <a:pt x="5778246" y="82804"/>
                    <a:pt x="5778246" y="185420"/>
                  </a:cubicBezTo>
                  <a:lnTo>
                    <a:pt x="5765546" y="185420"/>
                  </a:lnTo>
                  <a:lnTo>
                    <a:pt x="5778246" y="185420"/>
                  </a:lnTo>
                  <a:lnTo>
                    <a:pt x="5778246" y="876554"/>
                  </a:lnTo>
                  <a:lnTo>
                    <a:pt x="5765546" y="876554"/>
                  </a:lnTo>
                  <a:lnTo>
                    <a:pt x="5778246" y="876554"/>
                  </a:lnTo>
                  <a:cubicBezTo>
                    <a:pt x="5778246" y="979170"/>
                    <a:pt x="5693410" y="1061974"/>
                    <a:pt x="5589270" y="1061974"/>
                  </a:cubicBezTo>
                  <a:lnTo>
                    <a:pt x="5589270" y="1049274"/>
                  </a:lnTo>
                  <a:lnTo>
                    <a:pt x="5589270" y="1061974"/>
                  </a:lnTo>
                  <a:lnTo>
                    <a:pt x="188976" y="1061974"/>
                  </a:lnTo>
                  <a:lnTo>
                    <a:pt x="188976" y="1049274"/>
                  </a:lnTo>
                  <a:lnTo>
                    <a:pt x="188976" y="1061974"/>
                  </a:lnTo>
                  <a:cubicBezTo>
                    <a:pt x="84836" y="1061974"/>
                    <a:pt x="0" y="979170"/>
                    <a:pt x="0" y="876554"/>
                  </a:cubicBezTo>
                  <a:lnTo>
                    <a:pt x="0" y="185420"/>
                  </a:lnTo>
                  <a:lnTo>
                    <a:pt x="12700" y="185420"/>
                  </a:lnTo>
                  <a:lnTo>
                    <a:pt x="0" y="185420"/>
                  </a:lnTo>
                  <a:moveTo>
                    <a:pt x="25400" y="185420"/>
                  </a:moveTo>
                  <a:lnTo>
                    <a:pt x="25400" y="876554"/>
                  </a:lnTo>
                  <a:lnTo>
                    <a:pt x="12700" y="876554"/>
                  </a:lnTo>
                  <a:lnTo>
                    <a:pt x="25400" y="876554"/>
                  </a:lnTo>
                  <a:cubicBezTo>
                    <a:pt x="25400" y="964692"/>
                    <a:pt x="98425" y="1036574"/>
                    <a:pt x="188976" y="1036574"/>
                  </a:cubicBezTo>
                  <a:lnTo>
                    <a:pt x="5589270" y="1036574"/>
                  </a:lnTo>
                  <a:cubicBezTo>
                    <a:pt x="5679821" y="1036574"/>
                    <a:pt x="5752846" y="964692"/>
                    <a:pt x="5752846" y="876554"/>
                  </a:cubicBezTo>
                  <a:lnTo>
                    <a:pt x="5752846" y="185420"/>
                  </a:lnTo>
                  <a:cubicBezTo>
                    <a:pt x="5752846" y="97282"/>
                    <a:pt x="5679821" y="25400"/>
                    <a:pt x="5589270" y="25400"/>
                  </a:cubicBezTo>
                  <a:lnTo>
                    <a:pt x="188976" y="25400"/>
                  </a:lnTo>
                  <a:lnTo>
                    <a:pt x="188976" y="12700"/>
                  </a:lnTo>
                  <a:lnTo>
                    <a:pt x="188976" y="25400"/>
                  </a:lnTo>
                  <a:cubicBezTo>
                    <a:pt x="98425" y="25400"/>
                    <a:pt x="25400" y="97282"/>
                    <a:pt x="25400" y="185420"/>
                  </a:cubicBezTo>
                  <a:close/>
                </a:path>
              </a:pathLst>
            </a:custGeom>
            <a:solidFill>
              <a:srgbClr val="41719C"/>
            </a:solidFill>
          </p:spPr>
        </p:sp>
        <p:sp>
          <p:nvSpPr>
            <p:cNvPr name="TextBox 19" id="19"/>
            <p:cNvSpPr txBox="true"/>
            <p:nvPr/>
          </p:nvSpPr>
          <p:spPr>
            <a:xfrm>
              <a:off x="0" y="-38100"/>
              <a:ext cx="5778156" cy="1100076"/>
            </a:xfrm>
            <a:prstGeom prst="rect">
              <a:avLst/>
            </a:prstGeom>
          </p:spPr>
          <p:txBody>
            <a:bodyPr anchor="ctr" rtlCol="false" tIns="50800" lIns="50800" bIns="50800" rIns="50800"/>
            <a:lstStyle/>
            <a:p>
              <a:pPr algn="ctr">
                <a:lnSpc>
                  <a:spcPts val="2160"/>
                </a:lnSpc>
              </a:pPr>
              <a:r>
                <a:rPr lang="en-US" sz="1800">
                  <a:solidFill>
                    <a:srgbClr val="FFFFFF"/>
                  </a:solidFill>
                  <a:latin typeface="Calibri (MS)"/>
                  <a:ea typeface="Calibri (MS)"/>
                  <a:cs typeface="Calibri (MS)"/>
                  <a:sym typeface="Calibri (MS)"/>
                </a:rPr>
                <a:t>Sub-tropical high pressure systems (Global atmospheric circulation &amp; The Hadley Cell)</a:t>
              </a:r>
            </a:p>
          </p:txBody>
        </p:sp>
      </p:grpSp>
      <p:grpSp>
        <p:nvGrpSpPr>
          <p:cNvPr name="Group 20" id="20"/>
          <p:cNvGrpSpPr/>
          <p:nvPr/>
        </p:nvGrpSpPr>
        <p:grpSpPr>
          <a:xfrm rot="0">
            <a:off x="6820308" y="1396377"/>
            <a:ext cx="3685224" cy="437052"/>
            <a:chOff x="0" y="0"/>
            <a:chExt cx="4913632" cy="582736"/>
          </a:xfrm>
        </p:grpSpPr>
        <p:sp>
          <p:nvSpPr>
            <p:cNvPr name="Freeform 21" id="21"/>
            <p:cNvSpPr/>
            <p:nvPr/>
          </p:nvSpPr>
          <p:spPr>
            <a:xfrm flipH="false" flipV="false" rot="0">
              <a:off x="12700" y="12700"/>
              <a:ext cx="4888230" cy="557276"/>
            </a:xfrm>
            <a:custGeom>
              <a:avLst/>
              <a:gdLst/>
              <a:ahLst/>
              <a:cxnLst/>
              <a:rect r="r" b="b" t="t" l="l"/>
              <a:pathLst>
                <a:path h="557276" w="4888230">
                  <a:moveTo>
                    <a:pt x="0" y="92837"/>
                  </a:moveTo>
                  <a:cubicBezTo>
                    <a:pt x="0" y="41529"/>
                    <a:pt x="43307" y="0"/>
                    <a:pt x="96647" y="0"/>
                  </a:cubicBezTo>
                  <a:lnTo>
                    <a:pt x="4791583" y="0"/>
                  </a:lnTo>
                  <a:cubicBezTo>
                    <a:pt x="4844923" y="0"/>
                    <a:pt x="4888230" y="41529"/>
                    <a:pt x="4888230" y="92837"/>
                  </a:cubicBezTo>
                  <a:lnTo>
                    <a:pt x="4888230" y="464439"/>
                  </a:lnTo>
                  <a:cubicBezTo>
                    <a:pt x="4888230" y="515747"/>
                    <a:pt x="4844923" y="557276"/>
                    <a:pt x="4791583" y="557276"/>
                  </a:cubicBezTo>
                  <a:lnTo>
                    <a:pt x="96647" y="557276"/>
                  </a:lnTo>
                  <a:cubicBezTo>
                    <a:pt x="43307" y="557276"/>
                    <a:pt x="0" y="515747"/>
                    <a:pt x="0" y="464439"/>
                  </a:cubicBezTo>
                  <a:close/>
                </a:path>
              </a:pathLst>
            </a:custGeom>
            <a:solidFill>
              <a:srgbClr val="5B9BD5"/>
            </a:solidFill>
          </p:spPr>
        </p:sp>
        <p:sp>
          <p:nvSpPr>
            <p:cNvPr name="Freeform 22" id="22"/>
            <p:cNvSpPr/>
            <p:nvPr/>
          </p:nvSpPr>
          <p:spPr>
            <a:xfrm flipH="false" flipV="false" rot="0">
              <a:off x="0" y="0"/>
              <a:ext cx="4913630" cy="582676"/>
            </a:xfrm>
            <a:custGeom>
              <a:avLst/>
              <a:gdLst/>
              <a:ahLst/>
              <a:cxnLst/>
              <a:rect r="r" b="b" t="t" l="l"/>
              <a:pathLst>
                <a:path h="582676" w="4913630">
                  <a:moveTo>
                    <a:pt x="0" y="105537"/>
                  </a:moveTo>
                  <a:cubicBezTo>
                    <a:pt x="0" y="46863"/>
                    <a:pt x="49403" y="0"/>
                    <a:pt x="109347" y="0"/>
                  </a:cubicBezTo>
                  <a:lnTo>
                    <a:pt x="4804283" y="0"/>
                  </a:lnTo>
                  <a:lnTo>
                    <a:pt x="4804283" y="12700"/>
                  </a:lnTo>
                  <a:lnTo>
                    <a:pt x="4804283" y="0"/>
                  </a:lnTo>
                  <a:cubicBezTo>
                    <a:pt x="4864227" y="0"/>
                    <a:pt x="4913630" y="46863"/>
                    <a:pt x="4913630" y="105537"/>
                  </a:cubicBezTo>
                  <a:lnTo>
                    <a:pt x="4900930" y="105537"/>
                  </a:lnTo>
                  <a:lnTo>
                    <a:pt x="4913630" y="105537"/>
                  </a:lnTo>
                  <a:lnTo>
                    <a:pt x="4913630" y="477139"/>
                  </a:lnTo>
                  <a:lnTo>
                    <a:pt x="4900930" y="477139"/>
                  </a:lnTo>
                  <a:lnTo>
                    <a:pt x="4913630" y="477139"/>
                  </a:lnTo>
                  <a:cubicBezTo>
                    <a:pt x="4913630" y="535940"/>
                    <a:pt x="4864227" y="582676"/>
                    <a:pt x="4804283" y="582676"/>
                  </a:cubicBezTo>
                  <a:lnTo>
                    <a:pt x="4804283" y="569976"/>
                  </a:lnTo>
                  <a:lnTo>
                    <a:pt x="4804283" y="582676"/>
                  </a:lnTo>
                  <a:lnTo>
                    <a:pt x="109347" y="582676"/>
                  </a:lnTo>
                  <a:lnTo>
                    <a:pt x="109347" y="569976"/>
                  </a:lnTo>
                  <a:lnTo>
                    <a:pt x="109347" y="582676"/>
                  </a:lnTo>
                  <a:cubicBezTo>
                    <a:pt x="49403" y="582676"/>
                    <a:pt x="0" y="535940"/>
                    <a:pt x="0" y="477139"/>
                  </a:cubicBezTo>
                  <a:lnTo>
                    <a:pt x="0" y="105537"/>
                  </a:lnTo>
                  <a:lnTo>
                    <a:pt x="12700" y="105537"/>
                  </a:lnTo>
                  <a:lnTo>
                    <a:pt x="0" y="105537"/>
                  </a:lnTo>
                  <a:moveTo>
                    <a:pt x="25400" y="105537"/>
                  </a:moveTo>
                  <a:lnTo>
                    <a:pt x="25400" y="477139"/>
                  </a:lnTo>
                  <a:lnTo>
                    <a:pt x="12700" y="477139"/>
                  </a:lnTo>
                  <a:lnTo>
                    <a:pt x="25400" y="477139"/>
                  </a:lnTo>
                  <a:cubicBezTo>
                    <a:pt x="25400" y="520954"/>
                    <a:pt x="62484" y="557276"/>
                    <a:pt x="109347" y="557276"/>
                  </a:cubicBezTo>
                  <a:lnTo>
                    <a:pt x="4804283" y="557276"/>
                  </a:lnTo>
                  <a:cubicBezTo>
                    <a:pt x="4851146" y="557276"/>
                    <a:pt x="4888230" y="520954"/>
                    <a:pt x="4888230" y="477139"/>
                  </a:cubicBezTo>
                  <a:lnTo>
                    <a:pt x="4888230" y="105537"/>
                  </a:lnTo>
                  <a:cubicBezTo>
                    <a:pt x="4888230" y="61722"/>
                    <a:pt x="4851146" y="25400"/>
                    <a:pt x="4804283" y="25400"/>
                  </a:cubicBezTo>
                  <a:lnTo>
                    <a:pt x="109347" y="25400"/>
                  </a:lnTo>
                  <a:lnTo>
                    <a:pt x="109347" y="12700"/>
                  </a:lnTo>
                  <a:lnTo>
                    <a:pt x="109347" y="25400"/>
                  </a:lnTo>
                  <a:cubicBezTo>
                    <a:pt x="62484" y="25400"/>
                    <a:pt x="25400" y="61722"/>
                    <a:pt x="25400" y="105537"/>
                  </a:cubicBezTo>
                  <a:close/>
                </a:path>
              </a:pathLst>
            </a:custGeom>
            <a:solidFill>
              <a:srgbClr val="41719C"/>
            </a:solidFill>
          </p:spPr>
        </p:sp>
        <p:sp>
          <p:nvSpPr>
            <p:cNvPr name="TextBox 23" id="23"/>
            <p:cNvSpPr txBox="true"/>
            <p:nvPr/>
          </p:nvSpPr>
          <p:spPr>
            <a:xfrm>
              <a:off x="0" y="-38100"/>
              <a:ext cx="4913632" cy="620836"/>
            </a:xfrm>
            <a:prstGeom prst="rect">
              <a:avLst/>
            </a:prstGeom>
          </p:spPr>
          <p:txBody>
            <a:bodyPr anchor="ctr" rtlCol="false" tIns="50800" lIns="50800" bIns="50800" rIns="50800"/>
            <a:lstStyle/>
            <a:p>
              <a:pPr algn="ctr">
                <a:lnSpc>
                  <a:spcPts val="2160"/>
                </a:lnSpc>
              </a:pPr>
              <a:r>
                <a:rPr lang="en-US" sz="1800">
                  <a:solidFill>
                    <a:srgbClr val="FFFFFF"/>
                  </a:solidFill>
                  <a:latin typeface="Calibri (MS)"/>
                  <a:ea typeface="Calibri (MS)"/>
                  <a:cs typeface="Calibri (MS)"/>
                  <a:sym typeface="Calibri (MS)"/>
                </a:rPr>
                <a:t>Distance from sea/continentality</a:t>
              </a:r>
            </a:p>
          </p:txBody>
        </p:sp>
      </p:grpSp>
      <p:grpSp>
        <p:nvGrpSpPr>
          <p:cNvPr name="Group 24" id="24"/>
          <p:cNvGrpSpPr/>
          <p:nvPr/>
        </p:nvGrpSpPr>
        <p:grpSpPr>
          <a:xfrm rot="0">
            <a:off x="13401750" y="917943"/>
            <a:ext cx="3685224" cy="437052"/>
            <a:chOff x="0" y="0"/>
            <a:chExt cx="4913632" cy="582736"/>
          </a:xfrm>
        </p:grpSpPr>
        <p:sp>
          <p:nvSpPr>
            <p:cNvPr name="Freeform 25" id="25"/>
            <p:cNvSpPr/>
            <p:nvPr/>
          </p:nvSpPr>
          <p:spPr>
            <a:xfrm flipH="false" flipV="false" rot="0">
              <a:off x="12700" y="12700"/>
              <a:ext cx="4888230" cy="557276"/>
            </a:xfrm>
            <a:custGeom>
              <a:avLst/>
              <a:gdLst/>
              <a:ahLst/>
              <a:cxnLst/>
              <a:rect r="r" b="b" t="t" l="l"/>
              <a:pathLst>
                <a:path h="557276" w="4888230">
                  <a:moveTo>
                    <a:pt x="0" y="92837"/>
                  </a:moveTo>
                  <a:cubicBezTo>
                    <a:pt x="0" y="41529"/>
                    <a:pt x="43307" y="0"/>
                    <a:pt x="96647" y="0"/>
                  </a:cubicBezTo>
                  <a:lnTo>
                    <a:pt x="4791583" y="0"/>
                  </a:lnTo>
                  <a:cubicBezTo>
                    <a:pt x="4844923" y="0"/>
                    <a:pt x="4888230" y="41529"/>
                    <a:pt x="4888230" y="92837"/>
                  </a:cubicBezTo>
                  <a:lnTo>
                    <a:pt x="4888230" y="464439"/>
                  </a:lnTo>
                  <a:cubicBezTo>
                    <a:pt x="4888230" y="515747"/>
                    <a:pt x="4844923" y="557276"/>
                    <a:pt x="4791583" y="557276"/>
                  </a:cubicBezTo>
                  <a:lnTo>
                    <a:pt x="96647" y="557276"/>
                  </a:lnTo>
                  <a:cubicBezTo>
                    <a:pt x="43307" y="557276"/>
                    <a:pt x="0" y="515747"/>
                    <a:pt x="0" y="464439"/>
                  </a:cubicBezTo>
                  <a:close/>
                </a:path>
              </a:pathLst>
            </a:custGeom>
            <a:solidFill>
              <a:srgbClr val="5B9BD5"/>
            </a:solidFill>
          </p:spPr>
        </p:sp>
        <p:sp>
          <p:nvSpPr>
            <p:cNvPr name="Freeform 26" id="26"/>
            <p:cNvSpPr/>
            <p:nvPr/>
          </p:nvSpPr>
          <p:spPr>
            <a:xfrm flipH="false" flipV="false" rot="0">
              <a:off x="0" y="0"/>
              <a:ext cx="4913630" cy="582676"/>
            </a:xfrm>
            <a:custGeom>
              <a:avLst/>
              <a:gdLst/>
              <a:ahLst/>
              <a:cxnLst/>
              <a:rect r="r" b="b" t="t" l="l"/>
              <a:pathLst>
                <a:path h="582676" w="4913630">
                  <a:moveTo>
                    <a:pt x="0" y="105537"/>
                  </a:moveTo>
                  <a:cubicBezTo>
                    <a:pt x="0" y="46863"/>
                    <a:pt x="49403" y="0"/>
                    <a:pt x="109347" y="0"/>
                  </a:cubicBezTo>
                  <a:lnTo>
                    <a:pt x="4804283" y="0"/>
                  </a:lnTo>
                  <a:lnTo>
                    <a:pt x="4804283" y="12700"/>
                  </a:lnTo>
                  <a:lnTo>
                    <a:pt x="4804283" y="0"/>
                  </a:lnTo>
                  <a:cubicBezTo>
                    <a:pt x="4864227" y="0"/>
                    <a:pt x="4913630" y="46863"/>
                    <a:pt x="4913630" y="105537"/>
                  </a:cubicBezTo>
                  <a:lnTo>
                    <a:pt x="4900930" y="105537"/>
                  </a:lnTo>
                  <a:lnTo>
                    <a:pt x="4913630" y="105537"/>
                  </a:lnTo>
                  <a:lnTo>
                    <a:pt x="4913630" y="477139"/>
                  </a:lnTo>
                  <a:lnTo>
                    <a:pt x="4900930" y="477139"/>
                  </a:lnTo>
                  <a:lnTo>
                    <a:pt x="4913630" y="477139"/>
                  </a:lnTo>
                  <a:cubicBezTo>
                    <a:pt x="4913630" y="535940"/>
                    <a:pt x="4864227" y="582676"/>
                    <a:pt x="4804283" y="582676"/>
                  </a:cubicBezTo>
                  <a:lnTo>
                    <a:pt x="4804283" y="569976"/>
                  </a:lnTo>
                  <a:lnTo>
                    <a:pt x="4804283" y="582676"/>
                  </a:lnTo>
                  <a:lnTo>
                    <a:pt x="109347" y="582676"/>
                  </a:lnTo>
                  <a:lnTo>
                    <a:pt x="109347" y="569976"/>
                  </a:lnTo>
                  <a:lnTo>
                    <a:pt x="109347" y="582676"/>
                  </a:lnTo>
                  <a:cubicBezTo>
                    <a:pt x="49403" y="582676"/>
                    <a:pt x="0" y="535940"/>
                    <a:pt x="0" y="477139"/>
                  </a:cubicBezTo>
                  <a:lnTo>
                    <a:pt x="0" y="105537"/>
                  </a:lnTo>
                  <a:lnTo>
                    <a:pt x="12700" y="105537"/>
                  </a:lnTo>
                  <a:lnTo>
                    <a:pt x="0" y="105537"/>
                  </a:lnTo>
                  <a:moveTo>
                    <a:pt x="25400" y="105537"/>
                  </a:moveTo>
                  <a:lnTo>
                    <a:pt x="25400" y="477139"/>
                  </a:lnTo>
                  <a:lnTo>
                    <a:pt x="12700" y="477139"/>
                  </a:lnTo>
                  <a:lnTo>
                    <a:pt x="25400" y="477139"/>
                  </a:lnTo>
                  <a:cubicBezTo>
                    <a:pt x="25400" y="520954"/>
                    <a:pt x="62484" y="557276"/>
                    <a:pt x="109347" y="557276"/>
                  </a:cubicBezTo>
                  <a:lnTo>
                    <a:pt x="4804283" y="557276"/>
                  </a:lnTo>
                  <a:cubicBezTo>
                    <a:pt x="4851146" y="557276"/>
                    <a:pt x="4888230" y="520954"/>
                    <a:pt x="4888230" y="477139"/>
                  </a:cubicBezTo>
                  <a:lnTo>
                    <a:pt x="4888230" y="105537"/>
                  </a:lnTo>
                  <a:cubicBezTo>
                    <a:pt x="4888230" y="61722"/>
                    <a:pt x="4851146" y="25400"/>
                    <a:pt x="4804283" y="25400"/>
                  </a:cubicBezTo>
                  <a:lnTo>
                    <a:pt x="109347" y="25400"/>
                  </a:lnTo>
                  <a:lnTo>
                    <a:pt x="109347" y="12700"/>
                  </a:lnTo>
                  <a:lnTo>
                    <a:pt x="109347" y="25400"/>
                  </a:lnTo>
                  <a:cubicBezTo>
                    <a:pt x="62484" y="25400"/>
                    <a:pt x="25400" y="61722"/>
                    <a:pt x="25400" y="105537"/>
                  </a:cubicBezTo>
                  <a:close/>
                </a:path>
              </a:pathLst>
            </a:custGeom>
            <a:solidFill>
              <a:srgbClr val="41719C"/>
            </a:solidFill>
          </p:spPr>
        </p:sp>
        <p:sp>
          <p:nvSpPr>
            <p:cNvPr name="TextBox 27" id="27"/>
            <p:cNvSpPr txBox="true"/>
            <p:nvPr/>
          </p:nvSpPr>
          <p:spPr>
            <a:xfrm>
              <a:off x="0" y="-38100"/>
              <a:ext cx="4913632" cy="620836"/>
            </a:xfrm>
            <a:prstGeom prst="rect">
              <a:avLst/>
            </a:prstGeom>
          </p:spPr>
          <p:txBody>
            <a:bodyPr anchor="ctr" rtlCol="false" tIns="50800" lIns="50800" bIns="50800" rIns="50800"/>
            <a:lstStyle/>
            <a:p>
              <a:pPr algn="ctr">
                <a:lnSpc>
                  <a:spcPts val="2160"/>
                </a:lnSpc>
              </a:pPr>
              <a:r>
                <a:rPr lang="en-US" sz="1800">
                  <a:solidFill>
                    <a:srgbClr val="FFFFFF"/>
                  </a:solidFill>
                  <a:latin typeface="Calibri (MS)"/>
                  <a:ea typeface="Calibri (MS)"/>
                  <a:cs typeface="Calibri (MS)"/>
                  <a:sym typeface="Calibri (MS)"/>
                </a:rPr>
                <a:t>Rainshadow Effects</a:t>
              </a:r>
            </a:p>
          </p:txBody>
        </p:sp>
      </p:grpSp>
      <p:grpSp>
        <p:nvGrpSpPr>
          <p:cNvPr name="Group 28" id="28"/>
          <p:cNvGrpSpPr/>
          <p:nvPr/>
        </p:nvGrpSpPr>
        <p:grpSpPr>
          <a:xfrm rot="0">
            <a:off x="1795401" y="7157104"/>
            <a:ext cx="3685224" cy="437052"/>
            <a:chOff x="0" y="0"/>
            <a:chExt cx="4913632" cy="582736"/>
          </a:xfrm>
        </p:grpSpPr>
        <p:sp>
          <p:nvSpPr>
            <p:cNvPr name="Freeform 29" id="29"/>
            <p:cNvSpPr/>
            <p:nvPr/>
          </p:nvSpPr>
          <p:spPr>
            <a:xfrm flipH="false" flipV="false" rot="0">
              <a:off x="12700" y="12700"/>
              <a:ext cx="4888230" cy="557276"/>
            </a:xfrm>
            <a:custGeom>
              <a:avLst/>
              <a:gdLst/>
              <a:ahLst/>
              <a:cxnLst/>
              <a:rect r="r" b="b" t="t" l="l"/>
              <a:pathLst>
                <a:path h="557276" w="4888230">
                  <a:moveTo>
                    <a:pt x="0" y="92837"/>
                  </a:moveTo>
                  <a:cubicBezTo>
                    <a:pt x="0" y="41529"/>
                    <a:pt x="43307" y="0"/>
                    <a:pt x="96647" y="0"/>
                  </a:cubicBezTo>
                  <a:lnTo>
                    <a:pt x="4791583" y="0"/>
                  </a:lnTo>
                  <a:cubicBezTo>
                    <a:pt x="4844923" y="0"/>
                    <a:pt x="4888230" y="41529"/>
                    <a:pt x="4888230" y="92837"/>
                  </a:cubicBezTo>
                  <a:lnTo>
                    <a:pt x="4888230" y="464439"/>
                  </a:lnTo>
                  <a:cubicBezTo>
                    <a:pt x="4888230" y="515747"/>
                    <a:pt x="4844923" y="557276"/>
                    <a:pt x="4791583" y="557276"/>
                  </a:cubicBezTo>
                  <a:lnTo>
                    <a:pt x="96647" y="557276"/>
                  </a:lnTo>
                  <a:cubicBezTo>
                    <a:pt x="43307" y="557276"/>
                    <a:pt x="0" y="515747"/>
                    <a:pt x="0" y="464439"/>
                  </a:cubicBezTo>
                  <a:close/>
                </a:path>
              </a:pathLst>
            </a:custGeom>
            <a:solidFill>
              <a:srgbClr val="5B9BD5"/>
            </a:solidFill>
          </p:spPr>
        </p:sp>
        <p:sp>
          <p:nvSpPr>
            <p:cNvPr name="Freeform 30" id="30"/>
            <p:cNvSpPr/>
            <p:nvPr/>
          </p:nvSpPr>
          <p:spPr>
            <a:xfrm flipH="false" flipV="false" rot="0">
              <a:off x="0" y="0"/>
              <a:ext cx="4913630" cy="582676"/>
            </a:xfrm>
            <a:custGeom>
              <a:avLst/>
              <a:gdLst/>
              <a:ahLst/>
              <a:cxnLst/>
              <a:rect r="r" b="b" t="t" l="l"/>
              <a:pathLst>
                <a:path h="582676" w="4913630">
                  <a:moveTo>
                    <a:pt x="0" y="105537"/>
                  </a:moveTo>
                  <a:cubicBezTo>
                    <a:pt x="0" y="46863"/>
                    <a:pt x="49403" y="0"/>
                    <a:pt x="109347" y="0"/>
                  </a:cubicBezTo>
                  <a:lnTo>
                    <a:pt x="4804283" y="0"/>
                  </a:lnTo>
                  <a:lnTo>
                    <a:pt x="4804283" y="12700"/>
                  </a:lnTo>
                  <a:lnTo>
                    <a:pt x="4804283" y="0"/>
                  </a:lnTo>
                  <a:cubicBezTo>
                    <a:pt x="4864227" y="0"/>
                    <a:pt x="4913630" y="46863"/>
                    <a:pt x="4913630" y="105537"/>
                  </a:cubicBezTo>
                  <a:lnTo>
                    <a:pt x="4900930" y="105537"/>
                  </a:lnTo>
                  <a:lnTo>
                    <a:pt x="4913630" y="105537"/>
                  </a:lnTo>
                  <a:lnTo>
                    <a:pt x="4913630" y="477139"/>
                  </a:lnTo>
                  <a:lnTo>
                    <a:pt x="4900930" y="477139"/>
                  </a:lnTo>
                  <a:lnTo>
                    <a:pt x="4913630" y="477139"/>
                  </a:lnTo>
                  <a:cubicBezTo>
                    <a:pt x="4913630" y="535940"/>
                    <a:pt x="4864227" y="582676"/>
                    <a:pt x="4804283" y="582676"/>
                  </a:cubicBezTo>
                  <a:lnTo>
                    <a:pt x="4804283" y="569976"/>
                  </a:lnTo>
                  <a:lnTo>
                    <a:pt x="4804283" y="582676"/>
                  </a:lnTo>
                  <a:lnTo>
                    <a:pt x="109347" y="582676"/>
                  </a:lnTo>
                  <a:lnTo>
                    <a:pt x="109347" y="569976"/>
                  </a:lnTo>
                  <a:lnTo>
                    <a:pt x="109347" y="582676"/>
                  </a:lnTo>
                  <a:cubicBezTo>
                    <a:pt x="49403" y="582676"/>
                    <a:pt x="0" y="535940"/>
                    <a:pt x="0" y="477139"/>
                  </a:cubicBezTo>
                  <a:lnTo>
                    <a:pt x="0" y="105537"/>
                  </a:lnTo>
                  <a:lnTo>
                    <a:pt x="12700" y="105537"/>
                  </a:lnTo>
                  <a:lnTo>
                    <a:pt x="0" y="105537"/>
                  </a:lnTo>
                  <a:moveTo>
                    <a:pt x="25400" y="105537"/>
                  </a:moveTo>
                  <a:lnTo>
                    <a:pt x="25400" y="477139"/>
                  </a:lnTo>
                  <a:lnTo>
                    <a:pt x="12700" y="477139"/>
                  </a:lnTo>
                  <a:lnTo>
                    <a:pt x="25400" y="477139"/>
                  </a:lnTo>
                  <a:cubicBezTo>
                    <a:pt x="25400" y="520954"/>
                    <a:pt x="62484" y="557276"/>
                    <a:pt x="109347" y="557276"/>
                  </a:cubicBezTo>
                  <a:lnTo>
                    <a:pt x="4804283" y="557276"/>
                  </a:lnTo>
                  <a:cubicBezTo>
                    <a:pt x="4851146" y="557276"/>
                    <a:pt x="4888230" y="520954"/>
                    <a:pt x="4888230" y="477139"/>
                  </a:cubicBezTo>
                  <a:lnTo>
                    <a:pt x="4888230" y="105537"/>
                  </a:lnTo>
                  <a:cubicBezTo>
                    <a:pt x="4888230" y="61722"/>
                    <a:pt x="4851146" y="25400"/>
                    <a:pt x="4804283" y="25400"/>
                  </a:cubicBezTo>
                  <a:lnTo>
                    <a:pt x="109347" y="25400"/>
                  </a:lnTo>
                  <a:lnTo>
                    <a:pt x="109347" y="12700"/>
                  </a:lnTo>
                  <a:lnTo>
                    <a:pt x="109347" y="25400"/>
                  </a:lnTo>
                  <a:cubicBezTo>
                    <a:pt x="62484" y="25400"/>
                    <a:pt x="25400" y="61722"/>
                    <a:pt x="25400" y="105537"/>
                  </a:cubicBezTo>
                  <a:close/>
                </a:path>
              </a:pathLst>
            </a:custGeom>
            <a:solidFill>
              <a:srgbClr val="41719C"/>
            </a:solidFill>
          </p:spPr>
        </p:sp>
        <p:sp>
          <p:nvSpPr>
            <p:cNvPr name="TextBox 31" id="31"/>
            <p:cNvSpPr txBox="true"/>
            <p:nvPr/>
          </p:nvSpPr>
          <p:spPr>
            <a:xfrm>
              <a:off x="0" y="-38100"/>
              <a:ext cx="4913632" cy="620836"/>
            </a:xfrm>
            <a:prstGeom prst="rect">
              <a:avLst/>
            </a:prstGeom>
          </p:spPr>
          <p:txBody>
            <a:bodyPr anchor="ctr" rtlCol="false" tIns="50800" lIns="50800" bIns="50800" rIns="50800"/>
            <a:lstStyle/>
            <a:p>
              <a:pPr algn="ctr">
                <a:lnSpc>
                  <a:spcPts val="2160"/>
                </a:lnSpc>
              </a:pPr>
              <a:r>
                <a:rPr lang="en-US" sz="1800">
                  <a:solidFill>
                    <a:srgbClr val="FFFFFF"/>
                  </a:solidFill>
                  <a:latin typeface="Calibri (MS)"/>
                  <a:ea typeface="Calibri (MS)"/>
                  <a:cs typeface="Calibri (MS)"/>
                  <a:sym typeface="Calibri (MS)"/>
                </a:rPr>
                <a:t>Cold offshore ocean currents</a:t>
              </a:r>
            </a:p>
          </p:txBody>
        </p:sp>
      </p:grpSp>
      <p:grpSp>
        <p:nvGrpSpPr>
          <p:cNvPr name="Group 32" id="32"/>
          <p:cNvGrpSpPr/>
          <p:nvPr/>
        </p:nvGrpSpPr>
        <p:grpSpPr>
          <a:xfrm rot="0">
            <a:off x="10479082" y="6895836"/>
            <a:ext cx="3685224" cy="437052"/>
            <a:chOff x="0" y="0"/>
            <a:chExt cx="4913632" cy="582736"/>
          </a:xfrm>
        </p:grpSpPr>
        <p:sp>
          <p:nvSpPr>
            <p:cNvPr name="Freeform 33" id="33"/>
            <p:cNvSpPr/>
            <p:nvPr/>
          </p:nvSpPr>
          <p:spPr>
            <a:xfrm flipH="false" flipV="false" rot="0">
              <a:off x="12700" y="12700"/>
              <a:ext cx="4888230" cy="557276"/>
            </a:xfrm>
            <a:custGeom>
              <a:avLst/>
              <a:gdLst/>
              <a:ahLst/>
              <a:cxnLst/>
              <a:rect r="r" b="b" t="t" l="l"/>
              <a:pathLst>
                <a:path h="557276" w="4888230">
                  <a:moveTo>
                    <a:pt x="0" y="92837"/>
                  </a:moveTo>
                  <a:cubicBezTo>
                    <a:pt x="0" y="41529"/>
                    <a:pt x="43307" y="0"/>
                    <a:pt x="96647" y="0"/>
                  </a:cubicBezTo>
                  <a:lnTo>
                    <a:pt x="4791583" y="0"/>
                  </a:lnTo>
                  <a:cubicBezTo>
                    <a:pt x="4844923" y="0"/>
                    <a:pt x="4888230" y="41529"/>
                    <a:pt x="4888230" y="92837"/>
                  </a:cubicBezTo>
                  <a:lnTo>
                    <a:pt x="4888230" y="464439"/>
                  </a:lnTo>
                  <a:cubicBezTo>
                    <a:pt x="4888230" y="515747"/>
                    <a:pt x="4844923" y="557276"/>
                    <a:pt x="4791583" y="557276"/>
                  </a:cubicBezTo>
                  <a:lnTo>
                    <a:pt x="96647" y="557276"/>
                  </a:lnTo>
                  <a:cubicBezTo>
                    <a:pt x="43307" y="557276"/>
                    <a:pt x="0" y="515747"/>
                    <a:pt x="0" y="464439"/>
                  </a:cubicBezTo>
                  <a:close/>
                </a:path>
              </a:pathLst>
            </a:custGeom>
            <a:solidFill>
              <a:srgbClr val="5B9BD5"/>
            </a:solidFill>
          </p:spPr>
        </p:sp>
        <p:sp>
          <p:nvSpPr>
            <p:cNvPr name="Freeform 34" id="34"/>
            <p:cNvSpPr/>
            <p:nvPr/>
          </p:nvSpPr>
          <p:spPr>
            <a:xfrm flipH="false" flipV="false" rot="0">
              <a:off x="0" y="0"/>
              <a:ext cx="4913630" cy="582676"/>
            </a:xfrm>
            <a:custGeom>
              <a:avLst/>
              <a:gdLst/>
              <a:ahLst/>
              <a:cxnLst/>
              <a:rect r="r" b="b" t="t" l="l"/>
              <a:pathLst>
                <a:path h="582676" w="4913630">
                  <a:moveTo>
                    <a:pt x="0" y="105537"/>
                  </a:moveTo>
                  <a:cubicBezTo>
                    <a:pt x="0" y="46863"/>
                    <a:pt x="49403" y="0"/>
                    <a:pt x="109347" y="0"/>
                  </a:cubicBezTo>
                  <a:lnTo>
                    <a:pt x="4804283" y="0"/>
                  </a:lnTo>
                  <a:lnTo>
                    <a:pt x="4804283" y="12700"/>
                  </a:lnTo>
                  <a:lnTo>
                    <a:pt x="4804283" y="0"/>
                  </a:lnTo>
                  <a:cubicBezTo>
                    <a:pt x="4864227" y="0"/>
                    <a:pt x="4913630" y="46863"/>
                    <a:pt x="4913630" y="105537"/>
                  </a:cubicBezTo>
                  <a:lnTo>
                    <a:pt x="4900930" y="105537"/>
                  </a:lnTo>
                  <a:lnTo>
                    <a:pt x="4913630" y="105537"/>
                  </a:lnTo>
                  <a:lnTo>
                    <a:pt x="4913630" y="477139"/>
                  </a:lnTo>
                  <a:lnTo>
                    <a:pt x="4900930" y="477139"/>
                  </a:lnTo>
                  <a:lnTo>
                    <a:pt x="4913630" y="477139"/>
                  </a:lnTo>
                  <a:cubicBezTo>
                    <a:pt x="4913630" y="535940"/>
                    <a:pt x="4864227" y="582676"/>
                    <a:pt x="4804283" y="582676"/>
                  </a:cubicBezTo>
                  <a:lnTo>
                    <a:pt x="4804283" y="569976"/>
                  </a:lnTo>
                  <a:lnTo>
                    <a:pt x="4804283" y="582676"/>
                  </a:lnTo>
                  <a:lnTo>
                    <a:pt x="109347" y="582676"/>
                  </a:lnTo>
                  <a:lnTo>
                    <a:pt x="109347" y="569976"/>
                  </a:lnTo>
                  <a:lnTo>
                    <a:pt x="109347" y="582676"/>
                  </a:lnTo>
                  <a:cubicBezTo>
                    <a:pt x="49403" y="582676"/>
                    <a:pt x="0" y="535940"/>
                    <a:pt x="0" y="477139"/>
                  </a:cubicBezTo>
                  <a:lnTo>
                    <a:pt x="0" y="105537"/>
                  </a:lnTo>
                  <a:lnTo>
                    <a:pt x="12700" y="105537"/>
                  </a:lnTo>
                  <a:lnTo>
                    <a:pt x="0" y="105537"/>
                  </a:lnTo>
                  <a:moveTo>
                    <a:pt x="25400" y="105537"/>
                  </a:moveTo>
                  <a:lnTo>
                    <a:pt x="25400" y="477139"/>
                  </a:lnTo>
                  <a:lnTo>
                    <a:pt x="12700" y="477139"/>
                  </a:lnTo>
                  <a:lnTo>
                    <a:pt x="25400" y="477139"/>
                  </a:lnTo>
                  <a:cubicBezTo>
                    <a:pt x="25400" y="520954"/>
                    <a:pt x="62484" y="557276"/>
                    <a:pt x="109347" y="557276"/>
                  </a:cubicBezTo>
                  <a:lnTo>
                    <a:pt x="4804283" y="557276"/>
                  </a:lnTo>
                  <a:cubicBezTo>
                    <a:pt x="4851146" y="557276"/>
                    <a:pt x="4888230" y="520954"/>
                    <a:pt x="4888230" y="477139"/>
                  </a:cubicBezTo>
                  <a:lnTo>
                    <a:pt x="4888230" y="105537"/>
                  </a:lnTo>
                  <a:cubicBezTo>
                    <a:pt x="4888230" y="61722"/>
                    <a:pt x="4851146" y="25400"/>
                    <a:pt x="4804283" y="25400"/>
                  </a:cubicBezTo>
                  <a:lnTo>
                    <a:pt x="109347" y="25400"/>
                  </a:lnTo>
                  <a:lnTo>
                    <a:pt x="109347" y="12700"/>
                  </a:lnTo>
                  <a:lnTo>
                    <a:pt x="109347" y="25400"/>
                  </a:lnTo>
                  <a:cubicBezTo>
                    <a:pt x="62484" y="25400"/>
                    <a:pt x="25400" y="61722"/>
                    <a:pt x="25400" y="105537"/>
                  </a:cubicBezTo>
                  <a:close/>
                </a:path>
              </a:pathLst>
            </a:custGeom>
            <a:solidFill>
              <a:srgbClr val="41719C"/>
            </a:solidFill>
          </p:spPr>
        </p:sp>
        <p:sp>
          <p:nvSpPr>
            <p:cNvPr name="TextBox 35" id="35"/>
            <p:cNvSpPr txBox="true"/>
            <p:nvPr/>
          </p:nvSpPr>
          <p:spPr>
            <a:xfrm>
              <a:off x="0" y="-38100"/>
              <a:ext cx="4913632" cy="620836"/>
            </a:xfrm>
            <a:prstGeom prst="rect">
              <a:avLst/>
            </a:prstGeom>
          </p:spPr>
          <p:txBody>
            <a:bodyPr anchor="ctr" rtlCol="false" tIns="50800" lIns="50800" bIns="50800" rIns="50800"/>
            <a:lstStyle/>
            <a:p>
              <a:pPr algn="ctr">
                <a:lnSpc>
                  <a:spcPts val="2160"/>
                </a:lnSpc>
              </a:pPr>
              <a:r>
                <a:rPr lang="en-US" sz="1800">
                  <a:solidFill>
                    <a:srgbClr val="FFFFFF"/>
                  </a:solidFill>
                  <a:latin typeface="Calibri (MS)"/>
                  <a:ea typeface="Calibri (MS)"/>
                  <a:cs typeface="Calibri (MS)"/>
                  <a:sym typeface="Calibri (MS)"/>
                </a:rPr>
                <a:t>Human activities</a:t>
              </a:r>
            </a:p>
          </p:txBody>
        </p:sp>
      </p:grpSp>
      <p:grpSp>
        <p:nvGrpSpPr>
          <p:cNvPr name="Group 36" id="36"/>
          <p:cNvGrpSpPr/>
          <p:nvPr/>
        </p:nvGrpSpPr>
        <p:grpSpPr>
          <a:xfrm rot="0">
            <a:off x="12281764" y="9093791"/>
            <a:ext cx="3938766" cy="817379"/>
            <a:chOff x="0" y="0"/>
            <a:chExt cx="5251688" cy="1089838"/>
          </a:xfrm>
        </p:grpSpPr>
        <p:sp>
          <p:nvSpPr>
            <p:cNvPr name="Freeform 37" id="37"/>
            <p:cNvSpPr/>
            <p:nvPr/>
          </p:nvSpPr>
          <p:spPr>
            <a:xfrm flipH="false" flipV="false" rot="0">
              <a:off x="12700" y="12700"/>
              <a:ext cx="5226304" cy="1064387"/>
            </a:xfrm>
            <a:custGeom>
              <a:avLst/>
              <a:gdLst/>
              <a:ahLst/>
              <a:cxnLst/>
              <a:rect r="r" b="b" t="t" l="l"/>
              <a:pathLst>
                <a:path h="1064387" w="5226304">
                  <a:moveTo>
                    <a:pt x="0" y="177419"/>
                  </a:moveTo>
                  <a:cubicBezTo>
                    <a:pt x="0" y="79375"/>
                    <a:pt x="80899" y="0"/>
                    <a:pt x="180721" y="0"/>
                  </a:cubicBezTo>
                  <a:lnTo>
                    <a:pt x="5045583" y="0"/>
                  </a:lnTo>
                  <a:cubicBezTo>
                    <a:pt x="5145405" y="0"/>
                    <a:pt x="5226304" y="79375"/>
                    <a:pt x="5226304" y="177419"/>
                  </a:cubicBezTo>
                  <a:lnTo>
                    <a:pt x="5226304" y="886968"/>
                  </a:lnTo>
                  <a:cubicBezTo>
                    <a:pt x="5226304" y="985012"/>
                    <a:pt x="5145405" y="1064387"/>
                    <a:pt x="5045583" y="1064387"/>
                  </a:cubicBezTo>
                  <a:lnTo>
                    <a:pt x="180721" y="1064387"/>
                  </a:lnTo>
                  <a:cubicBezTo>
                    <a:pt x="80899" y="1064387"/>
                    <a:pt x="0" y="985012"/>
                    <a:pt x="0" y="886968"/>
                  </a:cubicBezTo>
                  <a:close/>
                </a:path>
              </a:pathLst>
            </a:custGeom>
            <a:solidFill>
              <a:srgbClr val="5B9BD5"/>
            </a:solidFill>
          </p:spPr>
        </p:sp>
        <p:sp>
          <p:nvSpPr>
            <p:cNvPr name="Freeform 38" id="38"/>
            <p:cNvSpPr/>
            <p:nvPr/>
          </p:nvSpPr>
          <p:spPr>
            <a:xfrm flipH="false" flipV="false" rot="0">
              <a:off x="0" y="0"/>
              <a:ext cx="5251704" cy="1089787"/>
            </a:xfrm>
            <a:custGeom>
              <a:avLst/>
              <a:gdLst/>
              <a:ahLst/>
              <a:cxnLst/>
              <a:rect r="r" b="b" t="t" l="l"/>
              <a:pathLst>
                <a:path h="1089787" w="5251704">
                  <a:moveTo>
                    <a:pt x="0" y="190119"/>
                  </a:moveTo>
                  <a:cubicBezTo>
                    <a:pt x="0" y="84836"/>
                    <a:pt x="86868" y="0"/>
                    <a:pt x="193421" y="0"/>
                  </a:cubicBezTo>
                  <a:lnTo>
                    <a:pt x="5058283" y="0"/>
                  </a:lnTo>
                  <a:lnTo>
                    <a:pt x="5058283" y="12700"/>
                  </a:lnTo>
                  <a:lnTo>
                    <a:pt x="5058283" y="0"/>
                  </a:lnTo>
                  <a:cubicBezTo>
                    <a:pt x="5164963" y="0"/>
                    <a:pt x="5251704" y="84836"/>
                    <a:pt x="5251704" y="190119"/>
                  </a:cubicBezTo>
                  <a:lnTo>
                    <a:pt x="5239004" y="190119"/>
                  </a:lnTo>
                  <a:lnTo>
                    <a:pt x="5251704" y="190119"/>
                  </a:lnTo>
                  <a:lnTo>
                    <a:pt x="5251704" y="899668"/>
                  </a:lnTo>
                  <a:lnTo>
                    <a:pt x="5239004" y="899668"/>
                  </a:lnTo>
                  <a:lnTo>
                    <a:pt x="5251704" y="899668"/>
                  </a:lnTo>
                  <a:cubicBezTo>
                    <a:pt x="5251704" y="1004824"/>
                    <a:pt x="5164836" y="1089787"/>
                    <a:pt x="5058283" y="1089787"/>
                  </a:cubicBezTo>
                  <a:lnTo>
                    <a:pt x="5058283" y="1077087"/>
                  </a:lnTo>
                  <a:lnTo>
                    <a:pt x="5058283" y="1089787"/>
                  </a:lnTo>
                  <a:lnTo>
                    <a:pt x="193421" y="1089787"/>
                  </a:lnTo>
                  <a:lnTo>
                    <a:pt x="193421" y="1077087"/>
                  </a:lnTo>
                  <a:lnTo>
                    <a:pt x="193421" y="1089787"/>
                  </a:lnTo>
                  <a:cubicBezTo>
                    <a:pt x="86868" y="1089787"/>
                    <a:pt x="0" y="1004951"/>
                    <a:pt x="0" y="899668"/>
                  </a:cubicBezTo>
                  <a:lnTo>
                    <a:pt x="0" y="190119"/>
                  </a:lnTo>
                  <a:lnTo>
                    <a:pt x="12700" y="190119"/>
                  </a:lnTo>
                  <a:lnTo>
                    <a:pt x="0" y="190119"/>
                  </a:lnTo>
                  <a:moveTo>
                    <a:pt x="25400" y="190119"/>
                  </a:moveTo>
                  <a:lnTo>
                    <a:pt x="25400" y="899668"/>
                  </a:lnTo>
                  <a:lnTo>
                    <a:pt x="12700" y="899668"/>
                  </a:lnTo>
                  <a:lnTo>
                    <a:pt x="25400" y="899668"/>
                  </a:lnTo>
                  <a:cubicBezTo>
                    <a:pt x="25400" y="990473"/>
                    <a:pt x="100457" y="1064387"/>
                    <a:pt x="193421" y="1064387"/>
                  </a:cubicBezTo>
                  <a:lnTo>
                    <a:pt x="5058283" y="1064387"/>
                  </a:lnTo>
                  <a:cubicBezTo>
                    <a:pt x="5151374" y="1064387"/>
                    <a:pt x="5226304" y="990473"/>
                    <a:pt x="5226304" y="899668"/>
                  </a:cubicBezTo>
                  <a:lnTo>
                    <a:pt x="5226304" y="190119"/>
                  </a:lnTo>
                  <a:cubicBezTo>
                    <a:pt x="5226304" y="99314"/>
                    <a:pt x="5151247" y="25400"/>
                    <a:pt x="5058283" y="25400"/>
                  </a:cubicBezTo>
                  <a:lnTo>
                    <a:pt x="193421" y="25400"/>
                  </a:lnTo>
                  <a:lnTo>
                    <a:pt x="193421" y="12700"/>
                  </a:lnTo>
                  <a:lnTo>
                    <a:pt x="193421" y="25400"/>
                  </a:lnTo>
                  <a:cubicBezTo>
                    <a:pt x="100457" y="25400"/>
                    <a:pt x="25400" y="99314"/>
                    <a:pt x="25400" y="190119"/>
                  </a:cubicBezTo>
                  <a:close/>
                </a:path>
              </a:pathLst>
            </a:custGeom>
            <a:solidFill>
              <a:srgbClr val="41719C"/>
            </a:solidFill>
          </p:spPr>
        </p:sp>
        <p:sp>
          <p:nvSpPr>
            <p:cNvPr name="TextBox 39" id="39"/>
            <p:cNvSpPr txBox="true"/>
            <p:nvPr/>
          </p:nvSpPr>
          <p:spPr>
            <a:xfrm>
              <a:off x="0" y="-38100"/>
              <a:ext cx="5251688" cy="1127938"/>
            </a:xfrm>
            <a:prstGeom prst="rect">
              <a:avLst/>
            </a:prstGeom>
          </p:spPr>
          <p:txBody>
            <a:bodyPr anchor="ctr" rtlCol="false" tIns="50800" lIns="50800" bIns="50800" rIns="50800"/>
            <a:lstStyle/>
            <a:p>
              <a:pPr algn="ctr">
                <a:lnSpc>
                  <a:spcPts val="2160"/>
                </a:lnSpc>
              </a:pPr>
              <a:r>
                <a:rPr lang="en-US" sz="1800">
                  <a:solidFill>
                    <a:srgbClr val="FFFFFF"/>
                  </a:solidFill>
                  <a:latin typeface="Calibri (MS)"/>
                  <a:ea typeface="Calibri (MS)"/>
                  <a:cs typeface="Calibri (MS)"/>
                  <a:sym typeface="Calibri (MS)"/>
                </a:rPr>
                <a:t>Desertification will be a big part of our studies for this unit! Can learn about it </a:t>
              </a:r>
              <a:r>
                <a:rPr lang="en-US" sz="1800" u="sng">
                  <a:solidFill>
                    <a:srgbClr val="0563C1"/>
                  </a:solidFill>
                  <a:latin typeface="Calibri (MS)"/>
                  <a:ea typeface="Calibri (MS)"/>
                  <a:cs typeface="Calibri (MS)"/>
                  <a:sym typeface="Calibri (MS)"/>
                  <a:hlinkClick r:id="rId8" tooltip="https://www.prb.org/resources/whats-behind-desertification/"/>
                </a:rPr>
                <a:t>here</a:t>
              </a:r>
              <a:r>
                <a:rPr lang="en-US" sz="1800">
                  <a:solidFill>
                    <a:srgbClr val="FFFFFF"/>
                  </a:solidFill>
                  <a:latin typeface="Calibri (MS)"/>
                  <a:ea typeface="Calibri (MS)"/>
                  <a:cs typeface="Calibri (MS)"/>
                  <a:sym typeface="Calibri (MS)"/>
                </a:rPr>
                <a:t> </a:t>
              </a:r>
            </a:p>
          </p:txBody>
        </p:sp>
      </p:grpSp>
      <p:grpSp>
        <p:nvGrpSpPr>
          <p:cNvPr name="Group 40" id="40"/>
          <p:cNvGrpSpPr/>
          <p:nvPr/>
        </p:nvGrpSpPr>
        <p:grpSpPr>
          <a:xfrm rot="0">
            <a:off x="164780" y="5916117"/>
            <a:ext cx="5703472" cy="533397"/>
            <a:chOff x="0" y="0"/>
            <a:chExt cx="7604630" cy="711196"/>
          </a:xfrm>
        </p:grpSpPr>
        <p:sp>
          <p:nvSpPr>
            <p:cNvPr name="Freeform 41" id="41"/>
            <p:cNvSpPr/>
            <p:nvPr/>
          </p:nvSpPr>
          <p:spPr>
            <a:xfrm flipH="false" flipV="false" rot="0">
              <a:off x="12700" y="12700"/>
              <a:ext cx="7579233" cy="685800"/>
            </a:xfrm>
            <a:custGeom>
              <a:avLst/>
              <a:gdLst/>
              <a:ahLst/>
              <a:cxnLst/>
              <a:rect r="r" b="b" t="t" l="l"/>
              <a:pathLst>
                <a:path h="685800" w="7579233">
                  <a:moveTo>
                    <a:pt x="0" y="114300"/>
                  </a:moveTo>
                  <a:cubicBezTo>
                    <a:pt x="0" y="51181"/>
                    <a:pt x="52832" y="0"/>
                    <a:pt x="118110" y="0"/>
                  </a:cubicBezTo>
                  <a:lnTo>
                    <a:pt x="7461123" y="0"/>
                  </a:lnTo>
                  <a:cubicBezTo>
                    <a:pt x="7526401" y="0"/>
                    <a:pt x="7579233" y="51181"/>
                    <a:pt x="7579233" y="114300"/>
                  </a:cubicBezTo>
                  <a:lnTo>
                    <a:pt x="7579233" y="571500"/>
                  </a:lnTo>
                  <a:cubicBezTo>
                    <a:pt x="7579233" y="634619"/>
                    <a:pt x="7526401" y="685800"/>
                    <a:pt x="7461123" y="685800"/>
                  </a:cubicBezTo>
                  <a:lnTo>
                    <a:pt x="118110" y="685800"/>
                  </a:lnTo>
                  <a:cubicBezTo>
                    <a:pt x="52832" y="685800"/>
                    <a:pt x="0" y="634619"/>
                    <a:pt x="0" y="571500"/>
                  </a:cubicBezTo>
                  <a:close/>
                </a:path>
              </a:pathLst>
            </a:custGeom>
            <a:solidFill>
              <a:srgbClr val="5B9BD5"/>
            </a:solidFill>
          </p:spPr>
        </p:sp>
        <p:sp>
          <p:nvSpPr>
            <p:cNvPr name="Freeform 42" id="42"/>
            <p:cNvSpPr/>
            <p:nvPr/>
          </p:nvSpPr>
          <p:spPr>
            <a:xfrm flipH="false" flipV="false" rot="0">
              <a:off x="0" y="0"/>
              <a:ext cx="7604633" cy="711200"/>
            </a:xfrm>
            <a:custGeom>
              <a:avLst/>
              <a:gdLst/>
              <a:ahLst/>
              <a:cxnLst/>
              <a:rect r="r" b="b" t="t" l="l"/>
              <a:pathLst>
                <a:path h="711200" w="7604633">
                  <a:moveTo>
                    <a:pt x="0" y="127000"/>
                  </a:moveTo>
                  <a:cubicBezTo>
                    <a:pt x="0" y="56515"/>
                    <a:pt x="58928" y="0"/>
                    <a:pt x="130810" y="0"/>
                  </a:cubicBezTo>
                  <a:lnTo>
                    <a:pt x="7473823" y="0"/>
                  </a:lnTo>
                  <a:lnTo>
                    <a:pt x="7473823" y="12700"/>
                  </a:lnTo>
                  <a:lnTo>
                    <a:pt x="7473823" y="0"/>
                  </a:lnTo>
                  <a:cubicBezTo>
                    <a:pt x="7545705" y="0"/>
                    <a:pt x="7604633" y="56515"/>
                    <a:pt x="7604633" y="127000"/>
                  </a:cubicBezTo>
                  <a:lnTo>
                    <a:pt x="7591933" y="127000"/>
                  </a:lnTo>
                  <a:lnTo>
                    <a:pt x="7604633" y="127000"/>
                  </a:lnTo>
                  <a:lnTo>
                    <a:pt x="7604633" y="584200"/>
                  </a:lnTo>
                  <a:lnTo>
                    <a:pt x="7591933" y="584200"/>
                  </a:lnTo>
                  <a:lnTo>
                    <a:pt x="7604633" y="584200"/>
                  </a:lnTo>
                  <a:cubicBezTo>
                    <a:pt x="7604633" y="654685"/>
                    <a:pt x="7545705" y="711200"/>
                    <a:pt x="7473823" y="711200"/>
                  </a:cubicBezTo>
                  <a:lnTo>
                    <a:pt x="7473823" y="698500"/>
                  </a:lnTo>
                  <a:lnTo>
                    <a:pt x="7473823" y="711200"/>
                  </a:lnTo>
                  <a:lnTo>
                    <a:pt x="130810" y="711200"/>
                  </a:lnTo>
                  <a:lnTo>
                    <a:pt x="130810" y="698500"/>
                  </a:lnTo>
                  <a:lnTo>
                    <a:pt x="130810" y="711200"/>
                  </a:lnTo>
                  <a:cubicBezTo>
                    <a:pt x="58928" y="711200"/>
                    <a:pt x="0" y="654685"/>
                    <a:pt x="0" y="584200"/>
                  </a:cubicBezTo>
                  <a:lnTo>
                    <a:pt x="0" y="127000"/>
                  </a:lnTo>
                  <a:lnTo>
                    <a:pt x="12700" y="127000"/>
                  </a:lnTo>
                  <a:lnTo>
                    <a:pt x="0" y="127000"/>
                  </a:lnTo>
                  <a:moveTo>
                    <a:pt x="25400" y="127000"/>
                  </a:moveTo>
                  <a:lnTo>
                    <a:pt x="25400" y="584200"/>
                  </a:lnTo>
                  <a:lnTo>
                    <a:pt x="12700" y="584200"/>
                  </a:lnTo>
                  <a:lnTo>
                    <a:pt x="25400" y="584200"/>
                  </a:lnTo>
                  <a:cubicBezTo>
                    <a:pt x="25400" y="639953"/>
                    <a:pt x="72263" y="685800"/>
                    <a:pt x="130810" y="685800"/>
                  </a:cubicBezTo>
                  <a:lnTo>
                    <a:pt x="7473823" y="685800"/>
                  </a:lnTo>
                  <a:cubicBezTo>
                    <a:pt x="7532497" y="685800"/>
                    <a:pt x="7579233" y="639953"/>
                    <a:pt x="7579233" y="584200"/>
                  </a:cubicBezTo>
                  <a:lnTo>
                    <a:pt x="7579233" y="127000"/>
                  </a:lnTo>
                  <a:cubicBezTo>
                    <a:pt x="7579233" y="71247"/>
                    <a:pt x="7532370" y="25400"/>
                    <a:pt x="7473823" y="25400"/>
                  </a:cubicBezTo>
                  <a:lnTo>
                    <a:pt x="130810" y="25400"/>
                  </a:lnTo>
                  <a:lnTo>
                    <a:pt x="130810" y="12700"/>
                  </a:lnTo>
                  <a:lnTo>
                    <a:pt x="130810" y="25400"/>
                  </a:lnTo>
                  <a:cubicBezTo>
                    <a:pt x="72263" y="25400"/>
                    <a:pt x="25400" y="71247"/>
                    <a:pt x="25400" y="127000"/>
                  </a:cubicBezTo>
                  <a:close/>
                </a:path>
              </a:pathLst>
            </a:custGeom>
            <a:solidFill>
              <a:srgbClr val="41719C"/>
            </a:solidFill>
          </p:spPr>
        </p:sp>
        <p:sp>
          <p:nvSpPr>
            <p:cNvPr name="TextBox 43" id="43"/>
            <p:cNvSpPr txBox="true"/>
            <p:nvPr/>
          </p:nvSpPr>
          <p:spPr>
            <a:xfrm>
              <a:off x="0" y="-38100"/>
              <a:ext cx="7604630" cy="749296"/>
            </a:xfrm>
            <a:prstGeom prst="rect">
              <a:avLst/>
            </a:prstGeom>
          </p:spPr>
          <p:txBody>
            <a:bodyPr anchor="ctr" rtlCol="false" tIns="50800" lIns="50800" bIns="50800" rIns="50800"/>
            <a:lstStyle/>
            <a:p>
              <a:pPr algn="ctr">
                <a:lnSpc>
                  <a:spcPts val="1800"/>
                </a:lnSpc>
              </a:pPr>
              <a:r>
                <a:rPr lang="en-US" sz="1500">
                  <a:solidFill>
                    <a:srgbClr val="FFFFFF"/>
                  </a:solidFill>
                  <a:latin typeface="Calibri (MS)"/>
                  <a:ea typeface="Calibri (MS)"/>
                  <a:cs typeface="Calibri (MS)"/>
                  <a:sym typeface="Calibri (MS)"/>
                </a:rPr>
                <a:t>Descending limb of Hadley cell and related winds which control latitudinal distribution, e.g. Sahara </a:t>
              </a:r>
            </a:p>
          </p:txBody>
        </p:sp>
      </p:grpSp>
      <p:grpSp>
        <p:nvGrpSpPr>
          <p:cNvPr name="Group 44" id="44"/>
          <p:cNvGrpSpPr/>
          <p:nvPr/>
        </p:nvGrpSpPr>
        <p:grpSpPr>
          <a:xfrm rot="0">
            <a:off x="12281764" y="6304970"/>
            <a:ext cx="5894790" cy="444990"/>
            <a:chOff x="0" y="0"/>
            <a:chExt cx="7859720" cy="593320"/>
          </a:xfrm>
        </p:grpSpPr>
        <p:sp>
          <p:nvSpPr>
            <p:cNvPr name="Freeform 45" id="45"/>
            <p:cNvSpPr/>
            <p:nvPr/>
          </p:nvSpPr>
          <p:spPr>
            <a:xfrm flipH="false" flipV="false" rot="0">
              <a:off x="12700" y="12700"/>
              <a:ext cx="7834249" cy="567944"/>
            </a:xfrm>
            <a:custGeom>
              <a:avLst/>
              <a:gdLst/>
              <a:ahLst/>
              <a:cxnLst/>
              <a:rect r="r" b="b" t="t" l="l"/>
              <a:pathLst>
                <a:path h="567944" w="7834249">
                  <a:moveTo>
                    <a:pt x="0" y="94615"/>
                  </a:moveTo>
                  <a:cubicBezTo>
                    <a:pt x="0" y="42418"/>
                    <a:pt x="44069" y="0"/>
                    <a:pt x="98552" y="0"/>
                  </a:cubicBezTo>
                  <a:lnTo>
                    <a:pt x="7735697" y="0"/>
                  </a:lnTo>
                  <a:cubicBezTo>
                    <a:pt x="7790180" y="0"/>
                    <a:pt x="7834249" y="42418"/>
                    <a:pt x="7834249" y="94615"/>
                  </a:cubicBezTo>
                  <a:lnTo>
                    <a:pt x="7834249" y="473202"/>
                  </a:lnTo>
                  <a:cubicBezTo>
                    <a:pt x="7834249" y="525526"/>
                    <a:pt x="7790180" y="567817"/>
                    <a:pt x="7735697" y="567817"/>
                  </a:cubicBezTo>
                  <a:lnTo>
                    <a:pt x="98552" y="567817"/>
                  </a:lnTo>
                  <a:cubicBezTo>
                    <a:pt x="44069" y="567944"/>
                    <a:pt x="0" y="525526"/>
                    <a:pt x="0" y="473202"/>
                  </a:cubicBezTo>
                  <a:close/>
                </a:path>
              </a:pathLst>
            </a:custGeom>
            <a:solidFill>
              <a:srgbClr val="5B9BD5"/>
            </a:solidFill>
          </p:spPr>
        </p:sp>
        <p:sp>
          <p:nvSpPr>
            <p:cNvPr name="Freeform 46" id="46"/>
            <p:cNvSpPr/>
            <p:nvPr/>
          </p:nvSpPr>
          <p:spPr>
            <a:xfrm flipH="false" flipV="false" rot="0">
              <a:off x="0" y="0"/>
              <a:ext cx="7859649" cy="593344"/>
            </a:xfrm>
            <a:custGeom>
              <a:avLst/>
              <a:gdLst/>
              <a:ahLst/>
              <a:cxnLst/>
              <a:rect r="r" b="b" t="t" l="l"/>
              <a:pathLst>
                <a:path h="593344" w="7859649">
                  <a:moveTo>
                    <a:pt x="0" y="107315"/>
                  </a:moveTo>
                  <a:cubicBezTo>
                    <a:pt x="0" y="47625"/>
                    <a:pt x="50292" y="0"/>
                    <a:pt x="111252" y="0"/>
                  </a:cubicBezTo>
                  <a:lnTo>
                    <a:pt x="7748397" y="0"/>
                  </a:lnTo>
                  <a:lnTo>
                    <a:pt x="7748397" y="12700"/>
                  </a:lnTo>
                  <a:lnTo>
                    <a:pt x="7748397" y="0"/>
                  </a:lnTo>
                  <a:cubicBezTo>
                    <a:pt x="7809357" y="0"/>
                    <a:pt x="7859649" y="47625"/>
                    <a:pt x="7859649" y="107315"/>
                  </a:cubicBezTo>
                  <a:lnTo>
                    <a:pt x="7846949" y="107315"/>
                  </a:lnTo>
                  <a:lnTo>
                    <a:pt x="7859649" y="107315"/>
                  </a:lnTo>
                  <a:lnTo>
                    <a:pt x="7859649" y="485902"/>
                  </a:lnTo>
                  <a:lnTo>
                    <a:pt x="7846949" y="485902"/>
                  </a:lnTo>
                  <a:lnTo>
                    <a:pt x="7859649" y="485902"/>
                  </a:lnTo>
                  <a:cubicBezTo>
                    <a:pt x="7859649" y="545719"/>
                    <a:pt x="7809357" y="593217"/>
                    <a:pt x="7748397" y="593217"/>
                  </a:cubicBezTo>
                  <a:lnTo>
                    <a:pt x="7748397" y="580517"/>
                  </a:lnTo>
                  <a:lnTo>
                    <a:pt x="7748397" y="593217"/>
                  </a:lnTo>
                  <a:lnTo>
                    <a:pt x="111252" y="593217"/>
                  </a:lnTo>
                  <a:lnTo>
                    <a:pt x="111252" y="580517"/>
                  </a:lnTo>
                  <a:lnTo>
                    <a:pt x="111252" y="593217"/>
                  </a:lnTo>
                  <a:cubicBezTo>
                    <a:pt x="50292" y="593344"/>
                    <a:pt x="0" y="545719"/>
                    <a:pt x="0" y="485902"/>
                  </a:cubicBezTo>
                  <a:lnTo>
                    <a:pt x="0" y="107315"/>
                  </a:lnTo>
                  <a:lnTo>
                    <a:pt x="12700" y="107315"/>
                  </a:lnTo>
                  <a:lnTo>
                    <a:pt x="0" y="107315"/>
                  </a:lnTo>
                  <a:moveTo>
                    <a:pt x="25400" y="107315"/>
                  </a:moveTo>
                  <a:lnTo>
                    <a:pt x="25400" y="485902"/>
                  </a:lnTo>
                  <a:lnTo>
                    <a:pt x="12700" y="485902"/>
                  </a:lnTo>
                  <a:lnTo>
                    <a:pt x="25400" y="485902"/>
                  </a:lnTo>
                  <a:cubicBezTo>
                    <a:pt x="25400" y="530733"/>
                    <a:pt x="63373" y="567817"/>
                    <a:pt x="111252" y="567817"/>
                  </a:cubicBezTo>
                  <a:lnTo>
                    <a:pt x="7748397" y="567817"/>
                  </a:lnTo>
                  <a:cubicBezTo>
                    <a:pt x="7796276" y="567817"/>
                    <a:pt x="7834249" y="530606"/>
                    <a:pt x="7834249" y="485902"/>
                  </a:cubicBezTo>
                  <a:lnTo>
                    <a:pt x="7834249" y="107315"/>
                  </a:lnTo>
                  <a:cubicBezTo>
                    <a:pt x="7834249" y="62484"/>
                    <a:pt x="7796276" y="25400"/>
                    <a:pt x="7748397" y="25400"/>
                  </a:cubicBezTo>
                  <a:lnTo>
                    <a:pt x="111252" y="25400"/>
                  </a:lnTo>
                  <a:lnTo>
                    <a:pt x="111252" y="12700"/>
                  </a:lnTo>
                  <a:lnTo>
                    <a:pt x="111252" y="25400"/>
                  </a:lnTo>
                  <a:cubicBezTo>
                    <a:pt x="63373" y="25400"/>
                    <a:pt x="25400" y="62611"/>
                    <a:pt x="25400" y="107315"/>
                  </a:cubicBezTo>
                  <a:close/>
                </a:path>
              </a:pathLst>
            </a:custGeom>
            <a:solidFill>
              <a:srgbClr val="41719C"/>
            </a:solidFill>
          </p:spPr>
        </p:sp>
        <p:sp>
          <p:nvSpPr>
            <p:cNvPr name="TextBox 47" id="47"/>
            <p:cNvSpPr txBox="true"/>
            <p:nvPr/>
          </p:nvSpPr>
          <p:spPr>
            <a:xfrm>
              <a:off x="0" y="-38100"/>
              <a:ext cx="7859720" cy="631420"/>
            </a:xfrm>
            <a:prstGeom prst="rect">
              <a:avLst/>
            </a:prstGeom>
          </p:spPr>
          <p:txBody>
            <a:bodyPr anchor="ctr" rtlCol="false" tIns="50800" lIns="50800" bIns="50800" rIns="50800"/>
            <a:lstStyle/>
            <a:p>
              <a:pPr algn="ctr">
                <a:lnSpc>
                  <a:spcPts val="1800"/>
                </a:lnSpc>
              </a:pPr>
              <a:r>
                <a:rPr lang="en-US" sz="1500">
                  <a:solidFill>
                    <a:srgbClr val="FFFFFF"/>
                  </a:solidFill>
                  <a:latin typeface="Calibri (MS)"/>
                  <a:ea typeface="Calibri (MS)"/>
                  <a:cs typeface="Calibri (MS)"/>
                  <a:sym typeface="Calibri (MS)"/>
                </a:rPr>
                <a:t>Rain shadow areas, relate to continental interiors and high mountains, e.g. Andes, Patagonia, Rockies, North America</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176620" y="-9525"/>
            <a:ext cx="18023922" cy="10306048"/>
            <a:chOff x="0" y="0"/>
            <a:chExt cx="24031896" cy="13741398"/>
          </a:xfrm>
        </p:grpSpPr>
        <p:sp>
          <p:nvSpPr>
            <p:cNvPr name="Freeform 4" id="4"/>
            <p:cNvSpPr/>
            <p:nvPr/>
          </p:nvSpPr>
          <p:spPr>
            <a:xfrm flipH="false" flipV="false" rot="0">
              <a:off x="12700" y="12700"/>
              <a:ext cx="24006556" cy="13716000"/>
            </a:xfrm>
            <a:custGeom>
              <a:avLst/>
              <a:gdLst/>
              <a:ahLst/>
              <a:cxnLst/>
              <a:rect r="r" b="b" t="t" l="l"/>
              <a:pathLst>
                <a:path h="13716000" w="24006556">
                  <a:moveTo>
                    <a:pt x="0" y="2286000"/>
                  </a:moveTo>
                  <a:cubicBezTo>
                    <a:pt x="0" y="1023493"/>
                    <a:pt x="1024255" y="0"/>
                    <a:pt x="2287905" y="0"/>
                  </a:cubicBezTo>
                  <a:lnTo>
                    <a:pt x="21718651" y="0"/>
                  </a:lnTo>
                  <a:cubicBezTo>
                    <a:pt x="22982174" y="0"/>
                    <a:pt x="24006556" y="1023493"/>
                    <a:pt x="24006556" y="2286000"/>
                  </a:cubicBezTo>
                  <a:lnTo>
                    <a:pt x="24006556" y="11430000"/>
                  </a:lnTo>
                  <a:cubicBezTo>
                    <a:pt x="24006556" y="12692507"/>
                    <a:pt x="22982301" y="13716000"/>
                    <a:pt x="21718651" y="13716000"/>
                  </a:cubicBezTo>
                  <a:lnTo>
                    <a:pt x="2287905" y="13716000"/>
                  </a:lnTo>
                  <a:cubicBezTo>
                    <a:pt x="1024255" y="13716000"/>
                    <a:pt x="0" y="12692507"/>
                    <a:pt x="0" y="11430000"/>
                  </a:cubicBezTo>
                  <a:close/>
                </a:path>
              </a:pathLst>
            </a:custGeom>
            <a:solidFill>
              <a:srgbClr val="5B9BD5"/>
            </a:solidFill>
          </p:spPr>
        </p:sp>
        <p:sp>
          <p:nvSpPr>
            <p:cNvPr name="Freeform 5" id="5"/>
            <p:cNvSpPr/>
            <p:nvPr/>
          </p:nvSpPr>
          <p:spPr>
            <a:xfrm flipH="false" flipV="false" rot="0">
              <a:off x="0" y="0"/>
              <a:ext cx="24031956" cy="13741400"/>
            </a:xfrm>
            <a:custGeom>
              <a:avLst/>
              <a:gdLst/>
              <a:ahLst/>
              <a:cxnLst/>
              <a:rect r="r" b="b" t="t" l="l"/>
              <a:pathLst>
                <a:path h="13741400" w="24031956">
                  <a:moveTo>
                    <a:pt x="0" y="2298700"/>
                  </a:moveTo>
                  <a:cubicBezTo>
                    <a:pt x="0" y="1029208"/>
                    <a:pt x="1029970" y="0"/>
                    <a:pt x="2300605" y="0"/>
                  </a:cubicBezTo>
                  <a:lnTo>
                    <a:pt x="21731351" y="0"/>
                  </a:lnTo>
                  <a:lnTo>
                    <a:pt x="21731351" y="12700"/>
                  </a:lnTo>
                  <a:lnTo>
                    <a:pt x="21731351" y="0"/>
                  </a:lnTo>
                  <a:cubicBezTo>
                    <a:pt x="23001860" y="0"/>
                    <a:pt x="24031956" y="1029208"/>
                    <a:pt x="24031956" y="2298700"/>
                  </a:cubicBezTo>
                  <a:lnTo>
                    <a:pt x="24019256" y="2298700"/>
                  </a:lnTo>
                  <a:lnTo>
                    <a:pt x="24031956" y="2298700"/>
                  </a:lnTo>
                  <a:lnTo>
                    <a:pt x="24031956" y="11442700"/>
                  </a:lnTo>
                  <a:lnTo>
                    <a:pt x="24019256" y="11442700"/>
                  </a:lnTo>
                  <a:lnTo>
                    <a:pt x="24031956" y="11442700"/>
                  </a:lnTo>
                  <a:cubicBezTo>
                    <a:pt x="24031956" y="12712319"/>
                    <a:pt x="23001987" y="13741400"/>
                    <a:pt x="21731351" y="13741400"/>
                  </a:cubicBezTo>
                  <a:lnTo>
                    <a:pt x="21731351" y="13728700"/>
                  </a:lnTo>
                  <a:lnTo>
                    <a:pt x="21731351" y="13741400"/>
                  </a:lnTo>
                  <a:lnTo>
                    <a:pt x="2300605" y="13741400"/>
                  </a:lnTo>
                  <a:lnTo>
                    <a:pt x="2300605" y="13728700"/>
                  </a:lnTo>
                  <a:lnTo>
                    <a:pt x="2300605" y="13741400"/>
                  </a:lnTo>
                  <a:cubicBezTo>
                    <a:pt x="1029970" y="13741400"/>
                    <a:pt x="0" y="12712192"/>
                    <a:pt x="0" y="11442700"/>
                  </a:cubicBezTo>
                  <a:lnTo>
                    <a:pt x="0" y="2298700"/>
                  </a:lnTo>
                  <a:lnTo>
                    <a:pt x="12700" y="2298700"/>
                  </a:lnTo>
                  <a:lnTo>
                    <a:pt x="0" y="2298700"/>
                  </a:lnTo>
                  <a:moveTo>
                    <a:pt x="25400" y="2298700"/>
                  </a:moveTo>
                  <a:lnTo>
                    <a:pt x="25400" y="11442700"/>
                  </a:lnTo>
                  <a:lnTo>
                    <a:pt x="12700" y="11442700"/>
                  </a:lnTo>
                  <a:lnTo>
                    <a:pt x="25400" y="11442700"/>
                  </a:lnTo>
                  <a:cubicBezTo>
                    <a:pt x="25400" y="12698222"/>
                    <a:pt x="1044067" y="13716000"/>
                    <a:pt x="2300605" y="13716000"/>
                  </a:cubicBezTo>
                  <a:lnTo>
                    <a:pt x="21731351" y="13716000"/>
                  </a:lnTo>
                  <a:cubicBezTo>
                    <a:pt x="22987890" y="13716000"/>
                    <a:pt x="24006556" y="12698222"/>
                    <a:pt x="24006556" y="11442700"/>
                  </a:cubicBezTo>
                  <a:lnTo>
                    <a:pt x="24006556" y="2298700"/>
                  </a:lnTo>
                  <a:cubicBezTo>
                    <a:pt x="24006556" y="1043178"/>
                    <a:pt x="22987888" y="25400"/>
                    <a:pt x="21731351" y="25400"/>
                  </a:cubicBezTo>
                  <a:lnTo>
                    <a:pt x="2300605" y="25400"/>
                  </a:lnTo>
                  <a:lnTo>
                    <a:pt x="2300605" y="12700"/>
                  </a:lnTo>
                  <a:lnTo>
                    <a:pt x="2300605" y="25400"/>
                  </a:lnTo>
                  <a:cubicBezTo>
                    <a:pt x="1044067" y="25400"/>
                    <a:pt x="25400" y="1043178"/>
                    <a:pt x="25400" y="2298700"/>
                  </a:cubicBezTo>
                  <a:close/>
                </a:path>
              </a:pathLst>
            </a:custGeom>
            <a:solidFill>
              <a:srgbClr val="41719C"/>
            </a:solidFill>
          </p:spPr>
        </p:sp>
        <p:sp>
          <p:nvSpPr>
            <p:cNvPr name="TextBox 6" id="6"/>
            <p:cNvSpPr txBox="true"/>
            <p:nvPr/>
          </p:nvSpPr>
          <p:spPr>
            <a:xfrm>
              <a:off x="0" y="-190500"/>
              <a:ext cx="24031896" cy="13931898"/>
            </a:xfrm>
            <a:prstGeom prst="rect">
              <a:avLst/>
            </a:prstGeom>
          </p:spPr>
          <p:txBody>
            <a:bodyPr anchor="ctr" rtlCol="false" tIns="50800" lIns="50800" bIns="50800" rIns="50800"/>
            <a:lstStyle/>
            <a:p>
              <a:pPr algn="ctr">
                <a:lnSpc>
                  <a:spcPts val="10800"/>
                </a:lnSpc>
              </a:pPr>
              <a:r>
                <a:rPr lang="en-US" sz="9000">
                  <a:solidFill>
                    <a:srgbClr val="FFFFFF"/>
                  </a:solidFill>
                  <a:latin typeface="Calibri (MS)"/>
                  <a:ea typeface="Calibri (MS)"/>
                  <a:cs typeface="Calibri (MS)"/>
                  <a:sym typeface="Calibri (MS)"/>
                </a:rPr>
                <a:t>Geofile – Causes of aridity in lesson folder!</a:t>
              </a:r>
            </a:p>
            <a:p>
              <a:pPr algn="ctr">
                <a:lnSpc>
                  <a:spcPts val="10800"/>
                </a:lnSpc>
              </a:pPr>
            </a:p>
            <a:p>
              <a:pPr algn="ctr">
                <a:lnSpc>
                  <a:spcPts val="10800"/>
                </a:lnSpc>
              </a:pPr>
              <a:r>
                <a:rPr lang="en-US" sz="9000">
                  <a:solidFill>
                    <a:srgbClr val="FFFFFF"/>
                  </a:solidFill>
                  <a:latin typeface="Calibri (MS)"/>
                  <a:ea typeface="Calibri (MS)"/>
                  <a:cs typeface="Calibri (MS)"/>
                  <a:sym typeface="Calibri (MS)"/>
                </a:rPr>
                <a:t>Study this, and add to your work even further!</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DAG2ybNpbmc</dc:identifier>
  <dcterms:modified xsi:type="dcterms:W3CDTF">2011-08-01T06:04:30Z</dcterms:modified>
  <cp:revision>1</cp:revision>
  <dc:title>L1 Global Distribution, Causes &amp; Features of Aridity.pptx</dc:title>
</cp:coreProperties>
</file>