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</p:sldIdLst>
  <p:sldSz cx="9753600" cy="7315200"/>
  <p:notesSz cx="6858000" cy="9144000"/>
  <p:embeddedFontLst>
    <p:embeddedFont>
      <p:font typeface="Calibri (MS) Bold" charset="1" panose="020F0702030404030204"/>
      <p:regular r:id="rId9"/>
    </p:embeddedFont>
    <p:embeddedFont>
      <p:font typeface="Arial" charset="1" panose="020B0604020202020204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964267" y="0"/>
            <a:ext cx="13004800" cy="7315200"/>
          </a:xfrm>
          <a:custGeom>
            <a:avLst/>
            <a:gdLst/>
            <a:ahLst/>
            <a:cxnLst/>
            <a:rect r="r" b="b" t="t" l="l"/>
            <a:pathLst>
              <a:path h="7315200" w="13004800">
                <a:moveTo>
                  <a:pt x="0" y="0"/>
                </a:moveTo>
                <a:lnTo>
                  <a:pt x="13004800" y="0"/>
                </a:lnTo>
                <a:lnTo>
                  <a:pt x="130048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3547" y="-13546"/>
            <a:ext cx="9780693" cy="1083733"/>
            <a:chOff x="0" y="0"/>
            <a:chExt cx="13040924" cy="144497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8034" y="18034"/>
              <a:ext cx="13004801" cy="1408938"/>
            </a:xfrm>
            <a:custGeom>
              <a:avLst/>
              <a:gdLst/>
              <a:ahLst/>
              <a:cxnLst/>
              <a:rect r="r" b="b" t="t" l="l"/>
              <a:pathLst>
                <a:path h="1408938" w="13004801">
                  <a:moveTo>
                    <a:pt x="0" y="0"/>
                  </a:moveTo>
                  <a:lnTo>
                    <a:pt x="13004801" y="0"/>
                  </a:lnTo>
                  <a:lnTo>
                    <a:pt x="13004801" y="1408938"/>
                  </a:lnTo>
                  <a:lnTo>
                    <a:pt x="0" y="1408938"/>
                  </a:lnTo>
                  <a:close/>
                </a:path>
              </a:pathLst>
            </a:custGeom>
            <a:solidFill>
              <a:srgbClr val="9BBB59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040868" cy="1445006"/>
            </a:xfrm>
            <a:custGeom>
              <a:avLst/>
              <a:gdLst/>
              <a:ahLst/>
              <a:cxnLst/>
              <a:rect r="r" b="b" t="t" l="l"/>
              <a:pathLst>
                <a:path h="1445006" w="13040868">
                  <a:moveTo>
                    <a:pt x="18034" y="0"/>
                  </a:moveTo>
                  <a:lnTo>
                    <a:pt x="13022835" y="0"/>
                  </a:lnTo>
                  <a:cubicBezTo>
                    <a:pt x="13032867" y="0"/>
                    <a:pt x="13040868" y="8128"/>
                    <a:pt x="13040868" y="18034"/>
                  </a:cubicBezTo>
                  <a:lnTo>
                    <a:pt x="13040868" y="1426972"/>
                  </a:lnTo>
                  <a:cubicBezTo>
                    <a:pt x="13040868" y="1437005"/>
                    <a:pt x="13032739" y="1445006"/>
                    <a:pt x="13022835" y="1445006"/>
                  </a:cubicBezTo>
                  <a:lnTo>
                    <a:pt x="18034" y="1445006"/>
                  </a:lnTo>
                  <a:cubicBezTo>
                    <a:pt x="8001" y="1445006"/>
                    <a:pt x="0" y="1436878"/>
                    <a:pt x="0" y="1426972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1426972"/>
                  </a:lnTo>
                  <a:lnTo>
                    <a:pt x="18034" y="1426972"/>
                  </a:lnTo>
                  <a:lnTo>
                    <a:pt x="18034" y="1408938"/>
                  </a:lnTo>
                  <a:lnTo>
                    <a:pt x="13022835" y="1408938"/>
                  </a:lnTo>
                  <a:lnTo>
                    <a:pt x="13022835" y="1426972"/>
                  </a:lnTo>
                  <a:lnTo>
                    <a:pt x="13004800" y="1426972"/>
                  </a:lnTo>
                  <a:lnTo>
                    <a:pt x="13004800" y="18034"/>
                  </a:lnTo>
                  <a:lnTo>
                    <a:pt x="13022835" y="18034"/>
                  </a:lnTo>
                  <a:lnTo>
                    <a:pt x="13022835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0070C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66675"/>
              <a:ext cx="13040924" cy="15116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95"/>
                </a:lnSpc>
              </a:pPr>
              <a:r>
                <a:rPr lang="en-US" sz="3413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Production, Location &amp; Change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419947" y="1317625"/>
            <a:ext cx="8917093" cy="5813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31"/>
              </a:lnSpc>
            </a:pPr>
            <a:r>
              <a:rPr lang="en-US" sz="469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Cambridge…</a:t>
            </a:r>
          </a:p>
          <a:p>
            <a:pPr algn="l">
              <a:lnSpc>
                <a:spcPts val="5631"/>
              </a:lnSpc>
            </a:pPr>
          </a:p>
          <a:p>
            <a:pPr algn="l">
              <a:lnSpc>
                <a:spcPts val="5631"/>
              </a:lnSpc>
            </a:pPr>
            <a:r>
              <a:rPr lang="en-US" sz="469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topic considers </a:t>
            </a:r>
            <a:r>
              <a:rPr lang="en-US" sz="4693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agricultural systems</a:t>
            </a:r>
            <a:r>
              <a:rPr lang="en-US" sz="469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4693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agricultural change is managed</a:t>
            </a:r>
            <a:r>
              <a:rPr lang="en-US" sz="469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It also considers </a:t>
            </a:r>
            <a:r>
              <a:rPr lang="en-US" sz="4693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manufacturing</a:t>
            </a:r>
            <a:r>
              <a:rPr lang="en-US" sz="469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how the </a:t>
            </a:r>
            <a:r>
              <a:rPr lang="en-US" sz="4693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 in this industry is managed</a:t>
            </a:r>
            <a:r>
              <a:rPr lang="en-US" sz="469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964267" y="0"/>
            <a:ext cx="13004800" cy="7315200"/>
          </a:xfrm>
          <a:custGeom>
            <a:avLst/>
            <a:gdLst/>
            <a:ahLst/>
            <a:cxnLst/>
            <a:rect r="r" b="b" t="t" l="l"/>
            <a:pathLst>
              <a:path h="7315200" w="13004800">
                <a:moveTo>
                  <a:pt x="0" y="0"/>
                </a:moveTo>
                <a:lnTo>
                  <a:pt x="13004800" y="0"/>
                </a:lnTo>
                <a:lnTo>
                  <a:pt x="130048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3547" y="-13546"/>
            <a:ext cx="9780693" cy="1083733"/>
            <a:chOff x="0" y="0"/>
            <a:chExt cx="13040924" cy="144497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8034" y="18034"/>
              <a:ext cx="13004801" cy="1408938"/>
            </a:xfrm>
            <a:custGeom>
              <a:avLst/>
              <a:gdLst/>
              <a:ahLst/>
              <a:cxnLst/>
              <a:rect r="r" b="b" t="t" l="l"/>
              <a:pathLst>
                <a:path h="1408938" w="13004801">
                  <a:moveTo>
                    <a:pt x="0" y="0"/>
                  </a:moveTo>
                  <a:lnTo>
                    <a:pt x="13004801" y="0"/>
                  </a:lnTo>
                  <a:lnTo>
                    <a:pt x="13004801" y="1408938"/>
                  </a:lnTo>
                  <a:lnTo>
                    <a:pt x="0" y="1408938"/>
                  </a:lnTo>
                  <a:close/>
                </a:path>
              </a:pathLst>
            </a:custGeom>
            <a:solidFill>
              <a:srgbClr val="9BBB59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040868" cy="1445006"/>
            </a:xfrm>
            <a:custGeom>
              <a:avLst/>
              <a:gdLst/>
              <a:ahLst/>
              <a:cxnLst/>
              <a:rect r="r" b="b" t="t" l="l"/>
              <a:pathLst>
                <a:path h="1445006" w="13040868">
                  <a:moveTo>
                    <a:pt x="18034" y="0"/>
                  </a:moveTo>
                  <a:lnTo>
                    <a:pt x="13022835" y="0"/>
                  </a:lnTo>
                  <a:cubicBezTo>
                    <a:pt x="13032867" y="0"/>
                    <a:pt x="13040868" y="8128"/>
                    <a:pt x="13040868" y="18034"/>
                  </a:cubicBezTo>
                  <a:lnTo>
                    <a:pt x="13040868" y="1426972"/>
                  </a:lnTo>
                  <a:cubicBezTo>
                    <a:pt x="13040868" y="1437005"/>
                    <a:pt x="13032739" y="1445006"/>
                    <a:pt x="13022835" y="1445006"/>
                  </a:cubicBezTo>
                  <a:lnTo>
                    <a:pt x="18034" y="1445006"/>
                  </a:lnTo>
                  <a:cubicBezTo>
                    <a:pt x="8001" y="1445006"/>
                    <a:pt x="0" y="1436878"/>
                    <a:pt x="0" y="1426972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1426972"/>
                  </a:lnTo>
                  <a:lnTo>
                    <a:pt x="18034" y="1426972"/>
                  </a:lnTo>
                  <a:lnTo>
                    <a:pt x="18034" y="1408938"/>
                  </a:lnTo>
                  <a:lnTo>
                    <a:pt x="13022835" y="1408938"/>
                  </a:lnTo>
                  <a:lnTo>
                    <a:pt x="13022835" y="1426972"/>
                  </a:lnTo>
                  <a:lnTo>
                    <a:pt x="13004800" y="1426972"/>
                  </a:lnTo>
                  <a:lnTo>
                    <a:pt x="13004800" y="18034"/>
                  </a:lnTo>
                  <a:lnTo>
                    <a:pt x="13022835" y="18034"/>
                  </a:lnTo>
                  <a:lnTo>
                    <a:pt x="13022835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0070C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66675"/>
              <a:ext cx="13040924" cy="15116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95"/>
                </a:lnSpc>
              </a:pPr>
              <a:r>
                <a:rPr lang="en-US" sz="3413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Title: Factors affecting agricultural land-use and practices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5533813" y="1043093"/>
            <a:ext cx="4233333" cy="6285653"/>
            <a:chOff x="0" y="0"/>
            <a:chExt cx="5644444" cy="838087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18034" y="18034"/>
              <a:ext cx="5608320" cy="8344789"/>
            </a:xfrm>
            <a:custGeom>
              <a:avLst/>
              <a:gdLst/>
              <a:ahLst/>
              <a:cxnLst/>
              <a:rect r="r" b="b" t="t" l="l"/>
              <a:pathLst>
                <a:path h="8344789" w="5608320">
                  <a:moveTo>
                    <a:pt x="0" y="0"/>
                  </a:moveTo>
                  <a:lnTo>
                    <a:pt x="5608320" y="0"/>
                  </a:lnTo>
                  <a:lnTo>
                    <a:pt x="5608320" y="8344789"/>
                  </a:lnTo>
                  <a:lnTo>
                    <a:pt x="0" y="8344789"/>
                  </a:lnTo>
                  <a:close/>
                </a:path>
              </a:pathLst>
            </a:custGeom>
            <a:solidFill>
              <a:srgbClr val="FFFF00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644388" cy="8380857"/>
            </a:xfrm>
            <a:custGeom>
              <a:avLst/>
              <a:gdLst/>
              <a:ahLst/>
              <a:cxnLst/>
              <a:rect r="r" b="b" t="t" l="l"/>
              <a:pathLst>
                <a:path h="8380857" w="5644388">
                  <a:moveTo>
                    <a:pt x="18034" y="0"/>
                  </a:moveTo>
                  <a:lnTo>
                    <a:pt x="5626354" y="0"/>
                  </a:lnTo>
                  <a:cubicBezTo>
                    <a:pt x="5636387" y="0"/>
                    <a:pt x="5644388" y="8128"/>
                    <a:pt x="5644388" y="18034"/>
                  </a:cubicBezTo>
                  <a:lnTo>
                    <a:pt x="5644388" y="8362823"/>
                  </a:lnTo>
                  <a:cubicBezTo>
                    <a:pt x="5644388" y="8372856"/>
                    <a:pt x="5636260" y="8380857"/>
                    <a:pt x="5626354" y="8380857"/>
                  </a:cubicBezTo>
                  <a:lnTo>
                    <a:pt x="18034" y="8380857"/>
                  </a:lnTo>
                  <a:cubicBezTo>
                    <a:pt x="8001" y="8380857"/>
                    <a:pt x="0" y="8372729"/>
                    <a:pt x="0" y="8362823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8362823"/>
                  </a:lnTo>
                  <a:lnTo>
                    <a:pt x="18034" y="8362823"/>
                  </a:lnTo>
                  <a:lnTo>
                    <a:pt x="18034" y="8344789"/>
                  </a:lnTo>
                  <a:lnTo>
                    <a:pt x="5626354" y="8344789"/>
                  </a:lnTo>
                  <a:lnTo>
                    <a:pt x="5626354" y="8362823"/>
                  </a:lnTo>
                  <a:lnTo>
                    <a:pt x="5608320" y="8362823"/>
                  </a:lnTo>
                  <a:lnTo>
                    <a:pt x="5608320" y="18034"/>
                  </a:lnTo>
                  <a:lnTo>
                    <a:pt x="5626354" y="18034"/>
                  </a:lnTo>
                  <a:lnTo>
                    <a:pt x="5626354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B66D31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5644444" cy="8409446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ctr">
                <a:lnSpc>
                  <a:spcPts val="1638"/>
                </a:lnSpc>
              </a:pPr>
              <a:r>
                <a:rPr lang="en-US" sz="1365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What is agriculture?</a:t>
              </a:r>
            </a:p>
            <a:p>
              <a:pPr algn="ctr">
                <a:lnSpc>
                  <a:spcPts val="1638"/>
                </a:lnSpc>
              </a:pPr>
              <a:r>
                <a:rPr lang="en-US" sz="1365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Agriculture is the practice of farming. </a:t>
              </a:r>
            </a:p>
            <a:p>
              <a:pPr algn="ctr">
                <a:lnSpc>
                  <a:spcPts val="1638"/>
                </a:lnSpc>
              </a:pPr>
            </a:p>
            <a:p>
              <a:pPr algn="ctr">
                <a:lnSpc>
                  <a:spcPts val="1638"/>
                </a:lnSpc>
              </a:pPr>
              <a:r>
                <a:rPr lang="en-US" sz="1365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What are the different types of agriculture?</a:t>
              </a:r>
            </a:p>
            <a:p>
              <a:pPr algn="ctr">
                <a:lnSpc>
                  <a:spcPts val="1638"/>
                </a:lnSpc>
              </a:pPr>
              <a:r>
                <a:rPr lang="en-US" sz="1365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The main types are commercial/subsistence, arable/pastoral/mixed, and intensive/extensive.</a:t>
              </a:r>
            </a:p>
            <a:p>
              <a:pPr algn="ctr">
                <a:lnSpc>
                  <a:spcPts val="1638"/>
                </a:lnSpc>
              </a:pPr>
            </a:p>
            <a:p>
              <a:pPr algn="ctr">
                <a:lnSpc>
                  <a:spcPts val="1638"/>
                </a:lnSpc>
              </a:pPr>
              <a:r>
                <a:rPr lang="en-US" sz="1365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TASK: Imagine you are a farmer. What factors will influence the </a:t>
              </a:r>
              <a:r>
                <a:rPr lang="en-US" b="true" sz="1365" u="sng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land-use and practices</a:t>
              </a:r>
              <a:r>
                <a:rPr lang="en-US" sz="1365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on your farm? Create a list of at least 6 factors.</a:t>
              </a:r>
            </a:p>
            <a:p>
              <a:pPr algn="ctr">
                <a:lnSpc>
                  <a:spcPts val="1638"/>
                </a:lnSpc>
              </a:pPr>
            </a:p>
            <a:p>
              <a:pPr algn="ctr">
                <a:lnSpc>
                  <a:spcPts val="1638"/>
                </a:lnSpc>
              </a:pPr>
              <a:r>
                <a:rPr lang="en-US" sz="1365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How can you categorise these factors?</a:t>
              </a:r>
            </a:p>
            <a:p>
              <a:pPr algn="ctr">
                <a:lnSpc>
                  <a:spcPts val="1638"/>
                </a:lnSpc>
              </a:pPr>
            </a:p>
            <a:p>
              <a:pPr algn="ctr">
                <a:lnSpc>
                  <a:spcPts val="1638"/>
                </a:lnSpc>
              </a:pPr>
              <a:r>
                <a:rPr lang="en-US" sz="1365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 wide range of factors combine to influence agricultural land use and practices on farms. These can be placed under the general headings of physical or human (economic, political and social/cultural) factors.</a:t>
              </a:r>
            </a:p>
            <a:p>
              <a:pPr algn="ctr">
                <a:lnSpc>
                  <a:spcPts val="1638"/>
                </a:lnSpc>
              </a:pPr>
            </a:p>
            <a:p>
              <a:pPr algn="ctr">
                <a:lnSpc>
                  <a:spcPts val="1638"/>
                </a:lnSpc>
              </a:pPr>
              <a:r>
                <a:rPr lang="en-US" sz="1365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TASK: Go through the textbook extracts in the lesson folder &amp; familiarise yourself on the various </a:t>
              </a:r>
              <a:r>
                <a:rPr lang="en-US" b="true" sz="1365" u="sng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factors which affect agricultural land use and practices</a:t>
              </a:r>
              <a:r>
                <a:rPr lang="en-US" sz="1365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. 2 lessons.</a:t>
              </a:r>
            </a:p>
            <a:p>
              <a:pPr algn="ctr">
                <a:lnSpc>
                  <a:spcPts val="1638"/>
                </a:lnSpc>
              </a:pPr>
            </a:p>
            <a:p>
              <a:pPr algn="ctr">
                <a:lnSpc>
                  <a:spcPts val="1638"/>
                </a:lnSpc>
              </a:pPr>
              <a:r>
                <a:rPr lang="en-US" sz="1365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Feel free to use the template I created in the lesson folder (called ‘Factors – Worksheet), or take your own notes. Finished? Complete the 4 extension questions at the end of the worksheet.</a:t>
              </a:r>
            </a:p>
          </p:txBody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0" y="1056639"/>
            <a:ext cx="5547360" cy="5201921"/>
            <a:chOff x="0" y="0"/>
            <a:chExt cx="7396480" cy="693589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396480" cy="6935851"/>
            </a:xfrm>
            <a:custGeom>
              <a:avLst/>
              <a:gdLst/>
              <a:ahLst/>
              <a:cxnLst/>
              <a:rect r="r" b="b" t="t" l="l"/>
              <a:pathLst>
                <a:path h="6935851" w="7396480">
                  <a:moveTo>
                    <a:pt x="0" y="0"/>
                  </a:moveTo>
                  <a:lnTo>
                    <a:pt x="7396480" y="0"/>
                  </a:lnTo>
                  <a:lnTo>
                    <a:pt x="7396480" y="6935851"/>
                  </a:lnTo>
                  <a:lnTo>
                    <a:pt x="0" y="6935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1035" r="0" b="-11035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-13547" y="6245013"/>
            <a:ext cx="5574453" cy="1083731"/>
            <a:chOff x="0" y="0"/>
            <a:chExt cx="7432604" cy="144497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18034" y="18034"/>
              <a:ext cx="7396480" cy="1408938"/>
            </a:xfrm>
            <a:custGeom>
              <a:avLst/>
              <a:gdLst/>
              <a:ahLst/>
              <a:cxnLst/>
              <a:rect r="r" b="b" t="t" l="l"/>
              <a:pathLst>
                <a:path h="1408938" w="7396480">
                  <a:moveTo>
                    <a:pt x="0" y="0"/>
                  </a:moveTo>
                  <a:lnTo>
                    <a:pt x="7396480" y="0"/>
                  </a:lnTo>
                  <a:lnTo>
                    <a:pt x="7396480" y="1408938"/>
                  </a:lnTo>
                  <a:lnTo>
                    <a:pt x="0" y="1408938"/>
                  </a:lnTo>
                  <a:close/>
                </a:path>
              </a:pathLst>
            </a:custGeom>
            <a:solidFill>
              <a:srgbClr val="DCE6F2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432549" cy="1445006"/>
            </a:xfrm>
            <a:custGeom>
              <a:avLst/>
              <a:gdLst/>
              <a:ahLst/>
              <a:cxnLst/>
              <a:rect r="r" b="b" t="t" l="l"/>
              <a:pathLst>
                <a:path h="1445006" w="7432549">
                  <a:moveTo>
                    <a:pt x="18034" y="0"/>
                  </a:moveTo>
                  <a:lnTo>
                    <a:pt x="7414514" y="0"/>
                  </a:lnTo>
                  <a:cubicBezTo>
                    <a:pt x="7424548" y="0"/>
                    <a:pt x="7432549" y="8128"/>
                    <a:pt x="7432549" y="18034"/>
                  </a:cubicBezTo>
                  <a:lnTo>
                    <a:pt x="7432549" y="1426972"/>
                  </a:lnTo>
                  <a:cubicBezTo>
                    <a:pt x="7432549" y="1437005"/>
                    <a:pt x="7424420" y="1445006"/>
                    <a:pt x="7414514" y="1445006"/>
                  </a:cubicBezTo>
                  <a:lnTo>
                    <a:pt x="18034" y="1445006"/>
                  </a:lnTo>
                  <a:cubicBezTo>
                    <a:pt x="8001" y="1445006"/>
                    <a:pt x="0" y="1436878"/>
                    <a:pt x="0" y="1426972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1426972"/>
                  </a:lnTo>
                  <a:lnTo>
                    <a:pt x="18034" y="1426972"/>
                  </a:lnTo>
                  <a:lnTo>
                    <a:pt x="18034" y="1408938"/>
                  </a:lnTo>
                  <a:lnTo>
                    <a:pt x="7414514" y="1408938"/>
                  </a:lnTo>
                  <a:lnTo>
                    <a:pt x="7414514" y="1426972"/>
                  </a:lnTo>
                  <a:lnTo>
                    <a:pt x="7396480" y="1426972"/>
                  </a:lnTo>
                  <a:lnTo>
                    <a:pt x="7396480" y="18034"/>
                  </a:lnTo>
                  <a:lnTo>
                    <a:pt x="7414514" y="18034"/>
                  </a:lnTo>
                  <a:lnTo>
                    <a:pt x="7414514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B66D31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47625"/>
              <a:ext cx="7432604" cy="1492600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ctr">
                <a:lnSpc>
                  <a:spcPts val="2560"/>
                </a:lnSpc>
              </a:pPr>
              <a:r>
                <a:rPr lang="en-US" sz="2133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‘Physical factors affect agricultural land use and practices on farms more than economic factors.’ How far do you agree? [20] </a:t>
              </a:r>
            </a:p>
            <a:p>
              <a:pPr algn="ctr">
                <a:lnSpc>
                  <a:spcPts val="2560"/>
                </a:lnSpc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964267" y="0"/>
            <a:ext cx="13004800" cy="7315200"/>
          </a:xfrm>
          <a:custGeom>
            <a:avLst/>
            <a:gdLst/>
            <a:ahLst/>
            <a:cxnLst/>
            <a:rect r="r" b="b" t="t" l="l"/>
            <a:pathLst>
              <a:path h="7315200" w="13004800">
                <a:moveTo>
                  <a:pt x="0" y="0"/>
                </a:moveTo>
                <a:lnTo>
                  <a:pt x="13004800" y="0"/>
                </a:lnTo>
                <a:lnTo>
                  <a:pt x="130048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3547" y="-13546"/>
            <a:ext cx="9780693" cy="1083733"/>
            <a:chOff x="0" y="0"/>
            <a:chExt cx="13040924" cy="144497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8034" y="18034"/>
              <a:ext cx="13004801" cy="1408938"/>
            </a:xfrm>
            <a:custGeom>
              <a:avLst/>
              <a:gdLst/>
              <a:ahLst/>
              <a:cxnLst/>
              <a:rect r="r" b="b" t="t" l="l"/>
              <a:pathLst>
                <a:path h="1408938" w="13004801">
                  <a:moveTo>
                    <a:pt x="0" y="0"/>
                  </a:moveTo>
                  <a:lnTo>
                    <a:pt x="13004801" y="0"/>
                  </a:lnTo>
                  <a:lnTo>
                    <a:pt x="13004801" y="1408938"/>
                  </a:lnTo>
                  <a:lnTo>
                    <a:pt x="0" y="1408938"/>
                  </a:lnTo>
                  <a:close/>
                </a:path>
              </a:pathLst>
            </a:custGeom>
            <a:solidFill>
              <a:srgbClr val="9BBB59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040868" cy="1445006"/>
            </a:xfrm>
            <a:custGeom>
              <a:avLst/>
              <a:gdLst/>
              <a:ahLst/>
              <a:cxnLst/>
              <a:rect r="r" b="b" t="t" l="l"/>
              <a:pathLst>
                <a:path h="1445006" w="13040868">
                  <a:moveTo>
                    <a:pt x="18034" y="0"/>
                  </a:moveTo>
                  <a:lnTo>
                    <a:pt x="13022835" y="0"/>
                  </a:lnTo>
                  <a:cubicBezTo>
                    <a:pt x="13032867" y="0"/>
                    <a:pt x="13040868" y="8128"/>
                    <a:pt x="13040868" y="18034"/>
                  </a:cubicBezTo>
                  <a:lnTo>
                    <a:pt x="13040868" y="1426972"/>
                  </a:lnTo>
                  <a:cubicBezTo>
                    <a:pt x="13040868" y="1437005"/>
                    <a:pt x="13032739" y="1445006"/>
                    <a:pt x="13022835" y="1445006"/>
                  </a:cubicBezTo>
                  <a:lnTo>
                    <a:pt x="18034" y="1445006"/>
                  </a:lnTo>
                  <a:cubicBezTo>
                    <a:pt x="8001" y="1445006"/>
                    <a:pt x="0" y="1436878"/>
                    <a:pt x="0" y="1426972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1426972"/>
                  </a:lnTo>
                  <a:lnTo>
                    <a:pt x="18034" y="1426972"/>
                  </a:lnTo>
                  <a:lnTo>
                    <a:pt x="18034" y="1408938"/>
                  </a:lnTo>
                  <a:lnTo>
                    <a:pt x="13022835" y="1408938"/>
                  </a:lnTo>
                  <a:lnTo>
                    <a:pt x="13022835" y="1426972"/>
                  </a:lnTo>
                  <a:lnTo>
                    <a:pt x="13004800" y="1426972"/>
                  </a:lnTo>
                  <a:lnTo>
                    <a:pt x="13004800" y="18034"/>
                  </a:lnTo>
                  <a:lnTo>
                    <a:pt x="13022835" y="18034"/>
                  </a:lnTo>
                  <a:lnTo>
                    <a:pt x="13022835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0070C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66675"/>
              <a:ext cx="13040924" cy="15116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95"/>
                </a:lnSpc>
              </a:pPr>
              <a:r>
                <a:rPr lang="en-US" sz="3413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Title: Factors affecting agricultural land-use and practices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-23398" y="1043094"/>
            <a:ext cx="4903893" cy="6285653"/>
            <a:chOff x="0" y="0"/>
            <a:chExt cx="6538524" cy="838087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18034" y="18034"/>
              <a:ext cx="6502400" cy="8344789"/>
            </a:xfrm>
            <a:custGeom>
              <a:avLst/>
              <a:gdLst/>
              <a:ahLst/>
              <a:cxnLst/>
              <a:rect r="r" b="b" t="t" l="l"/>
              <a:pathLst>
                <a:path h="8344789" w="6502400">
                  <a:moveTo>
                    <a:pt x="0" y="0"/>
                  </a:moveTo>
                  <a:lnTo>
                    <a:pt x="6502400" y="0"/>
                  </a:lnTo>
                  <a:lnTo>
                    <a:pt x="6502400" y="8344789"/>
                  </a:lnTo>
                  <a:lnTo>
                    <a:pt x="0" y="8344789"/>
                  </a:lnTo>
                  <a:close/>
                </a:path>
              </a:pathLst>
            </a:custGeom>
            <a:solidFill>
              <a:srgbClr val="FFFF00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538468" cy="8380857"/>
            </a:xfrm>
            <a:custGeom>
              <a:avLst/>
              <a:gdLst/>
              <a:ahLst/>
              <a:cxnLst/>
              <a:rect r="r" b="b" t="t" l="l"/>
              <a:pathLst>
                <a:path h="8380857" w="6538468">
                  <a:moveTo>
                    <a:pt x="18034" y="0"/>
                  </a:moveTo>
                  <a:lnTo>
                    <a:pt x="6520434" y="0"/>
                  </a:lnTo>
                  <a:cubicBezTo>
                    <a:pt x="6530467" y="0"/>
                    <a:pt x="6538468" y="8128"/>
                    <a:pt x="6538468" y="18034"/>
                  </a:cubicBezTo>
                  <a:lnTo>
                    <a:pt x="6538468" y="8362823"/>
                  </a:lnTo>
                  <a:cubicBezTo>
                    <a:pt x="6538468" y="8372856"/>
                    <a:pt x="6530340" y="8380857"/>
                    <a:pt x="6520434" y="8380857"/>
                  </a:cubicBezTo>
                  <a:lnTo>
                    <a:pt x="18034" y="8380857"/>
                  </a:lnTo>
                  <a:cubicBezTo>
                    <a:pt x="8001" y="8380857"/>
                    <a:pt x="0" y="8372729"/>
                    <a:pt x="0" y="8362823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8362823"/>
                  </a:lnTo>
                  <a:lnTo>
                    <a:pt x="18034" y="8362823"/>
                  </a:lnTo>
                  <a:lnTo>
                    <a:pt x="18034" y="8344789"/>
                  </a:lnTo>
                  <a:lnTo>
                    <a:pt x="6520434" y="8344789"/>
                  </a:lnTo>
                  <a:lnTo>
                    <a:pt x="6520434" y="8362823"/>
                  </a:lnTo>
                  <a:lnTo>
                    <a:pt x="6502400" y="8362823"/>
                  </a:lnTo>
                  <a:lnTo>
                    <a:pt x="6502400" y="18034"/>
                  </a:lnTo>
                  <a:lnTo>
                    <a:pt x="6520434" y="18034"/>
                  </a:lnTo>
                  <a:lnTo>
                    <a:pt x="6520434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B66D31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6538524" cy="8438021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ctr">
                <a:lnSpc>
                  <a:spcPts val="3481"/>
                </a:lnSpc>
              </a:pPr>
              <a:r>
                <a:rPr lang="en-US" sz="2901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There are some geofiles in this lesson folder linked to this topic:</a:t>
              </a:r>
            </a:p>
            <a:p>
              <a:pPr algn="l" marL="373382" indent="-186691" lvl="1">
                <a:lnSpc>
                  <a:spcPts val="3481"/>
                </a:lnSpc>
                <a:buFont typeface="Arial"/>
                <a:buChar char="•"/>
              </a:pPr>
              <a:r>
                <a:rPr lang="en-US" b="true" sz="290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Geofile - Managing future global food supplies.</a:t>
              </a:r>
            </a:p>
            <a:p>
              <a:pPr algn="l" marL="373382" indent="-186691" lvl="1">
                <a:lnSpc>
                  <a:spcPts val="3481"/>
                </a:lnSpc>
                <a:buFont typeface="Arial"/>
                <a:buChar char="•"/>
              </a:pPr>
              <a:r>
                <a:rPr lang="en-US" b="true" sz="290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Geofile - The Geopolitics of Food.</a:t>
              </a:r>
            </a:p>
            <a:p>
              <a:pPr algn="l" marL="373382" indent="-186691" lvl="1">
                <a:lnSpc>
                  <a:spcPts val="3481"/>
                </a:lnSpc>
                <a:buFont typeface="Arial"/>
                <a:buChar char="•"/>
              </a:pPr>
              <a:r>
                <a:rPr lang="en-US" b="true" sz="290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Geofile - The Globalisation of Food Production.</a:t>
              </a:r>
            </a:p>
            <a:p>
              <a:pPr algn="l" marL="373382" indent="-186691" lvl="1">
                <a:lnSpc>
                  <a:spcPts val="3481"/>
                </a:lnSpc>
              </a:pPr>
            </a:p>
            <a:p>
              <a:pPr algn="ctr" marL="373382" indent="-186691" lvl="1">
                <a:lnSpc>
                  <a:spcPts val="3481"/>
                </a:lnSpc>
              </a:pPr>
              <a:r>
                <a:rPr lang="en-US" b="true" sz="290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To extend your learning, check them out &amp; see what content you can extract that may be useful to your studies.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4868179" y="1043094"/>
            <a:ext cx="4903893" cy="3603412"/>
            <a:chOff x="0" y="0"/>
            <a:chExt cx="6538524" cy="480455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18034" y="18034"/>
              <a:ext cx="6502400" cy="4768469"/>
            </a:xfrm>
            <a:custGeom>
              <a:avLst/>
              <a:gdLst/>
              <a:ahLst/>
              <a:cxnLst/>
              <a:rect r="r" b="b" t="t" l="l"/>
              <a:pathLst>
                <a:path h="4768469" w="6502400">
                  <a:moveTo>
                    <a:pt x="0" y="0"/>
                  </a:moveTo>
                  <a:lnTo>
                    <a:pt x="6502400" y="0"/>
                  </a:lnTo>
                  <a:lnTo>
                    <a:pt x="6502400" y="4768469"/>
                  </a:lnTo>
                  <a:lnTo>
                    <a:pt x="0" y="4768469"/>
                  </a:lnTo>
                  <a:close/>
                </a:path>
              </a:pathLst>
            </a:custGeom>
            <a:solidFill>
              <a:srgbClr val="DCE6F2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538468" cy="4804537"/>
            </a:xfrm>
            <a:custGeom>
              <a:avLst/>
              <a:gdLst/>
              <a:ahLst/>
              <a:cxnLst/>
              <a:rect r="r" b="b" t="t" l="l"/>
              <a:pathLst>
                <a:path h="4804537" w="6538468">
                  <a:moveTo>
                    <a:pt x="18034" y="0"/>
                  </a:moveTo>
                  <a:lnTo>
                    <a:pt x="6520434" y="0"/>
                  </a:lnTo>
                  <a:cubicBezTo>
                    <a:pt x="6530467" y="0"/>
                    <a:pt x="6538468" y="8128"/>
                    <a:pt x="6538468" y="18034"/>
                  </a:cubicBezTo>
                  <a:lnTo>
                    <a:pt x="6538468" y="4786503"/>
                  </a:lnTo>
                  <a:cubicBezTo>
                    <a:pt x="6538468" y="4796536"/>
                    <a:pt x="6530340" y="4804537"/>
                    <a:pt x="6520434" y="4804537"/>
                  </a:cubicBezTo>
                  <a:lnTo>
                    <a:pt x="18034" y="4804537"/>
                  </a:lnTo>
                  <a:cubicBezTo>
                    <a:pt x="8001" y="4804537"/>
                    <a:pt x="0" y="4796409"/>
                    <a:pt x="0" y="4786503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4786503"/>
                  </a:lnTo>
                  <a:lnTo>
                    <a:pt x="18034" y="4786503"/>
                  </a:lnTo>
                  <a:lnTo>
                    <a:pt x="18034" y="4768469"/>
                  </a:lnTo>
                  <a:lnTo>
                    <a:pt x="6520434" y="4768469"/>
                  </a:lnTo>
                  <a:lnTo>
                    <a:pt x="6520434" y="4786503"/>
                  </a:lnTo>
                  <a:lnTo>
                    <a:pt x="6502400" y="4786503"/>
                  </a:lnTo>
                  <a:lnTo>
                    <a:pt x="6502400" y="18034"/>
                  </a:lnTo>
                  <a:lnTo>
                    <a:pt x="6520434" y="18034"/>
                  </a:lnTo>
                  <a:lnTo>
                    <a:pt x="6520434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B66D31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66675"/>
              <a:ext cx="6538524" cy="4871225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ctr">
                <a:lnSpc>
                  <a:spcPts val="3788"/>
                </a:lnSpc>
              </a:pPr>
              <a:r>
                <a:rPr lang="en-US" b="true" sz="3157" u="sng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20 marker</a:t>
              </a:r>
            </a:p>
            <a:p>
              <a:pPr algn="ctr">
                <a:lnSpc>
                  <a:spcPts val="3788"/>
                </a:lnSpc>
              </a:pPr>
            </a:p>
            <a:p>
              <a:pPr algn="ctr">
                <a:lnSpc>
                  <a:spcPts val="3788"/>
                </a:lnSpc>
              </a:pPr>
              <a:r>
                <a:rPr lang="en-US" sz="3157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‘Physical factors affect agricultural land use and practices on farms more than economic factors.’ How far do you agree? [20] </a:t>
              </a:r>
            </a:p>
            <a:p>
              <a:pPr algn="ctr">
                <a:lnSpc>
                  <a:spcPts val="3788"/>
                </a:lnSpc>
              </a:pPr>
            </a:p>
            <a:p>
              <a:pPr algn="ctr">
                <a:lnSpc>
                  <a:spcPts val="3788"/>
                </a:lnSpc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DAG2_MdhMy0</dc:identifier>
  <dcterms:modified xsi:type="dcterms:W3CDTF">2011-08-01T06:04:30Z</dcterms:modified>
  <cp:revision>1</cp:revision>
  <dc:title>L1 Factors affecting Agri Land-Use &amp; Practices.pptx</dc:title>
</cp:coreProperties>
</file>