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314" r:id="rId5"/>
    <p:sldId id="323" r:id="rId6"/>
    <p:sldId id="257" r:id="rId7"/>
    <p:sldId id="268" r:id="rId8"/>
    <p:sldId id="336" r:id="rId9"/>
    <p:sldId id="332" r:id="rId10"/>
    <p:sldId id="337" r:id="rId11"/>
    <p:sldId id="334" r:id="rId12"/>
    <p:sldId id="331" r:id="rId13"/>
    <p:sldId id="333" r:id="rId14"/>
    <p:sldId id="324" r:id="rId15"/>
    <p:sldId id="325" r:id="rId16"/>
    <p:sldId id="304" r:id="rId17"/>
    <p:sldId id="330" r:id="rId18"/>
    <p:sldId id="262" r:id="rId19"/>
    <p:sldId id="273" r:id="rId20"/>
    <p:sldId id="269" r:id="rId21"/>
    <p:sldId id="326" r:id="rId22"/>
    <p:sldId id="327" r:id="rId23"/>
    <p:sldId id="322" r:id="rId24"/>
    <p:sldId id="328" r:id="rId25"/>
    <p:sldId id="278" r:id="rId26"/>
    <p:sldId id="279" r:id="rId27"/>
    <p:sldId id="280" r:id="rId28"/>
    <p:sldId id="282" r:id="rId29"/>
    <p:sldId id="281" r:id="rId30"/>
    <p:sldId id="329" r:id="rId31"/>
    <p:sldId id="315"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497F"/>
    <a:srgbClr val="FFFFFF"/>
    <a:srgbClr val="FAD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274583-7676-4ABC-BF3A-30CF0A19FE81}" v="4" dt="2023-04-17T10:38:08.7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79" d="100"/>
          <a:sy n="79" d="100"/>
        </p:scale>
        <p:origin x="114" y="46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sa Wyburn" userId="S::marisa.wyburn@sthelens.london::f9bf2b7a-00de-48b4-8fc8-225d4909fb1d" providerId="AD" clId="Web-{9A4D2F0A-F29A-DE68-5A44-CAD9D15469A8}"/>
    <pc:docChg chg="modSld">
      <pc:chgData name="Marisa Wyburn" userId="S::marisa.wyburn@sthelens.london::f9bf2b7a-00de-48b4-8fc8-225d4909fb1d" providerId="AD" clId="Web-{9A4D2F0A-F29A-DE68-5A44-CAD9D15469A8}" dt="2020-06-04T11:07:32.933" v="661" actId="14100"/>
      <pc:docMkLst>
        <pc:docMk/>
      </pc:docMkLst>
      <pc:sldChg chg="modSp">
        <pc:chgData name="Marisa Wyburn" userId="S::marisa.wyburn@sthelens.london::f9bf2b7a-00de-48b4-8fc8-225d4909fb1d" providerId="AD" clId="Web-{9A4D2F0A-F29A-DE68-5A44-CAD9D15469A8}" dt="2020-06-04T11:01:21.941" v="15" actId="20577"/>
        <pc:sldMkLst>
          <pc:docMk/>
          <pc:sldMk cId="2225088949" sldId="273"/>
        </pc:sldMkLst>
        <pc:spChg chg="mod">
          <ac:chgData name="Marisa Wyburn" userId="S::marisa.wyburn@sthelens.london::f9bf2b7a-00de-48b4-8fc8-225d4909fb1d" providerId="AD" clId="Web-{9A4D2F0A-F29A-DE68-5A44-CAD9D15469A8}" dt="2020-06-04T11:01:21.941" v="15" actId="20577"/>
          <ac:spMkLst>
            <pc:docMk/>
            <pc:sldMk cId="2225088949" sldId="273"/>
            <ac:spMk id="6" creationId="{B7CC906C-C0CA-401D-BBAF-9A480E9F2CF0}"/>
          </ac:spMkLst>
        </pc:spChg>
      </pc:sldChg>
      <pc:sldChg chg="delAnim">
        <pc:chgData name="Marisa Wyburn" userId="S::marisa.wyburn@sthelens.london::f9bf2b7a-00de-48b4-8fc8-225d4909fb1d" providerId="AD" clId="Web-{9A4D2F0A-F29A-DE68-5A44-CAD9D15469A8}" dt="2020-06-04T10:56:58.687" v="0"/>
        <pc:sldMkLst>
          <pc:docMk/>
          <pc:sldMk cId="1696725958" sldId="314"/>
        </pc:sldMkLst>
      </pc:sldChg>
      <pc:sldChg chg="addSp modSp">
        <pc:chgData name="Marisa Wyburn" userId="S::marisa.wyburn@sthelens.london::f9bf2b7a-00de-48b4-8fc8-225d4909fb1d" providerId="AD" clId="Web-{9A4D2F0A-F29A-DE68-5A44-CAD9D15469A8}" dt="2020-06-04T11:07:32.933" v="661" actId="14100"/>
        <pc:sldMkLst>
          <pc:docMk/>
          <pc:sldMk cId="982260277" sldId="328"/>
        </pc:sldMkLst>
        <pc:spChg chg="add mod">
          <ac:chgData name="Marisa Wyburn" userId="S::marisa.wyburn@sthelens.london::f9bf2b7a-00de-48b4-8fc8-225d4909fb1d" providerId="AD" clId="Web-{9A4D2F0A-F29A-DE68-5A44-CAD9D15469A8}" dt="2020-06-04T11:07:32.933" v="661" actId="14100"/>
          <ac:spMkLst>
            <pc:docMk/>
            <pc:sldMk cId="982260277" sldId="328"/>
            <ac:spMk id="3" creationId="{E3088EB8-3810-4952-903E-354C88A6ED32}"/>
          </ac:spMkLst>
        </pc:spChg>
        <pc:graphicFrameChg chg="mod modGraphic">
          <ac:chgData name="Marisa Wyburn" userId="S::marisa.wyburn@sthelens.london::f9bf2b7a-00de-48b4-8fc8-225d4909fb1d" providerId="AD" clId="Web-{9A4D2F0A-F29A-DE68-5A44-CAD9D15469A8}" dt="2020-06-04T11:03:46.694" v="21"/>
          <ac:graphicFrameMkLst>
            <pc:docMk/>
            <pc:sldMk cId="982260277" sldId="328"/>
            <ac:graphicFrameMk id="2" creationId="{00000000-0000-0000-0000-000000000000}"/>
          </ac:graphicFrameMkLst>
        </pc:graphicFrameChg>
      </pc:sldChg>
      <pc:sldChg chg="addAnim delAnim modAnim">
        <pc:chgData name="Marisa Wyburn" userId="S::marisa.wyburn@sthelens.london::f9bf2b7a-00de-48b4-8fc8-225d4909fb1d" providerId="AD" clId="Web-{9A4D2F0A-F29A-DE68-5A44-CAD9D15469A8}" dt="2020-06-04T11:00:12.346" v="4"/>
        <pc:sldMkLst>
          <pc:docMk/>
          <pc:sldMk cId="4095965711" sldId="330"/>
        </pc:sldMkLst>
      </pc:sldChg>
    </pc:docChg>
  </pc:docChgLst>
  <pc:docChgLst>
    <pc:chgData name="Marisa Wyburn" userId="f9bf2b7a-00de-48b4-8fc8-225d4909fb1d" providerId="ADAL" clId="{29274583-7676-4ABC-BF3A-30CF0A19FE81}"/>
    <pc:docChg chg="addSld modSld sldOrd modNotesMaster">
      <pc:chgData name="Marisa Wyburn" userId="f9bf2b7a-00de-48b4-8fc8-225d4909fb1d" providerId="ADAL" clId="{29274583-7676-4ABC-BF3A-30CF0A19FE81}" dt="2023-04-17T11:47:01.573" v="5" actId="20577"/>
      <pc:docMkLst>
        <pc:docMk/>
      </pc:docMkLst>
      <pc:sldChg chg="ord">
        <pc:chgData name="Marisa Wyburn" userId="f9bf2b7a-00de-48b4-8fc8-225d4909fb1d" providerId="ADAL" clId="{29274583-7676-4ABC-BF3A-30CF0A19FE81}" dt="2023-03-24T08:23:49.648" v="3"/>
        <pc:sldMkLst>
          <pc:docMk/>
          <pc:sldMk cId="1708204074" sldId="268"/>
        </pc:sldMkLst>
      </pc:sldChg>
      <pc:sldChg chg="modSp mod">
        <pc:chgData name="Marisa Wyburn" userId="f9bf2b7a-00de-48b4-8fc8-225d4909fb1d" providerId="ADAL" clId="{29274583-7676-4ABC-BF3A-30CF0A19FE81}" dt="2023-04-17T11:47:01.573" v="5" actId="20577"/>
        <pc:sldMkLst>
          <pc:docMk/>
          <pc:sldMk cId="3854491446" sldId="315"/>
        </pc:sldMkLst>
        <pc:graphicFrameChg chg="modGraphic">
          <ac:chgData name="Marisa Wyburn" userId="f9bf2b7a-00de-48b4-8fc8-225d4909fb1d" providerId="ADAL" clId="{29274583-7676-4ABC-BF3A-30CF0A19FE81}" dt="2023-04-17T11:47:01.573" v="5" actId="20577"/>
          <ac:graphicFrameMkLst>
            <pc:docMk/>
            <pc:sldMk cId="3854491446" sldId="315"/>
            <ac:graphicFrameMk id="2" creationId="{00000000-0000-0000-0000-000000000000}"/>
          </ac:graphicFrameMkLst>
        </pc:graphicFrameChg>
      </pc:sldChg>
      <pc:sldChg chg="add">
        <pc:chgData name="Marisa Wyburn" userId="f9bf2b7a-00de-48b4-8fc8-225d4909fb1d" providerId="ADAL" clId="{29274583-7676-4ABC-BF3A-30CF0A19FE81}" dt="2023-03-24T08:22:04.777" v="1"/>
        <pc:sldMkLst>
          <pc:docMk/>
          <pc:sldMk cId="1816158395" sldId="331"/>
        </pc:sldMkLst>
      </pc:sldChg>
      <pc:sldChg chg="add">
        <pc:chgData name="Marisa Wyburn" userId="f9bf2b7a-00de-48b4-8fc8-225d4909fb1d" providerId="ADAL" clId="{29274583-7676-4ABC-BF3A-30CF0A19FE81}" dt="2023-03-24T08:22:04.777" v="1"/>
        <pc:sldMkLst>
          <pc:docMk/>
          <pc:sldMk cId="2568312683" sldId="332"/>
        </pc:sldMkLst>
      </pc:sldChg>
      <pc:sldChg chg="add">
        <pc:chgData name="Marisa Wyburn" userId="f9bf2b7a-00de-48b4-8fc8-225d4909fb1d" providerId="ADAL" clId="{29274583-7676-4ABC-BF3A-30CF0A19FE81}" dt="2023-03-24T08:22:04.777" v="1"/>
        <pc:sldMkLst>
          <pc:docMk/>
          <pc:sldMk cId="2917766894" sldId="333"/>
        </pc:sldMkLst>
      </pc:sldChg>
      <pc:sldChg chg="add">
        <pc:chgData name="Marisa Wyburn" userId="f9bf2b7a-00de-48b4-8fc8-225d4909fb1d" providerId="ADAL" clId="{29274583-7676-4ABC-BF3A-30CF0A19FE81}" dt="2023-03-24T08:22:04.777" v="1"/>
        <pc:sldMkLst>
          <pc:docMk/>
          <pc:sldMk cId="2426707821" sldId="334"/>
        </pc:sldMkLst>
      </pc:sldChg>
      <pc:sldChg chg="add">
        <pc:chgData name="Marisa Wyburn" userId="f9bf2b7a-00de-48b4-8fc8-225d4909fb1d" providerId="ADAL" clId="{29274583-7676-4ABC-BF3A-30CF0A19FE81}" dt="2023-03-24T08:22:04.777" v="1"/>
        <pc:sldMkLst>
          <pc:docMk/>
          <pc:sldMk cId="3087390699" sldId="336"/>
        </pc:sldMkLst>
      </pc:sldChg>
      <pc:sldChg chg="delSp add setBg delDesignElem">
        <pc:chgData name="Marisa Wyburn" userId="f9bf2b7a-00de-48b4-8fc8-225d4909fb1d" providerId="ADAL" clId="{29274583-7676-4ABC-BF3A-30CF0A19FE81}" dt="2023-03-24T08:22:04.777" v="1"/>
        <pc:sldMkLst>
          <pc:docMk/>
          <pc:sldMk cId="364189126" sldId="337"/>
        </pc:sldMkLst>
        <pc:spChg chg="del">
          <ac:chgData name="Marisa Wyburn" userId="f9bf2b7a-00de-48b4-8fc8-225d4909fb1d" providerId="ADAL" clId="{29274583-7676-4ABC-BF3A-30CF0A19FE81}" dt="2023-03-24T08:22:04.777" v="1"/>
          <ac:spMkLst>
            <pc:docMk/>
            <pc:sldMk cId="364189126" sldId="337"/>
            <ac:spMk id="38" creationId="{69A38EBA-6E97-44A4-B4B8-D9FB5D33FD89}"/>
          </ac:spMkLst>
        </pc:spChg>
        <pc:spChg chg="del">
          <ac:chgData name="Marisa Wyburn" userId="f9bf2b7a-00de-48b4-8fc8-225d4909fb1d" providerId="ADAL" clId="{29274583-7676-4ABC-BF3A-30CF0A19FE81}" dt="2023-03-24T08:22:04.777" v="1"/>
          <ac:spMkLst>
            <pc:docMk/>
            <pc:sldMk cId="364189126" sldId="337"/>
            <ac:spMk id="39" creationId="{33AE4636-AEEC-45D6-84D4-7AC2DA48ECF8}"/>
          </ac:spMkLst>
        </pc:spChg>
        <pc:spChg chg="del">
          <ac:chgData name="Marisa Wyburn" userId="f9bf2b7a-00de-48b4-8fc8-225d4909fb1d" providerId="ADAL" clId="{29274583-7676-4ABC-BF3A-30CF0A19FE81}" dt="2023-03-24T08:22:04.777" v="1"/>
          <ac:spMkLst>
            <pc:docMk/>
            <pc:sldMk cId="364189126" sldId="337"/>
            <ac:spMk id="40" creationId="{8D9CE0F4-2EB2-4F1F-8AAC-DB3571D9FE10}"/>
          </ac:spMkLst>
        </pc:spChg>
      </pc:sldChg>
    </pc:docChg>
  </pc:docChgLst>
  <pc:docChgLst>
    <pc:chgData name="Marisa Wyburn" userId="S::marisa.wyburn@sthelens.london::f9bf2b7a-00de-48b4-8fc8-225d4909fb1d" providerId="AD" clId="Web-{3E715AFC-4B51-676A-E3F8-703759AD9125}"/>
    <pc:docChg chg="modSld">
      <pc:chgData name="Marisa Wyburn" userId="S::marisa.wyburn@sthelens.london::f9bf2b7a-00de-48b4-8fc8-225d4909fb1d" providerId="AD" clId="Web-{3E715AFC-4B51-676A-E3F8-703759AD9125}" dt="2020-06-04T11:09:23.629" v="19" actId="20577"/>
      <pc:docMkLst>
        <pc:docMk/>
      </pc:docMkLst>
      <pc:sldChg chg="modSp">
        <pc:chgData name="Marisa Wyburn" userId="S::marisa.wyburn@sthelens.london::f9bf2b7a-00de-48b4-8fc8-225d4909fb1d" providerId="AD" clId="Web-{3E715AFC-4B51-676A-E3F8-703759AD9125}" dt="2020-06-04T11:09:14.190" v="4" actId="20577"/>
        <pc:sldMkLst>
          <pc:docMk/>
          <pc:sldMk cId="2126895194" sldId="281"/>
        </pc:sldMkLst>
        <pc:spChg chg="mod">
          <ac:chgData name="Marisa Wyburn" userId="S::marisa.wyburn@sthelens.london::f9bf2b7a-00de-48b4-8fc8-225d4909fb1d" providerId="AD" clId="Web-{3E715AFC-4B51-676A-E3F8-703759AD9125}" dt="2020-06-04T11:09:14.190" v="4" actId="20577"/>
          <ac:spMkLst>
            <pc:docMk/>
            <pc:sldMk cId="2126895194" sldId="281"/>
            <ac:spMk id="18434" creationId="{00000000-0000-0000-0000-000000000000}"/>
          </ac:spMkLst>
        </pc:spChg>
      </pc:sldChg>
      <pc:sldChg chg="modSp">
        <pc:chgData name="Marisa Wyburn" userId="S::marisa.wyburn@sthelens.london::f9bf2b7a-00de-48b4-8fc8-225d4909fb1d" providerId="AD" clId="Web-{3E715AFC-4B51-676A-E3F8-703759AD9125}" dt="2020-06-04T11:09:18.800" v="17" actId="20577"/>
        <pc:sldMkLst>
          <pc:docMk/>
          <pc:sldMk cId="692328552" sldId="329"/>
        </pc:sldMkLst>
        <pc:spChg chg="mod">
          <ac:chgData name="Marisa Wyburn" userId="S::marisa.wyburn@sthelens.london::f9bf2b7a-00de-48b4-8fc8-225d4909fb1d" providerId="AD" clId="Web-{3E715AFC-4B51-676A-E3F8-703759AD9125}" dt="2020-06-04T11:09:18.800" v="17" actId="20577"/>
          <ac:spMkLst>
            <pc:docMk/>
            <pc:sldMk cId="692328552" sldId="329"/>
            <ac:spMk id="18434" creationId="{00000000-0000-0000-0000-000000000000}"/>
          </ac:spMkLst>
        </pc:spChg>
      </pc:sldChg>
    </pc:docChg>
  </pc:docChgLst>
  <pc:docChgLst>
    <pc:chgData name="Marisa Wyburn" userId="S::marisa.wyburn@sthelens.london::f9bf2b7a-00de-48b4-8fc8-225d4909fb1d" providerId="AD" clId="Web-{E5B897D8-509B-00CB-35A8-09B5A99B8542}"/>
    <pc:docChg chg="modSld">
      <pc:chgData name="Marisa Wyburn" userId="S::marisa.wyburn@sthelens.london::f9bf2b7a-00de-48b4-8fc8-225d4909fb1d" providerId="AD" clId="Web-{E5B897D8-509B-00CB-35A8-09B5A99B8542}" dt="2023-03-24T08:09:05.168" v="0"/>
      <pc:docMkLst>
        <pc:docMk/>
      </pc:docMkLst>
      <pc:sldChg chg="delSp delAnim">
        <pc:chgData name="Marisa Wyburn" userId="S::marisa.wyburn@sthelens.london::f9bf2b7a-00de-48b4-8fc8-225d4909fb1d" providerId="AD" clId="Web-{E5B897D8-509B-00CB-35A8-09B5A99B8542}" dt="2023-03-24T08:09:05.168" v="0"/>
        <pc:sldMkLst>
          <pc:docMk/>
          <pc:sldMk cId="2855414528" sldId="304"/>
        </pc:sldMkLst>
        <pc:picChg chg="del">
          <ac:chgData name="Marisa Wyburn" userId="S::marisa.wyburn@sthelens.london::f9bf2b7a-00de-48b4-8fc8-225d4909fb1d" providerId="AD" clId="Web-{E5B897D8-509B-00CB-35A8-09B5A99B8542}" dt="2023-03-24T08:09:05.168" v="0"/>
          <ac:picMkLst>
            <pc:docMk/>
            <pc:sldMk cId="2855414528" sldId="304"/>
            <ac:picMk id="19" creationId="{A027BB84-6F8D-4A8C-9C42-2771947BBAC0}"/>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A29875-E889-4A7B-81F2-B91647034D3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350A491-0A15-4AE5-A9F3-0449420D218D}">
      <dgm:prSet custT="1"/>
      <dgm:spPr/>
      <dgm:t>
        <a:bodyPr/>
        <a:lstStyle/>
        <a:p>
          <a:r>
            <a:rPr lang="en-GB" sz="1900">
              <a:solidFill>
                <a:srgbClr val="FF0000"/>
              </a:solidFill>
            </a:rPr>
            <a:t>D</a:t>
          </a:r>
          <a:r>
            <a:rPr lang="en-GB" sz="1900"/>
            <a:t>umb </a:t>
          </a:r>
          <a:r>
            <a:rPr lang="en-GB" sz="1900">
              <a:solidFill>
                <a:srgbClr val="FF0000"/>
              </a:solidFill>
            </a:rPr>
            <a:t>K</a:t>
          </a:r>
          <a:r>
            <a:rPr lang="en-GB" sz="1900"/>
            <a:t>ids </a:t>
          </a:r>
          <a:r>
            <a:rPr lang="en-GB" sz="1900">
              <a:solidFill>
                <a:srgbClr val="FF0000"/>
              </a:solidFill>
            </a:rPr>
            <a:t>P</a:t>
          </a:r>
          <a:r>
            <a:rPr lang="en-GB" sz="1900"/>
            <a:t>laying </a:t>
          </a:r>
          <a:r>
            <a:rPr lang="en-GB" sz="1900">
              <a:solidFill>
                <a:srgbClr val="FF0000"/>
              </a:solidFill>
            </a:rPr>
            <a:t>C</a:t>
          </a:r>
          <a:r>
            <a:rPr lang="en-GB" sz="1900"/>
            <a:t>hicken </a:t>
          </a:r>
          <a:r>
            <a:rPr lang="en-GB" sz="1900">
              <a:solidFill>
                <a:srgbClr val="FF0000"/>
              </a:solidFill>
            </a:rPr>
            <a:t>O</a:t>
          </a:r>
          <a:r>
            <a:rPr lang="en-GB" sz="1900"/>
            <a:t>n </a:t>
          </a:r>
          <a:r>
            <a:rPr lang="en-GB" sz="1900">
              <a:solidFill>
                <a:srgbClr val="FF0000"/>
              </a:solidFill>
            </a:rPr>
            <a:t>F</a:t>
          </a:r>
          <a:r>
            <a:rPr lang="en-GB" sz="1900"/>
            <a:t>reeways </a:t>
          </a:r>
          <a:r>
            <a:rPr lang="en-GB" sz="1900">
              <a:solidFill>
                <a:srgbClr val="FF0000"/>
              </a:solidFill>
            </a:rPr>
            <a:t>G</a:t>
          </a:r>
          <a:r>
            <a:rPr lang="en-GB" sz="1900"/>
            <a:t>et </a:t>
          </a:r>
          <a:r>
            <a:rPr lang="en-GB" sz="1900">
              <a:solidFill>
                <a:srgbClr val="FF0000"/>
              </a:solidFill>
            </a:rPr>
            <a:t>S</a:t>
          </a:r>
          <a:r>
            <a:rPr lang="en-GB" sz="1900"/>
            <a:t>quashed!</a:t>
          </a:r>
          <a:endParaRPr lang="en-US" sz="1900"/>
        </a:p>
      </dgm:t>
    </dgm:pt>
    <dgm:pt modelId="{D30ADCCD-D291-4768-A1B0-8E2A20D1E39A}" type="parTrans" cxnId="{C955FB05-24D4-40DC-89DC-D4850D0ACE45}">
      <dgm:prSet/>
      <dgm:spPr/>
      <dgm:t>
        <a:bodyPr/>
        <a:lstStyle/>
        <a:p>
          <a:endParaRPr lang="en-US"/>
        </a:p>
      </dgm:t>
    </dgm:pt>
    <dgm:pt modelId="{5D9FE305-2E13-4B1F-B04F-E9398604954B}" type="sibTrans" cxnId="{C955FB05-24D4-40DC-89DC-D4850D0ACE45}">
      <dgm:prSet/>
      <dgm:spPr/>
      <dgm:t>
        <a:bodyPr/>
        <a:lstStyle/>
        <a:p>
          <a:endParaRPr lang="en-US"/>
        </a:p>
      </dgm:t>
    </dgm:pt>
    <dgm:pt modelId="{76137889-D645-4669-B69D-21EDF2EEDE70}">
      <dgm:prSet/>
      <dgm:spPr/>
      <dgm:t>
        <a:bodyPr/>
        <a:lstStyle/>
        <a:p>
          <a:r>
            <a:rPr lang="en-GB">
              <a:solidFill>
                <a:srgbClr val="FF0000"/>
              </a:solidFill>
            </a:rPr>
            <a:t>D</a:t>
          </a:r>
          <a:r>
            <a:rPr lang="en-GB"/>
            <a:t>id </a:t>
          </a:r>
          <a:r>
            <a:rPr lang="en-GB">
              <a:solidFill>
                <a:srgbClr val="FF0000"/>
              </a:solidFill>
            </a:rPr>
            <a:t>K</a:t>
          </a:r>
          <a:r>
            <a:rPr lang="en-GB"/>
            <a:t>ing </a:t>
          </a:r>
          <a:r>
            <a:rPr lang="en-GB">
              <a:solidFill>
                <a:srgbClr val="FF0000"/>
              </a:solidFill>
            </a:rPr>
            <a:t>P</a:t>
          </a:r>
          <a:r>
            <a:rPr lang="en-GB"/>
            <a:t>hilip </a:t>
          </a:r>
          <a:r>
            <a:rPr lang="en-GB">
              <a:solidFill>
                <a:srgbClr val="FF0000"/>
              </a:solidFill>
            </a:rPr>
            <a:t>C</a:t>
          </a:r>
          <a:r>
            <a:rPr lang="en-GB"/>
            <a:t>ome </a:t>
          </a:r>
          <a:r>
            <a:rPr lang="en-GB">
              <a:solidFill>
                <a:srgbClr val="FF0000"/>
              </a:solidFill>
            </a:rPr>
            <a:t>O</a:t>
          </a:r>
          <a:r>
            <a:rPr lang="en-GB"/>
            <a:t>ver </a:t>
          </a:r>
          <a:r>
            <a:rPr lang="en-GB">
              <a:solidFill>
                <a:srgbClr val="FF0000"/>
              </a:solidFill>
            </a:rPr>
            <a:t>F</a:t>
          </a:r>
          <a:r>
            <a:rPr lang="en-GB"/>
            <a:t>or </a:t>
          </a:r>
          <a:r>
            <a:rPr lang="en-GB">
              <a:solidFill>
                <a:srgbClr val="FF0000"/>
              </a:solidFill>
            </a:rPr>
            <a:t>G</a:t>
          </a:r>
          <a:r>
            <a:rPr lang="en-GB"/>
            <a:t>ood </a:t>
          </a:r>
          <a:r>
            <a:rPr lang="en-GB">
              <a:solidFill>
                <a:srgbClr val="FF0000"/>
              </a:solidFill>
            </a:rPr>
            <a:t>S</a:t>
          </a:r>
          <a:r>
            <a:rPr lang="en-GB"/>
            <a:t>paghetti?</a:t>
          </a:r>
          <a:endParaRPr lang="en-US"/>
        </a:p>
      </dgm:t>
    </dgm:pt>
    <dgm:pt modelId="{DAE3113B-B964-440E-9C68-142DAD0774B5}" type="parTrans" cxnId="{EAB60A39-9227-4F4E-AD3A-C74754E85AF3}">
      <dgm:prSet/>
      <dgm:spPr/>
      <dgm:t>
        <a:bodyPr/>
        <a:lstStyle/>
        <a:p>
          <a:endParaRPr lang="en-US"/>
        </a:p>
      </dgm:t>
    </dgm:pt>
    <dgm:pt modelId="{A2B1A85A-5054-4801-8EEA-4006ACA57666}" type="sibTrans" cxnId="{EAB60A39-9227-4F4E-AD3A-C74754E85AF3}">
      <dgm:prSet/>
      <dgm:spPr/>
      <dgm:t>
        <a:bodyPr/>
        <a:lstStyle/>
        <a:p>
          <a:endParaRPr lang="en-US"/>
        </a:p>
      </dgm:t>
    </dgm:pt>
    <dgm:pt modelId="{942D08E3-C1C4-477C-B179-D373536F2C6A}">
      <dgm:prSet/>
      <dgm:spPr/>
      <dgm:t>
        <a:bodyPr/>
        <a:lstStyle/>
        <a:p>
          <a:r>
            <a:rPr lang="en-GB">
              <a:solidFill>
                <a:srgbClr val="FF0000"/>
              </a:solidFill>
            </a:rPr>
            <a:t>D</a:t>
          </a:r>
          <a:r>
            <a:rPr lang="en-GB"/>
            <a:t>o </a:t>
          </a:r>
          <a:r>
            <a:rPr lang="en-GB">
              <a:solidFill>
                <a:srgbClr val="FF0000"/>
              </a:solidFill>
            </a:rPr>
            <a:t>K</a:t>
          </a:r>
          <a:r>
            <a:rPr lang="en-GB"/>
            <a:t>ids </a:t>
          </a:r>
          <a:r>
            <a:rPr lang="en-GB">
              <a:solidFill>
                <a:srgbClr val="FF0000"/>
              </a:solidFill>
            </a:rPr>
            <a:t>P</a:t>
          </a:r>
          <a:r>
            <a:rPr lang="en-GB"/>
            <a:t>refer </a:t>
          </a:r>
          <a:r>
            <a:rPr lang="en-GB">
              <a:solidFill>
                <a:srgbClr val="FF0000"/>
              </a:solidFill>
            </a:rPr>
            <a:t>C</a:t>
          </a:r>
          <a:r>
            <a:rPr lang="en-GB"/>
            <a:t>andy </a:t>
          </a:r>
          <a:r>
            <a:rPr lang="en-GB">
              <a:solidFill>
                <a:srgbClr val="FF0000"/>
              </a:solidFill>
            </a:rPr>
            <a:t>O</a:t>
          </a:r>
          <a:r>
            <a:rPr lang="en-GB"/>
            <a:t>ver </a:t>
          </a:r>
          <a:r>
            <a:rPr lang="en-GB">
              <a:solidFill>
                <a:srgbClr val="FF0000"/>
              </a:solidFill>
            </a:rPr>
            <a:t>F</a:t>
          </a:r>
          <a:r>
            <a:rPr lang="en-GB"/>
            <a:t>ried </a:t>
          </a:r>
          <a:r>
            <a:rPr lang="en-GB">
              <a:solidFill>
                <a:srgbClr val="FF0000"/>
              </a:solidFill>
            </a:rPr>
            <a:t>G</a:t>
          </a:r>
          <a:r>
            <a:rPr lang="en-GB"/>
            <a:t>reen </a:t>
          </a:r>
          <a:r>
            <a:rPr lang="en-GB">
              <a:solidFill>
                <a:srgbClr val="FF0000"/>
              </a:solidFill>
            </a:rPr>
            <a:t>S</a:t>
          </a:r>
          <a:r>
            <a:rPr lang="en-GB"/>
            <a:t>pinach?</a:t>
          </a:r>
          <a:endParaRPr lang="en-US"/>
        </a:p>
      </dgm:t>
    </dgm:pt>
    <dgm:pt modelId="{441B42F2-17CC-4334-858A-5015E5B34E63}" type="parTrans" cxnId="{1907DD3F-0B16-4E85-A768-50D0170F28FB}">
      <dgm:prSet/>
      <dgm:spPr/>
      <dgm:t>
        <a:bodyPr/>
        <a:lstStyle/>
        <a:p>
          <a:endParaRPr lang="en-US"/>
        </a:p>
      </dgm:t>
    </dgm:pt>
    <dgm:pt modelId="{6ABE068E-BE26-4AAE-89F5-FB552B344894}" type="sibTrans" cxnId="{1907DD3F-0B16-4E85-A768-50D0170F28FB}">
      <dgm:prSet/>
      <dgm:spPr/>
      <dgm:t>
        <a:bodyPr/>
        <a:lstStyle/>
        <a:p>
          <a:endParaRPr lang="en-US"/>
        </a:p>
      </dgm:t>
    </dgm:pt>
    <dgm:pt modelId="{C20A47F9-F1DD-41FB-AEF2-EC731236ED4D}">
      <dgm:prSet custT="1"/>
      <dgm:spPr/>
      <dgm:t>
        <a:bodyPr/>
        <a:lstStyle/>
        <a:p>
          <a:r>
            <a:rPr lang="en-GB" sz="2000">
              <a:solidFill>
                <a:srgbClr val="FF0000"/>
              </a:solidFill>
            </a:rPr>
            <a:t>D</a:t>
          </a:r>
          <a:r>
            <a:rPr lang="en-GB" sz="2000"/>
            <a:t>o </a:t>
          </a:r>
          <a:r>
            <a:rPr lang="en-GB" sz="2000">
              <a:solidFill>
                <a:srgbClr val="FF0000"/>
              </a:solidFill>
            </a:rPr>
            <a:t>K</a:t>
          </a:r>
          <a:r>
            <a:rPr lang="en-GB" sz="2000"/>
            <a:t>angaroos </a:t>
          </a:r>
          <a:r>
            <a:rPr lang="en-GB" sz="2000">
              <a:solidFill>
                <a:srgbClr val="FF0000"/>
              </a:solidFill>
            </a:rPr>
            <a:t>P</a:t>
          </a:r>
          <a:r>
            <a:rPr lang="en-GB" sz="2000"/>
            <a:t>lay </a:t>
          </a:r>
          <a:r>
            <a:rPr lang="en-GB" sz="2000">
              <a:solidFill>
                <a:srgbClr val="FF0000"/>
              </a:solidFill>
            </a:rPr>
            <a:t>C</a:t>
          </a:r>
          <a:r>
            <a:rPr lang="en-GB" sz="2000"/>
            <a:t>hess </a:t>
          </a:r>
          <a:r>
            <a:rPr lang="en-GB" sz="2000">
              <a:solidFill>
                <a:srgbClr val="FF0000"/>
              </a:solidFill>
            </a:rPr>
            <a:t>O</a:t>
          </a:r>
          <a:r>
            <a:rPr lang="en-GB" sz="2000"/>
            <a:t>n </a:t>
          </a:r>
          <a:r>
            <a:rPr lang="en-GB" sz="2000">
              <a:solidFill>
                <a:srgbClr val="FF0000"/>
              </a:solidFill>
            </a:rPr>
            <a:t>F</a:t>
          </a:r>
          <a:r>
            <a:rPr lang="en-GB" sz="2000"/>
            <a:t>ridays? </a:t>
          </a:r>
          <a:r>
            <a:rPr lang="en-GB" sz="2000">
              <a:solidFill>
                <a:srgbClr val="FF0000"/>
              </a:solidFill>
            </a:rPr>
            <a:t>G</a:t>
          </a:r>
          <a:r>
            <a:rPr lang="en-GB" sz="2000"/>
            <a:t>et </a:t>
          </a:r>
          <a:r>
            <a:rPr lang="en-GB" sz="2000">
              <a:solidFill>
                <a:srgbClr val="FF0000"/>
              </a:solidFill>
            </a:rPr>
            <a:t>S</a:t>
          </a:r>
          <a:r>
            <a:rPr lang="en-GB" sz="2000"/>
            <a:t>erious!</a:t>
          </a:r>
          <a:endParaRPr lang="en-US" sz="2000"/>
        </a:p>
      </dgm:t>
    </dgm:pt>
    <dgm:pt modelId="{C3D459B0-9350-403D-8F95-227E0A8BAC2B}" type="parTrans" cxnId="{5B1DE6F3-E03F-467F-990B-5336B3C68417}">
      <dgm:prSet/>
      <dgm:spPr/>
      <dgm:t>
        <a:bodyPr/>
        <a:lstStyle/>
        <a:p>
          <a:endParaRPr lang="en-US"/>
        </a:p>
      </dgm:t>
    </dgm:pt>
    <dgm:pt modelId="{323FB35D-DB9E-405F-BA68-834A3EDE974D}" type="sibTrans" cxnId="{5B1DE6F3-E03F-467F-990B-5336B3C68417}">
      <dgm:prSet/>
      <dgm:spPr/>
      <dgm:t>
        <a:bodyPr/>
        <a:lstStyle/>
        <a:p>
          <a:endParaRPr lang="en-US"/>
        </a:p>
      </dgm:t>
    </dgm:pt>
    <dgm:pt modelId="{6F1D5681-4828-426C-A450-E7B87C8C4AE9}" type="pres">
      <dgm:prSet presAssocID="{0AA29875-E889-4A7B-81F2-B91647034D35}" presName="root" presStyleCnt="0">
        <dgm:presLayoutVars>
          <dgm:dir/>
          <dgm:resizeHandles val="exact"/>
        </dgm:presLayoutVars>
      </dgm:prSet>
      <dgm:spPr/>
    </dgm:pt>
    <dgm:pt modelId="{7B96AEC7-8FB6-44AC-AB2C-6B44F44C296E}" type="pres">
      <dgm:prSet presAssocID="{8350A491-0A15-4AE5-A9F3-0449420D218D}" presName="compNode" presStyleCnt="0"/>
      <dgm:spPr/>
    </dgm:pt>
    <dgm:pt modelId="{C5BA2E90-A61B-42D0-B291-CE0AC9F24B8D}" type="pres">
      <dgm:prSet presAssocID="{8350A491-0A15-4AE5-A9F3-0449420D218D}" presName="bgRect" presStyleLbl="bgShp" presStyleIdx="0" presStyleCnt="4"/>
      <dgm:spPr/>
    </dgm:pt>
    <dgm:pt modelId="{FD58B795-E623-4C76-A42D-558B750A21EE}" type="pres">
      <dgm:prSet presAssocID="{8350A491-0A15-4AE5-A9F3-0449420D218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icken Leg"/>
        </a:ext>
      </dgm:extLst>
    </dgm:pt>
    <dgm:pt modelId="{BA9455EE-11D2-4C84-8362-229244D7A03D}" type="pres">
      <dgm:prSet presAssocID="{8350A491-0A15-4AE5-A9F3-0449420D218D}" presName="spaceRect" presStyleCnt="0"/>
      <dgm:spPr/>
    </dgm:pt>
    <dgm:pt modelId="{F6D1164C-BE11-4BD6-BC27-B601EDA49593}" type="pres">
      <dgm:prSet presAssocID="{8350A491-0A15-4AE5-A9F3-0449420D218D}" presName="parTx" presStyleLbl="revTx" presStyleIdx="0" presStyleCnt="4">
        <dgm:presLayoutVars>
          <dgm:chMax val="0"/>
          <dgm:chPref val="0"/>
        </dgm:presLayoutVars>
      </dgm:prSet>
      <dgm:spPr/>
    </dgm:pt>
    <dgm:pt modelId="{9911E0E9-5D50-4046-B578-B6EB1DAB1FBC}" type="pres">
      <dgm:prSet presAssocID="{5D9FE305-2E13-4B1F-B04F-E9398604954B}" presName="sibTrans" presStyleCnt="0"/>
      <dgm:spPr/>
    </dgm:pt>
    <dgm:pt modelId="{B68976BA-2C3F-4E3A-BBEB-EC659F903FFB}" type="pres">
      <dgm:prSet presAssocID="{76137889-D645-4669-B69D-21EDF2EEDE70}" presName="compNode" presStyleCnt="0"/>
      <dgm:spPr/>
    </dgm:pt>
    <dgm:pt modelId="{BA585979-00AE-4E7F-94BA-6E2ED87C2C32}" type="pres">
      <dgm:prSet presAssocID="{76137889-D645-4669-B69D-21EDF2EEDE70}" presName="bgRect" presStyleLbl="bgShp" presStyleIdx="1" presStyleCnt="4"/>
      <dgm:spPr/>
    </dgm:pt>
    <dgm:pt modelId="{6E84E30D-3672-4F74-BA0A-242CA481C054}" type="pres">
      <dgm:prSet presAssocID="{76137889-D645-4669-B69D-21EDF2EEDE7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sta"/>
        </a:ext>
      </dgm:extLst>
    </dgm:pt>
    <dgm:pt modelId="{BB39488C-982A-4C42-B478-5A24AE8B79F3}" type="pres">
      <dgm:prSet presAssocID="{76137889-D645-4669-B69D-21EDF2EEDE70}" presName="spaceRect" presStyleCnt="0"/>
      <dgm:spPr/>
    </dgm:pt>
    <dgm:pt modelId="{342EB951-49DE-4FE3-B201-B3005200BD1B}" type="pres">
      <dgm:prSet presAssocID="{76137889-D645-4669-B69D-21EDF2EEDE70}" presName="parTx" presStyleLbl="revTx" presStyleIdx="1" presStyleCnt="4">
        <dgm:presLayoutVars>
          <dgm:chMax val="0"/>
          <dgm:chPref val="0"/>
        </dgm:presLayoutVars>
      </dgm:prSet>
      <dgm:spPr/>
    </dgm:pt>
    <dgm:pt modelId="{4FB42839-D2C0-43A4-B6C1-9700E6E30726}" type="pres">
      <dgm:prSet presAssocID="{A2B1A85A-5054-4801-8EEA-4006ACA57666}" presName="sibTrans" presStyleCnt="0"/>
      <dgm:spPr/>
    </dgm:pt>
    <dgm:pt modelId="{7F4264E1-7ADA-4A04-9C7C-8104F56DC790}" type="pres">
      <dgm:prSet presAssocID="{942D08E3-C1C4-477C-B179-D373536F2C6A}" presName="compNode" presStyleCnt="0"/>
      <dgm:spPr/>
    </dgm:pt>
    <dgm:pt modelId="{9A2C64D4-2143-48F8-865E-B5ACE23B7EB6}" type="pres">
      <dgm:prSet presAssocID="{942D08E3-C1C4-477C-B179-D373536F2C6A}" presName="bgRect" presStyleLbl="bgShp" presStyleIdx="2" presStyleCnt="4"/>
      <dgm:spPr/>
    </dgm:pt>
    <dgm:pt modelId="{1E4F438F-4132-4F9D-8B59-CF39478634E0}" type="pres">
      <dgm:prSet presAssocID="{942D08E3-C1C4-477C-B179-D373536F2C6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ndy"/>
        </a:ext>
      </dgm:extLst>
    </dgm:pt>
    <dgm:pt modelId="{A0C0E151-33D4-4700-BC61-6F315FD2416E}" type="pres">
      <dgm:prSet presAssocID="{942D08E3-C1C4-477C-B179-D373536F2C6A}" presName="spaceRect" presStyleCnt="0"/>
      <dgm:spPr/>
    </dgm:pt>
    <dgm:pt modelId="{D81F0D95-E699-4CB9-BE29-C95F5429A24C}" type="pres">
      <dgm:prSet presAssocID="{942D08E3-C1C4-477C-B179-D373536F2C6A}" presName="parTx" presStyleLbl="revTx" presStyleIdx="2" presStyleCnt="4">
        <dgm:presLayoutVars>
          <dgm:chMax val="0"/>
          <dgm:chPref val="0"/>
        </dgm:presLayoutVars>
      </dgm:prSet>
      <dgm:spPr/>
    </dgm:pt>
    <dgm:pt modelId="{5E9B404E-5FA8-4BD5-94D9-82A0979A3BE2}" type="pres">
      <dgm:prSet presAssocID="{6ABE068E-BE26-4AAE-89F5-FB552B344894}" presName="sibTrans" presStyleCnt="0"/>
      <dgm:spPr/>
    </dgm:pt>
    <dgm:pt modelId="{BD1C5FE2-08E6-4BE0-9C23-E93E49B3E3FC}" type="pres">
      <dgm:prSet presAssocID="{C20A47F9-F1DD-41FB-AEF2-EC731236ED4D}" presName="compNode" presStyleCnt="0"/>
      <dgm:spPr/>
    </dgm:pt>
    <dgm:pt modelId="{30D43752-E7E4-4221-A96D-CC65085879F9}" type="pres">
      <dgm:prSet presAssocID="{C20A47F9-F1DD-41FB-AEF2-EC731236ED4D}" presName="bgRect" presStyleLbl="bgShp" presStyleIdx="3" presStyleCnt="4"/>
      <dgm:spPr/>
    </dgm:pt>
    <dgm:pt modelId="{B3082733-C8C2-49A9-B56F-026DACE0688B}" type="pres">
      <dgm:prSet presAssocID="{C20A47F9-F1DD-41FB-AEF2-EC731236ED4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ss Pieces"/>
        </a:ext>
      </dgm:extLst>
    </dgm:pt>
    <dgm:pt modelId="{04226588-0BFE-4F6C-9613-DC7761354737}" type="pres">
      <dgm:prSet presAssocID="{C20A47F9-F1DD-41FB-AEF2-EC731236ED4D}" presName="spaceRect" presStyleCnt="0"/>
      <dgm:spPr/>
    </dgm:pt>
    <dgm:pt modelId="{E59305E7-6909-4D3C-BCF1-3DE596B64271}" type="pres">
      <dgm:prSet presAssocID="{C20A47F9-F1DD-41FB-AEF2-EC731236ED4D}" presName="parTx" presStyleLbl="revTx" presStyleIdx="3" presStyleCnt="4">
        <dgm:presLayoutVars>
          <dgm:chMax val="0"/>
          <dgm:chPref val="0"/>
        </dgm:presLayoutVars>
      </dgm:prSet>
      <dgm:spPr/>
    </dgm:pt>
  </dgm:ptLst>
  <dgm:cxnLst>
    <dgm:cxn modelId="{C955FB05-24D4-40DC-89DC-D4850D0ACE45}" srcId="{0AA29875-E889-4A7B-81F2-B91647034D35}" destId="{8350A491-0A15-4AE5-A9F3-0449420D218D}" srcOrd="0" destOrd="0" parTransId="{D30ADCCD-D291-4768-A1B0-8E2A20D1E39A}" sibTransId="{5D9FE305-2E13-4B1F-B04F-E9398604954B}"/>
    <dgm:cxn modelId="{710B7615-196D-4794-A44B-3958C38C2623}" type="presOf" srcId="{942D08E3-C1C4-477C-B179-D373536F2C6A}" destId="{D81F0D95-E699-4CB9-BE29-C95F5429A24C}" srcOrd="0" destOrd="0" presId="urn:microsoft.com/office/officeart/2018/2/layout/IconVerticalSolidList"/>
    <dgm:cxn modelId="{2F12821F-C28D-457D-BF3B-36F4F947605B}" type="presOf" srcId="{C20A47F9-F1DD-41FB-AEF2-EC731236ED4D}" destId="{E59305E7-6909-4D3C-BCF1-3DE596B64271}" srcOrd="0" destOrd="0" presId="urn:microsoft.com/office/officeart/2018/2/layout/IconVerticalSolidList"/>
    <dgm:cxn modelId="{5766A92F-C5EB-4269-8F85-FCE383D60EB1}" type="presOf" srcId="{0AA29875-E889-4A7B-81F2-B91647034D35}" destId="{6F1D5681-4828-426C-A450-E7B87C8C4AE9}" srcOrd="0" destOrd="0" presId="urn:microsoft.com/office/officeart/2018/2/layout/IconVerticalSolidList"/>
    <dgm:cxn modelId="{EAB60A39-9227-4F4E-AD3A-C74754E85AF3}" srcId="{0AA29875-E889-4A7B-81F2-B91647034D35}" destId="{76137889-D645-4669-B69D-21EDF2EEDE70}" srcOrd="1" destOrd="0" parTransId="{DAE3113B-B964-440E-9C68-142DAD0774B5}" sibTransId="{A2B1A85A-5054-4801-8EEA-4006ACA57666}"/>
    <dgm:cxn modelId="{1907DD3F-0B16-4E85-A768-50D0170F28FB}" srcId="{0AA29875-E889-4A7B-81F2-B91647034D35}" destId="{942D08E3-C1C4-477C-B179-D373536F2C6A}" srcOrd="2" destOrd="0" parTransId="{441B42F2-17CC-4334-858A-5015E5B34E63}" sibTransId="{6ABE068E-BE26-4AAE-89F5-FB552B344894}"/>
    <dgm:cxn modelId="{8AB045B4-5F54-4A57-8D81-3C95F1F2F52B}" type="presOf" srcId="{76137889-D645-4669-B69D-21EDF2EEDE70}" destId="{342EB951-49DE-4FE3-B201-B3005200BD1B}" srcOrd="0" destOrd="0" presId="urn:microsoft.com/office/officeart/2018/2/layout/IconVerticalSolidList"/>
    <dgm:cxn modelId="{D9C7F9B5-E480-41E2-BDF5-AA1D6E3AF13D}" type="presOf" srcId="{8350A491-0A15-4AE5-A9F3-0449420D218D}" destId="{F6D1164C-BE11-4BD6-BC27-B601EDA49593}" srcOrd="0" destOrd="0" presId="urn:microsoft.com/office/officeart/2018/2/layout/IconVerticalSolidList"/>
    <dgm:cxn modelId="{5B1DE6F3-E03F-467F-990B-5336B3C68417}" srcId="{0AA29875-E889-4A7B-81F2-B91647034D35}" destId="{C20A47F9-F1DD-41FB-AEF2-EC731236ED4D}" srcOrd="3" destOrd="0" parTransId="{C3D459B0-9350-403D-8F95-227E0A8BAC2B}" sibTransId="{323FB35D-DB9E-405F-BA68-834A3EDE974D}"/>
    <dgm:cxn modelId="{FB4D1ED2-7E94-4300-A645-7E3A10ADF862}" type="presParOf" srcId="{6F1D5681-4828-426C-A450-E7B87C8C4AE9}" destId="{7B96AEC7-8FB6-44AC-AB2C-6B44F44C296E}" srcOrd="0" destOrd="0" presId="urn:microsoft.com/office/officeart/2018/2/layout/IconVerticalSolidList"/>
    <dgm:cxn modelId="{AA209153-41FA-47AB-AC04-18B64FE786F9}" type="presParOf" srcId="{7B96AEC7-8FB6-44AC-AB2C-6B44F44C296E}" destId="{C5BA2E90-A61B-42D0-B291-CE0AC9F24B8D}" srcOrd="0" destOrd="0" presId="urn:microsoft.com/office/officeart/2018/2/layout/IconVerticalSolidList"/>
    <dgm:cxn modelId="{B69950AA-B9CA-4166-8C38-C25ECA80F45D}" type="presParOf" srcId="{7B96AEC7-8FB6-44AC-AB2C-6B44F44C296E}" destId="{FD58B795-E623-4C76-A42D-558B750A21EE}" srcOrd="1" destOrd="0" presId="urn:microsoft.com/office/officeart/2018/2/layout/IconVerticalSolidList"/>
    <dgm:cxn modelId="{2C5E5EF3-EEBD-458E-8B05-43C76F413B20}" type="presParOf" srcId="{7B96AEC7-8FB6-44AC-AB2C-6B44F44C296E}" destId="{BA9455EE-11D2-4C84-8362-229244D7A03D}" srcOrd="2" destOrd="0" presId="urn:microsoft.com/office/officeart/2018/2/layout/IconVerticalSolidList"/>
    <dgm:cxn modelId="{52F21056-A0C1-4A2A-9BB9-6CC6F84DBD43}" type="presParOf" srcId="{7B96AEC7-8FB6-44AC-AB2C-6B44F44C296E}" destId="{F6D1164C-BE11-4BD6-BC27-B601EDA49593}" srcOrd="3" destOrd="0" presId="urn:microsoft.com/office/officeart/2018/2/layout/IconVerticalSolidList"/>
    <dgm:cxn modelId="{0348D2F6-0802-4F67-A076-DCFEEF461C0B}" type="presParOf" srcId="{6F1D5681-4828-426C-A450-E7B87C8C4AE9}" destId="{9911E0E9-5D50-4046-B578-B6EB1DAB1FBC}" srcOrd="1" destOrd="0" presId="urn:microsoft.com/office/officeart/2018/2/layout/IconVerticalSolidList"/>
    <dgm:cxn modelId="{275180D4-950E-40D5-9C4B-720227178059}" type="presParOf" srcId="{6F1D5681-4828-426C-A450-E7B87C8C4AE9}" destId="{B68976BA-2C3F-4E3A-BBEB-EC659F903FFB}" srcOrd="2" destOrd="0" presId="urn:microsoft.com/office/officeart/2018/2/layout/IconVerticalSolidList"/>
    <dgm:cxn modelId="{2D50AF1C-D184-4F98-93F7-5BCAD5725C22}" type="presParOf" srcId="{B68976BA-2C3F-4E3A-BBEB-EC659F903FFB}" destId="{BA585979-00AE-4E7F-94BA-6E2ED87C2C32}" srcOrd="0" destOrd="0" presId="urn:microsoft.com/office/officeart/2018/2/layout/IconVerticalSolidList"/>
    <dgm:cxn modelId="{75DFD312-B9E4-40F2-8897-676432BA2A0E}" type="presParOf" srcId="{B68976BA-2C3F-4E3A-BBEB-EC659F903FFB}" destId="{6E84E30D-3672-4F74-BA0A-242CA481C054}" srcOrd="1" destOrd="0" presId="urn:microsoft.com/office/officeart/2018/2/layout/IconVerticalSolidList"/>
    <dgm:cxn modelId="{E6433FF5-3748-4AC3-AF1C-5AC3384A64F5}" type="presParOf" srcId="{B68976BA-2C3F-4E3A-BBEB-EC659F903FFB}" destId="{BB39488C-982A-4C42-B478-5A24AE8B79F3}" srcOrd="2" destOrd="0" presId="urn:microsoft.com/office/officeart/2018/2/layout/IconVerticalSolidList"/>
    <dgm:cxn modelId="{14274EF9-38B9-42E4-92A9-CA3928A6B571}" type="presParOf" srcId="{B68976BA-2C3F-4E3A-BBEB-EC659F903FFB}" destId="{342EB951-49DE-4FE3-B201-B3005200BD1B}" srcOrd="3" destOrd="0" presId="urn:microsoft.com/office/officeart/2018/2/layout/IconVerticalSolidList"/>
    <dgm:cxn modelId="{FD89FA12-0B96-4C8F-B8FF-65E61D6027C4}" type="presParOf" srcId="{6F1D5681-4828-426C-A450-E7B87C8C4AE9}" destId="{4FB42839-D2C0-43A4-B6C1-9700E6E30726}" srcOrd="3" destOrd="0" presId="urn:microsoft.com/office/officeart/2018/2/layout/IconVerticalSolidList"/>
    <dgm:cxn modelId="{C783CB85-57EA-4E89-878F-70373030AC06}" type="presParOf" srcId="{6F1D5681-4828-426C-A450-E7B87C8C4AE9}" destId="{7F4264E1-7ADA-4A04-9C7C-8104F56DC790}" srcOrd="4" destOrd="0" presId="urn:microsoft.com/office/officeart/2018/2/layout/IconVerticalSolidList"/>
    <dgm:cxn modelId="{D65B9BA0-8BF4-4197-9665-31CBBF679A23}" type="presParOf" srcId="{7F4264E1-7ADA-4A04-9C7C-8104F56DC790}" destId="{9A2C64D4-2143-48F8-865E-B5ACE23B7EB6}" srcOrd="0" destOrd="0" presId="urn:microsoft.com/office/officeart/2018/2/layout/IconVerticalSolidList"/>
    <dgm:cxn modelId="{CEA6154D-9008-4FC4-A122-917482A10C3B}" type="presParOf" srcId="{7F4264E1-7ADA-4A04-9C7C-8104F56DC790}" destId="{1E4F438F-4132-4F9D-8B59-CF39478634E0}" srcOrd="1" destOrd="0" presId="urn:microsoft.com/office/officeart/2018/2/layout/IconVerticalSolidList"/>
    <dgm:cxn modelId="{76864331-86E2-4414-B22D-BD1E68A3119E}" type="presParOf" srcId="{7F4264E1-7ADA-4A04-9C7C-8104F56DC790}" destId="{A0C0E151-33D4-4700-BC61-6F315FD2416E}" srcOrd="2" destOrd="0" presId="urn:microsoft.com/office/officeart/2018/2/layout/IconVerticalSolidList"/>
    <dgm:cxn modelId="{56773D66-7DFA-43C4-83E6-6F0791081644}" type="presParOf" srcId="{7F4264E1-7ADA-4A04-9C7C-8104F56DC790}" destId="{D81F0D95-E699-4CB9-BE29-C95F5429A24C}" srcOrd="3" destOrd="0" presId="urn:microsoft.com/office/officeart/2018/2/layout/IconVerticalSolidList"/>
    <dgm:cxn modelId="{D5837A4D-65C7-47BB-804A-058CE46A3303}" type="presParOf" srcId="{6F1D5681-4828-426C-A450-E7B87C8C4AE9}" destId="{5E9B404E-5FA8-4BD5-94D9-82A0979A3BE2}" srcOrd="5" destOrd="0" presId="urn:microsoft.com/office/officeart/2018/2/layout/IconVerticalSolidList"/>
    <dgm:cxn modelId="{CC72BAE5-2581-4F3B-B2BD-A069AF7862C5}" type="presParOf" srcId="{6F1D5681-4828-426C-A450-E7B87C8C4AE9}" destId="{BD1C5FE2-08E6-4BE0-9C23-E93E49B3E3FC}" srcOrd="6" destOrd="0" presId="urn:microsoft.com/office/officeart/2018/2/layout/IconVerticalSolidList"/>
    <dgm:cxn modelId="{54A7CCCB-F23F-4589-8B28-DEF1D92358BF}" type="presParOf" srcId="{BD1C5FE2-08E6-4BE0-9C23-E93E49B3E3FC}" destId="{30D43752-E7E4-4221-A96D-CC65085879F9}" srcOrd="0" destOrd="0" presId="urn:microsoft.com/office/officeart/2018/2/layout/IconVerticalSolidList"/>
    <dgm:cxn modelId="{38B2CE07-09BE-4B20-B61E-1B91DE3993A3}" type="presParOf" srcId="{BD1C5FE2-08E6-4BE0-9C23-E93E49B3E3FC}" destId="{B3082733-C8C2-49A9-B56F-026DACE0688B}" srcOrd="1" destOrd="0" presId="urn:microsoft.com/office/officeart/2018/2/layout/IconVerticalSolidList"/>
    <dgm:cxn modelId="{ED9CFB1F-05A9-4EA0-A086-9681AEF7BE8C}" type="presParOf" srcId="{BD1C5FE2-08E6-4BE0-9C23-E93E49B3E3FC}" destId="{04226588-0BFE-4F6C-9613-DC7761354737}" srcOrd="2" destOrd="0" presId="urn:microsoft.com/office/officeart/2018/2/layout/IconVerticalSolidList"/>
    <dgm:cxn modelId="{FEB41CA8-B0C8-4C5B-88BA-EEC140020343}" type="presParOf" srcId="{BD1C5FE2-08E6-4BE0-9C23-E93E49B3E3FC}" destId="{E59305E7-6909-4D3C-BCF1-3DE596B6427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A2E90-A61B-42D0-B291-CE0AC9F24B8D}">
      <dsp:nvSpPr>
        <dsp:cNvPr id="0" name=""/>
        <dsp:cNvSpPr/>
      </dsp:nvSpPr>
      <dsp:spPr>
        <a:xfrm>
          <a:off x="0" y="2347"/>
          <a:ext cx="72008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58B795-E623-4C76-A42D-558B750A21EE}">
      <dsp:nvSpPr>
        <dsp:cNvPr id="0" name=""/>
        <dsp:cNvSpPr/>
      </dsp:nvSpPr>
      <dsp:spPr>
        <a:xfrm>
          <a:off x="359915" y="270053"/>
          <a:ext cx="654392" cy="654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D1164C-BE11-4BD6-BC27-B601EDA49593}">
      <dsp:nvSpPr>
        <dsp:cNvPr id="0" name=""/>
        <dsp:cNvSpPr/>
      </dsp:nvSpPr>
      <dsp:spPr>
        <a:xfrm>
          <a:off x="1374223" y="2347"/>
          <a:ext cx="58265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844550">
            <a:lnSpc>
              <a:spcPct val="90000"/>
            </a:lnSpc>
            <a:spcBef>
              <a:spcPct val="0"/>
            </a:spcBef>
            <a:spcAft>
              <a:spcPct val="35000"/>
            </a:spcAft>
            <a:buNone/>
          </a:pPr>
          <a:r>
            <a:rPr lang="en-GB" sz="1900" kern="1200">
              <a:solidFill>
                <a:srgbClr val="FF0000"/>
              </a:solidFill>
            </a:rPr>
            <a:t>D</a:t>
          </a:r>
          <a:r>
            <a:rPr lang="en-GB" sz="1900" kern="1200"/>
            <a:t>umb </a:t>
          </a:r>
          <a:r>
            <a:rPr lang="en-GB" sz="1900" kern="1200">
              <a:solidFill>
                <a:srgbClr val="FF0000"/>
              </a:solidFill>
            </a:rPr>
            <a:t>K</a:t>
          </a:r>
          <a:r>
            <a:rPr lang="en-GB" sz="1900" kern="1200"/>
            <a:t>ids </a:t>
          </a:r>
          <a:r>
            <a:rPr lang="en-GB" sz="1900" kern="1200">
              <a:solidFill>
                <a:srgbClr val="FF0000"/>
              </a:solidFill>
            </a:rPr>
            <a:t>P</a:t>
          </a:r>
          <a:r>
            <a:rPr lang="en-GB" sz="1900" kern="1200"/>
            <a:t>laying </a:t>
          </a:r>
          <a:r>
            <a:rPr lang="en-GB" sz="1900" kern="1200">
              <a:solidFill>
                <a:srgbClr val="FF0000"/>
              </a:solidFill>
            </a:rPr>
            <a:t>C</a:t>
          </a:r>
          <a:r>
            <a:rPr lang="en-GB" sz="1900" kern="1200"/>
            <a:t>hicken </a:t>
          </a:r>
          <a:r>
            <a:rPr lang="en-GB" sz="1900" kern="1200">
              <a:solidFill>
                <a:srgbClr val="FF0000"/>
              </a:solidFill>
            </a:rPr>
            <a:t>O</a:t>
          </a:r>
          <a:r>
            <a:rPr lang="en-GB" sz="1900" kern="1200"/>
            <a:t>n </a:t>
          </a:r>
          <a:r>
            <a:rPr lang="en-GB" sz="1900" kern="1200">
              <a:solidFill>
                <a:srgbClr val="FF0000"/>
              </a:solidFill>
            </a:rPr>
            <a:t>F</a:t>
          </a:r>
          <a:r>
            <a:rPr lang="en-GB" sz="1900" kern="1200"/>
            <a:t>reeways </a:t>
          </a:r>
          <a:r>
            <a:rPr lang="en-GB" sz="1900" kern="1200">
              <a:solidFill>
                <a:srgbClr val="FF0000"/>
              </a:solidFill>
            </a:rPr>
            <a:t>G</a:t>
          </a:r>
          <a:r>
            <a:rPr lang="en-GB" sz="1900" kern="1200"/>
            <a:t>et </a:t>
          </a:r>
          <a:r>
            <a:rPr lang="en-GB" sz="1900" kern="1200">
              <a:solidFill>
                <a:srgbClr val="FF0000"/>
              </a:solidFill>
            </a:rPr>
            <a:t>S</a:t>
          </a:r>
          <a:r>
            <a:rPr lang="en-GB" sz="1900" kern="1200"/>
            <a:t>quashed!</a:t>
          </a:r>
          <a:endParaRPr lang="en-US" sz="1900" kern="1200"/>
        </a:p>
      </dsp:txBody>
      <dsp:txXfrm>
        <a:off x="1374223" y="2347"/>
        <a:ext cx="5826576" cy="1189803"/>
      </dsp:txXfrm>
    </dsp:sp>
    <dsp:sp modelId="{BA585979-00AE-4E7F-94BA-6E2ED87C2C32}">
      <dsp:nvSpPr>
        <dsp:cNvPr id="0" name=""/>
        <dsp:cNvSpPr/>
      </dsp:nvSpPr>
      <dsp:spPr>
        <a:xfrm>
          <a:off x="0" y="1489602"/>
          <a:ext cx="72008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84E30D-3672-4F74-BA0A-242CA481C054}">
      <dsp:nvSpPr>
        <dsp:cNvPr id="0" name=""/>
        <dsp:cNvSpPr/>
      </dsp:nvSpPr>
      <dsp:spPr>
        <a:xfrm>
          <a:off x="359915" y="1757308"/>
          <a:ext cx="654392" cy="654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2EB951-49DE-4FE3-B201-B3005200BD1B}">
      <dsp:nvSpPr>
        <dsp:cNvPr id="0" name=""/>
        <dsp:cNvSpPr/>
      </dsp:nvSpPr>
      <dsp:spPr>
        <a:xfrm>
          <a:off x="1374223" y="1489602"/>
          <a:ext cx="58265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en-GB" sz="2200" kern="1200">
              <a:solidFill>
                <a:srgbClr val="FF0000"/>
              </a:solidFill>
            </a:rPr>
            <a:t>D</a:t>
          </a:r>
          <a:r>
            <a:rPr lang="en-GB" sz="2200" kern="1200"/>
            <a:t>id </a:t>
          </a:r>
          <a:r>
            <a:rPr lang="en-GB" sz="2200" kern="1200">
              <a:solidFill>
                <a:srgbClr val="FF0000"/>
              </a:solidFill>
            </a:rPr>
            <a:t>K</a:t>
          </a:r>
          <a:r>
            <a:rPr lang="en-GB" sz="2200" kern="1200"/>
            <a:t>ing </a:t>
          </a:r>
          <a:r>
            <a:rPr lang="en-GB" sz="2200" kern="1200">
              <a:solidFill>
                <a:srgbClr val="FF0000"/>
              </a:solidFill>
            </a:rPr>
            <a:t>P</a:t>
          </a:r>
          <a:r>
            <a:rPr lang="en-GB" sz="2200" kern="1200"/>
            <a:t>hilip </a:t>
          </a:r>
          <a:r>
            <a:rPr lang="en-GB" sz="2200" kern="1200">
              <a:solidFill>
                <a:srgbClr val="FF0000"/>
              </a:solidFill>
            </a:rPr>
            <a:t>C</a:t>
          </a:r>
          <a:r>
            <a:rPr lang="en-GB" sz="2200" kern="1200"/>
            <a:t>ome </a:t>
          </a:r>
          <a:r>
            <a:rPr lang="en-GB" sz="2200" kern="1200">
              <a:solidFill>
                <a:srgbClr val="FF0000"/>
              </a:solidFill>
            </a:rPr>
            <a:t>O</a:t>
          </a:r>
          <a:r>
            <a:rPr lang="en-GB" sz="2200" kern="1200"/>
            <a:t>ver </a:t>
          </a:r>
          <a:r>
            <a:rPr lang="en-GB" sz="2200" kern="1200">
              <a:solidFill>
                <a:srgbClr val="FF0000"/>
              </a:solidFill>
            </a:rPr>
            <a:t>F</a:t>
          </a:r>
          <a:r>
            <a:rPr lang="en-GB" sz="2200" kern="1200"/>
            <a:t>or </a:t>
          </a:r>
          <a:r>
            <a:rPr lang="en-GB" sz="2200" kern="1200">
              <a:solidFill>
                <a:srgbClr val="FF0000"/>
              </a:solidFill>
            </a:rPr>
            <a:t>G</a:t>
          </a:r>
          <a:r>
            <a:rPr lang="en-GB" sz="2200" kern="1200"/>
            <a:t>ood </a:t>
          </a:r>
          <a:r>
            <a:rPr lang="en-GB" sz="2200" kern="1200">
              <a:solidFill>
                <a:srgbClr val="FF0000"/>
              </a:solidFill>
            </a:rPr>
            <a:t>S</a:t>
          </a:r>
          <a:r>
            <a:rPr lang="en-GB" sz="2200" kern="1200"/>
            <a:t>paghetti?</a:t>
          </a:r>
          <a:endParaRPr lang="en-US" sz="2200" kern="1200"/>
        </a:p>
      </dsp:txBody>
      <dsp:txXfrm>
        <a:off x="1374223" y="1489602"/>
        <a:ext cx="5826576" cy="1189803"/>
      </dsp:txXfrm>
    </dsp:sp>
    <dsp:sp modelId="{9A2C64D4-2143-48F8-865E-B5ACE23B7EB6}">
      <dsp:nvSpPr>
        <dsp:cNvPr id="0" name=""/>
        <dsp:cNvSpPr/>
      </dsp:nvSpPr>
      <dsp:spPr>
        <a:xfrm>
          <a:off x="0" y="2976856"/>
          <a:ext cx="72008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4F438F-4132-4F9D-8B59-CF39478634E0}">
      <dsp:nvSpPr>
        <dsp:cNvPr id="0" name=""/>
        <dsp:cNvSpPr/>
      </dsp:nvSpPr>
      <dsp:spPr>
        <a:xfrm>
          <a:off x="359915" y="3244562"/>
          <a:ext cx="654392" cy="654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1F0D95-E699-4CB9-BE29-C95F5429A24C}">
      <dsp:nvSpPr>
        <dsp:cNvPr id="0" name=""/>
        <dsp:cNvSpPr/>
      </dsp:nvSpPr>
      <dsp:spPr>
        <a:xfrm>
          <a:off x="1374223" y="2976856"/>
          <a:ext cx="58265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en-GB" sz="2200" kern="1200">
              <a:solidFill>
                <a:srgbClr val="FF0000"/>
              </a:solidFill>
            </a:rPr>
            <a:t>D</a:t>
          </a:r>
          <a:r>
            <a:rPr lang="en-GB" sz="2200" kern="1200"/>
            <a:t>o </a:t>
          </a:r>
          <a:r>
            <a:rPr lang="en-GB" sz="2200" kern="1200">
              <a:solidFill>
                <a:srgbClr val="FF0000"/>
              </a:solidFill>
            </a:rPr>
            <a:t>K</a:t>
          </a:r>
          <a:r>
            <a:rPr lang="en-GB" sz="2200" kern="1200"/>
            <a:t>ids </a:t>
          </a:r>
          <a:r>
            <a:rPr lang="en-GB" sz="2200" kern="1200">
              <a:solidFill>
                <a:srgbClr val="FF0000"/>
              </a:solidFill>
            </a:rPr>
            <a:t>P</a:t>
          </a:r>
          <a:r>
            <a:rPr lang="en-GB" sz="2200" kern="1200"/>
            <a:t>refer </a:t>
          </a:r>
          <a:r>
            <a:rPr lang="en-GB" sz="2200" kern="1200">
              <a:solidFill>
                <a:srgbClr val="FF0000"/>
              </a:solidFill>
            </a:rPr>
            <a:t>C</a:t>
          </a:r>
          <a:r>
            <a:rPr lang="en-GB" sz="2200" kern="1200"/>
            <a:t>andy </a:t>
          </a:r>
          <a:r>
            <a:rPr lang="en-GB" sz="2200" kern="1200">
              <a:solidFill>
                <a:srgbClr val="FF0000"/>
              </a:solidFill>
            </a:rPr>
            <a:t>O</a:t>
          </a:r>
          <a:r>
            <a:rPr lang="en-GB" sz="2200" kern="1200"/>
            <a:t>ver </a:t>
          </a:r>
          <a:r>
            <a:rPr lang="en-GB" sz="2200" kern="1200">
              <a:solidFill>
                <a:srgbClr val="FF0000"/>
              </a:solidFill>
            </a:rPr>
            <a:t>F</a:t>
          </a:r>
          <a:r>
            <a:rPr lang="en-GB" sz="2200" kern="1200"/>
            <a:t>ried </a:t>
          </a:r>
          <a:r>
            <a:rPr lang="en-GB" sz="2200" kern="1200">
              <a:solidFill>
                <a:srgbClr val="FF0000"/>
              </a:solidFill>
            </a:rPr>
            <a:t>G</a:t>
          </a:r>
          <a:r>
            <a:rPr lang="en-GB" sz="2200" kern="1200"/>
            <a:t>reen </a:t>
          </a:r>
          <a:r>
            <a:rPr lang="en-GB" sz="2200" kern="1200">
              <a:solidFill>
                <a:srgbClr val="FF0000"/>
              </a:solidFill>
            </a:rPr>
            <a:t>S</a:t>
          </a:r>
          <a:r>
            <a:rPr lang="en-GB" sz="2200" kern="1200"/>
            <a:t>pinach?</a:t>
          </a:r>
          <a:endParaRPr lang="en-US" sz="2200" kern="1200"/>
        </a:p>
      </dsp:txBody>
      <dsp:txXfrm>
        <a:off x="1374223" y="2976856"/>
        <a:ext cx="5826576" cy="1189803"/>
      </dsp:txXfrm>
    </dsp:sp>
    <dsp:sp modelId="{30D43752-E7E4-4221-A96D-CC65085879F9}">
      <dsp:nvSpPr>
        <dsp:cNvPr id="0" name=""/>
        <dsp:cNvSpPr/>
      </dsp:nvSpPr>
      <dsp:spPr>
        <a:xfrm>
          <a:off x="0" y="4464111"/>
          <a:ext cx="72008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082733-C8C2-49A9-B56F-026DACE0688B}">
      <dsp:nvSpPr>
        <dsp:cNvPr id="0" name=""/>
        <dsp:cNvSpPr/>
      </dsp:nvSpPr>
      <dsp:spPr>
        <a:xfrm>
          <a:off x="359915" y="4731817"/>
          <a:ext cx="654392" cy="654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9305E7-6909-4D3C-BCF1-3DE596B64271}">
      <dsp:nvSpPr>
        <dsp:cNvPr id="0" name=""/>
        <dsp:cNvSpPr/>
      </dsp:nvSpPr>
      <dsp:spPr>
        <a:xfrm>
          <a:off x="1374223" y="4464111"/>
          <a:ext cx="58265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889000">
            <a:lnSpc>
              <a:spcPct val="90000"/>
            </a:lnSpc>
            <a:spcBef>
              <a:spcPct val="0"/>
            </a:spcBef>
            <a:spcAft>
              <a:spcPct val="35000"/>
            </a:spcAft>
            <a:buNone/>
          </a:pPr>
          <a:r>
            <a:rPr lang="en-GB" sz="2000" kern="1200">
              <a:solidFill>
                <a:srgbClr val="FF0000"/>
              </a:solidFill>
            </a:rPr>
            <a:t>D</a:t>
          </a:r>
          <a:r>
            <a:rPr lang="en-GB" sz="2000" kern="1200"/>
            <a:t>o </a:t>
          </a:r>
          <a:r>
            <a:rPr lang="en-GB" sz="2000" kern="1200">
              <a:solidFill>
                <a:srgbClr val="FF0000"/>
              </a:solidFill>
            </a:rPr>
            <a:t>K</a:t>
          </a:r>
          <a:r>
            <a:rPr lang="en-GB" sz="2000" kern="1200"/>
            <a:t>angaroos </a:t>
          </a:r>
          <a:r>
            <a:rPr lang="en-GB" sz="2000" kern="1200">
              <a:solidFill>
                <a:srgbClr val="FF0000"/>
              </a:solidFill>
            </a:rPr>
            <a:t>P</a:t>
          </a:r>
          <a:r>
            <a:rPr lang="en-GB" sz="2000" kern="1200"/>
            <a:t>lay </a:t>
          </a:r>
          <a:r>
            <a:rPr lang="en-GB" sz="2000" kern="1200">
              <a:solidFill>
                <a:srgbClr val="FF0000"/>
              </a:solidFill>
            </a:rPr>
            <a:t>C</a:t>
          </a:r>
          <a:r>
            <a:rPr lang="en-GB" sz="2000" kern="1200"/>
            <a:t>hess </a:t>
          </a:r>
          <a:r>
            <a:rPr lang="en-GB" sz="2000" kern="1200">
              <a:solidFill>
                <a:srgbClr val="FF0000"/>
              </a:solidFill>
            </a:rPr>
            <a:t>O</a:t>
          </a:r>
          <a:r>
            <a:rPr lang="en-GB" sz="2000" kern="1200"/>
            <a:t>n </a:t>
          </a:r>
          <a:r>
            <a:rPr lang="en-GB" sz="2000" kern="1200">
              <a:solidFill>
                <a:srgbClr val="FF0000"/>
              </a:solidFill>
            </a:rPr>
            <a:t>F</a:t>
          </a:r>
          <a:r>
            <a:rPr lang="en-GB" sz="2000" kern="1200"/>
            <a:t>ridays? </a:t>
          </a:r>
          <a:r>
            <a:rPr lang="en-GB" sz="2000" kern="1200">
              <a:solidFill>
                <a:srgbClr val="FF0000"/>
              </a:solidFill>
            </a:rPr>
            <a:t>G</a:t>
          </a:r>
          <a:r>
            <a:rPr lang="en-GB" sz="2000" kern="1200"/>
            <a:t>et </a:t>
          </a:r>
          <a:r>
            <a:rPr lang="en-GB" sz="2000" kern="1200">
              <a:solidFill>
                <a:srgbClr val="FF0000"/>
              </a:solidFill>
            </a:rPr>
            <a:t>S</a:t>
          </a:r>
          <a:r>
            <a:rPr lang="en-GB" sz="2000" kern="1200"/>
            <a:t>erious!</a:t>
          </a:r>
          <a:endParaRPr lang="en-US" sz="2000" kern="1200"/>
        </a:p>
      </dsp:txBody>
      <dsp:txXfrm>
        <a:off x="1374223" y="4464111"/>
        <a:ext cx="5826576" cy="118980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2519792B-FC12-4D25-A281-830720336825}" type="datetimeFigureOut">
              <a:rPr lang="en-GB" smtClean="0"/>
              <a:t>23/07/2025</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9954B21E-87CD-41BD-881A-65E64D06E0BE}" type="slidenum">
              <a:rPr lang="en-GB" smtClean="0"/>
              <a:t>‹#›</a:t>
            </a:fld>
            <a:endParaRPr lang="en-GB"/>
          </a:p>
        </p:txBody>
      </p:sp>
    </p:spTree>
    <p:extLst>
      <p:ext uri="{BB962C8B-B14F-4D97-AF65-F5344CB8AC3E}">
        <p14:creationId xmlns:p14="http://schemas.microsoft.com/office/powerpoint/2010/main" val="377909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54B21E-87CD-41BD-881A-65E64D06E0BE}" type="slidenum">
              <a:rPr lang="en-GB" smtClean="0"/>
              <a:t>7</a:t>
            </a:fld>
            <a:endParaRPr lang="en-GB"/>
          </a:p>
        </p:txBody>
      </p:sp>
    </p:spTree>
    <p:extLst>
      <p:ext uri="{BB962C8B-B14F-4D97-AF65-F5344CB8AC3E}">
        <p14:creationId xmlns:p14="http://schemas.microsoft.com/office/powerpoint/2010/main" val="776549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54B21E-87CD-41BD-881A-65E64D06E0BE}" type="slidenum">
              <a:rPr lang="en-GB" smtClean="0"/>
              <a:t>8</a:t>
            </a:fld>
            <a:endParaRPr lang="en-GB"/>
          </a:p>
        </p:txBody>
      </p:sp>
    </p:spTree>
    <p:extLst>
      <p:ext uri="{BB962C8B-B14F-4D97-AF65-F5344CB8AC3E}">
        <p14:creationId xmlns:p14="http://schemas.microsoft.com/office/powerpoint/2010/main" val="2728672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54B21E-87CD-41BD-881A-65E64D06E0BE}" type="slidenum">
              <a:rPr lang="en-GB" smtClean="0"/>
              <a:t>13</a:t>
            </a:fld>
            <a:endParaRPr lang="en-GB"/>
          </a:p>
        </p:txBody>
      </p:sp>
    </p:spTree>
    <p:extLst>
      <p:ext uri="{BB962C8B-B14F-4D97-AF65-F5344CB8AC3E}">
        <p14:creationId xmlns:p14="http://schemas.microsoft.com/office/powerpoint/2010/main" val="793404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54B21E-87CD-41BD-881A-65E64D06E0BE}" type="slidenum">
              <a:rPr lang="en-GB" smtClean="0"/>
              <a:t>18</a:t>
            </a:fld>
            <a:endParaRPr lang="en-GB"/>
          </a:p>
        </p:txBody>
      </p:sp>
    </p:spTree>
    <p:extLst>
      <p:ext uri="{BB962C8B-B14F-4D97-AF65-F5344CB8AC3E}">
        <p14:creationId xmlns:p14="http://schemas.microsoft.com/office/powerpoint/2010/main" val="44832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F83CC80-4DCE-4DE7-9BCD-7A1D5715B90F}"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E189D-A14E-4BB3-BDA1-ED7E6DE5FC2A}" type="slidenum">
              <a:rPr lang="en-GB" smtClean="0"/>
              <a:t>‹#›</a:t>
            </a:fld>
            <a:endParaRPr lang="en-GB"/>
          </a:p>
        </p:txBody>
      </p:sp>
    </p:spTree>
    <p:extLst>
      <p:ext uri="{BB962C8B-B14F-4D97-AF65-F5344CB8AC3E}">
        <p14:creationId xmlns:p14="http://schemas.microsoft.com/office/powerpoint/2010/main" val="283780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83CC80-4DCE-4DE7-9BCD-7A1D5715B90F}"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E189D-A14E-4BB3-BDA1-ED7E6DE5FC2A}" type="slidenum">
              <a:rPr lang="en-GB" smtClean="0"/>
              <a:t>‹#›</a:t>
            </a:fld>
            <a:endParaRPr lang="en-GB"/>
          </a:p>
        </p:txBody>
      </p:sp>
    </p:spTree>
    <p:extLst>
      <p:ext uri="{BB962C8B-B14F-4D97-AF65-F5344CB8AC3E}">
        <p14:creationId xmlns:p14="http://schemas.microsoft.com/office/powerpoint/2010/main" val="75094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83CC80-4DCE-4DE7-9BCD-7A1D5715B90F}"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E189D-A14E-4BB3-BDA1-ED7E6DE5FC2A}" type="slidenum">
              <a:rPr lang="en-GB" smtClean="0"/>
              <a:t>‹#›</a:t>
            </a:fld>
            <a:endParaRPr lang="en-GB"/>
          </a:p>
        </p:txBody>
      </p:sp>
    </p:spTree>
    <p:extLst>
      <p:ext uri="{BB962C8B-B14F-4D97-AF65-F5344CB8AC3E}">
        <p14:creationId xmlns:p14="http://schemas.microsoft.com/office/powerpoint/2010/main" val="276876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83CC80-4DCE-4DE7-9BCD-7A1D5715B90F}"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E189D-A14E-4BB3-BDA1-ED7E6DE5FC2A}" type="slidenum">
              <a:rPr lang="en-GB" smtClean="0"/>
              <a:t>‹#›</a:t>
            </a:fld>
            <a:endParaRPr lang="en-GB"/>
          </a:p>
        </p:txBody>
      </p:sp>
    </p:spTree>
    <p:extLst>
      <p:ext uri="{BB962C8B-B14F-4D97-AF65-F5344CB8AC3E}">
        <p14:creationId xmlns:p14="http://schemas.microsoft.com/office/powerpoint/2010/main" val="225463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83CC80-4DCE-4DE7-9BCD-7A1D5715B90F}"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E189D-A14E-4BB3-BDA1-ED7E6DE5FC2A}" type="slidenum">
              <a:rPr lang="en-GB" smtClean="0"/>
              <a:t>‹#›</a:t>
            </a:fld>
            <a:endParaRPr lang="en-GB"/>
          </a:p>
        </p:txBody>
      </p:sp>
    </p:spTree>
    <p:extLst>
      <p:ext uri="{BB962C8B-B14F-4D97-AF65-F5344CB8AC3E}">
        <p14:creationId xmlns:p14="http://schemas.microsoft.com/office/powerpoint/2010/main" val="1611682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F83CC80-4DCE-4DE7-9BCD-7A1D5715B90F}"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FE189D-A14E-4BB3-BDA1-ED7E6DE5FC2A}" type="slidenum">
              <a:rPr lang="en-GB" smtClean="0"/>
              <a:t>‹#›</a:t>
            </a:fld>
            <a:endParaRPr lang="en-GB"/>
          </a:p>
        </p:txBody>
      </p:sp>
    </p:spTree>
    <p:extLst>
      <p:ext uri="{BB962C8B-B14F-4D97-AF65-F5344CB8AC3E}">
        <p14:creationId xmlns:p14="http://schemas.microsoft.com/office/powerpoint/2010/main" val="149997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F83CC80-4DCE-4DE7-9BCD-7A1D5715B90F}" type="datetimeFigureOut">
              <a:rPr lang="en-GB" smtClean="0"/>
              <a:t>23/07/2025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FE189D-A14E-4BB3-BDA1-ED7E6DE5FC2A}" type="slidenum">
              <a:rPr lang="en-GB" smtClean="0"/>
              <a:t>‹#›</a:t>
            </a:fld>
            <a:endParaRPr lang="en-GB"/>
          </a:p>
        </p:txBody>
      </p:sp>
    </p:spTree>
    <p:extLst>
      <p:ext uri="{BB962C8B-B14F-4D97-AF65-F5344CB8AC3E}">
        <p14:creationId xmlns:p14="http://schemas.microsoft.com/office/powerpoint/2010/main" val="372031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83CC80-4DCE-4DE7-9BCD-7A1D5715B90F}" type="datetimeFigureOut">
              <a:rPr lang="en-GB" smtClean="0"/>
              <a:t>23/07/2025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FE189D-A14E-4BB3-BDA1-ED7E6DE5FC2A}" type="slidenum">
              <a:rPr lang="en-GB" smtClean="0"/>
              <a:t>‹#›</a:t>
            </a:fld>
            <a:endParaRPr lang="en-GB"/>
          </a:p>
        </p:txBody>
      </p:sp>
    </p:spTree>
    <p:extLst>
      <p:ext uri="{BB962C8B-B14F-4D97-AF65-F5344CB8AC3E}">
        <p14:creationId xmlns:p14="http://schemas.microsoft.com/office/powerpoint/2010/main" val="1989028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3CC80-4DCE-4DE7-9BCD-7A1D5715B90F}" type="datetimeFigureOut">
              <a:rPr lang="en-GB" smtClean="0"/>
              <a:t>23/07/2025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FE189D-A14E-4BB3-BDA1-ED7E6DE5FC2A}" type="slidenum">
              <a:rPr lang="en-GB" smtClean="0"/>
              <a:t>‹#›</a:t>
            </a:fld>
            <a:endParaRPr lang="en-GB"/>
          </a:p>
        </p:txBody>
      </p:sp>
    </p:spTree>
    <p:extLst>
      <p:ext uri="{BB962C8B-B14F-4D97-AF65-F5344CB8AC3E}">
        <p14:creationId xmlns:p14="http://schemas.microsoft.com/office/powerpoint/2010/main" val="2038767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83CC80-4DCE-4DE7-9BCD-7A1D5715B90F}"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FE189D-A14E-4BB3-BDA1-ED7E6DE5FC2A}" type="slidenum">
              <a:rPr lang="en-GB" smtClean="0"/>
              <a:t>‹#›</a:t>
            </a:fld>
            <a:endParaRPr lang="en-GB"/>
          </a:p>
        </p:txBody>
      </p:sp>
    </p:spTree>
    <p:extLst>
      <p:ext uri="{BB962C8B-B14F-4D97-AF65-F5344CB8AC3E}">
        <p14:creationId xmlns:p14="http://schemas.microsoft.com/office/powerpoint/2010/main" val="313814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83CC80-4DCE-4DE7-9BCD-7A1D5715B90F}"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FE189D-A14E-4BB3-BDA1-ED7E6DE5FC2A}" type="slidenum">
              <a:rPr lang="en-GB" smtClean="0"/>
              <a:t>‹#›</a:t>
            </a:fld>
            <a:endParaRPr lang="en-GB"/>
          </a:p>
        </p:txBody>
      </p:sp>
    </p:spTree>
    <p:extLst>
      <p:ext uri="{BB962C8B-B14F-4D97-AF65-F5344CB8AC3E}">
        <p14:creationId xmlns:p14="http://schemas.microsoft.com/office/powerpoint/2010/main" val="2349995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3CC80-4DCE-4DE7-9BCD-7A1D5715B90F}" type="datetimeFigureOut">
              <a:rPr lang="en-GB" smtClean="0"/>
              <a:t>23/07/2025</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E189D-A14E-4BB3-BDA1-ED7E6DE5FC2A}" type="slidenum">
              <a:rPr lang="en-GB" smtClean="0"/>
              <a:t>‹#›</a:t>
            </a:fld>
            <a:endParaRPr lang="en-GB"/>
          </a:p>
        </p:txBody>
      </p:sp>
      <p:sp>
        <p:nvSpPr>
          <p:cNvPr id="7" name="Footer Placeholder 2">
            <a:extLst>
              <a:ext uri="{FF2B5EF4-FFF2-40B4-BE49-F238E27FC236}">
                <a16:creationId xmlns:a16="http://schemas.microsoft.com/office/drawing/2014/main" id="{7EFECB7E-F26D-A317-220E-7AAB8A8D0844}"/>
              </a:ext>
            </a:extLst>
          </p:cNvPr>
          <p:cNvSpPr txBox="1">
            <a:spLocks/>
          </p:cNvSpPr>
          <p:nvPr userDrawn="1"/>
        </p:nvSpPr>
        <p:spPr>
          <a:xfrm>
            <a:off x="575726" y="659529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ACD77B8-9BE7-987E-67F6-79A54EF1F9C8}"/>
              </a:ext>
            </a:extLst>
          </p:cNvPr>
          <p:cNvSpPr txBox="1"/>
          <p:nvPr userDrawn="1"/>
        </p:nvSpPr>
        <p:spPr>
          <a:xfrm>
            <a:off x="8458200" y="6640510"/>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294D0476-BCC4-392C-E7F7-AFD1AE1EF9D0}"/>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2248131" y="1465493"/>
            <a:ext cx="7695738" cy="3098355"/>
          </a:xfrm>
          <a:prstGeom prst="rect">
            <a:avLst/>
          </a:prstGeom>
        </p:spPr>
      </p:pic>
      <p:pic>
        <p:nvPicPr>
          <p:cNvPr id="10" name="Picture 9">
            <a:extLst>
              <a:ext uri="{FF2B5EF4-FFF2-40B4-BE49-F238E27FC236}">
                <a16:creationId xmlns:a16="http://schemas.microsoft.com/office/drawing/2014/main" id="{D5C3D9F4-A065-35BE-A86A-061B87D7F10E}"/>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10934927" y="136525"/>
            <a:ext cx="933411" cy="375797"/>
          </a:xfrm>
          <a:prstGeom prst="rect">
            <a:avLst/>
          </a:prstGeom>
        </p:spPr>
      </p:pic>
    </p:spTree>
    <p:extLst>
      <p:ext uri="{BB962C8B-B14F-4D97-AF65-F5344CB8AC3E}">
        <p14:creationId xmlns:p14="http://schemas.microsoft.com/office/powerpoint/2010/main" val="2391506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 Id="rId5" Type="http://schemas.openxmlformats.org/officeDocument/2006/relationships/image" Target="../media/image45.jpe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6" name="Group 15">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7" name="Freeform: Shape 16">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grpSp>
      <p:sp>
        <p:nvSpPr>
          <p:cNvPr id="6" name="TextBox 5"/>
          <p:cNvSpPr txBox="1"/>
          <p:nvPr/>
        </p:nvSpPr>
        <p:spPr>
          <a:xfrm>
            <a:off x="2251259" y="2220977"/>
            <a:ext cx="7862813" cy="2416046"/>
          </a:xfrm>
          <a:prstGeom prst="rect">
            <a:avLst/>
          </a:prstGeom>
          <a:noFill/>
        </p:spPr>
        <p:txBody>
          <a:bodyPr wrap="square" rtlCol="0">
            <a:spAutoFit/>
          </a:bodyPr>
          <a:lstStyle/>
          <a:p>
            <a:pPr>
              <a:spcAft>
                <a:spcPts val="600"/>
              </a:spcAft>
            </a:pPr>
            <a:r>
              <a:rPr lang="en-GB" u="sng">
                <a:latin typeface="+mj-lt"/>
              </a:rPr>
              <a:t>Unscramble the following definitions: </a:t>
            </a:r>
          </a:p>
          <a:p>
            <a:pPr>
              <a:spcAft>
                <a:spcPts val="600"/>
              </a:spcAft>
            </a:pPr>
            <a:endParaRPr lang="en-GB" b="1">
              <a:latin typeface="+mj-lt"/>
            </a:endParaRPr>
          </a:p>
          <a:p>
            <a:pPr algn="just">
              <a:spcAft>
                <a:spcPts val="600"/>
              </a:spcAft>
            </a:pPr>
            <a:r>
              <a:rPr lang="en-GB">
                <a:solidFill>
                  <a:srgbClr val="7030A0"/>
                </a:solidFill>
                <a:latin typeface="+mj-lt"/>
              </a:rPr>
              <a:t>act of and differences arranging organisms into groups Classification their is the  similarities based on</a:t>
            </a:r>
            <a:endParaRPr lang="en-GB">
              <a:latin typeface="+mj-lt"/>
            </a:endParaRPr>
          </a:p>
          <a:p>
            <a:pPr algn="just">
              <a:spcAft>
                <a:spcPts val="600"/>
              </a:spcAft>
            </a:pPr>
            <a:r>
              <a:rPr lang="en-GB">
                <a:solidFill>
                  <a:srgbClr val="00B050"/>
                </a:solidFill>
                <a:latin typeface="+mj-lt"/>
              </a:rPr>
              <a:t>Is study of Taxonomy the classification</a:t>
            </a:r>
            <a:endParaRPr lang="en-GB">
              <a:latin typeface="+mj-lt"/>
            </a:endParaRPr>
          </a:p>
          <a:p>
            <a:pPr algn="just">
              <a:spcAft>
                <a:spcPts val="600"/>
              </a:spcAft>
            </a:pPr>
            <a:r>
              <a:rPr lang="en-GB">
                <a:solidFill>
                  <a:srgbClr val="0070C0"/>
                </a:solidFill>
                <a:latin typeface="+mj-lt"/>
              </a:rPr>
              <a:t>used classification The is system the for system (nomenclature) binomial naming</a:t>
            </a:r>
            <a:endParaRPr lang="en-GB">
              <a:latin typeface="+mj-lt"/>
            </a:endParaRPr>
          </a:p>
          <a:p>
            <a:pPr algn="just">
              <a:spcAft>
                <a:spcPts val="600"/>
              </a:spcAft>
            </a:pPr>
            <a:r>
              <a:rPr lang="en-GB">
                <a:solidFill>
                  <a:srgbClr val="FF0000"/>
                </a:solidFill>
                <a:latin typeface="+mj-lt"/>
              </a:rPr>
              <a:t>Evolutionary of organisms the study the of groups is of history Phylogeny</a:t>
            </a:r>
          </a:p>
        </p:txBody>
      </p:sp>
      <p:sp>
        <p:nvSpPr>
          <p:cNvPr id="2" name="Rectangle 1">
            <a:extLst>
              <a:ext uri="{FF2B5EF4-FFF2-40B4-BE49-F238E27FC236}">
                <a16:creationId xmlns:a16="http://schemas.microsoft.com/office/drawing/2014/main" id="{8612E2EC-D74B-4479-9074-0CA62623F9D4}"/>
              </a:ext>
            </a:extLst>
          </p:cNvPr>
          <p:cNvSpPr/>
          <p:nvPr/>
        </p:nvSpPr>
        <p:spPr>
          <a:xfrm>
            <a:off x="329627" y="423907"/>
            <a:ext cx="2814045" cy="738664"/>
          </a:xfrm>
          <a:prstGeom prst="rect">
            <a:avLst/>
          </a:prstGeom>
        </p:spPr>
        <p:txBody>
          <a:bodyPr wrap="square">
            <a:spAutoFit/>
          </a:bodyPr>
          <a:lstStyle/>
          <a:p>
            <a:pPr>
              <a:spcAft>
                <a:spcPts val="600"/>
              </a:spcAft>
            </a:pPr>
            <a:r>
              <a:rPr lang="en-GB" sz="4200" b="1"/>
              <a:t>Definitions:</a:t>
            </a:r>
          </a:p>
        </p:txBody>
      </p:sp>
    </p:spTree>
    <p:extLst>
      <p:ext uri="{BB962C8B-B14F-4D97-AF65-F5344CB8AC3E}">
        <p14:creationId xmlns:p14="http://schemas.microsoft.com/office/powerpoint/2010/main" val="1696725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676" y="5439"/>
            <a:ext cx="9130324" cy="56207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GB" dirty="0"/>
              <a:t>Features of the 3 Domains</a:t>
            </a:r>
          </a:p>
        </p:txBody>
      </p:sp>
      <p:graphicFrame>
        <p:nvGraphicFramePr>
          <p:cNvPr id="6" name="Table 5"/>
          <p:cNvGraphicFramePr>
            <a:graphicFrameLocks noGrp="1"/>
          </p:cNvGraphicFramePr>
          <p:nvPr/>
        </p:nvGraphicFramePr>
        <p:xfrm>
          <a:off x="1559496" y="692696"/>
          <a:ext cx="9036496" cy="6048672"/>
        </p:xfrm>
        <a:graphic>
          <a:graphicData uri="http://schemas.openxmlformats.org/drawingml/2006/table">
            <a:tbl>
              <a:tblPr firstRow="1" bandRow="1">
                <a:tableStyleId>{5C22544A-7EE6-4342-B048-85BDC9FD1C3A}</a:tableStyleId>
              </a:tblPr>
              <a:tblGrid>
                <a:gridCol w="2259124">
                  <a:extLst>
                    <a:ext uri="{9D8B030D-6E8A-4147-A177-3AD203B41FA5}">
                      <a16:colId xmlns:a16="http://schemas.microsoft.com/office/drawing/2014/main" val="20000"/>
                    </a:ext>
                  </a:extLst>
                </a:gridCol>
                <a:gridCol w="2259124">
                  <a:extLst>
                    <a:ext uri="{9D8B030D-6E8A-4147-A177-3AD203B41FA5}">
                      <a16:colId xmlns:a16="http://schemas.microsoft.com/office/drawing/2014/main" val="20001"/>
                    </a:ext>
                  </a:extLst>
                </a:gridCol>
                <a:gridCol w="2259124">
                  <a:extLst>
                    <a:ext uri="{9D8B030D-6E8A-4147-A177-3AD203B41FA5}">
                      <a16:colId xmlns:a16="http://schemas.microsoft.com/office/drawing/2014/main" val="20002"/>
                    </a:ext>
                  </a:extLst>
                </a:gridCol>
                <a:gridCol w="2259124">
                  <a:extLst>
                    <a:ext uri="{9D8B030D-6E8A-4147-A177-3AD203B41FA5}">
                      <a16:colId xmlns:a16="http://schemas.microsoft.com/office/drawing/2014/main" val="20003"/>
                    </a:ext>
                  </a:extLst>
                </a:gridCol>
              </a:tblGrid>
              <a:tr h="494135">
                <a:tc rowSpan="2">
                  <a:txBody>
                    <a:bodyPr/>
                    <a:lstStyle/>
                    <a:p>
                      <a:pPr algn="ctr"/>
                      <a:r>
                        <a:rPr lang="en-GB" dirty="0">
                          <a:solidFill>
                            <a:sysClr val="windowText" lastClr="000000"/>
                          </a:solidFill>
                        </a:rPr>
                        <a:t>Feature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GB" dirty="0">
                          <a:solidFill>
                            <a:sysClr val="windowText" lastClr="000000"/>
                          </a:solidFill>
                        </a:rPr>
                        <a:t>Domain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4135">
                <a:tc vMerge="1">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ysClr val="windowText" lastClr="000000"/>
                          </a:solidFill>
                        </a:rPr>
                        <a:t>Bacteria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ysClr val="windowText" lastClr="000000"/>
                          </a:solidFill>
                        </a:rPr>
                        <a:t>Archaea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ysClr val="windowText" lastClr="000000"/>
                          </a:solidFill>
                        </a:rPr>
                        <a:t>Eukarya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4135">
                <a:tc>
                  <a:txBody>
                    <a:bodyPr/>
                    <a:lstStyle/>
                    <a:p>
                      <a:pPr algn="ctr"/>
                      <a:r>
                        <a:rPr lang="en-GB" sz="1200" b="1" dirty="0">
                          <a:solidFill>
                            <a:sysClr val="windowText" lastClr="000000"/>
                          </a:solidFill>
                        </a:rPr>
                        <a:t>Cell structure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4135">
                <a:tc>
                  <a:txBody>
                    <a:bodyPr/>
                    <a:lstStyle/>
                    <a:p>
                      <a:pPr algn="ctr"/>
                      <a:r>
                        <a:rPr lang="en-GB" sz="1200" b="1" dirty="0">
                          <a:solidFill>
                            <a:sysClr val="windowText" lastClr="000000"/>
                          </a:solidFill>
                        </a:rPr>
                        <a:t>DNA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94135">
                <a:tc>
                  <a:txBody>
                    <a:bodyPr/>
                    <a:lstStyle/>
                    <a:p>
                      <a:pPr algn="ctr"/>
                      <a:r>
                        <a:rPr lang="en-GB" sz="1200" b="1" dirty="0">
                          <a:solidFill>
                            <a:sysClr val="windowText" lastClr="000000"/>
                          </a:solidFill>
                        </a:rPr>
                        <a:t>Membrane bound organelles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94135">
                <a:tc>
                  <a:txBody>
                    <a:bodyPr/>
                    <a:lstStyle/>
                    <a:p>
                      <a:pPr algn="ctr"/>
                      <a:r>
                        <a:rPr lang="en-GB" sz="1200" b="1" dirty="0">
                          <a:solidFill>
                            <a:sysClr val="windowText" lastClr="000000"/>
                          </a:solidFill>
                        </a:rPr>
                        <a:t>Introns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94135">
                <a:tc>
                  <a:txBody>
                    <a:bodyPr/>
                    <a:lstStyle/>
                    <a:p>
                      <a:pPr algn="ctr"/>
                      <a:r>
                        <a:rPr lang="en-GB" sz="1200" b="1" dirty="0">
                          <a:solidFill>
                            <a:sysClr val="windowText" lastClr="000000"/>
                          </a:solidFill>
                        </a:rPr>
                        <a:t>RNA polymerase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94135">
                <a:tc>
                  <a:txBody>
                    <a:bodyPr/>
                    <a:lstStyle/>
                    <a:p>
                      <a:pPr algn="ctr"/>
                      <a:r>
                        <a:rPr lang="en-GB" sz="1200" b="1" dirty="0">
                          <a:solidFill>
                            <a:sysClr val="windowText" lastClr="000000"/>
                          </a:solidFill>
                        </a:rPr>
                        <a:t>Can grow at 100°C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94135">
                <a:tc>
                  <a:txBody>
                    <a:bodyPr/>
                    <a:lstStyle/>
                    <a:p>
                      <a:pPr algn="ctr"/>
                      <a:r>
                        <a:rPr lang="en-GB" sz="1200" b="1" dirty="0">
                          <a:solidFill>
                            <a:sysClr val="windowText" lastClr="000000"/>
                          </a:solidFill>
                        </a:rPr>
                        <a:t>Cell wall of peptidoglycan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94135">
                <a:tc>
                  <a:txBody>
                    <a:bodyPr/>
                    <a:lstStyle/>
                    <a:p>
                      <a:pPr algn="ctr"/>
                      <a:r>
                        <a:rPr lang="en-GB" sz="1200" b="1" dirty="0">
                          <a:solidFill>
                            <a:sysClr val="windowText" lastClr="000000"/>
                          </a:solidFill>
                        </a:rPr>
                        <a:t>Cytoskeleton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553661">
                <a:tc>
                  <a:txBody>
                    <a:bodyPr/>
                    <a:lstStyle/>
                    <a:p>
                      <a:pPr algn="ctr"/>
                      <a:r>
                        <a:rPr lang="en-GB" sz="1200" b="1" dirty="0">
                          <a:solidFill>
                            <a:sysClr val="windowText" lastClr="000000"/>
                          </a:solidFill>
                        </a:rPr>
                        <a:t>Poisoned by </a:t>
                      </a:r>
                      <a:r>
                        <a:rPr lang="en-GB" sz="1200" b="1" dirty="0" err="1">
                          <a:solidFill>
                            <a:sysClr val="windowText" lastClr="000000"/>
                          </a:solidFill>
                        </a:rPr>
                        <a:t>diptheria</a:t>
                      </a:r>
                      <a:r>
                        <a:rPr lang="en-GB" sz="1200" b="1" dirty="0">
                          <a:solidFill>
                            <a:sysClr val="windowText" lastClr="000000"/>
                          </a:solidFill>
                        </a:rPr>
                        <a:t> toxin </a:t>
                      </a:r>
                    </a:p>
                    <a:p>
                      <a:pPr algn="ctr"/>
                      <a:r>
                        <a:rPr lang="en-GB" sz="1200" b="1" dirty="0">
                          <a:solidFill>
                            <a:sysClr val="windowText" lastClr="000000"/>
                          </a:solidFill>
                        </a:rPr>
                        <a:t>(bacterial toxin)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553661">
                <a:tc>
                  <a:txBody>
                    <a:bodyPr/>
                    <a:lstStyle/>
                    <a:p>
                      <a:pPr algn="ctr"/>
                      <a:r>
                        <a:rPr lang="en-GB" sz="1200" b="1" dirty="0">
                          <a:solidFill>
                            <a:sysClr val="windowText" lastClr="000000"/>
                          </a:solidFill>
                        </a:rPr>
                        <a:t>Sensitive to streptomycin</a:t>
                      </a:r>
                      <a:r>
                        <a:rPr lang="en-GB" sz="1200" b="1" baseline="0" dirty="0">
                          <a:solidFill>
                            <a:sysClr val="windowText" lastClr="000000"/>
                          </a:solidFill>
                        </a:rPr>
                        <a:t> </a:t>
                      </a:r>
                    </a:p>
                    <a:p>
                      <a:pPr algn="ctr"/>
                      <a:r>
                        <a:rPr lang="en-GB" sz="1200" b="1" baseline="0" dirty="0">
                          <a:solidFill>
                            <a:sysClr val="windowText" lastClr="000000"/>
                          </a:solidFill>
                        </a:rPr>
                        <a:t>(antibiotic)</a:t>
                      </a:r>
                      <a:endParaRPr lang="en-GB" sz="12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3" name="TextBox 2"/>
          <p:cNvSpPr txBox="1"/>
          <p:nvPr/>
        </p:nvSpPr>
        <p:spPr>
          <a:xfrm>
            <a:off x="3863752" y="1763524"/>
            <a:ext cx="2160240" cy="369332"/>
          </a:xfrm>
          <a:prstGeom prst="rect">
            <a:avLst/>
          </a:prstGeom>
          <a:noFill/>
        </p:spPr>
        <p:txBody>
          <a:bodyPr wrap="square" rtlCol="0">
            <a:spAutoFit/>
          </a:bodyPr>
          <a:lstStyle/>
          <a:p>
            <a:pPr algn="ctr"/>
            <a:r>
              <a:rPr lang="en-GB" dirty="0"/>
              <a:t>Prokaryotic</a:t>
            </a:r>
          </a:p>
        </p:txBody>
      </p:sp>
      <p:sp>
        <p:nvSpPr>
          <p:cNvPr id="5" name="TextBox 4"/>
          <p:cNvSpPr txBox="1"/>
          <p:nvPr/>
        </p:nvSpPr>
        <p:spPr>
          <a:xfrm>
            <a:off x="6096000" y="1763524"/>
            <a:ext cx="2160240" cy="369332"/>
          </a:xfrm>
          <a:prstGeom prst="rect">
            <a:avLst/>
          </a:prstGeom>
          <a:noFill/>
        </p:spPr>
        <p:txBody>
          <a:bodyPr wrap="square" rtlCol="0">
            <a:spAutoFit/>
          </a:bodyPr>
          <a:lstStyle/>
          <a:p>
            <a:pPr algn="ctr"/>
            <a:r>
              <a:rPr lang="en-GB" dirty="0"/>
              <a:t>Prokaryotic</a:t>
            </a:r>
          </a:p>
        </p:txBody>
      </p:sp>
      <p:sp>
        <p:nvSpPr>
          <p:cNvPr id="7" name="TextBox 6"/>
          <p:cNvSpPr txBox="1"/>
          <p:nvPr/>
        </p:nvSpPr>
        <p:spPr>
          <a:xfrm>
            <a:off x="8328248" y="1763524"/>
            <a:ext cx="2160240" cy="369332"/>
          </a:xfrm>
          <a:prstGeom prst="rect">
            <a:avLst/>
          </a:prstGeom>
          <a:noFill/>
        </p:spPr>
        <p:txBody>
          <a:bodyPr wrap="square" rtlCol="0">
            <a:spAutoFit/>
          </a:bodyPr>
          <a:lstStyle/>
          <a:p>
            <a:pPr algn="ctr"/>
            <a:r>
              <a:rPr lang="en-GB" dirty="0"/>
              <a:t>Eukaryotic</a:t>
            </a:r>
          </a:p>
        </p:txBody>
      </p:sp>
      <p:sp>
        <p:nvSpPr>
          <p:cNvPr id="8" name="TextBox 7"/>
          <p:cNvSpPr txBox="1"/>
          <p:nvPr/>
        </p:nvSpPr>
        <p:spPr>
          <a:xfrm>
            <a:off x="3863752" y="2267580"/>
            <a:ext cx="2160240" cy="369332"/>
          </a:xfrm>
          <a:prstGeom prst="rect">
            <a:avLst/>
          </a:prstGeom>
          <a:noFill/>
        </p:spPr>
        <p:txBody>
          <a:bodyPr wrap="square" rtlCol="0">
            <a:spAutoFit/>
          </a:bodyPr>
          <a:lstStyle/>
          <a:p>
            <a:pPr algn="ctr"/>
            <a:r>
              <a:rPr lang="en-GB" dirty="0"/>
              <a:t>circular</a:t>
            </a:r>
          </a:p>
        </p:txBody>
      </p:sp>
      <p:sp>
        <p:nvSpPr>
          <p:cNvPr id="9" name="TextBox 8"/>
          <p:cNvSpPr txBox="1"/>
          <p:nvPr/>
        </p:nvSpPr>
        <p:spPr>
          <a:xfrm>
            <a:off x="6096000" y="2267580"/>
            <a:ext cx="2160240" cy="369332"/>
          </a:xfrm>
          <a:prstGeom prst="rect">
            <a:avLst/>
          </a:prstGeom>
          <a:noFill/>
        </p:spPr>
        <p:txBody>
          <a:bodyPr wrap="square" rtlCol="0">
            <a:spAutoFit/>
          </a:bodyPr>
          <a:lstStyle/>
          <a:p>
            <a:pPr algn="ctr"/>
            <a:r>
              <a:rPr lang="en-GB" dirty="0"/>
              <a:t>circular</a:t>
            </a:r>
          </a:p>
        </p:txBody>
      </p:sp>
      <p:sp>
        <p:nvSpPr>
          <p:cNvPr id="10" name="TextBox 9"/>
          <p:cNvSpPr txBox="1"/>
          <p:nvPr/>
        </p:nvSpPr>
        <p:spPr>
          <a:xfrm>
            <a:off x="8328248" y="2267580"/>
            <a:ext cx="2160240" cy="369332"/>
          </a:xfrm>
          <a:prstGeom prst="rect">
            <a:avLst/>
          </a:prstGeom>
          <a:noFill/>
        </p:spPr>
        <p:txBody>
          <a:bodyPr wrap="square" rtlCol="0">
            <a:spAutoFit/>
          </a:bodyPr>
          <a:lstStyle/>
          <a:p>
            <a:pPr algn="ctr"/>
            <a:r>
              <a:rPr lang="en-GB" dirty="0"/>
              <a:t>linear</a:t>
            </a:r>
          </a:p>
        </p:txBody>
      </p:sp>
      <p:sp>
        <p:nvSpPr>
          <p:cNvPr id="11" name="TextBox 10"/>
          <p:cNvSpPr txBox="1"/>
          <p:nvPr/>
        </p:nvSpPr>
        <p:spPr>
          <a:xfrm>
            <a:off x="3863752" y="2638654"/>
            <a:ext cx="2160240" cy="584775"/>
          </a:xfrm>
          <a:prstGeom prst="rect">
            <a:avLst/>
          </a:prstGeom>
          <a:noFill/>
        </p:spPr>
        <p:txBody>
          <a:bodyPr wrap="square" rtlCol="0">
            <a:spAutoFit/>
          </a:bodyPr>
          <a:lstStyle/>
          <a:p>
            <a:pPr algn="ctr"/>
            <a:r>
              <a:rPr lang="en-GB" sz="1600" dirty="0"/>
              <a:t>No</a:t>
            </a:r>
          </a:p>
          <a:p>
            <a:pPr algn="ctr"/>
            <a:r>
              <a:rPr lang="en-GB" sz="1600" dirty="0"/>
              <a:t>70S ribosomes</a:t>
            </a:r>
          </a:p>
        </p:txBody>
      </p:sp>
      <p:sp>
        <p:nvSpPr>
          <p:cNvPr id="12" name="TextBox 11"/>
          <p:cNvSpPr txBox="1"/>
          <p:nvPr/>
        </p:nvSpPr>
        <p:spPr>
          <a:xfrm>
            <a:off x="6096000" y="2636913"/>
            <a:ext cx="2160240" cy="584775"/>
          </a:xfrm>
          <a:prstGeom prst="rect">
            <a:avLst/>
          </a:prstGeom>
          <a:noFill/>
        </p:spPr>
        <p:txBody>
          <a:bodyPr wrap="square" rtlCol="0">
            <a:spAutoFit/>
          </a:bodyPr>
          <a:lstStyle/>
          <a:p>
            <a:pPr algn="ctr"/>
            <a:r>
              <a:rPr lang="en-GB" sz="1600" dirty="0"/>
              <a:t>No</a:t>
            </a:r>
          </a:p>
          <a:p>
            <a:pPr algn="ctr"/>
            <a:r>
              <a:rPr lang="en-GB" sz="1600" dirty="0"/>
              <a:t>70S ribosomes</a:t>
            </a:r>
          </a:p>
        </p:txBody>
      </p:sp>
      <p:sp>
        <p:nvSpPr>
          <p:cNvPr id="13" name="TextBox 12"/>
          <p:cNvSpPr txBox="1"/>
          <p:nvPr/>
        </p:nvSpPr>
        <p:spPr>
          <a:xfrm>
            <a:off x="8400256" y="2636913"/>
            <a:ext cx="2232248" cy="584775"/>
          </a:xfrm>
          <a:prstGeom prst="rect">
            <a:avLst/>
          </a:prstGeom>
          <a:noFill/>
        </p:spPr>
        <p:txBody>
          <a:bodyPr wrap="square" rtlCol="0">
            <a:spAutoFit/>
          </a:bodyPr>
          <a:lstStyle/>
          <a:p>
            <a:pPr algn="ctr"/>
            <a:r>
              <a:rPr lang="en-GB" sz="1600" dirty="0"/>
              <a:t>Yes</a:t>
            </a:r>
          </a:p>
          <a:p>
            <a:pPr algn="ctr"/>
            <a:r>
              <a:rPr lang="en-GB" sz="1600" dirty="0"/>
              <a:t>80S ribosomes</a:t>
            </a:r>
          </a:p>
        </p:txBody>
      </p:sp>
      <p:sp>
        <p:nvSpPr>
          <p:cNvPr id="14" name="TextBox 13"/>
          <p:cNvSpPr txBox="1"/>
          <p:nvPr/>
        </p:nvSpPr>
        <p:spPr>
          <a:xfrm>
            <a:off x="3863752" y="3203684"/>
            <a:ext cx="2160240" cy="369332"/>
          </a:xfrm>
          <a:prstGeom prst="rect">
            <a:avLst/>
          </a:prstGeom>
          <a:noFill/>
        </p:spPr>
        <p:txBody>
          <a:bodyPr wrap="square" rtlCol="0">
            <a:spAutoFit/>
          </a:bodyPr>
          <a:lstStyle/>
          <a:p>
            <a:pPr algn="ctr"/>
            <a:r>
              <a:rPr lang="en-GB" dirty="0"/>
              <a:t>No</a:t>
            </a:r>
          </a:p>
        </p:txBody>
      </p:sp>
      <p:sp>
        <p:nvSpPr>
          <p:cNvPr id="15" name="TextBox 14"/>
          <p:cNvSpPr txBox="1"/>
          <p:nvPr/>
        </p:nvSpPr>
        <p:spPr>
          <a:xfrm>
            <a:off x="6096000" y="3203684"/>
            <a:ext cx="2160240" cy="369332"/>
          </a:xfrm>
          <a:prstGeom prst="rect">
            <a:avLst/>
          </a:prstGeom>
          <a:noFill/>
        </p:spPr>
        <p:txBody>
          <a:bodyPr wrap="square" rtlCol="0">
            <a:spAutoFit/>
          </a:bodyPr>
          <a:lstStyle/>
          <a:p>
            <a:pPr algn="ctr"/>
            <a:r>
              <a:rPr lang="en-GB" dirty="0"/>
              <a:t>Some</a:t>
            </a:r>
          </a:p>
        </p:txBody>
      </p:sp>
      <p:sp>
        <p:nvSpPr>
          <p:cNvPr id="16" name="TextBox 15"/>
          <p:cNvSpPr txBox="1"/>
          <p:nvPr/>
        </p:nvSpPr>
        <p:spPr>
          <a:xfrm>
            <a:off x="8328248" y="3203684"/>
            <a:ext cx="2160240" cy="369332"/>
          </a:xfrm>
          <a:prstGeom prst="rect">
            <a:avLst/>
          </a:prstGeom>
          <a:noFill/>
        </p:spPr>
        <p:txBody>
          <a:bodyPr wrap="square" rtlCol="0">
            <a:spAutoFit/>
          </a:bodyPr>
          <a:lstStyle/>
          <a:p>
            <a:pPr algn="ctr"/>
            <a:r>
              <a:rPr lang="en-GB" dirty="0"/>
              <a:t>Yes</a:t>
            </a:r>
          </a:p>
        </p:txBody>
      </p:sp>
      <p:sp>
        <p:nvSpPr>
          <p:cNvPr id="17" name="TextBox 16"/>
          <p:cNvSpPr txBox="1"/>
          <p:nvPr/>
        </p:nvSpPr>
        <p:spPr>
          <a:xfrm>
            <a:off x="3863752" y="3707740"/>
            <a:ext cx="2160240" cy="369332"/>
          </a:xfrm>
          <a:prstGeom prst="rect">
            <a:avLst/>
          </a:prstGeom>
          <a:noFill/>
        </p:spPr>
        <p:txBody>
          <a:bodyPr wrap="square" rtlCol="0">
            <a:spAutoFit/>
          </a:bodyPr>
          <a:lstStyle/>
          <a:p>
            <a:pPr algn="ctr"/>
            <a:r>
              <a:rPr lang="en-GB" dirty="0"/>
              <a:t>5 proteins</a:t>
            </a:r>
          </a:p>
        </p:txBody>
      </p:sp>
      <p:sp>
        <p:nvSpPr>
          <p:cNvPr id="18" name="TextBox 17"/>
          <p:cNvSpPr txBox="1"/>
          <p:nvPr/>
        </p:nvSpPr>
        <p:spPr>
          <a:xfrm>
            <a:off x="6096000" y="3707740"/>
            <a:ext cx="2160240" cy="369332"/>
          </a:xfrm>
          <a:prstGeom prst="rect">
            <a:avLst/>
          </a:prstGeom>
          <a:noFill/>
        </p:spPr>
        <p:txBody>
          <a:bodyPr wrap="square" rtlCol="0">
            <a:spAutoFit/>
          </a:bodyPr>
          <a:lstStyle/>
          <a:p>
            <a:pPr algn="ctr"/>
            <a:r>
              <a:rPr lang="en-GB" dirty="0"/>
              <a:t>8-10 proteins</a:t>
            </a:r>
          </a:p>
        </p:txBody>
      </p:sp>
      <p:sp>
        <p:nvSpPr>
          <p:cNvPr id="19" name="TextBox 18"/>
          <p:cNvSpPr txBox="1"/>
          <p:nvPr/>
        </p:nvSpPr>
        <p:spPr>
          <a:xfrm>
            <a:off x="8328248" y="3707740"/>
            <a:ext cx="2160240" cy="369332"/>
          </a:xfrm>
          <a:prstGeom prst="rect">
            <a:avLst/>
          </a:prstGeom>
          <a:noFill/>
        </p:spPr>
        <p:txBody>
          <a:bodyPr wrap="square" rtlCol="0">
            <a:spAutoFit/>
          </a:bodyPr>
          <a:lstStyle/>
          <a:p>
            <a:pPr algn="ctr"/>
            <a:r>
              <a:rPr lang="en-GB" dirty="0"/>
              <a:t>12 proteins</a:t>
            </a:r>
          </a:p>
        </p:txBody>
      </p:sp>
      <p:sp>
        <p:nvSpPr>
          <p:cNvPr id="20" name="TextBox 19"/>
          <p:cNvSpPr txBox="1"/>
          <p:nvPr/>
        </p:nvSpPr>
        <p:spPr>
          <a:xfrm>
            <a:off x="3863752" y="4211796"/>
            <a:ext cx="2160240" cy="369332"/>
          </a:xfrm>
          <a:prstGeom prst="rect">
            <a:avLst/>
          </a:prstGeom>
          <a:noFill/>
        </p:spPr>
        <p:txBody>
          <a:bodyPr wrap="square" rtlCol="0">
            <a:spAutoFit/>
          </a:bodyPr>
          <a:lstStyle/>
          <a:p>
            <a:pPr algn="ctr"/>
            <a:r>
              <a:rPr lang="en-GB" dirty="0"/>
              <a:t>No</a:t>
            </a:r>
          </a:p>
        </p:txBody>
      </p:sp>
      <p:sp>
        <p:nvSpPr>
          <p:cNvPr id="21" name="TextBox 20"/>
          <p:cNvSpPr txBox="1"/>
          <p:nvPr/>
        </p:nvSpPr>
        <p:spPr>
          <a:xfrm>
            <a:off x="6096000" y="4211796"/>
            <a:ext cx="2160240" cy="369332"/>
          </a:xfrm>
          <a:prstGeom prst="rect">
            <a:avLst/>
          </a:prstGeom>
          <a:noFill/>
        </p:spPr>
        <p:txBody>
          <a:bodyPr wrap="square" rtlCol="0">
            <a:spAutoFit/>
          </a:bodyPr>
          <a:lstStyle/>
          <a:p>
            <a:pPr algn="ctr"/>
            <a:r>
              <a:rPr lang="en-GB" dirty="0"/>
              <a:t>Some can</a:t>
            </a:r>
          </a:p>
        </p:txBody>
      </p:sp>
      <p:sp>
        <p:nvSpPr>
          <p:cNvPr id="22" name="TextBox 21"/>
          <p:cNvSpPr txBox="1"/>
          <p:nvPr/>
        </p:nvSpPr>
        <p:spPr>
          <a:xfrm>
            <a:off x="8328248" y="4211796"/>
            <a:ext cx="2160240" cy="369332"/>
          </a:xfrm>
          <a:prstGeom prst="rect">
            <a:avLst/>
          </a:prstGeom>
          <a:noFill/>
        </p:spPr>
        <p:txBody>
          <a:bodyPr wrap="square" rtlCol="0">
            <a:spAutoFit/>
          </a:bodyPr>
          <a:lstStyle/>
          <a:p>
            <a:pPr algn="ctr"/>
            <a:r>
              <a:rPr lang="en-GB" dirty="0"/>
              <a:t>No</a:t>
            </a:r>
          </a:p>
        </p:txBody>
      </p:sp>
      <p:sp>
        <p:nvSpPr>
          <p:cNvPr id="23" name="TextBox 22"/>
          <p:cNvSpPr txBox="1"/>
          <p:nvPr/>
        </p:nvSpPr>
        <p:spPr>
          <a:xfrm>
            <a:off x="3863752" y="4715852"/>
            <a:ext cx="2160240" cy="369332"/>
          </a:xfrm>
          <a:prstGeom prst="rect">
            <a:avLst/>
          </a:prstGeom>
          <a:noFill/>
        </p:spPr>
        <p:txBody>
          <a:bodyPr wrap="square" rtlCol="0">
            <a:spAutoFit/>
          </a:bodyPr>
          <a:lstStyle/>
          <a:p>
            <a:pPr algn="ctr"/>
            <a:r>
              <a:rPr lang="en-GB" dirty="0"/>
              <a:t>Yes</a:t>
            </a:r>
          </a:p>
        </p:txBody>
      </p:sp>
      <p:sp>
        <p:nvSpPr>
          <p:cNvPr id="24" name="TextBox 23"/>
          <p:cNvSpPr txBox="1"/>
          <p:nvPr/>
        </p:nvSpPr>
        <p:spPr>
          <a:xfrm>
            <a:off x="6096000" y="4715852"/>
            <a:ext cx="2160240" cy="369332"/>
          </a:xfrm>
          <a:prstGeom prst="rect">
            <a:avLst/>
          </a:prstGeom>
          <a:noFill/>
        </p:spPr>
        <p:txBody>
          <a:bodyPr wrap="square" rtlCol="0">
            <a:spAutoFit/>
          </a:bodyPr>
          <a:lstStyle/>
          <a:p>
            <a:pPr algn="ctr"/>
            <a:r>
              <a:rPr lang="en-GB" dirty="0"/>
              <a:t>No</a:t>
            </a:r>
          </a:p>
        </p:txBody>
      </p:sp>
      <p:sp>
        <p:nvSpPr>
          <p:cNvPr id="25" name="TextBox 24"/>
          <p:cNvSpPr txBox="1"/>
          <p:nvPr/>
        </p:nvSpPr>
        <p:spPr>
          <a:xfrm>
            <a:off x="8328248" y="4715852"/>
            <a:ext cx="2160240" cy="369332"/>
          </a:xfrm>
          <a:prstGeom prst="rect">
            <a:avLst/>
          </a:prstGeom>
          <a:noFill/>
        </p:spPr>
        <p:txBody>
          <a:bodyPr wrap="square" rtlCol="0">
            <a:spAutoFit/>
          </a:bodyPr>
          <a:lstStyle/>
          <a:p>
            <a:pPr algn="ctr"/>
            <a:r>
              <a:rPr lang="en-GB" dirty="0"/>
              <a:t>No</a:t>
            </a:r>
          </a:p>
        </p:txBody>
      </p:sp>
      <p:sp>
        <p:nvSpPr>
          <p:cNvPr id="26" name="TextBox 25"/>
          <p:cNvSpPr txBox="1"/>
          <p:nvPr/>
        </p:nvSpPr>
        <p:spPr>
          <a:xfrm>
            <a:off x="3863752" y="5147900"/>
            <a:ext cx="2160240" cy="369332"/>
          </a:xfrm>
          <a:prstGeom prst="rect">
            <a:avLst/>
          </a:prstGeom>
          <a:noFill/>
        </p:spPr>
        <p:txBody>
          <a:bodyPr wrap="square" rtlCol="0">
            <a:spAutoFit/>
          </a:bodyPr>
          <a:lstStyle/>
          <a:p>
            <a:pPr algn="ctr"/>
            <a:r>
              <a:rPr lang="en-GB" dirty="0"/>
              <a:t>No</a:t>
            </a:r>
          </a:p>
        </p:txBody>
      </p:sp>
      <p:sp>
        <p:nvSpPr>
          <p:cNvPr id="27" name="TextBox 26"/>
          <p:cNvSpPr txBox="1"/>
          <p:nvPr/>
        </p:nvSpPr>
        <p:spPr>
          <a:xfrm>
            <a:off x="6096000" y="5147900"/>
            <a:ext cx="2160240" cy="369332"/>
          </a:xfrm>
          <a:prstGeom prst="rect">
            <a:avLst/>
          </a:prstGeom>
          <a:noFill/>
        </p:spPr>
        <p:txBody>
          <a:bodyPr wrap="square" rtlCol="0">
            <a:spAutoFit/>
          </a:bodyPr>
          <a:lstStyle/>
          <a:p>
            <a:pPr algn="ctr"/>
            <a:r>
              <a:rPr lang="en-GB" dirty="0"/>
              <a:t>No</a:t>
            </a:r>
          </a:p>
        </p:txBody>
      </p:sp>
      <p:sp>
        <p:nvSpPr>
          <p:cNvPr id="28" name="TextBox 27"/>
          <p:cNvSpPr txBox="1"/>
          <p:nvPr/>
        </p:nvSpPr>
        <p:spPr>
          <a:xfrm>
            <a:off x="8328248" y="5147900"/>
            <a:ext cx="2160240" cy="369332"/>
          </a:xfrm>
          <a:prstGeom prst="rect">
            <a:avLst/>
          </a:prstGeom>
          <a:noFill/>
        </p:spPr>
        <p:txBody>
          <a:bodyPr wrap="square" rtlCol="0">
            <a:spAutoFit/>
          </a:bodyPr>
          <a:lstStyle/>
          <a:p>
            <a:pPr algn="ctr"/>
            <a:r>
              <a:rPr lang="en-GB" dirty="0"/>
              <a:t>Yes</a:t>
            </a:r>
          </a:p>
        </p:txBody>
      </p:sp>
      <p:sp>
        <p:nvSpPr>
          <p:cNvPr id="29" name="TextBox 28"/>
          <p:cNvSpPr txBox="1"/>
          <p:nvPr/>
        </p:nvSpPr>
        <p:spPr>
          <a:xfrm>
            <a:off x="3863752" y="5723964"/>
            <a:ext cx="2160240" cy="369332"/>
          </a:xfrm>
          <a:prstGeom prst="rect">
            <a:avLst/>
          </a:prstGeom>
          <a:noFill/>
        </p:spPr>
        <p:txBody>
          <a:bodyPr wrap="square" rtlCol="0">
            <a:spAutoFit/>
          </a:bodyPr>
          <a:lstStyle/>
          <a:p>
            <a:pPr algn="ctr"/>
            <a:r>
              <a:rPr lang="en-GB" dirty="0"/>
              <a:t>No</a:t>
            </a:r>
          </a:p>
        </p:txBody>
      </p:sp>
      <p:sp>
        <p:nvSpPr>
          <p:cNvPr id="30" name="TextBox 29"/>
          <p:cNvSpPr txBox="1"/>
          <p:nvPr/>
        </p:nvSpPr>
        <p:spPr>
          <a:xfrm>
            <a:off x="6096000" y="5723964"/>
            <a:ext cx="2160240" cy="369332"/>
          </a:xfrm>
          <a:prstGeom prst="rect">
            <a:avLst/>
          </a:prstGeom>
          <a:noFill/>
        </p:spPr>
        <p:txBody>
          <a:bodyPr wrap="square" rtlCol="0">
            <a:spAutoFit/>
          </a:bodyPr>
          <a:lstStyle/>
          <a:p>
            <a:pPr algn="ctr"/>
            <a:r>
              <a:rPr lang="en-GB" dirty="0"/>
              <a:t>Yes</a:t>
            </a:r>
          </a:p>
        </p:txBody>
      </p:sp>
      <p:sp>
        <p:nvSpPr>
          <p:cNvPr id="31" name="TextBox 30"/>
          <p:cNvSpPr txBox="1"/>
          <p:nvPr/>
        </p:nvSpPr>
        <p:spPr>
          <a:xfrm>
            <a:off x="8328248" y="5723964"/>
            <a:ext cx="2160240" cy="369332"/>
          </a:xfrm>
          <a:prstGeom prst="rect">
            <a:avLst/>
          </a:prstGeom>
          <a:noFill/>
        </p:spPr>
        <p:txBody>
          <a:bodyPr wrap="square" rtlCol="0">
            <a:spAutoFit/>
          </a:bodyPr>
          <a:lstStyle/>
          <a:p>
            <a:pPr algn="ctr"/>
            <a:r>
              <a:rPr lang="en-GB" dirty="0"/>
              <a:t>Yes</a:t>
            </a:r>
          </a:p>
        </p:txBody>
      </p:sp>
      <p:sp>
        <p:nvSpPr>
          <p:cNvPr id="32" name="TextBox 31"/>
          <p:cNvSpPr txBox="1"/>
          <p:nvPr/>
        </p:nvSpPr>
        <p:spPr>
          <a:xfrm>
            <a:off x="3863752" y="6237312"/>
            <a:ext cx="2160240" cy="369332"/>
          </a:xfrm>
          <a:prstGeom prst="rect">
            <a:avLst/>
          </a:prstGeom>
          <a:noFill/>
        </p:spPr>
        <p:txBody>
          <a:bodyPr wrap="square" rtlCol="0">
            <a:spAutoFit/>
          </a:bodyPr>
          <a:lstStyle/>
          <a:p>
            <a:pPr algn="ctr"/>
            <a:r>
              <a:rPr lang="en-GB" dirty="0"/>
              <a:t>Yes</a:t>
            </a:r>
          </a:p>
        </p:txBody>
      </p:sp>
      <p:sp>
        <p:nvSpPr>
          <p:cNvPr id="33" name="TextBox 32"/>
          <p:cNvSpPr txBox="1"/>
          <p:nvPr/>
        </p:nvSpPr>
        <p:spPr>
          <a:xfrm>
            <a:off x="6096000" y="6237312"/>
            <a:ext cx="2160240" cy="369332"/>
          </a:xfrm>
          <a:prstGeom prst="rect">
            <a:avLst/>
          </a:prstGeom>
          <a:noFill/>
        </p:spPr>
        <p:txBody>
          <a:bodyPr wrap="square" rtlCol="0">
            <a:spAutoFit/>
          </a:bodyPr>
          <a:lstStyle/>
          <a:p>
            <a:pPr algn="ctr"/>
            <a:r>
              <a:rPr lang="en-GB" dirty="0"/>
              <a:t>No</a:t>
            </a:r>
          </a:p>
        </p:txBody>
      </p:sp>
      <p:sp>
        <p:nvSpPr>
          <p:cNvPr id="34" name="TextBox 33"/>
          <p:cNvSpPr txBox="1"/>
          <p:nvPr/>
        </p:nvSpPr>
        <p:spPr>
          <a:xfrm>
            <a:off x="8328248" y="6237312"/>
            <a:ext cx="2160240" cy="369332"/>
          </a:xfrm>
          <a:prstGeom prst="rect">
            <a:avLst/>
          </a:prstGeom>
          <a:noFill/>
        </p:spPr>
        <p:txBody>
          <a:bodyPr wrap="square" rtlCol="0">
            <a:spAutoFit/>
          </a:bodyPr>
          <a:lstStyle/>
          <a:p>
            <a:pPr algn="ctr"/>
            <a:r>
              <a:rPr lang="en-GB" dirty="0"/>
              <a:t>No</a:t>
            </a:r>
          </a:p>
        </p:txBody>
      </p:sp>
    </p:spTree>
    <p:extLst>
      <p:ext uri="{BB962C8B-B14F-4D97-AF65-F5344CB8AC3E}">
        <p14:creationId xmlns:p14="http://schemas.microsoft.com/office/powerpoint/2010/main" val="291776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3517DD-0BC2-452C-89C1-EA3AF396926F}"/>
              </a:ext>
            </a:extLst>
          </p:cNvPr>
          <p:cNvSpPr>
            <a:spLocks noGrp="1"/>
          </p:cNvSpPr>
          <p:nvPr>
            <p:ph type="title"/>
          </p:nvPr>
        </p:nvSpPr>
        <p:spPr>
          <a:xfrm>
            <a:off x="263352" y="274638"/>
            <a:ext cx="11593288" cy="1143000"/>
          </a:xfrm>
        </p:spPr>
        <p:txBody>
          <a:bodyPr>
            <a:normAutofit fontScale="90000"/>
          </a:bodyPr>
          <a:lstStyle/>
          <a:p>
            <a:r>
              <a:rPr lang="en-GB"/>
              <a:t>Taxonomic Ranking</a:t>
            </a:r>
            <a:br>
              <a:rPr lang="en-GB"/>
            </a:br>
            <a:r>
              <a:rPr lang="en-GB" sz="2700"/>
              <a:t>Put the taxonomic groups in order and then come up with a mnemonic to remember them.</a:t>
            </a:r>
            <a:br>
              <a:rPr lang="en-GB" sz="2700"/>
            </a:br>
            <a:endParaRPr lang="en-GB" sz="2700"/>
          </a:p>
        </p:txBody>
      </p:sp>
      <p:sp>
        <p:nvSpPr>
          <p:cNvPr id="25" name="Rectangle 24">
            <a:extLst>
              <a:ext uri="{FF2B5EF4-FFF2-40B4-BE49-F238E27FC236}">
                <a16:creationId xmlns:a16="http://schemas.microsoft.com/office/drawing/2014/main" id="{45E90642-103F-42E9-A6FF-EA244F651256}"/>
              </a:ext>
            </a:extLst>
          </p:cNvPr>
          <p:cNvSpPr/>
          <p:nvPr/>
        </p:nvSpPr>
        <p:spPr>
          <a:xfrm>
            <a:off x="4295800" y="4941168"/>
            <a:ext cx="2376264" cy="920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Genus </a:t>
            </a:r>
          </a:p>
          <a:p>
            <a:pPr algn="ctr"/>
            <a:r>
              <a:rPr lang="en-GB">
                <a:solidFill>
                  <a:schemeClr val="bg1"/>
                </a:solidFill>
              </a:rPr>
              <a:t>(group of closely related species)</a:t>
            </a:r>
          </a:p>
        </p:txBody>
      </p:sp>
      <p:sp>
        <p:nvSpPr>
          <p:cNvPr id="27" name="Rectangle 26">
            <a:extLst>
              <a:ext uri="{FF2B5EF4-FFF2-40B4-BE49-F238E27FC236}">
                <a16:creationId xmlns:a16="http://schemas.microsoft.com/office/drawing/2014/main" id="{6D626C2A-046F-4A17-BCB0-68DCCA21A2CC}"/>
              </a:ext>
            </a:extLst>
          </p:cNvPr>
          <p:cNvSpPr/>
          <p:nvPr/>
        </p:nvSpPr>
        <p:spPr>
          <a:xfrm>
            <a:off x="1785047" y="2218269"/>
            <a:ext cx="2376264" cy="920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Order </a:t>
            </a:r>
          </a:p>
          <a:p>
            <a:pPr algn="ctr"/>
            <a:r>
              <a:rPr lang="en-GB">
                <a:solidFill>
                  <a:schemeClr val="bg1"/>
                </a:solidFill>
              </a:rPr>
              <a:t>(more info than class, sub-division of class)</a:t>
            </a:r>
          </a:p>
        </p:txBody>
      </p:sp>
      <p:sp>
        <p:nvSpPr>
          <p:cNvPr id="28" name="Rectangle 27">
            <a:extLst>
              <a:ext uri="{FF2B5EF4-FFF2-40B4-BE49-F238E27FC236}">
                <a16:creationId xmlns:a16="http://schemas.microsoft.com/office/drawing/2014/main" id="{0AC7E30C-88FB-46C7-B0CE-A9EF01346BF5}"/>
              </a:ext>
            </a:extLst>
          </p:cNvPr>
          <p:cNvSpPr/>
          <p:nvPr/>
        </p:nvSpPr>
        <p:spPr>
          <a:xfrm>
            <a:off x="1271464" y="3881448"/>
            <a:ext cx="2376264" cy="920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Phylum </a:t>
            </a:r>
          </a:p>
          <a:p>
            <a:pPr algn="ctr"/>
            <a:r>
              <a:rPr lang="en-GB">
                <a:solidFill>
                  <a:schemeClr val="bg1"/>
                </a:solidFill>
              </a:rPr>
              <a:t>(same body plan)</a:t>
            </a:r>
          </a:p>
        </p:txBody>
      </p:sp>
      <p:sp>
        <p:nvSpPr>
          <p:cNvPr id="29" name="Rectangle 28">
            <a:extLst>
              <a:ext uri="{FF2B5EF4-FFF2-40B4-BE49-F238E27FC236}">
                <a16:creationId xmlns:a16="http://schemas.microsoft.com/office/drawing/2014/main" id="{EBFA47D8-F24D-49BB-9999-804B4E77E4F9}"/>
              </a:ext>
            </a:extLst>
          </p:cNvPr>
          <p:cNvSpPr/>
          <p:nvPr/>
        </p:nvSpPr>
        <p:spPr>
          <a:xfrm>
            <a:off x="4727848" y="3325120"/>
            <a:ext cx="2376264" cy="920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Family </a:t>
            </a:r>
          </a:p>
          <a:p>
            <a:pPr algn="ctr"/>
            <a:r>
              <a:rPr lang="en-GB">
                <a:solidFill>
                  <a:schemeClr val="bg1"/>
                </a:solidFill>
              </a:rPr>
              <a:t>(closely related genera)</a:t>
            </a:r>
          </a:p>
        </p:txBody>
      </p:sp>
      <p:sp>
        <p:nvSpPr>
          <p:cNvPr id="30" name="Rectangle 29">
            <a:extLst>
              <a:ext uri="{FF2B5EF4-FFF2-40B4-BE49-F238E27FC236}">
                <a16:creationId xmlns:a16="http://schemas.microsoft.com/office/drawing/2014/main" id="{21E81735-58C1-4C64-8A72-F48B1FC342B4}"/>
              </a:ext>
            </a:extLst>
          </p:cNvPr>
          <p:cNvSpPr/>
          <p:nvPr/>
        </p:nvSpPr>
        <p:spPr>
          <a:xfrm>
            <a:off x="7968208" y="5229200"/>
            <a:ext cx="2376264" cy="920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Kingdom </a:t>
            </a:r>
          </a:p>
          <a:p>
            <a:pPr algn="ctr"/>
            <a:r>
              <a:rPr lang="en-GB">
                <a:solidFill>
                  <a:schemeClr val="bg1"/>
                </a:solidFill>
              </a:rPr>
              <a:t>(five traditional kingdoms)</a:t>
            </a:r>
          </a:p>
        </p:txBody>
      </p:sp>
      <p:sp>
        <p:nvSpPr>
          <p:cNvPr id="31" name="Rectangle 30">
            <a:extLst>
              <a:ext uri="{FF2B5EF4-FFF2-40B4-BE49-F238E27FC236}">
                <a16:creationId xmlns:a16="http://schemas.microsoft.com/office/drawing/2014/main" id="{37B1F6AF-6A42-496A-AF0A-C17F8A714D80}"/>
              </a:ext>
            </a:extLst>
          </p:cNvPr>
          <p:cNvSpPr/>
          <p:nvPr/>
        </p:nvSpPr>
        <p:spPr>
          <a:xfrm>
            <a:off x="837187" y="5544628"/>
            <a:ext cx="2376264" cy="920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Domain</a:t>
            </a:r>
          </a:p>
          <a:p>
            <a:pPr algn="ctr"/>
            <a:r>
              <a:rPr lang="en-GB">
                <a:solidFill>
                  <a:schemeClr val="bg1"/>
                </a:solidFill>
              </a:rPr>
              <a:t>(what cells are present)</a:t>
            </a:r>
          </a:p>
        </p:txBody>
      </p:sp>
      <p:sp>
        <p:nvSpPr>
          <p:cNvPr id="32" name="Rectangle 31">
            <a:extLst>
              <a:ext uri="{FF2B5EF4-FFF2-40B4-BE49-F238E27FC236}">
                <a16:creationId xmlns:a16="http://schemas.microsoft.com/office/drawing/2014/main" id="{FDAE38C9-1716-4AB6-9C96-4A6BC13DF849}"/>
              </a:ext>
            </a:extLst>
          </p:cNvPr>
          <p:cNvSpPr/>
          <p:nvPr/>
        </p:nvSpPr>
        <p:spPr>
          <a:xfrm>
            <a:off x="8832304" y="3325120"/>
            <a:ext cx="2376264" cy="920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Class </a:t>
            </a:r>
          </a:p>
          <a:p>
            <a:pPr algn="ctr"/>
            <a:r>
              <a:rPr lang="en-GB">
                <a:solidFill>
                  <a:schemeClr val="bg1"/>
                </a:solidFill>
              </a:rPr>
              <a:t>(same general traits, e.g. number of legs)</a:t>
            </a:r>
          </a:p>
        </p:txBody>
      </p:sp>
      <p:sp>
        <p:nvSpPr>
          <p:cNvPr id="33" name="Rectangle 32">
            <a:extLst>
              <a:ext uri="{FF2B5EF4-FFF2-40B4-BE49-F238E27FC236}">
                <a16:creationId xmlns:a16="http://schemas.microsoft.com/office/drawing/2014/main" id="{7F887948-DDD1-40F5-9456-5D6093B7C2A9}"/>
              </a:ext>
            </a:extLst>
          </p:cNvPr>
          <p:cNvSpPr/>
          <p:nvPr/>
        </p:nvSpPr>
        <p:spPr>
          <a:xfrm>
            <a:off x="6672064" y="1916948"/>
            <a:ext cx="2376264" cy="920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Species </a:t>
            </a:r>
          </a:p>
          <a:p>
            <a:pPr algn="ctr"/>
            <a:r>
              <a:rPr lang="en-GB">
                <a:solidFill>
                  <a:schemeClr val="bg1"/>
                </a:solidFill>
              </a:rPr>
              <a:t>(basic unit of classification)</a:t>
            </a:r>
          </a:p>
        </p:txBody>
      </p:sp>
    </p:spTree>
    <p:extLst>
      <p:ext uri="{BB962C8B-B14F-4D97-AF65-F5344CB8AC3E}">
        <p14:creationId xmlns:p14="http://schemas.microsoft.com/office/powerpoint/2010/main" val="3858180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732873-44B8-4CF4-A204-8B1137DCD5D0}"/>
              </a:ext>
            </a:extLst>
          </p:cNvPr>
          <p:cNvSpPr>
            <a:spLocks noGrp="1"/>
          </p:cNvSpPr>
          <p:nvPr>
            <p:ph type="title"/>
          </p:nvPr>
        </p:nvSpPr>
        <p:spPr>
          <a:xfrm>
            <a:off x="762000" y="559678"/>
            <a:ext cx="3567915" cy="4952492"/>
          </a:xfrm>
        </p:spPr>
        <p:txBody>
          <a:bodyPr>
            <a:normAutofit/>
          </a:bodyPr>
          <a:lstStyle/>
          <a:p>
            <a:r>
              <a:rPr lang="en-GB">
                <a:solidFill>
                  <a:schemeClr val="bg1"/>
                </a:solidFill>
              </a:rPr>
              <a:t>What mnemonic did you come up with?</a:t>
            </a:r>
          </a:p>
        </p:txBody>
      </p:sp>
      <p:cxnSp>
        <p:nvCxnSpPr>
          <p:cNvPr id="11" name="Straight Connector 10">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F788CEB-A64E-4972-B121-D606501F5D1A}"/>
              </a:ext>
            </a:extLst>
          </p:cNvPr>
          <p:cNvGraphicFramePr>
            <a:graphicFrameLocks noGrp="1"/>
          </p:cNvGraphicFramePr>
          <p:nvPr>
            <p:ph idx="1"/>
            <p:extLst>
              <p:ext uri="{D42A27DB-BD31-4B8C-83A1-F6EECF244321}">
                <p14:modId xmlns:p14="http://schemas.microsoft.com/office/powerpoint/2010/main" val="349834478"/>
              </p:ext>
            </p:extLst>
          </p:nvPr>
        </p:nvGraphicFramePr>
        <p:xfrm>
          <a:off x="4799856" y="577763"/>
          <a:ext cx="72008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2257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60" y="204486"/>
            <a:ext cx="3260967" cy="6653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847528" y="250974"/>
            <a:ext cx="1440160" cy="523220"/>
          </a:xfrm>
          <a:prstGeom prst="rect">
            <a:avLst/>
          </a:prstGeom>
          <a:noFill/>
        </p:spPr>
        <p:txBody>
          <a:bodyPr wrap="square" rtlCol="0">
            <a:spAutoFit/>
          </a:bodyPr>
          <a:lstStyle/>
          <a:p>
            <a:pPr algn="ctr"/>
            <a:r>
              <a:rPr lang="en-GB" sz="2800"/>
              <a:t>Domain</a:t>
            </a:r>
          </a:p>
        </p:txBody>
      </p:sp>
      <p:sp>
        <p:nvSpPr>
          <p:cNvPr id="4" name="TextBox 3"/>
          <p:cNvSpPr txBox="1"/>
          <p:nvPr/>
        </p:nvSpPr>
        <p:spPr>
          <a:xfrm>
            <a:off x="3598705" y="230352"/>
            <a:ext cx="5112568" cy="646331"/>
          </a:xfrm>
          <a:prstGeom prst="rect">
            <a:avLst/>
          </a:prstGeom>
          <a:noFill/>
        </p:spPr>
        <p:txBody>
          <a:bodyPr wrap="square" rtlCol="0">
            <a:spAutoFit/>
          </a:bodyPr>
          <a:lstStyle/>
          <a:p>
            <a:r>
              <a:rPr lang="en-GB"/>
              <a:t>Highest taxonomic rank </a:t>
            </a:r>
          </a:p>
          <a:p>
            <a:r>
              <a:rPr lang="en-GB"/>
              <a:t>( 3 domains are: Archaea, Bacteria and Eukarya)</a:t>
            </a:r>
          </a:p>
        </p:txBody>
      </p:sp>
      <p:sp>
        <p:nvSpPr>
          <p:cNvPr id="5" name="TextBox 4"/>
          <p:cNvSpPr txBox="1"/>
          <p:nvPr/>
        </p:nvSpPr>
        <p:spPr>
          <a:xfrm>
            <a:off x="1739516" y="1084774"/>
            <a:ext cx="1656184" cy="523220"/>
          </a:xfrm>
          <a:prstGeom prst="rect">
            <a:avLst/>
          </a:prstGeom>
          <a:noFill/>
        </p:spPr>
        <p:txBody>
          <a:bodyPr wrap="square" rtlCol="0">
            <a:spAutoFit/>
          </a:bodyPr>
          <a:lstStyle/>
          <a:p>
            <a:pPr algn="ctr"/>
            <a:r>
              <a:rPr lang="en-GB" sz="2800"/>
              <a:t>Kingdom</a:t>
            </a:r>
          </a:p>
        </p:txBody>
      </p:sp>
      <p:sp>
        <p:nvSpPr>
          <p:cNvPr id="6" name="TextBox 5"/>
          <p:cNvSpPr txBox="1"/>
          <p:nvPr/>
        </p:nvSpPr>
        <p:spPr>
          <a:xfrm>
            <a:off x="3598705" y="1054478"/>
            <a:ext cx="5112568" cy="646331"/>
          </a:xfrm>
          <a:prstGeom prst="rect">
            <a:avLst/>
          </a:prstGeom>
          <a:noFill/>
        </p:spPr>
        <p:txBody>
          <a:bodyPr wrap="square" rtlCol="0">
            <a:spAutoFit/>
          </a:bodyPr>
          <a:lstStyle/>
          <a:p>
            <a:r>
              <a:rPr lang="en-GB"/>
              <a:t>Traditionally 5 kingdoms: Plantae, Animalia, Fungi, Protoctista and Prokaryotae</a:t>
            </a:r>
          </a:p>
        </p:txBody>
      </p:sp>
      <p:sp>
        <p:nvSpPr>
          <p:cNvPr id="7" name="TextBox 6"/>
          <p:cNvSpPr txBox="1"/>
          <p:nvPr/>
        </p:nvSpPr>
        <p:spPr>
          <a:xfrm>
            <a:off x="1869131" y="1899802"/>
            <a:ext cx="1440160" cy="523220"/>
          </a:xfrm>
          <a:prstGeom prst="rect">
            <a:avLst/>
          </a:prstGeom>
          <a:noFill/>
        </p:spPr>
        <p:txBody>
          <a:bodyPr wrap="square" rtlCol="0">
            <a:spAutoFit/>
          </a:bodyPr>
          <a:lstStyle/>
          <a:p>
            <a:pPr algn="ctr"/>
            <a:r>
              <a:rPr lang="en-GB" sz="2800"/>
              <a:t>Phylum</a:t>
            </a:r>
          </a:p>
        </p:txBody>
      </p:sp>
      <p:sp>
        <p:nvSpPr>
          <p:cNvPr id="8" name="TextBox 7"/>
          <p:cNvSpPr txBox="1"/>
          <p:nvPr/>
        </p:nvSpPr>
        <p:spPr>
          <a:xfrm>
            <a:off x="3598705" y="1846566"/>
            <a:ext cx="5112568" cy="646331"/>
          </a:xfrm>
          <a:prstGeom prst="rect">
            <a:avLst/>
          </a:prstGeom>
          <a:noFill/>
        </p:spPr>
        <p:txBody>
          <a:bodyPr wrap="square" rtlCol="0">
            <a:spAutoFit/>
          </a:bodyPr>
          <a:lstStyle/>
          <a:p>
            <a:r>
              <a:rPr lang="en-GB"/>
              <a:t>Groups organisms according to body plan </a:t>
            </a:r>
          </a:p>
          <a:p>
            <a:r>
              <a:rPr lang="en-GB"/>
              <a:t>(backbone or not etc.)</a:t>
            </a:r>
          </a:p>
        </p:txBody>
      </p:sp>
      <p:sp>
        <p:nvSpPr>
          <p:cNvPr id="9" name="TextBox 8"/>
          <p:cNvSpPr txBox="1"/>
          <p:nvPr/>
        </p:nvSpPr>
        <p:spPr>
          <a:xfrm>
            <a:off x="1775520" y="2668950"/>
            <a:ext cx="1440160" cy="523220"/>
          </a:xfrm>
          <a:prstGeom prst="rect">
            <a:avLst/>
          </a:prstGeom>
          <a:noFill/>
        </p:spPr>
        <p:txBody>
          <a:bodyPr wrap="square" rtlCol="0">
            <a:spAutoFit/>
          </a:bodyPr>
          <a:lstStyle/>
          <a:p>
            <a:pPr algn="ctr"/>
            <a:r>
              <a:rPr lang="en-GB" sz="2800"/>
              <a:t>Class</a:t>
            </a:r>
          </a:p>
        </p:txBody>
      </p:sp>
      <p:sp>
        <p:nvSpPr>
          <p:cNvPr id="10" name="TextBox 9"/>
          <p:cNvSpPr txBox="1"/>
          <p:nvPr/>
        </p:nvSpPr>
        <p:spPr>
          <a:xfrm>
            <a:off x="3598705" y="2638654"/>
            <a:ext cx="5112568" cy="646331"/>
          </a:xfrm>
          <a:prstGeom prst="rect">
            <a:avLst/>
          </a:prstGeom>
          <a:noFill/>
        </p:spPr>
        <p:txBody>
          <a:bodyPr wrap="square" rtlCol="0">
            <a:spAutoFit/>
          </a:bodyPr>
          <a:lstStyle/>
          <a:p>
            <a:r>
              <a:rPr lang="en-GB"/>
              <a:t>Groups organisms to do with general trait </a:t>
            </a:r>
          </a:p>
          <a:p>
            <a:r>
              <a:rPr lang="en-GB"/>
              <a:t>(number of legs etc.)</a:t>
            </a:r>
          </a:p>
        </p:txBody>
      </p:sp>
      <p:sp>
        <p:nvSpPr>
          <p:cNvPr id="11" name="TextBox 10"/>
          <p:cNvSpPr txBox="1"/>
          <p:nvPr/>
        </p:nvSpPr>
        <p:spPr>
          <a:xfrm>
            <a:off x="1775520" y="3533046"/>
            <a:ext cx="1440160" cy="523220"/>
          </a:xfrm>
          <a:prstGeom prst="rect">
            <a:avLst/>
          </a:prstGeom>
          <a:noFill/>
        </p:spPr>
        <p:txBody>
          <a:bodyPr wrap="square" rtlCol="0">
            <a:spAutoFit/>
          </a:bodyPr>
          <a:lstStyle/>
          <a:p>
            <a:pPr algn="ctr"/>
            <a:r>
              <a:rPr lang="en-GB" sz="2800"/>
              <a:t>Order</a:t>
            </a:r>
          </a:p>
        </p:txBody>
      </p:sp>
      <p:sp>
        <p:nvSpPr>
          <p:cNvPr id="12" name="TextBox 11"/>
          <p:cNvSpPr txBox="1"/>
          <p:nvPr/>
        </p:nvSpPr>
        <p:spPr>
          <a:xfrm>
            <a:off x="3598705" y="3502750"/>
            <a:ext cx="5112568" cy="646331"/>
          </a:xfrm>
          <a:prstGeom prst="rect">
            <a:avLst/>
          </a:prstGeom>
          <a:noFill/>
        </p:spPr>
        <p:txBody>
          <a:bodyPr wrap="square" rtlCol="0">
            <a:spAutoFit/>
          </a:bodyPr>
          <a:lstStyle/>
          <a:p>
            <a:r>
              <a:rPr lang="en-GB"/>
              <a:t>Groups according to organism’s nature. </a:t>
            </a:r>
          </a:p>
          <a:p>
            <a:r>
              <a:rPr lang="en-GB"/>
              <a:t>(carnivore/herbivore)</a:t>
            </a:r>
          </a:p>
        </p:txBody>
      </p:sp>
      <p:sp>
        <p:nvSpPr>
          <p:cNvPr id="13" name="TextBox 12"/>
          <p:cNvSpPr txBox="1"/>
          <p:nvPr/>
        </p:nvSpPr>
        <p:spPr>
          <a:xfrm>
            <a:off x="1775520" y="4397142"/>
            <a:ext cx="1440160" cy="523220"/>
          </a:xfrm>
          <a:prstGeom prst="rect">
            <a:avLst/>
          </a:prstGeom>
          <a:noFill/>
        </p:spPr>
        <p:txBody>
          <a:bodyPr wrap="square" rtlCol="0">
            <a:spAutoFit/>
          </a:bodyPr>
          <a:lstStyle/>
          <a:p>
            <a:pPr algn="ctr"/>
            <a:r>
              <a:rPr lang="en-GB" sz="2800"/>
              <a:t>Family</a:t>
            </a:r>
          </a:p>
        </p:txBody>
      </p:sp>
      <p:sp>
        <p:nvSpPr>
          <p:cNvPr id="14" name="TextBox 13"/>
          <p:cNvSpPr txBox="1"/>
          <p:nvPr/>
        </p:nvSpPr>
        <p:spPr>
          <a:xfrm>
            <a:off x="3598705" y="4366846"/>
            <a:ext cx="5112568" cy="646331"/>
          </a:xfrm>
          <a:prstGeom prst="rect">
            <a:avLst/>
          </a:prstGeom>
          <a:noFill/>
        </p:spPr>
        <p:txBody>
          <a:bodyPr wrap="square" rtlCol="0">
            <a:spAutoFit/>
          </a:bodyPr>
          <a:lstStyle/>
          <a:p>
            <a:r>
              <a:rPr lang="en-GB"/>
              <a:t>Groups of similar genera, based on reproductive characteristics</a:t>
            </a:r>
          </a:p>
        </p:txBody>
      </p:sp>
      <p:sp>
        <p:nvSpPr>
          <p:cNvPr id="15" name="TextBox 14"/>
          <p:cNvSpPr txBox="1"/>
          <p:nvPr/>
        </p:nvSpPr>
        <p:spPr>
          <a:xfrm>
            <a:off x="1775520" y="5189230"/>
            <a:ext cx="1440160" cy="523220"/>
          </a:xfrm>
          <a:prstGeom prst="rect">
            <a:avLst/>
          </a:prstGeom>
          <a:noFill/>
        </p:spPr>
        <p:txBody>
          <a:bodyPr wrap="square" rtlCol="0">
            <a:spAutoFit/>
          </a:bodyPr>
          <a:lstStyle/>
          <a:p>
            <a:pPr algn="ctr"/>
            <a:r>
              <a:rPr lang="en-GB" sz="2800"/>
              <a:t>Genus</a:t>
            </a:r>
          </a:p>
        </p:txBody>
      </p:sp>
      <p:sp>
        <p:nvSpPr>
          <p:cNvPr id="16" name="TextBox 15"/>
          <p:cNvSpPr txBox="1"/>
          <p:nvPr/>
        </p:nvSpPr>
        <p:spPr>
          <a:xfrm>
            <a:off x="3598705" y="5158933"/>
            <a:ext cx="5112568" cy="369332"/>
          </a:xfrm>
          <a:prstGeom prst="rect">
            <a:avLst/>
          </a:prstGeom>
          <a:noFill/>
        </p:spPr>
        <p:txBody>
          <a:bodyPr wrap="square" rtlCol="0">
            <a:spAutoFit/>
          </a:bodyPr>
          <a:lstStyle/>
          <a:p>
            <a:r>
              <a:rPr lang="en-GB"/>
              <a:t>Groups of similar species</a:t>
            </a:r>
          </a:p>
        </p:txBody>
      </p:sp>
      <p:sp>
        <p:nvSpPr>
          <p:cNvPr id="17" name="TextBox 16"/>
          <p:cNvSpPr txBox="1"/>
          <p:nvPr/>
        </p:nvSpPr>
        <p:spPr>
          <a:xfrm>
            <a:off x="1775520" y="5981318"/>
            <a:ext cx="1440160" cy="523220"/>
          </a:xfrm>
          <a:prstGeom prst="rect">
            <a:avLst/>
          </a:prstGeom>
          <a:noFill/>
        </p:spPr>
        <p:txBody>
          <a:bodyPr wrap="square" rtlCol="0">
            <a:spAutoFit/>
          </a:bodyPr>
          <a:lstStyle/>
          <a:p>
            <a:pPr algn="ctr"/>
            <a:r>
              <a:rPr lang="en-GB" sz="2800"/>
              <a:t>Species</a:t>
            </a:r>
          </a:p>
        </p:txBody>
      </p:sp>
      <p:sp>
        <p:nvSpPr>
          <p:cNvPr id="18" name="TextBox 17"/>
          <p:cNvSpPr txBox="1"/>
          <p:nvPr/>
        </p:nvSpPr>
        <p:spPr>
          <a:xfrm>
            <a:off x="3598705" y="5951022"/>
            <a:ext cx="5112568" cy="646331"/>
          </a:xfrm>
          <a:prstGeom prst="rect">
            <a:avLst/>
          </a:prstGeom>
          <a:noFill/>
        </p:spPr>
        <p:txBody>
          <a:bodyPr wrap="square" rtlCol="0">
            <a:spAutoFit/>
          </a:bodyPr>
          <a:lstStyle/>
          <a:p>
            <a:r>
              <a:rPr lang="en-GB"/>
              <a:t>A group of organisms that can interbreed to give fertile offspring</a:t>
            </a:r>
          </a:p>
        </p:txBody>
      </p:sp>
    </p:spTree>
    <p:extLst>
      <p:ext uri="{BB962C8B-B14F-4D97-AF65-F5344CB8AC3E}">
        <p14:creationId xmlns:p14="http://schemas.microsoft.com/office/powerpoint/2010/main" val="285541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A129B-3486-437C-B119-97A723E03206}"/>
              </a:ext>
            </a:extLst>
          </p:cNvPr>
          <p:cNvSpPr>
            <a:spLocks noGrp="1"/>
          </p:cNvSpPr>
          <p:nvPr>
            <p:ph type="title"/>
          </p:nvPr>
        </p:nvSpPr>
        <p:spPr/>
        <p:txBody>
          <a:bodyPr>
            <a:normAutofit/>
          </a:bodyPr>
          <a:lstStyle/>
          <a:p>
            <a:r>
              <a:rPr lang="en-GB" b="1" u="sng">
                <a:solidFill>
                  <a:srgbClr val="7030A0"/>
                </a:solidFill>
                <a:latin typeface="Calibri" panose="020F0502020204030204" pitchFamily="34" charset="0"/>
                <a:ea typeface="Calibri" panose="020F0502020204030204" pitchFamily="34" charset="0"/>
                <a:cs typeface="Times New Roman" panose="02020603050405020304" pitchFamily="18" charset="0"/>
              </a:rPr>
              <a:t>Classification</a:t>
            </a:r>
            <a:endParaRPr lang="en-GB"/>
          </a:p>
        </p:txBody>
      </p:sp>
      <p:sp>
        <p:nvSpPr>
          <p:cNvPr id="3" name="Content Placeholder 2">
            <a:extLst>
              <a:ext uri="{FF2B5EF4-FFF2-40B4-BE49-F238E27FC236}">
                <a16:creationId xmlns:a16="http://schemas.microsoft.com/office/drawing/2014/main" id="{B258878F-9B89-40A1-8223-151180BB4FFD}"/>
              </a:ext>
            </a:extLst>
          </p:cNvPr>
          <p:cNvSpPr>
            <a:spLocks noGrp="1"/>
          </p:cNvSpPr>
          <p:nvPr>
            <p:ph idx="1"/>
          </p:nvPr>
        </p:nvSpPr>
        <p:spPr/>
        <p:txBody>
          <a:bodyPr>
            <a:normAutofit fontScale="92500" lnSpcReduction="20000"/>
          </a:bodyPr>
          <a:lstStyle/>
          <a:p>
            <a:pPr marL="0" indent="0" algn="just">
              <a:lnSpc>
                <a:spcPct val="115000"/>
              </a:lnSpc>
              <a:buNone/>
            </a:pPr>
            <a:r>
              <a:rPr lang="en-GB" sz="2400">
                <a:solidFill>
                  <a:srgbClr val="7030A0"/>
                </a:solidFill>
                <a:latin typeface="Calibri" panose="020F0502020204030204" pitchFamily="34" charset="0"/>
                <a:ea typeface="Calibri" panose="020F0502020204030204" pitchFamily="34" charset="0"/>
                <a:cs typeface="Times New Roman" panose="02020603050405020304" pitchFamily="18" charset="0"/>
              </a:rPr>
              <a:t>Classification is the organisation of living organisms into groups, according to their relationships to each other. Scientists distinguish between organisms by classifying them as a particular </a:t>
            </a:r>
            <a:r>
              <a:rPr lang="en-GB" sz="2400" b="1">
                <a:solidFill>
                  <a:srgbClr val="7030A0"/>
                </a:solidFill>
                <a:latin typeface="Calibri" panose="020F0502020204030204" pitchFamily="34" charset="0"/>
                <a:ea typeface="Calibri" panose="020F0502020204030204" pitchFamily="34" charset="0"/>
                <a:cs typeface="Times New Roman" panose="02020603050405020304" pitchFamily="18" charset="0"/>
              </a:rPr>
              <a:t>SPECIES</a:t>
            </a:r>
            <a:r>
              <a:rPr lang="en-GB" sz="2400">
                <a:solidFill>
                  <a:srgbClr val="7030A0"/>
                </a:solidFill>
                <a:latin typeface="Calibri" panose="020F0502020204030204" pitchFamily="34" charset="0"/>
                <a:ea typeface="Calibri" panose="020F0502020204030204" pitchFamily="34" charset="0"/>
                <a:cs typeface="Times New Roman" panose="02020603050405020304" pitchFamily="18" charset="0"/>
              </a:rPr>
              <a:t>. The concept of a species is central to the classification system.</a:t>
            </a:r>
          </a:p>
          <a:p>
            <a:pPr marL="0" indent="0" algn="just">
              <a:lnSpc>
                <a:spcPct val="115000"/>
              </a:lnSpc>
              <a:buNone/>
            </a:pPr>
            <a:r>
              <a:rPr lang="en-GB" sz="240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ct val="115000"/>
              </a:lnSpc>
              <a:buNone/>
            </a:pPr>
            <a:r>
              <a:rPr lang="en-GB" sz="2400" b="1" u="sng">
                <a:solidFill>
                  <a:srgbClr val="7030A0"/>
                </a:solidFill>
                <a:latin typeface="Calibri" panose="020F0502020204030204" pitchFamily="34" charset="0"/>
                <a:ea typeface="Calibri" panose="020F0502020204030204" pitchFamily="34" charset="0"/>
                <a:cs typeface="Times New Roman" panose="02020603050405020304" pitchFamily="18" charset="0"/>
              </a:rPr>
              <a:t>SPECIES</a:t>
            </a:r>
            <a:endParaRPr lang="en-GB" sz="240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buNone/>
            </a:pPr>
            <a:r>
              <a:rPr lang="en-GB" sz="2400">
                <a:solidFill>
                  <a:srgbClr val="7030A0"/>
                </a:solidFill>
                <a:latin typeface="Calibri" panose="020F0502020204030204" pitchFamily="34" charset="0"/>
                <a:ea typeface="Calibri" panose="020F0502020204030204" pitchFamily="34" charset="0"/>
                <a:cs typeface="Times New Roman" panose="02020603050405020304" pitchFamily="18" charset="0"/>
              </a:rPr>
              <a:t>Organisms of the same species….:</a:t>
            </a:r>
          </a:p>
          <a:p>
            <a:pPr marL="0" indent="0" algn="just">
              <a:lnSpc>
                <a:spcPct val="115000"/>
              </a:lnSpc>
              <a:buNone/>
            </a:pPr>
            <a:r>
              <a:rPr lang="en-GB" sz="2400">
                <a:solidFill>
                  <a:srgbClr val="C00000"/>
                </a:solidFill>
                <a:latin typeface="Calibri" panose="020F0502020204030204" pitchFamily="34" charset="0"/>
                <a:ea typeface="Calibri" panose="020F0502020204030204" pitchFamily="34" charset="0"/>
                <a:cs typeface="Times New Roman" panose="02020603050405020304" pitchFamily="18" charset="0"/>
              </a:rPr>
              <a:t>…are morphologically and physiologically similar to each other</a:t>
            </a:r>
          </a:p>
          <a:p>
            <a:pPr marL="0" indent="0" algn="just">
              <a:lnSpc>
                <a:spcPct val="115000"/>
              </a:lnSpc>
              <a:buNone/>
            </a:pPr>
            <a:r>
              <a:rPr lang="en-GB" sz="2400">
                <a:solidFill>
                  <a:srgbClr val="C00000"/>
                </a:solidFill>
                <a:latin typeface="Calibri" panose="020F0502020204030204" pitchFamily="34" charset="0"/>
                <a:ea typeface="Calibri" panose="020F0502020204030204" pitchFamily="34" charset="0"/>
                <a:cs typeface="Times New Roman" panose="02020603050405020304" pitchFamily="18" charset="0"/>
              </a:rPr>
              <a:t>…have very similar genes</a:t>
            </a:r>
          </a:p>
          <a:p>
            <a:pPr marL="0" indent="0" algn="just">
              <a:lnSpc>
                <a:spcPct val="115000"/>
              </a:lnSpc>
              <a:buNone/>
            </a:pPr>
            <a:r>
              <a:rPr lang="en-GB" sz="2400">
                <a:solidFill>
                  <a:srgbClr val="C00000"/>
                </a:solidFill>
                <a:latin typeface="Calibri" panose="020F0502020204030204" pitchFamily="34" charset="0"/>
                <a:ea typeface="Calibri" panose="020F0502020204030204" pitchFamily="34" charset="0"/>
                <a:cs typeface="Times New Roman" panose="02020603050405020304" pitchFamily="18" charset="0"/>
              </a:rPr>
              <a:t>…have similar developmental patterns</a:t>
            </a:r>
          </a:p>
          <a:p>
            <a:pPr marL="0" indent="0" algn="just">
              <a:lnSpc>
                <a:spcPct val="115000"/>
              </a:lnSpc>
              <a:buNone/>
            </a:pPr>
            <a:r>
              <a:rPr lang="en-GB" sz="2400">
                <a:solidFill>
                  <a:srgbClr val="C00000"/>
                </a:solidFill>
                <a:latin typeface="Calibri" panose="020F0502020204030204" pitchFamily="34" charset="0"/>
                <a:ea typeface="Calibri" panose="020F0502020204030204" pitchFamily="34" charset="0"/>
                <a:cs typeface="Times New Roman" panose="02020603050405020304" pitchFamily="18" charset="0"/>
              </a:rPr>
              <a:t>…occupy the same ecological niche</a:t>
            </a:r>
          </a:p>
          <a:p>
            <a:pPr marL="0" indent="0" algn="just">
              <a:lnSpc>
                <a:spcPct val="115000"/>
              </a:lnSpc>
              <a:buNone/>
            </a:pPr>
            <a:r>
              <a:rPr lang="en-GB" sz="2400">
                <a:solidFill>
                  <a:srgbClr val="C00000"/>
                </a:solidFill>
                <a:latin typeface="Calibri" panose="020F0502020204030204" pitchFamily="34" charset="0"/>
                <a:ea typeface="Calibri" panose="020F0502020204030204" pitchFamily="34" charset="0"/>
                <a:cs typeface="Times New Roman" panose="02020603050405020304" pitchFamily="18" charset="0"/>
              </a:rPr>
              <a:t>…share similar immunological characteristics</a:t>
            </a:r>
          </a:p>
          <a:p>
            <a:pPr marL="0" indent="0" algn="just">
              <a:lnSpc>
                <a:spcPct val="115000"/>
              </a:lnSpc>
              <a:buNone/>
            </a:pPr>
            <a:r>
              <a:rPr lang="en-GB" sz="2400" b="1" u="sng">
                <a:solidFill>
                  <a:srgbClr val="C00000"/>
                </a:solidFill>
                <a:latin typeface="Calibri" panose="020F0502020204030204" pitchFamily="34" charset="0"/>
                <a:ea typeface="Calibri" panose="020F0502020204030204" pitchFamily="34" charset="0"/>
                <a:cs typeface="Times New Roman" panose="02020603050405020304" pitchFamily="18" charset="0"/>
              </a:rPr>
              <a:t>…are capable of breeding to produce fertile offspring (genes in same gene pool)</a:t>
            </a:r>
          </a:p>
          <a:p>
            <a:pPr marL="0" indent="0">
              <a:buNone/>
            </a:pPr>
            <a:endParaRPr lang="en-GB"/>
          </a:p>
        </p:txBody>
      </p:sp>
    </p:spTree>
    <p:extLst>
      <p:ext uri="{BB962C8B-B14F-4D97-AF65-F5344CB8AC3E}">
        <p14:creationId xmlns:p14="http://schemas.microsoft.com/office/powerpoint/2010/main" val="4095965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58A5A053-11A3-4A45-9920-86465F65EC44}"/>
              </a:ext>
            </a:extLst>
          </p:cNvPr>
          <p:cNvSpPr>
            <a:spLocks noGrp="1"/>
          </p:cNvSpPr>
          <p:nvPr>
            <p:ph type="title"/>
          </p:nvPr>
        </p:nvSpPr>
        <p:spPr>
          <a:xfrm>
            <a:off x="640079" y="2053641"/>
            <a:ext cx="3669161" cy="2760098"/>
          </a:xfrm>
        </p:spPr>
        <p:txBody>
          <a:bodyPr>
            <a:normAutofit/>
          </a:bodyPr>
          <a:lstStyle/>
          <a:p>
            <a:r>
              <a:rPr lang="en-GB">
                <a:solidFill>
                  <a:srgbClr val="FFFFFF"/>
                </a:solidFill>
              </a:rPr>
              <a:t>Why Classify Organisms? </a:t>
            </a:r>
          </a:p>
        </p:txBody>
      </p:sp>
      <p:sp>
        <p:nvSpPr>
          <p:cNvPr id="5" name="Content Placeholder 4">
            <a:extLst>
              <a:ext uri="{FF2B5EF4-FFF2-40B4-BE49-F238E27FC236}">
                <a16:creationId xmlns:a16="http://schemas.microsoft.com/office/drawing/2014/main" id="{FE1D7FA5-5BEA-4753-8BEA-6E0DCE5F5C84}"/>
              </a:ext>
            </a:extLst>
          </p:cNvPr>
          <p:cNvSpPr>
            <a:spLocks noGrp="1"/>
          </p:cNvSpPr>
          <p:nvPr>
            <p:ph idx="1"/>
          </p:nvPr>
        </p:nvSpPr>
        <p:spPr>
          <a:xfrm>
            <a:off x="6090574" y="801866"/>
            <a:ext cx="5306084" cy="5230634"/>
          </a:xfrm>
        </p:spPr>
        <p:txBody>
          <a:bodyPr anchor="ctr">
            <a:normAutofit/>
          </a:bodyPr>
          <a:lstStyle/>
          <a:p>
            <a:pPr marL="257175" indent="-257175">
              <a:buFontTx/>
              <a:buChar char="-"/>
            </a:pPr>
            <a:r>
              <a:rPr lang="en-GB" sz="2400">
                <a:solidFill>
                  <a:srgbClr val="002060"/>
                </a:solidFill>
              </a:rPr>
              <a:t>Taxonomy provides a vivid </a:t>
            </a:r>
            <a:r>
              <a:rPr lang="en-GB" sz="2400">
                <a:solidFill>
                  <a:srgbClr val="E1497F"/>
                </a:solidFill>
              </a:rPr>
              <a:t>picture</a:t>
            </a:r>
            <a:r>
              <a:rPr lang="en-GB" sz="2400">
                <a:solidFill>
                  <a:srgbClr val="002060"/>
                </a:solidFill>
              </a:rPr>
              <a:t> of the existing </a:t>
            </a:r>
            <a:r>
              <a:rPr lang="en-GB" sz="2400">
                <a:solidFill>
                  <a:srgbClr val="E1497F"/>
                </a:solidFill>
              </a:rPr>
              <a:t>organic diversity </a:t>
            </a:r>
            <a:r>
              <a:rPr lang="en-GB" sz="2400">
                <a:solidFill>
                  <a:srgbClr val="002060"/>
                </a:solidFill>
              </a:rPr>
              <a:t>of the earth. </a:t>
            </a:r>
          </a:p>
          <a:p>
            <a:pPr marL="257175" indent="-257175">
              <a:buFontTx/>
              <a:buChar char="-"/>
            </a:pPr>
            <a:r>
              <a:rPr lang="en-GB" sz="2400">
                <a:solidFill>
                  <a:srgbClr val="002060"/>
                </a:solidFill>
              </a:rPr>
              <a:t>Taxonomy allows a </a:t>
            </a:r>
            <a:r>
              <a:rPr lang="en-GB" sz="2400">
                <a:solidFill>
                  <a:srgbClr val="E1497F"/>
                </a:solidFill>
              </a:rPr>
              <a:t>reconstruction</a:t>
            </a:r>
            <a:r>
              <a:rPr lang="en-GB" sz="2400">
                <a:solidFill>
                  <a:srgbClr val="002060"/>
                </a:solidFill>
              </a:rPr>
              <a:t> of the </a:t>
            </a:r>
            <a:r>
              <a:rPr lang="en-GB" sz="2400">
                <a:solidFill>
                  <a:srgbClr val="E1497F"/>
                </a:solidFill>
              </a:rPr>
              <a:t>phylogeny (tree) of life</a:t>
            </a:r>
            <a:r>
              <a:rPr lang="en-GB" sz="2400">
                <a:solidFill>
                  <a:srgbClr val="002060"/>
                </a:solidFill>
              </a:rPr>
              <a:t>. </a:t>
            </a:r>
          </a:p>
          <a:p>
            <a:pPr marL="257175" indent="-257175">
              <a:buFontTx/>
              <a:buChar char="-"/>
            </a:pPr>
            <a:r>
              <a:rPr lang="en-GB" sz="2400">
                <a:solidFill>
                  <a:srgbClr val="002060"/>
                </a:solidFill>
              </a:rPr>
              <a:t>Taxonomy </a:t>
            </a:r>
            <a:r>
              <a:rPr lang="en-GB" sz="2400">
                <a:solidFill>
                  <a:srgbClr val="E1497F"/>
                </a:solidFill>
              </a:rPr>
              <a:t>reveals</a:t>
            </a:r>
            <a:r>
              <a:rPr lang="en-GB" sz="2400">
                <a:solidFill>
                  <a:srgbClr val="002060"/>
                </a:solidFill>
              </a:rPr>
              <a:t> numerous interesting </a:t>
            </a:r>
            <a:r>
              <a:rPr lang="en-GB" sz="2400">
                <a:solidFill>
                  <a:srgbClr val="E1497F"/>
                </a:solidFill>
              </a:rPr>
              <a:t>evolutionary events</a:t>
            </a:r>
            <a:r>
              <a:rPr lang="en-GB" sz="2400">
                <a:solidFill>
                  <a:srgbClr val="002060"/>
                </a:solidFill>
              </a:rPr>
              <a:t>.</a:t>
            </a:r>
          </a:p>
          <a:p>
            <a:pPr marL="257175" indent="-257175">
              <a:buFontTx/>
              <a:buChar char="-"/>
            </a:pPr>
            <a:r>
              <a:rPr lang="en-GB" sz="2400">
                <a:solidFill>
                  <a:srgbClr val="002060"/>
                </a:solidFill>
              </a:rPr>
              <a:t>Taxonomy establishes consistency and </a:t>
            </a:r>
            <a:r>
              <a:rPr lang="en-GB" sz="2400">
                <a:solidFill>
                  <a:srgbClr val="E1497F"/>
                </a:solidFill>
              </a:rPr>
              <a:t>avoids problems associated with common (local) names</a:t>
            </a:r>
          </a:p>
          <a:p>
            <a:endParaRPr lang="en-GB" sz="2400">
              <a:solidFill>
                <a:srgbClr val="000000"/>
              </a:solidFill>
            </a:endParaRPr>
          </a:p>
        </p:txBody>
      </p:sp>
    </p:spTree>
    <p:extLst>
      <p:ext uri="{BB962C8B-B14F-4D97-AF65-F5344CB8AC3E}">
        <p14:creationId xmlns:p14="http://schemas.microsoft.com/office/powerpoint/2010/main" val="322224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C7A3AA1-44C4-4CBE-8808-D86A411AD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03244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4FDAB746-A9A3-4EC2-8997-5EB71BC964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584458"/>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5" name="Title 4">
            <a:extLst>
              <a:ext uri="{FF2B5EF4-FFF2-40B4-BE49-F238E27FC236}">
                <a16:creationId xmlns:a16="http://schemas.microsoft.com/office/drawing/2014/main" id="{ED7C90DD-F7F6-40BA-86ED-57C17DFB44DD}"/>
              </a:ext>
            </a:extLst>
          </p:cNvPr>
          <p:cNvSpPr>
            <a:spLocks noGrp="1"/>
          </p:cNvSpPr>
          <p:nvPr>
            <p:ph type="title"/>
          </p:nvPr>
        </p:nvSpPr>
        <p:spPr>
          <a:xfrm>
            <a:off x="804672" y="338328"/>
            <a:ext cx="5011473" cy="1773936"/>
          </a:xfrm>
        </p:spPr>
        <p:txBody>
          <a:bodyPr>
            <a:normAutofit/>
          </a:bodyPr>
          <a:lstStyle/>
          <a:p>
            <a:r>
              <a:rPr lang="en-GB" sz="4000">
                <a:solidFill>
                  <a:srgbClr val="FFFFFF"/>
                </a:solidFill>
              </a:rPr>
              <a:t>How are humans classified?</a:t>
            </a:r>
          </a:p>
        </p:txBody>
      </p:sp>
      <p:sp>
        <p:nvSpPr>
          <p:cNvPr id="6" name="Content Placeholder 5">
            <a:extLst>
              <a:ext uri="{FF2B5EF4-FFF2-40B4-BE49-F238E27FC236}">
                <a16:creationId xmlns:a16="http://schemas.microsoft.com/office/drawing/2014/main" id="{B7CC906C-C0CA-401D-BBAF-9A480E9F2CF0}"/>
              </a:ext>
            </a:extLst>
          </p:cNvPr>
          <p:cNvSpPr>
            <a:spLocks noGrp="1"/>
          </p:cNvSpPr>
          <p:nvPr>
            <p:ph idx="1"/>
          </p:nvPr>
        </p:nvSpPr>
        <p:spPr>
          <a:xfrm>
            <a:off x="6355641" y="338328"/>
            <a:ext cx="5029200" cy="1773936"/>
          </a:xfrm>
        </p:spPr>
        <p:txBody>
          <a:bodyPr anchor="ctr">
            <a:normAutofit/>
          </a:bodyPr>
          <a:lstStyle/>
          <a:p>
            <a:pPr>
              <a:lnSpc>
                <a:spcPct val="90000"/>
              </a:lnSpc>
            </a:pPr>
            <a:r>
              <a:rPr lang="en-GB" sz="1500">
                <a:solidFill>
                  <a:srgbClr val="FFFFFF"/>
                </a:solidFill>
              </a:rPr>
              <a:t>Modern humans (</a:t>
            </a:r>
            <a:r>
              <a:rPr lang="en-GB" sz="1500" i="1">
                <a:solidFill>
                  <a:srgbClr val="FFFFFF"/>
                </a:solidFill>
              </a:rPr>
              <a:t>Homo sapiens</a:t>
            </a:r>
            <a:r>
              <a:rPr lang="en-GB" sz="1500">
                <a:solidFill>
                  <a:srgbClr val="FFFFFF"/>
                </a:solidFill>
              </a:rPr>
              <a:t>) are the only extant (still in existence) species of humans.</a:t>
            </a:r>
          </a:p>
          <a:p>
            <a:pPr>
              <a:lnSpc>
                <a:spcPct val="90000"/>
              </a:lnSpc>
            </a:pPr>
            <a:r>
              <a:rPr lang="en-GB" sz="1500">
                <a:solidFill>
                  <a:srgbClr val="FFFFFF"/>
                </a:solidFill>
              </a:rPr>
              <a:t>Other members of the homo genus existed but are now extinct. </a:t>
            </a:r>
          </a:p>
          <a:p>
            <a:pPr>
              <a:lnSpc>
                <a:spcPct val="90000"/>
              </a:lnSpc>
            </a:pPr>
            <a:r>
              <a:rPr lang="en-GB" sz="1500">
                <a:solidFill>
                  <a:srgbClr val="FFFFFF"/>
                </a:solidFill>
              </a:rPr>
              <a:t>There was a period of between 2,600 and 5,400 years where </a:t>
            </a:r>
            <a:r>
              <a:rPr lang="en-GB" sz="1500" i="1">
                <a:solidFill>
                  <a:srgbClr val="FFFFFF"/>
                </a:solidFill>
              </a:rPr>
              <a:t>Homo sapiens</a:t>
            </a:r>
            <a:r>
              <a:rPr lang="en-GB" sz="1500">
                <a:solidFill>
                  <a:srgbClr val="FFFFFF"/>
                </a:solidFill>
              </a:rPr>
              <a:t> and </a:t>
            </a:r>
            <a:r>
              <a:rPr lang="en-GB" sz="1500" i="1">
                <a:solidFill>
                  <a:srgbClr val="FFFFFF"/>
                </a:solidFill>
              </a:rPr>
              <a:t>Homo neanderthalensis</a:t>
            </a:r>
            <a:r>
              <a:rPr lang="en-GB" sz="1500">
                <a:solidFill>
                  <a:srgbClr val="FFFFFF"/>
                </a:solidFill>
              </a:rPr>
              <a:t> co-existed. </a:t>
            </a:r>
          </a:p>
        </p:txBody>
      </p:sp>
      <p:sp>
        <p:nvSpPr>
          <p:cNvPr id="75" name="Rectangle 74">
            <a:extLst>
              <a:ext uri="{FF2B5EF4-FFF2-40B4-BE49-F238E27FC236}">
                <a16:creationId xmlns:a16="http://schemas.microsoft.com/office/drawing/2014/main" id="{091C9E05-1ED5-4438-8E0F-38219974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805364"/>
            <a:ext cx="12188952" cy="40526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0C1197A9-3CAA-44B6-9728-FB51EA4188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84598" y="2942847"/>
            <a:ext cx="4657617" cy="31089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D1E5449-EC3C-4741-B4E5-0638E568D742}"/>
              </a:ext>
            </a:extLst>
          </p:cNvPr>
          <p:cNvPicPr>
            <a:picLocks noChangeAspect="1"/>
          </p:cNvPicPr>
          <p:nvPr/>
        </p:nvPicPr>
        <p:blipFill>
          <a:blip r:embed="rId4"/>
          <a:stretch>
            <a:fillRect/>
          </a:stretch>
        </p:blipFill>
        <p:spPr>
          <a:xfrm>
            <a:off x="649785" y="3157411"/>
            <a:ext cx="5166360" cy="2918992"/>
          </a:xfrm>
          <a:prstGeom prst="rect">
            <a:avLst/>
          </a:prstGeom>
        </p:spPr>
      </p:pic>
    </p:spTree>
    <p:extLst>
      <p:ext uri="{BB962C8B-B14F-4D97-AF65-F5344CB8AC3E}">
        <p14:creationId xmlns:p14="http://schemas.microsoft.com/office/powerpoint/2010/main" val="2225088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6" name="Rectangle 18"/>
          <p:cNvSpPr>
            <a:spLocks noChangeArrowheads="1"/>
          </p:cNvSpPr>
          <p:nvPr/>
        </p:nvSpPr>
        <p:spPr bwMode="auto">
          <a:xfrm>
            <a:off x="6227383" y="413724"/>
            <a:ext cx="1368425" cy="288925"/>
          </a:xfrm>
          <a:prstGeom prst="rect">
            <a:avLst/>
          </a:prstGeom>
          <a:solidFill>
            <a:srgbClr val="33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sz="1800" b="1">
                <a:solidFill>
                  <a:schemeClr val="bg1"/>
                </a:solidFill>
                <a:latin typeface="+mn-lt"/>
              </a:rPr>
              <a:t>Prokaryotes</a:t>
            </a:r>
          </a:p>
        </p:txBody>
      </p:sp>
      <p:sp>
        <p:nvSpPr>
          <p:cNvPr id="63507" name="Rectangle 19"/>
          <p:cNvSpPr>
            <a:spLocks noChangeArrowheads="1"/>
          </p:cNvSpPr>
          <p:nvPr/>
        </p:nvSpPr>
        <p:spPr bwMode="auto">
          <a:xfrm>
            <a:off x="7668832" y="413723"/>
            <a:ext cx="1008062" cy="287338"/>
          </a:xfrm>
          <a:prstGeom prst="rect">
            <a:avLst/>
          </a:prstGeom>
          <a:solidFill>
            <a:srgbClr val="33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sz="1800" b="1">
                <a:solidFill>
                  <a:schemeClr val="bg1"/>
                </a:solidFill>
                <a:latin typeface="+mn-lt"/>
              </a:rPr>
              <a:t>Animals</a:t>
            </a:r>
          </a:p>
        </p:txBody>
      </p:sp>
      <p:sp>
        <p:nvSpPr>
          <p:cNvPr id="63508" name="Rectangle 20"/>
          <p:cNvSpPr>
            <a:spLocks noChangeArrowheads="1"/>
          </p:cNvSpPr>
          <p:nvPr/>
        </p:nvSpPr>
        <p:spPr bwMode="auto">
          <a:xfrm>
            <a:off x="5147882" y="413723"/>
            <a:ext cx="1009650" cy="287338"/>
          </a:xfrm>
          <a:prstGeom prst="rect">
            <a:avLst/>
          </a:prstGeom>
          <a:solidFill>
            <a:srgbClr val="33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sz="1800" b="1">
                <a:solidFill>
                  <a:schemeClr val="bg1"/>
                </a:solidFill>
                <a:latin typeface="+mn-lt"/>
              </a:rPr>
              <a:t>Plants</a:t>
            </a:r>
          </a:p>
        </p:txBody>
      </p:sp>
      <p:sp>
        <p:nvSpPr>
          <p:cNvPr id="63509" name="Rectangle 21"/>
          <p:cNvSpPr>
            <a:spLocks noChangeArrowheads="1"/>
          </p:cNvSpPr>
          <p:nvPr/>
        </p:nvSpPr>
        <p:spPr bwMode="auto">
          <a:xfrm>
            <a:off x="3923920" y="413723"/>
            <a:ext cx="1154113" cy="287338"/>
          </a:xfrm>
          <a:prstGeom prst="rect">
            <a:avLst/>
          </a:prstGeom>
          <a:solidFill>
            <a:srgbClr val="33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sz="1800" b="1">
                <a:solidFill>
                  <a:schemeClr val="bg1"/>
                </a:solidFill>
                <a:latin typeface="+mn-lt"/>
              </a:rPr>
              <a:t>Protoctists</a:t>
            </a:r>
          </a:p>
        </p:txBody>
      </p:sp>
      <p:sp>
        <p:nvSpPr>
          <p:cNvPr id="63514" name="Rectangle 26"/>
          <p:cNvSpPr>
            <a:spLocks noChangeArrowheads="1"/>
          </p:cNvSpPr>
          <p:nvPr/>
        </p:nvSpPr>
        <p:spPr bwMode="auto">
          <a:xfrm>
            <a:off x="8819769" y="413723"/>
            <a:ext cx="865188" cy="287338"/>
          </a:xfrm>
          <a:prstGeom prst="rect">
            <a:avLst/>
          </a:prstGeom>
          <a:solidFill>
            <a:srgbClr val="33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sz="1800" b="1">
                <a:solidFill>
                  <a:schemeClr val="bg1"/>
                </a:solidFill>
                <a:latin typeface="+mn-lt"/>
              </a:rPr>
              <a:t>Fungi</a:t>
            </a:r>
          </a:p>
        </p:txBody>
      </p:sp>
      <p:grpSp>
        <p:nvGrpSpPr>
          <p:cNvPr id="2" name="Group 1">
            <a:extLst>
              <a:ext uri="{FF2B5EF4-FFF2-40B4-BE49-F238E27FC236}">
                <a16:creationId xmlns:a16="http://schemas.microsoft.com/office/drawing/2014/main" id="{69F3C0A5-77C0-426D-B688-81E972E06DD2}"/>
              </a:ext>
            </a:extLst>
          </p:cNvPr>
          <p:cNvGrpSpPr/>
          <p:nvPr/>
        </p:nvGrpSpPr>
        <p:grpSpPr>
          <a:xfrm>
            <a:off x="5807076" y="731327"/>
            <a:ext cx="4250408" cy="538673"/>
            <a:chOff x="5880100" y="1485900"/>
            <a:chExt cx="4176713" cy="511174"/>
          </a:xfrm>
        </p:grpSpPr>
        <p:sp>
          <p:nvSpPr>
            <p:cNvPr id="63510" name="Rectangle 22"/>
            <p:cNvSpPr>
              <a:spLocks noChangeArrowheads="1"/>
            </p:cNvSpPr>
            <p:nvPr/>
          </p:nvSpPr>
          <p:spPr bwMode="auto">
            <a:xfrm>
              <a:off x="5880100" y="1701800"/>
              <a:ext cx="1150938"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sz="1800" b="1">
                  <a:solidFill>
                    <a:schemeClr val="bg1"/>
                  </a:solidFill>
                  <a:latin typeface="+mn-lt"/>
                </a:rPr>
                <a:t>Chordata</a:t>
              </a:r>
            </a:p>
          </p:txBody>
        </p:sp>
        <p:sp>
          <p:nvSpPr>
            <p:cNvPr id="63511" name="Rectangle 23"/>
            <p:cNvSpPr>
              <a:spLocks noChangeArrowheads="1"/>
            </p:cNvSpPr>
            <p:nvPr/>
          </p:nvSpPr>
          <p:spPr bwMode="auto">
            <a:xfrm>
              <a:off x="7088124" y="1709736"/>
              <a:ext cx="4318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12" name="Rectangle 24"/>
            <p:cNvSpPr>
              <a:spLocks noChangeArrowheads="1"/>
            </p:cNvSpPr>
            <p:nvPr/>
          </p:nvSpPr>
          <p:spPr bwMode="auto">
            <a:xfrm>
              <a:off x="8112125" y="1701800"/>
              <a:ext cx="4318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13" name="Rectangle 25"/>
            <p:cNvSpPr>
              <a:spLocks noChangeArrowheads="1"/>
            </p:cNvSpPr>
            <p:nvPr/>
          </p:nvSpPr>
          <p:spPr bwMode="auto">
            <a:xfrm>
              <a:off x="7607300" y="1701800"/>
              <a:ext cx="4318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15" name="Line 27"/>
            <p:cNvSpPr>
              <a:spLocks noChangeShapeType="1"/>
            </p:cNvSpPr>
            <p:nvPr/>
          </p:nvSpPr>
          <p:spPr bwMode="auto">
            <a:xfrm>
              <a:off x="8112126" y="1485900"/>
              <a:ext cx="72072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16" name="Line 28"/>
            <p:cNvSpPr>
              <a:spLocks noChangeShapeType="1"/>
            </p:cNvSpPr>
            <p:nvPr/>
          </p:nvSpPr>
          <p:spPr bwMode="auto">
            <a:xfrm>
              <a:off x="8112126" y="1485900"/>
              <a:ext cx="144463"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17" name="Line 29"/>
            <p:cNvSpPr>
              <a:spLocks noChangeShapeType="1"/>
            </p:cNvSpPr>
            <p:nvPr/>
          </p:nvSpPr>
          <p:spPr bwMode="auto">
            <a:xfrm flipH="1">
              <a:off x="7751763" y="1485900"/>
              <a:ext cx="360362"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18" name="Line 30"/>
            <p:cNvSpPr>
              <a:spLocks noChangeShapeType="1"/>
            </p:cNvSpPr>
            <p:nvPr/>
          </p:nvSpPr>
          <p:spPr bwMode="auto">
            <a:xfrm flipH="1">
              <a:off x="6672263" y="1485900"/>
              <a:ext cx="1439862"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19" name="Rectangle 31"/>
            <p:cNvSpPr>
              <a:spLocks noChangeArrowheads="1"/>
            </p:cNvSpPr>
            <p:nvPr/>
          </p:nvSpPr>
          <p:spPr bwMode="auto">
            <a:xfrm>
              <a:off x="8615363" y="1701800"/>
              <a:ext cx="4318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20" name="Rectangle 32"/>
            <p:cNvSpPr>
              <a:spLocks noChangeArrowheads="1"/>
            </p:cNvSpPr>
            <p:nvPr/>
          </p:nvSpPr>
          <p:spPr bwMode="auto">
            <a:xfrm>
              <a:off x="9120188" y="1701800"/>
              <a:ext cx="4318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21" name="Rectangle 33"/>
            <p:cNvSpPr>
              <a:spLocks noChangeArrowheads="1"/>
            </p:cNvSpPr>
            <p:nvPr/>
          </p:nvSpPr>
          <p:spPr bwMode="auto">
            <a:xfrm>
              <a:off x="9625013" y="1701800"/>
              <a:ext cx="4318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22" name="Line 34"/>
            <p:cNvSpPr>
              <a:spLocks noChangeShapeType="1"/>
            </p:cNvSpPr>
            <p:nvPr/>
          </p:nvSpPr>
          <p:spPr bwMode="auto">
            <a:xfrm flipH="1">
              <a:off x="7319963" y="1485900"/>
              <a:ext cx="792162"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23" name="Line 35"/>
            <p:cNvSpPr>
              <a:spLocks noChangeShapeType="1"/>
            </p:cNvSpPr>
            <p:nvPr/>
          </p:nvSpPr>
          <p:spPr bwMode="auto">
            <a:xfrm>
              <a:off x="8112126" y="1485900"/>
              <a:ext cx="1223963"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24" name="Line 36"/>
            <p:cNvSpPr>
              <a:spLocks noChangeShapeType="1"/>
            </p:cNvSpPr>
            <p:nvPr/>
          </p:nvSpPr>
          <p:spPr bwMode="auto">
            <a:xfrm>
              <a:off x="8112125" y="1485900"/>
              <a:ext cx="1728788"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63525" name="Rectangle 37"/>
          <p:cNvSpPr>
            <a:spLocks noChangeArrowheads="1"/>
          </p:cNvSpPr>
          <p:nvPr/>
        </p:nvSpPr>
        <p:spPr bwMode="auto">
          <a:xfrm>
            <a:off x="5807075" y="1278800"/>
            <a:ext cx="1171245"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sz="1800" b="1">
                <a:solidFill>
                  <a:schemeClr val="bg1"/>
                </a:solidFill>
                <a:latin typeface="+mn-lt"/>
              </a:rPr>
              <a:t>Vertebrata</a:t>
            </a:r>
          </a:p>
        </p:txBody>
      </p:sp>
      <p:grpSp>
        <p:nvGrpSpPr>
          <p:cNvPr id="4" name="Group 3">
            <a:extLst>
              <a:ext uri="{FF2B5EF4-FFF2-40B4-BE49-F238E27FC236}">
                <a16:creationId xmlns:a16="http://schemas.microsoft.com/office/drawing/2014/main" id="{CAA71ABF-DEB7-40FA-983C-47CE51CA6E64}"/>
              </a:ext>
            </a:extLst>
          </p:cNvPr>
          <p:cNvGrpSpPr/>
          <p:nvPr/>
        </p:nvGrpSpPr>
        <p:grpSpPr>
          <a:xfrm>
            <a:off x="4691063" y="1580862"/>
            <a:ext cx="3240088" cy="619123"/>
            <a:chOff x="4727575" y="2278063"/>
            <a:chExt cx="3240088" cy="619123"/>
          </a:xfrm>
        </p:grpSpPr>
        <p:sp>
          <p:nvSpPr>
            <p:cNvPr id="63526" name="Rectangle 38"/>
            <p:cNvSpPr>
              <a:spLocks noChangeArrowheads="1"/>
            </p:cNvSpPr>
            <p:nvPr/>
          </p:nvSpPr>
          <p:spPr bwMode="auto">
            <a:xfrm>
              <a:off x="5808664" y="2565400"/>
              <a:ext cx="1150937" cy="331786"/>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sz="1800" b="1" err="1">
                  <a:solidFill>
                    <a:schemeClr val="bg1"/>
                  </a:solidFill>
                  <a:latin typeface="+mn-lt"/>
                </a:rPr>
                <a:t>mammalia</a:t>
              </a:r>
              <a:endParaRPr lang="en-GB" altLang="en-US" sz="1800" b="1">
                <a:solidFill>
                  <a:schemeClr val="bg1"/>
                </a:solidFill>
                <a:latin typeface="+mn-lt"/>
              </a:endParaRPr>
            </a:p>
          </p:txBody>
        </p:sp>
        <p:sp>
          <p:nvSpPr>
            <p:cNvPr id="63527" name="Rectangle 39"/>
            <p:cNvSpPr>
              <a:spLocks noChangeArrowheads="1"/>
            </p:cNvSpPr>
            <p:nvPr/>
          </p:nvSpPr>
          <p:spPr bwMode="auto">
            <a:xfrm>
              <a:off x="7751763" y="2638426"/>
              <a:ext cx="215900" cy="144463"/>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28" name="Rectangle 40"/>
            <p:cNvSpPr>
              <a:spLocks noChangeArrowheads="1"/>
            </p:cNvSpPr>
            <p:nvPr/>
          </p:nvSpPr>
          <p:spPr bwMode="auto">
            <a:xfrm>
              <a:off x="7391400" y="2638426"/>
              <a:ext cx="215900" cy="144463"/>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29" name="Rectangle 41"/>
            <p:cNvSpPr>
              <a:spLocks noChangeArrowheads="1"/>
            </p:cNvSpPr>
            <p:nvPr/>
          </p:nvSpPr>
          <p:spPr bwMode="auto">
            <a:xfrm>
              <a:off x="7032625" y="2638426"/>
              <a:ext cx="215900" cy="144463"/>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30" name="Rectangle 42"/>
            <p:cNvSpPr>
              <a:spLocks noChangeArrowheads="1"/>
            </p:cNvSpPr>
            <p:nvPr/>
          </p:nvSpPr>
          <p:spPr bwMode="auto">
            <a:xfrm>
              <a:off x="4727575" y="2638426"/>
              <a:ext cx="215900" cy="142875"/>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31" name="Rectangle 43"/>
            <p:cNvSpPr>
              <a:spLocks noChangeArrowheads="1"/>
            </p:cNvSpPr>
            <p:nvPr/>
          </p:nvSpPr>
          <p:spPr bwMode="auto">
            <a:xfrm>
              <a:off x="5087938" y="2638426"/>
              <a:ext cx="215900" cy="144463"/>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32" name="Rectangle 44"/>
            <p:cNvSpPr>
              <a:spLocks noChangeArrowheads="1"/>
            </p:cNvSpPr>
            <p:nvPr/>
          </p:nvSpPr>
          <p:spPr bwMode="auto">
            <a:xfrm>
              <a:off x="5448300" y="2638426"/>
              <a:ext cx="215900" cy="144463"/>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33" name="Line 45"/>
            <p:cNvSpPr>
              <a:spLocks noChangeShapeType="1"/>
            </p:cNvSpPr>
            <p:nvPr/>
          </p:nvSpPr>
          <p:spPr bwMode="auto">
            <a:xfrm flipH="1">
              <a:off x="5159376" y="2278063"/>
              <a:ext cx="1223963"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34" name="Line 46"/>
            <p:cNvSpPr>
              <a:spLocks noChangeShapeType="1"/>
            </p:cNvSpPr>
            <p:nvPr/>
          </p:nvSpPr>
          <p:spPr bwMode="auto">
            <a:xfrm>
              <a:off x="6383338" y="2278063"/>
              <a:ext cx="792162"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35" name="Line 47"/>
            <p:cNvSpPr>
              <a:spLocks noChangeShapeType="1"/>
            </p:cNvSpPr>
            <p:nvPr/>
          </p:nvSpPr>
          <p:spPr bwMode="auto">
            <a:xfrm flipH="1">
              <a:off x="6383338" y="2278064"/>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36" name="Line 48"/>
            <p:cNvSpPr>
              <a:spLocks noChangeShapeType="1"/>
            </p:cNvSpPr>
            <p:nvPr/>
          </p:nvSpPr>
          <p:spPr bwMode="auto">
            <a:xfrm flipH="1">
              <a:off x="4800600" y="2278063"/>
              <a:ext cx="1582738"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37" name="Line 49"/>
            <p:cNvSpPr>
              <a:spLocks noChangeShapeType="1"/>
            </p:cNvSpPr>
            <p:nvPr/>
          </p:nvSpPr>
          <p:spPr bwMode="auto">
            <a:xfrm flipH="1">
              <a:off x="5591176" y="2278063"/>
              <a:ext cx="792163"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38" name="Line 50"/>
            <p:cNvSpPr>
              <a:spLocks noChangeShapeType="1"/>
            </p:cNvSpPr>
            <p:nvPr/>
          </p:nvSpPr>
          <p:spPr bwMode="auto">
            <a:xfrm>
              <a:off x="6383339" y="2278063"/>
              <a:ext cx="1152525"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39" name="Line 51"/>
            <p:cNvSpPr>
              <a:spLocks noChangeShapeType="1"/>
            </p:cNvSpPr>
            <p:nvPr/>
          </p:nvSpPr>
          <p:spPr bwMode="auto">
            <a:xfrm>
              <a:off x="6383338" y="2278063"/>
              <a:ext cx="144145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 name="Group 4">
            <a:extLst>
              <a:ext uri="{FF2B5EF4-FFF2-40B4-BE49-F238E27FC236}">
                <a16:creationId xmlns:a16="http://schemas.microsoft.com/office/drawing/2014/main" id="{4245D1BF-D5FD-4C5F-BC94-59FBBA9F4C67}"/>
              </a:ext>
            </a:extLst>
          </p:cNvPr>
          <p:cNvGrpSpPr/>
          <p:nvPr/>
        </p:nvGrpSpPr>
        <p:grpSpPr>
          <a:xfrm>
            <a:off x="3746161" y="2234641"/>
            <a:ext cx="7019925" cy="649288"/>
            <a:chOff x="3648075" y="2781301"/>
            <a:chExt cx="7019925" cy="649288"/>
          </a:xfrm>
        </p:grpSpPr>
        <p:sp>
          <p:nvSpPr>
            <p:cNvPr id="63495" name="Oval 7"/>
            <p:cNvSpPr>
              <a:spLocks noChangeArrowheads="1"/>
            </p:cNvSpPr>
            <p:nvPr/>
          </p:nvSpPr>
          <p:spPr bwMode="auto">
            <a:xfrm>
              <a:off x="3648075" y="3141664"/>
              <a:ext cx="863600" cy="287337"/>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496" name="Oval 8"/>
            <p:cNvSpPr>
              <a:spLocks noChangeArrowheads="1"/>
            </p:cNvSpPr>
            <p:nvPr/>
          </p:nvSpPr>
          <p:spPr bwMode="auto">
            <a:xfrm>
              <a:off x="4008438" y="3141664"/>
              <a:ext cx="863600" cy="287337"/>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02" name="Oval 14"/>
            <p:cNvSpPr>
              <a:spLocks noChangeArrowheads="1"/>
            </p:cNvSpPr>
            <p:nvPr/>
          </p:nvSpPr>
          <p:spPr bwMode="auto">
            <a:xfrm>
              <a:off x="4367213" y="3141664"/>
              <a:ext cx="863600" cy="287337"/>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40" name="Oval 52"/>
            <p:cNvSpPr>
              <a:spLocks noChangeArrowheads="1"/>
            </p:cNvSpPr>
            <p:nvPr/>
          </p:nvSpPr>
          <p:spPr bwMode="auto">
            <a:xfrm>
              <a:off x="4800600" y="3141664"/>
              <a:ext cx="863600" cy="287337"/>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41" name="Oval 53"/>
            <p:cNvSpPr>
              <a:spLocks noChangeArrowheads="1"/>
            </p:cNvSpPr>
            <p:nvPr/>
          </p:nvSpPr>
          <p:spPr bwMode="auto">
            <a:xfrm>
              <a:off x="5303838" y="3141664"/>
              <a:ext cx="863600" cy="287337"/>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42" name="Oval 54"/>
            <p:cNvSpPr>
              <a:spLocks noChangeArrowheads="1"/>
            </p:cNvSpPr>
            <p:nvPr/>
          </p:nvSpPr>
          <p:spPr bwMode="auto">
            <a:xfrm>
              <a:off x="6600825" y="3141664"/>
              <a:ext cx="863600" cy="287337"/>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43" name="Oval 55"/>
            <p:cNvSpPr>
              <a:spLocks noChangeArrowheads="1"/>
            </p:cNvSpPr>
            <p:nvPr/>
          </p:nvSpPr>
          <p:spPr bwMode="auto">
            <a:xfrm>
              <a:off x="6888163" y="3141664"/>
              <a:ext cx="863600" cy="287337"/>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44" name="Oval 56"/>
            <p:cNvSpPr>
              <a:spLocks noChangeArrowheads="1"/>
            </p:cNvSpPr>
            <p:nvPr/>
          </p:nvSpPr>
          <p:spPr bwMode="auto">
            <a:xfrm>
              <a:off x="7391400" y="3141664"/>
              <a:ext cx="863600" cy="287337"/>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45" name="Oval 57"/>
            <p:cNvSpPr>
              <a:spLocks noChangeArrowheads="1"/>
            </p:cNvSpPr>
            <p:nvPr/>
          </p:nvSpPr>
          <p:spPr bwMode="auto">
            <a:xfrm>
              <a:off x="7824788" y="3141664"/>
              <a:ext cx="863600" cy="287337"/>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46" name="Oval 58"/>
            <p:cNvSpPr>
              <a:spLocks noChangeArrowheads="1"/>
            </p:cNvSpPr>
            <p:nvPr/>
          </p:nvSpPr>
          <p:spPr bwMode="auto">
            <a:xfrm>
              <a:off x="8328025" y="3141664"/>
              <a:ext cx="863600" cy="287337"/>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47" name="Oval 59"/>
            <p:cNvSpPr>
              <a:spLocks noChangeArrowheads="1"/>
            </p:cNvSpPr>
            <p:nvPr/>
          </p:nvSpPr>
          <p:spPr bwMode="auto">
            <a:xfrm>
              <a:off x="8759825" y="3141664"/>
              <a:ext cx="863600" cy="287337"/>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48" name="Oval 60"/>
            <p:cNvSpPr>
              <a:spLocks noChangeArrowheads="1"/>
            </p:cNvSpPr>
            <p:nvPr/>
          </p:nvSpPr>
          <p:spPr bwMode="auto">
            <a:xfrm>
              <a:off x="9264650" y="3141664"/>
              <a:ext cx="863600" cy="287337"/>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49" name="Oval 61"/>
            <p:cNvSpPr>
              <a:spLocks noChangeArrowheads="1"/>
            </p:cNvSpPr>
            <p:nvPr/>
          </p:nvSpPr>
          <p:spPr bwMode="auto">
            <a:xfrm>
              <a:off x="9804400" y="3141664"/>
              <a:ext cx="863600" cy="287337"/>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50" name="Oval 62"/>
            <p:cNvSpPr>
              <a:spLocks noChangeArrowheads="1"/>
            </p:cNvSpPr>
            <p:nvPr/>
          </p:nvSpPr>
          <p:spPr bwMode="auto">
            <a:xfrm>
              <a:off x="5664201" y="3141664"/>
              <a:ext cx="1223963" cy="288925"/>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sz="1800" b="1">
                  <a:latin typeface="+mn-lt"/>
                </a:rPr>
                <a:t>Primates</a:t>
              </a:r>
            </a:p>
          </p:txBody>
        </p:sp>
        <p:sp>
          <p:nvSpPr>
            <p:cNvPr id="63551" name="Line 63"/>
            <p:cNvSpPr>
              <a:spLocks noChangeShapeType="1"/>
            </p:cNvSpPr>
            <p:nvPr/>
          </p:nvSpPr>
          <p:spPr bwMode="auto">
            <a:xfrm>
              <a:off x="6240463" y="2781301"/>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52" name="Line 64"/>
            <p:cNvSpPr>
              <a:spLocks noChangeShapeType="1"/>
            </p:cNvSpPr>
            <p:nvPr/>
          </p:nvSpPr>
          <p:spPr bwMode="auto">
            <a:xfrm>
              <a:off x="6240463" y="2781301"/>
              <a:ext cx="107950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53" name="Line 65"/>
            <p:cNvSpPr>
              <a:spLocks noChangeShapeType="1"/>
            </p:cNvSpPr>
            <p:nvPr/>
          </p:nvSpPr>
          <p:spPr bwMode="auto">
            <a:xfrm>
              <a:off x="6240463" y="2781301"/>
              <a:ext cx="64770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54" name="Line 66"/>
            <p:cNvSpPr>
              <a:spLocks noChangeShapeType="1"/>
            </p:cNvSpPr>
            <p:nvPr/>
          </p:nvSpPr>
          <p:spPr bwMode="auto">
            <a:xfrm flipH="1">
              <a:off x="5735639" y="2781301"/>
              <a:ext cx="504825"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55" name="Line 67"/>
            <p:cNvSpPr>
              <a:spLocks noChangeShapeType="1"/>
            </p:cNvSpPr>
            <p:nvPr/>
          </p:nvSpPr>
          <p:spPr bwMode="auto">
            <a:xfrm flipH="1">
              <a:off x="4800601" y="2781301"/>
              <a:ext cx="1439863"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56" name="Line 68"/>
            <p:cNvSpPr>
              <a:spLocks noChangeShapeType="1"/>
            </p:cNvSpPr>
            <p:nvPr/>
          </p:nvSpPr>
          <p:spPr bwMode="auto">
            <a:xfrm flipH="1">
              <a:off x="5159375" y="2781301"/>
              <a:ext cx="1081088"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57" name="Line 69"/>
            <p:cNvSpPr>
              <a:spLocks noChangeShapeType="1"/>
            </p:cNvSpPr>
            <p:nvPr/>
          </p:nvSpPr>
          <p:spPr bwMode="auto">
            <a:xfrm>
              <a:off x="6240463" y="2781301"/>
              <a:ext cx="151130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58" name="Line 70"/>
            <p:cNvSpPr>
              <a:spLocks noChangeShapeType="1"/>
            </p:cNvSpPr>
            <p:nvPr/>
          </p:nvSpPr>
          <p:spPr bwMode="auto">
            <a:xfrm>
              <a:off x="6240463" y="2781301"/>
              <a:ext cx="194310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59" name="Line 71"/>
            <p:cNvSpPr>
              <a:spLocks noChangeShapeType="1"/>
            </p:cNvSpPr>
            <p:nvPr/>
          </p:nvSpPr>
          <p:spPr bwMode="auto">
            <a:xfrm>
              <a:off x="6240464" y="2781301"/>
              <a:ext cx="2879725"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60" name="Line 72"/>
            <p:cNvSpPr>
              <a:spLocks noChangeShapeType="1"/>
            </p:cNvSpPr>
            <p:nvPr/>
          </p:nvSpPr>
          <p:spPr bwMode="auto">
            <a:xfrm>
              <a:off x="6240464" y="2781301"/>
              <a:ext cx="2447925"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61" name="Line 73"/>
            <p:cNvSpPr>
              <a:spLocks noChangeShapeType="1"/>
            </p:cNvSpPr>
            <p:nvPr/>
          </p:nvSpPr>
          <p:spPr bwMode="auto">
            <a:xfrm>
              <a:off x="6240464" y="2781301"/>
              <a:ext cx="3455987"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62" name="Line 74"/>
            <p:cNvSpPr>
              <a:spLocks noChangeShapeType="1"/>
            </p:cNvSpPr>
            <p:nvPr/>
          </p:nvSpPr>
          <p:spPr bwMode="auto">
            <a:xfrm>
              <a:off x="6240463" y="2781301"/>
              <a:ext cx="403225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63" name="Line 75"/>
            <p:cNvSpPr>
              <a:spLocks noChangeShapeType="1"/>
            </p:cNvSpPr>
            <p:nvPr/>
          </p:nvSpPr>
          <p:spPr bwMode="auto">
            <a:xfrm flipH="1">
              <a:off x="3935413" y="2781301"/>
              <a:ext cx="230505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64" name="Line 76"/>
            <p:cNvSpPr>
              <a:spLocks noChangeShapeType="1"/>
            </p:cNvSpPr>
            <p:nvPr/>
          </p:nvSpPr>
          <p:spPr bwMode="auto">
            <a:xfrm flipH="1">
              <a:off x="4440239" y="2781301"/>
              <a:ext cx="1800225"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63574" name="Oval 86"/>
          <p:cNvSpPr>
            <a:spLocks noChangeArrowheads="1"/>
          </p:cNvSpPr>
          <p:nvPr/>
        </p:nvSpPr>
        <p:spPr bwMode="auto">
          <a:xfrm>
            <a:off x="4285117" y="4004171"/>
            <a:ext cx="1223963" cy="288925"/>
          </a:xfrm>
          <a:prstGeom prst="ellipse">
            <a:avLst/>
          </a:prstGeom>
          <a:noFill/>
          <a:ln w="9525">
            <a:solidFill>
              <a:schemeClr val="tx1"/>
            </a:solidFill>
            <a:round/>
            <a:headEnd/>
            <a:tailEnd/>
          </a:ln>
          <a:effec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sz="1800" b="1">
                <a:latin typeface="+mn-lt"/>
              </a:rPr>
              <a:t>Hominini</a:t>
            </a:r>
          </a:p>
        </p:txBody>
      </p:sp>
      <p:sp>
        <p:nvSpPr>
          <p:cNvPr id="63575" name="Oval 87"/>
          <p:cNvSpPr>
            <a:spLocks noChangeArrowheads="1"/>
          </p:cNvSpPr>
          <p:nvPr/>
        </p:nvSpPr>
        <p:spPr bwMode="auto">
          <a:xfrm>
            <a:off x="6983826" y="4005064"/>
            <a:ext cx="1223963" cy="288925"/>
          </a:xfrm>
          <a:prstGeom prst="ellipse">
            <a:avLst/>
          </a:prstGeom>
          <a:noFill/>
          <a:ln w="9525">
            <a:solidFill>
              <a:schemeClr val="tx1"/>
            </a:solidFill>
            <a:round/>
            <a:headEnd/>
            <a:tailEnd/>
          </a:ln>
          <a:effec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sz="1800" b="1">
                <a:latin typeface="+mn-lt"/>
              </a:rPr>
              <a:t>Gorillini</a:t>
            </a:r>
          </a:p>
        </p:txBody>
      </p:sp>
      <p:sp>
        <p:nvSpPr>
          <p:cNvPr id="63576" name="Line 88"/>
          <p:cNvSpPr>
            <a:spLocks noChangeShapeType="1"/>
          </p:cNvSpPr>
          <p:nvPr/>
        </p:nvSpPr>
        <p:spPr bwMode="auto">
          <a:xfrm flipH="1">
            <a:off x="5257460" y="3551028"/>
            <a:ext cx="1140387" cy="4559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77" name="Line 89"/>
          <p:cNvSpPr>
            <a:spLocks noChangeShapeType="1"/>
          </p:cNvSpPr>
          <p:nvPr/>
        </p:nvSpPr>
        <p:spPr bwMode="auto">
          <a:xfrm>
            <a:off x="6326411" y="3551028"/>
            <a:ext cx="1066577" cy="45355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78" name="Oval 90"/>
          <p:cNvSpPr>
            <a:spLocks noChangeArrowheads="1"/>
          </p:cNvSpPr>
          <p:nvPr/>
        </p:nvSpPr>
        <p:spPr bwMode="auto">
          <a:xfrm>
            <a:off x="3494542" y="4721315"/>
            <a:ext cx="1223963" cy="288925"/>
          </a:xfrm>
          <a:prstGeom prst="ellipse">
            <a:avLst/>
          </a:prstGeom>
          <a:solidFill>
            <a:schemeClr val="accent3">
              <a:lumMod val="40000"/>
              <a:lumOff val="60000"/>
            </a:schemeClr>
          </a:solidFill>
          <a:ln w="9525">
            <a:solidFill>
              <a:schemeClr val="tx1"/>
            </a:solidFill>
            <a:round/>
            <a:headEnd/>
            <a:tailEnd/>
          </a:ln>
          <a:effec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sz="1800" b="1">
                <a:latin typeface="+mn-lt"/>
              </a:rPr>
              <a:t>Homo</a:t>
            </a:r>
          </a:p>
        </p:txBody>
      </p:sp>
      <p:sp>
        <p:nvSpPr>
          <p:cNvPr id="63579" name="Oval 91"/>
          <p:cNvSpPr>
            <a:spLocks noChangeArrowheads="1"/>
          </p:cNvSpPr>
          <p:nvPr/>
        </p:nvSpPr>
        <p:spPr bwMode="auto">
          <a:xfrm>
            <a:off x="4999039" y="4730308"/>
            <a:ext cx="1223963" cy="288925"/>
          </a:xfrm>
          <a:prstGeom prst="ellipse">
            <a:avLst/>
          </a:prstGeom>
          <a:solidFill>
            <a:schemeClr val="accent3">
              <a:lumMod val="40000"/>
              <a:lumOff val="60000"/>
            </a:schemeClr>
          </a:solidFill>
          <a:ln w="9525">
            <a:solidFill>
              <a:schemeClr val="tx1"/>
            </a:solidFill>
            <a:round/>
            <a:headEnd/>
            <a:tailEnd/>
          </a:ln>
          <a:effec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sz="1800" b="1">
                <a:latin typeface="+mn-lt"/>
              </a:rPr>
              <a:t>Pan</a:t>
            </a:r>
          </a:p>
        </p:txBody>
      </p:sp>
      <p:sp>
        <p:nvSpPr>
          <p:cNvPr id="63580" name="Oval 92"/>
          <p:cNvSpPr>
            <a:spLocks noChangeArrowheads="1"/>
          </p:cNvSpPr>
          <p:nvPr/>
        </p:nvSpPr>
        <p:spPr bwMode="auto">
          <a:xfrm>
            <a:off x="7849849" y="4744289"/>
            <a:ext cx="1223962" cy="288925"/>
          </a:xfrm>
          <a:prstGeom prst="ellipse">
            <a:avLst/>
          </a:prstGeom>
          <a:solidFill>
            <a:schemeClr val="accent3">
              <a:lumMod val="40000"/>
              <a:lumOff val="60000"/>
            </a:schemeClr>
          </a:solidFill>
          <a:ln w="9525">
            <a:solidFill>
              <a:schemeClr val="tx1"/>
            </a:solidFill>
            <a:round/>
            <a:headEnd/>
            <a:tailEnd/>
          </a:ln>
          <a:effec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sz="1800" b="1">
                <a:latin typeface="+mn-lt"/>
              </a:rPr>
              <a:t>Gorilla</a:t>
            </a:r>
          </a:p>
        </p:txBody>
      </p:sp>
      <p:sp>
        <p:nvSpPr>
          <p:cNvPr id="63581" name="AutoShape 93"/>
          <p:cNvSpPr>
            <a:spLocks noChangeArrowheads="1"/>
          </p:cNvSpPr>
          <p:nvPr/>
        </p:nvSpPr>
        <p:spPr bwMode="auto">
          <a:xfrm>
            <a:off x="4514327" y="5182589"/>
            <a:ext cx="1044574" cy="782702"/>
          </a:xfrm>
          <a:prstGeom prst="star5">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sz="1600" b="1"/>
              <a:t>troglodytes</a:t>
            </a:r>
          </a:p>
        </p:txBody>
      </p:sp>
      <p:sp>
        <p:nvSpPr>
          <p:cNvPr id="63582" name="AutoShape 94"/>
          <p:cNvSpPr>
            <a:spLocks noChangeArrowheads="1"/>
          </p:cNvSpPr>
          <p:nvPr/>
        </p:nvSpPr>
        <p:spPr bwMode="auto">
          <a:xfrm>
            <a:off x="5702193" y="5182727"/>
            <a:ext cx="1032436" cy="782564"/>
          </a:xfrm>
          <a:prstGeom prst="star5">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sz="1600" b="1"/>
              <a:t>paniscus</a:t>
            </a:r>
          </a:p>
        </p:txBody>
      </p:sp>
      <p:sp>
        <p:nvSpPr>
          <p:cNvPr id="63583" name="AutoShape 95"/>
          <p:cNvSpPr>
            <a:spLocks noChangeArrowheads="1"/>
          </p:cNvSpPr>
          <p:nvPr/>
        </p:nvSpPr>
        <p:spPr bwMode="auto">
          <a:xfrm>
            <a:off x="3136126" y="5178686"/>
            <a:ext cx="1091391" cy="872994"/>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sz="1600" b="1"/>
              <a:t>sapiens</a:t>
            </a:r>
          </a:p>
        </p:txBody>
      </p:sp>
      <p:sp>
        <p:nvSpPr>
          <p:cNvPr id="63584" name="AutoShape 96"/>
          <p:cNvSpPr>
            <a:spLocks noChangeArrowheads="1"/>
          </p:cNvSpPr>
          <p:nvPr/>
        </p:nvSpPr>
        <p:spPr bwMode="auto">
          <a:xfrm>
            <a:off x="7740271" y="5217430"/>
            <a:ext cx="992069" cy="790737"/>
          </a:xfrm>
          <a:prstGeom prst="star5">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sz="1400" b="1"/>
              <a:t>gorilla</a:t>
            </a:r>
          </a:p>
        </p:txBody>
      </p:sp>
      <p:sp>
        <p:nvSpPr>
          <p:cNvPr id="63585" name="AutoShape 97"/>
          <p:cNvSpPr>
            <a:spLocks noChangeArrowheads="1"/>
          </p:cNvSpPr>
          <p:nvPr/>
        </p:nvSpPr>
        <p:spPr bwMode="auto">
          <a:xfrm>
            <a:off x="7253839" y="6103626"/>
            <a:ext cx="863600" cy="604838"/>
          </a:xfrm>
          <a:prstGeom prst="star5">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sz="1400" b="1"/>
              <a:t>gorilla</a:t>
            </a:r>
          </a:p>
          <a:p>
            <a:pPr algn="ctr">
              <a:defRPr/>
            </a:pPr>
            <a:r>
              <a:rPr lang="en-GB" sz="1400" b="1"/>
              <a:t>gorilla</a:t>
            </a:r>
          </a:p>
        </p:txBody>
      </p:sp>
      <p:sp>
        <p:nvSpPr>
          <p:cNvPr id="63586" name="AutoShape 98"/>
          <p:cNvSpPr>
            <a:spLocks noChangeArrowheads="1"/>
          </p:cNvSpPr>
          <p:nvPr/>
        </p:nvSpPr>
        <p:spPr bwMode="auto">
          <a:xfrm>
            <a:off x="8408304" y="6103626"/>
            <a:ext cx="804012" cy="604838"/>
          </a:xfrm>
          <a:prstGeom prst="star5">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sz="1400" b="1"/>
              <a:t>gorilla</a:t>
            </a:r>
          </a:p>
          <a:p>
            <a:pPr algn="ctr">
              <a:defRPr/>
            </a:pPr>
            <a:r>
              <a:rPr lang="en-GB" sz="1400" b="1"/>
              <a:t>diehle</a:t>
            </a:r>
          </a:p>
        </p:txBody>
      </p:sp>
      <p:sp>
        <p:nvSpPr>
          <p:cNvPr id="63587" name="AutoShape 99"/>
          <p:cNvSpPr>
            <a:spLocks noChangeArrowheads="1"/>
          </p:cNvSpPr>
          <p:nvPr/>
        </p:nvSpPr>
        <p:spPr bwMode="auto">
          <a:xfrm>
            <a:off x="9618065" y="5173412"/>
            <a:ext cx="900112" cy="790736"/>
          </a:xfrm>
          <a:prstGeom prst="star5">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sz="1400" b="1"/>
              <a:t>beringei</a:t>
            </a:r>
          </a:p>
        </p:txBody>
      </p:sp>
      <p:sp>
        <p:nvSpPr>
          <p:cNvPr id="63588" name="AutoShape 100"/>
          <p:cNvSpPr>
            <a:spLocks noChangeArrowheads="1"/>
          </p:cNvSpPr>
          <p:nvPr/>
        </p:nvSpPr>
        <p:spPr bwMode="auto">
          <a:xfrm>
            <a:off x="9620428" y="6082195"/>
            <a:ext cx="819229" cy="647700"/>
          </a:xfrm>
          <a:prstGeom prst="star5">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sz="1400" b="1"/>
              <a:t>beringei</a:t>
            </a:r>
          </a:p>
          <a:p>
            <a:pPr algn="ctr">
              <a:defRPr/>
            </a:pPr>
            <a:r>
              <a:rPr lang="en-GB" sz="1400" b="1"/>
              <a:t>graueri</a:t>
            </a:r>
          </a:p>
        </p:txBody>
      </p:sp>
      <p:sp>
        <p:nvSpPr>
          <p:cNvPr id="63589" name="AutoShape 101"/>
          <p:cNvSpPr>
            <a:spLocks noChangeArrowheads="1"/>
          </p:cNvSpPr>
          <p:nvPr/>
        </p:nvSpPr>
        <p:spPr bwMode="auto">
          <a:xfrm>
            <a:off x="10749376" y="6103626"/>
            <a:ext cx="819229" cy="620142"/>
          </a:xfrm>
          <a:prstGeom prst="star5">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sz="1400" b="1"/>
              <a:t>beringei</a:t>
            </a:r>
          </a:p>
          <a:p>
            <a:pPr algn="ctr">
              <a:defRPr/>
            </a:pPr>
            <a:r>
              <a:rPr lang="en-GB" sz="1400" b="1"/>
              <a:t>beringei</a:t>
            </a:r>
          </a:p>
        </p:txBody>
      </p:sp>
      <p:sp>
        <p:nvSpPr>
          <p:cNvPr id="63591" name="Line 103"/>
          <p:cNvSpPr>
            <a:spLocks noChangeShapeType="1"/>
          </p:cNvSpPr>
          <p:nvPr/>
        </p:nvSpPr>
        <p:spPr bwMode="auto">
          <a:xfrm flipH="1">
            <a:off x="7849849" y="5900216"/>
            <a:ext cx="292165" cy="40910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92" name="Line 104"/>
          <p:cNvSpPr>
            <a:spLocks noChangeShapeType="1"/>
          </p:cNvSpPr>
          <p:nvPr/>
        </p:nvSpPr>
        <p:spPr bwMode="auto">
          <a:xfrm flipH="1">
            <a:off x="8353086" y="5049157"/>
            <a:ext cx="250783" cy="4348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93" name="Line 105"/>
          <p:cNvSpPr>
            <a:spLocks noChangeShapeType="1"/>
          </p:cNvSpPr>
          <p:nvPr/>
        </p:nvSpPr>
        <p:spPr bwMode="auto">
          <a:xfrm>
            <a:off x="8243507" y="5864498"/>
            <a:ext cx="469941" cy="434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95" name="Line 107"/>
          <p:cNvSpPr>
            <a:spLocks noChangeShapeType="1"/>
          </p:cNvSpPr>
          <p:nvPr/>
        </p:nvSpPr>
        <p:spPr bwMode="auto">
          <a:xfrm>
            <a:off x="8894154" y="5026548"/>
            <a:ext cx="1022894" cy="4185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96" name="Line 108"/>
          <p:cNvSpPr>
            <a:spLocks noChangeShapeType="1"/>
          </p:cNvSpPr>
          <p:nvPr/>
        </p:nvSpPr>
        <p:spPr bwMode="auto">
          <a:xfrm flipH="1">
            <a:off x="3866627" y="5026548"/>
            <a:ext cx="221696" cy="495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97" name="Line 109"/>
          <p:cNvSpPr>
            <a:spLocks noChangeShapeType="1"/>
          </p:cNvSpPr>
          <p:nvPr/>
        </p:nvSpPr>
        <p:spPr bwMode="auto">
          <a:xfrm flipH="1">
            <a:off x="5257460" y="5033214"/>
            <a:ext cx="251620" cy="4119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98" name="Line 110"/>
          <p:cNvSpPr>
            <a:spLocks noChangeShapeType="1"/>
          </p:cNvSpPr>
          <p:nvPr/>
        </p:nvSpPr>
        <p:spPr bwMode="auto">
          <a:xfrm>
            <a:off x="5696176" y="5033215"/>
            <a:ext cx="316141" cy="4119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4" name="Rectangle 21">
            <a:extLst>
              <a:ext uri="{FF2B5EF4-FFF2-40B4-BE49-F238E27FC236}">
                <a16:creationId xmlns:a16="http://schemas.microsoft.com/office/drawing/2014/main" id="{AB5ED8A1-B2ED-45CB-B250-38408D2ABFC1}"/>
              </a:ext>
            </a:extLst>
          </p:cNvPr>
          <p:cNvSpPr>
            <a:spLocks noChangeArrowheads="1"/>
          </p:cNvSpPr>
          <p:nvPr/>
        </p:nvSpPr>
        <p:spPr bwMode="auto">
          <a:xfrm>
            <a:off x="1164328" y="404664"/>
            <a:ext cx="1879692" cy="283385"/>
          </a:xfrm>
          <a:prstGeom prst="rect">
            <a:avLst/>
          </a:prstGeom>
          <a:solidFill>
            <a:srgbClr val="33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b="1">
                <a:solidFill>
                  <a:schemeClr val="bg1"/>
                </a:solidFill>
                <a:latin typeface="+mn-lt"/>
              </a:rPr>
              <a:t>Kingdom</a:t>
            </a:r>
          </a:p>
        </p:txBody>
      </p:sp>
      <p:sp>
        <p:nvSpPr>
          <p:cNvPr id="115" name="Rectangle 22">
            <a:extLst>
              <a:ext uri="{FF2B5EF4-FFF2-40B4-BE49-F238E27FC236}">
                <a16:creationId xmlns:a16="http://schemas.microsoft.com/office/drawing/2014/main" id="{EF806BE5-1CA6-407F-B3FE-3255A17D4802}"/>
              </a:ext>
            </a:extLst>
          </p:cNvPr>
          <p:cNvSpPr>
            <a:spLocks noChangeArrowheads="1"/>
          </p:cNvSpPr>
          <p:nvPr/>
        </p:nvSpPr>
        <p:spPr bwMode="auto">
          <a:xfrm>
            <a:off x="1164328" y="978901"/>
            <a:ext cx="1879692" cy="279402"/>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b="1">
                <a:solidFill>
                  <a:schemeClr val="bg1"/>
                </a:solidFill>
                <a:latin typeface="+mn-lt"/>
              </a:rPr>
              <a:t>Phylum</a:t>
            </a:r>
          </a:p>
        </p:txBody>
      </p:sp>
      <p:sp>
        <p:nvSpPr>
          <p:cNvPr id="116" name="Rectangle 22">
            <a:extLst>
              <a:ext uri="{FF2B5EF4-FFF2-40B4-BE49-F238E27FC236}">
                <a16:creationId xmlns:a16="http://schemas.microsoft.com/office/drawing/2014/main" id="{E28FCAEB-C4F9-4ABB-A464-B15E5ACAF5D9}"/>
              </a:ext>
            </a:extLst>
          </p:cNvPr>
          <p:cNvSpPr>
            <a:spLocks noChangeArrowheads="1"/>
          </p:cNvSpPr>
          <p:nvPr/>
        </p:nvSpPr>
        <p:spPr bwMode="auto">
          <a:xfrm>
            <a:off x="1164328" y="1282768"/>
            <a:ext cx="1879692" cy="279402"/>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b="1">
                <a:solidFill>
                  <a:schemeClr val="bg1"/>
                </a:solidFill>
                <a:latin typeface="+mn-lt"/>
              </a:rPr>
              <a:t>Subphylum</a:t>
            </a:r>
          </a:p>
        </p:txBody>
      </p:sp>
      <p:sp>
        <p:nvSpPr>
          <p:cNvPr id="118" name="Rectangle 22">
            <a:extLst>
              <a:ext uri="{FF2B5EF4-FFF2-40B4-BE49-F238E27FC236}">
                <a16:creationId xmlns:a16="http://schemas.microsoft.com/office/drawing/2014/main" id="{520444F2-A4B1-4E9F-8F2B-442A2AB62014}"/>
              </a:ext>
            </a:extLst>
          </p:cNvPr>
          <p:cNvSpPr>
            <a:spLocks noChangeArrowheads="1"/>
          </p:cNvSpPr>
          <p:nvPr/>
        </p:nvSpPr>
        <p:spPr bwMode="auto">
          <a:xfrm>
            <a:off x="1136661" y="1814690"/>
            <a:ext cx="1907359" cy="308800"/>
          </a:xfrm>
          <a:prstGeom prst="rect">
            <a:avLst/>
          </a:prstGeom>
          <a:solidFill>
            <a:srgbClr val="00B050"/>
          </a:solidFill>
          <a:ln w="9525">
            <a:solidFill>
              <a:schemeClr val="tx1"/>
            </a:solidFill>
            <a:miter lim="800000"/>
            <a:headEnd/>
            <a:tailEnd/>
          </a:ln>
          <a:effec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b="1">
                <a:solidFill>
                  <a:schemeClr val="bg1"/>
                </a:solidFill>
                <a:latin typeface="+mn-lt"/>
              </a:rPr>
              <a:t>Class</a:t>
            </a:r>
          </a:p>
        </p:txBody>
      </p:sp>
      <p:sp>
        <p:nvSpPr>
          <p:cNvPr id="119" name="Rectangle 22">
            <a:extLst>
              <a:ext uri="{FF2B5EF4-FFF2-40B4-BE49-F238E27FC236}">
                <a16:creationId xmlns:a16="http://schemas.microsoft.com/office/drawing/2014/main" id="{ECB9CB14-4BAE-4BF5-BC9F-5653AD1AFAF8}"/>
              </a:ext>
            </a:extLst>
          </p:cNvPr>
          <p:cNvSpPr>
            <a:spLocks noChangeArrowheads="1"/>
          </p:cNvSpPr>
          <p:nvPr/>
        </p:nvSpPr>
        <p:spPr bwMode="auto">
          <a:xfrm>
            <a:off x="1136661" y="2585932"/>
            <a:ext cx="1907358" cy="308800"/>
          </a:xfrm>
          <a:prstGeom prst="rect">
            <a:avLst/>
          </a:prstGeom>
          <a:solidFill>
            <a:schemeClr val="tx2">
              <a:lumMod val="60000"/>
              <a:lumOff val="40000"/>
            </a:schemeClr>
          </a:solidFill>
          <a:ln w="9525">
            <a:solidFill>
              <a:schemeClr val="tx1"/>
            </a:solidFill>
            <a:miter lim="800000"/>
            <a:headEnd/>
            <a:tailEnd/>
          </a:ln>
          <a:effec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b="1">
                <a:solidFill>
                  <a:schemeClr val="bg1"/>
                </a:solidFill>
                <a:latin typeface="+mn-lt"/>
              </a:rPr>
              <a:t>Order</a:t>
            </a:r>
          </a:p>
        </p:txBody>
      </p:sp>
      <p:grpSp>
        <p:nvGrpSpPr>
          <p:cNvPr id="26" name="Group 25">
            <a:extLst>
              <a:ext uri="{FF2B5EF4-FFF2-40B4-BE49-F238E27FC236}">
                <a16:creationId xmlns:a16="http://schemas.microsoft.com/office/drawing/2014/main" id="{387D569C-BB9C-449D-9249-73F667E7D2A1}"/>
              </a:ext>
            </a:extLst>
          </p:cNvPr>
          <p:cNvGrpSpPr/>
          <p:nvPr/>
        </p:nvGrpSpPr>
        <p:grpSpPr>
          <a:xfrm>
            <a:off x="4428786" y="2889076"/>
            <a:ext cx="3814722" cy="647702"/>
            <a:chOff x="4428786" y="2889076"/>
            <a:chExt cx="3814722" cy="647702"/>
          </a:xfrm>
        </p:grpSpPr>
        <p:sp>
          <p:nvSpPr>
            <p:cNvPr id="63490" name="Line 2"/>
            <p:cNvSpPr>
              <a:spLocks noChangeShapeType="1"/>
            </p:cNvSpPr>
            <p:nvPr/>
          </p:nvSpPr>
          <p:spPr bwMode="auto">
            <a:xfrm flipH="1">
              <a:off x="4932023" y="2889076"/>
              <a:ext cx="1390388" cy="36036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491" name="Line 3"/>
            <p:cNvSpPr>
              <a:spLocks noChangeShapeType="1"/>
            </p:cNvSpPr>
            <p:nvPr/>
          </p:nvSpPr>
          <p:spPr bwMode="auto">
            <a:xfrm flipH="1">
              <a:off x="4691062" y="2898180"/>
              <a:ext cx="1655762" cy="3461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492" name="Line 4"/>
            <p:cNvSpPr>
              <a:spLocks noChangeShapeType="1"/>
            </p:cNvSpPr>
            <p:nvPr/>
          </p:nvSpPr>
          <p:spPr bwMode="auto">
            <a:xfrm flipH="1">
              <a:off x="5220948" y="2909590"/>
              <a:ext cx="1090951" cy="3398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493" name="Line 5"/>
            <p:cNvSpPr>
              <a:spLocks noChangeShapeType="1"/>
            </p:cNvSpPr>
            <p:nvPr/>
          </p:nvSpPr>
          <p:spPr bwMode="auto">
            <a:xfrm>
              <a:off x="6346826" y="2909589"/>
              <a:ext cx="1464882" cy="31463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494" name="Line 6"/>
            <p:cNvSpPr>
              <a:spLocks noChangeShapeType="1"/>
            </p:cNvSpPr>
            <p:nvPr/>
          </p:nvSpPr>
          <p:spPr bwMode="auto">
            <a:xfrm>
              <a:off x="6346826" y="2898179"/>
              <a:ext cx="1755395" cy="3276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565" name="Oval 77"/>
            <p:cNvSpPr>
              <a:spLocks noChangeArrowheads="1"/>
            </p:cNvSpPr>
            <p:nvPr/>
          </p:nvSpPr>
          <p:spPr bwMode="auto">
            <a:xfrm>
              <a:off x="5147923" y="3249440"/>
              <a:ext cx="431800" cy="287338"/>
            </a:xfrm>
            <a:prstGeom prst="ellipse">
              <a:avLst/>
            </a:prstGeom>
            <a:solidFill>
              <a:srgbClr val="FF66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66" name="Oval 78"/>
            <p:cNvSpPr>
              <a:spLocks noChangeArrowheads="1"/>
            </p:cNvSpPr>
            <p:nvPr/>
          </p:nvSpPr>
          <p:spPr bwMode="auto">
            <a:xfrm>
              <a:off x="4932023" y="3249440"/>
              <a:ext cx="431800" cy="287338"/>
            </a:xfrm>
            <a:prstGeom prst="ellipse">
              <a:avLst/>
            </a:prstGeom>
            <a:solidFill>
              <a:srgbClr val="FF66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67" name="Oval 79"/>
            <p:cNvSpPr>
              <a:spLocks noChangeArrowheads="1"/>
            </p:cNvSpPr>
            <p:nvPr/>
          </p:nvSpPr>
          <p:spPr bwMode="auto">
            <a:xfrm>
              <a:off x="7811708" y="3224221"/>
              <a:ext cx="431800" cy="287338"/>
            </a:xfrm>
            <a:prstGeom prst="ellipse">
              <a:avLst/>
            </a:prstGeom>
            <a:solidFill>
              <a:srgbClr val="FF66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68" name="Oval 80"/>
            <p:cNvSpPr>
              <a:spLocks noChangeArrowheads="1"/>
            </p:cNvSpPr>
            <p:nvPr/>
          </p:nvSpPr>
          <p:spPr bwMode="auto">
            <a:xfrm>
              <a:off x="7595808" y="3224221"/>
              <a:ext cx="431800" cy="287338"/>
            </a:xfrm>
            <a:prstGeom prst="ellipse">
              <a:avLst/>
            </a:prstGeom>
            <a:solidFill>
              <a:srgbClr val="FF66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69" name="Oval 81"/>
            <p:cNvSpPr>
              <a:spLocks noChangeArrowheads="1"/>
            </p:cNvSpPr>
            <p:nvPr/>
          </p:nvSpPr>
          <p:spPr bwMode="auto">
            <a:xfrm>
              <a:off x="7308471" y="3224221"/>
              <a:ext cx="431800" cy="287338"/>
            </a:xfrm>
            <a:prstGeom prst="ellipse">
              <a:avLst/>
            </a:prstGeom>
            <a:solidFill>
              <a:srgbClr val="FF66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70" name="Oval 82"/>
            <p:cNvSpPr>
              <a:spLocks noChangeArrowheads="1"/>
            </p:cNvSpPr>
            <p:nvPr/>
          </p:nvSpPr>
          <p:spPr bwMode="auto">
            <a:xfrm>
              <a:off x="6978320" y="3235631"/>
              <a:ext cx="431800" cy="287338"/>
            </a:xfrm>
            <a:prstGeom prst="ellipse">
              <a:avLst/>
            </a:prstGeom>
            <a:solidFill>
              <a:srgbClr val="FF66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71" name="Oval 83"/>
            <p:cNvSpPr>
              <a:spLocks noChangeArrowheads="1"/>
            </p:cNvSpPr>
            <p:nvPr/>
          </p:nvSpPr>
          <p:spPr bwMode="auto">
            <a:xfrm>
              <a:off x="4644686" y="3249440"/>
              <a:ext cx="431800" cy="287338"/>
            </a:xfrm>
            <a:prstGeom prst="ellipse">
              <a:avLst/>
            </a:prstGeom>
            <a:solidFill>
              <a:srgbClr val="FF66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sp>
          <p:nvSpPr>
            <p:cNvPr id="63572" name="Oval 84"/>
            <p:cNvSpPr>
              <a:spLocks noChangeArrowheads="1"/>
            </p:cNvSpPr>
            <p:nvPr/>
          </p:nvSpPr>
          <p:spPr bwMode="auto">
            <a:xfrm>
              <a:off x="5438436" y="3242704"/>
              <a:ext cx="1871663" cy="288925"/>
            </a:xfrm>
            <a:prstGeom prst="ellipse">
              <a:avLst/>
            </a:prstGeom>
            <a:solidFill>
              <a:srgbClr val="FF66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sz="1800" b="1">
                  <a:latin typeface="+mn-lt"/>
                </a:rPr>
                <a:t>Hominidae</a:t>
              </a:r>
            </a:p>
          </p:txBody>
        </p:sp>
        <p:sp>
          <p:nvSpPr>
            <p:cNvPr id="63573" name="Oval 85"/>
            <p:cNvSpPr>
              <a:spLocks noChangeArrowheads="1"/>
            </p:cNvSpPr>
            <p:nvPr/>
          </p:nvSpPr>
          <p:spPr bwMode="auto">
            <a:xfrm>
              <a:off x="4428786" y="3249440"/>
              <a:ext cx="431800" cy="287338"/>
            </a:xfrm>
            <a:prstGeom prst="ellipse">
              <a:avLst/>
            </a:prstGeom>
            <a:solidFill>
              <a:srgbClr val="FF66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800" b="1">
                <a:latin typeface="+mn-lt"/>
              </a:endParaRPr>
            </a:p>
          </p:txBody>
        </p:sp>
        <p:cxnSp>
          <p:nvCxnSpPr>
            <p:cNvPr id="7" name="Straight Connector 6">
              <a:extLst>
                <a:ext uri="{FF2B5EF4-FFF2-40B4-BE49-F238E27FC236}">
                  <a16:creationId xmlns:a16="http://schemas.microsoft.com/office/drawing/2014/main" id="{958FC756-0FF4-4E30-A58D-C6C439E4E958}"/>
                </a:ext>
              </a:extLst>
            </p:cNvPr>
            <p:cNvCxnSpPr>
              <a:stCxn id="63569" idx="0"/>
              <a:endCxn id="63493" idx="0"/>
            </p:cNvCxnSpPr>
            <p:nvPr/>
          </p:nvCxnSpPr>
          <p:spPr>
            <a:xfrm flipH="1" flipV="1">
              <a:off x="6346826" y="2909589"/>
              <a:ext cx="1177545" cy="3146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C03A2A-4F1E-45E0-8AE6-14E15DB1F678}"/>
                </a:ext>
              </a:extLst>
            </p:cNvPr>
            <p:cNvCxnSpPr>
              <a:cxnSpLocks/>
              <a:stCxn id="63570" idx="0"/>
              <a:endCxn id="63494" idx="0"/>
            </p:cNvCxnSpPr>
            <p:nvPr/>
          </p:nvCxnSpPr>
          <p:spPr>
            <a:xfrm flipH="1" flipV="1">
              <a:off x="6346826" y="2898179"/>
              <a:ext cx="847394" cy="3374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86B232-AEC6-4081-B301-844026569768}"/>
                </a:ext>
              </a:extLst>
            </p:cNvPr>
            <p:cNvCxnSpPr>
              <a:cxnSpLocks/>
            </p:cNvCxnSpPr>
            <p:nvPr/>
          </p:nvCxnSpPr>
          <p:spPr>
            <a:xfrm flipH="1">
              <a:off x="6334649" y="2889519"/>
              <a:ext cx="13436" cy="356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E8CBDEC-3184-4509-AA2A-2F056AFA1031}"/>
                </a:ext>
              </a:extLst>
            </p:cNvPr>
            <p:cNvCxnSpPr>
              <a:cxnSpLocks/>
              <a:stCxn id="63493" idx="0"/>
            </p:cNvCxnSpPr>
            <p:nvPr/>
          </p:nvCxnSpPr>
          <p:spPr>
            <a:xfrm flipH="1">
              <a:off x="5441962" y="2909589"/>
              <a:ext cx="904864" cy="3675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3" name="Rectangle 22">
            <a:extLst>
              <a:ext uri="{FF2B5EF4-FFF2-40B4-BE49-F238E27FC236}">
                <a16:creationId xmlns:a16="http://schemas.microsoft.com/office/drawing/2014/main" id="{359E44B6-F134-4F67-940C-18E871EA0226}"/>
              </a:ext>
            </a:extLst>
          </p:cNvPr>
          <p:cNvSpPr>
            <a:spLocks noChangeArrowheads="1"/>
          </p:cNvSpPr>
          <p:nvPr/>
        </p:nvSpPr>
        <p:spPr bwMode="auto">
          <a:xfrm>
            <a:off x="1136661" y="3219277"/>
            <a:ext cx="1907358" cy="308800"/>
          </a:xfrm>
          <a:prstGeom prst="rect">
            <a:avLst/>
          </a:prstGeom>
          <a:solidFill>
            <a:srgbClr val="E1497F"/>
          </a:solidFill>
          <a:ln w="9525">
            <a:solidFill>
              <a:schemeClr val="tx1"/>
            </a:solidFill>
            <a:miter lim="800000"/>
            <a:headEnd/>
            <a:tailEnd/>
          </a:ln>
          <a:effec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b="1">
                <a:solidFill>
                  <a:schemeClr val="bg1"/>
                </a:solidFill>
                <a:latin typeface="+mn-lt"/>
              </a:rPr>
              <a:t>Family</a:t>
            </a:r>
          </a:p>
        </p:txBody>
      </p:sp>
      <p:sp>
        <p:nvSpPr>
          <p:cNvPr id="144" name="Rectangle 22">
            <a:extLst>
              <a:ext uri="{FF2B5EF4-FFF2-40B4-BE49-F238E27FC236}">
                <a16:creationId xmlns:a16="http://schemas.microsoft.com/office/drawing/2014/main" id="{090A03D5-B70F-4122-BEB0-2573FCE7FA92}"/>
              </a:ext>
            </a:extLst>
          </p:cNvPr>
          <p:cNvSpPr>
            <a:spLocks noChangeArrowheads="1"/>
          </p:cNvSpPr>
          <p:nvPr/>
        </p:nvSpPr>
        <p:spPr bwMode="auto">
          <a:xfrm>
            <a:off x="1136660" y="4006971"/>
            <a:ext cx="1907359" cy="308800"/>
          </a:xfrm>
          <a:prstGeom prst="rect">
            <a:avLst/>
          </a:prstGeom>
          <a:noFill/>
          <a:ln w="9525">
            <a:solidFill>
              <a:schemeClr val="tx1"/>
            </a:solidFill>
            <a:miter lim="800000"/>
            <a:headEnd/>
            <a:tailEnd/>
          </a:ln>
          <a:effec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b="1">
                <a:latin typeface="+mn-lt"/>
              </a:rPr>
              <a:t>(Tribe)</a:t>
            </a:r>
          </a:p>
        </p:txBody>
      </p:sp>
      <p:sp>
        <p:nvSpPr>
          <p:cNvPr id="145" name="Rectangle 22">
            <a:extLst>
              <a:ext uri="{FF2B5EF4-FFF2-40B4-BE49-F238E27FC236}">
                <a16:creationId xmlns:a16="http://schemas.microsoft.com/office/drawing/2014/main" id="{2CCC0320-4FC7-41E6-9E1E-DA1880758FA5}"/>
              </a:ext>
            </a:extLst>
          </p:cNvPr>
          <p:cNvSpPr>
            <a:spLocks noChangeArrowheads="1"/>
          </p:cNvSpPr>
          <p:nvPr/>
        </p:nvSpPr>
        <p:spPr bwMode="auto">
          <a:xfrm>
            <a:off x="1136660" y="4714464"/>
            <a:ext cx="1907359" cy="308800"/>
          </a:xfrm>
          <a:prstGeom prst="rect">
            <a:avLst/>
          </a:prstGeom>
          <a:solidFill>
            <a:schemeClr val="accent3">
              <a:lumMod val="40000"/>
              <a:lumOff val="60000"/>
            </a:schemeClr>
          </a:solidFill>
          <a:ln w="9525">
            <a:solidFill>
              <a:schemeClr val="tx1"/>
            </a:solidFill>
            <a:miter lim="800000"/>
            <a:headEnd/>
            <a:tailEnd/>
          </a:ln>
          <a:effec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b="1">
                <a:latin typeface="+mn-lt"/>
              </a:rPr>
              <a:t>Genus</a:t>
            </a:r>
          </a:p>
        </p:txBody>
      </p:sp>
      <p:sp>
        <p:nvSpPr>
          <p:cNvPr id="146" name="Rectangle 22">
            <a:extLst>
              <a:ext uri="{FF2B5EF4-FFF2-40B4-BE49-F238E27FC236}">
                <a16:creationId xmlns:a16="http://schemas.microsoft.com/office/drawing/2014/main" id="{9940BCBB-555E-44ED-B1DE-B603C2BC9D30}"/>
              </a:ext>
            </a:extLst>
          </p:cNvPr>
          <p:cNvSpPr>
            <a:spLocks noChangeArrowheads="1"/>
          </p:cNvSpPr>
          <p:nvPr/>
        </p:nvSpPr>
        <p:spPr bwMode="auto">
          <a:xfrm>
            <a:off x="1109927" y="5522500"/>
            <a:ext cx="1907359" cy="308800"/>
          </a:xfrm>
          <a:prstGeom prst="rect">
            <a:avLst/>
          </a:prstGeom>
          <a:solidFill>
            <a:srgbClr val="FFFF00"/>
          </a:solidFill>
          <a:ln w="9525">
            <a:solidFill>
              <a:schemeClr val="tx1"/>
            </a:solidFill>
            <a:miter lim="800000"/>
            <a:headEnd/>
            <a:tailEnd/>
          </a:ln>
          <a:effec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b="1">
                <a:latin typeface="+mn-lt"/>
              </a:rPr>
              <a:t>Species</a:t>
            </a:r>
          </a:p>
        </p:txBody>
      </p:sp>
      <p:cxnSp>
        <p:nvCxnSpPr>
          <p:cNvPr id="28" name="Straight Connector 27">
            <a:extLst>
              <a:ext uri="{FF2B5EF4-FFF2-40B4-BE49-F238E27FC236}">
                <a16:creationId xmlns:a16="http://schemas.microsoft.com/office/drawing/2014/main" id="{C3FC5823-99DF-48BE-9FE8-AA6A2127EFD9}"/>
              </a:ext>
            </a:extLst>
          </p:cNvPr>
          <p:cNvCxnSpPr>
            <a:stCxn id="63574" idx="4"/>
          </p:cNvCxnSpPr>
          <p:nvPr/>
        </p:nvCxnSpPr>
        <p:spPr>
          <a:xfrm flipH="1">
            <a:off x="4227517" y="4293096"/>
            <a:ext cx="669582" cy="421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CA2E76E-3B87-47FC-AE70-66F87254CA17}"/>
              </a:ext>
            </a:extLst>
          </p:cNvPr>
          <p:cNvCxnSpPr>
            <a:stCxn id="63574" idx="4"/>
            <a:endCxn id="63579" idx="0"/>
          </p:cNvCxnSpPr>
          <p:nvPr/>
        </p:nvCxnSpPr>
        <p:spPr>
          <a:xfrm>
            <a:off x="4897099" y="4293096"/>
            <a:ext cx="713922" cy="437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2429455-B9AF-4AD0-8436-97B23FC30C76}"/>
              </a:ext>
            </a:extLst>
          </p:cNvPr>
          <p:cNvCxnSpPr/>
          <p:nvPr/>
        </p:nvCxnSpPr>
        <p:spPr>
          <a:xfrm>
            <a:off x="7707703" y="4287727"/>
            <a:ext cx="713922" cy="437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Line 103">
            <a:extLst>
              <a:ext uri="{FF2B5EF4-FFF2-40B4-BE49-F238E27FC236}">
                <a16:creationId xmlns:a16="http://schemas.microsoft.com/office/drawing/2014/main" id="{64BCF5A8-419D-4B5A-8DE7-D2FF210D485F}"/>
              </a:ext>
            </a:extLst>
          </p:cNvPr>
          <p:cNvSpPr>
            <a:spLocks noChangeShapeType="1"/>
          </p:cNvSpPr>
          <p:nvPr/>
        </p:nvSpPr>
        <p:spPr bwMode="auto">
          <a:xfrm flipH="1">
            <a:off x="9837773" y="5803615"/>
            <a:ext cx="244535" cy="495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 name="Line 105">
            <a:extLst>
              <a:ext uri="{FF2B5EF4-FFF2-40B4-BE49-F238E27FC236}">
                <a16:creationId xmlns:a16="http://schemas.microsoft.com/office/drawing/2014/main" id="{D26AFC14-350A-45DC-859D-1D872C62A65A}"/>
              </a:ext>
            </a:extLst>
          </p:cNvPr>
          <p:cNvSpPr>
            <a:spLocks noChangeShapeType="1"/>
          </p:cNvSpPr>
          <p:nvPr/>
        </p:nvSpPr>
        <p:spPr bwMode="auto">
          <a:xfrm>
            <a:off x="10298809" y="5790727"/>
            <a:ext cx="783264" cy="4957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 name="Rectangle 22">
            <a:extLst>
              <a:ext uri="{FF2B5EF4-FFF2-40B4-BE49-F238E27FC236}">
                <a16:creationId xmlns:a16="http://schemas.microsoft.com/office/drawing/2014/main" id="{09F3561A-3C7D-4032-96CA-E0C04E18BAD4}"/>
              </a:ext>
            </a:extLst>
          </p:cNvPr>
          <p:cNvSpPr>
            <a:spLocks noChangeArrowheads="1"/>
          </p:cNvSpPr>
          <p:nvPr/>
        </p:nvSpPr>
        <p:spPr bwMode="auto">
          <a:xfrm>
            <a:off x="1089916" y="6262528"/>
            <a:ext cx="1907359" cy="308800"/>
          </a:xfrm>
          <a:prstGeom prst="rect">
            <a:avLst/>
          </a:prstGeom>
          <a:solidFill>
            <a:srgbClr val="FFFF00"/>
          </a:solidFill>
          <a:ln w="9525">
            <a:solidFill>
              <a:schemeClr val="tx1"/>
            </a:solidFill>
            <a:miter lim="800000"/>
            <a:headEnd/>
            <a:tailEnd/>
          </a:ln>
          <a:effec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b="1">
                <a:latin typeface="+mn-lt"/>
              </a:rPr>
              <a:t>(Subspecies)</a:t>
            </a:r>
          </a:p>
        </p:txBody>
      </p:sp>
    </p:spTree>
    <p:extLst>
      <p:ext uri="{BB962C8B-B14F-4D97-AF65-F5344CB8AC3E}">
        <p14:creationId xmlns:p14="http://schemas.microsoft.com/office/powerpoint/2010/main" val="389361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509"/>
                                        </p:tgtEl>
                                        <p:attrNameLst>
                                          <p:attrName>style.visibility</p:attrName>
                                        </p:attrNameLst>
                                      </p:cBhvr>
                                      <p:to>
                                        <p:strVal val="visible"/>
                                      </p:to>
                                    </p:set>
                                    <p:animEffect transition="in" filter="fade">
                                      <p:cBhvr>
                                        <p:cTn id="7" dur="500"/>
                                        <p:tgtEl>
                                          <p:spTgt spid="635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508"/>
                                        </p:tgtEl>
                                        <p:attrNameLst>
                                          <p:attrName>style.visibility</p:attrName>
                                        </p:attrNameLst>
                                      </p:cBhvr>
                                      <p:to>
                                        <p:strVal val="visible"/>
                                      </p:to>
                                    </p:set>
                                    <p:animEffect transition="in" filter="fade">
                                      <p:cBhvr>
                                        <p:cTn id="10" dur="500"/>
                                        <p:tgtEl>
                                          <p:spTgt spid="635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506"/>
                                        </p:tgtEl>
                                        <p:attrNameLst>
                                          <p:attrName>style.visibility</p:attrName>
                                        </p:attrNameLst>
                                      </p:cBhvr>
                                      <p:to>
                                        <p:strVal val="visible"/>
                                      </p:to>
                                    </p:set>
                                    <p:animEffect transition="in" filter="fade">
                                      <p:cBhvr>
                                        <p:cTn id="13" dur="500"/>
                                        <p:tgtEl>
                                          <p:spTgt spid="6350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507"/>
                                        </p:tgtEl>
                                        <p:attrNameLst>
                                          <p:attrName>style.visibility</p:attrName>
                                        </p:attrNameLst>
                                      </p:cBhvr>
                                      <p:to>
                                        <p:strVal val="visible"/>
                                      </p:to>
                                    </p:set>
                                    <p:animEffect transition="in" filter="fade">
                                      <p:cBhvr>
                                        <p:cTn id="16" dur="500"/>
                                        <p:tgtEl>
                                          <p:spTgt spid="6350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3514"/>
                                        </p:tgtEl>
                                        <p:attrNameLst>
                                          <p:attrName>style.visibility</p:attrName>
                                        </p:attrNameLst>
                                      </p:cBhvr>
                                      <p:to>
                                        <p:strVal val="visible"/>
                                      </p:to>
                                    </p:set>
                                    <p:animEffect transition="in" filter="fade">
                                      <p:cBhvr>
                                        <p:cTn id="19" dur="500"/>
                                        <p:tgtEl>
                                          <p:spTgt spid="635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3525"/>
                                        </p:tgtEl>
                                        <p:attrNameLst>
                                          <p:attrName>style.visibility</p:attrName>
                                        </p:attrNameLst>
                                      </p:cBhvr>
                                      <p:to>
                                        <p:strVal val="visible"/>
                                      </p:to>
                                    </p:set>
                                    <p:animEffect transition="in" filter="fade">
                                      <p:cBhvr>
                                        <p:cTn id="29" dur="500"/>
                                        <p:tgtEl>
                                          <p:spTgt spid="635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3574"/>
                                        </p:tgtEl>
                                        <p:attrNameLst>
                                          <p:attrName>style.visibility</p:attrName>
                                        </p:attrNameLst>
                                      </p:cBhvr>
                                      <p:to>
                                        <p:strVal val="visible"/>
                                      </p:to>
                                    </p:set>
                                    <p:animEffect transition="in" filter="fade">
                                      <p:cBhvr>
                                        <p:cTn id="49" dur="500"/>
                                        <p:tgtEl>
                                          <p:spTgt spid="6357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3576"/>
                                        </p:tgtEl>
                                        <p:attrNameLst>
                                          <p:attrName>style.visibility</p:attrName>
                                        </p:attrNameLst>
                                      </p:cBhvr>
                                      <p:to>
                                        <p:strVal val="visible"/>
                                      </p:to>
                                    </p:set>
                                    <p:animEffect transition="in" filter="fade">
                                      <p:cBhvr>
                                        <p:cTn id="52" dur="500"/>
                                        <p:tgtEl>
                                          <p:spTgt spid="6357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3577"/>
                                        </p:tgtEl>
                                        <p:attrNameLst>
                                          <p:attrName>style.visibility</p:attrName>
                                        </p:attrNameLst>
                                      </p:cBhvr>
                                      <p:to>
                                        <p:strVal val="visible"/>
                                      </p:to>
                                    </p:set>
                                    <p:animEffect transition="in" filter="fade">
                                      <p:cBhvr>
                                        <p:cTn id="55" dur="500"/>
                                        <p:tgtEl>
                                          <p:spTgt spid="6357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3575"/>
                                        </p:tgtEl>
                                        <p:attrNameLst>
                                          <p:attrName>style.visibility</p:attrName>
                                        </p:attrNameLst>
                                      </p:cBhvr>
                                      <p:to>
                                        <p:strVal val="visible"/>
                                      </p:to>
                                    </p:set>
                                    <p:animEffect transition="in" filter="fade">
                                      <p:cBhvr>
                                        <p:cTn id="58" dur="500"/>
                                        <p:tgtEl>
                                          <p:spTgt spid="6357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3578"/>
                                        </p:tgtEl>
                                        <p:attrNameLst>
                                          <p:attrName>style.visibility</p:attrName>
                                        </p:attrNameLst>
                                      </p:cBhvr>
                                      <p:to>
                                        <p:strVal val="visible"/>
                                      </p:to>
                                    </p:set>
                                    <p:animEffect transition="in" filter="fade">
                                      <p:cBhvr>
                                        <p:cTn id="63" dur="500"/>
                                        <p:tgtEl>
                                          <p:spTgt spid="63578"/>
                                        </p:tgtEl>
                                      </p:cBhvr>
                                    </p:animEffect>
                                  </p:childTnLst>
                                </p:cTn>
                              </p:par>
                              <p:par>
                                <p:cTn id="64" presetID="10" presetClass="entr" presetSubtype="0"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3579"/>
                                        </p:tgtEl>
                                        <p:attrNameLst>
                                          <p:attrName>style.visibility</p:attrName>
                                        </p:attrNameLst>
                                      </p:cBhvr>
                                      <p:to>
                                        <p:strVal val="visible"/>
                                      </p:to>
                                    </p:set>
                                    <p:animEffect transition="in" filter="fade">
                                      <p:cBhvr>
                                        <p:cTn id="72" dur="500"/>
                                        <p:tgtEl>
                                          <p:spTgt spid="63579"/>
                                        </p:tgtEl>
                                      </p:cBhvr>
                                    </p:animEffect>
                                  </p:childTnLst>
                                </p:cTn>
                              </p:par>
                              <p:par>
                                <p:cTn id="73" presetID="10" presetClass="entr" presetSubtype="0" fill="hold" nodeType="withEffect">
                                  <p:stCondLst>
                                    <p:cond delay="0"/>
                                  </p:stCondLst>
                                  <p:childTnLst>
                                    <p:set>
                                      <p:cBhvr>
                                        <p:cTn id="74" dur="1" fill="hold">
                                          <p:stCondLst>
                                            <p:cond delay="0"/>
                                          </p:stCondLst>
                                        </p:cTn>
                                        <p:tgtEl>
                                          <p:spTgt spid="151"/>
                                        </p:tgtEl>
                                        <p:attrNameLst>
                                          <p:attrName>style.visibility</p:attrName>
                                        </p:attrNameLst>
                                      </p:cBhvr>
                                      <p:to>
                                        <p:strVal val="visible"/>
                                      </p:to>
                                    </p:set>
                                    <p:animEffect transition="in" filter="fade">
                                      <p:cBhvr>
                                        <p:cTn id="75" dur="500"/>
                                        <p:tgtEl>
                                          <p:spTgt spid="15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3580"/>
                                        </p:tgtEl>
                                        <p:attrNameLst>
                                          <p:attrName>style.visibility</p:attrName>
                                        </p:attrNameLst>
                                      </p:cBhvr>
                                      <p:to>
                                        <p:strVal val="visible"/>
                                      </p:to>
                                    </p:set>
                                    <p:animEffect transition="in" filter="fade">
                                      <p:cBhvr>
                                        <p:cTn id="78" dur="500"/>
                                        <p:tgtEl>
                                          <p:spTgt spid="6358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63596"/>
                                        </p:tgtEl>
                                        <p:attrNameLst>
                                          <p:attrName>style.visibility</p:attrName>
                                        </p:attrNameLst>
                                      </p:cBhvr>
                                      <p:to>
                                        <p:strVal val="visible"/>
                                      </p:to>
                                    </p:set>
                                    <p:animEffect transition="in" filter="fade">
                                      <p:cBhvr>
                                        <p:cTn id="83" dur="500"/>
                                        <p:tgtEl>
                                          <p:spTgt spid="6359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3583"/>
                                        </p:tgtEl>
                                        <p:attrNameLst>
                                          <p:attrName>style.visibility</p:attrName>
                                        </p:attrNameLst>
                                      </p:cBhvr>
                                      <p:to>
                                        <p:strVal val="visible"/>
                                      </p:to>
                                    </p:set>
                                    <p:animEffect transition="in" filter="fade">
                                      <p:cBhvr>
                                        <p:cTn id="86" dur="500"/>
                                        <p:tgtEl>
                                          <p:spTgt spid="6358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3581"/>
                                        </p:tgtEl>
                                        <p:attrNameLst>
                                          <p:attrName>style.visibility</p:attrName>
                                        </p:attrNameLst>
                                      </p:cBhvr>
                                      <p:to>
                                        <p:strVal val="visible"/>
                                      </p:to>
                                    </p:set>
                                    <p:animEffect transition="in" filter="fade">
                                      <p:cBhvr>
                                        <p:cTn id="89" dur="500"/>
                                        <p:tgtEl>
                                          <p:spTgt spid="6358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3597"/>
                                        </p:tgtEl>
                                        <p:attrNameLst>
                                          <p:attrName>style.visibility</p:attrName>
                                        </p:attrNameLst>
                                      </p:cBhvr>
                                      <p:to>
                                        <p:strVal val="visible"/>
                                      </p:to>
                                    </p:set>
                                    <p:animEffect transition="in" filter="fade">
                                      <p:cBhvr>
                                        <p:cTn id="92" dur="500"/>
                                        <p:tgtEl>
                                          <p:spTgt spid="6359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3598"/>
                                        </p:tgtEl>
                                        <p:attrNameLst>
                                          <p:attrName>style.visibility</p:attrName>
                                        </p:attrNameLst>
                                      </p:cBhvr>
                                      <p:to>
                                        <p:strVal val="visible"/>
                                      </p:to>
                                    </p:set>
                                    <p:animEffect transition="in" filter="fade">
                                      <p:cBhvr>
                                        <p:cTn id="95" dur="500"/>
                                        <p:tgtEl>
                                          <p:spTgt spid="6359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3582"/>
                                        </p:tgtEl>
                                        <p:attrNameLst>
                                          <p:attrName>style.visibility</p:attrName>
                                        </p:attrNameLst>
                                      </p:cBhvr>
                                      <p:to>
                                        <p:strVal val="visible"/>
                                      </p:to>
                                    </p:set>
                                    <p:animEffect transition="in" filter="fade">
                                      <p:cBhvr>
                                        <p:cTn id="98" dur="500"/>
                                        <p:tgtEl>
                                          <p:spTgt spid="6358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3592"/>
                                        </p:tgtEl>
                                        <p:attrNameLst>
                                          <p:attrName>style.visibility</p:attrName>
                                        </p:attrNameLst>
                                      </p:cBhvr>
                                      <p:to>
                                        <p:strVal val="visible"/>
                                      </p:to>
                                    </p:set>
                                    <p:animEffect transition="in" filter="fade">
                                      <p:cBhvr>
                                        <p:cTn id="101" dur="500"/>
                                        <p:tgtEl>
                                          <p:spTgt spid="6359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3595"/>
                                        </p:tgtEl>
                                        <p:attrNameLst>
                                          <p:attrName>style.visibility</p:attrName>
                                        </p:attrNameLst>
                                      </p:cBhvr>
                                      <p:to>
                                        <p:strVal val="visible"/>
                                      </p:to>
                                    </p:set>
                                    <p:animEffect transition="in" filter="fade">
                                      <p:cBhvr>
                                        <p:cTn id="104" dur="500"/>
                                        <p:tgtEl>
                                          <p:spTgt spid="6359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3584"/>
                                        </p:tgtEl>
                                        <p:attrNameLst>
                                          <p:attrName>style.visibility</p:attrName>
                                        </p:attrNameLst>
                                      </p:cBhvr>
                                      <p:to>
                                        <p:strVal val="visible"/>
                                      </p:to>
                                    </p:set>
                                    <p:animEffect transition="in" filter="fade">
                                      <p:cBhvr>
                                        <p:cTn id="107" dur="500"/>
                                        <p:tgtEl>
                                          <p:spTgt spid="6358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3587"/>
                                        </p:tgtEl>
                                        <p:attrNameLst>
                                          <p:attrName>style.visibility</p:attrName>
                                        </p:attrNameLst>
                                      </p:cBhvr>
                                      <p:to>
                                        <p:strVal val="visible"/>
                                      </p:to>
                                    </p:set>
                                    <p:animEffect transition="in" filter="fade">
                                      <p:cBhvr>
                                        <p:cTn id="110" dur="500"/>
                                        <p:tgtEl>
                                          <p:spTgt spid="63587"/>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63591"/>
                                        </p:tgtEl>
                                        <p:attrNameLst>
                                          <p:attrName>style.visibility</p:attrName>
                                        </p:attrNameLst>
                                      </p:cBhvr>
                                      <p:to>
                                        <p:strVal val="visible"/>
                                      </p:to>
                                    </p:set>
                                    <p:animEffect transition="in" filter="fade">
                                      <p:cBhvr>
                                        <p:cTn id="115" dur="500"/>
                                        <p:tgtEl>
                                          <p:spTgt spid="6359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3593"/>
                                        </p:tgtEl>
                                        <p:attrNameLst>
                                          <p:attrName>style.visibility</p:attrName>
                                        </p:attrNameLst>
                                      </p:cBhvr>
                                      <p:to>
                                        <p:strVal val="visible"/>
                                      </p:to>
                                    </p:set>
                                    <p:animEffect transition="in" filter="fade">
                                      <p:cBhvr>
                                        <p:cTn id="118" dur="500"/>
                                        <p:tgtEl>
                                          <p:spTgt spid="63593"/>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3585"/>
                                        </p:tgtEl>
                                        <p:attrNameLst>
                                          <p:attrName>style.visibility</p:attrName>
                                        </p:attrNameLst>
                                      </p:cBhvr>
                                      <p:to>
                                        <p:strVal val="visible"/>
                                      </p:to>
                                    </p:set>
                                    <p:animEffect transition="in" filter="fade">
                                      <p:cBhvr>
                                        <p:cTn id="121" dur="500"/>
                                        <p:tgtEl>
                                          <p:spTgt spid="6358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63586"/>
                                        </p:tgtEl>
                                        <p:attrNameLst>
                                          <p:attrName>style.visibility</p:attrName>
                                        </p:attrNameLst>
                                      </p:cBhvr>
                                      <p:to>
                                        <p:strVal val="visible"/>
                                      </p:to>
                                    </p:set>
                                    <p:animEffect transition="in" filter="fade">
                                      <p:cBhvr>
                                        <p:cTn id="124" dur="500"/>
                                        <p:tgtEl>
                                          <p:spTgt spid="6358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52"/>
                                        </p:tgtEl>
                                        <p:attrNameLst>
                                          <p:attrName>style.visibility</p:attrName>
                                        </p:attrNameLst>
                                      </p:cBhvr>
                                      <p:to>
                                        <p:strVal val="visible"/>
                                      </p:to>
                                    </p:set>
                                    <p:animEffect transition="in" filter="fade">
                                      <p:cBhvr>
                                        <p:cTn id="127" dur="500"/>
                                        <p:tgtEl>
                                          <p:spTgt spid="15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63588"/>
                                        </p:tgtEl>
                                        <p:attrNameLst>
                                          <p:attrName>style.visibility</p:attrName>
                                        </p:attrNameLst>
                                      </p:cBhvr>
                                      <p:to>
                                        <p:strVal val="visible"/>
                                      </p:to>
                                    </p:set>
                                    <p:animEffect transition="in" filter="fade">
                                      <p:cBhvr>
                                        <p:cTn id="130" dur="500"/>
                                        <p:tgtEl>
                                          <p:spTgt spid="6358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53"/>
                                        </p:tgtEl>
                                        <p:attrNameLst>
                                          <p:attrName>style.visibility</p:attrName>
                                        </p:attrNameLst>
                                      </p:cBhvr>
                                      <p:to>
                                        <p:strVal val="visible"/>
                                      </p:to>
                                    </p:set>
                                    <p:animEffect transition="in" filter="fade">
                                      <p:cBhvr>
                                        <p:cTn id="133" dur="500"/>
                                        <p:tgtEl>
                                          <p:spTgt spid="153"/>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63589"/>
                                        </p:tgtEl>
                                        <p:attrNameLst>
                                          <p:attrName>style.visibility</p:attrName>
                                        </p:attrNameLst>
                                      </p:cBhvr>
                                      <p:to>
                                        <p:strVal val="visible"/>
                                      </p:to>
                                    </p:set>
                                    <p:animEffect transition="in" filter="fade">
                                      <p:cBhvr>
                                        <p:cTn id="136" dur="500"/>
                                        <p:tgtEl>
                                          <p:spTgt spid="63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6" grpId="0" animBg="1"/>
      <p:bldP spid="63507" grpId="0" animBg="1"/>
      <p:bldP spid="63508" grpId="0" animBg="1"/>
      <p:bldP spid="63509" grpId="0" animBg="1"/>
      <p:bldP spid="63514" grpId="0" animBg="1"/>
      <p:bldP spid="63525" grpId="0" animBg="1"/>
      <p:bldP spid="63574" grpId="0" animBg="1"/>
      <p:bldP spid="63575" grpId="0" animBg="1"/>
      <p:bldP spid="63576" grpId="0" animBg="1"/>
      <p:bldP spid="63577" grpId="0" animBg="1"/>
      <p:bldP spid="63578" grpId="0" animBg="1"/>
      <p:bldP spid="63579" grpId="0" animBg="1"/>
      <p:bldP spid="63580" grpId="0" animBg="1"/>
      <p:bldP spid="63581" grpId="0" animBg="1"/>
      <p:bldP spid="63582" grpId="0" animBg="1"/>
      <p:bldP spid="63583" grpId="0" animBg="1"/>
      <p:bldP spid="63584" grpId="0" animBg="1"/>
      <p:bldP spid="63585" grpId="0" animBg="1"/>
      <p:bldP spid="63586" grpId="0" animBg="1"/>
      <p:bldP spid="63587" grpId="0" animBg="1"/>
      <p:bldP spid="63588" grpId="0" animBg="1"/>
      <p:bldP spid="63589" grpId="0" animBg="1"/>
      <p:bldP spid="63591" grpId="0" animBg="1"/>
      <p:bldP spid="63592" grpId="0" animBg="1"/>
      <p:bldP spid="63593" grpId="0" animBg="1"/>
      <p:bldP spid="63595" grpId="0" animBg="1"/>
      <p:bldP spid="63596" grpId="0" animBg="1"/>
      <p:bldP spid="63597" grpId="0" animBg="1"/>
      <p:bldP spid="63598" grpId="0" animBg="1"/>
      <p:bldP spid="152" grpId="0" animBg="1"/>
      <p:bldP spid="1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E1AE0-8FB4-49E6-8F40-BCFFAE293E99}"/>
              </a:ext>
            </a:extLst>
          </p:cNvPr>
          <p:cNvPicPr>
            <a:picLocks noChangeAspect="1"/>
          </p:cNvPicPr>
          <p:nvPr/>
        </p:nvPicPr>
        <p:blipFill rotWithShape="1">
          <a:blip r:embed="rId3"/>
          <a:srcRect l="9499" t="3358" r="5851" b="-727"/>
          <a:stretch/>
        </p:blipFill>
        <p:spPr>
          <a:xfrm>
            <a:off x="4101346" y="3404905"/>
            <a:ext cx="4014047" cy="3447477"/>
          </a:xfrm>
          <a:prstGeom prst="rect">
            <a:avLst/>
          </a:prstGeom>
        </p:spPr>
      </p:pic>
      <p:pic>
        <p:nvPicPr>
          <p:cNvPr id="3076" name="Picture 4" descr="pan paniscus | Bonobos im Borgori-Wald im Zoo Frankfurt. -- … | Flickr">
            <a:extLst>
              <a:ext uri="{FF2B5EF4-FFF2-40B4-BE49-F238E27FC236}">
                <a16:creationId xmlns:a16="http://schemas.microsoft.com/office/drawing/2014/main" id="{981C6D11-7BC3-4B36-98D5-603F12C07C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808" r="8994" b="-3"/>
          <a:stretch/>
        </p:blipFill>
        <p:spPr bwMode="auto">
          <a:xfrm>
            <a:off x="4094479" y="10"/>
            <a:ext cx="4014047" cy="338327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himpanzee (Pan Troglodytes) - Animals - A-Z Animals">
            <a:extLst>
              <a:ext uri="{FF2B5EF4-FFF2-40B4-BE49-F238E27FC236}">
                <a16:creationId xmlns:a16="http://schemas.microsoft.com/office/drawing/2014/main" id="{A473F76B-911E-43A4-A2BE-DC5B5FD2BB7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231" b="-4"/>
          <a:stretch/>
        </p:blipFill>
        <p:spPr bwMode="auto">
          <a:xfrm>
            <a:off x="22013" y="-2802"/>
            <a:ext cx="3992034" cy="33888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34E6F4D-0669-410A-945D-930952439BC9}"/>
              </a:ext>
            </a:extLst>
          </p:cNvPr>
          <p:cNvSpPr/>
          <p:nvPr/>
        </p:nvSpPr>
        <p:spPr>
          <a:xfrm>
            <a:off x="4094490" y="6582434"/>
            <a:ext cx="4003019" cy="2550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a:solidFill>
                  <a:schemeClr val="tx1"/>
                </a:solidFill>
              </a:rPr>
              <a:t>Gorilla beringei </a:t>
            </a:r>
            <a:r>
              <a:rPr lang="en-GB" i="1" err="1">
                <a:solidFill>
                  <a:schemeClr val="tx1"/>
                </a:solidFill>
              </a:rPr>
              <a:t>beringei</a:t>
            </a:r>
            <a:endParaRPr lang="en-GB" i="1">
              <a:solidFill>
                <a:schemeClr val="tx1"/>
              </a:solidFill>
            </a:endParaRPr>
          </a:p>
        </p:txBody>
      </p:sp>
      <p:sp>
        <p:nvSpPr>
          <p:cNvPr id="15" name="Rectangle 14">
            <a:extLst>
              <a:ext uri="{FF2B5EF4-FFF2-40B4-BE49-F238E27FC236}">
                <a16:creationId xmlns:a16="http://schemas.microsoft.com/office/drawing/2014/main" id="{C6E98C70-EC32-40C5-8F15-8EA4F21E4020}"/>
              </a:ext>
            </a:extLst>
          </p:cNvPr>
          <p:cNvSpPr/>
          <p:nvPr/>
        </p:nvSpPr>
        <p:spPr>
          <a:xfrm>
            <a:off x="11028" y="3128250"/>
            <a:ext cx="4003019" cy="2550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a:solidFill>
                  <a:schemeClr val="tx1"/>
                </a:solidFill>
              </a:rPr>
              <a:t>Pan troglodyte (Chimpanzee)</a:t>
            </a:r>
          </a:p>
        </p:txBody>
      </p:sp>
      <p:sp>
        <p:nvSpPr>
          <p:cNvPr id="16" name="Rectangle 15">
            <a:extLst>
              <a:ext uri="{FF2B5EF4-FFF2-40B4-BE49-F238E27FC236}">
                <a16:creationId xmlns:a16="http://schemas.microsoft.com/office/drawing/2014/main" id="{E4106AC2-956B-44F3-AE16-FBFDFC3CDC02}"/>
              </a:ext>
            </a:extLst>
          </p:cNvPr>
          <p:cNvSpPr/>
          <p:nvPr/>
        </p:nvSpPr>
        <p:spPr>
          <a:xfrm>
            <a:off x="4094490" y="3128250"/>
            <a:ext cx="4003019" cy="2550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a:solidFill>
                  <a:schemeClr val="tx1"/>
                </a:solidFill>
              </a:rPr>
              <a:t>Pan </a:t>
            </a:r>
            <a:r>
              <a:rPr lang="en-GB" i="1" err="1">
                <a:solidFill>
                  <a:schemeClr val="tx1"/>
                </a:solidFill>
              </a:rPr>
              <a:t>pansicus</a:t>
            </a:r>
            <a:r>
              <a:rPr lang="en-GB" i="1">
                <a:solidFill>
                  <a:schemeClr val="tx1"/>
                </a:solidFill>
              </a:rPr>
              <a:t> (Bonobo) </a:t>
            </a:r>
          </a:p>
        </p:txBody>
      </p:sp>
      <p:pic>
        <p:nvPicPr>
          <p:cNvPr id="3094" name="Picture 22" descr="Gorilla gorilla ssp. diehli (Cross River Gorilla)">
            <a:extLst>
              <a:ext uri="{FF2B5EF4-FFF2-40B4-BE49-F238E27FC236}">
                <a16:creationId xmlns:a16="http://schemas.microsoft.com/office/drawing/2014/main" id="{89CBB309-62E4-47D5-AD22-E51E5F5F3A3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453" r="-480"/>
          <a:stretch/>
        </p:blipFill>
        <p:spPr bwMode="auto">
          <a:xfrm>
            <a:off x="32622" y="3396326"/>
            <a:ext cx="4014047" cy="324363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F2D4B6A-6C02-47F3-97C5-08931EE5A840}"/>
              </a:ext>
            </a:extLst>
          </p:cNvPr>
          <p:cNvSpPr/>
          <p:nvPr/>
        </p:nvSpPr>
        <p:spPr>
          <a:xfrm>
            <a:off x="40642" y="6582434"/>
            <a:ext cx="4003019" cy="2550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a:solidFill>
                  <a:schemeClr val="tx1"/>
                </a:solidFill>
              </a:rPr>
              <a:t>Gorilla </a:t>
            </a:r>
            <a:r>
              <a:rPr lang="en-GB" i="1" err="1">
                <a:solidFill>
                  <a:schemeClr val="tx1"/>
                </a:solidFill>
              </a:rPr>
              <a:t>gorilla</a:t>
            </a:r>
            <a:r>
              <a:rPr lang="en-GB" i="1">
                <a:solidFill>
                  <a:schemeClr val="tx1"/>
                </a:solidFill>
              </a:rPr>
              <a:t> </a:t>
            </a:r>
            <a:r>
              <a:rPr lang="en-GB" i="1" err="1">
                <a:solidFill>
                  <a:schemeClr val="tx1"/>
                </a:solidFill>
              </a:rPr>
              <a:t>diehli</a:t>
            </a:r>
            <a:endParaRPr lang="en-GB" i="1">
              <a:solidFill>
                <a:schemeClr val="tx1"/>
              </a:solidFill>
            </a:endParaRPr>
          </a:p>
        </p:txBody>
      </p:sp>
      <p:pic>
        <p:nvPicPr>
          <p:cNvPr id="3096" name="Picture 24" descr="Gorilla | Species | WWF">
            <a:extLst>
              <a:ext uri="{FF2B5EF4-FFF2-40B4-BE49-F238E27FC236}">
                <a16:creationId xmlns:a16="http://schemas.microsoft.com/office/drawing/2014/main" id="{3B7E41F8-A82D-40BF-91AA-3A3A4AFDE9F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9680"/>
          <a:stretch/>
        </p:blipFill>
        <p:spPr bwMode="auto">
          <a:xfrm>
            <a:off x="8199966" y="18709"/>
            <a:ext cx="3961111" cy="337761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BE37682C-308E-4557-9AA1-62A0B2A9A1EB}"/>
              </a:ext>
            </a:extLst>
          </p:cNvPr>
          <p:cNvSpPr/>
          <p:nvPr/>
        </p:nvSpPr>
        <p:spPr>
          <a:xfrm>
            <a:off x="8194473" y="3128250"/>
            <a:ext cx="4003019" cy="2550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a:solidFill>
                  <a:schemeClr val="tx1"/>
                </a:solidFill>
              </a:rPr>
              <a:t>Gorilla </a:t>
            </a:r>
            <a:r>
              <a:rPr lang="en-GB" i="1" err="1">
                <a:solidFill>
                  <a:schemeClr val="tx1"/>
                </a:solidFill>
              </a:rPr>
              <a:t>gorilla</a:t>
            </a:r>
            <a:r>
              <a:rPr lang="en-GB" i="1">
                <a:solidFill>
                  <a:schemeClr val="tx1"/>
                </a:solidFill>
              </a:rPr>
              <a:t> </a:t>
            </a:r>
            <a:r>
              <a:rPr lang="en-GB" i="1" err="1">
                <a:solidFill>
                  <a:schemeClr val="tx1"/>
                </a:solidFill>
              </a:rPr>
              <a:t>gorilla</a:t>
            </a:r>
            <a:endParaRPr lang="en-GB" i="1">
              <a:solidFill>
                <a:schemeClr val="tx1"/>
              </a:solidFill>
            </a:endParaRPr>
          </a:p>
        </p:txBody>
      </p:sp>
      <p:pic>
        <p:nvPicPr>
          <p:cNvPr id="21" name="Picture 10" descr="Gorilla beringei ssp. graueri (Grauer's Gorilla)">
            <a:extLst>
              <a:ext uri="{FF2B5EF4-FFF2-40B4-BE49-F238E27FC236}">
                <a16:creationId xmlns:a16="http://schemas.microsoft.com/office/drawing/2014/main" id="{C44E658C-A7C5-4C46-9AB9-EB54C7AC9F6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888" r="14505" b="-3"/>
          <a:stretch/>
        </p:blipFill>
        <p:spPr bwMode="auto">
          <a:xfrm>
            <a:off x="8221623" y="3404905"/>
            <a:ext cx="4003019" cy="343255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D42EE028-836A-43E0-8BBA-515E7F30F480}"/>
              </a:ext>
            </a:extLst>
          </p:cNvPr>
          <p:cNvSpPr/>
          <p:nvPr/>
        </p:nvSpPr>
        <p:spPr>
          <a:xfrm>
            <a:off x="8221602" y="6573534"/>
            <a:ext cx="4003019" cy="2583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a:solidFill>
                  <a:schemeClr val="tx1"/>
                </a:solidFill>
              </a:rPr>
              <a:t>Gorilla beringei graueri</a:t>
            </a:r>
          </a:p>
        </p:txBody>
      </p:sp>
    </p:spTree>
    <p:extLst>
      <p:ext uri="{BB962C8B-B14F-4D97-AF65-F5344CB8AC3E}">
        <p14:creationId xmlns:p14="http://schemas.microsoft.com/office/powerpoint/2010/main" val="3971341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E8AC55-D747-4F3E-ACB4-6735FFACBAD4}"/>
              </a:ext>
            </a:extLst>
          </p:cNvPr>
          <p:cNvSpPr>
            <a:spLocks noGrp="1"/>
          </p:cNvSpPr>
          <p:nvPr>
            <p:ph type="title"/>
          </p:nvPr>
        </p:nvSpPr>
        <p:spPr>
          <a:xfrm>
            <a:off x="6634134" y="1396289"/>
            <a:ext cx="5006336" cy="1325563"/>
          </a:xfrm>
        </p:spPr>
        <p:txBody>
          <a:bodyPr vert="horz" lIns="91440" tIns="45720" rIns="91440" bIns="45720" rtlCol="0" anchor="ctr">
            <a:normAutofit/>
          </a:bodyPr>
          <a:lstStyle/>
          <a:p>
            <a:pPr algn="l">
              <a:lnSpc>
                <a:spcPct val="90000"/>
              </a:lnSpc>
            </a:pPr>
            <a:r>
              <a:rPr lang="en-US"/>
              <a:t>Binomial Nomenclature</a:t>
            </a:r>
          </a:p>
        </p:txBody>
      </p:sp>
      <p:sp>
        <p:nvSpPr>
          <p:cNvPr id="12" name="Freeform: Shape 11">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Carl Linnaeus - Wikipedia">
            <a:extLst>
              <a:ext uri="{FF2B5EF4-FFF2-40B4-BE49-F238E27FC236}">
                <a16:creationId xmlns:a16="http://schemas.microsoft.com/office/drawing/2014/main" id="{E1F420C2-E138-4568-B860-30FCBDA170A7}"/>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5511"/>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B15F14EA-B899-4EF2-AC5E-E30B124682E3}"/>
              </a:ext>
            </a:extLst>
          </p:cNvPr>
          <p:cNvSpPr>
            <a:spLocks noGrp="1"/>
          </p:cNvSpPr>
          <p:nvPr>
            <p:ph sz="half" idx="2"/>
          </p:nvPr>
        </p:nvSpPr>
        <p:spPr>
          <a:xfrm>
            <a:off x="6638578" y="2871982"/>
            <a:ext cx="5004073" cy="3181684"/>
          </a:xfrm>
        </p:spPr>
        <p:txBody>
          <a:bodyPr vert="horz" lIns="91440" tIns="45720" rIns="91440" bIns="45720" rtlCol="0" anchor="t">
            <a:normAutofit/>
          </a:bodyPr>
          <a:lstStyle/>
          <a:p>
            <a:pPr marL="0" indent="-228600">
              <a:lnSpc>
                <a:spcPct val="90000"/>
              </a:lnSpc>
            </a:pPr>
            <a:r>
              <a:rPr lang="en-US" sz="1800"/>
              <a:t>Carl Linnaeus, a Swedish botanist developed the </a:t>
            </a:r>
            <a:r>
              <a:rPr lang="en-US" sz="1800" b="1"/>
              <a:t>BINOMIAL SYSTEM</a:t>
            </a:r>
            <a:r>
              <a:rPr lang="en-US" sz="1800"/>
              <a:t> for naming organisms in around 1750. It is universal (in Latin or Greek) so transferable from country to country. </a:t>
            </a:r>
          </a:p>
          <a:p>
            <a:pPr marL="0" indent="-228600">
              <a:lnSpc>
                <a:spcPct val="90000"/>
              </a:lnSpc>
            </a:pPr>
            <a:endParaRPr lang="en-US" sz="1800"/>
          </a:p>
        </p:txBody>
      </p:sp>
    </p:spTree>
    <p:extLst>
      <p:ext uri="{BB962C8B-B14F-4D97-AF65-F5344CB8AC3E}">
        <p14:creationId xmlns:p14="http://schemas.microsoft.com/office/powerpoint/2010/main" val="206987446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7" name="Freeform: Shape 16">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reeform: Shape 18">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Freeform: Shape 21">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Freeform: Shape 22">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TextBox 6"/>
          <p:cNvSpPr txBox="1"/>
          <p:nvPr/>
        </p:nvSpPr>
        <p:spPr>
          <a:xfrm>
            <a:off x="2284367" y="2384884"/>
            <a:ext cx="7815750" cy="2088232"/>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en-US" sz="500" b="1" i="0" u="none" strike="noStrike" kern="1200" cap="none" spc="0" normalizeH="0" baseline="0" noProof="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en-US" sz="500" b="1" i="0" u="none" strike="noStrike" kern="1200" cap="none" spc="0" normalizeH="0" baseline="0" noProof="0">
              <a:ln>
                <a:noFill/>
              </a:ln>
              <a:solidFill>
                <a:srgbClr val="1F497D"/>
              </a:solidFill>
              <a:effectLst/>
              <a:uLnTx/>
              <a:uFillTx/>
              <a:latin typeface="Calibri"/>
              <a:ea typeface="+mn-ea"/>
              <a:cs typeface="+mn-cs"/>
            </a:endParaRPr>
          </a:p>
          <a:p>
            <a:pPr marL="0" marR="0" lvl="0" indent="0" defTabSz="914400" rtl="0" eaLnBrk="1" fontAlgn="auto" latinLnBrk="0" hangingPunct="1">
              <a:lnSpc>
                <a:spcPct val="90000"/>
              </a:lnSpc>
              <a:spcBef>
                <a:spcPts val="1000"/>
              </a:spcBef>
              <a:spcAft>
                <a:spcPts val="0"/>
              </a:spcAft>
              <a:buClrTx/>
              <a:buSzTx/>
              <a:buFontTx/>
              <a:buNone/>
              <a:tabLst/>
              <a:defRPr/>
            </a:pPr>
            <a:r>
              <a:rPr kumimoji="0" lang="en-US" sz="8000" b="0" i="0" u="none" strike="noStrike" kern="1200" cap="none" spc="0" normalizeH="0" baseline="0" noProof="0">
                <a:ln>
                  <a:noFill/>
                </a:ln>
                <a:solidFill>
                  <a:srgbClr val="7030A0"/>
                </a:solidFill>
                <a:effectLst/>
                <a:uLnTx/>
                <a:uFillTx/>
                <a:latin typeface="Calibri"/>
                <a:ea typeface="+mn-ea"/>
                <a:cs typeface="+mn-cs"/>
              </a:rPr>
              <a:t>Classification is the act of arranging organisms into groups based on their similarities and differences.</a:t>
            </a:r>
          </a:p>
          <a:p>
            <a:pPr marL="0" marR="0" lvl="0" indent="0" defTabSz="914400" rtl="0" eaLnBrk="1" fontAlgn="auto" latinLnBrk="0" hangingPunct="1">
              <a:lnSpc>
                <a:spcPct val="90000"/>
              </a:lnSpc>
              <a:spcBef>
                <a:spcPts val="1000"/>
              </a:spcBef>
              <a:spcAft>
                <a:spcPts val="0"/>
              </a:spcAft>
              <a:buClrTx/>
              <a:buSzTx/>
              <a:buFontTx/>
              <a:buNone/>
              <a:tabLst/>
              <a:defRPr/>
            </a:pPr>
            <a:endParaRPr kumimoji="0" lang="en-US" sz="8000" b="0" i="0" u="none" strike="noStrike" kern="1200" cap="none" spc="0" normalizeH="0" baseline="0" noProof="0">
              <a:ln>
                <a:noFill/>
              </a:ln>
              <a:solidFill>
                <a:srgbClr val="7030A0"/>
              </a:solidFill>
              <a:effectLst/>
              <a:uLnTx/>
              <a:uFillTx/>
              <a:latin typeface="Calibri"/>
              <a:ea typeface="+mn-ea"/>
              <a:cs typeface="+mn-cs"/>
            </a:endParaRPr>
          </a:p>
          <a:p>
            <a:pPr marL="0" marR="0" lvl="0" indent="0" defTabSz="914400" rtl="0" eaLnBrk="1" fontAlgn="auto" latinLnBrk="0" hangingPunct="1">
              <a:lnSpc>
                <a:spcPct val="90000"/>
              </a:lnSpc>
              <a:spcBef>
                <a:spcPts val="1000"/>
              </a:spcBef>
              <a:spcAft>
                <a:spcPts val="0"/>
              </a:spcAft>
              <a:buClrTx/>
              <a:buSzTx/>
              <a:buFontTx/>
              <a:buNone/>
              <a:tabLst/>
              <a:defRPr/>
            </a:pPr>
            <a:r>
              <a:rPr kumimoji="0" lang="en-US" sz="8000" b="0" i="0" u="none" strike="noStrike" kern="1200" cap="none" spc="0" normalizeH="0" baseline="0" noProof="0">
                <a:ln>
                  <a:noFill/>
                </a:ln>
                <a:solidFill>
                  <a:srgbClr val="00B050"/>
                </a:solidFill>
                <a:effectLst/>
                <a:uLnTx/>
                <a:uFillTx/>
                <a:latin typeface="Calibri"/>
                <a:ea typeface="+mn-ea"/>
                <a:cs typeface="+mn-cs"/>
              </a:rPr>
              <a:t>Taxonomy is the study of classification.</a:t>
            </a:r>
          </a:p>
          <a:p>
            <a:pPr marL="0" marR="0" lvl="0" indent="0" defTabSz="914400" rtl="0" eaLnBrk="1" fontAlgn="auto" latinLnBrk="0" hangingPunct="1">
              <a:lnSpc>
                <a:spcPct val="90000"/>
              </a:lnSpc>
              <a:spcBef>
                <a:spcPts val="1000"/>
              </a:spcBef>
              <a:spcAft>
                <a:spcPts val="0"/>
              </a:spcAft>
              <a:buClrTx/>
              <a:buSzTx/>
              <a:buFontTx/>
              <a:buNone/>
              <a:tabLst/>
              <a:defRPr/>
            </a:pPr>
            <a:endParaRPr kumimoji="0" lang="en-US" sz="8000" b="0" i="0" u="none" strike="noStrike" kern="1200" cap="none" spc="0" normalizeH="0" baseline="0" noProof="0">
              <a:ln>
                <a:noFill/>
              </a:ln>
              <a:solidFill>
                <a:srgbClr val="00B050"/>
              </a:solidFill>
              <a:effectLst/>
              <a:uLnTx/>
              <a:uFillTx/>
              <a:latin typeface="Calibri"/>
              <a:ea typeface="+mn-ea"/>
              <a:cs typeface="+mn-cs"/>
            </a:endParaRPr>
          </a:p>
          <a:p>
            <a:pPr marL="0" marR="0" lvl="0" indent="0" defTabSz="914400" rtl="0" eaLnBrk="1" fontAlgn="auto" latinLnBrk="0" hangingPunct="1">
              <a:lnSpc>
                <a:spcPct val="90000"/>
              </a:lnSpc>
              <a:spcBef>
                <a:spcPts val="1000"/>
              </a:spcBef>
              <a:spcAft>
                <a:spcPts val="0"/>
              </a:spcAft>
              <a:buClrTx/>
              <a:buSzTx/>
              <a:buFontTx/>
              <a:buNone/>
              <a:tabLst/>
              <a:defRPr/>
            </a:pPr>
            <a:r>
              <a:rPr kumimoji="0" lang="en-US" sz="8000" b="0" i="0" u="none" strike="noStrike" kern="1200" cap="none" spc="0" normalizeH="0" baseline="0" noProof="0">
                <a:ln>
                  <a:noFill/>
                </a:ln>
                <a:solidFill>
                  <a:srgbClr val="0070C0"/>
                </a:solidFill>
                <a:effectLst/>
                <a:uLnTx/>
                <a:uFillTx/>
                <a:latin typeface="Calibri"/>
                <a:ea typeface="+mn-ea"/>
                <a:cs typeface="+mn-cs"/>
              </a:rPr>
              <a:t>The binomial system is the naming system (nomenclature) used for classification.</a:t>
            </a:r>
          </a:p>
          <a:p>
            <a:pPr marL="0" marR="0" lvl="0" indent="0" defTabSz="914400" rtl="0" eaLnBrk="1" fontAlgn="auto" latinLnBrk="0" hangingPunct="1">
              <a:lnSpc>
                <a:spcPct val="90000"/>
              </a:lnSpc>
              <a:spcBef>
                <a:spcPts val="1000"/>
              </a:spcBef>
              <a:spcAft>
                <a:spcPts val="0"/>
              </a:spcAft>
              <a:buClrTx/>
              <a:buSzTx/>
              <a:buFontTx/>
              <a:buNone/>
              <a:tabLst/>
              <a:defRPr/>
            </a:pPr>
            <a:endParaRPr kumimoji="0" lang="en-US" sz="8000" b="0" i="0" u="none" strike="noStrike" kern="1200" cap="none" spc="0" normalizeH="0" baseline="0" noProof="0">
              <a:ln>
                <a:noFill/>
              </a:ln>
              <a:solidFill>
                <a:srgbClr val="0070C0"/>
              </a:solidFill>
              <a:effectLst/>
              <a:uLnTx/>
              <a:uFillTx/>
              <a:latin typeface="Calibri"/>
              <a:ea typeface="+mn-ea"/>
              <a:cs typeface="+mn-cs"/>
            </a:endParaRPr>
          </a:p>
          <a:p>
            <a:pPr marL="0" marR="0" lvl="0" indent="0" defTabSz="914400" rtl="0" eaLnBrk="1" fontAlgn="auto" latinLnBrk="0" hangingPunct="1">
              <a:lnSpc>
                <a:spcPct val="90000"/>
              </a:lnSpc>
              <a:spcBef>
                <a:spcPts val="1000"/>
              </a:spcBef>
              <a:spcAft>
                <a:spcPts val="0"/>
              </a:spcAft>
              <a:buClrTx/>
              <a:buSzTx/>
              <a:buFontTx/>
              <a:buNone/>
              <a:tabLst/>
              <a:defRPr/>
            </a:pPr>
            <a:r>
              <a:rPr kumimoji="0" lang="en-US" sz="8000" b="0" i="0" u="none" strike="noStrike" kern="1200" cap="none" spc="0" normalizeH="0" baseline="0" noProof="0">
                <a:ln>
                  <a:noFill/>
                </a:ln>
                <a:solidFill>
                  <a:srgbClr val="FF0000"/>
                </a:solidFill>
                <a:effectLst/>
                <a:uLnTx/>
                <a:uFillTx/>
                <a:latin typeface="Calibri"/>
                <a:ea typeface="+mn-ea"/>
                <a:cs typeface="+mn-cs"/>
              </a:rPr>
              <a:t>Phylogeny is the study of the evolutionary history of groups of organisms.</a:t>
            </a:r>
          </a:p>
        </p:txBody>
      </p:sp>
      <p:sp>
        <p:nvSpPr>
          <p:cNvPr id="2" name="Rectangle 1">
            <a:extLst>
              <a:ext uri="{FF2B5EF4-FFF2-40B4-BE49-F238E27FC236}">
                <a16:creationId xmlns:a16="http://schemas.microsoft.com/office/drawing/2014/main" id="{8612E2EC-D74B-4479-9074-0CA62623F9D4}"/>
              </a:ext>
            </a:extLst>
          </p:cNvPr>
          <p:cNvSpPr/>
          <p:nvPr/>
        </p:nvSpPr>
        <p:spPr>
          <a:xfrm>
            <a:off x="329627" y="423907"/>
            <a:ext cx="2814045"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4200" b="1" i="0" u="none" strike="noStrike" kern="1200" cap="none" spc="0" normalizeH="0" baseline="0" noProof="0">
                <a:ln>
                  <a:noFill/>
                </a:ln>
                <a:solidFill>
                  <a:prstClr val="black"/>
                </a:solidFill>
                <a:effectLst/>
                <a:uLnTx/>
                <a:uFillTx/>
                <a:latin typeface="Calibri"/>
                <a:ea typeface="+mn-ea"/>
                <a:cs typeface="+mn-cs"/>
              </a:rPr>
              <a:t>Definitions:</a:t>
            </a:r>
          </a:p>
        </p:txBody>
      </p:sp>
    </p:spTree>
    <p:extLst>
      <p:ext uri="{BB962C8B-B14F-4D97-AF65-F5344CB8AC3E}">
        <p14:creationId xmlns:p14="http://schemas.microsoft.com/office/powerpoint/2010/main" val="298539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4" name="Title 3">
            <a:extLst>
              <a:ext uri="{FF2B5EF4-FFF2-40B4-BE49-F238E27FC236}">
                <a16:creationId xmlns:a16="http://schemas.microsoft.com/office/drawing/2014/main" id="{F1EE4932-5503-4172-B85A-44554366868F}"/>
              </a:ext>
            </a:extLst>
          </p:cNvPr>
          <p:cNvSpPr>
            <a:spLocks noGrp="1"/>
          </p:cNvSpPr>
          <p:nvPr>
            <p:ph type="title"/>
          </p:nvPr>
        </p:nvSpPr>
        <p:spPr>
          <a:xfrm>
            <a:off x="804672" y="457200"/>
            <a:ext cx="10579398" cy="1299411"/>
          </a:xfrm>
        </p:spPr>
        <p:txBody>
          <a:bodyPr>
            <a:normAutofit/>
          </a:bodyPr>
          <a:lstStyle/>
          <a:p>
            <a:r>
              <a:rPr lang="en-GB">
                <a:solidFill>
                  <a:srgbClr val="FFFFFF"/>
                </a:solidFill>
              </a:rPr>
              <a:t>Binomial Nomenclature</a:t>
            </a:r>
          </a:p>
        </p:txBody>
      </p:sp>
      <p:sp>
        <p:nvSpPr>
          <p:cNvPr id="15" name="Rectangle 14">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99A571C-FB60-4E35-9181-E4FC7E114464}"/>
              </a:ext>
            </a:extLst>
          </p:cNvPr>
          <p:cNvSpPr>
            <a:spLocks noGrp="1"/>
          </p:cNvSpPr>
          <p:nvPr>
            <p:ph idx="1"/>
          </p:nvPr>
        </p:nvSpPr>
        <p:spPr>
          <a:xfrm>
            <a:off x="191344" y="2610850"/>
            <a:ext cx="11737304" cy="4130518"/>
          </a:xfrm>
        </p:spPr>
        <p:txBody>
          <a:bodyPr anchor="ctr">
            <a:normAutofit/>
          </a:bodyPr>
          <a:lstStyle/>
          <a:p>
            <a:pPr marL="0" indent="0">
              <a:lnSpc>
                <a:spcPct val="90000"/>
              </a:lnSpc>
              <a:buNone/>
            </a:pPr>
            <a:r>
              <a:rPr lang="en-GB" sz="1500">
                <a:solidFill>
                  <a:srgbClr val="000000"/>
                </a:solidFill>
                <a:latin typeface="Calibri" panose="020F0502020204030204" pitchFamily="34" charset="0"/>
                <a:ea typeface="Calibri" panose="020F0502020204030204" pitchFamily="34" charset="0"/>
                <a:cs typeface="Times New Roman" panose="02020603050405020304" pitchFamily="18" charset="0"/>
              </a:rPr>
              <a:t>In the system, each species has two names:</a:t>
            </a:r>
          </a:p>
          <a:p>
            <a:pPr marL="0" indent="0">
              <a:lnSpc>
                <a:spcPct val="90000"/>
              </a:lnSpc>
              <a:buNone/>
            </a:pPr>
            <a:r>
              <a:rPr lang="en-GB" sz="15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0" indent="0">
              <a:lnSpc>
                <a:spcPct val="90000"/>
              </a:lnSpc>
              <a:buNone/>
            </a:pPr>
            <a:r>
              <a:rPr lang="en-GB" sz="1500">
                <a:solidFill>
                  <a:srgbClr val="000000"/>
                </a:solidFill>
                <a:latin typeface="Calibri" panose="020F0502020204030204" pitchFamily="34" charset="0"/>
                <a:ea typeface="Calibri" panose="020F0502020204030204" pitchFamily="34" charset="0"/>
                <a:cs typeface="Times New Roman" panose="02020603050405020304" pitchFamily="18" charset="0"/>
              </a:rPr>
              <a:t>The </a:t>
            </a:r>
            <a:r>
              <a:rPr lang="en-GB" sz="1500" b="1">
                <a:solidFill>
                  <a:srgbClr val="000000"/>
                </a:solidFill>
                <a:latin typeface="Calibri" panose="020F0502020204030204" pitchFamily="34" charset="0"/>
                <a:ea typeface="Calibri" panose="020F0502020204030204" pitchFamily="34" charset="0"/>
                <a:cs typeface="Times New Roman" panose="02020603050405020304" pitchFamily="18" charset="0"/>
              </a:rPr>
              <a:t>GENERIC NAME</a:t>
            </a:r>
            <a:r>
              <a:rPr lang="en-GB" sz="1500">
                <a:solidFill>
                  <a:srgbClr val="000000"/>
                </a:solidFill>
                <a:latin typeface="Calibri" panose="020F0502020204030204" pitchFamily="34" charset="0"/>
                <a:ea typeface="Calibri" panose="020F0502020204030204" pitchFamily="34" charset="0"/>
                <a:cs typeface="Times New Roman" panose="02020603050405020304" pitchFamily="18" charset="0"/>
              </a:rPr>
              <a:t> – describes the GENUS to which the organism belongs (so it is shared with other members of the genus).</a:t>
            </a:r>
          </a:p>
          <a:p>
            <a:pPr marL="0" indent="0">
              <a:lnSpc>
                <a:spcPct val="90000"/>
              </a:lnSpc>
              <a:buNone/>
            </a:pPr>
            <a:r>
              <a:rPr lang="en-GB" sz="1500">
                <a:solidFill>
                  <a:srgbClr val="000000"/>
                </a:solidFill>
                <a:latin typeface="Calibri" panose="020F0502020204030204" pitchFamily="34" charset="0"/>
                <a:ea typeface="Calibri" panose="020F0502020204030204" pitchFamily="34" charset="0"/>
                <a:cs typeface="Times New Roman" panose="02020603050405020304" pitchFamily="18" charset="0"/>
              </a:rPr>
              <a:t>The </a:t>
            </a:r>
            <a:r>
              <a:rPr lang="en-GB" sz="1500" b="1">
                <a:solidFill>
                  <a:srgbClr val="000000"/>
                </a:solidFill>
                <a:latin typeface="Calibri" panose="020F0502020204030204" pitchFamily="34" charset="0"/>
                <a:ea typeface="Calibri" panose="020F0502020204030204" pitchFamily="34" charset="0"/>
                <a:cs typeface="Times New Roman" panose="02020603050405020304" pitchFamily="18" charset="0"/>
              </a:rPr>
              <a:t>SPECIFIC NAME</a:t>
            </a:r>
            <a:r>
              <a:rPr lang="en-GB" sz="1500">
                <a:solidFill>
                  <a:srgbClr val="000000"/>
                </a:solidFill>
                <a:latin typeface="Calibri" panose="020F0502020204030204" pitchFamily="34" charset="0"/>
                <a:ea typeface="Calibri" panose="020F0502020204030204" pitchFamily="34" charset="0"/>
                <a:cs typeface="Times New Roman" panose="02020603050405020304" pitchFamily="18" charset="0"/>
              </a:rPr>
              <a:t> – describes the SPECIES to which the organism belongs (only organisms of the species have this name).</a:t>
            </a:r>
          </a:p>
          <a:p>
            <a:pPr marL="0" indent="0">
              <a:lnSpc>
                <a:spcPct val="90000"/>
              </a:lnSpc>
              <a:buNone/>
            </a:pPr>
            <a:r>
              <a:rPr lang="en-GB" sz="15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0" indent="0">
              <a:lnSpc>
                <a:spcPct val="90000"/>
              </a:lnSpc>
              <a:buNone/>
            </a:pPr>
            <a:endParaRPr lang="en-GB" sz="15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endParaRPr lang="en-GB" sz="15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endParaRPr lang="en-GB" sz="15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endParaRPr lang="en-GB" sz="15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endParaRPr lang="en-GB" sz="15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endParaRPr lang="en-GB" sz="15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r>
              <a:rPr lang="en-GB" sz="15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0" indent="0">
              <a:lnSpc>
                <a:spcPct val="90000"/>
              </a:lnSpc>
              <a:buNone/>
            </a:pPr>
            <a:endParaRPr lang="en-GB" sz="1500" b="1" u="sng">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endParaRPr lang="en-GB" sz="1500" b="1" u="sng">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r>
              <a:rPr lang="en-GB" sz="1500" b="1" u="sng">
                <a:solidFill>
                  <a:srgbClr val="000000"/>
                </a:solidFill>
                <a:latin typeface="Calibri" panose="020F0502020204030204" pitchFamily="34" charset="0"/>
                <a:ea typeface="Calibri" panose="020F0502020204030204" pitchFamily="34" charset="0"/>
                <a:cs typeface="Times New Roman" panose="02020603050405020304" pitchFamily="18" charset="0"/>
              </a:rPr>
              <a:t>The binomial system helps to avoid the confusion of using common names</a:t>
            </a:r>
            <a:endParaRPr lang="en-GB" sz="1500" u="sng">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BB7A3E72-B9E5-41BA-B198-B574FBFB539D}"/>
              </a:ext>
            </a:extLst>
          </p:cNvPr>
          <p:cNvPicPr>
            <a:picLocks noChangeAspect="1"/>
          </p:cNvPicPr>
          <p:nvPr/>
        </p:nvPicPr>
        <p:blipFill>
          <a:blip r:embed="rId3"/>
          <a:stretch>
            <a:fillRect/>
          </a:stretch>
        </p:blipFill>
        <p:spPr>
          <a:xfrm>
            <a:off x="1703512" y="3859748"/>
            <a:ext cx="9024441" cy="2233548"/>
          </a:xfrm>
          <a:prstGeom prst="rect">
            <a:avLst/>
          </a:prstGeom>
          <a:ln>
            <a:solidFill>
              <a:schemeClr val="accent1">
                <a:shade val="50000"/>
              </a:schemeClr>
            </a:solidFill>
          </a:ln>
        </p:spPr>
      </p:pic>
    </p:spTree>
    <p:extLst>
      <p:ext uri="{BB962C8B-B14F-4D97-AF65-F5344CB8AC3E}">
        <p14:creationId xmlns:p14="http://schemas.microsoft.com/office/powerpoint/2010/main" val="3001027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1C25C32-36AA-4EB0-A9FF-021132AB9FFD}"/>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200" kern="1200">
                <a:solidFill>
                  <a:srgbClr val="FFFFFF"/>
                </a:solidFill>
                <a:latin typeface="+mj-lt"/>
                <a:ea typeface="+mj-ea"/>
                <a:cs typeface="+mj-cs"/>
              </a:rPr>
              <a:t>Use the information on the following slides to complete the summary table</a:t>
            </a:r>
          </a:p>
        </p:txBody>
      </p:sp>
      <p:graphicFrame>
        <p:nvGraphicFramePr>
          <p:cNvPr id="2" name="Table 1"/>
          <p:cNvGraphicFramePr>
            <a:graphicFrameLocks noGrp="1"/>
          </p:cNvGraphicFramePr>
          <p:nvPr>
            <p:extLst>
              <p:ext uri="{D42A27DB-BD31-4B8C-83A1-F6EECF244321}">
                <p14:modId xmlns:p14="http://schemas.microsoft.com/office/powerpoint/2010/main" val="1056029790"/>
              </p:ext>
            </p:extLst>
          </p:nvPr>
        </p:nvGraphicFramePr>
        <p:xfrm>
          <a:off x="4038600" y="1586650"/>
          <a:ext cx="7188202" cy="3681311"/>
        </p:xfrm>
        <a:graphic>
          <a:graphicData uri="http://schemas.openxmlformats.org/drawingml/2006/table">
            <a:tbl>
              <a:tblPr firstRow="1" bandRow="1"/>
              <a:tblGrid>
                <a:gridCol w="1361960">
                  <a:extLst>
                    <a:ext uri="{9D8B030D-6E8A-4147-A177-3AD203B41FA5}">
                      <a16:colId xmlns:a16="http://schemas.microsoft.com/office/drawing/2014/main" val="20000"/>
                    </a:ext>
                  </a:extLst>
                </a:gridCol>
                <a:gridCol w="1124998">
                  <a:extLst>
                    <a:ext uri="{9D8B030D-6E8A-4147-A177-3AD203B41FA5}">
                      <a16:colId xmlns:a16="http://schemas.microsoft.com/office/drawing/2014/main" val="20001"/>
                    </a:ext>
                  </a:extLst>
                </a:gridCol>
                <a:gridCol w="1000493">
                  <a:extLst>
                    <a:ext uri="{9D8B030D-6E8A-4147-A177-3AD203B41FA5}">
                      <a16:colId xmlns:a16="http://schemas.microsoft.com/office/drawing/2014/main" val="20002"/>
                    </a:ext>
                  </a:extLst>
                </a:gridCol>
                <a:gridCol w="1141064">
                  <a:extLst>
                    <a:ext uri="{9D8B030D-6E8A-4147-A177-3AD203B41FA5}">
                      <a16:colId xmlns:a16="http://schemas.microsoft.com/office/drawing/2014/main" val="20003"/>
                    </a:ext>
                  </a:extLst>
                </a:gridCol>
                <a:gridCol w="711320">
                  <a:extLst>
                    <a:ext uri="{9D8B030D-6E8A-4147-A177-3AD203B41FA5}">
                      <a16:colId xmlns:a16="http://schemas.microsoft.com/office/drawing/2014/main" val="20004"/>
                    </a:ext>
                  </a:extLst>
                </a:gridCol>
                <a:gridCol w="882012">
                  <a:extLst>
                    <a:ext uri="{9D8B030D-6E8A-4147-A177-3AD203B41FA5}">
                      <a16:colId xmlns:a16="http://schemas.microsoft.com/office/drawing/2014/main" val="20005"/>
                    </a:ext>
                  </a:extLst>
                </a:gridCol>
                <a:gridCol w="966355">
                  <a:extLst>
                    <a:ext uri="{9D8B030D-6E8A-4147-A177-3AD203B41FA5}">
                      <a16:colId xmlns:a16="http://schemas.microsoft.com/office/drawing/2014/main" val="20006"/>
                    </a:ext>
                  </a:extLst>
                </a:gridCol>
              </a:tblGrid>
              <a:tr h="611980">
                <a:tc gridSpan="7">
                  <a:txBody>
                    <a:bodyPr/>
                    <a:lstStyle/>
                    <a:p>
                      <a:pPr algn="ctr"/>
                      <a:r>
                        <a:rPr lang="en-GB" sz="3400">
                          <a:latin typeface="+mj-lt"/>
                        </a:rPr>
                        <a:t>Classification of Living Things</a:t>
                      </a: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61363">
                <a:tc>
                  <a:txBody>
                    <a:bodyPr/>
                    <a:lstStyle/>
                    <a:p>
                      <a:r>
                        <a:rPr lang="en-GB" sz="1800" b="1">
                          <a:latin typeface="+mj-lt"/>
                        </a:rPr>
                        <a:t>Domain</a:t>
                      </a:r>
                      <a:endParaRPr lang="en-GB" sz="18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800" b="1">
                          <a:latin typeface="+mj-lt"/>
                        </a:rPr>
                        <a:t>Bacteria</a:t>
                      </a:r>
                      <a:endParaRPr lang="en-GB" sz="18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r>
                        <a:rPr lang="en-GB" sz="1800" b="1">
                          <a:latin typeface="+mj-lt"/>
                        </a:rPr>
                        <a:t>Archaea</a:t>
                      </a:r>
                      <a:endParaRPr lang="en-GB" sz="18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gridSpan="4">
                  <a:txBody>
                    <a:bodyPr/>
                    <a:lstStyle/>
                    <a:p>
                      <a:pPr algn="ctr"/>
                      <a:r>
                        <a:rPr lang="en-GB" sz="1800" b="1">
                          <a:latin typeface="+mj-lt"/>
                        </a:rPr>
                        <a:t>Eukarya</a:t>
                      </a:r>
                      <a:endParaRPr lang="en-GB" sz="18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361363">
                <a:tc>
                  <a:txBody>
                    <a:bodyPr/>
                    <a:lstStyle/>
                    <a:p>
                      <a:r>
                        <a:rPr lang="en-GB" sz="1800" b="1">
                          <a:latin typeface="+mj-lt"/>
                        </a:rPr>
                        <a:t>Kingdom</a:t>
                      </a:r>
                      <a:endParaRPr lang="en-GB" sz="18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a:r>
                        <a:rPr lang="en-GB" sz="1500">
                          <a:latin typeface="+mj-lt"/>
                        </a:rPr>
                        <a:t>Prokaryote*</a:t>
                      </a: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lumMod val="60000"/>
                            <a:lumOff val="40000"/>
                          </a:schemeClr>
                        </a:gs>
                        <a:gs pos="17000">
                          <a:srgbClr val="99CCFF">
                            <a:shade val="67500"/>
                            <a:satMod val="115000"/>
                          </a:srgbClr>
                        </a:gs>
                        <a:gs pos="100000">
                          <a:srgbClr val="D593FD"/>
                        </a:gs>
                      </a:gsLst>
                      <a:lin ang="0" scaled="1"/>
                      <a:tileRect/>
                    </a:gradFill>
                  </a:tcPr>
                </a:tc>
                <a:tc hMerge="1">
                  <a:txBody>
                    <a:bodyPr/>
                    <a:lstStyle/>
                    <a:p>
                      <a:pPr algn="ctr"/>
                      <a:endParaRPr lang="en-GB" sz="1200">
                        <a:latin typeface="+mj-lt"/>
                      </a:endParaRP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ctr"/>
                      <a:r>
                        <a:rPr lang="en-GB" sz="1500" err="1">
                          <a:latin typeface="+mj-lt"/>
                        </a:rPr>
                        <a:t>Protoctista</a:t>
                      </a: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500">
                          <a:latin typeface="+mj-lt"/>
                        </a:rPr>
                        <a:t>Fungi</a:t>
                      </a: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500">
                          <a:latin typeface="+mj-lt"/>
                        </a:rPr>
                        <a:t>Plantae</a:t>
                      </a: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500">
                          <a:latin typeface="+mj-lt"/>
                        </a:rPr>
                        <a:t>Animalia</a:t>
                      </a: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361363">
                <a:tc>
                  <a:txBody>
                    <a:bodyPr/>
                    <a:lstStyle/>
                    <a:p>
                      <a:r>
                        <a:rPr lang="en-GB" sz="1800" b="1">
                          <a:latin typeface="+mj-lt"/>
                        </a:rPr>
                        <a:t>Cell Type</a:t>
                      </a:r>
                      <a:endParaRPr lang="en-GB" sz="18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631258">
                <a:tc>
                  <a:txBody>
                    <a:bodyPr/>
                    <a:lstStyle/>
                    <a:p>
                      <a:r>
                        <a:rPr lang="en-GB" sz="1800" b="1">
                          <a:latin typeface="+mj-lt"/>
                        </a:rPr>
                        <a:t>Cell wall</a:t>
                      </a:r>
                      <a:r>
                        <a:rPr lang="en-GB" sz="1800" b="1" baseline="0">
                          <a:latin typeface="+mj-lt"/>
                        </a:rPr>
                        <a:t> </a:t>
                      </a:r>
                      <a:r>
                        <a:rPr lang="en-GB" sz="1800" b="1">
                          <a:latin typeface="+mj-lt"/>
                        </a:rPr>
                        <a:t>Features</a:t>
                      </a:r>
                      <a:endParaRPr lang="en-GB" sz="18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631258">
                <a:tc>
                  <a:txBody>
                    <a:bodyPr/>
                    <a:lstStyle/>
                    <a:p>
                      <a:r>
                        <a:rPr lang="en-GB" sz="1800" b="1">
                          <a:latin typeface="+mj-lt"/>
                        </a:rPr>
                        <a:t>Number of Cells</a:t>
                      </a:r>
                      <a:endParaRPr lang="en-GB" sz="18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361363">
                <a:tc>
                  <a:txBody>
                    <a:bodyPr/>
                    <a:lstStyle/>
                    <a:p>
                      <a:r>
                        <a:rPr lang="en-GB" sz="1800" b="1">
                          <a:latin typeface="+mj-lt"/>
                        </a:rPr>
                        <a:t>Nutrition</a:t>
                      </a:r>
                      <a:endParaRPr lang="en-GB" sz="18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361363">
                <a:tc>
                  <a:txBody>
                    <a:bodyPr/>
                    <a:lstStyle/>
                    <a:p>
                      <a:r>
                        <a:rPr lang="en-GB" sz="1800" b="1">
                          <a:latin typeface="+mj-lt"/>
                        </a:rPr>
                        <a:t>Examples</a:t>
                      </a:r>
                      <a:endParaRPr lang="en-GB" sz="18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lang="en-GB" sz="1500">
                        <a:latin typeface="+mj-lt"/>
                      </a:endParaRPr>
                    </a:p>
                  </a:txBody>
                  <a:tcPr marL="45200" marR="45200" marT="22600" marB="22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7"/>
                  </a:ext>
                </a:extLst>
              </a:tr>
            </a:tbl>
          </a:graphicData>
        </a:graphic>
      </p:graphicFrame>
      <p:sp>
        <p:nvSpPr>
          <p:cNvPr id="3" name="TextBox 2">
            <a:extLst>
              <a:ext uri="{FF2B5EF4-FFF2-40B4-BE49-F238E27FC236}">
                <a16:creationId xmlns:a16="http://schemas.microsoft.com/office/drawing/2014/main" id="{E3088EB8-3810-4952-903E-354C88A6ED32}"/>
              </a:ext>
            </a:extLst>
          </p:cNvPr>
          <p:cNvSpPr txBox="1"/>
          <p:nvPr/>
        </p:nvSpPr>
        <p:spPr>
          <a:xfrm>
            <a:off x="4020273" y="5910803"/>
            <a:ext cx="72766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cs typeface="Calibri"/>
              </a:rPr>
              <a:t>*This table shows the original 'Prokaryote' Kingdom. Since 1990, we have used the 'domain' classification as the highest level of the hierarchy and the prokaryote kingdom is often separated into the Eubacteria kingdom (in the Bacteria domain) and the Archaebacteria kingdom (in the Archaea domain).</a:t>
            </a:r>
          </a:p>
        </p:txBody>
      </p:sp>
    </p:spTree>
    <p:extLst>
      <p:ext uri="{BB962C8B-B14F-4D97-AF65-F5344CB8AC3E}">
        <p14:creationId xmlns:p14="http://schemas.microsoft.com/office/powerpoint/2010/main" val="982260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3"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105" y="4731569"/>
            <a:ext cx="1871613" cy="18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9" descr="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538" y="105251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pPr eaLnBrk="1" hangingPunct="1"/>
            <a:r>
              <a:rPr lang="en-GB" altLang="en-US"/>
              <a:t>Animalia</a:t>
            </a:r>
          </a:p>
        </p:txBody>
      </p:sp>
      <p:sp>
        <p:nvSpPr>
          <p:cNvPr id="15366" name="Rectangle 4"/>
          <p:cNvSpPr>
            <a:spLocks noGrp="1" noChangeArrowheads="1"/>
          </p:cNvSpPr>
          <p:nvPr>
            <p:ph sz="half" idx="1"/>
          </p:nvPr>
        </p:nvSpPr>
        <p:spPr>
          <a:xfrm>
            <a:off x="1703512" y="1999382"/>
            <a:ext cx="6048672" cy="4525963"/>
          </a:xfrm>
        </p:spPr>
        <p:txBody>
          <a:bodyPr>
            <a:normAutofit/>
          </a:bodyPr>
          <a:lstStyle/>
          <a:p>
            <a:pPr eaLnBrk="1" hangingPunct="1">
              <a:buFontTx/>
              <a:buNone/>
            </a:pPr>
            <a:r>
              <a:rPr lang="en-GB" altLang="en-US" sz="2400" u="sng"/>
              <a:t>Features</a:t>
            </a:r>
          </a:p>
          <a:p>
            <a:pPr eaLnBrk="1" hangingPunct="1"/>
            <a:r>
              <a:rPr lang="en-GB" altLang="en-US" sz="2400"/>
              <a:t>Eukaryotic</a:t>
            </a:r>
          </a:p>
          <a:p>
            <a:pPr eaLnBrk="1" hangingPunct="1"/>
            <a:r>
              <a:rPr lang="en-GB" altLang="en-US" sz="2400"/>
              <a:t>No cell wall</a:t>
            </a:r>
          </a:p>
          <a:p>
            <a:pPr eaLnBrk="1" hangingPunct="1"/>
            <a:r>
              <a:rPr lang="en-GB" altLang="en-US" sz="2400"/>
              <a:t>Multicellular</a:t>
            </a:r>
          </a:p>
          <a:p>
            <a:pPr eaLnBrk="1" hangingPunct="1"/>
            <a:r>
              <a:rPr lang="en-GB" altLang="en-US" sz="2400"/>
              <a:t>A nucleus and other membrane bound organelles</a:t>
            </a:r>
          </a:p>
          <a:p>
            <a:pPr eaLnBrk="1" hangingPunct="1"/>
            <a:r>
              <a:rPr lang="en-GB" altLang="en-US" sz="2400"/>
              <a:t>Heterotrophic (large organic molecules digested into smaller ones for absorption)</a:t>
            </a:r>
          </a:p>
          <a:p>
            <a:pPr eaLnBrk="1" hangingPunct="1"/>
            <a:r>
              <a:rPr lang="en-GB" altLang="en-US" sz="2400"/>
              <a:t>Food stored as glycogen</a:t>
            </a:r>
          </a:p>
        </p:txBody>
      </p:sp>
      <p:sp>
        <p:nvSpPr>
          <p:cNvPr id="15367" name="Rectangle 5"/>
          <p:cNvSpPr>
            <a:spLocks noGrp="1" noChangeArrowheads="1"/>
          </p:cNvSpPr>
          <p:nvPr>
            <p:ph sz="half" idx="2"/>
          </p:nvPr>
        </p:nvSpPr>
        <p:spPr>
          <a:xfrm>
            <a:off x="6458228" y="1647032"/>
            <a:ext cx="4244975" cy="4525963"/>
          </a:xfrm>
        </p:spPr>
        <p:txBody>
          <a:bodyPr>
            <a:normAutofit/>
          </a:bodyPr>
          <a:lstStyle/>
          <a:p>
            <a:pPr eaLnBrk="1" hangingPunct="1">
              <a:buFontTx/>
              <a:buNone/>
            </a:pPr>
            <a:r>
              <a:rPr lang="en-GB" altLang="en-US" sz="2400" u="sng"/>
              <a:t>Examples</a:t>
            </a:r>
          </a:p>
          <a:p>
            <a:pPr eaLnBrk="1" hangingPunct="1">
              <a:buFontTx/>
              <a:buNone/>
            </a:pPr>
            <a:r>
              <a:rPr lang="en-GB" altLang="en-US" sz="2400"/>
              <a:t>   jellyfish, worms, sponges, fish, </a:t>
            </a:r>
            <a:r>
              <a:rPr lang="en-GB" altLang="en-US" sz="2400" err="1"/>
              <a:t>amphibia</a:t>
            </a:r>
            <a:r>
              <a:rPr lang="en-GB" altLang="en-US" sz="2400"/>
              <a:t>, reptiles, birds and mammals </a:t>
            </a:r>
          </a:p>
        </p:txBody>
      </p:sp>
      <p:pic>
        <p:nvPicPr>
          <p:cNvPr id="15369" name="Picture 15" descr="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2278" y="4476750"/>
            <a:ext cx="18859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360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274638"/>
            <a:ext cx="5829300" cy="1143000"/>
          </a:xfrm>
        </p:spPr>
        <p:style>
          <a:lnRef idx="1">
            <a:schemeClr val="accent1"/>
          </a:lnRef>
          <a:fillRef idx="2">
            <a:schemeClr val="accent1"/>
          </a:fillRef>
          <a:effectRef idx="1">
            <a:schemeClr val="accent1"/>
          </a:effectRef>
          <a:fontRef idx="minor">
            <a:schemeClr val="dk1"/>
          </a:fontRef>
        </p:style>
        <p:txBody>
          <a:bodyPr/>
          <a:lstStyle/>
          <a:p>
            <a:pPr eaLnBrk="1" hangingPunct="1"/>
            <a:r>
              <a:rPr lang="en-GB" altLang="en-US"/>
              <a:t>Plantae</a:t>
            </a:r>
          </a:p>
        </p:txBody>
      </p:sp>
      <p:sp>
        <p:nvSpPr>
          <p:cNvPr id="16387" name="Rectangle 4"/>
          <p:cNvSpPr>
            <a:spLocks noGrp="1" noChangeArrowheads="1"/>
          </p:cNvSpPr>
          <p:nvPr>
            <p:ph sz="half" idx="1"/>
          </p:nvPr>
        </p:nvSpPr>
        <p:spPr/>
        <p:txBody>
          <a:bodyPr>
            <a:normAutofit/>
          </a:bodyPr>
          <a:lstStyle/>
          <a:p>
            <a:pPr eaLnBrk="1" hangingPunct="1">
              <a:buFontTx/>
              <a:buNone/>
            </a:pPr>
            <a:r>
              <a:rPr lang="en-GB" altLang="en-US" u="sng"/>
              <a:t>Features</a:t>
            </a:r>
          </a:p>
          <a:p>
            <a:r>
              <a:rPr lang="en-GB" altLang="en-US"/>
              <a:t>Eukaryotic</a:t>
            </a:r>
          </a:p>
          <a:p>
            <a:r>
              <a:rPr lang="en-GB" altLang="en-US"/>
              <a:t>Multicellular</a:t>
            </a:r>
          </a:p>
          <a:p>
            <a:r>
              <a:rPr lang="en-GB" altLang="en-US"/>
              <a:t>Cellulose cell wall</a:t>
            </a:r>
          </a:p>
          <a:p>
            <a:r>
              <a:rPr lang="en-GB" altLang="en-US"/>
              <a:t>Use light to produce food by photosynthesis </a:t>
            </a:r>
            <a:r>
              <a:rPr lang="en-GB" altLang="en-US" b="1" u="sng"/>
              <a:t>(autotrophic)</a:t>
            </a:r>
          </a:p>
          <a:p>
            <a:r>
              <a:rPr lang="en-GB" altLang="en-US"/>
              <a:t>Store food as starch</a:t>
            </a:r>
          </a:p>
        </p:txBody>
      </p:sp>
      <p:sp>
        <p:nvSpPr>
          <p:cNvPr id="16388" name="Rectangle 5"/>
          <p:cNvSpPr>
            <a:spLocks noGrp="1" noChangeArrowheads="1"/>
          </p:cNvSpPr>
          <p:nvPr>
            <p:ph sz="half" idx="2"/>
          </p:nvPr>
        </p:nvSpPr>
        <p:spPr>
          <a:xfrm>
            <a:off x="6172201" y="1600201"/>
            <a:ext cx="2610901" cy="4525963"/>
          </a:xfrm>
        </p:spPr>
        <p:txBody>
          <a:bodyPr>
            <a:normAutofit/>
          </a:bodyPr>
          <a:lstStyle/>
          <a:p>
            <a:pPr eaLnBrk="1" hangingPunct="1">
              <a:buFontTx/>
              <a:buNone/>
            </a:pPr>
            <a:r>
              <a:rPr lang="en-GB" altLang="en-US" u="sng"/>
              <a:t>Examp</a:t>
            </a:r>
            <a:r>
              <a:rPr lang="en-GB" altLang="moh-CA" u="sng"/>
              <a:t>l</a:t>
            </a:r>
            <a:r>
              <a:rPr lang="en-GB" altLang="en-US" u="sng"/>
              <a:t>es</a:t>
            </a:r>
          </a:p>
          <a:p>
            <a:pPr eaLnBrk="1" hangingPunct="1">
              <a:buFontTx/>
              <a:buNone/>
            </a:pPr>
            <a:r>
              <a:rPr lang="en-GB" altLang="en-US"/>
              <a:t>   algae, ferns and mosses, conifers and flowering plants </a:t>
            </a:r>
          </a:p>
        </p:txBody>
      </p:sp>
      <p:pic>
        <p:nvPicPr>
          <p:cNvPr id="16390" name="Picture 11"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0952" y="1628800"/>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9" descr="thumbnail"/>
          <p:cNvPicPr>
            <a:picLocks noChangeAspect="1" noChangeArrowheads="1"/>
          </p:cNvPicPr>
          <p:nvPr/>
        </p:nvPicPr>
        <p:blipFill rotWithShape="1">
          <a:blip r:embed="rId3">
            <a:extLst>
              <a:ext uri="{28A0092B-C50C-407E-A947-70E740481C1C}">
                <a14:useLocalDpi xmlns:a14="http://schemas.microsoft.com/office/drawing/2010/main" val="0"/>
              </a:ext>
            </a:extLst>
          </a:blip>
          <a:srcRect r="16186"/>
          <a:stretch/>
        </p:blipFill>
        <p:spPr bwMode="auto">
          <a:xfrm>
            <a:off x="8240960" y="2308"/>
            <a:ext cx="2394992"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3" descr="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6246" y="4706957"/>
            <a:ext cx="3219706" cy="215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1" descr="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1945" y="4500211"/>
            <a:ext cx="1585239" cy="237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27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pPr eaLnBrk="1" hangingPunct="1"/>
            <a:r>
              <a:rPr lang="en-GB" altLang="en-US"/>
              <a:t>Fungi</a:t>
            </a:r>
          </a:p>
        </p:txBody>
      </p:sp>
      <p:sp>
        <p:nvSpPr>
          <p:cNvPr id="17411" name="Rectangle 3"/>
          <p:cNvSpPr>
            <a:spLocks noGrp="1" noChangeArrowheads="1"/>
          </p:cNvSpPr>
          <p:nvPr>
            <p:ph sz="half" idx="1"/>
          </p:nvPr>
        </p:nvSpPr>
        <p:spPr/>
        <p:txBody>
          <a:bodyPr>
            <a:normAutofit/>
          </a:bodyPr>
          <a:lstStyle/>
          <a:p>
            <a:pPr eaLnBrk="1" hangingPunct="1">
              <a:buFontTx/>
              <a:buNone/>
            </a:pPr>
            <a:r>
              <a:rPr lang="en-GB" altLang="en-US" sz="2400" u="sng"/>
              <a:t>Features</a:t>
            </a:r>
          </a:p>
          <a:p>
            <a:r>
              <a:rPr lang="en-GB" altLang="en-US" sz="2400"/>
              <a:t>Eukaryotic</a:t>
            </a:r>
          </a:p>
          <a:p>
            <a:r>
              <a:rPr lang="en-GB" altLang="en-US" sz="2400"/>
              <a:t>Chitin cell walls</a:t>
            </a:r>
          </a:p>
          <a:p>
            <a:r>
              <a:rPr lang="en-GB" altLang="en-US" sz="2400"/>
              <a:t>Usually multicellular ( can by unicellular, yeast) or have mycelium.</a:t>
            </a:r>
          </a:p>
          <a:p>
            <a:r>
              <a:rPr lang="en-GB" altLang="en-US" sz="2400"/>
              <a:t>No chloroplasts</a:t>
            </a:r>
          </a:p>
          <a:p>
            <a:r>
              <a:rPr lang="en-GB" altLang="en-US" sz="2400"/>
              <a:t>Saprophytic feeders</a:t>
            </a:r>
          </a:p>
          <a:p>
            <a:r>
              <a:rPr lang="en-GB" altLang="en-US" sz="2400"/>
              <a:t>Store food as glycogen</a:t>
            </a:r>
          </a:p>
        </p:txBody>
      </p:sp>
      <p:sp>
        <p:nvSpPr>
          <p:cNvPr id="17412" name="Rectangle 4"/>
          <p:cNvSpPr>
            <a:spLocks noGrp="1" noChangeArrowheads="1"/>
          </p:cNvSpPr>
          <p:nvPr>
            <p:ph sz="half" idx="2"/>
          </p:nvPr>
        </p:nvSpPr>
        <p:spPr/>
        <p:txBody>
          <a:bodyPr>
            <a:normAutofit/>
          </a:bodyPr>
          <a:lstStyle/>
          <a:p>
            <a:pPr eaLnBrk="1" hangingPunct="1">
              <a:buFontTx/>
              <a:buNone/>
            </a:pPr>
            <a:r>
              <a:rPr lang="en-GB" altLang="en-US" u="sng"/>
              <a:t>Examp</a:t>
            </a:r>
            <a:r>
              <a:rPr lang="en-GB" altLang="moh-CA" u="sng"/>
              <a:t>l</a:t>
            </a:r>
            <a:r>
              <a:rPr lang="en-GB" altLang="en-US" u="sng"/>
              <a:t>es</a:t>
            </a:r>
          </a:p>
          <a:p>
            <a:pPr eaLnBrk="1" hangingPunct="1">
              <a:buFontTx/>
              <a:buNone/>
            </a:pPr>
            <a:r>
              <a:rPr lang="en-GB" altLang="en-US"/>
              <a:t>Moulds, mushrooms, yeast</a:t>
            </a:r>
          </a:p>
        </p:txBody>
      </p:sp>
      <p:pic>
        <p:nvPicPr>
          <p:cNvPr id="17413" name="Picture 6"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8249" y="2758649"/>
            <a:ext cx="2114451" cy="15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descr="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3497365"/>
            <a:ext cx="1993255" cy="149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0" descr="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0785" y="4702385"/>
            <a:ext cx="2191914" cy="146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28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81200" y="274638"/>
            <a:ext cx="6275040" cy="1143000"/>
          </a:xfrm>
        </p:spPr>
        <p:style>
          <a:lnRef idx="1">
            <a:schemeClr val="accent1"/>
          </a:lnRef>
          <a:fillRef idx="2">
            <a:schemeClr val="accent1"/>
          </a:fillRef>
          <a:effectRef idx="1">
            <a:schemeClr val="accent1"/>
          </a:effectRef>
          <a:fontRef idx="minor">
            <a:schemeClr val="dk1"/>
          </a:fontRef>
        </p:style>
        <p:txBody>
          <a:bodyPr/>
          <a:lstStyle/>
          <a:p>
            <a:pPr eaLnBrk="1" hangingPunct="1"/>
            <a:r>
              <a:rPr lang="en-GB" altLang="en-US"/>
              <a:t>Protoctista</a:t>
            </a:r>
          </a:p>
        </p:txBody>
      </p:sp>
      <p:sp>
        <p:nvSpPr>
          <p:cNvPr id="19459" name="Rectangle 3"/>
          <p:cNvSpPr>
            <a:spLocks noGrp="1" noChangeArrowheads="1"/>
          </p:cNvSpPr>
          <p:nvPr>
            <p:ph sz="half" idx="1"/>
          </p:nvPr>
        </p:nvSpPr>
        <p:spPr>
          <a:xfrm>
            <a:off x="1559496" y="1600201"/>
            <a:ext cx="4608512" cy="4525963"/>
          </a:xfrm>
        </p:spPr>
        <p:txBody>
          <a:bodyPr>
            <a:normAutofit fontScale="92500" lnSpcReduction="20000"/>
          </a:bodyPr>
          <a:lstStyle/>
          <a:p>
            <a:pPr eaLnBrk="1" hangingPunct="1">
              <a:buFontTx/>
              <a:buNone/>
            </a:pPr>
            <a:r>
              <a:rPr lang="en-GB" altLang="en-US" u="sng"/>
              <a:t>Features</a:t>
            </a:r>
          </a:p>
          <a:p>
            <a:r>
              <a:rPr lang="en-GB" altLang="en-US"/>
              <a:t>Eukaryotic</a:t>
            </a:r>
          </a:p>
          <a:p>
            <a:r>
              <a:rPr lang="en-GB" altLang="en-US"/>
              <a:t>Single cell organisms or a colony of single cells</a:t>
            </a:r>
          </a:p>
          <a:p>
            <a:r>
              <a:rPr lang="en-GB" altLang="en-US"/>
              <a:t>Some have chloroplasts</a:t>
            </a:r>
          </a:p>
          <a:p>
            <a:r>
              <a:rPr lang="en-GB" altLang="en-US"/>
              <a:t>Move using cilia/ flagellum/amoeboid mechanisms</a:t>
            </a:r>
          </a:p>
          <a:p>
            <a:r>
              <a:rPr lang="en-GB" altLang="en-US"/>
              <a:t>Nutrients acquired by photosynthesis ( autotrophic) or ingesting other organisms (heterotrophic) or both.	</a:t>
            </a:r>
          </a:p>
        </p:txBody>
      </p:sp>
      <p:sp>
        <p:nvSpPr>
          <p:cNvPr id="19460" name="Rectangle 4"/>
          <p:cNvSpPr>
            <a:spLocks noGrp="1" noChangeArrowheads="1"/>
          </p:cNvSpPr>
          <p:nvPr>
            <p:ph sz="half" idx="2"/>
          </p:nvPr>
        </p:nvSpPr>
        <p:spPr/>
        <p:txBody>
          <a:bodyPr>
            <a:normAutofit fontScale="92500" lnSpcReduction="20000"/>
          </a:bodyPr>
          <a:lstStyle/>
          <a:p>
            <a:pPr eaLnBrk="1" hangingPunct="1">
              <a:buFontTx/>
              <a:buNone/>
            </a:pPr>
            <a:r>
              <a:rPr lang="en-GB" altLang="en-US" u="sng"/>
              <a:t>Examp</a:t>
            </a:r>
            <a:r>
              <a:rPr lang="en-GB" altLang="moh-CA" u="sng"/>
              <a:t>l</a:t>
            </a:r>
            <a:r>
              <a:rPr lang="en-GB" altLang="en-US" u="sng"/>
              <a:t>es</a:t>
            </a:r>
          </a:p>
          <a:p>
            <a:pPr eaLnBrk="1" hangingPunct="1">
              <a:buFontTx/>
              <a:buNone/>
            </a:pPr>
            <a:r>
              <a:rPr lang="en-GB" altLang="en-US"/>
              <a:t>Amoeba</a:t>
            </a:r>
          </a:p>
          <a:p>
            <a:pPr eaLnBrk="1" hangingPunct="1">
              <a:buFontTx/>
              <a:buNone/>
            </a:pPr>
            <a:r>
              <a:rPr lang="en-GB" altLang="en-US"/>
              <a:t>Paramecium</a:t>
            </a:r>
          </a:p>
          <a:p>
            <a:pPr eaLnBrk="1" hangingPunct="1">
              <a:buFontTx/>
              <a:buNone/>
            </a:pPr>
            <a:r>
              <a:rPr lang="en-GB" altLang="en-US"/>
              <a:t>Protozoa</a:t>
            </a:r>
          </a:p>
        </p:txBody>
      </p:sp>
      <p:pic>
        <p:nvPicPr>
          <p:cNvPr id="19461" name="Picture 6"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901502" y="4135437"/>
            <a:ext cx="2592512" cy="19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descr="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4726" y="3357564"/>
            <a:ext cx="207327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0" descr="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4088" y="1"/>
            <a:ext cx="2093912"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560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pPr eaLnBrk="1" hangingPunct="1"/>
            <a:r>
              <a:rPr lang="en-GB" altLang="en-US"/>
              <a:t>Eubacteria</a:t>
            </a:r>
          </a:p>
        </p:txBody>
      </p:sp>
      <p:sp>
        <p:nvSpPr>
          <p:cNvPr id="18435" name="Rectangle 3"/>
          <p:cNvSpPr>
            <a:spLocks noGrp="1" noChangeArrowheads="1"/>
          </p:cNvSpPr>
          <p:nvPr>
            <p:ph sz="half" idx="1"/>
          </p:nvPr>
        </p:nvSpPr>
        <p:spPr/>
        <p:txBody>
          <a:bodyPr>
            <a:normAutofit/>
          </a:bodyPr>
          <a:lstStyle/>
          <a:p>
            <a:pPr eaLnBrk="1" hangingPunct="1">
              <a:buFontTx/>
              <a:buNone/>
            </a:pPr>
            <a:r>
              <a:rPr lang="en-GB" altLang="en-US" u="sng"/>
              <a:t>Features</a:t>
            </a:r>
          </a:p>
          <a:p>
            <a:r>
              <a:rPr lang="en-GB" altLang="en-US"/>
              <a:t>Prokaryotic</a:t>
            </a:r>
          </a:p>
          <a:p>
            <a:r>
              <a:rPr lang="en-GB" altLang="en-US"/>
              <a:t>Unicellular</a:t>
            </a:r>
          </a:p>
          <a:p>
            <a:r>
              <a:rPr lang="en-GB" altLang="en-US"/>
              <a:t>Cells have no nucleus  (circular DNA)</a:t>
            </a:r>
          </a:p>
          <a:p>
            <a:r>
              <a:rPr lang="en-GB" altLang="en-US"/>
              <a:t>Absorb nutrients or produce internally by photosynthesis</a:t>
            </a:r>
          </a:p>
        </p:txBody>
      </p:sp>
      <p:sp>
        <p:nvSpPr>
          <p:cNvPr id="18436" name="Rectangle 4"/>
          <p:cNvSpPr>
            <a:spLocks noGrp="1" noChangeArrowheads="1"/>
          </p:cNvSpPr>
          <p:nvPr>
            <p:ph sz="half" idx="2"/>
          </p:nvPr>
        </p:nvSpPr>
        <p:spPr/>
        <p:txBody>
          <a:bodyPr>
            <a:normAutofit/>
          </a:bodyPr>
          <a:lstStyle/>
          <a:p>
            <a:pPr eaLnBrk="1" hangingPunct="1">
              <a:buFontTx/>
              <a:buNone/>
            </a:pPr>
            <a:r>
              <a:rPr lang="en-GB" altLang="en-US" u="sng"/>
              <a:t>Examp</a:t>
            </a:r>
            <a:r>
              <a:rPr lang="en-GB" altLang="moh-CA" u="sng"/>
              <a:t>l</a:t>
            </a:r>
            <a:r>
              <a:rPr lang="en-GB" altLang="en-US" u="sng"/>
              <a:t>es</a:t>
            </a:r>
          </a:p>
          <a:p>
            <a:pPr eaLnBrk="1" hangingPunct="1">
              <a:buFontTx/>
              <a:buNone/>
            </a:pPr>
            <a:r>
              <a:rPr lang="en-GB" altLang="en-US"/>
              <a:t>Bacteria e.g. E. Coli, Staphylococcus Aureus, blue-green algae</a:t>
            </a:r>
          </a:p>
        </p:txBody>
      </p:sp>
      <p:pic>
        <p:nvPicPr>
          <p:cNvPr id="18438" name="Picture 8"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048" y="3429000"/>
            <a:ext cx="3744416" cy="280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89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pPr eaLnBrk="1" hangingPunct="1"/>
            <a:r>
              <a:rPr lang="en-GB" altLang="en-US" err="1"/>
              <a:t>Archaeabacteria</a:t>
            </a:r>
          </a:p>
        </p:txBody>
      </p:sp>
      <p:sp>
        <p:nvSpPr>
          <p:cNvPr id="18435" name="Rectangle 3"/>
          <p:cNvSpPr>
            <a:spLocks noGrp="1" noChangeArrowheads="1"/>
          </p:cNvSpPr>
          <p:nvPr>
            <p:ph sz="half" idx="1"/>
          </p:nvPr>
        </p:nvSpPr>
        <p:spPr/>
        <p:txBody>
          <a:bodyPr>
            <a:normAutofit/>
          </a:bodyPr>
          <a:lstStyle/>
          <a:p>
            <a:pPr eaLnBrk="1" hangingPunct="1">
              <a:buFontTx/>
              <a:buNone/>
            </a:pPr>
            <a:r>
              <a:rPr lang="en-GB" altLang="en-US" u="sng"/>
              <a:t>Features</a:t>
            </a:r>
          </a:p>
          <a:p>
            <a:r>
              <a:rPr lang="en-GB" altLang="en-US"/>
              <a:t>Prokaryotic</a:t>
            </a:r>
          </a:p>
          <a:p>
            <a:r>
              <a:rPr lang="en-GB" altLang="en-US"/>
              <a:t>Unicellular</a:t>
            </a:r>
          </a:p>
          <a:p>
            <a:r>
              <a:rPr lang="en-GB" altLang="en-US"/>
              <a:t>Cells have no nucleus  (circular DNA)</a:t>
            </a:r>
          </a:p>
          <a:p>
            <a:r>
              <a:rPr lang="en-GB" altLang="en-US"/>
              <a:t>Absorb nutrients or produce internally by photosynthesis</a:t>
            </a:r>
          </a:p>
        </p:txBody>
      </p:sp>
      <p:sp>
        <p:nvSpPr>
          <p:cNvPr id="18436" name="Rectangle 4"/>
          <p:cNvSpPr>
            <a:spLocks noGrp="1" noChangeArrowheads="1"/>
          </p:cNvSpPr>
          <p:nvPr>
            <p:ph sz="half" idx="2"/>
          </p:nvPr>
        </p:nvSpPr>
        <p:spPr>
          <a:xfrm>
            <a:off x="6312024" y="1570679"/>
            <a:ext cx="5270376" cy="2262982"/>
          </a:xfrm>
        </p:spPr>
        <p:txBody>
          <a:bodyPr>
            <a:normAutofit/>
          </a:bodyPr>
          <a:lstStyle/>
          <a:p>
            <a:pPr eaLnBrk="1" hangingPunct="1">
              <a:buFontTx/>
              <a:buNone/>
            </a:pPr>
            <a:r>
              <a:rPr lang="en-GB" altLang="en-US" u="sng"/>
              <a:t>Examp</a:t>
            </a:r>
            <a:r>
              <a:rPr lang="en-GB" altLang="moh-CA" u="sng"/>
              <a:t>l</a:t>
            </a:r>
            <a:r>
              <a:rPr lang="en-GB" altLang="en-US" u="sng"/>
              <a:t>es</a:t>
            </a:r>
          </a:p>
          <a:p>
            <a:pPr marL="0" indent="0" eaLnBrk="1" hangingPunct="1">
              <a:buFontTx/>
              <a:buNone/>
            </a:pPr>
            <a:r>
              <a:rPr lang="en-GB" altLang="en-US"/>
              <a:t>Methanogens, Halophiles, Thermophiles</a:t>
            </a:r>
          </a:p>
          <a:p>
            <a:pPr marL="0" indent="0" eaLnBrk="1" hangingPunct="1">
              <a:buFontTx/>
              <a:buNone/>
            </a:pPr>
            <a:endParaRPr lang="en-GB" altLang="en-US"/>
          </a:p>
        </p:txBody>
      </p:sp>
      <p:pic>
        <p:nvPicPr>
          <p:cNvPr id="5122" name="Picture 2" descr="Methanogenic microorganisms as workhorses of the industrial ...">
            <a:extLst>
              <a:ext uri="{FF2B5EF4-FFF2-40B4-BE49-F238E27FC236}">
                <a16:creationId xmlns:a16="http://schemas.microsoft.com/office/drawing/2014/main" id="{0DD115A1-915E-4F5F-832C-39C5F9B91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088" y="3816785"/>
            <a:ext cx="342900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32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15967717"/>
              </p:ext>
            </p:extLst>
          </p:nvPr>
        </p:nvGraphicFramePr>
        <p:xfrm>
          <a:off x="1745863" y="896755"/>
          <a:ext cx="8693540" cy="3704475"/>
        </p:xfrm>
        <a:graphic>
          <a:graphicData uri="http://schemas.openxmlformats.org/drawingml/2006/table">
            <a:tbl>
              <a:tblPr/>
              <a:tblGrid>
                <a:gridCol w="1059661">
                  <a:extLst>
                    <a:ext uri="{9D8B030D-6E8A-4147-A177-3AD203B41FA5}">
                      <a16:colId xmlns:a16="http://schemas.microsoft.com/office/drawing/2014/main" val="20000"/>
                    </a:ext>
                  </a:extLst>
                </a:gridCol>
                <a:gridCol w="1159917">
                  <a:extLst>
                    <a:ext uri="{9D8B030D-6E8A-4147-A177-3AD203B41FA5}">
                      <a16:colId xmlns:a16="http://schemas.microsoft.com/office/drawing/2014/main" val="20001"/>
                    </a:ext>
                  </a:extLst>
                </a:gridCol>
                <a:gridCol w="1389205">
                  <a:extLst>
                    <a:ext uri="{9D8B030D-6E8A-4147-A177-3AD203B41FA5}">
                      <a16:colId xmlns:a16="http://schemas.microsoft.com/office/drawing/2014/main" val="20002"/>
                    </a:ext>
                  </a:extLst>
                </a:gridCol>
                <a:gridCol w="1483616">
                  <a:extLst>
                    <a:ext uri="{9D8B030D-6E8A-4147-A177-3AD203B41FA5}">
                      <a16:colId xmlns:a16="http://schemas.microsoft.com/office/drawing/2014/main" val="20003"/>
                    </a:ext>
                  </a:extLst>
                </a:gridCol>
                <a:gridCol w="1294793">
                  <a:extLst>
                    <a:ext uri="{9D8B030D-6E8A-4147-A177-3AD203B41FA5}">
                      <a16:colId xmlns:a16="http://schemas.microsoft.com/office/drawing/2014/main" val="20004"/>
                    </a:ext>
                  </a:extLst>
                </a:gridCol>
                <a:gridCol w="1092480">
                  <a:extLst>
                    <a:ext uri="{9D8B030D-6E8A-4147-A177-3AD203B41FA5}">
                      <a16:colId xmlns:a16="http://schemas.microsoft.com/office/drawing/2014/main" val="20005"/>
                    </a:ext>
                  </a:extLst>
                </a:gridCol>
                <a:gridCol w="1213868">
                  <a:extLst>
                    <a:ext uri="{9D8B030D-6E8A-4147-A177-3AD203B41FA5}">
                      <a16:colId xmlns:a16="http://schemas.microsoft.com/office/drawing/2014/main" val="20006"/>
                    </a:ext>
                  </a:extLst>
                </a:gridCol>
              </a:tblGrid>
              <a:tr h="447212">
                <a:tc gridSpan="7">
                  <a:txBody>
                    <a:bodyPr/>
                    <a:lstStyle/>
                    <a:p>
                      <a:pPr algn="ctr"/>
                      <a:r>
                        <a:rPr lang="en-GB" sz="2700">
                          <a:latin typeface="+mj-lt"/>
                        </a:rPr>
                        <a:t>Classification of Living Things</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241472">
                <a:tc>
                  <a:txBody>
                    <a:bodyPr/>
                    <a:lstStyle/>
                    <a:p>
                      <a:r>
                        <a:rPr lang="en-GB" sz="1400" b="1">
                          <a:latin typeface="+mj-lt"/>
                        </a:rPr>
                        <a:t>Domain</a:t>
                      </a:r>
                      <a:endParaRPr lang="en-GB" sz="1400">
                        <a:latin typeface="+mj-lt"/>
                      </a:endParaRP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400" b="1">
                          <a:latin typeface="+mj-lt"/>
                        </a:rPr>
                        <a:t>Bacteria</a:t>
                      </a:r>
                      <a:endParaRPr lang="en-GB" sz="1400">
                        <a:latin typeface="+mj-lt"/>
                      </a:endParaRP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r>
                        <a:rPr lang="en-GB" sz="1400" b="1">
                          <a:latin typeface="+mj-lt"/>
                        </a:rPr>
                        <a:t>Archaea</a:t>
                      </a:r>
                      <a:endParaRPr lang="en-GB" sz="1400">
                        <a:latin typeface="+mj-lt"/>
                      </a:endParaRP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gridSpan="4">
                  <a:txBody>
                    <a:bodyPr/>
                    <a:lstStyle/>
                    <a:p>
                      <a:pPr algn="ctr"/>
                      <a:r>
                        <a:rPr lang="en-GB" sz="1400" b="1" err="1">
                          <a:latin typeface="+mj-lt"/>
                        </a:rPr>
                        <a:t>Eukarya</a:t>
                      </a:r>
                      <a:endParaRPr lang="en-GB" sz="1400">
                        <a:latin typeface="+mj-lt"/>
                      </a:endParaRP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241472">
                <a:tc>
                  <a:txBody>
                    <a:bodyPr/>
                    <a:lstStyle/>
                    <a:p>
                      <a:r>
                        <a:rPr lang="en-GB" sz="1400" b="1">
                          <a:latin typeface="+mj-lt"/>
                        </a:rPr>
                        <a:t>Kingdom</a:t>
                      </a:r>
                      <a:endParaRPr lang="en-GB" sz="1400">
                        <a:latin typeface="+mj-lt"/>
                      </a:endParaRP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a:r>
                        <a:rPr lang="en-GB" sz="1200">
                          <a:latin typeface="+mj-lt"/>
                        </a:rPr>
                        <a:t>Prokaryote</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lumMod val="60000"/>
                            <a:lumOff val="40000"/>
                          </a:schemeClr>
                        </a:gs>
                        <a:gs pos="17000">
                          <a:srgbClr val="99CCFF">
                            <a:shade val="67500"/>
                            <a:satMod val="115000"/>
                          </a:srgbClr>
                        </a:gs>
                        <a:gs pos="100000">
                          <a:srgbClr val="D593FD"/>
                        </a:gs>
                      </a:gsLst>
                      <a:lin ang="0" scaled="1"/>
                      <a:tileRect/>
                    </a:gradFill>
                  </a:tcPr>
                </a:tc>
                <a:tc hMerge="1">
                  <a:txBody>
                    <a:bodyPr/>
                    <a:lstStyle/>
                    <a:p>
                      <a:pPr algn="ctr"/>
                      <a:endParaRPr lang="en-GB" sz="1200">
                        <a:latin typeface="+mj-lt"/>
                      </a:endParaRP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ctr"/>
                      <a:r>
                        <a:rPr lang="en-GB" sz="1200" err="1">
                          <a:latin typeface="+mj-lt"/>
                        </a:rPr>
                        <a:t>Protoctista</a:t>
                      </a:r>
                      <a:endParaRPr lang="en-GB" sz="1200">
                        <a:latin typeface="+mj-lt"/>
                      </a:endParaRP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200">
                          <a:latin typeface="+mj-lt"/>
                        </a:rPr>
                        <a:t>Fungi</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200">
                          <a:latin typeface="+mj-lt"/>
                        </a:rPr>
                        <a:t>Plantae</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200">
                          <a:latin typeface="+mj-lt"/>
                        </a:rPr>
                        <a:t>Animalia</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241472">
                <a:tc>
                  <a:txBody>
                    <a:bodyPr/>
                    <a:lstStyle/>
                    <a:p>
                      <a:r>
                        <a:rPr lang="en-GB" sz="1400" b="1">
                          <a:latin typeface="+mj-lt"/>
                        </a:rPr>
                        <a:t>Cell Type</a:t>
                      </a:r>
                      <a:endParaRPr lang="en-GB" sz="1400">
                        <a:latin typeface="+mj-lt"/>
                      </a:endParaRP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200">
                          <a:latin typeface="+mj-lt"/>
                        </a:rPr>
                        <a:t>Prokaryote</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r>
                        <a:rPr lang="en-GB" sz="1200">
                          <a:latin typeface="+mj-lt"/>
                        </a:rPr>
                        <a:t>Prokaryote</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ctr"/>
                      <a:r>
                        <a:rPr lang="en-GB" sz="1200">
                          <a:latin typeface="+mj-lt"/>
                        </a:rPr>
                        <a:t>Eukaryote</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200">
                          <a:latin typeface="+mj-lt"/>
                        </a:rPr>
                        <a:t>Eukaryote</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200">
                          <a:latin typeface="+mj-lt"/>
                        </a:rPr>
                        <a:t>Eukaryote</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200">
                          <a:latin typeface="+mj-lt"/>
                        </a:rPr>
                        <a:t>Eukaryote</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447212">
                <a:tc>
                  <a:txBody>
                    <a:bodyPr/>
                    <a:lstStyle/>
                    <a:p>
                      <a:r>
                        <a:rPr lang="en-GB" sz="1400" b="1">
                          <a:latin typeface="+mj-lt"/>
                        </a:rPr>
                        <a:t>Cell wall</a:t>
                      </a:r>
                      <a:r>
                        <a:rPr lang="en-GB" sz="1400" b="1" baseline="0">
                          <a:latin typeface="+mj-lt"/>
                        </a:rPr>
                        <a:t> </a:t>
                      </a:r>
                      <a:r>
                        <a:rPr lang="en-GB" sz="1400" b="1">
                          <a:latin typeface="+mj-lt"/>
                        </a:rPr>
                        <a:t>Features</a:t>
                      </a:r>
                      <a:endParaRPr lang="en-GB" sz="1400">
                        <a:latin typeface="+mj-lt"/>
                      </a:endParaRP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200">
                          <a:latin typeface="+mj-lt"/>
                        </a:rPr>
                        <a:t>Peptidoglycan</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r>
                        <a:rPr lang="en-GB" sz="1200">
                          <a:latin typeface="+mj-lt"/>
                        </a:rPr>
                        <a:t>No Peptidoglycan</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ctr"/>
                      <a:r>
                        <a:rPr lang="en-GB" sz="1200">
                          <a:latin typeface="+mj-lt"/>
                        </a:rPr>
                        <a:t>Cellulose or similar</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200">
                          <a:latin typeface="+mj-lt"/>
                        </a:rPr>
                        <a:t>Chitin</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200">
                          <a:latin typeface="+mj-lt"/>
                        </a:rPr>
                        <a:t>Cellulose</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200">
                          <a:latin typeface="+mj-lt"/>
                        </a:rPr>
                        <a:t>No Cell Walls</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750763">
                <a:tc>
                  <a:txBody>
                    <a:bodyPr/>
                    <a:lstStyle/>
                    <a:p>
                      <a:r>
                        <a:rPr lang="en-GB" sz="1400" b="1">
                          <a:latin typeface="+mj-lt"/>
                        </a:rPr>
                        <a:t>Number of Cells</a:t>
                      </a:r>
                      <a:endParaRPr lang="en-GB" sz="1400">
                        <a:latin typeface="+mj-lt"/>
                      </a:endParaRP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200">
                          <a:latin typeface="+mj-lt"/>
                        </a:rPr>
                        <a:t>Unicellular</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r>
                        <a:rPr lang="en-GB" sz="1200">
                          <a:latin typeface="+mj-lt"/>
                        </a:rPr>
                        <a:t>Unicellular</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ctr"/>
                      <a:r>
                        <a:rPr lang="en-GB" sz="1200">
                          <a:latin typeface="+mj-lt"/>
                        </a:rPr>
                        <a:t>most unicellular, many colonial, some multicellular</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200">
                          <a:latin typeface="+mj-lt"/>
                        </a:rPr>
                        <a:t>Mostly multicellular, some unicellular</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200">
                          <a:latin typeface="+mj-lt"/>
                        </a:rPr>
                        <a:t>All multicellular</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200">
                          <a:latin typeface="+mj-lt"/>
                        </a:rPr>
                        <a:t>All Multicellular</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648386">
                <a:tc>
                  <a:txBody>
                    <a:bodyPr/>
                    <a:lstStyle/>
                    <a:p>
                      <a:r>
                        <a:rPr lang="en-GB" sz="1400" b="1">
                          <a:latin typeface="+mj-lt"/>
                        </a:rPr>
                        <a:t>Nutrition</a:t>
                      </a:r>
                      <a:endParaRPr lang="en-GB" sz="1400">
                        <a:latin typeface="+mj-lt"/>
                      </a:endParaRP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200">
                          <a:latin typeface="+mj-lt"/>
                        </a:rPr>
                        <a:t>Autotrophs &amp; Heterotrophs</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r>
                        <a:rPr lang="en-GB" sz="1200">
                          <a:latin typeface="+mj-lt"/>
                        </a:rPr>
                        <a:t>Autotrophs &amp; Heterotrophs</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ctr"/>
                      <a:r>
                        <a:rPr lang="en-GB" sz="1200">
                          <a:latin typeface="+mj-lt"/>
                        </a:rPr>
                        <a:t>Autotrophs &amp; Heterotrophs</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200">
                          <a:latin typeface="+mj-lt"/>
                        </a:rPr>
                        <a:t>Absorptive</a:t>
                      </a:r>
                      <a:br>
                        <a:rPr lang="en-GB" sz="1200">
                          <a:latin typeface="+mj-lt"/>
                        </a:rPr>
                      </a:br>
                      <a:r>
                        <a:rPr lang="en-GB" sz="1200">
                          <a:latin typeface="+mj-lt"/>
                        </a:rPr>
                        <a:t>Heterotroph</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200">
                          <a:latin typeface="+mj-lt"/>
                        </a:rPr>
                        <a:t>Autotrophs</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200">
                          <a:latin typeface="+mj-lt"/>
                        </a:rPr>
                        <a:t>Ingestive Heterotrophs</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648386">
                <a:tc>
                  <a:txBody>
                    <a:bodyPr/>
                    <a:lstStyle/>
                    <a:p>
                      <a:r>
                        <a:rPr lang="en-GB" sz="1400" b="1">
                          <a:latin typeface="+mj-lt"/>
                        </a:rPr>
                        <a:t>Examples</a:t>
                      </a:r>
                      <a:endParaRPr lang="en-GB" sz="1400">
                        <a:latin typeface="+mj-lt"/>
                      </a:endParaRP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200">
                          <a:latin typeface="+mj-lt"/>
                        </a:rPr>
                        <a:t>E. coli</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r>
                        <a:rPr lang="en-GB" sz="1200">
                          <a:latin typeface="+mj-lt"/>
                        </a:rPr>
                        <a:t>Methanogens</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ctr"/>
                      <a:r>
                        <a:rPr lang="en-GB" sz="1200">
                          <a:latin typeface="+mj-lt"/>
                        </a:rPr>
                        <a:t>Amoeba, Diatoms, Slime molds</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200" dirty="0">
                          <a:latin typeface="+mj-lt"/>
                        </a:rPr>
                        <a:t>Mushroom, Moulds, Yeast</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200">
                          <a:latin typeface="+mj-lt"/>
                        </a:rPr>
                        <a:t>Mosses, Ferns, Seed plants</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200" dirty="0">
                          <a:latin typeface="+mj-lt"/>
                        </a:rPr>
                        <a:t>Sponges, Worms, Mammals</a:t>
                      </a:r>
                    </a:p>
                  </a:txBody>
                  <a:tcPr marL="35732" marR="35732" marT="17866" marB="17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7"/>
                  </a:ext>
                </a:extLst>
              </a:tr>
            </a:tbl>
          </a:graphicData>
        </a:graphic>
      </p:graphicFrame>
      <p:sp>
        <p:nvSpPr>
          <p:cNvPr id="3" name="TextBox 2"/>
          <p:cNvSpPr txBox="1"/>
          <p:nvPr/>
        </p:nvSpPr>
        <p:spPr>
          <a:xfrm>
            <a:off x="1652980" y="4797152"/>
            <a:ext cx="8879306" cy="1361911"/>
          </a:xfrm>
          <a:prstGeom prst="rect">
            <a:avLst/>
          </a:prstGeom>
          <a:noFill/>
        </p:spPr>
        <p:txBody>
          <a:bodyPr wrap="square" rtlCol="0">
            <a:spAutoFit/>
          </a:bodyPr>
          <a:lstStyle/>
          <a:p>
            <a:pPr algn="just"/>
            <a:r>
              <a:rPr lang="en-GB" sz="1650" dirty="0">
                <a:latin typeface="+mj-lt"/>
              </a:rPr>
              <a:t>What do all cells have in common?</a:t>
            </a:r>
          </a:p>
          <a:p>
            <a:pPr marL="257175" indent="-257175" algn="just">
              <a:buFontTx/>
              <a:buChar char="-"/>
            </a:pPr>
            <a:r>
              <a:rPr lang="en-GB" sz="1650" dirty="0">
                <a:latin typeface="+mj-lt"/>
              </a:rPr>
              <a:t>DNA/chromosomes as their genetic storage molecules</a:t>
            </a:r>
          </a:p>
          <a:p>
            <a:pPr marL="257175" indent="-257175" algn="just">
              <a:buFontTx/>
              <a:buChar char="-"/>
            </a:pPr>
            <a:r>
              <a:rPr lang="en-GB" sz="1650" dirty="0">
                <a:latin typeface="+mj-lt"/>
              </a:rPr>
              <a:t>Ribosomes for protein synthesis</a:t>
            </a:r>
          </a:p>
          <a:p>
            <a:pPr marL="257175" indent="-257175" algn="just">
              <a:buFontTx/>
              <a:buChar char="-"/>
            </a:pPr>
            <a:r>
              <a:rPr lang="en-GB" sz="1650" dirty="0">
                <a:latin typeface="+mj-lt"/>
              </a:rPr>
              <a:t>Plasma membrane</a:t>
            </a:r>
          </a:p>
          <a:p>
            <a:pPr marL="257175" indent="-257175" algn="just">
              <a:buFontTx/>
              <a:buChar char="-"/>
            </a:pPr>
            <a:r>
              <a:rPr lang="en-GB" sz="1650" dirty="0">
                <a:latin typeface="+mj-lt"/>
              </a:rPr>
              <a:t>A biochemical pathway to respire (release energy from biomolecules), usually via a proton gradient</a:t>
            </a:r>
          </a:p>
        </p:txBody>
      </p:sp>
    </p:spTree>
    <p:extLst>
      <p:ext uri="{BB962C8B-B14F-4D97-AF65-F5344CB8AC3E}">
        <p14:creationId xmlns:p14="http://schemas.microsoft.com/office/powerpoint/2010/main" val="385449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22">
            <a:extLst>
              <a:ext uri="{FF2B5EF4-FFF2-40B4-BE49-F238E27FC236}">
                <a16:creationId xmlns:a16="http://schemas.microsoft.com/office/drawing/2014/main" id="{2988C2BB-47ED-4A70-A588-C4DB549CA98A}"/>
              </a:ext>
            </a:extLst>
          </p:cNvPr>
          <p:cNvSpPr>
            <a:spLocks noGrp="1"/>
          </p:cNvSpPr>
          <p:nvPr>
            <p:ph type="title"/>
          </p:nvPr>
        </p:nvSpPr>
        <p:spPr>
          <a:xfrm>
            <a:off x="119336" y="332656"/>
            <a:ext cx="6605587" cy="648072"/>
          </a:xfrm>
        </p:spPr>
        <p:txBody>
          <a:bodyPr vert="horz" lIns="91440" tIns="45720" rIns="91440" bIns="45720" rtlCol="0" anchor="t">
            <a:normAutofit fontScale="90000"/>
          </a:bodyPr>
          <a:lstStyle/>
          <a:p>
            <a:pPr>
              <a:lnSpc>
                <a:spcPct val="90000"/>
              </a:lnSpc>
            </a:pPr>
            <a:r>
              <a:rPr lang="en-US" sz="3800">
                <a:solidFill>
                  <a:schemeClr val="tx2"/>
                </a:solidFill>
              </a:rPr>
              <a:t>Evolution and Classification:</a:t>
            </a:r>
            <a:br>
              <a:rPr lang="en-US" sz="3800">
                <a:solidFill>
                  <a:schemeClr val="tx2"/>
                </a:solidFill>
              </a:rPr>
            </a:br>
            <a:endParaRPr lang="en-US" sz="3800">
              <a:solidFill>
                <a:schemeClr val="tx2"/>
              </a:solidFill>
            </a:endParaRPr>
          </a:p>
        </p:txBody>
      </p:sp>
      <p:pic>
        <p:nvPicPr>
          <p:cNvPr id="25" name="Content Placeholder 24">
            <a:extLst>
              <a:ext uri="{FF2B5EF4-FFF2-40B4-BE49-F238E27FC236}">
                <a16:creationId xmlns:a16="http://schemas.microsoft.com/office/drawing/2014/main" id="{720699BB-DF32-47F8-835D-D7AC1BD2D96A}"/>
              </a:ext>
            </a:extLst>
          </p:cNvPr>
          <p:cNvPicPr>
            <a:picLocks noGrp="1" noChangeAspect="1"/>
          </p:cNvPicPr>
          <p:nvPr>
            <p:ph idx="1"/>
          </p:nvPr>
        </p:nvPicPr>
        <p:blipFill rotWithShape="1">
          <a:blip r:embed="rId2">
            <a:alphaModFix/>
            <a:extLst>
              <a:ext uri="{28A0092B-C50C-407E-A947-70E740481C1C}">
                <a14:useLocalDpi xmlns:a14="http://schemas.microsoft.com/office/drawing/2010/main" val="0"/>
              </a:ext>
            </a:extLst>
          </a:blip>
          <a:srcRect l="9717" r="20966"/>
          <a:stretch/>
        </p:blipFill>
        <p:spPr>
          <a:xfrm>
            <a:off x="5853325" y="10"/>
            <a:ext cx="6338370" cy="6857989"/>
          </a:xfrm>
          <a:prstGeom prst="rect">
            <a:avLst/>
          </a:prstGeom>
        </p:spPr>
      </p:pic>
      <p:grpSp>
        <p:nvGrpSpPr>
          <p:cNvPr id="32" name="Group 31">
            <a:extLst>
              <a:ext uri="{FF2B5EF4-FFF2-40B4-BE49-F238E27FC236}">
                <a16:creationId xmlns:a16="http://schemas.microsoft.com/office/drawing/2014/main" id="{3DFB5C00-6040-4666-9765-4391ECB26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70456" y="-1"/>
            <a:ext cx="6421545" cy="6858001"/>
            <a:chOff x="5770456" y="-12663"/>
            <a:chExt cx="6421545" cy="6858001"/>
          </a:xfrm>
        </p:grpSpPr>
        <p:sp>
          <p:nvSpPr>
            <p:cNvPr id="33" name="Freeform: Shape 32">
              <a:extLst>
                <a:ext uri="{FF2B5EF4-FFF2-40B4-BE49-F238E27FC236}">
                  <a16:creationId xmlns:a16="http://schemas.microsoft.com/office/drawing/2014/main" id="{F5AF136B-F25D-4A62-92D1-409DE6B3A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6158" y="12665"/>
              <a:ext cx="6015842" cy="6832673"/>
            </a:xfrm>
            <a:custGeom>
              <a:avLst/>
              <a:gdLst>
                <a:gd name="connsiteX0" fmla="*/ 6015842 w 6015842"/>
                <a:gd name="connsiteY0" fmla="*/ 6607627 h 6832673"/>
                <a:gd name="connsiteX1" fmla="*/ 6015842 w 6015842"/>
                <a:gd name="connsiteY1" fmla="*/ 6832673 h 6832673"/>
                <a:gd name="connsiteX2" fmla="*/ 5735634 w 6015842"/>
                <a:gd name="connsiteY2" fmla="*/ 6832673 h 6832673"/>
                <a:gd name="connsiteX3" fmla="*/ 5818530 w 6015842"/>
                <a:gd name="connsiteY3" fmla="*/ 6767255 h 6832673"/>
                <a:gd name="connsiteX4" fmla="*/ 4633062 w 6015842"/>
                <a:gd name="connsiteY4" fmla="*/ 499 h 6832673"/>
                <a:gd name="connsiteX5" fmla="*/ 4830740 w 6015842"/>
                <a:gd name="connsiteY5" fmla="*/ 7861 h 6832673"/>
                <a:gd name="connsiteX6" fmla="*/ 5614049 w 6015842"/>
                <a:gd name="connsiteY6" fmla="*/ 130835 h 6832673"/>
                <a:gd name="connsiteX7" fmla="*/ 5900717 w 6015842"/>
                <a:gd name="connsiteY7" fmla="*/ 218147 h 6832673"/>
                <a:gd name="connsiteX8" fmla="*/ 6015842 w 6015842"/>
                <a:gd name="connsiteY8" fmla="*/ 264101 h 6832673"/>
                <a:gd name="connsiteX9" fmla="*/ 6015842 w 6015842"/>
                <a:gd name="connsiteY9" fmla="*/ 662291 h 6832673"/>
                <a:gd name="connsiteX10" fmla="*/ 5865183 w 6015842"/>
                <a:gd name="connsiteY10" fmla="*/ 601873 h 6832673"/>
                <a:gd name="connsiteX11" fmla="*/ 5522516 w 6015842"/>
                <a:gd name="connsiteY11" fmla="*/ 496937 h 6832673"/>
                <a:gd name="connsiteX12" fmla="*/ 4809762 w 6015842"/>
                <a:gd name="connsiteY12" fmla="*/ 394287 h 6832673"/>
                <a:gd name="connsiteX13" fmla="*/ 4087181 w 6015842"/>
                <a:gd name="connsiteY13" fmla="*/ 420838 h 6832673"/>
                <a:gd name="connsiteX14" fmla="*/ 3378242 w 6015842"/>
                <a:gd name="connsiteY14" fmla="*/ 571551 h 6832673"/>
                <a:gd name="connsiteX15" fmla="*/ 1488325 w 6015842"/>
                <a:gd name="connsiteY15" fmla="*/ 1639596 h 6832673"/>
                <a:gd name="connsiteX16" fmla="*/ 993256 w 6015842"/>
                <a:gd name="connsiteY16" fmla="*/ 2176884 h 6832673"/>
                <a:gd name="connsiteX17" fmla="*/ 601602 w 6015842"/>
                <a:gd name="connsiteY17" fmla="*/ 2794422 h 6832673"/>
                <a:gd name="connsiteX18" fmla="*/ 335805 w 6015842"/>
                <a:gd name="connsiteY18" fmla="*/ 3476785 h 6832673"/>
                <a:gd name="connsiteX19" fmla="*/ 238991 w 6015842"/>
                <a:gd name="connsiteY19" fmla="*/ 4205577 h 6832673"/>
                <a:gd name="connsiteX20" fmla="*/ 279770 w 6015842"/>
                <a:gd name="connsiteY20" fmla="*/ 4561593 h 6832673"/>
                <a:gd name="connsiteX21" fmla="*/ 400346 w 6015842"/>
                <a:gd name="connsiteY21" fmla="*/ 4894912 h 6832673"/>
                <a:gd name="connsiteX22" fmla="*/ 484398 w 6015842"/>
                <a:gd name="connsiteY22" fmla="*/ 5051706 h 6832673"/>
                <a:gd name="connsiteX23" fmla="*/ 580920 w 6015842"/>
                <a:gd name="connsiteY23" fmla="*/ 5203606 h 6832673"/>
                <a:gd name="connsiteX24" fmla="*/ 803883 w 6015842"/>
                <a:gd name="connsiteY24" fmla="*/ 5497171 h 6832673"/>
                <a:gd name="connsiteX25" fmla="*/ 1045184 w 6015842"/>
                <a:gd name="connsiteY25" fmla="*/ 5792959 h 6832673"/>
                <a:gd name="connsiteX26" fmla="*/ 1165173 w 6015842"/>
                <a:gd name="connsiteY26" fmla="*/ 5947381 h 6832673"/>
                <a:gd name="connsiteX27" fmla="*/ 1222822 w 6015842"/>
                <a:gd name="connsiteY27" fmla="*/ 6023035 h 6832673"/>
                <a:gd name="connsiteX28" fmla="*/ 1279296 w 6015842"/>
                <a:gd name="connsiteY28" fmla="*/ 6095720 h 6832673"/>
                <a:gd name="connsiteX29" fmla="*/ 1764538 w 6015842"/>
                <a:gd name="connsiteY29" fmla="*/ 6631821 h 6832673"/>
                <a:gd name="connsiteX30" fmla="*/ 1979400 w 6015842"/>
                <a:gd name="connsiteY30" fmla="*/ 6832673 h 6832673"/>
                <a:gd name="connsiteX31" fmla="*/ 1213789 w 6015842"/>
                <a:gd name="connsiteY31" fmla="*/ 6832673 h 6832673"/>
                <a:gd name="connsiteX32" fmla="*/ 1117208 w 6015842"/>
                <a:gd name="connsiteY32" fmla="*/ 6706732 h 6832673"/>
                <a:gd name="connsiteX33" fmla="*/ 894535 w 6015842"/>
                <a:gd name="connsiteY33" fmla="*/ 6375343 h 6832673"/>
                <a:gd name="connsiteX34" fmla="*/ 842461 w 6015842"/>
                <a:gd name="connsiteY34" fmla="*/ 6291085 h 6832673"/>
                <a:gd name="connsiteX35" fmla="*/ 792736 w 6015842"/>
                <a:gd name="connsiteY35" fmla="*/ 6209052 h 6832673"/>
                <a:gd name="connsiteX36" fmla="*/ 694454 w 6015842"/>
                <a:gd name="connsiteY36" fmla="*/ 6050330 h 6832673"/>
                <a:gd name="connsiteX37" fmla="*/ 490706 w 6015842"/>
                <a:gd name="connsiteY37" fmla="*/ 5724130 h 6832673"/>
                <a:gd name="connsiteX38" fmla="*/ 292239 w 6015842"/>
                <a:gd name="connsiteY38" fmla="*/ 5381020 h 6832673"/>
                <a:gd name="connsiteX39" fmla="*/ 202759 w 6015842"/>
                <a:gd name="connsiteY39" fmla="*/ 5199305 h 6832673"/>
                <a:gd name="connsiteX40" fmla="*/ 126628 w 6015842"/>
                <a:gd name="connsiteY40" fmla="*/ 5010171 h 6832673"/>
                <a:gd name="connsiteX41" fmla="*/ 67953 w 6015842"/>
                <a:gd name="connsiteY41" fmla="*/ 4812881 h 6832673"/>
                <a:gd name="connsiteX42" fmla="*/ 46243 w 6015842"/>
                <a:gd name="connsiteY42" fmla="*/ 4712306 h 6832673"/>
                <a:gd name="connsiteX43" fmla="*/ 36709 w 6015842"/>
                <a:gd name="connsiteY43" fmla="*/ 4661870 h 6832673"/>
                <a:gd name="connsiteX44" fmla="*/ 28789 w 6015842"/>
                <a:gd name="connsiteY44" fmla="*/ 4611286 h 6832673"/>
                <a:gd name="connsiteX45" fmla="*/ 38 w 6015842"/>
                <a:gd name="connsiteY45" fmla="*/ 4205577 h 6832673"/>
                <a:gd name="connsiteX46" fmla="*/ 81448 w 6015842"/>
                <a:gd name="connsiteY46" fmla="*/ 3416115 h 6832673"/>
                <a:gd name="connsiteX47" fmla="*/ 326122 w 6015842"/>
                <a:gd name="connsiteY47" fmla="*/ 2659581 h 6832673"/>
                <a:gd name="connsiteX48" fmla="*/ 1243505 w 6015842"/>
                <a:gd name="connsiteY48" fmla="*/ 1374811 h 6832673"/>
                <a:gd name="connsiteX49" fmla="*/ 1851817 w 6015842"/>
                <a:gd name="connsiteY49" fmla="*/ 871494 h 6832673"/>
                <a:gd name="connsiteX50" fmla="*/ 4040976 w 6015842"/>
                <a:gd name="connsiteY50" fmla="*/ 31151 h 6832673"/>
                <a:gd name="connsiteX51" fmla="*/ 4633062 w 6015842"/>
                <a:gd name="connsiteY51" fmla="*/ 499 h 683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15842" h="6832673">
                  <a:moveTo>
                    <a:pt x="6015842" y="6607627"/>
                  </a:moveTo>
                  <a:lnTo>
                    <a:pt x="6015842" y="6832673"/>
                  </a:lnTo>
                  <a:lnTo>
                    <a:pt x="5735634" y="6832673"/>
                  </a:lnTo>
                  <a:lnTo>
                    <a:pt x="5818530" y="6767255"/>
                  </a:lnTo>
                  <a:close/>
                  <a:moveTo>
                    <a:pt x="4633062" y="499"/>
                  </a:moveTo>
                  <a:cubicBezTo>
                    <a:pt x="4698976" y="1486"/>
                    <a:pt x="4764884" y="3940"/>
                    <a:pt x="4830740" y="7861"/>
                  </a:cubicBezTo>
                  <a:cubicBezTo>
                    <a:pt x="5095128" y="23382"/>
                    <a:pt x="5357448" y="64564"/>
                    <a:pt x="5614049" y="130835"/>
                  </a:cubicBezTo>
                  <a:cubicBezTo>
                    <a:pt x="5710834" y="155913"/>
                    <a:pt x="5806471" y="185048"/>
                    <a:pt x="5900717" y="218147"/>
                  </a:cubicBezTo>
                  <a:lnTo>
                    <a:pt x="6015842" y="264101"/>
                  </a:lnTo>
                  <a:lnTo>
                    <a:pt x="6015842" y="662291"/>
                  </a:lnTo>
                  <a:lnTo>
                    <a:pt x="5865183" y="601873"/>
                  </a:lnTo>
                  <a:cubicBezTo>
                    <a:pt x="5753061" y="560521"/>
                    <a:pt x="5638663" y="525479"/>
                    <a:pt x="5522516" y="496937"/>
                  </a:cubicBezTo>
                  <a:cubicBezTo>
                    <a:pt x="5288740" y="439663"/>
                    <a:pt x="5050052" y="405286"/>
                    <a:pt x="4809762" y="394287"/>
                  </a:cubicBezTo>
                  <a:cubicBezTo>
                    <a:pt x="4568594" y="381810"/>
                    <a:pt x="4326810" y="390696"/>
                    <a:pt x="4087181" y="420838"/>
                  </a:cubicBezTo>
                  <a:cubicBezTo>
                    <a:pt x="3847216" y="451509"/>
                    <a:pt x="3610112" y="501913"/>
                    <a:pt x="3378242" y="571551"/>
                  </a:cubicBezTo>
                  <a:cubicBezTo>
                    <a:pt x="2679220" y="784970"/>
                    <a:pt x="2034383" y="1149380"/>
                    <a:pt x="1488325" y="1639596"/>
                  </a:cubicBezTo>
                  <a:cubicBezTo>
                    <a:pt x="1308517" y="1804150"/>
                    <a:pt x="1142887" y="1983894"/>
                    <a:pt x="993256" y="2176884"/>
                  </a:cubicBezTo>
                  <a:cubicBezTo>
                    <a:pt x="843445" y="2369563"/>
                    <a:pt x="712290" y="2576362"/>
                    <a:pt x="601602" y="2794422"/>
                  </a:cubicBezTo>
                  <a:cubicBezTo>
                    <a:pt x="489834" y="3011933"/>
                    <a:pt x="400757" y="3240628"/>
                    <a:pt x="335805" y="3476785"/>
                  </a:cubicBezTo>
                  <a:cubicBezTo>
                    <a:pt x="271624" y="3714276"/>
                    <a:pt x="239065" y="3959377"/>
                    <a:pt x="238991" y="4205577"/>
                  </a:cubicBezTo>
                  <a:cubicBezTo>
                    <a:pt x="239262" y="4325420"/>
                    <a:pt x="252943" y="4444849"/>
                    <a:pt x="279770" y="4561593"/>
                  </a:cubicBezTo>
                  <a:cubicBezTo>
                    <a:pt x="307988" y="4676763"/>
                    <a:pt x="348413" y="4788524"/>
                    <a:pt x="400346" y="4894912"/>
                  </a:cubicBezTo>
                  <a:cubicBezTo>
                    <a:pt x="426018" y="4948165"/>
                    <a:pt x="454327" y="5000381"/>
                    <a:pt x="484398" y="5051706"/>
                  </a:cubicBezTo>
                  <a:cubicBezTo>
                    <a:pt x="514468" y="5103033"/>
                    <a:pt x="547181" y="5153617"/>
                    <a:pt x="580920" y="5203606"/>
                  </a:cubicBezTo>
                  <a:cubicBezTo>
                    <a:pt x="649275" y="5303291"/>
                    <a:pt x="725259" y="5400008"/>
                    <a:pt x="803883" y="5497171"/>
                  </a:cubicBezTo>
                  <a:cubicBezTo>
                    <a:pt x="882508" y="5594333"/>
                    <a:pt x="965240" y="5691644"/>
                    <a:pt x="1045184" y="5792959"/>
                  </a:cubicBezTo>
                  <a:cubicBezTo>
                    <a:pt x="1085571" y="5843395"/>
                    <a:pt x="1125568" y="5894870"/>
                    <a:pt x="1165173" y="5947381"/>
                  </a:cubicBezTo>
                  <a:lnTo>
                    <a:pt x="1222822" y="6023035"/>
                  </a:lnTo>
                  <a:cubicBezTo>
                    <a:pt x="1241744" y="6047215"/>
                    <a:pt x="1259787" y="6072135"/>
                    <a:pt x="1279296" y="6095720"/>
                  </a:cubicBezTo>
                  <a:cubicBezTo>
                    <a:pt x="1430649" y="6283772"/>
                    <a:pt x="1592663" y="6462773"/>
                    <a:pt x="1764538" y="6631821"/>
                  </a:cubicBezTo>
                  <a:lnTo>
                    <a:pt x="1979400" y="6832673"/>
                  </a:lnTo>
                  <a:lnTo>
                    <a:pt x="1213789" y="6832673"/>
                  </a:lnTo>
                  <a:lnTo>
                    <a:pt x="1117208" y="6706732"/>
                  </a:lnTo>
                  <a:cubicBezTo>
                    <a:pt x="1038730" y="6598297"/>
                    <a:pt x="964066" y="6487930"/>
                    <a:pt x="894535" y="6375343"/>
                  </a:cubicBezTo>
                  <a:cubicBezTo>
                    <a:pt x="876640" y="6347454"/>
                    <a:pt x="859771" y="6319121"/>
                    <a:pt x="842461" y="6291085"/>
                  </a:cubicBezTo>
                  <a:lnTo>
                    <a:pt x="792736" y="6209052"/>
                  </a:lnTo>
                  <a:cubicBezTo>
                    <a:pt x="760903" y="6156245"/>
                    <a:pt x="727753" y="6103584"/>
                    <a:pt x="694454" y="6050330"/>
                  </a:cubicBezTo>
                  <a:lnTo>
                    <a:pt x="490706" y="5724130"/>
                  </a:lnTo>
                  <a:cubicBezTo>
                    <a:pt x="422643" y="5613617"/>
                    <a:pt x="355167" y="5499692"/>
                    <a:pt x="292239" y="5381020"/>
                  </a:cubicBezTo>
                  <a:cubicBezTo>
                    <a:pt x="260847" y="5321686"/>
                    <a:pt x="230631" y="5261310"/>
                    <a:pt x="202759" y="5199305"/>
                  </a:cubicBezTo>
                  <a:cubicBezTo>
                    <a:pt x="174889" y="5137299"/>
                    <a:pt x="149511" y="5074254"/>
                    <a:pt x="126628" y="5010171"/>
                  </a:cubicBezTo>
                  <a:cubicBezTo>
                    <a:pt x="103745" y="4946089"/>
                    <a:pt x="84529" y="4879485"/>
                    <a:pt x="67953" y="4812881"/>
                  </a:cubicBezTo>
                  <a:cubicBezTo>
                    <a:pt x="60179" y="4779355"/>
                    <a:pt x="52551" y="4745979"/>
                    <a:pt x="46243" y="4712306"/>
                  </a:cubicBezTo>
                  <a:lnTo>
                    <a:pt x="36709" y="4661870"/>
                  </a:lnTo>
                  <a:lnTo>
                    <a:pt x="28789" y="4611286"/>
                  </a:lnTo>
                  <a:cubicBezTo>
                    <a:pt x="8927" y="4476995"/>
                    <a:pt x="-684" y="4341352"/>
                    <a:pt x="38" y="4205577"/>
                  </a:cubicBezTo>
                  <a:cubicBezTo>
                    <a:pt x="735" y="3940316"/>
                    <a:pt x="28012" y="3675812"/>
                    <a:pt x="81448" y="3416115"/>
                  </a:cubicBezTo>
                  <a:cubicBezTo>
                    <a:pt x="134458" y="3155392"/>
                    <a:pt x="216542" y="2901597"/>
                    <a:pt x="326122" y="2659581"/>
                  </a:cubicBezTo>
                  <a:cubicBezTo>
                    <a:pt x="546153" y="2175993"/>
                    <a:pt x="866666" y="1743286"/>
                    <a:pt x="1243505" y="1374811"/>
                  </a:cubicBezTo>
                  <a:cubicBezTo>
                    <a:pt x="1432510" y="1190706"/>
                    <a:pt x="1635952" y="1022387"/>
                    <a:pt x="1851817" y="871494"/>
                  </a:cubicBezTo>
                  <a:cubicBezTo>
                    <a:pt x="2502124" y="413640"/>
                    <a:pt x="3254043" y="125004"/>
                    <a:pt x="4040976" y="31151"/>
                  </a:cubicBezTo>
                  <a:cubicBezTo>
                    <a:pt x="4237529" y="7767"/>
                    <a:pt x="4435320" y="-2463"/>
                    <a:pt x="4633062" y="499"/>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14A545AB-98A3-4EA5-8D41-F52106038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97958" y="32887"/>
              <a:ext cx="5994043" cy="6812451"/>
            </a:xfrm>
            <a:custGeom>
              <a:avLst/>
              <a:gdLst>
                <a:gd name="connsiteX0" fmla="*/ 5994043 w 5994043"/>
                <a:gd name="connsiteY0" fmla="*/ 6088971 h 6812451"/>
                <a:gd name="connsiteX1" fmla="*/ 5994043 w 5994043"/>
                <a:gd name="connsiteY1" fmla="*/ 6812451 h 6812451"/>
                <a:gd name="connsiteX2" fmla="*/ 4989355 w 5994043"/>
                <a:gd name="connsiteY2" fmla="*/ 6812451 h 6812451"/>
                <a:gd name="connsiteX3" fmla="*/ 5129829 w 5994043"/>
                <a:gd name="connsiteY3" fmla="*/ 6731039 h 6812451"/>
                <a:gd name="connsiteX4" fmla="*/ 5840791 w 5994043"/>
                <a:gd name="connsiteY4" fmla="*/ 6209052 h 6812451"/>
                <a:gd name="connsiteX5" fmla="*/ 4646021 w 5994043"/>
                <a:gd name="connsiteY5" fmla="*/ 0 h 6812451"/>
                <a:gd name="connsiteX6" fmla="*/ 5834943 w 5994043"/>
                <a:gd name="connsiteY6" fmla="*/ 187955 h 6812451"/>
                <a:gd name="connsiteX7" fmla="*/ 5994043 w 5994043"/>
                <a:gd name="connsiteY7" fmla="*/ 246737 h 6812451"/>
                <a:gd name="connsiteX8" fmla="*/ 5994043 w 5994043"/>
                <a:gd name="connsiteY8" fmla="*/ 1234190 h 6812451"/>
                <a:gd name="connsiteX9" fmla="*/ 5813213 w 5994043"/>
                <a:gd name="connsiteY9" fmla="*/ 1136134 h 6812451"/>
                <a:gd name="connsiteX10" fmla="*/ 4645435 w 5994043"/>
                <a:gd name="connsiteY10" fmla="*/ 890335 h 6812451"/>
                <a:gd name="connsiteX11" fmla="*/ 3262616 w 5994043"/>
                <a:gd name="connsiteY11" fmla="*/ 1158830 h 6812451"/>
                <a:gd name="connsiteX12" fmla="*/ 2030445 w 5994043"/>
                <a:gd name="connsiteY12" fmla="*/ 1900528 h 6812451"/>
                <a:gd name="connsiteX13" fmla="*/ 1183473 w 5994043"/>
                <a:gd name="connsiteY13" fmla="*/ 2961898 h 6812451"/>
                <a:gd name="connsiteX14" fmla="*/ 880124 w 5994043"/>
                <a:gd name="connsiteY14" fmla="*/ 4180805 h 6812451"/>
                <a:gd name="connsiteX15" fmla="*/ 1381647 w 5994043"/>
                <a:gd name="connsiteY15" fmla="*/ 5288309 h 6812451"/>
                <a:gd name="connsiteX16" fmla="*/ 1651257 w 5994043"/>
                <a:gd name="connsiteY16" fmla="*/ 5671767 h 6812451"/>
                <a:gd name="connsiteX17" fmla="*/ 2679827 w 5994043"/>
                <a:gd name="connsiteY17" fmla="*/ 6733581 h 6812451"/>
                <a:gd name="connsiteX18" fmla="*/ 2818128 w 5994043"/>
                <a:gd name="connsiteY18" fmla="*/ 6812451 h 6812451"/>
                <a:gd name="connsiteX19" fmla="*/ 1420330 w 5994043"/>
                <a:gd name="connsiteY19" fmla="*/ 6812451 h 6812451"/>
                <a:gd name="connsiteX20" fmla="*/ 1286880 w 5994043"/>
                <a:gd name="connsiteY20" fmla="*/ 6661555 h 6812451"/>
                <a:gd name="connsiteX21" fmla="*/ 922515 w 5994043"/>
                <a:gd name="connsiteY21" fmla="*/ 6171671 h 6812451"/>
                <a:gd name="connsiteX22" fmla="*/ 0 w 5994043"/>
                <a:gd name="connsiteY22" fmla="*/ 4180805 h 6812451"/>
                <a:gd name="connsiteX23" fmla="*/ 4645435 w 5994043"/>
                <a:gd name="connsiteY23" fmla="*/ 298 h 681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94043" h="6812451">
                  <a:moveTo>
                    <a:pt x="5994043" y="6088971"/>
                  </a:moveTo>
                  <a:lnTo>
                    <a:pt x="5994043" y="6812451"/>
                  </a:lnTo>
                  <a:lnTo>
                    <a:pt x="4989355" y="6812451"/>
                  </a:lnTo>
                  <a:lnTo>
                    <a:pt x="5129829" y="6731039"/>
                  </a:lnTo>
                  <a:cubicBezTo>
                    <a:pt x="5358317" y="6586623"/>
                    <a:pt x="5590395" y="6406975"/>
                    <a:pt x="5840791" y="6209052"/>
                  </a:cubicBezTo>
                  <a:close/>
                  <a:moveTo>
                    <a:pt x="4646021" y="0"/>
                  </a:moveTo>
                  <a:cubicBezTo>
                    <a:pt x="5075935" y="0"/>
                    <a:pt x="5473199" y="65804"/>
                    <a:pt x="5834943" y="187955"/>
                  </a:cubicBezTo>
                  <a:lnTo>
                    <a:pt x="5994043" y="246737"/>
                  </a:lnTo>
                  <a:lnTo>
                    <a:pt x="5994043" y="1234190"/>
                  </a:lnTo>
                  <a:lnTo>
                    <a:pt x="5813213" y="1136134"/>
                  </a:lnTo>
                  <a:cubicBezTo>
                    <a:pt x="5466151" y="973109"/>
                    <a:pt x="5073323" y="890335"/>
                    <a:pt x="4645435" y="890335"/>
                  </a:cubicBezTo>
                  <a:cubicBezTo>
                    <a:pt x="4193787" y="890335"/>
                    <a:pt x="3715146" y="983493"/>
                    <a:pt x="3262616" y="1158830"/>
                  </a:cubicBezTo>
                  <a:cubicBezTo>
                    <a:pt x="2813519" y="1334122"/>
                    <a:pt x="2396942" y="1584891"/>
                    <a:pt x="2030445" y="1900528"/>
                  </a:cubicBezTo>
                  <a:cubicBezTo>
                    <a:pt x="1672528" y="2210706"/>
                    <a:pt x="1379593" y="2577698"/>
                    <a:pt x="1183473" y="2961898"/>
                  </a:cubicBezTo>
                  <a:cubicBezTo>
                    <a:pt x="982804" y="3356334"/>
                    <a:pt x="880124" y="3766345"/>
                    <a:pt x="880124" y="4180805"/>
                  </a:cubicBezTo>
                  <a:cubicBezTo>
                    <a:pt x="880124" y="4577020"/>
                    <a:pt x="1033705" y="4806798"/>
                    <a:pt x="1381647" y="5288309"/>
                  </a:cubicBezTo>
                  <a:cubicBezTo>
                    <a:pt x="1468632" y="5408909"/>
                    <a:pt x="1558551" y="5533662"/>
                    <a:pt x="1651257" y="5671767"/>
                  </a:cubicBezTo>
                  <a:cubicBezTo>
                    <a:pt x="1979104" y="6160396"/>
                    <a:pt x="2315457" y="6507809"/>
                    <a:pt x="2679827" y="6733581"/>
                  </a:cubicBezTo>
                  <a:lnTo>
                    <a:pt x="2818128" y="6812451"/>
                  </a:lnTo>
                  <a:lnTo>
                    <a:pt x="1420330" y="6812451"/>
                  </a:lnTo>
                  <a:lnTo>
                    <a:pt x="1286880" y="6661555"/>
                  </a:lnTo>
                  <a:cubicBezTo>
                    <a:pt x="1160113" y="6509154"/>
                    <a:pt x="1039064" y="6345506"/>
                    <a:pt x="922515" y="6171671"/>
                  </a:cubicBezTo>
                  <a:cubicBezTo>
                    <a:pt x="474827" y="5504440"/>
                    <a:pt x="0" y="5046663"/>
                    <a:pt x="0" y="4180805"/>
                  </a:cubicBezTo>
                  <a:cubicBezTo>
                    <a:pt x="0" y="1872047"/>
                    <a:pt x="2339074" y="298"/>
                    <a:pt x="4645435" y="29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D85B985B-4E1C-4D7F-A82E-CE87F95EF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8976" y="32887"/>
              <a:ext cx="6013025" cy="6812451"/>
            </a:xfrm>
            <a:custGeom>
              <a:avLst/>
              <a:gdLst>
                <a:gd name="connsiteX0" fmla="*/ 6013025 w 6013025"/>
                <a:gd name="connsiteY0" fmla="*/ 6261711 h 6812451"/>
                <a:gd name="connsiteX1" fmla="*/ 6013025 w 6013025"/>
                <a:gd name="connsiteY1" fmla="*/ 6812451 h 6812451"/>
                <a:gd name="connsiteX2" fmla="*/ 5273640 w 6013025"/>
                <a:gd name="connsiteY2" fmla="*/ 6812451 h 6812451"/>
                <a:gd name="connsiteX3" fmla="*/ 5321464 w 6013025"/>
                <a:gd name="connsiteY3" fmla="*/ 6781445 h 6812451"/>
                <a:gd name="connsiteX4" fmla="*/ 5931296 w 6013025"/>
                <a:gd name="connsiteY4" fmla="*/ 6325796 h 6812451"/>
                <a:gd name="connsiteX5" fmla="*/ 4646022 w 6013025"/>
                <a:gd name="connsiteY5" fmla="*/ 0 h 6812451"/>
                <a:gd name="connsiteX6" fmla="*/ 6012842 w 6013025"/>
                <a:gd name="connsiteY6" fmla="*/ 253682 h 6812451"/>
                <a:gd name="connsiteX7" fmla="*/ 6013025 w 6013025"/>
                <a:gd name="connsiteY7" fmla="*/ 253762 h 6812451"/>
                <a:gd name="connsiteX8" fmla="*/ 6013025 w 6013025"/>
                <a:gd name="connsiteY8" fmla="*/ 1076411 h 6812451"/>
                <a:gd name="connsiteX9" fmla="*/ 5874968 w 6013025"/>
                <a:gd name="connsiteY9" fmla="*/ 1001590 h 6812451"/>
                <a:gd name="connsiteX10" fmla="*/ 4645435 w 6013025"/>
                <a:gd name="connsiteY10" fmla="*/ 741995 h 6812451"/>
                <a:gd name="connsiteX11" fmla="*/ 3209956 w 6013025"/>
                <a:gd name="connsiteY11" fmla="*/ 1021170 h 6812451"/>
                <a:gd name="connsiteX12" fmla="*/ 1935097 w 6013025"/>
                <a:gd name="connsiteY12" fmla="*/ 1787938 h 6812451"/>
                <a:gd name="connsiteX13" fmla="*/ 1053214 w 6013025"/>
                <a:gd name="connsiteY13" fmla="*/ 2893811 h 6812451"/>
                <a:gd name="connsiteX14" fmla="*/ 733436 w 6013025"/>
                <a:gd name="connsiteY14" fmla="*/ 4180805 h 6812451"/>
                <a:gd name="connsiteX15" fmla="*/ 1262683 w 6013025"/>
                <a:gd name="connsiteY15" fmla="*/ 5375977 h 6812451"/>
                <a:gd name="connsiteX16" fmla="*/ 1529361 w 6013025"/>
                <a:gd name="connsiteY16" fmla="*/ 5755283 h 6812451"/>
                <a:gd name="connsiteX17" fmla="*/ 2477042 w 6013025"/>
                <a:gd name="connsiteY17" fmla="*/ 6776885 h 6812451"/>
                <a:gd name="connsiteX18" fmla="*/ 2533056 w 6013025"/>
                <a:gd name="connsiteY18" fmla="*/ 6812451 h 6812451"/>
                <a:gd name="connsiteX19" fmla="*/ 1420329 w 6013025"/>
                <a:gd name="connsiteY19" fmla="*/ 6812451 h 6812451"/>
                <a:gd name="connsiteX20" fmla="*/ 1286880 w 6013025"/>
                <a:gd name="connsiteY20" fmla="*/ 6661555 h 6812451"/>
                <a:gd name="connsiteX21" fmla="*/ 922515 w 6013025"/>
                <a:gd name="connsiteY21" fmla="*/ 6171671 h 6812451"/>
                <a:gd name="connsiteX22" fmla="*/ 0 w 6013025"/>
                <a:gd name="connsiteY22" fmla="*/ 4180805 h 6812451"/>
                <a:gd name="connsiteX23" fmla="*/ 4645435 w 6013025"/>
                <a:gd name="connsiteY23" fmla="*/ 298 h 681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13025" h="6812451">
                  <a:moveTo>
                    <a:pt x="6013025" y="6261711"/>
                  </a:moveTo>
                  <a:lnTo>
                    <a:pt x="6013025" y="6812451"/>
                  </a:lnTo>
                  <a:lnTo>
                    <a:pt x="5273640" y="6812451"/>
                  </a:lnTo>
                  <a:lnTo>
                    <a:pt x="5321464" y="6781445"/>
                  </a:lnTo>
                  <a:cubicBezTo>
                    <a:pt x="5513938" y="6651587"/>
                    <a:pt x="5713420" y="6497963"/>
                    <a:pt x="5931296" y="6325796"/>
                  </a:cubicBezTo>
                  <a:close/>
                  <a:moveTo>
                    <a:pt x="4646022" y="0"/>
                  </a:moveTo>
                  <a:cubicBezTo>
                    <a:pt x="5147587" y="0"/>
                    <a:pt x="5604713" y="89566"/>
                    <a:pt x="6012842" y="253682"/>
                  </a:cubicBezTo>
                  <a:lnTo>
                    <a:pt x="6013025" y="253762"/>
                  </a:lnTo>
                  <a:lnTo>
                    <a:pt x="6013025" y="1076411"/>
                  </a:lnTo>
                  <a:lnTo>
                    <a:pt x="5874968" y="1001590"/>
                  </a:lnTo>
                  <a:cubicBezTo>
                    <a:pt x="5508543" y="829367"/>
                    <a:pt x="5094739" y="741995"/>
                    <a:pt x="4645435" y="741995"/>
                  </a:cubicBezTo>
                  <a:cubicBezTo>
                    <a:pt x="4168703" y="741995"/>
                    <a:pt x="3685809" y="835895"/>
                    <a:pt x="3209956" y="1021170"/>
                  </a:cubicBezTo>
                  <a:cubicBezTo>
                    <a:pt x="2745309" y="1202264"/>
                    <a:pt x="2314283" y="1461517"/>
                    <a:pt x="1935097" y="1787938"/>
                  </a:cubicBezTo>
                  <a:cubicBezTo>
                    <a:pt x="1557525" y="2115028"/>
                    <a:pt x="1260777" y="2487212"/>
                    <a:pt x="1053214" y="2893811"/>
                  </a:cubicBezTo>
                  <a:cubicBezTo>
                    <a:pt x="840958" y="3309458"/>
                    <a:pt x="733436" y="3742460"/>
                    <a:pt x="733436" y="4180805"/>
                  </a:cubicBezTo>
                  <a:cubicBezTo>
                    <a:pt x="733436" y="4622561"/>
                    <a:pt x="905208" y="4880374"/>
                    <a:pt x="1262683" y="5375977"/>
                  </a:cubicBezTo>
                  <a:cubicBezTo>
                    <a:pt x="1348936" y="5495539"/>
                    <a:pt x="1438122" y="5619106"/>
                    <a:pt x="1529361" y="5755283"/>
                  </a:cubicBezTo>
                  <a:cubicBezTo>
                    <a:pt x="1828942" y="6201779"/>
                    <a:pt x="2138082" y="6538284"/>
                    <a:pt x="2477042" y="6776885"/>
                  </a:cubicBezTo>
                  <a:lnTo>
                    <a:pt x="2533056" y="6812451"/>
                  </a:lnTo>
                  <a:lnTo>
                    <a:pt x="1420329" y="6812451"/>
                  </a:lnTo>
                  <a:lnTo>
                    <a:pt x="1286880" y="6661555"/>
                  </a:lnTo>
                  <a:cubicBezTo>
                    <a:pt x="1160113" y="6509154"/>
                    <a:pt x="1039064" y="6345506"/>
                    <a:pt x="922515" y="6171671"/>
                  </a:cubicBezTo>
                  <a:cubicBezTo>
                    <a:pt x="474827" y="5504440"/>
                    <a:pt x="0" y="5046663"/>
                    <a:pt x="0" y="4180805"/>
                  </a:cubicBezTo>
                  <a:cubicBezTo>
                    <a:pt x="0" y="1872047"/>
                    <a:pt x="2339075" y="298"/>
                    <a:pt x="4645435" y="29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6" name="Freeform: Shape 35">
              <a:extLst>
                <a:ext uri="{FF2B5EF4-FFF2-40B4-BE49-F238E27FC236}">
                  <a16:creationId xmlns:a16="http://schemas.microsoft.com/office/drawing/2014/main" id="{A13BF9A0-E8BD-4AE9-9312-413ACFE3A1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5112" y="-12663"/>
              <a:ext cx="6156889" cy="6858000"/>
            </a:xfrm>
            <a:custGeom>
              <a:avLst/>
              <a:gdLst>
                <a:gd name="connsiteX0" fmla="*/ 2697511 w 6156889"/>
                <a:gd name="connsiteY0" fmla="*/ 0 h 6858000"/>
                <a:gd name="connsiteX1" fmla="*/ 6012777 w 6156889"/>
                <a:gd name="connsiteY1" fmla="*/ 0 h 6858000"/>
                <a:gd name="connsiteX2" fmla="*/ 6130331 w 6156889"/>
                <a:gd name="connsiteY2" fmla="*/ 54136 h 6858000"/>
                <a:gd name="connsiteX3" fmla="*/ 6156889 w 6156889"/>
                <a:gd name="connsiteY3" fmla="*/ 68258 h 6858000"/>
                <a:gd name="connsiteX4" fmla="*/ 6156889 w 6156889"/>
                <a:gd name="connsiteY4" fmla="*/ 430986 h 6858000"/>
                <a:gd name="connsiteX5" fmla="*/ 5996798 w 6156889"/>
                <a:gd name="connsiteY5" fmla="*/ 361212 h 6858000"/>
                <a:gd name="connsiteX6" fmla="*/ 5637513 w 6156889"/>
                <a:gd name="connsiteY6" fmla="*/ 243549 h 6858000"/>
                <a:gd name="connsiteX7" fmla="*/ 5269544 w 6156889"/>
                <a:gd name="connsiteY7" fmla="*/ 169380 h 6858000"/>
                <a:gd name="connsiteX8" fmla="*/ 4898545 w 6156889"/>
                <a:gd name="connsiteY8" fmla="*/ 136002 h 6858000"/>
                <a:gd name="connsiteX9" fmla="*/ 4736575 w 6156889"/>
                <a:gd name="connsiteY9" fmla="*/ 132591 h 6858000"/>
                <a:gd name="connsiteX10" fmla="*/ 4152501 w 6156889"/>
                <a:gd name="connsiteY10" fmla="*/ 177093 h 6858000"/>
                <a:gd name="connsiteX11" fmla="*/ 3785688 w 6156889"/>
                <a:gd name="connsiteY11" fmla="*/ 251263 h 6858000"/>
                <a:gd name="connsiteX12" fmla="*/ 3424793 w 6156889"/>
                <a:gd name="connsiteY12" fmla="*/ 356583 h 6858000"/>
                <a:gd name="connsiteX13" fmla="*/ 3073425 w 6156889"/>
                <a:gd name="connsiteY13" fmla="*/ 490979 h 6858000"/>
                <a:gd name="connsiteX14" fmla="*/ 2732162 w 6156889"/>
                <a:gd name="connsiteY14" fmla="*/ 653411 h 6858000"/>
                <a:gd name="connsiteX15" fmla="*/ 2083562 w 6156889"/>
                <a:gd name="connsiteY15" fmla="*/ 1054373 h 6858000"/>
                <a:gd name="connsiteX16" fmla="*/ 1930543 w 6156889"/>
                <a:gd name="connsiteY16" fmla="*/ 1169336 h 6858000"/>
                <a:gd name="connsiteX17" fmla="*/ 1867890 w 6156889"/>
                <a:gd name="connsiteY17" fmla="*/ 1218733 h 6858000"/>
                <a:gd name="connsiteX18" fmla="*/ 1855187 w 6156889"/>
                <a:gd name="connsiteY18" fmla="*/ 1228968 h 6858000"/>
                <a:gd name="connsiteX19" fmla="*/ 1781565 w 6156889"/>
                <a:gd name="connsiteY19" fmla="*/ 1289343 h 6858000"/>
                <a:gd name="connsiteX20" fmla="*/ 1495015 w 6156889"/>
                <a:gd name="connsiteY20" fmla="*/ 1547751 h 6858000"/>
                <a:gd name="connsiteX21" fmla="*/ 984708 w 6156889"/>
                <a:gd name="connsiteY21" fmla="*/ 2132951 h 6858000"/>
                <a:gd name="connsiteX22" fmla="*/ 767305 w 6156889"/>
                <a:gd name="connsiteY22" fmla="*/ 2459299 h 6858000"/>
                <a:gd name="connsiteX23" fmla="*/ 582382 w 6156889"/>
                <a:gd name="connsiteY23" fmla="*/ 2806859 h 6858000"/>
                <a:gd name="connsiteX24" fmla="*/ 541818 w 6156889"/>
                <a:gd name="connsiteY24" fmla="*/ 2895863 h 6858000"/>
                <a:gd name="connsiteX25" fmla="*/ 521896 w 6156889"/>
                <a:gd name="connsiteY25" fmla="*/ 2940364 h 6858000"/>
                <a:gd name="connsiteX26" fmla="*/ 503130 w 6156889"/>
                <a:gd name="connsiteY26" fmla="*/ 2985756 h 6858000"/>
                <a:gd name="connsiteX27" fmla="*/ 500243 w 6156889"/>
                <a:gd name="connsiteY27" fmla="*/ 2992728 h 6858000"/>
                <a:gd name="connsiteX28" fmla="*/ 467329 w 6156889"/>
                <a:gd name="connsiteY28" fmla="*/ 3077133 h 6858000"/>
                <a:gd name="connsiteX29" fmla="*/ 454626 w 6156889"/>
                <a:gd name="connsiteY29" fmla="*/ 3111399 h 6858000"/>
                <a:gd name="connsiteX30" fmla="*/ 433548 w 6156889"/>
                <a:gd name="connsiteY30" fmla="*/ 3170735 h 6858000"/>
                <a:gd name="connsiteX31" fmla="*/ 433548 w 6156889"/>
                <a:gd name="connsiteY31" fmla="*/ 3171477 h 6858000"/>
                <a:gd name="connsiteX32" fmla="*/ 323692 w 6156889"/>
                <a:gd name="connsiteY32" fmla="*/ 3552414 h 6858000"/>
                <a:gd name="connsiteX33" fmla="*/ 234768 w 6156889"/>
                <a:gd name="connsiteY33" fmla="*/ 4341877 h 6858000"/>
                <a:gd name="connsiteX34" fmla="*/ 273600 w 6156889"/>
                <a:gd name="connsiteY34" fmla="*/ 4733940 h 6858000"/>
                <a:gd name="connsiteX35" fmla="*/ 386489 w 6156889"/>
                <a:gd name="connsiteY35" fmla="*/ 5105974 h 6858000"/>
                <a:gd name="connsiteX36" fmla="*/ 413628 w 6156889"/>
                <a:gd name="connsiteY36" fmla="*/ 5168870 h 6858000"/>
                <a:gd name="connsiteX37" fmla="*/ 425176 w 6156889"/>
                <a:gd name="connsiteY37" fmla="*/ 5194384 h 6858000"/>
                <a:gd name="connsiteX38" fmla="*/ 435570 w 6156889"/>
                <a:gd name="connsiteY38" fmla="*/ 5215745 h 6858000"/>
                <a:gd name="connsiteX39" fmla="*/ 468194 w 6156889"/>
                <a:gd name="connsiteY39" fmla="*/ 5280867 h 6858000"/>
                <a:gd name="connsiteX40" fmla="*/ 564915 w 6156889"/>
                <a:gd name="connsiteY40" fmla="*/ 5450715 h 6858000"/>
                <a:gd name="connsiteX41" fmla="*/ 672174 w 6156889"/>
                <a:gd name="connsiteY41" fmla="*/ 5615521 h 6858000"/>
                <a:gd name="connsiteX42" fmla="*/ 787660 w 6156889"/>
                <a:gd name="connsiteY42" fmla="*/ 5777360 h 6858000"/>
                <a:gd name="connsiteX43" fmla="*/ 933894 w 6156889"/>
                <a:gd name="connsiteY43" fmla="*/ 5971536 h 6858000"/>
                <a:gd name="connsiteX44" fmla="*/ 1030614 w 6156889"/>
                <a:gd name="connsiteY44" fmla="*/ 6098961 h 6858000"/>
                <a:gd name="connsiteX45" fmla="*/ 1152885 w 6156889"/>
                <a:gd name="connsiteY45" fmla="*/ 6263172 h 6858000"/>
                <a:gd name="connsiteX46" fmla="*/ 1215248 w 6156889"/>
                <a:gd name="connsiteY46" fmla="*/ 6350397 h 6858000"/>
                <a:gd name="connsiteX47" fmla="*/ 1271259 w 6156889"/>
                <a:gd name="connsiteY47" fmla="*/ 6428720 h 6858000"/>
                <a:gd name="connsiteX48" fmla="*/ 1369279 w 6156889"/>
                <a:gd name="connsiteY48" fmla="*/ 6561483 h 6858000"/>
                <a:gd name="connsiteX49" fmla="*/ 1388190 w 6156889"/>
                <a:gd name="connsiteY49" fmla="*/ 6586701 h 6858000"/>
                <a:gd name="connsiteX50" fmla="*/ 1397717 w 6156889"/>
                <a:gd name="connsiteY50" fmla="*/ 6598865 h 6858000"/>
                <a:gd name="connsiteX51" fmla="*/ 1510605 w 6156889"/>
                <a:gd name="connsiteY51" fmla="*/ 6739342 h 6858000"/>
                <a:gd name="connsiteX52" fmla="*/ 1613307 w 6156889"/>
                <a:gd name="connsiteY52" fmla="*/ 6858000 h 6858000"/>
                <a:gd name="connsiteX53" fmla="*/ 916995 w 6156889"/>
                <a:gd name="connsiteY53" fmla="*/ 6858000 h 6858000"/>
                <a:gd name="connsiteX54" fmla="*/ 818055 w 6156889"/>
                <a:gd name="connsiteY54" fmla="*/ 6724213 h 6858000"/>
                <a:gd name="connsiteX55" fmla="*/ 590467 w 6156889"/>
                <a:gd name="connsiteY55" fmla="*/ 6365824 h 6858000"/>
                <a:gd name="connsiteX56" fmla="*/ 1 w 6156889"/>
                <a:gd name="connsiteY56" fmla="*/ 4123180 h 6858000"/>
                <a:gd name="connsiteX57" fmla="*/ 2644788 w 6156889"/>
                <a:gd name="connsiteY57" fmla="*/ 213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156889" h="6858000">
                  <a:moveTo>
                    <a:pt x="2697511" y="0"/>
                  </a:moveTo>
                  <a:lnTo>
                    <a:pt x="6012777" y="0"/>
                  </a:lnTo>
                  <a:lnTo>
                    <a:pt x="6130331" y="54136"/>
                  </a:lnTo>
                  <a:lnTo>
                    <a:pt x="6156889" y="68258"/>
                  </a:lnTo>
                  <a:lnTo>
                    <a:pt x="6156889" y="430986"/>
                  </a:lnTo>
                  <a:lnTo>
                    <a:pt x="5996798" y="361212"/>
                  </a:lnTo>
                  <a:cubicBezTo>
                    <a:pt x="5879619" y="314469"/>
                    <a:pt x="5759632" y="275159"/>
                    <a:pt x="5637513" y="243549"/>
                  </a:cubicBezTo>
                  <a:cubicBezTo>
                    <a:pt x="5516267" y="211953"/>
                    <a:pt x="5393420" y="187194"/>
                    <a:pt x="5269544" y="169380"/>
                  </a:cubicBezTo>
                  <a:cubicBezTo>
                    <a:pt x="5146509" y="151850"/>
                    <a:pt x="5022677" y="140710"/>
                    <a:pt x="4898545" y="136002"/>
                  </a:cubicBezTo>
                  <a:cubicBezTo>
                    <a:pt x="4844843" y="133778"/>
                    <a:pt x="4790421" y="132591"/>
                    <a:pt x="4736575" y="132591"/>
                  </a:cubicBezTo>
                  <a:cubicBezTo>
                    <a:pt x="4541085" y="132750"/>
                    <a:pt x="4345869" y="147625"/>
                    <a:pt x="4152501" y="177093"/>
                  </a:cubicBezTo>
                  <a:cubicBezTo>
                    <a:pt x="4025611" y="197711"/>
                    <a:pt x="3902184" y="222484"/>
                    <a:pt x="3785688" y="251263"/>
                  </a:cubicBezTo>
                  <a:cubicBezTo>
                    <a:pt x="3659662" y="282414"/>
                    <a:pt x="3538548" y="318163"/>
                    <a:pt x="3424793" y="356583"/>
                  </a:cubicBezTo>
                  <a:cubicBezTo>
                    <a:pt x="3306130" y="396636"/>
                    <a:pt x="3188333" y="441582"/>
                    <a:pt x="3073425" y="490979"/>
                  </a:cubicBezTo>
                  <a:cubicBezTo>
                    <a:pt x="2958516" y="540376"/>
                    <a:pt x="2843751" y="595114"/>
                    <a:pt x="2732162" y="653411"/>
                  </a:cubicBezTo>
                  <a:cubicBezTo>
                    <a:pt x="2507123" y="771357"/>
                    <a:pt x="2290398" y="905336"/>
                    <a:pt x="2083562" y="1054373"/>
                  </a:cubicBezTo>
                  <a:cubicBezTo>
                    <a:pt x="2041265" y="1085080"/>
                    <a:pt x="1985686" y="1125874"/>
                    <a:pt x="1930543" y="1169336"/>
                  </a:cubicBezTo>
                  <a:cubicBezTo>
                    <a:pt x="1909611" y="1185209"/>
                    <a:pt x="1888390" y="1202268"/>
                    <a:pt x="1867890" y="1218733"/>
                  </a:cubicBezTo>
                  <a:lnTo>
                    <a:pt x="1855187" y="1228968"/>
                  </a:lnTo>
                  <a:cubicBezTo>
                    <a:pt x="1828481" y="1249736"/>
                    <a:pt x="1803074" y="1271097"/>
                    <a:pt x="1781565" y="1289343"/>
                  </a:cubicBezTo>
                  <a:cubicBezTo>
                    <a:pt x="1674740" y="1379238"/>
                    <a:pt x="1581630" y="1463791"/>
                    <a:pt x="1495015" y="1547751"/>
                  </a:cubicBezTo>
                  <a:cubicBezTo>
                    <a:pt x="1309115" y="1727642"/>
                    <a:pt x="1138401" y="1923407"/>
                    <a:pt x="984708" y="2132951"/>
                  </a:cubicBezTo>
                  <a:cubicBezTo>
                    <a:pt x="906322" y="2240646"/>
                    <a:pt x="833132" y="2350417"/>
                    <a:pt x="767305" y="2459299"/>
                  </a:cubicBezTo>
                  <a:cubicBezTo>
                    <a:pt x="693682" y="2584350"/>
                    <a:pt x="633197" y="2697681"/>
                    <a:pt x="582382" y="2806859"/>
                  </a:cubicBezTo>
                  <a:cubicBezTo>
                    <a:pt x="567369" y="2837564"/>
                    <a:pt x="553511" y="2868864"/>
                    <a:pt x="541818" y="2895863"/>
                  </a:cubicBezTo>
                  <a:lnTo>
                    <a:pt x="521896" y="2940364"/>
                  </a:lnTo>
                  <a:lnTo>
                    <a:pt x="503130" y="2985756"/>
                  </a:lnTo>
                  <a:lnTo>
                    <a:pt x="500243" y="2992728"/>
                  </a:lnTo>
                  <a:cubicBezTo>
                    <a:pt x="488550" y="3021655"/>
                    <a:pt x="477433" y="3049097"/>
                    <a:pt x="467329" y="3077133"/>
                  </a:cubicBezTo>
                  <a:cubicBezTo>
                    <a:pt x="463143" y="3088555"/>
                    <a:pt x="458955" y="3099978"/>
                    <a:pt x="454626" y="3111399"/>
                  </a:cubicBezTo>
                  <a:cubicBezTo>
                    <a:pt x="447119" y="3132315"/>
                    <a:pt x="439900" y="3151302"/>
                    <a:pt x="433548" y="3170735"/>
                  </a:cubicBezTo>
                  <a:lnTo>
                    <a:pt x="433548" y="3171477"/>
                  </a:lnTo>
                  <a:cubicBezTo>
                    <a:pt x="389714" y="3296142"/>
                    <a:pt x="353032" y="3423342"/>
                    <a:pt x="323692" y="3552414"/>
                  </a:cubicBezTo>
                  <a:cubicBezTo>
                    <a:pt x="264660" y="3811192"/>
                    <a:pt x="234820" y="4076083"/>
                    <a:pt x="234768" y="4341877"/>
                  </a:cubicBezTo>
                  <a:cubicBezTo>
                    <a:pt x="235675" y="4473528"/>
                    <a:pt x="248676" y="4604795"/>
                    <a:pt x="273600" y="4733940"/>
                  </a:cubicBezTo>
                  <a:cubicBezTo>
                    <a:pt x="298849" y="4861570"/>
                    <a:pt x="336674" y="4986220"/>
                    <a:pt x="386489" y="5105974"/>
                  </a:cubicBezTo>
                  <a:cubicBezTo>
                    <a:pt x="394716" y="5126742"/>
                    <a:pt x="403955" y="5147213"/>
                    <a:pt x="413628" y="5168870"/>
                  </a:cubicBezTo>
                  <a:cubicBezTo>
                    <a:pt x="417526" y="5177327"/>
                    <a:pt x="421423" y="5185781"/>
                    <a:pt x="425176" y="5194384"/>
                  </a:cubicBezTo>
                  <a:lnTo>
                    <a:pt x="435570" y="5215745"/>
                  </a:lnTo>
                  <a:cubicBezTo>
                    <a:pt x="446542" y="5238442"/>
                    <a:pt x="456936" y="5259803"/>
                    <a:pt x="468194" y="5280867"/>
                  </a:cubicBezTo>
                  <a:cubicBezTo>
                    <a:pt x="494035" y="5332043"/>
                    <a:pt x="523773" y="5383816"/>
                    <a:pt x="564915" y="5450715"/>
                  </a:cubicBezTo>
                  <a:cubicBezTo>
                    <a:pt x="597108" y="5503526"/>
                    <a:pt x="631176" y="5554998"/>
                    <a:pt x="672174" y="5615521"/>
                  </a:cubicBezTo>
                  <a:cubicBezTo>
                    <a:pt x="710284" y="5671296"/>
                    <a:pt x="750127" y="5726035"/>
                    <a:pt x="787660" y="5777360"/>
                  </a:cubicBezTo>
                  <a:cubicBezTo>
                    <a:pt x="835442" y="5842333"/>
                    <a:pt x="885534" y="5908046"/>
                    <a:pt x="933894" y="5971536"/>
                  </a:cubicBezTo>
                  <a:cubicBezTo>
                    <a:pt x="965654" y="6013219"/>
                    <a:pt x="996978" y="6054311"/>
                    <a:pt x="1030614" y="6098961"/>
                  </a:cubicBezTo>
                  <a:cubicBezTo>
                    <a:pt x="1064250" y="6143611"/>
                    <a:pt x="1108567" y="6202502"/>
                    <a:pt x="1152885" y="6263172"/>
                  </a:cubicBezTo>
                  <a:cubicBezTo>
                    <a:pt x="1173816" y="6291949"/>
                    <a:pt x="1195904" y="6322954"/>
                    <a:pt x="1215248" y="6350397"/>
                  </a:cubicBezTo>
                  <a:cubicBezTo>
                    <a:pt x="1234593" y="6377839"/>
                    <a:pt x="1252925" y="6403651"/>
                    <a:pt x="1271259" y="6428720"/>
                  </a:cubicBezTo>
                  <a:cubicBezTo>
                    <a:pt x="1302873" y="6473517"/>
                    <a:pt x="1336653" y="6518317"/>
                    <a:pt x="1369279" y="6561483"/>
                  </a:cubicBezTo>
                  <a:lnTo>
                    <a:pt x="1388190" y="6586701"/>
                  </a:lnTo>
                  <a:lnTo>
                    <a:pt x="1397717" y="6598865"/>
                  </a:lnTo>
                  <a:cubicBezTo>
                    <a:pt x="1434238" y="6645443"/>
                    <a:pt x="1472061" y="6693653"/>
                    <a:pt x="1510605" y="6739342"/>
                  </a:cubicBezTo>
                  <a:lnTo>
                    <a:pt x="1613307" y="6858000"/>
                  </a:lnTo>
                  <a:lnTo>
                    <a:pt x="916995" y="6858000"/>
                  </a:lnTo>
                  <a:lnTo>
                    <a:pt x="818055" y="6724213"/>
                  </a:lnTo>
                  <a:cubicBezTo>
                    <a:pt x="736876" y="6608833"/>
                    <a:pt x="660902" y="6489255"/>
                    <a:pt x="590467" y="6365824"/>
                  </a:cubicBezTo>
                  <a:cubicBezTo>
                    <a:pt x="203909" y="5685167"/>
                    <a:pt x="149" y="4911263"/>
                    <a:pt x="1" y="4123180"/>
                  </a:cubicBezTo>
                  <a:cubicBezTo>
                    <a:pt x="-341" y="2279490"/>
                    <a:pt x="1090234" y="697390"/>
                    <a:pt x="2644788" y="2137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7" name="Freeform: Shape 36">
              <a:extLst>
                <a:ext uri="{FF2B5EF4-FFF2-40B4-BE49-F238E27FC236}">
                  <a16:creationId xmlns:a16="http://schemas.microsoft.com/office/drawing/2014/main" id="{7E71C69F-3D46-48FF-B803-2C3641CA3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0456" y="-12663"/>
              <a:ext cx="6421544" cy="6858000"/>
            </a:xfrm>
            <a:custGeom>
              <a:avLst/>
              <a:gdLst>
                <a:gd name="connsiteX0" fmla="*/ 6209767 w 6421544"/>
                <a:gd name="connsiteY0" fmla="*/ 0 h 6858000"/>
                <a:gd name="connsiteX1" fmla="*/ 6421544 w 6421544"/>
                <a:gd name="connsiteY1" fmla="*/ 0 h 6858000"/>
                <a:gd name="connsiteX2" fmla="*/ 6421544 w 6421544"/>
                <a:gd name="connsiteY2" fmla="*/ 85748 h 6858000"/>
                <a:gd name="connsiteX3" fmla="*/ 6399563 w 6421544"/>
                <a:gd name="connsiteY3" fmla="*/ 75695 h 6858000"/>
                <a:gd name="connsiteX4" fmla="*/ 0 w 6421544"/>
                <a:gd name="connsiteY4" fmla="*/ 0 h 6858000"/>
                <a:gd name="connsiteX5" fmla="*/ 3188107 w 6421544"/>
                <a:gd name="connsiteY5" fmla="*/ 0 h 6858000"/>
                <a:gd name="connsiteX6" fmla="*/ 2888485 w 6421544"/>
                <a:gd name="connsiteY6" fmla="*/ 124347 h 6858000"/>
                <a:gd name="connsiteX7" fmla="*/ 329300 w 6421544"/>
                <a:gd name="connsiteY7" fmla="*/ 4148123 h 6858000"/>
                <a:gd name="connsiteX8" fmla="*/ 1105238 w 6421544"/>
                <a:gd name="connsiteY8" fmla="*/ 6663148 h 6858000"/>
                <a:gd name="connsiteX9" fmla="*/ 1251097 w 6421544"/>
                <a:gd name="connsiteY9" fmla="*/ 6858000 h 6858000"/>
                <a:gd name="connsiteX10" fmla="*/ 0 w 6421544"/>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21544" h="6858000">
                  <a:moveTo>
                    <a:pt x="6209767" y="0"/>
                  </a:moveTo>
                  <a:lnTo>
                    <a:pt x="6421544" y="0"/>
                  </a:lnTo>
                  <a:lnTo>
                    <a:pt x="6421544" y="85748"/>
                  </a:lnTo>
                  <a:lnTo>
                    <a:pt x="6399563" y="75695"/>
                  </a:lnTo>
                  <a:close/>
                  <a:moveTo>
                    <a:pt x="0" y="0"/>
                  </a:moveTo>
                  <a:lnTo>
                    <a:pt x="3188107" y="0"/>
                  </a:lnTo>
                  <a:lnTo>
                    <a:pt x="2888485" y="124347"/>
                  </a:lnTo>
                  <a:cubicBezTo>
                    <a:pt x="1378729" y="820423"/>
                    <a:pt x="329300" y="2360309"/>
                    <a:pt x="329300" y="4148123"/>
                  </a:cubicBezTo>
                  <a:cubicBezTo>
                    <a:pt x="329300" y="5082555"/>
                    <a:pt x="615984" y="5949257"/>
                    <a:pt x="1105238" y="6663148"/>
                  </a:cubicBezTo>
                  <a:lnTo>
                    <a:pt x="1251097"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6" name="Rectangle 25">
            <a:extLst>
              <a:ext uri="{FF2B5EF4-FFF2-40B4-BE49-F238E27FC236}">
                <a16:creationId xmlns:a16="http://schemas.microsoft.com/office/drawing/2014/main" id="{5E9D19B2-0FC4-406A-B2E9-2EF70425968D}"/>
              </a:ext>
            </a:extLst>
          </p:cNvPr>
          <p:cNvSpPr/>
          <p:nvPr/>
        </p:nvSpPr>
        <p:spPr>
          <a:xfrm>
            <a:off x="374129" y="1931108"/>
            <a:ext cx="6096000" cy="3970318"/>
          </a:xfrm>
          <a:prstGeom prst="rect">
            <a:avLst/>
          </a:prstGeom>
        </p:spPr>
        <p:txBody>
          <a:bodyPr>
            <a:spAutoFit/>
          </a:bodyPr>
          <a:lstStyle/>
          <a:p>
            <a:pPr algn="ctr"/>
            <a:r>
              <a:rPr lang="en-US">
                <a:solidFill>
                  <a:schemeClr val="tx2"/>
                </a:solidFill>
              </a:rPr>
              <a:t>By the end of the lesson you will know:</a:t>
            </a:r>
            <a:br>
              <a:rPr lang="en-US">
                <a:solidFill>
                  <a:schemeClr val="tx2"/>
                </a:solidFill>
              </a:rPr>
            </a:br>
            <a:endParaRPr lang="en-US">
              <a:solidFill>
                <a:schemeClr val="tx2"/>
              </a:solidFill>
            </a:endParaRPr>
          </a:p>
          <a:p>
            <a:pPr marL="285750" indent="-285750">
              <a:buFont typeface="Wingdings" panose="05000000000000000000" pitchFamily="2" charset="2"/>
              <a:buChar char="ü"/>
            </a:pPr>
            <a:r>
              <a:rPr lang="en-US">
                <a:solidFill>
                  <a:schemeClr val="tx2"/>
                </a:solidFill>
              </a:rPr>
              <a:t>The biological classification of species, including the taxonomic hierarchy of kingdom, phylum, class, order, family, genus and species </a:t>
            </a:r>
            <a:r>
              <a:rPr lang="en-US" b="1">
                <a:solidFill>
                  <a:schemeClr val="tx2"/>
                </a:solidFill>
              </a:rPr>
              <a:t>AND </a:t>
            </a:r>
            <a:r>
              <a:rPr lang="en-US">
                <a:solidFill>
                  <a:schemeClr val="tx2"/>
                </a:solidFill>
              </a:rPr>
              <a:t>domain</a:t>
            </a:r>
          </a:p>
          <a:p>
            <a:endParaRPr lang="en-US">
              <a:solidFill>
                <a:schemeClr val="tx2"/>
              </a:solidFill>
            </a:endParaRPr>
          </a:p>
          <a:p>
            <a:pPr marL="285750" indent="-285750">
              <a:buFont typeface="Wingdings" panose="05000000000000000000" pitchFamily="2" charset="2"/>
              <a:buChar char="ü"/>
            </a:pPr>
            <a:r>
              <a:rPr lang="en-GB" b="1">
                <a:solidFill>
                  <a:srgbClr val="00B050"/>
                </a:solidFill>
              </a:rPr>
              <a:t>T</a:t>
            </a:r>
            <a:r>
              <a:rPr lang="en-GB">
                <a:solidFill>
                  <a:srgbClr val="00B050"/>
                </a:solidFill>
              </a:rPr>
              <a:t>he binomial system of naming species and the</a:t>
            </a:r>
            <a:br>
              <a:rPr lang="en-GB">
                <a:solidFill>
                  <a:srgbClr val="00B050"/>
                </a:solidFill>
              </a:rPr>
            </a:br>
            <a:r>
              <a:rPr lang="en-GB">
                <a:solidFill>
                  <a:srgbClr val="00B050"/>
                </a:solidFill>
              </a:rPr>
              <a:t>advantage of such a system</a:t>
            </a:r>
          </a:p>
          <a:p>
            <a:endParaRPr lang="en-GB">
              <a:solidFill>
                <a:srgbClr val="00B050"/>
              </a:solidFill>
            </a:endParaRPr>
          </a:p>
          <a:p>
            <a:pPr marL="285750" indent="-285750">
              <a:buFont typeface="Wingdings" panose="05000000000000000000" pitchFamily="2" charset="2"/>
              <a:buChar char="ü"/>
            </a:pPr>
            <a:r>
              <a:rPr lang="en-GB">
                <a:solidFill>
                  <a:srgbClr val="7030A0"/>
                </a:solidFill>
              </a:rPr>
              <a:t>The features used to classify organisms into the five kingdoms: </a:t>
            </a:r>
            <a:r>
              <a:rPr lang="en-GB" err="1">
                <a:solidFill>
                  <a:srgbClr val="7030A0"/>
                </a:solidFill>
              </a:rPr>
              <a:t>Prokaryotae</a:t>
            </a:r>
            <a:r>
              <a:rPr lang="en-GB">
                <a:solidFill>
                  <a:srgbClr val="7030A0"/>
                </a:solidFill>
              </a:rPr>
              <a:t>, </a:t>
            </a:r>
            <a:r>
              <a:rPr lang="en-GB" err="1">
                <a:solidFill>
                  <a:srgbClr val="7030A0"/>
                </a:solidFill>
              </a:rPr>
              <a:t>Protoctista</a:t>
            </a:r>
            <a:r>
              <a:rPr lang="en-GB">
                <a:solidFill>
                  <a:srgbClr val="7030A0"/>
                </a:solidFill>
              </a:rPr>
              <a:t>, Fungi, Plantae, Animalia Including the use of similarities in observable features in original classification</a:t>
            </a:r>
            <a:br>
              <a:rPr lang="en-US">
                <a:solidFill>
                  <a:schemeClr val="tx2"/>
                </a:solidFill>
              </a:rPr>
            </a:br>
            <a:endParaRPr lang="en-GB"/>
          </a:p>
        </p:txBody>
      </p:sp>
    </p:spTree>
    <p:extLst>
      <p:ext uri="{BB962C8B-B14F-4D97-AF65-F5344CB8AC3E}">
        <p14:creationId xmlns:p14="http://schemas.microsoft.com/office/powerpoint/2010/main" val="1333377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5" descr="thumbnail"/>
          <p:cNvPicPr>
            <a:picLocks noChangeAspect="1" noChangeArrowheads="1"/>
          </p:cNvPicPr>
          <p:nvPr/>
        </p:nvPicPr>
        <p:blipFill rotWithShape="1">
          <a:blip r:embed="rId2">
            <a:extLst>
              <a:ext uri="{28A0092B-C50C-407E-A947-70E740481C1C}">
                <a14:useLocalDpi xmlns:a14="http://schemas.microsoft.com/office/drawing/2010/main" val="0"/>
              </a:ext>
            </a:extLst>
          </a:blip>
          <a:srcRect r="5200"/>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Rectangle 138">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p:cNvSpPr>
            <a:spLocks noGrp="1" noChangeArrowheads="1"/>
          </p:cNvSpPr>
          <p:nvPr>
            <p:ph type="title"/>
          </p:nvPr>
        </p:nvSpPr>
        <p:spPr>
          <a:xfrm>
            <a:off x="371094" y="1161288"/>
            <a:ext cx="3438144" cy="1124712"/>
          </a:xfrm>
        </p:spPr>
        <p:style>
          <a:lnRef idx="1">
            <a:schemeClr val="accent1"/>
          </a:lnRef>
          <a:fillRef idx="2">
            <a:schemeClr val="accent1"/>
          </a:fillRef>
          <a:effectRef idx="1">
            <a:schemeClr val="accent1"/>
          </a:effectRef>
          <a:fontRef idx="minor">
            <a:schemeClr val="dk1"/>
          </a:fontRef>
        </p:style>
        <p:txBody>
          <a:bodyPr rtlCol="0" anchor="b">
            <a:normAutofit/>
          </a:bodyPr>
          <a:lstStyle/>
          <a:p>
            <a:pPr>
              <a:defRPr/>
            </a:pPr>
            <a:r>
              <a:rPr lang="en-GB" sz="2800"/>
              <a:t>Humans love putting things into groups!</a:t>
            </a:r>
          </a:p>
        </p:txBody>
      </p:sp>
      <p:sp>
        <p:nvSpPr>
          <p:cNvPr id="141" name="Rectangle 14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3" name="Rectangle 14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9" name="Rectangle 3"/>
          <p:cNvSpPr>
            <a:spLocks noGrp="1" noChangeArrowheads="1"/>
          </p:cNvSpPr>
          <p:nvPr>
            <p:ph idx="1"/>
          </p:nvPr>
        </p:nvSpPr>
        <p:spPr>
          <a:xfrm>
            <a:off x="371094" y="2718054"/>
            <a:ext cx="3438906" cy="3207258"/>
          </a:xfrm>
        </p:spPr>
        <p:txBody>
          <a:bodyPr anchor="t">
            <a:normAutofit/>
          </a:bodyPr>
          <a:lstStyle/>
          <a:p>
            <a:pPr eaLnBrk="1" hangingPunct="1">
              <a:buFontTx/>
              <a:buNone/>
            </a:pPr>
            <a:r>
              <a:rPr lang="en-GB" altLang="en-US" sz="1700"/>
              <a:t>Books at the Library</a:t>
            </a:r>
          </a:p>
          <a:p>
            <a:pPr eaLnBrk="1" hangingPunct="1">
              <a:buFontTx/>
              <a:buNone/>
            </a:pPr>
            <a:r>
              <a:rPr lang="en-GB" altLang="en-US" sz="1700"/>
              <a:t>Food at the Supermarket</a:t>
            </a:r>
          </a:p>
          <a:p>
            <a:pPr eaLnBrk="1" hangingPunct="1">
              <a:buFontTx/>
              <a:buNone/>
            </a:pPr>
            <a:r>
              <a:rPr lang="en-GB" altLang="en-US" sz="1700"/>
              <a:t>Online Film and Music catalogues</a:t>
            </a:r>
          </a:p>
          <a:p>
            <a:pPr eaLnBrk="1" hangingPunct="1">
              <a:buFontTx/>
              <a:buNone/>
            </a:pPr>
            <a:r>
              <a:rPr lang="en-GB" altLang="en-US" sz="1700"/>
              <a:t>Students in Schools…</a:t>
            </a:r>
          </a:p>
          <a:p>
            <a:pPr eaLnBrk="1" hangingPunct="1">
              <a:buFontTx/>
              <a:buNone/>
            </a:pPr>
            <a:endParaRPr lang="en-GB" altLang="en-US" sz="1700"/>
          </a:p>
          <a:p>
            <a:pPr eaLnBrk="1" hangingPunct="1">
              <a:buFontTx/>
              <a:buNone/>
            </a:pPr>
            <a:endParaRPr lang="en-GB" altLang="en-US" sz="1700"/>
          </a:p>
          <a:p>
            <a:pPr eaLnBrk="1" hangingPunct="1">
              <a:buFontTx/>
              <a:buNone/>
            </a:pPr>
            <a:r>
              <a:rPr lang="en-GB" altLang="en-US" sz="1700"/>
              <a:t>So what do we do with living things?</a:t>
            </a:r>
          </a:p>
          <a:p>
            <a:pPr eaLnBrk="1" hangingPunct="1">
              <a:buFontTx/>
              <a:buNone/>
            </a:pPr>
            <a:r>
              <a:rPr lang="en-GB" altLang="en-US" sz="1700">
                <a:solidFill>
                  <a:srgbClr val="0070C0"/>
                </a:solidFill>
              </a:rPr>
              <a:t>Group them of course!</a:t>
            </a:r>
          </a:p>
          <a:p>
            <a:pPr eaLnBrk="1" hangingPunct="1">
              <a:buFontTx/>
              <a:buNone/>
            </a:pPr>
            <a:endParaRPr lang="en-GB" altLang="en-US" sz="1700"/>
          </a:p>
        </p:txBody>
      </p:sp>
    </p:spTree>
    <p:extLst>
      <p:ext uri="{BB962C8B-B14F-4D97-AF65-F5344CB8AC3E}">
        <p14:creationId xmlns:p14="http://schemas.microsoft.com/office/powerpoint/2010/main" val="170820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D8CD26C4-ECE6-4A73-8674-7C013E6D137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79576" y="1052736"/>
            <a:ext cx="8215380" cy="5248716"/>
          </a:xfrm>
          <a:prstGeom prst="rect">
            <a:avLst/>
          </a:prstGeom>
        </p:spPr>
      </p:pic>
      <p:sp>
        <p:nvSpPr>
          <p:cNvPr id="5" name="Oval 4">
            <a:extLst>
              <a:ext uri="{FF2B5EF4-FFF2-40B4-BE49-F238E27FC236}">
                <a16:creationId xmlns:a16="http://schemas.microsoft.com/office/drawing/2014/main" id="{623C79A3-FF1D-44EE-A78B-903D6761D529}"/>
              </a:ext>
            </a:extLst>
          </p:cNvPr>
          <p:cNvSpPr/>
          <p:nvPr/>
        </p:nvSpPr>
        <p:spPr>
          <a:xfrm>
            <a:off x="7608168" y="836712"/>
            <a:ext cx="3024336" cy="2952328"/>
          </a:xfrm>
          <a:prstGeom prst="ellipse">
            <a:avLst/>
          </a:prstGeom>
          <a:solidFill>
            <a:srgbClr val="7030A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739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GB" dirty="0"/>
              <a:t>Carl </a:t>
            </a:r>
            <a:r>
              <a:rPr lang="en-GB" dirty="0" err="1"/>
              <a:t>Woese</a:t>
            </a:r>
            <a:endParaRPr lang="en-GB" dirty="0"/>
          </a:p>
        </p:txBody>
      </p:sp>
      <p:pic>
        <p:nvPicPr>
          <p:cNvPr id="5" name="Picture 2" descr="http://www.azquotes.com/picture-quotes/quote-our-task-now-is-to-resynthesize-biology-put-the-organism-back-into-its-environment-connect-carl-woese-61-77-24.jpg">
            <a:extLst>
              <a:ext uri="{FF2B5EF4-FFF2-40B4-BE49-F238E27FC236}">
                <a16:creationId xmlns:a16="http://schemas.microsoft.com/office/drawing/2014/main" id="{65870E43-1178-448A-907E-CC7550CA32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734" y="1124744"/>
            <a:ext cx="11896532" cy="559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312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991443"/>
            <a:ext cx="4502858" cy="1087819"/>
          </a:xfrm>
        </p:spPr>
        <p:txBody>
          <a:bodyPr vert="horz" lIns="91440" tIns="45720" rIns="91440" bIns="45720" rtlCol="0" anchor="b">
            <a:normAutofit/>
          </a:bodyPr>
          <a:lstStyle/>
          <a:p>
            <a:pPr>
              <a:lnSpc>
                <a:spcPct val="90000"/>
              </a:lnSpc>
            </a:pPr>
            <a:r>
              <a:rPr lang="en-US" sz="3400" dirty="0"/>
              <a:t>Why do we now have 3 Domains?</a:t>
            </a:r>
          </a:p>
        </p:txBody>
      </p:sp>
      <p:sp>
        <p:nvSpPr>
          <p:cNvPr id="22" name="Content Placeholder 21">
            <a:extLst>
              <a:ext uri="{FF2B5EF4-FFF2-40B4-BE49-F238E27FC236}">
                <a16:creationId xmlns:a16="http://schemas.microsoft.com/office/drawing/2014/main" id="{DC8E4FF2-356B-4FBE-87DE-FB23FFAC623B}"/>
              </a:ext>
            </a:extLst>
          </p:cNvPr>
          <p:cNvSpPr>
            <a:spLocks noGrp="1"/>
          </p:cNvSpPr>
          <p:nvPr>
            <p:ph sz="half" idx="2"/>
          </p:nvPr>
        </p:nvSpPr>
        <p:spPr>
          <a:xfrm>
            <a:off x="411480" y="2684095"/>
            <a:ext cx="4502858" cy="3492868"/>
          </a:xfrm>
        </p:spPr>
        <p:txBody>
          <a:bodyPr vert="horz" lIns="91440" tIns="45720" rIns="91440" bIns="45720" rtlCol="0">
            <a:normAutofit/>
          </a:bodyPr>
          <a:lstStyle/>
          <a:p>
            <a:pPr indent="-228600">
              <a:lnSpc>
                <a:spcPct val="90000"/>
              </a:lnSpc>
            </a:pPr>
            <a:r>
              <a:rPr lang="en-US" sz="1800" dirty="0"/>
              <a:t>In 1977, Carl </a:t>
            </a:r>
            <a:r>
              <a:rPr lang="en-US" sz="1800" dirty="0" err="1"/>
              <a:t>Woese</a:t>
            </a:r>
            <a:r>
              <a:rPr lang="en-US" sz="1800" dirty="0"/>
              <a:t> overturned one of the major dogmas of biology. </a:t>
            </a:r>
          </a:p>
          <a:p>
            <a:pPr indent="-228600">
              <a:lnSpc>
                <a:spcPct val="90000"/>
              </a:lnSpc>
            </a:pPr>
            <a:r>
              <a:rPr lang="en-US" sz="1800" dirty="0"/>
              <a:t>Until that time, biologists had taken for granted that all life on Earth belonged to one of two primary lineages, the eukaryotes and the prokaryotes. </a:t>
            </a:r>
          </a:p>
          <a:p>
            <a:pPr indent="-228600">
              <a:lnSpc>
                <a:spcPct val="90000"/>
              </a:lnSpc>
            </a:pPr>
            <a:r>
              <a:rPr lang="en-US" sz="1800" dirty="0" err="1"/>
              <a:t>Woese</a:t>
            </a:r>
            <a:r>
              <a:rPr lang="en-US" sz="1800" dirty="0"/>
              <a:t> discovered that there were actually three primary lineages. In 1990, these 3 lineages were named ‘domains’ (Bacteria, </a:t>
            </a:r>
            <a:r>
              <a:rPr lang="en-US" sz="1800" dirty="0">
                <a:solidFill>
                  <a:srgbClr val="00B0F0"/>
                </a:solidFill>
              </a:rPr>
              <a:t>Archaea</a:t>
            </a:r>
            <a:r>
              <a:rPr lang="en-US" sz="1800" dirty="0"/>
              <a:t> and Eukarya).</a:t>
            </a:r>
          </a:p>
          <a:p>
            <a:pPr indent="-228600">
              <a:lnSpc>
                <a:spcPct val="90000"/>
              </a:lnSpc>
            </a:pPr>
            <a:r>
              <a:rPr lang="en-GB" sz="1800" dirty="0"/>
              <a:t>Since then other Archaea have been discovered ( not all extreme!)</a:t>
            </a:r>
            <a:endParaRPr lang="en-US" sz="1800" dirty="0"/>
          </a:p>
          <a:p>
            <a:pPr marL="0" indent="-228600">
              <a:lnSpc>
                <a:spcPct val="90000"/>
              </a:lnSpc>
            </a:pPr>
            <a:endParaRPr lang="en-US" sz="1800" dirty="0"/>
          </a:p>
        </p:txBody>
      </p:sp>
      <p:sp>
        <p:nvSpPr>
          <p:cNvPr id="10" name="AutoShape 6" descr="data:image/jpeg;base64,/9j/4AAQSkZJRgABAQAAAQABAAD/2wCEAAkGBxMSEhQUExMWFhUXGBYXGBcYGBseFxgaGxgdHBwbFyEbISgjIBooGxggIjQjJiksLi4uIh8zPTMuNygtLisBCgoKBQUFDgUFDisZExkrKysrKysrKysrKysrKysrKysrKysrKysrKysrKysrKysrKysrKysrKysrKysrKysrK//AABEIAKABOwMBIgACEQEDEQH/xAAbAAACAwEBAQAAAAAAAAAAAAAABQMEBgIHAf/EAD4QAAICAQMDAwIEAwYEBQUAAAECAxESAAQhBRMxBiJBMlEUI2FxB0KBFTNSYpGhJENysRZTgoOyNJOis9H/xAAUAQEAAAAAAAAAAAAAAAAAAAAA/8QAFBEBAAAAAAAAAAAAAAAAAAAAAP/aAAwDAQACEQMRAD8A9x0aNGgNGjRoDRo0aA0aNGgNGjRoDRo0aA0ar9RmZIpHUWyo7KKJshSQKHJ50mbeb5j7I4ghQFWcNlZD2SgPFHt+0sCQW8VwGh0aSvJuSSooUw5xPjvebL+Cn8v7+Nc7efelqZIwPuFN/HIGVckNxlY9v7kHmsR6t2bqm9kZJ3kfH8I8T0YW7SIgjBkWn72TGqzDBLawutL0uSdmYzKAKGNeCKBvnm7JHx41c3W2WRCjDg/YkEfIII5DA8gjkEA6CLabsszK6dthyoLAlk8ZcfN+RzVjnkat6ySN2ZpZW3TNM8qRjbsyse2hoKi4ghmDGUkUACLOK3rVs1C9AvPUH+rtr2+4I7z9/wDeCPKsaAD3xkbWj59umWst0ZY5Wik7gmlau+l+xHQNbdoGkdZUxyYFuKska1OgNKpusYs5Mf5CNi82QpSB7iR/hVjRN8U1+Dqt1bqkLOkYlkoF2k7Ic2qAoylowSMZCLCkMCOeLB+7DoqMWdmmZTJmqOzBTRUqSnHgqPIs1Zskkg90aNGgNGjRoDRo0aA0aNGgNGjRoDRo0aA0aNGgNGjRoDRo0aA0aNGgNGjRoDRo0aA0aNGgNGjRoK3UXdYpDGLcI5UVdsFNcfPPxpQPxZAb8ygB7PyQ5vP6v5QQQh4I4J8nV3qEO4Zj2nCr7CDwbxLZLRHGQK+6z88fenLtN7mCsihSxLC7P/LqiV8AI4oAXmDY0HUMW7zIZiV93+CjcjEUQwYUuNcHjzzqVU3QjFsS2aliMM8DGMgljGxL/i/lv9Nd7nb7ikEb+EcMWP8AOR7T9P3+f9j8V5NnuHAclS4ZmRC1ovEmPIUEn3qL/Tj9Qu9LScX3myJvwFxBzasaF1jj5vTDSH8NvefzR9eQoj6bP5ZtDzXOX9Piy42isI0DnJwqhj92rk+B8/oP20C/reyaR4W7aTRozM0ZVSxarjdC5C+1h4PyQ1gpRz+437xxRXtJRENz7oy0BT3OUSO2kA4ldGHlQy4g0F1ttZvr3TwvbH4mWGJp82oRlAxJcAl0bG5qIJNZcA2VUg06Lt2RWJUxh3LrEcfyrAyFqSCS+T8GvdXxq+TpJ0TrSuCrSrJUpiSVQakpQfeQMVfLJeDTFbFXiGPUJHARY8cnYLbAlQKLMaBFmlIHI5I0CrpkTfkIwAjQloWAOTjA1nf0tTG+fdyeMio0GlPQ4GAKyP3GhYorAYrWIIAFk2FbH3MxsE3zQbaA0aNGgNGjRoI9zOsaM7XiqljQJNAWaA5PHwNVun7t3LLJGI2FHEPl7WuiTQprU2Bfgcm9XdZHrvSU2yvLDDGFKRxiiytG+bYNGFBFs8igm0AoFiVHAa7SufqbCUqEUxoyI5L04eQphitUV9/JJB+wNc2dhvC+SsuDoVDANktlQ3tPFjmuQDx4qrSeq9uwYSrEZWK9qMIypIkrEgOGJFim584gE1ROg02knU96WKBY5WjaRkJjYIxKqx/xKwAZSLscj7c6j3/U3bbYR5LuZFdFUhe4rqKZmAagFsGwa5WryUHjouzZmaZbRHpoxJ75BaAMbLsFB4GPmw33rQMJN2YIUMnLeDbAfBPubxdCr8FqHF3qiPUZa8IhQZ7YuMQq4cn9T3PHxR51c6luH28TOA87c0tCzSk0MFA5qufuPJoFY3XdyjSZQFlBXAKjhiM5Q3J4JpE44838jQW4+vlwcIxlcYosOcmQE8X7KksN80ePFwv6nNH8kqaPLMAtlS6C/lmQA4jkE1+uph1iWnfskooBxCv3Df8AKAygFgTRokceb4EEfVpTNt1SAqskp7zFSfb2p6YEcD3Qxiz/AIgPkHQTP6hIZU7YybDy9UGYUTSnjCz+hofNhcnruMgEwSDIBgC8IIDCwGDSAq4B5BHBsWfJa9J6rJIVV4yD4Y4uBYUMW9wrCyU8+RxY8OdAaNGjQGjRo0BqDcbyOMgPIik+AzAX+16n1VH99/7Y/wDkdB9l38SqGMi4twpBvL/prz/TVV+v7cWO5ky1aKrNILNAlFBYC/kivP2Oqe1Wy0p5dybPyFBOKj/KB/qST5J1W684jiec8GBXly/yquTr+oKgivvR8gEA0HqDbk0shajRKI7Kp4NOyqQpoiwSCNfG9R7YKXMh7Y/5mEnb/cNjiQfgg0fjSvbdNVj3ZVuRgLF+1RzS0ODjkRkbJ5+KAX7zpe327rIY1MTMQ2Vt2mZSBIhNlAx/LKrwS4PHuyDSSeoYFAJ7nu4QGGUFzV0gK8mrNfYE+ATrlPUMRKqFlzbIhDE6tS+WOQAx5HN+TXnWV2vQIiG/4Ne2cChYhNyAMT5rKh242XNw3FEDEarQbJmiOGzhDxYotMokUqDiNxEsapShrpS4N5J5U6DZ/wDiKGmIEntALgxspW/AIajf7Xrk+poMc/fh7ucGv2khvYPfwQQRjYrWT3u0GUe4Xb7UIVUGQkshRufcnbBX3YEMPHOVAak2fSSkzodvto1dSwGJkjdgALBKqYjiOYzkCKK/S9hpn9TxCrV7Y4qBgcifH0sQoPwXKiyB5IBodO9VwJBFd+2MZNceChVAOUhftgg/ylsvPHBpLtulyukkEibYonK7dke0snBknvlbBIPaDA8WKvXe1gkO228y9otGkYLCI9xFAAkH1nLgEFOPuOQBoH59YbfEMPo8ly8SpWJa1ZnCuKHlSR55418HrCEk0pxFg+6PO7I4jyzNkcULaxQN6WR7KRJ1kzixlXF5Y4gsjt5QPZIK1lRAuyB4JOudv0ybOSMzYg5OEWJDt5Fbg5q+TBgSCyq6glgf5iADBvW8AUN7WVh7SssRu/F+6gDxzyB8ka+t6wQikVWck4DujA14sgFwTR4CHwasAkJhtG/DGM7m3gBDo3bCKVIZSjMpZMRWDszVYyzIOpJ91G8kEq7nuqGwYL2zKvdTIAdtcqIxZkHNBXsBCGDgbqTdu20h7KiUGeYuO4qjIBo0xZC2TAfUEIW+DwBz1LfROHWXbiSZNwW7rD8oCKawBI/CnH2iMkAkkWLZtVuoCJ3y7sk0YCP3I4zI0WBKsSY0P5wSXjIFsQ9j5PUe12qJK23n3A23bCxyCR5YELgllEZLBhTKxaRDeZ9/wAcw+qu3Hmu3URHHtqpZT7zxw0YVrY2e2WIBJAb5nHqlsu2Y7k8+0Se2gC2SMokI+FZQVJsEqRpPNGWjjVtvuUfNPypJ7D4+44SCVsaskcqzBSCMSRrpdqxmAWA+yI/lzzHAFiAO2y9wkHt0QVoUpFEnIGEnquRmZI4+UxLyduWRMSzcYqAytSEEMbU0cWB18f1bJg0xREiUsLazG+N8iXhUQkcMVI8XRNBbD08lZZfw+bK74q0h/EilCkJJkQrUox9wyXHIqSdLN8kKwxo82zPcKBiAVkIdh3MwHLTBskQpSC2vjhdBptv6taopZV7ccppY3QrKLNAXkQ0gJGSUDWRFhTb+Dq8TeWCcqtPS2WFriTw1/FE8gjyDrDNAjTxqgc4K0yxpt1jZmpVDOsyhAyhzi/t8svlb1Ht9t7927CSyRCoYwi1RFJCRnh7aRmZTSkscRyNB6Zqp1aDuQSoFDZRuuJCkNakUQ3tIP2PH31gendZnWLaujPJJLguIMrxm4wSFMlRuAgyBUqbXlmHcOnkfqOZZWhdAGAzBkBDMhscCLNWGQ5cEYgi18ZBd9NvGjSRIJFW+BJz7wLkAcWDVgY5EjFgAFWg16myiMlgx5Wgn1FiwCheRzlXkgffi9YePqsSFZRNuYtv+Y6pHFHNEkpfF8BHE0xjLtKMm9hJ9pAw1DP1I7lI33Y3MBm/DTwrE8gftR9syL29uzOxzZj4LBZEJxKEqD3o2wkZlz7oZZtw0jdyl91hAACSTgyEAmgLskga1G3hVFCqKAFDkn/Unkn9TzpZsN7tEIWORMpmz5a3diKBcnnKkxAPwuI+mhaPV9uFdjPFjGLdu4tILItzftFgjn7HQR9a3jxKnbFszFR7Gf/luw4Ug+VA8/Oqe63m694CAe2QrUbMbHcxumrjFD/my4qtMW6ttwIiZ4gJSBETItSE+BHz7if0vVzQI4N5umLXGBTYr7WoAuBbAn3UpysEA8+K032zlkUsMWKglfsSOR/Q6l0aA0aNGgQz9cltgkSNi0gP5hvFFf6qT2OWTgUwI+QaGvq+oG7uHZFZIM+4KGRKlSKvvKRygBABU5UTTtEA8ADknj7k2T/Um9daDNJ6mes+xklJZjYtyyO9ocQHX2hSfbRvzqweuOKJRACPJchP7wIDnjyCDkPbzx++niqAAAKA4AHgaGUHyL+f66BHD11meMGPFWsmw/dr83wgX/Itmzy1V4JvbfcB5jQYVGPqRl/mPjIC/6av6qj++/wDbH/yOgz/V5m2ciBEaZdxIwSJMe6khDSNjmygxGiSSRgT5KkBFe63cu920jrtj+HUzJNE7oNxIYiVZFVSyBc1PLP7qqqa9ff4l9TfbTbGWPEsjyFl/5gjbFGZeQCDkECEgGR4ST7dLRvGG13m2ijSSTcHq8rqzY4KsjL+a1i2t0WuPaym6WyD/AGHXIxt4ZNxIsecaMJHIWKS1yyRzS8qC2N5AXYFar7zq6yy7ZUUtA0iM0zK4ia0kMIibHFz3VQ3dD2VZPtze+9VbSWHpVn8iNncyzKhiwjhngXuKtfm5YEqoxQugP1Jc3VeoIvSul7Sfu96X+ziQbDKomjsyOoyi4BAPDfAshtBv9KZ5GXdERIWZ4l7lnGNQrtgWNE5G3AABuh4AsKZ+rbhe+RKmCb+LaAFLnCO0amgDiWt7UkH28mzxp30zZrBLuY8mZmkEpZ2yd1eNVDeAAoZGQKAAAvjnQUt7FNHHIrmIwsXaRijtijcuvbyFryxyz9vHtb46nSXKNZJFw9valjT/AJlEAS5FqBU0CCMrIJUlQzmeZUVncgKoLMT4CgWSf0rXk279cTSRRbfbKLQRHPEtI3bIYYpQxAwHJBNXwPOg38e1maVw24dJqbtlVj7OBoCkIJOLYkhmJs8MFatVdhsGfaDttKr0vcjMrVK3bHtD/VGGUghoytEgkHlTgP8Ax5vGaOS4CyK6q3bbkPjd1JV2go+PNg6k6J62ngb3gNGxUuY1Cy2qLGpGeSEBUHtxUnzl8EN7JsNv2du4Z32x7KhHmkdQJGAjZSzElw7IOSQBdc6lbpO2G5WN4xI8scro8lvKgjKqwWRrcD8/j3e33VQ4FTpOxRoYoWmZ4mVW20inD2xkMqlCK7i0DbAk4k0uNatf2EkisK/PiahI2TKzYqVZldmDAjG7sgg0QQDoINsm0xeB2jTsv+TIxQPiEilWSMn6sO6qlubI912bp771JlsYd9FGzzhIWoJIY/zMO6ruq0Y1BJPNBkHgitNO5toSm4URQPIIu6uSIXRvaO5XDFCbDfYMAaJ1zD1VU3LrHHOVkUMAYnjQy5HIxtKETJlYEgNyVsDItYeTb31PO24SaWQPTxyGLhEYIynlV4ZeKtgxonnwNOOt+vnn3Ym20aRqsYikR2DCVbtg6gfTXCngjkjhqNs+h5JdxOFC7UM7vFHJyzrdkgxllCgsBQJIFWoGNsNp/D2JkDM8ryxN+bCxCo7AXijKMlVrBDZHg0aNgAz9PSz77YRldw6yxvEr+xeWhKMcSfJcC8ja+8grwRq3vG25khnO4dhiY2jzbMibA/TH788lQdvxRNDUH9n9N2/a4jMcpA7UpMlNJG2LIkmTh3FRkDyCB8c34mx7m2j29xOuUSyZRxc5GSM2pKqDTABSfeQAAvALd7JttpJMZdvccmMmc9sS5pCqls3IpYyFA9tteIHGNm9bSCNdtBFFHHFl2i4LSLixMTpWKjEY/DE/JsnW53nQpN7GkG7kMckQV17JyVzhgXLOLcWxGNKQeflTrzLcelpxL2ijyVJ2hMoZYGJOP18IBZogkkG15PkNj0b1dFu3iWUymWzGYw0YjkElcrIBHTAop7Zbm6Acixo9ttHA3LQQxlWOJjnJLkxpjRLeI/BVGNEEm1D8ZHpfoF4pQd5MEi4KPC4oOGsK7SIMQQLHBs2MgavVDaxv3r2340kN+fcIZziB2siUCsBx+X7RXNNY0H0xB020aNLOl8JNH243CoxUuxiBoFQQPcWHw1E672e17U8iIpguOLGPbBWQKDJTkvGFj+aQUCcyA5Jrnce6FBPK24KhZJIRCSXCGuUCmSwyn6qDMtEAEjXXb7YSeONYtuQe6kLWzITUZVY1rME2e2xJtgMzjoM91ULFtrLwK+QdVSIrvCwnsMjXSzMqkLC0YGXssgEat9M28K7zKD8R20R4UiaZvxHv/NIeOcrJEhaJiGLAtRv2AHWQ9adLmg3Z3KRvHEHikgmkt2VkRPPcJIcvEWIfzxYNkBt0fpO83W+XdbuR9vLVwv2sS3tIMag+1fbyQ4yYXwcSVDTNEa3O2bvBpSXSFBCZGR1XKVmclSBJkLLKfavBLKWE779qQK/4mI0dsFhEUCuoXEtallCnMVIQxFgClCm0BfGKMpE1Ct4Ea9wfaT2cjb5IDkxkJ4sZfUttJIInABignDMZffSsiR5NLMTy6BCrZtZBoZedBApEDZRn8Qd21EShUKnIRjLCNSIw7gMpXIMSTZJ1vdpEURFLFiqqpY+WIFWb+Tryr0/tTORuGkjFbqPNsgPezbSQxx0LBzRwYySV5BJ869a0Bo0aNAaNGjQRLuEK5hhj/ivj7edSA3yNZ2T0qGIBkAQRrGFEYAoGI5Hnlh2jif5c286m2PQSkciZjlVjX22qoOWGN+Gdm4vgFR8aB2zAVZ88D9TV8f0B0LICLBFCxf7Gj/oRpIvp4gEd4mwwsryLjKBRzxGLsIPkt9+JX6JaRqHUYNI30e33uW9q5e1lulNmhfHOgbGQVlYxq7+K83+2q80T55pifbiQxI+b4oHShfTJDErMQpypcB7co1Q4m7AJXIj5J/cmU+n/AMwOsle5GrEVYYlmHNZMKBYgkAcedBlf4o7RrWbhUTbTfiqBqSBZYGMCvxi7EMFPke7xd6WdN6Ed229UZCRYpotyvALyy7j8QY4iaxjaMdsmxYZPlctaf1vtnlgMUDPLMkm3kwJXC0kWTGQtQFhfHJ5U1R1Dtd7Ou63jfh2V5+0Iwzqq9uOIAkFSwabNm4/whfdQGgwcr9iTp26EBcbaHdHsLZydp5YpYYl5WtvI6jLyylTZxGuotoVWKNpC0ccvRdvNKgtFCLIxjs1brMygnkqjxjHg279KLMu6iSXaDubPZRLGHkx/MbJZ5EKqysZHUck8CjwSQFnR9xuSLg2l7SLe7jcLGAGCssAwVKI7qfiHZ1x4tByAVKgw3W4l7W7Y4CMdbiXtc8qJYuQcgwZnKyfPg0MWB1L/ABG3xi6iZEkYNHsGsg8QF9yirKRXu+okxm8wgAFkHWe6p1OcyTSIUeX+1YmxSMWuO3IjOLMff2ldiCvDr5sVo9fbmeV92VGSfg9sksgEZVs5g8LyUSPaokbuKBXHwBYajqnSH3O6k6fLPPLHntZixwTCMrKzRkIFLAtCAGOVZKOCpY+jbHYxQoEijWNQKCqAB/trzH0zJLF1ycSyiQSiFciQSGEErIgKoAW7aZUcbyyo3evR+vRyttp1gOMxikEZsCnKnE2fHNc6DzfddF2+/wCuTIAO0qZTGNvrkUBDZHhrZVNf+WfudX/U/wDDCIxs+zyWRQSImYsj/NAtZVvtzXx+on/hZ6Xn2xmn3KYPIFRVYhpAASWLFSR7iRxZ+mzr0BmoEnwOdB4z/Dhp5EeKOeNFicSiNo7k/MVlbE5Uo5J5RvcSf01rzsSwMoMkjLSywMygsVHwYwvvo2oNoeKC5ZDM+gNtJFtUmjgkkLyPLYwXKLtMiqhdlJtlV+bHuB/bVQNO4Z0aMNkDLEFZXBCAYB3HBqjZQWKqgb0He16fDDgIkT8PKK7ZUYg4llYX/LiCuJsD2VVG+JN7HjuI5AzwqQAyozAChahlFBkcH3WMfb4xvUO76ehjWXEzRolNBMqsAqE3iGHtlWj98qr7MLLzQbRkxdI4mDXGCMVpGcSRqPpWkawBRsHyDYVPxe5MW2kljWMqFeSUMJEW4SGJVCLUsx5BIAAY8DV38O6zEyvkshCqY848CAcVYKxyv3e/Ic4jH51FFO6iQwQkxO+Sn2kKWvuMqBrZchePDFmbUY23bhifPvbeJEAVbWlXjuDE+4qB9LeMePd5CLPbbfubeRVaNMJEqNmK/NSMAQJAwzDkg0wPkFjJPNM8K9wYR5Bu+GV2Cq2SOVXgHhbYFlHJPHi33V27hI7ZCGZo0V3ZSxLBxV0rHLz5NV86q7dZpFkELRpGXNxEESoCBaEkUhY5NyjfVwfnQSb2GOOUNuG7quGVMwC0dLbBVXhgcfIXIGhZBFR7d3eGaOBI3hBMaCQ1S1i6YVyo91BytihwtMfiJHCgki7glC4dt2eSRhEfdHRLm/8AMvFlSbGublnlZ4WSAgBXV1cTSICCpawMDwwDU9Bj88AOpkVFgbuSytGCRE6h3fGlYlY1vurRAbxZI/mvXyFJZX78ISNW/vYxazSVQ/MJFJKAuPi64zHBWJpoIMnjIj3GSrJG8pORyH96WY0KcESHkBl4N4mfdQsWeTcgCFwqXDK4CxgGmmICMRbtbA0oqxQLaCttpIdvgdszqszZO8xleEswRVZpZCT3LpVAem5HmiDfiGF3XcIsrNUqlMgVYyCvZZ7PuAbvAgHFmYggZTQ7l5kZdsRNATiZGkQtj7g6x2CGHAAL/BY2wC2baUQKn4cSszNT7dxcpKqFJZzyrKuPuZirLiBeSnQfJ1AjEu9dJICVKsrt20BIMZYChJ7q/MPIpCFX3NrloGljbvBpdpftQPlLQIJMpWy4VhwFcmvIc+J9jtW7hJdln5kWN0BhQEhW7VeQSLJD5W1mg2OqXVuuNE0RggeXcTpMh26fMkbBcnJqo1fJTJwCCPPtoL+73NONtZcymIwE/BJZjbHg4iEyCzkQCBZGkvUpGlXZghnb8XKZwSFHb7526FwPDErGlDyvd+LOlex9PdZ2W3/EO8cogXufhy1yEJAYhTKn1qjEhbYZKDySb+9ClNbO2k7f4SF2kxXFZDOrqFFMGaSZaurHuom1xDn0vKJW6X7ERFZGdQtB5DttuwlJPOecwUMMrHBNMx17Jryb090n8Lg24ZoZ0VTtlIQgkbeJHFISHe1xwUg4gECzevS9z1JYYRLPUfC2pZfragEBJALFjiOfOgvaNZz0p1yXdNKxUCMcKRftYEhlNgEn/wDlkLkBrR6A0aNGg5eQCrIFmhZ8n7D9dVz1CINiZFBoHzxRbEc+LyFV5vUe/wCnCVkLMQFuwK596OOfgXGPHP6jS6X0pE1/mSC1waioyGBQZe2j7a/Q4ix5BBw+9jBALry2HkfX/h/6v010NynjNbsr5H1DyP3/AE1R6j0VJoXhYsA4lBK1kO6GBIsEWMzXH2864/sCPj3SUGDAFr8FSF5+AUH++gZQzq+WLA4nE18Gga/0I1zNukT63Vf+pgP++q+26VGispGYZgxDBasIqDgAXwo86sw7ZE+hFX/pUD/toMx0jqAMKM/94wycIGenJtwCoN01ji6qvjU3WyRCWX6laMpzVtmoUf1Jx/WyPnV/d9IcMzbeQRl2yZXQvGT/ADFQGUqxH2NXzRJJMP8AYUjlGl3BtLIWJFWPKqDEPmxYWatq5urAIBX6iPv2yjy8mDm+RC1Z/wBGk7SGv8Y0y305RfYuTkhUHxkfv/lAtj+gNWaGpT6ZhOebSu0gUOxlcE4jgqEICEefYF55886p73o047bl1m7EvcQYYyMvbaNgSGxaTCRyDioJxFDzoFM3ojaySmeTuNOWjkMgkZPfGuKMFQhQVHA4Pk3dnSP1n6fCbHe9skTiHIzZMGlgDFpBILxZguY8fK+L42/9ow83KgxsNbAFSPIYGiCPsdLo1TdyyFgWiiqLBlIV3IWQsQfrTFkr+UmzzwdBkOl4Rz73crSiD8MQoKjuTRx5P2lJoCSAIKu7J5416Z031JtNwQItxEzHwmQEni6KNTA0bojS+fpURIZVWORRSSKoDJxQr7r/AJTwftrzDrqM79QncKu4WbpojiVmAmKsAL4BId7APxhz9NkPdNJ/Ve7WOABjQllhh81YkkCsB+6k+Pi9Yr1D68l2E0kKCOcJDC4jkkAlDPL28VbkuABZLDKyOTlxQ6j6jd5uoRbt5KTbhou2vbWNHhZncJKQTICpAPuNXVDLQei1pL1R2j3MLRIHlkSRGGQUYLTK8honFGauAT+YeDes1sPVO+RZkliiMu32qbh+6/bZiQxIWrUp7eGsVwGpr016HvkO4V5JGMu4jxUSDtlSlPhFGeQGSQP5LHE3yKAX5Omz27d1XVmzMKgxgnBVIEgJavbfPkk3weONvDHBEZtvkqL7pY2Ja1T2veRZhIiqQADVqF8UQ+0h6Ike57k4dZYWlfsqOYxie27i+GZpEc5cgAjHyxYPrb1Q7ybWJp+ZElWMqEMiqWBydgpfL2ErZtgD9FBf1F2RGxZpJHmv8JGhUuxQMUBDBgvtzLk4m2sEGtPt5s6ykhUCar4AHcocI/3BqrPI8jXHpvcLudw24ERCLDGIJWr3rKzM+I8hfy05PnyODZDB9R9SP08lf7N/CSfUiLKpjdbQEyKoxPArJbZeK80VcXrDfSzAoymR/wAtVVFAIZhioPngngk8Wfudb3+McKnZI5FssyBT8jIEEfsft+g+2vPf4YRBuobSz4DsP3ELaDZz71Nn2zutrLtZJRR3COJVLgeHIYu/AunUjj/Lw3d5pOzI0LKFByaMo0nIAOIs/lH7C24XgEal/ittRJ02W69rRsL/AOsKa/UqxH9dZ/05vW/DROpaHKH86VomMbSKce4AFC50hJYkLyoOVe0NBFMIgvaLSq4Z+2AO5zZLAnHy3B7h8nyKo0tlsyxXumSEly6QMsbRBsQWCkZBvDMOVItiAPiynTYo+ZY4mV2BMwFNkT7SzMxbyQAwbgkcDS7b9RfdVHtZIp4Y3BaUboCYqMSK7aORVlSWxZqHPuJ0Fvd7xixSNcJ0IDTCF2hHIADY/UCCfZkMa5IoE9wbFFIeRY5e521/EpxKxIKqWIN0SwUFG4z8BRY+7Ha9iI/h+8pj5MEjtIWFVipdmqwpxKtV+R5Gkvq3rabWLc9oB+4m3kRMGwV5pJA0hbwthA+PByBPl70B6q9Xx7KNg1Szwz0isQCw7SuXbEGgIp8CSBZ5Hka0voD0+dvD3pznu9xcsznyuZz7ScnFFvwDV2fnXgXSt2+86pDJObaefbiSgOamVKAqqC8ftWvfvXfrOPp0Q47m4k4ihHliTQZq5C3x9yeBzoGfqjrkWz20k0rAUrYrYDSNXCJ92J15X6C3KzRoZdjM0McEcXcZMoURV5KEsTIC4J9oJWxQAB099Jeh5dzMN/1UmSY/RAyjFADxmOQBwCEFAeWsk049Ueol7i7aOjYB4F3z7AR47ZKMPdwxFCrB0AepLtijyGR3CyCOLFgUTI08xOTFiirzVgFiR9RHXQvTe4eUbneSln4YKPaFNk4gLdAcD6jYvgWSbfp/02v/ANRuFLTs2dtYrhQARdkexWCteNJ8oK1Gg5jQKAAAAPAAoD9tdaNGgNGjRoDRo0aA0aNGgNGjRoDRo0aA1HPJirNRagTQ8mhdD9dSaNB59171luNtjLL02F0BKpPHuc4wxOJXIwBkbIYmwATQsnjXPTPVjzD8SNjuRC/tkdMZVWRAASiq3cZatSRH/KvHJrXdU6QHDlFUs64vG5PZlW/csi8iyLGYUsOPIGJy/S/Tcm3d5umzFLYGbY7g3HlivtDL7o5Map/fYx+pQNBV3v8AETaBf+HZppWZY0TCSNcmOKlmkUAJkRZFn7A6abP0vAKedVnmxjDyOCQShJBRGJVKZmIrnk8nSLrHpk74jc7RF2m/jfOSGQlUcrIafJAQTkt5rYYWrUfp08vWoolU7pl2zGrWZlUZc8KxOL+D9JOgzX8QNv2OnTxJHnG0ZCAn+5cG8rPOKrcl+Rgfg8Vem9PQzb/bbubuLJFtK3Dsob+7OKqTxmjDuKRZ9wJsmy9i3sXUmdI2c7eK1d1tBKzoVManhsQjEllq8lAasrup6b26EPBGsEoAUSRqAxAAAWT/AMxeBw1+PggEB5p6k3m43cu5O2RZWXp8ayfzMrlpFkVQD5ppAUBa2CfbhlsSu53GxkjTNR08CXBu64izGI/MVbl7ik+33jFvJKjXHrZ3fcO0rJAv9nSpIyknvEy4SoCVtliNsAAGNjyGrWi6FvXePbbuLbNIZNtGrhMFRXpDduwYqAMSVVjSqADVaBF0/J9vsPxW6kk2+5keNxI7ZtSSoqMwxEsDHH3FMixQ37wFk9GesINttS0zBNq0k8kUnBKq24cFXjUZC3NgKGIy5pQGKboMG6WIyo3ekgTqYkjWNo2R1mSVUfFvLSKriONUNFhdav7fpDQdAzjZmZ40llyxUhzKHLW45warRjiwVvBYkg89aetUTbum2b86SAyBnV07cbI5EuJXNvpIFKQCVyKg86H0OucjzqpWJttsolBFENH3mZfsQomUWCReQvjXlHqmP8f1OOHaFk/EiFSKxLRYB3lYEq2OE8iNClBjGxJsa992GzSGNYoxSIKAJJP7kmySTySTZNk6DGfxnNdO/Xux1+/ur/fWB/hkQvUtuPH94o/+01DXrnrno/4vY7iEC2KFo+a/MT3Jz9sgL/S9eS/wm2xn30MgHtjRpWPirUoo/cs3j7A/bQej/wAWVvpsv/XAf9Jk0v8A4a70SbFV+YneM/65j/8AFx/vpz/EfpTbnYyLGpaRCsiqLJOJ9wUDyxQsAPudeVegOttBue0uFbnFAZJCqK62VNUciQWGIoscRY8gPTdv065ZEajAhUxxV7QxGRyvyoNFR4BJ44TFhvNmsgpuCDauvDo3+JD8H/YiwQQSNZLa9YfbvupGV5UjdvxTqgSiq/3gVnP0oAMQSzR9tvI98vqP15Ht4pDFDLLKoipCuHulVmQEOQ5FKScFPg/ZioR+q/U52cHfZS0yQzKcBaqTMkSyOCR7O4LA/cX5OsV1SQTQblI5JGQ7rZIJJTauMYBgFFI9H35IwBFYDBidVerSNW9mw3Sltjtp1QTZ5GSQM0u4BY1TgHFVxC3YW6OkPRtxNLvA8M7d7c7SRpEZBSwwqwKdxlQ+84+xiRRsDEAh5x6i6T+G3s0SN7YpHCsuQIyxccsS2S3jd/yg/rr2j+Fnpde1H1Dc5y7qUFkeVixSMkhcbJ5ZOcjyAxHHIKH1b6Ihlin3G2eQ7lDnKkjWW9oJDAi1fAWpBxP7EMNX6M6lu49gke424ifb4w9x3iMbKpxXERuxaUDFSvtBb5HgA79ZdbO125KDKZyqRILu2ZUzNK1IpcEmiPA8sAa3of06drDcnMjFjRr8tSxKoK4yAPuYfUQPgClPprp/4rdybmZX9hiaMmSwzKJE9wFLSklhQx9ylTwS280Bo0aNAaNGjQGjRo0Bo0aNAaNGjQGjRo0Bo0aNAaNGjQGq252SuQ1lXHh1NNX2Pwy/owI+fNHVnRoM9tehhzHMZpTLEZ1jY4ge9/dmEVclOIJU8WARRAIvo6yr2dzGmRsFWAMcorymV2CPKnkc+RRNjpn0f+qT/wDY2pdztkkUrIqsp+GAI/30GYTosXTs2hVxBIS8ii27Tf4x5btkcEC8aWgBZH2Pr8Eis23cbkqCcYGVz4uibxX/ANRGnLdFTFlzmwcFWXuuQQbsAsSV817SKFVVDVnYbCKBBHDGsaDwqgAf7fP66DOentsvbSYi5ZVzL+SBIe4US/pQFvAq6s886+dYli23/FNSDKNJWulKvIseT/HtLA5HwARYBOr8e2khGGBZBwjJyQgHtDgm7H02LugeLoUuqQvJ2+5GEgE0ZbPlnYNcdBTSr3cDbckgDEXegxe06N1CCDfnaoXk3Uk0itJIE+s2jxqeVbBiCHxOSjmgNOd16Vjn2j7ZJHKrH2RFKExjasgaVRUgyUhvcAAK4JvX6UbxS25VI3wLRZTEfXirgRhQeFyLSDL7Bh5plDFdFnB3vSd0Y0WTd3LLh7FQJtuwlrdMTLuGIaroheaJPsesfL6W2jMj9hRJGVKSrYlUqbFN5Iv4Ng82DetB0bemRGDFTJGxjkx8WAGBr4yRlavjL+ugYEaxX8JukJBsy6j3SySE/YKkjIij9AB/qTrT73qKpt5ZjwsayMbIHCXfPx9PnSr+HLA9M2dGz2lDH7uOHv7nMGz8m9Bo9eCdU6Up672i6qn4h35UkM0iZhKDA8lytg/6eNe968l6j0SabqEm4jR8PxdlrxB7O3CIY/PiUy+5lxNAc6BV13bxx7TqiCIJuvxBkVYkY4Co3Ri6hbRqLjLgMwUAkAGl6tA3b7tpCJQp2MLKFCTIZBIQIQ5OBEkq3nWWLjgeX+86QV2nUu5JLFMXm3NO4fNIyHiY3akflqvtIIoDjwa42D77fSTbmOdTFHtqSLtggdpyc1kJyUvJKvtVgQCAf8QQdA2sW5dZo3gjjn2MO33AZHCZNj3I9tTKiqcsGCkUw4tssd1tunpHUQjXbvREckAADHlj8fVYyKOGB+7e6upNyY0DFzLAWwkDqM4xIQBYCj2LkFZWWwpLE+0g8bJWkkbbxEg7aas3GWCNtslrn3Ed7AWbpTd17g+QbaTeOACqL2nh3eJOQbJaRGU2CB3KN2BIG8kA/PUG6Ekg6ftlVePd/KnPlbAPwXel9xKMLWsgz6xvI+m7VUhRQQGCLxyQpdnYWCbPLN92yPFnUnpbp5CCeVCJpMmbLyLPyOOSBl4FWRS+NBZ6Ztjt0wWEmyWJV1ORPFsWwOXH2+3OptzvnWORu0y4I7AsUKkqLr2sT/tq/qv1FnEUhjUNIEbBT4Zq4B/S9An3XVtwuIWEuSyLfacKAz1mebFL5Q8/Ngal2293AWIOnuZ5QxCNVLLinAPtBQ5ZE1x83eoZeo7kmRI1DNHi1lQAxbLGNhkSp9oJYjhXQgeaPxO9JrBa+DRUmrNt5xFgD5Nc0bpQb9K7nZj7pykKqWOOPuIs8fH2rVrWfbc70txEgAUtRJBLdsYqSLFFy10TVD9zxt9zvsnLKKIXABeLycV5BFrjZPjzXNaDR6NVOnNKQe6ADYqhXBRSR5Phiwv9NW9AaNGjQGjRo0Bo0aNAaNGjQGjRo0HzIePnXIkH3Hi/Px99J+t7OJzJ3ZhErQ0Tkquqr3CzBj9IAPn7A3xqq2x2oQ4zRZEoMyUJruNuSLN+Rk1GwQL/AF0DvZEKpGSmixNHxkS4v+jDUsu5RQSzKAoJJJFAAWb/AGHOs8embVmUDcU2XADKoYkRkAVVgYAgDxeoN36Y2gjMZn7dFi7Bo1c501Oa8YpVHyo/QEBrFNix4191zElAAfAA/wBNdaA1HuIVdSjC1YEEH5B1Jo0Cb+yJQVCbj2DyHjDOftTAr/qVJ/76q7vpPYcTxq0rEYTfMrKWBVhQAOHPsFe0tVkBW0ejQZsdUiJZVJd1AJRVYyC/FrVi7+a/pq76ajPbd3QJJJLIzqDfKt2lsgct241B/UfatN9K2E0JbBBLGSWChgsilmtgL9rLZJskEcjnjQYv+J3VzFskgU+7cSSBvv20kJav3Yop/Rj+mm/8J90H6ei1RjeRD/Vsx/s41Yg9Mxbplm3caSMndVI7YxqGkJOQPDtwOSo/bi9W+l9FXYvL+GhHamYOyIQpRwgT2hiFwIUcWKN+QfaB6464NlspZrpvaicWc3YKtAeSLuv011tUUIoT6Aoxo3a1wb+ePnU8OzaaRJp0x7ZJijsHBiCpkYjgviSBXgE8knjifozD+4l7S39BjDov3CC1IF/FkD4A0C3rEcbPthJ8ze0WeSI3ejXkWgNHiwvyBplWpV6KhB7hLuVxz8FRYP5YH0e4A2OeFsnEVCemzjgTIRxReIlq+csXVSf1AH7aBLvNu7TyxQjmeKPM1aocmTuvVEkxAjk89tFFUTrVdP2SwpipJ5LMzfU7E2Wb9SfgUAKAAAAHPT9iIg3JZmNs7VbGqHgAAACgAP8Ackm3oMZ6c2e6m3Mk+7BVVK4RHwjhKZQ3/MS2J8Y8REe/Otno0aA0aNGgNGjRoDRo0aA0aNGgNGjRoDRo0aA0aNGgNGjRoDXEsgVSx8AEn9hrvXE0QZSrCwwII/Qij40CTqW2227EqPLlHNGImVTRItluxz5kAH6158a+yw7aWx3bGMj+RSpJlm1kViQ9gmxVEceWX9mxWpx5VVQctwqMGUefhlB1FsejQQkmNMbXHhm8fYWeP6aCpFsdqrFw1ZEP5oXYfgV94b/odRbnYbaQlpC49sygNa0JjThbHljyAbP2441eh6FAgAVCACxrN6tsr4v/ADt+1/tqWfpUTv3GUl6AvJuADYqjQ5F8fOgl2s6H2owNAf6fofn48asapbLpMMTs8a0zXkcmN2bJNnySLvzq7oDRo0aA0s6tv3ieEImWZIPNAcqASQDQ91+PjTPWe23UtwpiRo2dmxyftsAthCSSBjQLkY+RgbJ+A4f1JKocnbFsUzxR/efyVkwUMBk9k2OKGJ+eJZfUDhC4iRgMhxLwxDSLSnCj/df6kD9/h3+6KDKIElWOIRsb7AbFiQSVLtjwAbX9SNd9O34SVdsEVAM6RY2UEC7cV7VBbwn1EHLwdBNP1VkCezMsX8GjSyKvtFHI01/A4POq8nXZR5gFgAkKzE17T8ovJyIXnllr7kd7XqczxdwwsrZhRlE4ZUKKxLJ9R9xx9pPIB4ogct1OdPqjZrehjExpS8go0fAVFOVHyODdkPkfXZSC34fwMqzFYgOSVKg2faFxoG/050/0j23U9wyoxgxyCsVxexZQYm6phmxs/C+BzXzoXUZ5ppO4jpH2oigaMp7i0mX1C8qCirPgHjKtA90aNGgNGjRoDRo0aA0aNGgNGjRoDRo0aA0aNGg//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9" descr="data:image/jpeg;base64,/9j/4AAQSkZJRgABAQAAAQABAAD/2wCEAAkGBxQTEhUTExQVFRQXFRgXFRcVFR0fFxgXFBcYGBweHBkYHCggGxwnHRcYITMhJSkrLjouGB8zODMsNygtLi8BCgoKDg0OGxAQGzAmICQvLywsLSw0LiwvLCwtLywsLCwsLC8vLCwsLC8sLCwsLCwsLCwsLCw3LCwsLCwsNCwsLP/AABEIAMkA+wMBIgACEQEDEQH/xAAcAAEAAgMBAQEAAAAAAAAAAAAABQYCAwQHAQj/xABOEAACAgEDAgQCBAoGBgcJAQABAgMRAAQSIRMxBQYiQTJRFCNhcQczQlJTgZGho9MVYnKCscEWQ4OSwtQkNFRzlKLRRGN0k7Kzw+HwF//EABkBAQADAQEAAAAAAAAAAAAAAAABAgMEBf/EADERAAICAQIFAgIJBQAAAAAAAAABAhEDEhMEITFBURTwYXEiQmKBkaHR4fEFFVKxwf/aAAwDAQACEQMRAD8A9xxjGAMYxgDGMYAxjGAMYxgDGMYAxjGAV7w3zHvNSKB9WZOAwPpl6ZoMPWvYll4Fi6sE9Go8ywiBp03yIITN6EY+npGUAmvSSoujXcX3GfV8twekkMzJWxmaygEiy0Pai6qTxztX5CvsPlyFUaMb+m8fSkXeadAhjF+9hDt3CiQq2TQwDGfzPpkBLuVoMWBRrBSLrMu3bu3CMFttXQPyzL+nox1C24KiK5uOQOAxkFkMoofVGj9n2i8m8AiKypb7ZlIlG/4iUEZPzBKgA1Q96vnGp8BikcSOXLDZzur8WsqDgD5TS/ra+CFoD7pPFg5nPBjjCMpUG2V4hJ2/XnFoPMVh2mFIsMU1rG4IExm4KtZ9IiHq4s+wsDOo6GDSwyszlIukOozH4Uij2X29lH7sN5chLKx3kqEC+r2iSVF7f1ZpP96+4UgDJ/MWnHeTi6LBWKqekJ6ZgKX6oh+a4zh8T8zBVdodr9OKZmDAghoollUe3BVx+35gjMD5Xt2FjpFViIJB3adYhGY2UrzZ3chh3Hy5kdR4DG6BGaQrsePluSkihGBNX2Hfv73eAbG8bhDbCx3dUw1sb8YsB1BXt+iBa+x7d+M06XzHBIVCl/VsotE4H1y7oySyig3YX78d8+v5fiMnUt9/UEt7+Op0Dpy234bMR29q9wAec+weARIABv4EIFt2Gm/F+3t+/AJXGMYAxjGAMYxgDGMYAxjGAMYxgDGMYAzl8QaSlWL4mYKWIsItElq9+BQ+1h7Z1YwDgXw96F6iYn5np2f2RgfsGffoDfp5v4f8vO7GAcP0Bv0838P+Xj6A36eb+H/LzuxgHD9Ab9PN/D/l4+gN+nm/h/y87sYBw/QG/Tzfw/5ePoDfp5v4f8vO7GAcP0Bv0838P+Xj6A36eb+H/Lzuz4zVyeMAj5PCQ9CSSSVQQdjldpI5FhVG4A80eM+xeF7QFWaZVHCjcpoewt1LH9ZObJvFoENPNEp+TSKD+85p/p/TdhPGT8lYE/sW8A2fQG/Tzfw/5ePoDfp5v4f8vNP+kEHsZD90Mp/wTMV8wwnsJv16eUfvZAMCjo+gN+nm/h/y8fQG/Tzfw/5ecv8AT6+0Mx/uqP8AFhmEnmAjtpdQ33GD/imGCaZ2/QG/Tzfw/wCXj6A36eb+H/LziTzAT/7LOP7TQ/8ADMcHxx/bTt+uRP8AInFCmdv0Bv0838P+Xj6A36eb+H/LziHjUn6AD75R/kufD4xN7Qxfrna/3QnJoUzo1WkmVS8Uzs6gkRyBNj1+SSqBlvsCDwSCQ1UZJGsA0RYuj3H35Af0zqf+zwf+Kf8A5bPn9M6r/s+n/wDFP/y2KFMsWMgofF9QSAYIRZANahzV/L6gXk7kChjGMEDGMYAxjGAMYxgDGMYAxkV4147Hp6U28hFrGnxEfM3wq/1j8qFnjKd4j4lNqL6zbU/RRkhK+TNw0n66U/mjJSsvGDkWvxDzRp4yVDGVxwUhG6iO4ZrCIfsZgchdV5q1DfAkcQ+bW7V9w2qp/wB4ZAGUKAFAAHAA7D7hnNJqcuoo2jhXcmD5h1cduJur845I0oj329NUO4e1sR7HvYmotVNKquNS21gGHSRFVgw/rq7Af3ryjNqMl/Kuu9EkX5j2vP5EvqH3evqD7gMOKE8aXNFgbSAm2kmbijc8tH+4H2/uzX/RsF30YyfmUUsfvJFnMTqMxOoyKK6TsjRVFKqgfIAAfuzPq5HGfMTPk0TpJLq5862RvWyF0PjrOE3bRuKCtjii5auTw3wnkcftGBRa+tjr5V9L5gUrD1DTyg7QAaJCsxA5J7I37K7kZnB5gjYit4sIQWQgVLewm+wNEfq5rApFk6+OvlYTzLC20KxYtW0KLsMjyKeO1rG55r4Tm7ReMLKzBL2hEcNRphIu4VY+Vf8A8MCkWDr4+kZF9fHWxROkk+vj6RkX1sdfFDSS8M/qX7x/jlpyh6ab1r/aX/EZfMrIyyKhjGMqZjGMYAxjGAMYxgDK/wCZPH+l9TDRmIsk8rEp92Hux9l/WeO/Z5i8W+jxbgA0jHZEp7FiCbP9VQCx+wcckZQgNoJJLMxLOzfEzHuT/wCnYAACgAMtFWaY4ahW2ySWZjbsxtmbtbH93yAAAoADOWfUZr1U/e+3uKvj7vfKZGJFi0nptkT4emQVboMKYk8euhZrnnNDq6Fpl1GckmpyFk1klgerYa9Wz1glWJG2u1hea96zm0BlLnchG7aWIU1v2KP1LweRfPcj3F7Jt9Rkh5Y1X17j86Kz/s3Ff/cOcMWgJyZ8u+Hn6RVf6l7/AN+Ov8/2ZLE2qJwzZj1ckl8Ozavh4ytmGpERvPyx6vlkpIsSfE6L/aYD/E5hHqtOTSyxsfkrBj+xbORY1oj9rZyp4WAiIN22Mhl9RsFe3Pv398nTPHVhJmH9TTzN/wDTGc2o1i1hnP8AsXU/skC4tFdxFYj8voNtBgVqvUfyQ6j354kYfrzOPwBB2DfDGvLHtASU/ZZ+++byzMkv5Okmb7jCP3PMDmxIJiP+rSD7GeL/AIZGyLRGtFYj8CUCMDdURuMFiQvoZPc9trsOfn9gzPReCLF8G4ehUosT6YxS9z3A4vvlnXSTn/UqP7Uo/wCEHH0HVfooK/8AiG/kY1IbiIP6Eftz79BOT/8AR2p/MgH+1Y//AIhhfDdT7iAfczn/AIBjUN0gfoJz79AOWD+ip/z4R/cY/v3DMf6I1P6WD/5L/wA3GobpC6bQHev9of4jL1kJF4TOCCZYuCLqFv5uTeVbsznLUMYxkFBjGMAYxjAGMZ4b50/CDqtTqH0ukkMEXUMStH+Nc7+mXLDlV3EEbaNVZ5oAW/xvW9fUO/5Ee6KP7lP1h/vOtfdGpyI1U2bSoRAi9lAA+4CsjNVLmyR3QjSo0aibI2aXM9TLmOkhs3ljZGWm0xbvk1pNBm3Q6UAWe2cvgvmbSTasQSu8cBO1JF4WRyaovdxoewYdz7qK3VcjLJkSJICNSFJG8iwo5Yj7FHJ7+wyw+X/Lsj75mkkg3hVRQi9QIlkMRKjbSxY+kjsq3RsC26HQRQrtijVB3O0AWfmT7n7TznTmblZyTyOREL5ej/LeZz8zMy/uiKg/szYvgGm4uFGI7FxvP7Xs5J4ypmc0GgiThIo1H9VAP8BnTjGAMYxgDGMYAxjGAMYxgDGMYAxjGAeffhO8d1WnkgTTSbepHICAqklgyEbd3wtW71H0gXfsRAx/hJ1yKd8MTVGEBIa+shAYnbw54b0LXNUeDlv8+eFxzNC0gsIJDfNJe0dQC6kdboRm73saO0DKbrPAVMidEKoQK723C8GMyyGyyRH1WnxKRZFXW8HCkmjCandpnbovwsuAevphe1dpjegWPuxIIVSAfckEVz3yx6P8JmgeMuZGRgFJjZDvJb2Qfl0bsjji+1HPPv8ARWYMhVS9u6hQQWkcFn5EnCx7QHR2uwfUeRevUeWSFJXpyoPxhiU0XdjSmPd1CUkDJtHbt3BAtpxsrqyI9V0fnjQSIXXUxgLtvdam3BIADAWeDdXRUg9jktovFYJgDFNFICSAUkVrK0SBR5oEH9Yz89T6QAFio9IUsGN+puKYgEEsoAC2Bage4zGPTGJy4Z0aMgK3Kk2ALsEFSu6uK45PcEHgXZkrM+6P0k3bjPJNBpDFpwsUSEPIss+0ATdRAdy2fjAk52kgqQwF8KKe0mojN9adTH9UWDNuuTkKtWADvraDzYrmsl/ANdqC9F1BCsWJty5XpcSW12N5G4bT2BLbaHBx3DcQoqfDyVrs+j+B08NmhKWmS6kpPrVY1dN+awKv/utR/dkZqpMkfGNeZIxG0VNvRtysGUbGDdzTD4a7e+QuqfL8HlzZYXmhpknVdfvPRpXyOfucmvD4MitGlnJ/wTSJMu6U9vihPAT/ALz889+fg+V0GyOO42HCYtyab+XvkWpt0ia8D8NXVSrGaaFVEko7q6mwiH5qxBJ9iqEHhsgPwk+RtKgZtGypN3fTWSmwjluL6IABPPpNUACRnVDrdJCu1dSzXQKpO7E7BQBSI80PmMjj5pg3iIQSDTkM0mxVDyKO4VSQNrEgMxN03Asgjz4/1DNxLrh8MvnLkl+vyOTLGEXeSS+SPZPDUIhjDWWEahie9hRd/bedOeeRfhZ05+KCYAoStAHc18Ba7qRzu4+355r/AP8AXIK/6vN2G2yKJsX6uwUfnfqoWM9jan4OPcj5PR8Z53L+FvTbqWGZgdtH0i7Fngnj5D5n7OcH8Lem5qGY+obfhG5PzuTwe1Ke9jnvTan4I3YeT0TGQPlnzVDrml6G4pFsG88Bi4bsO4rbXNZPZRprqXTT6DGMZBIxjGAMYxgDGMYAxjGAMYxgFK/CFMVk0rDf6WZzscBq2mPgWPypV9XFc82QDBPE8TrGzO317OxHrQdYK+2pLJKvPELo3amhVLa/OiBl2AOzOhG0UFKxMJSS5HDAIQBfO/txYh4yyCKaUoalUsFona6xTbjR9BVUJYHuFFdxjda5UdEeGhOClzt2RcPiLfV2UJclWdmKuqR75Ij3BUUeNmwU9e9jODUMSp2lTtk2yKQGjWF9o23H9VattYnezAKDVEjS8G6wgsujdIFbuWZo9wAPdCg4bt6WPyv50VdIdTs3fWKHIF2HLzS7/csGjrb22le+7G9Huiz4CXaf5G9NUgcO8bKEEbHgdtUSjqtuyRDeu8tybZgSq27aZFgO4MEjMfTRmiQrtbbSGPqRhQSHUPuokWAOBuarRgD0O4/6JBLwxYvMrx7U9V8WfhUgXIc7ZYFZYHViyzs6lloGQxTcE8WPqgdpWqrm+KsskO1mD4TKl2fv+SMXwKFgVRolk93ZyY4ar0eolpAwNCRlBQnn9HkZKp0hQygqrF02sT1rZYn6jx1yvGwyd7C32sSsunZw62rOxV5Dt2lTHD1V2lTYJETc3xuSu9ZU/GSyamQyRiNZdrwsv4to1ASg1DkMrWDXxj583WRPkmIcPKM05KiZlmVhuUhgexBsftGRWpOcgiXcGI9xuK8MVBFiwQe3256HpvB/CJhujlHzKnVSBhf5yyPuU/YQMm6OueTb6oqXh6ZI+IvCqfWttbaQuw/WkMOQAOSD7g8fPtkj5g0nhkMEqxybpzGwjVNRI7bmBCkqrkAXzbCuMo1KoJ4Udye37TkNKap9BCW5z6E5pfAVnXqB0+t1KqrjqbVv62RaKj1UWTbVsdvzIzok8mWaSUep2VbjfZD0mNxnjcWcC6FFR3sDmO8tiRupKiP0wyKjg7d0qCRnVb+cW5N1f6xTY4bLKwZXKqJEZdR2WTaVD9RWWg1UQrkEcAydwQTk7lfWOCfDvU9MbXkgIvLivsKMo6rXFSgAJEU6qu1bQKBNKaBPq5z7D5ZYhTuUKxZl2kcwqAdpBetxsEKp+Hnj3nE1BQI6BwHk/IcAhJlRmQeqwOpKpYil3E0bIGbYtKyNGAh2iWhtYBGEoj2xqC35JnTuAv1bkd6y279pGb4aa+oyuJ5bLBfUlMBIQpHOnYGhsMgYHkHYBYv7cxXyzIY93ARonaw1qY4yaf8AGWAOTs7gGyCQQJ3w3TXDGClJGixvGW4ZZWeMLe4KoQxHhu5Irk2TAj1yKWIXdKd3qlO0SK18Hei7yTwPqztukpvfaRPpp3Wlk9+CyBk624C3SCS9tH1dVav5AoRt4rngXl9yr+SXcmfqi5rUSvYO5lLpxwPSNtDgfd85fxDxqKJXO4MyFFKqRe+VwiKfzSWZRz87zGTt2XUXFU0SOMhp/GjDKseoQKHUsjxksLV40KsNoINyrRojhr20L+zeY4VlERLfDOWfY2xPo3T37jXH40Ue329rqSTGMi08fgMgiDMZCSNoiksFene70+gDqxm2oU6nsbz5N5igV2jLOXV+mQsMrfWCITbQVQhm6bBqFmr+RwCVxkQ/mXShQ/VBQrvDKrMCDEZhyoPPTBfb3qjXIzXN5nhpwhYyLvAV4pFHUSLrbCWQAEp6gO5XkWMAm8ZCx+Z9PtFlw1hdogl3bmjaQbV2bmUqjkMAQdpANg5vl8egUspZtysilelIWuUsEoBbIJVgCOOMAk8ZGw+OwNsp/j20CjAgyFgoYFfqySrCmo2K75JYAxjGAVLznqXWWJE22Y5jTNXAjZD2HzkQ/wB05XNHq90kG9dkNRzFSQwQtsBLMABtGy+brnmqq1ebtB1WjAEbUDw5/wAPSfmf25Vh4U1uFjcEfVuUYEUVDbQCb20wqgKs1XOPoPqV9Vkxul0ObW66MIC4Po0UabSD8abdrEj4VYkgE1fTb5Z0vJUcS7w/45peRtlaIyLAwH5V/RyTXtwe+aZICCRvdTtQHenIVGYpVgCr3Czd888Xnxkd91GM7nVjRPZSpKDvtDEEkj848E8424PozWP9SaVSj79/8M45QqyHt0mkRQBZIDwRWGJ4Ybw+7vusiqrO5EYSiL6tWMqbSFP1QY6RiIgWocyAkm7ocd8iH0dmzFt9dv03odOqCoBXYhWNgWQa75v1Gokd0dxIGV1BZePqoj6DtUm3JCk0L4PYADI2vDRt/ccb7M7IH+sCECoxtYqdpMEcz6daoiyQ7LtPsikckZ902jjmXS6eZVk6emmPFilkeApTcFX2d9psBh88jNHOVZCGAPUa+opIUKV6bSG1O5miRqJHLmu1mR8sy3JGC0bFdO6Db8W2KSNQWN03G0bqHYd+KlYpLmWnxOLItKfvmR/inkSJFZ4nZSOQrglB8xUTR3fe2LG8T/gyk9tST87CAfqHRJ/aTlt8V/Ev/ZOThy5zTnKPRnmOp/B48UTyHUWUUttYAoaF/kJG37GGSOi8g6dSDIXkI9iSFv5gkmQfdvr2rLf47/1ab/u3/wADmBwTCTl1ZXomjEM8cdR/RpJmRQBTnZvZFQVVB4/V83r79OscyF5logtLGtj0t1Y5HbnufqzEymq9J+d5wTahhJqQm2jrOmxLVxLHBaEbTxaxsGu7JFV36H1TBFjCg1Ko+LkyJpFjIqvhKq5B78rwOazeKb7HVDiMMFVm3wrT3ptSTYWNdos+6y8LJx6ShiDFgaAla7AGBqyAAxUqkgkjYkK7KqxPZS+KiTeTY/GJwCaz74dqNukfTsweSd43NE7ZInC9QF9p22I5bNH4hXJ44EYuFFAmRWRfV8RSGGCQ8DhNsUtNyfWnpGV2Z+C/q8Lbbl3/AE/c64kVGmiLHbJsWZtjKVVenJuKuBsJUzn53dA1eJEFdSTcFtwGAoMEUacnZIAUYSNe1iB63U+xzGPVGUSuVBbUMgQhrUtF1FkDED0gxs+0i+APegdLzvMkaEKQfpLGnoMGm6jEsAdoEuwigbAo7ecnZn4J9Xh/y+f4c/8AVFl8uabqy6gOzo1o0saEqGLhiCW+IDudq7e5BLDLLP4ZE0JgKARFdpVfSAD8itFTfIIog898r/kFy4lmIH1u1ruybaQ+rjggELXNbe+WTxDWpDE80hIjjUu5AJpVFk0oJNAXxkpNcmcWWUZSuLtHJP4IjgiRndtu1XYjcg3K/ppQPiRDZBJ2i7rOebyvC+7eZG3CZXt/iXUhBIOAKsxoRVEEcUOMktJr0kLKpO5CAwZSCNwsfEOQQe447/I5t1E6orO7BVVSzMTQCqLJJ+VDJMzi03hCo6SbmLIjoLCgFZChawqgd405+z7TeI8Dj6plt9xnE55FdQQjT/Lt0wFr7L7853iYerhvT3tTzwDwSPV39r547jMNFqlljSVDayIrrYo7WAI4PbgjAIfSeUdPGjRpvVGiETD0klViWEHcV3A9NVXgj4QTzznRJ5diYsWLktJ1CbHxfRzpj2HYxGq/XweckNVq1j27r9bhFoX6m7XXYcd834BFp4GgZGLOXRlYMSLOxHRQaWtoWRxQr4ie/OaYPLMKNuUuDaE8jnpPJIt+nn1SNZ7n3JyaxgETpPL8UcvVQsGPDXRBpnYd1sUZG5WiRQN0KlsYwBjGMA8o/DVGDNpLFkJKb/NQNHuYn2A457g19tUjT+JauI/VyzpubaAZL/J4cq7UTQC2e9AZ6d+E/wANeV4WX4UjkZvkOU9QF07D2j5vcTzQBoaeFlt21LEaB5LI4Xlblu2WLgkp3UrZAAzrxuOjmcuRPUfNH501isW3pIT9X9ZFRPTZiD6NtAbmvvxR5zsHnsPIrTaWN6VlO09yzKDQZSW2la4/OyOk8NcGiJLZdgFVI5UsQF3100A9SP7g8nsTq/o4tRUKVB42paBiNh2p8RYtaGhwQPfcDLxwfYz5lhPnHRNtJjnhANue6qtMKpXPO6hW3O/+ndCylk1ZUigRMhQC6/PRfY/PKHJo9oJC7doHxEMylzfLAHc57gWObX8oZrm0G08ErtYABkICBQOba7Y3t+wMt8CjTYiT9x6nDAj/AIvUQSfKiOf2McqHlTWpp/EpzqGCmTeiuT6CCyFPV2A9LrZ7EUfbKtJ4V3BHZgB1BdcClYj0lyT6R9oqrrMPoTCjRrnk92VfcgggEE1tIuz2yNiujLYpxhK6PdNfGXicLRJU7bPBPtz/AJ50J45F+WJIz7h4n4Py3KCjferEZ4h4P4hqIiiwzOgLBKjk+rDbgPxbiTjvzxwPbPRf6O8YQV1oZD9saf5FP8MzlFx6nXqhPuWLxHxFZY3iiWRmddtmNlRQ3Fl3ABr5LZ+zNmpnVFLuwRByWY0APtJyo+K6XxZIXlbURosaM7BEQMQqk8Eh6P68851upmn2tI7uTuZTK++lUcsoO1B3+Ep79+MmMHLoNcILqWHRahZvEJ50J6LMd+8EK25GUGjxdRi+LpwDXIyy9OD5Rf8Al+/9vHf7Mong/jmo0huNloAkiRbQCSgHb1BuQg9IIr9+Ti+fNXvVpY4KAIIEbjhyKPMh7lKrvzzkywT7HFkkpyvoWMQRVQWOvlS12r/DPp08Rv0ob7+kc9//AFP7crzee5bVjpYQQCKs/GxFqDRBNDj55hL56YlSNFDwSaDH1MAylfxfcXf3jK7OTwU0ryWR9PGTZVCfmQPlXv8AZxj6PET8KEn7ATZyuanzwzjauihILALT3e2mNHpgfYf196rPkvn6V12jSwAOGVTZI4HflRY//XGRs5PBOleT0TyxKU6oii6jsVsghUBG4euSjzfFKGYe4A5yW8V8Kmm0upiaVS80LxqNtRR71ZbA5Y/FzZN1xtyv/gu8xzawTmRI0VBF0wisOG6l92Ir0gCq7Hjtl6yrTTpnZjrSqK74p5d6pQggKUkWZNxG9pRGA4k2lt6BCqnggNwVrItfLQ1Meo9McbM+tjD7fU4nMigPwLjtlerNlUPFc3bGQXK2PAH3ltsHTLAmH/V10Vi7bKtSnHHZiOOM59N5ZkSONXcN010xDJfUQ6VQGSPgUsgUgix+Ncc3lsxgFH8A8Kk2qGjQFfoskku4+vpqysldJTuUKt8cl+aqs7fDvAT04ymwqkp2I6FVbSr1RHGwokberuBIPwrYvkWvGAVHV+V5HZmuLa0UsQSqUKzQNH2TnYImHqs+qwVHpE94P4f0eqPSEaUuir2UMq2Kqh6gx4/OvJDGAMYxgDGMYBVfOMDGXTsp+AuwAJHrraC7AEpDTtuceoMY6rm6+sdFF3yNUplIarlaW90cavasDI29ZG9B2hb43LP+d5wjQkpuALGQe5jPo2saoIXZCbsHYBR7iHZFR+md5DuUkZLG6Nwh6SqOdqPOgG2iBuo3uuVJeSdmbVpHF0nPxsrRixKSjMSI5X2xQ7KbqRHcrKh5Deiz6Rviie0JQxtssFHQtEAu6MRyFBGoZC0Zcks2xRQ7rnptetoeqEa/nXRWJW2uY7KMWiZULMPyl+VZ8ihrtsW1Zyr3sUQSUzSxsbdm3KwBoIwJHN7rGbi11RwT6WDdvZDtUdVwBsdlZalAjke40H40MRua37AMx4tN4XECd0mzpsEfpldwd1XptEjqAVYSbXc9zYFAEieOnIBV7CERtICd6hHsR8RhHd1cMKFKEK1u2gZi4DNbxfCytIJfUBLtFdXYC77yI2QLYUhSaKqospSRTTFla0/gA3Fd8abLVmdhtTkeki2LbgaEhHoPB90zKTy9SBtwjKpIxWQlZVRDG29ifSX9XBPBHxNwRljjiZyFa5JHYM0bGmZ4woDS+oBJkQLtRSQ4U3fxrsi05ZUaPbIp3ncmwdRhJHH6kZfSpDhumSR6UPBFG27IjbRT5fL0quLjvpmKdhY3U8lCVm3HZwrejksVIoe/sRygT67TIWhedTOiEbAiuOtI46nqSMVuBj2k0QN18KRl/OVlJy6kqGlEX5pv6FqaIB6EtE9h6Dyfszx6WAi1XabO5bK+t1bk3t4UcHkLyxq7GeyeYmA0s5JKgQuSR3ACnkfaMp8Wq0vwRamM+mZFBDl+kWAWIndce8gfCFJAoephkwnpEoauZSUgarQK3qPTDD4kk5du3tzxwfSBXYtj9F9JK0w2WG45hFF3Jq/fj8qxY3DPQZXiG4b90QKiW1dSyQAOvMjgmRXcgRKw4BPNbTq1C7SUlZWZfUTuJJ1LKrK6hX+HaQC97RVsp4bNN5+Cm0iiNoz6iSqLaiyAVETUNxUVZPKiuRagkUbzOgY2O3AiNL2FkKvHZ3DfEPh2rYOXyNkIMgdQOqZI3PxdQBUkT42c9QMQJi1BSGXjaxNpVkRSoWmR9PESAB6LLREubpQHAnPNJaqdwLxvDaKIdEWIpSNxYVXNRWAisljduJO4dgrckUc+x6XgcBgyLwF9Ug54TjgLxdDtR4rm6TpG4Lts3NaobAG2MhWQqWpGYblXUMb2BK5IBxm0KuBsCfXRiNBtVSUQkyqASGjdUJHWO0kwJxwpad74EbRI/gmhI+ksbO4xHd7PQcbgdo4oAV9l+9n0HKt5HCnrOgO1ipU0FUr6qqMElD891N8x7m05hN3KzogqjQxjGULDGMYAxjGAMYxgDGMYAxjGAVzzesZURtuMkq7VUE7SBLFy3yAdkW+/1hyG0S0FkaRSY9QV2kgs6HUxw7jQAVuoh9qNe3tIed3Kvpyu2w4rdd11I29vYFEJHHbuMp888jxMioPrG1MZ6b2JHjmmkU7WA6dO0n5Tdx71kPHJ80jrxZsaioOVO/f5HRIgawh/GK6xlTaCZ2g6h3fCEIkVCRxan3OfY4SyQTKtyCRPStbvikeS1+Iv1UFE+zKBXN9mr8QjMkfpLRLLqGsLYkR5kchVW24AYEEDt75HaJlGlU9Qbi6DcGoBFiaR1u+XImagOd3I+HjJwa6nZDNGUeTV/wAo6JYgK6ZIJ0kBTa1FtTui2g+xNleCONxOdjyK6wOpJGoaRW52u4jmsF6om4/T7Vagd85YJFEzpYRF32FC/C4mdwRXzjjj+wAAVYOY26QhiRZjZlJv0GO7IIIO4vpojfYGQ8fMpNCWOMqTXtp/yfVmkfenU37lV5S6izsg6qFdm0AHpCzRsSCqIvKv5h8UeWeQbiqikZEJCnhTyL5WgnB+RPagty1EHSmOnB3k0kLSOQI+lAshvZRC7ZJAB29QsUMgZfKw1AgkjfpySRTNz2IgeJFB71Zd2umrdQHAzXHN3TOeeLFFKaXj8ys6chWQ9lVlPA4ADA9h9gz3WCZZFDxsrowtWUgqQfcEcEZ43qfLerjPMW8fnJzf3Ku419prOAaOVLboyxkmyQNhPtZ9QJ/XmzpmWaMclNM9c85alE0Wo3sFLROiAmizMpAAHuST2GePMgPcX8s3r4bMzbhBIzEVu27jx7FhZrJLR+U9XJVqsS/Nj7fcRuDfYUI47jCpE4lHGnbuzX4RqSyzxNJIZRGDpm4Zkkd2HJbmi5UbyRXbcPTk7JpoFWTpmYBAjR7g52hyruCGAKh94PJFiwOBR3+A+WljZkiKtMRJ1ZHsKdjoIw3cqPjIHPKHN0mpWV1mC2EEbvH7srwxL02PYXtkPJ7xLdZnLNJMR4THk+l098vxOPV6aFBKyrJVxpZQkbOsUk6goCgUkKxt8qVabbmc+miAcsJdrMjAmzu05Tc5Zq4kPSlNE79qR1XAGfhUY2ukrgmpPURa3LDMXJJI2lCrDf8A1ZRXOfdRM5glg2M31YAde34qWMKQaPU6jpHS3zu+Rqu/Is+Ax3Vv9jFdPG5b0yGp26oYEFo432AEEXJIGkir3HA9NAHTJoYwFU9ZgZKmAsNJApdUZiCD1AQli97WfSbUL3SzBZpntXE6yIFVgy79Tu29ub/6PGhFdxfF3msQ+oR7gwjaOMycPHLtdC3qBpX2iKSj7hx8mxvyI9Dj8v39xZPIQUiZhZcsu5mWiyepo2JA5JRg32bgKWqy2ZT/AC3LKGm6QWUL0+oCW9ZClfq5WUFqVBwwIO4esAZOT+OxpDLK4deihklQr9YqqCSaumFA8qSDRonJ1auZyzhoeklMZGR+NoZBEVdWLbTYWlPTMoshuxUHtfbms7F1kZCkSIQxpSGFMR8jfP6sFTfjOZdfETQkjJJ2gBxe4jdVX3rmvlm2KdWvayttO1qINH5Gux57YBsxjGAMYxgDGMYAxjGAYSQq17lBsEGxdg9x932ZxajwSB7JiUMa9Sjaw2gAUy8jgAfcKNjjJDGLBAP5Th42GRCLqmv4/i4axZPqv5j7SDxyeTjfpmobDGPq7cJ7c7qLAcWRX2fO14yynJdyjhF9iianyVI3H1P4sKrWw2bSxNULtrHqB4s969WjV+XtVIhj6TBVVhDulW0LkO+4hyWtgtXfI5oc56FjJ1t9SyTXRv8AE8v1fhU5MoEc9sVrcpctHs2u5drNhWkAXcCdqiiCuROi8YGn8Sd9S22N4zHFKRUW1mSTv2Ch+oDzVn769mzh8X8Hh1KbJ4w6+18EX8mHI/Uci14LKUujdoiVYEAg2D2I7HMsgT+DMRG9Hq5tOOTtB9PJvhVIj/ahOfB5W8UU0NeGX23rFf7tN/niy+pE/mjWauOJDJK6og7sxoD9uQ48peJuSH8QKj/3ax/8up/fm7S/gxgLiTVTS6lx+e7V/wCZmZT9qMuLGpFM8J8V3z63URI5VmRkJUbSWWSGyCQwfY1ggGro0OcnuvtieII3IiU8D0Os07hTzyW3xCxY9fJAGXx/L+nIQdJQqCgg4Qi91Mo4bkk8+5PzOaW8raY90Y33uVzZHwnlu69wfY89wMioPm7G/lSpVRStNrCs08pRgalSEPtI3iOJEXaG+Nj1W59JsDcCc5kIXYBG5EJjVd1X1IZZ5I1JBNuwaMbhYHWNkUcv/wDoxpuPQeDd9RwS3J3GmFtz3PyA7AV9/wBGNL+j97+N+G49Q9XD8ct3Nnnk20Y/iW9Vm+BR9JMLtlI6enSBLr1SQNCwT0k0WKEX25HOa/pBMPRKOLl2HhbK/RY9MygbqL7A72fR6fi4rL9J5c0xr6siq+GRxZHNnaw3N/WNnMD5X013sYVyKkceqqLcNe4jgt3Nn5nGnH8R6rN8CM8guWWRiGBCxRAmqqFWQqADfD77J7k8EjJ3x7w86jTTQBghliePcVvb1FK3Vi6vtYzbovD44r6a7bqwCa9IocXV/M+/vmnx/VPFpppI66iRsyBlLAsBwNqkE2aFA++RSXQzlOU3ql1OTxPwRpEVYnSFgJCWWIH6ySFog20mjRbdTXdAZyweV2VlYTG1laQEGS/W0bsrbpCJFJQ/GDVgiiOebVeOaqMSsFWbY8yIqwtbFIeqjCmN8gpQHPtzxmHiXjuqS9nTZehqJVYRuxYxNB00NEAFt8woWfq+OQQBU3afygVjROpHaR6RAwiqzo9R1wfj7N2r2PN+2SPgngjQzSStL1DJFEh9JHMLzNuFsQLEoG1QANvHfIXV63UfSTTKGjTURxyGFykhdNHNGNgYWbZ1FNz03Ao3W9/GtV9dYUFZhFEqwsaJ06S2z7uV3747C8kAd+wFtxlTi8d1LfWBVIDIOl02DMJNMJPjLcHqnbdVwQRfImPL+sklQvJto7StKysCVBZWVuxDXx3qgeRZAlMYxgDGMYAxjGAMYxgDGMYAxjGAMYxgDGMYAxjGAMYxgDGMYAxjGAMYxgDOLXzSq0YjQOrNUhJraK7jO3GAQ8uo1G87VOzeRyosKLsjnn2I73f6htE0+zlabeooL7GNS1WSPjLC/srj4hJ4wCHXXajbfRtqFDtyFjJBs8WXdR8tl85lqNZqBe2EGt/JPfbe2gL78Hmvl7g5LYwCN1mrmUgLGXG31EDjc11Qu6Fcj+sOc1LrdR7w1zXz4v4uG5rjj33ccLZl8YBFfStQTQjAF/ER7CXaeAwu47YfLb72Bmeg1czGpYgljuhJAPJ7mvYV27/eMksYBE6XVz0u6Pn0Amv6gLWL49R2/Zyee2SqmwDVfYe4z7jAP//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6" name="Picture 25">
            <a:extLst>
              <a:ext uri="{FF2B5EF4-FFF2-40B4-BE49-F238E27FC236}">
                <a16:creationId xmlns:a16="http://schemas.microsoft.com/office/drawing/2014/main" id="{E40D0602-AF5C-49DA-8483-045FECCE32F4}"/>
              </a:ext>
            </a:extLst>
          </p:cNvPr>
          <p:cNvPicPr>
            <a:picLocks noChangeAspect="1"/>
          </p:cNvPicPr>
          <p:nvPr/>
        </p:nvPicPr>
        <p:blipFill>
          <a:blip r:embed="rId3"/>
          <a:stretch>
            <a:fillRect/>
          </a:stretch>
        </p:blipFill>
        <p:spPr>
          <a:xfrm>
            <a:off x="6312024" y="705978"/>
            <a:ext cx="5274201" cy="5449477"/>
          </a:xfrm>
          <a:prstGeom prst="rect">
            <a:avLst/>
          </a:prstGeom>
        </p:spPr>
      </p:pic>
    </p:spTree>
    <p:extLst>
      <p:ext uri="{BB962C8B-B14F-4D97-AF65-F5344CB8AC3E}">
        <p14:creationId xmlns:p14="http://schemas.microsoft.com/office/powerpoint/2010/main" val="364189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6" descr="data:image/jpeg;base64,/9j/4AAQSkZJRgABAQAAAQABAAD/2wCEAAkGBxMSEhQUExMWFhUXGBYXGBcYGBseFxgaGxgdHBwbFyEbISgjIBooGxggIjQjJiksLi4uIh8zPTMuNygtLisBCgoKBQUFDgUFDisZExkrKysrKysrKysrKysrKysrKysrKysrKysrKysrKysrKysrKysrKysrKysrKysrKysrK//AABEIAKABOwMBIgACEQEDEQH/xAAbAAACAwEBAQAAAAAAAAAAAAAABQMEBgIHAf/EAD4QAAICAQMDAwIEAwYEBQUAAAECAxESAAQhBRMxBiJBMlEUI2FxB0KBFTNSYpGhJENysRZTgoOyNJOis9H/xAAUAQEAAAAAAAAAAAAAAAAAAAAA/8QAFBEBAAAAAAAAAAAAAAAAAAAAAP/aAAwDAQACEQMRAD8A9x0aNGgNGjRoDRo0aA0aNGgNGjRoDRo0aA0ar9RmZIpHUWyo7KKJshSQKHJ50mbeb5j7I4ghQFWcNlZD2SgPFHt+0sCQW8VwGh0aSvJuSSooUw5xPjvebL+Cn8v7+Nc7efelqZIwPuFN/HIGVckNxlY9v7kHmsR6t2bqm9kZJ3kfH8I8T0YW7SIgjBkWn72TGqzDBLawutL0uSdmYzKAKGNeCKBvnm7JHx41c3W2WRCjDg/YkEfIII5DA8gjkEA6CLabsszK6dthyoLAlk8ZcfN+RzVjnkat6ySN2ZpZW3TNM8qRjbsyse2hoKi4ghmDGUkUACLOK3rVs1C9AvPUH+rtr2+4I7z9/wDeCPKsaAD3xkbWj59umWst0ZY5Wik7gmlau+l+xHQNbdoGkdZUxyYFuKska1OgNKpusYs5Mf5CNi82QpSB7iR/hVjRN8U1+Dqt1bqkLOkYlkoF2k7Ic2qAoylowSMZCLCkMCOeLB+7DoqMWdmmZTJmqOzBTRUqSnHgqPIs1Zskkg90aNGgNGjRoDRo0aA0aNGgNGjRoDRo0aA0aNGgNGjRoDRo0aA0aNGgNGjRoDRo0aA0aNGgNGjRoK3UXdYpDGLcI5UVdsFNcfPPxpQPxZAb8ygB7PyQ5vP6v5QQQh4I4J8nV3qEO4Zj2nCr7CDwbxLZLRHGQK+6z88fenLtN7mCsihSxLC7P/LqiV8AI4oAXmDY0HUMW7zIZiV93+CjcjEUQwYUuNcHjzzqVU3QjFsS2aliMM8DGMgljGxL/i/lv9Nd7nb7ikEb+EcMWP8AOR7T9P3+f9j8V5NnuHAclS4ZmRC1ovEmPIUEn3qL/Tj9Qu9LScX3myJvwFxBzasaF1jj5vTDSH8NvefzR9eQoj6bP5ZtDzXOX9Piy42isI0DnJwqhj92rk+B8/oP20C/reyaR4W7aTRozM0ZVSxarjdC5C+1h4PyQ1gpRz+437xxRXtJRENz7oy0BT3OUSO2kA4ldGHlQy4g0F1ttZvr3TwvbH4mWGJp82oRlAxJcAl0bG5qIJNZcA2VUg06Lt2RWJUxh3LrEcfyrAyFqSCS+T8GvdXxq+TpJ0TrSuCrSrJUpiSVQakpQfeQMVfLJeDTFbFXiGPUJHARY8cnYLbAlQKLMaBFmlIHI5I0CrpkTfkIwAjQloWAOTjA1nf0tTG+fdyeMio0GlPQ4GAKyP3GhYorAYrWIIAFk2FbH3MxsE3zQbaA0aNGgNGjRoI9zOsaM7XiqljQJNAWaA5PHwNVun7t3LLJGI2FHEPl7WuiTQprU2Bfgcm9XdZHrvSU2yvLDDGFKRxiiytG+bYNGFBFs8igm0AoFiVHAa7SufqbCUqEUxoyI5L04eQphitUV9/JJB+wNc2dhvC+SsuDoVDANktlQ3tPFjmuQDx4qrSeq9uwYSrEZWK9qMIypIkrEgOGJFim584gE1ROg02knU96WKBY5WjaRkJjYIxKqx/xKwAZSLscj7c6j3/U3bbYR5LuZFdFUhe4rqKZmAagFsGwa5WryUHjouzZmaZbRHpoxJ75BaAMbLsFB4GPmw33rQMJN2YIUMnLeDbAfBPubxdCr8FqHF3qiPUZa8IhQZ7YuMQq4cn9T3PHxR51c6luH28TOA87c0tCzSk0MFA5qufuPJoFY3XdyjSZQFlBXAKjhiM5Q3J4JpE44838jQW4+vlwcIxlcYosOcmQE8X7KksN80ePFwv6nNH8kqaPLMAtlS6C/lmQA4jkE1+uph1iWnfskooBxCv3Df8AKAygFgTRokceb4EEfVpTNt1SAqskp7zFSfb2p6YEcD3Qxiz/AIgPkHQTP6hIZU7YybDy9UGYUTSnjCz+hofNhcnruMgEwSDIBgC8IIDCwGDSAq4B5BHBsWfJa9J6rJIVV4yD4Y4uBYUMW9wrCyU8+RxY8OdAaNGjQGjRo0BqDcbyOMgPIik+AzAX+16n1VH99/7Y/wDkdB9l38SqGMi4twpBvL/prz/TVV+v7cWO5ky1aKrNILNAlFBYC/kivP2Oqe1Wy0p5dybPyFBOKj/KB/qST5J1W684jiec8GBXly/yquTr+oKgivvR8gEA0HqDbk0shajRKI7Kp4NOyqQpoiwSCNfG9R7YKXMh7Y/5mEnb/cNjiQfgg0fjSvbdNVj3ZVuRgLF+1RzS0ODjkRkbJ5+KAX7zpe327rIY1MTMQ2Vt2mZSBIhNlAx/LKrwS4PHuyDSSeoYFAJ7nu4QGGUFzV0gK8mrNfYE+ATrlPUMRKqFlzbIhDE6tS+WOQAx5HN+TXnWV2vQIiG/4Ne2cChYhNyAMT5rKh242XNw3FEDEarQbJmiOGzhDxYotMokUqDiNxEsapShrpS4N5J5U6DZ/wDiKGmIEntALgxspW/AIajf7Xrk+poMc/fh7ucGv2khvYPfwQQRjYrWT3u0GUe4Xb7UIVUGQkshRufcnbBX3YEMPHOVAak2fSSkzodvto1dSwGJkjdgALBKqYjiOYzkCKK/S9hpn9TxCrV7Y4qBgcifH0sQoPwXKiyB5IBodO9VwJBFd+2MZNceChVAOUhftgg/ylsvPHBpLtulyukkEibYonK7dke0snBknvlbBIPaDA8WKvXe1gkO228y9otGkYLCI9xFAAkH1nLgEFOPuOQBoH59YbfEMPo8ly8SpWJa1ZnCuKHlSR55418HrCEk0pxFg+6PO7I4jyzNkcULaxQN6WR7KRJ1kzixlXF5Y4gsjt5QPZIK1lRAuyB4JOudv0ybOSMzYg5OEWJDt5Fbg5q+TBgSCyq6glgf5iADBvW8AUN7WVh7SssRu/F+6gDxzyB8ka+t6wQikVWck4DujA14sgFwTR4CHwasAkJhtG/DGM7m3gBDo3bCKVIZSjMpZMRWDszVYyzIOpJ91G8kEq7nuqGwYL2zKvdTIAdtcqIxZkHNBXsBCGDgbqTdu20h7KiUGeYuO4qjIBo0xZC2TAfUEIW+DwBz1LfROHWXbiSZNwW7rD8oCKawBI/CnH2iMkAkkWLZtVuoCJ3y7sk0YCP3I4zI0WBKsSY0P5wSXjIFsQ9j5PUe12qJK23n3A23bCxyCR5YELgllEZLBhTKxaRDeZ9/wAcw+qu3Hmu3URHHtqpZT7zxw0YVrY2e2WIBJAb5nHqlsu2Y7k8+0Se2gC2SMokI+FZQVJsEqRpPNGWjjVtvuUfNPypJ7D4+44SCVsaskcqzBSCMSRrpdqxmAWA+yI/lzzHAFiAO2y9wkHt0QVoUpFEnIGEnquRmZI4+UxLyduWRMSzcYqAytSEEMbU0cWB18f1bJg0xREiUsLazG+N8iXhUQkcMVI8XRNBbD08lZZfw+bK74q0h/EilCkJJkQrUox9wyXHIqSdLN8kKwxo82zPcKBiAVkIdh3MwHLTBskQpSC2vjhdBptv6taopZV7ccppY3QrKLNAXkQ0gJGSUDWRFhTb+Dq8TeWCcqtPS2WFriTw1/FE8gjyDrDNAjTxqgc4K0yxpt1jZmpVDOsyhAyhzi/t8svlb1Ht9t7927CSyRCoYwi1RFJCRnh7aRmZTSkscRyNB6Zqp1aDuQSoFDZRuuJCkNakUQ3tIP2PH31gendZnWLaujPJJLguIMrxm4wSFMlRuAgyBUqbXlmHcOnkfqOZZWhdAGAzBkBDMhscCLNWGQ5cEYgi18ZBd9NvGjSRIJFW+BJz7wLkAcWDVgY5EjFgAFWg16myiMlgx5Wgn1FiwCheRzlXkgffi9YePqsSFZRNuYtv+Y6pHFHNEkpfF8BHE0xjLtKMm9hJ9pAw1DP1I7lI33Y3MBm/DTwrE8gftR9syL29uzOxzZj4LBZEJxKEqD3o2wkZlz7oZZtw0jdyl91hAACSTgyEAmgLskga1G3hVFCqKAFDkn/Unkn9TzpZsN7tEIWORMpmz5a3diKBcnnKkxAPwuI+mhaPV9uFdjPFjGLdu4tILItzftFgjn7HQR9a3jxKnbFszFR7Gf/luw4Ug+VA8/Oqe63m694CAe2QrUbMbHcxumrjFD/my4qtMW6ttwIiZ4gJSBETItSE+BHz7if0vVzQI4N5umLXGBTYr7WoAuBbAn3UpysEA8+K032zlkUsMWKglfsSOR/Q6l0aA0aNGgQz9cltgkSNi0gP5hvFFf6qT2OWTgUwI+QaGvq+oG7uHZFZIM+4KGRKlSKvvKRygBABU5UTTtEA8ADknj7k2T/Um9daDNJ6mes+xklJZjYtyyO9ocQHX2hSfbRvzqweuOKJRACPJchP7wIDnjyCDkPbzx++niqAAAKA4AHgaGUHyL+f66BHD11meMGPFWsmw/dr83wgX/Itmzy1V4JvbfcB5jQYVGPqRl/mPjIC/6av6qj++/wDbH/yOgz/V5m2ciBEaZdxIwSJMe6khDSNjmygxGiSSRgT5KkBFe63cu920jrtj+HUzJNE7oNxIYiVZFVSyBc1PLP7qqqa9ff4l9TfbTbGWPEsjyFl/5gjbFGZeQCDkECEgGR4ST7dLRvGG13m2ijSSTcHq8rqzY4KsjL+a1i2t0WuPaym6WyD/AGHXIxt4ZNxIsecaMJHIWKS1yyRzS8qC2N5AXYFar7zq6yy7ZUUtA0iM0zK4ia0kMIibHFz3VQ3dD2VZPtze+9VbSWHpVn8iNncyzKhiwjhngXuKtfm5YEqoxQugP1Jc3VeoIvSul7Sfu96X+ziQbDKomjsyOoyi4BAPDfAshtBv9KZ5GXdERIWZ4l7lnGNQrtgWNE5G3AABuh4AsKZ+rbhe+RKmCb+LaAFLnCO0amgDiWt7UkH28mzxp30zZrBLuY8mZmkEpZ2yd1eNVDeAAoZGQKAAAvjnQUt7FNHHIrmIwsXaRijtijcuvbyFryxyz9vHtb46nSXKNZJFw9valjT/AJlEAS5FqBU0CCMrIJUlQzmeZUVncgKoLMT4CgWSf0rXk279cTSRRbfbKLQRHPEtI3bIYYpQxAwHJBNXwPOg38e1maVw24dJqbtlVj7OBoCkIJOLYkhmJs8MFatVdhsGfaDttKr0vcjMrVK3bHtD/VGGUghoytEgkHlTgP8Ax5vGaOS4CyK6q3bbkPjd1JV2go+PNg6k6J62ngb3gNGxUuY1Cy2qLGpGeSEBUHtxUnzl8EN7JsNv2du4Z32x7KhHmkdQJGAjZSzElw7IOSQBdc6lbpO2G5WN4xI8scro8lvKgjKqwWRrcD8/j3e33VQ4FTpOxRoYoWmZ4mVW20inD2xkMqlCK7i0DbAk4k0uNatf2EkisK/PiahI2TKzYqVZldmDAjG7sgg0QQDoINsm0xeB2jTsv+TIxQPiEilWSMn6sO6qlubI912bp771JlsYd9FGzzhIWoJIY/zMO6ruq0Y1BJPNBkHgitNO5toSm4URQPIIu6uSIXRvaO5XDFCbDfYMAaJ1zD1VU3LrHHOVkUMAYnjQy5HIxtKETJlYEgNyVsDItYeTb31PO24SaWQPTxyGLhEYIynlV4ZeKtgxonnwNOOt+vnn3Ym20aRqsYikR2DCVbtg6gfTXCngjkjhqNs+h5JdxOFC7UM7vFHJyzrdkgxllCgsBQJIFWoGNsNp/D2JkDM8ryxN+bCxCo7AXijKMlVrBDZHg0aNgAz9PSz77YRldw6yxvEr+xeWhKMcSfJcC8ja+8grwRq3vG25khnO4dhiY2jzbMibA/TH788lQdvxRNDUH9n9N2/a4jMcpA7UpMlNJG2LIkmTh3FRkDyCB8c34mx7m2j29xOuUSyZRxc5GSM2pKqDTABSfeQAAvALd7JttpJMZdvccmMmc9sS5pCqls3IpYyFA9tteIHGNm9bSCNdtBFFHHFl2i4LSLixMTpWKjEY/DE/JsnW53nQpN7GkG7kMckQV17JyVzhgXLOLcWxGNKQeflTrzLcelpxL2ijyVJ2hMoZYGJOP18IBZogkkG15PkNj0b1dFu3iWUymWzGYw0YjkElcrIBHTAop7Zbm6Acixo9ttHA3LQQxlWOJjnJLkxpjRLeI/BVGNEEm1D8ZHpfoF4pQd5MEi4KPC4oOGsK7SIMQQLHBs2MgavVDaxv3r2340kN+fcIZziB2siUCsBx+X7RXNNY0H0xB020aNLOl8JNH243CoxUuxiBoFQQPcWHw1E672e17U8iIpguOLGPbBWQKDJTkvGFj+aQUCcyA5Jrnce6FBPK24KhZJIRCSXCGuUCmSwyn6qDMtEAEjXXb7YSeONYtuQe6kLWzITUZVY1rME2e2xJtgMzjoM91ULFtrLwK+QdVSIrvCwnsMjXSzMqkLC0YGXssgEat9M28K7zKD8R20R4UiaZvxHv/NIeOcrJEhaJiGLAtRv2AHWQ9adLmg3Z3KRvHEHikgmkt2VkRPPcJIcvEWIfzxYNkBt0fpO83W+XdbuR9vLVwv2sS3tIMag+1fbyQ4yYXwcSVDTNEa3O2bvBpSXSFBCZGR1XKVmclSBJkLLKfavBLKWE779qQK/4mI0dsFhEUCuoXEtallCnMVIQxFgClCm0BfGKMpE1Ct4Ea9wfaT2cjb5IDkxkJ4sZfUttJIInABignDMZffSsiR5NLMTy6BCrZtZBoZedBApEDZRn8Qd21EShUKnIRjLCNSIw7gMpXIMSTZJ1vdpEURFLFiqqpY+WIFWb+Tryr0/tTORuGkjFbqPNsgPezbSQxx0LBzRwYySV5BJ869a0Bo0aNAaNGjQRLuEK5hhj/ivj7edSA3yNZ2T0qGIBkAQRrGFEYAoGI5Hnlh2jif5c286m2PQSkciZjlVjX22qoOWGN+Gdm4vgFR8aB2zAVZ88D9TV8f0B0LICLBFCxf7Gj/oRpIvp4gEd4mwwsryLjKBRzxGLsIPkt9+JX6JaRqHUYNI30e33uW9q5e1lulNmhfHOgbGQVlYxq7+K83+2q80T55pifbiQxI+b4oHShfTJDErMQpypcB7co1Q4m7AJXIj5J/cmU+n/AMwOsle5GrEVYYlmHNZMKBYgkAcedBlf4o7RrWbhUTbTfiqBqSBZYGMCvxi7EMFPke7xd6WdN6Ed229UZCRYpotyvALyy7j8QY4iaxjaMdsmxYZPlctaf1vtnlgMUDPLMkm3kwJXC0kWTGQtQFhfHJ5U1R1Dtd7Ou63jfh2V5+0Iwzqq9uOIAkFSwabNm4/whfdQGgwcr9iTp26EBcbaHdHsLZydp5YpYYl5WtvI6jLyylTZxGuotoVWKNpC0ccvRdvNKgtFCLIxjs1brMygnkqjxjHg279KLMu6iSXaDubPZRLGHkx/MbJZ5EKqysZHUck8CjwSQFnR9xuSLg2l7SLe7jcLGAGCssAwVKI7qfiHZ1x4tByAVKgw3W4l7W7Y4CMdbiXtc8qJYuQcgwZnKyfPg0MWB1L/ABG3xi6iZEkYNHsGsg8QF9yirKRXu+okxm8wgAFkHWe6p1OcyTSIUeX+1YmxSMWuO3IjOLMff2ldiCvDr5sVo9fbmeV92VGSfg9sksgEZVs5g8LyUSPaokbuKBXHwBYajqnSH3O6k6fLPPLHntZixwTCMrKzRkIFLAtCAGOVZKOCpY+jbHYxQoEijWNQKCqAB/trzH0zJLF1ycSyiQSiFciQSGEErIgKoAW7aZUcbyyo3evR+vRyttp1gOMxikEZsCnKnE2fHNc6DzfddF2+/wCuTIAO0qZTGNvrkUBDZHhrZVNf+WfudX/U/wDDCIxs+zyWRQSImYsj/NAtZVvtzXx+on/hZ6Xn2xmn3KYPIFRVYhpAASWLFSR7iRxZ+mzr0BmoEnwOdB4z/Dhp5EeKOeNFicSiNo7k/MVlbE5Uo5J5RvcSf01rzsSwMoMkjLSywMygsVHwYwvvo2oNoeKC5ZDM+gNtJFtUmjgkkLyPLYwXKLtMiqhdlJtlV+bHuB/bVQNO4Z0aMNkDLEFZXBCAYB3HBqjZQWKqgb0He16fDDgIkT8PKK7ZUYg4llYX/LiCuJsD2VVG+JN7HjuI5AzwqQAyozAChahlFBkcH3WMfb4xvUO76ehjWXEzRolNBMqsAqE3iGHtlWj98qr7MLLzQbRkxdI4mDXGCMVpGcSRqPpWkawBRsHyDYVPxe5MW2kljWMqFeSUMJEW4SGJVCLUsx5BIAAY8DV38O6zEyvkshCqY848CAcVYKxyv3e/Ic4jH51FFO6iQwQkxO+Sn2kKWvuMqBrZchePDFmbUY23bhifPvbeJEAVbWlXjuDE+4qB9LeMePd5CLPbbfubeRVaNMJEqNmK/NSMAQJAwzDkg0wPkFjJPNM8K9wYR5Bu+GV2Cq2SOVXgHhbYFlHJPHi33V27hI7ZCGZo0V3ZSxLBxV0rHLz5NV86q7dZpFkELRpGXNxEESoCBaEkUhY5NyjfVwfnQSb2GOOUNuG7quGVMwC0dLbBVXhgcfIXIGhZBFR7d3eGaOBI3hBMaCQ1S1i6YVyo91BytihwtMfiJHCgki7glC4dt2eSRhEfdHRLm/8AMvFlSbGublnlZ4WSAgBXV1cTSICCpawMDwwDU9Bj88AOpkVFgbuSytGCRE6h3fGlYlY1vurRAbxZI/mvXyFJZX78ISNW/vYxazSVQ/MJFJKAuPi64zHBWJpoIMnjIj3GSrJG8pORyH96WY0KcESHkBl4N4mfdQsWeTcgCFwqXDK4CxgGmmICMRbtbA0oqxQLaCttpIdvgdszqszZO8xleEswRVZpZCT3LpVAem5HmiDfiGF3XcIsrNUqlMgVYyCvZZ7PuAbvAgHFmYggZTQ7l5kZdsRNATiZGkQtj7g6x2CGHAAL/BY2wC2baUQKn4cSszNT7dxcpKqFJZzyrKuPuZirLiBeSnQfJ1AjEu9dJICVKsrt20BIMZYChJ7q/MPIpCFX3NrloGljbvBpdpftQPlLQIJMpWy4VhwFcmvIc+J9jtW7hJdln5kWN0BhQEhW7VeQSLJD5W1mg2OqXVuuNE0RggeXcTpMh26fMkbBcnJqo1fJTJwCCPPtoL+73NONtZcymIwE/BJZjbHg4iEyCzkQCBZGkvUpGlXZghnb8XKZwSFHb7526FwPDErGlDyvd+LOlex9PdZ2W3/EO8cogXufhy1yEJAYhTKn1qjEhbYZKDySb+9ClNbO2k7f4SF2kxXFZDOrqFFMGaSZaurHuom1xDn0vKJW6X7ERFZGdQtB5DttuwlJPOecwUMMrHBNMx17Jryb090n8Lg24ZoZ0VTtlIQgkbeJHFISHe1xwUg4gECzevS9z1JYYRLPUfC2pZfragEBJALFjiOfOgvaNZz0p1yXdNKxUCMcKRftYEhlNgEn/wDlkLkBrR6A0aNGg5eQCrIFmhZ8n7D9dVz1CINiZFBoHzxRbEc+LyFV5vUe/wCnCVkLMQFuwK596OOfgXGPHP6jS6X0pE1/mSC1waioyGBQZe2j7a/Q4ix5BBw+9jBALry2HkfX/h/6v010NynjNbsr5H1DyP3/AE1R6j0VJoXhYsA4lBK1kO6GBIsEWMzXH2864/sCPj3SUGDAFr8FSF5+AUH++gZQzq+WLA4nE18Gga/0I1zNukT63Vf+pgP++q+26VGispGYZgxDBasIqDgAXwo86sw7ZE+hFX/pUD/toMx0jqAMKM/94wycIGenJtwCoN01ji6qvjU3WyRCWX6laMpzVtmoUf1Jx/WyPnV/d9IcMzbeQRl2yZXQvGT/ADFQGUqxH2NXzRJJMP8AYUjlGl3BtLIWJFWPKqDEPmxYWatq5urAIBX6iPv2yjy8mDm+RC1Z/wBGk7SGv8Y0y305RfYuTkhUHxkfv/lAtj+gNWaGpT6ZhOebSu0gUOxlcE4jgqEICEefYF55886p73o047bl1m7EvcQYYyMvbaNgSGxaTCRyDioJxFDzoFM3ojaySmeTuNOWjkMgkZPfGuKMFQhQVHA4Pk3dnSP1n6fCbHe9skTiHIzZMGlgDFpBILxZguY8fK+L42/9ow83KgxsNbAFSPIYGiCPsdLo1TdyyFgWiiqLBlIV3IWQsQfrTFkr+UmzzwdBkOl4Rz73crSiD8MQoKjuTRx5P2lJoCSAIKu7J5416Z031JtNwQItxEzHwmQEni6KNTA0bojS+fpURIZVWORRSSKoDJxQr7r/AJTwftrzDrqM79QncKu4WbpojiVmAmKsAL4BId7APxhz9NkPdNJ/Ve7WOABjQllhh81YkkCsB+6k+Pi9Yr1D68l2E0kKCOcJDC4jkkAlDPL28VbkuABZLDKyOTlxQ6j6jd5uoRbt5KTbhou2vbWNHhZncJKQTICpAPuNXVDLQei1pL1R2j3MLRIHlkSRGGQUYLTK8honFGauAT+YeDes1sPVO+RZkliiMu32qbh+6/bZiQxIWrUp7eGsVwGpr016HvkO4V5JGMu4jxUSDtlSlPhFGeQGSQP5LHE3yKAX5Omz27d1XVmzMKgxgnBVIEgJavbfPkk3weONvDHBEZtvkqL7pY2Ja1T2veRZhIiqQADVqF8UQ+0h6Ike57k4dZYWlfsqOYxie27i+GZpEc5cgAjHyxYPrb1Q7ybWJp+ZElWMqEMiqWBydgpfL2ErZtgD9FBf1F2RGxZpJHmv8JGhUuxQMUBDBgvtzLk4m2sEGtPt5s6ykhUCar4AHcocI/3BqrPI8jXHpvcLudw24ERCLDGIJWr3rKzM+I8hfy05PnyODZDB9R9SP08lf7N/CSfUiLKpjdbQEyKoxPArJbZeK80VcXrDfSzAoymR/wAtVVFAIZhioPngngk8Wfudb3+McKnZI5FssyBT8jIEEfsft+g+2vPf4YRBuobSz4DsP3ELaDZz71Nn2zutrLtZJRR3COJVLgeHIYu/AunUjj/Lw3d5pOzI0LKFByaMo0nIAOIs/lH7C24XgEal/ittRJ02W69rRsL/AOsKa/UqxH9dZ/05vW/DROpaHKH86VomMbSKce4AFC50hJYkLyoOVe0NBFMIgvaLSq4Z+2AO5zZLAnHy3B7h8nyKo0tlsyxXumSEly6QMsbRBsQWCkZBvDMOVItiAPiynTYo+ZY4mV2BMwFNkT7SzMxbyQAwbgkcDS7b9RfdVHtZIp4Y3BaUboCYqMSK7aORVlSWxZqHPuJ0Fvd7xixSNcJ0IDTCF2hHIADY/UCCfZkMa5IoE9wbFFIeRY5e521/EpxKxIKqWIN0SwUFG4z8BRY+7Ha9iI/h+8pj5MEjtIWFVipdmqwpxKtV+R5Gkvq3rabWLc9oB+4m3kRMGwV5pJA0hbwthA+PByBPl70B6q9Xx7KNg1Szwz0isQCw7SuXbEGgIp8CSBZ5Hka0voD0+dvD3pznu9xcsznyuZz7ScnFFvwDV2fnXgXSt2+86pDJObaefbiSgOamVKAqqC8ftWvfvXfrOPp0Q47m4k4ihHliTQZq5C3x9yeBzoGfqjrkWz20k0rAUrYrYDSNXCJ92J15X6C3KzRoZdjM0McEcXcZMoURV5KEsTIC4J9oJWxQAB099Jeh5dzMN/1UmSY/RAyjFADxmOQBwCEFAeWsk049Ueol7i7aOjYB4F3z7AR47ZKMPdwxFCrB0AepLtijyGR3CyCOLFgUTI08xOTFiirzVgFiR9RHXQvTe4eUbneSln4YKPaFNk4gLdAcD6jYvgWSbfp/02v/ANRuFLTs2dtYrhQARdkexWCteNJ8oK1Gg5jQKAAAAPAAoD9tdaNGgNGjRoDRo0aA0aNGgNGjRoDRo0aA1HPJirNRagTQ8mhdD9dSaNB59171luNtjLL02F0BKpPHuc4wxOJXIwBkbIYmwATQsnjXPTPVjzD8SNjuRC/tkdMZVWRAASiq3cZatSRH/KvHJrXdU6QHDlFUs64vG5PZlW/csi8iyLGYUsOPIGJy/S/Tcm3d5umzFLYGbY7g3HlivtDL7o5Map/fYx+pQNBV3v8AETaBf+HZppWZY0TCSNcmOKlmkUAJkRZFn7A6abP0vAKedVnmxjDyOCQShJBRGJVKZmIrnk8nSLrHpk74jc7RF2m/jfOSGQlUcrIafJAQTkt5rYYWrUfp08vWoolU7pl2zGrWZlUZc8KxOL+D9JOgzX8QNv2OnTxJHnG0ZCAn+5cG8rPOKrcl+Rgfg8Vem9PQzb/bbubuLJFtK3Dsob+7OKqTxmjDuKRZ9wJsmy9i3sXUmdI2c7eK1d1tBKzoVManhsQjEllq8lAasrup6b26EPBGsEoAUSRqAxAAAWT/AMxeBw1+PggEB5p6k3m43cu5O2RZWXp8ayfzMrlpFkVQD5ppAUBa2CfbhlsSu53GxkjTNR08CXBu64izGI/MVbl7ik+33jFvJKjXHrZ3fcO0rJAv9nSpIyknvEy4SoCVtliNsAAGNjyGrWi6FvXePbbuLbNIZNtGrhMFRXpDduwYqAMSVVjSqADVaBF0/J9vsPxW6kk2+5keNxI7ZtSSoqMwxEsDHH3FMixQ37wFk9GesINttS0zBNq0k8kUnBKq24cFXjUZC3NgKGIy5pQGKboMG6WIyo3ekgTqYkjWNo2R1mSVUfFvLSKriONUNFhdav7fpDQdAzjZmZ40llyxUhzKHLW45warRjiwVvBYkg89aetUTbum2b86SAyBnV07cbI5EuJXNvpIFKQCVyKg86H0OucjzqpWJttsolBFENH3mZfsQomUWCReQvjXlHqmP8f1OOHaFk/EiFSKxLRYB3lYEq2OE8iNClBjGxJsa992GzSGNYoxSIKAJJP7kmySTySTZNk6DGfxnNdO/Xux1+/ur/fWB/hkQvUtuPH94o/+01DXrnrno/4vY7iEC2KFo+a/MT3Jz9sgL/S9eS/wm2xn30MgHtjRpWPirUoo/cs3j7A/bQej/wAWVvpsv/XAf9Jk0v8A4a70SbFV+YneM/65j/8AFx/vpz/EfpTbnYyLGpaRCsiqLJOJ9wUDyxQsAPudeVegOttBue0uFbnFAZJCqK62VNUciQWGIoscRY8gPTdv065ZEajAhUxxV7QxGRyvyoNFR4BJ44TFhvNmsgpuCDauvDo3+JD8H/YiwQQSNZLa9YfbvupGV5UjdvxTqgSiq/3gVnP0oAMQSzR9tvI98vqP15Ht4pDFDLLKoipCuHulVmQEOQ5FKScFPg/ZioR+q/U52cHfZS0yQzKcBaqTMkSyOCR7O4LA/cX5OsV1SQTQblI5JGQ7rZIJJTauMYBgFFI9H35IwBFYDBidVerSNW9mw3Sltjtp1QTZ5GSQM0u4BY1TgHFVxC3YW6OkPRtxNLvA8M7d7c7SRpEZBSwwqwKdxlQ+84+xiRRsDEAh5x6i6T+G3s0SN7YpHCsuQIyxccsS2S3jd/yg/rr2j+Fnpde1H1Dc5y7qUFkeVixSMkhcbJ5ZOcjyAxHHIKH1b6Ihlin3G2eQ7lDnKkjWW9oJDAi1fAWpBxP7EMNX6M6lu49gke424ifb4w9x3iMbKpxXERuxaUDFSvtBb5HgA79ZdbO125KDKZyqRILu2ZUzNK1IpcEmiPA8sAa3of06drDcnMjFjRr8tSxKoK4yAPuYfUQPgClPprp/4rdybmZX9hiaMmSwzKJE9wFLSklhQx9ylTwS280Bo0aNAaNGjQGjRo0Bo0aNAaNGjQGjRo0Bo0aNAaNGjQGq252SuQ1lXHh1NNX2Pwy/owI+fNHVnRoM9tehhzHMZpTLEZ1jY4ge9/dmEVclOIJU8WARRAIvo6yr2dzGmRsFWAMcorymV2CPKnkc+RRNjpn0f+qT/wDY2pdztkkUrIqsp+GAI/30GYTosXTs2hVxBIS8ii27Tf4x5btkcEC8aWgBZH2Pr8Eis23cbkqCcYGVz4uibxX/ANRGnLdFTFlzmwcFWXuuQQbsAsSV817SKFVVDVnYbCKBBHDGsaDwqgAf7fP66DOentsvbSYi5ZVzL+SBIe4US/pQFvAq6s886+dYli23/FNSDKNJWulKvIseT/HtLA5HwARYBOr8e2khGGBZBwjJyQgHtDgm7H02LugeLoUuqQvJ2+5GEgE0ZbPlnYNcdBTSr3cDbckgDEXegxe06N1CCDfnaoXk3Uk0itJIE+s2jxqeVbBiCHxOSjmgNOd16Vjn2j7ZJHKrH2RFKExjasgaVRUgyUhvcAAK4JvX6UbxS25VI3wLRZTEfXirgRhQeFyLSDL7Bh5plDFdFnB3vSd0Y0WTd3LLh7FQJtuwlrdMTLuGIaroheaJPsesfL6W2jMj9hRJGVKSrYlUqbFN5Iv4Ng82DetB0bemRGDFTJGxjkx8WAGBr4yRlavjL+ugYEaxX8JukJBsy6j3SySE/YKkjIij9AB/qTrT73qKpt5ZjwsayMbIHCXfPx9PnSr+HLA9M2dGz2lDH7uOHv7nMGz8m9Bo9eCdU6Up672i6qn4h35UkM0iZhKDA8lytg/6eNe968l6j0SabqEm4jR8PxdlrxB7O3CIY/PiUy+5lxNAc6BV13bxx7TqiCIJuvxBkVYkY4Co3Ri6hbRqLjLgMwUAkAGl6tA3b7tpCJQp2MLKFCTIZBIQIQ5OBEkq3nWWLjgeX+86QV2nUu5JLFMXm3NO4fNIyHiY3akflqvtIIoDjwa42D77fSTbmOdTFHtqSLtggdpyc1kJyUvJKvtVgQCAf8QQdA2sW5dZo3gjjn2MO33AZHCZNj3I9tTKiqcsGCkUw4tssd1tunpHUQjXbvREckAADHlj8fVYyKOGB+7e6upNyY0DFzLAWwkDqM4xIQBYCj2LkFZWWwpLE+0g8bJWkkbbxEg7aas3GWCNtslrn3Ed7AWbpTd17g+QbaTeOACqL2nh3eJOQbJaRGU2CB3KN2BIG8kA/PUG6Ekg6ftlVePd/KnPlbAPwXel9xKMLWsgz6xvI+m7VUhRQQGCLxyQpdnYWCbPLN92yPFnUnpbp5CCeVCJpMmbLyLPyOOSBl4FWRS+NBZ6Ztjt0wWEmyWJV1ORPFsWwOXH2+3OptzvnWORu0y4I7AsUKkqLr2sT/tq/qv1FnEUhjUNIEbBT4Zq4B/S9An3XVtwuIWEuSyLfacKAz1mebFL5Q8/Ngal2293AWIOnuZ5QxCNVLLinAPtBQ5ZE1x83eoZeo7kmRI1DNHi1lQAxbLGNhkSp9oJYjhXQgeaPxO9JrBa+DRUmrNt5xFgD5Nc0bpQb9K7nZj7pykKqWOOPuIs8fH2rVrWfbc70txEgAUtRJBLdsYqSLFFy10TVD9zxt9zvsnLKKIXABeLycV5BFrjZPjzXNaDR6NVOnNKQe6ADYqhXBRSR5Phiwv9NW9AaNGjQGjRo0Bo0aNAaNGjQGjRo0HzIePnXIkH3Hi/Px99J+t7OJzJ3ZhErQ0Tkquqr3CzBj9IAPn7A3xqq2x2oQ4zRZEoMyUJruNuSLN+Rk1GwQL/AF0DvZEKpGSmixNHxkS4v+jDUsu5RQSzKAoJJJFAAWb/AGHOs8embVmUDcU2XADKoYkRkAVVgYAgDxeoN36Y2gjMZn7dFi7Bo1c501Oa8YpVHyo/QEBrFNix4191zElAAfAA/wBNdaA1HuIVdSjC1YEEH5B1Jo0Cb+yJQVCbj2DyHjDOftTAr/qVJ/76q7vpPYcTxq0rEYTfMrKWBVhQAOHPsFe0tVkBW0ejQZsdUiJZVJd1AJRVYyC/FrVi7+a/pq76ajPbd3QJJJLIzqDfKt2lsgct241B/UfatN9K2E0JbBBLGSWChgsilmtgL9rLZJskEcjnjQYv+J3VzFskgU+7cSSBvv20kJav3Yop/Rj+mm/8J90H6ei1RjeRD/Vsx/s41Yg9Mxbplm3caSMndVI7YxqGkJOQPDtwOSo/bi9W+l9FXYvL+GhHamYOyIQpRwgT2hiFwIUcWKN+QfaB6464NlspZrpvaicWc3YKtAeSLuv011tUUIoT6Aoxo3a1wb+ePnU8OzaaRJp0x7ZJijsHBiCpkYjgviSBXgE8knjifozD+4l7S39BjDov3CC1IF/FkD4A0C3rEcbPthJ8ze0WeSI3ejXkWgNHiwvyBplWpV6KhB7hLuVxz8FRYP5YH0e4A2OeFsnEVCemzjgTIRxReIlq+csXVSf1AH7aBLvNu7TyxQjmeKPM1aocmTuvVEkxAjk89tFFUTrVdP2SwpipJ5LMzfU7E2Wb9SfgUAKAAAAHPT9iIg3JZmNs7VbGqHgAAACgAP8Ackm3oMZ6c2e6m3Mk+7BVVK4RHwjhKZQ3/MS2J8Y8REe/Otno0aA0aNGgNGjRoDRo0aA0aNGgNGjRoDRo0aA0aNGgNGjRoDXEsgVSx8AEn9hrvXE0QZSrCwwII/Qij40CTqW2227EqPLlHNGImVTRItluxz5kAH6158a+yw7aWx3bGMj+RSpJlm1kViQ9gmxVEceWX9mxWpx5VVQctwqMGUefhlB1FsejQQkmNMbXHhm8fYWeP6aCpFsdqrFw1ZEP5oXYfgV94b/odRbnYbaQlpC49sygNa0JjThbHljyAbP2441eh6FAgAVCACxrN6tsr4v/ADt+1/tqWfpUTv3GUl6AvJuADYqjQ5F8fOgl2s6H2owNAf6fofn48asapbLpMMTs8a0zXkcmN2bJNnySLvzq7oDRo0aA0s6tv3ieEImWZIPNAcqASQDQ91+PjTPWe23UtwpiRo2dmxyftsAthCSSBjQLkY+RgbJ+A4f1JKocnbFsUzxR/efyVkwUMBk9k2OKGJ+eJZfUDhC4iRgMhxLwxDSLSnCj/df6kD9/h3+6KDKIElWOIRsb7AbFiQSVLtjwAbX9SNd9O34SVdsEVAM6RY2UEC7cV7VBbwn1EHLwdBNP1VkCezMsX8GjSyKvtFHI01/A4POq8nXZR5gFgAkKzE17T8ovJyIXnllr7kd7XqczxdwwsrZhRlE4ZUKKxLJ9R9xx9pPIB4ogct1OdPqjZrehjExpS8go0fAVFOVHyODdkPkfXZSC34fwMqzFYgOSVKg2faFxoG/050/0j23U9wyoxgxyCsVxexZQYm6phmxs/C+BzXzoXUZ5ppO4jpH2oigaMp7i0mX1C8qCirPgHjKtA90aNGgNGjRoDRo0aA0aNGgNGjRoDRo0aA0aNGg//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2" name="Group 11">
            <a:extLst>
              <a:ext uri="{FF2B5EF4-FFF2-40B4-BE49-F238E27FC236}">
                <a16:creationId xmlns:a16="http://schemas.microsoft.com/office/drawing/2014/main" id="{64866AD9-2B9B-4D8A-82CC-348D8546425F}"/>
              </a:ext>
            </a:extLst>
          </p:cNvPr>
          <p:cNvGrpSpPr/>
          <p:nvPr/>
        </p:nvGrpSpPr>
        <p:grpSpPr>
          <a:xfrm>
            <a:off x="5636864" y="309240"/>
            <a:ext cx="3000375" cy="1924676"/>
            <a:chOff x="8243573" y="2996802"/>
            <a:chExt cx="3000375" cy="1924676"/>
          </a:xfrm>
        </p:grpSpPr>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573" y="3397478"/>
              <a:ext cx="30003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8579652" y="2996802"/>
              <a:ext cx="2664296" cy="369332"/>
            </a:xfrm>
            <a:prstGeom prst="rect">
              <a:avLst/>
            </a:prstGeom>
            <a:noFill/>
          </p:spPr>
          <p:txBody>
            <a:bodyPr wrap="square" rtlCol="0">
              <a:spAutoFit/>
            </a:bodyPr>
            <a:lstStyle/>
            <a:p>
              <a:r>
                <a:rPr lang="en-GB" dirty="0"/>
                <a:t>Cell membrane structure</a:t>
              </a:r>
            </a:p>
          </p:txBody>
        </p:sp>
      </p:grpSp>
      <p:sp>
        <p:nvSpPr>
          <p:cNvPr id="11" name="AutoShape 9" descr="data:image/jpeg;base64,/9j/4AAQSkZJRgABAQAAAQABAAD/2wCEAAkGBxQTEhUTExQVFRQXFRgXFRcVFR0fFxgXFBcYGBweHBkYHCggGxwnHRcYITMhJSkrLjouGB8zODMsNygtLi8BCgoKDg0OGxAQGzAmICQvLywsLSw0LiwvLCwtLywsLCwsLC8vLCwsLC8sLCwsLCwsLCwsLCw3LCwsLCwsNCwsLP/AABEIAMkA+wMBIgACEQEDEQH/xAAcAAEAAgMBAQEAAAAAAAAAAAAABQYCAwQHAQj/xABOEAACAgEDAgQCBAoGBgcJAQABAgMRAAQSIRMxBQYiQTJRFCNhcQczQlJTgZGho9MVYnKCscEWQ4OSwtQkNFRzlKLRRGN0k7Kzw+HwF//EABkBAQADAQEAAAAAAAAAAAAAAAABAgMEBf/EADERAAICAQIFAgIJBQAAAAAAAAABAhEDEhMEITFBURTwYXEiQmKBkaHR4fEFFVKxwf/aAAwDAQACEQMRAD8A9xxjGAMYxgDGMYAxjGAMYxgDGMYAxjGAV7w3zHvNSKB9WZOAwPpl6ZoMPWvYll4Fi6sE9Go8ywiBp03yIITN6EY+npGUAmvSSoujXcX3GfV8twekkMzJWxmaygEiy0Pai6qTxztX5CvsPlyFUaMb+m8fSkXeadAhjF+9hDt3CiQq2TQwDGfzPpkBLuVoMWBRrBSLrMu3bu3CMFttXQPyzL+nox1C24KiK5uOQOAxkFkMoofVGj9n2i8m8AiKypb7ZlIlG/4iUEZPzBKgA1Q96vnGp8BikcSOXLDZzur8WsqDgD5TS/ra+CFoD7pPFg5nPBjjCMpUG2V4hJ2/XnFoPMVh2mFIsMU1rG4IExm4KtZ9IiHq4s+wsDOo6GDSwyszlIukOozH4Uij2X29lH7sN5chLKx3kqEC+r2iSVF7f1ZpP96+4UgDJ/MWnHeTi6LBWKqekJ6ZgKX6oh+a4zh8T8zBVdodr9OKZmDAghoollUe3BVx+35gjMD5Xt2FjpFViIJB3adYhGY2UrzZ3chh3Hy5kdR4DG6BGaQrsePluSkihGBNX2Hfv73eAbG8bhDbCx3dUw1sb8YsB1BXt+iBa+x7d+M06XzHBIVCl/VsotE4H1y7oySyig3YX78d8+v5fiMnUt9/UEt7+Op0Dpy234bMR29q9wAec+weARIABv4EIFt2Gm/F+3t+/AJXGMYAxjGAMYxgDGMYAxjGAMYxgDGMYAzl8QaSlWL4mYKWIsItElq9+BQ+1h7Z1YwDgXw96F6iYn5np2f2RgfsGffoDfp5v4f8vO7GAcP0Bv0838P+Xj6A36eb+H/LzuxgHD9Ab9PN/D/l4+gN+nm/h/y87sYBw/QG/Tzfw/5ePoDfp5v4f8vO7GAcP0Bv0838P+Xj6A36eb+H/Lzuz4zVyeMAj5PCQ9CSSSVQQdjldpI5FhVG4A80eM+xeF7QFWaZVHCjcpoewt1LH9ZObJvFoENPNEp+TSKD+85p/p/TdhPGT8lYE/sW8A2fQG/Tzfw/5ePoDfp5v4f8vNP+kEHsZD90Mp/wTMV8wwnsJv16eUfvZAMCjo+gN+nm/h/y8fQG/Tzfw/5ecv8AT6+0Mx/uqP8AFhmEnmAjtpdQ33GD/imGCaZ2/QG/Tzfw/wCXj6A36eb+H/LziTzAT/7LOP7TQ/8ADMcHxx/bTt+uRP8AInFCmdv0Bv0838P+Xj6A36eb+H/LziHjUn6AD75R/kufD4xN7Qxfrna/3QnJoUzo1WkmVS8Uzs6gkRyBNj1+SSqBlvsCDwSCQ1UZJGsA0RYuj3H35Af0zqf+zwf+Kf8A5bPn9M6r/s+n/wDFP/y2KFMsWMgofF9QSAYIRZANahzV/L6gXk7kChjGMEDGMYAxjGAMYxgDGMYAxkV4147Hp6U28hFrGnxEfM3wq/1j8qFnjKd4j4lNqL6zbU/RRkhK+TNw0n66U/mjJSsvGDkWvxDzRp4yVDGVxwUhG6iO4ZrCIfsZgchdV5q1DfAkcQ+bW7V9w2qp/wB4ZAGUKAFAAHAA7D7hnNJqcuoo2jhXcmD5h1cduJur845I0oj329NUO4e1sR7HvYmotVNKquNS21gGHSRFVgw/rq7Af3ryjNqMl/Kuu9EkX5j2vP5EvqH3evqD7gMOKE8aXNFgbSAm2kmbijc8tH+4H2/uzX/RsF30YyfmUUsfvJFnMTqMxOoyKK6TsjRVFKqgfIAAfuzPq5HGfMTPk0TpJLq5862RvWyF0PjrOE3bRuKCtjii5auTw3wnkcftGBRa+tjr5V9L5gUrD1DTyg7QAaJCsxA5J7I37K7kZnB5gjYit4sIQWQgVLewm+wNEfq5rApFk6+OvlYTzLC20KxYtW0KLsMjyKeO1rG55r4Tm7ReMLKzBL2hEcNRphIu4VY+Vf8A8MCkWDr4+kZF9fHWxROkk+vj6RkX1sdfFDSS8M/qX7x/jlpyh6ab1r/aX/EZfMrIyyKhjGMqZjGMYAxjGAMYxgDK/wCZPH+l9TDRmIsk8rEp92Hux9l/WeO/Z5i8W+jxbgA0jHZEp7FiCbP9VQCx+wcckZQgNoJJLMxLOzfEzHuT/wCnYAACgAMtFWaY4ahW2ySWZjbsxtmbtbH93yAAAoADOWfUZr1U/e+3uKvj7vfKZGJFi0nptkT4emQVboMKYk8euhZrnnNDq6Fpl1GckmpyFk1klgerYa9Wz1glWJG2u1hea96zm0BlLnchG7aWIU1v2KP1LweRfPcj3F7Jt9Rkh5Y1X17j86Kz/s3Ff/cOcMWgJyZ8u+Hn6RVf6l7/AN+Ov8/2ZLE2qJwzZj1ckl8Ozavh4ytmGpERvPyx6vlkpIsSfE6L/aYD/E5hHqtOTSyxsfkrBj+xbORY1oj9rZyp4WAiIN22Mhl9RsFe3Pv398nTPHVhJmH9TTzN/wDTGc2o1i1hnP8AsXU/skC4tFdxFYj8voNtBgVqvUfyQ6j354kYfrzOPwBB2DfDGvLHtASU/ZZ+++byzMkv5Okmb7jCP3PMDmxIJiP+rSD7GeL/AIZGyLRGtFYj8CUCMDdURuMFiQvoZPc9trsOfn9gzPReCLF8G4ehUosT6YxS9z3A4vvlnXSTn/UqP7Uo/wCEHH0HVfooK/8AiG/kY1IbiIP6Eftz79BOT/8AR2p/MgH+1Y//AIhhfDdT7iAfczn/AIBjUN0gfoJz79AOWD+ip/z4R/cY/v3DMf6I1P6WD/5L/wA3GobpC6bQHev9of4jL1kJF4TOCCZYuCLqFv5uTeVbsznLUMYxkFBjGMAYxjAGMZ4b50/CDqtTqH0ukkMEXUMStH+Nc7+mXLDlV3EEbaNVZ5oAW/xvW9fUO/5Ee6KP7lP1h/vOtfdGpyI1U2bSoRAi9lAA+4CsjNVLmyR3QjSo0aibI2aXM9TLmOkhs3ljZGWm0xbvk1pNBm3Q6UAWe2cvgvmbSTasQSu8cBO1JF4WRyaovdxoewYdz7qK3VcjLJkSJICNSFJG8iwo5Yj7FHJ7+wyw+X/Lsj75mkkg3hVRQi9QIlkMRKjbSxY+kjsq3RsC26HQRQrtijVB3O0AWfmT7n7TznTmblZyTyOREL5ej/LeZz8zMy/uiKg/szYvgGm4uFGI7FxvP7Xs5J4ypmc0GgiThIo1H9VAP8BnTjGAMYxgDGMYAxjGAMYxgDGMYAxjGAeffhO8d1WnkgTTSbepHICAqklgyEbd3wtW71H0gXfsRAx/hJ1yKd8MTVGEBIa+shAYnbw54b0LXNUeDlv8+eFxzNC0gsIJDfNJe0dQC6kdboRm73saO0DKbrPAVMidEKoQK723C8GMyyGyyRH1WnxKRZFXW8HCkmjCandpnbovwsuAevphe1dpjegWPuxIIVSAfckEVz3yx6P8JmgeMuZGRgFJjZDvJb2Qfl0bsjji+1HPPv8ARWYMhVS9u6hQQWkcFn5EnCx7QHR2uwfUeRevUeWSFJXpyoPxhiU0XdjSmPd1CUkDJtHbt3BAtpxsrqyI9V0fnjQSIXXUxgLtvdam3BIADAWeDdXRUg9jktovFYJgDFNFICSAUkVrK0SBR5oEH9Yz89T6QAFio9IUsGN+puKYgEEsoAC2Bage4zGPTGJy4Z0aMgK3Kk2ALsEFSu6uK45PcEHgXZkrM+6P0k3bjPJNBpDFpwsUSEPIss+0ATdRAdy2fjAk52kgqQwF8KKe0mojN9adTH9UWDNuuTkKtWADvraDzYrmsl/ANdqC9F1BCsWJty5XpcSW12N5G4bT2BLbaHBx3DcQoqfDyVrs+j+B08NmhKWmS6kpPrVY1dN+awKv/utR/dkZqpMkfGNeZIxG0VNvRtysGUbGDdzTD4a7e+QuqfL8HlzZYXmhpknVdfvPRpXyOfucmvD4MitGlnJ/wTSJMu6U9vihPAT/ALz889+fg+V0GyOO42HCYtyab+XvkWpt0ia8D8NXVSrGaaFVEko7q6mwiH5qxBJ9iqEHhsgPwk+RtKgZtGypN3fTWSmwjluL6IABPPpNUACRnVDrdJCu1dSzXQKpO7E7BQBSI80PmMjj5pg3iIQSDTkM0mxVDyKO4VSQNrEgMxN03Asgjz4/1DNxLrh8MvnLkl+vyOTLGEXeSS+SPZPDUIhjDWWEahie9hRd/bedOeeRfhZ05+KCYAoStAHc18Ba7qRzu4+355r/AP8AXIK/6vN2G2yKJsX6uwUfnfqoWM9jan4OPcj5PR8Z53L+FvTbqWGZgdtH0i7Fngnj5D5n7OcH8Lem5qGY+obfhG5PzuTwe1Ke9jnvTan4I3YeT0TGQPlnzVDrml6G4pFsG88Bi4bsO4rbXNZPZRprqXTT6DGMZBIxjGAMYxgDGMYAxjGAMYxgFK/CFMVk0rDf6WZzscBq2mPgWPypV9XFc82QDBPE8TrGzO317OxHrQdYK+2pLJKvPELo3amhVLa/OiBl2AOzOhG0UFKxMJSS5HDAIQBfO/txYh4yyCKaUoalUsFona6xTbjR9BVUJYHuFFdxjda5UdEeGhOClzt2RcPiLfV2UJclWdmKuqR75Ij3BUUeNmwU9e9jODUMSp2lTtk2yKQGjWF9o23H9VattYnezAKDVEjS8G6wgsujdIFbuWZo9wAPdCg4bt6WPyv50VdIdTs3fWKHIF2HLzS7/csGjrb22le+7G9Huiz4CXaf5G9NUgcO8bKEEbHgdtUSjqtuyRDeu8tybZgSq27aZFgO4MEjMfTRmiQrtbbSGPqRhQSHUPuokWAOBuarRgD0O4/6JBLwxYvMrx7U9V8WfhUgXIc7ZYFZYHViyzs6lloGQxTcE8WPqgdpWqrm+KsskO1mD4TKl2fv+SMXwKFgVRolk93ZyY4ar0eolpAwNCRlBQnn9HkZKp0hQygqrF02sT1rZYn6jx1yvGwyd7C32sSsunZw62rOxV5Dt2lTHD1V2lTYJETc3xuSu9ZU/GSyamQyRiNZdrwsv4to1ASg1DkMrWDXxj583WRPkmIcPKM05KiZlmVhuUhgexBsftGRWpOcgiXcGI9xuK8MVBFiwQe3256HpvB/CJhujlHzKnVSBhf5yyPuU/YQMm6OueTb6oqXh6ZI+IvCqfWttbaQuw/WkMOQAOSD7g8fPtkj5g0nhkMEqxybpzGwjVNRI7bmBCkqrkAXzbCuMo1KoJ4Udye37TkNKap9BCW5z6E5pfAVnXqB0+t1KqrjqbVv62RaKj1UWTbVsdvzIzok8mWaSUep2VbjfZD0mNxnjcWcC6FFR3sDmO8tiRupKiP0wyKjg7d0qCRnVb+cW5N1f6xTY4bLKwZXKqJEZdR2WTaVD9RWWg1UQrkEcAydwQTk7lfWOCfDvU9MbXkgIvLivsKMo6rXFSgAJEU6qu1bQKBNKaBPq5z7D5ZYhTuUKxZl2kcwqAdpBetxsEKp+Hnj3nE1BQI6BwHk/IcAhJlRmQeqwOpKpYil3E0bIGbYtKyNGAh2iWhtYBGEoj2xqC35JnTuAv1bkd6y279pGb4aa+oyuJ5bLBfUlMBIQpHOnYGhsMgYHkHYBYv7cxXyzIY93ARonaw1qY4yaf8AGWAOTs7gGyCQQJ3w3TXDGClJGixvGW4ZZWeMLe4KoQxHhu5Irk2TAj1yKWIXdKd3qlO0SK18Hei7yTwPqztukpvfaRPpp3Wlk9+CyBk624C3SCS9tH1dVav5AoRt4rngXl9yr+SXcmfqi5rUSvYO5lLpxwPSNtDgfd85fxDxqKJXO4MyFFKqRe+VwiKfzSWZRz87zGTt2XUXFU0SOMhp/GjDKseoQKHUsjxksLV40KsNoINyrRojhr20L+zeY4VlERLfDOWfY2xPo3T37jXH40Ue329rqSTGMi08fgMgiDMZCSNoiksFene70+gDqxm2oU6nsbz5N5igV2jLOXV+mQsMrfWCITbQVQhm6bBqFmr+RwCVxkQ/mXShQ/VBQrvDKrMCDEZhyoPPTBfb3qjXIzXN5nhpwhYyLvAV4pFHUSLrbCWQAEp6gO5XkWMAm8ZCx+Z9PtFlw1hdogl3bmjaQbV2bmUqjkMAQdpANg5vl8egUspZtysilelIWuUsEoBbIJVgCOOMAk8ZGw+OwNsp/j20CjAgyFgoYFfqySrCmo2K75JYAxjGAVLznqXWWJE22Y5jTNXAjZD2HzkQ/wB05XNHq90kG9dkNRzFSQwQtsBLMABtGy+brnmqq1ebtB1WjAEbUDw5/wAPSfmf25Vh4U1uFjcEfVuUYEUVDbQCb20wqgKs1XOPoPqV9Vkxul0ObW66MIC4Po0UabSD8abdrEj4VYkgE1fTb5Z0vJUcS7w/45peRtlaIyLAwH5V/RyTXtwe+aZICCRvdTtQHenIVGYpVgCr3Czd888Xnxkd91GM7nVjRPZSpKDvtDEEkj848E8424PozWP9SaVSj79/8M45QqyHt0mkRQBZIDwRWGJ4Ybw+7vusiqrO5EYSiL6tWMqbSFP1QY6RiIgWocyAkm7ocd8iH0dmzFt9dv03odOqCoBXYhWNgWQa75v1Gokd0dxIGV1BZePqoj6DtUm3JCk0L4PYADI2vDRt/ccb7M7IH+sCECoxtYqdpMEcz6daoiyQ7LtPsikckZ902jjmXS6eZVk6emmPFilkeApTcFX2d9psBh88jNHOVZCGAPUa+opIUKV6bSG1O5miRqJHLmu1mR8sy3JGC0bFdO6Db8W2KSNQWN03G0bqHYd+KlYpLmWnxOLItKfvmR/inkSJFZ4nZSOQrglB8xUTR3fe2LG8T/gyk9tST87CAfqHRJ/aTlt8V/Ev/ZOThy5zTnKPRnmOp/B48UTyHUWUUttYAoaF/kJG37GGSOi8g6dSDIXkI9iSFv5gkmQfdvr2rLf47/1ab/u3/wADmBwTCTl1ZXomjEM8cdR/RpJmRQBTnZvZFQVVB4/V83r79OscyF5logtLGtj0t1Y5HbnufqzEymq9J+d5wTahhJqQm2jrOmxLVxLHBaEbTxaxsGu7JFV36H1TBFjCg1Ko+LkyJpFjIqvhKq5B78rwOazeKb7HVDiMMFVm3wrT3ptSTYWNdos+6y8LJx6ShiDFgaAla7AGBqyAAxUqkgkjYkK7KqxPZS+KiTeTY/GJwCaz74dqNukfTsweSd43NE7ZInC9QF9p22I5bNH4hXJ44EYuFFAmRWRfV8RSGGCQ8DhNsUtNyfWnpGV2Z+C/q8Lbbl3/AE/c64kVGmiLHbJsWZtjKVVenJuKuBsJUzn53dA1eJEFdSTcFtwGAoMEUacnZIAUYSNe1iB63U+xzGPVGUSuVBbUMgQhrUtF1FkDED0gxs+0i+APegdLzvMkaEKQfpLGnoMGm6jEsAdoEuwigbAo7ecnZn4J9Xh/y+f4c/8AVFl8uabqy6gOzo1o0saEqGLhiCW+IDudq7e5BLDLLP4ZE0JgKARFdpVfSAD8itFTfIIog898r/kFy4lmIH1u1ruybaQ+rjggELXNbe+WTxDWpDE80hIjjUu5AJpVFk0oJNAXxkpNcmcWWUZSuLtHJP4IjgiRndtu1XYjcg3K/ppQPiRDZBJ2i7rOebyvC+7eZG3CZXt/iXUhBIOAKsxoRVEEcUOMktJr0kLKpO5CAwZSCNwsfEOQQe447/I5t1E6orO7BVVSzMTQCqLJJ+VDJMzi03hCo6SbmLIjoLCgFZChawqgd405+z7TeI8Dj6plt9xnE55FdQQjT/Lt0wFr7L7853iYerhvT3tTzwDwSPV39r547jMNFqlljSVDayIrrYo7WAI4PbgjAIfSeUdPGjRpvVGiETD0klViWEHcV3A9NVXgj4QTzznRJ5diYsWLktJ1CbHxfRzpj2HYxGq/XweckNVq1j27r9bhFoX6m7XXYcd834BFp4GgZGLOXRlYMSLOxHRQaWtoWRxQr4ie/OaYPLMKNuUuDaE8jnpPJIt+nn1SNZ7n3JyaxgETpPL8UcvVQsGPDXRBpnYd1sUZG5WiRQN0KlsYwBjGMA8o/DVGDNpLFkJKb/NQNHuYn2A457g19tUjT+JauI/VyzpubaAZL/J4cq7UTQC2e9AZ6d+E/wANeV4WX4UjkZvkOU9QF07D2j5vcTzQBoaeFlt21LEaB5LI4Xlblu2WLgkp3UrZAAzrxuOjmcuRPUfNH501isW3pIT9X9ZFRPTZiD6NtAbmvvxR5zsHnsPIrTaWN6VlO09yzKDQZSW2la4/OyOk8NcGiJLZdgFVI5UsQF3100A9SP7g8nsTq/o4tRUKVB42paBiNh2p8RYtaGhwQPfcDLxwfYz5lhPnHRNtJjnhANue6qtMKpXPO6hW3O/+ndCylk1ZUigRMhQC6/PRfY/PKHJo9oJC7doHxEMylzfLAHc57gWObX8oZrm0G08ErtYABkICBQOba7Y3t+wMt8CjTYiT9x6nDAj/AIvUQSfKiOf2McqHlTWpp/EpzqGCmTeiuT6CCyFPV2A9LrZ7EUfbKtJ4V3BHZgB1BdcClYj0lyT6R9oqrrMPoTCjRrnk92VfcgggEE1tIuz2yNiujLYpxhK6PdNfGXicLRJU7bPBPtz/AJ50J45F+WJIz7h4n4Py3KCjferEZ4h4P4hqIiiwzOgLBKjk+rDbgPxbiTjvzxwPbPRf6O8YQV1oZD9saf5FP8MzlFx6nXqhPuWLxHxFZY3iiWRmddtmNlRQ3Fl3ABr5LZ+zNmpnVFLuwRByWY0APtJyo+K6XxZIXlbURosaM7BEQMQqk8Eh6P68851upmn2tI7uTuZTK++lUcsoO1B3+Ep79+MmMHLoNcILqWHRahZvEJ50J6LMd+8EK25GUGjxdRi+LpwDXIyy9OD5Rf8Al+/9vHf7Mong/jmo0huNloAkiRbQCSgHb1BuQg9IIr9+Ti+fNXvVpY4KAIIEbjhyKPMh7lKrvzzkywT7HFkkpyvoWMQRVQWOvlS12r/DPp08Rv0ob7+kc9//AFP7crzee5bVjpYQQCKs/GxFqDRBNDj55hL56YlSNFDwSaDH1MAylfxfcXf3jK7OTwU0ryWR9PGTZVCfmQPlXv8AZxj6PET8KEn7ATZyuanzwzjauihILALT3e2mNHpgfYf196rPkvn6V12jSwAOGVTZI4HflRY//XGRs5PBOleT0TyxKU6oii6jsVsghUBG4euSjzfFKGYe4A5yW8V8Kmm0upiaVS80LxqNtRR71ZbA5Y/FzZN1xtyv/gu8xzawTmRI0VBF0wisOG6l92Ir0gCq7Hjtl6yrTTpnZjrSqK74p5d6pQggKUkWZNxG9pRGA4k2lt6BCqnggNwVrItfLQ1Meo9McbM+tjD7fU4nMigPwLjtlerNlUPFc3bGQXK2PAH3ltsHTLAmH/V10Vi7bKtSnHHZiOOM59N5ZkSONXcN010xDJfUQ6VQGSPgUsgUgix+Ncc3lsxgFH8A8Kk2qGjQFfoskku4+vpqysldJTuUKt8cl+aqs7fDvAT04ymwqkp2I6FVbSr1RHGwokberuBIPwrYvkWvGAVHV+V5HZmuLa0UsQSqUKzQNH2TnYImHqs+qwVHpE94P4f0eqPSEaUuir2UMq2Kqh6gx4/OvJDGAMYxgDGMYBVfOMDGXTsp+AuwAJHrraC7AEpDTtuceoMY6rm6+sdFF3yNUplIarlaW90cavasDI29ZG9B2hb43LP+d5wjQkpuALGQe5jPo2saoIXZCbsHYBR7iHZFR+md5DuUkZLG6Nwh6SqOdqPOgG2iBuo3uuVJeSdmbVpHF0nPxsrRixKSjMSI5X2xQ7KbqRHcrKh5Deiz6Rviie0JQxtssFHQtEAu6MRyFBGoZC0Zcks2xRQ7rnptetoeqEa/nXRWJW2uY7KMWiZULMPyl+VZ8ihrtsW1Zyr3sUQSUzSxsbdm3KwBoIwJHN7rGbi11RwT6WDdvZDtUdVwBsdlZalAjke40H40MRua37AMx4tN4XECd0mzpsEfpldwd1XptEjqAVYSbXc9zYFAEieOnIBV7CERtICd6hHsR8RhHd1cMKFKEK1u2gZi4DNbxfCytIJfUBLtFdXYC77yI2QLYUhSaKqospSRTTFla0/gA3Fd8abLVmdhtTkeki2LbgaEhHoPB90zKTy9SBtwjKpIxWQlZVRDG29ifSX9XBPBHxNwRljjiZyFa5JHYM0bGmZ4woDS+oBJkQLtRSQ4U3fxrsi05ZUaPbIp3ncmwdRhJHH6kZfSpDhumSR6UPBFG27IjbRT5fL0quLjvpmKdhY3U8lCVm3HZwrejksVIoe/sRygT67TIWhedTOiEbAiuOtI46nqSMVuBj2k0QN18KRl/OVlJy6kqGlEX5pv6FqaIB6EtE9h6Dyfszx6WAi1XabO5bK+t1bk3t4UcHkLyxq7GeyeYmA0s5JKgQuSR3ACnkfaMp8Wq0vwRamM+mZFBDl+kWAWIndce8gfCFJAoephkwnpEoauZSUgarQK3qPTDD4kk5du3tzxwfSBXYtj9F9JK0w2WG45hFF3Jq/fj8qxY3DPQZXiG4b90QKiW1dSyQAOvMjgmRXcgRKw4BPNbTq1C7SUlZWZfUTuJJ1LKrK6hX+HaQC97RVsp4bNN5+Cm0iiNoz6iSqLaiyAVETUNxUVZPKiuRagkUbzOgY2O3AiNL2FkKvHZ3DfEPh2rYOXyNkIMgdQOqZI3PxdQBUkT42c9QMQJi1BSGXjaxNpVkRSoWmR9PESAB6LLREubpQHAnPNJaqdwLxvDaKIdEWIpSNxYVXNRWAisljduJO4dgrckUc+x6XgcBgyLwF9Ug54TjgLxdDtR4rm6TpG4Lts3NaobAG2MhWQqWpGYblXUMb2BK5IBxm0KuBsCfXRiNBtVSUQkyqASGjdUJHWO0kwJxwpad74EbRI/gmhI+ksbO4xHd7PQcbgdo4oAV9l+9n0HKt5HCnrOgO1ipU0FUr6qqMElD891N8x7m05hN3KzogqjQxjGULDGMYAxjGAMYxgDGMYAxjGAVzzesZURtuMkq7VUE7SBLFy3yAdkW+/1hyG0S0FkaRSY9QV2kgs6HUxw7jQAVuoh9qNe3tIed3Kvpyu2w4rdd11I29vYFEJHHbuMp888jxMioPrG1MZ6b2JHjmmkU7WA6dO0n5Tdx71kPHJ80jrxZsaioOVO/f5HRIgawh/GK6xlTaCZ2g6h3fCEIkVCRxan3OfY4SyQTKtyCRPStbvikeS1+Iv1UFE+zKBXN9mr8QjMkfpLRLLqGsLYkR5kchVW24AYEEDt75HaJlGlU9Qbi6DcGoBFiaR1u+XImagOd3I+HjJwa6nZDNGUeTV/wAo6JYgK6ZIJ0kBTa1FtTui2g+xNleCONxOdjyK6wOpJGoaRW52u4jmsF6om4/T7Vagd85YJFEzpYRF32FC/C4mdwRXzjjj+wAAVYOY26QhiRZjZlJv0GO7IIIO4vpojfYGQ8fMpNCWOMqTXtp/yfVmkfenU37lV5S6izsg6qFdm0AHpCzRsSCqIvKv5h8UeWeQbiqikZEJCnhTyL5WgnB+RPagty1EHSmOnB3k0kLSOQI+lAshvZRC7ZJAB29QsUMgZfKw1AgkjfpySRTNz2IgeJFB71Zd2umrdQHAzXHN3TOeeLFFKaXj8ys6chWQ9lVlPA4ADA9h9gz3WCZZFDxsrowtWUgqQfcEcEZ43qfLerjPMW8fnJzf3Ku419prOAaOVLboyxkmyQNhPtZ9QJ/XmzpmWaMclNM9c85alE0Wo3sFLROiAmizMpAAHuST2GePMgPcX8s3r4bMzbhBIzEVu27jx7FhZrJLR+U9XJVqsS/Nj7fcRuDfYUI47jCpE4lHGnbuzX4RqSyzxNJIZRGDpm4Zkkd2HJbmi5UbyRXbcPTk7JpoFWTpmYBAjR7g52hyruCGAKh94PJFiwOBR3+A+WljZkiKtMRJ1ZHsKdjoIw3cqPjIHPKHN0mpWV1mC2EEbvH7srwxL02PYXtkPJ7xLdZnLNJMR4THk+l098vxOPV6aFBKyrJVxpZQkbOsUk6goCgUkKxt8qVabbmc+miAcsJdrMjAmzu05Tc5Zq4kPSlNE79qR1XAGfhUY2ukrgmpPURa3LDMXJJI2lCrDf8A1ZRXOfdRM5glg2M31YAde34qWMKQaPU6jpHS3zu+Rqu/Is+Ax3Vv9jFdPG5b0yGp26oYEFo432AEEXJIGkir3HA9NAHTJoYwFU9ZgZKmAsNJApdUZiCD1AQli97WfSbUL3SzBZpntXE6yIFVgy79Tu29ub/6PGhFdxfF3msQ+oR7gwjaOMycPHLtdC3qBpX2iKSj7hx8mxvyI9Dj8v39xZPIQUiZhZcsu5mWiyepo2JA5JRg32bgKWqy2ZT/AC3LKGm6QWUL0+oCW9ZClfq5WUFqVBwwIO4esAZOT+OxpDLK4deihklQr9YqqCSaumFA8qSDRonJ1auZyzhoeklMZGR+NoZBEVdWLbTYWlPTMoshuxUHtfbms7F1kZCkSIQxpSGFMR8jfP6sFTfjOZdfETQkjJJ2gBxe4jdVX3rmvlm2KdWvayttO1qINH5Gux57YBsxjGAMYxgDGMYAxjGAYSQq17lBsEGxdg9x932ZxajwSB7JiUMa9Sjaw2gAUy8jgAfcKNjjJDGLBAP5Th42GRCLqmv4/i4axZPqv5j7SDxyeTjfpmobDGPq7cJ7c7qLAcWRX2fO14yynJdyjhF9iianyVI3H1P4sKrWw2bSxNULtrHqB4s969WjV+XtVIhj6TBVVhDulW0LkO+4hyWtgtXfI5oc56FjJ1t9SyTXRv8AE8v1fhU5MoEc9sVrcpctHs2u5drNhWkAXcCdqiiCuROi8YGn8Sd9S22N4zHFKRUW1mSTv2Ch+oDzVn769mzh8X8Hh1KbJ4w6+18EX8mHI/Uci14LKUujdoiVYEAg2D2I7HMsgT+DMRG9Hq5tOOTtB9PJvhVIj/ahOfB5W8UU0NeGX23rFf7tN/niy+pE/mjWauOJDJK6og7sxoD9uQ48peJuSH8QKj/3ax/8up/fm7S/gxgLiTVTS6lx+e7V/wCZmZT9qMuLGpFM8J8V3z63URI5VmRkJUbSWWSGyCQwfY1ggGro0OcnuvtieII3IiU8D0Os07hTzyW3xCxY9fJAGXx/L+nIQdJQqCgg4Qi91Mo4bkk8+5PzOaW8raY90Y33uVzZHwnlu69wfY89wMioPm7G/lSpVRStNrCs08pRgalSEPtI3iOJEXaG+Nj1W59JsDcCc5kIXYBG5EJjVd1X1IZZ5I1JBNuwaMbhYHWNkUcv/wDoxpuPQeDd9RwS3J3GmFtz3PyA7AV9/wBGNL+j97+N+G49Q9XD8ct3Nnnk20Y/iW9Vm+BR9JMLtlI6enSBLr1SQNCwT0k0WKEX25HOa/pBMPRKOLl2HhbK/RY9MygbqL7A72fR6fi4rL9J5c0xr6siq+GRxZHNnaw3N/WNnMD5X013sYVyKkceqqLcNe4jgt3Nn5nGnH8R6rN8CM8guWWRiGBCxRAmqqFWQqADfD77J7k8EjJ3x7w86jTTQBghliePcVvb1FK3Vi6vtYzbovD44r6a7bqwCa9IocXV/M+/vmnx/VPFpppI66iRsyBlLAsBwNqkE2aFA++RSXQzlOU3ql1OTxPwRpEVYnSFgJCWWIH6ySFog20mjRbdTXdAZyweV2VlYTG1laQEGS/W0bsrbpCJFJQ/GDVgiiOebVeOaqMSsFWbY8yIqwtbFIeqjCmN8gpQHPtzxmHiXjuqS9nTZehqJVYRuxYxNB00NEAFt8woWfq+OQQBU3afygVjROpHaR6RAwiqzo9R1wfj7N2r2PN+2SPgngjQzSStL1DJFEh9JHMLzNuFsQLEoG1QANvHfIXV63UfSTTKGjTURxyGFykhdNHNGNgYWbZ1FNz03Ao3W9/GtV9dYUFZhFEqwsaJ06S2z7uV3747C8kAd+wFtxlTi8d1LfWBVIDIOl02DMJNMJPjLcHqnbdVwQRfImPL+sklQvJto7StKysCVBZWVuxDXx3qgeRZAlMYxgDGMYAxjGAMYxgDGMYAxjGAMYxgDGMYAxjGAMYxgDGMYAxjGAMYxgDOLXzSq0YjQOrNUhJraK7jO3GAQ8uo1G87VOzeRyosKLsjnn2I73f6htE0+zlabeooL7GNS1WSPjLC/srj4hJ4wCHXXajbfRtqFDtyFjJBs8WXdR8tl85lqNZqBe2EGt/JPfbe2gL78Hmvl7g5LYwCN1mrmUgLGXG31EDjc11Qu6Fcj+sOc1LrdR7w1zXz4v4uG5rjj33ccLZl8YBFfStQTQjAF/ER7CXaeAwu47YfLb72Bmeg1czGpYgljuhJAPJ7mvYV27/eMksYBE6XVz0u6Pn0Amv6gLWL49R2/Zyee2SqmwDVfYe4z7jAP//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3" name="Group 12">
            <a:extLst>
              <a:ext uri="{FF2B5EF4-FFF2-40B4-BE49-F238E27FC236}">
                <a16:creationId xmlns:a16="http://schemas.microsoft.com/office/drawing/2014/main" id="{F9FE9FC0-564D-4C9E-BC3B-ABFC423A0367}"/>
              </a:ext>
            </a:extLst>
          </p:cNvPr>
          <p:cNvGrpSpPr/>
          <p:nvPr/>
        </p:nvGrpSpPr>
        <p:grpSpPr>
          <a:xfrm>
            <a:off x="9161151" y="4558660"/>
            <a:ext cx="3307018" cy="2295606"/>
            <a:chOff x="5381270" y="2112012"/>
            <a:chExt cx="3120640" cy="2295606"/>
          </a:xfrm>
        </p:grpSpPr>
        <p:sp>
          <p:nvSpPr>
            <p:cNvPr id="15" name="TextBox 14"/>
            <p:cNvSpPr txBox="1"/>
            <p:nvPr/>
          </p:nvSpPr>
          <p:spPr>
            <a:xfrm>
              <a:off x="5837614" y="2112012"/>
              <a:ext cx="2664296" cy="369332"/>
            </a:xfrm>
            <a:prstGeom prst="rect">
              <a:avLst/>
            </a:prstGeom>
            <a:noFill/>
          </p:spPr>
          <p:txBody>
            <a:bodyPr wrap="square" rtlCol="0">
              <a:spAutoFit/>
            </a:bodyPr>
            <a:lstStyle/>
            <a:p>
              <a:r>
                <a:rPr lang="en-GB" dirty="0"/>
                <a:t>Flagella structure</a:t>
              </a:r>
            </a:p>
          </p:txBody>
        </p:sp>
        <p:pic>
          <p:nvPicPr>
            <p:cNvPr id="30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270" y="2493093"/>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Group 4">
            <a:extLst>
              <a:ext uri="{FF2B5EF4-FFF2-40B4-BE49-F238E27FC236}">
                <a16:creationId xmlns:a16="http://schemas.microsoft.com/office/drawing/2014/main" id="{B542F333-5411-4D17-A83F-9127156079D4}"/>
              </a:ext>
            </a:extLst>
          </p:cNvPr>
          <p:cNvGrpSpPr/>
          <p:nvPr/>
        </p:nvGrpSpPr>
        <p:grpSpPr>
          <a:xfrm>
            <a:off x="9269108" y="256996"/>
            <a:ext cx="2664296" cy="1639397"/>
            <a:chOff x="7449640" y="989678"/>
            <a:chExt cx="2664296" cy="1639397"/>
          </a:xfrm>
        </p:grpSpPr>
        <p:sp>
          <p:nvSpPr>
            <p:cNvPr id="9" name="TextBox 8"/>
            <p:cNvSpPr txBox="1"/>
            <p:nvPr/>
          </p:nvSpPr>
          <p:spPr>
            <a:xfrm>
              <a:off x="7449640" y="989678"/>
              <a:ext cx="2664296" cy="369332"/>
            </a:xfrm>
            <a:prstGeom prst="rect">
              <a:avLst/>
            </a:prstGeom>
            <a:noFill/>
          </p:spPr>
          <p:txBody>
            <a:bodyPr wrap="square" rtlCol="0">
              <a:spAutoFit/>
            </a:bodyPr>
            <a:lstStyle/>
            <a:p>
              <a:r>
                <a:rPr lang="en-GB" dirty="0"/>
                <a:t>Ribosomal RNA ( </a:t>
              </a:r>
              <a:r>
                <a:rPr lang="en-GB" dirty="0" err="1"/>
                <a:t>rRNA</a:t>
              </a:r>
              <a:r>
                <a:rPr lang="en-GB" dirty="0"/>
                <a:t>)</a:t>
              </a:r>
            </a:p>
          </p:txBody>
        </p:sp>
        <p:pic>
          <p:nvPicPr>
            <p:cNvPr id="3085"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6136" y="1317745"/>
              <a:ext cx="1188043" cy="1311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2" name="Picture 2" descr="http://3.bp.blogspot.com/_9fjP8VHY7QM/TFiHzX4f3dI/AAAAAAAAAGQ/MybrwhFCqBw/s1600/understanding_life_fig1%5b1%5d.gif">
            <a:extLst>
              <a:ext uri="{FF2B5EF4-FFF2-40B4-BE49-F238E27FC236}">
                <a16:creationId xmlns:a16="http://schemas.microsoft.com/office/drawing/2014/main" id="{47F53206-6612-4F0F-9F71-A2964587C2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026" y="312739"/>
            <a:ext cx="4649871" cy="252298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BA0584FF-3646-4158-8E2B-7E0F895F93A6}"/>
              </a:ext>
            </a:extLst>
          </p:cNvPr>
          <p:cNvSpPr/>
          <p:nvPr/>
        </p:nvSpPr>
        <p:spPr>
          <a:xfrm>
            <a:off x="428956" y="3261373"/>
            <a:ext cx="7821488" cy="1131079"/>
          </a:xfrm>
          <a:prstGeom prst="rect">
            <a:avLst/>
          </a:prstGeom>
        </p:spPr>
        <p:txBody>
          <a:bodyPr wrap="square">
            <a:spAutoFit/>
          </a:bodyPr>
          <a:lstStyle/>
          <a:p>
            <a:pPr lvl="0" eaLnBrk="0" fontAlgn="base" hangingPunct="0">
              <a:spcBef>
                <a:spcPct val="0"/>
              </a:spcBef>
              <a:spcAft>
                <a:spcPct val="0"/>
              </a:spcAft>
            </a:pPr>
            <a:r>
              <a:rPr lang="en-GB" altLang="en-US" sz="1350" b="1" u="sng" dirty="0">
                <a:solidFill>
                  <a:srgbClr val="7030A0"/>
                </a:solidFill>
                <a:latin typeface="+mj-lt"/>
                <a:ea typeface="Calibri" panose="020F0502020204030204" pitchFamily="34" charset="0"/>
                <a:cs typeface="Times New Roman" panose="02020603050405020304" pitchFamily="18" charset="0"/>
              </a:rPr>
              <a:t>Changing the classification of organisms</a:t>
            </a:r>
            <a:r>
              <a:rPr lang="en-GB" altLang="en-US" sz="1350" u="sng" dirty="0">
                <a:solidFill>
                  <a:srgbClr val="7030A0"/>
                </a:solidFill>
                <a:latin typeface="+mj-lt"/>
              </a:rPr>
              <a:t> - </a:t>
            </a:r>
            <a:r>
              <a:rPr lang="en-GB" altLang="en-US" sz="1350" b="1" u="sng" dirty="0">
                <a:solidFill>
                  <a:srgbClr val="7030A0"/>
                </a:solidFill>
                <a:latin typeface="+mj-lt"/>
                <a:ea typeface="Calibri" panose="020F0502020204030204" pitchFamily="34" charset="0"/>
                <a:cs typeface="Times New Roman" panose="02020603050405020304" pitchFamily="18" charset="0"/>
              </a:rPr>
              <a:t>Five kingdoms vs three domains (1990)</a:t>
            </a:r>
            <a:endParaRPr lang="en-GB" altLang="en-US" sz="1350" u="sng" dirty="0">
              <a:solidFill>
                <a:srgbClr val="7030A0"/>
              </a:solidFill>
              <a:latin typeface="+mj-lt"/>
            </a:endParaRPr>
          </a:p>
          <a:p>
            <a:pPr lvl="0" eaLnBrk="0" fontAlgn="base" hangingPunct="0">
              <a:spcBef>
                <a:spcPct val="0"/>
              </a:spcBef>
              <a:spcAft>
                <a:spcPct val="0"/>
              </a:spcAft>
            </a:pPr>
            <a:endParaRPr lang="en-GB" altLang="en-US" sz="1350" dirty="0">
              <a:solidFill>
                <a:srgbClr val="C00000"/>
              </a:solidFill>
              <a:latin typeface="+mj-lt"/>
              <a:ea typeface="Calibri" panose="020F0502020204030204" pitchFamily="34" charset="0"/>
              <a:cs typeface="Arial" panose="020B0604020202020204" pitchFamily="34" charset="0"/>
            </a:endParaRPr>
          </a:p>
          <a:p>
            <a:pPr lvl="0" eaLnBrk="0" fontAlgn="base" hangingPunct="0">
              <a:spcBef>
                <a:spcPct val="0"/>
              </a:spcBef>
              <a:spcAft>
                <a:spcPct val="0"/>
              </a:spcAft>
            </a:pPr>
            <a:endParaRPr lang="en-GB" altLang="en-US" sz="1350" dirty="0">
              <a:solidFill>
                <a:srgbClr val="C00000"/>
              </a:solidFill>
              <a:latin typeface="+mj-lt"/>
              <a:ea typeface="Calibri" panose="020F0502020204030204" pitchFamily="34" charset="0"/>
              <a:cs typeface="Arial" panose="020B0604020202020204" pitchFamily="34" charset="0"/>
            </a:endParaRPr>
          </a:p>
          <a:p>
            <a:pPr lvl="0" eaLnBrk="0" fontAlgn="base" hangingPunct="0">
              <a:spcBef>
                <a:spcPct val="0"/>
              </a:spcBef>
              <a:spcAft>
                <a:spcPct val="0"/>
              </a:spcAft>
            </a:pPr>
            <a:r>
              <a:rPr lang="en-GB" altLang="en-US" sz="1350" dirty="0">
                <a:solidFill>
                  <a:srgbClr val="7030A0"/>
                </a:solidFill>
                <a:latin typeface="+mj-lt"/>
                <a:ea typeface="Calibri" panose="020F0502020204030204" pitchFamily="34" charset="0"/>
                <a:cs typeface="Arial" panose="020B0604020202020204" pitchFamily="34" charset="0"/>
              </a:rPr>
              <a:t>Suggest what evidence might support this new classification of dividing the ‘</a:t>
            </a:r>
            <a:r>
              <a:rPr lang="en-GB" altLang="en-US" sz="1350" dirty="0" err="1">
                <a:solidFill>
                  <a:srgbClr val="7030A0"/>
                </a:solidFill>
                <a:latin typeface="+mj-lt"/>
                <a:ea typeface="Calibri" panose="020F0502020204030204" pitchFamily="34" charset="0"/>
                <a:cs typeface="Arial" panose="020B0604020202020204" pitchFamily="34" charset="0"/>
              </a:rPr>
              <a:t>Prokaryotae</a:t>
            </a:r>
            <a:r>
              <a:rPr lang="en-GB" altLang="en-US" sz="1350" dirty="0">
                <a:solidFill>
                  <a:srgbClr val="7030A0"/>
                </a:solidFill>
                <a:latin typeface="+mj-lt"/>
                <a:ea typeface="Calibri" panose="020F0502020204030204" pitchFamily="34" charset="0"/>
                <a:cs typeface="Arial" panose="020B0604020202020204" pitchFamily="34" charset="0"/>
              </a:rPr>
              <a:t>’ Kingdom between two domains.</a:t>
            </a:r>
          </a:p>
        </p:txBody>
      </p:sp>
      <p:sp>
        <p:nvSpPr>
          <p:cNvPr id="24" name="Rectangle 23">
            <a:extLst>
              <a:ext uri="{FF2B5EF4-FFF2-40B4-BE49-F238E27FC236}">
                <a16:creationId xmlns:a16="http://schemas.microsoft.com/office/drawing/2014/main" id="{C49E9BDC-CA32-46F4-BF8F-EB9C1FED948F}"/>
              </a:ext>
            </a:extLst>
          </p:cNvPr>
          <p:cNvSpPr/>
          <p:nvPr/>
        </p:nvSpPr>
        <p:spPr>
          <a:xfrm>
            <a:off x="-3092" y="4636439"/>
            <a:ext cx="8136904" cy="1131079"/>
          </a:xfrm>
          <a:prstGeom prst="rect">
            <a:avLst/>
          </a:prstGeom>
        </p:spPr>
        <p:txBody>
          <a:bodyPr wrap="square">
            <a:spAutoFit/>
          </a:bodyPr>
          <a:lstStyle/>
          <a:p>
            <a:pPr lvl="1" eaLnBrk="0" fontAlgn="base" hangingPunct="0">
              <a:spcBef>
                <a:spcPct val="0"/>
              </a:spcBef>
              <a:spcAft>
                <a:spcPct val="0"/>
              </a:spcAft>
              <a:buFontTx/>
              <a:buAutoNum type="arabicPeriod"/>
            </a:pPr>
            <a:r>
              <a:rPr lang="en-GB" altLang="en-US" sz="1350" dirty="0">
                <a:solidFill>
                  <a:srgbClr val="C00000"/>
                </a:solidFill>
                <a:ea typeface="Calibri" panose="020F0502020204030204" pitchFamily="34" charset="0"/>
                <a:cs typeface="Arial" panose="020B0604020202020204" pitchFamily="34" charset="0"/>
              </a:rPr>
              <a:t> Molecular evidence – </a:t>
            </a:r>
            <a:r>
              <a:rPr lang="en-GB" altLang="en-US" sz="1350" b="1" dirty="0">
                <a:solidFill>
                  <a:srgbClr val="C00000"/>
                </a:solidFill>
                <a:ea typeface="Calibri" panose="020F0502020204030204" pitchFamily="34" charset="0"/>
                <a:cs typeface="Arial" panose="020B0604020202020204" pitchFamily="34" charset="0"/>
              </a:rPr>
              <a:t>RNA polymerase</a:t>
            </a:r>
            <a:r>
              <a:rPr lang="en-GB" altLang="en-US" sz="1350" dirty="0">
                <a:solidFill>
                  <a:srgbClr val="C00000"/>
                </a:solidFill>
                <a:ea typeface="Calibri" panose="020F0502020204030204" pitchFamily="34" charset="0"/>
                <a:cs typeface="Arial" panose="020B0604020202020204" pitchFamily="34" charset="0"/>
              </a:rPr>
              <a:t> differed. Archaea has similar </a:t>
            </a:r>
            <a:r>
              <a:rPr lang="en-GB" altLang="en-US" sz="1350" b="1" dirty="0">
                <a:solidFill>
                  <a:srgbClr val="C00000"/>
                </a:solidFill>
                <a:ea typeface="Calibri" panose="020F0502020204030204" pitchFamily="34" charset="0"/>
                <a:cs typeface="Arial" panose="020B0604020202020204" pitchFamily="34" charset="0"/>
              </a:rPr>
              <a:t>histones</a:t>
            </a:r>
            <a:r>
              <a:rPr lang="en-GB" altLang="en-US" sz="1350" dirty="0">
                <a:solidFill>
                  <a:srgbClr val="C00000"/>
                </a:solidFill>
                <a:ea typeface="Calibri" panose="020F0502020204030204" pitchFamily="34" charset="0"/>
                <a:cs typeface="Arial" panose="020B0604020202020204" pitchFamily="34" charset="0"/>
              </a:rPr>
              <a:t> to Eukarya, but Bacteria do not have histones.</a:t>
            </a:r>
          </a:p>
          <a:p>
            <a:pPr lvl="1" eaLnBrk="0" fontAlgn="base" hangingPunct="0">
              <a:spcBef>
                <a:spcPct val="0"/>
              </a:spcBef>
              <a:spcAft>
                <a:spcPct val="0"/>
              </a:spcAft>
            </a:pPr>
            <a:endParaRPr lang="en-GB" altLang="en-US" sz="1350" dirty="0">
              <a:solidFill>
                <a:srgbClr val="C00000"/>
              </a:solidFill>
              <a:ea typeface="Calibri" panose="020F0502020204030204" pitchFamily="34" charset="0"/>
              <a:cs typeface="Times New Roman" panose="02020603050405020304" pitchFamily="18" charset="0"/>
            </a:endParaRPr>
          </a:p>
          <a:p>
            <a:pPr lvl="1" eaLnBrk="0" fontAlgn="base" hangingPunct="0">
              <a:spcBef>
                <a:spcPct val="0"/>
              </a:spcBef>
              <a:spcAft>
                <a:spcPct val="0"/>
              </a:spcAft>
            </a:pPr>
            <a:r>
              <a:rPr lang="en-GB" altLang="en-US" sz="1350" dirty="0">
                <a:solidFill>
                  <a:srgbClr val="C00000"/>
                </a:solidFill>
                <a:ea typeface="Calibri" panose="020F0502020204030204" pitchFamily="34" charset="0"/>
                <a:cs typeface="Arial" panose="020B0604020202020204" pitchFamily="34" charset="0"/>
              </a:rPr>
              <a:t>2. Cellular evidence – the </a:t>
            </a:r>
            <a:r>
              <a:rPr lang="en-GB" altLang="en-US" sz="1350" b="1" dirty="0">
                <a:solidFill>
                  <a:srgbClr val="C00000"/>
                </a:solidFill>
                <a:ea typeface="Calibri" panose="020F0502020204030204" pitchFamily="34" charset="0"/>
                <a:cs typeface="Arial" panose="020B0604020202020204" pitchFamily="34" charset="0"/>
              </a:rPr>
              <a:t>bonds of the lipids</a:t>
            </a:r>
            <a:r>
              <a:rPr lang="en-GB" altLang="en-US" sz="1350" dirty="0">
                <a:solidFill>
                  <a:srgbClr val="C00000"/>
                </a:solidFill>
                <a:ea typeface="Calibri" panose="020F0502020204030204" pitchFamily="34" charset="0"/>
                <a:cs typeface="Arial" panose="020B0604020202020204" pitchFamily="34" charset="0"/>
              </a:rPr>
              <a:t> in cell membranes are different. The development and composition of </a:t>
            </a:r>
            <a:r>
              <a:rPr lang="en-GB" altLang="en-US" sz="1350" b="1" dirty="0" err="1">
                <a:solidFill>
                  <a:srgbClr val="C00000"/>
                </a:solidFill>
                <a:ea typeface="Calibri" panose="020F0502020204030204" pitchFamily="34" charset="0"/>
                <a:cs typeface="Arial" panose="020B0604020202020204" pitchFamily="34" charset="0"/>
              </a:rPr>
              <a:t>flagellae</a:t>
            </a:r>
            <a:r>
              <a:rPr lang="en-GB" altLang="en-US" sz="1350" dirty="0">
                <a:solidFill>
                  <a:srgbClr val="C00000"/>
                </a:solidFill>
                <a:ea typeface="Calibri" panose="020F0502020204030204" pitchFamily="34" charset="0"/>
                <a:cs typeface="Arial" panose="020B0604020202020204" pitchFamily="34" charset="0"/>
              </a:rPr>
              <a:t> are also different.</a:t>
            </a:r>
            <a:endParaRPr lang="en-GB" altLang="en-US" sz="1350" dirty="0">
              <a:solidFill>
                <a:srgbClr val="C00000"/>
              </a:solidFill>
            </a:endParaRPr>
          </a:p>
        </p:txBody>
      </p:sp>
      <p:pic>
        <p:nvPicPr>
          <p:cNvPr id="2" name="Picture 2" descr="A close up of a map&#10;&#10;Description generated with high confidence">
            <a:extLst>
              <a:ext uri="{FF2B5EF4-FFF2-40B4-BE49-F238E27FC236}">
                <a16:creationId xmlns:a16="http://schemas.microsoft.com/office/drawing/2014/main" id="{73D9F1DA-146A-4807-B216-51CC04A92BA2}"/>
              </a:ext>
            </a:extLst>
          </p:cNvPr>
          <p:cNvPicPr>
            <a:picLocks noChangeAspect="1"/>
          </p:cNvPicPr>
          <p:nvPr/>
        </p:nvPicPr>
        <p:blipFill>
          <a:blip r:embed="rId7"/>
          <a:stretch>
            <a:fillRect/>
          </a:stretch>
        </p:blipFill>
        <p:spPr>
          <a:xfrm>
            <a:off x="8823434" y="2233886"/>
            <a:ext cx="2743200" cy="2057400"/>
          </a:xfrm>
          <a:prstGeom prst="rect">
            <a:avLst/>
          </a:prstGeom>
        </p:spPr>
      </p:pic>
    </p:spTree>
    <p:extLst>
      <p:ext uri="{BB962C8B-B14F-4D97-AF65-F5344CB8AC3E}">
        <p14:creationId xmlns:p14="http://schemas.microsoft.com/office/powerpoint/2010/main" val="242670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1143000"/>
          </a:xfrm>
        </p:spPr>
        <p:txBody>
          <a:bodyPr/>
          <a:lstStyle/>
          <a:p>
            <a:pPr algn="l"/>
            <a:r>
              <a:rPr lang="en-GB" dirty="0"/>
              <a:t>The Three Domains</a:t>
            </a:r>
          </a:p>
        </p:txBody>
      </p:sp>
      <p:pic>
        <p:nvPicPr>
          <p:cNvPr id="2050" name="Picture 2" descr="https://www.whoi.edu/cms/images/tree_550_744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656" y="1412777"/>
            <a:ext cx="5904656" cy="53249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bode-science-center.com/uploads/pics/bacter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5445224"/>
            <a:ext cx="1909156" cy="141277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ISEhUSExMVFRIXGBgVGBgWFx0ZHhobGB8dFxoZGxgaHSgiGBolHhcYITEhJSorLi4uHR8zODMtNygtLysBCgoKDg0OGxAQGzcmHyUrLS84MDUvLysuLi8tNSstLS0rLSstLy83My0tLS0tLTUtLS0tLS0tLS01LS01LS0tLf/AABEIAK4BIQMBIgACEQEDEQH/xAAbAAACAwEBAQAAAAAAAAAAAAAABAMFBgECB//EAEMQAAIBAwMBBgMFBQYEBgMAAAECEQADIQQSMUEFEyJRYXEygZEGI0JSoWJyscHwFDNTgpLRJEOy4TRzosLT8YOT0v/EABkBAQADAQEAAAAAAAAAAAAAAAACAwQBBf/EADIRAAICAQMBBQcDBQEBAAAAAAABAgMRBCExEhMyQVFhFCJxkaGx8AWBwSNC0eHxUjP/2gAMAwEAAhEDEQA/APuNFFFAFFFFAFFFFAFFFFAFFFFAFFFFAFFFFAIdtvcWyTb3TuTdsEsE3DvCogywTcQACfIE1UWO0r4uW7duy3dFiC9zvW3CVnxOoKQpJgiCQQDAJrTGuRQGVXtjWBAWt+I21u+GzcPiZAws7QSVO7cN5wIAIkip27R1e6di7d1zw920xbupbA3bslkcsDH4ZyK0cUs+qi8tqPiRrgM/kKqRH+daAp+ytdqHtuLisji0Cqm28k7FO/ecTuJGznFV1u5qibfcte2/dE96GguLd5riS4nYxW2CeASIzIrVazVLaXc0xMCPPJ/gDSml7at3H2LMHAPGeYg5H86plqKoSUJSWX4fE6otrJS9na/VNcsOUvC0IW4GEZul4lT4pSLORgBnmtdXBXTVxwKK8q05FeqAKKKKAKKKKAKKKKAKKKKAKKKKAKKKKAKK5NFAdooooAooooAork0A0B2iuTXaAKKKKAKK4a7QBRRRQBRXGMUie1LRbYGycBhkT7/0KHG0uSe5rbamCwnyGY944+dVva2rtW9RpnZwJF22M8hlD8dc2wPnSGpItKxuKVYAkGJwonDDHAJ+tUn2kvjbZdJbu7lvcxG1fExt+GckfeeUR16VljdZLqxHgsxFYyzRdu6lbttWWSA4DCIgN1PpiPnVaFO9CvM59hmT5QRzUekvXIfxkAsQQoAx0EkE8e1I2rY7wAqCAxXIn8Mz+g+prytXo+0vquk8dTS/fw+ZNWKKlFeA/wBu9sXlvMouFUzG3jaBM7vees/KmE7S3adQ9+2xySO9TcRjaDnPXAzxVX2xaAtiABDrMDzlf50w7nuZH5P5V6Xs77WxOT48/PP+Cjtdk8Fj2Q0MDbbbwXDGJkTweSZH19K9W+2r0mSvSQV4PMCI/WTVcltSz4B8UcTwqj+vaoNOkviVALEbGK84Hwkcj+FT0tTjVHD5KtTNueE8Gq1OveECgqzIHz0nkZB4646ipOzta7NseCfMCPI8eoP1BrOX9bd6uzQJEwMsdo8QAkT0/nFerurASGRtxI3MDvDdI4BEmOkY5FJdorG09l4F8XFpJ+Js5rm4cTmsp2d2hcRS24uiSGHIUgcTGMkY/Slbl64Cbu8hxnH6g8zj6fKsuo/VIU9OYvf7eZaqXlo21Unbehu3b1oIxRAl3cwJwxNraQAw8UB4mRz50/2TcZrQLGTnPnBinK9GuanBSXislTWHgyvfa5jbJF1Qnc79otje03RcGQZQ/dcRg4qFW17Qzd4IW6AsJBJ7hk3woMibygiB4cjOdeahfVIHW3uHeMCwXrCxJ9BJAn1qZwzt672juIUAKrm2CVU7wuVuEAE7WDAEYgoYiZp7X39SHu7RcgbBb2BIIO0M5ZlJ3KS3hjIHBJxdRRFAZPSazXuIMi4FCuO7UqrGwHJwZL96y+GYgn3HjXf217d1dlxd6MIXYzFzaQKpMABSxuSwCkEDitftooBbYaKZiigO0UUUAUUUUBVdv6U3Ft7QxIu2p2kjwb13zBGNszVVZ1PaG0yoUjeYCEwVQkLJUAgttAI3dc8RqqKAy9y5rQYMuveov93t8MWrhaQeAxuJ7DOQSY9Vr+0EtErbL3Clt18EAMVctbIAJIlUHT4uRWsooDL3tTqLVu2o3h3vaj8G8kTce3gnAMLnyPTkSPqtcM7clrkKEkeEqEUmcIwLkv6D56MrQaAy1i9rgwQyybru5nXJG9oUbEgDZtKkkSTyYineyLuq7xRcB7sqwysbdot7c8nduuc/l9DM/Z2sdH/s98y//LuRAuqMmQMLdHVesbhiQrt/XW0IVmAJ/rJ4HzqMpKKzJ4GBmkO19cbSSo3McKPlP8qj7b7VWxb3RuYg7AOpAmT6cfWqPs/tXvA5v3PCm1liNxLSAqgDxTBqi29dXZQfvNfmSSXi+CwS5evTbZlgrOBAEQR1ODxzVIdR3b+Ao4BmYJWczBxvg5xicVy4oYkbSgYyF3TuHVHjBnmMjHWjVOuzdIAHBPn5ep9POuaZSw4zfvIo1EU8SiiTVbml3cu0EGTiDggKMKODMdM1X9tOqaa5uIAQSJMTsIdeeuBXsXnKS0WUHLNG6OBjhfnJ9JpLU31ZXFtNxZSneXMYI24xJH0Fds1EIT6l5E+jEM2PH3+Q9prrZ2ox8i0oIkxMiZ54FeL4ht1y9bt5GMcj1c/y6VV6O+921bZ7jHcikgHaMgSPDBPzJqVLSjgAewrz7NSsKOOHlejOS1NaeVHL+Q3ev2nBVr1x1Pksj6pbg0d/ZjbN6Ij/AJv8BSd2+ifEyr+8QP41CO0rH+Na/wD2L/vUfarG8lftflBFourtji+6CZ8ahRJ9XT9JqXSzyly3cn9Y9VJjnyNV1u4GypB9jP8ACuPZU8qD8q7DWzjheQ9phJ+9D+C2a8R8SMPFJ2guMDEQJPPl0rt7Uq8BGDecH6A+RP6RVXbd1+G43sx3j/1Z+hFStqwc3befz2yZHrA8Q9huq+GrjKLi/EuhZTKSaeGvMf1FtVURIYwsqdpPXkcjkwcUW7jNG4Hu55QS0qfy/lkciT6VArMw3I4ugSBkAg+XQEx5xwKkfWotuF+IAAKcEHpIPz9K5OmvU3Odq9yEdvu3+3BN9dUUly2Mdnfaa4p6PaAjbhdsdBicDzmthb11s7fGoLAEKSAc8YmsHodFgXGgvyNyhlj1U4Mnrg+ozU2o16hVFxZd/DaS2STcYTAHU4znAEzwa7Gd1EU5b9XC8V+fQ7Hpm36Gx7U7QFoAKN91zFu2Dlj1JP4UHJboPUgHnZXZ3dBmdt965BuPESRwqj8KLJAX3OSSTT9g6gId2pP/ABLwrMY2oBxaUkyACMnqZJ8hplNeknlZK00+DtFFFdOhRRRQBRRRQBRRRQBRRRQBRRRQBRRRQBRRRQCvaOiW6hRvdSDBVh8LKejA9awti/cN1rWpY/2gDDAlRcUQCygYBBiV6SOhBrXdqdq7GCJBfJMiYiMe+RVR9obdm/atu6n+0HxWTbO1gRjfuzCAHMzIbbmYPm66j2qPZQluvkWwfR7z4IUvW9rWr33kQ1tAdrSZBMrG1OJPHpMA1uq0rKe9QCRPhUYAPIHUjGZycnrhbS3XDd3dxeUSWH4lON6+a8AjocHkEutqmaVELt+O4eB18M9ffA9eKq0qjGHYXrE4rnzxw0/TyIzUpvMN1+cgNcLg2oNz+XAXyLN09Opz6wmbwQ4PfXgTLmAqE8gAcY6DPEmo2vyNlqUtczkM88meQD58n06xsyoskhUUSTwAP5Cl+qb28eCid0avdr3fn5fA6yljuclm6E8D90cL/H1NeLl8BgolnPCINzH12jMepx61PpNDdvQxmzZ6MR944/ZU/wB2vq2fQYNP6a5asE27dsWwcluWc+bMcsfUk1TGly3mK9JOx9Vjx9ym7F7NvNb8TJYRXdAD438LMIjCqeOrVcp2Jpx8W+6eveOYP+RYT9KqNFrFe/qLe8OUuFoUztDBTJHTxbh8jVgnaB3Z48hWjoSexurpqjwiw02msJ8Fi0vsig/WKX1XabhtpQbBwD/EdKgGtLNgwJ/qa5r9RuIQDI/rFSWS8gvXLLHx6ayw9UE/6oqXTdmWboJt97ZYflcsP9L7lj2AotaMkTPyr3YuvaBG3nNJbkHCMu8skN/svUJldl5fIfdv9DKsfmtKJqRu2EFLn5HG1vcA/EPUSKuU7TG2SPFx/wB6kuvavpD21uL+UjIPmDyD6jNUSpizNZoq5d3YpjbzuEq3G5cH/uPQyK9vfDQLwJA4uJgiedw6dMjy6V6v9mXEzZJup/hufGP3XOH9mz+1S9jUK8wcgwwIgqeYZTlT6Gqn11+qMf8AW0zw+PoWGq14tJNxwbREh1iWH5ABgu3AjnOBFetFo98374BuOsATK205CKfkCWHJHoKzOg7Murqm1ZcdVSz+ALkST0uGT4hxJGczobVzcD3UiMvZJAg8yvQSR0MHnma9Gm+Ep9Unl4+X55luVZB9nz5Dlm74pZjGZdzhQeNxAnpljxyeprSm49pEtKZMbt3TJOATOPkelZ/TXVKyuehxBnqCOh9OlerFw22UHcLazvK+LaDnaqmfCOoHHQTV92UumHeZXRBRblI0/ZmtZ5Vx4hORkGPkM5HSrCs2NcLDeH7wEA7urBhuldvPv6dKv7F5WAZTIPWu0zbXTJ7o0SjjfwJaK5Ndq4iFFFFAFFFebiAgg8HHl+ooD1RWRt/2m0ot20ume+LFizTJubIbJUgBPxLhhE9Lbsi6bVl3vnYBcuMS5gBS2DJ4GaAuKK5NdoAooooAoNFL67WJaQuxwMQOSTgKB1JNAVPbumtJ940lmPhQY3P0M/hA5J/+jn0lDJjPlx1OJ4ySY9T705cuM7G5c+M4gZCr+UfzPU/IBLV3g25JhF/vH8hztB845PQesRXOqMF1rZnIzlN9HKFO1FW+uH2LbJbvhyrRBC+fJDfTnitsa03vA6i33YX7oYB8nzypjA6dc8Mu+/bA22lA2JEccMR09B09+Ee1UEKVnvwYtbRJZj+CMblIGZgACZESPLv1Ltl0opstS/p1/PzG794KBMkk7VUCSzHhVHU1La0wQi5fhroylqZW35E/nuevA6eZk7AsAb7l0f8AFL4XXpbU5C2/NGAnf+L0jaPDWzcZ2+f+1K6lDnk16bSqC6pc/Yns63c+52z+lGpa3cM7ogf0KQC16DAAz9f96uwbMkPYujSzqL90f85UB9WWR+oI/Wp7iFTwRVUe2171raKWNte8dpCqAM4n4j7fWr7s/XLdMMsRiCMg+RqcoTW7RFNcIWt4p9tSoKtgtGRUmo0iqpY5HSs52j2js3Ig3XNpaMTHoCRuOOKjCPW8I6308l7pNQATvZVJMgFgPoDTGuuwnPpXzzQLdOnU2rfetdJcXH2g7riPbLufJSVYDJEGOlS27dy1duf8Q73UKg21cbBAySjmFVuQB4vKa0vSrfEtytW+huOzrUgseOK8pqwhOxcGq86/u7LXOQVws5LEeEfUgTVUFvHLXmDHooUKPQAqSR7nPpXdLoLdTno8CnU66rTY6/E039ouKQ5GD0rzctLqWyDbugeG6vP7rA4dfQ/KDmqzQa97qFXjdbbYSODgMCPKQwx5zWjsEKg6YmstkHCTjJbrY0RcbY5W6ZRMWR+6uja/KkfDcHmhP6qcj2gn0y5BBhhww5H+4xkGrPU3rF5NlzKzjkEEcMpGVI8xVSytaYW7h3bv7u5wLgAkggYW4ByOvI6hcVlTj70TzdRpnU+uHH2H9LqCxJG1L8QfJwOoPI8upX6U9b1K7cCDMbTyD5EfrPWZEzVJdtzGSCDII5B8wfOm7N03DMDv0GR0uL/X+k+YOdWl1PK8Sdc1ftLlfUd0yhSC3htZkgZXcZnP4JkkCOZzyXLrNBthvuwx4/F0k9OmBmkH1gceEwODPMjBWOhn+s1JobTTsZhbDfDAmGydpzgnpGJkdRWfWxndmrS7td6X8ZNFc8f/AE28kXP2b1LBjaiUkweIgCeMROOmTWjrMfZjtK1uNoLtYiQSfijpxg5mJPWtPW79OUlp4qUs/wAehCxpy2CiiitxAKKKKA5FcKg4OQa9UUBSHR3NLnTjfYHNicr62SeP/LJjyK8GfsL7QafWC4bFwP3bd24ggq0TBUgEeXuCOlWZrH3NV2bpNS9y3b7u58N57KbU/wDyxAcg5kAkZ9RXJSUeTjaXJsaKwWv+3VxV75FtG1+FGY9446EQfCT0G0+XtUX/ALT6naL9u7cdp8QZItQeRt5gcg+gyapepgngqd0UfUL95UUuxAVQSSeABmayGt7RF197sFCzsUkDaOCzCcMf0GPOcb2nqrtywL699PxNcZ5kc/CDj0/LggCMdv2WNqxeFmyqh1MyWMSMkYnpORieah7YlwiqV+eDTXdWH8NpwZEs4IIVfOeN3MfU8ZqrtwPAXFlcqPzHneZ5E5E88+VKC04vXrbhVU7GIt8NyM+WRxmYGelMai8EVnPCgkx6Vh1WplY+lHXdiHTHl8/4C/eCiTJJIAAyWY8Ko6saZ09juJd4OpYR5i0pzsX1OJPUgdAK9aXTdztv3Ya6wPdqp3LbU+TcM56t8hiSfGq1iv8AhIbzmlVXTzybtLpuzXVLn7C952ndJF1ZKMeoPNtvND+hgim+yNSGtuy4uDwsh5U+R8/MHgjIrxp0N1xPAGflXvtTSrbIu2oW9xHR1/I/pkwfwn3IN3obPUgtJJC8Gqn7ROVvLaBJUIXJWD45ACkHBxJ2yDB9qv7RF0d6mLgwUblXGdrDoePcQetY3s6dTc012yD3ltpuOU2tkFbtt8kOQScwK0aeKy5PwK7HtjzG+y+wi1m5vd0uPcfumB3RbYLiHGBuDQD6c1TarQ27d24ga6NRpyWRiy723ePflwXtksZAX09/oPazFNO95lJe2jOAOu0SP4VkLJN29YvB9+8sWlAZTYxX7wM2FaMQvJxV9V0pdUpPb8f2ITglhI0iX3YAMT5wfOs12xc26ky1wWbxtoW7sFEdPBuLEHbJKgcGa1FrSsVLDp086y9zVXd1zTmVYHwyoCsjt4SGIO45yDGap03eeFn85JWcGg0vZ/dWwi4VPDzWc7Z23r72xCXbVvFzuyzAOMEAKdwxHp6VqAhmCczE+tZn7RacNfcJ3ffWQF7xg3hLqHAMDIg9SIzXdM32jbfhyLO6WFhWvaZQ/hdkUkxw4ggx+8JilG15UhHtXO9I+BF3z+0CMBP2mgDrFaXsXV2zZQsoUlVaImJAMfKYpDt/s+1fQ7WuIwBAZG2nPI9VMDwnFXaTXT002o8MzarQ16hJy5RH9nEa5bZwMs5ZhyBACqAeD4VGfMmn0vXJ7ueTGaouxTqbTJcS6GsXSAbblJggKrptJaZEncFHOK166dwA5jeJj1rNqs9o5N5yzTTFRgopYwdbSrt7ufEMmob1u3sNm5JQ5mYKnkMp6EHIIoXtET4lg8Eijte0QQQJnBP8Kzlzw0VyBkY2rnxrkMOLiH4bg9+COhB6RPtgcMph1yp9fXzB4IqTW2ibPeH4rJBU+asQrp6gjIHmFrzFYrY9Eso8XUV9jZmPxQ3ZvL/4gCB8N0H8JH4vlOT1Uz0rup1TXCUtjHU/1x71B2e0XY6OpkeqxB+hIPyqw7NQKpQADaxXHUDj3MEA+oNejppStj0J4Xj5miUlKCtxvx+5P2F2MXYE3AGtuC6gZ53KVPUGIk9Q3lW2rK9lXCuotx+PdbPttZwfcFP1NaqtddEKsqCxkRk5LLCiiirDoUUUUAj2p2ta04BuNE4UAEsY5hRkx1NZztP7Ybv/AAzWgqqC73iQAT+DbKw3nJ6ivP230WoDrqLWUC928DcyAmS6rBmcA+UA1i7ulVLvf6ebyoC1zccbuME439PbyrHfdOLcUZrbJJ4RZ6rt9ta+0hmbauy2jwimASzEcncSOCRAEDmqvQMF36fVXWQACF3QGJBPxcuZDc5MTFMtorl+7bvILlq+5VVVEYbUaJZiRBABnyEc5rRWPsXca7bN1bZVW3PcDsXaAQIwNvPQ4k9ao6J2PJV0zm8mU7LY2t9l7P8AebirOAmCYG8GNvtHHTpTHZelvhLlmWbToQpazbLkEyduOFAjJBxzyJ+ldn/Z+xaLMFLs42k3Dv8ADztE4An+A8qsdPpktjaiKi+SgAfQVdHS/wDplq0/mfL9F9nb66cSmoOnIYC0MOoBIG4MN8FY4M+1LaPsZhazb7xXBIQvATJAUqTtOAPnNfXYrO9tdnd2TeQeA5uKOnm6j/qHz85ujpoeP56nZUrGxg7PZt1XUd2q3Et+Ji+7vem1Sc8gHMRiRmnLbznI6EHkHqCOhq71FkOozkZVhyD0YfX5g+tVep07MSQo78RuUYFwDG5Z6/8A0ehrJq9Hj3ohUxnHEe8vqIhhaEGf7PMkASbRPLKP8P8AMvTkdab1toKoWAZ8QcGQwPEHqKjRgRI/rzx0PpUVu4LI2tJ0xzjJsn8yjrbPVenIxNZqbv7ZF2l1OPcmT6O7tI8utSdoMCwIM4FcOjI3eglSMhh5g+1S2dBNvccHmtOx6RSfaXRasxqdNsF0RvDGN6LnaJEbp4JjBPnVRaRb7f2kWXDyxR+/a0QCd3hVFIyZncCD5RWouW3uoyBo8JAPlIif1qi0d4Fdp8LINrqeVIwQfTGDwRXsfpFELpSjN+HwyeT+qaiyiMXBc/uXd37TDunfYVZB4w/4SeDjDKehHPGDNZ7snSNZvAbVRLiE7BbKwwM7gSqzMxEdBFP9n6Vbwu3IDWiq2s5DwWLe6jcBPmT5VRnSmxdIsOyhJYhz3gIiNpLHwIImZET1NUzrhCdlUHt+bfszVTbOyuFk1u/z6m9D3LSjAIifr51jftC6Xrr2ryMQyqVhJEZBhpAUg5z5iK0bfaSw6kSSwWXCgkJiSC8bRjMTMZisVft3tSihQRqGYMo3GFIbEMuCAOQRHUGqdNVKMm5JoutkmsI3On0pXTWdxLMFAZm+IxwW9eKy/wBpNpvB7fhvhNpJfYr8be8kiYnH/atdrLRQDx7gelZzt7solhfs3nttCi4AAdyg8Z+EiT4h0qvTy/qZ8/luSsXulr2VbNy3bYKQrKD5gfPrFKfaO6bLpaVvE6u+6CQoTb8UcAlhnpmqu329qrFgpNslgRZjw+I+IL4jkhSrdMmOhrxobFy/qrAHeOgLm8WxKwdu7yYPjw4Ig1ZGjDc5d3ci55WFyN/YtUF+/KSAVNshY8TAswkYcyfiHnWqGtO/M7eIqK1pNl0bEhR9KeSyAxYdeazXWdpLqLYR6Vgr2FtnPOevka8XLl0HaSTBwP4e9OaO0iuyMQZiP68652rr9h7m1BvkAkxItKeGPmx/CvzOBmpvAnJRj1SFe09T3jLYHwoVe6f2xlLfyw5/yeteKjsWQihR9TyScliepJkk17tWe9JWYtr/AHjfrsn1HJ6D3xik3bLY8acpai3Ym0OA16JnwWx5yeR5yQI9BPWndM5tjawnknoZJkmPcn09a9adQxV84nYpEDbxKjoY4BzBPnhlVN0i2kFm8x8IHxOQegn5mB1r2NLBRTSeGXXReFGHC+rJOy9ai3tzK5CLAx1bk5MmAIxPxGtgrTms5b7CIuBds2gRDFpJAjBzJJz6VoxWhNvkjV1bqR2iiiulwUUUUAVU6r7O6a4xdrSkky2SAx82UGG+dW1FcaT5ONJ8nFEYrtFFdOhRRRQBXDXaDQGX7X0HcTcUfcHkf4ZPX0t/9Pt8NRqQbhAXBGQ3UdJ9vSrPte06uwaYeTunBA6ETJA/LUep0RtILsE2WVSfzISOCAMr/D24oVjsk4PZLn1OyrUF1rdlHfsMxJAC3h8a9HHG5T5+R+R6EL23ByPocEHyI6Grq5bDjPx9Dzsny9ePT3qv1Njc2YS/x5LdHT54919Rzhv0/VmcFsV21K30l9/9imk1B03Cl9PMm2vxITy1sdR1Kf6c4N7d1KbFuId6NwVyKo1fJBBDDlTyP9x6jBrxb32mL2o8WXtt8D+v7D/tD5g4rPC3HuzGn1br9yz/AIPXNYkFQnNRDsZLsNcRGHTcoJ/UYrzp1W+T3RhxlrT4ZfXyZf2lkVavZcbYMRz61qz5HpxaksldqLIVggPhxNKdsfZzSauCySV8MhmXHkSpEirLtRACD50WNSgWMg+1djKUd4vDDSezM1r/ALO6gKyWHRVbEkboG17Zx1O24ck9BVp2RorWnRLO0jYAs9cDrHzq40MbYBk8mkjDPnEnrU53Snsziglwetbbt7Qy8+VQLo3YfDj161L2hhgAOlRLeYEEE1BHSqX7L2luC8UJYElQzEqpOSVQmATWj7OtbEMgKJngD+FIved2nr5CmL90lIYQZrspyl3mcSS4GxqVjdPhmJqVXDDwmfaq7S7FVnvELa828+gHUn0GaTu6hnBW0Gs2TyTi6/8A8S/+r92q5NRWWRsujWsyPeq1G1ytkhro+JzlbU8/v3P2eB18jHYsBBAkkksxJksTyzHqTXbdtVACgBRwBgCvdm0bg3TssjJfgkfs+Q/a+nmMspSteFweVKdmplhcHLdprhKqYA+N/wAvWBOC/wCg5PQFuyFIUKPuAfCPzgZ3ST4l3Sc885Ga7ZAKqCAtr8gB58m6kekZ69asbjCAOZICgZJJ4Cx1/rFbtHVCcXKEt0/qvM0YVHupc8vz+By4wI4LEmAo5J8hPX+FO2dMbJK3HztGQSo8U+HdjdHrnr7IDSOjZH3gO2B+1B2zjInnitXY0UoveTvAgkEz7Ejn3q6cnfmKWGvEnGvs988kXYlxipkkqDAJ6wSDzzwD8zVnXi3bCgAcD+vnXutEI9MUiLeWFFFFTOHJrtIM14EwAwk8kD2wD/UdK9W2uzBXE844z6+31oDgS4S4kiQRM4z8JXqDUKPflTtPiksOdsAwBmJMD61KDfE4BEnymPD6+rfSuIb4zE4GPDz4Z6/v1wC7d83xKwJgSp4Et4onnbHzipXu38hVEeLkeQbb1zMLPv8ASWw16RuAjM8esDHy/WuReO48HbCgRzOev86HQt3LsOWWI+ELz16nBxFeQ1+f+w56R6efWgG/BESYMGR+X3xn+utdJvSDHyEddvScx4utDhPoS+37z4p/kP5zTE0kWv8Aks5xj1jr6D615Z7+YUDyEjzXkz5bvpXQMa5ZQwJIEjEwfMDzHSs2+wq2ZYMxgEnKkgSvsOT1zzWksF5O4YxBx8xANdOkSd23PPpPnHE+tZ76XZjDJRlgzXaulFgllYMpjcpI3qTAmPxKce3txWix3k7pj3Iz78iP661e9r9m3NxdPECZMTuHqAOaqnsFVJtg7wYZT8PPxAzIYckAZ95mx2Rh39kZOmc7OOCt1tnH3hHhIAughWG7ocQTwSODBwIpS8rWzDjHRx8J9/yn0PyJq5sbW4IZVx7k8k+tVtwHf3dqSgyUnw4ncBIwDPHAI6V59lPXBTe3U9l4+n+TRNQs92XK8RS9YVomQymVYGGU+YYZFOafte6gi6O+T86gC4P3kwr+6wf2TUdzTqP7tth62rmI9j+EeolfKomfadrgo3ADdfZhg/I1lanU8FKV2n3juvmi4TWWrynu2W4RynDL+8h8Sn3FVyaFycgqOc0re0yNBZQSODwR7MMj5VJau30+G+xHldAuD6mHP+qrI6iPwNMNfF95YLRils4BLHpSOqRt25hE17Xta+PitWHPQgtb/iHrl3ti6wg6a0R/57f/ABVNWx8y/wBrpf8Ad9GNXdOLjBvwxH0pV9I4aApInFcbtO+fhSxbH+a5/wDxUFy7ef4r7x1FsC2PqPEPk1cd0V4kJaylepa/dWEm6625/MRJPko5Y+gquftNiNtm2Y/xL4gf5bfxH/Nt+dLWdKimQo3Hljlj7scn5mvZuidokt+VRJ9MDj51U729oozT105bVr+WeBYlt7sblzgM0YnkKowg9h7zUjPmACzHhQJJ/wBh6nFS/wBkaN1xhaT3BY+k/CD7TTOiAMraXux+JmB3tHUBsn3bjyqVemna9ytad9654+5AukAI73xMcraXPzb83uYUfQ1NYu7rkXhDAjYv4Qf5t6/SOrGn04tliJJJ3MSSSw859PIdOletRpTeVigEICWuEwqxmCfxH0HHWOu2uHSm4d6L3T/Pky9tJdMViL/Nw1qDlQS/IUZ3BcmQcbf2jEedSae2UIuIx3gYM4zyADiD5x71D2Feu96EUbg0B5EyvB3McgAExmPnNXWs7BYH7onb5AgR8jj6V5muVmoxfpU0+HjZvjy5LacRXTMs+y76XgLm1d4gExnjBB8o/nVlSfZmhWygUcwJPnAj6c05XuUKarSs73iVyxnYKKKKtOBRRRQBRRRQBRRRQBRRRQBRRRQBRRRQBRRRQBVR2n2U7tvtsBPxA4B9ZAJHXireiq7Ko2R6ZLY6m1wYT7QWmtOB4VO1TvUR1IKiTBHHI64ilOyXCgllK5A3NwZ4G7o3oYzxNfQb9hXUqwDKeQayOusoLndosW13YkmSIBJnnJ6+QrzdTZ7E1a3mPCXl8P2RJQ7TYQY729GMA/sjqPcyZ9q5qUZRtDB1I4dQT6Angg55E4OTTDIdxKQIUzjBaRC4+ExJnPHBqE3IYG5CkyYyQI4BaInr8jUdFKNtfW+/OXyXH0RJqUHt3UvmKvpLfTvLTeUSp9ByvyBBryNFdiVKMMjMoRGCOGzVpduiRGQAXxniAPfJn5VHd0ibS22Hj4hgz+8INa56OMptLwKJSrlHM4/LYrGsXR/y2+RU/wDuo7p/8N/oP96f0emwSHcCcQRxxOQaLNskjxvlSeR0bb1HoeKoloknFef/AEhGuiUerf6CI0908Wz82Uf+6f0r1/YbgEs1tB7lv1IWpXQ9+EZ7hUjjeV6YPhjrip9XpUUBgudygnkwSBycnpUZaVRrnNb9OdvgTjChNLD3E1sWsks96PyfCI5yuPkzGnNKjFYRVtJ5AAt64HhU/wCqp9IZQg9Cyn+vKDUfZ7lpCAuTxtjJET4iQq8jkj0rVTXXiEvCS/2T62lJQWMeQaWwAQx8TkHxNkggwwHl8o6UaghXEHxHIHU+ePp8yabudnXFeGHO19qMJU5UksYAkf8ASfPFje0qG0BYTAbxiJeRwSTJaD1k9KuhNJOvxTKLoOS6vzInb0cp3rXFUrBVEIYjdAG8+RngfU1JonIdLM7hIx0CsTuBHEQDzTvZPY5WTciCpUJ6Eg59RHSrXT6K2mURVJ5IAk+55NVWUSssU84/kuqniGGjzotBbtTsULPP9HpTVFFalFJYQCiiiugKKKKAKKKKAKKKKAKKKKAKKKKAKKKKAKKKKAKKKKAKKKKADVVr+xUuEssq5MzJjPOJ61a0VXbTC2PTNZR1NrgrtP2Ui2+7Imck8Z9I4pW72SLU3FY4IMHMcCSTzAk/KruuETUewrUVFLGOPQ71vzMk2ltkEx42IL7TtkjmY45OeeKh7U0ZVtguNtgM28CfOAVAA46g1q10FsHcFAPpx7xwT616v6RH+NFb3ANRpqnBNN8ld0etYWxjtJaubSfuxB4JZT4pIAhTJgeQrmm09zcBCghYO5iBLGcFVMgHdkx0rV3OyrZXaBtzMgmZ9zmltJ2MVbc9zfmQANoPlPoPLzz6CFqudsHHGF/w7XCKhiXJje0CVv7iVO2EOyWyGMjxbZj5VYaq0GS0d5K3CxwoWNhgg5b8UDH1rRX/ALOWHYsQZJmAxAk5JjzmvHbHZyLYAUQtuTHocn5zB96z3w1Kqtaa332/b+PqTioZRS6KwgugFFYPPxywBxBgmOTTQ7IvO0lADmSx53cxHPHpUvZnZjlrdxmUiAwgGY5z68Vpaq/TtPY6FG/Oz2+GEWzsUZZiUt7s+4DKeIkAEn0EZ68yZE8nFO9naQ2xmCx5j5/zJPzp2ivTjTCMupclTk2sBRRRVpEKKKKAKKKKAKKKKAKKKKA//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4273" y="5555793"/>
            <a:ext cx="1960637" cy="1180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descr="http://www.timvandevall.com/wp-content/uploads/animal-cell-diagra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1381" y="873284"/>
            <a:ext cx="1816550" cy="1403588"/>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ttps://s-media-cache-ak0.pinimg.com/736x/84/c5/8b/84c58b00dec7dd6b8f0b95d2163746e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7938"/>
            <a:ext cx="2010247" cy="1843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158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4BC12256C0CA499B3F5CE8F04E9C67" ma:contentTypeVersion="32" ma:contentTypeDescription="Create a new document." ma:contentTypeScope="" ma:versionID="45ad6a6fab5a9ac9bbe2e5f3a154bf8c">
  <xsd:schema xmlns:xsd="http://www.w3.org/2001/XMLSchema" xmlns:xs="http://www.w3.org/2001/XMLSchema" xmlns:p="http://schemas.microsoft.com/office/2006/metadata/properties" xmlns:ns2="b83ea8ec-d1ce-4b1c-906d-dc0b29db2502" xmlns:ns3="39a9f016-2850-430d-a9d7-5d156f797ecb" targetNamespace="http://schemas.microsoft.com/office/2006/metadata/properties" ma:root="true" ma:fieldsID="b7ca21fb147049e5c77035728e82dfdb" ns2:_="" ns3:_="">
    <xsd:import namespace="b83ea8ec-d1ce-4b1c-906d-dc0b29db2502"/>
    <xsd:import namespace="39a9f016-2850-430d-a9d7-5d156f797ecb"/>
    <xsd:element name="properties">
      <xsd:complexType>
        <xsd:sequence>
          <xsd:element name="documentManagement">
            <xsd:complexType>
              <xsd:all>
                <xsd:element ref="ns2:i0165b589e0f485fa6237a9400464043" minOccurs="0"/>
                <xsd:element ref="ns2:TaxCatchAll" minOccurs="0"/>
                <xsd:element ref="ns2:c429491b856c4e30abe8407934465dee" minOccurs="0"/>
                <xsd:element ref="ns2:mcfa9f6af8bf42a58d866cdfd4e11fd3" minOccurs="0"/>
                <xsd:element ref="ns2:f948e339c5fc46c8b2750cbbc9e73e24" minOccurs="0"/>
                <xsd:element ref="ns2:p0200d0debe3499c8d7b4d3006013c0c"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CR" minOccurs="0"/>
                <xsd:element ref="ns3:MediaLengthInSecond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a8ec-d1ce-4b1c-906d-dc0b29db2502" elementFormDefault="qualified">
    <xsd:import namespace="http://schemas.microsoft.com/office/2006/documentManagement/types"/>
    <xsd:import namespace="http://schemas.microsoft.com/office/infopath/2007/PartnerControls"/>
    <xsd:element name="i0165b589e0f485fa6237a9400464043" ma:index="9" nillable="true" ma:taxonomy="true" ma:internalName="i0165b589e0f485fa6237a9400464043" ma:taxonomyFieldName="Topic" ma:displayName="Topic" ma:fieldId="{20165b58-9e0f-485f-a623-7a9400464043}" ma:sspId="9af0695c-efcd-46dd-8765-d5578b5758fe" ma:termSetId="60a57c6c-2130-4e61-9e57-098bd84272e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7ba7dd9-0f04-4217-893d-a73cba0aebc6}" ma:internalName="TaxCatchAll" ma:showField="CatchAllData" ma:web="b83ea8ec-d1ce-4b1c-906d-dc0b29db2502">
      <xsd:complexType>
        <xsd:complexContent>
          <xsd:extension base="dms:MultiChoiceLookup">
            <xsd:sequence>
              <xsd:element name="Value" type="dms:Lookup" maxOccurs="unbounded" minOccurs="0" nillable="true"/>
            </xsd:sequence>
          </xsd:extension>
        </xsd:complexContent>
      </xsd:complexType>
    </xsd:element>
    <xsd:element name="c429491b856c4e30abe8407934465dee" ma:index="12" nillable="true" ma:taxonomy="true" ma:internalName="c429491b856c4e30abe8407934465dee" ma:taxonomyFieldName="Staff_x0020_Category" ma:displayName="Staff Category" ma:fieldId="{c429491b-856c-4e30-abe8-407934465dee}" ma:sspId="9af0695c-efcd-46dd-8765-d5578b5758fe" ma:termSetId="3d337045-6da3-4c9d-a943-86c979c7f8db" ma:anchorId="00000000-0000-0000-0000-000000000000" ma:open="false" ma:isKeyword="false">
      <xsd:complexType>
        <xsd:sequence>
          <xsd:element ref="pc:Terms" minOccurs="0" maxOccurs="1"/>
        </xsd:sequence>
      </xsd:complexType>
    </xsd:element>
    <xsd:element name="mcfa9f6af8bf42a58d866cdfd4e11fd3" ma:index="14" nillable="true" ma:taxonomy="true" ma:internalName="mcfa9f6af8bf42a58d866cdfd4e11fd3" ma:taxonomyFieldName="Exam_x0020_Board" ma:displayName="Exam Board" ma:fieldId="{6cfa9f6a-f8bf-42a5-8d86-6cdfd4e11fd3}" ma:sspId="9af0695c-efcd-46dd-8765-d5578b5758fe" ma:termSetId="a3733284-8b89-4cee-ba61-be29b75bbad9" ma:anchorId="00000000-0000-0000-0000-000000000000" ma:open="false" ma:isKeyword="false">
      <xsd:complexType>
        <xsd:sequence>
          <xsd:element ref="pc:Terms" minOccurs="0" maxOccurs="1"/>
        </xsd:sequence>
      </xsd:complexType>
    </xsd:element>
    <xsd:element name="f948e339c5fc46c8b2750cbbc9e73e24" ma:index="16" nillable="true" ma:taxonomy="true" ma:internalName="f948e339c5fc46c8b2750cbbc9e73e24" ma:taxonomyFieldName="Week" ma:displayName="Week" ma:fieldId="{f948e339-c5fc-46c8-b275-0cbbc9e73e24}" ma:sspId="9af0695c-efcd-46dd-8765-d5578b5758fe" ma:termSetId="1d66f853-e543-47e9-b693-d49e9ff978a4" ma:anchorId="00000000-0000-0000-0000-000000000000" ma:open="false" ma:isKeyword="false">
      <xsd:complexType>
        <xsd:sequence>
          <xsd:element ref="pc:Terms" minOccurs="0" maxOccurs="1"/>
        </xsd:sequence>
      </xsd:complexType>
    </xsd:element>
    <xsd:element name="p0200d0debe3499c8d7b4d3006013c0c" ma:index="18" nillable="true" ma:taxonomy="true" ma:internalName="p0200d0debe3499c8d7b4d3006013c0c" ma:taxonomyFieldName="Term" ma:displayName="Term" ma:fieldId="{90200d0d-ebe3-499c-8d7b-4d3006013c0c}" ma:sspId="9af0695c-efcd-46dd-8765-d5578b5758fe" ma:termSetId="79b7fcde-7773-4a5a-80d2-01582845289b"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Biology" ma:internalName="Curriculum_x0020_Subject">
      <xsd:simpleType>
        <xsd:restriction base="dms:Text"/>
      </xsd:simple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a9f016-2850-430d-a9d7-5d156f797ecb"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internalName="MediaServiceLocatio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9af0695c-efcd-46dd-8765-d5578b5758f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948e339c5fc46c8b2750cbbc9e73e24 xmlns="b83ea8ec-d1ce-4b1c-906d-dc0b29db2502">
      <Terms xmlns="http://schemas.microsoft.com/office/infopath/2007/PartnerControls"/>
    </f948e339c5fc46c8b2750cbbc9e73e24>
    <CustomTags xmlns="b83ea8ec-d1ce-4b1c-906d-dc0b29db2502" xsi:nil="true"/>
    <CurriculumSubject xmlns="b83ea8ec-d1ce-4b1c-906d-dc0b29db2502">Biology</CurriculumSubject>
    <i0165b589e0f485fa6237a9400464043 xmlns="b83ea8ec-d1ce-4b1c-906d-dc0b29db2502">
      <Terms xmlns="http://schemas.microsoft.com/office/infopath/2007/PartnerControls"/>
    </i0165b589e0f485fa6237a9400464043>
    <KeyStage xmlns="b83ea8ec-d1ce-4b1c-906d-dc0b29db2502" xsi:nil="true"/>
    <mcfa9f6af8bf42a58d866cdfd4e11fd3 xmlns="b83ea8ec-d1ce-4b1c-906d-dc0b29db2502">
      <Terms xmlns="http://schemas.microsoft.com/office/infopath/2007/PartnerControls"/>
    </mcfa9f6af8bf42a58d866cdfd4e11fd3>
    <Year xmlns="b83ea8ec-d1ce-4b1c-906d-dc0b29db2502" xsi:nil="true"/>
    <Lesson xmlns="b83ea8ec-d1ce-4b1c-906d-dc0b29db2502" xsi:nil="true"/>
    <p0200d0debe3499c8d7b4d3006013c0c xmlns="b83ea8ec-d1ce-4b1c-906d-dc0b29db2502">
      <Terms xmlns="http://schemas.microsoft.com/office/infopath/2007/PartnerControls"/>
    </p0200d0debe3499c8d7b4d3006013c0c>
    <PersonalIdentificationData xmlns="b83ea8ec-d1ce-4b1c-906d-dc0b29db2502" xsi:nil="true"/>
    <TaxCatchAll xmlns="b83ea8ec-d1ce-4b1c-906d-dc0b29db2502" xsi:nil="true"/>
    <c429491b856c4e30abe8407934465dee xmlns="b83ea8ec-d1ce-4b1c-906d-dc0b29db2502">
      <Terms xmlns="http://schemas.microsoft.com/office/infopath/2007/PartnerControls"/>
    </c429491b856c4e30abe8407934465dee>
    <lcf76f155ced4ddcb4097134ff3c332f xmlns="39a9f016-2850-430d-a9d7-5d156f797ec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6F4EDE-798C-4105-8C66-A7CF887F87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ea8ec-d1ce-4b1c-906d-dc0b29db2502"/>
    <ds:schemaRef ds:uri="39a9f016-2850-430d-a9d7-5d156f797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9A0EC7-2FDD-4524-8B79-066AD8881E48}">
  <ds:schemaRefs>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39a9f016-2850-430d-a9d7-5d156f797ecb"/>
    <ds:schemaRef ds:uri="http://purl.org/dc/dcmitype/"/>
    <ds:schemaRef ds:uri="b83ea8ec-d1ce-4b1c-906d-dc0b29db2502"/>
    <ds:schemaRef ds:uri="http://schemas.microsoft.com/office/2006/metadata/properties"/>
    <ds:schemaRef ds:uri="http://purl.org/dc/elements/1.1/"/>
    <ds:schemaRef ds:uri="http://www.w3.org/XML/1998/namespace"/>
  </ds:schemaRefs>
</ds:datastoreItem>
</file>

<file path=customXml/itemProps3.xml><?xml version="1.0" encoding="utf-8"?>
<ds:datastoreItem xmlns:ds="http://schemas.openxmlformats.org/officeDocument/2006/customXml" ds:itemID="{17E5B115-C73B-4281-893E-237329C85B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1552</Words>
  <Application>Microsoft Office PowerPoint</Application>
  <PresentationFormat>Widescreen</PresentationFormat>
  <Paragraphs>354</Paragraphs>
  <Slides>28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gg sans</vt:lpstr>
      <vt:lpstr>Times New Roman</vt:lpstr>
      <vt:lpstr>Wingdings</vt:lpstr>
      <vt:lpstr>Office Theme</vt:lpstr>
      <vt:lpstr>PowerPoint Presentation</vt:lpstr>
      <vt:lpstr>PowerPoint Presentation</vt:lpstr>
      <vt:lpstr>Evolution and Classification: </vt:lpstr>
      <vt:lpstr>Humans love putting things into groups!</vt:lpstr>
      <vt:lpstr>PowerPoint Presentation</vt:lpstr>
      <vt:lpstr>Carl Woese</vt:lpstr>
      <vt:lpstr>Why do we now have 3 Domains?</vt:lpstr>
      <vt:lpstr>PowerPoint Presentation</vt:lpstr>
      <vt:lpstr>The Three Domains</vt:lpstr>
      <vt:lpstr>Features of the 3 Domains</vt:lpstr>
      <vt:lpstr>Taxonomic Ranking Put the taxonomic groups in order and then come up with a mnemonic to remember them. </vt:lpstr>
      <vt:lpstr>What mnemonic did you come up with?</vt:lpstr>
      <vt:lpstr>PowerPoint Presentation</vt:lpstr>
      <vt:lpstr>Classification</vt:lpstr>
      <vt:lpstr>Why Classify Organisms? </vt:lpstr>
      <vt:lpstr>How are humans classified?</vt:lpstr>
      <vt:lpstr>PowerPoint Presentation</vt:lpstr>
      <vt:lpstr>PowerPoint Presentation</vt:lpstr>
      <vt:lpstr>Binomial Nomenclature</vt:lpstr>
      <vt:lpstr>Binomial Nomenclature</vt:lpstr>
      <vt:lpstr>PowerPoint Presentation</vt:lpstr>
      <vt:lpstr>Animalia</vt:lpstr>
      <vt:lpstr>Plantae</vt:lpstr>
      <vt:lpstr>Fungi</vt:lpstr>
      <vt:lpstr>Protoctista</vt:lpstr>
      <vt:lpstr>Eubacteria</vt:lpstr>
      <vt:lpstr>Archaeabacteria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Marisa Wyburn</dc:creator>
  <cp:lastModifiedBy>Chezka Mae Madrona</cp:lastModifiedBy>
  <cp:revision>2</cp:revision>
  <cp:lastPrinted>2023-04-17T10:38:31Z</cp:lastPrinted>
  <dcterms:created xsi:type="dcterms:W3CDTF">2020-06-01T18:06:10Z</dcterms:created>
  <dcterms:modified xsi:type="dcterms:W3CDTF">2025-07-23T07:58:59Z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0x0101002F4BC12256C0CA499B3F5CE8F04E9C67</vt:lpwstr>
  </property>
  <property fmtid="{D5CDD505-2E9C-101B-9397-08002B2CF9AE}" pid="3" name="Topic">
    <vt:lpwstr/>
  </property>
  <property fmtid="{D5CDD505-2E9C-101B-9397-08002B2CF9AE}" pid="4" name="Term">
    <vt:lpwstr/>
  </property>
  <property fmtid="{D5CDD505-2E9C-101B-9397-08002B2CF9AE}" pid="5" name="Staff Category">
    <vt:lpwstr/>
  </property>
  <property fmtid="{D5CDD505-2E9C-101B-9397-08002B2CF9AE}" pid="6" name="Exam Board">
    <vt:lpwstr/>
  </property>
  <property fmtid="{D5CDD505-2E9C-101B-9397-08002B2CF9AE}" pid="7" name="Week">
    <vt:lpwstr/>
  </property>
  <property fmtid="{D5CDD505-2E9C-101B-9397-08002B2CF9AE}" pid="8" name="MediaServiceImageTags">
    <vt:lpwstr/>
  </property>
</Properties>
</file>