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slide+xml" PartName="/ppt/slides/slide99.xml"/>
  <Override ContentType="application/vnd.openxmlformats-officedocument.presentationml.slide+xml" PartName="/ppt/slides/slide100.xml"/>
  <Override ContentType="application/vnd.openxmlformats-officedocument.presentationml.slide+xml" PartName="/ppt/slides/slide101.xml"/>
  <Override ContentType="application/vnd.openxmlformats-officedocument.presentationml.slide+xml" PartName="/ppt/slides/slide102.xml"/>
  <Override ContentType="application/vnd.openxmlformats-officedocument.presentationml.slide+xml" PartName="/ppt/slides/slide103.xml"/>
  <Override ContentType="application/vnd.openxmlformats-officedocument.presentationml.slide+xml" PartName="/ppt/slides/slide104.xml"/>
  <Override ContentType="application/vnd.openxmlformats-officedocument.presentationml.slide+xml" PartName="/ppt/slides/slide105.xml"/>
  <Override ContentType="application/vnd.openxmlformats-officedocument.presentationml.slide+xml" PartName="/ppt/slides/slide106.xml"/>
  <Override ContentType="application/vnd.openxmlformats-officedocument.presentationml.slide+xml" PartName="/ppt/slides/slide107.xml"/>
  <Override ContentType="application/vnd.openxmlformats-officedocument.presentationml.slide+xml" PartName="/ppt/slides/slide108.xml"/>
  <Override ContentType="application/vnd.openxmlformats-officedocument.presentationml.slide+xml" PartName="/ppt/slides/slide109.xml"/>
  <Override ContentType="application/vnd.openxmlformats-officedocument.presentationml.slide+xml" PartName="/ppt/slides/slide110.xml"/>
  <Override ContentType="application/vnd.openxmlformats-officedocument.presentationml.slide+xml" PartName="/ppt/slides/slide111.xml"/>
  <Override ContentType="application/vnd.openxmlformats-officedocument.presentationml.slide+xml" PartName="/ppt/slides/slide112.xml"/>
  <Override ContentType="application/vnd.openxmlformats-officedocument.presentationml.slide+xml" PartName="/ppt/slides/slide113.xml"/>
  <Override ContentType="application/vnd.openxmlformats-officedocument.presentationml.slide+xml" PartName="/ppt/slides/slide114.xml"/>
  <Override ContentType="application/vnd.openxmlformats-officedocument.presentationml.slide+xml" PartName="/ppt/slides/slide115.xml"/>
  <Override ContentType="application/vnd.openxmlformats-officedocument.presentationml.slide+xml" PartName="/ppt/slides/slide116.xml"/>
  <Override ContentType="application/vnd.openxmlformats-officedocument.presentationml.slide+xml" PartName="/ppt/slides/slide117.xml"/>
  <Override ContentType="application/vnd.openxmlformats-officedocument.presentationml.slide+xml" PartName="/ppt/slides/slide118.xml"/>
  <Override ContentType="application/vnd.openxmlformats-officedocument.presentationml.slide+xml" PartName="/ppt/slides/slide119.xml"/>
  <Override ContentType="application/vnd.openxmlformats-officedocument.presentationml.slide+xml" PartName="/ppt/slides/slide120.xml"/>
  <Override ContentType="application/vnd.openxmlformats-officedocument.presentationml.slide+xml" PartName="/ppt/slides/slide121.xml"/>
  <Override ContentType="application/vnd.openxmlformats-officedocument.presentationml.slide+xml" PartName="/ppt/slides/slide122.xml"/>
  <Override ContentType="application/vnd.openxmlformats-officedocument.presentationml.slide+xml" PartName="/ppt/slides/slide123.xml"/>
  <Override ContentType="application/vnd.openxmlformats-officedocument.presentationml.slide+xml" PartName="/ppt/slides/slide124.xml"/>
  <Override ContentType="application/vnd.openxmlformats-officedocument.presentationml.slide+xml" PartName="/ppt/slides/slide125.xml"/>
  <Override ContentType="application/vnd.openxmlformats-officedocument.presentationml.slide+xml" PartName="/ppt/slides/slide126.xml"/>
  <Override ContentType="application/vnd.openxmlformats-officedocument.presentationml.slide+xml" PartName="/ppt/slides/slide127.xml"/>
  <Override ContentType="application/vnd.openxmlformats-officedocument.presentationml.slide+xml" PartName="/ppt/slides/slide128.xml"/>
  <Override ContentType="application/vnd.openxmlformats-officedocument.presentationml.slide+xml" PartName="/ppt/slides/slide12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Lst>
  <p:sldSz cx="18288000" cy="10287000"/>
  <p:notesSz cx="6858000" cy="9144000"/>
  <p:embeddedFontLst>
    <p:embeddedFont>
      <p:font typeface="DejaVu Sans Light" charset="1" panose="020B0603030804020204"/>
      <p:regular r:id="rId135"/>
    </p:embeddedFont>
    <p:embeddedFont>
      <p:font typeface="DejaVu Sans Bold" charset="1" panose="020B0803030604020204"/>
      <p:regular r:id="rId136"/>
    </p:embeddedFont>
    <p:embeddedFont>
      <p:font typeface="Arimo Bold" charset="1" panose="020B0704020202020204"/>
      <p:regular r:id="rId137"/>
    </p:embeddedFont>
    <p:embeddedFont>
      <p:font typeface="Arimo" charset="1" panose="020B0604020202020204"/>
      <p:regular r:id="rId138"/>
    </p:embeddedFont>
    <p:embeddedFont>
      <p:font typeface="Lora" charset="1" panose="00000500000000000000"/>
      <p:regular r:id="rId139"/>
    </p:embeddedFont>
    <p:embeddedFont>
      <p:font typeface="Archivo Black" charset="1" panose="020B0A03020202020B04"/>
      <p:regular r:id="rId140"/>
    </p:embeddedFont>
    <p:embeddedFont>
      <p:font typeface="Now Bold" charset="1" panose="00000800000000000000"/>
      <p:regular r:id="rId141"/>
    </p:embeddedFont>
    <p:embeddedFont>
      <p:font typeface="Gagalin" charset="1" panose="00000500000000000000"/>
      <p:regular r:id="rId142"/>
    </p:embeddedFont>
    <p:embeddedFont>
      <p:font typeface="League Spartan" charset="1" panose="00000800000000000000"/>
      <p:regular r:id="rId143"/>
    </p:embeddedFont>
    <p:embeddedFont>
      <p:font typeface="Bebas Neue" charset="1" panose="00000500000000000000"/>
      <p:regular r:id="rId144"/>
    </p:embeddedFont>
    <p:embeddedFont>
      <p:font typeface="Montserrat Light" charset="1" panose="00000400000000000000"/>
      <p:regular r:id="rId145"/>
    </p:embeddedFont>
    <p:embeddedFont>
      <p:font typeface="Gidole" charset="1" panose="02000503000000000000"/>
      <p:regular r:id="rId146"/>
    </p:embeddedFont>
    <p:embeddedFont>
      <p:font typeface="Glacial Indifference Bold" charset="1" panose="00000800000000000000"/>
      <p:regular r:id="rId147"/>
    </p:embeddedFont>
    <p:embeddedFont>
      <p:font typeface="Glacial Indifference" charset="1" panose="00000000000000000000"/>
      <p:regular r:id="rId148"/>
    </p:embeddedFont>
    <p:embeddedFont>
      <p:font typeface="Arita Buri Bold" charset="1" panose="02020603020101020101"/>
      <p:regular r:id="rId149"/>
    </p:embeddedFont>
    <p:embeddedFont>
      <p:font typeface="HK Grotesk Light" charset="1" panose="00000400000000000000"/>
      <p:regular r:id="rId1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00" Target="slides/slide95.xml" Type="http://schemas.openxmlformats.org/officeDocument/2006/relationships/slide"/><Relationship Id="rId101" Target="slides/slide96.xml" Type="http://schemas.openxmlformats.org/officeDocument/2006/relationships/slide"/><Relationship Id="rId102" Target="slides/slide97.xml" Type="http://schemas.openxmlformats.org/officeDocument/2006/relationships/slide"/><Relationship Id="rId103" Target="slides/slide98.xml" Type="http://schemas.openxmlformats.org/officeDocument/2006/relationships/slide"/><Relationship Id="rId104" Target="slides/slide99.xml" Type="http://schemas.openxmlformats.org/officeDocument/2006/relationships/slide"/><Relationship Id="rId105" Target="slides/slide100.xml" Type="http://schemas.openxmlformats.org/officeDocument/2006/relationships/slide"/><Relationship Id="rId106" Target="slides/slide101.xml" Type="http://schemas.openxmlformats.org/officeDocument/2006/relationships/slide"/><Relationship Id="rId107" Target="slides/slide102.xml" Type="http://schemas.openxmlformats.org/officeDocument/2006/relationships/slide"/><Relationship Id="rId108" Target="slides/slide103.xml" Type="http://schemas.openxmlformats.org/officeDocument/2006/relationships/slide"/><Relationship Id="rId109" Target="slides/slide104.xml" Type="http://schemas.openxmlformats.org/officeDocument/2006/relationships/slide"/><Relationship Id="rId11" Target="slides/slide6.xml" Type="http://schemas.openxmlformats.org/officeDocument/2006/relationships/slide"/><Relationship Id="rId110" Target="slides/slide105.xml" Type="http://schemas.openxmlformats.org/officeDocument/2006/relationships/slide"/><Relationship Id="rId111" Target="slides/slide106.xml" Type="http://schemas.openxmlformats.org/officeDocument/2006/relationships/slide"/><Relationship Id="rId112" Target="slides/slide107.xml" Type="http://schemas.openxmlformats.org/officeDocument/2006/relationships/slide"/><Relationship Id="rId113" Target="slides/slide108.xml" Type="http://schemas.openxmlformats.org/officeDocument/2006/relationships/slide"/><Relationship Id="rId114" Target="slides/slide109.xml" Type="http://schemas.openxmlformats.org/officeDocument/2006/relationships/slide"/><Relationship Id="rId115" Target="slides/slide110.xml" Type="http://schemas.openxmlformats.org/officeDocument/2006/relationships/slide"/><Relationship Id="rId116" Target="slides/slide111.xml" Type="http://schemas.openxmlformats.org/officeDocument/2006/relationships/slide"/><Relationship Id="rId117" Target="slides/slide112.xml" Type="http://schemas.openxmlformats.org/officeDocument/2006/relationships/slide"/><Relationship Id="rId118" Target="slides/slide113.xml" Type="http://schemas.openxmlformats.org/officeDocument/2006/relationships/slide"/><Relationship Id="rId119" Target="slides/slide114.xml" Type="http://schemas.openxmlformats.org/officeDocument/2006/relationships/slide"/><Relationship Id="rId12" Target="slides/slide7.xml" Type="http://schemas.openxmlformats.org/officeDocument/2006/relationships/slide"/><Relationship Id="rId120" Target="slides/slide115.xml" Type="http://schemas.openxmlformats.org/officeDocument/2006/relationships/slide"/><Relationship Id="rId121" Target="slides/slide116.xml" Type="http://schemas.openxmlformats.org/officeDocument/2006/relationships/slide"/><Relationship Id="rId122" Target="slides/slide117.xml" Type="http://schemas.openxmlformats.org/officeDocument/2006/relationships/slide"/><Relationship Id="rId123" Target="slides/slide118.xml" Type="http://schemas.openxmlformats.org/officeDocument/2006/relationships/slide"/><Relationship Id="rId124" Target="slides/slide119.xml" Type="http://schemas.openxmlformats.org/officeDocument/2006/relationships/slide"/><Relationship Id="rId125" Target="slides/slide120.xml" Type="http://schemas.openxmlformats.org/officeDocument/2006/relationships/slide"/><Relationship Id="rId126" Target="slides/slide121.xml" Type="http://schemas.openxmlformats.org/officeDocument/2006/relationships/slide"/><Relationship Id="rId127" Target="slides/slide122.xml" Type="http://schemas.openxmlformats.org/officeDocument/2006/relationships/slide"/><Relationship Id="rId128" Target="slides/slide123.xml" Type="http://schemas.openxmlformats.org/officeDocument/2006/relationships/slide"/><Relationship Id="rId129" Target="slides/slide124.xml" Type="http://schemas.openxmlformats.org/officeDocument/2006/relationships/slide"/><Relationship Id="rId13" Target="slides/slide8.xml" Type="http://schemas.openxmlformats.org/officeDocument/2006/relationships/slide"/><Relationship Id="rId130" Target="slides/slide125.xml" Type="http://schemas.openxmlformats.org/officeDocument/2006/relationships/slide"/><Relationship Id="rId131" Target="slides/slide126.xml" Type="http://schemas.openxmlformats.org/officeDocument/2006/relationships/slide"/><Relationship Id="rId132" Target="slides/slide127.xml" Type="http://schemas.openxmlformats.org/officeDocument/2006/relationships/slide"/><Relationship Id="rId133" Target="slides/slide128.xml" Type="http://schemas.openxmlformats.org/officeDocument/2006/relationships/slide"/><Relationship Id="rId134" Target="slides/slide129.xml" Type="http://schemas.openxmlformats.org/officeDocument/2006/relationships/slide"/><Relationship Id="rId135" Target="fonts/font135.fntdata" Type="http://schemas.openxmlformats.org/officeDocument/2006/relationships/font"/><Relationship Id="rId136" Target="fonts/font136.fntdata" Type="http://schemas.openxmlformats.org/officeDocument/2006/relationships/font"/><Relationship Id="rId137" Target="fonts/font137.fntdata" Type="http://schemas.openxmlformats.org/officeDocument/2006/relationships/font"/><Relationship Id="rId138" Target="fonts/font138.fntdata" Type="http://schemas.openxmlformats.org/officeDocument/2006/relationships/font"/><Relationship Id="rId139" Target="fonts/font139.fntdata" Type="http://schemas.openxmlformats.org/officeDocument/2006/relationships/font"/><Relationship Id="rId14" Target="slides/slide9.xml" Type="http://schemas.openxmlformats.org/officeDocument/2006/relationships/slide"/><Relationship Id="rId140" Target="fonts/font140.fntdata" Type="http://schemas.openxmlformats.org/officeDocument/2006/relationships/font"/><Relationship Id="rId141" Target="fonts/font141.fntdata" Type="http://schemas.openxmlformats.org/officeDocument/2006/relationships/font"/><Relationship Id="rId142" Target="fonts/font142.fntdata" Type="http://schemas.openxmlformats.org/officeDocument/2006/relationships/font"/><Relationship Id="rId143" Target="fonts/font143.fntdata" Type="http://schemas.openxmlformats.org/officeDocument/2006/relationships/font"/><Relationship Id="rId144" Target="fonts/font144.fntdata" Type="http://schemas.openxmlformats.org/officeDocument/2006/relationships/font"/><Relationship Id="rId145" Target="fonts/font145.fntdata" Type="http://schemas.openxmlformats.org/officeDocument/2006/relationships/font"/><Relationship Id="rId146" Target="fonts/font146.fntdata" Type="http://schemas.openxmlformats.org/officeDocument/2006/relationships/font"/><Relationship Id="rId147" Target="fonts/font147.fntdata" Type="http://schemas.openxmlformats.org/officeDocument/2006/relationships/font"/><Relationship Id="rId148" Target="fonts/font148.fntdata" Type="http://schemas.openxmlformats.org/officeDocument/2006/relationships/font"/><Relationship Id="rId149" Target="fonts/font149.fntdata" Type="http://schemas.openxmlformats.org/officeDocument/2006/relationships/font"/><Relationship Id="rId15" Target="slides/slide10.xml" Type="http://schemas.openxmlformats.org/officeDocument/2006/relationships/slide"/><Relationship Id="rId150" Target="fonts/font150.fntdata" Type="http://schemas.openxmlformats.org/officeDocument/2006/relationships/font"/><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slides/slide62.xml" Type="http://schemas.openxmlformats.org/officeDocument/2006/relationships/slide"/><Relationship Id="rId68" Target="slides/slide63.xml" Type="http://schemas.openxmlformats.org/officeDocument/2006/relationships/slide"/><Relationship Id="rId69" Target="slides/slide64.xml" Type="http://schemas.openxmlformats.org/officeDocument/2006/relationships/slide"/><Relationship Id="rId7" Target="slides/slide2.xml" Type="http://schemas.openxmlformats.org/officeDocument/2006/relationships/slide"/><Relationship Id="rId70" Target="slides/slide65.xml" Type="http://schemas.openxmlformats.org/officeDocument/2006/relationships/slide"/><Relationship Id="rId71" Target="slides/slide66.xml" Type="http://schemas.openxmlformats.org/officeDocument/2006/relationships/slide"/><Relationship Id="rId72" Target="slides/slide67.xml" Type="http://schemas.openxmlformats.org/officeDocument/2006/relationships/slide"/><Relationship Id="rId73" Target="slides/slide68.xml" Type="http://schemas.openxmlformats.org/officeDocument/2006/relationships/slide"/><Relationship Id="rId74" Target="slides/slide69.xml" Type="http://schemas.openxmlformats.org/officeDocument/2006/relationships/slide"/><Relationship Id="rId75" Target="slides/slide70.xml" Type="http://schemas.openxmlformats.org/officeDocument/2006/relationships/slide"/><Relationship Id="rId76" Target="slides/slide71.xml" Type="http://schemas.openxmlformats.org/officeDocument/2006/relationships/slide"/><Relationship Id="rId77" Target="slides/slide72.xml" Type="http://schemas.openxmlformats.org/officeDocument/2006/relationships/slide"/><Relationship Id="rId78" Target="slides/slide73.xml" Type="http://schemas.openxmlformats.org/officeDocument/2006/relationships/slide"/><Relationship Id="rId79" Target="slides/slide74.xml" Type="http://schemas.openxmlformats.org/officeDocument/2006/relationships/slide"/><Relationship Id="rId8" Target="slides/slide3.xml" Type="http://schemas.openxmlformats.org/officeDocument/2006/relationships/slide"/><Relationship Id="rId80" Target="slides/slide75.xml" Type="http://schemas.openxmlformats.org/officeDocument/2006/relationships/slide"/><Relationship Id="rId81" Target="slides/slide76.xml" Type="http://schemas.openxmlformats.org/officeDocument/2006/relationships/slide"/><Relationship Id="rId82" Target="slides/slide77.xml" Type="http://schemas.openxmlformats.org/officeDocument/2006/relationships/slide"/><Relationship Id="rId83" Target="slides/slide78.xml" Type="http://schemas.openxmlformats.org/officeDocument/2006/relationships/slide"/><Relationship Id="rId84" Target="slides/slide79.xml" Type="http://schemas.openxmlformats.org/officeDocument/2006/relationships/slide"/><Relationship Id="rId85" Target="slides/slide80.xml" Type="http://schemas.openxmlformats.org/officeDocument/2006/relationships/slide"/><Relationship Id="rId86" Target="slides/slide81.xml" Type="http://schemas.openxmlformats.org/officeDocument/2006/relationships/slide"/><Relationship Id="rId87" Target="slides/slide82.xml" Type="http://schemas.openxmlformats.org/officeDocument/2006/relationships/slide"/><Relationship Id="rId88" Target="slides/slide83.xml" Type="http://schemas.openxmlformats.org/officeDocument/2006/relationships/slide"/><Relationship Id="rId89" Target="slides/slide84.xml" Type="http://schemas.openxmlformats.org/officeDocument/2006/relationships/slide"/><Relationship Id="rId9" Target="slides/slide4.xml" Type="http://schemas.openxmlformats.org/officeDocument/2006/relationships/slide"/><Relationship Id="rId90" Target="slides/slide85.xml" Type="http://schemas.openxmlformats.org/officeDocument/2006/relationships/slide"/><Relationship Id="rId91" Target="slides/slide86.xml" Type="http://schemas.openxmlformats.org/officeDocument/2006/relationships/slide"/><Relationship Id="rId92" Target="slides/slide87.xml" Type="http://schemas.openxmlformats.org/officeDocument/2006/relationships/slide"/><Relationship Id="rId93" Target="slides/slide88.xml" Type="http://schemas.openxmlformats.org/officeDocument/2006/relationships/slide"/><Relationship Id="rId94" Target="slides/slide89.xml" Type="http://schemas.openxmlformats.org/officeDocument/2006/relationships/slide"/><Relationship Id="rId95" Target="slides/slide90.xml" Type="http://schemas.openxmlformats.org/officeDocument/2006/relationships/slide"/><Relationship Id="rId96" Target="slides/slide91.xml" Type="http://schemas.openxmlformats.org/officeDocument/2006/relationships/slide"/><Relationship Id="rId97" Target="slides/slide92.xml" Type="http://schemas.openxmlformats.org/officeDocument/2006/relationships/slide"/><Relationship Id="rId98" Target="slides/slide93.xml" Type="http://schemas.openxmlformats.org/officeDocument/2006/relationships/slide"/><Relationship Id="rId99" Target="slides/slide9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0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jpeg" Type="http://schemas.openxmlformats.org/officeDocument/2006/relationships/image"/><Relationship Id="rId3" Target="../media/image51.png" Type="http://schemas.openxmlformats.org/officeDocument/2006/relationships/image"/><Relationship Id="rId4" Target="../media/image52.svg" Type="http://schemas.openxmlformats.org/officeDocument/2006/relationships/image"/><Relationship Id="rId5" Target="../media/image129.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0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jpeg" Type="http://schemas.openxmlformats.org/officeDocument/2006/relationships/image"/><Relationship Id="rId3" Target="../media/image51.png" Type="http://schemas.openxmlformats.org/officeDocument/2006/relationships/image"/><Relationship Id="rId4" Target="../media/image52.svg" Type="http://schemas.openxmlformats.org/officeDocument/2006/relationships/image"/><Relationship Id="rId5" Target="../media/image130.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0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jpeg" Type="http://schemas.openxmlformats.org/officeDocument/2006/relationships/image"/><Relationship Id="rId3" Target="../media/image51.png" Type="http://schemas.openxmlformats.org/officeDocument/2006/relationships/image"/><Relationship Id="rId4" Target="../media/image52.svg" Type="http://schemas.openxmlformats.org/officeDocument/2006/relationships/image"/><Relationship Id="rId5" Target="../media/image131.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0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2.png" Type="http://schemas.openxmlformats.org/officeDocument/2006/relationships/image"/><Relationship Id="rId3" Target="../media/image133.svg" Type="http://schemas.openxmlformats.org/officeDocument/2006/relationships/image"/><Relationship Id="rId4" Target="../media/image134.png" Type="http://schemas.openxmlformats.org/officeDocument/2006/relationships/image"/><Relationship Id="rId5" Target="../media/image135.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0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media/image2.png" Type="http://schemas.openxmlformats.org/officeDocument/2006/relationships/image"/><Relationship Id="rId12" Target="http://www.exampaperspractice.co.uk" TargetMode="External" Type="http://schemas.openxmlformats.org/officeDocument/2006/relationships/hyperlink"/><Relationship Id="rId2" Target="../media/image115.png" Type="http://schemas.openxmlformats.org/officeDocument/2006/relationships/image"/><Relationship Id="rId3" Target="../media/image116.svg" Type="http://schemas.openxmlformats.org/officeDocument/2006/relationships/image"/><Relationship Id="rId4" Target="../media/image117.png" Type="http://schemas.openxmlformats.org/officeDocument/2006/relationships/image"/><Relationship Id="rId5" Target="../media/image118.svg" Type="http://schemas.openxmlformats.org/officeDocument/2006/relationships/image"/><Relationship Id="rId6" Target="../media/image119.png" Type="http://schemas.openxmlformats.org/officeDocument/2006/relationships/image"/><Relationship Id="rId7" Target="../media/image120.svg" Type="http://schemas.openxmlformats.org/officeDocument/2006/relationships/image"/><Relationship Id="rId8" Target="../media/image121.png" Type="http://schemas.openxmlformats.org/officeDocument/2006/relationships/image"/><Relationship Id="rId9" Target="../media/image122.svg" Type="http://schemas.openxmlformats.org/officeDocument/2006/relationships/image"/></Relationships>
</file>

<file path=ppt/slides/_rels/slide10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3.png" Type="http://schemas.openxmlformats.org/officeDocument/2006/relationships/image"/><Relationship Id="rId11" Target="../media/image138.png" Type="http://schemas.openxmlformats.org/officeDocument/2006/relationships/image"/><Relationship Id="rId12" Target="../media/image139.svg" Type="http://schemas.openxmlformats.org/officeDocument/2006/relationships/image"/><Relationship Id="rId13" Target="../media/image1.png" Type="http://schemas.openxmlformats.org/officeDocument/2006/relationships/image"/><Relationship Id="rId14" Target="../media/image2.png" Type="http://schemas.openxmlformats.org/officeDocument/2006/relationships/image"/><Relationship Id="rId15" Target="http://www.exampaperspractice.co.uk" TargetMode="External" Type="http://schemas.openxmlformats.org/officeDocument/2006/relationships/hyperlink"/><Relationship Id="rId2" Target="../media/image115.png" Type="http://schemas.openxmlformats.org/officeDocument/2006/relationships/image"/><Relationship Id="rId3" Target="../media/image116.svg" Type="http://schemas.openxmlformats.org/officeDocument/2006/relationships/image"/><Relationship Id="rId4" Target="../media/image117.png" Type="http://schemas.openxmlformats.org/officeDocument/2006/relationships/image"/><Relationship Id="rId5" Target="../media/image118.svg" Type="http://schemas.openxmlformats.org/officeDocument/2006/relationships/image"/><Relationship Id="rId6" Target="../media/image121.png" Type="http://schemas.openxmlformats.org/officeDocument/2006/relationships/image"/><Relationship Id="rId7" Target="../media/image122.svg" Type="http://schemas.openxmlformats.org/officeDocument/2006/relationships/image"/><Relationship Id="rId8" Target="../media/image136.png" Type="http://schemas.openxmlformats.org/officeDocument/2006/relationships/image"/><Relationship Id="rId9" Target="../media/image137.svg" Type="http://schemas.openxmlformats.org/officeDocument/2006/relationships/image"/></Relationships>
</file>

<file path=ppt/slides/_rels/slide10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6.png" Type="http://schemas.openxmlformats.org/officeDocument/2006/relationships/image"/><Relationship Id="rId11" Target="../media/image137.svg" Type="http://schemas.openxmlformats.org/officeDocument/2006/relationships/image"/><Relationship Id="rId12" Target="../media/image123.png" Type="http://schemas.openxmlformats.org/officeDocument/2006/relationships/image"/><Relationship Id="rId13" Target="../media/image1.png" Type="http://schemas.openxmlformats.org/officeDocument/2006/relationships/image"/><Relationship Id="rId14" Target="../media/image2.png" Type="http://schemas.openxmlformats.org/officeDocument/2006/relationships/image"/><Relationship Id="rId15" Target="http://www.exampaperspractice.co.uk" TargetMode="External" Type="http://schemas.openxmlformats.org/officeDocument/2006/relationships/hyperlink"/><Relationship Id="rId2" Target="../media/image115.png" Type="http://schemas.openxmlformats.org/officeDocument/2006/relationships/image"/><Relationship Id="rId3" Target="../media/image116.svg" Type="http://schemas.openxmlformats.org/officeDocument/2006/relationships/image"/><Relationship Id="rId4" Target="../media/image117.png" Type="http://schemas.openxmlformats.org/officeDocument/2006/relationships/image"/><Relationship Id="rId5" Target="../media/image118.svg" Type="http://schemas.openxmlformats.org/officeDocument/2006/relationships/image"/><Relationship Id="rId6" Target="../media/image119.png" Type="http://schemas.openxmlformats.org/officeDocument/2006/relationships/image"/><Relationship Id="rId7" Target="../media/image120.svg" Type="http://schemas.openxmlformats.org/officeDocument/2006/relationships/image"/><Relationship Id="rId8" Target="../media/image121.png" Type="http://schemas.openxmlformats.org/officeDocument/2006/relationships/image"/><Relationship Id="rId9" Target="../media/image122.svg" Type="http://schemas.openxmlformats.org/officeDocument/2006/relationships/image"/></Relationships>
</file>

<file path=ppt/slides/_rels/slide10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0.png" Type="http://schemas.openxmlformats.org/officeDocument/2006/relationships/image"/><Relationship Id="rId3" Target="../media/image141.svg" Type="http://schemas.openxmlformats.org/officeDocument/2006/relationships/image"/><Relationship Id="rId4" Target="../media/image142.png" Type="http://schemas.openxmlformats.org/officeDocument/2006/relationships/image"/><Relationship Id="rId5" Target="../media/image143.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0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0.png" Type="http://schemas.openxmlformats.org/officeDocument/2006/relationships/image"/><Relationship Id="rId3" Target="../media/image141.svg" Type="http://schemas.openxmlformats.org/officeDocument/2006/relationships/image"/><Relationship Id="rId4" Target="../media/image142.png" Type="http://schemas.openxmlformats.org/officeDocument/2006/relationships/image"/><Relationship Id="rId5" Target="../media/image143.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0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1.png" Type="http://schemas.openxmlformats.org/officeDocument/2006/relationships/image"/><Relationship Id="rId3" Target="../media/image122.svg" Type="http://schemas.openxmlformats.org/officeDocument/2006/relationships/image"/><Relationship Id="rId4" Target="../media/image115.png" Type="http://schemas.openxmlformats.org/officeDocument/2006/relationships/image"/><Relationship Id="rId5" Target="../media/image116.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1.png" Type="http://schemas.openxmlformats.org/officeDocument/2006/relationships/image"/><Relationship Id="rId3" Target="../media/image122.svg" Type="http://schemas.openxmlformats.org/officeDocument/2006/relationships/image"/><Relationship Id="rId4" Target="../media/image144.pn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1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8.png" Type="http://schemas.openxmlformats.org/officeDocument/2006/relationships/image"/><Relationship Id="rId3" Target="../media/image139.svg" Type="http://schemas.openxmlformats.org/officeDocument/2006/relationships/image"/><Relationship Id="rId4" Target="../media/image145.pn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1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8.png" Type="http://schemas.openxmlformats.org/officeDocument/2006/relationships/image"/><Relationship Id="rId3" Target="../media/image139.svg" Type="http://schemas.openxmlformats.org/officeDocument/2006/relationships/image"/><Relationship Id="rId4" Target="../media/image145.pn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1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8.png" Type="http://schemas.openxmlformats.org/officeDocument/2006/relationships/image"/><Relationship Id="rId3" Target="../media/image139.svg" Type="http://schemas.openxmlformats.org/officeDocument/2006/relationships/image"/><Relationship Id="rId4" Target="../media/image145.pn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1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3.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1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 Id="rId3" Target="../media/image146.svg" Type="http://schemas.openxmlformats.org/officeDocument/2006/relationships/image"/><Relationship Id="rId4" Target="../media/image38.png" Type="http://schemas.openxmlformats.org/officeDocument/2006/relationships/image"/><Relationship Id="rId5" Target="../media/image147.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8.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1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9.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0.png" Type="http://schemas.openxmlformats.org/officeDocument/2006/relationships/image"/><Relationship Id="rId3" Target="../media/image151.svg" Type="http://schemas.openxmlformats.org/officeDocument/2006/relationships/image"/><Relationship Id="rId4" Target="../media/image152.png" Type="http://schemas.openxmlformats.org/officeDocument/2006/relationships/image"/><Relationship Id="rId5" Target="../media/image153.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0.png" Type="http://schemas.openxmlformats.org/officeDocument/2006/relationships/image"/><Relationship Id="rId3" Target="../media/image151.svg" Type="http://schemas.openxmlformats.org/officeDocument/2006/relationships/image"/><Relationship Id="rId4" Target="../media/image152.png" Type="http://schemas.openxmlformats.org/officeDocument/2006/relationships/image"/><Relationship Id="rId5" Target="../media/image153.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jpeg" Type="http://schemas.openxmlformats.org/officeDocument/2006/relationships/image"/><Relationship Id="rId3" Target="../media/image51.png" Type="http://schemas.openxmlformats.org/officeDocument/2006/relationships/image"/><Relationship Id="rId4" Target="../media/image52.svg" Type="http://schemas.openxmlformats.org/officeDocument/2006/relationships/image"/><Relationship Id="rId5" Target="../media/image154.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jpeg" Type="http://schemas.openxmlformats.org/officeDocument/2006/relationships/image"/><Relationship Id="rId3" Target="../media/image51.png" Type="http://schemas.openxmlformats.org/officeDocument/2006/relationships/image"/><Relationship Id="rId4" Target="../media/image52.svg" Type="http://schemas.openxmlformats.org/officeDocument/2006/relationships/image"/><Relationship Id="rId5" Target="../media/image155.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jpeg" Type="http://schemas.openxmlformats.org/officeDocument/2006/relationships/image"/><Relationship Id="rId3" Target="../media/image51.png" Type="http://schemas.openxmlformats.org/officeDocument/2006/relationships/image"/><Relationship Id="rId4" Target="../media/image52.svg" Type="http://schemas.openxmlformats.org/officeDocument/2006/relationships/image"/><Relationship Id="rId5" Target="../media/image156.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jpeg" Type="http://schemas.openxmlformats.org/officeDocument/2006/relationships/image"/><Relationship Id="rId3" Target="../media/image51.png" Type="http://schemas.openxmlformats.org/officeDocument/2006/relationships/image"/><Relationship Id="rId4" Target="../media/image52.svg" Type="http://schemas.openxmlformats.org/officeDocument/2006/relationships/image"/><Relationship Id="rId5" Target="../media/image157.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jpeg" Type="http://schemas.openxmlformats.org/officeDocument/2006/relationships/image"/><Relationship Id="rId3" Target="../media/image51.png" Type="http://schemas.openxmlformats.org/officeDocument/2006/relationships/image"/><Relationship Id="rId4" Target="../media/image52.svg" Type="http://schemas.openxmlformats.org/officeDocument/2006/relationships/image"/><Relationship Id="rId5" Target="../media/image158.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jpeg" Type="http://schemas.openxmlformats.org/officeDocument/2006/relationships/image"/><Relationship Id="rId3" Target="../media/image51.png" Type="http://schemas.openxmlformats.org/officeDocument/2006/relationships/image"/><Relationship Id="rId4" Target="../media/image52.svg" Type="http://schemas.openxmlformats.org/officeDocument/2006/relationships/image"/><Relationship Id="rId5" Target="../media/image159.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jpeg" Type="http://schemas.openxmlformats.org/officeDocument/2006/relationships/image"/><Relationship Id="rId3" Target="../media/image51.png" Type="http://schemas.openxmlformats.org/officeDocument/2006/relationships/image"/><Relationship Id="rId4" Target="../media/image52.svg" Type="http://schemas.openxmlformats.org/officeDocument/2006/relationships/image"/><Relationship Id="rId5" Target="../media/image160.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jpeg" Type="http://schemas.openxmlformats.org/officeDocument/2006/relationships/image"/><Relationship Id="rId3" Target="../media/image51.png" Type="http://schemas.openxmlformats.org/officeDocument/2006/relationships/image"/><Relationship Id="rId4" Target="../media/image52.svg" Type="http://schemas.openxmlformats.org/officeDocument/2006/relationships/image"/><Relationship Id="rId5" Target="../media/image161.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8.png" Type="http://schemas.openxmlformats.org/officeDocument/2006/relationships/image"/><Relationship Id="rId5" Target="../media/image9.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10.pn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media/image2.png" Type="http://schemas.openxmlformats.org/officeDocument/2006/relationships/image"/><Relationship Id="rId12" Target="http://www.exampaperspractice.co.uk" TargetMode="External" Type="http://schemas.openxmlformats.org/officeDocument/2006/relationships/hyperlink"/><Relationship Id="rId2" Target="../media/image6.png" Type="http://schemas.openxmlformats.org/officeDocument/2006/relationships/image"/><Relationship Id="rId3" Target="../media/image7.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5.png" Type="http://schemas.openxmlformats.org/officeDocument/2006/relationships/image"/><Relationship Id="rId9" Target="../media/image16.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pn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2.sv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media/image2.png" Type="http://schemas.openxmlformats.org/officeDocument/2006/relationships/image"/><Relationship Id="rId12" Target="http://www.exampaperspractice.co.uk" TargetMode="External" Type="http://schemas.openxmlformats.org/officeDocument/2006/relationships/hyperlink"/><Relationship Id="rId2" Target="../media/image21.png" Type="http://schemas.openxmlformats.org/officeDocument/2006/relationships/image"/><Relationship Id="rId3" Target="../media/image22.sv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27.png" Type="http://schemas.openxmlformats.org/officeDocument/2006/relationships/image"/><Relationship Id="rId7" Target="../media/image28.svg" Type="http://schemas.openxmlformats.org/officeDocument/2006/relationships/image"/><Relationship Id="rId8" Target="../media/image29.png" Type="http://schemas.openxmlformats.org/officeDocument/2006/relationships/image"/><Relationship Id="rId9" Target="../media/image30.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png" Type="http://schemas.openxmlformats.org/officeDocument/2006/relationships/image"/><Relationship Id="rId4" Target="../media/image33.sv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34.png" Type="http://schemas.openxmlformats.org/officeDocument/2006/relationships/image"/><Relationship Id="rId3" Target="../media/image35.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34.png" Type="http://schemas.openxmlformats.org/officeDocument/2006/relationships/image"/><Relationship Id="rId3" Target="../media/image35.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34.png" Type="http://schemas.openxmlformats.org/officeDocument/2006/relationships/image"/><Relationship Id="rId3" Target="../media/image35.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34.png" Type="http://schemas.openxmlformats.org/officeDocument/2006/relationships/image"/><Relationship Id="rId3" Target="../media/image35.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 Id="rId5" Target="../media/image34.png" Type="http://schemas.openxmlformats.org/officeDocument/2006/relationships/image"/><Relationship Id="rId6" Target="../media/image35.svg" Type="http://schemas.openxmlformats.org/officeDocument/2006/relationships/image"/><Relationship Id="rId7" Target="../media/image44.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 Id="rId5" Target="../media/image34.png" Type="http://schemas.openxmlformats.org/officeDocument/2006/relationships/image"/><Relationship Id="rId6" Target="../media/image35.svg" Type="http://schemas.openxmlformats.org/officeDocument/2006/relationships/image"/><Relationship Id="rId7" Target="../media/image45.png" Type="http://schemas.openxmlformats.org/officeDocument/2006/relationships/image"/><Relationship Id="rId8" Target="../media/image46.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 Id="rId5" Target="../media/image34.png" Type="http://schemas.openxmlformats.org/officeDocument/2006/relationships/image"/><Relationship Id="rId6" Target="../media/image35.svg" Type="http://schemas.openxmlformats.org/officeDocument/2006/relationships/image"/><Relationship Id="rId7" Target="../media/image47.png" Type="http://schemas.openxmlformats.org/officeDocument/2006/relationships/image"/><Relationship Id="rId8" Target="../media/image48.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 Id="rId5" Target="../media/image34.png" Type="http://schemas.openxmlformats.org/officeDocument/2006/relationships/image"/><Relationship Id="rId6" Target="../media/image35.svg" Type="http://schemas.openxmlformats.org/officeDocument/2006/relationships/image"/><Relationship Id="rId7" Target="../media/image49.pn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 Id="rId5" Target="../media/image34.png" Type="http://schemas.openxmlformats.org/officeDocument/2006/relationships/image"/><Relationship Id="rId6" Target="../media/image35.svg" Type="http://schemas.openxmlformats.org/officeDocument/2006/relationships/image"/><Relationship Id="rId7" Target="../media/image49.pn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 Id="rId5" Target="../media/image34.png" Type="http://schemas.openxmlformats.org/officeDocument/2006/relationships/image"/><Relationship Id="rId6" Target="../media/image35.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jpeg" Type="http://schemas.openxmlformats.org/officeDocument/2006/relationships/image"/><Relationship Id="rId3" Target="../media/image51.png" Type="http://schemas.openxmlformats.org/officeDocument/2006/relationships/image"/><Relationship Id="rId4" Target="../media/image52.svg" Type="http://schemas.openxmlformats.org/officeDocument/2006/relationships/image"/><Relationship Id="rId5" Target="../media/image1.png" Type="http://schemas.openxmlformats.org/officeDocument/2006/relationships/image"/><Relationship Id="rId6" Target="../media/image53.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jpeg" Type="http://schemas.openxmlformats.org/officeDocument/2006/relationships/image"/><Relationship Id="rId3" Target="../media/image51.png" Type="http://schemas.openxmlformats.org/officeDocument/2006/relationships/image"/><Relationship Id="rId4" Target="../media/image52.svg" Type="http://schemas.openxmlformats.org/officeDocument/2006/relationships/image"/><Relationship Id="rId5" Target="../media/image1.png" Type="http://schemas.openxmlformats.org/officeDocument/2006/relationships/image"/><Relationship Id="rId6" Target="../media/image54.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png" Type="http://schemas.openxmlformats.org/officeDocument/2006/relationships/image"/><Relationship Id="rId3" Target="../media/image56.svg" Type="http://schemas.openxmlformats.org/officeDocument/2006/relationships/image"/><Relationship Id="rId4" Target="../media/image57.pn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png" Type="http://schemas.openxmlformats.org/officeDocument/2006/relationships/image"/><Relationship Id="rId3" Target="../media/image56.svg" Type="http://schemas.openxmlformats.org/officeDocument/2006/relationships/image"/><Relationship Id="rId4" Target="../media/image57.pn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8.png" Type="http://schemas.openxmlformats.org/officeDocument/2006/relationships/image"/><Relationship Id="rId3" Target="../media/image59.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8.png" Type="http://schemas.openxmlformats.org/officeDocument/2006/relationships/image"/><Relationship Id="rId3" Target="../media/image59.svg" Type="http://schemas.openxmlformats.org/officeDocument/2006/relationships/image"/><Relationship Id="rId4" Target="../media/image60.png" Type="http://schemas.openxmlformats.org/officeDocument/2006/relationships/image"/><Relationship Id="rId5" Target="../media/image61.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8.png" Type="http://schemas.openxmlformats.org/officeDocument/2006/relationships/image"/><Relationship Id="rId3" Target="../media/image59.svg" Type="http://schemas.openxmlformats.org/officeDocument/2006/relationships/image"/><Relationship Id="rId4" Target="../media/image60.png" Type="http://schemas.openxmlformats.org/officeDocument/2006/relationships/image"/><Relationship Id="rId5" Target="../media/image61.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58.png" Type="http://schemas.openxmlformats.org/officeDocument/2006/relationships/image"/><Relationship Id="rId3" Target="../media/image59.svg" Type="http://schemas.openxmlformats.org/officeDocument/2006/relationships/image"/><Relationship Id="rId4" Target="../media/image60.png" Type="http://schemas.openxmlformats.org/officeDocument/2006/relationships/image"/><Relationship Id="rId5" Target="../media/image61.svg" Type="http://schemas.openxmlformats.org/officeDocument/2006/relationships/image"/><Relationship Id="rId6" Target="../media/image62.png" Type="http://schemas.openxmlformats.org/officeDocument/2006/relationships/image"/><Relationship Id="rId7" Target="../media/image63.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4.jpeg" Type="http://schemas.openxmlformats.org/officeDocument/2006/relationships/image"/><Relationship Id="rId3" Target="../media/image65.png" Type="http://schemas.openxmlformats.org/officeDocument/2006/relationships/image"/><Relationship Id="rId4" Target="../media/image66.svg" Type="http://schemas.openxmlformats.org/officeDocument/2006/relationships/image"/><Relationship Id="rId5" Target="../media/image67.png" Type="http://schemas.openxmlformats.org/officeDocument/2006/relationships/image"/><Relationship Id="rId6" Target="../media/image68.svg" Type="http://schemas.openxmlformats.org/officeDocument/2006/relationships/image"/><Relationship Id="rId7" Target="../media/image1.png" Type="http://schemas.openxmlformats.org/officeDocument/2006/relationships/image"/><Relationship Id="rId8" Target="../media/image2.png" Type="http://schemas.openxmlformats.org/officeDocument/2006/relationships/image"/><Relationship Id="rId9" Target="http://www.exampaperspractice.co.uk" TargetMode="External" Type="http://schemas.openxmlformats.org/officeDocument/2006/relationships/hyperlink"/></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9.png" Type="http://schemas.openxmlformats.org/officeDocument/2006/relationships/image"/><Relationship Id="rId3" Target="../media/image70.svg" Type="http://schemas.openxmlformats.org/officeDocument/2006/relationships/image"/><Relationship Id="rId4" Target="../media/image71.png" Type="http://schemas.openxmlformats.org/officeDocument/2006/relationships/image"/><Relationship Id="rId5" Target="../media/image72.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9.png" Type="http://schemas.openxmlformats.org/officeDocument/2006/relationships/image"/><Relationship Id="rId3" Target="../media/image70.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9.png" Type="http://schemas.openxmlformats.org/officeDocument/2006/relationships/image"/><Relationship Id="rId3" Target="../media/image70.svg" Type="http://schemas.openxmlformats.org/officeDocument/2006/relationships/image"/><Relationship Id="rId4" Target="../media/image73.png" Type="http://schemas.openxmlformats.org/officeDocument/2006/relationships/image"/><Relationship Id="rId5" Target="../media/image74.png" Type="http://schemas.openxmlformats.org/officeDocument/2006/relationships/image"/><Relationship Id="rId6" Target="../media/image75.png" Type="http://schemas.openxmlformats.org/officeDocument/2006/relationships/image"/><Relationship Id="rId7" Target="../media/image1.png" Type="http://schemas.openxmlformats.org/officeDocument/2006/relationships/image"/><Relationship Id="rId8" Target="../media/image2.png" Type="http://schemas.openxmlformats.org/officeDocument/2006/relationships/image"/><Relationship Id="rId9" Target="http://www.exampaperspractice.co.uk" TargetMode="External" Type="http://schemas.openxmlformats.org/officeDocument/2006/relationships/hyperlink"/></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9.png" Type="http://schemas.openxmlformats.org/officeDocument/2006/relationships/image"/><Relationship Id="rId3" Target="../media/image70.svg" Type="http://schemas.openxmlformats.org/officeDocument/2006/relationships/image"/><Relationship Id="rId4" Target="../media/image71.png" Type="http://schemas.openxmlformats.org/officeDocument/2006/relationships/image"/><Relationship Id="rId5" Target="../media/image72.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6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9.png" Type="http://schemas.openxmlformats.org/officeDocument/2006/relationships/image"/><Relationship Id="rId3" Target="../media/image70.svg" Type="http://schemas.openxmlformats.org/officeDocument/2006/relationships/image"/><Relationship Id="rId4" Target="../media/image76.png" Type="http://schemas.openxmlformats.org/officeDocument/2006/relationships/image"/><Relationship Id="rId5" Target="../media/image77.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6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9.png" Type="http://schemas.openxmlformats.org/officeDocument/2006/relationships/image"/><Relationship Id="rId3" Target="../media/image70.svg" Type="http://schemas.openxmlformats.org/officeDocument/2006/relationships/image"/><Relationship Id="rId4" Target="../media/image76.png" Type="http://schemas.openxmlformats.org/officeDocument/2006/relationships/image"/><Relationship Id="rId5" Target="../media/image77.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6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6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6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9.png" Type="http://schemas.openxmlformats.org/officeDocument/2006/relationships/image"/><Relationship Id="rId3" Target="../media/image70.svg" Type="http://schemas.openxmlformats.org/officeDocument/2006/relationships/image"/><Relationship Id="rId4" Target="../media/image76.png" Type="http://schemas.openxmlformats.org/officeDocument/2006/relationships/image"/><Relationship Id="rId5" Target="../media/image77.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6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3.svg" Type="http://schemas.openxmlformats.org/officeDocument/2006/relationships/image"/><Relationship Id="rId11" Target="../media/image1.png" Type="http://schemas.openxmlformats.org/officeDocument/2006/relationships/image"/><Relationship Id="rId12" Target="../media/image2.png" Type="http://schemas.openxmlformats.org/officeDocument/2006/relationships/image"/><Relationship Id="rId13" Target="http://www.exampaperspractice.co.uk" TargetMode="External" Type="http://schemas.openxmlformats.org/officeDocument/2006/relationships/hyperlink"/><Relationship Id="rId2" Target="../media/image69.png" Type="http://schemas.openxmlformats.org/officeDocument/2006/relationships/image"/><Relationship Id="rId3" Target="../media/image70.svg" Type="http://schemas.openxmlformats.org/officeDocument/2006/relationships/image"/><Relationship Id="rId4" Target="../media/image78.png" Type="http://schemas.openxmlformats.org/officeDocument/2006/relationships/image"/><Relationship Id="rId5" Target="../media/image79.svg" Type="http://schemas.openxmlformats.org/officeDocument/2006/relationships/image"/><Relationship Id="rId6" Target="../media/image73.png" Type="http://schemas.openxmlformats.org/officeDocument/2006/relationships/image"/><Relationship Id="rId7" Target="../media/image80.png" Type="http://schemas.openxmlformats.org/officeDocument/2006/relationships/image"/><Relationship Id="rId8" Target="../media/image81.svg" Type="http://schemas.openxmlformats.org/officeDocument/2006/relationships/image"/><Relationship Id="rId9" Target="../media/image82.png" Type="http://schemas.openxmlformats.org/officeDocument/2006/relationships/image"/></Relationships>
</file>

<file path=ppt/slides/_rels/slide6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5.svg" Type="http://schemas.openxmlformats.org/officeDocument/2006/relationships/image"/><Relationship Id="rId11" Target="../media/image86.png" Type="http://schemas.openxmlformats.org/officeDocument/2006/relationships/image"/><Relationship Id="rId12" Target="../media/image87.svg" Type="http://schemas.openxmlformats.org/officeDocument/2006/relationships/image"/><Relationship Id="rId13" Target="../media/image1.png" Type="http://schemas.openxmlformats.org/officeDocument/2006/relationships/image"/><Relationship Id="rId14" Target="../media/image2.png" Type="http://schemas.openxmlformats.org/officeDocument/2006/relationships/image"/><Relationship Id="rId15" Target="http://www.exampaperspractice.co.uk" TargetMode="External" Type="http://schemas.openxmlformats.org/officeDocument/2006/relationships/hyperlink"/><Relationship Id="rId2" Target="../media/image69.png" Type="http://schemas.openxmlformats.org/officeDocument/2006/relationships/image"/><Relationship Id="rId3" Target="../media/image70.svg" Type="http://schemas.openxmlformats.org/officeDocument/2006/relationships/image"/><Relationship Id="rId4" Target="../media/image78.png" Type="http://schemas.openxmlformats.org/officeDocument/2006/relationships/image"/><Relationship Id="rId5" Target="../media/image79.svg" Type="http://schemas.openxmlformats.org/officeDocument/2006/relationships/image"/><Relationship Id="rId6" Target="../media/image73.png" Type="http://schemas.openxmlformats.org/officeDocument/2006/relationships/image"/><Relationship Id="rId7" Target="../media/image80.png" Type="http://schemas.openxmlformats.org/officeDocument/2006/relationships/image"/><Relationship Id="rId8" Target="../media/image81.svg" Type="http://schemas.openxmlformats.org/officeDocument/2006/relationships/image"/><Relationship Id="rId9" Target="../media/image84.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7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5.svg" Type="http://schemas.openxmlformats.org/officeDocument/2006/relationships/image"/><Relationship Id="rId11" Target="../media/image88.png" Type="http://schemas.openxmlformats.org/officeDocument/2006/relationships/image"/><Relationship Id="rId12" Target="../media/image89.svg" Type="http://schemas.openxmlformats.org/officeDocument/2006/relationships/image"/><Relationship Id="rId13" Target="../media/image1.png" Type="http://schemas.openxmlformats.org/officeDocument/2006/relationships/image"/><Relationship Id="rId14" Target="../media/image2.png" Type="http://schemas.openxmlformats.org/officeDocument/2006/relationships/image"/><Relationship Id="rId15" Target="http://www.exampaperspractice.co.uk" TargetMode="External" Type="http://schemas.openxmlformats.org/officeDocument/2006/relationships/hyperlink"/><Relationship Id="rId2" Target="../media/image69.png" Type="http://schemas.openxmlformats.org/officeDocument/2006/relationships/image"/><Relationship Id="rId3" Target="../media/image70.svg" Type="http://schemas.openxmlformats.org/officeDocument/2006/relationships/image"/><Relationship Id="rId4" Target="../media/image78.png" Type="http://schemas.openxmlformats.org/officeDocument/2006/relationships/image"/><Relationship Id="rId5" Target="../media/image79.svg" Type="http://schemas.openxmlformats.org/officeDocument/2006/relationships/image"/><Relationship Id="rId6" Target="../media/image73.png" Type="http://schemas.openxmlformats.org/officeDocument/2006/relationships/image"/><Relationship Id="rId7" Target="../media/image80.png" Type="http://schemas.openxmlformats.org/officeDocument/2006/relationships/image"/><Relationship Id="rId8" Target="../media/image81.svg" Type="http://schemas.openxmlformats.org/officeDocument/2006/relationships/image"/><Relationship Id="rId9" Target="../media/image84.png" Type="http://schemas.openxmlformats.org/officeDocument/2006/relationships/image"/></Relationships>
</file>

<file path=ppt/slides/_rels/slide7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6.png" Type="http://schemas.openxmlformats.org/officeDocument/2006/relationships/image"/><Relationship Id="rId11" Target="../media/image97.svg" Type="http://schemas.openxmlformats.org/officeDocument/2006/relationships/image"/><Relationship Id="rId12" Target="../media/image98.png" Type="http://schemas.openxmlformats.org/officeDocument/2006/relationships/image"/><Relationship Id="rId13" Target="../media/image99.svg" Type="http://schemas.openxmlformats.org/officeDocument/2006/relationships/image"/><Relationship Id="rId14" Target="../media/image1.png" Type="http://schemas.openxmlformats.org/officeDocument/2006/relationships/image"/><Relationship Id="rId15" Target="../media/image2.png" Type="http://schemas.openxmlformats.org/officeDocument/2006/relationships/image"/><Relationship Id="rId16" Target="http://www.exampaperspractice.co.uk" TargetMode="External" Type="http://schemas.openxmlformats.org/officeDocument/2006/relationships/hyperlink"/><Relationship Id="rId2" Target="../media/image69.png" Type="http://schemas.openxmlformats.org/officeDocument/2006/relationships/image"/><Relationship Id="rId3" Target="../media/image70.svg" Type="http://schemas.openxmlformats.org/officeDocument/2006/relationships/image"/><Relationship Id="rId4" Target="../media/image90.png" Type="http://schemas.openxmlformats.org/officeDocument/2006/relationships/image"/><Relationship Id="rId5" Target="../media/image91.svg" Type="http://schemas.openxmlformats.org/officeDocument/2006/relationships/image"/><Relationship Id="rId6" Target="../media/image92.png" Type="http://schemas.openxmlformats.org/officeDocument/2006/relationships/image"/><Relationship Id="rId7" Target="../media/image93.svg" Type="http://schemas.openxmlformats.org/officeDocument/2006/relationships/image"/><Relationship Id="rId8" Target="../media/image94.png" Type="http://schemas.openxmlformats.org/officeDocument/2006/relationships/image"/><Relationship Id="rId9" Target="../media/image95.svg" Type="http://schemas.openxmlformats.org/officeDocument/2006/relationships/image"/></Relationships>
</file>

<file path=ppt/slides/_rels/slide7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7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jpeg" Type="http://schemas.openxmlformats.org/officeDocument/2006/relationships/image"/><Relationship Id="rId3" Target="../media/image51.png" Type="http://schemas.openxmlformats.org/officeDocument/2006/relationships/image"/><Relationship Id="rId4" Target="../media/image52.svg" Type="http://schemas.openxmlformats.org/officeDocument/2006/relationships/image"/><Relationship Id="rId5" Target="../media/image100.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7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jpeg" Type="http://schemas.openxmlformats.org/officeDocument/2006/relationships/image"/><Relationship Id="rId3" Target="../media/image51.png" Type="http://schemas.openxmlformats.org/officeDocument/2006/relationships/image"/><Relationship Id="rId4" Target="../media/image52.svg" Type="http://schemas.openxmlformats.org/officeDocument/2006/relationships/image"/><Relationship Id="rId5" Target="../media/image101.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7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jpeg" Type="http://schemas.openxmlformats.org/officeDocument/2006/relationships/image"/><Relationship Id="rId3" Target="../media/image51.png" Type="http://schemas.openxmlformats.org/officeDocument/2006/relationships/image"/><Relationship Id="rId4" Target="../media/image52.svg" Type="http://schemas.openxmlformats.org/officeDocument/2006/relationships/image"/><Relationship Id="rId5" Target="../media/image102.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7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jpeg" Type="http://schemas.openxmlformats.org/officeDocument/2006/relationships/image"/><Relationship Id="rId3" Target="../media/image51.png" Type="http://schemas.openxmlformats.org/officeDocument/2006/relationships/image"/><Relationship Id="rId4" Target="../media/image52.svg" Type="http://schemas.openxmlformats.org/officeDocument/2006/relationships/image"/><Relationship Id="rId5" Target="../media/image103.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7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4.jpeg" Type="http://schemas.openxmlformats.org/officeDocument/2006/relationships/image"/><Relationship Id="rId3" Target="../media/image105.png" Type="http://schemas.openxmlformats.org/officeDocument/2006/relationships/image"/><Relationship Id="rId4" Target="../media/image106.svg" Type="http://schemas.openxmlformats.org/officeDocument/2006/relationships/image"/><Relationship Id="rId5" Target="../media/image107.png" Type="http://schemas.openxmlformats.org/officeDocument/2006/relationships/image"/><Relationship Id="rId6" Target="../media/image108.png" Type="http://schemas.openxmlformats.org/officeDocument/2006/relationships/image"/><Relationship Id="rId7" Target="../media/image1.png" Type="http://schemas.openxmlformats.org/officeDocument/2006/relationships/image"/><Relationship Id="rId8" Target="../media/image2.png" Type="http://schemas.openxmlformats.org/officeDocument/2006/relationships/image"/><Relationship Id="rId9" Target="http://www.exampaperspractice.co.uk" TargetMode="External" Type="http://schemas.openxmlformats.org/officeDocument/2006/relationships/hyperlink"/></Relationships>
</file>

<file path=ppt/slides/_rels/slide7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4.jpeg" Type="http://schemas.openxmlformats.org/officeDocument/2006/relationships/image"/><Relationship Id="rId3" Target="../media/image105.png" Type="http://schemas.openxmlformats.org/officeDocument/2006/relationships/image"/><Relationship Id="rId4" Target="../media/image106.sv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79.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109.png" Type="http://schemas.openxmlformats.org/officeDocument/2006/relationships/image"/><Relationship Id="rId3" Target="../media/image110.svg" Type="http://schemas.openxmlformats.org/officeDocument/2006/relationships/image"/><Relationship Id="rId4" Target="../media/image111.png" Type="http://schemas.openxmlformats.org/officeDocument/2006/relationships/image"/><Relationship Id="rId5" Target="../media/image112.svg" Type="http://schemas.openxmlformats.org/officeDocument/2006/relationships/image"/><Relationship Id="rId6" Target="../media/image113.png" Type="http://schemas.openxmlformats.org/officeDocument/2006/relationships/image"/><Relationship Id="rId7" Target="../media/image114.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8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media/image2.png" Type="http://schemas.openxmlformats.org/officeDocument/2006/relationships/image"/><Relationship Id="rId12" Target="http://www.exampaperspractice.co.uk" TargetMode="External" Type="http://schemas.openxmlformats.org/officeDocument/2006/relationships/hyperlink"/><Relationship Id="rId2" Target="../media/image115.png" Type="http://schemas.openxmlformats.org/officeDocument/2006/relationships/image"/><Relationship Id="rId3" Target="../media/image116.svg" Type="http://schemas.openxmlformats.org/officeDocument/2006/relationships/image"/><Relationship Id="rId4" Target="../media/image117.png" Type="http://schemas.openxmlformats.org/officeDocument/2006/relationships/image"/><Relationship Id="rId5" Target="../media/image118.svg" Type="http://schemas.openxmlformats.org/officeDocument/2006/relationships/image"/><Relationship Id="rId6" Target="../media/image119.png" Type="http://schemas.openxmlformats.org/officeDocument/2006/relationships/image"/><Relationship Id="rId7" Target="../media/image120.svg" Type="http://schemas.openxmlformats.org/officeDocument/2006/relationships/image"/><Relationship Id="rId8" Target="../media/image121.png" Type="http://schemas.openxmlformats.org/officeDocument/2006/relationships/image"/><Relationship Id="rId9" Target="../media/image122.svg" Type="http://schemas.openxmlformats.org/officeDocument/2006/relationships/image"/></Relationships>
</file>

<file path=ppt/slides/_rels/slide8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media/image2.png" Type="http://schemas.openxmlformats.org/officeDocument/2006/relationships/image"/><Relationship Id="rId12" Target="http://www.exampaperspractice.co.uk" TargetMode="External" Type="http://schemas.openxmlformats.org/officeDocument/2006/relationships/hyperlink"/><Relationship Id="rId2" Target="../media/image115.png" Type="http://schemas.openxmlformats.org/officeDocument/2006/relationships/image"/><Relationship Id="rId3" Target="../media/image116.svg" Type="http://schemas.openxmlformats.org/officeDocument/2006/relationships/image"/><Relationship Id="rId4" Target="../media/image117.png" Type="http://schemas.openxmlformats.org/officeDocument/2006/relationships/image"/><Relationship Id="rId5" Target="../media/image118.svg" Type="http://schemas.openxmlformats.org/officeDocument/2006/relationships/image"/><Relationship Id="rId6" Target="../media/image119.png" Type="http://schemas.openxmlformats.org/officeDocument/2006/relationships/image"/><Relationship Id="rId7" Target="../media/image120.svg" Type="http://schemas.openxmlformats.org/officeDocument/2006/relationships/image"/><Relationship Id="rId8" Target="../media/image121.png" Type="http://schemas.openxmlformats.org/officeDocument/2006/relationships/image"/><Relationship Id="rId9" Target="../media/image122.svg" Type="http://schemas.openxmlformats.org/officeDocument/2006/relationships/image"/></Relationships>
</file>

<file path=ppt/slides/_rels/slide8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media/image2.png" Type="http://schemas.openxmlformats.org/officeDocument/2006/relationships/image"/><Relationship Id="rId12" Target="http://www.exampaperspractice.co.uk" TargetMode="External" Type="http://schemas.openxmlformats.org/officeDocument/2006/relationships/hyperlink"/><Relationship Id="rId2" Target="../media/image115.png" Type="http://schemas.openxmlformats.org/officeDocument/2006/relationships/image"/><Relationship Id="rId3" Target="../media/image116.svg" Type="http://schemas.openxmlformats.org/officeDocument/2006/relationships/image"/><Relationship Id="rId4" Target="../media/image117.png" Type="http://schemas.openxmlformats.org/officeDocument/2006/relationships/image"/><Relationship Id="rId5" Target="../media/image118.svg" Type="http://schemas.openxmlformats.org/officeDocument/2006/relationships/image"/><Relationship Id="rId6" Target="../media/image119.png" Type="http://schemas.openxmlformats.org/officeDocument/2006/relationships/image"/><Relationship Id="rId7" Target="../media/image120.svg" Type="http://schemas.openxmlformats.org/officeDocument/2006/relationships/image"/><Relationship Id="rId8" Target="../media/image121.png" Type="http://schemas.openxmlformats.org/officeDocument/2006/relationships/image"/><Relationship Id="rId9" Target="../media/image122.svg" Type="http://schemas.openxmlformats.org/officeDocument/2006/relationships/image"/></Relationships>
</file>

<file path=ppt/slides/_rels/slide8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media/image2.png" Type="http://schemas.openxmlformats.org/officeDocument/2006/relationships/image"/><Relationship Id="rId12" Target="http://www.exampaperspractice.co.uk" TargetMode="External" Type="http://schemas.openxmlformats.org/officeDocument/2006/relationships/hyperlink"/><Relationship Id="rId2" Target="../media/image115.png" Type="http://schemas.openxmlformats.org/officeDocument/2006/relationships/image"/><Relationship Id="rId3" Target="../media/image116.svg" Type="http://schemas.openxmlformats.org/officeDocument/2006/relationships/image"/><Relationship Id="rId4" Target="../media/image117.png" Type="http://schemas.openxmlformats.org/officeDocument/2006/relationships/image"/><Relationship Id="rId5" Target="../media/image118.svg" Type="http://schemas.openxmlformats.org/officeDocument/2006/relationships/image"/><Relationship Id="rId6" Target="../media/image119.png" Type="http://schemas.openxmlformats.org/officeDocument/2006/relationships/image"/><Relationship Id="rId7" Target="../media/image120.svg" Type="http://schemas.openxmlformats.org/officeDocument/2006/relationships/image"/><Relationship Id="rId8" Target="../media/image121.png" Type="http://schemas.openxmlformats.org/officeDocument/2006/relationships/image"/><Relationship Id="rId9" Target="../media/image122.svg" Type="http://schemas.openxmlformats.org/officeDocument/2006/relationships/image"/></Relationships>
</file>

<file path=ppt/slides/_rels/slide8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1.png" Type="http://schemas.openxmlformats.org/officeDocument/2006/relationships/image"/><Relationship Id="rId3" Target="../media/image122.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8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8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3.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8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3.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8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3.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8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media/image2.png" Type="http://schemas.openxmlformats.org/officeDocument/2006/relationships/image"/><Relationship Id="rId12" Target="http://www.exampaperspractice.co.uk" TargetMode="External" Type="http://schemas.openxmlformats.org/officeDocument/2006/relationships/hyperlink"/><Relationship Id="rId2" Target="../media/image115.png" Type="http://schemas.openxmlformats.org/officeDocument/2006/relationships/image"/><Relationship Id="rId3" Target="../media/image116.svg" Type="http://schemas.openxmlformats.org/officeDocument/2006/relationships/image"/><Relationship Id="rId4" Target="../media/image117.png" Type="http://schemas.openxmlformats.org/officeDocument/2006/relationships/image"/><Relationship Id="rId5" Target="../media/image118.svg" Type="http://schemas.openxmlformats.org/officeDocument/2006/relationships/image"/><Relationship Id="rId6" Target="../media/image119.png" Type="http://schemas.openxmlformats.org/officeDocument/2006/relationships/image"/><Relationship Id="rId7" Target="../media/image120.svg" Type="http://schemas.openxmlformats.org/officeDocument/2006/relationships/image"/><Relationship Id="rId8" Target="../media/image121.png" Type="http://schemas.openxmlformats.org/officeDocument/2006/relationships/image"/><Relationship Id="rId9" Target="../media/image122.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9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media/image2.png" Type="http://schemas.openxmlformats.org/officeDocument/2006/relationships/image"/><Relationship Id="rId12" Target="http://www.exampaperspractice.co.uk" TargetMode="External" Type="http://schemas.openxmlformats.org/officeDocument/2006/relationships/hyperlink"/><Relationship Id="rId2" Target="../media/image115.png" Type="http://schemas.openxmlformats.org/officeDocument/2006/relationships/image"/><Relationship Id="rId3" Target="../media/image116.svg" Type="http://schemas.openxmlformats.org/officeDocument/2006/relationships/image"/><Relationship Id="rId4" Target="../media/image117.png" Type="http://schemas.openxmlformats.org/officeDocument/2006/relationships/image"/><Relationship Id="rId5" Target="../media/image118.svg" Type="http://schemas.openxmlformats.org/officeDocument/2006/relationships/image"/><Relationship Id="rId6" Target="../media/image119.png" Type="http://schemas.openxmlformats.org/officeDocument/2006/relationships/image"/><Relationship Id="rId7" Target="../media/image120.svg" Type="http://schemas.openxmlformats.org/officeDocument/2006/relationships/image"/><Relationship Id="rId8" Target="../media/image121.png" Type="http://schemas.openxmlformats.org/officeDocument/2006/relationships/image"/><Relationship Id="rId9" Target="../media/image122.svg" Type="http://schemas.openxmlformats.org/officeDocument/2006/relationships/image"/></Relationships>
</file>

<file path=ppt/slides/_rels/slide9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media/image2.png" Type="http://schemas.openxmlformats.org/officeDocument/2006/relationships/image"/><Relationship Id="rId12" Target="http://www.exampaperspractice.co.uk" TargetMode="External" Type="http://schemas.openxmlformats.org/officeDocument/2006/relationships/hyperlink"/><Relationship Id="rId2" Target="../media/image115.png" Type="http://schemas.openxmlformats.org/officeDocument/2006/relationships/image"/><Relationship Id="rId3" Target="../media/image116.svg" Type="http://schemas.openxmlformats.org/officeDocument/2006/relationships/image"/><Relationship Id="rId4" Target="../media/image117.png" Type="http://schemas.openxmlformats.org/officeDocument/2006/relationships/image"/><Relationship Id="rId5" Target="../media/image118.svg" Type="http://schemas.openxmlformats.org/officeDocument/2006/relationships/image"/><Relationship Id="rId6" Target="../media/image119.png" Type="http://schemas.openxmlformats.org/officeDocument/2006/relationships/image"/><Relationship Id="rId7" Target="../media/image120.svg" Type="http://schemas.openxmlformats.org/officeDocument/2006/relationships/image"/><Relationship Id="rId8" Target="../media/image121.png" Type="http://schemas.openxmlformats.org/officeDocument/2006/relationships/image"/><Relationship Id="rId9" Target="../media/image122.svg" Type="http://schemas.openxmlformats.org/officeDocument/2006/relationships/image"/></Relationships>
</file>

<file path=ppt/slides/_rels/slide9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media/image2.png" Type="http://schemas.openxmlformats.org/officeDocument/2006/relationships/image"/><Relationship Id="rId12" Target="http://www.exampaperspractice.co.uk" TargetMode="External" Type="http://schemas.openxmlformats.org/officeDocument/2006/relationships/hyperlink"/><Relationship Id="rId2" Target="../media/image115.png" Type="http://schemas.openxmlformats.org/officeDocument/2006/relationships/image"/><Relationship Id="rId3" Target="../media/image116.svg" Type="http://schemas.openxmlformats.org/officeDocument/2006/relationships/image"/><Relationship Id="rId4" Target="../media/image117.png" Type="http://schemas.openxmlformats.org/officeDocument/2006/relationships/image"/><Relationship Id="rId5" Target="../media/image118.svg" Type="http://schemas.openxmlformats.org/officeDocument/2006/relationships/image"/><Relationship Id="rId6" Target="../media/image119.png" Type="http://schemas.openxmlformats.org/officeDocument/2006/relationships/image"/><Relationship Id="rId7" Target="../media/image120.svg" Type="http://schemas.openxmlformats.org/officeDocument/2006/relationships/image"/><Relationship Id="rId8" Target="../media/image121.png" Type="http://schemas.openxmlformats.org/officeDocument/2006/relationships/image"/><Relationship Id="rId9" Target="../media/image122.svg" Type="http://schemas.openxmlformats.org/officeDocument/2006/relationships/image"/></Relationships>
</file>

<file path=ppt/slides/_rels/slide9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media/image2.png" Type="http://schemas.openxmlformats.org/officeDocument/2006/relationships/image"/><Relationship Id="rId12" Target="http://www.exampaperspractice.co.uk" TargetMode="External" Type="http://schemas.openxmlformats.org/officeDocument/2006/relationships/hyperlink"/><Relationship Id="rId2" Target="../media/image115.png" Type="http://schemas.openxmlformats.org/officeDocument/2006/relationships/image"/><Relationship Id="rId3" Target="../media/image116.svg" Type="http://schemas.openxmlformats.org/officeDocument/2006/relationships/image"/><Relationship Id="rId4" Target="../media/image117.png" Type="http://schemas.openxmlformats.org/officeDocument/2006/relationships/image"/><Relationship Id="rId5" Target="../media/image118.svg" Type="http://schemas.openxmlformats.org/officeDocument/2006/relationships/image"/><Relationship Id="rId6" Target="../media/image119.png" Type="http://schemas.openxmlformats.org/officeDocument/2006/relationships/image"/><Relationship Id="rId7" Target="../media/image120.svg" Type="http://schemas.openxmlformats.org/officeDocument/2006/relationships/image"/><Relationship Id="rId8" Target="../media/image121.png" Type="http://schemas.openxmlformats.org/officeDocument/2006/relationships/image"/><Relationship Id="rId9" Target="../media/image122.svg" Type="http://schemas.openxmlformats.org/officeDocument/2006/relationships/image"/></Relationships>
</file>

<file path=ppt/slides/_rels/slide9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media/image2.png" Type="http://schemas.openxmlformats.org/officeDocument/2006/relationships/image"/><Relationship Id="rId12" Target="http://www.exampaperspractice.co.uk" TargetMode="External" Type="http://schemas.openxmlformats.org/officeDocument/2006/relationships/hyperlink"/><Relationship Id="rId2" Target="../media/image115.png" Type="http://schemas.openxmlformats.org/officeDocument/2006/relationships/image"/><Relationship Id="rId3" Target="../media/image116.svg" Type="http://schemas.openxmlformats.org/officeDocument/2006/relationships/image"/><Relationship Id="rId4" Target="../media/image117.png" Type="http://schemas.openxmlformats.org/officeDocument/2006/relationships/image"/><Relationship Id="rId5" Target="../media/image118.svg" Type="http://schemas.openxmlformats.org/officeDocument/2006/relationships/image"/><Relationship Id="rId6" Target="../media/image119.png" Type="http://schemas.openxmlformats.org/officeDocument/2006/relationships/image"/><Relationship Id="rId7" Target="../media/image120.svg" Type="http://schemas.openxmlformats.org/officeDocument/2006/relationships/image"/><Relationship Id="rId8" Target="../media/image121.png" Type="http://schemas.openxmlformats.org/officeDocument/2006/relationships/image"/><Relationship Id="rId9" Target="../media/image122.svg" Type="http://schemas.openxmlformats.org/officeDocument/2006/relationships/image"/></Relationships>
</file>

<file path=ppt/slides/_rels/slide9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jpeg" Type="http://schemas.openxmlformats.org/officeDocument/2006/relationships/image"/><Relationship Id="rId3" Target="../media/image51.png" Type="http://schemas.openxmlformats.org/officeDocument/2006/relationships/image"/><Relationship Id="rId4" Target="../media/image52.svg" Type="http://schemas.openxmlformats.org/officeDocument/2006/relationships/image"/><Relationship Id="rId5" Target="../media/image124.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9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jpeg" Type="http://schemas.openxmlformats.org/officeDocument/2006/relationships/image"/><Relationship Id="rId3" Target="../media/image51.png" Type="http://schemas.openxmlformats.org/officeDocument/2006/relationships/image"/><Relationship Id="rId4" Target="../media/image52.svg" Type="http://schemas.openxmlformats.org/officeDocument/2006/relationships/image"/><Relationship Id="rId5" Target="../media/image125.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9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jpeg" Type="http://schemas.openxmlformats.org/officeDocument/2006/relationships/image"/><Relationship Id="rId3" Target="../media/image51.png" Type="http://schemas.openxmlformats.org/officeDocument/2006/relationships/image"/><Relationship Id="rId4" Target="../media/image52.svg" Type="http://schemas.openxmlformats.org/officeDocument/2006/relationships/image"/><Relationship Id="rId5" Target="../media/image126.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9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jpeg" Type="http://schemas.openxmlformats.org/officeDocument/2006/relationships/image"/><Relationship Id="rId3" Target="../media/image51.png" Type="http://schemas.openxmlformats.org/officeDocument/2006/relationships/image"/><Relationship Id="rId4" Target="../media/image52.svg" Type="http://schemas.openxmlformats.org/officeDocument/2006/relationships/image"/><Relationship Id="rId5" Target="../media/image127.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9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jpeg" Type="http://schemas.openxmlformats.org/officeDocument/2006/relationships/image"/><Relationship Id="rId3" Target="../media/image51.png" Type="http://schemas.openxmlformats.org/officeDocument/2006/relationships/image"/><Relationship Id="rId4" Target="../media/image52.svg" Type="http://schemas.openxmlformats.org/officeDocument/2006/relationships/image"/><Relationship Id="rId5" Target="../media/image128.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591807" y="6141820"/>
            <a:ext cx="11104385" cy="2797175"/>
          </a:xfrm>
          <a:prstGeom prst="rect">
            <a:avLst/>
          </a:prstGeom>
        </p:spPr>
        <p:txBody>
          <a:bodyPr anchor="t" rtlCol="false" tIns="0" lIns="0" bIns="0" rIns="0">
            <a:spAutoFit/>
          </a:bodyPr>
          <a:lstStyle/>
          <a:p>
            <a:pPr algn="ctr">
              <a:lnSpc>
                <a:spcPts val="3359"/>
              </a:lnSpc>
            </a:pPr>
            <a:r>
              <a:rPr lang="en-US" sz="2399">
                <a:solidFill>
                  <a:srgbClr val="000000"/>
                </a:solidFill>
                <a:latin typeface="DejaVu Sans Light"/>
                <a:ea typeface="DejaVu Sans Light"/>
                <a:cs typeface="DejaVu Sans Light"/>
                <a:sym typeface="DejaVu Sans Light"/>
              </a:rPr>
              <a:t>This study guide has been expertly compiled and edited by successful former teachers of Computer Science and highly experienced examiners and is suitable for students who are taking </a:t>
            </a:r>
            <a:r>
              <a:rPr lang="en-US" sz="2399" b="true">
                <a:solidFill>
                  <a:srgbClr val="000000"/>
                </a:solidFill>
                <a:latin typeface="DejaVu Sans Bold"/>
                <a:ea typeface="DejaVu Sans Bold"/>
                <a:cs typeface="DejaVu Sans Bold"/>
                <a:sym typeface="DejaVu Sans Bold"/>
              </a:rPr>
              <a:t>0478 (9-1) IGCSE</a:t>
            </a:r>
            <a:r>
              <a:rPr lang="en-US" sz="2399">
                <a:solidFill>
                  <a:srgbClr val="000000"/>
                </a:solidFill>
                <a:latin typeface="DejaVu Sans Light"/>
                <a:ea typeface="DejaVu Sans Light"/>
                <a:cs typeface="DejaVu Sans Light"/>
                <a:sym typeface="DejaVu Sans Light"/>
              </a:rPr>
              <a:t>, the </a:t>
            </a:r>
            <a:r>
              <a:rPr lang="en-US" sz="2399" b="true">
                <a:solidFill>
                  <a:srgbClr val="000000"/>
                </a:solidFill>
                <a:latin typeface="DejaVu Sans Bold"/>
                <a:ea typeface="DejaVu Sans Bold"/>
                <a:cs typeface="DejaVu Sans Bold"/>
                <a:sym typeface="DejaVu Sans Bold"/>
              </a:rPr>
              <a:t>0984 (A*-G) IGCSE</a:t>
            </a:r>
            <a:r>
              <a:rPr lang="en-US" sz="2399">
                <a:solidFill>
                  <a:srgbClr val="000000"/>
                </a:solidFill>
                <a:latin typeface="DejaVu Sans Light"/>
                <a:ea typeface="DejaVu Sans Light"/>
                <a:cs typeface="DejaVu Sans Light"/>
                <a:sym typeface="DejaVu Sans Light"/>
              </a:rPr>
              <a:t>, and the </a:t>
            </a:r>
            <a:r>
              <a:rPr lang="en-US" sz="2399" b="true">
                <a:solidFill>
                  <a:srgbClr val="000000"/>
                </a:solidFill>
                <a:latin typeface="DejaVu Sans Bold"/>
                <a:ea typeface="DejaVu Sans Bold"/>
                <a:cs typeface="DejaVu Sans Bold"/>
                <a:sym typeface="DejaVu Sans Bold"/>
              </a:rPr>
              <a:t>2210 O Level</a:t>
            </a:r>
            <a:r>
              <a:rPr lang="en-US" sz="2399">
                <a:solidFill>
                  <a:srgbClr val="000000"/>
                </a:solidFill>
                <a:latin typeface="DejaVu Sans Light"/>
                <a:ea typeface="DejaVu Sans Light"/>
                <a:cs typeface="DejaVu Sans Light"/>
                <a:sym typeface="DejaVu Sans Light"/>
              </a:rPr>
              <a:t> for examination in 2023 onwards. It could be used as </a:t>
            </a:r>
            <a:r>
              <a:rPr lang="en-US" sz="2399" u="sng">
                <a:solidFill>
                  <a:srgbClr val="000000"/>
                </a:solidFill>
                <a:latin typeface="DejaVu Sans Light"/>
                <a:ea typeface="DejaVu Sans Light"/>
                <a:cs typeface="DejaVu Sans Light"/>
                <a:sym typeface="DejaVu Sans Light"/>
              </a:rPr>
              <a:t>lesson starters</a:t>
            </a:r>
            <a:r>
              <a:rPr lang="en-US" sz="2399">
                <a:solidFill>
                  <a:srgbClr val="000000"/>
                </a:solidFill>
                <a:latin typeface="DejaVu Sans Light"/>
                <a:ea typeface="DejaVu Sans Light"/>
                <a:cs typeface="DejaVu Sans Light"/>
                <a:sym typeface="DejaVu Sans Light"/>
              </a:rPr>
              <a:t>, or supplied to students for </a:t>
            </a:r>
            <a:r>
              <a:rPr lang="en-US" sz="2399" u="sng">
                <a:solidFill>
                  <a:srgbClr val="000000"/>
                </a:solidFill>
                <a:latin typeface="DejaVu Sans Light"/>
                <a:ea typeface="DejaVu Sans Light"/>
                <a:cs typeface="DejaVu Sans Light"/>
                <a:sym typeface="DejaVu Sans Light"/>
              </a:rPr>
              <a:t>independent use</a:t>
            </a:r>
            <a:r>
              <a:rPr lang="en-US" sz="2399">
                <a:solidFill>
                  <a:srgbClr val="000000"/>
                </a:solidFill>
                <a:latin typeface="DejaVu Sans Light"/>
                <a:ea typeface="DejaVu Sans Light"/>
                <a:cs typeface="DejaVu Sans Light"/>
                <a:sym typeface="DejaVu Sans Light"/>
              </a:rPr>
              <a:t>.</a:t>
            </a:r>
          </a:p>
          <a:p>
            <a:pPr algn="ctr">
              <a:lnSpc>
                <a:spcPts val="2239"/>
              </a:lnSpc>
              <a:spcBef>
                <a:spcPct val="0"/>
              </a:spcBef>
            </a:pPr>
            <a:r>
              <a:rPr lang="en-US" sz="1599">
                <a:solidFill>
                  <a:srgbClr val="000000"/>
                </a:solidFill>
                <a:latin typeface="DejaVu Sans Light"/>
                <a:ea typeface="DejaVu Sans Light"/>
                <a:cs typeface="DejaVu Sans Light"/>
                <a:sym typeface="DejaVu Sans Light"/>
              </a:rPr>
              <a:t> </a:t>
            </a:r>
          </a:p>
        </p:txBody>
      </p:sp>
      <p:grpSp>
        <p:nvGrpSpPr>
          <p:cNvPr name="Group 3" id="3"/>
          <p:cNvGrpSpPr/>
          <p:nvPr/>
        </p:nvGrpSpPr>
        <p:grpSpPr>
          <a:xfrm rot="0">
            <a:off x="2537237" y="146265"/>
            <a:ext cx="13213526" cy="9925515"/>
            <a:chOff x="0" y="0"/>
            <a:chExt cx="17618034" cy="13234020"/>
          </a:xfrm>
        </p:grpSpPr>
        <p:sp>
          <p:nvSpPr>
            <p:cNvPr name="Freeform 4" id="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5" id="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6" id="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grpSp>
        <p:nvGrpSpPr>
          <p:cNvPr name="Group 7" id="7"/>
          <p:cNvGrpSpPr/>
          <p:nvPr/>
        </p:nvGrpSpPr>
        <p:grpSpPr>
          <a:xfrm rot="0">
            <a:off x="2079828" y="1614984"/>
            <a:ext cx="14128344" cy="3086100"/>
            <a:chOff x="0" y="0"/>
            <a:chExt cx="3721045" cy="812800"/>
          </a:xfrm>
        </p:grpSpPr>
        <p:sp>
          <p:nvSpPr>
            <p:cNvPr name="Freeform 8" id="8"/>
            <p:cNvSpPr/>
            <p:nvPr/>
          </p:nvSpPr>
          <p:spPr>
            <a:xfrm flipH="false" flipV="false" rot="0">
              <a:off x="0" y="0"/>
              <a:ext cx="3721045" cy="812800"/>
            </a:xfrm>
            <a:custGeom>
              <a:avLst/>
              <a:gdLst/>
              <a:ahLst/>
              <a:cxnLst/>
              <a:rect r="r" b="b" t="t" l="l"/>
              <a:pathLst>
                <a:path h="812800" w="3721045">
                  <a:moveTo>
                    <a:pt x="0" y="0"/>
                  </a:moveTo>
                  <a:lnTo>
                    <a:pt x="3721045" y="0"/>
                  </a:lnTo>
                  <a:lnTo>
                    <a:pt x="3721045" y="812800"/>
                  </a:lnTo>
                  <a:lnTo>
                    <a:pt x="0" y="812800"/>
                  </a:lnTo>
                  <a:close/>
                </a:path>
              </a:pathLst>
            </a:custGeom>
            <a:solidFill>
              <a:srgbClr val="F47215"/>
            </a:solidFill>
          </p:spPr>
        </p:sp>
        <p:sp>
          <p:nvSpPr>
            <p:cNvPr name="TextBox 9" id="9"/>
            <p:cNvSpPr txBox="true"/>
            <p:nvPr/>
          </p:nvSpPr>
          <p:spPr>
            <a:xfrm>
              <a:off x="0" y="-104775"/>
              <a:ext cx="3721045" cy="917575"/>
            </a:xfrm>
            <a:prstGeom prst="rect">
              <a:avLst/>
            </a:prstGeom>
          </p:spPr>
          <p:txBody>
            <a:bodyPr anchor="ctr" rtlCol="false" tIns="50800" lIns="50800" bIns="50800" rIns="50800"/>
            <a:lstStyle/>
            <a:p>
              <a:pPr algn="ctr">
                <a:lnSpc>
                  <a:spcPts val="6999"/>
                </a:lnSpc>
              </a:pPr>
              <a:r>
                <a:rPr lang="en-US" sz="4999">
                  <a:solidFill>
                    <a:srgbClr val="FDFDFD"/>
                  </a:solidFill>
                  <a:latin typeface="DejaVu Sans Light"/>
                  <a:ea typeface="DejaVu Sans Light"/>
                  <a:cs typeface="DejaVu Sans Light"/>
                  <a:sym typeface="DejaVu Sans Light"/>
                </a:rPr>
                <a:t>Cambridge IGCSE Computer Science 0478/0984 - Revision Notes</a:t>
              </a:r>
            </a:p>
          </p:txBody>
        </p:sp>
      </p:grpSp>
      <p:grpSp>
        <p:nvGrpSpPr>
          <p:cNvPr name="Group 10" id="10"/>
          <p:cNvGrpSpPr/>
          <p:nvPr/>
        </p:nvGrpSpPr>
        <p:grpSpPr>
          <a:xfrm rot="0">
            <a:off x="2079828" y="4898311"/>
            <a:ext cx="14128344" cy="1100634"/>
            <a:chOff x="0" y="0"/>
            <a:chExt cx="3721045" cy="289879"/>
          </a:xfrm>
        </p:grpSpPr>
        <p:sp>
          <p:nvSpPr>
            <p:cNvPr name="Freeform 11" id="11"/>
            <p:cNvSpPr/>
            <p:nvPr/>
          </p:nvSpPr>
          <p:spPr>
            <a:xfrm flipH="false" flipV="false" rot="0">
              <a:off x="0" y="0"/>
              <a:ext cx="3721045" cy="289879"/>
            </a:xfrm>
            <a:custGeom>
              <a:avLst/>
              <a:gdLst/>
              <a:ahLst/>
              <a:cxnLst/>
              <a:rect r="r" b="b" t="t" l="l"/>
              <a:pathLst>
                <a:path h="289879" w="3721045">
                  <a:moveTo>
                    <a:pt x="0" y="0"/>
                  </a:moveTo>
                  <a:lnTo>
                    <a:pt x="3721045" y="0"/>
                  </a:lnTo>
                  <a:lnTo>
                    <a:pt x="3721045" y="289879"/>
                  </a:lnTo>
                  <a:lnTo>
                    <a:pt x="0" y="289879"/>
                  </a:lnTo>
                  <a:close/>
                </a:path>
              </a:pathLst>
            </a:custGeom>
            <a:solidFill>
              <a:srgbClr val="3297F4"/>
            </a:solidFill>
          </p:spPr>
        </p:sp>
        <p:sp>
          <p:nvSpPr>
            <p:cNvPr name="TextBox 12" id="12"/>
            <p:cNvSpPr txBox="true"/>
            <p:nvPr/>
          </p:nvSpPr>
          <p:spPr>
            <a:xfrm>
              <a:off x="0" y="-95250"/>
              <a:ext cx="3721045" cy="385129"/>
            </a:xfrm>
            <a:prstGeom prst="rect">
              <a:avLst/>
            </a:prstGeom>
          </p:spPr>
          <p:txBody>
            <a:bodyPr anchor="ctr" rtlCol="false" tIns="50800" lIns="50800" bIns="50800" rIns="50800"/>
            <a:lstStyle/>
            <a:p>
              <a:pPr algn="ctr">
                <a:lnSpc>
                  <a:spcPts val="5879"/>
                </a:lnSpc>
              </a:pPr>
              <a:r>
                <a:rPr lang="en-US" sz="4199">
                  <a:solidFill>
                    <a:srgbClr val="FDFDFD"/>
                  </a:solidFill>
                  <a:latin typeface="DejaVu Sans Light"/>
                  <a:ea typeface="DejaVu Sans Light"/>
                  <a:cs typeface="DejaVu Sans Light"/>
                  <a:sym typeface="DejaVu Sans Light"/>
                </a:rPr>
                <a:t>Chapter 4 - Software</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252438"/>
        </a:solidFill>
      </p:bgPr>
    </p:bg>
    <p:spTree>
      <p:nvGrpSpPr>
        <p:cNvPr id="1" name=""/>
        <p:cNvGrpSpPr/>
        <p:nvPr/>
      </p:nvGrpSpPr>
      <p:grpSpPr>
        <a:xfrm>
          <a:off x="0" y="0"/>
          <a:ext cx="0" cy="0"/>
          <a:chOff x="0" y="0"/>
          <a:chExt cx="0" cy="0"/>
        </a:xfrm>
      </p:grpSpPr>
      <p:grpSp>
        <p:nvGrpSpPr>
          <p:cNvPr name="Group 2" id="2"/>
          <p:cNvGrpSpPr/>
          <p:nvPr/>
        </p:nvGrpSpPr>
        <p:grpSpPr>
          <a:xfrm rot="0">
            <a:off x="440700" y="223856"/>
            <a:ext cx="8161251" cy="1079894"/>
            <a:chOff x="0" y="0"/>
            <a:chExt cx="10881668" cy="1439859"/>
          </a:xfrm>
        </p:grpSpPr>
        <p:sp>
          <p:nvSpPr>
            <p:cNvPr name="Freeform 3" id="3"/>
            <p:cNvSpPr/>
            <p:nvPr/>
          </p:nvSpPr>
          <p:spPr>
            <a:xfrm flipH="false" flipV="false" rot="0">
              <a:off x="0" y="0"/>
              <a:ext cx="10881614" cy="1439799"/>
            </a:xfrm>
            <a:custGeom>
              <a:avLst/>
              <a:gdLst/>
              <a:ahLst/>
              <a:cxnLst/>
              <a:rect r="r" b="b" t="t" l="l"/>
              <a:pathLst>
                <a:path h="1439799" w="10881614">
                  <a:moveTo>
                    <a:pt x="0" y="0"/>
                  </a:moveTo>
                  <a:lnTo>
                    <a:pt x="0" y="1439799"/>
                  </a:lnTo>
                  <a:lnTo>
                    <a:pt x="10881614" y="1439799"/>
                  </a:lnTo>
                  <a:lnTo>
                    <a:pt x="10881614" y="0"/>
                  </a:lnTo>
                  <a:lnTo>
                    <a:pt x="0" y="0"/>
                  </a:lnTo>
                  <a:close/>
                  <a:moveTo>
                    <a:pt x="10603738" y="1161923"/>
                  </a:moveTo>
                  <a:lnTo>
                    <a:pt x="272161" y="1161923"/>
                  </a:lnTo>
                  <a:lnTo>
                    <a:pt x="272161" y="272161"/>
                  </a:lnTo>
                  <a:lnTo>
                    <a:pt x="10603738" y="272161"/>
                  </a:lnTo>
                  <a:lnTo>
                    <a:pt x="10603738" y="1161923"/>
                  </a:lnTo>
                  <a:close/>
                </a:path>
              </a:pathLst>
            </a:custGeom>
            <a:solidFill>
              <a:srgbClr val="004AAD"/>
            </a:solidFill>
          </p:spPr>
        </p:sp>
      </p:grpSp>
      <p:sp>
        <p:nvSpPr>
          <p:cNvPr name="TextBox 4" id="4"/>
          <p:cNvSpPr txBox="true"/>
          <p:nvPr/>
        </p:nvSpPr>
        <p:spPr>
          <a:xfrm rot="0">
            <a:off x="841103" y="602084"/>
            <a:ext cx="7129303" cy="485363"/>
          </a:xfrm>
          <a:prstGeom prst="rect">
            <a:avLst/>
          </a:prstGeom>
        </p:spPr>
        <p:txBody>
          <a:bodyPr anchor="t" rtlCol="false" tIns="0" lIns="0" bIns="0" rIns="0">
            <a:spAutoFit/>
          </a:bodyPr>
          <a:lstStyle/>
          <a:p>
            <a:pPr algn="ctr">
              <a:lnSpc>
                <a:spcPts val="4102"/>
              </a:lnSpc>
            </a:pPr>
            <a:r>
              <a:rPr lang="en-US" sz="4273" b="true">
                <a:solidFill>
                  <a:srgbClr val="7ED957"/>
                </a:solidFill>
                <a:latin typeface="Arimo Bold"/>
                <a:ea typeface="Arimo Bold"/>
                <a:cs typeface="Arimo Bold"/>
                <a:sym typeface="Arimo Bold"/>
              </a:rPr>
              <a:t>System Software</a:t>
            </a:r>
          </a:p>
        </p:txBody>
      </p:sp>
      <p:grpSp>
        <p:nvGrpSpPr>
          <p:cNvPr name="Group 5" id="5"/>
          <p:cNvGrpSpPr/>
          <p:nvPr/>
        </p:nvGrpSpPr>
        <p:grpSpPr>
          <a:xfrm rot="0">
            <a:off x="440700" y="2432707"/>
            <a:ext cx="6826535" cy="1910022"/>
            <a:chOff x="0" y="0"/>
            <a:chExt cx="9102047" cy="2546696"/>
          </a:xfrm>
        </p:grpSpPr>
        <p:sp>
          <p:nvSpPr>
            <p:cNvPr name="Freeform 6" id="6"/>
            <p:cNvSpPr/>
            <p:nvPr/>
          </p:nvSpPr>
          <p:spPr>
            <a:xfrm flipH="false" flipV="false" rot="0">
              <a:off x="0" y="0"/>
              <a:ext cx="9102090" cy="2546731"/>
            </a:xfrm>
            <a:custGeom>
              <a:avLst/>
              <a:gdLst/>
              <a:ahLst/>
              <a:cxnLst/>
              <a:rect r="r" b="b" t="t" l="l"/>
              <a:pathLst>
                <a:path h="2546731" w="9102090">
                  <a:moveTo>
                    <a:pt x="0" y="0"/>
                  </a:moveTo>
                  <a:lnTo>
                    <a:pt x="0" y="2546731"/>
                  </a:lnTo>
                  <a:lnTo>
                    <a:pt x="9102090" y="2546731"/>
                  </a:lnTo>
                  <a:lnTo>
                    <a:pt x="9102090" y="0"/>
                  </a:lnTo>
                  <a:lnTo>
                    <a:pt x="0" y="0"/>
                  </a:lnTo>
                  <a:close/>
                  <a:moveTo>
                    <a:pt x="8824087" y="2268728"/>
                  </a:moveTo>
                  <a:lnTo>
                    <a:pt x="272161" y="2268728"/>
                  </a:lnTo>
                  <a:lnTo>
                    <a:pt x="272161" y="272161"/>
                  </a:lnTo>
                  <a:lnTo>
                    <a:pt x="8824087" y="272161"/>
                  </a:lnTo>
                  <a:lnTo>
                    <a:pt x="8824087" y="2268728"/>
                  </a:lnTo>
                  <a:close/>
                </a:path>
              </a:pathLst>
            </a:custGeom>
            <a:solidFill>
              <a:srgbClr val="FF1616"/>
            </a:solidFill>
          </p:spPr>
        </p:sp>
      </p:grpSp>
      <p:sp>
        <p:nvSpPr>
          <p:cNvPr name="TextBox 7" id="7"/>
          <p:cNvSpPr txBox="true"/>
          <p:nvPr/>
        </p:nvSpPr>
        <p:spPr>
          <a:xfrm rot="0">
            <a:off x="779060" y="2680381"/>
            <a:ext cx="6149814" cy="1262274"/>
          </a:xfrm>
          <a:prstGeom prst="rect">
            <a:avLst/>
          </a:prstGeom>
        </p:spPr>
        <p:txBody>
          <a:bodyPr anchor="t" rtlCol="false" tIns="0" lIns="0" bIns="0" rIns="0">
            <a:spAutoFit/>
          </a:bodyPr>
          <a:lstStyle/>
          <a:p>
            <a:pPr algn="ctr">
              <a:lnSpc>
                <a:spcPts val="4746"/>
              </a:lnSpc>
            </a:pPr>
            <a:r>
              <a:rPr lang="en-US" sz="3390">
                <a:solidFill>
                  <a:srgbClr val="FFDE59"/>
                </a:solidFill>
                <a:latin typeface="Arimo"/>
                <a:ea typeface="Arimo"/>
                <a:cs typeface="Arimo"/>
                <a:sym typeface="Arimo"/>
              </a:rPr>
              <a:t>A variety of programs that a computer needs to function.</a:t>
            </a:r>
          </a:p>
        </p:txBody>
      </p:sp>
      <p:sp>
        <p:nvSpPr>
          <p:cNvPr name="TextBox 8" id="8"/>
          <p:cNvSpPr txBox="true"/>
          <p:nvPr/>
        </p:nvSpPr>
        <p:spPr>
          <a:xfrm rot="0">
            <a:off x="440700" y="1652792"/>
            <a:ext cx="2850221" cy="666367"/>
          </a:xfrm>
          <a:prstGeom prst="rect">
            <a:avLst/>
          </a:prstGeom>
        </p:spPr>
        <p:txBody>
          <a:bodyPr anchor="t" rtlCol="false" tIns="0" lIns="0" bIns="0" rIns="0">
            <a:spAutoFit/>
          </a:bodyPr>
          <a:lstStyle/>
          <a:p>
            <a:pPr algn="l">
              <a:lnSpc>
                <a:spcPts val="4746"/>
              </a:lnSpc>
            </a:pPr>
            <a:r>
              <a:rPr lang="en-US" sz="3390">
                <a:solidFill>
                  <a:srgbClr val="FFDE59"/>
                </a:solidFill>
                <a:latin typeface="Arimo"/>
                <a:ea typeface="Arimo"/>
                <a:cs typeface="Arimo"/>
                <a:sym typeface="Arimo"/>
              </a:rPr>
              <a:t>Definition</a:t>
            </a:r>
          </a:p>
        </p:txBody>
      </p:sp>
      <p:grpSp>
        <p:nvGrpSpPr>
          <p:cNvPr name="Group 9" id="9"/>
          <p:cNvGrpSpPr/>
          <p:nvPr/>
        </p:nvGrpSpPr>
        <p:grpSpPr>
          <a:xfrm rot="0">
            <a:off x="8465273" y="2432707"/>
            <a:ext cx="9219257" cy="7439386"/>
            <a:chOff x="0" y="0"/>
            <a:chExt cx="12292343" cy="9919181"/>
          </a:xfrm>
        </p:grpSpPr>
        <p:sp>
          <p:nvSpPr>
            <p:cNvPr name="Freeform 10" id="10"/>
            <p:cNvSpPr/>
            <p:nvPr/>
          </p:nvSpPr>
          <p:spPr>
            <a:xfrm flipH="false" flipV="false" rot="0">
              <a:off x="0" y="0"/>
              <a:ext cx="12292330" cy="9919208"/>
            </a:xfrm>
            <a:custGeom>
              <a:avLst/>
              <a:gdLst/>
              <a:ahLst/>
              <a:cxnLst/>
              <a:rect r="r" b="b" t="t" l="l"/>
              <a:pathLst>
                <a:path h="9919208" w="12292330">
                  <a:moveTo>
                    <a:pt x="0" y="0"/>
                  </a:moveTo>
                  <a:lnTo>
                    <a:pt x="0" y="9919208"/>
                  </a:lnTo>
                  <a:lnTo>
                    <a:pt x="12292330" y="9919208"/>
                  </a:lnTo>
                  <a:lnTo>
                    <a:pt x="12292330" y="0"/>
                  </a:lnTo>
                  <a:lnTo>
                    <a:pt x="0" y="0"/>
                  </a:lnTo>
                  <a:close/>
                  <a:moveTo>
                    <a:pt x="12014327" y="9641205"/>
                  </a:moveTo>
                  <a:lnTo>
                    <a:pt x="272161" y="9641205"/>
                  </a:lnTo>
                  <a:lnTo>
                    <a:pt x="272161" y="272161"/>
                  </a:lnTo>
                  <a:lnTo>
                    <a:pt x="12014327" y="272161"/>
                  </a:lnTo>
                  <a:lnTo>
                    <a:pt x="12014327" y="9641205"/>
                  </a:lnTo>
                  <a:close/>
                </a:path>
              </a:pathLst>
            </a:custGeom>
            <a:solidFill>
              <a:srgbClr val="FF1616"/>
            </a:solidFill>
          </p:spPr>
        </p:sp>
      </p:grpSp>
      <p:sp>
        <p:nvSpPr>
          <p:cNvPr name="TextBox 11" id="11"/>
          <p:cNvSpPr txBox="true"/>
          <p:nvPr/>
        </p:nvSpPr>
        <p:spPr>
          <a:xfrm rot="0">
            <a:off x="8746227" y="2551567"/>
            <a:ext cx="8657350" cy="2481581"/>
          </a:xfrm>
          <a:prstGeom prst="rect">
            <a:avLst/>
          </a:prstGeom>
        </p:spPr>
        <p:txBody>
          <a:bodyPr anchor="t" rtlCol="false" tIns="0" lIns="0" bIns="0" rIns="0">
            <a:spAutoFit/>
          </a:bodyPr>
          <a:lstStyle/>
          <a:p>
            <a:pPr algn="l" marL="635553" indent="-211851" lvl="2">
              <a:lnSpc>
                <a:spcPts val="3891"/>
              </a:lnSpc>
              <a:buFont typeface="Arial"/>
              <a:buChar char="⚬"/>
            </a:pPr>
            <a:r>
              <a:rPr lang="en-US" sz="2779">
                <a:solidFill>
                  <a:srgbClr val="FFDE59"/>
                </a:solidFill>
                <a:latin typeface="Arimo"/>
                <a:ea typeface="Arimo"/>
                <a:cs typeface="Arimo"/>
                <a:sym typeface="Arimo"/>
              </a:rPr>
              <a:t>Basic Input Output System (BIOS) - installed in ROM. Enables all of the attached components to initialise. Known as firmware.</a:t>
            </a:r>
          </a:p>
          <a:p>
            <a:pPr algn="l" marL="635553" indent="-211851" lvl="2">
              <a:lnSpc>
                <a:spcPts val="3891"/>
              </a:lnSpc>
              <a:buFont typeface="Arial"/>
              <a:buChar char="⚬"/>
            </a:pPr>
            <a:r>
              <a:rPr lang="en-US" sz="2779">
                <a:solidFill>
                  <a:srgbClr val="FFDE59"/>
                </a:solidFill>
                <a:latin typeface="Arimo"/>
                <a:ea typeface="Arimo"/>
                <a:cs typeface="Arimo"/>
                <a:sym typeface="Arimo"/>
              </a:rPr>
              <a:t>Operating System - MAC, Windows, Android, iOS.</a:t>
            </a:r>
          </a:p>
        </p:txBody>
      </p:sp>
      <p:sp>
        <p:nvSpPr>
          <p:cNvPr name="TextBox 12" id="12"/>
          <p:cNvSpPr txBox="true"/>
          <p:nvPr/>
        </p:nvSpPr>
        <p:spPr>
          <a:xfrm rot="0">
            <a:off x="8465273" y="1652792"/>
            <a:ext cx="3745458" cy="666367"/>
          </a:xfrm>
          <a:prstGeom prst="rect">
            <a:avLst/>
          </a:prstGeom>
        </p:spPr>
        <p:txBody>
          <a:bodyPr anchor="t" rtlCol="false" tIns="0" lIns="0" bIns="0" rIns="0">
            <a:spAutoFit/>
          </a:bodyPr>
          <a:lstStyle/>
          <a:p>
            <a:pPr algn="l">
              <a:lnSpc>
                <a:spcPts val="4746"/>
              </a:lnSpc>
            </a:pPr>
            <a:r>
              <a:rPr lang="en-US" sz="3390">
                <a:solidFill>
                  <a:srgbClr val="FFDE59"/>
                </a:solidFill>
                <a:latin typeface="Arimo"/>
                <a:ea typeface="Arimo"/>
                <a:cs typeface="Arimo"/>
                <a:sym typeface="Arimo"/>
              </a:rPr>
              <a:t>Example</a:t>
            </a:r>
          </a:p>
        </p:txBody>
      </p:sp>
      <p:grpSp>
        <p:nvGrpSpPr>
          <p:cNvPr name="Group 13" id="13"/>
          <p:cNvGrpSpPr/>
          <p:nvPr/>
        </p:nvGrpSpPr>
        <p:grpSpPr>
          <a:xfrm rot="0">
            <a:off x="2537237" y="281084"/>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10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7" y="-357629"/>
            <a:ext cx="4218457" cy="10756353"/>
          </a:xfrm>
          <a:custGeom>
            <a:avLst/>
            <a:gdLst/>
            <a:ahLst/>
            <a:cxnLst/>
            <a:rect r="r" b="b" t="t" l="l"/>
            <a:pathLst>
              <a:path h="10756353" w="4218457">
                <a:moveTo>
                  <a:pt x="0" y="0"/>
                </a:moveTo>
                <a:lnTo>
                  <a:pt x="4218457" y="0"/>
                </a:lnTo>
                <a:lnTo>
                  <a:pt x="4218457" y="10756353"/>
                </a:lnTo>
                <a:lnTo>
                  <a:pt x="0" y="10756353"/>
                </a:lnTo>
                <a:lnTo>
                  <a:pt x="0" y="0"/>
                </a:lnTo>
                <a:close/>
              </a:path>
            </a:pathLst>
          </a:custGeom>
          <a:blipFill>
            <a:blip r:embed="rId2"/>
            <a:stretch>
              <a:fillRect l="-132053" t="0" r="-142279" b="0"/>
            </a:stretch>
          </a:blipFill>
        </p:spPr>
      </p:sp>
      <p:grpSp>
        <p:nvGrpSpPr>
          <p:cNvPr name="Group 3" id="3"/>
          <p:cNvGrpSpPr/>
          <p:nvPr/>
        </p:nvGrpSpPr>
        <p:grpSpPr>
          <a:xfrm rot="0">
            <a:off x="739641" y="8487069"/>
            <a:ext cx="2492568" cy="1985237"/>
            <a:chOff x="0" y="0"/>
            <a:chExt cx="3323424" cy="2646983"/>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3" y="5082199"/>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200"/>
            <a:chOff x="0" y="0"/>
            <a:chExt cx="1585162" cy="1592267"/>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8" y="1706046"/>
            <a:ext cx="835006" cy="835006"/>
          </a:xfrm>
          <a:custGeom>
            <a:avLst/>
            <a:gdLst/>
            <a:ahLst/>
            <a:cxnLst/>
            <a:rect r="r" b="b" t="t" l="l"/>
            <a:pathLst>
              <a:path h="835006" w="835006">
                <a:moveTo>
                  <a:pt x="0" y="0"/>
                </a:moveTo>
                <a:lnTo>
                  <a:pt x="835006" y="0"/>
                </a:lnTo>
                <a:lnTo>
                  <a:pt x="835006"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31057" y="1080294"/>
            <a:ext cx="12579429" cy="125413"/>
            <a:chOff x="0" y="0"/>
            <a:chExt cx="16772572" cy="167217"/>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5458935" y="3062679"/>
            <a:ext cx="10885161" cy="4039041"/>
          </a:xfrm>
          <a:custGeom>
            <a:avLst/>
            <a:gdLst/>
            <a:ahLst/>
            <a:cxnLst/>
            <a:rect r="r" b="b" t="t" l="l"/>
            <a:pathLst>
              <a:path h="4039041" w="10885161">
                <a:moveTo>
                  <a:pt x="0" y="0"/>
                </a:moveTo>
                <a:lnTo>
                  <a:pt x="10885161" y="0"/>
                </a:lnTo>
                <a:lnTo>
                  <a:pt x="10885161" y="4039041"/>
                </a:lnTo>
                <a:lnTo>
                  <a:pt x="0" y="4039041"/>
                </a:lnTo>
                <a:lnTo>
                  <a:pt x="0" y="0"/>
                </a:lnTo>
                <a:close/>
              </a:path>
            </a:pathLst>
          </a:custGeom>
          <a:blipFill>
            <a:blip r:embed="rId5"/>
            <a:stretch>
              <a:fillRect l="0" t="0" r="-45243" b="0"/>
            </a:stretch>
          </a:blipFill>
        </p:spPr>
      </p:sp>
      <p:grpSp>
        <p:nvGrpSpPr>
          <p:cNvPr name="Group 13" id="13"/>
          <p:cNvGrpSpPr/>
          <p:nvPr/>
        </p:nvGrpSpPr>
        <p:grpSpPr>
          <a:xfrm rot="0">
            <a:off x="2537237" y="161693"/>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7" id="17"/>
          <p:cNvSpPr txBox="true"/>
          <p:nvPr/>
        </p:nvSpPr>
        <p:spPr>
          <a:xfrm rot="0">
            <a:off x="5037490" y="-114300"/>
            <a:ext cx="12593949" cy="1428750"/>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Tree>
  </p:cSld>
  <p:clrMapOvr>
    <a:masterClrMapping/>
  </p:clrMapOvr>
</p:sld>
</file>

<file path=ppt/slides/slide10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7" y="-357629"/>
            <a:ext cx="4218457" cy="10756353"/>
          </a:xfrm>
          <a:custGeom>
            <a:avLst/>
            <a:gdLst/>
            <a:ahLst/>
            <a:cxnLst/>
            <a:rect r="r" b="b" t="t" l="l"/>
            <a:pathLst>
              <a:path h="10756353" w="4218457">
                <a:moveTo>
                  <a:pt x="0" y="0"/>
                </a:moveTo>
                <a:lnTo>
                  <a:pt x="4218457" y="0"/>
                </a:lnTo>
                <a:lnTo>
                  <a:pt x="4218457" y="10756353"/>
                </a:lnTo>
                <a:lnTo>
                  <a:pt x="0" y="10756353"/>
                </a:lnTo>
                <a:lnTo>
                  <a:pt x="0" y="0"/>
                </a:lnTo>
                <a:close/>
              </a:path>
            </a:pathLst>
          </a:custGeom>
          <a:blipFill>
            <a:blip r:embed="rId2"/>
            <a:stretch>
              <a:fillRect l="-132053" t="0" r="-142279" b="0"/>
            </a:stretch>
          </a:blipFill>
        </p:spPr>
      </p:sp>
      <p:grpSp>
        <p:nvGrpSpPr>
          <p:cNvPr name="Group 3" id="3"/>
          <p:cNvGrpSpPr/>
          <p:nvPr/>
        </p:nvGrpSpPr>
        <p:grpSpPr>
          <a:xfrm rot="0">
            <a:off x="739641" y="8487069"/>
            <a:ext cx="2492568" cy="1985237"/>
            <a:chOff x="0" y="0"/>
            <a:chExt cx="3323424" cy="2646983"/>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3" y="5082199"/>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200"/>
            <a:chOff x="0" y="0"/>
            <a:chExt cx="1585162" cy="1592267"/>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8" y="1706046"/>
            <a:ext cx="835006" cy="835006"/>
          </a:xfrm>
          <a:custGeom>
            <a:avLst/>
            <a:gdLst/>
            <a:ahLst/>
            <a:cxnLst/>
            <a:rect r="r" b="b" t="t" l="l"/>
            <a:pathLst>
              <a:path h="835006" w="835006">
                <a:moveTo>
                  <a:pt x="0" y="0"/>
                </a:moveTo>
                <a:lnTo>
                  <a:pt x="835006" y="0"/>
                </a:lnTo>
                <a:lnTo>
                  <a:pt x="835006"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31057" y="1080294"/>
            <a:ext cx="12579429" cy="125413"/>
            <a:chOff x="0" y="0"/>
            <a:chExt cx="16772572" cy="167217"/>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5231057" y="2859463"/>
            <a:ext cx="10993321" cy="4795953"/>
          </a:xfrm>
          <a:custGeom>
            <a:avLst/>
            <a:gdLst/>
            <a:ahLst/>
            <a:cxnLst/>
            <a:rect r="r" b="b" t="t" l="l"/>
            <a:pathLst>
              <a:path h="4795953" w="10993321">
                <a:moveTo>
                  <a:pt x="0" y="0"/>
                </a:moveTo>
                <a:lnTo>
                  <a:pt x="10993321" y="0"/>
                </a:lnTo>
                <a:lnTo>
                  <a:pt x="10993321" y="4795953"/>
                </a:lnTo>
                <a:lnTo>
                  <a:pt x="0" y="4795953"/>
                </a:lnTo>
                <a:lnTo>
                  <a:pt x="0" y="0"/>
                </a:lnTo>
                <a:close/>
              </a:path>
            </a:pathLst>
          </a:custGeom>
          <a:blipFill>
            <a:blip r:embed="rId5"/>
            <a:stretch>
              <a:fillRect l="0" t="0" r="0" b="0"/>
            </a:stretch>
          </a:blipFill>
        </p:spPr>
      </p:sp>
      <p:grpSp>
        <p:nvGrpSpPr>
          <p:cNvPr name="Group 13" id="13"/>
          <p:cNvGrpSpPr/>
          <p:nvPr/>
        </p:nvGrpSpPr>
        <p:grpSpPr>
          <a:xfrm rot="0">
            <a:off x="2537237" y="161693"/>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7" id="17"/>
          <p:cNvSpPr txBox="true"/>
          <p:nvPr/>
        </p:nvSpPr>
        <p:spPr>
          <a:xfrm rot="0">
            <a:off x="5037490" y="-95250"/>
            <a:ext cx="12593949" cy="1428750"/>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Tree>
  </p:cSld>
  <p:clrMapOvr>
    <a:masterClrMapping/>
  </p:clrMapOvr>
</p:sld>
</file>

<file path=ppt/slides/slide10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7" y="-357629"/>
            <a:ext cx="4218457" cy="10756353"/>
          </a:xfrm>
          <a:custGeom>
            <a:avLst/>
            <a:gdLst/>
            <a:ahLst/>
            <a:cxnLst/>
            <a:rect r="r" b="b" t="t" l="l"/>
            <a:pathLst>
              <a:path h="10756353" w="4218457">
                <a:moveTo>
                  <a:pt x="0" y="0"/>
                </a:moveTo>
                <a:lnTo>
                  <a:pt x="4218457" y="0"/>
                </a:lnTo>
                <a:lnTo>
                  <a:pt x="4218457" y="10756353"/>
                </a:lnTo>
                <a:lnTo>
                  <a:pt x="0" y="10756353"/>
                </a:lnTo>
                <a:lnTo>
                  <a:pt x="0" y="0"/>
                </a:lnTo>
                <a:close/>
              </a:path>
            </a:pathLst>
          </a:custGeom>
          <a:blipFill>
            <a:blip r:embed="rId2"/>
            <a:stretch>
              <a:fillRect l="-132053" t="0" r="-142279" b="0"/>
            </a:stretch>
          </a:blipFill>
        </p:spPr>
      </p:sp>
      <p:grpSp>
        <p:nvGrpSpPr>
          <p:cNvPr name="Group 3" id="3"/>
          <p:cNvGrpSpPr/>
          <p:nvPr/>
        </p:nvGrpSpPr>
        <p:grpSpPr>
          <a:xfrm rot="0">
            <a:off x="739641" y="8487069"/>
            <a:ext cx="2492568" cy="1985237"/>
            <a:chOff x="0" y="0"/>
            <a:chExt cx="3323424" cy="2646983"/>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3" y="5082199"/>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200"/>
            <a:chOff x="0" y="0"/>
            <a:chExt cx="1585162" cy="1592267"/>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8" y="1706046"/>
            <a:ext cx="835006" cy="835006"/>
          </a:xfrm>
          <a:custGeom>
            <a:avLst/>
            <a:gdLst/>
            <a:ahLst/>
            <a:cxnLst/>
            <a:rect r="r" b="b" t="t" l="l"/>
            <a:pathLst>
              <a:path h="835006" w="835006">
                <a:moveTo>
                  <a:pt x="0" y="0"/>
                </a:moveTo>
                <a:lnTo>
                  <a:pt x="835006" y="0"/>
                </a:lnTo>
                <a:lnTo>
                  <a:pt x="835006"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31057" y="1080294"/>
            <a:ext cx="12579429" cy="125413"/>
            <a:chOff x="0" y="0"/>
            <a:chExt cx="16772572" cy="167217"/>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5126222" y="3381267"/>
            <a:ext cx="12789099" cy="3278561"/>
          </a:xfrm>
          <a:custGeom>
            <a:avLst/>
            <a:gdLst/>
            <a:ahLst/>
            <a:cxnLst/>
            <a:rect r="r" b="b" t="t" l="l"/>
            <a:pathLst>
              <a:path h="3278561" w="12789099">
                <a:moveTo>
                  <a:pt x="0" y="0"/>
                </a:moveTo>
                <a:lnTo>
                  <a:pt x="12789099" y="0"/>
                </a:lnTo>
                <a:lnTo>
                  <a:pt x="12789099" y="3278561"/>
                </a:lnTo>
                <a:lnTo>
                  <a:pt x="0" y="3278561"/>
                </a:lnTo>
                <a:lnTo>
                  <a:pt x="0" y="0"/>
                </a:lnTo>
                <a:close/>
              </a:path>
            </a:pathLst>
          </a:custGeom>
          <a:blipFill>
            <a:blip r:embed="rId5"/>
            <a:stretch>
              <a:fillRect l="0" t="0" r="0" b="0"/>
            </a:stretch>
          </a:blipFill>
        </p:spPr>
      </p:sp>
      <p:grpSp>
        <p:nvGrpSpPr>
          <p:cNvPr name="Group 13" id="13"/>
          <p:cNvGrpSpPr/>
          <p:nvPr/>
        </p:nvGrpSpPr>
        <p:grpSpPr>
          <a:xfrm rot="0">
            <a:off x="2537237" y="161693"/>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7" id="17"/>
          <p:cNvSpPr txBox="true"/>
          <p:nvPr/>
        </p:nvSpPr>
        <p:spPr>
          <a:xfrm rot="0">
            <a:off x="5037490" y="-133350"/>
            <a:ext cx="12593949" cy="1428750"/>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Tree>
  </p:cSld>
  <p:clrMapOvr>
    <a:masterClrMapping/>
  </p:clrMapOvr>
</p:sld>
</file>

<file path=ppt/slides/slide103.xml><?xml version="1.0" encoding="utf-8"?>
<p:sld xmlns:p="http://schemas.openxmlformats.org/presentationml/2006/main" xmlns:a="http://schemas.openxmlformats.org/drawingml/2006/main" xmlns:r="http://schemas.openxmlformats.org/officeDocument/2006/relationships">
  <p:cSld>
    <p:bg>
      <p:bgPr>
        <a:solidFill>
          <a:srgbClr val="09427D"/>
        </a:solidFill>
      </p:bgPr>
    </p:bg>
    <p:spTree>
      <p:nvGrpSpPr>
        <p:cNvPr id="1" name=""/>
        <p:cNvGrpSpPr/>
        <p:nvPr/>
      </p:nvGrpSpPr>
      <p:grpSpPr>
        <a:xfrm>
          <a:off x="0" y="0"/>
          <a:ext cx="0" cy="0"/>
          <a:chOff x="0" y="0"/>
          <a:chExt cx="0" cy="0"/>
        </a:xfrm>
      </p:grpSpPr>
      <p:sp>
        <p:nvSpPr>
          <p:cNvPr name="TextBox 2" id="2"/>
          <p:cNvSpPr txBox="true"/>
          <p:nvPr/>
        </p:nvSpPr>
        <p:spPr>
          <a:xfrm rot="0">
            <a:off x="768268" y="4165071"/>
            <a:ext cx="8802301" cy="1286045"/>
          </a:xfrm>
          <a:prstGeom prst="rect">
            <a:avLst/>
          </a:prstGeom>
        </p:spPr>
        <p:txBody>
          <a:bodyPr anchor="t" rtlCol="false" tIns="0" lIns="0" bIns="0" rIns="0">
            <a:spAutoFit/>
          </a:bodyPr>
          <a:lstStyle/>
          <a:p>
            <a:pPr algn="l">
              <a:lnSpc>
                <a:spcPts val="10287"/>
              </a:lnSpc>
            </a:pPr>
            <a:r>
              <a:rPr lang="en-US" b="true" sz="9988" spc="-99">
                <a:solidFill>
                  <a:srgbClr val="FFFFFF"/>
                </a:solidFill>
                <a:latin typeface="Arita Buri Bold"/>
                <a:ea typeface="Arita Buri Bold"/>
                <a:cs typeface="Arita Buri Bold"/>
                <a:sym typeface="Arita Buri Bold"/>
              </a:rPr>
              <a:t>TRANSLATOR</a:t>
            </a:r>
          </a:p>
        </p:txBody>
      </p:sp>
      <p:sp>
        <p:nvSpPr>
          <p:cNvPr name="TextBox 3" id="3"/>
          <p:cNvSpPr txBox="true"/>
          <p:nvPr/>
        </p:nvSpPr>
        <p:spPr>
          <a:xfrm rot="0">
            <a:off x="865930" y="5317766"/>
            <a:ext cx="7371470" cy="619733"/>
          </a:xfrm>
          <a:prstGeom prst="rect">
            <a:avLst/>
          </a:prstGeom>
        </p:spPr>
        <p:txBody>
          <a:bodyPr anchor="t" rtlCol="false" tIns="0" lIns="0" bIns="0" rIns="0">
            <a:spAutoFit/>
          </a:bodyPr>
          <a:lstStyle/>
          <a:p>
            <a:pPr algn="l">
              <a:lnSpc>
                <a:spcPts val="4576"/>
              </a:lnSpc>
            </a:pPr>
            <a:r>
              <a:rPr lang="en-US" sz="3268" spc="130">
                <a:solidFill>
                  <a:srgbClr val="FFFFFF"/>
                </a:solidFill>
                <a:latin typeface="HK Grotesk Light"/>
                <a:ea typeface="HK Grotesk Light"/>
                <a:cs typeface="HK Grotesk Light"/>
                <a:sym typeface="HK Grotesk Light"/>
              </a:rPr>
              <a:t>IGCSE CS</a:t>
            </a:r>
          </a:p>
        </p:txBody>
      </p:sp>
      <p:sp>
        <p:nvSpPr>
          <p:cNvPr name="Freeform 4" id="4"/>
          <p:cNvSpPr/>
          <p:nvPr/>
        </p:nvSpPr>
        <p:spPr>
          <a:xfrm flipH="false" flipV="false" rot="4524093">
            <a:off x="10408386" y="1469865"/>
            <a:ext cx="6411510" cy="7568652"/>
          </a:xfrm>
          <a:custGeom>
            <a:avLst/>
            <a:gdLst/>
            <a:ahLst/>
            <a:cxnLst/>
            <a:rect r="r" b="b" t="t" l="l"/>
            <a:pathLst>
              <a:path h="7568652" w="6411510">
                <a:moveTo>
                  <a:pt x="0" y="0"/>
                </a:moveTo>
                <a:lnTo>
                  <a:pt x="6411510" y="0"/>
                </a:lnTo>
                <a:lnTo>
                  <a:pt x="6411510" y="7568652"/>
                </a:lnTo>
                <a:lnTo>
                  <a:pt x="0" y="7568652"/>
                </a:lnTo>
                <a:lnTo>
                  <a:pt x="0" y="0"/>
                </a:lnTo>
                <a:close/>
              </a:path>
            </a:pathLst>
          </a:custGeom>
          <a:blipFill>
            <a:blip r:embed="rId2">
              <a:extLst>
                <a:ext uri="{96DAC541-7B7A-43D3-8B79-37D633B846F1}">
                  <asvg:svgBlip xmlns:asvg="http://schemas.microsoft.com/office/drawing/2016/SVG/main" r:embed="rId3"/>
                </a:ext>
              </a:extLst>
            </a:blip>
            <a:stretch>
              <a:fillRect l="0" t="0" r="0" b="-44"/>
            </a:stretch>
          </a:blipFill>
        </p:spPr>
      </p:sp>
      <p:sp>
        <p:nvSpPr>
          <p:cNvPr name="Freeform 5" id="5"/>
          <p:cNvSpPr/>
          <p:nvPr/>
        </p:nvSpPr>
        <p:spPr>
          <a:xfrm flipH="false" flipV="false" rot="0">
            <a:off x="10102091" y="2429241"/>
            <a:ext cx="7162651" cy="5649899"/>
          </a:xfrm>
          <a:custGeom>
            <a:avLst/>
            <a:gdLst/>
            <a:ahLst/>
            <a:cxnLst/>
            <a:rect r="r" b="b" t="t" l="l"/>
            <a:pathLst>
              <a:path h="5649899" w="7162651">
                <a:moveTo>
                  <a:pt x="0" y="0"/>
                </a:moveTo>
                <a:lnTo>
                  <a:pt x="7162651" y="0"/>
                </a:lnTo>
                <a:lnTo>
                  <a:pt x="7162651" y="5649899"/>
                </a:lnTo>
                <a:lnTo>
                  <a:pt x="0" y="5649899"/>
                </a:lnTo>
                <a:lnTo>
                  <a:pt x="0" y="0"/>
                </a:lnTo>
                <a:close/>
              </a:path>
            </a:pathLst>
          </a:custGeom>
          <a:blipFill>
            <a:blip r:embed="rId4">
              <a:extLst>
                <a:ext uri="{96DAC541-7B7A-43D3-8B79-37D633B846F1}">
                  <asvg:svgBlip xmlns:asvg="http://schemas.microsoft.com/office/drawing/2016/SVG/main" r:embed="rId5"/>
                </a:ext>
              </a:extLst>
            </a:blip>
            <a:stretch>
              <a:fillRect l="0" t="0" r="0" b="-307"/>
            </a:stretch>
          </a:blipFill>
        </p:spPr>
      </p:sp>
      <p:sp>
        <p:nvSpPr>
          <p:cNvPr name="TextBox 6" id="6"/>
          <p:cNvSpPr txBox="true"/>
          <p:nvPr/>
        </p:nvSpPr>
        <p:spPr>
          <a:xfrm rot="0">
            <a:off x="768268" y="3435049"/>
            <a:ext cx="7371470" cy="619733"/>
          </a:xfrm>
          <a:prstGeom prst="rect">
            <a:avLst/>
          </a:prstGeom>
        </p:spPr>
        <p:txBody>
          <a:bodyPr anchor="t" rtlCol="false" tIns="0" lIns="0" bIns="0" rIns="0">
            <a:spAutoFit/>
          </a:bodyPr>
          <a:lstStyle/>
          <a:p>
            <a:pPr algn="l">
              <a:lnSpc>
                <a:spcPts val="4576"/>
              </a:lnSpc>
            </a:pPr>
            <a:r>
              <a:rPr lang="en-US" sz="3268" spc="130">
                <a:solidFill>
                  <a:srgbClr val="FFFFFF"/>
                </a:solidFill>
                <a:latin typeface="HK Grotesk Light"/>
                <a:ea typeface="HK Grotesk Light"/>
                <a:cs typeface="HK Grotesk Light"/>
                <a:sym typeface="HK Grotesk Light"/>
              </a:rPr>
              <a:t>Chapter 4.5</a:t>
            </a:r>
          </a:p>
        </p:txBody>
      </p:sp>
      <p:grpSp>
        <p:nvGrpSpPr>
          <p:cNvPr name="Group 7" id="7"/>
          <p:cNvGrpSpPr/>
          <p:nvPr/>
        </p:nvGrpSpPr>
        <p:grpSpPr>
          <a:xfrm rot="0">
            <a:off x="2537237" y="161693"/>
            <a:ext cx="13213526" cy="10051574"/>
            <a:chOff x="0" y="0"/>
            <a:chExt cx="17618034" cy="13402099"/>
          </a:xfrm>
        </p:grpSpPr>
        <p:sp>
          <p:nvSpPr>
            <p:cNvPr name="Freeform 8" id="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9" id="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0" id="10"/>
            <p:cNvSpPr txBox="true"/>
            <p:nvPr/>
          </p:nvSpPr>
          <p:spPr>
            <a:xfrm rot="0">
              <a:off x="3879211" y="13040360"/>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04.xml><?xml version="1.0" encoding="utf-8"?>
<p:sld xmlns:p="http://schemas.openxmlformats.org/presentationml/2006/main" xmlns:a="http://schemas.openxmlformats.org/drawingml/2006/main" xmlns:r="http://schemas.openxmlformats.org/officeDocument/2006/relationships">
  <p:cSld>
    <p:bg>
      <p:bgPr>
        <a:solidFill>
          <a:srgbClr val="387EB8"/>
        </a:solidFill>
      </p:bgPr>
    </p:bg>
    <p:spTree>
      <p:nvGrpSpPr>
        <p:cNvPr id="1" name=""/>
        <p:cNvGrpSpPr/>
        <p:nvPr/>
      </p:nvGrpSpPr>
      <p:grpSpPr>
        <a:xfrm>
          <a:off x="0" y="0"/>
          <a:ext cx="0" cy="0"/>
          <a:chOff x="0" y="0"/>
          <a:chExt cx="0" cy="0"/>
        </a:xfrm>
      </p:grpSpPr>
      <p:grpSp>
        <p:nvGrpSpPr>
          <p:cNvPr name="Group 2" id="2"/>
          <p:cNvGrpSpPr/>
          <p:nvPr/>
        </p:nvGrpSpPr>
        <p:grpSpPr>
          <a:xfrm rot="0">
            <a:off x="1314975" y="2733005"/>
            <a:ext cx="6267092" cy="5476716"/>
            <a:chOff x="0" y="0"/>
            <a:chExt cx="8356123" cy="7302288"/>
          </a:xfrm>
        </p:grpSpPr>
        <p:sp>
          <p:nvSpPr>
            <p:cNvPr name="Freeform 3" id="3"/>
            <p:cNvSpPr/>
            <p:nvPr/>
          </p:nvSpPr>
          <p:spPr>
            <a:xfrm flipH="false" flipV="false" rot="0">
              <a:off x="0" y="0"/>
              <a:ext cx="8356092" cy="7302246"/>
            </a:xfrm>
            <a:custGeom>
              <a:avLst/>
              <a:gdLst/>
              <a:ahLst/>
              <a:cxnLst/>
              <a:rect r="r" b="b" t="t" l="l"/>
              <a:pathLst>
                <a:path h="7302246" w="8356092">
                  <a:moveTo>
                    <a:pt x="0" y="0"/>
                  </a:moveTo>
                  <a:lnTo>
                    <a:pt x="0" y="7302246"/>
                  </a:lnTo>
                  <a:lnTo>
                    <a:pt x="8356092" y="7302246"/>
                  </a:lnTo>
                  <a:lnTo>
                    <a:pt x="8356092" y="0"/>
                  </a:lnTo>
                  <a:lnTo>
                    <a:pt x="0" y="0"/>
                  </a:lnTo>
                  <a:close/>
                  <a:moveTo>
                    <a:pt x="8027416" y="6973570"/>
                  </a:moveTo>
                  <a:lnTo>
                    <a:pt x="321945" y="6973570"/>
                  </a:lnTo>
                  <a:lnTo>
                    <a:pt x="321945" y="321945"/>
                  </a:lnTo>
                  <a:lnTo>
                    <a:pt x="8027416" y="321945"/>
                  </a:lnTo>
                  <a:lnTo>
                    <a:pt x="8027416" y="6973570"/>
                  </a:lnTo>
                  <a:close/>
                </a:path>
              </a:pathLst>
            </a:custGeom>
            <a:solidFill>
              <a:srgbClr val="FBE9E7"/>
            </a:solidFill>
          </p:spPr>
        </p:sp>
      </p:grpSp>
      <p:sp>
        <p:nvSpPr>
          <p:cNvPr name="Freeform 4" id="4"/>
          <p:cNvSpPr/>
          <p:nvPr/>
        </p:nvSpPr>
        <p:spPr>
          <a:xfrm flipH="false" flipV="false" rot="0">
            <a:off x="1926756" y="3298567"/>
            <a:ext cx="1819740" cy="1819740"/>
          </a:xfrm>
          <a:custGeom>
            <a:avLst/>
            <a:gdLst/>
            <a:ahLst/>
            <a:cxnLst/>
            <a:rect r="r" b="b" t="t" l="l"/>
            <a:pathLst>
              <a:path h="1819740" w="1819740">
                <a:moveTo>
                  <a:pt x="0" y="0"/>
                </a:moveTo>
                <a:lnTo>
                  <a:pt x="1819740" y="0"/>
                </a:lnTo>
                <a:lnTo>
                  <a:pt x="1819740" y="1819740"/>
                </a:lnTo>
                <a:lnTo>
                  <a:pt x="0" y="18197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4714352" y="3298567"/>
            <a:ext cx="2255934" cy="1189492"/>
          </a:xfrm>
          <a:custGeom>
            <a:avLst/>
            <a:gdLst/>
            <a:ahLst/>
            <a:cxnLst/>
            <a:rect r="r" b="b" t="t" l="l"/>
            <a:pathLst>
              <a:path h="1189492" w="2255934">
                <a:moveTo>
                  <a:pt x="0" y="0"/>
                </a:moveTo>
                <a:lnTo>
                  <a:pt x="2255934" y="0"/>
                </a:lnTo>
                <a:lnTo>
                  <a:pt x="2255934" y="1189492"/>
                </a:lnTo>
                <a:lnTo>
                  <a:pt x="0" y="1189492"/>
                </a:lnTo>
                <a:lnTo>
                  <a:pt x="0" y="0"/>
                </a:lnTo>
                <a:close/>
              </a:path>
            </a:pathLst>
          </a:custGeom>
          <a:blipFill>
            <a:blip r:embed="rId4">
              <a:extLst>
                <a:ext uri="{96DAC541-7B7A-43D3-8B79-37D633B846F1}">
                  <asvg:svgBlip xmlns:asvg="http://schemas.microsoft.com/office/drawing/2016/SVG/main" r:embed="rId5"/>
                </a:ext>
              </a:extLst>
            </a:blip>
            <a:stretch>
              <a:fillRect l="0" t="0" r="0" b="-29"/>
            </a:stretch>
          </a:blipFill>
        </p:spPr>
      </p:sp>
      <p:sp>
        <p:nvSpPr>
          <p:cNvPr name="Freeform 6" id="6"/>
          <p:cNvSpPr/>
          <p:nvPr/>
        </p:nvSpPr>
        <p:spPr>
          <a:xfrm flipH="false" flipV="false" rot="0">
            <a:off x="4891414" y="4967597"/>
            <a:ext cx="1629010" cy="2561166"/>
          </a:xfrm>
          <a:custGeom>
            <a:avLst/>
            <a:gdLst/>
            <a:ahLst/>
            <a:cxnLst/>
            <a:rect r="r" b="b" t="t" l="l"/>
            <a:pathLst>
              <a:path h="2561166" w="1629010">
                <a:moveTo>
                  <a:pt x="0" y="0"/>
                </a:moveTo>
                <a:lnTo>
                  <a:pt x="1629010" y="0"/>
                </a:lnTo>
                <a:lnTo>
                  <a:pt x="1629010" y="2561166"/>
                </a:lnTo>
                <a:lnTo>
                  <a:pt x="0" y="2561166"/>
                </a:lnTo>
                <a:lnTo>
                  <a:pt x="0" y="0"/>
                </a:lnTo>
                <a:close/>
              </a:path>
            </a:pathLst>
          </a:custGeom>
          <a:blipFill>
            <a:blip r:embed="rId6">
              <a:extLst>
                <a:ext uri="{96DAC541-7B7A-43D3-8B79-37D633B846F1}">
                  <asvg:svgBlip xmlns:asvg="http://schemas.microsoft.com/office/drawing/2016/SVG/main" r:embed="rId7"/>
                </a:ext>
              </a:extLst>
            </a:blip>
            <a:stretch>
              <a:fillRect l="0" t="0" r="-156" b="0"/>
            </a:stretch>
          </a:blipFill>
        </p:spPr>
      </p:sp>
      <p:sp>
        <p:nvSpPr>
          <p:cNvPr name="Freeform 7" id="7"/>
          <p:cNvSpPr/>
          <p:nvPr/>
        </p:nvSpPr>
        <p:spPr>
          <a:xfrm flipH="false" flipV="false" rot="0">
            <a:off x="2184513" y="5471363"/>
            <a:ext cx="2068684" cy="2057400"/>
          </a:xfrm>
          <a:custGeom>
            <a:avLst/>
            <a:gdLst/>
            <a:ahLst/>
            <a:cxnLst/>
            <a:rect r="r" b="b" t="t" l="l"/>
            <a:pathLst>
              <a:path h="2057400" w="2068684">
                <a:moveTo>
                  <a:pt x="0" y="0"/>
                </a:moveTo>
                <a:lnTo>
                  <a:pt x="2068684" y="0"/>
                </a:lnTo>
                <a:lnTo>
                  <a:pt x="2068684"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l="0" t="0" r="0" b="-87"/>
            </a:stretch>
          </a:blipFill>
        </p:spPr>
      </p:sp>
      <p:sp>
        <p:nvSpPr>
          <p:cNvPr name="TextBox 8" id="8"/>
          <p:cNvSpPr txBox="true"/>
          <p:nvPr/>
        </p:nvSpPr>
        <p:spPr>
          <a:xfrm rot="0">
            <a:off x="1829094" y="2182054"/>
            <a:ext cx="5043529" cy="351254"/>
          </a:xfrm>
          <a:prstGeom prst="rect">
            <a:avLst/>
          </a:prstGeom>
        </p:spPr>
        <p:txBody>
          <a:bodyPr anchor="t" rtlCol="false" tIns="0" lIns="0" bIns="0" rIns="0">
            <a:spAutoFit/>
          </a:bodyPr>
          <a:lstStyle/>
          <a:p>
            <a:pPr algn="ctr">
              <a:lnSpc>
                <a:spcPts val="2901"/>
              </a:lnSpc>
            </a:pPr>
            <a:r>
              <a:rPr lang="en-US" b="true" sz="3022">
                <a:solidFill>
                  <a:srgbClr val="FFFFFF"/>
                </a:solidFill>
                <a:latin typeface="Arimo Bold"/>
                <a:ea typeface="Arimo Bold"/>
                <a:cs typeface="Arimo Bold"/>
                <a:sym typeface="Arimo Bold"/>
              </a:rPr>
              <a:t>Programming Languages</a:t>
            </a:r>
          </a:p>
        </p:txBody>
      </p:sp>
      <p:grpSp>
        <p:nvGrpSpPr>
          <p:cNvPr name="Group 9" id="9"/>
          <p:cNvGrpSpPr/>
          <p:nvPr/>
        </p:nvGrpSpPr>
        <p:grpSpPr>
          <a:xfrm rot="11595">
            <a:off x="7697576" y="5403498"/>
            <a:ext cx="2165297" cy="47625"/>
            <a:chOff x="0" y="0"/>
            <a:chExt cx="2887063" cy="63500"/>
          </a:xfrm>
        </p:grpSpPr>
        <p:sp>
          <p:nvSpPr>
            <p:cNvPr name="Freeform 10" id="10"/>
            <p:cNvSpPr/>
            <p:nvPr/>
          </p:nvSpPr>
          <p:spPr>
            <a:xfrm flipH="false" flipV="false" rot="0">
              <a:off x="0" y="0"/>
              <a:ext cx="2887091" cy="63500"/>
            </a:xfrm>
            <a:custGeom>
              <a:avLst/>
              <a:gdLst/>
              <a:ahLst/>
              <a:cxnLst/>
              <a:rect r="r" b="b" t="t" l="l"/>
              <a:pathLst>
                <a:path h="63500" w="2887091">
                  <a:moveTo>
                    <a:pt x="31750" y="0"/>
                  </a:moveTo>
                  <a:lnTo>
                    <a:pt x="2855341" y="0"/>
                  </a:lnTo>
                  <a:cubicBezTo>
                    <a:pt x="2872867" y="0"/>
                    <a:pt x="2887091" y="14224"/>
                    <a:pt x="2887091" y="31750"/>
                  </a:cubicBezTo>
                  <a:cubicBezTo>
                    <a:pt x="2887091" y="49276"/>
                    <a:pt x="2872867" y="63500"/>
                    <a:pt x="2855341"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11" id="11"/>
          <p:cNvGrpSpPr/>
          <p:nvPr/>
        </p:nvGrpSpPr>
        <p:grpSpPr>
          <a:xfrm rot="0">
            <a:off x="10067190" y="2733005"/>
            <a:ext cx="6267092" cy="5476716"/>
            <a:chOff x="0" y="0"/>
            <a:chExt cx="8356123" cy="7302288"/>
          </a:xfrm>
        </p:grpSpPr>
        <p:sp>
          <p:nvSpPr>
            <p:cNvPr name="Freeform 12" id="12"/>
            <p:cNvSpPr/>
            <p:nvPr/>
          </p:nvSpPr>
          <p:spPr>
            <a:xfrm flipH="false" flipV="false" rot="0">
              <a:off x="0" y="0"/>
              <a:ext cx="8356092" cy="7302246"/>
            </a:xfrm>
            <a:custGeom>
              <a:avLst/>
              <a:gdLst/>
              <a:ahLst/>
              <a:cxnLst/>
              <a:rect r="r" b="b" t="t" l="l"/>
              <a:pathLst>
                <a:path h="7302246" w="8356092">
                  <a:moveTo>
                    <a:pt x="0" y="0"/>
                  </a:moveTo>
                  <a:lnTo>
                    <a:pt x="0" y="7302246"/>
                  </a:lnTo>
                  <a:lnTo>
                    <a:pt x="8356092" y="7302246"/>
                  </a:lnTo>
                  <a:lnTo>
                    <a:pt x="8356092" y="0"/>
                  </a:lnTo>
                  <a:lnTo>
                    <a:pt x="0" y="0"/>
                  </a:lnTo>
                  <a:close/>
                  <a:moveTo>
                    <a:pt x="8027416" y="6973570"/>
                  </a:moveTo>
                  <a:lnTo>
                    <a:pt x="321945" y="6973570"/>
                  </a:lnTo>
                  <a:lnTo>
                    <a:pt x="321945" y="321945"/>
                  </a:lnTo>
                  <a:lnTo>
                    <a:pt x="8027416" y="321945"/>
                  </a:lnTo>
                  <a:lnTo>
                    <a:pt x="8027416" y="6973570"/>
                  </a:lnTo>
                  <a:close/>
                </a:path>
              </a:pathLst>
            </a:custGeom>
            <a:solidFill>
              <a:srgbClr val="FBE9E7"/>
            </a:solidFill>
          </p:spPr>
        </p:sp>
      </p:grpSp>
      <p:sp>
        <p:nvSpPr>
          <p:cNvPr name="TextBox 13" id="13"/>
          <p:cNvSpPr txBox="true"/>
          <p:nvPr/>
        </p:nvSpPr>
        <p:spPr>
          <a:xfrm rot="0">
            <a:off x="10483647" y="2182054"/>
            <a:ext cx="5043529" cy="351254"/>
          </a:xfrm>
          <a:prstGeom prst="rect">
            <a:avLst/>
          </a:prstGeom>
        </p:spPr>
        <p:txBody>
          <a:bodyPr anchor="t" rtlCol="false" tIns="0" lIns="0" bIns="0" rIns="0">
            <a:spAutoFit/>
          </a:bodyPr>
          <a:lstStyle/>
          <a:p>
            <a:pPr algn="ctr">
              <a:lnSpc>
                <a:spcPts val="2901"/>
              </a:lnSpc>
            </a:pPr>
            <a:r>
              <a:rPr lang="en-US" b="true" sz="3022">
                <a:solidFill>
                  <a:srgbClr val="FFFFFF"/>
                </a:solidFill>
                <a:latin typeface="Arimo Bold"/>
                <a:ea typeface="Arimo Bold"/>
                <a:cs typeface="Arimo Bold"/>
                <a:sym typeface="Arimo Bold"/>
              </a:rPr>
              <a:t>Machine Code</a:t>
            </a:r>
          </a:p>
        </p:txBody>
      </p:sp>
      <p:sp>
        <p:nvSpPr>
          <p:cNvPr name="TextBox 14" id="14"/>
          <p:cNvSpPr txBox="true"/>
          <p:nvPr/>
        </p:nvSpPr>
        <p:spPr>
          <a:xfrm rot="0">
            <a:off x="10678971" y="3346838"/>
            <a:ext cx="5043529" cy="4353824"/>
          </a:xfrm>
          <a:prstGeom prst="rect">
            <a:avLst/>
          </a:prstGeom>
        </p:spPr>
        <p:txBody>
          <a:bodyPr anchor="t" rtlCol="false" tIns="0" lIns="0" bIns="0" rIns="0">
            <a:spAutoFit/>
          </a:bodyPr>
          <a:lstStyle/>
          <a:p>
            <a:pPr algn="ctr">
              <a:lnSpc>
                <a:spcPts val="2901"/>
              </a:lnSpc>
            </a:pPr>
            <a:r>
              <a:rPr lang="en-US" b="true" sz="3022">
                <a:solidFill>
                  <a:srgbClr val="FFFFFF"/>
                </a:solidFill>
                <a:latin typeface="Arimo Bold"/>
                <a:ea typeface="Arimo Bold"/>
                <a:cs typeface="Arimo Bold"/>
                <a:sym typeface="Arimo Bold"/>
              </a:rPr>
              <a:t>010101010010100100100101010101001001010010011010101000101101010101010101010100101010101010010101010010100100100101010101001001010010011010101000101101010101010101010100101010101010010101010010100100100101010101001001010010011010101000101101010101010101010100101010101010</a:t>
            </a:r>
          </a:p>
        </p:txBody>
      </p:sp>
      <p:sp>
        <p:nvSpPr>
          <p:cNvPr name="TextBox 15" id="15"/>
          <p:cNvSpPr txBox="true"/>
          <p:nvPr/>
        </p:nvSpPr>
        <p:spPr>
          <a:xfrm rot="0">
            <a:off x="7721313" y="4688775"/>
            <a:ext cx="2208907" cy="538593"/>
          </a:xfrm>
          <a:prstGeom prst="rect">
            <a:avLst/>
          </a:prstGeom>
        </p:spPr>
        <p:txBody>
          <a:bodyPr anchor="t" rtlCol="false" tIns="0" lIns="0" bIns="0" rIns="0">
            <a:spAutoFit/>
          </a:bodyPr>
          <a:lstStyle/>
          <a:p>
            <a:pPr algn="ctr">
              <a:lnSpc>
                <a:spcPts val="4127"/>
              </a:lnSpc>
            </a:pPr>
            <a:r>
              <a:rPr lang="en-US" b="true" sz="3410" spc="-60">
                <a:solidFill>
                  <a:srgbClr val="FF8A65"/>
                </a:solidFill>
                <a:latin typeface="Glacial Indifference Bold"/>
                <a:ea typeface="Glacial Indifference Bold"/>
                <a:cs typeface="Glacial Indifference Bold"/>
                <a:sym typeface="Glacial Indifference Bold"/>
              </a:rPr>
              <a:t>Translators</a:t>
            </a:r>
          </a:p>
        </p:txBody>
      </p:sp>
      <p:grpSp>
        <p:nvGrpSpPr>
          <p:cNvPr name="Group 16" id="16"/>
          <p:cNvGrpSpPr/>
          <p:nvPr/>
        </p:nvGrpSpPr>
        <p:grpSpPr>
          <a:xfrm rot="0">
            <a:off x="2537237" y="161693"/>
            <a:ext cx="13213526" cy="10051574"/>
            <a:chOff x="0" y="0"/>
            <a:chExt cx="17618034" cy="13402099"/>
          </a:xfrm>
        </p:grpSpPr>
        <p:sp>
          <p:nvSpPr>
            <p:cNvPr name="Freeform 17" id="1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0">
                <a:alphaModFix amt="70000"/>
              </a:blip>
              <a:stretch>
                <a:fillRect l="0" t="0" r="0" b="0"/>
              </a:stretch>
            </a:blipFill>
          </p:spPr>
        </p:sp>
        <p:sp>
          <p:nvSpPr>
            <p:cNvPr name="Freeform 18" id="1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1">
                <a:alphaModFix amt="9999"/>
              </a:blip>
              <a:stretch>
                <a:fillRect l="0" t="0" r="0" b="0"/>
              </a:stretch>
            </a:blipFill>
          </p:spPr>
        </p:sp>
        <p:sp>
          <p:nvSpPr>
            <p:cNvPr name="TextBox 19" id="19"/>
            <p:cNvSpPr txBox="true"/>
            <p:nvPr/>
          </p:nvSpPr>
          <p:spPr>
            <a:xfrm rot="0">
              <a:off x="3879211" y="13040360"/>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12" tooltip="http://www.exampaperspractice.co.uk"/>
                </a:rPr>
                <a:t>www.exampaperspractice.co.uk</a:t>
              </a:r>
            </a:p>
          </p:txBody>
        </p:sp>
      </p:grpSp>
    </p:spTree>
  </p:cSld>
  <p:clrMapOvr>
    <a:masterClrMapping/>
  </p:clrMapOvr>
</p:sld>
</file>

<file path=ppt/slides/slide105.xml><?xml version="1.0" encoding="utf-8"?>
<p:sld xmlns:p="http://schemas.openxmlformats.org/presentationml/2006/main" xmlns:a="http://schemas.openxmlformats.org/drawingml/2006/main" xmlns:r="http://schemas.openxmlformats.org/officeDocument/2006/relationships">
  <p:cSld>
    <p:bg>
      <p:bgPr>
        <a:solidFill>
          <a:srgbClr val="387EB8"/>
        </a:solidFill>
      </p:bgPr>
    </p:bg>
    <p:spTree>
      <p:nvGrpSpPr>
        <p:cNvPr id="1" name=""/>
        <p:cNvGrpSpPr/>
        <p:nvPr/>
      </p:nvGrpSpPr>
      <p:grpSpPr>
        <a:xfrm>
          <a:off x="0" y="0"/>
          <a:ext cx="0" cy="0"/>
          <a:chOff x="0" y="0"/>
          <a:chExt cx="0" cy="0"/>
        </a:xfrm>
      </p:grpSpPr>
      <p:grpSp>
        <p:nvGrpSpPr>
          <p:cNvPr name="Group 2" id="2"/>
          <p:cNvGrpSpPr/>
          <p:nvPr/>
        </p:nvGrpSpPr>
        <p:grpSpPr>
          <a:xfrm rot="0">
            <a:off x="802885" y="5667798"/>
            <a:ext cx="4023103" cy="3515728"/>
            <a:chOff x="0" y="0"/>
            <a:chExt cx="5364137" cy="4687637"/>
          </a:xfrm>
        </p:grpSpPr>
        <p:sp>
          <p:nvSpPr>
            <p:cNvPr name="Freeform 3" id="3"/>
            <p:cNvSpPr/>
            <p:nvPr/>
          </p:nvSpPr>
          <p:spPr>
            <a:xfrm flipH="false" flipV="false" rot="0">
              <a:off x="0" y="0"/>
              <a:ext cx="5364099" cy="4687697"/>
            </a:xfrm>
            <a:custGeom>
              <a:avLst/>
              <a:gdLst/>
              <a:ahLst/>
              <a:cxnLst/>
              <a:rect r="r" b="b" t="t" l="l"/>
              <a:pathLst>
                <a:path h="4687697" w="5364099">
                  <a:moveTo>
                    <a:pt x="0" y="0"/>
                  </a:moveTo>
                  <a:lnTo>
                    <a:pt x="0" y="4687697"/>
                  </a:lnTo>
                  <a:lnTo>
                    <a:pt x="5364099" y="4687697"/>
                  </a:lnTo>
                  <a:lnTo>
                    <a:pt x="5364099" y="0"/>
                  </a:lnTo>
                  <a:lnTo>
                    <a:pt x="0" y="0"/>
                  </a:lnTo>
                  <a:close/>
                  <a:moveTo>
                    <a:pt x="5153152" y="4476623"/>
                  </a:moveTo>
                  <a:lnTo>
                    <a:pt x="206629" y="4476623"/>
                  </a:lnTo>
                  <a:lnTo>
                    <a:pt x="206629" y="206629"/>
                  </a:lnTo>
                  <a:lnTo>
                    <a:pt x="5153152" y="206629"/>
                  </a:lnTo>
                  <a:lnTo>
                    <a:pt x="5153152" y="4476623"/>
                  </a:lnTo>
                  <a:close/>
                </a:path>
              </a:pathLst>
            </a:custGeom>
            <a:solidFill>
              <a:srgbClr val="FBE9E7"/>
            </a:solidFill>
          </p:spPr>
        </p:sp>
      </p:grpSp>
      <p:sp>
        <p:nvSpPr>
          <p:cNvPr name="Freeform 4" id="4"/>
          <p:cNvSpPr/>
          <p:nvPr/>
        </p:nvSpPr>
        <p:spPr>
          <a:xfrm flipH="false" flipV="false" rot="0">
            <a:off x="1195613" y="6030856"/>
            <a:ext cx="1168165" cy="1168165"/>
          </a:xfrm>
          <a:custGeom>
            <a:avLst/>
            <a:gdLst/>
            <a:ahLst/>
            <a:cxnLst/>
            <a:rect r="r" b="b" t="t" l="l"/>
            <a:pathLst>
              <a:path h="1168165" w="1168165">
                <a:moveTo>
                  <a:pt x="0" y="0"/>
                </a:moveTo>
                <a:lnTo>
                  <a:pt x="1168165" y="0"/>
                </a:lnTo>
                <a:lnTo>
                  <a:pt x="1168165" y="1168165"/>
                </a:lnTo>
                <a:lnTo>
                  <a:pt x="0" y="11681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2985084" y="6030856"/>
            <a:ext cx="1448176" cy="763584"/>
          </a:xfrm>
          <a:custGeom>
            <a:avLst/>
            <a:gdLst/>
            <a:ahLst/>
            <a:cxnLst/>
            <a:rect r="r" b="b" t="t" l="l"/>
            <a:pathLst>
              <a:path h="763584" w="1448176">
                <a:moveTo>
                  <a:pt x="0" y="0"/>
                </a:moveTo>
                <a:lnTo>
                  <a:pt x="1448176" y="0"/>
                </a:lnTo>
                <a:lnTo>
                  <a:pt x="1448176" y="763584"/>
                </a:lnTo>
                <a:lnTo>
                  <a:pt x="0" y="763584"/>
                </a:lnTo>
                <a:lnTo>
                  <a:pt x="0" y="0"/>
                </a:lnTo>
                <a:close/>
              </a:path>
            </a:pathLst>
          </a:custGeom>
          <a:blipFill>
            <a:blip r:embed="rId4">
              <a:extLst>
                <a:ext uri="{96DAC541-7B7A-43D3-8B79-37D633B846F1}">
                  <asvg:svgBlip xmlns:asvg="http://schemas.microsoft.com/office/drawing/2016/SVG/main" r:embed="rId5"/>
                </a:ext>
              </a:extLst>
            </a:blip>
            <a:stretch>
              <a:fillRect l="0" t="0" r="0" b="-405"/>
            </a:stretch>
          </a:blipFill>
        </p:spPr>
      </p:sp>
      <p:sp>
        <p:nvSpPr>
          <p:cNvPr name="Freeform 6" id="6"/>
          <p:cNvSpPr/>
          <p:nvPr/>
        </p:nvSpPr>
        <p:spPr>
          <a:xfrm flipH="false" flipV="false" rot="0">
            <a:off x="1361077" y="7425662"/>
            <a:ext cx="1327973" cy="1320729"/>
          </a:xfrm>
          <a:custGeom>
            <a:avLst/>
            <a:gdLst/>
            <a:ahLst/>
            <a:cxnLst/>
            <a:rect r="r" b="b" t="t" l="l"/>
            <a:pathLst>
              <a:path h="1320729" w="1327973">
                <a:moveTo>
                  <a:pt x="0" y="0"/>
                </a:moveTo>
                <a:lnTo>
                  <a:pt x="1327973" y="0"/>
                </a:lnTo>
                <a:lnTo>
                  <a:pt x="1327973" y="1320729"/>
                </a:lnTo>
                <a:lnTo>
                  <a:pt x="0" y="1320729"/>
                </a:lnTo>
                <a:lnTo>
                  <a:pt x="0" y="0"/>
                </a:lnTo>
                <a:close/>
              </a:path>
            </a:pathLst>
          </a:custGeom>
          <a:blipFill>
            <a:blip r:embed="rId6">
              <a:extLst>
                <a:ext uri="{96DAC541-7B7A-43D3-8B79-37D633B846F1}">
                  <asvg:svgBlip xmlns:asvg="http://schemas.microsoft.com/office/drawing/2016/SVG/main" r:embed="rId7"/>
                </a:ext>
              </a:extLst>
            </a:blip>
            <a:stretch>
              <a:fillRect l="0" t="0" r="-170" b="0"/>
            </a:stretch>
          </a:blipFill>
        </p:spPr>
      </p:sp>
      <p:grpSp>
        <p:nvGrpSpPr>
          <p:cNvPr name="Group 7" id="7"/>
          <p:cNvGrpSpPr/>
          <p:nvPr/>
        </p:nvGrpSpPr>
        <p:grpSpPr>
          <a:xfrm rot="-2319454">
            <a:off x="5101673" y="6437212"/>
            <a:ext cx="1964947" cy="47625"/>
            <a:chOff x="0" y="0"/>
            <a:chExt cx="2619929" cy="63500"/>
          </a:xfrm>
        </p:grpSpPr>
        <p:sp>
          <p:nvSpPr>
            <p:cNvPr name="Freeform 8" id="8"/>
            <p:cNvSpPr/>
            <p:nvPr/>
          </p:nvSpPr>
          <p:spPr>
            <a:xfrm flipH="false" flipV="false" rot="0">
              <a:off x="0" y="0"/>
              <a:ext cx="2619883" cy="63500"/>
            </a:xfrm>
            <a:custGeom>
              <a:avLst/>
              <a:gdLst/>
              <a:ahLst/>
              <a:cxnLst/>
              <a:rect r="r" b="b" t="t" l="l"/>
              <a:pathLst>
                <a:path h="63500" w="2619883">
                  <a:moveTo>
                    <a:pt x="31750" y="0"/>
                  </a:moveTo>
                  <a:lnTo>
                    <a:pt x="2588133" y="0"/>
                  </a:lnTo>
                  <a:cubicBezTo>
                    <a:pt x="2605659" y="0"/>
                    <a:pt x="2619883" y="14224"/>
                    <a:pt x="2619883" y="31750"/>
                  </a:cubicBezTo>
                  <a:cubicBezTo>
                    <a:pt x="2619883" y="49276"/>
                    <a:pt x="2605659" y="63500"/>
                    <a:pt x="2588133"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9" id="9"/>
          <p:cNvGrpSpPr/>
          <p:nvPr/>
        </p:nvGrpSpPr>
        <p:grpSpPr>
          <a:xfrm rot="0">
            <a:off x="12687791" y="2992337"/>
            <a:ext cx="4831249" cy="4221955"/>
            <a:chOff x="0" y="0"/>
            <a:chExt cx="6441665" cy="5629273"/>
          </a:xfrm>
        </p:grpSpPr>
        <p:sp>
          <p:nvSpPr>
            <p:cNvPr name="Freeform 10" id="10"/>
            <p:cNvSpPr/>
            <p:nvPr/>
          </p:nvSpPr>
          <p:spPr>
            <a:xfrm flipH="false" flipV="false" rot="0">
              <a:off x="0" y="0"/>
              <a:ext cx="6441694" cy="5629275"/>
            </a:xfrm>
            <a:custGeom>
              <a:avLst/>
              <a:gdLst/>
              <a:ahLst/>
              <a:cxnLst/>
              <a:rect r="r" b="b" t="t" l="l"/>
              <a:pathLst>
                <a:path h="5629275" w="6441694">
                  <a:moveTo>
                    <a:pt x="0" y="0"/>
                  </a:moveTo>
                  <a:lnTo>
                    <a:pt x="0" y="5629275"/>
                  </a:lnTo>
                  <a:lnTo>
                    <a:pt x="6441694" y="5629275"/>
                  </a:lnTo>
                  <a:lnTo>
                    <a:pt x="6441694" y="0"/>
                  </a:lnTo>
                  <a:lnTo>
                    <a:pt x="0" y="0"/>
                  </a:lnTo>
                  <a:close/>
                  <a:moveTo>
                    <a:pt x="6188202" y="5375783"/>
                  </a:moveTo>
                  <a:lnTo>
                    <a:pt x="248158" y="5375783"/>
                  </a:lnTo>
                  <a:lnTo>
                    <a:pt x="248158" y="248158"/>
                  </a:lnTo>
                  <a:lnTo>
                    <a:pt x="6188202" y="248158"/>
                  </a:lnTo>
                  <a:lnTo>
                    <a:pt x="6188202" y="5375783"/>
                  </a:lnTo>
                  <a:close/>
                </a:path>
              </a:pathLst>
            </a:custGeom>
            <a:solidFill>
              <a:srgbClr val="FBE9E7"/>
            </a:solidFill>
          </p:spPr>
        </p:sp>
      </p:grpSp>
      <p:sp>
        <p:nvSpPr>
          <p:cNvPr name="TextBox 11" id="11"/>
          <p:cNvSpPr txBox="true"/>
          <p:nvPr/>
        </p:nvSpPr>
        <p:spPr>
          <a:xfrm rot="0">
            <a:off x="7835252" y="4784600"/>
            <a:ext cx="2208907" cy="538593"/>
          </a:xfrm>
          <a:prstGeom prst="rect">
            <a:avLst/>
          </a:prstGeom>
        </p:spPr>
        <p:txBody>
          <a:bodyPr anchor="t" rtlCol="false" tIns="0" lIns="0" bIns="0" rIns="0">
            <a:spAutoFit/>
          </a:bodyPr>
          <a:lstStyle/>
          <a:p>
            <a:pPr algn="ctr">
              <a:lnSpc>
                <a:spcPts val="4127"/>
              </a:lnSpc>
            </a:pPr>
            <a:r>
              <a:rPr lang="en-US" b="true" sz="3410" spc="-60">
                <a:solidFill>
                  <a:srgbClr val="FF8A65"/>
                </a:solidFill>
                <a:latin typeface="Glacial Indifference Bold"/>
                <a:ea typeface="Glacial Indifference Bold"/>
                <a:cs typeface="Glacial Indifference Bold"/>
                <a:sym typeface="Glacial Indifference Bold"/>
              </a:rPr>
              <a:t>Translators</a:t>
            </a:r>
          </a:p>
        </p:txBody>
      </p:sp>
      <p:grpSp>
        <p:nvGrpSpPr>
          <p:cNvPr name="Group 12" id="12"/>
          <p:cNvGrpSpPr/>
          <p:nvPr/>
        </p:nvGrpSpPr>
        <p:grpSpPr>
          <a:xfrm rot="-55438">
            <a:off x="10996920" y="4983048"/>
            <a:ext cx="1156157" cy="47625"/>
            <a:chOff x="0" y="0"/>
            <a:chExt cx="1541543" cy="63500"/>
          </a:xfrm>
        </p:grpSpPr>
        <p:sp>
          <p:nvSpPr>
            <p:cNvPr name="Freeform 13" id="13"/>
            <p:cNvSpPr/>
            <p:nvPr/>
          </p:nvSpPr>
          <p:spPr>
            <a:xfrm flipH="false" flipV="false" rot="0">
              <a:off x="0" y="0"/>
              <a:ext cx="1541526" cy="63500"/>
            </a:xfrm>
            <a:custGeom>
              <a:avLst/>
              <a:gdLst/>
              <a:ahLst/>
              <a:cxnLst/>
              <a:rect r="r" b="b" t="t" l="l"/>
              <a:pathLst>
                <a:path h="63500" w="1541526">
                  <a:moveTo>
                    <a:pt x="31750" y="0"/>
                  </a:moveTo>
                  <a:lnTo>
                    <a:pt x="1509776" y="0"/>
                  </a:lnTo>
                  <a:cubicBezTo>
                    <a:pt x="1527302" y="0"/>
                    <a:pt x="1541526" y="14224"/>
                    <a:pt x="1541526" y="31750"/>
                  </a:cubicBezTo>
                  <a:cubicBezTo>
                    <a:pt x="1541526" y="49276"/>
                    <a:pt x="1527302" y="63500"/>
                    <a:pt x="1509776"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14" id="14"/>
          <p:cNvGrpSpPr/>
          <p:nvPr/>
        </p:nvGrpSpPr>
        <p:grpSpPr>
          <a:xfrm rot="0">
            <a:off x="7122102" y="3872364"/>
            <a:ext cx="3635208" cy="2365971"/>
            <a:chOff x="0" y="0"/>
            <a:chExt cx="4846944" cy="3154628"/>
          </a:xfrm>
        </p:grpSpPr>
        <p:sp>
          <p:nvSpPr>
            <p:cNvPr name="Freeform 15" id="15"/>
            <p:cNvSpPr/>
            <p:nvPr/>
          </p:nvSpPr>
          <p:spPr>
            <a:xfrm flipH="false" flipV="false" rot="0">
              <a:off x="0" y="0"/>
              <a:ext cx="4846955" cy="3154680"/>
            </a:xfrm>
            <a:custGeom>
              <a:avLst/>
              <a:gdLst/>
              <a:ahLst/>
              <a:cxnLst/>
              <a:rect r="r" b="b" t="t" l="l"/>
              <a:pathLst>
                <a:path h="3154680" w="4846955">
                  <a:moveTo>
                    <a:pt x="0" y="0"/>
                  </a:moveTo>
                  <a:lnTo>
                    <a:pt x="0" y="3154680"/>
                  </a:lnTo>
                  <a:lnTo>
                    <a:pt x="4846955" y="3154680"/>
                  </a:lnTo>
                  <a:lnTo>
                    <a:pt x="4846955" y="0"/>
                  </a:lnTo>
                  <a:lnTo>
                    <a:pt x="0" y="0"/>
                  </a:lnTo>
                  <a:close/>
                  <a:moveTo>
                    <a:pt x="4704969" y="3012567"/>
                  </a:moveTo>
                  <a:lnTo>
                    <a:pt x="139065" y="3012567"/>
                  </a:lnTo>
                  <a:lnTo>
                    <a:pt x="139065" y="139065"/>
                  </a:lnTo>
                  <a:lnTo>
                    <a:pt x="4704969" y="139065"/>
                  </a:lnTo>
                  <a:lnTo>
                    <a:pt x="4704969" y="3012567"/>
                  </a:lnTo>
                  <a:close/>
                </a:path>
              </a:pathLst>
            </a:custGeom>
            <a:solidFill>
              <a:srgbClr val="FBE9E7"/>
            </a:solidFill>
          </p:spPr>
        </p:sp>
      </p:grpSp>
      <p:sp>
        <p:nvSpPr>
          <p:cNvPr name="Freeform 16" id="16"/>
          <p:cNvSpPr/>
          <p:nvPr/>
        </p:nvSpPr>
        <p:spPr>
          <a:xfrm flipH="false" flipV="false" rot="0">
            <a:off x="8811787" y="5661815"/>
            <a:ext cx="1641375" cy="2580727"/>
          </a:xfrm>
          <a:custGeom>
            <a:avLst/>
            <a:gdLst/>
            <a:ahLst/>
            <a:cxnLst/>
            <a:rect r="r" b="b" t="t" l="l"/>
            <a:pathLst>
              <a:path h="2580727" w="1641375">
                <a:moveTo>
                  <a:pt x="0" y="0"/>
                </a:moveTo>
                <a:lnTo>
                  <a:pt x="1641375" y="0"/>
                </a:lnTo>
                <a:lnTo>
                  <a:pt x="1641375" y="2580727"/>
                </a:lnTo>
                <a:lnTo>
                  <a:pt x="0" y="258072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7" id="17"/>
          <p:cNvGrpSpPr/>
          <p:nvPr/>
        </p:nvGrpSpPr>
        <p:grpSpPr>
          <a:xfrm rot="1687647">
            <a:off x="5206748" y="4332063"/>
            <a:ext cx="1763562" cy="47625"/>
            <a:chOff x="0" y="0"/>
            <a:chExt cx="2351416" cy="63500"/>
          </a:xfrm>
        </p:grpSpPr>
        <p:sp>
          <p:nvSpPr>
            <p:cNvPr name="Freeform 18" id="18"/>
            <p:cNvSpPr/>
            <p:nvPr/>
          </p:nvSpPr>
          <p:spPr>
            <a:xfrm flipH="false" flipV="false" rot="0">
              <a:off x="0" y="0"/>
              <a:ext cx="2351405" cy="63500"/>
            </a:xfrm>
            <a:custGeom>
              <a:avLst/>
              <a:gdLst/>
              <a:ahLst/>
              <a:cxnLst/>
              <a:rect r="r" b="b" t="t" l="l"/>
              <a:pathLst>
                <a:path h="63500" w="2351405">
                  <a:moveTo>
                    <a:pt x="31750" y="0"/>
                  </a:moveTo>
                  <a:lnTo>
                    <a:pt x="2319655" y="0"/>
                  </a:lnTo>
                  <a:cubicBezTo>
                    <a:pt x="2337181" y="0"/>
                    <a:pt x="2351405" y="14224"/>
                    <a:pt x="2351405" y="31750"/>
                  </a:cubicBezTo>
                  <a:cubicBezTo>
                    <a:pt x="2351405" y="49276"/>
                    <a:pt x="2337181" y="63500"/>
                    <a:pt x="2319655"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19" id="19"/>
          <p:cNvGrpSpPr/>
          <p:nvPr/>
        </p:nvGrpSpPr>
        <p:grpSpPr>
          <a:xfrm rot="0">
            <a:off x="631976" y="2486844"/>
            <a:ext cx="4364920" cy="2252483"/>
            <a:chOff x="0" y="0"/>
            <a:chExt cx="5819893" cy="3003311"/>
          </a:xfrm>
        </p:grpSpPr>
        <p:sp>
          <p:nvSpPr>
            <p:cNvPr name="Freeform 20" id="20"/>
            <p:cNvSpPr/>
            <p:nvPr/>
          </p:nvSpPr>
          <p:spPr>
            <a:xfrm flipH="false" flipV="false" rot="0">
              <a:off x="0" y="0"/>
              <a:ext cx="5819902" cy="3003296"/>
            </a:xfrm>
            <a:custGeom>
              <a:avLst/>
              <a:gdLst/>
              <a:ahLst/>
              <a:cxnLst/>
              <a:rect r="r" b="b" t="t" l="l"/>
              <a:pathLst>
                <a:path h="3003296" w="5819902">
                  <a:moveTo>
                    <a:pt x="0" y="0"/>
                  </a:moveTo>
                  <a:lnTo>
                    <a:pt x="0" y="3003296"/>
                  </a:lnTo>
                  <a:lnTo>
                    <a:pt x="5819902" y="3003296"/>
                  </a:lnTo>
                  <a:lnTo>
                    <a:pt x="5819902" y="0"/>
                  </a:lnTo>
                  <a:lnTo>
                    <a:pt x="0" y="0"/>
                  </a:lnTo>
                  <a:close/>
                  <a:moveTo>
                    <a:pt x="5590921" y="2774315"/>
                  </a:moveTo>
                  <a:lnTo>
                    <a:pt x="224155" y="2774315"/>
                  </a:lnTo>
                  <a:lnTo>
                    <a:pt x="224155" y="224155"/>
                  </a:lnTo>
                  <a:lnTo>
                    <a:pt x="5590921" y="224155"/>
                  </a:lnTo>
                  <a:lnTo>
                    <a:pt x="5590921" y="2774315"/>
                  </a:lnTo>
                  <a:close/>
                </a:path>
              </a:pathLst>
            </a:custGeom>
            <a:solidFill>
              <a:srgbClr val="FBE9E7"/>
            </a:solidFill>
          </p:spPr>
        </p:sp>
      </p:grpSp>
      <p:sp>
        <p:nvSpPr>
          <p:cNvPr name="Freeform 21" id="21"/>
          <p:cNvSpPr/>
          <p:nvPr/>
        </p:nvSpPr>
        <p:spPr>
          <a:xfrm flipH="false" flipV="false" rot="0">
            <a:off x="946644" y="2876387"/>
            <a:ext cx="3735586" cy="1377909"/>
          </a:xfrm>
          <a:custGeom>
            <a:avLst/>
            <a:gdLst/>
            <a:ahLst/>
            <a:cxnLst/>
            <a:rect r="r" b="b" t="t" l="l"/>
            <a:pathLst>
              <a:path h="1377909" w="3735586">
                <a:moveTo>
                  <a:pt x="0" y="0"/>
                </a:moveTo>
                <a:lnTo>
                  <a:pt x="3735586" y="0"/>
                </a:lnTo>
                <a:lnTo>
                  <a:pt x="3735586" y="1377909"/>
                </a:lnTo>
                <a:lnTo>
                  <a:pt x="0" y="1377909"/>
                </a:lnTo>
                <a:lnTo>
                  <a:pt x="0" y="0"/>
                </a:lnTo>
                <a:close/>
              </a:path>
            </a:pathLst>
          </a:custGeom>
          <a:blipFill>
            <a:blip r:embed="rId10"/>
            <a:stretch>
              <a:fillRect l="0" t="0" r="-154238" b="-131187"/>
            </a:stretch>
          </a:blipFill>
        </p:spPr>
      </p:sp>
      <p:sp>
        <p:nvSpPr>
          <p:cNvPr name="Freeform 22" id="22"/>
          <p:cNvSpPr/>
          <p:nvPr/>
        </p:nvSpPr>
        <p:spPr>
          <a:xfrm flipH="false" flipV="false" rot="0">
            <a:off x="2814436" y="6967310"/>
            <a:ext cx="1610877" cy="1779081"/>
          </a:xfrm>
          <a:custGeom>
            <a:avLst/>
            <a:gdLst/>
            <a:ahLst/>
            <a:cxnLst/>
            <a:rect r="r" b="b" t="t" l="l"/>
            <a:pathLst>
              <a:path h="1779081" w="1610877">
                <a:moveTo>
                  <a:pt x="0" y="0"/>
                </a:moveTo>
                <a:lnTo>
                  <a:pt x="1610877" y="0"/>
                </a:lnTo>
                <a:lnTo>
                  <a:pt x="1610877" y="1779081"/>
                </a:lnTo>
                <a:lnTo>
                  <a:pt x="0" y="1779081"/>
                </a:lnTo>
                <a:lnTo>
                  <a:pt x="0" y="0"/>
                </a:lnTo>
                <a:close/>
              </a:path>
            </a:pathLst>
          </a:custGeom>
          <a:blipFill>
            <a:blip r:embed="rId11">
              <a:extLst>
                <a:ext uri="{96DAC541-7B7A-43D3-8B79-37D633B846F1}">
                  <asvg:svgBlip xmlns:asvg="http://schemas.microsoft.com/office/drawing/2016/SVG/main" r:embed="rId12"/>
                </a:ext>
              </a:extLst>
            </a:blip>
            <a:stretch>
              <a:fillRect l="0" t="0" r="0" b="-2263"/>
            </a:stretch>
          </a:blipFill>
        </p:spPr>
      </p:sp>
      <p:sp>
        <p:nvSpPr>
          <p:cNvPr name="TextBox 23" id="23"/>
          <p:cNvSpPr txBox="true"/>
          <p:nvPr/>
        </p:nvSpPr>
        <p:spPr>
          <a:xfrm rot="0">
            <a:off x="13008834" y="2572569"/>
            <a:ext cx="3888015" cy="265824"/>
          </a:xfrm>
          <a:prstGeom prst="rect">
            <a:avLst/>
          </a:prstGeom>
        </p:spPr>
        <p:txBody>
          <a:bodyPr anchor="t" rtlCol="false" tIns="0" lIns="0" bIns="0" rIns="0">
            <a:spAutoFit/>
          </a:bodyPr>
          <a:lstStyle/>
          <a:p>
            <a:pPr algn="ctr">
              <a:lnSpc>
                <a:spcPts val="2237"/>
              </a:lnSpc>
            </a:pPr>
            <a:r>
              <a:rPr lang="en-US" b="true" sz="2330">
                <a:solidFill>
                  <a:srgbClr val="FFFFFF"/>
                </a:solidFill>
                <a:latin typeface="Arimo Bold"/>
                <a:ea typeface="Arimo Bold"/>
                <a:cs typeface="Arimo Bold"/>
                <a:sym typeface="Arimo Bold"/>
              </a:rPr>
              <a:t>Machine Code</a:t>
            </a:r>
          </a:p>
        </p:txBody>
      </p:sp>
      <p:sp>
        <p:nvSpPr>
          <p:cNvPr name="TextBox 24" id="24"/>
          <p:cNvSpPr txBox="true"/>
          <p:nvPr/>
        </p:nvSpPr>
        <p:spPr>
          <a:xfrm rot="0">
            <a:off x="13159408" y="3470491"/>
            <a:ext cx="3888015" cy="3351372"/>
          </a:xfrm>
          <a:prstGeom prst="rect">
            <a:avLst/>
          </a:prstGeom>
        </p:spPr>
        <p:txBody>
          <a:bodyPr anchor="t" rtlCol="false" tIns="0" lIns="0" bIns="0" rIns="0">
            <a:spAutoFit/>
          </a:bodyPr>
          <a:lstStyle/>
          <a:p>
            <a:pPr algn="ctr">
              <a:lnSpc>
                <a:spcPts val="2237"/>
              </a:lnSpc>
            </a:pPr>
            <a:r>
              <a:rPr lang="en-US" b="true" sz="2330">
                <a:solidFill>
                  <a:srgbClr val="FFFFFF"/>
                </a:solidFill>
                <a:latin typeface="Arimo Bold"/>
                <a:ea typeface="Arimo Bold"/>
                <a:cs typeface="Arimo Bold"/>
                <a:sym typeface="Arimo Bold"/>
              </a:rPr>
              <a:t>010101010010100100100101010101001001010010011010101000101101010101010101010100101010101010010101010010100100100101010101001001010010011010101000101101010101010101010100101010101010010101010010100100100101010101001001010010011010101000101101010101010101010100101010101010</a:t>
            </a:r>
          </a:p>
        </p:txBody>
      </p:sp>
      <p:sp>
        <p:nvSpPr>
          <p:cNvPr name="TextBox 25" id="25"/>
          <p:cNvSpPr txBox="true"/>
          <p:nvPr/>
        </p:nvSpPr>
        <p:spPr>
          <a:xfrm rot="0">
            <a:off x="407955" y="399496"/>
            <a:ext cx="5381586" cy="1363184"/>
          </a:xfrm>
          <a:prstGeom prst="rect">
            <a:avLst/>
          </a:prstGeom>
        </p:spPr>
        <p:txBody>
          <a:bodyPr anchor="t" rtlCol="false" tIns="0" lIns="0" bIns="0" rIns="0">
            <a:spAutoFit/>
          </a:bodyPr>
          <a:lstStyle/>
          <a:p>
            <a:pPr algn="ctr">
              <a:lnSpc>
                <a:spcPts val="2753"/>
              </a:lnSpc>
            </a:pPr>
            <a:r>
              <a:rPr lang="en-US" b="true" sz="2867">
                <a:solidFill>
                  <a:srgbClr val="FFFFFF"/>
                </a:solidFill>
                <a:latin typeface="Arimo Bold"/>
                <a:ea typeface="Arimo Bold"/>
                <a:cs typeface="Arimo Bold"/>
                <a:sym typeface="Arimo Bold"/>
              </a:rPr>
              <a:t>Different programming languages need a different translator to be converted into machine code</a:t>
            </a:r>
          </a:p>
        </p:txBody>
      </p:sp>
      <p:sp>
        <p:nvSpPr>
          <p:cNvPr name="TextBox 26" id="26"/>
          <p:cNvSpPr txBox="true"/>
          <p:nvPr/>
        </p:nvSpPr>
        <p:spPr>
          <a:xfrm rot="0">
            <a:off x="8019377" y="8708556"/>
            <a:ext cx="4859592" cy="864938"/>
          </a:xfrm>
          <a:prstGeom prst="rect">
            <a:avLst/>
          </a:prstGeom>
        </p:spPr>
        <p:txBody>
          <a:bodyPr anchor="t" rtlCol="false" tIns="0" lIns="0" bIns="0" rIns="0">
            <a:spAutoFit/>
          </a:bodyPr>
          <a:lstStyle/>
          <a:p>
            <a:pPr algn="ctr">
              <a:lnSpc>
                <a:spcPts val="3542"/>
              </a:lnSpc>
            </a:pPr>
            <a:r>
              <a:rPr lang="en-US" b="true" sz="3689">
                <a:solidFill>
                  <a:srgbClr val="FFFFFF"/>
                </a:solidFill>
                <a:latin typeface="Arimo Bold"/>
                <a:ea typeface="Arimo Bold"/>
                <a:cs typeface="Arimo Bold"/>
                <a:sym typeface="Arimo Bold"/>
              </a:rPr>
              <a:t>Our Focus This Week</a:t>
            </a:r>
          </a:p>
        </p:txBody>
      </p:sp>
      <p:grpSp>
        <p:nvGrpSpPr>
          <p:cNvPr name="Group 27" id="27"/>
          <p:cNvGrpSpPr/>
          <p:nvPr/>
        </p:nvGrpSpPr>
        <p:grpSpPr>
          <a:xfrm rot="0">
            <a:off x="2537237" y="161693"/>
            <a:ext cx="13213526" cy="10051574"/>
            <a:chOff x="0" y="0"/>
            <a:chExt cx="17618034" cy="13402099"/>
          </a:xfrm>
        </p:grpSpPr>
        <p:sp>
          <p:nvSpPr>
            <p:cNvPr name="Freeform 28" id="2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3">
                <a:alphaModFix amt="70000"/>
              </a:blip>
              <a:stretch>
                <a:fillRect l="0" t="0" r="0" b="0"/>
              </a:stretch>
            </a:blipFill>
          </p:spPr>
        </p:sp>
        <p:sp>
          <p:nvSpPr>
            <p:cNvPr name="Freeform 29" id="2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4">
                <a:alphaModFix amt="9999"/>
              </a:blip>
              <a:stretch>
                <a:fillRect l="0" t="0" r="0" b="0"/>
              </a:stretch>
            </a:blipFill>
          </p:spPr>
        </p:sp>
        <p:sp>
          <p:nvSpPr>
            <p:cNvPr name="TextBox 30" id="30"/>
            <p:cNvSpPr txBox="true"/>
            <p:nvPr/>
          </p:nvSpPr>
          <p:spPr>
            <a:xfrm rot="0">
              <a:off x="3879211" y="13040360"/>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15" tooltip="http://www.exampaperspractice.co.uk"/>
                </a:rPr>
                <a:t>www.exampaperspractice.co.uk</a:t>
              </a:r>
            </a:p>
          </p:txBody>
        </p:sp>
      </p:grpSp>
    </p:spTree>
  </p:cSld>
  <p:clrMapOvr>
    <a:masterClrMapping/>
  </p:clrMapOvr>
</p:sld>
</file>

<file path=ppt/slides/slide106.xml><?xml version="1.0" encoding="utf-8"?>
<p:sld xmlns:p="http://schemas.openxmlformats.org/presentationml/2006/main" xmlns:a="http://schemas.openxmlformats.org/drawingml/2006/main" xmlns:r="http://schemas.openxmlformats.org/officeDocument/2006/relationships">
  <p:cSld>
    <p:bg>
      <p:bgPr>
        <a:solidFill>
          <a:srgbClr val="387EB8"/>
        </a:solidFill>
      </p:bgPr>
    </p:bg>
    <p:spTree>
      <p:nvGrpSpPr>
        <p:cNvPr id="1" name=""/>
        <p:cNvGrpSpPr/>
        <p:nvPr/>
      </p:nvGrpSpPr>
      <p:grpSpPr>
        <a:xfrm>
          <a:off x="0" y="0"/>
          <a:ext cx="0" cy="0"/>
          <a:chOff x="0" y="0"/>
          <a:chExt cx="0" cy="0"/>
        </a:xfrm>
      </p:grpSpPr>
      <p:grpSp>
        <p:nvGrpSpPr>
          <p:cNvPr name="Group 2" id="2"/>
          <p:cNvGrpSpPr/>
          <p:nvPr/>
        </p:nvGrpSpPr>
        <p:grpSpPr>
          <a:xfrm rot="0">
            <a:off x="802885" y="5667798"/>
            <a:ext cx="4023103" cy="3515728"/>
            <a:chOff x="0" y="0"/>
            <a:chExt cx="5364137" cy="4687637"/>
          </a:xfrm>
        </p:grpSpPr>
        <p:sp>
          <p:nvSpPr>
            <p:cNvPr name="Freeform 3" id="3"/>
            <p:cNvSpPr/>
            <p:nvPr/>
          </p:nvSpPr>
          <p:spPr>
            <a:xfrm flipH="false" flipV="false" rot="0">
              <a:off x="0" y="0"/>
              <a:ext cx="5364099" cy="4687697"/>
            </a:xfrm>
            <a:custGeom>
              <a:avLst/>
              <a:gdLst/>
              <a:ahLst/>
              <a:cxnLst/>
              <a:rect r="r" b="b" t="t" l="l"/>
              <a:pathLst>
                <a:path h="4687697" w="5364099">
                  <a:moveTo>
                    <a:pt x="0" y="0"/>
                  </a:moveTo>
                  <a:lnTo>
                    <a:pt x="0" y="4687697"/>
                  </a:lnTo>
                  <a:lnTo>
                    <a:pt x="5364099" y="4687697"/>
                  </a:lnTo>
                  <a:lnTo>
                    <a:pt x="5364099" y="0"/>
                  </a:lnTo>
                  <a:lnTo>
                    <a:pt x="0" y="0"/>
                  </a:lnTo>
                  <a:close/>
                  <a:moveTo>
                    <a:pt x="5153152" y="4476623"/>
                  </a:moveTo>
                  <a:lnTo>
                    <a:pt x="206629" y="4476623"/>
                  </a:lnTo>
                  <a:lnTo>
                    <a:pt x="206629" y="206629"/>
                  </a:lnTo>
                  <a:lnTo>
                    <a:pt x="5153152" y="206629"/>
                  </a:lnTo>
                  <a:lnTo>
                    <a:pt x="5153152" y="4476623"/>
                  </a:lnTo>
                  <a:close/>
                </a:path>
              </a:pathLst>
            </a:custGeom>
            <a:solidFill>
              <a:srgbClr val="FBE9E7">
                <a:alpha val="56863"/>
              </a:srgbClr>
            </a:solidFill>
          </p:spPr>
        </p:sp>
      </p:grpSp>
      <p:sp>
        <p:nvSpPr>
          <p:cNvPr name="Freeform 4" id="4"/>
          <p:cNvSpPr/>
          <p:nvPr/>
        </p:nvSpPr>
        <p:spPr>
          <a:xfrm flipH="false" flipV="false" rot="0">
            <a:off x="1195613" y="6030856"/>
            <a:ext cx="1168165" cy="1168165"/>
          </a:xfrm>
          <a:custGeom>
            <a:avLst/>
            <a:gdLst/>
            <a:ahLst/>
            <a:cxnLst/>
            <a:rect r="r" b="b" t="t" l="l"/>
            <a:pathLst>
              <a:path h="1168165" w="1168165">
                <a:moveTo>
                  <a:pt x="0" y="0"/>
                </a:moveTo>
                <a:lnTo>
                  <a:pt x="1168165" y="0"/>
                </a:lnTo>
                <a:lnTo>
                  <a:pt x="1168165" y="1168165"/>
                </a:lnTo>
                <a:lnTo>
                  <a:pt x="0" y="11681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2985084" y="6030856"/>
            <a:ext cx="1448176" cy="763584"/>
          </a:xfrm>
          <a:custGeom>
            <a:avLst/>
            <a:gdLst/>
            <a:ahLst/>
            <a:cxnLst/>
            <a:rect r="r" b="b" t="t" l="l"/>
            <a:pathLst>
              <a:path h="763584" w="1448176">
                <a:moveTo>
                  <a:pt x="0" y="0"/>
                </a:moveTo>
                <a:lnTo>
                  <a:pt x="1448176" y="0"/>
                </a:lnTo>
                <a:lnTo>
                  <a:pt x="1448176" y="763584"/>
                </a:lnTo>
                <a:lnTo>
                  <a:pt x="0" y="763584"/>
                </a:lnTo>
                <a:lnTo>
                  <a:pt x="0" y="0"/>
                </a:lnTo>
                <a:close/>
              </a:path>
            </a:pathLst>
          </a:custGeom>
          <a:blipFill>
            <a:blip r:embed="rId4">
              <a:extLst>
                <a:ext uri="{96DAC541-7B7A-43D3-8B79-37D633B846F1}">
                  <asvg:svgBlip xmlns:asvg="http://schemas.microsoft.com/office/drawing/2016/SVG/main" r:embed="rId5"/>
                </a:ext>
              </a:extLst>
            </a:blip>
            <a:stretch>
              <a:fillRect l="0" t="0" r="0" b="-405"/>
            </a:stretch>
          </a:blipFill>
        </p:spPr>
      </p:sp>
      <p:sp>
        <p:nvSpPr>
          <p:cNvPr name="Freeform 6" id="6"/>
          <p:cNvSpPr/>
          <p:nvPr/>
        </p:nvSpPr>
        <p:spPr>
          <a:xfrm flipH="false" flipV="false" rot="0">
            <a:off x="3098748" y="7102274"/>
            <a:ext cx="1045728" cy="1644117"/>
          </a:xfrm>
          <a:custGeom>
            <a:avLst/>
            <a:gdLst/>
            <a:ahLst/>
            <a:cxnLst/>
            <a:rect r="r" b="b" t="t" l="l"/>
            <a:pathLst>
              <a:path h="1644117" w="1045728">
                <a:moveTo>
                  <a:pt x="0" y="0"/>
                </a:moveTo>
                <a:lnTo>
                  <a:pt x="1045728" y="0"/>
                </a:lnTo>
                <a:lnTo>
                  <a:pt x="1045728" y="1644117"/>
                </a:lnTo>
                <a:lnTo>
                  <a:pt x="0" y="1644117"/>
                </a:lnTo>
                <a:lnTo>
                  <a:pt x="0" y="0"/>
                </a:lnTo>
                <a:close/>
              </a:path>
            </a:pathLst>
          </a:custGeom>
          <a:blipFill>
            <a:blip r:embed="rId6">
              <a:extLst>
                <a:ext uri="{96DAC541-7B7A-43D3-8B79-37D633B846F1}">
                  <asvg:svgBlip xmlns:asvg="http://schemas.microsoft.com/office/drawing/2016/SVG/main" r:embed="rId7"/>
                </a:ext>
              </a:extLst>
            </a:blip>
            <a:stretch>
              <a:fillRect l="0" t="0" r="0" b="-610"/>
            </a:stretch>
          </a:blipFill>
        </p:spPr>
      </p:sp>
      <p:sp>
        <p:nvSpPr>
          <p:cNvPr name="Freeform 7" id="7"/>
          <p:cNvSpPr/>
          <p:nvPr/>
        </p:nvSpPr>
        <p:spPr>
          <a:xfrm flipH="false" flipV="false" rot="0">
            <a:off x="1361077" y="7425662"/>
            <a:ext cx="1327973" cy="1320729"/>
          </a:xfrm>
          <a:custGeom>
            <a:avLst/>
            <a:gdLst/>
            <a:ahLst/>
            <a:cxnLst/>
            <a:rect r="r" b="b" t="t" l="l"/>
            <a:pathLst>
              <a:path h="1320729" w="1327973">
                <a:moveTo>
                  <a:pt x="0" y="0"/>
                </a:moveTo>
                <a:lnTo>
                  <a:pt x="1327973" y="0"/>
                </a:lnTo>
                <a:lnTo>
                  <a:pt x="1327973" y="1320729"/>
                </a:lnTo>
                <a:lnTo>
                  <a:pt x="0" y="1320729"/>
                </a:lnTo>
                <a:lnTo>
                  <a:pt x="0" y="0"/>
                </a:lnTo>
                <a:close/>
              </a:path>
            </a:pathLst>
          </a:custGeom>
          <a:blipFill>
            <a:blip r:embed="rId8">
              <a:extLst>
                <a:ext uri="{96DAC541-7B7A-43D3-8B79-37D633B846F1}">
                  <asvg:svgBlip xmlns:asvg="http://schemas.microsoft.com/office/drawing/2016/SVG/main" r:embed="rId9"/>
                </a:ext>
              </a:extLst>
            </a:blip>
            <a:stretch>
              <a:fillRect l="0" t="0" r="-170" b="0"/>
            </a:stretch>
          </a:blipFill>
        </p:spPr>
      </p:sp>
      <p:grpSp>
        <p:nvGrpSpPr>
          <p:cNvPr name="Group 8" id="8"/>
          <p:cNvGrpSpPr/>
          <p:nvPr/>
        </p:nvGrpSpPr>
        <p:grpSpPr>
          <a:xfrm rot="-2319454">
            <a:off x="5101673" y="6437212"/>
            <a:ext cx="1964947" cy="47625"/>
            <a:chOff x="0" y="0"/>
            <a:chExt cx="2619929" cy="63500"/>
          </a:xfrm>
        </p:grpSpPr>
        <p:sp>
          <p:nvSpPr>
            <p:cNvPr name="Freeform 9" id="9"/>
            <p:cNvSpPr/>
            <p:nvPr/>
          </p:nvSpPr>
          <p:spPr>
            <a:xfrm flipH="false" flipV="false" rot="0">
              <a:off x="0" y="0"/>
              <a:ext cx="2619883" cy="63500"/>
            </a:xfrm>
            <a:custGeom>
              <a:avLst/>
              <a:gdLst/>
              <a:ahLst/>
              <a:cxnLst/>
              <a:rect r="r" b="b" t="t" l="l"/>
              <a:pathLst>
                <a:path h="63500" w="2619883">
                  <a:moveTo>
                    <a:pt x="31750" y="0"/>
                  </a:moveTo>
                  <a:lnTo>
                    <a:pt x="2588133" y="0"/>
                  </a:lnTo>
                  <a:cubicBezTo>
                    <a:pt x="2605659" y="0"/>
                    <a:pt x="2619883" y="14224"/>
                    <a:pt x="2619883" y="31750"/>
                  </a:cubicBezTo>
                  <a:cubicBezTo>
                    <a:pt x="2619883" y="49276"/>
                    <a:pt x="2605659" y="63500"/>
                    <a:pt x="2588133" y="63500"/>
                  </a:cubicBezTo>
                  <a:lnTo>
                    <a:pt x="31750" y="63500"/>
                  </a:lnTo>
                  <a:cubicBezTo>
                    <a:pt x="14224" y="63500"/>
                    <a:pt x="0" y="49276"/>
                    <a:pt x="0" y="31750"/>
                  </a:cubicBezTo>
                  <a:cubicBezTo>
                    <a:pt x="0" y="14224"/>
                    <a:pt x="14224" y="0"/>
                    <a:pt x="31750" y="0"/>
                  </a:cubicBezTo>
                  <a:close/>
                </a:path>
              </a:pathLst>
            </a:custGeom>
            <a:solidFill>
              <a:srgbClr val="FFFFFF">
                <a:alpha val="56863"/>
              </a:srgbClr>
            </a:solidFill>
          </p:spPr>
        </p:sp>
      </p:grpSp>
      <p:grpSp>
        <p:nvGrpSpPr>
          <p:cNvPr name="Group 10" id="10"/>
          <p:cNvGrpSpPr/>
          <p:nvPr/>
        </p:nvGrpSpPr>
        <p:grpSpPr>
          <a:xfrm rot="0">
            <a:off x="12687791" y="2992337"/>
            <a:ext cx="4831249" cy="4221955"/>
            <a:chOff x="0" y="0"/>
            <a:chExt cx="6441665" cy="5629273"/>
          </a:xfrm>
        </p:grpSpPr>
        <p:sp>
          <p:nvSpPr>
            <p:cNvPr name="Freeform 11" id="11"/>
            <p:cNvSpPr/>
            <p:nvPr/>
          </p:nvSpPr>
          <p:spPr>
            <a:xfrm flipH="false" flipV="false" rot="0">
              <a:off x="0" y="0"/>
              <a:ext cx="6441694" cy="5629275"/>
            </a:xfrm>
            <a:custGeom>
              <a:avLst/>
              <a:gdLst/>
              <a:ahLst/>
              <a:cxnLst/>
              <a:rect r="r" b="b" t="t" l="l"/>
              <a:pathLst>
                <a:path h="5629275" w="6441694">
                  <a:moveTo>
                    <a:pt x="0" y="0"/>
                  </a:moveTo>
                  <a:lnTo>
                    <a:pt x="0" y="5629275"/>
                  </a:lnTo>
                  <a:lnTo>
                    <a:pt x="6441694" y="5629275"/>
                  </a:lnTo>
                  <a:lnTo>
                    <a:pt x="6441694" y="0"/>
                  </a:lnTo>
                  <a:lnTo>
                    <a:pt x="0" y="0"/>
                  </a:lnTo>
                  <a:close/>
                  <a:moveTo>
                    <a:pt x="6188202" y="5375783"/>
                  </a:moveTo>
                  <a:lnTo>
                    <a:pt x="248158" y="5375783"/>
                  </a:lnTo>
                  <a:lnTo>
                    <a:pt x="248158" y="248158"/>
                  </a:lnTo>
                  <a:lnTo>
                    <a:pt x="6188202" y="248158"/>
                  </a:lnTo>
                  <a:lnTo>
                    <a:pt x="6188202" y="5375783"/>
                  </a:lnTo>
                  <a:close/>
                </a:path>
              </a:pathLst>
            </a:custGeom>
            <a:solidFill>
              <a:srgbClr val="FBE9E7">
                <a:alpha val="46667"/>
              </a:srgbClr>
            </a:solidFill>
          </p:spPr>
        </p:sp>
      </p:grpSp>
      <p:sp>
        <p:nvSpPr>
          <p:cNvPr name="TextBox 12" id="12"/>
          <p:cNvSpPr txBox="true"/>
          <p:nvPr/>
        </p:nvSpPr>
        <p:spPr>
          <a:xfrm rot="0">
            <a:off x="7835252" y="4784600"/>
            <a:ext cx="2208907" cy="538593"/>
          </a:xfrm>
          <a:prstGeom prst="rect">
            <a:avLst/>
          </a:prstGeom>
        </p:spPr>
        <p:txBody>
          <a:bodyPr anchor="t" rtlCol="false" tIns="0" lIns="0" bIns="0" rIns="0">
            <a:spAutoFit/>
          </a:bodyPr>
          <a:lstStyle/>
          <a:p>
            <a:pPr algn="ctr">
              <a:lnSpc>
                <a:spcPts val="4127"/>
              </a:lnSpc>
            </a:pPr>
            <a:r>
              <a:rPr lang="en-US" b="true" sz="3410" spc="-60">
                <a:solidFill>
                  <a:srgbClr val="FF8A65"/>
                </a:solidFill>
                <a:latin typeface="Glacial Indifference Bold"/>
                <a:ea typeface="Glacial Indifference Bold"/>
                <a:cs typeface="Glacial Indifference Bold"/>
                <a:sym typeface="Glacial Indifference Bold"/>
              </a:rPr>
              <a:t>Translators</a:t>
            </a:r>
          </a:p>
        </p:txBody>
      </p:sp>
      <p:grpSp>
        <p:nvGrpSpPr>
          <p:cNvPr name="Group 13" id="13"/>
          <p:cNvGrpSpPr/>
          <p:nvPr/>
        </p:nvGrpSpPr>
        <p:grpSpPr>
          <a:xfrm rot="-55438">
            <a:off x="10996920" y="4983048"/>
            <a:ext cx="1156157" cy="47625"/>
            <a:chOff x="0" y="0"/>
            <a:chExt cx="1541543" cy="63500"/>
          </a:xfrm>
        </p:grpSpPr>
        <p:sp>
          <p:nvSpPr>
            <p:cNvPr name="Freeform 14" id="14"/>
            <p:cNvSpPr/>
            <p:nvPr/>
          </p:nvSpPr>
          <p:spPr>
            <a:xfrm flipH="false" flipV="false" rot="0">
              <a:off x="0" y="0"/>
              <a:ext cx="1541526" cy="63500"/>
            </a:xfrm>
            <a:custGeom>
              <a:avLst/>
              <a:gdLst/>
              <a:ahLst/>
              <a:cxnLst/>
              <a:rect r="r" b="b" t="t" l="l"/>
              <a:pathLst>
                <a:path h="63500" w="1541526">
                  <a:moveTo>
                    <a:pt x="31750" y="0"/>
                  </a:moveTo>
                  <a:lnTo>
                    <a:pt x="1509776" y="0"/>
                  </a:lnTo>
                  <a:cubicBezTo>
                    <a:pt x="1527302" y="0"/>
                    <a:pt x="1541526" y="14224"/>
                    <a:pt x="1541526" y="31750"/>
                  </a:cubicBezTo>
                  <a:cubicBezTo>
                    <a:pt x="1541526" y="49276"/>
                    <a:pt x="1527302" y="63500"/>
                    <a:pt x="1509776"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15" id="15"/>
          <p:cNvGrpSpPr/>
          <p:nvPr/>
        </p:nvGrpSpPr>
        <p:grpSpPr>
          <a:xfrm rot="0">
            <a:off x="7122102" y="3872364"/>
            <a:ext cx="3635208" cy="2365971"/>
            <a:chOff x="0" y="0"/>
            <a:chExt cx="4846944" cy="3154628"/>
          </a:xfrm>
        </p:grpSpPr>
        <p:sp>
          <p:nvSpPr>
            <p:cNvPr name="Freeform 16" id="16"/>
            <p:cNvSpPr/>
            <p:nvPr/>
          </p:nvSpPr>
          <p:spPr>
            <a:xfrm flipH="false" flipV="false" rot="0">
              <a:off x="0" y="0"/>
              <a:ext cx="4846955" cy="3154680"/>
            </a:xfrm>
            <a:custGeom>
              <a:avLst/>
              <a:gdLst/>
              <a:ahLst/>
              <a:cxnLst/>
              <a:rect r="r" b="b" t="t" l="l"/>
              <a:pathLst>
                <a:path h="3154680" w="4846955">
                  <a:moveTo>
                    <a:pt x="0" y="0"/>
                  </a:moveTo>
                  <a:lnTo>
                    <a:pt x="0" y="3154680"/>
                  </a:lnTo>
                  <a:lnTo>
                    <a:pt x="4846955" y="3154680"/>
                  </a:lnTo>
                  <a:lnTo>
                    <a:pt x="4846955" y="0"/>
                  </a:lnTo>
                  <a:lnTo>
                    <a:pt x="0" y="0"/>
                  </a:lnTo>
                  <a:close/>
                  <a:moveTo>
                    <a:pt x="4704969" y="3012567"/>
                  </a:moveTo>
                  <a:lnTo>
                    <a:pt x="139065" y="3012567"/>
                  </a:lnTo>
                  <a:lnTo>
                    <a:pt x="139065" y="139065"/>
                  </a:lnTo>
                  <a:lnTo>
                    <a:pt x="4704969" y="139065"/>
                  </a:lnTo>
                  <a:lnTo>
                    <a:pt x="4704969" y="3012567"/>
                  </a:lnTo>
                  <a:close/>
                </a:path>
              </a:pathLst>
            </a:custGeom>
            <a:solidFill>
              <a:srgbClr val="FBE9E7"/>
            </a:solidFill>
          </p:spPr>
        </p:sp>
      </p:grpSp>
      <p:sp>
        <p:nvSpPr>
          <p:cNvPr name="Freeform 17" id="17"/>
          <p:cNvSpPr/>
          <p:nvPr/>
        </p:nvSpPr>
        <p:spPr>
          <a:xfrm flipH="false" flipV="false" rot="0">
            <a:off x="8811787" y="5661815"/>
            <a:ext cx="1641375" cy="2580727"/>
          </a:xfrm>
          <a:custGeom>
            <a:avLst/>
            <a:gdLst/>
            <a:ahLst/>
            <a:cxnLst/>
            <a:rect r="r" b="b" t="t" l="l"/>
            <a:pathLst>
              <a:path h="2580727" w="1641375">
                <a:moveTo>
                  <a:pt x="0" y="0"/>
                </a:moveTo>
                <a:lnTo>
                  <a:pt x="1641375" y="0"/>
                </a:lnTo>
                <a:lnTo>
                  <a:pt x="1641375" y="2580727"/>
                </a:lnTo>
                <a:lnTo>
                  <a:pt x="0" y="258072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13008834" y="2572569"/>
            <a:ext cx="3888015" cy="265824"/>
          </a:xfrm>
          <a:prstGeom prst="rect">
            <a:avLst/>
          </a:prstGeom>
        </p:spPr>
        <p:txBody>
          <a:bodyPr anchor="t" rtlCol="false" tIns="0" lIns="0" bIns="0" rIns="0">
            <a:spAutoFit/>
          </a:bodyPr>
          <a:lstStyle/>
          <a:p>
            <a:pPr algn="ctr">
              <a:lnSpc>
                <a:spcPts val="2237"/>
              </a:lnSpc>
            </a:pPr>
            <a:r>
              <a:rPr lang="en-US" b="true" sz="2330">
                <a:solidFill>
                  <a:srgbClr val="FFFFFF">
                    <a:alpha val="46667"/>
                  </a:srgbClr>
                </a:solidFill>
                <a:latin typeface="Arimo Bold"/>
                <a:ea typeface="Arimo Bold"/>
                <a:cs typeface="Arimo Bold"/>
                <a:sym typeface="Arimo Bold"/>
              </a:rPr>
              <a:t>Machine Code</a:t>
            </a:r>
          </a:p>
        </p:txBody>
      </p:sp>
      <p:sp>
        <p:nvSpPr>
          <p:cNvPr name="TextBox 19" id="19"/>
          <p:cNvSpPr txBox="true"/>
          <p:nvPr/>
        </p:nvSpPr>
        <p:spPr>
          <a:xfrm rot="0">
            <a:off x="13159408" y="3470491"/>
            <a:ext cx="3888015" cy="3351372"/>
          </a:xfrm>
          <a:prstGeom prst="rect">
            <a:avLst/>
          </a:prstGeom>
        </p:spPr>
        <p:txBody>
          <a:bodyPr anchor="t" rtlCol="false" tIns="0" lIns="0" bIns="0" rIns="0">
            <a:spAutoFit/>
          </a:bodyPr>
          <a:lstStyle/>
          <a:p>
            <a:pPr algn="ctr">
              <a:lnSpc>
                <a:spcPts val="2237"/>
              </a:lnSpc>
            </a:pPr>
            <a:r>
              <a:rPr lang="en-US" b="true" sz="2330">
                <a:solidFill>
                  <a:srgbClr val="FFFFFF">
                    <a:alpha val="46667"/>
                  </a:srgbClr>
                </a:solidFill>
                <a:latin typeface="Arimo Bold"/>
                <a:ea typeface="Arimo Bold"/>
                <a:cs typeface="Arimo Bold"/>
                <a:sym typeface="Arimo Bold"/>
              </a:rPr>
              <a:t>010101010010100100100101010101001001010010011010101000101101010101010101010100101010101010010101010010100100100101010101001001010010011010101000101101010101010101010100101010101010010101010010100100100101010101001001010010011010101000101101010101010101010100101010101010</a:t>
            </a:r>
          </a:p>
        </p:txBody>
      </p:sp>
      <p:sp>
        <p:nvSpPr>
          <p:cNvPr name="TextBox 20" id="20"/>
          <p:cNvSpPr txBox="true"/>
          <p:nvPr/>
        </p:nvSpPr>
        <p:spPr>
          <a:xfrm rot="0">
            <a:off x="461068" y="532915"/>
            <a:ext cx="4859592" cy="1211272"/>
          </a:xfrm>
          <a:prstGeom prst="rect">
            <a:avLst/>
          </a:prstGeom>
        </p:spPr>
        <p:txBody>
          <a:bodyPr anchor="t" rtlCol="false" tIns="0" lIns="0" bIns="0" rIns="0">
            <a:spAutoFit/>
          </a:bodyPr>
          <a:lstStyle/>
          <a:p>
            <a:pPr algn="ctr">
              <a:lnSpc>
                <a:spcPts val="2485"/>
              </a:lnSpc>
            </a:pPr>
            <a:r>
              <a:rPr lang="en-US" b="true" sz="2588">
                <a:solidFill>
                  <a:srgbClr val="FFFFFF">
                    <a:alpha val="56863"/>
                  </a:srgbClr>
                </a:solidFill>
                <a:latin typeface="Arimo Bold"/>
                <a:ea typeface="Arimo Bold"/>
                <a:cs typeface="Arimo Bold"/>
                <a:sym typeface="Arimo Bold"/>
              </a:rPr>
              <a:t>Different programming languages need a different translator to be converted into machine code</a:t>
            </a:r>
          </a:p>
        </p:txBody>
      </p:sp>
      <p:grpSp>
        <p:nvGrpSpPr>
          <p:cNvPr name="Group 21" id="21"/>
          <p:cNvGrpSpPr/>
          <p:nvPr/>
        </p:nvGrpSpPr>
        <p:grpSpPr>
          <a:xfrm rot="1687647">
            <a:off x="5206748" y="4332063"/>
            <a:ext cx="1763562" cy="47625"/>
            <a:chOff x="0" y="0"/>
            <a:chExt cx="2351416" cy="63500"/>
          </a:xfrm>
        </p:grpSpPr>
        <p:sp>
          <p:nvSpPr>
            <p:cNvPr name="Freeform 22" id="22"/>
            <p:cNvSpPr/>
            <p:nvPr/>
          </p:nvSpPr>
          <p:spPr>
            <a:xfrm flipH="false" flipV="false" rot="0">
              <a:off x="0" y="0"/>
              <a:ext cx="2351405" cy="63500"/>
            </a:xfrm>
            <a:custGeom>
              <a:avLst/>
              <a:gdLst/>
              <a:ahLst/>
              <a:cxnLst/>
              <a:rect r="r" b="b" t="t" l="l"/>
              <a:pathLst>
                <a:path h="63500" w="2351405">
                  <a:moveTo>
                    <a:pt x="31750" y="0"/>
                  </a:moveTo>
                  <a:lnTo>
                    <a:pt x="2319655" y="0"/>
                  </a:lnTo>
                  <a:cubicBezTo>
                    <a:pt x="2337181" y="0"/>
                    <a:pt x="2351405" y="14224"/>
                    <a:pt x="2351405" y="31750"/>
                  </a:cubicBezTo>
                  <a:cubicBezTo>
                    <a:pt x="2351405" y="49276"/>
                    <a:pt x="2337181" y="63500"/>
                    <a:pt x="2319655" y="63500"/>
                  </a:cubicBezTo>
                  <a:lnTo>
                    <a:pt x="31750" y="63500"/>
                  </a:lnTo>
                  <a:cubicBezTo>
                    <a:pt x="14224" y="63500"/>
                    <a:pt x="0" y="49276"/>
                    <a:pt x="0" y="31750"/>
                  </a:cubicBezTo>
                  <a:cubicBezTo>
                    <a:pt x="0" y="14224"/>
                    <a:pt x="14224" y="0"/>
                    <a:pt x="31750" y="0"/>
                  </a:cubicBezTo>
                  <a:close/>
                </a:path>
              </a:pathLst>
            </a:custGeom>
            <a:solidFill>
              <a:srgbClr val="FFFFFF">
                <a:alpha val="56863"/>
              </a:srgbClr>
            </a:solidFill>
          </p:spPr>
        </p:sp>
      </p:grpSp>
      <p:grpSp>
        <p:nvGrpSpPr>
          <p:cNvPr name="Group 23" id="23"/>
          <p:cNvGrpSpPr/>
          <p:nvPr/>
        </p:nvGrpSpPr>
        <p:grpSpPr>
          <a:xfrm rot="0">
            <a:off x="631976" y="2486844"/>
            <a:ext cx="4364920" cy="2252483"/>
            <a:chOff x="0" y="0"/>
            <a:chExt cx="5819893" cy="3003311"/>
          </a:xfrm>
        </p:grpSpPr>
        <p:sp>
          <p:nvSpPr>
            <p:cNvPr name="Freeform 24" id="24"/>
            <p:cNvSpPr/>
            <p:nvPr/>
          </p:nvSpPr>
          <p:spPr>
            <a:xfrm flipH="false" flipV="false" rot="0">
              <a:off x="0" y="0"/>
              <a:ext cx="5819902" cy="3003296"/>
            </a:xfrm>
            <a:custGeom>
              <a:avLst/>
              <a:gdLst/>
              <a:ahLst/>
              <a:cxnLst/>
              <a:rect r="r" b="b" t="t" l="l"/>
              <a:pathLst>
                <a:path h="3003296" w="5819902">
                  <a:moveTo>
                    <a:pt x="0" y="0"/>
                  </a:moveTo>
                  <a:lnTo>
                    <a:pt x="0" y="3003296"/>
                  </a:lnTo>
                  <a:lnTo>
                    <a:pt x="5819902" y="3003296"/>
                  </a:lnTo>
                  <a:lnTo>
                    <a:pt x="5819902" y="0"/>
                  </a:lnTo>
                  <a:lnTo>
                    <a:pt x="0" y="0"/>
                  </a:lnTo>
                  <a:close/>
                  <a:moveTo>
                    <a:pt x="5590921" y="2774315"/>
                  </a:moveTo>
                  <a:lnTo>
                    <a:pt x="224155" y="2774315"/>
                  </a:lnTo>
                  <a:lnTo>
                    <a:pt x="224155" y="224155"/>
                  </a:lnTo>
                  <a:lnTo>
                    <a:pt x="5590921" y="224155"/>
                  </a:lnTo>
                  <a:lnTo>
                    <a:pt x="5590921" y="2774315"/>
                  </a:lnTo>
                  <a:close/>
                </a:path>
              </a:pathLst>
            </a:custGeom>
            <a:solidFill>
              <a:srgbClr val="FBE9E7">
                <a:alpha val="56863"/>
              </a:srgbClr>
            </a:solidFill>
          </p:spPr>
        </p:sp>
      </p:grpSp>
      <p:sp>
        <p:nvSpPr>
          <p:cNvPr name="Freeform 25" id="25"/>
          <p:cNvSpPr/>
          <p:nvPr/>
        </p:nvSpPr>
        <p:spPr>
          <a:xfrm flipH="false" flipV="false" rot="0">
            <a:off x="946644" y="2876387"/>
            <a:ext cx="3735586" cy="1377909"/>
          </a:xfrm>
          <a:custGeom>
            <a:avLst/>
            <a:gdLst/>
            <a:ahLst/>
            <a:cxnLst/>
            <a:rect r="r" b="b" t="t" l="l"/>
            <a:pathLst>
              <a:path h="1377909" w="3735586">
                <a:moveTo>
                  <a:pt x="0" y="0"/>
                </a:moveTo>
                <a:lnTo>
                  <a:pt x="3735586" y="0"/>
                </a:lnTo>
                <a:lnTo>
                  <a:pt x="3735586" y="1377909"/>
                </a:lnTo>
                <a:lnTo>
                  <a:pt x="0" y="1377909"/>
                </a:lnTo>
                <a:lnTo>
                  <a:pt x="0" y="0"/>
                </a:lnTo>
                <a:close/>
              </a:path>
            </a:pathLst>
          </a:custGeom>
          <a:blipFill>
            <a:blip r:embed="rId12"/>
            <a:stretch>
              <a:fillRect l="0" t="0" r="-154238" b="-131187"/>
            </a:stretch>
          </a:blipFill>
        </p:spPr>
      </p:sp>
      <p:sp>
        <p:nvSpPr>
          <p:cNvPr name="TextBox 26" id="26"/>
          <p:cNvSpPr txBox="true"/>
          <p:nvPr/>
        </p:nvSpPr>
        <p:spPr>
          <a:xfrm rot="0">
            <a:off x="8019377" y="8708556"/>
            <a:ext cx="4859592" cy="864938"/>
          </a:xfrm>
          <a:prstGeom prst="rect">
            <a:avLst/>
          </a:prstGeom>
        </p:spPr>
        <p:txBody>
          <a:bodyPr anchor="t" rtlCol="false" tIns="0" lIns="0" bIns="0" rIns="0">
            <a:spAutoFit/>
          </a:bodyPr>
          <a:lstStyle/>
          <a:p>
            <a:pPr algn="ctr">
              <a:lnSpc>
                <a:spcPts val="3542"/>
              </a:lnSpc>
            </a:pPr>
            <a:r>
              <a:rPr lang="en-US" b="true" sz="3689">
                <a:solidFill>
                  <a:srgbClr val="FFFFFF"/>
                </a:solidFill>
                <a:latin typeface="Arimo Bold"/>
                <a:ea typeface="Arimo Bold"/>
                <a:cs typeface="Arimo Bold"/>
                <a:sym typeface="Arimo Bold"/>
              </a:rPr>
              <a:t>Our Focus This Week</a:t>
            </a:r>
          </a:p>
        </p:txBody>
      </p:sp>
      <p:grpSp>
        <p:nvGrpSpPr>
          <p:cNvPr name="Group 27" id="27"/>
          <p:cNvGrpSpPr/>
          <p:nvPr/>
        </p:nvGrpSpPr>
        <p:grpSpPr>
          <a:xfrm rot="0">
            <a:off x="2537237" y="161693"/>
            <a:ext cx="13213526" cy="10051574"/>
            <a:chOff x="0" y="0"/>
            <a:chExt cx="17618034" cy="13402099"/>
          </a:xfrm>
        </p:grpSpPr>
        <p:sp>
          <p:nvSpPr>
            <p:cNvPr name="Freeform 28" id="2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3">
                <a:alphaModFix amt="70000"/>
              </a:blip>
              <a:stretch>
                <a:fillRect l="0" t="0" r="0" b="0"/>
              </a:stretch>
            </a:blipFill>
          </p:spPr>
        </p:sp>
        <p:sp>
          <p:nvSpPr>
            <p:cNvPr name="Freeform 29" id="2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4">
                <a:alphaModFix amt="9999"/>
              </a:blip>
              <a:stretch>
                <a:fillRect l="0" t="0" r="0" b="0"/>
              </a:stretch>
            </a:blipFill>
          </p:spPr>
        </p:sp>
        <p:sp>
          <p:nvSpPr>
            <p:cNvPr name="TextBox 30" id="30"/>
            <p:cNvSpPr txBox="true"/>
            <p:nvPr/>
          </p:nvSpPr>
          <p:spPr>
            <a:xfrm rot="0">
              <a:off x="3879211" y="13040360"/>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15" tooltip="http://www.exampaperspractice.co.uk"/>
                </a:rPr>
                <a:t>www.exampaperspractice.co.uk</a:t>
              </a:r>
            </a:p>
          </p:txBody>
        </p:sp>
      </p:grpSp>
    </p:spTree>
  </p:cSld>
  <p:clrMapOvr>
    <a:masterClrMapping/>
  </p:clrMapOvr>
</p:sld>
</file>

<file path=ppt/slides/slide107.xml><?xml version="1.0" encoding="utf-8"?>
<p:sld xmlns:p="http://schemas.openxmlformats.org/presentationml/2006/main" xmlns:a="http://schemas.openxmlformats.org/drawingml/2006/main" xmlns:r="http://schemas.openxmlformats.org/officeDocument/2006/relationships">
  <p:cSld>
    <p:bg>
      <p:bgPr>
        <a:solidFill>
          <a:srgbClr val="387EB8"/>
        </a:solidFill>
      </p:bgPr>
    </p:bg>
    <p:spTree>
      <p:nvGrpSpPr>
        <p:cNvPr id="1" name=""/>
        <p:cNvGrpSpPr/>
        <p:nvPr/>
      </p:nvGrpSpPr>
      <p:grpSpPr>
        <a:xfrm>
          <a:off x="0" y="0"/>
          <a:ext cx="0" cy="0"/>
          <a:chOff x="0" y="0"/>
          <a:chExt cx="0" cy="0"/>
        </a:xfrm>
      </p:grpSpPr>
      <p:sp>
        <p:nvSpPr>
          <p:cNvPr name="TextBox 2" id="2"/>
          <p:cNvSpPr txBox="true"/>
          <p:nvPr/>
        </p:nvSpPr>
        <p:spPr>
          <a:xfrm rot="0">
            <a:off x="665886" y="568190"/>
            <a:ext cx="2907494" cy="702903"/>
          </a:xfrm>
          <a:prstGeom prst="rect">
            <a:avLst/>
          </a:prstGeom>
        </p:spPr>
        <p:txBody>
          <a:bodyPr anchor="t" rtlCol="false" tIns="0" lIns="0" bIns="0" rIns="0">
            <a:spAutoFit/>
          </a:bodyPr>
          <a:lstStyle/>
          <a:p>
            <a:pPr algn="ctr">
              <a:lnSpc>
                <a:spcPts val="5431"/>
              </a:lnSpc>
            </a:pPr>
            <a:r>
              <a:rPr lang="en-US" b="true" sz="4489" spc="-80">
                <a:solidFill>
                  <a:srgbClr val="FF8A65"/>
                </a:solidFill>
                <a:latin typeface="Glacial Indifference Bold"/>
                <a:ea typeface="Glacial Indifference Bold"/>
                <a:cs typeface="Glacial Indifference Bold"/>
                <a:sym typeface="Glacial Indifference Bold"/>
              </a:rPr>
              <a:t>Translators</a:t>
            </a:r>
          </a:p>
        </p:txBody>
      </p:sp>
      <p:grpSp>
        <p:nvGrpSpPr>
          <p:cNvPr name="Group 3" id="3"/>
          <p:cNvGrpSpPr/>
          <p:nvPr/>
        </p:nvGrpSpPr>
        <p:grpSpPr>
          <a:xfrm rot="0">
            <a:off x="302029" y="303286"/>
            <a:ext cx="3635208" cy="1271781"/>
            <a:chOff x="0" y="0"/>
            <a:chExt cx="4846944" cy="1695708"/>
          </a:xfrm>
        </p:grpSpPr>
        <p:sp>
          <p:nvSpPr>
            <p:cNvPr name="Freeform 4" id="4"/>
            <p:cNvSpPr/>
            <p:nvPr/>
          </p:nvSpPr>
          <p:spPr>
            <a:xfrm flipH="false" flipV="false" rot="0">
              <a:off x="0" y="0"/>
              <a:ext cx="4846955" cy="1695704"/>
            </a:xfrm>
            <a:custGeom>
              <a:avLst/>
              <a:gdLst/>
              <a:ahLst/>
              <a:cxnLst/>
              <a:rect r="r" b="b" t="t" l="l"/>
              <a:pathLst>
                <a:path h="1695704" w="4846955">
                  <a:moveTo>
                    <a:pt x="0" y="0"/>
                  </a:moveTo>
                  <a:lnTo>
                    <a:pt x="0" y="1695704"/>
                  </a:lnTo>
                  <a:lnTo>
                    <a:pt x="4846955" y="1695704"/>
                  </a:lnTo>
                  <a:lnTo>
                    <a:pt x="4846955" y="0"/>
                  </a:lnTo>
                  <a:lnTo>
                    <a:pt x="0" y="0"/>
                  </a:lnTo>
                  <a:close/>
                  <a:moveTo>
                    <a:pt x="4704969" y="1553718"/>
                  </a:moveTo>
                  <a:lnTo>
                    <a:pt x="139065" y="1553718"/>
                  </a:lnTo>
                  <a:lnTo>
                    <a:pt x="139065" y="139065"/>
                  </a:lnTo>
                  <a:lnTo>
                    <a:pt x="4704969" y="139065"/>
                  </a:lnTo>
                  <a:lnTo>
                    <a:pt x="4704969" y="1553718"/>
                  </a:lnTo>
                  <a:close/>
                </a:path>
              </a:pathLst>
            </a:custGeom>
            <a:solidFill>
              <a:srgbClr val="FBE9E7"/>
            </a:solidFill>
          </p:spPr>
        </p:sp>
      </p:grpSp>
      <p:sp>
        <p:nvSpPr>
          <p:cNvPr name="Freeform 5" id="5"/>
          <p:cNvSpPr/>
          <p:nvPr/>
        </p:nvSpPr>
        <p:spPr>
          <a:xfrm flipH="false" flipV="false" rot="0">
            <a:off x="3472146" y="1024442"/>
            <a:ext cx="1452232" cy="1821320"/>
          </a:xfrm>
          <a:custGeom>
            <a:avLst/>
            <a:gdLst/>
            <a:ahLst/>
            <a:cxnLst/>
            <a:rect r="r" b="b" t="t" l="l"/>
            <a:pathLst>
              <a:path h="1821320" w="1452232">
                <a:moveTo>
                  <a:pt x="0" y="0"/>
                </a:moveTo>
                <a:lnTo>
                  <a:pt x="1452232" y="0"/>
                </a:lnTo>
                <a:lnTo>
                  <a:pt x="1452232" y="1821320"/>
                </a:lnTo>
                <a:lnTo>
                  <a:pt x="0" y="182132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4922048" y="1648130"/>
            <a:ext cx="12544377" cy="2537084"/>
            <a:chOff x="0" y="0"/>
            <a:chExt cx="16725836" cy="3382779"/>
          </a:xfrm>
        </p:grpSpPr>
        <p:sp>
          <p:nvSpPr>
            <p:cNvPr name="Freeform 7" id="7"/>
            <p:cNvSpPr/>
            <p:nvPr/>
          </p:nvSpPr>
          <p:spPr>
            <a:xfrm flipH="false" flipV="false" rot="0">
              <a:off x="0" y="0"/>
              <a:ext cx="16725773" cy="3382772"/>
            </a:xfrm>
            <a:custGeom>
              <a:avLst/>
              <a:gdLst/>
              <a:ahLst/>
              <a:cxnLst/>
              <a:rect r="r" b="b" t="t" l="l"/>
              <a:pathLst>
                <a:path h="3382772" w="16725773">
                  <a:moveTo>
                    <a:pt x="0" y="0"/>
                  </a:moveTo>
                  <a:lnTo>
                    <a:pt x="0" y="3382772"/>
                  </a:lnTo>
                  <a:lnTo>
                    <a:pt x="16725773" y="3382772"/>
                  </a:lnTo>
                  <a:lnTo>
                    <a:pt x="16725773" y="0"/>
                  </a:lnTo>
                  <a:lnTo>
                    <a:pt x="0" y="0"/>
                  </a:lnTo>
                  <a:close/>
                  <a:moveTo>
                    <a:pt x="16431640" y="3088513"/>
                  </a:moveTo>
                  <a:lnTo>
                    <a:pt x="288163" y="3088513"/>
                  </a:lnTo>
                  <a:lnTo>
                    <a:pt x="288163" y="288163"/>
                  </a:lnTo>
                  <a:lnTo>
                    <a:pt x="16431640" y="288163"/>
                  </a:lnTo>
                  <a:lnTo>
                    <a:pt x="16431640" y="3088513"/>
                  </a:lnTo>
                  <a:close/>
                </a:path>
              </a:pathLst>
            </a:custGeom>
            <a:solidFill>
              <a:srgbClr val="FBE9E7"/>
            </a:solidFill>
          </p:spPr>
        </p:sp>
      </p:grpSp>
      <p:sp>
        <p:nvSpPr>
          <p:cNvPr name="Freeform 8" id="8"/>
          <p:cNvSpPr/>
          <p:nvPr/>
        </p:nvSpPr>
        <p:spPr>
          <a:xfrm flipH="false" flipV="false" rot="0">
            <a:off x="432245" y="6743279"/>
            <a:ext cx="4165406" cy="2362921"/>
          </a:xfrm>
          <a:custGeom>
            <a:avLst/>
            <a:gdLst/>
            <a:ahLst/>
            <a:cxnLst/>
            <a:rect r="r" b="b" t="t" l="l"/>
            <a:pathLst>
              <a:path h="2362921" w="4165406">
                <a:moveTo>
                  <a:pt x="0" y="0"/>
                </a:moveTo>
                <a:lnTo>
                  <a:pt x="4165406" y="0"/>
                </a:lnTo>
                <a:lnTo>
                  <a:pt x="4165406" y="2362921"/>
                </a:lnTo>
                <a:lnTo>
                  <a:pt x="0" y="2362921"/>
                </a:lnTo>
                <a:lnTo>
                  <a:pt x="0" y="0"/>
                </a:lnTo>
                <a:close/>
              </a:path>
            </a:pathLst>
          </a:custGeom>
          <a:blipFill>
            <a:blip r:embed="rId4">
              <a:extLst>
                <a:ext uri="{96DAC541-7B7A-43D3-8B79-37D633B846F1}">
                  <asvg:svgBlip xmlns:asvg="http://schemas.microsoft.com/office/drawing/2016/SVG/main" r:embed="rId5"/>
                </a:ext>
              </a:extLst>
            </a:blip>
            <a:stretch>
              <a:fillRect l="0" t="0" r="0" b="-215"/>
            </a:stretch>
          </a:blipFill>
        </p:spPr>
      </p:sp>
      <p:sp>
        <p:nvSpPr>
          <p:cNvPr name="TextBox 9" id="9"/>
          <p:cNvSpPr txBox="true"/>
          <p:nvPr/>
        </p:nvSpPr>
        <p:spPr>
          <a:xfrm rot="0">
            <a:off x="5227377" y="1941316"/>
            <a:ext cx="6920396" cy="1666019"/>
          </a:xfrm>
          <a:prstGeom prst="rect">
            <a:avLst/>
          </a:prstGeom>
        </p:spPr>
        <p:txBody>
          <a:bodyPr anchor="t" rtlCol="false" tIns="0" lIns="0" bIns="0" rIns="0">
            <a:spAutoFit/>
          </a:bodyPr>
          <a:lstStyle/>
          <a:p>
            <a:pPr algn="l" marL="693418" indent="-231139" lvl="2">
              <a:lnSpc>
                <a:spcPts val="4247"/>
              </a:lnSpc>
              <a:buFont typeface="Arial"/>
              <a:buChar char="⚬"/>
            </a:pPr>
            <a:r>
              <a:rPr lang="en-US" sz="3033">
                <a:solidFill>
                  <a:srgbClr val="FFFFFF"/>
                </a:solidFill>
                <a:latin typeface="Arimo"/>
                <a:ea typeface="Arimo"/>
                <a:cs typeface="Arimo"/>
                <a:sym typeface="Arimo"/>
              </a:rPr>
              <a:t>Interpreter (Python)</a:t>
            </a:r>
          </a:p>
          <a:p>
            <a:pPr algn="l" marL="693418" indent="-231139" lvl="2">
              <a:lnSpc>
                <a:spcPts val="4247"/>
              </a:lnSpc>
              <a:buFont typeface="Arial"/>
              <a:buChar char="⚬"/>
            </a:pPr>
            <a:r>
              <a:rPr lang="en-US" sz="3033">
                <a:solidFill>
                  <a:srgbClr val="FFFFFF"/>
                </a:solidFill>
                <a:latin typeface="Arimo"/>
                <a:ea typeface="Arimo"/>
                <a:cs typeface="Arimo"/>
                <a:sym typeface="Arimo"/>
              </a:rPr>
              <a:t>Compiler (C)</a:t>
            </a:r>
          </a:p>
          <a:p>
            <a:pPr algn="l" marL="693418" indent="-231139" lvl="2">
              <a:lnSpc>
                <a:spcPts val="4247"/>
              </a:lnSpc>
              <a:buFont typeface="Arial"/>
              <a:buChar char="⚬"/>
            </a:pPr>
            <a:r>
              <a:rPr lang="en-US" sz="3033">
                <a:solidFill>
                  <a:srgbClr val="FFFFFF"/>
                </a:solidFill>
                <a:latin typeface="Arimo"/>
                <a:ea typeface="Arimo"/>
                <a:cs typeface="Arimo"/>
                <a:sym typeface="Arimo"/>
              </a:rPr>
              <a:t>Assembler (Assembly Language)</a:t>
            </a:r>
          </a:p>
        </p:txBody>
      </p:sp>
      <p:sp>
        <p:nvSpPr>
          <p:cNvPr name="TextBox 10" id="10"/>
          <p:cNvSpPr txBox="true"/>
          <p:nvPr/>
        </p:nvSpPr>
        <p:spPr>
          <a:xfrm rot="0">
            <a:off x="4922048" y="899917"/>
            <a:ext cx="3901083" cy="599476"/>
          </a:xfrm>
          <a:prstGeom prst="rect">
            <a:avLst/>
          </a:prstGeom>
        </p:spPr>
        <p:txBody>
          <a:bodyPr anchor="t" rtlCol="false" tIns="0" lIns="0" bIns="0" rIns="0">
            <a:spAutoFit/>
          </a:bodyPr>
          <a:lstStyle/>
          <a:p>
            <a:pPr algn="ctr">
              <a:lnSpc>
                <a:spcPts val="4233"/>
              </a:lnSpc>
            </a:pPr>
            <a:r>
              <a:rPr lang="en-US" b="true" sz="3022">
                <a:solidFill>
                  <a:srgbClr val="EDEDED"/>
                </a:solidFill>
                <a:latin typeface="Arimo Bold"/>
                <a:ea typeface="Arimo Bold"/>
                <a:cs typeface="Arimo Bold"/>
                <a:sym typeface="Arimo Bold"/>
              </a:rPr>
              <a:t>3 types of translator</a:t>
            </a:r>
          </a:p>
        </p:txBody>
      </p:sp>
      <p:grpSp>
        <p:nvGrpSpPr>
          <p:cNvPr name="Group 11" id="11"/>
          <p:cNvGrpSpPr/>
          <p:nvPr/>
        </p:nvGrpSpPr>
        <p:grpSpPr>
          <a:xfrm rot="0">
            <a:off x="2537237" y="161693"/>
            <a:ext cx="13213526" cy="10051574"/>
            <a:chOff x="0" y="0"/>
            <a:chExt cx="17618034" cy="13402099"/>
          </a:xfrm>
        </p:grpSpPr>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4" id="14"/>
            <p:cNvSpPr txBox="true"/>
            <p:nvPr/>
          </p:nvSpPr>
          <p:spPr>
            <a:xfrm rot="0">
              <a:off x="3879211" y="13040360"/>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08.xml><?xml version="1.0" encoding="utf-8"?>
<p:sld xmlns:p="http://schemas.openxmlformats.org/presentationml/2006/main" xmlns:a="http://schemas.openxmlformats.org/drawingml/2006/main" xmlns:r="http://schemas.openxmlformats.org/officeDocument/2006/relationships">
  <p:cSld>
    <p:bg>
      <p:bgPr>
        <a:solidFill>
          <a:srgbClr val="387EB8"/>
        </a:solidFill>
      </p:bgPr>
    </p:bg>
    <p:spTree>
      <p:nvGrpSpPr>
        <p:cNvPr id="1" name=""/>
        <p:cNvGrpSpPr/>
        <p:nvPr/>
      </p:nvGrpSpPr>
      <p:grpSpPr>
        <a:xfrm>
          <a:off x="0" y="0"/>
          <a:ext cx="0" cy="0"/>
          <a:chOff x="0" y="0"/>
          <a:chExt cx="0" cy="0"/>
        </a:xfrm>
      </p:grpSpPr>
      <p:sp>
        <p:nvSpPr>
          <p:cNvPr name="TextBox 2" id="2"/>
          <p:cNvSpPr txBox="true"/>
          <p:nvPr/>
        </p:nvSpPr>
        <p:spPr>
          <a:xfrm rot="0">
            <a:off x="665886" y="568190"/>
            <a:ext cx="2907494" cy="702903"/>
          </a:xfrm>
          <a:prstGeom prst="rect">
            <a:avLst/>
          </a:prstGeom>
        </p:spPr>
        <p:txBody>
          <a:bodyPr anchor="t" rtlCol="false" tIns="0" lIns="0" bIns="0" rIns="0">
            <a:spAutoFit/>
          </a:bodyPr>
          <a:lstStyle/>
          <a:p>
            <a:pPr algn="ctr">
              <a:lnSpc>
                <a:spcPts val="5431"/>
              </a:lnSpc>
            </a:pPr>
            <a:r>
              <a:rPr lang="en-US" b="true" sz="4489" spc="-80">
                <a:solidFill>
                  <a:srgbClr val="FF8A65"/>
                </a:solidFill>
                <a:latin typeface="Glacial Indifference Bold"/>
                <a:ea typeface="Glacial Indifference Bold"/>
                <a:cs typeface="Glacial Indifference Bold"/>
                <a:sym typeface="Glacial Indifference Bold"/>
              </a:rPr>
              <a:t>Translators</a:t>
            </a:r>
          </a:p>
        </p:txBody>
      </p:sp>
      <p:grpSp>
        <p:nvGrpSpPr>
          <p:cNvPr name="Group 3" id="3"/>
          <p:cNvGrpSpPr/>
          <p:nvPr/>
        </p:nvGrpSpPr>
        <p:grpSpPr>
          <a:xfrm rot="0">
            <a:off x="302029" y="303286"/>
            <a:ext cx="3635208" cy="1271781"/>
            <a:chOff x="0" y="0"/>
            <a:chExt cx="4846944" cy="1695708"/>
          </a:xfrm>
        </p:grpSpPr>
        <p:sp>
          <p:nvSpPr>
            <p:cNvPr name="Freeform 4" id="4"/>
            <p:cNvSpPr/>
            <p:nvPr/>
          </p:nvSpPr>
          <p:spPr>
            <a:xfrm flipH="false" flipV="false" rot="0">
              <a:off x="0" y="0"/>
              <a:ext cx="4846955" cy="1695704"/>
            </a:xfrm>
            <a:custGeom>
              <a:avLst/>
              <a:gdLst/>
              <a:ahLst/>
              <a:cxnLst/>
              <a:rect r="r" b="b" t="t" l="l"/>
              <a:pathLst>
                <a:path h="1695704" w="4846955">
                  <a:moveTo>
                    <a:pt x="0" y="0"/>
                  </a:moveTo>
                  <a:lnTo>
                    <a:pt x="0" y="1695704"/>
                  </a:lnTo>
                  <a:lnTo>
                    <a:pt x="4846955" y="1695704"/>
                  </a:lnTo>
                  <a:lnTo>
                    <a:pt x="4846955" y="0"/>
                  </a:lnTo>
                  <a:lnTo>
                    <a:pt x="0" y="0"/>
                  </a:lnTo>
                  <a:close/>
                  <a:moveTo>
                    <a:pt x="4704969" y="1553718"/>
                  </a:moveTo>
                  <a:lnTo>
                    <a:pt x="139065" y="1553718"/>
                  </a:lnTo>
                  <a:lnTo>
                    <a:pt x="139065" y="139065"/>
                  </a:lnTo>
                  <a:lnTo>
                    <a:pt x="4704969" y="139065"/>
                  </a:lnTo>
                  <a:lnTo>
                    <a:pt x="4704969" y="1553718"/>
                  </a:lnTo>
                  <a:close/>
                </a:path>
              </a:pathLst>
            </a:custGeom>
            <a:solidFill>
              <a:srgbClr val="FBE9E7"/>
            </a:solidFill>
          </p:spPr>
        </p:sp>
      </p:grpSp>
      <p:sp>
        <p:nvSpPr>
          <p:cNvPr name="Freeform 5" id="5"/>
          <p:cNvSpPr/>
          <p:nvPr/>
        </p:nvSpPr>
        <p:spPr>
          <a:xfrm flipH="false" flipV="false" rot="0">
            <a:off x="3472146" y="1024442"/>
            <a:ext cx="1452232" cy="1821320"/>
          </a:xfrm>
          <a:custGeom>
            <a:avLst/>
            <a:gdLst/>
            <a:ahLst/>
            <a:cxnLst/>
            <a:rect r="r" b="b" t="t" l="l"/>
            <a:pathLst>
              <a:path h="1821320" w="1452232">
                <a:moveTo>
                  <a:pt x="0" y="0"/>
                </a:moveTo>
                <a:lnTo>
                  <a:pt x="1452232" y="0"/>
                </a:lnTo>
                <a:lnTo>
                  <a:pt x="1452232" y="1821320"/>
                </a:lnTo>
                <a:lnTo>
                  <a:pt x="0" y="182132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4922048" y="1648130"/>
            <a:ext cx="12544377" cy="2537084"/>
            <a:chOff x="0" y="0"/>
            <a:chExt cx="16725836" cy="3382779"/>
          </a:xfrm>
        </p:grpSpPr>
        <p:sp>
          <p:nvSpPr>
            <p:cNvPr name="Freeform 7" id="7"/>
            <p:cNvSpPr/>
            <p:nvPr/>
          </p:nvSpPr>
          <p:spPr>
            <a:xfrm flipH="false" flipV="false" rot="0">
              <a:off x="0" y="0"/>
              <a:ext cx="16725773" cy="3382772"/>
            </a:xfrm>
            <a:custGeom>
              <a:avLst/>
              <a:gdLst/>
              <a:ahLst/>
              <a:cxnLst/>
              <a:rect r="r" b="b" t="t" l="l"/>
              <a:pathLst>
                <a:path h="3382772" w="16725773">
                  <a:moveTo>
                    <a:pt x="0" y="0"/>
                  </a:moveTo>
                  <a:lnTo>
                    <a:pt x="0" y="3382772"/>
                  </a:lnTo>
                  <a:lnTo>
                    <a:pt x="16725773" y="3382772"/>
                  </a:lnTo>
                  <a:lnTo>
                    <a:pt x="16725773" y="0"/>
                  </a:lnTo>
                  <a:lnTo>
                    <a:pt x="0" y="0"/>
                  </a:lnTo>
                  <a:close/>
                  <a:moveTo>
                    <a:pt x="16431640" y="3088513"/>
                  </a:moveTo>
                  <a:lnTo>
                    <a:pt x="288163" y="3088513"/>
                  </a:lnTo>
                  <a:lnTo>
                    <a:pt x="288163" y="288163"/>
                  </a:lnTo>
                  <a:lnTo>
                    <a:pt x="16431640" y="288163"/>
                  </a:lnTo>
                  <a:lnTo>
                    <a:pt x="16431640" y="3088513"/>
                  </a:lnTo>
                  <a:close/>
                </a:path>
              </a:pathLst>
            </a:custGeom>
            <a:solidFill>
              <a:srgbClr val="FBE9E7"/>
            </a:solidFill>
          </p:spPr>
        </p:sp>
      </p:grpSp>
      <p:grpSp>
        <p:nvGrpSpPr>
          <p:cNvPr name="Group 8" id="8"/>
          <p:cNvGrpSpPr/>
          <p:nvPr/>
        </p:nvGrpSpPr>
        <p:grpSpPr>
          <a:xfrm rot="0">
            <a:off x="4922048" y="5143500"/>
            <a:ext cx="12544377" cy="2634746"/>
            <a:chOff x="0" y="0"/>
            <a:chExt cx="16725836" cy="3512995"/>
          </a:xfrm>
        </p:grpSpPr>
        <p:sp>
          <p:nvSpPr>
            <p:cNvPr name="Freeform 9" id="9"/>
            <p:cNvSpPr/>
            <p:nvPr/>
          </p:nvSpPr>
          <p:spPr>
            <a:xfrm flipH="false" flipV="false" rot="0">
              <a:off x="0" y="0"/>
              <a:ext cx="16725773" cy="3512947"/>
            </a:xfrm>
            <a:custGeom>
              <a:avLst/>
              <a:gdLst/>
              <a:ahLst/>
              <a:cxnLst/>
              <a:rect r="r" b="b" t="t" l="l"/>
              <a:pathLst>
                <a:path h="3512947" w="16725773">
                  <a:moveTo>
                    <a:pt x="0" y="0"/>
                  </a:moveTo>
                  <a:lnTo>
                    <a:pt x="0" y="3512947"/>
                  </a:lnTo>
                  <a:lnTo>
                    <a:pt x="16725773" y="3512947"/>
                  </a:lnTo>
                  <a:lnTo>
                    <a:pt x="16725773" y="0"/>
                  </a:lnTo>
                  <a:lnTo>
                    <a:pt x="0" y="0"/>
                  </a:lnTo>
                  <a:close/>
                  <a:moveTo>
                    <a:pt x="16431640" y="3218815"/>
                  </a:moveTo>
                  <a:lnTo>
                    <a:pt x="288163" y="3218815"/>
                  </a:lnTo>
                  <a:lnTo>
                    <a:pt x="288163" y="288163"/>
                  </a:lnTo>
                  <a:lnTo>
                    <a:pt x="16431640" y="288163"/>
                  </a:lnTo>
                  <a:lnTo>
                    <a:pt x="16431640" y="3218815"/>
                  </a:lnTo>
                  <a:close/>
                </a:path>
              </a:pathLst>
            </a:custGeom>
            <a:solidFill>
              <a:srgbClr val="FBE9E7"/>
            </a:solidFill>
          </p:spPr>
        </p:sp>
      </p:grpSp>
      <p:sp>
        <p:nvSpPr>
          <p:cNvPr name="Freeform 10" id="10"/>
          <p:cNvSpPr/>
          <p:nvPr/>
        </p:nvSpPr>
        <p:spPr>
          <a:xfrm flipH="false" flipV="false" rot="0">
            <a:off x="432245" y="6743279"/>
            <a:ext cx="4165406" cy="2362921"/>
          </a:xfrm>
          <a:custGeom>
            <a:avLst/>
            <a:gdLst/>
            <a:ahLst/>
            <a:cxnLst/>
            <a:rect r="r" b="b" t="t" l="l"/>
            <a:pathLst>
              <a:path h="2362921" w="4165406">
                <a:moveTo>
                  <a:pt x="0" y="0"/>
                </a:moveTo>
                <a:lnTo>
                  <a:pt x="4165406" y="0"/>
                </a:lnTo>
                <a:lnTo>
                  <a:pt x="4165406" y="2362921"/>
                </a:lnTo>
                <a:lnTo>
                  <a:pt x="0" y="2362921"/>
                </a:lnTo>
                <a:lnTo>
                  <a:pt x="0" y="0"/>
                </a:lnTo>
                <a:close/>
              </a:path>
            </a:pathLst>
          </a:custGeom>
          <a:blipFill>
            <a:blip r:embed="rId4">
              <a:extLst>
                <a:ext uri="{96DAC541-7B7A-43D3-8B79-37D633B846F1}">
                  <asvg:svgBlip xmlns:asvg="http://schemas.microsoft.com/office/drawing/2016/SVG/main" r:embed="rId5"/>
                </a:ext>
              </a:extLst>
            </a:blip>
            <a:stretch>
              <a:fillRect l="0" t="0" r="0" b="-215"/>
            </a:stretch>
          </a:blipFill>
        </p:spPr>
      </p:sp>
      <p:sp>
        <p:nvSpPr>
          <p:cNvPr name="TextBox 11" id="11"/>
          <p:cNvSpPr txBox="true"/>
          <p:nvPr/>
        </p:nvSpPr>
        <p:spPr>
          <a:xfrm rot="0">
            <a:off x="5227377" y="1941316"/>
            <a:ext cx="6920396" cy="1666019"/>
          </a:xfrm>
          <a:prstGeom prst="rect">
            <a:avLst/>
          </a:prstGeom>
        </p:spPr>
        <p:txBody>
          <a:bodyPr anchor="t" rtlCol="false" tIns="0" lIns="0" bIns="0" rIns="0">
            <a:spAutoFit/>
          </a:bodyPr>
          <a:lstStyle/>
          <a:p>
            <a:pPr algn="l" marL="693418" indent="-231139" lvl="2">
              <a:lnSpc>
                <a:spcPts val="4247"/>
              </a:lnSpc>
              <a:buFont typeface="Arial"/>
              <a:buChar char="⚬"/>
            </a:pPr>
            <a:r>
              <a:rPr lang="en-US" sz="3033">
                <a:solidFill>
                  <a:srgbClr val="FFFFFF"/>
                </a:solidFill>
                <a:latin typeface="Arimo"/>
                <a:ea typeface="Arimo"/>
                <a:cs typeface="Arimo"/>
                <a:sym typeface="Arimo"/>
              </a:rPr>
              <a:t>Interpreter (Python)</a:t>
            </a:r>
          </a:p>
          <a:p>
            <a:pPr algn="l" marL="693418" indent="-231139" lvl="2">
              <a:lnSpc>
                <a:spcPts val="4247"/>
              </a:lnSpc>
              <a:buFont typeface="Arial"/>
              <a:buChar char="⚬"/>
            </a:pPr>
            <a:r>
              <a:rPr lang="en-US" sz="3033">
                <a:solidFill>
                  <a:srgbClr val="FFFFFF"/>
                </a:solidFill>
                <a:latin typeface="Arimo"/>
                <a:ea typeface="Arimo"/>
                <a:cs typeface="Arimo"/>
                <a:sym typeface="Arimo"/>
              </a:rPr>
              <a:t>Compiler (C)</a:t>
            </a:r>
          </a:p>
          <a:p>
            <a:pPr algn="l" marL="693418" indent="-231139" lvl="2">
              <a:lnSpc>
                <a:spcPts val="4247"/>
              </a:lnSpc>
              <a:buFont typeface="Arial"/>
              <a:buChar char="⚬"/>
            </a:pPr>
            <a:r>
              <a:rPr lang="en-US" sz="3033">
                <a:solidFill>
                  <a:srgbClr val="FFFFFF"/>
                </a:solidFill>
                <a:latin typeface="Arimo"/>
                <a:ea typeface="Arimo"/>
                <a:cs typeface="Arimo"/>
                <a:sym typeface="Arimo"/>
              </a:rPr>
              <a:t>Assembler (Assembly Language)</a:t>
            </a:r>
          </a:p>
        </p:txBody>
      </p:sp>
      <p:sp>
        <p:nvSpPr>
          <p:cNvPr name="TextBox 12" id="12"/>
          <p:cNvSpPr txBox="true"/>
          <p:nvPr/>
        </p:nvSpPr>
        <p:spPr>
          <a:xfrm rot="0">
            <a:off x="5227377" y="5515720"/>
            <a:ext cx="11757854" cy="1747432"/>
          </a:xfrm>
          <a:prstGeom prst="rect">
            <a:avLst/>
          </a:prstGeom>
        </p:spPr>
        <p:txBody>
          <a:bodyPr anchor="t" rtlCol="false" tIns="0" lIns="0" bIns="0" rIns="0">
            <a:spAutoFit/>
          </a:bodyPr>
          <a:lstStyle/>
          <a:p>
            <a:pPr algn="l" marL="732258" indent="-244086" lvl="2">
              <a:lnSpc>
                <a:spcPts val="4484"/>
              </a:lnSpc>
              <a:buFont typeface="Arial"/>
              <a:buChar char="⚬"/>
            </a:pPr>
            <a:r>
              <a:rPr lang="en-US" sz="3203">
                <a:solidFill>
                  <a:srgbClr val="FFFFFF"/>
                </a:solidFill>
                <a:latin typeface="Arimo"/>
                <a:ea typeface="Arimo"/>
                <a:cs typeface="Arimo"/>
                <a:sym typeface="Arimo"/>
              </a:rPr>
              <a:t>Translate codes written in various programming languages to binary.</a:t>
            </a:r>
          </a:p>
          <a:p>
            <a:pPr algn="l" marL="732258" indent="-244086" lvl="2">
              <a:lnSpc>
                <a:spcPts val="4484"/>
              </a:lnSpc>
              <a:buFont typeface="Arial"/>
              <a:buChar char="⚬"/>
            </a:pPr>
            <a:r>
              <a:rPr lang="en-US" sz="3203">
                <a:solidFill>
                  <a:srgbClr val="FFFFFF"/>
                </a:solidFill>
                <a:latin typeface="Arimo"/>
                <a:ea typeface="Arimo"/>
                <a:cs typeface="Arimo"/>
                <a:sym typeface="Arimo"/>
              </a:rPr>
              <a:t>Report errors in the code to the programmer.</a:t>
            </a:r>
          </a:p>
        </p:txBody>
      </p:sp>
      <p:sp>
        <p:nvSpPr>
          <p:cNvPr name="TextBox 13" id="13"/>
          <p:cNvSpPr txBox="true"/>
          <p:nvPr/>
        </p:nvSpPr>
        <p:spPr>
          <a:xfrm rot="0">
            <a:off x="4922048" y="899917"/>
            <a:ext cx="3901083" cy="599476"/>
          </a:xfrm>
          <a:prstGeom prst="rect">
            <a:avLst/>
          </a:prstGeom>
        </p:spPr>
        <p:txBody>
          <a:bodyPr anchor="t" rtlCol="false" tIns="0" lIns="0" bIns="0" rIns="0">
            <a:spAutoFit/>
          </a:bodyPr>
          <a:lstStyle/>
          <a:p>
            <a:pPr algn="ctr">
              <a:lnSpc>
                <a:spcPts val="4233"/>
              </a:lnSpc>
            </a:pPr>
            <a:r>
              <a:rPr lang="en-US" b="true" sz="3022">
                <a:solidFill>
                  <a:srgbClr val="EDEDED"/>
                </a:solidFill>
                <a:latin typeface="Arimo Bold"/>
                <a:ea typeface="Arimo Bold"/>
                <a:cs typeface="Arimo Bold"/>
                <a:sym typeface="Arimo Bold"/>
              </a:rPr>
              <a:t>3 types of translator</a:t>
            </a:r>
          </a:p>
        </p:txBody>
      </p:sp>
      <p:sp>
        <p:nvSpPr>
          <p:cNvPr name="TextBox 14" id="14"/>
          <p:cNvSpPr txBox="true"/>
          <p:nvPr/>
        </p:nvSpPr>
        <p:spPr>
          <a:xfrm rot="0">
            <a:off x="4922048" y="4427207"/>
            <a:ext cx="2910036" cy="599476"/>
          </a:xfrm>
          <a:prstGeom prst="rect">
            <a:avLst/>
          </a:prstGeom>
        </p:spPr>
        <p:txBody>
          <a:bodyPr anchor="t" rtlCol="false" tIns="0" lIns="0" bIns="0" rIns="0">
            <a:spAutoFit/>
          </a:bodyPr>
          <a:lstStyle/>
          <a:p>
            <a:pPr algn="ctr">
              <a:lnSpc>
                <a:spcPts val="4233"/>
              </a:lnSpc>
            </a:pPr>
            <a:r>
              <a:rPr lang="en-US" b="true" sz="3022">
                <a:solidFill>
                  <a:srgbClr val="EDEDED"/>
                </a:solidFill>
                <a:latin typeface="Arimo Bold"/>
                <a:ea typeface="Arimo Bold"/>
                <a:cs typeface="Arimo Bold"/>
                <a:sym typeface="Arimo Bold"/>
              </a:rPr>
              <a:t>Main functions</a:t>
            </a:r>
          </a:p>
        </p:txBody>
      </p:sp>
      <p:grpSp>
        <p:nvGrpSpPr>
          <p:cNvPr name="Group 15" id="15"/>
          <p:cNvGrpSpPr/>
          <p:nvPr/>
        </p:nvGrpSpPr>
        <p:grpSpPr>
          <a:xfrm rot="0">
            <a:off x="2537237" y="161693"/>
            <a:ext cx="13213526" cy="10051574"/>
            <a:chOff x="0" y="0"/>
            <a:chExt cx="17618034" cy="13402099"/>
          </a:xfrm>
        </p:grpSpPr>
        <p:sp>
          <p:nvSpPr>
            <p:cNvPr name="Freeform 16" id="1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7" id="1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8" id="18"/>
            <p:cNvSpPr txBox="true"/>
            <p:nvPr/>
          </p:nvSpPr>
          <p:spPr>
            <a:xfrm rot="0">
              <a:off x="3879211" y="13040360"/>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09.xml><?xml version="1.0" encoding="utf-8"?>
<p:sld xmlns:p="http://schemas.openxmlformats.org/presentationml/2006/main" xmlns:a="http://schemas.openxmlformats.org/drawingml/2006/main" xmlns:r="http://schemas.openxmlformats.org/officeDocument/2006/relationships">
  <p:cSld>
    <p:bg>
      <p:bgPr>
        <a:solidFill>
          <a:srgbClr val="FBE9E7"/>
        </a:solidFill>
      </p:bgPr>
    </p:bg>
    <p:spTree>
      <p:nvGrpSpPr>
        <p:cNvPr id="1" name=""/>
        <p:cNvGrpSpPr/>
        <p:nvPr/>
      </p:nvGrpSpPr>
      <p:grpSpPr>
        <a:xfrm>
          <a:off x="0" y="0"/>
          <a:ext cx="0" cy="0"/>
          <a:chOff x="0" y="0"/>
          <a:chExt cx="0" cy="0"/>
        </a:xfrm>
      </p:grpSpPr>
      <p:sp>
        <p:nvSpPr>
          <p:cNvPr name="Freeform 2" id="2"/>
          <p:cNvSpPr/>
          <p:nvPr/>
        </p:nvSpPr>
        <p:spPr>
          <a:xfrm flipH="false" flipV="false" rot="0">
            <a:off x="4812136" y="6551463"/>
            <a:ext cx="2063108" cy="2051855"/>
          </a:xfrm>
          <a:custGeom>
            <a:avLst/>
            <a:gdLst/>
            <a:ahLst/>
            <a:cxnLst/>
            <a:rect r="r" b="b" t="t" l="l"/>
            <a:pathLst>
              <a:path h="2051855" w="2063108">
                <a:moveTo>
                  <a:pt x="0" y="0"/>
                </a:moveTo>
                <a:lnTo>
                  <a:pt x="2063108" y="0"/>
                </a:lnTo>
                <a:lnTo>
                  <a:pt x="2063108" y="2051855"/>
                </a:lnTo>
                <a:lnTo>
                  <a:pt x="0" y="2051855"/>
                </a:lnTo>
                <a:lnTo>
                  <a:pt x="0" y="0"/>
                </a:lnTo>
                <a:close/>
              </a:path>
            </a:pathLst>
          </a:custGeom>
          <a:blipFill>
            <a:blip r:embed="rId2">
              <a:extLst>
                <a:ext uri="{96DAC541-7B7A-43D3-8B79-37D633B846F1}">
                  <asvg:svgBlip xmlns:asvg="http://schemas.microsoft.com/office/drawing/2016/SVG/main" r:embed="rId3"/>
                </a:ext>
              </a:extLst>
            </a:blip>
            <a:stretch>
              <a:fillRect l="0" t="0" r="0" b="-85"/>
            </a:stretch>
          </a:blipFill>
        </p:spPr>
      </p:sp>
      <p:sp>
        <p:nvSpPr>
          <p:cNvPr name="Freeform 3" id="3"/>
          <p:cNvSpPr/>
          <p:nvPr/>
        </p:nvSpPr>
        <p:spPr>
          <a:xfrm flipH="false" flipV="false" rot="0">
            <a:off x="9493800" y="6510770"/>
            <a:ext cx="2133240" cy="2133240"/>
          </a:xfrm>
          <a:custGeom>
            <a:avLst/>
            <a:gdLst/>
            <a:ahLst/>
            <a:cxnLst/>
            <a:rect r="r" b="b" t="t" l="l"/>
            <a:pathLst>
              <a:path h="2133240" w="2133240">
                <a:moveTo>
                  <a:pt x="0" y="0"/>
                </a:moveTo>
                <a:lnTo>
                  <a:pt x="2133240" y="0"/>
                </a:lnTo>
                <a:lnTo>
                  <a:pt x="2133240" y="2133240"/>
                </a:lnTo>
                <a:lnTo>
                  <a:pt x="0" y="213324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469739" y="589408"/>
            <a:ext cx="4342397" cy="835660"/>
          </a:xfrm>
          <a:prstGeom prst="rect">
            <a:avLst/>
          </a:prstGeom>
        </p:spPr>
        <p:txBody>
          <a:bodyPr anchor="t" rtlCol="false" tIns="0" lIns="0" bIns="0" rIns="0">
            <a:spAutoFit/>
          </a:bodyPr>
          <a:lstStyle/>
          <a:p>
            <a:pPr algn="l">
              <a:lnSpc>
                <a:spcPts val="6695"/>
              </a:lnSpc>
            </a:pPr>
            <a:r>
              <a:rPr lang="en-US" b="true" sz="6500" spc="-65">
                <a:solidFill>
                  <a:srgbClr val="000004"/>
                </a:solidFill>
                <a:latin typeface="Arita Buri Bold"/>
                <a:ea typeface="Arita Buri Bold"/>
                <a:cs typeface="Arita Buri Bold"/>
                <a:sym typeface="Arita Buri Bold"/>
              </a:rPr>
              <a:t>Interpreter</a:t>
            </a:r>
          </a:p>
        </p:txBody>
      </p:sp>
      <p:sp>
        <p:nvSpPr>
          <p:cNvPr name="TextBox 5" id="5"/>
          <p:cNvSpPr txBox="true"/>
          <p:nvPr/>
        </p:nvSpPr>
        <p:spPr>
          <a:xfrm rot="0">
            <a:off x="1142639" y="1475777"/>
            <a:ext cx="15113980" cy="4172200"/>
          </a:xfrm>
          <a:prstGeom prst="rect">
            <a:avLst/>
          </a:prstGeom>
        </p:spPr>
        <p:txBody>
          <a:bodyPr anchor="t" rtlCol="false" tIns="0" lIns="0" bIns="0" rIns="0">
            <a:spAutoFit/>
          </a:bodyPr>
          <a:lstStyle/>
          <a:p>
            <a:pPr algn="l" marL="873999" indent="-291333" lvl="2">
              <a:lnSpc>
                <a:spcPts val="5352"/>
              </a:lnSpc>
              <a:buFont typeface="Arial"/>
              <a:buChar char="⚬"/>
            </a:pPr>
            <a:r>
              <a:rPr lang="en-US" b="true" sz="3823">
                <a:solidFill>
                  <a:srgbClr val="000004"/>
                </a:solidFill>
                <a:latin typeface="Arimo Bold"/>
                <a:ea typeface="Arimo Bold"/>
                <a:cs typeface="Arimo Bold"/>
                <a:sym typeface="Arimo Bold"/>
              </a:rPr>
              <a:t>Interpreters interpret code line by line during program execution.</a:t>
            </a:r>
          </a:p>
          <a:p>
            <a:pPr algn="l" marL="873999" indent="-291333" lvl="2">
              <a:lnSpc>
                <a:spcPts val="5352"/>
              </a:lnSpc>
              <a:buFont typeface="Arial"/>
              <a:buChar char="⚬"/>
            </a:pPr>
            <a:r>
              <a:rPr lang="en-US" b="true" sz="3823">
                <a:solidFill>
                  <a:srgbClr val="000004"/>
                </a:solidFill>
                <a:latin typeface="Arimo Bold"/>
                <a:ea typeface="Arimo Bold"/>
                <a:cs typeface="Arimo Bold"/>
                <a:sym typeface="Arimo Bold"/>
              </a:rPr>
              <a:t>They stop execution upon detecting errors, providing immediate feedback.</a:t>
            </a:r>
          </a:p>
          <a:p>
            <a:pPr algn="l" marL="873999" indent="-291333" lvl="2">
              <a:lnSpc>
                <a:spcPts val="5352"/>
              </a:lnSpc>
              <a:buFont typeface="Arial"/>
              <a:buChar char="⚬"/>
            </a:pPr>
            <a:r>
              <a:rPr lang="en-US" b="true" sz="3823">
                <a:solidFill>
                  <a:srgbClr val="000004"/>
                </a:solidFill>
                <a:latin typeface="Arimo Bold"/>
                <a:ea typeface="Arimo Bold"/>
                <a:cs typeface="Arimo Bold"/>
                <a:sym typeface="Arimo Bold"/>
              </a:rPr>
              <a:t>Unlike compilers, interpreters do not produce executable files but execute programs directly from source code.</a:t>
            </a:r>
          </a:p>
        </p:txBody>
      </p:sp>
      <p:sp>
        <p:nvSpPr>
          <p:cNvPr name="TextBox 6" id="6"/>
          <p:cNvSpPr txBox="true"/>
          <p:nvPr/>
        </p:nvSpPr>
        <p:spPr>
          <a:xfrm rot="0">
            <a:off x="3286867" y="8887253"/>
            <a:ext cx="5113646" cy="599219"/>
          </a:xfrm>
          <a:prstGeom prst="rect">
            <a:avLst/>
          </a:prstGeom>
        </p:spPr>
        <p:txBody>
          <a:bodyPr anchor="t" rtlCol="false" tIns="0" lIns="0" bIns="0" rIns="0">
            <a:spAutoFit/>
          </a:bodyPr>
          <a:lstStyle/>
          <a:p>
            <a:pPr algn="ctr">
              <a:lnSpc>
                <a:spcPts val="4247"/>
              </a:lnSpc>
            </a:pPr>
            <a:r>
              <a:rPr lang="en-US" sz="3033">
                <a:solidFill>
                  <a:srgbClr val="000004"/>
                </a:solidFill>
                <a:latin typeface="Arimo"/>
                <a:ea typeface="Arimo"/>
                <a:cs typeface="Arimo"/>
                <a:sym typeface="Arimo"/>
              </a:rPr>
              <a:t>Python</a:t>
            </a:r>
          </a:p>
        </p:txBody>
      </p:sp>
      <p:sp>
        <p:nvSpPr>
          <p:cNvPr name="TextBox 7" id="7"/>
          <p:cNvSpPr txBox="true"/>
          <p:nvPr/>
        </p:nvSpPr>
        <p:spPr>
          <a:xfrm rot="0">
            <a:off x="8165150" y="8887253"/>
            <a:ext cx="5113646" cy="599219"/>
          </a:xfrm>
          <a:prstGeom prst="rect">
            <a:avLst/>
          </a:prstGeom>
        </p:spPr>
        <p:txBody>
          <a:bodyPr anchor="t" rtlCol="false" tIns="0" lIns="0" bIns="0" rIns="0">
            <a:spAutoFit/>
          </a:bodyPr>
          <a:lstStyle/>
          <a:p>
            <a:pPr algn="ctr">
              <a:lnSpc>
                <a:spcPts val="4247"/>
              </a:lnSpc>
            </a:pPr>
            <a:r>
              <a:rPr lang="en-US" sz="3033">
                <a:solidFill>
                  <a:srgbClr val="000004"/>
                </a:solidFill>
                <a:latin typeface="Arimo"/>
                <a:ea typeface="Arimo"/>
                <a:cs typeface="Arimo"/>
                <a:sym typeface="Arimo"/>
              </a:rPr>
              <a:t>Javascript</a:t>
            </a:r>
          </a:p>
        </p:txBody>
      </p:sp>
      <p:grpSp>
        <p:nvGrpSpPr>
          <p:cNvPr name="Group 8" id="8"/>
          <p:cNvGrpSpPr/>
          <p:nvPr/>
        </p:nvGrpSpPr>
        <p:grpSpPr>
          <a:xfrm rot="0">
            <a:off x="2537237" y="161693"/>
            <a:ext cx="13213526" cy="9925515"/>
            <a:chOff x="0" y="0"/>
            <a:chExt cx="17618034" cy="13234020"/>
          </a:xfrm>
        </p:grpSpPr>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0" id="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1" id="1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252438"/>
        </a:solidFill>
      </p:bgPr>
    </p:bg>
    <p:spTree>
      <p:nvGrpSpPr>
        <p:cNvPr id="1" name=""/>
        <p:cNvGrpSpPr/>
        <p:nvPr/>
      </p:nvGrpSpPr>
      <p:grpSpPr>
        <a:xfrm>
          <a:off x="0" y="0"/>
          <a:ext cx="0" cy="0"/>
          <a:chOff x="0" y="0"/>
          <a:chExt cx="0" cy="0"/>
        </a:xfrm>
      </p:grpSpPr>
      <p:grpSp>
        <p:nvGrpSpPr>
          <p:cNvPr name="Group 2" id="2"/>
          <p:cNvGrpSpPr/>
          <p:nvPr/>
        </p:nvGrpSpPr>
        <p:grpSpPr>
          <a:xfrm rot="0">
            <a:off x="440700" y="223856"/>
            <a:ext cx="8161251" cy="1079894"/>
            <a:chOff x="0" y="0"/>
            <a:chExt cx="10881668" cy="1439859"/>
          </a:xfrm>
        </p:grpSpPr>
        <p:sp>
          <p:nvSpPr>
            <p:cNvPr name="Freeform 3" id="3"/>
            <p:cNvSpPr/>
            <p:nvPr/>
          </p:nvSpPr>
          <p:spPr>
            <a:xfrm flipH="false" flipV="false" rot="0">
              <a:off x="0" y="0"/>
              <a:ext cx="10881614" cy="1439799"/>
            </a:xfrm>
            <a:custGeom>
              <a:avLst/>
              <a:gdLst/>
              <a:ahLst/>
              <a:cxnLst/>
              <a:rect r="r" b="b" t="t" l="l"/>
              <a:pathLst>
                <a:path h="1439799" w="10881614">
                  <a:moveTo>
                    <a:pt x="0" y="0"/>
                  </a:moveTo>
                  <a:lnTo>
                    <a:pt x="0" y="1439799"/>
                  </a:lnTo>
                  <a:lnTo>
                    <a:pt x="10881614" y="1439799"/>
                  </a:lnTo>
                  <a:lnTo>
                    <a:pt x="10881614" y="0"/>
                  </a:lnTo>
                  <a:lnTo>
                    <a:pt x="0" y="0"/>
                  </a:lnTo>
                  <a:close/>
                  <a:moveTo>
                    <a:pt x="10603738" y="1161923"/>
                  </a:moveTo>
                  <a:lnTo>
                    <a:pt x="272161" y="1161923"/>
                  </a:lnTo>
                  <a:lnTo>
                    <a:pt x="272161" y="272161"/>
                  </a:lnTo>
                  <a:lnTo>
                    <a:pt x="10603738" y="272161"/>
                  </a:lnTo>
                  <a:lnTo>
                    <a:pt x="10603738" y="1161923"/>
                  </a:lnTo>
                  <a:close/>
                </a:path>
              </a:pathLst>
            </a:custGeom>
            <a:solidFill>
              <a:srgbClr val="004AAD"/>
            </a:solidFill>
          </p:spPr>
        </p:sp>
      </p:grpSp>
      <p:sp>
        <p:nvSpPr>
          <p:cNvPr name="TextBox 4" id="4"/>
          <p:cNvSpPr txBox="true"/>
          <p:nvPr/>
        </p:nvSpPr>
        <p:spPr>
          <a:xfrm rot="0">
            <a:off x="841103" y="602084"/>
            <a:ext cx="7129303" cy="485363"/>
          </a:xfrm>
          <a:prstGeom prst="rect">
            <a:avLst/>
          </a:prstGeom>
        </p:spPr>
        <p:txBody>
          <a:bodyPr anchor="t" rtlCol="false" tIns="0" lIns="0" bIns="0" rIns="0">
            <a:spAutoFit/>
          </a:bodyPr>
          <a:lstStyle/>
          <a:p>
            <a:pPr algn="ctr">
              <a:lnSpc>
                <a:spcPts val="4102"/>
              </a:lnSpc>
            </a:pPr>
            <a:r>
              <a:rPr lang="en-US" sz="4273" b="true">
                <a:solidFill>
                  <a:srgbClr val="7ED957"/>
                </a:solidFill>
                <a:latin typeface="Arimo Bold"/>
                <a:ea typeface="Arimo Bold"/>
                <a:cs typeface="Arimo Bold"/>
                <a:sym typeface="Arimo Bold"/>
              </a:rPr>
              <a:t>System Software</a:t>
            </a:r>
          </a:p>
        </p:txBody>
      </p:sp>
      <p:grpSp>
        <p:nvGrpSpPr>
          <p:cNvPr name="Group 5" id="5"/>
          <p:cNvGrpSpPr/>
          <p:nvPr/>
        </p:nvGrpSpPr>
        <p:grpSpPr>
          <a:xfrm rot="0">
            <a:off x="440700" y="2432707"/>
            <a:ext cx="6826535" cy="1910022"/>
            <a:chOff x="0" y="0"/>
            <a:chExt cx="9102047" cy="2546696"/>
          </a:xfrm>
        </p:grpSpPr>
        <p:sp>
          <p:nvSpPr>
            <p:cNvPr name="Freeform 6" id="6"/>
            <p:cNvSpPr/>
            <p:nvPr/>
          </p:nvSpPr>
          <p:spPr>
            <a:xfrm flipH="false" flipV="false" rot="0">
              <a:off x="0" y="0"/>
              <a:ext cx="9102090" cy="2546731"/>
            </a:xfrm>
            <a:custGeom>
              <a:avLst/>
              <a:gdLst/>
              <a:ahLst/>
              <a:cxnLst/>
              <a:rect r="r" b="b" t="t" l="l"/>
              <a:pathLst>
                <a:path h="2546731" w="9102090">
                  <a:moveTo>
                    <a:pt x="0" y="0"/>
                  </a:moveTo>
                  <a:lnTo>
                    <a:pt x="0" y="2546731"/>
                  </a:lnTo>
                  <a:lnTo>
                    <a:pt x="9102090" y="2546731"/>
                  </a:lnTo>
                  <a:lnTo>
                    <a:pt x="9102090" y="0"/>
                  </a:lnTo>
                  <a:lnTo>
                    <a:pt x="0" y="0"/>
                  </a:lnTo>
                  <a:close/>
                  <a:moveTo>
                    <a:pt x="8824087" y="2268728"/>
                  </a:moveTo>
                  <a:lnTo>
                    <a:pt x="272161" y="2268728"/>
                  </a:lnTo>
                  <a:lnTo>
                    <a:pt x="272161" y="272161"/>
                  </a:lnTo>
                  <a:lnTo>
                    <a:pt x="8824087" y="272161"/>
                  </a:lnTo>
                  <a:lnTo>
                    <a:pt x="8824087" y="2268728"/>
                  </a:lnTo>
                  <a:close/>
                </a:path>
              </a:pathLst>
            </a:custGeom>
            <a:solidFill>
              <a:srgbClr val="FF1616"/>
            </a:solidFill>
          </p:spPr>
        </p:sp>
      </p:grpSp>
      <p:sp>
        <p:nvSpPr>
          <p:cNvPr name="TextBox 7" id="7"/>
          <p:cNvSpPr txBox="true"/>
          <p:nvPr/>
        </p:nvSpPr>
        <p:spPr>
          <a:xfrm rot="0">
            <a:off x="779060" y="2680381"/>
            <a:ext cx="6149814" cy="1262274"/>
          </a:xfrm>
          <a:prstGeom prst="rect">
            <a:avLst/>
          </a:prstGeom>
        </p:spPr>
        <p:txBody>
          <a:bodyPr anchor="t" rtlCol="false" tIns="0" lIns="0" bIns="0" rIns="0">
            <a:spAutoFit/>
          </a:bodyPr>
          <a:lstStyle/>
          <a:p>
            <a:pPr algn="ctr">
              <a:lnSpc>
                <a:spcPts val="4746"/>
              </a:lnSpc>
            </a:pPr>
            <a:r>
              <a:rPr lang="en-US" sz="3390">
                <a:solidFill>
                  <a:srgbClr val="FFDE59"/>
                </a:solidFill>
                <a:latin typeface="Arimo"/>
                <a:ea typeface="Arimo"/>
                <a:cs typeface="Arimo"/>
                <a:sym typeface="Arimo"/>
              </a:rPr>
              <a:t>A variety of programs that a computer needs to function.</a:t>
            </a:r>
          </a:p>
        </p:txBody>
      </p:sp>
      <p:sp>
        <p:nvSpPr>
          <p:cNvPr name="TextBox 8" id="8"/>
          <p:cNvSpPr txBox="true"/>
          <p:nvPr/>
        </p:nvSpPr>
        <p:spPr>
          <a:xfrm rot="0">
            <a:off x="440700" y="1652792"/>
            <a:ext cx="2850221" cy="666367"/>
          </a:xfrm>
          <a:prstGeom prst="rect">
            <a:avLst/>
          </a:prstGeom>
        </p:spPr>
        <p:txBody>
          <a:bodyPr anchor="t" rtlCol="false" tIns="0" lIns="0" bIns="0" rIns="0">
            <a:spAutoFit/>
          </a:bodyPr>
          <a:lstStyle/>
          <a:p>
            <a:pPr algn="l">
              <a:lnSpc>
                <a:spcPts val="4746"/>
              </a:lnSpc>
            </a:pPr>
            <a:r>
              <a:rPr lang="en-US" sz="3390">
                <a:solidFill>
                  <a:srgbClr val="FFDE59"/>
                </a:solidFill>
                <a:latin typeface="Arimo"/>
                <a:ea typeface="Arimo"/>
                <a:cs typeface="Arimo"/>
                <a:sym typeface="Arimo"/>
              </a:rPr>
              <a:t>Definition</a:t>
            </a:r>
          </a:p>
        </p:txBody>
      </p:sp>
      <p:grpSp>
        <p:nvGrpSpPr>
          <p:cNvPr name="Group 9" id="9"/>
          <p:cNvGrpSpPr/>
          <p:nvPr/>
        </p:nvGrpSpPr>
        <p:grpSpPr>
          <a:xfrm rot="0">
            <a:off x="8465273" y="2432707"/>
            <a:ext cx="9219257" cy="7439386"/>
            <a:chOff x="0" y="0"/>
            <a:chExt cx="12292343" cy="9919181"/>
          </a:xfrm>
        </p:grpSpPr>
        <p:sp>
          <p:nvSpPr>
            <p:cNvPr name="Freeform 10" id="10"/>
            <p:cNvSpPr/>
            <p:nvPr/>
          </p:nvSpPr>
          <p:spPr>
            <a:xfrm flipH="false" flipV="false" rot="0">
              <a:off x="0" y="0"/>
              <a:ext cx="12292330" cy="9919208"/>
            </a:xfrm>
            <a:custGeom>
              <a:avLst/>
              <a:gdLst/>
              <a:ahLst/>
              <a:cxnLst/>
              <a:rect r="r" b="b" t="t" l="l"/>
              <a:pathLst>
                <a:path h="9919208" w="12292330">
                  <a:moveTo>
                    <a:pt x="0" y="0"/>
                  </a:moveTo>
                  <a:lnTo>
                    <a:pt x="0" y="9919208"/>
                  </a:lnTo>
                  <a:lnTo>
                    <a:pt x="12292330" y="9919208"/>
                  </a:lnTo>
                  <a:lnTo>
                    <a:pt x="12292330" y="0"/>
                  </a:lnTo>
                  <a:lnTo>
                    <a:pt x="0" y="0"/>
                  </a:lnTo>
                  <a:close/>
                  <a:moveTo>
                    <a:pt x="12014327" y="9641205"/>
                  </a:moveTo>
                  <a:lnTo>
                    <a:pt x="272161" y="9641205"/>
                  </a:lnTo>
                  <a:lnTo>
                    <a:pt x="272161" y="272161"/>
                  </a:lnTo>
                  <a:lnTo>
                    <a:pt x="12014327" y="272161"/>
                  </a:lnTo>
                  <a:lnTo>
                    <a:pt x="12014327" y="9641205"/>
                  </a:lnTo>
                  <a:close/>
                </a:path>
              </a:pathLst>
            </a:custGeom>
            <a:solidFill>
              <a:srgbClr val="FF1616"/>
            </a:solidFill>
          </p:spPr>
        </p:sp>
      </p:grpSp>
      <p:sp>
        <p:nvSpPr>
          <p:cNvPr name="TextBox 11" id="11"/>
          <p:cNvSpPr txBox="true"/>
          <p:nvPr/>
        </p:nvSpPr>
        <p:spPr>
          <a:xfrm rot="0">
            <a:off x="8746227" y="2551567"/>
            <a:ext cx="8657350" cy="4424285"/>
          </a:xfrm>
          <a:prstGeom prst="rect">
            <a:avLst/>
          </a:prstGeom>
        </p:spPr>
        <p:txBody>
          <a:bodyPr anchor="t" rtlCol="false" tIns="0" lIns="0" bIns="0" rIns="0">
            <a:spAutoFit/>
          </a:bodyPr>
          <a:lstStyle/>
          <a:p>
            <a:pPr algn="l" marL="635553" indent="-211851" lvl="2">
              <a:lnSpc>
                <a:spcPts val="3891"/>
              </a:lnSpc>
              <a:buFont typeface="Arial"/>
              <a:buChar char="⚬"/>
            </a:pPr>
            <a:r>
              <a:rPr lang="en-US" sz="2779">
                <a:solidFill>
                  <a:srgbClr val="FFDE59"/>
                </a:solidFill>
                <a:latin typeface="Arimo"/>
                <a:ea typeface="Arimo"/>
                <a:cs typeface="Arimo"/>
                <a:sym typeface="Arimo"/>
              </a:rPr>
              <a:t>Basic Input Output System (BIOS) - installed in ROM. Enables all of the attached components to initialise. Known as firmware.</a:t>
            </a:r>
          </a:p>
          <a:p>
            <a:pPr algn="l" marL="635553" indent="-211851" lvl="2">
              <a:lnSpc>
                <a:spcPts val="3891"/>
              </a:lnSpc>
              <a:buFont typeface="Arial"/>
              <a:buChar char="⚬"/>
            </a:pPr>
            <a:r>
              <a:rPr lang="en-US" sz="2779">
                <a:solidFill>
                  <a:srgbClr val="FFDE59"/>
                </a:solidFill>
                <a:latin typeface="Arimo"/>
                <a:ea typeface="Arimo"/>
                <a:cs typeface="Arimo"/>
                <a:sym typeface="Arimo"/>
              </a:rPr>
              <a:t>Operating System - MAC, Windows, Android, iOS.</a:t>
            </a:r>
          </a:p>
          <a:p>
            <a:pPr algn="l" marL="635553" indent="-211851" lvl="2">
              <a:lnSpc>
                <a:spcPts val="3891"/>
              </a:lnSpc>
              <a:buFont typeface="Arial"/>
              <a:buChar char="⚬"/>
            </a:pPr>
            <a:r>
              <a:rPr lang="en-US" sz="2779">
                <a:solidFill>
                  <a:srgbClr val="FFDE59"/>
                </a:solidFill>
                <a:latin typeface="Arimo"/>
                <a:ea typeface="Arimo"/>
                <a:cs typeface="Arimo"/>
                <a:sym typeface="Arimo"/>
              </a:rPr>
              <a:t>Device Driver (Part of the OS or Installed manually) - A software that enables hardwares to communicate with the operating system (Plug and play).</a:t>
            </a:r>
          </a:p>
        </p:txBody>
      </p:sp>
      <p:sp>
        <p:nvSpPr>
          <p:cNvPr name="TextBox 12" id="12"/>
          <p:cNvSpPr txBox="true"/>
          <p:nvPr/>
        </p:nvSpPr>
        <p:spPr>
          <a:xfrm rot="0">
            <a:off x="8465273" y="1652792"/>
            <a:ext cx="3745458" cy="666367"/>
          </a:xfrm>
          <a:prstGeom prst="rect">
            <a:avLst/>
          </a:prstGeom>
        </p:spPr>
        <p:txBody>
          <a:bodyPr anchor="t" rtlCol="false" tIns="0" lIns="0" bIns="0" rIns="0">
            <a:spAutoFit/>
          </a:bodyPr>
          <a:lstStyle/>
          <a:p>
            <a:pPr algn="l">
              <a:lnSpc>
                <a:spcPts val="4746"/>
              </a:lnSpc>
            </a:pPr>
            <a:r>
              <a:rPr lang="en-US" sz="3390">
                <a:solidFill>
                  <a:srgbClr val="FFDE59"/>
                </a:solidFill>
                <a:latin typeface="Arimo"/>
                <a:ea typeface="Arimo"/>
                <a:cs typeface="Arimo"/>
                <a:sym typeface="Arimo"/>
              </a:rPr>
              <a:t>Example</a:t>
            </a:r>
          </a:p>
        </p:txBody>
      </p:sp>
      <p:grpSp>
        <p:nvGrpSpPr>
          <p:cNvPr name="Group 13" id="13"/>
          <p:cNvGrpSpPr/>
          <p:nvPr/>
        </p:nvGrpSpPr>
        <p:grpSpPr>
          <a:xfrm rot="0">
            <a:off x="2537237" y="281084"/>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110.xml><?xml version="1.0" encoding="utf-8"?>
<p:sld xmlns:p="http://schemas.openxmlformats.org/presentationml/2006/main" xmlns:a="http://schemas.openxmlformats.org/drawingml/2006/main" xmlns:r="http://schemas.openxmlformats.org/officeDocument/2006/relationships">
  <p:cSld>
    <p:bg>
      <p:bgPr>
        <a:solidFill>
          <a:srgbClr val="FBE9E7"/>
        </a:solidFill>
      </p:bgPr>
    </p:bg>
    <p:spTree>
      <p:nvGrpSpPr>
        <p:cNvPr id="1" name=""/>
        <p:cNvGrpSpPr/>
        <p:nvPr/>
      </p:nvGrpSpPr>
      <p:grpSpPr>
        <a:xfrm>
          <a:off x="0" y="0"/>
          <a:ext cx="0" cy="0"/>
          <a:chOff x="0" y="0"/>
          <a:chExt cx="0" cy="0"/>
        </a:xfrm>
      </p:grpSpPr>
      <p:sp>
        <p:nvSpPr>
          <p:cNvPr name="Freeform 2" id="2"/>
          <p:cNvSpPr/>
          <p:nvPr/>
        </p:nvSpPr>
        <p:spPr>
          <a:xfrm flipH="false" flipV="false" rot="0">
            <a:off x="577830" y="2924727"/>
            <a:ext cx="2063108" cy="2051855"/>
          </a:xfrm>
          <a:custGeom>
            <a:avLst/>
            <a:gdLst/>
            <a:ahLst/>
            <a:cxnLst/>
            <a:rect r="r" b="b" t="t" l="l"/>
            <a:pathLst>
              <a:path h="2051855" w="2063108">
                <a:moveTo>
                  <a:pt x="0" y="0"/>
                </a:moveTo>
                <a:lnTo>
                  <a:pt x="2063108" y="0"/>
                </a:lnTo>
                <a:lnTo>
                  <a:pt x="2063108" y="2051855"/>
                </a:lnTo>
                <a:lnTo>
                  <a:pt x="0" y="2051855"/>
                </a:lnTo>
                <a:lnTo>
                  <a:pt x="0" y="0"/>
                </a:lnTo>
                <a:close/>
              </a:path>
            </a:pathLst>
          </a:custGeom>
          <a:blipFill>
            <a:blip r:embed="rId2">
              <a:extLst>
                <a:ext uri="{96DAC541-7B7A-43D3-8B79-37D633B846F1}">
                  <asvg:svgBlip xmlns:asvg="http://schemas.microsoft.com/office/drawing/2016/SVG/main" r:embed="rId3"/>
                </a:ext>
              </a:extLst>
            </a:blip>
            <a:stretch>
              <a:fillRect l="0" t="0" r="0" b="-85"/>
            </a:stretch>
          </a:blipFill>
        </p:spPr>
      </p:sp>
      <p:sp>
        <p:nvSpPr>
          <p:cNvPr name="Freeform 3" id="3"/>
          <p:cNvSpPr/>
          <p:nvPr/>
        </p:nvSpPr>
        <p:spPr>
          <a:xfrm flipH="false" flipV="false" rot="0">
            <a:off x="3801861" y="2948858"/>
            <a:ext cx="14103453" cy="5182783"/>
          </a:xfrm>
          <a:custGeom>
            <a:avLst/>
            <a:gdLst/>
            <a:ahLst/>
            <a:cxnLst/>
            <a:rect r="r" b="b" t="t" l="l"/>
            <a:pathLst>
              <a:path h="5182783" w="14103453">
                <a:moveTo>
                  <a:pt x="0" y="0"/>
                </a:moveTo>
                <a:lnTo>
                  <a:pt x="14103453" y="0"/>
                </a:lnTo>
                <a:lnTo>
                  <a:pt x="14103453" y="5182783"/>
                </a:lnTo>
                <a:lnTo>
                  <a:pt x="0" y="5182783"/>
                </a:lnTo>
                <a:lnTo>
                  <a:pt x="0" y="0"/>
                </a:lnTo>
                <a:close/>
              </a:path>
            </a:pathLst>
          </a:custGeom>
          <a:blipFill>
            <a:blip r:embed="rId4"/>
            <a:stretch>
              <a:fillRect l="0" t="0" r="0" b="0"/>
            </a:stretch>
          </a:blipFill>
        </p:spPr>
      </p:sp>
      <p:sp>
        <p:nvSpPr>
          <p:cNvPr name="TextBox 4" id="4"/>
          <p:cNvSpPr txBox="true"/>
          <p:nvPr/>
        </p:nvSpPr>
        <p:spPr>
          <a:xfrm rot="0">
            <a:off x="469739" y="589408"/>
            <a:ext cx="4342397" cy="835660"/>
          </a:xfrm>
          <a:prstGeom prst="rect">
            <a:avLst/>
          </a:prstGeom>
        </p:spPr>
        <p:txBody>
          <a:bodyPr anchor="t" rtlCol="false" tIns="0" lIns="0" bIns="0" rIns="0">
            <a:spAutoFit/>
          </a:bodyPr>
          <a:lstStyle/>
          <a:p>
            <a:pPr algn="l">
              <a:lnSpc>
                <a:spcPts val="6695"/>
              </a:lnSpc>
            </a:pPr>
            <a:r>
              <a:rPr lang="en-US" b="true" sz="6500" spc="-65">
                <a:solidFill>
                  <a:srgbClr val="000004"/>
                </a:solidFill>
                <a:latin typeface="Arita Buri Bold"/>
                <a:ea typeface="Arita Buri Bold"/>
                <a:cs typeface="Arita Buri Bold"/>
                <a:sym typeface="Arita Buri Bold"/>
              </a:rPr>
              <a:t>Interpreter</a:t>
            </a:r>
          </a:p>
        </p:txBody>
      </p:sp>
      <p:sp>
        <p:nvSpPr>
          <p:cNvPr name="TextBox 5" id="5"/>
          <p:cNvSpPr txBox="true"/>
          <p:nvPr/>
        </p:nvSpPr>
        <p:spPr>
          <a:xfrm rot="0">
            <a:off x="-1138207" y="5397375"/>
            <a:ext cx="5113646" cy="599219"/>
          </a:xfrm>
          <a:prstGeom prst="rect">
            <a:avLst/>
          </a:prstGeom>
        </p:spPr>
        <p:txBody>
          <a:bodyPr anchor="t" rtlCol="false" tIns="0" lIns="0" bIns="0" rIns="0">
            <a:spAutoFit/>
          </a:bodyPr>
          <a:lstStyle/>
          <a:p>
            <a:pPr algn="ctr">
              <a:lnSpc>
                <a:spcPts val="4247"/>
              </a:lnSpc>
            </a:pPr>
            <a:r>
              <a:rPr lang="en-US" sz="3033">
                <a:solidFill>
                  <a:srgbClr val="000004"/>
                </a:solidFill>
                <a:latin typeface="Arimo"/>
                <a:ea typeface="Arimo"/>
                <a:cs typeface="Arimo"/>
                <a:sym typeface="Arimo"/>
              </a:rPr>
              <a:t>Python</a:t>
            </a:r>
          </a:p>
        </p:txBody>
      </p:sp>
      <p:sp>
        <p:nvSpPr>
          <p:cNvPr name="TextBox 6" id="6"/>
          <p:cNvSpPr txBox="true"/>
          <p:nvPr/>
        </p:nvSpPr>
        <p:spPr>
          <a:xfrm rot="0">
            <a:off x="3398639" y="9165680"/>
            <a:ext cx="12214934" cy="692297"/>
          </a:xfrm>
          <a:prstGeom prst="rect">
            <a:avLst/>
          </a:prstGeom>
        </p:spPr>
        <p:txBody>
          <a:bodyPr anchor="t" rtlCol="false" tIns="0" lIns="0" bIns="0" rIns="0">
            <a:spAutoFit/>
          </a:bodyPr>
          <a:lstStyle/>
          <a:p>
            <a:pPr algn="l">
              <a:lnSpc>
                <a:spcPts val="5465"/>
              </a:lnSpc>
            </a:pPr>
            <a:r>
              <a:rPr lang="en-US" b="true" sz="5306" spc="-53">
                <a:solidFill>
                  <a:srgbClr val="000004"/>
                </a:solidFill>
                <a:latin typeface="Arita Buri Bold"/>
                <a:ea typeface="Arita Buri Bold"/>
                <a:cs typeface="Arita Buri Bold"/>
                <a:sym typeface="Arita Buri Bold"/>
              </a:rPr>
              <a:t>Code is interpreted line by line </a:t>
            </a:r>
          </a:p>
        </p:txBody>
      </p:sp>
      <p:grpSp>
        <p:nvGrpSpPr>
          <p:cNvPr name="Group 7" id="7"/>
          <p:cNvGrpSpPr/>
          <p:nvPr/>
        </p:nvGrpSpPr>
        <p:grpSpPr>
          <a:xfrm rot="0">
            <a:off x="2537237" y="161693"/>
            <a:ext cx="13213526" cy="9925515"/>
            <a:chOff x="0" y="0"/>
            <a:chExt cx="17618034" cy="13234020"/>
          </a:xfrm>
        </p:grpSpPr>
        <p:sp>
          <p:nvSpPr>
            <p:cNvPr name="Freeform 8" id="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Freeform 9" id="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10" id="1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111.xml><?xml version="1.0" encoding="utf-8"?>
<p:sld xmlns:p="http://schemas.openxmlformats.org/presentationml/2006/main" xmlns:a="http://schemas.openxmlformats.org/drawingml/2006/main" xmlns:r="http://schemas.openxmlformats.org/officeDocument/2006/relationships">
  <p:cSld>
    <p:bg>
      <p:bgPr>
        <a:solidFill>
          <a:srgbClr val="283593"/>
        </a:solidFill>
      </p:bgPr>
    </p:bg>
    <p:spTree>
      <p:nvGrpSpPr>
        <p:cNvPr id="1" name=""/>
        <p:cNvGrpSpPr/>
        <p:nvPr/>
      </p:nvGrpSpPr>
      <p:grpSpPr>
        <a:xfrm>
          <a:off x="0" y="0"/>
          <a:ext cx="0" cy="0"/>
          <a:chOff x="0" y="0"/>
          <a:chExt cx="0" cy="0"/>
        </a:xfrm>
      </p:grpSpPr>
      <p:sp>
        <p:nvSpPr>
          <p:cNvPr name="Freeform 2" id="2"/>
          <p:cNvSpPr/>
          <p:nvPr/>
        </p:nvSpPr>
        <p:spPr>
          <a:xfrm flipH="false" flipV="false" rot="0">
            <a:off x="3015032" y="5699172"/>
            <a:ext cx="2878019" cy="3178535"/>
          </a:xfrm>
          <a:custGeom>
            <a:avLst/>
            <a:gdLst/>
            <a:ahLst/>
            <a:cxnLst/>
            <a:rect r="r" b="b" t="t" l="l"/>
            <a:pathLst>
              <a:path h="3178535" w="2878019">
                <a:moveTo>
                  <a:pt x="0" y="0"/>
                </a:moveTo>
                <a:lnTo>
                  <a:pt x="2878019" y="0"/>
                </a:lnTo>
                <a:lnTo>
                  <a:pt x="2878019" y="3178535"/>
                </a:lnTo>
                <a:lnTo>
                  <a:pt x="0" y="3178535"/>
                </a:lnTo>
                <a:lnTo>
                  <a:pt x="0" y="0"/>
                </a:lnTo>
                <a:close/>
              </a:path>
            </a:pathLst>
          </a:custGeom>
          <a:blipFill>
            <a:blip r:embed="rId2">
              <a:extLst>
                <a:ext uri="{96DAC541-7B7A-43D3-8B79-37D633B846F1}">
                  <asvg:svgBlip xmlns:asvg="http://schemas.microsoft.com/office/drawing/2016/SVG/main" r:embed="rId3"/>
                </a:ext>
              </a:extLst>
            </a:blip>
            <a:stretch>
              <a:fillRect l="0" t="0" r="0" b="-2199"/>
            </a:stretch>
          </a:blipFill>
        </p:spPr>
      </p:sp>
      <p:sp>
        <p:nvSpPr>
          <p:cNvPr name="Freeform 3" id="3"/>
          <p:cNvSpPr/>
          <p:nvPr/>
        </p:nvSpPr>
        <p:spPr>
          <a:xfrm flipH="false" flipV="false" rot="0">
            <a:off x="7010864" y="6950738"/>
            <a:ext cx="10294442" cy="675403"/>
          </a:xfrm>
          <a:custGeom>
            <a:avLst/>
            <a:gdLst/>
            <a:ahLst/>
            <a:cxnLst/>
            <a:rect r="r" b="b" t="t" l="l"/>
            <a:pathLst>
              <a:path h="675403" w="10294442">
                <a:moveTo>
                  <a:pt x="0" y="0"/>
                </a:moveTo>
                <a:lnTo>
                  <a:pt x="10294442" y="0"/>
                </a:lnTo>
                <a:lnTo>
                  <a:pt x="10294442" y="675403"/>
                </a:lnTo>
                <a:lnTo>
                  <a:pt x="0" y="675403"/>
                </a:lnTo>
                <a:lnTo>
                  <a:pt x="0" y="0"/>
                </a:lnTo>
                <a:close/>
              </a:path>
            </a:pathLst>
          </a:custGeom>
          <a:blipFill>
            <a:blip r:embed="rId4"/>
            <a:stretch>
              <a:fillRect l="-24432" t="-14459" r="0" b="-21689"/>
            </a:stretch>
          </a:blipFill>
        </p:spPr>
      </p:sp>
      <p:sp>
        <p:nvSpPr>
          <p:cNvPr name="TextBox 4" id="4"/>
          <p:cNvSpPr txBox="true"/>
          <p:nvPr/>
        </p:nvSpPr>
        <p:spPr>
          <a:xfrm rot="0">
            <a:off x="339523" y="508023"/>
            <a:ext cx="4114518" cy="835660"/>
          </a:xfrm>
          <a:prstGeom prst="rect">
            <a:avLst/>
          </a:prstGeom>
        </p:spPr>
        <p:txBody>
          <a:bodyPr anchor="t" rtlCol="false" tIns="0" lIns="0" bIns="0" rIns="0">
            <a:spAutoFit/>
          </a:bodyPr>
          <a:lstStyle/>
          <a:p>
            <a:pPr algn="l">
              <a:lnSpc>
                <a:spcPts val="6695"/>
              </a:lnSpc>
            </a:pPr>
            <a:r>
              <a:rPr lang="en-US" b="true" sz="6500" spc="-65">
                <a:solidFill>
                  <a:srgbClr val="FFFFFF"/>
                </a:solidFill>
                <a:latin typeface="Arita Buri Bold"/>
                <a:ea typeface="Arita Buri Bold"/>
                <a:cs typeface="Arita Buri Bold"/>
                <a:sym typeface="Arita Buri Bold"/>
              </a:rPr>
              <a:t>Compiler</a:t>
            </a:r>
          </a:p>
        </p:txBody>
      </p:sp>
      <p:sp>
        <p:nvSpPr>
          <p:cNvPr name="TextBox 5" id="5"/>
          <p:cNvSpPr txBox="true"/>
          <p:nvPr/>
        </p:nvSpPr>
        <p:spPr>
          <a:xfrm rot="0">
            <a:off x="1897218" y="8848771"/>
            <a:ext cx="5113646" cy="599219"/>
          </a:xfrm>
          <a:prstGeom prst="rect">
            <a:avLst/>
          </a:prstGeom>
        </p:spPr>
        <p:txBody>
          <a:bodyPr anchor="t" rtlCol="false" tIns="0" lIns="0" bIns="0" rIns="0">
            <a:spAutoFit/>
          </a:bodyPr>
          <a:lstStyle/>
          <a:p>
            <a:pPr algn="l">
              <a:lnSpc>
                <a:spcPts val="4247"/>
              </a:lnSpc>
            </a:pPr>
            <a:r>
              <a:rPr lang="en-US" sz="3033">
                <a:solidFill>
                  <a:srgbClr val="FFFFFF"/>
                </a:solidFill>
                <a:latin typeface="Arimo"/>
                <a:ea typeface="Arimo"/>
                <a:cs typeface="Arimo"/>
                <a:sym typeface="Arimo"/>
              </a:rPr>
              <a:t>C Programming Language</a:t>
            </a:r>
          </a:p>
        </p:txBody>
      </p:sp>
      <p:sp>
        <p:nvSpPr>
          <p:cNvPr name="TextBox 6" id="6"/>
          <p:cNvSpPr txBox="true"/>
          <p:nvPr/>
        </p:nvSpPr>
        <p:spPr>
          <a:xfrm rot="0">
            <a:off x="1199075" y="1383661"/>
            <a:ext cx="16060225" cy="1697932"/>
          </a:xfrm>
          <a:prstGeom prst="rect">
            <a:avLst/>
          </a:prstGeom>
        </p:spPr>
        <p:txBody>
          <a:bodyPr anchor="t" rtlCol="false" tIns="0" lIns="0" bIns="0" rIns="0">
            <a:spAutoFit/>
          </a:bodyPr>
          <a:lstStyle/>
          <a:p>
            <a:pPr algn="l" marL="714654" indent="-238218" lvl="2">
              <a:lnSpc>
                <a:spcPts val="4377"/>
              </a:lnSpc>
              <a:buFont typeface="Arial"/>
              <a:buChar char="⚬"/>
            </a:pPr>
            <a:r>
              <a:rPr lang="en-US" b="true" sz="3126">
                <a:solidFill>
                  <a:srgbClr val="FFFFFF"/>
                </a:solidFill>
                <a:latin typeface="Arimo Bold"/>
                <a:ea typeface="Arimo Bold"/>
                <a:cs typeface="Arimo Bold"/>
                <a:sym typeface="Arimo Bold"/>
              </a:rPr>
              <a:t>A compiler translates an entire program written in a high-level language (HLL) into machine code all at once, generating an executable file that the computer can directly use to perform the desired tasks.</a:t>
            </a:r>
          </a:p>
        </p:txBody>
      </p:sp>
      <p:grpSp>
        <p:nvGrpSpPr>
          <p:cNvPr name="Group 7" id="7"/>
          <p:cNvGrpSpPr/>
          <p:nvPr/>
        </p:nvGrpSpPr>
        <p:grpSpPr>
          <a:xfrm rot="-1868404">
            <a:off x="12053610" y="6549053"/>
            <a:ext cx="1338123" cy="47625"/>
            <a:chOff x="0" y="0"/>
            <a:chExt cx="1784164" cy="63500"/>
          </a:xfrm>
        </p:grpSpPr>
        <p:sp>
          <p:nvSpPr>
            <p:cNvPr name="Freeform 8" id="8"/>
            <p:cNvSpPr/>
            <p:nvPr/>
          </p:nvSpPr>
          <p:spPr>
            <a:xfrm flipH="false" flipV="false" rot="0">
              <a:off x="0" y="0"/>
              <a:ext cx="1784223" cy="63500"/>
            </a:xfrm>
            <a:custGeom>
              <a:avLst/>
              <a:gdLst/>
              <a:ahLst/>
              <a:cxnLst/>
              <a:rect r="r" b="b" t="t" l="l"/>
              <a:pathLst>
                <a:path h="63500" w="1784223">
                  <a:moveTo>
                    <a:pt x="31750" y="0"/>
                  </a:moveTo>
                  <a:lnTo>
                    <a:pt x="1752473" y="0"/>
                  </a:lnTo>
                  <a:cubicBezTo>
                    <a:pt x="1769999" y="0"/>
                    <a:pt x="1784223" y="14224"/>
                    <a:pt x="1784223" y="31750"/>
                  </a:cubicBezTo>
                  <a:cubicBezTo>
                    <a:pt x="1784223" y="49276"/>
                    <a:pt x="1769999" y="63500"/>
                    <a:pt x="1752473" y="63500"/>
                  </a:cubicBezTo>
                  <a:lnTo>
                    <a:pt x="31750" y="63500"/>
                  </a:lnTo>
                  <a:cubicBezTo>
                    <a:pt x="14224" y="63500"/>
                    <a:pt x="0" y="49276"/>
                    <a:pt x="0" y="31750"/>
                  </a:cubicBezTo>
                  <a:cubicBezTo>
                    <a:pt x="0" y="14224"/>
                    <a:pt x="14224" y="0"/>
                    <a:pt x="31750" y="0"/>
                  </a:cubicBezTo>
                  <a:close/>
                </a:path>
              </a:pathLst>
            </a:custGeom>
            <a:solidFill>
              <a:srgbClr val="FFFFFF"/>
            </a:solidFill>
          </p:spPr>
        </p:sp>
      </p:grpSp>
      <p:sp>
        <p:nvSpPr>
          <p:cNvPr name="TextBox 9" id="9"/>
          <p:cNvSpPr txBox="true"/>
          <p:nvPr/>
        </p:nvSpPr>
        <p:spPr>
          <a:xfrm rot="0">
            <a:off x="13417475" y="5813472"/>
            <a:ext cx="2818046" cy="562425"/>
          </a:xfrm>
          <a:prstGeom prst="rect">
            <a:avLst/>
          </a:prstGeom>
        </p:spPr>
        <p:txBody>
          <a:bodyPr anchor="t" rtlCol="false" tIns="0" lIns="0" bIns="0" rIns="0">
            <a:spAutoFit/>
          </a:bodyPr>
          <a:lstStyle/>
          <a:p>
            <a:pPr algn="l">
              <a:lnSpc>
                <a:spcPts val="4584"/>
              </a:lnSpc>
            </a:pPr>
            <a:r>
              <a:rPr lang="en-US" b="true" sz="4451" spc="-44">
                <a:solidFill>
                  <a:srgbClr val="FFFFFF"/>
                </a:solidFill>
                <a:latin typeface="Arita Buri Bold"/>
                <a:ea typeface="Arita Buri Bold"/>
                <a:cs typeface="Arita Buri Bold"/>
                <a:sym typeface="Arita Buri Bold"/>
              </a:rPr>
              <a:t>Compile</a:t>
            </a:r>
          </a:p>
        </p:txBody>
      </p:sp>
      <p:grpSp>
        <p:nvGrpSpPr>
          <p:cNvPr name="Group 10" id="10"/>
          <p:cNvGrpSpPr/>
          <p:nvPr/>
        </p:nvGrpSpPr>
        <p:grpSpPr>
          <a:xfrm rot="1668696">
            <a:off x="12073656" y="7885424"/>
            <a:ext cx="1310345" cy="47625"/>
            <a:chOff x="0" y="0"/>
            <a:chExt cx="1747127" cy="63500"/>
          </a:xfrm>
        </p:grpSpPr>
        <p:sp>
          <p:nvSpPr>
            <p:cNvPr name="Freeform 11" id="11"/>
            <p:cNvSpPr/>
            <p:nvPr/>
          </p:nvSpPr>
          <p:spPr>
            <a:xfrm flipH="false" flipV="false" rot="0">
              <a:off x="0" y="0"/>
              <a:ext cx="1747139" cy="63500"/>
            </a:xfrm>
            <a:custGeom>
              <a:avLst/>
              <a:gdLst/>
              <a:ahLst/>
              <a:cxnLst/>
              <a:rect r="r" b="b" t="t" l="l"/>
              <a:pathLst>
                <a:path h="63500" w="1747139">
                  <a:moveTo>
                    <a:pt x="31750" y="0"/>
                  </a:moveTo>
                  <a:lnTo>
                    <a:pt x="1715389" y="0"/>
                  </a:lnTo>
                  <a:cubicBezTo>
                    <a:pt x="1732915" y="0"/>
                    <a:pt x="1747139" y="14224"/>
                    <a:pt x="1747139" y="31750"/>
                  </a:cubicBezTo>
                  <a:cubicBezTo>
                    <a:pt x="1747139" y="49276"/>
                    <a:pt x="1732915" y="63500"/>
                    <a:pt x="1715389" y="63500"/>
                  </a:cubicBezTo>
                  <a:lnTo>
                    <a:pt x="31750" y="63500"/>
                  </a:lnTo>
                  <a:cubicBezTo>
                    <a:pt x="14224" y="63500"/>
                    <a:pt x="0" y="49276"/>
                    <a:pt x="0" y="31750"/>
                  </a:cubicBezTo>
                  <a:cubicBezTo>
                    <a:pt x="0" y="14224"/>
                    <a:pt x="14224" y="0"/>
                    <a:pt x="31750" y="0"/>
                  </a:cubicBezTo>
                  <a:close/>
                </a:path>
              </a:pathLst>
            </a:custGeom>
            <a:solidFill>
              <a:srgbClr val="FFFFFF"/>
            </a:solidFill>
          </p:spPr>
        </p:sp>
      </p:grpSp>
      <p:sp>
        <p:nvSpPr>
          <p:cNvPr name="TextBox 12" id="12"/>
          <p:cNvSpPr txBox="true"/>
          <p:nvPr/>
        </p:nvSpPr>
        <p:spPr>
          <a:xfrm rot="0">
            <a:off x="13417475" y="8141989"/>
            <a:ext cx="3181067" cy="1566687"/>
          </a:xfrm>
          <a:prstGeom prst="rect">
            <a:avLst/>
          </a:prstGeom>
        </p:spPr>
        <p:txBody>
          <a:bodyPr anchor="t" rtlCol="false" tIns="0" lIns="0" bIns="0" rIns="0">
            <a:spAutoFit/>
          </a:bodyPr>
          <a:lstStyle/>
          <a:p>
            <a:pPr algn="l">
              <a:lnSpc>
                <a:spcPts val="4146"/>
              </a:lnSpc>
            </a:pPr>
            <a:r>
              <a:rPr lang="en-US" b="true" sz="4025" spc="-40">
                <a:solidFill>
                  <a:srgbClr val="FFFFFF"/>
                </a:solidFill>
                <a:latin typeface="Arita Buri Bold"/>
                <a:ea typeface="Arita Buri Bold"/>
                <a:cs typeface="Arita Buri Bold"/>
                <a:sym typeface="Arita Buri Bold"/>
              </a:rPr>
              <a:t>Running the compiled code</a:t>
            </a:r>
          </a:p>
        </p:txBody>
      </p:sp>
      <p:grpSp>
        <p:nvGrpSpPr>
          <p:cNvPr name="Group 13" id="13"/>
          <p:cNvGrpSpPr/>
          <p:nvPr/>
        </p:nvGrpSpPr>
        <p:grpSpPr>
          <a:xfrm rot="0">
            <a:off x="2537237" y="161693"/>
            <a:ext cx="13213526" cy="10051574"/>
            <a:chOff x="0" y="0"/>
            <a:chExt cx="17618034" cy="13402099"/>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16" id="16"/>
            <p:cNvSpPr txBox="true"/>
            <p:nvPr/>
          </p:nvSpPr>
          <p:spPr>
            <a:xfrm rot="0">
              <a:off x="3879211" y="13040360"/>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112.xml><?xml version="1.0" encoding="utf-8"?>
<p:sld xmlns:p="http://schemas.openxmlformats.org/presentationml/2006/main" xmlns:a="http://schemas.openxmlformats.org/drawingml/2006/main" xmlns:r="http://schemas.openxmlformats.org/officeDocument/2006/relationships">
  <p:cSld>
    <p:bg>
      <p:bgPr>
        <a:solidFill>
          <a:srgbClr val="283593"/>
        </a:solidFill>
      </p:bgPr>
    </p:bg>
    <p:spTree>
      <p:nvGrpSpPr>
        <p:cNvPr id="1" name=""/>
        <p:cNvGrpSpPr/>
        <p:nvPr/>
      </p:nvGrpSpPr>
      <p:grpSpPr>
        <a:xfrm>
          <a:off x="0" y="0"/>
          <a:ext cx="0" cy="0"/>
          <a:chOff x="0" y="0"/>
          <a:chExt cx="0" cy="0"/>
        </a:xfrm>
      </p:grpSpPr>
      <p:sp>
        <p:nvSpPr>
          <p:cNvPr name="Freeform 2" id="2"/>
          <p:cNvSpPr/>
          <p:nvPr/>
        </p:nvSpPr>
        <p:spPr>
          <a:xfrm flipH="false" flipV="false" rot="0">
            <a:off x="3015032" y="5699172"/>
            <a:ext cx="2878019" cy="3178535"/>
          </a:xfrm>
          <a:custGeom>
            <a:avLst/>
            <a:gdLst/>
            <a:ahLst/>
            <a:cxnLst/>
            <a:rect r="r" b="b" t="t" l="l"/>
            <a:pathLst>
              <a:path h="3178535" w="2878019">
                <a:moveTo>
                  <a:pt x="0" y="0"/>
                </a:moveTo>
                <a:lnTo>
                  <a:pt x="2878019" y="0"/>
                </a:lnTo>
                <a:lnTo>
                  <a:pt x="2878019" y="3178535"/>
                </a:lnTo>
                <a:lnTo>
                  <a:pt x="0" y="3178535"/>
                </a:lnTo>
                <a:lnTo>
                  <a:pt x="0" y="0"/>
                </a:lnTo>
                <a:close/>
              </a:path>
            </a:pathLst>
          </a:custGeom>
          <a:blipFill>
            <a:blip r:embed="rId2">
              <a:extLst>
                <a:ext uri="{96DAC541-7B7A-43D3-8B79-37D633B846F1}">
                  <asvg:svgBlip xmlns:asvg="http://schemas.microsoft.com/office/drawing/2016/SVG/main" r:embed="rId3"/>
                </a:ext>
              </a:extLst>
            </a:blip>
            <a:stretch>
              <a:fillRect l="0" t="0" r="0" b="-2199"/>
            </a:stretch>
          </a:blipFill>
        </p:spPr>
      </p:sp>
      <p:sp>
        <p:nvSpPr>
          <p:cNvPr name="Freeform 3" id="3"/>
          <p:cNvSpPr/>
          <p:nvPr/>
        </p:nvSpPr>
        <p:spPr>
          <a:xfrm flipH="false" flipV="false" rot="0">
            <a:off x="7010864" y="6950738"/>
            <a:ext cx="10294442" cy="675403"/>
          </a:xfrm>
          <a:custGeom>
            <a:avLst/>
            <a:gdLst/>
            <a:ahLst/>
            <a:cxnLst/>
            <a:rect r="r" b="b" t="t" l="l"/>
            <a:pathLst>
              <a:path h="675403" w="10294442">
                <a:moveTo>
                  <a:pt x="0" y="0"/>
                </a:moveTo>
                <a:lnTo>
                  <a:pt x="10294442" y="0"/>
                </a:lnTo>
                <a:lnTo>
                  <a:pt x="10294442" y="675403"/>
                </a:lnTo>
                <a:lnTo>
                  <a:pt x="0" y="675403"/>
                </a:lnTo>
                <a:lnTo>
                  <a:pt x="0" y="0"/>
                </a:lnTo>
                <a:close/>
              </a:path>
            </a:pathLst>
          </a:custGeom>
          <a:blipFill>
            <a:blip r:embed="rId4"/>
            <a:stretch>
              <a:fillRect l="-24432" t="-14459" r="0" b="-21689"/>
            </a:stretch>
          </a:blipFill>
        </p:spPr>
      </p:sp>
      <p:sp>
        <p:nvSpPr>
          <p:cNvPr name="TextBox 4" id="4"/>
          <p:cNvSpPr txBox="true"/>
          <p:nvPr/>
        </p:nvSpPr>
        <p:spPr>
          <a:xfrm rot="0">
            <a:off x="339523" y="508023"/>
            <a:ext cx="4114518" cy="835660"/>
          </a:xfrm>
          <a:prstGeom prst="rect">
            <a:avLst/>
          </a:prstGeom>
        </p:spPr>
        <p:txBody>
          <a:bodyPr anchor="t" rtlCol="false" tIns="0" lIns="0" bIns="0" rIns="0">
            <a:spAutoFit/>
          </a:bodyPr>
          <a:lstStyle/>
          <a:p>
            <a:pPr algn="l">
              <a:lnSpc>
                <a:spcPts val="6695"/>
              </a:lnSpc>
            </a:pPr>
            <a:r>
              <a:rPr lang="en-US" b="true" sz="6500" spc="-65">
                <a:solidFill>
                  <a:srgbClr val="FFFFFF"/>
                </a:solidFill>
                <a:latin typeface="Arita Buri Bold"/>
                <a:ea typeface="Arita Buri Bold"/>
                <a:cs typeface="Arita Buri Bold"/>
                <a:sym typeface="Arita Buri Bold"/>
              </a:rPr>
              <a:t>Compiler</a:t>
            </a:r>
          </a:p>
        </p:txBody>
      </p:sp>
      <p:sp>
        <p:nvSpPr>
          <p:cNvPr name="TextBox 5" id="5"/>
          <p:cNvSpPr txBox="true"/>
          <p:nvPr/>
        </p:nvSpPr>
        <p:spPr>
          <a:xfrm rot="0">
            <a:off x="1897218" y="8848771"/>
            <a:ext cx="5113646" cy="599219"/>
          </a:xfrm>
          <a:prstGeom prst="rect">
            <a:avLst/>
          </a:prstGeom>
        </p:spPr>
        <p:txBody>
          <a:bodyPr anchor="t" rtlCol="false" tIns="0" lIns="0" bIns="0" rIns="0">
            <a:spAutoFit/>
          </a:bodyPr>
          <a:lstStyle/>
          <a:p>
            <a:pPr algn="l">
              <a:lnSpc>
                <a:spcPts val="4247"/>
              </a:lnSpc>
            </a:pPr>
            <a:r>
              <a:rPr lang="en-US" sz="3033">
                <a:solidFill>
                  <a:srgbClr val="FFFFFF"/>
                </a:solidFill>
                <a:latin typeface="Arimo"/>
                <a:ea typeface="Arimo"/>
                <a:cs typeface="Arimo"/>
                <a:sym typeface="Arimo"/>
              </a:rPr>
              <a:t>C Programming Language</a:t>
            </a:r>
          </a:p>
        </p:txBody>
      </p:sp>
      <p:sp>
        <p:nvSpPr>
          <p:cNvPr name="TextBox 6" id="6"/>
          <p:cNvSpPr txBox="true"/>
          <p:nvPr/>
        </p:nvSpPr>
        <p:spPr>
          <a:xfrm rot="0">
            <a:off x="1199075" y="1383661"/>
            <a:ext cx="16060225" cy="2834199"/>
          </a:xfrm>
          <a:prstGeom prst="rect">
            <a:avLst/>
          </a:prstGeom>
        </p:spPr>
        <p:txBody>
          <a:bodyPr anchor="t" rtlCol="false" tIns="0" lIns="0" bIns="0" rIns="0">
            <a:spAutoFit/>
          </a:bodyPr>
          <a:lstStyle/>
          <a:p>
            <a:pPr algn="l" marL="714654" indent="-238218" lvl="2">
              <a:lnSpc>
                <a:spcPts val="4377"/>
              </a:lnSpc>
              <a:buFont typeface="Arial"/>
              <a:buChar char="⚬"/>
            </a:pPr>
            <a:r>
              <a:rPr lang="en-US" b="true" sz="3126">
                <a:solidFill>
                  <a:srgbClr val="FFFFFF"/>
                </a:solidFill>
                <a:latin typeface="Arimo Bold"/>
                <a:ea typeface="Arimo Bold"/>
                <a:cs typeface="Arimo Bold"/>
                <a:sym typeface="Arimo Bold"/>
              </a:rPr>
              <a:t>A compiler translates an entire program written in a high-level language (HLL) into machine code all at once, generating an executable file that the computer can directly use to perform the desired tasks.</a:t>
            </a:r>
          </a:p>
          <a:p>
            <a:pPr algn="l" marL="714654" indent="-238218" lvl="2">
              <a:lnSpc>
                <a:spcPts val="4377"/>
              </a:lnSpc>
              <a:buFont typeface="Arial"/>
              <a:buChar char="⚬"/>
            </a:pPr>
            <a:r>
              <a:rPr lang="en-US" b="true" sz="3126">
                <a:solidFill>
                  <a:srgbClr val="FFFFFF"/>
                </a:solidFill>
                <a:latin typeface="Arimo Bold"/>
                <a:ea typeface="Arimo Bold"/>
                <a:cs typeface="Arimo Bold"/>
                <a:sym typeface="Arimo Bold"/>
              </a:rPr>
              <a:t>A report of errors is produced at the end of the translation</a:t>
            </a:r>
          </a:p>
          <a:p>
            <a:pPr algn="l" marL="714654" indent="-238218" lvl="2">
              <a:lnSpc>
                <a:spcPts val="4377"/>
              </a:lnSpc>
            </a:pPr>
          </a:p>
        </p:txBody>
      </p:sp>
      <p:grpSp>
        <p:nvGrpSpPr>
          <p:cNvPr name="Group 7" id="7"/>
          <p:cNvGrpSpPr/>
          <p:nvPr/>
        </p:nvGrpSpPr>
        <p:grpSpPr>
          <a:xfrm rot="-1868404">
            <a:off x="12053610" y="6549053"/>
            <a:ext cx="1338123" cy="47625"/>
            <a:chOff x="0" y="0"/>
            <a:chExt cx="1784164" cy="63500"/>
          </a:xfrm>
        </p:grpSpPr>
        <p:sp>
          <p:nvSpPr>
            <p:cNvPr name="Freeform 8" id="8"/>
            <p:cNvSpPr/>
            <p:nvPr/>
          </p:nvSpPr>
          <p:spPr>
            <a:xfrm flipH="false" flipV="false" rot="0">
              <a:off x="0" y="0"/>
              <a:ext cx="1784223" cy="63500"/>
            </a:xfrm>
            <a:custGeom>
              <a:avLst/>
              <a:gdLst/>
              <a:ahLst/>
              <a:cxnLst/>
              <a:rect r="r" b="b" t="t" l="l"/>
              <a:pathLst>
                <a:path h="63500" w="1784223">
                  <a:moveTo>
                    <a:pt x="31750" y="0"/>
                  </a:moveTo>
                  <a:lnTo>
                    <a:pt x="1752473" y="0"/>
                  </a:lnTo>
                  <a:cubicBezTo>
                    <a:pt x="1769999" y="0"/>
                    <a:pt x="1784223" y="14224"/>
                    <a:pt x="1784223" y="31750"/>
                  </a:cubicBezTo>
                  <a:cubicBezTo>
                    <a:pt x="1784223" y="49276"/>
                    <a:pt x="1769999" y="63500"/>
                    <a:pt x="1752473" y="63500"/>
                  </a:cubicBezTo>
                  <a:lnTo>
                    <a:pt x="31750" y="63500"/>
                  </a:lnTo>
                  <a:cubicBezTo>
                    <a:pt x="14224" y="63500"/>
                    <a:pt x="0" y="49276"/>
                    <a:pt x="0" y="31750"/>
                  </a:cubicBezTo>
                  <a:cubicBezTo>
                    <a:pt x="0" y="14224"/>
                    <a:pt x="14224" y="0"/>
                    <a:pt x="31750" y="0"/>
                  </a:cubicBezTo>
                  <a:close/>
                </a:path>
              </a:pathLst>
            </a:custGeom>
            <a:solidFill>
              <a:srgbClr val="FFFFFF"/>
            </a:solidFill>
          </p:spPr>
        </p:sp>
      </p:grpSp>
      <p:sp>
        <p:nvSpPr>
          <p:cNvPr name="TextBox 9" id="9"/>
          <p:cNvSpPr txBox="true"/>
          <p:nvPr/>
        </p:nvSpPr>
        <p:spPr>
          <a:xfrm rot="0">
            <a:off x="13417475" y="5813472"/>
            <a:ext cx="2818046" cy="562425"/>
          </a:xfrm>
          <a:prstGeom prst="rect">
            <a:avLst/>
          </a:prstGeom>
        </p:spPr>
        <p:txBody>
          <a:bodyPr anchor="t" rtlCol="false" tIns="0" lIns="0" bIns="0" rIns="0">
            <a:spAutoFit/>
          </a:bodyPr>
          <a:lstStyle/>
          <a:p>
            <a:pPr algn="l">
              <a:lnSpc>
                <a:spcPts val="4584"/>
              </a:lnSpc>
            </a:pPr>
            <a:r>
              <a:rPr lang="en-US" b="true" sz="4451" spc="-44">
                <a:solidFill>
                  <a:srgbClr val="FFFFFF"/>
                </a:solidFill>
                <a:latin typeface="Arita Buri Bold"/>
                <a:ea typeface="Arita Buri Bold"/>
                <a:cs typeface="Arita Buri Bold"/>
                <a:sym typeface="Arita Buri Bold"/>
              </a:rPr>
              <a:t>Compile</a:t>
            </a:r>
          </a:p>
        </p:txBody>
      </p:sp>
      <p:grpSp>
        <p:nvGrpSpPr>
          <p:cNvPr name="Group 10" id="10"/>
          <p:cNvGrpSpPr/>
          <p:nvPr/>
        </p:nvGrpSpPr>
        <p:grpSpPr>
          <a:xfrm rot="1668696">
            <a:off x="12073656" y="7885424"/>
            <a:ext cx="1310345" cy="47625"/>
            <a:chOff x="0" y="0"/>
            <a:chExt cx="1747127" cy="63500"/>
          </a:xfrm>
        </p:grpSpPr>
        <p:sp>
          <p:nvSpPr>
            <p:cNvPr name="Freeform 11" id="11"/>
            <p:cNvSpPr/>
            <p:nvPr/>
          </p:nvSpPr>
          <p:spPr>
            <a:xfrm flipH="false" flipV="false" rot="0">
              <a:off x="0" y="0"/>
              <a:ext cx="1747139" cy="63500"/>
            </a:xfrm>
            <a:custGeom>
              <a:avLst/>
              <a:gdLst/>
              <a:ahLst/>
              <a:cxnLst/>
              <a:rect r="r" b="b" t="t" l="l"/>
              <a:pathLst>
                <a:path h="63500" w="1747139">
                  <a:moveTo>
                    <a:pt x="31750" y="0"/>
                  </a:moveTo>
                  <a:lnTo>
                    <a:pt x="1715389" y="0"/>
                  </a:lnTo>
                  <a:cubicBezTo>
                    <a:pt x="1732915" y="0"/>
                    <a:pt x="1747139" y="14224"/>
                    <a:pt x="1747139" y="31750"/>
                  </a:cubicBezTo>
                  <a:cubicBezTo>
                    <a:pt x="1747139" y="49276"/>
                    <a:pt x="1732915" y="63500"/>
                    <a:pt x="1715389" y="63500"/>
                  </a:cubicBezTo>
                  <a:lnTo>
                    <a:pt x="31750" y="63500"/>
                  </a:lnTo>
                  <a:cubicBezTo>
                    <a:pt x="14224" y="63500"/>
                    <a:pt x="0" y="49276"/>
                    <a:pt x="0" y="31750"/>
                  </a:cubicBezTo>
                  <a:cubicBezTo>
                    <a:pt x="0" y="14224"/>
                    <a:pt x="14224" y="0"/>
                    <a:pt x="31750" y="0"/>
                  </a:cubicBezTo>
                  <a:close/>
                </a:path>
              </a:pathLst>
            </a:custGeom>
            <a:solidFill>
              <a:srgbClr val="FFFFFF"/>
            </a:solidFill>
          </p:spPr>
        </p:sp>
      </p:grpSp>
      <p:sp>
        <p:nvSpPr>
          <p:cNvPr name="TextBox 12" id="12"/>
          <p:cNvSpPr txBox="true"/>
          <p:nvPr/>
        </p:nvSpPr>
        <p:spPr>
          <a:xfrm rot="0">
            <a:off x="13417475" y="8141989"/>
            <a:ext cx="3181067" cy="1566687"/>
          </a:xfrm>
          <a:prstGeom prst="rect">
            <a:avLst/>
          </a:prstGeom>
        </p:spPr>
        <p:txBody>
          <a:bodyPr anchor="t" rtlCol="false" tIns="0" lIns="0" bIns="0" rIns="0">
            <a:spAutoFit/>
          </a:bodyPr>
          <a:lstStyle/>
          <a:p>
            <a:pPr algn="l">
              <a:lnSpc>
                <a:spcPts val="4146"/>
              </a:lnSpc>
            </a:pPr>
            <a:r>
              <a:rPr lang="en-US" b="true" sz="4025" spc="-40">
                <a:solidFill>
                  <a:srgbClr val="FFFFFF"/>
                </a:solidFill>
                <a:latin typeface="Arita Buri Bold"/>
                <a:ea typeface="Arita Buri Bold"/>
                <a:cs typeface="Arita Buri Bold"/>
                <a:sym typeface="Arita Buri Bold"/>
              </a:rPr>
              <a:t>Running the compiled code</a:t>
            </a:r>
          </a:p>
        </p:txBody>
      </p:sp>
      <p:grpSp>
        <p:nvGrpSpPr>
          <p:cNvPr name="Group 13" id="13"/>
          <p:cNvGrpSpPr/>
          <p:nvPr/>
        </p:nvGrpSpPr>
        <p:grpSpPr>
          <a:xfrm rot="0">
            <a:off x="2537237" y="161693"/>
            <a:ext cx="13213526" cy="10051574"/>
            <a:chOff x="0" y="0"/>
            <a:chExt cx="17618034" cy="13402099"/>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16" id="16"/>
            <p:cNvSpPr txBox="true"/>
            <p:nvPr/>
          </p:nvSpPr>
          <p:spPr>
            <a:xfrm rot="0">
              <a:off x="3879211" y="13040360"/>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113.xml><?xml version="1.0" encoding="utf-8"?>
<p:sld xmlns:p="http://schemas.openxmlformats.org/presentationml/2006/main" xmlns:a="http://schemas.openxmlformats.org/drawingml/2006/main" xmlns:r="http://schemas.openxmlformats.org/officeDocument/2006/relationships">
  <p:cSld>
    <p:bg>
      <p:bgPr>
        <a:solidFill>
          <a:srgbClr val="283593"/>
        </a:solidFill>
      </p:bgPr>
    </p:bg>
    <p:spTree>
      <p:nvGrpSpPr>
        <p:cNvPr id="1" name=""/>
        <p:cNvGrpSpPr/>
        <p:nvPr/>
      </p:nvGrpSpPr>
      <p:grpSpPr>
        <a:xfrm>
          <a:off x="0" y="0"/>
          <a:ext cx="0" cy="0"/>
          <a:chOff x="0" y="0"/>
          <a:chExt cx="0" cy="0"/>
        </a:xfrm>
      </p:grpSpPr>
      <p:sp>
        <p:nvSpPr>
          <p:cNvPr name="Freeform 2" id="2"/>
          <p:cNvSpPr/>
          <p:nvPr/>
        </p:nvSpPr>
        <p:spPr>
          <a:xfrm flipH="false" flipV="false" rot="0">
            <a:off x="3015032" y="5699172"/>
            <a:ext cx="2878019" cy="3178535"/>
          </a:xfrm>
          <a:custGeom>
            <a:avLst/>
            <a:gdLst/>
            <a:ahLst/>
            <a:cxnLst/>
            <a:rect r="r" b="b" t="t" l="l"/>
            <a:pathLst>
              <a:path h="3178535" w="2878019">
                <a:moveTo>
                  <a:pt x="0" y="0"/>
                </a:moveTo>
                <a:lnTo>
                  <a:pt x="2878019" y="0"/>
                </a:lnTo>
                <a:lnTo>
                  <a:pt x="2878019" y="3178535"/>
                </a:lnTo>
                <a:lnTo>
                  <a:pt x="0" y="3178535"/>
                </a:lnTo>
                <a:lnTo>
                  <a:pt x="0" y="0"/>
                </a:lnTo>
                <a:close/>
              </a:path>
            </a:pathLst>
          </a:custGeom>
          <a:blipFill>
            <a:blip r:embed="rId2">
              <a:extLst>
                <a:ext uri="{96DAC541-7B7A-43D3-8B79-37D633B846F1}">
                  <asvg:svgBlip xmlns:asvg="http://schemas.microsoft.com/office/drawing/2016/SVG/main" r:embed="rId3"/>
                </a:ext>
              </a:extLst>
            </a:blip>
            <a:stretch>
              <a:fillRect l="0" t="0" r="0" b="-2199"/>
            </a:stretch>
          </a:blipFill>
        </p:spPr>
      </p:sp>
      <p:sp>
        <p:nvSpPr>
          <p:cNvPr name="Freeform 3" id="3"/>
          <p:cNvSpPr/>
          <p:nvPr/>
        </p:nvSpPr>
        <p:spPr>
          <a:xfrm flipH="false" flipV="false" rot="0">
            <a:off x="7010864" y="6950738"/>
            <a:ext cx="10294442" cy="675403"/>
          </a:xfrm>
          <a:custGeom>
            <a:avLst/>
            <a:gdLst/>
            <a:ahLst/>
            <a:cxnLst/>
            <a:rect r="r" b="b" t="t" l="l"/>
            <a:pathLst>
              <a:path h="675403" w="10294442">
                <a:moveTo>
                  <a:pt x="0" y="0"/>
                </a:moveTo>
                <a:lnTo>
                  <a:pt x="10294442" y="0"/>
                </a:lnTo>
                <a:lnTo>
                  <a:pt x="10294442" y="675403"/>
                </a:lnTo>
                <a:lnTo>
                  <a:pt x="0" y="675403"/>
                </a:lnTo>
                <a:lnTo>
                  <a:pt x="0" y="0"/>
                </a:lnTo>
                <a:close/>
              </a:path>
            </a:pathLst>
          </a:custGeom>
          <a:blipFill>
            <a:blip r:embed="rId4"/>
            <a:stretch>
              <a:fillRect l="-24432" t="-14459" r="0" b="-21689"/>
            </a:stretch>
          </a:blipFill>
        </p:spPr>
      </p:sp>
      <p:sp>
        <p:nvSpPr>
          <p:cNvPr name="TextBox 4" id="4"/>
          <p:cNvSpPr txBox="true"/>
          <p:nvPr/>
        </p:nvSpPr>
        <p:spPr>
          <a:xfrm rot="0">
            <a:off x="339523" y="508023"/>
            <a:ext cx="4114518" cy="835660"/>
          </a:xfrm>
          <a:prstGeom prst="rect">
            <a:avLst/>
          </a:prstGeom>
        </p:spPr>
        <p:txBody>
          <a:bodyPr anchor="t" rtlCol="false" tIns="0" lIns="0" bIns="0" rIns="0">
            <a:spAutoFit/>
          </a:bodyPr>
          <a:lstStyle/>
          <a:p>
            <a:pPr algn="l">
              <a:lnSpc>
                <a:spcPts val="6695"/>
              </a:lnSpc>
            </a:pPr>
            <a:r>
              <a:rPr lang="en-US" b="true" sz="6500" spc="-65">
                <a:solidFill>
                  <a:srgbClr val="FFFFFF"/>
                </a:solidFill>
                <a:latin typeface="Arita Buri Bold"/>
                <a:ea typeface="Arita Buri Bold"/>
                <a:cs typeface="Arita Buri Bold"/>
                <a:sym typeface="Arita Buri Bold"/>
              </a:rPr>
              <a:t>Compiler</a:t>
            </a:r>
          </a:p>
        </p:txBody>
      </p:sp>
      <p:sp>
        <p:nvSpPr>
          <p:cNvPr name="TextBox 5" id="5"/>
          <p:cNvSpPr txBox="true"/>
          <p:nvPr/>
        </p:nvSpPr>
        <p:spPr>
          <a:xfrm rot="0">
            <a:off x="1897218" y="8848771"/>
            <a:ext cx="5113646" cy="599219"/>
          </a:xfrm>
          <a:prstGeom prst="rect">
            <a:avLst/>
          </a:prstGeom>
        </p:spPr>
        <p:txBody>
          <a:bodyPr anchor="t" rtlCol="false" tIns="0" lIns="0" bIns="0" rIns="0">
            <a:spAutoFit/>
          </a:bodyPr>
          <a:lstStyle/>
          <a:p>
            <a:pPr algn="l">
              <a:lnSpc>
                <a:spcPts val="4247"/>
              </a:lnSpc>
            </a:pPr>
            <a:r>
              <a:rPr lang="en-US" sz="3033">
                <a:solidFill>
                  <a:srgbClr val="FFFFFF"/>
                </a:solidFill>
                <a:latin typeface="Arimo"/>
                <a:ea typeface="Arimo"/>
                <a:cs typeface="Arimo"/>
                <a:sym typeface="Arimo"/>
              </a:rPr>
              <a:t>C Programming Language</a:t>
            </a:r>
          </a:p>
        </p:txBody>
      </p:sp>
      <p:sp>
        <p:nvSpPr>
          <p:cNvPr name="TextBox 6" id="6"/>
          <p:cNvSpPr txBox="true"/>
          <p:nvPr/>
        </p:nvSpPr>
        <p:spPr>
          <a:xfrm rot="0">
            <a:off x="1199075" y="1383661"/>
            <a:ext cx="16060225" cy="3398456"/>
          </a:xfrm>
          <a:prstGeom prst="rect">
            <a:avLst/>
          </a:prstGeom>
        </p:spPr>
        <p:txBody>
          <a:bodyPr anchor="t" rtlCol="false" tIns="0" lIns="0" bIns="0" rIns="0">
            <a:spAutoFit/>
          </a:bodyPr>
          <a:lstStyle/>
          <a:p>
            <a:pPr algn="l" marL="714654" indent="-238218" lvl="2">
              <a:lnSpc>
                <a:spcPts val="4377"/>
              </a:lnSpc>
              <a:buFont typeface="Arial"/>
              <a:buChar char="⚬"/>
            </a:pPr>
            <a:r>
              <a:rPr lang="en-US" b="true" sz="3126">
                <a:solidFill>
                  <a:srgbClr val="FFFFFF"/>
                </a:solidFill>
                <a:latin typeface="Arimo Bold"/>
                <a:ea typeface="Arimo Bold"/>
                <a:cs typeface="Arimo Bold"/>
                <a:sym typeface="Arimo Bold"/>
              </a:rPr>
              <a:t>A compiler translates an entire program written in a high-level language (HLL) into machine code all at once, generating an executable file that the computer can directly use to perform the desired tasks.</a:t>
            </a:r>
          </a:p>
          <a:p>
            <a:pPr algn="l" marL="714654" indent="-238218" lvl="2">
              <a:lnSpc>
                <a:spcPts val="4377"/>
              </a:lnSpc>
              <a:buFont typeface="Arial"/>
              <a:buChar char="⚬"/>
            </a:pPr>
            <a:r>
              <a:rPr lang="en-US" b="true" sz="3126">
                <a:solidFill>
                  <a:srgbClr val="FFFFFF"/>
                </a:solidFill>
                <a:latin typeface="Arimo Bold"/>
                <a:ea typeface="Arimo Bold"/>
                <a:cs typeface="Arimo Bold"/>
                <a:sym typeface="Arimo Bold"/>
              </a:rPr>
              <a:t>A report of errors is produced at the end of the translation</a:t>
            </a:r>
          </a:p>
          <a:p>
            <a:pPr algn="l" marL="714654" indent="-238218" lvl="2">
              <a:lnSpc>
                <a:spcPts val="4377"/>
              </a:lnSpc>
              <a:buFont typeface="Arial"/>
              <a:buChar char="⚬"/>
            </a:pPr>
            <a:r>
              <a:rPr lang="en-US" b="true" sz="3126">
                <a:solidFill>
                  <a:srgbClr val="FFFFFF"/>
                </a:solidFill>
                <a:latin typeface="Arimo Bold"/>
                <a:ea typeface="Arimo Bold"/>
                <a:cs typeface="Arimo Bold"/>
                <a:sym typeface="Arimo Bold"/>
              </a:rPr>
              <a:t>Once a program is compiled the machine code </a:t>
            </a:r>
            <a:r>
              <a:rPr lang="en-US" b="true" sz="3126">
                <a:solidFill>
                  <a:srgbClr val="F7DF1E"/>
                </a:solidFill>
                <a:latin typeface="Arimo Bold"/>
                <a:ea typeface="Arimo Bold"/>
                <a:cs typeface="Arimo Bold"/>
                <a:sym typeface="Arimo Bold"/>
              </a:rPr>
              <a:t>can be used again</a:t>
            </a:r>
            <a:r>
              <a:rPr lang="en-US" b="true" sz="3126">
                <a:solidFill>
                  <a:srgbClr val="FFFFFF"/>
                </a:solidFill>
                <a:latin typeface="Arimo Bold"/>
                <a:ea typeface="Arimo Bold"/>
                <a:cs typeface="Arimo Bold"/>
                <a:sym typeface="Arimo Bold"/>
              </a:rPr>
              <a:t> and again to perform the same task without re-compilation</a:t>
            </a:r>
          </a:p>
        </p:txBody>
      </p:sp>
      <p:grpSp>
        <p:nvGrpSpPr>
          <p:cNvPr name="Group 7" id="7"/>
          <p:cNvGrpSpPr/>
          <p:nvPr/>
        </p:nvGrpSpPr>
        <p:grpSpPr>
          <a:xfrm rot="-1868404">
            <a:off x="12053610" y="6549053"/>
            <a:ext cx="1338123" cy="47625"/>
            <a:chOff x="0" y="0"/>
            <a:chExt cx="1784164" cy="63500"/>
          </a:xfrm>
        </p:grpSpPr>
        <p:sp>
          <p:nvSpPr>
            <p:cNvPr name="Freeform 8" id="8"/>
            <p:cNvSpPr/>
            <p:nvPr/>
          </p:nvSpPr>
          <p:spPr>
            <a:xfrm flipH="false" flipV="false" rot="0">
              <a:off x="0" y="0"/>
              <a:ext cx="1784223" cy="63500"/>
            </a:xfrm>
            <a:custGeom>
              <a:avLst/>
              <a:gdLst/>
              <a:ahLst/>
              <a:cxnLst/>
              <a:rect r="r" b="b" t="t" l="l"/>
              <a:pathLst>
                <a:path h="63500" w="1784223">
                  <a:moveTo>
                    <a:pt x="31750" y="0"/>
                  </a:moveTo>
                  <a:lnTo>
                    <a:pt x="1752473" y="0"/>
                  </a:lnTo>
                  <a:cubicBezTo>
                    <a:pt x="1769999" y="0"/>
                    <a:pt x="1784223" y="14224"/>
                    <a:pt x="1784223" y="31750"/>
                  </a:cubicBezTo>
                  <a:cubicBezTo>
                    <a:pt x="1784223" y="49276"/>
                    <a:pt x="1769999" y="63500"/>
                    <a:pt x="1752473" y="63500"/>
                  </a:cubicBezTo>
                  <a:lnTo>
                    <a:pt x="31750" y="63500"/>
                  </a:lnTo>
                  <a:cubicBezTo>
                    <a:pt x="14224" y="63500"/>
                    <a:pt x="0" y="49276"/>
                    <a:pt x="0" y="31750"/>
                  </a:cubicBezTo>
                  <a:cubicBezTo>
                    <a:pt x="0" y="14224"/>
                    <a:pt x="14224" y="0"/>
                    <a:pt x="31750" y="0"/>
                  </a:cubicBezTo>
                  <a:close/>
                </a:path>
              </a:pathLst>
            </a:custGeom>
            <a:solidFill>
              <a:srgbClr val="FFFFFF"/>
            </a:solidFill>
          </p:spPr>
        </p:sp>
      </p:grpSp>
      <p:sp>
        <p:nvSpPr>
          <p:cNvPr name="TextBox 9" id="9"/>
          <p:cNvSpPr txBox="true"/>
          <p:nvPr/>
        </p:nvSpPr>
        <p:spPr>
          <a:xfrm rot="0">
            <a:off x="13417475" y="5813472"/>
            <a:ext cx="2818046" cy="562425"/>
          </a:xfrm>
          <a:prstGeom prst="rect">
            <a:avLst/>
          </a:prstGeom>
        </p:spPr>
        <p:txBody>
          <a:bodyPr anchor="t" rtlCol="false" tIns="0" lIns="0" bIns="0" rIns="0">
            <a:spAutoFit/>
          </a:bodyPr>
          <a:lstStyle/>
          <a:p>
            <a:pPr algn="l">
              <a:lnSpc>
                <a:spcPts val="4584"/>
              </a:lnSpc>
            </a:pPr>
            <a:r>
              <a:rPr lang="en-US" b="true" sz="4451" spc="-44">
                <a:solidFill>
                  <a:srgbClr val="FFFFFF"/>
                </a:solidFill>
                <a:latin typeface="Arita Buri Bold"/>
                <a:ea typeface="Arita Buri Bold"/>
                <a:cs typeface="Arita Buri Bold"/>
                <a:sym typeface="Arita Buri Bold"/>
              </a:rPr>
              <a:t>Compile</a:t>
            </a:r>
          </a:p>
        </p:txBody>
      </p:sp>
      <p:grpSp>
        <p:nvGrpSpPr>
          <p:cNvPr name="Group 10" id="10"/>
          <p:cNvGrpSpPr/>
          <p:nvPr/>
        </p:nvGrpSpPr>
        <p:grpSpPr>
          <a:xfrm rot="1668696">
            <a:off x="12073656" y="7885424"/>
            <a:ext cx="1310345" cy="47625"/>
            <a:chOff x="0" y="0"/>
            <a:chExt cx="1747127" cy="63500"/>
          </a:xfrm>
        </p:grpSpPr>
        <p:sp>
          <p:nvSpPr>
            <p:cNvPr name="Freeform 11" id="11"/>
            <p:cNvSpPr/>
            <p:nvPr/>
          </p:nvSpPr>
          <p:spPr>
            <a:xfrm flipH="false" flipV="false" rot="0">
              <a:off x="0" y="0"/>
              <a:ext cx="1747139" cy="63500"/>
            </a:xfrm>
            <a:custGeom>
              <a:avLst/>
              <a:gdLst/>
              <a:ahLst/>
              <a:cxnLst/>
              <a:rect r="r" b="b" t="t" l="l"/>
              <a:pathLst>
                <a:path h="63500" w="1747139">
                  <a:moveTo>
                    <a:pt x="31750" y="0"/>
                  </a:moveTo>
                  <a:lnTo>
                    <a:pt x="1715389" y="0"/>
                  </a:lnTo>
                  <a:cubicBezTo>
                    <a:pt x="1732915" y="0"/>
                    <a:pt x="1747139" y="14224"/>
                    <a:pt x="1747139" y="31750"/>
                  </a:cubicBezTo>
                  <a:cubicBezTo>
                    <a:pt x="1747139" y="49276"/>
                    <a:pt x="1732915" y="63500"/>
                    <a:pt x="1715389" y="63500"/>
                  </a:cubicBezTo>
                  <a:lnTo>
                    <a:pt x="31750" y="63500"/>
                  </a:lnTo>
                  <a:cubicBezTo>
                    <a:pt x="14224" y="63500"/>
                    <a:pt x="0" y="49276"/>
                    <a:pt x="0" y="31750"/>
                  </a:cubicBezTo>
                  <a:cubicBezTo>
                    <a:pt x="0" y="14224"/>
                    <a:pt x="14224" y="0"/>
                    <a:pt x="31750" y="0"/>
                  </a:cubicBezTo>
                  <a:close/>
                </a:path>
              </a:pathLst>
            </a:custGeom>
            <a:solidFill>
              <a:srgbClr val="FFFFFF"/>
            </a:solidFill>
          </p:spPr>
        </p:sp>
      </p:grpSp>
      <p:sp>
        <p:nvSpPr>
          <p:cNvPr name="TextBox 12" id="12"/>
          <p:cNvSpPr txBox="true"/>
          <p:nvPr/>
        </p:nvSpPr>
        <p:spPr>
          <a:xfrm rot="0">
            <a:off x="13417475" y="8141989"/>
            <a:ext cx="3181067" cy="1566687"/>
          </a:xfrm>
          <a:prstGeom prst="rect">
            <a:avLst/>
          </a:prstGeom>
        </p:spPr>
        <p:txBody>
          <a:bodyPr anchor="t" rtlCol="false" tIns="0" lIns="0" bIns="0" rIns="0">
            <a:spAutoFit/>
          </a:bodyPr>
          <a:lstStyle/>
          <a:p>
            <a:pPr algn="l">
              <a:lnSpc>
                <a:spcPts val="4146"/>
              </a:lnSpc>
            </a:pPr>
            <a:r>
              <a:rPr lang="en-US" b="true" sz="4025" spc="-40">
                <a:solidFill>
                  <a:srgbClr val="FFFFFF"/>
                </a:solidFill>
                <a:latin typeface="Arita Buri Bold"/>
                <a:ea typeface="Arita Buri Bold"/>
                <a:cs typeface="Arita Buri Bold"/>
                <a:sym typeface="Arita Buri Bold"/>
              </a:rPr>
              <a:t>Running the compiled code</a:t>
            </a:r>
          </a:p>
        </p:txBody>
      </p:sp>
      <p:grpSp>
        <p:nvGrpSpPr>
          <p:cNvPr name="Group 13" id="13"/>
          <p:cNvGrpSpPr/>
          <p:nvPr/>
        </p:nvGrpSpPr>
        <p:grpSpPr>
          <a:xfrm rot="0">
            <a:off x="2537237" y="161693"/>
            <a:ext cx="13213526" cy="10051574"/>
            <a:chOff x="0" y="0"/>
            <a:chExt cx="17618034" cy="13402099"/>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16" id="16"/>
            <p:cNvSpPr txBox="true"/>
            <p:nvPr/>
          </p:nvSpPr>
          <p:spPr>
            <a:xfrm rot="0">
              <a:off x="3879211" y="13040360"/>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114.xml><?xml version="1.0" encoding="utf-8"?>
<p:sld xmlns:p="http://schemas.openxmlformats.org/presentationml/2006/main" xmlns:a="http://schemas.openxmlformats.org/drawingml/2006/main" xmlns:r="http://schemas.openxmlformats.org/officeDocument/2006/relationships">
  <p:cSld>
    <p:bg>
      <p:bgPr>
        <a:solidFill>
          <a:srgbClr val="EDF6CC"/>
        </a:solidFill>
      </p:bgPr>
    </p:bg>
    <p:spTree>
      <p:nvGrpSpPr>
        <p:cNvPr id="1" name=""/>
        <p:cNvGrpSpPr/>
        <p:nvPr/>
      </p:nvGrpSpPr>
      <p:grpSpPr>
        <a:xfrm>
          <a:off x="0" y="0"/>
          <a:ext cx="0" cy="0"/>
          <a:chOff x="0" y="0"/>
          <a:chExt cx="0" cy="0"/>
        </a:xfrm>
      </p:grpSpPr>
      <p:sp>
        <p:nvSpPr>
          <p:cNvPr name="TextBox 2" id="2"/>
          <p:cNvSpPr txBox="true"/>
          <p:nvPr/>
        </p:nvSpPr>
        <p:spPr>
          <a:xfrm rot="0">
            <a:off x="469739" y="589408"/>
            <a:ext cx="4342397" cy="835660"/>
          </a:xfrm>
          <a:prstGeom prst="rect">
            <a:avLst/>
          </a:prstGeom>
        </p:spPr>
        <p:txBody>
          <a:bodyPr anchor="t" rtlCol="false" tIns="0" lIns="0" bIns="0" rIns="0">
            <a:spAutoFit/>
          </a:bodyPr>
          <a:lstStyle/>
          <a:p>
            <a:pPr algn="l">
              <a:lnSpc>
                <a:spcPts val="6695"/>
              </a:lnSpc>
            </a:pPr>
            <a:r>
              <a:rPr lang="en-US" b="true" sz="6500" spc="-65">
                <a:solidFill>
                  <a:srgbClr val="000004"/>
                </a:solidFill>
                <a:latin typeface="Arita Buri Bold"/>
                <a:ea typeface="Arita Buri Bold"/>
                <a:cs typeface="Arita Buri Bold"/>
                <a:sym typeface="Arita Buri Bold"/>
              </a:rPr>
              <a:t>Assembler</a:t>
            </a:r>
          </a:p>
        </p:txBody>
      </p:sp>
      <p:sp>
        <p:nvSpPr>
          <p:cNvPr name="TextBox 3" id="3"/>
          <p:cNvSpPr txBox="true"/>
          <p:nvPr/>
        </p:nvSpPr>
        <p:spPr>
          <a:xfrm rot="0">
            <a:off x="867718" y="1891420"/>
            <a:ext cx="16552563" cy="2329416"/>
          </a:xfrm>
          <a:prstGeom prst="rect">
            <a:avLst/>
          </a:prstGeom>
        </p:spPr>
        <p:txBody>
          <a:bodyPr anchor="t" rtlCol="false" tIns="0" lIns="0" bIns="0" rIns="0">
            <a:spAutoFit/>
          </a:bodyPr>
          <a:lstStyle/>
          <a:p>
            <a:pPr algn="l" marL="731831" indent="-243944" lvl="2">
              <a:lnSpc>
                <a:spcPts val="4482"/>
              </a:lnSpc>
              <a:buFont typeface="Arial"/>
              <a:buChar char="⚬"/>
            </a:pPr>
            <a:r>
              <a:rPr lang="en-US" sz="3200">
                <a:solidFill>
                  <a:srgbClr val="000004"/>
                </a:solidFill>
                <a:latin typeface="Arimo"/>
                <a:ea typeface="Arimo"/>
                <a:cs typeface="Arimo"/>
                <a:sym typeface="Arimo"/>
              </a:rPr>
              <a:t>An assembler translates a program written in an assembly language into machine code</a:t>
            </a:r>
          </a:p>
          <a:p>
            <a:pPr algn="l" marL="731831" indent="-243944" lvl="2">
              <a:lnSpc>
                <a:spcPts val="4482"/>
              </a:lnSpc>
              <a:buFont typeface="Arial"/>
              <a:buChar char="⚬"/>
            </a:pPr>
            <a:r>
              <a:rPr lang="en-US" sz="3200">
                <a:solidFill>
                  <a:srgbClr val="000004"/>
                </a:solidFill>
                <a:latin typeface="Arimo"/>
                <a:ea typeface="Arimo"/>
                <a:cs typeface="Arimo"/>
                <a:sym typeface="Arimo"/>
              </a:rPr>
              <a:t>Once a program is assembled the machine code can be used again and again to perform the same task without re-assembly. </a:t>
            </a:r>
          </a:p>
        </p:txBody>
      </p:sp>
      <p:grpSp>
        <p:nvGrpSpPr>
          <p:cNvPr name="Group 4" id="4"/>
          <p:cNvGrpSpPr/>
          <p:nvPr/>
        </p:nvGrpSpPr>
        <p:grpSpPr>
          <a:xfrm rot="0">
            <a:off x="713362" y="5693418"/>
            <a:ext cx="4693281" cy="2421931"/>
            <a:chOff x="0" y="0"/>
            <a:chExt cx="6257708" cy="3229241"/>
          </a:xfrm>
        </p:grpSpPr>
        <p:sp>
          <p:nvSpPr>
            <p:cNvPr name="Freeform 5" id="5"/>
            <p:cNvSpPr/>
            <p:nvPr/>
          </p:nvSpPr>
          <p:spPr>
            <a:xfrm flipH="false" flipV="false" rot="0">
              <a:off x="0" y="0"/>
              <a:ext cx="6257671" cy="3229229"/>
            </a:xfrm>
            <a:custGeom>
              <a:avLst/>
              <a:gdLst/>
              <a:ahLst/>
              <a:cxnLst/>
              <a:rect r="r" b="b" t="t" l="l"/>
              <a:pathLst>
                <a:path h="3229229" w="6257671">
                  <a:moveTo>
                    <a:pt x="0" y="0"/>
                  </a:moveTo>
                  <a:lnTo>
                    <a:pt x="0" y="3229229"/>
                  </a:lnTo>
                  <a:lnTo>
                    <a:pt x="6257671" y="3229229"/>
                  </a:lnTo>
                  <a:lnTo>
                    <a:pt x="6257671" y="0"/>
                  </a:lnTo>
                  <a:lnTo>
                    <a:pt x="0" y="0"/>
                  </a:lnTo>
                  <a:close/>
                  <a:moveTo>
                    <a:pt x="6011545" y="2983103"/>
                  </a:moveTo>
                  <a:lnTo>
                    <a:pt x="241046" y="2983103"/>
                  </a:lnTo>
                  <a:lnTo>
                    <a:pt x="241046" y="241046"/>
                  </a:lnTo>
                  <a:lnTo>
                    <a:pt x="6011545" y="241046"/>
                  </a:lnTo>
                  <a:lnTo>
                    <a:pt x="6011545" y="2982976"/>
                  </a:lnTo>
                  <a:close/>
                </a:path>
              </a:pathLst>
            </a:custGeom>
            <a:solidFill>
              <a:srgbClr val="000004"/>
            </a:solidFill>
          </p:spPr>
        </p:sp>
      </p:grpSp>
      <p:sp>
        <p:nvSpPr>
          <p:cNvPr name="Freeform 6" id="6"/>
          <p:cNvSpPr/>
          <p:nvPr/>
        </p:nvSpPr>
        <p:spPr>
          <a:xfrm flipH="false" flipV="false" rot="0">
            <a:off x="1051700" y="6112265"/>
            <a:ext cx="4016604" cy="1481565"/>
          </a:xfrm>
          <a:custGeom>
            <a:avLst/>
            <a:gdLst/>
            <a:ahLst/>
            <a:cxnLst/>
            <a:rect r="r" b="b" t="t" l="l"/>
            <a:pathLst>
              <a:path h="1481565" w="4016604">
                <a:moveTo>
                  <a:pt x="0" y="0"/>
                </a:moveTo>
                <a:lnTo>
                  <a:pt x="4016604" y="0"/>
                </a:lnTo>
                <a:lnTo>
                  <a:pt x="4016604" y="1481565"/>
                </a:lnTo>
                <a:lnTo>
                  <a:pt x="0" y="1481565"/>
                </a:lnTo>
                <a:lnTo>
                  <a:pt x="0" y="0"/>
                </a:lnTo>
                <a:close/>
              </a:path>
            </a:pathLst>
          </a:custGeom>
          <a:blipFill>
            <a:blip r:embed="rId2"/>
            <a:stretch>
              <a:fillRect l="0" t="0" r="-154238" b="-131187"/>
            </a:stretch>
          </a:blipFill>
        </p:spPr>
      </p:sp>
      <p:grpSp>
        <p:nvGrpSpPr>
          <p:cNvPr name="Group 7" id="7"/>
          <p:cNvGrpSpPr/>
          <p:nvPr/>
        </p:nvGrpSpPr>
        <p:grpSpPr>
          <a:xfrm rot="-10781">
            <a:off x="5617334" y="6856758"/>
            <a:ext cx="1609750" cy="47625"/>
            <a:chOff x="0" y="0"/>
            <a:chExt cx="2146333" cy="63500"/>
          </a:xfrm>
        </p:grpSpPr>
        <p:sp>
          <p:nvSpPr>
            <p:cNvPr name="Freeform 8" id="8"/>
            <p:cNvSpPr/>
            <p:nvPr/>
          </p:nvSpPr>
          <p:spPr>
            <a:xfrm flipH="false" flipV="false" rot="0">
              <a:off x="0" y="0"/>
              <a:ext cx="2146300" cy="63500"/>
            </a:xfrm>
            <a:custGeom>
              <a:avLst/>
              <a:gdLst/>
              <a:ahLst/>
              <a:cxnLst/>
              <a:rect r="r" b="b" t="t" l="l"/>
              <a:pathLst>
                <a:path h="63500" w="2146300">
                  <a:moveTo>
                    <a:pt x="31750" y="0"/>
                  </a:moveTo>
                  <a:lnTo>
                    <a:pt x="2114550" y="0"/>
                  </a:lnTo>
                  <a:cubicBezTo>
                    <a:pt x="2132076" y="0"/>
                    <a:pt x="2146300" y="14224"/>
                    <a:pt x="2146300" y="31750"/>
                  </a:cubicBezTo>
                  <a:cubicBezTo>
                    <a:pt x="2146300" y="49276"/>
                    <a:pt x="2132076" y="63500"/>
                    <a:pt x="2114550"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9" id="9"/>
          <p:cNvGrpSpPr/>
          <p:nvPr/>
        </p:nvGrpSpPr>
        <p:grpSpPr>
          <a:xfrm rot="0">
            <a:off x="13224932" y="4685148"/>
            <a:ext cx="4831249" cy="4221955"/>
            <a:chOff x="0" y="0"/>
            <a:chExt cx="6441665" cy="5629273"/>
          </a:xfrm>
        </p:grpSpPr>
        <p:sp>
          <p:nvSpPr>
            <p:cNvPr name="Freeform 10" id="10"/>
            <p:cNvSpPr/>
            <p:nvPr/>
          </p:nvSpPr>
          <p:spPr>
            <a:xfrm flipH="false" flipV="false" rot="0">
              <a:off x="0" y="0"/>
              <a:ext cx="6441694" cy="5629275"/>
            </a:xfrm>
            <a:custGeom>
              <a:avLst/>
              <a:gdLst/>
              <a:ahLst/>
              <a:cxnLst/>
              <a:rect r="r" b="b" t="t" l="l"/>
              <a:pathLst>
                <a:path h="5629275" w="6441694">
                  <a:moveTo>
                    <a:pt x="0" y="0"/>
                  </a:moveTo>
                  <a:lnTo>
                    <a:pt x="0" y="5629275"/>
                  </a:lnTo>
                  <a:lnTo>
                    <a:pt x="6441694" y="5629275"/>
                  </a:lnTo>
                  <a:lnTo>
                    <a:pt x="6441694" y="0"/>
                  </a:lnTo>
                  <a:lnTo>
                    <a:pt x="0" y="0"/>
                  </a:lnTo>
                  <a:close/>
                  <a:moveTo>
                    <a:pt x="6188202" y="5375783"/>
                  </a:moveTo>
                  <a:lnTo>
                    <a:pt x="248158" y="5375783"/>
                  </a:lnTo>
                  <a:lnTo>
                    <a:pt x="248158" y="248158"/>
                  </a:lnTo>
                  <a:lnTo>
                    <a:pt x="6188202" y="248158"/>
                  </a:lnTo>
                  <a:lnTo>
                    <a:pt x="6188202" y="5375783"/>
                  </a:lnTo>
                  <a:close/>
                </a:path>
              </a:pathLst>
            </a:custGeom>
            <a:solidFill>
              <a:srgbClr val="000000">
                <a:alpha val="46667"/>
              </a:srgbClr>
            </a:solidFill>
          </p:spPr>
        </p:sp>
      </p:grpSp>
      <p:grpSp>
        <p:nvGrpSpPr>
          <p:cNvPr name="Group 11" id="11"/>
          <p:cNvGrpSpPr/>
          <p:nvPr/>
        </p:nvGrpSpPr>
        <p:grpSpPr>
          <a:xfrm rot="0">
            <a:off x="7659244" y="5565175"/>
            <a:ext cx="3635208" cy="2365971"/>
            <a:chOff x="0" y="0"/>
            <a:chExt cx="4846944" cy="3154628"/>
          </a:xfrm>
        </p:grpSpPr>
        <p:sp>
          <p:nvSpPr>
            <p:cNvPr name="Freeform 12" id="12"/>
            <p:cNvSpPr/>
            <p:nvPr/>
          </p:nvSpPr>
          <p:spPr>
            <a:xfrm flipH="false" flipV="false" rot="0">
              <a:off x="0" y="0"/>
              <a:ext cx="4846955" cy="3154680"/>
            </a:xfrm>
            <a:custGeom>
              <a:avLst/>
              <a:gdLst/>
              <a:ahLst/>
              <a:cxnLst/>
              <a:rect r="r" b="b" t="t" l="l"/>
              <a:pathLst>
                <a:path h="3154680" w="4846955">
                  <a:moveTo>
                    <a:pt x="0" y="0"/>
                  </a:moveTo>
                  <a:lnTo>
                    <a:pt x="0" y="3154680"/>
                  </a:lnTo>
                  <a:lnTo>
                    <a:pt x="4846955" y="3154680"/>
                  </a:lnTo>
                  <a:lnTo>
                    <a:pt x="4846955" y="0"/>
                  </a:lnTo>
                  <a:lnTo>
                    <a:pt x="0" y="0"/>
                  </a:lnTo>
                  <a:close/>
                  <a:moveTo>
                    <a:pt x="4704969" y="3012567"/>
                  </a:moveTo>
                  <a:lnTo>
                    <a:pt x="139065" y="3012567"/>
                  </a:lnTo>
                  <a:lnTo>
                    <a:pt x="139065" y="139065"/>
                  </a:lnTo>
                  <a:lnTo>
                    <a:pt x="4704969" y="139065"/>
                  </a:lnTo>
                  <a:lnTo>
                    <a:pt x="4704969" y="3012567"/>
                  </a:lnTo>
                  <a:close/>
                </a:path>
              </a:pathLst>
            </a:custGeom>
            <a:solidFill>
              <a:srgbClr val="000004"/>
            </a:solidFill>
          </p:spPr>
        </p:sp>
      </p:grpSp>
      <p:sp>
        <p:nvSpPr>
          <p:cNvPr name="TextBox 13" id="13"/>
          <p:cNvSpPr txBox="true"/>
          <p:nvPr/>
        </p:nvSpPr>
        <p:spPr>
          <a:xfrm rot="0">
            <a:off x="8439069" y="6477410"/>
            <a:ext cx="2075557" cy="538593"/>
          </a:xfrm>
          <a:prstGeom prst="rect">
            <a:avLst/>
          </a:prstGeom>
        </p:spPr>
        <p:txBody>
          <a:bodyPr anchor="t" rtlCol="false" tIns="0" lIns="0" bIns="0" rIns="0">
            <a:spAutoFit/>
          </a:bodyPr>
          <a:lstStyle/>
          <a:p>
            <a:pPr algn="ctr">
              <a:lnSpc>
                <a:spcPts val="4127"/>
              </a:lnSpc>
            </a:pPr>
            <a:r>
              <a:rPr lang="en-US" b="true" sz="3410" spc="-60">
                <a:solidFill>
                  <a:srgbClr val="FF8A65"/>
                </a:solidFill>
                <a:latin typeface="Glacial Indifference Bold"/>
                <a:ea typeface="Glacial Indifference Bold"/>
                <a:cs typeface="Glacial Indifference Bold"/>
                <a:sym typeface="Glacial Indifference Bold"/>
              </a:rPr>
              <a:t>Assembler</a:t>
            </a:r>
          </a:p>
        </p:txBody>
      </p:sp>
      <p:grpSp>
        <p:nvGrpSpPr>
          <p:cNvPr name="Group 14" id="14"/>
          <p:cNvGrpSpPr/>
          <p:nvPr/>
        </p:nvGrpSpPr>
        <p:grpSpPr>
          <a:xfrm rot="-55438">
            <a:off x="11534062" y="6675859"/>
            <a:ext cx="1156157" cy="47625"/>
            <a:chOff x="0" y="0"/>
            <a:chExt cx="1541543" cy="63500"/>
          </a:xfrm>
        </p:grpSpPr>
        <p:sp>
          <p:nvSpPr>
            <p:cNvPr name="Freeform 15" id="15"/>
            <p:cNvSpPr/>
            <p:nvPr/>
          </p:nvSpPr>
          <p:spPr>
            <a:xfrm flipH="false" flipV="false" rot="0">
              <a:off x="0" y="0"/>
              <a:ext cx="1541526" cy="63500"/>
            </a:xfrm>
            <a:custGeom>
              <a:avLst/>
              <a:gdLst/>
              <a:ahLst/>
              <a:cxnLst/>
              <a:rect r="r" b="b" t="t" l="l"/>
              <a:pathLst>
                <a:path h="63500" w="1541526">
                  <a:moveTo>
                    <a:pt x="31750" y="0"/>
                  </a:moveTo>
                  <a:lnTo>
                    <a:pt x="1509776" y="0"/>
                  </a:lnTo>
                  <a:cubicBezTo>
                    <a:pt x="1527302" y="0"/>
                    <a:pt x="1541526" y="14224"/>
                    <a:pt x="1541526" y="31750"/>
                  </a:cubicBezTo>
                  <a:cubicBezTo>
                    <a:pt x="1541526" y="49276"/>
                    <a:pt x="1527302" y="63500"/>
                    <a:pt x="1509776"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16" id="16"/>
          <p:cNvSpPr txBox="true"/>
          <p:nvPr/>
        </p:nvSpPr>
        <p:spPr>
          <a:xfrm rot="0">
            <a:off x="13545976" y="4267519"/>
            <a:ext cx="3888015" cy="261545"/>
          </a:xfrm>
          <a:prstGeom prst="rect">
            <a:avLst/>
          </a:prstGeom>
        </p:spPr>
        <p:txBody>
          <a:bodyPr anchor="t" rtlCol="false" tIns="0" lIns="0" bIns="0" rIns="0">
            <a:spAutoFit/>
          </a:bodyPr>
          <a:lstStyle/>
          <a:p>
            <a:pPr algn="ctr">
              <a:lnSpc>
                <a:spcPts val="2237"/>
              </a:lnSpc>
            </a:pPr>
            <a:r>
              <a:rPr lang="en-US" b="true" sz="2330">
                <a:solidFill>
                  <a:srgbClr val="000000">
                    <a:alpha val="46667"/>
                  </a:srgbClr>
                </a:solidFill>
                <a:latin typeface="Arimo Bold"/>
                <a:ea typeface="Arimo Bold"/>
                <a:cs typeface="Arimo Bold"/>
                <a:sym typeface="Arimo Bold"/>
              </a:rPr>
              <a:t>Machine Code</a:t>
            </a:r>
          </a:p>
        </p:txBody>
      </p:sp>
      <p:sp>
        <p:nvSpPr>
          <p:cNvPr name="TextBox 17" id="17"/>
          <p:cNvSpPr txBox="true"/>
          <p:nvPr/>
        </p:nvSpPr>
        <p:spPr>
          <a:xfrm rot="0">
            <a:off x="13696550" y="5188978"/>
            <a:ext cx="3888015" cy="3300020"/>
          </a:xfrm>
          <a:prstGeom prst="rect">
            <a:avLst/>
          </a:prstGeom>
        </p:spPr>
        <p:txBody>
          <a:bodyPr anchor="t" rtlCol="false" tIns="0" lIns="0" bIns="0" rIns="0">
            <a:spAutoFit/>
          </a:bodyPr>
          <a:lstStyle/>
          <a:p>
            <a:pPr algn="ctr">
              <a:lnSpc>
                <a:spcPts val="2237"/>
              </a:lnSpc>
            </a:pPr>
            <a:r>
              <a:rPr lang="en-US" b="true" sz="2330">
                <a:solidFill>
                  <a:srgbClr val="000000">
                    <a:alpha val="46667"/>
                  </a:srgbClr>
                </a:solidFill>
                <a:latin typeface="Arimo Bold"/>
                <a:ea typeface="Arimo Bold"/>
                <a:cs typeface="Arimo Bold"/>
                <a:sym typeface="Arimo Bold"/>
              </a:rPr>
              <a:t>010101010010100100100101010101001001010010011010101000101101010101010101010100101010101010010101010010100100100101010101001001010010011010101000101101010101010101010100101010101010010101010010100100100101010101001001010010011010101000101101010101010101010100101010101010</a:t>
            </a:r>
          </a:p>
        </p:txBody>
      </p:sp>
      <p:grpSp>
        <p:nvGrpSpPr>
          <p:cNvPr name="Group 18" id="18"/>
          <p:cNvGrpSpPr/>
          <p:nvPr/>
        </p:nvGrpSpPr>
        <p:grpSpPr>
          <a:xfrm rot="0">
            <a:off x="2537237" y="161693"/>
            <a:ext cx="13213526" cy="9925515"/>
            <a:chOff x="0" y="0"/>
            <a:chExt cx="17618034" cy="13234020"/>
          </a:xfrm>
        </p:grpSpPr>
        <p:sp>
          <p:nvSpPr>
            <p:cNvPr name="Freeform 19" id="1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20" id="2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21" id="2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115.xml><?xml version="1.0" encoding="utf-8"?>
<p:sld xmlns:p="http://schemas.openxmlformats.org/presentationml/2006/main" xmlns:a="http://schemas.openxmlformats.org/drawingml/2006/main" xmlns:r="http://schemas.openxmlformats.org/officeDocument/2006/relationships">
  <p:cSld>
    <p:bg>
      <p:bgPr>
        <a:solidFill>
          <a:srgbClr val="387EB8"/>
        </a:solidFill>
      </p:bgPr>
    </p:bg>
    <p:spTree>
      <p:nvGrpSpPr>
        <p:cNvPr id="1" name=""/>
        <p:cNvGrpSpPr/>
        <p:nvPr/>
      </p:nvGrpSpPr>
      <p:grpSpPr>
        <a:xfrm>
          <a:off x="0" y="0"/>
          <a:ext cx="0" cy="0"/>
          <a:chOff x="0" y="0"/>
          <a:chExt cx="0" cy="0"/>
        </a:xfrm>
      </p:grpSpPr>
      <p:grpSp>
        <p:nvGrpSpPr>
          <p:cNvPr name="Group 2" id="2"/>
          <p:cNvGrpSpPr/>
          <p:nvPr/>
        </p:nvGrpSpPr>
        <p:grpSpPr>
          <a:xfrm rot="0">
            <a:off x="6247967" y="3622679"/>
            <a:ext cx="5675472" cy="5857597"/>
            <a:chOff x="0" y="0"/>
            <a:chExt cx="7567296" cy="7810129"/>
          </a:xfrm>
        </p:grpSpPr>
        <p:sp>
          <p:nvSpPr>
            <p:cNvPr name="Freeform 3" id="3"/>
            <p:cNvSpPr/>
            <p:nvPr/>
          </p:nvSpPr>
          <p:spPr>
            <a:xfrm flipH="false" flipV="false" rot="0">
              <a:off x="0" y="0"/>
              <a:ext cx="7567295" cy="7810119"/>
            </a:xfrm>
            <a:custGeom>
              <a:avLst/>
              <a:gdLst/>
              <a:ahLst/>
              <a:cxnLst/>
              <a:rect r="r" b="b" t="t" l="l"/>
              <a:pathLst>
                <a:path h="7810119" w="7567295">
                  <a:moveTo>
                    <a:pt x="0" y="0"/>
                  </a:moveTo>
                  <a:lnTo>
                    <a:pt x="0" y="7810119"/>
                  </a:lnTo>
                  <a:lnTo>
                    <a:pt x="7567295" y="7810119"/>
                  </a:lnTo>
                  <a:lnTo>
                    <a:pt x="7567295" y="0"/>
                  </a:lnTo>
                  <a:lnTo>
                    <a:pt x="0" y="0"/>
                  </a:lnTo>
                  <a:close/>
                  <a:moveTo>
                    <a:pt x="7273036" y="7515860"/>
                  </a:moveTo>
                  <a:lnTo>
                    <a:pt x="288036" y="7515860"/>
                  </a:lnTo>
                  <a:lnTo>
                    <a:pt x="288036" y="288163"/>
                  </a:lnTo>
                  <a:lnTo>
                    <a:pt x="7273036" y="288163"/>
                  </a:lnTo>
                  <a:lnTo>
                    <a:pt x="7273036" y="7515860"/>
                  </a:lnTo>
                  <a:close/>
                </a:path>
              </a:pathLst>
            </a:custGeom>
            <a:solidFill>
              <a:srgbClr val="FBE9E7"/>
            </a:solidFill>
          </p:spPr>
        </p:sp>
      </p:grpSp>
      <p:sp>
        <p:nvSpPr>
          <p:cNvPr name="TextBox 4" id="4"/>
          <p:cNvSpPr txBox="true"/>
          <p:nvPr/>
        </p:nvSpPr>
        <p:spPr>
          <a:xfrm rot="0">
            <a:off x="2235112" y="2691097"/>
            <a:ext cx="1955887" cy="555370"/>
          </a:xfrm>
          <a:prstGeom prst="rect">
            <a:avLst/>
          </a:prstGeom>
        </p:spPr>
        <p:txBody>
          <a:bodyPr anchor="t" rtlCol="false" tIns="0" lIns="0" bIns="0" rIns="0">
            <a:spAutoFit/>
          </a:bodyPr>
          <a:lstStyle/>
          <a:p>
            <a:pPr algn="ctr">
              <a:lnSpc>
                <a:spcPts val="4233"/>
              </a:lnSpc>
            </a:pPr>
            <a:r>
              <a:rPr lang="en-US" b="true" sz="3022">
                <a:solidFill>
                  <a:srgbClr val="EDEDED"/>
                </a:solidFill>
                <a:latin typeface="Arimo Bold"/>
                <a:ea typeface="Arimo Bold"/>
                <a:cs typeface="Arimo Bold"/>
                <a:sym typeface="Arimo Bold"/>
              </a:rPr>
              <a:t>Compiler</a:t>
            </a:r>
          </a:p>
        </p:txBody>
      </p:sp>
      <p:grpSp>
        <p:nvGrpSpPr>
          <p:cNvPr name="Group 5" id="5"/>
          <p:cNvGrpSpPr/>
          <p:nvPr/>
        </p:nvGrpSpPr>
        <p:grpSpPr>
          <a:xfrm rot="0">
            <a:off x="302029" y="3622679"/>
            <a:ext cx="5675472" cy="5857597"/>
            <a:chOff x="0" y="0"/>
            <a:chExt cx="7567296" cy="7810129"/>
          </a:xfrm>
        </p:grpSpPr>
        <p:sp>
          <p:nvSpPr>
            <p:cNvPr name="Freeform 6" id="6"/>
            <p:cNvSpPr/>
            <p:nvPr/>
          </p:nvSpPr>
          <p:spPr>
            <a:xfrm flipH="false" flipV="false" rot="0">
              <a:off x="0" y="0"/>
              <a:ext cx="7567295" cy="7810119"/>
            </a:xfrm>
            <a:custGeom>
              <a:avLst/>
              <a:gdLst/>
              <a:ahLst/>
              <a:cxnLst/>
              <a:rect r="r" b="b" t="t" l="l"/>
              <a:pathLst>
                <a:path h="7810119" w="7567295">
                  <a:moveTo>
                    <a:pt x="0" y="0"/>
                  </a:moveTo>
                  <a:lnTo>
                    <a:pt x="0" y="7810119"/>
                  </a:lnTo>
                  <a:lnTo>
                    <a:pt x="7567295" y="7810119"/>
                  </a:lnTo>
                  <a:lnTo>
                    <a:pt x="7567295" y="0"/>
                  </a:lnTo>
                  <a:lnTo>
                    <a:pt x="0" y="0"/>
                  </a:lnTo>
                  <a:close/>
                  <a:moveTo>
                    <a:pt x="7273036" y="7515860"/>
                  </a:moveTo>
                  <a:lnTo>
                    <a:pt x="288036" y="7515860"/>
                  </a:lnTo>
                  <a:lnTo>
                    <a:pt x="288036" y="288163"/>
                  </a:lnTo>
                  <a:lnTo>
                    <a:pt x="7273036" y="288163"/>
                  </a:lnTo>
                  <a:lnTo>
                    <a:pt x="7273036" y="7515860"/>
                  </a:lnTo>
                  <a:close/>
                </a:path>
              </a:pathLst>
            </a:custGeom>
            <a:solidFill>
              <a:srgbClr val="FBE9E7"/>
            </a:solidFill>
          </p:spPr>
        </p:sp>
      </p:grpSp>
      <p:grpSp>
        <p:nvGrpSpPr>
          <p:cNvPr name="Group 7" id="7"/>
          <p:cNvGrpSpPr/>
          <p:nvPr/>
        </p:nvGrpSpPr>
        <p:grpSpPr>
          <a:xfrm rot="0">
            <a:off x="12237912" y="3622679"/>
            <a:ext cx="5675472" cy="5857597"/>
            <a:chOff x="0" y="0"/>
            <a:chExt cx="7567296" cy="7810129"/>
          </a:xfrm>
        </p:grpSpPr>
        <p:sp>
          <p:nvSpPr>
            <p:cNvPr name="Freeform 8" id="8"/>
            <p:cNvSpPr/>
            <p:nvPr/>
          </p:nvSpPr>
          <p:spPr>
            <a:xfrm flipH="false" flipV="false" rot="0">
              <a:off x="0" y="0"/>
              <a:ext cx="7567295" cy="7810119"/>
            </a:xfrm>
            <a:custGeom>
              <a:avLst/>
              <a:gdLst/>
              <a:ahLst/>
              <a:cxnLst/>
              <a:rect r="r" b="b" t="t" l="l"/>
              <a:pathLst>
                <a:path h="7810119" w="7567295">
                  <a:moveTo>
                    <a:pt x="0" y="0"/>
                  </a:moveTo>
                  <a:lnTo>
                    <a:pt x="0" y="7810119"/>
                  </a:lnTo>
                  <a:lnTo>
                    <a:pt x="7567295" y="7810119"/>
                  </a:lnTo>
                  <a:lnTo>
                    <a:pt x="7567295" y="0"/>
                  </a:lnTo>
                  <a:lnTo>
                    <a:pt x="0" y="0"/>
                  </a:lnTo>
                  <a:close/>
                  <a:moveTo>
                    <a:pt x="7273036" y="7515860"/>
                  </a:moveTo>
                  <a:lnTo>
                    <a:pt x="288036" y="7515860"/>
                  </a:lnTo>
                  <a:lnTo>
                    <a:pt x="288036" y="288163"/>
                  </a:lnTo>
                  <a:lnTo>
                    <a:pt x="7273036" y="288163"/>
                  </a:lnTo>
                  <a:lnTo>
                    <a:pt x="7273036" y="7515860"/>
                  </a:lnTo>
                  <a:close/>
                </a:path>
              </a:pathLst>
            </a:custGeom>
            <a:solidFill>
              <a:srgbClr val="FBE9E7"/>
            </a:solidFill>
          </p:spPr>
        </p:sp>
      </p:grpSp>
      <p:sp>
        <p:nvSpPr>
          <p:cNvPr name="TextBox 9" id="9"/>
          <p:cNvSpPr txBox="true"/>
          <p:nvPr/>
        </p:nvSpPr>
        <p:spPr>
          <a:xfrm rot="0">
            <a:off x="7813721" y="2691097"/>
            <a:ext cx="2473279" cy="555370"/>
          </a:xfrm>
          <a:prstGeom prst="rect">
            <a:avLst/>
          </a:prstGeom>
        </p:spPr>
        <p:txBody>
          <a:bodyPr anchor="t" rtlCol="false" tIns="0" lIns="0" bIns="0" rIns="0">
            <a:spAutoFit/>
          </a:bodyPr>
          <a:lstStyle/>
          <a:p>
            <a:pPr algn="ctr">
              <a:lnSpc>
                <a:spcPts val="4233"/>
              </a:lnSpc>
            </a:pPr>
            <a:r>
              <a:rPr lang="en-US" b="true" sz="3022">
                <a:solidFill>
                  <a:srgbClr val="EDEDED"/>
                </a:solidFill>
                <a:latin typeface="Arimo Bold"/>
                <a:ea typeface="Arimo Bold"/>
                <a:cs typeface="Arimo Bold"/>
                <a:sym typeface="Arimo Bold"/>
              </a:rPr>
              <a:t>Interpreter</a:t>
            </a:r>
          </a:p>
        </p:txBody>
      </p:sp>
      <p:sp>
        <p:nvSpPr>
          <p:cNvPr name="TextBox 10" id="10"/>
          <p:cNvSpPr txBox="true"/>
          <p:nvPr/>
        </p:nvSpPr>
        <p:spPr>
          <a:xfrm rot="0">
            <a:off x="13909722" y="2691097"/>
            <a:ext cx="2329974" cy="555370"/>
          </a:xfrm>
          <a:prstGeom prst="rect">
            <a:avLst/>
          </a:prstGeom>
        </p:spPr>
        <p:txBody>
          <a:bodyPr anchor="t" rtlCol="false" tIns="0" lIns="0" bIns="0" rIns="0">
            <a:spAutoFit/>
          </a:bodyPr>
          <a:lstStyle/>
          <a:p>
            <a:pPr algn="ctr">
              <a:lnSpc>
                <a:spcPts val="4233"/>
              </a:lnSpc>
            </a:pPr>
            <a:r>
              <a:rPr lang="en-US" b="true" sz="3022">
                <a:solidFill>
                  <a:srgbClr val="EDEDED"/>
                </a:solidFill>
                <a:latin typeface="Arimo Bold"/>
                <a:ea typeface="Arimo Bold"/>
                <a:cs typeface="Arimo Bold"/>
                <a:sym typeface="Arimo Bold"/>
              </a:rPr>
              <a:t>Assembler</a:t>
            </a:r>
          </a:p>
        </p:txBody>
      </p:sp>
      <p:grpSp>
        <p:nvGrpSpPr>
          <p:cNvPr name="Group 11" id="11"/>
          <p:cNvGrpSpPr/>
          <p:nvPr/>
        </p:nvGrpSpPr>
        <p:grpSpPr>
          <a:xfrm rot="-6555">
            <a:off x="502634" y="5063320"/>
            <a:ext cx="17119962" cy="47625"/>
            <a:chOff x="0" y="0"/>
            <a:chExt cx="22826616" cy="63500"/>
          </a:xfrm>
        </p:grpSpPr>
        <p:sp>
          <p:nvSpPr>
            <p:cNvPr name="Freeform 12" id="12"/>
            <p:cNvSpPr/>
            <p:nvPr/>
          </p:nvSpPr>
          <p:spPr>
            <a:xfrm flipH="false" flipV="false" rot="0">
              <a:off x="0" y="0"/>
              <a:ext cx="22826599" cy="63500"/>
            </a:xfrm>
            <a:custGeom>
              <a:avLst/>
              <a:gdLst/>
              <a:ahLst/>
              <a:cxnLst/>
              <a:rect r="r" b="b" t="t" l="l"/>
              <a:pathLst>
                <a:path h="63500" w="22826599">
                  <a:moveTo>
                    <a:pt x="31750" y="0"/>
                  </a:moveTo>
                  <a:lnTo>
                    <a:pt x="22794849" y="0"/>
                  </a:lnTo>
                  <a:cubicBezTo>
                    <a:pt x="22812375" y="0"/>
                    <a:pt x="22826599" y="14224"/>
                    <a:pt x="22826599" y="31750"/>
                  </a:cubicBezTo>
                  <a:cubicBezTo>
                    <a:pt x="22826599" y="49276"/>
                    <a:pt x="22812375" y="63500"/>
                    <a:pt x="22794849"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13" id="13"/>
          <p:cNvSpPr txBox="true"/>
          <p:nvPr/>
        </p:nvSpPr>
        <p:spPr>
          <a:xfrm rot="0">
            <a:off x="1211027" y="4159516"/>
            <a:ext cx="3857476" cy="479425"/>
          </a:xfrm>
          <a:prstGeom prst="rect">
            <a:avLst/>
          </a:prstGeom>
        </p:spPr>
        <p:txBody>
          <a:bodyPr anchor="t" rtlCol="false" tIns="0" lIns="0" bIns="0" rIns="0">
            <a:spAutoFit/>
          </a:bodyPr>
          <a:lstStyle/>
          <a:p>
            <a:pPr algn="ctr">
              <a:lnSpc>
                <a:spcPts val="3499"/>
              </a:lnSpc>
            </a:pPr>
            <a:r>
              <a:rPr lang="en-US" b="true" sz="2499">
                <a:solidFill>
                  <a:srgbClr val="F1F1F1"/>
                </a:solidFill>
                <a:latin typeface="Arimo Bold"/>
                <a:ea typeface="Arimo Bold"/>
                <a:cs typeface="Arimo Bold"/>
                <a:sym typeface="Arimo Bold"/>
              </a:rPr>
              <a:t>Produce executable file</a:t>
            </a:r>
          </a:p>
        </p:txBody>
      </p:sp>
      <p:sp>
        <p:nvSpPr>
          <p:cNvPr name="TextBox 14" id="14"/>
          <p:cNvSpPr txBox="true"/>
          <p:nvPr/>
        </p:nvSpPr>
        <p:spPr>
          <a:xfrm rot="0">
            <a:off x="13146910" y="4035384"/>
            <a:ext cx="3857476" cy="479425"/>
          </a:xfrm>
          <a:prstGeom prst="rect">
            <a:avLst/>
          </a:prstGeom>
        </p:spPr>
        <p:txBody>
          <a:bodyPr anchor="t" rtlCol="false" tIns="0" lIns="0" bIns="0" rIns="0">
            <a:spAutoFit/>
          </a:bodyPr>
          <a:lstStyle/>
          <a:p>
            <a:pPr algn="ctr">
              <a:lnSpc>
                <a:spcPts val="3499"/>
              </a:lnSpc>
            </a:pPr>
            <a:r>
              <a:rPr lang="en-US" b="true" sz="2499">
                <a:solidFill>
                  <a:srgbClr val="F1F1F1"/>
                </a:solidFill>
                <a:latin typeface="Arimo Bold"/>
                <a:ea typeface="Arimo Bold"/>
                <a:cs typeface="Arimo Bold"/>
                <a:sym typeface="Arimo Bold"/>
              </a:rPr>
              <a:t>Produce executable file</a:t>
            </a:r>
          </a:p>
        </p:txBody>
      </p:sp>
      <p:sp>
        <p:nvSpPr>
          <p:cNvPr name="TextBox 15" id="15"/>
          <p:cNvSpPr txBox="true"/>
          <p:nvPr/>
        </p:nvSpPr>
        <p:spPr>
          <a:xfrm rot="0">
            <a:off x="6567446" y="4035384"/>
            <a:ext cx="5036514" cy="917575"/>
          </a:xfrm>
          <a:prstGeom prst="rect">
            <a:avLst/>
          </a:prstGeom>
        </p:spPr>
        <p:txBody>
          <a:bodyPr anchor="t" rtlCol="false" tIns="0" lIns="0" bIns="0" rIns="0">
            <a:spAutoFit/>
          </a:bodyPr>
          <a:lstStyle/>
          <a:p>
            <a:pPr algn="ctr">
              <a:lnSpc>
                <a:spcPts val="3499"/>
              </a:lnSpc>
            </a:pPr>
            <a:r>
              <a:rPr lang="en-US" b="true" sz="2499">
                <a:solidFill>
                  <a:srgbClr val="F1F1F1"/>
                </a:solidFill>
                <a:latin typeface="Arimo Bold"/>
                <a:ea typeface="Arimo Bold"/>
                <a:cs typeface="Arimo Bold"/>
                <a:sym typeface="Arimo Bold"/>
              </a:rPr>
              <a:t>Does not produce executable file</a:t>
            </a:r>
          </a:p>
        </p:txBody>
      </p:sp>
      <p:grpSp>
        <p:nvGrpSpPr>
          <p:cNvPr name="Group 16" id="16"/>
          <p:cNvGrpSpPr/>
          <p:nvPr/>
        </p:nvGrpSpPr>
        <p:grpSpPr>
          <a:xfrm rot="-6555">
            <a:off x="502634" y="6674157"/>
            <a:ext cx="17119962" cy="47625"/>
            <a:chOff x="0" y="0"/>
            <a:chExt cx="22826616" cy="63500"/>
          </a:xfrm>
        </p:grpSpPr>
        <p:sp>
          <p:nvSpPr>
            <p:cNvPr name="Freeform 17" id="17"/>
            <p:cNvSpPr/>
            <p:nvPr/>
          </p:nvSpPr>
          <p:spPr>
            <a:xfrm flipH="false" flipV="false" rot="0">
              <a:off x="0" y="0"/>
              <a:ext cx="22826599" cy="63500"/>
            </a:xfrm>
            <a:custGeom>
              <a:avLst/>
              <a:gdLst/>
              <a:ahLst/>
              <a:cxnLst/>
              <a:rect r="r" b="b" t="t" l="l"/>
              <a:pathLst>
                <a:path h="63500" w="22826599">
                  <a:moveTo>
                    <a:pt x="31750" y="0"/>
                  </a:moveTo>
                  <a:lnTo>
                    <a:pt x="22794849" y="0"/>
                  </a:lnTo>
                  <a:cubicBezTo>
                    <a:pt x="22812375" y="0"/>
                    <a:pt x="22826599" y="14224"/>
                    <a:pt x="22826599" y="31750"/>
                  </a:cubicBezTo>
                  <a:cubicBezTo>
                    <a:pt x="22826599" y="49276"/>
                    <a:pt x="22812375" y="63500"/>
                    <a:pt x="22794849"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18" id="18"/>
          <p:cNvSpPr txBox="true"/>
          <p:nvPr/>
        </p:nvSpPr>
        <p:spPr>
          <a:xfrm rot="0">
            <a:off x="892731" y="7018779"/>
            <a:ext cx="4494067" cy="917575"/>
          </a:xfrm>
          <a:prstGeom prst="rect">
            <a:avLst/>
          </a:prstGeom>
        </p:spPr>
        <p:txBody>
          <a:bodyPr anchor="t" rtlCol="false" tIns="0" lIns="0" bIns="0" rIns="0">
            <a:spAutoFit/>
          </a:bodyPr>
          <a:lstStyle/>
          <a:p>
            <a:pPr algn="ctr">
              <a:lnSpc>
                <a:spcPts val="3499"/>
              </a:lnSpc>
            </a:pPr>
            <a:r>
              <a:rPr lang="en-US" b="true" sz="2499">
                <a:solidFill>
                  <a:srgbClr val="F1F1F1"/>
                </a:solidFill>
                <a:latin typeface="Arimo Bold"/>
                <a:ea typeface="Arimo Bold"/>
                <a:cs typeface="Arimo Bold"/>
                <a:sym typeface="Arimo Bold"/>
              </a:rPr>
              <a:t>Compiled program is run without the compiler</a:t>
            </a:r>
          </a:p>
        </p:txBody>
      </p:sp>
      <p:sp>
        <p:nvSpPr>
          <p:cNvPr name="TextBox 19" id="19"/>
          <p:cNvSpPr txBox="true"/>
          <p:nvPr/>
        </p:nvSpPr>
        <p:spPr>
          <a:xfrm rot="0">
            <a:off x="6838669" y="5195752"/>
            <a:ext cx="4494067" cy="1355725"/>
          </a:xfrm>
          <a:prstGeom prst="rect">
            <a:avLst/>
          </a:prstGeom>
        </p:spPr>
        <p:txBody>
          <a:bodyPr anchor="t" rtlCol="false" tIns="0" lIns="0" bIns="0" rIns="0">
            <a:spAutoFit/>
          </a:bodyPr>
          <a:lstStyle/>
          <a:p>
            <a:pPr algn="ctr">
              <a:lnSpc>
                <a:spcPts val="3499"/>
              </a:lnSpc>
            </a:pPr>
            <a:r>
              <a:rPr lang="en-US" b="true" sz="2499">
                <a:solidFill>
                  <a:srgbClr val="F1F1F1"/>
                </a:solidFill>
                <a:latin typeface="Arimo Bold"/>
                <a:ea typeface="Arimo Bold"/>
                <a:cs typeface="Arimo Bold"/>
                <a:sym typeface="Arimo Bold"/>
              </a:rPr>
              <a:t>Execute a high level programming language one line at a time</a:t>
            </a:r>
          </a:p>
        </p:txBody>
      </p:sp>
      <p:sp>
        <p:nvSpPr>
          <p:cNvPr name="TextBox 20" id="20"/>
          <p:cNvSpPr txBox="true"/>
          <p:nvPr/>
        </p:nvSpPr>
        <p:spPr>
          <a:xfrm rot="0">
            <a:off x="12942531" y="5195752"/>
            <a:ext cx="4494067" cy="1355725"/>
          </a:xfrm>
          <a:prstGeom prst="rect">
            <a:avLst/>
          </a:prstGeom>
        </p:spPr>
        <p:txBody>
          <a:bodyPr anchor="t" rtlCol="false" tIns="0" lIns="0" bIns="0" rIns="0">
            <a:spAutoFit/>
          </a:bodyPr>
          <a:lstStyle/>
          <a:p>
            <a:pPr algn="ctr">
              <a:lnSpc>
                <a:spcPts val="3499"/>
              </a:lnSpc>
            </a:pPr>
            <a:r>
              <a:rPr lang="en-US" b="true" sz="2499">
                <a:solidFill>
                  <a:srgbClr val="F1F1F1"/>
                </a:solidFill>
                <a:latin typeface="Arimo Bold"/>
                <a:ea typeface="Arimo Bold"/>
                <a:cs typeface="Arimo Bold"/>
                <a:sym typeface="Arimo Bold"/>
              </a:rPr>
              <a:t>Translate low-level programming language into machine code</a:t>
            </a:r>
          </a:p>
        </p:txBody>
      </p:sp>
      <p:sp>
        <p:nvSpPr>
          <p:cNvPr name="TextBox 21" id="21"/>
          <p:cNvSpPr txBox="true"/>
          <p:nvPr/>
        </p:nvSpPr>
        <p:spPr>
          <a:xfrm rot="0">
            <a:off x="892731" y="5195752"/>
            <a:ext cx="4494067" cy="1355725"/>
          </a:xfrm>
          <a:prstGeom prst="rect">
            <a:avLst/>
          </a:prstGeom>
        </p:spPr>
        <p:txBody>
          <a:bodyPr anchor="t" rtlCol="false" tIns="0" lIns="0" bIns="0" rIns="0">
            <a:spAutoFit/>
          </a:bodyPr>
          <a:lstStyle/>
          <a:p>
            <a:pPr algn="ctr">
              <a:lnSpc>
                <a:spcPts val="3499"/>
              </a:lnSpc>
            </a:pPr>
            <a:r>
              <a:rPr lang="en-US" b="true" sz="2499">
                <a:solidFill>
                  <a:srgbClr val="F1F1F1"/>
                </a:solidFill>
                <a:latin typeface="Arimo Bold"/>
                <a:ea typeface="Arimo Bold"/>
                <a:cs typeface="Arimo Bold"/>
                <a:sym typeface="Arimo Bold"/>
              </a:rPr>
              <a:t>Translate high-level programming language into machine code</a:t>
            </a:r>
          </a:p>
        </p:txBody>
      </p:sp>
      <p:sp>
        <p:nvSpPr>
          <p:cNvPr name="TextBox 22" id="22"/>
          <p:cNvSpPr txBox="true"/>
          <p:nvPr/>
        </p:nvSpPr>
        <p:spPr>
          <a:xfrm rot="0">
            <a:off x="6838669" y="7018779"/>
            <a:ext cx="4494067" cy="1355725"/>
          </a:xfrm>
          <a:prstGeom prst="rect">
            <a:avLst/>
          </a:prstGeom>
        </p:spPr>
        <p:txBody>
          <a:bodyPr anchor="t" rtlCol="false" tIns="0" lIns="0" bIns="0" rIns="0">
            <a:spAutoFit/>
          </a:bodyPr>
          <a:lstStyle/>
          <a:p>
            <a:pPr algn="ctr">
              <a:lnSpc>
                <a:spcPts val="3499"/>
              </a:lnSpc>
            </a:pPr>
            <a:r>
              <a:rPr lang="en-US" b="true" sz="2499">
                <a:solidFill>
                  <a:srgbClr val="F1F1F1"/>
                </a:solidFill>
                <a:latin typeface="Arimo Bold"/>
                <a:ea typeface="Arimo Bold"/>
                <a:cs typeface="Arimo Bold"/>
                <a:sym typeface="Arimo Bold"/>
              </a:rPr>
              <a:t>Interpreted program cannot run without the interpreter</a:t>
            </a:r>
          </a:p>
        </p:txBody>
      </p:sp>
      <p:sp>
        <p:nvSpPr>
          <p:cNvPr name="TextBox 23" id="23"/>
          <p:cNvSpPr txBox="true"/>
          <p:nvPr/>
        </p:nvSpPr>
        <p:spPr>
          <a:xfrm rot="0">
            <a:off x="12942531" y="7018779"/>
            <a:ext cx="4494067" cy="917575"/>
          </a:xfrm>
          <a:prstGeom prst="rect">
            <a:avLst/>
          </a:prstGeom>
        </p:spPr>
        <p:txBody>
          <a:bodyPr anchor="t" rtlCol="false" tIns="0" lIns="0" bIns="0" rIns="0">
            <a:spAutoFit/>
          </a:bodyPr>
          <a:lstStyle/>
          <a:p>
            <a:pPr algn="ctr">
              <a:lnSpc>
                <a:spcPts val="3499"/>
              </a:lnSpc>
            </a:pPr>
            <a:r>
              <a:rPr lang="en-US" b="true" sz="2499">
                <a:solidFill>
                  <a:srgbClr val="F1F1F1"/>
                </a:solidFill>
                <a:latin typeface="Arimo Bold"/>
                <a:ea typeface="Arimo Bold"/>
                <a:cs typeface="Arimo Bold"/>
                <a:sym typeface="Arimo Bold"/>
              </a:rPr>
              <a:t>Assembled program is run without the assembler</a:t>
            </a:r>
          </a:p>
        </p:txBody>
      </p:sp>
      <p:grpSp>
        <p:nvGrpSpPr>
          <p:cNvPr name="Group 24" id="24"/>
          <p:cNvGrpSpPr/>
          <p:nvPr/>
        </p:nvGrpSpPr>
        <p:grpSpPr>
          <a:xfrm rot="0">
            <a:off x="2537237" y="161693"/>
            <a:ext cx="13213526" cy="10051574"/>
            <a:chOff x="0" y="0"/>
            <a:chExt cx="17618034" cy="13402099"/>
          </a:xfrm>
        </p:grpSpPr>
        <p:sp>
          <p:nvSpPr>
            <p:cNvPr name="Freeform 25" id="2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26" id="2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27" id="27"/>
            <p:cNvSpPr txBox="true"/>
            <p:nvPr/>
          </p:nvSpPr>
          <p:spPr>
            <a:xfrm rot="0">
              <a:off x="3879211" y="13040360"/>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grpSp>
        <p:nvGrpSpPr>
          <p:cNvPr name="Group 28" id="28"/>
          <p:cNvGrpSpPr/>
          <p:nvPr/>
        </p:nvGrpSpPr>
        <p:grpSpPr>
          <a:xfrm rot="0">
            <a:off x="302029" y="303286"/>
            <a:ext cx="9242083" cy="1374586"/>
            <a:chOff x="0" y="0"/>
            <a:chExt cx="12322777" cy="1832781"/>
          </a:xfrm>
        </p:grpSpPr>
        <p:grpSp>
          <p:nvGrpSpPr>
            <p:cNvPr name="Group 29" id="29"/>
            <p:cNvGrpSpPr/>
            <p:nvPr/>
          </p:nvGrpSpPr>
          <p:grpSpPr>
            <a:xfrm rot="0">
              <a:off x="0" y="0"/>
              <a:ext cx="12322777" cy="1832781"/>
              <a:chOff x="0" y="0"/>
              <a:chExt cx="12322777" cy="1832781"/>
            </a:xfrm>
          </p:grpSpPr>
          <p:sp>
            <p:nvSpPr>
              <p:cNvPr name="Freeform 30" id="30"/>
              <p:cNvSpPr/>
              <p:nvPr/>
            </p:nvSpPr>
            <p:spPr>
              <a:xfrm flipH="false" flipV="false" rot="0">
                <a:off x="0" y="0"/>
                <a:ext cx="12322810" cy="1832737"/>
              </a:xfrm>
              <a:custGeom>
                <a:avLst/>
                <a:gdLst/>
                <a:ahLst/>
                <a:cxnLst/>
                <a:rect r="r" b="b" t="t" l="l"/>
                <a:pathLst>
                  <a:path h="1832737" w="12322810">
                    <a:moveTo>
                      <a:pt x="0" y="0"/>
                    </a:moveTo>
                    <a:lnTo>
                      <a:pt x="0" y="1832737"/>
                    </a:lnTo>
                    <a:lnTo>
                      <a:pt x="12322810" y="1832737"/>
                    </a:lnTo>
                    <a:lnTo>
                      <a:pt x="12322810" y="0"/>
                    </a:lnTo>
                    <a:lnTo>
                      <a:pt x="0" y="0"/>
                    </a:lnTo>
                    <a:close/>
                    <a:moveTo>
                      <a:pt x="12169267" y="1679321"/>
                    </a:moveTo>
                    <a:lnTo>
                      <a:pt x="150368" y="1679321"/>
                    </a:lnTo>
                    <a:lnTo>
                      <a:pt x="150368" y="150368"/>
                    </a:lnTo>
                    <a:lnTo>
                      <a:pt x="12169267" y="150368"/>
                    </a:lnTo>
                    <a:lnTo>
                      <a:pt x="12169267" y="1679321"/>
                    </a:lnTo>
                    <a:close/>
                  </a:path>
                </a:pathLst>
              </a:custGeom>
              <a:solidFill>
                <a:srgbClr val="FBE9E7"/>
              </a:solidFill>
            </p:spPr>
          </p:sp>
        </p:grpSp>
        <p:sp>
          <p:nvSpPr>
            <p:cNvPr name="TextBox 31" id="31"/>
            <p:cNvSpPr txBox="true"/>
            <p:nvPr/>
          </p:nvSpPr>
          <p:spPr>
            <a:xfrm rot="0">
              <a:off x="0" y="365290"/>
              <a:ext cx="12117809" cy="787042"/>
            </a:xfrm>
            <a:prstGeom prst="rect">
              <a:avLst/>
            </a:prstGeom>
          </p:spPr>
          <p:txBody>
            <a:bodyPr anchor="t" rtlCol="false" tIns="0" lIns="0" bIns="0" rIns="0">
              <a:spAutoFit/>
            </a:bodyPr>
            <a:lstStyle/>
            <a:p>
              <a:pPr algn="ctr">
                <a:lnSpc>
                  <a:spcPts val="4556"/>
                </a:lnSpc>
              </a:pPr>
              <a:r>
                <a:rPr lang="en-US" b="true" sz="3765" spc="-67">
                  <a:solidFill>
                    <a:srgbClr val="FF8A65"/>
                  </a:solidFill>
                  <a:latin typeface="Glacial Indifference Bold"/>
                  <a:ea typeface="Glacial Indifference Bold"/>
                  <a:cs typeface="Glacial Indifference Bold"/>
                  <a:sym typeface="Glacial Indifference Bold"/>
                </a:rPr>
                <a:t>Compare and contrast the 3 translators</a:t>
              </a:r>
            </a:p>
          </p:txBody>
        </p:sp>
      </p:grpSp>
    </p:spTree>
  </p:cSld>
  <p:clrMapOvr>
    <a:masterClrMapping/>
  </p:clrMapOvr>
</p:sld>
</file>

<file path=ppt/slides/slide116.xml><?xml version="1.0" encoding="utf-8"?>
<p:sld xmlns:p="http://schemas.openxmlformats.org/presentationml/2006/main" xmlns:a="http://schemas.openxmlformats.org/drawingml/2006/main" xmlns:r="http://schemas.openxmlformats.org/officeDocument/2006/relationships">
  <p:cSld>
    <p:bg>
      <p:bgPr>
        <a:solidFill>
          <a:srgbClr val="387EB8"/>
        </a:solidFill>
      </p:bgPr>
    </p:bg>
    <p:spTree>
      <p:nvGrpSpPr>
        <p:cNvPr id="1" name=""/>
        <p:cNvGrpSpPr/>
        <p:nvPr/>
      </p:nvGrpSpPr>
      <p:grpSpPr>
        <a:xfrm>
          <a:off x="0" y="0"/>
          <a:ext cx="0" cy="0"/>
          <a:chOff x="0" y="0"/>
          <a:chExt cx="0" cy="0"/>
        </a:xfrm>
      </p:grpSpPr>
      <p:grpSp>
        <p:nvGrpSpPr>
          <p:cNvPr name="Group 2" id="2"/>
          <p:cNvGrpSpPr/>
          <p:nvPr/>
        </p:nvGrpSpPr>
        <p:grpSpPr>
          <a:xfrm rot="0">
            <a:off x="6247967" y="3622679"/>
            <a:ext cx="5675472" cy="5857597"/>
            <a:chOff x="0" y="0"/>
            <a:chExt cx="7567296" cy="7810129"/>
          </a:xfrm>
        </p:grpSpPr>
        <p:sp>
          <p:nvSpPr>
            <p:cNvPr name="Freeform 3" id="3"/>
            <p:cNvSpPr/>
            <p:nvPr/>
          </p:nvSpPr>
          <p:spPr>
            <a:xfrm flipH="false" flipV="false" rot="0">
              <a:off x="0" y="0"/>
              <a:ext cx="7567295" cy="7810119"/>
            </a:xfrm>
            <a:custGeom>
              <a:avLst/>
              <a:gdLst/>
              <a:ahLst/>
              <a:cxnLst/>
              <a:rect r="r" b="b" t="t" l="l"/>
              <a:pathLst>
                <a:path h="7810119" w="7567295">
                  <a:moveTo>
                    <a:pt x="0" y="0"/>
                  </a:moveTo>
                  <a:lnTo>
                    <a:pt x="0" y="7810119"/>
                  </a:lnTo>
                  <a:lnTo>
                    <a:pt x="7567295" y="7810119"/>
                  </a:lnTo>
                  <a:lnTo>
                    <a:pt x="7567295" y="0"/>
                  </a:lnTo>
                  <a:lnTo>
                    <a:pt x="0" y="0"/>
                  </a:lnTo>
                  <a:close/>
                  <a:moveTo>
                    <a:pt x="7273036" y="7515860"/>
                  </a:moveTo>
                  <a:lnTo>
                    <a:pt x="288036" y="7515860"/>
                  </a:lnTo>
                  <a:lnTo>
                    <a:pt x="288036" y="288163"/>
                  </a:lnTo>
                  <a:lnTo>
                    <a:pt x="7273036" y="288163"/>
                  </a:lnTo>
                  <a:lnTo>
                    <a:pt x="7273036" y="7515860"/>
                  </a:lnTo>
                  <a:close/>
                </a:path>
              </a:pathLst>
            </a:custGeom>
            <a:solidFill>
              <a:srgbClr val="FBE9E7">
                <a:alpha val="18824"/>
              </a:srgbClr>
            </a:solidFill>
          </p:spPr>
        </p:sp>
      </p:grpSp>
      <p:sp>
        <p:nvSpPr>
          <p:cNvPr name="TextBox 4" id="4"/>
          <p:cNvSpPr txBox="true"/>
          <p:nvPr/>
        </p:nvSpPr>
        <p:spPr>
          <a:xfrm rot="0">
            <a:off x="2022904" y="2749176"/>
            <a:ext cx="2162918" cy="555370"/>
          </a:xfrm>
          <a:prstGeom prst="rect">
            <a:avLst/>
          </a:prstGeom>
        </p:spPr>
        <p:txBody>
          <a:bodyPr anchor="t" rtlCol="false" tIns="0" lIns="0" bIns="0" rIns="0">
            <a:spAutoFit/>
          </a:bodyPr>
          <a:lstStyle/>
          <a:p>
            <a:pPr algn="ctr">
              <a:lnSpc>
                <a:spcPts val="4233"/>
              </a:lnSpc>
            </a:pPr>
            <a:r>
              <a:rPr lang="en-US" b="true" sz="3022">
                <a:solidFill>
                  <a:srgbClr val="99B83C"/>
                </a:solidFill>
                <a:latin typeface="Arimo Bold"/>
                <a:ea typeface="Arimo Bold"/>
                <a:cs typeface="Arimo Bold"/>
                <a:sym typeface="Arimo Bold"/>
              </a:rPr>
              <a:t>Compiler</a:t>
            </a:r>
          </a:p>
        </p:txBody>
      </p:sp>
      <p:grpSp>
        <p:nvGrpSpPr>
          <p:cNvPr name="Group 5" id="5"/>
          <p:cNvGrpSpPr/>
          <p:nvPr/>
        </p:nvGrpSpPr>
        <p:grpSpPr>
          <a:xfrm rot="0">
            <a:off x="302029" y="3622679"/>
            <a:ext cx="5675472" cy="5857597"/>
            <a:chOff x="0" y="0"/>
            <a:chExt cx="7567296" cy="7810129"/>
          </a:xfrm>
        </p:grpSpPr>
        <p:sp>
          <p:nvSpPr>
            <p:cNvPr name="Freeform 6" id="6"/>
            <p:cNvSpPr/>
            <p:nvPr/>
          </p:nvSpPr>
          <p:spPr>
            <a:xfrm flipH="false" flipV="false" rot="0">
              <a:off x="0" y="0"/>
              <a:ext cx="7567295" cy="7810119"/>
            </a:xfrm>
            <a:custGeom>
              <a:avLst/>
              <a:gdLst/>
              <a:ahLst/>
              <a:cxnLst/>
              <a:rect r="r" b="b" t="t" l="l"/>
              <a:pathLst>
                <a:path h="7810119" w="7567295">
                  <a:moveTo>
                    <a:pt x="0" y="0"/>
                  </a:moveTo>
                  <a:lnTo>
                    <a:pt x="0" y="7810119"/>
                  </a:lnTo>
                  <a:lnTo>
                    <a:pt x="7567295" y="7810119"/>
                  </a:lnTo>
                  <a:lnTo>
                    <a:pt x="7567295" y="0"/>
                  </a:lnTo>
                  <a:lnTo>
                    <a:pt x="0" y="0"/>
                  </a:lnTo>
                  <a:close/>
                  <a:moveTo>
                    <a:pt x="7273036" y="7515860"/>
                  </a:moveTo>
                  <a:lnTo>
                    <a:pt x="288036" y="7515860"/>
                  </a:lnTo>
                  <a:lnTo>
                    <a:pt x="288036" y="288163"/>
                  </a:lnTo>
                  <a:lnTo>
                    <a:pt x="7273036" y="288163"/>
                  </a:lnTo>
                  <a:lnTo>
                    <a:pt x="7273036" y="7515860"/>
                  </a:lnTo>
                  <a:close/>
                </a:path>
              </a:pathLst>
            </a:custGeom>
            <a:solidFill>
              <a:srgbClr val="99B83C"/>
            </a:solidFill>
          </p:spPr>
        </p:sp>
      </p:grpSp>
      <p:grpSp>
        <p:nvGrpSpPr>
          <p:cNvPr name="Group 7" id="7"/>
          <p:cNvGrpSpPr/>
          <p:nvPr/>
        </p:nvGrpSpPr>
        <p:grpSpPr>
          <a:xfrm rot="0">
            <a:off x="12237912" y="3622679"/>
            <a:ext cx="5675472" cy="5857597"/>
            <a:chOff x="0" y="0"/>
            <a:chExt cx="7567296" cy="7810129"/>
          </a:xfrm>
        </p:grpSpPr>
        <p:sp>
          <p:nvSpPr>
            <p:cNvPr name="Freeform 8" id="8"/>
            <p:cNvSpPr/>
            <p:nvPr/>
          </p:nvSpPr>
          <p:spPr>
            <a:xfrm flipH="false" flipV="false" rot="0">
              <a:off x="0" y="0"/>
              <a:ext cx="7567295" cy="7810119"/>
            </a:xfrm>
            <a:custGeom>
              <a:avLst/>
              <a:gdLst/>
              <a:ahLst/>
              <a:cxnLst/>
              <a:rect r="r" b="b" t="t" l="l"/>
              <a:pathLst>
                <a:path h="7810119" w="7567295">
                  <a:moveTo>
                    <a:pt x="0" y="0"/>
                  </a:moveTo>
                  <a:lnTo>
                    <a:pt x="0" y="7810119"/>
                  </a:lnTo>
                  <a:lnTo>
                    <a:pt x="7567295" y="7810119"/>
                  </a:lnTo>
                  <a:lnTo>
                    <a:pt x="7567295" y="0"/>
                  </a:lnTo>
                  <a:lnTo>
                    <a:pt x="0" y="0"/>
                  </a:lnTo>
                  <a:close/>
                  <a:moveTo>
                    <a:pt x="7273036" y="7515860"/>
                  </a:moveTo>
                  <a:lnTo>
                    <a:pt x="288036" y="7515860"/>
                  </a:lnTo>
                  <a:lnTo>
                    <a:pt x="288036" y="288163"/>
                  </a:lnTo>
                  <a:lnTo>
                    <a:pt x="7273036" y="288163"/>
                  </a:lnTo>
                  <a:lnTo>
                    <a:pt x="7273036" y="7515860"/>
                  </a:lnTo>
                  <a:close/>
                </a:path>
              </a:pathLst>
            </a:custGeom>
            <a:solidFill>
              <a:srgbClr val="99B83C"/>
            </a:solidFill>
          </p:spPr>
        </p:sp>
      </p:grpSp>
      <p:sp>
        <p:nvSpPr>
          <p:cNvPr name="TextBox 9" id="9"/>
          <p:cNvSpPr txBox="true"/>
          <p:nvPr/>
        </p:nvSpPr>
        <p:spPr>
          <a:xfrm rot="0">
            <a:off x="7813721" y="2691097"/>
            <a:ext cx="2162919" cy="599476"/>
          </a:xfrm>
          <a:prstGeom prst="rect">
            <a:avLst/>
          </a:prstGeom>
        </p:spPr>
        <p:txBody>
          <a:bodyPr anchor="t" rtlCol="false" tIns="0" lIns="0" bIns="0" rIns="0">
            <a:spAutoFit/>
          </a:bodyPr>
          <a:lstStyle/>
          <a:p>
            <a:pPr algn="ctr">
              <a:lnSpc>
                <a:spcPts val="4233"/>
              </a:lnSpc>
            </a:pPr>
            <a:r>
              <a:rPr lang="en-US" b="true" sz="3022">
                <a:solidFill>
                  <a:srgbClr val="EDEDED">
                    <a:alpha val="18824"/>
                  </a:srgbClr>
                </a:solidFill>
                <a:latin typeface="Arimo Bold"/>
                <a:ea typeface="Arimo Bold"/>
                <a:cs typeface="Arimo Bold"/>
                <a:sym typeface="Arimo Bold"/>
              </a:rPr>
              <a:t>Interpreter</a:t>
            </a:r>
          </a:p>
        </p:txBody>
      </p:sp>
      <p:sp>
        <p:nvSpPr>
          <p:cNvPr name="TextBox 10" id="10"/>
          <p:cNvSpPr txBox="true"/>
          <p:nvPr/>
        </p:nvSpPr>
        <p:spPr>
          <a:xfrm rot="0">
            <a:off x="14020800" y="2740824"/>
            <a:ext cx="2472166" cy="555370"/>
          </a:xfrm>
          <a:prstGeom prst="rect">
            <a:avLst/>
          </a:prstGeom>
        </p:spPr>
        <p:txBody>
          <a:bodyPr anchor="t" rtlCol="false" tIns="0" lIns="0" bIns="0" rIns="0">
            <a:spAutoFit/>
          </a:bodyPr>
          <a:lstStyle/>
          <a:p>
            <a:pPr algn="ctr">
              <a:lnSpc>
                <a:spcPts val="4233"/>
              </a:lnSpc>
            </a:pPr>
            <a:r>
              <a:rPr lang="en-US" b="true" sz="3022">
                <a:solidFill>
                  <a:srgbClr val="99B83C"/>
                </a:solidFill>
                <a:latin typeface="Arimo Bold"/>
                <a:ea typeface="Arimo Bold"/>
                <a:cs typeface="Arimo Bold"/>
                <a:sym typeface="Arimo Bold"/>
              </a:rPr>
              <a:t>Assembler</a:t>
            </a:r>
          </a:p>
        </p:txBody>
      </p:sp>
      <p:grpSp>
        <p:nvGrpSpPr>
          <p:cNvPr name="Group 11" id="11"/>
          <p:cNvGrpSpPr/>
          <p:nvPr/>
        </p:nvGrpSpPr>
        <p:grpSpPr>
          <a:xfrm rot="-6555">
            <a:off x="502634" y="5063320"/>
            <a:ext cx="17119962" cy="47625"/>
            <a:chOff x="0" y="0"/>
            <a:chExt cx="22826616" cy="63500"/>
          </a:xfrm>
        </p:grpSpPr>
        <p:sp>
          <p:nvSpPr>
            <p:cNvPr name="Freeform 12" id="12"/>
            <p:cNvSpPr/>
            <p:nvPr/>
          </p:nvSpPr>
          <p:spPr>
            <a:xfrm flipH="false" flipV="false" rot="0">
              <a:off x="0" y="0"/>
              <a:ext cx="22826599" cy="63500"/>
            </a:xfrm>
            <a:custGeom>
              <a:avLst/>
              <a:gdLst/>
              <a:ahLst/>
              <a:cxnLst/>
              <a:rect r="r" b="b" t="t" l="l"/>
              <a:pathLst>
                <a:path h="63500" w="22826599">
                  <a:moveTo>
                    <a:pt x="31750" y="0"/>
                  </a:moveTo>
                  <a:lnTo>
                    <a:pt x="22794849" y="0"/>
                  </a:lnTo>
                  <a:cubicBezTo>
                    <a:pt x="22812375" y="0"/>
                    <a:pt x="22826599" y="14224"/>
                    <a:pt x="22826599" y="31750"/>
                  </a:cubicBezTo>
                  <a:cubicBezTo>
                    <a:pt x="22826599" y="49276"/>
                    <a:pt x="22812375" y="63500"/>
                    <a:pt x="22794849"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13" id="13"/>
          <p:cNvSpPr txBox="true"/>
          <p:nvPr/>
        </p:nvSpPr>
        <p:spPr>
          <a:xfrm rot="0">
            <a:off x="1211027" y="4159516"/>
            <a:ext cx="3857476" cy="479425"/>
          </a:xfrm>
          <a:prstGeom prst="rect">
            <a:avLst/>
          </a:prstGeom>
        </p:spPr>
        <p:txBody>
          <a:bodyPr anchor="t" rtlCol="false" tIns="0" lIns="0" bIns="0" rIns="0">
            <a:spAutoFit/>
          </a:bodyPr>
          <a:lstStyle/>
          <a:p>
            <a:pPr algn="ctr">
              <a:lnSpc>
                <a:spcPts val="3499"/>
              </a:lnSpc>
            </a:pPr>
            <a:r>
              <a:rPr lang="en-US" b="true" sz="2499">
                <a:solidFill>
                  <a:srgbClr val="F1F1F1"/>
                </a:solidFill>
                <a:latin typeface="Arimo Bold"/>
                <a:ea typeface="Arimo Bold"/>
                <a:cs typeface="Arimo Bold"/>
                <a:sym typeface="Arimo Bold"/>
              </a:rPr>
              <a:t>Produce executable file</a:t>
            </a:r>
          </a:p>
        </p:txBody>
      </p:sp>
      <p:sp>
        <p:nvSpPr>
          <p:cNvPr name="TextBox 14" id="14"/>
          <p:cNvSpPr txBox="true"/>
          <p:nvPr/>
        </p:nvSpPr>
        <p:spPr>
          <a:xfrm rot="0">
            <a:off x="13146910" y="4035384"/>
            <a:ext cx="3857476" cy="479425"/>
          </a:xfrm>
          <a:prstGeom prst="rect">
            <a:avLst/>
          </a:prstGeom>
        </p:spPr>
        <p:txBody>
          <a:bodyPr anchor="t" rtlCol="false" tIns="0" lIns="0" bIns="0" rIns="0">
            <a:spAutoFit/>
          </a:bodyPr>
          <a:lstStyle/>
          <a:p>
            <a:pPr algn="ctr">
              <a:lnSpc>
                <a:spcPts val="3499"/>
              </a:lnSpc>
            </a:pPr>
            <a:r>
              <a:rPr lang="en-US" b="true" sz="2499">
                <a:solidFill>
                  <a:srgbClr val="F1F1F1"/>
                </a:solidFill>
                <a:latin typeface="Arimo Bold"/>
                <a:ea typeface="Arimo Bold"/>
                <a:cs typeface="Arimo Bold"/>
                <a:sym typeface="Arimo Bold"/>
              </a:rPr>
              <a:t>Produce executable file</a:t>
            </a:r>
          </a:p>
        </p:txBody>
      </p:sp>
      <p:sp>
        <p:nvSpPr>
          <p:cNvPr name="TextBox 15" id="15"/>
          <p:cNvSpPr txBox="true"/>
          <p:nvPr/>
        </p:nvSpPr>
        <p:spPr>
          <a:xfrm rot="0">
            <a:off x="6567446" y="4035384"/>
            <a:ext cx="5036514" cy="917575"/>
          </a:xfrm>
          <a:prstGeom prst="rect">
            <a:avLst/>
          </a:prstGeom>
        </p:spPr>
        <p:txBody>
          <a:bodyPr anchor="t" rtlCol="false" tIns="0" lIns="0" bIns="0" rIns="0">
            <a:spAutoFit/>
          </a:bodyPr>
          <a:lstStyle/>
          <a:p>
            <a:pPr algn="ctr">
              <a:lnSpc>
                <a:spcPts val="3499"/>
              </a:lnSpc>
            </a:pPr>
            <a:r>
              <a:rPr lang="en-US" b="true" sz="2499">
                <a:solidFill>
                  <a:srgbClr val="F1F1F1">
                    <a:alpha val="18824"/>
                  </a:srgbClr>
                </a:solidFill>
                <a:latin typeface="Arimo Bold"/>
                <a:ea typeface="Arimo Bold"/>
                <a:cs typeface="Arimo Bold"/>
                <a:sym typeface="Arimo Bold"/>
              </a:rPr>
              <a:t>Does not produce executable file</a:t>
            </a:r>
          </a:p>
        </p:txBody>
      </p:sp>
      <p:grpSp>
        <p:nvGrpSpPr>
          <p:cNvPr name="Group 16" id="16"/>
          <p:cNvGrpSpPr/>
          <p:nvPr/>
        </p:nvGrpSpPr>
        <p:grpSpPr>
          <a:xfrm rot="-6555">
            <a:off x="502634" y="6674157"/>
            <a:ext cx="17119962" cy="47625"/>
            <a:chOff x="0" y="0"/>
            <a:chExt cx="22826616" cy="63500"/>
          </a:xfrm>
        </p:grpSpPr>
        <p:sp>
          <p:nvSpPr>
            <p:cNvPr name="Freeform 17" id="17"/>
            <p:cNvSpPr/>
            <p:nvPr/>
          </p:nvSpPr>
          <p:spPr>
            <a:xfrm flipH="false" flipV="false" rot="0">
              <a:off x="0" y="0"/>
              <a:ext cx="22826599" cy="63500"/>
            </a:xfrm>
            <a:custGeom>
              <a:avLst/>
              <a:gdLst/>
              <a:ahLst/>
              <a:cxnLst/>
              <a:rect r="r" b="b" t="t" l="l"/>
              <a:pathLst>
                <a:path h="63500" w="22826599">
                  <a:moveTo>
                    <a:pt x="31750" y="0"/>
                  </a:moveTo>
                  <a:lnTo>
                    <a:pt x="22794849" y="0"/>
                  </a:lnTo>
                  <a:cubicBezTo>
                    <a:pt x="22812375" y="0"/>
                    <a:pt x="22826599" y="14224"/>
                    <a:pt x="22826599" y="31750"/>
                  </a:cubicBezTo>
                  <a:cubicBezTo>
                    <a:pt x="22826599" y="49276"/>
                    <a:pt x="22812375" y="63500"/>
                    <a:pt x="22794849"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18" id="18"/>
          <p:cNvSpPr txBox="true"/>
          <p:nvPr/>
        </p:nvSpPr>
        <p:spPr>
          <a:xfrm rot="0">
            <a:off x="892731" y="7018779"/>
            <a:ext cx="4494067" cy="917575"/>
          </a:xfrm>
          <a:prstGeom prst="rect">
            <a:avLst/>
          </a:prstGeom>
        </p:spPr>
        <p:txBody>
          <a:bodyPr anchor="t" rtlCol="false" tIns="0" lIns="0" bIns="0" rIns="0">
            <a:spAutoFit/>
          </a:bodyPr>
          <a:lstStyle/>
          <a:p>
            <a:pPr algn="ctr">
              <a:lnSpc>
                <a:spcPts val="3499"/>
              </a:lnSpc>
            </a:pPr>
            <a:r>
              <a:rPr lang="en-US" b="true" sz="2499">
                <a:solidFill>
                  <a:srgbClr val="F1F1F1"/>
                </a:solidFill>
                <a:latin typeface="Arimo Bold"/>
                <a:ea typeface="Arimo Bold"/>
                <a:cs typeface="Arimo Bold"/>
                <a:sym typeface="Arimo Bold"/>
              </a:rPr>
              <a:t>Compiled program is run without the compiler</a:t>
            </a:r>
          </a:p>
        </p:txBody>
      </p:sp>
      <p:sp>
        <p:nvSpPr>
          <p:cNvPr name="TextBox 19" id="19"/>
          <p:cNvSpPr txBox="true"/>
          <p:nvPr/>
        </p:nvSpPr>
        <p:spPr>
          <a:xfrm rot="0">
            <a:off x="6838669" y="5195752"/>
            <a:ext cx="4494067" cy="1355725"/>
          </a:xfrm>
          <a:prstGeom prst="rect">
            <a:avLst/>
          </a:prstGeom>
        </p:spPr>
        <p:txBody>
          <a:bodyPr anchor="t" rtlCol="false" tIns="0" lIns="0" bIns="0" rIns="0">
            <a:spAutoFit/>
          </a:bodyPr>
          <a:lstStyle/>
          <a:p>
            <a:pPr algn="ctr">
              <a:lnSpc>
                <a:spcPts val="3499"/>
              </a:lnSpc>
            </a:pPr>
            <a:r>
              <a:rPr lang="en-US" b="true" sz="2499">
                <a:solidFill>
                  <a:srgbClr val="F1F1F1">
                    <a:alpha val="18824"/>
                  </a:srgbClr>
                </a:solidFill>
                <a:latin typeface="Arimo Bold"/>
                <a:ea typeface="Arimo Bold"/>
                <a:cs typeface="Arimo Bold"/>
                <a:sym typeface="Arimo Bold"/>
              </a:rPr>
              <a:t>Execute a high level programming language one line at a time</a:t>
            </a:r>
          </a:p>
        </p:txBody>
      </p:sp>
      <p:sp>
        <p:nvSpPr>
          <p:cNvPr name="TextBox 20" id="20"/>
          <p:cNvSpPr txBox="true"/>
          <p:nvPr/>
        </p:nvSpPr>
        <p:spPr>
          <a:xfrm rot="0">
            <a:off x="12942531" y="5195752"/>
            <a:ext cx="4494067" cy="1355725"/>
          </a:xfrm>
          <a:prstGeom prst="rect">
            <a:avLst/>
          </a:prstGeom>
        </p:spPr>
        <p:txBody>
          <a:bodyPr anchor="t" rtlCol="false" tIns="0" lIns="0" bIns="0" rIns="0">
            <a:spAutoFit/>
          </a:bodyPr>
          <a:lstStyle/>
          <a:p>
            <a:pPr algn="ctr">
              <a:lnSpc>
                <a:spcPts val="3499"/>
              </a:lnSpc>
            </a:pPr>
            <a:r>
              <a:rPr lang="en-US" b="true" sz="2499">
                <a:solidFill>
                  <a:srgbClr val="F1F1F1"/>
                </a:solidFill>
                <a:latin typeface="Arimo Bold"/>
                <a:ea typeface="Arimo Bold"/>
                <a:cs typeface="Arimo Bold"/>
                <a:sym typeface="Arimo Bold"/>
              </a:rPr>
              <a:t>Translate low-level programming language into machine code</a:t>
            </a:r>
          </a:p>
        </p:txBody>
      </p:sp>
      <p:sp>
        <p:nvSpPr>
          <p:cNvPr name="TextBox 21" id="21"/>
          <p:cNvSpPr txBox="true"/>
          <p:nvPr/>
        </p:nvSpPr>
        <p:spPr>
          <a:xfrm rot="0">
            <a:off x="892731" y="5195752"/>
            <a:ext cx="4494067" cy="1355725"/>
          </a:xfrm>
          <a:prstGeom prst="rect">
            <a:avLst/>
          </a:prstGeom>
        </p:spPr>
        <p:txBody>
          <a:bodyPr anchor="t" rtlCol="false" tIns="0" lIns="0" bIns="0" rIns="0">
            <a:spAutoFit/>
          </a:bodyPr>
          <a:lstStyle/>
          <a:p>
            <a:pPr algn="ctr">
              <a:lnSpc>
                <a:spcPts val="3499"/>
              </a:lnSpc>
            </a:pPr>
            <a:r>
              <a:rPr lang="en-US" b="true" sz="2499">
                <a:solidFill>
                  <a:srgbClr val="F1F1F1"/>
                </a:solidFill>
                <a:latin typeface="Arimo Bold"/>
                <a:ea typeface="Arimo Bold"/>
                <a:cs typeface="Arimo Bold"/>
                <a:sym typeface="Arimo Bold"/>
              </a:rPr>
              <a:t>Translate high-level programming language into machine code</a:t>
            </a:r>
          </a:p>
        </p:txBody>
      </p:sp>
      <p:sp>
        <p:nvSpPr>
          <p:cNvPr name="TextBox 22" id="22"/>
          <p:cNvSpPr txBox="true"/>
          <p:nvPr/>
        </p:nvSpPr>
        <p:spPr>
          <a:xfrm rot="0">
            <a:off x="6838669" y="7018779"/>
            <a:ext cx="4494067" cy="1355725"/>
          </a:xfrm>
          <a:prstGeom prst="rect">
            <a:avLst/>
          </a:prstGeom>
        </p:spPr>
        <p:txBody>
          <a:bodyPr anchor="t" rtlCol="false" tIns="0" lIns="0" bIns="0" rIns="0">
            <a:spAutoFit/>
          </a:bodyPr>
          <a:lstStyle/>
          <a:p>
            <a:pPr algn="ctr">
              <a:lnSpc>
                <a:spcPts val="3499"/>
              </a:lnSpc>
            </a:pPr>
            <a:r>
              <a:rPr lang="en-US" b="true" sz="2499">
                <a:solidFill>
                  <a:srgbClr val="F1F1F1">
                    <a:alpha val="18824"/>
                  </a:srgbClr>
                </a:solidFill>
                <a:latin typeface="Arimo Bold"/>
                <a:ea typeface="Arimo Bold"/>
                <a:cs typeface="Arimo Bold"/>
                <a:sym typeface="Arimo Bold"/>
              </a:rPr>
              <a:t>Interpreted program cannot run without the interpreter</a:t>
            </a:r>
          </a:p>
        </p:txBody>
      </p:sp>
      <p:sp>
        <p:nvSpPr>
          <p:cNvPr name="TextBox 23" id="23"/>
          <p:cNvSpPr txBox="true"/>
          <p:nvPr/>
        </p:nvSpPr>
        <p:spPr>
          <a:xfrm rot="0">
            <a:off x="12942531" y="7018779"/>
            <a:ext cx="4494067" cy="917575"/>
          </a:xfrm>
          <a:prstGeom prst="rect">
            <a:avLst/>
          </a:prstGeom>
        </p:spPr>
        <p:txBody>
          <a:bodyPr anchor="t" rtlCol="false" tIns="0" lIns="0" bIns="0" rIns="0">
            <a:spAutoFit/>
          </a:bodyPr>
          <a:lstStyle/>
          <a:p>
            <a:pPr algn="ctr">
              <a:lnSpc>
                <a:spcPts val="3499"/>
              </a:lnSpc>
            </a:pPr>
            <a:r>
              <a:rPr lang="en-US" b="true" sz="2499">
                <a:solidFill>
                  <a:srgbClr val="F1F1F1"/>
                </a:solidFill>
                <a:latin typeface="Arimo Bold"/>
                <a:ea typeface="Arimo Bold"/>
                <a:cs typeface="Arimo Bold"/>
                <a:sym typeface="Arimo Bold"/>
              </a:rPr>
              <a:t>Assembled program is run without the assembler</a:t>
            </a:r>
          </a:p>
        </p:txBody>
      </p:sp>
      <p:grpSp>
        <p:nvGrpSpPr>
          <p:cNvPr name="Group 24" id="24"/>
          <p:cNvGrpSpPr/>
          <p:nvPr/>
        </p:nvGrpSpPr>
        <p:grpSpPr>
          <a:xfrm rot="0">
            <a:off x="2537237" y="161693"/>
            <a:ext cx="13213526" cy="10051574"/>
            <a:chOff x="0" y="0"/>
            <a:chExt cx="17618034" cy="13402099"/>
          </a:xfrm>
        </p:grpSpPr>
        <p:sp>
          <p:nvSpPr>
            <p:cNvPr name="Freeform 25" id="2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26" id="2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27" id="27"/>
            <p:cNvSpPr txBox="true"/>
            <p:nvPr/>
          </p:nvSpPr>
          <p:spPr>
            <a:xfrm rot="0">
              <a:off x="3879211" y="13040360"/>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grpSp>
        <p:nvGrpSpPr>
          <p:cNvPr name="Group 28" id="28"/>
          <p:cNvGrpSpPr/>
          <p:nvPr/>
        </p:nvGrpSpPr>
        <p:grpSpPr>
          <a:xfrm rot="0">
            <a:off x="302029" y="303286"/>
            <a:ext cx="9242083" cy="1374586"/>
            <a:chOff x="0" y="0"/>
            <a:chExt cx="12322777" cy="1832781"/>
          </a:xfrm>
        </p:grpSpPr>
        <p:grpSp>
          <p:nvGrpSpPr>
            <p:cNvPr name="Group 29" id="29"/>
            <p:cNvGrpSpPr/>
            <p:nvPr/>
          </p:nvGrpSpPr>
          <p:grpSpPr>
            <a:xfrm rot="0">
              <a:off x="0" y="0"/>
              <a:ext cx="12322777" cy="1832781"/>
              <a:chOff x="0" y="0"/>
              <a:chExt cx="12322777" cy="1832781"/>
            </a:xfrm>
          </p:grpSpPr>
          <p:sp>
            <p:nvSpPr>
              <p:cNvPr name="Freeform 30" id="30"/>
              <p:cNvSpPr/>
              <p:nvPr/>
            </p:nvSpPr>
            <p:spPr>
              <a:xfrm flipH="false" flipV="false" rot="0">
                <a:off x="0" y="0"/>
                <a:ext cx="12322810" cy="1832737"/>
              </a:xfrm>
              <a:custGeom>
                <a:avLst/>
                <a:gdLst/>
                <a:ahLst/>
                <a:cxnLst/>
                <a:rect r="r" b="b" t="t" l="l"/>
                <a:pathLst>
                  <a:path h="1832737" w="12322810">
                    <a:moveTo>
                      <a:pt x="0" y="0"/>
                    </a:moveTo>
                    <a:lnTo>
                      <a:pt x="0" y="1832737"/>
                    </a:lnTo>
                    <a:lnTo>
                      <a:pt x="12322810" y="1832737"/>
                    </a:lnTo>
                    <a:lnTo>
                      <a:pt x="12322810" y="0"/>
                    </a:lnTo>
                    <a:lnTo>
                      <a:pt x="0" y="0"/>
                    </a:lnTo>
                    <a:close/>
                    <a:moveTo>
                      <a:pt x="12169267" y="1679321"/>
                    </a:moveTo>
                    <a:lnTo>
                      <a:pt x="150368" y="1679321"/>
                    </a:lnTo>
                    <a:lnTo>
                      <a:pt x="150368" y="150368"/>
                    </a:lnTo>
                    <a:lnTo>
                      <a:pt x="12169267" y="150368"/>
                    </a:lnTo>
                    <a:lnTo>
                      <a:pt x="12169267" y="1679321"/>
                    </a:lnTo>
                    <a:close/>
                  </a:path>
                </a:pathLst>
              </a:custGeom>
              <a:solidFill>
                <a:srgbClr val="FBE9E7"/>
              </a:solidFill>
            </p:spPr>
          </p:sp>
        </p:grpSp>
        <p:sp>
          <p:nvSpPr>
            <p:cNvPr name="TextBox 31" id="31"/>
            <p:cNvSpPr txBox="true"/>
            <p:nvPr/>
          </p:nvSpPr>
          <p:spPr>
            <a:xfrm rot="0">
              <a:off x="0" y="365290"/>
              <a:ext cx="12117809" cy="787042"/>
            </a:xfrm>
            <a:prstGeom prst="rect">
              <a:avLst/>
            </a:prstGeom>
          </p:spPr>
          <p:txBody>
            <a:bodyPr anchor="t" rtlCol="false" tIns="0" lIns="0" bIns="0" rIns="0">
              <a:spAutoFit/>
            </a:bodyPr>
            <a:lstStyle/>
            <a:p>
              <a:pPr algn="ctr">
                <a:lnSpc>
                  <a:spcPts val="4556"/>
                </a:lnSpc>
              </a:pPr>
              <a:r>
                <a:rPr lang="en-US" b="true" sz="3765" spc="-67">
                  <a:solidFill>
                    <a:srgbClr val="FF8A65"/>
                  </a:solidFill>
                  <a:latin typeface="Glacial Indifference Bold"/>
                  <a:ea typeface="Glacial Indifference Bold"/>
                  <a:cs typeface="Glacial Indifference Bold"/>
                  <a:sym typeface="Glacial Indifference Bold"/>
                </a:rPr>
                <a:t>Compare and contrast the 3 translators</a:t>
              </a:r>
            </a:p>
          </p:txBody>
        </p:sp>
      </p:grpSp>
    </p:spTree>
  </p:cSld>
  <p:clrMapOvr>
    <a:masterClrMapping/>
  </p:clrMapOvr>
</p:sld>
</file>

<file path=ppt/slides/slide117.xml><?xml version="1.0" encoding="utf-8"?>
<p:sld xmlns:p="http://schemas.openxmlformats.org/presentationml/2006/main" xmlns:a="http://schemas.openxmlformats.org/drawingml/2006/main" xmlns:r="http://schemas.openxmlformats.org/officeDocument/2006/relationships">
  <p:cSld>
    <p:bg>
      <p:bgPr>
        <a:solidFill>
          <a:srgbClr val="283593"/>
        </a:solidFill>
      </p:bgPr>
    </p:bg>
    <p:spTree>
      <p:nvGrpSpPr>
        <p:cNvPr id="1" name=""/>
        <p:cNvGrpSpPr/>
        <p:nvPr/>
      </p:nvGrpSpPr>
      <p:grpSpPr>
        <a:xfrm>
          <a:off x="0" y="0"/>
          <a:ext cx="0" cy="0"/>
          <a:chOff x="0" y="0"/>
          <a:chExt cx="0" cy="0"/>
        </a:xfrm>
      </p:grpSpPr>
      <p:grpSp>
        <p:nvGrpSpPr>
          <p:cNvPr name="Group 2" id="2"/>
          <p:cNvGrpSpPr/>
          <p:nvPr/>
        </p:nvGrpSpPr>
        <p:grpSpPr>
          <a:xfrm rot="0">
            <a:off x="0" y="0"/>
            <a:ext cx="9144000" cy="10287000"/>
            <a:chOff x="0" y="0"/>
            <a:chExt cx="12192000" cy="13716000"/>
          </a:xfrm>
        </p:grpSpPr>
        <p:sp>
          <p:nvSpPr>
            <p:cNvPr name="Freeform 3" id="3"/>
            <p:cNvSpPr/>
            <p:nvPr/>
          </p:nvSpPr>
          <p:spPr>
            <a:xfrm flipH="false" flipV="false" rot="0">
              <a:off x="0" y="0"/>
              <a:ext cx="12192000" cy="13716000"/>
            </a:xfrm>
            <a:custGeom>
              <a:avLst/>
              <a:gdLst/>
              <a:ahLst/>
              <a:cxnLst/>
              <a:rect r="r" b="b" t="t" l="l"/>
              <a:pathLst>
                <a:path h="13716000" w="12192000">
                  <a:moveTo>
                    <a:pt x="0" y="0"/>
                  </a:moveTo>
                  <a:lnTo>
                    <a:pt x="12192000" y="0"/>
                  </a:lnTo>
                  <a:lnTo>
                    <a:pt x="12192000" y="13716000"/>
                  </a:lnTo>
                  <a:lnTo>
                    <a:pt x="0" y="13716000"/>
                  </a:lnTo>
                  <a:close/>
                </a:path>
              </a:pathLst>
            </a:custGeom>
            <a:solidFill>
              <a:srgbClr val="FBE9E7"/>
            </a:solidFill>
          </p:spPr>
        </p:sp>
      </p:grpSp>
      <p:sp>
        <p:nvSpPr>
          <p:cNvPr name="Freeform 4" id="4"/>
          <p:cNvSpPr/>
          <p:nvPr/>
        </p:nvSpPr>
        <p:spPr>
          <a:xfrm flipH="false" flipV="false" rot="0">
            <a:off x="589237" y="1946708"/>
            <a:ext cx="1410919" cy="1466929"/>
          </a:xfrm>
          <a:custGeom>
            <a:avLst/>
            <a:gdLst/>
            <a:ahLst/>
            <a:cxnLst/>
            <a:rect r="r" b="b" t="t" l="l"/>
            <a:pathLst>
              <a:path h="1466929" w="1410919">
                <a:moveTo>
                  <a:pt x="0" y="0"/>
                </a:moveTo>
                <a:lnTo>
                  <a:pt x="1410919" y="0"/>
                </a:lnTo>
                <a:lnTo>
                  <a:pt x="1410919" y="1466929"/>
                </a:lnTo>
                <a:lnTo>
                  <a:pt x="0" y="1466929"/>
                </a:lnTo>
                <a:lnTo>
                  <a:pt x="0" y="0"/>
                </a:lnTo>
                <a:close/>
              </a:path>
            </a:pathLst>
          </a:custGeom>
          <a:blipFill>
            <a:blip r:embed="rId2">
              <a:extLst>
                <a:ext uri="{96DAC541-7B7A-43D3-8B79-37D633B846F1}">
                  <asvg:svgBlip xmlns:asvg="http://schemas.microsoft.com/office/drawing/2016/SVG/main" r:embed="rId3"/>
                </a:ext>
              </a:extLst>
            </a:blip>
            <a:stretch>
              <a:fillRect l="0" t="0" r="-615" b="0"/>
            </a:stretch>
          </a:blipFill>
        </p:spPr>
      </p:sp>
      <p:sp>
        <p:nvSpPr>
          <p:cNvPr name="Freeform 5" id="5"/>
          <p:cNvSpPr/>
          <p:nvPr/>
        </p:nvSpPr>
        <p:spPr>
          <a:xfrm flipH="false" flipV="false" rot="0">
            <a:off x="10090195" y="1946708"/>
            <a:ext cx="1410919" cy="1466929"/>
          </a:xfrm>
          <a:custGeom>
            <a:avLst/>
            <a:gdLst/>
            <a:ahLst/>
            <a:cxnLst/>
            <a:rect r="r" b="b" t="t" l="l"/>
            <a:pathLst>
              <a:path h="1466929" w="1410919">
                <a:moveTo>
                  <a:pt x="0" y="0"/>
                </a:moveTo>
                <a:lnTo>
                  <a:pt x="1410919" y="0"/>
                </a:lnTo>
                <a:lnTo>
                  <a:pt x="1410919" y="1466929"/>
                </a:lnTo>
                <a:lnTo>
                  <a:pt x="0" y="1466929"/>
                </a:lnTo>
                <a:lnTo>
                  <a:pt x="0" y="0"/>
                </a:lnTo>
                <a:close/>
              </a:path>
            </a:pathLst>
          </a:custGeom>
          <a:blipFill>
            <a:blip r:embed="rId2">
              <a:extLst>
                <a:ext uri="{96DAC541-7B7A-43D3-8B79-37D633B846F1}">
                  <asvg:svgBlip xmlns:asvg="http://schemas.microsoft.com/office/drawing/2016/SVG/main" r:embed="rId3"/>
                </a:ext>
              </a:extLst>
            </a:blip>
            <a:stretch>
              <a:fillRect l="0" t="0" r="-615" b="0"/>
            </a:stretch>
          </a:blipFill>
        </p:spPr>
      </p:sp>
      <p:sp>
        <p:nvSpPr>
          <p:cNvPr name="Freeform 6" id="6"/>
          <p:cNvSpPr/>
          <p:nvPr/>
        </p:nvSpPr>
        <p:spPr>
          <a:xfrm flipH="false" flipV="false" rot="0">
            <a:off x="486751" y="3676571"/>
            <a:ext cx="1410919" cy="1466929"/>
          </a:xfrm>
          <a:custGeom>
            <a:avLst/>
            <a:gdLst/>
            <a:ahLst/>
            <a:cxnLst/>
            <a:rect r="r" b="b" t="t" l="l"/>
            <a:pathLst>
              <a:path h="1466929" w="1410919">
                <a:moveTo>
                  <a:pt x="0" y="0"/>
                </a:moveTo>
                <a:lnTo>
                  <a:pt x="1410919" y="0"/>
                </a:lnTo>
                <a:lnTo>
                  <a:pt x="1410919" y="1466929"/>
                </a:lnTo>
                <a:lnTo>
                  <a:pt x="0" y="1466929"/>
                </a:lnTo>
                <a:lnTo>
                  <a:pt x="0" y="0"/>
                </a:lnTo>
                <a:close/>
              </a:path>
            </a:pathLst>
          </a:custGeom>
          <a:blipFill>
            <a:blip r:embed="rId2">
              <a:extLst>
                <a:ext uri="{96DAC541-7B7A-43D3-8B79-37D633B846F1}">
                  <asvg:svgBlip xmlns:asvg="http://schemas.microsoft.com/office/drawing/2016/SVG/main" r:embed="rId3"/>
                </a:ext>
              </a:extLst>
            </a:blip>
            <a:stretch>
              <a:fillRect l="0" t="0" r="-615" b="0"/>
            </a:stretch>
          </a:blipFill>
        </p:spPr>
      </p:sp>
      <p:sp>
        <p:nvSpPr>
          <p:cNvPr name="Freeform 7" id="7"/>
          <p:cNvSpPr/>
          <p:nvPr/>
        </p:nvSpPr>
        <p:spPr>
          <a:xfrm flipH="false" flipV="false" rot="0">
            <a:off x="112252" y="6004389"/>
            <a:ext cx="2030856" cy="1729989"/>
          </a:xfrm>
          <a:custGeom>
            <a:avLst/>
            <a:gdLst/>
            <a:ahLst/>
            <a:cxnLst/>
            <a:rect r="r" b="b" t="t" l="l"/>
            <a:pathLst>
              <a:path h="1729989" w="2030856">
                <a:moveTo>
                  <a:pt x="0" y="0"/>
                </a:moveTo>
                <a:lnTo>
                  <a:pt x="2030856" y="0"/>
                </a:lnTo>
                <a:lnTo>
                  <a:pt x="2030856" y="1729989"/>
                </a:lnTo>
                <a:lnTo>
                  <a:pt x="0" y="1729989"/>
                </a:lnTo>
                <a:lnTo>
                  <a:pt x="0" y="0"/>
                </a:lnTo>
                <a:close/>
              </a:path>
            </a:pathLst>
          </a:custGeom>
          <a:blipFill>
            <a:blip r:embed="rId4">
              <a:extLst>
                <a:ext uri="{96DAC541-7B7A-43D3-8B79-37D633B846F1}">
                  <asvg:svgBlip xmlns:asvg="http://schemas.microsoft.com/office/drawing/2016/SVG/main" r:embed="rId5"/>
                </a:ext>
              </a:extLst>
            </a:blip>
            <a:stretch>
              <a:fillRect l="0" t="0" r="-162" b="0"/>
            </a:stretch>
          </a:blipFill>
        </p:spPr>
      </p:sp>
      <p:sp>
        <p:nvSpPr>
          <p:cNvPr name="TextBox 8" id="8"/>
          <p:cNvSpPr txBox="true"/>
          <p:nvPr/>
        </p:nvSpPr>
        <p:spPr>
          <a:xfrm rot="0">
            <a:off x="2400802" y="540577"/>
            <a:ext cx="4342397" cy="835660"/>
          </a:xfrm>
          <a:prstGeom prst="rect">
            <a:avLst/>
          </a:prstGeom>
        </p:spPr>
        <p:txBody>
          <a:bodyPr anchor="t" rtlCol="false" tIns="0" lIns="0" bIns="0" rIns="0">
            <a:spAutoFit/>
          </a:bodyPr>
          <a:lstStyle/>
          <a:p>
            <a:pPr algn="l">
              <a:lnSpc>
                <a:spcPts val="6695"/>
              </a:lnSpc>
            </a:pPr>
            <a:r>
              <a:rPr lang="en-US" b="true" sz="6500" spc="-65">
                <a:solidFill>
                  <a:srgbClr val="000004"/>
                </a:solidFill>
                <a:latin typeface="Arita Buri Bold"/>
                <a:ea typeface="Arita Buri Bold"/>
                <a:cs typeface="Arita Buri Bold"/>
                <a:sym typeface="Arita Buri Bold"/>
              </a:rPr>
              <a:t>Interpreter</a:t>
            </a:r>
          </a:p>
        </p:txBody>
      </p:sp>
      <p:sp>
        <p:nvSpPr>
          <p:cNvPr name="TextBox 9" id="9"/>
          <p:cNvSpPr txBox="true"/>
          <p:nvPr/>
        </p:nvSpPr>
        <p:spPr>
          <a:xfrm rot="0">
            <a:off x="11928764" y="540577"/>
            <a:ext cx="4114518" cy="835660"/>
          </a:xfrm>
          <a:prstGeom prst="rect">
            <a:avLst/>
          </a:prstGeom>
        </p:spPr>
        <p:txBody>
          <a:bodyPr anchor="t" rtlCol="false" tIns="0" lIns="0" bIns="0" rIns="0">
            <a:spAutoFit/>
          </a:bodyPr>
          <a:lstStyle/>
          <a:p>
            <a:pPr algn="l">
              <a:lnSpc>
                <a:spcPts val="6695"/>
              </a:lnSpc>
            </a:pPr>
            <a:r>
              <a:rPr lang="en-US" b="true" sz="6500" spc="-65">
                <a:solidFill>
                  <a:srgbClr val="FFFFFF"/>
                </a:solidFill>
                <a:latin typeface="Arita Buri Bold"/>
                <a:ea typeface="Arita Buri Bold"/>
                <a:cs typeface="Arita Buri Bold"/>
                <a:sym typeface="Arita Buri Bold"/>
              </a:rPr>
              <a:t>Compiler</a:t>
            </a:r>
          </a:p>
        </p:txBody>
      </p:sp>
      <p:sp>
        <p:nvSpPr>
          <p:cNvPr name="TextBox 10" id="10"/>
          <p:cNvSpPr txBox="true"/>
          <p:nvPr/>
        </p:nvSpPr>
        <p:spPr>
          <a:xfrm rot="0">
            <a:off x="2143108" y="2140423"/>
            <a:ext cx="6400414" cy="1052830"/>
          </a:xfrm>
          <a:prstGeom prst="rect">
            <a:avLst/>
          </a:prstGeom>
        </p:spPr>
        <p:txBody>
          <a:bodyPr anchor="t" rtlCol="false" tIns="0" lIns="0" bIns="0" rIns="0">
            <a:spAutoFit/>
          </a:bodyPr>
          <a:lstStyle/>
          <a:p>
            <a:pPr algn="ctr">
              <a:lnSpc>
                <a:spcPts val="3919"/>
              </a:lnSpc>
            </a:pPr>
            <a:r>
              <a:rPr lang="en-US" b="true" sz="2799">
                <a:solidFill>
                  <a:srgbClr val="000000"/>
                </a:solidFill>
                <a:latin typeface="Arimo Bold"/>
                <a:ea typeface="Arimo Bold"/>
                <a:cs typeface="Arimo Bold"/>
                <a:sym typeface="Arimo Bold"/>
              </a:rPr>
              <a:t>Easier for beginners as errors are easily identified</a:t>
            </a:r>
          </a:p>
        </p:txBody>
      </p:sp>
      <p:sp>
        <p:nvSpPr>
          <p:cNvPr name="TextBox 11" id="11"/>
          <p:cNvSpPr txBox="true"/>
          <p:nvPr/>
        </p:nvSpPr>
        <p:spPr>
          <a:xfrm rot="0">
            <a:off x="2146765" y="3595370"/>
            <a:ext cx="6400414" cy="1548130"/>
          </a:xfrm>
          <a:prstGeom prst="rect">
            <a:avLst/>
          </a:prstGeom>
        </p:spPr>
        <p:txBody>
          <a:bodyPr anchor="t" rtlCol="false" tIns="0" lIns="0" bIns="0" rIns="0">
            <a:spAutoFit/>
          </a:bodyPr>
          <a:lstStyle/>
          <a:p>
            <a:pPr algn="ctr">
              <a:lnSpc>
                <a:spcPts val="3919"/>
              </a:lnSpc>
            </a:pPr>
            <a:r>
              <a:rPr lang="en-US" b="true" sz="2799">
                <a:solidFill>
                  <a:srgbClr val="000000"/>
                </a:solidFill>
                <a:latin typeface="Arimo Bold"/>
                <a:ea typeface="Arimo Bold"/>
                <a:cs typeface="Arimo Bold"/>
                <a:sym typeface="Arimo Bold"/>
              </a:rPr>
              <a:t>Easier and quicker to debug and test programs during development </a:t>
            </a:r>
          </a:p>
        </p:txBody>
      </p:sp>
      <p:sp>
        <p:nvSpPr>
          <p:cNvPr name="TextBox 12" id="12"/>
          <p:cNvSpPr txBox="true"/>
          <p:nvPr/>
        </p:nvSpPr>
        <p:spPr>
          <a:xfrm rot="0">
            <a:off x="11655143" y="2111939"/>
            <a:ext cx="5721368" cy="1012643"/>
          </a:xfrm>
          <a:prstGeom prst="rect">
            <a:avLst/>
          </a:prstGeom>
        </p:spPr>
        <p:txBody>
          <a:bodyPr anchor="t" rtlCol="false" tIns="0" lIns="0" bIns="0" rIns="0">
            <a:spAutoFit/>
          </a:bodyPr>
          <a:lstStyle/>
          <a:p>
            <a:pPr algn="ctr">
              <a:lnSpc>
                <a:spcPts val="3826"/>
              </a:lnSpc>
            </a:pPr>
            <a:r>
              <a:rPr lang="en-US" b="true" sz="2733">
                <a:solidFill>
                  <a:srgbClr val="FFFFFF"/>
                </a:solidFill>
                <a:latin typeface="Arimo Bold"/>
                <a:ea typeface="Arimo Bold"/>
                <a:cs typeface="Arimo Bold"/>
                <a:sym typeface="Arimo Bold"/>
              </a:rPr>
              <a:t>A compiled program is executed in a shorter time</a:t>
            </a:r>
          </a:p>
        </p:txBody>
      </p:sp>
      <p:sp>
        <p:nvSpPr>
          <p:cNvPr name="TextBox 13" id="13"/>
          <p:cNvSpPr txBox="true"/>
          <p:nvPr/>
        </p:nvSpPr>
        <p:spPr>
          <a:xfrm rot="0">
            <a:off x="2146765" y="6097246"/>
            <a:ext cx="6107196" cy="1052830"/>
          </a:xfrm>
          <a:prstGeom prst="rect">
            <a:avLst/>
          </a:prstGeom>
        </p:spPr>
        <p:txBody>
          <a:bodyPr anchor="t" rtlCol="false" tIns="0" lIns="0" bIns="0" rIns="0">
            <a:spAutoFit/>
          </a:bodyPr>
          <a:lstStyle/>
          <a:p>
            <a:pPr algn="ctr">
              <a:lnSpc>
                <a:spcPts val="3919"/>
              </a:lnSpc>
            </a:pPr>
            <a:r>
              <a:rPr lang="en-US" b="true" sz="2799">
                <a:solidFill>
                  <a:srgbClr val="000000"/>
                </a:solidFill>
                <a:latin typeface="Arimo Bold"/>
                <a:ea typeface="Arimo Bold"/>
                <a:cs typeface="Arimo Bold"/>
                <a:sym typeface="Arimo Bold"/>
              </a:rPr>
              <a:t>Programs can take longer to execute</a:t>
            </a:r>
          </a:p>
        </p:txBody>
      </p:sp>
      <p:sp>
        <p:nvSpPr>
          <p:cNvPr name="Freeform 14" id="14"/>
          <p:cNvSpPr/>
          <p:nvPr/>
        </p:nvSpPr>
        <p:spPr>
          <a:xfrm flipH="false" flipV="false" rot="0">
            <a:off x="9780227" y="4500607"/>
            <a:ext cx="2030856" cy="1729989"/>
          </a:xfrm>
          <a:custGeom>
            <a:avLst/>
            <a:gdLst/>
            <a:ahLst/>
            <a:cxnLst/>
            <a:rect r="r" b="b" t="t" l="l"/>
            <a:pathLst>
              <a:path h="1729989" w="2030856">
                <a:moveTo>
                  <a:pt x="0" y="0"/>
                </a:moveTo>
                <a:lnTo>
                  <a:pt x="2030856" y="0"/>
                </a:lnTo>
                <a:lnTo>
                  <a:pt x="2030856" y="1729989"/>
                </a:lnTo>
                <a:lnTo>
                  <a:pt x="0" y="1729989"/>
                </a:lnTo>
                <a:lnTo>
                  <a:pt x="0" y="0"/>
                </a:lnTo>
                <a:close/>
              </a:path>
            </a:pathLst>
          </a:custGeom>
          <a:blipFill>
            <a:blip r:embed="rId4">
              <a:extLst>
                <a:ext uri="{96DAC541-7B7A-43D3-8B79-37D633B846F1}">
                  <asvg:svgBlip xmlns:asvg="http://schemas.microsoft.com/office/drawing/2016/SVG/main" r:embed="rId5"/>
                </a:ext>
              </a:extLst>
            </a:blip>
            <a:stretch>
              <a:fillRect l="0" t="0" r="-162" b="0"/>
            </a:stretch>
          </a:blipFill>
        </p:spPr>
      </p:sp>
      <p:sp>
        <p:nvSpPr>
          <p:cNvPr name="TextBox 15" id="15"/>
          <p:cNvSpPr txBox="true"/>
          <p:nvPr/>
        </p:nvSpPr>
        <p:spPr>
          <a:xfrm rot="0">
            <a:off x="12045975" y="4276686"/>
            <a:ext cx="5330536" cy="2043430"/>
          </a:xfrm>
          <a:prstGeom prst="rect">
            <a:avLst/>
          </a:prstGeom>
        </p:spPr>
        <p:txBody>
          <a:bodyPr anchor="t" rtlCol="false" tIns="0" lIns="0" bIns="0" rIns="0">
            <a:spAutoFit/>
          </a:bodyPr>
          <a:lstStyle/>
          <a:p>
            <a:pPr algn="ctr">
              <a:lnSpc>
                <a:spcPts val="3919"/>
              </a:lnSpc>
            </a:pPr>
            <a:r>
              <a:rPr lang="en-US" b="true" sz="2799">
                <a:solidFill>
                  <a:srgbClr val="FFFFFF"/>
                </a:solidFill>
                <a:latin typeface="Arimo Bold"/>
                <a:ea typeface="Arimo Bold"/>
                <a:cs typeface="Arimo Bold"/>
                <a:sym typeface="Arimo Bold"/>
              </a:rPr>
              <a:t>It takes a longer time to write, test and debug programs during development</a:t>
            </a:r>
          </a:p>
        </p:txBody>
      </p:sp>
      <p:grpSp>
        <p:nvGrpSpPr>
          <p:cNvPr name="Group 16" id="16"/>
          <p:cNvGrpSpPr/>
          <p:nvPr/>
        </p:nvGrpSpPr>
        <p:grpSpPr>
          <a:xfrm rot="0">
            <a:off x="2537237" y="161693"/>
            <a:ext cx="13213526" cy="9925515"/>
            <a:chOff x="0" y="0"/>
            <a:chExt cx="17618034" cy="13234020"/>
          </a:xfrm>
        </p:grpSpPr>
        <p:sp>
          <p:nvSpPr>
            <p:cNvPr name="Freeform 17" id="1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8" id="1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9" id="1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49" t="0" r="-50" b="-3930"/>
            </a:stretch>
          </a:blipFill>
        </p:spPr>
      </p:sp>
      <p:sp>
        <p:nvSpPr>
          <p:cNvPr name="TextBox 3" id="3"/>
          <p:cNvSpPr txBox="true"/>
          <p:nvPr/>
        </p:nvSpPr>
        <p:spPr>
          <a:xfrm rot="0">
            <a:off x="10851517" y="4794723"/>
            <a:ext cx="6407783" cy="2997831"/>
          </a:xfrm>
          <a:prstGeom prst="rect">
            <a:avLst/>
          </a:prstGeom>
        </p:spPr>
        <p:txBody>
          <a:bodyPr anchor="t" rtlCol="false" tIns="0" lIns="0" bIns="0" rIns="0">
            <a:spAutoFit/>
          </a:bodyPr>
          <a:lstStyle/>
          <a:p>
            <a:pPr algn="ctr">
              <a:lnSpc>
                <a:spcPts val="7604"/>
              </a:lnSpc>
            </a:pPr>
            <a:r>
              <a:rPr lang="en-US" b="true" sz="5431">
                <a:solidFill>
                  <a:srgbClr val="000000"/>
                </a:solidFill>
                <a:latin typeface="Arimo Bold"/>
                <a:ea typeface="Arimo Bold"/>
                <a:cs typeface="Arimo Bold"/>
                <a:sym typeface="Arimo Bold"/>
              </a:rPr>
              <a:t>Integrated </a:t>
            </a:r>
          </a:p>
          <a:p>
            <a:pPr algn="ctr">
              <a:lnSpc>
                <a:spcPts val="7604"/>
              </a:lnSpc>
            </a:pPr>
            <a:r>
              <a:rPr lang="en-US" b="true" sz="5431">
                <a:solidFill>
                  <a:srgbClr val="000000"/>
                </a:solidFill>
                <a:latin typeface="Arimo Bold"/>
                <a:ea typeface="Arimo Bold"/>
                <a:cs typeface="Arimo Bold"/>
                <a:sym typeface="Arimo Bold"/>
              </a:rPr>
              <a:t>Development </a:t>
            </a:r>
          </a:p>
          <a:p>
            <a:pPr algn="ctr">
              <a:lnSpc>
                <a:spcPts val="7604"/>
              </a:lnSpc>
            </a:pPr>
            <a:r>
              <a:rPr lang="en-US" b="true" sz="5431">
                <a:solidFill>
                  <a:srgbClr val="000000"/>
                </a:solidFill>
                <a:latin typeface="Arimo Bold"/>
                <a:ea typeface="Arimo Bold"/>
                <a:cs typeface="Arimo Bold"/>
                <a:sym typeface="Arimo Bold"/>
              </a:rPr>
              <a:t>Environment (IDE)</a:t>
            </a:r>
          </a:p>
        </p:txBody>
      </p:sp>
      <p:sp>
        <p:nvSpPr>
          <p:cNvPr name="Freeform 4" id="4"/>
          <p:cNvSpPr/>
          <p:nvPr/>
        </p:nvSpPr>
        <p:spPr>
          <a:xfrm flipH="false" flipV="false" rot="0">
            <a:off x="8073978" y="161693"/>
            <a:ext cx="2140044" cy="861368"/>
          </a:xfrm>
          <a:custGeom>
            <a:avLst/>
            <a:gdLst/>
            <a:ahLst/>
            <a:cxnLst/>
            <a:rect r="r" b="b" t="t" l="l"/>
            <a:pathLst>
              <a:path h="861368" w="2140044">
                <a:moveTo>
                  <a:pt x="0" y="0"/>
                </a:moveTo>
                <a:lnTo>
                  <a:pt x="2140044" y="0"/>
                </a:lnTo>
                <a:lnTo>
                  <a:pt x="2140044" y="861367"/>
                </a:lnTo>
                <a:lnTo>
                  <a:pt x="0" y="861367"/>
                </a:lnTo>
                <a:lnTo>
                  <a:pt x="0" y="0"/>
                </a:lnTo>
                <a:close/>
              </a:path>
            </a:pathLst>
          </a:custGeom>
          <a:blipFill>
            <a:blip r:embed="rId3">
              <a:alphaModFix amt="70000"/>
            </a:blip>
            <a:stretch>
              <a:fillRect l="0" t="0" r="0" b="0"/>
            </a:stretch>
          </a:blipFill>
        </p:spPr>
      </p:sp>
      <p:sp>
        <p:nvSpPr>
          <p:cNvPr name="Freeform 5" id="5"/>
          <p:cNvSpPr/>
          <p:nvPr/>
        </p:nvSpPr>
        <p:spPr>
          <a:xfrm flipH="false" flipV="false" rot="0">
            <a:off x="2537237" y="2656753"/>
            <a:ext cx="13213526" cy="5318444"/>
          </a:xfrm>
          <a:custGeom>
            <a:avLst/>
            <a:gdLst/>
            <a:ahLst/>
            <a:cxnLst/>
            <a:rect r="r" b="b" t="t" l="l"/>
            <a:pathLst>
              <a:path h="5318444" w="13213526">
                <a:moveTo>
                  <a:pt x="0" y="0"/>
                </a:moveTo>
                <a:lnTo>
                  <a:pt x="13213526" y="0"/>
                </a:lnTo>
                <a:lnTo>
                  <a:pt x="13213526" y="5318444"/>
                </a:lnTo>
                <a:lnTo>
                  <a:pt x="0" y="5318444"/>
                </a:lnTo>
                <a:lnTo>
                  <a:pt x="0" y="0"/>
                </a:lnTo>
                <a:close/>
              </a:path>
            </a:pathLst>
          </a:custGeom>
          <a:blipFill>
            <a:blip r:embed="rId4">
              <a:alphaModFix amt="9999"/>
            </a:blip>
            <a:stretch>
              <a:fillRect l="0" t="0" r="0" b="0"/>
            </a:stretch>
          </a:blipFill>
        </p:spPr>
      </p:sp>
      <p:sp>
        <p:nvSpPr>
          <p:cNvPr name="TextBox 6" id="6"/>
          <p:cNvSpPr txBox="true"/>
          <p:nvPr/>
        </p:nvSpPr>
        <p:spPr>
          <a:xfrm rot="0">
            <a:off x="9864591" y="9905422"/>
            <a:ext cx="7394709" cy="283210"/>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5" tooltip="http://www.exampaperspractice.co.uk"/>
              </a:rPr>
              <a:t>www.exampaperspractice.co.uk</a:t>
            </a:r>
          </a:p>
        </p:txBody>
      </p:sp>
    </p:spTree>
  </p:cSld>
  <p:clrMapOvr>
    <a:masterClrMapping/>
  </p:clrMapOvr>
</p:sld>
</file>

<file path=ppt/slides/slide119.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Freeform 2" id="2"/>
          <p:cNvSpPr/>
          <p:nvPr/>
        </p:nvSpPr>
        <p:spPr>
          <a:xfrm flipH="false" flipV="false" rot="0">
            <a:off x="9504651" y="214849"/>
            <a:ext cx="8051461" cy="9238365"/>
          </a:xfrm>
          <a:custGeom>
            <a:avLst/>
            <a:gdLst/>
            <a:ahLst/>
            <a:cxnLst/>
            <a:rect r="r" b="b" t="t" l="l"/>
            <a:pathLst>
              <a:path h="9238365" w="8051461">
                <a:moveTo>
                  <a:pt x="0" y="0"/>
                </a:moveTo>
                <a:lnTo>
                  <a:pt x="8051461" y="0"/>
                </a:lnTo>
                <a:lnTo>
                  <a:pt x="8051461" y="9238365"/>
                </a:lnTo>
                <a:lnTo>
                  <a:pt x="0" y="9238365"/>
                </a:lnTo>
                <a:lnTo>
                  <a:pt x="0" y="0"/>
                </a:lnTo>
                <a:close/>
              </a:path>
            </a:pathLst>
          </a:custGeom>
          <a:blipFill>
            <a:blip r:embed="rId2"/>
            <a:stretch>
              <a:fillRect l="-42637" t="0" r="-53829" b="0"/>
            </a:stretch>
          </a:blipFill>
        </p:spPr>
      </p:sp>
      <p:sp>
        <p:nvSpPr>
          <p:cNvPr name="TextBox 3" id="3"/>
          <p:cNvSpPr txBox="true"/>
          <p:nvPr/>
        </p:nvSpPr>
        <p:spPr>
          <a:xfrm rot="0">
            <a:off x="0" y="252227"/>
            <a:ext cx="9144000" cy="1649538"/>
          </a:xfrm>
          <a:prstGeom prst="rect">
            <a:avLst/>
          </a:prstGeom>
        </p:spPr>
        <p:txBody>
          <a:bodyPr anchor="t" rtlCol="false" tIns="0" lIns="0" bIns="0" rIns="0">
            <a:spAutoFit/>
          </a:bodyPr>
          <a:lstStyle/>
          <a:p>
            <a:pPr algn="ctr">
              <a:lnSpc>
                <a:spcPts val="6186"/>
              </a:lnSpc>
            </a:pPr>
            <a:r>
              <a:rPr lang="en-US" b="true" sz="4418">
                <a:solidFill>
                  <a:srgbClr val="000000"/>
                </a:solidFill>
                <a:latin typeface="Arimo Bold"/>
                <a:ea typeface="Arimo Bold"/>
                <a:cs typeface="Arimo Bold"/>
                <a:sym typeface="Arimo Bold"/>
              </a:rPr>
              <a:t>Integrated Development </a:t>
            </a:r>
          </a:p>
          <a:p>
            <a:pPr algn="ctr">
              <a:lnSpc>
                <a:spcPts val="6186"/>
              </a:lnSpc>
            </a:pPr>
            <a:r>
              <a:rPr lang="en-US" b="true" sz="4418">
                <a:solidFill>
                  <a:srgbClr val="000000"/>
                </a:solidFill>
                <a:latin typeface="Arimo Bold"/>
                <a:ea typeface="Arimo Bold"/>
                <a:cs typeface="Arimo Bold"/>
                <a:sym typeface="Arimo Bold"/>
              </a:rPr>
              <a:t>Environment (IDE)</a:t>
            </a:r>
          </a:p>
        </p:txBody>
      </p:sp>
      <p:sp>
        <p:nvSpPr>
          <p:cNvPr name="TextBox 4" id="4"/>
          <p:cNvSpPr txBox="true"/>
          <p:nvPr/>
        </p:nvSpPr>
        <p:spPr>
          <a:xfrm rot="0">
            <a:off x="1028700" y="2081960"/>
            <a:ext cx="7543724" cy="7176340"/>
          </a:xfrm>
          <a:prstGeom prst="rect">
            <a:avLst/>
          </a:prstGeom>
        </p:spPr>
        <p:txBody>
          <a:bodyPr anchor="t" rtlCol="false" tIns="0" lIns="0" bIns="0" rIns="0">
            <a:spAutoFit/>
          </a:bodyPr>
          <a:lstStyle/>
          <a:p>
            <a:pPr algn="l" marL="833284" indent="-277761" lvl="2">
              <a:lnSpc>
                <a:spcPts val="5103"/>
              </a:lnSpc>
              <a:buFont typeface="Arial"/>
              <a:buChar char="⚬"/>
            </a:pPr>
            <a:r>
              <a:rPr lang="en-US" b="true" sz="3645">
                <a:solidFill>
                  <a:srgbClr val="000000"/>
                </a:solidFill>
                <a:latin typeface="Arimo Bold"/>
                <a:ea typeface="Arimo Bold"/>
                <a:cs typeface="Arimo Bold"/>
                <a:sym typeface="Arimo Bold"/>
              </a:rPr>
              <a:t>An IDE is an application that programmers use to test and develop new software</a:t>
            </a:r>
          </a:p>
          <a:p>
            <a:pPr algn="l" marL="833284" indent="-277761" lvl="2">
              <a:lnSpc>
                <a:spcPts val="5103"/>
              </a:lnSpc>
              <a:buFont typeface="Arial"/>
              <a:buChar char="⚬"/>
            </a:pPr>
            <a:r>
              <a:rPr lang="en-US" b="true" sz="3645">
                <a:solidFill>
                  <a:srgbClr val="000000"/>
                </a:solidFill>
                <a:latin typeface="Arimo Bold"/>
                <a:ea typeface="Arimo Bold"/>
                <a:cs typeface="Arimo Bold"/>
                <a:sym typeface="Arimo Bold"/>
              </a:rPr>
              <a:t>An IDE allows a programmer to write code in various programming language and smulate the running of the code</a:t>
            </a:r>
          </a:p>
          <a:p>
            <a:pPr algn="l" marL="833284" indent="-277761" lvl="2">
              <a:lnSpc>
                <a:spcPts val="5103"/>
              </a:lnSpc>
              <a:buFont typeface="Arial"/>
              <a:buChar char="⚬"/>
            </a:pPr>
            <a:r>
              <a:rPr lang="en-US" b="true" sz="3645">
                <a:solidFill>
                  <a:srgbClr val="000000"/>
                </a:solidFill>
                <a:latin typeface="Arimo Bold"/>
                <a:ea typeface="Arimo Bold"/>
                <a:cs typeface="Arimo Bold"/>
                <a:sym typeface="Arimo Bold"/>
              </a:rPr>
              <a:t>Eg. PythonIDE, Sublime Text, Visual Studio Code, Pycharm</a:t>
            </a:r>
          </a:p>
        </p:txBody>
      </p:sp>
      <p:grpSp>
        <p:nvGrpSpPr>
          <p:cNvPr name="Group 5" id="5"/>
          <p:cNvGrpSpPr/>
          <p:nvPr/>
        </p:nvGrpSpPr>
        <p:grpSpPr>
          <a:xfrm rot="0">
            <a:off x="2537237" y="161693"/>
            <a:ext cx="13213526" cy="9925515"/>
            <a:chOff x="0" y="0"/>
            <a:chExt cx="17618034" cy="13234020"/>
          </a:xfrm>
        </p:grpSpPr>
        <p:sp>
          <p:nvSpPr>
            <p:cNvPr name="Freeform 6" id="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7" id="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8" id="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252438"/>
        </a:solidFill>
      </p:bgPr>
    </p:bg>
    <p:spTree>
      <p:nvGrpSpPr>
        <p:cNvPr id="1" name=""/>
        <p:cNvGrpSpPr/>
        <p:nvPr/>
      </p:nvGrpSpPr>
      <p:grpSpPr>
        <a:xfrm>
          <a:off x="0" y="0"/>
          <a:ext cx="0" cy="0"/>
          <a:chOff x="0" y="0"/>
          <a:chExt cx="0" cy="0"/>
        </a:xfrm>
      </p:grpSpPr>
      <p:grpSp>
        <p:nvGrpSpPr>
          <p:cNvPr name="Group 2" id="2"/>
          <p:cNvGrpSpPr/>
          <p:nvPr/>
        </p:nvGrpSpPr>
        <p:grpSpPr>
          <a:xfrm rot="0">
            <a:off x="440700" y="223856"/>
            <a:ext cx="8161251" cy="1079894"/>
            <a:chOff x="0" y="0"/>
            <a:chExt cx="10881668" cy="1439859"/>
          </a:xfrm>
        </p:grpSpPr>
        <p:sp>
          <p:nvSpPr>
            <p:cNvPr name="Freeform 3" id="3"/>
            <p:cNvSpPr/>
            <p:nvPr/>
          </p:nvSpPr>
          <p:spPr>
            <a:xfrm flipH="false" flipV="false" rot="0">
              <a:off x="0" y="0"/>
              <a:ext cx="10881614" cy="1439799"/>
            </a:xfrm>
            <a:custGeom>
              <a:avLst/>
              <a:gdLst/>
              <a:ahLst/>
              <a:cxnLst/>
              <a:rect r="r" b="b" t="t" l="l"/>
              <a:pathLst>
                <a:path h="1439799" w="10881614">
                  <a:moveTo>
                    <a:pt x="0" y="0"/>
                  </a:moveTo>
                  <a:lnTo>
                    <a:pt x="0" y="1439799"/>
                  </a:lnTo>
                  <a:lnTo>
                    <a:pt x="10881614" y="1439799"/>
                  </a:lnTo>
                  <a:lnTo>
                    <a:pt x="10881614" y="0"/>
                  </a:lnTo>
                  <a:lnTo>
                    <a:pt x="0" y="0"/>
                  </a:lnTo>
                  <a:close/>
                  <a:moveTo>
                    <a:pt x="10603738" y="1161923"/>
                  </a:moveTo>
                  <a:lnTo>
                    <a:pt x="272161" y="1161923"/>
                  </a:lnTo>
                  <a:lnTo>
                    <a:pt x="272161" y="272161"/>
                  </a:lnTo>
                  <a:lnTo>
                    <a:pt x="10603738" y="272161"/>
                  </a:lnTo>
                  <a:lnTo>
                    <a:pt x="10603738" y="1161923"/>
                  </a:lnTo>
                  <a:close/>
                </a:path>
              </a:pathLst>
            </a:custGeom>
            <a:solidFill>
              <a:srgbClr val="004AAD"/>
            </a:solidFill>
          </p:spPr>
        </p:sp>
      </p:grpSp>
      <p:sp>
        <p:nvSpPr>
          <p:cNvPr name="TextBox 4" id="4"/>
          <p:cNvSpPr txBox="true"/>
          <p:nvPr/>
        </p:nvSpPr>
        <p:spPr>
          <a:xfrm rot="0">
            <a:off x="841103" y="602084"/>
            <a:ext cx="7129303" cy="485363"/>
          </a:xfrm>
          <a:prstGeom prst="rect">
            <a:avLst/>
          </a:prstGeom>
        </p:spPr>
        <p:txBody>
          <a:bodyPr anchor="t" rtlCol="false" tIns="0" lIns="0" bIns="0" rIns="0">
            <a:spAutoFit/>
          </a:bodyPr>
          <a:lstStyle/>
          <a:p>
            <a:pPr algn="ctr">
              <a:lnSpc>
                <a:spcPts val="4102"/>
              </a:lnSpc>
            </a:pPr>
            <a:r>
              <a:rPr lang="en-US" sz="4273" b="true">
                <a:solidFill>
                  <a:srgbClr val="7ED957"/>
                </a:solidFill>
                <a:latin typeface="Arimo Bold"/>
                <a:ea typeface="Arimo Bold"/>
                <a:cs typeface="Arimo Bold"/>
                <a:sym typeface="Arimo Bold"/>
              </a:rPr>
              <a:t>System Software</a:t>
            </a:r>
          </a:p>
        </p:txBody>
      </p:sp>
      <p:grpSp>
        <p:nvGrpSpPr>
          <p:cNvPr name="Group 5" id="5"/>
          <p:cNvGrpSpPr/>
          <p:nvPr/>
        </p:nvGrpSpPr>
        <p:grpSpPr>
          <a:xfrm rot="0">
            <a:off x="440700" y="2432707"/>
            <a:ext cx="6826535" cy="1910022"/>
            <a:chOff x="0" y="0"/>
            <a:chExt cx="9102047" cy="2546696"/>
          </a:xfrm>
        </p:grpSpPr>
        <p:sp>
          <p:nvSpPr>
            <p:cNvPr name="Freeform 6" id="6"/>
            <p:cNvSpPr/>
            <p:nvPr/>
          </p:nvSpPr>
          <p:spPr>
            <a:xfrm flipH="false" flipV="false" rot="0">
              <a:off x="0" y="0"/>
              <a:ext cx="9102090" cy="2546731"/>
            </a:xfrm>
            <a:custGeom>
              <a:avLst/>
              <a:gdLst/>
              <a:ahLst/>
              <a:cxnLst/>
              <a:rect r="r" b="b" t="t" l="l"/>
              <a:pathLst>
                <a:path h="2546731" w="9102090">
                  <a:moveTo>
                    <a:pt x="0" y="0"/>
                  </a:moveTo>
                  <a:lnTo>
                    <a:pt x="0" y="2546731"/>
                  </a:lnTo>
                  <a:lnTo>
                    <a:pt x="9102090" y="2546731"/>
                  </a:lnTo>
                  <a:lnTo>
                    <a:pt x="9102090" y="0"/>
                  </a:lnTo>
                  <a:lnTo>
                    <a:pt x="0" y="0"/>
                  </a:lnTo>
                  <a:close/>
                  <a:moveTo>
                    <a:pt x="8824087" y="2268728"/>
                  </a:moveTo>
                  <a:lnTo>
                    <a:pt x="272161" y="2268728"/>
                  </a:lnTo>
                  <a:lnTo>
                    <a:pt x="272161" y="272161"/>
                  </a:lnTo>
                  <a:lnTo>
                    <a:pt x="8824087" y="272161"/>
                  </a:lnTo>
                  <a:lnTo>
                    <a:pt x="8824087" y="2268728"/>
                  </a:lnTo>
                  <a:close/>
                </a:path>
              </a:pathLst>
            </a:custGeom>
            <a:solidFill>
              <a:srgbClr val="FF1616"/>
            </a:solidFill>
          </p:spPr>
        </p:sp>
      </p:grpSp>
      <p:sp>
        <p:nvSpPr>
          <p:cNvPr name="TextBox 7" id="7"/>
          <p:cNvSpPr txBox="true"/>
          <p:nvPr/>
        </p:nvSpPr>
        <p:spPr>
          <a:xfrm rot="0">
            <a:off x="779060" y="2680381"/>
            <a:ext cx="6149814" cy="1262274"/>
          </a:xfrm>
          <a:prstGeom prst="rect">
            <a:avLst/>
          </a:prstGeom>
        </p:spPr>
        <p:txBody>
          <a:bodyPr anchor="t" rtlCol="false" tIns="0" lIns="0" bIns="0" rIns="0">
            <a:spAutoFit/>
          </a:bodyPr>
          <a:lstStyle/>
          <a:p>
            <a:pPr algn="ctr">
              <a:lnSpc>
                <a:spcPts val="4746"/>
              </a:lnSpc>
            </a:pPr>
            <a:r>
              <a:rPr lang="en-US" sz="3390">
                <a:solidFill>
                  <a:srgbClr val="FFDE59"/>
                </a:solidFill>
                <a:latin typeface="Arimo"/>
                <a:ea typeface="Arimo"/>
                <a:cs typeface="Arimo"/>
                <a:sym typeface="Arimo"/>
              </a:rPr>
              <a:t>A variety of programs that a computer needs to function.</a:t>
            </a:r>
          </a:p>
        </p:txBody>
      </p:sp>
      <p:sp>
        <p:nvSpPr>
          <p:cNvPr name="TextBox 8" id="8"/>
          <p:cNvSpPr txBox="true"/>
          <p:nvPr/>
        </p:nvSpPr>
        <p:spPr>
          <a:xfrm rot="0">
            <a:off x="440700" y="1652792"/>
            <a:ext cx="2850221" cy="666367"/>
          </a:xfrm>
          <a:prstGeom prst="rect">
            <a:avLst/>
          </a:prstGeom>
        </p:spPr>
        <p:txBody>
          <a:bodyPr anchor="t" rtlCol="false" tIns="0" lIns="0" bIns="0" rIns="0">
            <a:spAutoFit/>
          </a:bodyPr>
          <a:lstStyle/>
          <a:p>
            <a:pPr algn="l">
              <a:lnSpc>
                <a:spcPts val="4746"/>
              </a:lnSpc>
            </a:pPr>
            <a:r>
              <a:rPr lang="en-US" sz="3390">
                <a:solidFill>
                  <a:srgbClr val="FFDE59"/>
                </a:solidFill>
                <a:latin typeface="Arimo"/>
                <a:ea typeface="Arimo"/>
                <a:cs typeface="Arimo"/>
                <a:sym typeface="Arimo"/>
              </a:rPr>
              <a:t>Definition</a:t>
            </a:r>
          </a:p>
        </p:txBody>
      </p:sp>
      <p:grpSp>
        <p:nvGrpSpPr>
          <p:cNvPr name="Group 9" id="9"/>
          <p:cNvGrpSpPr/>
          <p:nvPr/>
        </p:nvGrpSpPr>
        <p:grpSpPr>
          <a:xfrm rot="0">
            <a:off x="8465273" y="2432707"/>
            <a:ext cx="9219257" cy="7439386"/>
            <a:chOff x="0" y="0"/>
            <a:chExt cx="12292343" cy="9919181"/>
          </a:xfrm>
        </p:grpSpPr>
        <p:sp>
          <p:nvSpPr>
            <p:cNvPr name="Freeform 10" id="10"/>
            <p:cNvSpPr/>
            <p:nvPr/>
          </p:nvSpPr>
          <p:spPr>
            <a:xfrm flipH="false" flipV="false" rot="0">
              <a:off x="0" y="0"/>
              <a:ext cx="12292330" cy="9919208"/>
            </a:xfrm>
            <a:custGeom>
              <a:avLst/>
              <a:gdLst/>
              <a:ahLst/>
              <a:cxnLst/>
              <a:rect r="r" b="b" t="t" l="l"/>
              <a:pathLst>
                <a:path h="9919208" w="12292330">
                  <a:moveTo>
                    <a:pt x="0" y="0"/>
                  </a:moveTo>
                  <a:lnTo>
                    <a:pt x="0" y="9919208"/>
                  </a:lnTo>
                  <a:lnTo>
                    <a:pt x="12292330" y="9919208"/>
                  </a:lnTo>
                  <a:lnTo>
                    <a:pt x="12292330" y="0"/>
                  </a:lnTo>
                  <a:lnTo>
                    <a:pt x="0" y="0"/>
                  </a:lnTo>
                  <a:close/>
                  <a:moveTo>
                    <a:pt x="12014327" y="9641205"/>
                  </a:moveTo>
                  <a:lnTo>
                    <a:pt x="272161" y="9641205"/>
                  </a:lnTo>
                  <a:lnTo>
                    <a:pt x="272161" y="272161"/>
                  </a:lnTo>
                  <a:lnTo>
                    <a:pt x="12014327" y="272161"/>
                  </a:lnTo>
                  <a:lnTo>
                    <a:pt x="12014327" y="9641205"/>
                  </a:lnTo>
                  <a:close/>
                </a:path>
              </a:pathLst>
            </a:custGeom>
            <a:solidFill>
              <a:srgbClr val="FF1616"/>
            </a:solidFill>
          </p:spPr>
        </p:sp>
      </p:grpSp>
      <p:sp>
        <p:nvSpPr>
          <p:cNvPr name="TextBox 11" id="11"/>
          <p:cNvSpPr txBox="true"/>
          <p:nvPr/>
        </p:nvSpPr>
        <p:spPr>
          <a:xfrm rot="0">
            <a:off x="8746227" y="2551567"/>
            <a:ext cx="8657350" cy="5881312"/>
          </a:xfrm>
          <a:prstGeom prst="rect">
            <a:avLst/>
          </a:prstGeom>
        </p:spPr>
        <p:txBody>
          <a:bodyPr anchor="t" rtlCol="false" tIns="0" lIns="0" bIns="0" rIns="0">
            <a:spAutoFit/>
          </a:bodyPr>
          <a:lstStyle/>
          <a:p>
            <a:pPr algn="l" marL="635553" indent="-211851" lvl="2">
              <a:lnSpc>
                <a:spcPts val="3891"/>
              </a:lnSpc>
              <a:buFont typeface="Arial"/>
              <a:buChar char="⚬"/>
            </a:pPr>
            <a:r>
              <a:rPr lang="en-US" sz="2779">
                <a:solidFill>
                  <a:srgbClr val="FFDE59"/>
                </a:solidFill>
                <a:latin typeface="Arimo"/>
                <a:ea typeface="Arimo"/>
                <a:cs typeface="Arimo"/>
                <a:sym typeface="Arimo"/>
              </a:rPr>
              <a:t>Basic Input Output System (BIOS) - installed in ROM. Enables all of the attached components to initialise. Known as firmware.</a:t>
            </a:r>
          </a:p>
          <a:p>
            <a:pPr algn="l" marL="635553" indent="-211851" lvl="2">
              <a:lnSpc>
                <a:spcPts val="3891"/>
              </a:lnSpc>
              <a:buFont typeface="Arial"/>
              <a:buChar char="⚬"/>
            </a:pPr>
            <a:r>
              <a:rPr lang="en-US" sz="2779">
                <a:solidFill>
                  <a:srgbClr val="FFDE59"/>
                </a:solidFill>
                <a:latin typeface="Arimo"/>
                <a:ea typeface="Arimo"/>
                <a:cs typeface="Arimo"/>
                <a:sym typeface="Arimo"/>
              </a:rPr>
              <a:t>Operating System - MAC, Windows, Android, iOS.</a:t>
            </a:r>
          </a:p>
          <a:p>
            <a:pPr algn="l" marL="635553" indent="-211851" lvl="2">
              <a:lnSpc>
                <a:spcPts val="3891"/>
              </a:lnSpc>
              <a:buFont typeface="Arial"/>
              <a:buChar char="⚬"/>
            </a:pPr>
            <a:r>
              <a:rPr lang="en-US" sz="2779">
                <a:solidFill>
                  <a:srgbClr val="FFDE59"/>
                </a:solidFill>
                <a:latin typeface="Arimo"/>
                <a:ea typeface="Arimo"/>
                <a:cs typeface="Arimo"/>
                <a:sym typeface="Arimo"/>
              </a:rPr>
              <a:t>Device Driver (Part of the OS or Installed manually) - A software that enables hardwares to communicate with the operating system (Plug and play).</a:t>
            </a:r>
          </a:p>
          <a:p>
            <a:pPr algn="l" marL="635553" indent="-211851" lvl="2">
              <a:lnSpc>
                <a:spcPts val="3891"/>
              </a:lnSpc>
              <a:buFont typeface="Arial"/>
              <a:buChar char="⚬"/>
            </a:pPr>
            <a:r>
              <a:rPr lang="en-US" sz="2779">
                <a:solidFill>
                  <a:srgbClr val="FFDE59"/>
                </a:solidFill>
                <a:latin typeface="Arimo"/>
                <a:ea typeface="Arimo"/>
                <a:cs typeface="Arimo"/>
                <a:sym typeface="Arimo"/>
              </a:rPr>
              <a:t>Compilers - Translate high-level programming language into machine code.</a:t>
            </a:r>
          </a:p>
          <a:p>
            <a:pPr algn="l" marL="635553" indent="-211851" lvl="2">
              <a:lnSpc>
                <a:spcPts val="3891"/>
              </a:lnSpc>
            </a:pPr>
          </a:p>
        </p:txBody>
      </p:sp>
      <p:sp>
        <p:nvSpPr>
          <p:cNvPr name="TextBox 12" id="12"/>
          <p:cNvSpPr txBox="true"/>
          <p:nvPr/>
        </p:nvSpPr>
        <p:spPr>
          <a:xfrm rot="0">
            <a:off x="8465273" y="1652792"/>
            <a:ext cx="3745458" cy="666367"/>
          </a:xfrm>
          <a:prstGeom prst="rect">
            <a:avLst/>
          </a:prstGeom>
        </p:spPr>
        <p:txBody>
          <a:bodyPr anchor="t" rtlCol="false" tIns="0" lIns="0" bIns="0" rIns="0">
            <a:spAutoFit/>
          </a:bodyPr>
          <a:lstStyle/>
          <a:p>
            <a:pPr algn="l">
              <a:lnSpc>
                <a:spcPts val="4746"/>
              </a:lnSpc>
            </a:pPr>
            <a:r>
              <a:rPr lang="en-US" sz="3390">
                <a:solidFill>
                  <a:srgbClr val="FFDE59"/>
                </a:solidFill>
                <a:latin typeface="Arimo"/>
                <a:ea typeface="Arimo"/>
                <a:cs typeface="Arimo"/>
                <a:sym typeface="Arimo"/>
              </a:rPr>
              <a:t>Example</a:t>
            </a:r>
          </a:p>
        </p:txBody>
      </p:sp>
      <p:grpSp>
        <p:nvGrpSpPr>
          <p:cNvPr name="Group 13" id="13"/>
          <p:cNvGrpSpPr/>
          <p:nvPr/>
        </p:nvGrpSpPr>
        <p:grpSpPr>
          <a:xfrm rot="0">
            <a:off x="2537237" y="281084"/>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120.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Freeform 2" id="2"/>
          <p:cNvSpPr/>
          <p:nvPr/>
        </p:nvSpPr>
        <p:spPr>
          <a:xfrm flipH="false" flipV="false" rot="0">
            <a:off x="589868" y="2929670"/>
            <a:ext cx="3099721" cy="3099721"/>
          </a:xfrm>
          <a:custGeom>
            <a:avLst/>
            <a:gdLst/>
            <a:ahLst/>
            <a:cxnLst/>
            <a:rect r="r" b="b" t="t" l="l"/>
            <a:pathLst>
              <a:path h="3099721" w="3099721">
                <a:moveTo>
                  <a:pt x="0" y="0"/>
                </a:moveTo>
                <a:lnTo>
                  <a:pt x="3099721" y="0"/>
                </a:lnTo>
                <a:lnTo>
                  <a:pt x="3099721" y="3099721"/>
                </a:lnTo>
                <a:lnTo>
                  <a:pt x="0" y="309972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5150697" y="265905"/>
            <a:ext cx="8236221" cy="976044"/>
          </a:xfrm>
          <a:prstGeom prst="rect">
            <a:avLst/>
          </a:prstGeom>
        </p:spPr>
        <p:txBody>
          <a:bodyPr anchor="t" rtlCol="false" tIns="0" lIns="0" bIns="0" rIns="0">
            <a:spAutoFit/>
          </a:bodyPr>
          <a:lstStyle/>
          <a:p>
            <a:pPr algn="ctr">
              <a:lnSpc>
                <a:spcPts val="6913"/>
              </a:lnSpc>
            </a:pPr>
            <a:r>
              <a:rPr lang="en-US" sz="4938">
                <a:solidFill>
                  <a:srgbClr val="000000"/>
                </a:solidFill>
                <a:latin typeface="Arimo"/>
                <a:ea typeface="Arimo"/>
                <a:cs typeface="Arimo"/>
                <a:sym typeface="Arimo"/>
              </a:rPr>
              <a:t>7 features of an IDE</a:t>
            </a:r>
          </a:p>
        </p:txBody>
      </p:sp>
      <p:sp>
        <p:nvSpPr>
          <p:cNvPr name="Freeform 4" id="4"/>
          <p:cNvSpPr/>
          <p:nvPr/>
        </p:nvSpPr>
        <p:spPr>
          <a:xfrm flipH="false" flipV="false" rot="0">
            <a:off x="5150697" y="2827642"/>
            <a:ext cx="3201750" cy="3201750"/>
          </a:xfrm>
          <a:custGeom>
            <a:avLst/>
            <a:gdLst/>
            <a:ahLst/>
            <a:cxnLst/>
            <a:rect r="r" b="b" t="t" l="l"/>
            <a:pathLst>
              <a:path h="3201750" w="3201750">
                <a:moveTo>
                  <a:pt x="0" y="0"/>
                </a:moveTo>
                <a:lnTo>
                  <a:pt x="3201750" y="0"/>
                </a:lnTo>
                <a:lnTo>
                  <a:pt x="3201750" y="3201750"/>
                </a:lnTo>
                <a:lnTo>
                  <a:pt x="0" y="320175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2734686" y="5817912"/>
            <a:ext cx="3099721" cy="3099721"/>
          </a:xfrm>
          <a:custGeom>
            <a:avLst/>
            <a:gdLst/>
            <a:ahLst/>
            <a:cxnLst/>
            <a:rect r="r" b="b" t="t" l="l"/>
            <a:pathLst>
              <a:path h="3099721" w="3099721">
                <a:moveTo>
                  <a:pt x="0" y="0"/>
                </a:moveTo>
                <a:lnTo>
                  <a:pt x="3099721" y="0"/>
                </a:lnTo>
                <a:lnTo>
                  <a:pt x="3099721" y="3099721"/>
                </a:lnTo>
                <a:lnTo>
                  <a:pt x="0" y="309972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7434986" y="5779274"/>
            <a:ext cx="3099721" cy="3099721"/>
          </a:xfrm>
          <a:custGeom>
            <a:avLst/>
            <a:gdLst/>
            <a:ahLst/>
            <a:cxnLst/>
            <a:rect r="r" b="b" t="t" l="l"/>
            <a:pathLst>
              <a:path h="3099721" w="3099721">
                <a:moveTo>
                  <a:pt x="0" y="0"/>
                </a:moveTo>
                <a:lnTo>
                  <a:pt x="3099721" y="0"/>
                </a:lnTo>
                <a:lnTo>
                  <a:pt x="3099721" y="3099721"/>
                </a:lnTo>
                <a:lnTo>
                  <a:pt x="0" y="309972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0013842" y="2929670"/>
            <a:ext cx="3099721" cy="3099721"/>
          </a:xfrm>
          <a:custGeom>
            <a:avLst/>
            <a:gdLst/>
            <a:ahLst/>
            <a:cxnLst/>
            <a:rect r="r" b="b" t="t" l="l"/>
            <a:pathLst>
              <a:path h="3099721" w="3099721">
                <a:moveTo>
                  <a:pt x="0" y="0"/>
                </a:moveTo>
                <a:lnTo>
                  <a:pt x="3099721" y="0"/>
                </a:lnTo>
                <a:lnTo>
                  <a:pt x="3099721" y="3099721"/>
                </a:lnTo>
                <a:lnTo>
                  <a:pt x="0" y="309972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2379958" y="5817912"/>
            <a:ext cx="3099721" cy="3099721"/>
          </a:xfrm>
          <a:custGeom>
            <a:avLst/>
            <a:gdLst/>
            <a:ahLst/>
            <a:cxnLst/>
            <a:rect r="r" b="b" t="t" l="l"/>
            <a:pathLst>
              <a:path h="3099721" w="3099721">
                <a:moveTo>
                  <a:pt x="0" y="0"/>
                </a:moveTo>
                <a:lnTo>
                  <a:pt x="3099721" y="0"/>
                </a:lnTo>
                <a:lnTo>
                  <a:pt x="3099721" y="3099721"/>
                </a:lnTo>
                <a:lnTo>
                  <a:pt x="0" y="309972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14598411" y="2929670"/>
            <a:ext cx="3099721" cy="3099721"/>
          </a:xfrm>
          <a:custGeom>
            <a:avLst/>
            <a:gdLst/>
            <a:ahLst/>
            <a:cxnLst/>
            <a:rect r="r" b="b" t="t" l="l"/>
            <a:pathLst>
              <a:path h="3099721" w="3099721">
                <a:moveTo>
                  <a:pt x="0" y="0"/>
                </a:moveTo>
                <a:lnTo>
                  <a:pt x="3099721" y="0"/>
                </a:lnTo>
                <a:lnTo>
                  <a:pt x="3099721" y="3099721"/>
                </a:lnTo>
                <a:lnTo>
                  <a:pt x="0" y="309972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0" id="10"/>
          <p:cNvGrpSpPr/>
          <p:nvPr/>
        </p:nvGrpSpPr>
        <p:grpSpPr>
          <a:xfrm rot="0">
            <a:off x="2537237" y="161693"/>
            <a:ext cx="13213526" cy="9925515"/>
            <a:chOff x="0" y="0"/>
            <a:chExt cx="17618034" cy="13234020"/>
          </a:xfrm>
        </p:grpSpPr>
        <p:sp>
          <p:nvSpPr>
            <p:cNvPr name="Freeform 11" id="1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40000"/>
              </a:blip>
              <a:stretch>
                <a:fillRect l="0" t="0" r="0" b="0"/>
              </a:stretch>
            </a:blipFill>
          </p:spPr>
        </p:sp>
        <p:sp>
          <p:nvSpPr>
            <p:cNvPr name="Freeform 12" id="1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3" id="1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21.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Freeform 2" id="2"/>
          <p:cNvSpPr/>
          <p:nvPr/>
        </p:nvSpPr>
        <p:spPr>
          <a:xfrm flipH="false" flipV="false" rot="0">
            <a:off x="589868" y="2929670"/>
            <a:ext cx="3099721" cy="3099721"/>
          </a:xfrm>
          <a:custGeom>
            <a:avLst/>
            <a:gdLst/>
            <a:ahLst/>
            <a:cxnLst/>
            <a:rect r="r" b="b" t="t" l="l"/>
            <a:pathLst>
              <a:path h="3099721" w="3099721">
                <a:moveTo>
                  <a:pt x="0" y="0"/>
                </a:moveTo>
                <a:lnTo>
                  <a:pt x="3099721" y="0"/>
                </a:lnTo>
                <a:lnTo>
                  <a:pt x="3099721" y="3099721"/>
                </a:lnTo>
                <a:lnTo>
                  <a:pt x="0" y="309972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942522" y="3225402"/>
            <a:ext cx="2394414" cy="2355857"/>
          </a:xfrm>
          <a:prstGeom prst="rect">
            <a:avLst/>
          </a:prstGeom>
        </p:spPr>
        <p:txBody>
          <a:bodyPr anchor="t" rtlCol="false" tIns="0" lIns="0" bIns="0" rIns="0">
            <a:spAutoFit/>
          </a:bodyPr>
          <a:lstStyle/>
          <a:p>
            <a:pPr algn="ctr">
              <a:lnSpc>
                <a:spcPts val="4549"/>
              </a:lnSpc>
            </a:pPr>
            <a:r>
              <a:rPr lang="en-US" b="true" sz="3249">
                <a:solidFill>
                  <a:srgbClr val="C6302C"/>
                </a:solidFill>
                <a:latin typeface="Arimo Bold"/>
                <a:ea typeface="Arimo Bold"/>
                <a:cs typeface="Arimo Bold"/>
                <a:sym typeface="Arimo Bold"/>
              </a:rPr>
              <a:t>Code Editor</a:t>
            </a:r>
            <a:r>
              <a:rPr lang="en-US" b="true" sz="3249">
                <a:solidFill>
                  <a:srgbClr val="000000"/>
                </a:solidFill>
                <a:latin typeface="Arimo Bold"/>
                <a:ea typeface="Arimo Bold"/>
                <a:cs typeface="Arimo Bold"/>
                <a:sym typeface="Arimo Bold"/>
              </a:rPr>
              <a:t> </a:t>
            </a:r>
          </a:p>
          <a:p>
            <a:pPr algn="ctr">
              <a:lnSpc>
                <a:spcPts val="4549"/>
              </a:lnSpc>
            </a:pPr>
            <a:r>
              <a:rPr lang="en-US" b="true" sz="3249">
                <a:solidFill>
                  <a:srgbClr val="000000"/>
                </a:solidFill>
                <a:latin typeface="Arimo Bold"/>
                <a:ea typeface="Arimo Bold"/>
                <a:cs typeface="Arimo Bold"/>
                <a:sym typeface="Arimo Bold"/>
              </a:rPr>
              <a:t>- contains shell</a:t>
            </a:r>
          </a:p>
        </p:txBody>
      </p:sp>
      <p:sp>
        <p:nvSpPr>
          <p:cNvPr name="TextBox 4" id="4"/>
          <p:cNvSpPr txBox="true"/>
          <p:nvPr/>
        </p:nvSpPr>
        <p:spPr>
          <a:xfrm rot="0">
            <a:off x="5150697" y="265905"/>
            <a:ext cx="8236221" cy="976044"/>
          </a:xfrm>
          <a:prstGeom prst="rect">
            <a:avLst/>
          </a:prstGeom>
        </p:spPr>
        <p:txBody>
          <a:bodyPr anchor="t" rtlCol="false" tIns="0" lIns="0" bIns="0" rIns="0">
            <a:spAutoFit/>
          </a:bodyPr>
          <a:lstStyle/>
          <a:p>
            <a:pPr algn="ctr">
              <a:lnSpc>
                <a:spcPts val="6913"/>
              </a:lnSpc>
            </a:pPr>
            <a:r>
              <a:rPr lang="en-US" sz="4938">
                <a:solidFill>
                  <a:srgbClr val="000000"/>
                </a:solidFill>
                <a:latin typeface="Arimo"/>
                <a:ea typeface="Arimo"/>
                <a:cs typeface="Arimo"/>
                <a:sym typeface="Arimo"/>
              </a:rPr>
              <a:t>7 features of an IDE</a:t>
            </a:r>
          </a:p>
        </p:txBody>
      </p:sp>
      <p:sp>
        <p:nvSpPr>
          <p:cNvPr name="Freeform 5" id="5"/>
          <p:cNvSpPr/>
          <p:nvPr/>
        </p:nvSpPr>
        <p:spPr>
          <a:xfrm flipH="false" flipV="false" rot="0">
            <a:off x="5150697" y="2827642"/>
            <a:ext cx="3201750" cy="3201750"/>
          </a:xfrm>
          <a:custGeom>
            <a:avLst/>
            <a:gdLst/>
            <a:ahLst/>
            <a:cxnLst/>
            <a:rect r="r" b="b" t="t" l="l"/>
            <a:pathLst>
              <a:path h="3201750" w="3201750">
                <a:moveTo>
                  <a:pt x="0" y="0"/>
                </a:moveTo>
                <a:lnTo>
                  <a:pt x="3201750" y="0"/>
                </a:lnTo>
                <a:lnTo>
                  <a:pt x="3201750" y="3201750"/>
                </a:lnTo>
                <a:lnTo>
                  <a:pt x="0" y="320175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5432838" y="3052816"/>
            <a:ext cx="2579872" cy="2528443"/>
          </a:xfrm>
          <a:prstGeom prst="rect">
            <a:avLst/>
          </a:prstGeom>
        </p:spPr>
        <p:txBody>
          <a:bodyPr anchor="t" rtlCol="false" tIns="0" lIns="0" bIns="0" rIns="0">
            <a:spAutoFit/>
          </a:bodyPr>
          <a:lstStyle/>
          <a:p>
            <a:pPr algn="ctr">
              <a:lnSpc>
                <a:spcPts val="3961"/>
              </a:lnSpc>
            </a:pPr>
            <a:r>
              <a:rPr lang="en-US" b="true" sz="2829">
                <a:solidFill>
                  <a:srgbClr val="C6302C"/>
                </a:solidFill>
                <a:latin typeface="Arimo Bold"/>
                <a:ea typeface="Arimo Bold"/>
                <a:cs typeface="Arimo Bold"/>
                <a:sym typeface="Arimo Bold"/>
              </a:rPr>
              <a:t>Auto completion</a:t>
            </a:r>
          </a:p>
          <a:p>
            <a:pPr algn="ctr">
              <a:lnSpc>
                <a:spcPts val="3961"/>
              </a:lnSpc>
            </a:pPr>
            <a:r>
              <a:rPr lang="en-US" b="true" sz="2829">
                <a:solidFill>
                  <a:srgbClr val="000000"/>
                </a:solidFill>
                <a:latin typeface="Arimo Bold"/>
                <a:ea typeface="Arimo Bold"/>
                <a:cs typeface="Arimo Bold"/>
                <a:sym typeface="Arimo Bold"/>
              </a:rPr>
              <a:t>- common function</a:t>
            </a:r>
          </a:p>
          <a:p>
            <a:pPr algn="ctr">
              <a:lnSpc>
                <a:spcPts val="3961"/>
              </a:lnSpc>
            </a:pPr>
            <a:r>
              <a:rPr lang="en-US" b="true" sz="2829">
                <a:solidFill>
                  <a:srgbClr val="000000"/>
                </a:solidFill>
                <a:latin typeface="Arimo Bold"/>
                <a:ea typeface="Arimo Bold"/>
                <a:cs typeface="Arimo Bold"/>
                <a:sym typeface="Arimo Bold"/>
              </a:rPr>
              <a:t>/syntax</a:t>
            </a:r>
          </a:p>
        </p:txBody>
      </p:sp>
      <p:sp>
        <p:nvSpPr>
          <p:cNvPr name="Freeform 7" id="7"/>
          <p:cNvSpPr/>
          <p:nvPr/>
        </p:nvSpPr>
        <p:spPr>
          <a:xfrm flipH="false" flipV="false" rot="0">
            <a:off x="2734686" y="5817912"/>
            <a:ext cx="3099721" cy="3099721"/>
          </a:xfrm>
          <a:custGeom>
            <a:avLst/>
            <a:gdLst/>
            <a:ahLst/>
            <a:cxnLst/>
            <a:rect r="r" b="b" t="t" l="l"/>
            <a:pathLst>
              <a:path h="3099721" w="3099721">
                <a:moveTo>
                  <a:pt x="0" y="0"/>
                </a:moveTo>
                <a:lnTo>
                  <a:pt x="3099721" y="0"/>
                </a:lnTo>
                <a:lnTo>
                  <a:pt x="3099721" y="3099721"/>
                </a:lnTo>
                <a:lnTo>
                  <a:pt x="0" y="309972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8" id="8"/>
          <p:cNvSpPr txBox="true"/>
          <p:nvPr/>
        </p:nvSpPr>
        <p:spPr>
          <a:xfrm rot="0">
            <a:off x="2996339" y="6298864"/>
            <a:ext cx="2576415" cy="2023517"/>
          </a:xfrm>
          <a:prstGeom prst="rect">
            <a:avLst/>
          </a:prstGeom>
        </p:spPr>
        <p:txBody>
          <a:bodyPr anchor="t" rtlCol="false" tIns="0" lIns="0" bIns="0" rIns="0">
            <a:spAutoFit/>
          </a:bodyPr>
          <a:lstStyle/>
          <a:p>
            <a:pPr algn="ctr">
              <a:lnSpc>
                <a:spcPts val="3966"/>
              </a:lnSpc>
            </a:pPr>
            <a:r>
              <a:rPr lang="en-US" b="true" sz="2833">
                <a:solidFill>
                  <a:srgbClr val="C6302C"/>
                </a:solidFill>
                <a:latin typeface="Arimo Bold"/>
                <a:ea typeface="Arimo Bold"/>
                <a:cs typeface="Arimo Bold"/>
                <a:sym typeface="Arimo Bold"/>
              </a:rPr>
              <a:t>Auto Correction </a:t>
            </a:r>
          </a:p>
          <a:p>
            <a:pPr algn="ctr">
              <a:lnSpc>
                <a:spcPts val="3966"/>
              </a:lnSpc>
            </a:pPr>
            <a:r>
              <a:rPr lang="en-US" b="true" sz="2833">
                <a:solidFill>
                  <a:srgbClr val="000000"/>
                </a:solidFill>
                <a:latin typeface="Arimo Bold"/>
                <a:ea typeface="Arimo Bold"/>
                <a:cs typeface="Arimo Bold"/>
                <a:sym typeface="Arimo Bold"/>
              </a:rPr>
              <a:t>- bracket matching</a:t>
            </a:r>
          </a:p>
        </p:txBody>
      </p:sp>
      <p:sp>
        <p:nvSpPr>
          <p:cNvPr name="Freeform 9" id="9"/>
          <p:cNvSpPr/>
          <p:nvPr/>
        </p:nvSpPr>
        <p:spPr>
          <a:xfrm flipH="false" flipV="false" rot="0">
            <a:off x="7434986" y="5779274"/>
            <a:ext cx="3099721" cy="3099721"/>
          </a:xfrm>
          <a:custGeom>
            <a:avLst/>
            <a:gdLst/>
            <a:ahLst/>
            <a:cxnLst/>
            <a:rect r="r" b="b" t="t" l="l"/>
            <a:pathLst>
              <a:path h="3099721" w="3099721">
                <a:moveTo>
                  <a:pt x="0" y="0"/>
                </a:moveTo>
                <a:lnTo>
                  <a:pt x="3099721" y="0"/>
                </a:lnTo>
                <a:lnTo>
                  <a:pt x="3099721" y="3099721"/>
                </a:lnTo>
                <a:lnTo>
                  <a:pt x="0" y="309972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0" id="10"/>
          <p:cNvSpPr txBox="true"/>
          <p:nvPr/>
        </p:nvSpPr>
        <p:spPr>
          <a:xfrm rot="0">
            <a:off x="7831582" y="6270737"/>
            <a:ext cx="2306530" cy="2043430"/>
          </a:xfrm>
          <a:prstGeom prst="rect">
            <a:avLst/>
          </a:prstGeom>
        </p:spPr>
        <p:txBody>
          <a:bodyPr anchor="t" rtlCol="false" tIns="0" lIns="0" bIns="0" rIns="0">
            <a:spAutoFit/>
          </a:bodyPr>
          <a:lstStyle/>
          <a:p>
            <a:pPr algn="ctr">
              <a:lnSpc>
                <a:spcPts val="3919"/>
              </a:lnSpc>
            </a:pPr>
            <a:r>
              <a:rPr lang="en-US" b="true" sz="2799">
                <a:solidFill>
                  <a:srgbClr val="C6302C"/>
                </a:solidFill>
                <a:latin typeface="Arimo Bold"/>
                <a:ea typeface="Arimo Bold"/>
                <a:cs typeface="Arimo Bold"/>
                <a:sym typeface="Arimo Bold"/>
              </a:rPr>
              <a:t>Prettyprint</a:t>
            </a:r>
          </a:p>
          <a:p>
            <a:pPr algn="ctr">
              <a:lnSpc>
                <a:spcPts val="3919"/>
              </a:lnSpc>
            </a:pPr>
            <a:r>
              <a:rPr lang="en-US" b="true" sz="2799">
                <a:solidFill>
                  <a:srgbClr val="000000"/>
                </a:solidFill>
                <a:latin typeface="Arimo Bold"/>
                <a:ea typeface="Arimo Bold"/>
                <a:cs typeface="Arimo Bold"/>
                <a:sym typeface="Arimo Bold"/>
              </a:rPr>
              <a:t>- colour scheme, indentation</a:t>
            </a:r>
          </a:p>
        </p:txBody>
      </p:sp>
      <p:sp>
        <p:nvSpPr>
          <p:cNvPr name="Freeform 11" id="11"/>
          <p:cNvSpPr/>
          <p:nvPr/>
        </p:nvSpPr>
        <p:spPr>
          <a:xfrm flipH="false" flipV="false" rot="0">
            <a:off x="10013842" y="2929670"/>
            <a:ext cx="3099721" cy="3099721"/>
          </a:xfrm>
          <a:custGeom>
            <a:avLst/>
            <a:gdLst/>
            <a:ahLst/>
            <a:cxnLst/>
            <a:rect r="r" b="b" t="t" l="l"/>
            <a:pathLst>
              <a:path h="3099721" w="3099721">
                <a:moveTo>
                  <a:pt x="0" y="0"/>
                </a:moveTo>
                <a:lnTo>
                  <a:pt x="3099721" y="0"/>
                </a:lnTo>
                <a:lnTo>
                  <a:pt x="3099721" y="3099721"/>
                </a:lnTo>
                <a:lnTo>
                  <a:pt x="0" y="309972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2" id="12"/>
          <p:cNvSpPr txBox="true"/>
          <p:nvPr/>
        </p:nvSpPr>
        <p:spPr>
          <a:xfrm rot="0">
            <a:off x="10325415" y="3610548"/>
            <a:ext cx="2476576" cy="1604616"/>
          </a:xfrm>
          <a:prstGeom prst="rect">
            <a:avLst/>
          </a:prstGeom>
        </p:spPr>
        <p:txBody>
          <a:bodyPr anchor="t" rtlCol="false" tIns="0" lIns="0" bIns="0" rIns="0">
            <a:spAutoFit/>
          </a:bodyPr>
          <a:lstStyle/>
          <a:p>
            <a:pPr algn="ctr">
              <a:lnSpc>
                <a:spcPts val="4101"/>
              </a:lnSpc>
            </a:pPr>
            <a:r>
              <a:rPr lang="en-US" b="true" sz="2928">
                <a:solidFill>
                  <a:srgbClr val="C6302C"/>
                </a:solidFill>
                <a:latin typeface="Arimo Bold"/>
                <a:ea typeface="Arimo Bold"/>
                <a:cs typeface="Arimo Bold"/>
                <a:sym typeface="Arimo Bold"/>
              </a:rPr>
              <a:t>Translator</a:t>
            </a:r>
          </a:p>
          <a:p>
            <a:pPr algn="ctr">
              <a:lnSpc>
                <a:spcPts val="4101"/>
              </a:lnSpc>
            </a:pPr>
            <a:r>
              <a:rPr lang="en-US" b="true" sz="2928">
                <a:solidFill>
                  <a:srgbClr val="000000"/>
                </a:solidFill>
                <a:latin typeface="Arimo Bold"/>
                <a:ea typeface="Arimo Bold"/>
                <a:cs typeface="Arimo Bold"/>
                <a:sym typeface="Arimo Bold"/>
              </a:rPr>
              <a:t>- compiler, interpreter</a:t>
            </a:r>
          </a:p>
        </p:txBody>
      </p:sp>
      <p:sp>
        <p:nvSpPr>
          <p:cNvPr name="Freeform 13" id="13"/>
          <p:cNvSpPr/>
          <p:nvPr/>
        </p:nvSpPr>
        <p:spPr>
          <a:xfrm flipH="false" flipV="false" rot="0">
            <a:off x="12379958" y="5817912"/>
            <a:ext cx="3099721" cy="3099721"/>
          </a:xfrm>
          <a:custGeom>
            <a:avLst/>
            <a:gdLst/>
            <a:ahLst/>
            <a:cxnLst/>
            <a:rect r="r" b="b" t="t" l="l"/>
            <a:pathLst>
              <a:path h="3099721" w="3099721">
                <a:moveTo>
                  <a:pt x="0" y="0"/>
                </a:moveTo>
                <a:lnTo>
                  <a:pt x="3099721" y="0"/>
                </a:lnTo>
                <a:lnTo>
                  <a:pt x="3099721" y="3099721"/>
                </a:lnTo>
                <a:lnTo>
                  <a:pt x="0" y="309972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4" id="14"/>
          <p:cNvSpPr txBox="true"/>
          <p:nvPr/>
        </p:nvSpPr>
        <p:spPr>
          <a:xfrm rot="0">
            <a:off x="12691531" y="6202538"/>
            <a:ext cx="2476576" cy="2119843"/>
          </a:xfrm>
          <a:prstGeom prst="rect">
            <a:avLst/>
          </a:prstGeom>
        </p:spPr>
        <p:txBody>
          <a:bodyPr anchor="t" rtlCol="false" tIns="0" lIns="0" bIns="0" rIns="0">
            <a:spAutoFit/>
          </a:bodyPr>
          <a:lstStyle/>
          <a:p>
            <a:pPr algn="ctr">
              <a:lnSpc>
                <a:spcPts val="4101"/>
              </a:lnSpc>
            </a:pPr>
            <a:r>
              <a:rPr lang="en-US" b="true" sz="2928">
                <a:solidFill>
                  <a:srgbClr val="C6302C"/>
                </a:solidFill>
                <a:latin typeface="Arimo Bold"/>
                <a:ea typeface="Arimo Bold"/>
                <a:cs typeface="Arimo Bold"/>
                <a:sym typeface="Arimo Bold"/>
              </a:rPr>
              <a:t>Error Diagnostic</a:t>
            </a:r>
          </a:p>
          <a:p>
            <a:pPr algn="ctr">
              <a:lnSpc>
                <a:spcPts val="4101"/>
              </a:lnSpc>
            </a:pPr>
            <a:r>
              <a:rPr lang="en-US" b="true" sz="2928">
                <a:solidFill>
                  <a:srgbClr val="000000"/>
                </a:solidFill>
                <a:latin typeface="Arimo Bold"/>
                <a:ea typeface="Arimo Bold"/>
                <a:cs typeface="Arimo Bold"/>
                <a:sym typeface="Arimo Bold"/>
              </a:rPr>
              <a:t>- pinpoints error</a:t>
            </a:r>
          </a:p>
        </p:txBody>
      </p:sp>
      <p:sp>
        <p:nvSpPr>
          <p:cNvPr name="Freeform 15" id="15"/>
          <p:cNvSpPr/>
          <p:nvPr/>
        </p:nvSpPr>
        <p:spPr>
          <a:xfrm flipH="false" flipV="false" rot="0">
            <a:off x="14598411" y="2929670"/>
            <a:ext cx="3099721" cy="3099721"/>
          </a:xfrm>
          <a:custGeom>
            <a:avLst/>
            <a:gdLst/>
            <a:ahLst/>
            <a:cxnLst/>
            <a:rect r="r" b="b" t="t" l="l"/>
            <a:pathLst>
              <a:path h="3099721" w="3099721">
                <a:moveTo>
                  <a:pt x="0" y="0"/>
                </a:moveTo>
                <a:lnTo>
                  <a:pt x="3099721" y="0"/>
                </a:lnTo>
                <a:lnTo>
                  <a:pt x="3099721" y="3099721"/>
                </a:lnTo>
                <a:lnTo>
                  <a:pt x="0" y="309972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6" id="16"/>
          <p:cNvSpPr txBox="true"/>
          <p:nvPr/>
        </p:nvSpPr>
        <p:spPr>
          <a:xfrm rot="0">
            <a:off x="14844875" y="3301920"/>
            <a:ext cx="2606792" cy="2119843"/>
          </a:xfrm>
          <a:prstGeom prst="rect">
            <a:avLst/>
          </a:prstGeom>
        </p:spPr>
        <p:txBody>
          <a:bodyPr anchor="t" rtlCol="false" tIns="0" lIns="0" bIns="0" rIns="0">
            <a:spAutoFit/>
          </a:bodyPr>
          <a:lstStyle/>
          <a:p>
            <a:pPr algn="ctr">
              <a:lnSpc>
                <a:spcPts val="4101"/>
              </a:lnSpc>
            </a:pPr>
            <a:r>
              <a:rPr lang="en-US" b="true" sz="2928">
                <a:solidFill>
                  <a:srgbClr val="C6302C"/>
                </a:solidFill>
                <a:latin typeface="Arimo Bold"/>
                <a:ea typeface="Arimo Bold"/>
                <a:cs typeface="Arimo Bold"/>
                <a:sym typeface="Arimo Bold"/>
              </a:rPr>
              <a:t>Run-time Environment</a:t>
            </a:r>
          </a:p>
          <a:p>
            <a:pPr algn="ctr">
              <a:lnSpc>
                <a:spcPts val="4101"/>
              </a:lnSpc>
            </a:pPr>
            <a:r>
              <a:rPr lang="en-US" b="true" sz="2928">
                <a:solidFill>
                  <a:srgbClr val="000000"/>
                </a:solidFill>
                <a:latin typeface="Arimo Bold"/>
                <a:ea typeface="Arimo Bold"/>
                <a:cs typeface="Arimo Bold"/>
                <a:sym typeface="Arimo Bold"/>
              </a:rPr>
              <a:t>- with debugger</a:t>
            </a:r>
          </a:p>
        </p:txBody>
      </p:sp>
      <p:grpSp>
        <p:nvGrpSpPr>
          <p:cNvPr name="Group 17" id="17"/>
          <p:cNvGrpSpPr/>
          <p:nvPr/>
        </p:nvGrpSpPr>
        <p:grpSpPr>
          <a:xfrm rot="0">
            <a:off x="2537237" y="161693"/>
            <a:ext cx="13213526" cy="9925515"/>
            <a:chOff x="0" y="0"/>
            <a:chExt cx="17618034" cy="13234020"/>
          </a:xfrm>
        </p:grpSpPr>
        <p:sp>
          <p:nvSpPr>
            <p:cNvPr name="Freeform 18" id="1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40000"/>
              </a:blip>
              <a:stretch>
                <a:fillRect l="0" t="0" r="0" b="0"/>
              </a:stretch>
            </a:blipFill>
          </p:spPr>
        </p:sp>
        <p:sp>
          <p:nvSpPr>
            <p:cNvPr name="Freeform 19" id="1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20" id="2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22.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Freeform 2" id="2"/>
          <p:cNvSpPr/>
          <p:nvPr/>
        </p:nvSpPr>
        <p:spPr>
          <a:xfrm flipH="false" flipV="false" rot="0">
            <a:off x="-214053" y="-357629"/>
            <a:ext cx="4218457" cy="10756353"/>
          </a:xfrm>
          <a:custGeom>
            <a:avLst/>
            <a:gdLst/>
            <a:ahLst/>
            <a:cxnLst/>
            <a:rect r="r" b="b" t="t" l="l"/>
            <a:pathLst>
              <a:path h="10756353" w="4218457">
                <a:moveTo>
                  <a:pt x="0" y="0"/>
                </a:moveTo>
                <a:lnTo>
                  <a:pt x="4218457" y="0"/>
                </a:lnTo>
                <a:lnTo>
                  <a:pt x="4218457" y="10756353"/>
                </a:lnTo>
                <a:lnTo>
                  <a:pt x="0" y="10756353"/>
                </a:lnTo>
                <a:lnTo>
                  <a:pt x="0" y="0"/>
                </a:lnTo>
                <a:close/>
              </a:path>
            </a:pathLst>
          </a:custGeom>
          <a:blipFill>
            <a:blip r:embed="rId2"/>
            <a:stretch>
              <a:fillRect l="-132053" t="0" r="-142279" b="0"/>
            </a:stretch>
          </a:blipFill>
        </p:spPr>
      </p:sp>
      <p:grpSp>
        <p:nvGrpSpPr>
          <p:cNvPr name="Group 3" id="3"/>
          <p:cNvGrpSpPr/>
          <p:nvPr/>
        </p:nvGrpSpPr>
        <p:grpSpPr>
          <a:xfrm rot="0">
            <a:off x="772195" y="8487069"/>
            <a:ext cx="2492568" cy="1985237"/>
            <a:chOff x="0" y="0"/>
            <a:chExt cx="3323424" cy="2646983"/>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58937" y="5082199"/>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64285" y="1141317"/>
            <a:ext cx="1188871" cy="1194200"/>
            <a:chOff x="0" y="0"/>
            <a:chExt cx="1585162" cy="1592267"/>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40332" y="1706046"/>
            <a:ext cx="835006" cy="835006"/>
          </a:xfrm>
          <a:custGeom>
            <a:avLst/>
            <a:gdLst/>
            <a:ahLst/>
            <a:cxnLst/>
            <a:rect r="r" b="b" t="t" l="l"/>
            <a:pathLst>
              <a:path h="835006" w="835006">
                <a:moveTo>
                  <a:pt x="0" y="0"/>
                </a:moveTo>
                <a:lnTo>
                  <a:pt x="835006" y="0"/>
                </a:lnTo>
                <a:lnTo>
                  <a:pt x="835006"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63611" y="1080294"/>
            <a:ext cx="12579429" cy="125413"/>
            <a:chOff x="0" y="0"/>
            <a:chExt cx="16772572" cy="167217"/>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5818489" y="2123549"/>
            <a:ext cx="11097059" cy="7267792"/>
          </a:xfrm>
          <a:custGeom>
            <a:avLst/>
            <a:gdLst/>
            <a:ahLst/>
            <a:cxnLst/>
            <a:rect r="r" b="b" t="t" l="l"/>
            <a:pathLst>
              <a:path h="7267792" w="11097059">
                <a:moveTo>
                  <a:pt x="0" y="0"/>
                </a:moveTo>
                <a:lnTo>
                  <a:pt x="11097059" y="0"/>
                </a:lnTo>
                <a:lnTo>
                  <a:pt x="11097059" y="7267792"/>
                </a:lnTo>
                <a:lnTo>
                  <a:pt x="0" y="7267792"/>
                </a:lnTo>
                <a:lnTo>
                  <a:pt x="0" y="0"/>
                </a:lnTo>
                <a:close/>
              </a:path>
            </a:pathLst>
          </a:custGeom>
          <a:blipFill>
            <a:blip r:embed="rId5"/>
            <a:stretch>
              <a:fillRect l="0" t="0" r="0" b="0"/>
            </a:stretch>
          </a:blipFill>
        </p:spPr>
      </p:sp>
      <p:grpSp>
        <p:nvGrpSpPr>
          <p:cNvPr name="Group 13" id="13"/>
          <p:cNvGrpSpPr/>
          <p:nvPr/>
        </p:nvGrpSpPr>
        <p:grpSpPr>
          <a:xfrm rot="0">
            <a:off x="2537237" y="161693"/>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7" id="17"/>
          <p:cNvSpPr txBox="true"/>
          <p:nvPr/>
        </p:nvSpPr>
        <p:spPr>
          <a:xfrm rot="0">
            <a:off x="5070044" y="-114300"/>
            <a:ext cx="12593949" cy="1428750"/>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Tree>
  </p:cSld>
  <p:clrMapOvr>
    <a:masterClrMapping/>
  </p:clrMapOvr>
</p:sld>
</file>

<file path=ppt/slides/slide123.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Freeform 2" id="2"/>
          <p:cNvSpPr/>
          <p:nvPr/>
        </p:nvSpPr>
        <p:spPr>
          <a:xfrm flipH="false" flipV="false" rot="0">
            <a:off x="-214053" y="-357629"/>
            <a:ext cx="4218457" cy="10756353"/>
          </a:xfrm>
          <a:custGeom>
            <a:avLst/>
            <a:gdLst/>
            <a:ahLst/>
            <a:cxnLst/>
            <a:rect r="r" b="b" t="t" l="l"/>
            <a:pathLst>
              <a:path h="10756353" w="4218457">
                <a:moveTo>
                  <a:pt x="0" y="0"/>
                </a:moveTo>
                <a:lnTo>
                  <a:pt x="4218457" y="0"/>
                </a:lnTo>
                <a:lnTo>
                  <a:pt x="4218457" y="10756353"/>
                </a:lnTo>
                <a:lnTo>
                  <a:pt x="0" y="10756353"/>
                </a:lnTo>
                <a:lnTo>
                  <a:pt x="0" y="0"/>
                </a:lnTo>
                <a:close/>
              </a:path>
            </a:pathLst>
          </a:custGeom>
          <a:blipFill>
            <a:blip r:embed="rId2"/>
            <a:stretch>
              <a:fillRect l="-132053" t="0" r="-142279" b="0"/>
            </a:stretch>
          </a:blipFill>
        </p:spPr>
      </p:sp>
      <p:grpSp>
        <p:nvGrpSpPr>
          <p:cNvPr name="Group 3" id="3"/>
          <p:cNvGrpSpPr/>
          <p:nvPr/>
        </p:nvGrpSpPr>
        <p:grpSpPr>
          <a:xfrm rot="0">
            <a:off x="772195" y="8487069"/>
            <a:ext cx="2492568" cy="1985237"/>
            <a:chOff x="0" y="0"/>
            <a:chExt cx="3323424" cy="2646983"/>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58937" y="5082199"/>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64285" y="1141317"/>
            <a:ext cx="1188871" cy="1194200"/>
            <a:chOff x="0" y="0"/>
            <a:chExt cx="1585162" cy="1592267"/>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40332" y="1706046"/>
            <a:ext cx="835006" cy="835006"/>
          </a:xfrm>
          <a:custGeom>
            <a:avLst/>
            <a:gdLst/>
            <a:ahLst/>
            <a:cxnLst/>
            <a:rect r="r" b="b" t="t" l="l"/>
            <a:pathLst>
              <a:path h="835006" w="835006">
                <a:moveTo>
                  <a:pt x="0" y="0"/>
                </a:moveTo>
                <a:lnTo>
                  <a:pt x="835006" y="0"/>
                </a:lnTo>
                <a:lnTo>
                  <a:pt x="835006"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63611" y="1080294"/>
            <a:ext cx="12579429" cy="125413"/>
            <a:chOff x="0" y="0"/>
            <a:chExt cx="16772572" cy="167217"/>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4601955" y="3269138"/>
            <a:ext cx="13902741" cy="3748724"/>
          </a:xfrm>
          <a:custGeom>
            <a:avLst/>
            <a:gdLst/>
            <a:ahLst/>
            <a:cxnLst/>
            <a:rect r="r" b="b" t="t" l="l"/>
            <a:pathLst>
              <a:path h="3748724" w="13902741">
                <a:moveTo>
                  <a:pt x="0" y="0"/>
                </a:moveTo>
                <a:lnTo>
                  <a:pt x="13902741" y="0"/>
                </a:lnTo>
                <a:lnTo>
                  <a:pt x="13902741" y="3748724"/>
                </a:lnTo>
                <a:lnTo>
                  <a:pt x="0" y="3748724"/>
                </a:lnTo>
                <a:lnTo>
                  <a:pt x="0" y="0"/>
                </a:lnTo>
                <a:close/>
              </a:path>
            </a:pathLst>
          </a:custGeom>
          <a:blipFill>
            <a:blip r:embed="rId5"/>
            <a:stretch>
              <a:fillRect l="-3482" t="0" r="-3483" b="0"/>
            </a:stretch>
          </a:blipFill>
        </p:spPr>
      </p:sp>
      <p:grpSp>
        <p:nvGrpSpPr>
          <p:cNvPr name="Group 13" id="13"/>
          <p:cNvGrpSpPr/>
          <p:nvPr/>
        </p:nvGrpSpPr>
        <p:grpSpPr>
          <a:xfrm rot="0">
            <a:off x="2537237" y="161693"/>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7" id="17"/>
          <p:cNvSpPr txBox="true"/>
          <p:nvPr/>
        </p:nvSpPr>
        <p:spPr>
          <a:xfrm rot="0">
            <a:off x="5070044" y="-133350"/>
            <a:ext cx="12593949" cy="1428750"/>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Tree>
  </p:cSld>
  <p:clrMapOvr>
    <a:masterClrMapping/>
  </p:clrMapOvr>
</p:sld>
</file>

<file path=ppt/slides/slide124.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Freeform 2" id="2"/>
          <p:cNvSpPr/>
          <p:nvPr/>
        </p:nvSpPr>
        <p:spPr>
          <a:xfrm flipH="false" flipV="false" rot="0">
            <a:off x="-214053" y="-357629"/>
            <a:ext cx="4218457" cy="10756353"/>
          </a:xfrm>
          <a:custGeom>
            <a:avLst/>
            <a:gdLst/>
            <a:ahLst/>
            <a:cxnLst/>
            <a:rect r="r" b="b" t="t" l="l"/>
            <a:pathLst>
              <a:path h="10756353" w="4218457">
                <a:moveTo>
                  <a:pt x="0" y="0"/>
                </a:moveTo>
                <a:lnTo>
                  <a:pt x="4218457" y="0"/>
                </a:lnTo>
                <a:lnTo>
                  <a:pt x="4218457" y="10756353"/>
                </a:lnTo>
                <a:lnTo>
                  <a:pt x="0" y="10756353"/>
                </a:lnTo>
                <a:lnTo>
                  <a:pt x="0" y="0"/>
                </a:lnTo>
                <a:close/>
              </a:path>
            </a:pathLst>
          </a:custGeom>
          <a:blipFill>
            <a:blip r:embed="rId2"/>
            <a:stretch>
              <a:fillRect l="-132053" t="0" r="-142279" b="0"/>
            </a:stretch>
          </a:blipFill>
        </p:spPr>
      </p:sp>
      <p:grpSp>
        <p:nvGrpSpPr>
          <p:cNvPr name="Group 3" id="3"/>
          <p:cNvGrpSpPr/>
          <p:nvPr/>
        </p:nvGrpSpPr>
        <p:grpSpPr>
          <a:xfrm rot="0">
            <a:off x="772195" y="8487069"/>
            <a:ext cx="2492568" cy="1985237"/>
            <a:chOff x="0" y="0"/>
            <a:chExt cx="3323424" cy="2646983"/>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58937" y="5082199"/>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64285" y="1141317"/>
            <a:ext cx="1188871" cy="1194200"/>
            <a:chOff x="0" y="0"/>
            <a:chExt cx="1585162" cy="1592267"/>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40332" y="1706046"/>
            <a:ext cx="835006" cy="835006"/>
          </a:xfrm>
          <a:custGeom>
            <a:avLst/>
            <a:gdLst/>
            <a:ahLst/>
            <a:cxnLst/>
            <a:rect r="r" b="b" t="t" l="l"/>
            <a:pathLst>
              <a:path h="835006" w="835006">
                <a:moveTo>
                  <a:pt x="0" y="0"/>
                </a:moveTo>
                <a:lnTo>
                  <a:pt x="835006" y="0"/>
                </a:lnTo>
                <a:lnTo>
                  <a:pt x="835006"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63611" y="1080294"/>
            <a:ext cx="12579429" cy="125413"/>
            <a:chOff x="0" y="0"/>
            <a:chExt cx="16772572" cy="167217"/>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6501153" y="1323349"/>
            <a:ext cx="9731731" cy="8784603"/>
          </a:xfrm>
          <a:custGeom>
            <a:avLst/>
            <a:gdLst/>
            <a:ahLst/>
            <a:cxnLst/>
            <a:rect r="r" b="b" t="t" l="l"/>
            <a:pathLst>
              <a:path h="8784603" w="9731731">
                <a:moveTo>
                  <a:pt x="0" y="0"/>
                </a:moveTo>
                <a:lnTo>
                  <a:pt x="9731731" y="0"/>
                </a:lnTo>
                <a:lnTo>
                  <a:pt x="9731731" y="8784603"/>
                </a:lnTo>
                <a:lnTo>
                  <a:pt x="0" y="8784603"/>
                </a:lnTo>
                <a:lnTo>
                  <a:pt x="0" y="0"/>
                </a:lnTo>
                <a:close/>
              </a:path>
            </a:pathLst>
          </a:custGeom>
          <a:blipFill>
            <a:blip r:embed="rId5"/>
            <a:stretch>
              <a:fillRect l="0" t="0" r="0" b="0"/>
            </a:stretch>
          </a:blipFill>
        </p:spPr>
      </p:sp>
      <p:grpSp>
        <p:nvGrpSpPr>
          <p:cNvPr name="Group 13" id="13"/>
          <p:cNvGrpSpPr/>
          <p:nvPr/>
        </p:nvGrpSpPr>
        <p:grpSpPr>
          <a:xfrm rot="0">
            <a:off x="2537237" y="161693"/>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7" id="17"/>
          <p:cNvSpPr txBox="true"/>
          <p:nvPr/>
        </p:nvSpPr>
        <p:spPr>
          <a:xfrm rot="0">
            <a:off x="5070044" y="-123825"/>
            <a:ext cx="12593949" cy="1428750"/>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Tree>
  </p:cSld>
  <p:clrMapOvr>
    <a:masterClrMapping/>
  </p:clrMapOvr>
</p:sld>
</file>

<file path=ppt/slides/slide125.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Freeform 2" id="2"/>
          <p:cNvSpPr/>
          <p:nvPr/>
        </p:nvSpPr>
        <p:spPr>
          <a:xfrm flipH="false" flipV="false" rot="0">
            <a:off x="-214053" y="-357629"/>
            <a:ext cx="4218457" cy="10756353"/>
          </a:xfrm>
          <a:custGeom>
            <a:avLst/>
            <a:gdLst/>
            <a:ahLst/>
            <a:cxnLst/>
            <a:rect r="r" b="b" t="t" l="l"/>
            <a:pathLst>
              <a:path h="10756353" w="4218457">
                <a:moveTo>
                  <a:pt x="0" y="0"/>
                </a:moveTo>
                <a:lnTo>
                  <a:pt x="4218457" y="0"/>
                </a:lnTo>
                <a:lnTo>
                  <a:pt x="4218457" y="10756353"/>
                </a:lnTo>
                <a:lnTo>
                  <a:pt x="0" y="10756353"/>
                </a:lnTo>
                <a:lnTo>
                  <a:pt x="0" y="0"/>
                </a:lnTo>
                <a:close/>
              </a:path>
            </a:pathLst>
          </a:custGeom>
          <a:blipFill>
            <a:blip r:embed="rId2"/>
            <a:stretch>
              <a:fillRect l="-132053" t="0" r="-142279" b="0"/>
            </a:stretch>
          </a:blipFill>
        </p:spPr>
      </p:sp>
      <p:grpSp>
        <p:nvGrpSpPr>
          <p:cNvPr name="Group 3" id="3"/>
          <p:cNvGrpSpPr/>
          <p:nvPr/>
        </p:nvGrpSpPr>
        <p:grpSpPr>
          <a:xfrm rot="0">
            <a:off x="772195" y="8487069"/>
            <a:ext cx="2492568" cy="1985237"/>
            <a:chOff x="0" y="0"/>
            <a:chExt cx="3323424" cy="2646983"/>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58937" y="5082199"/>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64285" y="1141317"/>
            <a:ext cx="1188871" cy="1194200"/>
            <a:chOff x="0" y="0"/>
            <a:chExt cx="1585162" cy="1592267"/>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40332" y="1706046"/>
            <a:ext cx="835006" cy="835006"/>
          </a:xfrm>
          <a:custGeom>
            <a:avLst/>
            <a:gdLst/>
            <a:ahLst/>
            <a:cxnLst/>
            <a:rect r="r" b="b" t="t" l="l"/>
            <a:pathLst>
              <a:path h="835006" w="835006">
                <a:moveTo>
                  <a:pt x="0" y="0"/>
                </a:moveTo>
                <a:lnTo>
                  <a:pt x="835006" y="0"/>
                </a:lnTo>
                <a:lnTo>
                  <a:pt x="835006"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63611" y="1080294"/>
            <a:ext cx="12579429" cy="125413"/>
            <a:chOff x="0" y="0"/>
            <a:chExt cx="16772572" cy="167217"/>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6675063" y="3747701"/>
            <a:ext cx="9756524" cy="3170473"/>
          </a:xfrm>
          <a:custGeom>
            <a:avLst/>
            <a:gdLst/>
            <a:ahLst/>
            <a:cxnLst/>
            <a:rect r="r" b="b" t="t" l="l"/>
            <a:pathLst>
              <a:path h="3170473" w="9756524">
                <a:moveTo>
                  <a:pt x="0" y="0"/>
                </a:moveTo>
                <a:lnTo>
                  <a:pt x="9756524" y="0"/>
                </a:lnTo>
                <a:lnTo>
                  <a:pt x="9756524" y="3170473"/>
                </a:lnTo>
                <a:lnTo>
                  <a:pt x="0" y="3170473"/>
                </a:lnTo>
                <a:lnTo>
                  <a:pt x="0" y="0"/>
                </a:lnTo>
                <a:close/>
              </a:path>
            </a:pathLst>
          </a:custGeom>
          <a:blipFill>
            <a:blip r:embed="rId5"/>
            <a:stretch>
              <a:fillRect l="0" t="0" r="-89240" b="0"/>
            </a:stretch>
          </a:blipFill>
        </p:spPr>
      </p:sp>
      <p:grpSp>
        <p:nvGrpSpPr>
          <p:cNvPr name="Group 13" id="13"/>
          <p:cNvGrpSpPr/>
          <p:nvPr/>
        </p:nvGrpSpPr>
        <p:grpSpPr>
          <a:xfrm rot="0">
            <a:off x="2537237" y="161693"/>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7" id="17"/>
          <p:cNvSpPr txBox="true"/>
          <p:nvPr/>
        </p:nvSpPr>
        <p:spPr>
          <a:xfrm rot="0">
            <a:off x="5070044" y="-104775"/>
            <a:ext cx="12593949" cy="1428750"/>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Tree>
  </p:cSld>
  <p:clrMapOvr>
    <a:masterClrMapping/>
  </p:clrMapOvr>
</p:sld>
</file>

<file path=ppt/slides/slide126.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Freeform 2" id="2"/>
          <p:cNvSpPr/>
          <p:nvPr/>
        </p:nvSpPr>
        <p:spPr>
          <a:xfrm flipH="false" flipV="false" rot="0">
            <a:off x="-214053" y="-357629"/>
            <a:ext cx="4218457" cy="10756353"/>
          </a:xfrm>
          <a:custGeom>
            <a:avLst/>
            <a:gdLst/>
            <a:ahLst/>
            <a:cxnLst/>
            <a:rect r="r" b="b" t="t" l="l"/>
            <a:pathLst>
              <a:path h="10756353" w="4218457">
                <a:moveTo>
                  <a:pt x="0" y="0"/>
                </a:moveTo>
                <a:lnTo>
                  <a:pt x="4218457" y="0"/>
                </a:lnTo>
                <a:lnTo>
                  <a:pt x="4218457" y="10756353"/>
                </a:lnTo>
                <a:lnTo>
                  <a:pt x="0" y="10756353"/>
                </a:lnTo>
                <a:lnTo>
                  <a:pt x="0" y="0"/>
                </a:lnTo>
                <a:close/>
              </a:path>
            </a:pathLst>
          </a:custGeom>
          <a:blipFill>
            <a:blip r:embed="rId2"/>
            <a:stretch>
              <a:fillRect l="-132053" t="0" r="-142279" b="0"/>
            </a:stretch>
          </a:blipFill>
        </p:spPr>
      </p:sp>
      <p:grpSp>
        <p:nvGrpSpPr>
          <p:cNvPr name="Group 3" id="3"/>
          <p:cNvGrpSpPr/>
          <p:nvPr/>
        </p:nvGrpSpPr>
        <p:grpSpPr>
          <a:xfrm rot="0">
            <a:off x="772195" y="8487069"/>
            <a:ext cx="2492568" cy="1985237"/>
            <a:chOff x="0" y="0"/>
            <a:chExt cx="3323424" cy="2646983"/>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58937" y="5082199"/>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64285" y="1141317"/>
            <a:ext cx="1188871" cy="1194200"/>
            <a:chOff x="0" y="0"/>
            <a:chExt cx="1585162" cy="1592267"/>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40332" y="1706046"/>
            <a:ext cx="835006" cy="835006"/>
          </a:xfrm>
          <a:custGeom>
            <a:avLst/>
            <a:gdLst/>
            <a:ahLst/>
            <a:cxnLst/>
            <a:rect r="r" b="b" t="t" l="l"/>
            <a:pathLst>
              <a:path h="835006" w="835006">
                <a:moveTo>
                  <a:pt x="0" y="0"/>
                </a:moveTo>
                <a:lnTo>
                  <a:pt x="835006" y="0"/>
                </a:lnTo>
                <a:lnTo>
                  <a:pt x="835006"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63611" y="1080294"/>
            <a:ext cx="12579429" cy="125413"/>
            <a:chOff x="0" y="0"/>
            <a:chExt cx="16772572" cy="167217"/>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4741482" y="2335517"/>
            <a:ext cx="13251073" cy="7301253"/>
          </a:xfrm>
          <a:custGeom>
            <a:avLst/>
            <a:gdLst/>
            <a:ahLst/>
            <a:cxnLst/>
            <a:rect r="r" b="b" t="t" l="l"/>
            <a:pathLst>
              <a:path h="7301253" w="13251073">
                <a:moveTo>
                  <a:pt x="0" y="0"/>
                </a:moveTo>
                <a:lnTo>
                  <a:pt x="13251073" y="0"/>
                </a:lnTo>
                <a:lnTo>
                  <a:pt x="13251073" y="7301253"/>
                </a:lnTo>
                <a:lnTo>
                  <a:pt x="0" y="7301253"/>
                </a:lnTo>
                <a:lnTo>
                  <a:pt x="0" y="0"/>
                </a:lnTo>
                <a:close/>
              </a:path>
            </a:pathLst>
          </a:custGeom>
          <a:blipFill>
            <a:blip r:embed="rId5"/>
            <a:stretch>
              <a:fillRect l="0" t="0" r="0" b="0"/>
            </a:stretch>
          </a:blipFill>
        </p:spPr>
      </p:sp>
      <p:grpSp>
        <p:nvGrpSpPr>
          <p:cNvPr name="Group 13" id="13"/>
          <p:cNvGrpSpPr/>
          <p:nvPr/>
        </p:nvGrpSpPr>
        <p:grpSpPr>
          <a:xfrm rot="0">
            <a:off x="2537237" y="161693"/>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7" id="17"/>
          <p:cNvSpPr txBox="true"/>
          <p:nvPr/>
        </p:nvSpPr>
        <p:spPr>
          <a:xfrm rot="0">
            <a:off x="5070044" y="-104775"/>
            <a:ext cx="12593949" cy="1428750"/>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Tree>
  </p:cSld>
  <p:clrMapOvr>
    <a:masterClrMapping/>
  </p:clrMapOvr>
</p:sld>
</file>

<file path=ppt/slides/slide127.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Freeform 2" id="2"/>
          <p:cNvSpPr/>
          <p:nvPr/>
        </p:nvSpPr>
        <p:spPr>
          <a:xfrm flipH="false" flipV="false" rot="0">
            <a:off x="-214053" y="-357629"/>
            <a:ext cx="4218457" cy="10756353"/>
          </a:xfrm>
          <a:custGeom>
            <a:avLst/>
            <a:gdLst/>
            <a:ahLst/>
            <a:cxnLst/>
            <a:rect r="r" b="b" t="t" l="l"/>
            <a:pathLst>
              <a:path h="10756353" w="4218457">
                <a:moveTo>
                  <a:pt x="0" y="0"/>
                </a:moveTo>
                <a:lnTo>
                  <a:pt x="4218457" y="0"/>
                </a:lnTo>
                <a:lnTo>
                  <a:pt x="4218457" y="10756353"/>
                </a:lnTo>
                <a:lnTo>
                  <a:pt x="0" y="10756353"/>
                </a:lnTo>
                <a:lnTo>
                  <a:pt x="0" y="0"/>
                </a:lnTo>
                <a:close/>
              </a:path>
            </a:pathLst>
          </a:custGeom>
          <a:blipFill>
            <a:blip r:embed="rId2"/>
            <a:stretch>
              <a:fillRect l="-132053" t="0" r="-142279" b="0"/>
            </a:stretch>
          </a:blipFill>
        </p:spPr>
      </p:sp>
      <p:grpSp>
        <p:nvGrpSpPr>
          <p:cNvPr name="Group 3" id="3"/>
          <p:cNvGrpSpPr/>
          <p:nvPr/>
        </p:nvGrpSpPr>
        <p:grpSpPr>
          <a:xfrm rot="0">
            <a:off x="772195" y="8487069"/>
            <a:ext cx="2492568" cy="1985237"/>
            <a:chOff x="0" y="0"/>
            <a:chExt cx="3323424" cy="2646983"/>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58937" y="5082199"/>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64285" y="1141317"/>
            <a:ext cx="1188871" cy="1194200"/>
            <a:chOff x="0" y="0"/>
            <a:chExt cx="1585162" cy="1592267"/>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40332" y="1706046"/>
            <a:ext cx="835006" cy="835006"/>
          </a:xfrm>
          <a:custGeom>
            <a:avLst/>
            <a:gdLst/>
            <a:ahLst/>
            <a:cxnLst/>
            <a:rect r="r" b="b" t="t" l="l"/>
            <a:pathLst>
              <a:path h="835006" w="835006">
                <a:moveTo>
                  <a:pt x="0" y="0"/>
                </a:moveTo>
                <a:lnTo>
                  <a:pt x="835006" y="0"/>
                </a:lnTo>
                <a:lnTo>
                  <a:pt x="835006"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63611" y="1080294"/>
            <a:ext cx="12579429" cy="125413"/>
            <a:chOff x="0" y="0"/>
            <a:chExt cx="16772572" cy="167217"/>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4992680" y="2541052"/>
            <a:ext cx="12748676" cy="6767342"/>
          </a:xfrm>
          <a:custGeom>
            <a:avLst/>
            <a:gdLst/>
            <a:ahLst/>
            <a:cxnLst/>
            <a:rect r="r" b="b" t="t" l="l"/>
            <a:pathLst>
              <a:path h="6767342" w="12748676">
                <a:moveTo>
                  <a:pt x="0" y="0"/>
                </a:moveTo>
                <a:lnTo>
                  <a:pt x="12748676" y="0"/>
                </a:lnTo>
                <a:lnTo>
                  <a:pt x="12748676" y="6767342"/>
                </a:lnTo>
                <a:lnTo>
                  <a:pt x="0" y="6767342"/>
                </a:lnTo>
                <a:lnTo>
                  <a:pt x="0" y="0"/>
                </a:lnTo>
                <a:close/>
              </a:path>
            </a:pathLst>
          </a:custGeom>
          <a:blipFill>
            <a:blip r:embed="rId5"/>
            <a:stretch>
              <a:fillRect l="0" t="0" r="0" b="0"/>
            </a:stretch>
          </a:blipFill>
        </p:spPr>
      </p:sp>
      <p:grpSp>
        <p:nvGrpSpPr>
          <p:cNvPr name="Group 13" id="13"/>
          <p:cNvGrpSpPr/>
          <p:nvPr/>
        </p:nvGrpSpPr>
        <p:grpSpPr>
          <a:xfrm rot="0">
            <a:off x="2537237" y="161693"/>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7" id="17"/>
          <p:cNvSpPr txBox="true"/>
          <p:nvPr/>
        </p:nvSpPr>
        <p:spPr>
          <a:xfrm rot="0">
            <a:off x="5070044" y="-95250"/>
            <a:ext cx="12593949" cy="1428750"/>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Tree>
  </p:cSld>
  <p:clrMapOvr>
    <a:masterClrMapping/>
  </p:clrMapOvr>
</p:sld>
</file>

<file path=ppt/slides/slide128.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Freeform 2" id="2"/>
          <p:cNvSpPr/>
          <p:nvPr/>
        </p:nvSpPr>
        <p:spPr>
          <a:xfrm flipH="false" flipV="false" rot="0">
            <a:off x="-214053" y="-357629"/>
            <a:ext cx="4218457" cy="10756353"/>
          </a:xfrm>
          <a:custGeom>
            <a:avLst/>
            <a:gdLst/>
            <a:ahLst/>
            <a:cxnLst/>
            <a:rect r="r" b="b" t="t" l="l"/>
            <a:pathLst>
              <a:path h="10756353" w="4218457">
                <a:moveTo>
                  <a:pt x="0" y="0"/>
                </a:moveTo>
                <a:lnTo>
                  <a:pt x="4218457" y="0"/>
                </a:lnTo>
                <a:lnTo>
                  <a:pt x="4218457" y="10756353"/>
                </a:lnTo>
                <a:lnTo>
                  <a:pt x="0" y="10756353"/>
                </a:lnTo>
                <a:lnTo>
                  <a:pt x="0" y="0"/>
                </a:lnTo>
                <a:close/>
              </a:path>
            </a:pathLst>
          </a:custGeom>
          <a:blipFill>
            <a:blip r:embed="rId2"/>
            <a:stretch>
              <a:fillRect l="-132053" t="0" r="-142279" b="0"/>
            </a:stretch>
          </a:blipFill>
        </p:spPr>
      </p:sp>
      <p:grpSp>
        <p:nvGrpSpPr>
          <p:cNvPr name="Group 3" id="3"/>
          <p:cNvGrpSpPr/>
          <p:nvPr/>
        </p:nvGrpSpPr>
        <p:grpSpPr>
          <a:xfrm rot="0">
            <a:off x="772195" y="8487069"/>
            <a:ext cx="2492568" cy="1985237"/>
            <a:chOff x="0" y="0"/>
            <a:chExt cx="3323424" cy="2646983"/>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58937" y="5082199"/>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64285" y="1141317"/>
            <a:ext cx="1188871" cy="1194200"/>
            <a:chOff x="0" y="0"/>
            <a:chExt cx="1585162" cy="1592267"/>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40332" y="1706046"/>
            <a:ext cx="835006" cy="835006"/>
          </a:xfrm>
          <a:custGeom>
            <a:avLst/>
            <a:gdLst/>
            <a:ahLst/>
            <a:cxnLst/>
            <a:rect r="r" b="b" t="t" l="l"/>
            <a:pathLst>
              <a:path h="835006" w="835006">
                <a:moveTo>
                  <a:pt x="0" y="0"/>
                </a:moveTo>
                <a:lnTo>
                  <a:pt x="835006" y="0"/>
                </a:lnTo>
                <a:lnTo>
                  <a:pt x="835006"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63611" y="1080294"/>
            <a:ext cx="12579429" cy="125413"/>
            <a:chOff x="0" y="0"/>
            <a:chExt cx="16772572" cy="167217"/>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5582507" y="1963541"/>
            <a:ext cx="11569023" cy="7925739"/>
          </a:xfrm>
          <a:custGeom>
            <a:avLst/>
            <a:gdLst/>
            <a:ahLst/>
            <a:cxnLst/>
            <a:rect r="r" b="b" t="t" l="l"/>
            <a:pathLst>
              <a:path h="7925739" w="11569023">
                <a:moveTo>
                  <a:pt x="0" y="0"/>
                </a:moveTo>
                <a:lnTo>
                  <a:pt x="11569023" y="0"/>
                </a:lnTo>
                <a:lnTo>
                  <a:pt x="11569023" y="7925739"/>
                </a:lnTo>
                <a:lnTo>
                  <a:pt x="0" y="7925739"/>
                </a:lnTo>
                <a:lnTo>
                  <a:pt x="0" y="0"/>
                </a:lnTo>
                <a:close/>
              </a:path>
            </a:pathLst>
          </a:custGeom>
          <a:blipFill>
            <a:blip r:embed="rId5"/>
            <a:stretch>
              <a:fillRect l="0" t="0" r="0" b="0"/>
            </a:stretch>
          </a:blipFill>
        </p:spPr>
      </p:sp>
      <p:grpSp>
        <p:nvGrpSpPr>
          <p:cNvPr name="Group 13" id="13"/>
          <p:cNvGrpSpPr/>
          <p:nvPr/>
        </p:nvGrpSpPr>
        <p:grpSpPr>
          <a:xfrm rot="0">
            <a:off x="2537237" y="161693"/>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7" id="17"/>
          <p:cNvSpPr txBox="true"/>
          <p:nvPr/>
        </p:nvSpPr>
        <p:spPr>
          <a:xfrm rot="0">
            <a:off x="5070044" y="-133350"/>
            <a:ext cx="12593949" cy="1428750"/>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Tree>
  </p:cSld>
  <p:clrMapOvr>
    <a:masterClrMapping/>
  </p:clrMapOvr>
</p:sld>
</file>

<file path=ppt/slides/slide129.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Freeform 2" id="2"/>
          <p:cNvSpPr/>
          <p:nvPr/>
        </p:nvSpPr>
        <p:spPr>
          <a:xfrm flipH="false" flipV="false" rot="0">
            <a:off x="-214053" y="-357629"/>
            <a:ext cx="4218457" cy="10756353"/>
          </a:xfrm>
          <a:custGeom>
            <a:avLst/>
            <a:gdLst/>
            <a:ahLst/>
            <a:cxnLst/>
            <a:rect r="r" b="b" t="t" l="l"/>
            <a:pathLst>
              <a:path h="10756353" w="4218457">
                <a:moveTo>
                  <a:pt x="0" y="0"/>
                </a:moveTo>
                <a:lnTo>
                  <a:pt x="4218457" y="0"/>
                </a:lnTo>
                <a:lnTo>
                  <a:pt x="4218457" y="10756353"/>
                </a:lnTo>
                <a:lnTo>
                  <a:pt x="0" y="10756353"/>
                </a:lnTo>
                <a:lnTo>
                  <a:pt x="0" y="0"/>
                </a:lnTo>
                <a:close/>
              </a:path>
            </a:pathLst>
          </a:custGeom>
          <a:blipFill>
            <a:blip r:embed="rId2"/>
            <a:stretch>
              <a:fillRect l="-132053" t="0" r="-142279" b="0"/>
            </a:stretch>
          </a:blipFill>
        </p:spPr>
      </p:sp>
      <p:grpSp>
        <p:nvGrpSpPr>
          <p:cNvPr name="Group 3" id="3"/>
          <p:cNvGrpSpPr/>
          <p:nvPr/>
        </p:nvGrpSpPr>
        <p:grpSpPr>
          <a:xfrm rot="0">
            <a:off x="772195" y="8487069"/>
            <a:ext cx="2492568" cy="1985237"/>
            <a:chOff x="0" y="0"/>
            <a:chExt cx="3323424" cy="2646983"/>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58937" y="5082199"/>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64285" y="1141317"/>
            <a:ext cx="1188871" cy="1194200"/>
            <a:chOff x="0" y="0"/>
            <a:chExt cx="1585162" cy="1592267"/>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40332" y="1706046"/>
            <a:ext cx="835006" cy="835006"/>
          </a:xfrm>
          <a:custGeom>
            <a:avLst/>
            <a:gdLst/>
            <a:ahLst/>
            <a:cxnLst/>
            <a:rect r="r" b="b" t="t" l="l"/>
            <a:pathLst>
              <a:path h="835006" w="835006">
                <a:moveTo>
                  <a:pt x="0" y="0"/>
                </a:moveTo>
                <a:lnTo>
                  <a:pt x="835006" y="0"/>
                </a:lnTo>
                <a:lnTo>
                  <a:pt x="835006"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63611" y="1080294"/>
            <a:ext cx="12579429" cy="125413"/>
            <a:chOff x="0" y="0"/>
            <a:chExt cx="16772572" cy="167217"/>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5596386" y="1738417"/>
            <a:ext cx="11541264" cy="7975530"/>
          </a:xfrm>
          <a:custGeom>
            <a:avLst/>
            <a:gdLst/>
            <a:ahLst/>
            <a:cxnLst/>
            <a:rect r="r" b="b" t="t" l="l"/>
            <a:pathLst>
              <a:path h="7975530" w="11541264">
                <a:moveTo>
                  <a:pt x="0" y="0"/>
                </a:moveTo>
                <a:lnTo>
                  <a:pt x="11541264" y="0"/>
                </a:lnTo>
                <a:lnTo>
                  <a:pt x="11541264" y="7975530"/>
                </a:lnTo>
                <a:lnTo>
                  <a:pt x="0" y="7975530"/>
                </a:lnTo>
                <a:lnTo>
                  <a:pt x="0" y="0"/>
                </a:lnTo>
                <a:close/>
              </a:path>
            </a:pathLst>
          </a:custGeom>
          <a:blipFill>
            <a:blip r:embed="rId5"/>
            <a:stretch>
              <a:fillRect l="0" t="0" r="0" b="0"/>
            </a:stretch>
          </a:blipFill>
        </p:spPr>
      </p:sp>
      <p:grpSp>
        <p:nvGrpSpPr>
          <p:cNvPr name="Group 13" id="13"/>
          <p:cNvGrpSpPr/>
          <p:nvPr/>
        </p:nvGrpSpPr>
        <p:grpSpPr>
          <a:xfrm rot="0">
            <a:off x="2537237" y="161693"/>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7" id="17"/>
          <p:cNvSpPr txBox="true"/>
          <p:nvPr/>
        </p:nvSpPr>
        <p:spPr>
          <a:xfrm rot="0">
            <a:off x="5070044" y="-123825"/>
            <a:ext cx="12593949" cy="1428750"/>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252438"/>
        </a:solidFill>
      </p:bgPr>
    </p:bg>
    <p:spTree>
      <p:nvGrpSpPr>
        <p:cNvPr id="1" name=""/>
        <p:cNvGrpSpPr/>
        <p:nvPr/>
      </p:nvGrpSpPr>
      <p:grpSpPr>
        <a:xfrm>
          <a:off x="0" y="0"/>
          <a:ext cx="0" cy="0"/>
          <a:chOff x="0" y="0"/>
          <a:chExt cx="0" cy="0"/>
        </a:xfrm>
      </p:grpSpPr>
      <p:grpSp>
        <p:nvGrpSpPr>
          <p:cNvPr name="Group 2" id="2"/>
          <p:cNvGrpSpPr/>
          <p:nvPr/>
        </p:nvGrpSpPr>
        <p:grpSpPr>
          <a:xfrm rot="0">
            <a:off x="440700" y="223856"/>
            <a:ext cx="8161251" cy="1079894"/>
            <a:chOff x="0" y="0"/>
            <a:chExt cx="10881668" cy="1439859"/>
          </a:xfrm>
        </p:grpSpPr>
        <p:sp>
          <p:nvSpPr>
            <p:cNvPr name="Freeform 3" id="3"/>
            <p:cNvSpPr/>
            <p:nvPr/>
          </p:nvSpPr>
          <p:spPr>
            <a:xfrm flipH="false" flipV="false" rot="0">
              <a:off x="0" y="0"/>
              <a:ext cx="10881614" cy="1439799"/>
            </a:xfrm>
            <a:custGeom>
              <a:avLst/>
              <a:gdLst/>
              <a:ahLst/>
              <a:cxnLst/>
              <a:rect r="r" b="b" t="t" l="l"/>
              <a:pathLst>
                <a:path h="1439799" w="10881614">
                  <a:moveTo>
                    <a:pt x="0" y="0"/>
                  </a:moveTo>
                  <a:lnTo>
                    <a:pt x="0" y="1439799"/>
                  </a:lnTo>
                  <a:lnTo>
                    <a:pt x="10881614" y="1439799"/>
                  </a:lnTo>
                  <a:lnTo>
                    <a:pt x="10881614" y="0"/>
                  </a:lnTo>
                  <a:lnTo>
                    <a:pt x="0" y="0"/>
                  </a:lnTo>
                  <a:close/>
                  <a:moveTo>
                    <a:pt x="10603738" y="1161923"/>
                  </a:moveTo>
                  <a:lnTo>
                    <a:pt x="272161" y="1161923"/>
                  </a:lnTo>
                  <a:lnTo>
                    <a:pt x="272161" y="272161"/>
                  </a:lnTo>
                  <a:lnTo>
                    <a:pt x="10603738" y="272161"/>
                  </a:lnTo>
                  <a:lnTo>
                    <a:pt x="10603738" y="1161923"/>
                  </a:lnTo>
                  <a:close/>
                </a:path>
              </a:pathLst>
            </a:custGeom>
            <a:solidFill>
              <a:srgbClr val="004AAD"/>
            </a:solidFill>
          </p:spPr>
        </p:sp>
      </p:grpSp>
      <p:sp>
        <p:nvSpPr>
          <p:cNvPr name="TextBox 4" id="4"/>
          <p:cNvSpPr txBox="true"/>
          <p:nvPr/>
        </p:nvSpPr>
        <p:spPr>
          <a:xfrm rot="0">
            <a:off x="841103" y="602084"/>
            <a:ext cx="7129303" cy="485363"/>
          </a:xfrm>
          <a:prstGeom prst="rect">
            <a:avLst/>
          </a:prstGeom>
        </p:spPr>
        <p:txBody>
          <a:bodyPr anchor="t" rtlCol="false" tIns="0" lIns="0" bIns="0" rIns="0">
            <a:spAutoFit/>
          </a:bodyPr>
          <a:lstStyle/>
          <a:p>
            <a:pPr algn="ctr">
              <a:lnSpc>
                <a:spcPts val="4102"/>
              </a:lnSpc>
            </a:pPr>
            <a:r>
              <a:rPr lang="en-US" sz="4273" b="true">
                <a:solidFill>
                  <a:srgbClr val="7ED957"/>
                </a:solidFill>
                <a:latin typeface="Arimo Bold"/>
                <a:ea typeface="Arimo Bold"/>
                <a:cs typeface="Arimo Bold"/>
                <a:sym typeface="Arimo Bold"/>
              </a:rPr>
              <a:t>System Software</a:t>
            </a:r>
          </a:p>
        </p:txBody>
      </p:sp>
      <p:grpSp>
        <p:nvGrpSpPr>
          <p:cNvPr name="Group 5" id="5"/>
          <p:cNvGrpSpPr/>
          <p:nvPr/>
        </p:nvGrpSpPr>
        <p:grpSpPr>
          <a:xfrm rot="0">
            <a:off x="440700" y="2432707"/>
            <a:ext cx="6826535" cy="1910022"/>
            <a:chOff x="0" y="0"/>
            <a:chExt cx="9102047" cy="2546696"/>
          </a:xfrm>
        </p:grpSpPr>
        <p:sp>
          <p:nvSpPr>
            <p:cNvPr name="Freeform 6" id="6"/>
            <p:cNvSpPr/>
            <p:nvPr/>
          </p:nvSpPr>
          <p:spPr>
            <a:xfrm flipH="false" flipV="false" rot="0">
              <a:off x="0" y="0"/>
              <a:ext cx="9102090" cy="2546731"/>
            </a:xfrm>
            <a:custGeom>
              <a:avLst/>
              <a:gdLst/>
              <a:ahLst/>
              <a:cxnLst/>
              <a:rect r="r" b="b" t="t" l="l"/>
              <a:pathLst>
                <a:path h="2546731" w="9102090">
                  <a:moveTo>
                    <a:pt x="0" y="0"/>
                  </a:moveTo>
                  <a:lnTo>
                    <a:pt x="0" y="2546731"/>
                  </a:lnTo>
                  <a:lnTo>
                    <a:pt x="9102090" y="2546731"/>
                  </a:lnTo>
                  <a:lnTo>
                    <a:pt x="9102090" y="0"/>
                  </a:lnTo>
                  <a:lnTo>
                    <a:pt x="0" y="0"/>
                  </a:lnTo>
                  <a:close/>
                  <a:moveTo>
                    <a:pt x="8824087" y="2268728"/>
                  </a:moveTo>
                  <a:lnTo>
                    <a:pt x="272161" y="2268728"/>
                  </a:lnTo>
                  <a:lnTo>
                    <a:pt x="272161" y="272161"/>
                  </a:lnTo>
                  <a:lnTo>
                    <a:pt x="8824087" y="272161"/>
                  </a:lnTo>
                  <a:lnTo>
                    <a:pt x="8824087" y="2268728"/>
                  </a:lnTo>
                  <a:close/>
                </a:path>
              </a:pathLst>
            </a:custGeom>
            <a:solidFill>
              <a:srgbClr val="FF1616"/>
            </a:solidFill>
          </p:spPr>
        </p:sp>
      </p:grpSp>
      <p:sp>
        <p:nvSpPr>
          <p:cNvPr name="TextBox 7" id="7"/>
          <p:cNvSpPr txBox="true"/>
          <p:nvPr/>
        </p:nvSpPr>
        <p:spPr>
          <a:xfrm rot="0">
            <a:off x="779060" y="2680381"/>
            <a:ext cx="6149814" cy="1262274"/>
          </a:xfrm>
          <a:prstGeom prst="rect">
            <a:avLst/>
          </a:prstGeom>
        </p:spPr>
        <p:txBody>
          <a:bodyPr anchor="t" rtlCol="false" tIns="0" lIns="0" bIns="0" rIns="0">
            <a:spAutoFit/>
          </a:bodyPr>
          <a:lstStyle/>
          <a:p>
            <a:pPr algn="ctr">
              <a:lnSpc>
                <a:spcPts val="4746"/>
              </a:lnSpc>
            </a:pPr>
            <a:r>
              <a:rPr lang="en-US" sz="3390">
                <a:solidFill>
                  <a:srgbClr val="FFDE59"/>
                </a:solidFill>
                <a:latin typeface="Arimo"/>
                <a:ea typeface="Arimo"/>
                <a:cs typeface="Arimo"/>
                <a:sym typeface="Arimo"/>
              </a:rPr>
              <a:t>A variety of programs that a computer needs to function.</a:t>
            </a:r>
          </a:p>
        </p:txBody>
      </p:sp>
      <p:sp>
        <p:nvSpPr>
          <p:cNvPr name="TextBox 8" id="8"/>
          <p:cNvSpPr txBox="true"/>
          <p:nvPr/>
        </p:nvSpPr>
        <p:spPr>
          <a:xfrm rot="0">
            <a:off x="440700" y="1652792"/>
            <a:ext cx="2850221" cy="666367"/>
          </a:xfrm>
          <a:prstGeom prst="rect">
            <a:avLst/>
          </a:prstGeom>
        </p:spPr>
        <p:txBody>
          <a:bodyPr anchor="t" rtlCol="false" tIns="0" lIns="0" bIns="0" rIns="0">
            <a:spAutoFit/>
          </a:bodyPr>
          <a:lstStyle/>
          <a:p>
            <a:pPr algn="l">
              <a:lnSpc>
                <a:spcPts val="4746"/>
              </a:lnSpc>
            </a:pPr>
            <a:r>
              <a:rPr lang="en-US" sz="3390">
                <a:solidFill>
                  <a:srgbClr val="FFDE59"/>
                </a:solidFill>
                <a:latin typeface="Arimo"/>
                <a:ea typeface="Arimo"/>
                <a:cs typeface="Arimo"/>
                <a:sym typeface="Arimo"/>
              </a:rPr>
              <a:t>Definition</a:t>
            </a:r>
          </a:p>
        </p:txBody>
      </p:sp>
      <p:grpSp>
        <p:nvGrpSpPr>
          <p:cNvPr name="Group 9" id="9"/>
          <p:cNvGrpSpPr/>
          <p:nvPr/>
        </p:nvGrpSpPr>
        <p:grpSpPr>
          <a:xfrm rot="0">
            <a:off x="8465273" y="2432707"/>
            <a:ext cx="9219257" cy="7439386"/>
            <a:chOff x="0" y="0"/>
            <a:chExt cx="12292343" cy="9919181"/>
          </a:xfrm>
        </p:grpSpPr>
        <p:sp>
          <p:nvSpPr>
            <p:cNvPr name="Freeform 10" id="10"/>
            <p:cNvSpPr/>
            <p:nvPr/>
          </p:nvSpPr>
          <p:spPr>
            <a:xfrm flipH="false" flipV="false" rot="0">
              <a:off x="0" y="0"/>
              <a:ext cx="12292330" cy="9919208"/>
            </a:xfrm>
            <a:custGeom>
              <a:avLst/>
              <a:gdLst/>
              <a:ahLst/>
              <a:cxnLst/>
              <a:rect r="r" b="b" t="t" l="l"/>
              <a:pathLst>
                <a:path h="9919208" w="12292330">
                  <a:moveTo>
                    <a:pt x="0" y="0"/>
                  </a:moveTo>
                  <a:lnTo>
                    <a:pt x="0" y="9919208"/>
                  </a:lnTo>
                  <a:lnTo>
                    <a:pt x="12292330" y="9919208"/>
                  </a:lnTo>
                  <a:lnTo>
                    <a:pt x="12292330" y="0"/>
                  </a:lnTo>
                  <a:lnTo>
                    <a:pt x="0" y="0"/>
                  </a:lnTo>
                  <a:close/>
                  <a:moveTo>
                    <a:pt x="12014327" y="9641205"/>
                  </a:moveTo>
                  <a:lnTo>
                    <a:pt x="272161" y="9641205"/>
                  </a:lnTo>
                  <a:lnTo>
                    <a:pt x="272161" y="272161"/>
                  </a:lnTo>
                  <a:lnTo>
                    <a:pt x="12014327" y="272161"/>
                  </a:lnTo>
                  <a:lnTo>
                    <a:pt x="12014327" y="9641205"/>
                  </a:lnTo>
                  <a:close/>
                </a:path>
              </a:pathLst>
            </a:custGeom>
            <a:solidFill>
              <a:srgbClr val="FF1616"/>
            </a:solidFill>
          </p:spPr>
        </p:sp>
      </p:grpSp>
      <p:sp>
        <p:nvSpPr>
          <p:cNvPr name="TextBox 11" id="11"/>
          <p:cNvSpPr txBox="true"/>
          <p:nvPr/>
        </p:nvSpPr>
        <p:spPr>
          <a:xfrm rot="0">
            <a:off x="8746227" y="2551567"/>
            <a:ext cx="8657350" cy="6366988"/>
          </a:xfrm>
          <a:prstGeom prst="rect">
            <a:avLst/>
          </a:prstGeom>
        </p:spPr>
        <p:txBody>
          <a:bodyPr anchor="t" rtlCol="false" tIns="0" lIns="0" bIns="0" rIns="0">
            <a:spAutoFit/>
          </a:bodyPr>
          <a:lstStyle/>
          <a:p>
            <a:pPr algn="l" marL="635553" indent="-211851" lvl="2">
              <a:lnSpc>
                <a:spcPts val="3891"/>
              </a:lnSpc>
              <a:buFont typeface="Arial"/>
              <a:buChar char="⚬"/>
            </a:pPr>
            <a:r>
              <a:rPr lang="en-US" sz="2779">
                <a:solidFill>
                  <a:srgbClr val="FFDE59"/>
                </a:solidFill>
                <a:latin typeface="Arimo"/>
                <a:ea typeface="Arimo"/>
                <a:cs typeface="Arimo"/>
                <a:sym typeface="Arimo"/>
              </a:rPr>
              <a:t>Basic Input Output System (BIOS) - installed in ROM. Enables all of the attached components to initialise. Known as firmware.</a:t>
            </a:r>
          </a:p>
          <a:p>
            <a:pPr algn="l" marL="635553" indent="-211851" lvl="2">
              <a:lnSpc>
                <a:spcPts val="3891"/>
              </a:lnSpc>
              <a:buFont typeface="Arial"/>
              <a:buChar char="⚬"/>
            </a:pPr>
            <a:r>
              <a:rPr lang="en-US" sz="2779">
                <a:solidFill>
                  <a:srgbClr val="FFDE59"/>
                </a:solidFill>
                <a:latin typeface="Arimo"/>
                <a:ea typeface="Arimo"/>
                <a:cs typeface="Arimo"/>
                <a:sym typeface="Arimo"/>
              </a:rPr>
              <a:t>Operating System - MAC, Windows, Android, iOS.</a:t>
            </a:r>
          </a:p>
          <a:p>
            <a:pPr algn="l" marL="635553" indent="-211851" lvl="2">
              <a:lnSpc>
                <a:spcPts val="3891"/>
              </a:lnSpc>
              <a:buFont typeface="Arial"/>
              <a:buChar char="⚬"/>
            </a:pPr>
            <a:r>
              <a:rPr lang="en-US" sz="2779">
                <a:solidFill>
                  <a:srgbClr val="FFDE59"/>
                </a:solidFill>
                <a:latin typeface="Arimo"/>
                <a:ea typeface="Arimo"/>
                <a:cs typeface="Arimo"/>
                <a:sym typeface="Arimo"/>
              </a:rPr>
              <a:t>Device Driver (Part of the OS or Installed manually) - A software that enables hardwares to communicate with the operating system (Plug and play).</a:t>
            </a:r>
          </a:p>
          <a:p>
            <a:pPr algn="l" marL="635553" indent="-211851" lvl="2">
              <a:lnSpc>
                <a:spcPts val="3891"/>
              </a:lnSpc>
              <a:buFont typeface="Arial"/>
              <a:buChar char="⚬"/>
            </a:pPr>
            <a:r>
              <a:rPr lang="en-US" sz="2779">
                <a:solidFill>
                  <a:srgbClr val="FFDE59"/>
                </a:solidFill>
                <a:latin typeface="Arimo"/>
                <a:ea typeface="Arimo"/>
                <a:cs typeface="Arimo"/>
                <a:sym typeface="Arimo"/>
              </a:rPr>
              <a:t>Compilers - Translate high-level programming language into machine code.</a:t>
            </a:r>
          </a:p>
          <a:p>
            <a:pPr algn="l" marL="635553" indent="-211851" lvl="2">
              <a:lnSpc>
                <a:spcPts val="3891"/>
              </a:lnSpc>
              <a:buFont typeface="Arial"/>
              <a:buChar char="⚬"/>
            </a:pPr>
            <a:r>
              <a:rPr lang="en-US" sz="2779">
                <a:solidFill>
                  <a:srgbClr val="FFDE59"/>
                </a:solidFill>
                <a:latin typeface="Arimo"/>
                <a:ea typeface="Arimo"/>
                <a:cs typeface="Arimo"/>
                <a:sym typeface="Arimo"/>
              </a:rPr>
              <a:t>Utilities Software - Built into the operating system to carry out a specific task.</a:t>
            </a:r>
          </a:p>
        </p:txBody>
      </p:sp>
      <p:sp>
        <p:nvSpPr>
          <p:cNvPr name="TextBox 12" id="12"/>
          <p:cNvSpPr txBox="true"/>
          <p:nvPr/>
        </p:nvSpPr>
        <p:spPr>
          <a:xfrm rot="0">
            <a:off x="8465273" y="1652792"/>
            <a:ext cx="3745458" cy="666367"/>
          </a:xfrm>
          <a:prstGeom prst="rect">
            <a:avLst/>
          </a:prstGeom>
        </p:spPr>
        <p:txBody>
          <a:bodyPr anchor="t" rtlCol="false" tIns="0" lIns="0" bIns="0" rIns="0">
            <a:spAutoFit/>
          </a:bodyPr>
          <a:lstStyle/>
          <a:p>
            <a:pPr algn="l">
              <a:lnSpc>
                <a:spcPts val="4746"/>
              </a:lnSpc>
            </a:pPr>
            <a:r>
              <a:rPr lang="en-US" sz="3390">
                <a:solidFill>
                  <a:srgbClr val="FFDE59"/>
                </a:solidFill>
                <a:latin typeface="Arimo"/>
                <a:ea typeface="Arimo"/>
                <a:cs typeface="Arimo"/>
                <a:sym typeface="Arimo"/>
              </a:rPr>
              <a:t>Example</a:t>
            </a:r>
          </a:p>
        </p:txBody>
      </p:sp>
      <p:grpSp>
        <p:nvGrpSpPr>
          <p:cNvPr name="Group 13" id="13"/>
          <p:cNvGrpSpPr/>
          <p:nvPr/>
        </p:nvGrpSpPr>
        <p:grpSpPr>
          <a:xfrm rot="0">
            <a:off x="2537237" y="281084"/>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252438"/>
        </a:solidFill>
      </p:bgPr>
    </p:bg>
    <p:spTree>
      <p:nvGrpSpPr>
        <p:cNvPr id="1" name=""/>
        <p:cNvGrpSpPr/>
        <p:nvPr/>
      </p:nvGrpSpPr>
      <p:grpSpPr>
        <a:xfrm>
          <a:off x="0" y="0"/>
          <a:ext cx="0" cy="0"/>
          <a:chOff x="0" y="0"/>
          <a:chExt cx="0" cy="0"/>
        </a:xfrm>
      </p:grpSpPr>
      <p:grpSp>
        <p:nvGrpSpPr>
          <p:cNvPr name="Group 2" id="2"/>
          <p:cNvGrpSpPr/>
          <p:nvPr/>
        </p:nvGrpSpPr>
        <p:grpSpPr>
          <a:xfrm rot="0">
            <a:off x="440700" y="223856"/>
            <a:ext cx="8161251" cy="1079894"/>
            <a:chOff x="0" y="0"/>
            <a:chExt cx="10881668" cy="1439859"/>
          </a:xfrm>
        </p:grpSpPr>
        <p:sp>
          <p:nvSpPr>
            <p:cNvPr name="Freeform 3" id="3"/>
            <p:cNvSpPr/>
            <p:nvPr/>
          </p:nvSpPr>
          <p:spPr>
            <a:xfrm flipH="false" flipV="false" rot="0">
              <a:off x="0" y="0"/>
              <a:ext cx="10881614" cy="1439799"/>
            </a:xfrm>
            <a:custGeom>
              <a:avLst/>
              <a:gdLst/>
              <a:ahLst/>
              <a:cxnLst/>
              <a:rect r="r" b="b" t="t" l="l"/>
              <a:pathLst>
                <a:path h="1439799" w="10881614">
                  <a:moveTo>
                    <a:pt x="0" y="0"/>
                  </a:moveTo>
                  <a:lnTo>
                    <a:pt x="0" y="1439799"/>
                  </a:lnTo>
                  <a:lnTo>
                    <a:pt x="10881614" y="1439799"/>
                  </a:lnTo>
                  <a:lnTo>
                    <a:pt x="10881614" y="0"/>
                  </a:lnTo>
                  <a:lnTo>
                    <a:pt x="0" y="0"/>
                  </a:lnTo>
                  <a:close/>
                  <a:moveTo>
                    <a:pt x="10603738" y="1161923"/>
                  </a:moveTo>
                  <a:lnTo>
                    <a:pt x="272161" y="1161923"/>
                  </a:lnTo>
                  <a:lnTo>
                    <a:pt x="272161" y="272161"/>
                  </a:lnTo>
                  <a:lnTo>
                    <a:pt x="10603738" y="272161"/>
                  </a:lnTo>
                  <a:lnTo>
                    <a:pt x="10603738" y="1161923"/>
                  </a:lnTo>
                  <a:close/>
                </a:path>
              </a:pathLst>
            </a:custGeom>
            <a:solidFill>
              <a:srgbClr val="004AAD"/>
            </a:solidFill>
          </p:spPr>
        </p:sp>
      </p:grpSp>
      <p:sp>
        <p:nvSpPr>
          <p:cNvPr name="TextBox 4" id="4"/>
          <p:cNvSpPr txBox="true"/>
          <p:nvPr/>
        </p:nvSpPr>
        <p:spPr>
          <a:xfrm rot="0">
            <a:off x="841103" y="602084"/>
            <a:ext cx="7129303" cy="485363"/>
          </a:xfrm>
          <a:prstGeom prst="rect">
            <a:avLst/>
          </a:prstGeom>
        </p:spPr>
        <p:txBody>
          <a:bodyPr anchor="t" rtlCol="false" tIns="0" lIns="0" bIns="0" rIns="0">
            <a:spAutoFit/>
          </a:bodyPr>
          <a:lstStyle/>
          <a:p>
            <a:pPr algn="ctr">
              <a:lnSpc>
                <a:spcPts val="4102"/>
              </a:lnSpc>
            </a:pPr>
            <a:r>
              <a:rPr lang="en-US" sz="4273" b="true">
                <a:solidFill>
                  <a:srgbClr val="7ED957"/>
                </a:solidFill>
                <a:latin typeface="Arimo Bold"/>
                <a:ea typeface="Arimo Bold"/>
                <a:cs typeface="Arimo Bold"/>
                <a:sym typeface="Arimo Bold"/>
              </a:rPr>
              <a:t>System Software</a:t>
            </a:r>
          </a:p>
        </p:txBody>
      </p:sp>
      <p:grpSp>
        <p:nvGrpSpPr>
          <p:cNvPr name="Group 5" id="5"/>
          <p:cNvGrpSpPr/>
          <p:nvPr/>
        </p:nvGrpSpPr>
        <p:grpSpPr>
          <a:xfrm rot="0">
            <a:off x="440700" y="2432707"/>
            <a:ext cx="6826535" cy="1910022"/>
            <a:chOff x="0" y="0"/>
            <a:chExt cx="9102047" cy="2546696"/>
          </a:xfrm>
        </p:grpSpPr>
        <p:sp>
          <p:nvSpPr>
            <p:cNvPr name="Freeform 6" id="6"/>
            <p:cNvSpPr/>
            <p:nvPr/>
          </p:nvSpPr>
          <p:spPr>
            <a:xfrm flipH="false" flipV="false" rot="0">
              <a:off x="0" y="0"/>
              <a:ext cx="9102090" cy="2546731"/>
            </a:xfrm>
            <a:custGeom>
              <a:avLst/>
              <a:gdLst/>
              <a:ahLst/>
              <a:cxnLst/>
              <a:rect r="r" b="b" t="t" l="l"/>
              <a:pathLst>
                <a:path h="2546731" w="9102090">
                  <a:moveTo>
                    <a:pt x="0" y="0"/>
                  </a:moveTo>
                  <a:lnTo>
                    <a:pt x="0" y="2546731"/>
                  </a:lnTo>
                  <a:lnTo>
                    <a:pt x="9102090" y="2546731"/>
                  </a:lnTo>
                  <a:lnTo>
                    <a:pt x="9102090" y="0"/>
                  </a:lnTo>
                  <a:lnTo>
                    <a:pt x="0" y="0"/>
                  </a:lnTo>
                  <a:close/>
                  <a:moveTo>
                    <a:pt x="8824087" y="2268728"/>
                  </a:moveTo>
                  <a:lnTo>
                    <a:pt x="272161" y="2268728"/>
                  </a:lnTo>
                  <a:lnTo>
                    <a:pt x="272161" y="272161"/>
                  </a:lnTo>
                  <a:lnTo>
                    <a:pt x="8824087" y="272161"/>
                  </a:lnTo>
                  <a:lnTo>
                    <a:pt x="8824087" y="2268728"/>
                  </a:lnTo>
                  <a:close/>
                </a:path>
              </a:pathLst>
            </a:custGeom>
            <a:solidFill>
              <a:srgbClr val="FF1616"/>
            </a:solidFill>
          </p:spPr>
        </p:sp>
      </p:grpSp>
      <p:sp>
        <p:nvSpPr>
          <p:cNvPr name="TextBox 7" id="7"/>
          <p:cNvSpPr txBox="true"/>
          <p:nvPr/>
        </p:nvSpPr>
        <p:spPr>
          <a:xfrm rot="0">
            <a:off x="779060" y="2680381"/>
            <a:ext cx="6149814" cy="1262274"/>
          </a:xfrm>
          <a:prstGeom prst="rect">
            <a:avLst/>
          </a:prstGeom>
        </p:spPr>
        <p:txBody>
          <a:bodyPr anchor="t" rtlCol="false" tIns="0" lIns="0" bIns="0" rIns="0">
            <a:spAutoFit/>
          </a:bodyPr>
          <a:lstStyle/>
          <a:p>
            <a:pPr algn="ctr">
              <a:lnSpc>
                <a:spcPts val="4746"/>
              </a:lnSpc>
            </a:pPr>
            <a:r>
              <a:rPr lang="en-US" sz="3390">
                <a:solidFill>
                  <a:srgbClr val="FFDE59"/>
                </a:solidFill>
                <a:latin typeface="Arimo"/>
                <a:ea typeface="Arimo"/>
                <a:cs typeface="Arimo"/>
                <a:sym typeface="Arimo"/>
              </a:rPr>
              <a:t>A variety of programs that a computer needs to function.</a:t>
            </a:r>
          </a:p>
        </p:txBody>
      </p:sp>
      <p:sp>
        <p:nvSpPr>
          <p:cNvPr name="TextBox 8" id="8"/>
          <p:cNvSpPr txBox="true"/>
          <p:nvPr/>
        </p:nvSpPr>
        <p:spPr>
          <a:xfrm rot="0">
            <a:off x="440700" y="1652792"/>
            <a:ext cx="2850221" cy="666367"/>
          </a:xfrm>
          <a:prstGeom prst="rect">
            <a:avLst/>
          </a:prstGeom>
        </p:spPr>
        <p:txBody>
          <a:bodyPr anchor="t" rtlCol="false" tIns="0" lIns="0" bIns="0" rIns="0">
            <a:spAutoFit/>
          </a:bodyPr>
          <a:lstStyle/>
          <a:p>
            <a:pPr algn="l">
              <a:lnSpc>
                <a:spcPts val="4746"/>
              </a:lnSpc>
            </a:pPr>
            <a:r>
              <a:rPr lang="en-US" sz="3390">
                <a:solidFill>
                  <a:srgbClr val="FFDE59"/>
                </a:solidFill>
                <a:latin typeface="Arimo"/>
                <a:ea typeface="Arimo"/>
                <a:cs typeface="Arimo"/>
                <a:sym typeface="Arimo"/>
              </a:rPr>
              <a:t>Definition</a:t>
            </a:r>
          </a:p>
        </p:txBody>
      </p:sp>
      <p:grpSp>
        <p:nvGrpSpPr>
          <p:cNvPr name="Group 9" id="9"/>
          <p:cNvGrpSpPr/>
          <p:nvPr/>
        </p:nvGrpSpPr>
        <p:grpSpPr>
          <a:xfrm rot="0">
            <a:off x="8465273" y="2432707"/>
            <a:ext cx="9219257" cy="7439386"/>
            <a:chOff x="0" y="0"/>
            <a:chExt cx="12292343" cy="9919181"/>
          </a:xfrm>
        </p:grpSpPr>
        <p:sp>
          <p:nvSpPr>
            <p:cNvPr name="Freeform 10" id="10"/>
            <p:cNvSpPr/>
            <p:nvPr/>
          </p:nvSpPr>
          <p:spPr>
            <a:xfrm flipH="false" flipV="false" rot="0">
              <a:off x="0" y="0"/>
              <a:ext cx="12292330" cy="9919208"/>
            </a:xfrm>
            <a:custGeom>
              <a:avLst/>
              <a:gdLst/>
              <a:ahLst/>
              <a:cxnLst/>
              <a:rect r="r" b="b" t="t" l="l"/>
              <a:pathLst>
                <a:path h="9919208" w="12292330">
                  <a:moveTo>
                    <a:pt x="0" y="0"/>
                  </a:moveTo>
                  <a:lnTo>
                    <a:pt x="0" y="9919208"/>
                  </a:lnTo>
                  <a:lnTo>
                    <a:pt x="12292330" y="9919208"/>
                  </a:lnTo>
                  <a:lnTo>
                    <a:pt x="12292330" y="0"/>
                  </a:lnTo>
                  <a:lnTo>
                    <a:pt x="0" y="0"/>
                  </a:lnTo>
                  <a:close/>
                  <a:moveTo>
                    <a:pt x="12014327" y="9641205"/>
                  </a:moveTo>
                  <a:lnTo>
                    <a:pt x="272161" y="9641205"/>
                  </a:lnTo>
                  <a:lnTo>
                    <a:pt x="272161" y="272161"/>
                  </a:lnTo>
                  <a:lnTo>
                    <a:pt x="12014327" y="272161"/>
                  </a:lnTo>
                  <a:lnTo>
                    <a:pt x="12014327" y="9641205"/>
                  </a:lnTo>
                  <a:close/>
                </a:path>
              </a:pathLst>
            </a:custGeom>
            <a:solidFill>
              <a:srgbClr val="FF1616"/>
            </a:solidFill>
          </p:spPr>
        </p:sp>
      </p:grpSp>
      <p:sp>
        <p:nvSpPr>
          <p:cNvPr name="TextBox 11" id="11"/>
          <p:cNvSpPr txBox="true"/>
          <p:nvPr/>
        </p:nvSpPr>
        <p:spPr>
          <a:xfrm rot="0">
            <a:off x="8746227" y="2551567"/>
            <a:ext cx="8657350" cy="6366988"/>
          </a:xfrm>
          <a:prstGeom prst="rect">
            <a:avLst/>
          </a:prstGeom>
        </p:spPr>
        <p:txBody>
          <a:bodyPr anchor="t" rtlCol="false" tIns="0" lIns="0" bIns="0" rIns="0">
            <a:spAutoFit/>
          </a:bodyPr>
          <a:lstStyle/>
          <a:p>
            <a:pPr algn="l" marL="635553" indent="-211851" lvl="2">
              <a:lnSpc>
                <a:spcPts val="3891"/>
              </a:lnSpc>
              <a:buFont typeface="Arial"/>
              <a:buChar char="⚬"/>
            </a:pPr>
            <a:r>
              <a:rPr lang="en-US" sz="2779">
                <a:solidFill>
                  <a:srgbClr val="FFDE59"/>
                </a:solidFill>
                <a:latin typeface="Arimo"/>
                <a:ea typeface="Arimo"/>
                <a:cs typeface="Arimo"/>
                <a:sym typeface="Arimo"/>
              </a:rPr>
              <a:t>Basic Input Output System (BIOS) - installed in ROM. Enables all of the attached components to initialise. Known as firmware.</a:t>
            </a:r>
          </a:p>
          <a:p>
            <a:pPr algn="l" marL="635553" indent="-211851" lvl="2">
              <a:lnSpc>
                <a:spcPts val="3891"/>
              </a:lnSpc>
              <a:buFont typeface="Arial"/>
              <a:buChar char="⚬"/>
            </a:pPr>
            <a:r>
              <a:rPr lang="en-US" sz="2779">
                <a:solidFill>
                  <a:srgbClr val="FFDE59"/>
                </a:solidFill>
                <a:latin typeface="Arimo"/>
                <a:ea typeface="Arimo"/>
                <a:cs typeface="Arimo"/>
                <a:sym typeface="Arimo"/>
              </a:rPr>
              <a:t>Operating System - MAC, Windows, Android, iOS.</a:t>
            </a:r>
          </a:p>
          <a:p>
            <a:pPr algn="l" marL="635553" indent="-211851" lvl="2">
              <a:lnSpc>
                <a:spcPts val="3891"/>
              </a:lnSpc>
              <a:buFont typeface="Arial"/>
              <a:buChar char="⚬"/>
            </a:pPr>
            <a:r>
              <a:rPr lang="en-US" sz="2779">
                <a:solidFill>
                  <a:srgbClr val="FFDE59"/>
                </a:solidFill>
                <a:latin typeface="Arimo"/>
                <a:ea typeface="Arimo"/>
                <a:cs typeface="Arimo"/>
                <a:sym typeface="Arimo"/>
              </a:rPr>
              <a:t>Device Driver (Part of the OS or Installed manually) - A software that enables hardwares to communicate with the operating system (Plug and play).</a:t>
            </a:r>
          </a:p>
          <a:p>
            <a:pPr algn="l" marL="635553" indent="-211851" lvl="2">
              <a:lnSpc>
                <a:spcPts val="3891"/>
              </a:lnSpc>
              <a:buFont typeface="Arial"/>
              <a:buChar char="⚬"/>
            </a:pPr>
            <a:r>
              <a:rPr lang="en-US" sz="2779">
                <a:solidFill>
                  <a:srgbClr val="FFDE59"/>
                </a:solidFill>
                <a:latin typeface="Arimo"/>
                <a:ea typeface="Arimo"/>
                <a:cs typeface="Arimo"/>
                <a:sym typeface="Arimo"/>
              </a:rPr>
              <a:t>Compilers - Translate high-level programming language into machine code.</a:t>
            </a:r>
          </a:p>
          <a:p>
            <a:pPr algn="l" marL="635553" indent="-211851" lvl="2">
              <a:lnSpc>
                <a:spcPts val="3891"/>
              </a:lnSpc>
              <a:buFont typeface="Arial"/>
              <a:buChar char="⚬"/>
            </a:pPr>
            <a:r>
              <a:rPr lang="en-US" sz="2779">
                <a:solidFill>
                  <a:srgbClr val="FFDE59"/>
                </a:solidFill>
                <a:latin typeface="Arimo"/>
                <a:ea typeface="Arimo"/>
                <a:cs typeface="Arimo"/>
                <a:sym typeface="Arimo"/>
              </a:rPr>
              <a:t>Utilities Software - Built into the operating system to carry out a specific task.</a:t>
            </a:r>
          </a:p>
        </p:txBody>
      </p:sp>
      <p:sp>
        <p:nvSpPr>
          <p:cNvPr name="TextBox 12" id="12"/>
          <p:cNvSpPr txBox="true"/>
          <p:nvPr/>
        </p:nvSpPr>
        <p:spPr>
          <a:xfrm rot="0">
            <a:off x="8465273" y="1652792"/>
            <a:ext cx="3745458" cy="666367"/>
          </a:xfrm>
          <a:prstGeom prst="rect">
            <a:avLst/>
          </a:prstGeom>
        </p:spPr>
        <p:txBody>
          <a:bodyPr anchor="t" rtlCol="false" tIns="0" lIns="0" bIns="0" rIns="0">
            <a:spAutoFit/>
          </a:bodyPr>
          <a:lstStyle/>
          <a:p>
            <a:pPr algn="l">
              <a:lnSpc>
                <a:spcPts val="4746"/>
              </a:lnSpc>
            </a:pPr>
            <a:r>
              <a:rPr lang="en-US" sz="3390">
                <a:solidFill>
                  <a:srgbClr val="FFDE59"/>
                </a:solidFill>
                <a:latin typeface="Arimo"/>
                <a:ea typeface="Arimo"/>
                <a:cs typeface="Arimo"/>
                <a:sym typeface="Arimo"/>
              </a:rPr>
              <a:t>Example</a:t>
            </a:r>
          </a:p>
        </p:txBody>
      </p:sp>
      <p:grpSp>
        <p:nvGrpSpPr>
          <p:cNvPr name="Group 13" id="13"/>
          <p:cNvGrpSpPr/>
          <p:nvPr/>
        </p:nvGrpSpPr>
        <p:grpSpPr>
          <a:xfrm rot="0">
            <a:off x="440700" y="5439132"/>
            <a:ext cx="6826535" cy="4432961"/>
            <a:chOff x="0" y="0"/>
            <a:chExt cx="9102047" cy="5910615"/>
          </a:xfrm>
        </p:grpSpPr>
        <p:sp>
          <p:nvSpPr>
            <p:cNvPr name="Freeform 14" id="14"/>
            <p:cNvSpPr/>
            <p:nvPr/>
          </p:nvSpPr>
          <p:spPr>
            <a:xfrm flipH="false" flipV="false" rot="0">
              <a:off x="0" y="0"/>
              <a:ext cx="9102090" cy="5910580"/>
            </a:xfrm>
            <a:custGeom>
              <a:avLst/>
              <a:gdLst/>
              <a:ahLst/>
              <a:cxnLst/>
              <a:rect r="r" b="b" t="t" l="l"/>
              <a:pathLst>
                <a:path h="5910580" w="9102090">
                  <a:moveTo>
                    <a:pt x="0" y="0"/>
                  </a:moveTo>
                  <a:lnTo>
                    <a:pt x="0" y="5910580"/>
                  </a:lnTo>
                  <a:lnTo>
                    <a:pt x="9102090" y="5910580"/>
                  </a:lnTo>
                  <a:lnTo>
                    <a:pt x="9102090" y="0"/>
                  </a:lnTo>
                  <a:lnTo>
                    <a:pt x="0" y="0"/>
                  </a:lnTo>
                  <a:close/>
                  <a:moveTo>
                    <a:pt x="8824087" y="5632704"/>
                  </a:moveTo>
                  <a:lnTo>
                    <a:pt x="272161" y="5632704"/>
                  </a:lnTo>
                  <a:lnTo>
                    <a:pt x="272161" y="272161"/>
                  </a:lnTo>
                  <a:lnTo>
                    <a:pt x="8824087" y="272161"/>
                  </a:lnTo>
                  <a:lnTo>
                    <a:pt x="8824087" y="5632704"/>
                  </a:lnTo>
                  <a:close/>
                </a:path>
              </a:pathLst>
            </a:custGeom>
            <a:solidFill>
              <a:srgbClr val="FF1616"/>
            </a:solidFill>
          </p:spPr>
        </p:sp>
      </p:grpSp>
      <p:sp>
        <p:nvSpPr>
          <p:cNvPr name="TextBox 15" id="15"/>
          <p:cNvSpPr txBox="true"/>
          <p:nvPr/>
        </p:nvSpPr>
        <p:spPr>
          <a:xfrm rot="0">
            <a:off x="731768" y="5654743"/>
            <a:ext cx="6197106" cy="3756579"/>
          </a:xfrm>
          <a:prstGeom prst="rect">
            <a:avLst/>
          </a:prstGeom>
        </p:spPr>
        <p:txBody>
          <a:bodyPr anchor="t" rtlCol="false" tIns="0" lIns="0" bIns="0" rIns="0">
            <a:spAutoFit/>
          </a:bodyPr>
          <a:lstStyle/>
          <a:p>
            <a:pPr algn="l" marL="689739" indent="-229913" lvl="2">
              <a:lnSpc>
                <a:spcPts val="4224"/>
              </a:lnSpc>
              <a:buFont typeface="Arial"/>
              <a:buChar char="⚬"/>
            </a:pPr>
            <a:r>
              <a:rPr lang="en-US" sz="3017">
                <a:solidFill>
                  <a:srgbClr val="FFDE59"/>
                </a:solidFill>
                <a:latin typeface="Arimo"/>
                <a:ea typeface="Arimo"/>
                <a:cs typeface="Arimo"/>
                <a:sym typeface="Arimo"/>
              </a:rPr>
              <a:t>Allows software and hardware to run without problems.</a:t>
            </a:r>
          </a:p>
          <a:p>
            <a:pPr algn="l" marL="689739" indent="-229913" lvl="2">
              <a:lnSpc>
                <a:spcPts val="4224"/>
              </a:lnSpc>
              <a:buFont typeface="Arial"/>
              <a:buChar char="⚬"/>
            </a:pPr>
            <a:r>
              <a:rPr lang="en-US" sz="3017">
                <a:solidFill>
                  <a:srgbClr val="FFDE59"/>
                </a:solidFill>
                <a:latin typeface="Arimo"/>
                <a:ea typeface="Arimo"/>
                <a:cs typeface="Arimo"/>
                <a:sym typeface="Arimo"/>
              </a:rPr>
              <a:t>Provides a human computer interface.</a:t>
            </a:r>
          </a:p>
          <a:p>
            <a:pPr algn="l" marL="689739" indent="-229913" lvl="2">
              <a:lnSpc>
                <a:spcPts val="4224"/>
              </a:lnSpc>
              <a:buFont typeface="Arial"/>
              <a:buChar char="⚬"/>
            </a:pPr>
            <a:r>
              <a:rPr lang="en-US" sz="3017">
                <a:solidFill>
                  <a:srgbClr val="FFDE59"/>
                </a:solidFill>
                <a:latin typeface="Arimo"/>
                <a:ea typeface="Arimo"/>
                <a:cs typeface="Arimo"/>
                <a:sym typeface="Arimo"/>
              </a:rPr>
              <a:t>Control the allocation and usage of hardware resources. </a:t>
            </a:r>
          </a:p>
        </p:txBody>
      </p:sp>
      <p:sp>
        <p:nvSpPr>
          <p:cNvPr name="TextBox 16" id="16"/>
          <p:cNvSpPr txBox="true"/>
          <p:nvPr/>
        </p:nvSpPr>
        <p:spPr>
          <a:xfrm rot="0">
            <a:off x="440700" y="4659217"/>
            <a:ext cx="2850221" cy="666367"/>
          </a:xfrm>
          <a:prstGeom prst="rect">
            <a:avLst/>
          </a:prstGeom>
        </p:spPr>
        <p:txBody>
          <a:bodyPr anchor="t" rtlCol="false" tIns="0" lIns="0" bIns="0" rIns="0">
            <a:spAutoFit/>
          </a:bodyPr>
          <a:lstStyle/>
          <a:p>
            <a:pPr algn="l">
              <a:lnSpc>
                <a:spcPts val="4746"/>
              </a:lnSpc>
            </a:pPr>
            <a:r>
              <a:rPr lang="en-US" sz="3390">
                <a:solidFill>
                  <a:srgbClr val="FFDE59"/>
                </a:solidFill>
                <a:latin typeface="Arimo"/>
                <a:ea typeface="Arimo"/>
                <a:cs typeface="Arimo"/>
                <a:sym typeface="Arimo"/>
              </a:rPr>
              <a:t>Function</a:t>
            </a:r>
          </a:p>
        </p:txBody>
      </p:sp>
      <p:grpSp>
        <p:nvGrpSpPr>
          <p:cNvPr name="Group 17" id="17"/>
          <p:cNvGrpSpPr/>
          <p:nvPr/>
        </p:nvGrpSpPr>
        <p:grpSpPr>
          <a:xfrm rot="0">
            <a:off x="2537237" y="281084"/>
            <a:ext cx="13213526" cy="9925515"/>
            <a:chOff x="0" y="0"/>
            <a:chExt cx="17618034" cy="13234020"/>
          </a:xfrm>
        </p:grpSpPr>
        <p:sp>
          <p:nvSpPr>
            <p:cNvPr name="Freeform 18" id="1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9" id="1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20" id="2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252438"/>
        </a:solidFill>
      </p:bgPr>
    </p:bg>
    <p:spTree>
      <p:nvGrpSpPr>
        <p:cNvPr id="1" name=""/>
        <p:cNvGrpSpPr/>
        <p:nvPr/>
      </p:nvGrpSpPr>
      <p:grpSpPr>
        <a:xfrm>
          <a:off x="0" y="0"/>
          <a:ext cx="0" cy="0"/>
          <a:chOff x="0" y="0"/>
          <a:chExt cx="0" cy="0"/>
        </a:xfrm>
      </p:grpSpPr>
      <p:grpSp>
        <p:nvGrpSpPr>
          <p:cNvPr name="Group 2" id="2"/>
          <p:cNvGrpSpPr/>
          <p:nvPr/>
        </p:nvGrpSpPr>
        <p:grpSpPr>
          <a:xfrm rot="0">
            <a:off x="440700" y="223856"/>
            <a:ext cx="10816352" cy="1079894"/>
            <a:chOff x="0" y="0"/>
            <a:chExt cx="14421803" cy="1439859"/>
          </a:xfrm>
        </p:grpSpPr>
        <p:sp>
          <p:nvSpPr>
            <p:cNvPr name="Freeform 3" id="3"/>
            <p:cNvSpPr/>
            <p:nvPr/>
          </p:nvSpPr>
          <p:spPr>
            <a:xfrm flipH="false" flipV="false" rot="0">
              <a:off x="0" y="0"/>
              <a:ext cx="14421865" cy="1439799"/>
            </a:xfrm>
            <a:custGeom>
              <a:avLst/>
              <a:gdLst/>
              <a:ahLst/>
              <a:cxnLst/>
              <a:rect r="r" b="b" t="t" l="l"/>
              <a:pathLst>
                <a:path h="1439799" w="14421865">
                  <a:moveTo>
                    <a:pt x="0" y="0"/>
                  </a:moveTo>
                  <a:lnTo>
                    <a:pt x="0" y="1439799"/>
                  </a:lnTo>
                  <a:lnTo>
                    <a:pt x="14421865" y="1439799"/>
                  </a:lnTo>
                  <a:lnTo>
                    <a:pt x="14421865" y="0"/>
                  </a:lnTo>
                  <a:lnTo>
                    <a:pt x="0" y="0"/>
                  </a:lnTo>
                  <a:close/>
                  <a:moveTo>
                    <a:pt x="14143862" y="1161923"/>
                  </a:moveTo>
                  <a:lnTo>
                    <a:pt x="272161" y="1161923"/>
                  </a:lnTo>
                  <a:lnTo>
                    <a:pt x="272161" y="272161"/>
                  </a:lnTo>
                  <a:lnTo>
                    <a:pt x="14143862" y="272161"/>
                  </a:lnTo>
                  <a:lnTo>
                    <a:pt x="14143862" y="1161923"/>
                  </a:lnTo>
                  <a:close/>
                </a:path>
              </a:pathLst>
            </a:custGeom>
            <a:solidFill>
              <a:srgbClr val="004AAD"/>
            </a:solidFill>
          </p:spPr>
        </p:sp>
      </p:grpSp>
      <p:sp>
        <p:nvSpPr>
          <p:cNvPr name="Freeform 4" id="4"/>
          <p:cNvSpPr/>
          <p:nvPr/>
        </p:nvSpPr>
        <p:spPr>
          <a:xfrm flipH="false" flipV="false" rot="0">
            <a:off x="1028700" y="3453378"/>
            <a:ext cx="8085259" cy="4880556"/>
          </a:xfrm>
          <a:custGeom>
            <a:avLst/>
            <a:gdLst/>
            <a:ahLst/>
            <a:cxnLst/>
            <a:rect r="r" b="b" t="t" l="l"/>
            <a:pathLst>
              <a:path h="4880556" w="8085259">
                <a:moveTo>
                  <a:pt x="0" y="0"/>
                </a:moveTo>
                <a:lnTo>
                  <a:pt x="8085259" y="0"/>
                </a:lnTo>
                <a:lnTo>
                  <a:pt x="8085259" y="4880556"/>
                </a:lnTo>
                <a:lnTo>
                  <a:pt x="0" y="4880556"/>
                </a:lnTo>
                <a:lnTo>
                  <a:pt x="0" y="0"/>
                </a:lnTo>
                <a:close/>
              </a:path>
            </a:pathLst>
          </a:custGeom>
          <a:blipFill>
            <a:blip r:embed="rId2">
              <a:extLst>
                <a:ext uri="{96DAC541-7B7A-43D3-8B79-37D633B846F1}">
                  <asvg:svgBlip xmlns:asvg="http://schemas.microsoft.com/office/drawing/2016/SVG/main" r:embed="rId3"/>
                </a:ext>
              </a:extLst>
            </a:blip>
            <a:stretch>
              <a:fillRect l="0" t="0" r="0" b="-100"/>
            </a:stretch>
          </a:blipFill>
        </p:spPr>
      </p:sp>
      <p:sp>
        <p:nvSpPr>
          <p:cNvPr name="Freeform 5" id="5"/>
          <p:cNvSpPr/>
          <p:nvPr/>
        </p:nvSpPr>
        <p:spPr>
          <a:xfrm flipH="false" flipV="false" rot="529042">
            <a:off x="6283348" y="4159167"/>
            <a:ext cx="1492929" cy="1494798"/>
          </a:xfrm>
          <a:custGeom>
            <a:avLst/>
            <a:gdLst/>
            <a:ahLst/>
            <a:cxnLst/>
            <a:rect r="r" b="b" t="t" l="l"/>
            <a:pathLst>
              <a:path h="1494798" w="1492929">
                <a:moveTo>
                  <a:pt x="0" y="0"/>
                </a:moveTo>
                <a:lnTo>
                  <a:pt x="1492929" y="0"/>
                </a:lnTo>
                <a:lnTo>
                  <a:pt x="1492929" y="1494798"/>
                </a:lnTo>
                <a:lnTo>
                  <a:pt x="0" y="1494798"/>
                </a:lnTo>
                <a:lnTo>
                  <a:pt x="0" y="0"/>
                </a:lnTo>
                <a:close/>
              </a:path>
            </a:pathLst>
          </a:custGeom>
          <a:blipFill>
            <a:blip r:embed="rId4"/>
            <a:stretch>
              <a:fillRect l="0" t="0" r="-125" b="0"/>
            </a:stretch>
          </a:blipFill>
        </p:spPr>
      </p:sp>
      <p:sp>
        <p:nvSpPr>
          <p:cNvPr name="Freeform 6" id="6"/>
          <p:cNvSpPr/>
          <p:nvPr/>
        </p:nvSpPr>
        <p:spPr>
          <a:xfrm flipH="false" flipV="false" rot="0">
            <a:off x="6006638" y="5893656"/>
            <a:ext cx="1492929" cy="1494798"/>
          </a:xfrm>
          <a:custGeom>
            <a:avLst/>
            <a:gdLst/>
            <a:ahLst/>
            <a:cxnLst/>
            <a:rect r="r" b="b" t="t" l="l"/>
            <a:pathLst>
              <a:path h="1494798" w="1492929">
                <a:moveTo>
                  <a:pt x="0" y="0"/>
                </a:moveTo>
                <a:lnTo>
                  <a:pt x="1492929" y="0"/>
                </a:lnTo>
                <a:lnTo>
                  <a:pt x="1492929" y="1494798"/>
                </a:lnTo>
                <a:lnTo>
                  <a:pt x="0" y="1494798"/>
                </a:lnTo>
                <a:lnTo>
                  <a:pt x="0" y="0"/>
                </a:lnTo>
                <a:close/>
              </a:path>
            </a:pathLst>
          </a:custGeom>
          <a:blipFill>
            <a:blip r:embed="rId4"/>
            <a:stretch>
              <a:fillRect l="0" t="0" r="-125" b="0"/>
            </a:stretch>
          </a:blipFill>
        </p:spPr>
      </p:sp>
      <p:sp>
        <p:nvSpPr>
          <p:cNvPr name="Freeform 7" id="7"/>
          <p:cNvSpPr/>
          <p:nvPr/>
        </p:nvSpPr>
        <p:spPr>
          <a:xfrm flipH="false" flipV="false" rot="0">
            <a:off x="2101309" y="5143500"/>
            <a:ext cx="3327746" cy="1476687"/>
          </a:xfrm>
          <a:custGeom>
            <a:avLst/>
            <a:gdLst/>
            <a:ahLst/>
            <a:cxnLst/>
            <a:rect r="r" b="b" t="t" l="l"/>
            <a:pathLst>
              <a:path h="1476687" w="3327746">
                <a:moveTo>
                  <a:pt x="0" y="0"/>
                </a:moveTo>
                <a:lnTo>
                  <a:pt x="3327746" y="0"/>
                </a:lnTo>
                <a:lnTo>
                  <a:pt x="3327746" y="1476687"/>
                </a:lnTo>
                <a:lnTo>
                  <a:pt x="0" y="1476687"/>
                </a:lnTo>
                <a:lnTo>
                  <a:pt x="0" y="0"/>
                </a:lnTo>
                <a:close/>
              </a:path>
            </a:pathLst>
          </a:custGeom>
          <a:blipFill>
            <a:blip r:embed="rId5"/>
            <a:stretch>
              <a:fillRect l="0" t="0" r="0" b="-156"/>
            </a:stretch>
          </a:blipFill>
        </p:spPr>
      </p:sp>
      <p:sp>
        <p:nvSpPr>
          <p:cNvPr name="TextBox 8" id="8"/>
          <p:cNvSpPr txBox="true"/>
          <p:nvPr/>
        </p:nvSpPr>
        <p:spPr>
          <a:xfrm rot="0">
            <a:off x="1623058" y="2592880"/>
            <a:ext cx="6896543" cy="576462"/>
          </a:xfrm>
          <a:prstGeom prst="rect">
            <a:avLst/>
          </a:prstGeom>
        </p:spPr>
        <p:txBody>
          <a:bodyPr anchor="t" rtlCol="false" tIns="0" lIns="0" bIns="0" rIns="0">
            <a:spAutoFit/>
          </a:bodyPr>
          <a:lstStyle/>
          <a:p>
            <a:pPr algn="l">
              <a:lnSpc>
                <a:spcPts val="4178"/>
              </a:lnSpc>
            </a:pPr>
            <a:r>
              <a:rPr lang="en-US" sz="2985">
                <a:solidFill>
                  <a:srgbClr val="FFDE59"/>
                </a:solidFill>
                <a:latin typeface="Arimo"/>
                <a:ea typeface="Arimo"/>
                <a:cs typeface="Arimo"/>
                <a:sym typeface="Arimo"/>
              </a:rPr>
              <a:t>Virus Checker - Anti Virus Software</a:t>
            </a:r>
          </a:p>
        </p:txBody>
      </p:sp>
      <p:sp>
        <p:nvSpPr>
          <p:cNvPr name="TextBox 9" id="9"/>
          <p:cNvSpPr txBox="true"/>
          <p:nvPr/>
        </p:nvSpPr>
        <p:spPr>
          <a:xfrm rot="0">
            <a:off x="10362757" y="1660266"/>
            <a:ext cx="6896543" cy="7029415"/>
          </a:xfrm>
          <a:prstGeom prst="rect">
            <a:avLst/>
          </a:prstGeom>
        </p:spPr>
        <p:txBody>
          <a:bodyPr anchor="t" rtlCol="false" tIns="0" lIns="0" bIns="0" rIns="0">
            <a:spAutoFit/>
          </a:bodyPr>
          <a:lstStyle/>
          <a:p>
            <a:pPr algn="l" marL="682432" indent="-227477" lvl="2">
              <a:lnSpc>
                <a:spcPts val="4178"/>
              </a:lnSpc>
              <a:buFont typeface="Arial"/>
              <a:buChar char="⚬"/>
            </a:pPr>
            <a:r>
              <a:rPr lang="en-US" sz="2985">
                <a:solidFill>
                  <a:srgbClr val="FFDE59"/>
                </a:solidFill>
                <a:latin typeface="Arimo"/>
                <a:ea typeface="Arimo"/>
                <a:cs typeface="Arimo"/>
                <a:sym typeface="Arimo"/>
              </a:rPr>
              <a:t>Offered by the operating system </a:t>
            </a:r>
          </a:p>
          <a:p>
            <a:pPr algn="l" marL="682432" indent="-227477" lvl="2">
              <a:lnSpc>
                <a:spcPts val="4178"/>
              </a:lnSpc>
              <a:buFont typeface="Arial"/>
              <a:buChar char="⚬"/>
            </a:pPr>
            <a:r>
              <a:rPr lang="en-US" sz="2985">
                <a:solidFill>
                  <a:srgbClr val="FFDE59"/>
                </a:solidFill>
                <a:latin typeface="Arimo"/>
                <a:ea typeface="Arimo"/>
                <a:cs typeface="Arimo"/>
                <a:sym typeface="Arimo"/>
              </a:rPr>
              <a:t>Must be constantly updated</a:t>
            </a:r>
          </a:p>
          <a:p>
            <a:pPr algn="l" marL="682432" indent="-227477" lvl="2">
              <a:lnSpc>
                <a:spcPts val="4178"/>
              </a:lnSpc>
              <a:buFont typeface="Arial"/>
              <a:buChar char="⚬"/>
            </a:pPr>
            <a:r>
              <a:rPr lang="en-US" sz="2985">
                <a:solidFill>
                  <a:srgbClr val="FFDE59"/>
                </a:solidFill>
                <a:latin typeface="Arimo"/>
                <a:ea typeface="Arimo"/>
                <a:cs typeface="Arimo"/>
                <a:sym typeface="Arimo"/>
              </a:rPr>
              <a:t>How they work?</a:t>
            </a:r>
          </a:p>
          <a:p>
            <a:pPr algn="l" marL="1219584" indent="-304896" lvl="3">
              <a:lnSpc>
                <a:spcPts val="4178"/>
              </a:lnSpc>
              <a:buFont typeface="Arial"/>
              <a:buChar char="￭"/>
            </a:pPr>
            <a:r>
              <a:rPr lang="en-US" sz="2985">
                <a:solidFill>
                  <a:srgbClr val="FFDE59"/>
                </a:solidFill>
                <a:latin typeface="Arimo"/>
                <a:ea typeface="Arimo"/>
                <a:cs typeface="Arimo"/>
                <a:sym typeface="Arimo"/>
              </a:rPr>
              <a:t>The software is constantly running in the background</a:t>
            </a:r>
          </a:p>
          <a:p>
            <a:pPr algn="l" marL="1219584" indent="-304896" lvl="3">
              <a:lnSpc>
                <a:spcPts val="4178"/>
              </a:lnSpc>
              <a:buFont typeface="Arial"/>
              <a:buChar char="￭"/>
            </a:pPr>
            <a:r>
              <a:rPr lang="en-US" sz="2985">
                <a:solidFill>
                  <a:srgbClr val="FFDE59"/>
                </a:solidFill>
                <a:latin typeface="Arimo"/>
                <a:ea typeface="Arimo"/>
                <a:cs typeface="Arimo"/>
                <a:sym typeface="Arimo"/>
              </a:rPr>
              <a:t>Check software of files before they are run or loaded </a:t>
            </a:r>
          </a:p>
          <a:p>
            <a:pPr algn="l" marL="1219584" indent="-304896" lvl="3">
              <a:lnSpc>
                <a:spcPts val="4178"/>
              </a:lnSpc>
              <a:buFont typeface="Arial"/>
              <a:buChar char="￭"/>
            </a:pPr>
            <a:r>
              <a:rPr lang="en-US" sz="2985">
                <a:solidFill>
                  <a:srgbClr val="FFDE59"/>
                </a:solidFill>
                <a:latin typeface="Arimo"/>
                <a:ea typeface="Arimo"/>
                <a:cs typeface="Arimo"/>
                <a:sym typeface="Arimo"/>
              </a:rPr>
              <a:t>Compare a possible virus against a database of known viruses </a:t>
            </a:r>
          </a:p>
          <a:p>
            <a:pPr algn="l" marL="1219584" indent="-304896" lvl="3">
              <a:lnSpc>
                <a:spcPts val="4178"/>
              </a:lnSpc>
              <a:buFont typeface="Arial"/>
              <a:buChar char="￭"/>
            </a:pPr>
            <a:r>
              <a:rPr lang="en-US" sz="2985">
                <a:solidFill>
                  <a:srgbClr val="FFDE59"/>
                </a:solidFill>
                <a:latin typeface="Arimo"/>
                <a:ea typeface="Arimo"/>
                <a:cs typeface="Arimo"/>
                <a:sym typeface="Arimo"/>
              </a:rPr>
              <a:t>Any possible files or programs which are infected are put into quarantine</a:t>
            </a:r>
          </a:p>
        </p:txBody>
      </p:sp>
      <p:grpSp>
        <p:nvGrpSpPr>
          <p:cNvPr name="Group 10" id="10"/>
          <p:cNvGrpSpPr/>
          <p:nvPr/>
        </p:nvGrpSpPr>
        <p:grpSpPr>
          <a:xfrm rot="0">
            <a:off x="2537237" y="281084"/>
            <a:ext cx="13213526" cy="9925515"/>
            <a:chOff x="0" y="0"/>
            <a:chExt cx="17618034" cy="13234020"/>
          </a:xfrm>
        </p:grpSpPr>
        <p:sp>
          <p:nvSpPr>
            <p:cNvPr name="Freeform 11" id="1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2" id="1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3" id="1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4" id="14"/>
          <p:cNvSpPr txBox="true"/>
          <p:nvPr/>
        </p:nvSpPr>
        <p:spPr>
          <a:xfrm rot="0">
            <a:off x="841103" y="592964"/>
            <a:ext cx="9802284" cy="420039"/>
          </a:xfrm>
          <a:prstGeom prst="rect">
            <a:avLst/>
          </a:prstGeom>
        </p:spPr>
        <p:txBody>
          <a:bodyPr anchor="t" rtlCol="false" tIns="0" lIns="0" bIns="0" rIns="0">
            <a:spAutoFit/>
          </a:bodyPr>
          <a:lstStyle/>
          <a:p>
            <a:pPr algn="ctr">
              <a:lnSpc>
                <a:spcPts val="3633"/>
              </a:lnSpc>
            </a:pPr>
            <a:r>
              <a:rPr lang="en-US" sz="3785" b="true">
                <a:solidFill>
                  <a:srgbClr val="7ED957"/>
                </a:solidFill>
                <a:latin typeface="Arimo Bold"/>
                <a:ea typeface="Arimo Bold"/>
                <a:cs typeface="Arimo Bold"/>
                <a:sym typeface="Arimo Bold"/>
              </a:rPr>
              <a:t>Examples of utilities software (1)</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252438"/>
        </a:solidFill>
      </p:bgPr>
    </p:bg>
    <p:spTree>
      <p:nvGrpSpPr>
        <p:cNvPr id="1" name=""/>
        <p:cNvGrpSpPr/>
        <p:nvPr/>
      </p:nvGrpSpPr>
      <p:grpSpPr>
        <a:xfrm>
          <a:off x="0" y="0"/>
          <a:ext cx="0" cy="0"/>
          <a:chOff x="0" y="0"/>
          <a:chExt cx="0" cy="0"/>
        </a:xfrm>
      </p:grpSpPr>
      <p:sp>
        <p:nvSpPr>
          <p:cNvPr name="Freeform 2" id="2"/>
          <p:cNvSpPr/>
          <p:nvPr/>
        </p:nvSpPr>
        <p:spPr>
          <a:xfrm flipH="false" flipV="false" rot="0">
            <a:off x="256259" y="4377744"/>
            <a:ext cx="8085259" cy="4880556"/>
          </a:xfrm>
          <a:custGeom>
            <a:avLst/>
            <a:gdLst/>
            <a:ahLst/>
            <a:cxnLst/>
            <a:rect r="r" b="b" t="t" l="l"/>
            <a:pathLst>
              <a:path h="4880556" w="8085259">
                <a:moveTo>
                  <a:pt x="0" y="0"/>
                </a:moveTo>
                <a:lnTo>
                  <a:pt x="8085259" y="0"/>
                </a:lnTo>
                <a:lnTo>
                  <a:pt x="8085259" y="4880556"/>
                </a:lnTo>
                <a:lnTo>
                  <a:pt x="0" y="4880556"/>
                </a:lnTo>
                <a:lnTo>
                  <a:pt x="0" y="0"/>
                </a:lnTo>
                <a:close/>
              </a:path>
            </a:pathLst>
          </a:custGeom>
          <a:blipFill>
            <a:blip r:embed="rId2">
              <a:extLst>
                <a:ext uri="{96DAC541-7B7A-43D3-8B79-37D633B846F1}">
                  <asvg:svgBlip xmlns:asvg="http://schemas.microsoft.com/office/drawing/2016/SVG/main" r:embed="rId3"/>
                </a:ext>
              </a:extLst>
            </a:blip>
            <a:stretch>
              <a:fillRect l="0" t="0" r="0" b="-100"/>
            </a:stretch>
          </a:blipFill>
        </p:spPr>
      </p:sp>
      <p:sp>
        <p:nvSpPr>
          <p:cNvPr name="TextBox 3" id="3"/>
          <p:cNvSpPr txBox="true"/>
          <p:nvPr/>
        </p:nvSpPr>
        <p:spPr>
          <a:xfrm rot="0">
            <a:off x="2128131" y="2003483"/>
            <a:ext cx="14724347" cy="1633401"/>
          </a:xfrm>
          <a:prstGeom prst="rect">
            <a:avLst/>
          </a:prstGeom>
        </p:spPr>
        <p:txBody>
          <a:bodyPr anchor="t" rtlCol="false" tIns="0" lIns="0" bIns="0" rIns="0">
            <a:spAutoFit/>
          </a:bodyPr>
          <a:lstStyle/>
          <a:p>
            <a:pPr algn="l">
              <a:lnSpc>
                <a:spcPts val="4178"/>
              </a:lnSpc>
            </a:pPr>
            <a:r>
              <a:rPr lang="en-US" sz="2985">
                <a:solidFill>
                  <a:srgbClr val="FFDE59"/>
                </a:solidFill>
                <a:latin typeface="Arimo"/>
                <a:ea typeface="Arimo"/>
                <a:cs typeface="Arimo"/>
                <a:sym typeface="Arimo"/>
              </a:rPr>
              <a:t>Defragmentation Software - When HDD becomes full, blocks used for files will be scattered all over the disk surface. Data accessing will be faster if files could be stored in contiguous sectors to reduce HDD head movements.</a:t>
            </a:r>
          </a:p>
        </p:txBody>
      </p:sp>
      <p:sp>
        <p:nvSpPr>
          <p:cNvPr name="Freeform 4" id="4"/>
          <p:cNvSpPr/>
          <p:nvPr/>
        </p:nvSpPr>
        <p:spPr>
          <a:xfrm flipH="false" flipV="false" rot="0">
            <a:off x="1851649" y="4914886"/>
            <a:ext cx="4620912" cy="3403810"/>
          </a:xfrm>
          <a:custGeom>
            <a:avLst/>
            <a:gdLst/>
            <a:ahLst/>
            <a:cxnLst/>
            <a:rect r="r" b="b" t="t" l="l"/>
            <a:pathLst>
              <a:path h="3403810" w="4620912">
                <a:moveTo>
                  <a:pt x="0" y="0"/>
                </a:moveTo>
                <a:lnTo>
                  <a:pt x="4620912" y="0"/>
                </a:lnTo>
                <a:lnTo>
                  <a:pt x="4620912" y="3403810"/>
                </a:lnTo>
                <a:lnTo>
                  <a:pt x="0" y="3403810"/>
                </a:lnTo>
                <a:lnTo>
                  <a:pt x="0" y="0"/>
                </a:lnTo>
                <a:close/>
              </a:path>
            </a:pathLst>
          </a:custGeom>
          <a:blipFill>
            <a:blip r:embed="rId4"/>
            <a:stretch>
              <a:fillRect l="-1863" t="-3806" r="0" b="-6296"/>
            </a:stretch>
          </a:blipFill>
        </p:spPr>
      </p:sp>
      <p:sp>
        <p:nvSpPr>
          <p:cNvPr name="TextBox 5" id="5"/>
          <p:cNvSpPr txBox="true"/>
          <p:nvPr/>
        </p:nvSpPr>
        <p:spPr>
          <a:xfrm rot="0">
            <a:off x="3482025" y="4752961"/>
            <a:ext cx="1054451" cy="700547"/>
          </a:xfrm>
          <a:prstGeom prst="rect">
            <a:avLst/>
          </a:prstGeom>
        </p:spPr>
        <p:txBody>
          <a:bodyPr anchor="t" rtlCol="false" tIns="0" lIns="0" bIns="0" rIns="0">
            <a:spAutoFit/>
          </a:bodyPr>
          <a:lstStyle/>
          <a:p>
            <a:pPr algn="ctr">
              <a:lnSpc>
                <a:spcPts val="4947"/>
              </a:lnSpc>
            </a:pPr>
            <a:r>
              <a:rPr lang="en-US" sz="3534" b="true">
                <a:solidFill>
                  <a:srgbClr val="FF1616"/>
                </a:solidFill>
                <a:latin typeface="Arimo Bold"/>
                <a:ea typeface="Arimo Bold"/>
                <a:cs typeface="Arimo Bold"/>
                <a:sym typeface="Arimo Bold"/>
              </a:rPr>
              <a:t>data</a:t>
            </a:r>
          </a:p>
        </p:txBody>
      </p:sp>
      <p:sp>
        <p:nvSpPr>
          <p:cNvPr name="TextBox 6" id="6"/>
          <p:cNvSpPr txBox="true"/>
          <p:nvPr/>
        </p:nvSpPr>
        <p:spPr>
          <a:xfrm rot="0">
            <a:off x="2809843" y="6656097"/>
            <a:ext cx="1054451" cy="700547"/>
          </a:xfrm>
          <a:prstGeom prst="rect">
            <a:avLst/>
          </a:prstGeom>
        </p:spPr>
        <p:txBody>
          <a:bodyPr anchor="t" rtlCol="false" tIns="0" lIns="0" bIns="0" rIns="0">
            <a:spAutoFit/>
          </a:bodyPr>
          <a:lstStyle/>
          <a:p>
            <a:pPr algn="ctr">
              <a:lnSpc>
                <a:spcPts val="4947"/>
              </a:lnSpc>
            </a:pPr>
            <a:r>
              <a:rPr lang="en-US" sz="3534" b="true">
                <a:solidFill>
                  <a:srgbClr val="FF1616"/>
                </a:solidFill>
                <a:latin typeface="Arimo Bold"/>
                <a:ea typeface="Arimo Bold"/>
                <a:cs typeface="Arimo Bold"/>
                <a:sym typeface="Arimo Bold"/>
              </a:rPr>
              <a:t>data</a:t>
            </a:r>
          </a:p>
        </p:txBody>
      </p:sp>
      <p:sp>
        <p:nvSpPr>
          <p:cNvPr name="TextBox 7" id="7"/>
          <p:cNvSpPr txBox="true"/>
          <p:nvPr/>
        </p:nvSpPr>
        <p:spPr>
          <a:xfrm rot="0">
            <a:off x="5230295" y="6553611"/>
            <a:ext cx="1054451" cy="700547"/>
          </a:xfrm>
          <a:prstGeom prst="rect">
            <a:avLst/>
          </a:prstGeom>
        </p:spPr>
        <p:txBody>
          <a:bodyPr anchor="t" rtlCol="false" tIns="0" lIns="0" bIns="0" rIns="0">
            <a:spAutoFit/>
          </a:bodyPr>
          <a:lstStyle/>
          <a:p>
            <a:pPr algn="ctr">
              <a:lnSpc>
                <a:spcPts val="4947"/>
              </a:lnSpc>
            </a:pPr>
            <a:r>
              <a:rPr lang="en-US" sz="3534" b="true">
                <a:solidFill>
                  <a:srgbClr val="FF1616"/>
                </a:solidFill>
                <a:latin typeface="Arimo Bold"/>
                <a:ea typeface="Arimo Bold"/>
                <a:cs typeface="Arimo Bold"/>
                <a:sym typeface="Arimo Bold"/>
              </a:rPr>
              <a:t>data</a:t>
            </a:r>
          </a:p>
        </p:txBody>
      </p:sp>
      <p:grpSp>
        <p:nvGrpSpPr>
          <p:cNvPr name="Group 8" id="8"/>
          <p:cNvGrpSpPr/>
          <p:nvPr/>
        </p:nvGrpSpPr>
        <p:grpSpPr>
          <a:xfrm rot="0">
            <a:off x="7910040" y="6170158"/>
            <a:ext cx="2341120" cy="47625"/>
            <a:chOff x="0" y="0"/>
            <a:chExt cx="3121493" cy="63500"/>
          </a:xfrm>
        </p:grpSpPr>
        <p:sp>
          <p:nvSpPr>
            <p:cNvPr name="Freeform 9" id="9"/>
            <p:cNvSpPr/>
            <p:nvPr/>
          </p:nvSpPr>
          <p:spPr>
            <a:xfrm flipH="false" flipV="false" rot="0">
              <a:off x="0" y="0"/>
              <a:ext cx="3121533" cy="63500"/>
            </a:xfrm>
            <a:custGeom>
              <a:avLst/>
              <a:gdLst/>
              <a:ahLst/>
              <a:cxnLst/>
              <a:rect r="r" b="b" t="t" l="l"/>
              <a:pathLst>
                <a:path h="63500" w="3121533">
                  <a:moveTo>
                    <a:pt x="31750" y="0"/>
                  </a:moveTo>
                  <a:lnTo>
                    <a:pt x="3089783" y="0"/>
                  </a:lnTo>
                  <a:cubicBezTo>
                    <a:pt x="3107309" y="0"/>
                    <a:pt x="3121533" y="14224"/>
                    <a:pt x="3121533" y="31750"/>
                  </a:cubicBezTo>
                  <a:cubicBezTo>
                    <a:pt x="3121533" y="49276"/>
                    <a:pt x="3107309" y="63500"/>
                    <a:pt x="3089783" y="63500"/>
                  </a:cubicBezTo>
                  <a:lnTo>
                    <a:pt x="31750" y="63500"/>
                  </a:lnTo>
                  <a:cubicBezTo>
                    <a:pt x="14224" y="63500"/>
                    <a:pt x="0" y="49276"/>
                    <a:pt x="0" y="31750"/>
                  </a:cubicBezTo>
                  <a:cubicBezTo>
                    <a:pt x="0" y="14224"/>
                    <a:pt x="14224" y="0"/>
                    <a:pt x="31750" y="0"/>
                  </a:cubicBezTo>
                  <a:close/>
                </a:path>
              </a:pathLst>
            </a:custGeom>
            <a:solidFill>
              <a:srgbClr val="FFFFFF"/>
            </a:solidFill>
          </p:spPr>
        </p:sp>
      </p:grpSp>
      <p:sp>
        <p:nvSpPr>
          <p:cNvPr name="Freeform 10" id="10"/>
          <p:cNvSpPr/>
          <p:nvPr/>
        </p:nvSpPr>
        <p:spPr>
          <a:xfrm flipH="false" flipV="false" rot="0">
            <a:off x="9708386" y="4377744"/>
            <a:ext cx="8085259" cy="4880556"/>
          </a:xfrm>
          <a:custGeom>
            <a:avLst/>
            <a:gdLst/>
            <a:ahLst/>
            <a:cxnLst/>
            <a:rect r="r" b="b" t="t" l="l"/>
            <a:pathLst>
              <a:path h="4880556" w="8085259">
                <a:moveTo>
                  <a:pt x="0" y="0"/>
                </a:moveTo>
                <a:lnTo>
                  <a:pt x="8085259" y="0"/>
                </a:lnTo>
                <a:lnTo>
                  <a:pt x="8085259" y="4880556"/>
                </a:lnTo>
                <a:lnTo>
                  <a:pt x="0" y="4880556"/>
                </a:lnTo>
                <a:lnTo>
                  <a:pt x="0" y="0"/>
                </a:lnTo>
                <a:close/>
              </a:path>
            </a:pathLst>
          </a:custGeom>
          <a:blipFill>
            <a:blip r:embed="rId2">
              <a:extLst>
                <a:ext uri="{96DAC541-7B7A-43D3-8B79-37D633B846F1}">
                  <asvg:svgBlip xmlns:asvg="http://schemas.microsoft.com/office/drawing/2016/SVG/main" r:embed="rId3"/>
                </a:ext>
              </a:extLst>
            </a:blip>
            <a:stretch>
              <a:fillRect l="0" t="0" r="0" b="-100"/>
            </a:stretch>
          </a:blipFill>
        </p:spPr>
      </p:sp>
      <p:sp>
        <p:nvSpPr>
          <p:cNvPr name="Freeform 11" id="11"/>
          <p:cNvSpPr/>
          <p:nvPr/>
        </p:nvSpPr>
        <p:spPr>
          <a:xfrm flipH="false" flipV="false" rot="0">
            <a:off x="11303776" y="4914886"/>
            <a:ext cx="4620912" cy="3403810"/>
          </a:xfrm>
          <a:custGeom>
            <a:avLst/>
            <a:gdLst/>
            <a:ahLst/>
            <a:cxnLst/>
            <a:rect r="r" b="b" t="t" l="l"/>
            <a:pathLst>
              <a:path h="3403810" w="4620912">
                <a:moveTo>
                  <a:pt x="0" y="0"/>
                </a:moveTo>
                <a:lnTo>
                  <a:pt x="4620912" y="0"/>
                </a:lnTo>
                <a:lnTo>
                  <a:pt x="4620912" y="3403810"/>
                </a:lnTo>
                <a:lnTo>
                  <a:pt x="0" y="3403810"/>
                </a:lnTo>
                <a:lnTo>
                  <a:pt x="0" y="0"/>
                </a:lnTo>
                <a:close/>
              </a:path>
            </a:pathLst>
          </a:custGeom>
          <a:blipFill>
            <a:blip r:embed="rId4"/>
            <a:stretch>
              <a:fillRect l="-1863" t="-3806" r="0" b="-6296"/>
            </a:stretch>
          </a:blipFill>
        </p:spPr>
      </p:sp>
      <p:sp>
        <p:nvSpPr>
          <p:cNvPr name="TextBox 12" id="12"/>
          <p:cNvSpPr txBox="true"/>
          <p:nvPr/>
        </p:nvSpPr>
        <p:spPr>
          <a:xfrm rot="0">
            <a:off x="12934152" y="4752961"/>
            <a:ext cx="1054451" cy="700547"/>
          </a:xfrm>
          <a:prstGeom prst="rect">
            <a:avLst/>
          </a:prstGeom>
        </p:spPr>
        <p:txBody>
          <a:bodyPr anchor="t" rtlCol="false" tIns="0" lIns="0" bIns="0" rIns="0">
            <a:spAutoFit/>
          </a:bodyPr>
          <a:lstStyle/>
          <a:p>
            <a:pPr algn="ctr">
              <a:lnSpc>
                <a:spcPts val="4947"/>
              </a:lnSpc>
            </a:pPr>
            <a:r>
              <a:rPr lang="en-US" sz="3534" b="true">
                <a:solidFill>
                  <a:srgbClr val="FF1616"/>
                </a:solidFill>
                <a:latin typeface="Arimo Bold"/>
                <a:ea typeface="Arimo Bold"/>
                <a:cs typeface="Arimo Bold"/>
                <a:sym typeface="Arimo Bold"/>
              </a:rPr>
              <a:t>data</a:t>
            </a:r>
          </a:p>
        </p:txBody>
      </p:sp>
      <p:sp>
        <p:nvSpPr>
          <p:cNvPr name="TextBox 13" id="13"/>
          <p:cNvSpPr txBox="true"/>
          <p:nvPr/>
        </p:nvSpPr>
        <p:spPr>
          <a:xfrm rot="0">
            <a:off x="14155197" y="4881901"/>
            <a:ext cx="1054451" cy="700547"/>
          </a:xfrm>
          <a:prstGeom prst="rect">
            <a:avLst/>
          </a:prstGeom>
        </p:spPr>
        <p:txBody>
          <a:bodyPr anchor="t" rtlCol="false" tIns="0" lIns="0" bIns="0" rIns="0">
            <a:spAutoFit/>
          </a:bodyPr>
          <a:lstStyle/>
          <a:p>
            <a:pPr algn="ctr">
              <a:lnSpc>
                <a:spcPts val="4947"/>
              </a:lnSpc>
            </a:pPr>
            <a:r>
              <a:rPr lang="en-US" sz="3534" b="true">
                <a:solidFill>
                  <a:srgbClr val="FF1616"/>
                </a:solidFill>
                <a:latin typeface="Arimo Bold"/>
                <a:ea typeface="Arimo Bold"/>
                <a:cs typeface="Arimo Bold"/>
                <a:sym typeface="Arimo Bold"/>
              </a:rPr>
              <a:t>data</a:t>
            </a:r>
          </a:p>
        </p:txBody>
      </p:sp>
      <p:sp>
        <p:nvSpPr>
          <p:cNvPr name="TextBox 14" id="14"/>
          <p:cNvSpPr txBox="true"/>
          <p:nvPr/>
        </p:nvSpPr>
        <p:spPr>
          <a:xfrm rot="0">
            <a:off x="14870237" y="5541049"/>
            <a:ext cx="1054451" cy="700547"/>
          </a:xfrm>
          <a:prstGeom prst="rect">
            <a:avLst/>
          </a:prstGeom>
        </p:spPr>
        <p:txBody>
          <a:bodyPr anchor="t" rtlCol="false" tIns="0" lIns="0" bIns="0" rIns="0">
            <a:spAutoFit/>
          </a:bodyPr>
          <a:lstStyle/>
          <a:p>
            <a:pPr algn="ctr">
              <a:lnSpc>
                <a:spcPts val="4947"/>
              </a:lnSpc>
            </a:pPr>
            <a:r>
              <a:rPr lang="en-US" sz="3534" b="true">
                <a:solidFill>
                  <a:srgbClr val="FF1616"/>
                </a:solidFill>
                <a:latin typeface="Arimo Bold"/>
                <a:ea typeface="Arimo Bold"/>
                <a:cs typeface="Arimo Bold"/>
                <a:sym typeface="Arimo Bold"/>
              </a:rPr>
              <a:t>data</a:t>
            </a:r>
          </a:p>
        </p:txBody>
      </p:sp>
      <p:grpSp>
        <p:nvGrpSpPr>
          <p:cNvPr name="Group 15" id="15"/>
          <p:cNvGrpSpPr/>
          <p:nvPr/>
        </p:nvGrpSpPr>
        <p:grpSpPr>
          <a:xfrm rot="0">
            <a:off x="440700" y="223856"/>
            <a:ext cx="10816352" cy="1079894"/>
            <a:chOff x="0" y="0"/>
            <a:chExt cx="14421803" cy="1439859"/>
          </a:xfrm>
        </p:grpSpPr>
        <p:sp>
          <p:nvSpPr>
            <p:cNvPr name="Freeform 16" id="16"/>
            <p:cNvSpPr/>
            <p:nvPr/>
          </p:nvSpPr>
          <p:spPr>
            <a:xfrm flipH="false" flipV="false" rot="0">
              <a:off x="0" y="0"/>
              <a:ext cx="14421865" cy="1439799"/>
            </a:xfrm>
            <a:custGeom>
              <a:avLst/>
              <a:gdLst/>
              <a:ahLst/>
              <a:cxnLst/>
              <a:rect r="r" b="b" t="t" l="l"/>
              <a:pathLst>
                <a:path h="1439799" w="14421865">
                  <a:moveTo>
                    <a:pt x="0" y="0"/>
                  </a:moveTo>
                  <a:lnTo>
                    <a:pt x="0" y="1439799"/>
                  </a:lnTo>
                  <a:lnTo>
                    <a:pt x="14421865" y="1439799"/>
                  </a:lnTo>
                  <a:lnTo>
                    <a:pt x="14421865" y="0"/>
                  </a:lnTo>
                  <a:lnTo>
                    <a:pt x="0" y="0"/>
                  </a:lnTo>
                  <a:close/>
                  <a:moveTo>
                    <a:pt x="14143862" y="1161923"/>
                  </a:moveTo>
                  <a:lnTo>
                    <a:pt x="272161" y="1161923"/>
                  </a:lnTo>
                  <a:lnTo>
                    <a:pt x="272161" y="272161"/>
                  </a:lnTo>
                  <a:lnTo>
                    <a:pt x="14143862" y="272161"/>
                  </a:lnTo>
                  <a:lnTo>
                    <a:pt x="14143862" y="1161923"/>
                  </a:lnTo>
                  <a:close/>
                </a:path>
              </a:pathLst>
            </a:custGeom>
            <a:solidFill>
              <a:srgbClr val="004AAD"/>
            </a:solidFill>
          </p:spPr>
        </p:sp>
      </p:grpSp>
      <p:grpSp>
        <p:nvGrpSpPr>
          <p:cNvPr name="Group 17" id="17"/>
          <p:cNvGrpSpPr/>
          <p:nvPr/>
        </p:nvGrpSpPr>
        <p:grpSpPr>
          <a:xfrm rot="0">
            <a:off x="2537237" y="281084"/>
            <a:ext cx="13213526" cy="9925515"/>
            <a:chOff x="0" y="0"/>
            <a:chExt cx="17618034" cy="13234020"/>
          </a:xfrm>
        </p:grpSpPr>
        <p:sp>
          <p:nvSpPr>
            <p:cNvPr name="Freeform 18" id="1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Freeform 19" id="1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20" id="2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
        <p:nvSpPr>
          <p:cNvPr name="TextBox 21" id="21"/>
          <p:cNvSpPr txBox="true"/>
          <p:nvPr/>
        </p:nvSpPr>
        <p:spPr>
          <a:xfrm rot="0">
            <a:off x="841103" y="592964"/>
            <a:ext cx="9802284" cy="420039"/>
          </a:xfrm>
          <a:prstGeom prst="rect">
            <a:avLst/>
          </a:prstGeom>
        </p:spPr>
        <p:txBody>
          <a:bodyPr anchor="t" rtlCol="false" tIns="0" lIns="0" bIns="0" rIns="0">
            <a:spAutoFit/>
          </a:bodyPr>
          <a:lstStyle/>
          <a:p>
            <a:pPr algn="ctr">
              <a:lnSpc>
                <a:spcPts val="3633"/>
              </a:lnSpc>
            </a:pPr>
            <a:r>
              <a:rPr lang="en-US" sz="3785" b="true">
                <a:solidFill>
                  <a:srgbClr val="7ED957"/>
                </a:solidFill>
                <a:latin typeface="Arimo Bold"/>
                <a:ea typeface="Arimo Bold"/>
                <a:cs typeface="Arimo Bold"/>
                <a:sym typeface="Arimo Bold"/>
              </a:rPr>
              <a:t>Examples of utilities software (2)</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252438"/>
        </a:solidFill>
      </p:bgPr>
    </p:bg>
    <p:spTree>
      <p:nvGrpSpPr>
        <p:cNvPr id="1" name=""/>
        <p:cNvGrpSpPr/>
        <p:nvPr/>
      </p:nvGrpSpPr>
      <p:grpSpPr>
        <a:xfrm>
          <a:off x="0" y="0"/>
          <a:ext cx="0" cy="0"/>
          <a:chOff x="0" y="0"/>
          <a:chExt cx="0" cy="0"/>
        </a:xfrm>
      </p:grpSpPr>
      <p:sp>
        <p:nvSpPr>
          <p:cNvPr name="Freeform 2" id="2"/>
          <p:cNvSpPr/>
          <p:nvPr/>
        </p:nvSpPr>
        <p:spPr>
          <a:xfrm flipH="false" flipV="false" rot="0">
            <a:off x="440700" y="3629001"/>
            <a:ext cx="6790354" cy="4098905"/>
          </a:xfrm>
          <a:custGeom>
            <a:avLst/>
            <a:gdLst/>
            <a:ahLst/>
            <a:cxnLst/>
            <a:rect r="r" b="b" t="t" l="l"/>
            <a:pathLst>
              <a:path h="4098905" w="6790354">
                <a:moveTo>
                  <a:pt x="0" y="0"/>
                </a:moveTo>
                <a:lnTo>
                  <a:pt x="6790354" y="0"/>
                </a:lnTo>
                <a:lnTo>
                  <a:pt x="6790354" y="4098905"/>
                </a:lnTo>
                <a:lnTo>
                  <a:pt x="0" y="4098905"/>
                </a:lnTo>
                <a:lnTo>
                  <a:pt x="0" y="0"/>
                </a:lnTo>
                <a:close/>
              </a:path>
            </a:pathLst>
          </a:custGeom>
          <a:blipFill>
            <a:blip r:embed="rId2">
              <a:extLst>
                <a:ext uri="{96DAC541-7B7A-43D3-8B79-37D633B846F1}">
                  <asvg:svgBlip xmlns:asvg="http://schemas.microsoft.com/office/drawing/2016/SVG/main" r:embed="rId3"/>
                </a:ext>
              </a:extLst>
            </a:blip>
            <a:stretch>
              <a:fillRect l="0" t="0" r="0" b="-141"/>
            </a:stretch>
          </a:blipFill>
        </p:spPr>
      </p:sp>
      <p:grpSp>
        <p:nvGrpSpPr>
          <p:cNvPr name="Group 3" id="3"/>
          <p:cNvGrpSpPr/>
          <p:nvPr/>
        </p:nvGrpSpPr>
        <p:grpSpPr>
          <a:xfrm rot="-1558488">
            <a:off x="6936164" y="3739611"/>
            <a:ext cx="1781245" cy="47625"/>
            <a:chOff x="0" y="0"/>
            <a:chExt cx="2374993" cy="63500"/>
          </a:xfrm>
        </p:grpSpPr>
        <p:sp>
          <p:nvSpPr>
            <p:cNvPr name="Freeform 4" id="4"/>
            <p:cNvSpPr/>
            <p:nvPr/>
          </p:nvSpPr>
          <p:spPr>
            <a:xfrm flipH="false" flipV="false" rot="0">
              <a:off x="0" y="0"/>
              <a:ext cx="2375027" cy="63500"/>
            </a:xfrm>
            <a:custGeom>
              <a:avLst/>
              <a:gdLst/>
              <a:ahLst/>
              <a:cxnLst/>
              <a:rect r="r" b="b" t="t" l="l"/>
              <a:pathLst>
                <a:path h="63500" w="2375027">
                  <a:moveTo>
                    <a:pt x="31750" y="0"/>
                  </a:moveTo>
                  <a:lnTo>
                    <a:pt x="2343277" y="0"/>
                  </a:lnTo>
                  <a:cubicBezTo>
                    <a:pt x="2360803" y="0"/>
                    <a:pt x="2375027" y="14224"/>
                    <a:pt x="2375027" y="31750"/>
                  </a:cubicBezTo>
                  <a:cubicBezTo>
                    <a:pt x="2375027" y="49276"/>
                    <a:pt x="2360803" y="63500"/>
                    <a:pt x="2343277"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5" id="5"/>
          <p:cNvGrpSpPr/>
          <p:nvPr/>
        </p:nvGrpSpPr>
        <p:grpSpPr>
          <a:xfrm rot="0">
            <a:off x="7023724" y="5502194"/>
            <a:ext cx="1614794" cy="47625"/>
            <a:chOff x="0" y="0"/>
            <a:chExt cx="2153059" cy="63500"/>
          </a:xfrm>
        </p:grpSpPr>
        <p:sp>
          <p:nvSpPr>
            <p:cNvPr name="Freeform 6" id="6"/>
            <p:cNvSpPr/>
            <p:nvPr/>
          </p:nvSpPr>
          <p:spPr>
            <a:xfrm flipH="false" flipV="false" rot="0">
              <a:off x="0" y="0"/>
              <a:ext cx="2153031" cy="63500"/>
            </a:xfrm>
            <a:custGeom>
              <a:avLst/>
              <a:gdLst/>
              <a:ahLst/>
              <a:cxnLst/>
              <a:rect r="r" b="b" t="t" l="l"/>
              <a:pathLst>
                <a:path h="63500" w="2153031">
                  <a:moveTo>
                    <a:pt x="31750" y="0"/>
                  </a:moveTo>
                  <a:lnTo>
                    <a:pt x="2121281" y="0"/>
                  </a:lnTo>
                  <a:cubicBezTo>
                    <a:pt x="2138807" y="0"/>
                    <a:pt x="2153031" y="14224"/>
                    <a:pt x="2153031" y="31750"/>
                  </a:cubicBezTo>
                  <a:cubicBezTo>
                    <a:pt x="2153031" y="49276"/>
                    <a:pt x="2138807" y="63500"/>
                    <a:pt x="2121281"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7" id="7"/>
          <p:cNvGrpSpPr/>
          <p:nvPr/>
        </p:nvGrpSpPr>
        <p:grpSpPr>
          <a:xfrm rot="1373395">
            <a:off x="6960443" y="7220278"/>
            <a:ext cx="1625196" cy="47625"/>
            <a:chOff x="0" y="0"/>
            <a:chExt cx="2166928" cy="63500"/>
          </a:xfrm>
        </p:grpSpPr>
        <p:sp>
          <p:nvSpPr>
            <p:cNvPr name="Freeform 8" id="8"/>
            <p:cNvSpPr/>
            <p:nvPr/>
          </p:nvSpPr>
          <p:spPr>
            <a:xfrm flipH="false" flipV="false" rot="0">
              <a:off x="0" y="0"/>
              <a:ext cx="2166874" cy="63500"/>
            </a:xfrm>
            <a:custGeom>
              <a:avLst/>
              <a:gdLst/>
              <a:ahLst/>
              <a:cxnLst/>
              <a:rect r="r" b="b" t="t" l="l"/>
              <a:pathLst>
                <a:path h="63500" w="2166874">
                  <a:moveTo>
                    <a:pt x="31750" y="0"/>
                  </a:moveTo>
                  <a:lnTo>
                    <a:pt x="2135124" y="0"/>
                  </a:lnTo>
                  <a:cubicBezTo>
                    <a:pt x="2152650" y="0"/>
                    <a:pt x="2166874" y="14224"/>
                    <a:pt x="2166874" y="31750"/>
                  </a:cubicBezTo>
                  <a:cubicBezTo>
                    <a:pt x="2166874" y="49276"/>
                    <a:pt x="2152650" y="63500"/>
                    <a:pt x="2135124" y="63500"/>
                  </a:cubicBezTo>
                  <a:lnTo>
                    <a:pt x="31750" y="63500"/>
                  </a:lnTo>
                  <a:cubicBezTo>
                    <a:pt x="14224" y="63500"/>
                    <a:pt x="0" y="49276"/>
                    <a:pt x="0" y="31750"/>
                  </a:cubicBezTo>
                  <a:cubicBezTo>
                    <a:pt x="0" y="14224"/>
                    <a:pt x="14224" y="0"/>
                    <a:pt x="31750" y="0"/>
                  </a:cubicBezTo>
                  <a:close/>
                </a:path>
              </a:pathLst>
            </a:custGeom>
            <a:solidFill>
              <a:srgbClr val="FFFFFF"/>
            </a:solidFill>
          </p:spPr>
        </p:sp>
      </p:grpSp>
      <p:sp>
        <p:nvSpPr>
          <p:cNvPr name="Freeform 9" id="9"/>
          <p:cNvSpPr/>
          <p:nvPr/>
        </p:nvSpPr>
        <p:spPr>
          <a:xfrm flipH="false" flipV="false" rot="0">
            <a:off x="8746684" y="2308102"/>
            <a:ext cx="1286847" cy="1880184"/>
          </a:xfrm>
          <a:custGeom>
            <a:avLst/>
            <a:gdLst/>
            <a:ahLst/>
            <a:cxnLst/>
            <a:rect r="r" b="b" t="t" l="l"/>
            <a:pathLst>
              <a:path h="1880184" w="1286847">
                <a:moveTo>
                  <a:pt x="0" y="0"/>
                </a:moveTo>
                <a:lnTo>
                  <a:pt x="1286847" y="0"/>
                </a:lnTo>
                <a:lnTo>
                  <a:pt x="1286847" y="1880184"/>
                </a:lnTo>
                <a:lnTo>
                  <a:pt x="0" y="1880184"/>
                </a:lnTo>
                <a:lnTo>
                  <a:pt x="0" y="0"/>
                </a:lnTo>
                <a:close/>
              </a:path>
            </a:pathLst>
          </a:custGeom>
          <a:blipFill>
            <a:blip r:embed="rId4">
              <a:extLst>
                <a:ext uri="{96DAC541-7B7A-43D3-8B79-37D633B846F1}">
                  <asvg:svgBlip xmlns:asvg="http://schemas.microsoft.com/office/drawing/2016/SVG/main" r:embed="rId5"/>
                </a:ext>
              </a:extLst>
            </a:blip>
            <a:stretch>
              <a:fillRect l="0" t="0" r="-356" b="0"/>
            </a:stretch>
          </a:blipFill>
        </p:spPr>
      </p:sp>
      <p:sp>
        <p:nvSpPr>
          <p:cNvPr name="Freeform 10" id="10"/>
          <p:cNvSpPr/>
          <p:nvPr/>
        </p:nvSpPr>
        <p:spPr>
          <a:xfrm flipH="false" flipV="false" rot="0">
            <a:off x="8746684" y="4690678"/>
            <a:ext cx="2724934" cy="1461196"/>
          </a:xfrm>
          <a:custGeom>
            <a:avLst/>
            <a:gdLst/>
            <a:ahLst/>
            <a:cxnLst/>
            <a:rect r="r" b="b" t="t" l="l"/>
            <a:pathLst>
              <a:path h="1461196" w="2724934">
                <a:moveTo>
                  <a:pt x="0" y="0"/>
                </a:moveTo>
                <a:lnTo>
                  <a:pt x="2724934" y="0"/>
                </a:lnTo>
                <a:lnTo>
                  <a:pt x="2724934" y="1461196"/>
                </a:lnTo>
                <a:lnTo>
                  <a:pt x="0" y="1461196"/>
                </a:lnTo>
                <a:lnTo>
                  <a:pt x="0" y="0"/>
                </a:lnTo>
                <a:close/>
              </a:path>
            </a:pathLst>
          </a:custGeom>
          <a:blipFill>
            <a:blip r:embed="rId6">
              <a:extLst>
                <a:ext uri="{96DAC541-7B7A-43D3-8B79-37D633B846F1}">
                  <asvg:svgBlip xmlns:asvg="http://schemas.microsoft.com/office/drawing/2016/SVG/main" r:embed="rId7"/>
                </a:ext>
              </a:extLst>
            </a:blip>
            <a:stretch>
              <a:fillRect l="0" t="0" r="0" b="-65"/>
            </a:stretch>
          </a:blipFill>
        </p:spPr>
      </p:sp>
      <p:sp>
        <p:nvSpPr>
          <p:cNvPr name="Freeform 11" id="11"/>
          <p:cNvSpPr/>
          <p:nvPr/>
        </p:nvSpPr>
        <p:spPr>
          <a:xfrm flipH="false" flipV="false" rot="0">
            <a:off x="8846106" y="6908700"/>
            <a:ext cx="2065353" cy="1975229"/>
          </a:xfrm>
          <a:custGeom>
            <a:avLst/>
            <a:gdLst/>
            <a:ahLst/>
            <a:cxnLst/>
            <a:rect r="r" b="b" t="t" l="l"/>
            <a:pathLst>
              <a:path h="1975229" w="2065353">
                <a:moveTo>
                  <a:pt x="0" y="0"/>
                </a:moveTo>
                <a:lnTo>
                  <a:pt x="2065353" y="0"/>
                </a:lnTo>
                <a:lnTo>
                  <a:pt x="2065353" y="1975229"/>
                </a:lnTo>
                <a:lnTo>
                  <a:pt x="0" y="1975229"/>
                </a:lnTo>
                <a:lnTo>
                  <a:pt x="0" y="0"/>
                </a:lnTo>
                <a:close/>
              </a:path>
            </a:pathLst>
          </a:custGeom>
          <a:blipFill>
            <a:blip r:embed="rId8">
              <a:extLst>
                <a:ext uri="{96DAC541-7B7A-43D3-8B79-37D633B846F1}">
                  <asvg:svgBlip xmlns:asvg="http://schemas.microsoft.com/office/drawing/2016/SVG/main" r:embed="rId9"/>
                </a:ext>
              </a:extLst>
            </a:blip>
            <a:stretch>
              <a:fillRect l="0" t="0" r="0" b="-707"/>
            </a:stretch>
          </a:blipFill>
        </p:spPr>
      </p:sp>
      <p:sp>
        <p:nvSpPr>
          <p:cNvPr name="TextBox 12" id="12"/>
          <p:cNvSpPr txBox="true"/>
          <p:nvPr/>
        </p:nvSpPr>
        <p:spPr>
          <a:xfrm rot="0">
            <a:off x="2232141" y="2507078"/>
            <a:ext cx="3636442" cy="826680"/>
          </a:xfrm>
          <a:prstGeom prst="rect">
            <a:avLst/>
          </a:prstGeom>
        </p:spPr>
        <p:txBody>
          <a:bodyPr anchor="t" rtlCol="false" tIns="0" lIns="0" bIns="0" rIns="0">
            <a:spAutoFit/>
          </a:bodyPr>
          <a:lstStyle/>
          <a:p>
            <a:pPr algn="l">
              <a:lnSpc>
                <a:spcPts val="5962"/>
              </a:lnSpc>
            </a:pPr>
            <a:r>
              <a:rPr lang="en-US" sz="4259">
                <a:solidFill>
                  <a:srgbClr val="FFDE59"/>
                </a:solidFill>
                <a:latin typeface="Arimo"/>
                <a:ea typeface="Arimo"/>
                <a:cs typeface="Arimo"/>
                <a:sym typeface="Arimo"/>
              </a:rPr>
              <a:t>Device Driver</a:t>
            </a:r>
          </a:p>
        </p:txBody>
      </p:sp>
      <p:sp>
        <p:nvSpPr>
          <p:cNvPr name="TextBox 13" id="13"/>
          <p:cNvSpPr txBox="true"/>
          <p:nvPr/>
        </p:nvSpPr>
        <p:spPr>
          <a:xfrm rot="0">
            <a:off x="11928424" y="2312670"/>
            <a:ext cx="5636857" cy="6293323"/>
          </a:xfrm>
          <a:prstGeom prst="rect">
            <a:avLst/>
          </a:prstGeom>
        </p:spPr>
        <p:txBody>
          <a:bodyPr anchor="t" rtlCol="false" tIns="0" lIns="0" bIns="0" rIns="0">
            <a:spAutoFit/>
          </a:bodyPr>
          <a:lstStyle/>
          <a:p>
            <a:pPr algn="l" marL="624168" indent="-208056" lvl="2">
              <a:lnSpc>
                <a:spcPts val="3823"/>
              </a:lnSpc>
              <a:buFont typeface="Arial"/>
              <a:buChar char="⚬"/>
            </a:pPr>
            <a:r>
              <a:rPr lang="en-US" sz="2729">
                <a:solidFill>
                  <a:srgbClr val="FFDE59"/>
                </a:solidFill>
                <a:latin typeface="Arimo"/>
                <a:ea typeface="Arimo"/>
                <a:cs typeface="Arimo"/>
                <a:sym typeface="Arimo"/>
              </a:rPr>
              <a:t>Software that communicate with the OS and translate data into a format understood by a hardware device (middle man)</a:t>
            </a:r>
          </a:p>
          <a:p>
            <a:pPr algn="l" marL="624168" indent="-208056" lvl="2">
              <a:lnSpc>
                <a:spcPts val="3823"/>
              </a:lnSpc>
              <a:buFont typeface="Arial"/>
              <a:buChar char="⚬"/>
            </a:pPr>
            <a:r>
              <a:rPr lang="en-US" sz="2729">
                <a:solidFill>
                  <a:srgbClr val="FFDE59"/>
                </a:solidFill>
                <a:latin typeface="Arimo"/>
                <a:ea typeface="Arimo"/>
                <a:cs typeface="Arimo"/>
                <a:sym typeface="Arimo"/>
              </a:rPr>
              <a:t>Without device drivers, a hardware device would be unable to work with a computer</a:t>
            </a:r>
          </a:p>
          <a:p>
            <a:pPr algn="l" marL="624168" indent="-208056" lvl="2">
              <a:lnSpc>
                <a:spcPts val="3823"/>
              </a:lnSpc>
              <a:buFont typeface="Arial"/>
              <a:buChar char="⚬"/>
            </a:pPr>
            <a:r>
              <a:rPr lang="en-US" sz="2729">
                <a:solidFill>
                  <a:srgbClr val="FFDE59"/>
                </a:solidFill>
                <a:latin typeface="Arimo"/>
                <a:ea typeface="Arimo"/>
                <a:cs typeface="Arimo"/>
                <a:sym typeface="Arimo"/>
              </a:rPr>
              <a:t>As soon as a device is plugged into a USB port, the OS looks for appropriate device driver</a:t>
            </a:r>
          </a:p>
        </p:txBody>
      </p:sp>
      <p:grpSp>
        <p:nvGrpSpPr>
          <p:cNvPr name="Group 14" id="14"/>
          <p:cNvGrpSpPr/>
          <p:nvPr/>
        </p:nvGrpSpPr>
        <p:grpSpPr>
          <a:xfrm rot="0">
            <a:off x="440700" y="223856"/>
            <a:ext cx="10816352" cy="1079894"/>
            <a:chOff x="0" y="0"/>
            <a:chExt cx="14421803" cy="1439859"/>
          </a:xfrm>
        </p:grpSpPr>
        <p:sp>
          <p:nvSpPr>
            <p:cNvPr name="Freeform 15" id="15"/>
            <p:cNvSpPr/>
            <p:nvPr/>
          </p:nvSpPr>
          <p:spPr>
            <a:xfrm flipH="false" flipV="false" rot="0">
              <a:off x="0" y="0"/>
              <a:ext cx="14421865" cy="1439799"/>
            </a:xfrm>
            <a:custGeom>
              <a:avLst/>
              <a:gdLst/>
              <a:ahLst/>
              <a:cxnLst/>
              <a:rect r="r" b="b" t="t" l="l"/>
              <a:pathLst>
                <a:path h="1439799" w="14421865">
                  <a:moveTo>
                    <a:pt x="0" y="0"/>
                  </a:moveTo>
                  <a:lnTo>
                    <a:pt x="0" y="1439799"/>
                  </a:lnTo>
                  <a:lnTo>
                    <a:pt x="14421865" y="1439799"/>
                  </a:lnTo>
                  <a:lnTo>
                    <a:pt x="14421865" y="0"/>
                  </a:lnTo>
                  <a:lnTo>
                    <a:pt x="0" y="0"/>
                  </a:lnTo>
                  <a:close/>
                  <a:moveTo>
                    <a:pt x="14143862" y="1161923"/>
                  </a:moveTo>
                  <a:lnTo>
                    <a:pt x="272161" y="1161923"/>
                  </a:lnTo>
                  <a:lnTo>
                    <a:pt x="272161" y="272161"/>
                  </a:lnTo>
                  <a:lnTo>
                    <a:pt x="14143862" y="272161"/>
                  </a:lnTo>
                  <a:lnTo>
                    <a:pt x="14143862" y="1161923"/>
                  </a:lnTo>
                  <a:close/>
                </a:path>
              </a:pathLst>
            </a:custGeom>
            <a:solidFill>
              <a:srgbClr val="004AAD"/>
            </a:solidFill>
          </p:spPr>
        </p:sp>
      </p:grpSp>
      <p:grpSp>
        <p:nvGrpSpPr>
          <p:cNvPr name="Group 16" id="16"/>
          <p:cNvGrpSpPr/>
          <p:nvPr/>
        </p:nvGrpSpPr>
        <p:grpSpPr>
          <a:xfrm rot="0">
            <a:off x="2537237" y="281084"/>
            <a:ext cx="13213526" cy="9925515"/>
            <a:chOff x="0" y="0"/>
            <a:chExt cx="17618034" cy="13234020"/>
          </a:xfrm>
        </p:grpSpPr>
        <p:sp>
          <p:nvSpPr>
            <p:cNvPr name="Freeform 17" id="1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0">
                <a:alphaModFix amt="70000"/>
              </a:blip>
              <a:stretch>
                <a:fillRect l="0" t="0" r="0" b="0"/>
              </a:stretch>
            </a:blipFill>
          </p:spPr>
        </p:sp>
        <p:sp>
          <p:nvSpPr>
            <p:cNvPr name="Freeform 18" id="1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1">
                <a:alphaModFix amt="9999"/>
              </a:blip>
              <a:stretch>
                <a:fillRect l="0" t="0" r="0" b="0"/>
              </a:stretch>
            </a:blipFill>
          </p:spPr>
        </p:sp>
        <p:sp>
          <p:nvSpPr>
            <p:cNvPr name="TextBox 19" id="1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12" tooltip="http://www.exampaperspractice.co.uk"/>
                </a:rPr>
                <a:t>www.exampaperspractice.co.uk</a:t>
              </a:r>
            </a:p>
          </p:txBody>
        </p:sp>
      </p:grpSp>
      <p:sp>
        <p:nvSpPr>
          <p:cNvPr name="TextBox 20" id="20"/>
          <p:cNvSpPr txBox="true"/>
          <p:nvPr/>
        </p:nvSpPr>
        <p:spPr>
          <a:xfrm rot="0">
            <a:off x="841103" y="592964"/>
            <a:ext cx="9802284" cy="420039"/>
          </a:xfrm>
          <a:prstGeom prst="rect">
            <a:avLst/>
          </a:prstGeom>
        </p:spPr>
        <p:txBody>
          <a:bodyPr anchor="t" rtlCol="false" tIns="0" lIns="0" bIns="0" rIns="0">
            <a:spAutoFit/>
          </a:bodyPr>
          <a:lstStyle/>
          <a:p>
            <a:pPr algn="ctr">
              <a:lnSpc>
                <a:spcPts val="3633"/>
              </a:lnSpc>
            </a:pPr>
            <a:r>
              <a:rPr lang="en-US" sz="3785" b="true">
                <a:solidFill>
                  <a:srgbClr val="7ED957"/>
                </a:solidFill>
                <a:latin typeface="Arimo Bold"/>
                <a:ea typeface="Arimo Bold"/>
                <a:cs typeface="Arimo Bold"/>
                <a:sym typeface="Arimo Bold"/>
              </a:rPr>
              <a:t>Examples of utilities software (3)</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252438"/>
        </a:solidFill>
      </p:bgPr>
    </p:bg>
    <p:spTree>
      <p:nvGrpSpPr>
        <p:cNvPr id="1" name=""/>
        <p:cNvGrpSpPr/>
        <p:nvPr/>
      </p:nvGrpSpPr>
      <p:grpSpPr>
        <a:xfrm>
          <a:off x="0" y="0"/>
          <a:ext cx="0" cy="0"/>
          <a:chOff x="0" y="0"/>
          <a:chExt cx="0" cy="0"/>
        </a:xfrm>
      </p:grpSpPr>
      <p:sp>
        <p:nvSpPr>
          <p:cNvPr name="Freeform 2" id="2"/>
          <p:cNvSpPr/>
          <p:nvPr/>
        </p:nvSpPr>
        <p:spPr>
          <a:xfrm flipH="false" flipV="false" rot="0">
            <a:off x="841103" y="3830904"/>
            <a:ext cx="6790354" cy="4098905"/>
          </a:xfrm>
          <a:custGeom>
            <a:avLst/>
            <a:gdLst/>
            <a:ahLst/>
            <a:cxnLst/>
            <a:rect r="r" b="b" t="t" l="l"/>
            <a:pathLst>
              <a:path h="4098905" w="6790354">
                <a:moveTo>
                  <a:pt x="0" y="0"/>
                </a:moveTo>
                <a:lnTo>
                  <a:pt x="6790354" y="0"/>
                </a:lnTo>
                <a:lnTo>
                  <a:pt x="6790354" y="4098905"/>
                </a:lnTo>
                <a:lnTo>
                  <a:pt x="0" y="4098905"/>
                </a:lnTo>
                <a:lnTo>
                  <a:pt x="0" y="0"/>
                </a:lnTo>
                <a:close/>
              </a:path>
            </a:pathLst>
          </a:custGeom>
          <a:blipFill>
            <a:blip r:embed="rId2">
              <a:extLst>
                <a:ext uri="{96DAC541-7B7A-43D3-8B79-37D633B846F1}">
                  <asvg:svgBlip xmlns:asvg="http://schemas.microsoft.com/office/drawing/2016/SVG/main" r:embed="rId3"/>
                </a:ext>
              </a:extLst>
            </a:blip>
            <a:stretch>
              <a:fillRect l="0" t="0" r="0" b="-141"/>
            </a:stretch>
          </a:blipFill>
        </p:spPr>
      </p:sp>
      <p:sp>
        <p:nvSpPr>
          <p:cNvPr name="Freeform 3" id="3"/>
          <p:cNvSpPr/>
          <p:nvPr/>
        </p:nvSpPr>
        <p:spPr>
          <a:xfrm flipH="false" flipV="false" rot="0">
            <a:off x="2257027" y="4668132"/>
            <a:ext cx="3466792" cy="1903584"/>
          </a:xfrm>
          <a:custGeom>
            <a:avLst/>
            <a:gdLst/>
            <a:ahLst/>
            <a:cxnLst/>
            <a:rect r="r" b="b" t="t" l="l"/>
            <a:pathLst>
              <a:path h="1903584" w="3466792">
                <a:moveTo>
                  <a:pt x="0" y="0"/>
                </a:moveTo>
                <a:lnTo>
                  <a:pt x="3466792" y="0"/>
                </a:lnTo>
                <a:lnTo>
                  <a:pt x="3466792" y="1903584"/>
                </a:lnTo>
                <a:lnTo>
                  <a:pt x="0" y="1903584"/>
                </a:lnTo>
                <a:lnTo>
                  <a:pt x="0" y="0"/>
                </a:lnTo>
                <a:close/>
              </a:path>
            </a:pathLst>
          </a:custGeom>
          <a:blipFill>
            <a:blip r:embed="rId4">
              <a:extLst>
                <a:ext uri="{96DAC541-7B7A-43D3-8B79-37D633B846F1}">
                  <asvg:svgBlip xmlns:asvg="http://schemas.microsoft.com/office/drawing/2016/SVG/main" r:embed="rId5"/>
                </a:ext>
              </a:extLst>
            </a:blip>
            <a:stretch>
              <a:fillRect l="0" t="0" r="0" b="-1066"/>
            </a:stretch>
          </a:blipFill>
        </p:spPr>
      </p:sp>
      <p:sp>
        <p:nvSpPr>
          <p:cNvPr name="TextBox 4" id="4"/>
          <p:cNvSpPr txBox="true"/>
          <p:nvPr/>
        </p:nvSpPr>
        <p:spPr>
          <a:xfrm rot="0">
            <a:off x="1897194" y="2725258"/>
            <a:ext cx="4678172" cy="826680"/>
          </a:xfrm>
          <a:prstGeom prst="rect">
            <a:avLst/>
          </a:prstGeom>
        </p:spPr>
        <p:txBody>
          <a:bodyPr anchor="t" rtlCol="false" tIns="0" lIns="0" bIns="0" rIns="0">
            <a:spAutoFit/>
          </a:bodyPr>
          <a:lstStyle/>
          <a:p>
            <a:pPr algn="l">
              <a:lnSpc>
                <a:spcPts val="5962"/>
              </a:lnSpc>
            </a:pPr>
            <a:r>
              <a:rPr lang="en-US" sz="4259">
                <a:solidFill>
                  <a:srgbClr val="FFDE59"/>
                </a:solidFill>
                <a:latin typeface="Arimo"/>
                <a:ea typeface="Arimo"/>
                <a:cs typeface="Arimo"/>
                <a:sym typeface="Arimo"/>
              </a:rPr>
              <a:t>Backup Software</a:t>
            </a:r>
          </a:p>
        </p:txBody>
      </p:sp>
      <p:sp>
        <p:nvSpPr>
          <p:cNvPr name="TextBox 5" id="5"/>
          <p:cNvSpPr txBox="true"/>
          <p:nvPr/>
        </p:nvSpPr>
        <p:spPr>
          <a:xfrm rot="0">
            <a:off x="8064068" y="1777860"/>
            <a:ext cx="9733151" cy="7137447"/>
          </a:xfrm>
          <a:prstGeom prst="rect">
            <a:avLst/>
          </a:prstGeom>
        </p:spPr>
        <p:txBody>
          <a:bodyPr anchor="t" rtlCol="false" tIns="0" lIns="0" bIns="0" rIns="0">
            <a:spAutoFit/>
          </a:bodyPr>
          <a:lstStyle/>
          <a:p>
            <a:pPr algn="l" marL="763309" indent="-254436" lvl="2">
              <a:lnSpc>
                <a:spcPts val="4674"/>
              </a:lnSpc>
              <a:buFont typeface="Arial"/>
              <a:buChar char="⚬"/>
            </a:pPr>
            <a:r>
              <a:rPr lang="en-US" sz="3339">
                <a:solidFill>
                  <a:srgbClr val="FFDE59"/>
                </a:solidFill>
                <a:latin typeface="Arimo"/>
                <a:ea typeface="Arimo"/>
                <a:cs typeface="Arimo"/>
                <a:sym typeface="Arimo"/>
              </a:rPr>
              <a:t>It is a good practice to use the operating system </a:t>
            </a:r>
            <a:r>
              <a:rPr lang="en-US" b="true" sz="3339">
                <a:solidFill>
                  <a:srgbClr val="FFDE59"/>
                </a:solidFill>
                <a:latin typeface="Arimo Bold"/>
                <a:ea typeface="Arimo Bold"/>
                <a:cs typeface="Arimo Bold"/>
                <a:sym typeface="Arimo Bold"/>
              </a:rPr>
              <a:t>back-up utility </a:t>
            </a:r>
          </a:p>
          <a:p>
            <a:pPr algn="l" marL="763309" indent="-254436" lvl="2">
              <a:lnSpc>
                <a:spcPts val="4674"/>
              </a:lnSpc>
              <a:buFont typeface="Arial"/>
              <a:buChar char="⚬"/>
            </a:pPr>
            <a:r>
              <a:rPr lang="en-US" sz="3339">
                <a:solidFill>
                  <a:srgbClr val="FFDE59"/>
                </a:solidFill>
                <a:latin typeface="Arimo"/>
                <a:ea typeface="Arimo"/>
                <a:cs typeface="Arimo"/>
                <a:sym typeface="Arimo"/>
              </a:rPr>
              <a:t>Allow a schedule for backing up files to be made </a:t>
            </a:r>
          </a:p>
          <a:p>
            <a:pPr algn="l" marL="763309" indent="-254436" lvl="2">
              <a:lnSpc>
                <a:spcPts val="4674"/>
              </a:lnSpc>
              <a:buFont typeface="Arial"/>
              <a:buChar char="⚬"/>
            </a:pPr>
            <a:r>
              <a:rPr lang="en-US" sz="3339">
                <a:solidFill>
                  <a:srgbClr val="FFDE59"/>
                </a:solidFill>
                <a:latin typeface="Arimo"/>
                <a:ea typeface="Arimo"/>
                <a:cs typeface="Arimo"/>
                <a:sym typeface="Arimo"/>
              </a:rPr>
              <a:t>Total security </a:t>
            </a:r>
          </a:p>
          <a:p>
            <a:pPr algn="l" marL="1364072" indent="-341018" lvl="3">
              <a:lnSpc>
                <a:spcPts val="4674"/>
              </a:lnSpc>
              <a:buFont typeface="Arial"/>
              <a:buChar char="￭"/>
            </a:pPr>
            <a:r>
              <a:rPr lang="en-US" sz="3339">
                <a:solidFill>
                  <a:srgbClr val="FFDE59"/>
                </a:solidFill>
                <a:latin typeface="Arimo"/>
                <a:ea typeface="Arimo"/>
                <a:cs typeface="Arimo"/>
                <a:sym typeface="Arimo"/>
              </a:rPr>
              <a:t>Working version stored in SSD/HDD</a:t>
            </a:r>
          </a:p>
          <a:p>
            <a:pPr algn="l" marL="1364072" indent="-341018" lvl="3">
              <a:lnSpc>
                <a:spcPts val="4674"/>
              </a:lnSpc>
              <a:buFont typeface="Arial"/>
              <a:buChar char="￭"/>
            </a:pPr>
            <a:r>
              <a:rPr lang="en-US" sz="3339">
                <a:solidFill>
                  <a:srgbClr val="FFDE59"/>
                </a:solidFill>
                <a:latin typeface="Arimo"/>
                <a:ea typeface="Arimo"/>
                <a:cs typeface="Arimo"/>
                <a:sym typeface="Arimo"/>
              </a:rPr>
              <a:t>Locally backup stored in removable SSD/HDD</a:t>
            </a:r>
          </a:p>
          <a:p>
            <a:pPr algn="l" marL="1364072" indent="-341018" lvl="3">
              <a:lnSpc>
                <a:spcPts val="4674"/>
              </a:lnSpc>
              <a:buFont typeface="Arial"/>
              <a:buChar char="￭"/>
            </a:pPr>
            <a:r>
              <a:rPr lang="en-US" sz="3339">
                <a:solidFill>
                  <a:srgbClr val="FFDE59"/>
                </a:solidFill>
                <a:latin typeface="Arimo"/>
                <a:ea typeface="Arimo"/>
                <a:cs typeface="Arimo"/>
                <a:sym typeface="Arimo"/>
              </a:rPr>
              <a:t>Cloud Storage</a:t>
            </a:r>
          </a:p>
          <a:p>
            <a:pPr algn="l" marL="763309" indent="-254436" lvl="2">
              <a:lnSpc>
                <a:spcPts val="4674"/>
              </a:lnSpc>
              <a:buFont typeface="Arial"/>
              <a:buChar char="⚬"/>
            </a:pPr>
            <a:r>
              <a:rPr lang="en-US" sz="3339">
                <a:solidFill>
                  <a:srgbClr val="FFDE59"/>
                </a:solidFill>
                <a:latin typeface="Arimo"/>
                <a:ea typeface="Arimo"/>
                <a:cs typeface="Arimo"/>
                <a:sym typeface="Arimo"/>
              </a:rPr>
              <a:t>OS</a:t>
            </a:r>
          </a:p>
          <a:p>
            <a:pPr algn="l" marL="1364072" indent="-341018" lvl="3">
              <a:lnSpc>
                <a:spcPts val="4674"/>
              </a:lnSpc>
              <a:buFont typeface="Arial"/>
              <a:buChar char="￭"/>
            </a:pPr>
            <a:r>
              <a:rPr lang="en-US" sz="3339">
                <a:solidFill>
                  <a:srgbClr val="FFDE59"/>
                </a:solidFill>
                <a:latin typeface="Arimo"/>
                <a:ea typeface="Arimo"/>
                <a:cs typeface="Arimo"/>
                <a:sym typeface="Arimo"/>
              </a:rPr>
              <a:t>Windows - File History</a:t>
            </a:r>
          </a:p>
          <a:p>
            <a:pPr algn="l" marL="1364072" indent="-341018" lvl="3">
              <a:lnSpc>
                <a:spcPts val="4674"/>
              </a:lnSpc>
              <a:buFont typeface="Arial"/>
              <a:buChar char="￭"/>
            </a:pPr>
            <a:r>
              <a:rPr lang="en-US" sz="3339">
                <a:solidFill>
                  <a:srgbClr val="FFDE59"/>
                </a:solidFill>
                <a:latin typeface="Arimo"/>
                <a:ea typeface="Arimo"/>
                <a:cs typeface="Arimo"/>
                <a:sym typeface="Arimo"/>
              </a:rPr>
              <a:t>MacOS - TimeMachine</a:t>
            </a:r>
          </a:p>
        </p:txBody>
      </p:sp>
      <p:grpSp>
        <p:nvGrpSpPr>
          <p:cNvPr name="Group 6" id="6"/>
          <p:cNvGrpSpPr/>
          <p:nvPr/>
        </p:nvGrpSpPr>
        <p:grpSpPr>
          <a:xfrm rot="0">
            <a:off x="440700" y="223856"/>
            <a:ext cx="10816352" cy="1079894"/>
            <a:chOff x="0" y="0"/>
            <a:chExt cx="14421803" cy="1439859"/>
          </a:xfrm>
        </p:grpSpPr>
        <p:sp>
          <p:nvSpPr>
            <p:cNvPr name="Freeform 7" id="7"/>
            <p:cNvSpPr/>
            <p:nvPr/>
          </p:nvSpPr>
          <p:spPr>
            <a:xfrm flipH="false" flipV="false" rot="0">
              <a:off x="0" y="0"/>
              <a:ext cx="14421865" cy="1439799"/>
            </a:xfrm>
            <a:custGeom>
              <a:avLst/>
              <a:gdLst/>
              <a:ahLst/>
              <a:cxnLst/>
              <a:rect r="r" b="b" t="t" l="l"/>
              <a:pathLst>
                <a:path h="1439799" w="14421865">
                  <a:moveTo>
                    <a:pt x="0" y="0"/>
                  </a:moveTo>
                  <a:lnTo>
                    <a:pt x="0" y="1439799"/>
                  </a:lnTo>
                  <a:lnTo>
                    <a:pt x="14421865" y="1439799"/>
                  </a:lnTo>
                  <a:lnTo>
                    <a:pt x="14421865" y="0"/>
                  </a:lnTo>
                  <a:lnTo>
                    <a:pt x="0" y="0"/>
                  </a:lnTo>
                  <a:close/>
                  <a:moveTo>
                    <a:pt x="14143862" y="1161923"/>
                  </a:moveTo>
                  <a:lnTo>
                    <a:pt x="272161" y="1161923"/>
                  </a:lnTo>
                  <a:lnTo>
                    <a:pt x="272161" y="272161"/>
                  </a:lnTo>
                  <a:lnTo>
                    <a:pt x="14143862" y="272161"/>
                  </a:lnTo>
                  <a:lnTo>
                    <a:pt x="14143862" y="1161923"/>
                  </a:lnTo>
                  <a:close/>
                </a:path>
              </a:pathLst>
            </a:custGeom>
            <a:solidFill>
              <a:srgbClr val="004AAD"/>
            </a:solidFill>
          </p:spPr>
        </p:sp>
      </p:grpSp>
      <p:grpSp>
        <p:nvGrpSpPr>
          <p:cNvPr name="Group 8" id="8"/>
          <p:cNvGrpSpPr/>
          <p:nvPr/>
        </p:nvGrpSpPr>
        <p:grpSpPr>
          <a:xfrm rot="0">
            <a:off x="2537237" y="281084"/>
            <a:ext cx="13213526" cy="9925515"/>
            <a:chOff x="0" y="0"/>
            <a:chExt cx="17618034" cy="13234020"/>
          </a:xfrm>
        </p:grpSpPr>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0" id="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1" id="1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2" id="12"/>
          <p:cNvSpPr txBox="true"/>
          <p:nvPr/>
        </p:nvSpPr>
        <p:spPr>
          <a:xfrm rot="0">
            <a:off x="841103" y="592964"/>
            <a:ext cx="9802284" cy="420039"/>
          </a:xfrm>
          <a:prstGeom prst="rect">
            <a:avLst/>
          </a:prstGeom>
        </p:spPr>
        <p:txBody>
          <a:bodyPr anchor="t" rtlCol="false" tIns="0" lIns="0" bIns="0" rIns="0">
            <a:spAutoFit/>
          </a:bodyPr>
          <a:lstStyle/>
          <a:p>
            <a:pPr algn="ctr">
              <a:lnSpc>
                <a:spcPts val="3633"/>
              </a:lnSpc>
            </a:pPr>
            <a:r>
              <a:rPr lang="en-US" sz="3785" b="true">
                <a:solidFill>
                  <a:srgbClr val="7ED957"/>
                </a:solidFill>
                <a:latin typeface="Arimo Bold"/>
                <a:ea typeface="Arimo Bold"/>
                <a:cs typeface="Arimo Bold"/>
                <a:sym typeface="Arimo Bold"/>
              </a:rPr>
              <a:t>Examples of utilities software (4)</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252438"/>
        </a:solidFill>
      </p:bgPr>
    </p:bg>
    <p:spTree>
      <p:nvGrpSpPr>
        <p:cNvPr id="1" name=""/>
        <p:cNvGrpSpPr/>
        <p:nvPr/>
      </p:nvGrpSpPr>
      <p:grpSpPr>
        <a:xfrm>
          <a:off x="0" y="0"/>
          <a:ext cx="0" cy="0"/>
          <a:chOff x="0" y="0"/>
          <a:chExt cx="0" cy="0"/>
        </a:xfrm>
      </p:grpSpPr>
      <p:grpSp>
        <p:nvGrpSpPr>
          <p:cNvPr name="Group 2" id="2"/>
          <p:cNvGrpSpPr/>
          <p:nvPr/>
        </p:nvGrpSpPr>
        <p:grpSpPr>
          <a:xfrm rot="0">
            <a:off x="440700" y="223856"/>
            <a:ext cx="8161251" cy="1079894"/>
            <a:chOff x="0" y="0"/>
            <a:chExt cx="10881668" cy="1439859"/>
          </a:xfrm>
        </p:grpSpPr>
        <p:sp>
          <p:nvSpPr>
            <p:cNvPr name="Freeform 3" id="3"/>
            <p:cNvSpPr/>
            <p:nvPr/>
          </p:nvSpPr>
          <p:spPr>
            <a:xfrm flipH="false" flipV="false" rot="0">
              <a:off x="0" y="0"/>
              <a:ext cx="10881614" cy="1439799"/>
            </a:xfrm>
            <a:custGeom>
              <a:avLst/>
              <a:gdLst/>
              <a:ahLst/>
              <a:cxnLst/>
              <a:rect r="r" b="b" t="t" l="l"/>
              <a:pathLst>
                <a:path h="1439799" w="10881614">
                  <a:moveTo>
                    <a:pt x="0" y="0"/>
                  </a:moveTo>
                  <a:lnTo>
                    <a:pt x="0" y="1439799"/>
                  </a:lnTo>
                  <a:lnTo>
                    <a:pt x="10881614" y="1439799"/>
                  </a:lnTo>
                  <a:lnTo>
                    <a:pt x="10881614" y="0"/>
                  </a:lnTo>
                  <a:lnTo>
                    <a:pt x="0" y="0"/>
                  </a:lnTo>
                  <a:close/>
                  <a:moveTo>
                    <a:pt x="10603738" y="1161923"/>
                  </a:moveTo>
                  <a:lnTo>
                    <a:pt x="272161" y="1161923"/>
                  </a:lnTo>
                  <a:lnTo>
                    <a:pt x="272161" y="272161"/>
                  </a:lnTo>
                  <a:lnTo>
                    <a:pt x="10603738" y="272161"/>
                  </a:lnTo>
                  <a:lnTo>
                    <a:pt x="10603738" y="1161923"/>
                  </a:lnTo>
                  <a:close/>
                </a:path>
              </a:pathLst>
            </a:custGeom>
            <a:solidFill>
              <a:srgbClr val="3A7F44"/>
            </a:solidFill>
          </p:spPr>
        </p:sp>
      </p:grpSp>
      <p:sp>
        <p:nvSpPr>
          <p:cNvPr name="TextBox 4" id="4"/>
          <p:cNvSpPr txBox="true"/>
          <p:nvPr/>
        </p:nvSpPr>
        <p:spPr>
          <a:xfrm rot="0">
            <a:off x="841103" y="603417"/>
            <a:ext cx="7129303" cy="482697"/>
          </a:xfrm>
          <a:prstGeom prst="rect">
            <a:avLst/>
          </a:prstGeom>
        </p:spPr>
        <p:txBody>
          <a:bodyPr anchor="t" rtlCol="false" tIns="0" lIns="0" bIns="0" rIns="0">
            <a:spAutoFit/>
          </a:bodyPr>
          <a:lstStyle/>
          <a:p>
            <a:pPr algn="ctr">
              <a:lnSpc>
                <a:spcPts val="4102"/>
              </a:lnSpc>
            </a:pPr>
            <a:r>
              <a:rPr lang="en-US" sz="4273" b="true">
                <a:solidFill>
                  <a:srgbClr val="FDFDFD"/>
                </a:solidFill>
                <a:latin typeface="Arimo Bold"/>
                <a:ea typeface="Arimo Bold"/>
                <a:cs typeface="Arimo Bold"/>
                <a:sym typeface="Arimo Bold"/>
              </a:rPr>
              <a:t>Application Software</a:t>
            </a:r>
          </a:p>
        </p:txBody>
      </p:sp>
      <p:grpSp>
        <p:nvGrpSpPr>
          <p:cNvPr name="Group 5" id="5"/>
          <p:cNvGrpSpPr/>
          <p:nvPr/>
        </p:nvGrpSpPr>
        <p:grpSpPr>
          <a:xfrm rot="0">
            <a:off x="440700" y="2432707"/>
            <a:ext cx="6826535" cy="2593657"/>
            <a:chOff x="0" y="0"/>
            <a:chExt cx="9102047" cy="3458209"/>
          </a:xfrm>
        </p:grpSpPr>
        <p:sp>
          <p:nvSpPr>
            <p:cNvPr name="Freeform 6" id="6"/>
            <p:cNvSpPr/>
            <p:nvPr/>
          </p:nvSpPr>
          <p:spPr>
            <a:xfrm flipH="false" flipV="false" rot="0">
              <a:off x="0" y="0"/>
              <a:ext cx="9102090" cy="3458210"/>
            </a:xfrm>
            <a:custGeom>
              <a:avLst/>
              <a:gdLst/>
              <a:ahLst/>
              <a:cxnLst/>
              <a:rect r="r" b="b" t="t" l="l"/>
              <a:pathLst>
                <a:path h="3458210" w="9102090">
                  <a:moveTo>
                    <a:pt x="0" y="0"/>
                  </a:moveTo>
                  <a:lnTo>
                    <a:pt x="0" y="3458210"/>
                  </a:lnTo>
                  <a:lnTo>
                    <a:pt x="9102090" y="3458210"/>
                  </a:lnTo>
                  <a:lnTo>
                    <a:pt x="9102090" y="0"/>
                  </a:lnTo>
                  <a:lnTo>
                    <a:pt x="0" y="0"/>
                  </a:lnTo>
                  <a:close/>
                  <a:moveTo>
                    <a:pt x="8824087" y="3180207"/>
                  </a:moveTo>
                  <a:lnTo>
                    <a:pt x="272161" y="3180207"/>
                  </a:lnTo>
                  <a:lnTo>
                    <a:pt x="272161" y="272161"/>
                  </a:lnTo>
                  <a:lnTo>
                    <a:pt x="8824087" y="272161"/>
                  </a:lnTo>
                  <a:lnTo>
                    <a:pt x="8824087" y="3180207"/>
                  </a:lnTo>
                  <a:close/>
                </a:path>
              </a:pathLst>
            </a:custGeom>
            <a:solidFill>
              <a:srgbClr val="F47215"/>
            </a:solidFill>
          </p:spPr>
        </p:sp>
      </p:grpSp>
      <p:sp>
        <p:nvSpPr>
          <p:cNvPr name="TextBox 7" id="7"/>
          <p:cNvSpPr txBox="true"/>
          <p:nvPr/>
        </p:nvSpPr>
        <p:spPr>
          <a:xfrm rot="0">
            <a:off x="779060" y="2680381"/>
            <a:ext cx="6149814" cy="1866517"/>
          </a:xfrm>
          <a:prstGeom prst="rect">
            <a:avLst/>
          </a:prstGeom>
        </p:spPr>
        <p:txBody>
          <a:bodyPr anchor="t" rtlCol="false" tIns="0" lIns="0" bIns="0" rIns="0">
            <a:spAutoFit/>
          </a:bodyPr>
          <a:lstStyle/>
          <a:p>
            <a:pPr algn="ctr">
              <a:lnSpc>
                <a:spcPts val="4746"/>
              </a:lnSpc>
            </a:pPr>
            <a:r>
              <a:rPr lang="en-US" sz="3390">
                <a:solidFill>
                  <a:srgbClr val="38B6FF"/>
                </a:solidFill>
                <a:latin typeface="Arimo"/>
                <a:ea typeface="Arimo"/>
                <a:cs typeface="Arimo"/>
                <a:sym typeface="Arimo"/>
              </a:rPr>
              <a:t>Software that a user needs to make use of the computer system</a:t>
            </a:r>
          </a:p>
        </p:txBody>
      </p:sp>
      <p:sp>
        <p:nvSpPr>
          <p:cNvPr name="TextBox 8" id="8"/>
          <p:cNvSpPr txBox="true"/>
          <p:nvPr/>
        </p:nvSpPr>
        <p:spPr>
          <a:xfrm rot="0">
            <a:off x="440700" y="1652792"/>
            <a:ext cx="2850221" cy="666367"/>
          </a:xfrm>
          <a:prstGeom prst="rect">
            <a:avLst/>
          </a:prstGeom>
        </p:spPr>
        <p:txBody>
          <a:bodyPr anchor="t" rtlCol="false" tIns="0" lIns="0" bIns="0" rIns="0">
            <a:spAutoFit/>
          </a:bodyPr>
          <a:lstStyle/>
          <a:p>
            <a:pPr algn="l">
              <a:lnSpc>
                <a:spcPts val="4746"/>
              </a:lnSpc>
            </a:pPr>
            <a:r>
              <a:rPr lang="en-US" sz="3390">
                <a:solidFill>
                  <a:srgbClr val="38B6FF"/>
                </a:solidFill>
                <a:latin typeface="Arimo"/>
                <a:ea typeface="Arimo"/>
                <a:cs typeface="Arimo"/>
                <a:sym typeface="Arimo"/>
              </a:rPr>
              <a:t>Definition</a:t>
            </a:r>
          </a:p>
        </p:txBody>
      </p:sp>
      <p:grpSp>
        <p:nvGrpSpPr>
          <p:cNvPr name="Group 9" id="9"/>
          <p:cNvGrpSpPr/>
          <p:nvPr/>
        </p:nvGrpSpPr>
        <p:grpSpPr>
          <a:xfrm rot="0">
            <a:off x="2537237" y="281084"/>
            <a:ext cx="13213526" cy="9925515"/>
            <a:chOff x="0" y="0"/>
            <a:chExt cx="17618034" cy="13234020"/>
          </a:xfrm>
        </p:grpSpPr>
        <p:sp>
          <p:nvSpPr>
            <p:cNvPr name="Freeform 10" id="1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1" id="1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2" id="1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252438"/>
        </a:solidFill>
      </p:bgPr>
    </p:bg>
    <p:spTree>
      <p:nvGrpSpPr>
        <p:cNvPr id="1" name=""/>
        <p:cNvGrpSpPr/>
        <p:nvPr/>
      </p:nvGrpSpPr>
      <p:grpSpPr>
        <a:xfrm>
          <a:off x="0" y="0"/>
          <a:ext cx="0" cy="0"/>
          <a:chOff x="0" y="0"/>
          <a:chExt cx="0" cy="0"/>
        </a:xfrm>
      </p:grpSpPr>
      <p:sp>
        <p:nvSpPr>
          <p:cNvPr name="Freeform 2" id="2"/>
          <p:cNvSpPr/>
          <p:nvPr/>
        </p:nvSpPr>
        <p:spPr>
          <a:xfrm flipH="false" flipV="false" rot="0">
            <a:off x="1345935" y="0"/>
            <a:ext cx="8650373" cy="10116249"/>
          </a:xfrm>
          <a:custGeom>
            <a:avLst/>
            <a:gdLst/>
            <a:ahLst/>
            <a:cxnLst/>
            <a:rect r="r" b="b" t="t" l="l"/>
            <a:pathLst>
              <a:path h="10116249" w="8650373">
                <a:moveTo>
                  <a:pt x="0" y="0"/>
                </a:moveTo>
                <a:lnTo>
                  <a:pt x="8650373" y="0"/>
                </a:lnTo>
                <a:lnTo>
                  <a:pt x="8650373" y="10116249"/>
                </a:lnTo>
                <a:lnTo>
                  <a:pt x="0" y="10116249"/>
                </a:lnTo>
                <a:lnTo>
                  <a:pt x="0" y="0"/>
                </a:lnTo>
                <a:close/>
              </a:path>
            </a:pathLst>
          </a:custGeom>
          <a:blipFill>
            <a:blip r:embed="rId2"/>
            <a:stretch>
              <a:fillRect l="-12498" t="0" r="-62920" b="0"/>
            </a:stretch>
          </a:blipFill>
        </p:spPr>
      </p:sp>
      <p:grpSp>
        <p:nvGrpSpPr>
          <p:cNvPr name="Group 3" id="3"/>
          <p:cNvGrpSpPr/>
          <p:nvPr/>
        </p:nvGrpSpPr>
        <p:grpSpPr>
          <a:xfrm rot="0">
            <a:off x="10892153" y="1870990"/>
            <a:ext cx="6545020" cy="6545020"/>
            <a:chOff x="0" y="0"/>
            <a:chExt cx="8726693" cy="8726693"/>
          </a:xfrm>
        </p:grpSpPr>
        <p:sp>
          <p:nvSpPr>
            <p:cNvPr name="Freeform 4" id="4"/>
            <p:cNvSpPr/>
            <p:nvPr/>
          </p:nvSpPr>
          <p:spPr>
            <a:xfrm flipH="false" flipV="false" rot="0">
              <a:off x="0" y="0"/>
              <a:ext cx="8726678" cy="8726678"/>
            </a:xfrm>
            <a:custGeom>
              <a:avLst/>
              <a:gdLst/>
              <a:ahLst/>
              <a:cxnLst/>
              <a:rect r="r" b="b" t="t" l="l"/>
              <a:pathLst>
                <a:path h="8726678" w="8726678">
                  <a:moveTo>
                    <a:pt x="0" y="0"/>
                  </a:moveTo>
                  <a:lnTo>
                    <a:pt x="0" y="8726678"/>
                  </a:lnTo>
                  <a:lnTo>
                    <a:pt x="8726678" y="8726678"/>
                  </a:lnTo>
                  <a:lnTo>
                    <a:pt x="8726678" y="0"/>
                  </a:lnTo>
                  <a:lnTo>
                    <a:pt x="0" y="0"/>
                  </a:lnTo>
                  <a:close/>
                  <a:moveTo>
                    <a:pt x="8448675" y="8448675"/>
                  </a:moveTo>
                  <a:lnTo>
                    <a:pt x="272161" y="8448675"/>
                  </a:lnTo>
                  <a:lnTo>
                    <a:pt x="272161" y="272161"/>
                  </a:lnTo>
                  <a:lnTo>
                    <a:pt x="8448675" y="272161"/>
                  </a:lnTo>
                  <a:lnTo>
                    <a:pt x="8448675" y="8448675"/>
                  </a:lnTo>
                  <a:close/>
                </a:path>
              </a:pathLst>
            </a:custGeom>
            <a:solidFill>
              <a:srgbClr val="004AAD"/>
            </a:solidFill>
          </p:spPr>
        </p:sp>
      </p:grpSp>
      <p:sp>
        <p:nvSpPr>
          <p:cNvPr name="TextBox 5" id="5"/>
          <p:cNvSpPr txBox="true"/>
          <p:nvPr/>
        </p:nvSpPr>
        <p:spPr>
          <a:xfrm rot="0">
            <a:off x="10616645" y="4409005"/>
            <a:ext cx="7096037" cy="1085850"/>
          </a:xfrm>
          <a:prstGeom prst="rect">
            <a:avLst/>
          </a:prstGeom>
        </p:spPr>
        <p:txBody>
          <a:bodyPr anchor="t" rtlCol="false" tIns="0" lIns="0" bIns="0" rIns="0">
            <a:spAutoFit/>
          </a:bodyPr>
          <a:lstStyle/>
          <a:p>
            <a:pPr algn="ctr">
              <a:lnSpc>
                <a:spcPts val="9599"/>
              </a:lnSpc>
            </a:pPr>
            <a:r>
              <a:rPr lang="en-US" sz="9999" b="true">
                <a:solidFill>
                  <a:srgbClr val="7ED957"/>
                </a:solidFill>
                <a:latin typeface="Arimo Bold"/>
                <a:ea typeface="Arimo Bold"/>
                <a:cs typeface="Arimo Bold"/>
                <a:sym typeface="Arimo Bold"/>
              </a:rPr>
              <a:t>Software</a:t>
            </a:r>
          </a:p>
        </p:txBody>
      </p:sp>
      <p:sp>
        <p:nvSpPr>
          <p:cNvPr name="TextBox 6" id="6"/>
          <p:cNvSpPr txBox="true"/>
          <p:nvPr/>
        </p:nvSpPr>
        <p:spPr>
          <a:xfrm rot="0">
            <a:off x="12676999" y="5582181"/>
            <a:ext cx="2975330" cy="724138"/>
          </a:xfrm>
          <a:prstGeom prst="rect">
            <a:avLst/>
          </a:prstGeom>
        </p:spPr>
        <p:txBody>
          <a:bodyPr anchor="t" rtlCol="false" tIns="0" lIns="0" bIns="0" rIns="0">
            <a:spAutoFit/>
          </a:bodyPr>
          <a:lstStyle/>
          <a:p>
            <a:pPr algn="ctr">
              <a:lnSpc>
                <a:spcPts val="5123"/>
              </a:lnSpc>
            </a:pPr>
            <a:r>
              <a:rPr lang="en-US" sz="3659" spc="218">
                <a:solidFill>
                  <a:srgbClr val="FF1616"/>
                </a:solidFill>
                <a:latin typeface="Arimo"/>
                <a:ea typeface="Arimo"/>
                <a:cs typeface="Arimo"/>
                <a:sym typeface="Arimo"/>
              </a:rPr>
              <a:t>IGCSE CS</a:t>
            </a:r>
          </a:p>
        </p:txBody>
      </p:sp>
      <p:grpSp>
        <p:nvGrpSpPr>
          <p:cNvPr name="Group 7" id="7"/>
          <p:cNvGrpSpPr/>
          <p:nvPr/>
        </p:nvGrpSpPr>
        <p:grpSpPr>
          <a:xfrm rot="0">
            <a:off x="2537237" y="281084"/>
            <a:ext cx="13213526" cy="9925515"/>
            <a:chOff x="0" y="0"/>
            <a:chExt cx="17618034" cy="13234020"/>
          </a:xfrm>
        </p:grpSpPr>
        <p:sp>
          <p:nvSpPr>
            <p:cNvPr name="Freeform 8" id="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9" id="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10" id="1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252438"/>
        </a:solidFill>
      </p:bgPr>
    </p:bg>
    <p:spTree>
      <p:nvGrpSpPr>
        <p:cNvPr id="1" name=""/>
        <p:cNvGrpSpPr/>
        <p:nvPr/>
      </p:nvGrpSpPr>
      <p:grpSpPr>
        <a:xfrm>
          <a:off x="0" y="0"/>
          <a:ext cx="0" cy="0"/>
          <a:chOff x="0" y="0"/>
          <a:chExt cx="0" cy="0"/>
        </a:xfrm>
      </p:grpSpPr>
      <p:grpSp>
        <p:nvGrpSpPr>
          <p:cNvPr name="Group 2" id="2"/>
          <p:cNvGrpSpPr/>
          <p:nvPr/>
        </p:nvGrpSpPr>
        <p:grpSpPr>
          <a:xfrm rot="0">
            <a:off x="440700" y="223856"/>
            <a:ext cx="8161251" cy="1079894"/>
            <a:chOff x="0" y="0"/>
            <a:chExt cx="10881668" cy="1439859"/>
          </a:xfrm>
        </p:grpSpPr>
        <p:sp>
          <p:nvSpPr>
            <p:cNvPr name="Freeform 3" id="3"/>
            <p:cNvSpPr/>
            <p:nvPr/>
          </p:nvSpPr>
          <p:spPr>
            <a:xfrm flipH="false" flipV="false" rot="0">
              <a:off x="0" y="0"/>
              <a:ext cx="10881614" cy="1439799"/>
            </a:xfrm>
            <a:custGeom>
              <a:avLst/>
              <a:gdLst/>
              <a:ahLst/>
              <a:cxnLst/>
              <a:rect r="r" b="b" t="t" l="l"/>
              <a:pathLst>
                <a:path h="1439799" w="10881614">
                  <a:moveTo>
                    <a:pt x="0" y="0"/>
                  </a:moveTo>
                  <a:lnTo>
                    <a:pt x="0" y="1439799"/>
                  </a:lnTo>
                  <a:lnTo>
                    <a:pt x="10881614" y="1439799"/>
                  </a:lnTo>
                  <a:lnTo>
                    <a:pt x="10881614" y="0"/>
                  </a:lnTo>
                  <a:lnTo>
                    <a:pt x="0" y="0"/>
                  </a:lnTo>
                  <a:close/>
                  <a:moveTo>
                    <a:pt x="10603738" y="1161923"/>
                  </a:moveTo>
                  <a:lnTo>
                    <a:pt x="272161" y="1161923"/>
                  </a:lnTo>
                  <a:lnTo>
                    <a:pt x="272161" y="272161"/>
                  </a:lnTo>
                  <a:lnTo>
                    <a:pt x="10603738" y="272161"/>
                  </a:lnTo>
                  <a:lnTo>
                    <a:pt x="10603738" y="1161923"/>
                  </a:lnTo>
                  <a:close/>
                </a:path>
              </a:pathLst>
            </a:custGeom>
            <a:solidFill>
              <a:srgbClr val="3A7F44"/>
            </a:solidFill>
          </p:spPr>
        </p:sp>
      </p:grpSp>
      <p:sp>
        <p:nvSpPr>
          <p:cNvPr name="TextBox 4" id="4"/>
          <p:cNvSpPr txBox="true"/>
          <p:nvPr/>
        </p:nvSpPr>
        <p:spPr>
          <a:xfrm rot="0">
            <a:off x="841103" y="603417"/>
            <a:ext cx="7129303" cy="482697"/>
          </a:xfrm>
          <a:prstGeom prst="rect">
            <a:avLst/>
          </a:prstGeom>
        </p:spPr>
        <p:txBody>
          <a:bodyPr anchor="t" rtlCol="false" tIns="0" lIns="0" bIns="0" rIns="0">
            <a:spAutoFit/>
          </a:bodyPr>
          <a:lstStyle/>
          <a:p>
            <a:pPr algn="ctr">
              <a:lnSpc>
                <a:spcPts val="4102"/>
              </a:lnSpc>
            </a:pPr>
            <a:r>
              <a:rPr lang="en-US" sz="4273" b="true">
                <a:solidFill>
                  <a:srgbClr val="FDFDFD"/>
                </a:solidFill>
                <a:latin typeface="Arimo Bold"/>
                <a:ea typeface="Arimo Bold"/>
                <a:cs typeface="Arimo Bold"/>
                <a:sym typeface="Arimo Bold"/>
              </a:rPr>
              <a:t>Application Software</a:t>
            </a:r>
          </a:p>
        </p:txBody>
      </p:sp>
      <p:grpSp>
        <p:nvGrpSpPr>
          <p:cNvPr name="Group 5" id="5"/>
          <p:cNvGrpSpPr/>
          <p:nvPr/>
        </p:nvGrpSpPr>
        <p:grpSpPr>
          <a:xfrm rot="0">
            <a:off x="440700" y="2432707"/>
            <a:ext cx="6826535" cy="2593657"/>
            <a:chOff x="0" y="0"/>
            <a:chExt cx="9102047" cy="3458209"/>
          </a:xfrm>
        </p:grpSpPr>
        <p:sp>
          <p:nvSpPr>
            <p:cNvPr name="Freeform 6" id="6"/>
            <p:cNvSpPr/>
            <p:nvPr/>
          </p:nvSpPr>
          <p:spPr>
            <a:xfrm flipH="false" flipV="false" rot="0">
              <a:off x="0" y="0"/>
              <a:ext cx="9102090" cy="3458210"/>
            </a:xfrm>
            <a:custGeom>
              <a:avLst/>
              <a:gdLst/>
              <a:ahLst/>
              <a:cxnLst/>
              <a:rect r="r" b="b" t="t" l="l"/>
              <a:pathLst>
                <a:path h="3458210" w="9102090">
                  <a:moveTo>
                    <a:pt x="0" y="0"/>
                  </a:moveTo>
                  <a:lnTo>
                    <a:pt x="0" y="3458210"/>
                  </a:lnTo>
                  <a:lnTo>
                    <a:pt x="9102090" y="3458210"/>
                  </a:lnTo>
                  <a:lnTo>
                    <a:pt x="9102090" y="0"/>
                  </a:lnTo>
                  <a:lnTo>
                    <a:pt x="0" y="0"/>
                  </a:lnTo>
                  <a:close/>
                  <a:moveTo>
                    <a:pt x="8824087" y="3180207"/>
                  </a:moveTo>
                  <a:lnTo>
                    <a:pt x="272161" y="3180207"/>
                  </a:lnTo>
                  <a:lnTo>
                    <a:pt x="272161" y="272161"/>
                  </a:lnTo>
                  <a:lnTo>
                    <a:pt x="8824087" y="272161"/>
                  </a:lnTo>
                  <a:lnTo>
                    <a:pt x="8824087" y="3180207"/>
                  </a:lnTo>
                  <a:close/>
                </a:path>
              </a:pathLst>
            </a:custGeom>
            <a:solidFill>
              <a:srgbClr val="F47215"/>
            </a:solidFill>
          </p:spPr>
        </p:sp>
      </p:grpSp>
      <p:sp>
        <p:nvSpPr>
          <p:cNvPr name="TextBox 7" id="7"/>
          <p:cNvSpPr txBox="true"/>
          <p:nvPr/>
        </p:nvSpPr>
        <p:spPr>
          <a:xfrm rot="0">
            <a:off x="779060" y="2680381"/>
            <a:ext cx="6149814" cy="1866517"/>
          </a:xfrm>
          <a:prstGeom prst="rect">
            <a:avLst/>
          </a:prstGeom>
        </p:spPr>
        <p:txBody>
          <a:bodyPr anchor="t" rtlCol="false" tIns="0" lIns="0" bIns="0" rIns="0">
            <a:spAutoFit/>
          </a:bodyPr>
          <a:lstStyle/>
          <a:p>
            <a:pPr algn="ctr">
              <a:lnSpc>
                <a:spcPts val="4746"/>
              </a:lnSpc>
            </a:pPr>
            <a:r>
              <a:rPr lang="en-US" sz="3390">
                <a:solidFill>
                  <a:srgbClr val="38B6FF"/>
                </a:solidFill>
                <a:latin typeface="Arimo"/>
                <a:ea typeface="Arimo"/>
                <a:cs typeface="Arimo"/>
                <a:sym typeface="Arimo"/>
              </a:rPr>
              <a:t>Software that a user needs to make use of the computer system</a:t>
            </a:r>
          </a:p>
        </p:txBody>
      </p:sp>
      <p:sp>
        <p:nvSpPr>
          <p:cNvPr name="TextBox 8" id="8"/>
          <p:cNvSpPr txBox="true"/>
          <p:nvPr/>
        </p:nvSpPr>
        <p:spPr>
          <a:xfrm rot="0">
            <a:off x="440700" y="1652792"/>
            <a:ext cx="2850221" cy="666367"/>
          </a:xfrm>
          <a:prstGeom prst="rect">
            <a:avLst/>
          </a:prstGeom>
        </p:spPr>
        <p:txBody>
          <a:bodyPr anchor="t" rtlCol="false" tIns="0" lIns="0" bIns="0" rIns="0">
            <a:spAutoFit/>
          </a:bodyPr>
          <a:lstStyle/>
          <a:p>
            <a:pPr algn="l">
              <a:lnSpc>
                <a:spcPts val="4746"/>
              </a:lnSpc>
            </a:pPr>
            <a:r>
              <a:rPr lang="en-US" sz="3390">
                <a:solidFill>
                  <a:srgbClr val="38B6FF"/>
                </a:solidFill>
                <a:latin typeface="Arimo"/>
                <a:ea typeface="Arimo"/>
                <a:cs typeface="Arimo"/>
                <a:sym typeface="Arimo"/>
              </a:rPr>
              <a:t>Definition</a:t>
            </a:r>
          </a:p>
        </p:txBody>
      </p:sp>
      <p:grpSp>
        <p:nvGrpSpPr>
          <p:cNvPr name="Group 9" id="9"/>
          <p:cNvGrpSpPr/>
          <p:nvPr/>
        </p:nvGrpSpPr>
        <p:grpSpPr>
          <a:xfrm rot="0">
            <a:off x="8601950" y="2432707"/>
            <a:ext cx="8047311" cy="6825593"/>
            <a:chOff x="0" y="0"/>
            <a:chExt cx="10729748" cy="9100791"/>
          </a:xfrm>
        </p:grpSpPr>
        <p:sp>
          <p:nvSpPr>
            <p:cNvPr name="Freeform 10" id="10"/>
            <p:cNvSpPr/>
            <p:nvPr/>
          </p:nvSpPr>
          <p:spPr>
            <a:xfrm flipH="false" flipV="false" rot="0">
              <a:off x="0" y="0"/>
              <a:ext cx="10729722" cy="9100820"/>
            </a:xfrm>
            <a:custGeom>
              <a:avLst/>
              <a:gdLst/>
              <a:ahLst/>
              <a:cxnLst/>
              <a:rect r="r" b="b" t="t" l="l"/>
              <a:pathLst>
                <a:path h="9100820" w="10729722">
                  <a:moveTo>
                    <a:pt x="0" y="0"/>
                  </a:moveTo>
                  <a:lnTo>
                    <a:pt x="0" y="9100820"/>
                  </a:lnTo>
                  <a:lnTo>
                    <a:pt x="10729722" y="9100820"/>
                  </a:lnTo>
                  <a:lnTo>
                    <a:pt x="10729722" y="0"/>
                  </a:lnTo>
                  <a:lnTo>
                    <a:pt x="0" y="0"/>
                  </a:lnTo>
                  <a:close/>
                  <a:moveTo>
                    <a:pt x="10451846" y="8822817"/>
                  </a:moveTo>
                  <a:lnTo>
                    <a:pt x="272161" y="8822817"/>
                  </a:lnTo>
                  <a:lnTo>
                    <a:pt x="272161" y="272161"/>
                  </a:lnTo>
                  <a:lnTo>
                    <a:pt x="10451846" y="272161"/>
                  </a:lnTo>
                  <a:lnTo>
                    <a:pt x="10451846" y="8822817"/>
                  </a:lnTo>
                  <a:close/>
                </a:path>
              </a:pathLst>
            </a:custGeom>
            <a:solidFill>
              <a:srgbClr val="F47215"/>
            </a:solidFill>
          </p:spPr>
        </p:sp>
      </p:grpSp>
      <p:sp>
        <p:nvSpPr>
          <p:cNvPr name="TextBox 11" id="11"/>
          <p:cNvSpPr txBox="true"/>
          <p:nvPr/>
        </p:nvSpPr>
        <p:spPr>
          <a:xfrm rot="0">
            <a:off x="8601950" y="1652792"/>
            <a:ext cx="2850221" cy="666367"/>
          </a:xfrm>
          <a:prstGeom prst="rect">
            <a:avLst/>
          </a:prstGeom>
        </p:spPr>
        <p:txBody>
          <a:bodyPr anchor="t" rtlCol="false" tIns="0" lIns="0" bIns="0" rIns="0">
            <a:spAutoFit/>
          </a:bodyPr>
          <a:lstStyle/>
          <a:p>
            <a:pPr algn="l">
              <a:lnSpc>
                <a:spcPts val="4746"/>
              </a:lnSpc>
            </a:pPr>
            <a:r>
              <a:rPr lang="en-US" sz="3390">
                <a:solidFill>
                  <a:srgbClr val="38B6FF"/>
                </a:solidFill>
                <a:latin typeface="Arimo"/>
                <a:ea typeface="Arimo"/>
                <a:cs typeface="Arimo"/>
                <a:sym typeface="Arimo"/>
              </a:rPr>
              <a:t>Examples</a:t>
            </a:r>
          </a:p>
        </p:txBody>
      </p:sp>
      <p:sp>
        <p:nvSpPr>
          <p:cNvPr name="TextBox 12" id="12"/>
          <p:cNvSpPr txBox="true"/>
          <p:nvPr/>
        </p:nvSpPr>
        <p:spPr>
          <a:xfrm rot="0">
            <a:off x="9026687" y="2680381"/>
            <a:ext cx="7207821" cy="5466967"/>
          </a:xfrm>
          <a:prstGeom prst="rect">
            <a:avLst/>
          </a:prstGeom>
        </p:spPr>
        <p:txBody>
          <a:bodyPr anchor="t" rtlCol="false" tIns="0" lIns="0" bIns="0" rIns="0">
            <a:spAutoFit/>
          </a:bodyPr>
          <a:lstStyle/>
          <a:p>
            <a:pPr algn="l" marL="774964" indent="-258321" lvl="2">
              <a:lnSpc>
                <a:spcPts val="4746"/>
              </a:lnSpc>
              <a:buFont typeface="Arial"/>
              <a:buChar char="⚬"/>
            </a:pPr>
            <a:r>
              <a:rPr lang="en-US" sz="3390">
                <a:solidFill>
                  <a:srgbClr val="38B6FF"/>
                </a:solidFill>
                <a:latin typeface="Arimo"/>
                <a:ea typeface="Arimo"/>
                <a:cs typeface="Arimo"/>
                <a:sym typeface="Arimo"/>
              </a:rPr>
              <a:t>Word Processor</a:t>
            </a:r>
          </a:p>
          <a:p>
            <a:pPr algn="l" marL="774964" indent="-258321" lvl="2">
              <a:lnSpc>
                <a:spcPts val="4746"/>
              </a:lnSpc>
              <a:buFont typeface="Arial"/>
              <a:buChar char="⚬"/>
            </a:pPr>
            <a:r>
              <a:rPr lang="en-US" sz="3390">
                <a:solidFill>
                  <a:srgbClr val="38B6FF"/>
                </a:solidFill>
                <a:latin typeface="Arimo"/>
                <a:ea typeface="Arimo"/>
                <a:cs typeface="Arimo"/>
                <a:sym typeface="Arimo"/>
              </a:rPr>
              <a:t>Spreadsheet</a:t>
            </a:r>
          </a:p>
          <a:p>
            <a:pPr algn="l" marL="774964" indent="-258321" lvl="2">
              <a:lnSpc>
                <a:spcPts val="4746"/>
              </a:lnSpc>
              <a:buFont typeface="Arial"/>
              <a:buChar char="⚬"/>
            </a:pPr>
            <a:r>
              <a:rPr lang="en-US" sz="3390">
                <a:solidFill>
                  <a:srgbClr val="38B6FF"/>
                </a:solidFill>
                <a:latin typeface="Arimo"/>
                <a:ea typeface="Arimo"/>
                <a:cs typeface="Arimo"/>
                <a:sym typeface="Arimo"/>
              </a:rPr>
              <a:t>Database</a:t>
            </a:r>
          </a:p>
          <a:p>
            <a:pPr algn="l" marL="774964" indent="-258321" lvl="2">
              <a:lnSpc>
                <a:spcPts val="4746"/>
              </a:lnSpc>
              <a:buFont typeface="Arial"/>
              <a:buChar char="⚬"/>
            </a:pPr>
            <a:r>
              <a:rPr lang="en-US" sz="3390">
                <a:solidFill>
                  <a:srgbClr val="38B6FF"/>
                </a:solidFill>
                <a:latin typeface="Arimo"/>
                <a:ea typeface="Arimo"/>
                <a:cs typeface="Arimo"/>
                <a:sym typeface="Arimo"/>
              </a:rPr>
              <a:t>Video Editing Software</a:t>
            </a:r>
          </a:p>
          <a:p>
            <a:pPr algn="l" marL="774964" indent="-258321" lvl="2">
              <a:lnSpc>
                <a:spcPts val="4746"/>
              </a:lnSpc>
              <a:buFont typeface="Arial"/>
              <a:buChar char="⚬"/>
            </a:pPr>
            <a:r>
              <a:rPr lang="en-US" sz="3390">
                <a:solidFill>
                  <a:srgbClr val="38B6FF"/>
                </a:solidFill>
                <a:latin typeface="Arimo"/>
                <a:ea typeface="Arimo"/>
                <a:cs typeface="Arimo"/>
                <a:sym typeface="Arimo"/>
              </a:rPr>
              <a:t>Apps</a:t>
            </a:r>
          </a:p>
          <a:p>
            <a:pPr algn="l" marL="1384897" indent="-346224" lvl="3">
              <a:lnSpc>
                <a:spcPts val="4746"/>
              </a:lnSpc>
              <a:buFont typeface="Arial"/>
              <a:buChar char="￭"/>
            </a:pPr>
            <a:r>
              <a:rPr lang="en-US" sz="3390">
                <a:solidFill>
                  <a:srgbClr val="38B6FF"/>
                </a:solidFill>
                <a:latin typeface="Arimo"/>
                <a:ea typeface="Arimo"/>
                <a:cs typeface="Arimo"/>
                <a:sym typeface="Arimo"/>
              </a:rPr>
              <a:t>Music and video streaming</a:t>
            </a:r>
          </a:p>
          <a:p>
            <a:pPr algn="l" marL="1384897" indent="-346224" lvl="3">
              <a:lnSpc>
                <a:spcPts val="4746"/>
              </a:lnSpc>
              <a:buFont typeface="Arial"/>
              <a:buChar char="￭"/>
            </a:pPr>
            <a:r>
              <a:rPr lang="en-US" sz="3390">
                <a:solidFill>
                  <a:srgbClr val="38B6FF"/>
                </a:solidFill>
                <a:latin typeface="Arimo"/>
                <a:ea typeface="Arimo"/>
                <a:cs typeface="Arimo"/>
                <a:sym typeface="Arimo"/>
              </a:rPr>
              <a:t>GPS</a:t>
            </a:r>
          </a:p>
          <a:p>
            <a:pPr algn="l" marL="1384897" indent="-346224" lvl="3">
              <a:lnSpc>
                <a:spcPts val="4746"/>
              </a:lnSpc>
              <a:buFont typeface="Arial"/>
              <a:buChar char="￭"/>
            </a:pPr>
            <a:r>
              <a:rPr lang="en-US" sz="3390">
                <a:solidFill>
                  <a:srgbClr val="38B6FF"/>
                </a:solidFill>
                <a:latin typeface="Arimo"/>
                <a:ea typeface="Arimo"/>
                <a:cs typeface="Arimo"/>
                <a:sym typeface="Arimo"/>
              </a:rPr>
              <a:t>Camera facility</a:t>
            </a:r>
          </a:p>
        </p:txBody>
      </p:sp>
      <p:grpSp>
        <p:nvGrpSpPr>
          <p:cNvPr name="Group 13" id="13"/>
          <p:cNvGrpSpPr/>
          <p:nvPr/>
        </p:nvGrpSpPr>
        <p:grpSpPr>
          <a:xfrm rot="0">
            <a:off x="2537237" y="281084"/>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252438"/>
        </a:solidFill>
      </p:bgPr>
    </p:bg>
    <p:spTree>
      <p:nvGrpSpPr>
        <p:cNvPr id="1" name=""/>
        <p:cNvGrpSpPr/>
        <p:nvPr/>
      </p:nvGrpSpPr>
      <p:grpSpPr>
        <a:xfrm>
          <a:off x="0" y="0"/>
          <a:ext cx="0" cy="0"/>
          <a:chOff x="0" y="0"/>
          <a:chExt cx="0" cy="0"/>
        </a:xfrm>
      </p:grpSpPr>
      <p:grpSp>
        <p:nvGrpSpPr>
          <p:cNvPr name="Group 2" id="2"/>
          <p:cNvGrpSpPr/>
          <p:nvPr/>
        </p:nvGrpSpPr>
        <p:grpSpPr>
          <a:xfrm rot="0">
            <a:off x="440700" y="223856"/>
            <a:ext cx="8161251" cy="1079894"/>
            <a:chOff x="0" y="0"/>
            <a:chExt cx="10881668" cy="1439859"/>
          </a:xfrm>
        </p:grpSpPr>
        <p:sp>
          <p:nvSpPr>
            <p:cNvPr name="Freeform 3" id="3"/>
            <p:cNvSpPr/>
            <p:nvPr/>
          </p:nvSpPr>
          <p:spPr>
            <a:xfrm flipH="false" flipV="false" rot="0">
              <a:off x="0" y="0"/>
              <a:ext cx="10881614" cy="1439799"/>
            </a:xfrm>
            <a:custGeom>
              <a:avLst/>
              <a:gdLst/>
              <a:ahLst/>
              <a:cxnLst/>
              <a:rect r="r" b="b" t="t" l="l"/>
              <a:pathLst>
                <a:path h="1439799" w="10881614">
                  <a:moveTo>
                    <a:pt x="0" y="0"/>
                  </a:moveTo>
                  <a:lnTo>
                    <a:pt x="0" y="1439799"/>
                  </a:lnTo>
                  <a:lnTo>
                    <a:pt x="10881614" y="1439799"/>
                  </a:lnTo>
                  <a:lnTo>
                    <a:pt x="10881614" y="0"/>
                  </a:lnTo>
                  <a:lnTo>
                    <a:pt x="0" y="0"/>
                  </a:lnTo>
                  <a:close/>
                  <a:moveTo>
                    <a:pt x="10603738" y="1161923"/>
                  </a:moveTo>
                  <a:lnTo>
                    <a:pt x="272161" y="1161923"/>
                  </a:lnTo>
                  <a:lnTo>
                    <a:pt x="272161" y="272161"/>
                  </a:lnTo>
                  <a:lnTo>
                    <a:pt x="10603738" y="272161"/>
                  </a:lnTo>
                  <a:lnTo>
                    <a:pt x="10603738" y="1161923"/>
                  </a:lnTo>
                  <a:close/>
                </a:path>
              </a:pathLst>
            </a:custGeom>
            <a:solidFill>
              <a:srgbClr val="3A7F44"/>
            </a:solidFill>
          </p:spPr>
        </p:sp>
      </p:grpSp>
      <p:sp>
        <p:nvSpPr>
          <p:cNvPr name="TextBox 4" id="4"/>
          <p:cNvSpPr txBox="true"/>
          <p:nvPr/>
        </p:nvSpPr>
        <p:spPr>
          <a:xfrm rot="0">
            <a:off x="841103" y="603417"/>
            <a:ext cx="7129303" cy="482697"/>
          </a:xfrm>
          <a:prstGeom prst="rect">
            <a:avLst/>
          </a:prstGeom>
        </p:spPr>
        <p:txBody>
          <a:bodyPr anchor="t" rtlCol="false" tIns="0" lIns="0" bIns="0" rIns="0">
            <a:spAutoFit/>
          </a:bodyPr>
          <a:lstStyle/>
          <a:p>
            <a:pPr algn="ctr">
              <a:lnSpc>
                <a:spcPts val="4102"/>
              </a:lnSpc>
            </a:pPr>
            <a:r>
              <a:rPr lang="en-US" sz="4273" b="true">
                <a:solidFill>
                  <a:srgbClr val="FDFDFD"/>
                </a:solidFill>
                <a:latin typeface="Arimo Bold"/>
                <a:ea typeface="Arimo Bold"/>
                <a:cs typeface="Arimo Bold"/>
                <a:sym typeface="Arimo Bold"/>
              </a:rPr>
              <a:t>Application Software</a:t>
            </a:r>
          </a:p>
        </p:txBody>
      </p:sp>
      <p:grpSp>
        <p:nvGrpSpPr>
          <p:cNvPr name="Group 5" id="5"/>
          <p:cNvGrpSpPr/>
          <p:nvPr/>
        </p:nvGrpSpPr>
        <p:grpSpPr>
          <a:xfrm rot="0">
            <a:off x="440700" y="2432707"/>
            <a:ext cx="6826535" cy="2593657"/>
            <a:chOff x="0" y="0"/>
            <a:chExt cx="9102047" cy="3458209"/>
          </a:xfrm>
        </p:grpSpPr>
        <p:sp>
          <p:nvSpPr>
            <p:cNvPr name="Freeform 6" id="6"/>
            <p:cNvSpPr/>
            <p:nvPr/>
          </p:nvSpPr>
          <p:spPr>
            <a:xfrm flipH="false" flipV="false" rot="0">
              <a:off x="0" y="0"/>
              <a:ext cx="9102090" cy="3458210"/>
            </a:xfrm>
            <a:custGeom>
              <a:avLst/>
              <a:gdLst/>
              <a:ahLst/>
              <a:cxnLst/>
              <a:rect r="r" b="b" t="t" l="l"/>
              <a:pathLst>
                <a:path h="3458210" w="9102090">
                  <a:moveTo>
                    <a:pt x="0" y="0"/>
                  </a:moveTo>
                  <a:lnTo>
                    <a:pt x="0" y="3458210"/>
                  </a:lnTo>
                  <a:lnTo>
                    <a:pt x="9102090" y="3458210"/>
                  </a:lnTo>
                  <a:lnTo>
                    <a:pt x="9102090" y="0"/>
                  </a:lnTo>
                  <a:lnTo>
                    <a:pt x="0" y="0"/>
                  </a:lnTo>
                  <a:close/>
                  <a:moveTo>
                    <a:pt x="8824087" y="3180207"/>
                  </a:moveTo>
                  <a:lnTo>
                    <a:pt x="272161" y="3180207"/>
                  </a:lnTo>
                  <a:lnTo>
                    <a:pt x="272161" y="272161"/>
                  </a:lnTo>
                  <a:lnTo>
                    <a:pt x="8824087" y="272161"/>
                  </a:lnTo>
                  <a:lnTo>
                    <a:pt x="8824087" y="3180207"/>
                  </a:lnTo>
                  <a:close/>
                </a:path>
              </a:pathLst>
            </a:custGeom>
            <a:solidFill>
              <a:srgbClr val="F47215"/>
            </a:solidFill>
          </p:spPr>
        </p:sp>
      </p:grpSp>
      <p:sp>
        <p:nvSpPr>
          <p:cNvPr name="TextBox 7" id="7"/>
          <p:cNvSpPr txBox="true"/>
          <p:nvPr/>
        </p:nvSpPr>
        <p:spPr>
          <a:xfrm rot="0">
            <a:off x="779060" y="2680381"/>
            <a:ext cx="6149814" cy="1866517"/>
          </a:xfrm>
          <a:prstGeom prst="rect">
            <a:avLst/>
          </a:prstGeom>
        </p:spPr>
        <p:txBody>
          <a:bodyPr anchor="t" rtlCol="false" tIns="0" lIns="0" bIns="0" rIns="0">
            <a:spAutoFit/>
          </a:bodyPr>
          <a:lstStyle/>
          <a:p>
            <a:pPr algn="ctr">
              <a:lnSpc>
                <a:spcPts val="4746"/>
              </a:lnSpc>
            </a:pPr>
            <a:r>
              <a:rPr lang="en-US" sz="3390">
                <a:solidFill>
                  <a:srgbClr val="38B6FF"/>
                </a:solidFill>
                <a:latin typeface="Arimo"/>
                <a:ea typeface="Arimo"/>
                <a:cs typeface="Arimo"/>
                <a:sym typeface="Arimo"/>
              </a:rPr>
              <a:t>Software that a user needs to make use of the computer system</a:t>
            </a:r>
          </a:p>
        </p:txBody>
      </p:sp>
      <p:sp>
        <p:nvSpPr>
          <p:cNvPr name="TextBox 8" id="8"/>
          <p:cNvSpPr txBox="true"/>
          <p:nvPr/>
        </p:nvSpPr>
        <p:spPr>
          <a:xfrm rot="0">
            <a:off x="440700" y="1652792"/>
            <a:ext cx="2850221" cy="666367"/>
          </a:xfrm>
          <a:prstGeom prst="rect">
            <a:avLst/>
          </a:prstGeom>
        </p:spPr>
        <p:txBody>
          <a:bodyPr anchor="t" rtlCol="false" tIns="0" lIns="0" bIns="0" rIns="0">
            <a:spAutoFit/>
          </a:bodyPr>
          <a:lstStyle/>
          <a:p>
            <a:pPr algn="l">
              <a:lnSpc>
                <a:spcPts val="4746"/>
              </a:lnSpc>
            </a:pPr>
            <a:r>
              <a:rPr lang="en-US" sz="3390">
                <a:solidFill>
                  <a:srgbClr val="38B6FF"/>
                </a:solidFill>
                <a:latin typeface="Arimo"/>
                <a:ea typeface="Arimo"/>
                <a:cs typeface="Arimo"/>
                <a:sym typeface="Arimo"/>
              </a:rPr>
              <a:t>Definition</a:t>
            </a:r>
          </a:p>
        </p:txBody>
      </p:sp>
      <p:grpSp>
        <p:nvGrpSpPr>
          <p:cNvPr name="Group 9" id="9"/>
          <p:cNvGrpSpPr/>
          <p:nvPr/>
        </p:nvGrpSpPr>
        <p:grpSpPr>
          <a:xfrm rot="0">
            <a:off x="8601950" y="2432707"/>
            <a:ext cx="8047311" cy="6825593"/>
            <a:chOff x="0" y="0"/>
            <a:chExt cx="10729748" cy="9100791"/>
          </a:xfrm>
        </p:grpSpPr>
        <p:sp>
          <p:nvSpPr>
            <p:cNvPr name="Freeform 10" id="10"/>
            <p:cNvSpPr/>
            <p:nvPr/>
          </p:nvSpPr>
          <p:spPr>
            <a:xfrm flipH="false" flipV="false" rot="0">
              <a:off x="0" y="0"/>
              <a:ext cx="10729722" cy="9100820"/>
            </a:xfrm>
            <a:custGeom>
              <a:avLst/>
              <a:gdLst/>
              <a:ahLst/>
              <a:cxnLst/>
              <a:rect r="r" b="b" t="t" l="l"/>
              <a:pathLst>
                <a:path h="9100820" w="10729722">
                  <a:moveTo>
                    <a:pt x="0" y="0"/>
                  </a:moveTo>
                  <a:lnTo>
                    <a:pt x="0" y="9100820"/>
                  </a:lnTo>
                  <a:lnTo>
                    <a:pt x="10729722" y="9100820"/>
                  </a:lnTo>
                  <a:lnTo>
                    <a:pt x="10729722" y="0"/>
                  </a:lnTo>
                  <a:lnTo>
                    <a:pt x="0" y="0"/>
                  </a:lnTo>
                  <a:close/>
                  <a:moveTo>
                    <a:pt x="10451846" y="8822817"/>
                  </a:moveTo>
                  <a:lnTo>
                    <a:pt x="272161" y="8822817"/>
                  </a:lnTo>
                  <a:lnTo>
                    <a:pt x="272161" y="272161"/>
                  </a:lnTo>
                  <a:lnTo>
                    <a:pt x="10451846" y="272161"/>
                  </a:lnTo>
                  <a:lnTo>
                    <a:pt x="10451846" y="8822817"/>
                  </a:lnTo>
                  <a:close/>
                </a:path>
              </a:pathLst>
            </a:custGeom>
            <a:solidFill>
              <a:srgbClr val="F47215"/>
            </a:solidFill>
          </p:spPr>
        </p:sp>
      </p:grpSp>
      <p:sp>
        <p:nvSpPr>
          <p:cNvPr name="TextBox 11" id="11"/>
          <p:cNvSpPr txBox="true"/>
          <p:nvPr/>
        </p:nvSpPr>
        <p:spPr>
          <a:xfrm rot="0">
            <a:off x="8601950" y="1652792"/>
            <a:ext cx="2850221" cy="666367"/>
          </a:xfrm>
          <a:prstGeom prst="rect">
            <a:avLst/>
          </a:prstGeom>
        </p:spPr>
        <p:txBody>
          <a:bodyPr anchor="t" rtlCol="false" tIns="0" lIns="0" bIns="0" rIns="0">
            <a:spAutoFit/>
          </a:bodyPr>
          <a:lstStyle/>
          <a:p>
            <a:pPr algn="l">
              <a:lnSpc>
                <a:spcPts val="4746"/>
              </a:lnSpc>
            </a:pPr>
            <a:r>
              <a:rPr lang="en-US" sz="3390">
                <a:solidFill>
                  <a:srgbClr val="38B6FF"/>
                </a:solidFill>
                <a:latin typeface="Arimo"/>
                <a:ea typeface="Arimo"/>
                <a:cs typeface="Arimo"/>
                <a:sym typeface="Arimo"/>
              </a:rPr>
              <a:t>Examples</a:t>
            </a:r>
          </a:p>
        </p:txBody>
      </p:sp>
      <p:sp>
        <p:nvSpPr>
          <p:cNvPr name="TextBox 12" id="12"/>
          <p:cNvSpPr txBox="true"/>
          <p:nvPr/>
        </p:nvSpPr>
        <p:spPr>
          <a:xfrm rot="0">
            <a:off x="9026687" y="2680381"/>
            <a:ext cx="7207821" cy="5466967"/>
          </a:xfrm>
          <a:prstGeom prst="rect">
            <a:avLst/>
          </a:prstGeom>
        </p:spPr>
        <p:txBody>
          <a:bodyPr anchor="t" rtlCol="false" tIns="0" lIns="0" bIns="0" rIns="0">
            <a:spAutoFit/>
          </a:bodyPr>
          <a:lstStyle/>
          <a:p>
            <a:pPr algn="l" marL="774964" indent="-258321" lvl="2">
              <a:lnSpc>
                <a:spcPts val="4746"/>
              </a:lnSpc>
              <a:buFont typeface="Arial"/>
              <a:buChar char="⚬"/>
            </a:pPr>
            <a:r>
              <a:rPr lang="en-US" sz="3390">
                <a:solidFill>
                  <a:srgbClr val="38B6FF"/>
                </a:solidFill>
                <a:latin typeface="Arimo"/>
                <a:ea typeface="Arimo"/>
                <a:cs typeface="Arimo"/>
                <a:sym typeface="Arimo"/>
              </a:rPr>
              <a:t>Word Processor</a:t>
            </a:r>
          </a:p>
          <a:p>
            <a:pPr algn="l" marL="774964" indent="-258321" lvl="2">
              <a:lnSpc>
                <a:spcPts val="4746"/>
              </a:lnSpc>
              <a:buFont typeface="Arial"/>
              <a:buChar char="⚬"/>
            </a:pPr>
            <a:r>
              <a:rPr lang="en-US" sz="3390">
                <a:solidFill>
                  <a:srgbClr val="38B6FF"/>
                </a:solidFill>
                <a:latin typeface="Arimo"/>
                <a:ea typeface="Arimo"/>
                <a:cs typeface="Arimo"/>
                <a:sym typeface="Arimo"/>
              </a:rPr>
              <a:t>Spreadsheet</a:t>
            </a:r>
          </a:p>
          <a:p>
            <a:pPr algn="l" marL="774964" indent="-258321" lvl="2">
              <a:lnSpc>
                <a:spcPts val="4746"/>
              </a:lnSpc>
              <a:buFont typeface="Arial"/>
              <a:buChar char="⚬"/>
            </a:pPr>
            <a:r>
              <a:rPr lang="en-US" sz="3390">
                <a:solidFill>
                  <a:srgbClr val="38B6FF"/>
                </a:solidFill>
                <a:latin typeface="Arimo"/>
                <a:ea typeface="Arimo"/>
                <a:cs typeface="Arimo"/>
                <a:sym typeface="Arimo"/>
              </a:rPr>
              <a:t>Database</a:t>
            </a:r>
          </a:p>
          <a:p>
            <a:pPr algn="l" marL="774964" indent="-258321" lvl="2">
              <a:lnSpc>
                <a:spcPts val="4746"/>
              </a:lnSpc>
              <a:buFont typeface="Arial"/>
              <a:buChar char="⚬"/>
            </a:pPr>
            <a:r>
              <a:rPr lang="en-US" sz="3390">
                <a:solidFill>
                  <a:srgbClr val="38B6FF"/>
                </a:solidFill>
                <a:latin typeface="Arimo"/>
                <a:ea typeface="Arimo"/>
                <a:cs typeface="Arimo"/>
                <a:sym typeface="Arimo"/>
              </a:rPr>
              <a:t>Video Editing Software</a:t>
            </a:r>
          </a:p>
          <a:p>
            <a:pPr algn="l" marL="774964" indent="-258321" lvl="2">
              <a:lnSpc>
                <a:spcPts val="4746"/>
              </a:lnSpc>
              <a:buFont typeface="Arial"/>
              <a:buChar char="⚬"/>
            </a:pPr>
            <a:r>
              <a:rPr lang="en-US" sz="3390">
                <a:solidFill>
                  <a:srgbClr val="38B6FF"/>
                </a:solidFill>
                <a:latin typeface="Arimo"/>
                <a:ea typeface="Arimo"/>
                <a:cs typeface="Arimo"/>
                <a:sym typeface="Arimo"/>
              </a:rPr>
              <a:t>Apps</a:t>
            </a:r>
          </a:p>
          <a:p>
            <a:pPr algn="l" marL="1384897" indent="-346224" lvl="3">
              <a:lnSpc>
                <a:spcPts val="4746"/>
              </a:lnSpc>
              <a:buFont typeface="Arial"/>
              <a:buChar char="￭"/>
            </a:pPr>
            <a:r>
              <a:rPr lang="en-US" sz="3390">
                <a:solidFill>
                  <a:srgbClr val="38B6FF"/>
                </a:solidFill>
                <a:latin typeface="Arimo"/>
                <a:ea typeface="Arimo"/>
                <a:cs typeface="Arimo"/>
                <a:sym typeface="Arimo"/>
              </a:rPr>
              <a:t>Music and video streaming</a:t>
            </a:r>
          </a:p>
          <a:p>
            <a:pPr algn="l" marL="1384897" indent="-346224" lvl="3">
              <a:lnSpc>
                <a:spcPts val="4746"/>
              </a:lnSpc>
              <a:buFont typeface="Arial"/>
              <a:buChar char="￭"/>
            </a:pPr>
            <a:r>
              <a:rPr lang="en-US" sz="3390">
                <a:solidFill>
                  <a:srgbClr val="38B6FF"/>
                </a:solidFill>
                <a:latin typeface="Arimo"/>
                <a:ea typeface="Arimo"/>
                <a:cs typeface="Arimo"/>
                <a:sym typeface="Arimo"/>
              </a:rPr>
              <a:t>GPS</a:t>
            </a:r>
          </a:p>
          <a:p>
            <a:pPr algn="l" marL="1384897" indent="-346224" lvl="3">
              <a:lnSpc>
                <a:spcPts val="4746"/>
              </a:lnSpc>
              <a:buFont typeface="Arial"/>
              <a:buChar char="￭"/>
            </a:pPr>
            <a:r>
              <a:rPr lang="en-US" sz="3390">
                <a:solidFill>
                  <a:srgbClr val="38B6FF"/>
                </a:solidFill>
                <a:latin typeface="Arimo"/>
                <a:ea typeface="Arimo"/>
                <a:cs typeface="Arimo"/>
                <a:sym typeface="Arimo"/>
              </a:rPr>
              <a:t>Camera facility</a:t>
            </a:r>
          </a:p>
        </p:txBody>
      </p:sp>
      <p:grpSp>
        <p:nvGrpSpPr>
          <p:cNvPr name="Group 13" id="13"/>
          <p:cNvGrpSpPr/>
          <p:nvPr/>
        </p:nvGrpSpPr>
        <p:grpSpPr>
          <a:xfrm rot="0">
            <a:off x="440700" y="5845503"/>
            <a:ext cx="6826535" cy="3412797"/>
            <a:chOff x="0" y="0"/>
            <a:chExt cx="9102047" cy="4550396"/>
          </a:xfrm>
        </p:grpSpPr>
        <p:sp>
          <p:nvSpPr>
            <p:cNvPr name="Freeform 14" id="14"/>
            <p:cNvSpPr/>
            <p:nvPr/>
          </p:nvSpPr>
          <p:spPr>
            <a:xfrm flipH="false" flipV="false" rot="0">
              <a:off x="0" y="0"/>
              <a:ext cx="9102090" cy="4550410"/>
            </a:xfrm>
            <a:custGeom>
              <a:avLst/>
              <a:gdLst/>
              <a:ahLst/>
              <a:cxnLst/>
              <a:rect r="r" b="b" t="t" l="l"/>
              <a:pathLst>
                <a:path h="4550410" w="9102090">
                  <a:moveTo>
                    <a:pt x="0" y="0"/>
                  </a:moveTo>
                  <a:lnTo>
                    <a:pt x="0" y="4550410"/>
                  </a:lnTo>
                  <a:lnTo>
                    <a:pt x="9102090" y="4550410"/>
                  </a:lnTo>
                  <a:lnTo>
                    <a:pt x="9102090" y="0"/>
                  </a:lnTo>
                  <a:lnTo>
                    <a:pt x="0" y="0"/>
                  </a:lnTo>
                  <a:close/>
                  <a:moveTo>
                    <a:pt x="8824087" y="4272407"/>
                  </a:moveTo>
                  <a:lnTo>
                    <a:pt x="272161" y="4272407"/>
                  </a:lnTo>
                  <a:lnTo>
                    <a:pt x="272161" y="272161"/>
                  </a:lnTo>
                  <a:lnTo>
                    <a:pt x="8824087" y="272161"/>
                  </a:lnTo>
                  <a:lnTo>
                    <a:pt x="8824087" y="4272407"/>
                  </a:lnTo>
                  <a:close/>
                </a:path>
              </a:pathLst>
            </a:custGeom>
            <a:solidFill>
              <a:srgbClr val="F47215"/>
            </a:solidFill>
          </p:spPr>
        </p:sp>
      </p:grpSp>
      <p:sp>
        <p:nvSpPr>
          <p:cNvPr name="TextBox 15" id="15"/>
          <p:cNvSpPr txBox="true"/>
          <p:nvPr/>
        </p:nvSpPr>
        <p:spPr>
          <a:xfrm rot="0">
            <a:off x="440700" y="5080681"/>
            <a:ext cx="2850221" cy="666367"/>
          </a:xfrm>
          <a:prstGeom prst="rect">
            <a:avLst/>
          </a:prstGeom>
        </p:spPr>
        <p:txBody>
          <a:bodyPr anchor="t" rtlCol="false" tIns="0" lIns="0" bIns="0" rIns="0">
            <a:spAutoFit/>
          </a:bodyPr>
          <a:lstStyle/>
          <a:p>
            <a:pPr algn="l">
              <a:lnSpc>
                <a:spcPts val="4746"/>
              </a:lnSpc>
            </a:pPr>
            <a:r>
              <a:rPr lang="en-US" sz="3390">
                <a:solidFill>
                  <a:srgbClr val="38B6FF"/>
                </a:solidFill>
                <a:latin typeface="Arimo"/>
                <a:ea typeface="Arimo"/>
                <a:cs typeface="Arimo"/>
                <a:sym typeface="Arimo"/>
              </a:rPr>
              <a:t>Features</a:t>
            </a:r>
          </a:p>
        </p:txBody>
      </p:sp>
      <p:sp>
        <p:nvSpPr>
          <p:cNvPr name="TextBox 16" id="16"/>
          <p:cNvSpPr txBox="true"/>
          <p:nvPr/>
        </p:nvSpPr>
        <p:spPr>
          <a:xfrm rot="0">
            <a:off x="779060" y="5997941"/>
            <a:ext cx="6149814" cy="2978384"/>
          </a:xfrm>
          <a:prstGeom prst="rect">
            <a:avLst/>
          </a:prstGeom>
        </p:spPr>
        <p:txBody>
          <a:bodyPr anchor="t" rtlCol="false" tIns="0" lIns="0" bIns="0" rIns="0">
            <a:spAutoFit/>
          </a:bodyPr>
          <a:lstStyle/>
          <a:p>
            <a:pPr algn="l" marL="626447" indent="-208816" lvl="2">
              <a:lnSpc>
                <a:spcPts val="3836"/>
              </a:lnSpc>
              <a:buFont typeface="Arial"/>
              <a:buChar char="⚬"/>
            </a:pPr>
            <a:r>
              <a:rPr lang="en-US" sz="2740">
                <a:solidFill>
                  <a:srgbClr val="38B6FF"/>
                </a:solidFill>
                <a:latin typeface="Arimo"/>
                <a:ea typeface="Arimo"/>
                <a:cs typeface="Arimo"/>
                <a:sym typeface="Arimo"/>
              </a:rPr>
              <a:t>Used to perform various applications (apps) on a computer</a:t>
            </a:r>
          </a:p>
          <a:p>
            <a:pPr algn="l" marL="626447" indent="-208816" lvl="2">
              <a:lnSpc>
                <a:spcPts val="3836"/>
              </a:lnSpc>
              <a:buFont typeface="Arial"/>
              <a:buChar char="⚬"/>
            </a:pPr>
            <a:r>
              <a:rPr lang="en-US" sz="2740">
                <a:solidFill>
                  <a:srgbClr val="38B6FF"/>
                </a:solidFill>
                <a:latin typeface="Arimo"/>
                <a:ea typeface="Arimo"/>
                <a:cs typeface="Arimo"/>
                <a:sym typeface="Arimo"/>
              </a:rPr>
              <a:t>Allows a user to perform specific tasks using the computer’s resources </a:t>
            </a:r>
          </a:p>
        </p:txBody>
      </p:sp>
      <p:grpSp>
        <p:nvGrpSpPr>
          <p:cNvPr name="Group 17" id="17"/>
          <p:cNvGrpSpPr/>
          <p:nvPr/>
        </p:nvGrpSpPr>
        <p:grpSpPr>
          <a:xfrm rot="0">
            <a:off x="2537237" y="281084"/>
            <a:ext cx="13213526" cy="9925515"/>
            <a:chOff x="0" y="0"/>
            <a:chExt cx="17618034" cy="13234020"/>
          </a:xfrm>
        </p:grpSpPr>
        <p:sp>
          <p:nvSpPr>
            <p:cNvPr name="Freeform 18" id="1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9" id="1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20" id="2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252438"/>
        </a:solidFill>
      </p:bgPr>
    </p:bg>
    <p:spTree>
      <p:nvGrpSpPr>
        <p:cNvPr id="1" name=""/>
        <p:cNvGrpSpPr/>
        <p:nvPr/>
      </p:nvGrpSpPr>
      <p:grpSpPr>
        <a:xfrm>
          <a:off x="0" y="0"/>
          <a:ext cx="0" cy="0"/>
          <a:chOff x="0" y="0"/>
          <a:chExt cx="0" cy="0"/>
        </a:xfrm>
      </p:grpSpPr>
      <p:grpSp>
        <p:nvGrpSpPr>
          <p:cNvPr name="Group 2" id="2"/>
          <p:cNvGrpSpPr/>
          <p:nvPr/>
        </p:nvGrpSpPr>
        <p:grpSpPr>
          <a:xfrm rot="0">
            <a:off x="767127" y="2007605"/>
            <a:ext cx="8019261" cy="1974351"/>
            <a:chOff x="0" y="0"/>
            <a:chExt cx="10692348" cy="2632467"/>
          </a:xfrm>
        </p:grpSpPr>
        <p:sp>
          <p:nvSpPr>
            <p:cNvPr name="Freeform 3" id="3"/>
            <p:cNvSpPr/>
            <p:nvPr/>
          </p:nvSpPr>
          <p:spPr>
            <a:xfrm flipH="false" flipV="false" rot="0">
              <a:off x="0" y="0"/>
              <a:ext cx="10692384" cy="2632456"/>
            </a:xfrm>
            <a:custGeom>
              <a:avLst/>
              <a:gdLst/>
              <a:ahLst/>
              <a:cxnLst/>
              <a:rect r="r" b="b" t="t" l="l"/>
              <a:pathLst>
                <a:path h="2632456" w="10692384">
                  <a:moveTo>
                    <a:pt x="0" y="0"/>
                  </a:moveTo>
                  <a:lnTo>
                    <a:pt x="0" y="2632456"/>
                  </a:lnTo>
                  <a:lnTo>
                    <a:pt x="10692384" y="2632456"/>
                  </a:lnTo>
                  <a:lnTo>
                    <a:pt x="10692384" y="0"/>
                  </a:lnTo>
                  <a:lnTo>
                    <a:pt x="0" y="0"/>
                  </a:lnTo>
                  <a:close/>
                  <a:moveTo>
                    <a:pt x="10409301" y="2349373"/>
                  </a:moveTo>
                  <a:lnTo>
                    <a:pt x="277114" y="2349373"/>
                  </a:lnTo>
                  <a:lnTo>
                    <a:pt x="277114" y="277114"/>
                  </a:lnTo>
                  <a:lnTo>
                    <a:pt x="10409174" y="277114"/>
                  </a:lnTo>
                  <a:lnTo>
                    <a:pt x="10409174" y="2349373"/>
                  </a:lnTo>
                  <a:close/>
                </a:path>
              </a:pathLst>
            </a:custGeom>
            <a:solidFill>
              <a:srgbClr val="004AAD"/>
            </a:solidFill>
          </p:spPr>
        </p:sp>
      </p:grpSp>
      <p:sp>
        <p:nvSpPr>
          <p:cNvPr name="TextBox 4" id="4"/>
          <p:cNvSpPr txBox="true"/>
          <p:nvPr/>
        </p:nvSpPr>
        <p:spPr>
          <a:xfrm rot="0">
            <a:off x="1067730" y="8634984"/>
            <a:ext cx="7418053" cy="789432"/>
          </a:xfrm>
          <a:prstGeom prst="rect">
            <a:avLst/>
          </a:prstGeom>
        </p:spPr>
        <p:txBody>
          <a:bodyPr anchor="t" rtlCol="false" tIns="0" lIns="0" bIns="0" rIns="0">
            <a:spAutoFit/>
          </a:bodyPr>
          <a:lstStyle/>
          <a:p>
            <a:pPr algn="ctr">
              <a:lnSpc>
                <a:spcPts val="3263"/>
              </a:lnSpc>
            </a:pPr>
            <a:r>
              <a:rPr lang="en-US" sz="3399">
                <a:solidFill>
                  <a:srgbClr val="FFDE59"/>
                </a:solidFill>
                <a:latin typeface="Arimo"/>
                <a:ea typeface="Arimo"/>
                <a:cs typeface="Arimo"/>
                <a:sym typeface="Arimo"/>
              </a:rPr>
              <a:t>Eg. BIOS, OS, Device Driver, Utilities</a:t>
            </a:r>
          </a:p>
        </p:txBody>
      </p:sp>
      <p:sp>
        <p:nvSpPr>
          <p:cNvPr name="TextBox 5" id="5"/>
          <p:cNvSpPr txBox="true"/>
          <p:nvPr/>
        </p:nvSpPr>
        <p:spPr>
          <a:xfrm rot="0">
            <a:off x="2494293" y="2645199"/>
            <a:ext cx="4564928" cy="822991"/>
          </a:xfrm>
          <a:prstGeom prst="rect">
            <a:avLst/>
          </a:prstGeom>
        </p:spPr>
        <p:txBody>
          <a:bodyPr anchor="t" rtlCol="false" tIns="0" lIns="0" bIns="0" rIns="0">
            <a:spAutoFit/>
          </a:bodyPr>
          <a:lstStyle/>
          <a:p>
            <a:pPr algn="ctr">
              <a:lnSpc>
                <a:spcPts val="3336"/>
              </a:lnSpc>
            </a:pPr>
            <a:r>
              <a:rPr lang="en-US" sz="3475" b="true">
                <a:solidFill>
                  <a:srgbClr val="FF1616"/>
                </a:solidFill>
                <a:latin typeface="Arimo Bold"/>
                <a:ea typeface="Arimo Bold"/>
                <a:cs typeface="Arimo Bold"/>
                <a:sym typeface="Arimo Bold"/>
              </a:rPr>
              <a:t>System Software  - The Manager</a:t>
            </a:r>
          </a:p>
        </p:txBody>
      </p:sp>
      <p:sp>
        <p:nvSpPr>
          <p:cNvPr name="TextBox 6" id="6"/>
          <p:cNvSpPr txBox="true"/>
          <p:nvPr/>
        </p:nvSpPr>
        <p:spPr>
          <a:xfrm rot="0">
            <a:off x="3769893" y="1343025"/>
            <a:ext cx="11129215" cy="401215"/>
          </a:xfrm>
          <a:prstGeom prst="rect">
            <a:avLst/>
          </a:prstGeom>
        </p:spPr>
        <p:txBody>
          <a:bodyPr anchor="t" rtlCol="false" tIns="0" lIns="0" bIns="0" rIns="0">
            <a:spAutoFit/>
          </a:bodyPr>
          <a:lstStyle/>
          <a:p>
            <a:pPr algn="ctr">
              <a:lnSpc>
                <a:spcPts val="3336"/>
              </a:lnSpc>
            </a:pPr>
            <a:r>
              <a:rPr lang="en-US" sz="3475" b="true">
                <a:solidFill>
                  <a:srgbClr val="7ED957"/>
                </a:solidFill>
                <a:latin typeface="Arimo Bold"/>
                <a:ea typeface="Arimo Bold"/>
                <a:cs typeface="Arimo Bold"/>
                <a:sym typeface="Arimo Bold"/>
              </a:rPr>
              <a:t>Classification of Software</a:t>
            </a:r>
          </a:p>
        </p:txBody>
      </p:sp>
      <p:sp>
        <p:nvSpPr>
          <p:cNvPr name="TextBox 7" id="7"/>
          <p:cNvSpPr txBox="true"/>
          <p:nvPr/>
        </p:nvSpPr>
        <p:spPr>
          <a:xfrm rot="0">
            <a:off x="1219200" y="4636314"/>
            <a:ext cx="7418053" cy="2905199"/>
          </a:xfrm>
          <a:prstGeom prst="rect">
            <a:avLst/>
          </a:prstGeom>
        </p:spPr>
        <p:txBody>
          <a:bodyPr anchor="t" rtlCol="false" tIns="0" lIns="0" bIns="0" rIns="0">
            <a:spAutoFit/>
          </a:bodyPr>
          <a:lstStyle/>
          <a:p>
            <a:pPr algn="ctr">
              <a:lnSpc>
                <a:spcPts val="3263"/>
              </a:lnSpc>
            </a:pPr>
            <a:r>
              <a:rPr lang="en-US" sz="3399">
                <a:solidFill>
                  <a:srgbClr val="FFDE59"/>
                </a:solidFill>
                <a:latin typeface="Arimo"/>
                <a:ea typeface="Arimo"/>
                <a:cs typeface="Arimo"/>
                <a:sym typeface="Arimo"/>
              </a:rPr>
              <a:t>System software refers to the foundational programs and utilities that facilitate the operation of a computer system, managing hardware resources and providing essential functions like operating systems and drivers.</a:t>
            </a:r>
          </a:p>
        </p:txBody>
      </p:sp>
      <p:grpSp>
        <p:nvGrpSpPr>
          <p:cNvPr name="Group 8" id="8"/>
          <p:cNvGrpSpPr/>
          <p:nvPr/>
        </p:nvGrpSpPr>
        <p:grpSpPr>
          <a:xfrm rot="0">
            <a:off x="2537237" y="281084"/>
            <a:ext cx="13213526" cy="9925515"/>
            <a:chOff x="0" y="0"/>
            <a:chExt cx="17618034" cy="13234020"/>
          </a:xfrm>
        </p:grpSpPr>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0" id="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1" id="1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252438"/>
        </a:solidFill>
      </p:bgPr>
    </p:bg>
    <p:spTree>
      <p:nvGrpSpPr>
        <p:cNvPr id="1" name=""/>
        <p:cNvGrpSpPr/>
        <p:nvPr/>
      </p:nvGrpSpPr>
      <p:grpSpPr>
        <a:xfrm>
          <a:off x="0" y="0"/>
          <a:ext cx="0" cy="0"/>
          <a:chOff x="0" y="0"/>
          <a:chExt cx="0" cy="0"/>
        </a:xfrm>
      </p:grpSpPr>
      <p:grpSp>
        <p:nvGrpSpPr>
          <p:cNvPr name="Group 2" id="2"/>
          <p:cNvGrpSpPr/>
          <p:nvPr/>
        </p:nvGrpSpPr>
        <p:grpSpPr>
          <a:xfrm rot="0">
            <a:off x="767127" y="2007605"/>
            <a:ext cx="8019261" cy="1974351"/>
            <a:chOff x="0" y="0"/>
            <a:chExt cx="10692348" cy="2632467"/>
          </a:xfrm>
        </p:grpSpPr>
        <p:sp>
          <p:nvSpPr>
            <p:cNvPr name="Freeform 3" id="3"/>
            <p:cNvSpPr/>
            <p:nvPr/>
          </p:nvSpPr>
          <p:spPr>
            <a:xfrm flipH="false" flipV="false" rot="0">
              <a:off x="0" y="0"/>
              <a:ext cx="10692384" cy="2632456"/>
            </a:xfrm>
            <a:custGeom>
              <a:avLst/>
              <a:gdLst/>
              <a:ahLst/>
              <a:cxnLst/>
              <a:rect r="r" b="b" t="t" l="l"/>
              <a:pathLst>
                <a:path h="2632456" w="10692384">
                  <a:moveTo>
                    <a:pt x="0" y="0"/>
                  </a:moveTo>
                  <a:lnTo>
                    <a:pt x="0" y="2632456"/>
                  </a:lnTo>
                  <a:lnTo>
                    <a:pt x="10692384" y="2632456"/>
                  </a:lnTo>
                  <a:lnTo>
                    <a:pt x="10692384" y="0"/>
                  </a:lnTo>
                  <a:lnTo>
                    <a:pt x="0" y="0"/>
                  </a:lnTo>
                  <a:close/>
                  <a:moveTo>
                    <a:pt x="10409301" y="2349373"/>
                  </a:moveTo>
                  <a:lnTo>
                    <a:pt x="277114" y="2349373"/>
                  </a:lnTo>
                  <a:lnTo>
                    <a:pt x="277114" y="277114"/>
                  </a:lnTo>
                  <a:lnTo>
                    <a:pt x="10409174" y="277114"/>
                  </a:lnTo>
                  <a:lnTo>
                    <a:pt x="10409174" y="2349373"/>
                  </a:lnTo>
                  <a:close/>
                </a:path>
              </a:pathLst>
            </a:custGeom>
            <a:solidFill>
              <a:srgbClr val="004AAD"/>
            </a:solidFill>
          </p:spPr>
        </p:sp>
      </p:grpSp>
      <p:grpSp>
        <p:nvGrpSpPr>
          <p:cNvPr name="Group 4" id="4"/>
          <p:cNvGrpSpPr/>
          <p:nvPr/>
        </p:nvGrpSpPr>
        <p:grpSpPr>
          <a:xfrm rot="0">
            <a:off x="9696937" y="2007605"/>
            <a:ext cx="8019261" cy="1974351"/>
            <a:chOff x="0" y="0"/>
            <a:chExt cx="10692348" cy="2632467"/>
          </a:xfrm>
        </p:grpSpPr>
        <p:sp>
          <p:nvSpPr>
            <p:cNvPr name="Freeform 5" id="5"/>
            <p:cNvSpPr/>
            <p:nvPr/>
          </p:nvSpPr>
          <p:spPr>
            <a:xfrm flipH="false" flipV="false" rot="0">
              <a:off x="0" y="0"/>
              <a:ext cx="10692384" cy="2632456"/>
            </a:xfrm>
            <a:custGeom>
              <a:avLst/>
              <a:gdLst/>
              <a:ahLst/>
              <a:cxnLst/>
              <a:rect r="r" b="b" t="t" l="l"/>
              <a:pathLst>
                <a:path h="2632456" w="10692384">
                  <a:moveTo>
                    <a:pt x="0" y="0"/>
                  </a:moveTo>
                  <a:lnTo>
                    <a:pt x="0" y="2632456"/>
                  </a:lnTo>
                  <a:lnTo>
                    <a:pt x="10692384" y="2632456"/>
                  </a:lnTo>
                  <a:lnTo>
                    <a:pt x="10692384" y="0"/>
                  </a:lnTo>
                  <a:lnTo>
                    <a:pt x="0" y="0"/>
                  </a:lnTo>
                  <a:close/>
                  <a:moveTo>
                    <a:pt x="10409301" y="2349373"/>
                  </a:moveTo>
                  <a:lnTo>
                    <a:pt x="277114" y="2349373"/>
                  </a:lnTo>
                  <a:lnTo>
                    <a:pt x="277114" y="277114"/>
                  </a:lnTo>
                  <a:lnTo>
                    <a:pt x="10409174" y="277114"/>
                  </a:lnTo>
                  <a:lnTo>
                    <a:pt x="10409174" y="2349373"/>
                  </a:lnTo>
                  <a:close/>
                </a:path>
              </a:pathLst>
            </a:custGeom>
            <a:solidFill>
              <a:srgbClr val="004AAD"/>
            </a:solidFill>
          </p:spPr>
        </p:sp>
      </p:grpSp>
      <p:sp>
        <p:nvSpPr>
          <p:cNvPr name="TextBox 6" id="6"/>
          <p:cNvSpPr txBox="true"/>
          <p:nvPr/>
        </p:nvSpPr>
        <p:spPr>
          <a:xfrm rot="0">
            <a:off x="11326092" y="2645199"/>
            <a:ext cx="5158786" cy="822991"/>
          </a:xfrm>
          <a:prstGeom prst="rect">
            <a:avLst/>
          </a:prstGeom>
        </p:spPr>
        <p:txBody>
          <a:bodyPr anchor="t" rtlCol="false" tIns="0" lIns="0" bIns="0" rIns="0">
            <a:spAutoFit/>
          </a:bodyPr>
          <a:lstStyle/>
          <a:p>
            <a:pPr algn="ctr">
              <a:lnSpc>
                <a:spcPts val="3336"/>
              </a:lnSpc>
            </a:pPr>
            <a:r>
              <a:rPr lang="en-US" sz="3475" b="true">
                <a:solidFill>
                  <a:srgbClr val="FF1616"/>
                </a:solidFill>
                <a:latin typeface="Arimo Bold"/>
                <a:ea typeface="Arimo Bold"/>
                <a:cs typeface="Arimo Bold"/>
                <a:sym typeface="Arimo Bold"/>
              </a:rPr>
              <a:t>Application Software  - </a:t>
            </a:r>
          </a:p>
          <a:p>
            <a:pPr algn="ctr">
              <a:lnSpc>
                <a:spcPts val="3336"/>
              </a:lnSpc>
            </a:pPr>
            <a:r>
              <a:rPr lang="en-US" sz="3475" b="true">
                <a:solidFill>
                  <a:srgbClr val="FF1616"/>
                </a:solidFill>
                <a:latin typeface="Arimo Bold"/>
                <a:ea typeface="Arimo Bold"/>
                <a:cs typeface="Arimo Bold"/>
                <a:sym typeface="Arimo Bold"/>
              </a:rPr>
              <a:t>The Independent</a:t>
            </a:r>
          </a:p>
        </p:txBody>
      </p:sp>
      <p:sp>
        <p:nvSpPr>
          <p:cNvPr name="TextBox 7" id="7"/>
          <p:cNvSpPr txBox="true"/>
          <p:nvPr/>
        </p:nvSpPr>
        <p:spPr>
          <a:xfrm rot="0">
            <a:off x="3769893" y="1343025"/>
            <a:ext cx="11129215" cy="401215"/>
          </a:xfrm>
          <a:prstGeom prst="rect">
            <a:avLst/>
          </a:prstGeom>
        </p:spPr>
        <p:txBody>
          <a:bodyPr anchor="t" rtlCol="false" tIns="0" lIns="0" bIns="0" rIns="0">
            <a:spAutoFit/>
          </a:bodyPr>
          <a:lstStyle/>
          <a:p>
            <a:pPr algn="ctr">
              <a:lnSpc>
                <a:spcPts val="3336"/>
              </a:lnSpc>
            </a:pPr>
            <a:r>
              <a:rPr lang="en-US" sz="3475" b="true">
                <a:solidFill>
                  <a:srgbClr val="7ED957"/>
                </a:solidFill>
                <a:latin typeface="Arimo Bold"/>
                <a:ea typeface="Arimo Bold"/>
                <a:cs typeface="Arimo Bold"/>
                <a:sym typeface="Arimo Bold"/>
              </a:rPr>
              <a:t>Classification of Software</a:t>
            </a:r>
          </a:p>
        </p:txBody>
      </p:sp>
      <p:sp>
        <p:nvSpPr>
          <p:cNvPr name="TextBox 8" id="8"/>
          <p:cNvSpPr txBox="true"/>
          <p:nvPr/>
        </p:nvSpPr>
        <p:spPr>
          <a:xfrm rot="0">
            <a:off x="10308027" y="4160064"/>
            <a:ext cx="7194915" cy="4325284"/>
          </a:xfrm>
          <a:prstGeom prst="rect">
            <a:avLst/>
          </a:prstGeom>
        </p:spPr>
        <p:txBody>
          <a:bodyPr anchor="t" rtlCol="false" tIns="0" lIns="0" bIns="0" rIns="0">
            <a:spAutoFit/>
          </a:bodyPr>
          <a:lstStyle/>
          <a:p>
            <a:pPr algn="ctr">
              <a:lnSpc>
                <a:spcPts val="4759"/>
              </a:lnSpc>
            </a:pPr>
            <a:r>
              <a:rPr lang="en-US" sz="3399">
                <a:solidFill>
                  <a:srgbClr val="FFDE59"/>
                </a:solidFill>
                <a:latin typeface="Arimo"/>
                <a:ea typeface="Arimo"/>
                <a:cs typeface="Arimo"/>
                <a:sym typeface="Arimo"/>
              </a:rPr>
              <a:t>Application software refers to programs designed to perform specific tasks or functions for end-users, such as word processors, web browsers, and games.</a:t>
            </a:r>
          </a:p>
          <a:p>
            <a:pPr algn="ctr">
              <a:lnSpc>
                <a:spcPts val="4759"/>
              </a:lnSpc>
            </a:pPr>
          </a:p>
        </p:txBody>
      </p:sp>
      <p:sp>
        <p:nvSpPr>
          <p:cNvPr name="TextBox 9" id="9"/>
          <p:cNvSpPr txBox="true"/>
          <p:nvPr/>
        </p:nvSpPr>
        <p:spPr>
          <a:xfrm rot="0">
            <a:off x="10059489" y="8634984"/>
            <a:ext cx="7418053" cy="789432"/>
          </a:xfrm>
          <a:prstGeom prst="rect">
            <a:avLst/>
          </a:prstGeom>
        </p:spPr>
        <p:txBody>
          <a:bodyPr anchor="t" rtlCol="false" tIns="0" lIns="0" bIns="0" rIns="0">
            <a:spAutoFit/>
          </a:bodyPr>
          <a:lstStyle/>
          <a:p>
            <a:pPr algn="ctr">
              <a:lnSpc>
                <a:spcPts val="3263"/>
              </a:lnSpc>
            </a:pPr>
            <a:r>
              <a:rPr lang="en-US" sz="3399">
                <a:solidFill>
                  <a:srgbClr val="FFDE59"/>
                </a:solidFill>
                <a:latin typeface="Arimo"/>
                <a:ea typeface="Arimo"/>
                <a:cs typeface="Arimo"/>
                <a:sym typeface="Arimo"/>
              </a:rPr>
              <a:t>Eg. Word Document, Spreadsheet,</a:t>
            </a:r>
          </a:p>
          <a:p>
            <a:pPr algn="ctr">
              <a:lnSpc>
                <a:spcPts val="3263"/>
              </a:lnSpc>
            </a:pPr>
            <a:r>
              <a:rPr lang="en-US" sz="3399">
                <a:solidFill>
                  <a:srgbClr val="FFDE59"/>
                </a:solidFill>
                <a:latin typeface="Arimo"/>
                <a:ea typeface="Arimo"/>
                <a:cs typeface="Arimo"/>
                <a:sym typeface="Arimo"/>
              </a:rPr>
              <a:t>Video Editing Software, Games</a:t>
            </a:r>
          </a:p>
        </p:txBody>
      </p:sp>
      <p:sp>
        <p:nvSpPr>
          <p:cNvPr name="TextBox 10" id="10"/>
          <p:cNvSpPr txBox="true"/>
          <p:nvPr/>
        </p:nvSpPr>
        <p:spPr>
          <a:xfrm rot="0">
            <a:off x="2494293" y="2645199"/>
            <a:ext cx="4564928" cy="822991"/>
          </a:xfrm>
          <a:prstGeom prst="rect">
            <a:avLst/>
          </a:prstGeom>
        </p:spPr>
        <p:txBody>
          <a:bodyPr anchor="t" rtlCol="false" tIns="0" lIns="0" bIns="0" rIns="0">
            <a:spAutoFit/>
          </a:bodyPr>
          <a:lstStyle/>
          <a:p>
            <a:pPr algn="ctr">
              <a:lnSpc>
                <a:spcPts val="3336"/>
              </a:lnSpc>
            </a:pPr>
            <a:r>
              <a:rPr lang="en-US" sz="3475" b="true">
                <a:solidFill>
                  <a:srgbClr val="FF1616"/>
                </a:solidFill>
                <a:latin typeface="Arimo Bold"/>
                <a:ea typeface="Arimo Bold"/>
                <a:cs typeface="Arimo Bold"/>
                <a:sym typeface="Arimo Bold"/>
              </a:rPr>
              <a:t>System Software  - The Manager</a:t>
            </a:r>
          </a:p>
        </p:txBody>
      </p:sp>
      <p:sp>
        <p:nvSpPr>
          <p:cNvPr name="TextBox 11" id="11"/>
          <p:cNvSpPr txBox="true"/>
          <p:nvPr/>
        </p:nvSpPr>
        <p:spPr>
          <a:xfrm rot="0">
            <a:off x="1067730" y="8634984"/>
            <a:ext cx="7418053" cy="789432"/>
          </a:xfrm>
          <a:prstGeom prst="rect">
            <a:avLst/>
          </a:prstGeom>
        </p:spPr>
        <p:txBody>
          <a:bodyPr anchor="t" rtlCol="false" tIns="0" lIns="0" bIns="0" rIns="0">
            <a:spAutoFit/>
          </a:bodyPr>
          <a:lstStyle/>
          <a:p>
            <a:pPr algn="ctr">
              <a:lnSpc>
                <a:spcPts val="3263"/>
              </a:lnSpc>
            </a:pPr>
            <a:r>
              <a:rPr lang="en-US" sz="3399">
                <a:solidFill>
                  <a:srgbClr val="FFDE59"/>
                </a:solidFill>
                <a:latin typeface="Arimo"/>
                <a:ea typeface="Arimo"/>
                <a:cs typeface="Arimo"/>
                <a:sym typeface="Arimo"/>
              </a:rPr>
              <a:t>Eg. BIOS, OS, Device Driver, Utilities</a:t>
            </a:r>
          </a:p>
        </p:txBody>
      </p:sp>
      <p:sp>
        <p:nvSpPr>
          <p:cNvPr name="TextBox 12" id="12"/>
          <p:cNvSpPr txBox="true"/>
          <p:nvPr/>
        </p:nvSpPr>
        <p:spPr>
          <a:xfrm rot="0">
            <a:off x="1219200" y="4636314"/>
            <a:ext cx="7418053" cy="2905199"/>
          </a:xfrm>
          <a:prstGeom prst="rect">
            <a:avLst/>
          </a:prstGeom>
        </p:spPr>
        <p:txBody>
          <a:bodyPr anchor="t" rtlCol="false" tIns="0" lIns="0" bIns="0" rIns="0">
            <a:spAutoFit/>
          </a:bodyPr>
          <a:lstStyle/>
          <a:p>
            <a:pPr algn="ctr">
              <a:lnSpc>
                <a:spcPts val="3263"/>
              </a:lnSpc>
            </a:pPr>
            <a:r>
              <a:rPr lang="en-US" sz="3399">
                <a:solidFill>
                  <a:srgbClr val="FFDE59"/>
                </a:solidFill>
                <a:latin typeface="Arimo"/>
                <a:ea typeface="Arimo"/>
                <a:cs typeface="Arimo"/>
                <a:sym typeface="Arimo"/>
              </a:rPr>
              <a:t>System software refers to the foundational programs and utilities that facilitate the operation of a computer system, managing hardware resources and providing essential functions like operating systems and drivers.</a:t>
            </a:r>
          </a:p>
        </p:txBody>
      </p:sp>
      <p:grpSp>
        <p:nvGrpSpPr>
          <p:cNvPr name="Group 13" id="13"/>
          <p:cNvGrpSpPr/>
          <p:nvPr/>
        </p:nvGrpSpPr>
        <p:grpSpPr>
          <a:xfrm rot="0">
            <a:off x="2537237" y="281084"/>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6452" y="4418933"/>
            <a:ext cx="9124158" cy="6079669"/>
          </a:xfrm>
          <a:custGeom>
            <a:avLst/>
            <a:gdLst/>
            <a:ahLst/>
            <a:cxnLst/>
            <a:rect r="r" b="b" t="t" l="l"/>
            <a:pathLst>
              <a:path h="6079669" w="9124158">
                <a:moveTo>
                  <a:pt x="0" y="0"/>
                </a:moveTo>
                <a:lnTo>
                  <a:pt x="9124158" y="0"/>
                </a:lnTo>
                <a:lnTo>
                  <a:pt x="9124158" y="6079669"/>
                </a:lnTo>
                <a:lnTo>
                  <a:pt x="0" y="6079669"/>
                </a:lnTo>
                <a:lnTo>
                  <a:pt x="0" y="0"/>
                </a:lnTo>
                <a:close/>
              </a:path>
            </a:pathLst>
          </a:custGeom>
          <a:blipFill>
            <a:blip r:embed="rId2"/>
            <a:stretch>
              <a:fillRect l="0" t="0" r="0" b="0"/>
            </a:stretch>
          </a:blipFill>
        </p:spPr>
      </p:sp>
      <p:grpSp>
        <p:nvGrpSpPr>
          <p:cNvPr name="Group 3" id="3"/>
          <p:cNvGrpSpPr/>
          <p:nvPr/>
        </p:nvGrpSpPr>
        <p:grpSpPr>
          <a:xfrm rot="0">
            <a:off x="-4762" y="9239250"/>
            <a:ext cx="18297525" cy="9525"/>
            <a:chOff x="0" y="0"/>
            <a:chExt cx="24396700" cy="12700"/>
          </a:xfrm>
        </p:grpSpPr>
        <p:sp>
          <p:nvSpPr>
            <p:cNvPr name="Freeform 4" id="4"/>
            <p:cNvSpPr/>
            <p:nvPr/>
          </p:nvSpPr>
          <p:spPr>
            <a:xfrm flipH="false" flipV="false" rot="0">
              <a:off x="0" y="0"/>
              <a:ext cx="24396700" cy="12700"/>
            </a:xfrm>
            <a:custGeom>
              <a:avLst/>
              <a:gdLst/>
              <a:ahLst/>
              <a:cxnLst/>
              <a:rect r="r" b="b" t="t" l="l"/>
              <a:pathLst>
                <a:path h="12700" w="24396700">
                  <a:moveTo>
                    <a:pt x="6350" y="0"/>
                  </a:moveTo>
                  <a:lnTo>
                    <a:pt x="24390350" y="0"/>
                  </a:lnTo>
                  <a:cubicBezTo>
                    <a:pt x="24393906" y="0"/>
                    <a:pt x="24396700" y="2794"/>
                    <a:pt x="24396700" y="6350"/>
                  </a:cubicBezTo>
                  <a:cubicBezTo>
                    <a:pt x="24396700" y="9906"/>
                    <a:pt x="24393906" y="12700"/>
                    <a:pt x="24390350" y="12700"/>
                  </a:cubicBezTo>
                  <a:lnTo>
                    <a:pt x="6350" y="12700"/>
                  </a:lnTo>
                  <a:cubicBezTo>
                    <a:pt x="2794" y="12700"/>
                    <a:pt x="0" y="9906"/>
                    <a:pt x="0" y="6350"/>
                  </a:cubicBezTo>
                  <a:cubicBezTo>
                    <a:pt x="0" y="2794"/>
                    <a:pt x="2794" y="0"/>
                    <a:pt x="6350" y="0"/>
                  </a:cubicBezTo>
                  <a:close/>
                </a:path>
              </a:pathLst>
            </a:custGeom>
            <a:solidFill>
              <a:srgbClr val="3B3B3B"/>
            </a:solidFill>
          </p:spPr>
        </p:sp>
      </p:grpSp>
      <p:sp>
        <p:nvSpPr>
          <p:cNvPr name="Freeform 5" id="5"/>
          <p:cNvSpPr/>
          <p:nvPr/>
        </p:nvSpPr>
        <p:spPr>
          <a:xfrm flipH="false" flipV="false" rot="0">
            <a:off x="9244799" y="1028700"/>
            <a:ext cx="8831599" cy="5885630"/>
          </a:xfrm>
          <a:custGeom>
            <a:avLst/>
            <a:gdLst/>
            <a:ahLst/>
            <a:cxnLst/>
            <a:rect r="r" b="b" t="t" l="l"/>
            <a:pathLst>
              <a:path h="5885630" w="8831599">
                <a:moveTo>
                  <a:pt x="0" y="0"/>
                </a:moveTo>
                <a:lnTo>
                  <a:pt x="8831599" y="0"/>
                </a:lnTo>
                <a:lnTo>
                  <a:pt x="8831599" y="5885630"/>
                </a:lnTo>
                <a:lnTo>
                  <a:pt x="0" y="5885630"/>
                </a:lnTo>
                <a:lnTo>
                  <a:pt x="0" y="0"/>
                </a:lnTo>
                <a:close/>
              </a:path>
            </a:pathLst>
          </a:custGeom>
          <a:blipFill>
            <a:blip r:embed="rId3"/>
            <a:stretch>
              <a:fillRect l="0" t="0" r="0" b="-80"/>
            </a:stretch>
          </a:blipFill>
        </p:spPr>
      </p:sp>
      <p:sp>
        <p:nvSpPr>
          <p:cNvPr name="Freeform 6" id="6"/>
          <p:cNvSpPr/>
          <p:nvPr/>
        </p:nvSpPr>
        <p:spPr>
          <a:xfrm flipH="false" flipV="false" rot="0">
            <a:off x="14240912" y="5836917"/>
            <a:ext cx="3478876" cy="4114800"/>
          </a:xfrm>
          <a:custGeom>
            <a:avLst/>
            <a:gdLst/>
            <a:ahLst/>
            <a:cxnLst/>
            <a:rect r="r" b="b" t="t" l="l"/>
            <a:pathLst>
              <a:path h="4114800" w="3478876">
                <a:moveTo>
                  <a:pt x="0" y="0"/>
                </a:moveTo>
                <a:lnTo>
                  <a:pt x="3478876" y="0"/>
                </a:lnTo>
                <a:lnTo>
                  <a:pt x="34788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3256"/>
            </a:stretch>
          </a:blipFill>
        </p:spPr>
      </p:sp>
      <p:sp>
        <p:nvSpPr>
          <p:cNvPr name="TextBox 7" id="7"/>
          <p:cNvSpPr txBox="true"/>
          <p:nvPr/>
        </p:nvSpPr>
        <p:spPr>
          <a:xfrm rot="0">
            <a:off x="1585044" y="1084523"/>
            <a:ext cx="6406976" cy="2724943"/>
          </a:xfrm>
          <a:prstGeom prst="rect">
            <a:avLst/>
          </a:prstGeom>
        </p:spPr>
        <p:txBody>
          <a:bodyPr anchor="t" rtlCol="false" tIns="0" lIns="0" bIns="0" rIns="0">
            <a:spAutoFit/>
          </a:bodyPr>
          <a:lstStyle/>
          <a:p>
            <a:pPr algn="l">
              <a:lnSpc>
                <a:spcPts val="10999"/>
              </a:lnSpc>
            </a:pPr>
            <a:r>
              <a:rPr lang="en-US" sz="9999" spc="-99">
                <a:solidFill>
                  <a:srgbClr val="3B3B3B"/>
                </a:solidFill>
                <a:latin typeface="Lora"/>
                <a:ea typeface="Lora"/>
                <a:cs typeface="Lora"/>
                <a:sym typeface="Lora"/>
              </a:rPr>
              <a:t>Operating </a:t>
            </a:r>
          </a:p>
          <a:p>
            <a:pPr algn="l">
              <a:lnSpc>
                <a:spcPts val="10999"/>
              </a:lnSpc>
            </a:pPr>
            <a:r>
              <a:rPr lang="en-US" sz="9999" spc="-99">
                <a:solidFill>
                  <a:srgbClr val="3B3B3B"/>
                </a:solidFill>
                <a:latin typeface="Lora"/>
                <a:ea typeface="Lora"/>
                <a:cs typeface="Lora"/>
                <a:sym typeface="Lora"/>
              </a:rPr>
              <a:t>System</a:t>
            </a:r>
          </a:p>
        </p:txBody>
      </p:sp>
      <p:sp>
        <p:nvSpPr>
          <p:cNvPr name="TextBox 8" id="8"/>
          <p:cNvSpPr txBox="true"/>
          <p:nvPr/>
        </p:nvSpPr>
        <p:spPr>
          <a:xfrm rot="0">
            <a:off x="1585044" y="3954979"/>
            <a:ext cx="6406976" cy="664369"/>
          </a:xfrm>
          <a:prstGeom prst="rect">
            <a:avLst/>
          </a:prstGeom>
        </p:spPr>
        <p:txBody>
          <a:bodyPr anchor="t" rtlCol="false" tIns="0" lIns="0" bIns="0" rIns="0">
            <a:spAutoFit/>
          </a:bodyPr>
          <a:lstStyle/>
          <a:p>
            <a:pPr algn="l">
              <a:lnSpc>
                <a:spcPts val="4800"/>
              </a:lnSpc>
            </a:pPr>
            <a:r>
              <a:rPr lang="en-US" sz="3000">
                <a:solidFill>
                  <a:srgbClr val="3B3B3B"/>
                </a:solidFill>
                <a:latin typeface="Lora"/>
                <a:ea typeface="Lora"/>
                <a:cs typeface="Lora"/>
                <a:sym typeface="Lora"/>
              </a:rPr>
              <a:t>IGCSE Computer Science</a:t>
            </a:r>
          </a:p>
        </p:txBody>
      </p:sp>
      <p:sp>
        <p:nvSpPr>
          <p:cNvPr name="TextBox 9" id="9"/>
          <p:cNvSpPr txBox="true"/>
          <p:nvPr/>
        </p:nvSpPr>
        <p:spPr>
          <a:xfrm rot="0">
            <a:off x="113939" y="-133350"/>
            <a:ext cx="3495628" cy="521130"/>
          </a:xfrm>
          <a:prstGeom prst="rect">
            <a:avLst/>
          </a:prstGeom>
        </p:spPr>
        <p:txBody>
          <a:bodyPr anchor="t" rtlCol="false" tIns="0" lIns="0" bIns="0" rIns="0">
            <a:spAutoFit/>
          </a:bodyPr>
          <a:lstStyle/>
          <a:p>
            <a:pPr algn="l">
              <a:lnSpc>
                <a:spcPts val="3929"/>
              </a:lnSpc>
            </a:pPr>
            <a:r>
              <a:rPr lang="en-US" sz="2806">
                <a:solidFill>
                  <a:srgbClr val="3B3B3B"/>
                </a:solidFill>
                <a:latin typeface="Arimo"/>
                <a:ea typeface="Arimo"/>
                <a:cs typeface="Arimo"/>
                <a:sym typeface="Arimo"/>
              </a:rPr>
              <a:t>Chapter 4.2</a:t>
            </a:r>
          </a:p>
        </p:txBody>
      </p:sp>
      <p:grpSp>
        <p:nvGrpSpPr>
          <p:cNvPr name="Group 10" id="10"/>
          <p:cNvGrpSpPr/>
          <p:nvPr/>
        </p:nvGrpSpPr>
        <p:grpSpPr>
          <a:xfrm rot="0">
            <a:off x="2537237" y="146265"/>
            <a:ext cx="13213526" cy="9925515"/>
            <a:chOff x="0" y="0"/>
            <a:chExt cx="17618034" cy="13234020"/>
          </a:xfrm>
        </p:grpSpPr>
        <p:sp>
          <p:nvSpPr>
            <p:cNvPr name="Freeform 11" id="1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2" id="1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3" id="1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AF4E6"/>
        </a:solidFill>
      </p:bgPr>
    </p:bg>
    <p:spTree>
      <p:nvGrpSpPr>
        <p:cNvPr id="1" name=""/>
        <p:cNvGrpSpPr/>
        <p:nvPr/>
      </p:nvGrpSpPr>
      <p:grpSpPr>
        <a:xfrm>
          <a:off x="0" y="0"/>
          <a:ext cx="0" cy="0"/>
          <a:chOff x="0" y="0"/>
          <a:chExt cx="0" cy="0"/>
        </a:xfrm>
      </p:grpSpPr>
      <p:sp>
        <p:nvSpPr>
          <p:cNvPr name="Freeform 2" id="2"/>
          <p:cNvSpPr/>
          <p:nvPr/>
        </p:nvSpPr>
        <p:spPr>
          <a:xfrm flipH="false" flipV="false" rot="0">
            <a:off x="9909205" y="3462607"/>
            <a:ext cx="8036408" cy="3956038"/>
          </a:xfrm>
          <a:custGeom>
            <a:avLst/>
            <a:gdLst/>
            <a:ahLst/>
            <a:cxnLst/>
            <a:rect r="r" b="b" t="t" l="l"/>
            <a:pathLst>
              <a:path h="3956038" w="8036408">
                <a:moveTo>
                  <a:pt x="0" y="0"/>
                </a:moveTo>
                <a:lnTo>
                  <a:pt x="8036408" y="0"/>
                </a:lnTo>
                <a:lnTo>
                  <a:pt x="8036408" y="3956038"/>
                </a:lnTo>
                <a:lnTo>
                  <a:pt x="0" y="3956038"/>
                </a:lnTo>
                <a:lnTo>
                  <a:pt x="0" y="0"/>
                </a:lnTo>
                <a:close/>
              </a:path>
            </a:pathLst>
          </a:custGeom>
          <a:blipFill>
            <a:blip r:embed="rId2"/>
            <a:stretch>
              <a:fillRect l="0" t="0" r="0" b="0"/>
            </a:stretch>
          </a:blipFill>
        </p:spPr>
      </p:sp>
      <p:sp>
        <p:nvSpPr>
          <p:cNvPr name="TextBox 3" id="3"/>
          <p:cNvSpPr txBox="true"/>
          <p:nvPr/>
        </p:nvSpPr>
        <p:spPr>
          <a:xfrm rot="0">
            <a:off x="893849" y="741620"/>
            <a:ext cx="12470631" cy="908050"/>
          </a:xfrm>
          <a:prstGeom prst="rect">
            <a:avLst/>
          </a:prstGeom>
        </p:spPr>
        <p:txBody>
          <a:bodyPr anchor="t" rtlCol="false" tIns="0" lIns="0" bIns="0" rIns="0">
            <a:spAutoFit/>
          </a:bodyPr>
          <a:lstStyle/>
          <a:p>
            <a:pPr algn="l">
              <a:lnSpc>
                <a:spcPts val="7699"/>
              </a:lnSpc>
            </a:pPr>
            <a:r>
              <a:rPr lang="en-US" sz="6998" spc="-69">
                <a:solidFill>
                  <a:srgbClr val="3B3B3B"/>
                </a:solidFill>
                <a:latin typeface="Lora"/>
                <a:ea typeface="Lora"/>
                <a:cs typeface="Lora"/>
                <a:sym typeface="Lora"/>
              </a:rPr>
              <a:t>History</a:t>
            </a:r>
          </a:p>
        </p:txBody>
      </p:sp>
      <p:sp>
        <p:nvSpPr>
          <p:cNvPr name="TextBox 4" id="4"/>
          <p:cNvSpPr txBox="true"/>
          <p:nvPr/>
        </p:nvSpPr>
        <p:spPr>
          <a:xfrm rot="0">
            <a:off x="893849" y="2078739"/>
            <a:ext cx="8477451" cy="5896124"/>
          </a:xfrm>
          <a:prstGeom prst="rect">
            <a:avLst/>
          </a:prstGeom>
        </p:spPr>
        <p:txBody>
          <a:bodyPr anchor="t" rtlCol="false" tIns="0" lIns="0" bIns="0" rIns="0">
            <a:spAutoFit/>
          </a:bodyPr>
          <a:lstStyle/>
          <a:p>
            <a:pPr algn="l" marL="874189" indent="-291396" lvl="2">
              <a:lnSpc>
                <a:spcPts val="4205"/>
              </a:lnSpc>
              <a:buFont typeface="Arial"/>
              <a:buChar char="⚬"/>
            </a:pPr>
            <a:r>
              <a:rPr lang="en-US" sz="3823" spc="-37">
                <a:solidFill>
                  <a:srgbClr val="3B3B3B"/>
                </a:solidFill>
                <a:latin typeface="Lora"/>
                <a:ea typeface="Lora"/>
                <a:cs typeface="Lora"/>
                <a:sym typeface="Lora"/>
              </a:rPr>
              <a:t>Computers originally ran only one program at a time, with each program (written on punch cards) needing to be manually inserted into the computer, which slowed down computations and made integrating hardware difficult. </a:t>
            </a:r>
          </a:p>
          <a:p>
            <a:pPr algn="l" marL="874189" indent="-291396" lvl="2">
              <a:lnSpc>
                <a:spcPts val="4205"/>
              </a:lnSpc>
              <a:buFont typeface="Arial"/>
              <a:buChar char="⚬"/>
            </a:pPr>
            <a:r>
              <a:rPr lang="en-US" sz="3823" spc="-37">
                <a:solidFill>
                  <a:srgbClr val="3B3B3B"/>
                </a:solidFill>
                <a:latin typeface="Lora"/>
                <a:ea typeface="Lora"/>
                <a:cs typeface="Lora"/>
                <a:sym typeface="Lora"/>
              </a:rPr>
              <a:t>The need for programs to operate automatically led to the development of operating systems.</a:t>
            </a:r>
          </a:p>
        </p:txBody>
      </p:sp>
      <p:grpSp>
        <p:nvGrpSpPr>
          <p:cNvPr name="Group 5" id="5"/>
          <p:cNvGrpSpPr/>
          <p:nvPr/>
        </p:nvGrpSpPr>
        <p:grpSpPr>
          <a:xfrm rot="0">
            <a:off x="2537237" y="146265"/>
            <a:ext cx="13213526" cy="9925515"/>
            <a:chOff x="0" y="0"/>
            <a:chExt cx="17618034" cy="13234020"/>
          </a:xfrm>
        </p:grpSpPr>
        <p:sp>
          <p:nvSpPr>
            <p:cNvPr name="Freeform 6" id="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7" id="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8" id="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AF4E6"/>
        </a:solidFill>
      </p:bgPr>
    </p:bg>
    <p:spTree>
      <p:nvGrpSpPr>
        <p:cNvPr id="1" name=""/>
        <p:cNvGrpSpPr/>
        <p:nvPr/>
      </p:nvGrpSpPr>
      <p:grpSpPr>
        <a:xfrm>
          <a:off x="0" y="0"/>
          <a:ext cx="0" cy="0"/>
          <a:chOff x="0" y="0"/>
          <a:chExt cx="0" cy="0"/>
        </a:xfrm>
      </p:grpSpPr>
      <p:sp>
        <p:nvSpPr>
          <p:cNvPr name="Freeform 2" id="2"/>
          <p:cNvSpPr/>
          <p:nvPr/>
        </p:nvSpPr>
        <p:spPr>
          <a:xfrm flipH="false" flipV="false" rot="0">
            <a:off x="1852097" y="2055194"/>
            <a:ext cx="5842110" cy="7776050"/>
          </a:xfrm>
          <a:custGeom>
            <a:avLst/>
            <a:gdLst/>
            <a:ahLst/>
            <a:cxnLst/>
            <a:rect r="r" b="b" t="t" l="l"/>
            <a:pathLst>
              <a:path h="7776050" w="5842110">
                <a:moveTo>
                  <a:pt x="0" y="0"/>
                </a:moveTo>
                <a:lnTo>
                  <a:pt x="5842110" y="0"/>
                </a:lnTo>
                <a:lnTo>
                  <a:pt x="5842110" y="7776050"/>
                </a:lnTo>
                <a:lnTo>
                  <a:pt x="0" y="7776050"/>
                </a:lnTo>
                <a:lnTo>
                  <a:pt x="0" y="0"/>
                </a:lnTo>
                <a:close/>
              </a:path>
            </a:pathLst>
          </a:custGeom>
          <a:blipFill>
            <a:blip r:embed="rId2"/>
            <a:stretch>
              <a:fillRect l="0" t="0" r="0" b="0"/>
            </a:stretch>
          </a:blipFill>
        </p:spPr>
      </p:sp>
      <p:sp>
        <p:nvSpPr>
          <p:cNvPr name="TextBox 3" id="3"/>
          <p:cNvSpPr txBox="true"/>
          <p:nvPr/>
        </p:nvSpPr>
        <p:spPr>
          <a:xfrm rot="0">
            <a:off x="893849" y="741620"/>
            <a:ext cx="12470631" cy="908050"/>
          </a:xfrm>
          <a:prstGeom prst="rect">
            <a:avLst/>
          </a:prstGeom>
        </p:spPr>
        <p:txBody>
          <a:bodyPr anchor="t" rtlCol="false" tIns="0" lIns="0" bIns="0" rIns="0">
            <a:spAutoFit/>
          </a:bodyPr>
          <a:lstStyle/>
          <a:p>
            <a:pPr algn="l">
              <a:lnSpc>
                <a:spcPts val="7699"/>
              </a:lnSpc>
            </a:pPr>
            <a:r>
              <a:rPr lang="en-US" sz="6998" spc="-69">
                <a:solidFill>
                  <a:srgbClr val="3B3B3B"/>
                </a:solidFill>
                <a:latin typeface="Lora"/>
                <a:ea typeface="Lora"/>
                <a:cs typeface="Lora"/>
                <a:sym typeface="Lora"/>
              </a:rPr>
              <a:t>History</a:t>
            </a:r>
          </a:p>
        </p:txBody>
      </p:sp>
      <p:sp>
        <p:nvSpPr>
          <p:cNvPr name="TextBox 4" id="4"/>
          <p:cNvSpPr txBox="true"/>
          <p:nvPr/>
        </p:nvSpPr>
        <p:spPr>
          <a:xfrm rot="0">
            <a:off x="9144000" y="3526439"/>
            <a:ext cx="7854868" cy="3953759"/>
          </a:xfrm>
          <a:prstGeom prst="rect">
            <a:avLst/>
          </a:prstGeom>
        </p:spPr>
        <p:txBody>
          <a:bodyPr anchor="t" rtlCol="false" tIns="0" lIns="0" bIns="0" rIns="0">
            <a:spAutoFit/>
          </a:bodyPr>
          <a:lstStyle/>
          <a:p>
            <a:pPr algn="ctr">
              <a:lnSpc>
                <a:spcPts val="6301"/>
              </a:lnSpc>
            </a:pPr>
            <a:r>
              <a:rPr lang="en-US" sz="5728" spc="-56">
                <a:solidFill>
                  <a:srgbClr val="3B3B3B"/>
                </a:solidFill>
                <a:latin typeface="Lora"/>
                <a:ea typeface="Lora"/>
                <a:cs typeface="Lora"/>
                <a:sym typeface="Lora"/>
              </a:rPr>
              <a:t>62,500 punch cards</a:t>
            </a:r>
          </a:p>
          <a:p>
            <a:pPr algn="ctr">
              <a:lnSpc>
                <a:spcPts val="6301"/>
              </a:lnSpc>
            </a:pPr>
            <a:r>
              <a:rPr lang="en-US" sz="5728" spc="-56">
                <a:solidFill>
                  <a:srgbClr val="3B3B3B"/>
                </a:solidFill>
                <a:latin typeface="Lora"/>
                <a:ea typeface="Lora"/>
                <a:cs typeface="Lora"/>
                <a:sym typeface="Lora"/>
              </a:rPr>
              <a:t>= 5MB </a:t>
            </a:r>
          </a:p>
          <a:p>
            <a:pPr algn="ctr">
              <a:lnSpc>
                <a:spcPts val="6301"/>
              </a:lnSpc>
            </a:pPr>
            <a:r>
              <a:rPr lang="en-US" sz="5728" spc="-56">
                <a:solidFill>
                  <a:srgbClr val="3B3B3B"/>
                </a:solidFill>
                <a:latin typeface="Lora"/>
                <a:ea typeface="Lora"/>
                <a:cs typeface="Lora"/>
                <a:sym typeface="Lora"/>
              </a:rPr>
              <a:t>Imagine inserting these program one by one into the computer...</a:t>
            </a:r>
          </a:p>
        </p:txBody>
      </p:sp>
      <p:grpSp>
        <p:nvGrpSpPr>
          <p:cNvPr name="Group 5" id="5"/>
          <p:cNvGrpSpPr/>
          <p:nvPr/>
        </p:nvGrpSpPr>
        <p:grpSpPr>
          <a:xfrm rot="0">
            <a:off x="2537237" y="146265"/>
            <a:ext cx="13213526" cy="9925515"/>
            <a:chOff x="0" y="0"/>
            <a:chExt cx="17618034" cy="13234020"/>
          </a:xfrm>
        </p:grpSpPr>
        <p:sp>
          <p:nvSpPr>
            <p:cNvPr name="Freeform 6" id="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7" id="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8" id="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FAF4E6"/>
        </a:solidFill>
      </p:bgPr>
    </p:bg>
    <p:spTree>
      <p:nvGrpSpPr>
        <p:cNvPr id="1" name=""/>
        <p:cNvGrpSpPr/>
        <p:nvPr/>
      </p:nvGrpSpPr>
      <p:grpSpPr>
        <a:xfrm>
          <a:off x="0" y="0"/>
          <a:ext cx="0" cy="0"/>
          <a:chOff x="0" y="0"/>
          <a:chExt cx="0" cy="0"/>
        </a:xfrm>
      </p:grpSpPr>
      <p:sp>
        <p:nvSpPr>
          <p:cNvPr name="TextBox 2" id="2"/>
          <p:cNvSpPr txBox="true"/>
          <p:nvPr/>
        </p:nvSpPr>
        <p:spPr>
          <a:xfrm rot="0">
            <a:off x="861105" y="2473143"/>
            <a:ext cx="10625533" cy="6168727"/>
          </a:xfrm>
          <a:prstGeom prst="rect">
            <a:avLst/>
          </a:prstGeom>
        </p:spPr>
        <p:txBody>
          <a:bodyPr anchor="t" rtlCol="false" tIns="0" lIns="0" bIns="0" rIns="0">
            <a:spAutoFit/>
          </a:bodyPr>
          <a:lstStyle/>
          <a:p>
            <a:pPr algn="l" marL="910763" indent="-303588" lvl="2">
              <a:lnSpc>
                <a:spcPts val="4382"/>
              </a:lnSpc>
              <a:buFont typeface="Arial"/>
              <a:buChar char="⚬"/>
            </a:pPr>
            <a:r>
              <a:rPr lang="en-US" sz="3984" spc="-39">
                <a:solidFill>
                  <a:srgbClr val="000000"/>
                </a:solidFill>
                <a:latin typeface="Lora"/>
                <a:ea typeface="Lora"/>
                <a:cs typeface="Lora"/>
                <a:sym typeface="Lora"/>
              </a:rPr>
              <a:t>Operating System (OS) is a system software.</a:t>
            </a:r>
          </a:p>
          <a:p>
            <a:pPr algn="l" marL="910763" indent="-303588" lvl="2">
              <a:lnSpc>
                <a:spcPts val="4382"/>
              </a:lnSpc>
              <a:buFont typeface="Arial"/>
              <a:buChar char="⚬"/>
            </a:pPr>
            <a:r>
              <a:rPr lang="en-US" sz="3984" spc="-39">
                <a:solidFill>
                  <a:srgbClr val="000000"/>
                </a:solidFill>
                <a:latin typeface="Lora"/>
                <a:ea typeface="Lora"/>
                <a:cs typeface="Lora"/>
                <a:sym typeface="Lora"/>
              </a:rPr>
              <a:t>OS manages other programs' execution privileges.</a:t>
            </a:r>
          </a:p>
          <a:p>
            <a:pPr algn="l" marL="910763" indent="-303588" lvl="2">
              <a:lnSpc>
                <a:spcPts val="4382"/>
              </a:lnSpc>
              <a:buFont typeface="Arial"/>
              <a:buChar char="⚬"/>
            </a:pPr>
            <a:r>
              <a:rPr lang="en-US" sz="3984" spc="-39">
                <a:solidFill>
                  <a:srgbClr val="000000"/>
                </a:solidFill>
                <a:latin typeface="Lora"/>
                <a:ea typeface="Lora"/>
                <a:cs typeface="Lora"/>
                <a:sym typeface="Lora"/>
              </a:rPr>
              <a:t>It is the first program launched by the BIOS during computer startup.</a:t>
            </a:r>
          </a:p>
          <a:p>
            <a:pPr algn="l" marL="910763" indent="-303588" lvl="2">
              <a:lnSpc>
                <a:spcPts val="4382"/>
              </a:lnSpc>
              <a:buFont typeface="Arial"/>
              <a:buChar char="⚬"/>
            </a:pPr>
            <a:r>
              <a:rPr lang="en-US" sz="3984" spc="-39">
                <a:solidFill>
                  <a:srgbClr val="000000"/>
                </a:solidFill>
                <a:latin typeface="Lora"/>
                <a:ea typeface="Lora"/>
                <a:cs typeface="Lora"/>
                <a:sym typeface="Lora"/>
              </a:rPr>
              <a:t>OS serves as an intermediary between software programs and hardware peripherals (drivers).</a:t>
            </a:r>
          </a:p>
          <a:p>
            <a:pPr algn="l" marL="910763" indent="-303588" lvl="2">
              <a:lnSpc>
                <a:spcPts val="4382"/>
              </a:lnSpc>
              <a:buFont typeface="Arial"/>
              <a:buChar char="⚬"/>
            </a:pPr>
            <a:r>
              <a:rPr lang="en-US" sz="3984" spc="-39">
                <a:solidFill>
                  <a:srgbClr val="000000"/>
                </a:solidFill>
                <a:latin typeface="Lora"/>
                <a:ea typeface="Lora"/>
                <a:cs typeface="Lora"/>
                <a:sym typeface="Lora"/>
              </a:rPr>
              <a:t>The OS is stored on SSD/HDD and loaded into RAM as needed for specific actions.</a:t>
            </a:r>
          </a:p>
        </p:txBody>
      </p:sp>
      <p:grpSp>
        <p:nvGrpSpPr>
          <p:cNvPr name="Group 3" id="3"/>
          <p:cNvGrpSpPr/>
          <p:nvPr/>
        </p:nvGrpSpPr>
        <p:grpSpPr>
          <a:xfrm rot="0">
            <a:off x="11936652" y="1956480"/>
            <a:ext cx="5657850" cy="7627370"/>
            <a:chOff x="0" y="0"/>
            <a:chExt cx="7543800" cy="10169827"/>
          </a:xfrm>
        </p:grpSpPr>
        <p:sp>
          <p:nvSpPr>
            <p:cNvPr name="Freeform 4" id="4"/>
            <p:cNvSpPr/>
            <p:nvPr/>
          </p:nvSpPr>
          <p:spPr>
            <a:xfrm flipH="false" flipV="false" rot="0">
              <a:off x="0" y="0"/>
              <a:ext cx="7543800" cy="10169779"/>
            </a:xfrm>
            <a:custGeom>
              <a:avLst/>
              <a:gdLst/>
              <a:ahLst/>
              <a:cxnLst/>
              <a:rect r="r" b="b" t="t" l="l"/>
              <a:pathLst>
                <a:path h="10169779" w="7543800">
                  <a:moveTo>
                    <a:pt x="0" y="0"/>
                  </a:moveTo>
                  <a:lnTo>
                    <a:pt x="0" y="10169779"/>
                  </a:lnTo>
                  <a:lnTo>
                    <a:pt x="7543800" y="10169779"/>
                  </a:lnTo>
                  <a:lnTo>
                    <a:pt x="7543800" y="0"/>
                  </a:lnTo>
                  <a:lnTo>
                    <a:pt x="0" y="0"/>
                  </a:lnTo>
                  <a:close/>
                  <a:moveTo>
                    <a:pt x="7303516" y="9929495"/>
                  </a:moveTo>
                  <a:lnTo>
                    <a:pt x="235331" y="9929495"/>
                  </a:lnTo>
                  <a:lnTo>
                    <a:pt x="235331" y="235331"/>
                  </a:lnTo>
                  <a:lnTo>
                    <a:pt x="7303516" y="235331"/>
                  </a:lnTo>
                  <a:lnTo>
                    <a:pt x="7303516" y="9929495"/>
                  </a:lnTo>
                  <a:close/>
                </a:path>
              </a:pathLst>
            </a:custGeom>
            <a:solidFill>
              <a:srgbClr val="A4C639"/>
            </a:solidFill>
          </p:spPr>
        </p:sp>
      </p:grpSp>
      <p:sp>
        <p:nvSpPr>
          <p:cNvPr name="Freeform 5" id="5"/>
          <p:cNvSpPr/>
          <p:nvPr/>
        </p:nvSpPr>
        <p:spPr>
          <a:xfrm flipH="false" flipV="false" rot="0">
            <a:off x="12929808" y="4704020"/>
            <a:ext cx="3671537" cy="4342678"/>
          </a:xfrm>
          <a:custGeom>
            <a:avLst/>
            <a:gdLst/>
            <a:ahLst/>
            <a:cxnLst/>
            <a:rect r="r" b="b" t="t" l="l"/>
            <a:pathLst>
              <a:path h="4342678" w="3671537">
                <a:moveTo>
                  <a:pt x="0" y="0"/>
                </a:moveTo>
                <a:lnTo>
                  <a:pt x="3671537" y="0"/>
                </a:lnTo>
                <a:lnTo>
                  <a:pt x="3671537" y="4342678"/>
                </a:lnTo>
                <a:lnTo>
                  <a:pt x="0" y="4342678"/>
                </a:lnTo>
                <a:lnTo>
                  <a:pt x="0" y="0"/>
                </a:lnTo>
                <a:close/>
              </a:path>
            </a:pathLst>
          </a:custGeom>
          <a:blipFill>
            <a:blip r:embed="rId2">
              <a:extLst>
                <a:ext uri="{96DAC541-7B7A-43D3-8B79-37D633B846F1}">
                  <asvg:svgBlip xmlns:asvg="http://schemas.microsoft.com/office/drawing/2016/SVG/main" r:embed="rId3"/>
                </a:ext>
              </a:extLst>
            </a:blip>
            <a:stretch>
              <a:fillRect l="0" t="0" r="0" b="-3382"/>
            </a:stretch>
          </a:blipFill>
        </p:spPr>
      </p:sp>
      <p:sp>
        <p:nvSpPr>
          <p:cNvPr name="Freeform 6" id="6"/>
          <p:cNvSpPr/>
          <p:nvPr/>
        </p:nvSpPr>
        <p:spPr>
          <a:xfrm flipH="false" flipV="false" rot="0">
            <a:off x="13092751" y="2651016"/>
            <a:ext cx="3345651" cy="1654576"/>
          </a:xfrm>
          <a:custGeom>
            <a:avLst/>
            <a:gdLst/>
            <a:ahLst/>
            <a:cxnLst/>
            <a:rect r="r" b="b" t="t" l="l"/>
            <a:pathLst>
              <a:path h="1654576" w="3345651">
                <a:moveTo>
                  <a:pt x="0" y="0"/>
                </a:moveTo>
                <a:lnTo>
                  <a:pt x="3345651" y="0"/>
                </a:lnTo>
                <a:lnTo>
                  <a:pt x="3345651" y="1654576"/>
                </a:lnTo>
                <a:lnTo>
                  <a:pt x="0" y="1654576"/>
                </a:lnTo>
                <a:lnTo>
                  <a:pt x="0" y="0"/>
                </a:lnTo>
                <a:close/>
              </a:path>
            </a:pathLst>
          </a:custGeom>
          <a:blipFill>
            <a:blip r:embed="rId4">
              <a:extLst>
                <a:ext uri="{96DAC541-7B7A-43D3-8B79-37D633B846F1}">
                  <asvg:svgBlip xmlns:asvg="http://schemas.microsoft.com/office/drawing/2016/SVG/main" r:embed="rId5"/>
                </a:ext>
              </a:extLst>
            </a:blip>
            <a:stretch>
              <a:fillRect l="0" t="0" r="0" b="-528"/>
            </a:stretch>
          </a:blipFill>
        </p:spPr>
      </p:sp>
      <p:grpSp>
        <p:nvGrpSpPr>
          <p:cNvPr name="Group 7" id="7"/>
          <p:cNvGrpSpPr/>
          <p:nvPr/>
        </p:nvGrpSpPr>
        <p:grpSpPr>
          <a:xfrm rot="0">
            <a:off x="2537237" y="146265"/>
            <a:ext cx="13213526" cy="9925515"/>
            <a:chOff x="0" y="0"/>
            <a:chExt cx="17618034" cy="13234020"/>
          </a:xfrm>
        </p:grpSpPr>
        <p:sp>
          <p:nvSpPr>
            <p:cNvPr name="Freeform 8" id="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9" id="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0" id="1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1" id="11"/>
          <p:cNvSpPr txBox="true"/>
          <p:nvPr/>
        </p:nvSpPr>
        <p:spPr>
          <a:xfrm rot="0">
            <a:off x="861105" y="667297"/>
            <a:ext cx="10838694" cy="837106"/>
          </a:xfrm>
          <a:prstGeom prst="rect">
            <a:avLst/>
          </a:prstGeom>
        </p:spPr>
        <p:txBody>
          <a:bodyPr anchor="t" rtlCol="false" tIns="0" lIns="0" bIns="0" rIns="0">
            <a:spAutoFit/>
          </a:bodyPr>
          <a:lstStyle/>
          <a:p>
            <a:pPr algn="l">
              <a:lnSpc>
                <a:spcPts val="6901"/>
              </a:lnSpc>
            </a:pPr>
            <a:r>
              <a:rPr lang="en-US" sz="6274" spc="-62">
                <a:solidFill>
                  <a:srgbClr val="000000"/>
                </a:solidFill>
                <a:latin typeface="Lora"/>
                <a:ea typeface="Lora"/>
                <a:cs typeface="Lora"/>
                <a:sym typeface="Lora"/>
              </a:rPr>
              <a:t>About the Operating System</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FAF4E6"/>
        </a:solidFill>
      </p:bgPr>
    </p:bg>
    <p:spTree>
      <p:nvGrpSpPr>
        <p:cNvPr id="1" name=""/>
        <p:cNvGrpSpPr/>
        <p:nvPr/>
      </p:nvGrpSpPr>
      <p:grpSpPr>
        <a:xfrm>
          <a:off x="0" y="0"/>
          <a:ext cx="0" cy="0"/>
          <a:chOff x="0" y="0"/>
          <a:chExt cx="0" cy="0"/>
        </a:xfrm>
      </p:grpSpPr>
      <p:sp>
        <p:nvSpPr>
          <p:cNvPr name="Freeform 2" id="2"/>
          <p:cNvSpPr/>
          <p:nvPr/>
        </p:nvSpPr>
        <p:spPr>
          <a:xfrm flipH="false" flipV="false" rot="0">
            <a:off x="15240483" y="6883500"/>
            <a:ext cx="2725601" cy="3223829"/>
          </a:xfrm>
          <a:custGeom>
            <a:avLst/>
            <a:gdLst/>
            <a:ahLst/>
            <a:cxnLst/>
            <a:rect r="r" b="b" t="t" l="l"/>
            <a:pathLst>
              <a:path h="3223829" w="2725601">
                <a:moveTo>
                  <a:pt x="0" y="0"/>
                </a:moveTo>
                <a:lnTo>
                  <a:pt x="2725601" y="0"/>
                </a:lnTo>
                <a:lnTo>
                  <a:pt x="2725601" y="3223829"/>
                </a:lnTo>
                <a:lnTo>
                  <a:pt x="0" y="3223829"/>
                </a:lnTo>
                <a:lnTo>
                  <a:pt x="0" y="0"/>
                </a:lnTo>
                <a:close/>
              </a:path>
            </a:pathLst>
          </a:custGeom>
          <a:blipFill>
            <a:blip r:embed="rId2">
              <a:extLst>
                <a:ext uri="{96DAC541-7B7A-43D3-8B79-37D633B846F1}">
                  <asvg:svgBlip xmlns:asvg="http://schemas.microsoft.com/office/drawing/2016/SVG/main" r:embed="rId3"/>
                </a:ext>
              </a:extLst>
            </a:blip>
            <a:stretch>
              <a:fillRect l="0" t="0" r="0" b="-3104"/>
            </a:stretch>
          </a:blipFill>
        </p:spPr>
      </p:sp>
      <p:sp>
        <p:nvSpPr>
          <p:cNvPr name="Freeform 3" id="3"/>
          <p:cNvSpPr/>
          <p:nvPr/>
        </p:nvSpPr>
        <p:spPr>
          <a:xfrm flipH="false" flipV="false" rot="0">
            <a:off x="472831" y="8495414"/>
            <a:ext cx="3085201" cy="1525772"/>
          </a:xfrm>
          <a:custGeom>
            <a:avLst/>
            <a:gdLst/>
            <a:ahLst/>
            <a:cxnLst/>
            <a:rect r="r" b="b" t="t" l="l"/>
            <a:pathLst>
              <a:path h="1525772" w="3085201">
                <a:moveTo>
                  <a:pt x="0" y="0"/>
                </a:moveTo>
                <a:lnTo>
                  <a:pt x="3085201" y="0"/>
                </a:lnTo>
                <a:lnTo>
                  <a:pt x="3085201" y="1525772"/>
                </a:lnTo>
                <a:lnTo>
                  <a:pt x="0" y="1525772"/>
                </a:lnTo>
                <a:lnTo>
                  <a:pt x="0" y="0"/>
                </a:lnTo>
                <a:close/>
              </a:path>
            </a:pathLst>
          </a:custGeom>
          <a:blipFill>
            <a:blip r:embed="rId4">
              <a:extLst>
                <a:ext uri="{96DAC541-7B7A-43D3-8B79-37D633B846F1}">
                  <asvg:svgBlip xmlns:asvg="http://schemas.microsoft.com/office/drawing/2016/SVG/main" r:embed="rId5"/>
                </a:ext>
              </a:extLst>
            </a:blip>
            <a:stretch>
              <a:fillRect l="0" t="0" r="0" b="-478"/>
            </a:stretch>
          </a:blipFill>
        </p:spPr>
      </p:sp>
      <p:grpSp>
        <p:nvGrpSpPr>
          <p:cNvPr name="Group 4" id="4"/>
          <p:cNvGrpSpPr/>
          <p:nvPr/>
        </p:nvGrpSpPr>
        <p:grpSpPr>
          <a:xfrm rot="0">
            <a:off x="2994562" y="2476833"/>
            <a:ext cx="13116312" cy="1458378"/>
            <a:chOff x="0" y="0"/>
            <a:chExt cx="17488416" cy="1944504"/>
          </a:xfrm>
        </p:grpSpPr>
        <p:sp>
          <p:nvSpPr>
            <p:cNvPr name="Freeform 5" id="5"/>
            <p:cNvSpPr/>
            <p:nvPr/>
          </p:nvSpPr>
          <p:spPr>
            <a:xfrm flipH="false" flipV="false" rot="0">
              <a:off x="0" y="0"/>
              <a:ext cx="17488408" cy="1944497"/>
            </a:xfrm>
            <a:custGeom>
              <a:avLst/>
              <a:gdLst/>
              <a:ahLst/>
              <a:cxnLst/>
              <a:rect r="r" b="b" t="t" l="l"/>
              <a:pathLst>
                <a:path h="1944497" w="17488408">
                  <a:moveTo>
                    <a:pt x="0" y="0"/>
                  </a:moveTo>
                  <a:lnTo>
                    <a:pt x="0" y="1944497"/>
                  </a:lnTo>
                  <a:lnTo>
                    <a:pt x="17488408" y="1944497"/>
                  </a:lnTo>
                  <a:lnTo>
                    <a:pt x="17488408" y="0"/>
                  </a:lnTo>
                  <a:lnTo>
                    <a:pt x="0" y="0"/>
                  </a:lnTo>
                  <a:close/>
                  <a:moveTo>
                    <a:pt x="17248124" y="1704213"/>
                  </a:moveTo>
                  <a:lnTo>
                    <a:pt x="235331" y="1704213"/>
                  </a:lnTo>
                  <a:lnTo>
                    <a:pt x="235331" y="235331"/>
                  </a:lnTo>
                  <a:lnTo>
                    <a:pt x="17248251" y="235331"/>
                  </a:lnTo>
                  <a:lnTo>
                    <a:pt x="17248251" y="1704213"/>
                  </a:lnTo>
                  <a:close/>
                </a:path>
              </a:pathLst>
            </a:custGeom>
            <a:solidFill>
              <a:srgbClr val="A4C639"/>
            </a:solidFill>
          </p:spPr>
        </p:sp>
      </p:grpSp>
      <p:grpSp>
        <p:nvGrpSpPr>
          <p:cNvPr name="Group 6" id="6"/>
          <p:cNvGrpSpPr/>
          <p:nvPr/>
        </p:nvGrpSpPr>
        <p:grpSpPr>
          <a:xfrm rot="0">
            <a:off x="2994562" y="4327590"/>
            <a:ext cx="13116312" cy="1800195"/>
            <a:chOff x="0" y="0"/>
            <a:chExt cx="17488416" cy="2400260"/>
          </a:xfrm>
        </p:grpSpPr>
        <p:sp>
          <p:nvSpPr>
            <p:cNvPr name="Freeform 7" id="7"/>
            <p:cNvSpPr/>
            <p:nvPr/>
          </p:nvSpPr>
          <p:spPr>
            <a:xfrm flipH="false" flipV="false" rot="0">
              <a:off x="0" y="0"/>
              <a:ext cx="17488408" cy="2400300"/>
            </a:xfrm>
            <a:custGeom>
              <a:avLst/>
              <a:gdLst/>
              <a:ahLst/>
              <a:cxnLst/>
              <a:rect r="r" b="b" t="t" l="l"/>
              <a:pathLst>
                <a:path h="2400300" w="17488408">
                  <a:moveTo>
                    <a:pt x="0" y="0"/>
                  </a:moveTo>
                  <a:lnTo>
                    <a:pt x="0" y="2400300"/>
                  </a:lnTo>
                  <a:lnTo>
                    <a:pt x="17488408" y="2400300"/>
                  </a:lnTo>
                  <a:lnTo>
                    <a:pt x="17488408" y="0"/>
                  </a:lnTo>
                  <a:lnTo>
                    <a:pt x="0" y="0"/>
                  </a:lnTo>
                  <a:close/>
                  <a:moveTo>
                    <a:pt x="17248124" y="2160016"/>
                  </a:moveTo>
                  <a:lnTo>
                    <a:pt x="235331" y="2160016"/>
                  </a:lnTo>
                  <a:lnTo>
                    <a:pt x="235331" y="235331"/>
                  </a:lnTo>
                  <a:lnTo>
                    <a:pt x="17248251" y="235331"/>
                  </a:lnTo>
                  <a:lnTo>
                    <a:pt x="17248251" y="2160016"/>
                  </a:lnTo>
                  <a:close/>
                </a:path>
              </a:pathLst>
            </a:custGeom>
            <a:solidFill>
              <a:srgbClr val="A4C639"/>
            </a:solidFill>
          </p:spPr>
        </p:sp>
      </p:grpSp>
      <p:sp>
        <p:nvSpPr>
          <p:cNvPr name="Freeform 8" id="8"/>
          <p:cNvSpPr/>
          <p:nvPr/>
        </p:nvSpPr>
        <p:spPr>
          <a:xfrm flipH="false" flipV="false" rot="0">
            <a:off x="1126362" y="2476833"/>
            <a:ext cx="1328211" cy="1328211"/>
          </a:xfrm>
          <a:custGeom>
            <a:avLst/>
            <a:gdLst/>
            <a:ahLst/>
            <a:cxnLst/>
            <a:rect r="r" b="b" t="t" l="l"/>
            <a:pathLst>
              <a:path h="1328211" w="1328211">
                <a:moveTo>
                  <a:pt x="0" y="0"/>
                </a:moveTo>
                <a:lnTo>
                  <a:pt x="1328211" y="0"/>
                </a:lnTo>
                <a:lnTo>
                  <a:pt x="1328211" y="1328211"/>
                </a:lnTo>
                <a:lnTo>
                  <a:pt x="0" y="132821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1126362" y="4563582"/>
            <a:ext cx="1328211" cy="1328211"/>
          </a:xfrm>
          <a:custGeom>
            <a:avLst/>
            <a:gdLst/>
            <a:ahLst/>
            <a:cxnLst/>
            <a:rect r="r" b="b" t="t" l="l"/>
            <a:pathLst>
              <a:path h="1328211" w="1328211">
                <a:moveTo>
                  <a:pt x="0" y="0"/>
                </a:moveTo>
                <a:lnTo>
                  <a:pt x="1328211" y="0"/>
                </a:lnTo>
                <a:lnTo>
                  <a:pt x="1328211" y="1328211"/>
                </a:lnTo>
                <a:lnTo>
                  <a:pt x="0" y="132821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0" id="10"/>
          <p:cNvSpPr txBox="true"/>
          <p:nvPr/>
        </p:nvSpPr>
        <p:spPr>
          <a:xfrm rot="0">
            <a:off x="3196598" y="2718185"/>
            <a:ext cx="12712239" cy="785175"/>
          </a:xfrm>
          <a:prstGeom prst="rect">
            <a:avLst/>
          </a:prstGeom>
        </p:spPr>
        <p:txBody>
          <a:bodyPr anchor="t" rtlCol="false" tIns="0" lIns="0" bIns="0" rIns="0">
            <a:spAutoFit/>
          </a:bodyPr>
          <a:lstStyle/>
          <a:p>
            <a:pPr algn="ctr">
              <a:lnSpc>
                <a:spcPts val="5547"/>
              </a:lnSpc>
            </a:pPr>
            <a:r>
              <a:rPr lang="en-US" sz="3961">
                <a:solidFill>
                  <a:srgbClr val="000000"/>
                </a:solidFill>
                <a:latin typeface="Arimo"/>
                <a:ea typeface="Arimo"/>
                <a:cs typeface="Arimo"/>
                <a:sym typeface="Arimo"/>
              </a:rPr>
              <a:t>Enable computer system to function correctly</a:t>
            </a:r>
          </a:p>
        </p:txBody>
      </p:sp>
      <p:sp>
        <p:nvSpPr>
          <p:cNvPr name="TextBox 11" id="11"/>
          <p:cNvSpPr txBox="true"/>
          <p:nvPr/>
        </p:nvSpPr>
        <p:spPr>
          <a:xfrm rot="0">
            <a:off x="3267219" y="4716512"/>
            <a:ext cx="12570998" cy="1089025"/>
          </a:xfrm>
          <a:prstGeom prst="rect">
            <a:avLst/>
          </a:prstGeom>
        </p:spPr>
        <p:txBody>
          <a:bodyPr anchor="t" rtlCol="false" tIns="0" lIns="0" bIns="0" rIns="0">
            <a:spAutoFit/>
          </a:bodyPr>
          <a:lstStyle/>
          <a:p>
            <a:pPr algn="ctr">
              <a:lnSpc>
                <a:spcPts val="4399"/>
              </a:lnSpc>
            </a:pPr>
            <a:r>
              <a:rPr lang="en-US" sz="3999" spc="-39">
                <a:solidFill>
                  <a:srgbClr val="000000"/>
                </a:solidFill>
                <a:latin typeface="Arimo"/>
                <a:ea typeface="Arimo"/>
                <a:cs typeface="Arimo"/>
                <a:sym typeface="Arimo"/>
              </a:rPr>
              <a:t>Allow users to communicate with computer systems</a:t>
            </a:r>
          </a:p>
        </p:txBody>
      </p:sp>
      <p:grpSp>
        <p:nvGrpSpPr>
          <p:cNvPr name="Group 12" id="12"/>
          <p:cNvGrpSpPr/>
          <p:nvPr/>
        </p:nvGrpSpPr>
        <p:grpSpPr>
          <a:xfrm rot="0">
            <a:off x="449018" y="1382928"/>
            <a:ext cx="14320200" cy="47625"/>
            <a:chOff x="0" y="0"/>
            <a:chExt cx="19093600" cy="63500"/>
          </a:xfrm>
        </p:grpSpPr>
        <p:sp>
          <p:nvSpPr>
            <p:cNvPr name="Freeform 13" id="13"/>
            <p:cNvSpPr/>
            <p:nvPr/>
          </p:nvSpPr>
          <p:spPr>
            <a:xfrm flipH="false" flipV="false" rot="0">
              <a:off x="0" y="0"/>
              <a:ext cx="19093562" cy="63500"/>
            </a:xfrm>
            <a:custGeom>
              <a:avLst/>
              <a:gdLst/>
              <a:ahLst/>
              <a:cxnLst/>
              <a:rect r="r" b="b" t="t" l="l"/>
              <a:pathLst>
                <a:path h="63500" w="19093562">
                  <a:moveTo>
                    <a:pt x="31750" y="0"/>
                  </a:moveTo>
                  <a:lnTo>
                    <a:pt x="19061812" y="0"/>
                  </a:lnTo>
                  <a:cubicBezTo>
                    <a:pt x="19079338" y="0"/>
                    <a:pt x="19093562" y="14224"/>
                    <a:pt x="19093562" y="31750"/>
                  </a:cubicBezTo>
                  <a:cubicBezTo>
                    <a:pt x="19093562" y="49276"/>
                    <a:pt x="19079338" y="63500"/>
                    <a:pt x="19061812"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14" id="14"/>
          <p:cNvGrpSpPr/>
          <p:nvPr/>
        </p:nvGrpSpPr>
        <p:grpSpPr>
          <a:xfrm rot="0">
            <a:off x="2537237" y="146265"/>
            <a:ext cx="13213526" cy="9925515"/>
            <a:chOff x="0" y="0"/>
            <a:chExt cx="17618034" cy="13234020"/>
          </a:xfrm>
        </p:grpSpPr>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0">
                <a:alphaModFix amt="70000"/>
              </a:blip>
              <a:stretch>
                <a:fillRect l="0" t="0" r="0" b="0"/>
              </a:stretch>
            </a:blipFill>
          </p:spPr>
        </p:sp>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1">
                <a:alphaModFix amt="9999"/>
              </a:blip>
              <a:stretch>
                <a:fillRect l="0" t="0" r="0" b="0"/>
              </a:stretch>
            </a:blipFill>
          </p:spPr>
        </p:sp>
        <p:sp>
          <p:nvSpPr>
            <p:cNvPr name="TextBox 17" id="1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12" tooltip="http://www.exampaperspractice.co.uk"/>
                </a:rPr>
                <a:t>www.exampaperspractice.co.uk</a:t>
              </a:r>
            </a:p>
          </p:txBody>
        </p:sp>
      </p:grpSp>
      <p:sp>
        <p:nvSpPr>
          <p:cNvPr name="TextBox 18" id="18"/>
          <p:cNvSpPr txBox="true"/>
          <p:nvPr/>
        </p:nvSpPr>
        <p:spPr>
          <a:xfrm rot="0">
            <a:off x="616950" y="471973"/>
            <a:ext cx="15396261" cy="837106"/>
          </a:xfrm>
          <a:prstGeom prst="rect">
            <a:avLst/>
          </a:prstGeom>
        </p:spPr>
        <p:txBody>
          <a:bodyPr anchor="t" rtlCol="false" tIns="0" lIns="0" bIns="0" rIns="0">
            <a:spAutoFit/>
          </a:bodyPr>
          <a:lstStyle/>
          <a:p>
            <a:pPr algn="l">
              <a:lnSpc>
                <a:spcPts val="6901"/>
              </a:lnSpc>
            </a:pPr>
            <a:r>
              <a:rPr lang="en-US" sz="6274" spc="-62">
                <a:solidFill>
                  <a:srgbClr val="000000"/>
                </a:solidFill>
                <a:latin typeface="Lora"/>
                <a:ea typeface="Lora"/>
                <a:cs typeface="Lora"/>
                <a:sym typeface="Lora"/>
              </a:rPr>
              <a:t>Main function of the operating system</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6357671" y="4311157"/>
            <a:ext cx="5180277" cy="3281715"/>
          </a:xfrm>
          <a:custGeom>
            <a:avLst/>
            <a:gdLst/>
            <a:ahLst/>
            <a:cxnLst/>
            <a:rect r="r" b="b" t="t" l="l"/>
            <a:pathLst>
              <a:path h="3281715" w="5180277">
                <a:moveTo>
                  <a:pt x="0" y="0"/>
                </a:moveTo>
                <a:lnTo>
                  <a:pt x="5180277" y="0"/>
                </a:lnTo>
                <a:lnTo>
                  <a:pt x="5180277" y="3281715"/>
                </a:lnTo>
                <a:lnTo>
                  <a:pt x="0" y="3281715"/>
                </a:lnTo>
                <a:lnTo>
                  <a:pt x="0" y="0"/>
                </a:lnTo>
                <a:close/>
              </a:path>
            </a:pathLst>
          </a:custGeom>
          <a:blipFill>
            <a:blip r:embed="rId2"/>
            <a:stretch>
              <a:fillRect l="-923" t="0" r="-988" b="-679"/>
            </a:stretch>
          </a:blipFill>
        </p:spPr>
      </p:sp>
      <p:sp>
        <p:nvSpPr>
          <p:cNvPr name="Freeform 3" id="3"/>
          <p:cNvSpPr/>
          <p:nvPr/>
        </p:nvSpPr>
        <p:spPr>
          <a:xfrm flipH="false" flipV="false" rot="0">
            <a:off x="5539466" y="4050724"/>
            <a:ext cx="6816687" cy="4114800"/>
          </a:xfrm>
          <a:custGeom>
            <a:avLst/>
            <a:gdLst/>
            <a:ahLst/>
            <a:cxnLst/>
            <a:rect r="r" b="b" t="t" l="l"/>
            <a:pathLst>
              <a:path h="4114800" w="6816687">
                <a:moveTo>
                  <a:pt x="0" y="0"/>
                </a:moveTo>
                <a:lnTo>
                  <a:pt x="6816687" y="0"/>
                </a:lnTo>
                <a:lnTo>
                  <a:pt x="681668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184"/>
            </a:stretch>
          </a:blipFill>
        </p:spPr>
      </p:sp>
      <p:sp>
        <p:nvSpPr>
          <p:cNvPr name="TextBox 4" id="4"/>
          <p:cNvSpPr txBox="true"/>
          <p:nvPr/>
        </p:nvSpPr>
        <p:spPr>
          <a:xfrm rot="0">
            <a:off x="3269382" y="704850"/>
            <a:ext cx="12046818" cy="2816746"/>
          </a:xfrm>
          <a:prstGeom prst="rect">
            <a:avLst/>
          </a:prstGeom>
        </p:spPr>
        <p:txBody>
          <a:bodyPr anchor="t" rtlCol="false" tIns="0" lIns="0" bIns="0" rIns="0">
            <a:spAutoFit/>
          </a:bodyPr>
          <a:lstStyle/>
          <a:p>
            <a:pPr algn="ctr">
              <a:lnSpc>
                <a:spcPts val="10646"/>
              </a:lnSpc>
            </a:pPr>
            <a:r>
              <a:rPr lang="en-US" sz="7604">
                <a:solidFill>
                  <a:srgbClr val="BD66AF"/>
                </a:solidFill>
                <a:latin typeface="Archivo Black"/>
                <a:ea typeface="Archivo Black"/>
                <a:cs typeface="Archivo Black"/>
                <a:sym typeface="Archivo Black"/>
              </a:rPr>
              <a:t>7 Main Functions Of </a:t>
            </a:r>
          </a:p>
          <a:p>
            <a:pPr algn="ctr">
              <a:lnSpc>
                <a:spcPts val="10646"/>
              </a:lnSpc>
            </a:pPr>
            <a:r>
              <a:rPr lang="en-US" sz="7604">
                <a:solidFill>
                  <a:srgbClr val="BD66AF"/>
                </a:solidFill>
                <a:latin typeface="Archivo Black"/>
                <a:ea typeface="Archivo Black"/>
                <a:cs typeface="Archivo Black"/>
                <a:sym typeface="Archivo Black"/>
              </a:rPr>
              <a:t>The Operating System</a:t>
            </a:r>
          </a:p>
        </p:txBody>
      </p:sp>
      <p:grpSp>
        <p:nvGrpSpPr>
          <p:cNvPr name="Group 5" id="5"/>
          <p:cNvGrpSpPr/>
          <p:nvPr/>
        </p:nvGrpSpPr>
        <p:grpSpPr>
          <a:xfrm rot="0">
            <a:off x="2537237" y="281084"/>
            <a:ext cx="13213526" cy="9925515"/>
            <a:chOff x="0" y="0"/>
            <a:chExt cx="17618034" cy="13234020"/>
          </a:xfrm>
        </p:grpSpPr>
        <p:sp>
          <p:nvSpPr>
            <p:cNvPr name="Freeform 6" id="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Freeform 7" id="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8" id="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252438"/>
        </a:solidFill>
      </p:bgPr>
    </p:bg>
    <p:spTree>
      <p:nvGrpSpPr>
        <p:cNvPr id="1" name=""/>
        <p:cNvGrpSpPr/>
        <p:nvPr/>
      </p:nvGrpSpPr>
      <p:grpSpPr>
        <a:xfrm>
          <a:off x="0" y="0"/>
          <a:ext cx="0" cy="0"/>
          <a:chOff x="0" y="0"/>
          <a:chExt cx="0" cy="0"/>
        </a:xfrm>
      </p:grpSpPr>
      <p:grpSp>
        <p:nvGrpSpPr>
          <p:cNvPr name="Group 2" id="2"/>
          <p:cNvGrpSpPr/>
          <p:nvPr/>
        </p:nvGrpSpPr>
        <p:grpSpPr>
          <a:xfrm rot="0">
            <a:off x="5063375" y="2398022"/>
            <a:ext cx="8161251" cy="3012344"/>
            <a:chOff x="0" y="0"/>
            <a:chExt cx="10881668" cy="4016459"/>
          </a:xfrm>
        </p:grpSpPr>
        <p:sp>
          <p:nvSpPr>
            <p:cNvPr name="Freeform 3" id="3"/>
            <p:cNvSpPr/>
            <p:nvPr/>
          </p:nvSpPr>
          <p:spPr>
            <a:xfrm flipH="false" flipV="false" rot="0">
              <a:off x="0" y="0"/>
              <a:ext cx="10881614" cy="4016502"/>
            </a:xfrm>
            <a:custGeom>
              <a:avLst/>
              <a:gdLst/>
              <a:ahLst/>
              <a:cxnLst/>
              <a:rect r="r" b="b" t="t" l="l"/>
              <a:pathLst>
                <a:path h="4016502" w="10881614">
                  <a:moveTo>
                    <a:pt x="0" y="0"/>
                  </a:moveTo>
                  <a:lnTo>
                    <a:pt x="0" y="4016502"/>
                  </a:lnTo>
                  <a:lnTo>
                    <a:pt x="10881614" y="4016502"/>
                  </a:lnTo>
                  <a:lnTo>
                    <a:pt x="10881614" y="0"/>
                  </a:lnTo>
                  <a:lnTo>
                    <a:pt x="0" y="0"/>
                  </a:lnTo>
                  <a:close/>
                  <a:moveTo>
                    <a:pt x="10603738" y="3738499"/>
                  </a:moveTo>
                  <a:lnTo>
                    <a:pt x="272161" y="3738499"/>
                  </a:lnTo>
                  <a:lnTo>
                    <a:pt x="272161" y="272161"/>
                  </a:lnTo>
                  <a:lnTo>
                    <a:pt x="10603738" y="272161"/>
                  </a:lnTo>
                  <a:lnTo>
                    <a:pt x="10603738" y="3738499"/>
                  </a:lnTo>
                  <a:close/>
                </a:path>
              </a:pathLst>
            </a:custGeom>
            <a:solidFill>
              <a:srgbClr val="004AAD"/>
            </a:solidFill>
          </p:spPr>
        </p:sp>
      </p:grpSp>
      <p:sp>
        <p:nvSpPr>
          <p:cNvPr name="TextBox 4" id="4"/>
          <p:cNvSpPr txBox="true"/>
          <p:nvPr/>
        </p:nvSpPr>
        <p:spPr>
          <a:xfrm rot="0">
            <a:off x="5727294" y="3483679"/>
            <a:ext cx="6833413" cy="893321"/>
          </a:xfrm>
          <a:prstGeom prst="rect">
            <a:avLst/>
          </a:prstGeom>
        </p:spPr>
        <p:txBody>
          <a:bodyPr anchor="t" rtlCol="false" tIns="0" lIns="0" bIns="0" rIns="0">
            <a:spAutoFit/>
          </a:bodyPr>
          <a:lstStyle/>
          <a:p>
            <a:pPr algn="ctr">
              <a:lnSpc>
                <a:spcPts val="7735"/>
              </a:lnSpc>
            </a:pPr>
            <a:r>
              <a:rPr lang="en-US" sz="8058" b="true">
                <a:solidFill>
                  <a:srgbClr val="7ED957"/>
                </a:solidFill>
                <a:latin typeface="Arimo Bold"/>
                <a:ea typeface="Arimo Bold"/>
                <a:cs typeface="Arimo Bold"/>
                <a:sym typeface="Arimo Bold"/>
              </a:rPr>
              <a:t>Competition</a:t>
            </a:r>
          </a:p>
        </p:txBody>
      </p:sp>
      <p:sp>
        <p:nvSpPr>
          <p:cNvPr name="TextBox 5" id="5"/>
          <p:cNvSpPr txBox="true"/>
          <p:nvPr/>
        </p:nvSpPr>
        <p:spPr>
          <a:xfrm rot="0">
            <a:off x="4072520" y="5938318"/>
            <a:ext cx="10142961" cy="1373874"/>
          </a:xfrm>
          <a:prstGeom prst="rect">
            <a:avLst/>
          </a:prstGeom>
        </p:spPr>
        <p:txBody>
          <a:bodyPr anchor="t" rtlCol="false" tIns="0" lIns="0" bIns="0" rIns="0">
            <a:spAutoFit/>
          </a:bodyPr>
          <a:lstStyle/>
          <a:p>
            <a:pPr algn="ctr">
              <a:lnSpc>
                <a:spcPts val="5123"/>
              </a:lnSpc>
            </a:pPr>
            <a:r>
              <a:rPr lang="en-US" sz="3659" spc="218">
                <a:solidFill>
                  <a:srgbClr val="FF1616"/>
                </a:solidFill>
                <a:latin typeface="Arimo"/>
                <a:ea typeface="Arimo"/>
                <a:cs typeface="Arimo"/>
                <a:sym typeface="Arimo"/>
              </a:rPr>
              <a:t>Come up with as many software as possible in 3 minutes</a:t>
            </a:r>
          </a:p>
        </p:txBody>
      </p:sp>
      <p:grpSp>
        <p:nvGrpSpPr>
          <p:cNvPr name="Group 6" id="6"/>
          <p:cNvGrpSpPr/>
          <p:nvPr/>
        </p:nvGrpSpPr>
        <p:grpSpPr>
          <a:xfrm rot="0">
            <a:off x="2537237" y="281084"/>
            <a:ext cx="13213526" cy="9925515"/>
            <a:chOff x="0" y="0"/>
            <a:chExt cx="17618034" cy="13234020"/>
          </a:xfrm>
        </p:grpSpPr>
        <p:sp>
          <p:nvSpPr>
            <p:cNvPr name="Freeform 7" id="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8" id="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9" id="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2614046" cy="1028700"/>
            <a:chOff x="0" y="0"/>
            <a:chExt cx="3485395" cy="1371600"/>
          </a:xfrm>
        </p:grpSpPr>
        <p:sp>
          <p:nvSpPr>
            <p:cNvPr name="Freeform 3" id="3"/>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4" id="4"/>
          <p:cNvGrpSpPr/>
          <p:nvPr/>
        </p:nvGrpSpPr>
        <p:grpSpPr>
          <a:xfrm rot="0">
            <a:off x="2614046" y="0"/>
            <a:ext cx="2614046" cy="1028700"/>
            <a:chOff x="0" y="0"/>
            <a:chExt cx="3485395" cy="1371600"/>
          </a:xfrm>
        </p:grpSpPr>
        <p:sp>
          <p:nvSpPr>
            <p:cNvPr name="Freeform 5" id="5"/>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6" id="6"/>
          <p:cNvGrpSpPr/>
          <p:nvPr/>
        </p:nvGrpSpPr>
        <p:grpSpPr>
          <a:xfrm rot="0">
            <a:off x="5228093" y="0"/>
            <a:ext cx="2614046" cy="1028700"/>
            <a:chOff x="0" y="0"/>
            <a:chExt cx="3485395" cy="1371600"/>
          </a:xfrm>
        </p:grpSpPr>
        <p:sp>
          <p:nvSpPr>
            <p:cNvPr name="Freeform 7" id="7"/>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8" id="8"/>
          <p:cNvGrpSpPr/>
          <p:nvPr/>
        </p:nvGrpSpPr>
        <p:grpSpPr>
          <a:xfrm rot="0">
            <a:off x="7842139" y="0"/>
            <a:ext cx="2614046" cy="1028700"/>
            <a:chOff x="0" y="0"/>
            <a:chExt cx="3485395" cy="1371600"/>
          </a:xfrm>
        </p:grpSpPr>
        <p:sp>
          <p:nvSpPr>
            <p:cNvPr name="Freeform 9" id="9"/>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0" id="10"/>
          <p:cNvGrpSpPr/>
          <p:nvPr/>
        </p:nvGrpSpPr>
        <p:grpSpPr>
          <a:xfrm rot="0">
            <a:off x="10456186" y="0"/>
            <a:ext cx="2614046" cy="1028700"/>
            <a:chOff x="0" y="0"/>
            <a:chExt cx="3485395" cy="1371600"/>
          </a:xfrm>
        </p:grpSpPr>
        <p:sp>
          <p:nvSpPr>
            <p:cNvPr name="Freeform 11" id="11"/>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2" id="12"/>
          <p:cNvGrpSpPr/>
          <p:nvPr/>
        </p:nvGrpSpPr>
        <p:grpSpPr>
          <a:xfrm rot="0">
            <a:off x="13070232" y="0"/>
            <a:ext cx="2614046" cy="1028700"/>
            <a:chOff x="0" y="0"/>
            <a:chExt cx="3485395" cy="1371600"/>
          </a:xfrm>
        </p:grpSpPr>
        <p:sp>
          <p:nvSpPr>
            <p:cNvPr name="Freeform 13" id="13"/>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4" id="14"/>
          <p:cNvGrpSpPr/>
          <p:nvPr/>
        </p:nvGrpSpPr>
        <p:grpSpPr>
          <a:xfrm rot="0">
            <a:off x="15673954" y="0"/>
            <a:ext cx="2614046" cy="1028700"/>
            <a:chOff x="0" y="0"/>
            <a:chExt cx="3485395" cy="1371600"/>
          </a:xfrm>
        </p:grpSpPr>
        <p:sp>
          <p:nvSpPr>
            <p:cNvPr name="Freeform 15" id="15"/>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sp>
        <p:nvSpPr>
          <p:cNvPr name="Freeform 16" id="16"/>
          <p:cNvSpPr/>
          <p:nvPr/>
        </p:nvSpPr>
        <p:spPr>
          <a:xfrm flipH="false" flipV="true" rot="1965492">
            <a:off x="934312" y="1638769"/>
            <a:ext cx="2115549" cy="753905"/>
          </a:xfrm>
          <a:custGeom>
            <a:avLst/>
            <a:gdLst/>
            <a:ahLst/>
            <a:cxnLst/>
            <a:rect r="r" b="b" t="t" l="l"/>
            <a:pathLst>
              <a:path h="753905" w="2115549">
                <a:moveTo>
                  <a:pt x="0" y="753905"/>
                </a:moveTo>
                <a:lnTo>
                  <a:pt x="2115549" y="753905"/>
                </a:lnTo>
                <a:lnTo>
                  <a:pt x="2115549" y="0"/>
                </a:lnTo>
                <a:lnTo>
                  <a:pt x="0" y="0"/>
                </a:lnTo>
                <a:lnTo>
                  <a:pt x="0" y="753905"/>
                </a:lnTo>
                <a:close/>
              </a:path>
            </a:pathLst>
          </a:custGeom>
          <a:blipFill>
            <a:blip r:embed="rId2">
              <a:extLst>
                <a:ext uri="{96DAC541-7B7A-43D3-8B79-37D633B846F1}">
                  <asvg:svgBlip xmlns:asvg="http://schemas.microsoft.com/office/drawing/2016/SVG/main" r:embed="rId3"/>
                </a:ext>
              </a:extLst>
            </a:blip>
            <a:stretch>
              <a:fillRect l="0" t="0" r="0" b="-1926"/>
            </a:stretch>
          </a:blipFill>
        </p:spPr>
      </p:sp>
      <p:sp>
        <p:nvSpPr>
          <p:cNvPr name="TextBox 17" id="17"/>
          <p:cNvSpPr txBox="true"/>
          <p:nvPr/>
        </p:nvSpPr>
        <p:spPr>
          <a:xfrm rot="0">
            <a:off x="632576" y="2901"/>
            <a:ext cx="1135914" cy="841924"/>
          </a:xfrm>
          <a:prstGeom prst="rect">
            <a:avLst/>
          </a:prstGeom>
        </p:spPr>
        <p:txBody>
          <a:bodyPr anchor="t" rtlCol="false" tIns="0" lIns="0" bIns="0" rIns="0">
            <a:spAutoFit/>
          </a:bodyPr>
          <a:lstStyle/>
          <a:p>
            <a:pPr algn="ctr">
              <a:lnSpc>
                <a:spcPts val="6070"/>
              </a:lnSpc>
            </a:pPr>
            <a:r>
              <a:rPr lang="en-US" sz="4336" b="true">
                <a:solidFill>
                  <a:srgbClr val="7595CC"/>
                </a:solidFill>
                <a:latin typeface="Arimo Bold"/>
                <a:ea typeface="Arimo Bold"/>
                <a:cs typeface="Arimo Bold"/>
                <a:sym typeface="Arimo Bold"/>
              </a:rPr>
              <a:t>HCI</a:t>
            </a:r>
          </a:p>
        </p:txBody>
      </p:sp>
      <p:sp>
        <p:nvSpPr>
          <p:cNvPr name="TextBox 18" id="18"/>
          <p:cNvSpPr txBox="true"/>
          <p:nvPr/>
        </p:nvSpPr>
        <p:spPr>
          <a:xfrm rot="0">
            <a:off x="3307545" y="1863321"/>
            <a:ext cx="6129602" cy="683056"/>
          </a:xfrm>
          <a:prstGeom prst="rect">
            <a:avLst/>
          </a:prstGeom>
        </p:spPr>
        <p:txBody>
          <a:bodyPr anchor="t" rtlCol="false" tIns="0" lIns="0" bIns="0" rIns="0">
            <a:spAutoFit/>
          </a:bodyPr>
          <a:lstStyle/>
          <a:p>
            <a:pPr algn="l">
              <a:lnSpc>
                <a:spcPts val="4875"/>
              </a:lnSpc>
            </a:pPr>
            <a:r>
              <a:rPr lang="en-US" sz="3483">
                <a:solidFill>
                  <a:srgbClr val="7595CC"/>
                </a:solidFill>
                <a:latin typeface="Arimo"/>
                <a:ea typeface="Arimo"/>
                <a:cs typeface="Arimo"/>
                <a:sym typeface="Arimo"/>
              </a:rPr>
              <a:t>Human computer interface</a:t>
            </a:r>
          </a:p>
        </p:txBody>
      </p:sp>
      <p:sp>
        <p:nvSpPr>
          <p:cNvPr name="TextBox 19" id="19"/>
          <p:cNvSpPr txBox="true"/>
          <p:nvPr/>
        </p:nvSpPr>
        <p:spPr>
          <a:xfrm rot="0">
            <a:off x="3307545" y="2582436"/>
            <a:ext cx="14325115" cy="1133475"/>
          </a:xfrm>
          <a:prstGeom prst="rect">
            <a:avLst/>
          </a:prstGeom>
        </p:spPr>
        <p:txBody>
          <a:bodyPr anchor="t" rtlCol="false" tIns="0" lIns="0" bIns="0" rIns="0">
            <a:spAutoFit/>
          </a:bodyPr>
          <a:lstStyle/>
          <a:p>
            <a:pPr algn="l">
              <a:lnSpc>
                <a:spcPts val="4200"/>
              </a:lnSpc>
            </a:pPr>
            <a:r>
              <a:rPr lang="en-US" sz="3000">
                <a:solidFill>
                  <a:srgbClr val="BD66AF"/>
                </a:solidFill>
                <a:latin typeface="Arimo"/>
                <a:ea typeface="Arimo"/>
                <a:cs typeface="Arimo"/>
                <a:sym typeface="Arimo"/>
              </a:rPr>
              <a:t>The OS provides an interface which allow the user to communicate with the computer.</a:t>
            </a:r>
          </a:p>
        </p:txBody>
      </p:sp>
      <p:grpSp>
        <p:nvGrpSpPr>
          <p:cNvPr name="Group 20" id="20"/>
          <p:cNvGrpSpPr/>
          <p:nvPr/>
        </p:nvGrpSpPr>
        <p:grpSpPr>
          <a:xfrm rot="0">
            <a:off x="2537237" y="281084"/>
            <a:ext cx="13213526" cy="9925515"/>
            <a:chOff x="0" y="0"/>
            <a:chExt cx="17618034" cy="13234020"/>
          </a:xfrm>
        </p:grpSpPr>
        <p:sp>
          <p:nvSpPr>
            <p:cNvPr name="Freeform 21" id="2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22" id="2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23" id="2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2614046" cy="1028700"/>
            <a:chOff x="0" y="0"/>
            <a:chExt cx="3485395" cy="1371600"/>
          </a:xfrm>
        </p:grpSpPr>
        <p:sp>
          <p:nvSpPr>
            <p:cNvPr name="Freeform 3" id="3"/>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4" id="4"/>
          <p:cNvGrpSpPr/>
          <p:nvPr/>
        </p:nvGrpSpPr>
        <p:grpSpPr>
          <a:xfrm rot="0">
            <a:off x="2614046" y="0"/>
            <a:ext cx="2614046" cy="1028700"/>
            <a:chOff x="0" y="0"/>
            <a:chExt cx="3485395" cy="1371600"/>
          </a:xfrm>
        </p:grpSpPr>
        <p:sp>
          <p:nvSpPr>
            <p:cNvPr name="Freeform 5" id="5"/>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6" id="6"/>
          <p:cNvGrpSpPr/>
          <p:nvPr/>
        </p:nvGrpSpPr>
        <p:grpSpPr>
          <a:xfrm rot="0">
            <a:off x="5228093" y="0"/>
            <a:ext cx="2614046" cy="1028700"/>
            <a:chOff x="0" y="0"/>
            <a:chExt cx="3485395" cy="1371600"/>
          </a:xfrm>
        </p:grpSpPr>
        <p:sp>
          <p:nvSpPr>
            <p:cNvPr name="Freeform 7" id="7"/>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8" id="8"/>
          <p:cNvGrpSpPr/>
          <p:nvPr/>
        </p:nvGrpSpPr>
        <p:grpSpPr>
          <a:xfrm rot="0">
            <a:off x="7842139" y="0"/>
            <a:ext cx="2614046" cy="1028700"/>
            <a:chOff x="0" y="0"/>
            <a:chExt cx="3485395" cy="1371600"/>
          </a:xfrm>
        </p:grpSpPr>
        <p:sp>
          <p:nvSpPr>
            <p:cNvPr name="Freeform 9" id="9"/>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0" id="10"/>
          <p:cNvGrpSpPr/>
          <p:nvPr/>
        </p:nvGrpSpPr>
        <p:grpSpPr>
          <a:xfrm rot="0">
            <a:off x="10456186" y="0"/>
            <a:ext cx="2614046" cy="1028700"/>
            <a:chOff x="0" y="0"/>
            <a:chExt cx="3485395" cy="1371600"/>
          </a:xfrm>
        </p:grpSpPr>
        <p:sp>
          <p:nvSpPr>
            <p:cNvPr name="Freeform 11" id="11"/>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2" id="12"/>
          <p:cNvGrpSpPr/>
          <p:nvPr/>
        </p:nvGrpSpPr>
        <p:grpSpPr>
          <a:xfrm rot="0">
            <a:off x="13070232" y="0"/>
            <a:ext cx="2614046" cy="1028700"/>
            <a:chOff x="0" y="0"/>
            <a:chExt cx="3485395" cy="1371600"/>
          </a:xfrm>
        </p:grpSpPr>
        <p:sp>
          <p:nvSpPr>
            <p:cNvPr name="Freeform 13" id="13"/>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4" id="14"/>
          <p:cNvGrpSpPr/>
          <p:nvPr/>
        </p:nvGrpSpPr>
        <p:grpSpPr>
          <a:xfrm rot="0">
            <a:off x="15673954" y="0"/>
            <a:ext cx="2614046" cy="1028700"/>
            <a:chOff x="0" y="0"/>
            <a:chExt cx="3485395" cy="1371600"/>
          </a:xfrm>
        </p:grpSpPr>
        <p:sp>
          <p:nvSpPr>
            <p:cNvPr name="Freeform 15" id="15"/>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sp>
        <p:nvSpPr>
          <p:cNvPr name="Freeform 16" id="16"/>
          <p:cNvSpPr/>
          <p:nvPr/>
        </p:nvSpPr>
        <p:spPr>
          <a:xfrm flipH="false" flipV="true" rot="1965492">
            <a:off x="934312" y="1638769"/>
            <a:ext cx="2115549" cy="753905"/>
          </a:xfrm>
          <a:custGeom>
            <a:avLst/>
            <a:gdLst/>
            <a:ahLst/>
            <a:cxnLst/>
            <a:rect r="r" b="b" t="t" l="l"/>
            <a:pathLst>
              <a:path h="753905" w="2115549">
                <a:moveTo>
                  <a:pt x="0" y="753905"/>
                </a:moveTo>
                <a:lnTo>
                  <a:pt x="2115549" y="753905"/>
                </a:lnTo>
                <a:lnTo>
                  <a:pt x="2115549" y="0"/>
                </a:lnTo>
                <a:lnTo>
                  <a:pt x="0" y="0"/>
                </a:lnTo>
                <a:lnTo>
                  <a:pt x="0" y="753905"/>
                </a:lnTo>
                <a:close/>
              </a:path>
            </a:pathLst>
          </a:custGeom>
          <a:blipFill>
            <a:blip r:embed="rId2">
              <a:extLst>
                <a:ext uri="{96DAC541-7B7A-43D3-8B79-37D633B846F1}">
                  <asvg:svgBlip xmlns:asvg="http://schemas.microsoft.com/office/drawing/2016/SVG/main" r:embed="rId3"/>
                </a:ext>
              </a:extLst>
            </a:blip>
            <a:stretch>
              <a:fillRect l="0" t="0" r="0" b="-1926"/>
            </a:stretch>
          </a:blipFill>
        </p:spPr>
      </p:sp>
      <p:sp>
        <p:nvSpPr>
          <p:cNvPr name="Freeform 17" id="17"/>
          <p:cNvSpPr/>
          <p:nvPr/>
        </p:nvSpPr>
        <p:spPr>
          <a:xfrm flipH="false" flipV="true" rot="1965492">
            <a:off x="934312" y="3877189"/>
            <a:ext cx="2115549" cy="753905"/>
          </a:xfrm>
          <a:custGeom>
            <a:avLst/>
            <a:gdLst/>
            <a:ahLst/>
            <a:cxnLst/>
            <a:rect r="r" b="b" t="t" l="l"/>
            <a:pathLst>
              <a:path h="753905" w="2115549">
                <a:moveTo>
                  <a:pt x="0" y="753905"/>
                </a:moveTo>
                <a:lnTo>
                  <a:pt x="2115549" y="753905"/>
                </a:lnTo>
                <a:lnTo>
                  <a:pt x="2115549" y="0"/>
                </a:lnTo>
                <a:lnTo>
                  <a:pt x="0" y="0"/>
                </a:lnTo>
                <a:lnTo>
                  <a:pt x="0" y="753905"/>
                </a:lnTo>
                <a:close/>
              </a:path>
            </a:pathLst>
          </a:custGeom>
          <a:blipFill>
            <a:blip r:embed="rId2">
              <a:extLst>
                <a:ext uri="{96DAC541-7B7A-43D3-8B79-37D633B846F1}">
                  <asvg:svgBlip xmlns:asvg="http://schemas.microsoft.com/office/drawing/2016/SVG/main" r:embed="rId3"/>
                </a:ext>
              </a:extLst>
            </a:blip>
            <a:stretch>
              <a:fillRect l="0" t="0" r="0" b="-1926"/>
            </a:stretch>
          </a:blipFill>
        </p:spPr>
      </p:sp>
      <p:grpSp>
        <p:nvGrpSpPr>
          <p:cNvPr name="Group 18" id="18"/>
          <p:cNvGrpSpPr/>
          <p:nvPr/>
        </p:nvGrpSpPr>
        <p:grpSpPr>
          <a:xfrm rot="0">
            <a:off x="1992087" y="5143500"/>
            <a:ext cx="4945537" cy="4945537"/>
            <a:chOff x="0" y="0"/>
            <a:chExt cx="6594049" cy="6594049"/>
          </a:xfrm>
        </p:grpSpPr>
        <p:sp>
          <p:nvSpPr>
            <p:cNvPr name="Freeform 19" id="19"/>
            <p:cNvSpPr/>
            <p:nvPr/>
          </p:nvSpPr>
          <p:spPr>
            <a:xfrm flipH="false" flipV="false" rot="0">
              <a:off x="0" y="0"/>
              <a:ext cx="6594094" cy="6594094"/>
            </a:xfrm>
            <a:custGeom>
              <a:avLst/>
              <a:gdLst/>
              <a:ahLst/>
              <a:cxnLst/>
              <a:rect r="r" b="b" t="t" l="l"/>
              <a:pathLst>
                <a:path h="6594094" w="6594094">
                  <a:moveTo>
                    <a:pt x="0" y="0"/>
                  </a:moveTo>
                  <a:lnTo>
                    <a:pt x="0" y="6594094"/>
                  </a:lnTo>
                  <a:lnTo>
                    <a:pt x="6594094" y="6594094"/>
                  </a:lnTo>
                  <a:lnTo>
                    <a:pt x="6594094" y="0"/>
                  </a:lnTo>
                  <a:lnTo>
                    <a:pt x="0" y="0"/>
                  </a:lnTo>
                  <a:close/>
                  <a:moveTo>
                    <a:pt x="6384036" y="6384036"/>
                  </a:moveTo>
                  <a:lnTo>
                    <a:pt x="205613" y="6384036"/>
                  </a:lnTo>
                  <a:lnTo>
                    <a:pt x="205613" y="205613"/>
                  </a:lnTo>
                  <a:lnTo>
                    <a:pt x="6384036" y="205613"/>
                  </a:lnTo>
                  <a:lnTo>
                    <a:pt x="6384036" y="6384036"/>
                  </a:lnTo>
                  <a:close/>
                </a:path>
              </a:pathLst>
            </a:custGeom>
            <a:solidFill>
              <a:srgbClr val="7595CC"/>
            </a:solidFill>
          </p:spPr>
        </p:sp>
      </p:grpSp>
      <p:sp>
        <p:nvSpPr>
          <p:cNvPr name="TextBox 20" id="20"/>
          <p:cNvSpPr txBox="true"/>
          <p:nvPr/>
        </p:nvSpPr>
        <p:spPr>
          <a:xfrm rot="0">
            <a:off x="632576" y="2901"/>
            <a:ext cx="1135914" cy="841924"/>
          </a:xfrm>
          <a:prstGeom prst="rect">
            <a:avLst/>
          </a:prstGeom>
        </p:spPr>
        <p:txBody>
          <a:bodyPr anchor="t" rtlCol="false" tIns="0" lIns="0" bIns="0" rIns="0">
            <a:spAutoFit/>
          </a:bodyPr>
          <a:lstStyle/>
          <a:p>
            <a:pPr algn="ctr">
              <a:lnSpc>
                <a:spcPts val="6070"/>
              </a:lnSpc>
            </a:pPr>
            <a:r>
              <a:rPr lang="en-US" sz="4336" b="true">
                <a:solidFill>
                  <a:srgbClr val="7595CC"/>
                </a:solidFill>
                <a:latin typeface="Arimo Bold"/>
                <a:ea typeface="Arimo Bold"/>
                <a:cs typeface="Arimo Bold"/>
                <a:sym typeface="Arimo Bold"/>
              </a:rPr>
              <a:t>HCI</a:t>
            </a:r>
          </a:p>
        </p:txBody>
      </p:sp>
      <p:sp>
        <p:nvSpPr>
          <p:cNvPr name="TextBox 21" id="21"/>
          <p:cNvSpPr txBox="true"/>
          <p:nvPr/>
        </p:nvSpPr>
        <p:spPr>
          <a:xfrm rot="0">
            <a:off x="3307545" y="1863321"/>
            <a:ext cx="6129602" cy="683056"/>
          </a:xfrm>
          <a:prstGeom prst="rect">
            <a:avLst/>
          </a:prstGeom>
        </p:spPr>
        <p:txBody>
          <a:bodyPr anchor="t" rtlCol="false" tIns="0" lIns="0" bIns="0" rIns="0">
            <a:spAutoFit/>
          </a:bodyPr>
          <a:lstStyle/>
          <a:p>
            <a:pPr algn="l">
              <a:lnSpc>
                <a:spcPts val="4875"/>
              </a:lnSpc>
            </a:pPr>
            <a:r>
              <a:rPr lang="en-US" sz="3483">
                <a:solidFill>
                  <a:srgbClr val="7595CC"/>
                </a:solidFill>
                <a:latin typeface="Arimo"/>
                <a:ea typeface="Arimo"/>
                <a:cs typeface="Arimo"/>
                <a:sym typeface="Arimo"/>
              </a:rPr>
              <a:t>Human computer interface</a:t>
            </a:r>
          </a:p>
        </p:txBody>
      </p:sp>
      <p:sp>
        <p:nvSpPr>
          <p:cNvPr name="TextBox 22" id="22"/>
          <p:cNvSpPr txBox="true"/>
          <p:nvPr/>
        </p:nvSpPr>
        <p:spPr>
          <a:xfrm rot="0">
            <a:off x="3307545" y="2582436"/>
            <a:ext cx="14325115" cy="1133475"/>
          </a:xfrm>
          <a:prstGeom prst="rect">
            <a:avLst/>
          </a:prstGeom>
        </p:spPr>
        <p:txBody>
          <a:bodyPr anchor="t" rtlCol="false" tIns="0" lIns="0" bIns="0" rIns="0">
            <a:spAutoFit/>
          </a:bodyPr>
          <a:lstStyle/>
          <a:p>
            <a:pPr algn="l">
              <a:lnSpc>
                <a:spcPts val="4200"/>
              </a:lnSpc>
            </a:pPr>
            <a:r>
              <a:rPr lang="en-US" sz="3000">
                <a:solidFill>
                  <a:srgbClr val="BD66AF"/>
                </a:solidFill>
                <a:latin typeface="Arimo"/>
                <a:ea typeface="Arimo"/>
                <a:cs typeface="Arimo"/>
                <a:sym typeface="Arimo"/>
              </a:rPr>
              <a:t>The OS provides an interface which allow the user to communicate with the computer.</a:t>
            </a:r>
          </a:p>
        </p:txBody>
      </p:sp>
      <p:sp>
        <p:nvSpPr>
          <p:cNvPr name="TextBox 23" id="23"/>
          <p:cNvSpPr txBox="true"/>
          <p:nvPr/>
        </p:nvSpPr>
        <p:spPr>
          <a:xfrm rot="0">
            <a:off x="3307545" y="4101741"/>
            <a:ext cx="6129602" cy="683056"/>
          </a:xfrm>
          <a:prstGeom prst="rect">
            <a:avLst/>
          </a:prstGeom>
        </p:spPr>
        <p:txBody>
          <a:bodyPr anchor="t" rtlCol="false" tIns="0" lIns="0" bIns="0" rIns="0">
            <a:spAutoFit/>
          </a:bodyPr>
          <a:lstStyle/>
          <a:p>
            <a:pPr algn="l">
              <a:lnSpc>
                <a:spcPts val="4875"/>
              </a:lnSpc>
            </a:pPr>
            <a:r>
              <a:rPr lang="en-US" sz="3483">
                <a:solidFill>
                  <a:srgbClr val="7595CC"/>
                </a:solidFill>
                <a:latin typeface="Arimo"/>
                <a:ea typeface="Arimo"/>
                <a:cs typeface="Arimo"/>
                <a:sym typeface="Arimo"/>
              </a:rPr>
              <a:t>3 types of HCI</a:t>
            </a:r>
          </a:p>
        </p:txBody>
      </p:sp>
      <p:sp>
        <p:nvSpPr>
          <p:cNvPr name="TextBox 24" id="24"/>
          <p:cNvSpPr txBox="true"/>
          <p:nvPr/>
        </p:nvSpPr>
        <p:spPr>
          <a:xfrm rot="0">
            <a:off x="2729172" y="5263321"/>
            <a:ext cx="3286744" cy="1133475"/>
          </a:xfrm>
          <a:prstGeom prst="rect">
            <a:avLst/>
          </a:prstGeom>
        </p:spPr>
        <p:txBody>
          <a:bodyPr anchor="t" rtlCol="false" tIns="0" lIns="0" bIns="0" rIns="0">
            <a:spAutoFit/>
          </a:bodyPr>
          <a:lstStyle/>
          <a:p>
            <a:pPr algn="l">
              <a:lnSpc>
                <a:spcPts val="4200"/>
              </a:lnSpc>
            </a:pPr>
            <a:r>
              <a:rPr lang="en-US" sz="3000">
                <a:solidFill>
                  <a:srgbClr val="BD66AF"/>
                </a:solidFill>
                <a:latin typeface="Arimo"/>
                <a:ea typeface="Arimo"/>
                <a:cs typeface="Arimo"/>
                <a:sym typeface="Arimo"/>
              </a:rPr>
              <a:t>Command Line</a:t>
            </a:r>
          </a:p>
          <a:p>
            <a:pPr algn="ctr">
              <a:lnSpc>
                <a:spcPts val="4200"/>
              </a:lnSpc>
            </a:pPr>
            <a:r>
              <a:rPr lang="en-US" sz="3000">
                <a:solidFill>
                  <a:srgbClr val="BD66AF"/>
                </a:solidFill>
                <a:latin typeface="Arimo"/>
                <a:ea typeface="Arimo"/>
                <a:cs typeface="Arimo"/>
                <a:sym typeface="Arimo"/>
              </a:rPr>
              <a:t>Interface</a:t>
            </a:r>
          </a:p>
        </p:txBody>
      </p:sp>
      <p:sp>
        <p:nvSpPr>
          <p:cNvPr name="TextBox 25" id="25"/>
          <p:cNvSpPr txBox="true"/>
          <p:nvPr/>
        </p:nvSpPr>
        <p:spPr>
          <a:xfrm rot="0">
            <a:off x="2339441" y="6586001"/>
            <a:ext cx="4066208" cy="2951944"/>
          </a:xfrm>
          <a:prstGeom prst="rect">
            <a:avLst/>
          </a:prstGeom>
        </p:spPr>
        <p:txBody>
          <a:bodyPr anchor="t" rtlCol="false" tIns="0" lIns="0" bIns="0" rIns="0">
            <a:spAutoFit/>
          </a:bodyPr>
          <a:lstStyle/>
          <a:p>
            <a:pPr algn="l">
              <a:lnSpc>
                <a:spcPts val="3269"/>
              </a:lnSpc>
            </a:pPr>
            <a:r>
              <a:rPr lang="en-US" sz="2335">
                <a:solidFill>
                  <a:srgbClr val="FF5757"/>
                </a:solidFill>
                <a:latin typeface="Arimo"/>
                <a:ea typeface="Arimo"/>
                <a:cs typeface="Arimo"/>
                <a:sym typeface="Arimo"/>
              </a:rPr>
              <a:t>The user needs to learn a number of commands for direct communication with the computer, which is not restricted to a set of predetermined options.</a:t>
            </a:r>
          </a:p>
        </p:txBody>
      </p:sp>
      <p:grpSp>
        <p:nvGrpSpPr>
          <p:cNvPr name="Group 26" id="26"/>
          <p:cNvGrpSpPr/>
          <p:nvPr/>
        </p:nvGrpSpPr>
        <p:grpSpPr>
          <a:xfrm rot="0">
            <a:off x="2537237" y="281084"/>
            <a:ext cx="13213526" cy="9925515"/>
            <a:chOff x="0" y="0"/>
            <a:chExt cx="17618034" cy="13234020"/>
          </a:xfrm>
        </p:grpSpPr>
        <p:sp>
          <p:nvSpPr>
            <p:cNvPr name="Freeform 27" id="2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28" id="2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29" id="2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2614046" cy="1028700"/>
            <a:chOff x="0" y="0"/>
            <a:chExt cx="3485395" cy="1371600"/>
          </a:xfrm>
        </p:grpSpPr>
        <p:sp>
          <p:nvSpPr>
            <p:cNvPr name="Freeform 3" id="3"/>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4" id="4"/>
          <p:cNvGrpSpPr/>
          <p:nvPr/>
        </p:nvGrpSpPr>
        <p:grpSpPr>
          <a:xfrm rot="0">
            <a:off x="2614046" y="0"/>
            <a:ext cx="2614046" cy="1028700"/>
            <a:chOff x="0" y="0"/>
            <a:chExt cx="3485395" cy="1371600"/>
          </a:xfrm>
        </p:grpSpPr>
        <p:sp>
          <p:nvSpPr>
            <p:cNvPr name="Freeform 5" id="5"/>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6" id="6"/>
          <p:cNvGrpSpPr/>
          <p:nvPr/>
        </p:nvGrpSpPr>
        <p:grpSpPr>
          <a:xfrm rot="0">
            <a:off x="5228093" y="0"/>
            <a:ext cx="2614046" cy="1028700"/>
            <a:chOff x="0" y="0"/>
            <a:chExt cx="3485395" cy="1371600"/>
          </a:xfrm>
        </p:grpSpPr>
        <p:sp>
          <p:nvSpPr>
            <p:cNvPr name="Freeform 7" id="7"/>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8" id="8"/>
          <p:cNvGrpSpPr/>
          <p:nvPr/>
        </p:nvGrpSpPr>
        <p:grpSpPr>
          <a:xfrm rot="0">
            <a:off x="7842139" y="0"/>
            <a:ext cx="2614046" cy="1028700"/>
            <a:chOff x="0" y="0"/>
            <a:chExt cx="3485395" cy="1371600"/>
          </a:xfrm>
        </p:grpSpPr>
        <p:sp>
          <p:nvSpPr>
            <p:cNvPr name="Freeform 9" id="9"/>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0" id="10"/>
          <p:cNvGrpSpPr/>
          <p:nvPr/>
        </p:nvGrpSpPr>
        <p:grpSpPr>
          <a:xfrm rot="0">
            <a:off x="10456186" y="0"/>
            <a:ext cx="2614046" cy="1028700"/>
            <a:chOff x="0" y="0"/>
            <a:chExt cx="3485395" cy="1371600"/>
          </a:xfrm>
        </p:grpSpPr>
        <p:sp>
          <p:nvSpPr>
            <p:cNvPr name="Freeform 11" id="11"/>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2" id="12"/>
          <p:cNvGrpSpPr/>
          <p:nvPr/>
        </p:nvGrpSpPr>
        <p:grpSpPr>
          <a:xfrm rot="0">
            <a:off x="13070232" y="0"/>
            <a:ext cx="2614046" cy="1028700"/>
            <a:chOff x="0" y="0"/>
            <a:chExt cx="3485395" cy="1371600"/>
          </a:xfrm>
        </p:grpSpPr>
        <p:sp>
          <p:nvSpPr>
            <p:cNvPr name="Freeform 13" id="13"/>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4" id="14"/>
          <p:cNvGrpSpPr/>
          <p:nvPr/>
        </p:nvGrpSpPr>
        <p:grpSpPr>
          <a:xfrm rot="0">
            <a:off x="15673954" y="0"/>
            <a:ext cx="2614046" cy="1028700"/>
            <a:chOff x="0" y="0"/>
            <a:chExt cx="3485395" cy="1371600"/>
          </a:xfrm>
        </p:grpSpPr>
        <p:sp>
          <p:nvSpPr>
            <p:cNvPr name="Freeform 15" id="15"/>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sp>
        <p:nvSpPr>
          <p:cNvPr name="Freeform 16" id="16"/>
          <p:cNvSpPr/>
          <p:nvPr/>
        </p:nvSpPr>
        <p:spPr>
          <a:xfrm flipH="false" flipV="true" rot="1965492">
            <a:off x="934312" y="1638769"/>
            <a:ext cx="2115549" cy="753905"/>
          </a:xfrm>
          <a:custGeom>
            <a:avLst/>
            <a:gdLst/>
            <a:ahLst/>
            <a:cxnLst/>
            <a:rect r="r" b="b" t="t" l="l"/>
            <a:pathLst>
              <a:path h="753905" w="2115549">
                <a:moveTo>
                  <a:pt x="0" y="753905"/>
                </a:moveTo>
                <a:lnTo>
                  <a:pt x="2115549" y="753905"/>
                </a:lnTo>
                <a:lnTo>
                  <a:pt x="2115549" y="0"/>
                </a:lnTo>
                <a:lnTo>
                  <a:pt x="0" y="0"/>
                </a:lnTo>
                <a:lnTo>
                  <a:pt x="0" y="753905"/>
                </a:lnTo>
                <a:close/>
              </a:path>
            </a:pathLst>
          </a:custGeom>
          <a:blipFill>
            <a:blip r:embed="rId2">
              <a:extLst>
                <a:ext uri="{96DAC541-7B7A-43D3-8B79-37D633B846F1}">
                  <asvg:svgBlip xmlns:asvg="http://schemas.microsoft.com/office/drawing/2016/SVG/main" r:embed="rId3"/>
                </a:ext>
              </a:extLst>
            </a:blip>
            <a:stretch>
              <a:fillRect l="0" t="0" r="0" b="-1926"/>
            </a:stretch>
          </a:blipFill>
        </p:spPr>
      </p:sp>
      <p:sp>
        <p:nvSpPr>
          <p:cNvPr name="Freeform 17" id="17"/>
          <p:cNvSpPr/>
          <p:nvPr/>
        </p:nvSpPr>
        <p:spPr>
          <a:xfrm flipH="false" flipV="true" rot="1965492">
            <a:off x="934312" y="3877189"/>
            <a:ext cx="2115549" cy="753905"/>
          </a:xfrm>
          <a:custGeom>
            <a:avLst/>
            <a:gdLst/>
            <a:ahLst/>
            <a:cxnLst/>
            <a:rect r="r" b="b" t="t" l="l"/>
            <a:pathLst>
              <a:path h="753905" w="2115549">
                <a:moveTo>
                  <a:pt x="0" y="753905"/>
                </a:moveTo>
                <a:lnTo>
                  <a:pt x="2115549" y="753905"/>
                </a:lnTo>
                <a:lnTo>
                  <a:pt x="2115549" y="0"/>
                </a:lnTo>
                <a:lnTo>
                  <a:pt x="0" y="0"/>
                </a:lnTo>
                <a:lnTo>
                  <a:pt x="0" y="753905"/>
                </a:lnTo>
                <a:close/>
              </a:path>
            </a:pathLst>
          </a:custGeom>
          <a:blipFill>
            <a:blip r:embed="rId2">
              <a:extLst>
                <a:ext uri="{96DAC541-7B7A-43D3-8B79-37D633B846F1}">
                  <asvg:svgBlip xmlns:asvg="http://schemas.microsoft.com/office/drawing/2016/SVG/main" r:embed="rId3"/>
                </a:ext>
              </a:extLst>
            </a:blip>
            <a:stretch>
              <a:fillRect l="0" t="0" r="0" b="-1926"/>
            </a:stretch>
          </a:blipFill>
        </p:spPr>
      </p:sp>
      <p:grpSp>
        <p:nvGrpSpPr>
          <p:cNvPr name="Group 18" id="18"/>
          <p:cNvGrpSpPr/>
          <p:nvPr/>
        </p:nvGrpSpPr>
        <p:grpSpPr>
          <a:xfrm rot="0">
            <a:off x="1992087" y="5143500"/>
            <a:ext cx="4945537" cy="4945537"/>
            <a:chOff x="0" y="0"/>
            <a:chExt cx="6594049" cy="6594049"/>
          </a:xfrm>
        </p:grpSpPr>
        <p:sp>
          <p:nvSpPr>
            <p:cNvPr name="Freeform 19" id="19"/>
            <p:cNvSpPr/>
            <p:nvPr/>
          </p:nvSpPr>
          <p:spPr>
            <a:xfrm flipH="false" flipV="false" rot="0">
              <a:off x="0" y="0"/>
              <a:ext cx="6594094" cy="6594094"/>
            </a:xfrm>
            <a:custGeom>
              <a:avLst/>
              <a:gdLst/>
              <a:ahLst/>
              <a:cxnLst/>
              <a:rect r="r" b="b" t="t" l="l"/>
              <a:pathLst>
                <a:path h="6594094" w="6594094">
                  <a:moveTo>
                    <a:pt x="0" y="0"/>
                  </a:moveTo>
                  <a:lnTo>
                    <a:pt x="0" y="6594094"/>
                  </a:lnTo>
                  <a:lnTo>
                    <a:pt x="6594094" y="6594094"/>
                  </a:lnTo>
                  <a:lnTo>
                    <a:pt x="6594094" y="0"/>
                  </a:lnTo>
                  <a:lnTo>
                    <a:pt x="0" y="0"/>
                  </a:lnTo>
                  <a:close/>
                  <a:moveTo>
                    <a:pt x="6384036" y="6384036"/>
                  </a:moveTo>
                  <a:lnTo>
                    <a:pt x="205613" y="6384036"/>
                  </a:lnTo>
                  <a:lnTo>
                    <a:pt x="205613" y="205613"/>
                  </a:lnTo>
                  <a:lnTo>
                    <a:pt x="6384036" y="205613"/>
                  </a:lnTo>
                  <a:lnTo>
                    <a:pt x="6384036" y="6384036"/>
                  </a:lnTo>
                  <a:close/>
                </a:path>
              </a:pathLst>
            </a:custGeom>
            <a:solidFill>
              <a:srgbClr val="7595CC"/>
            </a:solidFill>
          </p:spPr>
        </p:sp>
      </p:grpSp>
      <p:sp>
        <p:nvSpPr>
          <p:cNvPr name="TextBox 20" id="20"/>
          <p:cNvSpPr txBox="true"/>
          <p:nvPr/>
        </p:nvSpPr>
        <p:spPr>
          <a:xfrm rot="0">
            <a:off x="632576" y="2901"/>
            <a:ext cx="1135914" cy="841924"/>
          </a:xfrm>
          <a:prstGeom prst="rect">
            <a:avLst/>
          </a:prstGeom>
        </p:spPr>
        <p:txBody>
          <a:bodyPr anchor="t" rtlCol="false" tIns="0" lIns="0" bIns="0" rIns="0">
            <a:spAutoFit/>
          </a:bodyPr>
          <a:lstStyle/>
          <a:p>
            <a:pPr algn="ctr">
              <a:lnSpc>
                <a:spcPts val="6070"/>
              </a:lnSpc>
            </a:pPr>
            <a:r>
              <a:rPr lang="en-US" sz="4336" b="true">
                <a:solidFill>
                  <a:srgbClr val="7595CC"/>
                </a:solidFill>
                <a:latin typeface="Arimo Bold"/>
                <a:ea typeface="Arimo Bold"/>
                <a:cs typeface="Arimo Bold"/>
                <a:sym typeface="Arimo Bold"/>
              </a:rPr>
              <a:t>HCI</a:t>
            </a:r>
          </a:p>
        </p:txBody>
      </p:sp>
      <p:sp>
        <p:nvSpPr>
          <p:cNvPr name="TextBox 21" id="21"/>
          <p:cNvSpPr txBox="true"/>
          <p:nvPr/>
        </p:nvSpPr>
        <p:spPr>
          <a:xfrm rot="0">
            <a:off x="3307545" y="1863321"/>
            <a:ext cx="6129602" cy="683056"/>
          </a:xfrm>
          <a:prstGeom prst="rect">
            <a:avLst/>
          </a:prstGeom>
        </p:spPr>
        <p:txBody>
          <a:bodyPr anchor="t" rtlCol="false" tIns="0" lIns="0" bIns="0" rIns="0">
            <a:spAutoFit/>
          </a:bodyPr>
          <a:lstStyle/>
          <a:p>
            <a:pPr algn="l">
              <a:lnSpc>
                <a:spcPts val="4875"/>
              </a:lnSpc>
            </a:pPr>
            <a:r>
              <a:rPr lang="en-US" sz="3483">
                <a:solidFill>
                  <a:srgbClr val="7595CC"/>
                </a:solidFill>
                <a:latin typeface="Arimo"/>
                <a:ea typeface="Arimo"/>
                <a:cs typeface="Arimo"/>
                <a:sym typeface="Arimo"/>
              </a:rPr>
              <a:t>Human computer interface</a:t>
            </a:r>
          </a:p>
        </p:txBody>
      </p:sp>
      <p:sp>
        <p:nvSpPr>
          <p:cNvPr name="TextBox 22" id="22"/>
          <p:cNvSpPr txBox="true"/>
          <p:nvPr/>
        </p:nvSpPr>
        <p:spPr>
          <a:xfrm rot="0">
            <a:off x="3307545" y="2582436"/>
            <a:ext cx="14325115" cy="1133475"/>
          </a:xfrm>
          <a:prstGeom prst="rect">
            <a:avLst/>
          </a:prstGeom>
        </p:spPr>
        <p:txBody>
          <a:bodyPr anchor="t" rtlCol="false" tIns="0" lIns="0" bIns="0" rIns="0">
            <a:spAutoFit/>
          </a:bodyPr>
          <a:lstStyle/>
          <a:p>
            <a:pPr algn="l">
              <a:lnSpc>
                <a:spcPts val="4200"/>
              </a:lnSpc>
            </a:pPr>
            <a:r>
              <a:rPr lang="en-US" sz="3000">
                <a:solidFill>
                  <a:srgbClr val="BD66AF"/>
                </a:solidFill>
                <a:latin typeface="Arimo"/>
                <a:ea typeface="Arimo"/>
                <a:cs typeface="Arimo"/>
                <a:sym typeface="Arimo"/>
              </a:rPr>
              <a:t>The OS provides an interface which allow the user to communicate with the computer.</a:t>
            </a:r>
          </a:p>
        </p:txBody>
      </p:sp>
      <p:sp>
        <p:nvSpPr>
          <p:cNvPr name="TextBox 23" id="23"/>
          <p:cNvSpPr txBox="true"/>
          <p:nvPr/>
        </p:nvSpPr>
        <p:spPr>
          <a:xfrm rot="0">
            <a:off x="3307545" y="4101741"/>
            <a:ext cx="6129602" cy="683056"/>
          </a:xfrm>
          <a:prstGeom prst="rect">
            <a:avLst/>
          </a:prstGeom>
        </p:spPr>
        <p:txBody>
          <a:bodyPr anchor="t" rtlCol="false" tIns="0" lIns="0" bIns="0" rIns="0">
            <a:spAutoFit/>
          </a:bodyPr>
          <a:lstStyle/>
          <a:p>
            <a:pPr algn="l">
              <a:lnSpc>
                <a:spcPts val="4875"/>
              </a:lnSpc>
            </a:pPr>
            <a:r>
              <a:rPr lang="en-US" sz="3483">
                <a:solidFill>
                  <a:srgbClr val="7595CC"/>
                </a:solidFill>
                <a:latin typeface="Arimo"/>
                <a:ea typeface="Arimo"/>
                <a:cs typeface="Arimo"/>
                <a:sym typeface="Arimo"/>
              </a:rPr>
              <a:t>3 types of HCI</a:t>
            </a:r>
          </a:p>
        </p:txBody>
      </p:sp>
      <p:grpSp>
        <p:nvGrpSpPr>
          <p:cNvPr name="Group 24" id="24"/>
          <p:cNvGrpSpPr/>
          <p:nvPr/>
        </p:nvGrpSpPr>
        <p:grpSpPr>
          <a:xfrm rot="0">
            <a:off x="6937623" y="5143500"/>
            <a:ext cx="4945537" cy="4945537"/>
            <a:chOff x="0" y="0"/>
            <a:chExt cx="6594049" cy="6594049"/>
          </a:xfrm>
        </p:grpSpPr>
        <p:sp>
          <p:nvSpPr>
            <p:cNvPr name="Freeform 25" id="25"/>
            <p:cNvSpPr/>
            <p:nvPr/>
          </p:nvSpPr>
          <p:spPr>
            <a:xfrm flipH="false" flipV="false" rot="0">
              <a:off x="0" y="0"/>
              <a:ext cx="6594094" cy="6594094"/>
            </a:xfrm>
            <a:custGeom>
              <a:avLst/>
              <a:gdLst/>
              <a:ahLst/>
              <a:cxnLst/>
              <a:rect r="r" b="b" t="t" l="l"/>
              <a:pathLst>
                <a:path h="6594094" w="6594094">
                  <a:moveTo>
                    <a:pt x="0" y="0"/>
                  </a:moveTo>
                  <a:lnTo>
                    <a:pt x="0" y="6594094"/>
                  </a:lnTo>
                  <a:lnTo>
                    <a:pt x="6594094" y="6594094"/>
                  </a:lnTo>
                  <a:lnTo>
                    <a:pt x="6594094" y="0"/>
                  </a:lnTo>
                  <a:lnTo>
                    <a:pt x="0" y="0"/>
                  </a:lnTo>
                  <a:close/>
                  <a:moveTo>
                    <a:pt x="6384036" y="6384036"/>
                  </a:moveTo>
                  <a:lnTo>
                    <a:pt x="205613" y="6384036"/>
                  </a:lnTo>
                  <a:lnTo>
                    <a:pt x="205613" y="205613"/>
                  </a:lnTo>
                  <a:lnTo>
                    <a:pt x="6384036" y="205613"/>
                  </a:lnTo>
                  <a:lnTo>
                    <a:pt x="6384036" y="6384036"/>
                  </a:lnTo>
                  <a:close/>
                </a:path>
              </a:pathLst>
            </a:custGeom>
            <a:solidFill>
              <a:srgbClr val="7595CC"/>
            </a:solidFill>
          </p:spPr>
        </p:sp>
      </p:grpSp>
      <p:sp>
        <p:nvSpPr>
          <p:cNvPr name="TextBox 26" id="26"/>
          <p:cNvSpPr txBox="true"/>
          <p:nvPr/>
        </p:nvSpPr>
        <p:spPr>
          <a:xfrm rot="0">
            <a:off x="2729172" y="5263321"/>
            <a:ext cx="3286744" cy="1133475"/>
          </a:xfrm>
          <a:prstGeom prst="rect">
            <a:avLst/>
          </a:prstGeom>
        </p:spPr>
        <p:txBody>
          <a:bodyPr anchor="t" rtlCol="false" tIns="0" lIns="0" bIns="0" rIns="0">
            <a:spAutoFit/>
          </a:bodyPr>
          <a:lstStyle/>
          <a:p>
            <a:pPr algn="l">
              <a:lnSpc>
                <a:spcPts val="4200"/>
              </a:lnSpc>
            </a:pPr>
            <a:r>
              <a:rPr lang="en-US" sz="3000">
                <a:solidFill>
                  <a:srgbClr val="BD66AF"/>
                </a:solidFill>
                <a:latin typeface="Arimo"/>
                <a:ea typeface="Arimo"/>
                <a:cs typeface="Arimo"/>
                <a:sym typeface="Arimo"/>
              </a:rPr>
              <a:t>Command Line</a:t>
            </a:r>
          </a:p>
          <a:p>
            <a:pPr algn="ctr">
              <a:lnSpc>
                <a:spcPts val="4200"/>
              </a:lnSpc>
            </a:pPr>
            <a:r>
              <a:rPr lang="en-US" sz="3000">
                <a:solidFill>
                  <a:srgbClr val="BD66AF"/>
                </a:solidFill>
                <a:latin typeface="Arimo"/>
                <a:ea typeface="Arimo"/>
                <a:cs typeface="Arimo"/>
                <a:sym typeface="Arimo"/>
              </a:rPr>
              <a:t>Interface</a:t>
            </a:r>
          </a:p>
        </p:txBody>
      </p:sp>
      <p:sp>
        <p:nvSpPr>
          <p:cNvPr name="TextBox 27" id="27"/>
          <p:cNvSpPr txBox="true"/>
          <p:nvPr/>
        </p:nvSpPr>
        <p:spPr>
          <a:xfrm rot="0">
            <a:off x="7767020" y="5263321"/>
            <a:ext cx="3286744" cy="1133475"/>
          </a:xfrm>
          <a:prstGeom prst="rect">
            <a:avLst/>
          </a:prstGeom>
        </p:spPr>
        <p:txBody>
          <a:bodyPr anchor="t" rtlCol="false" tIns="0" lIns="0" bIns="0" rIns="0">
            <a:spAutoFit/>
          </a:bodyPr>
          <a:lstStyle/>
          <a:p>
            <a:pPr algn="ctr">
              <a:lnSpc>
                <a:spcPts val="4200"/>
              </a:lnSpc>
            </a:pPr>
            <a:r>
              <a:rPr lang="en-US" sz="3000">
                <a:solidFill>
                  <a:srgbClr val="BD66AF"/>
                </a:solidFill>
                <a:latin typeface="Arimo"/>
                <a:ea typeface="Arimo"/>
                <a:cs typeface="Arimo"/>
                <a:sym typeface="Arimo"/>
              </a:rPr>
              <a:t>Graphical User</a:t>
            </a:r>
          </a:p>
          <a:p>
            <a:pPr algn="ctr">
              <a:lnSpc>
                <a:spcPts val="4200"/>
              </a:lnSpc>
            </a:pPr>
            <a:r>
              <a:rPr lang="en-US" sz="3000">
                <a:solidFill>
                  <a:srgbClr val="BD66AF"/>
                </a:solidFill>
                <a:latin typeface="Arimo"/>
                <a:ea typeface="Arimo"/>
                <a:cs typeface="Arimo"/>
                <a:sym typeface="Arimo"/>
              </a:rPr>
              <a:t>Interface</a:t>
            </a:r>
          </a:p>
        </p:txBody>
      </p:sp>
      <p:sp>
        <p:nvSpPr>
          <p:cNvPr name="TextBox 28" id="28"/>
          <p:cNvSpPr txBox="true"/>
          <p:nvPr/>
        </p:nvSpPr>
        <p:spPr>
          <a:xfrm rot="0">
            <a:off x="2339441" y="6586001"/>
            <a:ext cx="4066208" cy="2951944"/>
          </a:xfrm>
          <a:prstGeom prst="rect">
            <a:avLst/>
          </a:prstGeom>
        </p:spPr>
        <p:txBody>
          <a:bodyPr anchor="t" rtlCol="false" tIns="0" lIns="0" bIns="0" rIns="0">
            <a:spAutoFit/>
          </a:bodyPr>
          <a:lstStyle/>
          <a:p>
            <a:pPr algn="l">
              <a:lnSpc>
                <a:spcPts val="3269"/>
              </a:lnSpc>
            </a:pPr>
            <a:r>
              <a:rPr lang="en-US" sz="2335">
                <a:solidFill>
                  <a:srgbClr val="FF5757"/>
                </a:solidFill>
                <a:latin typeface="Arimo"/>
                <a:ea typeface="Arimo"/>
                <a:cs typeface="Arimo"/>
                <a:sym typeface="Arimo"/>
              </a:rPr>
              <a:t>The user needs to learn a number of commands for direct communication with the computer, which is not restricted to a set of predetermined options.</a:t>
            </a:r>
          </a:p>
        </p:txBody>
      </p:sp>
      <p:sp>
        <p:nvSpPr>
          <p:cNvPr name="TextBox 29" id="29"/>
          <p:cNvSpPr txBox="true"/>
          <p:nvPr/>
        </p:nvSpPr>
        <p:spPr>
          <a:xfrm rot="0">
            <a:off x="7377288" y="6476057"/>
            <a:ext cx="4066208" cy="2971794"/>
          </a:xfrm>
          <a:prstGeom prst="rect">
            <a:avLst/>
          </a:prstGeom>
        </p:spPr>
        <p:txBody>
          <a:bodyPr anchor="t" rtlCol="false" tIns="0" lIns="0" bIns="0" rIns="0">
            <a:spAutoFit/>
          </a:bodyPr>
          <a:lstStyle/>
          <a:p>
            <a:pPr algn="l">
              <a:lnSpc>
                <a:spcPts val="3269"/>
              </a:lnSpc>
            </a:pPr>
            <a:r>
              <a:rPr lang="en-US" sz="2335">
                <a:solidFill>
                  <a:srgbClr val="FF5757"/>
                </a:solidFill>
                <a:latin typeface="Arimo"/>
                <a:ea typeface="Arimo"/>
                <a:cs typeface="Arimo"/>
                <a:sym typeface="Arimo"/>
              </a:rPr>
              <a:t>Interaction using pictures or symbols instead of commands is common in graphical user interfaces (GUIs) like WIMP (Windows, Icons, Menus, and Pointing Devices).</a:t>
            </a:r>
          </a:p>
        </p:txBody>
      </p:sp>
      <p:grpSp>
        <p:nvGrpSpPr>
          <p:cNvPr name="Group 30" id="30"/>
          <p:cNvGrpSpPr/>
          <p:nvPr/>
        </p:nvGrpSpPr>
        <p:grpSpPr>
          <a:xfrm rot="0">
            <a:off x="2537237" y="281084"/>
            <a:ext cx="13213526" cy="9925515"/>
            <a:chOff x="0" y="0"/>
            <a:chExt cx="17618034" cy="13234020"/>
          </a:xfrm>
        </p:grpSpPr>
        <p:sp>
          <p:nvSpPr>
            <p:cNvPr name="Freeform 31" id="3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32" id="3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33" id="3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2614046" cy="1028700"/>
            <a:chOff x="0" y="0"/>
            <a:chExt cx="3485395" cy="1371600"/>
          </a:xfrm>
        </p:grpSpPr>
        <p:sp>
          <p:nvSpPr>
            <p:cNvPr name="Freeform 3" id="3"/>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4" id="4"/>
          <p:cNvGrpSpPr/>
          <p:nvPr/>
        </p:nvGrpSpPr>
        <p:grpSpPr>
          <a:xfrm rot="0">
            <a:off x="2614046" y="0"/>
            <a:ext cx="2614046" cy="1028700"/>
            <a:chOff x="0" y="0"/>
            <a:chExt cx="3485395" cy="1371600"/>
          </a:xfrm>
        </p:grpSpPr>
        <p:sp>
          <p:nvSpPr>
            <p:cNvPr name="Freeform 5" id="5"/>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6" id="6"/>
          <p:cNvGrpSpPr/>
          <p:nvPr/>
        </p:nvGrpSpPr>
        <p:grpSpPr>
          <a:xfrm rot="0">
            <a:off x="5228093" y="0"/>
            <a:ext cx="2614046" cy="1028700"/>
            <a:chOff x="0" y="0"/>
            <a:chExt cx="3485395" cy="1371600"/>
          </a:xfrm>
        </p:grpSpPr>
        <p:sp>
          <p:nvSpPr>
            <p:cNvPr name="Freeform 7" id="7"/>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8" id="8"/>
          <p:cNvGrpSpPr/>
          <p:nvPr/>
        </p:nvGrpSpPr>
        <p:grpSpPr>
          <a:xfrm rot="0">
            <a:off x="7842139" y="0"/>
            <a:ext cx="2614046" cy="1028700"/>
            <a:chOff x="0" y="0"/>
            <a:chExt cx="3485395" cy="1371600"/>
          </a:xfrm>
        </p:grpSpPr>
        <p:sp>
          <p:nvSpPr>
            <p:cNvPr name="Freeform 9" id="9"/>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0" id="10"/>
          <p:cNvGrpSpPr/>
          <p:nvPr/>
        </p:nvGrpSpPr>
        <p:grpSpPr>
          <a:xfrm rot="0">
            <a:off x="10456186" y="0"/>
            <a:ext cx="2614046" cy="1028700"/>
            <a:chOff x="0" y="0"/>
            <a:chExt cx="3485395" cy="1371600"/>
          </a:xfrm>
        </p:grpSpPr>
        <p:sp>
          <p:nvSpPr>
            <p:cNvPr name="Freeform 11" id="11"/>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2" id="12"/>
          <p:cNvGrpSpPr/>
          <p:nvPr/>
        </p:nvGrpSpPr>
        <p:grpSpPr>
          <a:xfrm rot="0">
            <a:off x="13070232" y="0"/>
            <a:ext cx="2614046" cy="1028700"/>
            <a:chOff x="0" y="0"/>
            <a:chExt cx="3485395" cy="1371600"/>
          </a:xfrm>
        </p:grpSpPr>
        <p:sp>
          <p:nvSpPr>
            <p:cNvPr name="Freeform 13" id="13"/>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4" id="14"/>
          <p:cNvGrpSpPr/>
          <p:nvPr/>
        </p:nvGrpSpPr>
        <p:grpSpPr>
          <a:xfrm rot="0">
            <a:off x="15673954" y="0"/>
            <a:ext cx="2614046" cy="1028700"/>
            <a:chOff x="0" y="0"/>
            <a:chExt cx="3485395" cy="1371600"/>
          </a:xfrm>
        </p:grpSpPr>
        <p:sp>
          <p:nvSpPr>
            <p:cNvPr name="Freeform 15" id="15"/>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sp>
        <p:nvSpPr>
          <p:cNvPr name="Freeform 16" id="16"/>
          <p:cNvSpPr/>
          <p:nvPr/>
        </p:nvSpPr>
        <p:spPr>
          <a:xfrm flipH="false" flipV="true" rot="1965492">
            <a:off x="934312" y="1638769"/>
            <a:ext cx="2115549" cy="753905"/>
          </a:xfrm>
          <a:custGeom>
            <a:avLst/>
            <a:gdLst/>
            <a:ahLst/>
            <a:cxnLst/>
            <a:rect r="r" b="b" t="t" l="l"/>
            <a:pathLst>
              <a:path h="753905" w="2115549">
                <a:moveTo>
                  <a:pt x="0" y="753905"/>
                </a:moveTo>
                <a:lnTo>
                  <a:pt x="2115549" y="753905"/>
                </a:lnTo>
                <a:lnTo>
                  <a:pt x="2115549" y="0"/>
                </a:lnTo>
                <a:lnTo>
                  <a:pt x="0" y="0"/>
                </a:lnTo>
                <a:lnTo>
                  <a:pt x="0" y="753905"/>
                </a:lnTo>
                <a:close/>
              </a:path>
            </a:pathLst>
          </a:custGeom>
          <a:blipFill>
            <a:blip r:embed="rId2">
              <a:extLst>
                <a:ext uri="{96DAC541-7B7A-43D3-8B79-37D633B846F1}">
                  <asvg:svgBlip xmlns:asvg="http://schemas.microsoft.com/office/drawing/2016/SVG/main" r:embed="rId3"/>
                </a:ext>
              </a:extLst>
            </a:blip>
            <a:stretch>
              <a:fillRect l="0" t="0" r="0" b="-1926"/>
            </a:stretch>
          </a:blipFill>
        </p:spPr>
      </p:sp>
      <p:sp>
        <p:nvSpPr>
          <p:cNvPr name="Freeform 17" id="17"/>
          <p:cNvSpPr/>
          <p:nvPr/>
        </p:nvSpPr>
        <p:spPr>
          <a:xfrm flipH="false" flipV="true" rot="1965492">
            <a:off x="934312" y="3877189"/>
            <a:ext cx="2115549" cy="753905"/>
          </a:xfrm>
          <a:custGeom>
            <a:avLst/>
            <a:gdLst/>
            <a:ahLst/>
            <a:cxnLst/>
            <a:rect r="r" b="b" t="t" l="l"/>
            <a:pathLst>
              <a:path h="753905" w="2115549">
                <a:moveTo>
                  <a:pt x="0" y="753905"/>
                </a:moveTo>
                <a:lnTo>
                  <a:pt x="2115549" y="753905"/>
                </a:lnTo>
                <a:lnTo>
                  <a:pt x="2115549" y="0"/>
                </a:lnTo>
                <a:lnTo>
                  <a:pt x="0" y="0"/>
                </a:lnTo>
                <a:lnTo>
                  <a:pt x="0" y="753905"/>
                </a:lnTo>
                <a:close/>
              </a:path>
            </a:pathLst>
          </a:custGeom>
          <a:blipFill>
            <a:blip r:embed="rId2">
              <a:extLst>
                <a:ext uri="{96DAC541-7B7A-43D3-8B79-37D633B846F1}">
                  <asvg:svgBlip xmlns:asvg="http://schemas.microsoft.com/office/drawing/2016/SVG/main" r:embed="rId3"/>
                </a:ext>
              </a:extLst>
            </a:blip>
            <a:stretch>
              <a:fillRect l="0" t="0" r="0" b="-1926"/>
            </a:stretch>
          </a:blipFill>
        </p:spPr>
      </p:sp>
      <p:grpSp>
        <p:nvGrpSpPr>
          <p:cNvPr name="Group 18" id="18"/>
          <p:cNvGrpSpPr/>
          <p:nvPr/>
        </p:nvGrpSpPr>
        <p:grpSpPr>
          <a:xfrm rot="0">
            <a:off x="1992087" y="5143500"/>
            <a:ext cx="4945537" cy="4945537"/>
            <a:chOff x="0" y="0"/>
            <a:chExt cx="6594049" cy="6594049"/>
          </a:xfrm>
        </p:grpSpPr>
        <p:sp>
          <p:nvSpPr>
            <p:cNvPr name="Freeform 19" id="19"/>
            <p:cNvSpPr/>
            <p:nvPr/>
          </p:nvSpPr>
          <p:spPr>
            <a:xfrm flipH="false" flipV="false" rot="0">
              <a:off x="0" y="0"/>
              <a:ext cx="6594094" cy="6594094"/>
            </a:xfrm>
            <a:custGeom>
              <a:avLst/>
              <a:gdLst/>
              <a:ahLst/>
              <a:cxnLst/>
              <a:rect r="r" b="b" t="t" l="l"/>
              <a:pathLst>
                <a:path h="6594094" w="6594094">
                  <a:moveTo>
                    <a:pt x="0" y="0"/>
                  </a:moveTo>
                  <a:lnTo>
                    <a:pt x="0" y="6594094"/>
                  </a:lnTo>
                  <a:lnTo>
                    <a:pt x="6594094" y="6594094"/>
                  </a:lnTo>
                  <a:lnTo>
                    <a:pt x="6594094" y="0"/>
                  </a:lnTo>
                  <a:lnTo>
                    <a:pt x="0" y="0"/>
                  </a:lnTo>
                  <a:close/>
                  <a:moveTo>
                    <a:pt x="6384036" y="6384036"/>
                  </a:moveTo>
                  <a:lnTo>
                    <a:pt x="205613" y="6384036"/>
                  </a:lnTo>
                  <a:lnTo>
                    <a:pt x="205613" y="205613"/>
                  </a:lnTo>
                  <a:lnTo>
                    <a:pt x="6384036" y="205613"/>
                  </a:lnTo>
                  <a:lnTo>
                    <a:pt x="6384036" y="6384036"/>
                  </a:lnTo>
                  <a:close/>
                </a:path>
              </a:pathLst>
            </a:custGeom>
            <a:solidFill>
              <a:srgbClr val="7595CC"/>
            </a:solidFill>
          </p:spPr>
        </p:sp>
      </p:grpSp>
      <p:sp>
        <p:nvSpPr>
          <p:cNvPr name="TextBox 20" id="20"/>
          <p:cNvSpPr txBox="true"/>
          <p:nvPr/>
        </p:nvSpPr>
        <p:spPr>
          <a:xfrm rot="0">
            <a:off x="632576" y="2901"/>
            <a:ext cx="1135914" cy="841924"/>
          </a:xfrm>
          <a:prstGeom prst="rect">
            <a:avLst/>
          </a:prstGeom>
        </p:spPr>
        <p:txBody>
          <a:bodyPr anchor="t" rtlCol="false" tIns="0" lIns="0" bIns="0" rIns="0">
            <a:spAutoFit/>
          </a:bodyPr>
          <a:lstStyle/>
          <a:p>
            <a:pPr algn="ctr">
              <a:lnSpc>
                <a:spcPts val="6070"/>
              </a:lnSpc>
            </a:pPr>
            <a:r>
              <a:rPr lang="en-US" sz="4336" b="true">
                <a:solidFill>
                  <a:srgbClr val="7595CC"/>
                </a:solidFill>
                <a:latin typeface="Arimo Bold"/>
                <a:ea typeface="Arimo Bold"/>
                <a:cs typeface="Arimo Bold"/>
                <a:sym typeface="Arimo Bold"/>
              </a:rPr>
              <a:t>HCI</a:t>
            </a:r>
          </a:p>
        </p:txBody>
      </p:sp>
      <p:sp>
        <p:nvSpPr>
          <p:cNvPr name="TextBox 21" id="21"/>
          <p:cNvSpPr txBox="true"/>
          <p:nvPr/>
        </p:nvSpPr>
        <p:spPr>
          <a:xfrm rot="0">
            <a:off x="3307545" y="1863321"/>
            <a:ext cx="6129602" cy="683056"/>
          </a:xfrm>
          <a:prstGeom prst="rect">
            <a:avLst/>
          </a:prstGeom>
        </p:spPr>
        <p:txBody>
          <a:bodyPr anchor="t" rtlCol="false" tIns="0" lIns="0" bIns="0" rIns="0">
            <a:spAutoFit/>
          </a:bodyPr>
          <a:lstStyle/>
          <a:p>
            <a:pPr algn="l">
              <a:lnSpc>
                <a:spcPts val="4875"/>
              </a:lnSpc>
            </a:pPr>
            <a:r>
              <a:rPr lang="en-US" sz="3483">
                <a:solidFill>
                  <a:srgbClr val="7595CC"/>
                </a:solidFill>
                <a:latin typeface="Arimo"/>
                <a:ea typeface="Arimo"/>
                <a:cs typeface="Arimo"/>
                <a:sym typeface="Arimo"/>
              </a:rPr>
              <a:t>Human computer interface</a:t>
            </a:r>
          </a:p>
        </p:txBody>
      </p:sp>
      <p:sp>
        <p:nvSpPr>
          <p:cNvPr name="TextBox 22" id="22"/>
          <p:cNvSpPr txBox="true"/>
          <p:nvPr/>
        </p:nvSpPr>
        <p:spPr>
          <a:xfrm rot="0">
            <a:off x="3307545" y="2582436"/>
            <a:ext cx="14325115" cy="1133475"/>
          </a:xfrm>
          <a:prstGeom prst="rect">
            <a:avLst/>
          </a:prstGeom>
        </p:spPr>
        <p:txBody>
          <a:bodyPr anchor="t" rtlCol="false" tIns="0" lIns="0" bIns="0" rIns="0">
            <a:spAutoFit/>
          </a:bodyPr>
          <a:lstStyle/>
          <a:p>
            <a:pPr algn="l">
              <a:lnSpc>
                <a:spcPts val="4200"/>
              </a:lnSpc>
            </a:pPr>
            <a:r>
              <a:rPr lang="en-US" sz="3000">
                <a:solidFill>
                  <a:srgbClr val="BD66AF"/>
                </a:solidFill>
                <a:latin typeface="Arimo"/>
                <a:ea typeface="Arimo"/>
                <a:cs typeface="Arimo"/>
                <a:sym typeface="Arimo"/>
              </a:rPr>
              <a:t>The OS provides an interface which allow the user to communicate with the computer.</a:t>
            </a:r>
          </a:p>
        </p:txBody>
      </p:sp>
      <p:sp>
        <p:nvSpPr>
          <p:cNvPr name="TextBox 23" id="23"/>
          <p:cNvSpPr txBox="true"/>
          <p:nvPr/>
        </p:nvSpPr>
        <p:spPr>
          <a:xfrm rot="0">
            <a:off x="3307545" y="4101741"/>
            <a:ext cx="6129602" cy="683056"/>
          </a:xfrm>
          <a:prstGeom prst="rect">
            <a:avLst/>
          </a:prstGeom>
        </p:spPr>
        <p:txBody>
          <a:bodyPr anchor="t" rtlCol="false" tIns="0" lIns="0" bIns="0" rIns="0">
            <a:spAutoFit/>
          </a:bodyPr>
          <a:lstStyle/>
          <a:p>
            <a:pPr algn="l">
              <a:lnSpc>
                <a:spcPts val="4875"/>
              </a:lnSpc>
            </a:pPr>
            <a:r>
              <a:rPr lang="en-US" sz="3483">
                <a:solidFill>
                  <a:srgbClr val="7595CC"/>
                </a:solidFill>
                <a:latin typeface="Arimo"/>
                <a:ea typeface="Arimo"/>
                <a:cs typeface="Arimo"/>
                <a:sym typeface="Arimo"/>
              </a:rPr>
              <a:t>3 types of HCI</a:t>
            </a:r>
          </a:p>
        </p:txBody>
      </p:sp>
      <p:grpSp>
        <p:nvGrpSpPr>
          <p:cNvPr name="Group 24" id="24"/>
          <p:cNvGrpSpPr/>
          <p:nvPr/>
        </p:nvGrpSpPr>
        <p:grpSpPr>
          <a:xfrm rot="0">
            <a:off x="6937623" y="5143500"/>
            <a:ext cx="4945537" cy="4945537"/>
            <a:chOff x="0" y="0"/>
            <a:chExt cx="6594049" cy="6594049"/>
          </a:xfrm>
        </p:grpSpPr>
        <p:sp>
          <p:nvSpPr>
            <p:cNvPr name="Freeform 25" id="25"/>
            <p:cNvSpPr/>
            <p:nvPr/>
          </p:nvSpPr>
          <p:spPr>
            <a:xfrm flipH="false" flipV="false" rot="0">
              <a:off x="0" y="0"/>
              <a:ext cx="6594094" cy="6594094"/>
            </a:xfrm>
            <a:custGeom>
              <a:avLst/>
              <a:gdLst/>
              <a:ahLst/>
              <a:cxnLst/>
              <a:rect r="r" b="b" t="t" l="l"/>
              <a:pathLst>
                <a:path h="6594094" w="6594094">
                  <a:moveTo>
                    <a:pt x="0" y="0"/>
                  </a:moveTo>
                  <a:lnTo>
                    <a:pt x="0" y="6594094"/>
                  </a:lnTo>
                  <a:lnTo>
                    <a:pt x="6594094" y="6594094"/>
                  </a:lnTo>
                  <a:lnTo>
                    <a:pt x="6594094" y="0"/>
                  </a:lnTo>
                  <a:lnTo>
                    <a:pt x="0" y="0"/>
                  </a:lnTo>
                  <a:close/>
                  <a:moveTo>
                    <a:pt x="6384036" y="6384036"/>
                  </a:moveTo>
                  <a:lnTo>
                    <a:pt x="205613" y="6384036"/>
                  </a:lnTo>
                  <a:lnTo>
                    <a:pt x="205613" y="205613"/>
                  </a:lnTo>
                  <a:lnTo>
                    <a:pt x="6384036" y="205613"/>
                  </a:lnTo>
                  <a:lnTo>
                    <a:pt x="6384036" y="6384036"/>
                  </a:lnTo>
                  <a:close/>
                </a:path>
              </a:pathLst>
            </a:custGeom>
            <a:solidFill>
              <a:srgbClr val="7595CC"/>
            </a:solidFill>
          </p:spPr>
        </p:sp>
      </p:grpSp>
      <p:grpSp>
        <p:nvGrpSpPr>
          <p:cNvPr name="Group 26" id="26"/>
          <p:cNvGrpSpPr/>
          <p:nvPr/>
        </p:nvGrpSpPr>
        <p:grpSpPr>
          <a:xfrm rot="0">
            <a:off x="11883160" y="5143500"/>
            <a:ext cx="4945537" cy="4945537"/>
            <a:chOff x="0" y="0"/>
            <a:chExt cx="6594049" cy="6594049"/>
          </a:xfrm>
        </p:grpSpPr>
        <p:sp>
          <p:nvSpPr>
            <p:cNvPr name="Freeform 27" id="27"/>
            <p:cNvSpPr/>
            <p:nvPr/>
          </p:nvSpPr>
          <p:spPr>
            <a:xfrm flipH="false" flipV="false" rot="0">
              <a:off x="0" y="0"/>
              <a:ext cx="6594094" cy="6594094"/>
            </a:xfrm>
            <a:custGeom>
              <a:avLst/>
              <a:gdLst/>
              <a:ahLst/>
              <a:cxnLst/>
              <a:rect r="r" b="b" t="t" l="l"/>
              <a:pathLst>
                <a:path h="6594094" w="6594094">
                  <a:moveTo>
                    <a:pt x="0" y="0"/>
                  </a:moveTo>
                  <a:lnTo>
                    <a:pt x="0" y="6594094"/>
                  </a:lnTo>
                  <a:lnTo>
                    <a:pt x="6594094" y="6594094"/>
                  </a:lnTo>
                  <a:lnTo>
                    <a:pt x="6594094" y="0"/>
                  </a:lnTo>
                  <a:lnTo>
                    <a:pt x="0" y="0"/>
                  </a:lnTo>
                  <a:close/>
                  <a:moveTo>
                    <a:pt x="6384036" y="6384036"/>
                  </a:moveTo>
                  <a:lnTo>
                    <a:pt x="205613" y="6384036"/>
                  </a:lnTo>
                  <a:lnTo>
                    <a:pt x="205613" y="205613"/>
                  </a:lnTo>
                  <a:lnTo>
                    <a:pt x="6384036" y="205613"/>
                  </a:lnTo>
                  <a:lnTo>
                    <a:pt x="6384036" y="6384036"/>
                  </a:lnTo>
                  <a:close/>
                </a:path>
              </a:pathLst>
            </a:custGeom>
            <a:solidFill>
              <a:srgbClr val="7595CC"/>
            </a:solidFill>
          </p:spPr>
        </p:sp>
      </p:grpSp>
      <p:sp>
        <p:nvSpPr>
          <p:cNvPr name="TextBox 28" id="28"/>
          <p:cNvSpPr txBox="true"/>
          <p:nvPr/>
        </p:nvSpPr>
        <p:spPr>
          <a:xfrm rot="0">
            <a:off x="2729172" y="5263321"/>
            <a:ext cx="3286744" cy="1133475"/>
          </a:xfrm>
          <a:prstGeom prst="rect">
            <a:avLst/>
          </a:prstGeom>
        </p:spPr>
        <p:txBody>
          <a:bodyPr anchor="t" rtlCol="false" tIns="0" lIns="0" bIns="0" rIns="0">
            <a:spAutoFit/>
          </a:bodyPr>
          <a:lstStyle/>
          <a:p>
            <a:pPr algn="l">
              <a:lnSpc>
                <a:spcPts val="4200"/>
              </a:lnSpc>
            </a:pPr>
            <a:r>
              <a:rPr lang="en-US" sz="3000">
                <a:solidFill>
                  <a:srgbClr val="BD66AF"/>
                </a:solidFill>
                <a:latin typeface="Arimo"/>
                <a:ea typeface="Arimo"/>
                <a:cs typeface="Arimo"/>
                <a:sym typeface="Arimo"/>
              </a:rPr>
              <a:t>Command Line</a:t>
            </a:r>
          </a:p>
          <a:p>
            <a:pPr algn="ctr">
              <a:lnSpc>
                <a:spcPts val="4200"/>
              </a:lnSpc>
            </a:pPr>
            <a:r>
              <a:rPr lang="en-US" sz="3000">
                <a:solidFill>
                  <a:srgbClr val="BD66AF"/>
                </a:solidFill>
                <a:latin typeface="Arimo"/>
                <a:ea typeface="Arimo"/>
                <a:cs typeface="Arimo"/>
                <a:sym typeface="Arimo"/>
              </a:rPr>
              <a:t>Interface</a:t>
            </a:r>
          </a:p>
        </p:txBody>
      </p:sp>
      <p:sp>
        <p:nvSpPr>
          <p:cNvPr name="TextBox 29" id="29"/>
          <p:cNvSpPr txBox="true"/>
          <p:nvPr/>
        </p:nvSpPr>
        <p:spPr>
          <a:xfrm rot="0">
            <a:off x="7767020" y="5263321"/>
            <a:ext cx="3286744" cy="1133475"/>
          </a:xfrm>
          <a:prstGeom prst="rect">
            <a:avLst/>
          </a:prstGeom>
        </p:spPr>
        <p:txBody>
          <a:bodyPr anchor="t" rtlCol="false" tIns="0" lIns="0" bIns="0" rIns="0">
            <a:spAutoFit/>
          </a:bodyPr>
          <a:lstStyle/>
          <a:p>
            <a:pPr algn="ctr">
              <a:lnSpc>
                <a:spcPts val="4200"/>
              </a:lnSpc>
            </a:pPr>
            <a:r>
              <a:rPr lang="en-US" sz="3000">
                <a:solidFill>
                  <a:srgbClr val="BD66AF"/>
                </a:solidFill>
                <a:latin typeface="Arimo"/>
                <a:ea typeface="Arimo"/>
                <a:cs typeface="Arimo"/>
                <a:sym typeface="Arimo"/>
              </a:rPr>
              <a:t>Graphical User</a:t>
            </a:r>
          </a:p>
          <a:p>
            <a:pPr algn="ctr">
              <a:lnSpc>
                <a:spcPts val="4200"/>
              </a:lnSpc>
            </a:pPr>
            <a:r>
              <a:rPr lang="en-US" sz="3000">
                <a:solidFill>
                  <a:srgbClr val="BD66AF"/>
                </a:solidFill>
                <a:latin typeface="Arimo"/>
                <a:ea typeface="Arimo"/>
                <a:cs typeface="Arimo"/>
                <a:sym typeface="Arimo"/>
              </a:rPr>
              <a:t>Interface</a:t>
            </a:r>
          </a:p>
        </p:txBody>
      </p:sp>
      <p:sp>
        <p:nvSpPr>
          <p:cNvPr name="TextBox 30" id="30"/>
          <p:cNvSpPr txBox="true"/>
          <p:nvPr/>
        </p:nvSpPr>
        <p:spPr>
          <a:xfrm rot="0">
            <a:off x="12712556" y="5263321"/>
            <a:ext cx="3286744" cy="1133475"/>
          </a:xfrm>
          <a:prstGeom prst="rect">
            <a:avLst/>
          </a:prstGeom>
        </p:spPr>
        <p:txBody>
          <a:bodyPr anchor="t" rtlCol="false" tIns="0" lIns="0" bIns="0" rIns="0">
            <a:spAutoFit/>
          </a:bodyPr>
          <a:lstStyle/>
          <a:p>
            <a:pPr algn="ctr">
              <a:lnSpc>
                <a:spcPts val="4200"/>
              </a:lnSpc>
            </a:pPr>
            <a:r>
              <a:rPr lang="en-US" sz="3000">
                <a:solidFill>
                  <a:srgbClr val="BD66AF"/>
                </a:solidFill>
                <a:latin typeface="Arimo"/>
                <a:ea typeface="Arimo"/>
                <a:cs typeface="Arimo"/>
                <a:sym typeface="Arimo"/>
              </a:rPr>
              <a:t>Voice Command </a:t>
            </a:r>
          </a:p>
          <a:p>
            <a:pPr algn="ctr">
              <a:lnSpc>
                <a:spcPts val="4200"/>
              </a:lnSpc>
            </a:pPr>
            <a:r>
              <a:rPr lang="en-US" sz="3000">
                <a:solidFill>
                  <a:srgbClr val="BD66AF"/>
                </a:solidFill>
                <a:latin typeface="Arimo"/>
                <a:ea typeface="Arimo"/>
                <a:cs typeface="Arimo"/>
                <a:sym typeface="Arimo"/>
              </a:rPr>
              <a:t>Interface</a:t>
            </a:r>
          </a:p>
        </p:txBody>
      </p:sp>
      <p:sp>
        <p:nvSpPr>
          <p:cNvPr name="TextBox 31" id="31"/>
          <p:cNvSpPr txBox="true"/>
          <p:nvPr/>
        </p:nvSpPr>
        <p:spPr>
          <a:xfrm rot="0">
            <a:off x="2339441" y="6586001"/>
            <a:ext cx="4066208" cy="2951944"/>
          </a:xfrm>
          <a:prstGeom prst="rect">
            <a:avLst/>
          </a:prstGeom>
        </p:spPr>
        <p:txBody>
          <a:bodyPr anchor="t" rtlCol="false" tIns="0" lIns="0" bIns="0" rIns="0">
            <a:spAutoFit/>
          </a:bodyPr>
          <a:lstStyle/>
          <a:p>
            <a:pPr algn="l">
              <a:lnSpc>
                <a:spcPts val="3269"/>
              </a:lnSpc>
            </a:pPr>
            <a:r>
              <a:rPr lang="en-US" sz="2335">
                <a:solidFill>
                  <a:srgbClr val="FF5757"/>
                </a:solidFill>
                <a:latin typeface="Arimo"/>
                <a:ea typeface="Arimo"/>
                <a:cs typeface="Arimo"/>
                <a:sym typeface="Arimo"/>
              </a:rPr>
              <a:t>The user needs to learn a number of commands for direct communication with the computer, which is not restricted to a set of predetermined options.</a:t>
            </a:r>
          </a:p>
        </p:txBody>
      </p:sp>
      <p:sp>
        <p:nvSpPr>
          <p:cNvPr name="TextBox 32" id="32"/>
          <p:cNvSpPr txBox="true"/>
          <p:nvPr/>
        </p:nvSpPr>
        <p:spPr>
          <a:xfrm rot="0">
            <a:off x="7377287" y="6579096"/>
            <a:ext cx="4066208" cy="2971794"/>
          </a:xfrm>
          <a:prstGeom prst="rect">
            <a:avLst/>
          </a:prstGeom>
        </p:spPr>
        <p:txBody>
          <a:bodyPr anchor="t" rtlCol="false" tIns="0" lIns="0" bIns="0" rIns="0">
            <a:spAutoFit/>
          </a:bodyPr>
          <a:lstStyle/>
          <a:p>
            <a:pPr algn="l">
              <a:lnSpc>
                <a:spcPts val="3269"/>
              </a:lnSpc>
            </a:pPr>
            <a:r>
              <a:rPr lang="en-US" sz="2335">
                <a:solidFill>
                  <a:srgbClr val="FF5757"/>
                </a:solidFill>
                <a:latin typeface="Arimo"/>
                <a:ea typeface="Arimo"/>
                <a:cs typeface="Arimo"/>
                <a:sym typeface="Arimo"/>
              </a:rPr>
              <a:t>Interaction using pictures or symbols instead of commands is common in graphical user interfaces (GUIs) like WIMP (Windows, Icons, Menus, and Pointing Devices).</a:t>
            </a:r>
          </a:p>
        </p:txBody>
      </p:sp>
      <p:sp>
        <p:nvSpPr>
          <p:cNvPr name="TextBox 33" id="33"/>
          <p:cNvSpPr txBox="true"/>
          <p:nvPr/>
        </p:nvSpPr>
        <p:spPr>
          <a:xfrm rot="0">
            <a:off x="12322825" y="6476057"/>
            <a:ext cx="4066208" cy="1706308"/>
          </a:xfrm>
          <a:prstGeom prst="rect">
            <a:avLst/>
          </a:prstGeom>
        </p:spPr>
        <p:txBody>
          <a:bodyPr anchor="t" rtlCol="false" tIns="0" lIns="0" bIns="0" rIns="0">
            <a:spAutoFit/>
          </a:bodyPr>
          <a:lstStyle/>
          <a:p>
            <a:pPr algn="l" marL="533811" indent="-177937" lvl="2">
              <a:lnSpc>
                <a:spcPts val="3269"/>
              </a:lnSpc>
              <a:buFont typeface="Arial"/>
              <a:buChar char="⚬"/>
            </a:pPr>
            <a:r>
              <a:rPr lang="en-US" sz="2335">
                <a:solidFill>
                  <a:srgbClr val="FF5757"/>
                </a:solidFill>
                <a:latin typeface="Arimo"/>
                <a:ea typeface="Arimo"/>
                <a:cs typeface="Arimo"/>
                <a:sym typeface="Arimo"/>
              </a:rPr>
              <a:t>Smart Speaker (Google Home and Amazon Alexa)</a:t>
            </a:r>
          </a:p>
          <a:p>
            <a:pPr algn="l" marL="533811" indent="-177937" lvl="2">
              <a:lnSpc>
                <a:spcPts val="3269"/>
              </a:lnSpc>
              <a:buFont typeface="Arial"/>
              <a:buChar char="⚬"/>
            </a:pPr>
            <a:r>
              <a:rPr lang="en-US" sz="2335">
                <a:solidFill>
                  <a:srgbClr val="FF5757"/>
                </a:solidFill>
                <a:latin typeface="Arimo"/>
                <a:ea typeface="Arimo"/>
                <a:cs typeface="Arimo"/>
                <a:sym typeface="Arimo"/>
              </a:rPr>
              <a:t>Virtual Assistant (Siri) </a:t>
            </a:r>
          </a:p>
        </p:txBody>
      </p:sp>
      <p:grpSp>
        <p:nvGrpSpPr>
          <p:cNvPr name="Group 34" id="34"/>
          <p:cNvGrpSpPr/>
          <p:nvPr/>
        </p:nvGrpSpPr>
        <p:grpSpPr>
          <a:xfrm rot="0">
            <a:off x="2537237" y="281084"/>
            <a:ext cx="13213526" cy="9925515"/>
            <a:chOff x="0" y="0"/>
            <a:chExt cx="17618034" cy="13234020"/>
          </a:xfrm>
        </p:grpSpPr>
        <p:sp>
          <p:nvSpPr>
            <p:cNvPr name="Freeform 35" id="3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36" id="3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37" id="3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2614046" cy="1028700"/>
            <a:chOff x="0" y="0"/>
            <a:chExt cx="3485395" cy="1371600"/>
          </a:xfrm>
        </p:grpSpPr>
        <p:sp>
          <p:nvSpPr>
            <p:cNvPr name="Freeform 3" id="3"/>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4" id="4"/>
          <p:cNvGrpSpPr/>
          <p:nvPr/>
        </p:nvGrpSpPr>
        <p:grpSpPr>
          <a:xfrm rot="0">
            <a:off x="2614046" y="0"/>
            <a:ext cx="2614046" cy="1028700"/>
            <a:chOff x="0" y="0"/>
            <a:chExt cx="3485395" cy="1371600"/>
          </a:xfrm>
        </p:grpSpPr>
        <p:sp>
          <p:nvSpPr>
            <p:cNvPr name="Freeform 5" id="5"/>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6" id="6"/>
          <p:cNvGrpSpPr/>
          <p:nvPr/>
        </p:nvGrpSpPr>
        <p:grpSpPr>
          <a:xfrm rot="0">
            <a:off x="5228093" y="0"/>
            <a:ext cx="2614046" cy="1028700"/>
            <a:chOff x="0" y="0"/>
            <a:chExt cx="3485395" cy="1371600"/>
          </a:xfrm>
        </p:grpSpPr>
        <p:sp>
          <p:nvSpPr>
            <p:cNvPr name="Freeform 7" id="7"/>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8" id="8"/>
          <p:cNvGrpSpPr/>
          <p:nvPr/>
        </p:nvGrpSpPr>
        <p:grpSpPr>
          <a:xfrm rot="0">
            <a:off x="7842139" y="0"/>
            <a:ext cx="2614046" cy="1028700"/>
            <a:chOff x="0" y="0"/>
            <a:chExt cx="3485395" cy="1371600"/>
          </a:xfrm>
        </p:grpSpPr>
        <p:sp>
          <p:nvSpPr>
            <p:cNvPr name="Freeform 9" id="9"/>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0" id="10"/>
          <p:cNvGrpSpPr/>
          <p:nvPr/>
        </p:nvGrpSpPr>
        <p:grpSpPr>
          <a:xfrm rot="0">
            <a:off x="10456186" y="0"/>
            <a:ext cx="2614046" cy="1028700"/>
            <a:chOff x="0" y="0"/>
            <a:chExt cx="3485395" cy="1371600"/>
          </a:xfrm>
        </p:grpSpPr>
        <p:sp>
          <p:nvSpPr>
            <p:cNvPr name="Freeform 11" id="11"/>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2" id="12"/>
          <p:cNvGrpSpPr/>
          <p:nvPr/>
        </p:nvGrpSpPr>
        <p:grpSpPr>
          <a:xfrm rot="0">
            <a:off x="13070232" y="0"/>
            <a:ext cx="2614046" cy="1028700"/>
            <a:chOff x="0" y="0"/>
            <a:chExt cx="3485395" cy="1371600"/>
          </a:xfrm>
        </p:grpSpPr>
        <p:sp>
          <p:nvSpPr>
            <p:cNvPr name="Freeform 13" id="13"/>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4" id="14"/>
          <p:cNvGrpSpPr/>
          <p:nvPr/>
        </p:nvGrpSpPr>
        <p:grpSpPr>
          <a:xfrm rot="0">
            <a:off x="15673954" y="0"/>
            <a:ext cx="2614046" cy="1028700"/>
            <a:chOff x="0" y="0"/>
            <a:chExt cx="3485395" cy="1371600"/>
          </a:xfrm>
        </p:grpSpPr>
        <p:sp>
          <p:nvSpPr>
            <p:cNvPr name="Freeform 15" id="15"/>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sp>
        <p:nvSpPr>
          <p:cNvPr name="Freeform 16" id="16"/>
          <p:cNvSpPr/>
          <p:nvPr/>
        </p:nvSpPr>
        <p:spPr>
          <a:xfrm flipH="false" flipV="true" rot="1965492">
            <a:off x="934312" y="1638769"/>
            <a:ext cx="2115549" cy="753905"/>
          </a:xfrm>
          <a:custGeom>
            <a:avLst/>
            <a:gdLst/>
            <a:ahLst/>
            <a:cxnLst/>
            <a:rect r="r" b="b" t="t" l="l"/>
            <a:pathLst>
              <a:path h="753905" w="2115549">
                <a:moveTo>
                  <a:pt x="0" y="753905"/>
                </a:moveTo>
                <a:lnTo>
                  <a:pt x="2115549" y="753905"/>
                </a:lnTo>
                <a:lnTo>
                  <a:pt x="2115549" y="0"/>
                </a:lnTo>
                <a:lnTo>
                  <a:pt x="0" y="0"/>
                </a:lnTo>
                <a:lnTo>
                  <a:pt x="0" y="753905"/>
                </a:lnTo>
                <a:close/>
              </a:path>
            </a:pathLst>
          </a:custGeom>
          <a:blipFill>
            <a:blip r:embed="rId2">
              <a:extLst>
                <a:ext uri="{96DAC541-7B7A-43D3-8B79-37D633B846F1}">
                  <asvg:svgBlip xmlns:asvg="http://schemas.microsoft.com/office/drawing/2016/SVG/main" r:embed="rId3"/>
                </a:ext>
              </a:extLst>
            </a:blip>
            <a:stretch>
              <a:fillRect l="0" t="0" r="0" b="-1926"/>
            </a:stretch>
          </a:blipFill>
        </p:spPr>
      </p:sp>
      <p:grpSp>
        <p:nvGrpSpPr>
          <p:cNvPr name="Group 17" id="17"/>
          <p:cNvGrpSpPr/>
          <p:nvPr/>
        </p:nvGrpSpPr>
        <p:grpSpPr>
          <a:xfrm rot="-5400000">
            <a:off x="6239112" y="6037943"/>
            <a:ext cx="5968317" cy="47625"/>
            <a:chOff x="0" y="0"/>
            <a:chExt cx="7957756" cy="63500"/>
          </a:xfrm>
        </p:grpSpPr>
        <p:sp>
          <p:nvSpPr>
            <p:cNvPr name="Freeform 18" id="18"/>
            <p:cNvSpPr/>
            <p:nvPr/>
          </p:nvSpPr>
          <p:spPr>
            <a:xfrm flipH="false" flipV="false" rot="0">
              <a:off x="0" y="0"/>
              <a:ext cx="7957693" cy="63500"/>
            </a:xfrm>
            <a:custGeom>
              <a:avLst/>
              <a:gdLst/>
              <a:ahLst/>
              <a:cxnLst/>
              <a:rect r="r" b="b" t="t" l="l"/>
              <a:pathLst>
                <a:path h="63500" w="7957693">
                  <a:moveTo>
                    <a:pt x="31750" y="0"/>
                  </a:moveTo>
                  <a:lnTo>
                    <a:pt x="7925943" y="0"/>
                  </a:lnTo>
                  <a:cubicBezTo>
                    <a:pt x="7943469" y="0"/>
                    <a:pt x="7957693" y="14224"/>
                    <a:pt x="7957693" y="31750"/>
                  </a:cubicBezTo>
                  <a:cubicBezTo>
                    <a:pt x="7957693" y="49276"/>
                    <a:pt x="7943596" y="63500"/>
                    <a:pt x="7925943" y="63500"/>
                  </a:cubicBezTo>
                  <a:lnTo>
                    <a:pt x="31750" y="63500"/>
                  </a:lnTo>
                  <a:cubicBezTo>
                    <a:pt x="14224" y="63500"/>
                    <a:pt x="0" y="49276"/>
                    <a:pt x="0" y="31750"/>
                  </a:cubicBezTo>
                  <a:cubicBezTo>
                    <a:pt x="0" y="14224"/>
                    <a:pt x="14224" y="0"/>
                    <a:pt x="31750" y="0"/>
                  </a:cubicBezTo>
                  <a:close/>
                </a:path>
              </a:pathLst>
            </a:custGeom>
            <a:solidFill>
              <a:srgbClr val="FFFFFF"/>
            </a:solidFill>
          </p:spPr>
        </p:sp>
      </p:grpSp>
      <p:sp>
        <p:nvSpPr>
          <p:cNvPr name="Freeform 19" id="19"/>
          <p:cNvSpPr/>
          <p:nvPr/>
        </p:nvSpPr>
        <p:spPr>
          <a:xfrm flipH="false" flipV="false" rot="0">
            <a:off x="591408" y="4993588"/>
            <a:ext cx="1050286" cy="1091979"/>
          </a:xfrm>
          <a:custGeom>
            <a:avLst/>
            <a:gdLst/>
            <a:ahLst/>
            <a:cxnLst/>
            <a:rect r="r" b="b" t="t" l="l"/>
            <a:pathLst>
              <a:path h="1091979" w="1050286">
                <a:moveTo>
                  <a:pt x="0" y="0"/>
                </a:moveTo>
                <a:lnTo>
                  <a:pt x="1050286" y="0"/>
                </a:lnTo>
                <a:lnTo>
                  <a:pt x="1050286" y="1091979"/>
                </a:lnTo>
                <a:lnTo>
                  <a:pt x="0" y="1091979"/>
                </a:lnTo>
                <a:lnTo>
                  <a:pt x="0" y="0"/>
                </a:lnTo>
                <a:close/>
              </a:path>
            </a:pathLst>
          </a:custGeom>
          <a:blipFill>
            <a:blip r:embed="rId4">
              <a:extLst>
                <a:ext uri="{96DAC541-7B7A-43D3-8B79-37D633B846F1}">
                  <asvg:svgBlip xmlns:asvg="http://schemas.microsoft.com/office/drawing/2016/SVG/main" r:embed="rId5"/>
                </a:ext>
              </a:extLst>
            </a:blip>
            <a:stretch>
              <a:fillRect l="0" t="0" r="-1257" b="0"/>
            </a:stretch>
          </a:blipFill>
        </p:spPr>
      </p:sp>
      <p:sp>
        <p:nvSpPr>
          <p:cNvPr name="Freeform 20" id="20"/>
          <p:cNvSpPr/>
          <p:nvPr/>
        </p:nvSpPr>
        <p:spPr>
          <a:xfrm flipH="false" flipV="false" rot="0">
            <a:off x="383623" y="6676497"/>
            <a:ext cx="1602846" cy="1365388"/>
          </a:xfrm>
          <a:custGeom>
            <a:avLst/>
            <a:gdLst/>
            <a:ahLst/>
            <a:cxnLst/>
            <a:rect r="r" b="b" t="t" l="l"/>
            <a:pathLst>
              <a:path h="1365388" w="1602846">
                <a:moveTo>
                  <a:pt x="0" y="0"/>
                </a:moveTo>
                <a:lnTo>
                  <a:pt x="1602846" y="0"/>
                </a:lnTo>
                <a:lnTo>
                  <a:pt x="1602846" y="1365388"/>
                </a:lnTo>
                <a:lnTo>
                  <a:pt x="0" y="1365388"/>
                </a:lnTo>
                <a:lnTo>
                  <a:pt x="0" y="0"/>
                </a:lnTo>
                <a:close/>
              </a:path>
            </a:pathLst>
          </a:custGeom>
          <a:blipFill>
            <a:blip r:embed="rId6">
              <a:extLst>
                <a:ext uri="{96DAC541-7B7A-43D3-8B79-37D633B846F1}">
                  <asvg:svgBlip xmlns:asvg="http://schemas.microsoft.com/office/drawing/2016/SVG/main" r:embed="rId7"/>
                </a:ext>
              </a:extLst>
            </a:blip>
            <a:stretch>
              <a:fillRect l="0" t="0" r="0" b="-25"/>
            </a:stretch>
          </a:blipFill>
        </p:spPr>
      </p:sp>
      <p:sp>
        <p:nvSpPr>
          <p:cNvPr name="TextBox 21" id="21"/>
          <p:cNvSpPr txBox="true"/>
          <p:nvPr/>
        </p:nvSpPr>
        <p:spPr>
          <a:xfrm rot="0">
            <a:off x="632576" y="2901"/>
            <a:ext cx="1135914" cy="841924"/>
          </a:xfrm>
          <a:prstGeom prst="rect">
            <a:avLst/>
          </a:prstGeom>
        </p:spPr>
        <p:txBody>
          <a:bodyPr anchor="t" rtlCol="false" tIns="0" lIns="0" bIns="0" rIns="0">
            <a:spAutoFit/>
          </a:bodyPr>
          <a:lstStyle/>
          <a:p>
            <a:pPr algn="ctr">
              <a:lnSpc>
                <a:spcPts val="6070"/>
              </a:lnSpc>
            </a:pPr>
            <a:r>
              <a:rPr lang="en-US" sz="4336" b="true">
                <a:solidFill>
                  <a:srgbClr val="7595CC"/>
                </a:solidFill>
                <a:latin typeface="Arimo Bold"/>
                <a:ea typeface="Arimo Bold"/>
                <a:cs typeface="Arimo Bold"/>
                <a:sym typeface="Arimo Bold"/>
              </a:rPr>
              <a:t>HCI</a:t>
            </a:r>
          </a:p>
        </p:txBody>
      </p:sp>
      <p:sp>
        <p:nvSpPr>
          <p:cNvPr name="TextBox 22" id="22"/>
          <p:cNvSpPr txBox="true"/>
          <p:nvPr/>
        </p:nvSpPr>
        <p:spPr>
          <a:xfrm rot="0">
            <a:off x="3307545" y="1863321"/>
            <a:ext cx="9385006" cy="683056"/>
          </a:xfrm>
          <a:prstGeom prst="rect">
            <a:avLst/>
          </a:prstGeom>
        </p:spPr>
        <p:txBody>
          <a:bodyPr anchor="t" rtlCol="false" tIns="0" lIns="0" bIns="0" rIns="0">
            <a:spAutoFit/>
          </a:bodyPr>
          <a:lstStyle/>
          <a:p>
            <a:pPr algn="l">
              <a:lnSpc>
                <a:spcPts val="4875"/>
              </a:lnSpc>
            </a:pPr>
            <a:r>
              <a:rPr lang="en-US" sz="3483">
                <a:solidFill>
                  <a:srgbClr val="7595CC"/>
                </a:solidFill>
                <a:latin typeface="Arimo"/>
                <a:ea typeface="Arimo"/>
                <a:cs typeface="Arimo"/>
                <a:sym typeface="Arimo"/>
              </a:rPr>
              <a:t>Compare and Contrast CLI and GUI</a:t>
            </a:r>
          </a:p>
        </p:txBody>
      </p:sp>
      <p:sp>
        <p:nvSpPr>
          <p:cNvPr name="TextBox 23" id="23"/>
          <p:cNvSpPr txBox="true"/>
          <p:nvPr/>
        </p:nvSpPr>
        <p:spPr>
          <a:xfrm rot="0">
            <a:off x="3085602" y="3114754"/>
            <a:ext cx="3286744" cy="1133475"/>
          </a:xfrm>
          <a:prstGeom prst="rect">
            <a:avLst/>
          </a:prstGeom>
        </p:spPr>
        <p:txBody>
          <a:bodyPr anchor="t" rtlCol="false" tIns="0" lIns="0" bIns="0" rIns="0">
            <a:spAutoFit/>
          </a:bodyPr>
          <a:lstStyle/>
          <a:p>
            <a:pPr algn="l">
              <a:lnSpc>
                <a:spcPts val="4200"/>
              </a:lnSpc>
            </a:pPr>
            <a:r>
              <a:rPr lang="en-US" sz="3000">
                <a:solidFill>
                  <a:srgbClr val="BD66AF"/>
                </a:solidFill>
                <a:latin typeface="Arimo"/>
                <a:ea typeface="Arimo"/>
                <a:cs typeface="Arimo"/>
                <a:sym typeface="Arimo"/>
              </a:rPr>
              <a:t>Command Line</a:t>
            </a:r>
          </a:p>
          <a:p>
            <a:pPr algn="ctr">
              <a:lnSpc>
                <a:spcPts val="4200"/>
              </a:lnSpc>
            </a:pPr>
            <a:r>
              <a:rPr lang="en-US" sz="3000">
                <a:solidFill>
                  <a:srgbClr val="BD66AF"/>
                </a:solidFill>
                <a:latin typeface="Arimo"/>
                <a:ea typeface="Arimo"/>
                <a:cs typeface="Arimo"/>
                <a:sym typeface="Arimo"/>
              </a:rPr>
              <a:t>Interface</a:t>
            </a:r>
          </a:p>
        </p:txBody>
      </p:sp>
      <p:sp>
        <p:nvSpPr>
          <p:cNvPr name="TextBox 24" id="24"/>
          <p:cNvSpPr txBox="true"/>
          <p:nvPr/>
        </p:nvSpPr>
        <p:spPr>
          <a:xfrm rot="0">
            <a:off x="1817820" y="6750790"/>
            <a:ext cx="7256504" cy="1291095"/>
          </a:xfrm>
          <a:prstGeom prst="rect">
            <a:avLst/>
          </a:prstGeom>
        </p:spPr>
        <p:txBody>
          <a:bodyPr anchor="t" rtlCol="false" tIns="0" lIns="0" bIns="0" rIns="0">
            <a:spAutoFit/>
          </a:bodyPr>
          <a:lstStyle/>
          <a:p>
            <a:pPr algn="l" marL="533811" indent="-177937" lvl="2">
              <a:lnSpc>
                <a:spcPts val="3269"/>
              </a:lnSpc>
              <a:buFont typeface="Arial"/>
              <a:buChar char="⚬"/>
            </a:pPr>
            <a:r>
              <a:rPr lang="en-US" sz="2335">
                <a:solidFill>
                  <a:srgbClr val="FF5757"/>
                </a:solidFill>
                <a:latin typeface="Arimo"/>
                <a:ea typeface="Arimo"/>
                <a:cs typeface="Arimo"/>
                <a:sym typeface="Arimo"/>
              </a:rPr>
              <a:t>Need to learn a lot of commands</a:t>
            </a:r>
          </a:p>
          <a:p>
            <a:pPr algn="l" marL="533811" indent="-177937" lvl="2">
              <a:lnSpc>
                <a:spcPts val="3269"/>
              </a:lnSpc>
              <a:buFont typeface="Arial"/>
              <a:buChar char="⚬"/>
            </a:pPr>
            <a:r>
              <a:rPr lang="en-US" sz="2335">
                <a:solidFill>
                  <a:srgbClr val="FF5757"/>
                </a:solidFill>
                <a:latin typeface="Arimo"/>
                <a:ea typeface="Arimo"/>
                <a:cs typeface="Arimo"/>
                <a:sym typeface="Arimo"/>
              </a:rPr>
              <a:t>Each command must be typed in correctly in terms of format and spelling </a:t>
            </a:r>
          </a:p>
        </p:txBody>
      </p:sp>
      <p:sp>
        <p:nvSpPr>
          <p:cNvPr name="TextBox 25" id="25"/>
          <p:cNvSpPr txBox="true"/>
          <p:nvPr/>
        </p:nvSpPr>
        <p:spPr>
          <a:xfrm rot="0">
            <a:off x="1525002" y="4811384"/>
            <a:ext cx="7256504" cy="1274184"/>
          </a:xfrm>
          <a:prstGeom prst="rect">
            <a:avLst/>
          </a:prstGeom>
        </p:spPr>
        <p:txBody>
          <a:bodyPr anchor="t" rtlCol="false" tIns="0" lIns="0" bIns="0" rIns="0">
            <a:spAutoFit/>
          </a:bodyPr>
          <a:lstStyle/>
          <a:p>
            <a:pPr algn="l" marL="533811" indent="-177937" lvl="2">
              <a:lnSpc>
                <a:spcPts val="3269"/>
              </a:lnSpc>
              <a:buFont typeface="Arial"/>
              <a:buChar char="⚬"/>
            </a:pPr>
            <a:r>
              <a:rPr lang="en-US" sz="2335">
                <a:solidFill>
                  <a:srgbClr val="A4C639"/>
                </a:solidFill>
                <a:latin typeface="Arimo"/>
                <a:ea typeface="Arimo"/>
                <a:cs typeface="Arimo"/>
                <a:sym typeface="Arimo"/>
              </a:rPr>
              <a:t>The user is in direct communication with the computer </a:t>
            </a:r>
          </a:p>
          <a:p>
            <a:pPr algn="l" marL="533811" indent="-177937" lvl="2">
              <a:lnSpc>
                <a:spcPts val="3269"/>
              </a:lnSpc>
              <a:buFont typeface="Arial"/>
              <a:buChar char="⚬"/>
            </a:pPr>
            <a:r>
              <a:rPr lang="en-US" sz="2335">
                <a:solidFill>
                  <a:srgbClr val="A4C639"/>
                </a:solidFill>
                <a:latin typeface="Arimo"/>
                <a:ea typeface="Arimo"/>
                <a:cs typeface="Arimo"/>
                <a:sym typeface="Arimo"/>
              </a:rPr>
              <a:t>Uses a small amount of computer memory </a:t>
            </a:r>
          </a:p>
        </p:txBody>
      </p:sp>
      <p:grpSp>
        <p:nvGrpSpPr>
          <p:cNvPr name="Group 26" id="26"/>
          <p:cNvGrpSpPr/>
          <p:nvPr/>
        </p:nvGrpSpPr>
        <p:grpSpPr>
          <a:xfrm rot="0">
            <a:off x="2537237" y="281084"/>
            <a:ext cx="13213526" cy="9925515"/>
            <a:chOff x="0" y="0"/>
            <a:chExt cx="17618034" cy="13234020"/>
          </a:xfrm>
        </p:grpSpPr>
        <p:sp>
          <p:nvSpPr>
            <p:cNvPr name="Freeform 27" id="2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28" id="2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29" id="2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2614046" cy="1028700"/>
            <a:chOff x="0" y="0"/>
            <a:chExt cx="3485395" cy="1371600"/>
          </a:xfrm>
        </p:grpSpPr>
        <p:sp>
          <p:nvSpPr>
            <p:cNvPr name="Freeform 3" id="3"/>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4" id="4"/>
          <p:cNvGrpSpPr/>
          <p:nvPr/>
        </p:nvGrpSpPr>
        <p:grpSpPr>
          <a:xfrm rot="0">
            <a:off x="2614046" y="0"/>
            <a:ext cx="2614046" cy="1028700"/>
            <a:chOff x="0" y="0"/>
            <a:chExt cx="3485395" cy="1371600"/>
          </a:xfrm>
        </p:grpSpPr>
        <p:sp>
          <p:nvSpPr>
            <p:cNvPr name="Freeform 5" id="5"/>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6" id="6"/>
          <p:cNvGrpSpPr/>
          <p:nvPr/>
        </p:nvGrpSpPr>
        <p:grpSpPr>
          <a:xfrm rot="0">
            <a:off x="5228093" y="0"/>
            <a:ext cx="2614046" cy="1028700"/>
            <a:chOff x="0" y="0"/>
            <a:chExt cx="3485395" cy="1371600"/>
          </a:xfrm>
        </p:grpSpPr>
        <p:sp>
          <p:nvSpPr>
            <p:cNvPr name="Freeform 7" id="7"/>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8" id="8"/>
          <p:cNvGrpSpPr/>
          <p:nvPr/>
        </p:nvGrpSpPr>
        <p:grpSpPr>
          <a:xfrm rot="0">
            <a:off x="7842139" y="0"/>
            <a:ext cx="2614046" cy="1028700"/>
            <a:chOff x="0" y="0"/>
            <a:chExt cx="3485395" cy="1371600"/>
          </a:xfrm>
        </p:grpSpPr>
        <p:sp>
          <p:nvSpPr>
            <p:cNvPr name="Freeform 9" id="9"/>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0" id="10"/>
          <p:cNvGrpSpPr/>
          <p:nvPr/>
        </p:nvGrpSpPr>
        <p:grpSpPr>
          <a:xfrm rot="0">
            <a:off x="10456186" y="0"/>
            <a:ext cx="2614046" cy="1028700"/>
            <a:chOff x="0" y="0"/>
            <a:chExt cx="3485395" cy="1371600"/>
          </a:xfrm>
        </p:grpSpPr>
        <p:sp>
          <p:nvSpPr>
            <p:cNvPr name="Freeform 11" id="11"/>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2" id="12"/>
          <p:cNvGrpSpPr/>
          <p:nvPr/>
        </p:nvGrpSpPr>
        <p:grpSpPr>
          <a:xfrm rot="0">
            <a:off x="13070232" y="0"/>
            <a:ext cx="2614046" cy="1028700"/>
            <a:chOff x="0" y="0"/>
            <a:chExt cx="3485395" cy="1371600"/>
          </a:xfrm>
        </p:grpSpPr>
        <p:sp>
          <p:nvSpPr>
            <p:cNvPr name="Freeform 13" id="13"/>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4" id="14"/>
          <p:cNvGrpSpPr/>
          <p:nvPr/>
        </p:nvGrpSpPr>
        <p:grpSpPr>
          <a:xfrm rot="0">
            <a:off x="15673954" y="0"/>
            <a:ext cx="2614046" cy="1028700"/>
            <a:chOff x="0" y="0"/>
            <a:chExt cx="3485395" cy="1371600"/>
          </a:xfrm>
        </p:grpSpPr>
        <p:sp>
          <p:nvSpPr>
            <p:cNvPr name="Freeform 15" id="15"/>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sp>
        <p:nvSpPr>
          <p:cNvPr name="Freeform 16" id="16"/>
          <p:cNvSpPr/>
          <p:nvPr/>
        </p:nvSpPr>
        <p:spPr>
          <a:xfrm flipH="false" flipV="true" rot="1965492">
            <a:off x="934312" y="1638769"/>
            <a:ext cx="2115549" cy="753905"/>
          </a:xfrm>
          <a:custGeom>
            <a:avLst/>
            <a:gdLst/>
            <a:ahLst/>
            <a:cxnLst/>
            <a:rect r="r" b="b" t="t" l="l"/>
            <a:pathLst>
              <a:path h="753905" w="2115549">
                <a:moveTo>
                  <a:pt x="0" y="753905"/>
                </a:moveTo>
                <a:lnTo>
                  <a:pt x="2115549" y="753905"/>
                </a:lnTo>
                <a:lnTo>
                  <a:pt x="2115549" y="0"/>
                </a:lnTo>
                <a:lnTo>
                  <a:pt x="0" y="0"/>
                </a:lnTo>
                <a:lnTo>
                  <a:pt x="0" y="753905"/>
                </a:lnTo>
                <a:close/>
              </a:path>
            </a:pathLst>
          </a:custGeom>
          <a:blipFill>
            <a:blip r:embed="rId2">
              <a:extLst>
                <a:ext uri="{96DAC541-7B7A-43D3-8B79-37D633B846F1}">
                  <asvg:svgBlip xmlns:asvg="http://schemas.microsoft.com/office/drawing/2016/SVG/main" r:embed="rId3"/>
                </a:ext>
              </a:extLst>
            </a:blip>
            <a:stretch>
              <a:fillRect l="0" t="0" r="0" b="-1926"/>
            </a:stretch>
          </a:blipFill>
        </p:spPr>
      </p:sp>
      <p:grpSp>
        <p:nvGrpSpPr>
          <p:cNvPr name="Group 17" id="17"/>
          <p:cNvGrpSpPr/>
          <p:nvPr/>
        </p:nvGrpSpPr>
        <p:grpSpPr>
          <a:xfrm rot="-5400000">
            <a:off x="6239112" y="6037943"/>
            <a:ext cx="5968317" cy="47625"/>
            <a:chOff x="0" y="0"/>
            <a:chExt cx="7957756" cy="63500"/>
          </a:xfrm>
        </p:grpSpPr>
        <p:sp>
          <p:nvSpPr>
            <p:cNvPr name="Freeform 18" id="18"/>
            <p:cNvSpPr/>
            <p:nvPr/>
          </p:nvSpPr>
          <p:spPr>
            <a:xfrm flipH="false" flipV="false" rot="0">
              <a:off x="0" y="0"/>
              <a:ext cx="7957693" cy="63500"/>
            </a:xfrm>
            <a:custGeom>
              <a:avLst/>
              <a:gdLst/>
              <a:ahLst/>
              <a:cxnLst/>
              <a:rect r="r" b="b" t="t" l="l"/>
              <a:pathLst>
                <a:path h="63500" w="7957693">
                  <a:moveTo>
                    <a:pt x="31750" y="0"/>
                  </a:moveTo>
                  <a:lnTo>
                    <a:pt x="7925943" y="0"/>
                  </a:lnTo>
                  <a:cubicBezTo>
                    <a:pt x="7943469" y="0"/>
                    <a:pt x="7957693" y="14224"/>
                    <a:pt x="7957693" y="31750"/>
                  </a:cubicBezTo>
                  <a:cubicBezTo>
                    <a:pt x="7957693" y="49276"/>
                    <a:pt x="7943596" y="63500"/>
                    <a:pt x="7925943" y="63500"/>
                  </a:cubicBezTo>
                  <a:lnTo>
                    <a:pt x="31750" y="63500"/>
                  </a:lnTo>
                  <a:cubicBezTo>
                    <a:pt x="14224" y="63500"/>
                    <a:pt x="0" y="49276"/>
                    <a:pt x="0" y="31750"/>
                  </a:cubicBezTo>
                  <a:cubicBezTo>
                    <a:pt x="0" y="14224"/>
                    <a:pt x="14224" y="0"/>
                    <a:pt x="31750" y="0"/>
                  </a:cubicBezTo>
                  <a:close/>
                </a:path>
              </a:pathLst>
            </a:custGeom>
            <a:solidFill>
              <a:srgbClr val="FFFFFF"/>
            </a:solidFill>
          </p:spPr>
        </p:sp>
      </p:grpSp>
      <p:sp>
        <p:nvSpPr>
          <p:cNvPr name="Freeform 19" id="19"/>
          <p:cNvSpPr/>
          <p:nvPr/>
        </p:nvSpPr>
        <p:spPr>
          <a:xfrm flipH="false" flipV="false" rot="0">
            <a:off x="591408" y="4993588"/>
            <a:ext cx="1050286" cy="1091979"/>
          </a:xfrm>
          <a:custGeom>
            <a:avLst/>
            <a:gdLst/>
            <a:ahLst/>
            <a:cxnLst/>
            <a:rect r="r" b="b" t="t" l="l"/>
            <a:pathLst>
              <a:path h="1091979" w="1050286">
                <a:moveTo>
                  <a:pt x="0" y="0"/>
                </a:moveTo>
                <a:lnTo>
                  <a:pt x="1050286" y="0"/>
                </a:lnTo>
                <a:lnTo>
                  <a:pt x="1050286" y="1091979"/>
                </a:lnTo>
                <a:lnTo>
                  <a:pt x="0" y="1091979"/>
                </a:lnTo>
                <a:lnTo>
                  <a:pt x="0" y="0"/>
                </a:lnTo>
                <a:close/>
              </a:path>
            </a:pathLst>
          </a:custGeom>
          <a:blipFill>
            <a:blip r:embed="rId4">
              <a:extLst>
                <a:ext uri="{96DAC541-7B7A-43D3-8B79-37D633B846F1}">
                  <asvg:svgBlip xmlns:asvg="http://schemas.microsoft.com/office/drawing/2016/SVG/main" r:embed="rId5"/>
                </a:ext>
              </a:extLst>
            </a:blip>
            <a:stretch>
              <a:fillRect l="0" t="0" r="-1257" b="0"/>
            </a:stretch>
          </a:blipFill>
        </p:spPr>
      </p:sp>
      <p:sp>
        <p:nvSpPr>
          <p:cNvPr name="TextBox 20" id="20"/>
          <p:cNvSpPr txBox="true"/>
          <p:nvPr/>
        </p:nvSpPr>
        <p:spPr>
          <a:xfrm rot="0">
            <a:off x="11031496" y="4811384"/>
            <a:ext cx="7256504" cy="1683759"/>
          </a:xfrm>
          <a:prstGeom prst="rect">
            <a:avLst/>
          </a:prstGeom>
        </p:spPr>
        <p:txBody>
          <a:bodyPr anchor="t" rtlCol="false" tIns="0" lIns="0" bIns="0" rIns="0">
            <a:spAutoFit/>
          </a:bodyPr>
          <a:lstStyle/>
          <a:p>
            <a:pPr algn="l" marL="533811" indent="-177937" lvl="2">
              <a:lnSpc>
                <a:spcPts val="3269"/>
              </a:lnSpc>
              <a:buFont typeface="Arial"/>
              <a:buChar char="⚬"/>
            </a:pPr>
            <a:r>
              <a:rPr lang="en-US" sz="2335">
                <a:solidFill>
                  <a:srgbClr val="A4C639"/>
                </a:solidFill>
                <a:latin typeface="Arimo"/>
                <a:ea typeface="Arimo"/>
                <a:cs typeface="Arimo"/>
                <a:sym typeface="Arimo"/>
              </a:rPr>
              <a:t>It is more user-friendly; icons are used to represent applications </a:t>
            </a:r>
          </a:p>
          <a:p>
            <a:pPr algn="l" marL="533811" indent="-177937" lvl="2">
              <a:lnSpc>
                <a:spcPts val="3269"/>
              </a:lnSpc>
              <a:buFont typeface="Arial"/>
              <a:buChar char="⚬"/>
            </a:pPr>
            <a:r>
              <a:rPr lang="en-US" sz="2335">
                <a:solidFill>
                  <a:srgbClr val="A4C639"/>
                </a:solidFill>
                <a:latin typeface="Arimo"/>
                <a:ea typeface="Arimo"/>
                <a:cs typeface="Arimo"/>
                <a:sym typeface="Arimo"/>
              </a:rPr>
              <a:t>The user doesn’t need to learn any commands </a:t>
            </a:r>
          </a:p>
        </p:txBody>
      </p:sp>
      <p:sp>
        <p:nvSpPr>
          <p:cNvPr name="Freeform 21" id="21"/>
          <p:cNvSpPr/>
          <p:nvPr/>
        </p:nvSpPr>
        <p:spPr>
          <a:xfrm flipH="false" flipV="false" rot="0">
            <a:off x="9516293" y="4993588"/>
            <a:ext cx="1050286" cy="1091979"/>
          </a:xfrm>
          <a:custGeom>
            <a:avLst/>
            <a:gdLst/>
            <a:ahLst/>
            <a:cxnLst/>
            <a:rect r="r" b="b" t="t" l="l"/>
            <a:pathLst>
              <a:path h="1091979" w="1050286">
                <a:moveTo>
                  <a:pt x="0" y="0"/>
                </a:moveTo>
                <a:lnTo>
                  <a:pt x="1050286" y="0"/>
                </a:lnTo>
                <a:lnTo>
                  <a:pt x="1050286" y="1091979"/>
                </a:lnTo>
                <a:lnTo>
                  <a:pt x="0" y="1091979"/>
                </a:lnTo>
                <a:lnTo>
                  <a:pt x="0" y="0"/>
                </a:lnTo>
                <a:close/>
              </a:path>
            </a:pathLst>
          </a:custGeom>
          <a:blipFill>
            <a:blip r:embed="rId4">
              <a:extLst>
                <a:ext uri="{96DAC541-7B7A-43D3-8B79-37D633B846F1}">
                  <asvg:svgBlip xmlns:asvg="http://schemas.microsoft.com/office/drawing/2016/SVG/main" r:embed="rId5"/>
                </a:ext>
              </a:extLst>
            </a:blip>
            <a:stretch>
              <a:fillRect l="0" t="0" r="-1257" b="0"/>
            </a:stretch>
          </a:blipFill>
        </p:spPr>
      </p:sp>
      <p:sp>
        <p:nvSpPr>
          <p:cNvPr name="Freeform 22" id="22"/>
          <p:cNvSpPr/>
          <p:nvPr/>
        </p:nvSpPr>
        <p:spPr>
          <a:xfrm flipH="false" flipV="false" rot="0">
            <a:off x="383623" y="6676497"/>
            <a:ext cx="1602846" cy="1365388"/>
          </a:xfrm>
          <a:custGeom>
            <a:avLst/>
            <a:gdLst/>
            <a:ahLst/>
            <a:cxnLst/>
            <a:rect r="r" b="b" t="t" l="l"/>
            <a:pathLst>
              <a:path h="1365388" w="1602846">
                <a:moveTo>
                  <a:pt x="0" y="0"/>
                </a:moveTo>
                <a:lnTo>
                  <a:pt x="1602846" y="0"/>
                </a:lnTo>
                <a:lnTo>
                  <a:pt x="1602846" y="1365388"/>
                </a:lnTo>
                <a:lnTo>
                  <a:pt x="0" y="1365388"/>
                </a:lnTo>
                <a:lnTo>
                  <a:pt x="0" y="0"/>
                </a:lnTo>
                <a:close/>
              </a:path>
            </a:pathLst>
          </a:custGeom>
          <a:blipFill>
            <a:blip r:embed="rId6">
              <a:extLst>
                <a:ext uri="{96DAC541-7B7A-43D3-8B79-37D633B846F1}">
                  <asvg:svgBlip xmlns:asvg="http://schemas.microsoft.com/office/drawing/2016/SVG/main" r:embed="rId7"/>
                </a:ext>
              </a:extLst>
            </a:blip>
            <a:stretch>
              <a:fillRect l="0" t="0" r="0" b="-25"/>
            </a:stretch>
          </a:blipFill>
        </p:spPr>
      </p:sp>
      <p:sp>
        <p:nvSpPr>
          <p:cNvPr name="TextBox 23" id="23"/>
          <p:cNvSpPr txBox="true"/>
          <p:nvPr/>
        </p:nvSpPr>
        <p:spPr>
          <a:xfrm rot="0">
            <a:off x="632576" y="2901"/>
            <a:ext cx="1135914" cy="841924"/>
          </a:xfrm>
          <a:prstGeom prst="rect">
            <a:avLst/>
          </a:prstGeom>
        </p:spPr>
        <p:txBody>
          <a:bodyPr anchor="t" rtlCol="false" tIns="0" lIns="0" bIns="0" rIns="0">
            <a:spAutoFit/>
          </a:bodyPr>
          <a:lstStyle/>
          <a:p>
            <a:pPr algn="ctr">
              <a:lnSpc>
                <a:spcPts val="6070"/>
              </a:lnSpc>
            </a:pPr>
            <a:r>
              <a:rPr lang="en-US" sz="4336" b="true">
                <a:solidFill>
                  <a:srgbClr val="7595CC"/>
                </a:solidFill>
                <a:latin typeface="Arimo Bold"/>
                <a:ea typeface="Arimo Bold"/>
                <a:cs typeface="Arimo Bold"/>
                <a:sym typeface="Arimo Bold"/>
              </a:rPr>
              <a:t>HCI</a:t>
            </a:r>
          </a:p>
        </p:txBody>
      </p:sp>
      <p:sp>
        <p:nvSpPr>
          <p:cNvPr name="TextBox 24" id="24"/>
          <p:cNvSpPr txBox="true"/>
          <p:nvPr/>
        </p:nvSpPr>
        <p:spPr>
          <a:xfrm rot="0">
            <a:off x="3307545" y="1863321"/>
            <a:ext cx="9385006" cy="683056"/>
          </a:xfrm>
          <a:prstGeom prst="rect">
            <a:avLst/>
          </a:prstGeom>
        </p:spPr>
        <p:txBody>
          <a:bodyPr anchor="t" rtlCol="false" tIns="0" lIns="0" bIns="0" rIns="0">
            <a:spAutoFit/>
          </a:bodyPr>
          <a:lstStyle/>
          <a:p>
            <a:pPr algn="l">
              <a:lnSpc>
                <a:spcPts val="4875"/>
              </a:lnSpc>
            </a:pPr>
            <a:r>
              <a:rPr lang="en-US" sz="3483">
                <a:solidFill>
                  <a:srgbClr val="7595CC"/>
                </a:solidFill>
                <a:latin typeface="Arimo"/>
                <a:ea typeface="Arimo"/>
                <a:cs typeface="Arimo"/>
                <a:sym typeface="Arimo"/>
              </a:rPr>
              <a:t>Compare and Contrast CLI and GUI</a:t>
            </a:r>
          </a:p>
        </p:txBody>
      </p:sp>
      <p:sp>
        <p:nvSpPr>
          <p:cNvPr name="TextBox 25" id="25"/>
          <p:cNvSpPr txBox="true"/>
          <p:nvPr/>
        </p:nvSpPr>
        <p:spPr>
          <a:xfrm rot="0">
            <a:off x="3085602" y="3114754"/>
            <a:ext cx="3286744" cy="1133475"/>
          </a:xfrm>
          <a:prstGeom prst="rect">
            <a:avLst/>
          </a:prstGeom>
        </p:spPr>
        <p:txBody>
          <a:bodyPr anchor="t" rtlCol="false" tIns="0" lIns="0" bIns="0" rIns="0">
            <a:spAutoFit/>
          </a:bodyPr>
          <a:lstStyle/>
          <a:p>
            <a:pPr algn="l">
              <a:lnSpc>
                <a:spcPts val="4200"/>
              </a:lnSpc>
            </a:pPr>
            <a:r>
              <a:rPr lang="en-US" sz="3000">
                <a:solidFill>
                  <a:srgbClr val="BD66AF"/>
                </a:solidFill>
                <a:latin typeface="Arimo"/>
                <a:ea typeface="Arimo"/>
                <a:cs typeface="Arimo"/>
                <a:sym typeface="Arimo"/>
              </a:rPr>
              <a:t>Command Line</a:t>
            </a:r>
          </a:p>
          <a:p>
            <a:pPr algn="ctr">
              <a:lnSpc>
                <a:spcPts val="4200"/>
              </a:lnSpc>
            </a:pPr>
            <a:r>
              <a:rPr lang="en-US" sz="3000">
                <a:solidFill>
                  <a:srgbClr val="BD66AF"/>
                </a:solidFill>
                <a:latin typeface="Arimo"/>
                <a:ea typeface="Arimo"/>
                <a:cs typeface="Arimo"/>
                <a:sym typeface="Arimo"/>
              </a:rPr>
              <a:t>Interface</a:t>
            </a:r>
          </a:p>
        </p:txBody>
      </p:sp>
      <p:sp>
        <p:nvSpPr>
          <p:cNvPr name="TextBox 26" id="26"/>
          <p:cNvSpPr txBox="true"/>
          <p:nvPr/>
        </p:nvSpPr>
        <p:spPr>
          <a:xfrm rot="0">
            <a:off x="12267797" y="3114754"/>
            <a:ext cx="3286744" cy="1133475"/>
          </a:xfrm>
          <a:prstGeom prst="rect">
            <a:avLst/>
          </a:prstGeom>
        </p:spPr>
        <p:txBody>
          <a:bodyPr anchor="t" rtlCol="false" tIns="0" lIns="0" bIns="0" rIns="0">
            <a:spAutoFit/>
          </a:bodyPr>
          <a:lstStyle/>
          <a:p>
            <a:pPr algn="ctr">
              <a:lnSpc>
                <a:spcPts val="4200"/>
              </a:lnSpc>
            </a:pPr>
            <a:r>
              <a:rPr lang="en-US" sz="3000">
                <a:solidFill>
                  <a:srgbClr val="BD66AF"/>
                </a:solidFill>
                <a:latin typeface="Arimo"/>
                <a:ea typeface="Arimo"/>
                <a:cs typeface="Arimo"/>
                <a:sym typeface="Arimo"/>
              </a:rPr>
              <a:t>Graphical User</a:t>
            </a:r>
          </a:p>
          <a:p>
            <a:pPr algn="ctr">
              <a:lnSpc>
                <a:spcPts val="4200"/>
              </a:lnSpc>
            </a:pPr>
            <a:r>
              <a:rPr lang="en-US" sz="3000">
                <a:solidFill>
                  <a:srgbClr val="BD66AF"/>
                </a:solidFill>
                <a:latin typeface="Arimo"/>
                <a:ea typeface="Arimo"/>
                <a:cs typeface="Arimo"/>
                <a:sym typeface="Arimo"/>
              </a:rPr>
              <a:t>Interface</a:t>
            </a:r>
          </a:p>
        </p:txBody>
      </p:sp>
      <p:sp>
        <p:nvSpPr>
          <p:cNvPr name="TextBox 27" id="27"/>
          <p:cNvSpPr txBox="true"/>
          <p:nvPr/>
        </p:nvSpPr>
        <p:spPr>
          <a:xfrm rot="0">
            <a:off x="1817820" y="6750790"/>
            <a:ext cx="7256504" cy="1291095"/>
          </a:xfrm>
          <a:prstGeom prst="rect">
            <a:avLst/>
          </a:prstGeom>
        </p:spPr>
        <p:txBody>
          <a:bodyPr anchor="t" rtlCol="false" tIns="0" lIns="0" bIns="0" rIns="0">
            <a:spAutoFit/>
          </a:bodyPr>
          <a:lstStyle/>
          <a:p>
            <a:pPr algn="l" marL="533811" indent="-177937" lvl="2">
              <a:lnSpc>
                <a:spcPts val="3269"/>
              </a:lnSpc>
              <a:buFont typeface="Arial"/>
              <a:buChar char="⚬"/>
            </a:pPr>
            <a:r>
              <a:rPr lang="en-US" sz="2335">
                <a:solidFill>
                  <a:srgbClr val="FF5757"/>
                </a:solidFill>
                <a:latin typeface="Arimo"/>
                <a:ea typeface="Arimo"/>
                <a:cs typeface="Arimo"/>
                <a:sym typeface="Arimo"/>
              </a:rPr>
              <a:t>Need to learn a lot of commands</a:t>
            </a:r>
          </a:p>
          <a:p>
            <a:pPr algn="l" marL="533811" indent="-177937" lvl="2">
              <a:lnSpc>
                <a:spcPts val="3269"/>
              </a:lnSpc>
              <a:buFont typeface="Arial"/>
              <a:buChar char="⚬"/>
            </a:pPr>
            <a:r>
              <a:rPr lang="en-US" sz="2335">
                <a:solidFill>
                  <a:srgbClr val="FF5757"/>
                </a:solidFill>
                <a:latin typeface="Arimo"/>
                <a:ea typeface="Arimo"/>
                <a:cs typeface="Arimo"/>
                <a:sym typeface="Arimo"/>
              </a:rPr>
              <a:t>Each command must be typed in correctly in terms of format and spelling </a:t>
            </a:r>
          </a:p>
        </p:txBody>
      </p:sp>
      <p:sp>
        <p:nvSpPr>
          <p:cNvPr name="TextBox 28" id="28"/>
          <p:cNvSpPr txBox="true"/>
          <p:nvPr/>
        </p:nvSpPr>
        <p:spPr>
          <a:xfrm rot="0">
            <a:off x="10976462" y="6750790"/>
            <a:ext cx="7256504" cy="1291095"/>
          </a:xfrm>
          <a:prstGeom prst="rect">
            <a:avLst/>
          </a:prstGeom>
        </p:spPr>
        <p:txBody>
          <a:bodyPr anchor="t" rtlCol="false" tIns="0" lIns="0" bIns="0" rIns="0">
            <a:spAutoFit/>
          </a:bodyPr>
          <a:lstStyle/>
          <a:p>
            <a:pPr algn="l" marL="533811" indent="-177937" lvl="2">
              <a:lnSpc>
                <a:spcPts val="3269"/>
              </a:lnSpc>
              <a:buFont typeface="Arial"/>
              <a:buChar char="⚬"/>
            </a:pPr>
            <a:r>
              <a:rPr lang="en-US" sz="2335">
                <a:solidFill>
                  <a:srgbClr val="FF5757"/>
                </a:solidFill>
                <a:latin typeface="Arimo"/>
                <a:ea typeface="Arimo"/>
                <a:cs typeface="Arimo"/>
                <a:sym typeface="Arimo"/>
              </a:rPr>
              <a:t>Use up more computer memory than CLI</a:t>
            </a:r>
          </a:p>
          <a:p>
            <a:pPr algn="l" marL="533811" indent="-177937" lvl="2">
              <a:lnSpc>
                <a:spcPts val="3269"/>
              </a:lnSpc>
              <a:buFont typeface="Arial"/>
              <a:buChar char="⚬"/>
            </a:pPr>
            <a:r>
              <a:rPr lang="en-US" sz="2335">
                <a:solidFill>
                  <a:srgbClr val="FF5757"/>
                </a:solidFill>
                <a:latin typeface="Arimo"/>
                <a:ea typeface="Arimo"/>
                <a:cs typeface="Arimo"/>
                <a:sym typeface="Arimo"/>
              </a:rPr>
              <a:t>The user is limited to icons provided on the screen</a:t>
            </a:r>
          </a:p>
        </p:txBody>
      </p:sp>
      <p:sp>
        <p:nvSpPr>
          <p:cNvPr name="TextBox 29" id="29"/>
          <p:cNvSpPr txBox="true"/>
          <p:nvPr/>
        </p:nvSpPr>
        <p:spPr>
          <a:xfrm rot="0">
            <a:off x="1525002" y="4811384"/>
            <a:ext cx="7256504" cy="1274184"/>
          </a:xfrm>
          <a:prstGeom prst="rect">
            <a:avLst/>
          </a:prstGeom>
        </p:spPr>
        <p:txBody>
          <a:bodyPr anchor="t" rtlCol="false" tIns="0" lIns="0" bIns="0" rIns="0">
            <a:spAutoFit/>
          </a:bodyPr>
          <a:lstStyle/>
          <a:p>
            <a:pPr algn="l" marL="533811" indent="-177937" lvl="2">
              <a:lnSpc>
                <a:spcPts val="3269"/>
              </a:lnSpc>
              <a:buFont typeface="Arial"/>
              <a:buChar char="⚬"/>
            </a:pPr>
            <a:r>
              <a:rPr lang="en-US" sz="2335">
                <a:solidFill>
                  <a:srgbClr val="A4C639"/>
                </a:solidFill>
                <a:latin typeface="Arimo"/>
                <a:ea typeface="Arimo"/>
                <a:cs typeface="Arimo"/>
                <a:sym typeface="Arimo"/>
              </a:rPr>
              <a:t>The user is in direct communication with the computer </a:t>
            </a:r>
          </a:p>
          <a:p>
            <a:pPr algn="l" marL="533811" indent="-177937" lvl="2">
              <a:lnSpc>
                <a:spcPts val="3269"/>
              </a:lnSpc>
              <a:buFont typeface="Arial"/>
              <a:buChar char="⚬"/>
            </a:pPr>
            <a:r>
              <a:rPr lang="en-US" sz="2335">
                <a:solidFill>
                  <a:srgbClr val="A4C639"/>
                </a:solidFill>
                <a:latin typeface="Arimo"/>
                <a:ea typeface="Arimo"/>
                <a:cs typeface="Arimo"/>
                <a:sym typeface="Arimo"/>
              </a:rPr>
              <a:t>Uses a small amount of computer memory </a:t>
            </a:r>
          </a:p>
        </p:txBody>
      </p:sp>
      <p:sp>
        <p:nvSpPr>
          <p:cNvPr name="Freeform 30" id="30"/>
          <p:cNvSpPr/>
          <p:nvPr/>
        </p:nvSpPr>
        <p:spPr>
          <a:xfrm flipH="false" flipV="false" rot="0">
            <a:off x="9373616" y="6676497"/>
            <a:ext cx="1602846" cy="1365388"/>
          </a:xfrm>
          <a:custGeom>
            <a:avLst/>
            <a:gdLst/>
            <a:ahLst/>
            <a:cxnLst/>
            <a:rect r="r" b="b" t="t" l="l"/>
            <a:pathLst>
              <a:path h="1365388" w="1602846">
                <a:moveTo>
                  <a:pt x="0" y="0"/>
                </a:moveTo>
                <a:lnTo>
                  <a:pt x="1602846" y="0"/>
                </a:lnTo>
                <a:lnTo>
                  <a:pt x="1602846" y="1365388"/>
                </a:lnTo>
                <a:lnTo>
                  <a:pt x="0" y="1365388"/>
                </a:lnTo>
                <a:lnTo>
                  <a:pt x="0" y="0"/>
                </a:lnTo>
                <a:close/>
              </a:path>
            </a:pathLst>
          </a:custGeom>
          <a:blipFill>
            <a:blip r:embed="rId6">
              <a:extLst>
                <a:ext uri="{96DAC541-7B7A-43D3-8B79-37D633B846F1}">
                  <asvg:svgBlip xmlns:asvg="http://schemas.microsoft.com/office/drawing/2016/SVG/main" r:embed="rId7"/>
                </a:ext>
              </a:extLst>
            </a:blip>
            <a:stretch>
              <a:fillRect l="0" t="0" r="0" b="-25"/>
            </a:stretch>
          </a:blipFill>
        </p:spPr>
      </p:sp>
      <p:grpSp>
        <p:nvGrpSpPr>
          <p:cNvPr name="Group 31" id="31"/>
          <p:cNvGrpSpPr/>
          <p:nvPr/>
        </p:nvGrpSpPr>
        <p:grpSpPr>
          <a:xfrm rot="0">
            <a:off x="2537237" y="281084"/>
            <a:ext cx="13213526" cy="9925515"/>
            <a:chOff x="0" y="0"/>
            <a:chExt cx="17618034" cy="13234020"/>
          </a:xfrm>
        </p:grpSpPr>
        <p:sp>
          <p:nvSpPr>
            <p:cNvPr name="Freeform 32" id="3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33" id="3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34" id="3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2614046" cy="1028700"/>
            <a:chOff x="0" y="0"/>
            <a:chExt cx="3485395" cy="1371600"/>
          </a:xfrm>
        </p:grpSpPr>
        <p:sp>
          <p:nvSpPr>
            <p:cNvPr name="Freeform 3" id="3"/>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4" id="4"/>
          <p:cNvGrpSpPr/>
          <p:nvPr/>
        </p:nvGrpSpPr>
        <p:grpSpPr>
          <a:xfrm rot="0">
            <a:off x="2614046" y="0"/>
            <a:ext cx="2614046" cy="1028700"/>
            <a:chOff x="0" y="0"/>
            <a:chExt cx="3485395" cy="1371600"/>
          </a:xfrm>
        </p:grpSpPr>
        <p:sp>
          <p:nvSpPr>
            <p:cNvPr name="Freeform 5" id="5"/>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6" id="6"/>
          <p:cNvGrpSpPr/>
          <p:nvPr/>
        </p:nvGrpSpPr>
        <p:grpSpPr>
          <a:xfrm rot="0">
            <a:off x="5228093" y="0"/>
            <a:ext cx="2614046" cy="1028700"/>
            <a:chOff x="0" y="0"/>
            <a:chExt cx="3485395" cy="1371600"/>
          </a:xfrm>
        </p:grpSpPr>
        <p:sp>
          <p:nvSpPr>
            <p:cNvPr name="Freeform 7" id="7"/>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8" id="8"/>
          <p:cNvGrpSpPr/>
          <p:nvPr/>
        </p:nvGrpSpPr>
        <p:grpSpPr>
          <a:xfrm rot="0">
            <a:off x="7842139" y="0"/>
            <a:ext cx="2614046" cy="1028700"/>
            <a:chOff x="0" y="0"/>
            <a:chExt cx="3485395" cy="1371600"/>
          </a:xfrm>
        </p:grpSpPr>
        <p:sp>
          <p:nvSpPr>
            <p:cNvPr name="Freeform 9" id="9"/>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0" id="10"/>
          <p:cNvGrpSpPr/>
          <p:nvPr/>
        </p:nvGrpSpPr>
        <p:grpSpPr>
          <a:xfrm rot="0">
            <a:off x="10456186" y="0"/>
            <a:ext cx="2614046" cy="1028700"/>
            <a:chOff x="0" y="0"/>
            <a:chExt cx="3485395" cy="1371600"/>
          </a:xfrm>
        </p:grpSpPr>
        <p:sp>
          <p:nvSpPr>
            <p:cNvPr name="Freeform 11" id="11"/>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2" id="12"/>
          <p:cNvGrpSpPr/>
          <p:nvPr/>
        </p:nvGrpSpPr>
        <p:grpSpPr>
          <a:xfrm rot="0">
            <a:off x="13070232" y="0"/>
            <a:ext cx="2614046" cy="1028700"/>
            <a:chOff x="0" y="0"/>
            <a:chExt cx="3485395" cy="1371600"/>
          </a:xfrm>
        </p:grpSpPr>
        <p:sp>
          <p:nvSpPr>
            <p:cNvPr name="Freeform 13" id="13"/>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4" id="14"/>
          <p:cNvGrpSpPr/>
          <p:nvPr/>
        </p:nvGrpSpPr>
        <p:grpSpPr>
          <a:xfrm rot="0">
            <a:off x="15673954" y="0"/>
            <a:ext cx="2614046" cy="1028700"/>
            <a:chOff x="0" y="0"/>
            <a:chExt cx="3485395" cy="1371600"/>
          </a:xfrm>
        </p:grpSpPr>
        <p:sp>
          <p:nvSpPr>
            <p:cNvPr name="Freeform 15" id="15"/>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sp>
        <p:nvSpPr>
          <p:cNvPr name="Freeform 16" id="16"/>
          <p:cNvSpPr/>
          <p:nvPr/>
        </p:nvSpPr>
        <p:spPr>
          <a:xfrm flipH="false" flipV="true" rot="1965492">
            <a:off x="3571190" y="1541107"/>
            <a:ext cx="2115549" cy="753905"/>
          </a:xfrm>
          <a:custGeom>
            <a:avLst/>
            <a:gdLst/>
            <a:ahLst/>
            <a:cxnLst/>
            <a:rect r="r" b="b" t="t" l="l"/>
            <a:pathLst>
              <a:path h="753905" w="2115549">
                <a:moveTo>
                  <a:pt x="0" y="753905"/>
                </a:moveTo>
                <a:lnTo>
                  <a:pt x="2115549" y="753905"/>
                </a:lnTo>
                <a:lnTo>
                  <a:pt x="2115549" y="0"/>
                </a:lnTo>
                <a:lnTo>
                  <a:pt x="0" y="0"/>
                </a:lnTo>
                <a:lnTo>
                  <a:pt x="0" y="753905"/>
                </a:lnTo>
                <a:close/>
              </a:path>
            </a:pathLst>
          </a:custGeom>
          <a:blipFill>
            <a:blip r:embed="rId2">
              <a:extLst>
                <a:ext uri="{96DAC541-7B7A-43D3-8B79-37D633B846F1}">
                  <asvg:svgBlip xmlns:asvg="http://schemas.microsoft.com/office/drawing/2016/SVG/main" r:embed="rId3"/>
                </a:ext>
              </a:extLst>
            </a:blip>
            <a:stretch>
              <a:fillRect l="0" t="0" r="0" b="-1926"/>
            </a:stretch>
          </a:blipFill>
        </p:spPr>
      </p:sp>
      <p:sp>
        <p:nvSpPr>
          <p:cNvPr name="TextBox 17" id="17"/>
          <p:cNvSpPr txBox="true"/>
          <p:nvPr/>
        </p:nvSpPr>
        <p:spPr>
          <a:xfrm rot="0">
            <a:off x="632576" y="2901"/>
            <a:ext cx="1135914" cy="832817"/>
          </a:xfrm>
          <a:prstGeom prst="rect">
            <a:avLst/>
          </a:prstGeom>
        </p:spPr>
        <p:txBody>
          <a:bodyPr anchor="t" rtlCol="false" tIns="0" lIns="0" bIns="0" rIns="0">
            <a:spAutoFit/>
          </a:bodyPr>
          <a:lstStyle/>
          <a:p>
            <a:pPr algn="ctr">
              <a:lnSpc>
                <a:spcPts val="6070"/>
              </a:lnSpc>
            </a:pPr>
            <a:r>
              <a:rPr lang="en-US" sz="4336" b="true">
                <a:solidFill>
                  <a:srgbClr val="FFFFFF"/>
                </a:solidFill>
                <a:latin typeface="Arimo Bold"/>
                <a:ea typeface="Arimo Bold"/>
                <a:cs typeface="Arimo Bold"/>
                <a:sym typeface="Arimo Bold"/>
              </a:rPr>
              <a:t>HCI</a:t>
            </a:r>
          </a:p>
        </p:txBody>
      </p:sp>
      <p:sp>
        <p:nvSpPr>
          <p:cNvPr name="TextBox 18" id="18"/>
          <p:cNvSpPr txBox="true"/>
          <p:nvPr/>
        </p:nvSpPr>
        <p:spPr>
          <a:xfrm rot="0">
            <a:off x="11632672" y="4062960"/>
            <a:ext cx="5843058" cy="4328548"/>
          </a:xfrm>
          <a:prstGeom prst="rect">
            <a:avLst/>
          </a:prstGeom>
        </p:spPr>
        <p:txBody>
          <a:bodyPr anchor="t" rtlCol="false" tIns="0" lIns="0" bIns="0" rIns="0">
            <a:spAutoFit/>
          </a:bodyPr>
          <a:lstStyle/>
          <a:p>
            <a:pPr algn="l">
              <a:lnSpc>
                <a:spcPts val="5563"/>
              </a:lnSpc>
            </a:pPr>
            <a:r>
              <a:rPr lang="en-US" sz="3973">
                <a:solidFill>
                  <a:srgbClr val="7595CC"/>
                </a:solidFill>
                <a:latin typeface="Arimo"/>
                <a:ea typeface="Arimo"/>
                <a:cs typeface="Arimo"/>
                <a:sym typeface="Arimo"/>
              </a:rPr>
              <a:t>When a program is needed, its code will be </a:t>
            </a:r>
            <a:r>
              <a:rPr lang="en-US" sz="3973">
                <a:solidFill>
                  <a:srgbClr val="FF5757"/>
                </a:solidFill>
                <a:latin typeface="Arimo"/>
                <a:ea typeface="Arimo"/>
                <a:cs typeface="Arimo"/>
                <a:sym typeface="Arimo"/>
              </a:rPr>
              <a:t>loaded</a:t>
            </a:r>
            <a:r>
              <a:rPr lang="en-US" sz="3973">
                <a:solidFill>
                  <a:srgbClr val="7595CC"/>
                </a:solidFill>
                <a:latin typeface="Arimo"/>
                <a:ea typeface="Arimo"/>
                <a:cs typeface="Arimo"/>
                <a:sym typeface="Arimo"/>
              </a:rPr>
              <a:t> from the Secondary Storage into the Primary RAM, but who does it????</a:t>
            </a:r>
          </a:p>
        </p:txBody>
      </p:sp>
      <p:sp>
        <p:nvSpPr>
          <p:cNvPr name="TextBox 19" id="19"/>
          <p:cNvSpPr txBox="true"/>
          <p:nvPr/>
        </p:nvSpPr>
        <p:spPr>
          <a:xfrm rot="0">
            <a:off x="3353113" y="2901"/>
            <a:ext cx="1135914" cy="841924"/>
          </a:xfrm>
          <a:prstGeom prst="rect">
            <a:avLst/>
          </a:prstGeom>
        </p:spPr>
        <p:txBody>
          <a:bodyPr anchor="t" rtlCol="false" tIns="0" lIns="0" bIns="0" rIns="0">
            <a:spAutoFit/>
          </a:bodyPr>
          <a:lstStyle/>
          <a:p>
            <a:pPr algn="ctr">
              <a:lnSpc>
                <a:spcPts val="6070"/>
              </a:lnSpc>
            </a:pPr>
            <a:r>
              <a:rPr lang="en-US" sz="4336" b="true">
                <a:solidFill>
                  <a:srgbClr val="7595CC"/>
                </a:solidFill>
                <a:latin typeface="Arimo Bold"/>
                <a:ea typeface="Arimo Bold"/>
                <a:cs typeface="Arimo Bold"/>
                <a:sym typeface="Arimo Bold"/>
              </a:rPr>
              <a:t>MM</a:t>
            </a:r>
          </a:p>
        </p:txBody>
      </p:sp>
      <p:grpSp>
        <p:nvGrpSpPr>
          <p:cNvPr name="Group 20" id="20"/>
          <p:cNvGrpSpPr/>
          <p:nvPr/>
        </p:nvGrpSpPr>
        <p:grpSpPr>
          <a:xfrm rot="0">
            <a:off x="1928797" y="6950402"/>
            <a:ext cx="1170425" cy="523175"/>
            <a:chOff x="0" y="0"/>
            <a:chExt cx="1560567" cy="697567"/>
          </a:xfrm>
        </p:grpSpPr>
        <p:sp>
          <p:nvSpPr>
            <p:cNvPr name="Freeform 21" id="21"/>
            <p:cNvSpPr/>
            <p:nvPr/>
          </p:nvSpPr>
          <p:spPr>
            <a:xfrm flipH="false" flipV="false" rot="0">
              <a:off x="0" y="0"/>
              <a:ext cx="1560576" cy="697611"/>
            </a:xfrm>
            <a:custGeom>
              <a:avLst/>
              <a:gdLst/>
              <a:ahLst/>
              <a:cxnLst/>
              <a:rect r="r" b="b" t="t" l="l"/>
              <a:pathLst>
                <a:path h="697611" w="1560576">
                  <a:moveTo>
                    <a:pt x="0" y="0"/>
                  </a:moveTo>
                  <a:lnTo>
                    <a:pt x="0" y="697611"/>
                  </a:lnTo>
                  <a:lnTo>
                    <a:pt x="1560576" y="697611"/>
                  </a:lnTo>
                  <a:lnTo>
                    <a:pt x="1560576" y="0"/>
                  </a:lnTo>
                  <a:lnTo>
                    <a:pt x="0" y="0"/>
                  </a:lnTo>
                  <a:close/>
                  <a:moveTo>
                    <a:pt x="1480820" y="617855"/>
                  </a:moveTo>
                  <a:lnTo>
                    <a:pt x="78105" y="617855"/>
                  </a:lnTo>
                  <a:lnTo>
                    <a:pt x="78105" y="78105"/>
                  </a:lnTo>
                  <a:lnTo>
                    <a:pt x="1480820" y="78105"/>
                  </a:lnTo>
                  <a:lnTo>
                    <a:pt x="1480820" y="617855"/>
                  </a:lnTo>
                  <a:close/>
                </a:path>
              </a:pathLst>
            </a:custGeom>
            <a:solidFill>
              <a:srgbClr val="FFEDD1"/>
            </a:solidFill>
          </p:spPr>
        </p:sp>
      </p:grpSp>
      <p:grpSp>
        <p:nvGrpSpPr>
          <p:cNvPr name="Group 22" id="22"/>
          <p:cNvGrpSpPr/>
          <p:nvPr/>
        </p:nvGrpSpPr>
        <p:grpSpPr>
          <a:xfrm rot="0">
            <a:off x="8479989" y="6964977"/>
            <a:ext cx="1170425" cy="523175"/>
            <a:chOff x="0" y="0"/>
            <a:chExt cx="1560567" cy="697567"/>
          </a:xfrm>
        </p:grpSpPr>
        <p:sp>
          <p:nvSpPr>
            <p:cNvPr name="Freeform 23" id="23"/>
            <p:cNvSpPr/>
            <p:nvPr/>
          </p:nvSpPr>
          <p:spPr>
            <a:xfrm flipH="false" flipV="false" rot="0">
              <a:off x="0" y="0"/>
              <a:ext cx="1560576" cy="697611"/>
            </a:xfrm>
            <a:custGeom>
              <a:avLst/>
              <a:gdLst/>
              <a:ahLst/>
              <a:cxnLst/>
              <a:rect r="r" b="b" t="t" l="l"/>
              <a:pathLst>
                <a:path h="697611" w="1560576">
                  <a:moveTo>
                    <a:pt x="0" y="0"/>
                  </a:moveTo>
                  <a:lnTo>
                    <a:pt x="0" y="697611"/>
                  </a:lnTo>
                  <a:lnTo>
                    <a:pt x="1560576" y="697611"/>
                  </a:lnTo>
                  <a:lnTo>
                    <a:pt x="1560576" y="0"/>
                  </a:lnTo>
                  <a:lnTo>
                    <a:pt x="0" y="0"/>
                  </a:lnTo>
                  <a:close/>
                  <a:moveTo>
                    <a:pt x="1480820" y="617855"/>
                  </a:moveTo>
                  <a:lnTo>
                    <a:pt x="78105" y="617855"/>
                  </a:lnTo>
                  <a:lnTo>
                    <a:pt x="78105" y="78105"/>
                  </a:lnTo>
                  <a:lnTo>
                    <a:pt x="1480820" y="78105"/>
                  </a:lnTo>
                  <a:lnTo>
                    <a:pt x="1480820" y="617855"/>
                  </a:lnTo>
                  <a:close/>
                </a:path>
              </a:pathLst>
            </a:custGeom>
            <a:solidFill>
              <a:srgbClr val="FFEDD1"/>
            </a:solidFill>
          </p:spPr>
        </p:sp>
      </p:grpSp>
      <p:grpSp>
        <p:nvGrpSpPr>
          <p:cNvPr name="Group 24" id="24"/>
          <p:cNvGrpSpPr/>
          <p:nvPr/>
        </p:nvGrpSpPr>
        <p:grpSpPr>
          <a:xfrm rot="0">
            <a:off x="2835711" y="4279008"/>
            <a:ext cx="6014556" cy="2273698"/>
            <a:chOff x="0" y="0"/>
            <a:chExt cx="8019408" cy="3031597"/>
          </a:xfrm>
        </p:grpSpPr>
        <p:sp>
          <p:nvSpPr>
            <p:cNvPr name="Freeform 25" id="25"/>
            <p:cNvSpPr/>
            <p:nvPr/>
          </p:nvSpPr>
          <p:spPr>
            <a:xfrm flipH="false" flipV="false" rot="0">
              <a:off x="0" y="0"/>
              <a:ext cx="8019415" cy="3031617"/>
            </a:xfrm>
            <a:custGeom>
              <a:avLst/>
              <a:gdLst/>
              <a:ahLst/>
              <a:cxnLst/>
              <a:rect r="r" b="b" t="t" l="l"/>
              <a:pathLst>
                <a:path h="3031617" w="8019415">
                  <a:moveTo>
                    <a:pt x="0" y="0"/>
                  </a:moveTo>
                  <a:lnTo>
                    <a:pt x="0" y="3031617"/>
                  </a:lnTo>
                  <a:lnTo>
                    <a:pt x="8019415" y="3031617"/>
                  </a:lnTo>
                  <a:lnTo>
                    <a:pt x="8019415" y="0"/>
                  </a:lnTo>
                  <a:lnTo>
                    <a:pt x="0" y="0"/>
                  </a:lnTo>
                  <a:close/>
                  <a:moveTo>
                    <a:pt x="7846060" y="2858262"/>
                  </a:moveTo>
                  <a:lnTo>
                    <a:pt x="169672" y="2858262"/>
                  </a:lnTo>
                  <a:lnTo>
                    <a:pt x="169672" y="169672"/>
                  </a:lnTo>
                  <a:lnTo>
                    <a:pt x="7846060" y="169672"/>
                  </a:lnTo>
                  <a:lnTo>
                    <a:pt x="7846060" y="2858262"/>
                  </a:lnTo>
                  <a:close/>
                </a:path>
              </a:pathLst>
            </a:custGeom>
            <a:solidFill>
              <a:srgbClr val="F89D87"/>
            </a:solidFill>
          </p:spPr>
        </p:sp>
      </p:grpSp>
      <p:grpSp>
        <p:nvGrpSpPr>
          <p:cNvPr name="Group 26" id="26"/>
          <p:cNvGrpSpPr/>
          <p:nvPr/>
        </p:nvGrpSpPr>
        <p:grpSpPr>
          <a:xfrm rot="0">
            <a:off x="4116181" y="6949055"/>
            <a:ext cx="3340171" cy="730417"/>
            <a:chOff x="0" y="0"/>
            <a:chExt cx="4453561" cy="973889"/>
          </a:xfrm>
        </p:grpSpPr>
        <p:sp>
          <p:nvSpPr>
            <p:cNvPr name="Freeform 27" id="27"/>
            <p:cNvSpPr/>
            <p:nvPr/>
          </p:nvSpPr>
          <p:spPr>
            <a:xfrm flipH="false" flipV="false" rot="0">
              <a:off x="0" y="0"/>
              <a:ext cx="4453509" cy="973836"/>
            </a:xfrm>
            <a:custGeom>
              <a:avLst/>
              <a:gdLst/>
              <a:ahLst/>
              <a:cxnLst/>
              <a:rect r="r" b="b" t="t" l="l"/>
              <a:pathLst>
                <a:path h="973836" w="4453509">
                  <a:moveTo>
                    <a:pt x="0" y="0"/>
                  </a:moveTo>
                  <a:lnTo>
                    <a:pt x="0" y="973836"/>
                  </a:lnTo>
                  <a:lnTo>
                    <a:pt x="4453509" y="973836"/>
                  </a:lnTo>
                  <a:lnTo>
                    <a:pt x="4453509" y="0"/>
                  </a:lnTo>
                  <a:lnTo>
                    <a:pt x="0" y="0"/>
                  </a:lnTo>
                  <a:close/>
                  <a:moveTo>
                    <a:pt x="4280154" y="800608"/>
                  </a:moveTo>
                  <a:lnTo>
                    <a:pt x="169672" y="800608"/>
                  </a:lnTo>
                  <a:lnTo>
                    <a:pt x="169672" y="169672"/>
                  </a:lnTo>
                  <a:lnTo>
                    <a:pt x="4280154" y="169672"/>
                  </a:lnTo>
                  <a:lnTo>
                    <a:pt x="4280154" y="800608"/>
                  </a:lnTo>
                  <a:close/>
                </a:path>
              </a:pathLst>
            </a:custGeom>
            <a:solidFill>
              <a:srgbClr val="FFEDD1"/>
            </a:solidFill>
          </p:spPr>
        </p:sp>
      </p:grpSp>
      <p:sp>
        <p:nvSpPr>
          <p:cNvPr name="Freeform 28" id="28"/>
          <p:cNvSpPr/>
          <p:nvPr/>
        </p:nvSpPr>
        <p:spPr>
          <a:xfrm flipH="false" flipV="false" rot="0">
            <a:off x="3283730" y="5703327"/>
            <a:ext cx="746882" cy="623307"/>
          </a:xfrm>
          <a:custGeom>
            <a:avLst/>
            <a:gdLst/>
            <a:ahLst/>
            <a:cxnLst/>
            <a:rect r="r" b="b" t="t" l="l"/>
            <a:pathLst>
              <a:path h="623307" w="746882">
                <a:moveTo>
                  <a:pt x="0" y="0"/>
                </a:moveTo>
                <a:lnTo>
                  <a:pt x="746882" y="0"/>
                </a:lnTo>
                <a:lnTo>
                  <a:pt x="746882" y="623307"/>
                </a:lnTo>
                <a:lnTo>
                  <a:pt x="0" y="623307"/>
                </a:lnTo>
                <a:lnTo>
                  <a:pt x="0" y="0"/>
                </a:lnTo>
                <a:close/>
              </a:path>
            </a:pathLst>
          </a:custGeom>
          <a:blipFill>
            <a:blip r:embed="rId4">
              <a:extLst>
                <a:ext uri="{96DAC541-7B7A-43D3-8B79-37D633B846F1}">
                  <asvg:svgBlip xmlns:asvg="http://schemas.microsoft.com/office/drawing/2016/SVG/main" r:embed="rId5"/>
                </a:ext>
              </a:extLst>
            </a:blip>
            <a:stretch>
              <a:fillRect l="0" t="0" r="0" b="-107"/>
            </a:stretch>
          </a:blipFill>
        </p:spPr>
      </p:sp>
      <p:grpSp>
        <p:nvGrpSpPr>
          <p:cNvPr name="Group 29" id="29"/>
          <p:cNvGrpSpPr/>
          <p:nvPr/>
        </p:nvGrpSpPr>
        <p:grpSpPr>
          <a:xfrm rot="0">
            <a:off x="3848265" y="4534421"/>
            <a:ext cx="678465" cy="678465"/>
            <a:chOff x="0" y="0"/>
            <a:chExt cx="904620" cy="904620"/>
          </a:xfrm>
        </p:grpSpPr>
        <p:sp>
          <p:nvSpPr>
            <p:cNvPr name="Freeform 30" id="30"/>
            <p:cNvSpPr/>
            <p:nvPr/>
          </p:nvSpPr>
          <p:spPr>
            <a:xfrm flipH="false" flipV="false" rot="0">
              <a:off x="0" y="0"/>
              <a:ext cx="904621" cy="904621"/>
            </a:xfrm>
            <a:custGeom>
              <a:avLst/>
              <a:gdLst/>
              <a:ahLst/>
              <a:cxnLst/>
              <a:rect r="r" b="b" t="t" l="l"/>
              <a:pathLst>
                <a:path h="904621" w="904621">
                  <a:moveTo>
                    <a:pt x="0" y="0"/>
                  </a:moveTo>
                  <a:lnTo>
                    <a:pt x="904621" y="0"/>
                  </a:lnTo>
                  <a:lnTo>
                    <a:pt x="904621" y="904621"/>
                  </a:lnTo>
                  <a:lnTo>
                    <a:pt x="0" y="904621"/>
                  </a:lnTo>
                  <a:close/>
                </a:path>
              </a:pathLst>
            </a:custGeom>
            <a:solidFill>
              <a:srgbClr val="FFB784"/>
            </a:solidFill>
          </p:spPr>
        </p:sp>
      </p:grpSp>
      <p:grpSp>
        <p:nvGrpSpPr>
          <p:cNvPr name="Group 31" id="31"/>
          <p:cNvGrpSpPr/>
          <p:nvPr/>
        </p:nvGrpSpPr>
        <p:grpSpPr>
          <a:xfrm rot="0">
            <a:off x="5905622" y="4510346"/>
            <a:ext cx="2228297" cy="312816"/>
            <a:chOff x="0" y="0"/>
            <a:chExt cx="2971063" cy="417088"/>
          </a:xfrm>
        </p:grpSpPr>
        <p:sp>
          <p:nvSpPr>
            <p:cNvPr name="Freeform 32" id="32"/>
            <p:cNvSpPr/>
            <p:nvPr/>
          </p:nvSpPr>
          <p:spPr>
            <a:xfrm flipH="false" flipV="false" rot="0">
              <a:off x="0" y="0"/>
              <a:ext cx="2971038" cy="417068"/>
            </a:xfrm>
            <a:custGeom>
              <a:avLst/>
              <a:gdLst/>
              <a:ahLst/>
              <a:cxnLst/>
              <a:rect r="r" b="b" t="t" l="l"/>
              <a:pathLst>
                <a:path h="417068" w="2971038">
                  <a:moveTo>
                    <a:pt x="0" y="0"/>
                  </a:moveTo>
                  <a:lnTo>
                    <a:pt x="0" y="417068"/>
                  </a:lnTo>
                  <a:lnTo>
                    <a:pt x="2971038" y="417068"/>
                  </a:lnTo>
                  <a:lnTo>
                    <a:pt x="2971038" y="0"/>
                  </a:lnTo>
                  <a:lnTo>
                    <a:pt x="0" y="0"/>
                  </a:lnTo>
                  <a:close/>
                  <a:moveTo>
                    <a:pt x="2902839" y="348742"/>
                  </a:moveTo>
                  <a:lnTo>
                    <a:pt x="66802" y="348742"/>
                  </a:lnTo>
                  <a:lnTo>
                    <a:pt x="66802" y="66802"/>
                  </a:lnTo>
                  <a:lnTo>
                    <a:pt x="2902712" y="66802"/>
                  </a:lnTo>
                  <a:lnTo>
                    <a:pt x="2902712" y="348742"/>
                  </a:lnTo>
                  <a:close/>
                </a:path>
              </a:pathLst>
            </a:custGeom>
            <a:solidFill>
              <a:srgbClr val="FFEDD1"/>
            </a:solidFill>
          </p:spPr>
        </p:sp>
      </p:grpSp>
      <p:sp>
        <p:nvSpPr>
          <p:cNvPr name="Freeform 33" id="33"/>
          <p:cNvSpPr/>
          <p:nvPr/>
        </p:nvSpPr>
        <p:spPr>
          <a:xfrm flipH="false" flipV="false" rot="0">
            <a:off x="3314704" y="4560838"/>
            <a:ext cx="372265" cy="372265"/>
          </a:xfrm>
          <a:custGeom>
            <a:avLst/>
            <a:gdLst/>
            <a:ahLst/>
            <a:cxnLst/>
            <a:rect r="r" b="b" t="t" l="l"/>
            <a:pathLst>
              <a:path h="372265" w="372265">
                <a:moveTo>
                  <a:pt x="0" y="0"/>
                </a:moveTo>
                <a:lnTo>
                  <a:pt x="372265" y="0"/>
                </a:lnTo>
                <a:lnTo>
                  <a:pt x="372265" y="372265"/>
                </a:lnTo>
                <a:lnTo>
                  <a:pt x="0" y="3722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34" id="34"/>
          <p:cNvGrpSpPr/>
          <p:nvPr/>
        </p:nvGrpSpPr>
        <p:grpSpPr>
          <a:xfrm rot="0">
            <a:off x="5905622" y="4894332"/>
            <a:ext cx="2228297" cy="312816"/>
            <a:chOff x="0" y="0"/>
            <a:chExt cx="2971063" cy="417088"/>
          </a:xfrm>
        </p:grpSpPr>
        <p:sp>
          <p:nvSpPr>
            <p:cNvPr name="Freeform 35" id="35"/>
            <p:cNvSpPr/>
            <p:nvPr/>
          </p:nvSpPr>
          <p:spPr>
            <a:xfrm flipH="false" flipV="false" rot="0">
              <a:off x="0" y="0"/>
              <a:ext cx="2971038" cy="417068"/>
            </a:xfrm>
            <a:custGeom>
              <a:avLst/>
              <a:gdLst/>
              <a:ahLst/>
              <a:cxnLst/>
              <a:rect r="r" b="b" t="t" l="l"/>
              <a:pathLst>
                <a:path h="417068" w="2971038">
                  <a:moveTo>
                    <a:pt x="0" y="0"/>
                  </a:moveTo>
                  <a:lnTo>
                    <a:pt x="0" y="417068"/>
                  </a:lnTo>
                  <a:lnTo>
                    <a:pt x="2971038" y="417068"/>
                  </a:lnTo>
                  <a:lnTo>
                    <a:pt x="2971038" y="0"/>
                  </a:lnTo>
                  <a:lnTo>
                    <a:pt x="0" y="0"/>
                  </a:lnTo>
                  <a:close/>
                  <a:moveTo>
                    <a:pt x="2902839" y="348742"/>
                  </a:moveTo>
                  <a:lnTo>
                    <a:pt x="66802" y="348742"/>
                  </a:lnTo>
                  <a:lnTo>
                    <a:pt x="66802" y="66802"/>
                  </a:lnTo>
                  <a:lnTo>
                    <a:pt x="2902712" y="66802"/>
                  </a:lnTo>
                  <a:lnTo>
                    <a:pt x="2902712" y="348742"/>
                  </a:lnTo>
                  <a:close/>
                </a:path>
              </a:pathLst>
            </a:custGeom>
            <a:solidFill>
              <a:srgbClr val="FFEDD1"/>
            </a:solidFill>
          </p:spPr>
        </p:sp>
      </p:grpSp>
      <p:grpSp>
        <p:nvGrpSpPr>
          <p:cNvPr name="Group 36" id="36"/>
          <p:cNvGrpSpPr/>
          <p:nvPr/>
        </p:nvGrpSpPr>
        <p:grpSpPr>
          <a:xfrm rot="0">
            <a:off x="5905622" y="5259449"/>
            <a:ext cx="2228297" cy="312816"/>
            <a:chOff x="0" y="0"/>
            <a:chExt cx="2971063" cy="417088"/>
          </a:xfrm>
        </p:grpSpPr>
        <p:sp>
          <p:nvSpPr>
            <p:cNvPr name="Freeform 37" id="37"/>
            <p:cNvSpPr/>
            <p:nvPr/>
          </p:nvSpPr>
          <p:spPr>
            <a:xfrm flipH="false" flipV="false" rot="0">
              <a:off x="0" y="0"/>
              <a:ext cx="2971038" cy="417068"/>
            </a:xfrm>
            <a:custGeom>
              <a:avLst/>
              <a:gdLst/>
              <a:ahLst/>
              <a:cxnLst/>
              <a:rect r="r" b="b" t="t" l="l"/>
              <a:pathLst>
                <a:path h="417068" w="2971038">
                  <a:moveTo>
                    <a:pt x="0" y="0"/>
                  </a:moveTo>
                  <a:lnTo>
                    <a:pt x="0" y="417068"/>
                  </a:lnTo>
                  <a:lnTo>
                    <a:pt x="2971038" y="417068"/>
                  </a:lnTo>
                  <a:lnTo>
                    <a:pt x="2971038" y="0"/>
                  </a:lnTo>
                  <a:lnTo>
                    <a:pt x="0" y="0"/>
                  </a:lnTo>
                  <a:close/>
                  <a:moveTo>
                    <a:pt x="2902839" y="348742"/>
                  </a:moveTo>
                  <a:lnTo>
                    <a:pt x="66802" y="348742"/>
                  </a:lnTo>
                  <a:lnTo>
                    <a:pt x="66802" y="66802"/>
                  </a:lnTo>
                  <a:lnTo>
                    <a:pt x="2902712" y="66802"/>
                  </a:lnTo>
                  <a:lnTo>
                    <a:pt x="2902712" y="348742"/>
                  </a:lnTo>
                  <a:close/>
                </a:path>
              </a:pathLst>
            </a:custGeom>
            <a:solidFill>
              <a:srgbClr val="FFEDD1"/>
            </a:solidFill>
          </p:spPr>
        </p:sp>
      </p:grpSp>
      <p:grpSp>
        <p:nvGrpSpPr>
          <p:cNvPr name="Group 38" id="38"/>
          <p:cNvGrpSpPr/>
          <p:nvPr/>
        </p:nvGrpSpPr>
        <p:grpSpPr>
          <a:xfrm rot="0">
            <a:off x="5905622" y="5627136"/>
            <a:ext cx="2228297" cy="312816"/>
            <a:chOff x="0" y="0"/>
            <a:chExt cx="2971063" cy="417088"/>
          </a:xfrm>
        </p:grpSpPr>
        <p:sp>
          <p:nvSpPr>
            <p:cNvPr name="Freeform 39" id="39"/>
            <p:cNvSpPr/>
            <p:nvPr/>
          </p:nvSpPr>
          <p:spPr>
            <a:xfrm flipH="false" flipV="false" rot="0">
              <a:off x="0" y="0"/>
              <a:ext cx="2971038" cy="417068"/>
            </a:xfrm>
            <a:custGeom>
              <a:avLst/>
              <a:gdLst/>
              <a:ahLst/>
              <a:cxnLst/>
              <a:rect r="r" b="b" t="t" l="l"/>
              <a:pathLst>
                <a:path h="417068" w="2971038">
                  <a:moveTo>
                    <a:pt x="0" y="0"/>
                  </a:moveTo>
                  <a:lnTo>
                    <a:pt x="0" y="417068"/>
                  </a:lnTo>
                  <a:lnTo>
                    <a:pt x="2971038" y="417068"/>
                  </a:lnTo>
                  <a:lnTo>
                    <a:pt x="2971038" y="0"/>
                  </a:lnTo>
                  <a:lnTo>
                    <a:pt x="0" y="0"/>
                  </a:lnTo>
                  <a:close/>
                  <a:moveTo>
                    <a:pt x="2902839" y="348742"/>
                  </a:moveTo>
                  <a:lnTo>
                    <a:pt x="66802" y="348742"/>
                  </a:lnTo>
                  <a:lnTo>
                    <a:pt x="66802" y="66802"/>
                  </a:lnTo>
                  <a:lnTo>
                    <a:pt x="2902712" y="66802"/>
                  </a:lnTo>
                  <a:lnTo>
                    <a:pt x="2902712" y="348742"/>
                  </a:lnTo>
                  <a:close/>
                </a:path>
              </a:pathLst>
            </a:custGeom>
            <a:solidFill>
              <a:srgbClr val="FFEDD1"/>
            </a:solidFill>
          </p:spPr>
        </p:sp>
      </p:grpSp>
      <p:grpSp>
        <p:nvGrpSpPr>
          <p:cNvPr name="Group 40" id="40"/>
          <p:cNvGrpSpPr/>
          <p:nvPr/>
        </p:nvGrpSpPr>
        <p:grpSpPr>
          <a:xfrm rot="0">
            <a:off x="5905622" y="6009668"/>
            <a:ext cx="2228297" cy="312816"/>
            <a:chOff x="0" y="0"/>
            <a:chExt cx="2971063" cy="417088"/>
          </a:xfrm>
        </p:grpSpPr>
        <p:sp>
          <p:nvSpPr>
            <p:cNvPr name="Freeform 41" id="41"/>
            <p:cNvSpPr/>
            <p:nvPr/>
          </p:nvSpPr>
          <p:spPr>
            <a:xfrm flipH="false" flipV="false" rot="0">
              <a:off x="0" y="0"/>
              <a:ext cx="2971038" cy="417068"/>
            </a:xfrm>
            <a:custGeom>
              <a:avLst/>
              <a:gdLst/>
              <a:ahLst/>
              <a:cxnLst/>
              <a:rect r="r" b="b" t="t" l="l"/>
              <a:pathLst>
                <a:path h="417068" w="2971038">
                  <a:moveTo>
                    <a:pt x="0" y="0"/>
                  </a:moveTo>
                  <a:lnTo>
                    <a:pt x="0" y="417068"/>
                  </a:lnTo>
                  <a:lnTo>
                    <a:pt x="2971038" y="417068"/>
                  </a:lnTo>
                  <a:lnTo>
                    <a:pt x="2971038" y="0"/>
                  </a:lnTo>
                  <a:lnTo>
                    <a:pt x="0" y="0"/>
                  </a:lnTo>
                  <a:close/>
                  <a:moveTo>
                    <a:pt x="2902839" y="348742"/>
                  </a:moveTo>
                  <a:lnTo>
                    <a:pt x="66802" y="348742"/>
                  </a:lnTo>
                  <a:lnTo>
                    <a:pt x="66802" y="66802"/>
                  </a:lnTo>
                  <a:lnTo>
                    <a:pt x="2902712" y="66802"/>
                  </a:lnTo>
                  <a:lnTo>
                    <a:pt x="2902712" y="348742"/>
                  </a:lnTo>
                  <a:close/>
                </a:path>
              </a:pathLst>
            </a:custGeom>
            <a:solidFill>
              <a:srgbClr val="FFEDD1"/>
            </a:solidFill>
          </p:spPr>
        </p:sp>
      </p:grpSp>
      <p:grpSp>
        <p:nvGrpSpPr>
          <p:cNvPr name="Group 42" id="42"/>
          <p:cNvGrpSpPr/>
          <p:nvPr/>
        </p:nvGrpSpPr>
        <p:grpSpPr>
          <a:xfrm rot="-5400000">
            <a:off x="3978704" y="5775800"/>
            <a:ext cx="2312223" cy="28575"/>
            <a:chOff x="0" y="0"/>
            <a:chExt cx="3082964" cy="38100"/>
          </a:xfrm>
        </p:grpSpPr>
        <p:sp>
          <p:nvSpPr>
            <p:cNvPr name="Freeform 43" id="43"/>
            <p:cNvSpPr/>
            <p:nvPr/>
          </p:nvSpPr>
          <p:spPr>
            <a:xfrm flipH="false" flipV="false" rot="0">
              <a:off x="0" y="0"/>
              <a:ext cx="3082925" cy="38100"/>
            </a:xfrm>
            <a:custGeom>
              <a:avLst/>
              <a:gdLst/>
              <a:ahLst/>
              <a:cxnLst/>
              <a:rect r="r" b="b" t="t" l="l"/>
              <a:pathLst>
                <a:path h="38100" w="3082925">
                  <a:moveTo>
                    <a:pt x="19050" y="0"/>
                  </a:moveTo>
                  <a:lnTo>
                    <a:pt x="3063875" y="0"/>
                  </a:lnTo>
                  <a:cubicBezTo>
                    <a:pt x="3074416" y="0"/>
                    <a:pt x="3082925" y="8509"/>
                    <a:pt x="3082925" y="19050"/>
                  </a:cubicBezTo>
                  <a:cubicBezTo>
                    <a:pt x="3082925" y="29591"/>
                    <a:pt x="3074416" y="38100"/>
                    <a:pt x="3063875" y="38100"/>
                  </a:cubicBezTo>
                  <a:lnTo>
                    <a:pt x="19050" y="38100"/>
                  </a:lnTo>
                  <a:cubicBezTo>
                    <a:pt x="8509" y="38100"/>
                    <a:pt x="0" y="29591"/>
                    <a:pt x="0" y="19050"/>
                  </a:cubicBezTo>
                  <a:cubicBezTo>
                    <a:pt x="0" y="8509"/>
                    <a:pt x="8509" y="0"/>
                    <a:pt x="19050" y="0"/>
                  </a:cubicBezTo>
                  <a:close/>
                </a:path>
              </a:pathLst>
            </a:custGeom>
            <a:solidFill>
              <a:srgbClr val="C9E265"/>
            </a:solidFill>
          </p:spPr>
        </p:sp>
      </p:grpSp>
      <p:grpSp>
        <p:nvGrpSpPr>
          <p:cNvPr name="Group 44" id="44"/>
          <p:cNvGrpSpPr/>
          <p:nvPr/>
        </p:nvGrpSpPr>
        <p:grpSpPr>
          <a:xfrm rot="-5400000">
            <a:off x="4463800" y="6131910"/>
            <a:ext cx="1600002" cy="28575"/>
            <a:chOff x="0" y="0"/>
            <a:chExt cx="2133336" cy="38100"/>
          </a:xfrm>
        </p:grpSpPr>
        <p:sp>
          <p:nvSpPr>
            <p:cNvPr name="Freeform 45" id="45"/>
            <p:cNvSpPr/>
            <p:nvPr/>
          </p:nvSpPr>
          <p:spPr>
            <a:xfrm flipH="false" flipV="false" rot="0">
              <a:off x="0" y="0"/>
              <a:ext cx="2133346" cy="38100"/>
            </a:xfrm>
            <a:custGeom>
              <a:avLst/>
              <a:gdLst/>
              <a:ahLst/>
              <a:cxnLst/>
              <a:rect r="r" b="b" t="t" l="l"/>
              <a:pathLst>
                <a:path h="38100" w="2133346">
                  <a:moveTo>
                    <a:pt x="19050" y="0"/>
                  </a:moveTo>
                  <a:lnTo>
                    <a:pt x="2114296" y="0"/>
                  </a:lnTo>
                  <a:cubicBezTo>
                    <a:pt x="2124837" y="0"/>
                    <a:pt x="2133346" y="8509"/>
                    <a:pt x="2133346" y="19050"/>
                  </a:cubicBezTo>
                  <a:cubicBezTo>
                    <a:pt x="2133346" y="29591"/>
                    <a:pt x="2124837" y="38100"/>
                    <a:pt x="2114296" y="38100"/>
                  </a:cubicBezTo>
                  <a:lnTo>
                    <a:pt x="19050" y="38100"/>
                  </a:lnTo>
                  <a:cubicBezTo>
                    <a:pt x="8509" y="38100"/>
                    <a:pt x="0" y="29591"/>
                    <a:pt x="0" y="19050"/>
                  </a:cubicBezTo>
                  <a:cubicBezTo>
                    <a:pt x="0" y="8509"/>
                    <a:pt x="8509" y="0"/>
                    <a:pt x="19050" y="0"/>
                  </a:cubicBezTo>
                  <a:close/>
                </a:path>
              </a:pathLst>
            </a:custGeom>
            <a:solidFill>
              <a:srgbClr val="FF5757"/>
            </a:solidFill>
          </p:spPr>
        </p:sp>
      </p:grpSp>
      <p:grpSp>
        <p:nvGrpSpPr>
          <p:cNvPr name="Group 46" id="46"/>
          <p:cNvGrpSpPr/>
          <p:nvPr/>
        </p:nvGrpSpPr>
        <p:grpSpPr>
          <a:xfrm rot="-5400000">
            <a:off x="4036927" y="6322462"/>
            <a:ext cx="1171404" cy="28575"/>
            <a:chOff x="0" y="0"/>
            <a:chExt cx="1561872" cy="38100"/>
          </a:xfrm>
        </p:grpSpPr>
        <p:sp>
          <p:nvSpPr>
            <p:cNvPr name="Freeform 47" id="47"/>
            <p:cNvSpPr/>
            <p:nvPr/>
          </p:nvSpPr>
          <p:spPr>
            <a:xfrm flipH="false" flipV="false" rot="0">
              <a:off x="0" y="0"/>
              <a:ext cx="1561846" cy="38100"/>
            </a:xfrm>
            <a:custGeom>
              <a:avLst/>
              <a:gdLst/>
              <a:ahLst/>
              <a:cxnLst/>
              <a:rect r="r" b="b" t="t" l="l"/>
              <a:pathLst>
                <a:path h="38100" w="1561846">
                  <a:moveTo>
                    <a:pt x="19050" y="0"/>
                  </a:moveTo>
                  <a:lnTo>
                    <a:pt x="1542796" y="0"/>
                  </a:lnTo>
                  <a:cubicBezTo>
                    <a:pt x="1553337" y="0"/>
                    <a:pt x="1561846" y="8509"/>
                    <a:pt x="1561846" y="19050"/>
                  </a:cubicBezTo>
                  <a:cubicBezTo>
                    <a:pt x="1561846" y="29591"/>
                    <a:pt x="1553337" y="38100"/>
                    <a:pt x="1542796" y="38100"/>
                  </a:cubicBezTo>
                  <a:lnTo>
                    <a:pt x="19050" y="38100"/>
                  </a:lnTo>
                  <a:cubicBezTo>
                    <a:pt x="8509" y="38100"/>
                    <a:pt x="0" y="29591"/>
                    <a:pt x="0" y="19050"/>
                  </a:cubicBezTo>
                  <a:cubicBezTo>
                    <a:pt x="0" y="8509"/>
                    <a:pt x="8509" y="0"/>
                    <a:pt x="19050" y="0"/>
                  </a:cubicBezTo>
                  <a:close/>
                </a:path>
              </a:pathLst>
            </a:custGeom>
            <a:solidFill>
              <a:srgbClr val="38B6FF"/>
            </a:solidFill>
          </p:spPr>
        </p:sp>
      </p:grpSp>
      <p:grpSp>
        <p:nvGrpSpPr>
          <p:cNvPr name="Group 48" id="48"/>
          <p:cNvGrpSpPr/>
          <p:nvPr/>
        </p:nvGrpSpPr>
        <p:grpSpPr>
          <a:xfrm rot="-10799999">
            <a:off x="3090860" y="7329005"/>
            <a:ext cx="1039277" cy="28575"/>
            <a:chOff x="0" y="0"/>
            <a:chExt cx="1385703" cy="38100"/>
          </a:xfrm>
        </p:grpSpPr>
        <p:sp>
          <p:nvSpPr>
            <p:cNvPr name="Freeform 49" id="49"/>
            <p:cNvSpPr/>
            <p:nvPr/>
          </p:nvSpPr>
          <p:spPr>
            <a:xfrm flipH="false" flipV="false" rot="0">
              <a:off x="0" y="0"/>
              <a:ext cx="1385697" cy="38100"/>
            </a:xfrm>
            <a:custGeom>
              <a:avLst/>
              <a:gdLst/>
              <a:ahLst/>
              <a:cxnLst/>
              <a:rect r="r" b="b" t="t" l="l"/>
              <a:pathLst>
                <a:path h="38100" w="1385697">
                  <a:moveTo>
                    <a:pt x="19050" y="0"/>
                  </a:moveTo>
                  <a:lnTo>
                    <a:pt x="1366647" y="0"/>
                  </a:lnTo>
                  <a:cubicBezTo>
                    <a:pt x="1377188" y="0"/>
                    <a:pt x="1385697" y="8509"/>
                    <a:pt x="1385697" y="19050"/>
                  </a:cubicBezTo>
                  <a:cubicBezTo>
                    <a:pt x="1385697" y="29591"/>
                    <a:pt x="1377188" y="38100"/>
                    <a:pt x="1366647" y="38100"/>
                  </a:cubicBezTo>
                  <a:lnTo>
                    <a:pt x="19050" y="38100"/>
                  </a:lnTo>
                  <a:cubicBezTo>
                    <a:pt x="8509" y="38100"/>
                    <a:pt x="0" y="29591"/>
                    <a:pt x="0" y="19050"/>
                  </a:cubicBezTo>
                  <a:cubicBezTo>
                    <a:pt x="0" y="8509"/>
                    <a:pt x="8509" y="0"/>
                    <a:pt x="19050" y="0"/>
                  </a:cubicBezTo>
                  <a:close/>
                </a:path>
              </a:pathLst>
            </a:custGeom>
            <a:solidFill>
              <a:srgbClr val="C9E265"/>
            </a:solidFill>
          </p:spPr>
        </p:sp>
      </p:grpSp>
      <p:grpSp>
        <p:nvGrpSpPr>
          <p:cNvPr name="Group 50" id="50"/>
          <p:cNvGrpSpPr/>
          <p:nvPr/>
        </p:nvGrpSpPr>
        <p:grpSpPr>
          <a:xfrm rot="-10800000">
            <a:off x="3077925" y="7175296"/>
            <a:ext cx="1052856" cy="28575"/>
            <a:chOff x="0" y="0"/>
            <a:chExt cx="1403808" cy="38100"/>
          </a:xfrm>
        </p:grpSpPr>
        <p:sp>
          <p:nvSpPr>
            <p:cNvPr name="Freeform 51" id="51"/>
            <p:cNvSpPr/>
            <p:nvPr/>
          </p:nvSpPr>
          <p:spPr>
            <a:xfrm flipH="false" flipV="false" rot="0">
              <a:off x="0" y="0"/>
              <a:ext cx="1403858" cy="38100"/>
            </a:xfrm>
            <a:custGeom>
              <a:avLst/>
              <a:gdLst/>
              <a:ahLst/>
              <a:cxnLst/>
              <a:rect r="r" b="b" t="t" l="l"/>
              <a:pathLst>
                <a:path h="38100" w="1403858">
                  <a:moveTo>
                    <a:pt x="19050" y="0"/>
                  </a:moveTo>
                  <a:lnTo>
                    <a:pt x="1384808" y="0"/>
                  </a:lnTo>
                  <a:cubicBezTo>
                    <a:pt x="1395349" y="0"/>
                    <a:pt x="1403858" y="8509"/>
                    <a:pt x="1403858" y="19050"/>
                  </a:cubicBezTo>
                  <a:cubicBezTo>
                    <a:pt x="1403858" y="29591"/>
                    <a:pt x="1395349" y="38100"/>
                    <a:pt x="1384808" y="38100"/>
                  </a:cubicBezTo>
                  <a:lnTo>
                    <a:pt x="19050" y="38100"/>
                  </a:lnTo>
                  <a:cubicBezTo>
                    <a:pt x="8509" y="38100"/>
                    <a:pt x="0" y="29591"/>
                    <a:pt x="0" y="19050"/>
                  </a:cubicBezTo>
                  <a:cubicBezTo>
                    <a:pt x="0" y="8509"/>
                    <a:pt x="8509" y="0"/>
                    <a:pt x="19050" y="0"/>
                  </a:cubicBezTo>
                  <a:close/>
                </a:path>
              </a:pathLst>
            </a:custGeom>
            <a:solidFill>
              <a:srgbClr val="FF5757"/>
            </a:solidFill>
          </p:spPr>
        </p:sp>
      </p:grpSp>
      <p:grpSp>
        <p:nvGrpSpPr>
          <p:cNvPr name="Group 52" id="52"/>
          <p:cNvGrpSpPr/>
          <p:nvPr/>
        </p:nvGrpSpPr>
        <p:grpSpPr>
          <a:xfrm rot="10799999">
            <a:off x="3077925" y="7002652"/>
            <a:ext cx="1052871" cy="28575"/>
            <a:chOff x="0" y="0"/>
            <a:chExt cx="1403828" cy="38100"/>
          </a:xfrm>
        </p:grpSpPr>
        <p:sp>
          <p:nvSpPr>
            <p:cNvPr name="Freeform 53" id="53"/>
            <p:cNvSpPr/>
            <p:nvPr/>
          </p:nvSpPr>
          <p:spPr>
            <a:xfrm flipH="false" flipV="false" rot="0">
              <a:off x="0" y="0"/>
              <a:ext cx="1403858" cy="38100"/>
            </a:xfrm>
            <a:custGeom>
              <a:avLst/>
              <a:gdLst/>
              <a:ahLst/>
              <a:cxnLst/>
              <a:rect r="r" b="b" t="t" l="l"/>
              <a:pathLst>
                <a:path h="38100" w="1403858">
                  <a:moveTo>
                    <a:pt x="19050" y="0"/>
                  </a:moveTo>
                  <a:lnTo>
                    <a:pt x="1384808" y="0"/>
                  </a:lnTo>
                  <a:cubicBezTo>
                    <a:pt x="1395349" y="0"/>
                    <a:pt x="1403858" y="8509"/>
                    <a:pt x="1403858" y="19050"/>
                  </a:cubicBezTo>
                  <a:cubicBezTo>
                    <a:pt x="1403858" y="29591"/>
                    <a:pt x="1395349" y="38100"/>
                    <a:pt x="1384808" y="38100"/>
                  </a:cubicBezTo>
                  <a:lnTo>
                    <a:pt x="19050" y="38100"/>
                  </a:lnTo>
                  <a:cubicBezTo>
                    <a:pt x="8509" y="38100"/>
                    <a:pt x="0" y="29591"/>
                    <a:pt x="0" y="19050"/>
                  </a:cubicBezTo>
                  <a:cubicBezTo>
                    <a:pt x="0" y="8509"/>
                    <a:pt x="8509" y="0"/>
                    <a:pt x="19050" y="0"/>
                  </a:cubicBezTo>
                  <a:close/>
                </a:path>
              </a:pathLst>
            </a:custGeom>
            <a:solidFill>
              <a:srgbClr val="38B6FF"/>
            </a:solidFill>
          </p:spPr>
        </p:sp>
      </p:grpSp>
      <p:grpSp>
        <p:nvGrpSpPr>
          <p:cNvPr name="Group 54" id="54"/>
          <p:cNvGrpSpPr/>
          <p:nvPr/>
        </p:nvGrpSpPr>
        <p:grpSpPr>
          <a:xfrm rot="-10799999">
            <a:off x="7454999" y="7290682"/>
            <a:ext cx="1039277" cy="28575"/>
            <a:chOff x="0" y="0"/>
            <a:chExt cx="1385703" cy="38100"/>
          </a:xfrm>
        </p:grpSpPr>
        <p:sp>
          <p:nvSpPr>
            <p:cNvPr name="Freeform 55" id="55"/>
            <p:cNvSpPr/>
            <p:nvPr/>
          </p:nvSpPr>
          <p:spPr>
            <a:xfrm flipH="false" flipV="false" rot="0">
              <a:off x="0" y="0"/>
              <a:ext cx="1385697" cy="38100"/>
            </a:xfrm>
            <a:custGeom>
              <a:avLst/>
              <a:gdLst/>
              <a:ahLst/>
              <a:cxnLst/>
              <a:rect r="r" b="b" t="t" l="l"/>
              <a:pathLst>
                <a:path h="38100" w="1385697">
                  <a:moveTo>
                    <a:pt x="19050" y="0"/>
                  </a:moveTo>
                  <a:lnTo>
                    <a:pt x="1366647" y="0"/>
                  </a:lnTo>
                  <a:cubicBezTo>
                    <a:pt x="1377188" y="0"/>
                    <a:pt x="1385697" y="8509"/>
                    <a:pt x="1385697" y="19050"/>
                  </a:cubicBezTo>
                  <a:cubicBezTo>
                    <a:pt x="1385697" y="29591"/>
                    <a:pt x="1377188" y="38100"/>
                    <a:pt x="1366647" y="38100"/>
                  </a:cubicBezTo>
                  <a:lnTo>
                    <a:pt x="19050" y="38100"/>
                  </a:lnTo>
                  <a:cubicBezTo>
                    <a:pt x="8509" y="38100"/>
                    <a:pt x="0" y="29591"/>
                    <a:pt x="0" y="19050"/>
                  </a:cubicBezTo>
                  <a:cubicBezTo>
                    <a:pt x="0" y="8509"/>
                    <a:pt x="8509" y="0"/>
                    <a:pt x="19050" y="0"/>
                  </a:cubicBezTo>
                  <a:close/>
                </a:path>
              </a:pathLst>
            </a:custGeom>
            <a:solidFill>
              <a:srgbClr val="C9E265"/>
            </a:solidFill>
          </p:spPr>
        </p:sp>
      </p:grpSp>
      <p:grpSp>
        <p:nvGrpSpPr>
          <p:cNvPr name="Group 56" id="56"/>
          <p:cNvGrpSpPr/>
          <p:nvPr/>
        </p:nvGrpSpPr>
        <p:grpSpPr>
          <a:xfrm rot="-10800000">
            <a:off x="7442064" y="7136972"/>
            <a:ext cx="1052856" cy="28575"/>
            <a:chOff x="0" y="0"/>
            <a:chExt cx="1403808" cy="38100"/>
          </a:xfrm>
        </p:grpSpPr>
        <p:sp>
          <p:nvSpPr>
            <p:cNvPr name="Freeform 57" id="57"/>
            <p:cNvSpPr/>
            <p:nvPr/>
          </p:nvSpPr>
          <p:spPr>
            <a:xfrm flipH="false" flipV="false" rot="0">
              <a:off x="0" y="0"/>
              <a:ext cx="1403858" cy="38100"/>
            </a:xfrm>
            <a:custGeom>
              <a:avLst/>
              <a:gdLst/>
              <a:ahLst/>
              <a:cxnLst/>
              <a:rect r="r" b="b" t="t" l="l"/>
              <a:pathLst>
                <a:path h="38100" w="1403858">
                  <a:moveTo>
                    <a:pt x="19050" y="0"/>
                  </a:moveTo>
                  <a:lnTo>
                    <a:pt x="1384808" y="0"/>
                  </a:lnTo>
                  <a:cubicBezTo>
                    <a:pt x="1395349" y="0"/>
                    <a:pt x="1403858" y="8509"/>
                    <a:pt x="1403858" y="19050"/>
                  </a:cubicBezTo>
                  <a:cubicBezTo>
                    <a:pt x="1403858" y="29591"/>
                    <a:pt x="1395349" y="38100"/>
                    <a:pt x="1384808" y="38100"/>
                  </a:cubicBezTo>
                  <a:lnTo>
                    <a:pt x="19050" y="38100"/>
                  </a:lnTo>
                  <a:cubicBezTo>
                    <a:pt x="8509" y="38100"/>
                    <a:pt x="0" y="29591"/>
                    <a:pt x="0" y="19050"/>
                  </a:cubicBezTo>
                  <a:cubicBezTo>
                    <a:pt x="0" y="8509"/>
                    <a:pt x="8509" y="0"/>
                    <a:pt x="19050" y="0"/>
                  </a:cubicBezTo>
                  <a:close/>
                </a:path>
              </a:pathLst>
            </a:custGeom>
            <a:solidFill>
              <a:srgbClr val="FF5757"/>
            </a:solidFill>
          </p:spPr>
        </p:sp>
      </p:grpSp>
      <p:sp>
        <p:nvSpPr>
          <p:cNvPr name="TextBox 58" id="58"/>
          <p:cNvSpPr txBox="true"/>
          <p:nvPr/>
        </p:nvSpPr>
        <p:spPr>
          <a:xfrm rot="0">
            <a:off x="1928797" y="3346827"/>
            <a:ext cx="3224509" cy="299326"/>
          </a:xfrm>
          <a:prstGeom prst="rect">
            <a:avLst/>
          </a:prstGeom>
        </p:spPr>
        <p:txBody>
          <a:bodyPr anchor="t" rtlCol="false" tIns="0" lIns="0" bIns="0" rIns="0">
            <a:spAutoFit/>
          </a:bodyPr>
          <a:lstStyle/>
          <a:p>
            <a:pPr algn="ctr">
              <a:lnSpc>
                <a:spcPts val="2137"/>
              </a:lnSpc>
            </a:pPr>
            <a:r>
              <a:rPr lang="en-US" sz="1525" b="true">
                <a:solidFill>
                  <a:srgbClr val="FFEDD1"/>
                </a:solidFill>
                <a:latin typeface="Now Bold"/>
                <a:ea typeface="Now Bold"/>
                <a:cs typeface="Now Bold"/>
                <a:sym typeface="Now Bold"/>
              </a:rPr>
              <a:t>VON NEUMANN ARCHITECTURE</a:t>
            </a:r>
          </a:p>
        </p:txBody>
      </p:sp>
      <p:sp>
        <p:nvSpPr>
          <p:cNvPr name="TextBox 59" id="59"/>
          <p:cNvSpPr txBox="true"/>
          <p:nvPr/>
        </p:nvSpPr>
        <p:spPr>
          <a:xfrm rot="0">
            <a:off x="2192307" y="6985547"/>
            <a:ext cx="643405" cy="357750"/>
          </a:xfrm>
          <a:prstGeom prst="rect">
            <a:avLst/>
          </a:prstGeom>
        </p:spPr>
        <p:txBody>
          <a:bodyPr anchor="t" rtlCol="false" tIns="0" lIns="0" bIns="0" rIns="0">
            <a:spAutoFit/>
          </a:bodyPr>
          <a:lstStyle/>
          <a:p>
            <a:pPr algn="ctr">
              <a:lnSpc>
                <a:spcPts val="2586"/>
              </a:lnSpc>
            </a:pPr>
            <a:r>
              <a:rPr lang="en-US" sz="1847" b="true">
                <a:solidFill>
                  <a:srgbClr val="FFEDD1"/>
                </a:solidFill>
                <a:latin typeface="Now Bold"/>
                <a:ea typeface="Now Bold"/>
                <a:cs typeface="Now Bold"/>
                <a:sym typeface="Now Bold"/>
              </a:rPr>
              <a:t>Input</a:t>
            </a:r>
          </a:p>
        </p:txBody>
      </p:sp>
      <p:sp>
        <p:nvSpPr>
          <p:cNvPr name="TextBox 60" id="60"/>
          <p:cNvSpPr txBox="true"/>
          <p:nvPr/>
        </p:nvSpPr>
        <p:spPr>
          <a:xfrm rot="0">
            <a:off x="8659437" y="7019057"/>
            <a:ext cx="811528" cy="338815"/>
          </a:xfrm>
          <a:prstGeom prst="rect">
            <a:avLst/>
          </a:prstGeom>
        </p:spPr>
        <p:txBody>
          <a:bodyPr anchor="t" rtlCol="false" tIns="0" lIns="0" bIns="0" rIns="0">
            <a:spAutoFit/>
          </a:bodyPr>
          <a:lstStyle/>
          <a:p>
            <a:pPr algn="ctr">
              <a:lnSpc>
                <a:spcPts val="2412"/>
              </a:lnSpc>
            </a:pPr>
            <a:r>
              <a:rPr lang="en-US" sz="1723" b="true">
                <a:solidFill>
                  <a:srgbClr val="FFEDD1"/>
                </a:solidFill>
                <a:latin typeface="Now Bold"/>
                <a:ea typeface="Now Bold"/>
                <a:cs typeface="Now Bold"/>
                <a:sym typeface="Now Bold"/>
              </a:rPr>
              <a:t>Output</a:t>
            </a:r>
          </a:p>
        </p:txBody>
      </p:sp>
      <p:sp>
        <p:nvSpPr>
          <p:cNvPr name="TextBox 61" id="61"/>
          <p:cNvSpPr txBox="true"/>
          <p:nvPr/>
        </p:nvSpPr>
        <p:spPr>
          <a:xfrm rot="0">
            <a:off x="4475336" y="3884000"/>
            <a:ext cx="2621861" cy="243367"/>
          </a:xfrm>
          <a:prstGeom prst="rect">
            <a:avLst/>
          </a:prstGeom>
        </p:spPr>
        <p:txBody>
          <a:bodyPr anchor="t" rtlCol="false" tIns="0" lIns="0" bIns="0" rIns="0">
            <a:spAutoFit/>
          </a:bodyPr>
          <a:lstStyle/>
          <a:p>
            <a:pPr algn="ctr">
              <a:lnSpc>
                <a:spcPts val="1884"/>
              </a:lnSpc>
            </a:pPr>
            <a:r>
              <a:rPr lang="en-US" sz="1346" b="true">
                <a:solidFill>
                  <a:srgbClr val="FFEDD1"/>
                </a:solidFill>
                <a:latin typeface="Now Bold"/>
                <a:ea typeface="Now Bold"/>
                <a:cs typeface="Now Bold"/>
                <a:sym typeface="Now Bold"/>
              </a:rPr>
              <a:t>Central Processing Unit (CPU)</a:t>
            </a:r>
          </a:p>
        </p:txBody>
      </p:sp>
      <p:sp>
        <p:nvSpPr>
          <p:cNvPr name="TextBox 62" id="62"/>
          <p:cNvSpPr txBox="true"/>
          <p:nvPr/>
        </p:nvSpPr>
        <p:spPr>
          <a:xfrm rot="0">
            <a:off x="4526730" y="7159889"/>
            <a:ext cx="2374556" cy="252580"/>
          </a:xfrm>
          <a:prstGeom prst="rect">
            <a:avLst/>
          </a:prstGeom>
        </p:spPr>
        <p:txBody>
          <a:bodyPr anchor="t" rtlCol="false" tIns="0" lIns="0" bIns="0" rIns="0">
            <a:spAutoFit/>
          </a:bodyPr>
          <a:lstStyle/>
          <a:p>
            <a:pPr algn="ctr">
              <a:lnSpc>
                <a:spcPts val="1707"/>
              </a:lnSpc>
            </a:pPr>
            <a:r>
              <a:rPr lang="en-US" sz="1218" b="true">
                <a:solidFill>
                  <a:srgbClr val="FFEDD1"/>
                </a:solidFill>
                <a:latin typeface="Now Bold"/>
                <a:ea typeface="Now Bold"/>
                <a:cs typeface="Now Bold"/>
                <a:sym typeface="Now Bold"/>
              </a:rPr>
              <a:t>Memory Unit (RAM)</a:t>
            </a:r>
          </a:p>
        </p:txBody>
      </p:sp>
      <p:sp>
        <p:nvSpPr>
          <p:cNvPr name="TextBox 63" id="63"/>
          <p:cNvSpPr txBox="true"/>
          <p:nvPr/>
        </p:nvSpPr>
        <p:spPr>
          <a:xfrm rot="0">
            <a:off x="3500286" y="5957831"/>
            <a:ext cx="313770" cy="250889"/>
          </a:xfrm>
          <a:prstGeom prst="rect">
            <a:avLst/>
          </a:prstGeom>
        </p:spPr>
        <p:txBody>
          <a:bodyPr anchor="t" rtlCol="false" tIns="0" lIns="0" bIns="0" rIns="0">
            <a:spAutoFit/>
          </a:bodyPr>
          <a:lstStyle/>
          <a:p>
            <a:pPr algn="ctr">
              <a:lnSpc>
                <a:spcPts val="1813"/>
              </a:lnSpc>
            </a:pPr>
            <a:r>
              <a:rPr lang="en-US" sz="1295">
                <a:solidFill>
                  <a:srgbClr val="000000"/>
                </a:solidFill>
                <a:latin typeface="Gagalin"/>
                <a:ea typeface="Gagalin"/>
                <a:cs typeface="Gagalin"/>
                <a:sym typeface="Gagalin"/>
              </a:rPr>
              <a:t>ALU</a:t>
            </a:r>
          </a:p>
        </p:txBody>
      </p:sp>
      <p:sp>
        <p:nvSpPr>
          <p:cNvPr name="TextBox 64" id="64"/>
          <p:cNvSpPr txBox="true"/>
          <p:nvPr/>
        </p:nvSpPr>
        <p:spPr>
          <a:xfrm rot="0">
            <a:off x="4030612" y="4719634"/>
            <a:ext cx="313770" cy="250889"/>
          </a:xfrm>
          <a:prstGeom prst="rect">
            <a:avLst/>
          </a:prstGeom>
        </p:spPr>
        <p:txBody>
          <a:bodyPr anchor="t" rtlCol="false" tIns="0" lIns="0" bIns="0" rIns="0">
            <a:spAutoFit/>
          </a:bodyPr>
          <a:lstStyle/>
          <a:p>
            <a:pPr algn="ctr">
              <a:lnSpc>
                <a:spcPts val="1813"/>
              </a:lnSpc>
            </a:pPr>
            <a:r>
              <a:rPr lang="en-US" sz="1295">
                <a:solidFill>
                  <a:srgbClr val="000000"/>
                </a:solidFill>
                <a:latin typeface="Gagalin"/>
                <a:ea typeface="Gagalin"/>
                <a:cs typeface="Gagalin"/>
                <a:sym typeface="Gagalin"/>
              </a:rPr>
              <a:t>CU</a:t>
            </a:r>
          </a:p>
        </p:txBody>
      </p:sp>
      <p:sp>
        <p:nvSpPr>
          <p:cNvPr name="TextBox 65" id="65"/>
          <p:cNvSpPr txBox="true"/>
          <p:nvPr/>
        </p:nvSpPr>
        <p:spPr>
          <a:xfrm rot="0">
            <a:off x="5330725" y="4548437"/>
            <a:ext cx="495768" cy="198534"/>
          </a:xfrm>
          <a:prstGeom prst="rect">
            <a:avLst/>
          </a:prstGeom>
        </p:spPr>
        <p:txBody>
          <a:bodyPr anchor="t" rtlCol="false" tIns="0" lIns="0" bIns="0" rIns="0">
            <a:spAutoFit/>
          </a:bodyPr>
          <a:lstStyle/>
          <a:p>
            <a:pPr algn="ctr">
              <a:lnSpc>
                <a:spcPts val="1473"/>
              </a:lnSpc>
            </a:pPr>
            <a:r>
              <a:rPr lang="en-US" sz="1052" b="true">
                <a:solidFill>
                  <a:srgbClr val="FFEDD1"/>
                </a:solidFill>
                <a:latin typeface="Now Bold"/>
                <a:ea typeface="Now Bold"/>
                <a:cs typeface="Now Bold"/>
                <a:sym typeface="Now Bold"/>
              </a:rPr>
              <a:t>MAR</a:t>
            </a:r>
          </a:p>
        </p:txBody>
      </p:sp>
      <p:sp>
        <p:nvSpPr>
          <p:cNvPr name="TextBox 66" id="66"/>
          <p:cNvSpPr txBox="true"/>
          <p:nvPr/>
        </p:nvSpPr>
        <p:spPr>
          <a:xfrm rot="0">
            <a:off x="5330725" y="4932424"/>
            <a:ext cx="495768" cy="198534"/>
          </a:xfrm>
          <a:prstGeom prst="rect">
            <a:avLst/>
          </a:prstGeom>
        </p:spPr>
        <p:txBody>
          <a:bodyPr anchor="t" rtlCol="false" tIns="0" lIns="0" bIns="0" rIns="0">
            <a:spAutoFit/>
          </a:bodyPr>
          <a:lstStyle/>
          <a:p>
            <a:pPr algn="ctr">
              <a:lnSpc>
                <a:spcPts val="1473"/>
              </a:lnSpc>
            </a:pPr>
            <a:r>
              <a:rPr lang="en-US" sz="1052" b="true">
                <a:solidFill>
                  <a:srgbClr val="FFEDD1"/>
                </a:solidFill>
                <a:latin typeface="Now Bold"/>
                <a:ea typeface="Now Bold"/>
                <a:cs typeface="Now Bold"/>
                <a:sym typeface="Now Bold"/>
              </a:rPr>
              <a:t>PC</a:t>
            </a:r>
          </a:p>
        </p:txBody>
      </p:sp>
      <p:sp>
        <p:nvSpPr>
          <p:cNvPr name="TextBox 67" id="67"/>
          <p:cNvSpPr txBox="true"/>
          <p:nvPr/>
        </p:nvSpPr>
        <p:spPr>
          <a:xfrm rot="0">
            <a:off x="5347222" y="5297540"/>
            <a:ext cx="495768" cy="198534"/>
          </a:xfrm>
          <a:prstGeom prst="rect">
            <a:avLst/>
          </a:prstGeom>
        </p:spPr>
        <p:txBody>
          <a:bodyPr anchor="t" rtlCol="false" tIns="0" lIns="0" bIns="0" rIns="0">
            <a:spAutoFit/>
          </a:bodyPr>
          <a:lstStyle/>
          <a:p>
            <a:pPr algn="ctr">
              <a:lnSpc>
                <a:spcPts val="1473"/>
              </a:lnSpc>
            </a:pPr>
            <a:r>
              <a:rPr lang="en-US" sz="1052" b="true">
                <a:solidFill>
                  <a:srgbClr val="FFEDD1"/>
                </a:solidFill>
                <a:latin typeface="Now Bold"/>
                <a:ea typeface="Now Bold"/>
                <a:cs typeface="Now Bold"/>
                <a:sym typeface="Now Bold"/>
              </a:rPr>
              <a:t>MDR</a:t>
            </a:r>
          </a:p>
        </p:txBody>
      </p:sp>
      <p:sp>
        <p:nvSpPr>
          <p:cNvPr name="TextBox 68" id="68"/>
          <p:cNvSpPr txBox="true"/>
          <p:nvPr/>
        </p:nvSpPr>
        <p:spPr>
          <a:xfrm rot="0">
            <a:off x="5330725" y="5665227"/>
            <a:ext cx="495768" cy="198534"/>
          </a:xfrm>
          <a:prstGeom prst="rect">
            <a:avLst/>
          </a:prstGeom>
        </p:spPr>
        <p:txBody>
          <a:bodyPr anchor="t" rtlCol="false" tIns="0" lIns="0" bIns="0" rIns="0">
            <a:spAutoFit/>
          </a:bodyPr>
          <a:lstStyle/>
          <a:p>
            <a:pPr algn="ctr">
              <a:lnSpc>
                <a:spcPts val="1473"/>
              </a:lnSpc>
            </a:pPr>
            <a:r>
              <a:rPr lang="en-US" sz="1052" b="true">
                <a:solidFill>
                  <a:srgbClr val="FFEDD1"/>
                </a:solidFill>
                <a:latin typeface="Now Bold"/>
                <a:ea typeface="Now Bold"/>
                <a:cs typeface="Now Bold"/>
                <a:sym typeface="Now Bold"/>
              </a:rPr>
              <a:t>CIR</a:t>
            </a:r>
          </a:p>
        </p:txBody>
      </p:sp>
      <p:sp>
        <p:nvSpPr>
          <p:cNvPr name="TextBox 69" id="69"/>
          <p:cNvSpPr txBox="true"/>
          <p:nvPr/>
        </p:nvSpPr>
        <p:spPr>
          <a:xfrm rot="0">
            <a:off x="5330725" y="6025919"/>
            <a:ext cx="495768" cy="198534"/>
          </a:xfrm>
          <a:prstGeom prst="rect">
            <a:avLst/>
          </a:prstGeom>
        </p:spPr>
        <p:txBody>
          <a:bodyPr anchor="t" rtlCol="false" tIns="0" lIns="0" bIns="0" rIns="0">
            <a:spAutoFit/>
          </a:bodyPr>
          <a:lstStyle/>
          <a:p>
            <a:pPr algn="ctr">
              <a:lnSpc>
                <a:spcPts val="1473"/>
              </a:lnSpc>
            </a:pPr>
            <a:r>
              <a:rPr lang="en-US" sz="1052" b="true">
                <a:solidFill>
                  <a:srgbClr val="FFEDD1"/>
                </a:solidFill>
                <a:latin typeface="Now Bold"/>
                <a:ea typeface="Now Bold"/>
                <a:cs typeface="Now Bold"/>
                <a:sym typeface="Now Bold"/>
              </a:rPr>
              <a:t>ACC</a:t>
            </a:r>
          </a:p>
        </p:txBody>
      </p:sp>
      <p:grpSp>
        <p:nvGrpSpPr>
          <p:cNvPr name="Group 70" id="70"/>
          <p:cNvGrpSpPr/>
          <p:nvPr/>
        </p:nvGrpSpPr>
        <p:grpSpPr>
          <a:xfrm rot="10799999">
            <a:off x="5094786" y="4633976"/>
            <a:ext cx="301051" cy="28575"/>
            <a:chOff x="0" y="0"/>
            <a:chExt cx="401401" cy="38100"/>
          </a:xfrm>
        </p:grpSpPr>
        <p:sp>
          <p:nvSpPr>
            <p:cNvPr name="Freeform 71" id="71"/>
            <p:cNvSpPr/>
            <p:nvPr/>
          </p:nvSpPr>
          <p:spPr>
            <a:xfrm flipH="false" flipV="false" rot="0">
              <a:off x="0" y="0"/>
              <a:ext cx="401447" cy="38100"/>
            </a:xfrm>
            <a:custGeom>
              <a:avLst/>
              <a:gdLst/>
              <a:ahLst/>
              <a:cxnLst/>
              <a:rect r="r" b="b" t="t" l="l"/>
              <a:pathLst>
                <a:path h="38100" w="401447">
                  <a:moveTo>
                    <a:pt x="19050" y="0"/>
                  </a:moveTo>
                  <a:lnTo>
                    <a:pt x="382397" y="0"/>
                  </a:lnTo>
                  <a:cubicBezTo>
                    <a:pt x="392938" y="0"/>
                    <a:pt x="401447" y="8509"/>
                    <a:pt x="401447" y="19050"/>
                  </a:cubicBezTo>
                  <a:cubicBezTo>
                    <a:pt x="401447" y="29591"/>
                    <a:pt x="392811" y="38100"/>
                    <a:pt x="382397" y="38100"/>
                  </a:cubicBezTo>
                  <a:lnTo>
                    <a:pt x="19050" y="38100"/>
                  </a:lnTo>
                  <a:cubicBezTo>
                    <a:pt x="8509" y="38100"/>
                    <a:pt x="0" y="29591"/>
                    <a:pt x="0" y="19050"/>
                  </a:cubicBezTo>
                  <a:cubicBezTo>
                    <a:pt x="0" y="8509"/>
                    <a:pt x="8509" y="0"/>
                    <a:pt x="19050" y="0"/>
                  </a:cubicBezTo>
                  <a:close/>
                </a:path>
              </a:pathLst>
            </a:custGeom>
            <a:solidFill>
              <a:srgbClr val="C9E265"/>
            </a:solidFill>
          </p:spPr>
        </p:sp>
      </p:grpSp>
      <p:grpSp>
        <p:nvGrpSpPr>
          <p:cNvPr name="Group 72" id="72"/>
          <p:cNvGrpSpPr/>
          <p:nvPr/>
        </p:nvGrpSpPr>
        <p:grpSpPr>
          <a:xfrm rot="0">
            <a:off x="5232925" y="5364687"/>
            <a:ext cx="193826" cy="28575"/>
            <a:chOff x="0" y="0"/>
            <a:chExt cx="258435" cy="38100"/>
          </a:xfrm>
        </p:grpSpPr>
        <p:sp>
          <p:nvSpPr>
            <p:cNvPr name="Freeform 73" id="73"/>
            <p:cNvSpPr/>
            <p:nvPr/>
          </p:nvSpPr>
          <p:spPr>
            <a:xfrm flipH="false" flipV="false" rot="0">
              <a:off x="0" y="0"/>
              <a:ext cx="258445" cy="38100"/>
            </a:xfrm>
            <a:custGeom>
              <a:avLst/>
              <a:gdLst/>
              <a:ahLst/>
              <a:cxnLst/>
              <a:rect r="r" b="b" t="t" l="l"/>
              <a:pathLst>
                <a:path h="38100" w="258445">
                  <a:moveTo>
                    <a:pt x="19050" y="0"/>
                  </a:moveTo>
                  <a:lnTo>
                    <a:pt x="239395" y="0"/>
                  </a:lnTo>
                  <a:cubicBezTo>
                    <a:pt x="249936" y="0"/>
                    <a:pt x="258445" y="8509"/>
                    <a:pt x="258445" y="19050"/>
                  </a:cubicBezTo>
                  <a:cubicBezTo>
                    <a:pt x="258445" y="29591"/>
                    <a:pt x="249936" y="38100"/>
                    <a:pt x="239395" y="38100"/>
                  </a:cubicBezTo>
                  <a:lnTo>
                    <a:pt x="19050" y="38100"/>
                  </a:lnTo>
                  <a:cubicBezTo>
                    <a:pt x="8509" y="38100"/>
                    <a:pt x="0" y="29591"/>
                    <a:pt x="0" y="19050"/>
                  </a:cubicBezTo>
                  <a:cubicBezTo>
                    <a:pt x="0" y="8509"/>
                    <a:pt x="8509" y="0"/>
                    <a:pt x="19050" y="0"/>
                  </a:cubicBezTo>
                  <a:close/>
                </a:path>
              </a:pathLst>
            </a:custGeom>
            <a:solidFill>
              <a:srgbClr val="FF5757"/>
            </a:solidFill>
          </p:spPr>
        </p:sp>
      </p:grpSp>
      <p:grpSp>
        <p:nvGrpSpPr>
          <p:cNvPr name="Group 74" id="74"/>
          <p:cNvGrpSpPr/>
          <p:nvPr/>
        </p:nvGrpSpPr>
        <p:grpSpPr>
          <a:xfrm rot="-5400000">
            <a:off x="4007198" y="5471394"/>
            <a:ext cx="637387" cy="28575"/>
            <a:chOff x="0" y="0"/>
            <a:chExt cx="849849" cy="38100"/>
          </a:xfrm>
        </p:grpSpPr>
        <p:sp>
          <p:nvSpPr>
            <p:cNvPr name="Freeform 75" id="75"/>
            <p:cNvSpPr/>
            <p:nvPr/>
          </p:nvSpPr>
          <p:spPr>
            <a:xfrm flipH="false" flipV="false" rot="0">
              <a:off x="0" y="0"/>
              <a:ext cx="849884" cy="38100"/>
            </a:xfrm>
            <a:custGeom>
              <a:avLst/>
              <a:gdLst/>
              <a:ahLst/>
              <a:cxnLst/>
              <a:rect r="r" b="b" t="t" l="l"/>
              <a:pathLst>
                <a:path h="38100" w="849884">
                  <a:moveTo>
                    <a:pt x="19050" y="0"/>
                  </a:moveTo>
                  <a:lnTo>
                    <a:pt x="830834" y="0"/>
                  </a:lnTo>
                  <a:cubicBezTo>
                    <a:pt x="841375" y="0"/>
                    <a:pt x="849884" y="8509"/>
                    <a:pt x="849884" y="19050"/>
                  </a:cubicBezTo>
                  <a:cubicBezTo>
                    <a:pt x="849884" y="29591"/>
                    <a:pt x="841375" y="38100"/>
                    <a:pt x="830834" y="38100"/>
                  </a:cubicBezTo>
                  <a:lnTo>
                    <a:pt x="19050" y="38100"/>
                  </a:lnTo>
                  <a:cubicBezTo>
                    <a:pt x="8509" y="38100"/>
                    <a:pt x="0" y="29591"/>
                    <a:pt x="0" y="19050"/>
                  </a:cubicBezTo>
                  <a:cubicBezTo>
                    <a:pt x="0" y="8509"/>
                    <a:pt x="8509" y="0"/>
                    <a:pt x="19050" y="0"/>
                  </a:cubicBezTo>
                  <a:close/>
                </a:path>
              </a:pathLst>
            </a:custGeom>
            <a:solidFill>
              <a:srgbClr val="38B6FF"/>
            </a:solidFill>
          </p:spPr>
        </p:sp>
      </p:grpSp>
      <p:grpSp>
        <p:nvGrpSpPr>
          <p:cNvPr name="Group 76" id="76"/>
          <p:cNvGrpSpPr/>
          <p:nvPr/>
        </p:nvGrpSpPr>
        <p:grpSpPr>
          <a:xfrm rot="-10800000">
            <a:off x="3940283" y="5775800"/>
            <a:ext cx="418387" cy="28575"/>
            <a:chOff x="0" y="0"/>
            <a:chExt cx="557849" cy="38100"/>
          </a:xfrm>
        </p:grpSpPr>
        <p:sp>
          <p:nvSpPr>
            <p:cNvPr name="Freeform 77" id="77"/>
            <p:cNvSpPr/>
            <p:nvPr/>
          </p:nvSpPr>
          <p:spPr>
            <a:xfrm flipH="false" flipV="false" rot="0">
              <a:off x="0" y="0"/>
              <a:ext cx="557911" cy="38100"/>
            </a:xfrm>
            <a:custGeom>
              <a:avLst/>
              <a:gdLst/>
              <a:ahLst/>
              <a:cxnLst/>
              <a:rect r="r" b="b" t="t" l="l"/>
              <a:pathLst>
                <a:path h="38100" w="557911">
                  <a:moveTo>
                    <a:pt x="19050" y="0"/>
                  </a:moveTo>
                  <a:lnTo>
                    <a:pt x="538861" y="0"/>
                  </a:lnTo>
                  <a:cubicBezTo>
                    <a:pt x="549402" y="0"/>
                    <a:pt x="557911" y="8509"/>
                    <a:pt x="557911" y="19050"/>
                  </a:cubicBezTo>
                  <a:cubicBezTo>
                    <a:pt x="557911" y="29591"/>
                    <a:pt x="549275" y="38100"/>
                    <a:pt x="538861" y="38100"/>
                  </a:cubicBezTo>
                  <a:lnTo>
                    <a:pt x="19050" y="38100"/>
                  </a:lnTo>
                  <a:cubicBezTo>
                    <a:pt x="8509" y="38100"/>
                    <a:pt x="0" y="29591"/>
                    <a:pt x="0" y="19050"/>
                  </a:cubicBezTo>
                  <a:cubicBezTo>
                    <a:pt x="0" y="8509"/>
                    <a:pt x="8509" y="0"/>
                    <a:pt x="19050" y="0"/>
                  </a:cubicBezTo>
                  <a:close/>
                </a:path>
              </a:pathLst>
            </a:custGeom>
            <a:solidFill>
              <a:srgbClr val="38B6FF"/>
            </a:solidFill>
          </p:spPr>
        </p:sp>
      </p:grpSp>
      <p:grpSp>
        <p:nvGrpSpPr>
          <p:cNvPr name="Group 78" id="78"/>
          <p:cNvGrpSpPr/>
          <p:nvPr/>
        </p:nvGrpSpPr>
        <p:grpSpPr>
          <a:xfrm rot="-10800000">
            <a:off x="4218529" y="5775800"/>
            <a:ext cx="418387" cy="28575"/>
            <a:chOff x="0" y="0"/>
            <a:chExt cx="557849" cy="38100"/>
          </a:xfrm>
        </p:grpSpPr>
        <p:sp>
          <p:nvSpPr>
            <p:cNvPr name="Freeform 79" id="79"/>
            <p:cNvSpPr/>
            <p:nvPr/>
          </p:nvSpPr>
          <p:spPr>
            <a:xfrm flipH="false" flipV="false" rot="0">
              <a:off x="0" y="0"/>
              <a:ext cx="557911" cy="38100"/>
            </a:xfrm>
            <a:custGeom>
              <a:avLst/>
              <a:gdLst/>
              <a:ahLst/>
              <a:cxnLst/>
              <a:rect r="r" b="b" t="t" l="l"/>
              <a:pathLst>
                <a:path h="38100" w="557911">
                  <a:moveTo>
                    <a:pt x="19050" y="0"/>
                  </a:moveTo>
                  <a:lnTo>
                    <a:pt x="538861" y="0"/>
                  </a:lnTo>
                  <a:cubicBezTo>
                    <a:pt x="549402" y="0"/>
                    <a:pt x="557911" y="8509"/>
                    <a:pt x="557911" y="19050"/>
                  </a:cubicBezTo>
                  <a:cubicBezTo>
                    <a:pt x="557911" y="29591"/>
                    <a:pt x="549275" y="38100"/>
                    <a:pt x="538861" y="38100"/>
                  </a:cubicBezTo>
                  <a:lnTo>
                    <a:pt x="19050" y="38100"/>
                  </a:lnTo>
                  <a:cubicBezTo>
                    <a:pt x="8509" y="38100"/>
                    <a:pt x="0" y="29591"/>
                    <a:pt x="0" y="19050"/>
                  </a:cubicBezTo>
                  <a:cubicBezTo>
                    <a:pt x="0" y="8509"/>
                    <a:pt x="8509" y="0"/>
                    <a:pt x="19050" y="0"/>
                  </a:cubicBezTo>
                  <a:close/>
                </a:path>
              </a:pathLst>
            </a:custGeom>
            <a:solidFill>
              <a:srgbClr val="38B6FF"/>
            </a:solidFill>
          </p:spPr>
        </p:sp>
      </p:grpSp>
      <p:sp>
        <p:nvSpPr>
          <p:cNvPr name="TextBox 80" id="80"/>
          <p:cNvSpPr txBox="true"/>
          <p:nvPr/>
        </p:nvSpPr>
        <p:spPr>
          <a:xfrm rot="0">
            <a:off x="8555881" y="3424347"/>
            <a:ext cx="1499396" cy="145405"/>
          </a:xfrm>
          <a:prstGeom prst="rect">
            <a:avLst/>
          </a:prstGeom>
        </p:spPr>
        <p:txBody>
          <a:bodyPr anchor="t" rtlCol="false" tIns="0" lIns="0" bIns="0" rIns="0">
            <a:spAutoFit/>
          </a:bodyPr>
          <a:lstStyle/>
          <a:p>
            <a:pPr algn="l">
              <a:lnSpc>
                <a:spcPts val="1077"/>
              </a:lnSpc>
            </a:pPr>
            <a:r>
              <a:rPr lang="en-US" sz="769" b="true">
                <a:solidFill>
                  <a:srgbClr val="FFEDD1"/>
                </a:solidFill>
                <a:latin typeface="Now Bold"/>
                <a:ea typeface="Now Bold"/>
                <a:cs typeface="Now Bold"/>
                <a:sym typeface="Now Bold"/>
              </a:rPr>
              <a:t>CONTROL BUS</a:t>
            </a:r>
          </a:p>
        </p:txBody>
      </p:sp>
      <p:sp>
        <p:nvSpPr>
          <p:cNvPr name="TextBox 81" id="81"/>
          <p:cNvSpPr txBox="true"/>
          <p:nvPr/>
        </p:nvSpPr>
        <p:spPr>
          <a:xfrm rot="0">
            <a:off x="8804742" y="3626656"/>
            <a:ext cx="1499396" cy="145405"/>
          </a:xfrm>
          <a:prstGeom prst="rect">
            <a:avLst/>
          </a:prstGeom>
        </p:spPr>
        <p:txBody>
          <a:bodyPr anchor="t" rtlCol="false" tIns="0" lIns="0" bIns="0" rIns="0">
            <a:spAutoFit/>
          </a:bodyPr>
          <a:lstStyle/>
          <a:p>
            <a:pPr algn="l">
              <a:lnSpc>
                <a:spcPts val="1077"/>
              </a:lnSpc>
            </a:pPr>
            <a:r>
              <a:rPr lang="en-US" sz="769" b="true">
                <a:solidFill>
                  <a:srgbClr val="FFEDD1"/>
                </a:solidFill>
                <a:latin typeface="Now Bold"/>
                <a:ea typeface="Now Bold"/>
                <a:cs typeface="Now Bold"/>
                <a:sym typeface="Now Bold"/>
              </a:rPr>
              <a:t>DATA BUS</a:t>
            </a:r>
          </a:p>
        </p:txBody>
      </p:sp>
      <p:sp>
        <p:nvSpPr>
          <p:cNvPr name="TextBox 82" id="82"/>
          <p:cNvSpPr txBox="true"/>
          <p:nvPr/>
        </p:nvSpPr>
        <p:spPr>
          <a:xfrm rot="0">
            <a:off x="8609835" y="3816620"/>
            <a:ext cx="1499396" cy="145405"/>
          </a:xfrm>
          <a:prstGeom prst="rect">
            <a:avLst/>
          </a:prstGeom>
        </p:spPr>
        <p:txBody>
          <a:bodyPr anchor="t" rtlCol="false" tIns="0" lIns="0" bIns="0" rIns="0">
            <a:spAutoFit/>
          </a:bodyPr>
          <a:lstStyle/>
          <a:p>
            <a:pPr algn="l">
              <a:lnSpc>
                <a:spcPts val="1077"/>
              </a:lnSpc>
            </a:pPr>
            <a:r>
              <a:rPr lang="en-US" sz="769" b="true">
                <a:solidFill>
                  <a:srgbClr val="FFEDD1"/>
                </a:solidFill>
                <a:latin typeface="Now Bold"/>
                <a:ea typeface="Now Bold"/>
                <a:cs typeface="Now Bold"/>
                <a:sym typeface="Now Bold"/>
              </a:rPr>
              <a:t>ADDRESS BUS</a:t>
            </a:r>
          </a:p>
        </p:txBody>
      </p:sp>
      <p:grpSp>
        <p:nvGrpSpPr>
          <p:cNvPr name="Group 83" id="83"/>
          <p:cNvGrpSpPr/>
          <p:nvPr/>
        </p:nvGrpSpPr>
        <p:grpSpPr>
          <a:xfrm rot="10720186">
            <a:off x="8111973" y="5034153"/>
            <a:ext cx="266220" cy="28575"/>
            <a:chOff x="0" y="0"/>
            <a:chExt cx="354960" cy="38100"/>
          </a:xfrm>
        </p:grpSpPr>
        <p:sp>
          <p:nvSpPr>
            <p:cNvPr name="Freeform 84" id="84"/>
            <p:cNvSpPr/>
            <p:nvPr/>
          </p:nvSpPr>
          <p:spPr>
            <a:xfrm flipH="false" flipV="false" rot="0">
              <a:off x="0" y="0"/>
              <a:ext cx="354965" cy="38100"/>
            </a:xfrm>
            <a:custGeom>
              <a:avLst/>
              <a:gdLst/>
              <a:ahLst/>
              <a:cxnLst/>
              <a:rect r="r" b="b" t="t" l="l"/>
              <a:pathLst>
                <a:path h="38100" w="354965">
                  <a:moveTo>
                    <a:pt x="19050" y="0"/>
                  </a:moveTo>
                  <a:lnTo>
                    <a:pt x="335915" y="0"/>
                  </a:lnTo>
                  <a:cubicBezTo>
                    <a:pt x="346456" y="0"/>
                    <a:pt x="354965" y="8509"/>
                    <a:pt x="354965" y="19050"/>
                  </a:cubicBezTo>
                  <a:cubicBezTo>
                    <a:pt x="354965" y="29591"/>
                    <a:pt x="346456" y="38100"/>
                    <a:pt x="335915" y="38100"/>
                  </a:cubicBezTo>
                  <a:lnTo>
                    <a:pt x="19050" y="38100"/>
                  </a:lnTo>
                  <a:cubicBezTo>
                    <a:pt x="8509" y="38100"/>
                    <a:pt x="0" y="29591"/>
                    <a:pt x="0" y="19050"/>
                  </a:cubicBezTo>
                  <a:cubicBezTo>
                    <a:pt x="0" y="8509"/>
                    <a:pt x="8509" y="0"/>
                    <a:pt x="19050" y="0"/>
                  </a:cubicBezTo>
                  <a:close/>
                </a:path>
              </a:pathLst>
            </a:custGeom>
            <a:solidFill>
              <a:srgbClr val="FF5757"/>
            </a:solidFill>
          </p:spPr>
        </p:sp>
      </p:grpSp>
      <p:grpSp>
        <p:nvGrpSpPr>
          <p:cNvPr name="Group 85" id="85"/>
          <p:cNvGrpSpPr/>
          <p:nvPr/>
        </p:nvGrpSpPr>
        <p:grpSpPr>
          <a:xfrm rot="5400000">
            <a:off x="8126515" y="4836040"/>
            <a:ext cx="469554" cy="28575"/>
            <a:chOff x="0" y="0"/>
            <a:chExt cx="626072" cy="38100"/>
          </a:xfrm>
        </p:grpSpPr>
        <p:sp>
          <p:nvSpPr>
            <p:cNvPr name="Freeform 86" id="86"/>
            <p:cNvSpPr/>
            <p:nvPr/>
          </p:nvSpPr>
          <p:spPr>
            <a:xfrm flipH="false" flipV="false" rot="0">
              <a:off x="0" y="0"/>
              <a:ext cx="626110" cy="38100"/>
            </a:xfrm>
            <a:custGeom>
              <a:avLst/>
              <a:gdLst/>
              <a:ahLst/>
              <a:cxnLst/>
              <a:rect r="r" b="b" t="t" l="l"/>
              <a:pathLst>
                <a:path h="38100" w="626110">
                  <a:moveTo>
                    <a:pt x="19050" y="0"/>
                  </a:moveTo>
                  <a:lnTo>
                    <a:pt x="607060" y="0"/>
                  </a:lnTo>
                  <a:cubicBezTo>
                    <a:pt x="617601" y="0"/>
                    <a:pt x="626110" y="8509"/>
                    <a:pt x="626110" y="19050"/>
                  </a:cubicBezTo>
                  <a:cubicBezTo>
                    <a:pt x="626110" y="29591"/>
                    <a:pt x="617601" y="38100"/>
                    <a:pt x="607060" y="38100"/>
                  </a:cubicBezTo>
                  <a:lnTo>
                    <a:pt x="19050" y="38100"/>
                  </a:lnTo>
                  <a:cubicBezTo>
                    <a:pt x="8509" y="38100"/>
                    <a:pt x="0" y="29591"/>
                    <a:pt x="0" y="19050"/>
                  </a:cubicBezTo>
                  <a:cubicBezTo>
                    <a:pt x="0" y="8509"/>
                    <a:pt x="8509" y="0"/>
                    <a:pt x="19050" y="0"/>
                  </a:cubicBezTo>
                  <a:close/>
                </a:path>
              </a:pathLst>
            </a:custGeom>
            <a:solidFill>
              <a:srgbClr val="FF5757"/>
            </a:solidFill>
          </p:spPr>
        </p:sp>
      </p:grpSp>
      <p:grpSp>
        <p:nvGrpSpPr>
          <p:cNvPr name="Group 87" id="87"/>
          <p:cNvGrpSpPr/>
          <p:nvPr/>
        </p:nvGrpSpPr>
        <p:grpSpPr>
          <a:xfrm rot="0">
            <a:off x="8119551" y="4615564"/>
            <a:ext cx="259039" cy="28575"/>
            <a:chOff x="0" y="0"/>
            <a:chExt cx="345385" cy="38100"/>
          </a:xfrm>
        </p:grpSpPr>
        <p:sp>
          <p:nvSpPr>
            <p:cNvPr name="Freeform 88" id="88"/>
            <p:cNvSpPr/>
            <p:nvPr/>
          </p:nvSpPr>
          <p:spPr>
            <a:xfrm flipH="false" flipV="false" rot="0">
              <a:off x="0" y="0"/>
              <a:ext cx="345440" cy="38100"/>
            </a:xfrm>
            <a:custGeom>
              <a:avLst/>
              <a:gdLst/>
              <a:ahLst/>
              <a:cxnLst/>
              <a:rect r="r" b="b" t="t" l="l"/>
              <a:pathLst>
                <a:path h="38100" w="345440">
                  <a:moveTo>
                    <a:pt x="19050" y="0"/>
                  </a:moveTo>
                  <a:lnTo>
                    <a:pt x="326390" y="0"/>
                  </a:lnTo>
                  <a:cubicBezTo>
                    <a:pt x="336931" y="0"/>
                    <a:pt x="345440" y="8509"/>
                    <a:pt x="345440" y="19050"/>
                  </a:cubicBezTo>
                  <a:cubicBezTo>
                    <a:pt x="345440" y="29591"/>
                    <a:pt x="336804" y="38100"/>
                    <a:pt x="326390" y="38100"/>
                  </a:cubicBezTo>
                  <a:lnTo>
                    <a:pt x="19050" y="38100"/>
                  </a:lnTo>
                  <a:cubicBezTo>
                    <a:pt x="8509" y="38100"/>
                    <a:pt x="0" y="29591"/>
                    <a:pt x="0" y="19050"/>
                  </a:cubicBezTo>
                  <a:cubicBezTo>
                    <a:pt x="0" y="8509"/>
                    <a:pt x="8509" y="0"/>
                    <a:pt x="19050" y="0"/>
                  </a:cubicBezTo>
                  <a:close/>
                </a:path>
              </a:pathLst>
            </a:custGeom>
            <a:solidFill>
              <a:srgbClr val="FF5757"/>
            </a:solidFill>
          </p:spPr>
        </p:sp>
      </p:grpSp>
      <p:grpSp>
        <p:nvGrpSpPr>
          <p:cNvPr name="Group 89" id="89"/>
          <p:cNvGrpSpPr/>
          <p:nvPr/>
        </p:nvGrpSpPr>
        <p:grpSpPr>
          <a:xfrm rot="0">
            <a:off x="3848265" y="8510130"/>
            <a:ext cx="3573216" cy="781378"/>
            <a:chOff x="0" y="0"/>
            <a:chExt cx="4764288" cy="1041837"/>
          </a:xfrm>
        </p:grpSpPr>
        <p:sp>
          <p:nvSpPr>
            <p:cNvPr name="Freeform 90" id="90"/>
            <p:cNvSpPr/>
            <p:nvPr/>
          </p:nvSpPr>
          <p:spPr>
            <a:xfrm flipH="false" flipV="false" rot="0">
              <a:off x="0" y="0"/>
              <a:ext cx="4764278" cy="1041781"/>
            </a:xfrm>
            <a:custGeom>
              <a:avLst/>
              <a:gdLst/>
              <a:ahLst/>
              <a:cxnLst/>
              <a:rect r="r" b="b" t="t" l="l"/>
              <a:pathLst>
                <a:path h="1041781" w="4764278">
                  <a:moveTo>
                    <a:pt x="0" y="0"/>
                  </a:moveTo>
                  <a:lnTo>
                    <a:pt x="0" y="1041781"/>
                  </a:lnTo>
                  <a:lnTo>
                    <a:pt x="4764278" y="1041781"/>
                  </a:lnTo>
                  <a:lnTo>
                    <a:pt x="4764278" y="0"/>
                  </a:lnTo>
                  <a:lnTo>
                    <a:pt x="0" y="0"/>
                  </a:lnTo>
                  <a:close/>
                  <a:moveTo>
                    <a:pt x="4578858" y="856361"/>
                  </a:moveTo>
                  <a:lnTo>
                    <a:pt x="181610" y="856361"/>
                  </a:lnTo>
                  <a:lnTo>
                    <a:pt x="181610" y="181610"/>
                  </a:lnTo>
                  <a:lnTo>
                    <a:pt x="4578858" y="181610"/>
                  </a:lnTo>
                  <a:lnTo>
                    <a:pt x="4578858" y="856361"/>
                  </a:lnTo>
                  <a:close/>
                </a:path>
              </a:pathLst>
            </a:custGeom>
            <a:solidFill>
              <a:srgbClr val="FFEDD1"/>
            </a:solidFill>
          </p:spPr>
        </p:sp>
      </p:grpSp>
      <p:sp>
        <p:nvSpPr>
          <p:cNvPr name="TextBox 91" id="91"/>
          <p:cNvSpPr txBox="true"/>
          <p:nvPr/>
        </p:nvSpPr>
        <p:spPr>
          <a:xfrm rot="0">
            <a:off x="4171797" y="8609170"/>
            <a:ext cx="2997953" cy="507098"/>
          </a:xfrm>
          <a:prstGeom prst="rect">
            <a:avLst/>
          </a:prstGeom>
        </p:spPr>
        <p:txBody>
          <a:bodyPr anchor="t" rtlCol="false" tIns="0" lIns="0" bIns="0" rIns="0">
            <a:spAutoFit/>
          </a:bodyPr>
          <a:lstStyle/>
          <a:p>
            <a:pPr algn="ctr">
              <a:lnSpc>
                <a:spcPts val="1825"/>
              </a:lnSpc>
            </a:pPr>
            <a:r>
              <a:rPr lang="en-US" sz="1304" b="true">
                <a:solidFill>
                  <a:srgbClr val="FFEDD1"/>
                </a:solidFill>
                <a:latin typeface="Now Bold"/>
                <a:ea typeface="Now Bold"/>
                <a:cs typeface="Now Bold"/>
                <a:sym typeface="Now Bold"/>
              </a:rPr>
              <a:t>Secondary Storage</a:t>
            </a:r>
          </a:p>
          <a:p>
            <a:pPr algn="ctr">
              <a:lnSpc>
                <a:spcPts val="1825"/>
              </a:lnSpc>
            </a:pPr>
            <a:r>
              <a:rPr lang="en-US" sz="1304" b="true">
                <a:solidFill>
                  <a:srgbClr val="FFEDD1"/>
                </a:solidFill>
                <a:latin typeface="Now Bold"/>
                <a:ea typeface="Now Bold"/>
                <a:cs typeface="Now Bold"/>
                <a:sym typeface="Now Bold"/>
              </a:rPr>
              <a:t>(HDD, SSD, Removable Disk, CD)</a:t>
            </a:r>
          </a:p>
        </p:txBody>
      </p:sp>
      <p:grpSp>
        <p:nvGrpSpPr>
          <p:cNvPr name="Group 92" id="92"/>
          <p:cNvGrpSpPr/>
          <p:nvPr/>
        </p:nvGrpSpPr>
        <p:grpSpPr>
          <a:xfrm rot="-5400000">
            <a:off x="5135051" y="8050268"/>
            <a:ext cx="878283" cy="47625"/>
            <a:chOff x="0" y="0"/>
            <a:chExt cx="1171044" cy="63500"/>
          </a:xfrm>
        </p:grpSpPr>
        <p:sp>
          <p:nvSpPr>
            <p:cNvPr name="Freeform 93" id="93"/>
            <p:cNvSpPr/>
            <p:nvPr/>
          </p:nvSpPr>
          <p:spPr>
            <a:xfrm flipH="false" flipV="false" rot="0">
              <a:off x="0" y="0"/>
              <a:ext cx="1171067" cy="63500"/>
            </a:xfrm>
            <a:custGeom>
              <a:avLst/>
              <a:gdLst/>
              <a:ahLst/>
              <a:cxnLst/>
              <a:rect r="r" b="b" t="t" l="l"/>
              <a:pathLst>
                <a:path h="63500" w="1171067">
                  <a:moveTo>
                    <a:pt x="31750" y="0"/>
                  </a:moveTo>
                  <a:lnTo>
                    <a:pt x="1139317" y="0"/>
                  </a:lnTo>
                  <a:cubicBezTo>
                    <a:pt x="1156843" y="0"/>
                    <a:pt x="1171067" y="14224"/>
                    <a:pt x="1171067" y="31750"/>
                  </a:cubicBezTo>
                  <a:cubicBezTo>
                    <a:pt x="1171067" y="49276"/>
                    <a:pt x="1156843" y="63500"/>
                    <a:pt x="1139317" y="63500"/>
                  </a:cubicBezTo>
                  <a:lnTo>
                    <a:pt x="31750" y="63500"/>
                  </a:lnTo>
                  <a:cubicBezTo>
                    <a:pt x="14224" y="63500"/>
                    <a:pt x="0" y="49276"/>
                    <a:pt x="0" y="31750"/>
                  </a:cubicBezTo>
                  <a:cubicBezTo>
                    <a:pt x="0" y="14224"/>
                    <a:pt x="14224" y="0"/>
                    <a:pt x="31750" y="0"/>
                  </a:cubicBezTo>
                  <a:close/>
                </a:path>
              </a:pathLst>
            </a:custGeom>
            <a:solidFill>
              <a:srgbClr val="FF66C4"/>
            </a:solidFill>
          </p:spPr>
        </p:sp>
      </p:grpSp>
      <p:sp>
        <p:nvSpPr>
          <p:cNvPr name="TextBox 94" id="94"/>
          <p:cNvSpPr txBox="true"/>
          <p:nvPr/>
        </p:nvSpPr>
        <p:spPr>
          <a:xfrm rot="0">
            <a:off x="5634873" y="7804286"/>
            <a:ext cx="1658925" cy="504829"/>
          </a:xfrm>
          <a:prstGeom prst="rect">
            <a:avLst/>
          </a:prstGeom>
        </p:spPr>
        <p:txBody>
          <a:bodyPr anchor="t" rtlCol="false" tIns="0" lIns="0" bIns="0" rIns="0">
            <a:spAutoFit/>
          </a:bodyPr>
          <a:lstStyle/>
          <a:p>
            <a:pPr algn="l">
              <a:lnSpc>
                <a:spcPts val="1825"/>
              </a:lnSpc>
            </a:pPr>
            <a:r>
              <a:rPr lang="en-US" sz="1304" b="true">
                <a:solidFill>
                  <a:srgbClr val="FFEDD1"/>
                </a:solidFill>
                <a:latin typeface="Now Bold"/>
                <a:ea typeface="Now Bold"/>
                <a:cs typeface="Now Bold"/>
                <a:sym typeface="Now Bold"/>
              </a:rPr>
              <a:t>Load executable code when needed</a:t>
            </a:r>
          </a:p>
        </p:txBody>
      </p:sp>
      <p:grpSp>
        <p:nvGrpSpPr>
          <p:cNvPr name="Group 95" id="95"/>
          <p:cNvGrpSpPr/>
          <p:nvPr/>
        </p:nvGrpSpPr>
        <p:grpSpPr>
          <a:xfrm rot="0">
            <a:off x="1028700" y="3060893"/>
            <a:ext cx="9953442" cy="6588693"/>
            <a:chOff x="0" y="0"/>
            <a:chExt cx="13271256" cy="8784924"/>
          </a:xfrm>
        </p:grpSpPr>
        <p:sp>
          <p:nvSpPr>
            <p:cNvPr name="Freeform 96" id="96"/>
            <p:cNvSpPr/>
            <p:nvPr/>
          </p:nvSpPr>
          <p:spPr>
            <a:xfrm flipH="false" flipV="false" rot="0">
              <a:off x="0" y="0"/>
              <a:ext cx="13271246" cy="8784971"/>
            </a:xfrm>
            <a:custGeom>
              <a:avLst/>
              <a:gdLst/>
              <a:ahLst/>
              <a:cxnLst/>
              <a:rect r="r" b="b" t="t" l="l"/>
              <a:pathLst>
                <a:path h="8784971" w="13271246">
                  <a:moveTo>
                    <a:pt x="0" y="0"/>
                  </a:moveTo>
                  <a:lnTo>
                    <a:pt x="0" y="8784971"/>
                  </a:lnTo>
                  <a:lnTo>
                    <a:pt x="13271246" y="8784971"/>
                  </a:lnTo>
                  <a:lnTo>
                    <a:pt x="13271246" y="0"/>
                  </a:lnTo>
                  <a:lnTo>
                    <a:pt x="0" y="0"/>
                  </a:lnTo>
                  <a:close/>
                  <a:moveTo>
                    <a:pt x="12991465" y="8505063"/>
                  </a:moveTo>
                  <a:lnTo>
                    <a:pt x="273939" y="8505063"/>
                  </a:lnTo>
                  <a:lnTo>
                    <a:pt x="273939" y="273939"/>
                  </a:lnTo>
                  <a:lnTo>
                    <a:pt x="12991465" y="273939"/>
                  </a:lnTo>
                  <a:lnTo>
                    <a:pt x="12991465" y="8505063"/>
                  </a:lnTo>
                  <a:close/>
                </a:path>
              </a:pathLst>
            </a:custGeom>
            <a:solidFill>
              <a:srgbClr val="7595CC"/>
            </a:solidFill>
          </p:spPr>
        </p:sp>
      </p:grpSp>
      <p:sp>
        <p:nvSpPr>
          <p:cNvPr name="TextBox 97" id="97"/>
          <p:cNvSpPr txBox="true"/>
          <p:nvPr/>
        </p:nvSpPr>
        <p:spPr>
          <a:xfrm rot="0">
            <a:off x="6244529" y="1939882"/>
            <a:ext cx="5120426" cy="683056"/>
          </a:xfrm>
          <a:prstGeom prst="rect">
            <a:avLst/>
          </a:prstGeom>
        </p:spPr>
        <p:txBody>
          <a:bodyPr anchor="t" rtlCol="false" tIns="0" lIns="0" bIns="0" rIns="0">
            <a:spAutoFit/>
          </a:bodyPr>
          <a:lstStyle/>
          <a:p>
            <a:pPr algn="l">
              <a:lnSpc>
                <a:spcPts val="4875"/>
              </a:lnSpc>
            </a:pPr>
            <a:r>
              <a:rPr lang="en-US" sz="3483">
                <a:solidFill>
                  <a:srgbClr val="7595CC"/>
                </a:solidFill>
                <a:latin typeface="Arimo"/>
                <a:ea typeface="Arimo"/>
                <a:cs typeface="Arimo"/>
                <a:sym typeface="Arimo"/>
              </a:rPr>
              <a:t>Memory Management</a:t>
            </a:r>
          </a:p>
        </p:txBody>
      </p:sp>
      <p:grpSp>
        <p:nvGrpSpPr>
          <p:cNvPr name="Group 98" id="98"/>
          <p:cNvGrpSpPr/>
          <p:nvPr/>
        </p:nvGrpSpPr>
        <p:grpSpPr>
          <a:xfrm rot="0">
            <a:off x="2537237" y="281084"/>
            <a:ext cx="13213526" cy="9925515"/>
            <a:chOff x="0" y="0"/>
            <a:chExt cx="17618034" cy="13234020"/>
          </a:xfrm>
        </p:grpSpPr>
        <p:sp>
          <p:nvSpPr>
            <p:cNvPr name="Freeform 99" id="9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100" id="10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101" id="10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2614046" cy="1028700"/>
            <a:chOff x="0" y="0"/>
            <a:chExt cx="3485395" cy="1371600"/>
          </a:xfrm>
        </p:grpSpPr>
        <p:sp>
          <p:nvSpPr>
            <p:cNvPr name="Freeform 3" id="3"/>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4" id="4"/>
          <p:cNvGrpSpPr/>
          <p:nvPr/>
        </p:nvGrpSpPr>
        <p:grpSpPr>
          <a:xfrm rot="0">
            <a:off x="2614046" y="0"/>
            <a:ext cx="2614046" cy="1028700"/>
            <a:chOff x="0" y="0"/>
            <a:chExt cx="3485395" cy="1371600"/>
          </a:xfrm>
        </p:grpSpPr>
        <p:sp>
          <p:nvSpPr>
            <p:cNvPr name="Freeform 5" id="5"/>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6" id="6"/>
          <p:cNvGrpSpPr/>
          <p:nvPr/>
        </p:nvGrpSpPr>
        <p:grpSpPr>
          <a:xfrm rot="0">
            <a:off x="5228093" y="0"/>
            <a:ext cx="2614046" cy="1028700"/>
            <a:chOff x="0" y="0"/>
            <a:chExt cx="3485395" cy="1371600"/>
          </a:xfrm>
        </p:grpSpPr>
        <p:sp>
          <p:nvSpPr>
            <p:cNvPr name="Freeform 7" id="7"/>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8" id="8"/>
          <p:cNvGrpSpPr/>
          <p:nvPr/>
        </p:nvGrpSpPr>
        <p:grpSpPr>
          <a:xfrm rot="0">
            <a:off x="7842139" y="0"/>
            <a:ext cx="2614046" cy="1028700"/>
            <a:chOff x="0" y="0"/>
            <a:chExt cx="3485395" cy="1371600"/>
          </a:xfrm>
        </p:grpSpPr>
        <p:sp>
          <p:nvSpPr>
            <p:cNvPr name="Freeform 9" id="9"/>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0" id="10"/>
          <p:cNvGrpSpPr/>
          <p:nvPr/>
        </p:nvGrpSpPr>
        <p:grpSpPr>
          <a:xfrm rot="0">
            <a:off x="10456186" y="0"/>
            <a:ext cx="2614046" cy="1028700"/>
            <a:chOff x="0" y="0"/>
            <a:chExt cx="3485395" cy="1371600"/>
          </a:xfrm>
        </p:grpSpPr>
        <p:sp>
          <p:nvSpPr>
            <p:cNvPr name="Freeform 11" id="11"/>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2" id="12"/>
          <p:cNvGrpSpPr/>
          <p:nvPr/>
        </p:nvGrpSpPr>
        <p:grpSpPr>
          <a:xfrm rot="0">
            <a:off x="13070232" y="0"/>
            <a:ext cx="2614046" cy="1028700"/>
            <a:chOff x="0" y="0"/>
            <a:chExt cx="3485395" cy="1371600"/>
          </a:xfrm>
        </p:grpSpPr>
        <p:sp>
          <p:nvSpPr>
            <p:cNvPr name="Freeform 13" id="13"/>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4" id="14"/>
          <p:cNvGrpSpPr/>
          <p:nvPr/>
        </p:nvGrpSpPr>
        <p:grpSpPr>
          <a:xfrm rot="0">
            <a:off x="15673954" y="0"/>
            <a:ext cx="2614046" cy="1028700"/>
            <a:chOff x="0" y="0"/>
            <a:chExt cx="3485395" cy="1371600"/>
          </a:xfrm>
        </p:grpSpPr>
        <p:sp>
          <p:nvSpPr>
            <p:cNvPr name="Freeform 15" id="15"/>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sp>
        <p:nvSpPr>
          <p:cNvPr name="Freeform 16" id="16"/>
          <p:cNvSpPr/>
          <p:nvPr/>
        </p:nvSpPr>
        <p:spPr>
          <a:xfrm flipH="false" flipV="true" rot="1965492">
            <a:off x="3571190" y="1541107"/>
            <a:ext cx="2115549" cy="753905"/>
          </a:xfrm>
          <a:custGeom>
            <a:avLst/>
            <a:gdLst/>
            <a:ahLst/>
            <a:cxnLst/>
            <a:rect r="r" b="b" t="t" l="l"/>
            <a:pathLst>
              <a:path h="753905" w="2115549">
                <a:moveTo>
                  <a:pt x="0" y="753905"/>
                </a:moveTo>
                <a:lnTo>
                  <a:pt x="2115549" y="753905"/>
                </a:lnTo>
                <a:lnTo>
                  <a:pt x="2115549" y="0"/>
                </a:lnTo>
                <a:lnTo>
                  <a:pt x="0" y="0"/>
                </a:lnTo>
                <a:lnTo>
                  <a:pt x="0" y="753905"/>
                </a:lnTo>
                <a:close/>
              </a:path>
            </a:pathLst>
          </a:custGeom>
          <a:blipFill>
            <a:blip r:embed="rId2">
              <a:extLst>
                <a:ext uri="{96DAC541-7B7A-43D3-8B79-37D633B846F1}">
                  <asvg:svgBlip xmlns:asvg="http://schemas.microsoft.com/office/drawing/2016/SVG/main" r:embed="rId3"/>
                </a:ext>
              </a:extLst>
            </a:blip>
            <a:stretch>
              <a:fillRect l="0" t="0" r="0" b="-1926"/>
            </a:stretch>
          </a:blipFill>
        </p:spPr>
      </p:sp>
      <p:sp>
        <p:nvSpPr>
          <p:cNvPr name="TextBox 17" id="17"/>
          <p:cNvSpPr txBox="true"/>
          <p:nvPr/>
        </p:nvSpPr>
        <p:spPr>
          <a:xfrm rot="0">
            <a:off x="632576" y="2901"/>
            <a:ext cx="1135914" cy="832817"/>
          </a:xfrm>
          <a:prstGeom prst="rect">
            <a:avLst/>
          </a:prstGeom>
        </p:spPr>
        <p:txBody>
          <a:bodyPr anchor="t" rtlCol="false" tIns="0" lIns="0" bIns="0" rIns="0">
            <a:spAutoFit/>
          </a:bodyPr>
          <a:lstStyle/>
          <a:p>
            <a:pPr algn="ctr">
              <a:lnSpc>
                <a:spcPts val="6070"/>
              </a:lnSpc>
            </a:pPr>
            <a:r>
              <a:rPr lang="en-US" sz="4336" b="true">
                <a:solidFill>
                  <a:srgbClr val="FFFFFF"/>
                </a:solidFill>
                <a:latin typeface="Arimo Bold"/>
                <a:ea typeface="Arimo Bold"/>
                <a:cs typeface="Arimo Bold"/>
                <a:sym typeface="Arimo Bold"/>
              </a:rPr>
              <a:t>HCI</a:t>
            </a:r>
          </a:p>
        </p:txBody>
      </p:sp>
      <p:sp>
        <p:nvSpPr>
          <p:cNvPr name="TextBox 18" id="18"/>
          <p:cNvSpPr txBox="true"/>
          <p:nvPr/>
        </p:nvSpPr>
        <p:spPr>
          <a:xfrm rot="0">
            <a:off x="11364955" y="3891383"/>
            <a:ext cx="6602504" cy="1031456"/>
          </a:xfrm>
          <a:prstGeom prst="rect">
            <a:avLst/>
          </a:prstGeom>
        </p:spPr>
        <p:txBody>
          <a:bodyPr anchor="t" rtlCol="false" tIns="0" lIns="0" bIns="0" rIns="0">
            <a:spAutoFit/>
          </a:bodyPr>
          <a:lstStyle/>
          <a:p>
            <a:pPr algn="l" marL="623476" indent="-207825" lvl="2">
              <a:lnSpc>
                <a:spcPts val="3818"/>
              </a:lnSpc>
              <a:buFont typeface="Arial"/>
              <a:buChar char="⚬"/>
            </a:pPr>
            <a:r>
              <a:rPr lang="en-US" sz="2727">
                <a:solidFill>
                  <a:srgbClr val="FF5757"/>
                </a:solidFill>
                <a:latin typeface="Arimo"/>
                <a:ea typeface="Arimo"/>
                <a:cs typeface="Arimo"/>
                <a:sym typeface="Arimo"/>
              </a:rPr>
              <a:t>Track of all the memory locations</a:t>
            </a:r>
          </a:p>
          <a:p>
            <a:pPr algn="l" marL="623476" indent="-207825" lvl="2">
              <a:lnSpc>
                <a:spcPts val="3818"/>
              </a:lnSpc>
            </a:pPr>
          </a:p>
        </p:txBody>
      </p:sp>
      <p:sp>
        <p:nvSpPr>
          <p:cNvPr name="TextBox 19" id="19"/>
          <p:cNvSpPr txBox="true"/>
          <p:nvPr/>
        </p:nvSpPr>
        <p:spPr>
          <a:xfrm rot="0">
            <a:off x="3353113" y="2901"/>
            <a:ext cx="1135914" cy="841924"/>
          </a:xfrm>
          <a:prstGeom prst="rect">
            <a:avLst/>
          </a:prstGeom>
        </p:spPr>
        <p:txBody>
          <a:bodyPr anchor="t" rtlCol="false" tIns="0" lIns="0" bIns="0" rIns="0">
            <a:spAutoFit/>
          </a:bodyPr>
          <a:lstStyle/>
          <a:p>
            <a:pPr algn="ctr">
              <a:lnSpc>
                <a:spcPts val="6070"/>
              </a:lnSpc>
            </a:pPr>
            <a:r>
              <a:rPr lang="en-US" sz="4336" b="true">
                <a:solidFill>
                  <a:srgbClr val="7595CC"/>
                </a:solidFill>
                <a:latin typeface="Arimo Bold"/>
                <a:ea typeface="Arimo Bold"/>
                <a:cs typeface="Arimo Bold"/>
                <a:sym typeface="Arimo Bold"/>
              </a:rPr>
              <a:t>MM</a:t>
            </a:r>
          </a:p>
        </p:txBody>
      </p:sp>
      <p:grpSp>
        <p:nvGrpSpPr>
          <p:cNvPr name="Group 20" id="20"/>
          <p:cNvGrpSpPr/>
          <p:nvPr/>
        </p:nvGrpSpPr>
        <p:grpSpPr>
          <a:xfrm rot="0">
            <a:off x="1928797" y="6950402"/>
            <a:ext cx="1170425" cy="523175"/>
            <a:chOff x="0" y="0"/>
            <a:chExt cx="1560567" cy="697567"/>
          </a:xfrm>
        </p:grpSpPr>
        <p:sp>
          <p:nvSpPr>
            <p:cNvPr name="Freeform 21" id="21"/>
            <p:cNvSpPr/>
            <p:nvPr/>
          </p:nvSpPr>
          <p:spPr>
            <a:xfrm flipH="false" flipV="false" rot="0">
              <a:off x="0" y="0"/>
              <a:ext cx="1560576" cy="697611"/>
            </a:xfrm>
            <a:custGeom>
              <a:avLst/>
              <a:gdLst/>
              <a:ahLst/>
              <a:cxnLst/>
              <a:rect r="r" b="b" t="t" l="l"/>
              <a:pathLst>
                <a:path h="697611" w="1560576">
                  <a:moveTo>
                    <a:pt x="0" y="0"/>
                  </a:moveTo>
                  <a:lnTo>
                    <a:pt x="0" y="697611"/>
                  </a:lnTo>
                  <a:lnTo>
                    <a:pt x="1560576" y="697611"/>
                  </a:lnTo>
                  <a:lnTo>
                    <a:pt x="1560576" y="0"/>
                  </a:lnTo>
                  <a:lnTo>
                    <a:pt x="0" y="0"/>
                  </a:lnTo>
                  <a:close/>
                  <a:moveTo>
                    <a:pt x="1480820" y="617855"/>
                  </a:moveTo>
                  <a:lnTo>
                    <a:pt x="78105" y="617855"/>
                  </a:lnTo>
                  <a:lnTo>
                    <a:pt x="78105" y="78105"/>
                  </a:lnTo>
                  <a:lnTo>
                    <a:pt x="1480820" y="78105"/>
                  </a:lnTo>
                  <a:lnTo>
                    <a:pt x="1480820" y="617855"/>
                  </a:lnTo>
                  <a:close/>
                </a:path>
              </a:pathLst>
            </a:custGeom>
            <a:solidFill>
              <a:srgbClr val="FFEDD1"/>
            </a:solidFill>
          </p:spPr>
        </p:sp>
      </p:grpSp>
      <p:grpSp>
        <p:nvGrpSpPr>
          <p:cNvPr name="Group 22" id="22"/>
          <p:cNvGrpSpPr/>
          <p:nvPr/>
        </p:nvGrpSpPr>
        <p:grpSpPr>
          <a:xfrm rot="0">
            <a:off x="8479989" y="6964977"/>
            <a:ext cx="1170425" cy="523175"/>
            <a:chOff x="0" y="0"/>
            <a:chExt cx="1560567" cy="697567"/>
          </a:xfrm>
        </p:grpSpPr>
        <p:sp>
          <p:nvSpPr>
            <p:cNvPr name="Freeform 23" id="23"/>
            <p:cNvSpPr/>
            <p:nvPr/>
          </p:nvSpPr>
          <p:spPr>
            <a:xfrm flipH="false" flipV="false" rot="0">
              <a:off x="0" y="0"/>
              <a:ext cx="1560576" cy="697611"/>
            </a:xfrm>
            <a:custGeom>
              <a:avLst/>
              <a:gdLst/>
              <a:ahLst/>
              <a:cxnLst/>
              <a:rect r="r" b="b" t="t" l="l"/>
              <a:pathLst>
                <a:path h="697611" w="1560576">
                  <a:moveTo>
                    <a:pt x="0" y="0"/>
                  </a:moveTo>
                  <a:lnTo>
                    <a:pt x="0" y="697611"/>
                  </a:lnTo>
                  <a:lnTo>
                    <a:pt x="1560576" y="697611"/>
                  </a:lnTo>
                  <a:lnTo>
                    <a:pt x="1560576" y="0"/>
                  </a:lnTo>
                  <a:lnTo>
                    <a:pt x="0" y="0"/>
                  </a:lnTo>
                  <a:close/>
                  <a:moveTo>
                    <a:pt x="1480820" y="617855"/>
                  </a:moveTo>
                  <a:lnTo>
                    <a:pt x="78105" y="617855"/>
                  </a:lnTo>
                  <a:lnTo>
                    <a:pt x="78105" y="78105"/>
                  </a:lnTo>
                  <a:lnTo>
                    <a:pt x="1480820" y="78105"/>
                  </a:lnTo>
                  <a:lnTo>
                    <a:pt x="1480820" y="617855"/>
                  </a:lnTo>
                  <a:close/>
                </a:path>
              </a:pathLst>
            </a:custGeom>
            <a:solidFill>
              <a:srgbClr val="FFEDD1"/>
            </a:solidFill>
          </p:spPr>
        </p:sp>
      </p:grpSp>
      <p:grpSp>
        <p:nvGrpSpPr>
          <p:cNvPr name="Group 24" id="24"/>
          <p:cNvGrpSpPr/>
          <p:nvPr/>
        </p:nvGrpSpPr>
        <p:grpSpPr>
          <a:xfrm rot="0">
            <a:off x="2835711" y="4279008"/>
            <a:ext cx="6014556" cy="2273698"/>
            <a:chOff x="0" y="0"/>
            <a:chExt cx="8019408" cy="3031597"/>
          </a:xfrm>
        </p:grpSpPr>
        <p:sp>
          <p:nvSpPr>
            <p:cNvPr name="Freeform 25" id="25"/>
            <p:cNvSpPr/>
            <p:nvPr/>
          </p:nvSpPr>
          <p:spPr>
            <a:xfrm flipH="false" flipV="false" rot="0">
              <a:off x="0" y="0"/>
              <a:ext cx="8019415" cy="3031617"/>
            </a:xfrm>
            <a:custGeom>
              <a:avLst/>
              <a:gdLst/>
              <a:ahLst/>
              <a:cxnLst/>
              <a:rect r="r" b="b" t="t" l="l"/>
              <a:pathLst>
                <a:path h="3031617" w="8019415">
                  <a:moveTo>
                    <a:pt x="0" y="0"/>
                  </a:moveTo>
                  <a:lnTo>
                    <a:pt x="0" y="3031617"/>
                  </a:lnTo>
                  <a:lnTo>
                    <a:pt x="8019415" y="3031617"/>
                  </a:lnTo>
                  <a:lnTo>
                    <a:pt x="8019415" y="0"/>
                  </a:lnTo>
                  <a:lnTo>
                    <a:pt x="0" y="0"/>
                  </a:lnTo>
                  <a:close/>
                  <a:moveTo>
                    <a:pt x="7846060" y="2858262"/>
                  </a:moveTo>
                  <a:lnTo>
                    <a:pt x="169672" y="2858262"/>
                  </a:lnTo>
                  <a:lnTo>
                    <a:pt x="169672" y="169672"/>
                  </a:lnTo>
                  <a:lnTo>
                    <a:pt x="7846060" y="169672"/>
                  </a:lnTo>
                  <a:lnTo>
                    <a:pt x="7846060" y="2858262"/>
                  </a:lnTo>
                  <a:close/>
                </a:path>
              </a:pathLst>
            </a:custGeom>
            <a:solidFill>
              <a:srgbClr val="F89D87"/>
            </a:solidFill>
          </p:spPr>
        </p:sp>
      </p:grpSp>
      <p:grpSp>
        <p:nvGrpSpPr>
          <p:cNvPr name="Group 26" id="26"/>
          <p:cNvGrpSpPr/>
          <p:nvPr/>
        </p:nvGrpSpPr>
        <p:grpSpPr>
          <a:xfrm rot="0">
            <a:off x="4116181" y="6949055"/>
            <a:ext cx="3340171" cy="730417"/>
            <a:chOff x="0" y="0"/>
            <a:chExt cx="4453561" cy="973889"/>
          </a:xfrm>
        </p:grpSpPr>
        <p:sp>
          <p:nvSpPr>
            <p:cNvPr name="Freeform 27" id="27"/>
            <p:cNvSpPr/>
            <p:nvPr/>
          </p:nvSpPr>
          <p:spPr>
            <a:xfrm flipH="false" flipV="false" rot="0">
              <a:off x="0" y="0"/>
              <a:ext cx="4453509" cy="973836"/>
            </a:xfrm>
            <a:custGeom>
              <a:avLst/>
              <a:gdLst/>
              <a:ahLst/>
              <a:cxnLst/>
              <a:rect r="r" b="b" t="t" l="l"/>
              <a:pathLst>
                <a:path h="973836" w="4453509">
                  <a:moveTo>
                    <a:pt x="0" y="0"/>
                  </a:moveTo>
                  <a:lnTo>
                    <a:pt x="0" y="973836"/>
                  </a:lnTo>
                  <a:lnTo>
                    <a:pt x="4453509" y="973836"/>
                  </a:lnTo>
                  <a:lnTo>
                    <a:pt x="4453509" y="0"/>
                  </a:lnTo>
                  <a:lnTo>
                    <a:pt x="0" y="0"/>
                  </a:lnTo>
                  <a:close/>
                  <a:moveTo>
                    <a:pt x="4280154" y="800608"/>
                  </a:moveTo>
                  <a:lnTo>
                    <a:pt x="169672" y="800608"/>
                  </a:lnTo>
                  <a:lnTo>
                    <a:pt x="169672" y="169672"/>
                  </a:lnTo>
                  <a:lnTo>
                    <a:pt x="4280154" y="169672"/>
                  </a:lnTo>
                  <a:lnTo>
                    <a:pt x="4280154" y="800608"/>
                  </a:lnTo>
                  <a:close/>
                </a:path>
              </a:pathLst>
            </a:custGeom>
            <a:solidFill>
              <a:srgbClr val="FFEDD1"/>
            </a:solidFill>
          </p:spPr>
        </p:sp>
      </p:grpSp>
      <p:sp>
        <p:nvSpPr>
          <p:cNvPr name="Freeform 28" id="28"/>
          <p:cNvSpPr/>
          <p:nvPr/>
        </p:nvSpPr>
        <p:spPr>
          <a:xfrm flipH="false" flipV="false" rot="0">
            <a:off x="3283730" y="5703327"/>
            <a:ext cx="746882" cy="623307"/>
          </a:xfrm>
          <a:custGeom>
            <a:avLst/>
            <a:gdLst/>
            <a:ahLst/>
            <a:cxnLst/>
            <a:rect r="r" b="b" t="t" l="l"/>
            <a:pathLst>
              <a:path h="623307" w="746882">
                <a:moveTo>
                  <a:pt x="0" y="0"/>
                </a:moveTo>
                <a:lnTo>
                  <a:pt x="746882" y="0"/>
                </a:lnTo>
                <a:lnTo>
                  <a:pt x="746882" y="623307"/>
                </a:lnTo>
                <a:lnTo>
                  <a:pt x="0" y="623307"/>
                </a:lnTo>
                <a:lnTo>
                  <a:pt x="0" y="0"/>
                </a:lnTo>
                <a:close/>
              </a:path>
            </a:pathLst>
          </a:custGeom>
          <a:blipFill>
            <a:blip r:embed="rId4">
              <a:extLst>
                <a:ext uri="{96DAC541-7B7A-43D3-8B79-37D633B846F1}">
                  <asvg:svgBlip xmlns:asvg="http://schemas.microsoft.com/office/drawing/2016/SVG/main" r:embed="rId5"/>
                </a:ext>
              </a:extLst>
            </a:blip>
            <a:stretch>
              <a:fillRect l="0" t="0" r="0" b="-107"/>
            </a:stretch>
          </a:blipFill>
        </p:spPr>
      </p:sp>
      <p:grpSp>
        <p:nvGrpSpPr>
          <p:cNvPr name="Group 29" id="29"/>
          <p:cNvGrpSpPr/>
          <p:nvPr/>
        </p:nvGrpSpPr>
        <p:grpSpPr>
          <a:xfrm rot="0">
            <a:off x="3848265" y="4534421"/>
            <a:ext cx="678465" cy="678465"/>
            <a:chOff x="0" y="0"/>
            <a:chExt cx="904620" cy="904620"/>
          </a:xfrm>
        </p:grpSpPr>
        <p:sp>
          <p:nvSpPr>
            <p:cNvPr name="Freeform 30" id="30"/>
            <p:cNvSpPr/>
            <p:nvPr/>
          </p:nvSpPr>
          <p:spPr>
            <a:xfrm flipH="false" flipV="false" rot="0">
              <a:off x="0" y="0"/>
              <a:ext cx="904621" cy="904621"/>
            </a:xfrm>
            <a:custGeom>
              <a:avLst/>
              <a:gdLst/>
              <a:ahLst/>
              <a:cxnLst/>
              <a:rect r="r" b="b" t="t" l="l"/>
              <a:pathLst>
                <a:path h="904621" w="904621">
                  <a:moveTo>
                    <a:pt x="0" y="0"/>
                  </a:moveTo>
                  <a:lnTo>
                    <a:pt x="904621" y="0"/>
                  </a:lnTo>
                  <a:lnTo>
                    <a:pt x="904621" y="904621"/>
                  </a:lnTo>
                  <a:lnTo>
                    <a:pt x="0" y="904621"/>
                  </a:lnTo>
                  <a:close/>
                </a:path>
              </a:pathLst>
            </a:custGeom>
            <a:solidFill>
              <a:srgbClr val="FFB784"/>
            </a:solidFill>
          </p:spPr>
        </p:sp>
      </p:grpSp>
      <p:grpSp>
        <p:nvGrpSpPr>
          <p:cNvPr name="Group 31" id="31"/>
          <p:cNvGrpSpPr/>
          <p:nvPr/>
        </p:nvGrpSpPr>
        <p:grpSpPr>
          <a:xfrm rot="0">
            <a:off x="5905622" y="4510346"/>
            <a:ext cx="2228297" cy="312816"/>
            <a:chOff x="0" y="0"/>
            <a:chExt cx="2971063" cy="417088"/>
          </a:xfrm>
        </p:grpSpPr>
        <p:sp>
          <p:nvSpPr>
            <p:cNvPr name="Freeform 32" id="32"/>
            <p:cNvSpPr/>
            <p:nvPr/>
          </p:nvSpPr>
          <p:spPr>
            <a:xfrm flipH="false" flipV="false" rot="0">
              <a:off x="0" y="0"/>
              <a:ext cx="2971038" cy="417068"/>
            </a:xfrm>
            <a:custGeom>
              <a:avLst/>
              <a:gdLst/>
              <a:ahLst/>
              <a:cxnLst/>
              <a:rect r="r" b="b" t="t" l="l"/>
              <a:pathLst>
                <a:path h="417068" w="2971038">
                  <a:moveTo>
                    <a:pt x="0" y="0"/>
                  </a:moveTo>
                  <a:lnTo>
                    <a:pt x="0" y="417068"/>
                  </a:lnTo>
                  <a:lnTo>
                    <a:pt x="2971038" y="417068"/>
                  </a:lnTo>
                  <a:lnTo>
                    <a:pt x="2971038" y="0"/>
                  </a:lnTo>
                  <a:lnTo>
                    <a:pt x="0" y="0"/>
                  </a:lnTo>
                  <a:close/>
                  <a:moveTo>
                    <a:pt x="2902839" y="348742"/>
                  </a:moveTo>
                  <a:lnTo>
                    <a:pt x="66802" y="348742"/>
                  </a:lnTo>
                  <a:lnTo>
                    <a:pt x="66802" y="66802"/>
                  </a:lnTo>
                  <a:lnTo>
                    <a:pt x="2902712" y="66802"/>
                  </a:lnTo>
                  <a:lnTo>
                    <a:pt x="2902712" y="348742"/>
                  </a:lnTo>
                  <a:close/>
                </a:path>
              </a:pathLst>
            </a:custGeom>
            <a:solidFill>
              <a:srgbClr val="FFEDD1"/>
            </a:solidFill>
          </p:spPr>
        </p:sp>
      </p:grpSp>
      <p:sp>
        <p:nvSpPr>
          <p:cNvPr name="Freeform 33" id="33"/>
          <p:cNvSpPr/>
          <p:nvPr/>
        </p:nvSpPr>
        <p:spPr>
          <a:xfrm flipH="false" flipV="false" rot="0">
            <a:off x="3314704" y="4560838"/>
            <a:ext cx="372265" cy="372265"/>
          </a:xfrm>
          <a:custGeom>
            <a:avLst/>
            <a:gdLst/>
            <a:ahLst/>
            <a:cxnLst/>
            <a:rect r="r" b="b" t="t" l="l"/>
            <a:pathLst>
              <a:path h="372265" w="372265">
                <a:moveTo>
                  <a:pt x="0" y="0"/>
                </a:moveTo>
                <a:lnTo>
                  <a:pt x="372265" y="0"/>
                </a:lnTo>
                <a:lnTo>
                  <a:pt x="372265" y="372265"/>
                </a:lnTo>
                <a:lnTo>
                  <a:pt x="0" y="3722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34" id="34"/>
          <p:cNvGrpSpPr/>
          <p:nvPr/>
        </p:nvGrpSpPr>
        <p:grpSpPr>
          <a:xfrm rot="0">
            <a:off x="5905622" y="4894332"/>
            <a:ext cx="2228297" cy="312816"/>
            <a:chOff x="0" y="0"/>
            <a:chExt cx="2971063" cy="417088"/>
          </a:xfrm>
        </p:grpSpPr>
        <p:sp>
          <p:nvSpPr>
            <p:cNvPr name="Freeform 35" id="35"/>
            <p:cNvSpPr/>
            <p:nvPr/>
          </p:nvSpPr>
          <p:spPr>
            <a:xfrm flipH="false" flipV="false" rot="0">
              <a:off x="0" y="0"/>
              <a:ext cx="2971038" cy="417068"/>
            </a:xfrm>
            <a:custGeom>
              <a:avLst/>
              <a:gdLst/>
              <a:ahLst/>
              <a:cxnLst/>
              <a:rect r="r" b="b" t="t" l="l"/>
              <a:pathLst>
                <a:path h="417068" w="2971038">
                  <a:moveTo>
                    <a:pt x="0" y="0"/>
                  </a:moveTo>
                  <a:lnTo>
                    <a:pt x="0" y="417068"/>
                  </a:lnTo>
                  <a:lnTo>
                    <a:pt x="2971038" y="417068"/>
                  </a:lnTo>
                  <a:lnTo>
                    <a:pt x="2971038" y="0"/>
                  </a:lnTo>
                  <a:lnTo>
                    <a:pt x="0" y="0"/>
                  </a:lnTo>
                  <a:close/>
                  <a:moveTo>
                    <a:pt x="2902839" y="348742"/>
                  </a:moveTo>
                  <a:lnTo>
                    <a:pt x="66802" y="348742"/>
                  </a:lnTo>
                  <a:lnTo>
                    <a:pt x="66802" y="66802"/>
                  </a:lnTo>
                  <a:lnTo>
                    <a:pt x="2902712" y="66802"/>
                  </a:lnTo>
                  <a:lnTo>
                    <a:pt x="2902712" y="348742"/>
                  </a:lnTo>
                  <a:close/>
                </a:path>
              </a:pathLst>
            </a:custGeom>
            <a:solidFill>
              <a:srgbClr val="FFEDD1"/>
            </a:solidFill>
          </p:spPr>
        </p:sp>
      </p:grpSp>
      <p:grpSp>
        <p:nvGrpSpPr>
          <p:cNvPr name="Group 36" id="36"/>
          <p:cNvGrpSpPr/>
          <p:nvPr/>
        </p:nvGrpSpPr>
        <p:grpSpPr>
          <a:xfrm rot="0">
            <a:off x="5905622" y="5259449"/>
            <a:ext cx="2228297" cy="312816"/>
            <a:chOff x="0" y="0"/>
            <a:chExt cx="2971063" cy="417088"/>
          </a:xfrm>
        </p:grpSpPr>
        <p:sp>
          <p:nvSpPr>
            <p:cNvPr name="Freeform 37" id="37"/>
            <p:cNvSpPr/>
            <p:nvPr/>
          </p:nvSpPr>
          <p:spPr>
            <a:xfrm flipH="false" flipV="false" rot="0">
              <a:off x="0" y="0"/>
              <a:ext cx="2971038" cy="417068"/>
            </a:xfrm>
            <a:custGeom>
              <a:avLst/>
              <a:gdLst/>
              <a:ahLst/>
              <a:cxnLst/>
              <a:rect r="r" b="b" t="t" l="l"/>
              <a:pathLst>
                <a:path h="417068" w="2971038">
                  <a:moveTo>
                    <a:pt x="0" y="0"/>
                  </a:moveTo>
                  <a:lnTo>
                    <a:pt x="0" y="417068"/>
                  </a:lnTo>
                  <a:lnTo>
                    <a:pt x="2971038" y="417068"/>
                  </a:lnTo>
                  <a:lnTo>
                    <a:pt x="2971038" y="0"/>
                  </a:lnTo>
                  <a:lnTo>
                    <a:pt x="0" y="0"/>
                  </a:lnTo>
                  <a:close/>
                  <a:moveTo>
                    <a:pt x="2902839" y="348742"/>
                  </a:moveTo>
                  <a:lnTo>
                    <a:pt x="66802" y="348742"/>
                  </a:lnTo>
                  <a:lnTo>
                    <a:pt x="66802" y="66802"/>
                  </a:lnTo>
                  <a:lnTo>
                    <a:pt x="2902712" y="66802"/>
                  </a:lnTo>
                  <a:lnTo>
                    <a:pt x="2902712" y="348742"/>
                  </a:lnTo>
                  <a:close/>
                </a:path>
              </a:pathLst>
            </a:custGeom>
            <a:solidFill>
              <a:srgbClr val="FFEDD1"/>
            </a:solidFill>
          </p:spPr>
        </p:sp>
      </p:grpSp>
      <p:grpSp>
        <p:nvGrpSpPr>
          <p:cNvPr name="Group 38" id="38"/>
          <p:cNvGrpSpPr/>
          <p:nvPr/>
        </p:nvGrpSpPr>
        <p:grpSpPr>
          <a:xfrm rot="0">
            <a:off x="5905622" y="5627136"/>
            <a:ext cx="2228297" cy="312816"/>
            <a:chOff x="0" y="0"/>
            <a:chExt cx="2971063" cy="417088"/>
          </a:xfrm>
        </p:grpSpPr>
        <p:sp>
          <p:nvSpPr>
            <p:cNvPr name="Freeform 39" id="39"/>
            <p:cNvSpPr/>
            <p:nvPr/>
          </p:nvSpPr>
          <p:spPr>
            <a:xfrm flipH="false" flipV="false" rot="0">
              <a:off x="0" y="0"/>
              <a:ext cx="2971038" cy="417068"/>
            </a:xfrm>
            <a:custGeom>
              <a:avLst/>
              <a:gdLst/>
              <a:ahLst/>
              <a:cxnLst/>
              <a:rect r="r" b="b" t="t" l="l"/>
              <a:pathLst>
                <a:path h="417068" w="2971038">
                  <a:moveTo>
                    <a:pt x="0" y="0"/>
                  </a:moveTo>
                  <a:lnTo>
                    <a:pt x="0" y="417068"/>
                  </a:lnTo>
                  <a:lnTo>
                    <a:pt x="2971038" y="417068"/>
                  </a:lnTo>
                  <a:lnTo>
                    <a:pt x="2971038" y="0"/>
                  </a:lnTo>
                  <a:lnTo>
                    <a:pt x="0" y="0"/>
                  </a:lnTo>
                  <a:close/>
                  <a:moveTo>
                    <a:pt x="2902839" y="348742"/>
                  </a:moveTo>
                  <a:lnTo>
                    <a:pt x="66802" y="348742"/>
                  </a:lnTo>
                  <a:lnTo>
                    <a:pt x="66802" y="66802"/>
                  </a:lnTo>
                  <a:lnTo>
                    <a:pt x="2902712" y="66802"/>
                  </a:lnTo>
                  <a:lnTo>
                    <a:pt x="2902712" y="348742"/>
                  </a:lnTo>
                  <a:close/>
                </a:path>
              </a:pathLst>
            </a:custGeom>
            <a:solidFill>
              <a:srgbClr val="FFEDD1"/>
            </a:solidFill>
          </p:spPr>
        </p:sp>
      </p:grpSp>
      <p:grpSp>
        <p:nvGrpSpPr>
          <p:cNvPr name="Group 40" id="40"/>
          <p:cNvGrpSpPr/>
          <p:nvPr/>
        </p:nvGrpSpPr>
        <p:grpSpPr>
          <a:xfrm rot="0">
            <a:off x="5905622" y="6009668"/>
            <a:ext cx="2228297" cy="312816"/>
            <a:chOff x="0" y="0"/>
            <a:chExt cx="2971063" cy="417088"/>
          </a:xfrm>
        </p:grpSpPr>
        <p:sp>
          <p:nvSpPr>
            <p:cNvPr name="Freeform 41" id="41"/>
            <p:cNvSpPr/>
            <p:nvPr/>
          </p:nvSpPr>
          <p:spPr>
            <a:xfrm flipH="false" flipV="false" rot="0">
              <a:off x="0" y="0"/>
              <a:ext cx="2971038" cy="417068"/>
            </a:xfrm>
            <a:custGeom>
              <a:avLst/>
              <a:gdLst/>
              <a:ahLst/>
              <a:cxnLst/>
              <a:rect r="r" b="b" t="t" l="l"/>
              <a:pathLst>
                <a:path h="417068" w="2971038">
                  <a:moveTo>
                    <a:pt x="0" y="0"/>
                  </a:moveTo>
                  <a:lnTo>
                    <a:pt x="0" y="417068"/>
                  </a:lnTo>
                  <a:lnTo>
                    <a:pt x="2971038" y="417068"/>
                  </a:lnTo>
                  <a:lnTo>
                    <a:pt x="2971038" y="0"/>
                  </a:lnTo>
                  <a:lnTo>
                    <a:pt x="0" y="0"/>
                  </a:lnTo>
                  <a:close/>
                  <a:moveTo>
                    <a:pt x="2902839" y="348742"/>
                  </a:moveTo>
                  <a:lnTo>
                    <a:pt x="66802" y="348742"/>
                  </a:lnTo>
                  <a:lnTo>
                    <a:pt x="66802" y="66802"/>
                  </a:lnTo>
                  <a:lnTo>
                    <a:pt x="2902712" y="66802"/>
                  </a:lnTo>
                  <a:lnTo>
                    <a:pt x="2902712" y="348742"/>
                  </a:lnTo>
                  <a:close/>
                </a:path>
              </a:pathLst>
            </a:custGeom>
            <a:solidFill>
              <a:srgbClr val="FFEDD1"/>
            </a:solidFill>
          </p:spPr>
        </p:sp>
      </p:grpSp>
      <p:grpSp>
        <p:nvGrpSpPr>
          <p:cNvPr name="Group 42" id="42"/>
          <p:cNvGrpSpPr/>
          <p:nvPr/>
        </p:nvGrpSpPr>
        <p:grpSpPr>
          <a:xfrm rot="-5400000">
            <a:off x="3978704" y="5775800"/>
            <a:ext cx="2312223" cy="28575"/>
            <a:chOff x="0" y="0"/>
            <a:chExt cx="3082964" cy="38100"/>
          </a:xfrm>
        </p:grpSpPr>
        <p:sp>
          <p:nvSpPr>
            <p:cNvPr name="Freeform 43" id="43"/>
            <p:cNvSpPr/>
            <p:nvPr/>
          </p:nvSpPr>
          <p:spPr>
            <a:xfrm flipH="false" flipV="false" rot="0">
              <a:off x="0" y="0"/>
              <a:ext cx="3082925" cy="38100"/>
            </a:xfrm>
            <a:custGeom>
              <a:avLst/>
              <a:gdLst/>
              <a:ahLst/>
              <a:cxnLst/>
              <a:rect r="r" b="b" t="t" l="l"/>
              <a:pathLst>
                <a:path h="38100" w="3082925">
                  <a:moveTo>
                    <a:pt x="19050" y="0"/>
                  </a:moveTo>
                  <a:lnTo>
                    <a:pt x="3063875" y="0"/>
                  </a:lnTo>
                  <a:cubicBezTo>
                    <a:pt x="3074416" y="0"/>
                    <a:pt x="3082925" y="8509"/>
                    <a:pt x="3082925" y="19050"/>
                  </a:cubicBezTo>
                  <a:cubicBezTo>
                    <a:pt x="3082925" y="29591"/>
                    <a:pt x="3074416" y="38100"/>
                    <a:pt x="3063875" y="38100"/>
                  </a:cubicBezTo>
                  <a:lnTo>
                    <a:pt x="19050" y="38100"/>
                  </a:lnTo>
                  <a:cubicBezTo>
                    <a:pt x="8509" y="38100"/>
                    <a:pt x="0" y="29591"/>
                    <a:pt x="0" y="19050"/>
                  </a:cubicBezTo>
                  <a:cubicBezTo>
                    <a:pt x="0" y="8509"/>
                    <a:pt x="8509" y="0"/>
                    <a:pt x="19050" y="0"/>
                  </a:cubicBezTo>
                  <a:close/>
                </a:path>
              </a:pathLst>
            </a:custGeom>
            <a:solidFill>
              <a:srgbClr val="C9E265"/>
            </a:solidFill>
          </p:spPr>
        </p:sp>
      </p:grpSp>
      <p:grpSp>
        <p:nvGrpSpPr>
          <p:cNvPr name="Group 44" id="44"/>
          <p:cNvGrpSpPr/>
          <p:nvPr/>
        </p:nvGrpSpPr>
        <p:grpSpPr>
          <a:xfrm rot="-5400000">
            <a:off x="4463800" y="6131910"/>
            <a:ext cx="1600002" cy="28575"/>
            <a:chOff x="0" y="0"/>
            <a:chExt cx="2133336" cy="38100"/>
          </a:xfrm>
        </p:grpSpPr>
        <p:sp>
          <p:nvSpPr>
            <p:cNvPr name="Freeform 45" id="45"/>
            <p:cNvSpPr/>
            <p:nvPr/>
          </p:nvSpPr>
          <p:spPr>
            <a:xfrm flipH="false" flipV="false" rot="0">
              <a:off x="0" y="0"/>
              <a:ext cx="2133346" cy="38100"/>
            </a:xfrm>
            <a:custGeom>
              <a:avLst/>
              <a:gdLst/>
              <a:ahLst/>
              <a:cxnLst/>
              <a:rect r="r" b="b" t="t" l="l"/>
              <a:pathLst>
                <a:path h="38100" w="2133346">
                  <a:moveTo>
                    <a:pt x="19050" y="0"/>
                  </a:moveTo>
                  <a:lnTo>
                    <a:pt x="2114296" y="0"/>
                  </a:lnTo>
                  <a:cubicBezTo>
                    <a:pt x="2124837" y="0"/>
                    <a:pt x="2133346" y="8509"/>
                    <a:pt x="2133346" y="19050"/>
                  </a:cubicBezTo>
                  <a:cubicBezTo>
                    <a:pt x="2133346" y="29591"/>
                    <a:pt x="2124837" y="38100"/>
                    <a:pt x="2114296" y="38100"/>
                  </a:cubicBezTo>
                  <a:lnTo>
                    <a:pt x="19050" y="38100"/>
                  </a:lnTo>
                  <a:cubicBezTo>
                    <a:pt x="8509" y="38100"/>
                    <a:pt x="0" y="29591"/>
                    <a:pt x="0" y="19050"/>
                  </a:cubicBezTo>
                  <a:cubicBezTo>
                    <a:pt x="0" y="8509"/>
                    <a:pt x="8509" y="0"/>
                    <a:pt x="19050" y="0"/>
                  </a:cubicBezTo>
                  <a:close/>
                </a:path>
              </a:pathLst>
            </a:custGeom>
            <a:solidFill>
              <a:srgbClr val="FF5757"/>
            </a:solidFill>
          </p:spPr>
        </p:sp>
      </p:grpSp>
      <p:grpSp>
        <p:nvGrpSpPr>
          <p:cNvPr name="Group 46" id="46"/>
          <p:cNvGrpSpPr/>
          <p:nvPr/>
        </p:nvGrpSpPr>
        <p:grpSpPr>
          <a:xfrm rot="-5400000">
            <a:off x="4036927" y="6322462"/>
            <a:ext cx="1171404" cy="28575"/>
            <a:chOff x="0" y="0"/>
            <a:chExt cx="1561872" cy="38100"/>
          </a:xfrm>
        </p:grpSpPr>
        <p:sp>
          <p:nvSpPr>
            <p:cNvPr name="Freeform 47" id="47"/>
            <p:cNvSpPr/>
            <p:nvPr/>
          </p:nvSpPr>
          <p:spPr>
            <a:xfrm flipH="false" flipV="false" rot="0">
              <a:off x="0" y="0"/>
              <a:ext cx="1561846" cy="38100"/>
            </a:xfrm>
            <a:custGeom>
              <a:avLst/>
              <a:gdLst/>
              <a:ahLst/>
              <a:cxnLst/>
              <a:rect r="r" b="b" t="t" l="l"/>
              <a:pathLst>
                <a:path h="38100" w="1561846">
                  <a:moveTo>
                    <a:pt x="19050" y="0"/>
                  </a:moveTo>
                  <a:lnTo>
                    <a:pt x="1542796" y="0"/>
                  </a:lnTo>
                  <a:cubicBezTo>
                    <a:pt x="1553337" y="0"/>
                    <a:pt x="1561846" y="8509"/>
                    <a:pt x="1561846" y="19050"/>
                  </a:cubicBezTo>
                  <a:cubicBezTo>
                    <a:pt x="1561846" y="29591"/>
                    <a:pt x="1553337" y="38100"/>
                    <a:pt x="1542796" y="38100"/>
                  </a:cubicBezTo>
                  <a:lnTo>
                    <a:pt x="19050" y="38100"/>
                  </a:lnTo>
                  <a:cubicBezTo>
                    <a:pt x="8509" y="38100"/>
                    <a:pt x="0" y="29591"/>
                    <a:pt x="0" y="19050"/>
                  </a:cubicBezTo>
                  <a:cubicBezTo>
                    <a:pt x="0" y="8509"/>
                    <a:pt x="8509" y="0"/>
                    <a:pt x="19050" y="0"/>
                  </a:cubicBezTo>
                  <a:close/>
                </a:path>
              </a:pathLst>
            </a:custGeom>
            <a:solidFill>
              <a:srgbClr val="38B6FF"/>
            </a:solidFill>
          </p:spPr>
        </p:sp>
      </p:grpSp>
      <p:grpSp>
        <p:nvGrpSpPr>
          <p:cNvPr name="Group 48" id="48"/>
          <p:cNvGrpSpPr/>
          <p:nvPr/>
        </p:nvGrpSpPr>
        <p:grpSpPr>
          <a:xfrm rot="-10799999">
            <a:off x="3090860" y="7329005"/>
            <a:ext cx="1039277" cy="28575"/>
            <a:chOff x="0" y="0"/>
            <a:chExt cx="1385703" cy="38100"/>
          </a:xfrm>
        </p:grpSpPr>
        <p:sp>
          <p:nvSpPr>
            <p:cNvPr name="Freeform 49" id="49"/>
            <p:cNvSpPr/>
            <p:nvPr/>
          </p:nvSpPr>
          <p:spPr>
            <a:xfrm flipH="false" flipV="false" rot="0">
              <a:off x="0" y="0"/>
              <a:ext cx="1385697" cy="38100"/>
            </a:xfrm>
            <a:custGeom>
              <a:avLst/>
              <a:gdLst/>
              <a:ahLst/>
              <a:cxnLst/>
              <a:rect r="r" b="b" t="t" l="l"/>
              <a:pathLst>
                <a:path h="38100" w="1385697">
                  <a:moveTo>
                    <a:pt x="19050" y="0"/>
                  </a:moveTo>
                  <a:lnTo>
                    <a:pt x="1366647" y="0"/>
                  </a:lnTo>
                  <a:cubicBezTo>
                    <a:pt x="1377188" y="0"/>
                    <a:pt x="1385697" y="8509"/>
                    <a:pt x="1385697" y="19050"/>
                  </a:cubicBezTo>
                  <a:cubicBezTo>
                    <a:pt x="1385697" y="29591"/>
                    <a:pt x="1377188" y="38100"/>
                    <a:pt x="1366647" y="38100"/>
                  </a:cubicBezTo>
                  <a:lnTo>
                    <a:pt x="19050" y="38100"/>
                  </a:lnTo>
                  <a:cubicBezTo>
                    <a:pt x="8509" y="38100"/>
                    <a:pt x="0" y="29591"/>
                    <a:pt x="0" y="19050"/>
                  </a:cubicBezTo>
                  <a:cubicBezTo>
                    <a:pt x="0" y="8509"/>
                    <a:pt x="8509" y="0"/>
                    <a:pt x="19050" y="0"/>
                  </a:cubicBezTo>
                  <a:close/>
                </a:path>
              </a:pathLst>
            </a:custGeom>
            <a:solidFill>
              <a:srgbClr val="C9E265"/>
            </a:solidFill>
          </p:spPr>
        </p:sp>
      </p:grpSp>
      <p:grpSp>
        <p:nvGrpSpPr>
          <p:cNvPr name="Group 50" id="50"/>
          <p:cNvGrpSpPr/>
          <p:nvPr/>
        </p:nvGrpSpPr>
        <p:grpSpPr>
          <a:xfrm rot="-10800000">
            <a:off x="3077925" y="7175296"/>
            <a:ext cx="1052856" cy="28575"/>
            <a:chOff x="0" y="0"/>
            <a:chExt cx="1403808" cy="38100"/>
          </a:xfrm>
        </p:grpSpPr>
        <p:sp>
          <p:nvSpPr>
            <p:cNvPr name="Freeform 51" id="51"/>
            <p:cNvSpPr/>
            <p:nvPr/>
          </p:nvSpPr>
          <p:spPr>
            <a:xfrm flipH="false" flipV="false" rot="0">
              <a:off x="0" y="0"/>
              <a:ext cx="1403858" cy="38100"/>
            </a:xfrm>
            <a:custGeom>
              <a:avLst/>
              <a:gdLst/>
              <a:ahLst/>
              <a:cxnLst/>
              <a:rect r="r" b="b" t="t" l="l"/>
              <a:pathLst>
                <a:path h="38100" w="1403858">
                  <a:moveTo>
                    <a:pt x="19050" y="0"/>
                  </a:moveTo>
                  <a:lnTo>
                    <a:pt x="1384808" y="0"/>
                  </a:lnTo>
                  <a:cubicBezTo>
                    <a:pt x="1395349" y="0"/>
                    <a:pt x="1403858" y="8509"/>
                    <a:pt x="1403858" y="19050"/>
                  </a:cubicBezTo>
                  <a:cubicBezTo>
                    <a:pt x="1403858" y="29591"/>
                    <a:pt x="1395349" y="38100"/>
                    <a:pt x="1384808" y="38100"/>
                  </a:cubicBezTo>
                  <a:lnTo>
                    <a:pt x="19050" y="38100"/>
                  </a:lnTo>
                  <a:cubicBezTo>
                    <a:pt x="8509" y="38100"/>
                    <a:pt x="0" y="29591"/>
                    <a:pt x="0" y="19050"/>
                  </a:cubicBezTo>
                  <a:cubicBezTo>
                    <a:pt x="0" y="8509"/>
                    <a:pt x="8509" y="0"/>
                    <a:pt x="19050" y="0"/>
                  </a:cubicBezTo>
                  <a:close/>
                </a:path>
              </a:pathLst>
            </a:custGeom>
            <a:solidFill>
              <a:srgbClr val="FF5757"/>
            </a:solidFill>
          </p:spPr>
        </p:sp>
      </p:grpSp>
      <p:grpSp>
        <p:nvGrpSpPr>
          <p:cNvPr name="Group 52" id="52"/>
          <p:cNvGrpSpPr/>
          <p:nvPr/>
        </p:nvGrpSpPr>
        <p:grpSpPr>
          <a:xfrm rot="10799999">
            <a:off x="3077925" y="7002652"/>
            <a:ext cx="1052871" cy="28575"/>
            <a:chOff x="0" y="0"/>
            <a:chExt cx="1403828" cy="38100"/>
          </a:xfrm>
        </p:grpSpPr>
        <p:sp>
          <p:nvSpPr>
            <p:cNvPr name="Freeform 53" id="53"/>
            <p:cNvSpPr/>
            <p:nvPr/>
          </p:nvSpPr>
          <p:spPr>
            <a:xfrm flipH="false" flipV="false" rot="0">
              <a:off x="0" y="0"/>
              <a:ext cx="1403858" cy="38100"/>
            </a:xfrm>
            <a:custGeom>
              <a:avLst/>
              <a:gdLst/>
              <a:ahLst/>
              <a:cxnLst/>
              <a:rect r="r" b="b" t="t" l="l"/>
              <a:pathLst>
                <a:path h="38100" w="1403858">
                  <a:moveTo>
                    <a:pt x="19050" y="0"/>
                  </a:moveTo>
                  <a:lnTo>
                    <a:pt x="1384808" y="0"/>
                  </a:lnTo>
                  <a:cubicBezTo>
                    <a:pt x="1395349" y="0"/>
                    <a:pt x="1403858" y="8509"/>
                    <a:pt x="1403858" y="19050"/>
                  </a:cubicBezTo>
                  <a:cubicBezTo>
                    <a:pt x="1403858" y="29591"/>
                    <a:pt x="1395349" y="38100"/>
                    <a:pt x="1384808" y="38100"/>
                  </a:cubicBezTo>
                  <a:lnTo>
                    <a:pt x="19050" y="38100"/>
                  </a:lnTo>
                  <a:cubicBezTo>
                    <a:pt x="8509" y="38100"/>
                    <a:pt x="0" y="29591"/>
                    <a:pt x="0" y="19050"/>
                  </a:cubicBezTo>
                  <a:cubicBezTo>
                    <a:pt x="0" y="8509"/>
                    <a:pt x="8509" y="0"/>
                    <a:pt x="19050" y="0"/>
                  </a:cubicBezTo>
                  <a:close/>
                </a:path>
              </a:pathLst>
            </a:custGeom>
            <a:solidFill>
              <a:srgbClr val="38B6FF"/>
            </a:solidFill>
          </p:spPr>
        </p:sp>
      </p:grpSp>
      <p:grpSp>
        <p:nvGrpSpPr>
          <p:cNvPr name="Group 54" id="54"/>
          <p:cNvGrpSpPr/>
          <p:nvPr/>
        </p:nvGrpSpPr>
        <p:grpSpPr>
          <a:xfrm rot="-10799999">
            <a:off x="7454999" y="7290682"/>
            <a:ext cx="1039277" cy="28575"/>
            <a:chOff x="0" y="0"/>
            <a:chExt cx="1385703" cy="38100"/>
          </a:xfrm>
        </p:grpSpPr>
        <p:sp>
          <p:nvSpPr>
            <p:cNvPr name="Freeform 55" id="55"/>
            <p:cNvSpPr/>
            <p:nvPr/>
          </p:nvSpPr>
          <p:spPr>
            <a:xfrm flipH="false" flipV="false" rot="0">
              <a:off x="0" y="0"/>
              <a:ext cx="1385697" cy="38100"/>
            </a:xfrm>
            <a:custGeom>
              <a:avLst/>
              <a:gdLst/>
              <a:ahLst/>
              <a:cxnLst/>
              <a:rect r="r" b="b" t="t" l="l"/>
              <a:pathLst>
                <a:path h="38100" w="1385697">
                  <a:moveTo>
                    <a:pt x="19050" y="0"/>
                  </a:moveTo>
                  <a:lnTo>
                    <a:pt x="1366647" y="0"/>
                  </a:lnTo>
                  <a:cubicBezTo>
                    <a:pt x="1377188" y="0"/>
                    <a:pt x="1385697" y="8509"/>
                    <a:pt x="1385697" y="19050"/>
                  </a:cubicBezTo>
                  <a:cubicBezTo>
                    <a:pt x="1385697" y="29591"/>
                    <a:pt x="1377188" y="38100"/>
                    <a:pt x="1366647" y="38100"/>
                  </a:cubicBezTo>
                  <a:lnTo>
                    <a:pt x="19050" y="38100"/>
                  </a:lnTo>
                  <a:cubicBezTo>
                    <a:pt x="8509" y="38100"/>
                    <a:pt x="0" y="29591"/>
                    <a:pt x="0" y="19050"/>
                  </a:cubicBezTo>
                  <a:cubicBezTo>
                    <a:pt x="0" y="8509"/>
                    <a:pt x="8509" y="0"/>
                    <a:pt x="19050" y="0"/>
                  </a:cubicBezTo>
                  <a:close/>
                </a:path>
              </a:pathLst>
            </a:custGeom>
            <a:solidFill>
              <a:srgbClr val="C9E265"/>
            </a:solidFill>
          </p:spPr>
        </p:sp>
      </p:grpSp>
      <p:grpSp>
        <p:nvGrpSpPr>
          <p:cNvPr name="Group 56" id="56"/>
          <p:cNvGrpSpPr/>
          <p:nvPr/>
        </p:nvGrpSpPr>
        <p:grpSpPr>
          <a:xfrm rot="-10800000">
            <a:off x="7442064" y="7136972"/>
            <a:ext cx="1052856" cy="28575"/>
            <a:chOff x="0" y="0"/>
            <a:chExt cx="1403808" cy="38100"/>
          </a:xfrm>
        </p:grpSpPr>
        <p:sp>
          <p:nvSpPr>
            <p:cNvPr name="Freeform 57" id="57"/>
            <p:cNvSpPr/>
            <p:nvPr/>
          </p:nvSpPr>
          <p:spPr>
            <a:xfrm flipH="false" flipV="false" rot="0">
              <a:off x="0" y="0"/>
              <a:ext cx="1403858" cy="38100"/>
            </a:xfrm>
            <a:custGeom>
              <a:avLst/>
              <a:gdLst/>
              <a:ahLst/>
              <a:cxnLst/>
              <a:rect r="r" b="b" t="t" l="l"/>
              <a:pathLst>
                <a:path h="38100" w="1403858">
                  <a:moveTo>
                    <a:pt x="19050" y="0"/>
                  </a:moveTo>
                  <a:lnTo>
                    <a:pt x="1384808" y="0"/>
                  </a:lnTo>
                  <a:cubicBezTo>
                    <a:pt x="1395349" y="0"/>
                    <a:pt x="1403858" y="8509"/>
                    <a:pt x="1403858" y="19050"/>
                  </a:cubicBezTo>
                  <a:cubicBezTo>
                    <a:pt x="1403858" y="29591"/>
                    <a:pt x="1395349" y="38100"/>
                    <a:pt x="1384808" y="38100"/>
                  </a:cubicBezTo>
                  <a:lnTo>
                    <a:pt x="19050" y="38100"/>
                  </a:lnTo>
                  <a:cubicBezTo>
                    <a:pt x="8509" y="38100"/>
                    <a:pt x="0" y="29591"/>
                    <a:pt x="0" y="19050"/>
                  </a:cubicBezTo>
                  <a:cubicBezTo>
                    <a:pt x="0" y="8509"/>
                    <a:pt x="8509" y="0"/>
                    <a:pt x="19050" y="0"/>
                  </a:cubicBezTo>
                  <a:close/>
                </a:path>
              </a:pathLst>
            </a:custGeom>
            <a:solidFill>
              <a:srgbClr val="FF5757"/>
            </a:solidFill>
          </p:spPr>
        </p:sp>
      </p:grpSp>
      <p:sp>
        <p:nvSpPr>
          <p:cNvPr name="TextBox 58" id="58"/>
          <p:cNvSpPr txBox="true"/>
          <p:nvPr/>
        </p:nvSpPr>
        <p:spPr>
          <a:xfrm rot="0">
            <a:off x="1928797" y="3346827"/>
            <a:ext cx="3224509" cy="299326"/>
          </a:xfrm>
          <a:prstGeom prst="rect">
            <a:avLst/>
          </a:prstGeom>
        </p:spPr>
        <p:txBody>
          <a:bodyPr anchor="t" rtlCol="false" tIns="0" lIns="0" bIns="0" rIns="0">
            <a:spAutoFit/>
          </a:bodyPr>
          <a:lstStyle/>
          <a:p>
            <a:pPr algn="ctr">
              <a:lnSpc>
                <a:spcPts val="2137"/>
              </a:lnSpc>
            </a:pPr>
            <a:r>
              <a:rPr lang="en-US" sz="1525" b="true">
                <a:solidFill>
                  <a:srgbClr val="FFEDD1"/>
                </a:solidFill>
                <a:latin typeface="Now Bold"/>
                <a:ea typeface="Now Bold"/>
                <a:cs typeface="Now Bold"/>
                <a:sym typeface="Now Bold"/>
              </a:rPr>
              <a:t>VON NEUMANN ARCHITECTURE</a:t>
            </a:r>
          </a:p>
        </p:txBody>
      </p:sp>
      <p:sp>
        <p:nvSpPr>
          <p:cNvPr name="TextBox 59" id="59"/>
          <p:cNvSpPr txBox="true"/>
          <p:nvPr/>
        </p:nvSpPr>
        <p:spPr>
          <a:xfrm rot="0">
            <a:off x="2192307" y="6985547"/>
            <a:ext cx="643405" cy="357750"/>
          </a:xfrm>
          <a:prstGeom prst="rect">
            <a:avLst/>
          </a:prstGeom>
        </p:spPr>
        <p:txBody>
          <a:bodyPr anchor="t" rtlCol="false" tIns="0" lIns="0" bIns="0" rIns="0">
            <a:spAutoFit/>
          </a:bodyPr>
          <a:lstStyle/>
          <a:p>
            <a:pPr algn="ctr">
              <a:lnSpc>
                <a:spcPts val="2586"/>
              </a:lnSpc>
            </a:pPr>
            <a:r>
              <a:rPr lang="en-US" sz="1847" b="true">
                <a:solidFill>
                  <a:srgbClr val="FFEDD1"/>
                </a:solidFill>
                <a:latin typeface="Now Bold"/>
                <a:ea typeface="Now Bold"/>
                <a:cs typeface="Now Bold"/>
                <a:sym typeface="Now Bold"/>
              </a:rPr>
              <a:t>Input</a:t>
            </a:r>
          </a:p>
        </p:txBody>
      </p:sp>
      <p:sp>
        <p:nvSpPr>
          <p:cNvPr name="TextBox 60" id="60"/>
          <p:cNvSpPr txBox="true"/>
          <p:nvPr/>
        </p:nvSpPr>
        <p:spPr>
          <a:xfrm rot="0">
            <a:off x="8659437" y="7019057"/>
            <a:ext cx="811528" cy="338815"/>
          </a:xfrm>
          <a:prstGeom prst="rect">
            <a:avLst/>
          </a:prstGeom>
        </p:spPr>
        <p:txBody>
          <a:bodyPr anchor="t" rtlCol="false" tIns="0" lIns="0" bIns="0" rIns="0">
            <a:spAutoFit/>
          </a:bodyPr>
          <a:lstStyle/>
          <a:p>
            <a:pPr algn="ctr">
              <a:lnSpc>
                <a:spcPts val="2412"/>
              </a:lnSpc>
            </a:pPr>
            <a:r>
              <a:rPr lang="en-US" sz="1723" b="true">
                <a:solidFill>
                  <a:srgbClr val="FFEDD1"/>
                </a:solidFill>
                <a:latin typeface="Now Bold"/>
                <a:ea typeface="Now Bold"/>
                <a:cs typeface="Now Bold"/>
                <a:sym typeface="Now Bold"/>
              </a:rPr>
              <a:t>Output</a:t>
            </a:r>
          </a:p>
        </p:txBody>
      </p:sp>
      <p:sp>
        <p:nvSpPr>
          <p:cNvPr name="TextBox 61" id="61"/>
          <p:cNvSpPr txBox="true"/>
          <p:nvPr/>
        </p:nvSpPr>
        <p:spPr>
          <a:xfrm rot="0">
            <a:off x="4475336" y="3884000"/>
            <a:ext cx="2621861" cy="243367"/>
          </a:xfrm>
          <a:prstGeom prst="rect">
            <a:avLst/>
          </a:prstGeom>
        </p:spPr>
        <p:txBody>
          <a:bodyPr anchor="t" rtlCol="false" tIns="0" lIns="0" bIns="0" rIns="0">
            <a:spAutoFit/>
          </a:bodyPr>
          <a:lstStyle/>
          <a:p>
            <a:pPr algn="ctr">
              <a:lnSpc>
                <a:spcPts val="1884"/>
              </a:lnSpc>
            </a:pPr>
            <a:r>
              <a:rPr lang="en-US" sz="1346" b="true">
                <a:solidFill>
                  <a:srgbClr val="FFEDD1"/>
                </a:solidFill>
                <a:latin typeface="Now Bold"/>
                <a:ea typeface="Now Bold"/>
                <a:cs typeface="Now Bold"/>
                <a:sym typeface="Now Bold"/>
              </a:rPr>
              <a:t>Central Processing Unit (CPU)</a:t>
            </a:r>
          </a:p>
        </p:txBody>
      </p:sp>
      <p:sp>
        <p:nvSpPr>
          <p:cNvPr name="TextBox 62" id="62"/>
          <p:cNvSpPr txBox="true"/>
          <p:nvPr/>
        </p:nvSpPr>
        <p:spPr>
          <a:xfrm rot="0">
            <a:off x="4526730" y="7159889"/>
            <a:ext cx="2374556" cy="252580"/>
          </a:xfrm>
          <a:prstGeom prst="rect">
            <a:avLst/>
          </a:prstGeom>
        </p:spPr>
        <p:txBody>
          <a:bodyPr anchor="t" rtlCol="false" tIns="0" lIns="0" bIns="0" rIns="0">
            <a:spAutoFit/>
          </a:bodyPr>
          <a:lstStyle/>
          <a:p>
            <a:pPr algn="ctr">
              <a:lnSpc>
                <a:spcPts val="1707"/>
              </a:lnSpc>
            </a:pPr>
            <a:r>
              <a:rPr lang="en-US" sz="1218" b="true">
                <a:solidFill>
                  <a:srgbClr val="FFEDD1"/>
                </a:solidFill>
                <a:latin typeface="Now Bold"/>
                <a:ea typeface="Now Bold"/>
                <a:cs typeface="Now Bold"/>
                <a:sym typeface="Now Bold"/>
              </a:rPr>
              <a:t>Memory Unit (RAM)</a:t>
            </a:r>
          </a:p>
        </p:txBody>
      </p:sp>
      <p:sp>
        <p:nvSpPr>
          <p:cNvPr name="TextBox 63" id="63"/>
          <p:cNvSpPr txBox="true"/>
          <p:nvPr/>
        </p:nvSpPr>
        <p:spPr>
          <a:xfrm rot="0">
            <a:off x="3500286" y="5957831"/>
            <a:ext cx="313770" cy="250889"/>
          </a:xfrm>
          <a:prstGeom prst="rect">
            <a:avLst/>
          </a:prstGeom>
        </p:spPr>
        <p:txBody>
          <a:bodyPr anchor="t" rtlCol="false" tIns="0" lIns="0" bIns="0" rIns="0">
            <a:spAutoFit/>
          </a:bodyPr>
          <a:lstStyle/>
          <a:p>
            <a:pPr algn="ctr">
              <a:lnSpc>
                <a:spcPts val="1813"/>
              </a:lnSpc>
            </a:pPr>
            <a:r>
              <a:rPr lang="en-US" sz="1295">
                <a:solidFill>
                  <a:srgbClr val="000000"/>
                </a:solidFill>
                <a:latin typeface="Gagalin"/>
                <a:ea typeface="Gagalin"/>
                <a:cs typeface="Gagalin"/>
                <a:sym typeface="Gagalin"/>
              </a:rPr>
              <a:t>ALU</a:t>
            </a:r>
          </a:p>
        </p:txBody>
      </p:sp>
      <p:sp>
        <p:nvSpPr>
          <p:cNvPr name="TextBox 64" id="64"/>
          <p:cNvSpPr txBox="true"/>
          <p:nvPr/>
        </p:nvSpPr>
        <p:spPr>
          <a:xfrm rot="0">
            <a:off x="4030612" y="4719634"/>
            <a:ext cx="313770" cy="250889"/>
          </a:xfrm>
          <a:prstGeom prst="rect">
            <a:avLst/>
          </a:prstGeom>
        </p:spPr>
        <p:txBody>
          <a:bodyPr anchor="t" rtlCol="false" tIns="0" lIns="0" bIns="0" rIns="0">
            <a:spAutoFit/>
          </a:bodyPr>
          <a:lstStyle/>
          <a:p>
            <a:pPr algn="ctr">
              <a:lnSpc>
                <a:spcPts val="1813"/>
              </a:lnSpc>
            </a:pPr>
            <a:r>
              <a:rPr lang="en-US" sz="1295">
                <a:solidFill>
                  <a:srgbClr val="000000"/>
                </a:solidFill>
                <a:latin typeface="Gagalin"/>
                <a:ea typeface="Gagalin"/>
                <a:cs typeface="Gagalin"/>
                <a:sym typeface="Gagalin"/>
              </a:rPr>
              <a:t>CU</a:t>
            </a:r>
          </a:p>
        </p:txBody>
      </p:sp>
      <p:sp>
        <p:nvSpPr>
          <p:cNvPr name="TextBox 65" id="65"/>
          <p:cNvSpPr txBox="true"/>
          <p:nvPr/>
        </p:nvSpPr>
        <p:spPr>
          <a:xfrm rot="0">
            <a:off x="5330725" y="4548437"/>
            <a:ext cx="495768" cy="198534"/>
          </a:xfrm>
          <a:prstGeom prst="rect">
            <a:avLst/>
          </a:prstGeom>
        </p:spPr>
        <p:txBody>
          <a:bodyPr anchor="t" rtlCol="false" tIns="0" lIns="0" bIns="0" rIns="0">
            <a:spAutoFit/>
          </a:bodyPr>
          <a:lstStyle/>
          <a:p>
            <a:pPr algn="ctr">
              <a:lnSpc>
                <a:spcPts val="1473"/>
              </a:lnSpc>
            </a:pPr>
            <a:r>
              <a:rPr lang="en-US" sz="1052" b="true">
                <a:solidFill>
                  <a:srgbClr val="FFEDD1"/>
                </a:solidFill>
                <a:latin typeface="Now Bold"/>
                <a:ea typeface="Now Bold"/>
                <a:cs typeface="Now Bold"/>
                <a:sym typeface="Now Bold"/>
              </a:rPr>
              <a:t>MAR</a:t>
            </a:r>
          </a:p>
        </p:txBody>
      </p:sp>
      <p:sp>
        <p:nvSpPr>
          <p:cNvPr name="TextBox 66" id="66"/>
          <p:cNvSpPr txBox="true"/>
          <p:nvPr/>
        </p:nvSpPr>
        <p:spPr>
          <a:xfrm rot="0">
            <a:off x="5330725" y="4932424"/>
            <a:ext cx="495768" cy="198534"/>
          </a:xfrm>
          <a:prstGeom prst="rect">
            <a:avLst/>
          </a:prstGeom>
        </p:spPr>
        <p:txBody>
          <a:bodyPr anchor="t" rtlCol="false" tIns="0" lIns="0" bIns="0" rIns="0">
            <a:spAutoFit/>
          </a:bodyPr>
          <a:lstStyle/>
          <a:p>
            <a:pPr algn="ctr">
              <a:lnSpc>
                <a:spcPts val="1473"/>
              </a:lnSpc>
            </a:pPr>
            <a:r>
              <a:rPr lang="en-US" sz="1052" b="true">
                <a:solidFill>
                  <a:srgbClr val="FFEDD1"/>
                </a:solidFill>
                <a:latin typeface="Now Bold"/>
                <a:ea typeface="Now Bold"/>
                <a:cs typeface="Now Bold"/>
                <a:sym typeface="Now Bold"/>
              </a:rPr>
              <a:t>PC</a:t>
            </a:r>
          </a:p>
        </p:txBody>
      </p:sp>
      <p:sp>
        <p:nvSpPr>
          <p:cNvPr name="TextBox 67" id="67"/>
          <p:cNvSpPr txBox="true"/>
          <p:nvPr/>
        </p:nvSpPr>
        <p:spPr>
          <a:xfrm rot="0">
            <a:off x="5347222" y="5297540"/>
            <a:ext cx="495768" cy="198534"/>
          </a:xfrm>
          <a:prstGeom prst="rect">
            <a:avLst/>
          </a:prstGeom>
        </p:spPr>
        <p:txBody>
          <a:bodyPr anchor="t" rtlCol="false" tIns="0" lIns="0" bIns="0" rIns="0">
            <a:spAutoFit/>
          </a:bodyPr>
          <a:lstStyle/>
          <a:p>
            <a:pPr algn="ctr">
              <a:lnSpc>
                <a:spcPts val="1473"/>
              </a:lnSpc>
            </a:pPr>
            <a:r>
              <a:rPr lang="en-US" sz="1052" b="true">
                <a:solidFill>
                  <a:srgbClr val="FFEDD1"/>
                </a:solidFill>
                <a:latin typeface="Now Bold"/>
                <a:ea typeface="Now Bold"/>
                <a:cs typeface="Now Bold"/>
                <a:sym typeface="Now Bold"/>
              </a:rPr>
              <a:t>MDR</a:t>
            </a:r>
          </a:p>
        </p:txBody>
      </p:sp>
      <p:sp>
        <p:nvSpPr>
          <p:cNvPr name="TextBox 68" id="68"/>
          <p:cNvSpPr txBox="true"/>
          <p:nvPr/>
        </p:nvSpPr>
        <p:spPr>
          <a:xfrm rot="0">
            <a:off x="5330725" y="5665227"/>
            <a:ext cx="495768" cy="198534"/>
          </a:xfrm>
          <a:prstGeom prst="rect">
            <a:avLst/>
          </a:prstGeom>
        </p:spPr>
        <p:txBody>
          <a:bodyPr anchor="t" rtlCol="false" tIns="0" lIns="0" bIns="0" rIns="0">
            <a:spAutoFit/>
          </a:bodyPr>
          <a:lstStyle/>
          <a:p>
            <a:pPr algn="ctr">
              <a:lnSpc>
                <a:spcPts val="1473"/>
              </a:lnSpc>
            </a:pPr>
            <a:r>
              <a:rPr lang="en-US" sz="1052" b="true">
                <a:solidFill>
                  <a:srgbClr val="FFEDD1"/>
                </a:solidFill>
                <a:latin typeface="Now Bold"/>
                <a:ea typeface="Now Bold"/>
                <a:cs typeface="Now Bold"/>
                <a:sym typeface="Now Bold"/>
              </a:rPr>
              <a:t>CIR</a:t>
            </a:r>
          </a:p>
        </p:txBody>
      </p:sp>
      <p:sp>
        <p:nvSpPr>
          <p:cNvPr name="TextBox 69" id="69"/>
          <p:cNvSpPr txBox="true"/>
          <p:nvPr/>
        </p:nvSpPr>
        <p:spPr>
          <a:xfrm rot="0">
            <a:off x="5330725" y="6025919"/>
            <a:ext cx="495768" cy="198534"/>
          </a:xfrm>
          <a:prstGeom prst="rect">
            <a:avLst/>
          </a:prstGeom>
        </p:spPr>
        <p:txBody>
          <a:bodyPr anchor="t" rtlCol="false" tIns="0" lIns="0" bIns="0" rIns="0">
            <a:spAutoFit/>
          </a:bodyPr>
          <a:lstStyle/>
          <a:p>
            <a:pPr algn="ctr">
              <a:lnSpc>
                <a:spcPts val="1473"/>
              </a:lnSpc>
            </a:pPr>
            <a:r>
              <a:rPr lang="en-US" sz="1052" b="true">
                <a:solidFill>
                  <a:srgbClr val="FFEDD1"/>
                </a:solidFill>
                <a:latin typeface="Now Bold"/>
                <a:ea typeface="Now Bold"/>
                <a:cs typeface="Now Bold"/>
                <a:sym typeface="Now Bold"/>
              </a:rPr>
              <a:t>ACC</a:t>
            </a:r>
          </a:p>
        </p:txBody>
      </p:sp>
      <p:grpSp>
        <p:nvGrpSpPr>
          <p:cNvPr name="Group 70" id="70"/>
          <p:cNvGrpSpPr/>
          <p:nvPr/>
        </p:nvGrpSpPr>
        <p:grpSpPr>
          <a:xfrm rot="10799999">
            <a:off x="5094786" y="4633976"/>
            <a:ext cx="301051" cy="28575"/>
            <a:chOff x="0" y="0"/>
            <a:chExt cx="401401" cy="38100"/>
          </a:xfrm>
        </p:grpSpPr>
        <p:sp>
          <p:nvSpPr>
            <p:cNvPr name="Freeform 71" id="71"/>
            <p:cNvSpPr/>
            <p:nvPr/>
          </p:nvSpPr>
          <p:spPr>
            <a:xfrm flipH="false" flipV="false" rot="0">
              <a:off x="0" y="0"/>
              <a:ext cx="401447" cy="38100"/>
            </a:xfrm>
            <a:custGeom>
              <a:avLst/>
              <a:gdLst/>
              <a:ahLst/>
              <a:cxnLst/>
              <a:rect r="r" b="b" t="t" l="l"/>
              <a:pathLst>
                <a:path h="38100" w="401447">
                  <a:moveTo>
                    <a:pt x="19050" y="0"/>
                  </a:moveTo>
                  <a:lnTo>
                    <a:pt x="382397" y="0"/>
                  </a:lnTo>
                  <a:cubicBezTo>
                    <a:pt x="392938" y="0"/>
                    <a:pt x="401447" y="8509"/>
                    <a:pt x="401447" y="19050"/>
                  </a:cubicBezTo>
                  <a:cubicBezTo>
                    <a:pt x="401447" y="29591"/>
                    <a:pt x="392811" y="38100"/>
                    <a:pt x="382397" y="38100"/>
                  </a:cubicBezTo>
                  <a:lnTo>
                    <a:pt x="19050" y="38100"/>
                  </a:lnTo>
                  <a:cubicBezTo>
                    <a:pt x="8509" y="38100"/>
                    <a:pt x="0" y="29591"/>
                    <a:pt x="0" y="19050"/>
                  </a:cubicBezTo>
                  <a:cubicBezTo>
                    <a:pt x="0" y="8509"/>
                    <a:pt x="8509" y="0"/>
                    <a:pt x="19050" y="0"/>
                  </a:cubicBezTo>
                  <a:close/>
                </a:path>
              </a:pathLst>
            </a:custGeom>
            <a:solidFill>
              <a:srgbClr val="C9E265"/>
            </a:solidFill>
          </p:spPr>
        </p:sp>
      </p:grpSp>
      <p:grpSp>
        <p:nvGrpSpPr>
          <p:cNvPr name="Group 72" id="72"/>
          <p:cNvGrpSpPr/>
          <p:nvPr/>
        </p:nvGrpSpPr>
        <p:grpSpPr>
          <a:xfrm rot="0">
            <a:off x="5232925" y="5364687"/>
            <a:ext cx="193826" cy="28575"/>
            <a:chOff x="0" y="0"/>
            <a:chExt cx="258435" cy="38100"/>
          </a:xfrm>
        </p:grpSpPr>
        <p:sp>
          <p:nvSpPr>
            <p:cNvPr name="Freeform 73" id="73"/>
            <p:cNvSpPr/>
            <p:nvPr/>
          </p:nvSpPr>
          <p:spPr>
            <a:xfrm flipH="false" flipV="false" rot="0">
              <a:off x="0" y="0"/>
              <a:ext cx="258445" cy="38100"/>
            </a:xfrm>
            <a:custGeom>
              <a:avLst/>
              <a:gdLst/>
              <a:ahLst/>
              <a:cxnLst/>
              <a:rect r="r" b="b" t="t" l="l"/>
              <a:pathLst>
                <a:path h="38100" w="258445">
                  <a:moveTo>
                    <a:pt x="19050" y="0"/>
                  </a:moveTo>
                  <a:lnTo>
                    <a:pt x="239395" y="0"/>
                  </a:lnTo>
                  <a:cubicBezTo>
                    <a:pt x="249936" y="0"/>
                    <a:pt x="258445" y="8509"/>
                    <a:pt x="258445" y="19050"/>
                  </a:cubicBezTo>
                  <a:cubicBezTo>
                    <a:pt x="258445" y="29591"/>
                    <a:pt x="249936" y="38100"/>
                    <a:pt x="239395" y="38100"/>
                  </a:cubicBezTo>
                  <a:lnTo>
                    <a:pt x="19050" y="38100"/>
                  </a:lnTo>
                  <a:cubicBezTo>
                    <a:pt x="8509" y="38100"/>
                    <a:pt x="0" y="29591"/>
                    <a:pt x="0" y="19050"/>
                  </a:cubicBezTo>
                  <a:cubicBezTo>
                    <a:pt x="0" y="8509"/>
                    <a:pt x="8509" y="0"/>
                    <a:pt x="19050" y="0"/>
                  </a:cubicBezTo>
                  <a:close/>
                </a:path>
              </a:pathLst>
            </a:custGeom>
            <a:solidFill>
              <a:srgbClr val="FF5757"/>
            </a:solidFill>
          </p:spPr>
        </p:sp>
      </p:grpSp>
      <p:grpSp>
        <p:nvGrpSpPr>
          <p:cNvPr name="Group 74" id="74"/>
          <p:cNvGrpSpPr/>
          <p:nvPr/>
        </p:nvGrpSpPr>
        <p:grpSpPr>
          <a:xfrm rot="-5400000">
            <a:off x="4007198" y="5471394"/>
            <a:ext cx="637387" cy="28575"/>
            <a:chOff x="0" y="0"/>
            <a:chExt cx="849849" cy="38100"/>
          </a:xfrm>
        </p:grpSpPr>
        <p:sp>
          <p:nvSpPr>
            <p:cNvPr name="Freeform 75" id="75"/>
            <p:cNvSpPr/>
            <p:nvPr/>
          </p:nvSpPr>
          <p:spPr>
            <a:xfrm flipH="false" flipV="false" rot="0">
              <a:off x="0" y="0"/>
              <a:ext cx="849884" cy="38100"/>
            </a:xfrm>
            <a:custGeom>
              <a:avLst/>
              <a:gdLst/>
              <a:ahLst/>
              <a:cxnLst/>
              <a:rect r="r" b="b" t="t" l="l"/>
              <a:pathLst>
                <a:path h="38100" w="849884">
                  <a:moveTo>
                    <a:pt x="19050" y="0"/>
                  </a:moveTo>
                  <a:lnTo>
                    <a:pt x="830834" y="0"/>
                  </a:lnTo>
                  <a:cubicBezTo>
                    <a:pt x="841375" y="0"/>
                    <a:pt x="849884" y="8509"/>
                    <a:pt x="849884" y="19050"/>
                  </a:cubicBezTo>
                  <a:cubicBezTo>
                    <a:pt x="849884" y="29591"/>
                    <a:pt x="841375" y="38100"/>
                    <a:pt x="830834" y="38100"/>
                  </a:cubicBezTo>
                  <a:lnTo>
                    <a:pt x="19050" y="38100"/>
                  </a:lnTo>
                  <a:cubicBezTo>
                    <a:pt x="8509" y="38100"/>
                    <a:pt x="0" y="29591"/>
                    <a:pt x="0" y="19050"/>
                  </a:cubicBezTo>
                  <a:cubicBezTo>
                    <a:pt x="0" y="8509"/>
                    <a:pt x="8509" y="0"/>
                    <a:pt x="19050" y="0"/>
                  </a:cubicBezTo>
                  <a:close/>
                </a:path>
              </a:pathLst>
            </a:custGeom>
            <a:solidFill>
              <a:srgbClr val="38B6FF"/>
            </a:solidFill>
          </p:spPr>
        </p:sp>
      </p:grpSp>
      <p:grpSp>
        <p:nvGrpSpPr>
          <p:cNvPr name="Group 76" id="76"/>
          <p:cNvGrpSpPr/>
          <p:nvPr/>
        </p:nvGrpSpPr>
        <p:grpSpPr>
          <a:xfrm rot="-10800000">
            <a:off x="3940283" y="5775800"/>
            <a:ext cx="418387" cy="28575"/>
            <a:chOff x="0" y="0"/>
            <a:chExt cx="557849" cy="38100"/>
          </a:xfrm>
        </p:grpSpPr>
        <p:sp>
          <p:nvSpPr>
            <p:cNvPr name="Freeform 77" id="77"/>
            <p:cNvSpPr/>
            <p:nvPr/>
          </p:nvSpPr>
          <p:spPr>
            <a:xfrm flipH="false" flipV="false" rot="0">
              <a:off x="0" y="0"/>
              <a:ext cx="557911" cy="38100"/>
            </a:xfrm>
            <a:custGeom>
              <a:avLst/>
              <a:gdLst/>
              <a:ahLst/>
              <a:cxnLst/>
              <a:rect r="r" b="b" t="t" l="l"/>
              <a:pathLst>
                <a:path h="38100" w="557911">
                  <a:moveTo>
                    <a:pt x="19050" y="0"/>
                  </a:moveTo>
                  <a:lnTo>
                    <a:pt x="538861" y="0"/>
                  </a:lnTo>
                  <a:cubicBezTo>
                    <a:pt x="549402" y="0"/>
                    <a:pt x="557911" y="8509"/>
                    <a:pt x="557911" y="19050"/>
                  </a:cubicBezTo>
                  <a:cubicBezTo>
                    <a:pt x="557911" y="29591"/>
                    <a:pt x="549275" y="38100"/>
                    <a:pt x="538861" y="38100"/>
                  </a:cubicBezTo>
                  <a:lnTo>
                    <a:pt x="19050" y="38100"/>
                  </a:lnTo>
                  <a:cubicBezTo>
                    <a:pt x="8509" y="38100"/>
                    <a:pt x="0" y="29591"/>
                    <a:pt x="0" y="19050"/>
                  </a:cubicBezTo>
                  <a:cubicBezTo>
                    <a:pt x="0" y="8509"/>
                    <a:pt x="8509" y="0"/>
                    <a:pt x="19050" y="0"/>
                  </a:cubicBezTo>
                  <a:close/>
                </a:path>
              </a:pathLst>
            </a:custGeom>
            <a:solidFill>
              <a:srgbClr val="38B6FF"/>
            </a:solidFill>
          </p:spPr>
        </p:sp>
      </p:grpSp>
      <p:grpSp>
        <p:nvGrpSpPr>
          <p:cNvPr name="Group 78" id="78"/>
          <p:cNvGrpSpPr/>
          <p:nvPr/>
        </p:nvGrpSpPr>
        <p:grpSpPr>
          <a:xfrm rot="-10800000">
            <a:off x="4218529" y="5775800"/>
            <a:ext cx="418387" cy="28575"/>
            <a:chOff x="0" y="0"/>
            <a:chExt cx="557849" cy="38100"/>
          </a:xfrm>
        </p:grpSpPr>
        <p:sp>
          <p:nvSpPr>
            <p:cNvPr name="Freeform 79" id="79"/>
            <p:cNvSpPr/>
            <p:nvPr/>
          </p:nvSpPr>
          <p:spPr>
            <a:xfrm flipH="false" flipV="false" rot="0">
              <a:off x="0" y="0"/>
              <a:ext cx="557911" cy="38100"/>
            </a:xfrm>
            <a:custGeom>
              <a:avLst/>
              <a:gdLst/>
              <a:ahLst/>
              <a:cxnLst/>
              <a:rect r="r" b="b" t="t" l="l"/>
              <a:pathLst>
                <a:path h="38100" w="557911">
                  <a:moveTo>
                    <a:pt x="19050" y="0"/>
                  </a:moveTo>
                  <a:lnTo>
                    <a:pt x="538861" y="0"/>
                  </a:lnTo>
                  <a:cubicBezTo>
                    <a:pt x="549402" y="0"/>
                    <a:pt x="557911" y="8509"/>
                    <a:pt x="557911" y="19050"/>
                  </a:cubicBezTo>
                  <a:cubicBezTo>
                    <a:pt x="557911" y="29591"/>
                    <a:pt x="549275" y="38100"/>
                    <a:pt x="538861" y="38100"/>
                  </a:cubicBezTo>
                  <a:lnTo>
                    <a:pt x="19050" y="38100"/>
                  </a:lnTo>
                  <a:cubicBezTo>
                    <a:pt x="8509" y="38100"/>
                    <a:pt x="0" y="29591"/>
                    <a:pt x="0" y="19050"/>
                  </a:cubicBezTo>
                  <a:cubicBezTo>
                    <a:pt x="0" y="8509"/>
                    <a:pt x="8509" y="0"/>
                    <a:pt x="19050" y="0"/>
                  </a:cubicBezTo>
                  <a:close/>
                </a:path>
              </a:pathLst>
            </a:custGeom>
            <a:solidFill>
              <a:srgbClr val="38B6FF"/>
            </a:solidFill>
          </p:spPr>
        </p:sp>
      </p:grpSp>
      <p:sp>
        <p:nvSpPr>
          <p:cNvPr name="TextBox 80" id="80"/>
          <p:cNvSpPr txBox="true"/>
          <p:nvPr/>
        </p:nvSpPr>
        <p:spPr>
          <a:xfrm rot="0">
            <a:off x="8555881" y="3424347"/>
            <a:ext cx="1499396" cy="145405"/>
          </a:xfrm>
          <a:prstGeom prst="rect">
            <a:avLst/>
          </a:prstGeom>
        </p:spPr>
        <p:txBody>
          <a:bodyPr anchor="t" rtlCol="false" tIns="0" lIns="0" bIns="0" rIns="0">
            <a:spAutoFit/>
          </a:bodyPr>
          <a:lstStyle/>
          <a:p>
            <a:pPr algn="l">
              <a:lnSpc>
                <a:spcPts val="1077"/>
              </a:lnSpc>
            </a:pPr>
            <a:r>
              <a:rPr lang="en-US" sz="769" b="true">
                <a:solidFill>
                  <a:srgbClr val="FFEDD1"/>
                </a:solidFill>
                <a:latin typeface="Now Bold"/>
                <a:ea typeface="Now Bold"/>
                <a:cs typeface="Now Bold"/>
                <a:sym typeface="Now Bold"/>
              </a:rPr>
              <a:t>CONTROL BUS</a:t>
            </a:r>
          </a:p>
        </p:txBody>
      </p:sp>
      <p:sp>
        <p:nvSpPr>
          <p:cNvPr name="TextBox 81" id="81"/>
          <p:cNvSpPr txBox="true"/>
          <p:nvPr/>
        </p:nvSpPr>
        <p:spPr>
          <a:xfrm rot="0">
            <a:off x="8804742" y="3626656"/>
            <a:ext cx="1499396" cy="145405"/>
          </a:xfrm>
          <a:prstGeom prst="rect">
            <a:avLst/>
          </a:prstGeom>
        </p:spPr>
        <p:txBody>
          <a:bodyPr anchor="t" rtlCol="false" tIns="0" lIns="0" bIns="0" rIns="0">
            <a:spAutoFit/>
          </a:bodyPr>
          <a:lstStyle/>
          <a:p>
            <a:pPr algn="l">
              <a:lnSpc>
                <a:spcPts val="1077"/>
              </a:lnSpc>
            </a:pPr>
            <a:r>
              <a:rPr lang="en-US" sz="769" b="true">
                <a:solidFill>
                  <a:srgbClr val="FFEDD1"/>
                </a:solidFill>
                <a:latin typeface="Now Bold"/>
                <a:ea typeface="Now Bold"/>
                <a:cs typeface="Now Bold"/>
                <a:sym typeface="Now Bold"/>
              </a:rPr>
              <a:t>DATA BUS</a:t>
            </a:r>
          </a:p>
        </p:txBody>
      </p:sp>
      <p:sp>
        <p:nvSpPr>
          <p:cNvPr name="TextBox 82" id="82"/>
          <p:cNvSpPr txBox="true"/>
          <p:nvPr/>
        </p:nvSpPr>
        <p:spPr>
          <a:xfrm rot="0">
            <a:off x="8609835" y="3816620"/>
            <a:ext cx="1499396" cy="145405"/>
          </a:xfrm>
          <a:prstGeom prst="rect">
            <a:avLst/>
          </a:prstGeom>
        </p:spPr>
        <p:txBody>
          <a:bodyPr anchor="t" rtlCol="false" tIns="0" lIns="0" bIns="0" rIns="0">
            <a:spAutoFit/>
          </a:bodyPr>
          <a:lstStyle/>
          <a:p>
            <a:pPr algn="l">
              <a:lnSpc>
                <a:spcPts val="1077"/>
              </a:lnSpc>
            </a:pPr>
            <a:r>
              <a:rPr lang="en-US" sz="769" b="true">
                <a:solidFill>
                  <a:srgbClr val="FFEDD1"/>
                </a:solidFill>
                <a:latin typeface="Now Bold"/>
                <a:ea typeface="Now Bold"/>
                <a:cs typeface="Now Bold"/>
                <a:sym typeface="Now Bold"/>
              </a:rPr>
              <a:t>ADDRESS BUS</a:t>
            </a:r>
          </a:p>
        </p:txBody>
      </p:sp>
      <p:grpSp>
        <p:nvGrpSpPr>
          <p:cNvPr name="Group 83" id="83"/>
          <p:cNvGrpSpPr/>
          <p:nvPr/>
        </p:nvGrpSpPr>
        <p:grpSpPr>
          <a:xfrm rot="10720186">
            <a:off x="8111973" y="5034153"/>
            <a:ext cx="266220" cy="28575"/>
            <a:chOff x="0" y="0"/>
            <a:chExt cx="354960" cy="38100"/>
          </a:xfrm>
        </p:grpSpPr>
        <p:sp>
          <p:nvSpPr>
            <p:cNvPr name="Freeform 84" id="84"/>
            <p:cNvSpPr/>
            <p:nvPr/>
          </p:nvSpPr>
          <p:spPr>
            <a:xfrm flipH="false" flipV="false" rot="0">
              <a:off x="0" y="0"/>
              <a:ext cx="354965" cy="38100"/>
            </a:xfrm>
            <a:custGeom>
              <a:avLst/>
              <a:gdLst/>
              <a:ahLst/>
              <a:cxnLst/>
              <a:rect r="r" b="b" t="t" l="l"/>
              <a:pathLst>
                <a:path h="38100" w="354965">
                  <a:moveTo>
                    <a:pt x="19050" y="0"/>
                  </a:moveTo>
                  <a:lnTo>
                    <a:pt x="335915" y="0"/>
                  </a:lnTo>
                  <a:cubicBezTo>
                    <a:pt x="346456" y="0"/>
                    <a:pt x="354965" y="8509"/>
                    <a:pt x="354965" y="19050"/>
                  </a:cubicBezTo>
                  <a:cubicBezTo>
                    <a:pt x="354965" y="29591"/>
                    <a:pt x="346456" y="38100"/>
                    <a:pt x="335915" y="38100"/>
                  </a:cubicBezTo>
                  <a:lnTo>
                    <a:pt x="19050" y="38100"/>
                  </a:lnTo>
                  <a:cubicBezTo>
                    <a:pt x="8509" y="38100"/>
                    <a:pt x="0" y="29591"/>
                    <a:pt x="0" y="19050"/>
                  </a:cubicBezTo>
                  <a:cubicBezTo>
                    <a:pt x="0" y="8509"/>
                    <a:pt x="8509" y="0"/>
                    <a:pt x="19050" y="0"/>
                  </a:cubicBezTo>
                  <a:close/>
                </a:path>
              </a:pathLst>
            </a:custGeom>
            <a:solidFill>
              <a:srgbClr val="FF5757"/>
            </a:solidFill>
          </p:spPr>
        </p:sp>
      </p:grpSp>
      <p:grpSp>
        <p:nvGrpSpPr>
          <p:cNvPr name="Group 85" id="85"/>
          <p:cNvGrpSpPr/>
          <p:nvPr/>
        </p:nvGrpSpPr>
        <p:grpSpPr>
          <a:xfrm rot="5400000">
            <a:off x="8126515" y="4836040"/>
            <a:ext cx="469554" cy="28575"/>
            <a:chOff x="0" y="0"/>
            <a:chExt cx="626072" cy="38100"/>
          </a:xfrm>
        </p:grpSpPr>
        <p:sp>
          <p:nvSpPr>
            <p:cNvPr name="Freeform 86" id="86"/>
            <p:cNvSpPr/>
            <p:nvPr/>
          </p:nvSpPr>
          <p:spPr>
            <a:xfrm flipH="false" flipV="false" rot="0">
              <a:off x="0" y="0"/>
              <a:ext cx="626110" cy="38100"/>
            </a:xfrm>
            <a:custGeom>
              <a:avLst/>
              <a:gdLst/>
              <a:ahLst/>
              <a:cxnLst/>
              <a:rect r="r" b="b" t="t" l="l"/>
              <a:pathLst>
                <a:path h="38100" w="626110">
                  <a:moveTo>
                    <a:pt x="19050" y="0"/>
                  </a:moveTo>
                  <a:lnTo>
                    <a:pt x="607060" y="0"/>
                  </a:lnTo>
                  <a:cubicBezTo>
                    <a:pt x="617601" y="0"/>
                    <a:pt x="626110" y="8509"/>
                    <a:pt x="626110" y="19050"/>
                  </a:cubicBezTo>
                  <a:cubicBezTo>
                    <a:pt x="626110" y="29591"/>
                    <a:pt x="617601" y="38100"/>
                    <a:pt x="607060" y="38100"/>
                  </a:cubicBezTo>
                  <a:lnTo>
                    <a:pt x="19050" y="38100"/>
                  </a:lnTo>
                  <a:cubicBezTo>
                    <a:pt x="8509" y="38100"/>
                    <a:pt x="0" y="29591"/>
                    <a:pt x="0" y="19050"/>
                  </a:cubicBezTo>
                  <a:cubicBezTo>
                    <a:pt x="0" y="8509"/>
                    <a:pt x="8509" y="0"/>
                    <a:pt x="19050" y="0"/>
                  </a:cubicBezTo>
                  <a:close/>
                </a:path>
              </a:pathLst>
            </a:custGeom>
            <a:solidFill>
              <a:srgbClr val="FF5757"/>
            </a:solidFill>
          </p:spPr>
        </p:sp>
      </p:grpSp>
      <p:grpSp>
        <p:nvGrpSpPr>
          <p:cNvPr name="Group 87" id="87"/>
          <p:cNvGrpSpPr/>
          <p:nvPr/>
        </p:nvGrpSpPr>
        <p:grpSpPr>
          <a:xfrm rot="0">
            <a:off x="8119551" y="4615564"/>
            <a:ext cx="259039" cy="28575"/>
            <a:chOff x="0" y="0"/>
            <a:chExt cx="345385" cy="38100"/>
          </a:xfrm>
        </p:grpSpPr>
        <p:sp>
          <p:nvSpPr>
            <p:cNvPr name="Freeform 88" id="88"/>
            <p:cNvSpPr/>
            <p:nvPr/>
          </p:nvSpPr>
          <p:spPr>
            <a:xfrm flipH="false" flipV="false" rot="0">
              <a:off x="0" y="0"/>
              <a:ext cx="345440" cy="38100"/>
            </a:xfrm>
            <a:custGeom>
              <a:avLst/>
              <a:gdLst/>
              <a:ahLst/>
              <a:cxnLst/>
              <a:rect r="r" b="b" t="t" l="l"/>
              <a:pathLst>
                <a:path h="38100" w="345440">
                  <a:moveTo>
                    <a:pt x="19050" y="0"/>
                  </a:moveTo>
                  <a:lnTo>
                    <a:pt x="326390" y="0"/>
                  </a:lnTo>
                  <a:cubicBezTo>
                    <a:pt x="336931" y="0"/>
                    <a:pt x="345440" y="8509"/>
                    <a:pt x="345440" y="19050"/>
                  </a:cubicBezTo>
                  <a:cubicBezTo>
                    <a:pt x="345440" y="29591"/>
                    <a:pt x="336804" y="38100"/>
                    <a:pt x="326390" y="38100"/>
                  </a:cubicBezTo>
                  <a:lnTo>
                    <a:pt x="19050" y="38100"/>
                  </a:lnTo>
                  <a:cubicBezTo>
                    <a:pt x="8509" y="38100"/>
                    <a:pt x="0" y="29591"/>
                    <a:pt x="0" y="19050"/>
                  </a:cubicBezTo>
                  <a:cubicBezTo>
                    <a:pt x="0" y="8509"/>
                    <a:pt x="8509" y="0"/>
                    <a:pt x="19050" y="0"/>
                  </a:cubicBezTo>
                  <a:close/>
                </a:path>
              </a:pathLst>
            </a:custGeom>
            <a:solidFill>
              <a:srgbClr val="FF5757"/>
            </a:solidFill>
          </p:spPr>
        </p:sp>
      </p:grpSp>
      <p:grpSp>
        <p:nvGrpSpPr>
          <p:cNvPr name="Group 89" id="89"/>
          <p:cNvGrpSpPr/>
          <p:nvPr/>
        </p:nvGrpSpPr>
        <p:grpSpPr>
          <a:xfrm rot="0">
            <a:off x="3848265" y="8510130"/>
            <a:ext cx="3573216" cy="781378"/>
            <a:chOff x="0" y="0"/>
            <a:chExt cx="4764288" cy="1041837"/>
          </a:xfrm>
        </p:grpSpPr>
        <p:sp>
          <p:nvSpPr>
            <p:cNvPr name="Freeform 90" id="90"/>
            <p:cNvSpPr/>
            <p:nvPr/>
          </p:nvSpPr>
          <p:spPr>
            <a:xfrm flipH="false" flipV="false" rot="0">
              <a:off x="0" y="0"/>
              <a:ext cx="4764278" cy="1041781"/>
            </a:xfrm>
            <a:custGeom>
              <a:avLst/>
              <a:gdLst/>
              <a:ahLst/>
              <a:cxnLst/>
              <a:rect r="r" b="b" t="t" l="l"/>
              <a:pathLst>
                <a:path h="1041781" w="4764278">
                  <a:moveTo>
                    <a:pt x="0" y="0"/>
                  </a:moveTo>
                  <a:lnTo>
                    <a:pt x="0" y="1041781"/>
                  </a:lnTo>
                  <a:lnTo>
                    <a:pt x="4764278" y="1041781"/>
                  </a:lnTo>
                  <a:lnTo>
                    <a:pt x="4764278" y="0"/>
                  </a:lnTo>
                  <a:lnTo>
                    <a:pt x="0" y="0"/>
                  </a:lnTo>
                  <a:close/>
                  <a:moveTo>
                    <a:pt x="4578858" y="856361"/>
                  </a:moveTo>
                  <a:lnTo>
                    <a:pt x="181610" y="856361"/>
                  </a:lnTo>
                  <a:lnTo>
                    <a:pt x="181610" y="181610"/>
                  </a:lnTo>
                  <a:lnTo>
                    <a:pt x="4578858" y="181610"/>
                  </a:lnTo>
                  <a:lnTo>
                    <a:pt x="4578858" y="856361"/>
                  </a:lnTo>
                  <a:close/>
                </a:path>
              </a:pathLst>
            </a:custGeom>
            <a:solidFill>
              <a:srgbClr val="FFEDD1"/>
            </a:solidFill>
          </p:spPr>
        </p:sp>
      </p:grpSp>
      <p:sp>
        <p:nvSpPr>
          <p:cNvPr name="TextBox 91" id="91"/>
          <p:cNvSpPr txBox="true"/>
          <p:nvPr/>
        </p:nvSpPr>
        <p:spPr>
          <a:xfrm rot="0">
            <a:off x="4171797" y="8609170"/>
            <a:ext cx="2997953" cy="507098"/>
          </a:xfrm>
          <a:prstGeom prst="rect">
            <a:avLst/>
          </a:prstGeom>
        </p:spPr>
        <p:txBody>
          <a:bodyPr anchor="t" rtlCol="false" tIns="0" lIns="0" bIns="0" rIns="0">
            <a:spAutoFit/>
          </a:bodyPr>
          <a:lstStyle/>
          <a:p>
            <a:pPr algn="ctr">
              <a:lnSpc>
                <a:spcPts val="1825"/>
              </a:lnSpc>
            </a:pPr>
            <a:r>
              <a:rPr lang="en-US" sz="1304" b="true">
                <a:solidFill>
                  <a:srgbClr val="FFEDD1"/>
                </a:solidFill>
                <a:latin typeface="Now Bold"/>
                <a:ea typeface="Now Bold"/>
                <a:cs typeface="Now Bold"/>
                <a:sym typeface="Now Bold"/>
              </a:rPr>
              <a:t>Secondary Storage</a:t>
            </a:r>
          </a:p>
          <a:p>
            <a:pPr algn="ctr">
              <a:lnSpc>
                <a:spcPts val="1825"/>
              </a:lnSpc>
            </a:pPr>
            <a:r>
              <a:rPr lang="en-US" sz="1304" b="true">
                <a:solidFill>
                  <a:srgbClr val="FFEDD1"/>
                </a:solidFill>
                <a:latin typeface="Now Bold"/>
                <a:ea typeface="Now Bold"/>
                <a:cs typeface="Now Bold"/>
                <a:sym typeface="Now Bold"/>
              </a:rPr>
              <a:t>(HDD, SSD, Removable Disk, CD)</a:t>
            </a:r>
          </a:p>
        </p:txBody>
      </p:sp>
      <p:grpSp>
        <p:nvGrpSpPr>
          <p:cNvPr name="Group 92" id="92"/>
          <p:cNvGrpSpPr/>
          <p:nvPr/>
        </p:nvGrpSpPr>
        <p:grpSpPr>
          <a:xfrm rot="-5400000">
            <a:off x="5135051" y="8050268"/>
            <a:ext cx="878283" cy="47625"/>
            <a:chOff x="0" y="0"/>
            <a:chExt cx="1171044" cy="63500"/>
          </a:xfrm>
        </p:grpSpPr>
        <p:sp>
          <p:nvSpPr>
            <p:cNvPr name="Freeform 93" id="93"/>
            <p:cNvSpPr/>
            <p:nvPr/>
          </p:nvSpPr>
          <p:spPr>
            <a:xfrm flipH="false" flipV="false" rot="0">
              <a:off x="0" y="0"/>
              <a:ext cx="1171067" cy="63500"/>
            </a:xfrm>
            <a:custGeom>
              <a:avLst/>
              <a:gdLst/>
              <a:ahLst/>
              <a:cxnLst/>
              <a:rect r="r" b="b" t="t" l="l"/>
              <a:pathLst>
                <a:path h="63500" w="1171067">
                  <a:moveTo>
                    <a:pt x="31750" y="0"/>
                  </a:moveTo>
                  <a:lnTo>
                    <a:pt x="1139317" y="0"/>
                  </a:lnTo>
                  <a:cubicBezTo>
                    <a:pt x="1156843" y="0"/>
                    <a:pt x="1171067" y="14224"/>
                    <a:pt x="1171067" y="31750"/>
                  </a:cubicBezTo>
                  <a:cubicBezTo>
                    <a:pt x="1171067" y="49276"/>
                    <a:pt x="1156843" y="63500"/>
                    <a:pt x="1139317" y="63500"/>
                  </a:cubicBezTo>
                  <a:lnTo>
                    <a:pt x="31750" y="63500"/>
                  </a:lnTo>
                  <a:cubicBezTo>
                    <a:pt x="14224" y="63500"/>
                    <a:pt x="0" y="49276"/>
                    <a:pt x="0" y="31750"/>
                  </a:cubicBezTo>
                  <a:cubicBezTo>
                    <a:pt x="0" y="14224"/>
                    <a:pt x="14224" y="0"/>
                    <a:pt x="31750" y="0"/>
                  </a:cubicBezTo>
                  <a:close/>
                </a:path>
              </a:pathLst>
            </a:custGeom>
            <a:solidFill>
              <a:srgbClr val="FF66C4"/>
            </a:solidFill>
          </p:spPr>
        </p:sp>
      </p:grpSp>
      <p:sp>
        <p:nvSpPr>
          <p:cNvPr name="TextBox 94" id="94"/>
          <p:cNvSpPr txBox="true"/>
          <p:nvPr/>
        </p:nvSpPr>
        <p:spPr>
          <a:xfrm rot="0">
            <a:off x="5634873" y="7804286"/>
            <a:ext cx="1658925" cy="504829"/>
          </a:xfrm>
          <a:prstGeom prst="rect">
            <a:avLst/>
          </a:prstGeom>
        </p:spPr>
        <p:txBody>
          <a:bodyPr anchor="t" rtlCol="false" tIns="0" lIns="0" bIns="0" rIns="0">
            <a:spAutoFit/>
          </a:bodyPr>
          <a:lstStyle/>
          <a:p>
            <a:pPr algn="l">
              <a:lnSpc>
                <a:spcPts val="1825"/>
              </a:lnSpc>
            </a:pPr>
            <a:r>
              <a:rPr lang="en-US" sz="1304" b="true">
                <a:solidFill>
                  <a:srgbClr val="FFEDD1"/>
                </a:solidFill>
                <a:latin typeface="Now Bold"/>
                <a:ea typeface="Now Bold"/>
                <a:cs typeface="Now Bold"/>
                <a:sym typeface="Now Bold"/>
              </a:rPr>
              <a:t>Load executable code when needed</a:t>
            </a:r>
          </a:p>
        </p:txBody>
      </p:sp>
      <p:grpSp>
        <p:nvGrpSpPr>
          <p:cNvPr name="Group 95" id="95"/>
          <p:cNvGrpSpPr/>
          <p:nvPr/>
        </p:nvGrpSpPr>
        <p:grpSpPr>
          <a:xfrm rot="0">
            <a:off x="1028700" y="3060893"/>
            <a:ext cx="9953442" cy="6588693"/>
            <a:chOff x="0" y="0"/>
            <a:chExt cx="13271256" cy="8784924"/>
          </a:xfrm>
        </p:grpSpPr>
        <p:sp>
          <p:nvSpPr>
            <p:cNvPr name="Freeform 96" id="96"/>
            <p:cNvSpPr/>
            <p:nvPr/>
          </p:nvSpPr>
          <p:spPr>
            <a:xfrm flipH="false" flipV="false" rot="0">
              <a:off x="0" y="0"/>
              <a:ext cx="13271246" cy="8784971"/>
            </a:xfrm>
            <a:custGeom>
              <a:avLst/>
              <a:gdLst/>
              <a:ahLst/>
              <a:cxnLst/>
              <a:rect r="r" b="b" t="t" l="l"/>
              <a:pathLst>
                <a:path h="8784971" w="13271246">
                  <a:moveTo>
                    <a:pt x="0" y="0"/>
                  </a:moveTo>
                  <a:lnTo>
                    <a:pt x="0" y="8784971"/>
                  </a:lnTo>
                  <a:lnTo>
                    <a:pt x="13271246" y="8784971"/>
                  </a:lnTo>
                  <a:lnTo>
                    <a:pt x="13271246" y="0"/>
                  </a:lnTo>
                  <a:lnTo>
                    <a:pt x="0" y="0"/>
                  </a:lnTo>
                  <a:close/>
                  <a:moveTo>
                    <a:pt x="12991465" y="8505063"/>
                  </a:moveTo>
                  <a:lnTo>
                    <a:pt x="273939" y="8505063"/>
                  </a:lnTo>
                  <a:lnTo>
                    <a:pt x="273939" y="273939"/>
                  </a:lnTo>
                  <a:lnTo>
                    <a:pt x="12991465" y="273939"/>
                  </a:lnTo>
                  <a:lnTo>
                    <a:pt x="12991465" y="8505063"/>
                  </a:lnTo>
                  <a:close/>
                </a:path>
              </a:pathLst>
            </a:custGeom>
            <a:solidFill>
              <a:srgbClr val="7595CC"/>
            </a:solidFill>
          </p:spPr>
        </p:sp>
      </p:grpSp>
      <p:sp>
        <p:nvSpPr>
          <p:cNvPr name="TextBox 97" id="97"/>
          <p:cNvSpPr txBox="true"/>
          <p:nvPr/>
        </p:nvSpPr>
        <p:spPr>
          <a:xfrm rot="0">
            <a:off x="6244529" y="1939882"/>
            <a:ext cx="5120426" cy="683056"/>
          </a:xfrm>
          <a:prstGeom prst="rect">
            <a:avLst/>
          </a:prstGeom>
        </p:spPr>
        <p:txBody>
          <a:bodyPr anchor="t" rtlCol="false" tIns="0" lIns="0" bIns="0" rIns="0">
            <a:spAutoFit/>
          </a:bodyPr>
          <a:lstStyle/>
          <a:p>
            <a:pPr algn="l">
              <a:lnSpc>
                <a:spcPts val="4875"/>
              </a:lnSpc>
            </a:pPr>
            <a:r>
              <a:rPr lang="en-US" sz="3483">
                <a:solidFill>
                  <a:srgbClr val="7595CC"/>
                </a:solidFill>
                <a:latin typeface="Arimo"/>
                <a:ea typeface="Arimo"/>
                <a:cs typeface="Arimo"/>
                <a:sym typeface="Arimo"/>
              </a:rPr>
              <a:t>Memory Management</a:t>
            </a:r>
          </a:p>
        </p:txBody>
      </p:sp>
      <p:sp>
        <p:nvSpPr>
          <p:cNvPr name="TextBox 98" id="98"/>
          <p:cNvSpPr txBox="true"/>
          <p:nvPr/>
        </p:nvSpPr>
        <p:spPr>
          <a:xfrm rot="0">
            <a:off x="11763209" y="3077304"/>
            <a:ext cx="5843058" cy="794330"/>
          </a:xfrm>
          <a:prstGeom prst="rect">
            <a:avLst/>
          </a:prstGeom>
        </p:spPr>
        <p:txBody>
          <a:bodyPr anchor="t" rtlCol="false" tIns="0" lIns="0" bIns="0" rIns="0">
            <a:spAutoFit/>
          </a:bodyPr>
          <a:lstStyle/>
          <a:p>
            <a:pPr algn="l">
              <a:lnSpc>
                <a:spcPts val="5563"/>
              </a:lnSpc>
            </a:pPr>
            <a:r>
              <a:rPr lang="en-US" sz="3973">
                <a:solidFill>
                  <a:srgbClr val="FF5757"/>
                </a:solidFill>
                <a:latin typeface="Arimo"/>
                <a:ea typeface="Arimo"/>
                <a:cs typeface="Arimo"/>
                <a:sym typeface="Arimo"/>
              </a:rPr>
              <a:t>OS does it! OS will...</a:t>
            </a:r>
          </a:p>
        </p:txBody>
      </p:sp>
      <p:grpSp>
        <p:nvGrpSpPr>
          <p:cNvPr name="Group 99" id="99"/>
          <p:cNvGrpSpPr/>
          <p:nvPr/>
        </p:nvGrpSpPr>
        <p:grpSpPr>
          <a:xfrm rot="0">
            <a:off x="2537237" y="281084"/>
            <a:ext cx="13213526" cy="9925515"/>
            <a:chOff x="0" y="0"/>
            <a:chExt cx="17618034" cy="13234020"/>
          </a:xfrm>
        </p:grpSpPr>
        <p:sp>
          <p:nvSpPr>
            <p:cNvPr name="Freeform 100" id="10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101" id="10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102" id="10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2614046" cy="1028700"/>
            <a:chOff x="0" y="0"/>
            <a:chExt cx="3485395" cy="1371600"/>
          </a:xfrm>
        </p:grpSpPr>
        <p:sp>
          <p:nvSpPr>
            <p:cNvPr name="Freeform 3" id="3"/>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4" id="4"/>
          <p:cNvGrpSpPr/>
          <p:nvPr/>
        </p:nvGrpSpPr>
        <p:grpSpPr>
          <a:xfrm rot="0">
            <a:off x="2614046" y="0"/>
            <a:ext cx="2614046" cy="1028700"/>
            <a:chOff x="0" y="0"/>
            <a:chExt cx="3485395" cy="1371600"/>
          </a:xfrm>
        </p:grpSpPr>
        <p:sp>
          <p:nvSpPr>
            <p:cNvPr name="Freeform 5" id="5"/>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6" id="6"/>
          <p:cNvGrpSpPr/>
          <p:nvPr/>
        </p:nvGrpSpPr>
        <p:grpSpPr>
          <a:xfrm rot="0">
            <a:off x="5228093" y="0"/>
            <a:ext cx="2614046" cy="1028700"/>
            <a:chOff x="0" y="0"/>
            <a:chExt cx="3485395" cy="1371600"/>
          </a:xfrm>
        </p:grpSpPr>
        <p:sp>
          <p:nvSpPr>
            <p:cNvPr name="Freeform 7" id="7"/>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8" id="8"/>
          <p:cNvGrpSpPr/>
          <p:nvPr/>
        </p:nvGrpSpPr>
        <p:grpSpPr>
          <a:xfrm rot="0">
            <a:off x="7842139" y="0"/>
            <a:ext cx="2614046" cy="1028700"/>
            <a:chOff x="0" y="0"/>
            <a:chExt cx="3485395" cy="1371600"/>
          </a:xfrm>
        </p:grpSpPr>
        <p:sp>
          <p:nvSpPr>
            <p:cNvPr name="Freeform 9" id="9"/>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0" id="10"/>
          <p:cNvGrpSpPr/>
          <p:nvPr/>
        </p:nvGrpSpPr>
        <p:grpSpPr>
          <a:xfrm rot="0">
            <a:off x="10456186" y="0"/>
            <a:ext cx="2614046" cy="1028700"/>
            <a:chOff x="0" y="0"/>
            <a:chExt cx="3485395" cy="1371600"/>
          </a:xfrm>
        </p:grpSpPr>
        <p:sp>
          <p:nvSpPr>
            <p:cNvPr name="Freeform 11" id="11"/>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2" id="12"/>
          <p:cNvGrpSpPr/>
          <p:nvPr/>
        </p:nvGrpSpPr>
        <p:grpSpPr>
          <a:xfrm rot="0">
            <a:off x="13070232" y="0"/>
            <a:ext cx="2614046" cy="1028700"/>
            <a:chOff x="0" y="0"/>
            <a:chExt cx="3485395" cy="1371600"/>
          </a:xfrm>
        </p:grpSpPr>
        <p:sp>
          <p:nvSpPr>
            <p:cNvPr name="Freeform 13" id="13"/>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4" id="14"/>
          <p:cNvGrpSpPr/>
          <p:nvPr/>
        </p:nvGrpSpPr>
        <p:grpSpPr>
          <a:xfrm rot="0">
            <a:off x="15673954" y="0"/>
            <a:ext cx="2614046" cy="1028700"/>
            <a:chOff x="0" y="0"/>
            <a:chExt cx="3485395" cy="1371600"/>
          </a:xfrm>
        </p:grpSpPr>
        <p:sp>
          <p:nvSpPr>
            <p:cNvPr name="Freeform 15" id="15"/>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sp>
        <p:nvSpPr>
          <p:cNvPr name="Freeform 16" id="16"/>
          <p:cNvSpPr/>
          <p:nvPr/>
        </p:nvSpPr>
        <p:spPr>
          <a:xfrm flipH="false" flipV="true" rot="1965492">
            <a:off x="3571190" y="1541107"/>
            <a:ext cx="2115549" cy="753905"/>
          </a:xfrm>
          <a:custGeom>
            <a:avLst/>
            <a:gdLst/>
            <a:ahLst/>
            <a:cxnLst/>
            <a:rect r="r" b="b" t="t" l="l"/>
            <a:pathLst>
              <a:path h="753905" w="2115549">
                <a:moveTo>
                  <a:pt x="0" y="753905"/>
                </a:moveTo>
                <a:lnTo>
                  <a:pt x="2115549" y="753905"/>
                </a:lnTo>
                <a:lnTo>
                  <a:pt x="2115549" y="0"/>
                </a:lnTo>
                <a:lnTo>
                  <a:pt x="0" y="0"/>
                </a:lnTo>
                <a:lnTo>
                  <a:pt x="0" y="753905"/>
                </a:lnTo>
                <a:close/>
              </a:path>
            </a:pathLst>
          </a:custGeom>
          <a:blipFill>
            <a:blip r:embed="rId2">
              <a:extLst>
                <a:ext uri="{96DAC541-7B7A-43D3-8B79-37D633B846F1}">
                  <asvg:svgBlip xmlns:asvg="http://schemas.microsoft.com/office/drawing/2016/SVG/main" r:embed="rId3"/>
                </a:ext>
              </a:extLst>
            </a:blip>
            <a:stretch>
              <a:fillRect l="0" t="0" r="0" b="-1926"/>
            </a:stretch>
          </a:blipFill>
        </p:spPr>
      </p:sp>
      <p:sp>
        <p:nvSpPr>
          <p:cNvPr name="TextBox 17" id="17"/>
          <p:cNvSpPr txBox="true"/>
          <p:nvPr/>
        </p:nvSpPr>
        <p:spPr>
          <a:xfrm rot="0">
            <a:off x="632576" y="2901"/>
            <a:ext cx="1135914" cy="832817"/>
          </a:xfrm>
          <a:prstGeom prst="rect">
            <a:avLst/>
          </a:prstGeom>
        </p:spPr>
        <p:txBody>
          <a:bodyPr anchor="t" rtlCol="false" tIns="0" lIns="0" bIns="0" rIns="0">
            <a:spAutoFit/>
          </a:bodyPr>
          <a:lstStyle/>
          <a:p>
            <a:pPr algn="ctr">
              <a:lnSpc>
                <a:spcPts val="6070"/>
              </a:lnSpc>
            </a:pPr>
            <a:r>
              <a:rPr lang="en-US" sz="4336" b="true">
                <a:solidFill>
                  <a:srgbClr val="FFFFFF"/>
                </a:solidFill>
                <a:latin typeface="Arimo Bold"/>
                <a:ea typeface="Arimo Bold"/>
                <a:cs typeface="Arimo Bold"/>
                <a:sym typeface="Arimo Bold"/>
              </a:rPr>
              <a:t>HCI</a:t>
            </a:r>
          </a:p>
        </p:txBody>
      </p:sp>
      <p:sp>
        <p:nvSpPr>
          <p:cNvPr name="TextBox 18" id="18"/>
          <p:cNvSpPr txBox="true"/>
          <p:nvPr/>
        </p:nvSpPr>
        <p:spPr>
          <a:xfrm rot="0">
            <a:off x="11364955" y="3891383"/>
            <a:ext cx="6602504" cy="3449933"/>
          </a:xfrm>
          <a:prstGeom prst="rect">
            <a:avLst/>
          </a:prstGeom>
        </p:spPr>
        <p:txBody>
          <a:bodyPr anchor="t" rtlCol="false" tIns="0" lIns="0" bIns="0" rIns="0">
            <a:spAutoFit/>
          </a:bodyPr>
          <a:lstStyle/>
          <a:p>
            <a:pPr algn="l" marL="623476" indent="-207825" lvl="2">
              <a:lnSpc>
                <a:spcPts val="3818"/>
              </a:lnSpc>
              <a:buFont typeface="Arial"/>
              <a:buChar char="⚬"/>
            </a:pPr>
            <a:r>
              <a:rPr lang="en-US" sz="2727">
                <a:solidFill>
                  <a:srgbClr val="FF5757"/>
                </a:solidFill>
                <a:latin typeface="Arimo"/>
                <a:ea typeface="Arimo"/>
                <a:cs typeface="Arimo"/>
                <a:sym typeface="Arimo"/>
              </a:rPr>
              <a:t>Track of all the memory locations</a:t>
            </a:r>
          </a:p>
          <a:p>
            <a:pPr algn="l" marL="623476" indent="-207825" lvl="2">
              <a:lnSpc>
                <a:spcPts val="3818"/>
              </a:lnSpc>
              <a:buFont typeface="Arial"/>
              <a:buChar char="⚬"/>
            </a:pPr>
            <a:r>
              <a:rPr lang="en-US" sz="2727">
                <a:solidFill>
                  <a:srgbClr val="FF5757"/>
                </a:solidFill>
                <a:latin typeface="Arimo"/>
                <a:ea typeface="Arimo"/>
                <a:cs typeface="Arimo"/>
                <a:sym typeface="Arimo"/>
              </a:rPr>
              <a:t>Memory protection ensures that two competing applications cannot access or modify the same memory locations simultaneously, thereby preventing conflicts and ensuring system stability.</a:t>
            </a:r>
          </a:p>
        </p:txBody>
      </p:sp>
      <p:sp>
        <p:nvSpPr>
          <p:cNvPr name="TextBox 19" id="19"/>
          <p:cNvSpPr txBox="true"/>
          <p:nvPr/>
        </p:nvSpPr>
        <p:spPr>
          <a:xfrm rot="0">
            <a:off x="3353113" y="2901"/>
            <a:ext cx="1135914" cy="841924"/>
          </a:xfrm>
          <a:prstGeom prst="rect">
            <a:avLst/>
          </a:prstGeom>
        </p:spPr>
        <p:txBody>
          <a:bodyPr anchor="t" rtlCol="false" tIns="0" lIns="0" bIns="0" rIns="0">
            <a:spAutoFit/>
          </a:bodyPr>
          <a:lstStyle/>
          <a:p>
            <a:pPr algn="ctr">
              <a:lnSpc>
                <a:spcPts val="6070"/>
              </a:lnSpc>
            </a:pPr>
            <a:r>
              <a:rPr lang="en-US" sz="4336" b="true">
                <a:solidFill>
                  <a:srgbClr val="7595CC"/>
                </a:solidFill>
                <a:latin typeface="Arimo Bold"/>
                <a:ea typeface="Arimo Bold"/>
                <a:cs typeface="Arimo Bold"/>
                <a:sym typeface="Arimo Bold"/>
              </a:rPr>
              <a:t>MM</a:t>
            </a:r>
          </a:p>
        </p:txBody>
      </p:sp>
      <p:grpSp>
        <p:nvGrpSpPr>
          <p:cNvPr name="Group 20" id="20"/>
          <p:cNvGrpSpPr/>
          <p:nvPr/>
        </p:nvGrpSpPr>
        <p:grpSpPr>
          <a:xfrm rot="0">
            <a:off x="1928797" y="6950402"/>
            <a:ext cx="1170425" cy="523175"/>
            <a:chOff x="0" y="0"/>
            <a:chExt cx="1560567" cy="697567"/>
          </a:xfrm>
        </p:grpSpPr>
        <p:sp>
          <p:nvSpPr>
            <p:cNvPr name="Freeform 21" id="21"/>
            <p:cNvSpPr/>
            <p:nvPr/>
          </p:nvSpPr>
          <p:spPr>
            <a:xfrm flipH="false" flipV="false" rot="0">
              <a:off x="0" y="0"/>
              <a:ext cx="1560576" cy="697611"/>
            </a:xfrm>
            <a:custGeom>
              <a:avLst/>
              <a:gdLst/>
              <a:ahLst/>
              <a:cxnLst/>
              <a:rect r="r" b="b" t="t" l="l"/>
              <a:pathLst>
                <a:path h="697611" w="1560576">
                  <a:moveTo>
                    <a:pt x="0" y="0"/>
                  </a:moveTo>
                  <a:lnTo>
                    <a:pt x="0" y="697611"/>
                  </a:lnTo>
                  <a:lnTo>
                    <a:pt x="1560576" y="697611"/>
                  </a:lnTo>
                  <a:lnTo>
                    <a:pt x="1560576" y="0"/>
                  </a:lnTo>
                  <a:lnTo>
                    <a:pt x="0" y="0"/>
                  </a:lnTo>
                  <a:close/>
                  <a:moveTo>
                    <a:pt x="1480820" y="617855"/>
                  </a:moveTo>
                  <a:lnTo>
                    <a:pt x="78105" y="617855"/>
                  </a:lnTo>
                  <a:lnTo>
                    <a:pt x="78105" y="78105"/>
                  </a:lnTo>
                  <a:lnTo>
                    <a:pt x="1480820" y="78105"/>
                  </a:lnTo>
                  <a:lnTo>
                    <a:pt x="1480820" y="617855"/>
                  </a:lnTo>
                  <a:close/>
                </a:path>
              </a:pathLst>
            </a:custGeom>
            <a:solidFill>
              <a:srgbClr val="FFEDD1"/>
            </a:solidFill>
          </p:spPr>
        </p:sp>
      </p:grpSp>
      <p:grpSp>
        <p:nvGrpSpPr>
          <p:cNvPr name="Group 22" id="22"/>
          <p:cNvGrpSpPr/>
          <p:nvPr/>
        </p:nvGrpSpPr>
        <p:grpSpPr>
          <a:xfrm rot="0">
            <a:off x="8479989" y="6964977"/>
            <a:ext cx="1170425" cy="523175"/>
            <a:chOff x="0" y="0"/>
            <a:chExt cx="1560567" cy="697567"/>
          </a:xfrm>
        </p:grpSpPr>
        <p:sp>
          <p:nvSpPr>
            <p:cNvPr name="Freeform 23" id="23"/>
            <p:cNvSpPr/>
            <p:nvPr/>
          </p:nvSpPr>
          <p:spPr>
            <a:xfrm flipH="false" flipV="false" rot="0">
              <a:off x="0" y="0"/>
              <a:ext cx="1560576" cy="697611"/>
            </a:xfrm>
            <a:custGeom>
              <a:avLst/>
              <a:gdLst/>
              <a:ahLst/>
              <a:cxnLst/>
              <a:rect r="r" b="b" t="t" l="l"/>
              <a:pathLst>
                <a:path h="697611" w="1560576">
                  <a:moveTo>
                    <a:pt x="0" y="0"/>
                  </a:moveTo>
                  <a:lnTo>
                    <a:pt x="0" y="697611"/>
                  </a:lnTo>
                  <a:lnTo>
                    <a:pt x="1560576" y="697611"/>
                  </a:lnTo>
                  <a:lnTo>
                    <a:pt x="1560576" y="0"/>
                  </a:lnTo>
                  <a:lnTo>
                    <a:pt x="0" y="0"/>
                  </a:lnTo>
                  <a:close/>
                  <a:moveTo>
                    <a:pt x="1480820" y="617855"/>
                  </a:moveTo>
                  <a:lnTo>
                    <a:pt x="78105" y="617855"/>
                  </a:lnTo>
                  <a:lnTo>
                    <a:pt x="78105" y="78105"/>
                  </a:lnTo>
                  <a:lnTo>
                    <a:pt x="1480820" y="78105"/>
                  </a:lnTo>
                  <a:lnTo>
                    <a:pt x="1480820" y="617855"/>
                  </a:lnTo>
                  <a:close/>
                </a:path>
              </a:pathLst>
            </a:custGeom>
            <a:solidFill>
              <a:srgbClr val="FFEDD1"/>
            </a:solidFill>
          </p:spPr>
        </p:sp>
      </p:grpSp>
      <p:grpSp>
        <p:nvGrpSpPr>
          <p:cNvPr name="Group 24" id="24"/>
          <p:cNvGrpSpPr/>
          <p:nvPr/>
        </p:nvGrpSpPr>
        <p:grpSpPr>
          <a:xfrm rot="0">
            <a:off x="2835711" y="4279008"/>
            <a:ext cx="6014556" cy="2273698"/>
            <a:chOff x="0" y="0"/>
            <a:chExt cx="8019408" cy="3031597"/>
          </a:xfrm>
        </p:grpSpPr>
        <p:sp>
          <p:nvSpPr>
            <p:cNvPr name="Freeform 25" id="25"/>
            <p:cNvSpPr/>
            <p:nvPr/>
          </p:nvSpPr>
          <p:spPr>
            <a:xfrm flipH="false" flipV="false" rot="0">
              <a:off x="0" y="0"/>
              <a:ext cx="8019415" cy="3031617"/>
            </a:xfrm>
            <a:custGeom>
              <a:avLst/>
              <a:gdLst/>
              <a:ahLst/>
              <a:cxnLst/>
              <a:rect r="r" b="b" t="t" l="l"/>
              <a:pathLst>
                <a:path h="3031617" w="8019415">
                  <a:moveTo>
                    <a:pt x="0" y="0"/>
                  </a:moveTo>
                  <a:lnTo>
                    <a:pt x="0" y="3031617"/>
                  </a:lnTo>
                  <a:lnTo>
                    <a:pt x="8019415" y="3031617"/>
                  </a:lnTo>
                  <a:lnTo>
                    <a:pt x="8019415" y="0"/>
                  </a:lnTo>
                  <a:lnTo>
                    <a:pt x="0" y="0"/>
                  </a:lnTo>
                  <a:close/>
                  <a:moveTo>
                    <a:pt x="7846060" y="2858262"/>
                  </a:moveTo>
                  <a:lnTo>
                    <a:pt x="169672" y="2858262"/>
                  </a:lnTo>
                  <a:lnTo>
                    <a:pt x="169672" y="169672"/>
                  </a:lnTo>
                  <a:lnTo>
                    <a:pt x="7846060" y="169672"/>
                  </a:lnTo>
                  <a:lnTo>
                    <a:pt x="7846060" y="2858262"/>
                  </a:lnTo>
                  <a:close/>
                </a:path>
              </a:pathLst>
            </a:custGeom>
            <a:solidFill>
              <a:srgbClr val="F89D87"/>
            </a:solidFill>
          </p:spPr>
        </p:sp>
      </p:grpSp>
      <p:grpSp>
        <p:nvGrpSpPr>
          <p:cNvPr name="Group 26" id="26"/>
          <p:cNvGrpSpPr/>
          <p:nvPr/>
        </p:nvGrpSpPr>
        <p:grpSpPr>
          <a:xfrm rot="0">
            <a:off x="4116181" y="6949055"/>
            <a:ext cx="3340171" cy="730417"/>
            <a:chOff x="0" y="0"/>
            <a:chExt cx="4453561" cy="973889"/>
          </a:xfrm>
        </p:grpSpPr>
        <p:sp>
          <p:nvSpPr>
            <p:cNvPr name="Freeform 27" id="27"/>
            <p:cNvSpPr/>
            <p:nvPr/>
          </p:nvSpPr>
          <p:spPr>
            <a:xfrm flipH="false" flipV="false" rot="0">
              <a:off x="0" y="0"/>
              <a:ext cx="4453509" cy="973836"/>
            </a:xfrm>
            <a:custGeom>
              <a:avLst/>
              <a:gdLst/>
              <a:ahLst/>
              <a:cxnLst/>
              <a:rect r="r" b="b" t="t" l="l"/>
              <a:pathLst>
                <a:path h="973836" w="4453509">
                  <a:moveTo>
                    <a:pt x="0" y="0"/>
                  </a:moveTo>
                  <a:lnTo>
                    <a:pt x="0" y="973836"/>
                  </a:lnTo>
                  <a:lnTo>
                    <a:pt x="4453509" y="973836"/>
                  </a:lnTo>
                  <a:lnTo>
                    <a:pt x="4453509" y="0"/>
                  </a:lnTo>
                  <a:lnTo>
                    <a:pt x="0" y="0"/>
                  </a:lnTo>
                  <a:close/>
                  <a:moveTo>
                    <a:pt x="4280154" y="800608"/>
                  </a:moveTo>
                  <a:lnTo>
                    <a:pt x="169672" y="800608"/>
                  </a:lnTo>
                  <a:lnTo>
                    <a:pt x="169672" y="169672"/>
                  </a:lnTo>
                  <a:lnTo>
                    <a:pt x="4280154" y="169672"/>
                  </a:lnTo>
                  <a:lnTo>
                    <a:pt x="4280154" y="800608"/>
                  </a:lnTo>
                  <a:close/>
                </a:path>
              </a:pathLst>
            </a:custGeom>
            <a:solidFill>
              <a:srgbClr val="FFEDD1"/>
            </a:solidFill>
          </p:spPr>
        </p:sp>
      </p:grpSp>
      <p:sp>
        <p:nvSpPr>
          <p:cNvPr name="Freeform 28" id="28"/>
          <p:cNvSpPr/>
          <p:nvPr/>
        </p:nvSpPr>
        <p:spPr>
          <a:xfrm flipH="false" flipV="false" rot="0">
            <a:off x="3283730" y="5703327"/>
            <a:ext cx="746882" cy="623307"/>
          </a:xfrm>
          <a:custGeom>
            <a:avLst/>
            <a:gdLst/>
            <a:ahLst/>
            <a:cxnLst/>
            <a:rect r="r" b="b" t="t" l="l"/>
            <a:pathLst>
              <a:path h="623307" w="746882">
                <a:moveTo>
                  <a:pt x="0" y="0"/>
                </a:moveTo>
                <a:lnTo>
                  <a:pt x="746882" y="0"/>
                </a:lnTo>
                <a:lnTo>
                  <a:pt x="746882" y="623307"/>
                </a:lnTo>
                <a:lnTo>
                  <a:pt x="0" y="623307"/>
                </a:lnTo>
                <a:lnTo>
                  <a:pt x="0" y="0"/>
                </a:lnTo>
                <a:close/>
              </a:path>
            </a:pathLst>
          </a:custGeom>
          <a:blipFill>
            <a:blip r:embed="rId4">
              <a:extLst>
                <a:ext uri="{96DAC541-7B7A-43D3-8B79-37D633B846F1}">
                  <asvg:svgBlip xmlns:asvg="http://schemas.microsoft.com/office/drawing/2016/SVG/main" r:embed="rId5"/>
                </a:ext>
              </a:extLst>
            </a:blip>
            <a:stretch>
              <a:fillRect l="0" t="0" r="0" b="-107"/>
            </a:stretch>
          </a:blipFill>
        </p:spPr>
      </p:sp>
      <p:grpSp>
        <p:nvGrpSpPr>
          <p:cNvPr name="Group 29" id="29"/>
          <p:cNvGrpSpPr/>
          <p:nvPr/>
        </p:nvGrpSpPr>
        <p:grpSpPr>
          <a:xfrm rot="0">
            <a:off x="3848265" y="4534421"/>
            <a:ext cx="678465" cy="678465"/>
            <a:chOff x="0" y="0"/>
            <a:chExt cx="904620" cy="904620"/>
          </a:xfrm>
        </p:grpSpPr>
        <p:sp>
          <p:nvSpPr>
            <p:cNvPr name="Freeform 30" id="30"/>
            <p:cNvSpPr/>
            <p:nvPr/>
          </p:nvSpPr>
          <p:spPr>
            <a:xfrm flipH="false" flipV="false" rot="0">
              <a:off x="0" y="0"/>
              <a:ext cx="904621" cy="904621"/>
            </a:xfrm>
            <a:custGeom>
              <a:avLst/>
              <a:gdLst/>
              <a:ahLst/>
              <a:cxnLst/>
              <a:rect r="r" b="b" t="t" l="l"/>
              <a:pathLst>
                <a:path h="904621" w="904621">
                  <a:moveTo>
                    <a:pt x="0" y="0"/>
                  </a:moveTo>
                  <a:lnTo>
                    <a:pt x="904621" y="0"/>
                  </a:lnTo>
                  <a:lnTo>
                    <a:pt x="904621" y="904621"/>
                  </a:lnTo>
                  <a:lnTo>
                    <a:pt x="0" y="904621"/>
                  </a:lnTo>
                  <a:close/>
                </a:path>
              </a:pathLst>
            </a:custGeom>
            <a:solidFill>
              <a:srgbClr val="FFB784"/>
            </a:solidFill>
          </p:spPr>
        </p:sp>
      </p:grpSp>
      <p:grpSp>
        <p:nvGrpSpPr>
          <p:cNvPr name="Group 31" id="31"/>
          <p:cNvGrpSpPr/>
          <p:nvPr/>
        </p:nvGrpSpPr>
        <p:grpSpPr>
          <a:xfrm rot="0">
            <a:off x="5905622" y="4510346"/>
            <a:ext cx="2228297" cy="312816"/>
            <a:chOff x="0" y="0"/>
            <a:chExt cx="2971063" cy="417088"/>
          </a:xfrm>
        </p:grpSpPr>
        <p:sp>
          <p:nvSpPr>
            <p:cNvPr name="Freeform 32" id="32"/>
            <p:cNvSpPr/>
            <p:nvPr/>
          </p:nvSpPr>
          <p:spPr>
            <a:xfrm flipH="false" flipV="false" rot="0">
              <a:off x="0" y="0"/>
              <a:ext cx="2971038" cy="417068"/>
            </a:xfrm>
            <a:custGeom>
              <a:avLst/>
              <a:gdLst/>
              <a:ahLst/>
              <a:cxnLst/>
              <a:rect r="r" b="b" t="t" l="l"/>
              <a:pathLst>
                <a:path h="417068" w="2971038">
                  <a:moveTo>
                    <a:pt x="0" y="0"/>
                  </a:moveTo>
                  <a:lnTo>
                    <a:pt x="0" y="417068"/>
                  </a:lnTo>
                  <a:lnTo>
                    <a:pt x="2971038" y="417068"/>
                  </a:lnTo>
                  <a:lnTo>
                    <a:pt x="2971038" y="0"/>
                  </a:lnTo>
                  <a:lnTo>
                    <a:pt x="0" y="0"/>
                  </a:lnTo>
                  <a:close/>
                  <a:moveTo>
                    <a:pt x="2902839" y="348742"/>
                  </a:moveTo>
                  <a:lnTo>
                    <a:pt x="66802" y="348742"/>
                  </a:lnTo>
                  <a:lnTo>
                    <a:pt x="66802" y="66802"/>
                  </a:lnTo>
                  <a:lnTo>
                    <a:pt x="2902712" y="66802"/>
                  </a:lnTo>
                  <a:lnTo>
                    <a:pt x="2902712" y="348742"/>
                  </a:lnTo>
                  <a:close/>
                </a:path>
              </a:pathLst>
            </a:custGeom>
            <a:solidFill>
              <a:srgbClr val="FFEDD1"/>
            </a:solidFill>
          </p:spPr>
        </p:sp>
      </p:grpSp>
      <p:sp>
        <p:nvSpPr>
          <p:cNvPr name="Freeform 33" id="33"/>
          <p:cNvSpPr/>
          <p:nvPr/>
        </p:nvSpPr>
        <p:spPr>
          <a:xfrm flipH="false" flipV="false" rot="0">
            <a:off x="3314704" y="4560838"/>
            <a:ext cx="372265" cy="372265"/>
          </a:xfrm>
          <a:custGeom>
            <a:avLst/>
            <a:gdLst/>
            <a:ahLst/>
            <a:cxnLst/>
            <a:rect r="r" b="b" t="t" l="l"/>
            <a:pathLst>
              <a:path h="372265" w="372265">
                <a:moveTo>
                  <a:pt x="0" y="0"/>
                </a:moveTo>
                <a:lnTo>
                  <a:pt x="372265" y="0"/>
                </a:lnTo>
                <a:lnTo>
                  <a:pt x="372265" y="372265"/>
                </a:lnTo>
                <a:lnTo>
                  <a:pt x="0" y="3722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34" id="34"/>
          <p:cNvGrpSpPr/>
          <p:nvPr/>
        </p:nvGrpSpPr>
        <p:grpSpPr>
          <a:xfrm rot="0">
            <a:off x="5905622" y="4894332"/>
            <a:ext cx="2228297" cy="312816"/>
            <a:chOff x="0" y="0"/>
            <a:chExt cx="2971063" cy="417088"/>
          </a:xfrm>
        </p:grpSpPr>
        <p:sp>
          <p:nvSpPr>
            <p:cNvPr name="Freeform 35" id="35"/>
            <p:cNvSpPr/>
            <p:nvPr/>
          </p:nvSpPr>
          <p:spPr>
            <a:xfrm flipH="false" flipV="false" rot="0">
              <a:off x="0" y="0"/>
              <a:ext cx="2971038" cy="417068"/>
            </a:xfrm>
            <a:custGeom>
              <a:avLst/>
              <a:gdLst/>
              <a:ahLst/>
              <a:cxnLst/>
              <a:rect r="r" b="b" t="t" l="l"/>
              <a:pathLst>
                <a:path h="417068" w="2971038">
                  <a:moveTo>
                    <a:pt x="0" y="0"/>
                  </a:moveTo>
                  <a:lnTo>
                    <a:pt x="0" y="417068"/>
                  </a:lnTo>
                  <a:lnTo>
                    <a:pt x="2971038" y="417068"/>
                  </a:lnTo>
                  <a:lnTo>
                    <a:pt x="2971038" y="0"/>
                  </a:lnTo>
                  <a:lnTo>
                    <a:pt x="0" y="0"/>
                  </a:lnTo>
                  <a:close/>
                  <a:moveTo>
                    <a:pt x="2902839" y="348742"/>
                  </a:moveTo>
                  <a:lnTo>
                    <a:pt x="66802" y="348742"/>
                  </a:lnTo>
                  <a:lnTo>
                    <a:pt x="66802" y="66802"/>
                  </a:lnTo>
                  <a:lnTo>
                    <a:pt x="2902712" y="66802"/>
                  </a:lnTo>
                  <a:lnTo>
                    <a:pt x="2902712" y="348742"/>
                  </a:lnTo>
                  <a:close/>
                </a:path>
              </a:pathLst>
            </a:custGeom>
            <a:solidFill>
              <a:srgbClr val="FFEDD1"/>
            </a:solidFill>
          </p:spPr>
        </p:sp>
      </p:grpSp>
      <p:grpSp>
        <p:nvGrpSpPr>
          <p:cNvPr name="Group 36" id="36"/>
          <p:cNvGrpSpPr/>
          <p:nvPr/>
        </p:nvGrpSpPr>
        <p:grpSpPr>
          <a:xfrm rot="0">
            <a:off x="5905622" y="5259449"/>
            <a:ext cx="2228297" cy="312816"/>
            <a:chOff x="0" y="0"/>
            <a:chExt cx="2971063" cy="417088"/>
          </a:xfrm>
        </p:grpSpPr>
        <p:sp>
          <p:nvSpPr>
            <p:cNvPr name="Freeform 37" id="37"/>
            <p:cNvSpPr/>
            <p:nvPr/>
          </p:nvSpPr>
          <p:spPr>
            <a:xfrm flipH="false" flipV="false" rot="0">
              <a:off x="0" y="0"/>
              <a:ext cx="2971038" cy="417068"/>
            </a:xfrm>
            <a:custGeom>
              <a:avLst/>
              <a:gdLst/>
              <a:ahLst/>
              <a:cxnLst/>
              <a:rect r="r" b="b" t="t" l="l"/>
              <a:pathLst>
                <a:path h="417068" w="2971038">
                  <a:moveTo>
                    <a:pt x="0" y="0"/>
                  </a:moveTo>
                  <a:lnTo>
                    <a:pt x="0" y="417068"/>
                  </a:lnTo>
                  <a:lnTo>
                    <a:pt x="2971038" y="417068"/>
                  </a:lnTo>
                  <a:lnTo>
                    <a:pt x="2971038" y="0"/>
                  </a:lnTo>
                  <a:lnTo>
                    <a:pt x="0" y="0"/>
                  </a:lnTo>
                  <a:close/>
                  <a:moveTo>
                    <a:pt x="2902839" y="348742"/>
                  </a:moveTo>
                  <a:lnTo>
                    <a:pt x="66802" y="348742"/>
                  </a:lnTo>
                  <a:lnTo>
                    <a:pt x="66802" y="66802"/>
                  </a:lnTo>
                  <a:lnTo>
                    <a:pt x="2902712" y="66802"/>
                  </a:lnTo>
                  <a:lnTo>
                    <a:pt x="2902712" y="348742"/>
                  </a:lnTo>
                  <a:close/>
                </a:path>
              </a:pathLst>
            </a:custGeom>
            <a:solidFill>
              <a:srgbClr val="FFEDD1"/>
            </a:solidFill>
          </p:spPr>
        </p:sp>
      </p:grpSp>
      <p:grpSp>
        <p:nvGrpSpPr>
          <p:cNvPr name="Group 38" id="38"/>
          <p:cNvGrpSpPr/>
          <p:nvPr/>
        </p:nvGrpSpPr>
        <p:grpSpPr>
          <a:xfrm rot="0">
            <a:off x="5905622" y="5627136"/>
            <a:ext cx="2228297" cy="312816"/>
            <a:chOff x="0" y="0"/>
            <a:chExt cx="2971063" cy="417088"/>
          </a:xfrm>
        </p:grpSpPr>
        <p:sp>
          <p:nvSpPr>
            <p:cNvPr name="Freeform 39" id="39"/>
            <p:cNvSpPr/>
            <p:nvPr/>
          </p:nvSpPr>
          <p:spPr>
            <a:xfrm flipH="false" flipV="false" rot="0">
              <a:off x="0" y="0"/>
              <a:ext cx="2971038" cy="417068"/>
            </a:xfrm>
            <a:custGeom>
              <a:avLst/>
              <a:gdLst/>
              <a:ahLst/>
              <a:cxnLst/>
              <a:rect r="r" b="b" t="t" l="l"/>
              <a:pathLst>
                <a:path h="417068" w="2971038">
                  <a:moveTo>
                    <a:pt x="0" y="0"/>
                  </a:moveTo>
                  <a:lnTo>
                    <a:pt x="0" y="417068"/>
                  </a:lnTo>
                  <a:lnTo>
                    <a:pt x="2971038" y="417068"/>
                  </a:lnTo>
                  <a:lnTo>
                    <a:pt x="2971038" y="0"/>
                  </a:lnTo>
                  <a:lnTo>
                    <a:pt x="0" y="0"/>
                  </a:lnTo>
                  <a:close/>
                  <a:moveTo>
                    <a:pt x="2902839" y="348742"/>
                  </a:moveTo>
                  <a:lnTo>
                    <a:pt x="66802" y="348742"/>
                  </a:lnTo>
                  <a:lnTo>
                    <a:pt x="66802" y="66802"/>
                  </a:lnTo>
                  <a:lnTo>
                    <a:pt x="2902712" y="66802"/>
                  </a:lnTo>
                  <a:lnTo>
                    <a:pt x="2902712" y="348742"/>
                  </a:lnTo>
                  <a:close/>
                </a:path>
              </a:pathLst>
            </a:custGeom>
            <a:solidFill>
              <a:srgbClr val="FFEDD1"/>
            </a:solidFill>
          </p:spPr>
        </p:sp>
      </p:grpSp>
      <p:grpSp>
        <p:nvGrpSpPr>
          <p:cNvPr name="Group 40" id="40"/>
          <p:cNvGrpSpPr/>
          <p:nvPr/>
        </p:nvGrpSpPr>
        <p:grpSpPr>
          <a:xfrm rot="0">
            <a:off x="5905622" y="6009668"/>
            <a:ext cx="2228297" cy="312816"/>
            <a:chOff x="0" y="0"/>
            <a:chExt cx="2971063" cy="417088"/>
          </a:xfrm>
        </p:grpSpPr>
        <p:sp>
          <p:nvSpPr>
            <p:cNvPr name="Freeform 41" id="41"/>
            <p:cNvSpPr/>
            <p:nvPr/>
          </p:nvSpPr>
          <p:spPr>
            <a:xfrm flipH="false" flipV="false" rot="0">
              <a:off x="0" y="0"/>
              <a:ext cx="2971038" cy="417068"/>
            </a:xfrm>
            <a:custGeom>
              <a:avLst/>
              <a:gdLst/>
              <a:ahLst/>
              <a:cxnLst/>
              <a:rect r="r" b="b" t="t" l="l"/>
              <a:pathLst>
                <a:path h="417068" w="2971038">
                  <a:moveTo>
                    <a:pt x="0" y="0"/>
                  </a:moveTo>
                  <a:lnTo>
                    <a:pt x="0" y="417068"/>
                  </a:lnTo>
                  <a:lnTo>
                    <a:pt x="2971038" y="417068"/>
                  </a:lnTo>
                  <a:lnTo>
                    <a:pt x="2971038" y="0"/>
                  </a:lnTo>
                  <a:lnTo>
                    <a:pt x="0" y="0"/>
                  </a:lnTo>
                  <a:close/>
                  <a:moveTo>
                    <a:pt x="2902839" y="348742"/>
                  </a:moveTo>
                  <a:lnTo>
                    <a:pt x="66802" y="348742"/>
                  </a:lnTo>
                  <a:lnTo>
                    <a:pt x="66802" y="66802"/>
                  </a:lnTo>
                  <a:lnTo>
                    <a:pt x="2902712" y="66802"/>
                  </a:lnTo>
                  <a:lnTo>
                    <a:pt x="2902712" y="348742"/>
                  </a:lnTo>
                  <a:close/>
                </a:path>
              </a:pathLst>
            </a:custGeom>
            <a:solidFill>
              <a:srgbClr val="FFEDD1"/>
            </a:solidFill>
          </p:spPr>
        </p:sp>
      </p:grpSp>
      <p:grpSp>
        <p:nvGrpSpPr>
          <p:cNvPr name="Group 42" id="42"/>
          <p:cNvGrpSpPr/>
          <p:nvPr/>
        </p:nvGrpSpPr>
        <p:grpSpPr>
          <a:xfrm rot="-5400000">
            <a:off x="3978704" y="5775800"/>
            <a:ext cx="2312223" cy="28575"/>
            <a:chOff x="0" y="0"/>
            <a:chExt cx="3082964" cy="38100"/>
          </a:xfrm>
        </p:grpSpPr>
        <p:sp>
          <p:nvSpPr>
            <p:cNvPr name="Freeform 43" id="43"/>
            <p:cNvSpPr/>
            <p:nvPr/>
          </p:nvSpPr>
          <p:spPr>
            <a:xfrm flipH="false" flipV="false" rot="0">
              <a:off x="0" y="0"/>
              <a:ext cx="3082925" cy="38100"/>
            </a:xfrm>
            <a:custGeom>
              <a:avLst/>
              <a:gdLst/>
              <a:ahLst/>
              <a:cxnLst/>
              <a:rect r="r" b="b" t="t" l="l"/>
              <a:pathLst>
                <a:path h="38100" w="3082925">
                  <a:moveTo>
                    <a:pt x="19050" y="0"/>
                  </a:moveTo>
                  <a:lnTo>
                    <a:pt x="3063875" y="0"/>
                  </a:lnTo>
                  <a:cubicBezTo>
                    <a:pt x="3074416" y="0"/>
                    <a:pt x="3082925" y="8509"/>
                    <a:pt x="3082925" y="19050"/>
                  </a:cubicBezTo>
                  <a:cubicBezTo>
                    <a:pt x="3082925" y="29591"/>
                    <a:pt x="3074416" y="38100"/>
                    <a:pt x="3063875" y="38100"/>
                  </a:cubicBezTo>
                  <a:lnTo>
                    <a:pt x="19050" y="38100"/>
                  </a:lnTo>
                  <a:cubicBezTo>
                    <a:pt x="8509" y="38100"/>
                    <a:pt x="0" y="29591"/>
                    <a:pt x="0" y="19050"/>
                  </a:cubicBezTo>
                  <a:cubicBezTo>
                    <a:pt x="0" y="8509"/>
                    <a:pt x="8509" y="0"/>
                    <a:pt x="19050" y="0"/>
                  </a:cubicBezTo>
                  <a:close/>
                </a:path>
              </a:pathLst>
            </a:custGeom>
            <a:solidFill>
              <a:srgbClr val="C9E265"/>
            </a:solidFill>
          </p:spPr>
        </p:sp>
      </p:grpSp>
      <p:grpSp>
        <p:nvGrpSpPr>
          <p:cNvPr name="Group 44" id="44"/>
          <p:cNvGrpSpPr/>
          <p:nvPr/>
        </p:nvGrpSpPr>
        <p:grpSpPr>
          <a:xfrm rot="-5400000">
            <a:off x="4463800" y="6131910"/>
            <a:ext cx="1600002" cy="28575"/>
            <a:chOff x="0" y="0"/>
            <a:chExt cx="2133336" cy="38100"/>
          </a:xfrm>
        </p:grpSpPr>
        <p:sp>
          <p:nvSpPr>
            <p:cNvPr name="Freeform 45" id="45"/>
            <p:cNvSpPr/>
            <p:nvPr/>
          </p:nvSpPr>
          <p:spPr>
            <a:xfrm flipH="false" flipV="false" rot="0">
              <a:off x="0" y="0"/>
              <a:ext cx="2133346" cy="38100"/>
            </a:xfrm>
            <a:custGeom>
              <a:avLst/>
              <a:gdLst/>
              <a:ahLst/>
              <a:cxnLst/>
              <a:rect r="r" b="b" t="t" l="l"/>
              <a:pathLst>
                <a:path h="38100" w="2133346">
                  <a:moveTo>
                    <a:pt x="19050" y="0"/>
                  </a:moveTo>
                  <a:lnTo>
                    <a:pt x="2114296" y="0"/>
                  </a:lnTo>
                  <a:cubicBezTo>
                    <a:pt x="2124837" y="0"/>
                    <a:pt x="2133346" y="8509"/>
                    <a:pt x="2133346" y="19050"/>
                  </a:cubicBezTo>
                  <a:cubicBezTo>
                    <a:pt x="2133346" y="29591"/>
                    <a:pt x="2124837" y="38100"/>
                    <a:pt x="2114296" y="38100"/>
                  </a:cubicBezTo>
                  <a:lnTo>
                    <a:pt x="19050" y="38100"/>
                  </a:lnTo>
                  <a:cubicBezTo>
                    <a:pt x="8509" y="38100"/>
                    <a:pt x="0" y="29591"/>
                    <a:pt x="0" y="19050"/>
                  </a:cubicBezTo>
                  <a:cubicBezTo>
                    <a:pt x="0" y="8509"/>
                    <a:pt x="8509" y="0"/>
                    <a:pt x="19050" y="0"/>
                  </a:cubicBezTo>
                  <a:close/>
                </a:path>
              </a:pathLst>
            </a:custGeom>
            <a:solidFill>
              <a:srgbClr val="FF5757"/>
            </a:solidFill>
          </p:spPr>
        </p:sp>
      </p:grpSp>
      <p:grpSp>
        <p:nvGrpSpPr>
          <p:cNvPr name="Group 46" id="46"/>
          <p:cNvGrpSpPr/>
          <p:nvPr/>
        </p:nvGrpSpPr>
        <p:grpSpPr>
          <a:xfrm rot="-5400000">
            <a:off x="4036927" y="6322462"/>
            <a:ext cx="1171404" cy="28575"/>
            <a:chOff x="0" y="0"/>
            <a:chExt cx="1561872" cy="38100"/>
          </a:xfrm>
        </p:grpSpPr>
        <p:sp>
          <p:nvSpPr>
            <p:cNvPr name="Freeform 47" id="47"/>
            <p:cNvSpPr/>
            <p:nvPr/>
          </p:nvSpPr>
          <p:spPr>
            <a:xfrm flipH="false" flipV="false" rot="0">
              <a:off x="0" y="0"/>
              <a:ext cx="1561846" cy="38100"/>
            </a:xfrm>
            <a:custGeom>
              <a:avLst/>
              <a:gdLst/>
              <a:ahLst/>
              <a:cxnLst/>
              <a:rect r="r" b="b" t="t" l="l"/>
              <a:pathLst>
                <a:path h="38100" w="1561846">
                  <a:moveTo>
                    <a:pt x="19050" y="0"/>
                  </a:moveTo>
                  <a:lnTo>
                    <a:pt x="1542796" y="0"/>
                  </a:lnTo>
                  <a:cubicBezTo>
                    <a:pt x="1553337" y="0"/>
                    <a:pt x="1561846" y="8509"/>
                    <a:pt x="1561846" y="19050"/>
                  </a:cubicBezTo>
                  <a:cubicBezTo>
                    <a:pt x="1561846" y="29591"/>
                    <a:pt x="1553337" y="38100"/>
                    <a:pt x="1542796" y="38100"/>
                  </a:cubicBezTo>
                  <a:lnTo>
                    <a:pt x="19050" y="38100"/>
                  </a:lnTo>
                  <a:cubicBezTo>
                    <a:pt x="8509" y="38100"/>
                    <a:pt x="0" y="29591"/>
                    <a:pt x="0" y="19050"/>
                  </a:cubicBezTo>
                  <a:cubicBezTo>
                    <a:pt x="0" y="8509"/>
                    <a:pt x="8509" y="0"/>
                    <a:pt x="19050" y="0"/>
                  </a:cubicBezTo>
                  <a:close/>
                </a:path>
              </a:pathLst>
            </a:custGeom>
            <a:solidFill>
              <a:srgbClr val="38B6FF"/>
            </a:solidFill>
          </p:spPr>
        </p:sp>
      </p:grpSp>
      <p:grpSp>
        <p:nvGrpSpPr>
          <p:cNvPr name="Group 48" id="48"/>
          <p:cNvGrpSpPr/>
          <p:nvPr/>
        </p:nvGrpSpPr>
        <p:grpSpPr>
          <a:xfrm rot="-10799999">
            <a:off x="3090860" y="7329005"/>
            <a:ext cx="1039277" cy="28575"/>
            <a:chOff x="0" y="0"/>
            <a:chExt cx="1385703" cy="38100"/>
          </a:xfrm>
        </p:grpSpPr>
        <p:sp>
          <p:nvSpPr>
            <p:cNvPr name="Freeform 49" id="49"/>
            <p:cNvSpPr/>
            <p:nvPr/>
          </p:nvSpPr>
          <p:spPr>
            <a:xfrm flipH="false" flipV="false" rot="0">
              <a:off x="0" y="0"/>
              <a:ext cx="1385697" cy="38100"/>
            </a:xfrm>
            <a:custGeom>
              <a:avLst/>
              <a:gdLst/>
              <a:ahLst/>
              <a:cxnLst/>
              <a:rect r="r" b="b" t="t" l="l"/>
              <a:pathLst>
                <a:path h="38100" w="1385697">
                  <a:moveTo>
                    <a:pt x="19050" y="0"/>
                  </a:moveTo>
                  <a:lnTo>
                    <a:pt x="1366647" y="0"/>
                  </a:lnTo>
                  <a:cubicBezTo>
                    <a:pt x="1377188" y="0"/>
                    <a:pt x="1385697" y="8509"/>
                    <a:pt x="1385697" y="19050"/>
                  </a:cubicBezTo>
                  <a:cubicBezTo>
                    <a:pt x="1385697" y="29591"/>
                    <a:pt x="1377188" y="38100"/>
                    <a:pt x="1366647" y="38100"/>
                  </a:cubicBezTo>
                  <a:lnTo>
                    <a:pt x="19050" y="38100"/>
                  </a:lnTo>
                  <a:cubicBezTo>
                    <a:pt x="8509" y="38100"/>
                    <a:pt x="0" y="29591"/>
                    <a:pt x="0" y="19050"/>
                  </a:cubicBezTo>
                  <a:cubicBezTo>
                    <a:pt x="0" y="8509"/>
                    <a:pt x="8509" y="0"/>
                    <a:pt x="19050" y="0"/>
                  </a:cubicBezTo>
                  <a:close/>
                </a:path>
              </a:pathLst>
            </a:custGeom>
            <a:solidFill>
              <a:srgbClr val="C9E265"/>
            </a:solidFill>
          </p:spPr>
        </p:sp>
      </p:grpSp>
      <p:grpSp>
        <p:nvGrpSpPr>
          <p:cNvPr name="Group 50" id="50"/>
          <p:cNvGrpSpPr/>
          <p:nvPr/>
        </p:nvGrpSpPr>
        <p:grpSpPr>
          <a:xfrm rot="-10800000">
            <a:off x="3077925" y="7175296"/>
            <a:ext cx="1052856" cy="28575"/>
            <a:chOff x="0" y="0"/>
            <a:chExt cx="1403808" cy="38100"/>
          </a:xfrm>
        </p:grpSpPr>
        <p:sp>
          <p:nvSpPr>
            <p:cNvPr name="Freeform 51" id="51"/>
            <p:cNvSpPr/>
            <p:nvPr/>
          </p:nvSpPr>
          <p:spPr>
            <a:xfrm flipH="false" flipV="false" rot="0">
              <a:off x="0" y="0"/>
              <a:ext cx="1403858" cy="38100"/>
            </a:xfrm>
            <a:custGeom>
              <a:avLst/>
              <a:gdLst/>
              <a:ahLst/>
              <a:cxnLst/>
              <a:rect r="r" b="b" t="t" l="l"/>
              <a:pathLst>
                <a:path h="38100" w="1403858">
                  <a:moveTo>
                    <a:pt x="19050" y="0"/>
                  </a:moveTo>
                  <a:lnTo>
                    <a:pt x="1384808" y="0"/>
                  </a:lnTo>
                  <a:cubicBezTo>
                    <a:pt x="1395349" y="0"/>
                    <a:pt x="1403858" y="8509"/>
                    <a:pt x="1403858" y="19050"/>
                  </a:cubicBezTo>
                  <a:cubicBezTo>
                    <a:pt x="1403858" y="29591"/>
                    <a:pt x="1395349" y="38100"/>
                    <a:pt x="1384808" y="38100"/>
                  </a:cubicBezTo>
                  <a:lnTo>
                    <a:pt x="19050" y="38100"/>
                  </a:lnTo>
                  <a:cubicBezTo>
                    <a:pt x="8509" y="38100"/>
                    <a:pt x="0" y="29591"/>
                    <a:pt x="0" y="19050"/>
                  </a:cubicBezTo>
                  <a:cubicBezTo>
                    <a:pt x="0" y="8509"/>
                    <a:pt x="8509" y="0"/>
                    <a:pt x="19050" y="0"/>
                  </a:cubicBezTo>
                  <a:close/>
                </a:path>
              </a:pathLst>
            </a:custGeom>
            <a:solidFill>
              <a:srgbClr val="FF5757"/>
            </a:solidFill>
          </p:spPr>
        </p:sp>
      </p:grpSp>
      <p:grpSp>
        <p:nvGrpSpPr>
          <p:cNvPr name="Group 52" id="52"/>
          <p:cNvGrpSpPr/>
          <p:nvPr/>
        </p:nvGrpSpPr>
        <p:grpSpPr>
          <a:xfrm rot="10799999">
            <a:off x="3077925" y="7002652"/>
            <a:ext cx="1052871" cy="28575"/>
            <a:chOff x="0" y="0"/>
            <a:chExt cx="1403828" cy="38100"/>
          </a:xfrm>
        </p:grpSpPr>
        <p:sp>
          <p:nvSpPr>
            <p:cNvPr name="Freeform 53" id="53"/>
            <p:cNvSpPr/>
            <p:nvPr/>
          </p:nvSpPr>
          <p:spPr>
            <a:xfrm flipH="false" flipV="false" rot="0">
              <a:off x="0" y="0"/>
              <a:ext cx="1403858" cy="38100"/>
            </a:xfrm>
            <a:custGeom>
              <a:avLst/>
              <a:gdLst/>
              <a:ahLst/>
              <a:cxnLst/>
              <a:rect r="r" b="b" t="t" l="l"/>
              <a:pathLst>
                <a:path h="38100" w="1403858">
                  <a:moveTo>
                    <a:pt x="19050" y="0"/>
                  </a:moveTo>
                  <a:lnTo>
                    <a:pt x="1384808" y="0"/>
                  </a:lnTo>
                  <a:cubicBezTo>
                    <a:pt x="1395349" y="0"/>
                    <a:pt x="1403858" y="8509"/>
                    <a:pt x="1403858" y="19050"/>
                  </a:cubicBezTo>
                  <a:cubicBezTo>
                    <a:pt x="1403858" y="29591"/>
                    <a:pt x="1395349" y="38100"/>
                    <a:pt x="1384808" y="38100"/>
                  </a:cubicBezTo>
                  <a:lnTo>
                    <a:pt x="19050" y="38100"/>
                  </a:lnTo>
                  <a:cubicBezTo>
                    <a:pt x="8509" y="38100"/>
                    <a:pt x="0" y="29591"/>
                    <a:pt x="0" y="19050"/>
                  </a:cubicBezTo>
                  <a:cubicBezTo>
                    <a:pt x="0" y="8509"/>
                    <a:pt x="8509" y="0"/>
                    <a:pt x="19050" y="0"/>
                  </a:cubicBezTo>
                  <a:close/>
                </a:path>
              </a:pathLst>
            </a:custGeom>
            <a:solidFill>
              <a:srgbClr val="38B6FF"/>
            </a:solidFill>
          </p:spPr>
        </p:sp>
      </p:grpSp>
      <p:grpSp>
        <p:nvGrpSpPr>
          <p:cNvPr name="Group 54" id="54"/>
          <p:cNvGrpSpPr/>
          <p:nvPr/>
        </p:nvGrpSpPr>
        <p:grpSpPr>
          <a:xfrm rot="-10799999">
            <a:off x="7454999" y="7290682"/>
            <a:ext cx="1039277" cy="28575"/>
            <a:chOff x="0" y="0"/>
            <a:chExt cx="1385703" cy="38100"/>
          </a:xfrm>
        </p:grpSpPr>
        <p:sp>
          <p:nvSpPr>
            <p:cNvPr name="Freeform 55" id="55"/>
            <p:cNvSpPr/>
            <p:nvPr/>
          </p:nvSpPr>
          <p:spPr>
            <a:xfrm flipH="false" flipV="false" rot="0">
              <a:off x="0" y="0"/>
              <a:ext cx="1385697" cy="38100"/>
            </a:xfrm>
            <a:custGeom>
              <a:avLst/>
              <a:gdLst/>
              <a:ahLst/>
              <a:cxnLst/>
              <a:rect r="r" b="b" t="t" l="l"/>
              <a:pathLst>
                <a:path h="38100" w="1385697">
                  <a:moveTo>
                    <a:pt x="19050" y="0"/>
                  </a:moveTo>
                  <a:lnTo>
                    <a:pt x="1366647" y="0"/>
                  </a:lnTo>
                  <a:cubicBezTo>
                    <a:pt x="1377188" y="0"/>
                    <a:pt x="1385697" y="8509"/>
                    <a:pt x="1385697" y="19050"/>
                  </a:cubicBezTo>
                  <a:cubicBezTo>
                    <a:pt x="1385697" y="29591"/>
                    <a:pt x="1377188" y="38100"/>
                    <a:pt x="1366647" y="38100"/>
                  </a:cubicBezTo>
                  <a:lnTo>
                    <a:pt x="19050" y="38100"/>
                  </a:lnTo>
                  <a:cubicBezTo>
                    <a:pt x="8509" y="38100"/>
                    <a:pt x="0" y="29591"/>
                    <a:pt x="0" y="19050"/>
                  </a:cubicBezTo>
                  <a:cubicBezTo>
                    <a:pt x="0" y="8509"/>
                    <a:pt x="8509" y="0"/>
                    <a:pt x="19050" y="0"/>
                  </a:cubicBezTo>
                  <a:close/>
                </a:path>
              </a:pathLst>
            </a:custGeom>
            <a:solidFill>
              <a:srgbClr val="C9E265"/>
            </a:solidFill>
          </p:spPr>
        </p:sp>
      </p:grpSp>
      <p:grpSp>
        <p:nvGrpSpPr>
          <p:cNvPr name="Group 56" id="56"/>
          <p:cNvGrpSpPr/>
          <p:nvPr/>
        </p:nvGrpSpPr>
        <p:grpSpPr>
          <a:xfrm rot="-10800000">
            <a:off x="7442064" y="7136972"/>
            <a:ext cx="1052856" cy="28575"/>
            <a:chOff x="0" y="0"/>
            <a:chExt cx="1403808" cy="38100"/>
          </a:xfrm>
        </p:grpSpPr>
        <p:sp>
          <p:nvSpPr>
            <p:cNvPr name="Freeform 57" id="57"/>
            <p:cNvSpPr/>
            <p:nvPr/>
          </p:nvSpPr>
          <p:spPr>
            <a:xfrm flipH="false" flipV="false" rot="0">
              <a:off x="0" y="0"/>
              <a:ext cx="1403858" cy="38100"/>
            </a:xfrm>
            <a:custGeom>
              <a:avLst/>
              <a:gdLst/>
              <a:ahLst/>
              <a:cxnLst/>
              <a:rect r="r" b="b" t="t" l="l"/>
              <a:pathLst>
                <a:path h="38100" w="1403858">
                  <a:moveTo>
                    <a:pt x="19050" y="0"/>
                  </a:moveTo>
                  <a:lnTo>
                    <a:pt x="1384808" y="0"/>
                  </a:lnTo>
                  <a:cubicBezTo>
                    <a:pt x="1395349" y="0"/>
                    <a:pt x="1403858" y="8509"/>
                    <a:pt x="1403858" y="19050"/>
                  </a:cubicBezTo>
                  <a:cubicBezTo>
                    <a:pt x="1403858" y="29591"/>
                    <a:pt x="1395349" y="38100"/>
                    <a:pt x="1384808" y="38100"/>
                  </a:cubicBezTo>
                  <a:lnTo>
                    <a:pt x="19050" y="38100"/>
                  </a:lnTo>
                  <a:cubicBezTo>
                    <a:pt x="8509" y="38100"/>
                    <a:pt x="0" y="29591"/>
                    <a:pt x="0" y="19050"/>
                  </a:cubicBezTo>
                  <a:cubicBezTo>
                    <a:pt x="0" y="8509"/>
                    <a:pt x="8509" y="0"/>
                    <a:pt x="19050" y="0"/>
                  </a:cubicBezTo>
                  <a:close/>
                </a:path>
              </a:pathLst>
            </a:custGeom>
            <a:solidFill>
              <a:srgbClr val="FF5757"/>
            </a:solidFill>
          </p:spPr>
        </p:sp>
      </p:grpSp>
      <p:sp>
        <p:nvSpPr>
          <p:cNvPr name="TextBox 58" id="58"/>
          <p:cNvSpPr txBox="true"/>
          <p:nvPr/>
        </p:nvSpPr>
        <p:spPr>
          <a:xfrm rot="0">
            <a:off x="1928797" y="3346827"/>
            <a:ext cx="3224509" cy="299326"/>
          </a:xfrm>
          <a:prstGeom prst="rect">
            <a:avLst/>
          </a:prstGeom>
        </p:spPr>
        <p:txBody>
          <a:bodyPr anchor="t" rtlCol="false" tIns="0" lIns="0" bIns="0" rIns="0">
            <a:spAutoFit/>
          </a:bodyPr>
          <a:lstStyle/>
          <a:p>
            <a:pPr algn="ctr">
              <a:lnSpc>
                <a:spcPts val="2137"/>
              </a:lnSpc>
            </a:pPr>
            <a:r>
              <a:rPr lang="en-US" sz="1525" b="true">
                <a:solidFill>
                  <a:srgbClr val="FFEDD1"/>
                </a:solidFill>
                <a:latin typeface="Now Bold"/>
                <a:ea typeface="Now Bold"/>
                <a:cs typeface="Now Bold"/>
                <a:sym typeface="Now Bold"/>
              </a:rPr>
              <a:t>VON NEUMANN ARCHITECTURE</a:t>
            </a:r>
          </a:p>
        </p:txBody>
      </p:sp>
      <p:sp>
        <p:nvSpPr>
          <p:cNvPr name="TextBox 59" id="59"/>
          <p:cNvSpPr txBox="true"/>
          <p:nvPr/>
        </p:nvSpPr>
        <p:spPr>
          <a:xfrm rot="0">
            <a:off x="2192307" y="6985547"/>
            <a:ext cx="643405" cy="357750"/>
          </a:xfrm>
          <a:prstGeom prst="rect">
            <a:avLst/>
          </a:prstGeom>
        </p:spPr>
        <p:txBody>
          <a:bodyPr anchor="t" rtlCol="false" tIns="0" lIns="0" bIns="0" rIns="0">
            <a:spAutoFit/>
          </a:bodyPr>
          <a:lstStyle/>
          <a:p>
            <a:pPr algn="ctr">
              <a:lnSpc>
                <a:spcPts val="2586"/>
              </a:lnSpc>
            </a:pPr>
            <a:r>
              <a:rPr lang="en-US" sz="1847" b="true">
                <a:solidFill>
                  <a:srgbClr val="FFEDD1"/>
                </a:solidFill>
                <a:latin typeface="Now Bold"/>
                <a:ea typeface="Now Bold"/>
                <a:cs typeface="Now Bold"/>
                <a:sym typeface="Now Bold"/>
              </a:rPr>
              <a:t>Input</a:t>
            </a:r>
          </a:p>
        </p:txBody>
      </p:sp>
      <p:sp>
        <p:nvSpPr>
          <p:cNvPr name="TextBox 60" id="60"/>
          <p:cNvSpPr txBox="true"/>
          <p:nvPr/>
        </p:nvSpPr>
        <p:spPr>
          <a:xfrm rot="0">
            <a:off x="8659437" y="7019057"/>
            <a:ext cx="811528" cy="338815"/>
          </a:xfrm>
          <a:prstGeom prst="rect">
            <a:avLst/>
          </a:prstGeom>
        </p:spPr>
        <p:txBody>
          <a:bodyPr anchor="t" rtlCol="false" tIns="0" lIns="0" bIns="0" rIns="0">
            <a:spAutoFit/>
          </a:bodyPr>
          <a:lstStyle/>
          <a:p>
            <a:pPr algn="ctr">
              <a:lnSpc>
                <a:spcPts val="2412"/>
              </a:lnSpc>
            </a:pPr>
            <a:r>
              <a:rPr lang="en-US" sz="1723" b="true">
                <a:solidFill>
                  <a:srgbClr val="FFEDD1"/>
                </a:solidFill>
                <a:latin typeface="Now Bold"/>
                <a:ea typeface="Now Bold"/>
                <a:cs typeface="Now Bold"/>
                <a:sym typeface="Now Bold"/>
              </a:rPr>
              <a:t>Output</a:t>
            </a:r>
          </a:p>
        </p:txBody>
      </p:sp>
      <p:sp>
        <p:nvSpPr>
          <p:cNvPr name="TextBox 61" id="61"/>
          <p:cNvSpPr txBox="true"/>
          <p:nvPr/>
        </p:nvSpPr>
        <p:spPr>
          <a:xfrm rot="0">
            <a:off x="4475336" y="3884000"/>
            <a:ext cx="2621861" cy="243367"/>
          </a:xfrm>
          <a:prstGeom prst="rect">
            <a:avLst/>
          </a:prstGeom>
        </p:spPr>
        <p:txBody>
          <a:bodyPr anchor="t" rtlCol="false" tIns="0" lIns="0" bIns="0" rIns="0">
            <a:spAutoFit/>
          </a:bodyPr>
          <a:lstStyle/>
          <a:p>
            <a:pPr algn="ctr">
              <a:lnSpc>
                <a:spcPts val="1884"/>
              </a:lnSpc>
            </a:pPr>
            <a:r>
              <a:rPr lang="en-US" sz="1346" b="true">
                <a:solidFill>
                  <a:srgbClr val="FFEDD1"/>
                </a:solidFill>
                <a:latin typeface="Now Bold"/>
                <a:ea typeface="Now Bold"/>
                <a:cs typeface="Now Bold"/>
                <a:sym typeface="Now Bold"/>
              </a:rPr>
              <a:t>Central Processing Unit (CPU)</a:t>
            </a:r>
          </a:p>
        </p:txBody>
      </p:sp>
      <p:sp>
        <p:nvSpPr>
          <p:cNvPr name="TextBox 62" id="62"/>
          <p:cNvSpPr txBox="true"/>
          <p:nvPr/>
        </p:nvSpPr>
        <p:spPr>
          <a:xfrm rot="0">
            <a:off x="4526730" y="7159889"/>
            <a:ext cx="2374556" cy="252580"/>
          </a:xfrm>
          <a:prstGeom prst="rect">
            <a:avLst/>
          </a:prstGeom>
        </p:spPr>
        <p:txBody>
          <a:bodyPr anchor="t" rtlCol="false" tIns="0" lIns="0" bIns="0" rIns="0">
            <a:spAutoFit/>
          </a:bodyPr>
          <a:lstStyle/>
          <a:p>
            <a:pPr algn="ctr">
              <a:lnSpc>
                <a:spcPts val="1707"/>
              </a:lnSpc>
            </a:pPr>
            <a:r>
              <a:rPr lang="en-US" sz="1218" b="true">
                <a:solidFill>
                  <a:srgbClr val="FFEDD1"/>
                </a:solidFill>
                <a:latin typeface="Now Bold"/>
                <a:ea typeface="Now Bold"/>
                <a:cs typeface="Now Bold"/>
                <a:sym typeface="Now Bold"/>
              </a:rPr>
              <a:t>Memory Unit (RAM)</a:t>
            </a:r>
          </a:p>
        </p:txBody>
      </p:sp>
      <p:sp>
        <p:nvSpPr>
          <p:cNvPr name="TextBox 63" id="63"/>
          <p:cNvSpPr txBox="true"/>
          <p:nvPr/>
        </p:nvSpPr>
        <p:spPr>
          <a:xfrm rot="0">
            <a:off x="3500286" y="5957831"/>
            <a:ext cx="313770" cy="250889"/>
          </a:xfrm>
          <a:prstGeom prst="rect">
            <a:avLst/>
          </a:prstGeom>
        </p:spPr>
        <p:txBody>
          <a:bodyPr anchor="t" rtlCol="false" tIns="0" lIns="0" bIns="0" rIns="0">
            <a:spAutoFit/>
          </a:bodyPr>
          <a:lstStyle/>
          <a:p>
            <a:pPr algn="ctr">
              <a:lnSpc>
                <a:spcPts val="1813"/>
              </a:lnSpc>
            </a:pPr>
            <a:r>
              <a:rPr lang="en-US" sz="1295">
                <a:solidFill>
                  <a:srgbClr val="000000"/>
                </a:solidFill>
                <a:latin typeface="Gagalin"/>
                <a:ea typeface="Gagalin"/>
                <a:cs typeface="Gagalin"/>
                <a:sym typeface="Gagalin"/>
              </a:rPr>
              <a:t>ALU</a:t>
            </a:r>
          </a:p>
        </p:txBody>
      </p:sp>
      <p:sp>
        <p:nvSpPr>
          <p:cNvPr name="TextBox 64" id="64"/>
          <p:cNvSpPr txBox="true"/>
          <p:nvPr/>
        </p:nvSpPr>
        <p:spPr>
          <a:xfrm rot="0">
            <a:off x="4030612" y="4719634"/>
            <a:ext cx="313770" cy="250889"/>
          </a:xfrm>
          <a:prstGeom prst="rect">
            <a:avLst/>
          </a:prstGeom>
        </p:spPr>
        <p:txBody>
          <a:bodyPr anchor="t" rtlCol="false" tIns="0" lIns="0" bIns="0" rIns="0">
            <a:spAutoFit/>
          </a:bodyPr>
          <a:lstStyle/>
          <a:p>
            <a:pPr algn="ctr">
              <a:lnSpc>
                <a:spcPts val="1813"/>
              </a:lnSpc>
            </a:pPr>
            <a:r>
              <a:rPr lang="en-US" sz="1295">
                <a:solidFill>
                  <a:srgbClr val="000000"/>
                </a:solidFill>
                <a:latin typeface="Gagalin"/>
                <a:ea typeface="Gagalin"/>
                <a:cs typeface="Gagalin"/>
                <a:sym typeface="Gagalin"/>
              </a:rPr>
              <a:t>CU</a:t>
            </a:r>
          </a:p>
        </p:txBody>
      </p:sp>
      <p:sp>
        <p:nvSpPr>
          <p:cNvPr name="TextBox 65" id="65"/>
          <p:cNvSpPr txBox="true"/>
          <p:nvPr/>
        </p:nvSpPr>
        <p:spPr>
          <a:xfrm rot="0">
            <a:off x="5330725" y="4548437"/>
            <a:ext cx="495768" cy="198534"/>
          </a:xfrm>
          <a:prstGeom prst="rect">
            <a:avLst/>
          </a:prstGeom>
        </p:spPr>
        <p:txBody>
          <a:bodyPr anchor="t" rtlCol="false" tIns="0" lIns="0" bIns="0" rIns="0">
            <a:spAutoFit/>
          </a:bodyPr>
          <a:lstStyle/>
          <a:p>
            <a:pPr algn="ctr">
              <a:lnSpc>
                <a:spcPts val="1473"/>
              </a:lnSpc>
            </a:pPr>
            <a:r>
              <a:rPr lang="en-US" sz="1052" b="true">
                <a:solidFill>
                  <a:srgbClr val="FFEDD1"/>
                </a:solidFill>
                <a:latin typeface="Now Bold"/>
                <a:ea typeface="Now Bold"/>
                <a:cs typeface="Now Bold"/>
                <a:sym typeface="Now Bold"/>
              </a:rPr>
              <a:t>MAR</a:t>
            </a:r>
          </a:p>
        </p:txBody>
      </p:sp>
      <p:sp>
        <p:nvSpPr>
          <p:cNvPr name="TextBox 66" id="66"/>
          <p:cNvSpPr txBox="true"/>
          <p:nvPr/>
        </p:nvSpPr>
        <p:spPr>
          <a:xfrm rot="0">
            <a:off x="5330725" y="4932424"/>
            <a:ext cx="495768" cy="198534"/>
          </a:xfrm>
          <a:prstGeom prst="rect">
            <a:avLst/>
          </a:prstGeom>
        </p:spPr>
        <p:txBody>
          <a:bodyPr anchor="t" rtlCol="false" tIns="0" lIns="0" bIns="0" rIns="0">
            <a:spAutoFit/>
          </a:bodyPr>
          <a:lstStyle/>
          <a:p>
            <a:pPr algn="ctr">
              <a:lnSpc>
                <a:spcPts val="1473"/>
              </a:lnSpc>
            </a:pPr>
            <a:r>
              <a:rPr lang="en-US" sz="1052" b="true">
                <a:solidFill>
                  <a:srgbClr val="FFEDD1"/>
                </a:solidFill>
                <a:latin typeface="Now Bold"/>
                <a:ea typeface="Now Bold"/>
                <a:cs typeface="Now Bold"/>
                <a:sym typeface="Now Bold"/>
              </a:rPr>
              <a:t>PC</a:t>
            </a:r>
          </a:p>
        </p:txBody>
      </p:sp>
      <p:sp>
        <p:nvSpPr>
          <p:cNvPr name="TextBox 67" id="67"/>
          <p:cNvSpPr txBox="true"/>
          <p:nvPr/>
        </p:nvSpPr>
        <p:spPr>
          <a:xfrm rot="0">
            <a:off x="5347222" y="5297540"/>
            <a:ext cx="495768" cy="198534"/>
          </a:xfrm>
          <a:prstGeom prst="rect">
            <a:avLst/>
          </a:prstGeom>
        </p:spPr>
        <p:txBody>
          <a:bodyPr anchor="t" rtlCol="false" tIns="0" lIns="0" bIns="0" rIns="0">
            <a:spAutoFit/>
          </a:bodyPr>
          <a:lstStyle/>
          <a:p>
            <a:pPr algn="ctr">
              <a:lnSpc>
                <a:spcPts val="1473"/>
              </a:lnSpc>
            </a:pPr>
            <a:r>
              <a:rPr lang="en-US" sz="1052" b="true">
                <a:solidFill>
                  <a:srgbClr val="FFEDD1"/>
                </a:solidFill>
                <a:latin typeface="Now Bold"/>
                <a:ea typeface="Now Bold"/>
                <a:cs typeface="Now Bold"/>
                <a:sym typeface="Now Bold"/>
              </a:rPr>
              <a:t>MDR</a:t>
            </a:r>
          </a:p>
        </p:txBody>
      </p:sp>
      <p:sp>
        <p:nvSpPr>
          <p:cNvPr name="TextBox 68" id="68"/>
          <p:cNvSpPr txBox="true"/>
          <p:nvPr/>
        </p:nvSpPr>
        <p:spPr>
          <a:xfrm rot="0">
            <a:off x="5330725" y="5665227"/>
            <a:ext cx="495768" cy="198534"/>
          </a:xfrm>
          <a:prstGeom prst="rect">
            <a:avLst/>
          </a:prstGeom>
        </p:spPr>
        <p:txBody>
          <a:bodyPr anchor="t" rtlCol="false" tIns="0" lIns="0" bIns="0" rIns="0">
            <a:spAutoFit/>
          </a:bodyPr>
          <a:lstStyle/>
          <a:p>
            <a:pPr algn="ctr">
              <a:lnSpc>
                <a:spcPts val="1473"/>
              </a:lnSpc>
            </a:pPr>
            <a:r>
              <a:rPr lang="en-US" sz="1052" b="true">
                <a:solidFill>
                  <a:srgbClr val="FFEDD1"/>
                </a:solidFill>
                <a:latin typeface="Now Bold"/>
                <a:ea typeface="Now Bold"/>
                <a:cs typeface="Now Bold"/>
                <a:sym typeface="Now Bold"/>
              </a:rPr>
              <a:t>CIR</a:t>
            </a:r>
          </a:p>
        </p:txBody>
      </p:sp>
      <p:sp>
        <p:nvSpPr>
          <p:cNvPr name="TextBox 69" id="69"/>
          <p:cNvSpPr txBox="true"/>
          <p:nvPr/>
        </p:nvSpPr>
        <p:spPr>
          <a:xfrm rot="0">
            <a:off x="5330725" y="6025919"/>
            <a:ext cx="495768" cy="198534"/>
          </a:xfrm>
          <a:prstGeom prst="rect">
            <a:avLst/>
          </a:prstGeom>
        </p:spPr>
        <p:txBody>
          <a:bodyPr anchor="t" rtlCol="false" tIns="0" lIns="0" bIns="0" rIns="0">
            <a:spAutoFit/>
          </a:bodyPr>
          <a:lstStyle/>
          <a:p>
            <a:pPr algn="ctr">
              <a:lnSpc>
                <a:spcPts val="1473"/>
              </a:lnSpc>
            </a:pPr>
            <a:r>
              <a:rPr lang="en-US" sz="1052" b="true">
                <a:solidFill>
                  <a:srgbClr val="FFEDD1"/>
                </a:solidFill>
                <a:latin typeface="Now Bold"/>
                <a:ea typeface="Now Bold"/>
                <a:cs typeface="Now Bold"/>
                <a:sym typeface="Now Bold"/>
              </a:rPr>
              <a:t>ACC</a:t>
            </a:r>
          </a:p>
        </p:txBody>
      </p:sp>
      <p:grpSp>
        <p:nvGrpSpPr>
          <p:cNvPr name="Group 70" id="70"/>
          <p:cNvGrpSpPr/>
          <p:nvPr/>
        </p:nvGrpSpPr>
        <p:grpSpPr>
          <a:xfrm rot="10799999">
            <a:off x="5094786" y="4633976"/>
            <a:ext cx="301051" cy="28575"/>
            <a:chOff x="0" y="0"/>
            <a:chExt cx="401401" cy="38100"/>
          </a:xfrm>
        </p:grpSpPr>
        <p:sp>
          <p:nvSpPr>
            <p:cNvPr name="Freeform 71" id="71"/>
            <p:cNvSpPr/>
            <p:nvPr/>
          </p:nvSpPr>
          <p:spPr>
            <a:xfrm flipH="false" flipV="false" rot="0">
              <a:off x="0" y="0"/>
              <a:ext cx="401447" cy="38100"/>
            </a:xfrm>
            <a:custGeom>
              <a:avLst/>
              <a:gdLst/>
              <a:ahLst/>
              <a:cxnLst/>
              <a:rect r="r" b="b" t="t" l="l"/>
              <a:pathLst>
                <a:path h="38100" w="401447">
                  <a:moveTo>
                    <a:pt x="19050" y="0"/>
                  </a:moveTo>
                  <a:lnTo>
                    <a:pt x="382397" y="0"/>
                  </a:lnTo>
                  <a:cubicBezTo>
                    <a:pt x="392938" y="0"/>
                    <a:pt x="401447" y="8509"/>
                    <a:pt x="401447" y="19050"/>
                  </a:cubicBezTo>
                  <a:cubicBezTo>
                    <a:pt x="401447" y="29591"/>
                    <a:pt x="392811" y="38100"/>
                    <a:pt x="382397" y="38100"/>
                  </a:cubicBezTo>
                  <a:lnTo>
                    <a:pt x="19050" y="38100"/>
                  </a:lnTo>
                  <a:cubicBezTo>
                    <a:pt x="8509" y="38100"/>
                    <a:pt x="0" y="29591"/>
                    <a:pt x="0" y="19050"/>
                  </a:cubicBezTo>
                  <a:cubicBezTo>
                    <a:pt x="0" y="8509"/>
                    <a:pt x="8509" y="0"/>
                    <a:pt x="19050" y="0"/>
                  </a:cubicBezTo>
                  <a:close/>
                </a:path>
              </a:pathLst>
            </a:custGeom>
            <a:solidFill>
              <a:srgbClr val="C9E265"/>
            </a:solidFill>
          </p:spPr>
        </p:sp>
      </p:grpSp>
      <p:grpSp>
        <p:nvGrpSpPr>
          <p:cNvPr name="Group 72" id="72"/>
          <p:cNvGrpSpPr/>
          <p:nvPr/>
        </p:nvGrpSpPr>
        <p:grpSpPr>
          <a:xfrm rot="0">
            <a:off x="5232925" y="5364687"/>
            <a:ext cx="193826" cy="28575"/>
            <a:chOff x="0" y="0"/>
            <a:chExt cx="258435" cy="38100"/>
          </a:xfrm>
        </p:grpSpPr>
        <p:sp>
          <p:nvSpPr>
            <p:cNvPr name="Freeform 73" id="73"/>
            <p:cNvSpPr/>
            <p:nvPr/>
          </p:nvSpPr>
          <p:spPr>
            <a:xfrm flipH="false" flipV="false" rot="0">
              <a:off x="0" y="0"/>
              <a:ext cx="258445" cy="38100"/>
            </a:xfrm>
            <a:custGeom>
              <a:avLst/>
              <a:gdLst/>
              <a:ahLst/>
              <a:cxnLst/>
              <a:rect r="r" b="b" t="t" l="l"/>
              <a:pathLst>
                <a:path h="38100" w="258445">
                  <a:moveTo>
                    <a:pt x="19050" y="0"/>
                  </a:moveTo>
                  <a:lnTo>
                    <a:pt x="239395" y="0"/>
                  </a:lnTo>
                  <a:cubicBezTo>
                    <a:pt x="249936" y="0"/>
                    <a:pt x="258445" y="8509"/>
                    <a:pt x="258445" y="19050"/>
                  </a:cubicBezTo>
                  <a:cubicBezTo>
                    <a:pt x="258445" y="29591"/>
                    <a:pt x="249936" y="38100"/>
                    <a:pt x="239395" y="38100"/>
                  </a:cubicBezTo>
                  <a:lnTo>
                    <a:pt x="19050" y="38100"/>
                  </a:lnTo>
                  <a:cubicBezTo>
                    <a:pt x="8509" y="38100"/>
                    <a:pt x="0" y="29591"/>
                    <a:pt x="0" y="19050"/>
                  </a:cubicBezTo>
                  <a:cubicBezTo>
                    <a:pt x="0" y="8509"/>
                    <a:pt x="8509" y="0"/>
                    <a:pt x="19050" y="0"/>
                  </a:cubicBezTo>
                  <a:close/>
                </a:path>
              </a:pathLst>
            </a:custGeom>
            <a:solidFill>
              <a:srgbClr val="FF5757"/>
            </a:solidFill>
          </p:spPr>
        </p:sp>
      </p:grpSp>
      <p:grpSp>
        <p:nvGrpSpPr>
          <p:cNvPr name="Group 74" id="74"/>
          <p:cNvGrpSpPr/>
          <p:nvPr/>
        </p:nvGrpSpPr>
        <p:grpSpPr>
          <a:xfrm rot="-5400000">
            <a:off x="4007198" y="5471394"/>
            <a:ext cx="637387" cy="28575"/>
            <a:chOff x="0" y="0"/>
            <a:chExt cx="849849" cy="38100"/>
          </a:xfrm>
        </p:grpSpPr>
        <p:sp>
          <p:nvSpPr>
            <p:cNvPr name="Freeform 75" id="75"/>
            <p:cNvSpPr/>
            <p:nvPr/>
          </p:nvSpPr>
          <p:spPr>
            <a:xfrm flipH="false" flipV="false" rot="0">
              <a:off x="0" y="0"/>
              <a:ext cx="849884" cy="38100"/>
            </a:xfrm>
            <a:custGeom>
              <a:avLst/>
              <a:gdLst/>
              <a:ahLst/>
              <a:cxnLst/>
              <a:rect r="r" b="b" t="t" l="l"/>
              <a:pathLst>
                <a:path h="38100" w="849884">
                  <a:moveTo>
                    <a:pt x="19050" y="0"/>
                  </a:moveTo>
                  <a:lnTo>
                    <a:pt x="830834" y="0"/>
                  </a:lnTo>
                  <a:cubicBezTo>
                    <a:pt x="841375" y="0"/>
                    <a:pt x="849884" y="8509"/>
                    <a:pt x="849884" y="19050"/>
                  </a:cubicBezTo>
                  <a:cubicBezTo>
                    <a:pt x="849884" y="29591"/>
                    <a:pt x="841375" y="38100"/>
                    <a:pt x="830834" y="38100"/>
                  </a:cubicBezTo>
                  <a:lnTo>
                    <a:pt x="19050" y="38100"/>
                  </a:lnTo>
                  <a:cubicBezTo>
                    <a:pt x="8509" y="38100"/>
                    <a:pt x="0" y="29591"/>
                    <a:pt x="0" y="19050"/>
                  </a:cubicBezTo>
                  <a:cubicBezTo>
                    <a:pt x="0" y="8509"/>
                    <a:pt x="8509" y="0"/>
                    <a:pt x="19050" y="0"/>
                  </a:cubicBezTo>
                  <a:close/>
                </a:path>
              </a:pathLst>
            </a:custGeom>
            <a:solidFill>
              <a:srgbClr val="38B6FF"/>
            </a:solidFill>
          </p:spPr>
        </p:sp>
      </p:grpSp>
      <p:grpSp>
        <p:nvGrpSpPr>
          <p:cNvPr name="Group 76" id="76"/>
          <p:cNvGrpSpPr/>
          <p:nvPr/>
        </p:nvGrpSpPr>
        <p:grpSpPr>
          <a:xfrm rot="-10800000">
            <a:off x="3940283" y="5775800"/>
            <a:ext cx="418387" cy="28575"/>
            <a:chOff x="0" y="0"/>
            <a:chExt cx="557849" cy="38100"/>
          </a:xfrm>
        </p:grpSpPr>
        <p:sp>
          <p:nvSpPr>
            <p:cNvPr name="Freeform 77" id="77"/>
            <p:cNvSpPr/>
            <p:nvPr/>
          </p:nvSpPr>
          <p:spPr>
            <a:xfrm flipH="false" flipV="false" rot="0">
              <a:off x="0" y="0"/>
              <a:ext cx="557911" cy="38100"/>
            </a:xfrm>
            <a:custGeom>
              <a:avLst/>
              <a:gdLst/>
              <a:ahLst/>
              <a:cxnLst/>
              <a:rect r="r" b="b" t="t" l="l"/>
              <a:pathLst>
                <a:path h="38100" w="557911">
                  <a:moveTo>
                    <a:pt x="19050" y="0"/>
                  </a:moveTo>
                  <a:lnTo>
                    <a:pt x="538861" y="0"/>
                  </a:lnTo>
                  <a:cubicBezTo>
                    <a:pt x="549402" y="0"/>
                    <a:pt x="557911" y="8509"/>
                    <a:pt x="557911" y="19050"/>
                  </a:cubicBezTo>
                  <a:cubicBezTo>
                    <a:pt x="557911" y="29591"/>
                    <a:pt x="549275" y="38100"/>
                    <a:pt x="538861" y="38100"/>
                  </a:cubicBezTo>
                  <a:lnTo>
                    <a:pt x="19050" y="38100"/>
                  </a:lnTo>
                  <a:cubicBezTo>
                    <a:pt x="8509" y="38100"/>
                    <a:pt x="0" y="29591"/>
                    <a:pt x="0" y="19050"/>
                  </a:cubicBezTo>
                  <a:cubicBezTo>
                    <a:pt x="0" y="8509"/>
                    <a:pt x="8509" y="0"/>
                    <a:pt x="19050" y="0"/>
                  </a:cubicBezTo>
                  <a:close/>
                </a:path>
              </a:pathLst>
            </a:custGeom>
            <a:solidFill>
              <a:srgbClr val="38B6FF"/>
            </a:solidFill>
          </p:spPr>
        </p:sp>
      </p:grpSp>
      <p:grpSp>
        <p:nvGrpSpPr>
          <p:cNvPr name="Group 78" id="78"/>
          <p:cNvGrpSpPr/>
          <p:nvPr/>
        </p:nvGrpSpPr>
        <p:grpSpPr>
          <a:xfrm rot="-10800000">
            <a:off x="4218529" y="5775800"/>
            <a:ext cx="418387" cy="28575"/>
            <a:chOff x="0" y="0"/>
            <a:chExt cx="557849" cy="38100"/>
          </a:xfrm>
        </p:grpSpPr>
        <p:sp>
          <p:nvSpPr>
            <p:cNvPr name="Freeform 79" id="79"/>
            <p:cNvSpPr/>
            <p:nvPr/>
          </p:nvSpPr>
          <p:spPr>
            <a:xfrm flipH="false" flipV="false" rot="0">
              <a:off x="0" y="0"/>
              <a:ext cx="557911" cy="38100"/>
            </a:xfrm>
            <a:custGeom>
              <a:avLst/>
              <a:gdLst/>
              <a:ahLst/>
              <a:cxnLst/>
              <a:rect r="r" b="b" t="t" l="l"/>
              <a:pathLst>
                <a:path h="38100" w="557911">
                  <a:moveTo>
                    <a:pt x="19050" y="0"/>
                  </a:moveTo>
                  <a:lnTo>
                    <a:pt x="538861" y="0"/>
                  </a:lnTo>
                  <a:cubicBezTo>
                    <a:pt x="549402" y="0"/>
                    <a:pt x="557911" y="8509"/>
                    <a:pt x="557911" y="19050"/>
                  </a:cubicBezTo>
                  <a:cubicBezTo>
                    <a:pt x="557911" y="29591"/>
                    <a:pt x="549275" y="38100"/>
                    <a:pt x="538861" y="38100"/>
                  </a:cubicBezTo>
                  <a:lnTo>
                    <a:pt x="19050" y="38100"/>
                  </a:lnTo>
                  <a:cubicBezTo>
                    <a:pt x="8509" y="38100"/>
                    <a:pt x="0" y="29591"/>
                    <a:pt x="0" y="19050"/>
                  </a:cubicBezTo>
                  <a:cubicBezTo>
                    <a:pt x="0" y="8509"/>
                    <a:pt x="8509" y="0"/>
                    <a:pt x="19050" y="0"/>
                  </a:cubicBezTo>
                  <a:close/>
                </a:path>
              </a:pathLst>
            </a:custGeom>
            <a:solidFill>
              <a:srgbClr val="38B6FF"/>
            </a:solidFill>
          </p:spPr>
        </p:sp>
      </p:grpSp>
      <p:sp>
        <p:nvSpPr>
          <p:cNvPr name="TextBox 80" id="80"/>
          <p:cNvSpPr txBox="true"/>
          <p:nvPr/>
        </p:nvSpPr>
        <p:spPr>
          <a:xfrm rot="0">
            <a:off x="8555881" y="3424347"/>
            <a:ext cx="1499396" cy="145405"/>
          </a:xfrm>
          <a:prstGeom prst="rect">
            <a:avLst/>
          </a:prstGeom>
        </p:spPr>
        <p:txBody>
          <a:bodyPr anchor="t" rtlCol="false" tIns="0" lIns="0" bIns="0" rIns="0">
            <a:spAutoFit/>
          </a:bodyPr>
          <a:lstStyle/>
          <a:p>
            <a:pPr algn="l">
              <a:lnSpc>
                <a:spcPts val="1077"/>
              </a:lnSpc>
            </a:pPr>
            <a:r>
              <a:rPr lang="en-US" sz="769" b="true">
                <a:solidFill>
                  <a:srgbClr val="FFEDD1"/>
                </a:solidFill>
                <a:latin typeface="Now Bold"/>
                <a:ea typeface="Now Bold"/>
                <a:cs typeface="Now Bold"/>
                <a:sym typeface="Now Bold"/>
              </a:rPr>
              <a:t>CONTROL BUS</a:t>
            </a:r>
          </a:p>
        </p:txBody>
      </p:sp>
      <p:sp>
        <p:nvSpPr>
          <p:cNvPr name="TextBox 81" id="81"/>
          <p:cNvSpPr txBox="true"/>
          <p:nvPr/>
        </p:nvSpPr>
        <p:spPr>
          <a:xfrm rot="0">
            <a:off x="8804742" y="3626656"/>
            <a:ext cx="1499396" cy="145405"/>
          </a:xfrm>
          <a:prstGeom prst="rect">
            <a:avLst/>
          </a:prstGeom>
        </p:spPr>
        <p:txBody>
          <a:bodyPr anchor="t" rtlCol="false" tIns="0" lIns="0" bIns="0" rIns="0">
            <a:spAutoFit/>
          </a:bodyPr>
          <a:lstStyle/>
          <a:p>
            <a:pPr algn="l">
              <a:lnSpc>
                <a:spcPts val="1077"/>
              </a:lnSpc>
            </a:pPr>
            <a:r>
              <a:rPr lang="en-US" sz="769" b="true">
                <a:solidFill>
                  <a:srgbClr val="FFEDD1"/>
                </a:solidFill>
                <a:latin typeface="Now Bold"/>
                <a:ea typeface="Now Bold"/>
                <a:cs typeface="Now Bold"/>
                <a:sym typeface="Now Bold"/>
              </a:rPr>
              <a:t>DATA BUS</a:t>
            </a:r>
          </a:p>
        </p:txBody>
      </p:sp>
      <p:sp>
        <p:nvSpPr>
          <p:cNvPr name="TextBox 82" id="82"/>
          <p:cNvSpPr txBox="true"/>
          <p:nvPr/>
        </p:nvSpPr>
        <p:spPr>
          <a:xfrm rot="0">
            <a:off x="8609835" y="3816620"/>
            <a:ext cx="1499396" cy="145405"/>
          </a:xfrm>
          <a:prstGeom prst="rect">
            <a:avLst/>
          </a:prstGeom>
        </p:spPr>
        <p:txBody>
          <a:bodyPr anchor="t" rtlCol="false" tIns="0" lIns="0" bIns="0" rIns="0">
            <a:spAutoFit/>
          </a:bodyPr>
          <a:lstStyle/>
          <a:p>
            <a:pPr algn="l">
              <a:lnSpc>
                <a:spcPts val="1077"/>
              </a:lnSpc>
            </a:pPr>
            <a:r>
              <a:rPr lang="en-US" sz="769" b="true">
                <a:solidFill>
                  <a:srgbClr val="FFEDD1"/>
                </a:solidFill>
                <a:latin typeface="Now Bold"/>
                <a:ea typeface="Now Bold"/>
                <a:cs typeface="Now Bold"/>
                <a:sym typeface="Now Bold"/>
              </a:rPr>
              <a:t>ADDRESS BUS</a:t>
            </a:r>
          </a:p>
        </p:txBody>
      </p:sp>
      <p:grpSp>
        <p:nvGrpSpPr>
          <p:cNvPr name="Group 83" id="83"/>
          <p:cNvGrpSpPr/>
          <p:nvPr/>
        </p:nvGrpSpPr>
        <p:grpSpPr>
          <a:xfrm rot="10720186">
            <a:off x="8111973" y="5034153"/>
            <a:ext cx="266220" cy="28575"/>
            <a:chOff x="0" y="0"/>
            <a:chExt cx="354960" cy="38100"/>
          </a:xfrm>
        </p:grpSpPr>
        <p:sp>
          <p:nvSpPr>
            <p:cNvPr name="Freeform 84" id="84"/>
            <p:cNvSpPr/>
            <p:nvPr/>
          </p:nvSpPr>
          <p:spPr>
            <a:xfrm flipH="false" flipV="false" rot="0">
              <a:off x="0" y="0"/>
              <a:ext cx="354965" cy="38100"/>
            </a:xfrm>
            <a:custGeom>
              <a:avLst/>
              <a:gdLst/>
              <a:ahLst/>
              <a:cxnLst/>
              <a:rect r="r" b="b" t="t" l="l"/>
              <a:pathLst>
                <a:path h="38100" w="354965">
                  <a:moveTo>
                    <a:pt x="19050" y="0"/>
                  </a:moveTo>
                  <a:lnTo>
                    <a:pt x="335915" y="0"/>
                  </a:lnTo>
                  <a:cubicBezTo>
                    <a:pt x="346456" y="0"/>
                    <a:pt x="354965" y="8509"/>
                    <a:pt x="354965" y="19050"/>
                  </a:cubicBezTo>
                  <a:cubicBezTo>
                    <a:pt x="354965" y="29591"/>
                    <a:pt x="346456" y="38100"/>
                    <a:pt x="335915" y="38100"/>
                  </a:cubicBezTo>
                  <a:lnTo>
                    <a:pt x="19050" y="38100"/>
                  </a:lnTo>
                  <a:cubicBezTo>
                    <a:pt x="8509" y="38100"/>
                    <a:pt x="0" y="29591"/>
                    <a:pt x="0" y="19050"/>
                  </a:cubicBezTo>
                  <a:cubicBezTo>
                    <a:pt x="0" y="8509"/>
                    <a:pt x="8509" y="0"/>
                    <a:pt x="19050" y="0"/>
                  </a:cubicBezTo>
                  <a:close/>
                </a:path>
              </a:pathLst>
            </a:custGeom>
            <a:solidFill>
              <a:srgbClr val="FF5757"/>
            </a:solidFill>
          </p:spPr>
        </p:sp>
      </p:grpSp>
      <p:grpSp>
        <p:nvGrpSpPr>
          <p:cNvPr name="Group 85" id="85"/>
          <p:cNvGrpSpPr/>
          <p:nvPr/>
        </p:nvGrpSpPr>
        <p:grpSpPr>
          <a:xfrm rot="5400000">
            <a:off x="8126515" y="4836040"/>
            <a:ext cx="469554" cy="28575"/>
            <a:chOff x="0" y="0"/>
            <a:chExt cx="626072" cy="38100"/>
          </a:xfrm>
        </p:grpSpPr>
        <p:sp>
          <p:nvSpPr>
            <p:cNvPr name="Freeform 86" id="86"/>
            <p:cNvSpPr/>
            <p:nvPr/>
          </p:nvSpPr>
          <p:spPr>
            <a:xfrm flipH="false" flipV="false" rot="0">
              <a:off x="0" y="0"/>
              <a:ext cx="626110" cy="38100"/>
            </a:xfrm>
            <a:custGeom>
              <a:avLst/>
              <a:gdLst/>
              <a:ahLst/>
              <a:cxnLst/>
              <a:rect r="r" b="b" t="t" l="l"/>
              <a:pathLst>
                <a:path h="38100" w="626110">
                  <a:moveTo>
                    <a:pt x="19050" y="0"/>
                  </a:moveTo>
                  <a:lnTo>
                    <a:pt x="607060" y="0"/>
                  </a:lnTo>
                  <a:cubicBezTo>
                    <a:pt x="617601" y="0"/>
                    <a:pt x="626110" y="8509"/>
                    <a:pt x="626110" y="19050"/>
                  </a:cubicBezTo>
                  <a:cubicBezTo>
                    <a:pt x="626110" y="29591"/>
                    <a:pt x="617601" y="38100"/>
                    <a:pt x="607060" y="38100"/>
                  </a:cubicBezTo>
                  <a:lnTo>
                    <a:pt x="19050" y="38100"/>
                  </a:lnTo>
                  <a:cubicBezTo>
                    <a:pt x="8509" y="38100"/>
                    <a:pt x="0" y="29591"/>
                    <a:pt x="0" y="19050"/>
                  </a:cubicBezTo>
                  <a:cubicBezTo>
                    <a:pt x="0" y="8509"/>
                    <a:pt x="8509" y="0"/>
                    <a:pt x="19050" y="0"/>
                  </a:cubicBezTo>
                  <a:close/>
                </a:path>
              </a:pathLst>
            </a:custGeom>
            <a:solidFill>
              <a:srgbClr val="FF5757"/>
            </a:solidFill>
          </p:spPr>
        </p:sp>
      </p:grpSp>
      <p:grpSp>
        <p:nvGrpSpPr>
          <p:cNvPr name="Group 87" id="87"/>
          <p:cNvGrpSpPr/>
          <p:nvPr/>
        </p:nvGrpSpPr>
        <p:grpSpPr>
          <a:xfrm rot="0">
            <a:off x="8119551" y="4615564"/>
            <a:ext cx="259039" cy="28575"/>
            <a:chOff x="0" y="0"/>
            <a:chExt cx="345385" cy="38100"/>
          </a:xfrm>
        </p:grpSpPr>
        <p:sp>
          <p:nvSpPr>
            <p:cNvPr name="Freeform 88" id="88"/>
            <p:cNvSpPr/>
            <p:nvPr/>
          </p:nvSpPr>
          <p:spPr>
            <a:xfrm flipH="false" flipV="false" rot="0">
              <a:off x="0" y="0"/>
              <a:ext cx="345440" cy="38100"/>
            </a:xfrm>
            <a:custGeom>
              <a:avLst/>
              <a:gdLst/>
              <a:ahLst/>
              <a:cxnLst/>
              <a:rect r="r" b="b" t="t" l="l"/>
              <a:pathLst>
                <a:path h="38100" w="345440">
                  <a:moveTo>
                    <a:pt x="19050" y="0"/>
                  </a:moveTo>
                  <a:lnTo>
                    <a:pt x="326390" y="0"/>
                  </a:lnTo>
                  <a:cubicBezTo>
                    <a:pt x="336931" y="0"/>
                    <a:pt x="345440" y="8509"/>
                    <a:pt x="345440" y="19050"/>
                  </a:cubicBezTo>
                  <a:cubicBezTo>
                    <a:pt x="345440" y="29591"/>
                    <a:pt x="336804" y="38100"/>
                    <a:pt x="326390" y="38100"/>
                  </a:cubicBezTo>
                  <a:lnTo>
                    <a:pt x="19050" y="38100"/>
                  </a:lnTo>
                  <a:cubicBezTo>
                    <a:pt x="8509" y="38100"/>
                    <a:pt x="0" y="29591"/>
                    <a:pt x="0" y="19050"/>
                  </a:cubicBezTo>
                  <a:cubicBezTo>
                    <a:pt x="0" y="8509"/>
                    <a:pt x="8509" y="0"/>
                    <a:pt x="19050" y="0"/>
                  </a:cubicBezTo>
                  <a:close/>
                </a:path>
              </a:pathLst>
            </a:custGeom>
            <a:solidFill>
              <a:srgbClr val="FF5757"/>
            </a:solidFill>
          </p:spPr>
        </p:sp>
      </p:grpSp>
      <p:grpSp>
        <p:nvGrpSpPr>
          <p:cNvPr name="Group 89" id="89"/>
          <p:cNvGrpSpPr/>
          <p:nvPr/>
        </p:nvGrpSpPr>
        <p:grpSpPr>
          <a:xfrm rot="0">
            <a:off x="3848265" y="8510130"/>
            <a:ext cx="3573216" cy="781378"/>
            <a:chOff x="0" y="0"/>
            <a:chExt cx="4764288" cy="1041837"/>
          </a:xfrm>
        </p:grpSpPr>
        <p:sp>
          <p:nvSpPr>
            <p:cNvPr name="Freeform 90" id="90"/>
            <p:cNvSpPr/>
            <p:nvPr/>
          </p:nvSpPr>
          <p:spPr>
            <a:xfrm flipH="false" flipV="false" rot="0">
              <a:off x="0" y="0"/>
              <a:ext cx="4764278" cy="1041781"/>
            </a:xfrm>
            <a:custGeom>
              <a:avLst/>
              <a:gdLst/>
              <a:ahLst/>
              <a:cxnLst/>
              <a:rect r="r" b="b" t="t" l="l"/>
              <a:pathLst>
                <a:path h="1041781" w="4764278">
                  <a:moveTo>
                    <a:pt x="0" y="0"/>
                  </a:moveTo>
                  <a:lnTo>
                    <a:pt x="0" y="1041781"/>
                  </a:lnTo>
                  <a:lnTo>
                    <a:pt x="4764278" y="1041781"/>
                  </a:lnTo>
                  <a:lnTo>
                    <a:pt x="4764278" y="0"/>
                  </a:lnTo>
                  <a:lnTo>
                    <a:pt x="0" y="0"/>
                  </a:lnTo>
                  <a:close/>
                  <a:moveTo>
                    <a:pt x="4578858" y="856361"/>
                  </a:moveTo>
                  <a:lnTo>
                    <a:pt x="181610" y="856361"/>
                  </a:lnTo>
                  <a:lnTo>
                    <a:pt x="181610" y="181610"/>
                  </a:lnTo>
                  <a:lnTo>
                    <a:pt x="4578858" y="181610"/>
                  </a:lnTo>
                  <a:lnTo>
                    <a:pt x="4578858" y="856361"/>
                  </a:lnTo>
                  <a:close/>
                </a:path>
              </a:pathLst>
            </a:custGeom>
            <a:solidFill>
              <a:srgbClr val="FFEDD1"/>
            </a:solidFill>
          </p:spPr>
        </p:sp>
      </p:grpSp>
      <p:sp>
        <p:nvSpPr>
          <p:cNvPr name="TextBox 91" id="91"/>
          <p:cNvSpPr txBox="true"/>
          <p:nvPr/>
        </p:nvSpPr>
        <p:spPr>
          <a:xfrm rot="0">
            <a:off x="4171797" y="8609170"/>
            <a:ext cx="2997953" cy="507098"/>
          </a:xfrm>
          <a:prstGeom prst="rect">
            <a:avLst/>
          </a:prstGeom>
        </p:spPr>
        <p:txBody>
          <a:bodyPr anchor="t" rtlCol="false" tIns="0" lIns="0" bIns="0" rIns="0">
            <a:spAutoFit/>
          </a:bodyPr>
          <a:lstStyle/>
          <a:p>
            <a:pPr algn="ctr">
              <a:lnSpc>
                <a:spcPts val="1825"/>
              </a:lnSpc>
            </a:pPr>
            <a:r>
              <a:rPr lang="en-US" sz="1304" b="true">
                <a:solidFill>
                  <a:srgbClr val="FFEDD1"/>
                </a:solidFill>
                <a:latin typeface="Now Bold"/>
                <a:ea typeface="Now Bold"/>
                <a:cs typeface="Now Bold"/>
                <a:sym typeface="Now Bold"/>
              </a:rPr>
              <a:t>Secondary Storage</a:t>
            </a:r>
          </a:p>
          <a:p>
            <a:pPr algn="ctr">
              <a:lnSpc>
                <a:spcPts val="1825"/>
              </a:lnSpc>
            </a:pPr>
            <a:r>
              <a:rPr lang="en-US" sz="1304" b="true">
                <a:solidFill>
                  <a:srgbClr val="FFEDD1"/>
                </a:solidFill>
                <a:latin typeface="Now Bold"/>
                <a:ea typeface="Now Bold"/>
                <a:cs typeface="Now Bold"/>
                <a:sym typeface="Now Bold"/>
              </a:rPr>
              <a:t>(HDD, SSD, Removable Disk, CD)</a:t>
            </a:r>
          </a:p>
        </p:txBody>
      </p:sp>
      <p:grpSp>
        <p:nvGrpSpPr>
          <p:cNvPr name="Group 92" id="92"/>
          <p:cNvGrpSpPr/>
          <p:nvPr/>
        </p:nvGrpSpPr>
        <p:grpSpPr>
          <a:xfrm rot="-5400000">
            <a:off x="5135051" y="8050268"/>
            <a:ext cx="878283" cy="47625"/>
            <a:chOff x="0" y="0"/>
            <a:chExt cx="1171044" cy="63500"/>
          </a:xfrm>
        </p:grpSpPr>
        <p:sp>
          <p:nvSpPr>
            <p:cNvPr name="Freeform 93" id="93"/>
            <p:cNvSpPr/>
            <p:nvPr/>
          </p:nvSpPr>
          <p:spPr>
            <a:xfrm flipH="false" flipV="false" rot="0">
              <a:off x="0" y="0"/>
              <a:ext cx="1171067" cy="63500"/>
            </a:xfrm>
            <a:custGeom>
              <a:avLst/>
              <a:gdLst/>
              <a:ahLst/>
              <a:cxnLst/>
              <a:rect r="r" b="b" t="t" l="l"/>
              <a:pathLst>
                <a:path h="63500" w="1171067">
                  <a:moveTo>
                    <a:pt x="31750" y="0"/>
                  </a:moveTo>
                  <a:lnTo>
                    <a:pt x="1139317" y="0"/>
                  </a:lnTo>
                  <a:cubicBezTo>
                    <a:pt x="1156843" y="0"/>
                    <a:pt x="1171067" y="14224"/>
                    <a:pt x="1171067" y="31750"/>
                  </a:cubicBezTo>
                  <a:cubicBezTo>
                    <a:pt x="1171067" y="49276"/>
                    <a:pt x="1156843" y="63500"/>
                    <a:pt x="1139317" y="63500"/>
                  </a:cubicBezTo>
                  <a:lnTo>
                    <a:pt x="31750" y="63500"/>
                  </a:lnTo>
                  <a:cubicBezTo>
                    <a:pt x="14224" y="63500"/>
                    <a:pt x="0" y="49276"/>
                    <a:pt x="0" y="31750"/>
                  </a:cubicBezTo>
                  <a:cubicBezTo>
                    <a:pt x="0" y="14224"/>
                    <a:pt x="14224" y="0"/>
                    <a:pt x="31750" y="0"/>
                  </a:cubicBezTo>
                  <a:close/>
                </a:path>
              </a:pathLst>
            </a:custGeom>
            <a:solidFill>
              <a:srgbClr val="FF66C4"/>
            </a:solidFill>
          </p:spPr>
        </p:sp>
      </p:grpSp>
      <p:sp>
        <p:nvSpPr>
          <p:cNvPr name="TextBox 94" id="94"/>
          <p:cNvSpPr txBox="true"/>
          <p:nvPr/>
        </p:nvSpPr>
        <p:spPr>
          <a:xfrm rot="0">
            <a:off x="5634873" y="7804286"/>
            <a:ext cx="1658925" cy="504829"/>
          </a:xfrm>
          <a:prstGeom prst="rect">
            <a:avLst/>
          </a:prstGeom>
        </p:spPr>
        <p:txBody>
          <a:bodyPr anchor="t" rtlCol="false" tIns="0" lIns="0" bIns="0" rIns="0">
            <a:spAutoFit/>
          </a:bodyPr>
          <a:lstStyle/>
          <a:p>
            <a:pPr algn="l">
              <a:lnSpc>
                <a:spcPts val="1825"/>
              </a:lnSpc>
            </a:pPr>
            <a:r>
              <a:rPr lang="en-US" sz="1304" b="true">
                <a:solidFill>
                  <a:srgbClr val="FFEDD1"/>
                </a:solidFill>
                <a:latin typeface="Now Bold"/>
                <a:ea typeface="Now Bold"/>
                <a:cs typeface="Now Bold"/>
                <a:sym typeface="Now Bold"/>
              </a:rPr>
              <a:t>Load executable code when needed</a:t>
            </a:r>
          </a:p>
        </p:txBody>
      </p:sp>
      <p:grpSp>
        <p:nvGrpSpPr>
          <p:cNvPr name="Group 95" id="95"/>
          <p:cNvGrpSpPr/>
          <p:nvPr/>
        </p:nvGrpSpPr>
        <p:grpSpPr>
          <a:xfrm rot="0">
            <a:off x="1028700" y="3060893"/>
            <a:ext cx="9953442" cy="6588693"/>
            <a:chOff x="0" y="0"/>
            <a:chExt cx="13271256" cy="8784924"/>
          </a:xfrm>
        </p:grpSpPr>
        <p:sp>
          <p:nvSpPr>
            <p:cNvPr name="Freeform 96" id="96"/>
            <p:cNvSpPr/>
            <p:nvPr/>
          </p:nvSpPr>
          <p:spPr>
            <a:xfrm flipH="false" flipV="false" rot="0">
              <a:off x="0" y="0"/>
              <a:ext cx="13271246" cy="8784971"/>
            </a:xfrm>
            <a:custGeom>
              <a:avLst/>
              <a:gdLst/>
              <a:ahLst/>
              <a:cxnLst/>
              <a:rect r="r" b="b" t="t" l="l"/>
              <a:pathLst>
                <a:path h="8784971" w="13271246">
                  <a:moveTo>
                    <a:pt x="0" y="0"/>
                  </a:moveTo>
                  <a:lnTo>
                    <a:pt x="0" y="8784971"/>
                  </a:lnTo>
                  <a:lnTo>
                    <a:pt x="13271246" y="8784971"/>
                  </a:lnTo>
                  <a:lnTo>
                    <a:pt x="13271246" y="0"/>
                  </a:lnTo>
                  <a:lnTo>
                    <a:pt x="0" y="0"/>
                  </a:lnTo>
                  <a:close/>
                  <a:moveTo>
                    <a:pt x="12991465" y="8505063"/>
                  </a:moveTo>
                  <a:lnTo>
                    <a:pt x="273939" y="8505063"/>
                  </a:lnTo>
                  <a:lnTo>
                    <a:pt x="273939" y="273939"/>
                  </a:lnTo>
                  <a:lnTo>
                    <a:pt x="12991465" y="273939"/>
                  </a:lnTo>
                  <a:lnTo>
                    <a:pt x="12991465" y="8505063"/>
                  </a:lnTo>
                  <a:close/>
                </a:path>
              </a:pathLst>
            </a:custGeom>
            <a:solidFill>
              <a:srgbClr val="7595CC"/>
            </a:solidFill>
          </p:spPr>
        </p:sp>
      </p:grpSp>
      <p:sp>
        <p:nvSpPr>
          <p:cNvPr name="TextBox 97" id="97"/>
          <p:cNvSpPr txBox="true"/>
          <p:nvPr/>
        </p:nvSpPr>
        <p:spPr>
          <a:xfrm rot="0">
            <a:off x="6244529" y="1939882"/>
            <a:ext cx="5120426" cy="683056"/>
          </a:xfrm>
          <a:prstGeom prst="rect">
            <a:avLst/>
          </a:prstGeom>
        </p:spPr>
        <p:txBody>
          <a:bodyPr anchor="t" rtlCol="false" tIns="0" lIns="0" bIns="0" rIns="0">
            <a:spAutoFit/>
          </a:bodyPr>
          <a:lstStyle/>
          <a:p>
            <a:pPr algn="l">
              <a:lnSpc>
                <a:spcPts val="4875"/>
              </a:lnSpc>
            </a:pPr>
            <a:r>
              <a:rPr lang="en-US" sz="3483">
                <a:solidFill>
                  <a:srgbClr val="7595CC"/>
                </a:solidFill>
                <a:latin typeface="Arimo"/>
                <a:ea typeface="Arimo"/>
                <a:cs typeface="Arimo"/>
                <a:sym typeface="Arimo"/>
              </a:rPr>
              <a:t>Memory Management</a:t>
            </a:r>
          </a:p>
        </p:txBody>
      </p:sp>
      <p:sp>
        <p:nvSpPr>
          <p:cNvPr name="TextBox 98" id="98"/>
          <p:cNvSpPr txBox="true"/>
          <p:nvPr/>
        </p:nvSpPr>
        <p:spPr>
          <a:xfrm rot="0">
            <a:off x="11763209" y="3077304"/>
            <a:ext cx="5843058" cy="794330"/>
          </a:xfrm>
          <a:prstGeom prst="rect">
            <a:avLst/>
          </a:prstGeom>
        </p:spPr>
        <p:txBody>
          <a:bodyPr anchor="t" rtlCol="false" tIns="0" lIns="0" bIns="0" rIns="0">
            <a:spAutoFit/>
          </a:bodyPr>
          <a:lstStyle/>
          <a:p>
            <a:pPr algn="l">
              <a:lnSpc>
                <a:spcPts val="5563"/>
              </a:lnSpc>
            </a:pPr>
            <a:r>
              <a:rPr lang="en-US" sz="3973">
                <a:solidFill>
                  <a:srgbClr val="FF5757"/>
                </a:solidFill>
                <a:latin typeface="Arimo"/>
                <a:ea typeface="Arimo"/>
                <a:cs typeface="Arimo"/>
                <a:sym typeface="Arimo"/>
              </a:rPr>
              <a:t>OS does it! OS will...</a:t>
            </a:r>
          </a:p>
        </p:txBody>
      </p:sp>
      <p:grpSp>
        <p:nvGrpSpPr>
          <p:cNvPr name="Group 99" id="99"/>
          <p:cNvGrpSpPr/>
          <p:nvPr/>
        </p:nvGrpSpPr>
        <p:grpSpPr>
          <a:xfrm rot="0">
            <a:off x="2537237" y="281084"/>
            <a:ext cx="13213526" cy="9925515"/>
            <a:chOff x="0" y="0"/>
            <a:chExt cx="17618034" cy="13234020"/>
          </a:xfrm>
        </p:grpSpPr>
        <p:sp>
          <p:nvSpPr>
            <p:cNvPr name="Freeform 100" id="10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101" id="10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102" id="10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2614046" cy="1028700"/>
            <a:chOff x="0" y="0"/>
            <a:chExt cx="3485395" cy="1371600"/>
          </a:xfrm>
        </p:grpSpPr>
        <p:sp>
          <p:nvSpPr>
            <p:cNvPr name="Freeform 3" id="3"/>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4" id="4"/>
          <p:cNvGrpSpPr/>
          <p:nvPr/>
        </p:nvGrpSpPr>
        <p:grpSpPr>
          <a:xfrm rot="0">
            <a:off x="2614046" y="0"/>
            <a:ext cx="2614046" cy="1028700"/>
            <a:chOff x="0" y="0"/>
            <a:chExt cx="3485395" cy="1371600"/>
          </a:xfrm>
        </p:grpSpPr>
        <p:sp>
          <p:nvSpPr>
            <p:cNvPr name="Freeform 5" id="5"/>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6" id="6"/>
          <p:cNvGrpSpPr/>
          <p:nvPr/>
        </p:nvGrpSpPr>
        <p:grpSpPr>
          <a:xfrm rot="0">
            <a:off x="5228093" y="0"/>
            <a:ext cx="2614046" cy="1028700"/>
            <a:chOff x="0" y="0"/>
            <a:chExt cx="3485395" cy="1371600"/>
          </a:xfrm>
        </p:grpSpPr>
        <p:sp>
          <p:nvSpPr>
            <p:cNvPr name="Freeform 7" id="7"/>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8" id="8"/>
          <p:cNvGrpSpPr/>
          <p:nvPr/>
        </p:nvGrpSpPr>
        <p:grpSpPr>
          <a:xfrm rot="0">
            <a:off x="7842139" y="0"/>
            <a:ext cx="2614046" cy="1028700"/>
            <a:chOff x="0" y="0"/>
            <a:chExt cx="3485395" cy="1371600"/>
          </a:xfrm>
        </p:grpSpPr>
        <p:sp>
          <p:nvSpPr>
            <p:cNvPr name="Freeform 9" id="9"/>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0" id="10"/>
          <p:cNvGrpSpPr/>
          <p:nvPr/>
        </p:nvGrpSpPr>
        <p:grpSpPr>
          <a:xfrm rot="0">
            <a:off x="10456186" y="0"/>
            <a:ext cx="2614046" cy="1028700"/>
            <a:chOff x="0" y="0"/>
            <a:chExt cx="3485395" cy="1371600"/>
          </a:xfrm>
        </p:grpSpPr>
        <p:sp>
          <p:nvSpPr>
            <p:cNvPr name="Freeform 11" id="11"/>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2" id="12"/>
          <p:cNvGrpSpPr/>
          <p:nvPr/>
        </p:nvGrpSpPr>
        <p:grpSpPr>
          <a:xfrm rot="0">
            <a:off x="13070232" y="0"/>
            <a:ext cx="2614046" cy="1028700"/>
            <a:chOff x="0" y="0"/>
            <a:chExt cx="3485395" cy="1371600"/>
          </a:xfrm>
        </p:grpSpPr>
        <p:sp>
          <p:nvSpPr>
            <p:cNvPr name="Freeform 13" id="13"/>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4" id="14"/>
          <p:cNvGrpSpPr/>
          <p:nvPr/>
        </p:nvGrpSpPr>
        <p:grpSpPr>
          <a:xfrm rot="0">
            <a:off x="15673954" y="0"/>
            <a:ext cx="2614046" cy="1028700"/>
            <a:chOff x="0" y="0"/>
            <a:chExt cx="3485395" cy="1371600"/>
          </a:xfrm>
        </p:grpSpPr>
        <p:sp>
          <p:nvSpPr>
            <p:cNvPr name="Freeform 15" id="15"/>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sp>
        <p:nvSpPr>
          <p:cNvPr name="Freeform 16" id="16"/>
          <p:cNvSpPr/>
          <p:nvPr/>
        </p:nvSpPr>
        <p:spPr>
          <a:xfrm flipH="false" flipV="true" rot="1965492">
            <a:off x="3571190" y="1541107"/>
            <a:ext cx="2115549" cy="753905"/>
          </a:xfrm>
          <a:custGeom>
            <a:avLst/>
            <a:gdLst/>
            <a:ahLst/>
            <a:cxnLst/>
            <a:rect r="r" b="b" t="t" l="l"/>
            <a:pathLst>
              <a:path h="753905" w="2115549">
                <a:moveTo>
                  <a:pt x="0" y="753905"/>
                </a:moveTo>
                <a:lnTo>
                  <a:pt x="2115549" y="753905"/>
                </a:lnTo>
                <a:lnTo>
                  <a:pt x="2115549" y="0"/>
                </a:lnTo>
                <a:lnTo>
                  <a:pt x="0" y="0"/>
                </a:lnTo>
                <a:lnTo>
                  <a:pt x="0" y="753905"/>
                </a:lnTo>
                <a:close/>
              </a:path>
            </a:pathLst>
          </a:custGeom>
          <a:blipFill>
            <a:blip r:embed="rId2">
              <a:extLst>
                <a:ext uri="{96DAC541-7B7A-43D3-8B79-37D633B846F1}">
                  <asvg:svgBlip xmlns:asvg="http://schemas.microsoft.com/office/drawing/2016/SVG/main" r:embed="rId3"/>
                </a:ext>
              </a:extLst>
            </a:blip>
            <a:stretch>
              <a:fillRect l="0" t="0" r="0" b="-1926"/>
            </a:stretch>
          </a:blipFill>
        </p:spPr>
      </p:sp>
      <p:sp>
        <p:nvSpPr>
          <p:cNvPr name="TextBox 17" id="17"/>
          <p:cNvSpPr txBox="true"/>
          <p:nvPr/>
        </p:nvSpPr>
        <p:spPr>
          <a:xfrm rot="0">
            <a:off x="632576" y="2901"/>
            <a:ext cx="1135914" cy="832817"/>
          </a:xfrm>
          <a:prstGeom prst="rect">
            <a:avLst/>
          </a:prstGeom>
        </p:spPr>
        <p:txBody>
          <a:bodyPr anchor="t" rtlCol="false" tIns="0" lIns="0" bIns="0" rIns="0">
            <a:spAutoFit/>
          </a:bodyPr>
          <a:lstStyle/>
          <a:p>
            <a:pPr algn="ctr">
              <a:lnSpc>
                <a:spcPts val="6070"/>
              </a:lnSpc>
            </a:pPr>
            <a:r>
              <a:rPr lang="en-US" sz="4336" b="true">
                <a:solidFill>
                  <a:srgbClr val="FFFFFF"/>
                </a:solidFill>
                <a:latin typeface="Arimo Bold"/>
                <a:ea typeface="Arimo Bold"/>
                <a:cs typeface="Arimo Bold"/>
                <a:sym typeface="Arimo Bold"/>
              </a:rPr>
              <a:t>HCI</a:t>
            </a:r>
          </a:p>
        </p:txBody>
      </p:sp>
      <p:sp>
        <p:nvSpPr>
          <p:cNvPr name="TextBox 18" id="18"/>
          <p:cNvSpPr txBox="true"/>
          <p:nvPr/>
        </p:nvSpPr>
        <p:spPr>
          <a:xfrm rot="0">
            <a:off x="11364955" y="3891383"/>
            <a:ext cx="6602504" cy="4895340"/>
          </a:xfrm>
          <a:prstGeom prst="rect">
            <a:avLst/>
          </a:prstGeom>
        </p:spPr>
        <p:txBody>
          <a:bodyPr anchor="t" rtlCol="false" tIns="0" lIns="0" bIns="0" rIns="0">
            <a:spAutoFit/>
          </a:bodyPr>
          <a:lstStyle/>
          <a:p>
            <a:pPr algn="l" marL="623476" indent="-207825" lvl="2">
              <a:lnSpc>
                <a:spcPts val="3818"/>
              </a:lnSpc>
              <a:buFont typeface="Arial"/>
              <a:buChar char="⚬"/>
            </a:pPr>
            <a:r>
              <a:rPr lang="en-US" sz="2727">
                <a:solidFill>
                  <a:srgbClr val="FF5757"/>
                </a:solidFill>
                <a:latin typeface="Arimo"/>
                <a:ea typeface="Arimo"/>
                <a:cs typeface="Arimo"/>
                <a:sym typeface="Arimo"/>
              </a:rPr>
              <a:t>Track of all the memory locations</a:t>
            </a:r>
          </a:p>
          <a:p>
            <a:pPr algn="l" marL="623476" indent="-207825" lvl="2">
              <a:lnSpc>
                <a:spcPts val="3818"/>
              </a:lnSpc>
              <a:buFont typeface="Arial"/>
              <a:buChar char="⚬"/>
            </a:pPr>
            <a:r>
              <a:rPr lang="en-US" sz="2727">
                <a:solidFill>
                  <a:srgbClr val="FF5757"/>
                </a:solidFill>
                <a:latin typeface="Arimo"/>
                <a:ea typeface="Arimo"/>
                <a:cs typeface="Arimo"/>
                <a:sym typeface="Arimo"/>
              </a:rPr>
              <a:t>Memory protection ensures that two competing applications cannot access or modify the same memory locations simultaneously, thereby preventing conflicts and ensuring system stability.</a:t>
            </a:r>
          </a:p>
          <a:p>
            <a:pPr algn="l" marL="623476" indent="-207825" lvl="2">
              <a:lnSpc>
                <a:spcPts val="3818"/>
              </a:lnSpc>
              <a:buFont typeface="Arial"/>
              <a:buChar char="⚬"/>
            </a:pPr>
            <a:r>
              <a:rPr lang="en-US" sz="2727">
                <a:solidFill>
                  <a:srgbClr val="FF5757"/>
                </a:solidFill>
                <a:latin typeface="Arimo"/>
                <a:ea typeface="Arimo"/>
                <a:cs typeface="Arimo"/>
                <a:sym typeface="Arimo"/>
              </a:rPr>
              <a:t>Make sure enough hardware is allocated to perform the necessary process</a:t>
            </a:r>
          </a:p>
        </p:txBody>
      </p:sp>
      <p:sp>
        <p:nvSpPr>
          <p:cNvPr name="TextBox 19" id="19"/>
          <p:cNvSpPr txBox="true"/>
          <p:nvPr/>
        </p:nvSpPr>
        <p:spPr>
          <a:xfrm rot="0">
            <a:off x="3353113" y="2901"/>
            <a:ext cx="1135914" cy="841924"/>
          </a:xfrm>
          <a:prstGeom prst="rect">
            <a:avLst/>
          </a:prstGeom>
        </p:spPr>
        <p:txBody>
          <a:bodyPr anchor="t" rtlCol="false" tIns="0" lIns="0" bIns="0" rIns="0">
            <a:spAutoFit/>
          </a:bodyPr>
          <a:lstStyle/>
          <a:p>
            <a:pPr algn="ctr">
              <a:lnSpc>
                <a:spcPts val="6070"/>
              </a:lnSpc>
            </a:pPr>
            <a:r>
              <a:rPr lang="en-US" sz="4336" b="true">
                <a:solidFill>
                  <a:srgbClr val="7595CC"/>
                </a:solidFill>
                <a:latin typeface="Arimo Bold"/>
                <a:ea typeface="Arimo Bold"/>
                <a:cs typeface="Arimo Bold"/>
                <a:sym typeface="Arimo Bold"/>
              </a:rPr>
              <a:t>MM</a:t>
            </a:r>
          </a:p>
        </p:txBody>
      </p:sp>
      <p:grpSp>
        <p:nvGrpSpPr>
          <p:cNvPr name="Group 20" id="20"/>
          <p:cNvGrpSpPr/>
          <p:nvPr/>
        </p:nvGrpSpPr>
        <p:grpSpPr>
          <a:xfrm rot="0">
            <a:off x="1928797" y="6950402"/>
            <a:ext cx="1170425" cy="523175"/>
            <a:chOff x="0" y="0"/>
            <a:chExt cx="1560567" cy="697567"/>
          </a:xfrm>
        </p:grpSpPr>
        <p:sp>
          <p:nvSpPr>
            <p:cNvPr name="Freeform 21" id="21"/>
            <p:cNvSpPr/>
            <p:nvPr/>
          </p:nvSpPr>
          <p:spPr>
            <a:xfrm flipH="false" flipV="false" rot="0">
              <a:off x="0" y="0"/>
              <a:ext cx="1560576" cy="697611"/>
            </a:xfrm>
            <a:custGeom>
              <a:avLst/>
              <a:gdLst/>
              <a:ahLst/>
              <a:cxnLst/>
              <a:rect r="r" b="b" t="t" l="l"/>
              <a:pathLst>
                <a:path h="697611" w="1560576">
                  <a:moveTo>
                    <a:pt x="0" y="0"/>
                  </a:moveTo>
                  <a:lnTo>
                    <a:pt x="0" y="697611"/>
                  </a:lnTo>
                  <a:lnTo>
                    <a:pt x="1560576" y="697611"/>
                  </a:lnTo>
                  <a:lnTo>
                    <a:pt x="1560576" y="0"/>
                  </a:lnTo>
                  <a:lnTo>
                    <a:pt x="0" y="0"/>
                  </a:lnTo>
                  <a:close/>
                  <a:moveTo>
                    <a:pt x="1480820" y="617855"/>
                  </a:moveTo>
                  <a:lnTo>
                    <a:pt x="78105" y="617855"/>
                  </a:lnTo>
                  <a:lnTo>
                    <a:pt x="78105" y="78105"/>
                  </a:lnTo>
                  <a:lnTo>
                    <a:pt x="1480820" y="78105"/>
                  </a:lnTo>
                  <a:lnTo>
                    <a:pt x="1480820" y="617855"/>
                  </a:lnTo>
                  <a:close/>
                </a:path>
              </a:pathLst>
            </a:custGeom>
            <a:solidFill>
              <a:srgbClr val="FFEDD1"/>
            </a:solidFill>
          </p:spPr>
        </p:sp>
      </p:grpSp>
      <p:grpSp>
        <p:nvGrpSpPr>
          <p:cNvPr name="Group 22" id="22"/>
          <p:cNvGrpSpPr/>
          <p:nvPr/>
        </p:nvGrpSpPr>
        <p:grpSpPr>
          <a:xfrm rot="0">
            <a:off x="8479989" y="6964977"/>
            <a:ext cx="1170425" cy="523175"/>
            <a:chOff x="0" y="0"/>
            <a:chExt cx="1560567" cy="697567"/>
          </a:xfrm>
        </p:grpSpPr>
        <p:sp>
          <p:nvSpPr>
            <p:cNvPr name="Freeform 23" id="23"/>
            <p:cNvSpPr/>
            <p:nvPr/>
          </p:nvSpPr>
          <p:spPr>
            <a:xfrm flipH="false" flipV="false" rot="0">
              <a:off x="0" y="0"/>
              <a:ext cx="1560576" cy="697611"/>
            </a:xfrm>
            <a:custGeom>
              <a:avLst/>
              <a:gdLst/>
              <a:ahLst/>
              <a:cxnLst/>
              <a:rect r="r" b="b" t="t" l="l"/>
              <a:pathLst>
                <a:path h="697611" w="1560576">
                  <a:moveTo>
                    <a:pt x="0" y="0"/>
                  </a:moveTo>
                  <a:lnTo>
                    <a:pt x="0" y="697611"/>
                  </a:lnTo>
                  <a:lnTo>
                    <a:pt x="1560576" y="697611"/>
                  </a:lnTo>
                  <a:lnTo>
                    <a:pt x="1560576" y="0"/>
                  </a:lnTo>
                  <a:lnTo>
                    <a:pt x="0" y="0"/>
                  </a:lnTo>
                  <a:close/>
                  <a:moveTo>
                    <a:pt x="1480820" y="617855"/>
                  </a:moveTo>
                  <a:lnTo>
                    <a:pt x="78105" y="617855"/>
                  </a:lnTo>
                  <a:lnTo>
                    <a:pt x="78105" y="78105"/>
                  </a:lnTo>
                  <a:lnTo>
                    <a:pt x="1480820" y="78105"/>
                  </a:lnTo>
                  <a:lnTo>
                    <a:pt x="1480820" y="617855"/>
                  </a:lnTo>
                  <a:close/>
                </a:path>
              </a:pathLst>
            </a:custGeom>
            <a:solidFill>
              <a:srgbClr val="FFEDD1"/>
            </a:solidFill>
          </p:spPr>
        </p:sp>
      </p:grpSp>
      <p:grpSp>
        <p:nvGrpSpPr>
          <p:cNvPr name="Group 24" id="24"/>
          <p:cNvGrpSpPr/>
          <p:nvPr/>
        </p:nvGrpSpPr>
        <p:grpSpPr>
          <a:xfrm rot="0">
            <a:off x="2835711" y="4279008"/>
            <a:ext cx="6014556" cy="2273698"/>
            <a:chOff x="0" y="0"/>
            <a:chExt cx="8019408" cy="3031597"/>
          </a:xfrm>
        </p:grpSpPr>
        <p:sp>
          <p:nvSpPr>
            <p:cNvPr name="Freeform 25" id="25"/>
            <p:cNvSpPr/>
            <p:nvPr/>
          </p:nvSpPr>
          <p:spPr>
            <a:xfrm flipH="false" flipV="false" rot="0">
              <a:off x="0" y="0"/>
              <a:ext cx="8019415" cy="3031617"/>
            </a:xfrm>
            <a:custGeom>
              <a:avLst/>
              <a:gdLst/>
              <a:ahLst/>
              <a:cxnLst/>
              <a:rect r="r" b="b" t="t" l="l"/>
              <a:pathLst>
                <a:path h="3031617" w="8019415">
                  <a:moveTo>
                    <a:pt x="0" y="0"/>
                  </a:moveTo>
                  <a:lnTo>
                    <a:pt x="0" y="3031617"/>
                  </a:lnTo>
                  <a:lnTo>
                    <a:pt x="8019415" y="3031617"/>
                  </a:lnTo>
                  <a:lnTo>
                    <a:pt x="8019415" y="0"/>
                  </a:lnTo>
                  <a:lnTo>
                    <a:pt x="0" y="0"/>
                  </a:lnTo>
                  <a:close/>
                  <a:moveTo>
                    <a:pt x="7846060" y="2858262"/>
                  </a:moveTo>
                  <a:lnTo>
                    <a:pt x="169672" y="2858262"/>
                  </a:lnTo>
                  <a:lnTo>
                    <a:pt x="169672" y="169672"/>
                  </a:lnTo>
                  <a:lnTo>
                    <a:pt x="7846060" y="169672"/>
                  </a:lnTo>
                  <a:lnTo>
                    <a:pt x="7846060" y="2858262"/>
                  </a:lnTo>
                  <a:close/>
                </a:path>
              </a:pathLst>
            </a:custGeom>
            <a:solidFill>
              <a:srgbClr val="F89D87"/>
            </a:solidFill>
          </p:spPr>
        </p:sp>
      </p:grpSp>
      <p:grpSp>
        <p:nvGrpSpPr>
          <p:cNvPr name="Group 26" id="26"/>
          <p:cNvGrpSpPr/>
          <p:nvPr/>
        </p:nvGrpSpPr>
        <p:grpSpPr>
          <a:xfrm rot="0">
            <a:off x="4116181" y="6949055"/>
            <a:ext cx="3340171" cy="730417"/>
            <a:chOff x="0" y="0"/>
            <a:chExt cx="4453561" cy="973889"/>
          </a:xfrm>
        </p:grpSpPr>
        <p:sp>
          <p:nvSpPr>
            <p:cNvPr name="Freeform 27" id="27"/>
            <p:cNvSpPr/>
            <p:nvPr/>
          </p:nvSpPr>
          <p:spPr>
            <a:xfrm flipH="false" flipV="false" rot="0">
              <a:off x="0" y="0"/>
              <a:ext cx="4453509" cy="973836"/>
            </a:xfrm>
            <a:custGeom>
              <a:avLst/>
              <a:gdLst/>
              <a:ahLst/>
              <a:cxnLst/>
              <a:rect r="r" b="b" t="t" l="l"/>
              <a:pathLst>
                <a:path h="973836" w="4453509">
                  <a:moveTo>
                    <a:pt x="0" y="0"/>
                  </a:moveTo>
                  <a:lnTo>
                    <a:pt x="0" y="973836"/>
                  </a:lnTo>
                  <a:lnTo>
                    <a:pt x="4453509" y="973836"/>
                  </a:lnTo>
                  <a:lnTo>
                    <a:pt x="4453509" y="0"/>
                  </a:lnTo>
                  <a:lnTo>
                    <a:pt x="0" y="0"/>
                  </a:lnTo>
                  <a:close/>
                  <a:moveTo>
                    <a:pt x="4280154" y="800608"/>
                  </a:moveTo>
                  <a:lnTo>
                    <a:pt x="169672" y="800608"/>
                  </a:lnTo>
                  <a:lnTo>
                    <a:pt x="169672" y="169672"/>
                  </a:lnTo>
                  <a:lnTo>
                    <a:pt x="4280154" y="169672"/>
                  </a:lnTo>
                  <a:lnTo>
                    <a:pt x="4280154" y="800608"/>
                  </a:lnTo>
                  <a:close/>
                </a:path>
              </a:pathLst>
            </a:custGeom>
            <a:solidFill>
              <a:srgbClr val="FFEDD1"/>
            </a:solidFill>
          </p:spPr>
        </p:sp>
      </p:grpSp>
      <p:sp>
        <p:nvSpPr>
          <p:cNvPr name="Freeform 28" id="28"/>
          <p:cNvSpPr/>
          <p:nvPr/>
        </p:nvSpPr>
        <p:spPr>
          <a:xfrm flipH="false" flipV="false" rot="0">
            <a:off x="3283730" y="5703327"/>
            <a:ext cx="746882" cy="623307"/>
          </a:xfrm>
          <a:custGeom>
            <a:avLst/>
            <a:gdLst/>
            <a:ahLst/>
            <a:cxnLst/>
            <a:rect r="r" b="b" t="t" l="l"/>
            <a:pathLst>
              <a:path h="623307" w="746882">
                <a:moveTo>
                  <a:pt x="0" y="0"/>
                </a:moveTo>
                <a:lnTo>
                  <a:pt x="746882" y="0"/>
                </a:lnTo>
                <a:lnTo>
                  <a:pt x="746882" y="623307"/>
                </a:lnTo>
                <a:lnTo>
                  <a:pt x="0" y="623307"/>
                </a:lnTo>
                <a:lnTo>
                  <a:pt x="0" y="0"/>
                </a:lnTo>
                <a:close/>
              </a:path>
            </a:pathLst>
          </a:custGeom>
          <a:blipFill>
            <a:blip r:embed="rId4">
              <a:extLst>
                <a:ext uri="{96DAC541-7B7A-43D3-8B79-37D633B846F1}">
                  <asvg:svgBlip xmlns:asvg="http://schemas.microsoft.com/office/drawing/2016/SVG/main" r:embed="rId5"/>
                </a:ext>
              </a:extLst>
            </a:blip>
            <a:stretch>
              <a:fillRect l="0" t="0" r="0" b="-107"/>
            </a:stretch>
          </a:blipFill>
        </p:spPr>
      </p:sp>
      <p:grpSp>
        <p:nvGrpSpPr>
          <p:cNvPr name="Group 29" id="29"/>
          <p:cNvGrpSpPr/>
          <p:nvPr/>
        </p:nvGrpSpPr>
        <p:grpSpPr>
          <a:xfrm rot="0">
            <a:off x="3848265" y="4534421"/>
            <a:ext cx="678465" cy="678465"/>
            <a:chOff x="0" y="0"/>
            <a:chExt cx="904620" cy="904620"/>
          </a:xfrm>
        </p:grpSpPr>
        <p:sp>
          <p:nvSpPr>
            <p:cNvPr name="Freeform 30" id="30"/>
            <p:cNvSpPr/>
            <p:nvPr/>
          </p:nvSpPr>
          <p:spPr>
            <a:xfrm flipH="false" flipV="false" rot="0">
              <a:off x="0" y="0"/>
              <a:ext cx="904621" cy="904621"/>
            </a:xfrm>
            <a:custGeom>
              <a:avLst/>
              <a:gdLst/>
              <a:ahLst/>
              <a:cxnLst/>
              <a:rect r="r" b="b" t="t" l="l"/>
              <a:pathLst>
                <a:path h="904621" w="904621">
                  <a:moveTo>
                    <a:pt x="0" y="0"/>
                  </a:moveTo>
                  <a:lnTo>
                    <a:pt x="904621" y="0"/>
                  </a:lnTo>
                  <a:lnTo>
                    <a:pt x="904621" y="904621"/>
                  </a:lnTo>
                  <a:lnTo>
                    <a:pt x="0" y="904621"/>
                  </a:lnTo>
                  <a:close/>
                </a:path>
              </a:pathLst>
            </a:custGeom>
            <a:solidFill>
              <a:srgbClr val="FFB784"/>
            </a:solidFill>
          </p:spPr>
        </p:sp>
      </p:grpSp>
      <p:grpSp>
        <p:nvGrpSpPr>
          <p:cNvPr name="Group 31" id="31"/>
          <p:cNvGrpSpPr/>
          <p:nvPr/>
        </p:nvGrpSpPr>
        <p:grpSpPr>
          <a:xfrm rot="0">
            <a:off x="5905622" y="4510346"/>
            <a:ext cx="2228297" cy="312816"/>
            <a:chOff x="0" y="0"/>
            <a:chExt cx="2971063" cy="417088"/>
          </a:xfrm>
        </p:grpSpPr>
        <p:sp>
          <p:nvSpPr>
            <p:cNvPr name="Freeform 32" id="32"/>
            <p:cNvSpPr/>
            <p:nvPr/>
          </p:nvSpPr>
          <p:spPr>
            <a:xfrm flipH="false" flipV="false" rot="0">
              <a:off x="0" y="0"/>
              <a:ext cx="2971038" cy="417068"/>
            </a:xfrm>
            <a:custGeom>
              <a:avLst/>
              <a:gdLst/>
              <a:ahLst/>
              <a:cxnLst/>
              <a:rect r="r" b="b" t="t" l="l"/>
              <a:pathLst>
                <a:path h="417068" w="2971038">
                  <a:moveTo>
                    <a:pt x="0" y="0"/>
                  </a:moveTo>
                  <a:lnTo>
                    <a:pt x="0" y="417068"/>
                  </a:lnTo>
                  <a:lnTo>
                    <a:pt x="2971038" y="417068"/>
                  </a:lnTo>
                  <a:lnTo>
                    <a:pt x="2971038" y="0"/>
                  </a:lnTo>
                  <a:lnTo>
                    <a:pt x="0" y="0"/>
                  </a:lnTo>
                  <a:close/>
                  <a:moveTo>
                    <a:pt x="2902839" y="348742"/>
                  </a:moveTo>
                  <a:lnTo>
                    <a:pt x="66802" y="348742"/>
                  </a:lnTo>
                  <a:lnTo>
                    <a:pt x="66802" y="66802"/>
                  </a:lnTo>
                  <a:lnTo>
                    <a:pt x="2902712" y="66802"/>
                  </a:lnTo>
                  <a:lnTo>
                    <a:pt x="2902712" y="348742"/>
                  </a:lnTo>
                  <a:close/>
                </a:path>
              </a:pathLst>
            </a:custGeom>
            <a:solidFill>
              <a:srgbClr val="FFEDD1"/>
            </a:solidFill>
          </p:spPr>
        </p:sp>
      </p:grpSp>
      <p:sp>
        <p:nvSpPr>
          <p:cNvPr name="Freeform 33" id="33"/>
          <p:cNvSpPr/>
          <p:nvPr/>
        </p:nvSpPr>
        <p:spPr>
          <a:xfrm flipH="false" flipV="false" rot="0">
            <a:off x="3314704" y="4560838"/>
            <a:ext cx="372265" cy="372265"/>
          </a:xfrm>
          <a:custGeom>
            <a:avLst/>
            <a:gdLst/>
            <a:ahLst/>
            <a:cxnLst/>
            <a:rect r="r" b="b" t="t" l="l"/>
            <a:pathLst>
              <a:path h="372265" w="372265">
                <a:moveTo>
                  <a:pt x="0" y="0"/>
                </a:moveTo>
                <a:lnTo>
                  <a:pt x="372265" y="0"/>
                </a:lnTo>
                <a:lnTo>
                  <a:pt x="372265" y="372265"/>
                </a:lnTo>
                <a:lnTo>
                  <a:pt x="0" y="3722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34" id="34"/>
          <p:cNvGrpSpPr/>
          <p:nvPr/>
        </p:nvGrpSpPr>
        <p:grpSpPr>
          <a:xfrm rot="0">
            <a:off x="5905622" y="4894332"/>
            <a:ext cx="2228297" cy="312816"/>
            <a:chOff x="0" y="0"/>
            <a:chExt cx="2971063" cy="417088"/>
          </a:xfrm>
        </p:grpSpPr>
        <p:sp>
          <p:nvSpPr>
            <p:cNvPr name="Freeform 35" id="35"/>
            <p:cNvSpPr/>
            <p:nvPr/>
          </p:nvSpPr>
          <p:spPr>
            <a:xfrm flipH="false" flipV="false" rot="0">
              <a:off x="0" y="0"/>
              <a:ext cx="2971038" cy="417068"/>
            </a:xfrm>
            <a:custGeom>
              <a:avLst/>
              <a:gdLst/>
              <a:ahLst/>
              <a:cxnLst/>
              <a:rect r="r" b="b" t="t" l="l"/>
              <a:pathLst>
                <a:path h="417068" w="2971038">
                  <a:moveTo>
                    <a:pt x="0" y="0"/>
                  </a:moveTo>
                  <a:lnTo>
                    <a:pt x="0" y="417068"/>
                  </a:lnTo>
                  <a:lnTo>
                    <a:pt x="2971038" y="417068"/>
                  </a:lnTo>
                  <a:lnTo>
                    <a:pt x="2971038" y="0"/>
                  </a:lnTo>
                  <a:lnTo>
                    <a:pt x="0" y="0"/>
                  </a:lnTo>
                  <a:close/>
                  <a:moveTo>
                    <a:pt x="2902839" y="348742"/>
                  </a:moveTo>
                  <a:lnTo>
                    <a:pt x="66802" y="348742"/>
                  </a:lnTo>
                  <a:lnTo>
                    <a:pt x="66802" y="66802"/>
                  </a:lnTo>
                  <a:lnTo>
                    <a:pt x="2902712" y="66802"/>
                  </a:lnTo>
                  <a:lnTo>
                    <a:pt x="2902712" y="348742"/>
                  </a:lnTo>
                  <a:close/>
                </a:path>
              </a:pathLst>
            </a:custGeom>
            <a:solidFill>
              <a:srgbClr val="FFEDD1"/>
            </a:solidFill>
          </p:spPr>
        </p:sp>
      </p:grpSp>
      <p:grpSp>
        <p:nvGrpSpPr>
          <p:cNvPr name="Group 36" id="36"/>
          <p:cNvGrpSpPr/>
          <p:nvPr/>
        </p:nvGrpSpPr>
        <p:grpSpPr>
          <a:xfrm rot="0">
            <a:off x="5905622" y="5259449"/>
            <a:ext cx="2228297" cy="312816"/>
            <a:chOff x="0" y="0"/>
            <a:chExt cx="2971063" cy="417088"/>
          </a:xfrm>
        </p:grpSpPr>
        <p:sp>
          <p:nvSpPr>
            <p:cNvPr name="Freeform 37" id="37"/>
            <p:cNvSpPr/>
            <p:nvPr/>
          </p:nvSpPr>
          <p:spPr>
            <a:xfrm flipH="false" flipV="false" rot="0">
              <a:off x="0" y="0"/>
              <a:ext cx="2971038" cy="417068"/>
            </a:xfrm>
            <a:custGeom>
              <a:avLst/>
              <a:gdLst/>
              <a:ahLst/>
              <a:cxnLst/>
              <a:rect r="r" b="b" t="t" l="l"/>
              <a:pathLst>
                <a:path h="417068" w="2971038">
                  <a:moveTo>
                    <a:pt x="0" y="0"/>
                  </a:moveTo>
                  <a:lnTo>
                    <a:pt x="0" y="417068"/>
                  </a:lnTo>
                  <a:lnTo>
                    <a:pt x="2971038" y="417068"/>
                  </a:lnTo>
                  <a:lnTo>
                    <a:pt x="2971038" y="0"/>
                  </a:lnTo>
                  <a:lnTo>
                    <a:pt x="0" y="0"/>
                  </a:lnTo>
                  <a:close/>
                  <a:moveTo>
                    <a:pt x="2902839" y="348742"/>
                  </a:moveTo>
                  <a:lnTo>
                    <a:pt x="66802" y="348742"/>
                  </a:lnTo>
                  <a:lnTo>
                    <a:pt x="66802" y="66802"/>
                  </a:lnTo>
                  <a:lnTo>
                    <a:pt x="2902712" y="66802"/>
                  </a:lnTo>
                  <a:lnTo>
                    <a:pt x="2902712" y="348742"/>
                  </a:lnTo>
                  <a:close/>
                </a:path>
              </a:pathLst>
            </a:custGeom>
            <a:solidFill>
              <a:srgbClr val="FFEDD1"/>
            </a:solidFill>
          </p:spPr>
        </p:sp>
      </p:grpSp>
      <p:grpSp>
        <p:nvGrpSpPr>
          <p:cNvPr name="Group 38" id="38"/>
          <p:cNvGrpSpPr/>
          <p:nvPr/>
        </p:nvGrpSpPr>
        <p:grpSpPr>
          <a:xfrm rot="0">
            <a:off x="5905622" y="5627136"/>
            <a:ext cx="2228297" cy="312816"/>
            <a:chOff x="0" y="0"/>
            <a:chExt cx="2971063" cy="417088"/>
          </a:xfrm>
        </p:grpSpPr>
        <p:sp>
          <p:nvSpPr>
            <p:cNvPr name="Freeform 39" id="39"/>
            <p:cNvSpPr/>
            <p:nvPr/>
          </p:nvSpPr>
          <p:spPr>
            <a:xfrm flipH="false" flipV="false" rot="0">
              <a:off x="0" y="0"/>
              <a:ext cx="2971038" cy="417068"/>
            </a:xfrm>
            <a:custGeom>
              <a:avLst/>
              <a:gdLst/>
              <a:ahLst/>
              <a:cxnLst/>
              <a:rect r="r" b="b" t="t" l="l"/>
              <a:pathLst>
                <a:path h="417068" w="2971038">
                  <a:moveTo>
                    <a:pt x="0" y="0"/>
                  </a:moveTo>
                  <a:lnTo>
                    <a:pt x="0" y="417068"/>
                  </a:lnTo>
                  <a:lnTo>
                    <a:pt x="2971038" y="417068"/>
                  </a:lnTo>
                  <a:lnTo>
                    <a:pt x="2971038" y="0"/>
                  </a:lnTo>
                  <a:lnTo>
                    <a:pt x="0" y="0"/>
                  </a:lnTo>
                  <a:close/>
                  <a:moveTo>
                    <a:pt x="2902839" y="348742"/>
                  </a:moveTo>
                  <a:lnTo>
                    <a:pt x="66802" y="348742"/>
                  </a:lnTo>
                  <a:lnTo>
                    <a:pt x="66802" y="66802"/>
                  </a:lnTo>
                  <a:lnTo>
                    <a:pt x="2902712" y="66802"/>
                  </a:lnTo>
                  <a:lnTo>
                    <a:pt x="2902712" y="348742"/>
                  </a:lnTo>
                  <a:close/>
                </a:path>
              </a:pathLst>
            </a:custGeom>
            <a:solidFill>
              <a:srgbClr val="FFEDD1"/>
            </a:solidFill>
          </p:spPr>
        </p:sp>
      </p:grpSp>
      <p:grpSp>
        <p:nvGrpSpPr>
          <p:cNvPr name="Group 40" id="40"/>
          <p:cNvGrpSpPr/>
          <p:nvPr/>
        </p:nvGrpSpPr>
        <p:grpSpPr>
          <a:xfrm rot="0">
            <a:off x="5905622" y="6009668"/>
            <a:ext cx="2228297" cy="312816"/>
            <a:chOff x="0" y="0"/>
            <a:chExt cx="2971063" cy="417088"/>
          </a:xfrm>
        </p:grpSpPr>
        <p:sp>
          <p:nvSpPr>
            <p:cNvPr name="Freeform 41" id="41"/>
            <p:cNvSpPr/>
            <p:nvPr/>
          </p:nvSpPr>
          <p:spPr>
            <a:xfrm flipH="false" flipV="false" rot="0">
              <a:off x="0" y="0"/>
              <a:ext cx="2971038" cy="417068"/>
            </a:xfrm>
            <a:custGeom>
              <a:avLst/>
              <a:gdLst/>
              <a:ahLst/>
              <a:cxnLst/>
              <a:rect r="r" b="b" t="t" l="l"/>
              <a:pathLst>
                <a:path h="417068" w="2971038">
                  <a:moveTo>
                    <a:pt x="0" y="0"/>
                  </a:moveTo>
                  <a:lnTo>
                    <a:pt x="0" y="417068"/>
                  </a:lnTo>
                  <a:lnTo>
                    <a:pt x="2971038" y="417068"/>
                  </a:lnTo>
                  <a:lnTo>
                    <a:pt x="2971038" y="0"/>
                  </a:lnTo>
                  <a:lnTo>
                    <a:pt x="0" y="0"/>
                  </a:lnTo>
                  <a:close/>
                  <a:moveTo>
                    <a:pt x="2902839" y="348742"/>
                  </a:moveTo>
                  <a:lnTo>
                    <a:pt x="66802" y="348742"/>
                  </a:lnTo>
                  <a:lnTo>
                    <a:pt x="66802" y="66802"/>
                  </a:lnTo>
                  <a:lnTo>
                    <a:pt x="2902712" y="66802"/>
                  </a:lnTo>
                  <a:lnTo>
                    <a:pt x="2902712" y="348742"/>
                  </a:lnTo>
                  <a:close/>
                </a:path>
              </a:pathLst>
            </a:custGeom>
            <a:solidFill>
              <a:srgbClr val="FFEDD1"/>
            </a:solidFill>
          </p:spPr>
        </p:sp>
      </p:grpSp>
      <p:grpSp>
        <p:nvGrpSpPr>
          <p:cNvPr name="Group 42" id="42"/>
          <p:cNvGrpSpPr/>
          <p:nvPr/>
        </p:nvGrpSpPr>
        <p:grpSpPr>
          <a:xfrm rot="-5400000">
            <a:off x="3978704" y="5775800"/>
            <a:ext cx="2312223" cy="28575"/>
            <a:chOff x="0" y="0"/>
            <a:chExt cx="3082964" cy="38100"/>
          </a:xfrm>
        </p:grpSpPr>
        <p:sp>
          <p:nvSpPr>
            <p:cNvPr name="Freeform 43" id="43"/>
            <p:cNvSpPr/>
            <p:nvPr/>
          </p:nvSpPr>
          <p:spPr>
            <a:xfrm flipH="false" flipV="false" rot="0">
              <a:off x="0" y="0"/>
              <a:ext cx="3082925" cy="38100"/>
            </a:xfrm>
            <a:custGeom>
              <a:avLst/>
              <a:gdLst/>
              <a:ahLst/>
              <a:cxnLst/>
              <a:rect r="r" b="b" t="t" l="l"/>
              <a:pathLst>
                <a:path h="38100" w="3082925">
                  <a:moveTo>
                    <a:pt x="19050" y="0"/>
                  </a:moveTo>
                  <a:lnTo>
                    <a:pt x="3063875" y="0"/>
                  </a:lnTo>
                  <a:cubicBezTo>
                    <a:pt x="3074416" y="0"/>
                    <a:pt x="3082925" y="8509"/>
                    <a:pt x="3082925" y="19050"/>
                  </a:cubicBezTo>
                  <a:cubicBezTo>
                    <a:pt x="3082925" y="29591"/>
                    <a:pt x="3074416" y="38100"/>
                    <a:pt x="3063875" y="38100"/>
                  </a:cubicBezTo>
                  <a:lnTo>
                    <a:pt x="19050" y="38100"/>
                  </a:lnTo>
                  <a:cubicBezTo>
                    <a:pt x="8509" y="38100"/>
                    <a:pt x="0" y="29591"/>
                    <a:pt x="0" y="19050"/>
                  </a:cubicBezTo>
                  <a:cubicBezTo>
                    <a:pt x="0" y="8509"/>
                    <a:pt x="8509" y="0"/>
                    <a:pt x="19050" y="0"/>
                  </a:cubicBezTo>
                  <a:close/>
                </a:path>
              </a:pathLst>
            </a:custGeom>
            <a:solidFill>
              <a:srgbClr val="C9E265"/>
            </a:solidFill>
          </p:spPr>
        </p:sp>
      </p:grpSp>
      <p:grpSp>
        <p:nvGrpSpPr>
          <p:cNvPr name="Group 44" id="44"/>
          <p:cNvGrpSpPr/>
          <p:nvPr/>
        </p:nvGrpSpPr>
        <p:grpSpPr>
          <a:xfrm rot="-5400000">
            <a:off x="4463800" y="6131910"/>
            <a:ext cx="1600002" cy="28575"/>
            <a:chOff x="0" y="0"/>
            <a:chExt cx="2133336" cy="38100"/>
          </a:xfrm>
        </p:grpSpPr>
        <p:sp>
          <p:nvSpPr>
            <p:cNvPr name="Freeform 45" id="45"/>
            <p:cNvSpPr/>
            <p:nvPr/>
          </p:nvSpPr>
          <p:spPr>
            <a:xfrm flipH="false" flipV="false" rot="0">
              <a:off x="0" y="0"/>
              <a:ext cx="2133346" cy="38100"/>
            </a:xfrm>
            <a:custGeom>
              <a:avLst/>
              <a:gdLst/>
              <a:ahLst/>
              <a:cxnLst/>
              <a:rect r="r" b="b" t="t" l="l"/>
              <a:pathLst>
                <a:path h="38100" w="2133346">
                  <a:moveTo>
                    <a:pt x="19050" y="0"/>
                  </a:moveTo>
                  <a:lnTo>
                    <a:pt x="2114296" y="0"/>
                  </a:lnTo>
                  <a:cubicBezTo>
                    <a:pt x="2124837" y="0"/>
                    <a:pt x="2133346" y="8509"/>
                    <a:pt x="2133346" y="19050"/>
                  </a:cubicBezTo>
                  <a:cubicBezTo>
                    <a:pt x="2133346" y="29591"/>
                    <a:pt x="2124837" y="38100"/>
                    <a:pt x="2114296" y="38100"/>
                  </a:cubicBezTo>
                  <a:lnTo>
                    <a:pt x="19050" y="38100"/>
                  </a:lnTo>
                  <a:cubicBezTo>
                    <a:pt x="8509" y="38100"/>
                    <a:pt x="0" y="29591"/>
                    <a:pt x="0" y="19050"/>
                  </a:cubicBezTo>
                  <a:cubicBezTo>
                    <a:pt x="0" y="8509"/>
                    <a:pt x="8509" y="0"/>
                    <a:pt x="19050" y="0"/>
                  </a:cubicBezTo>
                  <a:close/>
                </a:path>
              </a:pathLst>
            </a:custGeom>
            <a:solidFill>
              <a:srgbClr val="FF5757"/>
            </a:solidFill>
          </p:spPr>
        </p:sp>
      </p:grpSp>
      <p:grpSp>
        <p:nvGrpSpPr>
          <p:cNvPr name="Group 46" id="46"/>
          <p:cNvGrpSpPr/>
          <p:nvPr/>
        </p:nvGrpSpPr>
        <p:grpSpPr>
          <a:xfrm rot="-5400000">
            <a:off x="4036927" y="6322462"/>
            <a:ext cx="1171404" cy="28575"/>
            <a:chOff x="0" y="0"/>
            <a:chExt cx="1561872" cy="38100"/>
          </a:xfrm>
        </p:grpSpPr>
        <p:sp>
          <p:nvSpPr>
            <p:cNvPr name="Freeform 47" id="47"/>
            <p:cNvSpPr/>
            <p:nvPr/>
          </p:nvSpPr>
          <p:spPr>
            <a:xfrm flipH="false" flipV="false" rot="0">
              <a:off x="0" y="0"/>
              <a:ext cx="1561846" cy="38100"/>
            </a:xfrm>
            <a:custGeom>
              <a:avLst/>
              <a:gdLst/>
              <a:ahLst/>
              <a:cxnLst/>
              <a:rect r="r" b="b" t="t" l="l"/>
              <a:pathLst>
                <a:path h="38100" w="1561846">
                  <a:moveTo>
                    <a:pt x="19050" y="0"/>
                  </a:moveTo>
                  <a:lnTo>
                    <a:pt x="1542796" y="0"/>
                  </a:lnTo>
                  <a:cubicBezTo>
                    <a:pt x="1553337" y="0"/>
                    <a:pt x="1561846" y="8509"/>
                    <a:pt x="1561846" y="19050"/>
                  </a:cubicBezTo>
                  <a:cubicBezTo>
                    <a:pt x="1561846" y="29591"/>
                    <a:pt x="1553337" y="38100"/>
                    <a:pt x="1542796" y="38100"/>
                  </a:cubicBezTo>
                  <a:lnTo>
                    <a:pt x="19050" y="38100"/>
                  </a:lnTo>
                  <a:cubicBezTo>
                    <a:pt x="8509" y="38100"/>
                    <a:pt x="0" y="29591"/>
                    <a:pt x="0" y="19050"/>
                  </a:cubicBezTo>
                  <a:cubicBezTo>
                    <a:pt x="0" y="8509"/>
                    <a:pt x="8509" y="0"/>
                    <a:pt x="19050" y="0"/>
                  </a:cubicBezTo>
                  <a:close/>
                </a:path>
              </a:pathLst>
            </a:custGeom>
            <a:solidFill>
              <a:srgbClr val="38B6FF"/>
            </a:solidFill>
          </p:spPr>
        </p:sp>
      </p:grpSp>
      <p:grpSp>
        <p:nvGrpSpPr>
          <p:cNvPr name="Group 48" id="48"/>
          <p:cNvGrpSpPr/>
          <p:nvPr/>
        </p:nvGrpSpPr>
        <p:grpSpPr>
          <a:xfrm rot="-10799999">
            <a:off x="3090860" y="7329005"/>
            <a:ext cx="1039277" cy="28575"/>
            <a:chOff x="0" y="0"/>
            <a:chExt cx="1385703" cy="38100"/>
          </a:xfrm>
        </p:grpSpPr>
        <p:sp>
          <p:nvSpPr>
            <p:cNvPr name="Freeform 49" id="49"/>
            <p:cNvSpPr/>
            <p:nvPr/>
          </p:nvSpPr>
          <p:spPr>
            <a:xfrm flipH="false" flipV="false" rot="0">
              <a:off x="0" y="0"/>
              <a:ext cx="1385697" cy="38100"/>
            </a:xfrm>
            <a:custGeom>
              <a:avLst/>
              <a:gdLst/>
              <a:ahLst/>
              <a:cxnLst/>
              <a:rect r="r" b="b" t="t" l="l"/>
              <a:pathLst>
                <a:path h="38100" w="1385697">
                  <a:moveTo>
                    <a:pt x="19050" y="0"/>
                  </a:moveTo>
                  <a:lnTo>
                    <a:pt x="1366647" y="0"/>
                  </a:lnTo>
                  <a:cubicBezTo>
                    <a:pt x="1377188" y="0"/>
                    <a:pt x="1385697" y="8509"/>
                    <a:pt x="1385697" y="19050"/>
                  </a:cubicBezTo>
                  <a:cubicBezTo>
                    <a:pt x="1385697" y="29591"/>
                    <a:pt x="1377188" y="38100"/>
                    <a:pt x="1366647" y="38100"/>
                  </a:cubicBezTo>
                  <a:lnTo>
                    <a:pt x="19050" y="38100"/>
                  </a:lnTo>
                  <a:cubicBezTo>
                    <a:pt x="8509" y="38100"/>
                    <a:pt x="0" y="29591"/>
                    <a:pt x="0" y="19050"/>
                  </a:cubicBezTo>
                  <a:cubicBezTo>
                    <a:pt x="0" y="8509"/>
                    <a:pt x="8509" y="0"/>
                    <a:pt x="19050" y="0"/>
                  </a:cubicBezTo>
                  <a:close/>
                </a:path>
              </a:pathLst>
            </a:custGeom>
            <a:solidFill>
              <a:srgbClr val="C9E265"/>
            </a:solidFill>
          </p:spPr>
        </p:sp>
      </p:grpSp>
      <p:grpSp>
        <p:nvGrpSpPr>
          <p:cNvPr name="Group 50" id="50"/>
          <p:cNvGrpSpPr/>
          <p:nvPr/>
        </p:nvGrpSpPr>
        <p:grpSpPr>
          <a:xfrm rot="-10800000">
            <a:off x="3077925" y="7175296"/>
            <a:ext cx="1052856" cy="28575"/>
            <a:chOff x="0" y="0"/>
            <a:chExt cx="1403808" cy="38100"/>
          </a:xfrm>
        </p:grpSpPr>
        <p:sp>
          <p:nvSpPr>
            <p:cNvPr name="Freeform 51" id="51"/>
            <p:cNvSpPr/>
            <p:nvPr/>
          </p:nvSpPr>
          <p:spPr>
            <a:xfrm flipH="false" flipV="false" rot="0">
              <a:off x="0" y="0"/>
              <a:ext cx="1403858" cy="38100"/>
            </a:xfrm>
            <a:custGeom>
              <a:avLst/>
              <a:gdLst/>
              <a:ahLst/>
              <a:cxnLst/>
              <a:rect r="r" b="b" t="t" l="l"/>
              <a:pathLst>
                <a:path h="38100" w="1403858">
                  <a:moveTo>
                    <a:pt x="19050" y="0"/>
                  </a:moveTo>
                  <a:lnTo>
                    <a:pt x="1384808" y="0"/>
                  </a:lnTo>
                  <a:cubicBezTo>
                    <a:pt x="1395349" y="0"/>
                    <a:pt x="1403858" y="8509"/>
                    <a:pt x="1403858" y="19050"/>
                  </a:cubicBezTo>
                  <a:cubicBezTo>
                    <a:pt x="1403858" y="29591"/>
                    <a:pt x="1395349" y="38100"/>
                    <a:pt x="1384808" y="38100"/>
                  </a:cubicBezTo>
                  <a:lnTo>
                    <a:pt x="19050" y="38100"/>
                  </a:lnTo>
                  <a:cubicBezTo>
                    <a:pt x="8509" y="38100"/>
                    <a:pt x="0" y="29591"/>
                    <a:pt x="0" y="19050"/>
                  </a:cubicBezTo>
                  <a:cubicBezTo>
                    <a:pt x="0" y="8509"/>
                    <a:pt x="8509" y="0"/>
                    <a:pt x="19050" y="0"/>
                  </a:cubicBezTo>
                  <a:close/>
                </a:path>
              </a:pathLst>
            </a:custGeom>
            <a:solidFill>
              <a:srgbClr val="FF5757"/>
            </a:solidFill>
          </p:spPr>
        </p:sp>
      </p:grpSp>
      <p:grpSp>
        <p:nvGrpSpPr>
          <p:cNvPr name="Group 52" id="52"/>
          <p:cNvGrpSpPr/>
          <p:nvPr/>
        </p:nvGrpSpPr>
        <p:grpSpPr>
          <a:xfrm rot="10799999">
            <a:off x="3077925" y="7002652"/>
            <a:ext cx="1052871" cy="28575"/>
            <a:chOff x="0" y="0"/>
            <a:chExt cx="1403828" cy="38100"/>
          </a:xfrm>
        </p:grpSpPr>
        <p:sp>
          <p:nvSpPr>
            <p:cNvPr name="Freeform 53" id="53"/>
            <p:cNvSpPr/>
            <p:nvPr/>
          </p:nvSpPr>
          <p:spPr>
            <a:xfrm flipH="false" flipV="false" rot="0">
              <a:off x="0" y="0"/>
              <a:ext cx="1403858" cy="38100"/>
            </a:xfrm>
            <a:custGeom>
              <a:avLst/>
              <a:gdLst/>
              <a:ahLst/>
              <a:cxnLst/>
              <a:rect r="r" b="b" t="t" l="l"/>
              <a:pathLst>
                <a:path h="38100" w="1403858">
                  <a:moveTo>
                    <a:pt x="19050" y="0"/>
                  </a:moveTo>
                  <a:lnTo>
                    <a:pt x="1384808" y="0"/>
                  </a:lnTo>
                  <a:cubicBezTo>
                    <a:pt x="1395349" y="0"/>
                    <a:pt x="1403858" y="8509"/>
                    <a:pt x="1403858" y="19050"/>
                  </a:cubicBezTo>
                  <a:cubicBezTo>
                    <a:pt x="1403858" y="29591"/>
                    <a:pt x="1395349" y="38100"/>
                    <a:pt x="1384808" y="38100"/>
                  </a:cubicBezTo>
                  <a:lnTo>
                    <a:pt x="19050" y="38100"/>
                  </a:lnTo>
                  <a:cubicBezTo>
                    <a:pt x="8509" y="38100"/>
                    <a:pt x="0" y="29591"/>
                    <a:pt x="0" y="19050"/>
                  </a:cubicBezTo>
                  <a:cubicBezTo>
                    <a:pt x="0" y="8509"/>
                    <a:pt x="8509" y="0"/>
                    <a:pt x="19050" y="0"/>
                  </a:cubicBezTo>
                  <a:close/>
                </a:path>
              </a:pathLst>
            </a:custGeom>
            <a:solidFill>
              <a:srgbClr val="38B6FF"/>
            </a:solidFill>
          </p:spPr>
        </p:sp>
      </p:grpSp>
      <p:grpSp>
        <p:nvGrpSpPr>
          <p:cNvPr name="Group 54" id="54"/>
          <p:cNvGrpSpPr/>
          <p:nvPr/>
        </p:nvGrpSpPr>
        <p:grpSpPr>
          <a:xfrm rot="-10799999">
            <a:off x="7454999" y="7290682"/>
            <a:ext cx="1039277" cy="28575"/>
            <a:chOff x="0" y="0"/>
            <a:chExt cx="1385703" cy="38100"/>
          </a:xfrm>
        </p:grpSpPr>
        <p:sp>
          <p:nvSpPr>
            <p:cNvPr name="Freeform 55" id="55"/>
            <p:cNvSpPr/>
            <p:nvPr/>
          </p:nvSpPr>
          <p:spPr>
            <a:xfrm flipH="false" flipV="false" rot="0">
              <a:off x="0" y="0"/>
              <a:ext cx="1385697" cy="38100"/>
            </a:xfrm>
            <a:custGeom>
              <a:avLst/>
              <a:gdLst/>
              <a:ahLst/>
              <a:cxnLst/>
              <a:rect r="r" b="b" t="t" l="l"/>
              <a:pathLst>
                <a:path h="38100" w="1385697">
                  <a:moveTo>
                    <a:pt x="19050" y="0"/>
                  </a:moveTo>
                  <a:lnTo>
                    <a:pt x="1366647" y="0"/>
                  </a:lnTo>
                  <a:cubicBezTo>
                    <a:pt x="1377188" y="0"/>
                    <a:pt x="1385697" y="8509"/>
                    <a:pt x="1385697" y="19050"/>
                  </a:cubicBezTo>
                  <a:cubicBezTo>
                    <a:pt x="1385697" y="29591"/>
                    <a:pt x="1377188" y="38100"/>
                    <a:pt x="1366647" y="38100"/>
                  </a:cubicBezTo>
                  <a:lnTo>
                    <a:pt x="19050" y="38100"/>
                  </a:lnTo>
                  <a:cubicBezTo>
                    <a:pt x="8509" y="38100"/>
                    <a:pt x="0" y="29591"/>
                    <a:pt x="0" y="19050"/>
                  </a:cubicBezTo>
                  <a:cubicBezTo>
                    <a:pt x="0" y="8509"/>
                    <a:pt x="8509" y="0"/>
                    <a:pt x="19050" y="0"/>
                  </a:cubicBezTo>
                  <a:close/>
                </a:path>
              </a:pathLst>
            </a:custGeom>
            <a:solidFill>
              <a:srgbClr val="C9E265"/>
            </a:solidFill>
          </p:spPr>
        </p:sp>
      </p:grpSp>
      <p:grpSp>
        <p:nvGrpSpPr>
          <p:cNvPr name="Group 56" id="56"/>
          <p:cNvGrpSpPr/>
          <p:nvPr/>
        </p:nvGrpSpPr>
        <p:grpSpPr>
          <a:xfrm rot="-10800000">
            <a:off x="7442064" y="7136972"/>
            <a:ext cx="1052856" cy="28575"/>
            <a:chOff x="0" y="0"/>
            <a:chExt cx="1403808" cy="38100"/>
          </a:xfrm>
        </p:grpSpPr>
        <p:sp>
          <p:nvSpPr>
            <p:cNvPr name="Freeform 57" id="57"/>
            <p:cNvSpPr/>
            <p:nvPr/>
          </p:nvSpPr>
          <p:spPr>
            <a:xfrm flipH="false" flipV="false" rot="0">
              <a:off x="0" y="0"/>
              <a:ext cx="1403858" cy="38100"/>
            </a:xfrm>
            <a:custGeom>
              <a:avLst/>
              <a:gdLst/>
              <a:ahLst/>
              <a:cxnLst/>
              <a:rect r="r" b="b" t="t" l="l"/>
              <a:pathLst>
                <a:path h="38100" w="1403858">
                  <a:moveTo>
                    <a:pt x="19050" y="0"/>
                  </a:moveTo>
                  <a:lnTo>
                    <a:pt x="1384808" y="0"/>
                  </a:lnTo>
                  <a:cubicBezTo>
                    <a:pt x="1395349" y="0"/>
                    <a:pt x="1403858" y="8509"/>
                    <a:pt x="1403858" y="19050"/>
                  </a:cubicBezTo>
                  <a:cubicBezTo>
                    <a:pt x="1403858" y="29591"/>
                    <a:pt x="1395349" y="38100"/>
                    <a:pt x="1384808" y="38100"/>
                  </a:cubicBezTo>
                  <a:lnTo>
                    <a:pt x="19050" y="38100"/>
                  </a:lnTo>
                  <a:cubicBezTo>
                    <a:pt x="8509" y="38100"/>
                    <a:pt x="0" y="29591"/>
                    <a:pt x="0" y="19050"/>
                  </a:cubicBezTo>
                  <a:cubicBezTo>
                    <a:pt x="0" y="8509"/>
                    <a:pt x="8509" y="0"/>
                    <a:pt x="19050" y="0"/>
                  </a:cubicBezTo>
                  <a:close/>
                </a:path>
              </a:pathLst>
            </a:custGeom>
            <a:solidFill>
              <a:srgbClr val="FF5757"/>
            </a:solidFill>
          </p:spPr>
        </p:sp>
      </p:grpSp>
      <p:sp>
        <p:nvSpPr>
          <p:cNvPr name="TextBox 58" id="58"/>
          <p:cNvSpPr txBox="true"/>
          <p:nvPr/>
        </p:nvSpPr>
        <p:spPr>
          <a:xfrm rot="0">
            <a:off x="1928797" y="3346827"/>
            <a:ext cx="3224509" cy="299326"/>
          </a:xfrm>
          <a:prstGeom prst="rect">
            <a:avLst/>
          </a:prstGeom>
        </p:spPr>
        <p:txBody>
          <a:bodyPr anchor="t" rtlCol="false" tIns="0" lIns="0" bIns="0" rIns="0">
            <a:spAutoFit/>
          </a:bodyPr>
          <a:lstStyle/>
          <a:p>
            <a:pPr algn="ctr">
              <a:lnSpc>
                <a:spcPts val="2137"/>
              </a:lnSpc>
            </a:pPr>
            <a:r>
              <a:rPr lang="en-US" sz="1525" b="true">
                <a:solidFill>
                  <a:srgbClr val="FFEDD1"/>
                </a:solidFill>
                <a:latin typeface="Now Bold"/>
                <a:ea typeface="Now Bold"/>
                <a:cs typeface="Now Bold"/>
                <a:sym typeface="Now Bold"/>
              </a:rPr>
              <a:t>VON NEUMANN ARCHITECTURE</a:t>
            </a:r>
          </a:p>
        </p:txBody>
      </p:sp>
      <p:sp>
        <p:nvSpPr>
          <p:cNvPr name="TextBox 59" id="59"/>
          <p:cNvSpPr txBox="true"/>
          <p:nvPr/>
        </p:nvSpPr>
        <p:spPr>
          <a:xfrm rot="0">
            <a:off x="2192307" y="6985547"/>
            <a:ext cx="643405" cy="357750"/>
          </a:xfrm>
          <a:prstGeom prst="rect">
            <a:avLst/>
          </a:prstGeom>
        </p:spPr>
        <p:txBody>
          <a:bodyPr anchor="t" rtlCol="false" tIns="0" lIns="0" bIns="0" rIns="0">
            <a:spAutoFit/>
          </a:bodyPr>
          <a:lstStyle/>
          <a:p>
            <a:pPr algn="ctr">
              <a:lnSpc>
                <a:spcPts val="2586"/>
              </a:lnSpc>
            </a:pPr>
            <a:r>
              <a:rPr lang="en-US" sz="1847" b="true">
                <a:solidFill>
                  <a:srgbClr val="FFEDD1"/>
                </a:solidFill>
                <a:latin typeface="Now Bold"/>
                <a:ea typeface="Now Bold"/>
                <a:cs typeface="Now Bold"/>
                <a:sym typeface="Now Bold"/>
              </a:rPr>
              <a:t>Input</a:t>
            </a:r>
          </a:p>
        </p:txBody>
      </p:sp>
      <p:sp>
        <p:nvSpPr>
          <p:cNvPr name="TextBox 60" id="60"/>
          <p:cNvSpPr txBox="true"/>
          <p:nvPr/>
        </p:nvSpPr>
        <p:spPr>
          <a:xfrm rot="0">
            <a:off x="8659437" y="7019057"/>
            <a:ext cx="811528" cy="338815"/>
          </a:xfrm>
          <a:prstGeom prst="rect">
            <a:avLst/>
          </a:prstGeom>
        </p:spPr>
        <p:txBody>
          <a:bodyPr anchor="t" rtlCol="false" tIns="0" lIns="0" bIns="0" rIns="0">
            <a:spAutoFit/>
          </a:bodyPr>
          <a:lstStyle/>
          <a:p>
            <a:pPr algn="ctr">
              <a:lnSpc>
                <a:spcPts val="2412"/>
              </a:lnSpc>
            </a:pPr>
            <a:r>
              <a:rPr lang="en-US" sz="1723" b="true">
                <a:solidFill>
                  <a:srgbClr val="FFEDD1"/>
                </a:solidFill>
                <a:latin typeface="Now Bold"/>
                <a:ea typeface="Now Bold"/>
                <a:cs typeface="Now Bold"/>
                <a:sym typeface="Now Bold"/>
              </a:rPr>
              <a:t>Output</a:t>
            </a:r>
          </a:p>
        </p:txBody>
      </p:sp>
      <p:sp>
        <p:nvSpPr>
          <p:cNvPr name="TextBox 61" id="61"/>
          <p:cNvSpPr txBox="true"/>
          <p:nvPr/>
        </p:nvSpPr>
        <p:spPr>
          <a:xfrm rot="0">
            <a:off x="4475336" y="3884000"/>
            <a:ext cx="2621861" cy="243367"/>
          </a:xfrm>
          <a:prstGeom prst="rect">
            <a:avLst/>
          </a:prstGeom>
        </p:spPr>
        <p:txBody>
          <a:bodyPr anchor="t" rtlCol="false" tIns="0" lIns="0" bIns="0" rIns="0">
            <a:spAutoFit/>
          </a:bodyPr>
          <a:lstStyle/>
          <a:p>
            <a:pPr algn="ctr">
              <a:lnSpc>
                <a:spcPts val="1884"/>
              </a:lnSpc>
            </a:pPr>
            <a:r>
              <a:rPr lang="en-US" sz="1346" b="true">
                <a:solidFill>
                  <a:srgbClr val="FFEDD1"/>
                </a:solidFill>
                <a:latin typeface="Now Bold"/>
                <a:ea typeface="Now Bold"/>
                <a:cs typeface="Now Bold"/>
                <a:sym typeface="Now Bold"/>
              </a:rPr>
              <a:t>Central Processing Unit (CPU)</a:t>
            </a:r>
          </a:p>
        </p:txBody>
      </p:sp>
      <p:sp>
        <p:nvSpPr>
          <p:cNvPr name="TextBox 62" id="62"/>
          <p:cNvSpPr txBox="true"/>
          <p:nvPr/>
        </p:nvSpPr>
        <p:spPr>
          <a:xfrm rot="0">
            <a:off x="4526730" y="7159889"/>
            <a:ext cx="2374556" cy="252580"/>
          </a:xfrm>
          <a:prstGeom prst="rect">
            <a:avLst/>
          </a:prstGeom>
        </p:spPr>
        <p:txBody>
          <a:bodyPr anchor="t" rtlCol="false" tIns="0" lIns="0" bIns="0" rIns="0">
            <a:spAutoFit/>
          </a:bodyPr>
          <a:lstStyle/>
          <a:p>
            <a:pPr algn="ctr">
              <a:lnSpc>
                <a:spcPts val="1707"/>
              </a:lnSpc>
            </a:pPr>
            <a:r>
              <a:rPr lang="en-US" sz="1218" b="true">
                <a:solidFill>
                  <a:srgbClr val="FFEDD1"/>
                </a:solidFill>
                <a:latin typeface="Now Bold"/>
                <a:ea typeface="Now Bold"/>
                <a:cs typeface="Now Bold"/>
                <a:sym typeface="Now Bold"/>
              </a:rPr>
              <a:t>Memory Unit (RAM)</a:t>
            </a:r>
          </a:p>
        </p:txBody>
      </p:sp>
      <p:sp>
        <p:nvSpPr>
          <p:cNvPr name="TextBox 63" id="63"/>
          <p:cNvSpPr txBox="true"/>
          <p:nvPr/>
        </p:nvSpPr>
        <p:spPr>
          <a:xfrm rot="0">
            <a:off x="3500286" y="5957831"/>
            <a:ext cx="313770" cy="250889"/>
          </a:xfrm>
          <a:prstGeom prst="rect">
            <a:avLst/>
          </a:prstGeom>
        </p:spPr>
        <p:txBody>
          <a:bodyPr anchor="t" rtlCol="false" tIns="0" lIns="0" bIns="0" rIns="0">
            <a:spAutoFit/>
          </a:bodyPr>
          <a:lstStyle/>
          <a:p>
            <a:pPr algn="ctr">
              <a:lnSpc>
                <a:spcPts val="1813"/>
              </a:lnSpc>
            </a:pPr>
            <a:r>
              <a:rPr lang="en-US" sz="1295">
                <a:solidFill>
                  <a:srgbClr val="000000"/>
                </a:solidFill>
                <a:latin typeface="Gagalin"/>
                <a:ea typeface="Gagalin"/>
                <a:cs typeface="Gagalin"/>
                <a:sym typeface="Gagalin"/>
              </a:rPr>
              <a:t>ALU</a:t>
            </a:r>
          </a:p>
        </p:txBody>
      </p:sp>
      <p:sp>
        <p:nvSpPr>
          <p:cNvPr name="TextBox 64" id="64"/>
          <p:cNvSpPr txBox="true"/>
          <p:nvPr/>
        </p:nvSpPr>
        <p:spPr>
          <a:xfrm rot="0">
            <a:off x="4030612" y="4719634"/>
            <a:ext cx="313770" cy="250889"/>
          </a:xfrm>
          <a:prstGeom prst="rect">
            <a:avLst/>
          </a:prstGeom>
        </p:spPr>
        <p:txBody>
          <a:bodyPr anchor="t" rtlCol="false" tIns="0" lIns="0" bIns="0" rIns="0">
            <a:spAutoFit/>
          </a:bodyPr>
          <a:lstStyle/>
          <a:p>
            <a:pPr algn="ctr">
              <a:lnSpc>
                <a:spcPts val="1813"/>
              </a:lnSpc>
            </a:pPr>
            <a:r>
              <a:rPr lang="en-US" sz="1295">
                <a:solidFill>
                  <a:srgbClr val="000000"/>
                </a:solidFill>
                <a:latin typeface="Gagalin"/>
                <a:ea typeface="Gagalin"/>
                <a:cs typeface="Gagalin"/>
                <a:sym typeface="Gagalin"/>
              </a:rPr>
              <a:t>CU</a:t>
            </a:r>
          </a:p>
        </p:txBody>
      </p:sp>
      <p:sp>
        <p:nvSpPr>
          <p:cNvPr name="TextBox 65" id="65"/>
          <p:cNvSpPr txBox="true"/>
          <p:nvPr/>
        </p:nvSpPr>
        <p:spPr>
          <a:xfrm rot="0">
            <a:off x="5330725" y="4548437"/>
            <a:ext cx="495768" cy="198534"/>
          </a:xfrm>
          <a:prstGeom prst="rect">
            <a:avLst/>
          </a:prstGeom>
        </p:spPr>
        <p:txBody>
          <a:bodyPr anchor="t" rtlCol="false" tIns="0" lIns="0" bIns="0" rIns="0">
            <a:spAutoFit/>
          </a:bodyPr>
          <a:lstStyle/>
          <a:p>
            <a:pPr algn="ctr">
              <a:lnSpc>
                <a:spcPts val="1473"/>
              </a:lnSpc>
            </a:pPr>
            <a:r>
              <a:rPr lang="en-US" sz="1052" b="true">
                <a:solidFill>
                  <a:srgbClr val="FFEDD1"/>
                </a:solidFill>
                <a:latin typeface="Now Bold"/>
                <a:ea typeface="Now Bold"/>
                <a:cs typeface="Now Bold"/>
                <a:sym typeface="Now Bold"/>
              </a:rPr>
              <a:t>MAR</a:t>
            </a:r>
          </a:p>
        </p:txBody>
      </p:sp>
      <p:sp>
        <p:nvSpPr>
          <p:cNvPr name="TextBox 66" id="66"/>
          <p:cNvSpPr txBox="true"/>
          <p:nvPr/>
        </p:nvSpPr>
        <p:spPr>
          <a:xfrm rot="0">
            <a:off x="5330725" y="4932424"/>
            <a:ext cx="495768" cy="198534"/>
          </a:xfrm>
          <a:prstGeom prst="rect">
            <a:avLst/>
          </a:prstGeom>
        </p:spPr>
        <p:txBody>
          <a:bodyPr anchor="t" rtlCol="false" tIns="0" lIns="0" bIns="0" rIns="0">
            <a:spAutoFit/>
          </a:bodyPr>
          <a:lstStyle/>
          <a:p>
            <a:pPr algn="ctr">
              <a:lnSpc>
                <a:spcPts val="1473"/>
              </a:lnSpc>
            </a:pPr>
            <a:r>
              <a:rPr lang="en-US" sz="1052" b="true">
                <a:solidFill>
                  <a:srgbClr val="FFEDD1"/>
                </a:solidFill>
                <a:latin typeface="Now Bold"/>
                <a:ea typeface="Now Bold"/>
                <a:cs typeface="Now Bold"/>
                <a:sym typeface="Now Bold"/>
              </a:rPr>
              <a:t>PC</a:t>
            </a:r>
          </a:p>
        </p:txBody>
      </p:sp>
      <p:sp>
        <p:nvSpPr>
          <p:cNvPr name="TextBox 67" id="67"/>
          <p:cNvSpPr txBox="true"/>
          <p:nvPr/>
        </p:nvSpPr>
        <p:spPr>
          <a:xfrm rot="0">
            <a:off x="5347222" y="5297540"/>
            <a:ext cx="495768" cy="198534"/>
          </a:xfrm>
          <a:prstGeom prst="rect">
            <a:avLst/>
          </a:prstGeom>
        </p:spPr>
        <p:txBody>
          <a:bodyPr anchor="t" rtlCol="false" tIns="0" lIns="0" bIns="0" rIns="0">
            <a:spAutoFit/>
          </a:bodyPr>
          <a:lstStyle/>
          <a:p>
            <a:pPr algn="ctr">
              <a:lnSpc>
                <a:spcPts val="1473"/>
              </a:lnSpc>
            </a:pPr>
            <a:r>
              <a:rPr lang="en-US" sz="1052" b="true">
                <a:solidFill>
                  <a:srgbClr val="FFEDD1"/>
                </a:solidFill>
                <a:latin typeface="Now Bold"/>
                <a:ea typeface="Now Bold"/>
                <a:cs typeface="Now Bold"/>
                <a:sym typeface="Now Bold"/>
              </a:rPr>
              <a:t>MDR</a:t>
            </a:r>
          </a:p>
        </p:txBody>
      </p:sp>
      <p:sp>
        <p:nvSpPr>
          <p:cNvPr name="TextBox 68" id="68"/>
          <p:cNvSpPr txBox="true"/>
          <p:nvPr/>
        </p:nvSpPr>
        <p:spPr>
          <a:xfrm rot="0">
            <a:off x="5330725" y="5665227"/>
            <a:ext cx="495768" cy="198534"/>
          </a:xfrm>
          <a:prstGeom prst="rect">
            <a:avLst/>
          </a:prstGeom>
        </p:spPr>
        <p:txBody>
          <a:bodyPr anchor="t" rtlCol="false" tIns="0" lIns="0" bIns="0" rIns="0">
            <a:spAutoFit/>
          </a:bodyPr>
          <a:lstStyle/>
          <a:p>
            <a:pPr algn="ctr">
              <a:lnSpc>
                <a:spcPts val="1473"/>
              </a:lnSpc>
            </a:pPr>
            <a:r>
              <a:rPr lang="en-US" sz="1052" b="true">
                <a:solidFill>
                  <a:srgbClr val="FFEDD1"/>
                </a:solidFill>
                <a:latin typeface="Now Bold"/>
                <a:ea typeface="Now Bold"/>
                <a:cs typeface="Now Bold"/>
                <a:sym typeface="Now Bold"/>
              </a:rPr>
              <a:t>CIR</a:t>
            </a:r>
          </a:p>
        </p:txBody>
      </p:sp>
      <p:sp>
        <p:nvSpPr>
          <p:cNvPr name="TextBox 69" id="69"/>
          <p:cNvSpPr txBox="true"/>
          <p:nvPr/>
        </p:nvSpPr>
        <p:spPr>
          <a:xfrm rot="0">
            <a:off x="5330725" y="6025919"/>
            <a:ext cx="495768" cy="198534"/>
          </a:xfrm>
          <a:prstGeom prst="rect">
            <a:avLst/>
          </a:prstGeom>
        </p:spPr>
        <p:txBody>
          <a:bodyPr anchor="t" rtlCol="false" tIns="0" lIns="0" bIns="0" rIns="0">
            <a:spAutoFit/>
          </a:bodyPr>
          <a:lstStyle/>
          <a:p>
            <a:pPr algn="ctr">
              <a:lnSpc>
                <a:spcPts val="1473"/>
              </a:lnSpc>
            </a:pPr>
            <a:r>
              <a:rPr lang="en-US" sz="1052" b="true">
                <a:solidFill>
                  <a:srgbClr val="FFEDD1"/>
                </a:solidFill>
                <a:latin typeface="Now Bold"/>
                <a:ea typeface="Now Bold"/>
                <a:cs typeface="Now Bold"/>
                <a:sym typeface="Now Bold"/>
              </a:rPr>
              <a:t>ACC</a:t>
            </a:r>
          </a:p>
        </p:txBody>
      </p:sp>
      <p:grpSp>
        <p:nvGrpSpPr>
          <p:cNvPr name="Group 70" id="70"/>
          <p:cNvGrpSpPr/>
          <p:nvPr/>
        </p:nvGrpSpPr>
        <p:grpSpPr>
          <a:xfrm rot="10799999">
            <a:off x="5094786" y="4633976"/>
            <a:ext cx="301051" cy="28575"/>
            <a:chOff x="0" y="0"/>
            <a:chExt cx="401401" cy="38100"/>
          </a:xfrm>
        </p:grpSpPr>
        <p:sp>
          <p:nvSpPr>
            <p:cNvPr name="Freeform 71" id="71"/>
            <p:cNvSpPr/>
            <p:nvPr/>
          </p:nvSpPr>
          <p:spPr>
            <a:xfrm flipH="false" flipV="false" rot="0">
              <a:off x="0" y="0"/>
              <a:ext cx="401447" cy="38100"/>
            </a:xfrm>
            <a:custGeom>
              <a:avLst/>
              <a:gdLst/>
              <a:ahLst/>
              <a:cxnLst/>
              <a:rect r="r" b="b" t="t" l="l"/>
              <a:pathLst>
                <a:path h="38100" w="401447">
                  <a:moveTo>
                    <a:pt x="19050" y="0"/>
                  </a:moveTo>
                  <a:lnTo>
                    <a:pt x="382397" y="0"/>
                  </a:lnTo>
                  <a:cubicBezTo>
                    <a:pt x="392938" y="0"/>
                    <a:pt x="401447" y="8509"/>
                    <a:pt x="401447" y="19050"/>
                  </a:cubicBezTo>
                  <a:cubicBezTo>
                    <a:pt x="401447" y="29591"/>
                    <a:pt x="392811" y="38100"/>
                    <a:pt x="382397" y="38100"/>
                  </a:cubicBezTo>
                  <a:lnTo>
                    <a:pt x="19050" y="38100"/>
                  </a:lnTo>
                  <a:cubicBezTo>
                    <a:pt x="8509" y="38100"/>
                    <a:pt x="0" y="29591"/>
                    <a:pt x="0" y="19050"/>
                  </a:cubicBezTo>
                  <a:cubicBezTo>
                    <a:pt x="0" y="8509"/>
                    <a:pt x="8509" y="0"/>
                    <a:pt x="19050" y="0"/>
                  </a:cubicBezTo>
                  <a:close/>
                </a:path>
              </a:pathLst>
            </a:custGeom>
            <a:solidFill>
              <a:srgbClr val="C9E265"/>
            </a:solidFill>
          </p:spPr>
        </p:sp>
      </p:grpSp>
      <p:grpSp>
        <p:nvGrpSpPr>
          <p:cNvPr name="Group 72" id="72"/>
          <p:cNvGrpSpPr/>
          <p:nvPr/>
        </p:nvGrpSpPr>
        <p:grpSpPr>
          <a:xfrm rot="0">
            <a:off x="5232925" y="5364687"/>
            <a:ext cx="193826" cy="28575"/>
            <a:chOff x="0" y="0"/>
            <a:chExt cx="258435" cy="38100"/>
          </a:xfrm>
        </p:grpSpPr>
        <p:sp>
          <p:nvSpPr>
            <p:cNvPr name="Freeform 73" id="73"/>
            <p:cNvSpPr/>
            <p:nvPr/>
          </p:nvSpPr>
          <p:spPr>
            <a:xfrm flipH="false" flipV="false" rot="0">
              <a:off x="0" y="0"/>
              <a:ext cx="258445" cy="38100"/>
            </a:xfrm>
            <a:custGeom>
              <a:avLst/>
              <a:gdLst/>
              <a:ahLst/>
              <a:cxnLst/>
              <a:rect r="r" b="b" t="t" l="l"/>
              <a:pathLst>
                <a:path h="38100" w="258445">
                  <a:moveTo>
                    <a:pt x="19050" y="0"/>
                  </a:moveTo>
                  <a:lnTo>
                    <a:pt x="239395" y="0"/>
                  </a:lnTo>
                  <a:cubicBezTo>
                    <a:pt x="249936" y="0"/>
                    <a:pt x="258445" y="8509"/>
                    <a:pt x="258445" y="19050"/>
                  </a:cubicBezTo>
                  <a:cubicBezTo>
                    <a:pt x="258445" y="29591"/>
                    <a:pt x="249936" y="38100"/>
                    <a:pt x="239395" y="38100"/>
                  </a:cubicBezTo>
                  <a:lnTo>
                    <a:pt x="19050" y="38100"/>
                  </a:lnTo>
                  <a:cubicBezTo>
                    <a:pt x="8509" y="38100"/>
                    <a:pt x="0" y="29591"/>
                    <a:pt x="0" y="19050"/>
                  </a:cubicBezTo>
                  <a:cubicBezTo>
                    <a:pt x="0" y="8509"/>
                    <a:pt x="8509" y="0"/>
                    <a:pt x="19050" y="0"/>
                  </a:cubicBezTo>
                  <a:close/>
                </a:path>
              </a:pathLst>
            </a:custGeom>
            <a:solidFill>
              <a:srgbClr val="FF5757"/>
            </a:solidFill>
          </p:spPr>
        </p:sp>
      </p:grpSp>
      <p:grpSp>
        <p:nvGrpSpPr>
          <p:cNvPr name="Group 74" id="74"/>
          <p:cNvGrpSpPr/>
          <p:nvPr/>
        </p:nvGrpSpPr>
        <p:grpSpPr>
          <a:xfrm rot="-5400000">
            <a:off x="4007198" y="5471394"/>
            <a:ext cx="637387" cy="28575"/>
            <a:chOff x="0" y="0"/>
            <a:chExt cx="849849" cy="38100"/>
          </a:xfrm>
        </p:grpSpPr>
        <p:sp>
          <p:nvSpPr>
            <p:cNvPr name="Freeform 75" id="75"/>
            <p:cNvSpPr/>
            <p:nvPr/>
          </p:nvSpPr>
          <p:spPr>
            <a:xfrm flipH="false" flipV="false" rot="0">
              <a:off x="0" y="0"/>
              <a:ext cx="849884" cy="38100"/>
            </a:xfrm>
            <a:custGeom>
              <a:avLst/>
              <a:gdLst/>
              <a:ahLst/>
              <a:cxnLst/>
              <a:rect r="r" b="b" t="t" l="l"/>
              <a:pathLst>
                <a:path h="38100" w="849884">
                  <a:moveTo>
                    <a:pt x="19050" y="0"/>
                  </a:moveTo>
                  <a:lnTo>
                    <a:pt x="830834" y="0"/>
                  </a:lnTo>
                  <a:cubicBezTo>
                    <a:pt x="841375" y="0"/>
                    <a:pt x="849884" y="8509"/>
                    <a:pt x="849884" y="19050"/>
                  </a:cubicBezTo>
                  <a:cubicBezTo>
                    <a:pt x="849884" y="29591"/>
                    <a:pt x="841375" y="38100"/>
                    <a:pt x="830834" y="38100"/>
                  </a:cubicBezTo>
                  <a:lnTo>
                    <a:pt x="19050" y="38100"/>
                  </a:lnTo>
                  <a:cubicBezTo>
                    <a:pt x="8509" y="38100"/>
                    <a:pt x="0" y="29591"/>
                    <a:pt x="0" y="19050"/>
                  </a:cubicBezTo>
                  <a:cubicBezTo>
                    <a:pt x="0" y="8509"/>
                    <a:pt x="8509" y="0"/>
                    <a:pt x="19050" y="0"/>
                  </a:cubicBezTo>
                  <a:close/>
                </a:path>
              </a:pathLst>
            </a:custGeom>
            <a:solidFill>
              <a:srgbClr val="38B6FF"/>
            </a:solidFill>
          </p:spPr>
        </p:sp>
      </p:grpSp>
      <p:grpSp>
        <p:nvGrpSpPr>
          <p:cNvPr name="Group 76" id="76"/>
          <p:cNvGrpSpPr/>
          <p:nvPr/>
        </p:nvGrpSpPr>
        <p:grpSpPr>
          <a:xfrm rot="-10800000">
            <a:off x="3940283" y="5775800"/>
            <a:ext cx="418387" cy="28575"/>
            <a:chOff x="0" y="0"/>
            <a:chExt cx="557849" cy="38100"/>
          </a:xfrm>
        </p:grpSpPr>
        <p:sp>
          <p:nvSpPr>
            <p:cNvPr name="Freeform 77" id="77"/>
            <p:cNvSpPr/>
            <p:nvPr/>
          </p:nvSpPr>
          <p:spPr>
            <a:xfrm flipH="false" flipV="false" rot="0">
              <a:off x="0" y="0"/>
              <a:ext cx="557911" cy="38100"/>
            </a:xfrm>
            <a:custGeom>
              <a:avLst/>
              <a:gdLst/>
              <a:ahLst/>
              <a:cxnLst/>
              <a:rect r="r" b="b" t="t" l="l"/>
              <a:pathLst>
                <a:path h="38100" w="557911">
                  <a:moveTo>
                    <a:pt x="19050" y="0"/>
                  </a:moveTo>
                  <a:lnTo>
                    <a:pt x="538861" y="0"/>
                  </a:lnTo>
                  <a:cubicBezTo>
                    <a:pt x="549402" y="0"/>
                    <a:pt x="557911" y="8509"/>
                    <a:pt x="557911" y="19050"/>
                  </a:cubicBezTo>
                  <a:cubicBezTo>
                    <a:pt x="557911" y="29591"/>
                    <a:pt x="549275" y="38100"/>
                    <a:pt x="538861" y="38100"/>
                  </a:cubicBezTo>
                  <a:lnTo>
                    <a:pt x="19050" y="38100"/>
                  </a:lnTo>
                  <a:cubicBezTo>
                    <a:pt x="8509" y="38100"/>
                    <a:pt x="0" y="29591"/>
                    <a:pt x="0" y="19050"/>
                  </a:cubicBezTo>
                  <a:cubicBezTo>
                    <a:pt x="0" y="8509"/>
                    <a:pt x="8509" y="0"/>
                    <a:pt x="19050" y="0"/>
                  </a:cubicBezTo>
                  <a:close/>
                </a:path>
              </a:pathLst>
            </a:custGeom>
            <a:solidFill>
              <a:srgbClr val="38B6FF"/>
            </a:solidFill>
          </p:spPr>
        </p:sp>
      </p:grpSp>
      <p:grpSp>
        <p:nvGrpSpPr>
          <p:cNvPr name="Group 78" id="78"/>
          <p:cNvGrpSpPr/>
          <p:nvPr/>
        </p:nvGrpSpPr>
        <p:grpSpPr>
          <a:xfrm rot="-10800000">
            <a:off x="4218529" y="5775800"/>
            <a:ext cx="418387" cy="28575"/>
            <a:chOff x="0" y="0"/>
            <a:chExt cx="557849" cy="38100"/>
          </a:xfrm>
        </p:grpSpPr>
        <p:sp>
          <p:nvSpPr>
            <p:cNvPr name="Freeform 79" id="79"/>
            <p:cNvSpPr/>
            <p:nvPr/>
          </p:nvSpPr>
          <p:spPr>
            <a:xfrm flipH="false" flipV="false" rot="0">
              <a:off x="0" y="0"/>
              <a:ext cx="557911" cy="38100"/>
            </a:xfrm>
            <a:custGeom>
              <a:avLst/>
              <a:gdLst/>
              <a:ahLst/>
              <a:cxnLst/>
              <a:rect r="r" b="b" t="t" l="l"/>
              <a:pathLst>
                <a:path h="38100" w="557911">
                  <a:moveTo>
                    <a:pt x="19050" y="0"/>
                  </a:moveTo>
                  <a:lnTo>
                    <a:pt x="538861" y="0"/>
                  </a:lnTo>
                  <a:cubicBezTo>
                    <a:pt x="549402" y="0"/>
                    <a:pt x="557911" y="8509"/>
                    <a:pt x="557911" y="19050"/>
                  </a:cubicBezTo>
                  <a:cubicBezTo>
                    <a:pt x="557911" y="29591"/>
                    <a:pt x="549275" y="38100"/>
                    <a:pt x="538861" y="38100"/>
                  </a:cubicBezTo>
                  <a:lnTo>
                    <a:pt x="19050" y="38100"/>
                  </a:lnTo>
                  <a:cubicBezTo>
                    <a:pt x="8509" y="38100"/>
                    <a:pt x="0" y="29591"/>
                    <a:pt x="0" y="19050"/>
                  </a:cubicBezTo>
                  <a:cubicBezTo>
                    <a:pt x="0" y="8509"/>
                    <a:pt x="8509" y="0"/>
                    <a:pt x="19050" y="0"/>
                  </a:cubicBezTo>
                  <a:close/>
                </a:path>
              </a:pathLst>
            </a:custGeom>
            <a:solidFill>
              <a:srgbClr val="38B6FF"/>
            </a:solidFill>
          </p:spPr>
        </p:sp>
      </p:grpSp>
      <p:sp>
        <p:nvSpPr>
          <p:cNvPr name="TextBox 80" id="80"/>
          <p:cNvSpPr txBox="true"/>
          <p:nvPr/>
        </p:nvSpPr>
        <p:spPr>
          <a:xfrm rot="0">
            <a:off x="8555881" y="3424347"/>
            <a:ext cx="1499396" cy="145405"/>
          </a:xfrm>
          <a:prstGeom prst="rect">
            <a:avLst/>
          </a:prstGeom>
        </p:spPr>
        <p:txBody>
          <a:bodyPr anchor="t" rtlCol="false" tIns="0" lIns="0" bIns="0" rIns="0">
            <a:spAutoFit/>
          </a:bodyPr>
          <a:lstStyle/>
          <a:p>
            <a:pPr algn="l">
              <a:lnSpc>
                <a:spcPts val="1077"/>
              </a:lnSpc>
            </a:pPr>
            <a:r>
              <a:rPr lang="en-US" sz="769" b="true">
                <a:solidFill>
                  <a:srgbClr val="FFEDD1"/>
                </a:solidFill>
                <a:latin typeface="Now Bold"/>
                <a:ea typeface="Now Bold"/>
                <a:cs typeface="Now Bold"/>
                <a:sym typeface="Now Bold"/>
              </a:rPr>
              <a:t>CONTROL BUS</a:t>
            </a:r>
          </a:p>
        </p:txBody>
      </p:sp>
      <p:sp>
        <p:nvSpPr>
          <p:cNvPr name="TextBox 81" id="81"/>
          <p:cNvSpPr txBox="true"/>
          <p:nvPr/>
        </p:nvSpPr>
        <p:spPr>
          <a:xfrm rot="0">
            <a:off x="8804742" y="3626656"/>
            <a:ext cx="1499396" cy="145405"/>
          </a:xfrm>
          <a:prstGeom prst="rect">
            <a:avLst/>
          </a:prstGeom>
        </p:spPr>
        <p:txBody>
          <a:bodyPr anchor="t" rtlCol="false" tIns="0" lIns="0" bIns="0" rIns="0">
            <a:spAutoFit/>
          </a:bodyPr>
          <a:lstStyle/>
          <a:p>
            <a:pPr algn="l">
              <a:lnSpc>
                <a:spcPts val="1077"/>
              </a:lnSpc>
            </a:pPr>
            <a:r>
              <a:rPr lang="en-US" sz="769" b="true">
                <a:solidFill>
                  <a:srgbClr val="FFEDD1"/>
                </a:solidFill>
                <a:latin typeface="Now Bold"/>
                <a:ea typeface="Now Bold"/>
                <a:cs typeface="Now Bold"/>
                <a:sym typeface="Now Bold"/>
              </a:rPr>
              <a:t>DATA BUS</a:t>
            </a:r>
          </a:p>
        </p:txBody>
      </p:sp>
      <p:sp>
        <p:nvSpPr>
          <p:cNvPr name="TextBox 82" id="82"/>
          <p:cNvSpPr txBox="true"/>
          <p:nvPr/>
        </p:nvSpPr>
        <p:spPr>
          <a:xfrm rot="0">
            <a:off x="8609835" y="3816620"/>
            <a:ext cx="1499396" cy="145405"/>
          </a:xfrm>
          <a:prstGeom prst="rect">
            <a:avLst/>
          </a:prstGeom>
        </p:spPr>
        <p:txBody>
          <a:bodyPr anchor="t" rtlCol="false" tIns="0" lIns="0" bIns="0" rIns="0">
            <a:spAutoFit/>
          </a:bodyPr>
          <a:lstStyle/>
          <a:p>
            <a:pPr algn="l">
              <a:lnSpc>
                <a:spcPts val="1077"/>
              </a:lnSpc>
            </a:pPr>
            <a:r>
              <a:rPr lang="en-US" sz="769" b="true">
                <a:solidFill>
                  <a:srgbClr val="FFEDD1"/>
                </a:solidFill>
                <a:latin typeface="Now Bold"/>
                <a:ea typeface="Now Bold"/>
                <a:cs typeface="Now Bold"/>
                <a:sym typeface="Now Bold"/>
              </a:rPr>
              <a:t>ADDRESS BUS</a:t>
            </a:r>
          </a:p>
        </p:txBody>
      </p:sp>
      <p:grpSp>
        <p:nvGrpSpPr>
          <p:cNvPr name="Group 83" id="83"/>
          <p:cNvGrpSpPr/>
          <p:nvPr/>
        </p:nvGrpSpPr>
        <p:grpSpPr>
          <a:xfrm rot="10720186">
            <a:off x="8111973" y="5034153"/>
            <a:ext cx="266220" cy="28575"/>
            <a:chOff x="0" y="0"/>
            <a:chExt cx="354960" cy="38100"/>
          </a:xfrm>
        </p:grpSpPr>
        <p:sp>
          <p:nvSpPr>
            <p:cNvPr name="Freeform 84" id="84"/>
            <p:cNvSpPr/>
            <p:nvPr/>
          </p:nvSpPr>
          <p:spPr>
            <a:xfrm flipH="false" flipV="false" rot="0">
              <a:off x="0" y="0"/>
              <a:ext cx="354965" cy="38100"/>
            </a:xfrm>
            <a:custGeom>
              <a:avLst/>
              <a:gdLst/>
              <a:ahLst/>
              <a:cxnLst/>
              <a:rect r="r" b="b" t="t" l="l"/>
              <a:pathLst>
                <a:path h="38100" w="354965">
                  <a:moveTo>
                    <a:pt x="19050" y="0"/>
                  </a:moveTo>
                  <a:lnTo>
                    <a:pt x="335915" y="0"/>
                  </a:lnTo>
                  <a:cubicBezTo>
                    <a:pt x="346456" y="0"/>
                    <a:pt x="354965" y="8509"/>
                    <a:pt x="354965" y="19050"/>
                  </a:cubicBezTo>
                  <a:cubicBezTo>
                    <a:pt x="354965" y="29591"/>
                    <a:pt x="346456" y="38100"/>
                    <a:pt x="335915" y="38100"/>
                  </a:cubicBezTo>
                  <a:lnTo>
                    <a:pt x="19050" y="38100"/>
                  </a:lnTo>
                  <a:cubicBezTo>
                    <a:pt x="8509" y="38100"/>
                    <a:pt x="0" y="29591"/>
                    <a:pt x="0" y="19050"/>
                  </a:cubicBezTo>
                  <a:cubicBezTo>
                    <a:pt x="0" y="8509"/>
                    <a:pt x="8509" y="0"/>
                    <a:pt x="19050" y="0"/>
                  </a:cubicBezTo>
                  <a:close/>
                </a:path>
              </a:pathLst>
            </a:custGeom>
            <a:solidFill>
              <a:srgbClr val="FF5757"/>
            </a:solidFill>
          </p:spPr>
        </p:sp>
      </p:grpSp>
      <p:grpSp>
        <p:nvGrpSpPr>
          <p:cNvPr name="Group 85" id="85"/>
          <p:cNvGrpSpPr/>
          <p:nvPr/>
        </p:nvGrpSpPr>
        <p:grpSpPr>
          <a:xfrm rot="5400000">
            <a:off x="8126515" y="4836040"/>
            <a:ext cx="469554" cy="28575"/>
            <a:chOff x="0" y="0"/>
            <a:chExt cx="626072" cy="38100"/>
          </a:xfrm>
        </p:grpSpPr>
        <p:sp>
          <p:nvSpPr>
            <p:cNvPr name="Freeform 86" id="86"/>
            <p:cNvSpPr/>
            <p:nvPr/>
          </p:nvSpPr>
          <p:spPr>
            <a:xfrm flipH="false" flipV="false" rot="0">
              <a:off x="0" y="0"/>
              <a:ext cx="626110" cy="38100"/>
            </a:xfrm>
            <a:custGeom>
              <a:avLst/>
              <a:gdLst/>
              <a:ahLst/>
              <a:cxnLst/>
              <a:rect r="r" b="b" t="t" l="l"/>
              <a:pathLst>
                <a:path h="38100" w="626110">
                  <a:moveTo>
                    <a:pt x="19050" y="0"/>
                  </a:moveTo>
                  <a:lnTo>
                    <a:pt x="607060" y="0"/>
                  </a:lnTo>
                  <a:cubicBezTo>
                    <a:pt x="617601" y="0"/>
                    <a:pt x="626110" y="8509"/>
                    <a:pt x="626110" y="19050"/>
                  </a:cubicBezTo>
                  <a:cubicBezTo>
                    <a:pt x="626110" y="29591"/>
                    <a:pt x="617601" y="38100"/>
                    <a:pt x="607060" y="38100"/>
                  </a:cubicBezTo>
                  <a:lnTo>
                    <a:pt x="19050" y="38100"/>
                  </a:lnTo>
                  <a:cubicBezTo>
                    <a:pt x="8509" y="38100"/>
                    <a:pt x="0" y="29591"/>
                    <a:pt x="0" y="19050"/>
                  </a:cubicBezTo>
                  <a:cubicBezTo>
                    <a:pt x="0" y="8509"/>
                    <a:pt x="8509" y="0"/>
                    <a:pt x="19050" y="0"/>
                  </a:cubicBezTo>
                  <a:close/>
                </a:path>
              </a:pathLst>
            </a:custGeom>
            <a:solidFill>
              <a:srgbClr val="FF5757"/>
            </a:solidFill>
          </p:spPr>
        </p:sp>
      </p:grpSp>
      <p:grpSp>
        <p:nvGrpSpPr>
          <p:cNvPr name="Group 87" id="87"/>
          <p:cNvGrpSpPr/>
          <p:nvPr/>
        </p:nvGrpSpPr>
        <p:grpSpPr>
          <a:xfrm rot="0">
            <a:off x="8119551" y="4615564"/>
            <a:ext cx="259039" cy="28575"/>
            <a:chOff x="0" y="0"/>
            <a:chExt cx="345385" cy="38100"/>
          </a:xfrm>
        </p:grpSpPr>
        <p:sp>
          <p:nvSpPr>
            <p:cNvPr name="Freeform 88" id="88"/>
            <p:cNvSpPr/>
            <p:nvPr/>
          </p:nvSpPr>
          <p:spPr>
            <a:xfrm flipH="false" flipV="false" rot="0">
              <a:off x="0" y="0"/>
              <a:ext cx="345440" cy="38100"/>
            </a:xfrm>
            <a:custGeom>
              <a:avLst/>
              <a:gdLst/>
              <a:ahLst/>
              <a:cxnLst/>
              <a:rect r="r" b="b" t="t" l="l"/>
              <a:pathLst>
                <a:path h="38100" w="345440">
                  <a:moveTo>
                    <a:pt x="19050" y="0"/>
                  </a:moveTo>
                  <a:lnTo>
                    <a:pt x="326390" y="0"/>
                  </a:lnTo>
                  <a:cubicBezTo>
                    <a:pt x="336931" y="0"/>
                    <a:pt x="345440" y="8509"/>
                    <a:pt x="345440" y="19050"/>
                  </a:cubicBezTo>
                  <a:cubicBezTo>
                    <a:pt x="345440" y="29591"/>
                    <a:pt x="336804" y="38100"/>
                    <a:pt x="326390" y="38100"/>
                  </a:cubicBezTo>
                  <a:lnTo>
                    <a:pt x="19050" y="38100"/>
                  </a:lnTo>
                  <a:cubicBezTo>
                    <a:pt x="8509" y="38100"/>
                    <a:pt x="0" y="29591"/>
                    <a:pt x="0" y="19050"/>
                  </a:cubicBezTo>
                  <a:cubicBezTo>
                    <a:pt x="0" y="8509"/>
                    <a:pt x="8509" y="0"/>
                    <a:pt x="19050" y="0"/>
                  </a:cubicBezTo>
                  <a:close/>
                </a:path>
              </a:pathLst>
            </a:custGeom>
            <a:solidFill>
              <a:srgbClr val="FF5757"/>
            </a:solidFill>
          </p:spPr>
        </p:sp>
      </p:grpSp>
      <p:grpSp>
        <p:nvGrpSpPr>
          <p:cNvPr name="Group 89" id="89"/>
          <p:cNvGrpSpPr/>
          <p:nvPr/>
        </p:nvGrpSpPr>
        <p:grpSpPr>
          <a:xfrm rot="0">
            <a:off x="3848265" y="8510130"/>
            <a:ext cx="3573216" cy="781378"/>
            <a:chOff x="0" y="0"/>
            <a:chExt cx="4764288" cy="1041837"/>
          </a:xfrm>
        </p:grpSpPr>
        <p:sp>
          <p:nvSpPr>
            <p:cNvPr name="Freeform 90" id="90"/>
            <p:cNvSpPr/>
            <p:nvPr/>
          </p:nvSpPr>
          <p:spPr>
            <a:xfrm flipH="false" flipV="false" rot="0">
              <a:off x="0" y="0"/>
              <a:ext cx="4764278" cy="1041781"/>
            </a:xfrm>
            <a:custGeom>
              <a:avLst/>
              <a:gdLst/>
              <a:ahLst/>
              <a:cxnLst/>
              <a:rect r="r" b="b" t="t" l="l"/>
              <a:pathLst>
                <a:path h="1041781" w="4764278">
                  <a:moveTo>
                    <a:pt x="0" y="0"/>
                  </a:moveTo>
                  <a:lnTo>
                    <a:pt x="0" y="1041781"/>
                  </a:lnTo>
                  <a:lnTo>
                    <a:pt x="4764278" y="1041781"/>
                  </a:lnTo>
                  <a:lnTo>
                    <a:pt x="4764278" y="0"/>
                  </a:lnTo>
                  <a:lnTo>
                    <a:pt x="0" y="0"/>
                  </a:lnTo>
                  <a:close/>
                  <a:moveTo>
                    <a:pt x="4578858" y="856361"/>
                  </a:moveTo>
                  <a:lnTo>
                    <a:pt x="181610" y="856361"/>
                  </a:lnTo>
                  <a:lnTo>
                    <a:pt x="181610" y="181610"/>
                  </a:lnTo>
                  <a:lnTo>
                    <a:pt x="4578858" y="181610"/>
                  </a:lnTo>
                  <a:lnTo>
                    <a:pt x="4578858" y="856361"/>
                  </a:lnTo>
                  <a:close/>
                </a:path>
              </a:pathLst>
            </a:custGeom>
            <a:solidFill>
              <a:srgbClr val="FFEDD1"/>
            </a:solidFill>
          </p:spPr>
        </p:sp>
      </p:grpSp>
      <p:sp>
        <p:nvSpPr>
          <p:cNvPr name="TextBox 91" id="91"/>
          <p:cNvSpPr txBox="true"/>
          <p:nvPr/>
        </p:nvSpPr>
        <p:spPr>
          <a:xfrm rot="0">
            <a:off x="4171797" y="8609170"/>
            <a:ext cx="2997953" cy="507098"/>
          </a:xfrm>
          <a:prstGeom prst="rect">
            <a:avLst/>
          </a:prstGeom>
        </p:spPr>
        <p:txBody>
          <a:bodyPr anchor="t" rtlCol="false" tIns="0" lIns="0" bIns="0" rIns="0">
            <a:spAutoFit/>
          </a:bodyPr>
          <a:lstStyle/>
          <a:p>
            <a:pPr algn="ctr">
              <a:lnSpc>
                <a:spcPts val="1825"/>
              </a:lnSpc>
            </a:pPr>
            <a:r>
              <a:rPr lang="en-US" sz="1304" b="true">
                <a:solidFill>
                  <a:srgbClr val="FFEDD1"/>
                </a:solidFill>
                <a:latin typeface="Now Bold"/>
                <a:ea typeface="Now Bold"/>
                <a:cs typeface="Now Bold"/>
                <a:sym typeface="Now Bold"/>
              </a:rPr>
              <a:t>Secondary Storage</a:t>
            </a:r>
          </a:p>
          <a:p>
            <a:pPr algn="ctr">
              <a:lnSpc>
                <a:spcPts val="1825"/>
              </a:lnSpc>
            </a:pPr>
            <a:r>
              <a:rPr lang="en-US" sz="1304" b="true">
                <a:solidFill>
                  <a:srgbClr val="FFEDD1"/>
                </a:solidFill>
                <a:latin typeface="Now Bold"/>
                <a:ea typeface="Now Bold"/>
                <a:cs typeface="Now Bold"/>
                <a:sym typeface="Now Bold"/>
              </a:rPr>
              <a:t>(HDD, SSD, Removable Disk, CD)</a:t>
            </a:r>
          </a:p>
        </p:txBody>
      </p:sp>
      <p:grpSp>
        <p:nvGrpSpPr>
          <p:cNvPr name="Group 92" id="92"/>
          <p:cNvGrpSpPr/>
          <p:nvPr/>
        </p:nvGrpSpPr>
        <p:grpSpPr>
          <a:xfrm rot="-5400000">
            <a:off x="5135051" y="8050268"/>
            <a:ext cx="878283" cy="47625"/>
            <a:chOff x="0" y="0"/>
            <a:chExt cx="1171044" cy="63500"/>
          </a:xfrm>
        </p:grpSpPr>
        <p:sp>
          <p:nvSpPr>
            <p:cNvPr name="Freeform 93" id="93"/>
            <p:cNvSpPr/>
            <p:nvPr/>
          </p:nvSpPr>
          <p:spPr>
            <a:xfrm flipH="false" flipV="false" rot="0">
              <a:off x="0" y="0"/>
              <a:ext cx="1171067" cy="63500"/>
            </a:xfrm>
            <a:custGeom>
              <a:avLst/>
              <a:gdLst/>
              <a:ahLst/>
              <a:cxnLst/>
              <a:rect r="r" b="b" t="t" l="l"/>
              <a:pathLst>
                <a:path h="63500" w="1171067">
                  <a:moveTo>
                    <a:pt x="31750" y="0"/>
                  </a:moveTo>
                  <a:lnTo>
                    <a:pt x="1139317" y="0"/>
                  </a:lnTo>
                  <a:cubicBezTo>
                    <a:pt x="1156843" y="0"/>
                    <a:pt x="1171067" y="14224"/>
                    <a:pt x="1171067" y="31750"/>
                  </a:cubicBezTo>
                  <a:cubicBezTo>
                    <a:pt x="1171067" y="49276"/>
                    <a:pt x="1156843" y="63500"/>
                    <a:pt x="1139317" y="63500"/>
                  </a:cubicBezTo>
                  <a:lnTo>
                    <a:pt x="31750" y="63500"/>
                  </a:lnTo>
                  <a:cubicBezTo>
                    <a:pt x="14224" y="63500"/>
                    <a:pt x="0" y="49276"/>
                    <a:pt x="0" y="31750"/>
                  </a:cubicBezTo>
                  <a:cubicBezTo>
                    <a:pt x="0" y="14224"/>
                    <a:pt x="14224" y="0"/>
                    <a:pt x="31750" y="0"/>
                  </a:cubicBezTo>
                  <a:close/>
                </a:path>
              </a:pathLst>
            </a:custGeom>
            <a:solidFill>
              <a:srgbClr val="FF66C4"/>
            </a:solidFill>
          </p:spPr>
        </p:sp>
      </p:grpSp>
      <p:sp>
        <p:nvSpPr>
          <p:cNvPr name="TextBox 94" id="94"/>
          <p:cNvSpPr txBox="true"/>
          <p:nvPr/>
        </p:nvSpPr>
        <p:spPr>
          <a:xfrm rot="0">
            <a:off x="5634873" y="7804286"/>
            <a:ext cx="1658925" cy="504829"/>
          </a:xfrm>
          <a:prstGeom prst="rect">
            <a:avLst/>
          </a:prstGeom>
        </p:spPr>
        <p:txBody>
          <a:bodyPr anchor="t" rtlCol="false" tIns="0" lIns="0" bIns="0" rIns="0">
            <a:spAutoFit/>
          </a:bodyPr>
          <a:lstStyle/>
          <a:p>
            <a:pPr algn="l">
              <a:lnSpc>
                <a:spcPts val="1825"/>
              </a:lnSpc>
            </a:pPr>
            <a:r>
              <a:rPr lang="en-US" sz="1304" b="true">
                <a:solidFill>
                  <a:srgbClr val="FFEDD1"/>
                </a:solidFill>
                <a:latin typeface="Now Bold"/>
                <a:ea typeface="Now Bold"/>
                <a:cs typeface="Now Bold"/>
                <a:sym typeface="Now Bold"/>
              </a:rPr>
              <a:t>Load executable code when needed</a:t>
            </a:r>
          </a:p>
        </p:txBody>
      </p:sp>
      <p:grpSp>
        <p:nvGrpSpPr>
          <p:cNvPr name="Group 95" id="95"/>
          <p:cNvGrpSpPr/>
          <p:nvPr/>
        </p:nvGrpSpPr>
        <p:grpSpPr>
          <a:xfrm rot="0">
            <a:off x="1028700" y="3060893"/>
            <a:ext cx="9953442" cy="6588693"/>
            <a:chOff x="0" y="0"/>
            <a:chExt cx="13271256" cy="8784924"/>
          </a:xfrm>
        </p:grpSpPr>
        <p:sp>
          <p:nvSpPr>
            <p:cNvPr name="Freeform 96" id="96"/>
            <p:cNvSpPr/>
            <p:nvPr/>
          </p:nvSpPr>
          <p:spPr>
            <a:xfrm flipH="false" flipV="false" rot="0">
              <a:off x="0" y="0"/>
              <a:ext cx="13271246" cy="8784971"/>
            </a:xfrm>
            <a:custGeom>
              <a:avLst/>
              <a:gdLst/>
              <a:ahLst/>
              <a:cxnLst/>
              <a:rect r="r" b="b" t="t" l="l"/>
              <a:pathLst>
                <a:path h="8784971" w="13271246">
                  <a:moveTo>
                    <a:pt x="0" y="0"/>
                  </a:moveTo>
                  <a:lnTo>
                    <a:pt x="0" y="8784971"/>
                  </a:lnTo>
                  <a:lnTo>
                    <a:pt x="13271246" y="8784971"/>
                  </a:lnTo>
                  <a:lnTo>
                    <a:pt x="13271246" y="0"/>
                  </a:lnTo>
                  <a:lnTo>
                    <a:pt x="0" y="0"/>
                  </a:lnTo>
                  <a:close/>
                  <a:moveTo>
                    <a:pt x="12991465" y="8505063"/>
                  </a:moveTo>
                  <a:lnTo>
                    <a:pt x="273939" y="8505063"/>
                  </a:lnTo>
                  <a:lnTo>
                    <a:pt x="273939" y="273939"/>
                  </a:lnTo>
                  <a:lnTo>
                    <a:pt x="12991465" y="273939"/>
                  </a:lnTo>
                  <a:lnTo>
                    <a:pt x="12991465" y="8505063"/>
                  </a:lnTo>
                  <a:close/>
                </a:path>
              </a:pathLst>
            </a:custGeom>
            <a:solidFill>
              <a:srgbClr val="7595CC"/>
            </a:solidFill>
          </p:spPr>
        </p:sp>
      </p:grpSp>
      <p:sp>
        <p:nvSpPr>
          <p:cNvPr name="TextBox 97" id="97"/>
          <p:cNvSpPr txBox="true"/>
          <p:nvPr/>
        </p:nvSpPr>
        <p:spPr>
          <a:xfrm rot="0">
            <a:off x="6244529" y="1939882"/>
            <a:ext cx="5120426" cy="683056"/>
          </a:xfrm>
          <a:prstGeom prst="rect">
            <a:avLst/>
          </a:prstGeom>
        </p:spPr>
        <p:txBody>
          <a:bodyPr anchor="t" rtlCol="false" tIns="0" lIns="0" bIns="0" rIns="0">
            <a:spAutoFit/>
          </a:bodyPr>
          <a:lstStyle/>
          <a:p>
            <a:pPr algn="l">
              <a:lnSpc>
                <a:spcPts val="4875"/>
              </a:lnSpc>
            </a:pPr>
            <a:r>
              <a:rPr lang="en-US" sz="3483">
                <a:solidFill>
                  <a:srgbClr val="7595CC"/>
                </a:solidFill>
                <a:latin typeface="Arimo"/>
                <a:ea typeface="Arimo"/>
                <a:cs typeface="Arimo"/>
                <a:sym typeface="Arimo"/>
              </a:rPr>
              <a:t>Memory Management</a:t>
            </a:r>
          </a:p>
        </p:txBody>
      </p:sp>
      <p:sp>
        <p:nvSpPr>
          <p:cNvPr name="TextBox 98" id="98"/>
          <p:cNvSpPr txBox="true"/>
          <p:nvPr/>
        </p:nvSpPr>
        <p:spPr>
          <a:xfrm rot="0">
            <a:off x="11763209" y="3077304"/>
            <a:ext cx="5843058" cy="794330"/>
          </a:xfrm>
          <a:prstGeom prst="rect">
            <a:avLst/>
          </a:prstGeom>
        </p:spPr>
        <p:txBody>
          <a:bodyPr anchor="t" rtlCol="false" tIns="0" lIns="0" bIns="0" rIns="0">
            <a:spAutoFit/>
          </a:bodyPr>
          <a:lstStyle/>
          <a:p>
            <a:pPr algn="l">
              <a:lnSpc>
                <a:spcPts val="5563"/>
              </a:lnSpc>
            </a:pPr>
            <a:r>
              <a:rPr lang="en-US" sz="3973">
                <a:solidFill>
                  <a:srgbClr val="FF5757"/>
                </a:solidFill>
                <a:latin typeface="Arimo"/>
                <a:ea typeface="Arimo"/>
                <a:cs typeface="Arimo"/>
                <a:sym typeface="Arimo"/>
              </a:rPr>
              <a:t>OS does it! OS will...</a:t>
            </a:r>
          </a:p>
        </p:txBody>
      </p:sp>
      <p:grpSp>
        <p:nvGrpSpPr>
          <p:cNvPr name="Group 99" id="99"/>
          <p:cNvGrpSpPr/>
          <p:nvPr/>
        </p:nvGrpSpPr>
        <p:grpSpPr>
          <a:xfrm rot="0">
            <a:off x="2537237" y="281084"/>
            <a:ext cx="13213526" cy="9925515"/>
            <a:chOff x="0" y="0"/>
            <a:chExt cx="17618034" cy="13234020"/>
          </a:xfrm>
        </p:grpSpPr>
        <p:sp>
          <p:nvSpPr>
            <p:cNvPr name="Freeform 100" id="10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101" id="10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102" id="10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252438"/>
        </a:solidFill>
      </p:bgPr>
    </p:bg>
    <p:spTree>
      <p:nvGrpSpPr>
        <p:cNvPr id="1" name=""/>
        <p:cNvGrpSpPr/>
        <p:nvPr/>
      </p:nvGrpSpPr>
      <p:grpSpPr>
        <a:xfrm>
          <a:off x="0" y="0"/>
          <a:ext cx="0" cy="0"/>
          <a:chOff x="0" y="0"/>
          <a:chExt cx="0" cy="0"/>
        </a:xfrm>
      </p:grpSpPr>
      <p:grpSp>
        <p:nvGrpSpPr>
          <p:cNvPr name="Group 2" id="2"/>
          <p:cNvGrpSpPr/>
          <p:nvPr/>
        </p:nvGrpSpPr>
        <p:grpSpPr>
          <a:xfrm rot="0">
            <a:off x="5063375" y="2714241"/>
            <a:ext cx="8161251" cy="1079894"/>
            <a:chOff x="0" y="0"/>
            <a:chExt cx="10881668" cy="1439859"/>
          </a:xfrm>
        </p:grpSpPr>
        <p:sp>
          <p:nvSpPr>
            <p:cNvPr name="Freeform 3" id="3"/>
            <p:cNvSpPr/>
            <p:nvPr/>
          </p:nvSpPr>
          <p:spPr>
            <a:xfrm flipH="false" flipV="false" rot="0">
              <a:off x="0" y="0"/>
              <a:ext cx="10881614" cy="1439799"/>
            </a:xfrm>
            <a:custGeom>
              <a:avLst/>
              <a:gdLst/>
              <a:ahLst/>
              <a:cxnLst/>
              <a:rect r="r" b="b" t="t" l="l"/>
              <a:pathLst>
                <a:path h="1439799" w="10881614">
                  <a:moveTo>
                    <a:pt x="0" y="0"/>
                  </a:moveTo>
                  <a:lnTo>
                    <a:pt x="0" y="1439799"/>
                  </a:lnTo>
                  <a:lnTo>
                    <a:pt x="10881614" y="1439799"/>
                  </a:lnTo>
                  <a:lnTo>
                    <a:pt x="10881614" y="0"/>
                  </a:lnTo>
                  <a:lnTo>
                    <a:pt x="0" y="0"/>
                  </a:lnTo>
                  <a:close/>
                  <a:moveTo>
                    <a:pt x="10603738" y="1161923"/>
                  </a:moveTo>
                  <a:lnTo>
                    <a:pt x="272161" y="1161923"/>
                  </a:lnTo>
                  <a:lnTo>
                    <a:pt x="272161" y="272161"/>
                  </a:lnTo>
                  <a:lnTo>
                    <a:pt x="10603738" y="272161"/>
                  </a:lnTo>
                  <a:lnTo>
                    <a:pt x="10603738" y="1161923"/>
                  </a:lnTo>
                  <a:close/>
                </a:path>
              </a:pathLst>
            </a:custGeom>
            <a:solidFill>
              <a:srgbClr val="004AAD"/>
            </a:solidFill>
          </p:spPr>
        </p:sp>
      </p:grpSp>
      <p:sp>
        <p:nvSpPr>
          <p:cNvPr name="TextBox 4" id="4"/>
          <p:cNvSpPr txBox="true"/>
          <p:nvPr/>
        </p:nvSpPr>
        <p:spPr>
          <a:xfrm rot="0">
            <a:off x="5463778" y="3093802"/>
            <a:ext cx="7129303" cy="482697"/>
          </a:xfrm>
          <a:prstGeom prst="rect">
            <a:avLst/>
          </a:prstGeom>
        </p:spPr>
        <p:txBody>
          <a:bodyPr anchor="t" rtlCol="false" tIns="0" lIns="0" bIns="0" rIns="0">
            <a:spAutoFit/>
          </a:bodyPr>
          <a:lstStyle/>
          <a:p>
            <a:pPr algn="ctr">
              <a:lnSpc>
                <a:spcPts val="4102"/>
              </a:lnSpc>
            </a:pPr>
            <a:r>
              <a:rPr lang="en-US" sz="4273" b="true">
                <a:solidFill>
                  <a:srgbClr val="7ED957"/>
                </a:solidFill>
                <a:latin typeface="Arimo Bold"/>
                <a:ea typeface="Arimo Bold"/>
                <a:cs typeface="Arimo Bold"/>
                <a:sym typeface="Arimo Bold"/>
              </a:rPr>
              <a:t>Definition of a Software</a:t>
            </a:r>
          </a:p>
        </p:txBody>
      </p:sp>
      <p:sp>
        <p:nvSpPr>
          <p:cNvPr name="TextBox 5" id="5"/>
          <p:cNvSpPr txBox="true"/>
          <p:nvPr/>
        </p:nvSpPr>
        <p:spPr>
          <a:xfrm rot="0">
            <a:off x="2220634" y="3892156"/>
            <a:ext cx="13846733" cy="2312188"/>
          </a:xfrm>
          <a:prstGeom prst="rect">
            <a:avLst/>
          </a:prstGeom>
        </p:spPr>
        <p:txBody>
          <a:bodyPr anchor="t" rtlCol="false" tIns="0" lIns="0" bIns="0" rIns="0">
            <a:spAutoFit/>
          </a:bodyPr>
          <a:lstStyle/>
          <a:p>
            <a:pPr algn="ctr">
              <a:lnSpc>
                <a:spcPts val="5905"/>
              </a:lnSpc>
            </a:pPr>
            <a:r>
              <a:rPr lang="en-US" sz="4217" spc="252">
                <a:solidFill>
                  <a:srgbClr val="FF1616"/>
                </a:solidFill>
                <a:latin typeface="Arimo"/>
                <a:ea typeface="Arimo"/>
                <a:cs typeface="Arimo"/>
                <a:sym typeface="Arimo"/>
              </a:rPr>
              <a:t>A set of instructions written in a programming language that performs one or more tasks to tell the computer what to do. </a:t>
            </a:r>
          </a:p>
        </p:txBody>
      </p:sp>
      <p:grpSp>
        <p:nvGrpSpPr>
          <p:cNvPr name="Group 6" id="6"/>
          <p:cNvGrpSpPr/>
          <p:nvPr/>
        </p:nvGrpSpPr>
        <p:grpSpPr>
          <a:xfrm rot="0">
            <a:off x="2537237" y="281084"/>
            <a:ext cx="13213526" cy="9925515"/>
            <a:chOff x="0" y="0"/>
            <a:chExt cx="17618034" cy="13234020"/>
          </a:xfrm>
        </p:grpSpPr>
        <p:sp>
          <p:nvSpPr>
            <p:cNvPr name="Freeform 7" id="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8" id="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9" id="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2614046" cy="1028700"/>
            <a:chOff x="0" y="0"/>
            <a:chExt cx="3485395" cy="1371600"/>
          </a:xfrm>
        </p:grpSpPr>
        <p:sp>
          <p:nvSpPr>
            <p:cNvPr name="Freeform 3" id="3"/>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4" id="4"/>
          <p:cNvGrpSpPr/>
          <p:nvPr/>
        </p:nvGrpSpPr>
        <p:grpSpPr>
          <a:xfrm rot="0">
            <a:off x="2614046" y="0"/>
            <a:ext cx="2614046" cy="1028700"/>
            <a:chOff x="0" y="0"/>
            <a:chExt cx="3485395" cy="1371600"/>
          </a:xfrm>
        </p:grpSpPr>
        <p:sp>
          <p:nvSpPr>
            <p:cNvPr name="Freeform 5" id="5"/>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6" id="6"/>
          <p:cNvGrpSpPr/>
          <p:nvPr/>
        </p:nvGrpSpPr>
        <p:grpSpPr>
          <a:xfrm rot="0">
            <a:off x="5228093" y="0"/>
            <a:ext cx="2614046" cy="1028700"/>
            <a:chOff x="0" y="0"/>
            <a:chExt cx="3485395" cy="1371600"/>
          </a:xfrm>
        </p:grpSpPr>
        <p:sp>
          <p:nvSpPr>
            <p:cNvPr name="Freeform 7" id="7"/>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8" id="8"/>
          <p:cNvGrpSpPr/>
          <p:nvPr/>
        </p:nvGrpSpPr>
        <p:grpSpPr>
          <a:xfrm rot="0">
            <a:off x="7842139" y="0"/>
            <a:ext cx="2614046" cy="1028700"/>
            <a:chOff x="0" y="0"/>
            <a:chExt cx="3485395" cy="1371600"/>
          </a:xfrm>
        </p:grpSpPr>
        <p:sp>
          <p:nvSpPr>
            <p:cNvPr name="Freeform 9" id="9"/>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0" id="10"/>
          <p:cNvGrpSpPr/>
          <p:nvPr/>
        </p:nvGrpSpPr>
        <p:grpSpPr>
          <a:xfrm rot="0">
            <a:off x="10456186" y="0"/>
            <a:ext cx="2614046" cy="1028700"/>
            <a:chOff x="0" y="0"/>
            <a:chExt cx="3485395" cy="1371600"/>
          </a:xfrm>
        </p:grpSpPr>
        <p:sp>
          <p:nvSpPr>
            <p:cNvPr name="Freeform 11" id="11"/>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2" id="12"/>
          <p:cNvGrpSpPr/>
          <p:nvPr/>
        </p:nvGrpSpPr>
        <p:grpSpPr>
          <a:xfrm rot="0">
            <a:off x="13070232" y="0"/>
            <a:ext cx="2614046" cy="1028700"/>
            <a:chOff x="0" y="0"/>
            <a:chExt cx="3485395" cy="1371600"/>
          </a:xfrm>
        </p:grpSpPr>
        <p:sp>
          <p:nvSpPr>
            <p:cNvPr name="Freeform 13" id="13"/>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4" id="14"/>
          <p:cNvGrpSpPr/>
          <p:nvPr/>
        </p:nvGrpSpPr>
        <p:grpSpPr>
          <a:xfrm rot="0">
            <a:off x="15673954" y="0"/>
            <a:ext cx="2614046" cy="1028700"/>
            <a:chOff x="0" y="0"/>
            <a:chExt cx="3485395" cy="1371600"/>
          </a:xfrm>
        </p:grpSpPr>
        <p:sp>
          <p:nvSpPr>
            <p:cNvPr name="Freeform 15" id="15"/>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sp>
        <p:nvSpPr>
          <p:cNvPr name="Freeform 16" id="16"/>
          <p:cNvSpPr/>
          <p:nvPr/>
        </p:nvSpPr>
        <p:spPr>
          <a:xfrm flipH="false" flipV="true" rot="1965492">
            <a:off x="6110406" y="1655046"/>
            <a:ext cx="2115549" cy="753905"/>
          </a:xfrm>
          <a:custGeom>
            <a:avLst/>
            <a:gdLst/>
            <a:ahLst/>
            <a:cxnLst/>
            <a:rect r="r" b="b" t="t" l="l"/>
            <a:pathLst>
              <a:path h="753905" w="2115549">
                <a:moveTo>
                  <a:pt x="0" y="753905"/>
                </a:moveTo>
                <a:lnTo>
                  <a:pt x="2115549" y="753905"/>
                </a:lnTo>
                <a:lnTo>
                  <a:pt x="2115549" y="0"/>
                </a:lnTo>
                <a:lnTo>
                  <a:pt x="0" y="0"/>
                </a:lnTo>
                <a:lnTo>
                  <a:pt x="0" y="753905"/>
                </a:lnTo>
                <a:close/>
              </a:path>
            </a:pathLst>
          </a:custGeom>
          <a:blipFill>
            <a:blip r:embed="rId2">
              <a:extLst>
                <a:ext uri="{96DAC541-7B7A-43D3-8B79-37D633B846F1}">
                  <asvg:svgBlip xmlns:asvg="http://schemas.microsoft.com/office/drawing/2016/SVG/main" r:embed="rId3"/>
                </a:ext>
              </a:extLst>
            </a:blip>
            <a:stretch>
              <a:fillRect l="0" t="0" r="0" b="-1926"/>
            </a:stretch>
          </a:blipFill>
        </p:spPr>
      </p:sp>
      <p:sp>
        <p:nvSpPr>
          <p:cNvPr name="TextBox 17" id="17"/>
          <p:cNvSpPr txBox="true"/>
          <p:nvPr/>
        </p:nvSpPr>
        <p:spPr>
          <a:xfrm rot="0">
            <a:off x="632576" y="2901"/>
            <a:ext cx="1135914" cy="832817"/>
          </a:xfrm>
          <a:prstGeom prst="rect">
            <a:avLst/>
          </a:prstGeom>
        </p:spPr>
        <p:txBody>
          <a:bodyPr anchor="t" rtlCol="false" tIns="0" lIns="0" bIns="0" rIns="0">
            <a:spAutoFit/>
          </a:bodyPr>
          <a:lstStyle/>
          <a:p>
            <a:pPr algn="ctr">
              <a:lnSpc>
                <a:spcPts val="6070"/>
              </a:lnSpc>
            </a:pPr>
            <a:r>
              <a:rPr lang="en-US" sz="4336" b="true">
                <a:solidFill>
                  <a:srgbClr val="FFFFFF"/>
                </a:solidFill>
                <a:latin typeface="Arimo Bold"/>
                <a:ea typeface="Arimo Bold"/>
                <a:cs typeface="Arimo Bold"/>
                <a:sym typeface="Arimo Bold"/>
              </a:rPr>
              <a:t>HCI</a:t>
            </a:r>
          </a:p>
        </p:txBody>
      </p:sp>
      <p:sp>
        <p:nvSpPr>
          <p:cNvPr name="TextBox 18" id="18"/>
          <p:cNvSpPr txBox="true"/>
          <p:nvPr/>
        </p:nvSpPr>
        <p:spPr>
          <a:xfrm rot="0">
            <a:off x="3353113" y="2901"/>
            <a:ext cx="1135914" cy="832817"/>
          </a:xfrm>
          <a:prstGeom prst="rect">
            <a:avLst/>
          </a:prstGeom>
        </p:spPr>
        <p:txBody>
          <a:bodyPr anchor="t" rtlCol="false" tIns="0" lIns="0" bIns="0" rIns="0">
            <a:spAutoFit/>
          </a:bodyPr>
          <a:lstStyle/>
          <a:p>
            <a:pPr algn="ctr">
              <a:lnSpc>
                <a:spcPts val="6070"/>
              </a:lnSpc>
            </a:pPr>
            <a:r>
              <a:rPr lang="en-US" sz="4336" b="true">
                <a:solidFill>
                  <a:srgbClr val="FFFFFF"/>
                </a:solidFill>
                <a:latin typeface="Arimo Bold"/>
                <a:ea typeface="Arimo Bold"/>
                <a:cs typeface="Arimo Bold"/>
                <a:sym typeface="Arimo Bold"/>
              </a:rPr>
              <a:t>MM</a:t>
            </a:r>
          </a:p>
        </p:txBody>
      </p:sp>
      <p:sp>
        <p:nvSpPr>
          <p:cNvPr name="TextBox 19" id="19"/>
          <p:cNvSpPr txBox="true"/>
          <p:nvPr/>
        </p:nvSpPr>
        <p:spPr>
          <a:xfrm rot="0">
            <a:off x="8523312" y="2004990"/>
            <a:ext cx="9124574" cy="1302181"/>
          </a:xfrm>
          <a:prstGeom prst="rect">
            <a:avLst/>
          </a:prstGeom>
        </p:spPr>
        <p:txBody>
          <a:bodyPr anchor="t" rtlCol="false" tIns="0" lIns="0" bIns="0" rIns="0">
            <a:spAutoFit/>
          </a:bodyPr>
          <a:lstStyle/>
          <a:p>
            <a:pPr algn="l">
              <a:lnSpc>
                <a:spcPts val="4875"/>
              </a:lnSpc>
            </a:pPr>
            <a:r>
              <a:rPr lang="en-US" sz="3483">
                <a:solidFill>
                  <a:srgbClr val="7595CC"/>
                </a:solidFill>
                <a:latin typeface="Arimo"/>
                <a:ea typeface="Arimo"/>
                <a:cs typeface="Arimo"/>
                <a:sym typeface="Arimo"/>
              </a:rPr>
              <a:t>Multitasking - allows the computer to carry out more than 1 task at a time</a:t>
            </a:r>
          </a:p>
        </p:txBody>
      </p:sp>
      <p:sp>
        <p:nvSpPr>
          <p:cNvPr name="TextBox 20" id="20"/>
          <p:cNvSpPr txBox="true"/>
          <p:nvPr/>
        </p:nvSpPr>
        <p:spPr>
          <a:xfrm rot="0">
            <a:off x="5967159" y="7454"/>
            <a:ext cx="1135914" cy="832817"/>
          </a:xfrm>
          <a:prstGeom prst="rect">
            <a:avLst/>
          </a:prstGeom>
        </p:spPr>
        <p:txBody>
          <a:bodyPr anchor="t" rtlCol="false" tIns="0" lIns="0" bIns="0" rIns="0">
            <a:spAutoFit/>
          </a:bodyPr>
          <a:lstStyle/>
          <a:p>
            <a:pPr algn="ctr">
              <a:lnSpc>
                <a:spcPts val="6070"/>
              </a:lnSpc>
            </a:pPr>
            <a:r>
              <a:rPr lang="en-US" sz="4336" b="true">
                <a:solidFill>
                  <a:srgbClr val="7595CC"/>
                </a:solidFill>
                <a:latin typeface="Arimo Bold"/>
                <a:ea typeface="Arimo Bold"/>
                <a:cs typeface="Arimo Bold"/>
                <a:sym typeface="Arimo Bold"/>
              </a:rPr>
              <a:t>MT</a:t>
            </a:r>
          </a:p>
        </p:txBody>
      </p:sp>
      <p:sp>
        <p:nvSpPr>
          <p:cNvPr name="TextBox 21" id="21"/>
          <p:cNvSpPr txBox="true"/>
          <p:nvPr/>
        </p:nvSpPr>
        <p:spPr>
          <a:xfrm rot="0">
            <a:off x="935481" y="6032355"/>
            <a:ext cx="7107092" cy="1999028"/>
          </a:xfrm>
          <a:prstGeom prst="rect">
            <a:avLst/>
          </a:prstGeom>
        </p:spPr>
        <p:txBody>
          <a:bodyPr anchor="t" rtlCol="false" tIns="0" lIns="0" bIns="0" rIns="0">
            <a:spAutoFit/>
          </a:bodyPr>
          <a:lstStyle/>
          <a:p>
            <a:pPr algn="l" marL="623476" indent="-207825" lvl="2">
              <a:lnSpc>
                <a:spcPts val="3818"/>
              </a:lnSpc>
              <a:buFont typeface="Arial"/>
              <a:buChar char="⚬"/>
            </a:pPr>
            <a:r>
              <a:rPr lang="en-US" sz="2727">
                <a:solidFill>
                  <a:srgbClr val="FF5757"/>
                </a:solidFill>
                <a:latin typeface="Arimo"/>
                <a:ea typeface="Arimo"/>
                <a:cs typeface="Arimo"/>
                <a:sym typeface="Arimo"/>
              </a:rPr>
              <a:t>Each of the processes will share the hardware resources under the control of the operating system software. </a:t>
            </a:r>
          </a:p>
          <a:p>
            <a:pPr algn="l" marL="623476" indent="-207825" lvl="2">
              <a:lnSpc>
                <a:spcPts val="3818"/>
              </a:lnSpc>
            </a:pPr>
          </a:p>
        </p:txBody>
      </p:sp>
      <p:sp>
        <p:nvSpPr>
          <p:cNvPr name="TextBox 22" id="22"/>
          <p:cNvSpPr txBox="true"/>
          <p:nvPr/>
        </p:nvSpPr>
        <p:spPr>
          <a:xfrm rot="0">
            <a:off x="1107314" y="5311255"/>
            <a:ext cx="6602504" cy="540315"/>
          </a:xfrm>
          <a:prstGeom prst="rect">
            <a:avLst/>
          </a:prstGeom>
        </p:spPr>
        <p:txBody>
          <a:bodyPr anchor="t" rtlCol="false" tIns="0" lIns="0" bIns="0" rIns="0">
            <a:spAutoFit/>
          </a:bodyPr>
          <a:lstStyle/>
          <a:p>
            <a:pPr algn="ctr">
              <a:lnSpc>
                <a:spcPts val="3818"/>
              </a:lnSpc>
            </a:pPr>
            <a:r>
              <a:rPr lang="en-US" sz="2727">
                <a:solidFill>
                  <a:srgbClr val="BD66AF"/>
                </a:solidFill>
                <a:latin typeface="Arimo"/>
                <a:ea typeface="Arimo"/>
                <a:cs typeface="Arimo"/>
                <a:sym typeface="Arimo"/>
              </a:rPr>
              <a:t>Sharing hardware resources</a:t>
            </a:r>
          </a:p>
        </p:txBody>
      </p:sp>
      <p:grpSp>
        <p:nvGrpSpPr>
          <p:cNvPr name="Group 23" id="23"/>
          <p:cNvGrpSpPr/>
          <p:nvPr/>
        </p:nvGrpSpPr>
        <p:grpSpPr>
          <a:xfrm rot="-5400000">
            <a:off x="5799631" y="6835516"/>
            <a:ext cx="5968317" cy="47625"/>
            <a:chOff x="0" y="0"/>
            <a:chExt cx="7957756" cy="63500"/>
          </a:xfrm>
        </p:grpSpPr>
        <p:sp>
          <p:nvSpPr>
            <p:cNvPr name="Freeform 24" id="24"/>
            <p:cNvSpPr/>
            <p:nvPr/>
          </p:nvSpPr>
          <p:spPr>
            <a:xfrm flipH="false" flipV="false" rot="0">
              <a:off x="0" y="0"/>
              <a:ext cx="7957693" cy="63500"/>
            </a:xfrm>
            <a:custGeom>
              <a:avLst/>
              <a:gdLst/>
              <a:ahLst/>
              <a:cxnLst/>
              <a:rect r="r" b="b" t="t" l="l"/>
              <a:pathLst>
                <a:path h="63500" w="7957693">
                  <a:moveTo>
                    <a:pt x="31750" y="0"/>
                  </a:moveTo>
                  <a:lnTo>
                    <a:pt x="7925943" y="0"/>
                  </a:lnTo>
                  <a:cubicBezTo>
                    <a:pt x="7943469" y="0"/>
                    <a:pt x="7957693" y="14224"/>
                    <a:pt x="7957693" y="31750"/>
                  </a:cubicBezTo>
                  <a:cubicBezTo>
                    <a:pt x="7957693" y="49276"/>
                    <a:pt x="7943596" y="63500"/>
                    <a:pt x="7925943"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25" id="25"/>
          <p:cNvGrpSpPr/>
          <p:nvPr/>
        </p:nvGrpSpPr>
        <p:grpSpPr>
          <a:xfrm rot="0">
            <a:off x="2537237" y="281084"/>
            <a:ext cx="13213526" cy="9925515"/>
            <a:chOff x="0" y="0"/>
            <a:chExt cx="17618034" cy="13234020"/>
          </a:xfrm>
        </p:grpSpPr>
        <p:sp>
          <p:nvSpPr>
            <p:cNvPr name="Freeform 26" id="2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27" id="2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28" id="2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0" y="0"/>
            <a:ext cx="2614046" cy="1028700"/>
            <a:chOff x="0" y="0"/>
            <a:chExt cx="3485395" cy="1371600"/>
          </a:xfrm>
        </p:grpSpPr>
        <p:sp>
          <p:nvSpPr>
            <p:cNvPr name="Freeform 3" id="3"/>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4" id="4"/>
          <p:cNvGrpSpPr/>
          <p:nvPr/>
        </p:nvGrpSpPr>
        <p:grpSpPr>
          <a:xfrm rot="0">
            <a:off x="2614046" y="0"/>
            <a:ext cx="2614046" cy="1028700"/>
            <a:chOff x="0" y="0"/>
            <a:chExt cx="3485395" cy="1371600"/>
          </a:xfrm>
        </p:grpSpPr>
        <p:sp>
          <p:nvSpPr>
            <p:cNvPr name="Freeform 5" id="5"/>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6" id="6"/>
          <p:cNvGrpSpPr/>
          <p:nvPr/>
        </p:nvGrpSpPr>
        <p:grpSpPr>
          <a:xfrm rot="0">
            <a:off x="5228093" y="0"/>
            <a:ext cx="2614046" cy="1028700"/>
            <a:chOff x="0" y="0"/>
            <a:chExt cx="3485395" cy="1371600"/>
          </a:xfrm>
        </p:grpSpPr>
        <p:sp>
          <p:nvSpPr>
            <p:cNvPr name="Freeform 7" id="7"/>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8" id="8"/>
          <p:cNvGrpSpPr/>
          <p:nvPr/>
        </p:nvGrpSpPr>
        <p:grpSpPr>
          <a:xfrm rot="0">
            <a:off x="7842139" y="0"/>
            <a:ext cx="2614046" cy="1028700"/>
            <a:chOff x="0" y="0"/>
            <a:chExt cx="3485395" cy="1371600"/>
          </a:xfrm>
        </p:grpSpPr>
        <p:sp>
          <p:nvSpPr>
            <p:cNvPr name="Freeform 9" id="9"/>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0" id="10"/>
          <p:cNvGrpSpPr/>
          <p:nvPr/>
        </p:nvGrpSpPr>
        <p:grpSpPr>
          <a:xfrm rot="0">
            <a:off x="10456186" y="0"/>
            <a:ext cx="2614046" cy="1028700"/>
            <a:chOff x="0" y="0"/>
            <a:chExt cx="3485395" cy="1371600"/>
          </a:xfrm>
        </p:grpSpPr>
        <p:sp>
          <p:nvSpPr>
            <p:cNvPr name="Freeform 11" id="11"/>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2" id="12"/>
          <p:cNvGrpSpPr/>
          <p:nvPr/>
        </p:nvGrpSpPr>
        <p:grpSpPr>
          <a:xfrm rot="0">
            <a:off x="13070232" y="0"/>
            <a:ext cx="2614046" cy="1028700"/>
            <a:chOff x="0" y="0"/>
            <a:chExt cx="3485395" cy="1371600"/>
          </a:xfrm>
        </p:grpSpPr>
        <p:sp>
          <p:nvSpPr>
            <p:cNvPr name="Freeform 13" id="13"/>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4" id="14"/>
          <p:cNvGrpSpPr/>
          <p:nvPr/>
        </p:nvGrpSpPr>
        <p:grpSpPr>
          <a:xfrm rot="0">
            <a:off x="15673954" y="0"/>
            <a:ext cx="2614046" cy="1028700"/>
            <a:chOff x="0" y="0"/>
            <a:chExt cx="3485395" cy="1371600"/>
          </a:xfrm>
        </p:grpSpPr>
        <p:sp>
          <p:nvSpPr>
            <p:cNvPr name="Freeform 15" id="15"/>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sp>
        <p:nvSpPr>
          <p:cNvPr name="Freeform 16" id="16"/>
          <p:cNvSpPr/>
          <p:nvPr/>
        </p:nvSpPr>
        <p:spPr>
          <a:xfrm flipH="false" flipV="true" rot="1965492">
            <a:off x="6110406" y="1655046"/>
            <a:ext cx="2115549" cy="753905"/>
          </a:xfrm>
          <a:custGeom>
            <a:avLst/>
            <a:gdLst/>
            <a:ahLst/>
            <a:cxnLst/>
            <a:rect r="r" b="b" t="t" l="l"/>
            <a:pathLst>
              <a:path h="753905" w="2115549">
                <a:moveTo>
                  <a:pt x="0" y="753905"/>
                </a:moveTo>
                <a:lnTo>
                  <a:pt x="2115549" y="753905"/>
                </a:lnTo>
                <a:lnTo>
                  <a:pt x="2115549" y="0"/>
                </a:lnTo>
                <a:lnTo>
                  <a:pt x="0" y="0"/>
                </a:lnTo>
                <a:lnTo>
                  <a:pt x="0" y="753905"/>
                </a:lnTo>
                <a:close/>
              </a:path>
            </a:pathLst>
          </a:custGeom>
          <a:blipFill>
            <a:blip r:embed="rId2">
              <a:extLst>
                <a:ext uri="{96DAC541-7B7A-43D3-8B79-37D633B846F1}">
                  <asvg:svgBlip xmlns:asvg="http://schemas.microsoft.com/office/drawing/2016/SVG/main" r:embed="rId3"/>
                </a:ext>
              </a:extLst>
            </a:blip>
            <a:stretch>
              <a:fillRect l="0" t="0" r="0" b="-1926"/>
            </a:stretch>
          </a:blipFill>
        </p:spPr>
      </p:sp>
      <p:sp>
        <p:nvSpPr>
          <p:cNvPr name="TextBox 17" id="17"/>
          <p:cNvSpPr txBox="true"/>
          <p:nvPr/>
        </p:nvSpPr>
        <p:spPr>
          <a:xfrm rot="0">
            <a:off x="632576" y="2901"/>
            <a:ext cx="1135914" cy="832817"/>
          </a:xfrm>
          <a:prstGeom prst="rect">
            <a:avLst/>
          </a:prstGeom>
        </p:spPr>
        <p:txBody>
          <a:bodyPr anchor="t" rtlCol="false" tIns="0" lIns="0" bIns="0" rIns="0">
            <a:spAutoFit/>
          </a:bodyPr>
          <a:lstStyle/>
          <a:p>
            <a:pPr algn="ctr">
              <a:lnSpc>
                <a:spcPts val="6070"/>
              </a:lnSpc>
            </a:pPr>
            <a:r>
              <a:rPr lang="en-US" sz="4336" b="true">
                <a:solidFill>
                  <a:srgbClr val="FFFFFF"/>
                </a:solidFill>
                <a:latin typeface="Arimo Bold"/>
                <a:ea typeface="Arimo Bold"/>
                <a:cs typeface="Arimo Bold"/>
                <a:sym typeface="Arimo Bold"/>
              </a:rPr>
              <a:t>HCI</a:t>
            </a:r>
          </a:p>
        </p:txBody>
      </p:sp>
      <p:sp>
        <p:nvSpPr>
          <p:cNvPr name="TextBox 18" id="18"/>
          <p:cNvSpPr txBox="true"/>
          <p:nvPr/>
        </p:nvSpPr>
        <p:spPr>
          <a:xfrm rot="0">
            <a:off x="3353113" y="2901"/>
            <a:ext cx="1135914" cy="832817"/>
          </a:xfrm>
          <a:prstGeom prst="rect">
            <a:avLst/>
          </a:prstGeom>
        </p:spPr>
        <p:txBody>
          <a:bodyPr anchor="t" rtlCol="false" tIns="0" lIns="0" bIns="0" rIns="0">
            <a:spAutoFit/>
          </a:bodyPr>
          <a:lstStyle/>
          <a:p>
            <a:pPr algn="ctr">
              <a:lnSpc>
                <a:spcPts val="6070"/>
              </a:lnSpc>
            </a:pPr>
            <a:r>
              <a:rPr lang="en-US" sz="4336" b="true">
                <a:solidFill>
                  <a:srgbClr val="FFFFFF"/>
                </a:solidFill>
                <a:latin typeface="Arimo Bold"/>
                <a:ea typeface="Arimo Bold"/>
                <a:cs typeface="Arimo Bold"/>
                <a:sym typeface="Arimo Bold"/>
              </a:rPr>
              <a:t>MM</a:t>
            </a:r>
          </a:p>
        </p:txBody>
      </p:sp>
      <p:sp>
        <p:nvSpPr>
          <p:cNvPr name="TextBox 19" id="19"/>
          <p:cNvSpPr txBox="true"/>
          <p:nvPr/>
        </p:nvSpPr>
        <p:spPr>
          <a:xfrm rot="0">
            <a:off x="8523312" y="2004990"/>
            <a:ext cx="9124574" cy="1302181"/>
          </a:xfrm>
          <a:prstGeom prst="rect">
            <a:avLst/>
          </a:prstGeom>
        </p:spPr>
        <p:txBody>
          <a:bodyPr anchor="t" rtlCol="false" tIns="0" lIns="0" bIns="0" rIns="0">
            <a:spAutoFit/>
          </a:bodyPr>
          <a:lstStyle/>
          <a:p>
            <a:pPr algn="l">
              <a:lnSpc>
                <a:spcPts val="4875"/>
              </a:lnSpc>
            </a:pPr>
            <a:r>
              <a:rPr lang="en-US" sz="3483">
                <a:solidFill>
                  <a:srgbClr val="7595CC"/>
                </a:solidFill>
                <a:latin typeface="Arimo"/>
                <a:ea typeface="Arimo"/>
                <a:cs typeface="Arimo"/>
                <a:sym typeface="Arimo"/>
              </a:rPr>
              <a:t>Multitasking - allows the computer to carry out more than 1 task at a time</a:t>
            </a:r>
          </a:p>
        </p:txBody>
      </p:sp>
      <p:sp>
        <p:nvSpPr>
          <p:cNvPr name="TextBox 20" id="20"/>
          <p:cNvSpPr txBox="true"/>
          <p:nvPr/>
        </p:nvSpPr>
        <p:spPr>
          <a:xfrm rot="0">
            <a:off x="5967159" y="7454"/>
            <a:ext cx="1135914" cy="832817"/>
          </a:xfrm>
          <a:prstGeom prst="rect">
            <a:avLst/>
          </a:prstGeom>
        </p:spPr>
        <p:txBody>
          <a:bodyPr anchor="t" rtlCol="false" tIns="0" lIns="0" bIns="0" rIns="0">
            <a:spAutoFit/>
          </a:bodyPr>
          <a:lstStyle/>
          <a:p>
            <a:pPr algn="ctr">
              <a:lnSpc>
                <a:spcPts val="6070"/>
              </a:lnSpc>
            </a:pPr>
            <a:r>
              <a:rPr lang="en-US" sz="4336" b="true">
                <a:solidFill>
                  <a:srgbClr val="7595CC"/>
                </a:solidFill>
                <a:latin typeface="Arimo Bold"/>
                <a:ea typeface="Arimo Bold"/>
                <a:cs typeface="Arimo Bold"/>
                <a:sym typeface="Arimo Bold"/>
              </a:rPr>
              <a:t>MT</a:t>
            </a:r>
          </a:p>
        </p:txBody>
      </p:sp>
      <p:sp>
        <p:nvSpPr>
          <p:cNvPr name="TextBox 21" id="21"/>
          <p:cNvSpPr txBox="true"/>
          <p:nvPr/>
        </p:nvSpPr>
        <p:spPr>
          <a:xfrm rot="0">
            <a:off x="935481" y="6032355"/>
            <a:ext cx="7107092" cy="1999028"/>
          </a:xfrm>
          <a:prstGeom prst="rect">
            <a:avLst/>
          </a:prstGeom>
        </p:spPr>
        <p:txBody>
          <a:bodyPr anchor="t" rtlCol="false" tIns="0" lIns="0" bIns="0" rIns="0">
            <a:spAutoFit/>
          </a:bodyPr>
          <a:lstStyle/>
          <a:p>
            <a:pPr algn="l" marL="623476" indent="-207825" lvl="2">
              <a:lnSpc>
                <a:spcPts val="3818"/>
              </a:lnSpc>
              <a:buFont typeface="Arial"/>
              <a:buChar char="⚬"/>
            </a:pPr>
            <a:r>
              <a:rPr lang="en-US" sz="2727">
                <a:solidFill>
                  <a:srgbClr val="FF5757"/>
                </a:solidFill>
                <a:latin typeface="Arimo"/>
                <a:ea typeface="Arimo"/>
                <a:cs typeface="Arimo"/>
                <a:sym typeface="Arimo"/>
              </a:rPr>
              <a:t>Each of the processes will share the hardware resources under the control of the operating system software. </a:t>
            </a:r>
          </a:p>
          <a:p>
            <a:pPr algn="l" marL="623476" indent="-207825" lvl="2">
              <a:lnSpc>
                <a:spcPts val="3818"/>
              </a:lnSpc>
            </a:pPr>
          </a:p>
        </p:txBody>
      </p:sp>
      <p:sp>
        <p:nvSpPr>
          <p:cNvPr name="TextBox 22" id="22"/>
          <p:cNvSpPr txBox="true"/>
          <p:nvPr/>
        </p:nvSpPr>
        <p:spPr>
          <a:xfrm rot="0">
            <a:off x="9118600" y="4713160"/>
            <a:ext cx="8167450" cy="4520878"/>
          </a:xfrm>
          <a:prstGeom prst="rect">
            <a:avLst/>
          </a:prstGeom>
        </p:spPr>
        <p:txBody>
          <a:bodyPr anchor="t" rtlCol="false" tIns="0" lIns="0" bIns="0" rIns="0">
            <a:spAutoFit/>
          </a:bodyPr>
          <a:lstStyle/>
          <a:p>
            <a:pPr algn="l">
              <a:lnSpc>
                <a:spcPts val="3852"/>
              </a:lnSpc>
            </a:pPr>
          </a:p>
          <a:p>
            <a:pPr algn="l" marL="629194" indent="-209731" lvl="2">
              <a:lnSpc>
                <a:spcPts val="3852"/>
              </a:lnSpc>
              <a:buFont typeface="Arial"/>
              <a:buChar char="⚬"/>
            </a:pPr>
            <a:r>
              <a:rPr lang="en-US" sz="2751">
                <a:solidFill>
                  <a:srgbClr val="FF5757"/>
                </a:solidFill>
                <a:latin typeface="Arimo"/>
                <a:ea typeface="Arimo"/>
                <a:cs typeface="Arimo"/>
                <a:sym typeface="Arimo"/>
              </a:rPr>
              <a:t>Resources are allocated to a process for a specific time limit.</a:t>
            </a:r>
          </a:p>
          <a:p>
            <a:pPr algn="l" marL="629194" indent="-209731" lvl="2">
              <a:lnSpc>
                <a:spcPts val="3852"/>
              </a:lnSpc>
              <a:buFont typeface="Arial"/>
              <a:buChar char="⚬"/>
            </a:pPr>
            <a:r>
              <a:rPr lang="en-US" sz="2751">
                <a:solidFill>
                  <a:srgbClr val="FF5757"/>
                </a:solidFill>
                <a:latin typeface="Arimo"/>
                <a:ea typeface="Arimo"/>
                <a:cs typeface="Arimo"/>
                <a:sym typeface="Arimo"/>
              </a:rPr>
              <a:t>The process can be interrupted while it is running.</a:t>
            </a:r>
          </a:p>
          <a:p>
            <a:pPr algn="l" marL="629194" indent="-209731" lvl="2">
              <a:lnSpc>
                <a:spcPts val="3852"/>
              </a:lnSpc>
              <a:buFont typeface="Arial"/>
              <a:buChar char="⚬"/>
            </a:pPr>
            <a:r>
              <a:rPr lang="en-US" sz="2751">
                <a:solidFill>
                  <a:srgbClr val="FF5757"/>
                </a:solidFill>
                <a:latin typeface="Arimo"/>
                <a:ea typeface="Arimo"/>
                <a:cs typeface="Arimo"/>
                <a:sym typeface="Arimo"/>
              </a:rPr>
              <a:t>Each process is assigned a priority to determine its access to resources, though lower priority processes may face the risk of resource starvation.</a:t>
            </a:r>
          </a:p>
        </p:txBody>
      </p:sp>
      <p:sp>
        <p:nvSpPr>
          <p:cNvPr name="TextBox 23" id="23"/>
          <p:cNvSpPr txBox="true"/>
          <p:nvPr/>
        </p:nvSpPr>
        <p:spPr>
          <a:xfrm rot="0">
            <a:off x="1107314" y="5311255"/>
            <a:ext cx="6602504" cy="540315"/>
          </a:xfrm>
          <a:prstGeom prst="rect">
            <a:avLst/>
          </a:prstGeom>
        </p:spPr>
        <p:txBody>
          <a:bodyPr anchor="t" rtlCol="false" tIns="0" lIns="0" bIns="0" rIns="0">
            <a:spAutoFit/>
          </a:bodyPr>
          <a:lstStyle/>
          <a:p>
            <a:pPr algn="ctr">
              <a:lnSpc>
                <a:spcPts val="3818"/>
              </a:lnSpc>
            </a:pPr>
            <a:r>
              <a:rPr lang="en-US" sz="2727">
                <a:solidFill>
                  <a:srgbClr val="BD66AF"/>
                </a:solidFill>
                <a:latin typeface="Arimo"/>
                <a:ea typeface="Arimo"/>
                <a:cs typeface="Arimo"/>
                <a:sym typeface="Arimo"/>
              </a:rPr>
              <a:t>Sharing hardware resources</a:t>
            </a:r>
          </a:p>
        </p:txBody>
      </p:sp>
      <p:sp>
        <p:nvSpPr>
          <p:cNvPr name="TextBox 24" id="24"/>
          <p:cNvSpPr txBox="true"/>
          <p:nvPr/>
        </p:nvSpPr>
        <p:spPr>
          <a:xfrm rot="0">
            <a:off x="9926473" y="4481103"/>
            <a:ext cx="6602504" cy="540315"/>
          </a:xfrm>
          <a:prstGeom prst="rect">
            <a:avLst/>
          </a:prstGeom>
        </p:spPr>
        <p:txBody>
          <a:bodyPr anchor="t" rtlCol="false" tIns="0" lIns="0" bIns="0" rIns="0">
            <a:spAutoFit/>
          </a:bodyPr>
          <a:lstStyle/>
          <a:p>
            <a:pPr algn="ctr">
              <a:lnSpc>
                <a:spcPts val="3818"/>
              </a:lnSpc>
            </a:pPr>
            <a:r>
              <a:rPr lang="en-US" sz="2727">
                <a:solidFill>
                  <a:srgbClr val="BD66AF"/>
                </a:solidFill>
                <a:latin typeface="Arimo"/>
                <a:ea typeface="Arimo"/>
                <a:cs typeface="Arimo"/>
                <a:sym typeface="Arimo"/>
              </a:rPr>
              <a:t>Pre-emptive multitasking</a:t>
            </a:r>
          </a:p>
        </p:txBody>
      </p:sp>
      <p:grpSp>
        <p:nvGrpSpPr>
          <p:cNvPr name="Group 25" id="25"/>
          <p:cNvGrpSpPr/>
          <p:nvPr/>
        </p:nvGrpSpPr>
        <p:grpSpPr>
          <a:xfrm rot="-5400000">
            <a:off x="5799631" y="6835516"/>
            <a:ext cx="5968317" cy="47625"/>
            <a:chOff x="0" y="0"/>
            <a:chExt cx="7957756" cy="63500"/>
          </a:xfrm>
        </p:grpSpPr>
        <p:sp>
          <p:nvSpPr>
            <p:cNvPr name="Freeform 26" id="26"/>
            <p:cNvSpPr/>
            <p:nvPr/>
          </p:nvSpPr>
          <p:spPr>
            <a:xfrm flipH="false" flipV="false" rot="0">
              <a:off x="0" y="0"/>
              <a:ext cx="7957693" cy="63500"/>
            </a:xfrm>
            <a:custGeom>
              <a:avLst/>
              <a:gdLst/>
              <a:ahLst/>
              <a:cxnLst/>
              <a:rect r="r" b="b" t="t" l="l"/>
              <a:pathLst>
                <a:path h="63500" w="7957693">
                  <a:moveTo>
                    <a:pt x="31750" y="0"/>
                  </a:moveTo>
                  <a:lnTo>
                    <a:pt x="7925943" y="0"/>
                  </a:lnTo>
                  <a:cubicBezTo>
                    <a:pt x="7943469" y="0"/>
                    <a:pt x="7957693" y="14224"/>
                    <a:pt x="7957693" y="31750"/>
                  </a:cubicBezTo>
                  <a:cubicBezTo>
                    <a:pt x="7957693" y="49276"/>
                    <a:pt x="7943596" y="63500"/>
                    <a:pt x="7925943"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27" id="27"/>
          <p:cNvGrpSpPr/>
          <p:nvPr/>
        </p:nvGrpSpPr>
        <p:grpSpPr>
          <a:xfrm rot="0">
            <a:off x="2537237" y="281084"/>
            <a:ext cx="13213526" cy="9925515"/>
            <a:chOff x="0" y="0"/>
            <a:chExt cx="17618034" cy="13234020"/>
          </a:xfrm>
        </p:grpSpPr>
        <p:sp>
          <p:nvSpPr>
            <p:cNvPr name="Freeform 28" id="2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29" id="2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30" id="3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2537237" y="281084"/>
            <a:ext cx="13213526" cy="9925515"/>
            <a:chOff x="0" y="0"/>
            <a:chExt cx="17618034" cy="13234020"/>
          </a:xfrm>
        </p:grpSpPr>
        <p:sp>
          <p:nvSpPr>
            <p:cNvPr name="Freeform 3" id="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4" id="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5" id="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grpSp>
        <p:nvGrpSpPr>
          <p:cNvPr name="Group 6" id="6"/>
          <p:cNvGrpSpPr/>
          <p:nvPr/>
        </p:nvGrpSpPr>
        <p:grpSpPr>
          <a:xfrm rot="0">
            <a:off x="0" y="0"/>
            <a:ext cx="2614046" cy="1028700"/>
            <a:chOff x="0" y="0"/>
            <a:chExt cx="3485395" cy="1371600"/>
          </a:xfrm>
        </p:grpSpPr>
        <p:sp>
          <p:nvSpPr>
            <p:cNvPr name="Freeform 7" id="7"/>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8" id="8"/>
          <p:cNvGrpSpPr/>
          <p:nvPr/>
        </p:nvGrpSpPr>
        <p:grpSpPr>
          <a:xfrm rot="0">
            <a:off x="2614046" y="0"/>
            <a:ext cx="2614046" cy="1028700"/>
            <a:chOff x="0" y="0"/>
            <a:chExt cx="3485395" cy="1371600"/>
          </a:xfrm>
        </p:grpSpPr>
        <p:sp>
          <p:nvSpPr>
            <p:cNvPr name="Freeform 9" id="9"/>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0" id="10"/>
          <p:cNvGrpSpPr/>
          <p:nvPr/>
        </p:nvGrpSpPr>
        <p:grpSpPr>
          <a:xfrm rot="0">
            <a:off x="5228093" y="0"/>
            <a:ext cx="2614046" cy="1028700"/>
            <a:chOff x="0" y="0"/>
            <a:chExt cx="3485395" cy="1371600"/>
          </a:xfrm>
        </p:grpSpPr>
        <p:sp>
          <p:nvSpPr>
            <p:cNvPr name="Freeform 11" id="11"/>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2" id="12"/>
          <p:cNvGrpSpPr/>
          <p:nvPr/>
        </p:nvGrpSpPr>
        <p:grpSpPr>
          <a:xfrm rot="0">
            <a:off x="7842139" y="0"/>
            <a:ext cx="2614046" cy="1028700"/>
            <a:chOff x="0" y="0"/>
            <a:chExt cx="3485395" cy="1371600"/>
          </a:xfrm>
        </p:grpSpPr>
        <p:sp>
          <p:nvSpPr>
            <p:cNvPr name="Freeform 13" id="13"/>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4" id="14"/>
          <p:cNvGrpSpPr/>
          <p:nvPr/>
        </p:nvGrpSpPr>
        <p:grpSpPr>
          <a:xfrm rot="0">
            <a:off x="10456186" y="0"/>
            <a:ext cx="2614046" cy="1028700"/>
            <a:chOff x="0" y="0"/>
            <a:chExt cx="3485395" cy="1371600"/>
          </a:xfrm>
        </p:grpSpPr>
        <p:sp>
          <p:nvSpPr>
            <p:cNvPr name="Freeform 15" id="15"/>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6" id="16"/>
          <p:cNvGrpSpPr/>
          <p:nvPr/>
        </p:nvGrpSpPr>
        <p:grpSpPr>
          <a:xfrm rot="0">
            <a:off x="13070232" y="0"/>
            <a:ext cx="2614046" cy="1028700"/>
            <a:chOff x="0" y="0"/>
            <a:chExt cx="3485395" cy="1371600"/>
          </a:xfrm>
        </p:grpSpPr>
        <p:sp>
          <p:nvSpPr>
            <p:cNvPr name="Freeform 17" id="17"/>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8" id="18"/>
          <p:cNvGrpSpPr/>
          <p:nvPr/>
        </p:nvGrpSpPr>
        <p:grpSpPr>
          <a:xfrm rot="0">
            <a:off x="15673954" y="0"/>
            <a:ext cx="2614046" cy="1028700"/>
            <a:chOff x="0" y="0"/>
            <a:chExt cx="3485395" cy="1371600"/>
          </a:xfrm>
        </p:grpSpPr>
        <p:sp>
          <p:nvSpPr>
            <p:cNvPr name="Freeform 19" id="19"/>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sp>
        <p:nvSpPr>
          <p:cNvPr name="Freeform 20" id="20"/>
          <p:cNvSpPr/>
          <p:nvPr/>
        </p:nvSpPr>
        <p:spPr>
          <a:xfrm flipH="true" flipV="true" rot="-1334605">
            <a:off x="7409492" y="1757702"/>
            <a:ext cx="2115549" cy="753905"/>
          </a:xfrm>
          <a:custGeom>
            <a:avLst/>
            <a:gdLst/>
            <a:ahLst/>
            <a:cxnLst/>
            <a:rect r="r" b="b" t="t" l="l"/>
            <a:pathLst>
              <a:path h="753905" w="2115549">
                <a:moveTo>
                  <a:pt x="2115549" y="753905"/>
                </a:moveTo>
                <a:lnTo>
                  <a:pt x="0" y="753905"/>
                </a:lnTo>
                <a:lnTo>
                  <a:pt x="0" y="0"/>
                </a:lnTo>
                <a:lnTo>
                  <a:pt x="2115549" y="0"/>
                </a:lnTo>
                <a:lnTo>
                  <a:pt x="2115549" y="753905"/>
                </a:lnTo>
                <a:close/>
              </a:path>
            </a:pathLst>
          </a:custGeom>
          <a:blipFill>
            <a:blip r:embed="rId5">
              <a:extLst>
                <a:ext uri="{96DAC541-7B7A-43D3-8B79-37D633B846F1}">
                  <asvg:svgBlip xmlns:asvg="http://schemas.microsoft.com/office/drawing/2016/SVG/main" r:embed="rId6"/>
                </a:ext>
              </a:extLst>
            </a:blip>
            <a:stretch>
              <a:fillRect l="0" t="0" r="0" b="-1926"/>
            </a:stretch>
          </a:blipFill>
        </p:spPr>
      </p:sp>
      <p:sp>
        <p:nvSpPr>
          <p:cNvPr name="Freeform 21" id="21"/>
          <p:cNvSpPr/>
          <p:nvPr/>
        </p:nvSpPr>
        <p:spPr>
          <a:xfrm flipH="false" flipV="false" rot="0">
            <a:off x="632576" y="4296223"/>
            <a:ext cx="6081587" cy="2285384"/>
          </a:xfrm>
          <a:custGeom>
            <a:avLst/>
            <a:gdLst/>
            <a:ahLst/>
            <a:cxnLst/>
            <a:rect r="r" b="b" t="t" l="l"/>
            <a:pathLst>
              <a:path h="2285384" w="6081587">
                <a:moveTo>
                  <a:pt x="0" y="0"/>
                </a:moveTo>
                <a:lnTo>
                  <a:pt x="6081587" y="0"/>
                </a:lnTo>
                <a:lnTo>
                  <a:pt x="6081587" y="2285384"/>
                </a:lnTo>
                <a:lnTo>
                  <a:pt x="0" y="2285384"/>
                </a:lnTo>
                <a:lnTo>
                  <a:pt x="0" y="0"/>
                </a:lnTo>
                <a:close/>
              </a:path>
            </a:pathLst>
          </a:custGeom>
          <a:blipFill>
            <a:blip r:embed="rId7"/>
            <a:stretch>
              <a:fillRect l="0" t="-1516" r="0" b="-1516"/>
            </a:stretch>
          </a:blipFill>
        </p:spPr>
      </p:sp>
      <p:sp>
        <p:nvSpPr>
          <p:cNvPr name="TextBox 22" id="22"/>
          <p:cNvSpPr txBox="true"/>
          <p:nvPr/>
        </p:nvSpPr>
        <p:spPr>
          <a:xfrm rot="0">
            <a:off x="632576" y="2901"/>
            <a:ext cx="1135914" cy="832817"/>
          </a:xfrm>
          <a:prstGeom prst="rect">
            <a:avLst/>
          </a:prstGeom>
        </p:spPr>
        <p:txBody>
          <a:bodyPr anchor="t" rtlCol="false" tIns="0" lIns="0" bIns="0" rIns="0">
            <a:spAutoFit/>
          </a:bodyPr>
          <a:lstStyle/>
          <a:p>
            <a:pPr algn="ctr">
              <a:lnSpc>
                <a:spcPts val="6070"/>
              </a:lnSpc>
            </a:pPr>
            <a:r>
              <a:rPr lang="en-US" sz="4336" b="true">
                <a:solidFill>
                  <a:srgbClr val="FFFFFF"/>
                </a:solidFill>
                <a:latin typeface="Arimo Bold"/>
                <a:ea typeface="Arimo Bold"/>
                <a:cs typeface="Arimo Bold"/>
                <a:sym typeface="Arimo Bold"/>
              </a:rPr>
              <a:t>HCI</a:t>
            </a:r>
          </a:p>
        </p:txBody>
      </p:sp>
      <p:sp>
        <p:nvSpPr>
          <p:cNvPr name="TextBox 23" id="23"/>
          <p:cNvSpPr txBox="true"/>
          <p:nvPr/>
        </p:nvSpPr>
        <p:spPr>
          <a:xfrm rot="0">
            <a:off x="3353113" y="2901"/>
            <a:ext cx="1135914" cy="832817"/>
          </a:xfrm>
          <a:prstGeom prst="rect">
            <a:avLst/>
          </a:prstGeom>
        </p:spPr>
        <p:txBody>
          <a:bodyPr anchor="t" rtlCol="false" tIns="0" lIns="0" bIns="0" rIns="0">
            <a:spAutoFit/>
          </a:bodyPr>
          <a:lstStyle/>
          <a:p>
            <a:pPr algn="ctr">
              <a:lnSpc>
                <a:spcPts val="6070"/>
              </a:lnSpc>
            </a:pPr>
            <a:r>
              <a:rPr lang="en-US" sz="4336" b="true">
                <a:solidFill>
                  <a:srgbClr val="FFFFFF"/>
                </a:solidFill>
                <a:latin typeface="Arimo Bold"/>
                <a:ea typeface="Arimo Bold"/>
                <a:cs typeface="Arimo Bold"/>
                <a:sym typeface="Arimo Bold"/>
              </a:rPr>
              <a:t>MM</a:t>
            </a:r>
          </a:p>
        </p:txBody>
      </p:sp>
      <p:sp>
        <p:nvSpPr>
          <p:cNvPr name="TextBox 24" id="24"/>
          <p:cNvSpPr txBox="true"/>
          <p:nvPr/>
        </p:nvSpPr>
        <p:spPr>
          <a:xfrm rot="0">
            <a:off x="1533288" y="1407364"/>
            <a:ext cx="7155054" cy="1302181"/>
          </a:xfrm>
          <a:prstGeom prst="rect">
            <a:avLst/>
          </a:prstGeom>
        </p:spPr>
        <p:txBody>
          <a:bodyPr anchor="t" rtlCol="false" tIns="0" lIns="0" bIns="0" rIns="0">
            <a:spAutoFit/>
          </a:bodyPr>
          <a:lstStyle/>
          <a:p>
            <a:pPr algn="ctr">
              <a:lnSpc>
                <a:spcPts val="4875"/>
              </a:lnSpc>
            </a:pPr>
            <a:r>
              <a:rPr lang="en-US" sz="3483">
                <a:solidFill>
                  <a:srgbClr val="7595CC"/>
                </a:solidFill>
                <a:latin typeface="Arimo"/>
                <a:ea typeface="Arimo"/>
                <a:cs typeface="Arimo"/>
                <a:sym typeface="Arimo"/>
              </a:rPr>
              <a:t>Hardware Peripheral Management</a:t>
            </a:r>
          </a:p>
        </p:txBody>
      </p:sp>
      <p:sp>
        <p:nvSpPr>
          <p:cNvPr name="TextBox 25" id="25"/>
          <p:cNvSpPr txBox="true"/>
          <p:nvPr/>
        </p:nvSpPr>
        <p:spPr>
          <a:xfrm rot="0">
            <a:off x="5967159" y="7454"/>
            <a:ext cx="1135914" cy="832817"/>
          </a:xfrm>
          <a:prstGeom prst="rect">
            <a:avLst/>
          </a:prstGeom>
        </p:spPr>
        <p:txBody>
          <a:bodyPr anchor="t" rtlCol="false" tIns="0" lIns="0" bIns="0" rIns="0">
            <a:spAutoFit/>
          </a:bodyPr>
          <a:lstStyle/>
          <a:p>
            <a:pPr algn="ctr">
              <a:lnSpc>
                <a:spcPts val="6070"/>
              </a:lnSpc>
            </a:pPr>
            <a:r>
              <a:rPr lang="en-US" sz="4336" b="true">
                <a:solidFill>
                  <a:srgbClr val="FFFFFF"/>
                </a:solidFill>
                <a:latin typeface="Arimo Bold"/>
                <a:ea typeface="Arimo Bold"/>
                <a:cs typeface="Arimo Bold"/>
                <a:sym typeface="Arimo Bold"/>
              </a:rPr>
              <a:t>MT</a:t>
            </a:r>
          </a:p>
        </p:txBody>
      </p:sp>
      <p:sp>
        <p:nvSpPr>
          <p:cNvPr name="TextBox 26" id="26"/>
          <p:cNvSpPr txBox="true"/>
          <p:nvPr/>
        </p:nvSpPr>
        <p:spPr>
          <a:xfrm rot="0">
            <a:off x="8467266" y="7454"/>
            <a:ext cx="1363792" cy="832817"/>
          </a:xfrm>
          <a:prstGeom prst="rect">
            <a:avLst/>
          </a:prstGeom>
        </p:spPr>
        <p:txBody>
          <a:bodyPr anchor="t" rtlCol="false" tIns="0" lIns="0" bIns="0" rIns="0">
            <a:spAutoFit/>
          </a:bodyPr>
          <a:lstStyle/>
          <a:p>
            <a:pPr algn="ctr">
              <a:lnSpc>
                <a:spcPts val="6070"/>
              </a:lnSpc>
            </a:pPr>
            <a:r>
              <a:rPr lang="en-US" sz="4336" b="true">
                <a:solidFill>
                  <a:srgbClr val="7595CC"/>
                </a:solidFill>
                <a:latin typeface="Arimo Bold"/>
                <a:ea typeface="Arimo Bold"/>
                <a:cs typeface="Arimo Bold"/>
                <a:sym typeface="Arimo Bold"/>
              </a:rPr>
              <a:t>HPM</a:t>
            </a:r>
          </a:p>
        </p:txBody>
      </p:sp>
      <p:sp>
        <p:nvSpPr>
          <p:cNvPr name="TextBox 27" id="27"/>
          <p:cNvSpPr txBox="true"/>
          <p:nvPr/>
        </p:nvSpPr>
        <p:spPr>
          <a:xfrm rot="0">
            <a:off x="632576" y="3572043"/>
            <a:ext cx="5188089" cy="540315"/>
          </a:xfrm>
          <a:prstGeom prst="rect">
            <a:avLst/>
          </a:prstGeom>
        </p:spPr>
        <p:txBody>
          <a:bodyPr anchor="t" rtlCol="false" tIns="0" lIns="0" bIns="0" rIns="0">
            <a:spAutoFit/>
          </a:bodyPr>
          <a:lstStyle/>
          <a:p>
            <a:pPr algn="ctr">
              <a:lnSpc>
                <a:spcPts val="3818"/>
              </a:lnSpc>
            </a:pPr>
            <a:r>
              <a:rPr lang="en-US" sz="2727">
                <a:solidFill>
                  <a:srgbClr val="BD66AF"/>
                </a:solidFill>
                <a:latin typeface="Arimo"/>
                <a:ea typeface="Arimo"/>
                <a:cs typeface="Arimo"/>
                <a:sym typeface="Arimo"/>
              </a:rPr>
              <a:t>Meaning of peripheral devices</a:t>
            </a:r>
          </a:p>
        </p:txBody>
      </p:sp>
      <p:sp>
        <p:nvSpPr>
          <p:cNvPr name="TextBox 28" id="28"/>
          <p:cNvSpPr txBox="true"/>
          <p:nvPr/>
        </p:nvSpPr>
        <p:spPr>
          <a:xfrm rot="0">
            <a:off x="8326785" y="3455675"/>
            <a:ext cx="8932515" cy="540315"/>
          </a:xfrm>
          <a:prstGeom prst="rect">
            <a:avLst/>
          </a:prstGeom>
        </p:spPr>
        <p:txBody>
          <a:bodyPr anchor="t" rtlCol="false" tIns="0" lIns="0" bIns="0" rIns="0">
            <a:spAutoFit/>
          </a:bodyPr>
          <a:lstStyle/>
          <a:p>
            <a:pPr algn="l">
              <a:lnSpc>
                <a:spcPts val="3818"/>
              </a:lnSpc>
            </a:pPr>
            <a:r>
              <a:rPr lang="en-US" sz="2727">
                <a:solidFill>
                  <a:srgbClr val="BD66AF"/>
                </a:solidFill>
                <a:latin typeface="Arimo"/>
                <a:ea typeface="Arimo"/>
                <a:cs typeface="Arimo"/>
                <a:sym typeface="Arimo"/>
              </a:rPr>
              <a:t>Roles of the OS: Carry out Hardware Management</a:t>
            </a:r>
          </a:p>
        </p:txBody>
      </p:sp>
      <p:sp>
        <p:nvSpPr>
          <p:cNvPr name="TextBox 29" id="29"/>
          <p:cNvSpPr txBox="true"/>
          <p:nvPr/>
        </p:nvSpPr>
        <p:spPr>
          <a:xfrm rot="0">
            <a:off x="8326785" y="4162873"/>
            <a:ext cx="8167450" cy="4920187"/>
          </a:xfrm>
          <a:prstGeom prst="rect">
            <a:avLst/>
          </a:prstGeom>
        </p:spPr>
        <p:txBody>
          <a:bodyPr anchor="t" rtlCol="false" tIns="0" lIns="0" bIns="0" rIns="0">
            <a:spAutoFit/>
          </a:bodyPr>
          <a:lstStyle/>
          <a:p>
            <a:pPr algn="l" marL="629194" indent="-209731" lvl="2">
              <a:lnSpc>
                <a:spcPts val="3852"/>
              </a:lnSpc>
              <a:buFont typeface="Arial"/>
              <a:buChar char="⚬"/>
            </a:pPr>
            <a:r>
              <a:rPr lang="en-US" sz="2751">
                <a:solidFill>
                  <a:srgbClr val="FF5757"/>
                </a:solidFill>
                <a:latin typeface="Arimo"/>
                <a:ea typeface="Arimo"/>
                <a:cs typeface="Arimo"/>
                <a:sym typeface="Arimo"/>
              </a:rPr>
              <a:t>Use device driver </a:t>
            </a:r>
          </a:p>
          <a:p>
            <a:pPr algn="l" marL="1124468" indent="-281117" lvl="3">
              <a:lnSpc>
                <a:spcPts val="3852"/>
              </a:lnSpc>
              <a:buFont typeface="Arial"/>
              <a:buChar char="￭"/>
            </a:pPr>
            <a:r>
              <a:rPr lang="en-US" sz="2751">
                <a:solidFill>
                  <a:srgbClr val="FF5757"/>
                </a:solidFill>
                <a:latin typeface="Arimo"/>
                <a:ea typeface="Arimo"/>
                <a:cs typeface="Arimo"/>
                <a:sym typeface="Arimo"/>
              </a:rPr>
              <a:t>Communicates with all input and output devices </a:t>
            </a:r>
          </a:p>
          <a:p>
            <a:pPr algn="l" marL="1124468" indent="-281117" lvl="3">
              <a:lnSpc>
                <a:spcPts val="3852"/>
              </a:lnSpc>
              <a:buFont typeface="Arial"/>
              <a:buChar char="￭"/>
            </a:pPr>
            <a:r>
              <a:rPr lang="en-US" sz="2751">
                <a:solidFill>
                  <a:srgbClr val="FF5757"/>
                </a:solidFill>
                <a:latin typeface="Arimo"/>
                <a:ea typeface="Arimo"/>
                <a:cs typeface="Arimo"/>
                <a:sym typeface="Arimo"/>
              </a:rPr>
              <a:t>Take data from a file (defined by the operating system) and translates it into a format that the input/output device can understand </a:t>
            </a:r>
          </a:p>
          <a:p>
            <a:pPr algn="l" marL="629194" indent="-209731" lvl="2">
              <a:lnSpc>
                <a:spcPts val="3852"/>
              </a:lnSpc>
              <a:buFont typeface="Arial"/>
              <a:buChar char="⚬"/>
            </a:pPr>
            <a:r>
              <a:rPr lang="en-US" sz="2751">
                <a:solidFill>
                  <a:srgbClr val="FF5757"/>
                </a:solidFill>
                <a:latin typeface="Arimo"/>
                <a:ea typeface="Arimo"/>
                <a:cs typeface="Arimo"/>
                <a:sym typeface="Arimo"/>
              </a:rPr>
              <a:t>Ensures each hardware resource has a priority so that they can be used and released as required </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2537237" y="281084"/>
            <a:ext cx="13213526" cy="9925515"/>
            <a:chOff x="0" y="0"/>
            <a:chExt cx="17618034" cy="13234020"/>
          </a:xfrm>
        </p:grpSpPr>
        <p:sp>
          <p:nvSpPr>
            <p:cNvPr name="Freeform 3" id="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4" id="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5" id="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grpSp>
        <p:nvGrpSpPr>
          <p:cNvPr name="Group 6" id="6"/>
          <p:cNvGrpSpPr/>
          <p:nvPr/>
        </p:nvGrpSpPr>
        <p:grpSpPr>
          <a:xfrm rot="0">
            <a:off x="0" y="0"/>
            <a:ext cx="2614046" cy="1028700"/>
            <a:chOff x="0" y="0"/>
            <a:chExt cx="3485395" cy="1371600"/>
          </a:xfrm>
        </p:grpSpPr>
        <p:sp>
          <p:nvSpPr>
            <p:cNvPr name="Freeform 7" id="7"/>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8" id="8"/>
          <p:cNvGrpSpPr/>
          <p:nvPr/>
        </p:nvGrpSpPr>
        <p:grpSpPr>
          <a:xfrm rot="0">
            <a:off x="2614046" y="0"/>
            <a:ext cx="2614046" cy="1028700"/>
            <a:chOff x="0" y="0"/>
            <a:chExt cx="3485395" cy="1371600"/>
          </a:xfrm>
        </p:grpSpPr>
        <p:sp>
          <p:nvSpPr>
            <p:cNvPr name="Freeform 9" id="9"/>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0" id="10"/>
          <p:cNvGrpSpPr/>
          <p:nvPr/>
        </p:nvGrpSpPr>
        <p:grpSpPr>
          <a:xfrm rot="0">
            <a:off x="5228093" y="0"/>
            <a:ext cx="2614046" cy="1028700"/>
            <a:chOff x="0" y="0"/>
            <a:chExt cx="3485395" cy="1371600"/>
          </a:xfrm>
        </p:grpSpPr>
        <p:sp>
          <p:nvSpPr>
            <p:cNvPr name="Freeform 11" id="11"/>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2" id="12"/>
          <p:cNvGrpSpPr/>
          <p:nvPr/>
        </p:nvGrpSpPr>
        <p:grpSpPr>
          <a:xfrm rot="0">
            <a:off x="7842139" y="0"/>
            <a:ext cx="2614046" cy="1028700"/>
            <a:chOff x="0" y="0"/>
            <a:chExt cx="3485395" cy="1371600"/>
          </a:xfrm>
        </p:grpSpPr>
        <p:sp>
          <p:nvSpPr>
            <p:cNvPr name="Freeform 13" id="13"/>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4" id="14"/>
          <p:cNvGrpSpPr/>
          <p:nvPr/>
        </p:nvGrpSpPr>
        <p:grpSpPr>
          <a:xfrm rot="0">
            <a:off x="10456186" y="0"/>
            <a:ext cx="2614046" cy="1028700"/>
            <a:chOff x="0" y="0"/>
            <a:chExt cx="3485395" cy="1371600"/>
          </a:xfrm>
        </p:grpSpPr>
        <p:sp>
          <p:nvSpPr>
            <p:cNvPr name="Freeform 15" id="15"/>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6" id="16"/>
          <p:cNvGrpSpPr/>
          <p:nvPr/>
        </p:nvGrpSpPr>
        <p:grpSpPr>
          <a:xfrm rot="0">
            <a:off x="13070232" y="0"/>
            <a:ext cx="2614046" cy="1028700"/>
            <a:chOff x="0" y="0"/>
            <a:chExt cx="3485395" cy="1371600"/>
          </a:xfrm>
        </p:grpSpPr>
        <p:sp>
          <p:nvSpPr>
            <p:cNvPr name="Freeform 17" id="17"/>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8" id="18"/>
          <p:cNvGrpSpPr/>
          <p:nvPr/>
        </p:nvGrpSpPr>
        <p:grpSpPr>
          <a:xfrm rot="0">
            <a:off x="15673954" y="0"/>
            <a:ext cx="2614046" cy="1028700"/>
            <a:chOff x="0" y="0"/>
            <a:chExt cx="3485395" cy="1371600"/>
          </a:xfrm>
        </p:grpSpPr>
        <p:sp>
          <p:nvSpPr>
            <p:cNvPr name="Freeform 19" id="19"/>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sp>
        <p:nvSpPr>
          <p:cNvPr name="Freeform 20" id="20"/>
          <p:cNvSpPr/>
          <p:nvPr/>
        </p:nvSpPr>
        <p:spPr>
          <a:xfrm flipH="true" flipV="true" rot="-1334605">
            <a:off x="9688275" y="1583279"/>
            <a:ext cx="2115549" cy="753905"/>
          </a:xfrm>
          <a:custGeom>
            <a:avLst/>
            <a:gdLst/>
            <a:ahLst/>
            <a:cxnLst/>
            <a:rect r="r" b="b" t="t" l="l"/>
            <a:pathLst>
              <a:path h="753905" w="2115549">
                <a:moveTo>
                  <a:pt x="2115549" y="753905"/>
                </a:moveTo>
                <a:lnTo>
                  <a:pt x="0" y="753905"/>
                </a:lnTo>
                <a:lnTo>
                  <a:pt x="0" y="0"/>
                </a:lnTo>
                <a:lnTo>
                  <a:pt x="2115549" y="0"/>
                </a:lnTo>
                <a:lnTo>
                  <a:pt x="2115549" y="753905"/>
                </a:lnTo>
                <a:close/>
              </a:path>
            </a:pathLst>
          </a:custGeom>
          <a:blipFill>
            <a:blip r:embed="rId5">
              <a:extLst>
                <a:ext uri="{96DAC541-7B7A-43D3-8B79-37D633B846F1}">
                  <asvg:svgBlip xmlns:asvg="http://schemas.microsoft.com/office/drawing/2016/SVG/main" r:embed="rId6"/>
                </a:ext>
              </a:extLst>
            </a:blip>
            <a:stretch>
              <a:fillRect l="0" t="0" r="0" b="-1926"/>
            </a:stretch>
          </a:blipFill>
        </p:spPr>
      </p:sp>
      <p:sp>
        <p:nvSpPr>
          <p:cNvPr name="Freeform 21" id="21"/>
          <p:cNvSpPr/>
          <p:nvPr/>
        </p:nvSpPr>
        <p:spPr>
          <a:xfrm flipH="false" flipV="false" rot="0">
            <a:off x="570179" y="4813015"/>
            <a:ext cx="5477879" cy="4053630"/>
          </a:xfrm>
          <a:custGeom>
            <a:avLst/>
            <a:gdLst/>
            <a:ahLst/>
            <a:cxnLst/>
            <a:rect r="r" b="b" t="t" l="l"/>
            <a:pathLst>
              <a:path h="4053630" w="5477879">
                <a:moveTo>
                  <a:pt x="0" y="0"/>
                </a:moveTo>
                <a:lnTo>
                  <a:pt x="5477879" y="0"/>
                </a:lnTo>
                <a:lnTo>
                  <a:pt x="5477879" y="4053630"/>
                </a:lnTo>
                <a:lnTo>
                  <a:pt x="0" y="4053630"/>
                </a:lnTo>
                <a:lnTo>
                  <a:pt x="0" y="0"/>
                </a:lnTo>
                <a:close/>
              </a:path>
            </a:pathLst>
          </a:custGeom>
          <a:blipFill>
            <a:blip r:embed="rId7"/>
            <a:stretch>
              <a:fillRect l="0" t="0" r="0" b="0"/>
            </a:stretch>
          </a:blipFill>
        </p:spPr>
      </p:sp>
      <p:sp>
        <p:nvSpPr>
          <p:cNvPr name="Freeform 22" id="22"/>
          <p:cNvSpPr/>
          <p:nvPr/>
        </p:nvSpPr>
        <p:spPr>
          <a:xfrm flipH="false" flipV="false" rot="0">
            <a:off x="6420691" y="4813015"/>
            <a:ext cx="6079362" cy="4053630"/>
          </a:xfrm>
          <a:custGeom>
            <a:avLst/>
            <a:gdLst/>
            <a:ahLst/>
            <a:cxnLst/>
            <a:rect r="r" b="b" t="t" l="l"/>
            <a:pathLst>
              <a:path h="4053630" w="6079362">
                <a:moveTo>
                  <a:pt x="0" y="0"/>
                </a:moveTo>
                <a:lnTo>
                  <a:pt x="6079362" y="0"/>
                </a:lnTo>
                <a:lnTo>
                  <a:pt x="6079362" y="4053630"/>
                </a:lnTo>
                <a:lnTo>
                  <a:pt x="0" y="4053630"/>
                </a:lnTo>
                <a:lnTo>
                  <a:pt x="0" y="0"/>
                </a:lnTo>
                <a:close/>
              </a:path>
            </a:pathLst>
          </a:custGeom>
          <a:blipFill>
            <a:blip r:embed="rId8"/>
            <a:stretch>
              <a:fillRect l="0" t="0" r="-18504" b="0"/>
            </a:stretch>
          </a:blipFill>
        </p:spPr>
      </p:sp>
      <p:sp>
        <p:nvSpPr>
          <p:cNvPr name="TextBox 23" id="23"/>
          <p:cNvSpPr txBox="true"/>
          <p:nvPr/>
        </p:nvSpPr>
        <p:spPr>
          <a:xfrm rot="0">
            <a:off x="632576" y="2901"/>
            <a:ext cx="1135914" cy="832817"/>
          </a:xfrm>
          <a:prstGeom prst="rect">
            <a:avLst/>
          </a:prstGeom>
        </p:spPr>
        <p:txBody>
          <a:bodyPr anchor="t" rtlCol="false" tIns="0" lIns="0" bIns="0" rIns="0">
            <a:spAutoFit/>
          </a:bodyPr>
          <a:lstStyle/>
          <a:p>
            <a:pPr algn="ctr">
              <a:lnSpc>
                <a:spcPts val="6070"/>
              </a:lnSpc>
            </a:pPr>
            <a:r>
              <a:rPr lang="en-US" sz="4336" b="true">
                <a:solidFill>
                  <a:srgbClr val="FFFFFF"/>
                </a:solidFill>
                <a:latin typeface="Arimo Bold"/>
                <a:ea typeface="Arimo Bold"/>
                <a:cs typeface="Arimo Bold"/>
                <a:sym typeface="Arimo Bold"/>
              </a:rPr>
              <a:t>HCI</a:t>
            </a:r>
          </a:p>
        </p:txBody>
      </p:sp>
      <p:sp>
        <p:nvSpPr>
          <p:cNvPr name="TextBox 24" id="24"/>
          <p:cNvSpPr txBox="true"/>
          <p:nvPr/>
        </p:nvSpPr>
        <p:spPr>
          <a:xfrm rot="0">
            <a:off x="3353113" y="2901"/>
            <a:ext cx="1135914" cy="832817"/>
          </a:xfrm>
          <a:prstGeom prst="rect">
            <a:avLst/>
          </a:prstGeom>
        </p:spPr>
        <p:txBody>
          <a:bodyPr anchor="t" rtlCol="false" tIns="0" lIns="0" bIns="0" rIns="0">
            <a:spAutoFit/>
          </a:bodyPr>
          <a:lstStyle/>
          <a:p>
            <a:pPr algn="ctr">
              <a:lnSpc>
                <a:spcPts val="6070"/>
              </a:lnSpc>
            </a:pPr>
            <a:r>
              <a:rPr lang="en-US" sz="4336" b="true">
                <a:solidFill>
                  <a:srgbClr val="FFFFFF"/>
                </a:solidFill>
                <a:latin typeface="Arimo Bold"/>
                <a:ea typeface="Arimo Bold"/>
                <a:cs typeface="Arimo Bold"/>
                <a:sym typeface="Arimo Bold"/>
              </a:rPr>
              <a:t>MM</a:t>
            </a:r>
          </a:p>
        </p:txBody>
      </p:sp>
      <p:sp>
        <p:nvSpPr>
          <p:cNvPr name="TextBox 25" id="25"/>
          <p:cNvSpPr txBox="true"/>
          <p:nvPr/>
        </p:nvSpPr>
        <p:spPr>
          <a:xfrm rot="0">
            <a:off x="5998115" y="1407364"/>
            <a:ext cx="3688048" cy="1302181"/>
          </a:xfrm>
          <a:prstGeom prst="rect">
            <a:avLst/>
          </a:prstGeom>
        </p:spPr>
        <p:txBody>
          <a:bodyPr anchor="t" rtlCol="false" tIns="0" lIns="0" bIns="0" rIns="0">
            <a:spAutoFit/>
          </a:bodyPr>
          <a:lstStyle/>
          <a:p>
            <a:pPr algn="ctr">
              <a:lnSpc>
                <a:spcPts val="4875"/>
              </a:lnSpc>
            </a:pPr>
            <a:r>
              <a:rPr lang="en-US" sz="3483">
                <a:solidFill>
                  <a:srgbClr val="7595CC"/>
                </a:solidFill>
                <a:latin typeface="Arimo"/>
                <a:ea typeface="Arimo"/>
                <a:cs typeface="Arimo"/>
                <a:sym typeface="Arimo"/>
              </a:rPr>
              <a:t>User Account </a:t>
            </a:r>
          </a:p>
          <a:p>
            <a:pPr algn="ctr">
              <a:lnSpc>
                <a:spcPts val="4875"/>
              </a:lnSpc>
            </a:pPr>
            <a:r>
              <a:rPr lang="en-US" sz="3483">
                <a:solidFill>
                  <a:srgbClr val="7595CC"/>
                </a:solidFill>
                <a:latin typeface="Arimo"/>
                <a:ea typeface="Arimo"/>
                <a:cs typeface="Arimo"/>
                <a:sym typeface="Arimo"/>
              </a:rPr>
              <a:t>Management</a:t>
            </a:r>
          </a:p>
        </p:txBody>
      </p:sp>
      <p:sp>
        <p:nvSpPr>
          <p:cNvPr name="TextBox 26" id="26"/>
          <p:cNvSpPr txBox="true"/>
          <p:nvPr/>
        </p:nvSpPr>
        <p:spPr>
          <a:xfrm rot="0">
            <a:off x="5967159" y="7454"/>
            <a:ext cx="1135914" cy="832817"/>
          </a:xfrm>
          <a:prstGeom prst="rect">
            <a:avLst/>
          </a:prstGeom>
        </p:spPr>
        <p:txBody>
          <a:bodyPr anchor="t" rtlCol="false" tIns="0" lIns="0" bIns="0" rIns="0">
            <a:spAutoFit/>
          </a:bodyPr>
          <a:lstStyle/>
          <a:p>
            <a:pPr algn="ctr">
              <a:lnSpc>
                <a:spcPts val="6070"/>
              </a:lnSpc>
            </a:pPr>
            <a:r>
              <a:rPr lang="en-US" sz="4336" b="true">
                <a:solidFill>
                  <a:srgbClr val="FFFFFF"/>
                </a:solidFill>
                <a:latin typeface="Arimo Bold"/>
                <a:ea typeface="Arimo Bold"/>
                <a:cs typeface="Arimo Bold"/>
                <a:sym typeface="Arimo Bold"/>
              </a:rPr>
              <a:t>MT</a:t>
            </a:r>
          </a:p>
        </p:txBody>
      </p:sp>
      <p:sp>
        <p:nvSpPr>
          <p:cNvPr name="TextBox 27" id="27"/>
          <p:cNvSpPr txBox="true"/>
          <p:nvPr/>
        </p:nvSpPr>
        <p:spPr>
          <a:xfrm rot="0">
            <a:off x="8467266" y="7454"/>
            <a:ext cx="1363792" cy="832817"/>
          </a:xfrm>
          <a:prstGeom prst="rect">
            <a:avLst/>
          </a:prstGeom>
        </p:spPr>
        <p:txBody>
          <a:bodyPr anchor="t" rtlCol="false" tIns="0" lIns="0" bIns="0" rIns="0">
            <a:spAutoFit/>
          </a:bodyPr>
          <a:lstStyle/>
          <a:p>
            <a:pPr algn="ctr">
              <a:lnSpc>
                <a:spcPts val="6070"/>
              </a:lnSpc>
            </a:pPr>
            <a:r>
              <a:rPr lang="en-US" sz="4336" b="true">
                <a:solidFill>
                  <a:srgbClr val="FFFFFF"/>
                </a:solidFill>
                <a:latin typeface="Arimo Bold"/>
                <a:ea typeface="Arimo Bold"/>
                <a:cs typeface="Arimo Bold"/>
                <a:sym typeface="Arimo Bold"/>
              </a:rPr>
              <a:t>HPM</a:t>
            </a:r>
          </a:p>
        </p:txBody>
      </p:sp>
      <p:sp>
        <p:nvSpPr>
          <p:cNvPr name="TextBox 28" id="28"/>
          <p:cNvSpPr txBox="true"/>
          <p:nvPr/>
        </p:nvSpPr>
        <p:spPr>
          <a:xfrm rot="0">
            <a:off x="10969104" y="7454"/>
            <a:ext cx="1363792" cy="832817"/>
          </a:xfrm>
          <a:prstGeom prst="rect">
            <a:avLst/>
          </a:prstGeom>
        </p:spPr>
        <p:txBody>
          <a:bodyPr anchor="t" rtlCol="false" tIns="0" lIns="0" bIns="0" rIns="0">
            <a:spAutoFit/>
          </a:bodyPr>
          <a:lstStyle/>
          <a:p>
            <a:pPr algn="ctr">
              <a:lnSpc>
                <a:spcPts val="6070"/>
              </a:lnSpc>
            </a:pPr>
            <a:r>
              <a:rPr lang="en-US" sz="4336" b="true">
                <a:solidFill>
                  <a:srgbClr val="7595CC"/>
                </a:solidFill>
                <a:latin typeface="Arimo Bold"/>
                <a:ea typeface="Arimo Bold"/>
                <a:cs typeface="Arimo Bold"/>
                <a:sym typeface="Arimo Bold"/>
              </a:rPr>
              <a:t>UAM</a:t>
            </a:r>
          </a:p>
        </p:txBody>
      </p:sp>
      <p:sp>
        <p:nvSpPr>
          <p:cNvPr name="TextBox 29" id="29"/>
          <p:cNvSpPr txBox="true"/>
          <p:nvPr/>
        </p:nvSpPr>
        <p:spPr>
          <a:xfrm rot="0">
            <a:off x="2694945" y="3420605"/>
            <a:ext cx="8004015" cy="1016565"/>
          </a:xfrm>
          <a:prstGeom prst="rect">
            <a:avLst/>
          </a:prstGeom>
        </p:spPr>
        <p:txBody>
          <a:bodyPr anchor="t" rtlCol="false" tIns="0" lIns="0" bIns="0" rIns="0">
            <a:spAutoFit/>
          </a:bodyPr>
          <a:lstStyle/>
          <a:p>
            <a:pPr algn="ctr">
              <a:lnSpc>
                <a:spcPts val="3818"/>
              </a:lnSpc>
            </a:pPr>
            <a:r>
              <a:rPr lang="en-US" sz="2727">
                <a:solidFill>
                  <a:srgbClr val="BD66AF"/>
                </a:solidFill>
                <a:latin typeface="Arimo"/>
                <a:ea typeface="Arimo"/>
                <a:cs typeface="Arimo"/>
                <a:sym typeface="Arimo"/>
              </a:rPr>
              <a:t>A computer can have more than one user to log into the account. Eg. </a:t>
            </a:r>
          </a:p>
        </p:txBody>
      </p:sp>
      <p:sp>
        <p:nvSpPr>
          <p:cNvPr name="TextBox 30" id="30"/>
          <p:cNvSpPr txBox="true"/>
          <p:nvPr/>
        </p:nvSpPr>
        <p:spPr>
          <a:xfrm rot="0">
            <a:off x="13070232" y="4505325"/>
            <a:ext cx="4189068" cy="3267075"/>
          </a:xfrm>
          <a:prstGeom prst="rect">
            <a:avLst/>
          </a:prstGeom>
        </p:spPr>
        <p:txBody>
          <a:bodyPr anchor="t" rtlCol="false" tIns="0" lIns="0" bIns="0" rIns="0">
            <a:spAutoFit/>
          </a:bodyPr>
          <a:lstStyle/>
          <a:p>
            <a:pPr algn="ctr">
              <a:lnSpc>
                <a:spcPts val="4200"/>
              </a:lnSpc>
            </a:pPr>
            <a:r>
              <a:rPr lang="en-US" sz="3000">
                <a:solidFill>
                  <a:srgbClr val="FFFFFF"/>
                </a:solidFill>
                <a:latin typeface="Arimo"/>
                <a:ea typeface="Arimo"/>
                <a:cs typeface="Arimo"/>
                <a:sym typeface="Arimo"/>
              </a:rPr>
              <a:t>It is therefore important that users’ data is stored in separate parts of the memory for security reasons.</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2537237" y="281084"/>
            <a:ext cx="13213526" cy="9925515"/>
            <a:chOff x="0" y="0"/>
            <a:chExt cx="17618034" cy="13234020"/>
          </a:xfrm>
        </p:grpSpPr>
        <p:sp>
          <p:nvSpPr>
            <p:cNvPr name="Freeform 3" id="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4" id="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5" id="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grpSp>
        <p:nvGrpSpPr>
          <p:cNvPr name="Group 6" id="6"/>
          <p:cNvGrpSpPr/>
          <p:nvPr/>
        </p:nvGrpSpPr>
        <p:grpSpPr>
          <a:xfrm rot="0">
            <a:off x="0" y="0"/>
            <a:ext cx="2614046" cy="1028700"/>
            <a:chOff x="0" y="0"/>
            <a:chExt cx="3485395" cy="1371600"/>
          </a:xfrm>
        </p:grpSpPr>
        <p:sp>
          <p:nvSpPr>
            <p:cNvPr name="Freeform 7" id="7"/>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8" id="8"/>
          <p:cNvGrpSpPr/>
          <p:nvPr/>
        </p:nvGrpSpPr>
        <p:grpSpPr>
          <a:xfrm rot="0">
            <a:off x="2614046" y="0"/>
            <a:ext cx="2614046" cy="1028700"/>
            <a:chOff x="0" y="0"/>
            <a:chExt cx="3485395" cy="1371600"/>
          </a:xfrm>
        </p:grpSpPr>
        <p:sp>
          <p:nvSpPr>
            <p:cNvPr name="Freeform 9" id="9"/>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0" id="10"/>
          <p:cNvGrpSpPr/>
          <p:nvPr/>
        </p:nvGrpSpPr>
        <p:grpSpPr>
          <a:xfrm rot="0">
            <a:off x="5228093" y="0"/>
            <a:ext cx="2614046" cy="1028700"/>
            <a:chOff x="0" y="0"/>
            <a:chExt cx="3485395" cy="1371600"/>
          </a:xfrm>
        </p:grpSpPr>
        <p:sp>
          <p:nvSpPr>
            <p:cNvPr name="Freeform 11" id="11"/>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2" id="12"/>
          <p:cNvGrpSpPr/>
          <p:nvPr/>
        </p:nvGrpSpPr>
        <p:grpSpPr>
          <a:xfrm rot="0">
            <a:off x="7842139" y="0"/>
            <a:ext cx="2614046" cy="1028700"/>
            <a:chOff x="0" y="0"/>
            <a:chExt cx="3485395" cy="1371600"/>
          </a:xfrm>
        </p:grpSpPr>
        <p:sp>
          <p:nvSpPr>
            <p:cNvPr name="Freeform 13" id="13"/>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4" id="14"/>
          <p:cNvGrpSpPr/>
          <p:nvPr/>
        </p:nvGrpSpPr>
        <p:grpSpPr>
          <a:xfrm rot="0">
            <a:off x="10456186" y="0"/>
            <a:ext cx="2614046" cy="1028700"/>
            <a:chOff x="0" y="0"/>
            <a:chExt cx="3485395" cy="1371600"/>
          </a:xfrm>
        </p:grpSpPr>
        <p:sp>
          <p:nvSpPr>
            <p:cNvPr name="Freeform 15" id="15"/>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6" id="16"/>
          <p:cNvGrpSpPr/>
          <p:nvPr/>
        </p:nvGrpSpPr>
        <p:grpSpPr>
          <a:xfrm rot="0">
            <a:off x="13070232" y="0"/>
            <a:ext cx="2614046" cy="1028700"/>
            <a:chOff x="0" y="0"/>
            <a:chExt cx="3485395" cy="1371600"/>
          </a:xfrm>
        </p:grpSpPr>
        <p:sp>
          <p:nvSpPr>
            <p:cNvPr name="Freeform 17" id="17"/>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8" id="18"/>
          <p:cNvGrpSpPr/>
          <p:nvPr/>
        </p:nvGrpSpPr>
        <p:grpSpPr>
          <a:xfrm rot="0">
            <a:off x="15673954" y="0"/>
            <a:ext cx="2614046" cy="1028700"/>
            <a:chOff x="0" y="0"/>
            <a:chExt cx="3485395" cy="1371600"/>
          </a:xfrm>
        </p:grpSpPr>
        <p:sp>
          <p:nvSpPr>
            <p:cNvPr name="Freeform 19" id="19"/>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sp>
        <p:nvSpPr>
          <p:cNvPr name="Freeform 20" id="20"/>
          <p:cNvSpPr/>
          <p:nvPr/>
        </p:nvSpPr>
        <p:spPr>
          <a:xfrm flipH="true" flipV="true" rot="-1334605">
            <a:off x="9688275" y="1583279"/>
            <a:ext cx="2115549" cy="753905"/>
          </a:xfrm>
          <a:custGeom>
            <a:avLst/>
            <a:gdLst/>
            <a:ahLst/>
            <a:cxnLst/>
            <a:rect r="r" b="b" t="t" l="l"/>
            <a:pathLst>
              <a:path h="753905" w="2115549">
                <a:moveTo>
                  <a:pt x="2115549" y="753905"/>
                </a:moveTo>
                <a:lnTo>
                  <a:pt x="0" y="753905"/>
                </a:lnTo>
                <a:lnTo>
                  <a:pt x="0" y="0"/>
                </a:lnTo>
                <a:lnTo>
                  <a:pt x="2115549" y="0"/>
                </a:lnTo>
                <a:lnTo>
                  <a:pt x="2115549" y="753905"/>
                </a:lnTo>
                <a:close/>
              </a:path>
            </a:pathLst>
          </a:custGeom>
          <a:blipFill>
            <a:blip r:embed="rId5">
              <a:extLst>
                <a:ext uri="{96DAC541-7B7A-43D3-8B79-37D633B846F1}">
                  <asvg:svgBlip xmlns:asvg="http://schemas.microsoft.com/office/drawing/2016/SVG/main" r:embed="rId6"/>
                </a:ext>
              </a:extLst>
            </a:blip>
            <a:stretch>
              <a:fillRect l="0" t="0" r="0" b="-1926"/>
            </a:stretch>
          </a:blipFill>
        </p:spPr>
      </p:sp>
      <p:sp>
        <p:nvSpPr>
          <p:cNvPr name="Freeform 21" id="21"/>
          <p:cNvSpPr/>
          <p:nvPr/>
        </p:nvSpPr>
        <p:spPr>
          <a:xfrm flipH="false" flipV="false" rot="0">
            <a:off x="12095680" y="3890721"/>
            <a:ext cx="3093067" cy="5367579"/>
          </a:xfrm>
          <a:custGeom>
            <a:avLst/>
            <a:gdLst/>
            <a:ahLst/>
            <a:cxnLst/>
            <a:rect r="r" b="b" t="t" l="l"/>
            <a:pathLst>
              <a:path h="5367579" w="3093067">
                <a:moveTo>
                  <a:pt x="0" y="0"/>
                </a:moveTo>
                <a:lnTo>
                  <a:pt x="3093067" y="0"/>
                </a:lnTo>
                <a:lnTo>
                  <a:pt x="3093067" y="5367579"/>
                </a:lnTo>
                <a:lnTo>
                  <a:pt x="0" y="5367579"/>
                </a:lnTo>
                <a:lnTo>
                  <a:pt x="0" y="0"/>
                </a:lnTo>
                <a:close/>
              </a:path>
            </a:pathLst>
          </a:custGeom>
          <a:blipFill>
            <a:blip r:embed="rId7">
              <a:extLst>
                <a:ext uri="{96DAC541-7B7A-43D3-8B79-37D633B846F1}">
                  <asvg:svgBlip xmlns:asvg="http://schemas.microsoft.com/office/drawing/2016/SVG/main" r:embed="rId8"/>
                </a:ext>
              </a:extLst>
            </a:blip>
            <a:stretch>
              <a:fillRect l="0" t="0" r="0" b="-356"/>
            </a:stretch>
          </a:blipFill>
        </p:spPr>
      </p:sp>
      <p:sp>
        <p:nvSpPr>
          <p:cNvPr name="TextBox 22" id="22"/>
          <p:cNvSpPr txBox="true"/>
          <p:nvPr/>
        </p:nvSpPr>
        <p:spPr>
          <a:xfrm rot="0">
            <a:off x="632576" y="2901"/>
            <a:ext cx="1135914" cy="832817"/>
          </a:xfrm>
          <a:prstGeom prst="rect">
            <a:avLst/>
          </a:prstGeom>
        </p:spPr>
        <p:txBody>
          <a:bodyPr anchor="t" rtlCol="false" tIns="0" lIns="0" bIns="0" rIns="0">
            <a:spAutoFit/>
          </a:bodyPr>
          <a:lstStyle/>
          <a:p>
            <a:pPr algn="ctr">
              <a:lnSpc>
                <a:spcPts val="6070"/>
              </a:lnSpc>
            </a:pPr>
            <a:r>
              <a:rPr lang="en-US" sz="4336" b="true">
                <a:solidFill>
                  <a:srgbClr val="FFFFFF"/>
                </a:solidFill>
                <a:latin typeface="Arimo Bold"/>
                <a:ea typeface="Arimo Bold"/>
                <a:cs typeface="Arimo Bold"/>
                <a:sym typeface="Arimo Bold"/>
              </a:rPr>
              <a:t>HCI</a:t>
            </a:r>
          </a:p>
        </p:txBody>
      </p:sp>
      <p:sp>
        <p:nvSpPr>
          <p:cNvPr name="TextBox 23" id="23"/>
          <p:cNvSpPr txBox="true"/>
          <p:nvPr/>
        </p:nvSpPr>
        <p:spPr>
          <a:xfrm rot="0">
            <a:off x="3353113" y="2901"/>
            <a:ext cx="1135914" cy="832817"/>
          </a:xfrm>
          <a:prstGeom prst="rect">
            <a:avLst/>
          </a:prstGeom>
        </p:spPr>
        <p:txBody>
          <a:bodyPr anchor="t" rtlCol="false" tIns="0" lIns="0" bIns="0" rIns="0">
            <a:spAutoFit/>
          </a:bodyPr>
          <a:lstStyle/>
          <a:p>
            <a:pPr algn="ctr">
              <a:lnSpc>
                <a:spcPts val="6070"/>
              </a:lnSpc>
            </a:pPr>
            <a:r>
              <a:rPr lang="en-US" sz="4336" b="true">
                <a:solidFill>
                  <a:srgbClr val="FFFFFF"/>
                </a:solidFill>
                <a:latin typeface="Arimo Bold"/>
                <a:ea typeface="Arimo Bold"/>
                <a:cs typeface="Arimo Bold"/>
                <a:sym typeface="Arimo Bold"/>
              </a:rPr>
              <a:t>MM</a:t>
            </a:r>
          </a:p>
        </p:txBody>
      </p:sp>
      <p:sp>
        <p:nvSpPr>
          <p:cNvPr name="TextBox 24" id="24"/>
          <p:cNvSpPr txBox="true"/>
          <p:nvPr/>
        </p:nvSpPr>
        <p:spPr>
          <a:xfrm rot="0">
            <a:off x="5998115" y="1407364"/>
            <a:ext cx="3688048" cy="1302181"/>
          </a:xfrm>
          <a:prstGeom prst="rect">
            <a:avLst/>
          </a:prstGeom>
        </p:spPr>
        <p:txBody>
          <a:bodyPr anchor="t" rtlCol="false" tIns="0" lIns="0" bIns="0" rIns="0">
            <a:spAutoFit/>
          </a:bodyPr>
          <a:lstStyle/>
          <a:p>
            <a:pPr algn="ctr">
              <a:lnSpc>
                <a:spcPts val="4875"/>
              </a:lnSpc>
            </a:pPr>
            <a:r>
              <a:rPr lang="en-US" sz="3483">
                <a:solidFill>
                  <a:srgbClr val="7595CC"/>
                </a:solidFill>
                <a:latin typeface="Arimo"/>
                <a:ea typeface="Arimo"/>
                <a:cs typeface="Arimo"/>
                <a:sym typeface="Arimo"/>
              </a:rPr>
              <a:t>User Account </a:t>
            </a:r>
          </a:p>
          <a:p>
            <a:pPr algn="ctr">
              <a:lnSpc>
                <a:spcPts val="4875"/>
              </a:lnSpc>
            </a:pPr>
            <a:r>
              <a:rPr lang="en-US" sz="3483">
                <a:solidFill>
                  <a:srgbClr val="7595CC"/>
                </a:solidFill>
                <a:latin typeface="Arimo"/>
                <a:ea typeface="Arimo"/>
                <a:cs typeface="Arimo"/>
                <a:sym typeface="Arimo"/>
              </a:rPr>
              <a:t>Management</a:t>
            </a:r>
          </a:p>
        </p:txBody>
      </p:sp>
      <p:sp>
        <p:nvSpPr>
          <p:cNvPr name="TextBox 25" id="25"/>
          <p:cNvSpPr txBox="true"/>
          <p:nvPr/>
        </p:nvSpPr>
        <p:spPr>
          <a:xfrm rot="0">
            <a:off x="5967159" y="7454"/>
            <a:ext cx="1135914" cy="832817"/>
          </a:xfrm>
          <a:prstGeom prst="rect">
            <a:avLst/>
          </a:prstGeom>
        </p:spPr>
        <p:txBody>
          <a:bodyPr anchor="t" rtlCol="false" tIns="0" lIns="0" bIns="0" rIns="0">
            <a:spAutoFit/>
          </a:bodyPr>
          <a:lstStyle/>
          <a:p>
            <a:pPr algn="ctr">
              <a:lnSpc>
                <a:spcPts val="6070"/>
              </a:lnSpc>
            </a:pPr>
            <a:r>
              <a:rPr lang="en-US" sz="4336" b="true">
                <a:solidFill>
                  <a:srgbClr val="FFFFFF"/>
                </a:solidFill>
                <a:latin typeface="Arimo Bold"/>
                <a:ea typeface="Arimo Bold"/>
                <a:cs typeface="Arimo Bold"/>
                <a:sym typeface="Arimo Bold"/>
              </a:rPr>
              <a:t>MT</a:t>
            </a:r>
          </a:p>
        </p:txBody>
      </p:sp>
      <p:sp>
        <p:nvSpPr>
          <p:cNvPr name="TextBox 26" id="26"/>
          <p:cNvSpPr txBox="true"/>
          <p:nvPr/>
        </p:nvSpPr>
        <p:spPr>
          <a:xfrm rot="0">
            <a:off x="8467266" y="7454"/>
            <a:ext cx="1363792" cy="832817"/>
          </a:xfrm>
          <a:prstGeom prst="rect">
            <a:avLst/>
          </a:prstGeom>
        </p:spPr>
        <p:txBody>
          <a:bodyPr anchor="t" rtlCol="false" tIns="0" lIns="0" bIns="0" rIns="0">
            <a:spAutoFit/>
          </a:bodyPr>
          <a:lstStyle/>
          <a:p>
            <a:pPr algn="ctr">
              <a:lnSpc>
                <a:spcPts val="6070"/>
              </a:lnSpc>
            </a:pPr>
            <a:r>
              <a:rPr lang="en-US" sz="4336" b="true">
                <a:solidFill>
                  <a:srgbClr val="FFFFFF"/>
                </a:solidFill>
                <a:latin typeface="Arimo Bold"/>
                <a:ea typeface="Arimo Bold"/>
                <a:cs typeface="Arimo Bold"/>
                <a:sym typeface="Arimo Bold"/>
              </a:rPr>
              <a:t>HPM</a:t>
            </a:r>
          </a:p>
        </p:txBody>
      </p:sp>
      <p:sp>
        <p:nvSpPr>
          <p:cNvPr name="TextBox 27" id="27"/>
          <p:cNvSpPr txBox="true"/>
          <p:nvPr/>
        </p:nvSpPr>
        <p:spPr>
          <a:xfrm rot="0">
            <a:off x="10969104" y="7454"/>
            <a:ext cx="1363792" cy="832817"/>
          </a:xfrm>
          <a:prstGeom prst="rect">
            <a:avLst/>
          </a:prstGeom>
        </p:spPr>
        <p:txBody>
          <a:bodyPr anchor="t" rtlCol="false" tIns="0" lIns="0" bIns="0" rIns="0">
            <a:spAutoFit/>
          </a:bodyPr>
          <a:lstStyle/>
          <a:p>
            <a:pPr algn="ctr">
              <a:lnSpc>
                <a:spcPts val="6070"/>
              </a:lnSpc>
            </a:pPr>
            <a:r>
              <a:rPr lang="en-US" sz="4336" b="true">
                <a:solidFill>
                  <a:srgbClr val="7595CC"/>
                </a:solidFill>
                <a:latin typeface="Arimo Bold"/>
                <a:ea typeface="Arimo Bold"/>
                <a:cs typeface="Arimo Bold"/>
                <a:sym typeface="Arimo Bold"/>
              </a:rPr>
              <a:t>UAM</a:t>
            </a:r>
          </a:p>
        </p:txBody>
      </p:sp>
      <p:sp>
        <p:nvSpPr>
          <p:cNvPr name="TextBox 28" id="28"/>
          <p:cNvSpPr txBox="true"/>
          <p:nvPr/>
        </p:nvSpPr>
        <p:spPr>
          <a:xfrm rot="0">
            <a:off x="1226086" y="4234456"/>
            <a:ext cx="8004015" cy="540315"/>
          </a:xfrm>
          <a:prstGeom prst="rect">
            <a:avLst/>
          </a:prstGeom>
        </p:spPr>
        <p:txBody>
          <a:bodyPr anchor="t" rtlCol="false" tIns="0" lIns="0" bIns="0" rIns="0">
            <a:spAutoFit/>
          </a:bodyPr>
          <a:lstStyle/>
          <a:p>
            <a:pPr algn="l">
              <a:lnSpc>
                <a:spcPts val="3818"/>
              </a:lnSpc>
            </a:pPr>
            <a:r>
              <a:rPr lang="en-US" sz="2727">
                <a:solidFill>
                  <a:srgbClr val="BD66AF"/>
                </a:solidFill>
                <a:latin typeface="Arimo"/>
                <a:ea typeface="Arimo"/>
                <a:cs typeface="Arimo"/>
                <a:sym typeface="Arimo"/>
              </a:rPr>
              <a:t>Role of an administrator</a:t>
            </a:r>
          </a:p>
        </p:txBody>
      </p:sp>
      <p:sp>
        <p:nvSpPr>
          <p:cNvPr name="TextBox 29" id="29"/>
          <p:cNvSpPr txBox="true"/>
          <p:nvPr/>
        </p:nvSpPr>
        <p:spPr>
          <a:xfrm rot="0">
            <a:off x="1028700" y="4895974"/>
            <a:ext cx="9365162" cy="2733675"/>
          </a:xfrm>
          <a:prstGeom prst="rect">
            <a:avLst/>
          </a:prstGeom>
        </p:spPr>
        <p:txBody>
          <a:bodyPr anchor="t" rtlCol="false" tIns="0" lIns="0" bIns="0" rIns="0">
            <a:spAutoFit/>
          </a:bodyPr>
          <a:lstStyle/>
          <a:p>
            <a:pPr algn="l" marL="685800" indent="-228600" lvl="2">
              <a:lnSpc>
                <a:spcPts val="4200"/>
              </a:lnSpc>
              <a:buFont typeface="Arial"/>
              <a:buChar char="⚬"/>
            </a:pPr>
            <a:r>
              <a:rPr lang="en-US" sz="3000">
                <a:solidFill>
                  <a:srgbClr val="FFFFFF"/>
                </a:solidFill>
                <a:latin typeface="Arimo"/>
                <a:ea typeface="Arimo"/>
                <a:cs typeface="Arimo"/>
                <a:sym typeface="Arimo"/>
              </a:rPr>
              <a:t>Oversees the management of these user accounts </a:t>
            </a:r>
          </a:p>
          <a:p>
            <a:pPr algn="l" marL="685800" indent="-228600" lvl="2">
              <a:lnSpc>
                <a:spcPts val="4200"/>
              </a:lnSpc>
              <a:buFont typeface="Arial"/>
              <a:buChar char="⚬"/>
            </a:pPr>
            <a:r>
              <a:rPr lang="en-US" sz="3000">
                <a:solidFill>
                  <a:srgbClr val="FFFFFF"/>
                </a:solidFill>
                <a:latin typeface="Arimo"/>
                <a:ea typeface="Arimo"/>
                <a:cs typeface="Arimo"/>
                <a:sym typeface="Arimo"/>
              </a:rPr>
              <a:t>The administrator can create accounts, delete user accounts and restrict user account activity (create, edit and delete file)</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2537237" y="281084"/>
            <a:ext cx="13213526" cy="9925515"/>
            <a:chOff x="0" y="0"/>
            <a:chExt cx="17618034" cy="13234020"/>
          </a:xfrm>
        </p:grpSpPr>
        <p:sp>
          <p:nvSpPr>
            <p:cNvPr name="Freeform 3" id="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4" id="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5" id="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grpSp>
        <p:nvGrpSpPr>
          <p:cNvPr name="Group 6" id="6"/>
          <p:cNvGrpSpPr/>
          <p:nvPr/>
        </p:nvGrpSpPr>
        <p:grpSpPr>
          <a:xfrm rot="0">
            <a:off x="0" y="0"/>
            <a:ext cx="2614046" cy="1028700"/>
            <a:chOff x="0" y="0"/>
            <a:chExt cx="3485395" cy="1371600"/>
          </a:xfrm>
        </p:grpSpPr>
        <p:sp>
          <p:nvSpPr>
            <p:cNvPr name="Freeform 7" id="7"/>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8" id="8"/>
          <p:cNvGrpSpPr/>
          <p:nvPr/>
        </p:nvGrpSpPr>
        <p:grpSpPr>
          <a:xfrm rot="0">
            <a:off x="2614046" y="0"/>
            <a:ext cx="2614046" cy="1028700"/>
            <a:chOff x="0" y="0"/>
            <a:chExt cx="3485395" cy="1371600"/>
          </a:xfrm>
        </p:grpSpPr>
        <p:sp>
          <p:nvSpPr>
            <p:cNvPr name="Freeform 9" id="9"/>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0" id="10"/>
          <p:cNvGrpSpPr/>
          <p:nvPr/>
        </p:nvGrpSpPr>
        <p:grpSpPr>
          <a:xfrm rot="0">
            <a:off x="5228093" y="0"/>
            <a:ext cx="2614046" cy="1028700"/>
            <a:chOff x="0" y="0"/>
            <a:chExt cx="3485395" cy="1371600"/>
          </a:xfrm>
        </p:grpSpPr>
        <p:sp>
          <p:nvSpPr>
            <p:cNvPr name="Freeform 11" id="11"/>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2" id="12"/>
          <p:cNvGrpSpPr/>
          <p:nvPr/>
        </p:nvGrpSpPr>
        <p:grpSpPr>
          <a:xfrm rot="0">
            <a:off x="7842139" y="0"/>
            <a:ext cx="2614046" cy="1028700"/>
            <a:chOff x="0" y="0"/>
            <a:chExt cx="3485395" cy="1371600"/>
          </a:xfrm>
        </p:grpSpPr>
        <p:sp>
          <p:nvSpPr>
            <p:cNvPr name="Freeform 13" id="13"/>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4" id="14"/>
          <p:cNvGrpSpPr/>
          <p:nvPr/>
        </p:nvGrpSpPr>
        <p:grpSpPr>
          <a:xfrm rot="0">
            <a:off x="10456186" y="0"/>
            <a:ext cx="2614046" cy="1028700"/>
            <a:chOff x="0" y="0"/>
            <a:chExt cx="3485395" cy="1371600"/>
          </a:xfrm>
        </p:grpSpPr>
        <p:sp>
          <p:nvSpPr>
            <p:cNvPr name="Freeform 15" id="15"/>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6" id="16"/>
          <p:cNvGrpSpPr/>
          <p:nvPr/>
        </p:nvGrpSpPr>
        <p:grpSpPr>
          <a:xfrm rot="0">
            <a:off x="13070232" y="0"/>
            <a:ext cx="2614046" cy="1028700"/>
            <a:chOff x="0" y="0"/>
            <a:chExt cx="3485395" cy="1371600"/>
          </a:xfrm>
        </p:grpSpPr>
        <p:sp>
          <p:nvSpPr>
            <p:cNvPr name="Freeform 17" id="17"/>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8" id="18"/>
          <p:cNvGrpSpPr/>
          <p:nvPr/>
        </p:nvGrpSpPr>
        <p:grpSpPr>
          <a:xfrm rot="0">
            <a:off x="15673954" y="0"/>
            <a:ext cx="2614046" cy="1028700"/>
            <a:chOff x="0" y="0"/>
            <a:chExt cx="3485395" cy="1371600"/>
          </a:xfrm>
        </p:grpSpPr>
        <p:sp>
          <p:nvSpPr>
            <p:cNvPr name="Freeform 19" id="19"/>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sp>
        <p:nvSpPr>
          <p:cNvPr name="Freeform 20" id="20"/>
          <p:cNvSpPr/>
          <p:nvPr/>
        </p:nvSpPr>
        <p:spPr>
          <a:xfrm flipH="true" flipV="true" rot="-1334605">
            <a:off x="12197729" y="1583279"/>
            <a:ext cx="2115549" cy="753905"/>
          </a:xfrm>
          <a:custGeom>
            <a:avLst/>
            <a:gdLst/>
            <a:ahLst/>
            <a:cxnLst/>
            <a:rect r="r" b="b" t="t" l="l"/>
            <a:pathLst>
              <a:path h="753905" w="2115549">
                <a:moveTo>
                  <a:pt x="2115549" y="753905"/>
                </a:moveTo>
                <a:lnTo>
                  <a:pt x="0" y="753905"/>
                </a:lnTo>
                <a:lnTo>
                  <a:pt x="0" y="0"/>
                </a:lnTo>
                <a:lnTo>
                  <a:pt x="2115549" y="0"/>
                </a:lnTo>
                <a:lnTo>
                  <a:pt x="2115549" y="753905"/>
                </a:lnTo>
                <a:close/>
              </a:path>
            </a:pathLst>
          </a:custGeom>
          <a:blipFill>
            <a:blip r:embed="rId5">
              <a:extLst>
                <a:ext uri="{96DAC541-7B7A-43D3-8B79-37D633B846F1}">
                  <asvg:svgBlip xmlns:asvg="http://schemas.microsoft.com/office/drawing/2016/SVG/main" r:embed="rId6"/>
                </a:ext>
              </a:extLst>
            </a:blip>
            <a:stretch>
              <a:fillRect l="0" t="0" r="0" b="-1926"/>
            </a:stretch>
          </a:blipFill>
        </p:spPr>
      </p:sp>
      <p:sp>
        <p:nvSpPr>
          <p:cNvPr name="Freeform 21" id="21"/>
          <p:cNvSpPr/>
          <p:nvPr/>
        </p:nvSpPr>
        <p:spPr>
          <a:xfrm flipH="false" flipV="false" rot="0">
            <a:off x="11590787" y="3209397"/>
            <a:ext cx="4083166" cy="6227950"/>
          </a:xfrm>
          <a:custGeom>
            <a:avLst/>
            <a:gdLst/>
            <a:ahLst/>
            <a:cxnLst/>
            <a:rect r="r" b="b" t="t" l="l"/>
            <a:pathLst>
              <a:path h="6227950" w="4083166">
                <a:moveTo>
                  <a:pt x="0" y="0"/>
                </a:moveTo>
                <a:lnTo>
                  <a:pt x="4083166" y="0"/>
                </a:lnTo>
                <a:lnTo>
                  <a:pt x="4083166" y="6227950"/>
                </a:lnTo>
                <a:lnTo>
                  <a:pt x="0" y="6227950"/>
                </a:lnTo>
                <a:lnTo>
                  <a:pt x="0" y="0"/>
                </a:lnTo>
                <a:close/>
              </a:path>
            </a:pathLst>
          </a:custGeom>
          <a:blipFill>
            <a:blip r:embed="rId7"/>
            <a:stretch>
              <a:fillRect l="0" t="0" r="0" b="0"/>
            </a:stretch>
          </a:blipFill>
        </p:spPr>
      </p:sp>
      <p:sp>
        <p:nvSpPr>
          <p:cNvPr name="TextBox 22" id="22"/>
          <p:cNvSpPr txBox="true"/>
          <p:nvPr/>
        </p:nvSpPr>
        <p:spPr>
          <a:xfrm rot="0">
            <a:off x="632576" y="2901"/>
            <a:ext cx="1135914" cy="832817"/>
          </a:xfrm>
          <a:prstGeom prst="rect">
            <a:avLst/>
          </a:prstGeom>
        </p:spPr>
        <p:txBody>
          <a:bodyPr anchor="t" rtlCol="false" tIns="0" lIns="0" bIns="0" rIns="0">
            <a:spAutoFit/>
          </a:bodyPr>
          <a:lstStyle/>
          <a:p>
            <a:pPr algn="ctr">
              <a:lnSpc>
                <a:spcPts val="6070"/>
              </a:lnSpc>
            </a:pPr>
            <a:r>
              <a:rPr lang="en-US" sz="4336" b="true">
                <a:solidFill>
                  <a:srgbClr val="FFFFFF"/>
                </a:solidFill>
                <a:latin typeface="Arimo Bold"/>
                <a:ea typeface="Arimo Bold"/>
                <a:cs typeface="Arimo Bold"/>
                <a:sym typeface="Arimo Bold"/>
              </a:rPr>
              <a:t>HCI</a:t>
            </a:r>
          </a:p>
        </p:txBody>
      </p:sp>
      <p:sp>
        <p:nvSpPr>
          <p:cNvPr name="TextBox 23" id="23"/>
          <p:cNvSpPr txBox="true"/>
          <p:nvPr/>
        </p:nvSpPr>
        <p:spPr>
          <a:xfrm rot="0">
            <a:off x="3353113" y="2901"/>
            <a:ext cx="1135914" cy="832817"/>
          </a:xfrm>
          <a:prstGeom prst="rect">
            <a:avLst/>
          </a:prstGeom>
        </p:spPr>
        <p:txBody>
          <a:bodyPr anchor="t" rtlCol="false" tIns="0" lIns="0" bIns="0" rIns="0">
            <a:spAutoFit/>
          </a:bodyPr>
          <a:lstStyle/>
          <a:p>
            <a:pPr algn="ctr">
              <a:lnSpc>
                <a:spcPts val="6070"/>
              </a:lnSpc>
            </a:pPr>
            <a:r>
              <a:rPr lang="en-US" sz="4336" b="true">
                <a:solidFill>
                  <a:srgbClr val="FFFFFF"/>
                </a:solidFill>
                <a:latin typeface="Arimo Bold"/>
                <a:ea typeface="Arimo Bold"/>
                <a:cs typeface="Arimo Bold"/>
                <a:sym typeface="Arimo Bold"/>
              </a:rPr>
              <a:t>MM</a:t>
            </a:r>
          </a:p>
        </p:txBody>
      </p:sp>
      <p:sp>
        <p:nvSpPr>
          <p:cNvPr name="TextBox 24" id="24"/>
          <p:cNvSpPr txBox="true"/>
          <p:nvPr/>
        </p:nvSpPr>
        <p:spPr>
          <a:xfrm rot="0">
            <a:off x="7685910" y="1700351"/>
            <a:ext cx="4290298" cy="683056"/>
          </a:xfrm>
          <a:prstGeom prst="rect">
            <a:avLst/>
          </a:prstGeom>
        </p:spPr>
        <p:txBody>
          <a:bodyPr anchor="t" rtlCol="false" tIns="0" lIns="0" bIns="0" rIns="0">
            <a:spAutoFit/>
          </a:bodyPr>
          <a:lstStyle/>
          <a:p>
            <a:pPr algn="ctr">
              <a:lnSpc>
                <a:spcPts val="4875"/>
              </a:lnSpc>
            </a:pPr>
            <a:r>
              <a:rPr lang="en-US" sz="3483">
                <a:solidFill>
                  <a:srgbClr val="7595CC"/>
                </a:solidFill>
                <a:latin typeface="Arimo"/>
                <a:ea typeface="Arimo"/>
                <a:cs typeface="Arimo"/>
                <a:sym typeface="Arimo"/>
              </a:rPr>
              <a:t>File management</a:t>
            </a:r>
          </a:p>
        </p:txBody>
      </p:sp>
      <p:sp>
        <p:nvSpPr>
          <p:cNvPr name="TextBox 25" id="25"/>
          <p:cNvSpPr txBox="true"/>
          <p:nvPr/>
        </p:nvSpPr>
        <p:spPr>
          <a:xfrm rot="0">
            <a:off x="5967159" y="7454"/>
            <a:ext cx="1135914" cy="832817"/>
          </a:xfrm>
          <a:prstGeom prst="rect">
            <a:avLst/>
          </a:prstGeom>
        </p:spPr>
        <p:txBody>
          <a:bodyPr anchor="t" rtlCol="false" tIns="0" lIns="0" bIns="0" rIns="0">
            <a:spAutoFit/>
          </a:bodyPr>
          <a:lstStyle/>
          <a:p>
            <a:pPr algn="ctr">
              <a:lnSpc>
                <a:spcPts val="6070"/>
              </a:lnSpc>
            </a:pPr>
            <a:r>
              <a:rPr lang="en-US" sz="4336" b="true">
                <a:solidFill>
                  <a:srgbClr val="FFFFFF"/>
                </a:solidFill>
                <a:latin typeface="Arimo Bold"/>
                <a:ea typeface="Arimo Bold"/>
                <a:cs typeface="Arimo Bold"/>
                <a:sym typeface="Arimo Bold"/>
              </a:rPr>
              <a:t>MT</a:t>
            </a:r>
          </a:p>
        </p:txBody>
      </p:sp>
      <p:sp>
        <p:nvSpPr>
          <p:cNvPr name="TextBox 26" id="26"/>
          <p:cNvSpPr txBox="true"/>
          <p:nvPr/>
        </p:nvSpPr>
        <p:spPr>
          <a:xfrm rot="0">
            <a:off x="8467266" y="7454"/>
            <a:ext cx="1363792" cy="832817"/>
          </a:xfrm>
          <a:prstGeom prst="rect">
            <a:avLst/>
          </a:prstGeom>
        </p:spPr>
        <p:txBody>
          <a:bodyPr anchor="t" rtlCol="false" tIns="0" lIns="0" bIns="0" rIns="0">
            <a:spAutoFit/>
          </a:bodyPr>
          <a:lstStyle/>
          <a:p>
            <a:pPr algn="ctr">
              <a:lnSpc>
                <a:spcPts val="6070"/>
              </a:lnSpc>
            </a:pPr>
            <a:r>
              <a:rPr lang="en-US" sz="4336" b="true">
                <a:solidFill>
                  <a:srgbClr val="FFFFFF"/>
                </a:solidFill>
                <a:latin typeface="Arimo Bold"/>
                <a:ea typeface="Arimo Bold"/>
                <a:cs typeface="Arimo Bold"/>
                <a:sym typeface="Arimo Bold"/>
              </a:rPr>
              <a:t>HPM</a:t>
            </a:r>
          </a:p>
        </p:txBody>
      </p:sp>
      <p:sp>
        <p:nvSpPr>
          <p:cNvPr name="TextBox 27" id="27"/>
          <p:cNvSpPr txBox="true"/>
          <p:nvPr/>
        </p:nvSpPr>
        <p:spPr>
          <a:xfrm rot="0">
            <a:off x="10969104" y="7454"/>
            <a:ext cx="1363792" cy="832817"/>
          </a:xfrm>
          <a:prstGeom prst="rect">
            <a:avLst/>
          </a:prstGeom>
        </p:spPr>
        <p:txBody>
          <a:bodyPr anchor="t" rtlCol="false" tIns="0" lIns="0" bIns="0" rIns="0">
            <a:spAutoFit/>
          </a:bodyPr>
          <a:lstStyle/>
          <a:p>
            <a:pPr algn="ctr">
              <a:lnSpc>
                <a:spcPts val="6070"/>
              </a:lnSpc>
            </a:pPr>
            <a:r>
              <a:rPr lang="en-US" sz="4336" b="true">
                <a:solidFill>
                  <a:srgbClr val="FFFFFF"/>
                </a:solidFill>
                <a:latin typeface="Arimo Bold"/>
                <a:ea typeface="Arimo Bold"/>
                <a:cs typeface="Arimo Bold"/>
                <a:sym typeface="Arimo Bold"/>
              </a:rPr>
              <a:t>UAM</a:t>
            </a:r>
          </a:p>
        </p:txBody>
      </p:sp>
      <p:sp>
        <p:nvSpPr>
          <p:cNvPr name="TextBox 28" id="28"/>
          <p:cNvSpPr txBox="true"/>
          <p:nvPr/>
        </p:nvSpPr>
        <p:spPr>
          <a:xfrm rot="0">
            <a:off x="13695359" y="7454"/>
            <a:ext cx="1363792" cy="832817"/>
          </a:xfrm>
          <a:prstGeom prst="rect">
            <a:avLst/>
          </a:prstGeom>
        </p:spPr>
        <p:txBody>
          <a:bodyPr anchor="t" rtlCol="false" tIns="0" lIns="0" bIns="0" rIns="0">
            <a:spAutoFit/>
          </a:bodyPr>
          <a:lstStyle/>
          <a:p>
            <a:pPr algn="ctr">
              <a:lnSpc>
                <a:spcPts val="6070"/>
              </a:lnSpc>
            </a:pPr>
            <a:r>
              <a:rPr lang="en-US" sz="4336" b="true">
                <a:solidFill>
                  <a:srgbClr val="7595CC"/>
                </a:solidFill>
                <a:latin typeface="Arimo Bold"/>
                <a:ea typeface="Arimo Bold"/>
                <a:cs typeface="Arimo Bold"/>
                <a:sym typeface="Arimo Bold"/>
              </a:rPr>
              <a:t>FM</a:t>
            </a:r>
          </a:p>
        </p:txBody>
      </p:sp>
      <p:sp>
        <p:nvSpPr>
          <p:cNvPr name="TextBox 29" id="29"/>
          <p:cNvSpPr txBox="true"/>
          <p:nvPr/>
        </p:nvSpPr>
        <p:spPr>
          <a:xfrm rot="0">
            <a:off x="2797691" y="3416369"/>
            <a:ext cx="7474850" cy="549754"/>
          </a:xfrm>
          <a:prstGeom prst="rect">
            <a:avLst/>
          </a:prstGeom>
        </p:spPr>
        <p:txBody>
          <a:bodyPr anchor="t" rtlCol="false" tIns="0" lIns="0" bIns="0" rIns="0">
            <a:spAutoFit/>
          </a:bodyPr>
          <a:lstStyle/>
          <a:p>
            <a:pPr algn="l">
              <a:lnSpc>
                <a:spcPts val="3996"/>
              </a:lnSpc>
            </a:pPr>
            <a:r>
              <a:rPr lang="en-US" sz="2853">
                <a:solidFill>
                  <a:srgbClr val="BD66AF"/>
                </a:solidFill>
                <a:latin typeface="Arimo"/>
                <a:ea typeface="Arimo"/>
                <a:cs typeface="Arimo"/>
                <a:sym typeface="Arimo"/>
              </a:rPr>
              <a:t>Main tasks of file management include:</a:t>
            </a:r>
          </a:p>
        </p:txBody>
      </p:sp>
      <p:sp>
        <p:nvSpPr>
          <p:cNvPr name="TextBox 30" id="30"/>
          <p:cNvSpPr txBox="true"/>
          <p:nvPr/>
        </p:nvSpPr>
        <p:spPr>
          <a:xfrm rot="0">
            <a:off x="1768490" y="4036672"/>
            <a:ext cx="9365162" cy="3247837"/>
          </a:xfrm>
          <a:prstGeom prst="rect">
            <a:avLst/>
          </a:prstGeom>
        </p:spPr>
        <p:txBody>
          <a:bodyPr anchor="t" rtlCol="false" tIns="0" lIns="0" bIns="0" rIns="0">
            <a:spAutoFit/>
          </a:bodyPr>
          <a:lstStyle/>
          <a:p>
            <a:pPr algn="l" marL="685800" indent="-228600" lvl="2">
              <a:lnSpc>
                <a:spcPts val="4200"/>
              </a:lnSpc>
              <a:buFont typeface="Arial"/>
              <a:buChar char="⚬"/>
            </a:pPr>
            <a:r>
              <a:rPr lang="en-US" sz="3000">
                <a:solidFill>
                  <a:srgbClr val="FF5757"/>
                </a:solidFill>
                <a:latin typeface="Arimo"/>
                <a:ea typeface="Arimo"/>
                <a:cs typeface="Arimo"/>
                <a:sym typeface="Arimo"/>
              </a:rPr>
              <a:t>File naming conventions utilize formats like filename.docx, .bat, .htm, .dbf, .txt, .xls, etc., specifying the type of file.</a:t>
            </a:r>
          </a:p>
          <a:p>
            <a:pPr algn="l" marL="685800" indent="-228600" lvl="2">
              <a:lnSpc>
                <a:spcPts val="4200"/>
              </a:lnSpc>
              <a:buFont typeface="Arial"/>
              <a:buChar char="⚬"/>
            </a:pPr>
            <a:r>
              <a:rPr lang="en-US" sz="3000">
                <a:solidFill>
                  <a:srgbClr val="FF5757"/>
                </a:solidFill>
                <a:latin typeface="Arimo"/>
                <a:ea typeface="Arimo"/>
                <a:cs typeface="Arimo"/>
                <a:sym typeface="Arimo"/>
              </a:rPr>
              <a:t>Specific tasks include creating, opening, closing, deleting, renaming, copying, and moving files.</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2537237" y="281084"/>
            <a:ext cx="13213526" cy="9925515"/>
            <a:chOff x="0" y="0"/>
            <a:chExt cx="17618034" cy="13234020"/>
          </a:xfrm>
        </p:grpSpPr>
        <p:sp>
          <p:nvSpPr>
            <p:cNvPr name="Freeform 3" id="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4" id="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5" id="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grpSp>
        <p:nvGrpSpPr>
          <p:cNvPr name="Group 6" id="6"/>
          <p:cNvGrpSpPr/>
          <p:nvPr/>
        </p:nvGrpSpPr>
        <p:grpSpPr>
          <a:xfrm rot="0">
            <a:off x="0" y="0"/>
            <a:ext cx="2614046" cy="1028700"/>
            <a:chOff x="0" y="0"/>
            <a:chExt cx="3485395" cy="1371600"/>
          </a:xfrm>
        </p:grpSpPr>
        <p:sp>
          <p:nvSpPr>
            <p:cNvPr name="Freeform 7" id="7"/>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8" id="8"/>
          <p:cNvGrpSpPr/>
          <p:nvPr/>
        </p:nvGrpSpPr>
        <p:grpSpPr>
          <a:xfrm rot="0">
            <a:off x="2614046" y="0"/>
            <a:ext cx="2614046" cy="1028700"/>
            <a:chOff x="0" y="0"/>
            <a:chExt cx="3485395" cy="1371600"/>
          </a:xfrm>
        </p:grpSpPr>
        <p:sp>
          <p:nvSpPr>
            <p:cNvPr name="Freeform 9" id="9"/>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0" id="10"/>
          <p:cNvGrpSpPr/>
          <p:nvPr/>
        </p:nvGrpSpPr>
        <p:grpSpPr>
          <a:xfrm rot="0">
            <a:off x="5228093" y="0"/>
            <a:ext cx="2614046" cy="1028700"/>
            <a:chOff x="0" y="0"/>
            <a:chExt cx="3485395" cy="1371600"/>
          </a:xfrm>
        </p:grpSpPr>
        <p:sp>
          <p:nvSpPr>
            <p:cNvPr name="Freeform 11" id="11"/>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2" id="12"/>
          <p:cNvGrpSpPr/>
          <p:nvPr/>
        </p:nvGrpSpPr>
        <p:grpSpPr>
          <a:xfrm rot="0">
            <a:off x="7842139" y="0"/>
            <a:ext cx="2614046" cy="1028700"/>
            <a:chOff x="0" y="0"/>
            <a:chExt cx="3485395" cy="1371600"/>
          </a:xfrm>
        </p:grpSpPr>
        <p:sp>
          <p:nvSpPr>
            <p:cNvPr name="Freeform 13" id="13"/>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4" id="14"/>
          <p:cNvGrpSpPr/>
          <p:nvPr/>
        </p:nvGrpSpPr>
        <p:grpSpPr>
          <a:xfrm rot="0">
            <a:off x="10456186" y="0"/>
            <a:ext cx="2614046" cy="1028700"/>
            <a:chOff x="0" y="0"/>
            <a:chExt cx="3485395" cy="1371600"/>
          </a:xfrm>
        </p:grpSpPr>
        <p:sp>
          <p:nvSpPr>
            <p:cNvPr name="Freeform 15" id="15"/>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6" id="16"/>
          <p:cNvGrpSpPr/>
          <p:nvPr/>
        </p:nvGrpSpPr>
        <p:grpSpPr>
          <a:xfrm rot="0">
            <a:off x="13070232" y="0"/>
            <a:ext cx="2614046" cy="1028700"/>
            <a:chOff x="0" y="0"/>
            <a:chExt cx="3485395" cy="1371600"/>
          </a:xfrm>
        </p:grpSpPr>
        <p:sp>
          <p:nvSpPr>
            <p:cNvPr name="Freeform 17" id="17"/>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8" id="18"/>
          <p:cNvGrpSpPr/>
          <p:nvPr/>
        </p:nvGrpSpPr>
        <p:grpSpPr>
          <a:xfrm rot="0">
            <a:off x="15673954" y="0"/>
            <a:ext cx="2614046" cy="1028700"/>
            <a:chOff x="0" y="0"/>
            <a:chExt cx="3485395" cy="1371600"/>
          </a:xfrm>
        </p:grpSpPr>
        <p:sp>
          <p:nvSpPr>
            <p:cNvPr name="Freeform 19" id="19"/>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sp>
        <p:nvSpPr>
          <p:cNvPr name="Freeform 20" id="20"/>
          <p:cNvSpPr/>
          <p:nvPr/>
        </p:nvSpPr>
        <p:spPr>
          <a:xfrm flipH="true" flipV="true" rot="-1334605">
            <a:off x="12197729" y="1583279"/>
            <a:ext cx="2115549" cy="753905"/>
          </a:xfrm>
          <a:custGeom>
            <a:avLst/>
            <a:gdLst/>
            <a:ahLst/>
            <a:cxnLst/>
            <a:rect r="r" b="b" t="t" l="l"/>
            <a:pathLst>
              <a:path h="753905" w="2115549">
                <a:moveTo>
                  <a:pt x="2115549" y="753905"/>
                </a:moveTo>
                <a:lnTo>
                  <a:pt x="0" y="753905"/>
                </a:lnTo>
                <a:lnTo>
                  <a:pt x="0" y="0"/>
                </a:lnTo>
                <a:lnTo>
                  <a:pt x="2115549" y="0"/>
                </a:lnTo>
                <a:lnTo>
                  <a:pt x="2115549" y="753905"/>
                </a:lnTo>
                <a:close/>
              </a:path>
            </a:pathLst>
          </a:custGeom>
          <a:blipFill>
            <a:blip r:embed="rId5">
              <a:extLst>
                <a:ext uri="{96DAC541-7B7A-43D3-8B79-37D633B846F1}">
                  <asvg:svgBlip xmlns:asvg="http://schemas.microsoft.com/office/drawing/2016/SVG/main" r:embed="rId6"/>
                </a:ext>
              </a:extLst>
            </a:blip>
            <a:stretch>
              <a:fillRect l="0" t="0" r="0" b="-1926"/>
            </a:stretch>
          </a:blipFill>
        </p:spPr>
      </p:sp>
      <p:sp>
        <p:nvSpPr>
          <p:cNvPr name="Freeform 21" id="21"/>
          <p:cNvSpPr/>
          <p:nvPr/>
        </p:nvSpPr>
        <p:spPr>
          <a:xfrm flipH="false" flipV="false" rot="0">
            <a:off x="11590787" y="3209397"/>
            <a:ext cx="4083166" cy="6227950"/>
          </a:xfrm>
          <a:custGeom>
            <a:avLst/>
            <a:gdLst/>
            <a:ahLst/>
            <a:cxnLst/>
            <a:rect r="r" b="b" t="t" l="l"/>
            <a:pathLst>
              <a:path h="6227950" w="4083166">
                <a:moveTo>
                  <a:pt x="0" y="0"/>
                </a:moveTo>
                <a:lnTo>
                  <a:pt x="4083166" y="0"/>
                </a:lnTo>
                <a:lnTo>
                  <a:pt x="4083166" y="6227950"/>
                </a:lnTo>
                <a:lnTo>
                  <a:pt x="0" y="6227950"/>
                </a:lnTo>
                <a:lnTo>
                  <a:pt x="0" y="0"/>
                </a:lnTo>
                <a:close/>
              </a:path>
            </a:pathLst>
          </a:custGeom>
          <a:blipFill>
            <a:blip r:embed="rId7"/>
            <a:stretch>
              <a:fillRect l="0" t="0" r="0" b="0"/>
            </a:stretch>
          </a:blipFill>
        </p:spPr>
      </p:sp>
      <p:sp>
        <p:nvSpPr>
          <p:cNvPr name="TextBox 22" id="22"/>
          <p:cNvSpPr txBox="true"/>
          <p:nvPr/>
        </p:nvSpPr>
        <p:spPr>
          <a:xfrm rot="0">
            <a:off x="632576" y="2901"/>
            <a:ext cx="1135914" cy="832817"/>
          </a:xfrm>
          <a:prstGeom prst="rect">
            <a:avLst/>
          </a:prstGeom>
        </p:spPr>
        <p:txBody>
          <a:bodyPr anchor="t" rtlCol="false" tIns="0" lIns="0" bIns="0" rIns="0">
            <a:spAutoFit/>
          </a:bodyPr>
          <a:lstStyle/>
          <a:p>
            <a:pPr algn="ctr">
              <a:lnSpc>
                <a:spcPts val="6070"/>
              </a:lnSpc>
            </a:pPr>
            <a:r>
              <a:rPr lang="en-US" sz="4336" b="true">
                <a:solidFill>
                  <a:srgbClr val="FFFFFF"/>
                </a:solidFill>
                <a:latin typeface="Arimo Bold"/>
                <a:ea typeface="Arimo Bold"/>
                <a:cs typeface="Arimo Bold"/>
                <a:sym typeface="Arimo Bold"/>
              </a:rPr>
              <a:t>HCI</a:t>
            </a:r>
          </a:p>
        </p:txBody>
      </p:sp>
      <p:sp>
        <p:nvSpPr>
          <p:cNvPr name="TextBox 23" id="23"/>
          <p:cNvSpPr txBox="true"/>
          <p:nvPr/>
        </p:nvSpPr>
        <p:spPr>
          <a:xfrm rot="0">
            <a:off x="3353113" y="2901"/>
            <a:ext cx="1135914" cy="832817"/>
          </a:xfrm>
          <a:prstGeom prst="rect">
            <a:avLst/>
          </a:prstGeom>
        </p:spPr>
        <p:txBody>
          <a:bodyPr anchor="t" rtlCol="false" tIns="0" lIns="0" bIns="0" rIns="0">
            <a:spAutoFit/>
          </a:bodyPr>
          <a:lstStyle/>
          <a:p>
            <a:pPr algn="ctr">
              <a:lnSpc>
                <a:spcPts val="6070"/>
              </a:lnSpc>
            </a:pPr>
            <a:r>
              <a:rPr lang="en-US" sz="4336" b="true">
                <a:solidFill>
                  <a:srgbClr val="FFFFFF"/>
                </a:solidFill>
                <a:latin typeface="Arimo Bold"/>
                <a:ea typeface="Arimo Bold"/>
                <a:cs typeface="Arimo Bold"/>
                <a:sym typeface="Arimo Bold"/>
              </a:rPr>
              <a:t>MM</a:t>
            </a:r>
          </a:p>
        </p:txBody>
      </p:sp>
      <p:sp>
        <p:nvSpPr>
          <p:cNvPr name="TextBox 24" id="24"/>
          <p:cNvSpPr txBox="true"/>
          <p:nvPr/>
        </p:nvSpPr>
        <p:spPr>
          <a:xfrm rot="0">
            <a:off x="7685910" y="1700351"/>
            <a:ext cx="4290298" cy="683056"/>
          </a:xfrm>
          <a:prstGeom prst="rect">
            <a:avLst/>
          </a:prstGeom>
        </p:spPr>
        <p:txBody>
          <a:bodyPr anchor="t" rtlCol="false" tIns="0" lIns="0" bIns="0" rIns="0">
            <a:spAutoFit/>
          </a:bodyPr>
          <a:lstStyle/>
          <a:p>
            <a:pPr algn="ctr">
              <a:lnSpc>
                <a:spcPts val="4875"/>
              </a:lnSpc>
            </a:pPr>
            <a:r>
              <a:rPr lang="en-US" sz="3483">
                <a:solidFill>
                  <a:srgbClr val="7595CC"/>
                </a:solidFill>
                <a:latin typeface="Arimo"/>
                <a:ea typeface="Arimo"/>
                <a:cs typeface="Arimo"/>
                <a:sym typeface="Arimo"/>
              </a:rPr>
              <a:t>File management</a:t>
            </a:r>
          </a:p>
        </p:txBody>
      </p:sp>
      <p:sp>
        <p:nvSpPr>
          <p:cNvPr name="TextBox 25" id="25"/>
          <p:cNvSpPr txBox="true"/>
          <p:nvPr/>
        </p:nvSpPr>
        <p:spPr>
          <a:xfrm rot="0">
            <a:off x="5967159" y="7454"/>
            <a:ext cx="1135914" cy="832817"/>
          </a:xfrm>
          <a:prstGeom prst="rect">
            <a:avLst/>
          </a:prstGeom>
        </p:spPr>
        <p:txBody>
          <a:bodyPr anchor="t" rtlCol="false" tIns="0" lIns="0" bIns="0" rIns="0">
            <a:spAutoFit/>
          </a:bodyPr>
          <a:lstStyle/>
          <a:p>
            <a:pPr algn="ctr">
              <a:lnSpc>
                <a:spcPts val="6070"/>
              </a:lnSpc>
            </a:pPr>
            <a:r>
              <a:rPr lang="en-US" sz="4336" b="true">
                <a:solidFill>
                  <a:srgbClr val="FFFFFF"/>
                </a:solidFill>
                <a:latin typeface="Arimo Bold"/>
                <a:ea typeface="Arimo Bold"/>
                <a:cs typeface="Arimo Bold"/>
                <a:sym typeface="Arimo Bold"/>
              </a:rPr>
              <a:t>MT</a:t>
            </a:r>
          </a:p>
        </p:txBody>
      </p:sp>
      <p:sp>
        <p:nvSpPr>
          <p:cNvPr name="TextBox 26" id="26"/>
          <p:cNvSpPr txBox="true"/>
          <p:nvPr/>
        </p:nvSpPr>
        <p:spPr>
          <a:xfrm rot="0">
            <a:off x="8467266" y="7454"/>
            <a:ext cx="1363792" cy="832817"/>
          </a:xfrm>
          <a:prstGeom prst="rect">
            <a:avLst/>
          </a:prstGeom>
        </p:spPr>
        <p:txBody>
          <a:bodyPr anchor="t" rtlCol="false" tIns="0" lIns="0" bIns="0" rIns="0">
            <a:spAutoFit/>
          </a:bodyPr>
          <a:lstStyle/>
          <a:p>
            <a:pPr algn="ctr">
              <a:lnSpc>
                <a:spcPts val="6070"/>
              </a:lnSpc>
            </a:pPr>
            <a:r>
              <a:rPr lang="en-US" sz="4336" b="true">
                <a:solidFill>
                  <a:srgbClr val="FFFFFF"/>
                </a:solidFill>
                <a:latin typeface="Arimo Bold"/>
                <a:ea typeface="Arimo Bold"/>
                <a:cs typeface="Arimo Bold"/>
                <a:sym typeface="Arimo Bold"/>
              </a:rPr>
              <a:t>HPM</a:t>
            </a:r>
          </a:p>
        </p:txBody>
      </p:sp>
      <p:sp>
        <p:nvSpPr>
          <p:cNvPr name="TextBox 27" id="27"/>
          <p:cNvSpPr txBox="true"/>
          <p:nvPr/>
        </p:nvSpPr>
        <p:spPr>
          <a:xfrm rot="0">
            <a:off x="10969104" y="7454"/>
            <a:ext cx="1363792" cy="832817"/>
          </a:xfrm>
          <a:prstGeom prst="rect">
            <a:avLst/>
          </a:prstGeom>
        </p:spPr>
        <p:txBody>
          <a:bodyPr anchor="t" rtlCol="false" tIns="0" lIns="0" bIns="0" rIns="0">
            <a:spAutoFit/>
          </a:bodyPr>
          <a:lstStyle/>
          <a:p>
            <a:pPr algn="ctr">
              <a:lnSpc>
                <a:spcPts val="6070"/>
              </a:lnSpc>
            </a:pPr>
            <a:r>
              <a:rPr lang="en-US" sz="4336" b="true">
                <a:solidFill>
                  <a:srgbClr val="FFFFFF"/>
                </a:solidFill>
                <a:latin typeface="Arimo Bold"/>
                <a:ea typeface="Arimo Bold"/>
                <a:cs typeface="Arimo Bold"/>
                <a:sym typeface="Arimo Bold"/>
              </a:rPr>
              <a:t>UAM</a:t>
            </a:r>
          </a:p>
        </p:txBody>
      </p:sp>
      <p:sp>
        <p:nvSpPr>
          <p:cNvPr name="TextBox 28" id="28"/>
          <p:cNvSpPr txBox="true"/>
          <p:nvPr/>
        </p:nvSpPr>
        <p:spPr>
          <a:xfrm rot="0">
            <a:off x="13695359" y="7454"/>
            <a:ext cx="1363792" cy="832817"/>
          </a:xfrm>
          <a:prstGeom prst="rect">
            <a:avLst/>
          </a:prstGeom>
        </p:spPr>
        <p:txBody>
          <a:bodyPr anchor="t" rtlCol="false" tIns="0" lIns="0" bIns="0" rIns="0">
            <a:spAutoFit/>
          </a:bodyPr>
          <a:lstStyle/>
          <a:p>
            <a:pPr algn="ctr">
              <a:lnSpc>
                <a:spcPts val="6070"/>
              </a:lnSpc>
            </a:pPr>
            <a:r>
              <a:rPr lang="en-US" sz="4336" b="true">
                <a:solidFill>
                  <a:srgbClr val="7595CC"/>
                </a:solidFill>
                <a:latin typeface="Arimo Bold"/>
                <a:ea typeface="Arimo Bold"/>
                <a:cs typeface="Arimo Bold"/>
                <a:sym typeface="Arimo Bold"/>
              </a:rPr>
              <a:t>FM</a:t>
            </a:r>
          </a:p>
        </p:txBody>
      </p:sp>
      <p:sp>
        <p:nvSpPr>
          <p:cNvPr name="TextBox 29" id="29"/>
          <p:cNvSpPr txBox="true"/>
          <p:nvPr/>
        </p:nvSpPr>
        <p:spPr>
          <a:xfrm rot="0">
            <a:off x="2797691" y="3416369"/>
            <a:ext cx="7474850" cy="549754"/>
          </a:xfrm>
          <a:prstGeom prst="rect">
            <a:avLst/>
          </a:prstGeom>
        </p:spPr>
        <p:txBody>
          <a:bodyPr anchor="t" rtlCol="false" tIns="0" lIns="0" bIns="0" rIns="0">
            <a:spAutoFit/>
          </a:bodyPr>
          <a:lstStyle/>
          <a:p>
            <a:pPr algn="l">
              <a:lnSpc>
                <a:spcPts val="3996"/>
              </a:lnSpc>
            </a:pPr>
            <a:r>
              <a:rPr lang="en-US" sz="2853">
                <a:solidFill>
                  <a:srgbClr val="BD66AF"/>
                </a:solidFill>
                <a:latin typeface="Arimo"/>
                <a:ea typeface="Arimo"/>
                <a:cs typeface="Arimo"/>
                <a:sym typeface="Arimo"/>
              </a:rPr>
              <a:t>Main tasks of file management include:</a:t>
            </a:r>
          </a:p>
        </p:txBody>
      </p:sp>
      <p:sp>
        <p:nvSpPr>
          <p:cNvPr name="TextBox 30" id="30"/>
          <p:cNvSpPr txBox="true"/>
          <p:nvPr/>
        </p:nvSpPr>
        <p:spPr>
          <a:xfrm rot="0">
            <a:off x="1768490" y="4036672"/>
            <a:ext cx="9365162" cy="3258353"/>
          </a:xfrm>
          <a:prstGeom prst="rect">
            <a:avLst/>
          </a:prstGeom>
        </p:spPr>
        <p:txBody>
          <a:bodyPr anchor="t" rtlCol="false" tIns="0" lIns="0" bIns="0" rIns="0">
            <a:spAutoFit/>
          </a:bodyPr>
          <a:lstStyle/>
          <a:p>
            <a:pPr algn="l" marL="685800" indent="-228600" lvl="2">
              <a:lnSpc>
                <a:spcPts val="4200"/>
              </a:lnSpc>
              <a:buFont typeface="Arial"/>
              <a:buChar char="⚬"/>
            </a:pPr>
            <a:r>
              <a:rPr lang="en-US" sz="3000">
                <a:solidFill>
                  <a:srgbClr val="FF5757"/>
                </a:solidFill>
                <a:latin typeface="Arimo"/>
                <a:ea typeface="Arimo"/>
                <a:cs typeface="Arimo"/>
                <a:sym typeface="Arimo"/>
              </a:rPr>
              <a:t>Directory structures are maintained to organize and manage files systematically within a storage system.</a:t>
            </a:r>
          </a:p>
          <a:p>
            <a:pPr algn="l" marL="685800" indent="-228600" lvl="2">
              <a:lnSpc>
                <a:spcPts val="4200"/>
              </a:lnSpc>
              <a:buFont typeface="Arial"/>
              <a:buChar char="⚬"/>
            </a:pPr>
            <a:r>
              <a:rPr lang="en-US" sz="3000">
                <a:solidFill>
                  <a:srgbClr val="FF5757"/>
                </a:solidFill>
                <a:latin typeface="Arimo"/>
                <a:ea typeface="Arimo"/>
                <a:cs typeface="Arimo"/>
                <a:sym typeface="Arimo"/>
              </a:rPr>
              <a:t>Memory allocation for files involves reading from HDD/SSD and loading into memory to facilitate access and operations efficiently.</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2537237" y="281084"/>
            <a:ext cx="13213526" cy="9925515"/>
            <a:chOff x="0" y="0"/>
            <a:chExt cx="17618034" cy="13234020"/>
          </a:xfrm>
        </p:grpSpPr>
        <p:sp>
          <p:nvSpPr>
            <p:cNvPr name="Freeform 3" id="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4" id="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5" id="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grpSp>
        <p:nvGrpSpPr>
          <p:cNvPr name="Group 6" id="6"/>
          <p:cNvGrpSpPr/>
          <p:nvPr/>
        </p:nvGrpSpPr>
        <p:grpSpPr>
          <a:xfrm rot="0">
            <a:off x="0" y="0"/>
            <a:ext cx="2614046" cy="1028700"/>
            <a:chOff x="0" y="0"/>
            <a:chExt cx="3485395" cy="1371600"/>
          </a:xfrm>
        </p:grpSpPr>
        <p:sp>
          <p:nvSpPr>
            <p:cNvPr name="Freeform 7" id="7"/>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8" id="8"/>
          <p:cNvGrpSpPr/>
          <p:nvPr/>
        </p:nvGrpSpPr>
        <p:grpSpPr>
          <a:xfrm rot="0">
            <a:off x="2614046" y="0"/>
            <a:ext cx="2614046" cy="1028700"/>
            <a:chOff x="0" y="0"/>
            <a:chExt cx="3485395" cy="1371600"/>
          </a:xfrm>
        </p:grpSpPr>
        <p:sp>
          <p:nvSpPr>
            <p:cNvPr name="Freeform 9" id="9"/>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0" id="10"/>
          <p:cNvGrpSpPr/>
          <p:nvPr/>
        </p:nvGrpSpPr>
        <p:grpSpPr>
          <a:xfrm rot="0">
            <a:off x="5228093" y="0"/>
            <a:ext cx="2614046" cy="1028700"/>
            <a:chOff x="0" y="0"/>
            <a:chExt cx="3485395" cy="1371600"/>
          </a:xfrm>
        </p:grpSpPr>
        <p:sp>
          <p:nvSpPr>
            <p:cNvPr name="Freeform 11" id="11"/>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2" id="12"/>
          <p:cNvGrpSpPr/>
          <p:nvPr/>
        </p:nvGrpSpPr>
        <p:grpSpPr>
          <a:xfrm rot="0">
            <a:off x="7842139" y="0"/>
            <a:ext cx="2614046" cy="1028700"/>
            <a:chOff x="0" y="0"/>
            <a:chExt cx="3485395" cy="1371600"/>
          </a:xfrm>
        </p:grpSpPr>
        <p:sp>
          <p:nvSpPr>
            <p:cNvPr name="Freeform 13" id="13"/>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4" id="14"/>
          <p:cNvGrpSpPr/>
          <p:nvPr/>
        </p:nvGrpSpPr>
        <p:grpSpPr>
          <a:xfrm rot="0">
            <a:off x="10456186" y="0"/>
            <a:ext cx="2614046" cy="1028700"/>
            <a:chOff x="0" y="0"/>
            <a:chExt cx="3485395" cy="1371600"/>
          </a:xfrm>
        </p:grpSpPr>
        <p:sp>
          <p:nvSpPr>
            <p:cNvPr name="Freeform 15" id="15"/>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6" id="16"/>
          <p:cNvGrpSpPr/>
          <p:nvPr/>
        </p:nvGrpSpPr>
        <p:grpSpPr>
          <a:xfrm rot="0">
            <a:off x="13070232" y="0"/>
            <a:ext cx="2614046" cy="1028700"/>
            <a:chOff x="0" y="0"/>
            <a:chExt cx="3485395" cy="1371600"/>
          </a:xfrm>
        </p:grpSpPr>
        <p:sp>
          <p:nvSpPr>
            <p:cNvPr name="Freeform 17" id="17"/>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grpSp>
        <p:nvGrpSpPr>
          <p:cNvPr name="Group 18" id="18"/>
          <p:cNvGrpSpPr/>
          <p:nvPr/>
        </p:nvGrpSpPr>
        <p:grpSpPr>
          <a:xfrm rot="0">
            <a:off x="15673954" y="0"/>
            <a:ext cx="2614046" cy="1028700"/>
            <a:chOff x="0" y="0"/>
            <a:chExt cx="3485395" cy="1371600"/>
          </a:xfrm>
        </p:grpSpPr>
        <p:sp>
          <p:nvSpPr>
            <p:cNvPr name="Freeform 19" id="19"/>
            <p:cNvSpPr/>
            <p:nvPr/>
          </p:nvSpPr>
          <p:spPr>
            <a:xfrm flipH="false" flipV="false" rot="0">
              <a:off x="0" y="0"/>
              <a:ext cx="3485388" cy="1371600"/>
            </a:xfrm>
            <a:custGeom>
              <a:avLst/>
              <a:gdLst/>
              <a:ahLst/>
              <a:cxnLst/>
              <a:rect r="r" b="b" t="t" l="l"/>
              <a:pathLst>
                <a:path h="1371600" w="3485388">
                  <a:moveTo>
                    <a:pt x="0" y="0"/>
                  </a:moveTo>
                  <a:lnTo>
                    <a:pt x="0" y="1371600"/>
                  </a:lnTo>
                  <a:lnTo>
                    <a:pt x="3485388" y="1371600"/>
                  </a:lnTo>
                  <a:lnTo>
                    <a:pt x="3485388" y="0"/>
                  </a:lnTo>
                  <a:lnTo>
                    <a:pt x="0" y="0"/>
                  </a:lnTo>
                  <a:close/>
                  <a:moveTo>
                    <a:pt x="3245104" y="1131316"/>
                  </a:moveTo>
                  <a:lnTo>
                    <a:pt x="235204" y="1131316"/>
                  </a:lnTo>
                  <a:lnTo>
                    <a:pt x="235204" y="235331"/>
                  </a:lnTo>
                  <a:lnTo>
                    <a:pt x="3245104" y="235331"/>
                  </a:lnTo>
                  <a:lnTo>
                    <a:pt x="3245104" y="1131316"/>
                  </a:lnTo>
                  <a:close/>
                </a:path>
              </a:pathLst>
            </a:custGeom>
            <a:solidFill>
              <a:srgbClr val="BD66AF"/>
            </a:solidFill>
          </p:spPr>
        </p:sp>
      </p:grpSp>
      <p:sp>
        <p:nvSpPr>
          <p:cNvPr name="Freeform 20" id="20"/>
          <p:cNvSpPr/>
          <p:nvPr/>
        </p:nvSpPr>
        <p:spPr>
          <a:xfrm flipH="true" flipV="true" rot="-1334605">
            <a:off x="14616179" y="1475798"/>
            <a:ext cx="2115549" cy="753905"/>
          </a:xfrm>
          <a:custGeom>
            <a:avLst/>
            <a:gdLst/>
            <a:ahLst/>
            <a:cxnLst/>
            <a:rect r="r" b="b" t="t" l="l"/>
            <a:pathLst>
              <a:path h="753905" w="2115549">
                <a:moveTo>
                  <a:pt x="2115549" y="753905"/>
                </a:moveTo>
                <a:lnTo>
                  <a:pt x="0" y="753905"/>
                </a:lnTo>
                <a:lnTo>
                  <a:pt x="0" y="0"/>
                </a:lnTo>
                <a:lnTo>
                  <a:pt x="2115549" y="0"/>
                </a:lnTo>
                <a:lnTo>
                  <a:pt x="2115549" y="753905"/>
                </a:lnTo>
                <a:close/>
              </a:path>
            </a:pathLst>
          </a:custGeom>
          <a:blipFill>
            <a:blip r:embed="rId5">
              <a:extLst>
                <a:ext uri="{96DAC541-7B7A-43D3-8B79-37D633B846F1}">
                  <asvg:svgBlip xmlns:asvg="http://schemas.microsoft.com/office/drawing/2016/SVG/main" r:embed="rId6"/>
                </a:ext>
              </a:extLst>
            </a:blip>
            <a:stretch>
              <a:fillRect l="0" t="0" r="0" b="-1926"/>
            </a:stretch>
          </a:blipFill>
        </p:spPr>
      </p:sp>
      <p:sp>
        <p:nvSpPr>
          <p:cNvPr name="TextBox 21" id="21"/>
          <p:cNvSpPr txBox="true"/>
          <p:nvPr/>
        </p:nvSpPr>
        <p:spPr>
          <a:xfrm rot="0">
            <a:off x="632576" y="2901"/>
            <a:ext cx="1135914" cy="832817"/>
          </a:xfrm>
          <a:prstGeom prst="rect">
            <a:avLst/>
          </a:prstGeom>
        </p:spPr>
        <p:txBody>
          <a:bodyPr anchor="t" rtlCol="false" tIns="0" lIns="0" bIns="0" rIns="0">
            <a:spAutoFit/>
          </a:bodyPr>
          <a:lstStyle/>
          <a:p>
            <a:pPr algn="ctr">
              <a:lnSpc>
                <a:spcPts val="6070"/>
              </a:lnSpc>
            </a:pPr>
            <a:r>
              <a:rPr lang="en-US" sz="4336" b="true">
                <a:solidFill>
                  <a:srgbClr val="FFFFFF"/>
                </a:solidFill>
                <a:latin typeface="Arimo Bold"/>
                <a:ea typeface="Arimo Bold"/>
                <a:cs typeface="Arimo Bold"/>
                <a:sym typeface="Arimo Bold"/>
              </a:rPr>
              <a:t>HCI</a:t>
            </a:r>
          </a:p>
        </p:txBody>
      </p:sp>
      <p:sp>
        <p:nvSpPr>
          <p:cNvPr name="TextBox 22" id="22"/>
          <p:cNvSpPr txBox="true"/>
          <p:nvPr/>
        </p:nvSpPr>
        <p:spPr>
          <a:xfrm rot="0">
            <a:off x="3353113" y="2901"/>
            <a:ext cx="1135914" cy="832817"/>
          </a:xfrm>
          <a:prstGeom prst="rect">
            <a:avLst/>
          </a:prstGeom>
        </p:spPr>
        <p:txBody>
          <a:bodyPr anchor="t" rtlCol="false" tIns="0" lIns="0" bIns="0" rIns="0">
            <a:spAutoFit/>
          </a:bodyPr>
          <a:lstStyle/>
          <a:p>
            <a:pPr algn="ctr">
              <a:lnSpc>
                <a:spcPts val="6070"/>
              </a:lnSpc>
            </a:pPr>
            <a:r>
              <a:rPr lang="en-US" sz="4336" b="true">
                <a:solidFill>
                  <a:srgbClr val="FFFFFF"/>
                </a:solidFill>
                <a:latin typeface="Arimo Bold"/>
                <a:ea typeface="Arimo Bold"/>
                <a:cs typeface="Arimo Bold"/>
                <a:sym typeface="Arimo Bold"/>
              </a:rPr>
              <a:t>MM</a:t>
            </a:r>
          </a:p>
        </p:txBody>
      </p:sp>
      <p:sp>
        <p:nvSpPr>
          <p:cNvPr name="TextBox 23" id="23"/>
          <p:cNvSpPr txBox="true"/>
          <p:nvPr/>
        </p:nvSpPr>
        <p:spPr>
          <a:xfrm rot="0">
            <a:off x="5642328" y="1553858"/>
            <a:ext cx="8909874" cy="1302181"/>
          </a:xfrm>
          <a:prstGeom prst="rect">
            <a:avLst/>
          </a:prstGeom>
        </p:spPr>
        <p:txBody>
          <a:bodyPr anchor="t" rtlCol="false" tIns="0" lIns="0" bIns="0" rIns="0">
            <a:spAutoFit/>
          </a:bodyPr>
          <a:lstStyle/>
          <a:p>
            <a:pPr algn="ctr">
              <a:lnSpc>
                <a:spcPts val="4875"/>
              </a:lnSpc>
            </a:pPr>
            <a:r>
              <a:rPr lang="en-US" sz="3483">
                <a:solidFill>
                  <a:srgbClr val="7595CC"/>
                </a:solidFill>
                <a:latin typeface="Arimo"/>
                <a:ea typeface="Arimo"/>
                <a:cs typeface="Arimo"/>
                <a:sym typeface="Arimo"/>
              </a:rPr>
              <a:t>Security Management</a:t>
            </a:r>
          </a:p>
          <a:p>
            <a:pPr algn="ctr">
              <a:lnSpc>
                <a:spcPts val="4875"/>
              </a:lnSpc>
            </a:pPr>
            <a:r>
              <a:rPr lang="en-US" sz="3483">
                <a:solidFill>
                  <a:srgbClr val="7595CC"/>
                </a:solidFill>
                <a:latin typeface="Arimo"/>
                <a:ea typeface="Arimo"/>
                <a:cs typeface="Arimo"/>
                <a:sym typeface="Arimo"/>
              </a:rPr>
              <a:t>- covered more in depth in chapter 5</a:t>
            </a:r>
          </a:p>
        </p:txBody>
      </p:sp>
      <p:sp>
        <p:nvSpPr>
          <p:cNvPr name="TextBox 24" id="24"/>
          <p:cNvSpPr txBox="true"/>
          <p:nvPr/>
        </p:nvSpPr>
        <p:spPr>
          <a:xfrm rot="0">
            <a:off x="5967159" y="7454"/>
            <a:ext cx="1135914" cy="832817"/>
          </a:xfrm>
          <a:prstGeom prst="rect">
            <a:avLst/>
          </a:prstGeom>
        </p:spPr>
        <p:txBody>
          <a:bodyPr anchor="t" rtlCol="false" tIns="0" lIns="0" bIns="0" rIns="0">
            <a:spAutoFit/>
          </a:bodyPr>
          <a:lstStyle/>
          <a:p>
            <a:pPr algn="ctr">
              <a:lnSpc>
                <a:spcPts val="6070"/>
              </a:lnSpc>
            </a:pPr>
            <a:r>
              <a:rPr lang="en-US" sz="4336" b="true">
                <a:solidFill>
                  <a:srgbClr val="FFFFFF"/>
                </a:solidFill>
                <a:latin typeface="Arimo Bold"/>
                <a:ea typeface="Arimo Bold"/>
                <a:cs typeface="Arimo Bold"/>
                <a:sym typeface="Arimo Bold"/>
              </a:rPr>
              <a:t>MT</a:t>
            </a:r>
          </a:p>
        </p:txBody>
      </p:sp>
      <p:sp>
        <p:nvSpPr>
          <p:cNvPr name="TextBox 25" id="25"/>
          <p:cNvSpPr txBox="true"/>
          <p:nvPr/>
        </p:nvSpPr>
        <p:spPr>
          <a:xfrm rot="0">
            <a:off x="8467266" y="7454"/>
            <a:ext cx="1363792" cy="832817"/>
          </a:xfrm>
          <a:prstGeom prst="rect">
            <a:avLst/>
          </a:prstGeom>
        </p:spPr>
        <p:txBody>
          <a:bodyPr anchor="t" rtlCol="false" tIns="0" lIns="0" bIns="0" rIns="0">
            <a:spAutoFit/>
          </a:bodyPr>
          <a:lstStyle/>
          <a:p>
            <a:pPr algn="ctr">
              <a:lnSpc>
                <a:spcPts val="6070"/>
              </a:lnSpc>
            </a:pPr>
            <a:r>
              <a:rPr lang="en-US" sz="4336" b="true">
                <a:solidFill>
                  <a:srgbClr val="FFFFFF"/>
                </a:solidFill>
                <a:latin typeface="Arimo Bold"/>
                <a:ea typeface="Arimo Bold"/>
                <a:cs typeface="Arimo Bold"/>
                <a:sym typeface="Arimo Bold"/>
              </a:rPr>
              <a:t>HPM</a:t>
            </a:r>
          </a:p>
        </p:txBody>
      </p:sp>
      <p:sp>
        <p:nvSpPr>
          <p:cNvPr name="TextBox 26" id="26"/>
          <p:cNvSpPr txBox="true"/>
          <p:nvPr/>
        </p:nvSpPr>
        <p:spPr>
          <a:xfrm rot="0">
            <a:off x="10969104" y="7454"/>
            <a:ext cx="1363792" cy="832817"/>
          </a:xfrm>
          <a:prstGeom prst="rect">
            <a:avLst/>
          </a:prstGeom>
        </p:spPr>
        <p:txBody>
          <a:bodyPr anchor="t" rtlCol="false" tIns="0" lIns="0" bIns="0" rIns="0">
            <a:spAutoFit/>
          </a:bodyPr>
          <a:lstStyle/>
          <a:p>
            <a:pPr algn="ctr">
              <a:lnSpc>
                <a:spcPts val="6070"/>
              </a:lnSpc>
            </a:pPr>
            <a:r>
              <a:rPr lang="en-US" sz="4336" b="true">
                <a:solidFill>
                  <a:srgbClr val="FFFFFF"/>
                </a:solidFill>
                <a:latin typeface="Arimo Bold"/>
                <a:ea typeface="Arimo Bold"/>
                <a:cs typeface="Arimo Bold"/>
                <a:sym typeface="Arimo Bold"/>
              </a:rPr>
              <a:t>UAM</a:t>
            </a:r>
          </a:p>
        </p:txBody>
      </p:sp>
      <p:sp>
        <p:nvSpPr>
          <p:cNvPr name="TextBox 27" id="27"/>
          <p:cNvSpPr txBox="true"/>
          <p:nvPr/>
        </p:nvSpPr>
        <p:spPr>
          <a:xfrm rot="0">
            <a:off x="13695359" y="7454"/>
            <a:ext cx="1363792" cy="832817"/>
          </a:xfrm>
          <a:prstGeom prst="rect">
            <a:avLst/>
          </a:prstGeom>
        </p:spPr>
        <p:txBody>
          <a:bodyPr anchor="t" rtlCol="false" tIns="0" lIns="0" bIns="0" rIns="0">
            <a:spAutoFit/>
          </a:bodyPr>
          <a:lstStyle/>
          <a:p>
            <a:pPr algn="ctr">
              <a:lnSpc>
                <a:spcPts val="6070"/>
              </a:lnSpc>
            </a:pPr>
            <a:r>
              <a:rPr lang="en-US" sz="4336" b="true">
                <a:solidFill>
                  <a:srgbClr val="FFFFFF"/>
                </a:solidFill>
                <a:latin typeface="Arimo Bold"/>
                <a:ea typeface="Arimo Bold"/>
                <a:cs typeface="Arimo Bold"/>
                <a:sym typeface="Arimo Bold"/>
              </a:rPr>
              <a:t>FM</a:t>
            </a:r>
          </a:p>
        </p:txBody>
      </p:sp>
      <p:sp>
        <p:nvSpPr>
          <p:cNvPr name="TextBox 28" id="28"/>
          <p:cNvSpPr txBox="true"/>
          <p:nvPr/>
        </p:nvSpPr>
        <p:spPr>
          <a:xfrm rot="0">
            <a:off x="1633709" y="3625197"/>
            <a:ext cx="9182524" cy="600632"/>
          </a:xfrm>
          <a:prstGeom prst="rect">
            <a:avLst/>
          </a:prstGeom>
        </p:spPr>
        <p:txBody>
          <a:bodyPr anchor="t" rtlCol="false" tIns="0" lIns="0" bIns="0" rIns="0">
            <a:spAutoFit/>
          </a:bodyPr>
          <a:lstStyle/>
          <a:p>
            <a:pPr algn="l">
              <a:lnSpc>
                <a:spcPts val="4295"/>
              </a:lnSpc>
            </a:pPr>
            <a:r>
              <a:rPr lang="en-US" sz="3068">
                <a:solidFill>
                  <a:srgbClr val="BD66AF"/>
                </a:solidFill>
                <a:latin typeface="Arimo"/>
                <a:ea typeface="Arimo"/>
                <a:cs typeface="Arimo"/>
                <a:sym typeface="Arimo"/>
              </a:rPr>
              <a:t>Main tasks of security management include:</a:t>
            </a:r>
          </a:p>
        </p:txBody>
      </p:sp>
      <p:sp>
        <p:nvSpPr>
          <p:cNvPr name="TextBox 29" id="29"/>
          <p:cNvSpPr txBox="true"/>
          <p:nvPr/>
        </p:nvSpPr>
        <p:spPr>
          <a:xfrm rot="0">
            <a:off x="1454872" y="3800300"/>
            <a:ext cx="15526105" cy="4436018"/>
          </a:xfrm>
          <a:prstGeom prst="rect">
            <a:avLst/>
          </a:prstGeom>
        </p:spPr>
        <p:txBody>
          <a:bodyPr anchor="t" rtlCol="false" tIns="0" lIns="0" bIns="0" rIns="0">
            <a:spAutoFit/>
          </a:bodyPr>
          <a:lstStyle/>
          <a:p>
            <a:pPr algn="l">
              <a:lnSpc>
                <a:spcPts val="4314"/>
              </a:lnSpc>
            </a:pPr>
          </a:p>
          <a:p>
            <a:pPr algn="l" marL="704635" indent="-234878" lvl="2">
              <a:lnSpc>
                <a:spcPts val="4314"/>
              </a:lnSpc>
              <a:buFont typeface="Arial"/>
              <a:buChar char="⚬"/>
            </a:pPr>
            <a:r>
              <a:rPr lang="en-US" sz="3082">
                <a:solidFill>
                  <a:srgbClr val="FF5757"/>
                </a:solidFill>
                <a:latin typeface="Arimo"/>
                <a:ea typeface="Arimo"/>
                <a:cs typeface="Arimo"/>
                <a:sym typeface="Arimo"/>
              </a:rPr>
              <a:t>Ensures antivirus software (and other security tools) remains updated to protect data integrity, security, and privacy.</a:t>
            </a:r>
          </a:p>
          <a:p>
            <a:pPr algn="l" marL="704635" indent="-234878" lvl="2">
              <a:lnSpc>
                <a:spcPts val="4314"/>
              </a:lnSpc>
              <a:buFont typeface="Arial"/>
              <a:buChar char="⚬"/>
            </a:pPr>
            <a:r>
              <a:rPr lang="en-US" sz="3082">
                <a:solidFill>
                  <a:srgbClr val="FF5757"/>
                </a:solidFill>
                <a:latin typeface="Arimo"/>
                <a:ea typeface="Arimo"/>
                <a:cs typeface="Arimo"/>
                <a:sym typeface="Arimo"/>
              </a:rPr>
              <a:t>Manages access rights for all users to maintain system security.</a:t>
            </a:r>
          </a:p>
          <a:p>
            <a:pPr algn="l" marL="704635" indent="-234878" lvl="2">
              <a:lnSpc>
                <a:spcPts val="4314"/>
              </a:lnSpc>
              <a:buFont typeface="Arial"/>
              <a:buChar char="⚬"/>
            </a:pPr>
            <a:r>
              <a:rPr lang="en-US" sz="3082">
                <a:solidFill>
                  <a:srgbClr val="FF5757"/>
                </a:solidFill>
                <a:latin typeface="Arimo"/>
                <a:ea typeface="Arimo"/>
                <a:cs typeface="Arimo"/>
                <a:sym typeface="Arimo"/>
              </a:rPr>
              <a:t>Communicates with a firewall to monitor incoming and outgoing network traffic.</a:t>
            </a:r>
          </a:p>
          <a:p>
            <a:pPr algn="l" marL="704635" indent="-234878" lvl="2">
              <a:lnSpc>
                <a:spcPts val="4314"/>
              </a:lnSpc>
              <a:buFont typeface="Arial"/>
              <a:buChar char="⚬"/>
            </a:pPr>
            <a:r>
              <a:rPr lang="en-US" sz="3082">
                <a:solidFill>
                  <a:srgbClr val="FF5757"/>
                </a:solidFill>
                <a:latin typeface="Arimo"/>
                <a:ea typeface="Arimo"/>
                <a:cs typeface="Arimo"/>
                <a:sym typeface="Arimo"/>
              </a:rPr>
              <a:t>Provides data recovery capabilities for restoring lost or corrupted data, such as Apple Time Machine.</a:t>
            </a:r>
          </a:p>
        </p:txBody>
      </p:sp>
      <p:sp>
        <p:nvSpPr>
          <p:cNvPr name="TextBox 30" id="30"/>
          <p:cNvSpPr txBox="true"/>
          <p:nvPr/>
        </p:nvSpPr>
        <p:spPr>
          <a:xfrm rot="0">
            <a:off x="16299081" y="7454"/>
            <a:ext cx="1363792" cy="832817"/>
          </a:xfrm>
          <a:prstGeom prst="rect">
            <a:avLst/>
          </a:prstGeom>
        </p:spPr>
        <p:txBody>
          <a:bodyPr anchor="t" rtlCol="false" tIns="0" lIns="0" bIns="0" rIns="0">
            <a:spAutoFit/>
          </a:bodyPr>
          <a:lstStyle/>
          <a:p>
            <a:pPr algn="ctr">
              <a:lnSpc>
                <a:spcPts val="6070"/>
              </a:lnSpc>
            </a:pPr>
            <a:r>
              <a:rPr lang="en-US" sz="4336" b="true">
                <a:solidFill>
                  <a:srgbClr val="7595CC"/>
                </a:solidFill>
                <a:latin typeface="Arimo Bold"/>
                <a:ea typeface="Arimo Bold"/>
                <a:cs typeface="Arimo Bold"/>
                <a:sym typeface="Arimo Bold"/>
              </a:rPr>
              <a:t>SEC</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180182" y="813851"/>
            <a:ext cx="8810378" cy="1130359"/>
            <a:chOff x="0" y="0"/>
            <a:chExt cx="11747171" cy="1507145"/>
          </a:xfrm>
        </p:grpSpPr>
        <p:sp>
          <p:nvSpPr>
            <p:cNvPr name="Freeform 3" id="3"/>
            <p:cNvSpPr/>
            <p:nvPr/>
          </p:nvSpPr>
          <p:spPr>
            <a:xfrm flipH="false" flipV="false" rot="0">
              <a:off x="0" y="0"/>
              <a:ext cx="11747119" cy="1507109"/>
            </a:xfrm>
            <a:custGeom>
              <a:avLst/>
              <a:gdLst/>
              <a:ahLst/>
              <a:cxnLst/>
              <a:rect r="r" b="b" t="t" l="l"/>
              <a:pathLst>
                <a:path h="1507109" w="11747119">
                  <a:moveTo>
                    <a:pt x="0" y="0"/>
                  </a:moveTo>
                  <a:lnTo>
                    <a:pt x="0" y="1507109"/>
                  </a:lnTo>
                  <a:lnTo>
                    <a:pt x="11747119" y="1507109"/>
                  </a:lnTo>
                  <a:lnTo>
                    <a:pt x="11747119" y="0"/>
                  </a:lnTo>
                  <a:lnTo>
                    <a:pt x="0" y="0"/>
                  </a:lnTo>
                  <a:close/>
                  <a:moveTo>
                    <a:pt x="11483086" y="1243076"/>
                  </a:moveTo>
                  <a:lnTo>
                    <a:pt x="258572" y="1243076"/>
                  </a:lnTo>
                  <a:lnTo>
                    <a:pt x="258572" y="258572"/>
                  </a:lnTo>
                  <a:lnTo>
                    <a:pt x="11483086" y="258572"/>
                  </a:lnTo>
                  <a:lnTo>
                    <a:pt x="11483086" y="1243076"/>
                  </a:lnTo>
                  <a:close/>
                </a:path>
              </a:pathLst>
            </a:custGeom>
            <a:solidFill>
              <a:srgbClr val="BD66AF"/>
            </a:solidFill>
          </p:spPr>
        </p:sp>
      </p:grpSp>
      <p:sp>
        <p:nvSpPr>
          <p:cNvPr name="TextBox 4" id="4"/>
          <p:cNvSpPr txBox="true"/>
          <p:nvPr/>
        </p:nvSpPr>
        <p:spPr>
          <a:xfrm rot="0">
            <a:off x="661227" y="886122"/>
            <a:ext cx="7823058" cy="814368"/>
          </a:xfrm>
          <a:prstGeom prst="rect">
            <a:avLst/>
          </a:prstGeom>
        </p:spPr>
        <p:txBody>
          <a:bodyPr anchor="t" rtlCol="false" tIns="0" lIns="0" bIns="0" rIns="0">
            <a:spAutoFit/>
          </a:bodyPr>
          <a:lstStyle/>
          <a:p>
            <a:pPr algn="ctr">
              <a:lnSpc>
                <a:spcPts val="5988"/>
              </a:lnSpc>
            </a:pPr>
            <a:r>
              <a:rPr lang="en-US" sz="4277" b="true">
                <a:solidFill>
                  <a:srgbClr val="FFFFFF"/>
                </a:solidFill>
                <a:latin typeface="Arimo Bold"/>
                <a:ea typeface="Arimo Bold"/>
                <a:cs typeface="Arimo Bold"/>
                <a:sym typeface="Arimo Bold"/>
              </a:rPr>
              <a:t>Human Computer Interface</a:t>
            </a:r>
          </a:p>
        </p:txBody>
      </p:sp>
      <p:sp>
        <p:nvSpPr>
          <p:cNvPr name="TextBox 5" id="5"/>
          <p:cNvSpPr txBox="true"/>
          <p:nvPr/>
        </p:nvSpPr>
        <p:spPr>
          <a:xfrm rot="0">
            <a:off x="11273423" y="2611204"/>
            <a:ext cx="5335818" cy="3807725"/>
          </a:xfrm>
          <a:prstGeom prst="rect">
            <a:avLst/>
          </a:prstGeom>
        </p:spPr>
        <p:txBody>
          <a:bodyPr anchor="t" rtlCol="false" tIns="0" lIns="0" bIns="0" rIns="0">
            <a:spAutoFit/>
          </a:bodyPr>
          <a:lstStyle/>
          <a:p>
            <a:pPr algn="ctr">
              <a:lnSpc>
                <a:spcPts val="7396"/>
              </a:lnSpc>
            </a:pPr>
            <a:r>
              <a:rPr lang="en-US" sz="5283">
                <a:solidFill>
                  <a:srgbClr val="BD66AF"/>
                </a:solidFill>
                <a:latin typeface="Archivo Black"/>
                <a:ea typeface="Archivo Black"/>
                <a:cs typeface="Archivo Black"/>
                <a:sym typeface="Archivo Black"/>
              </a:rPr>
              <a:t>7 Main Functions Of </a:t>
            </a:r>
          </a:p>
          <a:p>
            <a:pPr algn="ctr">
              <a:lnSpc>
                <a:spcPts val="7396"/>
              </a:lnSpc>
            </a:pPr>
            <a:r>
              <a:rPr lang="en-US" sz="5283">
                <a:solidFill>
                  <a:srgbClr val="BD66AF"/>
                </a:solidFill>
                <a:latin typeface="Archivo Black"/>
                <a:ea typeface="Archivo Black"/>
                <a:cs typeface="Archivo Black"/>
                <a:sym typeface="Archivo Black"/>
              </a:rPr>
              <a:t>The Operating System</a:t>
            </a:r>
          </a:p>
        </p:txBody>
      </p:sp>
      <p:grpSp>
        <p:nvGrpSpPr>
          <p:cNvPr name="Group 6" id="6"/>
          <p:cNvGrpSpPr/>
          <p:nvPr/>
        </p:nvGrpSpPr>
        <p:grpSpPr>
          <a:xfrm rot="0">
            <a:off x="192796" y="1944210"/>
            <a:ext cx="8810378" cy="1130359"/>
            <a:chOff x="0" y="0"/>
            <a:chExt cx="11747171" cy="1507145"/>
          </a:xfrm>
        </p:grpSpPr>
        <p:sp>
          <p:nvSpPr>
            <p:cNvPr name="Freeform 7" id="7"/>
            <p:cNvSpPr/>
            <p:nvPr/>
          </p:nvSpPr>
          <p:spPr>
            <a:xfrm flipH="false" flipV="false" rot="0">
              <a:off x="0" y="0"/>
              <a:ext cx="11747119" cy="1507109"/>
            </a:xfrm>
            <a:custGeom>
              <a:avLst/>
              <a:gdLst/>
              <a:ahLst/>
              <a:cxnLst/>
              <a:rect r="r" b="b" t="t" l="l"/>
              <a:pathLst>
                <a:path h="1507109" w="11747119">
                  <a:moveTo>
                    <a:pt x="0" y="0"/>
                  </a:moveTo>
                  <a:lnTo>
                    <a:pt x="0" y="1507109"/>
                  </a:lnTo>
                  <a:lnTo>
                    <a:pt x="11747119" y="1507109"/>
                  </a:lnTo>
                  <a:lnTo>
                    <a:pt x="11747119" y="0"/>
                  </a:lnTo>
                  <a:lnTo>
                    <a:pt x="0" y="0"/>
                  </a:lnTo>
                  <a:close/>
                  <a:moveTo>
                    <a:pt x="11483086" y="1243076"/>
                  </a:moveTo>
                  <a:lnTo>
                    <a:pt x="258572" y="1243076"/>
                  </a:lnTo>
                  <a:lnTo>
                    <a:pt x="258572" y="258572"/>
                  </a:lnTo>
                  <a:lnTo>
                    <a:pt x="11483086" y="258572"/>
                  </a:lnTo>
                  <a:lnTo>
                    <a:pt x="11483086" y="1243076"/>
                  </a:lnTo>
                  <a:close/>
                </a:path>
              </a:pathLst>
            </a:custGeom>
            <a:solidFill>
              <a:srgbClr val="BD66AF"/>
            </a:solidFill>
          </p:spPr>
        </p:sp>
      </p:grpSp>
      <p:sp>
        <p:nvSpPr>
          <p:cNvPr name="TextBox 8" id="8"/>
          <p:cNvSpPr txBox="true"/>
          <p:nvPr/>
        </p:nvSpPr>
        <p:spPr>
          <a:xfrm rot="0">
            <a:off x="661227" y="2015478"/>
            <a:ext cx="7823058" cy="816372"/>
          </a:xfrm>
          <a:prstGeom prst="rect">
            <a:avLst/>
          </a:prstGeom>
        </p:spPr>
        <p:txBody>
          <a:bodyPr anchor="t" rtlCol="false" tIns="0" lIns="0" bIns="0" rIns="0">
            <a:spAutoFit/>
          </a:bodyPr>
          <a:lstStyle/>
          <a:p>
            <a:pPr algn="l">
              <a:lnSpc>
                <a:spcPts val="5988"/>
              </a:lnSpc>
            </a:pPr>
            <a:r>
              <a:rPr lang="en-US" sz="4277" b="true">
                <a:solidFill>
                  <a:srgbClr val="FFFFFF"/>
                </a:solidFill>
                <a:latin typeface="Arimo Bold"/>
                <a:ea typeface="Arimo Bold"/>
                <a:cs typeface="Arimo Bold"/>
                <a:sym typeface="Arimo Bold"/>
              </a:rPr>
              <a:t>Memory Management</a:t>
            </a:r>
          </a:p>
        </p:txBody>
      </p:sp>
      <p:grpSp>
        <p:nvGrpSpPr>
          <p:cNvPr name="Group 9" id="9"/>
          <p:cNvGrpSpPr/>
          <p:nvPr/>
        </p:nvGrpSpPr>
        <p:grpSpPr>
          <a:xfrm rot="0">
            <a:off x="167567" y="3074568"/>
            <a:ext cx="8810378" cy="1130359"/>
            <a:chOff x="0" y="0"/>
            <a:chExt cx="11747171" cy="1507145"/>
          </a:xfrm>
        </p:grpSpPr>
        <p:sp>
          <p:nvSpPr>
            <p:cNvPr name="Freeform 10" id="10"/>
            <p:cNvSpPr/>
            <p:nvPr/>
          </p:nvSpPr>
          <p:spPr>
            <a:xfrm flipH="false" flipV="false" rot="0">
              <a:off x="0" y="0"/>
              <a:ext cx="11747119" cy="1507109"/>
            </a:xfrm>
            <a:custGeom>
              <a:avLst/>
              <a:gdLst/>
              <a:ahLst/>
              <a:cxnLst/>
              <a:rect r="r" b="b" t="t" l="l"/>
              <a:pathLst>
                <a:path h="1507109" w="11747119">
                  <a:moveTo>
                    <a:pt x="0" y="0"/>
                  </a:moveTo>
                  <a:lnTo>
                    <a:pt x="0" y="1507109"/>
                  </a:lnTo>
                  <a:lnTo>
                    <a:pt x="11747119" y="1507109"/>
                  </a:lnTo>
                  <a:lnTo>
                    <a:pt x="11747119" y="0"/>
                  </a:lnTo>
                  <a:lnTo>
                    <a:pt x="0" y="0"/>
                  </a:lnTo>
                  <a:close/>
                  <a:moveTo>
                    <a:pt x="11483086" y="1243076"/>
                  </a:moveTo>
                  <a:lnTo>
                    <a:pt x="258572" y="1243076"/>
                  </a:lnTo>
                  <a:lnTo>
                    <a:pt x="258572" y="258572"/>
                  </a:lnTo>
                  <a:lnTo>
                    <a:pt x="11483086" y="258572"/>
                  </a:lnTo>
                  <a:lnTo>
                    <a:pt x="11483086" y="1243076"/>
                  </a:lnTo>
                  <a:close/>
                </a:path>
              </a:pathLst>
            </a:custGeom>
            <a:solidFill>
              <a:srgbClr val="BD66AF"/>
            </a:solidFill>
          </p:spPr>
        </p:sp>
      </p:grpSp>
      <p:sp>
        <p:nvSpPr>
          <p:cNvPr name="TextBox 11" id="11"/>
          <p:cNvSpPr txBox="true"/>
          <p:nvPr/>
        </p:nvSpPr>
        <p:spPr>
          <a:xfrm rot="0">
            <a:off x="673842" y="3110168"/>
            <a:ext cx="7823058" cy="816372"/>
          </a:xfrm>
          <a:prstGeom prst="rect">
            <a:avLst/>
          </a:prstGeom>
        </p:spPr>
        <p:txBody>
          <a:bodyPr anchor="t" rtlCol="false" tIns="0" lIns="0" bIns="0" rIns="0">
            <a:spAutoFit/>
          </a:bodyPr>
          <a:lstStyle/>
          <a:p>
            <a:pPr algn="l">
              <a:lnSpc>
                <a:spcPts val="5988"/>
              </a:lnSpc>
            </a:pPr>
            <a:r>
              <a:rPr lang="en-US" sz="4277" b="true">
                <a:solidFill>
                  <a:srgbClr val="FFFFFF"/>
                </a:solidFill>
                <a:latin typeface="Arimo Bold"/>
                <a:ea typeface="Arimo Bold"/>
                <a:cs typeface="Arimo Bold"/>
                <a:sym typeface="Arimo Bold"/>
              </a:rPr>
              <a:t>Multitasking</a:t>
            </a:r>
          </a:p>
        </p:txBody>
      </p:sp>
      <p:grpSp>
        <p:nvGrpSpPr>
          <p:cNvPr name="Group 12" id="12"/>
          <p:cNvGrpSpPr/>
          <p:nvPr/>
        </p:nvGrpSpPr>
        <p:grpSpPr>
          <a:xfrm rot="0">
            <a:off x="180182" y="4204927"/>
            <a:ext cx="8810378" cy="1130359"/>
            <a:chOff x="0" y="0"/>
            <a:chExt cx="11747171" cy="1507145"/>
          </a:xfrm>
        </p:grpSpPr>
        <p:sp>
          <p:nvSpPr>
            <p:cNvPr name="Freeform 13" id="13"/>
            <p:cNvSpPr/>
            <p:nvPr/>
          </p:nvSpPr>
          <p:spPr>
            <a:xfrm flipH="false" flipV="false" rot="0">
              <a:off x="0" y="0"/>
              <a:ext cx="11747119" cy="1507109"/>
            </a:xfrm>
            <a:custGeom>
              <a:avLst/>
              <a:gdLst/>
              <a:ahLst/>
              <a:cxnLst/>
              <a:rect r="r" b="b" t="t" l="l"/>
              <a:pathLst>
                <a:path h="1507109" w="11747119">
                  <a:moveTo>
                    <a:pt x="0" y="0"/>
                  </a:moveTo>
                  <a:lnTo>
                    <a:pt x="0" y="1507109"/>
                  </a:lnTo>
                  <a:lnTo>
                    <a:pt x="11747119" y="1507109"/>
                  </a:lnTo>
                  <a:lnTo>
                    <a:pt x="11747119" y="0"/>
                  </a:lnTo>
                  <a:lnTo>
                    <a:pt x="0" y="0"/>
                  </a:lnTo>
                  <a:close/>
                  <a:moveTo>
                    <a:pt x="11483086" y="1243076"/>
                  </a:moveTo>
                  <a:lnTo>
                    <a:pt x="258572" y="1243076"/>
                  </a:lnTo>
                  <a:lnTo>
                    <a:pt x="258572" y="258572"/>
                  </a:lnTo>
                  <a:lnTo>
                    <a:pt x="11483086" y="258572"/>
                  </a:lnTo>
                  <a:lnTo>
                    <a:pt x="11483086" y="1243076"/>
                  </a:lnTo>
                  <a:close/>
                </a:path>
              </a:pathLst>
            </a:custGeom>
            <a:solidFill>
              <a:srgbClr val="BD66AF"/>
            </a:solidFill>
          </p:spPr>
        </p:sp>
      </p:grpSp>
      <p:sp>
        <p:nvSpPr>
          <p:cNvPr name="TextBox 14" id="14"/>
          <p:cNvSpPr txBox="true"/>
          <p:nvPr/>
        </p:nvSpPr>
        <p:spPr>
          <a:xfrm rot="0">
            <a:off x="661227" y="4368741"/>
            <a:ext cx="7823058" cy="654364"/>
          </a:xfrm>
          <a:prstGeom prst="rect">
            <a:avLst/>
          </a:prstGeom>
        </p:spPr>
        <p:txBody>
          <a:bodyPr anchor="t" rtlCol="false" tIns="0" lIns="0" bIns="0" rIns="0">
            <a:spAutoFit/>
          </a:bodyPr>
          <a:lstStyle/>
          <a:p>
            <a:pPr algn="l">
              <a:lnSpc>
                <a:spcPts val="4638"/>
              </a:lnSpc>
            </a:pPr>
            <a:r>
              <a:rPr lang="en-US" sz="3311" b="true">
                <a:solidFill>
                  <a:srgbClr val="FFFFFF"/>
                </a:solidFill>
                <a:latin typeface="Arimo Bold"/>
                <a:ea typeface="Arimo Bold"/>
                <a:cs typeface="Arimo Bold"/>
                <a:sym typeface="Arimo Bold"/>
              </a:rPr>
              <a:t>Hardware Peripheral Management</a:t>
            </a:r>
          </a:p>
        </p:txBody>
      </p:sp>
      <p:grpSp>
        <p:nvGrpSpPr>
          <p:cNvPr name="Group 15" id="15"/>
          <p:cNvGrpSpPr/>
          <p:nvPr/>
        </p:nvGrpSpPr>
        <p:grpSpPr>
          <a:xfrm rot="0">
            <a:off x="180182" y="5335286"/>
            <a:ext cx="8810378" cy="1130359"/>
            <a:chOff x="0" y="0"/>
            <a:chExt cx="11747171" cy="1507145"/>
          </a:xfrm>
        </p:grpSpPr>
        <p:sp>
          <p:nvSpPr>
            <p:cNvPr name="Freeform 16" id="16"/>
            <p:cNvSpPr/>
            <p:nvPr/>
          </p:nvSpPr>
          <p:spPr>
            <a:xfrm flipH="false" flipV="false" rot="0">
              <a:off x="0" y="0"/>
              <a:ext cx="11747119" cy="1507109"/>
            </a:xfrm>
            <a:custGeom>
              <a:avLst/>
              <a:gdLst/>
              <a:ahLst/>
              <a:cxnLst/>
              <a:rect r="r" b="b" t="t" l="l"/>
              <a:pathLst>
                <a:path h="1507109" w="11747119">
                  <a:moveTo>
                    <a:pt x="0" y="0"/>
                  </a:moveTo>
                  <a:lnTo>
                    <a:pt x="0" y="1507109"/>
                  </a:lnTo>
                  <a:lnTo>
                    <a:pt x="11747119" y="1507109"/>
                  </a:lnTo>
                  <a:lnTo>
                    <a:pt x="11747119" y="0"/>
                  </a:lnTo>
                  <a:lnTo>
                    <a:pt x="0" y="0"/>
                  </a:lnTo>
                  <a:close/>
                  <a:moveTo>
                    <a:pt x="11483086" y="1243076"/>
                  </a:moveTo>
                  <a:lnTo>
                    <a:pt x="258572" y="1243076"/>
                  </a:lnTo>
                  <a:lnTo>
                    <a:pt x="258572" y="258572"/>
                  </a:lnTo>
                  <a:lnTo>
                    <a:pt x="11483086" y="258572"/>
                  </a:lnTo>
                  <a:lnTo>
                    <a:pt x="11483086" y="1243076"/>
                  </a:lnTo>
                  <a:close/>
                </a:path>
              </a:pathLst>
            </a:custGeom>
            <a:solidFill>
              <a:srgbClr val="BD66AF"/>
            </a:solidFill>
          </p:spPr>
        </p:sp>
      </p:grpSp>
      <p:sp>
        <p:nvSpPr>
          <p:cNvPr name="TextBox 17" id="17"/>
          <p:cNvSpPr txBox="true"/>
          <p:nvPr/>
        </p:nvSpPr>
        <p:spPr>
          <a:xfrm rot="0">
            <a:off x="673842" y="5406554"/>
            <a:ext cx="7823058" cy="816372"/>
          </a:xfrm>
          <a:prstGeom prst="rect">
            <a:avLst/>
          </a:prstGeom>
        </p:spPr>
        <p:txBody>
          <a:bodyPr anchor="t" rtlCol="false" tIns="0" lIns="0" bIns="0" rIns="0">
            <a:spAutoFit/>
          </a:bodyPr>
          <a:lstStyle/>
          <a:p>
            <a:pPr algn="l">
              <a:lnSpc>
                <a:spcPts val="5988"/>
              </a:lnSpc>
            </a:pPr>
            <a:r>
              <a:rPr lang="en-US" sz="4277" b="true">
                <a:solidFill>
                  <a:srgbClr val="FFFFFF"/>
                </a:solidFill>
                <a:latin typeface="Arimo Bold"/>
                <a:ea typeface="Arimo Bold"/>
                <a:cs typeface="Arimo Bold"/>
                <a:sym typeface="Arimo Bold"/>
              </a:rPr>
              <a:t>User Account Management</a:t>
            </a:r>
          </a:p>
        </p:txBody>
      </p:sp>
      <p:grpSp>
        <p:nvGrpSpPr>
          <p:cNvPr name="Group 18" id="18"/>
          <p:cNvGrpSpPr/>
          <p:nvPr/>
        </p:nvGrpSpPr>
        <p:grpSpPr>
          <a:xfrm rot="0">
            <a:off x="180182" y="6465644"/>
            <a:ext cx="8810378" cy="1130359"/>
            <a:chOff x="0" y="0"/>
            <a:chExt cx="11747171" cy="1507145"/>
          </a:xfrm>
        </p:grpSpPr>
        <p:sp>
          <p:nvSpPr>
            <p:cNvPr name="Freeform 19" id="19"/>
            <p:cNvSpPr/>
            <p:nvPr/>
          </p:nvSpPr>
          <p:spPr>
            <a:xfrm flipH="false" flipV="false" rot="0">
              <a:off x="0" y="0"/>
              <a:ext cx="11747119" cy="1507109"/>
            </a:xfrm>
            <a:custGeom>
              <a:avLst/>
              <a:gdLst/>
              <a:ahLst/>
              <a:cxnLst/>
              <a:rect r="r" b="b" t="t" l="l"/>
              <a:pathLst>
                <a:path h="1507109" w="11747119">
                  <a:moveTo>
                    <a:pt x="0" y="0"/>
                  </a:moveTo>
                  <a:lnTo>
                    <a:pt x="0" y="1507109"/>
                  </a:lnTo>
                  <a:lnTo>
                    <a:pt x="11747119" y="1507109"/>
                  </a:lnTo>
                  <a:lnTo>
                    <a:pt x="11747119" y="0"/>
                  </a:lnTo>
                  <a:lnTo>
                    <a:pt x="0" y="0"/>
                  </a:lnTo>
                  <a:close/>
                  <a:moveTo>
                    <a:pt x="11483086" y="1243076"/>
                  </a:moveTo>
                  <a:lnTo>
                    <a:pt x="258572" y="1243076"/>
                  </a:lnTo>
                  <a:lnTo>
                    <a:pt x="258572" y="258572"/>
                  </a:lnTo>
                  <a:lnTo>
                    <a:pt x="11483086" y="258572"/>
                  </a:lnTo>
                  <a:lnTo>
                    <a:pt x="11483086" y="1243076"/>
                  </a:lnTo>
                  <a:close/>
                </a:path>
              </a:pathLst>
            </a:custGeom>
            <a:solidFill>
              <a:srgbClr val="BD66AF"/>
            </a:solidFill>
          </p:spPr>
        </p:sp>
      </p:grpSp>
      <p:sp>
        <p:nvSpPr>
          <p:cNvPr name="TextBox 20" id="20"/>
          <p:cNvSpPr txBox="true"/>
          <p:nvPr/>
        </p:nvSpPr>
        <p:spPr>
          <a:xfrm rot="0">
            <a:off x="661227" y="6536912"/>
            <a:ext cx="7823058" cy="816372"/>
          </a:xfrm>
          <a:prstGeom prst="rect">
            <a:avLst/>
          </a:prstGeom>
        </p:spPr>
        <p:txBody>
          <a:bodyPr anchor="t" rtlCol="false" tIns="0" lIns="0" bIns="0" rIns="0">
            <a:spAutoFit/>
          </a:bodyPr>
          <a:lstStyle/>
          <a:p>
            <a:pPr algn="l">
              <a:lnSpc>
                <a:spcPts val="5988"/>
              </a:lnSpc>
            </a:pPr>
            <a:r>
              <a:rPr lang="en-US" sz="4277" b="true">
                <a:solidFill>
                  <a:srgbClr val="FFFFFF"/>
                </a:solidFill>
                <a:latin typeface="Arimo Bold"/>
                <a:ea typeface="Arimo Bold"/>
                <a:cs typeface="Arimo Bold"/>
                <a:sym typeface="Arimo Bold"/>
              </a:rPr>
              <a:t>File Management</a:t>
            </a:r>
          </a:p>
        </p:txBody>
      </p:sp>
      <p:grpSp>
        <p:nvGrpSpPr>
          <p:cNvPr name="Group 21" id="21"/>
          <p:cNvGrpSpPr/>
          <p:nvPr/>
        </p:nvGrpSpPr>
        <p:grpSpPr>
          <a:xfrm rot="0">
            <a:off x="180182" y="7596003"/>
            <a:ext cx="8810378" cy="1130359"/>
            <a:chOff x="0" y="0"/>
            <a:chExt cx="11747171" cy="1507145"/>
          </a:xfrm>
        </p:grpSpPr>
        <p:sp>
          <p:nvSpPr>
            <p:cNvPr name="Freeform 22" id="22"/>
            <p:cNvSpPr/>
            <p:nvPr/>
          </p:nvSpPr>
          <p:spPr>
            <a:xfrm flipH="false" flipV="false" rot="0">
              <a:off x="0" y="0"/>
              <a:ext cx="11747119" cy="1507109"/>
            </a:xfrm>
            <a:custGeom>
              <a:avLst/>
              <a:gdLst/>
              <a:ahLst/>
              <a:cxnLst/>
              <a:rect r="r" b="b" t="t" l="l"/>
              <a:pathLst>
                <a:path h="1507109" w="11747119">
                  <a:moveTo>
                    <a:pt x="0" y="0"/>
                  </a:moveTo>
                  <a:lnTo>
                    <a:pt x="0" y="1507109"/>
                  </a:lnTo>
                  <a:lnTo>
                    <a:pt x="11747119" y="1507109"/>
                  </a:lnTo>
                  <a:lnTo>
                    <a:pt x="11747119" y="0"/>
                  </a:lnTo>
                  <a:lnTo>
                    <a:pt x="0" y="0"/>
                  </a:lnTo>
                  <a:close/>
                  <a:moveTo>
                    <a:pt x="11483086" y="1243076"/>
                  </a:moveTo>
                  <a:lnTo>
                    <a:pt x="258572" y="1243076"/>
                  </a:lnTo>
                  <a:lnTo>
                    <a:pt x="258572" y="258572"/>
                  </a:lnTo>
                  <a:lnTo>
                    <a:pt x="11483086" y="258572"/>
                  </a:lnTo>
                  <a:lnTo>
                    <a:pt x="11483086" y="1243076"/>
                  </a:lnTo>
                  <a:close/>
                </a:path>
              </a:pathLst>
            </a:custGeom>
            <a:solidFill>
              <a:srgbClr val="BD66AF"/>
            </a:solidFill>
          </p:spPr>
        </p:sp>
      </p:grpSp>
      <p:sp>
        <p:nvSpPr>
          <p:cNvPr name="TextBox 23" id="23"/>
          <p:cNvSpPr txBox="true"/>
          <p:nvPr/>
        </p:nvSpPr>
        <p:spPr>
          <a:xfrm rot="0">
            <a:off x="661227" y="7668273"/>
            <a:ext cx="7823058" cy="816372"/>
          </a:xfrm>
          <a:prstGeom prst="rect">
            <a:avLst/>
          </a:prstGeom>
        </p:spPr>
        <p:txBody>
          <a:bodyPr anchor="t" rtlCol="false" tIns="0" lIns="0" bIns="0" rIns="0">
            <a:spAutoFit/>
          </a:bodyPr>
          <a:lstStyle/>
          <a:p>
            <a:pPr algn="l">
              <a:lnSpc>
                <a:spcPts val="5988"/>
              </a:lnSpc>
            </a:pPr>
            <a:r>
              <a:rPr lang="en-US" sz="4277" b="true">
                <a:solidFill>
                  <a:srgbClr val="FFFFFF"/>
                </a:solidFill>
                <a:latin typeface="Arimo Bold"/>
                <a:ea typeface="Arimo Bold"/>
                <a:cs typeface="Arimo Bold"/>
                <a:sym typeface="Arimo Bold"/>
              </a:rPr>
              <a:t>Security Management</a:t>
            </a:r>
          </a:p>
        </p:txBody>
      </p:sp>
      <p:grpSp>
        <p:nvGrpSpPr>
          <p:cNvPr name="Group 24" id="24"/>
          <p:cNvGrpSpPr/>
          <p:nvPr/>
        </p:nvGrpSpPr>
        <p:grpSpPr>
          <a:xfrm rot="0">
            <a:off x="2537237" y="281084"/>
            <a:ext cx="13213526" cy="9925515"/>
            <a:chOff x="0" y="0"/>
            <a:chExt cx="17618034" cy="13234020"/>
          </a:xfrm>
        </p:grpSpPr>
        <p:sp>
          <p:nvSpPr>
            <p:cNvPr name="Freeform 25" id="2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26" id="2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27" id="2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180182" y="813851"/>
            <a:ext cx="8810378" cy="1130359"/>
            <a:chOff x="0" y="0"/>
            <a:chExt cx="11747171" cy="1507145"/>
          </a:xfrm>
        </p:grpSpPr>
        <p:sp>
          <p:nvSpPr>
            <p:cNvPr name="Freeform 3" id="3"/>
            <p:cNvSpPr/>
            <p:nvPr/>
          </p:nvSpPr>
          <p:spPr>
            <a:xfrm flipH="false" flipV="false" rot="0">
              <a:off x="0" y="0"/>
              <a:ext cx="11747119" cy="1507109"/>
            </a:xfrm>
            <a:custGeom>
              <a:avLst/>
              <a:gdLst/>
              <a:ahLst/>
              <a:cxnLst/>
              <a:rect r="r" b="b" t="t" l="l"/>
              <a:pathLst>
                <a:path h="1507109" w="11747119">
                  <a:moveTo>
                    <a:pt x="0" y="0"/>
                  </a:moveTo>
                  <a:lnTo>
                    <a:pt x="0" y="1507109"/>
                  </a:lnTo>
                  <a:lnTo>
                    <a:pt x="11747119" y="1507109"/>
                  </a:lnTo>
                  <a:lnTo>
                    <a:pt x="11747119" y="0"/>
                  </a:lnTo>
                  <a:lnTo>
                    <a:pt x="0" y="0"/>
                  </a:lnTo>
                  <a:close/>
                  <a:moveTo>
                    <a:pt x="11483086" y="1243076"/>
                  </a:moveTo>
                  <a:lnTo>
                    <a:pt x="258572" y="1243076"/>
                  </a:lnTo>
                  <a:lnTo>
                    <a:pt x="258572" y="258572"/>
                  </a:lnTo>
                  <a:lnTo>
                    <a:pt x="11483086" y="258572"/>
                  </a:lnTo>
                  <a:lnTo>
                    <a:pt x="11483086" y="1243076"/>
                  </a:lnTo>
                  <a:close/>
                </a:path>
              </a:pathLst>
            </a:custGeom>
            <a:solidFill>
              <a:srgbClr val="BD66AF"/>
            </a:solidFill>
          </p:spPr>
        </p:sp>
      </p:grpSp>
      <p:sp>
        <p:nvSpPr>
          <p:cNvPr name="TextBox 4" id="4"/>
          <p:cNvSpPr txBox="true"/>
          <p:nvPr/>
        </p:nvSpPr>
        <p:spPr>
          <a:xfrm rot="0">
            <a:off x="661227" y="886122"/>
            <a:ext cx="7823058" cy="815209"/>
          </a:xfrm>
          <a:prstGeom prst="rect">
            <a:avLst/>
          </a:prstGeom>
        </p:spPr>
        <p:txBody>
          <a:bodyPr anchor="t" rtlCol="false" tIns="0" lIns="0" bIns="0" rIns="0">
            <a:spAutoFit/>
          </a:bodyPr>
          <a:lstStyle/>
          <a:p>
            <a:pPr algn="ctr">
              <a:lnSpc>
                <a:spcPts val="5988"/>
              </a:lnSpc>
            </a:pPr>
            <a:r>
              <a:rPr lang="en-US" sz="4277" b="true">
                <a:solidFill>
                  <a:srgbClr val="FF5757"/>
                </a:solidFill>
                <a:latin typeface="Arimo Bold"/>
                <a:ea typeface="Arimo Bold"/>
                <a:cs typeface="Arimo Bold"/>
                <a:sym typeface="Arimo Bold"/>
              </a:rPr>
              <a:t>H</a:t>
            </a:r>
            <a:r>
              <a:rPr lang="en-US" sz="4277" b="true">
                <a:solidFill>
                  <a:srgbClr val="FFFFFF"/>
                </a:solidFill>
                <a:latin typeface="Arimo Bold"/>
                <a:ea typeface="Arimo Bold"/>
                <a:cs typeface="Arimo Bold"/>
                <a:sym typeface="Arimo Bold"/>
              </a:rPr>
              <a:t>uman Computer Interface</a:t>
            </a:r>
          </a:p>
        </p:txBody>
      </p:sp>
      <p:grpSp>
        <p:nvGrpSpPr>
          <p:cNvPr name="Group 5" id="5"/>
          <p:cNvGrpSpPr/>
          <p:nvPr/>
        </p:nvGrpSpPr>
        <p:grpSpPr>
          <a:xfrm rot="0">
            <a:off x="167567" y="1944210"/>
            <a:ext cx="8810378" cy="1130359"/>
            <a:chOff x="0" y="0"/>
            <a:chExt cx="11747171" cy="1507145"/>
          </a:xfrm>
        </p:grpSpPr>
        <p:sp>
          <p:nvSpPr>
            <p:cNvPr name="Freeform 6" id="6"/>
            <p:cNvSpPr/>
            <p:nvPr/>
          </p:nvSpPr>
          <p:spPr>
            <a:xfrm flipH="false" flipV="false" rot="0">
              <a:off x="0" y="0"/>
              <a:ext cx="11747119" cy="1507109"/>
            </a:xfrm>
            <a:custGeom>
              <a:avLst/>
              <a:gdLst/>
              <a:ahLst/>
              <a:cxnLst/>
              <a:rect r="r" b="b" t="t" l="l"/>
              <a:pathLst>
                <a:path h="1507109" w="11747119">
                  <a:moveTo>
                    <a:pt x="0" y="0"/>
                  </a:moveTo>
                  <a:lnTo>
                    <a:pt x="0" y="1507109"/>
                  </a:lnTo>
                  <a:lnTo>
                    <a:pt x="11747119" y="1507109"/>
                  </a:lnTo>
                  <a:lnTo>
                    <a:pt x="11747119" y="0"/>
                  </a:lnTo>
                  <a:lnTo>
                    <a:pt x="0" y="0"/>
                  </a:lnTo>
                  <a:close/>
                  <a:moveTo>
                    <a:pt x="11483086" y="1243076"/>
                  </a:moveTo>
                  <a:lnTo>
                    <a:pt x="258572" y="1243076"/>
                  </a:lnTo>
                  <a:lnTo>
                    <a:pt x="258572" y="258572"/>
                  </a:lnTo>
                  <a:lnTo>
                    <a:pt x="11483086" y="258572"/>
                  </a:lnTo>
                  <a:lnTo>
                    <a:pt x="11483086" y="1243076"/>
                  </a:lnTo>
                  <a:close/>
                </a:path>
              </a:pathLst>
            </a:custGeom>
            <a:solidFill>
              <a:srgbClr val="BD66AF"/>
            </a:solidFill>
          </p:spPr>
        </p:sp>
      </p:grpSp>
      <p:sp>
        <p:nvSpPr>
          <p:cNvPr name="TextBox 7" id="7"/>
          <p:cNvSpPr txBox="true"/>
          <p:nvPr/>
        </p:nvSpPr>
        <p:spPr>
          <a:xfrm rot="0">
            <a:off x="635998" y="2015478"/>
            <a:ext cx="7823058" cy="815209"/>
          </a:xfrm>
          <a:prstGeom prst="rect">
            <a:avLst/>
          </a:prstGeom>
        </p:spPr>
        <p:txBody>
          <a:bodyPr anchor="t" rtlCol="false" tIns="0" lIns="0" bIns="0" rIns="0">
            <a:spAutoFit/>
          </a:bodyPr>
          <a:lstStyle/>
          <a:p>
            <a:pPr algn="l">
              <a:lnSpc>
                <a:spcPts val="5988"/>
              </a:lnSpc>
            </a:pPr>
            <a:r>
              <a:rPr lang="en-US" sz="4277" b="true">
                <a:solidFill>
                  <a:srgbClr val="FF5757"/>
                </a:solidFill>
                <a:latin typeface="Arimo Bold"/>
                <a:ea typeface="Arimo Bold"/>
                <a:cs typeface="Arimo Bold"/>
                <a:sym typeface="Arimo Bold"/>
              </a:rPr>
              <a:t>M</a:t>
            </a:r>
            <a:r>
              <a:rPr lang="en-US" sz="4277" b="true">
                <a:solidFill>
                  <a:srgbClr val="FFFFFF"/>
                </a:solidFill>
                <a:latin typeface="Arimo Bold"/>
                <a:ea typeface="Arimo Bold"/>
                <a:cs typeface="Arimo Bold"/>
                <a:sym typeface="Arimo Bold"/>
              </a:rPr>
              <a:t>emory Management</a:t>
            </a:r>
          </a:p>
        </p:txBody>
      </p:sp>
      <p:grpSp>
        <p:nvGrpSpPr>
          <p:cNvPr name="Group 8" id="8"/>
          <p:cNvGrpSpPr/>
          <p:nvPr/>
        </p:nvGrpSpPr>
        <p:grpSpPr>
          <a:xfrm rot="0">
            <a:off x="167567" y="3074568"/>
            <a:ext cx="8810378" cy="1130359"/>
            <a:chOff x="0" y="0"/>
            <a:chExt cx="11747171" cy="1507145"/>
          </a:xfrm>
        </p:grpSpPr>
        <p:sp>
          <p:nvSpPr>
            <p:cNvPr name="Freeform 9" id="9"/>
            <p:cNvSpPr/>
            <p:nvPr/>
          </p:nvSpPr>
          <p:spPr>
            <a:xfrm flipH="false" flipV="false" rot="0">
              <a:off x="0" y="0"/>
              <a:ext cx="11747119" cy="1507109"/>
            </a:xfrm>
            <a:custGeom>
              <a:avLst/>
              <a:gdLst/>
              <a:ahLst/>
              <a:cxnLst/>
              <a:rect r="r" b="b" t="t" l="l"/>
              <a:pathLst>
                <a:path h="1507109" w="11747119">
                  <a:moveTo>
                    <a:pt x="0" y="0"/>
                  </a:moveTo>
                  <a:lnTo>
                    <a:pt x="0" y="1507109"/>
                  </a:lnTo>
                  <a:lnTo>
                    <a:pt x="11747119" y="1507109"/>
                  </a:lnTo>
                  <a:lnTo>
                    <a:pt x="11747119" y="0"/>
                  </a:lnTo>
                  <a:lnTo>
                    <a:pt x="0" y="0"/>
                  </a:lnTo>
                  <a:close/>
                  <a:moveTo>
                    <a:pt x="11483086" y="1243076"/>
                  </a:moveTo>
                  <a:lnTo>
                    <a:pt x="258572" y="1243076"/>
                  </a:lnTo>
                  <a:lnTo>
                    <a:pt x="258572" y="258572"/>
                  </a:lnTo>
                  <a:lnTo>
                    <a:pt x="11483086" y="258572"/>
                  </a:lnTo>
                  <a:lnTo>
                    <a:pt x="11483086" y="1243076"/>
                  </a:lnTo>
                  <a:close/>
                </a:path>
              </a:pathLst>
            </a:custGeom>
            <a:solidFill>
              <a:srgbClr val="BD66AF"/>
            </a:solidFill>
          </p:spPr>
        </p:sp>
      </p:grpSp>
      <p:sp>
        <p:nvSpPr>
          <p:cNvPr name="TextBox 10" id="10"/>
          <p:cNvSpPr txBox="true"/>
          <p:nvPr/>
        </p:nvSpPr>
        <p:spPr>
          <a:xfrm rot="0">
            <a:off x="673842" y="3110168"/>
            <a:ext cx="7823058" cy="815209"/>
          </a:xfrm>
          <a:prstGeom prst="rect">
            <a:avLst/>
          </a:prstGeom>
        </p:spPr>
        <p:txBody>
          <a:bodyPr anchor="t" rtlCol="false" tIns="0" lIns="0" bIns="0" rIns="0">
            <a:spAutoFit/>
          </a:bodyPr>
          <a:lstStyle/>
          <a:p>
            <a:pPr algn="l">
              <a:lnSpc>
                <a:spcPts val="5988"/>
              </a:lnSpc>
            </a:pPr>
            <a:r>
              <a:rPr lang="en-US" sz="4277" b="true">
                <a:solidFill>
                  <a:srgbClr val="FF5757"/>
                </a:solidFill>
                <a:latin typeface="Arimo Bold"/>
                <a:ea typeface="Arimo Bold"/>
                <a:cs typeface="Arimo Bold"/>
                <a:sym typeface="Arimo Bold"/>
              </a:rPr>
              <a:t>M</a:t>
            </a:r>
            <a:r>
              <a:rPr lang="en-US" sz="4277" b="true">
                <a:solidFill>
                  <a:srgbClr val="FFFFFF"/>
                </a:solidFill>
                <a:latin typeface="Arimo Bold"/>
                <a:ea typeface="Arimo Bold"/>
                <a:cs typeface="Arimo Bold"/>
                <a:sym typeface="Arimo Bold"/>
              </a:rPr>
              <a:t>ultitasking</a:t>
            </a:r>
          </a:p>
        </p:txBody>
      </p:sp>
      <p:grpSp>
        <p:nvGrpSpPr>
          <p:cNvPr name="Group 11" id="11"/>
          <p:cNvGrpSpPr/>
          <p:nvPr/>
        </p:nvGrpSpPr>
        <p:grpSpPr>
          <a:xfrm rot="0">
            <a:off x="180182" y="4204927"/>
            <a:ext cx="8810378" cy="1130359"/>
            <a:chOff x="0" y="0"/>
            <a:chExt cx="11747171" cy="1507145"/>
          </a:xfrm>
        </p:grpSpPr>
        <p:sp>
          <p:nvSpPr>
            <p:cNvPr name="Freeform 12" id="12"/>
            <p:cNvSpPr/>
            <p:nvPr/>
          </p:nvSpPr>
          <p:spPr>
            <a:xfrm flipH="false" flipV="false" rot="0">
              <a:off x="0" y="0"/>
              <a:ext cx="11747119" cy="1507109"/>
            </a:xfrm>
            <a:custGeom>
              <a:avLst/>
              <a:gdLst/>
              <a:ahLst/>
              <a:cxnLst/>
              <a:rect r="r" b="b" t="t" l="l"/>
              <a:pathLst>
                <a:path h="1507109" w="11747119">
                  <a:moveTo>
                    <a:pt x="0" y="0"/>
                  </a:moveTo>
                  <a:lnTo>
                    <a:pt x="0" y="1507109"/>
                  </a:lnTo>
                  <a:lnTo>
                    <a:pt x="11747119" y="1507109"/>
                  </a:lnTo>
                  <a:lnTo>
                    <a:pt x="11747119" y="0"/>
                  </a:lnTo>
                  <a:lnTo>
                    <a:pt x="0" y="0"/>
                  </a:lnTo>
                  <a:close/>
                  <a:moveTo>
                    <a:pt x="11483086" y="1243076"/>
                  </a:moveTo>
                  <a:lnTo>
                    <a:pt x="258572" y="1243076"/>
                  </a:lnTo>
                  <a:lnTo>
                    <a:pt x="258572" y="258572"/>
                  </a:lnTo>
                  <a:lnTo>
                    <a:pt x="11483086" y="258572"/>
                  </a:lnTo>
                  <a:lnTo>
                    <a:pt x="11483086" y="1243076"/>
                  </a:lnTo>
                  <a:close/>
                </a:path>
              </a:pathLst>
            </a:custGeom>
            <a:solidFill>
              <a:srgbClr val="BD66AF"/>
            </a:solidFill>
          </p:spPr>
        </p:sp>
      </p:grpSp>
      <p:sp>
        <p:nvSpPr>
          <p:cNvPr name="TextBox 13" id="13"/>
          <p:cNvSpPr txBox="true"/>
          <p:nvPr/>
        </p:nvSpPr>
        <p:spPr>
          <a:xfrm rot="0">
            <a:off x="661227" y="4368741"/>
            <a:ext cx="7823058" cy="649178"/>
          </a:xfrm>
          <a:prstGeom prst="rect">
            <a:avLst/>
          </a:prstGeom>
        </p:spPr>
        <p:txBody>
          <a:bodyPr anchor="t" rtlCol="false" tIns="0" lIns="0" bIns="0" rIns="0">
            <a:spAutoFit/>
          </a:bodyPr>
          <a:lstStyle/>
          <a:p>
            <a:pPr algn="l">
              <a:lnSpc>
                <a:spcPts val="4638"/>
              </a:lnSpc>
            </a:pPr>
            <a:r>
              <a:rPr lang="en-US" sz="3311" b="true">
                <a:solidFill>
                  <a:srgbClr val="FF5757"/>
                </a:solidFill>
                <a:latin typeface="Arimo Bold"/>
                <a:ea typeface="Arimo Bold"/>
                <a:cs typeface="Arimo Bold"/>
                <a:sym typeface="Arimo Bold"/>
              </a:rPr>
              <a:t>H</a:t>
            </a:r>
            <a:r>
              <a:rPr lang="en-US" sz="3311" b="true">
                <a:solidFill>
                  <a:srgbClr val="FFFFFF"/>
                </a:solidFill>
                <a:latin typeface="Arimo Bold"/>
                <a:ea typeface="Arimo Bold"/>
                <a:cs typeface="Arimo Bold"/>
                <a:sym typeface="Arimo Bold"/>
              </a:rPr>
              <a:t>ardware Peripheral Management</a:t>
            </a:r>
          </a:p>
        </p:txBody>
      </p:sp>
      <p:grpSp>
        <p:nvGrpSpPr>
          <p:cNvPr name="Group 14" id="14"/>
          <p:cNvGrpSpPr/>
          <p:nvPr/>
        </p:nvGrpSpPr>
        <p:grpSpPr>
          <a:xfrm rot="0">
            <a:off x="180182" y="5335286"/>
            <a:ext cx="8810378" cy="1130359"/>
            <a:chOff x="0" y="0"/>
            <a:chExt cx="11747171" cy="1507145"/>
          </a:xfrm>
        </p:grpSpPr>
        <p:sp>
          <p:nvSpPr>
            <p:cNvPr name="Freeform 15" id="15"/>
            <p:cNvSpPr/>
            <p:nvPr/>
          </p:nvSpPr>
          <p:spPr>
            <a:xfrm flipH="false" flipV="false" rot="0">
              <a:off x="0" y="0"/>
              <a:ext cx="11747119" cy="1507109"/>
            </a:xfrm>
            <a:custGeom>
              <a:avLst/>
              <a:gdLst/>
              <a:ahLst/>
              <a:cxnLst/>
              <a:rect r="r" b="b" t="t" l="l"/>
              <a:pathLst>
                <a:path h="1507109" w="11747119">
                  <a:moveTo>
                    <a:pt x="0" y="0"/>
                  </a:moveTo>
                  <a:lnTo>
                    <a:pt x="0" y="1507109"/>
                  </a:lnTo>
                  <a:lnTo>
                    <a:pt x="11747119" y="1507109"/>
                  </a:lnTo>
                  <a:lnTo>
                    <a:pt x="11747119" y="0"/>
                  </a:lnTo>
                  <a:lnTo>
                    <a:pt x="0" y="0"/>
                  </a:lnTo>
                  <a:close/>
                  <a:moveTo>
                    <a:pt x="11483086" y="1243076"/>
                  </a:moveTo>
                  <a:lnTo>
                    <a:pt x="258572" y="1243076"/>
                  </a:lnTo>
                  <a:lnTo>
                    <a:pt x="258572" y="258572"/>
                  </a:lnTo>
                  <a:lnTo>
                    <a:pt x="11483086" y="258572"/>
                  </a:lnTo>
                  <a:lnTo>
                    <a:pt x="11483086" y="1243076"/>
                  </a:lnTo>
                  <a:close/>
                </a:path>
              </a:pathLst>
            </a:custGeom>
            <a:solidFill>
              <a:srgbClr val="BD66AF"/>
            </a:solidFill>
          </p:spPr>
        </p:sp>
      </p:grpSp>
      <p:sp>
        <p:nvSpPr>
          <p:cNvPr name="TextBox 16" id="16"/>
          <p:cNvSpPr txBox="true"/>
          <p:nvPr/>
        </p:nvSpPr>
        <p:spPr>
          <a:xfrm rot="0">
            <a:off x="673842" y="5406554"/>
            <a:ext cx="7823058" cy="815209"/>
          </a:xfrm>
          <a:prstGeom prst="rect">
            <a:avLst/>
          </a:prstGeom>
        </p:spPr>
        <p:txBody>
          <a:bodyPr anchor="t" rtlCol="false" tIns="0" lIns="0" bIns="0" rIns="0">
            <a:spAutoFit/>
          </a:bodyPr>
          <a:lstStyle/>
          <a:p>
            <a:pPr algn="l">
              <a:lnSpc>
                <a:spcPts val="5988"/>
              </a:lnSpc>
            </a:pPr>
            <a:r>
              <a:rPr lang="en-US" sz="4277" b="true">
                <a:solidFill>
                  <a:srgbClr val="FF5757"/>
                </a:solidFill>
                <a:latin typeface="Arimo Bold"/>
                <a:ea typeface="Arimo Bold"/>
                <a:cs typeface="Arimo Bold"/>
                <a:sym typeface="Arimo Bold"/>
              </a:rPr>
              <a:t>U</a:t>
            </a:r>
            <a:r>
              <a:rPr lang="en-US" sz="4277" b="true">
                <a:solidFill>
                  <a:srgbClr val="FFFFFF"/>
                </a:solidFill>
                <a:latin typeface="Arimo Bold"/>
                <a:ea typeface="Arimo Bold"/>
                <a:cs typeface="Arimo Bold"/>
                <a:sym typeface="Arimo Bold"/>
              </a:rPr>
              <a:t>ser Account Management</a:t>
            </a:r>
          </a:p>
        </p:txBody>
      </p:sp>
      <p:grpSp>
        <p:nvGrpSpPr>
          <p:cNvPr name="Group 17" id="17"/>
          <p:cNvGrpSpPr/>
          <p:nvPr/>
        </p:nvGrpSpPr>
        <p:grpSpPr>
          <a:xfrm rot="0">
            <a:off x="180182" y="6465644"/>
            <a:ext cx="8810378" cy="1130359"/>
            <a:chOff x="0" y="0"/>
            <a:chExt cx="11747171" cy="1507145"/>
          </a:xfrm>
        </p:grpSpPr>
        <p:sp>
          <p:nvSpPr>
            <p:cNvPr name="Freeform 18" id="18"/>
            <p:cNvSpPr/>
            <p:nvPr/>
          </p:nvSpPr>
          <p:spPr>
            <a:xfrm flipH="false" flipV="false" rot="0">
              <a:off x="0" y="0"/>
              <a:ext cx="11747119" cy="1507109"/>
            </a:xfrm>
            <a:custGeom>
              <a:avLst/>
              <a:gdLst/>
              <a:ahLst/>
              <a:cxnLst/>
              <a:rect r="r" b="b" t="t" l="l"/>
              <a:pathLst>
                <a:path h="1507109" w="11747119">
                  <a:moveTo>
                    <a:pt x="0" y="0"/>
                  </a:moveTo>
                  <a:lnTo>
                    <a:pt x="0" y="1507109"/>
                  </a:lnTo>
                  <a:lnTo>
                    <a:pt x="11747119" y="1507109"/>
                  </a:lnTo>
                  <a:lnTo>
                    <a:pt x="11747119" y="0"/>
                  </a:lnTo>
                  <a:lnTo>
                    <a:pt x="0" y="0"/>
                  </a:lnTo>
                  <a:close/>
                  <a:moveTo>
                    <a:pt x="11483086" y="1243076"/>
                  </a:moveTo>
                  <a:lnTo>
                    <a:pt x="258572" y="1243076"/>
                  </a:lnTo>
                  <a:lnTo>
                    <a:pt x="258572" y="258572"/>
                  </a:lnTo>
                  <a:lnTo>
                    <a:pt x="11483086" y="258572"/>
                  </a:lnTo>
                  <a:lnTo>
                    <a:pt x="11483086" y="1243076"/>
                  </a:lnTo>
                  <a:close/>
                </a:path>
              </a:pathLst>
            </a:custGeom>
            <a:solidFill>
              <a:srgbClr val="BD66AF"/>
            </a:solidFill>
          </p:spPr>
        </p:sp>
      </p:grpSp>
      <p:sp>
        <p:nvSpPr>
          <p:cNvPr name="TextBox 19" id="19"/>
          <p:cNvSpPr txBox="true"/>
          <p:nvPr/>
        </p:nvSpPr>
        <p:spPr>
          <a:xfrm rot="0">
            <a:off x="661227" y="6536912"/>
            <a:ext cx="7823058" cy="815209"/>
          </a:xfrm>
          <a:prstGeom prst="rect">
            <a:avLst/>
          </a:prstGeom>
        </p:spPr>
        <p:txBody>
          <a:bodyPr anchor="t" rtlCol="false" tIns="0" lIns="0" bIns="0" rIns="0">
            <a:spAutoFit/>
          </a:bodyPr>
          <a:lstStyle/>
          <a:p>
            <a:pPr algn="l">
              <a:lnSpc>
                <a:spcPts val="5988"/>
              </a:lnSpc>
            </a:pPr>
            <a:r>
              <a:rPr lang="en-US" sz="4277" b="true">
                <a:solidFill>
                  <a:srgbClr val="FF5757"/>
                </a:solidFill>
                <a:latin typeface="Arimo Bold"/>
                <a:ea typeface="Arimo Bold"/>
                <a:cs typeface="Arimo Bold"/>
                <a:sym typeface="Arimo Bold"/>
              </a:rPr>
              <a:t>F</a:t>
            </a:r>
            <a:r>
              <a:rPr lang="en-US" sz="4277" b="true">
                <a:solidFill>
                  <a:srgbClr val="FFFFFF"/>
                </a:solidFill>
                <a:latin typeface="Arimo Bold"/>
                <a:ea typeface="Arimo Bold"/>
                <a:cs typeface="Arimo Bold"/>
                <a:sym typeface="Arimo Bold"/>
              </a:rPr>
              <a:t>ile Management</a:t>
            </a:r>
          </a:p>
        </p:txBody>
      </p:sp>
      <p:grpSp>
        <p:nvGrpSpPr>
          <p:cNvPr name="Group 20" id="20"/>
          <p:cNvGrpSpPr/>
          <p:nvPr/>
        </p:nvGrpSpPr>
        <p:grpSpPr>
          <a:xfrm rot="0">
            <a:off x="180182" y="7596003"/>
            <a:ext cx="8810378" cy="1130359"/>
            <a:chOff x="0" y="0"/>
            <a:chExt cx="11747171" cy="1507145"/>
          </a:xfrm>
        </p:grpSpPr>
        <p:sp>
          <p:nvSpPr>
            <p:cNvPr name="Freeform 21" id="21"/>
            <p:cNvSpPr/>
            <p:nvPr/>
          </p:nvSpPr>
          <p:spPr>
            <a:xfrm flipH="false" flipV="false" rot="0">
              <a:off x="0" y="0"/>
              <a:ext cx="11747119" cy="1507109"/>
            </a:xfrm>
            <a:custGeom>
              <a:avLst/>
              <a:gdLst/>
              <a:ahLst/>
              <a:cxnLst/>
              <a:rect r="r" b="b" t="t" l="l"/>
              <a:pathLst>
                <a:path h="1507109" w="11747119">
                  <a:moveTo>
                    <a:pt x="0" y="0"/>
                  </a:moveTo>
                  <a:lnTo>
                    <a:pt x="0" y="1507109"/>
                  </a:lnTo>
                  <a:lnTo>
                    <a:pt x="11747119" y="1507109"/>
                  </a:lnTo>
                  <a:lnTo>
                    <a:pt x="11747119" y="0"/>
                  </a:lnTo>
                  <a:lnTo>
                    <a:pt x="0" y="0"/>
                  </a:lnTo>
                  <a:close/>
                  <a:moveTo>
                    <a:pt x="11483086" y="1243076"/>
                  </a:moveTo>
                  <a:lnTo>
                    <a:pt x="258572" y="1243076"/>
                  </a:lnTo>
                  <a:lnTo>
                    <a:pt x="258572" y="258572"/>
                  </a:lnTo>
                  <a:lnTo>
                    <a:pt x="11483086" y="258572"/>
                  </a:lnTo>
                  <a:lnTo>
                    <a:pt x="11483086" y="1243076"/>
                  </a:lnTo>
                  <a:close/>
                </a:path>
              </a:pathLst>
            </a:custGeom>
            <a:solidFill>
              <a:srgbClr val="BD66AF"/>
            </a:solidFill>
          </p:spPr>
        </p:sp>
      </p:grpSp>
      <p:sp>
        <p:nvSpPr>
          <p:cNvPr name="TextBox 22" id="22"/>
          <p:cNvSpPr txBox="true"/>
          <p:nvPr/>
        </p:nvSpPr>
        <p:spPr>
          <a:xfrm rot="0">
            <a:off x="661227" y="7668273"/>
            <a:ext cx="7823058" cy="815209"/>
          </a:xfrm>
          <a:prstGeom prst="rect">
            <a:avLst/>
          </a:prstGeom>
        </p:spPr>
        <p:txBody>
          <a:bodyPr anchor="t" rtlCol="false" tIns="0" lIns="0" bIns="0" rIns="0">
            <a:spAutoFit/>
          </a:bodyPr>
          <a:lstStyle/>
          <a:p>
            <a:pPr algn="l">
              <a:lnSpc>
                <a:spcPts val="5988"/>
              </a:lnSpc>
            </a:pPr>
            <a:r>
              <a:rPr lang="en-US" sz="4277" b="true">
                <a:solidFill>
                  <a:srgbClr val="FF5757"/>
                </a:solidFill>
                <a:latin typeface="Arimo Bold"/>
                <a:ea typeface="Arimo Bold"/>
                <a:cs typeface="Arimo Bold"/>
                <a:sym typeface="Arimo Bold"/>
              </a:rPr>
              <a:t>S</a:t>
            </a:r>
            <a:r>
              <a:rPr lang="en-US" sz="4277" b="true">
                <a:solidFill>
                  <a:srgbClr val="FFFFFF"/>
                </a:solidFill>
                <a:latin typeface="Arimo Bold"/>
                <a:ea typeface="Arimo Bold"/>
                <a:cs typeface="Arimo Bold"/>
                <a:sym typeface="Arimo Bold"/>
              </a:rPr>
              <a:t>ecurity Management</a:t>
            </a:r>
          </a:p>
        </p:txBody>
      </p:sp>
      <p:sp>
        <p:nvSpPr>
          <p:cNvPr name="TextBox 23" id="23"/>
          <p:cNvSpPr txBox="true"/>
          <p:nvPr/>
        </p:nvSpPr>
        <p:spPr>
          <a:xfrm rot="0">
            <a:off x="9696674" y="4010254"/>
            <a:ext cx="7383579" cy="1567750"/>
          </a:xfrm>
          <a:prstGeom prst="rect">
            <a:avLst/>
          </a:prstGeom>
        </p:spPr>
        <p:txBody>
          <a:bodyPr anchor="t" rtlCol="false" tIns="0" lIns="0" bIns="0" rIns="0">
            <a:spAutoFit/>
          </a:bodyPr>
          <a:lstStyle/>
          <a:p>
            <a:pPr algn="l">
              <a:lnSpc>
                <a:spcPts val="5988"/>
              </a:lnSpc>
            </a:pPr>
            <a:r>
              <a:rPr lang="en-US" sz="4277" b="true">
                <a:solidFill>
                  <a:srgbClr val="FFFFFF"/>
                </a:solidFill>
                <a:latin typeface="Arimo Bold"/>
                <a:ea typeface="Arimo Bold"/>
                <a:cs typeface="Arimo Bold"/>
                <a:sym typeface="Arimo Bold"/>
              </a:rPr>
              <a:t>7 functions of the OS: </a:t>
            </a:r>
          </a:p>
          <a:p>
            <a:pPr algn="l">
              <a:lnSpc>
                <a:spcPts val="5988"/>
              </a:lnSpc>
            </a:pPr>
            <a:r>
              <a:rPr lang="en-US" sz="4277" b="true">
                <a:solidFill>
                  <a:srgbClr val="FF5757"/>
                </a:solidFill>
                <a:latin typeface="Arimo Bold"/>
                <a:ea typeface="Arimo Bold"/>
                <a:cs typeface="Arimo Bold"/>
                <a:sym typeface="Arimo Bold"/>
              </a:rPr>
              <a:t>HMM</a:t>
            </a:r>
            <a:r>
              <a:rPr lang="en-US" sz="4277" b="true">
                <a:solidFill>
                  <a:srgbClr val="FFFFFF"/>
                </a:solidFill>
                <a:latin typeface="Arimo Bold"/>
                <a:ea typeface="Arimo Bold"/>
                <a:cs typeface="Arimo Bold"/>
                <a:sym typeface="Arimo Bold"/>
              </a:rPr>
              <a:t>, </a:t>
            </a:r>
            <a:r>
              <a:rPr lang="en-US" sz="4277" b="true">
                <a:solidFill>
                  <a:srgbClr val="FF5757"/>
                </a:solidFill>
                <a:latin typeface="Arimo Bold"/>
                <a:ea typeface="Arimo Bold"/>
                <a:cs typeface="Arimo Bold"/>
                <a:sym typeface="Arimo Bold"/>
              </a:rPr>
              <a:t>H</a:t>
            </a:r>
            <a:r>
              <a:rPr lang="en-US" sz="4277" b="true">
                <a:solidFill>
                  <a:srgbClr val="FFFFFF"/>
                </a:solidFill>
                <a:latin typeface="Arimo Bold"/>
                <a:ea typeface="Arimo Bold"/>
                <a:cs typeface="Arimo Bold"/>
                <a:sym typeface="Arimo Bold"/>
              </a:rPr>
              <a:t>ow </a:t>
            </a:r>
            <a:r>
              <a:rPr lang="en-US" sz="4277" b="true">
                <a:solidFill>
                  <a:srgbClr val="FF5757"/>
                </a:solidFill>
                <a:latin typeface="Arimo Bold"/>
                <a:ea typeface="Arimo Bold"/>
                <a:cs typeface="Arimo Bold"/>
                <a:sym typeface="Arimo Bold"/>
              </a:rPr>
              <a:t>U</a:t>
            </a:r>
            <a:r>
              <a:rPr lang="en-US" sz="4277" b="true">
                <a:solidFill>
                  <a:srgbClr val="FFFFFF"/>
                </a:solidFill>
                <a:latin typeface="Arimo Bold"/>
                <a:ea typeface="Arimo Bold"/>
                <a:cs typeface="Arimo Bold"/>
                <a:sym typeface="Arimo Bold"/>
              </a:rPr>
              <a:t> </a:t>
            </a:r>
            <a:r>
              <a:rPr lang="en-US" sz="4277" b="true">
                <a:solidFill>
                  <a:srgbClr val="FF5757"/>
                </a:solidFill>
                <a:latin typeface="Arimo Bold"/>
                <a:ea typeface="Arimo Bold"/>
                <a:cs typeface="Arimo Bold"/>
                <a:sym typeface="Arimo Bold"/>
              </a:rPr>
              <a:t>F</a:t>
            </a:r>
            <a:r>
              <a:rPr lang="en-US" sz="4277" b="true">
                <a:solidFill>
                  <a:srgbClr val="FFFFFF"/>
                </a:solidFill>
                <a:latin typeface="Arimo Bold"/>
                <a:ea typeface="Arimo Bold"/>
                <a:cs typeface="Arimo Bold"/>
                <a:sym typeface="Arimo Bold"/>
              </a:rPr>
              <a:t>eeling </a:t>
            </a:r>
            <a:r>
              <a:rPr lang="en-US" sz="4277" b="true">
                <a:solidFill>
                  <a:srgbClr val="FF5757"/>
                </a:solidFill>
                <a:latin typeface="Arimo Bold"/>
                <a:ea typeface="Arimo Bold"/>
                <a:cs typeface="Arimo Bold"/>
                <a:sym typeface="Arimo Bold"/>
              </a:rPr>
              <a:t>S</a:t>
            </a:r>
            <a:r>
              <a:rPr lang="en-US" sz="4277" b="true">
                <a:solidFill>
                  <a:srgbClr val="FFFFFF"/>
                </a:solidFill>
                <a:latin typeface="Arimo Bold"/>
                <a:ea typeface="Arimo Bold"/>
                <a:cs typeface="Arimo Bold"/>
                <a:sym typeface="Arimo Bold"/>
              </a:rPr>
              <a:t>on?</a:t>
            </a:r>
          </a:p>
        </p:txBody>
      </p:sp>
      <p:grpSp>
        <p:nvGrpSpPr>
          <p:cNvPr name="Group 24" id="24"/>
          <p:cNvGrpSpPr/>
          <p:nvPr/>
        </p:nvGrpSpPr>
        <p:grpSpPr>
          <a:xfrm rot="0">
            <a:off x="2537237" y="281084"/>
            <a:ext cx="13213526" cy="9925515"/>
            <a:chOff x="0" y="0"/>
            <a:chExt cx="17618034" cy="13234020"/>
          </a:xfrm>
        </p:grpSpPr>
        <p:sp>
          <p:nvSpPr>
            <p:cNvPr name="Freeform 25" id="2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26" id="2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27" id="2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252438"/>
        </a:solidFill>
      </p:bgPr>
    </p:bg>
    <p:spTree>
      <p:nvGrpSpPr>
        <p:cNvPr id="1" name=""/>
        <p:cNvGrpSpPr/>
        <p:nvPr/>
      </p:nvGrpSpPr>
      <p:grpSpPr>
        <a:xfrm>
          <a:off x="0" y="0"/>
          <a:ext cx="0" cy="0"/>
          <a:chOff x="0" y="0"/>
          <a:chExt cx="0" cy="0"/>
        </a:xfrm>
      </p:grpSpPr>
      <p:grpSp>
        <p:nvGrpSpPr>
          <p:cNvPr name="Group 2" id="2"/>
          <p:cNvGrpSpPr/>
          <p:nvPr/>
        </p:nvGrpSpPr>
        <p:grpSpPr>
          <a:xfrm rot="0">
            <a:off x="425496" y="307463"/>
            <a:ext cx="11868040" cy="1079894"/>
            <a:chOff x="0" y="0"/>
            <a:chExt cx="15824053" cy="1439859"/>
          </a:xfrm>
        </p:grpSpPr>
        <p:sp>
          <p:nvSpPr>
            <p:cNvPr name="Freeform 3" id="3"/>
            <p:cNvSpPr/>
            <p:nvPr/>
          </p:nvSpPr>
          <p:spPr>
            <a:xfrm flipH="false" flipV="false" rot="0">
              <a:off x="0" y="0"/>
              <a:ext cx="15824073" cy="1439799"/>
            </a:xfrm>
            <a:custGeom>
              <a:avLst/>
              <a:gdLst/>
              <a:ahLst/>
              <a:cxnLst/>
              <a:rect r="r" b="b" t="t" l="l"/>
              <a:pathLst>
                <a:path h="1439799" w="15824073">
                  <a:moveTo>
                    <a:pt x="0" y="0"/>
                  </a:moveTo>
                  <a:lnTo>
                    <a:pt x="0" y="1439799"/>
                  </a:lnTo>
                  <a:lnTo>
                    <a:pt x="15824073" y="1439799"/>
                  </a:lnTo>
                  <a:lnTo>
                    <a:pt x="15824073" y="0"/>
                  </a:lnTo>
                  <a:lnTo>
                    <a:pt x="0" y="0"/>
                  </a:lnTo>
                  <a:close/>
                  <a:moveTo>
                    <a:pt x="15546070" y="1161923"/>
                  </a:moveTo>
                  <a:lnTo>
                    <a:pt x="272161" y="1161923"/>
                  </a:lnTo>
                  <a:lnTo>
                    <a:pt x="272161" y="272161"/>
                  </a:lnTo>
                  <a:lnTo>
                    <a:pt x="15546070" y="272161"/>
                  </a:lnTo>
                  <a:lnTo>
                    <a:pt x="15546070" y="1161923"/>
                  </a:lnTo>
                  <a:close/>
                </a:path>
              </a:pathLst>
            </a:custGeom>
            <a:solidFill>
              <a:srgbClr val="004AAD"/>
            </a:solidFill>
          </p:spPr>
        </p:sp>
      </p:grpSp>
      <p:sp>
        <p:nvSpPr>
          <p:cNvPr name="Freeform 4" id="4"/>
          <p:cNvSpPr/>
          <p:nvPr/>
        </p:nvSpPr>
        <p:spPr>
          <a:xfrm flipH="false" flipV="false" rot="0">
            <a:off x="6359516" y="1568612"/>
            <a:ext cx="6532395" cy="8371143"/>
          </a:xfrm>
          <a:custGeom>
            <a:avLst/>
            <a:gdLst/>
            <a:ahLst/>
            <a:cxnLst/>
            <a:rect r="r" b="b" t="t" l="l"/>
            <a:pathLst>
              <a:path h="8371143" w="6532395">
                <a:moveTo>
                  <a:pt x="0" y="0"/>
                </a:moveTo>
                <a:lnTo>
                  <a:pt x="6532395" y="0"/>
                </a:lnTo>
                <a:lnTo>
                  <a:pt x="6532395" y="8371143"/>
                </a:lnTo>
                <a:lnTo>
                  <a:pt x="0" y="8371143"/>
                </a:lnTo>
                <a:lnTo>
                  <a:pt x="0" y="0"/>
                </a:lnTo>
                <a:close/>
              </a:path>
            </a:pathLst>
          </a:custGeom>
          <a:blipFill>
            <a:blip r:embed="rId2"/>
            <a:stretch>
              <a:fillRect l="0" t="0" r="0" b="0"/>
            </a:stretch>
          </a:blipFill>
        </p:spPr>
      </p:sp>
      <p:grpSp>
        <p:nvGrpSpPr>
          <p:cNvPr name="Group 5" id="5"/>
          <p:cNvGrpSpPr/>
          <p:nvPr/>
        </p:nvGrpSpPr>
        <p:grpSpPr>
          <a:xfrm rot="0">
            <a:off x="2537237" y="281084"/>
            <a:ext cx="13213526" cy="9925515"/>
            <a:chOff x="0" y="0"/>
            <a:chExt cx="17618034" cy="13234020"/>
          </a:xfrm>
        </p:grpSpPr>
        <p:sp>
          <p:nvSpPr>
            <p:cNvPr name="Freeform 6" id="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7" id="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8" id="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
        <p:nvSpPr>
          <p:cNvPr name="TextBox 9" id="9"/>
          <p:cNvSpPr txBox="true"/>
          <p:nvPr/>
        </p:nvSpPr>
        <p:spPr>
          <a:xfrm rot="0">
            <a:off x="895434" y="722325"/>
            <a:ext cx="10928164" cy="383519"/>
          </a:xfrm>
          <a:prstGeom prst="rect">
            <a:avLst/>
          </a:prstGeom>
        </p:spPr>
        <p:txBody>
          <a:bodyPr anchor="t" rtlCol="false" tIns="0" lIns="0" bIns="0" rIns="0">
            <a:spAutoFit/>
          </a:bodyPr>
          <a:lstStyle/>
          <a:p>
            <a:pPr algn="ctr">
              <a:lnSpc>
                <a:spcPts val="3275"/>
              </a:lnSpc>
            </a:pPr>
            <a:r>
              <a:rPr lang="en-US" sz="3411" b="true">
                <a:solidFill>
                  <a:srgbClr val="7ED957"/>
                </a:solidFill>
                <a:latin typeface="Arimo Bold"/>
                <a:ea typeface="Arimo Bold"/>
                <a:cs typeface="Arimo Bold"/>
                <a:sym typeface="Arimo Bold"/>
              </a:rPr>
              <a:t>"Inner look" on  software - 2048</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7" y="-357629"/>
            <a:ext cx="4218457" cy="10756353"/>
          </a:xfrm>
          <a:custGeom>
            <a:avLst/>
            <a:gdLst/>
            <a:ahLst/>
            <a:cxnLst/>
            <a:rect r="r" b="b" t="t" l="l"/>
            <a:pathLst>
              <a:path h="10756353" w="4218457">
                <a:moveTo>
                  <a:pt x="0" y="0"/>
                </a:moveTo>
                <a:lnTo>
                  <a:pt x="4218457" y="0"/>
                </a:lnTo>
                <a:lnTo>
                  <a:pt x="4218457" y="10756353"/>
                </a:lnTo>
                <a:lnTo>
                  <a:pt x="0" y="10756353"/>
                </a:lnTo>
                <a:lnTo>
                  <a:pt x="0" y="0"/>
                </a:lnTo>
                <a:close/>
              </a:path>
            </a:pathLst>
          </a:custGeom>
          <a:blipFill>
            <a:blip r:embed="rId2"/>
            <a:stretch>
              <a:fillRect l="-132053" t="0" r="-142279" b="0"/>
            </a:stretch>
          </a:blipFill>
        </p:spPr>
      </p:sp>
      <p:grpSp>
        <p:nvGrpSpPr>
          <p:cNvPr name="Group 3" id="3"/>
          <p:cNvGrpSpPr/>
          <p:nvPr/>
        </p:nvGrpSpPr>
        <p:grpSpPr>
          <a:xfrm rot="0">
            <a:off x="739641" y="8487069"/>
            <a:ext cx="2492568" cy="1985237"/>
            <a:chOff x="0" y="0"/>
            <a:chExt cx="3323424" cy="2646983"/>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3" y="5082199"/>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200"/>
            <a:chOff x="0" y="0"/>
            <a:chExt cx="1585162" cy="1592267"/>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8" y="1706046"/>
            <a:ext cx="835006" cy="835006"/>
          </a:xfrm>
          <a:custGeom>
            <a:avLst/>
            <a:gdLst/>
            <a:ahLst/>
            <a:cxnLst/>
            <a:rect r="r" b="b" t="t" l="l"/>
            <a:pathLst>
              <a:path h="835006" w="835006">
                <a:moveTo>
                  <a:pt x="0" y="0"/>
                </a:moveTo>
                <a:lnTo>
                  <a:pt x="835006" y="0"/>
                </a:lnTo>
                <a:lnTo>
                  <a:pt x="835006"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 id="10"/>
          <p:cNvSpPr/>
          <p:nvPr/>
        </p:nvSpPr>
        <p:spPr>
          <a:xfrm flipH="false" flipV="false" rot="0">
            <a:off x="8073978" y="180743"/>
            <a:ext cx="2140044" cy="861368"/>
          </a:xfrm>
          <a:custGeom>
            <a:avLst/>
            <a:gdLst/>
            <a:ahLst/>
            <a:cxnLst/>
            <a:rect r="r" b="b" t="t" l="l"/>
            <a:pathLst>
              <a:path h="861368" w="2140044">
                <a:moveTo>
                  <a:pt x="0" y="0"/>
                </a:moveTo>
                <a:lnTo>
                  <a:pt x="2140044" y="0"/>
                </a:lnTo>
                <a:lnTo>
                  <a:pt x="2140044" y="861367"/>
                </a:lnTo>
                <a:lnTo>
                  <a:pt x="0" y="861367"/>
                </a:lnTo>
                <a:lnTo>
                  <a:pt x="0" y="0"/>
                </a:lnTo>
                <a:close/>
              </a:path>
            </a:pathLst>
          </a:custGeom>
          <a:blipFill>
            <a:blip r:embed="rId5">
              <a:alphaModFix amt="70000"/>
            </a:blip>
            <a:stretch>
              <a:fillRect l="0" t="0" r="0" b="0"/>
            </a:stretch>
          </a:blipFill>
        </p:spPr>
      </p:sp>
      <p:sp>
        <p:nvSpPr>
          <p:cNvPr name="TextBox 11" id="11"/>
          <p:cNvSpPr txBox="true"/>
          <p:nvPr/>
        </p:nvSpPr>
        <p:spPr>
          <a:xfrm rot="0">
            <a:off x="5037490" y="-114300"/>
            <a:ext cx="12593949" cy="1428750"/>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grpSp>
        <p:nvGrpSpPr>
          <p:cNvPr name="Group 12" id="12"/>
          <p:cNvGrpSpPr/>
          <p:nvPr/>
        </p:nvGrpSpPr>
        <p:grpSpPr>
          <a:xfrm rot="0">
            <a:off x="5231057" y="1080294"/>
            <a:ext cx="12579429" cy="125413"/>
            <a:chOff x="0" y="0"/>
            <a:chExt cx="16772572" cy="167217"/>
          </a:xfrm>
        </p:grpSpPr>
        <p:sp>
          <p:nvSpPr>
            <p:cNvPr name="Freeform 13" id="13"/>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4" id="14"/>
          <p:cNvSpPr/>
          <p:nvPr/>
        </p:nvSpPr>
        <p:spPr>
          <a:xfrm flipH="false" flipV="false" rot="0">
            <a:off x="5037490" y="3751772"/>
            <a:ext cx="12489512" cy="2537552"/>
          </a:xfrm>
          <a:custGeom>
            <a:avLst/>
            <a:gdLst/>
            <a:ahLst/>
            <a:cxnLst/>
            <a:rect r="r" b="b" t="t" l="l"/>
            <a:pathLst>
              <a:path h="2537552" w="12489512">
                <a:moveTo>
                  <a:pt x="0" y="0"/>
                </a:moveTo>
                <a:lnTo>
                  <a:pt x="12489512" y="0"/>
                </a:lnTo>
                <a:lnTo>
                  <a:pt x="12489512" y="2537552"/>
                </a:lnTo>
                <a:lnTo>
                  <a:pt x="0" y="2537552"/>
                </a:lnTo>
                <a:lnTo>
                  <a:pt x="0" y="0"/>
                </a:lnTo>
                <a:close/>
              </a:path>
            </a:pathLst>
          </a:custGeom>
          <a:blipFill>
            <a:blip r:embed="rId6"/>
            <a:stretch>
              <a:fillRect l="0" t="0" r="0" b="0"/>
            </a:stretch>
          </a:blipFill>
        </p:spPr>
      </p:sp>
      <p:sp>
        <p:nvSpPr>
          <p:cNvPr name="Freeform 15" id="15"/>
          <p:cNvSpPr/>
          <p:nvPr/>
        </p:nvSpPr>
        <p:spPr>
          <a:xfrm flipH="false" flipV="false" rot="0">
            <a:off x="2537237" y="2675803"/>
            <a:ext cx="13213526" cy="5318444"/>
          </a:xfrm>
          <a:custGeom>
            <a:avLst/>
            <a:gdLst/>
            <a:ahLst/>
            <a:cxnLst/>
            <a:rect r="r" b="b" t="t" l="l"/>
            <a:pathLst>
              <a:path h="5318444" w="13213526">
                <a:moveTo>
                  <a:pt x="0" y="0"/>
                </a:moveTo>
                <a:lnTo>
                  <a:pt x="13213526" y="0"/>
                </a:lnTo>
                <a:lnTo>
                  <a:pt x="13213526" y="5318444"/>
                </a:lnTo>
                <a:lnTo>
                  <a:pt x="0" y="5318444"/>
                </a:lnTo>
                <a:lnTo>
                  <a:pt x="0" y="0"/>
                </a:lnTo>
                <a:close/>
              </a:path>
            </a:pathLst>
          </a:custGeom>
          <a:blipFill>
            <a:blip r:embed="rId7">
              <a:alphaModFix amt="9999"/>
            </a:blip>
            <a:stretch>
              <a:fillRect l="0" t="0" r="0" b="0"/>
            </a:stretch>
          </a:blipFill>
        </p:spPr>
      </p:sp>
      <p:sp>
        <p:nvSpPr>
          <p:cNvPr name="TextBox 16" id="16"/>
          <p:cNvSpPr txBox="true"/>
          <p:nvPr/>
        </p:nvSpPr>
        <p:spPr>
          <a:xfrm rot="0">
            <a:off x="5446645" y="9823047"/>
            <a:ext cx="7394709" cy="283210"/>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7" y="-357629"/>
            <a:ext cx="4218457" cy="10756353"/>
          </a:xfrm>
          <a:custGeom>
            <a:avLst/>
            <a:gdLst/>
            <a:ahLst/>
            <a:cxnLst/>
            <a:rect r="r" b="b" t="t" l="l"/>
            <a:pathLst>
              <a:path h="10756353" w="4218457">
                <a:moveTo>
                  <a:pt x="0" y="0"/>
                </a:moveTo>
                <a:lnTo>
                  <a:pt x="4218457" y="0"/>
                </a:lnTo>
                <a:lnTo>
                  <a:pt x="4218457" y="10756353"/>
                </a:lnTo>
                <a:lnTo>
                  <a:pt x="0" y="10756353"/>
                </a:lnTo>
                <a:lnTo>
                  <a:pt x="0" y="0"/>
                </a:lnTo>
                <a:close/>
              </a:path>
            </a:pathLst>
          </a:custGeom>
          <a:blipFill>
            <a:blip r:embed="rId2"/>
            <a:stretch>
              <a:fillRect l="-132053" t="0" r="-142279" b="0"/>
            </a:stretch>
          </a:blipFill>
        </p:spPr>
      </p:sp>
      <p:grpSp>
        <p:nvGrpSpPr>
          <p:cNvPr name="Group 3" id="3"/>
          <p:cNvGrpSpPr/>
          <p:nvPr/>
        </p:nvGrpSpPr>
        <p:grpSpPr>
          <a:xfrm rot="0">
            <a:off x="739641" y="8487069"/>
            <a:ext cx="2492568" cy="1985237"/>
            <a:chOff x="0" y="0"/>
            <a:chExt cx="3323424" cy="2646983"/>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3" y="5082199"/>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200"/>
            <a:chOff x="0" y="0"/>
            <a:chExt cx="1585162" cy="1592267"/>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8" y="1706046"/>
            <a:ext cx="835006" cy="835006"/>
          </a:xfrm>
          <a:custGeom>
            <a:avLst/>
            <a:gdLst/>
            <a:ahLst/>
            <a:cxnLst/>
            <a:rect r="r" b="b" t="t" l="l"/>
            <a:pathLst>
              <a:path h="835006" w="835006">
                <a:moveTo>
                  <a:pt x="0" y="0"/>
                </a:moveTo>
                <a:lnTo>
                  <a:pt x="835006" y="0"/>
                </a:lnTo>
                <a:lnTo>
                  <a:pt x="835006"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 id="10"/>
          <p:cNvSpPr/>
          <p:nvPr/>
        </p:nvSpPr>
        <p:spPr>
          <a:xfrm flipH="false" flipV="false" rot="0">
            <a:off x="8073978" y="281083"/>
            <a:ext cx="2140044" cy="861368"/>
          </a:xfrm>
          <a:custGeom>
            <a:avLst/>
            <a:gdLst/>
            <a:ahLst/>
            <a:cxnLst/>
            <a:rect r="r" b="b" t="t" l="l"/>
            <a:pathLst>
              <a:path h="861368" w="2140044">
                <a:moveTo>
                  <a:pt x="0" y="0"/>
                </a:moveTo>
                <a:lnTo>
                  <a:pt x="2140044" y="0"/>
                </a:lnTo>
                <a:lnTo>
                  <a:pt x="2140044" y="861368"/>
                </a:lnTo>
                <a:lnTo>
                  <a:pt x="0" y="861368"/>
                </a:lnTo>
                <a:lnTo>
                  <a:pt x="0" y="0"/>
                </a:lnTo>
                <a:close/>
              </a:path>
            </a:pathLst>
          </a:custGeom>
          <a:blipFill>
            <a:blip r:embed="rId5">
              <a:alphaModFix amt="70000"/>
            </a:blip>
            <a:stretch>
              <a:fillRect l="0" t="0" r="0" b="0"/>
            </a:stretch>
          </a:blipFill>
        </p:spPr>
      </p:sp>
      <p:sp>
        <p:nvSpPr>
          <p:cNvPr name="TextBox 11" id="11"/>
          <p:cNvSpPr txBox="true"/>
          <p:nvPr/>
        </p:nvSpPr>
        <p:spPr>
          <a:xfrm rot="0">
            <a:off x="5037490" y="-104775"/>
            <a:ext cx="12593949" cy="1428750"/>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grpSp>
        <p:nvGrpSpPr>
          <p:cNvPr name="Group 12" id="12"/>
          <p:cNvGrpSpPr/>
          <p:nvPr/>
        </p:nvGrpSpPr>
        <p:grpSpPr>
          <a:xfrm rot="0">
            <a:off x="5231057" y="1080294"/>
            <a:ext cx="12579429" cy="125413"/>
            <a:chOff x="0" y="0"/>
            <a:chExt cx="16772572" cy="167217"/>
          </a:xfrm>
        </p:grpSpPr>
        <p:sp>
          <p:nvSpPr>
            <p:cNvPr name="Freeform 13" id="13"/>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4" id="14"/>
          <p:cNvSpPr/>
          <p:nvPr/>
        </p:nvSpPr>
        <p:spPr>
          <a:xfrm flipH="false" flipV="false" rot="0">
            <a:off x="4994754" y="3006934"/>
            <a:ext cx="12264546" cy="6190066"/>
          </a:xfrm>
          <a:custGeom>
            <a:avLst/>
            <a:gdLst/>
            <a:ahLst/>
            <a:cxnLst/>
            <a:rect r="r" b="b" t="t" l="l"/>
            <a:pathLst>
              <a:path h="6190066" w="12264546">
                <a:moveTo>
                  <a:pt x="0" y="0"/>
                </a:moveTo>
                <a:lnTo>
                  <a:pt x="12264546" y="0"/>
                </a:lnTo>
                <a:lnTo>
                  <a:pt x="12264546" y="6190066"/>
                </a:lnTo>
                <a:lnTo>
                  <a:pt x="0" y="6190066"/>
                </a:lnTo>
                <a:lnTo>
                  <a:pt x="0" y="0"/>
                </a:lnTo>
                <a:close/>
              </a:path>
            </a:pathLst>
          </a:custGeom>
          <a:blipFill>
            <a:blip r:embed="rId6"/>
            <a:stretch>
              <a:fillRect l="0" t="0" r="-74029" b="0"/>
            </a:stretch>
          </a:blipFill>
        </p:spPr>
      </p:sp>
      <p:sp>
        <p:nvSpPr>
          <p:cNvPr name="Freeform 15" id="15"/>
          <p:cNvSpPr/>
          <p:nvPr/>
        </p:nvSpPr>
        <p:spPr>
          <a:xfrm flipH="false" flipV="false" rot="0">
            <a:off x="2537237" y="2776144"/>
            <a:ext cx="13213526" cy="5318444"/>
          </a:xfrm>
          <a:custGeom>
            <a:avLst/>
            <a:gdLst/>
            <a:ahLst/>
            <a:cxnLst/>
            <a:rect r="r" b="b" t="t" l="l"/>
            <a:pathLst>
              <a:path h="5318444" w="13213526">
                <a:moveTo>
                  <a:pt x="0" y="0"/>
                </a:moveTo>
                <a:lnTo>
                  <a:pt x="13213526" y="0"/>
                </a:lnTo>
                <a:lnTo>
                  <a:pt x="13213526" y="5318444"/>
                </a:lnTo>
                <a:lnTo>
                  <a:pt x="0" y="5318444"/>
                </a:lnTo>
                <a:lnTo>
                  <a:pt x="0" y="0"/>
                </a:lnTo>
                <a:close/>
              </a:path>
            </a:pathLst>
          </a:custGeom>
          <a:blipFill>
            <a:blip r:embed="rId7">
              <a:alphaModFix amt="9999"/>
            </a:blip>
            <a:stretch>
              <a:fillRect l="0" t="0" r="0" b="0"/>
            </a:stretch>
          </a:blipFill>
        </p:spPr>
      </p:sp>
      <p:sp>
        <p:nvSpPr>
          <p:cNvPr name="TextBox 16" id="16"/>
          <p:cNvSpPr txBox="true"/>
          <p:nvPr/>
        </p:nvSpPr>
        <p:spPr>
          <a:xfrm rot="0">
            <a:off x="5446645" y="9923388"/>
            <a:ext cx="7394709" cy="283210"/>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bg>
      <p:bgPr>
        <a:solidFill>
          <a:srgbClr val="FFEDD1"/>
        </a:solidFill>
      </p:bgPr>
    </p:bg>
    <p:spTree>
      <p:nvGrpSpPr>
        <p:cNvPr id="1" name=""/>
        <p:cNvGrpSpPr/>
        <p:nvPr/>
      </p:nvGrpSpPr>
      <p:grpSpPr>
        <a:xfrm>
          <a:off x="0" y="0"/>
          <a:ext cx="0" cy="0"/>
          <a:chOff x="0" y="0"/>
          <a:chExt cx="0" cy="0"/>
        </a:xfrm>
      </p:grpSpPr>
      <p:sp>
        <p:nvSpPr>
          <p:cNvPr name="Freeform 2" id="2"/>
          <p:cNvSpPr/>
          <p:nvPr/>
        </p:nvSpPr>
        <p:spPr>
          <a:xfrm flipH="false" flipV="false" rot="0">
            <a:off x="721801" y="1360735"/>
            <a:ext cx="9991165" cy="7774943"/>
          </a:xfrm>
          <a:custGeom>
            <a:avLst/>
            <a:gdLst/>
            <a:ahLst/>
            <a:cxnLst/>
            <a:rect r="r" b="b" t="t" l="l"/>
            <a:pathLst>
              <a:path h="7774943" w="9991165">
                <a:moveTo>
                  <a:pt x="0" y="0"/>
                </a:moveTo>
                <a:lnTo>
                  <a:pt x="9991165" y="0"/>
                </a:lnTo>
                <a:lnTo>
                  <a:pt x="9991165" y="7774943"/>
                </a:lnTo>
                <a:lnTo>
                  <a:pt x="0" y="7774943"/>
                </a:lnTo>
                <a:lnTo>
                  <a:pt x="0" y="0"/>
                </a:lnTo>
                <a:close/>
              </a:path>
            </a:pathLst>
          </a:custGeom>
          <a:blipFill>
            <a:blip r:embed="rId2">
              <a:extLst>
                <a:ext uri="{96DAC541-7B7A-43D3-8B79-37D633B846F1}">
                  <asvg:svgBlip xmlns:asvg="http://schemas.microsoft.com/office/drawing/2016/SVG/main" r:embed="rId3"/>
                </a:ext>
              </a:extLst>
            </a:blip>
            <a:stretch>
              <a:fillRect l="0" t="0" r="0" b="-329"/>
            </a:stretch>
          </a:blipFill>
        </p:spPr>
      </p:sp>
      <p:sp>
        <p:nvSpPr>
          <p:cNvPr name="Freeform 3" id="3"/>
          <p:cNvSpPr/>
          <p:nvPr/>
        </p:nvSpPr>
        <p:spPr>
          <a:xfrm flipH="false" flipV="false" rot="0">
            <a:off x="1209559" y="1813070"/>
            <a:ext cx="9015650" cy="5447386"/>
          </a:xfrm>
          <a:custGeom>
            <a:avLst/>
            <a:gdLst/>
            <a:ahLst/>
            <a:cxnLst/>
            <a:rect r="r" b="b" t="t" l="l"/>
            <a:pathLst>
              <a:path h="5447386" w="9015650">
                <a:moveTo>
                  <a:pt x="0" y="0"/>
                </a:moveTo>
                <a:lnTo>
                  <a:pt x="9015650" y="0"/>
                </a:lnTo>
                <a:lnTo>
                  <a:pt x="9015650" y="5447386"/>
                </a:lnTo>
                <a:lnTo>
                  <a:pt x="0" y="5447386"/>
                </a:lnTo>
                <a:lnTo>
                  <a:pt x="0" y="0"/>
                </a:lnTo>
                <a:close/>
              </a:path>
            </a:pathLst>
          </a:custGeom>
          <a:blipFill>
            <a:blip r:embed="rId4"/>
            <a:stretch>
              <a:fillRect l="-993" t="0" r="-993" b="-7183"/>
            </a:stretch>
          </a:blipFill>
        </p:spPr>
      </p:sp>
      <p:sp>
        <p:nvSpPr>
          <p:cNvPr name="TextBox 4" id="4"/>
          <p:cNvSpPr txBox="true"/>
          <p:nvPr/>
        </p:nvSpPr>
        <p:spPr>
          <a:xfrm rot="0">
            <a:off x="10967726" y="2866919"/>
            <a:ext cx="6453650" cy="4057164"/>
          </a:xfrm>
          <a:prstGeom prst="rect">
            <a:avLst/>
          </a:prstGeom>
        </p:spPr>
        <p:txBody>
          <a:bodyPr anchor="t" rtlCol="false" tIns="0" lIns="0" bIns="0" rIns="0">
            <a:spAutoFit/>
          </a:bodyPr>
          <a:lstStyle/>
          <a:p>
            <a:pPr algn="ctr">
              <a:lnSpc>
                <a:spcPts val="10310"/>
              </a:lnSpc>
            </a:pPr>
            <a:r>
              <a:rPr lang="en-US" sz="7364" b="true">
                <a:solidFill>
                  <a:srgbClr val="000000"/>
                </a:solidFill>
                <a:latin typeface="Arimo Bold"/>
                <a:ea typeface="Arimo Bold"/>
                <a:cs typeface="Arimo Bold"/>
                <a:sym typeface="Arimo Bold"/>
              </a:rPr>
              <a:t>Chapter 4.3 Running of Application </a:t>
            </a:r>
          </a:p>
        </p:txBody>
      </p:sp>
      <p:grpSp>
        <p:nvGrpSpPr>
          <p:cNvPr name="Group 5" id="5"/>
          <p:cNvGrpSpPr/>
          <p:nvPr/>
        </p:nvGrpSpPr>
        <p:grpSpPr>
          <a:xfrm rot="0">
            <a:off x="2537237" y="281084"/>
            <a:ext cx="13213526" cy="9925515"/>
            <a:chOff x="0" y="0"/>
            <a:chExt cx="17618034" cy="13234020"/>
          </a:xfrm>
        </p:grpSpPr>
        <p:sp>
          <p:nvSpPr>
            <p:cNvPr name="Freeform 6" id="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Freeform 7" id="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8" id="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bg>
      <p:bgPr>
        <a:solidFill>
          <a:srgbClr val="FFEDD1"/>
        </a:solidFill>
      </p:bgPr>
    </p:bg>
    <p:spTree>
      <p:nvGrpSpPr>
        <p:cNvPr id="1" name=""/>
        <p:cNvGrpSpPr/>
        <p:nvPr/>
      </p:nvGrpSpPr>
      <p:grpSpPr>
        <a:xfrm>
          <a:off x="0" y="0"/>
          <a:ext cx="0" cy="0"/>
          <a:chOff x="0" y="0"/>
          <a:chExt cx="0" cy="0"/>
        </a:xfrm>
      </p:grpSpPr>
      <p:sp>
        <p:nvSpPr>
          <p:cNvPr name="Freeform 2" id="2"/>
          <p:cNvSpPr/>
          <p:nvPr/>
        </p:nvSpPr>
        <p:spPr>
          <a:xfrm flipH="false" flipV="false" rot="0">
            <a:off x="426450" y="1793171"/>
            <a:ext cx="9374930" cy="7295400"/>
          </a:xfrm>
          <a:custGeom>
            <a:avLst/>
            <a:gdLst/>
            <a:ahLst/>
            <a:cxnLst/>
            <a:rect r="r" b="b" t="t" l="l"/>
            <a:pathLst>
              <a:path h="7295400" w="9374930">
                <a:moveTo>
                  <a:pt x="0" y="0"/>
                </a:moveTo>
                <a:lnTo>
                  <a:pt x="9374930" y="0"/>
                </a:lnTo>
                <a:lnTo>
                  <a:pt x="9374930" y="7295400"/>
                </a:lnTo>
                <a:lnTo>
                  <a:pt x="0" y="7295400"/>
                </a:lnTo>
                <a:lnTo>
                  <a:pt x="0" y="0"/>
                </a:lnTo>
                <a:close/>
              </a:path>
            </a:pathLst>
          </a:custGeom>
          <a:blipFill>
            <a:blip r:embed="rId2">
              <a:extLst>
                <a:ext uri="{96DAC541-7B7A-43D3-8B79-37D633B846F1}">
                  <asvg:svgBlip xmlns:asvg="http://schemas.microsoft.com/office/drawing/2016/SVG/main" r:embed="rId3"/>
                </a:ext>
              </a:extLst>
            </a:blip>
            <a:stretch>
              <a:fillRect l="0" t="0" r="0" b="-324"/>
            </a:stretch>
          </a:blipFill>
        </p:spPr>
      </p:sp>
      <p:sp>
        <p:nvSpPr>
          <p:cNvPr name="Freeform 3" id="3"/>
          <p:cNvSpPr/>
          <p:nvPr/>
        </p:nvSpPr>
        <p:spPr>
          <a:xfrm flipH="false" flipV="false" rot="0">
            <a:off x="884124" y="2202333"/>
            <a:ext cx="8459583" cy="5111402"/>
          </a:xfrm>
          <a:custGeom>
            <a:avLst/>
            <a:gdLst/>
            <a:ahLst/>
            <a:cxnLst/>
            <a:rect r="r" b="b" t="t" l="l"/>
            <a:pathLst>
              <a:path h="5111402" w="8459583">
                <a:moveTo>
                  <a:pt x="0" y="0"/>
                </a:moveTo>
                <a:lnTo>
                  <a:pt x="8459583" y="0"/>
                </a:lnTo>
                <a:lnTo>
                  <a:pt x="8459583" y="5111402"/>
                </a:lnTo>
                <a:lnTo>
                  <a:pt x="0" y="5111402"/>
                </a:lnTo>
                <a:lnTo>
                  <a:pt x="0" y="0"/>
                </a:lnTo>
                <a:close/>
              </a:path>
            </a:pathLst>
          </a:custGeom>
          <a:blipFill>
            <a:blip r:embed="rId4"/>
            <a:stretch>
              <a:fillRect l="-993" t="0" r="-993" b="-7183"/>
            </a:stretch>
          </a:blipFill>
        </p:spPr>
      </p:sp>
      <p:sp>
        <p:nvSpPr>
          <p:cNvPr name="Freeform 4" id="4"/>
          <p:cNvSpPr/>
          <p:nvPr/>
        </p:nvSpPr>
        <p:spPr>
          <a:xfrm flipH="false" flipV="false" rot="0">
            <a:off x="8073978" y="281083"/>
            <a:ext cx="2140044" cy="861368"/>
          </a:xfrm>
          <a:custGeom>
            <a:avLst/>
            <a:gdLst/>
            <a:ahLst/>
            <a:cxnLst/>
            <a:rect r="r" b="b" t="t" l="l"/>
            <a:pathLst>
              <a:path h="861368" w="2140044">
                <a:moveTo>
                  <a:pt x="0" y="0"/>
                </a:moveTo>
                <a:lnTo>
                  <a:pt x="2140044" y="0"/>
                </a:lnTo>
                <a:lnTo>
                  <a:pt x="2140044" y="861368"/>
                </a:lnTo>
                <a:lnTo>
                  <a:pt x="0" y="861368"/>
                </a:lnTo>
                <a:lnTo>
                  <a:pt x="0" y="0"/>
                </a:lnTo>
                <a:close/>
              </a:path>
            </a:pathLst>
          </a:custGeom>
          <a:blipFill>
            <a:blip r:embed="rId5">
              <a:alphaModFix amt="40000"/>
            </a:blip>
            <a:stretch>
              <a:fillRect l="0" t="0" r="0" b="0"/>
            </a:stretch>
          </a:blipFill>
        </p:spPr>
      </p:sp>
      <p:sp>
        <p:nvSpPr>
          <p:cNvPr name="TextBox 5" id="5"/>
          <p:cNvSpPr txBox="true"/>
          <p:nvPr/>
        </p:nvSpPr>
        <p:spPr>
          <a:xfrm rot="0">
            <a:off x="426450" y="21573"/>
            <a:ext cx="14457299" cy="866820"/>
          </a:xfrm>
          <a:prstGeom prst="rect">
            <a:avLst/>
          </a:prstGeom>
        </p:spPr>
        <p:txBody>
          <a:bodyPr anchor="t" rtlCol="false" tIns="0" lIns="0" bIns="0" rIns="0">
            <a:spAutoFit/>
          </a:bodyPr>
          <a:lstStyle/>
          <a:p>
            <a:pPr algn="l">
              <a:lnSpc>
                <a:spcPts val="6266"/>
              </a:lnSpc>
            </a:pPr>
            <a:r>
              <a:rPr lang="en-US" sz="4475" b="true">
                <a:solidFill>
                  <a:srgbClr val="000000"/>
                </a:solidFill>
                <a:latin typeface="Arimo Bold"/>
                <a:ea typeface="Arimo Bold"/>
                <a:cs typeface="Arimo Bold"/>
                <a:sym typeface="Arimo Bold"/>
              </a:rPr>
              <a:t>Introducing BIOS (Basic Input/Output System)</a:t>
            </a:r>
          </a:p>
        </p:txBody>
      </p:sp>
      <p:sp>
        <p:nvSpPr>
          <p:cNvPr name="TextBox 6" id="6"/>
          <p:cNvSpPr txBox="true"/>
          <p:nvPr/>
        </p:nvSpPr>
        <p:spPr>
          <a:xfrm rot="0">
            <a:off x="10284454" y="792521"/>
            <a:ext cx="7045776" cy="8296050"/>
          </a:xfrm>
          <a:prstGeom prst="rect">
            <a:avLst/>
          </a:prstGeom>
        </p:spPr>
        <p:txBody>
          <a:bodyPr anchor="t" rtlCol="false" tIns="0" lIns="0" bIns="0" rIns="0">
            <a:spAutoFit/>
          </a:bodyPr>
          <a:lstStyle/>
          <a:p>
            <a:pPr algn="l">
              <a:lnSpc>
                <a:spcPts val="4314"/>
              </a:lnSpc>
            </a:pPr>
          </a:p>
          <a:p>
            <a:pPr algn="l" marL="704636" indent="-234879" lvl="2">
              <a:lnSpc>
                <a:spcPts val="4314"/>
              </a:lnSpc>
              <a:buFont typeface="Arial"/>
              <a:buChar char="⚬"/>
            </a:pPr>
            <a:r>
              <a:rPr lang="en-US" sz="3082">
                <a:solidFill>
                  <a:srgbClr val="3B3B3B"/>
                </a:solidFill>
                <a:latin typeface="Arimo"/>
                <a:ea typeface="Arimo"/>
                <a:cs typeface="Arimo"/>
                <a:sym typeface="Arimo"/>
              </a:rPr>
              <a:t>Firmware is embedded software instructions found in tangible electronic components like a BIOS.</a:t>
            </a:r>
          </a:p>
          <a:p>
            <a:pPr algn="l" marL="704636" indent="-234879" lvl="2">
              <a:lnSpc>
                <a:spcPts val="4314"/>
              </a:lnSpc>
              <a:buFont typeface="Arial"/>
              <a:buChar char="⚬"/>
            </a:pPr>
            <a:r>
              <a:rPr lang="en-US" sz="3082">
                <a:solidFill>
                  <a:srgbClr val="3B3B3B"/>
                </a:solidFill>
                <a:latin typeface="Arimo"/>
                <a:ea typeface="Arimo"/>
                <a:cs typeface="Arimo"/>
                <a:sym typeface="Arimo"/>
              </a:rPr>
              <a:t>BIOS settings are stored on a CMOS (Complementary Metal-Oxide-Semiconductor) chip.</a:t>
            </a:r>
          </a:p>
          <a:p>
            <a:pPr algn="l" marL="704636" indent="-234879" lvl="2">
              <a:lnSpc>
                <a:spcPts val="4314"/>
              </a:lnSpc>
              <a:buFont typeface="Arial"/>
              <a:buChar char="⚬"/>
            </a:pPr>
            <a:r>
              <a:rPr lang="en-US" sz="3082">
                <a:solidFill>
                  <a:srgbClr val="3B3B3B"/>
                </a:solidFill>
                <a:latin typeface="Arimo"/>
                <a:ea typeface="Arimo"/>
                <a:cs typeface="Arimo"/>
                <a:sym typeface="Arimo"/>
              </a:rPr>
              <a:t>Removing or disconnecting the battery resets BIOS settings.</a:t>
            </a:r>
          </a:p>
          <a:p>
            <a:pPr algn="l" marL="704636" indent="-234879" lvl="2">
              <a:lnSpc>
                <a:spcPts val="4314"/>
              </a:lnSpc>
              <a:buFont typeface="Arial"/>
              <a:buChar char="⚬"/>
            </a:pPr>
            <a:r>
              <a:rPr lang="en-US" sz="3082">
                <a:solidFill>
                  <a:srgbClr val="3B3B3B"/>
                </a:solidFill>
                <a:latin typeface="Arimo"/>
                <a:ea typeface="Arimo"/>
                <a:cs typeface="Arimo"/>
                <a:sym typeface="Arimo"/>
              </a:rPr>
              <a:t>Firmware, such as BIOS, initiates the computer's startup process by loading part of the operating system from secondary storage into RAM.</a:t>
            </a:r>
          </a:p>
        </p:txBody>
      </p:sp>
      <p:sp>
        <p:nvSpPr>
          <p:cNvPr name="Freeform 7" id="7"/>
          <p:cNvSpPr/>
          <p:nvPr/>
        </p:nvSpPr>
        <p:spPr>
          <a:xfrm flipH="false" flipV="false" rot="0">
            <a:off x="2537237" y="2776144"/>
            <a:ext cx="13213526" cy="5318444"/>
          </a:xfrm>
          <a:custGeom>
            <a:avLst/>
            <a:gdLst/>
            <a:ahLst/>
            <a:cxnLst/>
            <a:rect r="r" b="b" t="t" l="l"/>
            <a:pathLst>
              <a:path h="5318444" w="13213526">
                <a:moveTo>
                  <a:pt x="0" y="0"/>
                </a:moveTo>
                <a:lnTo>
                  <a:pt x="13213526" y="0"/>
                </a:lnTo>
                <a:lnTo>
                  <a:pt x="13213526" y="5318444"/>
                </a:lnTo>
                <a:lnTo>
                  <a:pt x="0" y="5318444"/>
                </a:lnTo>
                <a:lnTo>
                  <a:pt x="0" y="0"/>
                </a:lnTo>
                <a:close/>
              </a:path>
            </a:pathLst>
          </a:custGeom>
          <a:blipFill>
            <a:blip r:embed="rId6">
              <a:alphaModFix amt="9999"/>
            </a:blip>
            <a:stretch>
              <a:fillRect l="0" t="0" r="0" b="0"/>
            </a:stretch>
          </a:blipFill>
        </p:spPr>
      </p:sp>
      <p:sp>
        <p:nvSpPr>
          <p:cNvPr name="TextBox 8" id="8"/>
          <p:cNvSpPr txBox="true"/>
          <p:nvPr/>
        </p:nvSpPr>
        <p:spPr>
          <a:xfrm rot="0">
            <a:off x="5446645" y="9923388"/>
            <a:ext cx="7394709" cy="283210"/>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7" tooltip="http://www.exampaperspractice.co.uk"/>
              </a:rPr>
              <a:t>www.exampaperspractice.co.uk</a:t>
            </a:r>
          </a:p>
        </p:txBody>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bg>
      <p:bgPr>
        <a:solidFill>
          <a:srgbClr val="FFEDD1"/>
        </a:solidFill>
      </p:bgPr>
    </p:bg>
    <p:spTree>
      <p:nvGrpSpPr>
        <p:cNvPr id="1" name=""/>
        <p:cNvGrpSpPr/>
        <p:nvPr/>
      </p:nvGrpSpPr>
      <p:grpSpPr>
        <a:xfrm>
          <a:off x="0" y="0"/>
          <a:ext cx="0" cy="0"/>
          <a:chOff x="0" y="0"/>
          <a:chExt cx="0" cy="0"/>
        </a:xfrm>
      </p:grpSpPr>
      <p:sp>
        <p:nvSpPr>
          <p:cNvPr name="Freeform 2" id="2"/>
          <p:cNvSpPr/>
          <p:nvPr/>
        </p:nvSpPr>
        <p:spPr>
          <a:xfrm flipH="false" flipV="false" rot="0">
            <a:off x="1276961" y="3954485"/>
            <a:ext cx="2475692" cy="2475692"/>
          </a:xfrm>
          <a:custGeom>
            <a:avLst/>
            <a:gdLst/>
            <a:ahLst/>
            <a:cxnLst/>
            <a:rect r="r" b="b" t="t" l="l"/>
            <a:pathLst>
              <a:path h="2475692" w="2475692">
                <a:moveTo>
                  <a:pt x="0" y="0"/>
                </a:moveTo>
                <a:lnTo>
                  <a:pt x="2475692" y="0"/>
                </a:lnTo>
                <a:lnTo>
                  <a:pt x="2475692" y="2475692"/>
                </a:lnTo>
                <a:lnTo>
                  <a:pt x="0" y="247569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55916" y="2273155"/>
            <a:ext cx="2258890" cy="649600"/>
          </a:xfrm>
          <a:prstGeom prst="rect">
            <a:avLst/>
          </a:prstGeom>
        </p:spPr>
        <p:txBody>
          <a:bodyPr anchor="t" rtlCol="false" tIns="0" lIns="0" bIns="0" rIns="0">
            <a:spAutoFit/>
          </a:bodyPr>
          <a:lstStyle/>
          <a:p>
            <a:pPr algn="ctr">
              <a:lnSpc>
                <a:spcPts val="4654"/>
              </a:lnSpc>
            </a:pPr>
            <a:r>
              <a:rPr lang="en-US" sz="3324" b="true">
                <a:solidFill>
                  <a:srgbClr val="000000"/>
                </a:solidFill>
                <a:latin typeface="Arimo Bold"/>
                <a:ea typeface="Arimo Bold"/>
                <a:cs typeface="Arimo Bold"/>
                <a:sym typeface="Arimo Bold"/>
              </a:rPr>
              <a:t>Power On</a:t>
            </a:r>
          </a:p>
        </p:txBody>
      </p:sp>
      <p:grpSp>
        <p:nvGrpSpPr>
          <p:cNvPr name="Group 4" id="4"/>
          <p:cNvGrpSpPr/>
          <p:nvPr/>
        </p:nvGrpSpPr>
        <p:grpSpPr>
          <a:xfrm rot="3370531">
            <a:off x="417006" y="3502030"/>
            <a:ext cx="1099090" cy="47625"/>
            <a:chOff x="0" y="0"/>
            <a:chExt cx="1465453" cy="63500"/>
          </a:xfrm>
        </p:grpSpPr>
        <p:sp>
          <p:nvSpPr>
            <p:cNvPr name="Freeform 5" id="5"/>
            <p:cNvSpPr/>
            <p:nvPr/>
          </p:nvSpPr>
          <p:spPr>
            <a:xfrm flipH="false" flipV="false" rot="0">
              <a:off x="0" y="0"/>
              <a:ext cx="1465453" cy="63500"/>
            </a:xfrm>
            <a:custGeom>
              <a:avLst/>
              <a:gdLst/>
              <a:ahLst/>
              <a:cxnLst/>
              <a:rect r="r" b="b" t="t" l="l"/>
              <a:pathLst>
                <a:path h="63500" w="1465453">
                  <a:moveTo>
                    <a:pt x="31750" y="0"/>
                  </a:moveTo>
                  <a:lnTo>
                    <a:pt x="1433703" y="0"/>
                  </a:lnTo>
                  <a:cubicBezTo>
                    <a:pt x="1451229" y="0"/>
                    <a:pt x="1465453" y="14224"/>
                    <a:pt x="1465453" y="31750"/>
                  </a:cubicBezTo>
                  <a:cubicBezTo>
                    <a:pt x="1465453" y="49276"/>
                    <a:pt x="1451229" y="63500"/>
                    <a:pt x="1433703"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6" id="6"/>
          <p:cNvSpPr txBox="true"/>
          <p:nvPr/>
        </p:nvSpPr>
        <p:spPr>
          <a:xfrm rot="0">
            <a:off x="1385362" y="4796093"/>
            <a:ext cx="2258890" cy="649600"/>
          </a:xfrm>
          <a:prstGeom prst="rect">
            <a:avLst/>
          </a:prstGeom>
        </p:spPr>
        <p:txBody>
          <a:bodyPr anchor="t" rtlCol="false" tIns="0" lIns="0" bIns="0" rIns="0">
            <a:spAutoFit/>
          </a:bodyPr>
          <a:lstStyle/>
          <a:p>
            <a:pPr algn="ctr">
              <a:lnSpc>
                <a:spcPts val="4654"/>
              </a:lnSpc>
            </a:pPr>
            <a:r>
              <a:rPr lang="en-US" sz="3324" b="true">
                <a:solidFill>
                  <a:srgbClr val="000000"/>
                </a:solidFill>
                <a:latin typeface="Arimo Bold"/>
                <a:ea typeface="Arimo Bold"/>
                <a:cs typeface="Arimo Bold"/>
                <a:sym typeface="Arimo Bold"/>
              </a:rPr>
              <a:t>Hardware</a:t>
            </a:r>
          </a:p>
        </p:txBody>
      </p:sp>
      <p:sp>
        <p:nvSpPr>
          <p:cNvPr name="Freeform 7" id="7"/>
          <p:cNvSpPr/>
          <p:nvPr/>
        </p:nvSpPr>
        <p:spPr>
          <a:xfrm flipH="false" flipV="false" rot="0">
            <a:off x="8073978" y="281083"/>
            <a:ext cx="2140044" cy="861368"/>
          </a:xfrm>
          <a:custGeom>
            <a:avLst/>
            <a:gdLst/>
            <a:ahLst/>
            <a:cxnLst/>
            <a:rect r="r" b="b" t="t" l="l"/>
            <a:pathLst>
              <a:path h="861368" w="2140044">
                <a:moveTo>
                  <a:pt x="0" y="0"/>
                </a:moveTo>
                <a:lnTo>
                  <a:pt x="2140044" y="0"/>
                </a:lnTo>
                <a:lnTo>
                  <a:pt x="2140044" y="861368"/>
                </a:lnTo>
                <a:lnTo>
                  <a:pt x="0" y="861368"/>
                </a:lnTo>
                <a:lnTo>
                  <a:pt x="0" y="0"/>
                </a:lnTo>
                <a:close/>
              </a:path>
            </a:pathLst>
          </a:custGeom>
          <a:blipFill>
            <a:blip r:embed="rId4">
              <a:alphaModFix amt="40000"/>
            </a:blip>
            <a:stretch>
              <a:fillRect l="0" t="0" r="0" b="0"/>
            </a:stretch>
          </a:blipFill>
        </p:spPr>
      </p:sp>
      <p:sp>
        <p:nvSpPr>
          <p:cNvPr name="TextBox 8" id="8"/>
          <p:cNvSpPr txBox="true"/>
          <p:nvPr/>
        </p:nvSpPr>
        <p:spPr>
          <a:xfrm rot="0">
            <a:off x="426450" y="21573"/>
            <a:ext cx="11608820" cy="867380"/>
          </a:xfrm>
          <a:prstGeom prst="rect">
            <a:avLst/>
          </a:prstGeom>
        </p:spPr>
        <p:txBody>
          <a:bodyPr anchor="t" rtlCol="false" tIns="0" lIns="0" bIns="0" rIns="0">
            <a:spAutoFit/>
          </a:bodyPr>
          <a:lstStyle/>
          <a:p>
            <a:pPr algn="l">
              <a:lnSpc>
                <a:spcPts val="6266"/>
              </a:lnSpc>
            </a:pPr>
            <a:r>
              <a:rPr lang="en-US" sz="4475">
                <a:solidFill>
                  <a:srgbClr val="000000"/>
                </a:solidFill>
                <a:latin typeface="Arimo"/>
                <a:ea typeface="Arimo"/>
                <a:cs typeface="Arimo"/>
                <a:sym typeface="Arimo"/>
              </a:rPr>
              <a:t>Application Software Running Sequence </a:t>
            </a:r>
          </a:p>
        </p:txBody>
      </p:sp>
      <p:sp>
        <p:nvSpPr>
          <p:cNvPr name="Freeform 9" id="9"/>
          <p:cNvSpPr/>
          <p:nvPr/>
        </p:nvSpPr>
        <p:spPr>
          <a:xfrm flipH="false" flipV="false" rot="0">
            <a:off x="2537237" y="2776144"/>
            <a:ext cx="13213526" cy="5318444"/>
          </a:xfrm>
          <a:custGeom>
            <a:avLst/>
            <a:gdLst/>
            <a:ahLst/>
            <a:cxnLst/>
            <a:rect r="r" b="b" t="t" l="l"/>
            <a:pathLst>
              <a:path h="5318444" w="13213526">
                <a:moveTo>
                  <a:pt x="0" y="0"/>
                </a:moveTo>
                <a:lnTo>
                  <a:pt x="13213526" y="0"/>
                </a:lnTo>
                <a:lnTo>
                  <a:pt x="13213526" y="5318444"/>
                </a:lnTo>
                <a:lnTo>
                  <a:pt x="0" y="5318444"/>
                </a:lnTo>
                <a:lnTo>
                  <a:pt x="0" y="0"/>
                </a:lnTo>
                <a:close/>
              </a:path>
            </a:pathLst>
          </a:custGeom>
          <a:blipFill>
            <a:blip r:embed="rId5">
              <a:alphaModFix amt="9999"/>
            </a:blip>
            <a:stretch>
              <a:fillRect l="0" t="0" r="0" b="0"/>
            </a:stretch>
          </a:blipFill>
        </p:spPr>
      </p:sp>
      <p:sp>
        <p:nvSpPr>
          <p:cNvPr name="TextBox 10" id="10"/>
          <p:cNvSpPr txBox="true"/>
          <p:nvPr/>
        </p:nvSpPr>
        <p:spPr>
          <a:xfrm rot="0">
            <a:off x="5446645" y="9923388"/>
            <a:ext cx="7394709" cy="283210"/>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6" tooltip="http://www.exampaperspractice.co.uk"/>
              </a:rPr>
              <a:t>www.exampaperspractice.co.uk</a:t>
            </a:r>
          </a:p>
        </p:txBody>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bg>
      <p:bgPr>
        <a:solidFill>
          <a:srgbClr val="FFEDD1"/>
        </a:solidFill>
      </p:bgPr>
    </p:bg>
    <p:spTree>
      <p:nvGrpSpPr>
        <p:cNvPr id="1" name=""/>
        <p:cNvGrpSpPr/>
        <p:nvPr/>
      </p:nvGrpSpPr>
      <p:grpSpPr>
        <a:xfrm>
          <a:off x="0" y="0"/>
          <a:ext cx="0" cy="0"/>
          <a:chOff x="0" y="0"/>
          <a:chExt cx="0" cy="0"/>
        </a:xfrm>
      </p:grpSpPr>
      <p:sp>
        <p:nvSpPr>
          <p:cNvPr name="Freeform 2" id="2"/>
          <p:cNvSpPr/>
          <p:nvPr/>
        </p:nvSpPr>
        <p:spPr>
          <a:xfrm flipH="false" flipV="false" rot="0">
            <a:off x="1276961" y="3954485"/>
            <a:ext cx="2475692" cy="2475692"/>
          </a:xfrm>
          <a:custGeom>
            <a:avLst/>
            <a:gdLst/>
            <a:ahLst/>
            <a:cxnLst/>
            <a:rect r="r" b="b" t="t" l="l"/>
            <a:pathLst>
              <a:path h="2475692" w="2475692">
                <a:moveTo>
                  <a:pt x="0" y="0"/>
                </a:moveTo>
                <a:lnTo>
                  <a:pt x="2475692" y="0"/>
                </a:lnTo>
                <a:lnTo>
                  <a:pt x="2475692" y="2475692"/>
                </a:lnTo>
                <a:lnTo>
                  <a:pt x="0" y="247569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426450" y="21573"/>
            <a:ext cx="11608820" cy="867380"/>
          </a:xfrm>
          <a:prstGeom prst="rect">
            <a:avLst/>
          </a:prstGeom>
        </p:spPr>
        <p:txBody>
          <a:bodyPr anchor="t" rtlCol="false" tIns="0" lIns="0" bIns="0" rIns="0">
            <a:spAutoFit/>
          </a:bodyPr>
          <a:lstStyle/>
          <a:p>
            <a:pPr algn="l">
              <a:lnSpc>
                <a:spcPts val="6266"/>
              </a:lnSpc>
            </a:pPr>
            <a:r>
              <a:rPr lang="en-US" sz="4475">
                <a:solidFill>
                  <a:srgbClr val="000000"/>
                </a:solidFill>
                <a:latin typeface="Arimo"/>
                <a:ea typeface="Arimo"/>
                <a:cs typeface="Arimo"/>
                <a:sym typeface="Arimo"/>
              </a:rPr>
              <a:t>Application Software Running Sequence </a:t>
            </a:r>
          </a:p>
        </p:txBody>
      </p:sp>
      <p:sp>
        <p:nvSpPr>
          <p:cNvPr name="TextBox 4" id="4"/>
          <p:cNvSpPr txBox="true"/>
          <p:nvPr/>
        </p:nvSpPr>
        <p:spPr>
          <a:xfrm rot="0">
            <a:off x="255916" y="2273155"/>
            <a:ext cx="2258890" cy="649600"/>
          </a:xfrm>
          <a:prstGeom prst="rect">
            <a:avLst/>
          </a:prstGeom>
        </p:spPr>
        <p:txBody>
          <a:bodyPr anchor="t" rtlCol="false" tIns="0" lIns="0" bIns="0" rIns="0">
            <a:spAutoFit/>
          </a:bodyPr>
          <a:lstStyle/>
          <a:p>
            <a:pPr algn="ctr">
              <a:lnSpc>
                <a:spcPts val="4654"/>
              </a:lnSpc>
            </a:pPr>
            <a:r>
              <a:rPr lang="en-US" sz="3324" b="true">
                <a:solidFill>
                  <a:srgbClr val="000000"/>
                </a:solidFill>
                <a:latin typeface="Arimo Bold"/>
                <a:ea typeface="Arimo Bold"/>
                <a:cs typeface="Arimo Bold"/>
                <a:sym typeface="Arimo Bold"/>
              </a:rPr>
              <a:t>Power On</a:t>
            </a:r>
          </a:p>
        </p:txBody>
      </p:sp>
      <p:sp>
        <p:nvSpPr>
          <p:cNvPr name="Freeform 5" id="5"/>
          <p:cNvSpPr/>
          <p:nvPr/>
        </p:nvSpPr>
        <p:spPr>
          <a:xfrm flipH="false" flipV="false" rot="0">
            <a:off x="5260008" y="3954485"/>
            <a:ext cx="3159327" cy="2475692"/>
          </a:xfrm>
          <a:custGeom>
            <a:avLst/>
            <a:gdLst/>
            <a:ahLst/>
            <a:cxnLst/>
            <a:rect r="r" b="b" t="t" l="l"/>
            <a:pathLst>
              <a:path h="2475692" w="3159327">
                <a:moveTo>
                  <a:pt x="0" y="0"/>
                </a:moveTo>
                <a:lnTo>
                  <a:pt x="3159327" y="0"/>
                </a:lnTo>
                <a:lnTo>
                  <a:pt x="3159327" y="2475692"/>
                </a:lnTo>
                <a:lnTo>
                  <a:pt x="0" y="247569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5498624" y="4315123"/>
            <a:ext cx="2682093" cy="1573442"/>
          </a:xfrm>
          <a:prstGeom prst="rect">
            <a:avLst/>
          </a:prstGeom>
        </p:spPr>
        <p:txBody>
          <a:bodyPr anchor="t" rtlCol="false" tIns="0" lIns="0" bIns="0" rIns="0">
            <a:spAutoFit/>
          </a:bodyPr>
          <a:lstStyle/>
          <a:p>
            <a:pPr algn="ctr">
              <a:lnSpc>
                <a:spcPts val="5902"/>
              </a:lnSpc>
            </a:pPr>
            <a:r>
              <a:rPr lang="en-US" sz="4217" b="true">
                <a:solidFill>
                  <a:srgbClr val="000000"/>
                </a:solidFill>
                <a:latin typeface="Arimo Bold"/>
                <a:ea typeface="Arimo Bold"/>
                <a:cs typeface="Arimo Bold"/>
                <a:sym typeface="Arimo Bold"/>
              </a:rPr>
              <a:t>Firmware</a:t>
            </a:r>
          </a:p>
          <a:p>
            <a:pPr algn="ctr">
              <a:lnSpc>
                <a:spcPts val="5902"/>
              </a:lnSpc>
            </a:pPr>
            <a:r>
              <a:rPr lang="en-US" sz="4217" b="true">
                <a:solidFill>
                  <a:srgbClr val="000000"/>
                </a:solidFill>
                <a:latin typeface="Arimo Bold"/>
                <a:ea typeface="Arimo Bold"/>
                <a:cs typeface="Arimo Bold"/>
                <a:sym typeface="Arimo Bold"/>
              </a:rPr>
              <a:t>(BIOS)</a:t>
            </a:r>
          </a:p>
        </p:txBody>
      </p:sp>
      <p:grpSp>
        <p:nvGrpSpPr>
          <p:cNvPr name="Group 7" id="7"/>
          <p:cNvGrpSpPr/>
          <p:nvPr/>
        </p:nvGrpSpPr>
        <p:grpSpPr>
          <a:xfrm rot="0">
            <a:off x="3810226" y="5168518"/>
            <a:ext cx="1441041" cy="47625"/>
            <a:chOff x="0" y="0"/>
            <a:chExt cx="1921388" cy="63500"/>
          </a:xfrm>
        </p:grpSpPr>
        <p:sp>
          <p:nvSpPr>
            <p:cNvPr name="Freeform 8" id="8"/>
            <p:cNvSpPr/>
            <p:nvPr/>
          </p:nvSpPr>
          <p:spPr>
            <a:xfrm flipH="false" flipV="false" rot="0">
              <a:off x="0" y="0"/>
              <a:ext cx="1921383" cy="63500"/>
            </a:xfrm>
            <a:custGeom>
              <a:avLst/>
              <a:gdLst/>
              <a:ahLst/>
              <a:cxnLst/>
              <a:rect r="r" b="b" t="t" l="l"/>
              <a:pathLst>
                <a:path h="63500" w="1921383">
                  <a:moveTo>
                    <a:pt x="31750" y="0"/>
                  </a:moveTo>
                  <a:lnTo>
                    <a:pt x="1889633" y="0"/>
                  </a:lnTo>
                  <a:cubicBezTo>
                    <a:pt x="1907159" y="0"/>
                    <a:pt x="1921383" y="14224"/>
                    <a:pt x="1921383" y="31750"/>
                  </a:cubicBezTo>
                  <a:cubicBezTo>
                    <a:pt x="1921383" y="49276"/>
                    <a:pt x="1907159" y="63500"/>
                    <a:pt x="1889633"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9" id="9"/>
          <p:cNvGrpSpPr/>
          <p:nvPr/>
        </p:nvGrpSpPr>
        <p:grpSpPr>
          <a:xfrm rot="3370531">
            <a:off x="417006" y="3502030"/>
            <a:ext cx="1099090" cy="47625"/>
            <a:chOff x="0" y="0"/>
            <a:chExt cx="1465453" cy="63500"/>
          </a:xfrm>
        </p:grpSpPr>
        <p:sp>
          <p:nvSpPr>
            <p:cNvPr name="Freeform 10" id="10"/>
            <p:cNvSpPr/>
            <p:nvPr/>
          </p:nvSpPr>
          <p:spPr>
            <a:xfrm flipH="false" flipV="false" rot="0">
              <a:off x="0" y="0"/>
              <a:ext cx="1465453" cy="63500"/>
            </a:xfrm>
            <a:custGeom>
              <a:avLst/>
              <a:gdLst/>
              <a:ahLst/>
              <a:cxnLst/>
              <a:rect r="r" b="b" t="t" l="l"/>
              <a:pathLst>
                <a:path h="63500" w="1465453">
                  <a:moveTo>
                    <a:pt x="31750" y="0"/>
                  </a:moveTo>
                  <a:lnTo>
                    <a:pt x="1433703" y="0"/>
                  </a:lnTo>
                  <a:cubicBezTo>
                    <a:pt x="1451229" y="0"/>
                    <a:pt x="1465453" y="14224"/>
                    <a:pt x="1465453" y="31750"/>
                  </a:cubicBezTo>
                  <a:cubicBezTo>
                    <a:pt x="1465453" y="49276"/>
                    <a:pt x="1451229" y="63500"/>
                    <a:pt x="1433703"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11" id="11"/>
          <p:cNvSpPr txBox="true"/>
          <p:nvPr/>
        </p:nvSpPr>
        <p:spPr>
          <a:xfrm rot="0">
            <a:off x="1385362" y="4796093"/>
            <a:ext cx="2258890" cy="649600"/>
          </a:xfrm>
          <a:prstGeom prst="rect">
            <a:avLst/>
          </a:prstGeom>
        </p:spPr>
        <p:txBody>
          <a:bodyPr anchor="t" rtlCol="false" tIns="0" lIns="0" bIns="0" rIns="0">
            <a:spAutoFit/>
          </a:bodyPr>
          <a:lstStyle/>
          <a:p>
            <a:pPr algn="ctr">
              <a:lnSpc>
                <a:spcPts val="4654"/>
              </a:lnSpc>
            </a:pPr>
            <a:r>
              <a:rPr lang="en-US" sz="3324" b="true">
                <a:solidFill>
                  <a:srgbClr val="000000"/>
                </a:solidFill>
                <a:latin typeface="Arimo Bold"/>
                <a:ea typeface="Arimo Bold"/>
                <a:cs typeface="Arimo Bold"/>
                <a:sym typeface="Arimo Bold"/>
              </a:rPr>
              <a:t>Hardware</a:t>
            </a:r>
          </a:p>
        </p:txBody>
      </p:sp>
      <p:sp>
        <p:nvSpPr>
          <p:cNvPr name="TextBox 12" id="12"/>
          <p:cNvSpPr txBox="true"/>
          <p:nvPr/>
        </p:nvSpPr>
        <p:spPr>
          <a:xfrm rot="0">
            <a:off x="4671434" y="1717695"/>
            <a:ext cx="4472566" cy="1831960"/>
          </a:xfrm>
          <a:prstGeom prst="rect">
            <a:avLst/>
          </a:prstGeom>
        </p:spPr>
        <p:txBody>
          <a:bodyPr anchor="t" rtlCol="false" tIns="0" lIns="0" bIns="0" rIns="0">
            <a:spAutoFit/>
          </a:bodyPr>
          <a:lstStyle/>
          <a:p>
            <a:pPr algn="ctr">
              <a:lnSpc>
                <a:spcPts val="4654"/>
              </a:lnSpc>
            </a:pPr>
            <a:r>
              <a:rPr lang="en-US" sz="3324" b="true">
                <a:solidFill>
                  <a:srgbClr val="000000"/>
                </a:solidFill>
                <a:latin typeface="Arimo Bold"/>
                <a:ea typeface="Arimo Bold"/>
                <a:cs typeface="Arimo Bold"/>
                <a:sym typeface="Arimo Bold"/>
              </a:rPr>
              <a:t>Bios checks if every hardware is working fine</a:t>
            </a:r>
          </a:p>
        </p:txBody>
      </p:sp>
      <p:sp>
        <p:nvSpPr>
          <p:cNvPr name="TextBox 13" id="13"/>
          <p:cNvSpPr txBox="true"/>
          <p:nvPr/>
        </p:nvSpPr>
        <p:spPr>
          <a:xfrm rot="0">
            <a:off x="3644252" y="6723411"/>
            <a:ext cx="2258890" cy="3014319"/>
          </a:xfrm>
          <a:prstGeom prst="rect">
            <a:avLst/>
          </a:prstGeom>
        </p:spPr>
        <p:txBody>
          <a:bodyPr anchor="t" rtlCol="false" tIns="0" lIns="0" bIns="0" rIns="0">
            <a:spAutoFit/>
          </a:bodyPr>
          <a:lstStyle/>
          <a:p>
            <a:pPr algn="ctr">
              <a:lnSpc>
                <a:spcPts val="4654"/>
              </a:lnSpc>
            </a:pPr>
            <a:r>
              <a:rPr lang="en-US" sz="3324" b="true">
                <a:solidFill>
                  <a:srgbClr val="000000"/>
                </a:solidFill>
                <a:latin typeface="Arimo Bold"/>
                <a:ea typeface="Arimo Bold"/>
                <a:cs typeface="Arimo Bold"/>
                <a:sym typeface="Arimo Bold"/>
              </a:rPr>
              <a:t>Loads the BIOS program located in the ROM</a:t>
            </a:r>
          </a:p>
        </p:txBody>
      </p:sp>
      <p:grpSp>
        <p:nvGrpSpPr>
          <p:cNvPr name="Group 14" id="14"/>
          <p:cNvGrpSpPr/>
          <p:nvPr/>
        </p:nvGrpSpPr>
        <p:grpSpPr>
          <a:xfrm rot="0">
            <a:off x="2537237" y="281084"/>
            <a:ext cx="13213526" cy="9925515"/>
            <a:chOff x="0" y="0"/>
            <a:chExt cx="17618034" cy="13234020"/>
          </a:xfrm>
        </p:grpSpPr>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40000"/>
              </a:blip>
              <a:stretch>
                <a:fillRect l="0" t="0" r="0" b="0"/>
              </a:stretch>
            </a:blipFill>
          </p:spPr>
        </p:sp>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7" id="1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bg>
      <p:bgPr>
        <a:solidFill>
          <a:srgbClr val="FFEDD1"/>
        </a:solidFill>
      </p:bgPr>
    </p:bg>
    <p:spTree>
      <p:nvGrpSpPr>
        <p:cNvPr id="1" name=""/>
        <p:cNvGrpSpPr/>
        <p:nvPr/>
      </p:nvGrpSpPr>
      <p:grpSpPr>
        <a:xfrm>
          <a:off x="0" y="0"/>
          <a:ext cx="0" cy="0"/>
          <a:chOff x="0" y="0"/>
          <a:chExt cx="0" cy="0"/>
        </a:xfrm>
      </p:grpSpPr>
      <p:sp>
        <p:nvSpPr>
          <p:cNvPr name="Freeform 2" id="2"/>
          <p:cNvSpPr/>
          <p:nvPr/>
        </p:nvSpPr>
        <p:spPr>
          <a:xfrm flipH="false" flipV="false" rot="0">
            <a:off x="1276961" y="3954485"/>
            <a:ext cx="2475692" cy="2475692"/>
          </a:xfrm>
          <a:custGeom>
            <a:avLst/>
            <a:gdLst/>
            <a:ahLst/>
            <a:cxnLst/>
            <a:rect r="r" b="b" t="t" l="l"/>
            <a:pathLst>
              <a:path h="2475692" w="2475692">
                <a:moveTo>
                  <a:pt x="0" y="0"/>
                </a:moveTo>
                <a:lnTo>
                  <a:pt x="2475692" y="0"/>
                </a:lnTo>
                <a:lnTo>
                  <a:pt x="2475692" y="2475692"/>
                </a:lnTo>
                <a:lnTo>
                  <a:pt x="0" y="247569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426450" y="21573"/>
            <a:ext cx="11608820" cy="867380"/>
          </a:xfrm>
          <a:prstGeom prst="rect">
            <a:avLst/>
          </a:prstGeom>
        </p:spPr>
        <p:txBody>
          <a:bodyPr anchor="t" rtlCol="false" tIns="0" lIns="0" bIns="0" rIns="0">
            <a:spAutoFit/>
          </a:bodyPr>
          <a:lstStyle/>
          <a:p>
            <a:pPr algn="l">
              <a:lnSpc>
                <a:spcPts val="6266"/>
              </a:lnSpc>
            </a:pPr>
            <a:r>
              <a:rPr lang="en-US" sz="4475">
                <a:solidFill>
                  <a:srgbClr val="000000"/>
                </a:solidFill>
                <a:latin typeface="Arimo"/>
                <a:ea typeface="Arimo"/>
                <a:cs typeface="Arimo"/>
                <a:sym typeface="Arimo"/>
              </a:rPr>
              <a:t>Application Software Running Sequence </a:t>
            </a:r>
          </a:p>
        </p:txBody>
      </p:sp>
      <p:sp>
        <p:nvSpPr>
          <p:cNvPr name="TextBox 4" id="4"/>
          <p:cNvSpPr txBox="true"/>
          <p:nvPr/>
        </p:nvSpPr>
        <p:spPr>
          <a:xfrm rot="0">
            <a:off x="255916" y="2273155"/>
            <a:ext cx="2258890" cy="649600"/>
          </a:xfrm>
          <a:prstGeom prst="rect">
            <a:avLst/>
          </a:prstGeom>
        </p:spPr>
        <p:txBody>
          <a:bodyPr anchor="t" rtlCol="false" tIns="0" lIns="0" bIns="0" rIns="0">
            <a:spAutoFit/>
          </a:bodyPr>
          <a:lstStyle/>
          <a:p>
            <a:pPr algn="ctr">
              <a:lnSpc>
                <a:spcPts val="4654"/>
              </a:lnSpc>
            </a:pPr>
            <a:r>
              <a:rPr lang="en-US" sz="3324" b="true">
                <a:solidFill>
                  <a:srgbClr val="000000"/>
                </a:solidFill>
                <a:latin typeface="Arimo Bold"/>
                <a:ea typeface="Arimo Bold"/>
                <a:cs typeface="Arimo Bold"/>
                <a:sym typeface="Arimo Bold"/>
              </a:rPr>
              <a:t>Power On</a:t>
            </a:r>
          </a:p>
        </p:txBody>
      </p:sp>
      <p:sp>
        <p:nvSpPr>
          <p:cNvPr name="Freeform 5" id="5"/>
          <p:cNvSpPr/>
          <p:nvPr/>
        </p:nvSpPr>
        <p:spPr>
          <a:xfrm flipH="false" flipV="false" rot="0">
            <a:off x="5260008" y="3954485"/>
            <a:ext cx="3159327" cy="2475692"/>
          </a:xfrm>
          <a:custGeom>
            <a:avLst/>
            <a:gdLst/>
            <a:ahLst/>
            <a:cxnLst/>
            <a:rect r="r" b="b" t="t" l="l"/>
            <a:pathLst>
              <a:path h="2475692" w="3159327">
                <a:moveTo>
                  <a:pt x="0" y="0"/>
                </a:moveTo>
                <a:lnTo>
                  <a:pt x="3159327" y="0"/>
                </a:lnTo>
                <a:lnTo>
                  <a:pt x="3159327" y="2475692"/>
                </a:lnTo>
                <a:lnTo>
                  <a:pt x="0" y="247569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5498624" y="4315123"/>
            <a:ext cx="2682093" cy="1573442"/>
          </a:xfrm>
          <a:prstGeom prst="rect">
            <a:avLst/>
          </a:prstGeom>
        </p:spPr>
        <p:txBody>
          <a:bodyPr anchor="t" rtlCol="false" tIns="0" lIns="0" bIns="0" rIns="0">
            <a:spAutoFit/>
          </a:bodyPr>
          <a:lstStyle/>
          <a:p>
            <a:pPr algn="ctr">
              <a:lnSpc>
                <a:spcPts val="5902"/>
              </a:lnSpc>
            </a:pPr>
            <a:r>
              <a:rPr lang="en-US" sz="4217" b="true">
                <a:solidFill>
                  <a:srgbClr val="000000"/>
                </a:solidFill>
                <a:latin typeface="Arimo Bold"/>
                <a:ea typeface="Arimo Bold"/>
                <a:cs typeface="Arimo Bold"/>
                <a:sym typeface="Arimo Bold"/>
              </a:rPr>
              <a:t>Firmware</a:t>
            </a:r>
          </a:p>
          <a:p>
            <a:pPr algn="ctr">
              <a:lnSpc>
                <a:spcPts val="5902"/>
              </a:lnSpc>
            </a:pPr>
            <a:r>
              <a:rPr lang="en-US" sz="4217" b="true">
                <a:solidFill>
                  <a:srgbClr val="000000"/>
                </a:solidFill>
                <a:latin typeface="Arimo Bold"/>
                <a:ea typeface="Arimo Bold"/>
                <a:cs typeface="Arimo Bold"/>
                <a:sym typeface="Arimo Bold"/>
              </a:rPr>
              <a:t>(BIOS)</a:t>
            </a:r>
          </a:p>
        </p:txBody>
      </p:sp>
      <p:sp>
        <p:nvSpPr>
          <p:cNvPr name="Freeform 7" id="7"/>
          <p:cNvSpPr/>
          <p:nvPr/>
        </p:nvSpPr>
        <p:spPr>
          <a:xfrm flipH="false" flipV="false" rot="0">
            <a:off x="9942966" y="3954485"/>
            <a:ext cx="3159327" cy="2475692"/>
          </a:xfrm>
          <a:custGeom>
            <a:avLst/>
            <a:gdLst/>
            <a:ahLst/>
            <a:cxnLst/>
            <a:rect r="r" b="b" t="t" l="l"/>
            <a:pathLst>
              <a:path h="2475692" w="3159327">
                <a:moveTo>
                  <a:pt x="0" y="0"/>
                </a:moveTo>
                <a:lnTo>
                  <a:pt x="3159327" y="0"/>
                </a:lnTo>
                <a:lnTo>
                  <a:pt x="3159327" y="2475692"/>
                </a:lnTo>
                <a:lnTo>
                  <a:pt x="0" y="247569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10162726" y="4324648"/>
            <a:ext cx="2719808" cy="1511233"/>
          </a:xfrm>
          <a:prstGeom prst="rect">
            <a:avLst/>
          </a:prstGeom>
        </p:spPr>
        <p:txBody>
          <a:bodyPr anchor="t" rtlCol="false" tIns="0" lIns="0" bIns="0" rIns="0">
            <a:spAutoFit/>
          </a:bodyPr>
          <a:lstStyle/>
          <a:p>
            <a:pPr algn="ctr">
              <a:lnSpc>
                <a:spcPts val="5752"/>
              </a:lnSpc>
            </a:pPr>
            <a:r>
              <a:rPr lang="en-US" sz="4109" b="true">
                <a:solidFill>
                  <a:srgbClr val="000000"/>
                </a:solidFill>
                <a:latin typeface="Arimo Bold"/>
                <a:ea typeface="Arimo Bold"/>
                <a:cs typeface="Arimo Bold"/>
                <a:sym typeface="Arimo Bold"/>
              </a:rPr>
              <a:t>Operating</a:t>
            </a:r>
          </a:p>
          <a:p>
            <a:pPr algn="ctr">
              <a:lnSpc>
                <a:spcPts val="5752"/>
              </a:lnSpc>
            </a:pPr>
            <a:r>
              <a:rPr lang="en-US" sz="4109" b="true">
                <a:solidFill>
                  <a:srgbClr val="000000"/>
                </a:solidFill>
                <a:latin typeface="Arimo Bold"/>
                <a:ea typeface="Arimo Bold"/>
                <a:cs typeface="Arimo Bold"/>
                <a:sym typeface="Arimo Bold"/>
              </a:rPr>
              <a:t>System</a:t>
            </a:r>
          </a:p>
        </p:txBody>
      </p:sp>
      <p:grpSp>
        <p:nvGrpSpPr>
          <p:cNvPr name="Group 9" id="9"/>
          <p:cNvGrpSpPr/>
          <p:nvPr/>
        </p:nvGrpSpPr>
        <p:grpSpPr>
          <a:xfrm rot="0">
            <a:off x="3810226" y="5168518"/>
            <a:ext cx="1441041" cy="47625"/>
            <a:chOff x="0" y="0"/>
            <a:chExt cx="1921388" cy="63500"/>
          </a:xfrm>
        </p:grpSpPr>
        <p:sp>
          <p:nvSpPr>
            <p:cNvPr name="Freeform 10" id="10"/>
            <p:cNvSpPr/>
            <p:nvPr/>
          </p:nvSpPr>
          <p:spPr>
            <a:xfrm flipH="false" flipV="false" rot="0">
              <a:off x="0" y="0"/>
              <a:ext cx="1921383" cy="63500"/>
            </a:xfrm>
            <a:custGeom>
              <a:avLst/>
              <a:gdLst/>
              <a:ahLst/>
              <a:cxnLst/>
              <a:rect r="r" b="b" t="t" l="l"/>
              <a:pathLst>
                <a:path h="63500" w="1921383">
                  <a:moveTo>
                    <a:pt x="31750" y="0"/>
                  </a:moveTo>
                  <a:lnTo>
                    <a:pt x="1889633" y="0"/>
                  </a:lnTo>
                  <a:cubicBezTo>
                    <a:pt x="1907159" y="0"/>
                    <a:pt x="1921383" y="14224"/>
                    <a:pt x="1921383" y="31750"/>
                  </a:cubicBezTo>
                  <a:cubicBezTo>
                    <a:pt x="1921383" y="49276"/>
                    <a:pt x="1907159" y="63500"/>
                    <a:pt x="1889633"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11" id="11"/>
          <p:cNvGrpSpPr/>
          <p:nvPr/>
        </p:nvGrpSpPr>
        <p:grpSpPr>
          <a:xfrm rot="3370531">
            <a:off x="417006" y="3502030"/>
            <a:ext cx="1099090" cy="47625"/>
            <a:chOff x="0" y="0"/>
            <a:chExt cx="1465453" cy="63500"/>
          </a:xfrm>
        </p:grpSpPr>
        <p:sp>
          <p:nvSpPr>
            <p:cNvPr name="Freeform 12" id="12"/>
            <p:cNvSpPr/>
            <p:nvPr/>
          </p:nvSpPr>
          <p:spPr>
            <a:xfrm flipH="false" flipV="false" rot="0">
              <a:off x="0" y="0"/>
              <a:ext cx="1465453" cy="63500"/>
            </a:xfrm>
            <a:custGeom>
              <a:avLst/>
              <a:gdLst/>
              <a:ahLst/>
              <a:cxnLst/>
              <a:rect r="r" b="b" t="t" l="l"/>
              <a:pathLst>
                <a:path h="63500" w="1465453">
                  <a:moveTo>
                    <a:pt x="31750" y="0"/>
                  </a:moveTo>
                  <a:lnTo>
                    <a:pt x="1433703" y="0"/>
                  </a:lnTo>
                  <a:cubicBezTo>
                    <a:pt x="1451229" y="0"/>
                    <a:pt x="1465453" y="14224"/>
                    <a:pt x="1465453" y="31750"/>
                  </a:cubicBezTo>
                  <a:cubicBezTo>
                    <a:pt x="1465453" y="49276"/>
                    <a:pt x="1451229" y="63500"/>
                    <a:pt x="1433703"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13" id="13"/>
          <p:cNvSpPr txBox="true"/>
          <p:nvPr/>
        </p:nvSpPr>
        <p:spPr>
          <a:xfrm rot="0">
            <a:off x="1385362" y="4796093"/>
            <a:ext cx="2258890" cy="649600"/>
          </a:xfrm>
          <a:prstGeom prst="rect">
            <a:avLst/>
          </a:prstGeom>
        </p:spPr>
        <p:txBody>
          <a:bodyPr anchor="t" rtlCol="false" tIns="0" lIns="0" bIns="0" rIns="0">
            <a:spAutoFit/>
          </a:bodyPr>
          <a:lstStyle/>
          <a:p>
            <a:pPr algn="ctr">
              <a:lnSpc>
                <a:spcPts val="4654"/>
              </a:lnSpc>
            </a:pPr>
            <a:r>
              <a:rPr lang="en-US" sz="3324" b="true">
                <a:solidFill>
                  <a:srgbClr val="000000"/>
                </a:solidFill>
                <a:latin typeface="Arimo Bold"/>
                <a:ea typeface="Arimo Bold"/>
                <a:cs typeface="Arimo Bold"/>
                <a:sym typeface="Arimo Bold"/>
              </a:rPr>
              <a:t>Hardware</a:t>
            </a:r>
          </a:p>
        </p:txBody>
      </p:sp>
      <p:sp>
        <p:nvSpPr>
          <p:cNvPr name="TextBox 14" id="14"/>
          <p:cNvSpPr txBox="true"/>
          <p:nvPr/>
        </p:nvSpPr>
        <p:spPr>
          <a:xfrm rot="0">
            <a:off x="4671434" y="1717695"/>
            <a:ext cx="4472566" cy="1831960"/>
          </a:xfrm>
          <a:prstGeom prst="rect">
            <a:avLst/>
          </a:prstGeom>
        </p:spPr>
        <p:txBody>
          <a:bodyPr anchor="t" rtlCol="false" tIns="0" lIns="0" bIns="0" rIns="0">
            <a:spAutoFit/>
          </a:bodyPr>
          <a:lstStyle/>
          <a:p>
            <a:pPr algn="ctr">
              <a:lnSpc>
                <a:spcPts val="4654"/>
              </a:lnSpc>
            </a:pPr>
            <a:r>
              <a:rPr lang="en-US" sz="3324" b="true">
                <a:solidFill>
                  <a:srgbClr val="000000"/>
                </a:solidFill>
                <a:latin typeface="Arimo Bold"/>
                <a:ea typeface="Arimo Bold"/>
                <a:cs typeface="Arimo Bold"/>
                <a:sym typeface="Arimo Bold"/>
              </a:rPr>
              <a:t>Bios checks if every hardware is working fine</a:t>
            </a:r>
          </a:p>
        </p:txBody>
      </p:sp>
      <p:sp>
        <p:nvSpPr>
          <p:cNvPr name="TextBox 15" id="15"/>
          <p:cNvSpPr txBox="true"/>
          <p:nvPr/>
        </p:nvSpPr>
        <p:spPr>
          <a:xfrm rot="0">
            <a:off x="8180718" y="6609472"/>
            <a:ext cx="2258890" cy="2423139"/>
          </a:xfrm>
          <a:prstGeom prst="rect">
            <a:avLst/>
          </a:prstGeom>
        </p:spPr>
        <p:txBody>
          <a:bodyPr anchor="t" rtlCol="false" tIns="0" lIns="0" bIns="0" rIns="0">
            <a:spAutoFit/>
          </a:bodyPr>
          <a:lstStyle/>
          <a:p>
            <a:pPr algn="ctr">
              <a:lnSpc>
                <a:spcPts val="4654"/>
              </a:lnSpc>
            </a:pPr>
            <a:r>
              <a:rPr lang="en-US" sz="3324" b="true">
                <a:solidFill>
                  <a:srgbClr val="000000"/>
                </a:solidFill>
                <a:latin typeface="Arimo Bold"/>
                <a:ea typeface="Arimo Bold"/>
                <a:cs typeface="Arimo Bold"/>
                <a:sym typeface="Arimo Bold"/>
              </a:rPr>
              <a:t>BIOS loads the operating system</a:t>
            </a:r>
          </a:p>
        </p:txBody>
      </p:sp>
      <p:grpSp>
        <p:nvGrpSpPr>
          <p:cNvPr name="Group 16" id="16"/>
          <p:cNvGrpSpPr/>
          <p:nvPr/>
        </p:nvGrpSpPr>
        <p:grpSpPr>
          <a:xfrm rot="0">
            <a:off x="8545182" y="5144706"/>
            <a:ext cx="1275103" cy="47625"/>
            <a:chOff x="0" y="0"/>
            <a:chExt cx="1700137" cy="63500"/>
          </a:xfrm>
        </p:grpSpPr>
        <p:sp>
          <p:nvSpPr>
            <p:cNvPr name="Freeform 17" id="17"/>
            <p:cNvSpPr/>
            <p:nvPr/>
          </p:nvSpPr>
          <p:spPr>
            <a:xfrm flipH="false" flipV="false" rot="0">
              <a:off x="0" y="0"/>
              <a:ext cx="1700149" cy="63500"/>
            </a:xfrm>
            <a:custGeom>
              <a:avLst/>
              <a:gdLst/>
              <a:ahLst/>
              <a:cxnLst/>
              <a:rect r="r" b="b" t="t" l="l"/>
              <a:pathLst>
                <a:path h="63500" w="1700149">
                  <a:moveTo>
                    <a:pt x="31750" y="0"/>
                  </a:moveTo>
                  <a:lnTo>
                    <a:pt x="1668399" y="0"/>
                  </a:lnTo>
                  <a:cubicBezTo>
                    <a:pt x="1685925" y="0"/>
                    <a:pt x="1700149" y="14224"/>
                    <a:pt x="1700149" y="31750"/>
                  </a:cubicBezTo>
                  <a:cubicBezTo>
                    <a:pt x="1700149" y="49276"/>
                    <a:pt x="1685925" y="63500"/>
                    <a:pt x="1668399"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18" id="18"/>
          <p:cNvSpPr txBox="true"/>
          <p:nvPr/>
        </p:nvSpPr>
        <p:spPr>
          <a:xfrm rot="0">
            <a:off x="3644252" y="6723411"/>
            <a:ext cx="2258890" cy="3014319"/>
          </a:xfrm>
          <a:prstGeom prst="rect">
            <a:avLst/>
          </a:prstGeom>
        </p:spPr>
        <p:txBody>
          <a:bodyPr anchor="t" rtlCol="false" tIns="0" lIns="0" bIns="0" rIns="0">
            <a:spAutoFit/>
          </a:bodyPr>
          <a:lstStyle/>
          <a:p>
            <a:pPr algn="ctr">
              <a:lnSpc>
                <a:spcPts val="4654"/>
              </a:lnSpc>
            </a:pPr>
            <a:r>
              <a:rPr lang="en-US" sz="3324" b="true">
                <a:solidFill>
                  <a:srgbClr val="000000"/>
                </a:solidFill>
                <a:latin typeface="Arimo Bold"/>
                <a:ea typeface="Arimo Bold"/>
                <a:cs typeface="Arimo Bold"/>
                <a:sym typeface="Arimo Bold"/>
              </a:rPr>
              <a:t>Loads the BIOS program located in the ROM</a:t>
            </a:r>
          </a:p>
        </p:txBody>
      </p:sp>
      <p:grpSp>
        <p:nvGrpSpPr>
          <p:cNvPr name="Group 19" id="19"/>
          <p:cNvGrpSpPr/>
          <p:nvPr/>
        </p:nvGrpSpPr>
        <p:grpSpPr>
          <a:xfrm rot="0">
            <a:off x="2537237" y="281084"/>
            <a:ext cx="13213526" cy="9925515"/>
            <a:chOff x="0" y="0"/>
            <a:chExt cx="17618034" cy="13234020"/>
          </a:xfrm>
        </p:grpSpPr>
        <p:sp>
          <p:nvSpPr>
            <p:cNvPr name="Freeform 20" id="2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40000"/>
              </a:blip>
              <a:stretch>
                <a:fillRect l="0" t="0" r="0" b="0"/>
              </a:stretch>
            </a:blipFill>
          </p:spPr>
        </p:sp>
        <p:sp>
          <p:nvSpPr>
            <p:cNvPr name="Freeform 21" id="2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22" id="2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bg>
      <p:bgPr>
        <a:solidFill>
          <a:srgbClr val="FFEDD1"/>
        </a:solidFill>
      </p:bgPr>
    </p:bg>
    <p:spTree>
      <p:nvGrpSpPr>
        <p:cNvPr id="1" name=""/>
        <p:cNvGrpSpPr/>
        <p:nvPr/>
      </p:nvGrpSpPr>
      <p:grpSpPr>
        <a:xfrm>
          <a:off x="0" y="0"/>
          <a:ext cx="0" cy="0"/>
          <a:chOff x="0" y="0"/>
          <a:chExt cx="0" cy="0"/>
        </a:xfrm>
      </p:grpSpPr>
      <p:sp>
        <p:nvSpPr>
          <p:cNvPr name="Freeform 2" id="2"/>
          <p:cNvSpPr/>
          <p:nvPr/>
        </p:nvSpPr>
        <p:spPr>
          <a:xfrm flipH="false" flipV="false" rot="0">
            <a:off x="1276961" y="3954485"/>
            <a:ext cx="2475692" cy="2475692"/>
          </a:xfrm>
          <a:custGeom>
            <a:avLst/>
            <a:gdLst/>
            <a:ahLst/>
            <a:cxnLst/>
            <a:rect r="r" b="b" t="t" l="l"/>
            <a:pathLst>
              <a:path h="2475692" w="2475692">
                <a:moveTo>
                  <a:pt x="0" y="0"/>
                </a:moveTo>
                <a:lnTo>
                  <a:pt x="2475692" y="0"/>
                </a:lnTo>
                <a:lnTo>
                  <a:pt x="2475692" y="2475692"/>
                </a:lnTo>
                <a:lnTo>
                  <a:pt x="0" y="247569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426450" y="21573"/>
            <a:ext cx="11608820" cy="867380"/>
          </a:xfrm>
          <a:prstGeom prst="rect">
            <a:avLst/>
          </a:prstGeom>
        </p:spPr>
        <p:txBody>
          <a:bodyPr anchor="t" rtlCol="false" tIns="0" lIns="0" bIns="0" rIns="0">
            <a:spAutoFit/>
          </a:bodyPr>
          <a:lstStyle/>
          <a:p>
            <a:pPr algn="l">
              <a:lnSpc>
                <a:spcPts val="6266"/>
              </a:lnSpc>
            </a:pPr>
            <a:r>
              <a:rPr lang="en-US" sz="4475">
                <a:solidFill>
                  <a:srgbClr val="000000"/>
                </a:solidFill>
                <a:latin typeface="Arimo"/>
                <a:ea typeface="Arimo"/>
                <a:cs typeface="Arimo"/>
                <a:sym typeface="Arimo"/>
              </a:rPr>
              <a:t>Application Software Running Sequence </a:t>
            </a:r>
          </a:p>
        </p:txBody>
      </p:sp>
      <p:sp>
        <p:nvSpPr>
          <p:cNvPr name="TextBox 4" id="4"/>
          <p:cNvSpPr txBox="true"/>
          <p:nvPr/>
        </p:nvSpPr>
        <p:spPr>
          <a:xfrm rot="0">
            <a:off x="255916" y="2273155"/>
            <a:ext cx="2258890" cy="649600"/>
          </a:xfrm>
          <a:prstGeom prst="rect">
            <a:avLst/>
          </a:prstGeom>
        </p:spPr>
        <p:txBody>
          <a:bodyPr anchor="t" rtlCol="false" tIns="0" lIns="0" bIns="0" rIns="0">
            <a:spAutoFit/>
          </a:bodyPr>
          <a:lstStyle/>
          <a:p>
            <a:pPr algn="ctr">
              <a:lnSpc>
                <a:spcPts val="4654"/>
              </a:lnSpc>
            </a:pPr>
            <a:r>
              <a:rPr lang="en-US" sz="3324" b="true">
                <a:solidFill>
                  <a:srgbClr val="000000"/>
                </a:solidFill>
                <a:latin typeface="Arimo Bold"/>
                <a:ea typeface="Arimo Bold"/>
                <a:cs typeface="Arimo Bold"/>
                <a:sym typeface="Arimo Bold"/>
              </a:rPr>
              <a:t>Power On</a:t>
            </a:r>
          </a:p>
        </p:txBody>
      </p:sp>
      <p:sp>
        <p:nvSpPr>
          <p:cNvPr name="Freeform 5" id="5"/>
          <p:cNvSpPr/>
          <p:nvPr/>
        </p:nvSpPr>
        <p:spPr>
          <a:xfrm flipH="false" flipV="false" rot="0">
            <a:off x="5260008" y="3954485"/>
            <a:ext cx="3159327" cy="2475692"/>
          </a:xfrm>
          <a:custGeom>
            <a:avLst/>
            <a:gdLst/>
            <a:ahLst/>
            <a:cxnLst/>
            <a:rect r="r" b="b" t="t" l="l"/>
            <a:pathLst>
              <a:path h="2475692" w="3159327">
                <a:moveTo>
                  <a:pt x="0" y="0"/>
                </a:moveTo>
                <a:lnTo>
                  <a:pt x="3159327" y="0"/>
                </a:lnTo>
                <a:lnTo>
                  <a:pt x="3159327" y="2475692"/>
                </a:lnTo>
                <a:lnTo>
                  <a:pt x="0" y="247569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5498624" y="4315123"/>
            <a:ext cx="2682093" cy="1573442"/>
          </a:xfrm>
          <a:prstGeom prst="rect">
            <a:avLst/>
          </a:prstGeom>
        </p:spPr>
        <p:txBody>
          <a:bodyPr anchor="t" rtlCol="false" tIns="0" lIns="0" bIns="0" rIns="0">
            <a:spAutoFit/>
          </a:bodyPr>
          <a:lstStyle/>
          <a:p>
            <a:pPr algn="ctr">
              <a:lnSpc>
                <a:spcPts val="5902"/>
              </a:lnSpc>
            </a:pPr>
            <a:r>
              <a:rPr lang="en-US" sz="4217" b="true">
                <a:solidFill>
                  <a:srgbClr val="000000"/>
                </a:solidFill>
                <a:latin typeface="Arimo Bold"/>
                <a:ea typeface="Arimo Bold"/>
                <a:cs typeface="Arimo Bold"/>
                <a:sym typeface="Arimo Bold"/>
              </a:rPr>
              <a:t>Firmware</a:t>
            </a:r>
          </a:p>
          <a:p>
            <a:pPr algn="ctr">
              <a:lnSpc>
                <a:spcPts val="5902"/>
              </a:lnSpc>
            </a:pPr>
            <a:r>
              <a:rPr lang="en-US" sz="4217" b="true">
                <a:solidFill>
                  <a:srgbClr val="000000"/>
                </a:solidFill>
                <a:latin typeface="Arimo Bold"/>
                <a:ea typeface="Arimo Bold"/>
                <a:cs typeface="Arimo Bold"/>
                <a:sym typeface="Arimo Bold"/>
              </a:rPr>
              <a:t>(BIOS)</a:t>
            </a:r>
          </a:p>
        </p:txBody>
      </p:sp>
      <p:sp>
        <p:nvSpPr>
          <p:cNvPr name="Freeform 7" id="7"/>
          <p:cNvSpPr/>
          <p:nvPr/>
        </p:nvSpPr>
        <p:spPr>
          <a:xfrm flipH="false" flipV="false" rot="0">
            <a:off x="9942966" y="3954485"/>
            <a:ext cx="3159327" cy="2475692"/>
          </a:xfrm>
          <a:custGeom>
            <a:avLst/>
            <a:gdLst/>
            <a:ahLst/>
            <a:cxnLst/>
            <a:rect r="r" b="b" t="t" l="l"/>
            <a:pathLst>
              <a:path h="2475692" w="3159327">
                <a:moveTo>
                  <a:pt x="0" y="0"/>
                </a:moveTo>
                <a:lnTo>
                  <a:pt x="3159327" y="0"/>
                </a:lnTo>
                <a:lnTo>
                  <a:pt x="3159327" y="2475692"/>
                </a:lnTo>
                <a:lnTo>
                  <a:pt x="0" y="247569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10162726" y="4324648"/>
            <a:ext cx="2719808" cy="1511233"/>
          </a:xfrm>
          <a:prstGeom prst="rect">
            <a:avLst/>
          </a:prstGeom>
        </p:spPr>
        <p:txBody>
          <a:bodyPr anchor="t" rtlCol="false" tIns="0" lIns="0" bIns="0" rIns="0">
            <a:spAutoFit/>
          </a:bodyPr>
          <a:lstStyle/>
          <a:p>
            <a:pPr algn="ctr">
              <a:lnSpc>
                <a:spcPts val="5752"/>
              </a:lnSpc>
            </a:pPr>
            <a:r>
              <a:rPr lang="en-US" sz="4109" b="true">
                <a:solidFill>
                  <a:srgbClr val="000000"/>
                </a:solidFill>
                <a:latin typeface="Arimo Bold"/>
                <a:ea typeface="Arimo Bold"/>
                <a:cs typeface="Arimo Bold"/>
                <a:sym typeface="Arimo Bold"/>
              </a:rPr>
              <a:t>Operating</a:t>
            </a:r>
          </a:p>
          <a:p>
            <a:pPr algn="ctr">
              <a:lnSpc>
                <a:spcPts val="5752"/>
              </a:lnSpc>
            </a:pPr>
            <a:r>
              <a:rPr lang="en-US" sz="4109" b="true">
                <a:solidFill>
                  <a:srgbClr val="000000"/>
                </a:solidFill>
                <a:latin typeface="Arimo Bold"/>
                <a:ea typeface="Arimo Bold"/>
                <a:cs typeface="Arimo Bold"/>
                <a:sym typeface="Arimo Bold"/>
              </a:rPr>
              <a:t>System</a:t>
            </a:r>
          </a:p>
        </p:txBody>
      </p:sp>
      <p:sp>
        <p:nvSpPr>
          <p:cNvPr name="Freeform 9" id="9"/>
          <p:cNvSpPr/>
          <p:nvPr/>
        </p:nvSpPr>
        <p:spPr>
          <a:xfrm flipH="false" flipV="false" rot="0">
            <a:off x="14872757" y="3928143"/>
            <a:ext cx="3159327" cy="2502034"/>
          </a:xfrm>
          <a:custGeom>
            <a:avLst/>
            <a:gdLst/>
            <a:ahLst/>
            <a:cxnLst/>
            <a:rect r="r" b="b" t="t" l="l"/>
            <a:pathLst>
              <a:path h="2502034" w="3159327">
                <a:moveTo>
                  <a:pt x="0" y="0"/>
                </a:moveTo>
                <a:lnTo>
                  <a:pt x="3159327" y="0"/>
                </a:lnTo>
                <a:lnTo>
                  <a:pt x="3159327" y="2502034"/>
                </a:lnTo>
                <a:lnTo>
                  <a:pt x="0" y="250203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5036303" y="4463436"/>
            <a:ext cx="2832235" cy="1391115"/>
          </a:xfrm>
          <a:prstGeom prst="rect">
            <a:avLst/>
          </a:prstGeom>
        </p:spPr>
        <p:txBody>
          <a:bodyPr anchor="t" rtlCol="false" tIns="0" lIns="0" bIns="0" rIns="0">
            <a:spAutoFit/>
          </a:bodyPr>
          <a:lstStyle/>
          <a:p>
            <a:pPr algn="ctr">
              <a:lnSpc>
                <a:spcPts val="5278"/>
              </a:lnSpc>
            </a:pPr>
            <a:r>
              <a:rPr lang="en-US" sz="3770" b="true">
                <a:solidFill>
                  <a:srgbClr val="000000"/>
                </a:solidFill>
                <a:latin typeface="Arimo Bold"/>
                <a:ea typeface="Arimo Bold"/>
                <a:cs typeface="Arimo Bold"/>
                <a:sym typeface="Arimo Bold"/>
              </a:rPr>
              <a:t>Application</a:t>
            </a:r>
          </a:p>
          <a:p>
            <a:pPr algn="ctr">
              <a:lnSpc>
                <a:spcPts val="5278"/>
              </a:lnSpc>
            </a:pPr>
            <a:r>
              <a:rPr lang="en-US" sz="3770" b="true">
                <a:solidFill>
                  <a:srgbClr val="000000"/>
                </a:solidFill>
                <a:latin typeface="Arimo Bold"/>
                <a:ea typeface="Arimo Bold"/>
                <a:cs typeface="Arimo Bold"/>
                <a:sym typeface="Arimo Bold"/>
              </a:rPr>
              <a:t>Software</a:t>
            </a:r>
          </a:p>
        </p:txBody>
      </p:sp>
      <p:grpSp>
        <p:nvGrpSpPr>
          <p:cNvPr name="Group 11" id="11"/>
          <p:cNvGrpSpPr/>
          <p:nvPr/>
        </p:nvGrpSpPr>
        <p:grpSpPr>
          <a:xfrm rot="0">
            <a:off x="3810226" y="5168518"/>
            <a:ext cx="1441041" cy="47625"/>
            <a:chOff x="0" y="0"/>
            <a:chExt cx="1921388" cy="63500"/>
          </a:xfrm>
        </p:grpSpPr>
        <p:sp>
          <p:nvSpPr>
            <p:cNvPr name="Freeform 12" id="12"/>
            <p:cNvSpPr/>
            <p:nvPr/>
          </p:nvSpPr>
          <p:spPr>
            <a:xfrm flipH="false" flipV="false" rot="0">
              <a:off x="0" y="0"/>
              <a:ext cx="1921383" cy="63500"/>
            </a:xfrm>
            <a:custGeom>
              <a:avLst/>
              <a:gdLst/>
              <a:ahLst/>
              <a:cxnLst/>
              <a:rect r="r" b="b" t="t" l="l"/>
              <a:pathLst>
                <a:path h="63500" w="1921383">
                  <a:moveTo>
                    <a:pt x="31750" y="0"/>
                  </a:moveTo>
                  <a:lnTo>
                    <a:pt x="1889633" y="0"/>
                  </a:lnTo>
                  <a:cubicBezTo>
                    <a:pt x="1907159" y="0"/>
                    <a:pt x="1921383" y="14224"/>
                    <a:pt x="1921383" y="31750"/>
                  </a:cubicBezTo>
                  <a:cubicBezTo>
                    <a:pt x="1921383" y="49276"/>
                    <a:pt x="1907159" y="63500"/>
                    <a:pt x="1889633"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13" id="13"/>
          <p:cNvGrpSpPr/>
          <p:nvPr/>
        </p:nvGrpSpPr>
        <p:grpSpPr>
          <a:xfrm rot="3370531">
            <a:off x="417006" y="3502030"/>
            <a:ext cx="1099090" cy="47625"/>
            <a:chOff x="0" y="0"/>
            <a:chExt cx="1465453" cy="63500"/>
          </a:xfrm>
        </p:grpSpPr>
        <p:sp>
          <p:nvSpPr>
            <p:cNvPr name="Freeform 14" id="14"/>
            <p:cNvSpPr/>
            <p:nvPr/>
          </p:nvSpPr>
          <p:spPr>
            <a:xfrm flipH="false" flipV="false" rot="0">
              <a:off x="0" y="0"/>
              <a:ext cx="1465453" cy="63500"/>
            </a:xfrm>
            <a:custGeom>
              <a:avLst/>
              <a:gdLst/>
              <a:ahLst/>
              <a:cxnLst/>
              <a:rect r="r" b="b" t="t" l="l"/>
              <a:pathLst>
                <a:path h="63500" w="1465453">
                  <a:moveTo>
                    <a:pt x="31750" y="0"/>
                  </a:moveTo>
                  <a:lnTo>
                    <a:pt x="1433703" y="0"/>
                  </a:lnTo>
                  <a:cubicBezTo>
                    <a:pt x="1451229" y="0"/>
                    <a:pt x="1465453" y="14224"/>
                    <a:pt x="1465453" y="31750"/>
                  </a:cubicBezTo>
                  <a:cubicBezTo>
                    <a:pt x="1465453" y="49276"/>
                    <a:pt x="1451229" y="63500"/>
                    <a:pt x="1433703"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15" id="15"/>
          <p:cNvSpPr txBox="true"/>
          <p:nvPr/>
        </p:nvSpPr>
        <p:spPr>
          <a:xfrm rot="0">
            <a:off x="1385362" y="4796093"/>
            <a:ext cx="2258890" cy="649600"/>
          </a:xfrm>
          <a:prstGeom prst="rect">
            <a:avLst/>
          </a:prstGeom>
        </p:spPr>
        <p:txBody>
          <a:bodyPr anchor="t" rtlCol="false" tIns="0" lIns="0" bIns="0" rIns="0">
            <a:spAutoFit/>
          </a:bodyPr>
          <a:lstStyle/>
          <a:p>
            <a:pPr algn="ctr">
              <a:lnSpc>
                <a:spcPts val="4654"/>
              </a:lnSpc>
            </a:pPr>
            <a:r>
              <a:rPr lang="en-US" sz="3324" b="true">
                <a:solidFill>
                  <a:srgbClr val="000000"/>
                </a:solidFill>
                <a:latin typeface="Arimo Bold"/>
                <a:ea typeface="Arimo Bold"/>
                <a:cs typeface="Arimo Bold"/>
                <a:sym typeface="Arimo Bold"/>
              </a:rPr>
              <a:t>Hardware</a:t>
            </a:r>
          </a:p>
        </p:txBody>
      </p:sp>
      <p:sp>
        <p:nvSpPr>
          <p:cNvPr name="TextBox 16" id="16"/>
          <p:cNvSpPr txBox="true"/>
          <p:nvPr/>
        </p:nvSpPr>
        <p:spPr>
          <a:xfrm rot="0">
            <a:off x="4671434" y="1717695"/>
            <a:ext cx="4472566" cy="1831960"/>
          </a:xfrm>
          <a:prstGeom prst="rect">
            <a:avLst/>
          </a:prstGeom>
        </p:spPr>
        <p:txBody>
          <a:bodyPr anchor="t" rtlCol="false" tIns="0" lIns="0" bIns="0" rIns="0">
            <a:spAutoFit/>
          </a:bodyPr>
          <a:lstStyle/>
          <a:p>
            <a:pPr algn="ctr">
              <a:lnSpc>
                <a:spcPts val="4654"/>
              </a:lnSpc>
            </a:pPr>
            <a:r>
              <a:rPr lang="en-US" sz="3324" b="true">
                <a:solidFill>
                  <a:srgbClr val="000000"/>
                </a:solidFill>
                <a:latin typeface="Arimo Bold"/>
                <a:ea typeface="Arimo Bold"/>
                <a:cs typeface="Arimo Bold"/>
                <a:sym typeface="Arimo Bold"/>
              </a:rPr>
              <a:t>Bios checks if every hardware is working fine</a:t>
            </a:r>
          </a:p>
        </p:txBody>
      </p:sp>
      <p:sp>
        <p:nvSpPr>
          <p:cNvPr name="TextBox 17" id="17"/>
          <p:cNvSpPr txBox="true"/>
          <p:nvPr/>
        </p:nvSpPr>
        <p:spPr>
          <a:xfrm rot="0">
            <a:off x="8180718" y="6609472"/>
            <a:ext cx="2258890" cy="2423139"/>
          </a:xfrm>
          <a:prstGeom prst="rect">
            <a:avLst/>
          </a:prstGeom>
        </p:spPr>
        <p:txBody>
          <a:bodyPr anchor="t" rtlCol="false" tIns="0" lIns="0" bIns="0" rIns="0">
            <a:spAutoFit/>
          </a:bodyPr>
          <a:lstStyle/>
          <a:p>
            <a:pPr algn="ctr">
              <a:lnSpc>
                <a:spcPts val="4654"/>
              </a:lnSpc>
            </a:pPr>
            <a:r>
              <a:rPr lang="en-US" sz="3324" b="true">
                <a:solidFill>
                  <a:srgbClr val="000000"/>
                </a:solidFill>
                <a:latin typeface="Arimo Bold"/>
                <a:ea typeface="Arimo Bold"/>
                <a:cs typeface="Arimo Bold"/>
                <a:sym typeface="Arimo Bold"/>
              </a:rPr>
              <a:t>BIOS loads the operating system</a:t>
            </a:r>
          </a:p>
        </p:txBody>
      </p:sp>
      <p:grpSp>
        <p:nvGrpSpPr>
          <p:cNvPr name="Group 18" id="18"/>
          <p:cNvGrpSpPr/>
          <p:nvPr/>
        </p:nvGrpSpPr>
        <p:grpSpPr>
          <a:xfrm rot="0">
            <a:off x="8545182" y="5144706"/>
            <a:ext cx="1275103" cy="47625"/>
            <a:chOff x="0" y="0"/>
            <a:chExt cx="1700137" cy="63500"/>
          </a:xfrm>
        </p:grpSpPr>
        <p:sp>
          <p:nvSpPr>
            <p:cNvPr name="Freeform 19" id="19"/>
            <p:cNvSpPr/>
            <p:nvPr/>
          </p:nvSpPr>
          <p:spPr>
            <a:xfrm flipH="false" flipV="false" rot="0">
              <a:off x="0" y="0"/>
              <a:ext cx="1700149" cy="63500"/>
            </a:xfrm>
            <a:custGeom>
              <a:avLst/>
              <a:gdLst/>
              <a:ahLst/>
              <a:cxnLst/>
              <a:rect r="r" b="b" t="t" l="l"/>
              <a:pathLst>
                <a:path h="63500" w="1700149">
                  <a:moveTo>
                    <a:pt x="31750" y="0"/>
                  </a:moveTo>
                  <a:lnTo>
                    <a:pt x="1668399" y="0"/>
                  </a:lnTo>
                  <a:cubicBezTo>
                    <a:pt x="1685925" y="0"/>
                    <a:pt x="1700149" y="14224"/>
                    <a:pt x="1700149" y="31750"/>
                  </a:cubicBezTo>
                  <a:cubicBezTo>
                    <a:pt x="1700149" y="49276"/>
                    <a:pt x="1685925" y="63500"/>
                    <a:pt x="1668399"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20" id="20"/>
          <p:cNvSpPr txBox="true"/>
          <p:nvPr/>
        </p:nvSpPr>
        <p:spPr>
          <a:xfrm rot="0">
            <a:off x="3644252" y="6723411"/>
            <a:ext cx="2258890" cy="3014319"/>
          </a:xfrm>
          <a:prstGeom prst="rect">
            <a:avLst/>
          </a:prstGeom>
        </p:spPr>
        <p:txBody>
          <a:bodyPr anchor="t" rtlCol="false" tIns="0" lIns="0" bIns="0" rIns="0">
            <a:spAutoFit/>
          </a:bodyPr>
          <a:lstStyle/>
          <a:p>
            <a:pPr algn="ctr">
              <a:lnSpc>
                <a:spcPts val="4654"/>
              </a:lnSpc>
            </a:pPr>
            <a:r>
              <a:rPr lang="en-US" sz="3324" b="true">
                <a:solidFill>
                  <a:srgbClr val="000000"/>
                </a:solidFill>
                <a:latin typeface="Arimo Bold"/>
                <a:ea typeface="Arimo Bold"/>
                <a:cs typeface="Arimo Bold"/>
                <a:sym typeface="Arimo Bold"/>
              </a:rPr>
              <a:t>Loads the BIOS program located in the ROM</a:t>
            </a:r>
          </a:p>
        </p:txBody>
      </p:sp>
      <p:grpSp>
        <p:nvGrpSpPr>
          <p:cNvPr name="Group 21" id="21"/>
          <p:cNvGrpSpPr/>
          <p:nvPr/>
        </p:nvGrpSpPr>
        <p:grpSpPr>
          <a:xfrm rot="0">
            <a:off x="13244418" y="5142176"/>
            <a:ext cx="1275103" cy="47625"/>
            <a:chOff x="0" y="0"/>
            <a:chExt cx="1700137" cy="63500"/>
          </a:xfrm>
        </p:grpSpPr>
        <p:sp>
          <p:nvSpPr>
            <p:cNvPr name="Freeform 22" id="22"/>
            <p:cNvSpPr/>
            <p:nvPr/>
          </p:nvSpPr>
          <p:spPr>
            <a:xfrm flipH="false" flipV="false" rot="0">
              <a:off x="0" y="0"/>
              <a:ext cx="1700149" cy="63500"/>
            </a:xfrm>
            <a:custGeom>
              <a:avLst/>
              <a:gdLst/>
              <a:ahLst/>
              <a:cxnLst/>
              <a:rect r="r" b="b" t="t" l="l"/>
              <a:pathLst>
                <a:path h="63500" w="1700149">
                  <a:moveTo>
                    <a:pt x="31750" y="0"/>
                  </a:moveTo>
                  <a:lnTo>
                    <a:pt x="1668399" y="0"/>
                  </a:lnTo>
                  <a:cubicBezTo>
                    <a:pt x="1685925" y="0"/>
                    <a:pt x="1700149" y="14224"/>
                    <a:pt x="1700149" y="31750"/>
                  </a:cubicBezTo>
                  <a:cubicBezTo>
                    <a:pt x="1700149" y="49276"/>
                    <a:pt x="1685925" y="63500"/>
                    <a:pt x="1668399"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23" id="23"/>
          <p:cNvSpPr txBox="true"/>
          <p:nvPr/>
        </p:nvSpPr>
        <p:spPr>
          <a:xfrm rot="0">
            <a:off x="11857288" y="2308874"/>
            <a:ext cx="4472566" cy="1240780"/>
          </a:xfrm>
          <a:prstGeom prst="rect">
            <a:avLst/>
          </a:prstGeom>
        </p:spPr>
        <p:txBody>
          <a:bodyPr anchor="t" rtlCol="false" tIns="0" lIns="0" bIns="0" rIns="0">
            <a:spAutoFit/>
          </a:bodyPr>
          <a:lstStyle/>
          <a:p>
            <a:pPr algn="ctr">
              <a:lnSpc>
                <a:spcPts val="4654"/>
              </a:lnSpc>
            </a:pPr>
            <a:r>
              <a:rPr lang="en-US" sz="3324" b="true">
                <a:solidFill>
                  <a:srgbClr val="000000"/>
                </a:solidFill>
                <a:latin typeface="Arimo Bold"/>
                <a:ea typeface="Arimo Bold"/>
                <a:cs typeface="Arimo Bold"/>
                <a:sym typeface="Arimo Bold"/>
              </a:rPr>
              <a:t>Operating System</a:t>
            </a:r>
          </a:p>
          <a:p>
            <a:pPr algn="ctr">
              <a:lnSpc>
                <a:spcPts val="4654"/>
              </a:lnSpc>
            </a:pPr>
            <a:r>
              <a:rPr lang="en-US" sz="3324" b="true">
                <a:solidFill>
                  <a:srgbClr val="000000"/>
                </a:solidFill>
                <a:latin typeface="Arimo Bold"/>
                <a:ea typeface="Arimo Bold"/>
                <a:cs typeface="Arimo Bold"/>
                <a:sym typeface="Arimo Bold"/>
              </a:rPr>
              <a:t>takes over</a:t>
            </a:r>
          </a:p>
        </p:txBody>
      </p:sp>
      <p:grpSp>
        <p:nvGrpSpPr>
          <p:cNvPr name="Group 24" id="24"/>
          <p:cNvGrpSpPr/>
          <p:nvPr/>
        </p:nvGrpSpPr>
        <p:grpSpPr>
          <a:xfrm rot="0">
            <a:off x="2537237" y="281084"/>
            <a:ext cx="13213526" cy="9925515"/>
            <a:chOff x="0" y="0"/>
            <a:chExt cx="17618034" cy="13234020"/>
          </a:xfrm>
        </p:grpSpPr>
        <p:sp>
          <p:nvSpPr>
            <p:cNvPr name="Freeform 25" id="2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40000"/>
              </a:blip>
              <a:stretch>
                <a:fillRect l="0" t="0" r="0" b="0"/>
              </a:stretch>
            </a:blipFill>
          </p:spPr>
        </p:sp>
        <p:sp>
          <p:nvSpPr>
            <p:cNvPr name="Freeform 26" id="2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27" id="2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7146907" y="6815413"/>
            <a:ext cx="5753424" cy="861215"/>
            <a:chOff x="0" y="0"/>
            <a:chExt cx="7671232" cy="1148287"/>
          </a:xfrm>
        </p:grpSpPr>
        <p:sp>
          <p:nvSpPr>
            <p:cNvPr name="Freeform 4" id="4"/>
            <p:cNvSpPr/>
            <p:nvPr/>
          </p:nvSpPr>
          <p:spPr>
            <a:xfrm flipH="false" flipV="false" rot="0">
              <a:off x="0" y="0"/>
              <a:ext cx="7671181" cy="1148334"/>
            </a:xfrm>
            <a:custGeom>
              <a:avLst/>
              <a:gdLst/>
              <a:ahLst/>
              <a:cxnLst/>
              <a:rect r="r" b="b" t="t" l="l"/>
              <a:pathLst>
                <a:path h="1148334" w="7671181">
                  <a:moveTo>
                    <a:pt x="0" y="0"/>
                  </a:moveTo>
                  <a:lnTo>
                    <a:pt x="7671181" y="0"/>
                  </a:lnTo>
                  <a:lnTo>
                    <a:pt x="7671181" y="1148334"/>
                  </a:lnTo>
                  <a:lnTo>
                    <a:pt x="0" y="1148334"/>
                  </a:lnTo>
                  <a:close/>
                </a:path>
              </a:pathLst>
            </a:custGeom>
            <a:solidFill>
              <a:srgbClr val="F9FCFF"/>
            </a:solidFill>
          </p:spPr>
        </p:sp>
      </p:grpSp>
      <p:sp>
        <p:nvSpPr>
          <p:cNvPr name="Freeform 5" id="5"/>
          <p:cNvSpPr/>
          <p:nvPr/>
        </p:nvSpPr>
        <p:spPr>
          <a:xfrm flipH="false" flipV="false" rot="0">
            <a:off x="16362367" y="1028700"/>
            <a:ext cx="896933" cy="215896"/>
          </a:xfrm>
          <a:custGeom>
            <a:avLst/>
            <a:gdLst/>
            <a:ahLst/>
            <a:cxnLst/>
            <a:rect r="r" b="b" t="t" l="l"/>
            <a:pathLst>
              <a:path h="215896" w="896933">
                <a:moveTo>
                  <a:pt x="0" y="0"/>
                </a:moveTo>
                <a:lnTo>
                  <a:pt x="896933" y="0"/>
                </a:lnTo>
                <a:lnTo>
                  <a:pt x="896933" y="215896"/>
                </a:lnTo>
                <a:lnTo>
                  <a:pt x="0" y="21589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2245331" y="2674240"/>
            <a:ext cx="4220787" cy="5275984"/>
          </a:xfrm>
          <a:custGeom>
            <a:avLst/>
            <a:gdLst/>
            <a:ahLst/>
            <a:cxnLst/>
            <a:rect r="r" b="b" t="t" l="l"/>
            <a:pathLst>
              <a:path h="5275984" w="4220787">
                <a:moveTo>
                  <a:pt x="0" y="0"/>
                </a:moveTo>
                <a:lnTo>
                  <a:pt x="4220787" y="0"/>
                </a:lnTo>
                <a:lnTo>
                  <a:pt x="4220787" y="5275984"/>
                </a:lnTo>
                <a:lnTo>
                  <a:pt x="0" y="527598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7146907" y="4164903"/>
            <a:ext cx="9215460" cy="1482725"/>
          </a:xfrm>
          <a:prstGeom prst="rect">
            <a:avLst/>
          </a:prstGeom>
        </p:spPr>
        <p:txBody>
          <a:bodyPr anchor="t" rtlCol="false" tIns="0" lIns="0" bIns="0" rIns="0">
            <a:spAutoFit/>
          </a:bodyPr>
          <a:lstStyle/>
          <a:p>
            <a:pPr algn="l">
              <a:lnSpc>
                <a:spcPts val="13300"/>
              </a:lnSpc>
            </a:pPr>
            <a:r>
              <a:rPr lang="en-US" sz="14000" i="true" spc="700">
                <a:solidFill>
                  <a:srgbClr val="F9FCFF"/>
                </a:solidFill>
                <a:latin typeface="Bebas Neue"/>
                <a:ea typeface="Bebas Neue"/>
                <a:cs typeface="Bebas Neue"/>
                <a:sym typeface="Bebas Neue"/>
              </a:rPr>
              <a:t>INTERRUPT </a:t>
            </a:r>
          </a:p>
        </p:txBody>
      </p:sp>
      <p:sp>
        <p:nvSpPr>
          <p:cNvPr name="TextBox 8" id="8"/>
          <p:cNvSpPr txBox="true"/>
          <p:nvPr/>
        </p:nvSpPr>
        <p:spPr>
          <a:xfrm rot="0">
            <a:off x="7410294" y="6903121"/>
            <a:ext cx="5226650" cy="571500"/>
          </a:xfrm>
          <a:prstGeom prst="rect">
            <a:avLst/>
          </a:prstGeom>
        </p:spPr>
        <p:txBody>
          <a:bodyPr anchor="t" rtlCol="false" tIns="0" lIns="0" bIns="0" rIns="0">
            <a:spAutoFit/>
          </a:bodyPr>
          <a:lstStyle/>
          <a:p>
            <a:pPr algn="l">
              <a:lnSpc>
                <a:spcPts val="4200"/>
              </a:lnSpc>
            </a:pPr>
            <a:r>
              <a:rPr lang="en-US" sz="3000" spc="130">
                <a:solidFill>
                  <a:srgbClr val="273755"/>
                </a:solidFill>
                <a:latin typeface="Montserrat Light"/>
                <a:ea typeface="Montserrat Light"/>
                <a:cs typeface="Montserrat Light"/>
                <a:sym typeface="Montserrat Light"/>
              </a:rPr>
              <a:t>IGCSE CS</a:t>
            </a:r>
          </a:p>
        </p:txBody>
      </p:sp>
      <p:sp>
        <p:nvSpPr>
          <p:cNvPr name="TextBox 9" id="9"/>
          <p:cNvSpPr txBox="true"/>
          <p:nvPr/>
        </p:nvSpPr>
        <p:spPr>
          <a:xfrm rot="0">
            <a:off x="7146907" y="3157262"/>
            <a:ext cx="5045093" cy="556197"/>
          </a:xfrm>
          <a:prstGeom prst="rect">
            <a:avLst/>
          </a:prstGeom>
        </p:spPr>
        <p:txBody>
          <a:bodyPr anchor="t" rtlCol="false" tIns="0" lIns="0" bIns="0" rIns="0">
            <a:spAutoFit/>
          </a:bodyPr>
          <a:lstStyle/>
          <a:p>
            <a:pPr algn="l">
              <a:lnSpc>
                <a:spcPts val="4200"/>
              </a:lnSpc>
            </a:pPr>
            <a:r>
              <a:rPr lang="en-US" sz="3000" spc="130">
                <a:solidFill>
                  <a:srgbClr val="F9FCFF"/>
                </a:solidFill>
                <a:latin typeface="Montserrat Light"/>
                <a:ea typeface="Montserrat Light"/>
                <a:cs typeface="Montserrat Light"/>
                <a:sym typeface="Montserrat Light"/>
              </a:rPr>
              <a:t>Chapter 4.4: Software</a:t>
            </a:r>
          </a:p>
        </p:txBody>
      </p:sp>
      <p:grpSp>
        <p:nvGrpSpPr>
          <p:cNvPr name="Group 10" id="10"/>
          <p:cNvGrpSpPr/>
          <p:nvPr/>
        </p:nvGrpSpPr>
        <p:grpSpPr>
          <a:xfrm rot="0">
            <a:off x="2537237" y="281084"/>
            <a:ext cx="13213526" cy="9925515"/>
            <a:chOff x="0" y="0"/>
            <a:chExt cx="17618034" cy="13234020"/>
          </a:xfrm>
        </p:grpSpPr>
        <p:sp>
          <p:nvSpPr>
            <p:cNvPr name="Freeform 11" id="1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70000"/>
              </a:blip>
              <a:stretch>
                <a:fillRect l="0" t="0" r="0" b="0"/>
              </a:stretch>
            </a:blipFill>
          </p:spPr>
        </p:sp>
        <p:sp>
          <p:nvSpPr>
            <p:cNvPr name="Freeform 12" id="1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8">
                <a:alphaModFix amt="9999"/>
              </a:blip>
              <a:stretch>
                <a:fillRect l="0" t="0" r="0" b="0"/>
              </a:stretch>
            </a:blipFill>
          </p:spPr>
        </p:sp>
        <p:sp>
          <p:nvSpPr>
            <p:cNvPr name="TextBox 13" id="1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9" tooltip="http://www.exampaperspractice.co.uk"/>
                </a:rPr>
                <a:t>www.exampaperspractice.co.uk</a:t>
              </a:r>
            </a:p>
          </p:txBody>
        </p:sp>
      </p:gr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bg>
      <p:bgPr>
        <a:solidFill>
          <a:srgbClr val="F9FCFF"/>
        </a:solidFill>
      </p:bgPr>
    </p:bg>
    <p:spTree>
      <p:nvGrpSpPr>
        <p:cNvPr id="1" name=""/>
        <p:cNvGrpSpPr/>
        <p:nvPr/>
      </p:nvGrpSpPr>
      <p:grpSpPr>
        <a:xfrm>
          <a:off x="0" y="0"/>
          <a:ext cx="0" cy="0"/>
          <a:chOff x="0" y="0"/>
          <a:chExt cx="0" cy="0"/>
        </a:xfrm>
      </p:grpSpPr>
      <p:grpSp>
        <p:nvGrpSpPr>
          <p:cNvPr name="Group 2" id="2"/>
          <p:cNvGrpSpPr/>
          <p:nvPr/>
        </p:nvGrpSpPr>
        <p:grpSpPr>
          <a:xfrm rot="0">
            <a:off x="0" y="763"/>
            <a:ext cx="18288000" cy="3304962"/>
            <a:chOff x="0" y="0"/>
            <a:chExt cx="24384000" cy="4406616"/>
          </a:xfrm>
        </p:grpSpPr>
        <p:sp>
          <p:nvSpPr>
            <p:cNvPr name="Freeform 3" id="3"/>
            <p:cNvSpPr/>
            <p:nvPr/>
          </p:nvSpPr>
          <p:spPr>
            <a:xfrm flipH="false" flipV="false" rot="0">
              <a:off x="0" y="0"/>
              <a:ext cx="24384000" cy="4406646"/>
            </a:xfrm>
            <a:custGeom>
              <a:avLst/>
              <a:gdLst/>
              <a:ahLst/>
              <a:cxnLst/>
              <a:rect r="r" b="b" t="t" l="l"/>
              <a:pathLst>
                <a:path h="4406646" w="24384000">
                  <a:moveTo>
                    <a:pt x="0" y="0"/>
                  </a:moveTo>
                  <a:lnTo>
                    <a:pt x="24384000" y="0"/>
                  </a:lnTo>
                  <a:lnTo>
                    <a:pt x="24384000" y="4406646"/>
                  </a:lnTo>
                  <a:lnTo>
                    <a:pt x="0" y="4406646"/>
                  </a:lnTo>
                  <a:close/>
                </a:path>
              </a:pathLst>
            </a:custGeom>
            <a:solidFill>
              <a:srgbClr val="273755"/>
            </a:solidFill>
          </p:spPr>
        </p:sp>
      </p:grpSp>
      <p:sp>
        <p:nvSpPr>
          <p:cNvPr name="TextBox 4" id="4"/>
          <p:cNvSpPr txBox="true"/>
          <p:nvPr/>
        </p:nvSpPr>
        <p:spPr>
          <a:xfrm rot="0">
            <a:off x="1028700" y="1202394"/>
            <a:ext cx="14266813" cy="1211263"/>
          </a:xfrm>
          <a:prstGeom prst="rect">
            <a:avLst/>
          </a:prstGeom>
        </p:spPr>
        <p:txBody>
          <a:bodyPr anchor="t" rtlCol="false" tIns="0" lIns="0" bIns="0" rIns="0">
            <a:spAutoFit/>
          </a:bodyPr>
          <a:lstStyle/>
          <a:p>
            <a:pPr algn="l">
              <a:lnSpc>
                <a:spcPts val="9999"/>
              </a:lnSpc>
            </a:pPr>
            <a:r>
              <a:rPr lang="en-US" sz="9999" i="true" spc="398">
                <a:solidFill>
                  <a:srgbClr val="F9FCFF"/>
                </a:solidFill>
                <a:latin typeface="Bebas Neue"/>
                <a:ea typeface="Bebas Neue"/>
                <a:cs typeface="Bebas Neue"/>
                <a:sym typeface="Bebas Neue"/>
              </a:rPr>
              <a:t>DEFINITION OF INTERRUPT </a:t>
            </a:r>
          </a:p>
        </p:txBody>
      </p:sp>
      <p:sp>
        <p:nvSpPr>
          <p:cNvPr name="Freeform 5" id="5"/>
          <p:cNvSpPr/>
          <p:nvPr/>
        </p:nvSpPr>
        <p:spPr>
          <a:xfrm flipH="false" flipV="false" rot="0">
            <a:off x="16361885" y="1028700"/>
            <a:ext cx="896933" cy="215896"/>
          </a:xfrm>
          <a:custGeom>
            <a:avLst/>
            <a:gdLst/>
            <a:ahLst/>
            <a:cxnLst/>
            <a:rect r="r" b="b" t="t" l="l"/>
            <a:pathLst>
              <a:path h="215896" w="896933">
                <a:moveTo>
                  <a:pt x="0" y="0"/>
                </a:moveTo>
                <a:lnTo>
                  <a:pt x="896933" y="0"/>
                </a:lnTo>
                <a:lnTo>
                  <a:pt x="896933" y="215896"/>
                </a:lnTo>
                <a:lnTo>
                  <a:pt x="0" y="21589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253477" y="4679786"/>
            <a:ext cx="12509632" cy="2406571"/>
            <a:chOff x="0" y="0"/>
            <a:chExt cx="16679509" cy="3208761"/>
          </a:xfrm>
        </p:grpSpPr>
        <p:sp>
          <p:nvSpPr>
            <p:cNvPr name="Freeform 7" id="7"/>
            <p:cNvSpPr/>
            <p:nvPr/>
          </p:nvSpPr>
          <p:spPr>
            <a:xfrm flipH="false" flipV="false" rot="0">
              <a:off x="0" y="0"/>
              <a:ext cx="16679545" cy="3208782"/>
            </a:xfrm>
            <a:custGeom>
              <a:avLst/>
              <a:gdLst/>
              <a:ahLst/>
              <a:cxnLst/>
              <a:rect r="r" b="b" t="t" l="l"/>
              <a:pathLst>
                <a:path h="3208782" w="16679545">
                  <a:moveTo>
                    <a:pt x="0" y="0"/>
                  </a:moveTo>
                  <a:lnTo>
                    <a:pt x="16679545" y="0"/>
                  </a:lnTo>
                  <a:lnTo>
                    <a:pt x="16679545" y="3208782"/>
                  </a:lnTo>
                  <a:lnTo>
                    <a:pt x="0" y="3208782"/>
                  </a:lnTo>
                  <a:close/>
                </a:path>
              </a:pathLst>
            </a:custGeom>
            <a:solidFill>
              <a:srgbClr val="273755">
                <a:alpha val="9804"/>
              </a:srgbClr>
            </a:solidFill>
          </p:spPr>
        </p:sp>
      </p:grpSp>
      <p:sp>
        <p:nvSpPr>
          <p:cNvPr name="TextBox 8" id="8"/>
          <p:cNvSpPr txBox="true"/>
          <p:nvPr/>
        </p:nvSpPr>
        <p:spPr>
          <a:xfrm rot="0">
            <a:off x="1702765" y="4899830"/>
            <a:ext cx="11611057" cy="1666875"/>
          </a:xfrm>
          <a:prstGeom prst="rect">
            <a:avLst/>
          </a:prstGeom>
        </p:spPr>
        <p:txBody>
          <a:bodyPr anchor="t" rtlCol="false" tIns="0" lIns="0" bIns="0" rIns="0">
            <a:spAutoFit/>
          </a:bodyPr>
          <a:lstStyle/>
          <a:p>
            <a:pPr algn="l">
              <a:lnSpc>
                <a:spcPts val="4319"/>
              </a:lnSpc>
            </a:pPr>
            <a:r>
              <a:rPr lang="en-US" sz="3598" i="true" spc="250">
                <a:solidFill>
                  <a:srgbClr val="273755"/>
                </a:solidFill>
                <a:latin typeface="Gidole"/>
                <a:ea typeface="Gidole"/>
                <a:cs typeface="Gidole"/>
                <a:sym typeface="Gidole"/>
              </a:rPr>
              <a:t>An interrupt is a signal sent from a device or program to the operating system, causing a temporary suspension of ongoing processes.</a:t>
            </a:r>
          </a:p>
        </p:txBody>
      </p:sp>
      <p:sp>
        <p:nvSpPr>
          <p:cNvPr name="Freeform 9" id="9"/>
          <p:cNvSpPr/>
          <p:nvPr/>
        </p:nvSpPr>
        <p:spPr>
          <a:xfrm flipH="false" flipV="false" rot="0">
            <a:off x="14656506" y="4481234"/>
            <a:ext cx="2470074" cy="5145988"/>
          </a:xfrm>
          <a:custGeom>
            <a:avLst/>
            <a:gdLst/>
            <a:ahLst/>
            <a:cxnLst/>
            <a:rect r="r" b="b" t="t" l="l"/>
            <a:pathLst>
              <a:path h="5145988" w="2470074">
                <a:moveTo>
                  <a:pt x="0" y="0"/>
                </a:moveTo>
                <a:lnTo>
                  <a:pt x="2470074" y="0"/>
                </a:lnTo>
                <a:lnTo>
                  <a:pt x="2470074" y="5145988"/>
                </a:lnTo>
                <a:lnTo>
                  <a:pt x="0" y="5145988"/>
                </a:lnTo>
                <a:lnTo>
                  <a:pt x="0" y="0"/>
                </a:lnTo>
                <a:close/>
              </a:path>
            </a:pathLst>
          </a:custGeom>
          <a:blipFill>
            <a:blip r:embed="rId4">
              <a:extLst>
                <a:ext uri="{96DAC541-7B7A-43D3-8B79-37D633B846F1}">
                  <asvg:svgBlip xmlns:asvg="http://schemas.microsoft.com/office/drawing/2016/SVG/main" r:embed="rId5"/>
                </a:ext>
              </a:extLst>
            </a:blip>
            <a:stretch>
              <a:fillRect l="0" t="0" r="-123" b="0"/>
            </a:stretch>
          </a:blipFill>
        </p:spPr>
      </p:sp>
      <p:grpSp>
        <p:nvGrpSpPr>
          <p:cNvPr name="Group 10" id="10"/>
          <p:cNvGrpSpPr/>
          <p:nvPr/>
        </p:nvGrpSpPr>
        <p:grpSpPr>
          <a:xfrm rot="0">
            <a:off x="2537237" y="281084"/>
            <a:ext cx="13213526" cy="9925515"/>
            <a:chOff x="0" y="0"/>
            <a:chExt cx="17618034" cy="13234020"/>
          </a:xfrm>
        </p:grpSpPr>
        <p:sp>
          <p:nvSpPr>
            <p:cNvPr name="Freeform 11" id="1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2" id="1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3" id="1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252438"/>
        </a:solidFill>
      </p:bgPr>
    </p:bg>
    <p:spTree>
      <p:nvGrpSpPr>
        <p:cNvPr id="1" name=""/>
        <p:cNvGrpSpPr/>
        <p:nvPr/>
      </p:nvGrpSpPr>
      <p:grpSpPr>
        <a:xfrm>
          <a:off x="0" y="0"/>
          <a:ext cx="0" cy="0"/>
          <a:chOff x="0" y="0"/>
          <a:chExt cx="0" cy="0"/>
        </a:xfrm>
      </p:grpSpPr>
      <p:grpSp>
        <p:nvGrpSpPr>
          <p:cNvPr name="Group 2" id="2"/>
          <p:cNvGrpSpPr/>
          <p:nvPr/>
        </p:nvGrpSpPr>
        <p:grpSpPr>
          <a:xfrm rot="0">
            <a:off x="425496" y="307463"/>
            <a:ext cx="11868040" cy="1079894"/>
            <a:chOff x="0" y="0"/>
            <a:chExt cx="15824053" cy="1439859"/>
          </a:xfrm>
        </p:grpSpPr>
        <p:sp>
          <p:nvSpPr>
            <p:cNvPr name="Freeform 3" id="3"/>
            <p:cNvSpPr/>
            <p:nvPr/>
          </p:nvSpPr>
          <p:spPr>
            <a:xfrm flipH="false" flipV="false" rot="0">
              <a:off x="0" y="0"/>
              <a:ext cx="15824073" cy="1439799"/>
            </a:xfrm>
            <a:custGeom>
              <a:avLst/>
              <a:gdLst/>
              <a:ahLst/>
              <a:cxnLst/>
              <a:rect r="r" b="b" t="t" l="l"/>
              <a:pathLst>
                <a:path h="1439799" w="15824073">
                  <a:moveTo>
                    <a:pt x="0" y="0"/>
                  </a:moveTo>
                  <a:lnTo>
                    <a:pt x="0" y="1439799"/>
                  </a:lnTo>
                  <a:lnTo>
                    <a:pt x="15824073" y="1439799"/>
                  </a:lnTo>
                  <a:lnTo>
                    <a:pt x="15824073" y="0"/>
                  </a:lnTo>
                  <a:lnTo>
                    <a:pt x="0" y="0"/>
                  </a:lnTo>
                  <a:close/>
                  <a:moveTo>
                    <a:pt x="15546070" y="1161923"/>
                  </a:moveTo>
                  <a:lnTo>
                    <a:pt x="272161" y="1161923"/>
                  </a:lnTo>
                  <a:lnTo>
                    <a:pt x="272161" y="272161"/>
                  </a:lnTo>
                  <a:lnTo>
                    <a:pt x="15546070" y="272161"/>
                  </a:lnTo>
                  <a:lnTo>
                    <a:pt x="15546070" y="1161923"/>
                  </a:lnTo>
                  <a:close/>
                </a:path>
              </a:pathLst>
            </a:custGeom>
            <a:solidFill>
              <a:srgbClr val="004AAD"/>
            </a:solidFill>
          </p:spPr>
        </p:sp>
      </p:grpSp>
      <p:sp>
        <p:nvSpPr>
          <p:cNvPr name="Freeform 4" id="4"/>
          <p:cNvSpPr/>
          <p:nvPr/>
        </p:nvSpPr>
        <p:spPr>
          <a:xfrm flipH="false" flipV="false" rot="0">
            <a:off x="4745606" y="1577905"/>
            <a:ext cx="9091558" cy="7131191"/>
          </a:xfrm>
          <a:custGeom>
            <a:avLst/>
            <a:gdLst/>
            <a:ahLst/>
            <a:cxnLst/>
            <a:rect r="r" b="b" t="t" l="l"/>
            <a:pathLst>
              <a:path h="7131191" w="9091558">
                <a:moveTo>
                  <a:pt x="0" y="0"/>
                </a:moveTo>
                <a:lnTo>
                  <a:pt x="9091558" y="0"/>
                </a:lnTo>
                <a:lnTo>
                  <a:pt x="9091558" y="7131191"/>
                </a:lnTo>
                <a:lnTo>
                  <a:pt x="0" y="7131191"/>
                </a:lnTo>
                <a:lnTo>
                  <a:pt x="0" y="0"/>
                </a:lnTo>
                <a:close/>
              </a:path>
            </a:pathLst>
          </a:custGeom>
          <a:blipFill>
            <a:blip r:embed="rId2"/>
            <a:stretch>
              <a:fillRect l="0" t="0" r="0" b="0"/>
            </a:stretch>
          </a:blipFill>
        </p:spPr>
      </p:sp>
      <p:sp>
        <p:nvSpPr>
          <p:cNvPr name="TextBox 5" id="5"/>
          <p:cNvSpPr txBox="true"/>
          <p:nvPr/>
        </p:nvSpPr>
        <p:spPr>
          <a:xfrm rot="0">
            <a:off x="1474189" y="8616636"/>
            <a:ext cx="15634392" cy="1400576"/>
          </a:xfrm>
          <a:prstGeom prst="rect">
            <a:avLst/>
          </a:prstGeom>
        </p:spPr>
        <p:txBody>
          <a:bodyPr anchor="t" rtlCol="false" tIns="0" lIns="0" bIns="0" rIns="0">
            <a:spAutoFit/>
          </a:bodyPr>
          <a:lstStyle/>
          <a:p>
            <a:pPr algn="ctr">
              <a:lnSpc>
                <a:spcPts val="5296"/>
              </a:lnSpc>
            </a:pPr>
            <a:r>
              <a:rPr lang="en-US" sz="3783" spc="226">
                <a:solidFill>
                  <a:srgbClr val="FF1616"/>
                </a:solidFill>
                <a:latin typeface="Arimo"/>
                <a:ea typeface="Arimo"/>
                <a:cs typeface="Arimo"/>
                <a:sym typeface="Arimo"/>
              </a:rPr>
              <a:t>Code that will be run when the player decides to buy an item</a:t>
            </a:r>
          </a:p>
          <a:p>
            <a:pPr algn="ctr">
              <a:lnSpc>
                <a:spcPts val="5296"/>
              </a:lnSpc>
            </a:pPr>
            <a:r>
              <a:rPr lang="en-US" sz="3783" spc="226">
                <a:solidFill>
                  <a:srgbClr val="FF1616"/>
                </a:solidFill>
                <a:latin typeface="Arimo"/>
                <a:ea typeface="Arimo"/>
                <a:cs typeface="Arimo"/>
                <a:sym typeface="Arimo"/>
              </a:rPr>
              <a:t>- JUST ONE ACTION</a:t>
            </a:r>
          </a:p>
        </p:txBody>
      </p:sp>
      <p:grpSp>
        <p:nvGrpSpPr>
          <p:cNvPr name="Group 6" id="6"/>
          <p:cNvGrpSpPr/>
          <p:nvPr/>
        </p:nvGrpSpPr>
        <p:grpSpPr>
          <a:xfrm rot="0">
            <a:off x="2537237" y="281084"/>
            <a:ext cx="13213526" cy="9925515"/>
            <a:chOff x="0" y="0"/>
            <a:chExt cx="17618034" cy="13234020"/>
          </a:xfrm>
        </p:grpSpPr>
        <p:sp>
          <p:nvSpPr>
            <p:cNvPr name="Freeform 7" id="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8" id="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9" id="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
        <p:nvSpPr>
          <p:cNvPr name="TextBox 10" id="10"/>
          <p:cNvSpPr txBox="true"/>
          <p:nvPr/>
        </p:nvSpPr>
        <p:spPr>
          <a:xfrm rot="0">
            <a:off x="895434" y="722325"/>
            <a:ext cx="10928164" cy="383519"/>
          </a:xfrm>
          <a:prstGeom prst="rect">
            <a:avLst/>
          </a:prstGeom>
        </p:spPr>
        <p:txBody>
          <a:bodyPr anchor="t" rtlCol="false" tIns="0" lIns="0" bIns="0" rIns="0">
            <a:spAutoFit/>
          </a:bodyPr>
          <a:lstStyle/>
          <a:p>
            <a:pPr algn="ctr">
              <a:lnSpc>
                <a:spcPts val="3275"/>
              </a:lnSpc>
            </a:pPr>
            <a:r>
              <a:rPr lang="en-US" sz="3411" b="true">
                <a:solidFill>
                  <a:srgbClr val="7ED957"/>
                </a:solidFill>
                <a:latin typeface="Arimo Bold"/>
                <a:ea typeface="Arimo Bold"/>
                <a:cs typeface="Arimo Bold"/>
                <a:sym typeface="Arimo Bold"/>
              </a:rPr>
              <a:t>"Inner look" on  software - basic shop</a:t>
            </a:r>
          </a:p>
        </p:txBody>
      </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bg>
      <p:bgPr>
        <a:solidFill>
          <a:srgbClr val="F9FCFF"/>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2927137"/>
            <a:chOff x="0" y="0"/>
            <a:chExt cx="24384000" cy="3902849"/>
          </a:xfrm>
        </p:grpSpPr>
        <p:sp>
          <p:nvSpPr>
            <p:cNvPr name="Freeform 3" id="3"/>
            <p:cNvSpPr/>
            <p:nvPr/>
          </p:nvSpPr>
          <p:spPr>
            <a:xfrm flipH="false" flipV="false" rot="0">
              <a:off x="0" y="0"/>
              <a:ext cx="24384000" cy="3902837"/>
            </a:xfrm>
            <a:custGeom>
              <a:avLst/>
              <a:gdLst/>
              <a:ahLst/>
              <a:cxnLst/>
              <a:rect r="r" b="b" t="t" l="l"/>
              <a:pathLst>
                <a:path h="3902837" w="24384000">
                  <a:moveTo>
                    <a:pt x="0" y="0"/>
                  </a:moveTo>
                  <a:lnTo>
                    <a:pt x="24384000" y="0"/>
                  </a:lnTo>
                  <a:lnTo>
                    <a:pt x="24384000" y="3902837"/>
                  </a:lnTo>
                  <a:lnTo>
                    <a:pt x="0" y="3902837"/>
                  </a:lnTo>
                  <a:close/>
                </a:path>
              </a:pathLst>
            </a:custGeom>
            <a:solidFill>
              <a:srgbClr val="273755"/>
            </a:solidFill>
          </p:spPr>
        </p:sp>
      </p:grpSp>
      <p:sp>
        <p:nvSpPr>
          <p:cNvPr name="Freeform 4" id="4"/>
          <p:cNvSpPr/>
          <p:nvPr/>
        </p:nvSpPr>
        <p:spPr>
          <a:xfrm flipH="false" flipV="false" rot="0">
            <a:off x="16361885" y="1028700"/>
            <a:ext cx="896933" cy="215896"/>
          </a:xfrm>
          <a:custGeom>
            <a:avLst/>
            <a:gdLst/>
            <a:ahLst/>
            <a:cxnLst/>
            <a:rect r="r" b="b" t="t" l="l"/>
            <a:pathLst>
              <a:path h="215896" w="896933">
                <a:moveTo>
                  <a:pt x="0" y="0"/>
                </a:moveTo>
                <a:lnTo>
                  <a:pt x="896933" y="0"/>
                </a:lnTo>
                <a:lnTo>
                  <a:pt x="896933" y="215896"/>
                </a:lnTo>
                <a:lnTo>
                  <a:pt x="0" y="21589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4062855" y="5131642"/>
            <a:ext cx="4104170" cy="2057111"/>
          </a:xfrm>
          <a:prstGeom prst="rect">
            <a:avLst/>
          </a:prstGeom>
        </p:spPr>
        <p:txBody>
          <a:bodyPr anchor="t" rtlCol="false" tIns="0" lIns="0" bIns="0" rIns="0">
            <a:spAutoFit/>
          </a:bodyPr>
          <a:lstStyle/>
          <a:p>
            <a:pPr algn="l">
              <a:lnSpc>
                <a:spcPts val="5293"/>
              </a:lnSpc>
            </a:pPr>
            <a:r>
              <a:rPr lang="en-US" sz="3781">
                <a:solidFill>
                  <a:srgbClr val="000000"/>
                </a:solidFill>
                <a:latin typeface="Arimo"/>
                <a:ea typeface="Arimo"/>
                <a:cs typeface="Arimo"/>
                <a:sym typeface="Arimo"/>
              </a:rPr>
              <a:t>Try to create two folders that have the same name</a:t>
            </a:r>
          </a:p>
        </p:txBody>
      </p:sp>
      <p:sp>
        <p:nvSpPr>
          <p:cNvPr name="TextBox 6" id="6"/>
          <p:cNvSpPr txBox="true"/>
          <p:nvPr/>
        </p:nvSpPr>
        <p:spPr>
          <a:xfrm rot="0">
            <a:off x="10261517" y="5131642"/>
            <a:ext cx="4104170" cy="2057111"/>
          </a:xfrm>
          <a:prstGeom prst="rect">
            <a:avLst/>
          </a:prstGeom>
        </p:spPr>
        <p:txBody>
          <a:bodyPr anchor="t" rtlCol="false" tIns="0" lIns="0" bIns="0" rIns="0">
            <a:spAutoFit/>
          </a:bodyPr>
          <a:lstStyle/>
          <a:p>
            <a:pPr algn="l">
              <a:lnSpc>
                <a:spcPts val="5293"/>
              </a:lnSpc>
            </a:pPr>
            <a:r>
              <a:rPr lang="en-US" sz="3781">
                <a:solidFill>
                  <a:srgbClr val="000000"/>
                </a:solidFill>
                <a:latin typeface="Arimo"/>
                <a:ea typeface="Arimo"/>
                <a:cs typeface="Arimo"/>
                <a:sym typeface="Arimo"/>
              </a:rPr>
              <a:t>Try to perform 5/0 in your calculator</a:t>
            </a:r>
          </a:p>
        </p:txBody>
      </p:sp>
      <p:grpSp>
        <p:nvGrpSpPr>
          <p:cNvPr name="Group 7" id="7"/>
          <p:cNvGrpSpPr/>
          <p:nvPr/>
        </p:nvGrpSpPr>
        <p:grpSpPr>
          <a:xfrm rot="0">
            <a:off x="2537237" y="161693"/>
            <a:ext cx="13213526" cy="9925515"/>
            <a:chOff x="0" y="0"/>
            <a:chExt cx="17618034" cy="13234020"/>
          </a:xfrm>
        </p:grpSpPr>
        <p:sp>
          <p:nvSpPr>
            <p:cNvPr name="Freeform 8" id="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9" id="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10" id="1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
        <p:nvSpPr>
          <p:cNvPr name="TextBox 11" id="11"/>
          <p:cNvSpPr txBox="true"/>
          <p:nvPr/>
        </p:nvSpPr>
        <p:spPr>
          <a:xfrm rot="0">
            <a:off x="1028700" y="1108763"/>
            <a:ext cx="14266813" cy="926306"/>
          </a:xfrm>
          <a:prstGeom prst="rect">
            <a:avLst/>
          </a:prstGeom>
        </p:spPr>
        <p:txBody>
          <a:bodyPr anchor="t" rtlCol="false" tIns="0" lIns="0" bIns="0" rIns="0">
            <a:spAutoFit/>
          </a:bodyPr>
          <a:lstStyle/>
          <a:p>
            <a:pPr algn="l">
              <a:lnSpc>
                <a:spcPts val="7500"/>
              </a:lnSpc>
            </a:pPr>
            <a:r>
              <a:rPr lang="en-US" sz="7500" i="true" spc="300">
                <a:solidFill>
                  <a:srgbClr val="F9FCFF"/>
                </a:solidFill>
                <a:latin typeface="Bebas Neue"/>
                <a:ea typeface="Bebas Neue"/>
                <a:cs typeface="Bebas Neue"/>
                <a:sym typeface="Bebas Neue"/>
              </a:rPr>
              <a:t>EXAMPLES OF AN INTERRUPT : YOU TRY</a:t>
            </a:r>
          </a:p>
        </p:txBody>
      </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bg>
      <p:bgPr>
        <a:solidFill>
          <a:srgbClr val="F9FCFF"/>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2927137"/>
            <a:chOff x="0" y="0"/>
            <a:chExt cx="24384000" cy="3902849"/>
          </a:xfrm>
        </p:grpSpPr>
        <p:sp>
          <p:nvSpPr>
            <p:cNvPr name="Freeform 3" id="3"/>
            <p:cNvSpPr/>
            <p:nvPr/>
          </p:nvSpPr>
          <p:spPr>
            <a:xfrm flipH="false" flipV="false" rot="0">
              <a:off x="0" y="0"/>
              <a:ext cx="24384000" cy="3902837"/>
            </a:xfrm>
            <a:custGeom>
              <a:avLst/>
              <a:gdLst/>
              <a:ahLst/>
              <a:cxnLst/>
              <a:rect r="r" b="b" t="t" l="l"/>
              <a:pathLst>
                <a:path h="3902837" w="24384000">
                  <a:moveTo>
                    <a:pt x="0" y="0"/>
                  </a:moveTo>
                  <a:lnTo>
                    <a:pt x="24384000" y="0"/>
                  </a:lnTo>
                  <a:lnTo>
                    <a:pt x="24384000" y="3902837"/>
                  </a:lnTo>
                  <a:lnTo>
                    <a:pt x="0" y="3902837"/>
                  </a:lnTo>
                  <a:close/>
                </a:path>
              </a:pathLst>
            </a:custGeom>
            <a:solidFill>
              <a:srgbClr val="273755"/>
            </a:solidFill>
          </p:spPr>
        </p:sp>
      </p:grpSp>
      <p:sp>
        <p:nvSpPr>
          <p:cNvPr name="TextBox 4" id="4"/>
          <p:cNvSpPr txBox="true"/>
          <p:nvPr/>
        </p:nvSpPr>
        <p:spPr>
          <a:xfrm rot="0">
            <a:off x="1028700" y="1108763"/>
            <a:ext cx="14266813" cy="926306"/>
          </a:xfrm>
          <a:prstGeom prst="rect">
            <a:avLst/>
          </a:prstGeom>
        </p:spPr>
        <p:txBody>
          <a:bodyPr anchor="t" rtlCol="false" tIns="0" lIns="0" bIns="0" rIns="0">
            <a:spAutoFit/>
          </a:bodyPr>
          <a:lstStyle/>
          <a:p>
            <a:pPr algn="l">
              <a:lnSpc>
                <a:spcPts val="7500"/>
              </a:lnSpc>
            </a:pPr>
            <a:r>
              <a:rPr lang="en-US" sz="7500" i="true" spc="300">
                <a:solidFill>
                  <a:srgbClr val="F9FCFF"/>
                </a:solidFill>
                <a:latin typeface="Bebas Neue"/>
                <a:ea typeface="Bebas Neue"/>
                <a:cs typeface="Bebas Neue"/>
                <a:sym typeface="Bebas Neue"/>
              </a:rPr>
              <a:t>OTHER EXAMPLES OF AN INTERRUPT</a:t>
            </a:r>
          </a:p>
        </p:txBody>
      </p:sp>
      <p:sp>
        <p:nvSpPr>
          <p:cNvPr name="Freeform 5" id="5"/>
          <p:cNvSpPr/>
          <p:nvPr/>
        </p:nvSpPr>
        <p:spPr>
          <a:xfrm flipH="false" flipV="false" rot="0">
            <a:off x="16361885" y="1028700"/>
            <a:ext cx="896933" cy="215896"/>
          </a:xfrm>
          <a:custGeom>
            <a:avLst/>
            <a:gdLst/>
            <a:ahLst/>
            <a:cxnLst/>
            <a:rect r="r" b="b" t="t" l="l"/>
            <a:pathLst>
              <a:path h="215896" w="896933">
                <a:moveTo>
                  <a:pt x="0" y="0"/>
                </a:moveTo>
                <a:lnTo>
                  <a:pt x="896933" y="0"/>
                </a:lnTo>
                <a:lnTo>
                  <a:pt x="896933" y="215896"/>
                </a:lnTo>
                <a:lnTo>
                  <a:pt x="0" y="21589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308423" y="5742863"/>
            <a:ext cx="5642719" cy="4008698"/>
          </a:xfrm>
          <a:custGeom>
            <a:avLst/>
            <a:gdLst/>
            <a:ahLst/>
            <a:cxnLst/>
            <a:rect r="r" b="b" t="t" l="l"/>
            <a:pathLst>
              <a:path h="4008698" w="5642719">
                <a:moveTo>
                  <a:pt x="0" y="0"/>
                </a:moveTo>
                <a:lnTo>
                  <a:pt x="5642719" y="0"/>
                </a:lnTo>
                <a:lnTo>
                  <a:pt x="5642719" y="4008698"/>
                </a:lnTo>
                <a:lnTo>
                  <a:pt x="0" y="4008698"/>
                </a:lnTo>
                <a:lnTo>
                  <a:pt x="0" y="0"/>
                </a:lnTo>
                <a:close/>
              </a:path>
            </a:pathLst>
          </a:custGeom>
          <a:blipFill>
            <a:blip r:embed="rId4"/>
            <a:stretch>
              <a:fillRect l="0" t="-2813" r="-85" b="-2813"/>
            </a:stretch>
          </a:blipFill>
        </p:spPr>
      </p:sp>
      <p:sp>
        <p:nvSpPr>
          <p:cNvPr name="Freeform 7" id="7"/>
          <p:cNvSpPr/>
          <p:nvPr/>
        </p:nvSpPr>
        <p:spPr>
          <a:xfrm flipH="false" flipV="false" rot="0">
            <a:off x="6369143" y="3487788"/>
            <a:ext cx="5549715" cy="4709427"/>
          </a:xfrm>
          <a:custGeom>
            <a:avLst/>
            <a:gdLst/>
            <a:ahLst/>
            <a:cxnLst/>
            <a:rect r="r" b="b" t="t" l="l"/>
            <a:pathLst>
              <a:path h="4709427" w="5549715">
                <a:moveTo>
                  <a:pt x="0" y="0"/>
                </a:moveTo>
                <a:lnTo>
                  <a:pt x="5549715" y="0"/>
                </a:lnTo>
                <a:lnTo>
                  <a:pt x="5549715" y="4709427"/>
                </a:lnTo>
                <a:lnTo>
                  <a:pt x="0" y="4709427"/>
                </a:lnTo>
                <a:lnTo>
                  <a:pt x="0" y="0"/>
                </a:lnTo>
                <a:close/>
              </a:path>
            </a:pathLst>
          </a:custGeom>
          <a:blipFill>
            <a:blip r:embed="rId5"/>
            <a:stretch>
              <a:fillRect l="0" t="0" r="-91800" b="0"/>
            </a:stretch>
          </a:blipFill>
        </p:spPr>
      </p:sp>
      <p:sp>
        <p:nvSpPr>
          <p:cNvPr name="Freeform 8" id="8"/>
          <p:cNvSpPr/>
          <p:nvPr/>
        </p:nvSpPr>
        <p:spPr>
          <a:xfrm flipH="false" flipV="false" rot="0">
            <a:off x="12485482" y="4440143"/>
            <a:ext cx="5215086" cy="5124793"/>
          </a:xfrm>
          <a:custGeom>
            <a:avLst/>
            <a:gdLst/>
            <a:ahLst/>
            <a:cxnLst/>
            <a:rect r="r" b="b" t="t" l="l"/>
            <a:pathLst>
              <a:path h="5124793" w="5215086">
                <a:moveTo>
                  <a:pt x="0" y="0"/>
                </a:moveTo>
                <a:lnTo>
                  <a:pt x="5215086" y="0"/>
                </a:lnTo>
                <a:lnTo>
                  <a:pt x="5215086" y="5124793"/>
                </a:lnTo>
                <a:lnTo>
                  <a:pt x="0" y="5124793"/>
                </a:lnTo>
                <a:lnTo>
                  <a:pt x="0" y="0"/>
                </a:lnTo>
                <a:close/>
              </a:path>
            </a:pathLst>
          </a:custGeom>
          <a:blipFill>
            <a:blip r:embed="rId6"/>
            <a:stretch>
              <a:fillRect l="-1858" t="-5748" r="-55010" b="0"/>
            </a:stretch>
          </a:blipFill>
        </p:spPr>
      </p:sp>
      <p:sp>
        <p:nvSpPr>
          <p:cNvPr name="TextBox 9" id="9"/>
          <p:cNvSpPr txBox="true"/>
          <p:nvPr/>
        </p:nvSpPr>
        <p:spPr>
          <a:xfrm rot="0">
            <a:off x="1199316" y="3335388"/>
            <a:ext cx="4104170" cy="2057111"/>
          </a:xfrm>
          <a:prstGeom prst="rect">
            <a:avLst/>
          </a:prstGeom>
        </p:spPr>
        <p:txBody>
          <a:bodyPr anchor="t" rtlCol="false" tIns="0" lIns="0" bIns="0" rIns="0">
            <a:spAutoFit/>
          </a:bodyPr>
          <a:lstStyle/>
          <a:p>
            <a:pPr algn="l">
              <a:lnSpc>
                <a:spcPts val="5293"/>
              </a:lnSpc>
            </a:pPr>
            <a:r>
              <a:rPr lang="en-US" sz="3781">
                <a:solidFill>
                  <a:srgbClr val="000000"/>
                </a:solidFill>
                <a:latin typeface="Arimo"/>
                <a:ea typeface="Arimo"/>
                <a:cs typeface="Arimo"/>
                <a:sym typeface="Arimo"/>
              </a:rPr>
              <a:t>A hardware fault</a:t>
            </a:r>
          </a:p>
          <a:p>
            <a:pPr algn="l">
              <a:lnSpc>
                <a:spcPts val="5293"/>
              </a:lnSpc>
            </a:pPr>
            <a:r>
              <a:rPr lang="en-US" sz="3781">
                <a:solidFill>
                  <a:srgbClr val="000000"/>
                </a:solidFill>
                <a:latin typeface="Arimo"/>
                <a:ea typeface="Arimo"/>
                <a:cs typeface="Arimo"/>
                <a:sym typeface="Arimo"/>
              </a:rPr>
              <a:t>(Printer out of ink, paper jam)</a:t>
            </a:r>
          </a:p>
        </p:txBody>
      </p:sp>
      <p:sp>
        <p:nvSpPr>
          <p:cNvPr name="TextBox 10" id="10"/>
          <p:cNvSpPr txBox="true"/>
          <p:nvPr/>
        </p:nvSpPr>
        <p:spPr>
          <a:xfrm rot="0">
            <a:off x="7285160" y="8324209"/>
            <a:ext cx="4104170" cy="723278"/>
          </a:xfrm>
          <a:prstGeom prst="rect">
            <a:avLst/>
          </a:prstGeom>
        </p:spPr>
        <p:txBody>
          <a:bodyPr anchor="t" rtlCol="false" tIns="0" lIns="0" bIns="0" rIns="0">
            <a:spAutoFit/>
          </a:bodyPr>
          <a:lstStyle/>
          <a:p>
            <a:pPr algn="l">
              <a:lnSpc>
                <a:spcPts val="5293"/>
              </a:lnSpc>
            </a:pPr>
            <a:r>
              <a:rPr lang="en-US" sz="3781">
                <a:solidFill>
                  <a:srgbClr val="000000"/>
                </a:solidFill>
                <a:latin typeface="Arimo"/>
                <a:ea typeface="Arimo"/>
                <a:cs typeface="Arimo"/>
                <a:sym typeface="Arimo"/>
              </a:rPr>
              <a:t>A timing signal</a:t>
            </a:r>
          </a:p>
        </p:txBody>
      </p:sp>
      <p:sp>
        <p:nvSpPr>
          <p:cNvPr name="TextBox 11" id="11"/>
          <p:cNvSpPr txBox="true"/>
          <p:nvPr/>
        </p:nvSpPr>
        <p:spPr>
          <a:xfrm rot="0">
            <a:off x="13155130" y="3335388"/>
            <a:ext cx="4104170" cy="723278"/>
          </a:xfrm>
          <a:prstGeom prst="rect">
            <a:avLst/>
          </a:prstGeom>
        </p:spPr>
        <p:txBody>
          <a:bodyPr anchor="t" rtlCol="false" tIns="0" lIns="0" bIns="0" rIns="0">
            <a:spAutoFit/>
          </a:bodyPr>
          <a:lstStyle/>
          <a:p>
            <a:pPr algn="l">
              <a:lnSpc>
                <a:spcPts val="5293"/>
              </a:lnSpc>
            </a:pPr>
            <a:r>
              <a:rPr lang="en-US" sz="3781">
                <a:solidFill>
                  <a:srgbClr val="000000"/>
                </a:solidFill>
                <a:latin typeface="Arimo"/>
                <a:ea typeface="Arimo"/>
                <a:cs typeface="Arimo"/>
                <a:sym typeface="Arimo"/>
              </a:rPr>
              <a:t>Software error</a:t>
            </a:r>
          </a:p>
        </p:txBody>
      </p:sp>
      <p:grpSp>
        <p:nvGrpSpPr>
          <p:cNvPr name="Group 12" id="12"/>
          <p:cNvGrpSpPr/>
          <p:nvPr/>
        </p:nvGrpSpPr>
        <p:grpSpPr>
          <a:xfrm rot="0">
            <a:off x="2537237" y="161693"/>
            <a:ext cx="13213526" cy="9925515"/>
            <a:chOff x="0" y="0"/>
            <a:chExt cx="17618034" cy="13234020"/>
          </a:xfrm>
        </p:grpSpPr>
        <p:sp>
          <p:nvSpPr>
            <p:cNvPr name="Freeform 13" id="1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70000"/>
              </a:blip>
              <a:stretch>
                <a:fillRect l="0" t="0" r="0" b="0"/>
              </a:stretch>
            </a:blipFill>
          </p:spPr>
        </p:sp>
        <p:sp>
          <p:nvSpPr>
            <p:cNvPr name="Freeform 14" id="1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8">
                <a:alphaModFix amt="9999"/>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9" tooltip="http://www.exampaperspractice.co.uk"/>
                </a:rPr>
                <a:t>www.exampaperspractice.co.uk</a:t>
              </a:r>
            </a:p>
          </p:txBody>
        </p:sp>
      </p:grpSp>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bg>
      <p:bgPr>
        <a:solidFill>
          <a:srgbClr val="F9FCFF"/>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2927137"/>
            <a:chOff x="0" y="0"/>
            <a:chExt cx="24384000" cy="3902849"/>
          </a:xfrm>
        </p:grpSpPr>
        <p:sp>
          <p:nvSpPr>
            <p:cNvPr name="Freeform 3" id="3"/>
            <p:cNvSpPr/>
            <p:nvPr/>
          </p:nvSpPr>
          <p:spPr>
            <a:xfrm flipH="false" flipV="false" rot="0">
              <a:off x="0" y="0"/>
              <a:ext cx="24384000" cy="3902837"/>
            </a:xfrm>
            <a:custGeom>
              <a:avLst/>
              <a:gdLst/>
              <a:ahLst/>
              <a:cxnLst/>
              <a:rect r="r" b="b" t="t" l="l"/>
              <a:pathLst>
                <a:path h="3902837" w="24384000">
                  <a:moveTo>
                    <a:pt x="0" y="0"/>
                  </a:moveTo>
                  <a:lnTo>
                    <a:pt x="24384000" y="0"/>
                  </a:lnTo>
                  <a:lnTo>
                    <a:pt x="24384000" y="3902837"/>
                  </a:lnTo>
                  <a:lnTo>
                    <a:pt x="0" y="3902837"/>
                  </a:lnTo>
                  <a:close/>
                </a:path>
              </a:pathLst>
            </a:custGeom>
            <a:solidFill>
              <a:srgbClr val="273755"/>
            </a:solidFill>
          </p:spPr>
        </p:sp>
      </p:grpSp>
      <p:sp>
        <p:nvSpPr>
          <p:cNvPr name="TextBox 4" id="4"/>
          <p:cNvSpPr txBox="true"/>
          <p:nvPr/>
        </p:nvSpPr>
        <p:spPr>
          <a:xfrm rot="0">
            <a:off x="1028700" y="1108763"/>
            <a:ext cx="14266813" cy="926306"/>
          </a:xfrm>
          <a:prstGeom prst="rect">
            <a:avLst/>
          </a:prstGeom>
        </p:spPr>
        <p:txBody>
          <a:bodyPr anchor="t" rtlCol="false" tIns="0" lIns="0" bIns="0" rIns="0">
            <a:spAutoFit/>
          </a:bodyPr>
          <a:lstStyle/>
          <a:p>
            <a:pPr algn="l">
              <a:lnSpc>
                <a:spcPts val="7500"/>
              </a:lnSpc>
            </a:pPr>
            <a:r>
              <a:rPr lang="en-US" sz="7500" i="true" spc="300">
                <a:solidFill>
                  <a:srgbClr val="F9FCFF"/>
                </a:solidFill>
                <a:latin typeface="Bebas Neue"/>
                <a:ea typeface="Bebas Neue"/>
                <a:cs typeface="Bebas Neue"/>
                <a:sym typeface="Bebas Neue"/>
              </a:rPr>
              <a:t>FUNCTION OF AN INTERRUPT</a:t>
            </a:r>
          </a:p>
        </p:txBody>
      </p:sp>
      <p:sp>
        <p:nvSpPr>
          <p:cNvPr name="Freeform 5" id="5"/>
          <p:cNvSpPr/>
          <p:nvPr/>
        </p:nvSpPr>
        <p:spPr>
          <a:xfrm flipH="false" flipV="false" rot="0">
            <a:off x="16361885" y="1028700"/>
            <a:ext cx="896933" cy="215896"/>
          </a:xfrm>
          <a:custGeom>
            <a:avLst/>
            <a:gdLst/>
            <a:ahLst/>
            <a:cxnLst/>
            <a:rect r="r" b="b" t="t" l="l"/>
            <a:pathLst>
              <a:path h="215896" w="896933">
                <a:moveTo>
                  <a:pt x="0" y="0"/>
                </a:moveTo>
                <a:lnTo>
                  <a:pt x="896933" y="0"/>
                </a:lnTo>
                <a:lnTo>
                  <a:pt x="896933" y="215896"/>
                </a:lnTo>
                <a:lnTo>
                  <a:pt x="0" y="21589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253477" y="4679786"/>
            <a:ext cx="12509632" cy="2406571"/>
            <a:chOff x="0" y="0"/>
            <a:chExt cx="16679509" cy="3208761"/>
          </a:xfrm>
        </p:grpSpPr>
        <p:sp>
          <p:nvSpPr>
            <p:cNvPr name="Freeform 7" id="7"/>
            <p:cNvSpPr/>
            <p:nvPr/>
          </p:nvSpPr>
          <p:spPr>
            <a:xfrm flipH="false" flipV="false" rot="0">
              <a:off x="0" y="0"/>
              <a:ext cx="16679545" cy="3208782"/>
            </a:xfrm>
            <a:custGeom>
              <a:avLst/>
              <a:gdLst/>
              <a:ahLst/>
              <a:cxnLst/>
              <a:rect r="r" b="b" t="t" l="l"/>
              <a:pathLst>
                <a:path h="3208782" w="16679545">
                  <a:moveTo>
                    <a:pt x="0" y="0"/>
                  </a:moveTo>
                  <a:lnTo>
                    <a:pt x="16679545" y="0"/>
                  </a:lnTo>
                  <a:lnTo>
                    <a:pt x="16679545" y="3208782"/>
                  </a:lnTo>
                  <a:lnTo>
                    <a:pt x="0" y="3208782"/>
                  </a:lnTo>
                  <a:close/>
                </a:path>
              </a:pathLst>
            </a:custGeom>
            <a:solidFill>
              <a:srgbClr val="273755">
                <a:alpha val="9804"/>
              </a:srgbClr>
            </a:solidFill>
          </p:spPr>
        </p:sp>
      </p:grpSp>
      <p:sp>
        <p:nvSpPr>
          <p:cNvPr name="TextBox 8" id="8"/>
          <p:cNvSpPr txBox="true"/>
          <p:nvPr/>
        </p:nvSpPr>
        <p:spPr>
          <a:xfrm rot="0">
            <a:off x="1702765" y="4899830"/>
            <a:ext cx="11611057" cy="1666875"/>
          </a:xfrm>
          <a:prstGeom prst="rect">
            <a:avLst/>
          </a:prstGeom>
        </p:spPr>
        <p:txBody>
          <a:bodyPr anchor="t" rtlCol="false" tIns="0" lIns="0" bIns="0" rIns="0">
            <a:spAutoFit/>
          </a:bodyPr>
          <a:lstStyle/>
          <a:p>
            <a:pPr algn="l">
              <a:lnSpc>
                <a:spcPts val="4319"/>
              </a:lnSpc>
            </a:pPr>
            <a:r>
              <a:rPr lang="en-US" sz="3598" i="true" spc="250">
                <a:solidFill>
                  <a:srgbClr val="273755"/>
                </a:solidFill>
                <a:latin typeface="Gidole"/>
                <a:ea typeface="Gidole"/>
                <a:cs typeface="Gidole"/>
                <a:sym typeface="Gidole"/>
              </a:rPr>
              <a:t>CAUSE THE CURRENT PROGRAM TO TEMPERORILY STOP WHAT IT IS DOING SO THAT THE OS CAN SERVICE THE INTERRUPT </a:t>
            </a:r>
          </a:p>
        </p:txBody>
      </p:sp>
      <p:sp>
        <p:nvSpPr>
          <p:cNvPr name="Freeform 9" id="9"/>
          <p:cNvSpPr/>
          <p:nvPr/>
        </p:nvSpPr>
        <p:spPr>
          <a:xfrm flipH="false" flipV="false" rot="0">
            <a:off x="14656506" y="4481234"/>
            <a:ext cx="2470074" cy="5145988"/>
          </a:xfrm>
          <a:custGeom>
            <a:avLst/>
            <a:gdLst/>
            <a:ahLst/>
            <a:cxnLst/>
            <a:rect r="r" b="b" t="t" l="l"/>
            <a:pathLst>
              <a:path h="5145988" w="2470074">
                <a:moveTo>
                  <a:pt x="0" y="0"/>
                </a:moveTo>
                <a:lnTo>
                  <a:pt x="2470074" y="0"/>
                </a:lnTo>
                <a:lnTo>
                  <a:pt x="2470074" y="5145988"/>
                </a:lnTo>
                <a:lnTo>
                  <a:pt x="0" y="5145988"/>
                </a:lnTo>
                <a:lnTo>
                  <a:pt x="0" y="0"/>
                </a:lnTo>
                <a:close/>
              </a:path>
            </a:pathLst>
          </a:custGeom>
          <a:blipFill>
            <a:blip r:embed="rId4">
              <a:extLst>
                <a:ext uri="{96DAC541-7B7A-43D3-8B79-37D633B846F1}">
                  <asvg:svgBlip xmlns:asvg="http://schemas.microsoft.com/office/drawing/2016/SVG/main" r:embed="rId5"/>
                </a:ext>
              </a:extLst>
            </a:blip>
            <a:stretch>
              <a:fillRect l="0" t="0" r="-123" b="0"/>
            </a:stretch>
          </a:blipFill>
        </p:spPr>
      </p:sp>
      <p:grpSp>
        <p:nvGrpSpPr>
          <p:cNvPr name="Group 10" id="10"/>
          <p:cNvGrpSpPr/>
          <p:nvPr/>
        </p:nvGrpSpPr>
        <p:grpSpPr>
          <a:xfrm rot="0">
            <a:off x="2537237" y="161693"/>
            <a:ext cx="13213526" cy="9925515"/>
            <a:chOff x="0" y="0"/>
            <a:chExt cx="17618034" cy="13234020"/>
          </a:xfrm>
        </p:grpSpPr>
        <p:sp>
          <p:nvSpPr>
            <p:cNvPr name="Freeform 11" id="1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2" id="1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3" id="1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63.xml><?xml version="1.0" encoding="utf-8"?>
<p:sld xmlns:p="http://schemas.openxmlformats.org/presentationml/2006/main" xmlns:a="http://schemas.openxmlformats.org/drawingml/2006/main" xmlns:r="http://schemas.openxmlformats.org/officeDocument/2006/relationships">
  <p:cSld>
    <p:bg>
      <p:bgPr>
        <a:solidFill>
          <a:srgbClr val="F9FCFF"/>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2927137"/>
            <a:chOff x="0" y="0"/>
            <a:chExt cx="24384000" cy="3902849"/>
          </a:xfrm>
        </p:grpSpPr>
        <p:sp>
          <p:nvSpPr>
            <p:cNvPr name="Freeform 3" id="3"/>
            <p:cNvSpPr/>
            <p:nvPr/>
          </p:nvSpPr>
          <p:spPr>
            <a:xfrm flipH="false" flipV="false" rot="0">
              <a:off x="0" y="0"/>
              <a:ext cx="24384000" cy="3902837"/>
            </a:xfrm>
            <a:custGeom>
              <a:avLst/>
              <a:gdLst/>
              <a:ahLst/>
              <a:cxnLst/>
              <a:rect r="r" b="b" t="t" l="l"/>
              <a:pathLst>
                <a:path h="3902837" w="24384000">
                  <a:moveTo>
                    <a:pt x="0" y="0"/>
                  </a:moveTo>
                  <a:lnTo>
                    <a:pt x="24384000" y="0"/>
                  </a:lnTo>
                  <a:lnTo>
                    <a:pt x="24384000" y="3902837"/>
                  </a:lnTo>
                  <a:lnTo>
                    <a:pt x="0" y="3902837"/>
                  </a:lnTo>
                  <a:close/>
                </a:path>
              </a:pathLst>
            </a:custGeom>
            <a:solidFill>
              <a:srgbClr val="273755"/>
            </a:solidFill>
          </p:spPr>
        </p:sp>
      </p:grpSp>
      <p:sp>
        <p:nvSpPr>
          <p:cNvPr name="TextBox 4" id="4"/>
          <p:cNvSpPr txBox="true"/>
          <p:nvPr/>
        </p:nvSpPr>
        <p:spPr>
          <a:xfrm rot="0">
            <a:off x="1028700" y="1108763"/>
            <a:ext cx="14266813" cy="926306"/>
          </a:xfrm>
          <a:prstGeom prst="rect">
            <a:avLst/>
          </a:prstGeom>
        </p:spPr>
        <p:txBody>
          <a:bodyPr anchor="t" rtlCol="false" tIns="0" lIns="0" bIns="0" rIns="0">
            <a:spAutoFit/>
          </a:bodyPr>
          <a:lstStyle/>
          <a:p>
            <a:pPr algn="l">
              <a:lnSpc>
                <a:spcPts val="7500"/>
              </a:lnSpc>
            </a:pPr>
            <a:r>
              <a:rPr lang="en-US" sz="7500" i="true" spc="300">
                <a:solidFill>
                  <a:srgbClr val="F9FCFF"/>
                </a:solidFill>
                <a:latin typeface="Bebas Neue"/>
                <a:ea typeface="Bebas Neue"/>
                <a:cs typeface="Bebas Neue"/>
                <a:sym typeface="Bebas Neue"/>
              </a:rPr>
              <a:t>FLOW</a:t>
            </a:r>
          </a:p>
        </p:txBody>
      </p:sp>
      <p:sp>
        <p:nvSpPr>
          <p:cNvPr name="Freeform 5" id="5"/>
          <p:cNvSpPr/>
          <p:nvPr/>
        </p:nvSpPr>
        <p:spPr>
          <a:xfrm flipH="false" flipV="false" rot="0">
            <a:off x="16361885" y="1028700"/>
            <a:ext cx="896933" cy="215896"/>
          </a:xfrm>
          <a:custGeom>
            <a:avLst/>
            <a:gdLst/>
            <a:ahLst/>
            <a:cxnLst/>
            <a:rect r="r" b="b" t="t" l="l"/>
            <a:pathLst>
              <a:path h="215896" w="896933">
                <a:moveTo>
                  <a:pt x="0" y="0"/>
                </a:moveTo>
                <a:lnTo>
                  <a:pt x="896933" y="0"/>
                </a:lnTo>
                <a:lnTo>
                  <a:pt x="896933" y="215896"/>
                </a:lnTo>
                <a:lnTo>
                  <a:pt x="0" y="21589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028700" y="5002437"/>
            <a:ext cx="2530795" cy="2530795"/>
          </a:xfrm>
          <a:custGeom>
            <a:avLst/>
            <a:gdLst/>
            <a:ahLst/>
            <a:cxnLst/>
            <a:rect r="r" b="b" t="t" l="l"/>
            <a:pathLst>
              <a:path h="2530795" w="2530795">
                <a:moveTo>
                  <a:pt x="0" y="0"/>
                </a:moveTo>
                <a:lnTo>
                  <a:pt x="2530795" y="0"/>
                </a:lnTo>
                <a:lnTo>
                  <a:pt x="2530795" y="2530795"/>
                </a:lnTo>
                <a:lnTo>
                  <a:pt x="0" y="253079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0">
            <a:off x="3748372" y="6196396"/>
            <a:ext cx="1076303" cy="47625"/>
            <a:chOff x="0" y="0"/>
            <a:chExt cx="1435071" cy="63500"/>
          </a:xfrm>
        </p:grpSpPr>
        <p:sp>
          <p:nvSpPr>
            <p:cNvPr name="Freeform 8" id="8"/>
            <p:cNvSpPr/>
            <p:nvPr/>
          </p:nvSpPr>
          <p:spPr>
            <a:xfrm flipH="false" flipV="false" rot="0">
              <a:off x="0" y="0"/>
              <a:ext cx="1435100" cy="63500"/>
            </a:xfrm>
            <a:custGeom>
              <a:avLst/>
              <a:gdLst/>
              <a:ahLst/>
              <a:cxnLst/>
              <a:rect r="r" b="b" t="t" l="l"/>
              <a:pathLst>
                <a:path h="63500" w="1435100">
                  <a:moveTo>
                    <a:pt x="31750" y="0"/>
                  </a:moveTo>
                  <a:lnTo>
                    <a:pt x="1403350" y="0"/>
                  </a:lnTo>
                  <a:cubicBezTo>
                    <a:pt x="1420876" y="0"/>
                    <a:pt x="1435100" y="14224"/>
                    <a:pt x="1435100" y="31750"/>
                  </a:cubicBezTo>
                  <a:cubicBezTo>
                    <a:pt x="1435100" y="49276"/>
                    <a:pt x="1420876" y="63500"/>
                    <a:pt x="1403350"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9" id="9"/>
          <p:cNvSpPr txBox="true"/>
          <p:nvPr/>
        </p:nvSpPr>
        <p:spPr>
          <a:xfrm rot="0">
            <a:off x="1155891" y="5435732"/>
            <a:ext cx="2276412" cy="1454654"/>
          </a:xfrm>
          <a:prstGeom prst="rect">
            <a:avLst/>
          </a:prstGeom>
        </p:spPr>
        <p:txBody>
          <a:bodyPr anchor="t" rtlCol="false" tIns="0" lIns="0" bIns="0" rIns="0">
            <a:spAutoFit/>
          </a:bodyPr>
          <a:lstStyle/>
          <a:p>
            <a:pPr algn="ctr">
              <a:lnSpc>
                <a:spcPts val="3693"/>
              </a:lnSpc>
            </a:pPr>
            <a:r>
              <a:rPr lang="en-US" sz="2638">
                <a:solidFill>
                  <a:srgbClr val="000000"/>
                </a:solidFill>
                <a:latin typeface="Arimo"/>
                <a:ea typeface="Arimo"/>
                <a:cs typeface="Arimo"/>
                <a:sym typeface="Arimo"/>
              </a:rPr>
              <a:t>Device sends an interrupt signal</a:t>
            </a:r>
          </a:p>
        </p:txBody>
      </p:sp>
      <p:grpSp>
        <p:nvGrpSpPr>
          <p:cNvPr name="Group 10" id="10"/>
          <p:cNvGrpSpPr/>
          <p:nvPr/>
        </p:nvGrpSpPr>
        <p:grpSpPr>
          <a:xfrm rot="-5449344">
            <a:off x="1838338" y="7933063"/>
            <a:ext cx="592281" cy="47625"/>
            <a:chOff x="0" y="0"/>
            <a:chExt cx="789708" cy="63500"/>
          </a:xfrm>
        </p:grpSpPr>
        <p:sp>
          <p:nvSpPr>
            <p:cNvPr name="Freeform 11" id="11"/>
            <p:cNvSpPr/>
            <p:nvPr/>
          </p:nvSpPr>
          <p:spPr>
            <a:xfrm flipH="false" flipV="false" rot="0">
              <a:off x="0" y="0"/>
              <a:ext cx="789686" cy="63500"/>
            </a:xfrm>
            <a:custGeom>
              <a:avLst/>
              <a:gdLst/>
              <a:ahLst/>
              <a:cxnLst/>
              <a:rect r="r" b="b" t="t" l="l"/>
              <a:pathLst>
                <a:path h="63500" w="789686">
                  <a:moveTo>
                    <a:pt x="31750" y="0"/>
                  </a:moveTo>
                  <a:lnTo>
                    <a:pt x="757936" y="0"/>
                  </a:lnTo>
                  <a:cubicBezTo>
                    <a:pt x="775462" y="0"/>
                    <a:pt x="789686" y="14224"/>
                    <a:pt x="789686" y="31750"/>
                  </a:cubicBezTo>
                  <a:cubicBezTo>
                    <a:pt x="789686" y="49276"/>
                    <a:pt x="775462" y="63500"/>
                    <a:pt x="757936" y="63500"/>
                  </a:cubicBezTo>
                  <a:lnTo>
                    <a:pt x="31750" y="63500"/>
                  </a:lnTo>
                  <a:cubicBezTo>
                    <a:pt x="14224" y="63500"/>
                    <a:pt x="0" y="49276"/>
                    <a:pt x="0" y="31750"/>
                  </a:cubicBezTo>
                  <a:cubicBezTo>
                    <a:pt x="0" y="14224"/>
                    <a:pt x="14224" y="0"/>
                    <a:pt x="31750" y="0"/>
                  </a:cubicBezTo>
                  <a:close/>
                </a:path>
              </a:pathLst>
            </a:custGeom>
            <a:solidFill>
              <a:srgbClr val="EE2742"/>
            </a:solidFill>
          </p:spPr>
        </p:sp>
      </p:grpSp>
      <p:sp>
        <p:nvSpPr>
          <p:cNvPr name="TextBox 12" id="12"/>
          <p:cNvSpPr txBox="true"/>
          <p:nvPr/>
        </p:nvSpPr>
        <p:spPr>
          <a:xfrm rot="0">
            <a:off x="215441" y="8491909"/>
            <a:ext cx="3893513" cy="1125727"/>
          </a:xfrm>
          <a:prstGeom prst="rect">
            <a:avLst/>
          </a:prstGeom>
        </p:spPr>
        <p:txBody>
          <a:bodyPr anchor="t" rtlCol="false" tIns="0" lIns="0" bIns="0" rIns="0">
            <a:spAutoFit/>
          </a:bodyPr>
          <a:lstStyle/>
          <a:p>
            <a:pPr algn="ctr">
              <a:lnSpc>
                <a:spcPts val="2868"/>
              </a:lnSpc>
            </a:pPr>
            <a:r>
              <a:rPr lang="en-US" sz="2049">
                <a:solidFill>
                  <a:srgbClr val="000000"/>
                </a:solidFill>
                <a:latin typeface="Arimo"/>
                <a:ea typeface="Arimo"/>
                <a:cs typeface="Arimo"/>
                <a:sym typeface="Arimo"/>
              </a:rPr>
              <a:t>Eg.Divide by 0, keyboard key pressed, printer error, mouse movement</a:t>
            </a:r>
          </a:p>
        </p:txBody>
      </p:sp>
      <p:grpSp>
        <p:nvGrpSpPr>
          <p:cNvPr name="Group 13" id="13"/>
          <p:cNvGrpSpPr/>
          <p:nvPr/>
        </p:nvGrpSpPr>
        <p:grpSpPr>
          <a:xfrm rot="0">
            <a:off x="2537237" y="161693"/>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64.xml><?xml version="1.0" encoding="utf-8"?>
<p:sld xmlns:p="http://schemas.openxmlformats.org/presentationml/2006/main" xmlns:a="http://schemas.openxmlformats.org/drawingml/2006/main" xmlns:r="http://schemas.openxmlformats.org/officeDocument/2006/relationships">
  <p:cSld>
    <p:bg>
      <p:bgPr>
        <a:solidFill>
          <a:srgbClr val="F9FCFF"/>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2927137"/>
            <a:chOff x="0" y="0"/>
            <a:chExt cx="24384000" cy="3902849"/>
          </a:xfrm>
        </p:grpSpPr>
        <p:sp>
          <p:nvSpPr>
            <p:cNvPr name="Freeform 3" id="3"/>
            <p:cNvSpPr/>
            <p:nvPr/>
          </p:nvSpPr>
          <p:spPr>
            <a:xfrm flipH="false" flipV="false" rot="0">
              <a:off x="0" y="0"/>
              <a:ext cx="24384000" cy="3902837"/>
            </a:xfrm>
            <a:custGeom>
              <a:avLst/>
              <a:gdLst/>
              <a:ahLst/>
              <a:cxnLst/>
              <a:rect r="r" b="b" t="t" l="l"/>
              <a:pathLst>
                <a:path h="3902837" w="24384000">
                  <a:moveTo>
                    <a:pt x="0" y="0"/>
                  </a:moveTo>
                  <a:lnTo>
                    <a:pt x="24384000" y="0"/>
                  </a:lnTo>
                  <a:lnTo>
                    <a:pt x="24384000" y="3902837"/>
                  </a:lnTo>
                  <a:lnTo>
                    <a:pt x="0" y="3902837"/>
                  </a:lnTo>
                  <a:close/>
                </a:path>
              </a:pathLst>
            </a:custGeom>
            <a:solidFill>
              <a:srgbClr val="273755"/>
            </a:solidFill>
          </p:spPr>
        </p:sp>
      </p:grpSp>
      <p:sp>
        <p:nvSpPr>
          <p:cNvPr name="TextBox 4" id="4"/>
          <p:cNvSpPr txBox="true"/>
          <p:nvPr/>
        </p:nvSpPr>
        <p:spPr>
          <a:xfrm rot="0">
            <a:off x="1028700" y="1108763"/>
            <a:ext cx="14266813" cy="926306"/>
          </a:xfrm>
          <a:prstGeom prst="rect">
            <a:avLst/>
          </a:prstGeom>
        </p:spPr>
        <p:txBody>
          <a:bodyPr anchor="t" rtlCol="false" tIns="0" lIns="0" bIns="0" rIns="0">
            <a:spAutoFit/>
          </a:bodyPr>
          <a:lstStyle/>
          <a:p>
            <a:pPr algn="l">
              <a:lnSpc>
                <a:spcPts val="7500"/>
              </a:lnSpc>
            </a:pPr>
            <a:r>
              <a:rPr lang="en-US" sz="7500" i="true" spc="300">
                <a:solidFill>
                  <a:srgbClr val="F9FCFF"/>
                </a:solidFill>
                <a:latin typeface="Bebas Neue"/>
                <a:ea typeface="Bebas Neue"/>
                <a:cs typeface="Bebas Neue"/>
                <a:sym typeface="Bebas Neue"/>
              </a:rPr>
              <a:t>FLOW</a:t>
            </a:r>
          </a:p>
        </p:txBody>
      </p:sp>
      <p:sp>
        <p:nvSpPr>
          <p:cNvPr name="Freeform 5" id="5"/>
          <p:cNvSpPr/>
          <p:nvPr/>
        </p:nvSpPr>
        <p:spPr>
          <a:xfrm flipH="false" flipV="false" rot="0">
            <a:off x="16361885" y="1028700"/>
            <a:ext cx="896933" cy="215896"/>
          </a:xfrm>
          <a:custGeom>
            <a:avLst/>
            <a:gdLst/>
            <a:ahLst/>
            <a:cxnLst/>
            <a:rect r="r" b="b" t="t" l="l"/>
            <a:pathLst>
              <a:path h="215896" w="896933">
                <a:moveTo>
                  <a:pt x="0" y="0"/>
                </a:moveTo>
                <a:lnTo>
                  <a:pt x="896933" y="0"/>
                </a:lnTo>
                <a:lnTo>
                  <a:pt x="896933" y="215896"/>
                </a:lnTo>
                <a:lnTo>
                  <a:pt x="0" y="21589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028700" y="5002437"/>
            <a:ext cx="2530795" cy="2530795"/>
          </a:xfrm>
          <a:custGeom>
            <a:avLst/>
            <a:gdLst/>
            <a:ahLst/>
            <a:cxnLst/>
            <a:rect r="r" b="b" t="t" l="l"/>
            <a:pathLst>
              <a:path h="2530795" w="2530795">
                <a:moveTo>
                  <a:pt x="0" y="0"/>
                </a:moveTo>
                <a:lnTo>
                  <a:pt x="2530795" y="0"/>
                </a:lnTo>
                <a:lnTo>
                  <a:pt x="2530795" y="2530795"/>
                </a:lnTo>
                <a:lnTo>
                  <a:pt x="0" y="253079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0">
            <a:off x="3748372" y="6196396"/>
            <a:ext cx="1076303" cy="47625"/>
            <a:chOff x="0" y="0"/>
            <a:chExt cx="1435071" cy="63500"/>
          </a:xfrm>
        </p:grpSpPr>
        <p:sp>
          <p:nvSpPr>
            <p:cNvPr name="Freeform 8" id="8"/>
            <p:cNvSpPr/>
            <p:nvPr/>
          </p:nvSpPr>
          <p:spPr>
            <a:xfrm flipH="false" flipV="false" rot="0">
              <a:off x="0" y="0"/>
              <a:ext cx="1435100" cy="63500"/>
            </a:xfrm>
            <a:custGeom>
              <a:avLst/>
              <a:gdLst/>
              <a:ahLst/>
              <a:cxnLst/>
              <a:rect r="r" b="b" t="t" l="l"/>
              <a:pathLst>
                <a:path h="63500" w="1435100">
                  <a:moveTo>
                    <a:pt x="31750" y="0"/>
                  </a:moveTo>
                  <a:lnTo>
                    <a:pt x="1403350" y="0"/>
                  </a:lnTo>
                  <a:cubicBezTo>
                    <a:pt x="1420876" y="0"/>
                    <a:pt x="1435100" y="14224"/>
                    <a:pt x="1435100" y="31750"/>
                  </a:cubicBezTo>
                  <a:cubicBezTo>
                    <a:pt x="1435100" y="49276"/>
                    <a:pt x="1420876" y="63500"/>
                    <a:pt x="1403350"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9" id="9"/>
          <p:cNvGrpSpPr/>
          <p:nvPr/>
        </p:nvGrpSpPr>
        <p:grpSpPr>
          <a:xfrm rot="-5449344">
            <a:off x="1838338" y="7933063"/>
            <a:ext cx="592281" cy="47625"/>
            <a:chOff x="0" y="0"/>
            <a:chExt cx="789708" cy="63500"/>
          </a:xfrm>
        </p:grpSpPr>
        <p:sp>
          <p:nvSpPr>
            <p:cNvPr name="Freeform 10" id="10"/>
            <p:cNvSpPr/>
            <p:nvPr/>
          </p:nvSpPr>
          <p:spPr>
            <a:xfrm flipH="false" flipV="false" rot="0">
              <a:off x="0" y="0"/>
              <a:ext cx="789686" cy="63500"/>
            </a:xfrm>
            <a:custGeom>
              <a:avLst/>
              <a:gdLst/>
              <a:ahLst/>
              <a:cxnLst/>
              <a:rect r="r" b="b" t="t" l="l"/>
              <a:pathLst>
                <a:path h="63500" w="789686">
                  <a:moveTo>
                    <a:pt x="31750" y="0"/>
                  </a:moveTo>
                  <a:lnTo>
                    <a:pt x="757936" y="0"/>
                  </a:lnTo>
                  <a:cubicBezTo>
                    <a:pt x="775462" y="0"/>
                    <a:pt x="789686" y="14224"/>
                    <a:pt x="789686" y="31750"/>
                  </a:cubicBezTo>
                  <a:cubicBezTo>
                    <a:pt x="789686" y="49276"/>
                    <a:pt x="775462" y="63500"/>
                    <a:pt x="757936" y="63500"/>
                  </a:cubicBezTo>
                  <a:lnTo>
                    <a:pt x="31750" y="63500"/>
                  </a:lnTo>
                  <a:cubicBezTo>
                    <a:pt x="14224" y="63500"/>
                    <a:pt x="0" y="49276"/>
                    <a:pt x="0" y="31750"/>
                  </a:cubicBezTo>
                  <a:cubicBezTo>
                    <a:pt x="0" y="14224"/>
                    <a:pt x="14224" y="0"/>
                    <a:pt x="31750" y="0"/>
                  </a:cubicBezTo>
                  <a:close/>
                </a:path>
              </a:pathLst>
            </a:custGeom>
            <a:solidFill>
              <a:srgbClr val="EE2742"/>
            </a:solidFill>
          </p:spPr>
        </p:sp>
      </p:grpSp>
      <p:sp>
        <p:nvSpPr>
          <p:cNvPr name="Freeform 11" id="11"/>
          <p:cNvSpPr/>
          <p:nvPr/>
        </p:nvSpPr>
        <p:spPr>
          <a:xfrm flipH="false" flipV="false" rot="0">
            <a:off x="5060578" y="4954812"/>
            <a:ext cx="2530795" cy="2530795"/>
          </a:xfrm>
          <a:custGeom>
            <a:avLst/>
            <a:gdLst/>
            <a:ahLst/>
            <a:cxnLst/>
            <a:rect r="r" b="b" t="t" l="l"/>
            <a:pathLst>
              <a:path h="2530795" w="2530795">
                <a:moveTo>
                  <a:pt x="0" y="0"/>
                </a:moveTo>
                <a:lnTo>
                  <a:pt x="2530795" y="0"/>
                </a:lnTo>
                <a:lnTo>
                  <a:pt x="2530795" y="2530795"/>
                </a:lnTo>
                <a:lnTo>
                  <a:pt x="0" y="253079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155891" y="5435732"/>
            <a:ext cx="2276412" cy="1454654"/>
          </a:xfrm>
          <a:prstGeom prst="rect">
            <a:avLst/>
          </a:prstGeom>
        </p:spPr>
        <p:txBody>
          <a:bodyPr anchor="t" rtlCol="false" tIns="0" lIns="0" bIns="0" rIns="0">
            <a:spAutoFit/>
          </a:bodyPr>
          <a:lstStyle/>
          <a:p>
            <a:pPr algn="ctr">
              <a:lnSpc>
                <a:spcPts val="3693"/>
              </a:lnSpc>
            </a:pPr>
            <a:r>
              <a:rPr lang="en-US" sz="2638">
                <a:solidFill>
                  <a:srgbClr val="000000"/>
                </a:solidFill>
                <a:latin typeface="Arimo"/>
                <a:ea typeface="Arimo"/>
                <a:cs typeface="Arimo"/>
                <a:sym typeface="Arimo"/>
              </a:rPr>
              <a:t>Device sends an interrupt signal</a:t>
            </a:r>
          </a:p>
        </p:txBody>
      </p:sp>
      <p:sp>
        <p:nvSpPr>
          <p:cNvPr name="TextBox 13" id="13"/>
          <p:cNvSpPr txBox="true"/>
          <p:nvPr/>
        </p:nvSpPr>
        <p:spPr>
          <a:xfrm rot="0">
            <a:off x="215441" y="8491909"/>
            <a:ext cx="3893513" cy="1125727"/>
          </a:xfrm>
          <a:prstGeom prst="rect">
            <a:avLst/>
          </a:prstGeom>
        </p:spPr>
        <p:txBody>
          <a:bodyPr anchor="t" rtlCol="false" tIns="0" lIns="0" bIns="0" rIns="0">
            <a:spAutoFit/>
          </a:bodyPr>
          <a:lstStyle/>
          <a:p>
            <a:pPr algn="ctr">
              <a:lnSpc>
                <a:spcPts val="2868"/>
              </a:lnSpc>
            </a:pPr>
            <a:r>
              <a:rPr lang="en-US" sz="2049">
                <a:solidFill>
                  <a:srgbClr val="000000"/>
                </a:solidFill>
                <a:latin typeface="Arimo"/>
                <a:ea typeface="Arimo"/>
                <a:cs typeface="Arimo"/>
                <a:sym typeface="Arimo"/>
              </a:rPr>
              <a:t>Eg.Divide by 0, keyboard key pressed, printer error, mouse movement</a:t>
            </a:r>
          </a:p>
        </p:txBody>
      </p:sp>
      <p:sp>
        <p:nvSpPr>
          <p:cNvPr name="TextBox 14" id="14"/>
          <p:cNvSpPr txBox="true"/>
          <p:nvPr/>
        </p:nvSpPr>
        <p:spPr>
          <a:xfrm rot="0">
            <a:off x="5289438" y="5038725"/>
            <a:ext cx="2073075" cy="1325297"/>
          </a:xfrm>
          <a:prstGeom prst="rect">
            <a:avLst/>
          </a:prstGeom>
        </p:spPr>
        <p:txBody>
          <a:bodyPr anchor="t" rtlCol="false" tIns="0" lIns="0" bIns="0" rIns="0">
            <a:spAutoFit/>
          </a:bodyPr>
          <a:lstStyle/>
          <a:p>
            <a:pPr algn="ctr">
              <a:lnSpc>
                <a:spcPts val="3362"/>
              </a:lnSpc>
            </a:pPr>
            <a:r>
              <a:rPr lang="en-US" sz="2401">
                <a:solidFill>
                  <a:srgbClr val="000000"/>
                </a:solidFill>
                <a:latin typeface="Arimo"/>
                <a:ea typeface="Arimo"/>
                <a:cs typeface="Arimo"/>
                <a:sym typeface="Arimo"/>
              </a:rPr>
              <a:t>The interrupt is collected by an </a:t>
            </a:r>
          </a:p>
        </p:txBody>
      </p:sp>
      <p:sp>
        <p:nvSpPr>
          <p:cNvPr name="TextBox 15" id="15"/>
          <p:cNvSpPr txBox="true"/>
          <p:nvPr/>
        </p:nvSpPr>
        <p:spPr>
          <a:xfrm rot="0">
            <a:off x="3148318" y="5643214"/>
            <a:ext cx="2276412" cy="514007"/>
          </a:xfrm>
          <a:prstGeom prst="rect">
            <a:avLst/>
          </a:prstGeom>
        </p:spPr>
        <p:txBody>
          <a:bodyPr anchor="t" rtlCol="false" tIns="0" lIns="0" bIns="0" rIns="0">
            <a:spAutoFit/>
          </a:bodyPr>
          <a:lstStyle/>
          <a:p>
            <a:pPr algn="ctr">
              <a:lnSpc>
                <a:spcPts val="3693"/>
              </a:lnSpc>
            </a:pPr>
            <a:r>
              <a:rPr lang="en-US" sz="2638">
                <a:solidFill>
                  <a:srgbClr val="000000"/>
                </a:solidFill>
                <a:latin typeface="Arimo"/>
                <a:ea typeface="Arimo"/>
                <a:cs typeface="Arimo"/>
                <a:sym typeface="Arimo"/>
              </a:rPr>
              <a:t>XX</a:t>
            </a:r>
          </a:p>
        </p:txBody>
      </p:sp>
      <p:sp>
        <p:nvSpPr>
          <p:cNvPr name="TextBox 16" id="16"/>
          <p:cNvSpPr txBox="true"/>
          <p:nvPr/>
        </p:nvSpPr>
        <p:spPr>
          <a:xfrm rot="0">
            <a:off x="5436975" y="6279181"/>
            <a:ext cx="1778000" cy="1079534"/>
          </a:xfrm>
          <a:prstGeom prst="rect">
            <a:avLst/>
          </a:prstGeom>
        </p:spPr>
        <p:txBody>
          <a:bodyPr anchor="t" rtlCol="false" tIns="0" lIns="0" bIns="0" rIns="0">
            <a:spAutoFit/>
          </a:bodyPr>
          <a:lstStyle/>
          <a:p>
            <a:pPr algn="ctr">
              <a:lnSpc>
                <a:spcPts val="4008"/>
              </a:lnSpc>
            </a:pPr>
            <a:r>
              <a:rPr lang="en-US" sz="2863" b="true">
                <a:solidFill>
                  <a:srgbClr val="EE2742"/>
                </a:solidFill>
                <a:latin typeface="Arimo Bold"/>
                <a:ea typeface="Arimo Bold"/>
                <a:cs typeface="Arimo Bold"/>
                <a:sym typeface="Arimo Bold"/>
              </a:rPr>
              <a:t>interrupt </a:t>
            </a:r>
          </a:p>
          <a:p>
            <a:pPr algn="ctr">
              <a:lnSpc>
                <a:spcPts val="4008"/>
              </a:lnSpc>
            </a:pPr>
            <a:r>
              <a:rPr lang="en-US" sz="2863" b="true">
                <a:solidFill>
                  <a:srgbClr val="EE2742"/>
                </a:solidFill>
                <a:latin typeface="Arimo Bold"/>
                <a:ea typeface="Arimo Bold"/>
                <a:cs typeface="Arimo Bold"/>
                <a:sym typeface="Arimo Bold"/>
              </a:rPr>
              <a:t>handler</a:t>
            </a:r>
          </a:p>
        </p:txBody>
      </p:sp>
      <p:grpSp>
        <p:nvGrpSpPr>
          <p:cNvPr name="Group 17" id="17"/>
          <p:cNvGrpSpPr/>
          <p:nvPr/>
        </p:nvGrpSpPr>
        <p:grpSpPr>
          <a:xfrm rot="0">
            <a:off x="2537237" y="161693"/>
            <a:ext cx="13213526" cy="9925515"/>
            <a:chOff x="0" y="0"/>
            <a:chExt cx="17618034" cy="13234020"/>
          </a:xfrm>
        </p:grpSpPr>
        <p:sp>
          <p:nvSpPr>
            <p:cNvPr name="Freeform 18" id="1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9" id="1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20" id="2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65.xml><?xml version="1.0" encoding="utf-8"?>
<p:sld xmlns:p="http://schemas.openxmlformats.org/presentationml/2006/main" xmlns:a="http://schemas.openxmlformats.org/drawingml/2006/main" xmlns:r="http://schemas.openxmlformats.org/officeDocument/2006/relationships">
  <p:cSld>
    <p:bg>
      <p:bgPr>
        <a:solidFill>
          <a:srgbClr val="273755"/>
        </a:solidFill>
      </p:bgPr>
    </p:bg>
    <p:spTree>
      <p:nvGrpSpPr>
        <p:cNvPr id="1" name=""/>
        <p:cNvGrpSpPr/>
        <p:nvPr/>
      </p:nvGrpSpPr>
      <p:grpSpPr>
        <a:xfrm>
          <a:off x="0" y="0"/>
          <a:ext cx="0" cy="0"/>
          <a:chOff x="0" y="0"/>
          <a:chExt cx="0" cy="0"/>
        </a:xfrm>
      </p:grpSpPr>
      <p:grpSp>
        <p:nvGrpSpPr>
          <p:cNvPr name="Group 2" id="2"/>
          <p:cNvGrpSpPr/>
          <p:nvPr/>
        </p:nvGrpSpPr>
        <p:grpSpPr>
          <a:xfrm rot="0">
            <a:off x="366296" y="6253056"/>
            <a:ext cx="1785099" cy="797932"/>
            <a:chOff x="0" y="0"/>
            <a:chExt cx="2380132" cy="1063909"/>
          </a:xfrm>
        </p:grpSpPr>
        <p:sp>
          <p:nvSpPr>
            <p:cNvPr name="Freeform 3" id="3"/>
            <p:cNvSpPr/>
            <p:nvPr/>
          </p:nvSpPr>
          <p:spPr>
            <a:xfrm flipH="false" flipV="false" rot="0">
              <a:off x="0" y="0"/>
              <a:ext cx="2380107" cy="1063879"/>
            </a:xfrm>
            <a:custGeom>
              <a:avLst/>
              <a:gdLst/>
              <a:ahLst/>
              <a:cxnLst/>
              <a:rect r="r" b="b" t="t" l="l"/>
              <a:pathLst>
                <a:path h="1063879" w="2380107">
                  <a:moveTo>
                    <a:pt x="0" y="0"/>
                  </a:moveTo>
                  <a:lnTo>
                    <a:pt x="0" y="1063879"/>
                  </a:lnTo>
                  <a:lnTo>
                    <a:pt x="2380107" y="1063879"/>
                  </a:lnTo>
                  <a:lnTo>
                    <a:pt x="2380107" y="0"/>
                  </a:lnTo>
                  <a:lnTo>
                    <a:pt x="0" y="0"/>
                  </a:lnTo>
                  <a:close/>
                  <a:moveTo>
                    <a:pt x="2258568" y="942340"/>
                  </a:moveTo>
                  <a:lnTo>
                    <a:pt x="118999" y="942340"/>
                  </a:lnTo>
                  <a:lnTo>
                    <a:pt x="118999" y="118999"/>
                  </a:lnTo>
                  <a:lnTo>
                    <a:pt x="2258568" y="118999"/>
                  </a:lnTo>
                  <a:lnTo>
                    <a:pt x="2258568" y="942340"/>
                  </a:lnTo>
                  <a:close/>
                </a:path>
              </a:pathLst>
            </a:custGeom>
            <a:solidFill>
              <a:srgbClr val="FFEDD1"/>
            </a:solidFill>
          </p:spPr>
        </p:sp>
      </p:grpSp>
      <p:grpSp>
        <p:nvGrpSpPr>
          <p:cNvPr name="Group 4" id="4"/>
          <p:cNvGrpSpPr/>
          <p:nvPr/>
        </p:nvGrpSpPr>
        <p:grpSpPr>
          <a:xfrm rot="0">
            <a:off x="10357992" y="6275285"/>
            <a:ext cx="1785099" cy="797932"/>
            <a:chOff x="0" y="0"/>
            <a:chExt cx="2380132" cy="1063909"/>
          </a:xfrm>
        </p:grpSpPr>
        <p:sp>
          <p:nvSpPr>
            <p:cNvPr name="Freeform 5" id="5"/>
            <p:cNvSpPr/>
            <p:nvPr/>
          </p:nvSpPr>
          <p:spPr>
            <a:xfrm flipH="false" flipV="false" rot="0">
              <a:off x="0" y="0"/>
              <a:ext cx="2380107" cy="1063879"/>
            </a:xfrm>
            <a:custGeom>
              <a:avLst/>
              <a:gdLst/>
              <a:ahLst/>
              <a:cxnLst/>
              <a:rect r="r" b="b" t="t" l="l"/>
              <a:pathLst>
                <a:path h="1063879" w="2380107">
                  <a:moveTo>
                    <a:pt x="0" y="0"/>
                  </a:moveTo>
                  <a:lnTo>
                    <a:pt x="0" y="1063879"/>
                  </a:lnTo>
                  <a:lnTo>
                    <a:pt x="2380107" y="1063879"/>
                  </a:lnTo>
                  <a:lnTo>
                    <a:pt x="2380107" y="0"/>
                  </a:lnTo>
                  <a:lnTo>
                    <a:pt x="0" y="0"/>
                  </a:lnTo>
                  <a:close/>
                  <a:moveTo>
                    <a:pt x="2258568" y="942340"/>
                  </a:moveTo>
                  <a:lnTo>
                    <a:pt x="118999" y="942340"/>
                  </a:lnTo>
                  <a:lnTo>
                    <a:pt x="118999" y="118999"/>
                  </a:lnTo>
                  <a:lnTo>
                    <a:pt x="2258568" y="118999"/>
                  </a:lnTo>
                  <a:lnTo>
                    <a:pt x="2258568" y="942340"/>
                  </a:lnTo>
                  <a:close/>
                </a:path>
              </a:pathLst>
            </a:custGeom>
            <a:solidFill>
              <a:srgbClr val="FFEDD1"/>
            </a:solidFill>
          </p:spPr>
        </p:sp>
      </p:grpSp>
      <p:grpSp>
        <p:nvGrpSpPr>
          <p:cNvPr name="Group 6" id="6"/>
          <p:cNvGrpSpPr/>
          <p:nvPr/>
        </p:nvGrpSpPr>
        <p:grpSpPr>
          <a:xfrm rot="0">
            <a:off x="1749497" y="2178720"/>
            <a:ext cx="9173234" cy="3467781"/>
            <a:chOff x="0" y="0"/>
            <a:chExt cx="12230979" cy="4623708"/>
          </a:xfrm>
        </p:grpSpPr>
        <p:sp>
          <p:nvSpPr>
            <p:cNvPr name="Freeform 7" id="7"/>
            <p:cNvSpPr/>
            <p:nvPr/>
          </p:nvSpPr>
          <p:spPr>
            <a:xfrm flipH="false" flipV="false" rot="0">
              <a:off x="0" y="0"/>
              <a:ext cx="12230989" cy="4623689"/>
            </a:xfrm>
            <a:custGeom>
              <a:avLst/>
              <a:gdLst/>
              <a:ahLst/>
              <a:cxnLst/>
              <a:rect r="r" b="b" t="t" l="l"/>
              <a:pathLst>
                <a:path h="4623689" w="12230989">
                  <a:moveTo>
                    <a:pt x="0" y="0"/>
                  </a:moveTo>
                  <a:lnTo>
                    <a:pt x="0" y="4623689"/>
                  </a:lnTo>
                  <a:lnTo>
                    <a:pt x="12230989" y="4623689"/>
                  </a:lnTo>
                  <a:lnTo>
                    <a:pt x="12230989" y="0"/>
                  </a:lnTo>
                  <a:lnTo>
                    <a:pt x="0" y="0"/>
                  </a:lnTo>
                  <a:close/>
                  <a:moveTo>
                    <a:pt x="11966575" y="4359275"/>
                  </a:moveTo>
                  <a:lnTo>
                    <a:pt x="258826" y="4359275"/>
                  </a:lnTo>
                  <a:lnTo>
                    <a:pt x="258826" y="258826"/>
                  </a:lnTo>
                  <a:lnTo>
                    <a:pt x="11966575" y="258826"/>
                  </a:lnTo>
                  <a:lnTo>
                    <a:pt x="11966575" y="4359275"/>
                  </a:lnTo>
                  <a:close/>
                </a:path>
              </a:pathLst>
            </a:custGeom>
            <a:solidFill>
              <a:srgbClr val="F89D87"/>
            </a:solidFill>
          </p:spPr>
        </p:sp>
      </p:grpSp>
      <p:grpSp>
        <p:nvGrpSpPr>
          <p:cNvPr name="Group 8" id="8"/>
          <p:cNvGrpSpPr/>
          <p:nvPr/>
        </p:nvGrpSpPr>
        <p:grpSpPr>
          <a:xfrm rot="0">
            <a:off x="3702433" y="6251002"/>
            <a:ext cx="5094336" cy="1114011"/>
            <a:chOff x="0" y="0"/>
            <a:chExt cx="6792448" cy="1485348"/>
          </a:xfrm>
        </p:grpSpPr>
        <p:sp>
          <p:nvSpPr>
            <p:cNvPr name="Freeform 9" id="9"/>
            <p:cNvSpPr/>
            <p:nvPr/>
          </p:nvSpPr>
          <p:spPr>
            <a:xfrm flipH="false" flipV="false" rot="0">
              <a:off x="0" y="0"/>
              <a:ext cx="6792468" cy="1485392"/>
            </a:xfrm>
            <a:custGeom>
              <a:avLst/>
              <a:gdLst/>
              <a:ahLst/>
              <a:cxnLst/>
              <a:rect r="r" b="b" t="t" l="l"/>
              <a:pathLst>
                <a:path h="1485392" w="6792468">
                  <a:moveTo>
                    <a:pt x="0" y="0"/>
                  </a:moveTo>
                  <a:lnTo>
                    <a:pt x="0" y="1485392"/>
                  </a:lnTo>
                  <a:lnTo>
                    <a:pt x="6792468" y="1485392"/>
                  </a:lnTo>
                  <a:lnTo>
                    <a:pt x="6792468" y="0"/>
                  </a:lnTo>
                  <a:lnTo>
                    <a:pt x="0" y="0"/>
                  </a:lnTo>
                  <a:close/>
                  <a:moveTo>
                    <a:pt x="6528054" y="1220978"/>
                  </a:moveTo>
                  <a:lnTo>
                    <a:pt x="258826" y="1220978"/>
                  </a:lnTo>
                  <a:lnTo>
                    <a:pt x="258826" y="258826"/>
                  </a:lnTo>
                  <a:lnTo>
                    <a:pt x="6528054" y="258826"/>
                  </a:lnTo>
                  <a:lnTo>
                    <a:pt x="6528054" y="1220978"/>
                  </a:lnTo>
                  <a:close/>
                </a:path>
              </a:pathLst>
            </a:custGeom>
            <a:solidFill>
              <a:srgbClr val="FFEDD1"/>
            </a:solidFill>
          </p:spPr>
        </p:sp>
      </p:grpSp>
      <p:sp>
        <p:nvSpPr>
          <p:cNvPr name="Freeform 10" id="10"/>
          <p:cNvSpPr/>
          <p:nvPr/>
        </p:nvSpPr>
        <p:spPr>
          <a:xfrm flipH="false" flipV="false" rot="0">
            <a:off x="2432803" y="4351052"/>
            <a:ext cx="1139123" cy="950650"/>
          </a:xfrm>
          <a:custGeom>
            <a:avLst/>
            <a:gdLst/>
            <a:ahLst/>
            <a:cxnLst/>
            <a:rect r="r" b="b" t="t" l="l"/>
            <a:pathLst>
              <a:path h="950650" w="1139123">
                <a:moveTo>
                  <a:pt x="0" y="0"/>
                </a:moveTo>
                <a:lnTo>
                  <a:pt x="1139123" y="0"/>
                </a:lnTo>
                <a:lnTo>
                  <a:pt x="1139123" y="950650"/>
                </a:lnTo>
                <a:lnTo>
                  <a:pt x="0" y="950650"/>
                </a:lnTo>
                <a:lnTo>
                  <a:pt x="0" y="0"/>
                </a:lnTo>
                <a:close/>
              </a:path>
            </a:pathLst>
          </a:custGeom>
          <a:blipFill>
            <a:blip r:embed="rId2">
              <a:extLst>
                <a:ext uri="{96DAC541-7B7A-43D3-8B79-37D633B846F1}">
                  <asvg:svgBlip xmlns:asvg="http://schemas.microsoft.com/office/drawing/2016/SVG/main" r:embed="rId3"/>
                </a:ext>
              </a:extLst>
            </a:blip>
            <a:stretch>
              <a:fillRect l="0" t="0" r="-145" b="0"/>
            </a:stretch>
          </a:blipFill>
        </p:spPr>
      </p:sp>
      <p:grpSp>
        <p:nvGrpSpPr>
          <p:cNvPr name="Group 11" id="11"/>
          <p:cNvGrpSpPr/>
          <p:nvPr/>
        </p:nvGrpSpPr>
        <p:grpSpPr>
          <a:xfrm rot="0">
            <a:off x="3293815" y="2568269"/>
            <a:ext cx="1034776" cy="1034776"/>
            <a:chOff x="0" y="0"/>
            <a:chExt cx="1379701" cy="1379701"/>
          </a:xfrm>
        </p:grpSpPr>
        <p:sp>
          <p:nvSpPr>
            <p:cNvPr name="Freeform 12" id="12"/>
            <p:cNvSpPr/>
            <p:nvPr/>
          </p:nvSpPr>
          <p:spPr>
            <a:xfrm flipH="false" flipV="false" rot="0">
              <a:off x="0" y="0"/>
              <a:ext cx="1379728" cy="1379728"/>
            </a:xfrm>
            <a:custGeom>
              <a:avLst/>
              <a:gdLst/>
              <a:ahLst/>
              <a:cxnLst/>
              <a:rect r="r" b="b" t="t" l="l"/>
              <a:pathLst>
                <a:path h="1379728" w="1379728">
                  <a:moveTo>
                    <a:pt x="0" y="0"/>
                  </a:moveTo>
                  <a:lnTo>
                    <a:pt x="1379728" y="0"/>
                  </a:lnTo>
                  <a:lnTo>
                    <a:pt x="1379728" y="1379728"/>
                  </a:lnTo>
                  <a:lnTo>
                    <a:pt x="0" y="1379728"/>
                  </a:lnTo>
                  <a:close/>
                </a:path>
              </a:pathLst>
            </a:custGeom>
            <a:solidFill>
              <a:srgbClr val="FFB784"/>
            </a:solidFill>
          </p:spPr>
        </p:sp>
      </p:grpSp>
      <p:grpSp>
        <p:nvGrpSpPr>
          <p:cNvPr name="Group 13" id="13"/>
          <p:cNvGrpSpPr/>
          <p:nvPr/>
        </p:nvGrpSpPr>
        <p:grpSpPr>
          <a:xfrm rot="0">
            <a:off x="6431639" y="2531550"/>
            <a:ext cx="3398536" cy="477098"/>
            <a:chOff x="0" y="0"/>
            <a:chExt cx="4531381" cy="636131"/>
          </a:xfrm>
        </p:grpSpPr>
        <p:sp>
          <p:nvSpPr>
            <p:cNvPr name="Freeform 14" id="14"/>
            <p:cNvSpPr/>
            <p:nvPr/>
          </p:nvSpPr>
          <p:spPr>
            <a:xfrm flipH="false" flipV="false" rot="0">
              <a:off x="0" y="0"/>
              <a:ext cx="4531360" cy="636143"/>
            </a:xfrm>
            <a:custGeom>
              <a:avLst/>
              <a:gdLst/>
              <a:ahLst/>
              <a:cxnLst/>
              <a:rect r="r" b="b" t="t" l="l"/>
              <a:pathLst>
                <a:path h="636143" w="4531360">
                  <a:moveTo>
                    <a:pt x="0" y="0"/>
                  </a:moveTo>
                  <a:lnTo>
                    <a:pt x="0" y="636143"/>
                  </a:lnTo>
                  <a:lnTo>
                    <a:pt x="4531360" y="636143"/>
                  </a:lnTo>
                  <a:lnTo>
                    <a:pt x="4531360" y="0"/>
                  </a:lnTo>
                  <a:lnTo>
                    <a:pt x="0" y="0"/>
                  </a:lnTo>
                  <a:close/>
                  <a:moveTo>
                    <a:pt x="4427220" y="532003"/>
                  </a:moveTo>
                  <a:lnTo>
                    <a:pt x="101981" y="532003"/>
                  </a:lnTo>
                  <a:lnTo>
                    <a:pt x="101981" y="101981"/>
                  </a:lnTo>
                  <a:lnTo>
                    <a:pt x="4427220" y="101981"/>
                  </a:lnTo>
                  <a:lnTo>
                    <a:pt x="4427220" y="532003"/>
                  </a:lnTo>
                  <a:close/>
                </a:path>
              </a:pathLst>
            </a:custGeom>
            <a:solidFill>
              <a:srgbClr val="FFEDD1"/>
            </a:solidFill>
          </p:spPr>
        </p:sp>
      </p:grpSp>
      <p:sp>
        <p:nvSpPr>
          <p:cNvPr name="Freeform 15" id="15"/>
          <p:cNvSpPr/>
          <p:nvPr/>
        </p:nvSpPr>
        <p:spPr>
          <a:xfrm flipH="false" flipV="false" rot="0">
            <a:off x="2480042" y="2608559"/>
            <a:ext cx="567768" cy="567768"/>
          </a:xfrm>
          <a:custGeom>
            <a:avLst/>
            <a:gdLst/>
            <a:ahLst/>
            <a:cxnLst/>
            <a:rect r="r" b="b" t="t" l="l"/>
            <a:pathLst>
              <a:path h="567768" w="567768">
                <a:moveTo>
                  <a:pt x="0" y="0"/>
                </a:moveTo>
                <a:lnTo>
                  <a:pt x="567768" y="0"/>
                </a:lnTo>
                <a:lnTo>
                  <a:pt x="567768" y="567768"/>
                </a:lnTo>
                <a:lnTo>
                  <a:pt x="0" y="56776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6" id="16"/>
          <p:cNvGrpSpPr/>
          <p:nvPr/>
        </p:nvGrpSpPr>
        <p:grpSpPr>
          <a:xfrm rot="0">
            <a:off x="6431639" y="3117196"/>
            <a:ext cx="3398536" cy="477098"/>
            <a:chOff x="0" y="0"/>
            <a:chExt cx="4531381" cy="636131"/>
          </a:xfrm>
        </p:grpSpPr>
        <p:sp>
          <p:nvSpPr>
            <p:cNvPr name="Freeform 17" id="17"/>
            <p:cNvSpPr/>
            <p:nvPr/>
          </p:nvSpPr>
          <p:spPr>
            <a:xfrm flipH="false" flipV="false" rot="0">
              <a:off x="0" y="0"/>
              <a:ext cx="4531360" cy="636143"/>
            </a:xfrm>
            <a:custGeom>
              <a:avLst/>
              <a:gdLst/>
              <a:ahLst/>
              <a:cxnLst/>
              <a:rect r="r" b="b" t="t" l="l"/>
              <a:pathLst>
                <a:path h="636143" w="4531360">
                  <a:moveTo>
                    <a:pt x="0" y="0"/>
                  </a:moveTo>
                  <a:lnTo>
                    <a:pt x="0" y="636143"/>
                  </a:lnTo>
                  <a:lnTo>
                    <a:pt x="4531360" y="636143"/>
                  </a:lnTo>
                  <a:lnTo>
                    <a:pt x="4531360" y="0"/>
                  </a:lnTo>
                  <a:lnTo>
                    <a:pt x="0" y="0"/>
                  </a:lnTo>
                  <a:close/>
                  <a:moveTo>
                    <a:pt x="4427220" y="532003"/>
                  </a:moveTo>
                  <a:lnTo>
                    <a:pt x="101981" y="532003"/>
                  </a:lnTo>
                  <a:lnTo>
                    <a:pt x="101981" y="101981"/>
                  </a:lnTo>
                  <a:lnTo>
                    <a:pt x="4427220" y="101981"/>
                  </a:lnTo>
                  <a:lnTo>
                    <a:pt x="4427220" y="532003"/>
                  </a:lnTo>
                  <a:close/>
                </a:path>
              </a:pathLst>
            </a:custGeom>
            <a:solidFill>
              <a:srgbClr val="FFEDD1"/>
            </a:solidFill>
          </p:spPr>
        </p:sp>
      </p:grpSp>
      <p:grpSp>
        <p:nvGrpSpPr>
          <p:cNvPr name="Group 18" id="18"/>
          <p:cNvGrpSpPr/>
          <p:nvPr/>
        </p:nvGrpSpPr>
        <p:grpSpPr>
          <a:xfrm rot="0">
            <a:off x="6431639" y="3674061"/>
            <a:ext cx="3398536" cy="477098"/>
            <a:chOff x="0" y="0"/>
            <a:chExt cx="4531381" cy="636131"/>
          </a:xfrm>
        </p:grpSpPr>
        <p:sp>
          <p:nvSpPr>
            <p:cNvPr name="Freeform 19" id="19"/>
            <p:cNvSpPr/>
            <p:nvPr/>
          </p:nvSpPr>
          <p:spPr>
            <a:xfrm flipH="false" flipV="false" rot="0">
              <a:off x="0" y="0"/>
              <a:ext cx="4531360" cy="636143"/>
            </a:xfrm>
            <a:custGeom>
              <a:avLst/>
              <a:gdLst/>
              <a:ahLst/>
              <a:cxnLst/>
              <a:rect r="r" b="b" t="t" l="l"/>
              <a:pathLst>
                <a:path h="636143" w="4531360">
                  <a:moveTo>
                    <a:pt x="0" y="0"/>
                  </a:moveTo>
                  <a:lnTo>
                    <a:pt x="0" y="636143"/>
                  </a:lnTo>
                  <a:lnTo>
                    <a:pt x="4531360" y="636143"/>
                  </a:lnTo>
                  <a:lnTo>
                    <a:pt x="4531360" y="0"/>
                  </a:lnTo>
                  <a:lnTo>
                    <a:pt x="0" y="0"/>
                  </a:lnTo>
                  <a:close/>
                  <a:moveTo>
                    <a:pt x="4427220" y="532003"/>
                  </a:moveTo>
                  <a:lnTo>
                    <a:pt x="101981" y="532003"/>
                  </a:lnTo>
                  <a:lnTo>
                    <a:pt x="101981" y="101981"/>
                  </a:lnTo>
                  <a:lnTo>
                    <a:pt x="4427220" y="101981"/>
                  </a:lnTo>
                  <a:lnTo>
                    <a:pt x="4427220" y="532003"/>
                  </a:lnTo>
                  <a:close/>
                </a:path>
              </a:pathLst>
            </a:custGeom>
            <a:solidFill>
              <a:srgbClr val="FFEDD1"/>
            </a:solidFill>
          </p:spPr>
        </p:sp>
      </p:grpSp>
      <p:grpSp>
        <p:nvGrpSpPr>
          <p:cNvPr name="Group 20" id="20"/>
          <p:cNvGrpSpPr/>
          <p:nvPr/>
        </p:nvGrpSpPr>
        <p:grpSpPr>
          <a:xfrm rot="0">
            <a:off x="6431639" y="4234848"/>
            <a:ext cx="3398536" cy="477098"/>
            <a:chOff x="0" y="0"/>
            <a:chExt cx="4531381" cy="636131"/>
          </a:xfrm>
        </p:grpSpPr>
        <p:sp>
          <p:nvSpPr>
            <p:cNvPr name="Freeform 21" id="21"/>
            <p:cNvSpPr/>
            <p:nvPr/>
          </p:nvSpPr>
          <p:spPr>
            <a:xfrm flipH="false" flipV="false" rot="0">
              <a:off x="0" y="0"/>
              <a:ext cx="4531360" cy="636143"/>
            </a:xfrm>
            <a:custGeom>
              <a:avLst/>
              <a:gdLst/>
              <a:ahLst/>
              <a:cxnLst/>
              <a:rect r="r" b="b" t="t" l="l"/>
              <a:pathLst>
                <a:path h="636143" w="4531360">
                  <a:moveTo>
                    <a:pt x="0" y="0"/>
                  </a:moveTo>
                  <a:lnTo>
                    <a:pt x="0" y="636143"/>
                  </a:lnTo>
                  <a:lnTo>
                    <a:pt x="4531360" y="636143"/>
                  </a:lnTo>
                  <a:lnTo>
                    <a:pt x="4531360" y="0"/>
                  </a:lnTo>
                  <a:lnTo>
                    <a:pt x="0" y="0"/>
                  </a:lnTo>
                  <a:close/>
                  <a:moveTo>
                    <a:pt x="4427220" y="532003"/>
                  </a:moveTo>
                  <a:lnTo>
                    <a:pt x="101981" y="532003"/>
                  </a:lnTo>
                  <a:lnTo>
                    <a:pt x="101981" y="101981"/>
                  </a:lnTo>
                  <a:lnTo>
                    <a:pt x="4427220" y="101981"/>
                  </a:lnTo>
                  <a:lnTo>
                    <a:pt x="4427220" y="532003"/>
                  </a:lnTo>
                  <a:close/>
                </a:path>
              </a:pathLst>
            </a:custGeom>
            <a:solidFill>
              <a:srgbClr val="FFEDD1"/>
            </a:solidFill>
          </p:spPr>
        </p:sp>
      </p:grpSp>
      <p:grpSp>
        <p:nvGrpSpPr>
          <p:cNvPr name="Group 22" id="22"/>
          <p:cNvGrpSpPr/>
          <p:nvPr/>
        </p:nvGrpSpPr>
        <p:grpSpPr>
          <a:xfrm rot="0">
            <a:off x="6431639" y="4818275"/>
            <a:ext cx="3398536" cy="477098"/>
            <a:chOff x="0" y="0"/>
            <a:chExt cx="4531381" cy="636131"/>
          </a:xfrm>
        </p:grpSpPr>
        <p:sp>
          <p:nvSpPr>
            <p:cNvPr name="Freeform 23" id="23"/>
            <p:cNvSpPr/>
            <p:nvPr/>
          </p:nvSpPr>
          <p:spPr>
            <a:xfrm flipH="false" flipV="false" rot="0">
              <a:off x="0" y="0"/>
              <a:ext cx="4531360" cy="636143"/>
            </a:xfrm>
            <a:custGeom>
              <a:avLst/>
              <a:gdLst/>
              <a:ahLst/>
              <a:cxnLst/>
              <a:rect r="r" b="b" t="t" l="l"/>
              <a:pathLst>
                <a:path h="636143" w="4531360">
                  <a:moveTo>
                    <a:pt x="0" y="0"/>
                  </a:moveTo>
                  <a:lnTo>
                    <a:pt x="0" y="636143"/>
                  </a:lnTo>
                  <a:lnTo>
                    <a:pt x="4531360" y="636143"/>
                  </a:lnTo>
                  <a:lnTo>
                    <a:pt x="4531360" y="0"/>
                  </a:lnTo>
                  <a:lnTo>
                    <a:pt x="0" y="0"/>
                  </a:lnTo>
                  <a:close/>
                  <a:moveTo>
                    <a:pt x="4427220" y="532003"/>
                  </a:moveTo>
                  <a:lnTo>
                    <a:pt x="101981" y="532003"/>
                  </a:lnTo>
                  <a:lnTo>
                    <a:pt x="101981" y="101981"/>
                  </a:lnTo>
                  <a:lnTo>
                    <a:pt x="4427220" y="101981"/>
                  </a:lnTo>
                  <a:lnTo>
                    <a:pt x="4427220" y="532003"/>
                  </a:lnTo>
                  <a:close/>
                </a:path>
              </a:pathLst>
            </a:custGeom>
            <a:solidFill>
              <a:srgbClr val="FFEDD1"/>
            </a:solidFill>
          </p:spPr>
        </p:sp>
      </p:grpSp>
      <p:grpSp>
        <p:nvGrpSpPr>
          <p:cNvPr name="Group 24" id="24"/>
          <p:cNvGrpSpPr/>
          <p:nvPr/>
        </p:nvGrpSpPr>
        <p:grpSpPr>
          <a:xfrm rot="-5400000">
            <a:off x="3485973" y="4454801"/>
            <a:ext cx="3540107" cy="57150"/>
            <a:chOff x="0" y="0"/>
            <a:chExt cx="4720143" cy="76200"/>
          </a:xfrm>
        </p:grpSpPr>
        <p:sp>
          <p:nvSpPr>
            <p:cNvPr name="Freeform 25" id="25"/>
            <p:cNvSpPr/>
            <p:nvPr/>
          </p:nvSpPr>
          <p:spPr>
            <a:xfrm flipH="false" flipV="false" rot="0">
              <a:off x="0" y="0"/>
              <a:ext cx="4720082" cy="76200"/>
            </a:xfrm>
            <a:custGeom>
              <a:avLst/>
              <a:gdLst/>
              <a:ahLst/>
              <a:cxnLst/>
              <a:rect r="r" b="b" t="t" l="l"/>
              <a:pathLst>
                <a:path h="76200" w="4720082">
                  <a:moveTo>
                    <a:pt x="38100" y="0"/>
                  </a:moveTo>
                  <a:lnTo>
                    <a:pt x="4681982" y="0"/>
                  </a:lnTo>
                  <a:cubicBezTo>
                    <a:pt x="4703064" y="0"/>
                    <a:pt x="4720082" y="17018"/>
                    <a:pt x="4720082" y="38100"/>
                  </a:cubicBezTo>
                  <a:cubicBezTo>
                    <a:pt x="4720082" y="59182"/>
                    <a:pt x="4703064" y="76200"/>
                    <a:pt x="4681982" y="76200"/>
                  </a:cubicBezTo>
                  <a:lnTo>
                    <a:pt x="38100" y="76200"/>
                  </a:lnTo>
                  <a:cubicBezTo>
                    <a:pt x="17018" y="76200"/>
                    <a:pt x="0" y="59182"/>
                    <a:pt x="0" y="38100"/>
                  </a:cubicBezTo>
                  <a:cubicBezTo>
                    <a:pt x="0" y="17018"/>
                    <a:pt x="17018" y="0"/>
                    <a:pt x="38100" y="0"/>
                  </a:cubicBezTo>
                  <a:close/>
                </a:path>
              </a:pathLst>
            </a:custGeom>
            <a:solidFill>
              <a:srgbClr val="C9E265"/>
            </a:solidFill>
          </p:spPr>
        </p:sp>
      </p:grpSp>
      <p:grpSp>
        <p:nvGrpSpPr>
          <p:cNvPr name="Group 26" id="26"/>
          <p:cNvGrpSpPr/>
          <p:nvPr/>
        </p:nvGrpSpPr>
        <p:grpSpPr>
          <a:xfrm rot="-5400000">
            <a:off x="4225829" y="4997931"/>
            <a:ext cx="2453847" cy="57150"/>
            <a:chOff x="0" y="0"/>
            <a:chExt cx="3271796" cy="76200"/>
          </a:xfrm>
        </p:grpSpPr>
        <p:sp>
          <p:nvSpPr>
            <p:cNvPr name="Freeform 27" id="27"/>
            <p:cNvSpPr/>
            <p:nvPr/>
          </p:nvSpPr>
          <p:spPr>
            <a:xfrm flipH="false" flipV="false" rot="0">
              <a:off x="0" y="0"/>
              <a:ext cx="3271774" cy="76200"/>
            </a:xfrm>
            <a:custGeom>
              <a:avLst/>
              <a:gdLst/>
              <a:ahLst/>
              <a:cxnLst/>
              <a:rect r="r" b="b" t="t" l="l"/>
              <a:pathLst>
                <a:path h="76200" w="3271774">
                  <a:moveTo>
                    <a:pt x="38100" y="0"/>
                  </a:moveTo>
                  <a:lnTo>
                    <a:pt x="3233674" y="0"/>
                  </a:lnTo>
                  <a:cubicBezTo>
                    <a:pt x="3254756" y="0"/>
                    <a:pt x="3271774" y="17018"/>
                    <a:pt x="3271774" y="38100"/>
                  </a:cubicBezTo>
                  <a:cubicBezTo>
                    <a:pt x="3271774" y="59182"/>
                    <a:pt x="3254756" y="76200"/>
                    <a:pt x="3233674" y="76200"/>
                  </a:cubicBezTo>
                  <a:lnTo>
                    <a:pt x="38100" y="76200"/>
                  </a:lnTo>
                  <a:cubicBezTo>
                    <a:pt x="17018" y="76200"/>
                    <a:pt x="0" y="59182"/>
                    <a:pt x="0" y="38100"/>
                  </a:cubicBezTo>
                  <a:cubicBezTo>
                    <a:pt x="0" y="17018"/>
                    <a:pt x="17018" y="0"/>
                    <a:pt x="38100" y="0"/>
                  </a:cubicBezTo>
                  <a:close/>
                </a:path>
              </a:pathLst>
            </a:custGeom>
            <a:solidFill>
              <a:srgbClr val="FF5757"/>
            </a:solidFill>
          </p:spPr>
        </p:sp>
      </p:grpSp>
      <p:grpSp>
        <p:nvGrpSpPr>
          <p:cNvPr name="Group 28" id="28"/>
          <p:cNvGrpSpPr/>
          <p:nvPr/>
        </p:nvGrpSpPr>
        <p:grpSpPr>
          <a:xfrm rot="-5400000">
            <a:off x="3574773" y="5288554"/>
            <a:ext cx="1800161" cy="57150"/>
            <a:chOff x="0" y="0"/>
            <a:chExt cx="2400215" cy="76200"/>
          </a:xfrm>
        </p:grpSpPr>
        <p:sp>
          <p:nvSpPr>
            <p:cNvPr name="Freeform 29" id="29"/>
            <p:cNvSpPr/>
            <p:nvPr/>
          </p:nvSpPr>
          <p:spPr>
            <a:xfrm flipH="false" flipV="false" rot="0">
              <a:off x="0" y="0"/>
              <a:ext cx="2400173" cy="76200"/>
            </a:xfrm>
            <a:custGeom>
              <a:avLst/>
              <a:gdLst/>
              <a:ahLst/>
              <a:cxnLst/>
              <a:rect r="r" b="b" t="t" l="l"/>
              <a:pathLst>
                <a:path h="76200" w="2400173">
                  <a:moveTo>
                    <a:pt x="38100" y="0"/>
                  </a:moveTo>
                  <a:lnTo>
                    <a:pt x="2362073" y="0"/>
                  </a:lnTo>
                  <a:cubicBezTo>
                    <a:pt x="2383155" y="0"/>
                    <a:pt x="2400173" y="17018"/>
                    <a:pt x="2400173" y="38100"/>
                  </a:cubicBezTo>
                  <a:cubicBezTo>
                    <a:pt x="2400173" y="59182"/>
                    <a:pt x="2383155" y="76200"/>
                    <a:pt x="2362073" y="76200"/>
                  </a:cubicBezTo>
                  <a:lnTo>
                    <a:pt x="38100" y="76200"/>
                  </a:lnTo>
                  <a:cubicBezTo>
                    <a:pt x="17018" y="76200"/>
                    <a:pt x="0" y="59182"/>
                    <a:pt x="0" y="38100"/>
                  </a:cubicBezTo>
                  <a:cubicBezTo>
                    <a:pt x="0" y="17018"/>
                    <a:pt x="17018" y="0"/>
                    <a:pt x="38100" y="0"/>
                  </a:cubicBezTo>
                  <a:close/>
                </a:path>
              </a:pathLst>
            </a:custGeom>
            <a:solidFill>
              <a:srgbClr val="38B6FF"/>
            </a:solidFill>
          </p:spPr>
        </p:sp>
      </p:grpSp>
      <p:grpSp>
        <p:nvGrpSpPr>
          <p:cNvPr name="Group 30" id="30"/>
          <p:cNvGrpSpPr/>
          <p:nvPr/>
        </p:nvGrpSpPr>
        <p:grpSpPr>
          <a:xfrm rot="-10799999">
            <a:off x="2131858" y="6823708"/>
            <a:ext cx="1598644" cy="57150"/>
            <a:chOff x="0" y="0"/>
            <a:chExt cx="2131525" cy="76200"/>
          </a:xfrm>
        </p:grpSpPr>
        <p:sp>
          <p:nvSpPr>
            <p:cNvPr name="Freeform 31" id="31"/>
            <p:cNvSpPr/>
            <p:nvPr/>
          </p:nvSpPr>
          <p:spPr>
            <a:xfrm flipH="false" flipV="false" rot="0">
              <a:off x="0" y="0"/>
              <a:ext cx="2131568" cy="76200"/>
            </a:xfrm>
            <a:custGeom>
              <a:avLst/>
              <a:gdLst/>
              <a:ahLst/>
              <a:cxnLst/>
              <a:rect r="r" b="b" t="t" l="l"/>
              <a:pathLst>
                <a:path h="76200" w="2131568">
                  <a:moveTo>
                    <a:pt x="38100" y="0"/>
                  </a:moveTo>
                  <a:lnTo>
                    <a:pt x="2093468" y="0"/>
                  </a:lnTo>
                  <a:cubicBezTo>
                    <a:pt x="2114550" y="0"/>
                    <a:pt x="2131568" y="17018"/>
                    <a:pt x="2131568" y="38100"/>
                  </a:cubicBezTo>
                  <a:cubicBezTo>
                    <a:pt x="2131568" y="59182"/>
                    <a:pt x="2114550" y="76200"/>
                    <a:pt x="2093468" y="76200"/>
                  </a:cubicBezTo>
                  <a:lnTo>
                    <a:pt x="38100" y="76200"/>
                  </a:lnTo>
                  <a:cubicBezTo>
                    <a:pt x="17018" y="76200"/>
                    <a:pt x="0" y="59182"/>
                    <a:pt x="0" y="38100"/>
                  </a:cubicBezTo>
                  <a:cubicBezTo>
                    <a:pt x="0" y="17018"/>
                    <a:pt x="17018" y="0"/>
                    <a:pt x="38100" y="0"/>
                  </a:cubicBezTo>
                  <a:close/>
                </a:path>
              </a:pathLst>
            </a:custGeom>
            <a:solidFill>
              <a:srgbClr val="C9E265"/>
            </a:solidFill>
          </p:spPr>
        </p:sp>
      </p:grpSp>
      <p:grpSp>
        <p:nvGrpSpPr>
          <p:cNvPr name="Group 32" id="32"/>
          <p:cNvGrpSpPr/>
          <p:nvPr/>
        </p:nvGrpSpPr>
        <p:grpSpPr>
          <a:xfrm rot="-10800000">
            <a:off x="2112129" y="6589274"/>
            <a:ext cx="1619354" cy="57150"/>
            <a:chOff x="0" y="0"/>
            <a:chExt cx="2159139" cy="76200"/>
          </a:xfrm>
        </p:grpSpPr>
        <p:sp>
          <p:nvSpPr>
            <p:cNvPr name="Freeform 33" id="33"/>
            <p:cNvSpPr/>
            <p:nvPr/>
          </p:nvSpPr>
          <p:spPr>
            <a:xfrm flipH="false" flipV="false" rot="0">
              <a:off x="0" y="0"/>
              <a:ext cx="2159127" cy="76200"/>
            </a:xfrm>
            <a:custGeom>
              <a:avLst/>
              <a:gdLst/>
              <a:ahLst/>
              <a:cxnLst/>
              <a:rect r="r" b="b" t="t" l="l"/>
              <a:pathLst>
                <a:path h="76200" w="2159127">
                  <a:moveTo>
                    <a:pt x="38100" y="0"/>
                  </a:moveTo>
                  <a:lnTo>
                    <a:pt x="2121027" y="0"/>
                  </a:lnTo>
                  <a:cubicBezTo>
                    <a:pt x="2142109" y="0"/>
                    <a:pt x="2159127" y="17018"/>
                    <a:pt x="2159127" y="38100"/>
                  </a:cubicBezTo>
                  <a:cubicBezTo>
                    <a:pt x="2159127" y="59182"/>
                    <a:pt x="2142109" y="76200"/>
                    <a:pt x="2121027" y="76200"/>
                  </a:cubicBezTo>
                  <a:lnTo>
                    <a:pt x="38100" y="76200"/>
                  </a:lnTo>
                  <a:cubicBezTo>
                    <a:pt x="17018" y="76200"/>
                    <a:pt x="0" y="59182"/>
                    <a:pt x="0" y="38100"/>
                  </a:cubicBezTo>
                  <a:cubicBezTo>
                    <a:pt x="0" y="17018"/>
                    <a:pt x="17018" y="0"/>
                    <a:pt x="38100" y="0"/>
                  </a:cubicBezTo>
                  <a:close/>
                </a:path>
              </a:pathLst>
            </a:custGeom>
            <a:solidFill>
              <a:srgbClr val="FF5757"/>
            </a:solidFill>
          </p:spPr>
        </p:sp>
      </p:grpSp>
      <p:grpSp>
        <p:nvGrpSpPr>
          <p:cNvPr name="Group 34" id="34"/>
          <p:cNvGrpSpPr/>
          <p:nvPr/>
        </p:nvGrpSpPr>
        <p:grpSpPr>
          <a:xfrm rot="10799999">
            <a:off x="2112129" y="6325962"/>
            <a:ext cx="1619378" cy="57150"/>
            <a:chOff x="0" y="0"/>
            <a:chExt cx="2159171" cy="76200"/>
          </a:xfrm>
        </p:grpSpPr>
        <p:sp>
          <p:nvSpPr>
            <p:cNvPr name="Freeform 35" id="35"/>
            <p:cNvSpPr/>
            <p:nvPr/>
          </p:nvSpPr>
          <p:spPr>
            <a:xfrm flipH="false" flipV="false" rot="0">
              <a:off x="0" y="0"/>
              <a:ext cx="2159127" cy="76200"/>
            </a:xfrm>
            <a:custGeom>
              <a:avLst/>
              <a:gdLst/>
              <a:ahLst/>
              <a:cxnLst/>
              <a:rect r="r" b="b" t="t" l="l"/>
              <a:pathLst>
                <a:path h="76200" w="2159127">
                  <a:moveTo>
                    <a:pt x="38100" y="0"/>
                  </a:moveTo>
                  <a:lnTo>
                    <a:pt x="2121027" y="0"/>
                  </a:lnTo>
                  <a:cubicBezTo>
                    <a:pt x="2142109" y="0"/>
                    <a:pt x="2159127" y="17018"/>
                    <a:pt x="2159127" y="38100"/>
                  </a:cubicBezTo>
                  <a:cubicBezTo>
                    <a:pt x="2159127" y="59182"/>
                    <a:pt x="2142109" y="76200"/>
                    <a:pt x="2121027" y="76200"/>
                  </a:cubicBezTo>
                  <a:lnTo>
                    <a:pt x="38100" y="76200"/>
                  </a:lnTo>
                  <a:cubicBezTo>
                    <a:pt x="17018" y="76200"/>
                    <a:pt x="0" y="59182"/>
                    <a:pt x="0" y="38100"/>
                  </a:cubicBezTo>
                  <a:cubicBezTo>
                    <a:pt x="0" y="17018"/>
                    <a:pt x="17018" y="0"/>
                    <a:pt x="38100" y="0"/>
                  </a:cubicBezTo>
                  <a:close/>
                </a:path>
              </a:pathLst>
            </a:custGeom>
            <a:solidFill>
              <a:srgbClr val="38B6FF"/>
            </a:solidFill>
          </p:spPr>
        </p:sp>
      </p:grpSp>
      <p:grpSp>
        <p:nvGrpSpPr>
          <p:cNvPr name="Group 36" id="36"/>
          <p:cNvGrpSpPr/>
          <p:nvPr/>
        </p:nvGrpSpPr>
        <p:grpSpPr>
          <a:xfrm rot="-10799999">
            <a:off x="8787922" y="6765258"/>
            <a:ext cx="1598644" cy="57150"/>
            <a:chOff x="0" y="0"/>
            <a:chExt cx="2131525" cy="76200"/>
          </a:xfrm>
        </p:grpSpPr>
        <p:sp>
          <p:nvSpPr>
            <p:cNvPr name="Freeform 37" id="37"/>
            <p:cNvSpPr/>
            <p:nvPr/>
          </p:nvSpPr>
          <p:spPr>
            <a:xfrm flipH="false" flipV="false" rot="0">
              <a:off x="0" y="0"/>
              <a:ext cx="2131568" cy="76200"/>
            </a:xfrm>
            <a:custGeom>
              <a:avLst/>
              <a:gdLst/>
              <a:ahLst/>
              <a:cxnLst/>
              <a:rect r="r" b="b" t="t" l="l"/>
              <a:pathLst>
                <a:path h="76200" w="2131568">
                  <a:moveTo>
                    <a:pt x="38100" y="0"/>
                  </a:moveTo>
                  <a:lnTo>
                    <a:pt x="2093468" y="0"/>
                  </a:lnTo>
                  <a:cubicBezTo>
                    <a:pt x="2114550" y="0"/>
                    <a:pt x="2131568" y="17018"/>
                    <a:pt x="2131568" y="38100"/>
                  </a:cubicBezTo>
                  <a:cubicBezTo>
                    <a:pt x="2131568" y="59182"/>
                    <a:pt x="2114550" y="76200"/>
                    <a:pt x="2093468" y="76200"/>
                  </a:cubicBezTo>
                  <a:lnTo>
                    <a:pt x="38100" y="76200"/>
                  </a:lnTo>
                  <a:cubicBezTo>
                    <a:pt x="17018" y="76200"/>
                    <a:pt x="0" y="59182"/>
                    <a:pt x="0" y="38100"/>
                  </a:cubicBezTo>
                  <a:cubicBezTo>
                    <a:pt x="0" y="17018"/>
                    <a:pt x="17018" y="0"/>
                    <a:pt x="38100" y="0"/>
                  </a:cubicBezTo>
                  <a:close/>
                </a:path>
              </a:pathLst>
            </a:custGeom>
            <a:solidFill>
              <a:srgbClr val="C9E265"/>
            </a:solidFill>
          </p:spPr>
        </p:sp>
      </p:grpSp>
      <p:grpSp>
        <p:nvGrpSpPr>
          <p:cNvPr name="Group 38" id="38"/>
          <p:cNvGrpSpPr/>
          <p:nvPr/>
        </p:nvGrpSpPr>
        <p:grpSpPr>
          <a:xfrm rot="-10800000">
            <a:off x="8768194" y="6530825"/>
            <a:ext cx="1619354" cy="57150"/>
            <a:chOff x="0" y="0"/>
            <a:chExt cx="2159139" cy="76200"/>
          </a:xfrm>
        </p:grpSpPr>
        <p:sp>
          <p:nvSpPr>
            <p:cNvPr name="Freeform 39" id="39"/>
            <p:cNvSpPr/>
            <p:nvPr/>
          </p:nvSpPr>
          <p:spPr>
            <a:xfrm flipH="false" flipV="false" rot="0">
              <a:off x="0" y="0"/>
              <a:ext cx="2159127" cy="76200"/>
            </a:xfrm>
            <a:custGeom>
              <a:avLst/>
              <a:gdLst/>
              <a:ahLst/>
              <a:cxnLst/>
              <a:rect r="r" b="b" t="t" l="l"/>
              <a:pathLst>
                <a:path h="76200" w="2159127">
                  <a:moveTo>
                    <a:pt x="38100" y="0"/>
                  </a:moveTo>
                  <a:lnTo>
                    <a:pt x="2121027" y="0"/>
                  </a:lnTo>
                  <a:cubicBezTo>
                    <a:pt x="2142109" y="0"/>
                    <a:pt x="2159127" y="17018"/>
                    <a:pt x="2159127" y="38100"/>
                  </a:cubicBezTo>
                  <a:cubicBezTo>
                    <a:pt x="2159127" y="59182"/>
                    <a:pt x="2142109" y="76200"/>
                    <a:pt x="2121027" y="76200"/>
                  </a:cubicBezTo>
                  <a:lnTo>
                    <a:pt x="38100" y="76200"/>
                  </a:lnTo>
                  <a:cubicBezTo>
                    <a:pt x="17018" y="76200"/>
                    <a:pt x="0" y="59182"/>
                    <a:pt x="0" y="38100"/>
                  </a:cubicBezTo>
                  <a:cubicBezTo>
                    <a:pt x="0" y="17018"/>
                    <a:pt x="17018" y="0"/>
                    <a:pt x="38100" y="0"/>
                  </a:cubicBezTo>
                  <a:close/>
                </a:path>
              </a:pathLst>
            </a:custGeom>
            <a:solidFill>
              <a:srgbClr val="FF5757"/>
            </a:solidFill>
          </p:spPr>
        </p:sp>
      </p:grpSp>
      <p:sp>
        <p:nvSpPr>
          <p:cNvPr name="TextBox 40" id="40"/>
          <p:cNvSpPr txBox="true"/>
          <p:nvPr/>
        </p:nvSpPr>
        <p:spPr>
          <a:xfrm rot="0">
            <a:off x="159091" y="-55247"/>
            <a:ext cx="7474772" cy="682186"/>
          </a:xfrm>
          <a:prstGeom prst="rect">
            <a:avLst/>
          </a:prstGeom>
        </p:spPr>
        <p:txBody>
          <a:bodyPr anchor="t" rtlCol="false" tIns="0" lIns="0" bIns="0" rIns="0">
            <a:spAutoFit/>
          </a:bodyPr>
          <a:lstStyle/>
          <a:p>
            <a:pPr algn="ctr">
              <a:lnSpc>
                <a:spcPts val="4953"/>
              </a:lnSpc>
            </a:pPr>
            <a:r>
              <a:rPr lang="en-US" sz="3537" b="true">
                <a:solidFill>
                  <a:srgbClr val="FFEDD1"/>
                </a:solidFill>
                <a:latin typeface="Now Bold"/>
                <a:ea typeface="Now Bold"/>
                <a:cs typeface="Now Bold"/>
                <a:sym typeface="Now Bold"/>
              </a:rPr>
              <a:t>VON NEUMANN ARCHITECTURE</a:t>
            </a:r>
          </a:p>
        </p:txBody>
      </p:sp>
      <p:sp>
        <p:nvSpPr>
          <p:cNvPr name="TextBox 41" id="41"/>
          <p:cNvSpPr txBox="true"/>
          <p:nvPr/>
        </p:nvSpPr>
        <p:spPr>
          <a:xfrm rot="0">
            <a:off x="768194" y="6308576"/>
            <a:ext cx="981303" cy="543712"/>
          </a:xfrm>
          <a:prstGeom prst="rect">
            <a:avLst/>
          </a:prstGeom>
        </p:spPr>
        <p:txBody>
          <a:bodyPr anchor="t" rtlCol="false" tIns="0" lIns="0" bIns="0" rIns="0">
            <a:spAutoFit/>
          </a:bodyPr>
          <a:lstStyle/>
          <a:p>
            <a:pPr algn="ctr">
              <a:lnSpc>
                <a:spcPts val="3944"/>
              </a:lnSpc>
            </a:pPr>
            <a:r>
              <a:rPr lang="en-US" sz="2817" b="true">
                <a:solidFill>
                  <a:srgbClr val="FFEDD1"/>
                </a:solidFill>
                <a:latin typeface="Now Bold"/>
                <a:ea typeface="Now Bold"/>
                <a:cs typeface="Now Bold"/>
                <a:sym typeface="Now Bold"/>
              </a:rPr>
              <a:t>Input</a:t>
            </a:r>
          </a:p>
        </p:txBody>
      </p:sp>
      <p:sp>
        <p:nvSpPr>
          <p:cNvPr name="TextBox 42" id="42"/>
          <p:cNvSpPr txBox="true"/>
          <p:nvPr/>
        </p:nvSpPr>
        <p:spPr>
          <a:xfrm rot="0">
            <a:off x="10631682" y="6369209"/>
            <a:ext cx="1237720" cy="505309"/>
          </a:xfrm>
          <a:prstGeom prst="rect">
            <a:avLst/>
          </a:prstGeom>
        </p:spPr>
        <p:txBody>
          <a:bodyPr anchor="t" rtlCol="false" tIns="0" lIns="0" bIns="0" rIns="0">
            <a:spAutoFit/>
          </a:bodyPr>
          <a:lstStyle/>
          <a:p>
            <a:pPr algn="ctr">
              <a:lnSpc>
                <a:spcPts val="3679"/>
              </a:lnSpc>
            </a:pPr>
            <a:r>
              <a:rPr lang="en-US" sz="2628" b="true">
                <a:solidFill>
                  <a:srgbClr val="FFEDD1"/>
                </a:solidFill>
                <a:latin typeface="Now Bold"/>
                <a:ea typeface="Now Bold"/>
                <a:cs typeface="Now Bold"/>
                <a:sym typeface="Now Bold"/>
              </a:rPr>
              <a:t>Output</a:t>
            </a:r>
          </a:p>
        </p:txBody>
      </p:sp>
      <p:sp>
        <p:nvSpPr>
          <p:cNvPr name="TextBox 43" id="43"/>
          <p:cNvSpPr txBox="true"/>
          <p:nvPr/>
        </p:nvSpPr>
        <p:spPr>
          <a:xfrm rot="0">
            <a:off x="4250207" y="1558174"/>
            <a:ext cx="3998789" cy="389267"/>
          </a:xfrm>
          <a:prstGeom prst="rect">
            <a:avLst/>
          </a:prstGeom>
        </p:spPr>
        <p:txBody>
          <a:bodyPr anchor="t" rtlCol="false" tIns="0" lIns="0" bIns="0" rIns="0">
            <a:spAutoFit/>
          </a:bodyPr>
          <a:lstStyle/>
          <a:p>
            <a:pPr algn="ctr">
              <a:lnSpc>
                <a:spcPts val="2874"/>
              </a:lnSpc>
            </a:pPr>
            <a:r>
              <a:rPr lang="en-US" sz="2054" b="true">
                <a:solidFill>
                  <a:srgbClr val="FFEDD1"/>
                </a:solidFill>
                <a:latin typeface="Now Bold"/>
                <a:ea typeface="Now Bold"/>
                <a:cs typeface="Now Bold"/>
                <a:sym typeface="Now Bold"/>
              </a:rPr>
              <a:t>Central Processing Unit (CPU)</a:t>
            </a:r>
          </a:p>
        </p:txBody>
      </p:sp>
      <p:sp>
        <p:nvSpPr>
          <p:cNvPr name="TextBox 44" id="44"/>
          <p:cNvSpPr txBox="true"/>
          <p:nvPr/>
        </p:nvSpPr>
        <p:spPr>
          <a:xfrm rot="0">
            <a:off x="4328592" y="6588526"/>
            <a:ext cx="3621607" cy="369262"/>
          </a:xfrm>
          <a:prstGeom prst="rect">
            <a:avLst/>
          </a:prstGeom>
        </p:spPr>
        <p:txBody>
          <a:bodyPr anchor="t" rtlCol="false" tIns="0" lIns="0" bIns="0" rIns="0">
            <a:spAutoFit/>
          </a:bodyPr>
          <a:lstStyle/>
          <a:p>
            <a:pPr algn="ctr">
              <a:lnSpc>
                <a:spcPts val="2604"/>
              </a:lnSpc>
            </a:pPr>
            <a:r>
              <a:rPr lang="en-US" sz="1860" b="true">
                <a:solidFill>
                  <a:srgbClr val="FFEDD1"/>
                </a:solidFill>
                <a:latin typeface="Now Bold"/>
                <a:ea typeface="Now Bold"/>
                <a:cs typeface="Now Bold"/>
                <a:sym typeface="Now Bold"/>
              </a:rPr>
              <a:t>Memory Unit (RAM)</a:t>
            </a:r>
          </a:p>
        </p:txBody>
      </p:sp>
      <p:sp>
        <p:nvSpPr>
          <p:cNvPr name="TextBox 45" id="45"/>
          <p:cNvSpPr txBox="true"/>
          <p:nvPr/>
        </p:nvSpPr>
        <p:spPr>
          <a:xfrm rot="0">
            <a:off x="2763088" y="4731127"/>
            <a:ext cx="478554" cy="390736"/>
          </a:xfrm>
          <a:prstGeom prst="rect">
            <a:avLst/>
          </a:prstGeom>
        </p:spPr>
        <p:txBody>
          <a:bodyPr anchor="t" rtlCol="false" tIns="0" lIns="0" bIns="0" rIns="0">
            <a:spAutoFit/>
          </a:bodyPr>
          <a:lstStyle/>
          <a:p>
            <a:pPr algn="ctr">
              <a:lnSpc>
                <a:spcPts val="2765"/>
              </a:lnSpc>
            </a:pPr>
            <a:r>
              <a:rPr lang="en-US" sz="1975">
                <a:solidFill>
                  <a:srgbClr val="000000"/>
                </a:solidFill>
                <a:latin typeface="Gagalin"/>
                <a:ea typeface="Gagalin"/>
                <a:cs typeface="Gagalin"/>
                <a:sym typeface="Gagalin"/>
              </a:rPr>
              <a:t>ALU</a:t>
            </a:r>
          </a:p>
        </p:txBody>
      </p:sp>
      <p:sp>
        <p:nvSpPr>
          <p:cNvPr name="TextBox 46" id="46"/>
          <p:cNvSpPr txBox="true"/>
          <p:nvPr/>
        </p:nvSpPr>
        <p:spPr>
          <a:xfrm rot="0">
            <a:off x="3571927" y="2842665"/>
            <a:ext cx="478554" cy="390736"/>
          </a:xfrm>
          <a:prstGeom prst="rect">
            <a:avLst/>
          </a:prstGeom>
        </p:spPr>
        <p:txBody>
          <a:bodyPr anchor="t" rtlCol="false" tIns="0" lIns="0" bIns="0" rIns="0">
            <a:spAutoFit/>
          </a:bodyPr>
          <a:lstStyle/>
          <a:p>
            <a:pPr algn="ctr">
              <a:lnSpc>
                <a:spcPts val="2765"/>
              </a:lnSpc>
            </a:pPr>
            <a:r>
              <a:rPr lang="en-US" sz="1975">
                <a:solidFill>
                  <a:srgbClr val="000000"/>
                </a:solidFill>
                <a:latin typeface="Gagalin"/>
                <a:ea typeface="Gagalin"/>
                <a:cs typeface="Gagalin"/>
                <a:sym typeface="Gagalin"/>
              </a:rPr>
              <a:t>CU</a:t>
            </a:r>
          </a:p>
        </p:txBody>
      </p:sp>
      <p:sp>
        <p:nvSpPr>
          <p:cNvPr name="TextBox 47" id="47"/>
          <p:cNvSpPr txBox="true"/>
          <p:nvPr/>
        </p:nvSpPr>
        <p:spPr>
          <a:xfrm rot="0">
            <a:off x="5554823" y="2571554"/>
            <a:ext cx="756131" cy="320889"/>
          </a:xfrm>
          <a:prstGeom prst="rect">
            <a:avLst/>
          </a:prstGeom>
        </p:spPr>
        <p:txBody>
          <a:bodyPr anchor="t" rtlCol="false" tIns="0" lIns="0" bIns="0" rIns="0">
            <a:spAutoFit/>
          </a:bodyPr>
          <a:lstStyle/>
          <a:p>
            <a:pPr algn="ctr">
              <a:lnSpc>
                <a:spcPts val="2246"/>
              </a:lnSpc>
            </a:pPr>
            <a:r>
              <a:rPr lang="en-US" sz="1604" b="true">
                <a:solidFill>
                  <a:srgbClr val="FFEDD1"/>
                </a:solidFill>
                <a:latin typeface="Now Bold"/>
                <a:ea typeface="Now Bold"/>
                <a:cs typeface="Now Bold"/>
                <a:sym typeface="Now Bold"/>
              </a:rPr>
              <a:t>MAR</a:t>
            </a:r>
          </a:p>
        </p:txBody>
      </p:sp>
      <p:sp>
        <p:nvSpPr>
          <p:cNvPr name="TextBox 48" id="48"/>
          <p:cNvSpPr txBox="true"/>
          <p:nvPr/>
        </p:nvSpPr>
        <p:spPr>
          <a:xfrm rot="0">
            <a:off x="5554823" y="3157200"/>
            <a:ext cx="756131" cy="320889"/>
          </a:xfrm>
          <a:prstGeom prst="rect">
            <a:avLst/>
          </a:prstGeom>
        </p:spPr>
        <p:txBody>
          <a:bodyPr anchor="t" rtlCol="false" tIns="0" lIns="0" bIns="0" rIns="0">
            <a:spAutoFit/>
          </a:bodyPr>
          <a:lstStyle/>
          <a:p>
            <a:pPr algn="ctr">
              <a:lnSpc>
                <a:spcPts val="2246"/>
              </a:lnSpc>
            </a:pPr>
            <a:r>
              <a:rPr lang="en-US" sz="1604" b="true">
                <a:solidFill>
                  <a:srgbClr val="FFEDD1"/>
                </a:solidFill>
                <a:latin typeface="Now Bold"/>
                <a:ea typeface="Now Bold"/>
                <a:cs typeface="Now Bold"/>
                <a:sym typeface="Now Bold"/>
              </a:rPr>
              <a:t>PC</a:t>
            </a:r>
          </a:p>
        </p:txBody>
      </p:sp>
      <p:sp>
        <p:nvSpPr>
          <p:cNvPr name="TextBox 49" id="49"/>
          <p:cNvSpPr txBox="true"/>
          <p:nvPr/>
        </p:nvSpPr>
        <p:spPr>
          <a:xfrm rot="0">
            <a:off x="5579983" y="3714066"/>
            <a:ext cx="756131" cy="320889"/>
          </a:xfrm>
          <a:prstGeom prst="rect">
            <a:avLst/>
          </a:prstGeom>
        </p:spPr>
        <p:txBody>
          <a:bodyPr anchor="t" rtlCol="false" tIns="0" lIns="0" bIns="0" rIns="0">
            <a:spAutoFit/>
          </a:bodyPr>
          <a:lstStyle/>
          <a:p>
            <a:pPr algn="ctr">
              <a:lnSpc>
                <a:spcPts val="2246"/>
              </a:lnSpc>
            </a:pPr>
            <a:r>
              <a:rPr lang="en-US" sz="1604" b="true">
                <a:solidFill>
                  <a:srgbClr val="FFEDD1"/>
                </a:solidFill>
                <a:latin typeface="Now Bold"/>
                <a:ea typeface="Now Bold"/>
                <a:cs typeface="Now Bold"/>
                <a:sym typeface="Now Bold"/>
              </a:rPr>
              <a:t>MDR</a:t>
            </a:r>
          </a:p>
        </p:txBody>
      </p:sp>
      <p:sp>
        <p:nvSpPr>
          <p:cNvPr name="TextBox 50" id="50"/>
          <p:cNvSpPr txBox="true"/>
          <p:nvPr/>
        </p:nvSpPr>
        <p:spPr>
          <a:xfrm rot="0">
            <a:off x="5554823" y="4274852"/>
            <a:ext cx="756131" cy="320889"/>
          </a:xfrm>
          <a:prstGeom prst="rect">
            <a:avLst/>
          </a:prstGeom>
        </p:spPr>
        <p:txBody>
          <a:bodyPr anchor="t" rtlCol="false" tIns="0" lIns="0" bIns="0" rIns="0">
            <a:spAutoFit/>
          </a:bodyPr>
          <a:lstStyle/>
          <a:p>
            <a:pPr algn="ctr">
              <a:lnSpc>
                <a:spcPts val="2246"/>
              </a:lnSpc>
            </a:pPr>
            <a:r>
              <a:rPr lang="en-US" sz="1604" b="true">
                <a:solidFill>
                  <a:srgbClr val="FFEDD1"/>
                </a:solidFill>
                <a:latin typeface="Now Bold"/>
                <a:ea typeface="Now Bold"/>
                <a:cs typeface="Now Bold"/>
                <a:sym typeface="Now Bold"/>
              </a:rPr>
              <a:t>CIR</a:t>
            </a:r>
          </a:p>
        </p:txBody>
      </p:sp>
      <p:sp>
        <p:nvSpPr>
          <p:cNvPr name="TextBox 51" id="51"/>
          <p:cNvSpPr txBox="true"/>
          <p:nvPr/>
        </p:nvSpPr>
        <p:spPr>
          <a:xfrm rot="0">
            <a:off x="5554823" y="4824969"/>
            <a:ext cx="756131" cy="320889"/>
          </a:xfrm>
          <a:prstGeom prst="rect">
            <a:avLst/>
          </a:prstGeom>
        </p:spPr>
        <p:txBody>
          <a:bodyPr anchor="t" rtlCol="false" tIns="0" lIns="0" bIns="0" rIns="0">
            <a:spAutoFit/>
          </a:bodyPr>
          <a:lstStyle/>
          <a:p>
            <a:pPr algn="ctr">
              <a:lnSpc>
                <a:spcPts val="2246"/>
              </a:lnSpc>
            </a:pPr>
            <a:r>
              <a:rPr lang="en-US" sz="1604" b="true">
                <a:solidFill>
                  <a:srgbClr val="FFEDD1"/>
                </a:solidFill>
                <a:latin typeface="Now Bold"/>
                <a:ea typeface="Now Bold"/>
                <a:cs typeface="Now Bold"/>
                <a:sym typeface="Now Bold"/>
              </a:rPr>
              <a:t>ACC</a:t>
            </a:r>
          </a:p>
        </p:txBody>
      </p:sp>
      <p:grpSp>
        <p:nvGrpSpPr>
          <p:cNvPr name="Group 52" id="52"/>
          <p:cNvGrpSpPr/>
          <p:nvPr/>
        </p:nvGrpSpPr>
        <p:grpSpPr>
          <a:xfrm rot="10799999">
            <a:off x="5188190" y="2713323"/>
            <a:ext cx="472723" cy="57150"/>
            <a:chOff x="0" y="0"/>
            <a:chExt cx="630297" cy="76200"/>
          </a:xfrm>
        </p:grpSpPr>
        <p:sp>
          <p:nvSpPr>
            <p:cNvPr name="Freeform 53" id="53"/>
            <p:cNvSpPr/>
            <p:nvPr/>
          </p:nvSpPr>
          <p:spPr>
            <a:xfrm flipH="false" flipV="false" rot="0">
              <a:off x="0" y="0"/>
              <a:ext cx="630301" cy="76200"/>
            </a:xfrm>
            <a:custGeom>
              <a:avLst/>
              <a:gdLst/>
              <a:ahLst/>
              <a:cxnLst/>
              <a:rect r="r" b="b" t="t" l="l"/>
              <a:pathLst>
                <a:path h="76200" w="630301">
                  <a:moveTo>
                    <a:pt x="38100" y="0"/>
                  </a:moveTo>
                  <a:lnTo>
                    <a:pt x="592201" y="0"/>
                  </a:lnTo>
                  <a:cubicBezTo>
                    <a:pt x="613283" y="0"/>
                    <a:pt x="630301" y="17018"/>
                    <a:pt x="630301" y="38100"/>
                  </a:cubicBezTo>
                  <a:cubicBezTo>
                    <a:pt x="630301" y="59182"/>
                    <a:pt x="613283" y="76200"/>
                    <a:pt x="592201" y="76200"/>
                  </a:cubicBezTo>
                  <a:lnTo>
                    <a:pt x="38100" y="76200"/>
                  </a:lnTo>
                  <a:cubicBezTo>
                    <a:pt x="17018" y="76200"/>
                    <a:pt x="0" y="59182"/>
                    <a:pt x="0" y="38100"/>
                  </a:cubicBezTo>
                  <a:cubicBezTo>
                    <a:pt x="0" y="17018"/>
                    <a:pt x="17018" y="0"/>
                    <a:pt x="38100" y="0"/>
                  </a:cubicBezTo>
                  <a:close/>
                </a:path>
              </a:pathLst>
            </a:custGeom>
            <a:solidFill>
              <a:srgbClr val="C9E265"/>
            </a:solidFill>
          </p:spPr>
        </p:sp>
      </p:grpSp>
      <p:grpSp>
        <p:nvGrpSpPr>
          <p:cNvPr name="Group 54" id="54"/>
          <p:cNvGrpSpPr/>
          <p:nvPr/>
        </p:nvGrpSpPr>
        <p:grpSpPr>
          <a:xfrm rot="0">
            <a:off x="5398878" y="3827783"/>
            <a:ext cx="309186" cy="57150"/>
            <a:chOff x="0" y="0"/>
            <a:chExt cx="412248" cy="76200"/>
          </a:xfrm>
        </p:grpSpPr>
        <p:sp>
          <p:nvSpPr>
            <p:cNvPr name="Freeform 55" id="55"/>
            <p:cNvSpPr/>
            <p:nvPr/>
          </p:nvSpPr>
          <p:spPr>
            <a:xfrm flipH="false" flipV="false" rot="0">
              <a:off x="0" y="0"/>
              <a:ext cx="412242" cy="76200"/>
            </a:xfrm>
            <a:custGeom>
              <a:avLst/>
              <a:gdLst/>
              <a:ahLst/>
              <a:cxnLst/>
              <a:rect r="r" b="b" t="t" l="l"/>
              <a:pathLst>
                <a:path h="76200" w="412242">
                  <a:moveTo>
                    <a:pt x="38100" y="0"/>
                  </a:moveTo>
                  <a:lnTo>
                    <a:pt x="374142" y="0"/>
                  </a:lnTo>
                  <a:cubicBezTo>
                    <a:pt x="395224" y="0"/>
                    <a:pt x="412242" y="17018"/>
                    <a:pt x="412242" y="38100"/>
                  </a:cubicBezTo>
                  <a:cubicBezTo>
                    <a:pt x="412242" y="59182"/>
                    <a:pt x="395224" y="76200"/>
                    <a:pt x="374142" y="76200"/>
                  </a:cubicBezTo>
                  <a:lnTo>
                    <a:pt x="38100" y="76200"/>
                  </a:lnTo>
                  <a:cubicBezTo>
                    <a:pt x="17018" y="76200"/>
                    <a:pt x="0" y="59182"/>
                    <a:pt x="0" y="38100"/>
                  </a:cubicBezTo>
                  <a:cubicBezTo>
                    <a:pt x="0" y="17018"/>
                    <a:pt x="17018" y="0"/>
                    <a:pt x="38100" y="0"/>
                  </a:cubicBezTo>
                  <a:close/>
                </a:path>
              </a:pathLst>
            </a:custGeom>
            <a:solidFill>
              <a:srgbClr val="FF5757"/>
            </a:solidFill>
          </p:spPr>
        </p:sp>
      </p:grpSp>
      <p:grpSp>
        <p:nvGrpSpPr>
          <p:cNvPr name="Group 56" id="56"/>
          <p:cNvGrpSpPr/>
          <p:nvPr/>
        </p:nvGrpSpPr>
        <p:grpSpPr>
          <a:xfrm rot="-5400000">
            <a:off x="3529433" y="3990528"/>
            <a:ext cx="985693" cy="57150"/>
            <a:chOff x="0" y="0"/>
            <a:chExt cx="1314257" cy="76200"/>
          </a:xfrm>
        </p:grpSpPr>
        <p:sp>
          <p:nvSpPr>
            <p:cNvPr name="Freeform 57" id="57"/>
            <p:cNvSpPr/>
            <p:nvPr/>
          </p:nvSpPr>
          <p:spPr>
            <a:xfrm flipH="false" flipV="false" rot="0">
              <a:off x="0" y="0"/>
              <a:ext cx="1314196" cy="76200"/>
            </a:xfrm>
            <a:custGeom>
              <a:avLst/>
              <a:gdLst/>
              <a:ahLst/>
              <a:cxnLst/>
              <a:rect r="r" b="b" t="t" l="l"/>
              <a:pathLst>
                <a:path h="76200" w="1314196">
                  <a:moveTo>
                    <a:pt x="38100" y="0"/>
                  </a:moveTo>
                  <a:lnTo>
                    <a:pt x="1276096" y="0"/>
                  </a:lnTo>
                  <a:cubicBezTo>
                    <a:pt x="1297178" y="0"/>
                    <a:pt x="1314196" y="17018"/>
                    <a:pt x="1314196" y="38100"/>
                  </a:cubicBezTo>
                  <a:cubicBezTo>
                    <a:pt x="1314196" y="59182"/>
                    <a:pt x="1297178" y="76200"/>
                    <a:pt x="1276096" y="76200"/>
                  </a:cubicBezTo>
                  <a:lnTo>
                    <a:pt x="38100" y="76200"/>
                  </a:lnTo>
                  <a:cubicBezTo>
                    <a:pt x="17018" y="76200"/>
                    <a:pt x="0" y="59182"/>
                    <a:pt x="0" y="38100"/>
                  </a:cubicBezTo>
                  <a:cubicBezTo>
                    <a:pt x="0" y="17018"/>
                    <a:pt x="17018" y="0"/>
                    <a:pt x="38100" y="0"/>
                  </a:cubicBezTo>
                  <a:close/>
                </a:path>
              </a:pathLst>
            </a:custGeom>
            <a:solidFill>
              <a:srgbClr val="38B6FF"/>
            </a:solidFill>
          </p:spPr>
        </p:sp>
      </p:grpSp>
      <p:grpSp>
        <p:nvGrpSpPr>
          <p:cNvPr name="Group 58" id="58"/>
          <p:cNvGrpSpPr/>
          <p:nvPr/>
        </p:nvGrpSpPr>
        <p:grpSpPr>
          <a:xfrm rot="-10800000">
            <a:off x="3427375" y="4454801"/>
            <a:ext cx="651681" cy="57150"/>
            <a:chOff x="0" y="0"/>
            <a:chExt cx="868908" cy="76200"/>
          </a:xfrm>
        </p:grpSpPr>
        <p:sp>
          <p:nvSpPr>
            <p:cNvPr name="Freeform 59" id="59"/>
            <p:cNvSpPr/>
            <p:nvPr/>
          </p:nvSpPr>
          <p:spPr>
            <a:xfrm flipH="false" flipV="false" rot="0">
              <a:off x="0" y="0"/>
              <a:ext cx="868934" cy="76200"/>
            </a:xfrm>
            <a:custGeom>
              <a:avLst/>
              <a:gdLst/>
              <a:ahLst/>
              <a:cxnLst/>
              <a:rect r="r" b="b" t="t" l="l"/>
              <a:pathLst>
                <a:path h="76200" w="868934">
                  <a:moveTo>
                    <a:pt x="38100" y="0"/>
                  </a:moveTo>
                  <a:lnTo>
                    <a:pt x="830834" y="0"/>
                  </a:lnTo>
                  <a:cubicBezTo>
                    <a:pt x="851916" y="0"/>
                    <a:pt x="868934" y="17018"/>
                    <a:pt x="868934" y="38100"/>
                  </a:cubicBezTo>
                  <a:cubicBezTo>
                    <a:pt x="868934" y="59182"/>
                    <a:pt x="851916" y="76200"/>
                    <a:pt x="830834" y="76200"/>
                  </a:cubicBezTo>
                  <a:lnTo>
                    <a:pt x="38100" y="76200"/>
                  </a:lnTo>
                  <a:cubicBezTo>
                    <a:pt x="17018" y="76200"/>
                    <a:pt x="0" y="59182"/>
                    <a:pt x="0" y="38100"/>
                  </a:cubicBezTo>
                  <a:cubicBezTo>
                    <a:pt x="0" y="17018"/>
                    <a:pt x="17018" y="0"/>
                    <a:pt x="38100" y="0"/>
                  </a:cubicBezTo>
                  <a:close/>
                </a:path>
              </a:pathLst>
            </a:custGeom>
            <a:solidFill>
              <a:srgbClr val="38B6FF"/>
            </a:solidFill>
          </p:spPr>
        </p:sp>
      </p:grpSp>
      <p:grpSp>
        <p:nvGrpSpPr>
          <p:cNvPr name="Group 60" id="60"/>
          <p:cNvGrpSpPr/>
          <p:nvPr/>
        </p:nvGrpSpPr>
        <p:grpSpPr>
          <a:xfrm rot="-10800000">
            <a:off x="3851748" y="4454801"/>
            <a:ext cx="651681" cy="57150"/>
            <a:chOff x="0" y="0"/>
            <a:chExt cx="868908" cy="76200"/>
          </a:xfrm>
        </p:grpSpPr>
        <p:sp>
          <p:nvSpPr>
            <p:cNvPr name="Freeform 61" id="61"/>
            <p:cNvSpPr/>
            <p:nvPr/>
          </p:nvSpPr>
          <p:spPr>
            <a:xfrm flipH="false" flipV="false" rot="0">
              <a:off x="0" y="0"/>
              <a:ext cx="868934" cy="76200"/>
            </a:xfrm>
            <a:custGeom>
              <a:avLst/>
              <a:gdLst/>
              <a:ahLst/>
              <a:cxnLst/>
              <a:rect r="r" b="b" t="t" l="l"/>
              <a:pathLst>
                <a:path h="76200" w="868934">
                  <a:moveTo>
                    <a:pt x="38100" y="0"/>
                  </a:moveTo>
                  <a:lnTo>
                    <a:pt x="830834" y="0"/>
                  </a:lnTo>
                  <a:cubicBezTo>
                    <a:pt x="851916" y="0"/>
                    <a:pt x="868934" y="17018"/>
                    <a:pt x="868934" y="38100"/>
                  </a:cubicBezTo>
                  <a:cubicBezTo>
                    <a:pt x="868934" y="59182"/>
                    <a:pt x="851916" y="76200"/>
                    <a:pt x="830834" y="76200"/>
                  </a:cubicBezTo>
                  <a:lnTo>
                    <a:pt x="38100" y="76200"/>
                  </a:lnTo>
                  <a:cubicBezTo>
                    <a:pt x="17018" y="76200"/>
                    <a:pt x="0" y="59182"/>
                    <a:pt x="0" y="38100"/>
                  </a:cubicBezTo>
                  <a:cubicBezTo>
                    <a:pt x="0" y="17018"/>
                    <a:pt x="17018" y="0"/>
                    <a:pt x="38100" y="0"/>
                  </a:cubicBezTo>
                  <a:close/>
                </a:path>
              </a:pathLst>
            </a:custGeom>
            <a:solidFill>
              <a:srgbClr val="38B6FF"/>
            </a:solidFill>
          </p:spPr>
        </p:sp>
      </p:grpSp>
      <p:grpSp>
        <p:nvGrpSpPr>
          <p:cNvPr name="Group 62" id="62"/>
          <p:cNvGrpSpPr/>
          <p:nvPr/>
        </p:nvGrpSpPr>
        <p:grpSpPr>
          <a:xfrm rot="10720186">
            <a:off x="9789921" y="3323664"/>
            <a:ext cx="419600" cy="57150"/>
            <a:chOff x="0" y="0"/>
            <a:chExt cx="559467" cy="76200"/>
          </a:xfrm>
        </p:grpSpPr>
        <p:sp>
          <p:nvSpPr>
            <p:cNvPr name="Freeform 63" id="63"/>
            <p:cNvSpPr/>
            <p:nvPr/>
          </p:nvSpPr>
          <p:spPr>
            <a:xfrm flipH="false" flipV="false" rot="0">
              <a:off x="0" y="0"/>
              <a:ext cx="559435" cy="76200"/>
            </a:xfrm>
            <a:custGeom>
              <a:avLst/>
              <a:gdLst/>
              <a:ahLst/>
              <a:cxnLst/>
              <a:rect r="r" b="b" t="t" l="l"/>
              <a:pathLst>
                <a:path h="76200" w="559435">
                  <a:moveTo>
                    <a:pt x="38100" y="0"/>
                  </a:moveTo>
                  <a:lnTo>
                    <a:pt x="521335" y="0"/>
                  </a:lnTo>
                  <a:cubicBezTo>
                    <a:pt x="542417" y="0"/>
                    <a:pt x="559435" y="17018"/>
                    <a:pt x="559435" y="38100"/>
                  </a:cubicBezTo>
                  <a:cubicBezTo>
                    <a:pt x="559435" y="59182"/>
                    <a:pt x="542417" y="76200"/>
                    <a:pt x="521335" y="76200"/>
                  </a:cubicBezTo>
                  <a:lnTo>
                    <a:pt x="38100" y="76200"/>
                  </a:lnTo>
                  <a:cubicBezTo>
                    <a:pt x="17018" y="76200"/>
                    <a:pt x="0" y="59182"/>
                    <a:pt x="0" y="38100"/>
                  </a:cubicBezTo>
                  <a:cubicBezTo>
                    <a:pt x="0" y="17018"/>
                    <a:pt x="17018" y="0"/>
                    <a:pt x="38100" y="0"/>
                  </a:cubicBezTo>
                  <a:close/>
                </a:path>
              </a:pathLst>
            </a:custGeom>
            <a:solidFill>
              <a:srgbClr val="FF5757"/>
            </a:solidFill>
          </p:spPr>
        </p:sp>
      </p:grpSp>
      <p:grpSp>
        <p:nvGrpSpPr>
          <p:cNvPr name="Group 64" id="64"/>
          <p:cNvGrpSpPr/>
          <p:nvPr/>
        </p:nvGrpSpPr>
        <p:grpSpPr>
          <a:xfrm rot="5400000">
            <a:off x="9812099" y="3021507"/>
            <a:ext cx="729719" cy="57150"/>
            <a:chOff x="0" y="0"/>
            <a:chExt cx="972959" cy="76200"/>
          </a:xfrm>
        </p:grpSpPr>
        <p:sp>
          <p:nvSpPr>
            <p:cNvPr name="Freeform 65" id="65"/>
            <p:cNvSpPr/>
            <p:nvPr/>
          </p:nvSpPr>
          <p:spPr>
            <a:xfrm flipH="false" flipV="false" rot="0">
              <a:off x="0" y="0"/>
              <a:ext cx="972947" cy="76200"/>
            </a:xfrm>
            <a:custGeom>
              <a:avLst/>
              <a:gdLst/>
              <a:ahLst/>
              <a:cxnLst/>
              <a:rect r="r" b="b" t="t" l="l"/>
              <a:pathLst>
                <a:path h="76200" w="972947">
                  <a:moveTo>
                    <a:pt x="38100" y="0"/>
                  </a:moveTo>
                  <a:lnTo>
                    <a:pt x="934847" y="0"/>
                  </a:lnTo>
                  <a:cubicBezTo>
                    <a:pt x="955929" y="0"/>
                    <a:pt x="972947" y="17018"/>
                    <a:pt x="972947" y="38100"/>
                  </a:cubicBezTo>
                  <a:cubicBezTo>
                    <a:pt x="972947" y="59182"/>
                    <a:pt x="955929" y="76200"/>
                    <a:pt x="934847" y="76200"/>
                  </a:cubicBezTo>
                  <a:lnTo>
                    <a:pt x="38100" y="76200"/>
                  </a:lnTo>
                  <a:cubicBezTo>
                    <a:pt x="17018" y="76200"/>
                    <a:pt x="0" y="59182"/>
                    <a:pt x="0" y="38100"/>
                  </a:cubicBezTo>
                  <a:cubicBezTo>
                    <a:pt x="0" y="17018"/>
                    <a:pt x="17018" y="0"/>
                    <a:pt x="38100" y="0"/>
                  </a:cubicBezTo>
                  <a:close/>
                </a:path>
              </a:pathLst>
            </a:custGeom>
            <a:solidFill>
              <a:srgbClr val="FF5757"/>
            </a:solidFill>
          </p:spPr>
        </p:sp>
      </p:grpSp>
      <p:grpSp>
        <p:nvGrpSpPr>
          <p:cNvPr name="Group 66" id="66"/>
          <p:cNvGrpSpPr/>
          <p:nvPr/>
        </p:nvGrpSpPr>
        <p:grpSpPr>
          <a:xfrm rot="0">
            <a:off x="9801479" y="2685243"/>
            <a:ext cx="408648" cy="57150"/>
            <a:chOff x="0" y="0"/>
            <a:chExt cx="544864" cy="76200"/>
          </a:xfrm>
        </p:grpSpPr>
        <p:sp>
          <p:nvSpPr>
            <p:cNvPr name="Freeform 67" id="67"/>
            <p:cNvSpPr/>
            <p:nvPr/>
          </p:nvSpPr>
          <p:spPr>
            <a:xfrm flipH="false" flipV="false" rot="0">
              <a:off x="0" y="0"/>
              <a:ext cx="544830" cy="76200"/>
            </a:xfrm>
            <a:custGeom>
              <a:avLst/>
              <a:gdLst/>
              <a:ahLst/>
              <a:cxnLst/>
              <a:rect r="r" b="b" t="t" l="l"/>
              <a:pathLst>
                <a:path h="76200" w="544830">
                  <a:moveTo>
                    <a:pt x="38100" y="0"/>
                  </a:moveTo>
                  <a:lnTo>
                    <a:pt x="506730" y="0"/>
                  </a:lnTo>
                  <a:cubicBezTo>
                    <a:pt x="527812" y="0"/>
                    <a:pt x="544830" y="17018"/>
                    <a:pt x="544830" y="38100"/>
                  </a:cubicBezTo>
                  <a:cubicBezTo>
                    <a:pt x="544830" y="59182"/>
                    <a:pt x="527812" y="76200"/>
                    <a:pt x="506730" y="76200"/>
                  </a:cubicBezTo>
                  <a:lnTo>
                    <a:pt x="38100" y="76200"/>
                  </a:lnTo>
                  <a:cubicBezTo>
                    <a:pt x="17018" y="76200"/>
                    <a:pt x="0" y="59182"/>
                    <a:pt x="0" y="38100"/>
                  </a:cubicBezTo>
                  <a:cubicBezTo>
                    <a:pt x="0" y="17018"/>
                    <a:pt x="17018" y="0"/>
                    <a:pt x="38100" y="0"/>
                  </a:cubicBezTo>
                  <a:close/>
                </a:path>
              </a:pathLst>
            </a:custGeom>
            <a:solidFill>
              <a:srgbClr val="FF5757"/>
            </a:solidFill>
          </p:spPr>
        </p:sp>
      </p:grpSp>
      <p:grpSp>
        <p:nvGrpSpPr>
          <p:cNvPr name="Group 68" id="68"/>
          <p:cNvGrpSpPr/>
          <p:nvPr/>
        </p:nvGrpSpPr>
        <p:grpSpPr>
          <a:xfrm rot="0">
            <a:off x="3788946" y="8549282"/>
            <a:ext cx="5094336" cy="1114011"/>
            <a:chOff x="0" y="0"/>
            <a:chExt cx="6792448" cy="1485348"/>
          </a:xfrm>
        </p:grpSpPr>
        <p:sp>
          <p:nvSpPr>
            <p:cNvPr name="Freeform 69" id="69"/>
            <p:cNvSpPr/>
            <p:nvPr/>
          </p:nvSpPr>
          <p:spPr>
            <a:xfrm flipH="false" flipV="false" rot="0">
              <a:off x="0" y="0"/>
              <a:ext cx="6792468" cy="1485392"/>
            </a:xfrm>
            <a:custGeom>
              <a:avLst/>
              <a:gdLst/>
              <a:ahLst/>
              <a:cxnLst/>
              <a:rect r="r" b="b" t="t" l="l"/>
              <a:pathLst>
                <a:path h="1485392" w="6792468">
                  <a:moveTo>
                    <a:pt x="0" y="0"/>
                  </a:moveTo>
                  <a:lnTo>
                    <a:pt x="0" y="1485392"/>
                  </a:lnTo>
                  <a:lnTo>
                    <a:pt x="6792468" y="1485392"/>
                  </a:lnTo>
                  <a:lnTo>
                    <a:pt x="6792468" y="0"/>
                  </a:lnTo>
                  <a:lnTo>
                    <a:pt x="0" y="0"/>
                  </a:lnTo>
                  <a:close/>
                  <a:moveTo>
                    <a:pt x="6528054" y="1220978"/>
                  </a:moveTo>
                  <a:lnTo>
                    <a:pt x="258826" y="1220978"/>
                  </a:lnTo>
                  <a:lnTo>
                    <a:pt x="258826" y="258826"/>
                  </a:lnTo>
                  <a:lnTo>
                    <a:pt x="6528054" y="258826"/>
                  </a:lnTo>
                  <a:lnTo>
                    <a:pt x="6528054" y="1220978"/>
                  </a:lnTo>
                  <a:close/>
                </a:path>
              </a:pathLst>
            </a:custGeom>
            <a:solidFill>
              <a:srgbClr val="FFEDD1"/>
            </a:solidFill>
          </p:spPr>
        </p:sp>
      </p:grpSp>
      <p:sp>
        <p:nvSpPr>
          <p:cNvPr name="TextBox 70" id="70"/>
          <p:cNvSpPr txBox="true"/>
          <p:nvPr/>
        </p:nvSpPr>
        <p:spPr>
          <a:xfrm rot="0">
            <a:off x="4250207" y="8713397"/>
            <a:ext cx="4274182" cy="700056"/>
          </a:xfrm>
          <a:prstGeom prst="rect">
            <a:avLst/>
          </a:prstGeom>
        </p:spPr>
        <p:txBody>
          <a:bodyPr anchor="t" rtlCol="false" tIns="0" lIns="0" bIns="0" rIns="0">
            <a:spAutoFit/>
          </a:bodyPr>
          <a:lstStyle/>
          <a:p>
            <a:pPr algn="ctr">
              <a:lnSpc>
                <a:spcPts val="2604"/>
              </a:lnSpc>
            </a:pPr>
            <a:r>
              <a:rPr lang="en-US" sz="1860" b="true">
                <a:solidFill>
                  <a:srgbClr val="FFEDD1"/>
                </a:solidFill>
                <a:latin typeface="Now Bold"/>
                <a:ea typeface="Now Bold"/>
                <a:cs typeface="Now Bold"/>
                <a:sym typeface="Now Bold"/>
              </a:rPr>
              <a:t>Secondary Storage</a:t>
            </a:r>
          </a:p>
          <a:p>
            <a:pPr algn="ctr">
              <a:lnSpc>
                <a:spcPts val="2604"/>
              </a:lnSpc>
            </a:pPr>
            <a:r>
              <a:rPr lang="en-US" sz="1860" b="true">
                <a:solidFill>
                  <a:srgbClr val="FFEDD1"/>
                </a:solidFill>
                <a:latin typeface="Now Bold"/>
                <a:ea typeface="Now Bold"/>
                <a:cs typeface="Now Bold"/>
                <a:sym typeface="Now Bold"/>
              </a:rPr>
              <a:t>(HDD, SSD, Removable Disk, CD)</a:t>
            </a:r>
          </a:p>
        </p:txBody>
      </p:sp>
      <p:grpSp>
        <p:nvGrpSpPr>
          <p:cNvPr name="Group 71" id="71"/>
          <p:cNvGrpSpPr/>
          <p:nvPr/>
        </p:nvGrpSpPr>
        <p:grpSpPr>
          <a:xfrm rot="-5400000">
            <a:off x="5628892" y="7899031"/>
            <a:ext cx="1241419" cy="57150"/>
            <a:chOff x="0" y="0"/>
            <a:chExt cx="1655225" cy="76200"/>
          </a:xfrm>
        </p:grpSpPr>
        <p:sp>
          <p:nvSpPr>
            <p:cNvPr name="Freeform 72" id="72"/>
            <p:cNvSpPr/>
            <p:nvPr/>
          </p:nvSpPr>
          <p:spPr>
            <a:xfrm flipH="false" flipV="false" rot="0">
              <a:off x="0" y="0"/>
              <a:ext cx="1655191" cy="76200"/>
            </a:xfrm>
            <a:custGeom>
              <a:avLst/>
              <a:gdLst/>
              <a:ahLst/>
              <a:cxnLst/>
              <a:rect r="r" b="b" t="t" l="l"/>
              <a:pathLst>
                <a:path h="76200" w="1655191">
                  <a:moveTo>
                    <a:pt x="38100" y="0"/>
                  </a:moveTo>
                  <a:lnTo>
                    <a:pt x="1617091" y="0"/>
                  </a:lnTo>
                  <a:cubicBezTo>
                    <a:pt x="1638173" y="0"/>
                    <a:pt x="1655191" y="17018"/>
                    <a:pt x="1655191" y="38100"/>
                  </a:cubicBezTo>
                  <a:cubicBezTo>
                    <a:pt x="1655191" y="59182"/>
                    <a:pt x="1638173" y="76200"/>
                    <a:pt x="1617091" y="76200"/>
                  </a:cubicBezTo>
                  <a:lnTo>
                    <a:pt x="38100" y="76200"/>
                  </a:lnTo>
                  <a:cubicBezTo>
                    <a:pt x="17018" y="76200"/>
                    <a:pt x="0" y="59182"/>
                    <a:pt x="0" y="38100"/>
                  </a:cubicBezTo>
                  <a:cubicBezTo>
                    <a:pt x="0" y="17018"/>
                    <a:pt x="17018" y="0"/>
                    <a:pt x="38100" y="0"/>
                  </a:cubicBezTo>
                  <a:close/>
                </a:path>
              </a:pathLst>
            </a:custGeom>
            <a:solidFill>
              <a:srgbClr val="FF66C4"/>
            </a:solidFill>
          </p:spPr>
        </p:sp>
      </p:grpSp>
      <p:sp>
        <p:nvSpPr>
          <p:cNvPr name="TextBox 73" id="73"/>
          <p:cNvSpPr txBox="true"/>
          <p:nvPr/>
        </p:nvSpPr>
        <p:spPr>
          <a:xfrm rot="0">
            <a:off x="6336114" y="7565874"/>
            <a:ext cx="2365130" cy="696822"/>
          </a:xfrm>
          <a:prstGeom prst="rect">
            <a:avLst/>
          </a:prstGeom>
        </p:spPr>
        <p:txBody>
          <a:bodyPr anchor="t" rtlCol="false" tIns="0" lIns="0" bIns="0" rIns="0">
            <a:spAutoFit/>
          </a:bodyPr>
          <a:lstStyle/>
          <a:p>
            <a:pPr algn="l">
              <a:lnSpc>
                <a:spcPts val="2604"/>
              </a:lnSpc>
            </a:pPr>
            <a:r>
              <a:rPr lang="en-US" sz="1860" b="true">
                <a:solidFill>
                  <a:srgbClr val="FFEDD1"/>
                </a:solidFill>
                <a:latin typeface="Now Bold"/>
                <a:ea typeface="Now Bold"/>
                <a:cs typeface="Now Bold"/>
                <a:sym typeface="Now Bold"/>
              </a:rPr>
              <a:t>Load executable code when needed</a:t>
            </a:r>
          </a:p>
        </p:txBody>
      </p:sp>
      <p:grpSp>
        <p:nvGrpSpPr>
          <p:cNvPr name="Group 74" id="74"/>
          <p:cNvGrpSpPr/>
          <p:nvPr/>
        </p:nvGrpSpPr>
        <p:grpSpPr>
          <a:xfrm rot="-10800000">
            <a:off x="17341508" y="228696"/>
            <a:ext cx="989354" cy="85725"/>
            <a:chOff x="0" y="0"/>
            <a:chExt cx="1319139" cy="114300"/>
          </a:xfrm>
        </p:grpSpPr>
        <p:sp>
          <p:nvSpPr>
            <p:cNvPr name="Freeform 75" id="75"/>
            <p:cNvSpPr/>
            <p:nvPr/>
          </p:nvSpPr>
          <p:spPr>
            <a:xfrm flipH="false" flipV="false" rot="0">
              <a:off x="0" y="0"/>
              <a:ext cx="1319149" cy="114300"/>
            </a:xfrm>
            <a:custGeom>
              <a:avLst/>
              <a:gdLst/>
              <a:ahLst/>
              <a:cxnLst/>
              <a:rect r="r" b="b" t="t" l="l"/>
              <a:pathLst>
                <a:path h="114300" w="1319149">
                  <a:moveTo>
                    <a:pt x="57150" y="0"/>
                  </a:moveTo>
                  <a:lnTo>
                    <a:pt x="1261999" y="0"/>
                  </a:lnTo>
                  <a:cubicBezTo>
                    <a:pt x="1293622" y="0"/>
                    <a:pt x="1319149" y="25527"/>
                    <a:pt x="1319149" y="57150"/>
                  </a:cubicBezTo>
                  <a:cubicBezTo>
                    <a:pt x="1319149" y="88773"/>
                    <a:pt x="1293495" y="114300"/>
                    <a:pt x="1261999" y="114300"/>
                  </a:cubicBezTo>
                  <a:lnTo>
                    <a:pt x="57150" y="114300"/>
                  </a:lnTo>
                  <a:cubicBezTo>
                    <a:pt x="25527" y="114300"/>
                    <a:pt x="0" y="88773"/>
                    <a:pt x="0" y="57150"/>
                  </a:cubicBezTo>
                  <a:cubicBezTo>
                    <a:pt x="0" y="25527"/>
                    <a:pt x="25527" y="0"/>
                    <a:pt x="57150" y="0"/>
                  </a:cubicBezTo>
                  <a:close/>
                </a:path>
              </a:pathLst>
            </a:custGeom>
            <a:solidFill>
              <a:srgbClr val="38B6FF"/>
            </a:solidFill>
          </p:spPr>
        </p:sp>
      </p:grpSp>
      <p:grpSp>
        <p:nvGrpSpPr>
          <p:cNvPr name="Group 76" id="76"/>
          <p:cNvGrpSpPr/>
          <p:nvPr/>
        </p:nvGrpSpPr>
        <p:grpSpPr>
          <a:xfrm rot="-10800000">
            <a:off x="17341508" y="697670"/>
            <a:ext cx="989354" cy="85725"/>
            <a:chOff x="0" y="0"/>
            <a:chExt cx="1319139" cy="114300"/>
          </a:xfrm>
        </p:grpSpPr>
        <p:sp>
          <p:nvSpPr>
            <p:cNvPr name="Freeform 77" id="77"/>
            <p:cNvSpPr/>
            <p:nvPr/>
          </p:nvSpPr>
          <p:spPr>
            <a:xfrm flipH="false" flipV="false" rot="0">
              <a:off x="0" y="0"/>
              <a:ext cx="1319149" cy="114300"/>
            </a:xfrm>
            <a:custGeom>
              <a:avLst/>
              <a:gdLst/>
              <a:ahLst/>
              <a:cxnLst/>
              <a:rect r="r" b="b" t="t" l="l"/>
              <a:pathLst>
                <a:path h="114300" w="1319149">
                  <a:moveTo>
                    <a:pt x="57150" y="0"/>
                  </a:moveTo>
                  <a:lnTo>
                    <a:pt x="1261999" y="0"/>
                  </a:lnTo>
                  <a:cubicBezTo>
                    <a:pt x="1293622" y="0"/>
                    <a:pt x="1319149" y="25527"/>
                    <a:pt x="1319149" y="57150"/>
                  </a:cubicBezTo>
                  <a:cubicBezTo>
                    <a:pt x="1319149" y="88773"/>
                    <a:pt x="1293495" y="114300"/>
                    <a:pt x="1261999" y="114300"/>
                  </a:cubicBezTo>
                  <a:lnTo>
                    <a:pt x="57150" y="114300"/>
                  </a:lnTo>
                  <a:cubicBezTo>
                    <a:pt x="25527" y="114300"/>
                    <a:pt x="0" y="88773"/>
                    <a:pt x="0" y="57150"/>
                  </a:cubicBezTo>
                  <a:cubicBezTo>
                    <a:pt x="0" y="25527"/>
                    <a:pt x="25527" y="0"/>
                    <a:pt x="57150" y="0"/>
                  </a:cubicBezTo>
                  <a:close/>
                </a:path>
              </a:pathLst>
            </a:custGeom>
            <a:solidFill>
              <a:srgbClr val="C9E265"/>
            </a:solidFill>
          </p:spPr>
        </p:sp>
      </p:grpSp>
      <p:grpSp>
        <p:nvGrpSpPr>
          <p:cNvPr name="Group 78" id="78"/>
          <p:cNvGrpSpPr/>
          <p:nvPr/>
        </p:nvGrpSpPr>
        <p:grpSpPr>
          <a:xfrm rot="-10800000">
            <a:off x="17341508" y="1138028"/>
            <a:ext cx="989354" cy="85725"/>
            <a:chOff x="0" y="0"/>
            <a:chExt cx="1319139" cy="114300"/>
          </a:xfrm>
        </p:grpSpPr>
        <p:sp>
          <p:nvSpPr>
            <p:cNvPr name="Freeform 79" id="79"/>
            <p:cNvSpPr/>
            <p:nvPr/>
          </p:nvSpPr>
          <p:spPr>
            <a:xfrm flipH="false" flipV="false" rot="0">
              <a:off x="0" y="0"/>
              <a:ext cx="1319149" cy="114300"/>
            </a:xfrm>
            <a:custGeom>
              <a:avLst/>
              <a:gdLst/>
              <a:ahLst/>
              <a:cxnLst/>
              <a:rect r="r" b="b" t="t" l="l"/>
              <a:pathLst>
                <a:path h="114300" w="1319149">
                  <a:moveTo>
                    <a:pt x="57150" y="0"/>
                  </a:moveTo>
                  <a:lnTo>
                    <a:pt x="1261999" y="0"/>
                  </a:lnTo>
                  <a:cubicBezTo>
                    <a:pt x="1293622" y="0"/>
                    <a:pt x="1319149" y="25527"/>
                    <a:pt x="1319149" y="57150"/>
                  </a:cubicBezTo>
                  <a:cubicBezTo>
                    <a:pt x="1319149" y="88773"/>
                    <a:pt x="1293495" y="114300"/>
                    <a:pt x="1261999" y="114300"/>
                  </a:cubicBezTo>
                  <a:lnTo>
                    <a:pt x="57150" y="114300"/>
                  </a:lnTo>
                  <a:cubicBezTo>
                    <a:pt x="25527" y="114300"/>
                    <a:pt x="0" y="88773"/>
                    <a:pt x="0" y="57150"/>
                  </a:cubicBezTo>
                  <a:cubicBezTo>
                    <a:pt x="0" y="25527"/>
                    <a:pt x="25527" y="0"/>
                    <a:pt x="57150" y="0"/>
                  </a:cubicBezTo>
                  <a:close/>
                </a:path>
              </a:pathLst>
            </a:custGeom>
            <a:solidFill>
              <a:srgbClr val="FF5757"/>
            </a:solidFill>
          </p:spPr>
        </p:sp>
      </p:grpSp>
      <p:sp>
        <p:nvSpPr>
          <p:cNvPr name="TextBox 80" id="80"/>
          <p:cNvSpPr txBox="true"/>
          <p:nvPr/>
        </p:nvSpPr>
        <p:spPr>
          <a:xfrm rot="0">
            <a:off x="15503848" y="34231"/>
            <a:ext cx="3475768" cy="327974"/>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CONTROL BUS</a:t>
            </a:r>
          </a:p>
        </p:txBody>
      </p:sp>
      <p:sp>
        <p:nvSpPr>
          <p:cNvPr name="TextBox 81" id="81"/>
          <p:cNvSpPr txBox="true"/>
          <p:nvPr/>
        </p:nvSpPr>
        <p:spPr>
          <a:xfrm rot="0">
            <a:off x="16080734" y="503206"/>
            <a:ext cx="3475768" cy="327974"/>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DATA BUS</a:t>
            </a:r>
          </a:p>
        </p:txBody>
      </p:sp>
      <p:sp>
        <p:nvSpPr>
          <p:cNvPr name="TextBox 82" id="82"/>
          <p:cNvSpPr txBox="true"/>
          <p:nvPr/>
        </p:nvSpPr>
        <p:spPr>
          <a:xfrm rot="0">
            <a:off x="15628920" y="943563"/>
            <a:ext cx="3475768" cy="327974"/>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ADDRESS BUS</a:t>
            </a:r>
          </a:p>
        </p:txBody>
      </p:sp>
      <p:grpSp>
        <p:nvGrpSpPr>
          <p:cNvPr name="Group 83" id="83"/>
          <p:cNvGrpSpPr/>
          <p:nvPr/>
        </p:nvGrpSpPr>
        <p:grpSpPr>
          <a:xfrm rot="0">
            <a:off x="2537237" y="161693"/>
            <a:ext cx="13213526" cy="9925515"/>
            <a:chOff x="0" y="0"/>
            <a:chExt cx="17618034" cy="13234020"/>
          </a:xfrm>
        </p:grpSpPr>
        <p:sp>
          <p:nvSpPr>
            <p:cNvPr name="Freeform 84" id="8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85" id="8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86" id="8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66.xml><?xml version="1.0" encoding="utf-8"?>
<p:sld xmlns:p="http://schemas.openxmlformats.org/presentationml/2006/main" xmlns:a="http://schemas.openxmlformats.org/drawingml/2006/main" xmlns:r="http://schemas.openxmlformats.org/officeDocument/2006/relationships">
  <p:cSld>
    <p:bg>
      <p:bgPr>
        <a:solidFill>
          <a:srgbClr val="273755"/>
        </a:solidFill>
      </p:bgPr>
    </p:bg>
    <p:spTree>
      <p:nvGrpSpPr>
        <p:cNvPr id="1" name=""/>
        <p:cNvGrpSpPr/>
        <p:nvPr/>
      </p:nvGrpSpPr>
      <p:grpSpPr>
        <a:xfrm>
          <a:off x="0" y="0"/>
          <a:ext cx="0" cy="0"/>
          <a:chOff x="0" y="0"/>
          <a:chExt cx="0" cy="0"/>
        </a:xfrm>
      </p:grpSpPr>
      <p:sp>
        <p:nvSpPr>
          <p:cNvPr name="TextBox 2" id="2"/>
          <p:cNvSpPr txBox="true"/>
          <p:nvPr/>
        </p:nvSpPr>
        <p:spPr>
          <a:xfrm rot="0">
            <a:off x="159091" y="-55247"/>
            <a:ext cx="7474772" cy="682186"/>
          </a:xfrm>
          <a:prstGeom prst="rect">
            <a:avLst/>
          </a:prstGeom>
        </p:spPr>
        <p:txBody>
          <a:bodyPr anchor="t" rtlCol="false" tIns="0" lIns="0" bIns="0" rIns="0">
            <a:spAutoFit/>
          </a:bodyPr>
          <a:lstStyle/>
          <a:p>
            <a:pPr algn="ctr">
              <a:lnSpc>
                <a:spcPts val="4953"/>
              </a:lnSpc>
            </a:pPr>
            <a:r>
              <a:rPr lang="en-US" sz="3537" b="true">
                <a:solidFill>
                  <a:srgbClr val="FFEDD1"/>
                </a:solidFill>
                <a:latin typeface="Now Bold"/>
                <a:ea typeface="Now Bold"/>
                <a:cs typeface="Now Bold"/>
                <a:sym typeface="Now Bold"/>
              </a:rPr>
              <a:t>VON NEUMANN ARCHITECTURE</a:t>
            </a:r>
          </a:p>
        </p:txBody>
      </p:sp>
      <p:grpSp>
        <p:nvGrpSpPr>
          <p:cNvPr name="Group 3" id="3"/>
          <p:cNvGrpSpPr/>
          <p:nvPr/>
        </p:nvGrpSpPr>
        <p:grpSpPr>
          <a:xfrm rot="-10800000">
            <a:off x="17341508" y="228696"/>
            <a:ext cx="989354" cy="85725"/>
            <a:chOff x="0" y="0"/>
            <a:chExt cx="1319139" cy="114300"/>
          </a:xfrm>
        </p:grpSpPr>
        <p:sp>
          <p:nvSpPr>
            <p:cNvPr name="Freeform 4" id="4"/>
            <p:cNvSpPr/>
            <p:nvPr/>
          </p:nvSpPr>
          <p:spPr>
            <a:xfrm flipH="false" flipV="false" rot="0">
              <a:off x="0" y="0"/>
              <a:ext cx="1319149" cy="114300"/>
            </a:xfrm>
            <a:custGeom>
              <a:avLst/>
              <a:gdLst/>
              <a:ahLst/>
              <a:cxnLst/>
              <a:rect r="r" b="b" t="t" l="l"/>
              <a:pathLst>
                <a:path h="114300" w="1319149">
                  <a:moveTo>
                    <a:pt x="57150" y="0"/>
                  </a:moveTo>
                  <a:lnTo>
                    <a:pt x="1261999" y="0"/>
                  </a:lnTo>
                  <a:cubicBezTo>
                    <a:pt x="1293622" y="0"/>
                    <a:pt x="1319149" y="25527"/>
                    <a:pt x="1319149" y="57150"/>
                  </a:cubicBezTo>
                  <a:cubicBezTo>
                    <a:pt x="1319149" y="88773"/>
                    <a:pt x="1293495" y="114300"/>
                    <a:pt x="1261999" y="114300"/>
                  </a:cubicBezTo>
                  <a:lnTo>
                    <a:pt x="57150" y="114300"/>
                  </a:lnTo>
                  <a:cubicBezTo>
                    <a:pt x="25527" y="114300"/>
                    <a:pt x="0" y="88773"/>
                    <a:pt x="0" y="57150"/>
                  </a:cubicBezTo>
                  <a:cubicBezTo>
                    <a:pt x="0" y="25527"/>
                    <a:pt x="25527" y="0"/>
                    <a:pt x="57150" y="0"/>
                  </a:cubicBezTo>
                  <a:close/>
                </a:path>
              </a:pathLst>
            </a:custGeom>
            <a:solidFill>
              <a:srgbClr val="38B6FF"/>
            </a:solidFill>
          </p:spPr>
        </p:sp>
      </p:grpSp>
      <p:grpSp>
        <p:nvGrpSpPr>
          <p:cNvPr name="Group 5" id="5"/>
          <p:cNvGrpSpPr/>
          <p:nvPr/>
        </p:nvGrpSpPr>
        <p:grpSpPr>
          <a:xfrm rot="-10800000">
            <a:off x="17341508" y="697670"/>
            <a:ext cx="989354" cy="85725"/>
            <a:chOff x="0" y="0"/>
            <a:chExt cx="1319139" cy="114300"/>
          </a:xfrm>
        </p:grpSpPr>
        <p:sp>
          <p:nvSpPr>
            <p:cNvPr name="Freeform 6" id="6"/>
            <p:cNvSpPr/>
            <p:nvPr/>
          </p:nvSpPr>
          <p:spPr>
            <a:xfrm flipH="false" flipV="false" rot="0">
              <a:off x="0" y="0"/>
              <a:ext cx="1319149" cy="114300"/>
            </a:xfrm>
            <a:custGeom>
              <a:avLst/>
              <a:gdLst/>
              <a:ahLst/>
              <a:cxnLst/>
              <a:rect r="r" b="b" t="t" l="l"/>
              <a:pathLst>
                <a:path h="114300" w="1319149">
                  <a:moveTo>
                    <a:pt x="57150" y="0"/>
                  </a:moveTo>
                  <a:lnTo>
                    <a:pt x="1261999" y="0"/>
                  </a:lnTo>
                  <a:cubicBezTo>
                    <a:pt x="1293622" y="0"/>
                    <a:pt x="1319149" y="25527"/>
                    <a:pt x="1319149" y="57150"/>
                  </a:cubicBezTo>
                  <a:cubicBezTo>
                    <a:pt x="1319149" y="88773"/>
                    <a:pt x="1293495" y="114300"/>
                    <a:pt x="1261999" y="114300"/>
                  </a:cubicBezTo>
                  <a:lnTo>
                    <a:pt x="57150" y="114300"/>
                  </a:lnTo>
                  <a:cubicBezTo>
                    <a:pt x="25527" y="114300"/>
                    <a:pt x="0" y="88773"/>
                    <a:pt x="0" y="57150"/>
                  </a:cubicBezTo>
                  <a:cubicBezTo>
                    <a:pt x="0" y="25527"/>
                    <a:pt x="25527" y="0"/>
                    <a:pt x="57150" y="0"/>
                  </a:cubicBezTo>
                  <a:close/>
                </a:path>
              </a:pathLst>
            </a:custGeom>
            <a:solidFill>
              <a:srgbClr val="C9E265"/>
            </a:solidFill>
          </p:spPr>
        </p:sp>
      </p:grpSp>
      <p:grpSp>
        <p:nvGrpSpPr>
          <p:cNvPr name="Group 7" id="7"/>
          <p:cNvGrpSpPr/>
          <p:nvPr/>
        </p:nvGrpSpPr>
        <p:grpSpPr>
          <a:xfrm rot="-10800000">
            <a:off x="17341508" y="1138028"/>
            <a:ext cx="989354" cy="85725"/>
            <a:chOff x="0" y="0"/>
            <a:chExt cx="1319139" cy="114300"/>
          </a:xfrm>
        </p:grpSpPr>
        <p:sp>
          <p:nvSpPr>
            <p:cNvPr name="Freeform 8" id="8"/>
            <p:cNvSpPr/>
            <p:nvPr/>
          </p:nvSpPr>
          <p:spPr>
            <a:xfrm flipH="false" flipV="false" rot="0">
              <a:off x="0" y="0"/>
              <a:ext cx="1319149" cy="114300"/>
            </a:xfrm>
            <a:custGeom>
              <a:avLst/>
              <a:gdLst/>
              <a:ahLst/>
              <a:cxnLst/>
              <a:rect r="r" b="b" t="t" l="l"/>
              <a:pathLst>
                <a:path h="114300" w="1319149">
                  <a:moveTo>
                    <a:pt x="57150" y="0"/>
                  </a:moveTo>
                  <a:lnTo>
                    <a:pt x="1261999" y="0"/>
                  </a:lnTo>
                  <a:cubicBezTo>
                    <a:pt x="1293622" y="0"/>
                    <a:pt x="1319149" y="25527"/>
                    <a:pt x="1319149" y="57150"/>
                  </a:cubicBezTo>
                  <a:cubicBezTo>
                    <a:pt x="1319149" y="88773"/>
                    <a:pt x="1293495" y="114300"/>
                    <a:pt x="1261999" y="114300"/>
                  </a:cubicBezTo>
                  <a:lnTo>
                    <a:pt x="57150" y="114300"/>
                  </a:lnTo>
                  <a:cubicBezTo>
                    <a:pt x="25527" y="114300"/>
                    <a:pt x="0" y="88773"/>
                    <a:pt x="0" y="57150"/>
                  </a:cubicBezTo>
                  <a:cubicBezTo>
                    <a:pt x="0" y="25527"/>
                    <a:pt x="25527" y="0"/>
                    <a:pt x="57150" y="0"/>
                  </a:cubicBezTo>
                  <a:close/>
                </a:path>
              </a:pathLst>
            </a:custGeom>
            <a:solidFill>
              <a:srgbClr val="FF5757"/>
            </a:solidFill>
          </p:spPr>
        </p:sp>
      </p:grpSp>
      <p:sp>
        <p:nvSpPr>
          <p:cNvPr name="TextBox 9" id="9"/>
          <p:cNvSpPr txBox="true"/>
          <p:nvPr/>
        </p:nvSpPr>
        <p:spPr>
          <a:xfrm rot="0">
            <a:off x="15503848" y="34231"/>
            <a:ext cx="3475768" cy="327974"/>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CONTROL BUS</a:t>
            </a:r>
          </a:p>
        </p:txBody>
      </p:sp>
      <p:sp>
        <p:nvSpPr>
          <p:cNvPr name="TextBox 10" id="10"/>
          <p:cNvSpPr txBox="true"/>
          <p:nvPr/>
        </p:nvSpPr>
        <p:spPr>
          <a:xfrm rot="0">
            <a:off x="16080734" y="503206"/>
            <a:ext cx="3475768" cy="327974"/>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DATA BUS</a:t>
            </a:r>
          </a:p>
        </p:txBody>
      </p:sp>
      <p:sp>
        <p:nvSpPr>
          <p:cNvPr name="TextBox 11" id="11"/>
          <p:cNvSpPr txBox="true"/>
          <p:nvPr/>
        </p:nvSpPr>
        <p:spPr>
          <a:xfrm rot="0">
            <a:off x="15628920" y="943563"/>
            <a:ext cx="3475768" cy="327974"/>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ADDRESS BUS</a:t>
            </a:r>
          </a:p>
        </p:txBody>
      </p:sp>
      <p:sp>
        <p:nvSpPr>
          <p:cNvPr name="TextBox 12" id="12"/>
          <p:cNvSpPr txBox="true"/>
          <p:nvPr/>
        </p:nvSpPr>
        <p:spPr>
          <a:xfrm rot="0">
            <a:off x="2333004" y="4392419"/>
            <a:ext cx="13870617" cy="1972607"/>
          </a:xfrm>
          <a:prstGeom prst="rect">
            <a:avLst/>
          </a:prstGeom>
        </p:spPr>
        <p:txBody>
          <a:bodyPr anchor="t" rtlCol="false" tIns="0" lIns="0" bIns="0" rIns="0">
            <a:spAutoFit/>
          </a:bodyPr>
          <a:lstStyle/>
          <a:p>
            <a:pPr algn="l">
              <a:lnSpc>
                <a:spcPts val="5155"/>
              </a:lnSpc>
            </a:pPr>
            <a:r>
              <a:rPr lang="en-US" sz="4297" i="true" spc="300">
                <a:solidFill>
                  <a:srgbClr val="F4F2F3"/>
                </a:solidFill>
                <a:latin typeface="Gidole"/>
                <a:ea typeface="Gidole"/>
                <a:cs typeface="Gidole"/>
                <a:sym typeface="Gidole"/>
              </a:rPr>
              <a:t>IF THERE ARE SO MANY INSTRUCTIONS NEED TO BE EXECUTED IN A SECOND, HOW DOES THE COMPUTER DECIDE WHICH INSTRUCTION TO EXECUTE FIRST?</a:t>
            </a:r>
          </a:p>
        </p:txBody>
      </p:sp>
      <p:grpSp>
        <p:nvGrpSpPr>
          <p:cNvPr name="Group 13" id="13"/>
          <p:cNvGrpSpPr/>
          <p:nvPr/>
        </p:nvGrpSpPr>
        <p:grpSpPr>
          <a:xfrm rot="0">
            <a:off x="2537237" y="161693"/>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67.xml><?xml version="1.0" encoding="utf-8"?>
<p:sld xmlns:p="http://schemas.openxmlformats.org/presentationml/2006/main" xmlns:a="http://schemas.openxmlformats.org/drawingml/2006/main" xmlns:r="http://schemas.openxmlformats.org/officeDocument/2006/relationships">
  <p:cSld>
    <p:bg>
      <p:bgPr>
        <a:solidFill>
          <a:srgbClr val="F9FCFF"/>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2927137"/>
            <a:chOff x="0" y="0"/>
            <a:chExt cx="24384000" cy="3902849"/>
          </a:xfrm>
        </p:grpSpPr>
        <p:sp>
          <p:nvSpPr>
            <p:cNvPr name="Freeform 3" id="3"/>
            <p:cNvSpPr/>
            <p:nvPr/>
          </p:nvSpPr>
          <p:spPr>
            <a:xfrm flipH="false" flipV="false" rot="0">
              <a:off x="0" y="0"/>
              <a:ext cx="24384000" cy="3902837"/>
            </a:xfrm>
            <a:custGeom>
              <a:avLst/>
              <a:gdLst/>
              <a:ahLst/>
              <a:cxnLst/>
              <a:rect r="r" b="b" t="t" l="l"/>
              <a:pathLst>
                <a:path h="3902837" w="24384000">
                  <a:moveTo>
                    <a:pt x="0" y="0"/>
                  </a:moveTo>
                  <a:lnTo>
                    <a:pt x="24384000" y="0"/>
                  </a:lnTo>
                  <a:lnTo>
                    <a:pt x="24384000" y="3902837"/>
                  </a:lnTo>
                  <a:lnTo>
                    <a:pt x="0" y="3902837"/>
                  </a:lnTo>
                  <a:close/>
                </a:path>
              </a:pathLst>
            </a:custGeom>
            <a:solidFill>
              <a:srgbClr val="273755"/>
            </a:solidFill>
          </p:spPr>
        </p:sp>
      </p:grpSp>
      <p:sp>
        <p:nvSpPr>
          <p:cNvPr name="TextBox 4" id="4"/>
          <p:cNvSpPr txBox="true"/>
          <p:nvPr/>
        </p:nvSpPr>
        <p:spPr>
          <a:xfrm rot="0">
            <a:off x="1028700" y="1108763"/>
            <a:ext cx="14266813" cy="926306"/>
          </a:xfrm>
          <a:prstGeom prst="rect">
            <a:avLst/>
          </a:prstGeom>
        </p:spPr>
        <p:txBody>
          <a:bodyPr anchor="t" rtlCol="false" tIns="0" lIns="0" bIns="0" rIns="0">
            <a:spAutoFit/>
          </a:bodyPr>
          <a:lstStyle/>
          <a:p>
            <a:pPr algn="l">
              <a:lnSpc>
                <a:spcPts val="7500"/>
              </a:lnSpc>
            </a:pPr>
            <a:r>
              <a:rPr lang="en-US" sz="7500" i="true" spc="300">
                <a:solidFill>
                  <a:srgbClr val="F9FCFF"/>
                </a:solidFill>
                <a:latin typeface="Bebas Neue"/>
                <a:ea typeface="Bebas Neue"/>
                <a:cs typeface="Bebas Neue"/>
                <a:sym typeface="Bebas Neue"/>
              </a:rPr>
              <a:t>FLOW</a:t>
            </a:r>
          </a:p>
        </p:txBody>
      </p:sp>
      <p:sp>
        <p:nvSpPr>
          <p:cNvPr name="Freeform 5" id="5"/>
          <p:cNvSpPr/>
          <p:nvPr/>
        </p:nvSpPr>
        <p:spPr>
          <a:xfrm flipH="false" flipV="false" rot="0">
            <a:off x="16361885" y="1028700"/>
            <a:ext cx="896933" cy="215896"/>
          </a:xfrm>
          <a:custGeom>
            <a:avLst/>
            <a:gdLst/>
            <a:ahLst/>
            <a:cxnLst/>
            <a:rect r="r" b="b" t="t" l="l"/>
            <a:pathLst>
              <a:path h="215896" w="896933">
                <a:moveTo>
                  <a:pt x="0" y="0"/>
                </a:moveTo>
                <a:lnTo>
                  <a:pt x="896933" y="0"/>
                </a:lnTo>
                <a:lnTo>
                  <a:pt x="896933" y="215896"/>
                </a:lnTo>
                <a:lnTo>
                  <a:pt x="0" y="21589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028700" y="5002437"/>
            <a:ext cx="2530795" cy="2530795"/>
          </a:xfrm>
          <a:custGeom>
            <a:avLst/>
            <a:gdLst/>
            <a:ahLst/>
            <a:cxnLst/>
            <a:rect r="r" b="b" t="t" l="l"/>
            <a:pathLst>
              <a:path h="2530795" w="2530795">
                <a:moveTo>
                  <a:pt x="0" y="0"/>
                </a:moveTo>
                <a:lnTo>
                  <a:pt x="2530795" y="0"/>
                </a:lnTo>
                <a:lnTo>
                  <a:pt x="2530795" y="2530795"/>
                </a:lnTo>
                <a:lnTo>
                  <a:pt x="0" y="253079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0">
            <a:off x="3748372" y="6196396"/>
            <a:ext cx="1076303" cy="47625"/>
            <a:chOff x="0" y="0"/>
            <a:chExt cx="1435071" cy="63500"/>
          </a:xfrm>
        </p:grpSpPr>
        <p:sp>
          <p:nvSpPr>
            <p:cNvPr name="Freeform 8" id="8"/>
            <p:cNvSpPr/>
            <p:nvPr/>
          </p:nvSpPr>
          <p:spPr>
            <a:xfrm flipH="false" flipV="false" rot="0">
              <a:off x="0" y="0"/>
              <a:ext cx="1435100" cy="63500"/>
            </a:xfrm>
            <a:custGeom>
              <a:avLst/>
              <a:gdLst/>
              <a:ahLst/>
              <a:cxnLst/>
              <a:rect r="r" b="b" t="t" l="l"/>
              <a:pathLst>
                <a:path h="63500" w="1435100">
                  <a:moveTo>
                    <a:pt x="31750" y="0"/>
                  </a:moveTo>
                  <a:lnTo>
                    <a:pt x="1403350" y="0"/>
                  </a:lnTo>
                  <a:cubicBezTo>
                    <a:pt x="1420876" y="0"/>
                    <a:pt x="1435100" y="14224"/>
                    <a:pt x="1435100" y="31750"/>
                  </a:cubicBezTo>
                  <a:cubicBezTo>
                    <a:pt x="1435100" y="49276"/>
                    <a:pt x="1420876" y="63500"/>
                    <a:pt x="1403350"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9" id="9"/>
          <p:cNvGrpSpPr/>
          <p:nvPr/>
        </p:nvGrpSpPr>
        <p:grpSpPr>
          <a:xfrm rot="-5449344">
            <a:off x="1838338" y="7933063"/>
            <a:ext cx="592281" cy="47625"/>
            <a:chOff x="0" y="0"/>
            <a:chExt cx="789708" cy="63500"/>
          </a:xfrm>
        </p:grpSpPr>
        <p:sp>
          <p:nvSpPr>
            <p:cNvPr name="Freeform 10" id="10"/>
            <p:cNvSpPr/>
            <p:nvPr/>
          </p:nvSpPr>
          <p:spPr>
            <a:xfrm flipH="false" flipV="false" rot="0">
              <a:off x="0" y="0"/>
              <a:ext cx="789686" cy="63500"/>
            </a:xfrm>
            <a:custGeom>
              <a:avLst/>
              <a:gdLst/>
              <a:ahLst/>
              <a:cxnLst/>
              <a:rect r="r" b="b" t="t" l="l"/>
              <a:pathLst>
                <a:path h="63500" w="789686">
                  <a:moveTo>
                    <a:pt x="31750" y="0"/>
                  </a:moveTo>
                  <a:lnTo>
                    <a:pt x="757936" y="0"/>
                  </a:lnTo>
                  <a:cubicBezTo>
                    <a:pt x="775462" y="0"/>
                    <a:pt x="789686" y="14224"/>
                    <a:pt x="789686" y="31750"/>
                  </a:cubicBezTo>
                  <a:cubicBezTo>
                    <a:pt x="789686" y="49276"/>
                    <a:pt x="775462" y="63500"/>
                    <a:pt x="757936" y="63500"/>
                  </a:cubicBezTo>
                  <a:lnTo>
                    <a:pt x="31750" y="63500"/>
                  </a:lnTo>
                  <a:cubicBezTo>
                    <a:pt x="14224" y="63500"/>
                    <a:pt x="0" y="49276"/>
                    <a:pt x="0" y="31750"/>
                  </a:cubicBezTo>
                  <a:cubicBezTo>
                    <a:pt x="0" y="14224"/>
                    <a:pt x="14224" y="0"/>
                    <a:pt x="31750" y="0"/>
                  </a:cubicBezTo>
                  <a:close/>
                </a:path>
              </a:pathLst>
            </a:custGeom>
            <a:solidFill>
              <a:srgbClr val="EE2742"/>
            </a:solidFill>
          </p:spPr>
        </p:sp>
      </p:grpSp>
      <p:grpSp>
        <p:nvGrpSpPr>
          <p:cNvPr name="Group 11" id="11"/>
          <p:cNvGrpSpPr/>
          <p:nvPr/>
        </p:nvGrpSpPr>
        <p:grpSpPr>
          <a:xfrm rot="0">
            <a:off x="7780250" y="6133410"/>
            <a:ext cx="1076303" cy="47625"/>
            <a:chOff x="0" y="0"/>
            <a:chExt cx="1435071" cy="63500"/>
          </a:xfrm>
        </p:grpSpPr>
        <p:sp>
          <p:nvSpPr>
            <p:cNvPr name="Freeform 12" id="12"/>
            <p:cNvSpPr/>
            <p:nvPr/>
          </p:nvSpPr>
          <p:spPr>
            <a:xfrm flipH="false" flipV="false" rot="0">
              <a:off x="0" y="0"/>
              <a:ext cx="1435100" cy="63500"/>
            </a:xfrm>
            <a:custGeom>
              <a:avLst/>
              <a:gdLst/>
              <a:ahLst/>
              <a:cxnLst/>
              <a:rect r="r" b="b" t="t" l="l"/>
              <a:pathLst>
                <a:path h="63500" w="1435100">
                  <a:moveTo>
                    <a:pt x="31750" y="0"/>
                  </a:moveTo>
                  <a:lnTo>
                    <a:pt x="1403350" y="0"/>
                  </a:lnTo>
                  <a:cubicBezTo>
                    <a:pt x="1420876" y="0"/>
                    <a:pt x="1435100" y="14224"/>
                    <a:pt x="1435100" y="31750"/>
                  </a:cubicBezTo>
                  <a:cubicBezTo>
                    <a:pt x="1435100" y="49276"/>
                    <a:pt x="1420876" y="63500"/>
                    <a:pt x="1403350"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Freeform 13" id="13"/>
          <p:cNvSpPr/>
          <p:nvPr/>
        </p:nvSpPr>
        <p:spPr>
          <a:xfrm flipH="false" flipV="false" rot="0">
            <a:off x="9144000" y="4954812"/>
            <a:ext cx="2530795" cy="2530795"/>
          </a:xfrm>
          <a:custGeom>
            <a:avLst/>
            <a:gdLst/>
            <a:ahLst/>
            <a:cxnLst/>
            <a:rect r="r" b="b" t="t" l="l"/>
            <a:pathLst>
              <a:path h="2530795" w="2530795">
                <a:moveTo>
                  <a:pt x="0" y="0"/>
                </a:moveTo>
                <a:lnTo>
                  <a:pt x="2530795" y="0"/>
                </a:lnTo>
                <a:lnTo>
                  <a:pt x="2530795" y="2530795"/>
                </a:lnTo>
                <a:lnTo>
                  <a:pt x="0" y="253079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4" id="14"/>
          <p:cNvGrpSpPr/>
          <p:nvPr/>
        </p:nvGrpSpPr>
        <p:grpSpPr>
          <a:xfrm rot="0">
            <a:off x="7667937" y="8431652"/>
            <a:ext cx="1928105" cy="484288"/>
            <a:chOff x="0" y="0"/>
            <a:chExt cx="2570807" cy="645717"/>
          </a:xfrm>
        </p:grpSpPr>
        <p:sp>
          <p:nvSpPr>
            <p:cNvPr name="Freeform 15" id="15"/>
            <p:cNvSpPr/>
            <p:nvPr/>
          </p:nvSpPr>
          <p:spPr>
            <a:xfrm flipH="false" flipV="false" rot="0">
              <a:off x="0" y="0"/>
              <a:ext cx="2570861" cy="645668"/>
            </a:xfrm>
            <a:custGeom>
              <a:avLst/>
              <a:gdLst/>
              <a:ahLst/>
              <a:cxnLst/>
              <a:rect r="r" b="b" t="t" l="l"/>
              <a:pathLst>
                <a:path h="645668" w="2570861">
                  <a:moveTo>
                    <a:pt x="0" y="0"/>
                  </a:moveTo>
                  <a:lnTo>
                    <a:pt x="2570861" y="0"/>
                  </a:lnTo>
                  <a:lnTo>
                    <a:pt x="2570861" y="645668"/>
                  </a:lnTo>
                  <a:lnTo>
                    <a:pt x="0" y="645668"/>
                  </a:lnTo>
                  <a:close/>
                </a:path>
              </a:pathLst>
            </a:custGeom>
            <a:solidFill>
              <a:srgbClr val="4F696F"/>
            </a:solidFill>
          </p:spPr>
        </p:sp>
      </p:grpSp>
      <p:sp>
        <p:nvSpPr>
          <p:cNvPr name="TextBox 16" id="16"/>
          <p:cNvSpPr txBox="true"/>
          <p:nvPr/>
        </p:nvSpPr>
        <p:spPr>
          <a:xfrm rot="0">
            <a:off x="1155891" y="5435732"/>
            <a:ext cx="2276412" cy="1454654"/>
          </a:xfrm>
          <a:prstGeom prst="rect">
            <a:avLst/>
          </a:prstGeom>
        </p:spPr>
        <p:txBody>
          <a:bodyPr anchor="t" rtlCol="false" tIns="0" lIns="0" bIns="0" rIns="0">
            <a:spAutoFit/>
          </a:bodyPr>
          <a:lstStyle/>
          <a:p>
            <a:pPr algn="ctr">
              <a:lnSpc>
                <a:spcPts val="3693"/>
              </a:lnSpc>
            </a:pPr>
            <a:r>
              <a:rPr lang="en-US" sz="2638">
                <a:solidFill>
                  <a:srgbClr val="000000"/>
                </a:solidFill>
                <a:latin typeface="Arimo"/>
                <a:ea typeface="Arimo"/>
                <a:cs typeface="Arimo"/>
                <a:sym typeface="Arimo"/>
              </a:rPr>
              <a:t>Device sends an interrupt signal</a:t>
            </a:r>
          </a:p>
        </p:txBody>
      </p:sp>
      <p:sp>
        <p:nvSpPr>
          <p:cNvPr name="TextBox 17" id="17"/>
          <p:cNvSpPr txBox="true"/>
          <p:nvPr/>
        </p:nvSpPr>
        <p:spPr>
          <a:xfrm rot="0">
            <a:off x="215441" y="8491909"/>
            <a:ext cx="3893513" cy="1125727"/>
          </a:xfrm>
          <a:prstGeom prst="rect">
            <a:avLst/>
          </a:prstGeom>
        </p:spPr>
        <p:txBody>
          <a:bodyPr anchor="t" rtlCol="false" tIns="0" lIns="0" bIns="0" rIns="0">
            <a:spAutoFit/>
          </a:bodyPr>
          <a:lstStyle/>
          <a:p>
            <a:pPr algn="ctr">
              <a:lnSpc>
                <a:spcPts val="2868"/>
              </a:lnSpc>
            </a:pPr>
            <a:r>
              <a:rPr lang="en-US" sz="2049">
                <a:solidFill>
                  <a:srgbClr val="000000"/>
                </a:solidFill>
                <a:latin typeface="Arimo"/>
                <a:ea typeface="Arimo"/>
                <a:cs typeface="Arimo"/>
                <a:sym typeface="Arimo"/>
              </a:rPr>
              <a:t>Eg.Divide by 0, keyboard key pressed, printer error, mouse movement</a:t>
            </a:r>
          </a:p>
        </p:txBody>
      </p:sp>
      <p:sp>
        <p:nvSpPr>
          <p:cNvPr name="TextBox 18" id="18"/>
          <p:cNvSpPr txBox="true"/>
          <p:nvPr/>
        </p:nvSpPr>
        <p:spPr>
          <a:xfrm rot="0">
            <a:off x="9372860" y="5038725"/>
            <a:ext cx="2073075" cy="2179843"/>
          </a:xfrm>
          <a:prstGeom prst="rect">
            <a:avLst/>
          </a:prstGeom>
        </p:spPr>
        <p:txBody>
          <a:bodyPr anchor="t" rtlCol="false" tIns="0" lIns="0" bIns="0" rIns="0">
            <a:spAutoFit/>
          </a:bodyPr>
          <a:lstStyle/>
          <a:p>
            <a:pPr algn="ctr">
              <a:lnSpc>
                <a:spcPts val="3362"/>
              </a:lnSpc>
            </a:pPr>
            <a:r>
              <a:rPr lang="en-US" sz="2401">
                <a:solidFill>
                  <a:srgbClr val="000000"/>
                </a:solidFill>
                <a:latin typeface="Arimo"/>
                <a:ea typeface="Arimo"/>
                <a:cs typeface="Arimo"/>
                <a:sym typeface="Arimo"/>
              </a:rPr>
              <a:t>The interrupt is being assigned a place in a queue</a:t>
            </a:r>
          </a:p>
        </p:txBody>
      </p:sp>
      <p:grpSp>
        <p:nvGrpSpPr>
          <p:cNvPr name="Group 19" id="19"/>
          <p:cNvGrpSpPr/>
          <p:nvPr/>
        </p:nvGrpSpPr>
        <p:grpSpPr>
          <a:xfrm rot="0">
            <a:off x="7667937" y="9008170"/>
            <a:ext cx="1928105" cy="484288"/>
            <a:chOff x="0" y="0"/>
            <a:chExt cx="2570807" cy="645717"/>
          </a:xfrm>
        </p:grpSpPr>
        <p:sp>
          <p:nvSpPr>
            <p:cNvPr name="Freeform 20" id="20"/>
            <p:cNvSpPr/>
            <p:nvPr/>
          </p:nvSpPr>
          <p:spPr>
            <a:xfrm flipH="false" flipV="false" rot="0">
              <a:off x="0" y="0"/>
              <a:ext cx="2570861" cy="645668"/>
            </a:xfrm>
            <a:custGeom>
              <a:avLst/>
              <a:gdLst/>
              <a:ahLst/>
              <a:cxnLst/>
              <a:rect r="r" b="b" t="t" l="l"/>
              <a:pathLst>
                <a:path h="645668" w="2570861">
                  <a:moveTo>
                    <a:pt x="0" y="0"/>
                  </a:moveTo>
                  <a:lnTo>
                    <a:pt x="2570861" y="0"/>
                  </a:lnTo>
                  <a:lnTo>
                    <a:pt x="2570861" y="645668"/>
                  </a:lnTo>
                  <a:lnTo>
                    <a:pt x="0" y="645668"/>
                  </a:lnTo>
                  <a:close/>
                </a:path>
              </a:pathLst>
            </a:custGeom>
            <a:solidFill>
              <a:srgbClr val="4F696F"/>
            </a:solidFill>
          </p:spPr>
        </p:sp>
      </p:grpSp>
      <p:grpSp>
        <p:nvGrpSpPr>
          <p:cNvPr name="Group 21" id="21"/>
          <p:cNvGrpSpPr/>
          <p:nvPr/>
        </p:nvGrpSpPr>
        <p:grpSpPr>
          <a:xfrm rot="0">
            <a:off x="7667937" y="9626301"/>
            <a:ext cx="1928105" cy="484288"/>
            <a:chOff x="0" y="0"/>
            <a:chExt cx="2570807" cy="645717"/>
          </a:xfrm>
        </p:grpSpPr>
        <p:sp>
          <p:nvSpPr>
            <p:cNvPr name="Freeform 22" id="22"/>
            <p:cNvSpPr/>
            <p:nvPr/>
          </p:nvSpPr>
          <p:spPr>
            <a:xfrm flipH="false" flipV="false" rot="0">
              <a:off x="0" y="0"/>
              <a:ext cx="2570861" cy="645668"/>
            </a:xfrm>
            <a:custGeom>
              <a:avLst/>
              <a:gdLst/>
              <a:ahLst/>
              <a:cxnLst/>
              <a:rect r="r" b="b" t="t" l="l"/>
              <a:pathLst>
                <a:path h="645668" w="2570861">
                  <a:moveTo>
                    <a:pt x="0" y="0"/>
                  </a:moveTo>
                  <a:lnTo>
                    <a:pt x="2570861" y="0"/>
                  </a:lnTo>
                  <a:lnTo>
                    <a:pt x="2570861" y="645668"/>
                  </a:lnTo>
                  <a:lnTo>
                    <a:pt x="0" y="645668"/>
                  </a:lnTo>
                  <a:close/>
                </a:path>
              </a:pathLst>
            </a:custGeom>
            <a:solidFill>
              <a:srgbClr val="4F696F"/>
            </a:solidFill>
          </p:spPr>
        </p:sp>
      </p:grpSp>
      <p:sp>
        <p:nvSpPr>
          <p:cNvPr name="TextBox 23" id="23"/>
          <p:cNvSpPr txBox="true"/>
          <p:nvPr/>
        </p:nvSpPr>
        <p:spPr>
          <a:xfrm rot="0">
            <a:off x="7384969" y="8403184"/>
            <a:ext cx="86492" cy="360348"/>
          </a:xfrm>
          <a:prstGeom prst="rect">
            <a:avLst/>
          </a:prstGeom>
        </p:spPr>
        <p:txBody>
          <a:bodyPr anchor="t" rtlCol="false" tIns="0" lIns="0" bIns="0" rIns="0">
            <a:spAutoFit/>
          </a:bodyPr>
          <a:lstStyle/>
          <a:p>
            <a:pPr algn="ctr">
              <a:lnSpc>
                <a:spcPts val="2461"/>
              </a:lnSpc>
            </a:pPr>
            <a:r>
              <a:rPr lang="en-US" sz="1759">
                <a:solidFill>
                  <a:srgbClr val="000000"/>
                </a:solidFill>
                <a:latin typeface="Arimo"/>
                <a:ea typeface="Arimo"/>
                <a:cs typeface="Arimo"/>
                <a:sym typeface="Arimo"/>
              </a:rPr>
              <a:t>1</a:t>
            </a:r>
          </a:p>
        </p:txBody>
      </p:sp>
      <p:sp>
        <p:nvSpPr>
          <p:cNvPr name="TextBox 24" id="24"/>
          <p:cNvSpPr txBox="true"/>
          <p:nvPr/>
        </p:nvSpPr>
        <p:spPr>
          <a:xfrm rot="0">
            <a:off x="7362513" y="9022515"/>
            <a:ext cx="131404" cy="360348"/>
          </a:xfrm>
          <a:prstGeom prst="rect">
            <a:avLst/>
          </a:prstGeom>
        </p:spPr>
        <p:txBody>
          <a:bodyPr anchor="t" rtlCol="false" tIns="0" lIns="0" bIns="0" rIns="0">
            <a:spAutoFit/>
          </a:bodyPr>
          <a:lstStyle/>
          <a:p>
            <a:pPr algn="ctr">
              <a:lnSpc>
                <a:spcPts val="2461"/>
              </a:lnSpc>
            </a:pPr>
            <a:r>
              <a:rPr lang="en-US" sz="1759">
                <a:solidFill>
                  <a:srgbClr val="000000"/>
                </a:solidFill>
                <a:latin typeface="Arimo"/>
                <a:ea typeface="Arimo"/>
                <a:cs typeface="Arimo"/>
                <a:sym typeface="Arimo"/>
              </a:rPr>
              <a:t>2</a:t>
            </a:r>
          </a:p>
        </p:txBody>
      </p:sp>
      <p:sp>
        <p:nvSpPr>
          <p:cNvPr name="TextBox 25" id="25"/>
          <p:cNvSpPr txBox="true"/>
          <p:nvPr/>
        </p:nvSpPr>
        <p:spPr>
          <a:xfrm rot="0">
            <a:off x="7367988" y="9640646"/>
            <a:ext cx="120454" cy="360348"/>
          </a:xfrm>
          <a:prstGeom prst="rect">
            <a:avLst/>
          </a:prstGeom>
        </p:spPr>
        <p:txBody>
          <a:bodyPr anchor="t" rtlCol="false" tIns="0" lIns="0" bIns="0" rIns="0">
            <a:spAutoFit/>
          </a:bodyPr>
          <a:lstStyle/>
          <a:p>
            <a:pPr algn="ctr">
              <a:lnSpc>
                <a:spcPts val="2461"/>
              </a:lnSpc>
            </a:pPr>
            <a:r>
              <a:rPr lang="en-US" sz="1759">
                <a:solidFill>
                  <a:srgbClr val="000000"/>
                </a:solidFill>
                <a:latin typeface="Arimo"/>
                <a:ea typeface="Arimo"/>
                <a:cs typeface="Arimo"/>
                <a:sym typeface="Arimo"/>
              </a:rPr>
              <a:t>3</a:t>
            </a:r>
          </a:p>
        </p:txBody>
      </p:sp>
      <p:sp>
        <p:nvSpPr>
          <p:cNvPr name="TextBox 26" id="26"/>
          <p:cNvSpPr txBox="true"/>
          <p:nvPr/>
        </p:nvSpPr>
        <p:spPr>
          <a:xfrm rot="0">
            <a:off x="7580655" y="8354634"/>
            <a:ext cx="1954301" cy="447924"/>
          </a:xfrm>
          <a:prstGeom prst="rect">
            <a:avLst/>
          </a:prstGeom>
        </p:spPr>
        <p:txBody>
          <a:bodyPr anchor="t" rtlCol="false" tIns="0" lIns="0" bIns="0" rIns="0">
            <a:spAutoFit/>
          </a:bodyPr>
          <a:lstStyle/>
          <a:p>
            <a:pPr algn="ctr">
              <a:lnSpc>
                <a:spcPts val="3170"/>
              </a:lnSpc>
            </a:pPr>
            <a:r>
              <a:rPr lang="en-US" sz="2265">
                <a:solidFill>
                  <a:srgbClr val="F9FCFF"/>
                </a:solidFill>
                <a:latin typeface="Arimo"/>
                <a:ea typeface="Arimo"/>
                <a:cs typeface="Arimo"/>
                <a:sym typeface="Arimo"/>
              </a:rPr>
              <a:t>I1</a:t>
            </a:r>
          </a:p>
        </p:txBody>
      </p:sp>
      <p:sp>
        <p:nvSpPr>
          <p:cNvPr name="TextBox 27" id="27"/>
          <p:cNvSpPr txBox="true"/>
          <p:nvPr/>
        </p:nvSpPr>
        <p:spPr>
          <a:xfrm rot="0">
            <a:off x="7641741" y="8945351"/>
            <a:ext cx="1954301" cy="447924"/>
          </a:xfrm>
          <a:prstGeom prst="rect">
            <a:avLst/>
          </a:prstGeom>
        </p:spPr>
        <p:txBody>
          <a:bodyPr anchor="t" rtlCol="false" tIns="0" lIns="0" bIns="0" rIns="0">
            <a:spAutoFit/>
          </a:bodyPr>
          <a:lstStyle/>
          <a:p>
            <a:pPr algn="ctr">
              <a:lnSpc>
                <a:spcPts val="3170"/>
              </a:lnSpc>
            </a:pPr>
            <a:r>
              <a:rPr lang="en-US" sz="2265">
                <a:solidFill>
                  <a:srgbClr val="F9FCFF"/>
                </a:solidFill>
                <a:latin typeface="Arimo"/>
                <a:ea typeface="Arimo"/>
                <a:cs typeface="Arimo"/>
                <a:sym typeface="Arimo"/>
              </a:rPr>
              <a:t>I2</a:t>
            </a:r>
          </a:p>
        </p:txBody>
      </p:sp>
      <p:sp>
        <p:nvSpPr>
          <p:cNvPr name="TextBox 28" id="28"/>
          <p:cNvSpPr txBox="true"/>
          <p:nvPr/>
        </p:nvSpPr>
        <p:spPr>
          <a:xfrm rot="0">
            <a:off x="3148318" y="5643214"/>
            <a:ext cx="2276412" cy="514007"/>
          </a:xfrm>
          <a:prstGeom prst="rect">
            <a:avLst/>
          </a:prstGeom>
        </p:spPr>
        <p:txBody>
          <a:bodyPr anchor="t" rtlCol="false" tIns="0" lIns="0" bIns="0" rIns="0">
            <a:spAutoFit/>
          </a:bodyPr>
          <a:lstStyle/>
          <a:p>
            <a:pPr algn="ctr">
              <a:lnSpc>
                <a:spcPts val="3693"/>
              </a:lnSpc>
            </a:pPr>
            <a:r>
              <a:rPr lang="en-US" sz="2638">
                <a:solidFill>
                  <a:srgbClr val="000000"/>
                </a:solidFill>
                <a:latin typeface="Arimo"/>
                <a:ea typeface="Arimo"/>
                <a:cs typeface="Arimo"/>
                <a:sym typeface="Arimo"/>
              </a:rPr>
              <a:t>XX</a:t>
            </a:r>
          </a:p>
        </p:txBody>
      </p:sp>
      <p:sp>
        <p:nvSpPr>
          <p:cNvPr name="TextBox 29" id="29"/>
          <p:cNvSpPr txBox="true"/>
          <p:nvPr/>
        </p:nvSpPr>
        <p:spPr>
          <a:xfrm rot="0">
            <a:off x="7935672" y="7875912"/>
            <a:ext cx="1208328" cy="420639"/>
          </a:xfrm>
          <a:prstGeom prst="rect">
            <a:avLst/>
          </a:prstGeom>
        </p:spPr>
        <p:txBody>
          <a:bodyPr anchor="t" rtlCol="false" tIns="0" lIns="0" bIns="0" rIns="0">
            <a:spAutoFit/>
          </a:bodyPr>
          <a:lstStyle/>
          <a:p>
            <a:pPr algn="ctr">
              <a:lnSpc>
                <a:spcPts val="2919"/>
              </a:lnSpc>
            </a:pPr>
            <a:r>
              <a:rPr lang="en-US" sz="2085">
                <a:solidFill>
                  <a:srgbClr val="000000"/>
                </a:solidFill>
                <a:latin typeface="Arimo"/>
                <a:ea typeface="Arimo"/>
                <a:cs typeface="Arimo"/>
                <a:sym typeface="Arimo"/>
              </a:rPr>
              <a:t>Before</a:t>
            </a:r>
          </a:p>
        </p:txBody>
      </p:sp>
      <p:grpSp>
        <p:nvGrpSpPr>
          <p:cNvPr name="Group 30" id="30"/>
          <p:cNvGrpSpPr/>
          <p:nvPr/>
        </p:nvGrpSpPr>
        <p:grpSpPr>
          <a:xfrm rot="0">
            <a:off x="10653031" y="8469802"/>
            <a:ext cx="1884293" cy="473284"/>
            <a:chOff x="0" y="0"/>
            <a:chExt cx="2512391" cy="631045"/>
          </a:xfrm>
        </p:grpSpPr>
        <p:sp>
          <p:nvSpPr>
            <p:cNvPr name="Freeform 31" id="31"/>
            <p:cNvSpPr/>
            <p:nvPr/>
          </p:nvSpPr>
          <p:spPr>
            <a:xfrm flipH="false" flipV="false" rot="0">
              <a:off x="0" y="0"/>
              <a:ext cx="2512441" cy="631063"/>
            </a:xfrm>
            <a:custGeom>
              <a:avLst/>
              <a:gdLst/>
              <a:ahLst/>
              <a:cxnLst/>
              <a:rect r="r" b="b" t="t" l="l"/>
              <a:pathLst>
                <a:path h="631063" w="2512441">
                  <a:moveTo>
                    <a:pt x="0" y="0"/>
                  </a:moveTo>
                  <a:lnTo>
                    <a:pt x="2512441" y="0"/>
                  </a:lnTo>
                  <a:lnTo>
                    <a:pt x="2512441" y="631063"/>
                  </a:lnTo>
                  <a:lnTo>
                    <a:pt x="0" y="631063"/>
                  </a:lnTo>
                  <a:close/>
                </a:path>
              </a:pathLst>
            </a:custGeom>
            <a:solidFill>
              <a:srgbClr val="4F696F"/>
            </a:solidFill>
          </p:spPr>
        </p:sp>
      </p:grpSp>
      <p:grpSp>
        <p:nvGrpSpPr>
          <p:cNvPr name="Group 32" id="32"/>
          <p:cNvGrpSpPr/>
          <p:nvPr/>
        </p:nvGrpSpPr>
        <p:grpSpPr>
          <a:xfrm rot="0">
            <a:off x="10653031" y="9033220"/>
            <a:ext cx="1884293" cy="473284"/>
            <a:chOff x="0" y="0"/>
            <a:chExt cx="2512391" cy="631045"/>
          </a:xfrm>
        </p:grpSpPr>
        <p:sp>
          <p:nvSpPr>
            <p:cNvPr name="Freeform 33" id="33"/>
            <p:cNvSpPr/>
            <p:nvPr/>
          </p:nvSpPr>
          <p:spPr>
            <a:xfrm flipH="false" flipV="false" rot="0">
              <a:off x="0" y="0"/>
              <a:ext cx="2512441" cy="631063"/>
            </a:xfrm>
            <a:custGeom>
              <a:avLst/>
              <a:gdLst/>
              <a:ahLst/>
              <a:cxnLst/>
              <a:rect r="r" b="b" t="t" l="l"/>
              <a:pathLst>
                <a:path h="631063" w="2512441">
                  <a:moveTo>
                    <a:pt x="0" y="0"/>
                  </a:moveTo>
                  <a:lnTo>
                    <a:pt x="2512441" y="0"/>
                  </a:lnTo>
                  <a:lnTo>
                    <a:pt x="2512441" y="631063"/>
                  </a:lnTo>
                  <a:lnTo>
                    <a:pt x="0" y="631063"/>
                  </a:lnTo>
                  <a:close/>
                </a:path>
              </a:pathLst>
            </a:custGeom>
            <a:solidFill>
              <a:srgbClr val="4F696F"/>
            </a:solidFill>
          </p:spPr>
        </p:sp>
      </p:grpSp>
      <p:grpSp>
        <p:nvGrpSpPr>
          <p:cNvPr name="Group 34" id="34"/>
          <p:cNvGrpSpPr/>
          <p:nvPr/>
        </p:nvGrpSpPr>
        <p:grpSpPr>
          <a:xfrm rot="0">
            <a:off x="10653031" y="9637305"/>
            <a:ext cx="1884293" cy="473284"/>
            <a:chOff x="0" y="0"/>
            <a:chExt cx="2512391" cy="631045"/>
          </a:xfrm>
        </p:grpSpPr>
        <p:sp>
          <p:nvSpPr>
            <p:cNvPr name="Freeform 35" id="35"/>
            <p:cNvSpPr/>
            <p:nvPr/>
          </p:nvSpPr>
          <p:spPr>
            <a:xfrm flipH="false" flipV="false" rot="0">
              <a:off x="0" y="0"/>
              <a:ext cx="2512441" cy="631063"/>
            </a:xfrm>
            <a:custGeom>
              <a:avLst/>
              <a:gdLst/>
              <a:ahLst/>
              <a:cxnLst/>
              <a:rect r="r" b="b" t="t" l="l"/>
              <a:pathLst>
                <a:path h="631063" w="2512441">
                  <a:moveTo>
                    <a:pt x="0" y="0"/>
                  </a:moveTo>
                  <a:lnTo>
                    <a:pt x="2512441" y="0"/>
                  </a:lnTo>
                  <a:lnTo>
                    <a:pt x="2512441" y="631063"/>
                  </a:lnTo>
                  <a:lnTo>
                    <a:pt x="0" y="631063"/>
                  </a:lnTo>
                  <a:close/>
                </a:path>
              </a:pathLst>
            </a:custGeom>
            <a:solidFill>
              <a:srgbClr val="4F696F"/>
            </a:solidFill>
          </p:spPr>
        </p:sp>
      </p:grpSp>
      <p:sp>
        <p:nvSpPr>
          <p:cNvPr name="TextBox 36" id="36"/>
          <p:cNvSpPr txBox="true"/>
          <p:nvPr/>
        </p:nvSpPr>
        <p:spPr>
          <a:xfrm rot="0">
            <a:off x="10376492" y="8439816"/>
            <a:ext cx="84526" cy="354325"/>
          </a:xfrm>
          <a:prstGeom prst="rect">
            <a:avLst/>
          </a:prstGeom>
        </p:spPr>
        <p:txBody>
          <a:bodyPr anchor="t" rtlCol="false" tIns="0" lIns="0" bIns="0" rIns="0">
            <a:spAutoFit/>
          </a:bodyPr>
          <a:lstStyle/>
          <a:p>
            <a:pPr algn="ctr">
              <a:lnSpc>
                <a:spcPts val="2406"/>
              </a:lnSpc>
            </a:pPr>
            <a:r>
              <a:rPr lang="en-US" sz="1719">
                <a:solidFill>
                  <a:srgbClr val="000000"/>
                </a:solidFill>
                <a:latin typeface="Arimo"/>
                <a:ea typeface="Arimo"/>
                <a:cs typeface="Arimo"/>
                <a:sym typeface="Arimo"/>
              </a:rPr>
              <a:t>1</a:t>
            </a:r>
          </a:p>
        </p:txBody>
      </p:sp>
      <p:sp>
        <p:nvSpPr>
          <p:cNvPr name="TextBox 37" id="37"/>
          <p:cNvSpPr txBox="true"/>
          <p:nvPr/>
        </p:nvSpPr>
        <p:spPr>
          <a:xfrm rot="0">
            <a:off x="10354546" y="9045075"/>
            <a:ext cx="128418" cy="354325"/>
          </a:xfrm>
          <a:prstGeom prst="rect">
            <a:avLst/>
          </a:prstGeom>
        </p:spPr>
        <p:txBody>
          <a:bodyPr anchor="t" rtlCol="false" tIns="0" lIns="0" bIns="0" rIns="0">
            <a:spAutoFit/>
          </a:bodyPr>
          <a:lstStyle/>
          <a:p>
            <a:pPr algn="ctr">
              <a:lnSpc>
                <a:spcPts val="2406"/>
              </a:lnSpc>
            </a:pPr>
            <a:r>
              <a:rPr lang="en-US" sz="1719">
                <a:solidFill>
                  <a:srgbClr val="000000"/>
                </a:solidFill>
                <a:latin typeface="Arimo"/>
                <a:ea typeface="Arimo"/>
                <a:cs typeface="Arimo"/>
                <a:sym typeface="Arimo"/>
              </a:rPr>
              <a:t>2</a:t>
            </a:r>
          </a:p>
        </p:txBody>
      </p:sp>
      <p:sp>
        <p:nvSpPr>
          <p:cNvPr name="TextBox 38" id="38"/>
          <p:cNvSpPr txBox="true"/>
          <p:nvPr/>
        </p:nvSpPr>
        <p:spPr>
          <a:xfrm rot="0">
            <a:off x="10359897" y="9649160"/>
            <a:ext cx="117717" cy="354325"/>
          </a:xfrm>
          <a:prstGeom prst="rect">
            <a:avLst/>
          </a:prstGeom>
        </p:spPr>
        <p:txBody>
          <a:bodyPr anchor="t" rtlCol="false" tIns="0" lIns="0" bIns="0" rIns="0">
            <a:spAutoFit/>
          </a:bodyPr>
          <a:lstStyle/>
          <a:p>
            <a:pPr algn="ctr">
              <a:lnSpc>
                <a:spcPts val="2406"/>
              </a:lnSpc>
            </a:pPr>
            <a:r>
              <a:rPr lang="en-US" sz="1719">
                <a:solidFill>
                  <a:srgbClr val="000000"/>
                </a:solidFill>
                <a:latin typeface="Arimo"/>
                <a:ea typeface="Arimo"/>
                <a:cs typeface="Arimo"/>
                <a:sym typeface="Arimo"/>
              </a:rPr>
              <a:t>3</a:t>
            </a:r>
          </a:p>
        </p:txBody>
      </p:sp>
      <p:sp>
        <p:nvSpPr>
          <p:cNvPr name="TextBox 39" id="39"/>
          <p:cNvSpPr txBox="true"/>
          <p:nvPr/>
        </p:nvSpPr>
        <p:spPr>
          <a:xfrm rot="0">
            <a:off x="10555520" y="8988497"/>
            <a:ext cx="1909894" cy="421077"/>
          </a:xfrm>
          <a:prstGeom prst="rect">
            <a:avLst/>
          </a:prstGeom>
        </p:spPr>
        <p:txBody>
          <a:bodyPr anchor="t" rtlCol="false" tIns="0" lIns="0" bIns="0" rIns="0">
            <a:spAutoFit/>
          </a:bodyPr>
          <a:lstStyle/>
          <a:p>
            <a:pPr algn="ctr">
              <a:lnSpc>
                <a:spcPts val="3099"/>
              </a:lnSpc>
            </a:pPr>
            <a:r>
              <a:rPr lang="en-US" sz="2213">
                <a:solidFill>
                  <a:srgbClr val="F9FCFF"/>
                </a:solidFill>
                <a:latin typeface="Arimo"/>
                <a:ea typeface="Arimo"/>
                <a:cs typeface="Arimo"/>
                <a:sym typeface="Arimo"/>
              </a:rPr>
              <a:t>I1</a:t>
            </a:r>
          </a:p>
        </p:txBody>
      </p:sp>
      <p:sp>
        <p:nvSpPr>
          <p:cNvPr name="TextBox 40" id="40"/>
          <p:cNvSpPr txBox="true"/>
          <p:nvPr/>
        </p:nvSpPr>
        <p:spPr>
          <a:xfrm rot="0">
            <a:off x="10555520" y="9620546"/>
            <a:ext cx="1909894" cy="421077"/>
          </a:xfrm>
          <a:prstGeom prst="rect">
            <a:avLst/>
          </a:prstGeom>
        </p:spPr>
        <p:txBody>
          <a:bodyPr anchor="t" rtlCol="false" tIns="0" lIns="0" bIns="0" rIns="0">
            <a:spAutoFit/>
          </a:bodyPr>
          <a:lstStyle/>
          <a:p>
            <a:pPr algn="ctr">
              <a:lnSpc>
                <a:spcPts val="3099"/>
              </a:lnSpc>
            </a:pPr>
            <a:r>
              <a:rPr lang="en-US" sz="2213">
                <a:solidFill>
                  <a:srgbClr val="F9FCFF"/>
                </a:solidFill>
                <a:latin typeface="Arimo"/>
                <a:ea typeface="Arimo"/>
                <a:cs typeface="Arimo"/>
                <a:sym typeface="Arimo"/>
              </a:rPr>
              <a:t>I2</a:t>
            </a:r>
          </a:p>
        </p:txBody>
      </p:sp>
      <p:sp>
        <p:nvSpPr>
          <p:cNvPr name="TextBox 41" id="41"/>
          <p:cNvSpPr txBox="true"/>
          <p:nvPr/>
        </p:nvSpPr>
        <p:spPr>
          <a:xfrm rot="0">
            <a:off x="10627430" y="8411203"/>
            <a:ext cx="1909894" cy="421077"/>
          </a:xfrm>
          <a:prstGeom prst="rect">
            <a:avLst/>
          </a:prstGeom>
        </p:spPr>
        <p:txBody>
          <a:bodyPr anchor="t" rtlCol="false" tIns="0" lIns="0" bIns="0" rIns="0">
            <a:spAutoFit/>
          </a:bodyPr>
          <a:lstStyle/>
          <a:p>
            <a:pPr algn="ctr">
              <a:lnSpc>
                <a:spcPts val="3099"/>
              </a:lnSpc>
            </a:pPr>
            <a:r>
              <a:rPr lang="en-US" sz="2213">
                <a:solidFill>
                  <a:srgbClr val="F9FCFF"/>
                </a:solidFill>
                <a:latin typeface="Arimo"/>
                <a:ea typeface="Arimo"/>
                <a:cs typeface="Arimo"/>
                <a:sym typeface="Arimo"/>
              </a:rPr>
              <a:t>XX</a:t>
            </a:r>
          </a:p>
        </p:txBody>
      </p:sp>
      <p:sp>
        <p:nvSpPr>
          <p:cNvPr name="TextBox 42" id="42"/>
          <p:cNvSpPr txBox="true"/>
          <p:nvPr/>
        </p:nvSpPr>
        <p:spPr>
          <a:xfrm rot="0">
            <a:off x="8686731" y="4064219"/>
            <a:ext cx="3445333" cy="775715"/>
          </a:xfrm>
          <a:prstGeom prst="rect">
            <a:avLst/>
          </a:prstGeom>
        </p:spPr>
        <p:txBody>
          <a:bodyPr anchor="t" rtlCol="false" tIns="0" lIns="0" bIns="0" rIns="0">
            <a:spAutoFit/>
          </a:bodyPr>
          <a:lstStyle/>
          <a:p>
            <a:pPr algn="ctr">
              <a:lnSpc>
                <a:spcPts val="2919"/>
              </a:lnSpc>
            </a:pPr>
            <a:r>
              <a:rPr lang="en-US" sz="2085">
                <a:solidFill>
                  <a:srgbClr val="000000"/>
                </a:solidFill>
                <a:latin typeface="Arimo"/>
                <a:ea typeface="Arimo"/>
                <a:cs typeface="Arimo"/>
                <a:sym typeface="Arimo"/>
              </a:rPr>
              <a:t>Part of the </a:t>
            </a:r>
          </a:p>
          <a:p>
            <a:pPr algn="ctr">
              <a:lnSpc>
                <a:spcPts val="2919"/>
              </a:lnSpc>
            </a:pPr>
            <a:r>
              <a:rPr lang="en-US" sz="2085">
                <a:solidFill>
                  <a:srgbClr val="EE2742"/>
                </a:solidFill>
                <a:latin typeface="Arimo"/>
                <a:ea typeface="Arimo"/>
                <a:cs typeface="Arimo"/>
                <a:sym typeface="Arimo"/>
              </a:rPr>
              <a:t>Interrupt Service Routine</a:t>
            </a:r>
          </a:p>
        </p:txBody>
      </p:sp>
      <p:sp>
        <p:nvSpPr>
          <p:cNvPr name="TextBox 43" id="43"/>
          <p:cNvSpPr txBox="true"/>
          <p:nvPr/>
        </p:nvSpPr>
        <p:spPr>
          <a:xfrm rot="0">
            <a:off x="10906303" y="7875912"/>
            <a:ext cx="1208328" cy="420639"/>
          </a:xfrm>
          <a:prstGeom prst="rect">
            <a:avLst/>
          </a:prstGeom>
        </p:spPr>
        <p:txBody>
          <a:bodyPr anchor="t" rtlCol="false" tIns="0" lIns="0" bIns="0" rIns="0">
            <a:spAutoFit/>
          </a:bodyPr>
          <a:lstStyle/>
          <a:p>
            <a:pPr algn="ctr">
              <a:lnSpc>
                <a:spcPts val="2919"/>
              </a:lnSpc>
            </a:pPr>
            <a:r>
              <a:rPr lang="en-US" sz="2085">
                <a:solidFill>
                  <a:srgbClr val="000000"/>
                </a:solidFill>
                <a:latin typeface="Arimo"/>
                <a:ea typeface="Arimo"/>
                <a:cs typeface="Arimo"/>
                <a:sym typeface="Arimo"/>
              </a:rPr>
              <a:t>After</a:t>
            </a:r>
          </a:p>
        </p:txBody>
      </p:sp>
      <p:sp>
        <p:nvSpPr>
          <p:cNvPr name="Freeform 44" id="44"/>
          <p:cNvSpPr/>
          <p:nvPr/>
        </p:nvSpPr>
        <p:spPr>
          <a:xfrm flipH="false" flipV="false" rot="0">
            <a:off x="5060578" y="4954812"/>
            <a:ext cx="2530795" cy="2530795"/>
          </a:xfrm>
          <a:custGeom>
            <a:avLst/>
            <a:gdLst/>
            <a:ahLst/>
            <a:cxnLst/>
            <a:rect r="r" b="b" t="t" l="l"/>
            <a:pathLst>
              <a:path h="2530795" w="2530795">
                <a:moveTo>
                  <a:pt x="0" y="0"/>
                </a:moveTo>
                <a:lnTo>
                  <a:pt x="2530795" y="0"/>
                </a:lnTo>
                <a:lnTo>
                  <a:pt x="2530795" y="2530795"/>
                </a:lnTo>
                <a:lnTo>
                  <a:pt x="0" y="253079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5" id="45"/>
          <p:cNvSpPr txBox="true"/>
          <p:nvPr/>
        </p:nvSpPr>
        <p:spPr>
          <a:xfrm rot="0">
            <a:off x="5289438" y="5038725"/>
            <a:ext cx="2073075" cy="1325297"/>
          </a:xfrm>
          <a:prstGeom prst="rect">
            <a:avLst/>
          </a:prstGeom>
        </p:spPr>
        <p:txBody>
          <a:bodyPr anchor="t" rtlCol="false" tIns="0" lIns="0" bIns="0" rIns="0">
            <a:spAutoFit/>
          </a:bodyPr>
          <a:lstStyle/>
          <a:p>
            <a:pPr algn="ctr">
              <a:lnSpc>
                <a:spcPts val="3362"/>
              </a:lnSpc>
            </a:pPr>
            <a:r>
              <a:rPr lang="en-US" sz="2401">
                <a:solidFill>
                  <a:srgbClr val="000000"/>
                </a:solidFill>
                <a:latin typeface="Arimo"/>
                <a:ea typeface="Arimo"/>
                <a:cs typeface="Arimo"/>
                <a:sym typeface="Arimo"/>
              </a:rPr>
              <a:t>The interrupt is collected by an </a:t>
            </a:r>
          </a:p>
        </p:txBody>
      </p:sp>
      <p:sp>
        <p:nvSpPr>
          <p:cNvPr name="TextBox 46" id="46"/>
          <p:cNvSpPr txBox="true"/>
          <p:nvPr/>
        </p:nvSpPr>
        <p:spPr>
          <a:xfrm rot="0">
            <a:off x="5436975" y="6279181"/>
            <a:ext cx="1778000" cy="1079534"/>
          </a:xfrm>
          <a:prstGeom prst="rect">
            <a:avLst/>
          </a:prstGeom>
        </p:spPr>
        <p:txBody>
          <a:bodyPr anchor="t" rtlCol="false" tIns="0" lIns="0" bIns="0" rIns="0">
            <a:spAutoFit/>
          </a:bodyPr>
          <a:lstStyle/>
          <a:p>
            <a:pPr algn="ctr">
              <a:lnSpc>
                <a:spcPts val="4008"/>
              </a:lnSpc>
            </a:pPr>
            <a:r>
              <a:rPr lang="en-US" sz="2863" b="true">
                <a:solidFill>
                  <a:srgbClr val="EE2742"/>
                </a:solidFill>
                <a:latin typeface="Arimo Bold"/>
                <a:ea typeface="Arimo Bold"/>
                <a:cs typeface="Arimo Bold"/>
                <a:sym typeface="Arimo Bold"/>
              </a:rPr>
              <a:t>interrupt </a:t>
            </a:r>
          </a:p>
          <a:p>
            <a:pPr algn="ctr">
              <a:lnSpc>
                <a:spcPts val="4008"/>
              </a:lnSpc>
            </a:pPr>
            <a:r>
              <a:rPr lang="en-US" sz="2863" b="true">
                <a:solidFill>
                  <a:srgbClr val="EE2742"/>
                </a:solidFill>
                <a:latin typeface="Arimo Bold"/>
                <a:ea typeface="Arimo Bold"/>
                <a:cs typeface="Arimo Bold"/>
                <a:sym typeface="Arimo Bold"/>
              </a:rPr>
              <a:t>handler</a:t>
            </a:r>
          </a:p>
        </p:txBody>
      </p:sp>
      <p:grpSp>
        <p:nvGrpSpPr>
          <p:cNvPr name="Group 47" id="47"/>
          <p:cNvGrpSpPr/>
          <p:nvPr/>
        </p:nvGrpSpPr>
        <p:grpSpPr>
          <a:xfrm rot="0">
            <a:off x="2537237" y="161693"/>
            <a:ext cx="13213526" cy="9925515"/>
            <a:chOff x="0" y="0"/>
            <a:chExt cx="17618034" cy="13234020"/>
          </a:xfrm>
        </p:grpSpPr>
        <p:sp>
          <p:nvSpPr>
            <p:cNvPr name="Freeform 48" id="4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49" id="4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50" id="5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68.xml><?xml version="1.0" encoding="utf-8"?>
<p:sld xmlns:p="http://schemas.openxmlformats.org/presentationml/2006/main" xmlns:a="http://schemas.openxmlformats.org/drawingml/2006/main" xmlns:r="http://schemas.openxmlformats.org/officeDocument/2006/relationships">
  <p:cSld>
    <p:bg>
      <p:bgPr>
        <a:solidFill>
          <a:srgbClr val="F9FCFF"/>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2927137"/>
            <a:chOff x="0" y="0"/>
            <a:chExt cx="24384000" cy="3902849"/>
          </a:xfrm>
        </p:grpSpPr>
        <p:sp>
          <p:nvSpPr>
            <p:cNvPr name="Freeform 3" id="3"/>
            <p:cNvSpPr/>
            <p:nvPr/>
          </p:nvSpPr>
          <p:spPr>
            <a:xfrm flipH="false" flipV="false" rot="0">
              <a:off x="0" y="0"/>
              <a:ext cx="24384000" cy="3902837"/>
            </a:xfrm>
            <a:custGeom>
              <a:avLst/>
              <a:gdLst/>
              <a:ahLst/>
              <a:cxnLst/>
              <a:rect r="r" b="b" t="t" l="l"/>
              <a:pathLst>
                <a:path h="3902837" w="24384000">
                  <a:moveTo>
                    <a:pt x="0" y="0"/>
                  </a:moveTo>
                  <a:lnTo>
                    <a:pt x="24384000" y="0"/>
                  </a:lnTo>
                  <a:lnTo>
                    <a:pt x="24384000" y="3902837"/>
                  </a:lnTo>
                  <a:lnTo>
                    <a:pt x="0" y="3902837"/>
                  </a:lnTo>
                  <a:close/>
                </a:path>
              </a:pathLst>
            </a:custGeom>
            <a:solidFill>
              <a:srgbClr val="273755"/>
            </a:solidFill>
          </p:spPr>
        </p:sp>
      </p:grpSp>
      <p:sp>
        <p:nvSpPr>
          <p:cNvPr name="TextBox 4" id="4"/>
          <p:cNvSpPr txBox="true"/>
          <p:nvPr/>
        </p:nvSpPr>
        <p:spPr>
          <a:xfrm rot="0">
            <a:off x="1028700" y="1108763"/>
            <a:ext cx="14266813" cy="926306"/>
          </a:xfrm>
          <a:prstGeom prst="rect">
            <a:avLst/>
          </a:prstGeom>
        </p:spPr>
        <p:txBody>
          <a:bodyPr anchor="t" rtlCol="false" tIns="0" lIns="0" bIns="0" rIns="0">
            <a:spAutoFit/>
          </a:bodyPr>
          <a:lstStyle/>
          <a:p>
            <a:pPr algn="l">
              <a:lnSpc>
                <a:spcPts val="7500"/>
              </a:lnSpc>
            </a:pPr>
            <a:r>
              <a:rPr lang="en-US" sz="7500" i="true" spc="300">
                <a:solidFill>
                  <a:srgbClr val="F9FCFF"/>
                </a:solidFill>
                <a:latin typeface="Bebas Neue"/>
                <a:ea typeface="Bebas Neue"/>
                <a:cs typeface="Bebas Neue"/>
                <a:sym typeface="Bebas Neue"/>
              </a:rPr>
              <a:t>FLOW</a:t>
            </a:r>
          </a:p>
        </p:txBody>
      </p:sp>
      <p:sp>
        <p:nvSpPr>
          <p:cNvPr name="Freeform 5" id="5"/>
          <p:cNvSpPr/>
          <p:nvPr/>
        </p:nvSpPr>
        <p:spPr>
          <a:xfrm flipH="false" flipV="false" rot="0">
            <a:off x="16361885" y="1028700"/>
            <a:ext cx="896933" cy="215896"/>
          </a:xfrm>
          <a:custGeom>
            <a:avLst/>
            <a:gdLst/>
            <a:ahLst/>
            <a:cxnLst/>
            <a:rect r="r" b="b" t="t" l="l"/>
            <a:pathLst>
              <a:path h="215896" w="896933">
                <a:moveTo>
                  <a:pt x="0" y="0"/>
                </a:moveTo>
                <a:lnTo>
                  <a:pt x="896933" y="0"/>
                </a:lnTo>
                <a:lnTo>
                  <a:pt x="896933" y="215896"/>
                </a:lnTo>
                <a:lnTo>
                  <a:pt x="0" y="21589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942278" y="4925144"/>
            <a:ext cx="2261856" cy="2261856"/>
          </a:xfrm>
          <a:custGeom>
            <a:avLst/>
            <a:gdLst/>
            <a:ahLst/>
            <a:cxnLst/>
            <a:rect r="r" b="b" t="t" l="l"/>
            <a:pathLst>
              <a:path h="2261856" w="2261856">
                <a:moveTo>
                  <a:pt x="0" y="0"/>
                </a:moveTo>
                <a:lnTo>
                  <a:pt x="2261856" y="0"/>
                </a:lnTo>
                <a:lnTo>
                  <a:pt x="2261856" y="2261856"/>
                </a:lnTo>
                <a:lnTo>
                  <a:pt x="0" y="226185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0">
            <a:off x="3375173" y="5994459"/>
            <a:ext cx="957464" cy="38100"/>
            <a:chOff x="0" y="0"/>
            <a:chExt cx="1276619" cy="50800"/>
          </a:xfrm>
        </p:grpSpPr>
        <p:sp>
          <p:nvSpPr>
            <p:cNvPr name="Freeform 8" id="8"/>
            <p:cNvSpPr/>
            <p:nvPr/>
          </p:nvSpPr>
          <p:spPr>
            <a:xfrm flipH="false" flipV="false" rot="0">
              <a:off x="0" y="0"/>
              <a:ext cx="1276604" cy="50800"/>
            </a:xfrm>
            <a:custGeom>
              <a:avLst/>
              <a:gdLst/>
              <a:ahLst/>
              <a:cxnLst/>
              <a:rect r="r" b="b" t="t" l="l"/>
              <a:pathLst>
                <a:path h="50800" w="1276604">
                  <a:moveTo>
                    <a:pt x="25400" y="0"/>
                  </a:moveTo>
                  <a:lnTo>
                    <a:pt x="1251204" y="0"/>
                  </a:lnTo>
                  <a:cubicBezTo>
                    <a:pt x="1265174" y="0"/>
                    <a:pt x="1276604" y="11430"/>
                    <a:pt x="1276604" y="25400"/>
                  </a:cubicBezTo>
                  <a:cubicBezTo>
                    <a:pt x="1276604" y="39370"/>
                    <a:pt x="1265174" y="50800"/>
                    <a:pt x="1251204" y="50800"/>
                  </a:cubicBezTo>
                  <a:lnTo>
                    <a:pt x="25400" y="50800"/>
                  </a:lnTo>
                  <a:cubicBezTo>
                    <a:pt x="11430" y="50800"/>
                    <a:pt x="0" y="39370"/>
                    <a:pt x="0" y="25400"/>
                  </a:cubicBezTo>
                  <a:cubicBezTo>
                    <a:pt x="0" y="11430"/>
                    <a:pt x="11430" y="0"/>
                    <a:pt x="25400" y="0"/>
                  </a:cubicBezTo>
                  <a:close/>
                </a:path>
              </a:pathLst>
            </a:custGeom>
            <a:solidFill>
              <a:srgbClr val="000000"/>
            </a:solidFill>
          </p:spPr>
        </p:sp>
      </p:grpSp>
      <p:grpSp>
        <p:nvGrpSpPr>
          <p:cNvPr name="Group 9" id="9"/>
          <p:cNvGrpSpPr/>
          <p:nvPr/>
        </p:nvGrpSpPr>
        <p:grpSpPr>
          <a:xfrm rot="-5449344">
            <a:off x="1668110" y="7546575"/>
            <a:ext cx="524877" cy="38100"/>
            <a:chOff x="0" y="0"/>
            <a:chExt cx="699836" cy="50800"/>
          </a:xfrm>
        </p:grpSpPr>
        <p:sp>
          <p:nvSpPr>
            <p:cNvPr name="Freeform 10" id="10"/>
            <p:cNvSpPr/>
            <p:nvPr/>
          </p:nvSpPr>
          <p:spPr>
            <a:xfrm flipH="false" flipV="false" rot="0">
              <a:off x="0" y="0"/>
              <a:ext cx="699897" cy="50800"/>
            </a:xfrm>
            <a:custGeom>
              <a:avLst/>
              <a:gdLst/>
              <a:ahLst/>
              <a:cxnLst/>
              <a:rect r="r" b="b" t="t" l="l"/>
              <a:pathLst>
                <a:path h="50800" w="699897">
                  <a:moveTo>
                    <a:pt x="25400" y="0"/>
                  </a:moveTo>
                  <a:lnTo>
                    <a:pt x="674497" y="0"/>
                  </a:lnTo>
                  <a:cubicBezTo>
                    <a:pt x="688467" y="0"/>
                    <a:pt x="699897" y="11430"/>
                    <a:pt x="699897" y="25400"/>
                  </a:cubicBezTo>
                  <a:cubicBezTo>
                    <a:pt x="699897" y="39370"/>
                    <a:pt x="688467" y="50800"/>
                    <a:pt x="674497" y="50800"/>
                  </a:cubicBezTo>
                  <a:lnTo>
                    <a:pt x="25400" y="50800"/>
                  </a:lnTo>
                  <a:cubicBezTo>
                    <a:pt x="11430" y="50800"/>
                    <a:pt x="0" y="39370"/>
                    <a:pt x="0" y="25400"/>
                  </a:cubicBezTo>
                  <a:cubicBezTo>
                    <a:pt x="0" y="11430"/>
                    <a:pt x="11430" y="0"/>
                    <a:pt x="25400" y="0"/>
                  </a:cubicBezTo>
                  <a:close/>
                </a:path>
              </a:pathLst>
            </a:custGeom>
            <a:solidFill>
              <a:srgbClr val="EE2742"/>
            </a:solidFill>
          </p:spPr>
        </p:sp>
      </p:grpSp>
      <p:grpSp>
        <p:nvGrpSpPr>
          <p:cNvPr name="Group 11" id="11"/>
          <p:cNvGrpSpPr/>
          <p:nvPr/>
        </p:nvGrpSpPr>
        <p:grpSpPr>
          <a:xfrm rot="0">
            <a:off x="6978597" y="5938164"/>
            <a:ext cx="957464" cy="38100"/>
            <a:chOff x="0" y="0"/>
            <a:chExt cx="1276619" cy="50800"/>
          </a:xfrm>
        </p:grpSpPr>
        <p:sp>
          <p:nvSpPr>
            <p:cNvPr name="Freeform 12" id="12"/>
            <p:cNvSpPr/>
            <p:nvPr/>
          </p:nvSpPr>
          <p:spPr>
            <a:xfrm flipH="false" flipV="false" rot="0">
              <a:off x="0" y="0"/>
              <a:ext cx="1276604" cy="50800"/>
            </a:xfrm>
            <a:custGeom>
              <a:avLst/>
              <a:gdLst/>
              <a:ahLst/>
              <a:cxnLst/>
              <a:rect r="r" b="b" t="t" l="l"/>
              <a:pathLst>
                <a:path h="50800" w="1276604">
                  <a:moveTo>
                    <a:pt x="25400" y="0"/>
                  </a:moveTo>
                  <a:lnTo>
                    <a:pt x="1251204" y="0"/>
                  </a:lnTo>
                  <a:cubicBezTo>
                    <a:pt x="1265174" y="0"/>
                    <a:pt x="1276604" y="11430"/>
                    <a:pt x="1276604" y="25400"/>
                  </a:cubicBezTo>
                  <a:cubicBezTo>
                    <a:pt x="1276604" y="39370"/>
                    <a:pt x="1265174" y="50800"/>
                    <a:pt x="1251204" y="50800"/>
                  </a:cubicBezTo>
                  <a:lnTo>
                    <a:pt x="25400" y="50800"/>
                  </a:lnTo>
                  <a:cubicBezTo>
                    <a:pt x="11430" y="50800"/>
                    <a:pt x="0" y="39370"/>
                    <a:pt x="0" y="25400"/>
                  </a:cubicBezTo>
                  <a:cubicBezTo>
                    <a:pt x="0" y="11430"/>
                    <a:pt x="11430" y="0"/>
                    <a:pt x="25400" y="0"/>
                  </a:cubicBezTo>
                  <a:close/>
                </a:path>
              </a:pathLst>
            </a:custGeom>
            <a:solidFill>
              <a:srgbClr val="000000"/>
            </a:solidFill>
          </p:spPr>
        </p:sp>
      </p:grpSp>
      <p:sp>
        <p:nvSpPr>
          <p:cNvPr name="Freeform 13" id="13"/>
          <p:cNvSpPr/>
          <p:nvPr/>
        </p:nvSpPr>
        <p:spPr>
          <a:xfrm flipH="false" flipV="false" rot="0">
            <a:off x="8195193" y="4882580"/>
            <a:ext cx="2261856" cy="2261856"/>
          </a:xfrm>
          <a:custGeom>
            <a:avLst/>
            <a:gdLst/>
            <a:ahLst/>
            <a:cxnLst/>
            <a:rect r="r" b="b" t="t" l="l"/>
            <a:pathLst>
              <a:path h="2261856" w="2261856">
                <a:moveTo>
                  <a:pt x="0" y="0"/>
                </a:moveTo>
                <a:lnTo>
                  <a:pt x="2261856" y="0"/>
                </a:lnTo>
                <a:lnTo>
                  <a:pt x="2261856" y="2261856"/>
                </a:lnTo>
                <a:lnTo>
                  <a:pt x="0" y="226185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4" id="14"/>
          <p:cNvGrpSpPr/>
          <p:nvPr/>
        </p:nvGrpSpPr>
        <p:grpSpPr>
          <a:xfrm rot="0">
            <a:off x="6875986" y="7989949"/>
            <a:ext cx="1723212" cy="432825"/>
            <a:chOff x="0" y="0"/>
            <a:chExt cx="2297616" cy="577100"/>
          </a:xfrm>
        </p:grpSpPr>
        <p:sp>
          <p:nvSpPr>
            <p:cNvPr name="Freeform 15" id="15"/>
            <p:cNvSpPr/>
            <p:nvPr/>
          </p:nvSpPr>
          <p:spPr>
            <a:xfrm flipH="false" flipV="false" rot="0">
              <a:off x="0" y="0"/>
              <a:ext cx="2297557" cy="577088"/>
            </a:xfrm>
            <a:custGeom>
              <a:avLst/>
              <a:gdLst/>
              <a:ahLst/>
              <a:cxnLst/>
              <a:rect r="r" b="b" t="t" l="l"/>
              <a:pathLst>
                <a:path h="577088" w="2297557">
                  <a:moveTo>
                    <a:pt x="0" y="0"/>
                  </a:moveTo>
                  <a:lnTo>
                    <a:pt x="2297557" y="0"/>
                  </a:lnTo>
                  <a:lnTo>
                    <a:pt x="2297557" y="577088"/>
                  </a:lnTo>
                  <a:lnTo>
                    <a:pt x="0" y="577088"/>
                  </a:lnTo>
                  <a:close/>
                </a:path>
              </a:pathLst>
            </a:custGeom>
            <a:solidFill>
              <a:srgbClr val="4F696F"/>
            </a:solidFill>
          </p:spPr>
        </p:sp>
      </p:grpSp>
      <p:sp>
        <p:nvSpPr>
          <p:cNvPr name="TextBox 16" id="16"/>
          <p:cNvSpPr txBox="true"/>
          <p:nvPr/>
        </p:nvSpPr>
        <p:spPr>
          <a:xfrm rot="0">
            <a:off x="1055953" y="5290724"/>
            <a:ext cx="2034506" cy="1321744"/>
          </a:xfrm>
          <a:prstGeom prst="rect">
            <a:avLst/>
          </a:prstGeom>
        </p:spPr>
        <p:txBody>
          <a:bodyPr anchor="t" rtlCol="false" tIns="0" lIns="0" bIns="0" rIns="0">
            <a:spAutoFit/>
          </a:bodyPr>
          <a:lstStyle/>
          <a:p>
            <a:pPr algn="ctr">
              <a:lnSpc>
                <a:spcPts val="3301"/>
              </a:lnSpc>
            </a:pPr>
            <a:r>
              <a:rPr lang="en-US" sz="2358">
                <a:solidFill>
                  <a:srgbClr val="000000"/>
                </a:solidFill>
                <a:latin typeface="Arimo"/>
                <a:ea typeface="Arimo"/>
                <a:cs typeface="Arimo"/>
                <a:sym typeface="Arimo"/>
              </a:rPr>
              <a:t>Device sends an interrupt signal</a:t>
            </a:r>
          </a:p>
        </p:txBody>
      </p:sp>
      <p:sp>
        <p:nvSpPr>
          <p:cNvPr name="TextBox 17" id="17"/>
          <p:cNvSpPr txBox="true"/>
          <p:nvPr/>
        </p:nvSpPr>
        <p:spPr>
          <a:xfrm rot="0">
            <a:off x="5293528" y="9593275"/>
            <a:ext cx="8006369" cy="371228"/>
          </a:xfrm>
          <a:prstGeom prst="rect">
            <a:avLst/>
          </a:prstGeom>
        </p:spPr>
        <p:txBody>
          <a:bodyPr anchor="t" rtlCol="false" tIns="0" lIns="0" bIns="0" rIns="0">
            <a:spAutoFit/>
          </a:bodyPr>
          <a:lstStyle/>
          <a:p>
            <a:pPr algn="ctr">
              <a:lnSpc>
                <a:spcPts val="2563"/>
              </a:lnSpc>
            </a:pPr>
            <a:r>
              <a:rPr lang="en-US" sz="1830">
                <a:solidFill>
                  <a:srgbClr val="000000"/>
                </a:solidFill>
                <a:latin typeface="Arimo"/>
                <a:ea typeface="Arimo"/>
                <a:cs typeface="Arimo"/>
                <a:sym typeface="Arimo"/>
              </a:rPr>
              <a:t>Priority is decided by the Operating System</a:t>
            </a:r>
          </a:p>
        </p:txBody>
      </p:sp>
      <p:sp>
        <p:nvSpPr>
          <p:cNvPr name="TextBox 18" id="18"/>
          <p:cNvSpPr txBox="true"/>
          <p:nvPr/>
        </p:nvSpPr>
        <p:spPr>
          <a:xfrm rot="0">
            <a:off x="8399733" y="4946442"/>
            <a:ext cx="1852776" cy="1959333"/>
          </a:xfrm>
          <a:prstGeom prst="rect">
            <a:avLst/>
          </a:prstGeom>
        </p:spPr>
        <p:txBody>
          <a:bodyPr anchor="t" rtlCol="false" tIns="0" lIns="0" bIns="0" rIns="0">
            <a:spAutoFit/>
          </a:bodyPr>
          <a:lstStyle/>
          <a:p>
            <a:pPr algn="ctr">
              <a:lnSpc>
                <a:spcPts val="3006"/>
              </a:lnSpc>
            </a:pPr>
            <a:r>
              <a:rPr lang="en-US" sz="2147">
                <a:solidFill>
                  <a:srgbClr val="000000"/>
                </a:solidFill>
                <a:latin typeface="Arimo"/>
                <a:ea typeface="Arimo"/>
                <a:cs typeface="Arimo"/>
                <a:sym typeface="Arimo"/>
              </a:rPr>
              <a:t>The interrupt is being assigned a place in a queue</a:t>
            </a:r>
          </a:p>
        </p:txBody>
      </p:sp>
      <p:grpSp>
        <p:nvGrpSpPr>
          <p:cNvPr name="Group 19" id="19"/>
          <p:cNvGrpSpPr/>
          <p:nvPr/>
        </p:nvGrpSpPr>
        <p:grpSpPr>
          <a:xfrm rot="0">
            <a:off x="6875986" y="8505202"/>
            <a:ext cx="1723212" cy="432825"/>
            <a:chOff x="0" y="0"/>
            <a:chExt cx="2297616" cy="577100"/>
          </a:xfrm>
        </p:grpSpPr>
        <p:sp>
          <p:nvSpPr>
            <p:cNvPr name="Freeform 20" id="20"/>
            <p:cNvSpPr/>
            <p:nvPr/>
          </p:nvSpPr>
          <p:spPr>
            <a:xfrm flipH="false" flipV="false" rot="0">
              <a:off x="0" y="0"/>
              <a:ext cx="2297557" cy="577088"/>
            </a:xfrm>
            <a:custGeom>
              <a:avLst/>
              <a:gdLst/>
              <a:ahLst/>
              <a:cxnLst/>
              <a:rect r="r" b="b" t="t" l="l"/>
              <a:pathLst>
                <a:path h="577088" w="2297557">
                  <a:moveTo>
                    <a:pt x="0" y="0"/>
                  </a:moveTo>
                  <a:lnTo>
                    <a:pt x="2297557" y="0"/>
                  </a:lnTo>
                  <a:lnTo>
                    <a:pt x="2297557" y="577088"/>
                  </a:lnTo>
                  <a:lnTo>
                    <a:pt x="0" y="577088"/>
                  </a:lnTo>
                  <a:close/>
                </a:path>
              </a:pathLst>
            </a:custGeom>
            <a:solidFill>
              <a:srgbClr val="4F696F"/>
            </a:solidFill>
          </p:spPr>
        </p:sp>
      </p:grpSp>
      <p:grpSp>
        <p:nvGrpSpPr>
          <p:cNvPr name="Group 21" id="21"/>
          <p:cNvGrpSpPr/>
          <p:nvPr/>
        </p:nvGrpSpPr>
        <p:grpSpPr>
          <a:xfrm rot="0">
            <a:off x="6875986" y="9057646"/>
            <a:ext cx="1723212" cy="432825"/>
            <a:chOff x="0" y="0"/>
            <a:chExt cx="2297616" cy="577100"/>
          </a:xfrm>
        </p:grpSpPr>
        <p:sp>
          <p:nvSpPr>
            <p:cNvPr name="Freeform 22" id="22"/>
            <p:cNvSpPr/>
            <p:nvPr/>
          </p:nvSpPr>
          <p:spPr>
            <a:xfrm flipH="false" flipV="false" rot="0">
              <a:off x="0" y="0"/>
              <a:ext cx="2297557" cy="577088"/>
            </a:xfrm>
            <a:custGeom>
              <a:avLst/>
              <a:gdLst/>
              <a:ahLst/>
              <a:cxnLst/>
              <a:rect r="r" b="b" t="t" l="l"/>
              <a:pathLst>
                <a:path h="577088" w="2297557">
                  <a:moveTo>
                    <a:pt x="0" y="0"/>
                  </a:moveTo>
                  <a:lnTo>
                    <a:pt x="2297557" y="0"/>
                  </a:lnTo>
                  <a:lnTo>
                    <a:pt x="2297557" y="577088"/>
                  </a:lnTo>
                  <a:lnTo>
                    <a:pt x="0" y="577088"/>
                  </a:lnTo>
                  <a:close/>
                </a:path>
              </a:pathLst>
            </a:custGeom>
            <a:solidFill>
              <a:srgbClr val="4F696F"/>
            </a:solidFill>
          </p:spPr>
        </p:sp>
      </p:grpSp>
      <p:sp>
        <p:nvSpPr>
          <p:cNvPr name="TextBox 23" id="23"/>
          <p:cNvSpPr txBox="true"/>
          <p:nvPr/>
        </p:nvSpPr>
        <p:spPr>
          <a:xfrm rot="0">
            <a:off x="6623088" y="7963909"/>
            <a:ext cx="77301" cy="322652"/>
          </a:xfrm>
          <a:prstGeom prst="rect">
            <a:avLst/>
          </a:prstGeom>
        </p:spPr>
        <p:txBody>
          <a:bodyPr anchor="t" rtlCol="false" tIns="0" lIns="0" bIns="0" rIns="0">
            <a:spAutoFit/>
          </a:bodyPr>
          <a:lstStyle/>
          <a:p>
            <a:pPr algn="ctr">
              <a:lnSpc>
                <a:spcPts val="2201"/>
              </a:lnSpc>
            </a:pPr>
            <a:r>
              <a:rPr lang="en-US" sz="1572">
                <a:solidFill>
                  <a:srgbClr val="000000"/>
                </a:solidFill>
                <a:latin typeface="Arimo"/>
                <a:ea typeface="Arimo"/>
                <a:cs typeface="Arimo"/>
                <a:sym typeface="Arimo"/>
              </a:rPr>
              <a:t>1</a:t>
            </a:r>
          </a:p>
        </p:txBody>
      </p:sp>
      <p:sp>
        <p:nvSpPr>
          <p:cNvPr name="TextBox 24" id="24"/>
          <p:cNvSpPr txBox="true"/>
          <p:nvPr/>
        </p:nvSpPr>
        <p:spPr>
          <a:xfrm rot="0">
            <a:off x="6603018" y="8517426"/>
            <a:ext cx="117440" cy="322652"/>
          </a:xfrm>
          <a:prstGeom prst="rect">
            <a:avLst/>
          </a:prstGeom>
        </p:spPr>
        <p:txBody>
          <a:bodyPr anchor="t" rtlCol="false" tIns="0" lIns="0" bIns="0" rIns="0">
            <a:spAutoFit/>
          </a:bodyPr>
          <a:lstStyle/>
          <a:p>
            <a:pPr algn="ctr">
              <a:lnSpc>
                <a:spcPts val="2201"/>
              </a:lnSpc>
            </a:pPr>
            <a:r>
              <a:rPr lang="en-US" sz="1572">
                <a:solidFill>
                  <a:srgbClr val="000000"/>
                </a:solidFill>
                <a:latin typeface="Arimo"/>
                <a:ea typeface="Arimo"/>
                <a:cs typeface="Arimo"/>
                <a:sym typeface="Arimo"/>
              </a:rPr>
              <a:t>2</a:t>
            </a:r>
          </a:p>
        </p:txBody>
      </p:sp>
      <p:sp>
        <p:nvSpPr>
          <p:cNvPr name="TextBox 25" id="25"/>
          <p:cNvSpPr txBox="true"/>
          <p:nvPr/>
        </p:nvSpPr>
        <p:spPr>
          <a:xfrm rot="0">
            <a:off x="6607912" y="9059793"/>
            <a:ext cx="107653" cy="322652"/>
          </a:xfrm>
          <a:prstGeom prst="rect">
            <a:avLst/>
          </a:prstGeom>
        </p:spPr>
        <p:txBody>
          <a:bodyPr anchor="t" rtlCol="false" tIns="0" lIns="0" bIns="0" rIns="0">
            <a:spAutoFit/>
          </a:bodyPr>
          <a:lstStyle/>
          <a:p>
            <a:pPr algn="ctr">
              <a:lnSpc>
                <a:spcPts val="2201"/>
              </a:lnSpc>
            </a:pPr>
            <a:r>
              <a:rPr lang="en-US" sz="1572">
                <a:solidFill>
                  <a:srgbClr val="000000"/>
                </a:solidFill>
                <a:latin typeface="Arimo"/>
                <a:ea typeface="Arimo"/>
                <a:cs typeface="Arimo"/>
                <a:sym typeface="Arimo"/>
              </a:rPr>
              <a:t>3</a:t>
            </a:r>
          </a:p>
        </p:txBody>
      </p:sp>
      <p:sp>
        <p:nvSpPr>
          <p:cNvPr name="TextBox 26" id="26"/>
          <p:cNvSpPr txBox="true"/>
          <p:nvPr/>
        </p:nvSpPr>
        <p:spPr>
          <a:xfrm rot="0">
            <a:off x="6797979" y="7919506"/>
            <a:ext cx="1746625" cy="401934"/>
          </a:xfrm>
          <a:prstGeom prst="rect">
            <a:avLst/>
          </a:prstGeom>
        </p:spPr>
        <p:txBody>
          <a:bodyPr anchor="t" rtlCol="false" tIns="0" lIns="0" bIns="0" rIns="0">
            <a:spAutoFit/>
          </a:bodyPr>
          <a:lstStyle/>
          <a:p>
            <a:pPr algn="ctr">
              <a:lnSpc>
                <a:spcPts val="2834"/>
              </a:lnSpc>
            </a:pPr>
            <a:r>
              <a:rPr lang="en-US" sz="2024">
                <a:solidFill>
                  <a:srgbClr val="F9FCFF"/>
                </a:solidFill>
                <a:latin typeface="Arimo"/>
                <a:ea typeface="Arimo"/>
                <a:cs typeface="Arimo"/>
                <a:sym typeface="Arimo"/>
              </a:rPr>
              <a:t>I1</a:t>
            </a:r>
          </a:p>
        </p:txBody>
      </p:sp>
      <p:sp>
        <p:nvSpPr>
          <p:cNvPr name="TextBox 27" id="27"/>
          <p:cNvSpPr txBox="true"/>
          <p:nvPr/>
        </p:nvSpPr>
        <p:spPr>
          <a:xfrm rot="0">
            <a:off x="6852574" y="8447450"/>
            <a:ext cx="1746625" cy="401934"/>
          </a:xfrm>
          <a:prstGeom prst="rect">
            <a:avLst/>
          </a:prstGeom>
        </p:spPr>
        <p:txBody>
          <a:bodyPr anchor="t" rtlCol="false" tIns="0" lIns="0" bIns="0" rIns="0">
            <a:spAutoFit/>
          </a:bodyPr>
          <a:lstStyle/>
          <a:p>
            <a:pPr algn="ctr">
              <a:lnSpc>
                <a:spcPts val="2834"/>
              </a:lnSpc>
            </a:pPr>
            <a:r>
              <a:rPr lang="en-US" sz="2024">
                <a:solidFill>
                  <a:srgbClr val="F9FCFF"/>
                </a:solidFill>
                <a:latin typeface="Arimo"/>
                <a:ea typeface="Arimo"/>
                <a:cs typeface="Arimo"/>
                <a:sym typeface="Arimo"/>
              </a:rPr>
              <a:t>I2</a:t>
            </a:r>
          </a:p>
        </p:txBody>
      </p:sp>
      <p:sp>
        <p:nvSpPr>
          <p:cNvPr name="TextBox 28" id="28"/>
          <p:cNvSpPr txBox="true"/>
          <p:nvPr/>
        </p:nvSpPr>
        <p:spPr>
          <a:xfrm rot="0">
            <a:off x="2836652" y="5476157"/>
            <a:ext cx="2034506" cy="481057"/>
          </a:xfrm>
          <a:prstGeom prst="rect">
            <a:avLst/>
          </a:prstGeom>
        </p:spPr>
        <p:txBody>
          <a:bodyPr anchor="t" rtlCol="false" tIns="0" lIns="0" bIns="0" rIns="0">
            <a:spAutoFit/>
          </a:bodyPr>
          <a:lstStyle/>
          <a:p>
            <a:pPr algn="ctr">
              <a:lnSpc>
                <a:spcPts val="3301"/>
              </a:lnSpc>
            </a:pPr>
            <a:r>
              <a:rPr lang="en-US" sz="2358">
                <a:solidFill>
                  <a:srgbClr val="000000"/>
                </a:solidFill>
                <a:latin typeface="Arimo"/>
                <a:ea typeface="Arimo"/>
                <a:cs typeface="Arimo"/>
                <a:sym typeface="Arimo"/>
              </a:rPr>
              <a:t>XX</a:t>
            </a:r>
          </a:p>
        </p:txBody>
      </p:sp>
      <p:sp>
        <p:nvSpPr>
          <p:cNvPr name="TextBox 29" id="29"/>
          <p:cNvSpPr txBox="true"/>
          <p:nvPr/>
        </p:nvSpPr>
        <p:spPr>
          <a:xfrm rot="0">
            <a:off x="7115270" y="7472607"/>
            <a:ext cx="1079923" cy="396598"/>
          </a:xfrm>
          <a:prstGeom prst="rect">
            <a:avLst/>
          </a:prstGeom>
        </p:spPr>
        <p:txBody>
          <a:bodyPr anchor="t" rtlCol="false" tIns="0" lIns="0" bIns="0" rIns="0">
            <a:spAutoFit/>
          </a:bodyPr>
          <a:lstStyle/>
          <a:p>
            <a:pPr algn="ctr">
              <a:lnSpc>
                <a:spcPts val="2608"/>
              </a:lnSpc>
            </a:pPr>
            <a:r>
              <a:rPr lang="en-US" sz="1862">
                <a:solidFill>
                  <a:srgbClr val="000000"/>
                </a:solidFill>
                <a:latin typeface="Arimo"/>
                <a:ea typeface="Arimo"/>
                <a:cs typeface="Arimo"/>
                <a:sym typeface="Arimo"/>
              </a:rPr>
              <a:t>Before</a:t>
            </a:r>
          </a:p>
        </p:txBody>
      </p:sp>
      <p:grpSp>
        <p:nvGrpSpPr>
          <p:cNvPr name="Group 30" id="30"/>
          <p:cNvGrpSpPr/>
          <p:nvPr/>
        </p:nvGrpSpPr>
        <p:grpSpPr>
          <a:xfrm rot="0">
            <a:off x="9543864" y="8024045"/>
            <a:ext cx="1684056" cy="422990"/>
            <a:chOff x="0" y="0"/>
            <a:chExt cx="2245408" cy="563987"/>
          </a:xfrm>
        </p:grpSpPr>
        <p:sp>
          <p:nvSpPr>
            <p:cNvPr name="Freeform 31" id="31"/>
            <p:cNvSpPr/>
            <p:nvPr/>
          </p:nvSpPr>
          <p:spPr>
            <a:xfrm flipH="false" flipV="false" rot="0">
              <a:off x="0" y="0"/>
              <a:ext cx="2245360" cy="564007"/>
            </a:xfrm>
            <a:custGeom>
              <a:avLst/>
              <a:gdLst/>
              <a:ahLst/>
              <a:cxnLst/>
              <a:rect r="r" b="b" t="t" l="l"/>
              <a:pathLst>
                <a:path h="564007" w="2245360">
                  <a:moveTo>
                    <a:pt x="0" y="0"/>
                  </a:moveTo>
                  <a:lnTo>
                    <a:pt x="2245360" y="0"/>
                  </a:lnTo>
                  <a:lnTo>
                    <a:pt x="2245360" y="564007"/>
                  </a:lnTo>
                  <a:lnTo>
                    <a:pt x="0" y="564007"/>
                  </a:lnTo>
                  <a:close/>
                </a:path>
              </a:pathLst>
            </a:custGeom>
            <a:solidFill>
              <a:srgbClr val="4F696F"/>
            </a:solidFill>
          </p:spPr>
        </p:sp>
      </p:grpSp>
      <p:grpSp>
        <p:nvGrpSpPr>
          <p:cNvPr name="Group 32" id="32"/>
          <p:cNvGrpSpPr/>
          <p:nvPr/>
        </p:nvGrpSpPr>
        <p:grpSpPr>
          <a:xfrm rot="0">
            <a:off x="9543864" y="8527590"/>
            <a:ext cx="1684056" cy="422990"/>
            <a:chOff x="0" y="0"/>
            <a:chExt cx="2245408" cy="563987"/>
          </a:xfrm>
        </p:grpSpPr>
        <p:sp>
          <p:nvSpPr>
            <p:cNvPr name="Freeform 33" id="33"/>
            <p:cNvSpPr/>
            <p:nvPr/>
          </p:nvSpPr>
          <p:spPr>
            <a:xfrm flipH="false" flipV="false" rot="0">
              <a:off x="0" y="0"/>
              <a:ext cx="2245360" cy="564007"/>
            </a:xfrm>
            <a:custGeom>
              <a:avLst/>
              <a:gdLst/>
              <a:ahLst/>
              <a:cxnLst/>
              <a:rect r="r" b="b" t="t" l="l"/>
              <a:pathLst>
                <a:path h="564007" w="2245360">
                  <a:moveTo>
                    <a:pt x="0" y="0"/>
                  </a:moveTo>
                  <a:lnTo>
                    <a:pt x="2245360" y="0"/>
                  </a:lnTo>
                  <a:lnTo>
                    <a:pt x="2245360" y="564007"/>
                  </a:lnTo>
                  <a:lnTo>
                    <a:pt x="0" y="564007"/>
                  </a:lnTo>
                  <a:close/>
                </a:path>
              </a:pathLst>
            </a:custGeom>
            <a:solidFill>
              <a:srgbClr val="4F696F"/>
            </a:solidFill>
          </p:spPr>
        </p:sp>
      </p:grpSp>
      <p:grpSp>
        <p:nvGrpSpPr>
          <p:cNvPr name="Group 34" id="34"/>
          <p:cNvGrpSpPr/>
          <p:nvPr/>
        </p:nvGrpSpPr>
        <p:grpSpPr>
          <a:xfrm rot="0">
            <a:off x="9543864" y="9067481"/>
            <a:ext cx="1684056" cy="422990"/>
            <a:chOff x="0" y="0"/>
            <a:chExt cx="2245408" cy="563987"/>
          </a:xfrm>
        </p:grpSpPr>
        <p:sp>
          <p:nvSpPr>
            <p:cNvPr name="Freeform 35" id="35"/>
            <p:cNvSpPr/>
            <p:nvPr/>
          </p:nvSpPr>
          <p:spPr>
            <a:xfrm flipH="false" flipV="false" rot="0">
              <a:off x="0" y="0"/>
              <a:ext cx="2245360" cy="564007"/>
            </a:xfrm>
            <a:custGeom>
              <a:avLst/>
              <a:gdLst/>
              <a:ahLst/>
              <a:cxnLst/>
              <a:rect r="r" b="b" t="t" l="l"/>
              <a:pathLst>
                <a:path h="564007" w="2245360">
                  <a:moveTo>
                    <a:pt x="0" y="0"/>
                  </a:moveTo>
                  <a:lnTo>
                    <a:pt x="2245360" y="0"/>
                  </a:lnTo>
                  <a:lnTo>
                    <a:pt x="2245360" y="564007"/>
                  </a:lnTo>
                  <a:lnTo>
                    <a:pt x="0" y="564007"/>
                  </a:lnTo>
                  <a:close/>
                </a:path>
              </a:pathLst>
            </a:custGeom>
            <a:solidFill>
              <a:srgbClr val="4F696F"/>
            </a:solidFill>
          </p:spPr>
        </p:sp>
      </p:grpSp>
      <p:sp>
        <p:nvSpPr>
          <p:cNvPr name="TextBox 36" id="36"/>
          <p:cNvSpPr txBox="true"/>
          <p:nvPr/>
        </p:nvSpPr>
        <p:spPr>
          <a:xfrm rot="0">
            <a:off x="9296712" y="7996649"/>
            <a:ext cx="75544" cy="317269"/>
          </a:xfrm>
          <a:prstGeom prst="rect">
            <a:avLst/>
          </a:prstGeom>
        </p:spPr>
        <p:txBody>
          <a:bodyPr anchor="t" rtlCol="false" tIns="0" lIns="0" bIns="0" rIns="0">
            <a:spAutoFit/>
          </a:bodyPr>
          <a:lstStyle/>
          <a:p>
            <a:pPr algn="ctr">
              <a:lnSpc>
                <a:spcPts val="2151"/>
              </a:lnSpc>
            </a:pPr>
            <a:r>
              <a:rPr lang="en-US" sz="1535">
                <a:solidFill>
                  <a:srgbClr val="000000"/>
                </a:solidFill>
                <a:latin typeface="Arimo"/>
                <a:ea typeface="Arimo"/>
                <a:cs typeface="Arimo"/>
                <a:sym typeface="Arimo"/>
              </a:rPr>
              <a:t>1</a:t>
            </a:r>
          </a:p>
        </p:txBody>
      </p:sp>
      <p:sp>
        <p:nvSpPr>
          <p:cNvPr name="TextBox 37" id="37"/>
          <p:cNvSpPr txBox="true"/>
          <p:nvPr/>
        </p:nvSpPr>
        <p:spPr>
          <a:xfrm rot="0">
            <a:off x="9277099" y="8537588"/>
            <a:ext cx="114772" cy="317269"/>
          </a:xfrm>
          <a:prstGeom prst="rect">
            <a:avLst/>
          </a:prstGeom>
        </p:spPr>
        <p:txBody>
          <a:bodyPr anchor="t" rtlCol="false" tIns="0" lIns="0" bIns="0" rIns="0">
            <a:spAutoFit/>
          </a:bodyPr>
          <a:lstStyle/>
          <a:p>
            <a:pPr algn="ctr">
              <a:lnSpc>
                <a:spcPts val="2151"/>
              </a:lnSpc>
            </a:pPr>
            <a:r>
              <a:rPr lang="en-US" sz="1535">
                <a:solidFill>
                  <a:srgbClr val="000000"/>
                </a:solidFill>
                <a:latin typeface="Arimo"/>
                <a:ea typeface="Arimo"/>
                <a:cs typeface="Arimo"/>
                <a:sym typeface="Arimo"/>
              </a:rPr>
              <a:t>2</a:t>
            </a:r>
          </a:p>
        </p:txBody>
      </p:sp>
      <p:sp>
        <p:nvSpPr>
          <p:cNvPr name="TextBox 38" id="38"/>
          <p:cNvSpPr txBox="true"/>
          <p:nvPr/>
        </p:nvSpPr>
        <p:spPr>
          <a:xfrm rot="0">
            <a:off x="9281881" y="9067403"/>
            <a:ext cx="105207" cy="317269"/>
          </a:xfrm>
          <a:prstGeom prst="rect">
            <a:avLst/>
          </a:prstGeom>
        </p:spPr>
        <p:txBody>
          <a:bodyPr anchor="t" rtlCol="false" tIns="0" lIns="0" bIns="0" rIns="0">
            <a:spAutoFit/>
          </a:bodyPr>
          <a:lstStyle/>
          <a:p>
            <a:pPr algn="ctr">
              <a:lnSpc>
                <a:spcPts val="2151"/>
              </a:lnSpc>
            </a:pPr>
            <a:r>
              <a:rPr lang="en-US" sz="1535">
                <a:solidFill>
                  <a:srgbClr val="000000"/>
                </a:solidFill>
                <a:latin typeface="Arimo"/>
                <a:ea typeface="Arimo"/>
                <a:cs typeface="Arimo"/>
                <a:sym typeface="Arimo"/>
              </a:rPr>
              <a:t>3</a:t>
            </a:r>
          </a:p>
        </p:txBody>
      </p:sp>
      <p:sp>
        <p:nvSpPr>
          <p:cNvPr name="TextBox 39" id="39"/>
          <p:cNvSpPr txBox="true"/>
          <p:nvPr/>
        </p:nvSpPr>
        <p:spPr>
          <a:xfrm rot="0">
            <a:off x="9456715" y="8468986"/>
            <a:ext cx="1706936" cy="394965"/>
          </a:xfrm>
          <a:prstGeom prst="rect">
            <a:avLst/>
          </a:prstGeom>
        </p:spPr>
        <p:txBody>
          <a:bodyPr anchor="t" rtlCol="false" tIns="0" lIns="0" bIns="0" rIns="0">
            <a:spAutoFit/>
          </a:bodyPr>
          <a:lstStyle/>
          <a:p>
            <a:pPr algn="ctr">
              <a:lnSpc>
                <a:spcPts val="2769"/>
              </a:lnSpc>
            </a:pPr>
            <a:r>
              <a:rPr lang="en-US" sz="1978">
                <a:solidFill>
                  <a:srgbClr val="F9FCFF"/>
                </a:solidFill>
                <a:latin typeface="Arimo"/>
                <a:ea typeface="Arimo"/>
                <a:cs typeface="Arimo"/>
                <a:sym typeface="Arimo"/>
              </a:rPr>
              <a:t>I1</a:t>
            </a:r>
          </a:p>
        </p:txBody>
      </p:sp>
      <p:sp>
        <p:nvSpPr>
          <p:cNvPr name="TextBox 40" id="40"/>
          <p:cNvSpPr txBox="true"/>
          <p:nvPr/>
        </p:nvSpPr>
        <p:spPr>
          <a:xfrm rot="0">
            <a:off x="9456715" y="9033869"/>
            <a:ext cx="1706936" cy="394965"/>
          </a:xfrm>
          <a:prstGeom prst="rect">
            <a:avLst/>
          </a:prstGeom>
        </p:spPr>
        <p:txBody>
          <a:bodyPr anchor="t" rtlCol="false" tIns="0" lIns="0" bIns="0" rIns="0">
            <a:spAutoFit/>
          </a:bodyPr>
          <a:lstStyle/>
          <a:p>
            <a:pPr algn="ctr">
              <a:lnSpc>
                <a:spcPts val="2769"/>
              </a:lnSpc>
            </a:pPr>
            <a:r>
              <a:rPr lang="en-US" sz="1978">
                <a:solidFill>
                  <a:srgbClr val="F9FCFF"/>
                </a:solidFill>
                <a:latin typeface="Arimo"/>
                <a:ea typeface="Arimo"/>
                <a:cs typeface="Arimo"/>
                <a:sym typeface="Arimo"/>
              </a:rPr>
              <a:t>I2</a:t>
            </a:r>
          </a:p>
        </p:txBody>
      </p:sp>
      <p:sp>
        <p:nvSpPr>
          <p:cNvPr name="TextBox 41" id="41"/>
          <p:cNvSpPr txBox="true"/>
          <p:nvPr/>
        </p:nvSpPr>
        <p:spPr>
          <a:xfrm rot="0">
            <a:off x="9520984" y="7953038"/>
            <a:ext cx="1706936" cy="394965"/>
          </a:xfrm>
          <a:prstGeom prst="rect">
            <a:avLst/>
          </a:prstGeom>
        </p:spPr>
        <p:txBody>
          <a:bodyPr anchor="t" rtlCol="false" tIns="0" lIns="0" bIns="0" rIns="0">
            <a:spAutoFit/>
          </a:bodyPr>
          <a:lstStyle/>
          <a:p>
            <a:pPr algn="ctr">
              <a:lnSpc>
                <a:spcPts val="2769"/>
              </a:lnSpc>
            </a:pPr>
            <a:r>
              <a:rPr lang="en-US" sz="1978">
                <a:solidFill>
                  <a:srgbClr val="F9FCFF"/>
                </a:solidFill>
                <a:latin typeface="Arimo"/>
                <a:ea typeface="Arimo"/>
                <a:cs typeface="Arimo"/>
                <a:sym typeface="Arimo"/>
              </a:rPr>
              <a:t>XX</a:t>
            </a:r>
          </a:p>
        </p:txBody>
      </p:sp>
      <p:sp>
        <p:nvSpPr>
          <p:cNvPr name="TextBox 42" id="42"/>
          <p:cNvSpPr txBox="true"/>
          <p:nvPr/>
        </p:nvSpPr>
        <p:spPr>
          <a:xfrm rot="0">
            <a:off x="7786516" y="4065969"/>
            <a:ext cx="3079210" cy="726228"/>
          </a:xfrm>
          <a:prstGeom prst="rect">
            <a:avLst/>
          </a:prstGeom>
        </p:spPr>
        <p:txBody>
          <a:bodyPr anchor="t" rtlCol="false" tIns="0" lIns="0" bIns="0" rIns="0">
            <a:spAutoFit/>
          </a:bodyPr>
          <a:lstStyle/>
          <a:p>
            <a:pPr algn="ctr">
              <a:lnSpc>
                <a:spcPts val="2608"/>
              </a:lnSpc>
            </a:pPr>
            <a:r>
              <a:rPr lang="en-US" sz="1862">
                <a:solidFill>
                  <a:srgbClr val="000000"/>
                </a:solidFill>
                <a:latin typeface="Arimo"/>
                <a:ea typeface="Arimo"/>
                <a:cs typeface="Arimo"/>
                <a:sym typeface="Arimo"/>
              </a:rPr>
              <a:t>Part of the Interrupt Service Routine</a:t>
            </a:r>
          </a:p>
        </p:txBody>
      </p:sp>
      <p:sp>
        <p:nvSpPr>
          <p:cNvPr name="TextBox 43" id="43"/>
          <p:cNvSpPr txBox="true"/>
          <p:nvPr/>
        </p:nvSpPr>
        <p:spPr>
          <a:xfrm rot="0">
            <a:off x="9770222" y="7472607"/>
            <a:ext cx="1079923" cy="396598"/>
          </a:xfrm>
          <a:prstGeom prst="rect">
            <a:avLst/>
          </a:prstGeom>
        </p:spPr>
        <p:txBody>
          <a:bodyPr anchor="t" rtlCol="false" tIns="0" lIns="0" bIns="0" rIns="0">
            <a:spAutoFit/>
          </a:bodyPr>
          <a:lstStyle/>
          <a:p>
            <a:pPr algn="ctr">
              <a:lnSpc>
                <a:spcPts val="2608"/>
              </a:lnSpc>
            </a:pPr>
            <a:r>
              <a:rPr lang="en-US" sz="1862">
                <a:solidFill>
                  <a:srgbClr val="000000"/>
                </a:solidFill>
                <a:latin typeface="Arimo"/>
                <a:ea typeface="Arimo"/>
                <a:cs typeface="Arimo"/>
                <a:sym typeface="Arimo"/>
              </a:rPr>
              <a:t>After</a:t>
            </a:r>
          </a:p>
        </p:txBody>
      </p:sp>
      <p:grpSp>
        <p:nvGrpSpPr>
          <p:cNvPr name="Group 44" id="44"/>
          <p:cNvGrpSpPr/>
          <p:nvPr/>
        </p:nvGrpSpPr>
        <p:grpSpPr>
          <a:xfrm rot="0">
            <a:off x="10846676" y="5895600"/>
            <a:ext cx="957464" cy="38100"/>
            <a:chOff x="0" y="0"/>
            <a:chExt cx="1276619" cy="50800"/>
          </a:xfrm>
        </p:grpSpPr>
        <p:sp>
          <p:nvSpPr>
            <p:cNvPr name="Freeform 45" id="45"/>
            <p:cNvSpPr/>
            <p:nvPr/>
          </p:nvSpPr>
          <p:spPr>
            <a:xfrm flipH="false" flipV="false" rot="0">
              <a:off x="0" y="0"/>
              <a:ext cx="1276604" cy="50800"/>
            </a:xfrm>
            <a:custGeom>
              <a:avLst/>
              <a:gdLst/>
              <a:ahLst/>
              <a:cxnLst/>
              <a:rect r="r" b="b" t="t" l="l"/>
              <a:pathLst>
                <a:path h="50800" w="1276604">
                  <a:moveTo>
                    <a:pt x="25400" y="0"/>
                  </a:moveTo>
                  <a:lnTo>
                    <a:pt x="1251204" y="0"/>
                  </a:lnTo>
                  <a:cubicBezTo>
                    <a:pt x="1265174" y="0"/>
                    <a:pt x="1276604" y="11430"/>
                    <a:pt x="1276604" y="25400"/>
                  </a:cubicBezTo>
                  <a:cubicBezTo>
                    <a:pt x="1276604" y="39370"/>
                    <a:pt x="1265174" y="50800"/>
                    <a:pt x="1251204" y="50800"/>
                  </a:cubicBezTo>
                  <a:lnTo>
                    <a:pt x="25400" y="50800"/>
                  </a:lnTo>
                  <a:cubicBezTo>
                    <a:pt x="11430" y="50800"/>
                    <a:pt x="0" y="39370"/>
                    <a:pt x="0" y="25400"/>
                  </a:cubicBezTo>
                  <a:cubicBezTo>
                    <a:pt x="0" y="11430"/>
                    <a:pt x="11430" y="0"/>
                    <a:pt x="25400" y="0"/>
                  </a:cubicBezTo>
                  <a:close/>
                </a:path>
              </a:pathLst>
            </a:custGeom>
            <a:solidFill>
              <a:srgbClr val="000000"/>
            </a:solidFill>
          </p:spPr>
        </p:sp>
      </p:grpSp>
      <p:sp>
        <p:nvSpPr>
          <p:cNvPr name="Freeform 46" id="46"/>
          <p:cNvSpPr/>
          <p:nvPr/>
        </p:nvSpPr>
        <p:spPr>
          <a:xfrm flipH="false" flipV="false" rot="0">
            <a:off x="12495930" y="0"/>
            <a:ext cx="5792070" cy="4114800"/>
          </a:xfrm>
          <a:custGeom>
            <a:avLst/>
            <a:gdLst/>
            <a:ahLst/>
            <a:cxnLst/>
            <a:rect r="r" b="b" t="t" l="l"/>
            <a:pathLst>
              <a:path h="4114800" w="5792070">
                <a:moveTo>
                  <a:pt x="0" y="0"/>
                </a:moveTo>
                <a:lnTo>
                  <a:pt x="5792070" y="0"/>
                </a:lnTo>
                <a:lnTo>
                  <a:pt x="5792070" y="4114800"/>
                </a:lnTo>
                <a:lnTo>
                  <a:pt x="0" y="4114800"/>
                </a:lnTo>
                <a:lnTo>
                  <a:pt x="0" y="0"/>
                </a:lnTo>
                <a:close/>
              </a:path>
            </a:pathLst>
          </a:custGeom>
          <a:blipFill>
            <a:blip r:embed="rId6"/>
            <a:stretch>
              <a:fillRect l="0" t="-2813" r="-85" b="-2813"/>
            </a:stretch>
          </a:blipFill>
        </p:spPr>
      </p:sp>
      <p:sp>
        <p:nvSpPr>
          <p:cNvPr name="Freeform 47" id="47"/>
          <p:cNvSpPr/>
          <p:nvPr/>
        </p:nvSpPr>
        <p:spPr>
          <a:xfrm flipH="false" flipV="false" rot="0">
            <a:off x="12180104" y="4368580"/>
            <a:ext cx="4031441" cy="2818420"/>
          </a:xfrm>
          <a:custGeom>
            <a:avLst/>
            <a:gdLst/>
            <a:ahLst/>
            <a:cxnLst/>
            <a:rect r="r" b="b" t="t" l="l"/>
            <a:pathLst>
              <a:path h="2818420" w="4031441">
                <a:moveTo>
                  <a:pt x="0" y="0"/>
                </a:moveTo>
                <a:lnTo>
                  <a:pt x="4031441" y="0"/>
                </a:lnTo>
                <a:lnTo>
                  <a:pt x="4031441" y="2818420"/>
                </a:lnTo>
                <a:lnTo>
                  <a:pt x="0" y="281842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48" id="48"/>
          <p:cNvSpPr txBox="true"/>
          <p:nvPr/>
        </p:nvSpPr>
        <p:spPr>
          <a:xfrm rot="0">
            <a:off x="405941" y="8224181"/>
            <a:ext cx="3479763" cy="1016222"/>
          </a:xfrm>
          <a:prstGeom prst="rect">
            <a:avLst/>
          </a:prstGeom>
        </p:spPr>
        <p:txBody>
          <a:bodyPr anchor="t" rtlCol="false" tIns="0" lIns="0" bIns="0" rIns="0">
            <a:spAutoFit/>
          </a:bodyPr>
          <a:lstStyle/>
          <a:p>
            <a:pPr algn="ctr">
              <a:lnSpc>
                <a:spcPts val="2563"/>
              </a:lnSpc>
            </a:pPr>
            <a:r>
              <a:rPr lang="en-US" sz="1830">
                <a:solidFill>
                  <a:srgbClr val="000000"/>
                </a:solidFill>
                <a:latin typeface="Arimo"/>
                <a:ea typeface="Arimo"/>
                <a:cs typeface="Arimo"/>
                <a:sym typeface="Arimo"/>
              </a:rPr>
              <a:t>Eg.Divide by 0, keyboard key pressed, printer error, mouse movement</a:t>
            </a:r>
          </a:p>
        </p:txBody>
      </p:sp>
      <p:sp>
        <p:nvSpPr>
          <p:cNvPr name="TextBox 49" id="49"/>
          <p:cNvSpPr txBox="true"/>
          <p:nvPr/>
        </p:nvSpPr>
        <p:spPr>
          <a:xfrm rot="0">
            <a:off x="12495930" y="4550138"/>
            <a:ext cx="3435239" cy="2371196"/>
          </a:xfrm>
          <a:prstGeom prst="rect">
            <a:avLst/>
          </a:prstGeom>
        </p:spPr>
        <p:txBody>
          <a:bodyPr anchor="t" rtlCol="false" tIns="0" lIns="0" bIns="0" rIns="0">
            <a:spAutoFit/>
          </a:bodyPr>
          <a:lstStyle/>
          <a:p>
            <a:pPr algn="ctr">
              <a:lnSpc>
                <a:spcPts val="2653"/>
              </a:lnSpc>
            </a:pPr>
            <a:r>
              <a:rPr lang="en-US" sz="1895">
                <a:solidFill>
                  <a:srgbClr val="000000"/>
                </a:solidFill>
                <a:latin typeface="Arimo"/>
                <a:ea typeface="Arimo"/>
                <a:cs typeface="Arimo"/>
                <a:sym typeface="Arimo"/>
              </a:rPr>
              <a:t>Upon completing a fetch-decode-execute cycle, the CPU checks the priority of the next interrupt to see if it has a higher priority than the current task being processed. </a:t>
            </a:r>
          </a:p>
        </p:txBody>
      </p:sp>
      <p:sp>
        <p:nvSpPr>
          <p:cNvPr name="Freeform 50" id="50"/>
          <p:cNvSpPr/>
          <p:nvPr/>
        </p:nvSpPr>
        <p:spPr>
          <a:xfrm flipH="false" flipV="false" rot="0">
            <a:off x="4584475" y="4812443"/>
            <a:ext cx="2374558" cy="2374558"/>
          </a:xfrm>
          <a:custGeom>
            <a:avLst/>
            <a:gdLst/>
            <a:ahLst/>
            <a:cxnLst/>
            <a:rect r="r" b="b" t="t" l="l"/>
            <a:pathLst>
              <a:path h="2374558" w="2374558">
                <a:moveTo>
                  <a:pt x="0" y="0"/>
                </a:moveTo>
                <a:lnTo>
                  <a:pt x="2374558" y="0"/>
                </a:lnTo>
                <a:lnTo>
                  <a:pt x="2374558" y="2374558"/>
                </a:lnTo>
                <a:lnTo>
                  <a:pt x="0" y="237455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51" id="51"/>
          <p:cNvSpPr txBox="true"/>
          <p:nvPr/>
        </p:nvSpPr>
        <p:spPr>
          <a:xfrm rot="0">
            <a:off x="4799207" y="4884707"/>
            <a:ext cx="1945095" cy="1249949"/>
          </a:xfrm>
          <a:prstGeom prst="rect">
            <a:avLst/>
          </a:prstGeom>
        </p:spPr>
        <p:txBody>
          <a:bodyPr anchor="t" rtlCol="false" tIns="0" lIns="0" bIns="0" rIns="0">
            <a:spAutoFit/>
          </a:bodyPr>
          <a:lstStyle/>
          <a:p>
            <a:pPr algn="ctr">
              <a:lnSpc>
                <a:spcPts val="3156"/>
              </a:lnSpc>
            </a:pPr>
            <a:r>
              <a:rPr lang="en-US" sz="2254">
                <a:solidFill>
                  <a:srgbClr val="000000"/>
                </a:solidFill>
                <a:latin typeface="Arimo"/>
                <a:ea typeface="Arimo"/>
                <a:cs typeface="Arimo"/>
                <a:sym typeface="Arimo"/>
              </a:rPr>
              <a:t>The interrupt is collected by an </a:t>
            </a:r>
          </a:p>
        </p:txBody>
      </p:sp>
      <p:sp>
        <p:nvSpPr>
          <p:cNvPr name="TextBox 52" id="52"/>
          <p:cNvSpPr txBox="true"/>
          <p:nvPr/>
        </p:nvSpPr>
        <p:spPr>
          <a:xfrm rot="0">
            <a:off x="4937636" y="6074808"/>
            <a:ext cx="1668236" cy="993135"/>
          </a:xfrm>
          <a:prstGeom prst="rect">
            <a:avLst/>
          </a:prstGeom>
        </p:spPr>
        <p:txBody>
          <a:bodyPr anchor="t" rtlCol="false" tIns="0" lIns="0" bIns="0" rIns="0">
            <a:spAutoFit/>
          </a:bodyPr>
          <a:lstStyle/>
          <a:p>
            <a:pPr algn="ctr">
              <a:lnSpc>
                <a:spcPts val="3761"/>
              </a:lnSpc>
            </a:pPr>
            <a:r>
              <a:rPr lang="en-US" sz="2686" b="true">
                <a:solidFill>
                  <a:srgbClr val="EE2742"/>
                </a:solidFill>
                <a:latin typeface="Arimo Bold"/>
                <a:ea typeface="Arimo Bold"/>
                <a:cs typeface="Arimo Bold"/>
                <a:sym typeface="Arimo Bold"/>
              </a:rPr>
              <a:t>interrupt </a:t>
            </a:r>
          </a:p>
          <a:p>
            <a:pPr algn="ctr">
              <a:lnSpc>
                <a:spcPts val="3761"/>
              </a:lnSpc>
            </a:pPr>
            <a:r>
              <a:rPr lang="en-US" sz="2686" b="true">
                <a:solidFill>
                  <a:srgbClr val="EE2742"/>
                </a:solidFill>
                <a:latin typeface="Arimo Bold"/>
                <a:ea typeface="Arimo Bold"/>
                <a:cs typeface="Arimo Bold"/>
                <a:sym typeface="Arimo Bold"/>
              </a:rPr>
              <a:t>handler</a:t>
            </a:r>
          </a:p>
        </p:txBody>
      </p:sp>
      <p:grpSp>
        <p:nvGrpSpPr>
          <p:cNvPr name="Group 53" id="53"/>
          <p:cNvGrpSpPr/>
          <p:nvPr/>
        </p:nvGrpSpPr>
        <p:grpSpPr>
          <a:xfrm rot="0">
            <a:off x="2537237" y="237893"/>
            <a:ext cx="13213526" cy="9925515"/>
            <a:chOff x="0" y="0"/>
            <a:chExt cx="17618034" cy="13234020"/>
          </a:xfrm>
        </p:grpSpPr>
        <p:sp>
          <p:nvSpPr>
            <p:cNvPr name="Freeform 54" id="5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1">
                <a:alphaModFix amt="70000"/>
              </a:blip>
              <a:stretch>
                <a:fillRect l="0" t="0" r="0" b="0"/>
              </a:stretch>
            </a:blipFill>
          </p:spPr>
        </p:sp>
        <p:sp>
          <p:nvSpPr>
            <p:cNvPr name="Freeform 55" id="5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2">
                <a:alphaModFix amt="9999"/>
              </a:blip>
              <a:stretch>
                <a:fillRect l="0" t="0" r="0" b="0"/>
              </a:stretch>
            </a:blipFill>
          </p:spPr>
        </p:sp>
        <p:sp>
          <p:nvSpPr>
            <p:cNvPr name="TextBox 56" id="5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13" tooltip="http://www.exampaperspractice.co.uk"/>
                </a:rPr>
                <a:t>www.exampaperspractice.co.uk</a:t>
              </a:r>
            </a:p>
          </p:txBody>
        </p:sp>
      </p:grpSp>
    </p:spTree>
  </p:cSld>
  <p:clrMapOvr>
    <a:masterClrMapping/>
  </p:clrMapOvr>
</p:sld>
</file>

<file path=ppt/slides/slide69.xml><?xml version="1.0" encoding="utf-8"?>
<p:sld xmlns:p="http://schemas.openxmlformats.org/presentationml/2006/main" xmlns:a="http://schemas.openxmlformats.org/drawingml/2006/main" xmlns:r="http://schemas.openxmlformats.org/officeDocument/2006/relationships">
  <p:cSld>
    <p:bg>
      <p:bgPr>
        <a:solidFill>
          <a:srgbClr val="F9FCFF"/>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2927137"/>
            <a:chOff x="0" y="0"/>
            <a:chExt cx="24384000" cy="3902849"/>
          </a:xfrm>
        </p:grpSpPr>
        <p:sp>
          <p:nvSpPr>
            <p:cNvPr name="Freeform 3" id="3"/>
            <p:cNvSpPr/>
            <p:nvPr/>
          </p:nvSpPr>
          <p:spPr>
            <a:xfrm flipH="false" flipV="false" rot="0">
              <a:off x="0" y="0"/>
              <a:ext cx="24384000" cy="3902837"/>
            </a:xfrm>
            <a:custGeom>
              <a:avLst/>
              <a:gdLst/>
              <a:ahLst/>
              <a:cxnLst/>
              <a:rect r="r" b="b" t="t" l="l"/>
              <a:pathLst>
                <a:path h="3902837" w="24384000">
                  <a:moveTo>
                    <a:pt x="0" y="0"/>
                  </a:moveTo>
                  <a:lnTo>
                    <a:pt x="24384000" y="0"/>
                  </a:lnTo>
                  <a:lnTo>
                    <a:pt x="24384000" y="3902837"/>
                  </a:lnTo>
                  <a:lnTo>
                    <a:pt x="0" y="3902837"/>
                  </a:lnTo>
                  <a:close/>
                </a:path>
              </a:pathLst>
            </a:custGeom>
            <a:solidFill>
              <a:srgbClr val="273755"/>
            </a:solidFill>
          </p:spPr>
        </p:sp>
      </p:grpSp>
      <p:sp>
        <p:nvSpPr>
          <p:cNvPr name="TextBox 4" id="4"/>
          <p:cNvSpPr txBox="true"/>
          <p:nvPr/>
        </p:nvSpPr>
        <p:spPr>
          <a:xfrm rot="0">
            <a:off x="1028700" y="1108763"/>
            <a:ext cx="14266813" cy="926306"/>
          </a:xfrm>
          <a:prstGeom prst="rect">
            <a:avLst/>
          </a:prstGeom>
        </p:spPr>
        <p:txBody>
          <a:bodyPr anchor="t" rtlCol="false" tIns="0" lIns="0" bIns="0" rIns="0">
            <a:spAutoFit/>
          </a:bodyPr>
          <a:lstStyle/>
          <a:p>
            <a:pPr algn="l">
              <a:lnSpc>
                <a:spcPts val="7500"/>
              </a:lnSpc>
            </a:pPr>
            <a:r>
              <a:rPr lang="en-US" sz="7500" i="true" spc="300">
                <a:solidFill>
                  <a:srgbClr val="F9FCFF"/>
                </a:solidFill>
                <a:latin typeface="Bebas Neue"/>
                <a:ea typeface="Bebas Neue"/>
                <a:cs typeface="Bebas Neue"/>
                <a:sym typeface="Bebas Neue"/>
              </a:rPr>
              <a:t>FLOW</a:t>
            </a:r>
          </a:p>
        </p:txBody>
      </p:sp>
      <p:sp>
        <p:nvSpPr>
          <p:cNvPr name="Freeform 5" id="5"/>
          <p:cNvSpPr/>
          <p:nvPr/>
        </p:nvSpPr>
        <p:spPr>
          <a:xfrm flipH="false" flipV="false" rot="0">
            <a:off x="16361885" y="1028700"/>
            <a:ext cx="896933" cy="215896"/>
          </a:xfrm>
          <a:custGeom>
            <a:avLst/>
            <a:gdLst/>
            <a:ahLst/>
            <a:cxnLst/>
            <a:rect r="r" b="b" t="t" l="l"/>
            <a:pathLst>
              <a:path h="215896" w="896933">
                <a:moveTo>
                  <a:pt x="0" y="0"/>
                </a:moveTo>
                <a:lnTo>
                  <a:pt x="896933" y="0"/>
                </a:lnTo>
                <a:lnTo>
                  <a:pt x="896933" y="215896"/>
                </a:lnTo>
                <a:lnTo>
                  <a:pt x="0" y="21589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942278" y="4925144"/>
            <a:ext cx="2261856" cy="2261856"/>
          </a:xfrm>
          <a:custGeom>
            <a:avLst/>
            <a:gdLst/>
            <a:ahLst/>
            <a:cxnLst/>
            <a:rect r="r" b="b" t="t" l="l"/>
            <a:pathLst>
              <a:path h="2261856" w="2261856">
                <a:moveTo>
                  <a:pt x="0" y="0"/>
                </a:moveTo>
                <a:lnTo>
                  <a:pt x="2261856" y="0"/>
                </a:lnTo>
                <a:lnTo>
                  <a:pt x="2261856" y="2261856"/>
                </a:lnTo>
                <a:lnTo>
                  <a:pt x="0" y="226185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0">
            <a:off x="3375173" y="5994459"/>
            <a:ext cx="957464" cy="38100"/>
            <a:chOff x="0" y="0"/>
            <a:chExt cx="1276619" cy="50800"/>
          </a:xfrm>
        </p:grpSpPr>
        <p:sp>
          <p:nvSpPr>
            <p:cNvPr name="Freeform 8" id="8"/>
            <p:cNvSpPr/>
            <p:nvPr/>
          </p:nvSpPr>
          <p:spPr>
            <a:xfrm flipH="false" flipV="false" rot="0">
              <a:off x="0" y="0"/>
              <a:ext cx="1276604" cy="50800"/>
            </a:xfrm>
            <a:custGeom>
              <a:avLst/>
              <a:gdLst/>
              <a:ahLst/>
              <a:cxnLst/>
              <a:rect r="r" b="b" t="t" l="l"/>
              <a:pathLst>
                <a:path h="50800" w="1276604">
                  <a:moveTo>
                    <a:pt x="25400" y="0"/>
                  </a:moveTo>
                  <a:lnTo>
                    <a:pt x="1251204" y="0"/>
                  </a:lnTo>
                  <a:cubicBezTo>
                    <a:pt x="1265174" y="0"/>
                    <a:pt x="1276604" y="11430"/>
                    <a:pt x="1276604" y="25400"/>
                  </a:cubicBezTo>
                  <a:cubicBezTo>
                    <a:pt x="1276604" y="39370"/>
                    <a:pt x="1265174" y="50800"/>
                    <a:pt x="1251204" y="50800"/>
                  </a:cubicBezTo>
                  <a:lnTo>
                    <a:pt x="25400" y="50800"/>
                  </a:lnTo>
                  <a:cubicBezTo>
                    <a:pt x="11430" y="50800"/>
                    <a:pt x="0" y="39370"/>
                    <a:pt x="0" y="25400"/>
                  </a:cubicBezTo>
                  <a:cubicBezTo>
                    <a:pt x="0" y="11430"/>
                    <a:pt x="11430" y="0"/>
                    <a:pt x="25400" y="0"/>
                  </a:cubicBezTo>
                  <a:close/>
                </a:path>
              </a:pathLst>
            </a:custGeom>
            <a:solidFill>
              <a:srgbClr val="000000"/>
            </a:solidFill>
          </p:spPr>
        </p:sp>
      </p:grpSp>
      <p:grpSp>
        <p:nvGrpSpPr>
          <p:cNvPr name="Group 9" id="9"/>
          <p:cNvGrpSpPr/>
          <p:nvPr/>
        </p:nvGrpSpPr>
        <p:grpSpPr>
          <a:xfrm rot="-5449344">
            <a:off x="1668110" y="7546575"/>
            <a:ext cx="524877" cy="38100"/>
            <a:chOff x="0" y="0"/>
            <a:chExt cx="699836" cy="50800"/>
          </a:xfrm>
        </p:grpSpPr>
        <p:sp>
          <p:nvSpPr>
            <p:cNvPr name="Freeform 10" id="10"/>
            <p:cNvSpPr/>
            <p:nvPr/>
          </p:nvSpPr>
          <p:spPr>
            <a:xfrm flipH="false" flipV="false" rot="0">
              <a:off x="0" y="0"/>
              <a:ext cx="699897" cy="50800"/>
            </a:xfrm>
            <a:custGeom>
              <a:avLst/>
              <a:gdLst/>
              <a:ahLst/>
              <a:cxnLst/>
              <a:rect r="r" b="b" t="t" l="l"/>
              <a:pathLst>
                <a:path h="50800" w="699897">
                  <a:moveTo>
                    <a:pt x="25400" y="0"/>
                  </a:moveTo>
                  <a:lnTo>
                    <a:pt x="674497" y="0"/>
                  </a:lnTo>
                  <a:cubicBezTo>
                    <a:pt x="688467" y="0"/>
                    <a:pt x="699897" y="11430"/>
                    <a:pt x="699897" y="25400"/>
                  </a:cubicBezTo>
                  <a:cubicBezTo>
                    <a:pt x="699897" y="39370"/>
                    <a:pt x="688467" y="50800"/>
                    <a:pt x="674497" y="50800"/>
                  </a:cubicBezTo>
                  <a:lnTo>
                    <a:pt x="25400" y="50800"/>
                  </a:lnTo>
                  <a:cubicBezTo>
                    <a:pt x="11430" y="50800"/>
                    <a:pt x="0" y="39370"/>
                    <a:pt x="0" y="25400"/>
                  </a:cubicBezTo>
                  <a:cubicBezTo>
                    <a:pt x="0" y="11430"/>
                    <a:pt x="11430" y="0"/>
                    <a:pt x="25400" y="0"/>
                  </a:cubicBezTo>
                  <a:close/>
                </a:path>
              </a:pathLst>
            </a:custGeom>
            <a:solidFill>
              <a:srgbClr val="EE2742"/>
            </a:solidFill>
          </p:spPr>
        </p:sp>
      </p:grpSp>
      <p:grpSp>
        <p:nvGrpSpPr>
          <p:cNvPr name="Group 11" id="11"/>
          <p:cNvGrpSpPr/>
          <p:nvPr/>
        </p:nvGrpSpPr>
        <p:grpSpPr>
          <a:xfrm rot="0">
            <a:off x="6978597" y="5938164"/>
            <a:ext cx="957464" cy="38100"/>
            <a:chOff x="0" y="0"/>
            <a:chExt cx="1276619" cy="50800"/>
          </a:xfrm>
        </p:grpSpPr>
        <p:sp>
          <p:nvSpPr>
            <p:cNvPr name="Freeform 12" id="12"/>
            <p:cNvSpPr/>
            <p:nvPr/>
          </p:nvSpPr>
          <p:spPr>
            <a:xfrm flipH="false" flipV="false" rot="0">
              <a:off x="0" y="0"/>
              <a:ext cx="1276604" cy="50800"/>
            </a:xfrm>
            <a:custGeom>
              <a:avLst/>
              <a:gdLst/>
              <a:ahLst/>
              <a:cxnLst/>
              <a:rect r="r" b="b" t="t" l="l"/>
              <a:pathLst>
                <a:path h="50800" w="1276604">
                  <a:moveTo>
                    <a:pt x="25400" y="0"/>
                  </a:moveTo>
                  <a:lnTo>
                    <a:pt x="1251204" y="0"/>
                  </a:lnTo>
                  <a:cubicBezTo>
                    <a:pt x="1265174" y="0"/>
                    <a:pt x="1276604" y="11430"/>
                    <a:pt x="1276604" y="25400"/>
                  </a:cubicBezTo>
                  <a:cubicBezTo>
                    <a:pt x="1276604" y="39370"/>
                    <a:pt x="1265174" y="50800"/>
                    <a:pt x="1251204" y="50800"/>
                  </a:cubicBezTo>
                  <a:lnTo>
                    <a:pt x="25400" y="50800"/>
                  </a:lnTo>
                  <a:cubicBezTo>
                    <a:pt x="11430" y="50800"/>
                    <a:pt x="0" y="39370"/>
                    <a:pt x="0" y="25400"/>
                  </a:cubicBezTo>
                  <a:cubicBezTo>
                    <a:pt x="0" y="11430"/>
                    <a:pt x="11430" y="0"/>
                    <a:pt x="25400" y="0"/>
                  </a:cubicBezTo>
                  <a:close/>
                </a:path>
              </a:pathLst>
            </a:custGeom>
            <a:solidFill>
              <a:srgbClr val="000000"/>
            </a:solidFill>
          </p:spPr>
        </p:sp>
      </p:grpSp>
      <p:sp>
        <p:nvSpPr>
          <p:cNvPr name="Freeform 13" id="13"/>
          <p:cNvSpPr/>
          <p:nvPr/>
        </p:nvSpPr>
        <p:spPr>
          <a:xfrm flipH="false" flipV="false" rot="0">
            <a:off x="8195193" y="4882580"/>
            <a:ext cx="2261856" cy="2261856"/>
          </a:xfrm>
          <a:custGeom>
            <a:avLst/>
            <a:gdLst/>
            <a:ahLst/>
            <a:cxnLst/>
            <a:rect r="r" b="b" t="t" l="l"/>
            <a:pathLst>
              <a:path h="2261856" w="2261856">
                <a:moveTo>
                  <a:pt x="0" y="0"/>
                </a:moveTo>
                <a:lnTo>
                  <a:pt x="2261856" y="0"/>
                </a:lnTo>
                <a:lnTo>
                  <a:pt x="2261856" y="2261856"/>
                </a:lnTo>
                <a:lnTo>
                  <a:pt x="0" y="226185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4" id="14"/>
          <p:cNvGrpSpPr/>
          <p:nvPr/>
        </p:nvGrpSpPr>
        <p:grpSpPr>
          <a:xfrm rot="0">
            <a:off x="6875986" y="7989949"/>
            <a:ext cx="1723212" cy="432825"/>
            <a:chOff x="0" y="0"/>
            <a:chExt cx="2297616" cy="577100"/>
          </a:xfrm>
        </p:grpSpPr>
        <p:sp>
          <p:nvSpPr>
            <p:cNvPr name="Freeform 15" id="15"/>
            <p:cNvSpPr/>
            <p:nvPr/>
          </p:nvSpPr>
          <p:spPr>
            <a:xfrm flipH="false" flipV="false" rot="0">
              <a:off x="0" y="0"/>
              <a:ext cx="2297557" cy="577088"/>
            </a:xfrm>
            <a:custGeom>
              <a:avLst/>
              <a:gdLst/>
              <a:ahLst/>
              <a:cxnLst/>
              <a:rect r="r" b="b" t="t" l="l"/>
              <a:pathLst>
                <a:path h="577088" w="2297557">
                  <a:moveTo>
                    <a:pt x="0" y="0"/>
                  </a:moveTo>
                  <a:lnTo>
                    <a:pt x="2297557" y="0"/>
                  </a:lnTo>
                  <a:lnTo>
                    <a:pt x="2297557" y="577088"/>
                  </a:lnTo>
                  <a:lnTo>
                    <a:pt x="0" y="577088"/>
                  </a:lnTo>
                  <a:close/>
                </a:path>
              </a:pathLst>
            </a:custGeom>
            <a:solidFill>
              <a:srgbClr val="4F696F"/>
            </a:solidFill>
          </p:spPr>
        </p:sp>
      </p:grpSp>
      <p:sp>
        <p:nvSpPr>
          <p:cNvPr name="TextBox 16" id="16"/>
          <p:cNvSpPr txBox="true"/>
          <p:nvPr/>
        </p:nvSpPr>
        <p:spPr>
          <a:xfrm rot="0">
            <a:off x="1055953" y="5290724"/>
            <a:ext cx="2034506" cy="1321744"/>
          </a:xfrm>
          <a:prstGeom prst="rect">
            <a:avLst/>
          </a:prstGeom>
        </p:spPr>
        <p:txBody>
          <a:bodyPr anchor="t" rtlCol="false" tIns="0" lIns="0" bIns="0" rIns="0">
            <a:spAutoFit/>
          </a:bodyPr>
          <a:lstStyle/>
          <a:p>
            <a:pPr algn="ctr">
              <a:lnSpc>
                <a:spcPts val="3301"/>
              </a:lnSpc>
            </a:pPr>
            <a:r>
              <a:rPr lang="en-US" sz="2358">
                <a:solidFill>
                  <a:srgbClr val="000000"/>
                </a:solidFill>
                <a:latin typeface="Arimo"/>
                <a:ea typeface="Arimo"/>
                <a:cs typeface="Arimo"/>
                <a:sym typeface="Arimo"/>
              </a:rPr>
              <a:t>Device sends an interrupt signal</a:t>
            </a:r>
          </a:p>
        </p:txBody>
      </p:sp>
      <p:sp>
        <p:nvSpPr>
          <p:cNvPr name="TextBox 17" id="17"/>
          <p:cNvSpPr txBox="true"/>
          <p:nvPr/>
        </p:nvSpPr>
        <p:spPr>
          <a:xfrm rot="0">
            <a:off x="5293528" y="9593275"/>
            <a:ext cx="8006369" cy="371228"/>
          </a:xfrm>
          <a:prstGeom prst="rect">
            <a:avLst/>
          </a:prstGeom>
        </p:spPr>
        <p:txBody>
          <a:bodyPr anchor="t" rtlCol="false" tIns="0" lIns="0" bIns="0" rIns="0">
            <a:spAutoFit/>
          </a:bodyPr>
          <a:lstStyle/>
          <a:p>
            <a:pPr algn="ctr">
              <a:lnSpc>
                <a:spcPts val="2563"/>
              </a:lnSpc>
            </a:pPr>
            <a:r>
              <a:rPr lang="en-US" sz="1830">
                <a:solidFill>
                  <a:srgbClr val="000000"/>
                </a:solidFill>
                <a:latin typeface="Arimo"/>
                <a:ea typeface="Arimo"/>
                <a:cs typeface="Arimo"/>
                <a:sym typeface="Arimo"/>
              </a:rPr>
              <a:t>Priority is decided by the Operating System</a:t>
            </a:r>
          </a:p>
        </p:txBody>
      </p:sp>
      <p:sp>
        <p:nvSpPr>
          <p:cNvPr name="TextBox 18" id="18"/>
          <p:cNvSpPr txBox="true"/>
          <p:nvPr/>
        </p:nvSpPr>
        <p:spPr>
          <a:xfrm rot="0">
            <a:off x="8399733" y="4946442"/>
            <a:ext cx="1852776" cy="1959333"/>
          </a:xfrm>
          <a:prstGeom prst="rect">
            <a:avLst/>
          </a:prstGeom>
        </p:spPr>
        <p:txBody>
          <a:bodyPr anchor="t" rtlCol="false" tIns="0" lIns="0" bIns="0" rIns="0">
            <a:spAutoFit/>
          </a:bodyPr>
          <a:lstStyle/>
          <a:p>
            <a:pPr algn="ctr">
              <a:lnSpc>
                <a:spcPts val="3006"/>
              </a:lnSpc>
            </a:pPr>
            <a:r>
              <a:rPr lang="en-US" sz="2147">
                <a:solidFill>
                  <a:srgbClr val="000000"/>
                </a:solidFill>
                <a:latin typeface="Arimo"/>
                <a:ea typeface="Arimo"/>
                <a:cs typeface="Arimo"/>
                <a:sym typeface="Arimo"/>
              </a:rPr>
              <a:t>The interrupt is being assigned a place in a queue</a:t>
            </a:r>
          </a:p>
        </p:txBody>
      </p:sp>
      <p:grpSp>
        <p:nvGrpSpPr>
          <p:cNvPr name="Group 19" id="19"/>
          <p:cNvGrpSpPr/>
          <p:nvPr/>
        </p:nvGrpSpPr>
        <p:grpSpPr>
          <a:xfrm rot="0">
            <a:off x="6875986" y="8505202"/>
            <a:ext cx="1723212" cy="432825"/>
            <a:chOff x="0" y="0"/>
            <a:chExt cx="2297616" cy="577100"/>
          </a:xfrm>
        </p:grpSpPr>
        <p:sp>
          <p:nvSpPr>
            <p:cNvPr name="Freeform 20" id="20"/>
            <p:cNvSpPr/>
            <p:nvPr/>
          </p:nvSpPr>
          <p:spPr>
            <a:xfrm flipH="false" flipV="false" rot="0">
              <a:off x="0" y="0"/>
              <a:ext cx="2297557" cy="577088"/>
            </a:xfrm>
            <a:custGeom>
              <a:avLst/>
              <a:gdLst/>
              <a:ahLst/>
              <a:cxnLst/>
              <a:rect r="r" b="b" t="t" l="l"/>
              <a:pathLst>
                <a:path h="577088" w="2297557">
                  <a:moveTo>
                    <a:pt x="0" y="0"/>
                  </a:moveTo>
                  <a:lnTo>
                    <a:pt x="2297557" y="0"/>
                  </a:lnTo>
                  <a:lnTo>
                    <a:pt x="2297557" y="577088"/>
                  </a:lnTo>
                  <a:lnTo>
                    <a:pt x="0" y="577088"/>
                  </a:lnTo>
                  <a:close/>
                </a:path>
              </a:pathLst>
            </a:custGeom>
            <a:solidFill>
              <a:srgbClr val="4F696F"/>
            </a:solidFill>
          </p:spPr>
        </p:sp>
      </p:grpSp>
      <p:grpSp>
        <p:nvGrpSpPr>
          <p:cNvPr name="Group 21" id="21"/>
          <p:cNvGrpSpPr/>
          <p:nvPr/>
        </p:nvGrpSpPr>
        <p:grpSpPr>
          <a:xfrm rot="0">
            <a:off x="6875986" y="9057646"/>
            <a:ext cx="1723212" cy="432825"/>
            <a:chOff x="0" y="0"/>
            <a:chExt cx="2297616" cy="577100"/>
          </a:xfrm>
        </p:grpSpPr>
        <p:sp>
          <p:nvSpPr>
            <p:cNvPr name="Freeform 22" id="22"/>
            <p:cNvSpPr/>
            <p:nvPr/>
          </p:nvSpPr>
          <p:spPr>
            <a:xfrm flipH="false" flipV="false" rot="0">
              <a:off x="0" y="0"/>
              <a:ext cx="2297557" cy="577088"/>
            </a:xfrm>
            <a:custGeom>
              <a:avLst/>
              <a:gdLst/>
              <a:ahLst/>
              <a:cxnLst/>
              <a:rect r="r" b="b" t="t" l="l"/>
              <a:pathLst>
                <a:path h="577088" w="2297557">
                  <a:moveTo>
                    <a:pt x="0" y="0"/>
                  </a:moveTo>
                  <a:lnTo>
                    <a:pt x="2297557" y="0"/>
                  </a:lnTo>
                  <a:lnTo>
                    <a:pt x="2297557" y="577088"/>
                  </a:lnTo>
                  <a:lnTo>
                    <a:pt x="0" y="577088"/>
                  </a:lnTo>
                  <a:close/>
                </a:path>
              </a:pathLst>
            </a:custGeom>
            <a:solidFill>
              <a:srgbClr val="4F696F"/>
            </a:solidFill>
          </p:spPr>
        </p:sp>
      </p:grpSp>
      <p:sp>
        <p:nvSpPr>
          <p:cNvPr name="TextBox 23" id="23"/>
          <p:cNvSpPr txBox="true"/>
          <p:nvPr/>
        </p:nvSpPr>
        <p:spPr>
          <a:xfrm rot="0">
            <a:off x="6623088" y="7963909"/>
            <a:ext cx="77301" cy="322652"/>
          </a:xfrm>
          <a:prstGeom prst="rect">
            <a:avLst/>
          </a:prstGeom>
        </p:spPr>
        <p:txBody>
          <a:bodyPr anchor="t" rtlCol="false" tIns="0" lIns="0" bIns="0" rIns="0">
            <a:spAutoFit/>
          </a:bodyPr>
          <a:lstStyle/>
          <a:p>
            <a:pPr algn="ctr">
              <a:lnSpc>
                <a:spcPts val="2201"/>
              </a:lnSpc>
            </a:pPr>
            <a:r>
              <a:rPr lang="en-US" sz="1572">
                <a:solidFill>
                  <a:srgbClr val="000000"/>
                </a:solidFill>
                <a:latin typeface="Arimo"/>
                <a:ea typeface="Arimo"/>
                <a:cs typeface="Arimo"/>
                <a:sym typeface="Arimo"/>
              </a:rPr>
              <a:t>1</a:t>
            </a:r>
          </a:p>
        </p:txBody>
      </p:sp>
      <p:sp>
        <p:nvSpPr>
          <p:cNvPr name="TextBox 24" id="24"/>
          <p:cNvSpPr txBox="true"/>
          <p:nvPr/>
        </p:nvSpPr>
        <p:spPr>
          <a:xfrm rot="0">
            <a:off x="6603018" y="8517426"/>
            <a:ext cx="117440" cy="322652"/>
          </a:xfrm>
          <a:prstGeom prst="rect">
            <a:avLst/>
          </a:prstGeom>
        </p:spPr>
        <p:txBody>
          <a:bodyPr anchor="t" rtlCol="false" tIns="0" lIns="0" bIns="0" rIns="0">
            <a:spAutoFit/>
          </a:bodyPr>
          <a:lstStyle/>
          <a:p>
            <a:pPr algn="ctr">
              <a:lnSpc>
                <a:spcPts val="2201"/>
              </a:lnSpc>
            </a:pPr>
            <a:r>
              <a:rPr lang="en-US" sz="1572">
                <a:solidFill>
                  <a:srgbClr val="000000"/>
                </a:solidFill>
                <a:latin typeface="Arimo"/>
                <a:ea typeface="Arimo"/>
                <a:cs typeface="Arimo"/>
                <a:sym typeface="Arimo"/>
              </a:rPr>
              <a:t>2</a:t>
            </a:r>
          </a:p>
        </p:txBody>
      </p:sp>
      <p:sp>
        <p:nvSpPr>
          <p:cNvPr name="TextBox 25" id="25"/>
          <p:cNvSpPr txBox="true"/>
          <p:nvPr/>
        </p:nvSpPr>
        <p:spPr>
          <a:xfrm rot="0">
            <a:off x="6607912" y="9059793"/>
            <a:ext cx="107653" cy="322652"/>
          </a:xfrm>
          <a:prstGeom prst="rect">
            <a:avLst/>
          </a:prstGeom>
        </p:spPr>
        <p:txBody>
          <a:bodyPr anchor="t" rtlCol="false" tIns="0" lIns="0" bIns="0" rIns="0">
            <a:spAutoFit/>
          </a:bodyPr>
          <a:lstStyle/>
          <a:p>
            <a:pPr algn="ctr">
              <a:lnSpc>
                <a:spcPts val="2201"/>
              </a:lnSpc>
            </a:pPr>
            <a:r>
              <a:rPr lang="en-US" sz="1572">
                <a:solidFill>
                  <a:srgbClr val="000000"/>
                </a:solidFill>
                <a:latin typeface="Arimo"/>
                <a:ea typeface="Arimo"/>
                <a:cs typeface="Arimo"/>
                <a:sym typeface="Arimo"/>
              </a:rPr>
              <a:t>3</a:t>
            </a:r>
          </a:p>
        </p:txBody>
      </p:sp>
      <p:sp>
        <p:nvSpPr>
          <p:cNvPr name="TextBox 26" id="26"/>
          <p:cNvSpPr txBox="true"/>
          <p:nvPr/>
        </p:nvSpPr>
        <p:spPr>
          <a:xfrm rot="0">
            <a:off x="6797979" y="7919506"/>
            <a:ext cx="1746625" cy="401934"/>
          </a:xfrm>
          <a:prstGeom prst="rect">
            <a:avLst/>
          </a:prstGeom>
        </p:spPr>
        <p:txBody>
          <a:bodyPr anchor="t" rtlCol="false" tIns="0" lIns="0" bIns="0" rIns="0">
            <a:spAutoFit/>
          </a:bodyPr>
          <a:lstStyle/>
          <a:p>
            <a:pPr algn="ctr">
              <a:lnSpc>
                <a:spcPts val="2834"/>
              </a:lnSpc>
            </a:pPr>
            <a:r>
              <a:rPr lang="en-US" sz="2024">
                <a:solidFill>
                  <a:srgbClr val="F9FCFF"/>
                </a:solidFill>
                <a:latin typeface="Arimo"/>
                <a:ea typeface="Arimo"/>
                <a:cs typeface="Arimo"/>
                <a:sym typeface="Arimo"/>
              </a:rPr>
              <a:t>I1</a:t>
            </a:r>
          </a:p>
        </p:txBody>
      </p:sp>
      <p:sp>
        <p:nvSpPr>
          <p:cNvPr name="TextBox 27" id="27"/>
          <p:cNvSpPr txBox="true"/>
          <p:nvPr/>
        </p:nvSpPr>
        <p:spPr>
          <a:xfrm rot="0">
            <a:off x="6852574" y="8447450"/>
            <a:ext cx="1746625" cy="401934"/>
          </a:xfrm>
          <a:prstGeom prst="rect">
            <a:avLst/>
          </a:prstGeom>
        </p:spPr>
        <p:txBody>
          <a:bodyPr anchor="t" rtlCol="false" tIns="0" lIns="0" bIns="0" rIns="0">
            <a:spAutoFit/>
          </a:bodyPr>
          <a:lstStyle/>
          <a:p>
            <a:pPr algn="ctr">
              <a:lnSpc>
                <a:spcPts val="2834"/>
              </a:lnSpc>
            </a:pPr>
            <a:r>
              <a:rPr lang="en-US" sz="2024">
                <a:solidFill>
                  <a:srgbClr val="F9FCFF"/>
                </a:solidFill>
                <a:latin typeface="Arimo"/>
                <a:ea typeface="Arimo"/>
                <a:cs typeface="Arimo"/>
                <a:sym typeface="Arimo"/>
              </a:rPr>
              <a:t>I2</a:t>
            </a:r>
          </a:p>
        </p:txBody>
      </p:sp>
      <p:sp>
        <p:nvSpPr>
          <p:cNvPr name="TextBox 28" id="28"/>
          <p:cNvSpPr txBox="true"/>
          <p:nvPr/>
        </p:nvSpPr>
        <p:spPr>
          <a:xfrm rot="0">
            <a:off x="2836652" y="5476157"/>
            <a:ext cx="2034506" cy="481057"/>
          </a:xfrm>
          <a:prstGeom prst="rect">
            <a:avLst/>
          </a:prstGeom>
        </p:spPr>
        <p:txBody>
          <a:bodyPr anchor="t" rtlCol="false" tIns="0" lIns="0" bIns="0" rIns="0">
            <a:spAutoFit/>
          </a:bodyPr>
          <a:lstStyle/>
          <a:p>
            <a:pPr algn="ctr">
              <a:lnSpc>
                <a:spcPts val="3301"/>
              </a:lnSpc>
            </a:pPr>
            <a:r>
              <a:rPr lang="en-US" sz="2358">
                <a:solidFill>
                  <a:srgbClr val="000000"/>
                </a:solidFill>
                <a:latin typeface="Arimo"/>
                <a:ea typeface="Arimo"/>
                <a:cs typeface="Arimo"/>
                <a:sym typeface="Arimo"/>
              </a:rPr>
              <a:t>XX</a:t>
            </a:r>
          </a:p>
        </p:txBody>
      </p:sp>
      <p:sp>
        <p:nvSpPr>
          <p:cNvPr name="TextBox 29" id="29"/>
          <p:cNvSpPr txBox="true"/>
          <p:nvPr/>
        </p:nvSpPr>
        <p:spPr>
          <a:xfrm rot="0">
            <a:off x="7115270" y="7472607"/>
            <a:ext cx="1079923" cy="396598"/>
          </a:xfrm>
          <a:prstGeom prst="rect">
            <a:avLst/>
          </a:prstGeom>
        </p:spPr>
        <p:txBody>
          <a:bodyPr anchor="t" rtlCol="false" tIns="0" lIns="0" bIns="0" rIns="0">
            <a:spAutoFit/>
          </a:bodyPr>
          <a:lstStyle/>
          <a:p>
            <a:pPr algn="ctr">
              <a:lnSpc>
                <a:spcPts val="2608"/>
              </a:lnSpc>
            </a:pPr>
            <a:r>
              <a:rPr lang="en-US" sz="1862">
                <a:solidFill>
                  <a:srgbClr val="000000"/>
                </a:solidFill>
                <a:latin typeface="Arimo"/>
                <a:ea typeface="Arimo"/>
                <a:cs typeface="Arimo"/>
                <a:sym typeface="Arimo"/>
              </a:rPr>
              <a:t>Before</a:t>
            </a:r>
          </a:p>
        </p:txBody>
      </p:sp>
      <p:grpSp>
        <p:nvGrpSpPr>
          <p:cNvPr name="Group 30" id="30"/>
          <p:cNvGrpSpPr/>
          <p:nvPr/>
        </p:nvGrpSpPr>
        <p:grpSpPr>
          <a:xfrm rot="0">
            <a:off x="9543864" y="8024045"/>
            <a:ext cx="1684056" cy="422990"/>
            <a:chOff x="0" y="0"/>
            <a:chExt cx="2245408" cy="563987"/>
          </a:xfrm>
        </p:grpSpPr>
        <p:sp>
          <p:nvSpPr>
            <p:cNvPr name="Freeform 31" id="31"/>
            <p:cNvSpPr/>
            <p:nvPr/>
          </p:nvSpPr>
          <p:spPr>
            <a:xfrm flipH="false" flipV="false" rot="0">
              <a:off x="0" y="0"/>
              <a:ext cx="2245360" cy="564007"/>
            </a:xfrm>
            <a:custGeom>
              <a:avLst/>
              <a:gdLst/>
              <a:ahLst/>
              <a:cxnLst/>
              <a:rect r="r" b="b" t="t" l="l"/>
              <a:pathLst>
                <a:path h="564007" w="2245360">
                  <a:moveTo>
                    <a:pt x="0" y="0"/>
                  </a:moveTo>
                  <a:lnTo>
                    <a:pt x="2245360" y="0"/>
                  </a:lnTo>
                  <a:lnTo>
                    <a:pt x="2245360" y="564007"/>
                  </a:lnTo>
                  <a:lnTo>
                    <a:pt x="0" y="564007"/>
                  </a:lnTo>
                  <a:close/>
                </a:path>
              </a:pathLst>
            </a:custGeom>
            <a:solidFill>
              <a:srgbClr val="4F696F"/>
            </a:solidFill>
          </p:spPr>
        </p:sp>
      </p:grpSp>
      <p:grpSp>
        <p:nvGrpSpPr>
          <p:cNvPr name="Group 32" id="32"/>
          <p:cNvGrpSpPr/>
          <p:nvPr/>
        </p:nvGrpSpPr>
        <p:grpSpPr>
          <a:xfrm rot="0">
            <a:off x="9543864" y="8527590"/>
            <a:ext cx="1684056" cy="422990"/>
            <a:chOff x="0" y="0"/>
            <a:chExt cx="2245408" cy="563987"/>
          </a:xfrm>
        </p:grpSpPr>
        <p:sp>
          <p:nvSpPr>
            <p:cNvPr name="Freeform 33" id="33"/>
            <p:cNvSpPr/>
            <p:nvPr/>
          </p:nvSpPr>
          <p:spPr>
            <a:xfrm flipH="false" flipV="false" rot="0">
              <a:off x="0" y="0"/>
              <a:ext cx="2245360" cy="564007"/>
            </a:xfrm>
            <a:custGeom>
              <a:avLst/>
              <a:gdLst/>
              <a:ahLst/>
              <a:cxnLst/>
              <a:rect r="r" b="b" t="t" l="l"/>
              <a:pathLst>
                <a:path h="564007" w="2245360">
                  <a:moveTo>
                    <a:pt x="0" y="0"/>
                  </a:moveTo>
                  <a:lnTo>
                    <a:pt x="2245360" y="0"/>
                  </a:lnTo>
                  <a:lnTo>
                    <a:pt x="2245360" y="564007"/>
                  </a:lnTo>
                  <a:lnTo>
                    <a:pt x="0" y="564007"/>
                  </a:lnTo>
                  <a:close/>
                </a:path>
              </a:pathLst>
            </a:custGeom>
            <a:solidFill>
              <a:srgbClr val="4F696F"/>
            </a:solidFill>
          </p:spPr>
        </p:sp>
      </p:grpSp>
      <p:grpSp>
        <p:nvGrpSpPr>
          <p:cNvPr name="Group 34" id="34"/>
          <p:cNvGrpSpPr/>
          <p:nvPr/>
        </p:nvGrpSpPr>
        <p:grpSpPr>
          <a:xfrm rot="0">
            <a:off x="9543864" y="9067481"/>
            <a:ext cx="1684056" cy="422990"/>
            <a:chOff x="0" y="0"/>
            <a:chExt cx="2245408" cy="563987"/>
          </a:xfrm>
        </p:grpSpPr>
        <p:sp>
          <p:nvSpPr>
            <p:cNvPr name="Freeform 35" id="35"/>
            <p:cNvSpPr/>
            <p:nvPr/>
          </p:nvSpPr>
          <p:spPr>
            <a:xfrm flipH="false" flipV="false" rot="0">
              <a:off x="0" y="0"/>
              <a:ext cx="2245360" cy="564007"/>
            </a:xfrm>
            <a:custGeom>
              <a:avLst/>
              <a:gdLst/>
              <a:ahLst/>
              <a:cxnLst/>
              <a:rect r="r" b="b" t="t" l="l"/>
              <a:pathLst>
                <a:path h="564007" w="2245360">
                  <a:moveTo>
                    <a:pt x="0" y="0"/>
                  </a:moveTo>
                  <a:lnTo>
                    <a:pt x="2245360" y="0"/>
                  </a:lnTo>
                  <a:lnTo>
                    <a:pt x="2245360" y="564007"/>
                  </a:lnTo>
                  <a:lnTo>
                    <a:pt x="0" y="564007"/>
                  </a:lnTo>
                  <a:close/>
                </a:path>
              </a:pathLst>
            </a:custGeom>
            <a:solidFill>
              <a:srgbClr val="4F696F"/>
            </a:solidFill>
          </p:spPr>
        </p:sp>
      </p:grpSp>
      <p:sp>
        <p:nvSpPr>
          <p:cNvPr name="TextBox 36" id="36"/>
          <p:cNvSpPr txBox="true"/>
          <p:nvPr/>
        </p:nvSpPr>
        <p:spPr>
          <a:xfrm rot="0">
            <a:off x="9296712" y="7996649"/>
            <a:ext cx="75544" cy="317269"/>
          </a:xfrm>
          <a:prstGeom prst="rect">
            <a:avLst/>
          </a:prstGeom>
        </p:spPr>
        <p:txBody>
          <a:bodyPr anchor="t" rtlCol="false" tIns="0" lIns="0" bIns="0" rIns="0">
            <a:spAutoFit/>
          </a:bodyPr>
          <a:lstStyle/>
          <a:p>
            <a:pPr algn="ctr">
              <a:lnSpc>
                <a:spcPts val="2151"/>
              </a:lnSpc>
            </a:pPr>
            <a:r>
              <a:rPr lang="en-US" sz="1535">
                <a:solidFill>
                  <a:srgbClr val="000000"/>
                </a:solidFill>
                <a:latin typeface="Arimo"/>
                <a:ea typeface="Arimo"/>
                <a:cs typeface="Arimo"/>
                <a:sym typeface="Arimo"/>
              </a:rPr>
              <a:t>1</a:t>
            </a:r>
          </a:p>
        </p:txBody>
      </p:sp>
      <p:sp>
        <p:nvSpPr>
          <p:cNvPr name="TextBox 37" id="37"/>
          <p:cNvSpPr txBox="true"/>
          <p:nvPr/>
        </p:nvSpPr>
        <p:spPr>
          <a:xfrm rot="0">
            <a:off x="9277099" y="8537588"/>
            <a:ext cx="114772" cy="317269"/>
          </a:xfrm>
          <a:prstGeom prst="rect">
            <a:avLst/>
          </a:prstGeom>
        </p:spPr>
        <p:txBody>
          <a:bodyPr anchor="t" rtlCol="false" tIns="0" lIns="0" bIns="0" rIns="0">
            <a:spAutoFit/>
          </a:bodyPr>
          <a:lstStyle/>
          <a:p>
            <a:pPr algn="ctr">
              <a:lnSpc>
                <a:spcPts val="2151"/>
              </a:lnSpc>
            </a:pPr>
            <a:r>
              <a:rPr lang="en-US" sz="1535">
                <a:solidFill>
                  <a:srgbClr val="000000"/>
                </a:solidFill>
                <a:latin typeface="Arimo"/>
                <a:ea typeface="Arimo"/>
                <a:cs typeface="Arimo"/>
                <a:sym typeface="Arimo"/>
              </a:rPr>
              <a:t>2</a:t>
            </a:r>
          </a:p>
        </p:txBody>
      </p:sp>
      <p:sp>
        <p:nvSpPr>
          <p:cNvPr name="TextBox 38" id="38"/>
          <p:cNvSpPr txBox="true"/>
          <p:nvPr/>
        </p:nvSpPr>
        <p:spPr>
          <a:xfrm rot="0">
            <a:off x="9281881" y="9067403"/>
            <a:ext cx="105207" cy="317269"/>
          </a:xfrm>
          <a:prstGeom prst="rect">
            <a:avLst/>
          </a:prstGeom>
        </p:spPr>
        <p:txBody>
          <a:bodyPr anchor="t" rtlCol="false" tIns="0" lIns="0" bIns="0" rIns="0">
            <a:spAutoFit/>
          </a:bodyPr>
          <a:lstStyle/>
          <a:p>
            <a:pPr algn="ctr">
              <a:lnSpc>
                <a:spcPts val="2151"/>
              </a:lnSpc>
            </a:pPr>
            <a:r>
              <a:rPr lang="en-US" sz="1535">
                <a:solidFill>
                  <a:srgbClr val="000000"/>
                </a:solidFill>
                <a:latin typeface="Arimo"/>
                <a:ea typeface="Arimo"/>
                <a:cs typeface="Arimo"/>
                <a:sym typeface="Arimo"/>
              </a:rPr>
              <a:t>3</a:t>
            </a:r>
          </a:p>
        </p:txBody>
      </p:sp>
      <p:sp>
        <p:nvSpPr>
          <p:cNvPr name="TextBox 39" id="39"/>
          <p:cNvSpPr txBox="true"/>
          <p:nvPr/>
        </p:nvSpPr>
        <p:spPr>
          <a:xfrm rot="0">
            <a:off x="9456715" y="8468986"/>
            <a:ext cx="1706936" cy="394965"/>
          </a:xfrm>
          <a:prstGeom prst="rect">
            <a:avLst/>
          </a:prstGeom>
        </p:spPr>
        <p:txBody>
          <a:bodyPr anchor="t" rtlCol="false" tIns="0" lIns="0" bIns="0" rIns="0">
            <a:spAutoFit/>
          </a:bodyPr>
          <a:lstStyle/>
          <a:p>
            <a:pPr algn="ctr">
              <a:lnSpc>
                <a:spcPts val="2769"/>
              </a:lnSpc>
            </a:pPr>
            <a:r>
              <a:rPr lang="en-US" sz="1978">
                <a:solidFill>
                  <a:srgbClr val="F9FCFF"/>
                </a:solidFill>
                <a:latin typeface="Arimo"/>
                <a:ea typeface="Arimo"/>
                <a:cs typeface="Arimo"/>
                <a:sym typeface="Arimo"/>
              </a:rPr>
              <a:t>I1</a:t>
            </a:r>
          </a:p>
        </p:txBody>
      </p:sp>
      <p:sp>
        <p:nvSpPr>
          <p:cNvPr name="TextBox 40" id="40"/>
          <p:cNvSpPr txBox="true"/>
          <p:nvPr/>
        </p:nvSpPr>
        <p:spPr>
          <a:xfrm rot="0">
            <a:off x="9456715" y="9033869"/>
            <a:ext cx="1706936" cy="394965"/>
          </a:xfrm>
          <a:prstGeom prst="rect">
            <a:avLst/>
          </a:prstGeom>
        </p:spPr>
        <p:txBody>
          <a:bodyPr anchor="t" rtlCol="false" tIns="0" lIns="0" bIns="0" rIns="0">
            <a:spAutoFit/>
          </a:bodyPr>
          <a:lstStyle/>
          <a:p>
            <a:pPr algn="ctr">
              <a:lnSpc>
                <a:spcPts val="2769"/>
              </a:lnSpc>
            </a:pPr>
            <a:r>
              <a:rPr lang="en-US" sz="1978">
                <a:solidFill>
                  <a:srgbClr val="F9FCFF"/>
                </a:solidFill>
                <a:latin typeface="Arimo"/>
                <a:ea typeface="Arimo"/>
                <a:cs typeface="Arimo"/>
                <a:sym typeface="Arimo"/>
              </a:rPr>
              <a:t>I2</a:t>
            </a:r>
          </a:p>
        </p:txBody>
      </p:sp>
      <p:sp>
        <p:nvSpPr>
          <p:cNvPr name="TextBox 41" id="41"/>
          <p:cNvSpPr txBox="true"/>
          <p:nvPr/>
        </p:nvSpPr>
        <p:spPr>
          <a:xfrm rot="0">
            <a:off x="9520984" y="7953038"/>
            <a:ext cx="1706936" cy="394965"/>
          </a:xfrm>
          <a:prstGeom prst="rect">
            <a:avLst/>
          </a:prstGeom>
        </p:spPr>
        <p:txBody>
          <a:bodyPr anchor="t" rtlCol="false" tIns="0" lIns="0" bIns="0" rIns="0">
            <a:spAutoFit/>
          </a:bodyPr>
          <a:lstStyle/>
          <a:p>
            <a:pPr algn="ctr">
              <a:lnSpc>
                <a:spcPts val="2769"/>
              </a:lnSpc>
            </a:pPr>
            <a:r>
              <a:rPr lang="en-US" sz="1978">
                <a:solidFill>
                  <a:srgbClr val="F9FCFF"/>
                </a:solidFill>
                <a:latin typeface="Arimo"/>
                <a:ea typeface="Arimo"/>
                <a:cs typeface="Arimo"/>
                <a:sym typeface="Arimo"/>
              </a:rPr>
              <a:t>XX</a:t>
            </a:r>
          </a:p>
        </p:txBody>
      </p:sp>
      <p:sp>
        <p:nvSpPr>
          <p:cNvPr name="TextBox 42" id="42"/>
          <p:cNvSpPr txBox="true"/>
          <p:nvPr/>
        </p:nvSpPr>
        <p:spPr>
          <a:xfrm rot="0">
            <a:off x="7786516" y="4065969"/>
            <a:ext cx="3079210" cy="726228"/>
          </a:xfrm>
          <a:prstGeom prst="rect">
            <a:avLst/>
          </a:prstGeom>
        </p:spPr>
        <p:txBody>
          <a:bodyPr anchor="t" rtlCol="false" tIns="0" lIns="0" bIns="0" rIns="0">
            <a:spAutoFit/>
          </a:bodyPr>
          <a:lstStyle/>
          <a:p>
            <a:pPr algn="ctr">
              <a:lnSpc>
                <a:spcPts val="2608"/>
              </a:lnSpc>
            </a:pPr>
            <a:r>
              <a:rPr lang="en-US" sz="1862">
                <a:solidFill>
                  <a:srgbClr val="000000"/>
                </a:solidFill>
                <a:latin typeface="Arimo"/>
                <a:ea typeface="Arimo"/>
                <a:cs typeface="Arimo"/>
                <a:sym typeface="Arimo"/>
              </a:rPr>
              <a:t>Part of the Interrupt Service Routine</a:t>
            </a:r>
          </a:p>
        </p:txBody>
      </p:sp>
      <p:sp>
        <p:nvSpPr>
          <p:cNvPr name="TextBox 43" id="43"/>
          <p:cNvSpPr txBox="true"/>
          <p:nvPr/>
        </p:nvSpPr>
        <p:spPr>
          <a:xfrm rot="0">
            <a:off x="9770222" y="7472607"/>
            <a:ext cx="1079923" cy="396598"/>
          </a:xfrm>
          <a:prstGeom prst="rect">
            <a:avLst/>
          </a:prstGeom>
        </p:spPr>
        <p:txBody>
          <a:bodyPr anchor="t" rtlCol="false" tIns="0" lIns="0" bIns="0" rIns="0">
            <a:spAutoFit/>
          </a:bodyPr>
          <a:lstStyle/>
          <a:p>
            <a:pPr algn="ctr">
              <a:lnSpc>
                <a:spcPts val="2608"/>
              </a:lnSpc>
            </a:pPr>
            <a:r>
              <a:rPr lang="en-US" sz="1862">
                <a:solidFill>
                  <a:srgbClr val="000000"/>
                </a:solidFill>
                <a:latin typeface="Arimo"/>
                <a:ea typeface="Arimo"/>
                <a:cs typeface="Arimo"/>
                <a:sym typeface="Arimo"/>
              </a:rPr>
              <a:t>After</a:t>
            </a:r>
          </a:p>
        </p:txBody>
      </p:sp>
      <p:grpSp>
        <p:nvGrpSpPr>
          <p:cNvPr name="Group 44" id="44"/>
          <p:cNvGrpSpPr/>
          <p:nvPr/>
        </p:nvGrpSpPr>
        <p:grpSpPr>
          <a:xfrm rot="0">
            <a:off x="10846676" y="5895600"/>
            <a:ext cx="957464" cy="38100"/>
            <a:chOff x="0" y="0"/>
            <a:chExt cx="1276619" cy="50800"/>
          </a:xfrm>
        </p:grpSpPr>
        <p:sp>
          <p:nvSpPr>
            <p:cNvPr name="Freeform 45" id="45"/>
            <p:cNvSpPr/>
            <p:nvPr/>
          </p:nvSpPr>
          <p:spPr>
            <a:xfrm flipH="false" flipV="false" rot="0">
              <a:off x="0" y="0"/>
              <a:ext cx="1276604" cy="50800"/>
            </a:xfrm>
            <a:custGeom>
              <a:avLst/>
              <a:gdLst/>
              <a:ahLst/>
              <a:cxnLst/>
              <a:rect r="r" b="b" t="t" l="l"/>
              <a:pathLst>
                <a:path h="50800" w="1276604">
                  <a:moveTo>
                    <a:pt x="25400" y="0"/>
                  </a:moveTo>
                  <a:lnTo>
                    <a:pt x="1251204" y="0"/>
                  </a:lnTo>
                  <a:cubicBezTo>
                    <a:pt x="1265174" y="0"/>
                    <a:pt x="1276604" y="11430"/>
                    <a:pt x="1276604" y="25400"/>
                  </a:cubicBezTo>
                  <a:cubicBezTo>
                    <a:pt x="1276604" y="39370"/>
                    <a:pt x="1265174" y="50800"/>
                    <a:pt x="1251204" y="50800"/>
                  </a:cubicBezTo>
                  <a:lnTo>
                    <a:pt x="25400" y="50800"/>
                  </a:lnTo>
                  <a:cubicBezTo>
                    <a:pt x="11430" y="50800"/>
                    <a:pt x="0" y="39370"/>
                    <a:pt x="0" y="25400"/>
                  </a:cubicBezTo>
                  <a:cubicBezTo>
                    <a:pt x="0" y="11430"/>
                    <a:pt x="11430" y="0"/>
                    <a:pt x="25400" y="0"/>
                  </a:cubicBezTo>
                  <a:close/>
                </a:path>
              </a:pathLst>
            </a:custGeom>
            <a:solidFill>
              <a:srgbClr val="000000"/>
            </a:solidFill>
          </p:spPr>
        </p:sp>
      </p:grpSp>
      <p:sp>
        <p:nvSpPr>
          <p:cNvPr name="Freeform 46" id="46"/>
          <p:cNvSpPr/>
          <p:nvPr/>
        </p:nvSpPr>
        <p:spPr>
          <a:xfrm flipH="false" flipV="false" rot="0">
            <a:off x="12495930" y="0"/>
            <a:ext cx="5792070" cy="4114800"/>
          </a:xfrm>
          <a:custGeom>
            <a:avLst/>
            <a:gdLst/>
            <a:ahLst/>
            <a:cxnLst/>
            <a:rect r="r" b="b" t="t" l="l"/>
            <a:pathLst>
              <a:path h="4114800" w="5792070">
                <a:moveTo>
                  <a:pt x="0" y="0"/>
                </a:moveTo>
                <a:lnTo>
                  <a:pt x="5792070" y="0"/>
                </a:lnTo>
                <a:lnTo>
                  <a:pt x="5792070" y="4114800"/>
                </a:lnTo>
                <a:lnTo>
                  <a:pt x="0" y="4114800"/>
                </a:lnTo>
                <a:lnTo>
                  <a:pt x="0" y="0"/>
                </a:lnTo>
                <a:close/>
              </a:path>
            </a:pathLst>
          </a:custGeom>
          <a:blipFill>
            <a:blip r:embed="rId6"/>
            <a:stretch>
              <a:fillRect l="0" t="-2813" r="-85" b="-2813"/>
            </a:stretch>
          </a:blipFill>
        </p:spPr>
      </p:sp>
      <p:sp>
        <p:nvSpPr>
          <p:cNvPr name="Freeform 47" id="47"/>
          <p:cNvSpPr/>
          <p:nvPr/>
        </p:nvSpPr>
        <p:spPr>
          <a:xfrm flipH="false" flipV="false" rot="0">
            <a:off x="12180104" y="4368580"/>
            <a:ext cx="4031441" cy="2818420"/>
          </a:xfrm>
          <a:custGeom>
            <a:avLst/>
            <a:gdLst/>
            <a:ahLst/>
            <a:cxnLst/>
            <a:rect r="r" b="b" t="t" l="l"/>
            <a:pathLst>
              <a:path h="2818420" w="4031441">
                <a:moveTo>
                  <a:pt x="0" y="0"/>
                </a:moveTo>
                <a:lnTo>
                  <a:pt x="4031441" y="0"/>
                </a:lnTo>
                <a:lnTo>
                  <a:pt x="4031441" y="2818420"/>
                </a:lnTo>
                <a:lnTo>
                  <a:pt x="0" y="281842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48" id="48"/>
          <p:cNvSpPr txBox="true"/>
          <p:nvPr/>
        </p:nvSpPr>
        <p:spPr>
          <a:xfrm rot="0">
            <a:off x="405941" y="8224181"/>
            <a:ext cx="3479763" cy="1016222"/>
          </a:xfrm>
          <a:prstGeom prst="rect">
            <a:avLst/>
          </a:prstGeom>
        </p:spPr>
        <p:txBody>
          <a:bodyPr anchor="t" rtlCol="false" tIns="0" lIns="0" bIns="0" rIns="0">
            <a:spAutoFit/>
          </a:bodyPr>
          <a:lstStyle/>
          <a:p>
            <a:pPr algn="ctr">
              <a:lnSpc>
                <a:spcPts val="2563"/>
              </a:lnSpc>
            </a:pPr>
            <a:r>
              <a:rPr lang="en-US" sz="1830">
                <a:solidFill>
                  <a:srgbClr val="000000"/>
                </a:solidFill>
                <a:latin typeface="Arimo"/>
                <a:ea typeface="Arimo"/>
                <a:cs typeface="Arimo"/>
                <a:sym typeface="Arimo"/>
              </a:rPr>
              <a:t>Eg.Divide by 0, keyboard key pressed, printer error, mouse movement</a:t>
            </a:r>
          </a:p>
        </p:txBody>
      </p:sp>
      <p:sp>
        <p:nvSpPr>
          <p:cNvPr name="TextBox 49" id="49"/>
          <p:cNvSpPr txBox="true"/>
          <p:nvPr/>
        </p:nvSpPr>
        <p:spPr>
          <a:xfrm rot="0">
            <a:off x="12495930" y="4550138"/>
            <a:ext cx="3435239" cy="2371196"/>
          </a:xfrm>
          <a:prstGeom prst="rect">
            <a:avLst/>
          </a:prstGeom>
        </p:spPr>
        <p:txBody>
          <a:bodyPr anchor="t" rtlCol="false" tIns="0" lIns="0" bIns="0" rIns="0">
            <a:spAutoFit/>
          </a:bodyPr>
          <a:lstStyle/>
          <a:p>
            <a:pPr algn="ctr">
              <a:lnSpc>
                <a:spcPts val="2653"/>
              </a:lnSpc>
            </a:pPr>
            <a:r>
              <a:rPr lang="en-US" sz="1895">
                <a:solidFill>
                  <a:srgbClr val="000000"/>
                </a:solidFill>
                <a:latin typeface="Arimo"/>
                <a:ea typeface="Arimo"/>
                <a:cs typeface="Arimo"/>
                <a:sym typeface="Arimo"/>
              </a:rPr>
              <a:t>Upon completing a fetch-decode-execute cycle, the CPU checks the priority of the next interrupt to see if it has a higher priority than the current task being processed. </a:t>
            </a:r>
          </a:p>
        </p:txBody>
      </p:sp>
      <p:grpSp>
        <p:nvGrpSpPr>
          <p:cNvPr name="Group 50" id="50"/>
          <p:cNvGrpSpPr/>
          <p:nvPr/>
        </p:nvGrpSpPr>
        <p:grpSpPr>
          <a:xfrm rot="8067132">
            <a:off x="13485813" y="7625782"/>
            <a:ext cx="1118889" cy="38100"/>
            <a:chOff x="0" y="0"/>
            <a:chExt cx="1491852" cy="50800"/>
          </a:xfrm>
        </p:grpSpPr>
        <p:sp>
          <p:nvSpPr>
            <p:cNvPr name="Freeform 51" id="51"/>
            <p:cNvSpPr/>
            <p:nvPr/>
          </p:nvSpPr>
          <p:spPr>
            <a:xfrm flipH="false" flipV="false" rot="0">
              <a:off x="0" y="0"/>
              <a:ext cx="1491869" cy="50800"/>
            </a:xfrm>
            <a:custGeom>
              <a:avLst/>
              <a:gdLst/>
              <a:ahLst/>
              <a:cxnLst/>
              <a:rect r="r" b="b" t="t" l="l"/>
              <a:pathLst>
                <a:path h="50800" w="1491869">
                  <a:moveTo>
                    <a:pt x="25400" y="0"/>
                  </a:moveTo>
                  <a:lnTo>
                    <a:pt x="1466469" y="0"/>
                  </a:lnTo>
                  <a:cubicBezTo>
                    <a:pt x="1480439" y="0"/>
                    <a:pt x="1491869" y="11430"/>
                    <a:pt x="1491869" y="25400"/>
                  </a:cubicBezTo>
                  <a:cubicBezTo>
                    <a:pt x="1491869" y="39370"/>
                    <a:pt x="1480439" y="50800"/>
                    <a:pt x="1466469" y="50800"/>
                  </a:cubicBezTo>
                  <a:lnTo>
                    <a:pt x="25400" y="50800"/>
                  </a:lnTo>
                  <a:cubicBezTo>
                    <a:pt x="11430" y="50800"/>
                    <a:pt x="0" y="39370"/>
                    <a:pt x="0" y="25400"/>
                  </a:cubicBezTo>
                  <a:cubicBezTo>
                    <a:pt x="0" y="11430"/>
                    <a:pt x="11430" y="0"/>
                    <a:pt x="25400" y="0"/>
                  </a:cubicBezTo>
                  <a:close/>
                </a:path>
              </a:pathLst>
            </a:custGeom>
            <a:solidFill>
              <a:srgbClr val="000000"/>
            </a:solidFill>
          </p:spPr>
        </p:sp>
      </p:grpSp>
      <p:sp>
        <p:nvSpPr>
          <p:cNvPr name="Freeform 52" id="52"/>
          <p:cNvSpPr/>
          <p:nvPr/>
        </p:nvSpPr>
        <p:spPr>
          <a:xfrm flipH="false" flipV="false" rot="0">
            <a:off x="12495930" y="8206362"/>
            <a:ext cx="2514828" cy="1758141"/>
          </a:xfrm>
          <a:custGeom>
            <a:avLst/>
            <a:gdLst/>
            <a:ahLst/>
            <a:cxnLst/>
            <a:rect r="r" b="b" t="t" l="l"/>
            <a:pathLst>
              <a:path h="1758141" w="2514828">
                <a:moveTo>
                  <a:pt x="0" y="0"/>
                </a:moveTo>
                <a:lnTo>
                  <a:pt x="2514828" y="0"/>
                </a:lnTo>
                <a:lnTo>
                  <a:pt x="2514828" y="1758141"/>
                </a:lnTo>
                <a:lnTo>
                  <a:pt x="0" y="175814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53" id="53"/>
          <p:cNvSpPr txBox="true"/>
          <p:nvPr/>
        </p:nvSpPr>
        <p:spPr>
          <a:xfrm rot="0">
            <a:off x="12689636" y="8243231"/>
            <a:ext cx="2127416" cy="1463502"/>
          </a:xfrm>
          <a:prstGeom prst="rect">
            <a:avLst/>
          </a:prstGeom>
        </p:spPr>
        <p:txBody>
          <a:bodyPr anchor="t" rtlCol="false" tIns="0" lIns="0" bIns="0" rIns="0">
            <a:spAutoFit/>
          </a:bodyPr>
          <a:lstStyle/>
          <a:p>
            <a:pPr algn="ctr">
              <a:lnSpc>
                <a:spcPts val="2283"/>
              </a:lnSpc>
            </a:pPr>
            <a:r>
              <a:rPr lang="en-US" sz="1630">
                <a:solidFill>
                  <a:srgbClr val="000000"/>
                </a:solidFill>
                <a:latin typeface="Arimo"/>
                <a:ea typeface="Arimo"/>
                <a:cs typeface="Arimo"/>
                <a:sym typeface="Arimo"/>
              </a:rPr>
              <a:t>The CPU stops what it is doing and fetches the interrupt to the CPU to be processed</a:t>
            </a:r>
          </a:p>
        </p:txBody>
      </p:sp>
      <p:sp>
        <p:nvSpPr>
          <p:cNvPr name="TextBox 54" id="54"/>
          <p:cNvSpPr txBox="true"/>
          <p:nvPr/>
        </p:nvSpPr>
        <p:spPr>
          <a:xfrm rot="0">
            <a:off x="11785090" y="7345630"/>
            <a:ext cx="2214926" cy="604640"/>
          </a:xfrm>
          <a:prstGeom prst="rect">
            <a:avLst/>
          </a:prstGeom>
        </p:spPr>
        <p:txBody>
          <a:bodyPr anchor="t" rtlCol="false" tIns="0" lIns="0" bIns="0" rIns="0">
            <a:spAutoFit/>
          </a:bodyPr>
          <a:lstStyle/>
          <a:p>
            <a:pPr algn="ctr">
              <a:lnSpc>
                <a:spcPts val="2212"/>
              </a:lnSpc>
            </a:pPr>
            <a:r>
              <a:rPr lang="en-US" sz="1580">
                <a:solidFill>
                  <a:srgbClr val="000000"/>
                </a:solidFill>
                <a:latin typeface="Arimo"/>
                <a:ea typeface="Arimo"/>
                <a:cs typeface="Arimo"/>
                <a:sym typeface="Arimo"/>
              </a:rPr>
              <a:t>Yes, the interrupt has higher priority</a:t>
            </a:r>
          </a:p>
        </p:txBody>
      </p:sp>
      <p:sp>
        <p:nvSpPr>
          <p:cNvPr name="Freeform 55" id="55"/>
          <p:cNvSpPr/>
          <p:nvPr/>
        </p:nvSpPr>
        <p:spPr>
          <a:xfrm flipH="false" flipV="false" rot="0">
            <a:off x="4687670" y="4759662"/>
            <a:ext cx="2309977" cy="2309977"/>
          </a:xfrm>
          <a:custGeom>
            <a:avLst/>
            <a:gdLst/>
            <a:ahLst/>
            <a:cxnLst/>
            <a:rect r="r" b="b" t="t" l="l"/>
            <a:pathLst>
              <a:path h="2309977" w="2309977">
                <a:moveTo>
                  <a:pt x="0" y="0"/>
                </a:moveTo>
                <a:lnTo>
                  <a:pt x="2309977" y="0"/>
                </a:lnTo>
                <a:lnTo>
                  <a:pt x="2309977" y="2309977"/>
                </a:lnTo>
                <a:lnTo>
                  <a:pt x="0" y="230997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56" id="56"/>
          <p:cNvSpPr txBox="true"/>
          <p:nvPr/>
        </p:nvSpPr>
        <p:spPr>
          <a:xfrm rot="0">
            <a:off x="4896561" y="4836636"/>
            <a:ext cx="1892194" cy="1209279"/>
          </a:xfrm>
          <a:prstGeom prst="rect">
            <a:avLst/>
          </a:prstGeom>
        </p:spPr>
        <p:txBody>
          <a:bodyPr anchor="t" rtlCol="false" tIns="0" lIns="0" bIns="0" rIns="0">
            <a:spAutoFit/>
          </a:bodyPr>
          <a:lstStyle/>
          <a:p>
            <a:pPr algn="ctr">
              <a:lnSpc>
                <a:spcPts val="3070"/>
              </a:lnSpc>
            </a:pPr>
            <a:r>
              <a:rPr lang="en-US" sz="2193">
                <a:solidFill>
                  <a:srgbClr val="000000"/>
                </a:solidFill>
                <a:latin typeface="Arimo"/>
                <a:ea typeface="Arimo"/>
                <a:cs typeface="Arimo"/>
                <a:sym typeface="Arimo"/>
              </a:rPr>
              <a:t>The interrupt is collected by an </a:t>
            </a:r>
          </a:p>
        </p:txBody>
      </p:sp>
      <p:sp>
        <p:nvSpPr>
          <p:cNvPr name="TextBox 57" id="57"/>
          <p:cNvSpPr txBox="true"/>
          <p:nvPr/>
        </p:nvSpPr>
        <p:spPr>
          <a:xfrm rot="0">
            <a:off x="5031226" y="5984586"/>
            <a:ext cx="1622865" cy="969234"/>
          </a:xfrm>
          <a:prstGeom prst="rect">
            <a:avLst/>
          </a:prstGeom>
        </p:spPr>
        <p:txBody>
          <a:bodyPr anchor="t" rtlCol="false" tIns="0" lIns="0" bIns="0" rIns="0">
            <a:spAutoFit/>
          </a:bodyPr>
          <a:lstStyle/>
          <a:p>
            <a:pPr algn="ctr">
              <a:lnSpc>
                <a:spcPts val="3657"/>
              </a:lnSpc>
            </a:pPr>
            <a:r>
              <a:rPr lang="en-US" sz="2612" b="true">
                <a:solidFill>
                  <a:srgbClr val="EE2742"/>
                </a:solidFill>
                <a:latin typeface="Arimo Bold"/>
                <a:ea typeface="Arimo Bold"/>
                <a:cs typeface="Arimo Bold"/>
                <a:sym typeface="Arimo Bold"/>
              </a:rPr>
              <a:t>interrupt </a:t>
            </a:r>
          </a:p>
          <a:p>
            <a:pPr algn="ctr">
              <a:lnSpc>
                <a:spcPts val="3657"/>
              </a:lnSpc>
            </a:pPr>
            <a:r>
              <a:rPr lang="en-US" sz="2612" b="true">
                <a:solidFill>
                  <a:srgbClr val="EE2742"/>
                </a:solidFill>
                <a:latin typeface="Arimo Bold"/>
                <a:ea typeface="Arimo Bold"/>
                <a:cs typeface="Arimo Bold"/>
                <a:sym typeface="Arimo Bold"/>
              </a:rPr>
              <a:t>handler</a:t>
            </a:r>
          </a:p>
        </p:txBody>
      </p:sp>
      <p:grpSp>
        <p:nvGrpSpPr>
          <p:cNvPr name="Group 58" id="58"/>
          <p:cNvGrpSpPr/>
          <p:nvPr/>
        </p:nvGrpSpPr>
        <p:grpSpPr>
          <a:xfrm rot="0">
            <a:off x="2537237" y="247418"/>
            <a:ext cx="13213526" cy="9925515"/>
            <a:chOff x="0" y="0"/>
            <a:chExt cx="17618034" cy="13234020"/>
          </a:xfrm>
        </p:grpSpPr>
        <p:sp>
          <p:nvSpPr>
            <p:cNvPr name="Freeform 59" id="5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3">
                <a:alphaModFix amt="70000"/>
              </a:blip>
              <a:stretch>
                <a:fillRect l="0" t="0" r="0" b="0"/>
              </a:stretch>
            </a:blipFill>
          </p:spPr>
        </p:sp>
        <p:sp>
          <p:nvSpPr>
            <p:cNvPr name="Freeform 60" id="6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4">
                <a:alphaModFix amt="9999"/>
              </a:blip>
              <a:stretch>
                <a:fillRect l="0" t="0" r="0" b="0"/>
              </a:stretch>
            </a:blipFill>
          </p:spPr>
        </p:sp>
        <p:sp>
          <p:nvSpPr>
            <p:cNvPr name="TextBox 61" id="6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15" tooltip="http://www.exampaperspractice.co.uk"/>
                </a:rPr>
                <a:t>www.exampaperspractice.co.uk</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252438"/>
        </a:solidFill>
      </p:bgPr>
    </p:bg>
    <p:spTree>
      <p:nvGrpSpPr>
        <p:cNvPr id="1" name=""/>
        <p:cNvGrpSpPr/>
        <p:nvPr/>
      </p:nvGrpSpPr>
      <p:grpSpPr>
        <a:xfrm>
          <a:off x="0" y="0"/>
          <a:ext cx="0" cy="0"/>
          <a:chOff x="0" y="0"/>
          <a:chExt cx="0" cy="0"/>
        </a:xfrm>
      </p:grpSpPr>
      <p:grpSp>
        <p:nvGrpSpPr>
          <p:cNvPr name="Group 2" id="2"/>
          <p:cNvGrpSpPr/>
          <p:nvPr/>
        </p:nvGrpSpPr>
        <p:grpSpPr>
          <a:xfrm rot="0">
            <a:off x="669465" y="4514267"/>
            <a:ext cx="8019261" cy="1974351"/>
            <a:chOff x="0" y="0"/>
            <a:chExt cx="10692348" cy="2632467"/>
          </a:xfrm>
        </p:grpSpPr>
        <p:sp>
          <p:nvSpPr>
            <p:cNvPr name="Freeform 3" id="3"/>
            <p:cNvSpPr/>
            <p:nvPr/>
          </p:nvSpPr>
          <p:spPr>
            <a:xfrm flipH="false" flipV="false" rot="0">
              <a:off x="0" y="0"/>
              <a:ext cx="10692384" cy="2632456"/>
            </a:xfrm>
            <a:custGeom>
              <a:avLst/>
              <a:gdLst/>
              <a:ahLst/>
              <a:cxnLst/>
              <a:rect r="r" b="b" t="t" l="l"/>
              <a:pathLst>
                <a:path h="2632456" w="10692384">
                  <a:moveTo>
                    <a:pt x="0" y="0"/>
                  </a:moveTo>
                  <a:lnTo>
                    <a:pt x="0" y="2632456"/>
                  </a:lnTo>
                  <a:lnTo>
                    <a:pt x="10692384" y="2632456"/>
                  </a:lnTo>
                  <a:lnTo>
                    <a:pt x="10692384" y="0"/>
                  </a:lnTo>
                  <a:lnTo>
                    <a:pt x="0" y="0"/>
                  </a:lnTo>
                  <a:close/>
                  <a:moveTo>
                    <a:pt x="10409301" y="2349373"/>
                  </a:moveTo>
                  <a:lnTo>
                    <a:pt x="277114" y="2349373"/>
                  </a:lnTo>
                  <a:lnTo>
                    <a:pt x="277114" y="277114"/>
                  </a:lnTo>
                  <a:lnTo>
                    <a:pt x="10409174" y="277114"/>
                  </a:lnTo>
                  <a:lnTo>
                    <a:pt x="10409174" y="2349373"/>
                  </a:lnTo>
                  <a:close/>
                </a:path>
              </a:pathLst>
            </a:custGeom>
            <a:solidFill>
              <a:srgbClr val="004AAD"/>
            </a:solidFill>
          </p:spPr>
        </p:sp>
      </p:grpSp>
      <p:sp>
        <p:nvSpPr>
          <p:cNvPr name="TextBox 4" id="4"/>
          <p:cNvSpPr txBox="true"/>
          <p:nvPr/>
        </p:nvSpPr>
        <p:spPr>
          <a:xfrm rot="0">
            <a:off x="3579393" y="2992253"/>
            <a:ext cx="11129215" cy="401215"/>
          </a:xfrm>
          <a:prstGeom prst="rect">
            <a:avLst/>
          </a:prstGeom>
        </p:spPr>
        <p:txBody>
          <a:bodyPr anchor="t" rtlCol="false" tIns="0" lIns="0" bIns="0" rIns="0">
            <a:spAutoFit/>
          </a:bodyPr>
          <a:lstStyle/>
          <a:p>
            <a:pPr algn="ctr">
              <a:lnSpc>
                <a:spcPts val="3336"/>
              </a:lnSpc>
            </a:pPr>
            <a:r>
              <a:rPr lang="en-US" sz="3475" b="true">
                <a:solidFill>
                  <a:srgbClr val="7ED957"/>
                </a:solidFill>
                <a:latin typeface="Arimo Bold"/>
                <a:ea typeface="Arimo Bold"/>
                <a:cs typeface="Arimo Bold"/>
                <a:sym typeface="Arimo Bold"/>
              </a:rPr>
              <a:t>Classification of Software</a:t>
            </a:r>
          </a:p>
        </p:txBody>
      </p:sp>
      <p:grpSp>
        <p:nvGrpSpPr>
          <p:cNvPr name="Group 5" id="5"/>
          <p:cNvGrpSpPr/>
          <p:nvPr/>
        </p:nvGrpSpPr>
        <p:grpSpPr>
          <a:xfrm rot="0">
            <a:off x="9599274" y="4514267"/>
            <a:ext cx="8019261" cy="1974351"/>
            <a:chOff x="0" y="0"/>
            <a:chExt cx="10692348" cy="2632467"/>
          </a:xfrm>
        </p:grpSpPr>
        <p:sp>
          <p:nvSpPr>
            <p:cNvPr name="Freeform 6" id="6"/>
            <p:cNvSpPr/>
            <p:nvPr/>
          </p:nvSpPr>
          <p:spPr>
            <a:xfrm flipH="false" flipV="false" rot="0">
              <a:off x="0" y="0"/>
              <a:ext cx="10692384" cy="2632456"/>
            </a:xfrm>
            <a:custGeom>
              <a:avLst/>
              <a:gdLst/>
              <a:ahLst/>
              <a:cxnLst/>
              <a:rect r="r" b="b" t="t" l="l"/>
              <a:pathLst>
                <a:path h="2632456" w="10692384">
                  <a:moveTo>
                    <a:pt x="0" y="0"/>
                  </a:moveTo>
                  <a:lnTo>
                    <a:pt x="0" y="2632456"/>
                  </a:lnTo>
                  <a:lnTo>
                    <a:pt x="10692384" y="2632456"/>
                  </a:lnTo>
                  <a:lnTo>
                    <a:pt x="10692384" y="0"/>
                  </a:lnTo>
                  <a:lnTo>
                    <a:pt x="0" y="0"/>
                  </a:lnTo>
                  <a:close/>
                  <a:moveTo>
                    <a:pt x="10409301" y="2349373"/>
                  </a:moveTo>
                  <a:lnTo>
                    <a:pt x="277114" y="2349373"/>
                  </a:lnTo>
                  <a:lnTo>
                    <a:pt x="277114" y="277114"/>
                  </a:lnTo>
                  <a:lnTo>
                    <a:pt x="10409174" y="277114"/>
                  </a:lnTo>
                  <a:lnTo>
                    <a:pt x="10409174" y="2349373"/>
                  </a:lnTo>
                  <a:close/>
                </a:path>
              </a:pathLst>
            </a:custGeom>
            <a:solidFill>
              <a:srgbClr val="004AAD"/>
            </a:solidFill>
          </p:spPr>
        </p:sp>
      </p:grpSp>
      <p:sp>
        <p:nvSpPr>
          <p:cNvPr name="TextBox 7" id="7"/>
          <p:cNvSpPr txBox="true"/>
          <p:nvPr/>
        </p:nvSpPr>
        <p:spPr>
          <a:xfrm rot="0">
            <a:off x="2396631" y="5362074"/>
            <a:ext cx="4564928" cy="402565"/>
          </a:xfrm>
          <a:prstGeom prst="rect">
            <a:avLst/>
          </a:prstGeom>
        </p:spPr>
        <p:txBody>
          <a:bodyPr anchor="t" rtlCol="false" tIns="0" lIns="0" bIns="0" rIns="0">
            <a:spAutoFit/>
          </a:bodyPr>
          <a:lstStyle/>
          <a:p>
            <a:pPr algn="ctr">
              <a:lnSpc>
                <a:spcPts val="3336"/>
              </a:lnSpc>
            </a:pPr>
            <a:r>
              <a:rPr lang="en-US" sz="3475" b="true">
                <a:solidFill>
                  <a:srgbClr val="FF1616"/>
                </a:solidFill>
                <a:latin typeface="Arimo Bold"/>
                <a:ea typeface="Arimo Bold"/>
                <a:cs typeface="Arimo Bold"/>
                <a:sym typeface="Arimo Bold"/>
              </a:rPr>
              <a:t>System Software </a:t>
            </a:r>
          </a:p>
        </p:txBody>
      </p:sp>
      <p:sp>
        <p:nvSpPr>
          <p:cNvPr name="TextBox 8" id="8"/>
          <p:cNvSpPr txBox="true"/>
          <p:nvPr/>
        </p:nvSpPr>
        <p:spPr>
          <a:xfrm rot="0">
            <a:off x="11525359" y="5151850"/>
            <a:ext cx="4564928" cy="823014"/>
          </a:xfrm>
          <a:prstGeom prst="rect">
            <a:avLst/>
          </a:prstGeom>
        </p:spPr>
        <p:txBody>
          <a:bodyPr anchor="t" rtlCol="false" tIns="0" lIns="0" bIns="0" rIns="0">
            <a:spAutoFit/>
          </a:bodyPr>
          <a:lstStyle/>
          <a:p>
            <a:pPr algn="ctr">
              <a:lnSpc>
                <a:spcPts val="3336"/>
              </a:lnSpc>
            </a:pPr>
            <a:r>
              <a:rPr lang="en-US" sz="3475" b="true">
                <a:solidFill>
                  <a:srgbClr val="FF1616"/>
                </a:solidFill>
                <a:latin typeface="Arimo Bold"/>
                <a:ea typeface="Arimo Bold"/>
                <a:cs typeface="Arimo Bold"/>
                <a:sym typeface="Arimo Bold"/>
              </a:rPr>
              <a:t>Application Software </a:t>
            </a:r>
          </a:p>
        </p:txBody>
      </p:sp>
      <p:grpSp>
        <p:nvGrpSpPr>
          <p:cNvPr name="Group 9" id="9"/>
          <p:cNvGrpSpPr/>
          <p:nvPr/>
        </p:nvGrpSpPr>
        <p:grpSpPr>
          <a:xfrm rot="0">
            <a:off x="2537237" y="281084"/>
            <a:ext cx="13213526" cy="9925515"/>
            <a:chOff x="0" y="0"/>
            <a:chExt cx="17618034" cy="13234020"/>
          </a:xfrm>
        </p:grpSpPr>
        <p:sp>
          <p:nvSpPr>
            <p:cNvPr name="Freeform 10" id="1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1" id="1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2" id="1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70.xml><?xml version="1.0" encoding="utf-8"?>
<p:sld xmlns:p="http://schemas.openxmlformats.org/presentationml/2006/main" xmlns:a="http://schemas.openxmlformats.org/drawingml/2006/main" xmlns:r="http://schemas.openxmlformats.org/officeDocument/2006/relationships">
  <p:cSld>
    <p:bg>
      <p:bgPr>
        <a:solidFill>
          <a:srgbClr val="F9FCFF"/>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2927137"/>
            <a:chOff x="0" y="0"/>
            <a:chExt cx="24384000" cy="3902849"/>
          </a:xfrm>
        </p:grpSpPr>
        <p:sp>
          <p:nvSpPr>
            <p:cNvPr name="Freeform 3" id="3"/>
            <p:cNvSpPr/>
            <p:nvPr/>
          </p:nvSpPr>
          <p:spPr>
            <a:xfrm flipH="false" flipV="false" rot="0">
              <a:off x="0" y="0"/>
              <a:ext cx="24384000" cy="3902837"/>
            </a:xfrm>
            <a:custGeom>
              <a:avLst/>
              <a:gdLst/>
              <a:ahLst/>
              <a:cxnLst/>
              <a:rect r="r" b="b" t="t" l="l"/>
              <a:pathLst>
                <a:path h="3902837" w="24384000">
                  <a:moveTo>
                    <a:pt x="0" y="0"/>
                  </a:moveTo>
                  <a:lnTo>
                    <a:pt x="24384000" y="0"/>
                  </a:lnTo>
                  <a:lnTo>
                    <a:pt x="24384000" y="3902837"/>
                  </a:lnTo>
                  <a:lnTo>
                    <a:pt x="0" y="3902837"/>
                  </a:lnTo>
                  <a:close/>
                </a:path>
              </a:pathLst>
            </a:custGeom>
            <a:solidFill>
              <a:srgbClr val="273755"/>
            </a:solidFill>
          </p:spPr>
        </p:sp>
      </p:grpSp>
      <p:sp>
        <p:nvSpPr>
          <p:cNvPr name="TextBox 4" id="4"/>
          <p:cNvSpPr txBox="true"/>
          <p:nvPr/>
        </p:nvSpPr>
        <p:spPr>
          <a:xfrm rot="0">
            <a:off x="1028700" y="1108763"/>
            <a:ext cx="14266813" cy="926306"/>
          </a:xfrm>
          <a:prstGeom prst="rect">
            <a:avLst/>
          </a:prstGeom>
        </p:spPr>
        <p:txBody>
          <a:bodyPr anchor="t" rtlCol="false" tIns="0" lIns="0" bIns="0" rIns="0">
            <a:spAutoFit/>
          </a:bodyPr>
          <a:lstStyle/>
          <a:p>
            <a:pPr algn="l">
              <a:lnSpc>
                <a:spcPts val="7500"/>
              </a:lnSpc>
            </a:pPr>
            <a:r>
              <a:rPr lang="en-US" sz="7500" i="true" spc="300">
                <a:solidFill>
                  <a:srgbClr val="F9FCFF"/>
                </a:solidFill>
                <a:latin typeface="Bebas Neue"/>
                <a:ea typeface="Bebas Neue"/>
                <a:cs typeface="Bebas Neue"/>
                <a:sym typeface="Bebas Neue"/>
              </a:rPr>
              <a:t>FLOW</a:t>
            </a:r>
          </a:p>
        </p:txBody>
      </p:sp>
      <p:sp>
        <p:nvSpPr>
          <p:cNvPr name="Freeform 5" id="5"/>
          <p:cNvSpPr/>
          <p:nvPr/>
        </p:nvSpPr>
        <p:spPr>
          <a:xfrm flipH="false" flipV="false" rot="0">
            <a:off x="16361885" y="1028700"/>
            <a:ext cx="896933" cy="215896"/>
          </a:xfrm>
          <a:custGeom>
            <a:avLst/>
            <a:gdLst/>
            <a:ahLst/>
            <a:cxnLst/>
            <a:rect r="r" b="b" t="t" l="l"/>
            <a:pathLst>
              <a:path h="215896" w="896933">
                <a:moveTo>
                  <a:pt x="0" y="0"/>
                </a:moveTo>
                <a:lnTo>
                  <a:pt x="896933" y="0"/>
                </a:lnTo>
                <a:lnTo>
                  <a:pt x="896933" y="215896"/>
                </a:lnTo>
                <a:lnTo>
                  <a:pt x="0" y="21589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942278" y="4925144"/>
            <a:ext cx="2261856" cy="2261856"/>
          </a:xfrm>
          <a:custGeom>
            <a:avLst/>
            <a:gdLst/>
            <a:ahLst/>
            <a:cxnLst/>
            <a:rect r="r" b="b" t="t" l="l"/>
            <a:pathLst>
              <a:path h="2261856" w="2261856">
                <a:moveTo>
                  <a:pt x="0" y="0"/>
                </a:moveTo>
                <a:lnTo>
                  <a:pt x="2261856" y="0"/>
                </a:lnTo>
                <a:lnTo>
                  <a:pt x="2261856" y="2261856"/>
                </a:lnTo>
                <a:lnTo>
                  <a:pt x="0" y="226185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0">
            <a:off x="3375173" y="5994459"/>
            <a:ext cx="957464" cy="38100"/>
            <a:chOff x="0" y="0"/>
            <a:chExt cx="1276619" cy="50800"/>
          </a:xfrm>
        </p:grpSpPr>
        <p:sp>
          <p:nvSpPr>
            <p:cNvPr name="Freeform 8" id="8"/>
            <p:cNvSpPr/>
            <p:nvPr/>
          </p:nvSpPr>
          <p:spPr>
            <a:xfrm flipH="false" flipV="false" rot="0">
              <a:off x="0" y="0"/>
              <a:ext cx="1276604" cy="50800"/>
            </a:xfrm>
            <a:custGeom>
              <a:avLst/>
              <a:gdLst/>
              <a:ahLst/>
              <a:cxnLst/>
              <a:rect r="r" b="b" t="t" l="l"/>
              <a:pathLst>
                <a:path h="50800" w="1276604">
                  <a:moveTo>
                    <a:pt x="25400" y="0"/>
                  </a:moveTo>
                  <a:lnTo>
                    <a:pt x="1251204" y="0"/>
                  </a:lnTo>
                  <a:cubicBezTo>
                    <a:pt x="1265174" y="0"/>
                    <a:pt x="1276604" y="11430"/>
                    <a:pt x="1276604" y="25400"/>
                  </a:cubicBezTo>
                  <a:cubicBezTo>
                    <a:pt x="1276604" y="39370"/>
                    <a:pt x="1265174" y="50800"/>
                    <a:pt x="1251204" y="50800"/>
                  </a:cubicBezTo>
                  <a:lnTo>
                    <a:pt x="25400" y="50800"/>
                  </a:lnTo>
                  <a:cubicBezTo>
                    <a:pt x="11430" y="50800"/>
                    <a:pt x="0" y="39370"/>
                    <a:pt x="0" y="25400"/>
                  </a:cubicBezTo>
                  <a:cubicBezTo>
                    <a:pt x="0" y="11430"/>
                    <a:pt x="11430" y="0"/>
                    <a:pt x="25400" y="0"/>
                  </a:cubicBezTo>
                  <a:close/>
                </a:path>
              </a:pathLst>
            </a:custGeom>
            <a:solidFill>
              <a:srgbClr val="000000"/>
            </a:solidFill>
          </p:spPr>
        </p:sp>
      </p:grpSp>
      <p:grpSp>
        <p:nvGrpSpPr>
          <p:cNvPr name="Group 9" id="9"/>
          <p:cNvGrpSpPr/>
          <p:nvPr/>
        </p:nvGrpSpPr>
        <p:grpSpPr>
          <a:xfrm rot="-5449344">
            <a:off x="1668110" y="7546575"/>
            <a:ext cx="524877" cy="38100"/>
            <a:chOff x="0" y="0"/>
            <a:chExt cx="699836" cy="50800"/>
          </a:xfrm>
        </p:grpSpPr>
        <p:sp>
          <p:nvSpPr>
            <p:cNvPr name="Freeform 10" id="10"/>
            <p:cNvSpPr/>
            <p:nvPr/>
          </p:nvSpPr>
          <p:spPr>
            <a:xfrm flipH="false" flipV="false" rot="0">
              <a:off x="0" y="0"/>
              <a:ext cx="699897" cy="50800"/>
            </a:xfrm>
            <a:custGeom>
              <a:avLst/>
              <a:gdLst/>
              <a:ahLst/>
              <a:cxnLst/>
              <a:rect r="r" b="b" t="t" l="l"/>
              <a:pathLst>
                <a:path h="50800" w="699897">
                  <a:moveTo>
                    <a:pt x="25400" y="0"/>
                  </a:moveTo>
                  <a:lnTo>
                    <a:pt x="674497" y="0"/>
                  </a:lnTo>
                  <a:cubicBezTo>
                    <a:pt x="688467" y="0"/>
                    <a:pt x="699897" y="11430"/>
                    <a:pt x="699897" y="25400"/>
                  </a:cubicBezTo>
                  <a:cubicBezTo>
                    <a:pt x="699897" y="39370"/>
                    <a:pt x="688467" y="50800"/>
                    <a:pt x="674497" y="50800"/>
                  </a:cubicBezTo>
                  <a:lnTo>
                    <a:pt x="25400" y="50800"/>
                  </a:lnTo>
                  <a:cubicBezTo>
                    <a:pt x="11430" y="50800"/>
                    <a:pt x="0" y="39370"/>
                    <a:pt x="0" y="25400"/>
                  </a:cubicBezTo>
                  <a:cubicBezTo>
                    <a:pt x="0" y="11430"/>
                    <a:pt x="11430" y="0"/>
                    <a:pt x="25400" y="0"/>
                  </a:cubicBezTo>
                  <a:close/>
                </a:path>
              </a:pathLst>
            </a:custGeom>
            <a:solidFill>
              <a:srgbClr val="EE2742"/>
            </a:solidFill>
          </p:spPr>
        </p:sp>
      </p:grpSp>
      <p:grpSp>
        <p:nvGrpSpPr>
          <p:cNvPr name="Group 11" id="11"/>
          <p:cNvGrpSpPr/>
          <p:nvPr/>
        </p:nvGrpSpPr>
        <p:grpSpPr>
          <a:xfrm rot="0">
            <a:off x="6978597" y="5938164"/>
            <a:ext cx="957464" cy="38100"/>
            <a:chOff x="0" y="0"/>
            <a:chExt cx="1276619" cy="50800"/>
          </a:xfrm>
        </p:grpSpPr>
        <p:sp>
          <p:nvSpPr>
            <p:cNvPr name="Freeform 12" id="12"/>
            <p:cNvSpPr/>
            <p:nvPr/>
          </p:nvSpPr>
          <p:spPr>
            <a:xfrm flipH="false" flipV="false" rot="0">
              <a:off x="0" y="0"/>
              <a:ext cx="1276604" cy="50800"/>
            </a:xfrm>
            <a:custGeom>
              <a:avLst/>
              <a:gdLst/>
              <a:ahLst/>
              <a:cxnLst/>
              <a:rect r="r" b="b" t="t" l="l"/>
              <a:pathLst>
                <a:path h="50800" w="1276604">
                  <a:moveTo>
                    <a:pt x="25400" y="0"/>
                  </a:moveTo>
                  <a:lnTo>
                    <a:pt x="1251204" y="0"/>
                  </a:lnTo>
                  <a:cubicBezTo>
                    <a:pt x="1265174" y="0"/>
                    <a:pt x="1276604" y="11430"/>
                    <a:pt x="1276604" y="25400"/>
                  </a:cubicBezTo>
                  <a:cubicBezTo>
                    <a:pt x="1276604" y="39370"/>
                    <a:pt x="1265174" y="50800"/>
                    <a:pt x="1251204" y="50800"/>
                  </a:cubicBezTo>
                  <a:lnTo>
                    <a:pt x="25400" y="50800"/>
                  </a:lnTo>
                  <a:cubicBezTo>
                    <a:pt x="11430" y="50800"/>
                    <a:pt x="0" y="39370"/>
                    <a:pt x="0" y="25400"/>
                  </a:cubicBezTo>
                  <a:cubicBezTo>
                    <a:pt x="0" y="11430"/>
                    <a:pt x="11430" y="0"/>
                    <a:pt x="25400" y="0"/>
                  </a:cubicBezTo>
                  <a:close/>
                </a:path>
              </a:pathLst>
            </a:custGeom>
            <a:solidFill>
              <a:srgbClr val="000000"/>
            </a:solidFill>
          </p:spPr>
        </p:sp>
      </p:grpSp>
      <p:sp>
        <p:nvSpPr>
          <p:cNvPr name="Freeform 13" id="13"/>
          <p:cNvSpPr/>
          <p:nvPr/>
        </p:nvSpPr>
        <p:spPr>
          <a:xfrm flipH="false" flipV="false" rot="0">
            <a:off x="8195193" y="4882580"/>
            <a:ext cx="2261856" cy="2261856"/>
          </a:xfrm>
          <a:custGeom>
            <a:avLst/>
            <a:gdLst/>
            <a:ahLst/>
            <a:cxnLst/>
            <a:rect r="r" b="b" t="t" l="l"/>
            <a:pathLst>
              <a:path h="2261856" w="2261856">
                <a:moveTo>
                  <a:pt x="0" y="0"/>
                </a:moveTo>
                <a:lnTo>
                  <a:pt x="2261856" y="0"/>
                </a:lnTo>
                <a:lnTo>
                  <a:pt x="2261856" y="2261856"/>
                </a:lnTo>
                <a:lnTo>
                  <a:pt x="0" y="226185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4" id="14"/>
          <p:cNvGrpSpPr/>
          <p:nvPr/>
        </p:nvGrpSpPr>
        <p:grpSpPr>
          <a:xfrm rot="0">
            <a:off x="6875986" y="7989949"/>
            <a:ext cx="1723212" cy="432825"/>
            <a:chOff x="0" y="0"/>
            <a:chExt cx="2297616" cy="577100"/>
          </a:xfrm>
        </p:grpSpPr>
        <p:sp>
          <p:nvSpPr>
            <p:cNvPr name="Freeform 15" id="15"/>
            <p:cNvSpPr/>
            <p:nvPr/>
          </p:nvSpPr>
          <p:spPr>
            <a:xfrm flipH="false" flipV="false" rot="0">
              <a:off x="0" y="0"/>
              <a:ext cx="2297557" cy="577088"/>
            </a:xfrm>
            <a:custGeom>
              <a:avLst/>
              <a:gdLst/>
              <a:ahLst/>
              <a:cxnLst/>
              <a:rect r="r" b="b" t="t" l="l"/>
              <a:pathLst>
                <a:path h="577088" w="2297557">
                  <a:moveTo>
                    <a:pt x="0" y="0"/>
                  </a:moveTo>
                  <a:lnTo>
                    <a:pt x="2297557" y="0"/>
                  </a:lnTo>
                  <a:lnTo>
                    <a:pt x="2297557" y="577088"/>
                  </a:lnTo>
                  <a:lnTo>
                    <a:pt x="0" y="577088"/>
                  </a:lnTo>
                  <a:close/>
                </a:path>
              </a:pathLst>
            </a:custGeom>
            <a:solidFill>
              <a:srgbClr val="4F696F"/>
            </a:solidFill>
          </p:spPr>
        </p:sp>
      </p:grpSp>
      <p:sp>
        <p:nvSpPr>
          <p:cNvPr name="TextBox 16" id="16"/>
          <p:cNvSpPr txBox="true"/>
          <p:nvPr/>
        </p:nvSpPr>
        <p:spPr>
          <a:xfrm rot="0">
            <a:off x="1055953" y="5290724"/>
            <a:ext cx="2034506" cy="1321744"/>
          </a:xfrm>
          <a:prstGeom prst="rect">
            <a:avLst/>
          </a:prstGeom>
        </p:spPr>
        <p:txBody>
          <a:bodyPr anchor="t" rtlCol="false" tIns="0" lIns="0" bIns="0" rIns="0">
            <a:spAutoFit/>
          </a:bodyPr>
          <a:lstStyle/>
          <a:p>
            <a:pPr algn="ctr">
              <a:lnSpc>
                <a:spcPts val="3301"/>
              </a:lnSpc>
            </a:pPr>
            <a:r>
              <a:rPr lang="en-US" sz="2358">
                <a:solidFill>
                  <a:srgbClr val="000000"/>
                </a:solidFill>
                <a:latin typeface="Arimo"/>
                <a:ea typeface="Arimo"/>
                <a:cs typeface="Arimo"/>
                <a:sym typeface="Arimo"/>
              </a:rPr>
              <a:t>Device sends an interrupt signal</a:t>
            </a:r>
          </a:p>
        </p:txBody>
      </p:sp>
      <p:sp>
        <p:nvSpPr>
          <p:cNvPr name="TextBox 17" id="17"/>
          <p:cNvSpPr txBox="true"/>
          <p:nvPr/>
        </p:nvSpPr>
        <p:spPr>
          <a:xfrm rot="0">
            <a:off x="5293528" y="9593275"/>
            <a:ext cx="8006369" cy="371228"/>
          </a:xfrm>
          <a:prstGeom prst="rect">
            <a:avLst/>
          </a:prstGeom>
        </p:spPr>
        <p:txBody>
          <a:bodyPr anchor="t" rtlCol="false" tIns="0" lIns="0" bIns="0" rIns="0">
            <a:spAutoFit/>
          </a:bodyPr>
          <a:lstStyle/>
          <a:p>
            <a:pPr algn="ctr">
              <a:lnSpc>
                <a:spcPts val="2563"/>
              </a:lnSpc>
            </a:pPr>
            <a:r>
              <a:rPr lang="en-US" sz="1830">
                <a:solidFill>
                  <a:srgbClr val="000000"/>
                </a:solidFill>
                <a:latin typeface="Arimo"/>
                <a:ea typeface="Arimo"/>
                <a:cs typeface="Arimo"/>
                <a:sym typeface="Arimo"/>
              </a:rPr>
              <a:t>Priority is decided by the Operating System</a:t>
            </a:r>
          </a:p>
        </p:txBody>
      </p:sp>
      <p:sp>
        <p:nvSpPr>
          <p:cNvPr name="TextBox 18" id="18"/>
          <p:cNvSpPr txBox="true"/>
          <p:nvPr/>
        </p:nvSpPr>
        <p:spPr>
          <a:xfrm rot="0">
            <a:off x="8399733" y="4946442"/>
            <a:ext cx="1852776" cy="1959333"/>
          </a:xfrm>
          <a:prstGeom prst="rect">
            <a:avLst/>
          </a:prstGeom>
        </p:spPr>
        <p:txBody>
          <a:bodyPr anchor="t" rtlCol="false" tIns="0" lIns="0" bIns="0" rIns="0">
            <a:spAutoFit/>
          </a:bodyPr>
          <a:lstStyle/>
          <a:p>
            <a:pPr algn="ctr">
              <a:lnSpc>
                <a:spcPts val="3006"/>
              </a:lnSpc>
            </a:pPr>
            <a:r>
              <a:rPr lang="en-US" sz="2147">
                <a:solidFill>
                  <a:srgbClr val="000000"/>
                </a:solidFill>
                <a:latin typeface="Arimo"/>
                <a:ea typeface="Arimo"/>
                <a:cs typeface="Arimo"/>
                <a:sym typeface="Arimo"/>
              </a:rPr>
              <a:t>The interrupt is being assigned a place in a queue</a:t>
            </a:r>
          </a:p>
        </p:txBody>
      </p:sp>
      <p:grpSp>
        <p:nvGrpSpPr>
          <p:cNvPr name="Group 19" id="19"/>
          <p:cNvGrpSpPr/>
          <p:nvPr/>
        </p:nvGrpSpPr>
        <p:grpSpPr>
          <a:xfrm rot="0">
            <a:off x="6875986" y="8505202"/>
            <a:ext cx="1723212" cy="432825"/>
            <a:chOff x="0" y="0"/>
            <a:chExt cx="2297616" cy="577100"/>
          </a:xfrm>
        </p:grpSpPr>
        <p:sp>
          <p:nvSpPr>
            <p:cNvPr name="Freeform 20" id="20"/>
            <p:cNvSpPr/>
            <p:nvPr/>
          </p:nvSpPr>
          <p:spPr>
            <a:xfrm flipH="false" flipV="false" rot="0">
              <a:off x="0" y="0"/>
              <a:ext cx="2297557" cy="577088"/>
            </a:xfrm>
            <a:custGeom>
              <a:avLst/>
              <a:gdLst/>
              <a:ahLst/>
              <a:cxnLst/>
              <a:rect r="r" b="b" t="t" l="l"/>
              <a:pathLst>
                <a:path h="577088" w="2297557">
                  <a:moveTo>
                    <a:pt x="0" y="0"/>
                  </a:moveTo>
                  <a:lnTo>
                    <a:pt x="2297557" y="0"/>
                  </a:lnTo>
                  <a:lnTo>
                    <a:pt x="2297557" y="577088"/>
                  </a:lnTo>
                  <a:lnTo>
                    <a:pt x="0" y="577088"/>
                  </a:lnTo>
                  <a:close/>
                </a:path>
              </a:pathLst>
            </a:custGeom>
            <a:solidFill>
              <a:srgbClr val="4F696F"/>
            </a:solidFill>
          </p:spPr>
        </p:sp>
      </p:grpSp>
      <p:grpSp>
        <p:nvGrpSpPr>
          <p:cNvPr name="Group 21" id="21"/>
          <p:cNvGrpSpPr/>
          <p:nvPr/>
        </p:nvGrpSpPr>
        <p:grpSpPr>
          <a:xfrm rot="0">
            <a:off x="6875986" y="9057646"/>
            <a:ext cx="1723212" cy="432825"/>
            <a:chOff x="0" y="0"/>
            <a:chExt cx="2297616" cy="577100"/>
          </a:xfrm>
        </p:grpSpPr>
        <p:sp>
          <p:nvSpPr>
            <p:cNvPr name="Freeform 22" id="22"/>
            <p:cNvSpPr/>
            <p:nvPr/>
          </p:nvSpPr>
          <p:spPr>
            <a:xfrm flipH="false" flipV="false" rot="0">
              <a:off x="0" y="0"/>
              <a:ext cx="2297557" cy="577088"/>
            </a:xfrm>
            <a:custGeom>
              <a:avLst/>
              <a:gdLst/>
              <a:ahLst/>
              <a:cxnLst/>
              <a:rect r="r" b="b" t="t" l="l"/>
              <a:pathLst>
                <a:path h="577088" w="2297557">
                  <a:moveTo>
                    <a:pt x="0" y="0"/>
                  </a:moveTo>
                  <a:lnTo>
                    <a:pt x="2297557" y="0"/>
                  </a:lnTo>
                  <a:lnTo>
                    <a:pt x="2297557" y="577088"/>
                  </a:lnTo>
                  <a:lnTo>
                    <a:pt x="0" y="577088"/>
                  </a:lnTo>
                  <a:close/>
                </a:path>
              </a:pathLst>
            </a:custGeom>
            <a:solidFill>
              <a:srgbClr val="4F696F"/>
            </a:solidFill>
          </p:spPr>
        </p:sp>
      </p:grpSp>
      <p:sp>
        <p:nvSpPr>
          <p:cNvPr name="TextBox 23" id="23"/>
          <p:cNvSpPr txBox="true"/>
          <p:nvPr/>
        </p:nvSpPr>
        <p:spPr>
          <a:xfrm rot="0">
            <a:off x="6623088" y="7963909"/>
            <a:ext cx="77301" cy="322652"/>
          </a:xfrm>
          <a:prstGeom prst="rect">
            <a:avLst/>
          </a:prstGeom>
        </p:spPr>
        <p:txBody>
          <a:bodyPr anchor="t" rtlCol="false" tIns="0" lIns="0" bIns="0" rIns="0">
            <a:spAutoFit/>
          </a:bodyPr>
          <a:lstStyle/>
          <a:p>
            <a:pPr algn="ctr">
              <a:lnSpc>
                <a:spcPts val="2201"/>
              </a:lnSpc>
            </a:pPr>
            <a:r>
              <a:rPr lang="en-US" sz="1572">
                <a:solidFill>
                  <a:srgbClr val="000000"/>
                </a:solidFill>
                <a:latin typeface="Arimo"/>
                <a:ea typeface="Arimo"/>
                <a:cs typeface="Arimo"/>
                <a:sym typeface="Arimo"/>
              </a:rPr>
              <a:t>1</a:t>
            </a:r>
          </a:p>
        </p:txBody>
      </p:sp>
      <p:sp>
        <p:nvSpPr>
          <p:cNvPr name="TextBox 24" id="24"/>
          <p:cNvSpPr txBox="true"/>
          <p:nvPr/>
        </p:nvSpPr>
        <p:spPr>
          <a:xfrm rot="0">
            <a:off x="6603018" y="8517426"/>
            <a:ext cx="117440" cy="322652"/>
          </a:xfrm>
          <a:prstGeom prst="rect">
            <a:avLst/>
          </a:prstGeom>
        </p:spPr>
        <p:txBody>
          <a:bodyPr anchor="t" rtlCol="false" tIns="0" lIns="0" bIns="0" rIns="0">
            <a:spAutoFit/>
          </a:bodyPr>
          <a:lstStyle/>
          <a:p>
            <a:pPr algn="ctr">
              <a:lnSpc>
                <a:spcPts val="2201"/>
              </a:lnSpc>
            </a:pPr>
            <a:r>
              <a:rPr lang="en-US" sz="1572">
                <a:solidFill>
                  <a:srgbClr val="000000"/>
                </a:solidFill>
                <a:latin typeface="Arimo"/>
                <a:ea typeface="Arimo"/>
                <a:cs typeface="Arimo"/>
                <a:sym typeface="Arimo"/>
              </a:rPr>
              <a:t>2</a:t>
            </a:r>
          </a:p>
        </p:txBody>
      </p:sp>
      <p:sp>
        <p:nvSpPr>
          <p:cNvPr name="TextBox 25" id="25"/>
          <p:cNvSpPr txBox="true"/>
          <p:nvPr/>
        </p:nvSpPr>
        <p:spPr>
          <a:xfrm rot="0">
            <a:off x="6607912" y="9059793"/>
            <a:ext cx="107653" cy="322652"/>
          </a:xfrm>
          <a:prstGeom prst="rect">
            <a:avLst/>
          </a:prstGeom>
        </p:spPr>
        <p:txBody>
          <a:bodyPr anchor="t" rtlCol="false" tIns="0" lIns="0" bIns="0" rIns="0">
            <a:spAutoFit/>
          </a:bodyPr>
          <a:lstStyle/>
          <a:p>
            <a:pPr algn="ctr">
              <a:lnSpc>
                <a:spcPts val="2201"/>
              </a:lnSpc>
            </a:pPr>
            <a:r>
              <a:rPr lang="en-US" sz="1572">
                <a:solidFill>
                  <a:srgbClr val="000000"/>
                </a:solidFill>
                <a:latin typeface="Arimo"/>
                <a:ea typeface="Arimo"/>
                <a:cs typeface="Arimo"/>
                <a:sym typeface="Arimo"/>
              </a:rPr>
              <a:t>3</a:t>
            </a:r>
          </a:p>
        </p:txBody>
      </p:sp>
      <p:sp>
        <p:nvSpPr>
          <p:cNvPr name="TextBox 26" id="26"/>
          <p:cNvSpPr txBox="true"/>
          <p:nvPr/>
        </p:nvSpPr>
        <p:spPr>
          <a:xfrm rot="0">
            <a:off x="6797979" y="7919506"/>
            <a:ext cx="1746625" cy="401934"/>
          </a:xfrm>
          <a:prstGeom prst="rect">
            <a:avLst/>
          </a:prstGeom>
        </p:spPr>
        <p:txBody>
          <a:bodyPr anchor="t" rtlCol="false" tIns="0" lIns="0" bIns="0" rIns="0">
            <a:spAutoFit/>
          </a:bodyPr>
          <a:lstStyle/>
          <a:p>
            <a:pPr algn="ctr">
              <a:lnSpc>
                <a:spcPts val="2834"/>
              </a:lnSpc>
            </a:pPr>
            <a:r>
              <a:rPr lang="en-US" sz="2024">
                <a:solidFill>
                  <a:srgbClr val="F9FCFF"/>
                </a:solidFill>
                <a:latin typeface="Arimo"/>
                <a:ea typeface="Arimo"/>
                <a:cs typeface="Arimo"/>
                <a:sym typeface="Arimo"/>
              </a:rPr>
              <a:t>I1</a:t>
            </a:r>
          </a:p>
        </p:txBody>
      </p:sp>
      <p:sp>
        <p:nvSpPr>
          <p:cNvPr name="TextBox 27" id="27"/>
          <p:cNvSpPr txBox="true"/>
          <p:nvPr/>
        </p:nvSpPr>
        <p:spPr>
          <a:xfrm rot="0">
            <a:off x="6852574" y="8447450"/>
            <a:ext cx="1746625" cy="401934"/>
          </a:xfrm>
          <a:prstGeom prst="rect">
            <a:avLst/>
          </a:prstGeom>
        </p:spPr>
        <p:txBody>
          <a:bodyPr anchor="t" rtlCol="false" tIns="0" lIns="0" bIns="0" rIns="0">
            <a:spAutoFit/>
          </a:bodyPr>
          <a:lstStyle/>
          <a:p>
            <a:pPr algn="ctr">
              <a:lnSpc>
                <a:spcPts val="2834"/>
              </a:lnSpc>
            </a:pPr>
            <a:r>
              <a:rPr lang="en-US" sz="2024">
                <a:solidFill>
                  <a:srgbClr val="F9FCFF"/>
                </a:solidFill>
                <a:latin typeface="Arimo"/>
                <a:ea typeface="Arimo"/>
                <a:cs typeface="Arimo"/>
                <a:sym typeface="Arimo"/>
              </a:rPr>
              <a:t>I2</a:t>
            </a:r>
          </a:p>
        </p:txBody>
      </p:sp>
      <p:sp>
        <p:nvSpPr>
          <p:cNvPr name="TextBox 28" id="28"/>
          <p:cNvSpPr txBox="true"/>
          <p:nvPr/>
        </p:nvSpPr>
        <p:spPr>
          <a:xfrm rot="0">
            <a:off x="2836652" y="5476157"/>
            <a:ext cx="2034506" cy="481057"/>
          </a:xfrm>
          <a:prstGeom prst="rect">
            <a:avLst/>
          </a:prstGeom>
        </p:spPr>
        <p:txBody>
          <a:bodyPr anchor="t" rtlCol="false" tIns="0" lIns="0" bIns="0" rIns="0">
            <a:spAutoFit/>
          </a:bodyPr>
          <a:lstStyle/>
          <a:p>
            <a:pPr algn="ctr">
              <a:lnSpc>
                <a:spcPts val="3301"/>
              </a:lnSpc>
            </a:pPr>
            <a:r>
              <a:rPr lang="en-US" sz="2358">
                <a:solidFill>
                  <a:srgbClr val="000000"/>
                </a:solidFill>
                <a:latin typeface="Arimo"/>
                <a:ea typeface="Arimo"/>
                <a:cs typeface="Arimo"/>
                <a:sym typeface="Arimo"/>
              </a:rPr>
              <a:t>XX</a:t>
            </a:r>
          </a:p>
        </p:txBody>
      </p:sp>
      <p:sp>
        <p:nvSpPr>
          <p:cNvPr name="TextBox 29" id="29"/>
          <p:cNvSpPr txBox="true"/>
          <p:nvPr/>
        </p:nvSpPr>
        <p:spPr>
          <a:xfrm rot="0">
            <a:off x="7115270" y="7472607"/>
            <a:ext cx="1079923" cy="396598"/>
          </a:xfrm>
          <a:prstGeom prst="rect">
            <a:avLst/>
          </a:prstGeom>
        </p:spPr>
        <p:txBody>
          <a:bodyPr anchor="t" rtlCol="false" tIns="0" lIns="0" bIns="0" rIns="0">
            <a:spAutoFit/>
          </a:bodyPr>
          <a:lstStyle/>
          <a:p>
            <a:pPr algn="ctr">
              <a:lnSpc>
                <a:spcPts val="2608"/>
              </a:lnSpc>
            </a:pPr>
            <a:r>
              <a:rPr lang="en-US" sz="1862">
                <a:solidFill>
                  <a:srgbClr val="000000"/>
                </a:solidFill>
                <a:latin typeface="Arimo"/>
                <a:ea typeface="Arimo"/>
                <a:cs typeface="Arimo"/>
                <a:sym typeface="Arimo"/>
              </a:rPr>
              <a:t>Before</a:t>
            </a:r>
          </a:p>
        </p:txBody>
      </p:sp>
      <p:grpSp>
        <p:nvGrpSpPr>
          <p:cNvPr name="Group 30" id="30"/>
          <p:cNvGrpSpPr/>
          <p:nvPr/>
        </p:nvGrpSpPr>
        <p:grpSpPr>
          <a:xfrm rot="0">
            <a:off x="9543864" y="8024045"/>
            <a:ext cx="1684056" cy="422990"/>
            <a:chOff x="0" y="0"/>
            <a:chExt cx="2245408" cy="563987"/>
          </a:xfrm>
        </p:grpSpPr>
        <p:sp>
          <p:nvSpPr>
            <p:cNvPr name="Freeform 31" id="31"/>
            <p:cNvSpPr/>
            <p:nvPr/>
          </p:nvSpPr>
          <p:spPr>
            <a:xfrm flipH="false" flipV="false" rot="0">
              <a:off x="0" y="0"/>
              <a:ext cx="2245360" cy="564007"/>
            </a:xfrm>
            <a:custGeom>
              <a:avLst/>
              <a:gdLst/>
              <a:ahLst/>
              <a:cxnLst/>
              <a:rect r="r" b="b" t="t" l="l"/>
              <a:pathLst>
                <a:path h="564007" w="2245360">
                  <a:moveTo>
                    <a:pt x="0" y="0"/>
                  </a:moveTo>
                  <a:lnTo>
                    <a:pt x="2245360" y="0"/>
                  </a:lnTo>
                  <a:lnTo>
                    <a:pt x="2245360" y="564007"/>
                  </a:lnTo>
                  <a:lnTo>
                    <a:pt x="0" y="564007"/>
                  </a:lnTo>
                  <a:close/>
                </a:path>
              </a:pathLst>
            </a:custGeom>
            <a:solidFill>
              <a:srgbClr val="4F696F"/>
            </a:solidFill>
          </p:spPr>
        </p:sp>
      </p:grpSp>
      <p:grpSp>
        <p:nvGrpSpPr>
          <p:cNvPr name="Group 32" id="32"/>
          <p:cNvGrpSpPr/>
          <p:nvPr/>
        </p:nvGrpSpPr>
        <p:grpSpPr>
          <a:xfrm rot="0">
            <a:off x="9543864" y="8527590"/>
            <a:ext cx="1684056" cy="422990"/>
            <a:chOff x="0" y="0"/>
            <a:chExt cx="2245408" cy="563987"/>
          </a:xfrm>
        </p:grpSpPr>
        <p:sp>
          <p:nvSpPr>
            <p:cNvPr name="Freeform 33" id="33"/>
            <p:cNvSpPr/>
            <p:nvPr/>
          </p:nvSpPr>
          <p:spPr>
            <a:xfrm flipH="false" flipV="false" rot="0">
              <a:off x="0" y="0"/>
              <a:ext cx="2245360" cy="564007"/>
            </a:xfrm>
            <a:custGeom>
              <a:avLst/>
              <a:gdLst/>
              <a:ahLst/>
              <a:cxnLst/>
              <a:rect r="r" b="b" t="t" l="l"/>
              <a:pathLst>
                <a:path h="564007" w="2245360">
                  <a:moveTo>
                    <a:pt x="0" y="0"/>
                  </a:moveTo>
                  <a:lnTo>
                    <a:pt x="2245360" y="0"/>
                  </a:lnTo>
                  <a:lnTo>
                    <a:pt x="2245360" y="564007"/>
                  </a:lnTo>
                  <a:lnTo>
                    <a:pt x="0" y="564007"/>
                  </a:lnTo>
                  <a:close/>
                </a:path>
              </a:pathLst>
            </a:custGeom>
            <a:solidFill>
              <a:srgbClr val="4F696F"/>
            </a:solidFill>
          </p:spPr>
        </p:sp>
      </p:grpSp>
      <p:grpSp>
        <p:nvGrpSpPr>
          <p:cNvPr name="Group 34" id="34"/>
          <p:cNvGrpSpPr/>
          <p:nvPr/>
        </p:nvGrpSpPr>
        <p:grpSpPr>
          <a:xfrm rot="0">
            <a:off x="9543864" y="9067481"/>
            <a:ext cx="1684056" cy="422990"/>
            <a:chOff x="0" y="0"/>
            <a:chExt cx="2245408" cy="563987"/>
          </a:xfrm>
        </p:grpSpPr>
        <p:sp>
          <p:nvSpPr>
            <p:cNvPr name="Freeform 35" id="35"/>
            <p:cNvSpPr/>
            <p:nvPr/>
          </p:nvSpPr>
          <p:spPr>
            <a:xfrm flipH="false" flipV="false" rot="0">
              <a:off x="0" y="0"/>
              <a:ext cx="2245360" cy="564007"/>
            </a:xfrm>
            <a:custGeom>
              <a:avLst/>
              <a:gdLst/>
              <a:ahLst/>
              <a:cxnLst/>
              <a:rect r="r" b="b" t="t" l="l"/>
              <a:pathLst>
                <a:path h="564007" w="2245360">
                  <a:moveTo>
                    <a:pt x="0" y="0"/>
                  </a:moveTo>
                  <a:lnTo>
                    <a:pt x="2245360" y="0"/>
                  </a:lnTo>
                  <a:lnTo>
                    <a:pt x="2245360" y="564007"/>
                  </a:lnTo>
                  <a:lnTo>
                    <a:pt x="0" y="564007"/>
                  </a:lnTo>
                  <a:close/>
                </a:path>
              </a:pathLst>
            </a:custGeom>
            <a:solidFill>
              <a:srgbClr val="4F696F"/>
            </a:solidFill>
          </p:spPr>
        </p:sp>
      </p:grpSp>
      <p:sp>
        <p:nvSpPr>
          <p:cNvPr name="TextBox 36" id="36"/>
          <p:cNvSpPr txBox="true"/>
          <p:nvPr/>
        </p:nvSpPr>
        <p:spPr>
          <a:xfrm rot="0">
            <a:off x="9296712" y="7996649"/>
            <a:ext cx="75544" cy="317269"/>
          </a:xfrm>
          <a:prstGeom prst="rect">
            <a:avLst/>
          </a:prstGeom>
        </p:spPr>
        <p:txBody>
          <a:bodyPr anchor="t" rtlCol="false" tIns="0" lIns="0" bIns="0" rIns="0">
            <a:spAutoFit/>
          </a:bodyPr>
          <a:lstStyle/>
          <a:p>
            <a:pPr algn="ctr">
              <a:lnSpc>
                <a:spcPts val="2151"/>
              </a:lnSpc>
            </a:pPr>
            <a:r>
              <a:rPr lang="en-US" sz="1535">
                <a:solidFill>
                  <a:srgbClr val="000000"/>
                </a:solidFill>
                <a:latin typeface="Arimo"/>
                <a:ea typeface="Arimo"/>
                <a:cs typeface="Arimo"/>
                <a:sym typeface="Arimo"/>
              </a:rPr>
              <a:t>1</a:t>
            </a:r>
          </a:p>
        </p:txBody>
      </p:sp>
      <p:sp>
        <p:nvSpPr>
          <p:cNvPr name="TextBox 37" id="37"/>
          <p:cNvSpPr txBox="true"/>
          <p:nvPr/>
        </p:nvSpPr>
        <p:spPr>
          <a:xfrm rot="0">
            <a:off x="9277099" y="8537588"/>
            <a:ext cx="114772" cy="317269"/>
          </a:xfrm>
          <a:prstGeom prst="rect">
            <a:avLst/>
          </a:prstGeom>
        </p:spPr>
        <p:txBody>
          <a:bodyPr anchor="t" rtlCol="false" tIns="0" lIns="0" bIns="0" rIns="0">
            <a:spAutoFit/>
          </a:bodyPr>
          <a:lstStyle/>
          <a:p>
            <a:pPr algn="ctr">
              <a:lnSpc>
                <a:spcPts val="2151"/>
              </a:lnSpc>
            </a:pPr>
            <a:r>
              <a:rPr lang="en-US" sz="1535">
                <a:solidFill>
                  <a:srgbClr val="000000"/>
                </a:solidFill>
                <a:latin typeface="Arimo"/>
                <a:ea typeface="Arimo"/>
                <a:cs typeface="Arimo"/>
                <a:sym typeface="Arimo"/>
              </a:rPr>
              <a:t>2</a:t>
            </a:r>
          </a:p>
        </p:txBody>
      </p:sp>
      <p:sp>
        <p:nvSpPr>
          <p:cNvPr name="TextBox 38" id="38"/>
          <p:cNvSpPr txBox="true"/>
          <p:nvPr/>
        </p:nvSpPr>
        <p:spPr>
          <a:xfrm rot="0">
            <a:off x="9281881" y="9067403"/>
            <a:ext cx="105207" cy="317269"/>
          </a:xfrm>
          <a:prstGeom prst="rect">
            <a:avLst/>
          </a:prstGeom>
        </p:spPr>
        <p:txBody>
          <a:bodyPr anchor="t" rtlCol="false" tIns="0" lIns="0" bIns="0" rIns="0">
            <a:spAutoFit/>
          </a:bodyPr>
          <a:lstStyle/>
          <a:p>
            <a:pPr algn="ctr">
              <a:lnSpc>
                <a:spcPts val="2151"/>
              </a:lnSpc>
            </a:pPr>
            <a:r>
              <a:rPr lang="en-US" sz="1535">
                <a:solidFill>
                  <a:srgbClr val="000000"/>
                </a:solidFill>
                <a:latin typeface="Arimo"/>
                <a:ea typeface="Arimo"/>
                <a:cs typeface="Arimo"/>
                <a:sym typeface="Arimo"/>
              </a:rPr>
              <a:t>3</a:t>
            </a:r>
          </a:p>
        </p:txBody>
      </p:sp>
      <p:sp>
        <p:nvSpPr>
          <p:cNvPr name="TextBox 39" id="39"/>
          <p:cNvSpPr txBox="true"/>
          <p:nvPr/>
        </p:nvSpPr>
        <p:spPr>
          <a:xfrm rot="0">
            <a:off x="9456715" y="8468986"/>
            <a:ext cx="1706936" cy="394965"/>
          </a:xfrm>
          <a:prstGeom prst="rect">
            <a:avLst/>
          </a:prstGeom>
        </p:spPr>
        <p:txBody>
          <a:bodyPr anchor="t" rtlCol="false" tIns="0" lIns="0" bIns="0" rIns="0">
            <a:spAutoFit/>
          </a:bodyPr>
          <a:lstStyle/>
          <a:p>
            <a:pPr algn="ctr">
              <a:lnSpc>
                <a:spcPts val="2769"/>
              </a:lnSpc>
            </a:pPr>
            <a:r>
              <a:rPr lang="en-US" sz="1978">
                <a:solidFill>
                  <a:srgbClr val="F9FCFF"/>
                </a:solidFill>
                <a:latin typeface="Arimo"/>
                <a:ea typeface="Arimo"/>
                <a:cs typeface="Arimo"/>
                <a:sym typeface="Arimo"/>
              </a:rPr>
              <a:t>I1</a:t>
            </a:r>
          </a:p>
        </p:txBody>
      </p:sp>
      <p:sp>
        <p:nvSpPr>
          <p:cNvPr name="TextBox 40" id="40"/>
          <p:cNvSpPr txBox="true"/>
          <p:nvPr/>
        </p:nvSpPr>
        <p:spPr>
          <a:xfrm rot="0">
            <a:off x="9456715" y="9033869"/>
            <a:ext cx="1706936" cy="394965"/>
          </a:xfrm>
          <a:prstGeom prst="rect">
            <a:avLst/>
          </a:prstGeom>
        </p:spPr>
        <p:txBody>
          <a:bodyPr anchor="t" rtlCol="false" tIns="0" lIns="0" bIns="0" rIns="0">
            <a:spAutoFit/>
          </a:bodyPr>
          <a:lstStyle/>
          <a:p>
            <a:pPr algn="ctr">
              <a:lnSpc>
                <a:spcPts val="2769"/>
              </a:lnSpc>
            </a:pPr>
            <a:r>
              <a:rPr lang="en-US" sz="1978">
                <a:solidFill>
                  <a:srgbClr val="F9FCFF"/>
                </a:solidFill>
                <a:latin typeface="Arimo"/>
                <a:ea typeface="Arimo"/>
                <a:cs typeface="Arimo"/>
                <a:sym typeface="Arimo"/>
              </a:rPr>
              <a:t>I2</a:t>
            </a:r>
          </a:p>
        </p:txBody>
      </p:sp>
      <p:sp>
        <p:nvSpPr>
          <p:cNvPr name="TextBox 41" id="41"/>
          <p:cNvSpPr txBox="true"/>
          <p:nvPr/>
        </p:nvSpPr>
        <p:spPr>
          <a:xfrm rot="0">
            <a:off x="9520984" y="7953038"/>
            <a:ext cx="1706936" cy="394965"/>
          </a:xfrm>
          <a:prstGeom prst="rect">
            <a:avLst/>
          </a:prstGeom>
        </p:spPr>
        <p:txBody>
          <a:bodyPr anchor="t" rtlCol="false" tIns="0" lIns="0" bIns="0" rIns="0">
            <a:spAutoFit/>
          </a:bodyPr>
          <a:lstStyle/>
          <a:p>
            <a:pPr algn="ctr">
              <a:lnSpc>
                <a:spcPts val="2769"/>
              </a:lnSpc>
            </a:pPr>
            <a:r>
              <a:rPr lang="en-US" sz="1978">
                <a:solidFill>
                  <a:srgbClr val="F9FCFF"/>
                </a:solidFill>
                <a:latin typeface="Arimo"/>
                <a:ea typeface="Arimo"/>
                <a:cs typeface="Arimo"/>
                <a:sym typeface="Arimo"/>
              </a:rPr>
              <a:t>XX</a:t>
            </a:r>
          </a:p>
        </p:txBody>
      </p:sp>
      <p:sp>
        <p:nvSpPr>
          <p:cNvPr name="TextBox 42" id="42"/>
          <p:cNvSpPr txBox="true"/>
          <p:nvPr/>
        </p:nvSpPr>
        <p:spPr>
          <a:xfrm rot="0">
            <a:off x="7786516" y="4065969"/>
            <a:ext cx="3079210" cy="726228"/>
          </a:xfrm>
          <a:prstGeom prst="rect">
            <a:avLst/>
          </a:prstGeom>
        </p:spPr>
        <p:txBody>
          <a:bodyPr anchor="t" rtlCol="false" tIns="0" lIns="0" bIns="0" rIns="0">
            <a:spAutoFit/>
          </a:bodyPr>
          <a:lstStyle/>
          <a:p>
            <a:pPr algn="ctr">
              <a:lnSpc>
                <a:spcPts val="2608"/>
              </a:lnSpc>
            </a:pPr>
            <a:r>
              <a:rPr lang="en-US" sz="1862">
                <a:solidFill>
                  <a:srgbClr val="000000"/>
                </a:solidFill>
                <a:latin typeface="Arimo"/>
                <a:ea typeface="Arimo"/>
                <a:cs typeface="Arimo"/>
                <a:sym typeface="Arimo"/>
              </a:rPr>
              <a:t>Part of the Interrupt Service Routine</a:t>
            </a:r>
          </a:p>
        </p:txBody>
      </p:sp>
      <p:sp>
        <p:nvSpPr>
          <p:cNvPr name="TextBox 43" id="43"/>
          <p:cNvSpPr txBox="true"/>
          <p:nvPr/>
        </p:nvSpPr>
        <p:spPr>
          <a:xfrm rot="0">
            <a:off x="9770222" y="7472607"/>
            <a:ext cx="1079923" cy="396598"/>
          </a:xfrm>
          <a:prstGeom prst="rect">
            <a:avLst/>
          </a:prstGeom>
        </p:spPr>
        <p:txBody>
          <a:bodyPr anchor="t" rtlCol="false" tIns="0" lIns="0" bIns="0" rIns="0">
            <a:spAutoFit/>
          </a:bodyPr>
          <a:lstStyle/>
          <a:p>
            <a:pPr algn="ctr">
              <a:lnSpc>
                <a:spcPts val="2608"/>
              </a:lnSpc>
            </a:pPr>
            <a:r>
              <a:rPr lang="en-US" sz="1862">
                <a:solidFill>
                  <a:srgbClr val="000000"/>
                </a:solidFill>
                <a:latin typeface="Arimo"/>
                <a:ea typeface="Arimo"/>
                <a:cs typeface="Arimo"/>
                <a:sym typeface="Arimo"/>
              </a:rPr>
              <a:t>After</a:t>
            </a:r>
          </a:p>
        </p:txBody>
      </p:sp>
      <p:grpSp>
        <p:nvGrpSpPr>
          <p:cNvPr name="Group 44" id="44"/>
          <p:cNvGrpSpPr/>
          <p:nvPr/>
        </p:nvGrpSpPr>
        <p:grpSpPr>
          <a:xfrm rot="0">
            <a:off x="10846676" y="5895600"/>
            <a:ext cx="957464" cy="38100"/>
            <a:chOff x="0" y="0"/>
            <a:chExt cx="1276619" cy="50800"/>
          </a:xfrm>
        </p:grpSpPr>
        <p:sp>
          <p:nvSpPr>
            <p:cNvPr name="Freeform 45" id="45"/>
            <p:cNvSpPr/>
            <p:nvPr/>
          </p:nvSpPr>
          <p:spPr>
            <a:xfrm flipH="false" flipV="false" rot="0">
              <a:off x="0" y="0"/>
              <a:ext cx="1276604" cy="50800"/>
            </a:xfrm>
            <a:custGeom>
              <a:avLst/>
              <a:gdLst/>
              <a:ahLst/>
              <a:cxnLst/>
              <a:rect r="r" b="b" t="t" l="l"/>
              <a:pathLst>
                <a:path h="50800" w="1276604">
                  <a:moveTo>
                    <a:pt x="25400" y="0"/>
                  </a:moveTo>
                  <a:lnTo>
                    <a:pt x="1251204" y="0"/>
                  </a:lnTo>
                  <a:cubicBezTo>
                    <a:pt x="1265174" y="0"/>
                    <a:pt x="1276604" y="11430"/>
                    <a:pt x="1276604" y="25400"/>
                  </a:cubicBezTo>
                  <a:cubicBezTo>
                    <a:pt x="1276604" y="39370"/>
                    <a:pt x="1265174" y="50800"/>
                    <a:pt x="1251204" y="50800"/>
                  </a:cubicBezTo>
                  <a:lnTo>
                    <a:pt x="25400" y="50800"/>
                  </a:lnTo>
                  <a:cubicBezTo>
                    <a:pt x="11430" y="50800"/>
                    <a:pt x="0" y="39370"/>
                    <a:pt x="0" y="25400"/>
                  </a:cubicBezTo>
                  <a:cubicBezTo>
                    <a:pt x="0" y="11430"/>
                    <a:pt x="11430" y="0"/>
                    <a:pt x="25400" y="0"/>
                  </a:cubicBezTo>
                  <a:close/>
                </a:path>
              </a:pathLst>
            </a:custGeom>
            <a:solidFill>
              <a:srgbClr val="000000"/>
            </a:solidFill>
          </p:spPr>
        </p:sp>
      </p:grpSp>
      <p:sp>
        <p:nvSpPr>
          <p:cNvPr name="Freeform 46" id="46"/>
          <p:cNvSpPr/>
          <p:nvPr/>
        </p:nvSpPr>
        <p:spPr>
          <a:xfrm flipH="false" flipV="false" rot="0">
            <a:off x="12495930" y="0"/>
            <a:ext cx="5792070" cy="4114800"/>
          </a:xfrm>
          <a:custGeom>
            <a:avLst/>
            <a:gdLst/>
            <a:ahLst/>
            <a:cxnLst/>
            <a:rect r="r" b="b" t="t" l="l"/>
            <a:pathLst>
              <a:path h="4114800" w="5792070">
                <a:moveTo>
                  <a:pt x="0" y="0"/>
                </a:moveTo>
                <a:lnTo>
                  <a:pt x="5792070" y="0"/>
                </a:lnTo>
                <a:lnTo>
                  <a:pt x="5792070" y="4114800"/>
                </a:lnTo>
                <a:lnTo>
                  <a:pt x="0" y="4114800"/>
                </a:lnTo>
                <a:lnTo>
                  <a:pt x="0" y="0"/>
                </a:lnTo>
                <a:close/>
              </a:path>
            </a:pathLst>
          </a:custGeom>
          <a:blipFill>
            <a:blip r:embed="rId6"/>
            <a:stretch>
              <a:fillRect l="0" t="-2813" r="-85" b="-2813"/>
            </a:stretch>
          </a:blipFill>
        </p:spPr>
      </p:sp>
      <p:sp>
        <p:nvSpPr>
          <p:cNvPr name="Freeform 47" id="47"/>
          <p:cNvSpPr/>
          <p:nvPr/>
        </p:nvSpPr>
        <p:spPr>
          <a:xfrm flipH="false" flipV="false" rot="0">
            <a:off x="12180104" y="4368580"/>
            <a:ext cx="4031441" cy="2818420"/>
          </a:xfrm>
          <a:custGeom>
            <a:avLst/>
            <a:gdLst/>
            <a:ahLst/>
            <a:cxnLst/>
            <a:rect r="r" b="b" t="t" l="l"/>
            <a:pathLst>
              <a:path h="2818420" w="4031441">
                <a:moveTo>
                  <a:pt x="0" y="0"/>
                </a:moveTo>
                <a:lnTo>
                  <a:pt x="4031441" y="0"/>
                </a:lnTo>
                <a:lnTo>
                  <a:pt x="4031441" y="2818420"/>
                </a:lnTo>
                <a:lnTo>
                  <a:pt x="0" y="281842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48" id="48"/>
          <p:cNvSpPr txBox="true"/>
          <p:nvPr/>
        </p:nvSpPr>
        <p:spPr>
          <a:xfrm rot="0">
            <a:off x="405941" y="8224181"/>
            <a:ext cx="3479763" cy="1016222"/>
          </a:xfrm>
          <a:prstGeom prst="rect">
            <a:avLst/>
          </a:prstGeom>
        </p:spPr>
        <p:txBody>
          <a:bodyPr anchor="t" rtlCol="false" tIns="0" lIns="0" bIns="0" rIns="0">
            <a:spAutoFit/>
          </a:bodyPr>
          <a:lstStyle/>
          <a:p>
            <a:pPr algn="ctr">
              <a:lnSpc>
                <a:spcPts val="2563"/>
              </a:lnSpc>
            </a:pPr>
            <a:r>
              <a:rPr lang="en-US" sz="1830">
                <a:solidFill>
                  <a:srgbClr val="000000"/>
                </a:solidFill>
                <a:latin typeface="Arimo"/>
                <a:ea typeface="Arimo"/>
                <a:cs typeface="Arimo"/>
                <a:sym typeface="Arimo"/>
              </a:rPr>
              <a:t>Eg.Divide by 0, keyboard key pressed, printer error, mouse movement</a:t>
            </a:r>
          </a:p>
        </p:txBody>
      </p:sp>
      <p:sp>
        <p:nvSpPr>
          <p:cNvPr name="TextBox 49" id="49"/>
          <p:cNvSpPr txBox="true"/>
          <p:nvPr/>
        </p:nvSpPr>
        <p:spPr>
          <a:xfrm rot="0">
            <a:off x="12495930" y="4550138"/>
            <a:ext cx="3435239" cy="2371196"/>
          </a:xfrm>
          <a:prstGeom prst="rect">
            <a:avLst/>
          </a:prstGeom>
        </p:spPr>
        <p:txBody>
          <a:bodyPr anchor="t" rtlCol="false" tIns="0" lIns="0" bIns="0" rIns="0">
            <a:spAutoFit/>
          </a:bodyPr>
          <a:lstStyle/>
          <a:p>
            <a:pPr algn="ctr">
              <a:lnSpc>
                <a:spcPts val="2653"/>
              </a:lnSpc>
            </a:pPr>
            <a:r>
              <a:rPr lang="en-US" sz="1895">
                <a:solidFill>
                  <a:srgbClr val="000000"/>
                </a:solidFill>
                <a:latin typeface="Arimo"/>
                <a:ea typeface="Arimo"/>
                <a:cs typeface="Arimo"/>
                <a:sym typeface="Arimo"/>
              </a:rPr>
              <a:t>Upon completing a fetch-decode-execute cycle, the CPU checks the priority of the next interrupt to see if it has a higher priority than the current task being processed. </a:t>
            </a:r>
          </a:p>
        </p:txBody>
      </p:sp>
      <p:sp>
        <p:nvSpPr>
          <p:cNvPr name="TextBox 50" id="50"/>
          <p:cNvSpPr txBox="true"/>
          <p:nvPr/>
        </p:nvSpPr>
        <p:spPr>
          <a:xfrm rot="0">
            <a:off x="15552789" y="7338768"/>
            <a:ext cx="2107411" cy="604640"/>
          </a:xfrm>
          <a:prstGeom prst="rect">
            <a:avLst/>
          </a:prstGeom>
        </p:spPr>
        <p:txBody>
          <a:bodyPr anchor="t" rtlCol="false" tIns="0" lIns="0" bIns="0" rIns="0">
            <a:spAutoFit/>
          </a:bodyPr>
          <a:lstStyle/>
          <a:p>
            <a:pPr algn="ctr">
              <a:lnSpc>
                <a:spcPts val="2212"/>
              </a:lnSpc>
            </a:pPr>
            <a:r>
              <a:rPr lang="en-US" sz="1580">
                <a:solidFill>
                  <a:srgbClr val="000000"/>
                </a:solidFill>
                <a:latin typeface="Arimo"/>
                <a:ea typeface="Arimo"/>
                <a:cs typeface="Arimo"/>
                <a:sym typeface="Arimo"/>
              </a:rPr>
              <a:t>No, it has lower priority</a:t>
            </a:r>
          </a:p>
        </p:txBody>
      </p:sp>
      <p:grpSp>
        <p:nvGrpSpPr>
          <p:cNvPr name="Group 51" id="51"/>
          <p:cNvGrpSpPr/>
          <p:nvPr/>
        </p:nvGrpSpPr>
        <p:grpSpPr>
          <a:xfrm rot="2238852">
            <a:off x="14820292" y="7635481"/>
            <a:ext cx="1278818" cy="38100"/>
            <a:chOff x="0" y="0"/>
            <a:chExt cx="1705091" cy="50800"/>
          </a:xfrm>
        </p:grpSpPr>
        <p:sp>
          <p:nvSpPr>
            <p:cNvPr name="Freeform 52" id="52"/>
            <p:cNvSpPr/>
            <p:nvPr/>
          </p:nvSpPr>
          <p:spPr>
            <a:xfrm flipH="false" flipV="false" rot="0">
              <a:off x="0" y="0"/>
              <a:ext cx="1705102" cy="50800"/>
            </a:xfrm>
            <a:custGeom>
              <a:avLst/>
              <a:gdLst/>
              <a:ahLst/>
              <a:cxnLst/>
              <a:rect r="r" b="b" t="t" l="l"/>
              <a:pathLst>
                <a:path h="50800" w="1705102">
                  <a:moveTo>
                    <a:pt x="25400" y="0"/>
                  </a:moveTo>
                  <a:lnTo>
                    <a:pt x="1679702" y="0"/>
                  </a:lnTo>
                  <a:cubicBezTo>
                    <a:pt x="1693672" y="0"/>
                    <a:pt x="1705102" y="11430"/>
                    <a:pt x="1705102" y="25400"/>
                  </a:cubicBezTo>
                  <a:cubicBezTo>
                    <a:pt x="1705102" y="39370"/>
                    <a:pt x="1693672" y="50800"/>
                    <a:pt x="1679702" y="50800"/>
                  </a:cubicBezTo>
                  <a:lnTo>
                    <a:pt x="25400" y="50800"/>
                  </a:lnTo>
                  <a:cubicBezTo>
                    <a:pt x="11430" y="50800"/>
                    <a:pt x="0" y="39370"/>
                    <a:pt x="0" y="25400"/>
                  </a:cubicBezTo>
                  <a:cubicBezTo>
                    <a:pt x="0" y="11430"/>
                    <a:pt x="11430" y="0"/>
                    <a:pt x="25400" y="0"/>
                  </a:cubicBezTo>
                  <a:close/>
                </a:path>
              </a:pathLst>
            </a:custGeom>
            <a:solidFill>
              <a:srgbClr val="000000"/>
            </a:solidFill>
          </p:spPr>
        </p:sp>
      </p:grpSp>
      <p:sp>
        <p:nvSpPr>
          <p:cNvPr name="Freeform 53" id="53"/>
          <p:cNvSpPr/>
          <p:nvPr/>
        </p:nvSpPr>
        <p:spPr>
          <a:xfrm flipH="false" flipV="false" rot="0">
            <a:off x="15459701" y="8168098"/>
            <a:ext cx="2514828" cy="1758141"/>
          </a:xfrm>
          <a:custGeom>
            <a:avLst/>
            <a:gdLst/>
            <a:ahLst/>
            <a:cxnLst/>
            <a:rect r="r" b="b" t="t" l="l"/>
            <a:pathLst>
              <a:path h="1758141" w="2514828">
                <a:moveTo>
                  <a:pt x="0" y="0"/>
                </a:moveTo>
                <a:lnTo>
                  <a:pt x="2514828" y="0"/>
                </a:lnTo>
                <a:lnTo>
                  <a:pt x="2514828" y="1758141"/>
                </a:lnTo>
                <a:lnTo>
                  <a:pt x="0" y="175814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54" id="54"/>
          <p:cNvSpPr txBox="true"/>
          <p:nvPr/>
        </p:nvSpPr>
        <p:spPr>
          <a:xfrm rot="0">
            <a:off x="15653407" y="8204967"/>
            <a:ext cx="2127416" cy="1463502"/>
          </a:xfrm>
          <a:prstGeom prst="rect">
            <a:avLst/>
          </a:prstGeom>
        </p:spPr>
        <p:txBody>
          <a:bodyPr anchor="t" rtlCol="false" tIns="0" lIns="0" bIns="0" rIns="0">
            <a:spAutoFit/>
          </a:bodyPr>
          <a:lstStyle/>
          <a:p>
            <a:pPr algn="ctr">
              <a:lnSpc>
                <a:spcPts val="2283"/>
              </a:lnSpc>
            </a:pPr>
            <a:r>
              <a:rPr lang="en-US" sz="1630">
                <a:solidFill>
                  <a:srgbClr val="000000"/>
                </a:solidFill>
                <a:latin typeface="Arimo"/>
                <a:ea typeface="Arimo"/>
                <a:cs typeface="Arimo"/>
                <a:sym typeface="Arimo"/>
              </a:rPr>
              <a:t>It leaves the interrupt in the interrupt queue and carries on processing</a:t>
            </a:r>
          </a:p>
        </p:txBody>
      </p:sp>
      <p:sp>
        <p:nvSpPr>
          <p:cNvPr name="Freeform 55" id="55"/>
          <p:cNvSpPr/>
          <p:nvPr/>
        </p:nvSpPr>
        <p:spPr>
          <a:xfrm flipH="false" flipV="false" rot="0">
            <a:off x="4637750" y="4919664"/>
            <a:ext cx="2160229" cy="2160229"/>
          </a:xfrm>
          <a:custGeom>
            <a:avLst/>
            <a:gdLst/>
            <a:ahLst/>
            <a:cxnLst/>
            <a:rect r="r" b="b" t="t" l="l"/>
            <a:pathLst>
              <a:path h="2160229" w="2160229">
                <a:moveTo>
                  <a:pt x="0" y="0"/>
                </a:moveTo>
                <a:lnTo>
                  <a:pt x="2160229" y="0"/>
                </a:lnTo>
                <a:lnTo>
                  <a:pt x="2160229" y="2160229"/>
                </a:lnTo>
                <a:lnTo>
                  <a:pt x="0" y="216022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56" id="56"/>
          <p:cNvSpPr txBox="true"/>
          <p:nvPr/>
        </p:nvSpPr>
        <p:spPr>
          <a:xfrm rot="0">
            <a:off x="4833100" y="4985474"/>
            <a:ext cx="1769529" cy="1137060"/>
          </a:xfrm>
          <a:prstGeom prst="rect">
            <a:avLst/>
          </a:prstGeom>
        </p:spPr>
        <p:txBody>
          <a:bodyPr anchor="t" rtlCol="false" tIns="0" lIns="0" bIns="0" rIns="0">
            <a:spAutoFit/>
          </a:bodyPr>
          <a:lstStyle/>
          <a:p>
            <a:pPr algn="ctr">
              <a:lnSpc>
                <a:spcPts val="2870"/>
              </a:lnSpc>
            </a:pPr>
            <a:r>
              <a:rPr lang="en-US" sz="2050">
                <a:solidFill>
                  <a:srgbClr val="000000"/>
                </a:solidFill>
                <a:latin typeface="Arimo"/>
                <a:ea typeface="Arimo"/>
                <a:cs typeface="Arimo"/>
                <a:sym typeface="Arimo"/>
              </a:rPr>
              <a:t>The interrupt is collected by an </a:t>
            </a:r>
          </a:p>
        </p:txBody>
      </p:sp>
      <p:sp>
        <p:nvSpPr>
          <p:cNvPr name="TextBox 57" id="57"/>
          <p:cNvSpPr txBox="true"/>
          <p:nvPr/>
        </p:nvSpPr>
        <p:spPr>
          <a:xfrm rot="0">
            <a:off x="4959034" y="6057770"/>
            <a:ext cx="1517660" cy="913811"/>
          </a:xfrm>
          <a:prstGeom prst="rect">
            <a:avLst/>
          </a:prstGeom>
        </p:spPr>
        <p:txBody>
          <a:bodyPr anchor="t" rtlCol="false" tIns="0" lIns="0" bIns="0" rIns="0">
            <a:spAutoFit/>
          </a:bodyPr>
          <a:lstStyle/>
          <a:p>
            <a:pPr algn="ctr">
              <a:lnSpc>
                <a:spcPts val="3421"/>
              </a:lnSpc>
            </a:pPr>
            <a:r>
              <a:rPr lang="en-US" sz="2443" b="true">
                <a:solidFill>
                  <a:srgbClr val="EE2742"/>
                </a:solidFill>
                <a:latin typeface="Arimo Bold"/>
                <a:ea typeface="Arimo Bold"/>
                <a:cs typeface="Arimo Bold"/>
                <a:sym typeface="Arimo Bold"/>
              </a:rPr>
              <a:t>interrupt </a:t>
            </a:r>
          </a:p>
          <a:p>
            <a:pPr algn="ctr">
              <a:lnSpc>
                <a:spcPts val="3421"/>
              </a:lnSpc>
            </a:pPr>
            <a:r>
              <a:rPr lang="en-US" sz="2443" b="true">
                <a:solidFill>
                  <a:srgbClr val="EE2742"/>
                </a:solidFill>
                <a:latin typeface="Arimo Bold"/>
                <a:ea typeface="Arimo Bold"/>
                <a:cs typeface="Arimo Bold"/>
                <a:sym typeface="Arimo Bold"/>
              </a:rPr>
              <a:t>handler</a:t>
            </a:r>
          </a:p>
        </p:txBody>
      </p:sp>
      <p:grpSp>
        <p:nvGrpSpPr>
          <p:cNvPr name="Group 58" id="58"/>
          <p:cNvGrpSpPr/>
          <p:nvPr/>
        </p:nvGrpSpPr>
        <p:grpSpPr>
          <a:xfrm rot="0">
            <a:off x="2537237" y="275993"/>
            <a:ext cx="13213526" cy="9925515"/>
            <a:chOff x="0" y="0"/>
            <a:chExt cx="17618034" cy="13234020"/>
          </a:xfrm>
        </p:grpSpPr>
        <p:sp>
          <p:nvSpPr>
            <p:cNvPr name="Freeform 59" id="5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3">
                <a:alphaModFix amt="70000"/>
              </a:blip>
              <a:stretch>
                <a:fillRect l="0" t="0" r="0" b="0"/>
              </a:stretch>
            </a:blipFill>
          </p:spPr>
        </p:sp>
        <p:sp>
          <p:nvSpPr>
            <p:cNvPr name="Freeform 60" id="6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4">
                <a:alphaModFix amt="9999"/>
              </a:blip>
              <a:stretch>
                <a:fillRect l="0" t="0" r="0" b="0"/>
              </a:stretch>
            </a:blipFill>
          </p:spPr>
        </p:sp>
        <p:sp>
          <p:nvSpPr>
            <p:cNvPr name="TextBox 61" id="6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15" tooltip="http://www.exampaperspractice.co.uk"/>
                </a:rPr>
                <a:t>www.exampaperspractice.co.uk</a:t>
              </a:r>
            </a:p>
          </p:txBody>
        </p:sp>
      </p:grpSp>
    </p:spTree>
  </p:cSld>
  <p:clrMapOvr>
    <a:masterClrMapping/>
  </p:clrMapOvr>
</p:sld>
</file>

<file path=ppt/slides/slide71.xml><?xml version="1.0" encoding="utf-8"?>
<p:sld xmlns:p="http://schemas.openxmlformats.org/presentationml/2006/main" xmlns:a="http://schemas.openxmlformats.org/drawingml/2006/main" xmlns:r="http://schemas.openxmlformats.org/officeDocument/2006/relationships">
  <p:cSld>
    <p:bg>
      <p:bgPr>
        <a:solidFill>
          <a:srgbClr val="F9FCFF"/>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2927137"/>
            <a:chOff x="0" y="0"/>
            <a:chExt cx="24384000" cy="3902849"/>
          </a:xfrm>
        </p:grpSpPr>
        <p:sp>
          <p:nvSpPr>
            <p:cNvPr name="Freeform 3" id="3"/>
            <p:cNvSpPr/>
            <p:nvPr/>
          </p:nvSpPr>
          <p:spPr>
            <a:xfrm flipH="false" flipV="false" rot="0">
              <a:off x="0" y="0"/>
              <a:ext cx="24384000" cy="3902837"/>
            </a:xfrm>
            <a:custGeom>
              <a:avLst/>
              <a:gdLst/>
              <a:ahLst/>
              <a:cxnLst/>
              <a:rect r="r" b="b" t="t" l="l"/>
              <a:pathLst>
                <a:path h="3902837" w="24384000">
                  <a:moveTo>
                    <a:pt x="0" y="0"/>
                  </a:moveTo>
                  <a:lnTo>
                    <a:pt x="24384000" y="0"/>
                  </a:lnTo>
                  <a:lnTo>
                    <a:pt x="24384000" y="3902837"/>
                  </a:lnTo>
                  <a:lnTo>
                    <a:pt x="0" y="3902837"/>
                  </a:lnTo>
                  <a:close/>
                </a:path>
              </a:pathLst>
            </a:custGeom>
            <a:solidFill>
              <a:srgbClr val="273755"/>
            </a:solidFill>
          </p:spPr>
        </p:sp>
      </p:grpSp>
      <p:sp>
        <p:nvSpPr>
          <p:cNvPr name="TextBox 4" id="4"/>
          <p:cNvSpPr txBox="true"/>
          <p:nvPr/>
        </p:nvSpPr>
        <p:spPr>
          <a:xfrm rot="0">
            <a:off x="1028700" y="1108763"/>
            <a:ext cx="14266813" cy="926306"/>
          </a:xfrm>
          <a:prstGeom prst="rect">
            <a:avLst/>
          </a:prstGeom>
        </p:spPr>
        <p:txBody>
          <a:bodyPr anchor="t" rtlCol="false" tIns="0" lIns="0" bIns="0" rIns="0">
            <a:spAutoFit/>
          </a:bodyPr>
          <a:lstStyle/>
          <a:p>
            <a:pPr algn="l">
              <a:lnSpc>
                <a:spcPts val="7500"/>
              </a:lnSpc>
            </a:pPr>
            <a:r>
              <a:rPr lang="en-US" sz="7500" i="true" spc="300">
                <a:solidFill>
                  <a:srgbClr val="F9FCFF"/>
                </a:solidFill>
                <a:latin typeface="Bebas Neue"/>
                <a:ea typeface="Bebas Neue"/>
                <a:cs typeface="Bebas Neue"/>
                <a:sym typeface="Bebas Neue"/>
              </a:rPr>
              <a:t>FLOW</a:t>
            </a:r>
          </a:p>
        </p:txBody>
      </p:sp>
      <p:sp>
        <p:nvSpPr>
          <p:cNvPr name="Freeform 5" id="5"/>
          <p:cNvSpPr/>
          <p:nvPr/>
        </p:nvSpPr>
        <p:spPr>
          <a:xfrm flipH="false" flipV="false" rot="0">
            <a:off x="16361885" y="1028700"/>
            <a:ext cx="896933" cy="215896"/>
          </a:xfrm>
          <a:custGeom>
            <a:avLst/>
            <a:gdLst/>
            <a:ahLst/>
            <a:cxnLst/>
            <a:rect r="r" b="b" t="t" l="l"/>
            <a:pathLst>
              <a:path h="215896" w="896933">
                <a:moveTo>
                  <a:pt x="0" y="0"/>
                </a:moveTo>
                <a:lnTo>
                  <a:pt x="896933" y="0"/>
                </a:lnTo>
                <a:lnTo>
                  <a:pt x="896933" y="215896"/>
                </a:lnTo>
                <a:lnTo>
                  <a:pt x="0" y="21589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526419" y="4326515"/>
            <a:ext cx="9350869" cy="3784126"/>
          </a:xfrm>
          <a:custGeom>
            <a:avLst/>
            <a:gdLst/>
            <a:ahLst/>
            <a:cxnLst/>
            <a:rect r="r" b="b" t="t" l="l"/>
            <a:pathLst>
              <a:path h="3784126" w="9350869">
                <a:moveTo>
                  <a:pt x="0" y="0"/>
                </a:moveTo>
                <a:lnTo>
                  <a:pt x="9350869" y="0"/>
                </a:lnTo>
                <a:lnTo>
                  <a:pt x="9350869" y="3784126"/>
                </a:lnTo>
                <a:lnTo>
                  <a:pt x="0" y="378412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3419241">
            <a:off x="9944675" y="3327806"/>
            <a:ext cx="2561011" cy="1895148"/>
          </a:xfrm>
          <a:custGeom>
            <a:avLst/>
            <a:gdLst/>
            <a:ahLst/>
            <a:cxnLst/>
            <a:rect r="r" b="b" t="t" l="l"/>
            <a:pathLst>
              <a:path h="1895148" w="2561011">
                <a:moveTo>
                  <a:pt x="0" y="0"/>
                </a:moveTo>
                <a:lnTo>
                  <a:pt x="2561011" y="0"/>
                </a:lnTo>
                <a:lnTo>
                  <a:pt x="2561011" y="1895148"/>
                </a:lnTo>
                <a:lnTo>
                  <a:pt x="0" y="1895148"/>
                </a:lnTo>
                <a:lnTo>
                  <a:pt x="0" y="0"/>
                </a:lnTo>
                <a:close/>
              </a:path>
            </a:pathLst>
          </a:custGeom>
          <a:blipFill>
            <a:blip r:embed="rId6">
              <a:extLst>
                <a:ext uri="{96DAC541-7B7A-43D3-8B79-37D633B846F1}">
                  <asvg:svgBlip xmlns:asvg="http://schemas.microsoft.com/office/drawing/2016/SVG/main" r:embed="rId7"/>
                </a:ext>
              </a:extLst>
            </a:blip>
            <a:stretch>
              <a:fillRect l="0" t="0" r="0" b="-1476"/>
            </a:stretch>
          </a:blipFill>
        </p:spPr>
      </p:sp>
      <p:sp>
        <p:nvSpPr>
          <p:cNvPr name="TextBox 8" id="8"/>
          <p:cNvSpPr txBox="true"/>
          <p:nvPr/>
        </p:nvSpPr>
        <p:spPr>
          <a:xfrm rot="0">
            <a:off x="10567855" y="5232685"/>
            <a:ext cx="6789107" cy="1784350"/>
          </a:xfrm>
          <a:prstGeom prst="rect">
            <a:avLst/>
          </a:prstGeom>
        </p:spPr>
        <p:txBody>
          <a:bodyPr anchor="t" rtlCol="false" tIns="0" lIns="0" bIns="0" rIns="0">
            <a:spAutoFit/>
          </a:bodyPr>
          <a:lstStyle/>
          <a:p>
            <a:pPr algn="ctr">
              <a:lnSpc>
                <a:spcPts val="3499"/>
              </a:lnSpc>
            </a:pPr>
            <a:r>
              <a:rPr lang="en-US" sz="2499" b="true">
                <a:solidFill>
                  <a:srgbClr val="000000"/>
                </a:solidFill>
                <a:latin typeface="Now Bold"/>
                <a:ea typeface="Now Bold"/>
                <a:cs typeface="Now Bold"/>
                <a:sym typeface="Now Bold"/>
              </a:rPr>
              <a:t>The process happens so quickly that it is impossible for the user to notice that the operating system has been interrupted temperorily.</a:t>
            </a:r>
          </a:p>
        </p:txBody>
      </p:sp>
      <p:sp>
        <p:nvSpPr>
          <p:cNvPr name="TextBox 9" id="9"/>
          <p:cNvSpPr txBox="true"/>
          <p:nvPr/>
        </p:nvSpPr>
        <p:spPr>
          <a:xfrm rot="0">
            <a:off x="11898347" y="8055717"/>
            <a:ext cx="4463539" cy="1784350"/>
          </a:xfrm>
          <a:prstGeom prst="rect">
            <a:avLst/>
          </a:prstGeom>
        </p:spPr>
        <p:txBody>
          <a:bodyPr anchor="t" rtlCol="false" tIns="0" lIns="0" bIns="0" rIns="0">
            <a:spAutoFit/>
          </a:bodyPr>
          <a:lstStyle/>
          <a:p>
            <a:pPr algn="ctr">
              <a:lnSpc>
                <a:spcPts val="3499"/>
              </a:lnSpc>
            </a:pPr>
            <a:r>
              <a:rPr lang="en-US" sz="2499" b="true">
                <a:solidFill>
                  <a:srgbClr val="000000"/>
                </a:solidFill>
                <a:latin typeface="Now Bold"/>
                <a:ea typeface="Now Bold"/>
                <a:cs typeface="Now Bold"/>
                <a:sym typeface="Now Bold"/>
              </a:rPr>
              <a:t>Interrupts allow computers to carry out many tasks or to have several windows open at the same time</a:t>
            </a:r>
          </a:p>
        </p:txBody>
      </p:sp>
      <p:grpSp>
        <p:nvGrpSpPr>
          <p:cNvPr name="Group 10" id="10"/>
          <p:cNvGrpSpPr/>
          <p:nvPr/>
        </p:nvGrpSpPr>
        <p:grpSpPr>
          <a:xfrm rot="5379796">
            <a:off x="13645731" y="7537300"/>
            <a:ext cx="963387" cy="47625"/>
            <a:chOff x="0" y="0"/>
            <a:chExt cx="1284516" cy="63500"/>
          </a:xfrm>
        </p:grpSpPr>
        <p:sp>
          <p:nvSpPr>
            <p:cNvPr name="Freeform 11" id="11"/>
            <p:cNvSpPr/>
            <p:nvPr/>
          </p:nvSpPr>
          <p:spPr>
            <a:xfrm flipH="false" flipV="false" rot="0">
              <a:off x="0" y="0"/>
              <a:ext cx="1284478" cy="63500"/>
            </a:xfrm>
            <a:custGeom>
              <a:avLst/>
              <a:gdLst/>
              <a:ahLst/>
              <a:cxnLst/>
              <a:rect r="r" b="b" t="t" l="l"/>
              <a:pathLst>
                <a:path h="63500" w="1284478">
                  <a:moveTo>
                    <a:pt x="31750" y="0"/>
                  </a:moveTo>
                  <a:lnTo>
                    <a:pt x="1252728" y="0"/>
                  </a:lnTo>
                  <a:cubicBezTo>
                    <a:pt x="1270254" y="0"/>
                    <a:pt x="1284478" y="14224"/>
                    <a:pt x="1284478" y="31750"/>
                  </a:cubicBezTo>
                  <a:cubicBezTo>
                    <a:pt x="1284478" y="49276"/>
                    <a:pt x="1270254" y="63500"/>
                    <a:pt x="1252728"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Freeform 12" id="12"/>
          <p:cNvSpPr/>
          <p:nvPr/>
        </p:nvSpPr>
        <p:spPr>
          <a:xfrm flipH="false" flipV="false" rot="0">
            <a:off x="955874" y="5017741"/>
            <a:ext cx="1152250" cy="1152250"/>
          </a:xfrm>
          <a:custGeom>
            <a:avLst/>
            <a:gdLst/>
            <a:ahLst/>
            <a:cxnLst/>
            <a:rect r="r" b="b" t="t" l="l"/>
            <a:pathLst>
              <a:path h="1152250" w="1152250">
                <a:moveTo>
                  <a:pt x="0" y="0"/>
                </a:moveTo>
                <a:lnTo>
                  <a:pt x="1152250" y="0"/>
                </a:lnTo>
                <a:lnTo>
                  <a:pt x="1152250" y="1152250"/>
                </a:lnTo>
                <a:lnTo>
                  <a:pt x="0" y="115225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3" id="13"/>
          <p:cNvGrpSpPr/>
          <p:nvPr/>
        </p:nvGrpSpPr>
        <p:grpSpPr>
          <a:xfrm rot="0">
            <a:off x="2195435" y="5562658"/>
            <a:ext cx="487398" cy="19050"/>
            <a:chOff x="0" y="0"/>
            <a:chExt cx="649864" cy="25400"/>
          </a:xfrm>
        </p:grpSpPr>
        <p:sp>
          <p:nvSpPr>
            <p:cNvPr name="Freeform 14" id="14"/>
            <p:cNvSpPr/>
            <p:nvPr/>
          </p:nvSpPr>
          <p:spPr>
            <a:xfrm flipH="false" flipV="false" rot="0">
              <a:off x="0" y="0"/>
              <a:ext cx="649859" cy="25400"/>
            </a:xfrm>
            <a:custGeom>
              <a:avLst/>
              <a:gdLst/>
              <a:ahLst/>
              <a:cxnLst/>
              <a:rect r="r" b="b" t="t" l="l"/>
              <a:pathLst>
                <a:path h="25400" w="649859">
                  <a:moveTo>
                    <a:pt x="12700" y="0"/>
                  </a:moveTo>
                  <a:lnTo>
                    <a:pt x="637159" y="0"/>
                  </a:lnTo>
                  <a:cubicBezTo>
                    <a:pt x="644144" y="0"/>
                    <a:pt x="649859" y="5715"/>
                    <a:pt x="649859" y="12700"/>
                  </a:cubicBezTo>
                  <a:cubicBezTo>
                    <a:pt x="649859" y="19685"/>
                    <a:pt x="644144" y="25400"/>
                    <a:pt x="637159" y="25400"/>
                  </a:cubicBezTo>
                  <a:lnTo>
                    <a:pt x="12700" y="25400"/>
                  </a:lnTo>
                  <a:cubicBezTo>
                    <a:pt x="5715" y="25400"/>
                    <a:pt x="0" y="19685"/>
                    <a:pt x="0" y="12700"/>
                  </a:cubicBezTo>
                  <a:cubicBezTo>
                    <a:pt x="0" y="5715"/>
                    <a:pt x="5715" y="0"/>
                    <a:pt x="12700" y="0"/>
                  </a:cubicBezTo>
                  <a:close/>
                </a:path>
              </a:pathLst>
            </a:custGeom>
            <a:solidFill>
              <a:srgbClr val="000000"/>
            </a:solidFill>
          </p:spPr>
        </p:sp>
      </p:grpSp>
      <p:grpSp>
        <p:nvGrpSpPr>
          <p:cNvPr name="Group 15" id="15"/>
          <p:cNvGrpSpPr/>
          <p:nvPr/>
        </p:nvGrpSpPr>
        <p:grpSpPr>
          <a:xfrm rot="-5449344">
            <a:off x="1325812" y="6353347"/>
            <a:ext cx="267027" cy="19050"/>
            <a:chOff x="0" y="0"/>
            <a:chExt cx="356036" cy="25400"/>
          </a:xfrm>
        </p:grpSpPr>
        <p:sp>
          <p:nvSpPr>
            <p:cNvPr name="Freeform 16" id="16"/>
            <p:cNvSpPr/>
            <p:nvPr/>
          </p:nvSpPr>
          <p:spPr>
            <a:xfrm flipH="false" flipV="false" rot="0">
              <a:off x="0" y="0"/>
              <a:ext cx="355981" cy="25400"/>
            </a:xfrm>
            <a:custGeom>
              <a:avLst/>
              <a:gdLst/>
              <a:ahLst/>
              <a:cxnLst/>
              <a:rect r="r" b="b" t="t" l="l"/>
              <a:pathLst>
                <a:path h="25400" w="355981">
                  <a:moveTo>
                    <a:pt x="12700" y="0"/>
                  </a:moveTo>
                  <a:lnTo>
                    <a:pt x="343281" y="0"/>
                  </a:lnTo>
                  <a:cubicBezTo>
                    <a:pt x="350266" y="0"/>
                    <a:pt x="355981" y="5715"/>
                    <a:pt x="355981" y="12700"/>
                  </a:cubicBezTo>
                  <a:cubicBezTo>
                    <a:pt x="355981" y="19685"/>
                    <a:pt x="350266" y="25400"/>
                    <a:pt x="343281" y="25400"/>
                  </a:cubicBezTo>
                  <a:lnTo>
                    <a:pt x="12700" y="25400"/>
                  </a:lnTo>
                  <a:cubicBezTo>
                    <a:pt x="5715" y="25400"/>
                    <a:pt x="0" y="19685"/>
                    <a:pt x="0" y="12700"/>
                  </a:cubicBezTo>
                  <a:cubicBezTo>
                    <a:pt x="0" y="5715"/>
                    <a:pt x="5715" y="0"/>
                    <a:pt x="12700" y="0"/>
                  </a:cubicBezTo>
                  <a:close/>
                </a:path>
              </a:pathLst>
            </a:custGeom>
            <a:solidFill>
              <a:srgbClr val="EE2742"/>
            </a:solidFill>
          </p:spPr>
        </p:sp>
      </p:grpSp>
      <p:sp>
        <p:nvSpPr>
          <p:cNvPr name="Freeform 17" id="17"/>
          <p:cNvSpPr/>
          <p:nvPr/>
        </p:nvSpPr>
        <p:spPr>
          <a:xfrm flipH="false" flipV="false" rot="0">
            <a:off x="2791554" y="4996058"/>
            <a:ext cx="1152250" cy="1152250"/>
          </a:xfrm>
          <a:custGeom>
            <a:avLst/>
            <a:gdLst/>
            <a:ahLst/>
            <a:cxnLst/>
            <a:rect r="r" b="b" t="t" l="l"/>
            <a:pathLst>
              <a:path h="1152250" w="1152250">
                <a:moveTo>
                  <a:pt x="0" y="0"/>
                </a:moveTo>
                <a:lnTo>
                  <a:pt x="1152250" y="0"/>
                </a:lnTo>
                <a:lnTo>
                  <a:pt x="1152250" y="1152250"/>
                </a:lnTo>
                <a:lnTo>
                  <a:pt x="0" y="115225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8" id="18"/>
          <p:cNvGrpSpPr/>
          <p:nvPr/>
        </p:nvGrpSpPr>
        <p:grpSpPr>
          <a:xfrm rot="0">
            <a:off x="4031115" y="5533980"/>
            <a:ext cx="487398" cy="19050"/>
            <a:chOff x="0" y="0"/>
            <a:chExt cx="649864" cy="25400"/>
          </a:xfrm>
        </p:grpSpPr>
        <p:sp>
          <p:nvSpPr>
            <p:cNvPr name="Freeform 19" id="19"/>
            <p:cNvSpPr/>
            <p:nvPr/>
          </p:nvSpPr>
          <p:spPr>
            <a:xfrm flipH="false" flipV="false" rot="0">
              <a:off x="0" y="0"/>
              <a:ext cx="649859" cy="25400"/>
            </a:xfrm>
            <a:custGeom>
              <a:avLst/>
              <a:gdLst/>
              <a:ahLst/>
              <a:cxnLst/>
              <a:rect r="r" b="b" t="t" l="l"/>
              <a:pathLst>
                <a:path h="25400" w="649859">
                  <a:moveTo>
                    <a:pt x="12700" y="0"/>
                  </a:moveTo>
                  <a:lnTo>
                    <a:pt x="637159" y="0"/>
                  </a:lnTo>
                  <a:cubicBezTo>
                    <a:pt x="644144" y="0"/>
                    <a:pt x="649859" y="5715"/>
                    <a:pt x="649859" y="12700"/>
                  </a:cubicBezTo>
                  <a:cubicBezTo>
                    <a:pt x="649859" y="19685"/>
                    <a:pt x="644144" y="25400"/>
                    <a:pt x="637159" y="25400"/>
                  </a:cubicBezTo>
                  <a:lnTo>
                    <a:pt x="12700" y="25400"/>
                  </a:lnTo>
                  <a:cubicBezTo>
                    <a:pt x="5715" y="25400"/>
                    <a:pt x="0" y="19685"/>
                    <a:pt x="0" y="12700"/>
                  </a:cubicBezTo>
                  <a:cubicBezTo>
                    <a:pt x="0" y="5715"/>
                    <a:pt x="5715" y="0"/>
                    <a:pt x="12700" y="0"/>
                  </a:cubicBezTo>
                  <a:close/>
                </a:path>
              </a:pathLst>
            </a:custGeom>
            <a:solidFill>
              <a:srgbClr val="000000"/>
            </a:solidFill>
          </p:spPr>
        </p:sp>
      </p:grpSp>
      <p:sp>
        <p:nvSpPr>
          <p:cNvPr name="Freeform 20" id="20"/>
          <p:cNvSpPr/>
          <p:nvPr/>
        </p:nvSpPr>
        <p:spPr>
          <a:xfrm flipH="false" flipV="false" rot="0">
            <a:off x="4650702" y="4996058"/>
            <a:ext cx="1152250" cy="1152250"/>
          </a:xfrm>
          <a:custGeom>
            <a:avLst/>
            <a:gdLst/>
            <a:ahLst/>
            <a:cxnLst/>
            <a:rect r="r" b="b" t="t" l="l"/>
            <a:pathLst>
              <a:path h="1152250" w="1152250">
                <a:moveTo>
                  <a:pt x="0" y="0"/>
                </a:moveTo>
                <a:lnTo>
                  <a:pt x="1152250" y="0"/>
                </a:lnTo>
                <a:lnTo>
                  <a:pt x="1152250" y="1152250"/>
                </a:lnTo>
                <a:lnTo>
                  <a:pt x="0" y="115225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21" id="21"/>
          <p:cNvGrpSpPr/>
          <p:nvPr/>
        </p:nvGrpSpPr>
        <p:grpSpPr>
          <a:xfrm rot="0">
            <a:off x="3978663" y="6579034"/>
            <a:ext cx="877850" cy="220492"/>
            <a:chOff x="0" y="0"/>
            <a:chExt cx="1170467" cy="293989"/>
          </a:xfrm>
        </p:grpSpPr>
        <p:sp>
          <p:nvSpPr>
            <p:cNvPr name="Freeform 22" id="22"/>
            <p:cNvSpPr/>
            <p:nvPr/>
          </p:nvSpPr>
          <p:spPr>
            <a:xfrm flipH="false" flipV="false" rot="0">
              <a:off x="0" y="0"/>
              <a:ext cx="1170432" cy="294005"/>
            </a:xfrm>
            <a:custGeom>
              <a:avLst/>
              <a:gdLst/>
              <a:ahLst/>
              <a:cxnLst/>
              <a:rect r="r" b="b" t="t" l="l"/>
              <a:pathLst>
                <a:path h="294005" w="1170432">
                  <a:moveTo>
                    <a:pt x="0" y="0"/>
                  </a:moveTo>
                  <a:lnTo>
                    <a:pt x="1170432" y="0"/>
                  </a:lnTo>
                  <a:lnTo>
                    <a:pt x="1170432" y="294005"/>
                  </a:lnTo>
                  <a:lnTo>
                    <a:pt x="0" y="294005"/>
                  </a:lnTo>
                  <a:close/>
                </a:path>
              </a:pathLst>
            </a:custGeom>
            <a:solidFill>
              <a:srgbClr val="4F696F"/>
            </a:solidFill>
          </p:spPr>
        </p:sp>
      </p:grpSp>
      <p:sp>
        <p:nvSpPr>
          <p:cNvPr name="TextBox 23" id="23"/>
          <p:cNvSpPr txBox="true"/>
          <p:nvPr/>
        </p:nvSpPr>
        <p:spPr>
          <a:xfrm rot="0">
            <a:off x="1013784" y="5209907"/>
            <a:ext cx="1036431" cy="667402"/>
          </a:xfrm>
          <a:prstGeom prst="rect">
            <a:avLst/>
          </a:prstGeom>
        </p:spPr>
        <p:txBody>
          <a:bodyPr anchor="t" rtlCol="false" tIns="0" lIns="0" bIns="0" rIns="0">
            <a:spAutoFit/>
          </a:bodyPr>
          <a:lstStyle/>
          <a:p>
            <a:pPr algn="ctr">
              <a:lnSpc>
                <a:spcPts val="1680"/>
              </a:lnSpc>
            </a:pPr>
            <a:r>
              <a:rPr lang="en-US" sz="1200">
                <a:solidFill>
                  <a:srgbClr val="000000"/>
                </a:solidFill>
                <a:latin typeface="Arimo"/>
                <a:ea typeface="Arimo"/>
                <a:cs typeface="Arimo"/>
                <a:sym typeface="Arimo"/>
              </a:rPr>
              <a:t>Device sends an interrupt signal</a:t>
            </a:r>
          </a:p>
        </p:txBody>
      </p:sp>
      <p:sp>
        <p:nvSpPr>
          <p:cNvPr name="TextBox 24" id="24"/>
          <p:cNvSpPr txBox="true"/>
          <p:nvPr/>
        </p:nvSpPr>
        <p:spPr>
          <a:xfrm rot="0">
            <a:off x="3172517" y="7377659"/>
            <a:ext cx="4078657" cy="207266"/>
          </a:xfrm>
          <a:prstGeom prst="rect">
            <a:avLst/>
          </a:prstGeom>
        </p:spPr>
        <p:txBody>
          <a:bodyPr anchor="t" rtlCol="false" tIns="0" lIns="0" bIns="0" rIns="0">
            <a:spAutoFit/>
          </a:bodyPr>
          <a:lstStyle/>
          <a:p>
            <a:pPr algn="ctr">
              <a:lnSpc>
                <a:spcPts val="1306"/>
              </a:lnSpc>
            </a:pPr>
            <a:r>
              <a:rPr lang="en-US" sz="932">
                <a:solidFill>
                  <a:srgbClr val="000000"/>
                </a:solidFill>
                <a:latin typeface="Arimo"/>
                <a:ea typeface="Arimo"/>
                <a:cs typeface="Arimo"/>
                <a:sym typeface="Arimo"/>
              </a:rPr>
              <a:t>Priority is decided by the Operating System</a:t>
            </a:r>
          </a:p>
        </p:txBody>
      </p:sp>
      <p:sp>
        <p:nvSpPr>
          <p:cNvPr name="TextBox 25" id="25"/>
          <p:cNvSpPr txBox="true"/>
          <p:nvPr/>
        </p:nvSpPr>
        <p:spPr>
          <a:xfrm rot="0">
            <a:off x="2895752" y="5024816"/>
            <a:ext cx="943853" cy="1001911"/>
          </a:xfrm>
          <a:prstGeom prst="rect">
            <a:avLst/>
          </a:prstGeom>
        </p:spPr>
        <p:txBody>
          <a:bodyPr anchor="t" rtlCol="false" tIns="0" lIns="0" bIns="0" rIns="0">
            <a:spAutoFit/>
          </a:bodyPr>
          <a:lstStyle/>
          <a:p>
            <a:pPr algn="ctr">
              <a:lnSpc>
                <a:spcPts val="1531"/>
              </a:lnSpc>
            </a:pPr>
            <a:r>
              <a:rPr lang="en-US" sz="1093">
                <a:solidFill>
                  <a:srgbClr val="000000"/>
                </a:solidFill>
                <a:latin typeface="Arimo"/>
                <a:ea typeface="Arimo"/>
                <a:cs typeface="Arimo"/>
                <a:sym typeface="Arimo"/>
              </a:rPr>
              <a:t>The interrupt is collected by an interrupt handler</a:t>
            </a:r>
          </a:p>
        </p:txBody>
      </p:sp>
      <p:sp>
        <p:nvSpPr>
          <p:cNvPr name="TextBox 26" id="26"/>
          <p:cNvSpPr txBox="true"/>
          <p:nvPr/>
        </p:nvSpPr>
        <p:spPr>
          <a:xfrm rot="0">
            <a:off x="4754900" y="5024816"/>
            <a:ext cx="943853" cy="1001911"/>
          </a:xfrm>
          <a:prstGeom prst="rect">
            <a:avLst/>
          </a:prstGeom>
        </p:spPr>
        <p:txBody>
          <a:bodyPr anchor="t" rtlCol="false" tIns="0" lIns="0" bIns="0" rIns="0">
            <a:spAutoFit/>
          </a:bodyPr>
          <a:lstStyle/>
          <a:p>
            <a:pPr algn="ctr">
              <a:lnSpc>
                <a:spcPts val="1531"/>
              </a:lnSpc>
            </a:pPr>
            <a:r>
              <a:rPr lang="en-US" sz="1093">
                <a:solidFill>
                  <a:srgbClr val="000000"/>
                </a:solidFill>
                <a:latin typeface="Arimo"/>
                <a:ea typeface="Arimo"/>
                <a:cs typeface="Arimo"/>
                <a:sym typeface="Arimo"/>
              </a:rPr>
              <a:t>The interrupt is being assigned a place in a queue</a:t>
            </a:r>
          </a:p>
        </p:txBody>
      </p:sp>
      <p:grpSp>
        <p:nvGrpSpPr>
          <p:cNvPr name="Group 27" id="27"/>
          <p:cNvGrpSpPr/>
          <p:nvPr/>
        </p:nvGrpSpPr>
        <p:grpSpPr>
          <a:xfrm rot="0">
            <a:off x="3978663" y="6841518"/>
            <a:ext cx="877850" cy="220492"/>
            <a:chOff x="0" y="0"/>
            <a:chExt cx="1170467" cy="293989"/>
          </a:xfrm>
        </p:grpSpPr>
        <p:sp>
          <p:nvSpPr>
            <p:cNvPr name="Freeform 28" id="28"/>
            <p:cNvSpPr/>
            <p:nvPr/>
          </p:nvSpPr>
          <p:spPr>
            <a:xfrm flipH="false" flipV="false" rot="0">
              <a:off x="0" y="0"/>
              <a:ext cx="1170432" cy="294005"/>
            </a:xfrm>
            <a:custGeom>
              <a:avLst/>
              <a:gdLst/>
              <a:ahLst/>
              <a:cxnLst/>
              <a:rect r="r" b="b" t="t" l="l"/>
              <a:pathLst>
                <a:path h="294005" w="1170432">
                  <a:moveTo>
                    <a:pt x="0" y="0"/>
                  </a:moveTo>
                  <a:lnTo>
                    <a:pt x="1170432" y="0"/>
                  </a:lnTo>
                  <a:lnTo>
                    <a:pt x="1170432" y="294005"/>
                  </a:lnTo>
                  <a:lnTo>
                    <a:pt x="0" y="294005"/>
                  </a:lnTo>
                  <a:close/>
                </a:path>
              </a:pathLst>
            </a:custGeom>
            <a:solidFill>
              <a:srgbClr val="4F696F"/>
            </a:solidFill>
          </p:spPr>
        </p:sp>
      </p:grpSp>
      <p:grpSp>
        <p:nvGrpSpPr>
          <p:cNvPr name="Group 29" id="29"/>
          <p:cNvGrpSpPr/>
          <p:nvPr/>
        </p:nvGrpSpPr>
        <p:grpSpPr>
          <a:xfrm rot="0">
            <a:off x="3978663" y="7122947"/>
            <a:ext cx="877850" cy="220492"/>
            <a:chOff x="0" y="0"/>
            <a:chExt cx="1170467" cy="293989"/>
          </a:xfrm>
        </p:grpSpPr>
        <p:sp>
          <p:nvSpPr>
            <p:cNvPr name="Freeform 30" id="30"/>
            <p:cNvSpPr/>
            <p:nvPr/>
          </p:nvSpPr>
          <p:spPr>
            <a:xfrm flipH="false" flipV="false" rot="0">
              <a:off x="0" y="0"/>
              <a:ext cx="1170432" cy="294005"/>
            </a:xfrm>
            <a:custGeom>
              <a:avLst/>
              <a:gdLst/>
              <a:ahLst/>
              <a:cxnLst/>
              <a:rect r="r" b="b" t="t" l="l"/>
              <a:pathLst>
                <a:path h="294005" w="1170432">
                  <a:moveTo>
                    <a:pt x="0" y="0"/>
                  </a:moveTo>
                  <a:lnTo>
                    <a:pt x="1170432" y="0"/>
                  </a:lnTo>
                  <a:lnTo>
                    <a:pt x="1170432" y="294005"/>
                  </a:lnTo>
                  <a:lnTo>
                    <a:pt x="0" y="294005"/>
                  </a:lnTo>
                  <a:close/>
                </a:path>
              </a:pathLst>
            </a:custGeom>
            <a:solidFill>
              <a:srgbClr val="4F696F"/>
            </a:solidFill>
          </p:spPr>
        </p:sp>
      </p:grpSp>
      <p:sp>
        <p:nvSpPr>
          <p:cNvPr name="TextBox 31" id="31"/>
          <p:cNvSpPr txBox="true"/>
          <p:nvPr/>
        </p:nvSpPr>
        <p:spPr>
          <a:xfrm rot="0">
            <a:off x="3849830" y="6561814"/>
            <a:ext cx="39379" cy="168322"/>
          </a:xfrm>
          <a:prstGeom prst="rect">
            <a:avLst/>
          </a:prstGeom>
        </p:spPr>
        <p:txBody>
          <a:bodyPr anchor="t" rtlCol="false" tIns="0" lIns="0" bIns="0" rIns="0">
            <a:spAutoFit/>
          </a:bodyPr>
          <a:lstStyle/>
          <a:p>
            <a:pPr algn="ctr">
              <a:lnSpc>
                <a:spcPts val="1121"/>
              </a:lnSpc>
            </a:pPr>
            <a:r>
              <a:rPr lang="en-US" sz="800">
                <a:solidFill>
                  <a:srgbClr val="000000"/>
                </a:solidFill>
                <a:latin typeface="Arimo"/>
                <a:ea typeface="Arimo"/>
                <a:cs typeface="Arimo"/>
                <a:sym typeface="Arimo"/>
              </a:rPr>
              <a:t>1</a:t>
            </a:r>
          </a:p>
        </p:txBody>
      </p:sp>
      <p:sp>
        <p:nvSpPr>
          <p:cNvPr name="TextBox 32" id="32"/>
          <p:cNvSpPr txBox="true"/>
          <p:nvPr/>
        </p:nvSpPr>
        <p:spPr>
          <a:xfrm rot="0">
            <a:off x="3839606" y="6843790"/>
            <a:ext cx="59827" cy="168322"/>
          </a:xfrm>
          <a:prstGeom prst="rect">
            <a:avLst/>
          </a:prstGeom>
        </p:spPr>
        <p:txBody>
          <a:bodyPr anchor="t" rtlCol="false" tIns="0" lIns="0" bIns="0" rIns="0">
            <a:spAutoFit/>
          </a:bodyPr>
          <a:lstStyle/>
          <a:p>
            <a:pPr algn="ctr">
              <a:lnSpc>
                <a:spcPts val="1121"/>
              </a:lnSpc>
            </a:pPr>
            <a:r>
              <a:rPr lang="en-US" sz="800">
                <a:solidFill>
                  <a:srgbClr val="000000"/>
                </a:solidFill>
                <a:latin typeface="Arimo"/>
                <a:ea typeface="Arimo"/>
                <a:cs typeface="Arimo"/>
                <a:sym typeface="Arimo"/>
              </a:rPr>
              <a:t>2</a:t>
            </a:r>
          </a:p>
        </p:txBody>
      </p:sp>
      <p:sp>
        <p:nvSpPr>
          <p:cNvPr name="TextBox 33" id="33"/>
          <p:cNvSpPr txBox="true"/>
          <p:nvPr/>
        </p:nvSpPr>
        <p:spPr>
          <a:xfrm rot="0">
            <a:off x="3842099" y="7120087"/>
            <a:ext cx="54842" cy="168322"/>
          </a:xfrm>
          <a:prstGeom prst="rect">
            <a:avLst/>
          </a:prstGeom>
        </p:spPr>
        <p:txBody>
          <a:bodyPr anchor="t" rtlCol="false" tIns="0" lIns="0" bIns="0" rIns="0">
            <a:spAutoFit/>
          </a:bodyPr>
          <a:lstStyle/>
          <a:p>
            <a:pPr algn="ctr">
              <a:lnSpc>
                <a:spcPts val="1121"/>
              </a:lnSpc>
            </a:pPr>
            <a:r>
              <a:rPr lang="en-US" sz="800">
                <a:solidFill>
                  <a:srgbClr val="000000"/>
                </a:solidFill>
                <a:latin typeface="Arimo"/>
                <a:ea typeface="Arimo"/>
                <a:cs typeface="Arimo"/>
                <a:sym typeface="Arimo"/>
              </a:rPr>
              <a:t>3</a:t>
            </a:r>
          </a:p>
        </p:txBody>
      </p:sp>
      <p:sp>
        <p:nvSpPr>
          <p:cNvPr name="TextBox 34" id="34"/>
          <p:cNvSpPr txBox="true"/>
          <p:nvPr/>
        </p:nvSpPr>
        <p:spPr>
          <a:xfrm rot="0">
            <a:off x="3938924" y="6544046"/>
            <a:ext cx="889777" cy="203858"/>
          </a:xfrm>
          <a:prstGeom prst="rect">
            <a:avLst/>
          </a:prstGeom>
        </p:spPr>
        <p:txBody>
          <a:bodyPr anchor="t" rtlCol="false" tIns="0" lIns="0" bIns="0" rIns="0">
            <a:spAutoFit/>
          </a:bodyPr>
          <a:lstStyle/>
          <a:p>
            <a:pPr algn="ctr">
              <a:lnSpc>
                <a:spcPts val="1442"/>
              </a:lnSpc>
            </a:pPr>
            <a:r>
              <a:rPr lang="en-US" sz="1030">
                <a:solidFill>
                  <a:srgbClr val="F9FCFF"/>
                </a:solidFill>
                <a:latin typeface="Arimo"/>
                <a:ea typeface="Arimo"/>
                <a:cs typeface="Arimo"/>
                <a:sym typeface="Arimo"/>
              </a:rPr>
              <a:t>I1</a:t>
            </a:r>
          </a:p>
        </p:txBody>
      </p:sp>
      <p:sp>
        <p:nvSpPr>
          <p:cNvPr name="TextBox 35" id="35"/>
          <p:cNvSpPr txBox="true"/>
          <p:nvPr/>
        </p:nvSpPr>
        <p:spPr>
          <a:xfrm rot="0">
            <a:off x="3966736" y="6812995"/>
            <a:ext cx="889777" cy="203858"/>
          </a:xfrm>
          <a:prstGeom prst="rect">
            <a:avLst/>
          </a:prstGeom>
        </p:spPr>
        <p:txBody>
          <a:bodyPr anchor="t" rtlCol="false" tIns="0" lIns="0" bIns="0" rIns="0">
            <a:spAutoFit/>
          </a:bodyPr>
          <a:lstStyle/>
          <a:p>
            <a:pPr algn="ctr">
              <a:lnSpc>
                <a:spcPts val="1442"/>
              </a:lnSpc>
            </a:pPr>
            <a:r>
              <a:rPr lang="en-US" sz="1030">
                <a:solidFill>
                  <a:srgbClr val="F9FCFF"/>
                </a:solidFill>
                <a:latin typeface="Arimo"/>
                <a:ea typeface="Arimo"/>
                <a:cs typeface="Arimo"/>
                <a:sym typeface="Arimo"/>
              </a:rPr>
              <a:t>I2</a:t>
            </a:r>
          </a:p>
        </p:txBody>
      </p:sp>
      <p:sp>
        <p:nvSpPr>
          <p:cNvPr name="TextBox 36" id="36"/>
          <p:cNvSpPr txBox="true"/>
          <p:nvPr/>
        </p:nvSpPr>
        <p:spPr>
          <a:xfrm rot="0">
            <a:off x="1920919" y="5304372"/>
            <a:ext cx="1036431" cy="239133"/>
          </a:xfrm>
          <a:prstGeom prst="rect">
            <a:avLst/>
          </a:prstGeom>
        </p:spPr>
        <p:txBody>
          <a:bodyPr anchor="t" rtlCol="false" tIns="0" lIns="0" bIns="0" rIns="0">
            <a:spAutoFit/>
          </a:bodyPr>
          <a:lstStyle/>
          <a:p>
            <a:pPr algn="ctr">
              <a:lnSpc>
                <a:spcPts val="1680"/>
              </a:lnSpc>
            </a:pPr>
            <a:r>
              <a:rPr lang="en-US" sz="1200">
                <a:solidFill>
                  <a:srgbClr val="000000"/>
                </a:solidFill>
                <a:latin typeface="Arimo"/>
                <a:ea typeface="Arimo"/>
                <a:cs typeface="Arimo"/>
                <a:sym typeface="Arimo"/>
              </a:rPr>
              <a:t>XX</a:t>
            </a:r>
          </a:p>
        </p:txBody>
      </p:sp>
      <p:sp>
        <p:nvSpPr>
          <p:cNvPr name="TextBox 37" id="37"/>
          <p:cNvSpPr txBox="true"/>
          <p:nvPr/>
        </p:nvSpPr>
        <p:spPr>
          <a:xfrm rot="0">
            <a:off x="4100561" y="6316564"/>
            <a:ext cx="550141" cy="200960"/>
          </a:xfrm>
          <a:prstGeom prst="rect">
            <a:avLst/>
          </a:prstGeom>
        </p:spPr>
        <p:txBody>
          <a:bodyPr anchor="t" rtlCol="false" tIns="0" lIns="0" bIns="0" rIns="0">
            <a:spAutoFit/>
          </a:bodyPr>
          <a:lstStyle/>
          <a:p>
            <a:pPr algn="ctr">
              <a:lnSpc>
                <a:spcPts val="1328"/>
              </a:lnSpc>
            </a:pPr>
            <a:r>
              <a:rPr lang="en-US" sz="948">
                <a:solidFill>
                  <a:srgbClr val="000000"/>
                </a:solidFill>
                <a:latin typeface="Arimo"/>
                <a:ea typeface="Arimo"/>
                <a:cs typeface="Arimo"/>
                <a:sym typeface="Arimo"/>
              </a:rPr>
              <a:t>Before</a:t>
            </a:r>
          </a:p>
        </p:txBody>
      </p:sp>
      <p:grpSp>
        <p:nvGrpSpPr>
          <p:cNvPr name="Group 38" id="38"/>
          <p:cNvGrpSpPr/>
          <p:nvPr/>
        </p:nvGrpSpPr>
        <p:grpSpPr>
          <a:xfrm rot="0">
            <a:off x="5337751" y="6596404"/>
            <a:ext cx="857903" cy="215482"/>
            <a:chOff x="0" y="0"/>
            <a:chExt cx="1143871" cy="287309"/>
          </a:xfrm>
        </p:grpSpPr>
        <p:sp>
          <p:nvSpPr>
            <p:cNvPr name="Freeform 39" id="39"/>
            <p:cNvSpPr/>
            <p:nvPr/>
          </p:nvSpPr>
          <p:spPr>
            <a:xfrm flipH="false" flipV="false" rot="0">
              <a:off x="0" y="0"/>
              <a:ext cx="1143889" cy="287274"/>
            </a:xfrm>
            <a:custGeom>
              <a:avLst/>
              <a:gdLst/>
              <a:ahLst/>
              <a:cxnLst/>
              <a:rect r="r" b="b" t="t" l="l"/>
              <a:pathLst>
                <a:path h="287274" w="1143889">
                  <a:moveTo>
                    <a:pt x="0" y="0"/>
                  </a:moveTo>
                  <a:lnTo>
                    <a:pt x="1143889" y="0"/>
                  </a:lnTo>
                  <a:lnTo>
                    <a:pt x="1143889" y="287274"/>
                  </a:lnTo>
                  <a:lnTo>
                    <a:pt x="0" y="287274"/>
                  </a:lnTo>
                  <a:close/>
                </a:path>
              </a:pathLst>
            </a:custGeom>
            <a:solidFill>
              <a:srgbClr val="4F696F"/>
            </a:solidFill>
          </p:spPr>
        </p:sp>
      </p:grpSp>
      <p:grpSp>
        <p:nvGrpSpPr>
          <p:cNvPr name="Group 40" id="40"/>
          <p:cNvGrpSpPr/>
          <p:nvPr/>
        </p:nvGrpSpPr>
        <p:grpSpPr>
          <a:xfrm rot="0">
            <a:off x="5337751" y="6852923"/>
            <a:ext cx="857903" cy="215482"/>
            <a:chOff x="0" y="0"/>
            <a:chExt cx="1143871" cy="287309"/>
          </a:xfrm>
        </p:grpSpPr>
        <p:sp>
          <p:nvSpPr>
            <p:cNvPr name="Freeform 41" id="41"/>
            <p:cNvSpPr/>
            <p:nvPr/>
          </p:nvSpPr>
          <p:spPr>
            <a:xfrm flipH="false" flipV="false" rot="0">
              <a:off x="0" y="0"/>
              <a:ext cx="1143889" cy="287274"/>
            </a:xfrm>
            <a:custGeom>
              <a:avLst/>
              <a:gdLst/>
              <a:ahLst/>
              <a:cxnLst/>
              <a:rect r="r" b="b" t="t" l="l"/>
              <a:pathLst>
                <a:path h="287274" w="1143889">
                  <a:moveTo>
                    <a:pt x="0" y="0"/>
                  </a:moveTo>
                  <a:lnTo>
                    <a:pt x="1143889" y="0"/>
                  </a:lnTo>
                  <a:lnTo>
                    <a:pt x="1143889" y="287274"/>
                  </a:lnTo>
                  <a:lnTo>
                    <a:pt x="0" y="287274"/>
                  </a:lnTo>
                  <a:close/>
                </a:path>
              </a:pathLst>
            </a:custGeom>
            <a:solidFill>
              <a:srgbClr val="4F696F"/>
            </a:solidFill>
          </p:spPr>
        </p:sp>
      </p:grpSp>
      <p:grpSp>
        <p:nvGrpSpPr>
          <p:cNvPr name="Group 42" id="42"/>
          <p:cNvGrpSpPr/>
          <p:nvPr/>
        </p:nvGrpSpPr>
        <p:grpSpPr>
          <a:xfrm rot="0">
            <a:off x="5337751" y="7127958"/>
            <a:ext cx="857903" cy="215482"/>
            <a:chOff x="0" y="0"/>
            <a:chExt cx="1143871" cy="287309"/>
          </a:xfrm>
        </p:grpSpPr>
        <p:sp>
          <p:nvSpPr>
            <p:cNvPr name="Freeform 43" id="43"/>
            <p:cNvSpPr/>
            <p:nvPr/>
          </p:nvSpPr>
          <p:spPr>
            <a:xfrm flipH="false" flipV="false" rot="0">
              <a:off x="0" y="0"/>
              <a:ext cx="1143889" cy="287274"/>
            </a:xfrm>
            <a:custGeom>
              <a:avLst/>
              <a:gdLst/>
              <a:ahLst/>
              <a:cxnLst/>
              <a:rect r="r" b="b" t="t" l="l"/>
              <a:pathLst>
                <a:path h="287274" w="1143889">
                  <a:moveTo>
                    <a:pt x="0" y="0"/>
                  </a:moveTo>
                  <a:lnTo>
                    <a:pt x="1143889" y="0"/>
                  </a:lnTo>
                  <a:lnTo>
                    <a:pt x="1143889" y="287274"/>
                  </a:lnTo>
                  <a:lnTo>
                    <a:pt x="0" y="287274"/>
                  </a:lnTo>
                  <a:close/>
                </a:path>
              </a:pathLst>
            </a:custGeom>
            <a:solidFill>
              <a:srgbClr val="4F696F"/>
            </a:solidFill>
          </p:spPr>
        </p:sp>
      </p:grpSp>
      <p:sp>
        <p:nvSpPr>
          <p:cNvPr name="TextBox 44" id="44"/>
          <p:cNvSpPr txBox="true"/>
          <p:nvPr/>
        </p:nvSpPr>
        <p:spPr>
          <a:xfrm rot="0">
            <a:off x="5211845" y="6588018"/>
            <a:ext cx="38484" cy="156054"/>
          </a:xfrm>
          <a:prstGeom prst="rect">
            <a:avLst/>
          </a:prstGeom>
        </p:spPr>
        <p:txBody>
          <a:bodyPr anchor="t" rtlCol="false" tIns="0" lIns="0" bIns="0" rIns="0">
            <a:spAutoFit/>
          </a:bodyPr>
          <a:lstStyle/>
          <a:p>
            <a:pPr algn="ctr">
              <a:lnSpc>
                <a:spcPts val="1095"/>
              </a:lnSpc>
            </a:pPr>
            <a:r>
              <a:rPr lang="en-US" sz="781">
                <a:solidFill>
                  <a:srgbClr val="000000"/>
                </a:solidFill>
                <a:latin typeface="Arimo"/>
                <a:ea typeface="Arimo"/>
                <a:cs typeface="Arimo"/>
                <a:sym typeface="Arimo"/>
              </a:rPr>
              <a:t>1</a:t>
            </a:r>
          </a:p>
        </p:txBody>
      </p:sp>
      <p:sp>
        <p:nvSpPr>
          <p:cNvPr name="TextBox 45" id="45"/>
          <p:cNvSpPr txBox="true"/>
          <p:nvPr/>
        </p:nvSpPr>
        <p:spPr>
          <a:xfrm rot="0">
            <a:off x="5201853" y="6863587"/>
            <a:ext cx="58468" cy="156054"/>
          </a:xfrm>
          <a:prstGeom prst="rect">
            <a:avLst/>
          </a:prstGeom>
        </p:spPr>
        <p:txBody>
          <a:bodyPr anchor="t" rtlCol="false" tIns="0" lIns="0" bIns="0" rIns="0">
            <a:spAutoFit/>
          </a:bodyPr>
          <a:lstStyle/>
          <a:p>
            <a:pPr algn="ctr">
              <a:lnSpc>
                <a:spcPts val="1095"/>
              </a:lnSpc>
            </a:pPr>
            <a:r>
              <a:rPr lang="en-US" sz="781">
                <a:solidFill>
                  <a:srgbClr val="000000"/>
                </a:solidFill>
                <a:latin typeface="Arimo"/>
                <a:ea typeface="Arimo"/>
                <a:cs typeface="Arimo"/>
                <a:sym typeface="Arimo"/>
              </a:rPr>
              <a:t>2</a:t>
            </a:r>
          </a:p>
        </p:txBody>
      </p:sp>
      <p:sp>
        <p:nvSpPr>
          <p:cNvPr name="TextBox 46" id="46"/>
          <p:cNvSpPr txBox="true"/>
          <p:nvPr/>
        </p:nvSpPr>
        <p:spPr>
          <a:xfrm rot="0">
            <a:off x="5204290" y="7133488"/>
            <a:ext cx="53595" cy="156054"/>
          </a:xfrm>
          <a:prstGeom prst="rect">
            <a:avLst/>
          </a:prstGeom>
        </p:spPr>
        <p:txBody>
          <a:bodyPr anchor="t" rtlCol="false" tIns="0" lIns="0" bIns="0" rIns="0">
            <a:spAutoFit/>
          </a:bodyPr>
          <a:lstStyle/>
          <a:p>
            <a:pPr algn="ctr">
              <a:lnSpc>
                <a:spcPts val="1095"/>
              </a:lnSpc>
            </a:pPr>
            <a:r>
              <a:rPr lang="en-US" sz="781">
                <a:solidFill>
                  <a:srgbClr val="000000"/>
                </a:solidFill>
                <a:latin typeface="Arimo"/>
                <a:ea typeface="Arimo"/>
                <a:cs typeface="Arimo"/>
                <a:sym typeface="Arimo"/>
              </a:rPr>
              <a:t>3</a:t>
            </a:r>
          </a:p>
        </p:txBody>
      </p:sp>
      <p:sp>
        <p:nvSpPr>
          <p:cNvPr name="TextBox 47" id="47"/>
          <p:cNvSpPr txBox="true"/>
          <p:nvPr/>
        </p:nvSpPr>
        <p:spPr>
          <a:xfrm rot="0">
            <a:off x="5293355" y="6814441"/>
            <a:ext cx="869559" cy="209833"/>
          </a:xfrm>
          <a:prstGeom prst="rect">
            <a:avLst/>
          </a:prstGeom>
        </p:spPr>
        <p:txBody>
          <a:bodyPr anchor="t" rtlCol="false" tIns="0" lIns="0" bIns="0" rIns="0">
            <a:spAutoFit/>
          </a:bodyPr>
          <a:lstStyle/>
          <a:p>
            <a:pPr algn="ctr">
              <a:lnSpc>
                <a:spcPts val="1411"/>
              </a:lnSpc>
            </a:pPr>
            <a:r>
              <a:rPr lang="en-US" sz="1007">
                <a:solidFill>
                  <a:srgbClr val="F9FCFF"/>
                </a:solidFill>
                <a:latin typeface="Arimo"/>
                <a:ea typeface="Arimo"/>
                <a:cs typeface="Arimo"/>
                <a:sym typeface="Arimo"/>
              </a:rPr>
              <a:t>I1</a:t>
            </a:r>
          </a:p>
        </p:txBody>
      </p:sp>
      <p:sp>
        <p:nvSpPr>
          <p:cNvPr name="TextBox 48" id="48"/>
          <p:cNvSpPr txBox="true"/>
          <p:nvPr/>
        </p:nvSpPr>
        <p:spPr>
          <a:xfrm rot="0">
            <a:off x="5293355" y="7102207"/>
            <a:ext cx="869559" cy="209833"/>
          </a:xfrm>
          <a:prstGeom prst="rect">
            <a:avLst/>
          </a:prstGeom>
        </p:spPr>
        <p:txBody>
          <a:bodyPr anchor="t" rtlCol="false" tIns="0" lIns="0" bIns="0" rIns="0">
            <a:spAutoFit/>
          </a:bodyPr>
          <a:lstStyle/>
          <a:p>
            <a:pPr algn="ctr">
              <a:lnSpc>
                <a:spcPts val="1411"/>
              </a:lnSpc>
            </a:pPr>
            <a:r>
              <a:rPr lang="en-US" sz="1007">
                <a:solidFill>
                  <a:srgbClr val="F9FCFF"/>
                </a:solidFill>
                <a:latin typeface="Arimo"/>
                <a:ea typeface="Arimo"/>
                <a:cs typeface="Arimo"/>
                <a:sym typeface="Arimo"/>
              </a:rPr>
              <a:t>I2</a:t>
            </a:r>
          </a:p>
        </p:txBody>
      </p:sp>
      <p:sp>
        <p:nvSpPr>
          <p:cNvPr name="TextBox 49" id="49"/>
          <p:cNvSpPr txBox="true"/>
          <p:nvPr/>
        </p:nvSpPr>
        <p:spPr>
          <a:xfrm rot="0">
            <a:off x="5326095" y="6551604"/>
            <a:ext cx="869559" cy="209833"/>
          </a:xfrm>
          <a:prstGeom prst="rect">
            <a:avLst/>
          </a:prstGeom>
        </p:spPr>
        <p:txBody>
          <a:bodyPr anchor="t" rtlCol="false" tIns="0" lIns="0" bIns="0" rIns="0">
            <a:spAutoFit/>
          </a:bodyPr>
          <a:lstStyle/>
          <a:p>
            <a:pPr algn="ctr">
              <a:lnSpc>
                <a:spcPts val="1411"/>
              </a:lnSpc>
            </a:pPr>
            <a:r>
              <a:rPr lang="en-US" sz="1007">
                <a:solidFill>
                  <a:srgbClr val="F9FCFF"/>
                </a:solidFill>
                <a:latin typeface="Arimo"/>
                <a:ea typeface="Arimo"/>
                <a:cs typeface="Arimo"/>
                <a:sym typeface="Arimo"/>
              </a:rPr>
              <a:t>XX</a:t>
            </a:r>
          </a:p>
        </p:txBody>
      </p:sp>
      <p:sp>
        <p:nvSpPr>
          <p:cNvPr name="TextBox 50" id="50"/>
          <p:cNvSpPr txBox="true"/>
          <p:nvPr/>
        </p:nvSpPr>
        <p:spPr>
          <a:xfrm rot="0">
            <a:off x="4442511" y="4581132"/>
            <a:ext cx="1568631" cy="368882"/>
          </a:xfrm>
          <a:prstGeom prst="rect">
            <a:avLst/>
          </a:prstGeom>
        </p:spPr>
        <p:txBody>
          <a:bodyPr anchor="t" rtlCol="false" tIns="0" lIns="0" bIns="0" rIns="0">
            <a:spAutoFit/>
          </a:bodyPr>
          <a:lstStyle/>
          <a:p>
            <a:pPr algn="ctr">
              <a:lnSpc>
                <a:spcPts val="1328"/>
              </a:lnSpc>
            </a:pPr>
            <a:r>
              <a:rPr lang="en-US" sz="948">
                <a:solidFill>
                  <a:srgbClr val="000000"/>
                </a:solidFill>
                <a:latin typeface="Arimo"/>
                <a:ea typeface="Arimo"/>
                <a:cs typeface="Arimo"/>
                <a:sym typeface="Arimo"/>
              </a:rPr>
              <a:t>Part of the Interrupt Service Routine</a:t>
            </a:r>
          </a:p>
        </p:txBody>
      </p:sp>
      <p:sp>
        <p:nvSpPr>
          <p:cNvPr name="TextBox 51" id="51"/>
          <p:cNvSpPr txBox="true"/>
          <p:nvPr/>
        </p:nvSpPr>
        <p:spPr>
          <a:xfrm rot="0">
            <a:off x="5453064" y="6316564"/>
            <a:ext cx="550141" cy="200960"/>
          </a:xfrm>
          <a:prstGeom prst="rect">
            <a:avLst/>
          </a:prstGeom>
        </p:spPr>
        <p:txBody>
          <a:bodyPr anchor="t" rtlCol="false" tIns="0" lIns="0" bIns="0" rIns="0">
            <a:spAutoFit/>
          </a:bodyPr>
          <a:lstStyle/>
          <a:p>
            <a:pPr algn="ctr">
              <a:lnSpc>
                <a:spcPts val="1328"/>
              </a:lnSpc>
            </a:pPr>
            <a:r>
              <a:rPr lang="en-US" sz="948">
                <a:solidFill>
                  <a:srgbClr val="000000"/>
                </a:solidFill>
                <a:latin typeface="Arimo"/>
                <a:ea typeface="Arimo"/>
                <a:cs typeface="Arimo"/>
                <a:sym typeface="Arimo"/>
              </a:rPr>
              <a:t>After</a:t>
            </a:r>
          </a:p>
        </p:txBody>
      </p:sp>
      <p:grpSp>
        <p:nvGrpSpPr>
          <p:cNvPr name="Group 52" id="52"/>
          <p:cNvGrpSpPr/>
          <p:nvPr/>
        </p:nvGrpSpPr>
        <p:grpSpPr>
          <a:xfrm rot="0">
            <a:off x="6001617" y="5512297"/>
            <a:ext cx="487398" cy="19050"/>
            <a:chOff x="0" y="0"/>
            <a:chExt cx="649864" cy="25400"/>
          </a:xfrm>
        </p:grpSpPr>
        <p:sp>
          <p:nvSpPr>
            <p:cNvPr name="Freeform 53" id="53"/>
            <p:cNvSpPr/>
            <p:nvPr/>
          </p:nvSpPr>
          <p:spPr>
            <a:xfrm flipH="false" flipV="false" rot="0">
              <a:off x="0" y="0"/>
              <a:ext cx="649859" cy="25400"/>
            </a:xfrm>
            <a:custGeom>
              <a:avLst/>
              <a:gdLst/>
              <a:ahLst/>
              <a:cxnLst/>
              <a:rect r="r" b="b" t="t" l="l"/>
              <a:pathLst>
                <a:path h="25400" w="649859">
                  <a:moveTo>
                    <a:pt x="12700" y="0"/>
                  </a:moveTo>
                  <a:lnTo>
                    <a:pt x="637159" y="0"/>
                  </a:lnTo>
                  <a:cubicBezTo>
                    <a:pt x="644144" y="0"/>
                    <a:pt x="649859" y="5715"/>
                    <a:pt x="649859" y="12700"/>
                  </a:cubicBezTo>
                  <a:cubicBezTo>
                    <a:pt x="649859" y="19685"/>
                    <a:pt x="644144" y="25400"/>
                    <a:pt x="637159" y="25400"/>
                  </a:cubicBezTo>
                  <a:lnTo>
                    <a:pt x="12700" y="25400"/>
                  </a:lnTo>
                  <a:cubicBezTo>
                    <a:pt x="5715" y="25400"/>
                    <a:pt x="0" y="19685"/>
                    <a:pt x="0" y="12700"/>
                  </a:cubicBezTo>
                  <a:cubicBezTo>
                    <a:pt x="0" y="5715"/>
                    <a:pt x="5715" y="0"/>
                    <a:pt x="12700" y="0"/>
                  </a:cubicBezTo>
                  <a:close/>
                </a:path>
              </a:pathLst>
            </a:custGeom>
            <a:solidFill>
              <a:srgbClr val="000000"/>
            </a:solidFill>
          </p:spPr>
        </p:sp>
      </p:grpSp>
      <p:sp>
        <p:nvSpPr>
          <p:cNvPr name="Freeform 54" id="54"/>
          <p:cNvSpPr/>
          <p:nvPr/>
        </p:nvSpPr>
        <p:spPr>
          <a:xfrm flipH="false" flipV="false" rot="0">
            <a:off x="6680721" y="4734213"/>
            <a:ext cx="2053723" cy="1435778"/>
          </a:xfrm>
          <a:custGeom>
            <a:avLst/>
            <a:gdLst/>
            <a:ahLst/>
            <a:cxnLst/>
            <a:rect r="r" b="b" t="t" l="l"/>
            <a:pathLst>
              <a:path h="1435778" w="2053723">
                <a:moveTo>
                  <a:pt x="0" y="0"/>
                </a:moveTo>
                <a:lnTo>
                  <a:pt x="2053723" y="0"/>
                </a:lnTo>
                <a:lnTo>
                  <a:pt x="2053723" y="1435778"/>
                </a:lnTo>
                <a:lnTo>
                  <a:pt x="0" y="143577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55" id="55"/>
          <p:cNvSpPr txBox="true"/>
          <p:nvPr/>
        </p:nvSpPr>
        <p:spPr>
          <a:xfrm rot="0">
            <a:off x="682650" y="6680206"/>
            <a:ext cx="1772684" cy="535842"/>
          </a:xfrm>
          <a:prstGeom prst="rect">
            <a:avLst/>
          </a:prstGeom>
        </p:spPr>
        <p:txBody>
          <a:bodyPr anchor="t" rtlCol="false" tIns="0" lIns="0" bIns="0" rIns="0">
            <a:spAutoFit/>
          </a:bodyPr>
          <a:lstStyle/>
          <a:p>
            <a:pPr algn="ctr">
              <a:lnSpc>
                <a:spcPts val="1306"/>
              </a:lnSpc>
            </a:pPr>
            <a:r>
              <a:rPr lang="en-US" sz="932">
                <a:solidFill>
                  <a:srgbClr val="000000"/>
                </a:solidFill>
                <a:latin typeface="Arimo"/>
                <a:ea typeface="Arimo"/>
                <a:cs typeface="Arimo"/>
                <a:sym typeface="Arimo"/>
              </a:rPr>
              <a:t>Eg.Divide by 0, keyboard key pressed, printer error, mouse movement</a:t>
            </a:r>
          </a:p>
        </p:txBody>
      </p:sp>
      <p:sp>
        <p:nvSpPr>
          <p:cNvPr name="TextBox 56" id="56"/>
          <p:cNvSpPr txBox="true"/>
          <p:nvPr/>
        </p:nvSpPr>
        <p:spPr>
          <a:xfrm rot="0">
            <a:off x="6841611" y="4813223"/>
            <a:ext cx="1750002" cy="1221430"/>
          </a:xfrm>
          <a:prstGeom prst="rect">
            <a:avLst/>
          </a:prstGeom>
        </p:spPr>
        <p:txBody>
          <a:bodyPr anchor="t" rtlCol="false" tIns="0" lIns="0" bIns="0" rIns="0">
            <a:spAutoFit/>
          </a:bodyPr>
          <a:lstStyle/>
          <a:p>
            <a:pPr algn="ctr">
              <a:lnSpc>
                <a:spcPts val="1351"/>
              </a:lnSpc>
            </a:pPr>
            <a:r>
              <a:rPr lang="en-US" sz="965">
                <a:solidFill>
                  <a:srgbClr val="000000"/>
                </a:solidFill>
                <a:latin typeface="Arimo"/>
                <a:ea typeface="Arimo"/>
                <a:cs typeface="Arimo"/>
                <a:sym typeface="Arimo"/>
              </a:rPr>
              <a:t>Upon completing a fetch-decode-execute cycle, the CPU checks the priority of the next interrupt to see if it has a higher priority than the current task being processed. </a:t>
            </a:r>
          </a:p>
        </p:txBody>
      </p:sp>
      <p:grpSp>
        <p:nvGrpSpPr>
          <p:cNvPr name="Group 57" id="57"/>
          <p:cNvGrpSpPr/>
          <p:nvPr/>
        </p:nvGrpSpPr>
        <p:grpSpPr>
          <a:xfrm rot="8067132">
            <a:off x="7346064" y="6393697"/>
            <a:ext cx="569632" cy="19050"/>
            <a:chOff x="0" y="0"/>
            <a:chExt cx="759509" cy="25400"/>
          </a:xfrm>
        </p:grpSpPr>
        <p:sp>
          <p:nvSpPr>
            <p:cNvPr name="Freeform 58" id="58"/>
            <p:cNvSpPr/>
            <p:nvPr/>
          </p:nvSpPr>
          <p:spPr>
            <a:xfrm flipH="false" flipV="false" rot="0">
              <a:off x="0" y="0"/>
              <a:ext cx="759460" cy="25400"/>
            </a:xfrm>
            <a:custGeom>
              <a:avLst/>
              <a:gdLst/>
              <a:ahLst/>
              <a:cxnLst/>
              <a:rect r="r" b="b" t="t" l="l"/>
              <a:pathLst>
                <a:path h="25400" w="759460">
                  <a:moveTo>
                    <a:pt x="12700" y="0"/>
                  </a:moveTo>
                  <a:lnTo>
                    <a:pt x="746760" y="0"/>
                  </a:lnTo>
                  <a:cubicBezTo>
                    <a:pt x="753745" y="0"/>
                    <a:pt x="759460" y="5715"/>
                    <a:pt x="759460" y="12700"/>
                  </a:cubicBezTo>
                  <a:cubicBezTo>
                    <a:pt x="759460" y="19685"/>
                    <a:pt x="753745" y="25400"/>
                    <a:pt x="746760" y="25400"/>
                  </a:cubicBezTo>
                  <a:lnTo>
                    <a:pt x="12700" y="25400"/>
                  </a:lnTo>
                  <a:cubicBezTo>
                    <a:pt x="5715" y="25400"/>
                    <a:pt x="0" y="19685"/>
                    <a:pt x="0" y="12700"/>
                  </a:cubicBezTo>
                  <a:cubicBezTo>
                    <a:pt x="0" y="5715"/>
                    <a:pt x="5715" y="0"/>
                    <a:pt x="12700" y="0"/>
                  </a:cubicBezTo>
                  <a:close/>
                </a:path>
              </a:pathLst>
            </a:custGeom>
            <a:solidFill>
              <a:srgbClr val="000000"/>
            </a:solidFill>
          </p:spPr>
        </p:sp>
      </p:grpSp>
      <p:sp>
        <p:nvSpPr>
          <p:cNvPr name="TextBox 59" id="59"/>
          <p:cNvSpPr txBox="true"/>
          <p:nvPr/>
        </p:nvSpPr>
        <p:spPr>
          <a:xfrm rot="0">
            <a:off x="8398857" y="6243351"/>
            <a:ext cx="1073571" cy="311974"/>
          </a:xfrm>
          <a:prstGeom prst="rect">
            <a:avLst/>
          </a:prstGeom>
        </p:spPr>
        <p:txBody>
          <a:bodyPr anchor="t" rtlCol="false" tIns="0" lIns="0" bIns="0" rIns="0">
            <a:spAutoFit/>
          </a:bodyPr>
          <a:lstStyle/>
          <a:p>
            <a:pPr algn="ctr">
              <a:lnSpc>
                <a:spcPts val="1126"/>
              </a:lnSpc>
            </a:pPr>
            <a:r>
              <a:rPr lang="en-US" sz="805">
                <a:solidFill>
                  <a:srgbClr val="000000"/>
                </a:solidFill>
                <a:latin typeface="Arimo"/>
                <a:ea typeface="Arimo"/>
                <a:cs typeface="Arimo"/>
                <a:sym typeface="Arimo"/>
              </a:rPr>
              <a:t>No, it has lower priority</a:t>
            </a:r>
          </a:p>
        </p:txBody>
      </p:sp>
      <p:sp>
        <p:nvSpPr>
          <p:cNvPr name="Freeform 60" id="60"/>
          <p:cNvSpPr/>
          <p:nvPr/>
        </p:nvSpPr>
        <p:spPr>
          <a:xfrm flipH="false" flipV="false" rot="0">
            <a:off x="6841611" y="6689280"/>
            <a:ext cx="1281120" cy="895644"/>
          </a:xfrm>
          <a:custGeom>
            <a:avLst/>
            <a:gdLst/>
            <a:ahLst/>
            <a:cxnLst/>
            <a:rect r="r" b="b" t="t" l="l"/>
            <a:pathLst>
              <a:path h="895644" w="1281120">
                <a:moveTo>
                  <a:pt x="0" y="0"/>
                </a:moveTo>
                <a:lnTo>
                  <a:pt x="1281120" y="0"/>
                </a:lnTo>
                <a:lnTo>
                  <a:pt x="1281120" y="895644"/>
                </a:lnTo>
                <a:lnTo>
                  <a:pt x="0" y="89564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61" id="61"/>
          <p:cNvSpPr txBox="true"/>
          <p:nvPr/>
        </p:nvSpPr>
        <p:spPr>
          <a:xfrm rot="0">
            <a:off x="6940290" y="6699256"/>
            <a:ext cx="1083762" cy="754353"/>
          </a:xfrm>
          <a:prstGeom prst="rect">
            <a:avLst/>
          </a:prstGeom>
        </p:spPr>
        <p:txBody>
          <a:bodyPr anchor="t" rtlCol="false" tIns="0" lIns="0" bIns="0" rIns="0">
            <a:spAutoFit/>
          </a:bodyPr>
          <a:lstStyle/>
          <a:p>
            <a:pPr algn="ctr">
              <a:lnSpc>
                <a:spcPts val="1163"/>
              </a:lnSpc>
            </a:pPr>
            <a:r>
              <a:rPr lang="en-US" sz="831">
                <a:solidFill>
                  <a:srgbClr val="000000"/>
                </a:solidFill>
                <a:latin typeface="Arimo"/>
                <a:ea typeface="Arimo"/>
                <a:cs typeface="Arimo"/>
                <a:sym typeface="Arimo"/>
              </a:rPr>
              <a:t>The CPU stops what it is doing and fetches the interrupt to the CPU to be processed</a:t>
            </a:r>
          </a:p>
        </p:txBody>
      </p:sp>
      <p:grpSp>
        <p:nvGrpSpPr>
          <p:cNvPr name="Group 62" id="62"/>
          <p:cNvGrpSpPr/>
          <p:nvPr/>
        </p:nvGrpSpPr>
        <p:grpSpPr>
          <a:xfrm rot="2238852">
            <a:off x="8025883" y="6398638"/>
            <a:ext cx="651105" cy="19050"/>
            <a:chOff x="0" y="0"/>
            <a:chExt cx="868140" cy="25400"/>
          </a:xfrm>
        </p:grpSpPr>
        <p:sp>
          <p:nvSpPr>
            <p:cNvPr name="Freeform 63" id="63"/>
            <p:cNvSpPr/>
            <p:nvPr/>
          </p:nvSpPr>
          <p:spPr>
            <a:xfrm flipH="false" flipV="false" rot="0">
              <a:off x="0" y="0"/>
              <a:ext cx="868172" cy="25400"/>
            </a:xfrm>
            <a:custGeom>
              <a:avLst/>
              <a:gdLst/>
              <a:ahLst/>
              <a:cxnLst/>
              <a:rect r="r" b="b" t="t" l="l"/>
              <a:pathLst>
                <a:path h="25400" w="868172">
                  <a:moveTo>
                    <a:pt x="12700" y="0"/>
                  </a:moveTo>
                  <a:lnTo>
                    <a:pt x="855472" y="0"/>
                  </a:lnTo>
                  <a:cubicBezTo>
                    <a:pt x="862457" y="0"/>
                    <a:pt x="868172" y="5715"/>
                    <a:pt x="868172" y="12700"/>
                  </a:cubicBezTo>
                  <a:cubicBezTo>
                    <a:pt x="868172" y="19685"/>
                    <a:pt x="862457" y="25400"/>
                    <a:pt x="855472" y="25400"/>
                  </a:cubicBezTo>
                  <a:lnTo>
                    <a:pt x="12700" y="25400"/>
                  </a:lnTo>
                  <a:cubicBezTo>
                    <a:pt x="5715" y="25400"/>
                    <a:pt x="0" y="19685"/>
                    <a:pt x="0" y="12700"/>
                  </a:cubicBezTo>
                  <a:cubicBezTo>
                    <a:pt x="0" y="5715"/>
                    <a:pt x="5715" y="0"/>
                    <a:pt x="12700" y="0"/>
                  </a:cubicBezTo>
                  <a:close/>
                </a:path>
              </a:pathLst>
            </a:custGeom>
            <a:solidFill>
              <a:srgbClr val="000000"/>
            </a:solidFill>
          </p:spPr>
        </p:sp>
      </p:grpSp>
      <p:sp>
        <p:nvSpPr>
          <p:cNvPr name="TextBox 64" id="64"/>
          <p:cNvSpPr txBox="true"/>
          <p:nvPr/>
        </p:nvSpPr>
        <p:spPr>
          <a:xfrm rot="0">
            <a:off x="6479491" y="6246846"/>
            <a:ext cx="1128342" cy="311974"/>
          </a:xfrm>
          <a:prstGeom prst="rect">
            <a:avLst/>
          </a:prstGeom>
        </p:spPr>
        <p:txBody>
          <a:bodyPr anchor="t" rtlCol="false" tIns="0" lIns="0" bIns="0" rIns="0">
            <a:spAutoFit/>
          </a:bodyPr>
          <a:lstStyle/>
          <a:p>
            <a:pPr algn="ctr">
              <a:lnSpc>
                <a:spcPts val="1126"/>
              </a:lnSpc>
            </a:pPr>
            <a:r>
              <a:rPr lang="en-US" sz="805">
                <a:solidFill>
                  <a:srgbClr val="000000"/>
                </a:solidFill>
                <a:latin typeface="Arimo"/>
                <a:ea typeface="Arimo"/>
                <a:cs typeface="Arimo"/>
                <a:sym typeface="Arimo"/>
              </a:rPr>
              <a:t>Yes, the interrupt has higher priority</a:t>
            </a:r>
          </a:p>
        </p:txBody>
      </p:sp>
      <p:sp>
        <p:nvSpPr>
          <p:cNvPr name="Freeform 65" id="65"/>
          <p:cNvSpPr/>
          <p:nvPr/>
        </p:nvSpPr>
        <p:spPr>
          <a:xfrm flipH="false" flipV="false" rot="0">
            <a:off x="8351435" y="6669788"/>
            <a:ext cx="1281120" cy="895644"/>
          </a:xfrm>
          <a:custGeom>
            <a:avLst/>
            <a:gdLst/>
            <a:ahLst/>
            <a:cxnLst/>
            <a:rect r="r" b="b" t="t" l="l"/>
            <a:pathLst>
              <a:path h="895644" w="1281120">
                <a:moveTo>
                  <a:pt x="0" y="0"/>
                </a:moveTo>
                <a:lnTo>
                  <a:pt x="1281120" y="0"/>
                </a:lnTo>
                <a:lnTo>
                  <a:pt x="1281120" y="895644"/>
                </a:lnTo>
                <a:lnTo>
                  <a:pt x="0" y="89564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66" id="66"/>
          <p:cNvSpPr txBox="true"/>
          <p:nvPr/>
        </p:nvSpPr>
        <p:spPr>
          <a:xfrm rot="0">
            <a:off x="8450114" y="6679763"/>
            <a:ext cx="1083762" cy="754353"/>
          </a:xfrm>
          <a:prstGeom prst="rect">
            <a:avLst/>
          </a:prstGeom>
        </p:spPr>
        <p:txBody>
          <a:bodyPr anchor="t" rtlCol="false" tIns="0" lIns="0" bIns="0" rIns="0">
            <a:spAutoFit/>
          </a:bodyPr>
          <a:lstStyle/>
          <a:p>
            <a:pPr algn="ctr">
              <a:lnSpc>
                <a:spcPts val="1163"/>
              </a:lnSpc>
            </a:pPr>
            <a:r>
              <a:rPr lang="en-US" sz="831">
                <a:solidFill>
                  <a:srgbClr val="000000"/>
                </a:solidFill>
                <a:latin typeface="Arimo"/>
                <a:ea typeface="Arimo"/>
                <a:cs typeface="Arimo"/>
                <a:sym typeface="Arimo"/>
              </a:rPr>
              <a:t>It leaves the interrupt in the interrupt queue and carries on processing</a:t>
            </a:r>
          </a:p>
        </p:txBody>
      </p:sp>
      <p:grpSp>
        <p:nvGrpSpPr>
          <p:cNvPr name="Group 67" id="67"/>
          <p:cNvGrpSpPr/>
          <p:nvPr/>
        </p:nvGrpSpPr>
        <p:grpSpPr>
          <a:xfrm rot="0">
            <a:off x="2537237" y="161693"/>
            <a:ext cx="13213526" cy="9925515"/>
            <a:chOff x="0" y="0"/>
            <a:chExt cx="17618034" cy="13234020"/>
          </a:xfrm>
        </p:grpSpPr>
        <p:sp>
          <p:nvSpPr>
            <p:cNvPr name="Freeform 68" id="6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4">
                <a:alphaModFix amt="70000"/>
              </a:blip>
              <a:stretch>
                <a:fillRect l="0" t="0" r="0" b="0"/>
              </a:stretch>
            </a:blipFill>
          </p:spPr>
        </p:sp>
        <p:sp>
          <p:nvSpPr>
            <p:cNvPr name="Freeform 69" id="6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5">
                <a:alphaModFix amt="9999"/>
              </a:blip>
              <a:stretch>
                <a:fillRect l="0" t="0" r="0" b="0"/>
              </a:stretch>
            </a:blipFill>
          </p:spPr>
        </p:sp>
        <p:sp>
          <p:nvSpPr>
            <p:cNvPr name="TextBox 70" id="7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16" tooltip="http://www.exampaperspractice.co.uk"/>
                </a:rPr>
                <a:t>www.exampaperspractice.co.uk</a:t>
              </a:r>
            </a:p>
          </p:txBody>
        </p:sp>
      </p:grpSp>
    </p:spTree>
  </p:cSld>
  <p:clrMapOvr>
    <a:masterClrMapping/>
  </p:clrMapOvr>
</p:sld>
</file>

<file path=ppt/slides/slide72.xml><?xml version="1.0" encoding="utf-8"?>
<p:sld xmlns:p="http://schemas.openxmlformats.org/presentationml/2006/main" xmlns:a="http://schemas.openxmlformats.org/drawingml/2006/main" xmlns:r="http://schemas.openxmlformats.org/officeDocument/2006/relationships">
  <p:cSld>
    <p:bg>
      <p:bgPr>
        <a:solidFill>
          <a:srgbClr val="273755"/>
        </a:solidFill>
      </p:bgPr>
    </p:bg>
    <p:spTree>
      <p:nvGrpSpPr>
        <p:cNvPr id="1" name=""/>
        <p:cNvGrpSpPr/>
        <p:nvPr/>
      </p:nvGrpSpPr>
      <p:grpSpPr>
        <a:xfrm>
          <a:off x="0" y="0"/>
          <a:ext cx="0" cy="0"/>
          <a:chOff x="0" y="0"/>
          <a:chExt cx="0" cy="0"/>
        </a:xfrm>
      </p:grpSpPr>
      <p:grpSp>
        <p:nvGrpSpPr>
          <p:cNvPr name="Group 2" id="2"/>
          <p:cNvGrpSpPr/>
          <p:nvPr/>
        </p:nvGrpSpPr>
        <p:grpSpPr>
          <a:xfrm rot="0">
            <a:off x="0" y="0"/>
            <a:ext cx="9144000" cy="10287000"/>
            <a:chOff x="0" y="0"/>
            <a:chExt cx="12192000" cy="13716000"/>
          </a:xfrm>
        </p:grpSpPr>
        <p:sp>
          <p:nvSpPr>
            <p:cNvPr name="Freeform 3" id="3"/>
            <p:cNvSpPr/>
            <p:nvPr/>
          </p:nvSpPr>
          <p:spPr>
            <a:xfrm flipH="false" flipV="false" rot="0">
              <a:off x="0" y="0"/>
              <a:ext cx="12192000" cy="13716000"/>
            </a:xfrm>
            <a:custGeom>
              <a:avLst/>
              <a:gdLst/>
              <a:ahLst/>
              <a:cxnLst/>
              <a:rect r="r" b="b" t="t" l="l"/>
              <a:pathLst>
                <a:path h="13716000" w="12192000">
                  <a:moveTo>
                    <a:pt x="0" y="0"/>
                  </a:moveTo>
                  <a:lnTo>
                    <a:pt x="12192000" y="0"/>
                  </a:lnTo>
                  <a:lnTo>
                    <a:pt x="12192000" y="13716000"/>
                  </a:lnTo>
                  <a:lnTo>
                    <a:pt x="0" y="13716000"/>
                  </a:lnTo>
                  <a:close/>
                </a:path>
              </a:pathLst>
            </a:custGeom>
            <a:solidFill>
              <a:srgbClr val="F9FCFF"/>
            </a:solidFill>
          </p:spPr>
        </p:sp>
      </p:grpSp>
      <p:sp>
        <p:nvSpPr>
          <p:cNvPr name="TextBox 4" id="4"/>
          <p:cNvSpPr txBox="true"/>
          <p:nvPr/>
        </p:nvSpPr>
        <p:spPr>
          <a:xfrm rot="0">
            <a:off x="10342413" y="489309"/>
            <a:ext cx="6779348" cy="684964"/>
          </a:xfrm>
          <a:prstGeom prst="rect">
            <a:avLst/>
          </a:prstGeom>
        </p:spPr>
        <p:txBody>
          <a:bodyPr anchor="t" rtlCol="false" tIns="0" lIns="0" bIns="0" rIns="0">
            <a:spAutoFit/>
          </a:bodyPr>
          <a:lstStyle/>
          <a:p>
            <a:pPr algn="ctr">
              <a:lnSpc>
                <a:spcPts val="6000"/>
              </a:lnSpc>
            </a:pPr>
            <a:r>
              <a:rPr lang="en-US" sz="6000" i="true" spc="240">
                <a:solidFill>
                  <a:srgbClr val="F9FCFF"/>
                </a:solidFill>
                <a:latin typeface="Bebas Neue"/>
                <a:ea typeface="Bebas Neue"/>
                <a:cs typeface="Bebas Neue"/>
                <a:sym typeface="Bebas Neue"/>
              </a:rPr>
              <a:t>Hardware Interrupt</a:t>
            </a:r>
          </a:p>
        </p:txBody>
      </p:sp>
      <p:sp>
        <p:nvSpPr>
          <p:cNvPr name="TextBox 5" id="5"/>
          <p:cNvSpPr txBox="true"/>
          <p:nvPr/>
        </p:nvSpPr>
        <p:spPr>
          <a:xfrm rot="0">
            <a:off x="1325880" y="550008"/>
            <a:ext cx="6492240" cy="684964"/>
          </a:xfrm>
          <a:prstGeom prst="rect">
            <a:avLst/>
          </a:prstGeom>
        </p:spPr>
        <p:txBody>
          <a:bodyPr anchor="t" rtlCol="false" tIns="0" lIns="0" bIns="0" rIns="0">
            <a:spAutoFit/>
          </a:bodyPr>
          <a:lstStyle/>
          <a:p>
            <a:pPr algn="ctr">
              <a:lnSpc>
                <a:spcPts val="6000"/>
              </a:lnSpc>
            </a:pPr>
            <a:r>
              <a:rPr lang="en-US" sz="6000" i="true" spc="240">
                <a:solidFill>
                  <a:srgbClr val="273755"/>
                </a:solidFill>
                <a:latin typeface="Bebas Neue"/>
                <a:ea typeface="Bebas Neue"/>
                <a:cs typeface="Bebas Neue"/>
                <a:sym typeface="Bebas Neue"/>
              </a:rPr>
              <a:t>Software Interrupt</a:t>
            </a:r>
          </a:p>
        </p:txBody>
      </p:sp>
      <p:sp>
        <p:nvSpPr>
          <p:cNvPr name="TextBox 6" id="6"/>
          <p:cNvSpPr txBox="true"/>
          <p:nvPr/>
        </p:nvSpPr>
        <p:spPr>
          <a:xfrm rot="0">
            <a:off x="1357591" y="2498011"/>
            <a:ext cx="5680075" cy="4533900"/>
          </a:xfrm>
          <a:prstGeom prst="rect">
            <a:avLst/>
          </a:prstGeom>
        </p:spPr>
        <p:txBody>
          <a:bodyPr anchor="t" rtlCol="false" tIns="0" lIns="0" bIns="0" rIns="0">
            <a:spAutoFit/>
          </a:bodyPr>
          <a:lstStyle/>
          <a:p>
            <a:pPr algn="l" marL="1371600" indent="-457200" lvl="2">
              <a:lnSpc>
                <a:spcPts val="6000"/>
              </a:lnSpc>
              <a:buFont typeface="Arial"/>
              <a:buChar char="⚬"/>
            </a:pPr>
            <a:r>
              <a:rPr lang="en-US" sz="6000" i="true" spc="240">
                <a:solidFill>
                  <a:srgbClr val="273755"/>
                </a:solidFill>
                <a:latin typeface="Bebas Neue"/>
                <a:ea typeface="Bebas Neue"/>
                <a:cs typeface="Bebas Neue"/>
                <a:sym typeface="Bebas Neue"/>
              </a:rPr>
              <a:t>Division by zero</a:t>
            </a:r>
          </a:p>
          <a:p>
            <a:pPr algn="l" marL="1371600" indent="-457200" lvl="2">
              <a:lnSpc>
                <a:spcPts val="6000"/>
              </a:lnSpc>
              <a:buFont typeface="Arial"/>
              <a:buChar char="⚬"/>
            </a:pPr>
            <a:r>
              <a:rPr lang="en-US" sz="6000" i="true" spc="240">
                <a:solidFill>
                  <a:srgbClr val="273755"/>
                </a:solidFill>
                <a:latin typeface="Bebas Neue"/>
                <a:ea typeface="Bebas Neue"/>
                <a:cs typeface="Bebas Neue"/>
                <a:sym typeface="Bebas Neue"/>
              </a:rPr>
              <a:t>Processes attempt to access the same memory location </a:t>
            </a:r>
          </a:p>
        </p:txBody>
      </p:sp>
      <p:sp>
        <p:nvSpPr>
          <p:cNvPr name="TextBox 7" id="7"/>
          <p:cNvSpPr txBox="true"/>
          <p:nvPr/>
        </p:nvSpPr>
        <p:spPr>
          <a:xfrm rot="0">
            <a:off x="10886362" y="2498011"/>
            <a:ext cx="5680075" cy="3009900"/>
          </a:xfrm>
          <a:prstGeom prst="rect">
            <a:avLst/>
          </a:prstGeom>
        </p:spPr>
        <p:txBody>
          <a:bodyPr anchor="t" rtlCol="false" tIns="0" lIns="0" bIns="0" rIns="0">
            <a:spAutoFit/>
          </a:bodyPr>
          <a:lstStyle/>
          <a:p>
            <a:pPr algn="l" marL="1371600" indent="-457200" lvl="2">
              <a:lnSpc>
                <a:spcPts val="6000"/>
              </a:lnSpc>
              <a:buFont typeface="Arial"/>
              <a:buChar char="⚬"/>
            </a:pPr>
            <a:r>
              <a:rPr lang="en-US" sz="6000" i="true" spc="240">
                <a:solidFill>
                  <a:srgbClr val="F9FCFF"/>
                </a:solidFill>
                <a:latin typeface="Bebas Neue"/>
                <a:ea typeface="Bebas Neue"/>
                <a:cs typeface="Bebas Neue"/>
                <a:sym typeface="Bebas Neue"/>
              </a:rPr>
              <a:t>Press of a key on a keyboard</a:t>
            </a:r>
          </a:p>
          <a:p>
            <a:pPr algn="l" marL="1371600" indent="-457200" lvl="2">
              <a:lnSpc>
                <a:spcPts val="6000"/>
              </a:lnSpc>
              <a:buFont typeface="Arial"/>
              <a:buChar char="⚬"/>
            </a:pPr>
            <a:r>
              <a:rPr lang="en-US" sz="6000" i="true" spc="240">
                <a:solidFill>
                  <a:srgbClr val="F9FCFF"/>
                </a:solidFill>
                <a:latin typeface="Bebas Neue"/>
                <a:ea typeface="Bebas Neue"/>
                <a:cs typeface="Bebas Neue"/>
                <a:sym typeface="Bebas Neue"/>
              </a:rPr>
              <a:t>click of a mouse button</a:t>
            </a:r>
          </a:p>
        </p:txBody>
      </p:sp>
      <p:grpSp>
        <p:nvGrpSpPr>
          <p:cNvPr name="Group 8" id="8"/>
          <p:cNvGrpSpPr/>
          <p:nvPr/>
        </p:nvGrpSpPr>
        <p:grpSpPr>
          <a:xfrm rot="0">
            <a:off x="1186284" y="1352159"/>
            <a:ext cx="6539865" cy="47625"/>
            <a:chOff x="0" y="0"/>
            <a:chExt cx="8719820" cy="63500"/>
          </a:xfrm>
        </p:grpSpPr>
        <p:sp>
          <p:nvSpPr>
            <p:cNvPr name="Freeform 9" id="9"/>
            <p:cNvSpPr/>
            <p:nvPr/>
          </p:nvSpPr>
          <p:spPr>
            <a:xfrm flipH="false" flipV="false" rot="0">
              <a:off x="0" y="0"/>
              <a:ext cx="8719820" cy="63500"/>
            </a:xfrm>
            <a:custGeom>
              <a:avLst/>
              <a:gdLst/>
              <a:ahLst/>
              <a:cxnLst/>
              <a:rect r="r" b="b" t="t" l="l"/>
              <a:pathLst>
                <a:path h="63500" w="8719820">
                  <a:moveTo>
                    <a:pt x="31750" y="0"/>
                  </a:moveTo>
                  <a:lnTo>
                    <a:pt x="8688070" y="0"/>
                  </a:lnTo>
                  <a:cubicBezTo>
                    <a:pt x="8705596" y="0"/>
                    <a:pt x="8719820" y="14224"/>
                    <a:pt x="8719820" y="31750"/>
                  </a:cubicBezTo>
                  <a:cubicBezTo>
                    <a:pt x="8719820" y="49276"/>
                    <a:pt x="8705596" y="63500"/>
                    <a:pt x="8688070"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10" id="10"/>
          <p:cNvGrpSpPr/>
          <p:nvPr/>
        </p:nvGrpSpPr>
        <p:grpSpPr>
          <a:xfrm rot="0">
            <a:off x="10594822" y="1328346"/>
            <a:ext cx="6539865" cy="47625"/>
            <a:chOff x="0" y="0"/>
            <a:chExt cx="8719820" cy="63500"/>
          </a:xfrm>
        </p:grpSpPr>
        <p:sp>
          <p:nvSpPr>
            <p:cNvPr name="Freeform 11" id="11"/>
            <p:cNvSpPr/>
            <p:nvPr/>
          </p:nvSpPr>
          <p:spPr>
            <a:xfrm flipH="false" flipV="false" rot="0">
              <a:off x="0" y="0"/>
              <a:ext cx="8719820" cy="63500"/>
            </a:xfrm>
            <a:custGeom>
              <a:avLst/>
              <a:gdLst/>
              <a:ahLst/>
              <a:cxnLst/>
              <a:rect r="r" b="b" t="t" l="l"/>
              <a:pathLst>
                <a:path h="63500" w="8719820">
                  <a:moveTo>
                    <a:pt x="31750" y="0"/>
                  </a:moveTo>
                  <a:lnTo>
                    <a:pt x="8688070" y="0"/>
                  </a:lnTo>
                  <a:cubicBezTo>
                    <a:pt x="8705596" y="0"/>
                    <a:pt x="8719820" y="14224"/>
                    <a:pt x="8719820" y="31750"/>
                  </a:cubicBezTo>
                  <a:cubicBezTo>
                    <a:pt x="8719820" y="49276"/>
                    <a:pt x="8705596" y="63500"/>
                    <a:pt x="8688070" y="63500"/>
                  </a:cubicBezTo>
                  <a:lnTo>
                    <a:pt x="31750" y="63500"/>
                  </a:lnTo>
                  <a:cubicBezTo>
                    <a:pt x="14224" y="63500"/>
                    <a:pt x="0" y="49276"/>
                    <a:pt x="0" y="31750"/>
                  </a:cubicBezTo>
                  <a:cubicBezTo>
                    <a:pt x="0" y="14224"/>
                    <a:pt x="14224" y="0"/>
                    <a:pt x="31750" y="0"/>
                  </a:cubicBezTo>
                  <a:close/>
                </a:path>
              </a:pathLst>
            </a:custGeom>
            <a:solidFill>
              <a:srgbClr val="F9FCFF"/>
            </a:solidFill>
          </p:spPr>
        </p:sp>
      </p:grpSp>
      <p:grpSp>
        <p:nvGrpSpPr>
          <p:cNvPr name="Group 12" id="12"/>
          <p:cNvGrpSpPr/>
          <p:nvPr/>
        </p:nvGrpSpPr>
        <p:grpSpPr>
          <a:xfrm rot="0">
            <a:off x="2537237" y="161693"/>
            <a:ext cx="13213526" cy="9925515"/>
            <a:chOff x="0" y="0"/>
            <a:chExt cx="17618034" cy="13234020"/>
          </a:xfrm>
        </p:grpSpPr>
        <p:sp>
          <p:nvSpPr>
            <p:cNvPr name="Freeform 13" id="1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4" id="1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7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7" y="-357629"/>
            <a:ext cx="4218457" cy="10756353"/>
          </a:xfrm>
          <a:custGeom>
            <a:avLst/>
            <a:gdLst/>
            <a:ahLst/>
            <a:cxnLst/>
            <a:rect r="r" b="b" t="t" l="l"/>
            <a:pathLst>
              <a:path h="10756353" w="4218457">
                <a:moveTo>
                  <a:pt x="0" y="0"/>
                </a:moveTo>
                <a:lnTo>
                  <a:pt x="4218457" y="0"/>
                </a:lnTo>
                <a:lnTo>
                  <a:pt x="4218457" y="10756353"/>
                </a:lnTo>
                <a:lnTo>
                  <a:pt x="0" y="10756353"/>
                </a:lnTo>
                <a:lnTo>
                  <a:pt x="0" y="0"/>
                </a:lnTo>
                <a:close/>
              </a:path>
            </a:pathLst>
          </a:custGeom>
          <a:blipFill>
            <a:blip r:embed="rId2"/>
            <a:stretch>
              <a:fillRect l="-132053" t="0" r="-142279" b="0"/>
            </a:stretch>
          </a:blipFill>
        </p:spPr>
      </p:sp>
      <p:grpSp>
        <p:nvGrpSpPr>
          <p:cNvPr name="Group 3" id="3"/>
          <p:cNvGrpSpPr/>
          <p:nvPr/>
        </p:nvGrpSpPr>
        <p:grpSpPr>
          <a:xfrm rot="0">
            <a:off x="739641" y="8487069"/>
            <a:ext cx="2492568" cy="1985237"/>
            <a:chOff x="0" y="0"/>
            <a:chExt cx="3323424" cy="2646983"/>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3" y="5082199"/>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200"/>
            <a:chOff x="0" y="0"/>
            <a:chExt cx="1585162" cy="1592267"/>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8" y="1706046"/>
            <a:ext cx="835006" cy="835006"/>
          </a:xfrm>
          <a:custGeom>
            <a:avLst/>
            <a:gdLst/>
            <a:ahLst/>
            <a:cxnLst/>
            <a:rect r="r" b="b" t="t" l="l"/>
            <a:pathLst>
              <a:path h="835006" w="835006">
                <a:moveTo>
                  <a:pt x="0" y="0"/>
                </a:moveTo>
                <a:lnTo>
                  <a:pt x="835006" y="0"/>
                </a:lnTo>
                <a:lnTo>
                  <a:pt x="835006"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31057" y="1080294"/>
            <a:ext cx="12579429" cy="125413"/>
            <a:chOff x="0" y="0"/>
            <a:chExt cx="16772572" cy="167217"/>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4903393" y="2135904"/>
            <a:ext cx="12593949" cy="6351165"/>
          </a:xfrm>
          <a:custGeom>
            <a:avLst/>
            <a:gdLst/>
            <a:ahLst/>
            <a:cxnLst/>
            <a:rect r="r" b="b" t="t" l="l"/>
            <a:pathLst>
              <a:path h="6351165" w="12593949">
                <a:moveTo>
                  <a:pt x="0" y="0"/>
                </a:moveTo>
                <a:lnTo>
                  <a:pt x="12593949" y="0"/>
                </a:lnTo>
                <a:lnTo>
                  <a:pt x="12593949" y="6351165"/>
                </a:lnTo>
                <a:lnTo>
                  <a:pt x="0" y="6351165"/>
                </a:lnTo>
                <a:lnTo>
                  <a:pt x="0" y="0"/>
                </a:lnTo>
                <a:close/>
              </a:path>
            </a:pathLst>
          </a:custGeom>
          <a:blipFill>
            <a:blip r:embed="rId5"/>
            <a:stretch>
              <a:fillRect l="0" t="0" r="0" b="0"/>
            </a:stretch>
          </a:blipFill>
        </p:spPr>
      </p:sp>
      <p:grpSp>
        <p:nvGrpSpPr>
          <p:cNvPr name="Group 13" id="13"/>
          <p:cNvGrpSpPr/>
          <p:nvPr/>
        </p:nvGrpSpPr>
        <p:grpSpPr>
          <a:xfrm rot="0">
            <a:off x="2537237" y="161693"/>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7" id="17"/>
          <p:cNvSpPr txBox="true"/>
          <p:nvPr/>
        </p:nvSpPr>
        <p:spPr>
          <a:xfrm rot="0">
            <a:off x="5037490" y="-133350"/>
            <a:ext cx="12593949" cy="1428750"/>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Tree>
  </p:cSld>
  <p:clrMapOvr>
    <a:masterClrMapping/>
  </p:clrMapOvr>
</p:sld>
</file>

<file path=ppt/slides/slide7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7" y="-357629"/>
            <a:ext cx="4218457" cy="10756353"/>
          </a:xfrm>
          <a:custGeom>
            <a:avLst/>
            <a:gdLst/>
            <a:ahLst/>
            <a:cxnLst/>
            <a:rect r="r" b="b" t="t" l="l"/>
            <a:pathLst>
              <a:path h="10756353" w="4218457">
                <a:moveTo>
                  <a:pt x="0" y="0"/>
                </a:moveTo>
                <a:lnTo>
                  <a:pt x="4218457" y="0"/>
                </a:lnTo>
                <a:lnTo>
                  <a:pt x="4218457" y="10756353"/>
                </a:lnTo>
                <a:lnTo>
                  <a:pt x="0" y="10756353"/>
                </a:lnTo>
                <a:lnTo>
                  <a:pt x="0" y="0"/>
                </a:lnTo>
                <a:close/>
              </a:path>
            </a:pathLst>
          </a:custGeom>
          <a:blipFill>
            <a:blip r:embed="rId2"/>
            <a:stretch>
              <a:fillRect l="-132053" t="0" r="-142279" b="0"/>
            </a:stretch>
          </a:blipFill>
        </p:spPr>
      </p:sp>
      <p:grpSp>
        <p:nvGrpSpPr>
          <p:cNvPr name="Group 3" id="3"/>
          <p:cNvGrpSpPr/>
          <p:nvPr/>
        </p:nvGrpSpPr>
        <p:grpSpPr>
          <a:xfrm rot="0">
            <a:off x="739641" y="8487069"/>
            <a:ext cx="2492568" cy="1985237"/>
            <a:chOff x="0" y="0"/>
            <a:chExt cx="3323424" cy="2646983"/>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3" y="5082199"/>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200"/>
            <a:chOff x="0" y="0"/>
            <a:chExt cx="1585162" cy="1592267"/>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8" y="1706046"/>
            <a:ext cx="835006" cy="835006"/>
          </a:xfrm>
          <a:custGeom>
            <a:avLst/>
            <a:gdLst/>
            <a:ahLst/>
            <a:cxnLst/>
            <a:rect r="r" b="b" t="t" l="l"/>
            <a:pathLst>
              <a:path h="835006" w="835006">
                <a:moveTo>
                  <a:pt x="0" y="0"/>
                </a:moveTo>
                <a:lnTo>
                  <a:pt x="835006" y="0"/>
                </a:lnTo>
                <a:lnTo>
                  <a:pt x="835006"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31057" y="1080294"/>
            <a:ext cx="12579429" cy="125413"/>
            <a:chOff x="0" y="0"/>
            <a:chExt cx="16772572" cy="167217"/>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4474689" y="2985286"/>
            <a:ext cx="12784611" cy="5501783"/>
          </a:xfrm>
          <a:custGeom>
            <a:avLst/>
            <a:gdLst/>
            <a:ahLst/>
            <a:cxnLst/>
            <a:rect r="r" b="b" t="t" l="l"/>
            <a:pathLst>
              <a:path h="5501783" w="12784611">
                <a:moveTo>
                  <a:pt x="0" y="0"/>
                </a:moveTo>
                <a:lnTo>
                  <a:pt x="12784611" y="0"/>
                </a:lnTo>
                <a:lnTo>
                  <a:pt x="12784611" y="5501783"/>
                </a:lnTo>
                <a:lnTo>
                  <a:pt x="0" y="5501783"/>
                </a:lnTo>
                <a:lnTo>
                  <a:pt x="0" y="0"/>
                </a:lnTo>
                <a:close/>
              </a:path>
            </a:pathLst>
          </a:custGeom>
          <a:blipFill>
            <a:blip r:embed="rId5"/>
            <a:stretch>
              <a:fillRect l="0" t="0" r="-6352" b="0"/>
            </a:stretch>
          </a:blipFill>
        </p:spPr>
      </p:sp>
      <p:grpSp>
        <p:nvGrpSpPr>
          <p:cNvPr name="Group 13" id="13"/>
          <p:cNvGrpSpPr/>
          <p:nvPr/>
        </p:nvGrpSpPr>
        <p:grpSpPr>
          <a:xfrm rot="0">
            <a:off x="2537237" y="161693"/>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7" id="17"/>
          <p:cNvSpPr txBox="true"/>
          <p:nvPr/>
        </p:nvSpPr>
        <p:spPr>
          <a:xfrm rot="0">
            <a:off x="5037490" y="-95250"/>
            <a:ext cx="12593949" cy="1428750"/>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Tree>
  </p:cSld>
  <p:clrMapOvr>
    <a:masterClrMapping/>
  </p:clrMapOvr>
</p:sld>
</file>

<file path=ppt/slides/slide7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7" y="-357629"/>
            <a:ext cx="4218457" cy="10756353"/>
          </a:xfrm>
          <a:custGeom>
            <a:avLst/>
            <a:gdLst/>
            <a:ahLst/>
            <a:cxnLst/>
            <a:rect r="r" b="b" t="t" l="l"/>
            <a:pathLst>
              <a:path h="10756353" w="4218457">
                <a:moveTo>
                  <a:pt x="0" y="0"/>
                </a:moveTo>
                <a:lnTo>
                  <a:pt x="4218457" y="0"/>
                </a:lnTo>
                <a:lnTo>
                  <a:pt x="4218457" y="10756353"/>
                </a:lnTo>
                <a:lnTo>
                  <a:pt x="0" y="10756353"/>
                </a:lnTo>
                <a:lnTo>
                  <a:pt x="0" y="0"/>
                </a:lnTo>
                <a:close/>
              </a:path>
            </a:pathLst>
          </a:custGeom>
          <a:blipFill>
            <a:blip r:embed="rId2"/>
            <a:stretch>
              <a:fillRect l="-132053" t="0" r="-142279" b="0"/>
            </a:stretch>
          </a:blipFill>
        </p:spPr>
      </p:sp>
      <p:grpSp>
        <p:nvGrpSpPr>
          <p:cNvPr name="Group 3" id="3"/>
          <p:cNvGrpSpPr/>
          <p:nvPr/>
        </p:nvGrpSpPr>
        <p:grpSpPr>
          <a:xfrm rot="0">
            <a:off x="739641" y="8487069"/>
            <a:ext cx="2492568" cy="1985237"/>
            <a:chOff x="0" y="0"/>
            <a:chExt cx="3323424" cy="2646983"/>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3" y="5082199"/>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200"/>
            <a:chOff x="0" y="0"/>
            <a:chExt cx="1585162" cy="1592267"/>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8" y="1706046"/>
            <a:ext cx="835006" cy="835006"/>
          </a:xfrm>
          <a:custGeom>
            <a:avLst/>
            <a:gdLst/>
            <a:ahLst/>
            <a:cxnLst/>
            <a:rect r="r" b="b" t="t" l="l"/>
            <a:pathLst>
              <a:path h="835006" w="835006">
                <a:moveTo>
                  <a:pt x="0" y="0"/>
                </a:moveTo>
                <a:lnTo>
                  <a:pt x="835006" y="0"/>
                </a:lnTo>
                <a:lnTo>
                  <a:pt x="835006"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31057" y="1080294"/>
            <a:ext cx="12579429" cy="125413"/>
            <a:chOff x="0" y="0"/>
            <a:chExt cx="16772572" cy="167217"/>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5033666" y="2982697"/>
            <a:ext cx="12225634" cy="5126187"/>
          </a:xfrm>
          <a:custGeom>
            <a:avLst/>
            <a:gdLst/>
            <a:ahLst/>
            <a:cxnLst/>
            <a:rect r="r" b="b" t="t" l="l"/>
            <a:pathLst>
              <a:path h="5126187" w="12225634">
                <a:moveTo>
                  <a:pt x="0" y="0"/>
                </a:moveTo>
                <a:lnTo>
                  <a:pt x="12225634" y="0"/>
                </a:lnTo>
                <a:lnTo>
                  <a:pt x="12225634" y="5126187"/>
                </a:lnTo>
                <a:lnTo>
                  <a:pt x="0" y="5126187"/>
                </a:lnTo>
                <a:lnTo>
                  <a:pt x="0" y="0"/>
                </a:lnTo>
                <a:close/>
              </a:path>
            </a:pathLst>
          </a:custGeom>
          <a:blipFill>
            <a:blip r:embed="rId5"/>
            <a:stretch>
              <a:fillRect l="0" t="0" r="0" b="0"/>
            </a:stretch>
          </a:blipFill>
        </p:spPr>
      </p:sp>
      <p:grpSp>
        <p:nvGrpSpPr>
          <p:cNvPr name="Group 13" id="13"/>
          <p:cNvGrpSpPr/>
          <p:nvPr/>
        </p:nvGrpSpPr>
        <p:grpSpPr>
          <a:xfrm rot="0">
            <a:off x="2537237" y="161693"/>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7" id="17"/>
          <p:cNvSpPr txBox="true"/>
          <p:nvPr/>
        </p:nvSpPr>
        <p:spPr>
          <a:xfrm rot="0">
            <a:off x="5037490" y="-114300"/>
            <a:ext cx="12593949" cy="1428750"/>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Tree>
  </p:cSld>
  <p:clrMapOvr>
    <a:masterClrMapping/>
  </p:clrMapOvr>
</p:sld>
</file>

<file path=ppt/slides/slide7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7" y="-357629"/>
            <a:ext cx="4218457" cy="10756353"/>
          </a:xfrm>
          <a:custGeom>
            <a:avLst/>
            <a:gdLst/>
            <a:ahLst/>
            <a:cxnLst/>
            <a:rect r="r" b="b" t="t" l="l"/>
            <a:pathLst>
              <a:path h="10756353" w="4218457">
                <a:moveTo>
                  <a:pt x="0" y="0"/>
                </a:moveTo>
                <a:lnTo>
                  <a:pt x="4218457" y="0"/>
                </a:lnTo>
                <a:lnTo>
                  <a:pt x="4218457" y="10756353"/>
                </a:lnTo>
                <a:lnTo>
                  <a:pt x="0" y="10756353"/>
                </a:lnTo>
                <a:lnTo>
                  <a:pt x="0" y="0"/>
                </a:lnTo>
                <a:close/>
              </a:path>
            </a:pathLst>
          </a:custGeom>
          <a:blipFill>
            <a:blip r:embed="rId2"/>
            <a:stretch>
              <a:fillRect l="-132053" t="0" r="-142279" b="0"/>
            </a:stretch>
          </a:blipFill>
        </p:spPr>
      </p:sp>
      <p:grpSp>
        <p:nvGrpSpPr>
          <p:cNvPr name="Group 3" id="3"/>
          <p:cNvGrpSpPr/>
          <p:nvPr/>
        </p:nvGrpSpPr>
        <p:grpSpPr>
          <a:xfrm rot="0">
            <a:off x="739641" y="8487069"/>
            <a:ext cx="2492568" cy="1985237"/>
            <a:chOff x="0" y="0"/>
            <a:chExt cx="3323424" cy="2646983"/>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3" y="5082199"/>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200"/>
            <a:chOff x="0" y="0"/>
            <a:chExt cx="1585162" cy="1592267"/>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8" y="1706046"/>
            <a:ext cx="835006" cy="835006"/>
          </a:xfrm>
          <a:custGeom>
            <a:avLst/>
            <a:gdLst/>
            <a:ahLst/>
            <a:cxnLst/>
            <a:rect r="r" b="b" t="t" l="l"/>
            <a:pathLst>
              <a:path h="835006" w="835006">
                <a:moveTo>
                  <a:pt x="0" y="0"/>
                </a:moveTo>
                <a:lnTo>
                  <a:pt x="835006" y="0"/>
                </a:lnTo>
                <a:lnTo>
                  <a:pt x="835006"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31057" y="1080294"/>
            <a:ext cx="12579429" cy="125413"/>
            <a:chOff x="0" y="0"/>
            <a:chExt cx="16772572" cy="167217"/>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6343603" y="2123549"/>
            <a:ext cx="9981721" cy="6457566"/>
          </a:xfrm>
          <a:custGeom>
            <a:avLst/>
            <a:gdLst/>
            <a:ahLst/>
            <a:cxnLst/>
            <a:rect r="r" b="b" t="t" l="l"/>
            <a:pathLst>
              <a:path h="6457566" w="9981721">
                <a:moveTo>
                  <a:pt x="0" y="0"/>
                </a:moveTo>
                <a:lnTo>
                  <a:pt x="9981721" y="0"/>
                </a:lnTo>
                <a:lnTo>
                  <a:pt x="9981721" y="6457566"/>
                </a:lnTo>
                <a:lnTo>
                  <a:pt x="0" y="6457566"/>
                </a:lnTo>
                <a:lnTo>
                  <a:pt x="0" y="0"/>
                </a:lnTo>
                <a:close/>
              </a:path>
            </a:pathLst>
          </a:custGeom>
          <a:blipFill>
            <a:blip r:embed="rId5"/>
            <a:stretch>
              <a:fillRect l="0" t="0" r="-128887" b="0"/>
            </a:stretch>
          </a:blipFill>
        </p:spPr>
      </p:sp>
      <p:grpSp>
        <p:nvGrpSpPr>
          <p:cNvPr name="Group 13" id="13"/>
          <p:cNvGrpSpPr/>
          <p:nvPr/>
        </p:nvGrpSpPr>
        <p:grpSpPr>
          <a:xfrm rot="0">
            <a:off x="2537237" y="161693"/>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7" id="17"/>
          <p:cNvSpPr txBox="true"/>
          <p:nvPr/>
        </p:nvSpPr>
        <p:spPr>
          <a:xfrm rot="0">
            <a:off x="5037490" y="-104775"/>
            <a:ext cx="12593949" cy="1428750"/>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Tree>
  </p:cSld>
  <p:clrMapOvr>
    <a:masterClrMapping/>
  </p:clrMapOvr>
</p:sld>
</file>

<file path=ppt/slides/slide7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11" t="0" r="-111" b="-202"/>
            </a:stretch>
          </a:blipFill>
        </p:spPr>
      </p:sp>
      <p:sp>
        <p:nvSpPr>
          <p:cNvPr name="Freeform 3" id="3"/>
          <p:cNvSpPr/>
          <p:nvPr/>
        </p:nvSpPr>
        <p:spPr>
          <a:xfrm flipH="false" flipV="false" rot="0">
            <a:off x="-671385" y="-265409"/>
            <a:ext cx="19065803" cy="10660667"/>
          </a:xfrm>
          <a:custGeom>
            <a:avLst/>
            <a:gdLst/>
            <a:ahLst/>
            <a:cxnLst/>
            <a:rect r="r" b="b" t="t" l="l"/>
            <a:pathLst>
              <a:path h="10660667" w="19065803">
                <a:moveTo>
                  <a:pt x="0" y="0"/>
                </a:moveTo>
                <a:lnTo>
                  <a:pt x="19065803" y="0"/>
                </a:lnTo>
                <a:lnTo>
                  <a:pt x="19065803" y="10660667"/>
                </a:lnTo>
                <a:lnTo>
                  <a:pt x="0" y="106606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478878" y="-265409"/>
            <a:ext cx="17809122" cy="9122980"/>
            <a:chOff x="0" y="0"/>
            <a:chExt cx="23745496" cy="12163973"/>
          </a:xfrm>
        </p:grpSpPr>
        <p:sp>
          <p:nvSpPr>
            <p:cNvPr name="Freeform 5" id="5"/>
            <p:cNvSpPr/>
            <p:nvPr/>
          </p:nvSpPr>
          <p:spPr>
            <a:xfrm flipH="false" flipV="false" rot="0">
              <a:off x="0" y="0"/>
              <a:ext cx="23745444" cy="12163933"/>
            </a:xfrm>
            <a:custGeom>
              <a:avLst/>
              <a:gdLst/>
              <a:ahLst/>
              <a:cxnLst/>
              <a:rect r="r" b="b" t="t" l="l"/>
              <a:pathLst>
                <a:path h="12163933" w="23745444">
                  <a:moveTo>
                    <a:pt x="0" y="0"/>
                  </a:moveTo>
                  <a:lnTo>
                    <a:pt x="23745444" y="0"/>
                  </a:lnTo>
                  <a:lnTo>
                    <a:pt x="23745444" y="12163933"/>
                  </a:lnTo>
                  <a:lnTo>
                    <a:pt x="0" y="12163933"/>
                  </a:lnTo>
                  <a:close/>
                </a:path>
              </a:pathLst>
            </a:custGeom>
            <a:solidFill>
              <a:srgbClr val="FFFFFF"/>
            </a:solidFill>
          </p:spPr>
        </p:sp>
      </p:grpSp>
      <p:sp>
        <p:nvSpPr>
          <p:cNvPr name="Freeform 6" id="6"/>
          <p:cNvSpPr/>
          <p:nvPr/>
        </p:nvSpPr>
        <p:spPr>
          <a:xfrm flipH="false" flipV="false" rot="0">
            <a:off x="11670828" y="837762"/>
            <a:ext cx="6617172" cy="4215701"/>
          </a:xfrm>
          <a:custGeom>
            <a:avLst/>
            <a:gdLst/>
            <a:ahLst/>
            <a:cxnLst/>
            <a:rect r="r" b="b" t="t" l="l"/>
            <a:pathLst>
              <a:path h="4215701" w="6617172">
                <a:moveTo>
                  <a:pt x="0" y="0"/>
                </a:moveTo>
                <a:lnTo>
                  <a:pt x="6617172" y="0"/>
                </a:lnTo>
                <a:lnTo>
                  <a:pt x="6617172" y="4215701"/>
                </a:lnTo>
                <a:lnTo>
                  <a:pt x="0" y="4215701"/>
                </a:lnTo>
                <a:lnTo>
                  <a:pt x="0" y="0"/>
                </a:lnTo>
                <a:close/>
              </a:path>
            </a:pathLst>
          </a:custGeom>
          <a:blipFill>
            <a:blip r:embed="rId5"/>
            <a:stretch>
              <a:fillRect l="-3514" t="0" r="-3515" b="0"/>
            </a:stretch>
          </a:blipFill>
        </p:spPr>
      </p:sp>
      <p:sp>
        <p:nvSpPr>
          <p:cNvPr name="Freeform 7" id="7"/>
          <p:cNvSpPr/>
          <p:nvPr/>
        </p:nvSpPr>
        <p:spPr>
          <a:xfrm flipH="false" flipV="false" rot="0">
            <a:off x="11670828" y="5243963"/>
            <a:ext cx="6617172" cy="4215701"/>
          </a:xfrm>
          <a:custGeom>
            <a:avLst/>
            <a:gdLst/>
            <a:ahLst/>
            <a:cxnLst/>
            <a:rect r="r" b="b" t="t" l="l"/>
            <a:pathLst>
              <a:path h="4215701" w="6617172">
                <a:moveTo>
                  <a:pt x="0" y="0"/>
                </a:moveTo>
                <a:lnTo>
                  <a:pt x="6617172" y="0"/>
                </a:lnTo>
                <a:lnTo>
                  <a:pt x="6617172" y="4215701"/>
                </a:lnTo>
                <a:lnTo>
                  <a:pt x="0" y="4215701"/>
                </a:lnTo>
                <a:lnTo>
                  <a:pt x="0" y="0"/>
                </a:lnTo>
                <a:close/>
              </a:path>
            </a:pathLst>
          </a:custGeom>
          <a:blipFill>
            <a:blip r:embed="rId6"/>
            <a:stretch>
              <a:fillRect l="-7863" t="0" r="-7863" b="-47"/>
            </a:stretch>
          </a:blipFill>
        </p:spPr>
      </p:sp>
      <p:sp>
        <p:nvSpPr>
          <p:cNvPr name="TextBox 8" id="8"/>
          <p:cNvSpPr txBox="true"/>
          <p:nvPr/>
        </p:nvSpPr>
        <p:spPr>
          <a:xfrm rot="0">
            <a:off x="1452016" y="2696995"/>
            <a:ext cx="8627266" cy="1969181"/>
          </a:xfrm>
          <a:prstGeom prst="rect">
            <a:avLst/>
          </a:prstGeom>
        </p:spPr>
        <p:txBody>
          <a:bodyPr anchor="t" rtlCol="false" tIns="0" lIns="0" bIns="0" rIns="0">
            <a:spAutoFit/>
          </a:bodyPr>
          <a:lstStyle/>
          <a:p>
            <a:pPr algn="just">
              <a:lnSpc>
                <a:spcPts val="7545"/>
              </a:lnSpc>
            </a:pPr>
            <a:r>
              <a:rPr lang="en-US" b="true" sz="5389">
                <a:solidFill>
                  <a:srgbClr val="000000"/>
                </a:solidFill>
                <a:latin typeface="Glacial Indifference Bold"/>
                <a:ea typeface="Glacial Indifference Bold"/>
                <a:cs typeface="Glacial Indifference Bold"/>
                <a:sym typeface="Glacial Indifference Bold"/>
              </a:rPr>
              <a:t>TYPES OF PROGRAMMING LANGUAGES</a:t>
            </a:r>
          </a:p>
        </p:txBody>
      </p:sp>
      <p:sp>
        <p:nvSpPr>
          <p:cNvPr name="TextBox 9" id="9"/>
          <p:cNvSpPr txBox="true"/>
          <p:nvPr/>
        </p:nvSpPr>
        <p:spPr>
          <a:xfrm rot="0">
            <a:off x="1452016" y="5145082"/>
            <a:ext cx="9004598" cy="529126"/>
          </a:xfrm>
          <a:prstGeom prst="rect">
            <a:avLst/>
          </a:prstGeom>
        </p:spPr>
        <p:txBody>
          <a:bodyPr anchor="t" rtlCol="false" tIns="0" lIns="0" bIns="0" rIns="0">
            <a:spAutoFit/>
          </a:bodyPr>
          <a:lstStyle/>
          <a:p>
            <a:pPr algn="l">
              <a:lnSpc>
                <a:spcPts val="4127"/>
              </a:lnSpc>
            </a:pPr>
            <a:r>
              <a:rPr lang="en-US" sz="3410" spc="-60">
                <a:solidFill>
                  <a:srgbClr val="292929"/>
                </a:solidFill>
                <a:latin typeface="Glacial Indifference"/>
                <a:ea typeface="Glacial Indifference"/>
                <a:cs typeface="Glacial Indifference"/>
                <a:sym typeface="Glacial Indifference"/>
              </a:rPr>
              <a:t>IGCSE Computer Science</a:t>
            </a:r>
          </a:p>
        </p:txBody>
      </p:sp>
      <p:sp>
        <p:nvSpPr>
          <p:cNvPr name="TextBox 10" id="10"/>
          <p:cNvSpPr txBox="true"/>
          <p:nvPr/>
        </p:nvSpPr>
        <p:spPr>
          <a:xfrm rot="0">
            <a:off x="1414782" y="2208471"/>
            <a:ext cx="9004598" cy="529126"/>
          </a:xfrm>
          <a:prstGeom prst="rect">
            <a:avLst/>
          </a:prstGeom>
        </p:spPr>
        <p:txBody>
          <a:bodyPr anchor="t" rtlCol="false" tIns="0" lIns="0" bIns="0" rIns="0">
            <a:spAutoFit/>
          </a:bodyPr>
          <a:lstStyle/>
          <a:p>
            <a:pPr algn="l">
              <a:lnSpc>
                <a:spcPts val="4127"/>
              </a:lnSpc>
            </a:pPr>
            <a:r>
              <a:rPr lang="en-US" sz="3410" spc="-60">
                <a:solidFill>
                  <a:srgbClr val="292929"/>
                </a:solidFill>
                <a:latin typeface="Glacial Indifference"/>
                <a:ea typeface="Glacial Indifference"/>
                <a:cs typeface="Glacial Indifference"/>
                <a:sym typeface="Glacial Indifference"/>
              </a:rPr>
              <a:t>Chapter 4.4</a:t>
            </a:r>
          </a:p>
        </p:txBody>
      </p:sp>
      <p:sp>
        <p:nvSpPr>
          <p:cNvPr name="TextBox 11" id="11"/>
          <p:cNvSpPr txBox="true"/>
          <p:nvPr/>
        </p:nvSpPr>
        <p:spPr>
          <a:xfrm rot="0">
            <a:off x="12673582" y="6725031"/>
            <a:ext cx="4585718" cy="822068"/>
          </a:xfrm>
          <a:prstGeom prst="rect">
            <a:avLst/>
          </a:prstGeom>
        </p:spPr>
        <p:txBody>
          <a:bodyPr anchor="t" rtlCol="false" tIns="0" lIns="0" bIns="0" rIns="0">
            <a:spAutoFit/>
          </a:bodyPr>
          <a:lstStyle/>
          <a:p>
            <a:pPr algn="ctr">
              <a:lnSpc>
                <a:spcPts val="5800"/>
              </a:lnSpc>
            </a:pPr>
            <a:r>
              <a:rPr lang="en-US" sz="4144">
                <a:solidFill>
                  <a:srgbClr val="FFFFFF"/>
                </a:solidFill>
                <a:latin typeface="Arimo"/>
                <a:ea typeface="Arimo"/>
                <a:cs typeface="Arimo"/>
                <a:sym typeface="Arimo"/>
              </a:rPr>
              <a:t>assembly language</a:t>
            </a:r>
          </a:p>
        </p:txBody>
      </p:sp>
      <p:grpSp>
        <p:nvGrpSpPr>
          <p:cNvPr name="Group 12" id="12"/>
          <p:cNvGrpSpPr/>
          <p:nvPr/>
        </p:nvGrpSpPr>
        <p:grpSpPr>
          <a:xfrm rot="0">
            <a:off x="2537237" y="161693"/>
            <a:ext cx="13213526" cy="9925515"/>
            <a:chOff x="0" y="0"/>
            <a:chExt cx="17618034" cy="13234020"/>
          </a:xfrm>
        </p:grpSpPr>
        <p:sp>
          <p:nvSpPr>
            <p:cNvPr name="Freeform 13" id="1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70000"/>
              </a:blip>
              <a:stretch>
                <a:fillRect l="0" t="0" r="0" b="0"/>
              </a:stretch>
            </a:blipFill>
          </p:spPr>
        </p:sp>
        <p:sp>
          <p:nvSpPr>
            <p:cNvPr name="Freeform 14" id="1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8">
                <a:alphaModFix amt="9999"/>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9" tooltip="http://www.exampaperspractice.co.uk"/>
                </a:rPr>
                <a:t>www.exampaperspractice.co.uk</a:t>
              </a:r>
            </a:p>
          </p:txBody>
        </p:sp>
      </p:grpSp>
    </p:spTree>
  </p:cSld>
  <p:clrMapOvr>
    <a:masterClrMapping/>
  </p:clrMapOvr>
</p:sld>
</file>

<file path=ppt/slides/slide7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11" t="0" r="-111" b="-202"/>
            </a:stretch>
          </a:blipFill>
        </p:spPr>
      </p:sp>
      <p:sp>
        <p:nvSpPr>
          <p:cNvPr name="Freeform 3" id="3"/>
          <p:cNvSpPr/>
          <p:nvPr/>
        </p:nvSpPr>
        <p:spPr>
          <a:xfrm flipH="false" flipV="false" rot="0">
            <a:off x="-671385" y="-265409"/>
            <a:ext cx="19065803" cy="10660667"/>
          </a:xfrm>
          <a:custGeom>
            <a:avLst/>
            <a:gdLst/>
            <a:ahLst/>
            <a:cxnLst/>
            <a:rect r="r" b="b" t="t" l="l"/>
            <a:pathLst>
              <a:path h="10660667" w="19065803">
                <a:moveTo>
                  <a:pt x="0" y="0"/>
                </a:moveTo>
                <a:lnTo>
                  <a:pt x="19065803" y="0"/>
                </a:lnTo>
                <a:lnTo>
                  <a:pt x="19065803" y="10660667"/>
                </a:lnTo>
                <a:lnTo>
                  <a:pt x="0" y="106606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478878" y="-265409"/>
            <a:ext cx="17809122" cy="9122980"/>
            <a:chOff x="0" y="0"/>
            <a:chExt cx="23745496" cy="12163973"/>
          </a:xfrm>
        </p:grpSpPr>
        <p:sp>
          <p:nvSpPr>
            <p:cNvPr name="Freeform 5" id="5"/>
            <p:cNvSpPr/>
            <p:nvPr/>
          </p:nvSpPr>
          <p:spPr>
            <a:xfrm flipH="false" flipV="false" rot="0">
              <a:off x="0" y="0"/>
              <a:ext cx="23745444" cy="12163933"/>
            </a:xfrm>
            <a:custGeom>
              <a:avLst/>
              <a:gdLst/>
              <a:ahLst/>
              <a:cxnLst/>
              <a:rect r="r" b="b" t="t" l="l"/>
              <a:pathLst>
                <a:path h="12163933" w="23745444">
                  <a:moveTo>
                    <a:pt x="0" y="0"/>
                  </a:moveTo>
                  <a:lnTo>
                    <a:pt x="23745444" y="0"/>
                  </a:lnTo>
                  <a:lnTo>
                    <a:pt x="23745444" y="12163933"/>
                  </a:lnTo>
                  <a:lnTo>
                    <a:pt x="0" y="12163933"/>
                  </a:lnTo>
                  <a:close/>
                </a:path>
              </a:pathLst>
            </a:custGeom>
            <a:solidFill>
              <a:srgbClr val="FFFFFF"/>
            </a:solidFill>
          </p:spPr>
        </p:sp>
      </p:grpSp>
      <p:sp>
        <p:nvSpPr>
          <p:cNvPr name="TextBox 6" id="6"/>
          <p:cNvSpPr txBox="true"/>
          <p:nvPr/>
        </p:nvSpPr>
        <p:spPr>
          <a:xfrm rot="0">
            <a:off x="1452016" y="2222977"/>
            <a:ext cx="8627266" cy="2917215"/>
          </a:xfrm>
          <a:prstGeom prst="rect">
            <a:avLst/>
          </a:prstGeom>
        </p:spPr>
        <p:txBody>
          <a:bodyPr anchor="t" rtlCol="false" tIns="0" lIns="0" bIns="0" rIns="0">
            <a:spAutoFit/>
          </a:bodyPr>
          <a:lstStyle/>
          <a:p>
            <a:pPr algn="just">
              <a:lnSpc>
                <a:spcPts val="7545"/>
              </a:lnSpc>
            </a:pPr>
            <a:r>
              <a:rPr lang="en-US" b="true" sz="5389">
                <a:solidFill>
                  <a:srgbClr val="000000"/>
                </a:solidFill>
                <a:latin typeface="Glacial Indifference Bold"/>
                <a:ea typeface="Glacial Indifference Bold"/>
                <a:cs typeface="Glacial Indifference Bold"/>
                <a:sym typeface="Glacial Indifference Bold"/>
              </a:rPr>
              <a:t>PROGRAMMING LANGUAGES POPULARITY </a:t>
            </a:r>
          </a:p>
          <a:p>
            <a:pPr algn="just">
              <a:lnSpc>
                <a:spcPts val="7545"/>
              </a:lnSpc>
            </a:pPr>
            <a:r>
              <a:rPr lang="en-US" b="true" sz="5389">
                <a:solidFill>
                  <a:srgbClr val="000000"/>
                </a:solidFill>
                <a:latin typeface="Glacial Indifference Bold"/>
                <a:ea typeface="Glacial Indifference Bold"/>
                <a:cs typeface="Glacial Indifference Bold"/>
                <a:sym typeface="Glacial Indifference Bold"/>
              </a:rPr>
              <a:t>RANKING</a:t>
            </a:r>
          </a:p>
        </p:txBody>
      </p:sp>
      <p:sp>
        <p:nvSpPr>
          <p:cNvPr name="TextBox 7" id="7"/>
          <p:cNvSpPr txBox="true"/>
          <p:nvPr/>
        </p:nvSpPr>
        <p:spPr>
          <a:xfrm rot="0">
            <a:off x="1452016" y="5145082"/>
            <a:ext cx="9004598" cy="529126"/>
          </a:xfrm>
          <a:prstGeom prst="rect">
            <a:avLst/>
          </a:prstGeom>
        </p:spPr>
        <p:txBody>
          <a:bodyPr anchor="t" rtlCol="false" tIns="0" lIns="0" bIns="0" rIns="0">
            <a:spAutoFit/>
          </a:bodyPr>
          <a:lstStyle/>
          <a:p>
            <a:pPr algn="l">
              <a:lnSpc>
                <a:spcPts val="4127"/>
              </a:lnSpc>
            </a:pPr>
            <a:r>
              <a:rPr lang="en-US" sz="3410" spc="-60">
                <a:solidFill>
                  <a:srgbClr val="292929"/>
                </a:solidFill>
                <a:latin typeface="Glacial Indifference"/>
                <a:ea typeface="Glacial Indifference"/>
                <a:cs typeface="Glacial Indifference"/>
                <a:sym typeface="Glacial Indifference"/>
              </a:rPr>
              <a:t>IGCSE Computer Science</a:t>
            </a:r>
          </a:p>
        </p:txBody>
      </p:sp>
      <p:sp>
        <p:nvSpPr>
          <p:cNvPr name="TextBox 8" id="8"/>
          <p:cNvSpPr txBox="true"/>
          <p:nvPr/>
        </p:nvSpPr>
        <p:spPr>
          <a:xfrm rot="0">
            <a:off x="584510" y="-19050"/>
            <a:ext cx="9004598" cy="529126"/>
          </a:xfrm>
          <a:prstGeom prst="rect">
            <a:avLst/>
          </a:prstGeom>
        </p:spPr>
        <p:txBody>
          <a:bodyPr anchor="t" rtlCol="false" tIns="0" lIns="0" bIns="0" rIns="0">
            <a:spAutoFit/>
          </a:bodyPr>
          <a:lstStyle/>
          <a:p>
            <a:pPr algn="l">
              <a:lnSpc>
                <a:spcPts val="4127"/>
              </a:lnSpc>
            </a:pPr>
            <a:r>
              <a:rPr lang="en-US" sz="3410" spc="-60">
                <a:solidFill>
                  <a:srgbClr val="292929"/>
                </a:solidFill>
                <a:latin typeface="Glacial Indifference"/>
                <a:ea typeface="Glacial Indifference"/>
                <a:cs typeface="Glacial Indifference"/>
                <a:sym typeface="Glacial Indifference"/>
              </a:rPr>
              <a:t>Chapter 4: Software</a:t>
            </a:r>
          </a:p>
        </p:txBody>
      </p:sp>
      <p:sp>
        <p:nvSpPr>
          <p:cNvPr name="TextBox 9" id="9"/>
          <p:cNvSpPr txBox="true"/>
          <p:nvPr/>
        </p:nvSpPr>
        <p:spPr>
          <a:xfrm rot="0">
            <a:off x="684547" y="6861714"/>
            <a:ext cx="17809122" cy="538560"/>
          </a:xfrm>
          <a:prstGeom prst="rect">
            <a:avLst/>
          </a:prstGeom>
        </p:spPr>
        <p:txBody>
          <a:bodyPr anchor="t" rtlCol="false" tIns="0" lIns="0" bIns="0" rIns="0">
            <a:spAutoFit/>
          </a:bodyPr>
          <a:lstStyle/>
          <a:p>
            <a:pPr algn="ctr">
              <a:lnSpc>
                <a:spcPts val="4158"/>
              </a:lnSpc>
            </a:pPr>
            <a:r>
              <a:rPr lang="en-US" sz="3436" spc="-61">
                <a:solidFill>
                  <a:srgbClr val="000004"/>
                </a:solidFill>
                <a:latin typeface="Archivo Black"/>
                <a:ea typeface="Archivo Black"/>
                <a:cs typeface="Archivo Black"/>
                <a:sym typeface="Archivo Black"/>
              </a:rPr>
              <a:t>https://statisticstimes.com/tech/top-computer-languages.php </a:t>
            </a:r>
          </a:p>
        </p:txBody>
      </p:sp>
      <p:grpSp>
        <p:nvGrpSpPr>
          <p:cNvPr name="Group 10" id="10"/>
          <p:cNvGrpSpPr/>
          <p:nvPr/>
        </p:nvGrpSpPr>
        <p:grpSpPr>
          <a:xfrm rot="0">
            <a:off x="2537237" y="161693"/>
            <a:ext cx="13213526" cy="9925515"/>
            <a:chOff x="0" y="0"/>
            <a:chExt cx="17618034" cy="13234020"/>
          </a:xfrm>
        </p:grpSpPr>
        <p:sp>
          <p:nvSpPr>
            <p:cNvPr name="Freeform 11" id="1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Freeform 12" id="1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13" id="1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79.xml><?xml version="1.0" encoding="utf-8"?>
<p:sld xmlns:p="http://schemas.openxmlformats.org/presentationml/2006/main" xmlns:a="http://schemas.openxmlformats.org/drawingml/2006/main" xmlns:r="http://schemas.openxmlformats.org/officeDocument/2006/relationships">
  <p:cSld>
    <p:bg>
      <p:bgPr>
        <a:solidFill>
          <a:srgbClr val="004A94"/>
        </a:solidFill>
      </p:bgPr>
    </p:bg>
    <p:spTree>
      <p:nvGrpSpPr>
        <p:cNvPr id="1" name=""/>
        <p:cNvGrpSpPr/>
        <p:nvPr/>
      </p:nvGrpSpPr>
      <p:grpSpPr>
        <a:xfrm>
          <a:off x="0" y="0"/>
          <a:ext cx="0" cy="0"/>
          <a:chOff x="0" y="0"/>
          <a:chExt cx="0" cy="0"/>
        </a:xfrm>
      </p:grpSpPr>
      <p:grpSp>
        <p:nvGrpSpPr>
          <p:cNvPr name="Group 2" id="2"/>
          <p:cNvGrpSpPr/>
          <p:nvPr/>
        </p:nvGrpSpPr>
        <p:grpSpPr>
          <a:xfrm rot="0">
            <a:off x="4314632" y="1623680"/>
            <a:ext cx="9652713" cy="1277244"/>
            <a:chOff x="0" y="0"/>
            <a:chExt cx="12870284" cy="1702992"/>
          </a:xfrm>
        </p:grpSpPr>
        <p:sp>
          <p:nvSpPr>
            <p:cNvPr name="Freeform 3" id="3"/>
            <p:cNvSpPr/>
            <p:nvPr/>
          </p:nvSpPr>
          <p:spPr>
            <a:xfrm flipH="false" flipV="false" rot="0">
              <a:off x="0" y="0"/>
              <a:ext cx="12870307" cy="1702943"/>
            </a:xfrm>
            <a:custGeom>
              <a:avLst/>
              <a:gdLst/>
              <a:ahLst/>
              <a:cxnLst/>
              <a:rect r="r" b="b" t="t" l="l"/>
              <a:pathLst>
                <a:path h="1702943" w="12870307">
                  <a:moveTo>
                    <a:pt x="0" y="0"/>
                  </a:moveTo>
                  <a:lnTo>
                    <a:pt x="0" y="1702943"/>
                  </a:lnTo>
                  <a:lnTo>
                    <a:pt x="12870307" y="1702943"/>
                  </a:lnTo>
                  <a:lnTo>
                    <a:pt x="12870307" y="0"/>
                  </a:lnTo>
                  <a:lnTo>
                    <a:pt x="0" y="0"/>
                  </a:lnTo>
                  <a:close/>
                  <a:moveTo>
                    <a:pt x="12541504" y="1374267"/>
                  </a:moveTo>
                  <a:lnTo>
                    <a:pt x="321945" y="1374267"/>
                  </a:lnTo>
                  <a:lnTo>
                    <a:pt x="321945" y="321945"/>
                  </a:lnTo>
                  <a:lnTo>
                    <a:pt x="12541504" y="321945"/>
                  </a:lnTo>
                  <a:lnTo>
                    <a:pt x="12541504" y="1374267"/>
                  </a:lnTo>
                  <a:close/>
                </a:path>
              </a:pathLst>
            </a:custGeom>
            <a:solidFill>
              <a:srgbClr val="292929"/>
            </a:solidFill>
          </p:spPr>
        </p:sp>
      </p:grpSp>
      <p:grpSp>
        <p:nvGrpSpPr>
          <p:cNvPr name="Group 4" id="4"/>
          <p:cNvGrpSpPr/>
          <p:nvPr/>
        </p:nvGrpSpPr>
        <p:grpSpPr>
          <a:xfrm rot="0">
            <a:off x="0" y="0"/>
            <a:ext cx="3066542" cy="1079894"/>
            <a:chOff x="0" y="0"/>
            <a:chExt cx="4088723" cy="1439859"/>
          </a:xfrm>
        </p:grpSpPr>
        <p:sp>
          <p:nvSpPr>
            <p:cNvPr name="Freeform 5" id="5"/>
            <p:cNvSpPr/>
            <p:nvPr/>
          </p:nvSpPr>
          <p:spPr>
            <a:xfrm flipH="false" flipV="false" rot="0">
              <a:off x="0" y="0"/>
              <a:ext cx="4088765" cy="1439799"/>
            </a:xfrm>
            <a:custGeom>
              <a:avLst/>
              <a:gdLst/>
              <a:ahLst/>
              <a:cxnLst/>
              <a:rect r="r" b="b" t="t" l="l"/>
              <a:pathLst>
                <a:path h="1439799" w="4088765">
                  <a:moveTo>
                    <a:pt x="0" y="0"/>
                  </a:moveTo>
                  <a:lnTo>
                    <a:pt x="0" y="1439799"/>
                  </a:lnTo>
                  <a:lnTo>
                    <a:pt x="4088765" y="1439799"/>
                  </a:lnTo>
                  <a:lnTo>
                    <a:pt x="4088765" y="0"/>
                  </a:lnTo>
                  <a:lnTo>
                    <a:pt x="0" y="0"/>
                  </a:lnTo>
                  <a:close/>
                  <a:moveTo>
                    <a:pt x="3810762" y="1161923"/>
                  </a:moveTo>
                  <a:lnTo>
                    <a:pt x="272161" y="1161923"/>
                  </a:lnTo>
                  <a:lnTo>
                    <a:pt x="272161" y="272161"/>
                  </a:lnTo>
                  <a:lnTo>
                    <a:pt x="3810762" y="272161"/>
                  </a:lnTo>
                  <a:lnTo>
                    <a:pt x="3810762" y="1161923"/>
                  </a:lnTo>
                  <a:close/>
                </a:path>
              </a:pathLst>
            </a:custGeom>
            <a:solidFill>
              <a:srgbClr val="3297F4"/>
            </a:solidFill>
          </p:spPr>
        </p:sp>
      </p:grpSp>
      <p:sp>
        <p:nvSpPr>
          <p:cNvPr name="Freeform 6" id="6"/>
          <p:cNvSpPr/>
          <p:nvPr/>
        </p:nvSpPr>
        <p:spPr>
          <a:xfrm flipH="false" flipV="false" rot="0">
            <a:off x="1028700" y="7786368"/>
            <a:ext cx="5145534" cy="1206862"/>
          </a:xfrm>
          <a:custGeom>
            <a:avLst/>
            <a:gdLst/>
            <a:ahLst/>
            <a:cxnLst/>
            <a:rect r="r" b="b" t="t" l="l"/>
            <a:pathLst>
              <a:path h="1206862" w="5145534">
                <a:moveTo>
                  <a:pt x="0" y="0"/>
                </a:moveTo>
                <a:lnTo>
                  <a:pt x="5145534" y="0"/>
                </a:lnTo>
                <a:lnTo>
                  <a:pt x="5145534" y="1206862"/>
                </a:lnTo>
                <a:lnTo>
                  <a:pt x="0" y="1206862"/>
                </a:lnTo>
                <a:lnTo>
                  <a:pt x="0" y="0"/>
                </a:lnTo>
                <a:close/>
              </a:path>
            </a:pathLst>
          </a:custGeom>
          <a:blipFill>
            <a:blip r:embed="rId2">
              <a:extLst>
                <a:ext uri="{96DAC541-7B7A-43D3-8B79-37D633B846F1}">
                  <asvg:svgBlip xmlns:asvg="http://schemas.microsoft.com/office/drawing/2016/SVG/main" r:embed="rId3"/>
                </a:ext>
              </a:extLst>
            </a:blip>
            <a:stretch>
              <a:fillRect l="0" t="0" r="0" b="-875"/>
            </a:stretch>
          </a:blipFill>
        </p:spPr>
      </p:sp>
      <p:sp>
        <p:nvSpPr>
          <p:cNvPr name="Freeform 7" id="7"/>
          <p:cNvSpPr/>
          <p:nvPr/>
        </p:nvSpPr>
        <p:spPr>
          <a:xfrm flipH="false" flipV="false" rot="0">
            <a:off x="11797008" y="7274360"/>
            <a:ext cx="6162204" cy="1718869"/>
          </a:xfrm>
          <a:custGeom>
            <a:avLst/>
            <a:gdLst/>
            <a:ahLst/>
            <a:cxnLst/>
            <a:rect r="r" b="b" t="t" l="l"/>
            <a:pathLst>
              <a:path h="1718869" w="6162204">
                <a:moveTo>
                  <a:pt x="0" y="0"/>
                </a:moveTo>
                <a:lnTo>
                  <a:pt x="6162204" y="0"/>
                </a:lnTo>
                <a:lnTo>
                  <a:pt x="6162204" y="1718869"/>
                </a:lnTo>
                <a:lnTo>
                  <a:pt x="0" y="1718869"/>
                </a:lnTo>
                <a:lnTo>
                  <a:pt x="0" y="0"/>
                </a:lnTo>
                <a:close/>
              </a:path>
            </a:pathLst>
          </a:custGeom>
          <a:blipFill>
            <a:blip r:embed="rId4">
              <a:extLst>
                <a:ext uri="{96DAC541-7B7A-43D3-8B79-37D633B846F1}">
                  <asvg:svgBlip xmlns:asvg="http://schemas.microsoft.com/office/drawing/2016/SVG/main" r:embed="rId5"/>
                </a:ext>
              </a:extLst>
            </a:blip>
            <a:stretch>
              <a:fillRect l="0" t="0" r="0" b="-292"/>
            </a:stretch>
          </a:blipFill>
        </p:spPr>
      </p:sp>
      <p:sp>
        <p:nvSpPr>
          <p:cNvPr name="Freeform 8" id="8"/>
          <p:cNvSpPr/>
          <p:nvPr/>
        </p:nvSpPr>
        <p:spPr>
          <a:xfrm flipH="false" flipV="false" rot="0">
            <a:off x="7187521" y="6048518"/>
            <a:ext cx="3681815" cy="3681815"/>
          </a:xfrm>
          <a:custGeom>
            <a:avLst/>
            <a:gdLst/>
            <a:ahLst/>
            <a:cxnLst/>
            <a:rect r="r" b="b" t="t" l="l"/>
            <a:pathLst>
              <a:path h="3681815" w="3681815">
                <a:moveTo>
                  <a:pt x="0" y="0"/>
                </a:moveTo>
                <a:lnTo>
                  <a:pt x="3681815" y="0"/>
                </a:lnTo>
                <a:lnTo>
                  <a:pt x="3681815" y="3681815"/>
                </a:lnTo>
                <a:lnTo>
                  <a:pt x="0" y="368181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4788208" y="2071589"/>
            <a:ext cx="8432177" cy="571926"/>
          </a:xfrm>
          <a:prstGeom prst="rect">
            <a:avLst/>
          </a:prstGeom>
        </p:spPr>
        <p:txBody>
          <a:bodyPr anchor="t" rtlCol="false" tIns="0" lIns="0" bIns="0" rIns="0">
            <a:spAutoFit/>
          </a:bodyPr>
          <a:lstStyle/>
          <a:p>
            <a:pPr algn="ctr">
              <a:lnSpc>
                <a:spcPts val="4852"/>
              </a:lnSpc>
            </a:pPr>
            <a:r>
              <a:rPr lang="en-US" b="true" sz="5055">
                <a:solidFill>
                  <a:srgbClr val="FFFFFF"/>
                </a:solidFill>
                <a:latin typeface="Arimo Bold"/>
                <a:ea typeface="Arimo Bold"/>
                <a:cs typeface="Arimo Bold"/>
                <a:sym typeface="Arimo Bold"/>
              </a:rPr>
              <a:t>Definition of a Software</a:t>
            </a:r>
          </a:p>
        </p:txBody>
      </p:sp>
      <p:sp>
        <p:nvSpPr>
          <p:cNvPr name="TextBox 10" id="10"/>
          <p:cNvSpPr txBox="true"/>
          <p:nvPr/>
        </p:nvSpPr>
        <p:spPr>
          <a:xfrm rot="0">
            <a:off x="2220634" y="3289906"/>
            <a:ext cx="13846733" cy="2312188"/>
          </a:xfrm>
          <a:prstGeom prst="rect">
            <a:avLst/>
          </a:prstGeom>
        </p:spPr>
        <p:txBody>
          <a:bodyPr anchor="t" rtlCol="false" tIns="0" lIns="0" bIns="0" rIns="0">
            <a:spAutoFit/>
          </a:bodyPr>
          <a:lstStyle/>
          <a:p>
            <a:pPr algn="ctr">
              <a:lnSpc>
                <a:spcPts val="5905"/>
              </a:lnSpc>
            </a:pPr>
            <a:r>
              <a:rPr lang="en-US" sz="4217" spc="252">
                <a:solidFill>
                  <a:srgbClr val="FFFFFF"/>
                </a:solidFill>
                <a:latin typeface="Arimo"/>
                <a:ea typeface="Arimo"/>
                <a:cs typeface="Arimo"/>
                <a:sym typeface="Arimo"/>
              </a:rPr>
              <a:t>A set of instructions written in a programming language that performs one or more tasks to tell the computer what to do. </a:t>
            </a:r>
          </a:p>
        </p:txBody>
      </p:sp>
      <p:sp>
        <p:nvSpPr>
          <p:cNvPr name="TextBox 11" id="11"/>
          <p:cNvSpPr txBox="true"/>
          <p:nvPr/>
        </p:nvSpPr>
        <p:spPr>
          <a:xfrm rot="0">
            <a:off x="499697" y="379561"/>
            <a:ext cx="2067148" cy="482697"/>
          </a:xfrm>
          <a:prstGeom prst="rect">
            <a:avLst/>
          </a:prstGeom>
        </p:spPr>
        <p:txBody>
          <a:bodyPr anchor="t" rtlCol="false" tIns="0" lIns="0" bIns="0" rIns="0">
            <a:spAutoFit/>
          </a:bodyPr>
          <a:lstStyle/>
          <a:p>
            <a:pPr algn="ctr">
              <a:lnSpc>
                <a:spcPts val="4102"/>
              </a:lnSpc>
            </a:pPr>
            <a:r>
              <a:rPr lang="en-US" b="true" sz="4273">
                <a:solidFill>
                  <a:srgbClr val="FFFFFF"/>
                </a:solidFill>
                <a:latin typeface="Arimo Bold"/>
                <a:ea typeface="Arimo Bold"/>
                <a:cs typeface="Arimo Bold"/>
                <a:sym typeface="Arimo Bold"/>
              </a:rPr>
              <a:t>RECAP</a:t>
            </a:r>
          </a:p>
        </p:txBody>
      </p:sp>
      <p:grpSp>
        <p:nvGrpSpPr>
          <p:cNvPr name="Group 12" id="12"/>
          <p:cNvGrpSpPr/>
          <p:nvPr/>
        </p:nvGrpSpPr>
        <p:grpSpPr>
          <a:xfrm rot="0">
            <a:off x="2537237" y="161693"/>
            <a:ext cx="13213526" cy="9925515"/>
            <a:chOff x="0" y="0"/>
            <a:chExt cx="17618034" cy="13234020"/>
          </a:xfrm>
        </p:grpSpPr>
        <p:sp>
          <p:nvSpPr>
            <p:cNvPr name="Freeform 13" id="1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14" id="1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252438"/>
        </a:solidFill>
      </p:bgPr>
    </p:bg>
    <p:spTree>
      <p:nvGrpSpPr>
        <p:cNvPr id="1" name=""/>
        <p:cNvGrpSpPr/>
        <p:nvPr/>
      </p:nvGrpSpPr>
      <p:grpSpPr>
        <a:xfrm>
          <a:off x="0" y="0"/>
          <a:ext cx="0" cy="0"/>
          <a:chOff x="0" y="0"/>
          <a:chExt cx="0" cy="0"/>
        </a:xfrm>
      </p:grpSpPr>
      <p:grpSp>
        <p:nvGrpSpPr>
          <p:cNvPr name="Group 2" id="2"/>
          <p:cNvGrpSpPr/>
          <p:nvPr/>
        </p:nvGrpSpPr>
        <p:grpSpPr>
          <a:xfrm rot="0">
            <a:off x="440700" y="223856"/>
            <a:ext cx="8161251" cy="1079894"/>
            <a:chOff x="0" y="0"/>
            <a:chExt cx="10881668" cy="1439859"/>
          </a:xfrm>
        </p:grpSpPr>
        <p:sp>
          <p:nvSpPr>
            <p:cNvPr name="Freeform 3" id="3"/>
            <p:cNvSpPr/>
            <p:nvPr/>
          </p:nvSpPr>
          <p:spPr>
            <a:xfrm flipH="false" flipV="false" rot="0">
              <a:off x="0" y="0"/>
              <a:ext cx="10881614" cy="1439799"/>
            </a:xfrm>
            <a:custGeom>
              <a:avLst/>
              <a:gdLst/>
              <a:ahLst/>
              <a:cxnLst/>
              <a:rect r="r" b="b" t="t" l="l"/>
              <a:pathLst>
                <a:path h="1439799" w="10881614">
                  <a:moveTo>
                    <a:pt x="0" y="0"/>
                  </a:moveTo>
                  <a:lnTo>
                    <a:pt x="0" y="1439799"/>
                  </a:lnTo>
                  <a:lnTo>
                    <a:pt x="10881614" y="1439799"/>
                  </a:lnTo>
                  <a:lnTo>
                    <a:pt x="10881614" y="0"/>
                  </a:lnTo>
                  <a:lnTo>
                    <a:pt x="0" y="0"/>
                  </a:lnTo>
                  <a:close/>
                  <a:moveTo>
                    <a:pt x="10603738" y="1161923"/>
                  </a:moveTo>
                  <a:lnTo>
                    <a:pt x="272161" y="1161923"/>
                  </a:lnTo>
                  <a:lnTo>
                    <a:pt x="272161" y="272161"/>
                  </a:lnTo>
                  <a:lnTo>
                    <a:pt x="10603738" y="272161"/>
                  </a:lnTo>
                  <a:lnTo>
                    <a:pt x="10603738" y="1161923"/>
                  </a:lnTo>
                  <a:close/>
                </a:path>
              </a:pathLst>
            </a:custGeom>
            <a:solidFill>
              <a:srgbClr val="004AAD"/>
            </a:solidFill>
          </p:spPr>
        </p:sp>
      </p:grpSp>
      <p:sp>
        <p:nvSpPr>
          <p:cNvPr name="TextBox 4" id="4"/>
          <p:cNvSpPr txBox="true"/>
          <p:nvPr/>
        </p:nvSpPr>
        <p:spPr>
          <a:xfrm rot="0">
            <a:off x="841103" y="602084"/>
            <a:ext cx="7129303" cy="485363"/>
          </a:xfrm>
          <a:prstGeom prst="rect">
            <a:avLst/>
          </a:prstGeom>
        </p:spPr>
        <p:txBody>
          <a:bodyPr anchor="t" rtlCol="false" tIns="0" lIns="0" bIns="0" rIns="0">
            <a:spAutoFit/>
          </a:bodyPr>
          <a:lstStyle/>
          <a:p>
            <a:pPr algn="ctr">
              <a:lnSpc>
                <a:spcPts val="4102"/>
              </a:lnSpc>
            </a:pPr>
            <a:r>
              <a:rPr lang="en-US" sz="4273" b="true">
                <a:solidFill>
                  <a:srgbClr val="7ED957"/>
                </a:solidFill>
                <a:latin typeface="Arimo Bold"/>
                <a:ea typeface="Arimo Bold"/>
                <a:cs typeface="Arimo Bold"/>
                <a:sym typeface="Arimo Bold"/>
              </a:rPr>
              <a:t>System Software</a:t>
            </a:r>
          </a:p>
        </p:txBody>
      </p:sp>
      <p:grpSp>
        <p:nvGrpSpPr>
          <p:cNvPr name="Group 5" id="5"/>
          <p:cNvGrpSpPr/>
          <p:nvPr/>
        </p:nvGrpSpPr>
        <p:grpSpPr>
          <a:xfrm rot="0">
            <a:off x="440700" y="2432707"/>
            <a:ext cx="6826535" cy="1910022"/>
            <a:chOff x="0" y="0"/>
            <a:chExt cx="9102047" cy="2546696"/>
          </a:xfrm>
        </p:grpSpPr>
        <p:sp>
          <p:nvSpPr>
            <p:cNvPr name="Freeform 6" id="6"/>
            <p:cNvSpPr/>
            <p:nvPr/>
          </p:nvSpPr>
          <p:spPr>
            <a:xfrm flipH="false" flipV="false" rot="0">
              <a:off x="0" y="0"/>
              <a:ext cx="9102090" cy="2546731"/>
            </a:xfrm>
            <a:custGeom>
              <a:avLst/>
              <a:gdLst/>
              <a:ahLst/>
              <a:cxnLst/>
              <a:rect r="r" b="b" t="t" l="l"/>
              <a:pathLst>
                <a:path h="2546731" w="9102090">
                  <a:moveTo>
                    <a:pt x="0" y="0"/>
                  </a:moveTo>
                  <a:lnTo>
                    <a:pt x="0" y="2546731"/>
                  </a:lnTo>
                  <a:lnTo>
                    <a:pt x="9102090" y="2546731"/>
                  </a:lnTo>
                  <a:lnTo>
                    <a:pt x="9102090" y="0"/>
                  </a:lnTo>
                  <a:lnTo>
                    <a:pt x="0" y="0"/>
                  </a:lnTo>
                  <a:close/>
                  <a:moveTo>
                    <a:pt x="8824087" y="2268728"/>
                  </a:moveTo>
                  <a:lnTo>
                    <a:pt x="272161" y="2268728"/>
                  </a:lnTo>
                  <a:lnTo>
                    <a:pt x="272161" y="272161"/>
                  </a:lnTo>
                  <a:lnTo>
                    <a:pt x="8824087" y="272161"/>
                  </a:lnTo>
                  <a:lnTo>
                    <a:pt x="8824087" y="2268728"/>
                  </a:lnTo>
                  <a:close/>
                </a:path>
              </a:pathLst>
            </a:custGeom>
            <a:solidFill>
              <a:srgbClr val="FF1616"/>
            </a:solidFill>
          </p:spPr>
        </p:sp>
      </p:grpSp>
      <p:sp>
        <p:nvSpPr>
          <p:cNvPr name="TextBox 7" id="7"/>
          <p:cNvSpPr txBox="true"/>
          <p:nvPr/>
        </p:nvSpPr>
        <p:spPr>
          <a:xfrm rot="0">
            <a:off x="779060" y="2680381"/>
            <a:ext cx="6149814" cy="1262274"/>
          </a:xfrm>
          <a:prstGeom prst="rect">
            <a:avLst/>
          </a:prstGeom>
        </p:spPr>
        <p:txBody>
          <a:bodyPr anchor="t" rtlCol="false" tIns="0" lIns="0" bIns="0" rIns="0">
            <a:spAutoFit/>
          </a:bodyPr>
          <a:lstStyle/>
          <a:p>
            <a:pPr algn="ctr">
              <a:lnSpc>
                <a:spcPts val="4746"/>
              </a:lnSpc>
            </a:pPr>
            <a:r>
              <a:rPr lang="en-US" sz="3390">
                <a:solidFill>
                  <a:srgbClr val="FFDE59"/>
                </a:solidFill>
                <a:latin typeface="Arimo"/>
                <a:ea typeface="Arimo"/>
                <a:cs typeface="Arimo"/>
                <a:sym typeface="Arimo"/>
              </a:rPr>
              <a:t>A variety of programs that a computer needs to function.</a:t>
            </a:r>
          </a:p>
        </p:txBody>
      </p:sp>
      <p:sp>
        <p:nvSpPr>
          <p:cNvPr name="TextBox 8" id="8"/>
          <p:cNvSpPr txBox="true"/>
          <p:nvPr/>
        </p:nvSpPr>
        <p:spPr>
          <a:xfrm rot="0">
            <a:off x="440700" y="1652792"/>
            <a:ext cx="2850221" cy="666367"/>
          </a:xfrm>
          <a:prstGeom prst="rect">
            <a:avLst/>
          </a:prstGeom>
        </p:spPr>
        <p:txBody>
          <a:bodyPr anchor="t" rtlCol="false" tIns="0" lIns="0" bIns="0" rIns="0">
            <a:spAutoFit/>
          </a:bodyPr>
          <a:lstStyle/>
          <a:p>
            <a:pPr algn="l">
              <a:lnSpc>
                <a:spcPts val="4746"/>
              </a:lnSpc>
            </a:pPr>
            <a:r>
              <a:rPr lang="en-US" sz="3390">
                <a:solidFill>
                  <a:srgbClr val="FFDE59"/>
                </a:solidFill>
                <a:latin typeface="Arimo"/>
                <a:ea typeface="Arimo"/>
                <a:cs typeface="Arimo"/>
                <a:sym typeface="Arimo"/>
              </a:rPr>
              <a:t>Definition</a:t>
            </a:r>
          </a:p>
        </p:txBody>
      </p:sp>
      <p:grpSp>
        <p:nvGrpSpPr>
          <p:cNvPr name="Group 9" id="9"/>
          <p:cNvGrpSpPr/>
          <p:nvPr/>
        </p:nvGrpSpPr>
        <p:grpSpPr>
          <a:xfrm rot="0">
            <a:off x="2537237" y="281084"/>
            <a:ext cx="13213526" cy="9925515"/>
            <a:chOff x="0" y="0"/>
            <a:chExt cx="17618034" cy="13234020"/>
          </a:xfrm>
        </p:grpSpPr>
        <p:sp>
          <p:nvSpPr>
            <p:cNvPr name="Freeform 10" id="1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1" id="1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2" id="1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80.xml><?xml version="1.0" encoding="utf-8"?>
<p:sld xmlns:p="http://schemas.openxmlformats.org/presentationml/2006/main" xmlns:a="http://schemas.openxmlformats.org/drawingml/2006/main" xmlns:r="http://schemas.openxmlformats.org/officeDocument/2006/relationships">
  <p:cSld>
    <p:bg>
      <p:bgPr>
        <a:solidFill>
          <a:srgbClr val="004A94"/>
        </a:solidFill>
      </p:bgPr>
    </p:bg>
    <p:spTree>
      <p:nvGrpSpPr>
        <p:cNvPr id="1" name=""/>
        <p:cNvGrpSpPr/>
        <p:nvPr/>
      </p:nvGrpSpPr>
      <p:grpSpPr>
        <a:xfrm>
          <a:off x="0" y="0"/>
          <a:ext cx="0" cy="0"/>
          <a:chOff x="0" y="0"/>
          <a:chExt cx="0" cy="0"/>
        </a:xfrm>
      </p:grpSpPr>
      <p:grpSp>
        <p:nvGrpSpPr>
          <p:cNvPr name="Group 2" id="2"/>
          <p:cNvGrpSpPr/>
          <p:nvPr/>
        </p:nvGrpSpPr>
        <p:grpSpPr>
          <a:xfrm rot="0">
            <a:off x="1494022" y="3643652"/>
            <a:ext cx="6267092" cy="5476716"/>
            <a:chOff x="0" y="0"/>
            <a:chExt cx="8356123" cy="7302288"/>
          </a:xfrm>
        </p:grpSpPr>
        <p:sp>
          <p:nvSpPr>
            <p:cNvPr name="Freeform 3" id="3"/>
            <p:cNvSpPr/>
            <p:nvPr/>
          </p:nvSpPr>
          <p:spPr>
            <a:xfrm flipH="false" flipV="false" rot="0">
              <a:off x="0" y="0"/>
              <a:ext cx="8356092" cy="7302246"/>
            </a:xfrm>
            <a:custGeom>
              <a:avLst/>
              <a:gdLst/>
              <a:ahLst/>
              <a:cxnLst/>
              <a:rect r="r" b="b" t="t" l="l"/>
              <a:pathLst>
                <a:path h="7302246" w="8356092">
                  <a:moveTo>
                    <a:pt x="0" y="0"/>
                  </a:moveTo>
                  <a:lnTo>
                    <a:pt x="0" y="7302246"/>
                  </a:lnTo>
                  <a:lnTo>
                    <a:pt x="8356092" y="7302246"/>
                  </a:lnTo>
                  <a:lnTo>
                    <a:pt x="8356092" y="0"/>
                  </a:lnTo>
                  <a:lnTo>
                    <a:pt x="0" y="0"/>
                  </a:lnTo>
                  <a:close/>
                  <a:moveTo>
                    <a:pt x="8027416" y="6973570"/>
                  </a:moveTo>
                  <a:lnTo>
                    <a:pt x="321945" y="6973570"/>
                  </a:lnTo>
                  <a:lnTo>
                    <a:pt x="321945" y="321945"/>
                  </a:lnTo>
                  <a:lnTo>
                    <a:pt x="8027416" y="321945"/>
                  </a:lnTo>
                  <a:lnTo>
                    <a:pt x="8027416" y="6973570"/>
                  </a:lnTo>
                  <a:close/>
                </a:path>
              </a:pathLst>
            </a:custGeom>
            <a:solidFill>
              <a:srgbClr val="FBE9E7"/>
            </a:solidFill>
          </p:spPr>
        </p:sp>
      </p:grpSp>
      <p:sp>
        <p:nvSpPr>
          <p:cNvPr name="Freeform 4" id="4"/>
          <p:cNvSpPr/>
          <p:nvPr/>
        </p:nvSpPr>
        <p:spPr>
          <a:xfrm flipH="false" flipV="false" rot="0">
            <a:off x="2105803" y="4209215"/>
            <a:ext cx="1819740" cy="1819740"/>
          </a:xfrm>
          <a:custGeom>
            <a:avLst/>
            <a:gdLst/>
            <a:ahLst/>
            <a:cxnLst/>
            <a:rect r="r" b="b" t="t" l="l"/>
            <a:pathLst>
              <a:path h="1819740" w="1819740">
                <a:moveTo>
                  <a:pt x="0" y="0"/>
                </a:moveTo>
                <a:lnTo>
                  <a:pt x="1819740" y="0"/>
                </a:lnTo>
                <a:lnTo>
                  <a:pt x="1819740" y="1819740"/>
                </a:lnTo>
                <a:lnTo>
                  <a:pt x="0" y="18197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4893399" y="4209215"/>
            <a:ext cx="2255934" cy="1189492"/>
          </a:xfrm>
          <a:custGeom>
            <a:avLst/>
            <a:gdLst/>
            <a:ahLst/>
            <a:cxnLst/>
            <a:rect r="r" b="b" t="t" l="l"/>
            <a:pathLst>
              <a:path h="1189492" w="2255934">
                <a:moveTo>
                  <a:pt x="0" y="0"/>
                </a:moveTo>
                <a:lnTo>
                  <a:pt x="2255934" y="0"/>
                </a:lnTo>
                <a:lnTo>
                  <a:pt x="2255934" y="1189492"/>
                </a:lnTo>
                <a:lnTo>
                  <a:pt x="0" y="1189492"/>
                </a:lnTo>
                <a:lnTo>
                  <a:pt x="0" y="0"/>
                </a:lnTo>
                <a:close/>
              </a:path>
            </a:pathLst>
          </a:custGeom>
          <a:blipFill>
            <a:blip r:embed="rId4">
              <a:extLst>
                <a:ext uri="{96DAC541-7B7A-43D3-8B79-37D633B846F1}">
                  <asvg:svgBlip xmlns:asvg="http://schemas.microsoft.com/office/drawing/2016/SVG/main" r:embed="rId5"/>
                </a:ext>
              </a:extLst>
            </a:blip>
            <a:stretch>
              <a:fillRect l="0" t="0" r="0" b="-29"/>
            </a:stretch>
          </a:blipFill>
        </p:spPr>
      </p:sp>
      <p:sp>
        <p:nvSpPr>
          <p:cNvPr name="Freeform 6" id="6"/>
          <p:cNvSpPr/>
          <p:nvPr/>
        </p:nvSpPr>
        <p:spPr>
          <a:xfrm flipH="false" flipV="false" rot="0">
            <a:off x="5070461" y="5878244"/>
            <a:ext cx="1629010" cy="2561166"/>
          </a:xfrm>
          <a:custGeom>
            <a:avLst/>
            <a:gdLst/>
            <a:ahLst/>
            <a:cxnLst/>
            <a:rect r="r" b="b" t="t" l="l"/>
            <a:pathLst>
              <a:path h="2561166" w="1629010">
                <a:moveTo>
                  <a:pt x="0" y="0"/>
                </a:moveTo>
                <a:lnTo>
                  <a:pt x="1629010" y="0"/>
                </a:lnTo>
                <a:lnTo>
                  <a:pt x="1629010" y="2561166"/>
                </a:lnTo>
                <a:lnTo>
                  <a:pt x="0" y="2561166"/>
                </a:lnTo>
                <a:lnTo>
                  <a:pt x="0" y="0"/>
                </a:lnTo>
                <a:close/>
              </a:path>
            </a:pathLst>
          </a:custGeom>
          <a:blipFill>
            <a:blip r:embed="rId6">
              <a:extLst>
                <a:ext uri="{96DAC541-7B7A-43D3-8B79-37D633B846F1}">
                  <asvg:svgBlip xmlns:asvg="http://schemas.microsoft.com/office/drawing/2016/SVG/main" r:embed="rId7"/>
                </a:ext>
              </a:extLst>
            </a:blip>
            <a:stretch>
              <a:fillRect l="0" t="0" r="-156" b="0"/>
            </a:stretch>
          </a:blipFill>
        </p:spPr>
      </p:sp>
      <p:sp>
        <p:nvSpPr>
          <p:cNvPr name="Freeform 7" id="7"/>
          <p:cNvSpPr/>
          <p:nvPr/>
        </p:nvSpPr>
        <p:spPr>
          <a:xfrm flipH="false" flipV="false" rot="0">
            <a:off x="2363560" y="6382010"/>
            <a:ext cx="2068684" cy="2057400"/>
          </a:xfrm>
          <a:custGeom>
            <a:avLst/>
            <a:gdLst/>
            <a:ahLst/>
            <a:cxnLst/>
            <a:rect r="r" b="b" t="t" l="l"/>
            <a:pathLst>
              <a:path h="2057400" w="2068684">
                <a:moveTo>
                  <a:pt x="0" y="0"/>
                </a:moveTo>
                <a:lnTo>
                  <a:pt x="2068684" y="0"/>
                </a:lnTo>
                <a:lnTo>
                  <a:pt x="2068684"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l="0" t="0" r="0" b="-87"/>
            </a:stretch>
          </a:blipFill>
        </p:spPr>
      </p:sp>
      <p:sp>
        <p:nvSpPr>
          <p:cNvPr name="TextBox 8" id="8"/>
          <p:cNvSpPr txBox="true"/>
          <p:nvPr/>
        </p:nvSpPr>
        <p:spPr>
          <a:xfrm rot="0">
            <a:off x="2008141" y="3092702"/>
            <a:ext cx="5043529" cy="351254"/>
          </a:xfrm>
          <a:prstGeom prst="rect">
            <a:avLst/>
          </a:prstGeom>
        </p:spPr>
        <p:txBody>
          <a:bodyPr anchor="t" rtlCol="false" tIns="0" lIns="0" bIns="0" rIns="0">
            <a:spAutoFit/>
          </a:bodyPr>
          <a:lstStyle/>
          <a:p>
            <a:pPr algn="ctr">
              <a:lnSpc>
                <a:spcPts val="2901"/>
              </a:lnSpc>
            </a:pPr>
            <a:r>
              <a:rPr lang="en-US" b="true" sz="3022">
                <a:solidFill>
                  <a:srgbClr val="FFFFFF"/>
                </a:solidFill>
                <a:latin typeface="Arimo Bold"/>
                <a:ea typeface="Arimo Bold"/>
                <a:cs typeface="Arimo Bold"/>
                <a:sym typeface="Arimo Bold"/>
              </a:rPr>
              <a:t>Programming Languages</a:t>
            </a:r>
          </a:p>
        </p:txBody>
      </p:sp>
      <p:grpSp>
        <p:nvGrpSpPr>
          <p:cNvPr name="Group 9" id="9"/>
          <p:cNvGrpSpPr/>
          <p:nvPr/>
        </p:nvGrpSpPr>
        <p:grpSpPr>
          <a:xfrm rot="11595">
            <a:off x="7876622" y="6314145"/>
            <a:ext cx="2165297" cy="47625"/>
            <a:chOff x="0" y="0"/>
            <a:chExt cx="2887063" cy="63500"/>
          </a:xfrm>
        </p:grpSpPr>
        <p:sp>
          <p:nvSpPr>
            <p:cNvPr name="Freeform 10" id="10"/>
            <p:cNvSpPr/>
            <p:nvPr/>
          </p:nvSpPr>
          <p:spPr>
            <a:xfrm flipH="false" flipV="false" rot="0">
              <a:off x="0" y="0"/>
              <a:ext cx="2887091" cy="63500"/>
            </a:xfrm>
            <a:custGeom>
              <a:avLst/>
              <a:gdLst/>
              <a:ahLst/>
              <a:cxnLst/>
              <a:rect r="r" b="b" t="t" l="l"/>
              <a:pathLst>
                <a:path h="63500" w="2887091">
                  <a:moveTo>
                    <a:pt x="31750" y="0"/>
                  </a:moveTo>
                  <a:lnTo>
                    <a:pt x="2855341" y="0"/>
                  </a:lnTo>
                  <a:cubicBezTo>
                    <a:pt x="2872867" y="0"/>
                    <a:pt x="2887091" y="14224"/>
                    <a:pt x="2887091" y="31750"/>
                  </a:cubicBezTo>
                  <a:cubicBezTo>
                    <a:pt x="2887091" y="49276"/>
                    <a:pt x="2872867" y="63500"/>
                    <a:pt x="2855341"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11" id="11"/>
          <p:cNvGrpSpPr/>
          <p:nvPr/>
        </p:nvGrpSpPr>
        <p:grpSpPr>
          <a:xfrm rot="0">
            <a:off x="10246237" y="3643652"/>
            <a:ext cx="6267092" cy="5476716"/>
            <a:chOff x="0" y="0"/>
            <a:chExt cx="8356123" cy="7302288"/>
          </a:xfrm>
        </p:grpSpPr>
        <p:sp>
          <p:nvSpPr>
            <p:cNvPr name="Freeform 12" id="12"/>
            <p:cNvSpPr/>
            <p:nvPr/>
          </p:nvSpPr>
          <p:spPr>
            <a:xfrm flipH="false" flipV="false" rot="0">
              <a:off x="0" y="0"/>
              <a:ext cx="8356092" cy="7302246"/>
            </a:xfrm>
            <a:custGeom>
              <a:avLst/>
              <a:gdLst/>
              <a:ahLst/>
              <a:cxnLst/>
              <a:rect r="r" b="b" t="t" l="l"/>
              <a:pathLst>
                <a:path h="7302246" w="8356092">
                  <a:moveTo>
                    <a:pt x="0" y="0"/>
                  </a:moveTo>
                  <a:lnTo>
                    <a:pt x="0" y="7302246"/>
                  </a:lnTo>
                  <a:lnTo>
                    <a:pt x="8356092" y="7302246"/>
                  </a:lnTo>
                  <a:lnTo>
                    <a:pt x="8356092" y="0"/>
                  </a:lnTo>
                  <a:lnTo>
                    <a:pt x="0" y="0"/>
                  </a:lnTo>
                  <a:close/>
                  <a:moveTo>
                    <a:pt x="8027416" y="6973570"/>
                  </a:moveTo>
                  <a:lnTo>
                    <a:pt x="321945" y="6973570"/>
                  </a:lnTo>
                  <a:lnTo>
                    <a:pt x="321945" y="321945"/>
                  </a:lnTo>
                  <a:lnTo>
                    <a:pt x="8027416" y="321945"/>
                  </a:lnTo>
                  <a:lnTo>
                    <a:pt x="8027416" y="6973570"/>
                  </a:lnTo>
                  <a:close/>
                </a:path>
              </a:pathLst>
            </a:custGeom>
            <a:solidFill>
              <a:srgbClr val="FBE9E7"/>
            </a:solidFill>
          </p:spPr>
        </p:sp>
      </p:grpSp>
      <p:sp>
        <p:nvSpPr>
          <p:cNvPr name="TextBox 13" id="13"/>
          <p:cNvSpPr txBox="true"/>
          <p:nvPr/>
        </p:nvSpPr>
        <p:spPr>
          <a:xfrm rot="0">
            <a:off x="10662694" y="3092702"/>
            <a:ext cx="5043529" cy="351254"/>
          </a:xfrm>
          <a:prstGeom prst="rect">
            <a:avLst/>
          </a:prstGeom>
        </p:spPr>
        <p:txBody>
          <a:bodyPr anchor="t" rtlCol="false" tIns="0" lIns="0" bIns="0" rIns="0">
            <a:spAutoFit/>
          </a:bodyPr>
          <a:lstStyle/>
          <a:p>
            <a:pPr algn="ctr">
              <a:lnSpc>
                <a:spcPts val="2901"/>
              </a:lnSpc>
            </a:pPr>
            <a:r>
              <a:rPr lang="en-US" b="true" sz="3022">
                <a:solidFill>
                  <a:srgbClr val="FFFFFF"/>
                </a:solidFill>
                <a:latin typeface="Arimo Bold"/>
                <a:ea typeface="Arimo Bold"/>
                <a:cs typeface="Arimo Bold"/>
                <a:sym typeface="Arimo Bold"/>
              </a:rPr>
              <a:t>Machine Code</a:t>
            </a:r>
          </a:p>
        </p:txBody>
      </p:sp>
      <p:sp>
        <p:nvSpPr>
          <p:cNvPr name="TextBox 14" id="14"/>
          <p:cNvSpPr txBox="true"/>
          <p:nvPr/>
        </p:nvSpPr>
        <p:spPr>
          <a:xfrm rot="0">
            <a:off x="10858018" y="4257486"/>
            <a:ext cx="5043529" cy="4353824"/>
          </a:xfrm>
          <a:prstGeom prst="rect">
            <a:avLst/>
          </a:prstGeom>
        </p:spPr>
        <p:txBody>
          <a:bodyPr anchor="t" rtlCol="false" tIns="0" lIns="0" bIns="0" rIns="0">
            <a:spAutoFit/>
          </a:bodyPr>
          <a:lstStyle/>
          <a:p>
            <a:pPr algn="ctr">
              <a:lnSpc>
                <a:spcPts val="2901"/>
              </a:lnSpc>
            </a:pPr>
            <a:r>
              <a:rPr lang="en-US" b="true" sz="3022">
                <a:solidFill>
                  <a:srgbClr val="FFFFFF"/>
                </a:solidFill>
                <a:latin typeface="Arimo Bold"/>
                <a:ea typeface="Arimo Bold"/>
                <a:cs typeface="Arimo Bold"/>
                <a:sym typeface="Arimo Bold"/>
              </a:rPr>
              <a:t>010101010010100100100101010101001001010010011010101000101101010101010101010100101010101010010101010010100100100101010101001001010010011010101000101101010101010101010100101010101010010101010010100100100101010101001001010010011010101000101101010101010101010100101010101010</a:t>
            </a:r>
          </a:p>
        </p:txBody>
      </p:sp>
      <p:sp>
        <p:nvSpPr>
          <p:cNvPr name="TextBox 15" id="15"/>
          <p:cNvSpPr txBox="true"/>
          <p:nvPr/>
        </p:nvSpPr>
        <p:spPr>
          <a:xfrm rot="0">
            <a:off x="0" y="1009650"/>
            <a:ext cx="17867767" cy="1062468"/>
          </a:xfrm>
          <a:prstGeom prst="rect">
            <a:avLst/>
          </a:prstGeom>
        </p:spPr>
        <p:txBody>
          <a:bodyPr anchor="t" rtlCol="false" tIns="0" lIns="0" bIns="0" rIns="0">
            <a:spAutoFit/>
          </a:bodyPr>
          <a:lstStyle/>
          <a:p>
            <a:pPr algn="ctr">
              <a:lnSpc>
                <a:spcPts val="4127"/>
              </a:lnSpc>
            </a:pPr>
            <a:r>
              <a:rPr lang="en-US" b="true" sz="3410" spc="-60">
                <a:solidFill>
                  <a:srgbClr val="FFFFFF"/>
                </a:solidFill>
                <a:latin typeface="Glacial Indifference Bold"/>
                <a:ea typeface="Glacial Indifference Bold"/>
                <a:cs typeface="Glacial Indifference Bold"/>
                <a:sym typeface="Glacial Indifference Bold"/>
              </a:rPr>
              <a:t>Codes written in any language needs to be translated to machine code before it can be understood by a computer. </a:t>
            </a:r>
          </a:p>
        </p:txBody>
      </p:sp>
      <p:sp>
        <p:nvSpPr>
          <p:cNvPr name="TextBox 16" id="16"/>
          <p:cNvSpPr txBox="true"/>
          <p:nvPr/>
        </p:nvSpPr>
        <p:spPr>
          <a:xfrm rot="0">
            <a:off x="7900361" y="5599423"/>
            <a:ext cx="2208907" cy="538593"/>
          </a:xfrm>
          <a:prstGeom prst="rect">
            <a:avLst/>
          </a:prstGeom>
        </p:spPr>
        <p:txBody>
          <a:bodyPr anchor="t" rtlCol="false" tIns="0" lIns="0" bIns="0" rIns="0">
            <a:spAutoFit/>
          </a:bodyPr>
          <a:lstStyle/>
          <a:p>
            <a:pPr algn="ctr">
              <a:lnSpc>
                <a:spcPts val="4127"/>
              </a:lnSpc>
            </a:pPr>
            <a:r>
              <a:rPr lang="en-US" b="true" sz="3410" spc="-60">
                <a:solidFill>
                  <a:srgbClr val="FF8A65"/>
                </a:solidFill>
                <a:latin typeface="Glacial Indifference Bold"/>
                <a:ea typeface="Glacial Indifference Bold"/>
                <a:cs typeface="Glacial Indifference Bold"/>
                <a:sym typeface="Glacial Indifference Bold"/>
              </a:rPr>
              <a:t>Translators</a:t>
            </a:r>
          </a:p>
        </p:txBody>
      </p:sp>
      <p:grpSp>
        <p:nvGrpSpPr>
          <p:cNvPr name="Group 17" id="17"/>
          <p:cNvGrpSpPr/>
          <p:nvPr/>
        </p:nvGrpSpPr>
        <p:grpSpPr>
          <a:xfrm rot="0">
            <a:off x="2537237" y="161693"/>
            <a:ext cx="13213526" cy="9925515"/>
            <a:chOff x="0" y="0"/>
            <a:chExt cx="17618034" cy="13234020"/>
          </a:xfrm>
        </p:grpSpPr>
        <p:sp>
          <p:nvSpPr>
            <p:cNvPr name="Freeform 18" id="1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0">
                <a:alphaModFix amt="70000"/>
              </a:blip>
              <a:stretch>
                <a:fillRect l="0" t="0" r="0" b="0"/>
              </a:stretch>
            </a:blipFill>
          </p:spPr>
        </p:sp>
        <p:sp>
          <p:nvSpPr>
            <p:cNvPr name="Freeform 19" id="1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1">
                <a:alphaModFix amt="9999"/>
              </a:blip>
              <a:stretch>
                <a:fillRect l="0" t="0" r="0" b="0"/>
              </a:stretch>
            </a:blipFill>
          </p:spPr>
        </p:sp>
        <p:sp>
          <p:nvSpPr>
            <p:cNvPr name="TextBox 20" id="2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12" tooltip="http://www.exampaperspractice.co.uk"/>
                </a:rPr>
                <a:t>www.exampaperspractice.co.uk</a:t>
              </a:r>
            </a:p>
          </p:txBody>
        </p:sp>
      </p:grpSp>
    </p:spTree>
  </p:cSld>
  <p:clrMapOvr>
    <a:masterClrMapping/>
  </p:clrMapOvr>
</p:sld>
</file>

<file path=ppt/slides/slide81.xml><?xml version="1.0" encoding="utf-8"?>
<p:sld xmlns:p="http://schemas.openxmlformats.org/presentationml/2006/main" xmlns:a="http://schemas.openxmlformats.org/drawingml/2006/main" xmlns:r="http://schemas.openxmlformats.org/officeDocument/2006/relationships">
  <p:cSld>
    <p:bg>
      <p:bgPr>
        <a:solidFill>
          <a:srgbClr val="004A94"/>
        </a:solidFill>
      </p:bgPr>
    </p:bg>
    <p:spTree>
      <p:nvGrpSpPr>
        <p:cNvPr id="1" name=""/>
        <p:cNvGrpSpPr/>
        <p:nvPr/>
      </p:nvGrpSpPr>
      <p:grpSpPr>
        <a:xfrm>
          <a:off x="0" y="0"/>
          <a:ext cx="0" cy="0"/>
          <a:chOff x="0" y="0"/>
          <a:chExt cx="0" cy="0"/>
        </a:xfrm>
      </p:grpSpPr>
      <p:grpSp>
        <p:nvGrpSpPr>
          <p:cNvPr name="Group 2" id="2"/>
          <p:cNvGrpSpPr/>
          <p:nvPr/>
        </p:nvGrpSpPr>
        <p:grpSpPr>
          <a:xfrm rot="0">
            <a:off x="1494022" y="3643652"/>
            <a:ext cx="6267092" cy="5476716"/>
            <a:chOff x="0" y="0"/>
            <a:chExt cx="8356123" cy="7302288"/>
          </a:xfrm>
        </p:grpSpPr>
        <p:sp>
          <p:nvSpPr>
            <p:cNvPr name="Freeform 3" id="3"/>
            <p:cNvSpPr/>
            <p:nvPr/>
          </p:nvSpPr>
          <p:spPr>
            <a:xfrm flipH="false" flipV="false" rot="0">
              <a:off x="0" y="0"/>
              <a:ext cx="8356092" cy="7302246"/>
            </a:xfrm>
            <a:custGeom>
              <a:avLst/>
              <a:gdLst/>
              <a:ahLst/>
              <a:cxnLst/>
              <a:rect r="r" b="b" t="t" l="l"/>
              <a:pathLst>
                <a:path h="7302246" w="8356092">
                  <a:moveTo>
                    <a:pt x="0" y="0"/>
                  </a:moveTo>
                  <a:lnTo>
                    <a:pt x="0" y="7302246"/>
                  </a:lnTo>
                  <a:lnTo>
                    <a:pt x="8356092" y="7302246"/>
                  </a:lnTo>
                  <a:lnTo>
                    <a:pt x="8356092" y="0"/>
                  </a:lnTo>
                  <a:lnTo>
                    <a:pt x="0" y="0"/>
                  </a:lnTo>
                  <a:close/>
                  <a:moveTo>
                    <a:pt x="8027416" y="6973570"/>
                  </a:moveTo>
                  <a:lnTo>
                    <a:pt x="321945" y="6973570"/>
                  </a:lnTo>
                  <a:lnTo>
                    <a:pt x="321945" y="321945"/>
                  </a:lnTo>
                  <a:lnTo>
                    <a:pt x="8027416" y="321945"/>
                  </a:lnTo>
                  <a:lnTo>
                    <a:pt x="8027416" y="6973570"/>
                  </a:lnTo>
                  <a:close/>
                </a:path>
              </a:pathLst>
            </a:custGeom>
            <a:solidFill>
              <a:srgbClr val="FBE9E7"/>
            </a:solidFill>
          </p:spPr>
        </p:sp>
      </p:grpSp>
      <p:sp>
        <p:nvSpPr>
          <p:cNvPr name="Freeform 4" id="4"/>
          <p:cNvSpPr/>
          <p:nvPr/>
        </p:nvSpPr>
        <p:spPr>
          <a:xfrm flipH="false" flipV="false" rot="0">
            <a:off x="2105803" y="4209215"/>
            <a:ext cx="1819740" cy="1819740"/>
          </a:xfrm>
          <a:custGeom>
            <a:avLst/>
            <a:gdLst/>
            <a:ahLst/>
            <a:cxnLst/>
            <a:rect r="r" b="b" t="t" l="l"/>
            <a:pathLst>
              <a:path h="1819740" w="1819740">
                <a:moveTo>
                  <a:pt x="0" y="0"/>
                </a:moveTo>
                <a:lnTo>
                  <a:pt x="1819740" y="0"/>
                </a:lnTo>
                <a:lnTo>
                  <a:pt x="1819740" y="1819740"/>
                </a:lnTo>
                <a:lnTo>
                  <a:pt x="0" y="18197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4893399" y="4209215"/>
            <a:ext cx="2255934" cy="1189492"/>
          </a:xfrm>
          <a:custGeom>
            <a:avLst/>
            <a:gdLst/>
            <a:ahLst/>
            <a:cxnLst/>
            <a:rect r="r" b="b" t="t" l="l"/>
            <a:pathLst>
              <a:path h="1189492" w="2255934">
                <a:moveTo>
                  <a:pt x="0" y="0"/>
                </a:moveTo>
                <a:lnTo>
                  <a:pt x="2255934" y="0"/>
                </a:lnTo>
                <a:lnTo>
                  <a:pt x="2255934" y="1189492"/>
                </a:lnTo>
                <a:lnTo>
                  <a:pt x="0" y="1189492"/>
                </a:lnTo>
                <a:lnTo>
                  <a:pt x="0" y="0"/>
                </a:lnTo>
                <a:close/>
              </a:path>
            </a:pathLst>
          </a:custGeom>
          <a:blipFill>
            <a:blip r:embed="rId4">
              <a:extLst>
                <a:ext uri="{96DAC541-7B7A-43D3-8B79-37D633B846F1}">
                  <asvg:svgBlip xmlns:asvg="http://schemas.microsoft.com/office/drawing/2016/SVG/main" r:embed="rId5"/>
                </a:ext>
              </a:extLst>
            </a:blip>
            <a:stretch>
              <a:fillRect l="0" t="0" r="0" b="-29"/>
            </a:stretch>
          </a:blipFill>
        </p:spPr>
      </p:sp>
      <p:sp>
        <p:nvSpPr>
          <p:cNvPr name="Freeform 6" id="6"/>
          <p:cNvSpPr/>
          <p:nvPr/>
        </p:nvSpPr>
        <p:spPr>
          <a:xfrm flipH="false" flipV="false" rot="0">
            <a:off x="5070461" y="5878244"/>
            <a:ext cx="1629010" cy="2561166"/>
          </a:xfrm>
          <a:custGeom>
            <a:avLst/>
            <a:gdLst/>
            <a:ahLst/>
            <a:cxnLst/>
            <a:rect r="r" b="b" t="t" l="l"/>
            <a:pathLst>
              <a:path h="2561166" w="1629010">
                <a:moveTo>
                  <a:pt x="0" y="0"/>
                </a:moveTo>
                <a:lnTo>
                  <a:pt x="1629010" y="0"/>
                </a:lnTo>
                <a:lnTo>
                  <a:pt x="1629010" y="2561166"/>
                </a:lnTo>
                <a:lnTo>
                  <a:pt x="0" y="2561166"/>
                </a:lnTo>
                <a:lnTo>
                  <a:pt x="0" y="0"/>
                </a:lnTo>
                <a:close/>
              </a:path>
            </a:pathLst>
          </a:custGeom>
          <a:blipFill>
            <a:blip r:embed="rId6">
              <a:extLst>
                <a:ext uri="{96DAC541-7B7A-43D3-8B79-37D633B846F1}">
                  <asvg:svgBlip xmlns:asvg="http://schemas.microsoft.com/office/drawing/2016/SVG/main" r:embed="rId7"/>
                </a:ext>
              </a:extLst>
            </a:blip>
            <a:stretch>
              <a:fillRect l="0" t="0" r="-156" b="0"/>
            </a:stretch>
          </a:blipFill>
        </p:spPr>
      </p:sp>
      <p:sp>
        <p:nvSpPr>
          <p:cNvPr name="Freeform 7" id="7"/>
          <p:cNvSpPr/>
          <p:nvPr/>
        </p:nvSpPr>
        <p:spPr>
          <a:xfrm flipH="false" flipV="false" rot="0">
            <a:off x="2363560" y="6382010"/>
            <a:ext cx="2068684" cy="2057400"/>
          </a:xfrm>
          <a:custGeom>
            <a:avLst/>
            <a:gdLst/>
            <a:ahLst/>
            <a:cxnLst/>
            <a:rect r="r" b="b" t="t" l="l"/>
            <a:pathLst>
              <a:path h="2057400" w="2068684">
                <a:moveTo>
                  <a:pt x="0" y="0"/>
                </a:moveTo>
                <a:lnTo>
                  <a:pt x="2068684" y="0"/>
                </a:lnTo>
                <a:lnTo>
                  <a:pt x="2068684"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l="0" t="0" r="0" b="-87"/>
            </a:stretch>
          </a:blipFill>
        </p:spPr>
      </p:sp>
      <p:sp>
        <p:nvSpPr>
          <p:cNvPr name="TextBox 8" id="8"/>
          <p:cNvSpPr txBox="true"/>
          <p:nvPr/>
        </p:nvSpPr>
        <p:spPr>
          <a:xfrm rot="0">
            <a:off x="2008141" y="3092702"/>
            <a:ext cx="5043529" cy="351254"/>
          </a:xfrm>
          <a:prstGeom prst="rect">
            <a:avLst/>
          </a:prstGeom>
        </p:spPr>
        <p:txBody>
          <a:bodyPr anchor="t" rtlCol="false" tIns="0" lIns="0" bIns="0" rIns="0">
            <a:spAutoFit/>
          </a:bodyPr>
          <a:lstStyle/>
          <a:p>
            <a:pPr algn="ctr">
              <a:lnSpc>
                <a:spcPts val="2901"/>
              </a:lnSpc>
            </a:pPr>
            <a:r>
              <a:rPr lang="en-US" b="true" sz="3022">
                <a:solidFill>
                  <a:srgbClr val="FFFFFF"/>
                </a:solidFill>
                <a:latin typeface="Arimo Bold"/>
                <a:ea typeface="Arimo Bold"/>
                <a:cs typeface="Arimo Bold"/>
                <a:sym typeface="Arimo Bold"/>
              </a:rPr>
              <a:t>Programming Languages</a:t>
            </a:r>
          </a:p>
        </p:txBody>
      </p:sp>
      <p:grpSp>
        <p:nvGrpSpPr>
          <p:cNvPr name="Group 9" id="9"/>
          <p:cNvGrpSpPr/>
          <p:nvPr/>
        </p:nvGrpSpPr>
        <p:grpSpPr>
          <a:xfrm rot="0">
            <a:off x="10246237" y="3643652"/>
            <a:ext cx="6267092" cy="5476716"/>
            <a:chOff x="0" y="0"/>
            <a:chExt cx="8356123" cy="7302288"/>
          </a:xfrm>
        </p:grpSpPr>
        <p:sp>
          <p:nvSpPr>
            <p:cNvPr name="Freeform 10" id="10"/>
            <p:cNvSpPr/>
            <p:nvPr/>
          </p:nvSpPr>
          <p:spPr>
            <a:xfrm flipH="false" flipV="false" rot="0">
              <a:off x="0" y="0"/>
              <a:ext cx="8356092" cy="7302246"/>
            </a:xfrm>
            <a:custGeom>
              <a:avLst/>
              <a:gdLst/>
              <a:ahLst/>
              <a:cxnLst/>
              <a:rect r="r" b="b" t="t" l="l"/>
              <a:pathLst>
                <a:path h="7302246" w="8356092">
                  <a:moveTo>
                    <a:pt x="0" y="0"/>
                  </a:moveTo>
                  <a:lnTo>
                    <a:pt x="0" y="7302246"/>
                  </a:lnTo>
                  <a:lnTo>
                    <a:pt x="8356092" y="7302246"/>
                  </a:lnTo>
                  <a:lnTo>
                    <a:pt x="8356092" y="0"/>
                  </a:lnTo>
                  <a:lnTo>
                    <a:pt x="0" y="0"/>
                  </a:lnTo>
                  <a:close/>
                  <a:moveTo>
                    <a:pt x="8027416" y="6973570"/>
                  </a:moveTo>
                  <a:lnTo>
                    <a:pt x="321945" y="6973570"/>
                  </a:lnTo>
                  <a:lnTo>
                    <a:pt x="321945" y="321945"/>
                  </a:lnTo>
                  <a:lnTo>
                    <a:pt x="8027416" y="321945"/>
                  </a:lnTo>
                  <a:lnTo>
                    <a:pt x="8027416" y="6973570"/>
                  </a:lnTo>
                  <a:close/>
                </a:path>
              </a:pathLst>
            </a:custGeom>
            <a:solidFill>
              <a:srgbClr val="FBE9E7"/>
            </a:solidFill>
          </p:spPr>
        </p:sp>
      </p:grpSp>
      <p:sp>
        <p:nvSpPr>
          <p:cNvPr name="TextBox 11" id="11"/>
          <p:cNvSpPr txBox="true"/>
          <p:nvPr/>
        </p:nvSpPr>
        <p:spPr>
          <a:xfrm rot="0">
            <a:off x="10662694" y="3092702"/>
            <a:ext cx="5043529" cy="351254"/>
          </a:xfrm>
          <a:prstGeom prst="rect">
            <a:avLst/>
          </a:prstGeom>
        </p:spPr>
        <p:txBody>
          <a:bodyPr anchor="t" rtlCol="false" tIns="0" lIns="0" bIns="0" rIns="0">
            <a:spAutoFit/>
          </a:bodyPr>
          <a:lstStyle/>
          <a:p>
            <a:pPr algn="ctr">
              <a:lnSpc>
                <a:spcPts val="2901"/>
              </a:lnSpc>
            </a:pPr>
            <a:r>
              <a:rPr lang="en-US" b="true" sz="3022">
                <a:solidFill>
                  <a:srgbClr val="FFFFFF"/>
                </a:solidFill>
                <a:latin typeface="Arimo Bold"/>
                <a:ea typeface="Arimo Bold"/>
                <a:cs typeface="Arimo Bold"/>
                <a:sym typeface="Arimo Bold"/>
              </a:rPr>
              <a:t>Machine Code</a:t>
            </a:r>
          </a:p>
        </p:txBody>
      </p:sp>
      <p:sp>
        <p:nvSpPr>
          <p:cNvPr name="TextBox 12" id="12"/>
          <p:cNvSpPr txBox="true"/>
          <p:nvPr/>
        </p:nvSpPr>
        <p:spPr>
          <a:xfrm rot="0">
            <a:off x="10858018" y="4257486"/>
            <a:ext cx="5043529" cy="4353824"/>
          </a:xfrm>
          <a:prstGeom prst="rect">
            <a:avLst/>
          </a:prstGeom>
        </p:spPr>
        <p:txBody>
          <a:bodyPr anchor="t" rtlCol="false" tIns="0" lIns="0" bIns="0" rIns="0">
            <a:spAutoFit/>
          </a:bodyPr>
          <a:lstStyle/>
          <a:p>
            <a:pPr algn="ctr">
              <a:lnSpc>
                <a:spcPts val="2901"/>
              </a:lnSpc>
            </a:pPr>
            <a:r>
              <a:rPr lang="en-US" b="true" sz="3022">
                <a:solidFill>
                  <a:srgbClr val="FFFFFF"/>
                </a:solidFill>
                <a:latin typeface="Arimo Bold"/>
                <a:ea typeface="Arimo Bold"/>
                <a:cs typeface="Arimo Bold"/>
                <a:sym typeface="Arimo Bold"/>
              </a:rPr>
              <a:t>010101010010100100100101010101001001010010011010101000101101010101010101010100101010101010010101010010100100100101010101001001010010011010101000101101010101010101010100101010101010010101010010100100100101010101001001010010011010101000101101010101010101010100101010101010</a:t>
            </a:r>
          </a:p>
        </p:txBody>
      </p:sp>
      <p:sp>
        <p:nvSpPr>
          <p:cNvPr name="TextBox 13" id="13"/>
          <p:cNvSpPr txBox="true"/>
          <p:nvPr/>
        </p:nvSpPr>
        <p:spPr>
          <a:xfrm rot="0">
            <a:off x="3925543" y="1009650"/>
            <a:ext cx="10001645" cy="1062468"/>
          </a:xfrm>
          <a:prstGeom prst="rect">
            <a:avLst/>
          </a:prstGeom>
        </p:spPr>
        <p:txBody>
          <a:bodyPr anchor="t" rtlCol="false" tIns="0" lIns="0" bIns="0" rIns="0">
            <a:spAutoFit/>
          </a:bodyPr>
          <a:lstStyle/>
          <a:p>
            <a:pPr algn="ctr">
              <a:lnSpc>
                <a:spcPts val="4127"/>
              </a:lnSpc>
            </a:pPr>
            <a:r>
              <a:rPr lang="en-US" b="true" sz="3410" spc="-60">
                <a:solidFill>
                  <a:srgbClr val="FF8A65"/>
                </a:solidFill>
                <a:latin typeface="Glacial Indifference Bold"/>
                <a:ea typeface="Glacial Indifference Bold"/>
                <a:cs typeface="Glacial Indifference Bold"/>
                <a:sym typeface="Glacial Indifference Bold"/>
              </a:rPr>
              <a:t>Why does programmers have to code using programming language instead of machine code</a:t>
            </a:r>
          </a:p>
        </p:txBody>
      </p:sp>
      <p:grpSp>
        <p:nvGrpSpPr>
          <p:cNvPr name="Group 14" id="14"/>
          <p:cNvGrpSpPr/>
          <p:nvPr/>
        </p:nvGrpSpPr>
        <p:grpSpPr>
          <a:xfrm rot="0">
            <a:off x="2537237" y="161693"/>
            <a:ext cx="13213526" cy="9925515"/>
            <a:chOff x="0" y="0"/>
            <a:chExt cx="17618034" cy="13234020"/>
          </a:xfrm>
        </p:grpSpPr>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0">
                <a:alphaModFix amt="70000"/>
              </a:blip>
              <a:stretch>
                <a:fillRect l="0" t="0" r="0" b="0"/>
              </a:stretch>
            </a:blipFill>
          </p:spPr>
        </p:sp>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1">
                <a:alphaModFix amt="9999"/>
              </a:blip>
              <a:stretch>
                <a:fillRect l="0" t="0" r="0" b="0"/>
              </a:stretch>
            </a:blipFill>
          </p:spPr>
        </p:sp>
        <p:sp>
          <p:nvSpPr>
            <p:cNvPr name="TextBox 17" id="1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12" tooltip="http://www.exampaperspractice.co.uk"/>
                </a:rPr>
                <a:t>www.exampaperspractice.co.uk</a:t>
              </a:r>
            </a:p>
          </p:txBody>
        </p:sp>
      </p:grpSp>
    </p:spTree>
  </p:cSld>
  <p:clrMapOvr>
    <a:masterClrMapping/>
  </p:clrMapOvr>
</p:sld>
</file>

<file path=ppt/slides/slide82.xml><?xml version="1.0" encoding="utf-8"?>
<p:sld xmlns:p="http://schemas.openxmlformats.org/presentationml/2006/main" xmlns:a="http://schemas.openxmlformats.org/drawingml/2006/main" xmlns:r="http://schemas.openxmlformats.org/officeDocument/2006/relationships">
  <p:cSld>
    <p:bg>
      <p:bgPr>
        <a:solidFill>
          <a:srgbClr val="004A94"/>
        </a:solidFill>
      </p:bgPr>
    </p:bg>
    <p:spTree>
      <p:nvGrpSpPr>
        <p:cNvPr id="1" name=""/>
        <p:cNvGrpSpPr/>
        <p:nvPr/>
      </p:nvGrpSpPr>
      <p:grpSpPr>
        <a:xfrm>
          <a:off x="0" y="0"/>
          <a:ext cx="0" cy="0"/>
          <a:chOff x="0" y="0"/>
          <a:chExt cx="0" cy="0"/>
        </a:xfrm>
      </p:grpSpPr>
      <p:grpSp>
        <p:nvGrpSpPr>
          <p:cNvPr name="Group 2" id="2"/>
          <p:cNvGrpSpPr/>
          <p:nvPr/>
        </p:nvGrpSpPr>
        <p:grpSpPr>
          <a:xfrm rot="0">
            <a:off x="1917225" y="2585646"/>
            <a:ext cx="6267092" cy="5476716"/>
            <a:chOff x="0" y="0"/>
            <a:chExt cx="8356123" cy="7302288"/>
          </a:xfrm>
        </p:grpSpPr>
        <p:sp>
          <p:nvSpPr>
            <p:cNvPr name="Freeform 3" id="3"/>
            <p:cNvSpPr/>
            <p:nvPr/>
          </p:nvSpPr>
          <p:spPr>
            <a:xfrm flipH="false" flipV="false" rot="0">
              <a:off x="0" y="0"/>
              <a:ext cx="8356092" cy="7302246"/>
            </a:xfrm>
            <a:custGeom>
              <a:avLst/>
              <a:gdLst/>
              <a:ahLst/>
              <a:cxnLst/>
              <a:rect r="r" b="b" t="t" l="l"/>
              <a:pathLst>
                <a:path h="7302246" w="8356092">
                  <a:moveTo>
                    <a:pt x="0" y="0"/>
                  </a:moveTo>
                  <a:lnTo>
                    <a:pt x="0" y="7302246"/>
                  </a:lnTo>
                  <a:lnTo>
                    <a:pt x="8356092" y="7302246"/>
                  </a:lnTo>
                  <a:lnTo>
                    <a:pt x="8356092" y="0"/>
                  </a:lnTo>
                  <a:lnTo>
                    <a:pt x="0" y="0"/>
                  </a:lnTo>
                  <a:close/>
                  <a:moveTo>
                    <a:pt x="8027416" y="6973570"/>
                  </a:moveTo>
                  <a:lnTo>
                    <a:pt x="321945" y="6973570"/>
                  </a:lnTo>
                  <a:lnTo>
                    <a:pt x="321945" y="321945"/>
                  </a:lnTo>
                  <a:lnTo>
                    <a:pt x="8027416" y="321945"/>
                  </a:lnTo>
                  <a:lnTo>
                    <a:pt x="8027416" y="6973570"/>
                  </a:lnTo>
                  <a:close/>
                </a:path>
              </a:pathLst>
            </a:custGeom>
            <a:solidFill>
              <a:srgbClr val="FBE9E7"/>
            </a:solidFill>
          </p:spPr>
        </p:sp>
      </p:grpSp>
      <p:sp>
        <p:nvSpPr>
          <p:cNvPr name="Freeform 4" id="4"/>
          <p:cNvSpPr/>
          <p:nvPr/>
        </p:nvSpPr>
        <p:spPr>
          <a:xfrm flipH="false" flipV="false" rot="0">
            <a:off x="2529006" y="3151208"/>
            <a:ext cx="1819740" cy="1819740"/>
          </a:xfrm>
          <a:custGeom>
            <a:avLst/>
            <a:gdLst/>
            <a:ahLst/>
            <a:cxnLst/>
            <a:rect r="r" b="b" t="t" l="l"/>
            <a:pathLst>
              <a:path h="1819740" w="1819740">
                <a:moveTo>
                  <a:pt x="0" y="0"/>
                </a:moveTo>
                <a:lnTo>
                  <a:pt x="1819740" y="0"/>
                </a:lnTo>
                <a:lnTo>
                  <a:pt x="1819740" y="1819740"/>
                </a:lnTo>
                <a:lnTo>
                  <a:pt x="0" y="18197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5316602" y="3151208"/>
            <a:ext cx="2255934" cy="1189492"/>
          </a:xfrm>
          <a:custGeom>
            <a:avLst/>
            <a:gdLst/>
            <a:ahLst/>
            <a:cxnLst/>
            <a:rect r="r" b="b" t="t" l="l"/>
            <a:pathLst>
              <a:path h="1189492" w="2255934">
                <a:moveTo>
                  <a:pt x="0" y="0"/>
                </a:moveTo>
                <a:lnTo>
                  <a:pt x="2255934" y="0"/>
                </a:lnTo>
                <a:lnTo>
                  <a:pt x="2255934" y="1189492"/>
                </a:lnTo>
                <a:lnTo>
                  <a:pt x="0" y="1189492"/>
                </a:lnTo>
                <a:lnTo>
                  <a:pt x="0" y="0"/>
                </a:lnTo>
                <a:close/>
              </a:path>
            </a:pathLst>
          </a:custGeom>
          <a:blipFill>
            <a:blip r:embed="rId4">
              <a:extLst>
                <a:ext uri="{96DAC541-7B7A-43D3-8B79-37D633B846F1}">
                  <asvg:svgBlip xmlns:asvg="http://schemas.microsoft.com/office/drawing/2016/SVG/main" r:embed="rId5"/>
                </a:ext>
              </a:extLst>
            </a:blip>
            <a:stretch>
              <a:fillRect l="0" t="0" r="0" b="-29"/>
            </a:stretch>
          </a:blipFill>
        </p:spPr>
      </p:sp>
      <p:sp>
        <p:nvSpPr>
          <p:cNvPr name="Freeform 6" id="6"/>
          <p:cNvSpPr/>
          <p:nvPr/>
        </p:nvSpPr>
        <p:spPr>
          <a:xfrm flipH="false" flipV="false" rot="0">
            <a:off x="5493664" y="4820238"/>
            <a:ext cx="1629010" cy="2561166"/>
          </a:xfrm>
          <a:custGeom>
            <a:avLst/>
            <a:gdLst/>
            <a:ahLst/>
            <a:cxnLst/>
            <a:rect r="r" b="b" t="t" l="l"/>
            <a:pathLst>
              <a:path h="2561166" w="1629010">
                <a:moveTo>
                  <a:pt x="0" y="0"/>
                </a:moveTo>
                <a:lnTo>
                  <a:pt x="1629010" y="0"/>
                </a:lnTo>
                <a:lnTo>
                  <a:pt x="1629010" y="2561166"/>
                </a:lnTo>
                <a:lnTo>
                  <a:pt x="0" y="2561166"/>
                </a:lnTo>
                <a:lnTo>
                  <a:pt x="0" y="0"/>
                </a:lnTo>
                <a:close/>
              </a:path>
            </a:pathLst>
          </a:custGeom>
          <a:blipFill>
            <a:blip r:embed="rId6">
              <a:extLst>
                <a:ext uri="{96DAC541-7B7A-43D3-8B79-37D633B846F1}">
                  <asvg:svgBlip xmlns:asvg="http://schemas.microsoft.com/office/drawing/2016/SVG/main" r:embed="rId7"/>
                </a:ext>
              </a:extLst>
            </a:blip>
            <a:stretch>
              <a:fillRect l="0" t="0" r="-156" b="0"/>
            </a:stretch>
          </a:blipFill>
        </p:spPr>
      </p:sp>
      <p:sp>
        <p:nvSpPr>
          <p:cNvPr name="Freeform 7" id="7"/>
          <p:cNvSpPr/>
          <p:nvPr/>
        </p:nvSpPr>
        <p:spPr>
          <a:xfrm flipH="false" flipV="false" rot="0">
            <a:off x="2786763" y="5324004"/>
            <a:ext cx="2068684" cy="2057400"/>
          </a:xfrm>
          <a:custGeom>
            <a:avLst/>
            <a:gdLst/>
            <a:ahLst/>
            <a:cxnLst/>
            <a:rect r="r" b="b" t="t" l="l"/>
            <a:pathLst>
              <a:path h="2057400" w="2068684">
                <a:moveTo>
                  <a:pt x="0" y="0"/>
                </a:moveTo>
                <a:lnTo>
                  <a:pt x="2068684" y="0"/>
                </a:lnTo>
                <a:lnTo>
                  <a:pt x="2068684"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l="0" t="0" r="0" b="-87"/>
            </a:stretch>
          </a:blipFill>
        </p:spPr>
      </p:sp>
      <p:sp>
        <p:nvSpPr>
          <p:cNvPr name="TextBox 8" id="8"/>
          <p:cNvSpPr txBox="true"/>
          <p:nvPr/>
        </p:nvSpPr>
        <p:spPr>
          <a:xfrm rot="0">
            <a:off x="3015673" y="863157"/>
            <a:ext cx="11444081" cy="604643"/>
          </a:xfrm>
          <a:prstGeom prst="rect">
            <a:avLst/>
          </a:prstGeom>
        </p:spPr>
        <p:txBody>
          <a:bodyPr anchor="t" rtlCol="false" tIns="0" lIns="0" bIns="0" rIns="0">
            <a:spAutoFit/>
          </a:bodyPr>
          <a:lstStyle/>
          <a:p>
            <a:pPr algn="ctr">
              <a:lnSpc>
                <a:spcPts val="4722"/>
              </a:lnSpc>
            </a:pPr>
            <a:r>
              <a:rPr lang="en-US" sz="3902" spc="-70">
                <a:solidFill>
                  <a:srgbClr val="F7DF1E"/>
                </a:solidFill>
                <a:latin typeface="Archivo Black"/>
                <a:ea typeface="Archivo Black"/>
                <a:cs typeface="Archivo Black"/>
                <a:sym typeface="Archivo Black"/>
              </a:rPr>
              <a:t>High-Level Programming Languages</a:t>
            </a:r>
          </a:p>
        </p:txBody>
      </p:sp>
      <p:sp>
        <p:nvSpPr>
          <p:cNvPr name="TextBox 9" id="9"/>
          <p:cNvSpPr txBox="true"/>
          <p:nvPr/>
        </p:nvSpPr>
        <p:spPr>
          <a:xfrm rot="0">
            <a:off x="8737714" y="2699514"/>
            <a:ext cx="8392009" cy="1907480"/>
          </a:xfrm>
          <a:prstGeom prst="rect">
            <a:avLst/>
          </a:prstGeom>
        </p:spPr>
        <p:txBody>
          <a:bodyPr anchor="t" rtlCol="false" tIns="0" lIns="0" bIns="0" rIns="0">
            <a:spAutoFit/>
          </a:bodyPr>
          <a:lstStyle/>
          <a:p>
            <a:pPr algn="l" marL="706194" indent="-235398" lvl="2">
              <a:lnSpc>
                <a:spcPts val="3738"/>
              </a:lnSpc>
              <a:buFont typeface="Arial"/>
              <a:buChar char="⚬"/>
            </a:pPr>
            <a:r>
              <a:rPr lang="en-US" sz="3089" spc="-55">
                <a:solidFill>
                  <a:srgbClr val="F7DF1E"/>
                </a:solidFill>
                <a:latin typeface="Archivo Black"/>
                <a:ea typeface="Archivo Black"/>
                <a:cs typeface="Archivo Black"/>
                <a:sym typeface="Archivo Black"/>
              </a:rPr>
              <a:t>High-level programming languages contain English-like words and terms that facilitate communication and understanding among programmers.</a:t>
            </a:r>
          </a:p>
        </p:txBody>
      </p:sp>
      <p:grpSp>
        <p:nvGrpSpPr>
          <p:cNvPr name="Group 10" id="10"/>
          <p:cNvGrpSpPr/>
          <p:nvPr/>
        </p:nvGrpSpPr>
        <p:grpSpPr>
          <a:xfrm rot="0">
            <a:off x="2537237" y="161693"/>
            <a:ext cx="13213526" cy="9925515"/>
            <a:chOff x="0" y="0"/>
            <a:chExt cx="17618034" cy="13234020"/>
          </a:xfrm>
        </p:grpSpPr>
        <p:sp>
          <p:nvSpPr>
            <p:cNvPr name="Freeform 11" id="1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0">
                <a:alphaModFix amt="70000"/>
              </a:blip>
              <a:stretch>
                <a:fillRect l="0" t="0" r="0" b="0"/>
              </a:stretch>
            </a:blipFill>
          </p:spPr>
        </p:sp>
        <p:sp>
          <p:nvSpPr>
            <p:cNvPr name="Freeform 12" id="1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1">
                <a:alphaModFix amt="9999"/>
              </a:blip>
              <a:stretch>
                <a:fillRect l="0" t="0" r="0" b="0"/>
              </a:stretch>
            </a:blipFill>
          </p:spPr>
        </p:sp>
        <p:sp>
          <p:nvSpPr>
            <p:cNvPr name="TextBox 13" id="1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12" tooltip="http://www.exampaperspractice.co.uk"/>
                </a:rPr>
                <a:t>www.exampaperspractice.co.uk</a:t>
              </a:r>
            </a:p>
          </p:txBody>
        </p:sp>
      </p:grpSp>
    </p:spTree>
  </p:cSld>
  <p:clrMapOvr>
    <a:masterClrMapping/>
  </p:clrMapOvr>
</p:sld>
</file>

<file path=ppt/slides/slide83.xml><?xml version="1.0" encoding="utf-8"?>
<p:sld xmlns:p="http://schemas.openxmlformats.org/presentationml/2006/main" xmlns:a="http://schemas.openxmlformats.org/drawingml/2006/main" xmlns:r="http://schemas.openxmlformats.org/officeDocument/2006/relationships">
  <p:cSld>
    <p:bg>
      <p:bgPr>
        <a:solidFill>
          <a:srgbClr val="004A94"/>
        </a:solidFill>
      </p:bgPr>
    </p:bg>
    <p:spTree>
      <p:nvGrpSpPr>
        <p:cNvPr id="1" name=""/>
        <p:cNvGrpSpPr/>
        <p:nvPr/>
      </p:nvGrpSpPr>
      <p:grpSpPr>
        <a:xfrm>
          <a:off x="0" y="0"/>
          <a:ext cx="0" cy="0"/>
          <a:chOff x="0" y="0"/>
          <a:chExt cx="0" cy="0"/>
        </a:xfrm>
      </p:grpSpPr>
      <p:grpSp>
        <p:nvGrpSpPr>
          <p:cNvPr name="Group 2" id="2"/>
          <p:cNvGrpSpPr/>
          <p:nvPr/>
        </p:nvGrpSpPr>
        <p:grpSpPr>
          <a:xfrm rot="0">
            <a:off x="1917225" y="2585646"/>
            <a:ext cx="6267092" cy="5476716"/>
            <a:chOff x="0" y="0"/>
            <a:chExt cx="8356123" cy="7302288"/>
          </a:xfrm>
        </p:grpSpPr>
        <p:sp>
          <p:nvSpPr>
            <p:cNvPr name="Freeform 3" id="3"/>
            <p:cNvSpPr/>
            <p:nvPr/>
          </p:nvSpPr>
          <p:spPr>
            <a:xfrm flipH="false" flipV="false" rot="0">
              <a:off x="0" y="0"/>
              <a:ext cx="8356092" cy="7302246"/>
            </a:xfrm>
            <a:custGeom>
              <a:avLst/>
              <a:gdLst/>
              <a:ahLst/>
              <a:cxnLst/>
              <a:rect r="r" b="b" t="t" l="l"/>
              <a:pathLst>
                <a:path h="7302246" w="8356092">
                  <a:moveTo>
                    <a:pt x="0" y="0"/>
                  </a:moveTo>
                  <a:lnTo>
                    <a:pt x="0" y="7302246"/>
                  </a:lnTo>
                  <a:lnTo>
                    <a:pt x="8356092" y="7302246"/>
                  </a:lnTo>
                  <a:lnTo>
                    <a:pt x="8356092" y="0"/>
                  </a:lnTo>
                  <a:lnTo>
                    <a:pt x="0" y="0"/>
                  </a:lnTo>
                  <a:close/>
                  <a:moveTo>
                    <a:pt x="8027416" y="6973570"/>
                  </a:moveTo>
                  <a:lnTo>
                    <a:pt x="321945" y="6973570"/>
                  </a:lnTo>
                  <a:lnTo>
                    <a:pt x="321945" y="321945"/>
                  </a:lnTo>
                  <a:lnTo>
                    <a:pt x="8027416" y="321945"/>
                  </a:lnTo>
                  <a:lnTo>
                    <a:pt x="8027416" y="6973570"/>
                  </a:lnTo>
                  <a:close/>
                </a:path>
              </a:pathLst>
            </a:custGeom>
            <a:solidFill>
              <a:srgbClr val="FBE9E7"/>
            </a:solidFill>
          </p:spPr>
        </p:sp>
      </p:grpSp>
      <p:sp>
        <p:nvSpPr>
          <p:cNvPr name="Freeform 4" id="4"/>
          <p:cNvSpPr/>
          <p:nvPr/>
        </p:nvSpPr>
        <p:spPr>
          <a:xfrm flipH="false" flipV="false" rot="0">
            <a:off x="2529006" y="3151208"/>
            <a:ext cx="1819740" cy="1819740"/>
          </a:xfrm>
          <a:custGeom>
            <a:avLst/>
            <a:gdLst/>
            <a:ahLst/>
            <a:cxnLst/>
            <a:rect r="r" b="b" t="t" l="l"/>
            <a:pathLst>
              <a:path h="1819740" w="1819740">
                <a:moveTo>
                  <a:pt x="0" y="0"/>
                </a:moveTo>
                <a:lnTo>
                  <a:pt x="1819740" y="0"/>
                </a:lnTo>
                <a:lnTo>
                  <a:pt x="1819740" y="1819740"/>
                </a:lnTo>
                <a:lnTo>
                  <a:pt x="0" y="18197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5316602" y="3151208"/>
            <a:ext cx="2255934" cy="1189492"/>
          </a:xfrm>
          <a:custGeom>
            <a:avLst/>
            <a:gdLst/>
            <a:ahLst/>
            <a:cxnLst/>
            <a:rect r="r" b="b" t="t" l="l"/>
            <a:pathLst>
              <a:path h="1189492" w="2255934">
                <a:moveTo>
                  <a:pt x="0" y="0"/>
                </a:moveTo>
                <a:lnTo>
                  <a:pt x="2255934" y="0"/>
                </a:lnTo>
                <a:lnTo>
                  <a:pt x="2255934" y="1189492"/>
                </a:lnTo>
                <a:lnTo>
                  <a:pt x="0" y="1189492"/>
                </a:lnTo>
                <a:lnTo>
                  <a:pt x="0" y="0"/>
                </a:lnTo>
                <a:close/>
              </a:path>
            </a:pathLst>
          </a:custGeom>
          <a:blipFill>
            <a:blip r:embed="rId4">
              <a:extLst>
                <a:ext uri="{96DAC541-7B7A-43D3-8B79-37D633B846F1}">
                  <asvg:svgBlip xmlns:asvg="http://schemas.microsoft.com/office/drawing/2016/SVG/main" r:embed="rId5"/>
                </a:ext>
              </a:extLst>
            </a:blip>
            <a:stretch>
              <a:fillRect l="0" t="0" r="0" b="-29"/>
            </a:stretch>
          </a:blipFill>
        </p:spPr>
      </p:sp>
      <p:sp>
        <p:nvSpPr>
          <p:cNvPr name="Freeform 6" id="6"/>
          <p:cNvSpPr/>
          <p:nvPr/>
        </p:nvSpPr>
        <p:spPr>
          <a:xfrm flipH="false" flipV="false" rot="0">
            <a:off x="5493664" y="4820238"/>
            <a:ext cx="1629010" cy="2561166"/>
          </a:xfrm>
          <a:custGeom>
            <a:avLst/>
            <a:gdLst/>
            <a:ahLst/>
            <a:cxnLst/>
            <a:rect r="r" b="b" t="t" l="l"/>
            <a:pathLst>
              <a:path h="2561166" w="1629010">
                <a:moveTo>
                  <a:pt x="0" y="0"/>
                </a:moveTo>
                <a:lnTo>
                  <a:pt x="1629010" y="0"/>
                </a:lnTo>
                <a:lnTo>
                  <a:pt x="1629010" y="2561166"/>
                </a:lnTo>
                <a:lnTo>
                  <a:pt x="0" y="2561166"/>
                </a:lnTo>
                <a:lnTo>
                  <a:pt x="0" y="0"/>
                </a:lnTo>
                <a:close/>
              </a:path>
            </a:pathLst>
          </a:custGeom>
          <a:blipFill>
            <a:blip r:embed="rId6">
              <a:extLst>
                <a:ext uri="{96DAC541-7B7A-43D3-8B79-37D633B846F1}">
                  <asvg:svgBlip xmlns:asvg="http://schemas.microsoft.com/office/drawing/2016/SVG/main" r:embed="rId7"/>
                </a:ext>
              </a:extLst>
            </a:blip>
            <a:stretch>
              <a:fillRect l="0" t="0" r="-156" b="0"/>
            </a:stretch>
          </a:blipFill>
        </p:spPr>
      </p:sp>
      <p:sp>
        <p:nvSpPr>
          <p:cNvPr name="Freeform 7" id="7"/>
          <p:cNvSpPr/>
          <p:nvPr/>
        </p:nvSpPr>
        <p:spPr>
          <a:xfrm flipH="false" flipV="false" rot="0">
            <a:off x="2786763" y="5324004"/>
            <a:ext cx="2068684" cy="2057400"/>
          </a:xfrm>
          <a:custGeom>
            <a:avLst/>
            <a:gdLst/>
            <a:ahLst/>
            <a:cxnLst/>
            <a:rect r="r" b="b" t="t" l="l"/>
            <a:pathLst>
              <a:path h="2057400" w="2068684">
                <a:moveTo>
                  <a:pt x="0" y="0"/>
                </a:moveTo>
                <a:lnTo>
                  <a:pt x="2068684" y="0"/>
                </a:lnTo>
                <a:lnTo>
                  <a:pt x="2068684"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l="0" t="0" r="0" b="-87"/>
            </a:stretch>
          </a:blipFill>
        </p:spPr>
      </p:sp>
      <p:sp>
        <p:nvSpPr>
          <p:cNvPr name="TextBox 8" id="8"/>
          <p:cNvSpPr txBox="true"/>
          <p:nvPr/>
        </p:nvSpPr>
        <p:spPr>
          <a:xfrm rot="0">
            <a:off x="3015673" y="863157"/>
            <a:ext cx="11444081" cy="604643"/>
          </a:xfrm>
          <a:prstGeom prst="rect">
            <a:avLst/>
          </a:prstGeom>
        </p:spPr>
        <p:txBody>
          <a:bodyPr anchor="t" rtlCol="false" tIns="0" lIns="0" bIns="0" rIns="0">
            <a:spAutoFit/>
          </a:bodyPr>
          <a:lstStyle/>
          <a:p>
            <a:pPr algn="ctr">
              <a:lnSpc>
                <a:spcPts val="4722"/>
              </a:lnSpc>
            </a:pPr>
            <a:r>
              <a:rPr lang="en-US" sz="3902" spc="-70">
                <a:solidFill>
                  <a:srgbClr val="F7DF1E"/>
                </a:solidFill>
                <a:latin typeface="Archivo Black"/>
                <a:ea typeface="Archivo Black"/>
                <a:cs typeface="Archivo Black"/>
                <a:sym typeface="Archivo Black"/>
              </a:rPr>
              <a:t>High-Level Programming Languages</a:t>
            </a:r>
          </a:p>
        </p:txBody>
      </p:sp>
      <p:sp>
        <p:nvSpPr>
          <p:cNvPr name="TextBox 9" id="9"/>
          <p:cNvSpPr txBox="true"/>
          <p:nvPr/>
        </p:nvSpPr>
        <p:spPr>
          <a:xfrm rot="0">
            <a:off x="8737714" y="2699514"/>
            <a:ext cx="8392009" cy="4279925"/>
          </a:xfrm>
          <a:prstGeom prst="rect">
            <a:avLst/>
          </a:prstGeom>
        </p:spPr>
        <p:txBody>
          <a:bodyPr anchor="t" rtlCol="false" tIns="0" lIns="0" bIns="0" rIns="0">
            <a:spAutoFit/>
          </a:bodyPr>
          <a:lstStyle/>
          <a:p>
            <a:pPr algn="l" marL="706194" indent="-235398" lvl="2">
              <a:lnSpc>
                <a:spcPts val="3738"/>
              </a:lnSpc>
              <a:buFont typeface="Arial"/>
              <a:buChar char="⚬"/>
            </a:pPr>
            <a:r>
              <a:rPr lang="en-US" sz="3089" spc="-55">
                <a:solidFill>
                  <a:srgbClr val="F7DF1E"/>
                </a:solidFill>
                <a:latin typeface="Archivo Black"/>
                <a:ea typeface="Archivo Black"/>
                <a:cs typeface="Archivo Black"/>
                <a:sym typeface="Archivo Black"/>
              </a:rPr>
              <a:t>High-level programming languages contain English-like words and terms that facilitate communication and understanding among programmers.</a:t>
            </a:r>
          </a:p>
          <a:p>
            <a:pPr algn="l" marL="706194" indent="-235398" lvl="2">
              <a:lnSpc>
                <a:spcPts val="3738"/>
              </a:lnSpc>
              <a:buFont typeface="Arial"/>
              <a:buChar char="⚬"/>
            </a:pPr>
            <a:r>
              <a:rPr lang="en-US" sz="3089" spc="-55">
                <a:solidFill>
                  <a:srgbClr val="F7DF1E"/>
                </a:solidFill>
                <a:latin typeface="Archivo Black"/>
                <a:ea typeface="Archivo Black"/>
                <a:cs typeface="Archivo Black"/>
                <a:sym typeface="Archivo Black"/>
              </a:rPr>
              <a:t>They allow programmers to focus on solving problems without needing detailed knowledge of the hardware and instruction set of the computer where the program will run.</a:t>
            </a:r>
          </a:p>
        </p:txBody>
      </p:sp>
      <p:grpSp>
        <p:nvGrpSpPr>
          <p:cNvPr name="Group 10" id="10"/>
          <p:cNvGrpSpPr/>
          <p:nvPr/>
        </p:nvGrpSpPr>
        <p:grpSpPr>
          <a:xfrm rot="0">
            <a:off x="2537237" y="161693"/>
            <a:ext cx="13213526" cy="9925515"/>
            <a:chOff x="0" y="0"/>
            <a:chExt cx="17618034" cy="13234020"/>
          </a:xfrm>
        </p:grpSpPr>
        <p:sp>
          <p:nvSpPr>
            <p:cNvPr name="Freeform 11" id="1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0">
                <a:alphaModFix amt="70000"/>
              </a:blip>
              <a:stretch>
                <a:fillRect l="0" t="0" r="0" b="0"/>
              </a:stretch>
            </a:blipFill>
          </p:spPr>
        </p:sp>
        <p:sp>
          <p:nvSpPr>
            <p:cNvPr name="Freeform 12" id="1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1">
                <a:alphaModFix amt="9999"/>
              </a:blip>
              <a:stretch>
                <a:fillRect l="0" t="0" r="0" b="0"/>
              </a:stretch>
            </a:blipFill>
          </p:spPr>
        </p:sp>
        <p:sp>
          <p:nvSpPr>
            <p:cNvPr name="TextBox 13" id="1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12" tooltip="http://www.exampaperspractice.co.uk"/>
                </a:rPr>
                <a:t>www.exampaperspractice.co.uk</a:t>
              </a:r>
            </a:p>
          </p:txBody>
        </p:sp>
      </p:grpSp>
    </p:spTree>
  </p:cSld>
  <p:clrMapOvr>
    <a:masterClrMapping/>
  </p:clrMapOvr>
</p:sld>
</file>

<file path=ppt/slides/slide84.xml><?xml version="1.0" encoding="utf-8"?>
<p:sld xmlns:p="http://schemas.openxmlformats.org/presentationml/2006/main" xmlns:a="http://schemas.openxmlformats.org/drawingml/2006/main" xmlns:r="http://schemas.openxmlformats.org/officeDocument/2006/relationships">
  <p:cSld>
    <p:bg>
      <p:bgPr>
        <a:solidFill>
          <a:srgbClr val="004A94"/>
        </a:solidFill>
      </p:bgPr>
    </p:bg>
    <p:spTree>
      <p:nvGrpSpPr>
        <p:cNvPr id="1" name=""/>
        <p:cNvGrpSpPr/>
        <p:nvPr/>
      </p:nvGrpSpPr>
      <p:grpSpPr>
        <a:xfrm>
          <a:off x="0" y="0"/>
          <a:ext cx="0" cy="0"/>
          <a:chOff x="0" y="0"/>
          <a:chExt cx="0" cy="0"/>
        </a:xfrm>
      </p:grpSpPr>
      <p:sp>
        <p:nvSpPr>
          <p:cNvPr name="TextBox 2" id="2"/>
          <p:cNvSpPr txBox="true"/>
          <p:nvPr/>
        </p:nvSpPr>
        <p:spPr>
          <a:xfrm rot="0">
            <a:off x="2555493" y="1028700"/>
            <a:ext cx="8265530" cy="1227277"/>
          </a:xfrm>
          <a:prstGeom prst="rect">
            <a:avLst/>
          </a:prstGeom>
        </p:spPr>
        <p:txBody>
          <a:bodyPr anchor="t" rtlCol="false" tIns="0" lIns="0" bIns="0" rIns="0">
            <a:spAutoFit/>
          </a:bodyPr>
          <a:lstStyle/>
          <a:p>
            <a:pPr algn="ctr">
              <a:lnSpc>
                <a:spcPts val="4854"/>
              </a:lnSpc>
            </a:pPr>
            <a:r>
              <a:rPr lang="en-US" b="true" sz="4011" spc="-72">
                <a:solidFill>
                  <a:srgbClr val="FFFFFF"/>
                </a:solidFill>
                <a:latin typeface="Glacial Indifference Bold"/>
                <a:ea typeface="Glacial Indifference Bold"/>
                <a:cs typeface="Glacial Indifference Bold"/>
                <a:sym typeface="Glacial Indifference Bold"/>
              </a:rPr>
              <a:t>Lets try to create 2 mini software (Very mini) in Python</a:t>
            </a:r>
          </a:p>
        </p:txBody>
      </p:sp>
      <p:sp>
        <p:nvSpPr>
          <p:cNvPr name="Freeform 3" id="3"/>
          <p:cNvSpPr/>
          <p:nvPr/>
        </p:nvSpPr>
        <p:spPr>
          <a:xfrm flipH="false" flipV="false" rot="0">
            <a:off x="12227437" y="2670849"/>
            <a:ext cx="4346704" cy="4322995"/>
          </a:xfrm>
          <a:custGeom>
            <a:avLst/>
            <a:gdLst/>
            <a:ahLst/>
            <a:cxnLst/>
            <a:rect r="r" b="b" t="t" l="l"/>
            <a:pathLst>
              <a:path h="4322995" w="4346704">
                <a:moveTo>
                  <a:pt x="0" y="0"/>
                </a:moveTo>
                <a:lnTo>
                  <a:pt x="4346704" y="0"/>
                </a:lnTo>
                <a:lnTo>
                  <a:pt x="4346704" y="4322995"/>
                </a:lnTo>
                <a:lnTo>
                  <a:pt x="0" y="4322995"/>
                </a:lnTo>
                <a:lnTo>
                  <a:pt x="0" y="0"/>
                </a:lnTo>
                <a:close/>
              </a:path>
            </a:pathLst>
          </a:custGeom>
          <a:blipFill>
            <a:blip r:embed="rId2">
              <a:extLst>
                <a:ext uri="{96DAC541-7B7A-43D3-8B79-37D633B846F1}">
                  <asvg:svgBlip xmlns:asvg="http://schemas.microsoft.com/office/drawing/2016/SVG/main" r:embed="rId3"/>
                </a:ext>
              </a:extLst>
            </a:blip>
            <a:stretch>
              <a:fillRect l="0" t="0" r="0" b="-108"/>
            </a:stretch>
          </a:blipFill>
        </p:spPr>
      </p:sp>
      <p:sp>
        <p:nvSpPr>
          <p:cNvPr name="TextBox 4" id="4"/>
          <p:cNvSpPr txBox="true"/>
          <p:nvPr/>
        </p:nvSpPr>
        <p:spPr>
          <a:xfrm rot="0">
            <a:off x="2555493" y="2498118"/>
            <a:ext cx="8265530" cy="4261642"/>
          </a:xfrm>
          <a:prstGeom prst="rect">
            <a:avLst/>
          </a:prstGeom>
        </p:spPr>
        <p:txBody>
          <a:bodyPr anchor="t" rtlCol="false" tIns="0" lIns="0" bIns="0" rIns="0">
            <a:spAutoFit/>
          </a:bodyPr>
          <a:lstStyle/>
          <a:p>
            <a:pPr algn="l" marL="917015" indent="-305672" lvl="2">
              <a:lnSpc>
                <a:spcPts val="4854"/>
              </a:lnSpc>
              <a:buFont typeface="Arial"/>
              <a:buChar char="⚬"/>
            </a:pPr>
            <a:r>
              <a:rPr lang="en-US" b="true" sz="4011" spc="-72">
                <a:solidFill>
                  <a:srgbClr val="F7DF1E"/>
                </a:solidFill>
                <a:latin typeface="Glacial Indifference Bold"/>
                <a:ea typeface="Glacial Indifference Bold"/>
                <a:cs typeface="Glacial Indifference Bold"/>
                <a:sym typeface="Glacial Indifference Bold"/>
              </a:rPr>
              <a:t>Ask a user for his/her name, then, print out a message to greet the user (eg. Hello, XXX)</a:t>
            </a:r>
          </a:p>
          <a:p>
            <a:pPr algn="l" marL="917015" indent="-305672" lvl="2">
              <a:lnSpc>
                <a:spcPts val="4854"/>
              </a:lnSpc>
              <a:buFont typeface="Arial"/>
              <a:buChar char="⚬"/>
            </a:pPr>
            <a:r>
              <a:rPr lang="en-US" b="true" sz="4011" spc="-72">
                <a:solidFill>
                  <a:srgbClr val="F7DF1E"/>
                </a:solidFill>
                <a:latin typeface="Glacial Indifference Bold"/>
                <a:ea typeface="Glacial Indifference Bold"/>
                <a:cs typeface="Glacial Indifference Bold"/>
                <a:sym typeface="Glacial Indifference Bold"/>
              </a:rPr>
              <a:t> Ask a user for 2 numbers (integers), then, print out the result of the first number minus the second number. </a:t>
            </a:r>
          </a:p>
        </p:txBody>
      </p:sp>
      <p:grpSp>
        <p:nvGrpSpPr>
          <p:cNvPr name="Group 5" id="5"/>
          <p:cNvGrpSpPr/>
          <p:nvPr/>
        </p:nvGrpSpPr>
        <p:grpSpPr>
          <a:xfrm rot="0">
            <a:off x="2537237" y="161693"/>
            <a:ext cx="13213526" cy="9925515"/>
            <a:chOff x="0" y="0"/>
            <a:chExt cx="17618034" cy="13234020"/>
          </a:xfrm>
        </p:grpSpPr>
        <p:sp>
          <p:nvSpPr>
            <p:cNvPr name="Freeform 6" id="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7" id="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8" id="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85.xml><?xml version="1.0" encoding="utf-8"?>
<p:sld xmlns:p="http://schemas.openxmlformats.org/presentationml/2006/main" xmlns:a="http://schemas.openxmlformats.org/drawingml/2006/main" xmlns:r="http://schemas.openxmlformats.org/officeDocument/2006/relationships">
  <p:cSld>
    <p:bg>
      <p:bgPr>
        <a:solidFill>
          <a:srgbClr val="004A94"/>
        </a:solidFill>
      </p:bgPr>
    </p:bg>
    <p:spTree>
      <p:nvGrpSpPr>
        <p:cNvPr id="1" name=""/>
        <p:cNvGrpSpPr/>
        <p:nvPr/>
      </p:nvGrpSpPr>
      <p:grpSpPr>
        <a:xfrm>
          <a:off x="0" y="0"/>
          <a:ext cx="0" cy="0"/>
          <a:chOff x="0" y="0"/>
          <a:chExt cx="0" cy="0"/>
        </a:xfrm>
      </p:grpSpPr>
      <p:grpSp>
        <p:nvGrpSpPr>
          <p:cNvPr name="Group 2" id="2"/>
          <p:cNvGrpSpPr/>
          <p:nvPr/>
        </p:nvGrpSpPr>
        <p:grpSpPr>
          <a:xfrm rot="0">
            <a:off x="1950162" y="3145517"/>
            <a:ext cx="6173189" cy="5394656"/>
            <a:chOff x="0" y="0"/>
            <a:chExt cx="8230919" cy="7192875"/>
          </a:xfrm>
        </p:grpSpPr>
        <p:sp>
          <p:nvSpPr>
            <p:cNvPr name="Freeform 3" id="3"/>
            <p:cNvSpPr/>
            <p:nvPr/>
          </p:nvSpPr>
          <p:spPr>
            <a:xfrm flipH="false" flipV="false" rot="0">
              <a:off x="0" y="0"/>
              <a:ext cx="8230870" cy="7192899"/>
            </a:xfrm>
            <a:custGeom>
              <a:avLst/>
              <a:gdLst/>
              <a:ahLst/>
              <a:cxnLst/>
              <a:rect r="r" b="b" t="t" l="l"/>
              <a:pathLst>
                <a:path h="7192899" w="8230870">
                  <a:moveTo>
                    <a:pt x="0" y="0"/>
                  </a:moveTo>
                  <a:lnTo>
                    <a:pt x="0" y="7192899"/>
                  </a:lnTo>
                  <a:lnTo>
                    <a:pt x="8230870" y="7192899"/>
                  </a:lnTo>
                  <a:lnTo>
                    <a:pt x="8230870" y="0"/>
                  </a:lnTo>
                  <a:lnTo>
                    <a:pt x="0" y="0"/>
                  </a:lnTo>
                  <a:close/>
                  <a:moveTo>
                    <a:pt x="7907147" y="6869049"/>
                  </a:moveTo>
                  <a:lnTo>
                    <a:pt x="317119" y="6869049"/>
                  </a:lnTo>
                  <a:lnTo>
                    <a:pt x="317119" y="317119"/>
                  </a:lnTo>
                  <a:lnTo>
                    <a:pt x="7907147" y="317119"/>
                  </a:lnTo>
                  <a:lnTo>
                    <a:pt x="7907147" y="6869049"/>
                  </a:lnTo>
                  <a:close/>
                </a:path>
              </a:pathLst>
            </a:custGeom>
            <a:solidFill>
              <a:srgbClr val="FBE9E7"/>
            </a:solidFill>
          </p:spPr>
        </p:sp>
      </p:grpSp>
      <p:sp>
        <p:nvSpPr>
          <p:cNvPr name="TextBox 4" id="4"/>
          <p:cNvSpPr txBox="true"/>
          <p:nvPr/>
        </p:nvSpPr>
        <p:spPr>
          <a:xfrm rot="0">
            <a:off x="3243552" y="863157"/>
            <a:ext cx="11444081" cy="604643"/>
          </a:xfrm>
          <a:prstGeom prst="rect">
            <a:avLst/>
          </a:prstGeom>
        </p:spPr>
        <p:txBody>
          <a:bodyPr anchor="t" rtlCol="false" tIns="0" lIns="0" bIns="0" rIns="0">
            <a:spAutoFit/>
          </a:bodyPr>
          <a:lstStyle/>
          <a:p>
            <a:pPr algn="ctr">
              <a:lnSpc>
                <a:spcPts val="4722"/>
              </a:lnSpc>
            </a:pPr>
            <a:r>
              <a:rPr lang="en-US" sz="3902" spc="-70">
                <a:solidFill>
                  <a:srgbClr val="F7DF1E"/>
                </a:solidFill>
                <a:latin typeface="Archivo Black"/>
                <a:ea typeface="Archivo Black"/>
                <a:cs typeface="Archivo Black"/>
                <a:sym typeface="Archivo Black"/>
              </a:rPr>
              <a:t>Low-Level Programming Languages (1)</a:t>
            </a:r>
          </a:p>
        </p:txBody>
      </p:sp>
      <p:sp>
        <p:nvSpPr>
          <p:cNvPr name="TextBox 5" id="5"/>
          <p:cNvSpPr txBox="true"/>
          <p:nvPr/>
        </p:nvSpPr>
        <p:spPr>
          <a:xfrm rot="0">
            <a:off x="2360379" y="2604391"/>
            <a:ext cx="4967960" cy="344421"/>
          </a:xfrm>
          <a:prstGeom prst="rect">
            <a:avLst/>
          </a:prstGeom>
        </p:spPr>
        <p:txBody>
          <a:bodyPr anchor="t" rtlCol="false" tIns="0" lIns="0" bIns="0" rIns="0">
            <a:spAutoFit/>
          </a:bodyPr>
          <a:lstStyle/>
          <a:p>
            <a:pPr algn="ctr">
              <a:lnSpc>
                <a:spcPts val="2859"/>
              </a:lnSpc>
            </a:pPr>
            <a:r>
              <a:rPr lang="en-US" b="true" sz="2977">
                <a:solidFill>
                  <a:srgbClr val="FFFFFF"/>
                </a:solidFill>
                <a:latin typeface="Arimo Bold"/>
                <a:ea typeface="Arimo Bold"/>
                <a:cs typeface="Arimo Bold"/>
                <a:sym typeface="Arimo Bold"/>
              </a:rPr>
              <a:t>Machine Code</a:t>
            </a:r>
          </a:p>
        </p:txBody>
      </p:sp>
      <p:sp>
        <p:nvSpPr>
          <p:cNvPr name="TextBox 6" id="6"/>
          <p:cNvSpPr txBox="true"/>
          <p:nvPr/>
        </p:nvSpPr>
        <p:spPr>
          <a:xfrm rot="0">
            <a:off x="2552777" y="3751723"/>
            <a:ext cx="4967960" cy="4287019"/>
          </a:xfrm>
          <a:prstGeom prst="rect">
            <a:avLst/>
          </a:prstGeom>
        </p:spPr>
        <p:txBody>
          <a:bodyPr anchor="t" rtlCol="false" tIns="0" lIns="0" bIns="0" rIns="0">
            <a:spAutoFit/>
          </a:bodyPr>
          <a:lstStyle/>
          <a:p>
            <a:pPr algn="ctr">
              <a:lnSpc>
                <a:spcPts val="2859"/>
              </a:lnSpc>
            </a:pPr>
            <a:r>
              <a:rPr lang="en-US" b="true" sz="2977">
                <a:solidFill>
                  <a:srgbClr val="FFFFFF"/>
                </a:solidFill>
                <a:latin typeface="Arimo Bold"/>
                <a:ea typeface="Arimo Bold"/>
                <a:cs typeface="Arimo Bold"/>
                <a:sym typeface="Arimo Bold"/>
              </a:rPr>
              <a:t>010101010010100100100101010101001001010010011010101000101101010101010101010100101010101010010101010010100100100101010101001001010010011010101000101101010101010101010100101010101010010101010010100100100101010101001001010010011010101000101101010101010101010100101010101010</a:t>
            </a:r>
          </a:p>
        </p:txBody>
      </p:sp>
      <p:sp>
        <p:nvSpPr>
          <p:cNvPr name="TextBox 7" id="7"/>
          <p:cNvSpPr txBox="true"/>
          <p:nvPr/>
        </p:nvSpPr>
        <p:spPr>
          <a:xfrm rot="0">
            <a:off x="8965592" y="5314950"/>
            <a:ext cx="6903727" cy="950851"/>
          </a:xfrm>
          <a:prstGeom prst="rect">
            <a:avLst/>
          </a:prstGeom>
        </p:spPr>
        <p:txBody>
          <a:bodyPr anchor="t" rtlCol="false" tIns="0" lIns="0" bIns="0" rIns="0">
            <a:spAutoFit/>
          </a:bodyPr>
          <a:lstStyle/>
          <a:p>
            <a:pPr algn="ctr">
              <a:lnSpc>
                <a:spcPts val="3972"/>
              </a:lnSpc>
            </a:pPr>
            <a:r>
              <a:rPr lang="en-US" b="true" sz="4138">
                <a:solidFill>
                  <a:srgbClr val="FFFFFF"/>
                </a:solidFill>
                <a:latin typeface="Arimo Bold"/>
                <a:ea typeface="Arimo Bold"/>
                <a:cs typeface="Arimo Bold"/>
                <a:sym typeface="Arimo Bold"/>
              </a:rPr>
              <a:t>It is impossible to code in machine code</a:t>
            </a:r>
          </a:p>
        </p:txBody>
      </p:sp>
      <p:grpSp>
        <p:nvGrpSpPr>
          <p:cNvPr name="Group 8" id="8"/>
          <p:cNvGrpSpPr/>
          <p:nvPr/>
        </p:nvGrpSpPr>
        <p:grpSpPr>
          <a:xfrm rot="0">
            <a:off x="2537237" y="161693"/>
            <a:ext cx="13213526" cy="9925515"/>
            <a:chOff x="0" y="0"/>
            <a:chExt cx="17618034" cy="13234020"/>
          </a:xfrm>
        </p:grpSpPr>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0" id="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1" id="1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86.xml><?xml version="1.0" encoding="utf-8"?>
<p:sld xmlns:p="http://schemas.openxmlformats.org/presentationml/2006/main" xmlns:a="http://schemas.openxmlformats.org/drawingml/2006/main" xmlns:r="http://schemas.openxmlformats.org/officeDocument/2006/relationships">
  <p:cSld>
    <p:bg>
      <p:bgPr>
        <a:solidFill>
          <a:srgbClr val="004A94"/>
        </a:solidFill>
      </p:bgPr>
    </p:bg>
    <p:spTree>
      <p:nvGrpSpPr>
        <p:cNvPr id="1" name=""/>
        <p:cNvGrpSpPr/>
        <p:nvPr/>
      </p:nvGrpSpPr>
      <p:grpSpPr>
        <a:xfrm>
          <a:off x="0" y="0"/>
          <a:ext cx="0" cy="0"/>
          <a:chOff x="0" y="0"/>
          <a:chExt cx="0" cy="0"/>
        </a:xfrm>
      </p:grpSpPr>
      <p:grpSp>
        <p:nvGrpSpPr>
          <p:cNvPr name="Group 2" id="2"/>
          <p:cNvGrpSpPr/>
          <p:nvPr/>
        </p:nvGrpSpPr>
        <p:grpSpPr>
          <a:xfrm rot="0">
            <a:off x="2174088" y="4038712"/>
            <a:ext cx="6049711" cy="3121906"/>
            <a:chOff x="0" y="0"/>
            <a:chExt cx="8066281" cy="4162541"/>
          </a:xfrm>
        </p:grpSpPr>
        <p:sp>
          <p:nvSpPr>
            <p:cNvPr name="Freeform 3" id="3"/>
            <p:cNvSpPr/>
            <p:nvPr/>
          </p:nvSpPr>
          <p:spPr>
            <a:xfrm flipH="false" flipV="false" rot="0">
              <a:off x="0" y="0"/>
              <a:ext cx="8066278" cy="4162552"/>
            </a:xfrm>
            <a:custGeom>
              <a:avLst/>
              <a:gdLst/>
              <a:ahLst/>
              <a:cxnLst/>
              <a:rect r="r" b="b" t="t" l="l"/>
              <a:pathLst>
                <a:path h="4162552" w="8066278">
                  <a:moveTo>
                    <a:pt x="0" y="0"/>
                  </a:moveTo>
                  <a:lnTo>
                    <a:pt x="0" y="4162552"/>
                  </a:lnTo>
                  <a:lnTo>
                    <a:pt x="8066278" y="4162552"/>
                  </a:lnTo>
                  <a:lnTo>
                    <a:pt x="8066278" y="0"/>
                  </a:lnTo>
                  <a:lnTo>
                    <a:pt x="0" y="0"/>
                  </a:lnTo>
                  <a:close/>
                  <a:moveTo>
                    <a:pt x="7748905" y="3845179"/>
                  </a:moveTo>
                  <a:lnTo>
                    <a:pt x="310769" y="3845179"/>
                  </a:lnTo>
                  <a:lnTo>
                    <a:pt x="310769" y="310769"/>
                  </a:lnTo>
                  <a:lnTo>
                    <a:pt x="7748905" y="310769"/>
                  </a:lnTo>
                  <a:lnTo>
                    <a:pt x="7748905" y="3845179"/>
                  </a:lnTo>
                  <a:close/>
                </a:path>
              </a:pathLst>
            </a:custGeom>
            <a:solidFill>
              <a:srgbClr val="FBE9E7"/>
            </a:solidFill>
          </p:spPr>
        </p:sp>
      </p:grpSp>
      <p:sp>
        <p:nvSpPr>
          <p:cNvPr name="Freeform 4" id="4"/>
          <p:cNvSpPr/>
          <p:nvPr/>
        </p:nvSpPr>
        <p:spPr>
          <a:xfrm flipH="false" flipV="false" rot="0">
            <a:off x="2610211" y="4578613"/>
            <a:ext cx="5177464" cy="1909760"/>
          </a:xfrm>
          <a:custGeom>
            <a:avLst/>
            <a:gdLst/>
            <a:ahLst/>
            <a:cxnLst/>
            <a:rect r="r" b="b" t="t" l="l"/>
            <a:pathLst>
              <a:path h="1909760" w="5177464">
                <a:moveTo>
                  <a:pt x="0" y="0"/>
                </a:moveTo>
                <a:lnTo>
                  <a:pt x="5177464" y="0"/>
                </a:lnTo>
                <a:lnTo>
                  <a:pt x="5177464" y="1909760"/>
                </a:lnTo>
                <a:lnTo>
                  <a:pt x="0" y="1909760"/>
                </a:lnTo>
                <a:lnTo>
                  <a:pt x="0" y="0"/>
                </a:lnTo>
                <a:close/>
              </a:path>
            </a:pathLst>
          </a:custGeom>
          <a:blipFill>
            <a:blip r:embed="rId2"/>
            <a:stretch>
              <a:fillRect l="0" t="0" r="-154238" b="-131187"/>
            </a:stretch>
          </a:blipFill>
        </p:spPr>
      </p:sp>
      <p:sp>
        <p:nvSpPr>
          <p:cNvPr name="TextBox 5" id="5"/>
          <p:cNvSpPr txBox="true"/>
          <p:nvPr/>
        </p:nvSpPr>
        <p:spPr>
          <a:xfrm rot="0">
            <a:off x="3243552" y="910782"/>
            <a:ext cx="11444081" cy="604643"/>
          </a:xfrm>
          <a:prstGeom prst="rect">
            <a:avLst/>
          </a:prstGeom>
        </p:spPr>
        <p:txBody>
          <a:bodyPr anchor="t" rtlCol="false" tIns="0" lIns="0" bIns="0" rIns="0">
            <a:spAutoFit/>
          </a:bodyPr>
          <a:lstStyle/>
          <a:p>
            <a:pPr algn="ctr">
              <a:lnSpc>
                <a:spcPts val="4722"/>
              </a:lnSpc>
            </a:pPr>
            <a:r>
              <a:rPr lang="en-US" sz="3902" spc="-70">
                <a:solidFill>
                  <a:srgbClr val="F7DF1E"/>
                </a:solidFill>
                <a:latin typeface="Archivo Black"/>
                <a:ea typeface="Archivo Black"/>
                <a:cs typeface="Archivo Black"/>
                <a:sym typeface="Archivo Black"/>
              </a:rPr>
              <a:t>Low-Level Programming Languages (2)</a:t>
            </a:r>
          </a:p>
        </p:txBody>
      </p:sp>
      <p:sp>
        <p:nvSpPr>
          <p:cNvPr name="TextBox 6" id="6"/>
          <p:cNvSpPr txBox="true"/>
          <p:nvPr/>
        </p:nvSpPr>
        <p:spPr>
          <a:xfrm rot="0">
            <a:off x="2432441" y="3389975"/>
            <a:ext cx="5533005" cy="319140"/>
          </a:xfrm>
          <a:prstGeom prst="rect">
            <a:avLst/>
          </a:prstGeom>
        </p:spPr>
        <p:txBody>
          <a:bodyPr anchor="t" rtlCol="false" tIns="0" lIns="0" bIns="0" rIns="0">
            <a:spAutoFit/>
          </a:bodyPr>
          <a:lstStyle/>
          <a:p>
            <a:pPr algn="ctr">
              <a:lnSpc>
                <a:spcPts val="2636"/>
              </a:lnSpc>
            </a:pPr>
            <a:r>
              <a:rPr lang="en-US" b="true" sz="2747">
                <a:solidFill>
                  <a:srgbClr val="FFFFFF"/>
                </a:solidFill>
                <a:latin typeface="Arimo Bold"/>
                <a:ea typeface="Arimo Bold"/>
                <a:cs typeface="Arimo Bold"/>
                <a:sym typeface="Arimo Bold"/>
              </a:rPr>
              <a:t>Assembly Language (eg. MIPS)</a:t>
            </a:r>
          </a:p>
        </p:txBody>
      </p:sp>
      <p:sp>
        <p:nvSpPr>
          <p:cNvPr name="TextBox 7" id="7"/>
          <p:cNvSpPr txBox="true"/>
          <p:nvPr/>
        </p:nvSpPr>
        <p:spPr>
          <a:xfrm rot="0">
            <a:off x="10663605" y="3458950"/>
            <a:ext cx="5812656" cy="335436"/>
          </a:xfrm>
          <a:prstGeom prst="rect">
            <a:avLst/>
          </a:prstGeom>
        </p:spPr>
        <p:txBody>
          <a:bodyPr anchor="t" rtlCol="false" tIns="0" lIns="0" bIns="0" rIns="0">
            <a:spAutoFit/>
          </a:bodyPr>
          <a:lstStyle/>
          <a:p>
            <a:pPr algn="ctr">
              <a:lnSpc>
                <a:spcPts val="2801"/>
              </a:lnSpc>
            </a:pPr>
            <a:r>
              <a:rPr lang="en-US" b="true" sz="2918">
                <a:solidFill>
                  <a:srgbClr val="FFFFFF"/>
                </a:solidFill>
                <a:latin typeface="Arimo Bold"/>
                <a:ea typeface="Arimo Bold"/>
                <a:cs typeface="Arimo Bold"/>
                <a:sym typeface="Arimo Bold"/>
              </a:rPr>
              <a:t>Illustration of how it works</a:t>
            </a:r>
          </a:p>
        </p:txBody>
      </p:sp>
      <p:grpSp>
        <p:nvGrpSpPr>
          <p:cNvPr name="Group 8" id="8"/>
          <p:cNvGrpSpPr/>
          <p:nvPr/>
        </p:nvGrpSpPr>
        <p:grpSpPr>
          <a:xfrm rot="0">
            <a:off x="11949062" y="4338963"/>
            <a:ext cx="3241742" cy="888708"/>
            <a:chOff x="0" y="0"/>
            <a:chExt cx="4322323" cy="1184944"/>
          </a:xfrm>
        </p:grpSpPr>
        <p:sp>
          <p:nvSpPr>
            <p:cNvPr name="Freeform 9" id="9"/>
            <p:cNvSpPr/>
            <p:nvPr/>
          </p:nvSpPr>
          <p:spPr>
            <a:xfrm flipH="false" flipV="false" rot="0">
              <a:off x="0" y="0"/>
              <a:ext cx="4322318" cy="1184910"/>
            </a:xfrm>
            <a:custGeom>
              <a:avLst/>
              <a:gdLst/>
              <a:ahLst/>
              <a:cxnLst/>
              <a:rect r="r" b="b" t="t" l="l"/>
              <a:pathLst>
                <a:path h="1184910" w="4322318">
                  <a:moveTo>
                    <a:pt x="0" y="0"/>
                  </a:moveTo>
                  <a:lnTo>
                    <a:pt x="0" y="1184910"/>
                  </a:lnTo>
                  <a:lnTo>
                    <a:pt x="4322318" y="1184910"/>
                  </a:lnTo>
                  <a:lnTo>
                    <a:pt x="4322318" y="0"/>
                  </a:lnTo>
                  <a:lnTo>
                    <a:pt x="0" y="0"/>
                  </a:lnTo>
                  <a:close/>
                  <a:moveTo>
                    <a:pt x="4102481" y="965073"/>
                  </a:moveTo>
                  <a:lnTo>
                    <a:pt x="215265" y="965073"/>
                  </a:lnTo>
                  <a:lnTo>
                    <a:pt x="215265" y="215265"/>
                  </a:lnTo>
                  <a:lnTo>
                    <a:pt x="4102481" y="215265"/>
                  </a:lnTo>
                  <a:lnTo>
                    <a:pt x="4102481" y="965073"/>
                  </a:lnTo>
                  <a:close/>
                </a:path>
              </a:pathLst>
            </a:custGeom>
            <a:solidFill>
              <a:srgbClr val="FBE9E7"/>
            </a:solidFill>
          </p:spPr>
        </p:sp>
      </p:grpSp>
      <p:grpSp>
        <p:nvGrpSpPr>
          <p:cNvPr name="Group 10" id="10"/>
          <p:cNvGrpSpPr/>
          <p:nvPr/>
        </p:nvGrpSpPr>
        <p:grpSpPr>
          <a:xfrm rot="0">
            <a:off x="11949062" y="5227671"/>
            <a:ext cx="3241742" cy="888708"/>
            <a:chOff x="0" y="0"/>
            <a:chExt cx="4322323" cy="1184944"/>
          </a:xfrm>
        </p:grpSpPr>
        <p:sp>
          <p:nvSpPr>
            <p:cNvPr name="Freeform 11" id="11"/>
            <p:cNvSpPr/>
            <p:nvPr/>
          </p:nvSpPr>
          <p:spPr>
            <a:xfrm flipH="false" flipV="false" rot="0">
              <a:off x="0" y="0"/>
              <a:ext cx="4322318" cy="1184910"/>
            </a:xfrm>
            <a:custGeom>
              <a:avLst/>
              <a:gdLst/>
              <a:ahLst/>
              <a:cxnLst/>
              <a:rect r="r" b="b" t="t" l="l"/>
              <a:pathLst>
                <a:path h="1184910" w="4322318">
                  <a:moveTo>
                    <a:pt x="0" y="0"/>
                  </a:moveTo>
                  <a:lnTo>
                    <a:pt x="0" y="1184910"/>
                  </a:lnTo>
                  <a:lnTo>
                    <a:pt x="4322318" y="1184910"/>
                  </a:lnTo>
                  <a:lnTo>
                    <a:pt x="4322318" y="0"/>
                  </a:lnTo>
                  <a:lnTo>
                    <a:pt x="0" y="0"/>
                  </a:lnTo>
                  <a:close/>
                  <a:moveTo>
                    <a:pt x="4102481" y="965073"/>
                  </a:moveTo>
                  <a:lnTo>
                    <a:pt x="215265" y="965073"/>
                  </a:lnTo>
                  <a:lnTo>
                    <a:pt x="215265" y="215265"/>
                  </a:lnTo>
                  <a:lnTo>
                    <a:pt x="4102481" y="215265"/>
                  </a:lnTo>
                  <a:lnTo>
                    <a:pt x="4102481" y="965073"/>
                  </a:lnTo>
                  <a:close/>
                </a:path>
              </a:pathLst>
            </a:custGeom>
            <a:solidFill>
              <a:srgbClr val="FBE9E7"/>
            </a:solidFill>
          </p:spPr>
        </p:sp>
      </p:grpSp>
      <p:grpSp>
        <p:nvGrpSpPr>
          <p:cNvPr name="Group 12" id="12"/>
          <p:cNvGrpSpPr/>
          <p:nvPr/>
        </p:nvGrpSpPr>
        <p:grpSpPr>
          <a:xfrm rot="0">
            <a:off x="11949062" y="6116380"/>
            <a:ext cx="3241742" cy="888708"/>
            <a:chOff x="0" y="0"/>
            <a:chExt cx="4322323" cy="1184944"/>
          </a:xfrm>
        </p:grpSpPr>
        <p:sp>
          <p:nvSpPr>
            <p:cNvPr name="Freeform 13" id="13"/>
            <p:cNvSpPr/>
            <p:nvPr/>
          </p:nvSpPr>
          <p:spPr>
            <a:xfrm flipH="false" flipV="false" rot="0">
              <a:off x="0" y="0"/>
              <a:ext cx="4322318" cy="1184910"/>
            </a:xfrm>
            <a:custGeom>
              <a:avLst/>
              <a:gdLst/>
              <a:ahLst/>
              <a:cxnLst/>
              <a:rect r="r" b="b" t="t" l="l"/>
              <a:pathLst>
                <a:path h="1184910" w="4322318">
                  <a:moveTo>
                    <a:pt x="0" y="0"/>
                  </a:moveTo>
                  <a:lnTo>
                    <a:pt x="0" y="1184910"/>
                  </a:lnTo>
                  <a:lnTo>
                    <a:pt x="4322318" y="1184910"/>
                  </a:lnTo>
                  <a:lnTo>
                    <a:pt x="4322318" y="0"/>
                  </a:lnTo>
                  <a:lnTo>
                    <a:pt x="0" y="0"/>
                  </a:lnTo>
                  <a:close/>
                  <a:moveTo>
                    <a:pt x="4102481" y="965073"/>
                  </a:moveTo>
                  <a:lnTo>
                    <a:pt x="215265" y="965073"/>
                  </a:lnTo>
                  <a:lnTo>
                    <a:pt x="215265" y="215265"/>
                  </a:lnTo>
                  <a:lnTo>
                    <a:pt x="4102481" y="215265"/>
                  </a:lnTo>
                  <a:lnTo>
                    <a:pt x="4102481" y="965073"/>
                  </a:lnTo>
                  <a:close/>
                </a:path>
              </a:pathLst>
            </a:custGeom>
            <a:solidFill>
              <a:srgbClr val="FBE9E7"/>
            </a:solidFill>
          </p:spPr>
        </p:sp>
      </p:grpSp>
      <p:sp>
        <p:nvSpPr>
          <p:cNvPr name="TextBox 14" id="14"/>
          <p:cNvSpPr txBox="true"/>
          <p:nvPr/>
        </p:nvSpPr>
        <p:spPr>
          <a:xfrm rot="0">
            <a:off x="11109790" y="4309212"/>
            <a:ext cx="571457" cy="757711"/>
          </a:xfrm>
          <a:prstGeom prst="rect">
            <a:avLst/>
          </a:prstGeom>
        </p:spPr>
        <p:txBody>
          <a:bodyPr anchor="t" rtlCol="false" tIns="0" lIns="0" bIns="0" rIns="0">
            <a:spAutoFit/>
          </a:bodyPr>
          <a:lstStyle/>
          <a:p>
            <a:pPr algn="ctr">
              <a:lnSpc>
                <a:spcPts val="5209"/>
              </a:lnSpc>
            </a:pPr>
            <a:r>
              <a:rPr lang="en-US" b="true" sz="3720">
                <a:solidFill>
                  <a:srgbClr val="FBE9E7"/>
                </a:solidFill>
                <a:latin typeface="Arimo Bold"/>
                <a:ea typeface="Arimo Bold"/>
                <a:cs typeface="Arimo Bold"/>
                <a:sym typeface="Arimo Bold"/>
              </a:rPr>
              <a:t>a0</a:t>
            </a:r>
          </a:p>
        </p:txBody>
      </p:sp>
      <p:sp>
        <p:nvSpPr>
          <p:cNvPr name="TextBox 15" id="15"/>
          <p:cNvSpPr txBox="true"/>
          <p:nvPr/>
        </p:nvSpPr>
        <p:spPr>
          <a:xfrm rot="0">
            <a:off x="11109790" y="5142687"/>
            <a:ext cx="571457" cy="757711"/>
          </a:xfrm>
          <a:prstGeom prst="rect">
            <a:avLst/>
          </a:prstGeom>
        </p:spPr>
        <p:txBody>
          <a:bodyPr anchor="t" rtlCol="false" tIns="0" lIns="0" bIns="0" rIns="0">
            <a:spAutoFit/>
          </a:bodyPr>
          <a:lstStyle/>
          <a:p>
            <a:pPr algn="ctr">
              <a:lnSpc>
                <a:spcPts val="5209"/>
              </a:lnSpc>
            </a:pPr>
            <a:r>
              <a:rPr lang="en-US" b="true" sz="3720">
                <a:solidFill>
                  <a:srgbClr val="FBE9E7"/>
                </a:solidFill>
                <a:latin typeface="Arimo Bold"/>
                <a:ea typeface="Arimo Bold"/>
                <a:cs typeface="Arimo Bold"/>
                <a:sym typeface="Arimo Bold"/>
              </a:rPr>
              <a:t>a1</a:t>
            </a:r>
          </a:p>
        </p:txBody>
      </p:sp>
      <p:sp>
        <p:nvSpPr>
          <p:cNvPr name="TextBox 16" id="16"/>
          <p:cNvSpPr txBox="true"/>
          <p:nvPr/>
        </p:nvSpPr>
        <p:spPr>
          <a:xfrm rot="0">
            <a:off x="11148318" y="6086629"/>
            <a:ext cx="494401" cy="757711"/>
          </a:xfrm>
          <a:prstGeom prst="rect">
            <a:avLst/>
          </a:prstGeom>
        </p:spPr>
        <p:txBody>
          <a:bodyPr anchor="t" rtlCol="false" tIns="0" lIns="0" bIns="0" rIns="0">
            <a:spAutoFit/>
          </a:bodyPr>
          <a:lstStyle/>
          <a:p>
            <a:pPr algn="ctr">
              <a:lnSpc>
                <a:spcPts val="5209"/>
              </a:lnSpc>
            </a:pPr>
            <a:r>
              <a:rPr lang="en-US" b="true" sz="3720">
                <a:solidFill>
                  <a:srgbClr val="FBE9E7"/>
                </a:solidFill>
                <a:latin typeface="Arimo Bold"/>
                <a:ea typeface="Arimo Bold"/>
                <a:cs typeface="Arimo Bold"/>
                <a:sym typeface="Arimo Bold"/>
              </a:rPr>
              <a:t>t0</a:t>
            </a:r>
          </a:p>
        </p:txBody>
      </p:sp>
      <p:sp>
        <p:nvSpPr>
          <p:cNvPr name="TextBox 17" id="17"/>
          <p:cNvSpPr txBox="true"/>
          <p:nvPr/>
        </p:nvSpPr>
        <p:spPr>
          <a:xfrm rot="0">
            <a:off x="12498983" y="4309212"/>
            <a:ext cx="276958" cy="757656"/>
          </a:xfrm>
          <a:prstGeom prst="rect">
            <a:avLst/>
          </a:prstGeom>
        </p:spPr>
        <p:txBody>
          <a:bodyPr anchor="t" rtlCol="false" tIns="0" lIns="0" bIns="0" rIns="0">
            <a:spAutoFit/>
          </a:bodyPr>
          <a:lstStyle/>
          <a:p>
            <a:pPr algn="ctr">
              <a:lnSpc>
                <a:spcPts val="5209"/>
              </a:lnSpc>
            </a:pPr>
            <a:r>
              <a:rPr lang="en-US" b="true" sz="3720">
                <a:solidFill>
                  <a:srgbClr val="FBE9E7"/>
                </a:solidFill>
                <a:latin typeface="Arimo Bold"/>
                <a:ea typeface="Arimo Bold"/>
                <a:cs typeface="Arimo Bold"/>
                <a:sym typeface="Arimo Bold"/>
              </a:rPr>
              <a:t>2</a:t>
            </a:r>
          </a:p>
        </p:txBody>
      </p:sp>
      <p:sp>
        <p:nvSpPr>
          <p:cNvPr name="TextBox 18" id="18"/>
          <p:cNvSpPr txBox="true"/>
          <p:nvPr/>
        </p:nvSpPr>
        <p:spPr>
          <a:xfrm rot="0">
            <a:off x="12498983" y="5197948"/>
            <a:ext cx="276958" cy="757656"/>
          </a:xfrm>
          <a:prstGeom prst="rect">
            <a:avLst/>
          </a:prstGeom>
        </p:spPr>
        <p:txBody>
          <a:bodyPr anchor="t" rtlCol="false" tIns="0" lIns="0" bIns="0" rIns="0">
            <a:spAutoFit/>
          </a:bodyPr>
          <a:lstStyle/>
          <a:p>
            <a:pPr algn="ctr">
              <a:lnSpc>
                <a:spcPts val="5209"/>
              </a:lnSpc>
            </a:pPr>
            <a:r>
              <a:rPr lang="en-US" b="true" sz="3720">
                <a:solidFill>
                  <a:srgbClr val="FBE9E7"/>
                </a:solidFill>
                <a:latin typeface="Arimo Bold"/>
                <a:ea typeface="Arimo Bold"/>
                <a:cs typeface="Arimo Bold"/>
                <a:sym typeface="Arimo Bold"/>
              </a:rPr>
              <a:t>3</a:t>
            </a:r>
          </a:p>
        </p:txBody>
      </p:sp>
      <p:grpSp>
        <p:nvGrpSpPr>
          <p:cNvPr name="Group 19" id="19"/>
          <p:cNvGrpSpPr/>
          <p:nvPr/>
        </p:nvGrpSpPr>
        <p:grpSpPr>
          <a:xfrm rot="0">
            <a:off x="2537237" y="161693"/>
            <a:ext cx="13213526" cy="9925515"/>
            <a:chOff x="0" y="0"/>
            <a:chExt cx="17618034" cy="13234020"/>
          </a:xfrm>
        </p:grpSpPr>
        <p:sp>
          <p:nvSpPr>
            <p:cNvPr name="Freeform 20" id="2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21" id="2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22" id="2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87.xml><?xml version="1.0" encoding="utf-8"?>
<p:sld xmlns:p="http://schemas.openxmlformats.org/presentationml/2006/main" xmlns:a="http://schemas.openxmlformats.org/drawingml/2006/main" xmlns:r="http://schemas.openxmlformats.org/officeDocument/2006/relationships">
  <p:cSld>
    <p:bg>
      <p:bgPr>
        <a:solidFill>
          <a:srgbClr val="004A94"/>
        </a:solidFill>
      </p:bgPr>
    </p:bg>
    <p:spTree>
      <p:nvGrpSpPr>
        <p:cNvPr id="1" name=""/>
        <p:cNvGrpSpPr/>
        <p:nvPr/>
      </p:nvGrpSpPr>
      <p:grpSpPr>
        <a:xfrm>
          <a:off x="0" y="0"/>
          <a:ext cx="0" cy="0"/>
          <a:chOff x="0" y="0"/>
          <a:chExt cx="0" cy="0"/>
        </a:xfrm>
      </p:grpSpPr>
      <p:grpSp>
        <p:nvGrpSpPr>
          <p:cNvPr name="Group 2" id="2"/>
          <p:cNvGrpSpPr/>
          <p:nvPr/>
        </p:nvGrpSpPr>
        <p:grpSpPr>
          <a:xfrm rot="0">
            <a:off x="2174088" y="4038712"/>
            <a:ext cx="6049711" cy="3121906"/>
            <a:chOff x="0" y="0"/>
            <a:chExt cx="8066281" cy="4162541"/>
          </a:xfrm>
        </p:grpSpPr>
        <p:sp>
          <p:nvSpPr>
            <p:cNvPr name="Freeform 3" id="3"/>
            <p:cNvSpPr/>
            <p:nvPr/>
          </p:nvSpPr>
          <p:spPr>
            <a:xfrm flipH="false" flipV="false" rot="0">
              <a:off x="0" y="0"/>
              <a:ext cx="8066278" cy="4162552"/>
            </a:xfrm>
            <a:custGeom>
              <a:avLst/>
              <a:gdLst/>
              <a:ahLst/>
              <a:cxnLst/>
              <a:rect r="r" b="b" t="t" l="l"/>
              <a:pathLst>
                <a:path h="4162552" w="8066278">
                  <a:moveTo>
                    <a:pt x="0" y="0"/>
                  </a:moveTo>
                  <a:lnTo>
                    <a:pt x="0" y="4162552"/>
                  </a:lnTo>
                  <a:lnTo>
                    <a:pt x="8066278" y="4162552"/>
                  </a:lnTo>
                  <a:lnTo>
                    <a:pt x="8066278" y="0"/>
                  </a:lnTo>
                  <a:lnTo>
                    <a:pt x="0" y="0"/>
                  </a:lnTo>
                  <a:close/>
                  <a:moveTo>
                    <a:pt x="7748905" y="3845179"/>
                  </a:moveTo>
                  <a:lnTo>
                    <a:pt x="310769" y="3845179"/>
                  </a:lnTo>
                  <a:lnTo>
                    <a:pt x="310769" y="310769"/>
                  </a:lnTo>
                  <a:lnTo>
                    <a:pt x="7748905" y="310769"/>
                  </a:lnTo>
                  <a:lnTo>
                    <a:pt x="7748905" y="3845179"/>
                  </a:lnTo>
                  <a:close/>
                </a:path>
              </a:pathLst>
            </a:custGeom>
            <a:solidFill>
              <a:srgbClr val="FBE9E7"/>
            </a:solidFill>
          </p:spPr>
        </p:sp>
      </p:grpSp>
      <p:sp>
        <p:nvSpPr>
          <p:cNvPr name="Freeform 4" id="4"/>
          <p:cNvSpPr/>
          <p:nvPr/>
        </p:nvSpPr>
        <p:spPr>
          <a:xfrm flipH="false" flipV="false" rot="0">
            <a:off x="2610211" y="4578613"/>
            <a:ext cx="5177464" cy="1909760"/>
          </a:xfrm>
          <a:custGeom>
            <a:avLst/>
            <a:gdLst/>
            <a:ahLst/>
            <a:cxnLst/>
            <a:rect r="r" b="b" t="t" l="l"/>
            <a:pathLst>
              <a:path h="1909760" w="5177464">
                <a:moveTo>
                  <a:pt x="0" y="0"/>
                </a:moveTo>
                <a:lnTo>
                  <a:pt x="5177464" y="0"/>
                </a:lnTo>
                <a:lnTo>
                  <a:pt x="5177464" y="1909760"/>
                </a:lnTo>
                <a:lnTo>
                  <a:pt x="0" y="1909760"/>
                </a:lnTo>
                <a:lnTo>
                  <a:pt x="0" y="0"/>
                </a:lnTo>
                <a:close/>
              </a:path>
            </a:pathLst>
          </a:custGeom>
          <a:blipFill>
            <a:blip r:embed="rId2"/>
            <a:stretch>
              <a:fillRect l="0" t="0" r="-154238" b="-131187"/>
            </a:stretch>
          </a:blipFill>
        </p:spPr>
      </p:sp>
      <p:sp>
        <p:nvSpPr>
          <p:cNvPr name="TextBox 5" id="5"/>
          <p:cNvSpPr txBox="true"/>
          <p:nvPr/>
        </p:nvSpPr>
        <p:spPr>
          <a:xfrm rot="0">
            <a:off x="3243552" y="929832"/>
            <a:ext cx="11444081" cy="604643"/>
          </a:xfrm>
          <a:prstGeom prst="rect">
            <a:avLst/>
          </a:prstGeom>
        </p:spPr>
        <p:txBody>
          <a:bodyPr anchor="t" rtlCol="false" tIns="0" lIns="0" bIns="0" rIns="0">
            <a:spAutoFit/>
          </a:bodyPr>
          <a:lstStyle/>
          <a:p>
            <a:pPr algn="ctr">
              <a:lnSpc>
                <a:spcPts val="4722"/>
              </a:lnSpc>
            </a:pPr>
            <a:r>
              <a:rPr lang="en-US" sz="3902" spc="-70">
                <a:solidFill>
                  <a:srgbClr val="F7DF1E"/>
                </a:solidFill>
                <a:latin typeface="Archivo Black"/>
                <a:ea typeface="Archivo Black"/>
                <a:cs typeface="Archivo Black"/>
                <a:sym typeface="Archivo Black"/>
              </a:rPr>
              <a:t>Low-Level Programming Languages (2)</a:t>
            </a:r>
          </a:p>
        </p:txBody>
      </p:sp>
      <p:sp>
        <p:nvSpPr>
          <p:cNvPr name="TextBox 6" id="6"/>
          <p:cNvSpPr txBox="true"/>
          <p:nvPr/>
        </p:nvSpPr>
        <p:spPr>
          <a:xfrm rot="0">
            <a:off x="2432441" y="3389975"/>
            <a:ext cx="5533005" cy="319140"/>
          </a:xfrm>
          <a:prstGeom prst="rect">
            <a:avLst/>
          </a:prstGeom>
        </p:spPr>
        <p:txBody>
          <a:bodyPr anchor="t" rtlCol="false" tIns="0" lIns="0" bIns="0" rIns="0">
            <a:spAutoFit/>
          </a:bodyPr>
          <a:lstStyle/>
          <a:p>
            <a:pPr algn="ctr">
              <a:lnSpc>
                <a:spcPts val="2636"/>
              </a:lnSpc>
            </a:pPr>
            <a:r>
              <a:rPr lang="en-US" b="true" sz="2747">
                <a:solidFill>
                  <a:srgbClr val="FFFFFF"/>
                </a:solidFill>
                <a:latin typeface="Arimo Bold"/>
                <a:ea typeface="Arimo Bold"/>
                <a:cs typeface="Arimo Bold"/>
                <a:sym typeface="Arimo Bold"/>
              </a:rPr>
              <a:t>Assembly Language (eg. MIPS)</a:t>
            </a:r>
          </a:p>
        </p:txBody>
      </p:sp>
      <p:sp>
        <p:nvSpPr>
          <p:cNvPr name="TextBox 7" id="7"/>
          <p:cNvSpPr txBox="true"/>
          <p:nvPr/>
        </p:nvSpPr>
        <p:spPr>
          <a:xfrm rot="0">
            <a:off x="9719724" y="4054707"/>
            <a:ext cx="6469566" cy="4259253"/>
          </a:xfrm>
          <a:prstGeom prst="rect">
            <a:avLst/>
          </a:prstGeom>
        </p:spPr>
        <p:txBody>
          <a:bodyPr anchor="t" rtlCol="false" tIns="0" lIns="0" bIns="0" rIns="0">
            <a:spAutoFit/>
          </a:bodyPr>
          <a:lstStyle/>
          <a:p>
            <a:pPr algn="l" marL="734326" indent="-244775" lvl="2">
              <a:lnSpc>
                <a:spcPts val="3084"/>
              </a:lnSpc>
              <a:buFont typeface="Arial"/>
              <a:buChar char="⚬"/>
            </a:pPr>
            <a:r>
              <a:rPr lang="en-US" b="true" sz="3211">
                <a:solidFill>
                  <a:srgbClr val="FFFFFF"/>
                </a:solidFill>
                <a:latin typeface="Arimo Bold"/>
                <a:ea typeface="Arimo Bold"/>
                <a:cs typeface="Arimo Bold"/>
                <a:sym typeface="Arimo Bold"/>
              </a:rPr>
              <a:t>A type of programming that sits just above machine code and is low-level language that use mnemonics for its instructions and commands.</a:t>
            </a:r>
          </a:p>
          <a:p>
            <a:pPr algn="l" marL="734326" indent="-244775" lvl="2">
              <a:lnSpc>
                <a:spcPts val="3084"/>
              </a:lnSpc>
              <a:buFont typeface="Arial"/>
              <a:buChar char="⚬"/>
            </a:pPr>
            <a:r>
              <a:rPr lang="en-US" b="true" sz="3211">
                <a:solidFill>
                  <a:srgbClr val="FFFFFF"/>
                </a:solidFill>
                <a:latin typeface="Arimo Bold"/>
                <a:ea typeface="Arimo Bold"/>
                <a:cs typeface="Arimo Bold"/>
                <a:sym typeface="Arimo Bold"/>
              </a:rPr>
              <a:t>Mnemonic </a:t>
            </a:r>
          </a:p>
          <a:p>
            <a:pPr algn="l" marL="1312323" indent="-328081" lvl="3">
              <a:lnSpc>
                <a:spcPts val="3084"/>
              </a:lnSpc>
              <a:buFont typeface="Arial"/>
              <a:buChar char="￭"/>
            </a:pPr>
            <a:r>
              <a:rPr lang="en-US" b="true" sz="3211">
                <a:solidFill>
                  <a:srgbClr val="E64A19"/>
                </a:solidFill>
                <a:latin typeface="Arimo Bold"/>
                <a:ea typeface="Arimo Bold"/>
                <a:cs typeface="Arimo Bold"/>
                <a:sym typeface="Arimo Bold"/>
              </a:rPr>
              <a:t>LW - Load Word</a:t>
            </a:r>
          </a:p>
          <a:p>
            <a:pPr algn="l" marL="1312323" indent="-328081" lvl="3">
              <a:lnSpc>
                <a:spcPts val="3084"/>
              </a:lnSpc>
              <a:buFont typeface="Arial"/>
              <a:buChar char="￭"/>
            </a:pPr>
            <a:r>
              <a:rPr lang="en-US" b="true" sz="3211">
                <a:solidFill>
                  <a:srgbClr val="E64A19"/>
                </a:solidFill>
                <a:latin typeface="Arimo Bold"/>
                <a:ea typeface="Arimo Bold"/>
                <a:cs typeface="Arimo Bold"/>
                <a:sym typeface="Arimo Bold"/>
              </a:rPr>
              <a:t>INP - Input</a:t>
            </a:r>
          </a:p>
          <a:p>
            <a:pPr algn="l" marL="1312323" indent="-328081" lvl="3">
              <a:lnSpc>
                <a:spcPts val="3084"/>
              </a:lnSpc>
              <a:buFont typeface="Arial"/>
              <a:buChar char="￭"/>
            </a:pPr>
            <a:r>
              <a:rPr lang="en-US" b="true" sz="3211">
                <a:solidFill>
                  <a:srgbClr val="E64A19"/>
                </a:solidFill>
                <a:latin typeface="Arimo Bold"/>
                <a:ea typeface="Arimo Bold"/>
                <a:cs typeface="Arimo Bold"/>
                <a:sym typeface="Arimo Bold"/>
              </a:rPr>
              <a:t>RET - Return</a:t>
            </a:r>
          </a:p>
        </p:txBody>
      </p:sp>
      <p:sp>
        <p:nvSpPr>
          <p:cNvPr name="TextBox 8" id="8"/>
          <p:cNvSpPr txBox="true"/>
          <p:nvPr/>
        </p:nvSpPr>
        <p:spPr>
          <a:xfrm rot="0">
            <a:off x="9849940" y="3388610"/>
            <a:ext cx="6339350" cy="321869"/>
          </a:xfrm>
          <a:prstGeom prst="rect">
            <a:avLst/>
          </a:prstGeom>
        </p:spPr>
        <p:txBody>
          <a:bodyPr anchor="t" rtlCol="false" tIns="0" lIns="0" bIns="0" rIns="0">
            <a:spAutoFit/>
          </a:bodyPr>
          <a:lstStyle/>
          <a:p>
            <a:pPr algn="ctr">
              <a:lnSpc>
                <a:spcPts val="2636"/>
              </a:lnSpc>
            </a:pPr>
            <a:r>
              <a:rPr lang="en-US" b="true" sz="2747">
                <a:solidFill>
                  <a:srgbClr val="F7DF1E"/>
                </a:solidFill>
                <a:latin typeface="Arimo Bold"/>
                <a:ea typeface="Arimo Bold"/>
                <a:cs typeface="Arimo Bold"/>
                <a:sym typeface="Arimo Bold"/>
              </a:rPr>
              <a:t>Properties of assembly language</a:t>
            </a:r>
          </a:p>
        </p:txBody>
      </p:sp>
      <p:sp>
        <p:nvSpPr>
          <p:cNvPr name="TextBox 9" id="9"/>
          <p:cNvSpPr txBox="true"/>
          <p:nvPr/>
        </p:nvSpPr>
        <p:spPr>
          <a:xfrm rot="0">
            <a:off x="9849940" y="8684263"/>
            <a:ext cx="6339350" cy="321869"/>
          </a:xfrm>
          <a:prstGeom prst="rect">
            <a:avLst/>
          </a:prstGeom>
        </p:spPr>
        <p:txBody>
          <a:bodyPr anchor="t" rtlCol="false" tIns="0" lIns="0" bIns="0" rIns="0">
            <a:spAutoFit/>
          </a:bodyPr>
          <a:lstStyle/>
          <a:p>
            <a:pPr algn="ctr">
              <a:lnSpc>
                <a:spcPts val="2636"/>
              </a:lnSpc>
            </a:pPr>
            <a:r>
              <a:rPr lang="en-US" b="true" sz="2747">
                <a:solidFill>
                  <a:srgbClr val="E64A19"/>
                </a:solidFill>
                <a:latin typeface="Arimo Bold"/>
                <a:ea typeface="Arimo Bold"/>
                <a:cs typeface="Arimo Bold"/>
                <a:sym typeface="Arimo Bold"/>
              </a:rPr>
              <a:t>MEMORISE A FEW !</a:t>
            </a:r>
          </a:p>
        </p:txBody>
      </p:sp>
      <p:grpSp>
        <p:nvGrpSpPr>
          <p:cNvPr name="Group 10" id="10"/>
          <p:cNvGrpSpPr/>
          <p:nvPr/>
        </p:nvGrpSpPr>
        <p:grpSpPr>
          <a:xfrm rot="0">
            <a:off x="2537237" y="161693"/>
            <a:ext cx="13213526" cy="9925515"/>
            <a:chOff x="0" y="0"/>
            <a:chExt cx="17618034" cy="13234020"/>
          </a:xfrm>
        </p:grpSpPr>
        <p:sp>
          <p:nvSpPr>
            <p:cNvPr name="Freeform 11" id="1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12" id="1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13" id="1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88.xml><?xml version="1.0" encoding="utf-8"?>
<p:sld xmlns:p="http://schemas.openxmlformats.org/presentationml/2006/main" xmlns:a="http://schemas.openxmlformats.org/drawingml/2006/main" xmlns:r="http://schemas.openxmlformats.org/officeDocument/2006/relationships">
  <p:cSld>
    <p:bg>
      <p:bgPr>
        <a:solidFill>
          <a:srgbClr val="004A94"/>
        </a:solidFill>
      </p:bgPr>
    </p:bg>
    <p:spTree>
      <p:nvGrpSpPr>
        <p:cNvPr id="1" name=""/>
        <p:cNvGrpSpPr/>
        <p:nvPr/>
      </p:nvGrpSpPr>
      <p:grpSpPr>
        <a:xfrm>
          <a:off x="0" y="0"/>
          <a:ext cx="0" cy="0"/>
          <a:chOff x="0" y="0"/>
          <a:chExt cx="0" cy="0"/>
        </a:xfrm>
      </p:grpSpPr>
      <p:grpSp>
        <p:nvGrpSpPr>
          <p:cNvPr name="Group 2" id="2"/>
          <p:cNvGrpSpPr/>
          <p:nvPr/>
        </p:nvGrpSpPr>
        <p:grpSpPr>
          <a:xfrm rot="0">
            <a:off x="2174088" y="4038712"/>
            <a:ext cx="6049711" cy="3121906"/>
            <a:chOff x="0" y="0"/>
            <a:chExt cx="8066281" cy="4162541"/>
          </a:xfrm>
        </p:grpSpPr>
        <p:sp>
          <p:nvSpPr>
            <p:cNvPr name="Freeform 3" id="3"/>
            <p:cNvSpPr/>
            <p:nvPr/>
          </p:nvSpPr>
          <p:spPr>
            <a:xfrm flipH="false" flipV="false" rot="0">
              <a:off x="0" y="0"/>
              <a:ext cx="8066278" cy="4162552"/>
            </a:xfrm>
            <a:custGeom>
              <a:avLst/>
              <a:gdLst/>
              <a:ahLst/>
              <a:cxnLst/>
              <a:rect r="r" b="b" t="t" l="l"/>
              <a:pathLst>
                <a:path h="4162552" w="8066278">
                  <a:moveTo>
                    <a:pt x="0" y="0"/>
                  </a:moveTo>
                  <a:lnTo>
                    <a:pt x="0" y="4162552"/>
                  </a:lnTo>
                  <a:lnTo>
                    <a:pt x="8066278" y="4162552"/>
                  </a:lnTo>
                  <a:lnTo>
                    <a:pt x="8066278" y="0"/>
                  </a:lnTo>
                  <a:lnTo>
                    <a:pt x="0" y="0"/>
                  </a:lnTo>
                  <a:close/>
                  <a:moveTo>
                    <a:pt x="7748905" y="3845179"/>
                  </a:moveTo>
                  <a:lnTo>
                    <a:pt x="310769" y="3845179"/>
                  </a:lnTo>
                  <a:lnTo>
                    <a:pt x="310769" y="310769"/>
                  </a:lnTo>
                  <a:lnTo>
                    <a:pt x="7748905" y="310769"/>
                  </a:lnTo>
                  <a:lnTo>
                    <a:pt x="7748905" y="3845179"/>
                  </a:lnTo>
                  <a:close/>
                </a:path>
              </a:pathLst>
            </a:custGeom>
            <a:solidFill>
              <a:srgbClr val="FBE9E7"/>
            </a:solidFill>
          </p:spPr>
        </p:sp>
      </p:grpSp>
      <p:sp>
        <p:nvSpPr>
          <p:cNvPr name="Freeform 4" id="4"/>
          <p:cNvSpPr/>
          <p:nvPr/>
        </p:nvSpPr>
        <p:spPr>
          <a:xfrm flipH="false" flipV="false" rot="0">
            <a:off x="2610211" y="4578613"/>
            <a:ext cx="5177464" cy="1909760"/>
          </a:xfrm>
          <a:custGeom>
            <a:avLst/>
            <a:gdLst/>
            <a:ahLst/>
            <a:cxnLst/>
            <a:rect r="r" b="b" t="t" l="l"/>
            <a:pathLst>
              <a:path h="1909760" w="5177464">
                <a:moveTo>
                  <a:pt x="0" y="0"/>
                </a:moveTo>
                <a:lnTo>
                  <a:pt x="5177464" y="0"/>
                </a:lnTo>
                <a:lnTo>
                  <a:pt x="5177464" y="1909760"/>
                </a:lnTo>
                <a:lnTo>
                  <a:pt x="0" y="1909760"/>
                </a:lnTo>
                <a:lnTo>
                  <a:pt x="0" y="0"/>
                </a:lnTo>
                <a:close/>
              </a:path>
            </a:pathLst>
          </a:custGeom>
          <a:blipFill>
            <a:blip r:embed="rId2"/>
            <a:stretch>
              <a:fillRect l="0" t="0" r="-154238" b="-131187"/>
            </a:stretch>
          </a:blipFill>
        </p:spPr>
      </p:sp>
      <p:sp>
        <p:nvSpPr>
          <p:cNvPr name="TextBox 5" id="5"/>
          <p:cNvSpPr txBox="true"/>
          <p:nvPr/>
        </p:nvSpPr>
        <p:spPr>
          <a:xfrm rot="0">
            <a:off x="3243552" y="920307"/>
            <a:ext cx="11444081" cy="604643"/>
          </a:xfrm>
          <a:prstGeom prst="rect">
            <a:avLst/>
          </a:prstGeom>
        </p:spPr>
        <p:txBody>
          <a:bodyPr anchor="t" rtlCol="false" tIns="0" lIns="0" bIns="0" rIns="0">
            <a:spAutoFit/>
          </a:bodyPr>
          <a:lstStyle/>
          <a:p>
            <a:pPr algn="ctr">
              <a:lnSpc>
                <a:spcPts val="4722"/>
              </a:lnSpc>
            </a:pPr>
            <a:r>
              <a:rPr lang="en-US" sz="3902" spc="-70">
                <a:solidFill>
                  <a:srgbClr val="F7DF1E"/>
                </a:solidFill>
                <a:latin typeface="Archivo Black"/>
                <a:ea typeface="Archivo Black"/>
                <a:cs typeface="Archivo Black"/>
                <a:sym typeface="Archivo Black"/>
              </a:rPr>
              <a:t>Low-Level Programming Languages (2)</a:t>
            </a:r>
          </a:p>
        </p:txBody>
      </p:sp>
      <p:sp>
        <p:nvSpPr>
          <p:cNvPr name="TextBox 6" id="6"/>
          <p:cNvSpPr txBox="true"/>
          <p:nvPr/>
        </p:nvSpPr>
        <p:spPr>
          <a:xfrm rot="0">
            <a:off x="2432441" y="3389975"/>
            <a:ext cx="5533005" cy="319140"/>
          </a:xfrm>
          <a:prstGeom prst="rect">
            <a:avLst/>
          </a:prstGeom>
        </p:spPr>
        <p:txBody>
          <a:bodyPr anchor="t" rtlCol="false" tIns="0" lIns="0" bIns="0" rIns="0">
            <a:spAutoFit/>
          </a:bodyPr>
          <a:lstStyle/>
          <a:p>
            <a:pPr algn="ctr">
              <a:lnSpc>
                <a:spcPts val="2636"/>
              </a:lnSpc>
            </a:pPr>
            <a:r>
              <a:rPr lang="en-US" b="true" sz="2747">
                <a:solidFill>
                  <a:srgbClr val="FFFFFF"/>
                </a:solidFill>
                <a:latin typeface="Arimo Bold"/>
                <a:ea typeface="Arimo Bold"/>
                <a:cs typeface="Arimo Bold"/>
                <a:sym typeface="Arimo Bold"/>
              </a:rPr>
              <a:t>Assembly Language (eg. MIPS)</a:t>
            </a:r>
          </a:p>
        </p:txBody>
      </p:sp>
      <p:sp>
        <p:nvSpPr>
          <p:cNvPr name="TextBox 7" id="7"/>
          <p:cNvSpPr txBox="true"/>
          <p:nvPr/>
        </p:nvSpPr>
        <p:spPr>
          <a:xfrm rot="0">
            <a:off x="9719724" y="4467415"/>
            <a:ext cx="6469566" cy="2693203"/>
          </a:xfrm>
          <a:prstGeom prst="rect">
            <a:avLst/>
          </a:prstGeom>
        </p:spPr>
        <p:txBody>
          <a:bodyPr anchor="t" rtlCol="false" tIns="0" lIns="0" bIns="0" rIns="0">
            <a:spAutoFit/>
          </a:bodyPr>
          <a:lstStyle/>
          <a:p>
            <a:pPr algn="l" marL="734326" indent="-244775" lvl="2">
              <a:lnSpc>
                <a:spcPts val="3084"/>
              </a:lnSpc>
              <a:buFont typeface="Arial"/>
              <a:buChar char="⚬"/>
            </a:pPr>
            <a:r>
              <a:rPr lang="en-US" b="true" sz="3211">
                <a:solidFill>
                  <a:srgbClr val="FFFFFF"/>
                </a:solidFill>
                <a:latin typeface="Arimo Bold"/>
                <a:ea typeface="Arimo Bold"/>
                <a:cs typeface="Arimo Bold"/>
                <a:sym typeface="Arimo Bold"/>
              </a:rPr>
              <a:t>To make use of special hardware </a:t>
            </a:r>
          </a:p>
          <a:p>
            <a:pPr algn="l" marL="734326" indent="-244775" lvl="2">
              <a:lnSpc>
                <a:spcPts val="3084"/>
              </a:lnSpc>
              <a:buFont typeface="Arial"/>
              <a:buChar char="⚬"/>
            </a:pPr>
            <a:r>
              <a:rPr lang="en-US" b="true" sz="3211">
                <a:solidFill>
                  <a:srgbClr val="FFFFFF"/>
                </a:solidFill>
                <a:latin typeface="Arimo Bold"/>
                <a:ea typeface="Arimo Bold"/>
                <a:cs typeface="Arimo Bold"/>
                <a:sym typeface="Arimo Bold"/>
              </a:rPr>
              <a:t>Write code that doesn’t take up much space in primary memory</a:t>
            </a:r>
          </a:p>
          <a:p>
            <a:pPr algn="l" marL="734326" indent="-244775" lvl="2">
              <a:lnSpc>
                <a:spcPts val="3084"/>
              </a:lnSpc>
              <a:buFont typeface="Arial"/>
              <a:buChar char="⚬"/>
            </a:pPr>
            <a:r>
              <a:rPr lang="en-US" b="true" sz="3211">
                <a:solidFill>
                  <a:srgbClr val="FFFFFF"/>
                </a:solidFill>
                <a:latin typeface="Arimo Bold"/>
                <a:ea typeface="Arimo Bold"/>
                <a:cs typeface="Arimo Bold"/>
                <a:sym typeface="Arimo Bold"/>
              </a:rPr>
              <a:t>Write code that performs a task very quickly</a:t>
            </a:r>
          </a:p>
        </p:txBody>
      </p:sp>
      <p:sp>
        <p:nvSpPr>
          <p:cNvPr name="TextBox 8" id="8"/>
          <p:cNvSpPr txBox="true"/>
          <p:nvPr/>
        </p:nvSpPr>
        <p:spPr>
          <a:xfrm rot="0">
            <a:off x="9849940" y="3388610"/>
            <a:ext cx="6339350" cy="321869"/>
          </a:xfrm>
          <a:prstGeom prst="rect">
            <a:avLst/>
          </a:prstGeom>
        </p:spPr>
        <p:txBody>
          <a:bodyPr anchor="t" rtlCol="false" tIns="0" lIns="0" bIns="0" rIns="0">
            <a:spAutoFit/>
          </a:bodyPr>
          <a:lstStyle/>
          <a:p>
            <a:pPr algn="ctr">
              <a:lnSpc>
                <a:spcPts val="2636"/>
              </a:lnSpc>
            </a:pPr>
            <a:r>
              <a:rPr lang="en-US" b="true" sz="2747">
                <a:solidFill>
                  <a:srgbClr val="F7DF1E"/>
                </a:solidFill>
                <a:latin typeface="Arimo Bold"/>
                <a:ea typeface="Arimo Bold"/>
                <a:cs typeface="Arimo Bold"/>
                <a:sym typeface="Arimo Bold"/>
              </a:rPr>
              <a:t>Why we use assembly language</a:t>
            </a:r>
          </a:p>
        </p:txBody>
      </p:sp>
      <p:grpSp>
        <p:nvGrpSpPr>
          <p:cNvPr name="Group 9" id="9"/>
          <p:cNvGrpSpPr/>
          <p:nvPr/>
        </p:nvGrpSpPr>
        <p:grpSpPr>
          <a:xfrm rot="0">
            <a:off x="2537237" y="161693"/>
            <a:ext cx="13213526" cy="9925515"/>
            <a:chOff x="0" y="0"/>
            <a:chExt cx="17618034" cy="13234020"/>
          </a:xfrm>
        </p:grpSpPr>
        <p:sp>
          <p:nvSpPr>
            <p:cNvPr name="Freeform 10" id="1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11" id="1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12" id="1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89.xml><?xml version="1.0" encoding="utf-8"?>
<p:sld xmlns:p="http://schemas.openxmlformats.org/presentationml/2006/main" xmlns:a="http://schemas.openxmlformats.org/drawingml/2006/main" xmlns:r="http://schemas.openxmlformats.org/officeDocument/2006/relationships">
  <p:cSld>
    <p:bg>
      <p:bgPr>
        <a:solidFill>
          <a:srgbClr val="004A94"/>
        </a:solidFill>
      </p:bgPr>
    </p:bg>
    <p:spTree>
      <p:nvGrpSpPr>
        <p:cNvPr id="1" name=""/>
        <p:cNvGrpSpPr/>
        <p:nvPr/>
      </p:nvGrpSpPr>
      <p:grpSpPr>
        <a:xfrm>
          <a:off x="0" y="0"/>
          <a:ext cx="0" cy="0"/>
          <a:chOff x="0" y="0"/>
          <a:chExt cx="0" cy="0"/>
        </a:xfrm>
      </p:grpSpPr>
      <p:grpSp>
        <p:nvGrpSpPr>
          <p:cNvPr name="Group 2" id="2"/>
          <p:cNvGrpSpPr/>
          <p:nvPr/>
        </p:nvGrpSpPr>
        <p:grpSpPr>
          <a:xfrm rot="0">
            <a:off x="663894" y="385250"/>
            <a:ext cx="2683309" cy="2344903"/>
            <a:chOff x="0" y="0"/>
            <a:chExt cx="3577745" cy="3126537"/>
          </a:xfrm>
        </p:grpSpPr>
        <p:sp>
          <p:nvSpPr>
            <p:cNvPr name="Freeform 3" id="3"/>
            <p:cNvSpPr/>
            <p:nvPr/>
          </p:nvSpPr>
          <p:spPr>
            <a:xfrm flipH="false" flipV="false" rot="0">
              <a:off x="0" y="0"/>
              <a:ext cx="3577717" cy="3126486"/>
            </a:xfrm>
            <a:custGeom>
              <a:avLst/>
              <a:gdLst/>
              <a:ahLst/>
              <a:cxnLst/>
              <a:rect r="r" b="b" t="t" l="l"/>
              <a:pathLst>
                <a:path h="3126486" w="3577717">
                  <a:moveTo>
                    <a:pt x="0" y="0"/>
                  </a:moveTo>
                  <a:lnTo>
                    <a:pt x="0" y="3126486"/>
                  </a:lnTo>
                  <a:lnTo>
                    <a:pt x="3577717" y="3126486"/>
                  </a:lnTo>
                  <a:lnTo>
                    <a:pt x="3577717" y="0"/>
                  </a:lnTo>
                  <a:lnTo>
                    <a:pt x="0" y="0"/>
                  </a:lnTo>
                  <a:close/>
                  <a:moveTo>
                    <a:pt x="3437001" y="2985770"/>
                  </a:moveTo>
                  <a:lnTo>
                    <a:pt x="137795" y="2985770"/>
                  </a:lnTo>
                  <a:lnTo>
                    <a:pt x="137795" y="137795"/>
                  </a:lnTo>
                  <a:lnTo>
                    <a:pt x="3437001" y="137795"/>
                  </a:lnTo>
                  <a:lnTo>
                    <a:pt x="3437001" y="2985770"/>
                  </a:lnTo>
                  <a:close/>
                </a:path>
              </a:pathLst>
            </a:custGeom>
            <a:solidFill>
              <a:srgbClr val="FBE9E7"/>
            </a:solidFill>
          </p:spPr>
        </p:sp>
      </p:grpSp>
      <p:sp>
        <p:nvSpPr>
          <p:cNvPr name="Freeform 4" id="4"/>
          <p:cNvSpPr/>
          <p:nvPr/>
        </p:nvSpPr>
        <p:spPr>
          <a:xfrm flipH="false" flipV="false" rot="0">
            <a:off x="925833" y="627400"/>
            <a:ext cx="779137" cy="779137"/>
          </a:xfrm>
          <a:custGeom>
            <a:avLst/>
            <a:gdLst/>
            <a:ahLst/>
            <a:cxnLst/>
            <a:rect r="r" b="b" t="t" l="l"/>
            <a:pathLst>
              <a:path h="779137" w="779137">
                <a:moveTo>
                  <a:pt x="0" y="0"/>
                </a:moveTo>
                <a:lnTo>
                  <a:pt x="779137" y="0"/>
                </a:lnTo>
                <a:lnTo>
                  <a:pt x="779137" y="779137"/>
                </a:lnTo>
                <a:lnTo>
                  <a:pt x="0" y="77913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2119366" y="627400"/>
            <a:ext cx="965897" cy="509291"/>
          </a:xfrm>
          <a:custGeom>
            <a:avLst/>
            <a:gdLst/>
            <a:ahLst/>
            <a:cxnLst/>
            <a:rect r="r" b="b" t="t" l="l"/>
            <a:pathLst>
              <a:path h="509291" w="965897">
                <a:moveTo>
                  <a:pt x="0" y="0"/>
                </a:moveTo>
                <a:lnTo>
                  <a:pt x="965897" y="0"/>
                </a:lnTo>
                <a:lnTo>
                  <a:pt x="965897" y="509291"/>
                </a:lnTo>
                <a:lnTo>
                  <a:pt x="0" y="509291"/>
                </a:lnTo>
                <a:lnTo>
                  <a:pt x="0" y="0"/>
                </a:lnTo>
                <a:close/>
              </a:path>
            </a:pathLst>
          </a:custGeom>
          <a:blipFill>
            <a:blip r:embed="rId4">
              <a:extLst>
                <a:ext uri="{96DAC541-7B7A-43D3-8B79-37D633B846F1}">
                  <asvg:svgBlip xmlns:asvg="http://schemas.microsoft.com/office/drawing/2016/SVG/main" r:embed="rId5"/>
                </a:ext>
              </a:extLst>
            </a:blip>
            <a:stretch>
              <a:fillRect l="0" t="0" r="0" b="-405"/>
            </a:stretch>
          </a:blipFill>
        </p:spPr>
      </p:sp>
      <p:sp>
        <p:nvSpPr>
          <p:cNvPr name="Freeform 6" id="6"/>
          <p:cNvSpPr/>
          <p:nvPr/>
        </p:nvSpPr>
        <p:spPr>
          <a:xfrm flipH="false" flipV="false" rot="0">
            <a:off x="2195177" y="1342009"/>
            <a:ext cx="697475" cy="1096585"/>
          </a:xfrm>
          <a:custGeom>
            <a:avLst/>
            <a:gdLst/>
            <a:ahLst/>
            <a:cxnLst/>
            <a:rect r="r" b="b" t="t" l="l"/>
            <a:pathLst>
              <a:path h="1096585" w="697475">
                <a:moveTo>
                  <a:pt x="0" y="0"/>
                </a:moveTo>
                <a:lnTo>
                  <a:pt x="697475" y="0"/>
                </a:lnTo>
                <a:lnTo>
                  <a:pt x="697475" y="1096585"/>
                </a:lnTo>
                <a:lnTo>
                  <a:pt x="0" y="1096585"/>
                </a:lnTo>
                <a:lnTo>
                  <a:pt x="0" y="0"/>
                </a:lnTo>
                <a:close/>
              </a:path>
            </a:pathLst>
          </a:custGeom>
          <a:blipFill>
            <a:blip r:embed="rId6">
              <a:extLst>
                <a:ext uri="{96DAC541-7B7A-43D3-8B79-37D633B846F1}">
                  <asvg:svgBlip xmlns:asvg="http://schemas.microsoft.com/office/drawing/2016/SVG/main" r:embed="rId7"/>
                </a:ext>
              </a:extLst>
            </a:blip>
            <a:stretch>
              <a:fillRect l="0" t="0" r="-296" b="0"/>
            </a:stretch>
          </a:blipFill>
        </p:spPr>
      </p:sp>
      <p:sp>
        <p:nvSpPr>
          <p:cNvPr name="Freeform 7" id="7"/>
          <p:cNvSpPr/>
          <p:nvPr/>
        </p:nvSpPr>
        <p:spPr>
          <a:xfrm flipH="false" flipV="false" rot="0">
            <a:off x="1036194" y="1557701"/>
            <a:ext cx="885725" cy="880893"/>
          </a:xfrm>
          <a:custGeom>
            <a:avLst/>
            <a:gdLst/>
            <a:ahLst/>
            <a:cxnLst/>
            <a:rect r="r" b="b" t="t" l="l"/>
            <a:pathLst>
              <a:path h="880893" w="885725">
                <a:moveTo>
                  <a:pt x="0" y="0"/>
                </a:moveTo>
                <a:lnTo>
                  <a:pt x="885725" y="0"/>
                </a:lnTo>
                <a:lnTo>
                  <a:pt x="885725" y="880893"/>
                </a:lnTo>
                <a:lnTo>
                  <a:pt x="0" y="880893"/>
                </a:lnTo>
                <a:lnTo>
                  <a:pt x="0" y="0"/>
                </a:lnTo>
                <a:close/>
              </a:path>
            </a:pathLst>
          </a:custGeom>
          <a:blipFill>
            <a:blip r:embed="rId8">
              <a:extLst>
                <a:ext uri="{96DAC541-7B7A-43D3-8B79-37D633B846F1}">
                  <asvg:svgBlip xmlns:asvg="http://schemas.microsoft.com/office/drawing/2016/SVG/main" r:embed="rId9"/>
                </a:ext>
              </a:extLst>
            </a:blip>
            <a:stretch>
              <a:fillRect l="0" t="0" r="0" b="-548"/>
            </a:stretch>
          </a:blipFill>
        </p:spPr>
      </p:sp>
      <p:grpSp>
        <p:nvGrpSpPr>
          <p:cNvPr name="Group 8" id="8"/>
          <p:cNvGrpSpPr/>
          <p:nvPr/>
        </p:nvGrpSpPr>
        <p:grpSpPr>
          <a:xfrm rot="0">
            <a:off x="15216272" y="243866"/>
            <a:ext cx="2683309" cy="2344903"/>
            <a:chOff x="0" y="0"/>
            <a:chExt cx="3577745" cy="3126537"/>
          </a:xfrm>
        </p:grpSpPr>
        <p:sp>
          <p:nvSpPr>
            <p:cNvPr name="Freeform 9" id="9"/>
            <p:cNvSpPr/>
            <p:nvPr/>
          </p:nvSpPr>
          <p:spPr>
            <a:xfrm flipH="false" flipV="false" rot="0">
              <a:off x="0" y="0"/>
              <a:ext cx="3577717" cy="3126486"/>
            </a:xfrm>
            <a:custGeom>
              <a:avLst/>
              <a:gdLst/>
              <a:ahLst/>
              <a:cxnLst/>
              <a:rect r="r" b="b" t="t" l="l"/>
              <a:pathLst>
                <a:path h="3126486" w="3577717">
                  <a:moveTo>
                    <a:pt x="0" y="0"/>
                  </a:moveTo>
                  <a:lnTo>
                    <a:pt x="0" y="3126486"/>
                  </a:lnTo>
                  <a:lnTo>
                    <a:pt x="3577717" y="3126486"/>
                  </a:lnTo>
                  <a:lnTo>
                    <a:pt x="3577717" y="0"/>
                  </a:lnTo>
                  <a:lnTo>
                    <a:pt x="0" y="0"/>
                  </a:lnTo>
                  <a:close/>
                  <a:moveTo>
                    <a:pt x="3437001" y="2985770"/>
                  </a:moveTo>
                  <a:lnTo>
                    <a:pt x="137795" y="2985770"/>
                  </a:lnTo>
                  <a:lnTo>
                    <a:pt x="137795" y="137795"/>
                  </a:lnTo>
                  <a:lnTo>
                    <a:pt x="3437001" y="137795"/>
                  </a:lnTo>
                  <a:lnTo>
                    <a:pt x="3437001" y="2985770"/>
                  </a:lnTo>
                  <a:close/>
                </a:path>
              </a:pathLst>
            </a:custGeom>
            <a:solidFill>
              <a:srgbClr val="FBE9E7"/>
            </a:solidFill>
          </p:spPr>
        </p:sp>
      </p:grpSp>
      <p:grpSp>
        <p:nvGrpSpPr>
          <p:cNvPr name="Group 10" id="10"/>
          <p:cNvGrpSpPr/>
          <p:nvPr/>
        </p:nvGrpSpPr>
        <p:grpSpPr>
          <a:xfrm rot="5364022">
            <a:off x="4497842" y="5027246"/>
            <a:ext cx="9273726" cy="47625"/>
            <a:chOff x="0" y="0"/>
            <a:chExt cx="12364968" cy="63500"/>
          </a:xfrm>
        </p:grpSpPr>
        <p:sp>
          <p:nvSpPr>
            <p:cNvPr name="Freeform 11" id="11"/>
            <p:cNvSpPr/>
            <p:nvPr/>
          </p:nvSpPr>
          <p:spPr>
            <a:xfrm flipH="false" flipV="false" rot="0">
              <a:off x="0" y="0"/>
              <a:ext cx="12364974" cy="63500"/>
            </a:xfrm>
            <a:custGeom>
              <a:avLst/>
              <a:gdLst/>
              <a:ahLst/>
              <a:cxnLst/>
              <a:rect r="r" b="b" t="t" l="l"/>
              <a:pathLst>
                <a:path h="63500" w="12364974">
                  <a:moveTo>
                    <a:pt x="31750" y="0"/>
                  </a:moveTo>
                  <a:lnTo>
                    <a:pt x="12333224" y="0"/>
                  </a:lnTo>
                  <a:cubicBezTo>
                    <a:pt x="12350750" y="0"/>
                    <a:pt x="12364974" y="14224"/>
                    <a:pt x="12364974" y="31750"/>
                  </a:cubicBezTo>
                  <a:cubicBezTo>
                    <a:pt x="12364974" y="49276"/>
                    <a:pt x="12350750" y="63500"/>
                    <a:pt x="12333224" y="63500"/>
                  </a:cubicBezTo>
                  <a:lnTo>
                    <a:pt x="31750" y="63500"/>
                  </a:lnTo>
                  <a:cubicBezTo>
                    <a:pt x="14224" y="63500"/>
                    <a:pt x="0" y="49276"/>
                    <a:pt x="0" y="31750"/>
                  </a:cubicBezTo>
                  <a:cubicBezTo>
                    <a:pt x="0" y="14224"/>
                    <a:pt x="14224" y="0"/>
                    <a:pt x="31750" y="0"/>
                  </a:cubicBezTo>
                  <a:close/>
                </a:path>
              </a:pathLst>
            </a:custGeom>
            <a:solidFill>
              <a:srgbClr val="FFFFFF"/>
            </a:solidFill>
          </p:spPr>
        </p:sp>
      </p:grpSp>
      <p:sp>
        <p:nvSpPr>
          <p:cNvPr name="TextBox 12" id="12"/>
          <p:cNvSpPr txBox="true"/>
          <p:nvPr/>
        </p:nvSpPr>
        <p:spPr>
          <a:xfrm rot="0">
            <a:off x="663894" y="9560774"/>
            <a:ext cx="17585682" cy="534700"/>
          </a:xfrm>
          <a:prstGeom prst="rect">
            <a:avLst/>
          </a:prstGeom>
        </p:spPr>
        <p:txBody>
          <a:bodyPr anchor="t" rtlCol="false" tIns="0" lIns="0" bIns="0" rIns="0">
            <a:spAutoFit/>
          </a:bodyPr>
          <a:lstStyle/>
          <a:p>
            <a:pPr algn="ctr">
              <a:lnSpc>
                <a:spcPts val="4158"/>
              </a:lnSpc>
            </a:pPr>
            <a:r>
              <a:rPr lang="en-US" sz="3436" spc="-61">
                <a:solidFill>
                  <a:srgbClr val="F7DF1E"/>
                </a:solidFill>
                <a:latin typeface="Archivo Black"/>
                <a:ea typeface="Archivo Black"/>
                <a:cs typeface="Archivo Black"/>
                <a:sym typeface="Archivo Black"/>
              </a:rPr>
              <a:t>Differences between high-level and low-level programming languages</a:t>
            </a:r>
          </a:p>
        </p:txBody>
      </p:sp>
      <p:sp>
        <p:nvSpPr>
          <p:cNvPr name="TextBox 13" id="13"/>
          <p:cNvSpPr txBox="true"/>
          <p:nvPr/>
        </p:nvSpPr>
        <p:spPr>
          <a:xfrm rot="0">
            <a:off x="15478211" y="499924"/>
            <a:ext cx="2159430" cy="1870887"/>
          </a:xfrm>
          <a:prstGeom prst="rect">
            <a:avLst/>
          </a:prstGeom>
        </p:spPr>
        <p:txBody>
          <a:bodyPr anchor="t" rtlCol="false" tIns="0" lIns="0" bIns="0" rIns="0">
            <a:spAutoFit/>
          </a:bodyPr>
          <a:lstStyle/>
          <a:p>
            <a:pPr algn="ctr">
              <a:lnSpc>
                <a:spcPts val="1242"/>
              </a:lnSpc>
            </a:pPr>
            <a:r>
              <a:rPr lang="en-US" b="true" sz="1293">
                <a:solidFill>
                  <a:srgbClr val="FFFFFF"/>
                </a:solidFill>
                <a:latin typeface="Arimo Bold"/>
                <a:ea typeface="Arimo Bold"/>
                <a:cs typeface="Arimo Bold"/>
                <a:sym typeface="Arimo Bold"/>
              </a:rPr>
              <a:t>010101010010100100100101010101001001010010011010101000101101010101010101010100101010101010010101010010100100100101010101001001010010011010101000101101010101010101010100101010101010010101010010100100100101010101001001010010011010101000101101010101010101010100101010101010</a:t>
            </a:r>
          </a:p>
        </p:txBody>
      </p:sp>
      <p:grpSp>
        <p:nvGrpSpPr>
          <p:cNvPr name="Group 14" id="14"/>
          <p:cNvGrpSpPr/>
          <p:nvPr/>
        </p:nvGrpSpPr>
        <p:grpSpPr>
          <a:xfrm rot="-12822">
            <a:off x="3676032" y="2601420"/>
            <a:ext cx="11043886" cy="47625"/>
            <a:chOff x="0" y="0"/>
            <a:chExt cx="14725181" cy="63500"/>
          </a:xfrm>
        </p:grpSpPr>
        <p:sp>
          <p:nvSpPr>
            <p:cNvPr name="Freeform 15" id="15"/>
            <p:cNvSpPr/>
            <p:nvPr/>
          </p:nvSpPr>
          <p:spPr>
            <a:xfrm flipH="false" flipV="false" rot="0">
              <a:off x="0" y="0"/>
              <a:ext cx="14725142" cy="63500"/>
            </a:xfrm>
            <a:custGeom>
              <a:avLst/>
              <a:gdLst/>
              <a:ahLst/>
              <a:cxnLst/>
              <a:rect r="r" b="b" t="t" l="l"/>
              <a:pathLst>
                <a:path h="63500" w="14725142">
                  <a:moveTo>
                    <a:pt x="31750" y="0"/>
                  </a:moveTo>
                  <a:lnTo>
                    <a:pt x="14693392" y="0"/>
                  </a:lnTo>
                  <a:cubicBezTo>
                    <a:pt x="14710918" y="0"/>
                    <a:pt x="14725142" y="14224"/>
                    <a:pt x="14725142" y="31750"/>
                  </a:cubicBezTo>
                  <a:cubicBezTo>
                    <a:pt x="14725142" y="49276"/>
                    <a:pt x="14710918" y="63500"/>
                    <a:pt x="14693392"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16" id="16"/>
          <p:cNvGrpSpPr/>
          <p:nvPr/>
        </p:nvGrpSpPr>
        <p:grpSpPr>
          <a:xfrm rot="-214">
            <a:off x="1291679" y="4260594"/>
            <a:ext cx="15665243" cy="47625"/>
            <a:chOff x="0" y="0"/>
            <a:chExt cx="20886991" cy="63500"/>
          </a:xfrm>
        </p:grpSpPr>
        <p:sp>
          <p:nvSpPr>
            <p:cNvPr name="Freeform 17" id="17"/>
            <p:cNvSpPr/>
            <p:nvPr/>
          </p:nvSpPr>
          <p:spPr>
            <a:xfrm flipH="false" flipV="false" rot="0">
              <a:off x="0" y="0"/>
              <a:ext cx="20886928" cy="63500"/>
            </a:xfrm>
            <a:custGeom>
              <a:avLst/>
              <a:gdLst/>
              <a:ahLst/>
              <a:cxnLst/>
              <a:rect r="r" b="b" t="t" l="l"/>
              <a:pathLst>
                <a:path h="63500" w="20886928">
                  <a:moveTo>
                    <a:pt x="31750" y="0"/>
                  </a:moveTo>
                  <a:lnTo>
                    <a:pt x="20855178" y="0"/>
                  </a:lnTo>
                  <a:cubicBezTo>
                    <a:pt x="20872704" y="0"/>
                    <a:pt x="20886928" y="14224"/>
                    <a:pt x="20886928" y="31750"/>
                  </a:cubicBezTo>
                  <a:cubicBezTo>
                    <a:pt x="20886928" y="49276"/>
                    <a:pt x="20872704" y="63500"/>
                    <a:pt x="20855178"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18" id="18"/>
          <p:cNvGrpSpPr/>
          <p:nvPr/>
        </p:nvGrpSpPr>
        <p:grpSpPr>
          <a:xfrm rot="-214">
            <a:off x="1291590" y="6160182"/>
            <a:ext cx="15665243" cy="47625"/>
            <a:chOff x="0" y="0"/>
            <a:chExt cx="20886991" cy="63500"/>
          </a:xfrm>
        </p:grpSpPr>
        <p:sp>
          <p:nvSpPr>
            <p:cNvPr name="Freeform 19" id="19"/>
            <p:cNvSpPr/>
            <p:nvPr/>
          </p:nvSpPr>
          <p:spPr>
            <a:xfrm flipH="false" flipV="false" rot="0">
              <a:off x="0" y="0"/>
              <a:ext cx="20886928" cy="63500"/>
            </a:xfrm>
            <a:custGeom>
              <a:avLst/>
              <a:gdLst/>
              <a:ahLst/>
              <a:cxnLst/>
              <a:rect r="r" b="b" t="t" l="l"/>
              <a:pathLst>
                <a:path h="63500" w="20886928">
                  <a:moveTo>
                    <a:pt x="31750" y="0"/>
                  </a:moveTo>
                  <a:lnTo>
                    <a:pt x="20855178" y="0"/>
                  </a:lnTo>
                  <a:cubicBezTo>
                    <a:pt x="20872704" y="0"/>
                    <a:pt x="20886928" y="14224"/>
                    <a:pt x="20886928" y="31750"/>
                  </a:cubicBezTo>
                  <a:cubicBezTo>
                    <a:pt x="20886928" y="49276"/>
                    <a:pt x="20872704" y="63500"/>
                    <a:pt x="20855178"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20" id="20"/>
          <p:cNvGrpSpPr/>
          <p:nvPr/>
        </p:nvGrpSpPr>
        <p:grpSpPr>
          <a:xfrm rot="-214">
            <a:off x="1291590" y="8097147"/>
            <a:ext cx="15665243" cy="47625"/>
            <a:chOff x="0" y="0"/>
            <a:chExt cx="20886991" cy="63500"/>
          </a:xfrm>
        </p:grpSpPr>
        <p:sp>
          <p:nvSpPr>
            <p:cNvPr name="Freeform 21" id="21"/>
            <p:cNvSpPr/>
            <p:nvPr/>
          </p:nvSpPr>
          <p:spPr>
            <a:xfrm flipH="false" flipV="false" rot="0">
              <a:off x="0" y="0"/>
              <a:ext cx="20886928" cy="63500"/>
            </a:xfrm>
            <a:custGeom>
              <a:avLst/>
              <a:gdLst/>
              <a:ahLst/>
              <a:cxnLst/>
              <a:rect r="r" b="b" t="t" l="l"/>
              <a:pathLst>
                <a:path h="63500" w="20886928">
                  <a:moveTo>
                    <a:pt x="31750" y="0"/>
                  </a:moveTo>
                  <a:lnTo>
                    <a:pt x="20855178" y="0"/>
                  </a:lnTo>
                  <a:cubicBezTo>
                    <a:pt x="20872704" y="0"/>
                    <a:pt x="20886928" y="14224"/>
                    <a:pt x="20886928" y="31750"/>
                  </a:cubicBezTo>
                  <a:cubicBezTo>
                    <a:pt x="20886928" y="49276"/>
                    <a:pt x="20872704" y="63500"/>
                    <a:pt x="20855178"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22" id="22"/>
          <p:cNvGrpSpPr/>
          <p:nvPr/>
        </p:nvGrpSpPr>
        <p:grpSpPr>
          <a:xfrm rot="0">
            <a:off x="7724210" y="1097000"/>
            <a:ext cx="2901012" cy="793302"/>
            <a:chOff x="0" y="0"/>
            <a:chExt cx="3868016" cy="1057736"/>
          </a:xfrm>
        </p:grpSpPr>
        <p:sp>
          <p:nvSpPr>
            <p:cNvPr name="Freeform 23" id="23"/>
            <p:cNvSpPr/>
            <p:nvPr/>
          </p:nvSpPr>
          <p:spPr>
            <a:xfrm flipH="false" flipV="false" rot="0">
              <a:off x="0" y="0"/>
              <a:ext cx="3868039" cy="1057783"/>
            </a:xfrm>
            <a:custGeom>
              <a:avLst/>
              <a:gdLst/>
              <a:ahLst/>
              <a:cxnLst/>
              <a:rect r="r" b="b" t="t" l="l"/>
              <a:pathLst>
                <a:path h="1057783" w="3868039">
                  <a:moveTo>
                    <a:pt x="0" y="0"/>
                  </a:moveTo>
                  <a:lnTo>
                    <a:pt x="3868039" y="0"/>
                  </a:lnTo>
                  <a:lnTo>
                    <a:pt x="3868039" y="1057783"/>
                  </a:lnTo>
                  <a:lnTo>
                    <a:pt x="0" y="1057783"/>
                  </a:lnTo>
                  <a:close/>
                </a:path>
              </a:pathLst>
            </a:custGeom>
            <a:solidFill>
              <a:srgbClr val="FF8A65"/>
            </a:solidFill>
          </p:spPr>
        </p:sp>
      </p:grpSp>
      <p:sp>
        <p:nvSpPr>
          <p:cNvPr name="TextBox 24" id="24"/>
          <p:cNvSpPr txBox="true"/>
          <p:nvPr/>
        </p:nvSpPr>
        <p:spPr>
          <a:xfrm rot="0">
            <a:off x="8239737" y="1214846"/>
            <a:ext cx="1869959" cy="538560"/>
          </a:xfrm>
          <a:prstGeom prst="rect">
            <a:avLst/>
          </a:prstGeom>
        </p:spPr>
        <p:txBody>
          <a:bodyPr anchor="t" rtlCol="false" tIns="0" lIns="0" bIns="0" rIns="0">
            <a:spAutoFit/>
          </a:bodyPr>
          <a:lstStyle/>
          <a:p>
            <a:pPr algn="ctr">
              <a:lnSpc>
                <a:spcPts val="4158"/>
              </a:lnSpc>
            </a:pPr>
            <a:r>
              <a:rPr lang="en-US" sz="3436" spc="-61">
                <a:solidFill>
                  <a:srgbClr val="FFFFFF"/>
                </a:solidFill>
                <a:latin typeface="Archivo Black"/>
                <a:ea typeface="Archivo Black"/>
                <a:cs typeface="Archivo Black"/>
                <a:sym typeface="Archivo Black"/>
              </a:rPr>
              <a:t>Does</a:t>
            </a:r>
          </a:p>
        </p:txBody>
      </p:sp>
      <p:grpSp>
        <p:nvGrpSpPr>
          <p:cNvPr name="Group 25" id="25"/>
          <p:cNvGrpSpPr/>
          <p:nvPr/>
        </p:nvGrpSpPr>
        <p:grpSpPr>
          <a:xfrm rot="0">
            <a:off x="7704406" y="2980873"/>
            <a:ext cx="2901012" cy="793302"/>
            <a:chOff x="0" y="0"/>
            <a:chExt cx="3868016" cy="1057736"/>
          </a:xfrm>
        </p:grpSpPr>
        <p:sp>
          <p:nvSpPr>
            <p:cNvPr name="Freeform 26" id="26"/>
            <p:cNvSpPr/>
            <p:nvPr/>
          </p:nvSpPr>
          <p:spPr>
            <a:xfrm flipH="false" flipV="false" rot="0">
              <a:off x="0" y="0"/>
              <a:ext cx="3868039" cy="1057783"/>
            </a:xfrm>
            <a:custGeom>
              <a:avLst/>
              <a:gdLst/>
              <a:ahLst/>
              <a:cxnLst/>
              <a:rect r="r" b="b" t="t" l="l"/>
              <a:pathLst>
                <a:path h="1057783" w="3868039">
                  <a:moveTo>
                    <a:pt x="0" y="0"/>
                  </a:moveTo>
                  <a:lnTo>
                    <a:pt x="3868039" y="0"/>
                  </a:lnTo>
                  <a:lnTo>
                    <a:pt x="3868039" y="1057783"/>
                  </a:lnTo>
                  <a:lnTo>
                    <a:pt x="0" y="1057783"/>
                  </a:lnTo>
                  <a:close/>
                </a:path>
              </a:pathLst>
            </a:custGeom>
            <a:solidFill>
              <a:srgbClr val="FF8A65"/>
            </a:solidFill>
          </p:spPr>
        </p:sp>
      </p:grpSp>
      <p:sp>
        <p:nvSpPr>
          <p:cNvPr name="TextBox 27" id="27"/>
          <p:cNvSpPr txBox="true"/>
          <p:nvPr/>
        </p:nvSpPr>
        <p:spPr>
          <a:xfrm rot="0">
            <a:off x="8079596" y="3098718"/>
            <a:ext cx="2294807" cy="538560"/>
          </a:xfrm>
          <a:prstGeom prst="rect">
            <a:avLst/>
          </a:prstGeom>
        </p:spPr>
        <p:txBody>
          <a:bodyPr anchor="t" rtlCol="false" tIns="0" lIns="0" bIns="0" rIns="0">
            <a:spAutoFit/>
          </a:bodyPr>
          <a:lstStyle/>
          <a:p>
            <a:pPr algn="ctr">
              <a:lnSpc>
                <a:spcPts val="4158"/>
              </a:lnSpc>
            </a:pPr>
            <a:r>
              <a:rPr lang="en-US" sz="3436" spc="-61">
                <a:solidFill>
                  <a:srgbClr val="FFFFFF"/>
                </a:solidFill>
                <a:latin typeface="Archivo Black"/>
                <a:ea typeface="Archivo Black"/>
                <a:cs typeface="Archivo Black"/>
                <a:sym typeface="Archivo Black"/>
              </a:rPr>
              <a:t>Harry</a:t>
            </a:r>
          </a:p>
        </p:txBody>
      </p:sp>
      <p:grpSp>
        <p:nvGrpSpPr>
          <p:cNvPr name="Group 28" id="28"/>
          <p:cNvGrpSpPr/>
          <p:nvPr/>
        </p:nvGrpSpPr>
        <p:grpSpPr>
          <a:xfrm rot="0">
            <a:off x="7684198" y="4856914"/>
            <a:ext cx="2901012" cy="793302"/>
            <a:chOff x="0" y="0"/>
            <a:chExt cx="3868016" cy="1057736"/>
          </a:xfrm>
        </p:grpSpPr>
        <p:sp>
          <p:nvSpPr>
            <p:cNvPr name="Freeform 29" id="29"/>
            <p:cNvSpPr/>
            <p:nvPr/>
          </p:nvSpPr>
          <p:spPr>
            <a:xfrm flipH="false" flipV="false" rot="0">
              <a:off x="0" y="0"/>
              <a:ext cx="3868039" cy="1057783"/>
            </a:xfrm>
            <a:custGeom>
              <a:avLst/>
              <a:gdLst/>
              <a:ahLst/>
              <a:cxnLst/>
              <a:rect r="r" b="b" t="t" l="l"/>
              <a:pathLst>
                <a:path h="1057783" w="3868039">
                  <a:moveTo>
                    <a:pt x="0" y="0"/>
                  </a:moveTo>
                  <a:lnTo>
                    <a:pt x="3868039" y="0"/>
                  </a:lnTo>
                  <a:lnTo>
                    <a:pt x="3868039" y="1057783"/>
                  </a:lnTo>
                  <a:lnTo>
                    <a:pt x="0" y="1057783"/>
                  </a:lnTo>
                  <a:close/>
                </a:path>
              </a:pathLst>
            </a:custGeom>
            <a:solidFill>
              <a:srgbClr val="FF8A65"/>
            </a:solidFill>
          </p:spPr>
        </p:sp>
      </p:grpSp>
      <p:sp>
        <p:nvSpPr>
          <p:cNvPr name="TextBox 30" id="30"/>
          <p:cNvSpPr txBox="true"/>
          <p:nvPr/>
        </p:nvSpPr>
        <p:spPr>
          <a:xfrm rot="0">
            <a:off x="8199725" y="4974759"/>
            <a:ext cx="1869959" cy="538560"/>
          </a:xfrm>
          <a:prstGeom prst="rect">
            <a:avLst/>
          </a:prstGeom>
        </p:spPr>
        <p:txBody>
          <a:bodyPr anchor="t" rtlCol="false" tIns="0" lIns="0" bIns="0" rIns="0">
            <a:spAutoFit/>
          </a:bodyPr>
          <a:lstStyle/>
          <a:p>
            <a:pPr algn="ctr">
              <a:lnSpc>
                <a:spcPts val="4158"/>
              </a:lnSpc>
            </a:pPr>
            <a:r>
              <a:rPr lang="en-US" sz="3436" spc="-61">
                <a:solidFill>
                  <a:srgbClr val="FFFFFF"/>
                </a:solidFill>
                <a:latin typeface="Archivo Black"/>
                <a:ea typeface="Archivo Black"/>
                <a:cs typeface="Archivo Black"/>
                <a:sym typeface="Archivo Black"/>
              </a:rPr>
              <a:t>Eat</a:t>
            </a:r>
          </a:p>
        </p:txBody>
      </p:sp>
      <p:grpSp>
        <p:nvGrpSpPr>
          <p:cNvPr name="Group 31" id="31"/>
          <p:cNvGrpSpPr/>
          <p:nvPr/>
        </p:nvGrpSpPr>
        <p:grpSpPr>
          <a:xfrm rot="0">
            <a:off x="7702790" y="6696370"/>
            <a:ext cx="2901012" cy="793302"/>
            <a:chOff x="0" y="0"/>
            <a:chExt cx="3868016" cy="1057736"/>
          </a:xfrm>
        </p:grpSpPr>
        <p:sp>
          <p:nvSpPr>
            <p:cNvPr name="Freeform 32" id="32"/>
            <p:cNvSpPr/>
            <p:nvPr/>
          </p:nvSpPr>
          <p:spPr>
            <a:xfrm flipH="false" flipV="false" rot="0">
              <a:off x="0" y="0"/>
              <a:ext cx="3868039" cy="1057783"/>
            </a:xfrm>
            <a:custGeom>
              <a:avLst/>
              <a:gdLst/>
              <a:ahLst/>
              <a:cxnLst/>
              <a:rect r="r" b="b" t="t" l="l"/>
              <a:pathLst>
                <a:path h="1057783" w="3868039">
                  <a:moveTo>
                    <a:pt x="0" y="0"/>
                  </a:moveTo>
                  <a:lnTo>
                    <a:pt x="3868039" y="0"/>
                  </a:lnTo>
                  <a:lnTo>
                    <a:pt x="3868039" y="1057783"/>
                  </a:lnTo>
                  <a:lnTo>
                    <a:pt x="0" y="1057783"/>
                  </a:lnTo>
                  <a:close/>
                </a:path>
              </a:pathLst>
            </a:custGeom>
            <a:solidFill>
              <a:srgbClr val="FF8A65"/>
            </a:solidFill>
          </p:spPr>
        </p:sp>
      </p:grpSp>
      <p:sp>
        <p:nvSpPr>
          <p:cNvPr name="TextBox 33" id="33"/>
          <p:cNvSpPr txBox="true"/>
          <p:nvPr/>
        </p:nvSpPr>
        <p:spPr>
          <a:xfrm rot="0">
            <a:off x="8218316" y="6814216"/>
            <a:ext cx="1869959" cy="538560"/>
          </a:xfrm>
          <a:prstGeom prst="rect">
            <a:avLst/>
          </a:prstGeom>
        </p:spPr>
        <p:txBody>
          <a:bodyPr anchor="t" rtlCol="false" tIns="0" lIns="0" bIns="0" rIns="0">
            <a:spAutoFit/>
          </a:bodyPr>
          <a:lstStyle/>
          <a:p>
            <a:pPr algn="ctr">
              <a:lnSpc>
                <a:spcPts val="4158"/>
              </a:lnSpc>
            </a:pPr>
            <a:r>
              <a:rPr lang="en-US" sz="3436" spc="-61">
                <a:solidFill>
                  <a:srgbClr val="FFFFFF"/>
                </a:solidFill>
                <a:latin typeface="Archivo Black"/>
                <a:ea typeface="Archivo Black"/>
                <a:cs typeface="Archivo Black"/>
                <a:sym typeface="Archivo Black"/>
              </a:rPr>
              <a:t>My</a:t>
            </a:r>
          </a:p>
        </p:txBody>
      </p:sp>
      <p:grpSp>
        <p:nvGrpSpPr>
          <p:cNvPr name="Group 34" id="34"/>
          <p:cNvGrpSpPr/>
          <p:nvPr/>
        </p:nvGrpSpPr>
        <p:grpSpPr>
          <a:xfrm rot="0">
            <a:off x="7964857" y="8605547"/>
            <a:ext cx="2901012" cy="793302"/>
            <a:chOff x="0" y="0"/>
            <a:chExt cx="3868016" cy="1057736"/>
          </a:xfrm>
        </p:grpSpPr>
        <p:sp>
          <p:nvSpPr>
            <p:cNvPr name="Freeform 35" id="35"/>
            <p:cNvSpPr/>
            <p:nvPr/>
          </p:nvSpPr>
          <p:spPr>
            <a:xfrm flipH="false" flipV="false" rot="0">
              <a:off x="0" y="0"/>
              <a:ext cx="3868039" cy="1057783"/>
            </a:xfrm>
            <a:custGeom>
              <a:avLst/>
              <a:gdLst/>
              <a:ahLst/>
              <a:cxnLst/>
              <a:rect r="r" b="b" t="t" l="l"/>
              <a:pathLst>
                <a:path h="1057783" w="3868039">
                  <a:moveTo>
                    <a:pt x="0" y="0"/>
                  </a:moveTo>
                  <a:lnTo>
                    <a:pt x="3868039" y="0"/>
                  </a:lnTo>
                  <a:lnTo>
                    <a:pt x="3868039" y="1057783"/>
                  </a:lnTo>
                  <a:lnTo>
                    <a:pt x="0" y="1057783"/>
                  </a:lnTo>
                  <a:close/>
                </a:path>
              </a:pathLst>
            </a:custGeom>
            <a:solidFill>
              <a:srgbClr val="FF8A65"/>
            </a:solidFill>
          </p:spPr>
        </p:sp>
      </p:grpSp>
      <p:sp>
        <p:nvSpPr>
          <p:cNvPr name="TextBox 36" id="36"/>
          <p:cNvSpPr txBox="true"/>
          <p:nvPr/>
        </p:nvSpPr>
        <p:spPr>
          <a:xfrm rot="0">
            <a:off x="8471088" y="8723392"/>
            <a:ext cx="1869959" cy="538560"/>
          </a:xfrm>
          <a:prstGeom prst="rect">
            <a:avLst/>
          </a:prstGeom>
        </p:spPr>
        <p:txBody>
          <a:bodyPr anchor="t" rtlCol="false" tIns="0" lIns="0" bIns="0" rIns="0">
            <a:spAutoFit/>
          </a:bodyPr>
          <a:lstStyle/>
          <a:p>
            <a:pPr algn="ctr">
              <a:lnSpc>
                <a:spcPts val="4158"/>
              </a:lnSpc>
            </a:pPr>
            <a:r>
              <a:rPr lang="en-US" sz="3436" spc="-61">
                <a:solidFill>
                  <a:srgbClr val="FFFFFF"/>
                </a:solidFill>
                <a:latin typeface="Archivo Black"/>
                <a:ea typeface="Archivo Black"/>
                <a:cs typeface="Archivo Black"/>
                <a:sym typeface="Archivo Black"/>
              </a:rPr>
              <a:t>Supper</a:t>
            </a:r>
          </a:p>
        </p:txBody>
      </p:sp>
      <p:sp>
        <p:nvSpPr>
          <p:cNvPr name="Freeform 37" id="37"/>
          <p:cNvSpPr/>
          <p:nvPr/>
        </p:nvSpPr>
        <p:spPr>
          <a:xfrm flipH="false" flipV="false" rot="0">
            <a:off x="8073978" y="155601"/>
            <a:ext cx="2140044" cy="861368"/>
          </a:xfrm>
          <a:custGeom>
            <a:avLst/>
            <a:gdLst/>
            <a:ahLst/>
            <a:cxnLst/>
            <a:rect r="r" b="b" t="t" l="l"/>
            <a:pathLst>
              <a:path h="861368" w="2140044">
                <a:moveTo>
                  <a:pt x="0" y="0"/>
                </a:moveTo>
                <a:lnTo>
                  <a:pt x="2140044" y="0"/>
                </a:lnTo>
                <a:lnTo>
                  <a:pt x="2140044" y="861367"/>
                </a:lnTo>
                <a:lnTo>
                  <a:pt x="0" y="861367"/>
                </a:lnTo>
                <a:lnTo>
                  <a:pt x="0" y="0"/>
                </a:lnTo>
                <a:close/>
              </a:path>
            </a:pathLst>
          </a:custGeom>
          <a:blipFill>
            <a:blip r:embed="rId10">
              <a:alphaModFix amt="70000"/>
            </a:blip>
            <a:stretch>
              <a:fillRect l="0" t="0" r="0" b="0"/>
            </a:stretch>
          </a:blipFill>
        </p:spPr>
      </p:sp>
      <p:sp>
        <p:nvSpPr>
          <p:cNvPr name="Freeform 38" id="38"/>
          <p:cNvSpPr/>
          <p:nvPr/>
        </p:nvSpPr>
        <p:spPr>
          <a:xfrm flipH="false" flipV="false" rot="0">
            <a:off x="2537237" y="2781105"/>
            <a:ext cx="13213526" cy="5318444"/>
          </a:xfrm>
          <a:custGeom>
            <a:avLst/>
            <a:gdLst/>
            <a:ahLst/>
            <a:cxnLst/>
            <a:rect r="r" b="b" t="t" l="l"/>
            <a:pathLst>
              <a:path h="5318444" w="13213526">
                <a:moveTo>
                  <a:pt x="0" y="0"/>
                </a:moveTo>
                <a:lnTo>
                  <a:pt x="13213526" y="0"/>
                </a:lnTo>
                <a:lnTo>
                  <a:pt x="13213526" y="5318444"/>
                </a:lnTo>
                <a:lnTo>
                  <a:pt x="0" y="5318444"/>
                </a:lnTo>
                <a:lnTo>
                  <a:pt x="0" y="0"/>
                </a:lnTo>
                <a:close/>
              </a:path>
            </a:pathLst>
          </a:custGeom>
          <a:blipFill>
            <a:blip r:embed="rId11">
              <a:alphaModFix amt="9999"/>
            </a:blip>
            <a:stretch>
              <a:fillRect l="0" t="0" r="0" b="0"/>
            </a:stretch>
          </a:blipFill>
        </p:spPr>
      </p:sp>
      <p:sp>
        <p:nvSpPr>
          <p:cNvPr name="TextBox 39" id="39"/>
          <p:cNvSpPr txBox="true"/>
          <p:nvPr/>
        </p:nvSpPr>
        <p:spPr>
          <a:xfrm rot="0">
            <a:off x="5446645" y="9928349"/>
            <a:ext cx="7394709" cy="283210"/>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12" tooltip="http://www.exampaperspractice.co.uk"/>
              </a:rPr>
              <a:t>www.exampaperspractice.co.uk</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252438"/>
        </a:solidFill>
      </p:bgPr>
    </p:bg>
    <p:spTree>
      <p:nvGrpSpPr>
        <p:cNvPr id="1" name=""/>
        <p:cNvGrpSpPr/>
        <p:nvPr/>
      </p:nvGrpSpPr>
      <p:grpSpPr>
        <a:xfrm>
          <a:off x="0" y="0"/>
          <a:ext cx="0" cy="0"/>
          <a:chOff x="0" y="0"/>
          <a:chExt cx="0" cy="0"/>
        </a:xfrm>
      </p:grpSpPr>
      <p:grpSp>
        <p:nvGrpSpPr>
          <p:cNvPr name="Group 2" id="2"/>
          <p:cNvGrpSpPr/>
          <p:nvPr/>
        </p:nvGrpSpPr>
        <p:grpSpPr>
          <a:xfrm rot="0">
            <a:off x="440700" y="223856"/>
            <a:ext cx="8161251" cy="1079894"/>
            <a:chOff x="0" y="0"/>
            <a:chExt cx="10881668" cy="1439859"/>
          </a:xfrm>
        </p:grpSpPr>
        <p:sp>
          <p:nvSpPr>
            <p:cNvPr name="Freeform 3" id="3"/>
            <p:cNvSpPr/>
            <p:nvPr/>
          </p:nvSpPr>
          <p:spPr>
            <a:xfrm flipH="false" flipV="false" rot="0">
              <a:off x="0" y="0"/>
              <a:ext cx="10881614" cy="1439799"/>
            </a:xfrm>
            <a:custGeom>
              <a:avLst/>
              <a:gdLst/>
              <a:ahLst/>
              <a:cxnLst/>
              <a:rect r="r" b="b" t="t" l="l"/>
              <a:pathLst>
                <a:path h="1439799" w="10881614">
                  <a:moveTo>
                    <a:pt x="0" y="0"/>
                  </a:moveTo>
                  <a:lnTo>
                    <a:pt x="0" y="1439799"/>
                  </a:lnTo>
                  <a:lnTo>
                    <a:pt x="10881614" y="1439799"/>
                  </a:lnTo>
                  <a:lnTo>
                    <a:pt x="10881614" y="0"/>
                  </a:lnTo>
                  <a:lnTo>
                    <a:pt x="0" y="0"/>
                  </a:lnTo>
                  <a:close/>
                  <a:moveTo>
                    <a:pt x="10603738" y="1161923"/>
                  </a:moveTo>
                  <a:lnTo>
                    <a:pt x="272161" y="1161923"/>
                  </a:lnTo>
                  <a:lnTo>
                    <a:pt x="272161" y="272161"/>
                  </a:lnTo>
                  <a:lnTo>
                    <a:pt x="10603738" y="272161"/>
                  </a:lnTo>
                  <a:lnTo>
                    <a:pt x="10603738" y="1161923"/>
                  </a:lnTo>
                  <a:close/>
                </a:path>
              </a:pathLst>
            </a:custGeom>
            <a:solidFill>
              <a:srgbClr val="004AAD"/>
            </a:solidFill>
          </p:spPr>
        </p:sp>
      </p:grpSp>
      <p:sp>
        <p:nvSpPr>
          <p:cNvPr name="TextBox 4" id="4"/>
          <p:cNvSpPr txBox="true"/>
          <p:nvPr/>
        </p:nvSpPr>
        <p:spPr>
          <a:xfrm rot="0">
            <a:off x="841103" y="602084"/>
            <a:ext cx="7129303" cy="485363"/>
          </a:xfrm>
          <a:prstGeom prst="rect">
            <a:avLst/>
          </a:prstGeom>
        </p:spPr>
        <p:txBody>
          <a:bodyPr anchor="t" rtlCol="false" tIns="0" lIns="0" bIns="0" rIns="0">
            <a:spAutoFit/>
          </a:bodyPr>
          <a:lstStyle/>
          <a:p>
            <a:pPr algn="ctr">
              <a:lnSpc>
                <a:spcPts val="4102"/>
              </a:lnSpc>
            </a:pPr>
            <a:r>
              <a:rPr lang="en-US" sz="4273" b="true">
                <a:solidFill>
                  <a:srgbClr val="7ED957"/>
                </a:solidFill>
                <a:latin typeface="Arimo Bold"/>
                <a:ea typeface="Arimo Bold"/>
                <a:cs typeface="Arimo Bold"/>
                <a:sym typeface="Arimo Bold"/>
              </a:rPr>
              <a:t>System Software</a:t>
            </a:r>
          </a:p>
        </p:txBody>
      </p:sp>
      <p:grpSp>
        <p:nvGrpSpPr>
          <p:cNvPr name="Group 5" id="5"/>
          <p:cNvGrpSpPr/>
          <p:nvPr/>
        </p:nvGrpSpPr>
        <p:grpSpPr>
          <a:xfrm rot="0">
            <a:off x="440700" y="2432707"/>
            <a:ext cx="6826535" cy="1910022"/>
            <a:chOff x="0" y="0"/>
            <a:chExt cx="9102047" cy="2546696"/>
          </a:xfrm>
        </p:grpSpPr>
        <p:sp>
          <p:nvSpPr>
            <p:cNvPr name="Freeform 6" id="6"/>
            <p:cNvSpPr/>
            <p:nvPr/>
          </p:nvSpPr>
          <p:spPr>
            <a:xfrm flipH="false" flipV="false" rot="0">
              <a:off x="0" y="0"/>
              <a:ext cx="9102090" cy="2546731"/>
            </a:xfrm>
            <a:custGeom>
              <a:avLst/>
              <a:gdLst/>
              <a:ahLst/>
              <a:cxnLst/>
              <a:rect r="r" b="b" t="t" l="l"/>
              <a:pathLst>
                <a:path h="2546731" w="9102090">
                  <a:moveTo>
                    <a:pt x="0" y="0"/>
                  </a:moveTo>
                  <a:lnTo>
                    <a:pt x="0" y="2546731"/>
                  </a:lnTo>
                  <a:lnTo>
                    <a:pt x="9102090" y="2546731"/>
                  </a:lnTo>
                  <a:lnTo>
                    <a:pt x="9102090" y="0"/>
                  </a:lnTo>
                  <a:lnTo>
                    <a:pt x="0" y="0"/>
                  </a:lnTo>
                  <a:close/>
                  <a:moveTo>
                    <a:pt x="8824087" y="2268728"/>
                  </a:moveTo>
                  <a:lnTo>
                    <a:pt x="272161" y="2268728"/>
                  </a:lnTo>
                  <a:lnTo>
                    <a:pt x="272161" y="272161"/>
                  </a:lnTo>
                  <a:lnTo>
                    <a:pt x="8824087" y="272161"/>
                  </a:lnTo>
                  <a:lnTo>
                    <a:pt x="8824087" y="2268728"/>
                  </a:lnTo>
                  <a:close/>
                </a:path>
              </a:pathLst>
            </a:custGeom>
            <a:solidFill>
              <a:srgbClr val="FF1616"/>
            </a:solidFill>
          </p:spPr>
        </p:sp>
      </p:grpSp>
      <p:sp>
        <p:nvSpPr>
          <p:cNvPr name="TextBox 7" id="7"/>
          <p:cNvSpPr txBox="true"/>
          <p:nvPr/>
        </p:nvSpPr>
        <p:spPr>
          <a:xfrm rot="0">
            <a:off x="779060" y="2680381"/>
            <a:ext cx="6149814" cy="1262274"/>
          </a:xfrm>
          <a:prstGeom prst="rect">
            <a:avLst/>
          </a:prstGeom>
        </p:spPr>
        <p:txBody>
          <a:bodyPr anchor="t" rtlCol="false" tIns="0" lIns="0" bIns="0" rIns="0">
            <a:spAutoFit/>
          </a:bodyPr>
          <a:lstStyle/>
          <a:p>
            <a:pPr algn="ctr">
              <a:lnSpc>
                <a:spcPts val="4746"/>
              </a:lnSpc>
            </a:pPr>
            <a:r>
              <a:rPr lang="en-US" sz="3390">
                <a:solidFill>
                  <a:srgbClr val="FFDE59"/>
                </a:solidFill>
                <a:latin typeface="Arimo"/>
                <a:ea typeface="Arimo"/>
                <a:cs typeface="Arimo"/>
                <a:sym typeface="Arimo"/>
              </a:rPr>
              <a:t>A variety of programs that a computer needs to function.</a:t>
            </a:r>
          </a:p>
        </p:txBody>
      </p:sp>
      <p:sp>
        <p:nvSpPr>
          <p:cNvPr name="TextBox 8" id="8"/>
          <p:cNvSpPr txBox="true"/>
          <p:nvPr/>
        </p:nvSpPr>
        <p:spPr>
          <a:xfrm rot="0">
            <a:off x="440700" y="1652792"/>
            <a:ext cx="2850221" cy="666367"/>
          </a:xfrm>
          <a:prstGeom prst="rect">
            <a:avLst/>
          </a:prstGeom>
        </p:spPr>
        <p:txBody>
          <a:bodyPr anchor="t" rtlCol="false" tIns="0" lIns="0" bIns="0" rIns="0">
            <a:spAutoFit/>
          </a:bodyPr>
          <a:lstStyle/>
          <a:p>
            <a:pPr algn="l">
              <a:lnSpc>
                <a:spcPts val="4746"/>
              </a:lnSpc>
            </a:pPr>
            <a:r>
              <a:rPr lang="en-US" sz="3390">
                <a:solidFill>
                  <a:srgbClr val="FFDE59"/>
                </a:solidFill>
                <a:latin typeface="Arimo"/>
                <a:ea typeface="Arimo"/>
                <a:cs typeface="Arimo"/>
                <a:sym typeface="Arimo"/>
              </a:rPr>
              <a:t>Definition</a:t>
            </a:r>
          </a:p>
        </p:txBody>
      </p:sp>
      <p:grpSp>
        <p:nvGrpSpPr>
          <p:cNvPr name="Group 9" id="9"/>
          <p:cNvGrpSpPr/>
          <p:nvPr/>
        </p:nvGrpSpPr>
        <p:grpSpPr>
          <a:xfrm rot="0">
            <a:off x="8465273" y="2432707"/>
            <a:ext cx="9219257" cy="7439386"/>
            <a:chOff x="0" y="0"/>
            <a:chExt cx="12292343" cy="9919181"/>
          </a:xfrm>
        </p:grpSpPr>
        <p:sp>
          <p:nvSpPr>
            <p:cNvPr name="Freeform 10" id="10"/>
            <p:cNvSpPr/>
            <p:nvPr/>
          </p:nvSpPr>
          <p:spPr>
            <a:xfrm flipH="false" flipV="false" rot="0">
              <a:off x="0" y="0"/>
              <a:ext cx="12292330" cy="9919208"/>
            </a:xfrm>
            <a:custGeom>
              <a:avLst/>
              <a:gdLst/>
              <a:ahLst/>
              <a:cxnLst/>
              <a:rect r="r" b="b" t="t" l="l"/>
              <a:pathLst>
                <a:path h="9919208" w="12292330">
                  <a:moveTo>
                    <a:pt x="0" y="0"/>
                  </a:moveTo>
                  <a:lnTo>
                    <a:pt x="0" y="9919208"/>
                  </a:lnTo>
                  <a:lnTo>
                    <a:pt x="12292330" y="9919208"/>
                  </a:lnTo>
                  <a:lnTo>
                    <a:pt x="12292330" y="0"/>
                  </a:lnTo>
                  <a:lnTo>
                    <a:pt x="0" y="0"/>
                  </a:lnTo>
                  <a:close/>
                  <a:moveTo>
                    <a:pt x="12014327" y="9641205"/>
                  </a:moveTo>
                  <a:lnTo>
                    <a:pt x="272161" y="9641205"/>
                  </a:lnTo>
                  <a:lnTo>
                    <a:pt x="272161" y="272161"/>
                  </a:lnTo>
                  <a:lnTo>
                    <a:pt x="12014327" y="272161"/>
                  </a:lnTo>
                  <a:lnTo>
                    <a:pt x="12014327" y="9641205"/>
                  </a:lnTo>
                  <a:close/>
                </a:path>
              </a:pathLst>
            </a:custGeom>
            <a:solidFill>
              <a:srgbClr val="FF1616"/>
            </a:solidFill>
          </p:spPr>
        </p:sp>
      </p:grpSp>
      <p:sp>
        <p:nvSpPr>
          <p:cNvPr name="TextBox 11" id="11"/>
          <p:cNvSpPr txBox="true"/>
          <p:nvPr/>
        </p:nvSpPr>
        <p:spPr>
          <a:xfrm rot="0">
            <a:off x="8746227" y="2551567"/>
            <a:ext cx="8657350" cy="1510230"/>
          </a:xfrm>
          <a:prstGeom prst="rect">
            <a:avLst/>
          </a:prstGeom>
        </p:spPr>
        <p:txBody>
          <a:bodyPr anchor="t" rtlCol="false" tIns="0" lIns="0" bIns="0" rIns="0">
            <a:spAutoFit/>
          </a:bodyPr>
          <a:lstStyle/>
          <a:p>
            <a:pPr algn="l" marL="635553" indent="-211851" lvl="2">
              <a:lnSpc>
                <a:spcPts val="3891"/>
              </a:lnSpc>
              <a:buFont typeface="Arial"/>
              <a:buChar char="⚬"/>
            </a:pPr>
            <a:r>
              <a:rPr lang="en-US" sz="2779">
                <a:solidFill>
                  <a:srgbClr val="FFDE59"/>
                </a:solidFill>
                <a:latin typeface="Arimo"/>
                <a:ea typeface="Arimo"/>
                <a:cs typeface="Arimo"/>
                <a:sym typeface="Arimo"/>
              </a:rPr>
              <a:t>Basic Input Output System (BIOS) - installed in ROM. Enables all of the attached components to initialise. Known as firmware.</a:t>
            </a:r>
          </a:p>
        </p:txBody>
      </p:sp>
      <p:sp>
        <p:nvSpPr>
          <p:cNvPr name="TextBox 12" id="12"/>
          <p:cNvSpPr txBox="true"/>
          <p:nvPr/>
        </p:nvSpPr>
        <p:spPr>
          <a:xfrm rot="0">
            <a:off x="8465273" y="1652792"/>
            <a:ext cx="3745458" cy="666367"/>
          </a:xfrm>
          <a:prstGeom prst="rect">
            <a:avLst/>
          </a:prstGeom>
        </p:spPr>
        <p:txBody>
          <a:bodyPr anchor="t" rtlCol="false" tIns="0" lIns="0" bIns="0" rIns="0">
            <a:spAutoFit/>
          </a:bodyPr>
          <a:lstStyle/>
          <a:p>
            <a:pPr algn="l">
              <a:lnSpc>
                <a:spcPts val="4746"/>
              </a:lnSpc>
            </a:pPr>
            <a:r>
              <a:rPr lang="en-US" sz="3390">
                <a:solidFill>
                  <a:srgbClr val="FFDE59"/>
                </a:solidFill>
                <a:latin typeface="Arimo"/>
                <a:ea typeface="Arimo"/>
                <a:cs typeface="Arimo"/>
                <a:sym typeface="Arimo"/>
              </a:rPr>
              <a:t>Example</a:t>
            </a:r>
          </a:p>
        </p:txBody>
      </p:sp>
      <p:grpSp>
        <p:nvGrpSpPr>
          <p:cNvPr name="Group 13" id="13"/>
          <p:cNvGrpSpPr/>
          <p:nvPr/>
        </p:nvGrpSpPr>
        <p:grpSpPr>
          <a:xfrm rot="0">
            <a:off x="2537237" y="281084"/>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90.xml><?xml version="1.0" encoding="utf-8"?>
<p:sld xmlns:p="http://schemas.openxmlformats.org/presentationml/2006/main" xmlns:a="http://schemas.openxmlformats.org/drawingml/2006/main" xmlns:r="http://schemas.openxmlformats.org/officeDocument/2006/relationships">
  <p:cSld>
    <p:bg>
      <p:bgPr>
        <a:solidFill>
          <a:srgbClr val="004A94"/>
        </a:solidFill>
      </p:bgPr>
    </p:bg>
    <p:spTree>
      <p:nvGrpSpPr>
        <p:cNvPr id="1" name=""/>
        <p:cNvGrpSpPr/>
        <p:nvPr/>
      </p:nvGrpSpPr>
      <p:grpSpPr>
        <a:xfrm>
          <a:off x="0" y="0"/>
          <a:ext cx="0" cy="0"/>
          <a:chOff x="0" y="0"/>
          <a:chExt cx="0" cy="0"/>
        </a:xfrm>
      </p:grpSpPr>
      <p:grpSp>
        <p:nvGrpSpPr>
          <p:cNvPr name="Group 2" id="2"/>
          <p:cNvGrpSpPr/>
          <p:nvPr/>
        </p:nvGrpSpPr>
        <p:grpSpPr>
          <a:xfrm rot="0">
            <a:off x="663894" y="385250"/>
            <a:ext cx="2683309" cy="2344903"/>
            <a:chOff x="0" y="0"/>
            <a:chExt cx="3577745" cy="3126537"/>
          </a:xfrm>
        </p:grpSpPr>
        <p:sp>
          <p:nvSpPr>
            <p:cNvPr name="Freeform 3" id="3"/>
            <p:cNvSpPr/>
            <p:nvPr/>
          </p:nvSpPr>
          <p:spPr>
            <a:xfrm flipH="false" flipV="false" rot="0">
              <a:off x="0" y="0"/>
              <a:ext cx="3577717" cy="3126486"/>
            </a:xfrm>
            <a:custGeom>
              <a:avLst/>
              <a:gdLst/>
              <a:ahLst/>
              <a:cxnLst/>
              <a:rect r="r" b="b" t="t" l="l"/>
              <a:pathLst>
                <a:path h="3126486" w="3577717">
                  <a:moveTo>
                    <a:pt x="0" y="0"/>
                  </a:moveTo>
                  <a:lnTo>
                    <a:pt x="0" y="3126486"/>
                  </a:lnTo>
                  <a:lnTo>
                    <a:pt x="3577717" y="3126486"/>
                  </a:lnTo>
                  <a:lnTo>
                    <a:pt x="3577717" y="0"/>
                  </a:lnTo>
                  <a:lnTo>
                    <a:pt x="0" y="0"/>
                  </a:lnTo>
                  <a:close/>
                  <a:moveTo>
                    <a:pt x="3437001" y="2985770"/>
                  </a:moveTo>
                  <a:lnTo>
                    <a:pt x="137795" y="2985770"/>
                  </a:lnTo>
                  <a:lnTo>
                    <a:pt x="137795" y="137795"/>
                  </a:lnTo>
                  <a:lnTo>
                    <a:pt x="3437001" y="137795"/>
                  </a:lnTo>
                  <a:lnTo>
                    <a:pt x="3437001" y="2985770"/>
                  </a:lnTo>
                  <a:close/>
                </a:path>
              </a:pathLst>
            </a:custGeom>
            <a:solidFill>
              <a:srgbClr val="FBE9E7"/>
            </a:solidFill>
          </p:spPr>
        </p:sp>
      </p:grpSp>
      <p:sp>
        <p:nvSpPr>
          <p:cNvPr name="Freeform 4" id="4"/>
          <p:cNvSpPr/>
          <p:nvPr/>
        </p:nvSpPr>
        <p:spPr>
          <a:xfrm flipH="false" flipV="false" rot="0">
            <a:off x="925833" y="627400"/>
            <a:ext cx="779137" cy="779137"/>
          </a:xfrm>
          <a:custGeom>
            <a:avLst/>
            <a:gdLst/>
            <a:ahLst/>
            <a:cxnLst/>
            <a:rect r="r" b="b" t="t" l="l"/>
            <a:pathLst>
              <a:path h="779137" w="779137">
                <a:moveTo>
                  <a:pt x="0" y="0"/>
                </a:moveTo>
                <a:lnTo>
                  <a:pt x="779137" y="0"/>
                </a:lnTo>
                <a:lnTo>
                  <a:pt x="779137" y="779137"/>
                </a:lnTo>
                <a:lnTo>
                  <a:pt x="0" y="77913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2119366" y="627400"/>
            <a:ext cx="965897" cy="509291"/>
          </a:xfrm>
          <a:custGeom>
            <a:avLst/>
            <a:gdLst/>
            <a:ahLst/>
            <a:cxnLst/>
            <a:rect r="r" b="b" t="t" l="l"/>
            <a:pathLst>
              <a:path h="509291" w="965897">
                <a:moveTo>
                  <a:pt x="0" y="0"/>
                </a:moveTo>
                <a:lnTo>
                  <a:pt x="965897" y="0"/>
                </a:lnTo>
                <a:lnTo>
                  <a:pt x="965897" y="509291"/>
                </a:lnTo>
                <a:lnTo>
                  <a:pt x="0" y="509291"/>
                </a:lnTo>
                <a:lnTo>
                  <a:pt x="0" y="0"/>
                </a:lnTo>
                <a:close/>
              </a:path>
            </a:pathLst>
          </a:custGeom>
          <a:blipFill>
            <a:blip r:embed="rId4">
              <a:extLst>
                <a:ext uri="{96DAC541-7B7A-43D3-8B79-37D633B846F1}">
                  <asvg:svgBlip xmlns:asvg="http://schemas.microsoft.com/office/drawing/2016/SVG/main" r:embed="rId5"/>
                </a:ext>
              </a:extLst>
            </a:blip>
            <a:stretch>
              <a:fillRect l="0" t="0" r="0" b="-405"/>
            </a:stretch>
          </a:blipFill>
        </p:spPr>
      </p:sp>
      <p:sp>
        <p:nvSpPr>
          <p:cNvPr name="Freeform 6" id="6"/>
          <p:cNvSpPr/>
          <p:nvPr/>
        </p:nvSpPr>
        <p:spPr>
          <a:xfrm flipH="false" flipV="false" rot="0">
            <a:off x="2195177" y="1342009"/>
            <a:ext cx="697475" cy="1096585"/>
          </a:xfrm>
          <a:custGeom>
            <a:avLst/>
            <a:gdLst/>
            <a:ahLst/>
            <a:cxnLst/>
            <a:rect r="r" b="b" t="t" l="l"/>
            <a:pathLst>
              <a:path h="1096585" w="697475">
                <a:moveTo>
                  <a:pt x="0" y="0"/>
                </a:moveTo>
                <a:lnTo>
                  <a:pt x="697475" y="0"/>
                </a:lnTo>
                <a:lnTo>
                  <a:pt x="697475" y="1096585"/>
                </a:lnTo>
                <a:lnTo>
                  <a:pt x="0" y="1096585"/>
                </a:lnTo>
                <a:lnTo>
                  <a:pt x="0" y="0"/>
                </a:lnTo>
                <a:close/>
              </a:path>
            </a:pathLst>
          </a:custGeom>
          <a:blipFill>
            <a:blip r:embed="rId6">
              <a:extLst>
                <a:ext uri="{96DAC541-7B7A-43D3-8B79-37D633B846F1}">
                  <asvg:svgBlip xmlns:asvg="http://schemas.microsoft.com/office/drawing/2016/SVG/main" r:embed="rId7"/>
                </a:ext>
              </a:extLst>
            </a:blip>
            <a:stretch>
              <a:fillRect l="0" t="0" r="-296" b="0"/>
            </a:stretch>
          </a:blipFill>
        </p:spPr>
      </p:sp>
      <p:sp>
        <p:nvSpPr>
          <p:cNvPr name="Freeform 7" id="7"/>
          <p:cNvSpPr/>
          <p:nvPr/>
        </p:nvSpPr>
        <p:spPr>
          <a:xfrm flipH="false" flipV="false" rot="0">
            <a:off x="1036194" y="1557701"/>
            <a:ext cx="885725" cy="880893"/>
          </a:xfrm>
          <a:custGeom>
            <a:avLst/>
            <a:gdLst/>
            <a:ahLst/>
            <a:cxnLst/>
            <a:rect r="r" b="b" t="t" l="l"/>
            <a:pathLst>
              <a:path h="880893" w="885725">
                <a:moveTo>
                  <a:pt x="0" y="0"/>
                </a:moveTo>
                <a:lnTo>
                  <a:pt x="885725" y="0"/>
                </a:lnTo>
                <a:lnTo>
                  <a:pt x="885725" y="880893"/>
                </a:lnTo>
                <a:lnTo>
                  <a:pt x="0" y="880893"/>
                </a:lnTo>
                <a:lnTo>
                  <a:pt x="0" y="0"/>
                </a:lnTo>
                <a:close/>
              </a:path>
            </a:pathLst>
          </a:custGeom>
          <a:blipFill>
            <a:blip r:embed="rId8">
              <a:extLst>
                <a:ext uri="{96DAC541-7B7A-43D3-8B79-37D633B846F1}">
                  <asvg:svgBlip xmlns:asvg="http://schemas.microsoft.com/office/drawing/2016/SVG/main" r:embed="rId9"/>
                </a:ext>
              </a:extLst>
            </a:blip>
            <a:stretch>
              <a:fillRect l="0" t="0" r="0" b="-548"/>
            </a:stretch>
          </a:blipFill>
        </p:spPr>
      </p:sp>
      <p:grpSp>
        <p:nvGrpSpPr>
          <p:cNvPr name="Group 8" id="8"/>
          <p:cNvGrpSpPr/>
          <p:nvPr/>
        </p:nvGrpSpPr>
        <p:grpSpPr>
          <a:xfrm rot="0">
            <a:off x="15216272" y="243866"/>
            <a:ext cx="2683309" cy="2344903"/>
            <a:chOff x="0" y="0"/>
            <a:chExt cx="3577745" cy="3126537"/>
          </a:xfrm>
        </p:grpSpPr>
        <p:sp>
          <p:nvSpPr>
            <p:cNvPr name="Freeform 9" id="9"/>
            <p:cNvSpPr/>
            <p:nvPr/>
          </p:nvSpPr>
          <p:spPr>
            <a:xfrm flipH="false" flipV="false" rot="0">
              <a:off x="0" y="0"/>
              <a:ext cx="3577717" cy="3126486"/>
            </a:xfrm>
            <a:custGeom>
              <a:avLst/>
              <a:gdLst/>
              <a:ahLst/>
              <a:cxnLst/>
              <a:rect r="r" b="b" t="t" l="l"/>
              <a:pathLst>
                <a:path h="3126486" w="3577717">
                  <a:moveTo>
                    <a:pt x="0" y="0"/>
                  </a:moveTo>
                  <a:lnTo>
                    <a:pt x="0" y="3126486"/>
                  </a:lnTo>
                  <a:lnTo>
                    <a:pt x="3577717" y="3126486"/>
                  </a:lnTo>
                  <a:lnTo>
                    <a:pt x="3577717" y="0"/>
                  </a:lnTo>
                  <a:lnTo>
                    <a:pt x="0" y="0"/>
                  </a:lnTo>
                  <a:close/>
                  <a:moveTo>
                    <a:pt x="3437001" y="2985770"/>
                  </a:moveTo>
                  <a:lnTo>
                    <a:pt x="137795" y="2985770"/>
                  </a:lnTo>
                  <a:lnTo>
                    <a:pt x="137795" y="137795"/>
                  </a:lnTo>
                  <a:lnTo>
                    <a:pt x="3437001" y="137795"/>
                  </a:lnTo>
                  <a:lnTo>
                    <a:pt x="3437001" y="2985770"/>
                  </a:lnTo>
                  <a:close/>
                </a:path>
              </a:pathLst>
            </a:custGeom>
            <a:solidFill>
              <a:srgbClr val="FBE9E7"/>
            </a:solidFill>
          </p:spPr>
        </p:sp>
      </p:grpSp>
      <p:grpSp>
        <p:nvGrpSpPr>
          <p:cNvPr name="Group 10" id="10"/>
          <p:cNvGrpSpPr/>
          <p:nvPr/>
        </p:nvGrpSpPr>
        <p:grpSpPr>
          <a:xfrm rot="5364022">
            <a:off x="4497842" y="5027246"/>
            <a:ext cx="9273726" cy="47625"/>
            <a:chOff x="0" y="0"/>
            <a:chExt cx="12364968" cy="63500"/>
          </a:xfrm>
        </p:grpSpPr>
        <p:sp>
          <p:nvSpPr>
            <p:cNvPr name="Freeform 11" id="11"/>
            <p:cNvSpPr/>
            <p:nvPr/>
          </p:nvSpPr>
          <p:spPr>
            <a:xfrm flipH="false" flipV="false" rot="0">
              <a:off x="0" y="0"/>
              <a:ext cx="12364974" cy="63500"/>
            </a:xfrm>
            <a:custGeom>
              <a:avLst/>
              <a:gdLst/>
              <a:ahLst/>
              <a:cxnLst/>
              <a:rect r="r" b="b" t="t" l="l"/>
              <a:pathLst>
                <a:path h="63500" w="12364974">
                  <a:moveTo>
                    <a:pt x="31750" y="0"/>
                  </a:moveTo>
                  <a:lnTo>
                    <a:pt x="12333224" y="0"/>
                  </a:lnTo>
                  <a:cubicBezTo>
                    <a:pt x="12350750" y="0"/>
                    <a:pt x="12364974" y="14224"/>
                    <a:pt x="12364974" y="31750"/>
                  </a:cubicBezTo>
                  <a:cubicBezTo>
                    <a:pt x="12364974" y="49276"/>
                    <a:pt x="12350750" y="63500"/>
                    <a:pt x="12333224" y="63500"/>
                  </a:cubicBezTo>
                  <a:lnTo>
                    <a:pt x="31750" y="63500"/>
                  </a:lnTo>
                  <a:cubicBezTo>
                    <a:pt x="14224" y="63500"/>
                    <a:pt x="0" y="49276"/>
                    <a:pt x="0" y="31750"/>
                  </a:cubicBezTo>
                  <a:cubicBezTo>
                    <a:pt x="0" y="14224"/>
                    <a:pt x="14224" y="0"/>
                    <a:pt x="31750" y="0"/>
                  </a:cubicBezTo>
                  <a:close/>
                </a:path>
              </a:pathLst>
            </a:custGeom>
            <a:solidFill>
              <a:srgbClr val="FFFFFF"/>
            </a:solidFill>
          </p:spPr>
        </p:sp>
      </p:grpSp>
      <p:sp>
        <p:nvSpPr>
          <p:cNvPr name="TextBox 12" id="12"/>
          <p:cNvSpPr txBox="true"/>
          <p:nvPr/>
        </p:nvSpPr>
        <p:spPr>
          <a:xfrm rot="0">
            <a:off x="663894" y="9541724"/>
            <a:ext cx="17585682" cy="534700"/>
          </a:xfrm>
          <a:prstGeom prst="rect">
            <a:avLst/>
          </a:prstGeom>
        </p:spPr>
        <p:txBody>
          <a:bodyPr anchor="t" rtlCol="false" tIns="0" lIns="0" bIns="0" rIns="0">
            <a:spAutoFit/>
          </a:bodyPr>
          <a:lstStyle/>
          <a:p>
            <a:pPr algn="ctr">
              <a:lnSpc>
                <a:spcPts val="4158"/>
              </a:lnSpc>
            </a:pPr>
            <a:r>
              <a:rPr lang="en-US" sz="3436" spc="-61">
                <a:solidFill>
                  <a:srgbClr val="F7DF1E"/>
                </a:solidFill>
                <a:latin typeface="Archivo Black"/>
                <a:ea typeface="Archivo Black"/>
                <a:cs typeface="Archivo Black"/>
                <a:sym typeface="Archivo Black"/>
              </a:rPr>
              <a:t>Differences between high-level and low-level programming languages</a:t>
            </a:r>
          </a:p>
        </p:txBody>
      </p:sp>
      <p:sp>
        <p:nvSpPr>
          <p:cNvPr name="TextBox 13" id="13"/>
          <p:cNvSpPr txBox="true"/>
          <p:nvPr/>
        </p:nvSpPr>
        <p:spPr>
          <a:xfrm rot="0">
            <a:off x="15478211" y="499924"/>
            <a:ext cx="2159430" cy="1870887"/>
          </a:xfrm>
          <a:prstGeom prst="rect">
            <a:avLst/>
          </a:prstGeom>
        </p:spPr>
        <p:txBody>
          <a:bodyPr anchor="t" rtlCol="false" tIns="0" lIns="0" bIns="0" rIns="0">
            <a:spAutoFit/>
          </a:bodyPr>
          <a:lstStyle/>
          <a:p>
            <a:pPr algn="ctr">
              <a:lnSpc>
                <a:spcPts val="1242"/>
              </a:lnSpc>
            </a:pPr>
            <a:r>
              <a:rPr lang="en-US" b="true" sz="1293">
                <a:solidFill>
                  <a:srgbClr val="FFFFFF"/>
                </a:solidFill>
                <a:latin typeface="Arimo Bold"/>
                <a:ea typeface="Arimo Bold"/>
                <a:cs typeface="Arimo Bold"/>
                <a:sym typeface="Arimo Bold"/>
              </a:rPr>
              <a:t>010101010010100100100101010101001001010010011010101000101101010101010101010100101010101010010101010010100100100101010101001001010010011010101000101101010101010101010100101010101010010101010010100100100101010101001001010010011010101000101101010101010101010100101010101010</a:t>
            </a:r>
          </a:p>
        </p:txBody>
      </p:sp>
      <p:grpSp>
        <p:nvGrpSpPr>
          <p:cNvPr name="Group 14" id="14"/>
          <p:cNvGrpSpPr/>
          <p:nvPr/>
        </p:nvGrpSpPr>
        <p:grpSpPr>
          <a:xfrm rot="-12822">
            <a:off x="3676032" y="2601420"/>
            <a:ext cx="11043886" cy="47625"/>
            <a:chOff x="0" y="0"/>
            <a:chExt cx="14725181" cy="63500"/>
          </a:xfrm>
        </p:grpSpPr>
        <p:sp>
          <p:nvSpPr>
            <p:cNvPr name="Freeform 15" id="15"/>
            <p:cNvSpPr/>
            <p:nvPr/>
          </p:nvSpPr>
          <p:spPr>
            <a:xfrm flipH="false" flipV="false" rot="0">
              <a:off x="0" y="0"/>
              <a:ext cx="14725142" cy="63500"/>
            </a:xfrm>
            <a:custGeom>
              <a:avLst/>
              <a:gdLst/>
              <a:ahLst/>
              <a:cxnLst/>
              <a:rect r="r" b="b" t="t" l="l"/>
              <a:pathLst>
                <a:path h="63500" w="14725142">
                  <a:moveTo>
                    <a:pt x="31750" y="0"/>
                  </a:moveTo>
                  <a:lnTo>
                    <a:pt x="14693392" y="0"/>
                  </a:lnTo>
                  <a:cubicBezTo>
                    <a:pt x="14710918" y="0"/>
                    <a:pt x="14725142" y="14224"/>
                    <a:pt x="14725142" y="31750"/>
                  </a:cubicBezTo>
                  <a:cubicBezTo>
                    <a:pt x="14725142" y="49276"/>
                    <a:pt x="14710918" y="63500"/>
                    <a:pt x="14693392"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16" id="16"/>
          <p:cNvGrpSpPr/>
          <p:nvPr/>
        </p:nvGrpSpPr>
        <p:grpSpPr>
          <a:xfrm rot="-214">
            <a:off x="1291679" y="4260594"/>
            <a:ext cx="15665243" cy="47625"/>
            <a:chOff x="0" y="0"/>
            <a:chExt cx="20886991" cy="63500"/>
          </a:xfrm>
        </p:grpSpPr>
        <p:sp>
          <p:nvSpPr>
            <p:cNvPr name="Freeform 17" id="17"/>
            <p:cNvSpPr/>
            <p:nvPr/>
          </p:nvSpPr>
          <p:spPr>
            <a:xfrm flipH="false" flipV="false" rot="0">
              <a:off x="0" y="0"/>
              <a:ext cx="20886928" cy="63500"/>
            </a:xfrm>
            <a:custGeom>
              <a:avLst/>
              <a:gdLst/>
              <a:ahLst/>
              <a:cxnLst/>
              <a:rect r="r" b="b" t="t" l="l"/>
              <a:pathLst>
                <a:path h="63500" w="20886928">
                  <a:moveTo>
                    <a:pt x="31750" y="0"/>
                  </a:moveTo>
                  <a:lnTo>
                    <a:pt x="20855178" y="0"/>
                  </a:lnTo>
                  <a:cubicBezTo>
                    <a:pt x="20872704" y="0"/>
                    <a:pt x="20886928" y="14224"/>
                    <a:pt x="20886928" y="31750"/>
                  </a:cubicBezTo>
                  <a:cubicBezTo>
                    <a:pt x="20886928" y="49276"/>
                    <a:pt x="20872704" y="63500"/>
                    <a:pt x="20855178"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18" id="18"/>
          <p:cNvGrpSpPr/>
          <p:nvPr/>
        </p:nvGrpSpPr>
        <p:grpSpPr>
          <a:xfrm rot="-214">
            <a:off x="1291590" y="6160182"/>
            <a:ext cx="15665243" cy="47625"/>
            <a:chOff x="0" y="0"/>
            <a:chExt cx="20886991" cy="63500"/>
          </a:xfrm>
        </p:grpSpPr>
        <p:sp>
          <p:nvSpPr>
            <p:cNvPr name="Freeform 19" id="19"/>
            <p:cNvSpPr/>
            <p:nvPr/>
          </p:nvSpPr>
          <p:spPr>
            <a:xfrm flipH="false" flipV="false" rot="0">
              <a:off x="0" y="0"/>
              <a:ext cx="20886928" cy="63500"/>
            </a:xfrm>
            <a:custGeom>
              <a:avLst/>
              <a:gdLst/>
              <a:ahLst/>
              <a:cxnLst/>
              <a:rect r="r" b="b" t="t" l="l"/>
              <a:pathLst>
                <a:path h="63500" w="20886928">
                  <a:moveTo>
                    <a:pt x="31750" y="0"/>
                  </a:moveTo>
                  <a:lnTo>
                    <a:pt x="20855178" y="0"/>
                  </a:lnTo>
                  <a:cubicBezTo>
                    <a:pt x="20872704" y="0"/>
                    <a:pt x="20886928" y="14224"/>
                    <a:pt x="20886928" y="31750"/>
                  </a:cubicBezTo>
                  <a:cubicBezTo>
                    <a:pt x="20886928" y="49276"/>
                    <a:pt x="20872704" y="63500"/>
                    <a:pt x="20855178"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20" id="20"/>
          <p:cNvGrpSpPr/>
          <p:nvPr/>
        </p:nvGrpSpPr>
        <p:grpSpPr>
          <a:xfrm rot="-214">
            <a:off x="1291590" y="8097147"/>
            <a:ext cx="15665243" cy="47625"/>
            <a:chOff x="0" y="0"/>
            <a:chExt cx="20886991" cy="63500"/>
          </a:xfrm>
        </p:grpSpPr>
        <p:sp>
          <p:nvSpPr>
            <p:cNvPr name="Freeform 21" id="21"/>
            <p:cNvSpPr/>
            <p:nvPr/>
          </p:nvSpPr>
          <p:spPr>
            <a:xfrm flipH="false" flipV="false" rot="0">
              <a:off x="0" y="0"/>
              <a:ext cx="20886928" cy="63500"/>
            </a:xfrm>
            <a:custGeom>
              <a:avLst/>
              <a:gdLst/>
              <a:ahLst/>
              <a:cxnLst/>
              <a:rect r="r" b="b" t="t" l="l"/>
              <a:pathLst>
                <a:path h="63500" w="20886928">
                  <a:moveTo>
                    <a:pt x="31750" y="0"/>
                  </a:moveTo>
                  <a:lnTo>
                    <a:pt x="20855178" y="0"/>
                  </a:lnTo>
                  <a:cubicBezTo>
                    <a:pt x="20872704" y="0"/>
                    <a:pt x="20886928" y="14224"/>
                    <a:pt x="20886928" y="31750"/>
                  </a:cubicBezTo>
                  <a:cubicBezTo>
                    <a:pt x="20886928" y="49276"/>
                    <a:pt x="20872704" y="63500"/>
                    <a:pt x="20855178"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22" id="22"/>
          <p:cNvGrpSpPr/>
          <p:nvPr/>
        </p:nvGrpSpPr>
        <p:grpSpPr>
          <a:xfrm rot="0">
            <a:off x="7724210" y="1097000"/>
            <a:ext cx="2901012" cy="793302"/>
            <a:chOff x="0" y="0"/>
            <a:chExt cx="3868016" cy="1057736"/>
          </a:xfrm>
        </p:grpSpPr>
        <p:sp>
          <p:nvSpPr>
            <p:cNvPr name="Freeform 23" id="23"/>
            <p:cNvSpPr/>
            <p:nvPr/>
          </p:nvSpPr>
          <p:spPr>
            <a:xfrm flipH="false" flipV="false" rot="0">
              <a:off x="0" y="0"/>
              <a:ext cx="3868039" cy="1057783"/>
            </a:xfrm>
            <a:custGeom>
              <a:avLst/>
              <a:gdLst/>
              <a:ahLst/>
              <a:cxnLst/>
              <a:rect r="r" b="b" t="t" l="l"/>
              <a:pathLst>
                <a:path h="1057783" w="3868039">
                  <a:moveTo>
                    <a:pt x="0" y="0"/>
                  </a:moveTo>
                  <a:lnTo>
                    <a:pt x="3868039" y="0"/>
                  </a:lnTo>
                  <a:lnTo>
                    <a:pt x="3868039" y="1057783"/>
                  </a:lnTo>
                  <a:lnTo>
                    <a:pt x="0" y="1057783"/>
                  </a:lnTo>
                  <a:close/>
                </a:path>
              </a:pathLst>
            </a:custGeom>
            <a:solidFill>
              <a:srgbClr val="FF8A65"/>
            </a:solidFill>
          </p:spPr>
        </p:sp>
      </p:grpSp>
      <p:sp>
        <p:nvSpPr>
          <p:cNvPr name="TextBox 24" id="24"/>
          <p:cNvSpPr txBox="true"/>
          <p:nvPr/>
        </p:nvSpPr>
        <p:spPr>
          <a:xfrm rot="0">
            <a:off x="8239737" y="1214846"/>
            <a:ext cx="1869959" cy="538560"/>
          </a:xfrm>
          <a:prstGeom prst="rect">
            <a:avLst/>
          </a:prstGeom>
        </p:spPr>
        <p:txBody>
          <a:bodyPr anchor="t" rtlCol="false" tIns="0" lIns="0" bIns="0" rIns="0">
            <a:spAutoFit/>
          </a:bodyPr>
          <a:lstStyle/>
          <a:p>
            <a:pPr algn="ctr">
              <a:lnSpc>
                <a:spcPts val="4158"/>
              </a:lnSpc>
            </a:pPr>
            <a:r>
              <a:rPr lang="en-US" sz="3436" spc="-61">
                <a:solidFill>
                  <a:srgbClr val="094909"/>
                </a:solidFill>
                <a:latin typeface="Archivo Black"/>
                <a:ea typeface="Archivo Black"/>
                <a:cs typeface="Archivo Black"/>
                <a:sym typeface="Archivo Black"/>
              </a:rPr>
              <a:t>D</a:t>
            </a:r>
            <a:r>
              <a:rPr lang="en-US" sz="3436" spc="-61">
                <a:solidFill>
                  <a:srgbClr val="FFFFFF"/>
                </a:solidFill>
                <a:latin typeface="Archivo Black"/>
                <a:ea typeface="Archivo Black"/>
                <a:cs typeface="Archivo Black"/>
                <a:sym typeface="Archivo Black"/>
              </a:rPr>
              <a:t>ebug</a:t>
            </a:r>
          </a:p>
        </p:txBody>
      </p:sp>
      <p:sp>
        <p:nvSpPr>
          <p:cNvPr name="TextBox 25" id="25"/>
          <p:cNvSpPr txBox="true"/>
          <p:nvPr/>
        </p:nvSpPr>
        <p:spPr>
          <a:xfrm rot="0">
            <a:off x="4373243" y="1102127"/>
            <a:ext cx="2930405" cy="514081"/>
          </a:xfrm>
          <a:prstGeom prst="rect">
            <a:avLst/>
          </a:prstGeom>
        </p:spPr>
        <p:txBody>
          <a:bodyPr anchor="t" rtlCol="false" tIns="0" lIns="0" bIns="0" rIns="0">
            <a:spAutoFit/>
          </a:bodyPr>
          <a:lstStyle/>
          <a:p>
            <a:pPr algn="r">
              <a:lnSpc>
                <a:spcPts val="3689"/>
              </a:lnSpc>
            </a:pPr>
            <a:r>
              <a:rPr lang="en-US" b="true" sz="2635">
                <a:solidFill>
                  <a:srgbClr val="FBE9E7"/>
                </a:solidFill>
                <a:latin typeface="Arimo Bold"/>
                <a:ea typeface="Arimo Bold"/>
                <a:cs typeface="Arimo Bold"/>
                <a:sym typeface="Arimo Bold"/>
              </a:rPr>
              <a:t>Easier to debug</a:t>
            </a:r>
          </a:p>
        </p:txBody>
      </p:sp>
      <p:sp>
        <p:nvSpPr>
          <p:cNvPr name="TextBox 26" id="26"/>
          <p:cNvSpPr txBox="true"/>
          <p:nvPr/>
        </p:nvSpPr>
        <p:spPr>
          <a:xfrm rot="0">
            <a:off x="11093633" y="1119596"/>
            <a:ext cx="2930405" cy="514081"/>
          </a:xfrm>
          <a:prstGeom prst="rect">
            <a:avLst/>
          </a:prstGeom>
        </p:spPr>
        <p:txBody>
          <a:bodyPr anchor="t" rtlCol="false" tIns="0" lIns="0" bIns="0" rIns="0">
            <a:spAutoFit/>
          </a:bodyPr>
          <a:lstStyle/>
          <a:p>
            <a:pPr algn="l">
              <a:lnSpc>
                <a:spcPts val="3689"/>
              </a:lnSpc>
            </a:pPr>
            <a:r>
              <a:rPr lang="en-US" b="true" sz="2635">
                <a:solidFill>
                  <a:srgbClr val="FBE9E7"/>
                </a:solidFill>
                <a:latin typeface="Arimo Bold"/>
                <a:ea typeface="Arimo Bold"/>
                <a:cs typeface="Arimo Bold"/>
                <a:sym typeface="Arimo Bold"/>
              </a:rPr>
              <a:t>Harder to debug</a:t>
            </a:r>
          </a:p>
        </p:txBody>
      </p:sp>
      <p:grpSp>
        <p:nvGrpSpPr>
          <p:cNvPr name="Group 27" id="27"/>
          <p:cNvGrpSpPr/>
          <p:nvPr/>
        </p:nvGrpSpPr>
        <p:grpSpPr>
          <a:xfrm rot="0">
            <a:off x="7704406" y="2980873"/>
            <a:ext cx="2901012" cy="793302"/>
            <a:chOff x="0" y="0"/>
            <a:chExt cx="3868016" cy="1057736"/>
          </a:xfrm>
        </p:grpSpPr>
        <p:sp>
          <p:nvSpPr>
            <p:cNvPr name="Freeform 28" id="28"/>
            <p:cNvSpPr/>
            <p:nvPr/>
          </p:nvSpPr>
          <p:spPr>
            <a:xfrm flipH="false" flipV="false" rot="0">
              <a:off x="0" y="0"/>
              <a:ext cx="3868039" cy="1057783"/>
            </a:xfrm>
            <a:custGeom>
              <a:avLst/>
              <a:gdLst/>
              <a:ahLst/>
              <a:cxnLst/>
              <a:rect r="r" b="b" t="t" l="l"/>
              <a:pathLst>
                <a:path h="1057783" w="3868039">
                  <a:moveTo>
                    <a:pt x="0" y="0"/>
                  </a:moveTo>
                  <a:lnTo>
                    <a:pt x="3868039" y="0"/>
                  </a:lnTo>
                  <a:lnTo>
                    <a:pt x="3868039" y="1057783"/>
                  </a:lnTo>
                  <a:lnTo>
                    <a:pt x="0" y="1057783"/>
                  </a:lnTo>
                  <a:close/>
                </a:path>
              </a:pathLst>
            </a:custGeom>
            <a:solidFill>
              <a:srgbClr val="FF8A65"/>
            </a:solidFill>
          </p:spPr>
        </p:sp>
      </p:grpSp>
      <p:grpSp>
        <p:nvGrpSpPr>
          <p:cNvPr name="Group 29" id="29"/>
          <p:cNvGrpSpPr/>
          <p:nvPr/>
        </p:nvGrpSpPr>
        <p:grpSpPr>
          <a:xfrm rot="0">
            <a:off x="7684198" y="4856914"/>
            <a:ext cx="2901012" cy="793302"/>
            <a:chOff x="0" y="0"/>
            <a:chExt cx="3868016" cy="1057736"/>
          </a:xfrm>
        </p:grpSpPr>
        <p:sp>
          <p:nvSpPr>
            <p:cNvPr name="Freeform 30" id="30"/>
            <p:cNvSpPr/>
            <p:nvPr/>
          </p:nvSpPr>
          <p:spPr>
            <a:xfrm flipH="false" flipV="false" rot="0">
              <a:off x="0" y="0"/>
              <a:ext cx="3868039" cy="1057783"/>
            </a:xfrm>
            <a:custGeom>
              <a:avLst/>
              <a:gdLst/>
              <a:ahLst/>
              <a:cxnLst/>
              <a:rect r="r" b="b" t="t" l="l"/>
              <a:pathLst>
                <a:path h="1057783" w="3868039">
                  <a:moveTo>
                    <a:pt x="0" y="0"/>
                  </a:moveTo>
                  <a:lnTo>
                    <a:pt x="3868039" y="0"/>
                  </a:lnTo>
                  <a:lnTo>
                    <a:pt x="3868039" y="1057783"/>
                  </a:lnTo>
                  <a:lnTo>
                    <a:pt x="0" y="1057783"/>
                  </a:lnTo>
                  <a:close/>
                </a:path>
              </a:pathLst>
            </a:custGeom>
            <a:solidFill>
              <a:srgbClr val="FF8A65"/>
            </a:solidFill>
          </p:spPr>
        </p:sp>
      </p:grpSp>
      <p:grpSp>
        <p:nvGrpSpPr>
          <p:cNvPr name="Group 31" id="31"/>
          <p:cNvGrpSpPr/>
          <p:nvPr/>
        </p:nvGrpSpPr>
        <p:grpSpPr>
          <a:xfrm rot="0">
            <a:off x="7702790" y="6696370"/>
            <a:ext cx="2901012" cy="793302"/>
            <a:chOff x="0" y="0"/>
            <a:chExt cx="3868016" cy="1057736"/>
          </a:xfrm>
        </p:grpSpPr>
        <p:sp>
          <p:nvSpPr>
            <p:cNvPr name="Freeform 32" id="32"/>
            <p:cNvSpPr/>
            <p:nvPr/>
          </p:nvSpPr>
          <p:spPr>
            <a:xfrm flipH="false" flipV="false" rot="0">
              <a:off x="0" y="0"/>
              <a:ext cx="3868039" cy="1057783"/>
            </a:xfrm>
            <a:custGeom>
              <a:avLst/>
              <a:gdLst/>
              <a:ahLst/>
              <a:cxnLst/>
              <a:rect r="r" b="b" t="t" l="l"/>
              <a:pathLst>
                <a:path h="1057783" w="3868039">
                  <a:moveTo>
                    <a:pt x="0" y="0"/>
                  </a:moveTo>
                  <a:lnTo>
                    <a:pt x="3868039" y="0"/>
                  </a:lnTo>
                  <a:lnTo>
                    <a:pt x="3868039" y="1057783"/>
                  </a:lnTo>
                  <a:lnTo>
                    <a:pt x="0" y="1057783"/>
                  </a:lnTo>
                  <a:close/>
                </a:path>
              </a:pathLst>
            </a:custGeom>
            <a:solidFill>
              <a:srgbClr val="FF8A65"/>
            </a:solidFill>
          </p:spPr>
        </p:sp>
      </p:grpSp>
      <p:grpSp>
        <p:nvGrpSpPr>
          <p:cNvPr name="Group 33" id="33"/>
          <p:cNvGrpSpPr/>
          <p:nvPr/>
        </p:nvGrpSpPr>
        <p:grpSpPr>
          <a:xfrm rot="0">
            <a:off x="7964857" y="8605547"/>
            <a:ext cx="2901012" cy="793302"/>
            <a:chOff x="0" y="0"/>
            <a:chExt cx="3868016" cy="1057736"/>
          </a:xfrm>
        </p:grpSpPr>
        <p:sp>
          <p:nvSpPr>
            <p:cNvPr name="Freeform 34" id="34"/>
            <p:cNvSpPr/>
            <p:nvPr/>
          </p:nvSpPr>
          <p:spPr>
            <a:xfrm flipH="false" flipV="false" rot="0">
              <a:off x="0" y="0"/>
              <a:ext cx="3868039" cy="1057783"/>
            </a:xfrm>
            <a:custGeom>
              <a:avLst/>
              <a:gdLst/>
              <a:ahLst/>
              <a:cxnLst/>
              <a:rect r="r" b="b" t="t" l="l"/>
              <a:pathLst>
                <a:path h="1057783" w="3868039">
                  <a:moveTo>
                    <a:pt x="0" y="0"/>
                  </a:moveTo>
                  <a:lnTo>
                    <a:pt x="3868039" y="0"/>
                  </a:lnTo>
                  <a:lnTo>
                    <a:pt x="3868039" y="1057783"/>
                  </a:lnTo>
                  <a:lnTo>
                    <a:pt x="0" y="1057783"/>
                  </a:lnTo>
                  <a:close/>
                </a:path>
              </a:pathLst>
            </a:custGeom>
            <a:solidFill>
              <a:srgbClr val="FF8A65"/>
            </a:solidFill>
          </p:spPr>
        </p:sp>
      </p:grpSp>
      <p:sp>
        <p:nvSpPr>
          <p:cNvPr name="Freeform 35" id="35"/>
          <p:cNvSpPr/>
          <p:nvPr/>
        </p:nvSpPr>
        <p:spPr>
          <a:xfrm flipH="false" flipV="false" rot="0">
            <a:off x="8073978" y="161693"/>
            <a:ext cx="2140044" cy="861368"/>
          </a:xfrm>
          <a:custGeom>
            <a:avLst/>
            <a:gdLst/>
            <a:ahLst/>
            <a:cxnLst/>
            <a:rect r="r" b="b" t="t" l="l"/>
            <a:pathLst>
              <a:path h="861368" w="2140044">
                <a:moveTo>
                  <a:pt x="0" y="0"/>
                </a:moveTo>
                <a:lnTo>
                  <a:pt x="2140044" y="0"/>
                </a:lnTo>
                <a:lnTo>
                  <a:pt x="2140044" y="861367"/>
                </a:lnTo>
                <a:lnTo>
                  <a:pt x="0" y="861367"/>
                </a:lnTo>
                <a:lnTo>
                  <a:pt x="0" y="0"/>
                </a:lnTo>
                <a:close/>
              </a:path>
            </a:pathLst>
          </a:custGeom>
          <a:blipFill>
            <a:blip r:embed="rId10">
              <a:alphaModFix amt="70000"/>
            </a:blip>
            <a:stretch>
              <a:fillRect l="0" t="0" r="0" b="0"/>
            </a:stretch>
          </a:blipFill>
        </p:spPr>
      </p:sp>
      <p:sp>
        <p:nvSpPr>
          <p:cNvPr name="Freeform 36" id="36"/>
          <p:cNvSpPr/>
          <p:nvPr/>
        </p:nvSpPr>
        <p:spPr>
          <a:xfrm flipH="false" flipV="false" rot="0">
            <a:off x="2537237" y="2656753"/>
            <a:ext cx="13213526" cy="5318444"/>
          </a:xfrm>
          <a:custGeom>
            <a:avLst/>
            <a:gdLst/>
            <a:ahLst/>
            <a:cxnLst/>
            <a:rect r="r" b="b" t="t" l="l"/>
            <a:pathLst>
              <a:path h="5318444" w="13213526">
                <a:moveTo>
                  <a:pt x="0" y="0"/>
                </a:moveTo>
                <a:lnTo>
                  <a:pt x="13213526" y="0"/>
                </a:lnTo>
                <a:lnTo>
                  <a:pt x="13213526" y="5318444"/>
                </a:lnTo>
                <a:lnTo>
                  <a:pt x="0" y="5318444"/>
                </a:lnTo>
                <a:lnTo>
                  <a:pt x="0" y="0"/>
                </a:lnTo>
                <a:close/>
              </a:path>
            </a:pathLst>
          </a:custGeom>
          <a:blipFill>
            <a:blip r:embed="rId11">
              <a:alphaModFix amt="9999"/>
            </a:blip>
            <a:stretch>
              <a:fillRect l="0" t="0" r="0" b="0"/>
            </a:stretch>
          </a:blipFill>
        </p:spPr>
      </p:sp>
      <p:sp>
        <p:nvSpPr>
          <p:cNvPr name="TextBox 37" id="37"/>
          <p:cNvSpPr txBox="true"/>
          <p:nvPr/>
        </p:nvSpPr>
        <p:spPr>
          <a:xfrm rot="0">
            <a:off x="5446645" y="9930056"/>
            <a:ext cx="7394709" cy="283210"/>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12" tooltip="http://www.exampaperspractice.co.uk"/>
              </a:rPr>
              <a:t>www.exampaperspractice.co.uk</a:t>
            </a:r>
          </a:p>
        </p:txBody>
      </p:sp>
    </p:spTree>
  </p:cSld>
  <p:clrMapOvr>
    <a:masterClrMapping/>
  </p:clrMapOvr>
</p:sld>
</file>

<file path=ppt/slides/slide91.xml><?xml version="1.0" encoding="utf-8"?>
<p:sld xmlns:p="http://schemas.openxmlformats.org/presentationml/2006/main" xmlns:a="http://schemas.openxmlformats.org/drawingml/2006/main" xmlns:r="http://schemas.openxmlformats.org/officeDocument/2006/relationships">
  <p:cSld>
    <p:bg>
      <p:bgPr>
        <a:solidFill>
          <a:srgbClr val="004A94"/>
        </a:solidFill>
      </p:bgPr>
    </p:bg>
    <p:spTree>
      <p:nvGrpSpPr>
        <p:cNvPr id="1" name=""/>
        <p:cNvGrpSpPr/>
        <p:nvPr/>
      </p:nvGrpSpPr>
      <p:grpSpPr>
        <a:xfrm>
          <a:off x="0" y="0"/>
          <a:ext cx="0" cy="0"/>
          <a:chOff x="0" y="0"/>
          <a:chExt cx="0" cy="0"/>
        </a:xfrm>
      </p:grpSpPr>
      <p:grpSp>
        <p:nvGrpSpPr>
          <p:cNvPr name="Group 2" id="2"/>
          <p:cNvGrpSpPr/>
          <p:nvPr/>
        </p:nvGrpSpPr>
        <p:grpSpPr>
          <a:xfrm rot="0">
            <a:off x="663894" y="385250"/>
            <a:ext cx="2683309" cy="2344903"/>
            <a:chOff x="0" y="0"/>
            <a:chExt cx="3577745" cy="3126537"/>
          </a:xfrm>
        </p:grpSpPr>
        <p:sp>
          <p:nvSpPr>
            <p:cNvPr name="Freeform 3" id="3"/>
            <p:cNvSpPr/>
            <p:nvPr/>
          </p:nvSpPr>
          <p:spPr>
            <a:xfrm flipH="false" flipV="false" rot="0">
              <a:off x="0" y="0"/>
              <a:ext cx="3577717" cy="3126486"/>
            </a:xfrm>
            <a:custGeom>
              <a:avLst/>
              <a:gdLst/>
              <a:ahLst/>
              <a:cxnLst/>
              <a:rect r="r" b="b" t="t" l="l"/>
              <a:pathLst>
                <a:path h="3126486" w="3577717">
                  <a:moveTo>
                    <a:pt x="0" y="0"/>
                  </a:moveTo>
                  <a:lnTo>
                    <a:pt x="0" y="3126486"/>
                  </a:lnTo>
                  <a:lnTo>
                    <a:pt x="3577717" y="3126486"/>
                  </a:lnTo>
                  <a:lnTo>
                    <a:pt x="3577717" y="0"/>
                  </a:lnTo>
                  <a:lnTo>
                    <a:pt x="0" y="0"/>
                  </a:lnTo>
                  <a:close/>
                  <a:moveTo>
                    <a:pt x="3437001" y="2985770"/>
                  </a:moveTo>
                  <a:lnTo>
                    <a:pt x="137795" y="2985770"/>
                  </a:lnTo>
                  <a:lnTo>
                    <a:pt x="137795" y="137795"/>
                  </a:lnTo>
                  <a:lnTo>
                    <a:pt x="3437001" y="137795"/>
                  </a:lnTo>
                  <a:lnTo>
                    <a:pt x="3437001" y="2985770"/>
                  </a:lnTo>
                  <a:close/>
                </a:path>
              </a:pathLst>
            </a:custGeom>
            <a:solidFill>
              <a:srgbClr val="FBE9E7"/>
            </a:solidFill>
          </p:spPr>
        </p:sp>
      </p:grpSp>
      <p:sp>
        <p:nvSpPr>
          <p:cNvPr name="Freeform 4" id="4"/>
          <p:cNvSpPr/>
          <p:nvPr/>
        </p:nvSpPr>
        <p:spPr>
          <a:xfrm flipH="false" flipV="false" rot="0">
            <a:off x="925833" y="627400"/>
            <a:ext cx="779137" cy="779137"/>
          </a:xfrm>
          <a:custGeom>
            <a:avLst/>
            <a:gdLst/>
            <a:ahLst/>
            <a:cxnLst/>
            <a:rect r="r" b="b" t="t" l="l"/>
            <a:pathLst>
              <a:path h="779137" w="779137">
                <a:moveTo>
                  <a:pt x="0" y="0"/>
                </a:moveTo>
                <a:lnTo>
                  <a:pt x="779137" y="0"/>
                </a:lnTo>
                <a:lnTo>
                  <a:pt x="779137" y="779137"/>
                </a:lnTo>
                <a:lnTo>
                  <a:pt x="0" y="77913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2119366" y="627400"/>
            <a:ext cx="965897" cy="509291"/>
          </a:xfrm>
          <a:custGeom>
            <a:avLst/>
            <a:gdLst/>
            <a:ahLst/>
            <a:cxnLst/>
            <a:rect r="r" b="b" t="t" l="l"/>
            <a:pathLst>
              <a:path h="509291" w="965897">
                <a:moveTo>
                  <a:pt x="0" y="0"/>
                </a:moveTo>
                <a:lnTo>
                  <a:pt x="965897" y="0"/>
                </a:lnTo>
                <a:lnTo>
                  <a:pt x="965897" y="509291"/>
                </a:lnTo>
                <a:lnTo>
                  <a:pt x="0" y="509291"/>
                </a:lnTo>
                <a:lnTo>
                  <a:pt x="0" y="0"/>
                </a:lnTo>
                <a:close/>
              </a:path>
            </a:pathLst>
          </a:custGeom>
          <a:blipFill>
            <a:blip r:embed="rId4">
              <a:extLst>
                <a:ext uri="{96DAC541-7B7A-43D3-8B79-37D633B846F1}">
                  <asvg:svgBlip xmlns:asvg="http://schemas.microsoft.com/office/drawing/2016/SVG/main" r:embed="rId5"/>
                </a:ext>
              </a:extLst>
            </a:blip>
            <a:stretch>
              <a:fillRect l="0" t="0" r="0" b="-405"/>
            </a:stretch>
          </a:blipFill>
        </p:spPr>
      </p:sp>
      <p:sp>
        <p:nvSpPr>
          <p:cNvPr name="Freeform 6" id="6"/>
          <p:cNvSpPr/>
          <p:nvPr/>
        </p:nvSpPr>
        <p:spPr>
          <a:xfrm flipH="false" flipV="false" rot="0">
            <a:off x="2195177" y="1342009"/>
            <a:ext cx="697475" cy="1096585"/>
          </a:xfrm>
          <a:custGeom>
            <a:avLst/>
            <a:gdLst/>
            <a:ahLst/>
            <a:cxnLst/>
            <a:rect r="r" b="b" t="t" l="l"/>
            <a:pathLst>
              <a:path h="1096585" w="697475">
                <a:moveTo>
                  <a:pt x="0" y="0"/>
                </a:moveTo>
                <a:lnTo>
                  <a:pt x="697475" y="0"/>
                </a:lnTo>
                <a:lnTo>
                  <a:pt x="697475" y="1096585"/>
                </a:lnTo>
                <a:lnTo>
                  <a:pt x="0" y="1096585"/>
                </a:lnTo>
                <a:lnTo>
                  <a:pt x="0" y="0"/>
                </a:lnTo>
                <a:close/>
              </a:path>
            </a:pathLst>
          </a:custGeom>
          <a:blipFill>
            <a:blip r:embed="rId6">
              <a:extLst>
                <a:ext uri="{96DAC541-7B7A-43D3-8B79-37D633B846F1}">
                  <asvg:svgBlip xmlns:asvg="http://schemas.microsoft.com/office/drawing/2016/SVG/main" r:embed="rId7"/>
                </a:ext>
              </a:extLst>
            </a:blip>
            <a:stretch>
              <a:fillRect l="0" t="0" r="-296" b="0"/>
            </a:stretch>
          </a:blipFill>
        </p:spPr>
      </p:sp>
      <p:sp>
        <p:nvSpPr>
          <p:cNvPr name="Freeform 7" id="7"/>
          <p:cNvSpPr/>
          <p:nvPr/>
        </p:nvSpPr>
        <p:spPr>
          <a:xfrm flipH="false" flipV="false" rot="0">
            <a:off x="1036194" y="1557701"/>
            <a:ext cx="885725" cy="880893"/>
          </a:xfrm>
          <a:custGeom>
            <a:avLst/>
            <a:gdLst/>
            <a:ahLst/>
            <a:cxnLst/>
            <a:rect r="r" b="b" t="t" l="l"/>
            <a:pathLst>
              <a:path h="880893" w="885725">
                <a:moveTo>
                  <a:pt x="0" y="0"/>
                </a:moveTo>
                <a:lnTo>
                  <a:pt x="885725" y="0"/>
                </a:lnTo>
                <a:lnTo>
                  <a:pt x="885725" y="880893"/>
                </a:lnTo>
                <a:lnTo>
                  <a:pt x="0" y="880893"/>
                </a:lnTo>
                <a:lnTo>
                  <a:pt x="0" y="0"/>
                </a:lnTo>
                <a:close/>
              </a:path>
            </a:pathLst>
          </a:custGeom>
          <a:blipFill>
            <a:blip r:embed="rId8">
              <a:extLst>
                <a:ext uri="{96DAC541-7B7A-43D3-8B79-37D633B846F1}">
                  <asvg:svgBlip xmlns:asvg="http://schemas.microsoft.com/office/drawing/2016/SVG/main" r:embed="rId9"/>
                </a:ext>
              </a:extLst>
            </a:blip>
            <a:stretch>
              <a:fillRect l="0" t="0" r="0" b="-548"/>
            </a:stretch>
          </a:blipFill>
        </p:spPr>
      </p:sp>
      <p:grpSp>
        <p:nvGrpSpPr>
          <p:cNvPr name="Group 8" id="8"/>
          <p:cNvGrpSpPr/>
          <p:nvPr/>
        </p:nvGrpSpPr>
        <p:grpSpPr>
          <a:xfrm rot="0">
            <a:off x="15216272" y="243866"/>
            <a:ext cx="2683309" cy="2344903"/>
            <a:chOff x="0" y="0"/>
            <a:chExt cx="3577745" cy="3126537"/>
          </a:xfrm>
        </p:grpSpPr>
        <p:sp>
          <p:nvSpPr>
            <p:cNvPr name="Freeform 9" id="9"/>
            <p:cNvSpPr/>
            <p:nvPr/>
          </p:nvSpPr>
          <p:spPr>
            <a:xfrm flipH="false" flipV="false" rot="0">
              <a:off x="0" y="0"/>
              <a:ext cx="3577717" cy="3126486"/>
            </a:xfrm>
            <a:custGeom>
              <a:avLst/>
              <a:gdLst/>
              <a:ahLst/>
              <a:cxnLst/>
              <a:rect r="r" b="b" t="t" l="l"/>
              <a:pathLst>
                <a:path h="3126486" w="3577717">
                  <a:moveTo>
                    <a:pt x="0" y="0"/>
                  </a:moveTo>
                  <a:lnTo>
                    <a:pt x="0" y="3126486"/>
                  </a:lnTo>
                  <a:lnTo>
                    <a:pt x="3577717" y="3126486"/>
                  </a:lnTo>
                  <a:lnTo>
                    <a:pt x="3577717" y="0"/>
                  </a:lnTo>
                  <a:lnTo>
                    <a:pt x="0" y="0"/>
                  </a:lnTo>
                  <a:close/>
                  <a:moveTo>
                    <a:pt x="3437001" y="2985770"/>
                  </a:moveTo>
                  <a:lnTo>
                    <a:pt x="137795" y="2985770"/>
                  </a:lnTo>
                  <a:lnTo>
                    <a:pt x="137795" y="137795"/>
                  </a:lnTo>
                  <a:lnTo>
                    <a:pt x="3437001" y="137795"/>
                  </a:lnTo>
                  <a:lnTo>
                    <a:pt x="3437001" y="2985770"/>
                  </a:lnTo>
                  <a:close/>
                </a:path>
              </a:pathLst>
            </a:custGeom>
            <a:solidFill>
              <a:srgbClr val="FBE9E7"/>
            </a:solidFill>
          </p:spPr>
        </p:sp>
      </p:grpSp>
      <p:grpSp>
        <p:nvGrpSpPr>
          <p:cNvPr name="Group 10" id="10"/>
          <p:cNvGrpSpPr/>
          <p:nvPr/>
        </p:nvGrpSpPr>
        <p:grpSpPr>
          <a:xfrm rot="5364022">
            <a:off x="4497842" y="5027246"/>
            <a:ext cx="9273726" cy="47625"/>
            <a:chOff x="0" y="0"/>
            <a:chExt cx="12364968" cy="63500"/>
          </a:xfrm>
        </p:grpSpPr>
        <p:sp>
          <p:nvSpPr>
            <p:cNvPr name="Freeform 11" id="11"/>
            <p:cNvSpPr/>
            <p:nvPr/>
          </p:nvSpPr>
          <p:spPr>
            <a:xfrm flipH="false" flipV="false" rot="0">
              <a:off x="0" y="0"/>
              <a:ext cx="12364974" cy="63500"/>
            </a:xfrm>
            <a:custGeom>
              <a:avLst/>
              <a:gdLst/>
              <a:ahLst/>
              <a:cxnLst/>
              <a:rect r="r" b="b" t="t" l="l"/>
              <a:pathLst>
                <a:path h="63500" w="12364974">
                  <a:moveTo>
                    <a:pt x="31750" y="0"/>
                  </a:moveTo>
                  <a:lnTo>
                    <a:pt x="12333224" y="0"/>
                  </a:lnTo>
                  <a:cubicBezTo>
                    <a:pt x="12350750" y="0"/>
                    <a:pt x="12364974" y="14224"/>
                    <a:pt x="12364974" y="31750"/>
                  </a:cubicBezTo>
                  <a:cubicBezTo>
                    <a:pt x="12364974" y="49276"/>
                    <a:pt x="12350750" y="63500"/>
                    <a:pt x="12333224" y="63500"/>
                  </a:cubicBezTo>
                  <a:lnTo>
                    <a:pt x="31750" y="63500"/>
                  </a:lnTo>
                  <a:cubicBezTo>
                    <a:pt x="14224" y="63500"/>
                    <a:pt x="0" y="49276"/>
                    <a:pt x="0" y="31750"/>
                  </a:cubicBezTo>
                  <a:cubicBezTo>
                    <a:pt x="0" y="14224"/>
                    <a:pt x="14224" y="0"/>
                    <a:pt x="31750" y="0"/>
                  </a:cubicBezTo>
                  <a:close/>
                </a:path>
              </a:pathLst>
            </a:custGeom>
            <a:solidFill>
              <a:srgbClr val="FFFFFF"/>
            </a:solidFill>
          </p:spPr>
        </p:sp>
      </p:grpSp>
      <p:sp>
        <p:nvSpPr>
          <p:cNvPr name="TextBox 12" id="12"/>
          <p:cNvSpPr txBox="true"/>
          <p:nvPr/>
        </p:nvSpPr>
        <p:spPr>
          <a:xfrm rot="0">
            <a:off x="692793" y="9541724"/>
            <a:ext cx="17585682" cy="534700"/>
          </a:xfrm>
          <a:prstGeom prst="rect">
            <a:avLst/>
          </a:prstGeom>
        </p:spPr>
        <p:txBody>
          <a:bodyPr anchor="t" rtlCol="false" tIns="0" lIns="0" bIns="0" rIns="0">
            <a:spAutoFit/>
          </a:bodyPr>
          <a:lstStyle/>
          <a:p>
            <a:pPr algn="ctr">
              <a:lnSpc>
                <a:spcPts val="4158"/>
              </a:lnSpc>
            </a:pPr>
            <a:r>
              <a:rPr lang="en-US" sz="3436" spc="-61">
                <a:solidFill>
                  <a:srgbClr val="F7DF1E"/>
                </a:solidFill>
                <a:latin typeface="Archivo Black"/>
                <a:ea typeface="Archivo Black"/>
                <a:cs typeface="Archivo Black"/>
                <a:sym typeface="Archivo Black"/>
              </a:rPr>
              <a:t>Differences between high-level and low-level programming languages</a:t>
            </a:r>
          </a:p>
        </p:txBody>
      </p:sp>
      <p:sp>
        <p:nvSpPr>
          <p:cNvPr name="TextBox 13" id="13"/>
          <p:cNvSpPr txBox="true"/>
          <p:nvPr/>
        </p:nvSpPr>
        <p:spPr>
          <a:xfrm rot="0">
            <a:off x="15478211" y="499924"/>
            <a:ext cx="2159430" cy="1870887"/>
          </a:xfrm>
          <a:prstGeom prst="rect">
            <a:avLst/>
          </a:prstGeom>
        </p:spPr>
        <p:txBody>
          <a:bodyPr anchor="t" rtlCol="false" tIns="0" lIns="0" bIns="0" rIns="0">
            <a:spAutoFit/>
          </a:bodyPr>
          <a:lstStyle/>
          <a:p>
            <a:pPr algn="ctr">
              <a:lnSpc>
                <a:spcPts val="1242"/>
              </a:lnSpc>
            </a:pPr>
            <a:r>
              <a:rPr lang="en-US" b="true" sz="1293">
                <a:solidFill>
                  <a:srgbClr val="FFFFFF"/>
                </a:solidFill>
                <a:latin typeface="Arimo Bold"/>
                <a:ea typeface="Arimo Bold"/>
                <a:cs typeface="Arimo Bold"/>
                <a:sym typeface="Arimo Bold"/>
              </a:rPr>
              <a:t>010101010010100100100101010101001001010010011010101000101101010101010101010100101010101010010101010010100100100101010101001001010010011010101000101101010101010101010100101010101010010101010010100100100101010101001001010010011010101000101101010101010101010100101010101010</a:t>
            </a:r>
          </a:p>
        </p:txBody>
      </p:sp>
      <p:grpSp>
        <p:nvGrpSpPr>
          <p:cNvPr name="Group 14" id="14"/>
          <p:cNvGrpSpPr/>
          <p:nvPr/>
        </p:nvGrpSpPr>
        <p:grpSpPr>
          <a:xfrm rot="-12822">
            <a:off x="3676032" y="2601420"/>
            <a:ext cx="11043886" cy="47625"/>
            <a:chOff x="0" y="0"/>
            <a:chExt cx="14725181" cy="63500"/>
          </a:xfrm>
        </p:grpSpPr>
        <p:sp>
          <p:nvSpPr>
            <p:cNvPr name="Freeform 15" id="15"/>
            <p:cNvSpPr/>
            <p:nvPr/>
          </p:nvSpPr>
          <p:spPr>
            <a:xfrm flipH="false" flipV="false" rot="0">
              <a:off x="0" y="0"/>
              <a:ext cx="14725142" cy="63500"/>
            </a:xfrm>
            <a:custGeom>
              <a:avLst/>
              <a:gdLst/>
              <a:ahLst/>
              <a:cxnLst/>
              <a:rect r="r" b="b" t="t" l="l"/>
              <a:pathLst>
                <a:path h="63500" w="14725142">
                  <a:moveTo>
                    <a:pt x="31750" y="0"/>
                  </a:moveTo>
                  <a:lnTo>
                    <a:pt x="14693392" y="0"/>
                  </a:lnTo>
                  <a:cubicBezTo>
                    <a:pt x="14710918" y="0"/>
                    <a:pt x="14725142" y="14224"/>
                    <a:pt x="14725142" y="31750"/>
                  </a:cubicBezTo>
                  <a:cubicBezTo>
                    <a:pt x="14725142" y="49276"/>
                    <a:pt x="14710918" y="63500"/>
                    <a:pt x="14693392"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16" id="16"/>
          <p:cNvGrpSpPr/>
          <p:nvPr/>
        </p:nvGrpSpPr>
        <p:grpSpPr>
          <a:xfrm rot="-214">
            <a:off x="1291679" y="4260594"/>
            <a:ext cx="15665243" cy="47625"/>
            <a:chOff x="0" y="0"/>
            <a:chExt cx="20886991" cy="63500"/>
          </a:xfrm>
        </p:grpSpPr>
        <p:sp>
          <p:nvSpPr>
            <p:cNvPr name="Freeform 17" id="17"/>
            <p:cNvSpPr/>
            <p:nvPr/>
          </p:nvSpPr>
          <p:spPr>
            <a:xfrm flipH="false" flipV="false" rot="0">
              <a:off x="0" y="0"/>
              <a:ext cx="20886928" cy="63500"/>
            </a:xfrm>
            <a:custGeom>
              <a:avLst/>
              <a:gdLst/>
              <a:ahLst/>
              <a:cxnLst/>
              <a:rect r="r" b="b" t="t" l="l"/>
              <a:pathLst>
                <a:path h="63500" w="20886928">
                  <a:moveTo>
                    <a:pt x="31750" y="0"/>
                  </a:moveTo>
                  <a:lnTo>
                    <a:pt x="20855178" y="0"/>
                  </a:lnTo>
                  <a:cubicBezTo>
                    <a:pt x="20872704" y="0"/>
                    <a:pt x="20886928" y="14224"/>
                    <a:pt x="20886928" y="31750"/>
                  </a:cubicBezTo>
                  <a:cubicBezTo>
                    <a:pt x="20886928" y="49276"/>
                    <a:pt x="20872704" y="63500"/>
                    <a:pt x="20855178"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18" id="18"/>
          <p:cNvGrpSpPr/>
          <p:nvPr/>
        </p:nvGrpSpPr>
        <p:grpSpPr>
          <a:xfrm rot="-214">
            <a:off x="1291590" y="6160182"/>
            <a:ext cx="15665243" cy="47625"/>
            <a:chOff x="0" y="0"/>
            <a:chExt cx="20886991" cy="63500"/>
          </a:xfrm>
        </p:grpSpPr>
        <p:sp>
          <p:nvSpPr>
            <p:cNvPr name="Freeform 19" id="19"/>
            <p:cNvSpPr/>
            <p:nvPr/>
          </p:nvSpPr>
          <p:spPr>
            <a:xfrm flipH="false" flipV="false" rot="0">
              <a:off x="0" y="0"/>
              <a:ext cx="20886928" cy="63500"/>
            </a:xfrm>
            <a:custGeom>
              <a:avLst/>
              <a:gdLst/>
              <a:ahLst/>
              <a:cxnLst/>
              <a:rect r="r" b="b" t="t" l="l"/>
              <a:pathLst>
                <a:path h="63500" w="20886928">
                  <a:moveTo>
                    <a:pt x="31750" y="0"/>
                  </a:moveTo>
                  <a:lnTo>
                    <a:pt x="20855178" y="0"/>
                  </a:lnTo>
                  <a:cubicBezTo>
                    <a:pt x="20872704" y="0"/>
                    <a:pt x="20886928" y="14224"/>
                    <a:pt x="20886928" y="31750"/>
                  </a:cubicBezTo>
                  <a:cubicBezTo>
                    <a:pt x="20886928" y="49276"/>
                    <a:pt x="20872704" y="63500"/>
                    <a:pt x="20855178"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20" id="20"/>
          <p:cNvGrpSpPr/>
          <p:nvPr/>
        </p:nvGrpSpPr>
        <p:grpSpPr>
          <a:xfrm rot="-214">
            <a:off x="1291590" y="8097147"/>
            <a:ext cx="15665243" cy="47625"/>
            <a:chOff x="0" y="0"/>
            <a:chExt cx="20886991" cy="63500"/>
          </a:xfrm>
        </p:grpSpPr>
        <p:sp>
          <p:nvSpPr>
            <p:cNvPr name="Freeform 21" id="21"/>
            <p:cNvSpPr/>
            <p:nvPr/>
          </p:nvSpPr>
          <p:spPr>
            <a:xfrm flipH="false" flipV="false" rot="0">
              <a:off x="0" y="0"/>
              <a:ext cx="20886928" cy="63500"/>
            </a:xfrm>
            <a:custGeom>
              <a:avLst/>
              <a:gdLst/>
              <a:ahLst/>
              <a:cxnLst/>
              <a:rect r="r" b="b" t="t" l="l"/>
              <a:pathLst>
                <a:path h="63500" w="20886928">
                  <a:moveTo>
                    <a:pt x="31750" y="0"/>
                  </a:moveTo>
                  <a:lnTo>
                    <a:pt x="20855178" y="0"/>
                  </a:lnTo>
                  <a:cubicBezTo>
                    <a:pt x="20872704" y="0"/>
                    <a:pt x="20886928" y="14224"/>
                    <a:pt x="20886928" y="31750"/>
                  </a:cubicBezTo>
                  <a:cubicBezTo>
                    <a:pt x="20886928" y="49276"/>
                    <a:pt x="20872704" y="63500"/>
                    <a:pt x="20855178"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22" id="22"/>
          <p:cNvGrpSpPr/>
          <p:nvPr/>
        </p:nvGrpSpPr>
        <p:grpSpPr>
          <a:xfrm rot="0">
            <a:off x="7724210" y="1097000"/>
            <a:ext cx="2901012" cy="793302"/>
            <a:chOff x="0" y="0"/>
            <a:chExt cx="3868016" cy="1057736"/>
          </a:xfrm>
        </p:grpSpPr>
        <p:sp>
          <p:nvSpPr>
            <p:cNvPr name="Freeform 23" id="23"/>
            <p:cNvSpPr/>
            <p:nvPr/>
          </p:nvSpPr>
          <p:spPr>
            <a:xfrm flipH="false" flipV="false" rot="0">
              <a:off x="0" y="0"/>
              <a:ext cx="3868039" cy="1057783"/>
            </a:xfrm>
            <a:custGeom>
              <a:avLst/>
              <a:gdLst/>
              <a:ahLst/>
              <a:cxnLst/>
              <a:rect r="r" b="b" t="t" l="l"/>
              <a:pathLst>
                <a:path h="1057783" w="3868039">
                  <a:moveTo>
                    <a:pt x="0" y="0"/>
                  </a:moveTo>
                  <a:lnTo>
                    <a:pt x="3868039" y="0"/>
                  </a:lnTo>
                  <a:lnTo>
                    <a:pt x="3868039" y="1057783"/>
                  </a:lnTo>
                  <a:lnTo>
                    <a:pt x="0" y="1057783"/>
                  </a:lnTo>
                  <a:close/>
                </a:path>
              </a:pathLst>
            </a:custGeom>
            <a:solidFill>
              <a:srgbClr val="FF8A65"/>
            </a:solidFill>
          </p:spPr>
        </p:sp>
      </p:grpSp>
      <p:sp>
        <p:nvSpPr>
          <p:cNvPr name="TextBox 24" id="24"/>
          <p:cNvSpPr txBox="true"/>
          <p:nvPr/>
        </p:nvSpPr>
        <p:spPr>
          <a:xfrm rot="0">
            <a:off x="8239737" y="1214846"/>
            <a:ext cx="1869959" cy="538560"/>
          </a:xfrm>
          <a:prstGeom prst="rect">
            <a:avLst/>
          </a:prstGeom>
        </p:spPr>
        <p:txBody>
          <a:bodyPr anchor="t" rtlCol="false" tIns="0" lIns="0" bIns="0" rIns="0">
            <a:spAutoFit/>
          </a:bodyPr>
          <a:lstStyle/>
          <a:p>
            <a:pPr algn="ctr">
              <a:lnSpc>
                <a:spcPts val="4158"/>
              </a:lnSpc>
            </a:pPr>
            <a:r>
              <a:rPr lang="en-US" sz="3436" spc="-61">
                <a:solidFill>
                  <a:srgbClr val="094909"/>
                </a:solidFill>
                <a:latin typeface="Archivo Black"/>
                <a:ea typeface="Archivo Black"/>
                <a:cs typeface="Archivo Black"/>
                <a:sym typeface="Archivo Black"/>
              </a:rPr>
              <a:t>D</a:t>
            </a:r>
            <a:r>
              <a:rPr lang="en-US" sz="3436" spc="-61">
                <a:solidFill>
                  <a:srgbClr val="FFFFFF"/>
                </a:solidFill>
                <a:latin typeface="Archivo Black"/>
                <a:ea typeface="Archivo Black"/>
                <a:cs typeface="Archivo Black"/>
                <a:sym typeface="Archivo Black"/>
              </a:rPr>
              <a:t>ebug</a:t>
            </a:r>
          </a:p>
        </p:txBody>
      </p:sp>
      <p:sp>
        <p:nvSpPr>
          <p:cNvPr name="TextBox 25" id="25"/>
          <p:cNvSpPr txBox="true"/>
          <p:nvPr/>
        </p:nvSpPr>
        <p:spPr>
          <a:xfrm rot="0">
            <a:off x="4389546" y="1239325"/>
            <a:ext cx="2930405" cy="514081"/>
          </a:xfrm>
          <a:prstGeom prst="rect">
            <a:avLst/>
          </a:prstGeom>
        </p:spPr>
        <p:txBody>
          <a:bodyPr anchor="t" rtlCol="false" tIns="0" lIns="0" bIns="0" rIns="0">
            <a:spAutoFit/>
          </a:bodyPr>
          <a:lstStyle/>
          <a:p>
            <a:pPr algn="r">
              <a:lnSpc>
                <a:spcPts val="3689"/>
              </a:lnSpc>
            </a:pPr>
            <a:r>
              <a:rPr lang="en-US" b="true" sz="2635">
                <a:solidFill>
                  <a:srgbClr val="FBE9E7"/>
                </a:solidFill>
                <a:latin typeface="Arimo Bold"/>
                <a:ea typeface="Arimo Bold"/>
                <a:cs typeface="Arimo Bold"/>
                <a:sym typeface="Arimo Bold"/>
              </a:rPr>
              <a:t>Easier to debug</a:t>
            </a:r>
          </a:p>
        </p:txBody>
      </p:sp>
      <p:sp>
        <p:nvSpPr>
          <p:cNvPr name="TextBox 26" id="26"/>
          <p:cNvSpPr txBox="true"/>
          <p:nvPr/>
        </p:nvSpPr>
        <p:spPr>
          <a:xfrm rot="0">
            <a:off x="11093633" y="1119596"/>
            <a:ext cx="2930405" cy="514081"/>
          </a:xfrm>
          <a:prstGeom prst="rect">
            <a:avLst/>
          </a:prstGeom>
        </p:spPr>
        <p:txBody>
          <a:bodyPr anchor="t" rtlCol="false" tIns="0" lIns="0" bIns="0" rIns="0">
            <a:spAutoFit/>
          </a:bodyPr>
          <a:lstStyle/>
          <a:p>
            <a:pPr algn="l">
              <a:lnSpc>
                <a:spcPts val="3689"/>
              </a:lnSpc>
            </a:pPr>
            <a:r>
              <a:rPr lang="en-US" b="true" sz="2635">
                <a:solidFill>
                  <a:srgbClr val="FBE9E7"/>
                </a:solidFill>
                <a:latin typeface="Arimo Bold"/>
                <a:ea typeface="Arimo Bold"/>
                <a:cs typeface="Arimo Bold"/>
                <a:sym typeface="Arimo Bold"/>
              </a:rPr>
              <a:t>Harder to debug</a:t>
            </a:r>
          </a:p>
        </p:txBody>
      </p:sp>
      <p:grpSp>
        <p:nvGrpSpPr>
          <p:cNvPr name="Group 27" id="27"/>
          <p:cNvGrpSpPr/>
          <p:nvPr/>
        </p:nvGrpSpPr>
        <p:grpSpPr>
          <a:xfrm rot="0">
            <a:off x="7704406" y="2980873"/>
            <a:ext cx="2901012" cy="793302"/>
            <a:chOff x="0" y="0"/>
            <a:chExt cx="3868016" cy="1057736"/>
          </a:xfrm>
        </p:grpSpPr>
        <p:sp>
          <p:nvSpPr>
            <p:cNvPr name="Freeform 28" id="28"/>
            <p:cNvSpPr/>
            <p:nvPr/>
          </p:nvSpPr>
          <p:spPr>
            <a:xfrm flipH="false" flipV="false" rot="0">
              <a:off x="0" y="0"/>
              <a:ext cx="3868039" cy="1057783"/>
            </a:xfrm>
            <a:custGeom>
              <a:avLst/>
              <a:gdLst/>
              <a:ahLst/>
              <a:cxnLst/>
              <a:rect r="r" b="b" t="t" l="l"/>
              <a:pathLst>
                <a:path h="1057783" w="3868039">
                  <a:moveTo>
                    <a:pt x="0" y="0"/>
                  </a:moveTo>
                  <a:lnTo>
                    <a:pt x="3868039" y="0"/>
                  </a:lnTo>
                  <a:lnTo>
                    <a:pt x="3868039" y="1057783"/>
                  </a:lnTo>
                  <a:lnTo>
                    <a:pt x="0" y="1057783"/>
                  </a:lnTo>
                  <a:close/>
                </a:path>
              </a:pathLst>
            </a:custGeom>
            <a:solidFill>
              <a:srgbClr val="FF8A65"/>
            </a:solidFill>
          </p:spPr>
        </p:sp>
      </p:grpSp>
      <p:sp>
        <p:nvSpPr>
          <p:cNvPr name="TextBox 29" id="29"/>
          <p:cNvSpPr txBox="true"/>
          <p:nvPr/>
        </p:nvSpPr>
        <p:spPr>
          <a:xfrm rot="0">
            <a:off x="8079596" y="3098718"/>
            <a:ext cx="2294807" cy="538560"/>
          </a:xfrm>
          <a:prstGeom prst="rect">
            <a:avLst/>
          </a:prstGeom>
        </p:spPr>
        <p:txBody>
          <a:bodyPr anchor="t" rtlCol="false" tIns="0" lIns="0" bIns="0" rIns="0">
            <a:spAutoFit/>
          </a:bodyPr>
          <a:lstStyle/>
          <a:p>
            <a:pPr algn="ctr">
              <a:lnSpc>
                <a:spcPts val="4158"/>
              </a:lnSpc>
            </a:pPr>
            <a:r>
              <a:rPr lang="en-US" sz="3436" spc="-61">
                <a:solidFill>
                  <a:srgbClr val="094909"/>
                </a:solidFill>
                <a:latin typeface="Archivo Black"/>
                <a:ea typeface="Archivo Black"/>
                <a:cs typeface="Archivo Black"/>
                <a:sym typeface="Archivo Black"/>
              </a:rPr>
              <a:t>H</a:t>
            </a:r>
            <a:r>
              <a:rPr lang="en-US" sz="3436" spc="-61">
                <a:solidFill>
                  <a:srgbClr val="FFFFFF"/>
                </a:solidFill>
                <a:latin typeface="Archivo Black"/>
                <a:ea typeface="Archivo Black"/>
                <a:cs typeface="Archivo Black"/>
                <a:sym typeface="Archivo Black"/>
              </a:rPr>
              <a:t>ardware</a:t>
            </a:r>
          </a:p>
        </p:txBody>
      </p:sp>
      <p:sp>
        <p:nvSpPr>
          <p:cNvPr name="TextBox 30" id="30"/>
          <p:cNvSpPr txBox="true"/>
          <p:nvPr/>
        </p:nvSpPr>
        <p:spPr>
          <a:xfrm rot="0">
            <a:off x="1942126" y="3123198"/>
            <a:ext cx="5314886" cy="514081"/>
          </a:xfrm>
          <a:prstGeom prst="rect">
            <a:avLst/>
          </a:prstGeom>
        </p:spPr>
        <p:txBody>
          <a:bodyPr anchor="t" rtlCol="false" tIns="0" lIns="0" bIns="0" rIns="0">
            <a:spAutoFit/>
          </a:bodyPr>
          <a:lstStyle/>
          <a:p>
            <a:pPr algn="r">
              <a:lnSpc>
                <a:spcPts val="3689"/>
              </a:lnSpc>
            </a:pPr>
            <a:r>
              <a:rPr lang="en-US" b="true" sz="2635">
                <a:solidFill>
                  <a:srgbClr val="FBE9E7"/>
                </a:solidFill>
                <a:latin typeface="Arimo Bold"/>
                <a:ea typeface="Arimo Bold"/>
                <a:cs typeface="Arimo Bold"/>
                <a:sym typeface="Arimo Bold"/>
              </a:rPr>
              <a:t>Inefficient in hardware usage</a:t>
            </a:r>
          </a:p>
        </p:txBody>
      </p:sp>
      <p:sp>
        <p:nvSpPr>
          <p:cNvPr name="TextBox 31" id="31"/>
          <p:cNvSpPr txBox="true"/>
          <p:nvPr/>
        </p:nvSpPr>
        <p:spPr>
          <a:xfrm rot="0">
            <a:off x="11092420" y="2922842"/>
            <a:ext cx="5314886" cy="980806"/>
          </a:xfrm>
          <a:prstGeom prst="rect">
            <a:avLst/>
          </a:prstGeom>
        </p:spPr>
        <p:txBody>
          <a:bodyPr anchor="t" rtlCol="false" tIns="0" lIns="0" bIns="0" rIns="0">
            <a:spAutoFit/>
          </a:bodyPr>
          <a:lstStyle/>
          <a:p>
            <a:pPr algn="l">
              <a:lnSpc>
                <a:spcPts val="3689"/>
              </a:lnSpc>
            </a:pPr>
            <a:r>
              <a:rPr lang="en-US" b="true" sz="2635">
                <a:solidFill>
                  <a:srgbClr val="FBE9E7"/>
                </a:solidFill>
                <a:latin typeface="Arimo Bold"/>
                <a:ea typeface="Arimo Bold"/>
                <a:cs typeface="Arimo Bold"/>
                <a:sym typeface="Arimo Bold"/>
              </a:rPr>
              <a:t>Able to directly mainpulate computer hardware</a:t>
            </a:r>
          </a:p>
        </p:txBody>
      </p:sp>
      <p:grpSp>
        <p:nvGrpSpPr>
          <p:cNvPr name="Group 32" id="32"/>
          <p:cNvGrpSpPr/>
          <p:nvPr/>
        </p:nvGrpSpPr>
        <p:grpSpPr>
          <a:xfrm rot="0">
            <a:off x="7684198" y="4856914"/>
            <a:ext cx="2901012" cy="793302"/>
            <a:chOff x="0" y="0"/>
            <a:chExt cx="3868016" cy="1057736"/>
          </a:xfrm>
        </p:grpSpPr>
        <p:sp>
          <p:nvSpPr>
            <p:cNvPr name="Freeform 33" id="33"/>
            <p:cNvSpPr/>
            <p:nvPr/>
          </p:nvSpPr>
          <p:spPr>
            <a:xfrm flipH="false" flipV="false" rot="0">
              <a:off x="0" y="0"/>
              <a:ext cx="3868039" cy="1057783"/>
            </a:xfrm>
            <a:custGeom>
              <a:avLst/>
              <a:gdLst/>
              <a:ahLst/>
              <a:cxnLst/>
              <a:rect r="r" b="b" t="t" l="l"/>
              <a:pathLst>
                <a:path h="1057783" w="3868039">
                  <a:moveTo>
                    <a:pt x="0" y="0"/>
                  </a:moveTo>
                  <a:lnTo>
                    <a:pt x="3868039" y="0"/>
                  </a:lnTo>
                  <a:lnTo>
                    <a:pt x="3868039" y="1057783"/>
                  </a:lnTo>
                  <a:lnTo>
                    <a:pt x="0" y="1057783"/>
                  </a:lnTo>
                  <a:close/>
                </a:path>
              </a:pathLst>
            </a:custGeom>
            <a:solidFill>
              <a:srgbClr val="FF8A65"/>
            </a:solidFill>
          </p:spPr>
        </p:sp>
      </p:grpSp>
      <p:grpSp>
        <p:nvGrpSpPr>
          <p:cNvPr name="Group 34" id="34"/>
          <p:cNvGrpSpPr/>
          <p:nvPr/>
        </p:nvGrpSpPr>
        <p:grpSpPr>
          <a:xfrm rot="0">
            <a:off x="7702790" y="6696370"/>
            <a:ext cx="2901012" cy="793302"/>
            <a:chOff x="0" y="0"/>
            <a:chExt cx="3868016" cy="1057736"/>
          </a:xfrm>
        </p:grpSpPr>
        <p:sp>
          <p:nvSpPr>
            <p:cNvPr name="Freeform 35" id="35"/>
            <p:cNvSpPr/>
            <p:nvPr/>
          </p:nvSpPr>
          <p:spPr>
            <a:xfrm flipH="false" flipV="false" rot="0">
              <a:off x="0" y="0"/>
              <a:ext cx="3868039" cy="1057783"/>
            </a:xfrm>
            <a:custGeom>
              <a:avLst/>
              <a:gdLst/>
              <a:ahLst/>
              <a:cxnLst/>
              <a:rect r="r" b="b" t="t" l="l"/>
              <a:pathLst>
                <a:path h="1057783" w="3868039">
                  <a:moveTo>
                    <a:pt x="0" y="0"/>
                  </a:moveTo>
                  <a:lnTo>
                    <a:pt x="3868039" y="0"/>
                  </a:lnTo>
                  <a:lnTo>
                    <a:pt x="3868039" y="1057783"/>
                  </a:lnTo>
                  <a:lnTo>
                    <a:pt x="0" y="1057783"/>
                  </a:lnTo>
                  <a:close/>
                </a:path>
              </a:pathLst>
            </a:custGeom>
            <a:solidFill>
              <a:srgbClr val="FF8A65"/>
            </a:solidFill>
          </p:spPr>
        </p:sp>
      </p:grpSp>
      <p:grpSp>
        <p:nvGrpSpPr>
          <p:cNvPr name="Group 36" id="36"/>
          <p:cNvGrpSpPr/>
          <p:nvPr/>
        </p:nvGrpSpPr>
        <p:grpSpPr>
          <a:xfrm rot="0">
            <a:off x="7964857" y="8605547"/>
            <a:ext cx="2901012" cy="793302"/>
            <a:chOff x="0" y="0"/>
            <a:chExt cx="3868016" cy="1057736"/>
          </a:xfrm>
        </p:grpSpPr>
        <p:sp>
          <p:nvSpPr>
            <p:cNvPr name="Freeform 37" id="37"/>
            <p:cNvSpPr/>
            <p:nvPr/>
          </p:nvSpPr>
          <p:spPr>
            <a:xfrm flipH="false" flipV="false" rot="0">
              <a:off x="0" y="0"/>
              <a:ext cx="3868039" cy="1057783"/>
            </a:xfrm>
            <a:custGeom>
              <a:avLst/>
              <a:gdLst/>
              <a:ahLst/>
              <a:cxnLst/>
              <a:rect r="r" b="b" t="t" l="l"/>
              <a:pathLst>
                <a:path h="1057783" w="3868039">
                  <a:moveTo>
                    <a:pt x="0" y="0"/>
                  </a:moveTo>
                  <a:lnTo>
                    <a:pt x="3868039" y="0"/>
                  </a:lnTo>
                  <a:lnTo>
                    <a:pt x="3868039" y="1057783"/>
                  </a:lnTo>
                  <a:lnTo>
                    <a:pt x="0" y="1057783"/>
                  </a:lnTo>
                  <a:close/>
                </a:path>
              </a:pathLst>
            </a:custGeom>
            <a:solidFill>
              <a:srgbClr val="FF8A65"/>
            </a:solidFill>
          </p:spPr>
        </p:sp>
      </p:grpSp>
      <p:sp>
        <p:nvSpPr>
          <p:cNvPr name="Freeform 38" id="38"/>
          <p:cNvSpPr/>
          <p:nvPr/>
        </p:nvSpPr>
        <p:spPr>
          <a:xfrm flipH="false" flipV="false" rot="0">
            <a:off x="8073978" y="161693"/>
            <a:ext cx="2140044" cy="861368"/>
          </a:xfrm>
          <a:custGeom>
            <a:avLst/>
            <a:gdLst/>
            <a:ahLst/>
            <a:cxnLst/>
            <a:rect r="r" b="b" t="t" l="l"/>
            <a:pathLst>
              <a:path h="861368" w="2140044">
                <a:moveTo>
                  <a:pt x="0" y="0"/>
                </a:moveTo>
                <a:lnTo>
                  <a:pt x="2140044" y="0"/>
                </a:lnTo>
                <a:lnTo>
                  <a:pt x="2140044" y="861367"/>
                </a:lnTo>
                <a:lnTo>
                  <a:pt x="0" y="861367"/>
                </a:lnTo>
                <a:lnTo>
                  <a:pt x="0" y="0"/>
                </a:lnTo>
                <a:close/>
              </a:path>
            </a:pathLst>
          </a:custGeom>
          <a:blipFill>
            <a:blip r:embed="rId10">
              <a:alphaModFix amt="70000"/>
            </a:blip>
            <a:stretch>
              <a:fillRect l="0" t="0" r="0" b="0"/>
            </a:stretch>
          </a:blipFill>
        </p:spPr>
      </p:sp>
      <p:sp>
        <p:nvSpPr>
          <p:cNvPr name="Freeform 39" id="39"/>
          <p:cNvSpPr/>
          <p:nvPr/>
        </p:nvSpPr>
        <p:spPr>
          <a:xfrm flipH="false" flipV="false" rot="0">
            <a:off x="2537237" y="2656753"/>
            <a:ext cx="13213526" cy="5318444"/>
          </a:xfrm>
          <a:custGeom>
            <a:avLst/>
            <a:gdLst/>
            <a:ahLst/>
            <a:cxnLst/>
            <a:rect r="r" b="b" t="t" l="l"/>
            <a:pathLst>
              <a:path h="5318444" w="13213526">
                <a:moveTo>
                  <a:pt x="0" y="0"/>
                </a:moveTo>
                <a:lnTo>
                  <a:pt x="13213526" y="0"/>
                </a:lnTo>
                <a:lnTo>
                  <a:pt x="13213526" y="5318444"/>
                </a:lnTo>
                <a:lnTo>
                  <a:pt x="0" y="5318444"/>
                </a:lnTo>
                <a:lnTo>
                  <a:pt x="0" y="0"/>
                </a:lnTo>
                <a:close/>
              </a:path>
            </a:pathLst>
          </a:custGeom>
          <a:blipFill>
            <a:blip r:embed="rId11">
              <a:alphaModFix amt="9999"/>
            </a:blip>
            <a:stretch>
              <a:fillRect l="0" t="0" r="0" b="0"/>
            </a:stretch>
          </a:blipFill>
        </p:spPr>
      </p:sp>
      <p:sp>
        <p:nvSpPr>
          <p:cNvPr name="TextBox 40" id="40"/>
          <p:cNvSpPr txBox="true"/>
          <p:nvPr/>
        </p:nvSpPr>
        <p:spPr>
          <a:xfrm rot="0">
            <a:off x="5446645" y="9930056"/>
            <a:ext cx="7394709" cy="283210"/>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12" tooltip="http://www.exampaperspractice.co.uk"/>
              </a:rPr>
              <a:t>www.exampaperspractice.co.uk</a:t>
            </a:r>
          </a:p>
        </p:txBody>
      </p:sp>
    </p:spTree>
  </p:cSld>
  <p:clrMapOvr>
    <a:masterClrMapping/>
  </p:clrMapOvr>
</p:sld>
</file>

<file path=ppt/slides/slide92.xml><?xml version="1.0" encoding="utf-8"?>
<p:sld xmlns:p="http://schemas.openxmlformats.org/presentationml/2006/main" xmlns:a="http://schemas.openxmlformats.org/drawingml/2006/main" xmlns:r="http://schemas.openxmlformats.org/officeDocument/2006/relationships">
  <p:cSld>
    <p:bg>
      <p:bgPr>
        <a:solidFill>
          <a:srgbClr val="004A94"/>
        </a:solidFill>
      </p:bgPr>
    </p:bg>
    <p:spTree>
      <p:nvGrpSpPr>
        <p:cNvPr id="1" name=""/>
        <p:cNvGrpSpPr/>
        <p:nvPr/>
      </p:nvGrpSpPr>
      <p:grpSpPr>
        <a:xfrm>
          <a:off x="0" y="0"/>
          <a:ext cx="0" cy="0"/>
          <a:chOff x="0" y="0"/>
          <a:chExt cx="0" cy="0"/>
        </a:xfrm>
      </p:grpSpPr>
      <p:grpSp>
        <p:nvGrpSpPr>
          <p:cNvPr name="Group 2" id="2"/>
          <p:cNvGrpSpPr/>
          <p:nvPr/>
        </p:nvGrpSpPr>
        <p:grpSpPr>
          <a:xfrm rot="0">
            <a:off x="663894" y="385250"/>
            <a:ext cx="2683309" cy="2344903"/>
            <a:chOff x="0" y="0"/>
            <a:chExt cx="3577745" cy="3126537"/>
          </a:xfrm>
        </p:grpSpPr>
        <p:sp>
          <p:nvSpPr>
            <p:cNvPr name="Freeform 3" id="3"/>
            <p:cNvSpPr/>
            <p:nvPr/>
          </p:nvSpPr>
          <p:spPr>
            <a:xfrm flipH="false" flipV="false" rot="0">
              <a:off x="0" y="0"/>
              <a:ext cx="3577717" cy="3126486"/>
            </a:xfrm>
            <a:custGeom>
              <a:avLst/>
              <a:gdLst/>
              <a:ahLst/>
              <a:cxnLst/>
              <a:rect r="r" b="b" t="t" l="l"/>
              <a:pathLst>
                <a:path h="3126486" w="3577717">
                  <a:moveTo>
                    <a:pt x="0" y="0"/>
                  </a:moveTo>
                  <a:lnTo>
                    <a:pt x="0" y="3126486"/>
                  </a:lnTo>
                  <a:lnTo>
                    <a:pt x="3577717" y="3126486"/>
                  </a:lnTo>
                  <a:lnTo>
                    <a:pt x="3577717" y="0"/>
                  </a:lnTo>
                  <a:lnTo>
                    <a:pt x="0" y="0"/>
                  </a:lnTo>
                  <a:close/>
                  <a:moveTo>
                    <a:pt x="3437001" y="2985770"/>
                  </a:moveTo>
                  <a:lnTo>
                    <a:pt x="137795" y="2985770"/>
                  </a:lnTo>
                  <a:lnTo>
                    <a:pt x="137795" y="137795"/>
                  </a:lnTo>
                  <a:lnTo>
                    <a:pt x="3437001" y="137795"/>
                  </a:lnTo>
                  <a:lnTo>
                    <a:pt x="3437001" y="2985770"/>
                  </a:lnTo>
                  <a:close/>
                </a:path>
              </a:pathLst>
            </a:custGeom>
            <a:solidFill>
              <a:srgbClr val="FBE9E7"/>
            </a:solidFill>
          </p:spPr>
        </p:sp>
      </p:grpSp>
      <p:sp>
        <p:nvSpPr>
          <p:cNvPr name="Freeform 4" id="4"/>
          <p:cNvSpPr/>
          <p:nvPr/>
        </p:nvSpPr>
        <p:spPr>
          <a:xfrm flipH="false" flipV="false" rot="0">
            <a:off x="925833" y="627400"/>
            <a:ext cx="779137" cy="779137"/>
          </a:xfrm>
          <a:custGeom>
            <a:avLst/>
            <a:gdLst/>
            <a:ahLst/>
            <a:cxnLst/>
            <a:rect r="r" b="b" t="t" l="l"/>
            <a:pathLst>
              <a:path h="779137" w="779137">
                <a:moveTo>
                  <a:pt x="0" y="0"/>
                </a:moveTo>
                <a:lnTo>
                  <a:pt x="779137" y="0"/>
                </a:lnTo>
                <a:lnTo>
                  <a:pt x="779137" y="779137"/>
                </a:lnTo>
                <a:lnTo>
                  <a:pt x="0" y="77913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2119366" y="627400"/>
            <a:ext cx="965897" cy="509291"/>
          </a:xfrm>
          <a:custGeom>
            <a:avLst/>
            <a:gdLst/>
            <a:ahLst/>
            <a:cxnLst/>
            <a:rect r="r" b="b" t="t" l="l"/>
            <a:pathLst>
              <a:path h="509291" w="965897">
                <a:moveTo>
                  <a:pt x="0" y="0"/>
                </a:moveTo>
                <a:lnTo>
                  <a:pt x="965897" y="0"/>
                </a:lnTo>
                <a:lnTo>
                  <a:pt x="965897" y="509291"/>
                </a:lnTo>
                <a:lnTo>
                  <a:pt x="0" y="509291"/>
                </a:lnTo>
                <a:lnTo>
                  <a:pt x="0" y="0"/>
                </a:lnTo>
                <a:close/>
              </a:path>
            </a:pathLst>
          </a:custGeom>
          <a:blipFill>
            <a:blip r:embed="rId4">
              <a:extLst>
                <a:ext uri="{96DAC541-7B7A-43D3-8B79-37D633B846F1}">
                  <asvg:svgBlip xmlns:asvg="http://schemas.microsoft.com/office/drawing/2016/SVG/main" r:embed="rId5"/>
                </a:ext>
              </a:extLst>
            </a:blip>
            <a:stretch>
              <a:fillRect l="0" t="0" r="0" b="-405"/>
            </a:stretch>
          </a:blipFill>
        </p:spPr>
      </p:sp>
      <p:sp>
        <p:nvSpPr>
          <p:cNvPr name="Freeform 6" id="6"/>
          <p:cNvSpPr/>
          <p:nvPr/>
        </p:nvSpPr>
        <p:spPr>
          <a:xfrm flipH="false" flipV="false" rot="0">
            <a:off x="2195177" y="1342009"/>
            <a:ext cx="697475" cy="1096585"/>
          </a:xfrm>
          <a:custGeom>
            <a:avLst/>
            <a:gdLst/>
            <a:ahLst/>
            <a:cxnLst/>
            <a:rect r="r" b="b" t="t" l="l"/>
            <a:pathLst>
              <a:path h="1096585" w="697475">
                <a:moveTo>
                  <a:pt x="0" y="0"/>
                </a:moveTo>
                <a:lnTo>
                  <a:pt x="697475" y="0"/>
                </a:lnTo>
                <a:lnTo>
                  <a:pt x="697475" y="1096585"/>
                </a:lnTo>
                <a:lnTo>
                  <a:pt x="0" y="1096585"/>
                </a:lnTo>
                <a:lnTo>
                  <a:pt x="0" y="0"/>
                </a:lnTo>
                <a:close/>
              </a:path>
            </a:pathLst>
          </a:custGeom>
          <a:blipFill>
            <a:blip r:embed="rId6">
              <a:extLst>
                <a:ext uri="{96DAC541-7B7A-43D3-8B79-37D633B846F1}">
                  <asvg:svgBlip xmlns:asvg="http://schemas.microsoft.com/office/drawing/2016/SVG/main" r:embed="rId7"/>
                </a:ext>
              </a:extLst>
            </a:blip>
            <a:stretch>
              <a:fillRect l="0" t="0" r="-296" b="0"/>
            </a:stretch>
          </a:blipFill>
        </p:spPr>
      </p:sp>
      <p:sp>
        <p:nvSpPr>
          <p:cNvPr name="Freeform 7" id="7"/>
          <p:cNvSpPr/>
          <p:nvPr/>
        </p:nvSpPr>
        <p:spPr>
          <a:xfrm flipH="false" flipV="false" rot="0">
            <a:off x="1036194" y="1557701"/>
            <a:ext cx="885725" cy="880893"/>
          </a:xfrm>
          <a:custGeom>
            <a:avLst/>
            <a:gdLst/>
            <a:ahLst/>
            <a:cxnLst/>
            <a:rect r="r" b="b" t="t" l="l"/>
            <a:pathLst>
              <a:path h="880893" w="885725">
                <a:moveTo>
                  <a:pt x="0" y="0"/>
                </a:moveTo>
                <a:lnTo>
                  <a:pt x="885725" y="0"/>
                </a:lnTo>
                <a:lnTo>
                  <a:pt x="885725" y="880893"/>
                </a:lnTo>
                <a:lnTo>
                  <a:pt x="0" y="880893"/>
                </a:lnTo>
                <a:lnTo>
                  <a:pt x="0" y="0"/>
                </a:lnTo>
                <a:close/>
              </a:path>
            </a:pathLst>
          </a:custGeom>
          <a:blipFill>
            <a:blip r:embed="rId8">
              <a:extLst>
                <a:ext uri="{96DAC541-7B7A-43D3-8B79-37D633B846F1}">
                  <asvg:svgBlip xmlns:asvg="http://schemas.microsoft.com/office/drawing/2016/SVG/main" r:embed="rId9"/>
                </a:ext>
              </a:extLst>
            </a:blip>
            <a:stretch>
              <a:fillRect l="0" t="0" r="0" b="-548"/>
            </a:stretch>
          </a:blipFill>
        </p:spPr>
      </p:sp>
      <p:grpSp>
        <p:nvGrpSpPr>
          <p:cNvPr name="Group 8" id="8"/>
          <p:cNvGrpSpPr/>
          <p:nvPr/>
        </p:nvGrpSpPr>
        <p:grpSpPr>
          <a:xfrm rot="0">
            <a:off x="15216272" y="243866"/>
            <a:ext cx="2683309" cy="2344903"/>
            <a:chOff x="0" y="0"/>
            <a:chExt cx="3577745" cy="3126537"/>
          </a:xfrm>
        </p:grpSpPr>
        <p:sp>
          <p:nvSpPr>
            <p:cNvPr name="Freeform 9" id="9"/>
            <p:cNvSpPr/>
            <p:nvPr/>
          </p:nvSpPr>
          <p:spPr>
            <a:xfrm flipH="false" flipV="false" rot="0">
              <a:off x="0" y="0"/>
              <a:ext cx="3577717" cy="3126486"/>
            </a:xfrm>
            <a:custGeom>
              <a:avLst/>
              <a:gdLst/>
              <a:ahLst/>
              <a:cxnLst/>
              <a:rect r="r" b="b" t="t" l="l"/>
              <a:pathLst>
                <a:path h="3126486" w="3577717">
                  <a:moveTo>
                    <a:pt x="0" y="0"/>
                  </a:moveTo>
                  <a:lnTo>
                    <a:pt x="0" y="3126486"/>
                  </a:lnTo>
                  <a:lnTo>
                    <a:pt x="3577717" y="3126486"/>
                  </a:lnTo>
                  <a:lnTo>
                    <a:pt x="3577717" y="0"/>
                  </a:lnTo>
                  <a:lnTo>
                    <a:pt x="0" y="0"/>
                  </a:lnTo>
                  <a:close/>
                  <a:moveTo>
                    <a:pt x="3437001" y="2985770"/>
                  </a:moveTo>
                  <a:lnTo>
                    <a:pt x="137795" y="2985770"/>
                  </a:lnTo>
                  <a:lnTo>
                    <a:pt x="137795" y="137795"/>
                  </a:lnTo>
                  <a:lnTo>
                    <a:pt x="3437001" y="137795"/>
                  </a:lnTo>
                  <a:lnTo>
                    <a:pt x="3437001" y="2985770"/>
                  </a:lnTo>
                  <a:close/>
                </a:path>
              </a:pathLst>
            </a:custGeom>
            <a:solidFill>
              <a:srgbClr val="FBE9E7"/>
            </a:solidFill>
          </p:spPr>
        </p:sp>
      </p:grpSp>
      <p:grpSp>
        <p:nvGrpSpPr>
          <p:cNvPr name="Group 10" id="10"/>
          <p:cNvGrpSpPr/>
          <p:nvPr/>
        </p:nvGrpSpPr>
        <p:grpSpPr>
          <a:xfrm rot="5364022">
            <a:off x="4497842" y="5027246"/>
            <a:ext cx="9273726" cy="47625"/>
            <a:chOff x="0" y="0"/>
            <a:chExt cx="12364968" cy="63500"/>
          </a:xfrm>
        </p:grpSpPr>
        <p:sp>
          <p:nvSpPr>
            <p:cNvPr name="Freeform 11" id="11"/>
            <p:cNvSpPr/>
            <p:nvPr/>
          </p:nvSpPr>
          <p:spPr>
            <a:xfrm flipH="false" flipV="false" rot="0">
              <a:off x="0" y="0"/>
              <a:ext cx="12364974" cy="63500"/>
            </a:xfrm>
            <a:custGeom>
              <a:avLst/>
              <a:gdLst/>
              <a:ahLst/>
              <a:cxnLst/>
              <a:rect r="r" b="b" t="t" l="l"/>
              <a:pathLst>
                <a:path h="63500" w="12364974">
                  <a:moveTo>
                    <a:pt x="31750" y="0"/>
                  </a:moveTo>
                  <a:lnTo>
                    <a:pt x="12333224" y="0"/>
                  </a:lnTo>
                  <a:cubicBezTo>
                    <a:pt x="12350750" y="0"/>
                    <a:pt x="12364974" y="14224"/>
                    <a:pt x="12364974" y="31750"/>
                  </a:cubicBezTo>
                  <a:cubicBezTo>
                    <a:pt x="12364974" y="49276"/>
                    <a:pt x="12350750" y="63500"/>
                    <a:pt x="12333224" y="63500"/>
                  </a:cubicBezTo>
                  <a:lnTo>
                    <a:pt x="31750" y="63500"/>
                  </a:lnTo>
                  <a:cubicBezTo>
                    <a:pt x="14224" y="63500"/>
                    <a:pt x="0" y="49276"/>
                    <a:pt x="0" y="31750"/>
                  </a:cubicBezTo>
                  <a:cubicBezTo>
                    <a:pt x="0" y="14224"/>
                    <a:pt x="14224" y="0"/>
                    <a:pt x="31750" y="0"/>
                  </a:cubicBezTo>
                  <a:close/>
                </a:path>
              </a:pathLst>
            </a:custGeom>
            <a:solidFill>
              <a:srgbClr val="FFFFFF"/>
            </a:solidFill>
          </p:spPr>
        </p:sp>
      </p:grpSp>
      <p:sp>
        <p:nvSpPr>
          <p:cNvPr name="TextBox 12" id="12"/>
          <p:cNvSpPr txBox="true"/>
          <p:nvPr/>
        </p:nvSpPr>
        <p:spPr>
          <a:xfrm rot="0">
            <a:off x="663894" y="9560774"/>
            <a:ext cx="17585682" cy="534700"/>
          </a:xfrm>
          <a:prstGeom prst="rect">
            <a:avLst/>
          </a:prstGeom>
        </p:spPr>
        <p:txBody>
          <a:bodyPr anchor="t" rtlCol="false" tIns="0" lIns="0" bIns="0" rIns="0">
            <a:spAutoFit/>
          </a:bodyPr>
          <a:lstStyle/>
          <a:p>
            <a:pPr algn="ctr">
              <a:lnSpc>
                <a:spcPts val="4158"/>
              </a:lnSpc>
            </a:pPr>
            <a:r>
              <a:rPr lang="en-US" sz="3436" spc="-61">
                <a:solidFill>
                  <a:srgbClr val="F7DF1E"/>
                </a:solidFill>
                <a:latin typeface="Archivo Black"/>
                <a:ea typeface="Archivo Black"/>
                <a:cs typeface="Archivo Black"/>
                <a:sym typeface="Archivo Black"/>
              </a:rPr>
              <a:t>Differences between high-level and low-level programming languages</a:t>
            </a:r>
          </a:p>
        </p:txBody>
      </p:sp>
      <p:sp>
        <p:nvSpPr>
          <p:cNvPr name="TextBox 13" id="13"/>
          <p:cNvSpPr txBox="true"/>
          <p:nvPr/>
        </p:nvSpPr>
        <p:spPr>
          <a:xfrm rot="0">
            <a:off x="15478211" y="499924"/>
            <a:ext cx="2159430" cy="1870887"/>
          </a:xfrm>
          <a:prstGeom prst="rect">
            <a:avLst/>
          </a:prstGeom>
        </p:spPr>
        <p:txBody>
          <a:bodyPr anchor="t" rtlCol="false" tIns="0" lIns="0" bIns="0" rIns="0">
            <a:spAutoFit/>
          </a:bodyPr>
          <a:lstStyle/>
          <a:p>
            <a:pPr algn="ctr">
              <a:lnSpc>
                <a:spcPts val="1242"/>
              </a:lnSpc>
            </a:pPr>
            <a:r>
              <a:rPr lang="en-US" b="true" sz="1293">
                <a:solidFill>
                  <a:srgbClr val="FFFFFF"/>
                </a:solidFill>
                <a:latin typeface="Arimo Bold"/>
                <a:ea typeface="Arimo Bold"/>
                <a:cs typeface="Arimo Bold"/>
                <a:sym typeface="Arimo Bold"/>
              </a:rPr>
              <a:t>010101010010100100100101010101001001010010011010101000101101010101010101010100101010101010010101010010100100100101010101001001010010011010101000101101010101010101010100101010101010010101010010100100100101010101001001010010011010101000101101010101010101010100101010101010</a:t>
            </a:r>
          </a:p>
        </p:txBody>
      </p:sp>
      <p:grpSp>
        <p:nvGrpSpPr>
          <p:cNvPr name="Group 14" id="14"/>
          <p:cNvGrpSpPr/>
          <p:nvPr/>
        </p:nvGrpSpPr>
        <p:grpSpPr>
          <a:xfrm rot="-12822">
            <a:off x="3676032" y="2601420"/>
            <a:ext cx="11043886" cy="47625"/>
            <a:chOff x="0" y="0"/>
            <a:chExt cx="14725181" cy="63500"/>
          </a:xfrm>
        </p:grpSpPr>
        <p:sp>
          <p:nvSpPr>
            <p:cNvPr name="Freeform 15" id="15"/>
            <p:cNvSpPr/>
            <p:nvPr/>
          </p:nvSpPr>
          <p:spPr>
            <a:xfrm flipH="false" flipV="false" rot="0">
              <a:off x="0" y="0"/>
              <a:ext cx="14725142" cy="63500"/>
            </a:xfrm>
            <a:custGeom>
              <a:avLst/>
              <a:gdLst/>
              <a:ahLst/>
              <a:cxnLst/>
              <a:rect r="r" b="b" t="t" l="l"/>
              <a:pathLst>
                <a:path h="63500" w="14725142">
                  <a:moveTo>
                    <a:pt x="31750" y="0"/>
                  </a:moveTo>
                  <a:lnTo>
                    <a:pt x="14693392" y="0"/>
                  </a:lnTo>
                  <a:cubicBezTo>
                    <a:pt x="14710918" y="0"/>
                    <a:pt x="14725142" y="14224"/>
                    <a:pt x="14725142" y="31750"/>
                  </a:cubicBezTo>
                  <a:cubicBezTo>
                    <a:pt x="14725142" y="49276"/>
                    <a:pt x="14710918" y="63500"/>
                    <a:pt x="14693392"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16" id="16"/>
          <p:cNvGrpSpPr/>
          <p:nvPr/>
        </p:nvGrpSpPr>
        <p:grpSpPr>
          <a:xfrm rot="-214">
            <a:off x="1291679" y="4260594"/>
            <a:ext cx="15665243" cy="47625"/>
            <a:chOff x="0" y="0"/>
            <a:chExt cx="20886991" cy="63500"/>
          </a:xfrm>
        </p:grpSpPr>
        <p:sp>
          <p:nvSpPr>
            <p:cNvPr name="Freeform 17" id="17"/>
            <p:cNvSpPr/>
            <p:nvPr/>
          </p:nvSpPr>
          <p:spPr>
            <a:xfrm flipH="false" flipV="false" rot="0">
              <a:off x="0" y="0"/>
              <a:ext cx="20886928" cy="63500"/>
            </a:xfrm>
            <a:custGeom>
              <a:avLst/>
              <a:gdLst/>
              <a:ahLst/>
              <a:cxnLst/>
              <a:rect r="r" b="b" t="t" l="l"/>
              <a:pathLst>
                <a:path h="63500" w="20886928">
                  <a:moveTo>
                    <a:pt x="31750" y="0"/>
                  </a:moveTo>
                  <a:lnTo>
                    <a:pt x="20855178" y="0"/>
                  </a:lnTo>
                  <a:cubicBezTo>
                    <a:pt x="20872704" y="0"/>
                    <a:pt x="20886928" y="14224"/>
                    <a:pt x="20886928" y="31750"/>
                  </a:cubicBezTo>
                  <a:cubicBezTo>
                    <a:pt x="20886928" y="49276"/>
                    <a:pt x="20872704" y="63500"/>
                    <a:pt x="20855178"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18" id="18"/>
          <p:cNvGrpSpPr/>
          <p:nvPr/>
        </p:nvGrpSpPr>
        <p:grpSpPr>
          <a:xfrm rot="-214">
            <a:off x="1291590" y="6160182"/>
            <a:ext cx="15665243" cy="47625"/>
            <a:chOff x="0" y="0"/>
            <a:chExt cx="20886991" cy="63500"/>
          </a:xfrm>
        </p:grpSpPr>
        <p:sp>
          <p:nvSpPr>
            <p:cNvPr name="Freeform 19" id="19"/>
            <p:cNvSpPr/>
            <p:nvPr/>
          </p:nvSpPr>
          <p:spPr>
            <a:xfrm flipH="false" flipV="false" rot="0">
              <a:off x="0" y="0"/>
              <a:ext cx="20886928" cy="63500"/>
            </a:xfrm>
            <a:custGeom>
              <a:avLst/>
              <a:gdLst/>
              <a:ahLst/>
              <a:cxnLst/>
              <a:rect r="r" b="b" t="t" l="l"/>
              <a:pathLst>
                <a:path h="63500" w="20886928">
                  <a:moveTo>
                    <a:pt x="31750" y="0"/>
                  </a:moveTo>
                  <a:lnTo>
                    <a:pt x="20855178" y="0"/>
                  </a:lnTo>
                  <a:cubicBezTo>
                    <a:pt x="20872704" y="0"/>
                    <a:pt x="20886928" y="14224"/>
                    <a:pt x="20886928" y="31750"/>
                  </a:cubicBezTo>
                  <a:cubicBezTo>
                    <a:pt x="20886928" y="49276"/>
                    <a:pt x="20872704" y="63500"/>
                    <a:pt x="20855178"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20" id="20"/>
          <p:cNvGrpSpPr/>
          <p:nvPr/>
        </p:nvGrpSpPr>
        <p:grpSpPr>
          <a:xfrm rot="-214">
            <a:off x="1291590" y="8097147"/>
            <a:ext cx="15665243" cy="47625"/>
            <a:chOff x="0" y="0"/>
            <a:chExt cx="20886991" cy="63500"/>
          </a:xfrm>
        </p:grpSpPr>
        <p:sp>
          <p:nvSpPr>
            <p:cNvPr name="Freeform 21" id="21"/>
            <p:cNvSpPr/>
            <p:nvPr/>
          </p:nvSpPr>
          <p:spPr>
            <a:xfrm flipH="false" flipV="false" rot="0">
              <a:off x="0" y="0"/>
              <a:ext cx="20886928" cy="63500"/>
            </a:xfrm>
            <a:custGeom>
              <a:avLst/>
              <a:gdLst/>
              <a:ahLst/>
              <a:cxnLst/>
              <a:rect r="r" b="b" t="t" l="l"/>
              <a:pathLst>
                <a:path h="63500" w="20886928">
                  <a:moveTo>
                    <a:pt x="31750" y="0"/>
                  </a:moveTo>
                  <a:lnTo>
                    <a:pt x="20855178" y="0"/>
                  </a:lnTo>
                  <a:cubicBezTo>
                    <a:pt x="20872704" y="0"/>
                    <a:pt x="20886928" y="14224"/>
                    <a:pt x="20886928" y="31750"/>
                  </a:cubicBezTo>
                  <a:cubicBezTo>
                    <a:pt x="20886928" y="49276"/>
                    <a:pt x="20872704" y="63500"/>
                    <a:pt x="20855178"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22" id="22"/>
          <p:cNvGrpSpPr/>
          <p:nvPr/>
        </p:nvGrpSpPr>
        <p:grpSpPr>
          <a:xfrm rot="0">
            <a:off x="7724210" y="1097000"/>
            <a:ext cx="2901012" cy="793302"/>
            <a:chOff x="0" y="0"/>
            <a:chExt cx="3868016" cy="1057736"/>
          </a:xfrm>
        </p:grpSpPr>
        <p:sp>
          <p:nvSpPr>
            <p:cNvPr name="Freeform 23" id="23"/>
            <p:cNvSpPr/>
            <p:nvPr/>
          </p:nvSpPr>
          <p:spPr>
            <a:xfrm flipH="false" flipV="false" rot="0">
              <a:off x="0" y="0"/>
              <a:ext cx="3868039" cy="1057783"/>
            </a:xfrm>
            <a:custGeom>
              <a:avLst/>
              <a:gdLst/>
              <a:ahLst/>
              <a:cxnLst/>
              <a:rect r="r" b="b" t="t" l="l"/>
              <a:pathLst>
                <a:path h="1057783" w="3868039">
                  <a:moveTo>
                    <a:pt x="0" y="0"/>
                  </a:moveTo>
                  <a:lnTo>
                    <a:pt x="3868039" y="0"/>
                  </a:lnTo>
                  <a:lnTo>
                    <a:pt x="3868039" y="1057783"/>
                  </a:lnTo>
                  <a:lnTo>
                    <a:pt x="0" y="1057783"/>
                  </a:lnTo>
                  <a:close/>
                </a:path>
              </a:pathLst>
            </a:custGeom>
            <a:solidFill>
              <a:srgbClr val="FF8A65"/>
            </a:solidFill>
          </p:spPr>
        </p:sp>
      </p:grpSp>
      <p:sp>
        <p:nvSpPr>
          <p:cNvPr name="TextBox 24" id="24"/>
          <p:cNvSpPr txBox="true"/>
          <p:nvPr/>
        </p:nvSpPr>
        <p:spPr>
          <a:xfrm rot="0">
            <a:off x="8239737" y="1214846"/>
            <a:ext cx="1869959" cy="538560"/>
          </a:xfrm>
          <a:prstGeom prst="rect">
            <a:avLst/>
          </a:prstGeom>
        </p:spPr>
        <p:txBody>
          <a:bodyPr anchor="t" rtlCol="false" tIns="0" lIns="0" bIns="0" rIns="0">
            <a:spAutoFit/>
          </a:bodyPr>
          <a:lstStyle/>
          <a:p>
            <a:pPr algn="ctr">
              <a:lnSpc>
                <a:spcPts val="4158"/>
              </a:lnSpc>
            </a:pPr>
            <a:r>
              <a:rPr lang="en-US" sz="3436" spc="-61">
                <a:solidFill>
                  <a:srgbClr val="094909"/>
                </a:solidFill>
                <a:latin typeface="Archivo Black"/>
                <a:ea typeface="Archivo Black"/>
                <a:cs typeface="Archivo Black"/>
                <a:sym typeface="Archivo Black"/>
              </a:rPr>
              <a:t>D</a:t>
            </a:r>
            <a:r>
              <a:rPr lang="en-US" sz="3436" spc="-61">
                <a:solidFill>
                  <a:srgbClr val="FFFFFF"/>
                </a:solidFill>
                <a:latin typeface="Archivo Black"/>
                <a:ea typeface="Archivo Black"/>
                <a:cs typeface="Archivo Black"/>
                <a:sym typeface="Archivo Black"/>
              </a:rPr>
              <a:t>ebug</a:t>
            </a:r>
          </a:p>
        </p:txBody>
      </p:sp>
      <p:sp>
        <p:nvSpPr>
          <p:cNvPr name="TextBox 25" id="25"/>
          <p:cNvSpPr txBox="true"/>
          <p:nvPr/>
        </p:nvSpPr>
        <p:spPr>
          <a:xfrm rot="0">
            <a:off x="4389546" y="1239325"/>
            <a:ext cx="2930405" cy="514081"/>
          </a:xfrm>
          <a:prstGeom prst="rect">
            <a:avLst/>
          </a:prstGeom>
        </p:spPr>
        <p:txBody>
          <a:bodyPr anchor="t" rtlCol="false" tIns="0" lIns="0" bIns="0" rIns="0">
            <a:spAutoFit/>
          </a:bodyPr>
          <a:lstStyle/>
          <a:p>
            <a:pPr algn="r">
              <a:lnSpc>
                <a:spcPts val="3689"/>
              </a:lnSpc>
            </a:pPr>
            <a:r>
              <a:rPr lang="en-US" b="true" sz="2635">
                <a:solidFill>
                  <a:srgbClr val="FBE9E7"/>
                </a:solidFill>
                <a:latin typeface="Arimo Bold"/>
                <a:ea typeface="Arimo Bold"/>
                <a:cs typeface="Arimo Bold"/>
                <a:sym typeface="Arimo Bold"/>
              </a:rPr>
              <a:t>Easier to debug</a:t>
            </a:r>
          </a:p>
        </p:txBody>
      </p:sp>
      <p:sp>
        <p:nvSpPr>
          <p:cNvPr name="TextBox 26" id="26"/>
          <p:cNvSpPr txBox="true"/>
          <p:nvPr/>
        </p:nvSpPr>
        <p:spPr>
          <a:xfrm rot="0">
            <a:off x="11093633" y="1119596"/>
            <a:ext cx="2930405" cy="514081"/>
          </a:xfrm>
          <a:prstGeom prst="rect">
            <a:avLst/>
          </a:prstGeom>
        </p:spPr>
        <p:txBody>
          <a:bodyPr anchor="t" rtlCol="false" tIns="0" lIns="0" bIns="0" rIns="0">
            <a:spAutoFit/>
          </a:bodyPr>
          <a:lstStyle/>
          <a:p>
            <a:pPr algn="l">
              <a:lnSpc>
                <a:spcPts val="3689"/>
              </a:lnSpc>
            </a:pPr>
            <a:r>
              <a:rPr lang="en-US" b="true" sz="2635">
                <a:solidFill>
                  <a:srgbClr val="FBE9E7"/>
                </a:solidFill>
                <a:latin typeface="Arimo Bold"/>
                <a:ea typeface="Arimo Bold"/>
                <a:cs typeface="Arimo Bold"/>
                <a:sym typeface="Arimo Bold"/>
              </a:rPr>
              <a:t>Harder to debug</a:t>
            </a:r>
          </a:p>
        </p:txBody>
      </p:sp>
      <p:grpSp>
        <p:nvGrpSpPr>
          <p:cNvPr name="Group 27" id="27"/>
          <p:cNvGrpSpPr/>
          <p:nvPr/>
        </p:nvGrpSpPr>
        <p:grpSpPr>
          <a:xfrm rot="0">
            <a:off x="7704406" y="2980873"/>
            <a:ext cx="2901012" cy="793302"/>
            <a:chOff x="0" y="0"/>
            <a:chExt cx="3868016" cy="1057736"/>
          </a:xfrm>
        </p:grpSpPr>
        <p:sp>
          <p:nvSpPr>
            <p:cNvPr name="Freeform 28" id="28"/>
            <p:cNvSpPr/>
            <p:nvPr/>
          </p:nvSpPr>
          <p:spPr>
            <a:xfrm flipH="false" flipV="false" rot="0">
              <a:off x="0" y="0"/>
              <a:ext cx="3868039" cy="1057783"/>
            </a:xfrm>
            <a:custGeom>
              <a:avLst/>
              <a:gdLst/>
              <a:ahLst/>
              <a:cxnLst/>
              <a:rect r="r" b="b" t="t" l="l"/>
              <a:pathLst>
                <a:path h="1057783" w="3868039">
                  <a:moveTo>
                    <a:pt x="0" y="0"/>
                  </a:moveTo>
                  <a:lnTo>
                    <a:pt x="3868039" y="0"/>
                  </a:lnTo>
                  <a:lnTo>
                    <a:pt x="3868039" y="1057783"/>
                  </a:lnTo>
                  <a:lnTo>
                    <a:pt x="0" y="1057783"/>
                  </a:lnTo>
                  <a:close/>
                </a:path>
              </a:pathLst>
            </a:custGeom>
            <a:solidFill>
              <a:srgbClr val="FF8A65"/>
            </a:solidFill>
          </p:spPr>
        </p:sp>
      </p:grpSp>
      <p:sp>
        <p:nvSpPr>
          <p:cNvPr name="TextBox 29" id="29"/>
          <p:cNvSpPr txBox="true"/>
          <p:nvPr/>
        </p:nvSpPr>
        <p:spPr>
          <a:xfrm rot="0">
            <a:off x="8079596" y="3098718"/>
            <a:ext cx="2294807" cy="538560"/>
          </a:xfrm>
          <a:prstGeom prst="rect">
            <a:avLst/>
          </a:prstGeom>
        </p:spPr>
        <p:txBody>
          <a:bodyPr anchor="t" rtlCol="false" tIns="0" lIns="0" bIns="0" rIns="0">
            <a:spAutoFit/>
          </a:bodyPr>
          <a:lstStyle/>
          <a:p>
            <a:pPr algn="ctr">
              <a:lnSpc>
                <a:spcPts val="4158"/>
              </a:lnSpc>
            </a:pPr>
            <a:r>
              <a:rPr lang="en-US" sz="3436" spc="-61">
                <a:solidFill>
                  <a:srgbClr val="094909"/>
                </a:solidFill>
                <a:latin typeface="Archivo Black"/>
                <a:ea typeface="Archivo Black"/>
                <a:cs typeface="Archivo Black"/>
                <a:sym typeface="Archivo Black"/>
              </a:rPr>
              <a:t>H</a:t>
            </a:r>
            <a:r>
              <a:rPr lang="en-US" sz="3436" spc="-61">
                <a:solidFill>
                  <a:srgbClr val="FFFFFF"/>
                </a:solidFill>
                <a:latin typeface="Archivo Black"/>
                <a:ea typeface="Archivo Black"/>
                <a:cs typeface="Archivo Black"/>
                <a:sym typeface="Archivo Black"/>
              </a:rPr>
              <a:t>ardware</a:t>
            </a:r>
          </a:p>
        </p:txBody>
      </p:sp>
      <p:sp>
        <p:nvSpPr>
          <p:cNvPr name="TextBox 30" id="30"/>
          <p:cNvSpPr txBox="true"/>
          <p:nvPr/>
        </p:nvSpPr>
        <p:spPr>
          <a:xfrm rot="0">
            <a:off x="1942126" y="3123198"/>
            <a:ext cx="5314886" cy="514081"/>
          </a:xfrm>
          <a:prstGeom prst="rect">
            <a:avLst/>
          </a:prstGeom>
        </p:spPr>
        <p:txBody>
          <a:bodyPr anchor="t" rtlCol="false" tIns="0" lIns="0" bIns="0" rIns="0">
            <a:spAutoFit/>
          </a:bodyPr>
          <a:lstStyle/>
          <a:p>
            <a:pPr algn="r">
              <a:lnSpc>
                <a:spcPts val="3689"/>
              </a:lnSpc>
            </a:pPr>
            <a:r>
              <a:rPr lang="en-US" b="true" sz="2635">
                <a:solidFill>
                  <a:srgbClr val="FBE9E7"/>
                </a:solidFill>
                <a:latin typeface="Arimo Bold"/>
                <a:ea typeface="Arimo Bold"/>
                <a:cs typeface="Arimo Bold"/>
                <a:sym typeface="Arimo Bold"/>
              </a:rPr>
              <a:t>Inefficient in hardware usage</a:t>
            </a:r>
          </a:p>
        </p:txBody>
      </p:sp>
      <p:sp>
        <p:nvSpPr>
          <p:cNvPr name="TextBox 31" id="31"/>
          <p:cNvSpPr txBox="true"/>
          <p:nvPr/>
        </p:nvSpPr>
        <p:spPr>
          <a:xfrm rot="0">
            <a:off x="11092420" y="2922842"/>
            <a:ext cx="5314886" cy="980806"/>
          </a:xfrm>
          <a:prstGeom prst="rect">
            <a:avLst/>
          </a:prstGeom>
        </p:spPr>
        <p:txBody>
          <a:bodyPr anchor="t" rtlCol="false" tIns="0" lIns="0" bIns="0" rIns="0">
            <a:spAutoFit/>
          </a:bodyPr>
          <a:lstStyle/>
          <a:p>
            <a:pPr algn="l">
              <a:lnSpc>
                <a:spcPts val="3689"/>
              </a:lnSpc>
            </a:pPr>
            <a:r>
              <a:rPr lang="en-US" b="true" sz="2635">
                <a:solidFill>
                  <a:srgbClr val="FBE9E7"/>
                </a:solidFill>
                <a:latin typeface="Arimo Bold"/>
                <a:ea typeface="Arimo Bold"/>
                <a:cs typeface="Arimo Bold"/>
                <a:sym typeface="Arimo Bold"/>
              </a:rPr>
              <a:t>Able to directly mainpulate computer hardware</a:t>
            </a:r>
          </a:p>
        </p:txBody>
      </p:sp>
      <p:grpSp>
        <p:nvGrpSpPr>
          <p:cNvPr name="Group 32" id="32"/>
          <p:cNvGrpSpPr/>
          <p:nvPr/>
        </p:nvGrpSpPr>
        <p:grpSpPr>
          <a:xfrm rot="0">
            <a:off x="7684198" y="4856914"/>
            <a:ext cx="2901012" cy="793302"/>
            <a:chOff x="0" y="0"/>
            <a:chExt cx="3868016" cy="1057736"/>
          </a:xfrm>
        </p:grpSpPr>
        <p:sp>
          <p:nvSpPr>
            <p:cNvPr name="Freeform 33" id="33"/>
            <p:cNvSpPr/>
            <p:nvPr/>
          </p:nvSpPr>
          <p:spPr>
            <a:xfrm flipH="false" flipV="false" rot="0">
              <a:off x="0" y="0"/>
              <a:ext cx="3868039" cy="1057783"/>
            </a:xfrm>
            <a:custGeom>
              <a:avLst/>
              <a:gdLst/>
              <a:ahLst/>
              <a:cxnLst/>
              <a:rect r="r" b="b" t="t" l="l"/>
              <a:pathLst>
                <a:path h="1057783" w="3868039">
                  <a:moveTo>
                    <a:pt x="0" y="0"/>
                  </a:moveTo>
                  <a:lnTo>
                    <a:pt x="3868039" y="0"/>
                  </a:lnTo>
                  <a:lnTo>
                    <a:pt x="3868039" y="1057783"/>
                  </a:lnTo>
                  <a:lnTo>
                    <a:pt x="0" y="1057783"/>
                  </a:lnTo>
                  <a:close/>
                </a:path>
              </a:pathLst>
            </a:custGeom>
            <a:solidFill>
              <a:srgbClr val="FF8A65"/>
            </a:solidFill>
          </p:spPr>
        </p:sp>
      </p:grpSp>
      <p:sp>
        <p:nvSpPr>
          <p:cNvPr name="TextBox 34" id="34"/>
          <p:cNvSpPr txBox="true"/>
          <p:nvPr/>
        </p:nvSpPr>
        <p:spPr>
          <a:xfrm rot="0">
            <a:off x="8199725" y="4974759"/>
            <a:ext cx="1869959" cy="538560"/>
          </a:xfrm>
          <a:prstGeom prst="rect">
            <a:avLst/>
          </a:prstGeom>
        </p:spPr>
        <p:txBody>
          <a:bodyPr anchor="t" rtlCol="false" tIns="0" lIns="0" bIns="0" rIns="0">
            <a:spAutoFit/>
          </a:bodyPr>
          <a:lstStyle/>
          <a:p>
            <a:pPr algn="ctr">
              <a:lnSpc>
                <a:spcPts val="4158"/>
              </a:lnSpc>
            </a:pPr>
            <a:r>
              <a:rPr lang="en-US" sz="3436" spc="-61">
                <a:solidFill>
                  <a:srgbClr val="094909"/>
                </a:solidFill>
                <a:latin typeface="Archivo Black"/>
                <a:ea typeface="Archivo Black"/>
                <a:cs typeface="Archivo Black"/>
                <a:sym typeface="Archivo Black"/>
              </a:rPr>
              <a:t>E</a:t>
            </a:r>
            <a:r>
              <a:rPr lang="en-US" sz="3436" spc="-61">
                <a:solidFill>
                  <a:srgbClr val="FFFFFF"/>
                </a:solidFill>
                <a:latin typeface="Archivo Black"/>
                <a:ea typeface="Archivo Black"/>
                <a:cs typeface="Archivo Black"/>
                <a:sym typeface="Archivo Black"/>
              </a:rPr>
              <a:t>ase</a:t>
            </a:r>
          </a:p>
        </p:txBody>
      </p:sp>
      <p:sp>
        <p:nvSpPr>
          <p:cNvPr name="TextBox 35" id="35"/>
          <p:cNvSpPr txBox="true"/>
          <p:nvPr/>
        </p:nvSpPr>
        <p:spPr>
          <a:xfrm rot="0">
            <a:off x="2005548" y="4742614"/>
            <a:ext cx="5314886" cy="980806"/>
          </a:xfrm>
          <a:prstGeom prst="rect">
            <a:avLst/>
          </a:prstGeom>
        </p:spPr>
        <p:txBody>
          <a:bodyPr anchor="t" rtlCol="false" tIns="0" lIns="0" bIns="0" rIns="0">
            <a:spAutoFit/>
          </a:bodyPr>
          <a:lstStyle/>
          <a:p>
            <a:pPr algn="r">
              <a:lnSpc>
                <a:spcPts val="3689"/>
              </a:lnSpc>
            </a:pPr>
            <a:r>
              <a:rPr lang="en-US" b="true" sz="2635">
                <a:solidFill>
                  <a:srgbClr val="FBE9E7"/>
                </a:solidFill>
                <a:latin typeface="Arimo Bold"/>
                <a:ea typeface="Arimo Bold"/>
                <a:cs typeface="Arimo Bold"/>
                <a:sym typeface="Arimo Bold"/>
              </a:rPr>
              <a:t>Easier to read and write by programmers</a:t>
            </a:r>
          </a:p>
        </p:txBody>
      </p:sp>
      <p:sp>
        <p:nvSpPr>
          <p:cNvPr name="TextBox 36" id="36"/>
          <p:cNvSpPr txBox="true"/>
          <p:nvPr/>
        </p:nvSpPr>
        <p:spPr>
          <a:xfrm rot="0">
            <a:off x="11072212" y="4669410"/>
            <a:ext cx="5314886" cy="980806"/>
          </a:xfrm>
          <a:prstGeom prst="rect">
            <a:avLst/>
          </a:prstGeom>
        </p:spPr>
        <p:txBody>
          <a:bodyPr anchor="t" rtlCol="false" tIns="0" lIns="0" bIns="0" rIns="0">
            <a:spAutoFit/>
          </a:bodyPr>
          <a:lstStyle/>
          <a:p>
            <a:pPr algn="l">
              <a:lnSpc>
                <a:spcPts val="3689"/>
              </a:lnSpc>
            </a:pPr>
            <a:r>
              <a:rPr lang="en-US" b="true" sz="2635">
                <a:solidFill>
                  <a:srgbClr val="FBE9E7"/>
                </a:solidFill>
                <a:latin typeface="Arimo Bold"/>
                <a:ea typeface="Arimo Bold"/>
                <a:cs typeface="Arimo Bold"/>
                <a:sym typeface="Arimo Bold"/>
              </a:rPr>
              <a:t>More challenging to read and write codes</a:t>
            </a:r>
          </a:p>
        </p:txBody>
      </p:sp>
      <p:grpSp>
        <p:nvGrpSpPr>
          <p:cNvPr name="Group 37" id="37"/>
          <p:cNvGrpSpPr/>
          <p:nvPr/>
        </p:nvGrpSpPr>
        <p:grpSpPr>
          <a:xfrm rot="0">
            <a:off x="7702790" y="6696370"/>
            <a:ext cx="2901012" cy="793302"/>
            <a:chOff x="0" y="0"/>
            <a:chExt cx="3868016" cy="1057736"/>
          </a:xfrm>
        </p:grpSpPr>
        <p:sp>
          <p:nvSpPr>
            <p:cNvPr name="Freeform 38" id="38"/>
            <p:cNvSpPr/>
            <p:nvPr/>
          </p:nvSpPr>
          <p:spPr>
            <a:xfrm flipH="false" flipV="false" rot="0">
              <a:off x="0" y="0"/>
              <a:ext cx="3868039" cy="1057783"/>
            </a:xfrm>
            <a:custGeom>
              <a:avLst/>
              <a:gdLst/>
              <a:ahLst/>
              <a:cxnLst/>
              <a:rect r="r" b="b" t="t" l="l"/>
              <a:pathLst>
                <a:path h="1057783" w="3868039">
                  <a:moveTo>
                    <a:pt x="0" y="0"/>
                  </a:moveTo>
                  <a:lnTo>
                    <a:pt x="3868039" y="0"/>
                  </a:lnTo>
                  <a:lnTo>
                    <a:pt x="3868039" y="1057783"/>
                  </a:lnTo>
                  <a:lnTo>
                    <a:pt x="0" y="1057783"/>
                  </a:lnTo>
                  <a:close/>
                </a:path>
              </a:pathLst>
            </a:custGeom>
            <a:solidFill>
              <a:srgbClr val="FF8A65"/>
            </a:solidFill>
          </p:spPr>
        </p:sp>
      </p:grpSp>
      <p:grpSp>
        <p:nvGrpSpPr>
          <p:cNvPr name="Group 39" id="39"/>
          <p:cNvGrpSpPr/>
          <p:nvPr/>
        </p:nvGrpSpPr>
        <p:grpSpPr>
          <a:xfrm rot="0">
            <a:off x="7964857" y="8605547"/>
            <a:ext cx="2901012" cy="793302"/>
            <a:chOff x="0" y="0"/>
            <a:chExt cx="3868016" cy="1057736"/>
          </a:xfrm>
        </p:grpSpPr>
        <p:sp>
          <p:nvSpPr>
            <p:cNvPr name="Freeform 40" id="40"/>
            <p:cNvSpPr/>
            <p:nvPr/>
          </p:nvSpPr>
          <p:spPr>
            <a:xfrm flipH="false" flipV="false" rot="0">
              <a:off x="0" y="0"/>
              <a:ext cx="3868039" cy="1057783"/>
            </a:xfrm>
            <a:custGeom>
              <a:avLst/>
              <a:gdLst/>
              <a:ahLst/>
              <a:cxnLst/>
              <a:rect r="r" b="b" t="t" l="l"/>
              <a:pathLst>
                <a:path h="1057783" w="3868039">
                  <a:moveTo>
                    <a:pt x="0" y="0"/>
                  </a:moveTo>
                  <a:lnTo>
                    <a:pt x="3868039" y="0"/>
                  </a:lnTo>
                  <a:lnTo>
                    <a:pt x="3868039" y="1057783"/>
                  </a:lnTo>
                  <a:lnTo>
                    <a:pt x="0" y="1057783"/>
                  </a:lnTo>
                  <a:close/>
                </a:path>
              </a:pathLst>
            </a:custGeom>
            <a:solidFill>
              <a:srgbClr val="FF8A65"/>
            </a:solidFill>
          </p:spPr>
        </p:sp>
      </p:grpSp>
      <p:sp>
        <p:nvSpPr>
          <p:cNvPr name="Freeform 41" id="41"/>
          <p:cNvSpPr/>
          <p:nvPr/>
        </p:nvSpPr>
        <p:spPr>
          <a:xfrm flipH="false" flipV="false" rot="0">
            <a:off x="8073978" y="161693"/>
            <a:ext cx="2140044" cy="861368"/>
          </a:xfrm>
          <a:custGeom>
            <a:avLst/>
            <a:gdLst/>
            <a:ahLst/>
            <a:cxnLst/>
            <a:rect r="r" b="b" t="t" l="l"/>
            <a:pathLst>
              <a:path h="861368" w="2140044">
                <a:moveTo>
                  <a:pt x="0" y="0"/>
                </a:moveTo>
                <a:lnTo>
                  <a:pt x="2140044" y="0"/>
                </a:lnTo>
                <a:lnTo>
                  <a:pt x="2140044" y="861367"/>
                </a:lnTo>
                <a:lnTo>
                  <a:pt x="0" y="861367"/>
                </a:lnTo>
                <a:lnTo>
                  <a:pt x="0" y="0"/>
                </a:lnTo>
                <a:close/>
              </a:path>
            </a:pathLst>
          </a:custGeom>
          <a:blipFill>
            <a:blip r:embed="rId10">
              <a:alphaModFix amt="70000"/>
            </a:blip>
            <a:stretch>
              <a:fillRect l="0" t="0" r="0" b="0"/>
            </a:stretch>
          </a:blipFill>
        </p:spPr>
      </p:sp>
      <p:sp>
        <p:nvSpPr>
          <p:cNvPr name="Freeform 42" id="42"/>
          <p:cNvSpPr/>
          <p:nvPr/>
        </p:nvSpPr>
        <p:spPr>
          <a:xfrm flipH="false" flipV="false" rot="0">
            <a:off x="2537237" y="2656753"/>
            <a:ext cx="13213526" cy="5318444"/>
          </a:xfrm>
          <a:custGeom>
            <a:avLst/>
            <a:gdLst/>
            <a:ahLst/>
            <a:cxnLst/>
            <a:rect r="r" b="b" t="t" l="l"/>
            <a:pathLst>
              <a:path h="5318444" w="13213526">
                <a:moveTo>
                  <a:pt x="0" y="0"/>
                </a:moveTo>
                <a:lnTo>
                  <a:pt x="13213526" y="0"/>
                </a:lnTo>
                <a:lnTo>
                  <a:pt x="13213526" y="5318444"/>
                </a:lnTo>
                <a:lnTo>
                  <a:pt x="0" y="5318444"/>
                </a:lnTo>
                <a:lnTo>
                  <a:pt x="0" y="0"/>
                </a:lnTo>
                <a:close/>
              </a:path>
            </a:pathLst>
          </a:custGeom>
          <a:blipFill>
            <a:blip r:embed="rId11">
              <a:alphaModFix amt="9999"/>
            </a:blip>
            <a:stretch>
              <a:fillRect l="0" t="0" r="0" b="0"/>
            </a:stretch>
          </a:blipFill>
        </p:spPr>
      </p:sp>
      <p:sp>
        <p:nvSpPr>
          <p:cNvPr name="TextBox 43" id="43"/>
          <p:cNvSpPr txBox="true"/>
          <p:nvPr/>
        </p:nvSpPr>
        <p:spPr>
          <a:xfrm rot="0">
            <a:off x="5446645" y="9930056"/>
            <a:ext cx="7394709" cy="283210"/>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12" tooltip="http://www.exampaperspractice.co.uk"/>
              </a:rPr>
              <a:t>www.exampaperspractice.co.uk</a:t>
            </a:r>
          </a:p>
        </p:txBody>
      </p:sp>
    </p:spTree>
  </p:cSld>
  <p:clrMapOvr>
    <a:masterClrMapping/>
  </p:clrMapOvr>
</p:sld>
</file>

<file path=ppt/slides/slide93.xml><?xml version="1.0" encoding="utf-8"?>
<p:sld xmlns:p="http://schemas.openxmlformats.org/presentationml/2006/main" xmlns:a="http://schemas.openxmlformats.org/drawingml/2006/main" xmlns:r="http://schemas.openxmlformats.org/officeDocument/2006/relationships">
  <p:cSld>
    <p:bg>
      <p:bgPr>
        <a:solidFill>
          <a:srgbClr val="004A94"/>
        </a:solidFill>
      </p:bgPr>
    </p:bg>
    <p:spTree>
      <p:nvGrpSpPr>
        <p:cNvPr id="1" name=""/>
        <p:cNvGrpSpPr/>
        <p:nvPr/>
      </p:nvGrpSpPr>
      <p:grpSpPr>
        <a:xfrm>
          <a:off x="0" y="0"/>
          <a:ext cx="0" cy="0"/>
          <a:chOff x="0" y="0"/>
          <a:chExt cx="0" cy="0"/>
        </a:xfrm>
      </p:grpSpPr>
      <p:grpSp>
        <p:nvGrpSpPr>
          <p:cNvPr name="Group 2" id="2"/>
          <p:cNvGrpSpPr/>
          <p:nvPr/>
        </p:nvGrpSpPr>
        <p:grpSpPr>
          <a:xfrm rot="0">
            <a:off x="663894" y="385250"/>
            <a:ext cx="2683309" cy="2344903"/>
            <a:chOff x="0" y="0"/>
            <a:chExt cx="3577745" cy="3126537"/>
          </a:xfrm>
        </p:grpSpPr>
        <p:sp>
          <p:nvSpPr>
            <p:cNvPr name="Freeform 3" id="3"/>
            <p:cNvSpPr/>
            <p:nvPr/>
          </p:nvSpPr>
          <p:spPr>
            <a:xfrm flipH="false" flipV="false" rot="0">
              <a:off x="0" y="0"/>
              <a:ext cx="3577717" cy="3126486"/>
            </a:xfrm>
            <a:custGeom>
              <a:avLst/>
              <a:gdLst/>
              <a:ahLst/>
              <a:cxnLst/>
              <a:rect r="r" b="b" t="t" l="l"/>
              <a:pathLst>
                <a:path h="3126486" w="3577717">
                  <a:moveTo>
                    <a:pt x="0" y="0"/>
                  </a:moveTo>
                  <a:lnTo>
                    <a:pt x="0" y="3126486"/>
                  </a:lnTo>
                  <a:lnTo>
                    <a:pt x="3577717" y="3126486"/>
                  </a:lnTo>
                  <a:lnTo>
                    <a:pt x="3577717" y="0"/>
                  </a:lnTo>
                  <a:lnTo>
                    <a:pt x="0" y="0"/>
                  </a:lnTo>
                  <a:close/>
                  <a:moveTo>
                    <a:pt x="3437001" y="2985770"/>
                  </a:moveTo>
                  <a:lnTo>
                    <a:pt x="137795" y="2985770"/>
                  </a:lnTo>
                  <a:lnTo>
                    <a:pt x="137795" y="137795"/>
                  </a:lnTo>
                  <a:lnTo>
                    <a:pt x="3437001" y="137795"/>
                  </a:lnTo>
                  <a:lnTo>
                    <a:pt x="3437001" y="2985770"/>
                  </a:lnTo>
                  <a:close/>
                </a:path>
              </a:pathLst>
            </a:custGeom>
            <a:solidFill>
              <a:srgbClr val="FBE9E7"/>
            </a:solidFill>
          </p:spPr>
        </p:sp>
      </p:grpSp>
      <p:sp>
        <p:nvSpPr>
          <p:cNvPr name="Freeform 4" id="4"/>
          <p:cNvSpPr/>
          <p:nvPr/>
        </p:nvSpPr>
        <p:spPr>
          <a:xfrm flipH="false" flipV="false" rot="0">
            <a:off x="925833" y="627400"/>
            <a:ext cx="779137" cy="779137"/>
          </a:xfrm>
          <a:custGeom>
            <a:avLst/>
            <a:gdLst/>
            <a:ahLst/>
            <a:cxnLst/>
            <a:rect r="r" b="b" t="t" l="l"/>
            <a:pathLst>
              <a:path h="779137" w="779137">
                <a:moveTo>
                  <a:pt x="0" y="0"/>
                </a:moveTo>
                <a:lnTo>
                  <a:pt x="779137" y="0"/>
                </a:lnTo>
                <a:lnTo>
                  <a:pt x="779137" y="779137"/>
                </a:lnTo>
                <a:lnTo>
                  <a:pt x="0" y="77913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2119366" y="627400"/>
            <a:ext cx="965897" cy="509291"/>
          </a:xfrm>
          <a:custGeom>
            <a:avLst/>
            <a:gdLst/>
            <a:ahLst/>
            <a:cxnLst/>
            <a:rect r="r" b="b" t="t" l="l"/>
            <a:pathLst>
              <a:path h="509291" w="965897">
                <a:moveTo>
                  <a:pt x="0" y="0"/>
                </a:moveTo>
                <a:lnTo>
                  <a:pt x="965897" y="0"/>
                </a:lnTo>
                <a:lnTo>
                  <a:pt x="965897" y="509291"/>
                </a:lnTo>
                <a:lnTo>
                  <a:pt x="0" y="509291"/>
                </a:lnTo>
                <a:lnTo>
                  <a:pt x="0" y="0"/>
                </a:lnTo>
                <a:close/>
              </a:path>
            </a:pathLst>
          </a:custGeom>
          <a:blipFill>
            <a:blip r:embed="rId4">
              <a:extLst>
                <a:ext uri="{96DAC541-7B7A-43D3-8B79-37D633B846F1}">
                  <asvg:svgBlip xmlns:asvg="http://schemas.microsoft.com/office/drawing/2016/SVG/main" r:embed="rId5"/>
                </a:ext>
              </a:extLst>
            </a:blip>
            <a:stretch>
              <a:fillRect l="0" t="0" r="0" b="-405"/>
            </a:stretch>
          </a:blipFill>
        </p:spPr>
      </p:sp>
      <p:sp>
        <p:nvSpPr>
          <p:cNvPr name="Freeform 6" id="6"/>
          <p:cNvSpPr/>
          <p:nvPr/>
        </p:nvSpPr>
        <p:spPr>
          <a:xfrm flipH="false" flipV="false" rot="0">
            <a:off x="2195177" y="1342009"/>
            <a:ext cx="697475" cy="1096585"/>
          </a:xfrm>
          <a:custGeom>
            <a:avLst/>
            <a:gdLst/>
            <a:ahLst/>
            <a:cxnLst/>
            <a:rect r="r" b="b" t="t" l="l"/>
            <a:pathLst>
              <a:path h="1096585" w="697475">
                <a:moveTo>
                  <a:pt x="0" y="0"/>
                </a:moveTo>
                <a:lnTo>
                  <a:pt x="697475" y="0"/>
                </a:lnTo>
                <a:lnTo>
                  <a:pt x="697475" y="1096585"/>
                </a:lnTo>
                <a:lnTo>
                  <a:pt x="0" y="1096585"/>
                </a:lnTo>
                <a:lnTo>
                  <a:pt x="0" y="0"/>
                </a:lnTo>
                <a:close/>
              </a:path>
            </a:pathLst>
          </a:custGeom>
          <a:blipFill>
            <a:blip r:embed="rId6">
              <a:extLst>
                <a:ext uri="{96DAC541-7B7A-43D3-8B79-37D633B846F1}">
                  <asvg:svgBlip xmlns:asvg="http://schemas.microsoft.com/office/drawing/2016/SVG/main" r:embed="rId7"/>
                </a:ext>
              </a:extLst>
            </a:blip>
            <a:stretch>
              <a:fillRect l="0" t="0" r="-296" b="0"/>
            </a:stretch>
          </a:blipFill>
        </p:spPr>
      </p:sp>
      <p:sp>
        <p:nvSpPr>
          <p:cNvPr name="Freeform 7" id="7"/>
          <p:cNvSpPr/>
          <p:nvPr/>
        </p:nvSpPr>
        <p:spPr>
          <a:xfrm flipH="false" flipV="false" rot="0">
            <a:off x="1036194" y="1557701"/>
            <a:ext cx="885725" cy="880893"/>
          </a:xfrm>
          <a:custGeom>
            <a:avLst/>
            <a:gdLst/>
            <a:ahLst/>
            <a:cxnLst/>
            <a:rect r="r" b="b" t="t" l="l"/>
            <a:pathLst>
              <a:path h="880893" w="885725">
                <a:moveTo>
                  <a:pt x="0" y="0"/>
                </a:moveTo>
                <a:lnTo>
                  <a:pt x="885725" y="0"/>
                </a:lnTo>
                <a:lnTo>
                  <a:pt x="885725" y="880893"/>
                </a:lnTo>
                <a:lnTo>
                  <a:pt x="0" y="880893"/>
                </a:lnTo>
                <a:lnTo>
                  <a:pt x="0" y="0"/>
                </a:lnTo>
                <a:close/>
              </a:path>
            </a:pathLst>
          </a:custGeom>
          <a:blipFill>
            <a:blip r:embed="rId8">
              <a:extLst>
                <a:ext uri="{96DAC541-7B7A-43D3-8B79-37D633B846F1}">
                  <asvg:svgBlip xmlns:asvg="http://schemas.microsoft.com/office/drawing/2016/SVG/main" r:embed="rId9"/>
                </a:ext>
              </a:extLst>
            </a:blip>
            <a:stretch>
              <a:fillRect l="0" t="0" r="0" b="-548"/>
            </a:stretch>
          </a:blipFill>
        </p:spPr>
      </p:sp>
      <p:grpSp>
        <p:nvGrpSpPr>
          <p:cNvPr name="Group 8" id="8"/>
          <p:cNvGrpSpPr/>
          <p:nvPr/>
        </p:nvGrpSpPr>
        <p:grpSpPr>
          <a:xfrm rot="0">
            <a:off x="15216272" y="243866"/>
            <a:ext cx="2683309" cy="2344903"/>
            <a:chOff x="0" y="0"/>
            <a:chExt cx="3577745" cy="3126537"/>
          </a:xfrm>
        </p:grpSpPr>
        <p:sp>
          <p:nvSpPr>
            <p:cNvPr name="Freeform 9" id="9"/>
            <p:cNvSpPr/>
            <p:nvPr/>
          </p:nvSpPr>
          <p:spPr>
            <a:xfrm flipH="false" flipV="false" rot="0">
              <a:off x="0" y="0"/>
              <a:ext cx="3577717" cy="3126486"/>
            </a:xfrm>
            <a:custGeom>
              <a:avLst/>
              <a:gdLst/>
              <a:ahLst/>
              <a:cxnLst/>
              <a:rect r="r" b="b" t="t" l="l"/>
              <a:pathLst>
                <a:path h="3126486" w="3577717">
                  <a:moveTo>
                    <a:pt x="0" y="0"/>
                  </a:moveTo>
                  <a:lnTo>
                    <a:pt x="0" y="3126486"/>
                  </a:lnTo>
                  <a:lnTo>
                    <a:pt x="3577717" y="3126486"/>
                  </a:lnTo>
                  <a:lnTo>
                    <a:pt x="3577717" y="0"/>
                  </a:lnTo>
                  <a:lnTo>
                    <a:pt x="0" y="0"/>
                  </a:lnTo>
                  <a:close/>
                  <a:moveTo>
                    <a:pt x="3437001" y="2985770"/>
                  </a:moveTo>
                  <a:lnTo>
                    <a:pt x="137795" y="2985770"/>
                  </a:lnTo>
                  <a:lnTo>
                    <a:pt x="137795" y="137795"/>
                  </a:lnTo>
                  <a:lnTo>
                    <a:pt x="3437001" y="137795"/>
                  </a:lnTo>
                  <a:lnTo>
                    <a:pt x="3437001" y="2985770"/>
                  </a:lnTo>
                  <a:close/>
                </a:path>
              </a:pathLst>
            </a:custGeom>
            <a:solidFill>
              <a:srgbClr val="FBE9E7"/>
            </a:solidFill>
          </p:spPr>
        </p:sp>
      </p:grpSp>
      <p:grpSp>
        <p:nvGrpSpPr>
          <p:cNvPr name="Group 10" id="10"/>
          <p:cNvGrpSpPr/>
          <p:nvPr/>
        </p:nvGrpSpPr>
        <p:grpSpPr>
          <a:xfrm rot="5364022">
            <a:off x="4497842" y="5027246"/>
            <a:ext cx="9273726" cy="47625"/>
            <a:chOff x="0" y="0"/>
            <a:chExt cx="12364968" cy="63500"/>
          </a:xfrm>
        </p:grpSpPr>
        <p:sp>
          <p:nvSpPr>
            <p:cNvPr name="Freeform 11" id="11"/>
            <p:cNvSpPr/>
            <p:nvPr/>
          </p:nvSpPr>
          <p:spPr>
            <a:xfrm flipH="false" flipV="false" rot="0">
              <a:off x="0" y="0"/>
              <a:ext cx="12364974" cy="63500"/>
            </a:xfrm>
            <a:custGeom>
              <a:avLst/>
              <a:gdLst/>
              <a:ahLst/>
              <a:cxnLst/>
              <a:rect r="r" b="b" t="t" l="l"/>
              <a:pathLst>
                <a:path h="63500" w="12364974">
                  <a:moveTo>
                    <a:pt x="31750" y="0"/>
                  </a:moveTo>
                  <a:lnTo>
                    <a:pt x="12333224" y="0"/>
                  </a:lnTo>
                  <a:cubicBezTo>
                    <a:pt x="12350750" y="0"/>
                    <a:pt x="12364974" y="14224"/>
                    <a:pt x="12364974" y="31750"/>
                  </a:cubicBezTo>
                  <a:cubicBezTo>
                    <a:pt x="12364974" y="49276"/>
                    <a:pt x="12350750" y="63500"/>
                    <a:pt x="12333224" y="63500"/>
                  </a:cubicBezTo>
                  <a:lnTo>
                    <a:pt x="31750" y="63500"/>
                  </a:lnTo>
                  <a:cubicBezTo>
                    <a:pt x="14224" y="63500"/>
                    <a:pt x="0" y="49276"/>
                    <a:pt x="0" y="31750"/>
                  </a:cubicBezTo>
                  <a:cubicBezTo>
                    <a:pt x="0" y="14224"/>
                    <a:pt x="14224" y="0"/>
                    <a:pt x="31750" y="0"/>
                  </a:cubicBezTo>
                  <a:close/>
                </a:path>
              </a:pathLst>
            </a:custGeom>
            <a:solidFill>
              <a:srgbClr val="FFFFFF"/>
            </a:solidFill>
          </p:spPr>
        </p:sp>
      </p:grpSp>
      <p:sp>
        <p:nvSpPr>
          <p:cNvPr name="TextBox 12" id="12"/>
          <p:cNvSpPr txBox="true"/>
          <p:nvPr/>
        </p:nvSpPr>
        <p:spPr>
          <a:xfrm rot="0">
            <a:off x="663894" y="9522674"/>
            <a:ext cx="17585682" cy="534700"/>
          </a:xfrm>
          <a:prstGeom prst="rect">
            <a:avLst/>
          </a:prstGeom>
        </p:spPr>
        <p:txBody>
          <a:bodyPr anchor="t" rtlCol="false" tIns="0" lIns="0" bIns="0" rIns="0">
            <a:spAutoFit/>
          </a:bodyPr>
          <a:lstStyle/>
          <a:p>
            <a:pPr algn="ctr">
              <a:lnSpc>
                <a:spcPts val="4158"/>
              </a:lnSpc>
            </a:pPr>
            <a:r>
              <a:rPr lang="en-US" sz="3436" spc="-61">
                <a:solidFill>
                  <a:srgbClr val="F7DF1E"/>
                </a:solidFill>
                <a:latin typeface="Archivo Black"/>
                <a:ea typeface="Archivo Black"/>
                <a:cs typeface="Archivo Black"/>
                <a:sym typeface="Archivo Black"/>
              </a:rPr>
              <a:t>Differences between high-level and low-level programming languages</a:t>
            </a:r>
          </a:p>
        </p:txBody>
      </p:sp>
      <p:sp>
        <p:nvSpPr>
          <p:cNvPr name="TextBox 13" id="13"/>
          <p:cNvSpPr txBox="true"/>
          <p:nvPr/>
        </p:nvSpPr>
        <p:spPr>
          <a:xfrm rot="0">
            <a:off x="15478211" y="499924"/>
            <a:ext cx="2159430" cy="1870887"/>
          </a:xfrm>
          <a:prstGeom prst="rect">
            <a:avLst/>
          </a:prstGeom>
        </p:spPr>
        <p:txBody>
          <a:bodyPr anchor="t" rtlCol="false" tIns="0" lIns="0" bIns="0" rIns="0">
            <a:spAutoFit/>
          </a:bodyPr>
          <a:lstStyle/>
          <a:p>
            <a:pPr algn="ctr">
              <a:lnSpc>
                <a:spcPts val="1242"/>
              </a:lnSpc>
            </a:pPr>
            <a:r>
              <a:rPr lang="en-US" b="true" sz="1293">
                <a:solidFill>
                  <a:srgbClr val="FFFFFF"/>
                </a:solidFill>
                <a:latin typeface="Arimo Bold"/>
                <a:ea typeface="Arimo Bold"/>
                <a:cs typeface="Arimo Bold"/>
                <a:sym typeface="Arimo Bold"/>
              </a:rPr>
              <a:t>010101010010100100100101010101001001010010011010101000101101010101010101010100101010101010010101010010100100100101010101001001010010011010101000101101010101010101010100101010101010010101010010100100100101010101001001010010011010101000101101010101010101010100101010101010</a:t>
            </a:r>
          </a:p>
        </p:txBody>
      </p:sp>
      <p:grpSp>
        <p:nvGrpSpPr>
          <p:cNvPr name="Group 14" id="14"/>
          <p:cNvGrpSpPr/>
          <p:nvPr/>
        </p:nvGrpSpPr>
        <p:grpSpPr>
          <a:xfrm rot="-12822">
            <a:off x="3676032" y="2601420"/>
            <a:ext cx="11043886" cy="47625"/>
            <a:chOff x="0" y="0"/>
            <a:chExt cx="14725181" cy="63500"/>
          </a:xfrm>
        </p:grpSpPr>
        <p:sp>
          <p:nvSpPr>
            <p:cNvPr name="Freeform 15" id="15"/>
            <p:cNvSpPr/>
            <p:nvPr/>
          </p:nvSpPr>
          <p:spPr>
            <a:xfrm flipH="false" flipV="false" rot="0">
              <a:off x="0" y="0"/>
              <a:ext cx="14725142" cy="63500"/>
            </a:xfrm>
            <a:custGeom>
              <a:avLst/>
              <a:gdLst/>
              <a:ahLst/>
              <a:cxnLst/>
              <a:rect r="r" b="b" t="t" l="l"/>
              <a:pathLst>
                <a:path h="63500" w="14725142">
                  <a:moveTo>
                    <a:pt x="31750" y="0"/>
                  </a:moveTo>
                  <a:lnTo>
                    <a:pt x="14693392" y="0"/>
                  </a:lnTo>
                  <a:cubicBezTo>
                    <a:pt x="14710918" y="0"/>
                    <a:pt x="14725142" y="14224"/>
                    <a:pt x="14725142" y="31750"/>
                  </a:cubicBezTo>
                  <a:cubicBezTo>
                    <a:pt x="14725142" y="49276"/>
                    <a:pt x="14710918" y="63500"/>
                    <a:pt x="14693392"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16" id="16"/>
          <p:cNvGrpSpPr/>
          <p:nvPr/>
        </p:nvGrpSpPr>
        <p:grpSpPr>
          <a:xfrm rot="-214">
            <a:off x="1291679" y="4260594"/>
            <a:ext cx="15665243" cy="47625"/>
            <a:chOff x="0" y="0"/>
            <a:chExt cx="20886991" cy="63500"/>
          </a:xfrm>
        </p:grpSpPr>
        <p:sp>
          <p:nvSpPr>
            <p:cNvPr name="Freeform 17" id="17"/>
            <p:cNvSpPr/>
            <p:nvPr/>
          </p:nvSpPr>
          <p:spPr>
            <a:xfrm flipH="false" flipV="false" rot="0">
              <a:off x="0" y="0"/>
              <a:ext cx="20886928" cy="63500"/>
            </a:xfrm>
            <a:custGeom>
              <a:avLst/>
              <a:gdLst/>
              <a:ahLst/>
              <a:cxnLst/>
              <a:rect r="r" b="b" t="t" l="l"/>
              <a:pathLst>
                <a:path h="63500" w="20886928">
                  <a:moveTo>
                    <a:pt x="31750" y="0"/>
                  </a:moveTo>
                  <a:lnTo>
                    <a:pt x="20855178" y="0"/>
                  </a:lnTo>
                  <a:cubicBezTo>
                    <a:pt x="20872704" y="0"/>
                    <a:pt x="20886928" y="14224"/>
                    <a:pt x="20886928" y="31750"/>
                  </a:cubicBezTo>
                  <a:cubicBezTo>
                    <a:pt x="20886928" y="49276"/>
                    <a:pt x="20872704" y="63500"/>
                    <a:pt x="20855178"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18" id="18"/>
          <p:cNvGrpSpPr/>
          <p:nvPr/>
        </p:nvGrpSpPr>
        <p:grpSpPr>
          <a:xfrm rot="-214">
            <a:off x="1291590" y="6160182"/>
            <a:ext cx="15665243" cy="47625"/>
            <a:chOff x="0" y="0"/>
            <a:chExt cx="20886991" cy="63500"/>
          </a:xfrm>
        </p:grpSpPr>
        <p:sp>
          <p:nvSpPr>
            <p:cNvPr name="Freeform 19" id="19"/>
            <p:cNvSpPr/>
            <p:nvPr/>
          </p:nvSpPr>
          <p:spPr>
            <a:xfrm flipH="false" flipV="false" rot="0">
              <a:off x="0" y="0"/>
              <a:ext cx="20886928" cy="63500"/>
            </a:xfrm>
            <a:custGeom>
              <a:avLst/>
              <a:gdLst/>
              <a:ahLst/>
              <a:cxnLst/>
              <a:rect r="r" b="b" t="t" l="l"/>
              <a:pathLst>
                <a:path h="63500" w="20886928">
                  <a:moveTo>
                    <a:pt x="31750" y="0"/>
                  </a:moveTo>
                  <a:lnTo>
                    <a:pt x="20855178" y="0"/>
                  </a:lnTo>
                  <a:cubicBezTo>
                    <a:pt x="20872704" y="0"/>
                    <a:pt x="20886928" y="14224"/>
                    <a:pt x="20886928" y="31750"/>
                  </a:cubicBezTo>
                  <a:cubicBezTo>
                    <a:pt x="20886928" y="49276"/>
                    <a:pt x="20872704" y="63500"/>
                    <a:pt x="20855178"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20" id="20"/>
          <p:cNvGrpSpPr/>
          <p:nvPr/>
        </p:nvGrpSpPr>
        <p:grpSpPr>
          <a:xfrm rot="-214">
            <a:off x="1291590" y="8097147"/>
            <a:ext cx="15665243" cy="47625"/>
            <a:chOff x="0" y="0"/>
            <a:chExt cx="20886991" cy="63500"/>
          </a:xfrm>
        </p:grpSpPr>
        <p:sp>
          <p:nvSpPr>
            <p:cNvPr name="Freeform 21" id="21"/>
            <p:cNvSpPr/>
            <p:nvPr/>
          </p:nvSpPr>
          <p:spPr>
            <a:xfrm flipH="false" flipV="false" rot="0">
              <a:off x="0" y="0"/>
              <a:ext cx="20886928" cy="63500"/>
            </a:xfrm>
            <a:custGeom>
              <a:avLst/>
              <a:gdLst/>
              <a:ahLst/>
              <a:cxnLst/>
              <a:rect r="r" b="b" t="t" l="l"/>
              <a:pathLst>
                <a:path h="63500" w="20886928">
                  <a:moveTo>
                    <a:pt x="31750" y="0"/>
                  </a:moveTo>
                  <a:lnTo>
                    <a:pt x="20855178" y="0"/>
                  </a:lnTo>
                  <a:cubicBezTo>
                    <a:pt x="20872704" y="0"/>
                    <a:pt x="20886928" y="14224"/>
                    <a:pt x="20886928" y="31750"/>
                  </a:cubicBezTo>
                  <a:cubicBezTo>
                    <a:pt x="20886928" y="49276"/>
                    <a:pt x="20872704" y="63500"/>
                    <a:pt x="20855178"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22" id="22"/>
          <p:cNvGrpSpPr/>
          <p:nvPr/>
        </p:nvGrpSpPr>
        <p:grpSpPr>
          <a:xfrm rot="0">
            <a:off x="7724210" y="1097000"/>
            <a:ext cx="2901012" cy="793302"/>
            <a:chOff x="0" y="0"/>
            <a:chExt cx="3868016" cy="1057736"/>
          </a:xfrm>
        </p:grpSpPr>
        <p:sp>
          <p:nvSpPr>
            <p:cNvPr name="Freeform 23" id="23"/>
            <p:cNvSpPr/>
            <p:nvPr/>
          </p:nvSpPr>
          <p:spPr>
            <a:xfrm flipH="false" flipV="false" rot="0">
              <a:off x="0" y="0"/>
              <a:ext cx="3868039" cy="1057783"/>
            </a:xfrm>
            <a:custGeom>
              <a:avLst/>
              <a:gdLst/>
              <a:ahLst/>
              <a:cxnLst/>
              <a:rect r="r" b="b" t="t" l="l"/>
              <a:pathLst>
                <a:path h="1057783" w="3868039">
                  <a:moveTo>
                    <a:pt x="0" y="0"/>
                  </a:moveTo>
                  <a:lnTo>
                    <a:pt x="3868039" y="0"/>
                  </a:lnTo>
                  <a:lnTo>
                    <a:pt x="3868039" y="1057783"/>
                  </a:lnTo>
                  <a:lnTo>
                    <a:pt x="0" y="1057783"/>
                  </a:lnTo>
                  <a:close/>
                </a:path>
              </a:pathLst>
            </a:custGeom>
            <a:solidFill>
              <a:srgbClr val="FF8A65"/>
            </a:solidFill>
          </p:spPr>
        </p:sp>
      </p:grpSp>
      <p:sp>
        <p:nvSpPr>
          <p:cNvPr name="TextBox 24" id="24"/>
          <p:cNvSpPr txBox="true"/>
          <p:nvPr/>
        </p:nvSpPr>
        <p:spPr>
          <a:xfrm rot="0">
            <a:off x="8239737" y="1214846"/>
            <a:ext cx="1869959" cy="538560"/>
          </a:xfrm>
          <a:prstGeom prst="rect">
            <a:avLst/>
          </a:prstGeom>
        </p:spPr>
        <p:txBody>
          <a:bodyPr anchor="t" rtlCol="false" tIns="0" lIns="0" bIns="0" rIns="0">
            <a:spAutoFit/>
          </a:bodyPr>
          <a:lstStyle/>
          <a:p>
            <a:pPr algn="ctr">
              <a:lnSpc>
                <a:spcPts val="4158"/>
              </a:lnSpc>
            </a:pPr>
            <a:r>
              <a:rPr lang="en-US" sz="3436" spc="-61">
                <a:solidFill>
                  <a:srgbClr val="094909"/>
                </a:solidFill>
                <a:latin typeface="Archivo Black"/>
                <a:ea typeface="Archivo Black"/>
                <a:cs typeface="Archivo Black"/>
                <a:sym typeface="Archivo Black"/>
              </a:rPr>
              <a:t>D</a:t>
            </a:r>
            <a:r>
              <a:rPr lang="en-US" sz="3436" spc="-61">
                <a:solidFill>
                  <a:srgbClr val="FFFFFF"/>
                </a:solidFill>
                <a:latin typeface="Archivo Black"/>
                <a:ea typeface="Archivo Black"/>
                <a:cs typeface="Archivo Black"/>
                <a:sym typeface="Archivo Black"/>
              </a:rPr>
              <a:t>ebug</a:t>
            </a:r>
          </a:p>
        </p:txBody>
      </p:sp>
      <p:sp>
        <p:nvSpPr>
          <p:cNvPr name="TextBox 25" id="25"/>
          <p:cNvSpPr txBox="true"/>
          <p:nvPr/>
        </p:nvSpPr>
        <p:spPr>
          <a:xfrm rot="0">
            <a:off x="4389546" y="1239325"/>
            <a:ext cx="2930405" cy="514081"/>
          </a:xfrm>
          <a:prstGeom prst="rect">
            <a:avLst/>
          </a:prstGeom>
        </p:spPr>
        <p:txBody>
          <a:bodyPr anchor="t" rtlCol="false" tIns="0" lIns="0" bIns="0" rIns="0">
            <a:spAutoFit/>
          </a:bodyPr>
          <a:lstStyle/>
          <a:p>
            <a:pPr algn="r">
              <a:lnSpc>
                <a:spcPts val="3689"/>
              </a:lnSpc>
            </a:pPr>
            <a:r>
              <a:rPr lang="en-US" b="true" sz="2635">
                <a:solidFill>
                  <a:srgbClr val="FBE9E7"/>
                </a:solidFill>
                <a:latin typeface="Arimo Bold"/>
                <a:ea typeface="Arimo Bold"/>
                <a:cs typeface="Arimo Bold"/>
                <a:sym typeface="Arimo Bold"/>
              </a:rPr>
              <a:t>Easier to debug</a:t>
            </a:r>
          </a:p>
        </p:txBody>
      </p:sp>
      <p:sp>
        <p:nvSpPr>
          <p:cNvPr name="TextBox 26" id="26"/>
          <p:cNvSpPr txBox="true"/>
          <p:nvPr/>
        </p:nvSpPr>
        <p:spPr>
          <a:xfrm rot="0">
            <a:off x="11093633" y="1119596"/>
            <a:ext cx="2930405" cy="514081"/>
          </a:xfrm>
          <a:prstGeom prst="rect">
            <a:avLst/>
          </a:prstGeom>
        </p:spPr>
        <p:txBody>
          <a:bodyPr anchor="t" rtlCol="false" tIns="0" lIns="0" bIns="0" rIns="0">
            <a:spAutoFit/>
          </a:bodyPr>
          <a:lstStyle/>
          <a:p>
            <a:pPr algn="l">
              <a:lnSpc>
                <a:spcPts val="3689"/>
              </a:lnSpc>
            </a:pPr>
            <a:r>
              <a:rPr lang="en-US" b="true" sz="2635">
                <a:solidFill>
                  <a:srgbClr val="FBE9E7"/>
                </a:solidFill>
                <a:latin typeface="Arimo Bold"/>
                <a:ea typeface="Arimo Bold"/>
                <a:cs typeface="Arimo Bold"/>
                <a:sym typeface="Arimo Bold"/>
              </a:rPr>
              <a:t>Harder to debug</a:t>
            </a:r>
          </a:p>
        </p:txBody>
      </p:sp>
      <p:grpSp>
        <p:nvGrpSpPr>
          <p:cNvPr name="Group 27" id="27"/>
          <p:cNvGrpSpPr/>
          <p:nvPr/>
        </p:nvGrpSpPr>
        <p:grpSpPr>
          <a:xfrm rot="0">
            <a:off x="7704406" y="2980873"/>
            <a:ext cx="2901012" cy="793302"/>
            <a:chOff x="0" y="0"/>
            <a:chExt cx="3868016" cy="1057736"/>
          </a:xfrm>
        </p:grpSpPr>
        <p:sp>
          <p:nvSpPr>
            <p:cNvPr name="Freeform 28" id="28"/>
            <p:cNvSpPr/>
            <p:nvPr/>
          </p:nvSpPr>
          <p:spPr>
            <a:xfrm flipH="false" flipV="false" rot="0">
              <a:off x="0" y="0"/>
              <a:ext cx="3868039" cy="1057783"/>
            </a:xfrm>
            <a:custGeom>
              <a:avLst/>
              <a:gdLst/>
              <a:ahLst/>
              <a:cxnLst/>
              <a:rect r="r" b="b" t="t" l="l"/>
              <a:pathLst>
                <a:path h="1057783" w="3868039">
                  <a:moveTo>
                    <a:pt x="0" y="0"/>
                  </a:moveTo>
                  <a:lnTo>
                    <a:pt x="3868039" y="0"/>
                  </a:lnTo>
                  <a:lnTo>
                    <a:pt x="3868039" y="1057783"/>
                  </a:lnTo>
                  <a:lnTo>
                    <a:pt x="0" y="1057783"/>
                  </a:lnTo>
                  <a:close/>
                </a:path>
              </a:pathLst>
            </a:custGeom>
            <a:solidFill>
              <a:srgbClr val="FF8A65"/>
            </a:solidFill>
          </p:spPr>
        </p:sp>
      </p:grpSp>
      <p:sp>
        <p:nvSpPr>
          <p:cNvPr name="TextBox 29" id="29"/>
          <p:cNvSpPr txBox="true"/>
          <p:nvPr/>
        </p:nvSpPr>
        <p:spPr>
          <a:xfrm rot="0">
            <a:off x="8079596" y="3098718"/>
            <a:ext cx="2294807" cy="538560"/>
          </a:xfrm>
          <a:prstGeom prst="rect">
            <a:avLst/>
          </a:prstGeom>
        </p:spPr>
        <p:txBody>
          <a:bodyPr anchor="t" rtlCol="false" tIns="0" lIns="0" bIns="0" rIns="0">
            <a:spAutoFit/>
          </a:bodyPr>
          <a:lstStyle/>
          <a:p>
            <a:pPr algn="ctr">
              <a:lnSpc>
                <a:spcPts val="4158"/>
              </a:lnSpc>
            </a:pPr>
            <a:r>
              <a:rPr lang="en-US" sz="3436" spc="-61">
                <a:solidFill>
                  <a:srgbClr val="094909"/>
                </a:solidFill>
                <a:latin typeface="Archivo Black"/>
                <a:ea typeface="Archivo Black"/>
                <a:cs typeface="Archivo Black"/>
                <a:sym typeface="Archivo Black"/>
              </a:rPr>
              <a:t>H</a:t>
            </a:r>
            <a:r>
              <a:rPr lang="en-US" sz="3436" spc="-61">
                <a:solidFill>
                  <a:srgbClr val="FFFFFF"/>
                </a:solidFill>
                <a:latin typeface="Archivo Black"/>
                <a:ea typeface="Archivo Black"/>
                <a:cs typeface="Archivo Black"/>
                <a:sym typeface="Archivo Black"/>
              </a:rPr>
              <a:t>ardware</a:t>
            </a:r>
          </a:p>
        </p:txBody>
      </p:sp>
      <p:sp>
        <p:nvSpPr>
          <p:cNvPr name="TextBox 30" id="30"/>
          <p:cNvSpPr txBox="true"/>
          <p:nvPr/>
        </p:nvSpPr>
        <p:spPr>
          <a:xfrm rot="0">
            <a:off x="1942126" y="3123198"/>
            <a:ext cx="5314886" cy="514081"/>
          </a:xfrm>
          <a:prstGeom prst="rect">
            <a:avLst/>
          </a:prstGeom>
        </p:spPr>
        <p:txBody>
          <a:bodyPr anchor="t" rtlCol="false" tIns="0" lIns="0" bIns="0" rIns="0">
            <a:spAutoFit/>
          </a:bodyPr>
          <a:lstStyle/>
          <a:p>
            <a:pPr algn="r">
              <a:lnSpc>
                <a:spcPts val="3689"/>
              </a:lnSpc>
            </a:pPr>
            <a:r>
              <a:rPr lang="en-US" b="true" sz="2635">
                <a:solidFill>
                  <a:srgbClr val="FBE9E7"/>
                </a:solidFill>
                <a:latin typeface="Arimo Bold"/>
                <a:ea typeface="Arimo Bold"/>
                <a:cs typeface="Arimo Bold"/>
                <a:sym typeface="Arimo Bold"/>
              </a:rPr>
              <a:t>Inefficient in hardware usage</a:t>
            </a:r>
          </a:p>
        </p:txBody>
      </p:sp>
      <p:sp>
        <p:nvSpPr>
          <p:cNvPr name="TextBox 31" id="31"/>
          <p:cNvSpPr txBox="true"/>
          <p:nvPr/>
        </p:nvSpPr>
        <p:spPr>
          <a:xfrm rot="0">
            <a:off x="11092420" y="2922842"/>
            <a:ext cx="5314886" cy="980806"/>
          </a:xfrm>
          <a:prstGeom prst="rect">
            <a:avLst/>
          </a:prstGeom>
        </p:spPr>
        <p:txBody>
          <a:bodyPr anchor="t" rtlCol="false" tIns="0" lIns="0" bIns="0" rIns="0">
            <a:spAutoFit/>
          </a:bodyPr>
          <a:lstStyle/>
          <a:p>
            <a:pPr algn="l">
              <a:lnSpc>
                <a:spcPts val="3689"/>
              </a:lnSpc>
            </a:pPr>
            <a:r>
              <a:rPr lang="en-US" b="true" sz="2635">
                <a:solidFill>
                  <a:srgbClr val="FBE9E7"/>
                </a:solidFill>
                <a:latin typeface="Arimo Bold"/>
                <a:ea typeface="Arimo Bold"/>
                <a:cs typeface="Arimo Bold"/>
                <a:sym typeface="Arimo Bold"/>
              </a:rPr>
              <a:t>Able to directly mainpulate computer hardware</a:t>
            </a:r>
          </a:p>
        </p:txBody>
      </p:sp>
      <p:grpSp>
        <p:nvGrpSpPr>
          <p:cNvPr name="Group 32" id="32"/>
          <p:cNvGrpSpPr/>
          <p:nvPr/>
        </p:nvGrpSpPr>
        <p:grpSpPr>
          <a:xfrm rot="0">
            <a:off x="7684198" y="4856914"/>
            <a:ext cx="2901012" cy="793302"/>
            <a:chOff x="0" y="0"/>
            <a:chExt cx="3868016" cy="1057736"/>
          </a:xfrm>
        </p:grpSpPr>
        <p:sp>
          <p:nvSpPr>
            <p:cNvPr name="Freeform 33" id="33"/>
            <p:cNvSpPr/>
            <p:nvPr/>
          </p:nvSpPr>
          <p:spPr>
            <a:xfrm flipH="false" flipV="false" rot="0">
              <a:off x="0" y="0"/>
              <a:ext cx="3868039" cy="1057783"/>
            </a:xfrm>
            <a:custGeom>
              <a:avLst/>
              <a:gdLst/>
              <a:ahLst/>
              <a:cxnLst/>
              <a:rect r="r" b="b" t="t" l="l"/>
              <a:pathLst>
                <a:path h="1057783" w="3868039">
                  <a:moveTo>
                    <a:pt x="0" y="0"/>
                  </a:moveTo>
                  <a:lnTo>
                    <a:pt x="3868039" y="0"/>
                  </a:lnTo>
                  <a:lnTo>
                    <a:pt x="3868039" y="1057783"/>
                  </a:lnTo>
                  <a:lnTo>
                    <a:pt x="0" y="1057783"/>
                  </a:lnTo>
                  <a:close/>
                </a:path>
              </a:pathLst>
            </a:custGeom>
            <a:solidFill>
              <a:srgbClr val="FF8A65"/>
            </a:solidFill>
          </p:spPr>
        </p:sp>
      </p:grpSp>
      <p:sp>
        <p:nvSpPr>
          <p:cNvPr name="TextBox 34" id="34"/>
          <p:cNvSpPr txBox="true"/>
          <p:nvPr/>
        </p:nvSpPr>
        <p:spPr>
          <a:xfrm rot="0">
            <a:off x="8199725" y="4974759"/>
            <a:ext cx="1869959" cy="538560"/>
          </a:xfrm>
          <a:prstGeom prst="rect">
            <a:avLst/>
          </a:prstGeom>
        </p:spPr>
        <p:txBody>
          <a:bodyPr anchor="t" rtlCol="false" tIns="0" lIns="0" bIns="0" rIns="0">
            <a:spAutoFit/>
          </a:bodyPr>
          <a:lstStyle/>
          <a:p>
            <a:pPr algn="ctr">
              <a:lnSpc>
                <a:spcPts val="4158"/>
              </a:lnSpc>
            </a:pPr>
            <a:r>
              <a:rPr lang="en-US" sz="3436" spc="-61">
                <a:solidFill>
                  <a:srgbClr val="094909"/>
                </a:solidFill>
                <a:latin typeface="Archivo Black"/>
                <a:ea typeface="Archivo Black"/>
                <a:cs typeface="Archivo Black"/>
                <a:sym typeface="Archivo Black"/>
              </a:rPr>
              <a:t>E</a:t>
            </a:r>
            <a:r>
              <a:rPr lang="en-US" sz="3436" spc="-61">
                <a:solidFill>
                  <a:srgbClr val="FFFFFF"/>
                </a:solidFill>
                <a:latin typeface="Archivo Black"/>
                <a:ea typeface="Archivo Black"/>
                <a:cs typeface="Archivo Black"/>
                <a:sym typeface="Archivo Black"/>
              </a:rPr>
              <a:t>ase</a:t>
            </a:r>
          </a:p>
        </p:txBody>
      </p:sp>
      <p:sp>
        <p:nvSpPr>
          <p:cNvPr name="TextBox 35" id="35"/>
          <p:cNvSpPr txBox="true"/>
          <p:nvPr/>
        </p:nvSpPr>
        <p:spPr>
          <a:xfrm rot="0">
            <a:off x="2005548" y="4742614"/>
            <a:ext cx="5314886" cy="980806"/>
          </a:xfrm>
          <a:prstGeom prst="rect">
            <a:avLst/>
          </a:prstGeom>
        </p:spPr>
        <p:txBody>
          <a:bodyPr anchor="t" rtlCol="false" tIns="0" lIns="0" bIns="0" rIns="0">
            <a:spAutoFit/>
          </a:bodyPr>
          <a:lstStyle/>
          <a:p>
            <a:pPr algn="r">
              <a:lnSpc>
                <a:spcPts val="3689"/>
              </a:lnSpc>
            </a:pPr>
            <a:r>
              <a:rPr lang="en-US" b="true" sz="2635">
                <a:solidFill>
                  <a:srgbClr val="FBE9E7"/>
                </a:solidFill>
                <a:latin typeface="Arimo Bold"/>
                <a:ea typeface="Arimo Bold"/>
                <a:cs typeface="Arimo Bold"/>
                <a:sym typeface="Arimo Bold"/>
              </a:rPr>
              <a:t>Easier to read and write by programmers</a:t>
            </a:r>
          </a:p>
        </p:txBody>
      </p:sp>
      <p:sp>
        <p:nvSpPr>
          <p:cNvPr name="TextBox 36" id="36"/>
          <p:cNvSpPr txBox="true"/>
          <p:nvPr/>
        </p:nvSpPr>
        <p:spPr>
          <a:xfrm rot="0">
            <a:off x="11072212" y="4669410"/>
            <a:ext cx="5314886" cy="980806"/>
          </a:xfrm>
          <a:prstGeom prst="rect">
            <a:avLst/>
          </a:prstGeom>
        </p:spPr>
        <p:txBody>
          <a:bodyPr anchor="t" rtlCol="false" tIns="0" lIns="0" bIns="0" rIns="0">
            <a:spAutoFit/>
          </a:bodyPr>
          <a:lstStyle/>
          <a:p>
            <a:pPr algn="l">
              <a:lnSpc>
                <a:spcPts val="3689"/>
              </a:lnSpc>
            </a:pPr>
            <a:r>
              <a:rPr lang="en-US" b="true" sz="2635">
                <a:solidFill>
                  <a:srgbClr val="FBE9E7"/>
                </a:solidFill>
                <a:latin typeface="Arimo Bold"/>
                <a:ea typeface="Arimo Bold"/>
                <a:cs typeface="Arimo Bold"/>
                <a:sym typeface="Arimo Bold"/>
              </a:rPr>
              <a:t>More challenging to read and write codes</a:t>
            </a:r>
          </a:p>
        </p:txBody>
      </p:sp>
      <p:grpSp>
        <p:nvGrpSpPr>
          <p:cNvPr name="Group 37" id="37"/>
          <p:cNvGrpSpPr/>
          <p:nvPr/>
        </p:nvGrpSpPr>
        <p:grpSpPr>
          <a:xfrm rot="0">
            <a:off x="7702790" y="6696370"/>
            <a:ext cx="2901012" cy="793302"/>
            <a:chOff x="0" y="0"/>
            <a:chExt cx="3868016" cy="1057736"/>
          </a:xfrm>
        </p:grpSpPr>
        <p:sp>
          <p:nvSpPr>
            <p:cNvPr name="Freeform 38" id="38"/>
            <p:cNvSpPr/>
            <p:nvPr/>
          </p:nvSpPr>
          <p:spPr>
            <a:xfrm flipH="false" flipV="false" rot="0">
              <a:off x="0" y="0"/>
              <a:ext cx="3868039" cy="1057783"/>
            </a:xfrm>
            <a:custGeom>
              <a:avLst/>
              <a:gdLst/>
              <a:ahLst/>
              <a:cxnLst/>
              <a:rect r="r" b="b" t="t" l="l"/>
              <a:pathLst>
                <a:path h="1057783" w="3868039">
                  <a:moveTo>
                    <a:pt x="0" y="0"/>
                  </a:moveTo>
                  <a:lnTo>
                    <a:pt x="3868039" y="0"/>
                  </a:lnTo>
                  <a:lnTo>
                    <a:pt x="3868039" y="1057783"/>
                  </a:lnTo>
                  <a:lnTo>
                    <a:pt x="0" y="1057783"/>
                  </a:lnTo>
                  <a:close/>
                </a:path>
              </a:pathLst>
            </a:custGeom>
            <a:solidFill>
              <a:srgbClr val="FF8A65"/>
            </a:solidFill>
          </p:spPr>
        </p:sp>
      </p:grpSp>
      <p:sp>
        <p:nvSpPr>
          <p:cNvPr name="TextBox 39" id="39"/>
          <p:cNvSpPr txBox="true"/>
          <p:nvPr/>
        </p:nvSpPr>
        <p:spPr>
          <a:xfrm rot="0">
            <a:off x="8218316" y="6814216"/>
            <a:ext cx="1869959" cy="538560"/>
          </a:xfrm>
          <a:prstGeom prst="rect">
            <a:avLst/>
          </a:prstGeom>
        </p:spPr>
        <p:txBody>
          <a:bodyPr anchor="t" rtlCol="false" tIns="0" lIns="0" bIns="0" rIns="0">
            <a:spAutoFit/>
          </a:bodyPr>
          <a:lstStyle/>
          <a:p>
            <a:pPr algn="ctr">
              <a:lnSpc>
                <a:spcPts val="4158"/>
              </a:lnSpc>
            </a:pPr>
            <a:r>
              <a:rPr lang="en-US" sz="3436" spc="-61">
                <a:solidFill>
                  <a:srgbClr val="094909"/>
                </a:solidFill>
                <a:latin typeface="Archivo Black"/>
                <a:ea typeface="Archivo Black"/>
                <a:cs typeface="Archivo Black"/>
                <a:sym typeface="Archivo Black"/>
              </a:rPr>
              <a:t>M</a:t>
            </a:r>
            <a:r>
              <a:rPr lang="en-US" sz="3436" spc="-61">
                <a:solidFill>
                  <a:srgbClr val="FFFFFF"/>
                </a:solidFill>
                <a:latin typeface="Archivo Black"/>
                <a:ea typeface="Archivo Black"/>
                <a:cs typeface="Archivo Black"/>
                <a:sym typeface="Archivo Black"/>
              </a:rPr>
              <a:t>emory</a:t>
            </a:r>
          </a:p>
        </p:txBody>
      </p:sp>
      <p:sp>
        <p:nvSpPr>
          <p:cNvPr name="TextBox 40" id="40"/>
          <p:cNvSpPr txBox="true"/>
          <p:nvPr/>
        </p:nvSpPr>
        <p:spPr>
          <a:xfrm rot="0">
            <a:off x="11072212" y="6508866"/>
            <a:ext cx="5314886" cy="980806"/>
          </a:xfrm>
          <a:prstGeom prst="rect">
            <a:avLst/>
          </a:prstGeom>
        </p:spPr>
        <p:txBody>
          <a:bodyPr anchor="t" rtlCol="false" tIns="0" lIns="0" bIns="0" rIns="0">
            <a:spAutoFit/>
          </a:bodyPr>
          <a:lstStyle/>
          <a:p>
            <a:pPr algn="l">
              <a:lnSpc>
                <a:spcPts val="3689"/>
              </a:lnSpc>
            </a:pPr>
            <a:r>
              <a:rPr lang="en-US" b="true" sz="2635">
                <a:solidFill>
                  <a:srgbClr val="FBE9E7"/>
                </a:solidFill>
                <a:latin typeface="Arimo Bold"/>
                <a:ea typeface="Arimo Bold"/>
                <a:cs typeface="Arimo Bold"/>
                <a:sym typeface="Arimo Bold"/>
              </a:rPr>
              <a:t>Takes up a little space in the primary memory</a:t>
            </a:r>
          </a:p>
        </p:txBody>
      </p:sp>
      <p:sp>
        <p:nvSpPr>
          <p:cNvPr name="TextBox 41" id="41"/>
          <p:cNvSpPr txBox="true"/>
          <p:nvPr/>
        </p:nvSpPr>
        <p:spPr>
          <a:xfrm rot="0">
            <a:off x="1983644" y="6718966"/>
            <a:ext cx="5314886" cy="980806"/>
          </a:xfrm>
          <a:prstGeom prst="rect">
            <a:avLst/>
          </a:prstGeom>
        </p:spPr>
        <p:txBody>
          <a:bodyPr anchor="t" rtlCol="false" tIns="0" lIns="0" bIns="0" rIns="0">
            <a:spAutoFit/>
          </a:bodyPr>
          <a:lstStyle/>
          <a:p>
            <a:pPr algn="r">
              <a:lnSpc>
                <a:spcPts val="3689"/>
              </a:lnSpc>
            </a:pPr>
            <a:r>
              <a:rPr lang="en-US" b="true" sz="2635">
                <a:solidFill>
                  <a:srgbClr val="FBE9E7"/>
                </a:solidFill>
                <a:latin typeface="Arimo Bold"/>
                <a:ea typeface="Arimo Bold"/>
                <a:cs typeface="Arimo Bold"/>
                <a:sym typeface="Arimo Bold"/>
              </a:rPr>
              <a:t>Takes up a lot of memory due to layers of abstraction</a:t>
            </a:r>
          </a:p>
        </p:txBody>
      </p:sp>
      <p:grpSp>
        <p:nvGrpSpPr>
          <p:cNvPr name="Group 42" id="42"/>
          <p:cNvGrpSpPr/>
          <p:nvPr/>
        </p:nvGrpSpPr>
        <p:grpSpPr>
          <a:xfrm rot="0">
            <a:off x="7964857" y="8605547"/>
            <a:ext cx="2901012" cy="793302"/>
            <a:chOff x="0" y="0"/>
            <a:chExt cx="3868016" cy="1057736"/>
          </a:xfrm>
        </p:grpSpPr>
        <p:sp>
          <p:nvSpPr>
            <p:cNvPr name="Freeform 43" id="43"/>
            <p:cNvSpPr/>
            <p:nvPr/>
          </p:nvSpPr>
          <p:spPr>
            <a:xfrm flipH="false" flipV="false" rot="0">
              <a:off x="0" y="0"/>
              <a:ext cx="3868039" cy="1057783"/>
            </a:xfrm>
            <a:custGeom>
              <a:avLst/>
              <a:gdLst/>
              <a:ahLst/>
              <a:cxnLst/>
              <a:rect r="r" b="b" t="t" l="l"/>
              <a:pathLst>
                <a:path h="1057783" w="3868039">
                  <a:moveTo>
                    <a:pt x="0" y="0"/>
                  </a:moveTo>
                  <a:lnTo>
                    <a:pt x="3868039" y="0"/>
                  </a:lnTo>
                  <a:lnTo>
                    <a:pt x="3868039" y="1057783"/>
                  </a:lnTo>
                  <a:lnTo>
                    <a:pt x="0" y="1057783"/>
                  </a:lnTo>
                  <a:close/>
                </a:path>
              </a:pathLst>
            </a:custGeom>
            <a:solidFill>
              <a:srgbClr val="FF8A65"/>
            </a:solidFill>
          </p:spPr>
        </p:sp>
      </p:grpSp>
      <p:sp>
        <p:nvSpPr>
          <p:cNvPr name="Freeform 44" id="44"/>
          <p:cNvSpPr/>
          <p:nvPr/>
        </p:nvSpPr>
        <p:spPr>
          <a:xfrm flipH="false" flipV="false" rot="0">
            <a:off x="8073978" y="161693"/>
            <a:ext cx="2140044" cy="861368"/>
          </a:xfrm>
          <a:custGeom>
            <a:avLst/>
            <a:gdLst/>
            <a:ahLst/>
            <a:cxnLst/>
            <a:rect r="r" b="b" t="t" l="l"/>
            <a:pathLst>
              <a:path h="861368" w="2140044">
                <a:moveTo>
                  <a:pt x="0" y="0"/>
                </a:moveTo>
                <a:lnTo>
                  <a:pt x="2140044" y="0"/>
                </a:lnTo>
                <a:lnTo>
                  <a:pt x="2140044" y="861367"/>
                </a:lnTo>
                <a:lnTo>
                  <a:pt x="0" y="861367"/>
                </a:lnTo>
                <a:lnTo>
                  <a:pt x="0" y="0"/>
                </a:lnTo>
                <a:close/>
              </a:path>
            </a:pathLst>
          </a:custGeom>
          <a:blipFill>
            <a:blip r:embed="rId10">
              <a:alphaModFix amt="70000"/>
            </a:blip>
            <a:stretch>
              <a:fillRect l="0" t="0" r="0" b="0"/>
            </a:stretch>
          </a:blipFill>
        </p:spPr>
      </p:sp>
      <p:sp>
        <p:nvSpPr>
          <p:cNvPr name="Freeform 45" id="45"/>
          <p:cNvSpPr/>
          <p:nvPr/>
        </p:nvSpPr>
        <p:spPr>
          <a:xfrm flipH="false" flipV="false" rot="0">
            <a:off x="2537237" y="2656753"/>
            <a:ext cx="13213526" cy="5318444"/>
          </a:xfrm>
          <a:custGeom>
            <a:avLst/>
            <a:gdLst/>
            <a:ahLst/>
            <a:cxnLst/>
            <a:rect r="r" b="b" t="t" l="l"/>
            <a:pathLst>
              <a:path h="5318444" w="13213526">
                <a:moveTo>
                  <a:pt x="0" y="0"/>
                </a:moveTo>
                <a:lnTo>
                  <a:pt x="13213526" y="0"/>
                </a:lnTo>
                <a:lnTo>
                  <a:pt x="13213526" y="5318444"/>
                </a:lnTo>
                <a:lnTo>
                  <a:pt x="0" y="5318444"/>
                </a:lnTo>
                <a:lnTo>
                  <a:pt x="0" y="0"/>
                </a:lnTo>
                <a:close/>
              </a:path>
            </a:pathLst>
          </a:custGeom>
          <a:blipFill>
            <a:blip r:embed="rId11">
              <a:alphaModFix amt="9999"/>
            </a:blip>
            <a:stretch>
              <a:fillRect l="0" t="0" r="0" b="0"/>
            </a:stretch>
          </a:blipFill>
        </p:spPr>
      </p:sp>
      <p:sp>
        <p:nvSpPr>
          <p:cNvPr name="TextBox 46" id="46"/>
          <p:cNvSpPr txBox="true"/>
          <p:nvPr/>
        </p:nvSpPr>
        <p:spPr>
          <a:xfrm rot="0">
            <a:off x="5446645" y="9930056"/>
            <a:ext cx="7394709" cy="283210"/>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12" tooltip="http://www.exampaperspractice.co.uk"/>
              </a:rPr>
              <a:t>www.exampaperspractice.co.uk</a:t>
            </a:r>
          </a:p>
        </p:txBody>
      </p:sp>
    </p:spTree>
  </p:cSld>
  <p:clrMapOvr>
    <a:masterClrMapping/>
  </p:clrMapOvr>
</p:sld>
</file>

<file path=ppt/slides/slide94.xml><?xml version="1.0" encoding="utf-8"?>
<p:sld xmlns:p="http://schemas.openxmlformats.org/presentationml/2006/main" xmlns:a="http://schemas.openxmlformats.org/drawingml/2006/main" xmlns:r="http://schemas.openxmlformats.org/officeDocument/2006/relationships">
  <p:cSld>
    <p:bg>
      <p:bgPr>
        <a:solidFill>
          <a:srgbClr val="004A94"/>
        </a:solidFill>
      </p:bgPr>
    </p:bg>
    <p:spTree>
      <p:nvGrpSpPr>
        <p:cNvPr id="1" name=""/>
        <p:cNvGrpSpPr/>
        <p:nvPr/>
      </p:nvGrpSpPr>
      <p:grpSpPr>
        <a:xfrm>
          <a:off x="0" y="0"/>
          <a:ext cx="0" cy="0"/>
          <a:chOff x="0" y="0"/>
          <a:chExt cx="0" cy="0"/>
        </a:xfrm>
      </p:grpSpPr>
      <p:grpSp>
        <p:nvGrpSpPr>
          <p:cNvPr name="Group 2" id="2"/>
          <p:cNvGrpSpPr/>
          <p:nvPr/>
        </p:nvGrpSpPr>
        <p:grpSpPr>
          <a:xfrm rot="0">
            <a:off x="663894" y="385250"/>
            <a:ext cx="2683309" cy="2344903"/>
            <a:chOff x="0" y="0"/>
            <a:chExt cx="3577745" cy="3126537"/>
          </a:xfrm>
        </p:grpSpPr>
        <p:sp>
          <p:nvSpPr>
            <p:cNvPr name="Freeform 3" id="3"/>
            <p:cNvSpPr/>
            <p:nvPr/>
          </p:nvSpPr>
          <p:spPr>
            <a:xfrm flipH="false" flipV="false" rot="0">
              <a:off x="0" y="0"/>
              <a:ext cx="3577717" cy="3126486"/>
            </a:xfrm>
            <a:custGeom>
              <a:avLst/>
              <a:gdLst/>
              <a:ahLst/>
              <a:cxnLst/>
              <a:rect r="r" b="b" t="t" l="l"/>
              <a:pathLst>
                <a:path h="3126486" w="3577717">
                  <a:moveTo>
                    <a:pt x="0" y="0"/>
                  </a:moveTo>
                  <a:lnTo>
                    <a:pt x="0" y="3126486"/>
                  </a:lnTo>
                  <a:lnTo>
                    <a:pt x="3577717" y="3126486"/>
                  </a:lnTo>
                  <a:lnTo>
                    <a:pt x="3577717" y="0"/>
                  </a:lnTo>
                  <a:lnTo>
                    <a:pt x="0" y="0"/>
                  </a:lnTo>
                  <a:close/>
                  <a:moveTo>
                    <a:pt x="3437001" y="2985770"/>
                  </a:moveTo>
                  <a:lnTo>
                    <a:pt x="137795" y="2985770"/>
                  </a:lnTo>
                  <a:lnTo>
                    <a:pt x="137795" y="137795"/>
                  </a:lnTo>
                  <a:lnTo>
                    <a:pt x="3437001" y="137795"/>
                  </a:lnTo>
                  <a:lnTo>
                    <a:pt x="3437001" y="2985770"/>
                  </a:lnTo>
                  <a:close/>
                </a:path>
              </a:pathLst>
            </a:custGeom>
            <a:solidFill>
              <a:srgbClr val="FBE9E7"/>
            </a:solidFill>
          </p:spPr>
        </p:sp>
      </p:grpSp>
      <p:sp>
        <p:nvSpPr>
          <p:cNvPr name="Freeform 4" id="4"/>
          <p:cNvSpPr/>
          <p:nvPr/>
        </p:nvSpPr>
        <p:spPr>
          <a:xfrm flipH="false" flipV="false" rot="0">
            <a:off x="925833" y="627400"/>
            <a:ext cx="779137" cy="779137"/>
          </a:xfrm>
          <a:custGeom>
            <a:avLst/>
            <a:gdLst/>
            <a:ahLst/>
            <a:cxnLst/>
            <a:rect r="r" b="b" t="t" l="l"/>
            <a:pathLst>
              <a:path h="779137" w="779137">
                <a:moveTo>
                  <a:pt x="0" y="0"/>
                </a:moveTo>
                <a:lnTo>
                  <a:pt x="779137" y="0"/>
                </a:lnTo>
                <a:lnTo>
                  <a:pt x="779137" y="779137"/>
                </a:lnTo>
                <a:lnTo>
                  <a:pt x="0" y="77913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2119366" y="627400"/>
            <a:ext cx="965897" cy="509291"/>
          </a:xfrm>
          <a:custGeom>
            <a:avLst/>
            <a:gdLst/>
            <a:ahLst/>
            <a:cxnLst/>
            <a:rect r="r" b="b" t="t" l="l"/>
            <a:pathLst>
              <a:path h="509291" w="965897">
                <a:moveTo>
                  <a:pt x="0" y="0"/>
                </a:moveTo>
                <a:lnTo>
                  <a:pt x="965897" y="0"/>
                </a:lnTo>
                <a:lnTo>
                  <a:pt x="965897" y="509291"/>
                </a:lnTo>
                <a:lnTo>
                  <a:pt x="0" y="509291"/>
                </a:lnTo>
                <a:lnTo>
                  <a:pt x="0" y="0"/>
                </a:lnTo>
                <a:close/>
              </a:path>
            </a:pathLst>
          </a:custGeom>
          <a:blipFill>
            <a:blip r:embed="rId4">
              <a:extLst>
                <a:ext uri="{96DAC541-7B7A-43D3-8B79-37D633B846F1}">
                  <asvg:svgBlip xmlns:asvg="http://schemas.microsoft.com/office/drawing/2016/SVG/main" r:embed="rId5"/>
                </a:ext>
              </a:extLst>
            </a:blip>
            <a:stretch>
              <a:fillRect l="0" t="0" r="0" b="-405"/>
            </a:stretch>
          </a:blipFill>
        </p:spPr>
      </p:sp>
      <p:sp>
        <p:nvSpPr>
          <p:cNvPr name="Freeform 6" id="6"/>
          <p:cNvSpPr/>
          <p:nvPr/>
        </p:nvSpPr>
        <p:spPr>
          <a:xfrm flipH="false" flipV="false" rot="0">
            <a:off x="2195177" y="1342009"/>
            <a:ext cx="697475" cy="1096585"/>
          </a:xfrm>
          <a:custGeom>
            <a:avLst/>
            <a:gdLst/>
            <a:ahLst/>
            <a:cxnLst/>
            <a:rect r="r" b="b" t="t" l="l"/>
            <a:pathLst>
              <a:path h="1096585" w="697475">
                <a:moveTo>
                  <a:pt x="0" y="0"/>
                </a:moveTo>
                <a:lnTo>
                  <a:pt x="697475" y="0"/>
                </a:lnTo>
                <a:lnTo>
                  <a:pt x="697475" y="1096585"/>
                </a:lnTo>
                <a:lnTo>
                  <a:pt x="0" y="1096585"/>
                </a:lnTo>
                <a:lnTo>
                  <a:pt x="0" y="0"/>
                </a:lnTo>
                <a:close/>
              </a:path>
            </a:pathLst>
          </a:custGeom>
          <a:blipFill>
            <a:blip r:embed="rId6">
              <a:extLst>
                <a:ext uri="{96DAC541-7B7A-43D3-8B79-37D633B846F1}">
                  <asvg:svgBlip xmlns:asvg="http://schemas.microsoft.com/office/drawing/2016/SVG/main" r:embed="rId7"/>
                </a:ext>
              </a:extLst>
            </a:blip>
            <a:stretch>
              <a:fillRect l="0" t="0" r="-296" b="0"/>
            </a:stretch>
          </a:blipFill>
        </p:spPr>
      </p:sp>
      <p:sp>
        <p:nvSpPr>
          <p:cNvPr name="Freeform 7" id="7"/>
          <p:cNvSpPr/>
          <p:nvPr/>
        </p:nvSpPr>
        <p:spPr>
          <a:xfrm flipH="false" flipV="false" rot="0">
            <a:off x="1036194" y="1557701"/>
            <a:ext cx="885725" cy="880893"/>
          </a:xfrm>
          <a:custGeom>
            <a:avLst/>
            <a:gdLst/>
            <a:ahLst/>
            <a:cxnLst/>
            <a:rect r="r" b="b" t="t" l="l"/>
            <a:pathLst>
              <a:path h="880893" w="885725">
                <a:moveTo>
                  <a:pt x="0" y="0"/>
                </a:moveTo>
                <a:lnTo>
                  <a:pt x="885725" y="0"/>
                </a:lnTo>
                <a:lnTo>
                  <a:pt x="885725" y="880893"/>
                </a:lnTo>
                <a:lnTo>
                  <a:pt x="0" y="880893"/>
                </a:lnTo>
                <a:lnTo>
                  <a:pt x="0" y="0"/>
                </a:lnTo>
                <a:close/>
              </a:path>
            </a:pathLst>
          </a:custGeom>
          <a:blipFill>
            <a:blip r:embed="rId8">
              <a:extLst>
                <a:ext uri="{96DAC541-7B7A-43D3-8B79-37D633B846F1}">
                  <asvg:svgBlip xmlns:asvg="http://schemas.microsoft.com/office/drawing/2016/SVG/main" r:embed="rId9"/>
                </a:ext>
              </a:extLst>
            </a:blip>
            <a:stretch>
              <a:fillRect l="0" t="0" r="0" b="-548"/>
            </a:stretch>
          </a:blipFill>
        </p:spPr>
      </p:sp>
      <p:grpSp>
        <p:nvGrpSpPr>
          <p:cNvPr name="Group 8" id="8"/>
          <p:cNvGrpSpPr/>
          <p:nvPr/>
        </p:nvGrpSpPr>
        <p:grpSpPr>
          <a:xfrm rot="0">
            <a:off x="15216272" y="243866"/>
            <a:ext cx="2683309" cy="2344903"/>
            <a:chOff x="0" y="0"/>
            <a:chExt cx="3577745" cy="3126537"/>
          </a:xfrm>
        </p:grpSpPr>
        <p:sp>
          <p:nvSpPr>
            <p:cNvPr name="Freeform 9" id="9"/>
            <p:cNvSpPr/>
            <p:nvPr/>
          </p:nvSpPr>
          <p:spPr>
            <a:xfrm flipH="false" flipV="false" rot="0">
              <a:off x="0" y="0"/>
              <a:ext cx="3577717" cy="3126486"/>
            </a:xfrm>
            <a:custGeom>
              <a:avLst/>
              <a:gdLst/>
              <a:ahLst/>
              <a:cxnLst/>
              <a:rect r="r" b="b" t="t" l="l"/>
              <a:pathLst>
                <a:path h="3126486" w="3577717">
                  <a:moveTo>
                    <a:pt x="0" y="0"/>
                  </a:moveTo>
                  <a:lnTo>
                    <a:pt x="0" y="3126486"/>
                  </a:lnTo>
                  <a:lnTo>
                    <a:pt x="3577717" y="3126486"/>
                  </a:lnTo>
                  <a:lnTo>
                    <a:pt x="3577717" y="0"/>
                  </a:lnTo>
                  <a:lnTo>
                    <a:pt x="0" y="0"/>
                  </a:lnTo>
                  <a:close/>
                  <a:moveTo>
                    <a:pt x="3437001" y="2985770"/>
                  </a:moveTo>
                  <a:lnTo>
                    <a:pt x="137795" y="2985770"/>
                  </a:lnTo>
                  <a:lnTo>
                    <a:pt x="137795" y="137795"/>
                  </a:lnTo>
                  <a:lnTo>
                    <a:pt x="3437001" y="137795"/>
                  </a:lnTo>
                  <a:lnTo>
                    <a:pt x="3437001" y="2985770"/>
                  </a:lnTo>
                  <a:close/>
                </a:path>
              </a:pathLst>
            </a:custGeom>
            <a:solidFill>
              <a:srgbClr val="FBE9E7"/>
            </a:solidFill>
          </p:spPr>
        </p:sp>
      </p:grpSp>
      <p:grpSp>
        <p:nvGrpSpPr>
          <p:cNvPr name="Group 10" id="10"/>
          <p:cNvGrpSpPr/>
          <p:nvPr/>
        </p:nvGrpSpPr>
        <p:grpSpPr>
          <a:xfrm rot="5364022">
            <a:off x="4497842" y="5027246"/>
            <a:ext cx="9273726" cy="47625"/>
            <a:chOff x="0" y="0"/>
            <a:chExt cx="12364968" cy="63500"/>
          </a:xfrm>
        </p:grpSpPr>
        <p:sp>
          <p:nvSpPr>
            <p:cNvPr name="Freeform 11" id="11"/>
            <p:cNvSpPr/>
            <p:nvPr/>
          </p:nvSpPr>
          <p:spPr>
            <a:xfrm flipH="false" flipV="false" rot="0">
              <a:off x="0" y="0"/>
              <a:ext cx="12364974" cy="63500"/>
            </a:xfrm>
            <a:custGeom>
              <a:avLst/>
              <a:gdLst/>
              <a:ahLst/>
              <a:cxnLst/>
              <a:rect r="r" b="b" t="t" l="l"/>
              <a:pathLst>
                <a:path h="63500" w="12364974">
                  <a:moveTo>
                    <a:pt x="31750" y="0"/>
                  </a:moveTo>
                  <a:lnTo>
                    <a:pt x="12333224" y="0"/>
                  </a:lnTo>
                  <a:cubicBezTo>
                    <a:pt x="12350750" y="0"/>
                    <a:pt x="12364974" y="14224"/>
                    <a:pt x="12364974" y="31750"/>
                  </a:cubicBezTo>
                  <a:cubicBezTo>
                    <a:pt x="12364974" y="49276"/>
                    <a:pt x="12350750" y="63500"/>
                    <a:pt x="12333224" y="63500"/>
                  </a:cubicBezTo>
                  <a:lnTo>
                    <a:pt x="31750" y="63500"/>
                  </a:lnTo>
                  <a:cubicBezTo>
                    <a:pt x="14224" y="63500"/>
                    <a:pt x="0" y="49276"/>
                    <a:pt x="0" y="31750"/>
                  </a:cubicBezTo>
                  <a:cubicBezTo>
                    <a:pt x="0" y="14224"/>
                    <a:pt x="14224" y="0"/>
                    <a:pt x="31750" y="0"/>
                  </a:cubicBezTo>
                  <a:close/>
                </a:path>
              </a:pathLst>
            </a:custGeom>
            <a:solidFill>
              <a:srgbClr val="FFFFFF"/>
            </a:solidFill>
          </p:spPr>
        </p:sp>
      </p:grpSp>
      <p:sp>
        <p:nvSpPr>
          <p:cNvPr name="TextBox 12" id="12"/>
          <p:cNvSpPr txBox="true"/>
          <p:nvPr/>
        </p:nvSpPr>
        <p:spPr>
          <a:xfrm rot="0">
            <a:off x="663894" y="9545042"/>
            <a:ext cx="17585682" cy="534700"/>
          </a:xfrm>
          <a:prstGeom prst="rect">
            <a:avLst/>
          </a:prstGeom>
        </p:spPr>
        <p:txBody>
          <a:bodyPr anchor="t" rtlCol="false" tIns="0" lIns="0" bIns="0" rIns="0">
            <a:spAutoFit/>
          </a:bodyPr>
          <a:lstStyle/>
          <a:p>
            <a:pPr algn="ctr">
              <a:lnSpc>
                <a:spcPts val="4158"/>
              </a:lnSpc>
            </a:pPr>
            <a:r>
              <a:rPr lang="en-US" sz="3436" spc="-61">
                <a:solidFill>
                  <a:srgbClr val="F7DF1E"/>
                </a:solidFill>
                <a:latin typeface="Archivo Black"/>
                <a:ea typeface="Archivo Black"/>
                <a:cs typeface="Archivo Black"/>
                <a:sym typeface="Archivo Black"/>
              </a:rPr>
              <a:t>Differences between high-level and low-level programming languages</a:t>
            </a:r>
          </a:p>
        </p:txBody>
      </p:sp>
      <p:sp>
        <p:nvSpPr>
          <p:cNvPr name="TextBox 13" id="13"/>
          <p:cNvSpPr txBox="true"/>
          <p:nvPr/>
        </p:nvSpPr>
        <p:spPr>
          <a:xfrm rot="0">
            <a:off x="15478211" y="499924"/>
            <a:ext cx="2159430" cy="1870887"/>
          </a:xfrm>
          <a:prstGeom prst="rect">
            <a:avLst/>
          </a:prstGeom>
        </p:spPr>
        <p:txBody>
          <a:bodyPr anchor="t" rtlCol="false" tIns="0" lIns="0" bIns="0" rIns="0">
            <a:spAutoFit/>
          </a:bodyPr>
          <a:lstStyle/>
          <a:p>
            <a:pPr algn="ctr">
              <a:lnSpc>
                <a:spcPts val="1242"/>
              </a:lnSpc>
            </a:pPr>
            <a:r>
              <a:rPr lang="en-US" b="true" sz="1293">
                <a:solidFill>
                  <a:srgbClr val="FFFFFF"/>
                </a:solidFill>
                <a:latin typeface="Arimo Bold"/>
                <a:ea typeface="Arimo Bold"/>
                <a:cs typeface="Arimo Bold"/>
                <a:sym typeface="Arimo Bold"/>
              </a:rPr>
              <a:t>010101010010100100100101010101001001010010011010101000101101010101010101010100101010101010010101010010100100100101010101001001010010011010101000101101010101010101010100101010101010010101010010100100100101010101001001010010011010101000101101010101010101010100101010101010</a:t>
            </a:r>
          </a:p>
        </p:txBody>
      </p:sp>
      <p:grpSp>
        <p:nvGrpSpPr>
          <p:cNvPr name="Group 14" id="14"/>
          <p:cNvGrpSpPr/>
          <p:nvPr/>
        </p:nvGrpSpPr>
        <p:grpSpPr>
          <a:xfrm rot="-12822">
            <a:off x="3676032" y="2601420"/>
            <a:ext cx="11043886" cy="47625"/>
            <a:chOff x="0" y="0"/>
            <a:chExt cx="14725181" cy="63500"/>
          </a:xfrm>
        </p:grpSpPr>
        <p:sp>
          <p:nvSpPr>
            <p:cNvPr name="Freeform 15" id="15"/>
            <p:cNvSpPr/>
            <p:nvPr/>
          </p:nvSpPr>
          <p:spPr>
            <a:xfrm flipH="false" flipV="false" rot="0">
              <a:off x="0" y="0"/>
              <a:ext cx="14725142" cy="63500"/>
            </a:xfrm>
            <a:custGeom>
              <a:avLst/>
              <a:gdLst/>
              <a:ahLst/>
              <a:cxnLst/>
              <a:rect r="r" b="b" t="t" l="l"/>
              <a:pathLst>
                <a:path h="63500" w="14725142">
                  <a:moveTo>
                    <a:pt x="31750" y="0"/>
                  </a:moveTo>
                  <a:lnTo>
                    <a:pt x="14693392" y="0"/>
                  </a:lnTo>
                  <a:cubicBezTo>
                    <a:pt x="14710918" y="0"/>
                    <a:pt x="14725142" y="14224"/>
                    <a:pt x="14725142" y="31750"/>
                  </a:cubicBezTo>
                  <a:cubicBezTo>
                    <a:pt x="14725142" y="49276"/>
                    <a:pt x="14710918" y="63500"/>
                    <a:pt x="14693392"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16" id="16"/>
          <p:cNvGrpSpPr/>
          <p:nvPr/>
        </p:nvGrpSpPr>
        <p:grpSpPr>
          <a:xfrm rot="-214">
            <a:off x="1291679" y="4260594"/>
            <a:ext cx="15665243" cy="47625"/>
            <a:chOff x="0" y="0"/>
            <a:chExt cx="20886991" cy="63500"/>
          </a:xfrm>
        </p:grpSpPr>
        <p:sp>
          <p:nvSpPr>
            <p:cNvPr name="Freeform 17" id="17"/>
            <p:cNvSpPr/>
            <p:nvPr/>
          </p:nvSpPr>
          <p:spPr>
            <a:xfrm flipH="false" flipV="false" rot="0">
              <a:off x="0" y="0"/>
              <a:ext cx="20886928" cy="63500"/>
            </a:xfrm>
            <a:custGeom>
              <a:avLst/>
              <a:gdLst/>
              <a:ahLst/>
              <a:cxnLst/>
              <a:rect r="r" b="b" t="t" l="l"/>
              <a:pathLst>
                <a:path h="63500" w="20886928">
                  <a:moveTo>
                    <a:pt x="31750" y="0"/>
                  </a:moveTo>
                  <a:lnTo>
                    <a:pt x="20855178" y="0"/>
                  </a:lnTo>
                  <a:cubicBezTo>
                    <a:pt x="20872704" y="0"/>
                    <a:pt x="20886928" y="14224"/>
                    <a:pt x="20886928" y="31750"/>
                  </a:cubicBezTo>
                  <a:cubicBezTo>
                    <a:pt x="20886928" y="49276"/>
                    <a:pt x="20872704" y="63500"/>
                    <a:pt x="20855178"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18" id="18"/>
          <p:cNvGrpSpPr/>
          <p:nvPr/>
        </p:nvGrpSpPr>
        <p:grpSpPr>
          <a:xfrm rot="-214">
            <a:off x="1291590" y="6160182"/>
            <a:ext cx="15665243" cy="47625"/>
            <a:chOff x="0" y="0"/>
            <a:chExt cx="20886991" cy="63500"/>
          </a:xfrm>
        </p:grpSpPr>
        <p:sp>
          <p:nvSpPr>
            <p:cNvPr name="Freeform 19" id="19"/>
            <p:cNvSpPr/>
            <p:nvPr/>
          </p:nvSpPr>
          <p:spPr>
            <a:xfrm flipH="false" flipV="false" rot="0">
              <a:off x="0" y="0"/>
              <a:ext cx="20886928" cy="63500"/>
            </a:xfrm>
            <a:custGeom>
              <a:avLst/>
              <a:gdLst/>
              <a:ahLst/>
              <a:cxnLst/>
              <a:rect r="r" b="b" t="t" l="l"/>
              <a:pathLst>
                <a:path h="63500" w="20886928">
                  <a:moveTo>
                    <a:pt x="31750" y="0"/>
                  </a:moveTo>
                  <a:lnTo>
                    <a:pt x="20855178" y="0"/>
                  </a:lnTo>
                  <a:cubicBezTo>
                    <a:pt x="20872704" y="0"/>
                    <a:pt x="20886928" y="14224"/>
                    <a:pt x="20886928" y="31750"/>
                  </a:cubicBezTo>
                  <a:cubicBezTo>
                    <a:pt x="20886928" y="49276"/>
                    <a:pt x="20872704" y="63500"/>
                    <a:pt x="20855178"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20" id="20"/>
          <p:cNvGrpSpPr/>
          <p:nvPr/>
        </p:nvGrpSpPr>
        <p:grpSpPr>
          <a:xfrm rot="-214">
            <a:off x="1291590" y="8097147"/>
            <a:ext cx="15665243" cy="47625"/>
            <a:chOff x="0" y="0"/>
            <a:chExt cx="20886991" cy="63500"/>
          </a:xfrm>
        </p:grpSpPr>
        <p:sp>
          <p:nvSpPr>
            <p:cNvPr name="Freeform 21" id="21"/>
            <p:cNvSpPr/>
            <p:nvPr/>
          </p:nvSpPr>
          <p:spPr>
            <a:xfrm flipH="false" flipV="false" rot="0">
              <a:off x="0" y="0"/>
              <a:ext cx="20886928" cy="63500"/>
            </a:xfrm>
            <a:custGeom>
              <a:avLst/>
              <a:gdLst/>
              <a:ahLst/>
              <a:cxnLst/>
              <a:rect r="r" b="b" t="t" l="l"/>
              <a:pathLst>
                <a:path h="63500" w="20886928">
                  <a:moveTo>
                    <a:pt x="31750" y="0"/>
                  </a:moveTo>
                  <a:lnTo>
                    <a:pt x="20855178" y="0"/>
                  </a:lnTo>
                  <a:cubicBezTo>
                    <a:pt x="20872704" y="0"/>
                    <a:pt x="20886928" y="14224"/>
                    <a:pt x="20886928" y="31750"/>
                  </a:cubicBezTo>
                  <a:cubicBezTo>
                    <a:pt x="20886928" y="49276"/>
                    <a:pt x="20872704" y="63500"/>
                    <a:pt x="20855178"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22" id="22"/>
          <p:cNvGrpSpPr/>
          <p:nvPr/>
        </p:nvGrpSpPr>
        <p:grpSpPr>
          <a:xfrm rot="0">
            <a:off x="7724210" y="1097000"/>
            <a:ext cx="2901012" cy="793302"/>
            <a:chOff x="0" y="0"/>
            <a:chExt cx="3868016" cy="1057736"/>
          </a:xfrm>
        </p:grpSpPr>
        <p:sp>
          <p:nvSpPr>
            <p:cNvPr name="Freeform 23" id="23"/>
            <p:cNvSpPr/>
            <p:nvPr/>
          </p:nvSpPr>
          <p:spPr>
            <a:xfrm flipH="false" flipV="false" rot="0">
              <a:off x="0" y="0"/>
              <a:ext cx="3868039" cy="1057783"/>
            </a:xfrm>
            <a:custGeom>
              <a:avLst/>
              <a:gdLst/>
              <a:ahLst/>
              <a:cxnLst/>
              <a:rect r="r" b="b" t="t" l="l"/>
              <a:pathLst>
                <a:path h="1057783" w="3868039">
                  <a:moveTo>
                    <a:pt x="0" y="0"/>
                  </a:moveTo>
                  <a:lnTo>
                    <a:pt x="3868039" y="0"/>
                  </a:lnTo>
                  <a:lnTo>
                    <a:pt x="3868039" y="1057783"/>
                  </a:lnTo>
                  <a:lnTo>
                    <a:pt x="0" y="1057783"/>
                  </a:lnTo>
                  <a:close/>
                </a:path>
              </a:pathLst>
            </a:custGeom>
            <a:solidFill>
              <a:srgbClr val="FF8A65"/>
            </a:solidFill>
          </p:spPr>
        </p:sp>
      </p:grpSp>
      <p:sp>
        <p:nvSpPr>
          <p:cNvPr name="TextBox 24" id="24"/>
          <p:cNvSpPr txBox="true"/>
          <p:nvPr/>
        </p:nvSpPr>
        <p:spPr>
          <a:xfrm rot="0">
            <a:off x="8239737" y="1214846"/>
            <a:ext cx="1869959" cy="538560"/>
          </a:xfrm>
          <a:prstGeom prst="rect">
            <a:avLst/>
          </a:prstGeom>
        </p:spPr>
        <p:txBody>
          <a:bodyPr anchor="t" rtlCol="false" tIns="0" lIns="0" bIns="0" rIns="0">
            <a:spAutoFit/>
          </a:bodyPr>
          <a:lstStyle/>
          <a:p>
            <a:pPr algn="ctr">
              <a:lnSpc>
                <a:spcPts val="4158"/>
              </a:lnSpc>
            </a:pPr>
            <a:r>
              <a:rPr lang="en-US" sz="3436" spc="-61">
                <a:solidFill>
                  <a:srgbClr val="094909"/>
                </a:solidFill>
                <a:latin typeface="Archivo Black"/>
                <a:ea typeface="Archivo Black"/>
                <a:cs typeface="Archivo Black"/>
                <a:sym typeface="Archivo Black"/>
              </a:rPr>
              <a:t>D</a:t>
            </a:r>
            <a:r>
              <a:rPr lang="en-US" sz="3436" spc="-61">
                <a:solidFill>
                  <a:srgbClr val="FFFFFF"/>
                </a:solidFill>
                <a:latin typeface="Archivo Black"/>
                <a:ea typeface="Archivo Black"/>
                <a:cs typeface="Archivo Black"/>
                <a:sym typeface="Archivo Black"/>
              </a:rPr>
              <a:t>ebug</a:t>
            </a:r>
          </a:p>
        </p:txBody>
      </p:sp>
      <p:sp>
        <p:nvSpPr>
          <p:cNvPr name="TextBox 25" id="25"/>
          <p:cNvSpPr txBox="true"/>
          <p:nvPr/>
        </p:nvSpPr>
        <p:spPr>
          <a:xfrm rot="0">
            <a:off x="4389546" y="1239325"/>
            <a:ext cx="2930405" cy="514081"/>
          </a:xfrm>
          <a:prstGeom prst="rect">
            <a:avLst/>
          </a:prstGeom>
        </p:spPr>
        <p:txBody>
          <a:bodyPr anchor="t" rtlCol="false" tIns="0" lIns="0" bIns="0" rIns="0">
            <a:spAutoFit/>
          </a:bodyPr>
          <a:lstStyle/>
          <a:p>
            <a:pPr algn="r">
              <a:lnSpc>
                <a:spcPts val="3689"/>
              </a:lnSpc>
            </a:pPr>
            <a:r>
              <a:rPr lang="en-US" b="true" sz="2635">
                <a:solidFill>
                  <a:srgbClr val="FBE9E7"/>
                </a:solidFill>
                <a:latin typeface="Arimo Bold"/>
                <a:ea typeface="Arimo Bold"/>
                <a:cs typeface="Arimo Bold"/>
                <a:sym typeface="Arimo Bold"/>
              </a:rPr>
              <a:t>Easier to debug</a:t>
            </a:r>
          </a:p>
        </p:txBody>
      </p:sp>
      <p:sp>
        <p:nvSpPr>
          <p:cNvPr name="TextBox 26" id="26"/>
          <p:cNvSpPr txBox="true"/>
          <p:nvPr/>
        </p:nvSpPr>
        <p:spPr>
          <a:xfrm rot="0">
            <a:off x="11093633" y="1119596"/>
            <a:ext cx="2930405" cy="514081"/>
          </a:xfrm>
          <a:prstGeom prst="rect">
            <a:avLst/>
          </a:prstGeom>
        </p:spPr>
        <p:txBody>
          <a:bodyPr anchor="t" rtlCol="false" tIns="0" lIns="0" bIns="0" rIns="0">
            <a:spAutoFit/>
          </a:bodyPr>
          <a:lstStyle/>
          <a:p>
            <a:pPr algn="l">
              <a:lnSpc>
                <a:spcPts val="3689"/>
              </a:lnSpc>
            </a:pPr>
            <a:r>
              <a:rPr lang="en-US" b="true" sz="2635">
                <a:solidFill>
                  <a:srgbClr val="FBE9E7"/>
                </a:solidFill>
                <a:latin typeface="Arimo Bold"/>
                <a:ea typeface="Arimo Bold"/>
                <a:cs typeface="Arimo Bold"/>
                <a:sym typeface="Arimo Bold"/>
              </a:rPr>
              <a:t>Harder to debug</a:t>
            </a:r>
          </a:p>
        </p:txBody>
      </p:sp>
      <p:grpSp>
        <p:nvGrpSpPr>
          <p:cNvPr name="Group 27" id="27"/>
          <p:cNvGrpSpPr/>
          <p:nvPr/>
        </p:nvGrpSpPr>
        <p:grpSpPr>
          <a:xfrm rot="0">
            <a:off x="7704406" y="2980873"/>
            <a:ext cx="2901012" cy="793302"/>
            <a:chOff x="0" y="0"/>
            <a:chExt cx="3868016" cy="1057736"/>
          </a:xfrm>
        </p:grpSpPr>
        <p:sp>
          <p:nvSpPr>
            <p:cNvPr name="Freeform 28" id="28"/>
            <p:cNvSpPr/>
            <p:nvPr/>
          </p:nvSpPr>
          <p:spPr>
            <a:xfrm flipH="false" flipV="false" rot="0">
              <a:off x="0" y="0"/>
              <a:ext cx="3868039" cy="1057783"/>
            </a:xfrm>
            <a:custGeom>
              <a:avLst/>
              <a:gdLst/>
              <a:ahLst/>
              <a:cxnLst/>
              <a:rect r="r" b="b" t="t" l="l"/>
              <a:pathLst>
                <a:path h="1057783" w="3868039">
                  <a:moveTo>
                    <a:pt x="0" y="0"/>
                  </a:moveTo>
                  <a:lnTo>
                    <a:pt x="3868039" y="0"/>
                  </a:lnTo>
                  <a:lnTo>
                    <a:pt x="3868039" y="1057783"/>
                  </a:lnTo>
                  <a:lnTo>
                    <a:pt x="0" y="1057783"/>
                  </a:lnTo>
                  <a:close/>
                </a:path>
              </a:pathLst>
            </a:custGeom>
            <a:solidFill>
              <a:srgbClr val="FF8A65"/>
            </a:solidFill>
          </p:spPr>
        </p:sp>
      </p:grpSp>
      <p:sp>
        <p:nvSpPr>
          <p:cNvPr name="TextBox 29" id="29"/>
          <p:cNvSpPr txBox="true"/>
          <p:nvPr/>
        </p:nvSpPr>
        <p:spPr>
          <a:xfrm rot="0">
            <a:off x="8079596" y="3098718"/>
            <a:ext cx="2294807" cy="538560"/>
          </a:xfrm>
          <a:prstGeom prst="rect">
            <a:avLst/>
          </a:prstGeom>
        </p:spPr>
        <p:txBody>
          <a:bodyPr anchor="t" rtlCol="false" tIns="0" lIns="0" bIns="0" rIns="0">
            <a:spAutoFit/>
          </a:bodyPr>
          <a:lstStyle/>
          <a:p>
            <a:pPr algn="ctr">
              <a:lnSpc>
                <a:spcPts val="4158"/>
              </a:lnSpc>
            </a:pPr>
            <a:r>
              <a:rPr lang="en-US" sz="3436" spc="-61">
                <a:solidFill>
                  <a:srgbClr val="094909"/>
                </a:solidFill>
                <a:latin typeface="Archivo Black"/>
                <a:ea typeface="Archivo Black"/>
                <a:cs typeface="Archivo Black"/>
                <a:sym typeface="Archivo Black"/>
              </a:rPr>
              <a:t>H</a:t>
            </a:r>
            <a:r>
              <a:rPr lang="en-US" sz="3436" spc="-61">
                <a:solidFill>
                  <a:srgbClr val="FFFFFF"/>
                </a:solidFill>
                <a:latin typeface="Archivo Black"/>
                <a:ea typeface="Archivo Black"/>
                <a:cs typeface="Archivo Black"/>
                <a:sym typeface="Archivo Black"/>
              </a:rPr>
              <a:t>ardware</a:t>
            </a:r>
          </a:p>
        </p:txBody>
      </p:sp>
      <p:sp>
        <p:nvSpPr>
          <p:cNvPr name="TextBox 30" id="30"/>
          <p:cNvSpPr txBox="true"/>
          <p:nvPr/>
        </p:nvSpPr>
        <p:spPr>
          <a:xfrm rot="0">
            <a:off x="1942126" y="3123198"/>
            <a:ext cx="5314886" cy="514081"/>
          </a:xfrm>
          <a:prstGeom prst="rect">
            <a:avLst/>
          </a:prstGeom>
        </p:spPr>
        <p:txBody>
          <a:bodyPr anchor="t" rtlCol="false" tIns="0" lIns="0" bIns="0" rIns="0">
            <a:spAutoFit/>
          </a:bodyPr>
          <a:lstStyle/>
          <a:p>
            <a:pPr algn="r">
              <a:lnSpc>
                <a:spcPts val="3689"/>
              </a:lnSpc>
            </a:pPr>
            <a:r>
              <a:rPr lang="en-US" b="true" sz="2635">
                <a:solidFill>
                  <a:srgbClr val="FBE9E7"/>
                </a:solidFill>
                <a:latin typeface="Arimo Bold"/>
                <a:ea typeface="Arimo Bold"/>
                <a:cs typeface="Arimo Bold"/>
                <a:sym typeface="Arimo Bold"/>
              </a:rPr>
              <a:t>Inefficient in hardware usage</a:t>
            </a:r>
          </a:p>
        </p:txBody>
      </p:sp>
      <p:sp>
        <p:nvSpPr>
          <p:cNvPr name="TextBox 31" id="31"/>
          <p:cNvSpPr txBox="true"/>
          <p:nvPr/>
        </p:nvSpPr>
        <p:spPr>
          <a:xfrm rot="0">
            <a:off x="11092420" y="2922842"/>
            <a:ext cx="5314886" cy="980806"/>
          </a:xfrm>
          <a:prstGeom prst="rect">
            <a:avLst/>
          </a:prstGeom>
        </p:spPr>
        <p:txBody>
          <a:bodyPr anchor="t" rtlCol="false" tIns="0" lIns="0" bIns="0" rIns="0">
            <a:spAutoFit/>
          </a:bodyPr>
          <a:lstStyle/>
          <a:p>
            <a:pPr algn="l">
              <a:lnSpc>
                <a:spcPts val="3689"/>
              </a:lnSpc>
            </a:pPr>
            <a:r>
              <a:rPr lang="en-US" b="true" sz="2635">
                <a:solidFill>
                  <a:srgbClr val="FBE9E7"/>
                </a:solidFill>
                <a:latin typeface="Arimo Bold"/>
                <a:ea typeface="Arimo Bold"/>
                <a:cs typeface="Arimo Bold"/>
                <a:sym typeface="Arimo Bold"/>
              </a:rPr>
              <a:t>Able to directly mainpulate computer hardware</a:t>
            </a:r>
          </a:p>
        </p:txBody>
      </p:sp>
      <p:grpSp>
        <p:nvGrpSpPr>
          <p:cNvPr name="Group 32" id="32"/>
          <p:cNvGrpSpPr/>
          <p:nvPr/>
        </p:nvGrpSpPr>
        <p:grpSpPr>
          <a:xfrm rot="0">
            <a:off x="7684198" y="4856914"/>
            <a:ext cx="2901012" cy="793302"/>
            <a:chOff x="0" y="0"/>
            <a:chExt cx="3868016" cy="1057736"/>
          </a:xfrm>
        </p:grpSpPr>
        <p:sp>
          <p:nvSpPr>
            <p:cNvPr name="Freeform 33" id="33"/>
            <p:cNvSpPr/>
            <p:nvPr/>
          </p:nvSpPr>
          <p:spPr>
            <a:xfrm flipH="false" flipV="false" rot="0">
              <a:off x="0" y="0"/>
              <a:ext cx="3868039" cy="1057783"/>
            </a:xfrm>
            <a:custGeom>
              <a:avLst/>
              <a:gdLst/>
              <a:ahLst/>
              <a:cxnLst/>
              <a:rect r="r" b="b" t="t" l="l"/>
              <a:pathLst>
                <a:path h="1057783" w="3868039">
                  <a:moveTo>
                    <a:pt x="0" y="0"/>
                  </a:moveTo>
                  <a:lnTo>
                    <a:pt x="3868039" y="0"/>
                  </a:lnTo>
                  <a:lnTo>
                    <a:pt x="3868039" y="1057783"/>
                  </a:lnTo>
                  <a:lnTo>
                    <a:pt x="0" y="1057783"/>
                  </a:lnTo>
                  <a:close/>
                </a:path>
              </a:pathLst>
            </a:custGeom>
            <a:solidFill>
              <a:srgbClr val="FF8A65"/>
            </a:solidFill>
          </p:spPr>
        </p:sp>
      </p:grpSp>
      <p:sp>
        <p:nvSpPr>
          <p:cNvPr name="TextBox 34" id="34"/>
          <p:cNvSpPr txBox="true"/>
          <p:nvPr/>
        </p:nvSpPr>
        <p:spPr>
          <a:xfrm rot="0">
            <a:off x="8199725" y="4974759"/>
            <a:ext cx="1869959" cy="538560"/>
          </a:xfrm>
          <a:prstGeom prst="rect">
            <a:avLst/>
          </a:prstGeom>
        </p:spPr>
        <p:txBody>
          <a:bodyPr anchor="t" rtlCol="false" tIns="0" lIns="0" bIns="0" rIns="0">
            <a:spAutoFit/>
          </a:bodyPr>
          <a:lstStyle/>
          <a:p>
            <a:pPr algn="ctr">
              <a:lnSpc>
                <a:spcPts val="4158"/>
              </a:lnSpc>
            </a:pPr>
            <a:r>
              <a:rPr lang="en-US" sz="3436" spc="-61">
                <a:solidFill>
                  <a:srgbClr val="094909"/>
                </a:solidFill>
                <a:latin typeface="Archivo Black"/>
                <a:ea typeface="Archivo Black"/>
                <a:cs typeface="Archivo Black"/>
                <a:sym typeface="Archivo Black"/>
              </a:rPr>
              <a:t>E</a:t>
            </a:r>
            <a:r>
              <a:rPr lang="en-US" sz="3436" spc="-61">
                <a:solidFill>
                  <a:srgbClr val="FFFFFF"/>
                </a:solidFill>
                <a:latin typeface="Archivo Black"/>
                <a:ea typeface="Archivo Black"/>
                <a:cs typeface="Archivo Black"/>
                <a:sym typeface="Archivo Black"/>
              </a:rPr>
              <a:t>ase</a:t>
            </a:r>
          </a:p>
        </p:txBody>
      </p:sp>
      <p:sp>
        <p:nvSpPr>
          <p:cNvPr name="TextBox 35" id="35"/>
          <p:cNvSpPr txBox="true"/>
          <p:nvPr/>
        </p:nvSpPr>
        <p:spPr>
          <a:xfrm rot="0">
            <a:off x="2005548" y="4742614"/>
            <a:ext cx="5314886" cy="980806"/>
          </a:xfrm>
          <a:prstGeom prst="rect">
            <a:avLst/>
          </a:prstGeom>
        </p:spPr>
        <p:txBody>
          <a:bodyPr anchor="t" rtlCol="false" tIns="0" lIns="0" bIns="0" rIns="0">
            <a:spAutoFit/>
          </a:bodyPr>
          <a:lstStyle/>
          <a:p>
            <a:pPr algn="r">
              <a:lnSpc>
                <a:spcPts val="3689"/>
              </a:lnSpc>
            </a:pPr>
            <a:r>
              <a:rPr lang="en-US" b="true" sz="2635">
                <a:solidFill>
                  <a:srgbClr val="FBE9E7"/>
                </a:solidFill>
                <a:latin typeface="Arimo Bold"/>
                <a:ea typeface="Arimo Bold"/>
                <a:cs typeface="Arimo Bold"/>
                <a:sym typeface="Arimo Bold"/>
              </a:rPr>
              <a:t>Easier to read and write by programmers</a:t>
            </a:r>
          </a:p>
        </p:txBody>
      </p:sp>
      <p:sp>
        <p:nvSpPr>
          <p:cNvPr name="TextBox 36" id="36"/>
          <p:cNvSpPr txBox="true"/>
          <p:nvPr/>
        </p:nvSpPr>
        <p:spPr>
          <a:xfrm rot="0">
            <a:off x="11072212" y="4669410"/>
            <a:ext cx="5314886" cy="980806"/>
          </a:xfrm>
          <a:prstGeom prst="rect">
            <a:avLst/>
          </a:prstGeom>
        </p:spPr>
        <p:txBody>
          <a:bodyPr anchor="t" rtlCol="false" tIns="0" lIns="0" bIns="0" rIns="0">
            <a:spAutoFit/>
          </a:bodyPr>
          <a:lstStyle/>
          <a:p>
            <a:pPr algn="l">
              <a:lnSpc>
                <a:spcPts val="3689"/>
              </a:lnSpc>
            </a:pPr>
            <a:r>
              <a:rPr lang="en-US" b="true" sz="2635">
                <a:solidFill>
                  <a:srgbClr val="FBE9E7"/>
                </a:solidFill>
                <a:latin typeface="Arimo Bold"/>
                <a:ea typeface="Arimo Bold"/>
                <a:cs typeface="Arimo Bold"/>
                <a:sym typeface="Arimo Bold"/>
              </a:rPr>
              <a:t>More challenging to read and write codes</a:t>
            </a:r>
          </a:p>
        </p:txBody>
      </p:sp>
      <p:grpSp>
        <p:nvGrpSpPr>
          <p:cNvPr name="Group 37" id="37"/>
          <p:cNvGrpSpPr/>
          <p:nvPr/>
        </p:nvGrpSpPr>
        <p:grpSpPr>
          <a:xfrm rot="0">
            <a:off x="7702790" y="6696370"/>
            <a:ext cx="2901012" cy="793302"/>
            <a:chOff x="0" y="0"/>
            <a:chExt cx="3868016" cy="1057736"/>
          </a:xfrm>
        </p:grpSpPr>
        <p:sp>
          <p:nvSpPr>
            <p:cNvPr name="Freeform 38" id="38"/>
            <p:cNvSpPr/>
            <p:nvPr/>
          </p:nvSpPr>
          <p:spPr>
            <a:xfrm flipH="false" flipV="false" rot="0">
              <a:off x="0" y="0"/>
              <a:ext cx="3868039" cy="1057783"/>
            </a:xfrm>
            <a:custGeom>
              <a:avLst/>
              <a:gdLst/>
              <a:ahLst/>
              <a:cxnLst/>
              <a:rect r="r" b="b" t="t" l="l"/>
              <a:pathLst>
                <a:path h="1057783" w="3868039">
                  <a:moveTo>
                    <a:pt x="0" y="0"/>
                  </a:moveTo>
                  <a:lnTo>
                    <a:pt x="3868039" y="0"/>
                  </a:lnTo>
                  <a:lnTo>
                    <a:pt x="3868039" y="1057783"/>
                  </a:lnTo>
                  <a:lnTo>
                    <a:pt x="0" y="1057783"/>
                  </a:lnTo>
                  <a:close/>
                </a:path>
              </a:pathLst>
            </a:custGeom>
            <a:solidFill>
              <a:srgbClr val="FF8A65"/>
            </a:solidFill>
          </p:spPr>
        </p:sp>
      </p:grpSp>
      <p:sp>
        <p:nvSpPr>
          <p:cNvPr name="TextBox 39" id="39"/>
          <p:cNvSpPr txBox="true"/>
          <p:nvPr/>
        </p:nvSpPr>
        <p:spPr>
          <a:xfrm rot="0">
            <a:off x="8218316" y="6814216"/>
            <a:ext cx="1869959" cy="538560"/>
          </a:xfrm>
          <a:prstGeom prst="rect">
            <a:avLst/>
          </a:prstGeom>
        </p:spPr>
        <p:txBody>
          <a:bodyPr anchor="t" rtlCol="false" tIns="0" lIns="0" bIns="0" rIns="0">
            <a:spAutoFit/>
          </a:bodyPr>
          <a:lstStyle/>
          <a:p>
            <a:pPr algn="ctr">
              <a:lnSpc>
                <a:spcPts val="4158"/>
              </a:lnSpc>
            </a:pPr>
            <a:r>
              <a:rPr lang="en-US" sz="3436" spc="-61">
                <a:solidFill>
                  <a:srgbClr val="094909"/>
                </a:solidFill>
                <a:latin typeface="Archivo Black"/>
                <a:ea typeface="Archivo Black"/>
                <a:cs typeface="Archivo Black"/>
                <a:sym typeface="Archivo Black"/>
              </a:rPr>
              <a:t>M</a:t>
            </a:r>
            <a:r>
              <a:rPr lang="en-US" sz="3436" spc="-61">
                <a:solidFill>
                  <a:srgbClr val="FFFFFF"/>
                </a:solidFill>
                <a:latin typeface="Archivo Black"/>
                <a:ea typeface="Archivo Black"/>
                <a:cs typeface="Archivo Black"/>
                <a:sym typeface="Archivo Black"/>
              </a:rPr>
              <a:t>emory</a:t>
            </a:r>
          </a:p>
        </p:txBody>
      </p:sp>
      <p:sp>
        <p:nvSpPr>
          <p:cNvPr name="TextBox 40" id="40"/>
          <p:cNvSpPr txBox="true"/>
          <p:nvPr/>
        </p:nvSpPr>
        <p:spPr>
          <a:xfrm rot="0">
            <a:off x="11072212" y="6508866"/>
            <a:ext cx="5314886" cy="980806"/>
          </a:xfrm>
          <a:prstGeom prst="rect">
            <a:avLst/>
          </a:prstGeom>
        </p:spPr>
        <p:txBody>
          <a:bodyPr anchor="t" rtlCol="false" tIns="0" lIns="0" bIns="0" rIns="0">
            <a:spAutoFit/>
          </a:bodyPr>
          <a:lstStyle/>
          <a:p>
            <a:pPr algn="l">
              <a:lnSpc>
                <a:spcPts val="3689"/>
              </a:lnSpc>
            </a:pPr>
            <a:r>
              <a:rPr lang="en-US" b="true" sz="2635">
                <a:solidFill>
                  <a:srgbClr val="FBE9E7"/>
                </a:solidFill>
                <a:latin typeface="Arimo Bold"/>
                <a:ea typeface="Arimo Bold"/>
                <a:cs typeface="Arimo Bold"/>
                <a:sym typeface="Arimo Bold"/>
              </a:rPr>
              <a:t>Takes up a little space in the primary memory</a:t>
            </a:r>
          </a:p>
        </p:txBody>
      </p:sp>
      <p:sp>
        <p:nvSpPr>
          <p:cNvPr name="TextBox 41" id="41"/>
          <p:cNvSpPr txBox="true"/>
          <p:nvPr/>
        </p:nvSpPr>
        <p:spPr>
          <a:xfrm rot="0">
            <a:off x="1983644" y="6718966"/>
            <a:ext cx="5314886" cy="980806"/>
          </a:xfrm>
          <a:prstGeom prst="rect">
            <a:avLst/>
          </a:prstGeom>
        </p:spPr>
        <p:txBody>
          <a:bodyPr anchor="t" rtlCol="false" tIns="0" lIns="0" bIns="0" rIns="0">
            <a:spAutoFit/>
          </a:bodyPr>
          <a:lstStyle/>
          <a:p>
            <a:pPr algn="r">
              <a:lnSpc>
                <a:spcPts val="3689"/>
              </a:lnSpc>
            </a:pPr>
            <a:r>
              <a:rPr lang="en-US" b="true" sz="2635">
                <a:solidFill>
                  <a:srgbClr val="FBE9E7"/>
                </a:solidFill>
                <a:latin typeface="Arimo Bold"/>
                <a:ea typeface="Arimo Bold"/>
                <a:cs typeface="Arimo Bold"/>
                <a:sym typeface="Arimo Bold"/>
              </a:rPr>
              <a:t>Takes up a lot of memory due to layers of abstraction</a:t>
            </a:r>
          </a:p>
        </p:txBody>
      </p:sp>
      <p:grpSp>
        <p:nvGrpSpPr>
          <p:cNvPr name="Group 42" id="42"/>
          <p:cNvGrpSpPr/>
          <p:nvPr/>
        </p:nvGrpSpPr>
        <p:grpSpPr>
          <a:xfrm rot="0">
            <a:off x="7964857" y="8605547"/>
            <a:ext cx="2901012" cy="793302"/>
            <a:chOff x="0" y="0"/>
            <a:chExt cx="3868016" cy="1057736"/>
          </a:xfrm>
        </p:grpSpPr>
        <p:sp>
          <p:nvSpPr>
            <p:cNvPr name="Freeform 43" id="43"/>
            <p:cNvSpPr/>
            <p:nvPr/>
          </p:nvSpPr>
          <p:spPr>
            <a:xfrm flipH="false" flipV="false" rot="0">
              <a:off x="0" y="0"/>
              <a:ext cx="3868039" cy="1057783"/>
            </a:xfrm>
            <a:custGeom>
              <a:avLst/>
              <a:gdLst/>
              <a:ahLst/>
              <a:cxnLst/>
              <a:rect r="r" b="b" t="t" l="l"/>
              <a:pathLst>
                <a:path h="1057783" w="3868039">
                  <a:moveTo>
                    <a:pt x="0" y="0"/>
                  </a:moveTo>
                  <a:lnTo>
                    <a:pt x="3868039" y="0"/>
                  </a:lnTo>
                  <a:lnTo>
                    <a:pt x="3868039" y="1057783"/>
                  </a:lnTo>
                  <a:lnTo>
                    <a:pt x="0" y="1057783"/>
                  </a:lnTo>
                  <a:close/>
                </a:path>
              </a:pathLst>
            </a:custGeom>
            <a:solidFill>
              <a:srgbClr val="FF8A65"/>
            </a:solidFill>
          </p:spPr>
        </p:sp>
      </p:grpSp>
      <p:sp>
        <p:nvSpPr>
          <p:cNvPr name="TextBox 44" id="44"/>
          <p:cNvSpPr txBox="true"/>
          <p:nvPr/>
        </p:nvSpPr>
        <p:spPr>
          <a:xfrm rot="0">
            <a:off x="8471088" y="8723392"/>
            <a:ext cx="1869959" cy="538560"/>
          </a:xfrm>
          <a:prstGeom prst="rect">
            <a:avLst/>
          </a:prstGeom>
        </p:spPr>
        <p:txBody>
          <a:bodyPr anchor="t" rtlCol="false" tIns="0" lIns="0" bIns="0" rIns="0">
            <a:spAutoFit/>
          </a:bodyPr>
          <a:lstStyle/>
          <a:p>
            <a:pPr algn="ctr">
              <a:lnSpc>
                <a:spcPts val="4158"/>
              </a:lnSpc>
            </a:pPr>
            <a:r>
              <a:rPr lang="en-US" sz="3436" spc="-61">
                <a:solidFill>
                  <a:srgbClr val="094909"/>
                </a:solidFill>
                <a:latin typeface="Archivo Black"/>
                <a:ea typeface="Archivo Black"/>
                <a:cs typeface="Archivo Black"/>
                <a:sym typeface="Archivo Black"/>
              </a:rPr>
              <a:t>S</a:t>
            </a:r>
            <a:r>
              <a:rPr lang="en-US" sz="3436" spc="-61">
                <a:solidFill>
                  <a:srgbClr val="FFFFFF"/>
                </a:solidFill>
                <a:latin typeface="Archivo Black"/>
                <a:ea typeface="Archivo Black"/>
                <a:cs typeface="Archivo Black"/>
                <a:sym typeface="Archivo Black"/>
              </a:rPr>
              <a:t>peed</a:t>
            </a:r>
          </a:p>
        </p:txBody>
      </p:sp>
      <p:sp>
        <p:nvSpPr>
          <p:cNvPr name="TextBox 45" id="45"/>
          <p:cNvSpPr txBox="true"/>
          <p:nvPr/>
        </p:nvSpPr>
        <p:spPr>
          <a:xfrm rot="0">
            <a:off x="4639489" y="8489155"/>
            <a:ext cx="2930405" cy="980806"/>
          </a:xfrm>
          <a:prstGeom prst="rect">
            <a:avLst/>
          </a:prstGeom>
        </p:spPr>
        <p:txBody>
          <a:bodyPr anchor="t" rtlCol="false" tIns="0" lIns="0" bIns="0" rIns="0">
            <a:spAutoFit/>
          </a:bodyPr>
          <a:lstStyle/>
          <a:p>
            <a:pPr algn="r">
              <a:lnSpc>
                <a:spcPts val="3689"/>
              </a:lnSpc>
            </a:pPr>
            <a:r>
              <a:rPr lang="en-US" b="true" sz="2635">
                <a:solidFill>
                  <a:srgbClr val="FBE9E7"/>
                </a:solidFill>
                <a:latin typeface="Arimo Bold"/>
                <a:ea typeface="Arimo Bold"/>
                <a:cs typeface="Arimo Bold"/>
                <a:sym typeface="Arimo Bold"/>
              </a:rPr>
              <a:t>Execution time is slower</a:t>
            </a:r>
          </a:p>
        </p:txBody>
      </p:sp>
      <p:sp>
        <p:nvSpPr>
          <p:cNvPr name="TextBox 46" id="46"/>
          <p:cNvSpPr txBox="true"/>
          <p:nvPr/>
        </p:nvSpPr>
        <p:spPr>
          <a:xfrm rot="0">
            <a:off x="11343576" y="8418043"/>
            <a:ext cx="2930405" cy="980806"/>
          </a:xfrm>
          <a:prstGeom prst="rect">
            <a:avLst/>
          </a:prstGeom>
        </p:spPr>
        <p:txBody>
          <a:bodyPr anchor="t" rtlCol="false" tIns="0" lIns="0" bIns="0" rIns="0">
            <a:spAutoFit/>
          </a:bodyPr>
          <a:lstStyle/>
          <a:p>
            <a:pPr algn="l">
              <a:lnSpc>
                <a:spcPts val="3689"/>
              </a:lnSpc>
            </a:pPr>
            <a:r>
              <a:rPr lang="en-US" b="true" sz="2635">
                <a:solidFill>
                  <a:srgbClr val="FBE9E7"/>
                </a:solidFill>
                <a:latin typeface="Arimo Bold"/>
                <a:ea typeface="Arimo Bold"/>
                <a:cs typeface="Arimo Bold"/>
                <a:sym typeface="Arimo Bold"/>
              </a:rPr>
              <a:t>Execution time is faster</a:t>
            </a:r>
          </a:p>
        </p:txBody>
      </p:sp>
      <p:sp>
        <p:nvSpPr>
          <p:cNvPr name="Freeform 47" id="47"/>
          <p:cNvSpPr/>
          <p:nvPr/>
        </p:nvSpPr>
        <p:spPr>
          <a:xfrm flipH="false" flipV="false" rot="0">
            <a:off x="8073978" y="161693"/>
            <a:ext cx="2140044" cy="861368"/>
          </a:xfrm>
          <a:custGeom>
            <a:avLst/>
            <a:gdLst/>
            <a:ahLst/>
            <a:cxnLst/>
            <a:rect r="r" b="b" t="t" l="l"/>
            <a:pathLst>
              <a:path h="861368" w="2140044">
                <a:moveTo>
                  <a:pt x="0" y="0"/>
                </a:moveTo>
                <a:lnTo>
                  <a:pt x="2140044" y="0"/>
                </a:lnTo>
                <a:lnTo>
                  <a:pt x="2140044" y="861367"/>
                </a:lnTo>
                <a:lnTo>
                  <a:pt x="0" y="861367"/>
                </a:lnTo>
                <a:lnTo>
                  <a:pt x="0" y="0"/>
                </a:lnTo>
                <a:close/>
              </a:path>
            </a:pathLst>
          </a:custGeom>
          <a:blipFill>
            <a:blip r:embed="rId10">
              <a:alphaModFix amt="70000"/>
            </a:blip>
            <a:stretch>
              <a:fillRect l="0" t="0" r="0" b="0"/>
            </a:stretch>
          </a:blipFill>
        </p:spPr>
      </p:sp>
      <p:sp>
        <p:nvSpPr>
          <p:cNvPr name="Freeform 48" id="48"/>
          <p:cNvSpPr/>
          <p:nvPr/>
        </p:nvSpPr>
        <p:spPr>
          <a:xfrm flipH="false" flipV="false" rot="0">
            <a:off x="2537237" y="2656753"/>
            <a:ext cx="13213526" cy="5318444"/>
          </a:xfrm>
          <a:custGeom>
            <a:avLst/>
            <a:gdLst/>
            <a:ahLst/>
            <a:cxnLst/>
            <a:rect r="r" b="b" t="t" l="l"/>
            <a:pathLst>
              <a:path h="5318444" w="13213526">
                <a:moveTo>
                  <a:pt x="0" y="0"/>
                </a:moveTo>
                <a:lnTo>
                  <a:pt x="13213526" y="0"/>
                </a:lnTo>
                <a:lnTo>
                  <a:pt x="13213526" y="5318444"/>
                </a:lnTo>
                <a:lnTo>
                  <a:pt x="0" y="5318444"/>
                </a:lnTo>
                <a:lnTo>
                  <a:pt x="0" y="0"/>
                </a:lnTo>
                <a:close/>
              </a:path>
            </a:pathLst>
          </a:custGeom>
          <a:blipFill>
            <a:blip r:embed="rId11">
              <a:alphaModFix amt="9999"/>
            </a:blip>
            <a:stretch>
              <a:fillRect l="0" t="0" r="0" b="0"/>
            </a:stretch>
          </a:blipFill>
        </p:spPr>
      </p:sp>
      <p:sp>
        <p:nvSpPr>
          <p:cNvPr name="TextBox 49" id="49"/>
          <p:cNvSpPr txBox="true"/>
          <p:nvPr/>
        </p:nvSpPr>
        <p:spPr>
          <a:xfrm rot="0">
            <a:off x="5446645" y="9930056"/>
            <a:ext cx="7394709" cy="283210"/>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12" tooltip="http://www.exampaperspractice.co.uk"/>
              </a:rPr>
              <a:t>www.exampaperspractice.co.uk</a:t>
            </a:r>
          </a:p>
        </p:txBody>
      </p:sp>
    </p:spTree>
  </p:cSld>
  <p:clrMapOvr>
    <a:masterClrMapping/>
  </p:clrMapOvr>
</p:sld>
</file>

<file path=ppt/slides/slide9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7" y="-357629"/>
            <a:ext cx="4218457" cy="10756353"/>
          </a:xfrm>
          <a:custGeom>
            <a:avLst/>
            <a:gdLst/>
            <a:ahLst/>
            <a:cxnLst/>
            <a:rect r="r" b="b" t="t" l="l"/>
            <a:pathLst>
              <a:path h="10756353" w="4218457">
                <a:moveTo>
                  <a:pt x="0" y="0"/>
                </a:moveTo>
                <a:lnTo>
                  <a:pt x="4218457" y="0"/>
                </a:lnTo>
                <a:lnTo>
                  <a:pt x="4218457" y="10756353"/>
                </a:lnTo>
                <a:lnTo>
                  <a:pt x="0" y="10756353"/>
                </a:lnTo>
                <a:lnTo>
                  <a:pt x="0" y="0"/>
                </a:lnTo>
                <a:close/>
              </a:path>
            </a:pathLst>
          </a:custGeom>
          <a:blipFill>
            <a:blip r:embed="rId2"/>
            <a:stretch>
              <a:fillRect l="-132053" t="0" r="-142279" b="0"/>
            </a:stretch>
          </a:blipFill>
        </p:spPr>
      </p:sp>
      <p:grpSp>
        <p:nvGrpSpPr>
          <p:cNvPr name="Group 3" id="3"/>
          <p:cNvGrpSpPr/>
          <p:nvPr/>
        </p:nvGrpSpPr>
        <p:grpSpPr>
          <a:xfrm rot="0">
            <a:off x="739641" y="8487069"/>
            <a:ext cx="2492568" cy="1985237"/>
            <a:chOff x="0" y="0"/>
            <a:chExt cx="3323424" cy="2646983"/>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3" y="5082199"/>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200"/>
            <a:chOff x="0" y="0"/>
            <a:chExt cx="1585162" cy="1592267"/>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8" y="1706046"/>
            <a:ext cx="835006" cy="835006"/>
          </a:xfrm>
          <a:custGeom>
            <a:avLst/>
            <a:gdLst/>
            <a:ahLst/>
            <a:cxnLst/>
            <a:rect r="r" b="b" t="t" l="l"/>
            <a:pathLst>
              <a:path h="835006" w="835006">
                <a:moveTo>
                  <a:pt x="0" y="0"/>
                </a:moveTo>
                <a:lnTo>
                  <a:pt x="835006" y="0"/>
                </a:lnTo>
                <a:lnTo>
                  <a:pt x="835006"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31057" y="1080294"/>
            <a:ext cx="12579429" cy="125413"/>
            <a:chOff x="0" y="0"/>
            <a:chExt cx="16772572" cy="167217"/>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4567173" y="3663773"/>
            <a:ext cx="13064266" cy="3346600"/>
          </a:xfrm>
          <a:custGeom>
            <a:avLst/>
            <a:gdLst/>
            <a:ahLst/>
            <a:cxnLst/>
            <a:rect r="r" b="b" t="t" l="l"/>
            <a:pathLst>
              <a:path h="3346600" w="13064266">
                <a:moveTo>
                  <a:pt x="0" y="0"/>
                </a:moveTo>
                <a:lnTo>
                  <a:pt x="13064266" y="0"/>
                </a:lnTo>
                <a:lnTo>
                  <a:pt x="13064266" y="3346600"/>
                </a:lnTo>
                <a:lnTo>
                  <a:pt x="0" y="3346600"/>
                </a:lnTo>
                <a:lnTo>
                  <a:pt x="0" y="0"/>
                </a:lnTo>
                <a:close/>
              </a:path>
            </a:pathLst>
          </a:custGeom>
          <a:blipFill>
            <a:blip r:embed="rId5"/>
            <a:stretch>
              <a:fillRect l="0" t="0" r="0" b="0"/>
            </a:stretch>
          </a:blipFill>
        </p:spPr>
      </p:sp>
      <p:grpSp>
        <p:nvGrpSpPr>
          <p:cNvPr name="Group 13" id="13"/>
          <p:cNvGrpSpPr/>
          <p:nvPr/>
        </p:nvGrpSpPr>
        <p:grpSpPr>
          <a:xfrm rot="0">
            <a:off x="2537237" y="161693"/>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7" id="17"/>
          <p:cNvSpPr txBox="true"/>
          <p:nvPr/>
        </p:nvSpPr>
        <p:spPr>
          <a:xfrm rot="0">
            <a:off x="5037490" y="-104775"/>
            <a:ext cx="12593949" cy="1428750"/>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Tree>
  </p:cSld>
  <p:clrMapOvr>
    <a:masterClrMapping/>
  </p:clrMapOvr>
</p:sld>
</file>

<file path=ppt/slides/slide9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7" y="-357629"/>
            <a:ext cx="4218457" cy="10756353"/>
          </a:xfrm>
          <a:custGeom>
            <a:avLst/>
            <a:gdLst/>
            <a:ahLst/>
            <a:cxnLst/>
            <a:rect r="r" b="b" t="t" l="l"/>
            <a:pathLst>
              <a:path h="10756353" w="4218457">
                <a:moveTo>
                  <a:pt x="0" y="0"/>
                </a:moveTo>
                <a:lnTo>
                  <a:pt x="4218457" y="0"/>
                </a:lnTo>
                <a:lnTo>
                  <a:pt x="4218457" y="10756353"/>
                </a:lnTo>
                <a:lnTo>
                  <a:pt x="0" y="10756353"/>
                </a:lnTo>
                <a:lnTo>
                  <a:pt x="0" y="0"/>
                </a:lnTo>
                <a:close/>
              </a:path>
            </a:pathLst>
          </a:custGeom>
          <a:blipFill>
            <a:blip r:embed="rId2"/>
            <a:stretch>
              <a:fillRect l="-132053" t="0" r="-142279" b="0"/>
            </a:stretch>
          </a:blipFill>
        </p:spPr>
      </p:sp>
      <p:grpSp>
        <p:nvGrpSpPr>
          <p:cNvPr name="Group 3" id="3"/>
          <p:cNvGrpSpPr/>
          <p:nvPr/>
        </p:nvGrpSpPr>
        <p:grpSpPr>
          <a:xfrm rot="0">
            <a:off x="739641" y="8487069"/>
            <a:ext cx="2492568" cy="1985237"/>
            <a:chOff x="0" y="0"/>
            <a:chExt cx="3323424" cy="2646983"/>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3" y="5082199"/>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200"/>
            <a:chOff x="0" y="0"/>
            <a:chExt cx="1585162" cy="1592267"/>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8" y="1706046"/>
            <a:ext cx="835006" cy="835006"/>
          </a:xfrm>
          <a:custGeom>
            <a:avLst/>
            <a:gdLst/>
            <a:ahLst/>
            <a:cxnLst/>
            <a:rect r="r" b="b" t="t" l="l"/>
            <a:pathLst>
              <a:path h="835006" w="835006">
                <a:moveTo>
                  <a:pt x="0" y="0"/>
                </a:moveTo>
                <a:lnTo>
                  <a:pt x="835006" y="0"/>
                </a:lnTo>
                <a:lnTo>
                  <a:pt x="835006"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31057" y="1080294"/>
            <a:ext cx="12579429" cy="125413"/>
            <a:chOff x="0" y="0"/>
            <a:chExt cx="16772572" cy="167217"/>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TextBox 12" id="12"/>
          <p:cNvSpPr txBox="true"/>
          <p:nvPr/>
        </p:nvSpPr>
        <p:spPr>
          <a:xfrm rot="0">
            <a:off x="5037490" y="-104775"/>
            <a:ext cx="12593949" cy="1428750"/>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
        <p:nvSpPr>
          <p:cNvPr name="Freeform 13" id="13"/>
          <p:cNvSpPr/>
          <p:nvPr/>
        </p:nvSpPr>
        <p:spPr>
          <a:xfrm flipH="false" flipV="false" rot="0">
            <a:off x="4635413" y="3922990"/>
            <a:ext cx="13398103" cy="3012861"/>
          </a:xfrm>
          <a:custGeom>
            <a:avLst/>
            <a:gdLst/>
            <a:ahLst/>
            <a:cxnLst/>
            <a:rect r="r" b="b" t="t" l="l"/>
            <a:pathLst>
              <a:path h="3012861" w="13398103">
                <a:moveTo>
                  <a:pt x="0" y="0"/>
                </a:moveTo>
                <a:lnTo>
                  <a:pt x="13398103" y="0"/>
                </a:lnTo>
                <a:lnTo>
                  <a:pt x="13398103" y="3012861"/>
                </a:lnTo>
                <a:lnTo>
                  <a:pt x="0" y="3012861"/>
                </a:lnTo>
                <a:lnTo>
                  <a:pt x="0" y="0"/>
                </a:lnTo>
                <a:close/>
              </a:path>
            </a:pathLst>
          </a:custGeom>
          <a:blipFill>
            <a:blip r:embed="rId5"/>
            <a:stretch>
              <a:fillRect l="0" t="0" r="0" b="0"/>
            </a:stretch>
          </a:blipFill>
        </p:spPr>
      </p:sp>
      <p:grpSp>
        <p:nvGrpSpPr>
          <p:cNvPr name="Group 14" id="14"/>
          <p:cNvGrpSpPr/>
          <p:nvPr/>
        </p:nvGrpSpPr>
        <p:grpSpPr>
          <a:xfrm rot="0">
            <a:off x="2537237" y="161693"/>
            <a:ext cx="13213526" cy="9925515"/>
            <a:chOff x="0" y="0"/>
            <a:chExt cx="17618034" cy="13234020"/>
          </a:xfrm>
        </p:grpSpPr>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7" id="1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9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7" y="-357629"/>
            <a:ext cx="4218457" cy="10756353"/>
          </a:xfrm>
          <a:custGeom>
            <a:avLst/>
            <a:gdLst/>
            <a:ahLst/>
            <a:cxnLst/>
            <a:rect r="r" b="b" t="t" l="l"/>
            <a:pathLst>
              <a:path h="10756353" w="4218457">
                <a:moveTo>
                  <a:pt x="0" y="0"/>
                </a:moveTo>
                <a:lnTo>
                  <a:pt x="4218457" y="0"/>
                </a:lnTo>
                <a:lnTo>
                  <a:pt x="4218457" y="10756353"/>
                </a:lnTo>
                <a:lnTo>
                  <a:pt x="0" y="10756353"/>
                </a:lnTo>
                <a:lnTo>
                  <a:pt x="0" y="0"/>
                </a:lnTo>
                <a:close/>
              </a:path>
            </a:pathLst>
          </a:custGeom>
          <a:blipFill>
            <a:blip r:embed="rId2"/>
            <a:stretch>
              <a:fillRect l="-132053" t="0" r="-142279" b="0"/>
            </a:stretch>
          </a:blipFill>
        </p:spPr>
      </p:sp>
      <p:grpSp>
        <p:nvGrpSpPr>
          <p:cNvPr name="Group 3" id="3"/>
          <p:cNvGrpSpPr/>
          <p:nvPr/>
        </p:nvGrpSpPr>
        <p:grpSpPr>
          <a:xfrm rot="0">
            <a:off x="739641" y="8487069"/>
            <a:ext cx="2492568" cy="1985237"/>
            <a:chOff x="0" y="0"/>
            <a:chExt cx="3323424" cy="2646983"/>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3" y="5082199"/>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200"/>
            <a:chOff x="0" y="0"/>
            <a:chExt cx="1585162" cy="1592267"/>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8" y="1706046"/>
            <a:ext cx="835006" cy="835006"/>
          </a:xfrm>
          <a:custGeom>
            <a:avLst/>
            <a:gdLst/>
            <a:ahLst/>
            <a:cxnLst/>
            <a:rect r="r" b="b" t="t" l="l"/>
            <a:pathLst>
              <a:path h="835006" w="835006">
                <a:moveTo>
                  <a:pt x="0" y="0"/>
                </a:moveTo>
                <a:lnTo>
                  <a:pt x="835006" y="0"/>
                </a:lnTo>
                <a:lnTo>
                  <a:pt x="835006"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31057" y="1080294"/>
            <a:ext cx="12579429" cy="125413"/>
            <a:chOff x="0" y="0"/>
            <a:chExt cx="16772572" cy="167217"/>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5528514" y="2123549"/>
            <a:ext cx="11276778" cy="7670739"/>
          </a:xfrm>
          <a:custGeom>
            <a:avLst/>
            <a:gdLst/>
            <a:ahLst/>
            <a:cxnLst/>
            <a:rect r="r" b="b" t="t" l="l"/>
            <a:pathLst>
              <a:path h="7670739" w="11276778">
                <a:moveTo>
                  <a:pt x="0" y="0"/>
                </a:moveTo>
                <a:lnTo>
                  <a:pt x="11276778" y="0"/>
                </a:lnTo>
                <a:lnTo>
                  <a:pt x="11276778" y="7670739"/>
                </a:lnTo>
                <a:lnTo>
                  <a:pt x="0" y="7670739"/>
                </a:lnTo>
                <a:lnTo>
                  <a:pt x="0" y="0"/>
                </a:lnTo>
                <a:close/>
              </a:path>
            </a:pathLst>
          </a:custGeom>
          <a:blipFill>
            <a:blip r:embed="rId5"/>
            <a:stretch>
              <a:fillRect l="0" t="0" r="0" b="0"/>
            </a:stretch>
          </a:blipFill>
        </p:spPr>
      </p:sp>
      <p:grpSp>
        <p:nvGrpSpPr>
          <p:cNvPr name="Group 13" id="13"/>
          <p:cNvGrpSpPr/>
          <p:nvPr/>
        </p:nvGrpSpPr>
        <p:grpSpPr>
          <a:xfrm rot="0">
            <a:off x="2537237" y="161693"/>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7" id="17"/>
          <p:cNvSpPr txBox="true"/>
          <p:nvPr/>
        </p:nvSpPr>
        <p:spPr>
          <a:xfrm rot="0">
            <a:off x="5037490" y="-104775"/>
            <a:ext cx="12593949" cy="1428750"/>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Tree>
  </p:cSld>
  <p:clrMapOvr>
    <a:masterClrMapping/>
  </p:clrMapOvr>
</p:sld>
</file>

<file path=ppt/slides/slide9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7" y="-357629"/>
            <a:ext cx="4218457" cy="10756353"/>
          </a:xfrm>
          <a:custGeom>
            <a:avLst/>
            <a:gdLst/>
            <a:ahLst/>
            <a:cxnLst/>
            <a:rect r="r" b="b" t="t" l="l"/>
            <a:pathLst>
              <a:path h="10756353" w="4218457">
                <a:moveTo>
                  <a:pt x="0" y="0"/>
                </a:moveTo>
                <a:lnTo>
                  <a:pt x="4218457" y="0"/>
                </a:lnTo>
                <a:lnTo>
                  <a:pt x="4218457" y="10756353"/>
                </a:lnTo>
                <a:lnTo>
                  <a:pt x="0" y="10756353"/>
                </a:lnTo>
                <a:lnTo>
                  <a:pt x="0" y="0"/>
                </a:lnTo>
                <a:close/>
              </a:path>
            </a:pathLst>
          </a:custGeom>
          <a:blipFill>
            <a:blip r:embed="rId2"/>
            <a:stretch>
              <a:fillRect l="-132053" t="0" r="-142279" b="0"/>
            </a:stretch>
          </a:blipFill>
        </p:spPr>
      </p:sp>
      <p:grpSp>
        <p:nvGrpSpPr>
          <p:cNvPr name="Group 3" id="3"/>
          <p:cNvGrpSpPr/>
          <p:nvPr/>
        </p:nvGrpSpPr>
        <p:grpSpPr>
          <a:xfrm rot="0">
            <a:off x="739641" y="8487069"/>
            <a:ext cx="2492568" cy="1985237"/>
            <a:chOff x="0" y="0"/>
            <a:chExt cx="3323424" cy="2646983"/>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3" y="5082199"/>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200"/>
            <a:chOff x="0" y="0"/>
            <a:chExt cx="1585162" cy="1592267"/>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8" y="1706046"/>
            <a:ext cx="835006" cy="835006"/>
          </a:xfrm>
          <a:custGeom>
            <a:avLst/>
            <a:gdLst/>
            <a:ahLst/>
            <a:cxnLst/>
            <a:rect r="r" b="b" t="t" l="l"/>
            <a:pathLst>
              <a:path h="835006" w="835006">
                <a:moveTo>
                  <a:pt x="0" y="0"/>
                </a:moveTo>
                <a:lnTo>
                  <a:pt x="835006" y="0"/>
                </a:lnTo>
                <a:lnTo>
                  <a:pt x="835006"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31057" y="1080294"/>
            <a:ext cx="12579429" cy="125413"/>
            <a:chOff x="0" y="0"/>
            <a:chExt cx="16772572" cy="167217"/>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5037490" y="1950019"/>
            <a:ext cx="12487362" cy="7658915"/>
          </a:xfrm>
          <a:custGeom>
            <a:avLst/>
            <a:gdLst/>
            <a:ahLst/>
            <a:cxnLst/>
            <a:rect r="r" b="b" t="t" l="l"/>
            <a:pathLst>
              <a:path h="7658915" w="12487362">
                <a:moveTo>
                  <a:pt x="0" y="0"/>
                </a:moveTo>
                <a:lnTo>
                  <a:pt x="12487362" y="0"/>
                </a:lnTo>
                <a:lnTo>
                  <a:pt x="12487362" y="7658915"/>
                </a:lnTo>
                <a:lnTo>
                  <a:pt x="0" y="7658915"/>
                </a:lnTo>
                <a:lnTo>
                  <a:pt x="0" y="0"/>
                </a:lnTo>
                <a:close/>
              </a:path>
            </a:pathLst>
          </a:custGeom>
          <a:blipFill>
            <a:blip r:embed="rId5"/>
            <a:stretch>
              <a:fillRect l="0" t="0" r="0" b="0"/>
            </a:stretch>
          </a:blipFill>
        </p:spPr>
      </p:sp>
      <p:grpSp>
        <p:nvGrpSpPr>
          <p:cNvPr name="Group 13" id="13"/>
          <p:cNvGrpSpPr/>
          <p:nvPr/>
        </p:nvGrpSpPr>
        <p:grpSpPr>
          <a:xfrm rot="0">
            <a:off x="2537237" y="161693"/>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7" id="17"/>
          <p:cNvSpPr txBox="true"/>
          <p:nvPr/>
        </p:nvSpPr>
        <p:spPr>
          <a:xfrm rot="0">
            <a:off x="5037490" y="-104775"/>
            <a:ext cx="12593949" cy="1428750"/>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Tree>
  </p:cSld>
  <p:clrMapOvr>
    <a:masterClrMapping/>
  </p:clrMapOvr>
</p:sld>
</file>

<file path=ppt/slides/slide9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7" y="-357629"/>
            <a:ext cx="4218457" cy="10756353"/>
          </a:xfrm>
          <a:custGeom>
            <a:avLst/>
            <a:gdLst/>
            <a:ahLst/>
            <a:cxnLst/>
            <a:rect r="r" b="b" t="t" l="l"/>
            <a:pathLst>
              <a:path h="10756353" w="4218457">
                <a:moveTo>
                  <a:pt x="0" y="0"/>
                </a:moveTo>
                <a:lnTo>
                  <a:pt x="4218457" y="0"/>
                </a:lnTo>
                <a:lnTo>
                  <a:pt x="4218457" y="10756353"/>
                </a:lnTo>
                <a:lnTo>
                  <a:pt x="0" y="10756353"/>
                </a:lnTo>
                <a:lnTo>
                  <a:pt x="0" y="0"/>
                </a:lnTo>
                <a:close/>
              </a:path>
            </a:pathLst>
          </a:custGeom>
          <a:blipFill>
            <a:blip r:embed="rId2"/>
            <a:stretch>
              <a:fillRect l="-132053" t="0" r="-142279" b="0"/>
            </a:stretch>
          </a:blipFill>
        </p:spPr>
      </p:sp>
      <p:grpSp>
        <p:nvGrpSpPr>
          <p:cNvPr name="Group 3" id="3"/>
          <p:cNvGrpSpPr/>
          <p:nvPr/>
        </p:nvGrpSpPr>
        <p:grpSpPr>
          <a:xfrm rot="0">
            <a:off x="739641" y="8487069"/>
            <a:ext cx="2492568" cy="1985237"/>
            <a:chOff x="0" y="0"/>
            <a:chExt cx="3323424" cy="2646983"/>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3" y="5082199"/>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200"/>
            <a:chOff x="0" y="0"/>
            <a:chExt cx="1585162" cy="1592267"/>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8" y="1706046"/>
            <a:ext cx="835006" cy="835006"/>
          </a:xfrm>
          <a:custGeom>
            <a:avLst/>
            <a:gdLst/>
            <a:ahLst/>
            <a:cxnLst/>
            <a:rect r="r" b="b" t="t" l="l"/>
            <a:pathLst>
              <a:path h="835006" w="835006">
                <a:moveTo>
                  <a:pt x="0" y="0"/>
                </a:moveTo>
                <a:lnTo>
                  <a:pt x="835006" y="0"/>
                </a:lnTo>
                <a:lnTo>
                  <a:pt x="835006"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31057" y="1080294"/>
            <a:ext cx="12579429" cy="125413"/>
            <a:chOff x="0" y="0"/>
            <a:chExt cx="16772572" cy="167217"/>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5346207" y="2409334"/>
            <a:ext cx="11423775" cy="5345731"/>
          </a:xfrm>
          <a:custGeom>
            <a:avLst/>
            <a:gdLst/>
            <a:ahLst/>
            <a:cxnLst/>
            <a:rect r="r" b="b" t="t" l="l"/>
            <a:pathLst>
              <a:path h="5345731" w="11423775">
                <a:moveTo>
                  <a:pt x="0" y="0"/>
                </a:moveTo>
                <a:lnTo>
                  <a:pt x="11423775" y="0"/>
                </a:lnTo>
                <a:lnTo>
                  <a:pt x="11423775" y="5345731"/>
                </a:lnTo>
                <a:lnTo>
                  <a:pt x="0" y="5345731"/>
                </a:lnTo>
                <a:lnTo>
                  <a:pt x="0" y="0"/>
                </a:lnTo>
                <a:close/>
              </a:path>
            </a:pathLst>
          </a:custGeom>
          <a:blipFill>
            <a:blip r:embed="rId5"/>
            <a:stretch>
              <a:fillRect l="0" t="0" r="-1971" b="-111101"/>
            </a:stretch>
          </a:blipFill>
        </p:spPr>
      </p:sp>
      <p:grpSp>
        <p:nvGrpSpPr>
          <p:cNvPr name="Group 13" id="13"/>
          <p:cNvGrpSpPr/>
          <p:nvPr/>
        </p:nvGrpSpPr>
        <p:grpSpPr>
          <a:xfrm rot="0">
            <a:off x="2537237" y="161693"/>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7" id="17"/>
          <p:cNvSpPr txBox="true"/>
          <p:nvPr/>
        </p:nvSpPr>
        <p:spPr>
          <a:xfrm rot="0">
            <a:off x="5037490" y="-104775"/>
            <a:ext cx="12593949" cy="1428750"/>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DAGVTqLbUuE</dc:identifier>
  <dcterms:modified xsi:type="dcterms:W3CDTF">2011-08-01T06:04:30Z</dcterms:modified>
  <cp:revision>1</cp:revision>
  <dc:title>Revision Notes (4) - Software</dc:title>
</cp:coreProperties>
</file>