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67.xml"/>
  <Override ContentType="application/vnd.openxmlformats-officedocument.presentationml.slide+xml" PartName="/ppt/slides/slide168.xml"/>
  <Override ContentType="application/vnd.openxmlformats-officedocument.presentationml.slide+xml" PartName="/ppt/slides/slide169.xml"/>
  <Override ContentType="application/vnd.openxmlformats-officedocument.presentationml.slide+xml" PartName="/ppt/slides/slide170.xml"/>
  <Override ContentType="application/vnd.openxmlformats-officedocument.presentationml.slide+xml" PartName="/ppt/slides/slide171.xml"/>
  <Override ContentType="application/vnd.openxmlformats-officedocument.presentationml.slide+xml" PartName="/ppt/slides/slide172.xml"/>
  <Override ContentType="application/vnd.openxmlformats-officedocument.presentationml.slide+xml" PartName="/ppt/slides/slide173.xml"/>
  <Override ContentType="application/vnd.openxmlformats-officedocument.presentationml.slide+xml" PartName="/ppt/slides/slide174.xml"/>
  <Override ContentType="application/vnd.openxmlformats-officedocument.presentationml.slide+xml" PartName="/ppt/slides/slide175.xml"/>
  <Override ContentType="application/vnd.openxmlformats-officedocument.presentationml.slide+xml" PartName="/ppt/slides/slide176.xml"/>
  <Override ContentType="application/vnd.openxmlformats-officedocument.presentationml.slide+xml" PartName="/ppt/slides/slide177.xml"/>
  <Override ContentType="application/vnd.openxmlformats-officedocument.presentationml.slide+xml" PartName="/ppt/slides/slide178.xml"/>
  <Override ContentType="application/vnd.openxmlformats-officedocument.presentationml.slide+xml" PartName="/ppt/slides/slide179.xml"/>
  <Override ContentType="application/vnd.openxmlformats-officedocument.presentationml.slide+xml" PartName="/ppt/slides/slide180.xml"/>
  <Override ContentType="application/vnd.openxmlformats-officedocument.presentationml.slide+xml" PartName="/ppt/slides/slide181.xml"/>
  <Override ContentType="application/vnd.openxmlformats-officedocument.presentationml.slide+xml" PartName="/ppt/slides/slide182.xml"/>
  <Override ContentType="application/vnd.openxmlformats-officedocument.presentationml.slide+xml" PartName="/ppt/slides/slide183.xml"/>
  <Override ContentType="application/vnd.openxmlformats-officedocument.presentationml.slide+xml" PartName="/ppt/slides/slide184.xml"/>
  <Override ContentType="application/vnd.openxmlformats-officedocument.presentationml.slide+xml" PartName="/ppt/slides/slide185.xml"/>
  <Override ContentType="application/vnd.openxmlformats-officedocument.presentationml.slide+xml" PartName="/ppt/slides/slide186.xml"/>
  <Override ContentType="application/vnd.openxmlformats-officedocument.presentationml.slide+xml" PartName="/ppt/slides/slide187.xml"/>
  <Override ContentType="application/vnd.openxmlformats-officedocument.presentationml.slide+xml" PartName="/ppt/slides/slide188.xml"/>
  <Override ContentType="application/vnd.openxmlformats-officedocument.presentationml.slide+xml" PartName="/ppt/slides/slide189.xml"/>
  <Override ContentType="application/vnd.openxmlformats-officedocument.presentationml.slide+xml" PartName="/ppt/slides/slide190.xml"/>
  <Override ContentType="application/vnd.openxmlformats-officedocument.presentationml.slide+xml" PartName="/ppt/slides/slide191.xml"/>
  <Override ContentType="application/vnd.openxmlformats-officedocument.presentationml.slide+xml" PartName="/ppt/slides/slide192.xml"/>
  <Override ContentType="application/vnd.openxmlformats-officedocument.presentationml.slide+xml" PartName="/ppt/slides/slide193.xml"/>
  <Override ContentType="application/vnd.openxmlformats-officedocument.presentationml.slide+xml" PartName="/ppt/slides/slide194.xml"/>
  <Override ContentType="application/vnd.openxmlformats-officedocument.presentationml.slide+xml" PartName="/ppt/slides/slide195.xml"/>
  <Override ContentType="application/vnd.openxmlformats-officedocument.presentationml.slide+xml" PartName="/ppt/slides/slide196.xml"/>
  <Override ContentType="application/vnd.openxmlformats-officedocument.presentationml.slide+xml" PartName="/ppt/slides/slide197.xml"/>
  <Override ContentType="application/vnd.openxmlformats-officedocument.presentationml.slide+xml" PartName="/ppt/slides/slide198.xml"/>
  <Override ContentType="application/vnd.openxmlformats-officedocument.presentationml.slide+xml" PartName="/ppt/slides/slide199.xml"/>
  <Override ContentType="application/vnd.openxmlformats-officedocument.presentationml.slide+xml" PartName="/ppt/slides/slide200.xml"/>
  <Override ContentType="application/vnd.openxmlformats-officedocument.presentationml.slide+xml" PartName="/ppt/slides/slide20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Lst>
  <p:sldSz cx="18288000" cy="10287000"/>
  <p:notesSz cx="6858000" cy="9144000"/>
  <p:embeddedFontLst>
    <p:embeddedFont>
      <p:font typeface="DejaVu Sans Light" charset="1" panose="020B0603030804020204"/>
      <p:regular r:id="rId207"/>
    </p:embeddedFont>
    <p:embeddedFont>
      <p:font typeface="DejaVu Sans Bold" charset="1" panose="020B0803030604020204"/>
      <p:regular r:id="rId208"/>
    </p:embeddedFont>
    <p:embeddedFont>
      <p:font typeface="Arimo Bold" charset="1" panose="020B0704020202020204"/>
      <p:regular r:id="rId209"/>
    </p:embeddedFont>
    <p:embeddedFont>
      <p:font typeface="Fredoka" charset="1" panose="02000000000000000000"/>
      <p:regular r:id="rId210"/>
    </p:embeddedFont>
    <p:embeddedFont>
      <p:font typeface="Code Pro Bold" charset="1" panose="00000800000000000000"/>
      <p:regular r:id="rId211"/>
    </p:embeddedFont>
    <p:embeddedFont>
      <p:font typeface="Anca Coder" charset="1" panose="020B0509020502020204"/>
      <p:regular r:id="rId212"/>
    </p:embeddedFont>
    <p:embeddedFont>
      <p:font typeface="Code Pro" charset="1" panose="00000500000000000000"/>
      <p:regular r:id="rId213"/>
    </p:embeddedFont>
    <p:embeddedFont>
      <p:font typeface="Architects Daughter" charset="1" panose="00000000000000000000"/>
      <p:regular r:id="rId214"/>
    </p:embeddedFont>
    <p:embeddedFont>
      <p:font typeface="Spectre" charset="1" panose="00000500000000000000"/>
      <p:regular r:id="rId215"/>
    </p:embeddedFont>
    <p:embeddedFont>
      <p:font typeface="Magz" charset="1" panose="02000503000000000000"/>
      <p:regular r:id="rId216"/>
    </p:embeddedFont>
    <p:embeddedFont>
      <p:font typeface="Alata" charset="1" panose="00000500000000000000"/>
      <p:regular r:id="rId217"/>
    </p:embeddedFont>
    <p:embeddedFont>
      <p:font typeface="Nickainley" charset="1" panose="00000500000000000000"/>
      <p:regular r:id="rId218"/>
    </p:embeddedFont>
    <p:embeddedFont>
      <p:font typeface="Jeepers" charset="1" panose="02000000000000000000"/>
      <p:regular r:id="rId219"/>
    </p:embeddedFont>
    <p:embeddedFont>
      <p:font typeface="Noot" charset="1" panose="00000000000000000000"/>
      <p:regular r:id="rId220"/>
    </p:embeddedFont>
    <p:embeddedFont>
      <p:font typeface="Arimo Italics" charset="1" panose="020B0604020202090204"/>
      <p:regular r:id="rId221"/>
    </p:embeddedFont>
    <p:embeddedFont>
      <p:font typeface="Arimo" charset="1" panose="020B0604020202020204"/>
      <p:regular r:id="rId222"/>
    </p:embeddedFont>
    <p:embeddedFont>
      <p:font typeface="Anca Coder Bold" charset="1" panose="020B0809020502020204"/>
      <p:regular r:id="rId2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slides/slide95.xml" Type="http://schemas.openxmlformats.org/officeDocument/2006/relationships/slide"/><Relationship Id="rId101" Target="slides/slide96.xml" Type="http://schemas.openxmlformats.org/officeDocument/2006/relationships/slide"/><Relationship Id="rId102" Target="slides/slide97.xml" Type="http://schemas.openxmlformats.org/officeDocument/2006/relationships/slide"/><Relationship Id="rId103" Target="slides/slide98.xml" Type="http://schemas.openxmlformats.org/officeDocument/2006/relationships/slide"/><Relationship Id="rId104" Target="slides/slide99.xml" Type="http://schemas.openxmlformats.org/officeDocument/2006/relationships/slide"/><Relationship Id="rId105" Target="slides/slide100.xml" Type="http://schemas.openxmlformats.org/officeDocument/2006/relationships/slide"/><Relationship Id="rId106" Target="slides/slide101.xml" Type="http://schemas.openxmlformats.org/officeDocument/2006/relationships/slide"/><Relationship Id="rId107" Target="slides/slide102.xml" Type="http://schemas.openxmlformats.org/officeDocument/2006/relationships/slide"/><Relationship Id="rId108" Target="slides/slide103.xml" Type="http://schemas.openxmlformats.org/officeDocument/2006/relationships/slide"/><Relationship Id="rId109" Target="slides/slide104.xml" Type="http://schemas.openxmlformats.org/officeDocument/2006/relationships/slide"/><Relationship Id="rId11" Target="slides/slide6.xml" Type="http://schemas.openxmlformats.org/officeDocument/2006/relationships/slide"/><Relationship Id="rId110" Target="slides/slide105.xml" Type="http://schemas.openxmlformats.org/officeDocument/2006/relationships/slide"/><Relationship Id="rId111" Target="slides/slide106.xml" Type="http://schemas.openxmlformats.org/officeDocument/2006/relationships/slide"/><Relationship Id="rId112" Target="slides/slide107.xml" Type="http://schemas.openxmlformats.org/officeDocument/2006/relationships/slide"/><Relationship Id="rId113" Target="slides/slide108.xml" Type="http://schemas.openxmlformats.org/officeDocument/2006/relationships/slide"/><Relationship Id="rId114" Target="slides/slide109.xml" Type="http://schemas.openxmlformats.org/officeDocument/2006/relationships/slide"/><Relationship Id="rId115" Target="slides/slide110.xml" Type="http://schemas.openxmlformats.org/officeDocument/2006/relationships/slide"/><Relationship Id="rId116" Target="slides/slide111.xml" Type="http://schemas.openxmlformats.org/officeDocument/2006/relationships/slide"/><Relationship Id="rId117" Target="slides/slide112.xml" Type="http://schemas.openxmlformats.org/officeDocument/2006/relationships/slide"/><Relationship Id="rId118" Target="slides/slide113.xml" Type="http://schemas.openxmlformats.org/officeDocument/2006/relationships/slide"/><Relationship Id="rId119" Target="slides/slide114.xml" Type="http://schemas.openxmlformats.org/officeDocument/2006/relationships/slide"/><Relationship Id="rId12" Target="slides/slide7.xml" Type="http://schemas.openxmlformats.org/officeDocument/2006/relationships/slide"/><Relationship Id="rId120" Target="slides/slide115.xml" Type="http://schemas.openxmlformats.org/officeDocument/2006/relationships/slide"/><Relationship Id="rId121" Target="slides/slide116.xml" Type="http://schemas.openxmlformats.org/officeDocument/2006/relationships/slide"/><Relationship Id="rId122" Target="slides/slide117.xml" Type="http://schemas.openxmlformats.org/officeDocument/2006/relationships/slide"/><Relationship Id="rId123" Target="slides/slide118.xml" Type="http://schemas.openxmlformats.org/officeDocument/2006/relationships/slide"/><Relationship Id="rId124" Target="slides/slide119.xml" Type="http://schemas.openxmlformats.org/officeDocument/2006/relationships/slide"/><Relationship Id="rId125" Target="slides/slide120.xml" Type="http://schemas.openxmlformats.org/officeDocument/2006/relationships/slide"/><Relationship Id="rId126" Target="slides/slide121.xml" Type="http://schemas.openxmlformats.org/officeDocument/2006/relationships/slide"/><Relationship Id="rId127" Target="slides/slide122.xml" Type="http://schemas.openxmlformats.org/officeDocument/2006/relationships/slide"/><Relationship Id="rId128" Target="slides/slide123.xml" Type="http://schemas.openxmlformats.org/officeDocument/2006/relationships/slide"/><Relationship Id="rId129" Target="slides/slide124.xml" Type="http://schemas.openxmlformats.org/officeDocument/2006/relationships/slide"/><Relationship Id="rId13" Target="slides/slide8.xml" Type="http://schemas.openxmlformats.org/officeDocument/2006/relationships/slide"/><Relationship Id="rId130" Target="slides/slide125.xml" Type="http://schemas.openxmlformats.org/officeDocument/2006/relationships/slide"/><Relationship Id="rId131" Target="slides/slide126.xml" Type="http://schemas.openxmlformats.org/officeDocument/2006/relationships/slide"/><Relationship Id="rId132" Target="slides/slide127.xml" Type="http://schemas.openxmlformats.org/officeDocument/2006/relationships/slide"/><Relationship Id="rId133" Target="slides/slide128.xml" Type="http://schemas.openxmlformats.org/officeDocument/2006/relationships/slide"/><Relationship Id="rId134" Target="slides/slide129.xml" Type="http://schemas.openxmlformats.org/officeDocument/2006/relationships/slide"/><Relationship Id="rId135" Target="slides/slide130.xml" Type="http://schemas.openxmlformats.org/officeDocument/2006/relationships/slide"/><Relationship Id="rId136" Target="slides/slide131.xml" Type="http://schemas.openxmlformats.org/officeDocument/2006/relationships/slide"/><Relationship Id="rId137" Target="slides/slide132.xml" Type="http://schemas.openxmlformats.org/officeDocument/2006/relationships/slide"/><Relationship Id="rId138" Target="slides/slide133.xml" Type="http://schemas.openxmlformats.org/officeDocument/2006/relationships/slide"/><Relationship Id="rId139" Target="slides/slide134.xml" Type="http://schemas.openxmlformats.org/officeDocument/2006/relationships/slide"/><Relationship Id="rId14" Target="slides/slide9.xml" Type="http://schemas.openxmlformats.org/officeDocument/2006/relationships/slide"/><Relationship Id="rId140" Target="slides/slide135.xml" Type="http://schemas.openxmlformats.org/officeDocument/2006/relationships/slide"/><Relationship Id="rId141" Target="slides/slide136.xml" Type="http://schemas.openxmlformats.org/officeDocument/2006/relationships/slide"/><Relationship Id="rId142" Target="slides/slide137.xml" Type="http://schemas.openxmlformats.org/officeDocument/2006/relationships/slide"/><Relationship Id="rId143" Target="slides/slide138.xml" Type="http://schemas.openxmlformats.org/officeDocument/2006/relationships/slide"/><Relationship Id="rId144" Target="slides/slide139.xml" Type="http://schemas.openxmlformats.org/officeDocument/2006/relationships/slide"/><Relationship Id="rId145" Target="slides/slide140.xml" Type="http://schemas.openxmlformats.org/officeDocument/2006/relationships/slide"/><Relationship Id="rId146" Target="slides/slide141.xml" Type="http://schemas.openxmlformats.org/officeDocument/2006/relationships/slide"/><Relationship Id="rId147" Target="slides/slide142.xml" Type="http://schemas.openxmlformats.org/officeDocument/2006/relationships/slide"/><Relationship Id="rId148" Target="slides/slide143.xml" Type="http://schemas.openxmlformats.org/officeDocument/2006/relationships/slide"/><Relationship Id="rId149" Target="slides/slide144.xml" Type="http://schemas.openxmlformats.org/officeDocument/2006/relationships/slide"/><Relationship Id="rId15" Target="slides/slide10.xml" Type="http://schemas.openxmlformats.org/officeDocument/2006/relationships/slide"/><Relationship Id="rId150" Target="slides/slide145.xml" Type="http://schemas.openxmlformats.org/officeDocument/2006/relationships/slide"/><Relationship Id="rId151" Target="slides/slide146.xml" Type="http://schemas.openxmlformats.org/officeDocument/2006/relationships/slide"/><Relationship Id="rId152" Target="slides/slide147.xml" Type="http://schemas.openxmlformats.org/officeDocument/2006/relationships/slide"/><Relationship Id="rId153" Target="slides/slide148.xml" Type="http://schemas.openxmlformats.org/officeDocument/2006/relationships/slide"/><Relationship Id="rId154" Target="slides/slide149.xml" Type="http://schemas.openxmlformats.org/officeDocument/2006/relationships/slide"/><Relationship Id="rId155" Target="slides/slide150.xml" Type="http://schemas.openxmlformats.org/officeDocument/2006/relationships/slide"/><Relationship Id="rId156" Target="slides/slide151.xml" Type="http://schemas.openxmlformats.org/officeDocument/2006/relationships/slide"/><Relationship Id="rId157" Target="slides/slide152.xml" Type="http://schemas.openxmlformats.org/officeDocument/2006/relationships/slide"/><Relationship Id="rId158" Target="slides/slide153.xml" Type="http://schemas.openxmlformats.org/officeDocument/2006/relationships/slide"/><Relationship Id="rId159" Target="slides/slide154.xml" Type="http://schemas.openxmlformats.org/officeDocument/2006/relationships/slide"/><Relationship Id="rId16" Target="slides/slide11.xml" Type="http://schemas.openxmlformats.org/officeDocument/2006/relationships/slide"/><Relationship Id="rId160" Target="slides/slide155.xml" Type="http://schemas.openxmlformats.org/officeDocument/2006/relationships/slide"/><Relationship Id="rId161" Target="slides/slide156.xml" Type="http://schemas.openxmlformats.org/officeDocument/2006/relationships/slide"/><Relationship Id="rId162" Target="slides/slide157.xml" Type="http://schemas.openxmlformats.org/officeDocument/2006/relationships/slide"/><Relationship Id="rId163" Target="slides/slide158.xml" Type="http://schemas.openxmlformats.org/officeDocument/2006/relationships/slide"/><Relationship Id="rId164" Target="slides/slide159.xml" Type="http://schemas.openxmlformats.org/officeDocument/2006/relationships/slide"/><Relationship Id="rId165" Target="slides/slide160.xml" Type="http://schemas.openxmlformats.org/officeDocument/2006/relationships/slide"/><Relationship Id="rId166" Target="slides/slide161.xml" Type="http://schemas.openxmlformats.org/officeDocument/2006/relationships/slide"/><Relationship Id="rId167" Target="slides/slide162.xml" Type="http://schemas.openxmlformats.org/officeDocument/2006/relationships/slide"/><Relationship Id="rId168" Target="slides/slide163.xml" Type="http://schemas.openxmlformats.org/officeDocument/2006/relationships/slide"/><Relationship Id="rId169" Target="slides/slide164.xml" Type="http://schemas.openxmlformats.org/officeDocument/2006/relationships/slide"/><Relationship Id="rId17" Target="slides/slide12.xml" Type="http://schemas.openxmlformats.org/officeDocument/2006/relationships/slide"/><Relationship Id="rId170" Target="slides/slide165.xml" Type="http://schemas.openxmlformats.org/officeDocument/2006/relationships/slide"/><Relationship Id="rId171" Target="slides/slide166.xml" Type="http://schemas.openxmlformats.org/officeDocument/2006/relationships/slide"/><Relationship Id="rId172" Target="slides/slide167.xml" Type="http://schemas.openxmlformats.org/officeDocument/2006/relationships/slide"/><Relationship Id="rId173" Target="slides/slide168.xml" Type="http://schemas.openxmlformats.org/officeDocument/2006/relationships/slide"/><Relationship Id="rId174" Target="slides/slide169.xml" Type="http://schemas.openxmlformats.org/officeDocument/2006/relationships/slide"/><Relationship Id="rId175" Target="slides/slide170.xml" Type="http://schemas.openxmlformats.org/officeDocument/2006/relationships/slide"/><Relationship Id="rId176" Target="slides/slide171.xml" Type="http://schemas.openxmlformats.org/officeDocument/2006/relationships/slide"/><Relationship Id="rId177" Target="slides/slide172.xml" Type="http://schemas.openxmlformats.org/officeDocument/2006/relationships/slide"/><Relationship Id="rId178" Target="slides/slide173.xml" Type="http://schemas.openxmlformats.org/officeDocument/2006/relationships/slide"/><Relationship Id="rId179" Target="slides/slide174.xml" Type="http://schemas.openxmlformats.org/officeDocument/2006/relationships/slide"/><Relationship Id="rId18" Target="slides/slide13.xml" Type="http://schemas.openxmlformats.org/officeDocument/2006/relationships/slide"/><Relationship Id="rId180" Target="slides/slide175.xml" Type="http://schemas.openxmlformats.org/officeDocument/2006/relationships/slide"/><Relationship Id="rId181" Target="slides/slide176.xml" Type="http://schemas.openxmlformats.org/officeDocument/2006/relationships/slide"/><Relationship Id="rId182" Target="slides/slide177.xml" Type="http://schemas.openxmlformats.org/officeDocument/2006/relationships/slide"/><Relationship Id="rId183" Target="slides/slide178.xml" Type="http://schemas.openxmlformats.org/officeDocument/2006/relationships/slide"/><Relationship Id="rId184" Target="slides/slide179.xml" Type="http://schemas.openxmlformats.org/officeDocument/2006/relationships/slide"/><Relationship Id="rId185" Target="slides/slide180.xml" Type="http://schemas.openxmlformats.org/officeDocument/2006/relationships/slide"/><Relationship Id="rId186" Target="slides/slide181.xml" Type="http://schemas.openxmlformats.org/officeDocument/2006/relationships/slide"/><Relationship Id="rId187" Target="slides/slide182.xml" Type="http://schemas.openxmlformats.org/officeDocument/2006/relationships/slide"/><Relationship Id="rId188" Target="slides/slide183.xml" Type="http://schemas.openxmlformats.org/officeDocument/2006/relationships/slide"/><Relationship Id="rId189" Target="slides/slide184.xml" Type="http://schemas.openxmlformats.org/officeDocument/2006/relationships/slide"/><Relationship Id="rId19" Target="slides/slide14.xml" Type="http://schemas.openxmlformats.org/officeDocument/2006/relationships/slide"/><Relationship Id="rId190" Target="slides/slide185.xml" Type="http://schemas.openxmlformats.org/officeDocument/2006/relationships/slide"/><Relationship Id="rId191" Target="slides/slide186.xml" Type="http://schemas.openxmlformats.org/officeDocument/2006/relationships/slide"/><Relationship Id="rId192" Target="slides/slide187.xml" Type="http://schemas.openxmlformats.org/officeDocument/2006/relationships/slide"/><Relationship Id="rId193" Target="slides/slide188.xml" Type="http://schemas.openxmlformats.org/officeDocument/2006/relationships/slide"/><Relationship Id="rId194" Target="slides/slide189.xml" Type="http://schemas.openxmlformats.org/officeDocument/2006/relationships/slide"/><Relationship Id="rId195" Target="slides/slide190.xml" Type="http://schemas.openxmlformats.org/officeDocument/2006/relationships/slide"/><Relationship Id="rId196" Target="slides/slide191.xml" Type="http://schemas.openxmlformats.org/officeDocument/2006/relationships/slide"/><Relationship Id="rId197" Target="slides/slide192.xml" Type="http://schemas.openxmlformats.org/officeDocument/2006/relationships/slide"/><Relationship Id="rId198" Target="slides/slide193.xml" Type="http://schemas.openxmlformats.org/officeDocument/2006/relationships/slide"/><Relationship Id="rId199" Target="slides/slide19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00" Target="slides/slide195.xml" Type="http://schemas.openxmlformats.org/officeDocument/2006/relationships/slide"/><Relationship Id="rId201" Target="slides/slide196.xml" Type="http://schemas.openxmlformats.org/officeDocument/2006/relationships/slide"/><Relationship Id="rId202" Target="slides/slide197.xml" Type="http://schemas.openxmlformats.org/officeDocument/2006/relationships/slide"/><Relationship Id="rId203" Target="slides/slide198.xml" Type="http://schemas.openxmlformats.org/officeDocument/2006/relationships/slide"/><Relationship Id="rId204" Target="slides/slide199.xml" Type="http://schemas.openxmlformats.org/officeDocument/2006/relationships/slide"/><Relationship Id="rId205" Target="slides/slide200.xml" Type="http://schemas.openxmlformats.org/officeDocument/2006/relationships/slide"/><Relationship Id="rId206" Target="slides/slide201.xml" Type="http://schemas.openxmlformats.org/officeDocument/2006/relationships/slide"/><Relationship Id="rId207" Target="fonts/font207.fntdata" Type="http://schemas.openxmlformats.org/officeDocument/2006/relationships/font"/><Relationship Id="rId208" Target="fonts/font208.fntdata" Type="http://schemas.openxmlformats.org/officeDocument/2006/relationships/font"/><Relationship Id="rId209" Target="fonts/font209.fntdata" Type="http://schemas.openxmlformats.org/officeDocument/2006/relationships/font"/><Relationship Id="rId21" Target="slides/slide16.xml" Type="http://schemas.openxmlformats.org/officeDocument/2006/relationships/slide"/><Relationship Id="rId210" Target="fonts/font210.fntdata" Type="http://schemas.openxmlformats.org/officeDocument/2006/relationships/font"/><Relationship Id="rId211" Target="fonts/font211.fntdata" Type="http://schemas.openxmlformats.org/officeDocument/2006/relationships/font"/><Relationship Id="rId212" Target="fonts/font212.fntdata" Type="http://schemas.openxmlformats.org/officeDocument/2006/relationships/font"/><Relationship Id="rId213" Target="fonts/font213.fntdata" Type="http://schemas.openxmlformats.org/officeDocument/2006/relationships/font"/><Relationship Id="rId214" Target="fonts/font214.fntdata" Type="http://schemas.openxmlformats.org/officeDocument/2006/relationships/font"/><Relationship Id="rId215" Target="fonts/font215.fntdata" Type="http://schemas.openxmlformats.org/officeDocument/2006/relationships/font"/><Relationship Id="rId216" Target="fonts/font216.fntdata" Type="http://schemas.openxmlformats.org/officeDocument/2006/relationships/font"/><Relationship Id="rId217" Target="fonts/font217.fntdata" Type="http://schemas.openxmlformats.org/officeDocument/2006/relationships/font"/><Relationship Id="rId218" Target="fonts/font218.fntdata" Type="http://schemas.openxmlformats.org/officeDocument/2006/relationships/font"/><Relationship Id="rId219" Target="fonts/font219.fntdata" Type="http://schemas.openxmlformats.org/officeDocument/2006/relationships/font"/><Relationship Id="rId22" Target="slides/slide17.xml" Type="http://schemas.openxmlformats.org/officeDocument/2006/relationships/slide"/><Relationship Id="rId220" Target="fonts/font220.fntdata" Type="http://schemas.openxmlformats.org/officeDocument/2006/relationships/font"/><Relationship Id="rId221" Target="fonts/font221.fntdata" Type="http://schemas.openxmlformats.org/officeDocument/2006/relationships/font"/><Relationship Id="rId222" Target="fonts/font222.fntdata" Type="http://schemas.openxmlformats.org/officeDocument/2006/relationships/font"/><Relationship Id="rId223" Target="fonts/font223.fntdata" Type="http://schemas.openxmlformats.org/officeDocument/2006/relationships/font"/><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slides/slide81.xml" Type="http://schemas.openxmlformats.org/officeDocument/2006/relationships/slide"/><Relationship Id="rId87" Target="slides/slide82.xml" Type="http://schemas.openxmlformats.org/officeDocument/2006/relationships/slide"/><Relationship Id="rId88" Target="slides/slide83.xml" Type="http://schemas.openxmlformats.org/officeDocument/2006/relationships/slide"/><Relationship Id="rId89" Target="slides/slide84.xml" Type="http://schemas.openxmlformats.org/officeDocument/2006/relationships/slide"/><Relationship Id="rId9" Target="slides/slide4.xml" Type="http://schemas.openxmlformats.org/officeDocument/2006/relationships/slide"/><Relationship Id="rId90" Target="slides/slide85.xml" Type="http://schemas.openxmlformats.org/officeDocument/2006/relationships/slide"/><Relationship Id="rId91" Target="slides/slide86.xml" Type="http://schemas.openxmlformats.org/officeDocument/2006/relationships/slide"/><Relationship Id="rId92" Target="slides/slide87.xml" Type="http://schemas.openxmlformats.org/officeDocument/2006/relationships/slide"/><Relationship Id="rId93" Target="slides/slide88.xml" Type="http://schemas.openxmlformats.org/officeDocument/2006/relationships/slide"/><Relationship Id="rId94" Target="slides/slide89.xml" Type="http://schemas.openxmlformats.org/officeDocument/2006/relationships/slide"/><Relationship Id="rId95" Target="slides/slide90.xml" Type="http://schemas.openxmlformats.org/officeDocument/2006/relationships/slide"/><Relationship Id="rId96" Target="slides/slide91.xml" Type="http://schemas.openxmlformats.org/officeDocument/2006/relationships/slide"/><Relationship Id="rId97" Target="slides/slide92.xml" Type="http://schemas.openxmlformats.org/officeDocument/2006/relationships/slide"/><Relationship Id="rId98" Target="slides/slide93.xml" Type="http://schemas.openxmlformats.org/officeDocument/2006/relationships/slide"/><Relationship Id="rId99" Target="slides/slide9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http://www.exampaperspractice.co.uk" TargetMode="External" Type="http://schemas.openxmlformats.org/officeDocument/2006/relationships/hyperlink"/></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0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2.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0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3.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0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png" Type="http://schemas.openxmlformats.org/officeDocument/2006/relationships/image"/><Relationship Id="rId11" Target="../media/image2.png" Type="http://schemas.openxmlformats.org/officeDocument/2006/relationships/image"/><Relationship Id="rId12" Target="http://www.exampaperspractice.co.uk" TargetMode="External" Type="http://schemas.openxmlformats.org/officeDocument/2006/relationships/hyperlink"/><Relationship Id="rId2" Target="../media/image131.png" Type="http://schemas.openxmlformats.org/officeDocument/2006/relationships/image"/><Relationship Id="rId3" Target="../media/image132.svg" Type="http://schemas.openxmlformats.org/officeDocument/2006/relationships/image"/><Relationship Id="rId4" Target="../media/image175.png" Type="http://schemas.openxmlformats.org/officeDocument/2006/relationships/image"/><Relationship Id="rId5" Target="../media/image176.svg" Type="http://schemas.openxmlformats.org/officeDocument/2006/relationships/image"/><Relationship Id="rId6" Target="../media/image102.png" Type="http://schemas.openxmlformats.org/officeDocument/2006/relationships/image"/><Relationship Id="rId7" Target="../media/image103.svg" Type="http://schemas.openxmlformats.org/officeDocument/2006/relationships/image"/><Relationship Id="rId8" Target="../media/image106.png" Type="http://schemas.openxmlformats.org/officeDocument/2006/relationships/image"/><Relationship Id="rId9" Target="../media/image107.svg" Type="http://schemas.openxmlformats.org/officeDocument/2006/relationships/image"/></Relationships>
</file>

<file path=ppt/slides/_rels/slide10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0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4.png" Type="http://schemas.openxmlformats.org/officeDocument/2006/relationships/image"/><Relationship Id="rId3" Target="../media/image195.svg" Type="http://schemas.openxmlformats.org/officeDocument/2006/relationships/image"/><Relationship Id="rId4" Target="../media/image196.png" Type="http://schemas.openxmlformats.org/officeDocument/2006/relationships/image"/><Relationship Id="rId5" Target="../media/image197.pn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0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4.png" Type="http://schemas.openxmlformats.org/officeDocument/2006/relationships/image"/><Relationship Id="rId3" Target="../media/image195.svg" Type="http://schemas.openxmlformats.org/officeDocument/2006/relationships/image"/><Relationship Id="rId4" Target="../media/image198.png" Type="http://schemas.openxmlformats.org/officeDocument/2006/relationships/image"/><Relationship Id="rId5" Target="../media/image199.svg" Type="http://schemas.openxmlformats.org/officeDocument/2006/relationships/image"/><Relationship Id="rId6" Target="../media/image197.pn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10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4.png" Type="http://schemas.openxmlformats.org/officeDocument/2006/relationships/image"/><Relationship Id="rId3" Target="../media/image195.svg" Type="http://schemas.openxmlformats.org/officeDocument/2006/relationships/image"/><Relationship Id="rId4" Target="../media/image197.pn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10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svg" Type="http://schemas.openxmlformats.org/officeDocument/2006/relationships/image"/><Relationship Id="rId4" Target="../media/image202.png" Type="http://schemas.openxmlformats.org/officeDocument/2006/relationships/image"/><Relationship Id="rId5" Target="../media/image203.pn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0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svg" Type="http://schemas.openxmlformats.org/officeDocument/2006/relationships/image"/><Relationship Id="rId4" Target="../media/image202.pn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10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svg" Type="http://schemas.openxmlformats.org/officeDocument/2006/relationships/image"/><Relationship Id="rId4" Target="../media/image204.png" Type="http://schemas.openxmlformats.org/officeDocument/2006/relationships/image"/><Relationship Id="rId5" Target="../media/image20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svg" Type="http://schemas.openxmlformats.org/officeDocument/2006/relationships/image"/><Relationship Id="rId4" Target="../media/image204.png" Type="http://schemas.openxmlformats.org/officeDocument/2006/relationships/image"/><Relationship Id="rId5" Target="../media/image20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svg" Type="http://schemas.openxmlformats.org/officeDocument/2006/relationships/image"/><Relationship Id="rId4" Target="../media/image204.png" Type="http://schemas.openxmlformats.org/officeDocument/2006/relationships/image"/><Relationship Id="rId5" Target="../media/image20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svg" Type="http://schemas.openxmlformats.org/officeDocument/2006/relationships/image"/><Relationship Id="rId4" Target="../media/image204.png" Type="http://schemas.openxmlformats.org/officeDocument/2006/relationships/image"/><Relationship Id="rId5" Target="../media/image20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svg" Type="http://schemas.openxmlformats.org/officeDocument/2006/relationships/image"/><Relationship Id="rId4" Target="../media/image204.png" Type="http://schemas.openxmlformats.org/officeDocument/2006/relationships/image"/><Relationship Id="rId5" Target="../media/image20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svg" Type="http://schemas.openxmlformats.org/officeDocument/2006/relationships/image"/><Relationship Id="rId4" Target="../media/image204.png" Type="http://schemas.openxmlformats.org/officeDocument/2006/relationships/image"/><Relationship Id="rId5" Target="../media/image20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svg" Type="http://schemas.openxmlformats.org/officeDocument/2006/relationships/image"/><Relationship Id="rId4" Target="../media/image204.png" Type="http://schemas.openxmlformats.org/officeDocument/2006/relationships/image"/><Relationship Id="rId5" Target="../media/image20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svg" Type="http://schemas.openxmlformats.org/officeDocument/2006/relationships/image"/><Relationship Id="rId4" Target="../media/image204.png" Type="http://schemas.openxmlformats.org/officeDocument/2006/relationships/image"/><Relationship Id="rId5" Target="../media/image20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svg" Type="http://schemas.openxmlformats.org/officeDocument/2006/relationships/image"/><Relationship Id="rId4" Target="../media/image204.png" Type="http://schemas.openxmlformats.org/officeDocument/2006/relationships/image"/><Relationship Id="rId5" Target="../media/image20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svg" Type="http://schemas.openxmlformats.org/officeDocument/2006/relationships/image"/><Relationship Id="rId4" Target="../media/image204.png" Type="http://schemas.openxmlformats.org/officeDocument/2006/relationships/image"/><Relationship Id="rId5" Target="../media/image20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svg" Type="http://schemas.openxmlformats.org/officeDocument/2006/relationships/image"/><Relationship Id="rId4" Target="../media/image204.png" Type="http://schemas.openxmlformats.org/officeDocument/2006/relationships/image"/><Relationship Id="rId5" Target="../media/image20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svg" Type="http://schemas.openxmlformats.org/officeDocument/2006/relationships/image"/><Relationship Id="rId4" Target="../media/image204.png" Type="http://schemas.openxmlformats.org/officeDocument/2006/relationships/image"/><Relationship Id="rId5" Target="../media/image20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21.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00.png" Type="http://schemas.openxmlformats.org/officeDocument/2006/relationships/image"/><Relationship Id="rId3" Target="../media/image201.svg" Type="http://schemas.openxmlformats.org/officeDocument/2006/relationships/image"/><Relationship Id="rId4" Target="../media/image204.png" Type="http://schemas.openxmlformats.org/officeDocument/2006/relationships/image"/><Relationship Id="rId5" Target="../media/image205.svg" Type="http://schemas.openxmlformats.org/officeDocument/2006/relationships/image"/><Relationship Id="rId6" Target="../media/image206.png" Type="http://schemas.openxmlformats.org/officeDocument/2006/relationships/image"/><Relationship Id="rId7" Target="../media/image207.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5.png" Type="http://schemas.openxmlformats.org/officeDocument/2006/relationships/image"/><Relationship Id="rId3" Target="../media/image166.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8.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9.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0.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1.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4.png" Type="http://schemas.openxmlformats.org/officeDocument/2006/relationships/image"/><Relationship Id="rId3" Target="../media/image195.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4.png" Type="http://schemas.openxmlformats.org/officeDocument/2006/relationships/image"/><Relationship Id="rId3" Target="../media/image195.svg" Type="http://schemas.openxmlformats.org/officeDocument/2006/relationships/image"/><Relationship Id="rId4" Target="../media/image212.png" Type="http://schemas.openxmlformats.org/officeDocument/2006/relationships/image"/><Relationship Id="rId5" Target="../media/image213.png" Type="http://schemas.openxmlformats.org/officeDocument/2006/relationships/image"/><Relationship Id="rId6" Target="../media/image214.sv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png" Type="http://schemas.openxmlformats.org/officeDocument/2006/relationships/image"/><Relationship Id="rId11" Target="../media/image43.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34.png" Type="http://schemas.openxmlformats.org/officeDocument/2006/relationships/image"/><Relationship Id="rId3" Target="../media/image35.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38.png" Type="http://schemas.openxmlformats.org/officeDocument/2006/relationships/image"/><Relationship Id="rId7" Target="../media/image39.svg" Type="http://schemas.openxmlformats.org/officeDocument/2006/relationships/image"/><Relationship Id="rId8" Target="../media/image40.png" Type="http://schemas.openxmlformats.org/officeDocument/2006/relationships/image"/><Relationship Id="rId9" Target="../media/image41.svg" Type="http://schemas.openxmlformats.org/officeDocument/2006/relationships/image"/></Relationships>
</file>

<file path=ppt/slides/_rels/slide1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4.png" Type="http://schemas.openxmlformats.org/officeDocument/2006/relationships/image"/><Relationship Id="rId3" Target="../media/image195.svg" Type="http://schemas.openxmlformats.org/officeDocument/2006/relationships/image"/><Relationship Id="rId4" Target="../media/image213.png" Type="http://schemas.openxmlformats.org/officeDocument/2006/relationships/image"/><Relationship Id="rId5" Target="../media/image214.svg" Type="http://schemas.openxmlformats.org/officeDocument/2006/relationships/image"/><Relationship Id="rId6" Target="../media/image215.pn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1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5.png" Type="http://schemas.openxmlformats.org/officeDocument/2006/relationships/image"/><Relationship Id="rId3" Target="../media/image198.png" Type="http://schemas.openxmlformats.org/officeDocument/2006/relationships/image"/><Relationship Id="rId4" Target="../media/image199.sv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1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5.png" Type="http://schemas.openxmlformats.org/officeDocument/2006/relationships/image"/><Relationship Id="rId3" Target="../media/image198.png" Type="http://schemas.openxmlformats.org/officeDocument/2006/relationships/image"/><Relationship Id="rId4" Target="../media/image199.sv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1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5.png" Type="http://schemas.openxmlformats.org/officeDocument/2006/relationships/image"/><Relationship Id="rId3" Target="../media/image198.png" Type="http://schemas.openxmlformats.org/officeDocument/2006/relationships/image"/><Relationship Id="rId4" Target="../media/image199.svg" Type="http://schemas.openxmlformats.org/officeDocument/2006/relationships/image"/><Relationship Id="rId5" Target="../media/image216.pn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6.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6.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http://www.exampaperspractice.co.uk" TargetMode="External" Type="http://schemas.openxmlformats.org/officeDocument/2006/relationships/hyperlink"/></Relationships>
</file>

<file path=ppt/slides/_rels/slide1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7.png" Type="http://schemas.openxmlformats.org/officeDocument/2006/relationships/image"/><Relationship Id="rId3" Target="../media/image218.png" Type="http://schemas.openxmlformats.org/officeDocument/2006/relationships/image"/><Relationship Id="rId4" Target="../media/image219.png" Type="http://schemas.openxmlformats.org/officeDocument/2006/relationships/image"/><Relationship Id="rId5" Target="../media/image220.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1.png" Type="http://schemas.openxmlformats.org/officeDocument/2006/relationships/image"/><Relationship Id="rId3" Target="../media/image222.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3.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png" Type="http://schemas.openxmlformats.org/officeDocument/2006/relationships/image"/><Relationship Id="rId11" Target="../media/image43.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34.png" Type="http://schemas.openxmlformats.org/officeDocument/2006/relationships/image"/><Relationship Id="rId3" Target="../media/image35.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38.png" Type="http://schemas.openxmlformats.org/officeDocument/2006/relationships/image"/><Relationship Id="rId7" Target="../media/image39.svg" Type="http://schemas.openxmlformats.org/officeDocument/2006/relationships/image"/><Relationship Id="rId8" Target="../media/image40.png" Type="http://schemas.openxmlformats.org/officeDocument/2006/relationships/image"/><Relationship Id="rId9" Target="../media/image41.svg" Type="http://schemas.openxmlformats.org/officeDocument/2006/relationships/image"/></Relationships>
</file>

<file path=ppt/slides/_rels/slide1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3.png" Type="http://schemas.openxmlformats.org/officeDocument/2006/relationships/image"/><Relationship Id="rId3" Target="../media/image224.png" Type="http://schemas.openxmlformats.org/officeDocument/2006/relationships/image"/><Relationship Id="rId4" Target="../media/image225.sv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1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5.png" Type="http://schemas.openxmlformats.org/officeDocument/2006/relationships/image"/><Relationship Id="rId3" Target="../media/image166.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http://www.exampaperspractice.co.uk" TargetMode="External" Type="http://schemas.openxmlformats.org/officeDocument/2006/relationships/hyperlink"/></Relationships>
</file>

<file path=ppt/slides/_rels/slide1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6.png" Type="http://schemas.openxmlformats.org/officeDocument/2006/relationships/image"/><Relationship Id="rId3" Target="../media/image227.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http://www.exampaperspractice.co.uk" TargetMode="External" Type="http://schemas.openxmlformats.org/officeDocument/2006/relationships/hyperlink"/></Relationships>
</file>

<file path=ppt/slides/_rels/slide1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8.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9.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0.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1.png" Type="http://schemas.openxmlformats.org/officeDocument/2006/relationships/image"/><Relationship Id="rId3" Target="../media/image232.svg" Type="http://schemas.openxmlformats.org/officeDocument/2006/relationships/image"/><Relationship Id="rId4" Target="../media/image233.jpe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2.png" Type="http://schemas.openxmlformats.org/officeDocument/2006/relationships/image"/><Relationship Id="rId11" Target="../media/image53.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44.png" Type="http://schemas.openxmlformats.org/officeDocument/2006/relationships/image"/><Relationship Id="rId3" Target="../media/image45.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1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1.png" Type="http://schemas.openxmlformats.org/officeDocument/2006/relationships/image"/><Relationship Id="rId3" Target="../media/image232.svg" Type="http://schemas.openxmlformats.org/officeDocument/2006/relationships/image"/><Relationship Id="rId4" Target="../media/image233.jpeg" Type="http://schemas.openxmlformats.org/officeDocument/2006/relationships/image"/><Relationship Id="rId5" Target="../media/image234.pn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1.png" Type="http://schemas.openxmlformats.org/officeDocument/2006/relationships/image"/><Relationship Id="rId3" Target="../media/image232.svg" Type="http://schemas.openxmlformats.org/officeDocument/2006/relationships/image"/><Relationship Id="rId4" Target="../media/image233.jpeg" Type="http://schemas.openxmlformats.org/officeDocument/2006/relationships/image"/><Relationship Id="rId5" Target="../media/image234.pn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5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1.png" Type="http://schemas.openxmlformats.org/officeDocument/2006/relationships/image"/><Relationship Id="rId3" Target="../media/image232.svg" Type="http://schemas.openxmlformats.org/officeDocument/2006/relationships/image"/><Relationship Id="rId4" Target="../media/image233.jpe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15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1.png" Type="http://schemas.openxmlformats.org/officeDocument/2006/relationships/image"/><Relationship Id="rId3" Target="../media/image232.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5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5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1.png" Type="http://schemas.openxmlformats.org/officeDocument/2006/relationships/image"/><Relationship Id="rId3" Target="../media/image232.svg" Type="http://schemas.openxmlformats.org/officeDocument/2006/relationships/image"/><Relationship Id="rId4" Target="../media/image235.png" Type="http://schemas.openxmlformats.org/officeDocument/2006/relationships/image"/><Relationship Id="rId5" Target="../media/image236.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5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1.png" Type="http://schemas.openxmlformats.org/officeDocument/2006/relationships/image"/><Relationship Id="rId3" Target="../media/image232.svg" Type="http://schemas.openxmlformats.org/officeDocument/2006/relationships/image"/><Relationship Id="rId4" Target="../media/image237.png" Type="http://schemas.openxmlformats.org/officeDocument/2006/relationships/image"/><Relationship Id="rId5" Target="../media/image238.pn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5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1.png" Type="http://schemas.openxmlformats.org/officeDocument/2006/relationships/image"/><Relationship Id="rId3" Target="../media/image232.svg" Type="http://schemas.openxmlformats.org/officeDocument/2006/relationships/image"/><Relationship Id="rId4" Target="../media/image238.png" Type="http://schemas.openxmlformats.org/officeDocument/2006/relationships/image"/><Relationship Id="rId5" Target="../media/image239.pn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5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1.png" Type="http://schemas.openxmlformats.org/officeDocument/2006/relationships/image"/><Relationship Id="rId3" Target="../media/image232.svg" Type="http://schemas.openxmlformats.org/officeDocument/2006/relationships/image"/><Relationship Id="rId4" Target="../media/image238.png" Type="http://schemas.openxmlformats.org/officeDocument/2006/relationships/image"/><Relationship Id="rId5" Target="../media/image240.pn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5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1.png" Type="http://schemas.openxmlformats.org/officeDocument/2006/relationships/image"/><Relationship Id="rId3" Target="../media/image232.svg" Type="http://schemas.openxmlformats.org/officeDocument/2006/relationships/image"/><Relationship Id="rId4" Target="../media/image241.pn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2.png" Type="http://schemas.openxmlformats.org/officeDocument/2006/relationships/image"/><Relationship Id="rId11" Target="../media/image53.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44.png" Type="http://schemas.openxmlformats.org/officeDocument/2006/relationships/image"/><Relationship Id="rId3" Target="../media/image45.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16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6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6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19.png" Type="http://schemas.openxmlformats.org/officeDocument/2006/relationships/image"/><Relationship Id="rId5" Target="../media/image244.pn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6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19.png" Type="http://schemas.openxmlformats.org/officeDocument/2006/relationships/image"/><Relationship Id="rId5" Target="../media/image244.pn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6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6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6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151.png" Type="http://schemas.openxmlformats.org/officeDocument/2006/relationships/image"/><Relationship Id="rId5" Target="../media/image152.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6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151.png" Type="http://schemas.openxmlformats.org/officeDocument/2006/relationships/image"/><Relationship Id="rId5" Target="../media/image152.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6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245.pn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16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2.png" Type="http://schemas.openxmlformats.org/officeDocument/2006/relationships/image"/><Relationship Id="rId11" Target="../media/image53.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54.png" Type="http://schemas.openxmlformats.org/officeDocument/2006/relationships/image"/><Relationship Id="rId3" Target="../media/image55.svg" Type="http://schemas.openxmlformats.org/officeDocument/2006/relationships/image"/><Relationship Id="rId4" Target="../media/image56.png" Type="http://schemas.openxmlformats.org/officeDocument/2006/relationships/image"/><Relationship Id="rId5" Target="../media/image57.sv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 Id="rId8" Target="../media/image60.png" Type="http://schemas.openxmlformats.org/officeDocument/2006/relationships/image"/><Relationship Id="rId9" Target="../media/image61.svg" Type="http://schemas.openxmlformats.org/officeDocument/2006/relationships/image"/></Relationships>
</file>

<file path=ppt/slides/_rels/slide17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7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7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7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151.png" Type="http://schemas.openxmlformats.org/officeDocument/2006/relationships/image"/><Relationship Id="rId5" Target="../media/image152.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7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151.png" Type="http://schemas.openxmlformats.org/officeDocument/2006/relationships/image"/><Relationship Id="rId5" Target="../media/image152.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7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151.png" Type="http://schemas.openxmlformats.org/officeDocument/2006/relationships/image"/><Relationship Id="rId5" Target="../media/image152.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7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246.pn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17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247.pn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178.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248.png" Type="http://schemas.openxmlformats.org/officeDocument/2006/relationships/image"/><Relationship Id="rId5" Target="../media/image249.svg" Type="http://schemas.openxmlformats.org/officeDocument/2006/relationships/image"/><Relationship Id="rId6" Target="../media/image250.png" Type="http://schemas.openxmlformats.org/officeDocument/2006/relationships/image"/><Relationship Id="rId7" Target="../media/image251.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79.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248.png" Type="http://schemas.openxmlformats.org/officeDocument/2006/relationships/image"/><Relationship Id="rId5" Target="../media/image249.svg" Type="http://schemas.openxmlformats.org/officeDocument/2006/relationships/image"/><Relationship Id="rId6" Target="../media/image250.png" Type="http://schemas.openxmlformats.org/officeDocument/2006/relationships/image"/><Relationship Id="rId7" Target="../media/image251.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2.png" Type="http://schemas.openxmlformats.org/officeDocument/2006/relationships/image"/><Relationship Id="rId11" Target="../media/image53.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44.png" Type="http://schemas.openxmlformats.org/officeDocument/2006/relationships/image"/><Relationship Id="rId3" Target="../media/image45.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180.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248.png" Type="http://schemas.openxmlformats.org/officeDocument/2006/relationships/image"/><Relationship Id="rId5" Target="../media/image249.svg" Type="http://schemas.openxmlformats.org/officeDocument/2006/relationships/image"/><Relationship Id="rId6" Target="../media/image250.png" Type="http://schemas.openxmlformats.org/officeDocument/2006/relationships/image"/><Relationship Id="rId7" Target="../media/image251.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81.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248.png" Type="http://schemas.openxmlformats.org/officeDocument/2006/relationships/image"/><Relationship Id="rId5" Target="../media/image249.svg" Type="http://schemas.openxmlformats.org/officeDocument/2006/relationships/image"/><Relationship Id="rId6" Target="../media/image250.png" Type="http://schemas.openxmlformats.org/officeDocument/2006/relationships/image"/><Relationship Id="rId7" Target="../media/image251.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82.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248.png" Type="http://schemas.openxmlformats.org/officeDocument/2006/relationships/image"/><Relationship Id="rId5" Target="../media/image249.svg" Type="http://schemas.openxmlformats.org/officeDocument/2006/relationships/image"/><Relationship Id="rId6" Target="../media/image250.png" Type="http://schemas.openxmlformats.org/officeDocument/2006/relationships/image"/><Relationship Id="rId7" Target="../media/image251.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83.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248.png" Type="http://schemas.openxmlformats.org/officeDocument/2006/relationships/image"/><Relationship Id="rId5" Target="../media/image249.svg" Type="http://schemas.openxmlformats.org/officeDocument/2006/relationships/image"/><Relationship Id="rId6" Target="../media/image250.png" Type="http://schemas.openxmlformats.org/officeDocument/2006/relationships/image"/><Relationship Id="rId7" Target="../media/image251.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84.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248.png" Type="http://schemas.openxmlformats.org/officeDocument/2006/relationships/image"/><Relationship Id="rId5" Target="../media/image249.svg" Type="http://schemas.openxmlformats.org/officeDocument/2006/relationships/image"/><Relationship Id="rId6" Target="../media/image250.png" Type="http://schemas.openxmlformats.org/officeDocument/2006/relationships/image"/><Relationship Id="rId7" Target="../media/image251.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85.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248.png" Type="http://schemas.openxmlformats.org/officeDocument/2006/relationships/image"/><Relationship Id="rId5" Target="../media/image249.svg" Type="http://schemas.openxmlformats.org/officeDocument/2006/relationships/image"/><Relationship Id="rId6" Target="../media/image250.png" Type="http://schemas.openxmlformats.org/officeDocument/2006/relationships/image"/><Relationship Id="rId7" Target="../media/image251.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86.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248.png" Type="http://schemas.openxmlformats.org/officeDocument/2006/relationships/image"/><Relationship Id="rId5" Target="../media/image249.svg" Type="http://schemas.openxmlformats.org/officeDocument/2006/relationships/image"/><Relationship Id="rId6" Target="../media/image250.png" Type="http://schemas.openxmlformats.org/officeDocument/2006/relationships/image"/><Relationship Id="rId7" Target="../media/image251.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87.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248.png" Type="http://schemas.openxmlformats.org/officeDocument/2006/relationships/image"/><Relationship Id="rId5" Target="../media/image249.svg" Type="http://schemas.openxmlformats.org/officeDocument/2006/relationships/image"/><Relationship Id="rId6" Target="../media/image250.png" Type="http://schemas.openxmlformats.org/officeDocument/2006/relationships/image"/><Relationship Id="rId7" Target="../media/image251.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88.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248.png" Type="http://schemas.openxmlformats.org/officeDocument/2006/relationships/image"/><Relationship Id="rId5" Target="../media/image249.svg" Type="http://schemas.openxmlformats.org/officeDocument/2006/relationships/image"/><Relationship Id="rId6" Target="../media/image250.png" Type="http://schemas.openxmlformats.org/officeDocument/2006/relationships/image"/><Relationship Id="rId7" Target="../media/image251.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8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5.png" Type="http://schemas.openxmlformats.org/officeDocument/2006/relationships/image"/><Relationship Id="rId3" Target="../media/image166.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8.png" Type="http://schemas.openxmlformats.org/officeDocument/2006/relationships/image"/><Relationship Id="rId11" Target="../media/image69.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62.png" Type="http://schemas.openxmlformats.org/officeDocument/2006/relationships/image"/><Relationship Id="rId3" Target="../media/image63.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 Id="rId6" Target="../media/image64.png" Type="http://schemas.openxmlformats.org/officeDocument/2006/relationships/image"/><Relationship Id="rId7" Target="../media/image65.svg" Type="http://schemas.openxmlformats.org/officeDocument/2006/relationships/image"/><Relationship Id="rId8" Target="../media/image66.png" Type="http://schemas.openxmlformats.org/officeDocument/2006/relationships/image"/><Relationship Id="rId9" Target="../media/image67.svg" Type="http://schemas.openxmlformats.org/officeDocument/2006/relationships/image"/></Relationships>
</file>

<file path=ppt/slides/_rels/slide19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2.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9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http://www.exampaperspractice.co.uk" TargetMode="External" Type="http://schemas.openxmlformats.org/officeDocument/2006/relationships/hyperlink"/></Relationships>
</file>

<file path=ppt/slides/_rels/slide19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3.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9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4.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19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9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79.png" Type="http://schemas.openxmlformats.org/officeDocument/2006/relationships/image"/><Relationship Id="rId5" Target="../media/image80.svg" Type="http://schemas.openxmlformats.org/officeDocument/2006/relationships/image"/><Relationship Id="rId6" Target="../media/image81.png" Type="http://schemas.openxmlformats.org/officeDocument/2006/relationships/image"/><Relationship Id="rId7" Target="../media/image82.svg" Type="http://schemas.openxmlformats.org/officeDocument/2006/relationships/image"/><Relationship Id="rId8" Target="../media/image83.png" Type="http://schemas.openxmlformats.org/officeDocument/2006/relationships/image"/><Relationship Id="rId9" Target="../media/image1.png" Type="http://schemas.openxmlformats.org/officeDocument/2006/relationships/image"/></Relationships>
</file>

<file path=ppt/slides/_rels/slide196.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255.png" Type="http://schemas.openxmlformats.org/officeDocument/2006/relationships/image"/><Relationship Id="rId5" Target="../media/image256.svg" Type="http://schemas.openxmlformats.org/officeDocument/2006/relationships/image"/><Relationship Id="rId6" Target="../media/image257.png" Type="http://schemas.openxmlformats.org/officeDocument/2006/relationships/image"/><Relationship Id="rId7" Target="../media/image258.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97.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255.png" Type="http://schemas.openxmlformats.org/officeDocument/2006/relationships/image"/><Relationship Id="rId5" Target="../media/image256.svg" Type="http://schemas.openxmlformats.org/officeDocument/2006/relationships/image"/><Relationship Id="rId6" Target="../media/image257.png" Type="http://schemas.openxmlformats.org/officeDocument/2006/relationships/image"/><Relationship Id="rId7" Target="../media/image258.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9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242.png" Type="http://schemas.openxmlformats.org/officeDocument/2006/relationships/image"/><Relationship Id="rId3" Target="../media/image243.svg" Type="http://schemas.openxmlformats.org/officeDocument/2006/relationships/image"/><Relationship Id="rId4" Target="../media/image259.png" Type="http://schemas.openxmlformats.org/officeDocument/2006/relationships/image"/><Relationship Id="rId5" Target="../media/image260.png" Type="http://schemas.openxmlformats.org/officeDocument/2006/relationships/image"/><Relationship Id="rId6" Target="../media/image261.png" Type="http://schemas.openxmlformats.org/officeDocument/2006/relationships/image"/><Relationship Id="rId7" Target="../media/image262.svg" Type="http://schemas.openxmlformats.org/officeDocument/2006/relationships/image"/><Relationship Id="rId8" Target="../media/image263.png" Type="http://schemas.openxmlformats.org/officeDocument/2006/relationships/image"/><Relationship Id="rId9" Target="../media/image1.png" Type="http://schemas.openxmlformats.org/officeDocument/2006/relationships/image"/></Relationships>
</file>

<file path=ppt/slides/_rels/slide19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2.png" Type="http://schemas.openxmlformats.org/officeDocument/2006/relationships/image"/><Relationship Id="rId11" Target="../media/image53.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44.png" Type="http://schemas.openxmlformats.org/officeDocument/2006/relationships/image"/><Relationship Id="rId3" Target="../media/image45.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20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4.png" Type="http://schemas.openxmlformats.org/officeDocument/2006/relationships/image"/><Relationship Id="rId3" Target="../media/image242.png" Type="http://schemas.openxmlformats.org/officeDocument/2006/relationships/image"/><Relationship Id="rId4" Target="../media/image243.sv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20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2.png" Type="http://schemas.openxmlformats.org/officeDocument/2006/relationships/image"/><Relationship Id="rId3" Target="../media/image243.svg" Type="http://schemas.openxmlformats.org/officeDocument/2006/relationships/image"/><Relationship Id="rId4" Target="../media/image264.png" Type="http://schemas.openxmlformats.org/officeDocument/2006/relationships/image"/><Relationship Id="rId5" Target="../media/image265.pn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png" Type="http://schemas.openxmlformats.org/officeDocument/2006/relationships/image"/><Relationship Id="rId11" Target="../media/image77.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70.png" Type="http://schemas.openxmlformats.org/officeDocument/2006/relationships/image"/><Relationship Id="rId3" Target="../media/image71.svg" Type="http://schemas.openxmlformats.org/officeDocument/2006/relationships/image"/><Relationship Id="rId4" Target="../media/image72.png" Type="http://schemas.openxmlformats.org/officeDocument/2006/relationships/image"/><Relationship Id="rId5" Target="../media/image73.svg" Type="http://schemas.openxmlformats.org/officeDocument/2006/relationships/image"/><Relationship Id="rId6" Target="../media/image74.png" Type="http://schemas.openxmlformats.org/officeDocument/2006/relationships/image"/><Relationship Id="rId7" Target="../media/image75.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8.png" Type="http://schemas.openxmlformats.org/officeDocument/2006/relationships/image"/><Relationship Id="rId3" Target="../media/image79.png" Type="http://schemas.openxmlformats.org/officeDocument/2006/relationships/image"/><Relationship Id="rId4" Target="../media/image80.sv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9.png" Type="http://schemas.openxmlformats.org/officeDocument/2006/relationships/image"/><Relationship Id="rId3" Target="../media/image80.svg" Type="http://schemas.openxmlformats.org/officeDocument/2006/relationships/image"/><Relationship Id="rId4" Target="../media/image81.png" Type="http://schemas.openxmlformats.org/officeDocument/2006/relationships/image"/><Relationship Id="rId5" Target="../media/image82.svg" Type="http://schemas.openxmlformats.org/officeDocument/2006/relationships/image"/><Relationship Id="rId6" Target="../media/image83.pn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79.png" Type="http://schemas.openxmlformats.org/officeDocument/2006/relationships/image"/><Relationship Id="rId3" Target="../media/image80.svg" Type="http://schemas.openxmlformats.org/officeDocument/2006/relationships/image"/><Relationship Id="rId4" Target="../media/image81.png" Type="http://schemas.openxmlformats.org/officeDocument/2006/relationships/image"/><Relationship Id="rId5" Target="../media/image82.svg" Type="http://schemas.openxmlformats.org/officeDocument/2006/relationships/image"/><Relationship Id="rId6" Target="../media/image83.png" Type="http://schemas.openxmlformats.org/officeDocument/2006/relationships/image"/><Relationship Id="rId7" Target="../media/image84.png" Type="http://schemas.openxmlformats.org/officeDocument/2006/relationships/image"/><Relationship Id="rId8" Target="../media/image85.svg" Type="http://schemas.openxmlformats.org/officeDocument/2006/relationships/image"/><Relationship Id="rId9" Target="../media/image1.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8.png" Type="http://schemas.openxmlformats.org/officeDocument/2006/relationships/image"/><Relationship Id="rId3" Target="../media/image79.png" Type="http://schemas.openxmlformats.org/officeDocument/2006/relationships/image"/><Relationship Id="rId4" Target="../media/image80.svg" Type="http://schemas.openxmlformats.org/officeDocument/2006/relationships/image"/><Relationship Id="rId5" Target="../media/image86.png" Type="http://schemas.openxmlformats.org/officeDocument/2006/relationships/image"/><Relationship Id="rId6" Target="../media/image87.sv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8.png" Type="http://schemas.openxmlformats.org/officeDocument/2006/relationships/image"/><Relationship Id="rId3" Target="../media/image89.png" Type="http://schemas.openxmlformats.org/officeDocument/2006/relationships/image"/><Relationship Id="rId4" Target="../media/image90.png" Type="http://schemas.openxmlformats.org/officeDocument/2006/relationships/image"/><Relationship Id="rId5" Target="../media/image91.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81.png" Type="http://schemas.openxmlformats.org/officeDocument/2006/relationships/image"/><Relationship Id="rId3" Target="../media/image82.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83.png" Type="http://schemas.openxmlformats.org/officeDocument/2006/relationships/image"/><Relationship Id="rId7" Target="../media/image78.pn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2.png" Type="http://schemas.openxmlformats.org/officeDocument/2006/relationships/image"/><Relationship Id="rId3" Target="../media/image93.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http://www.exampaperspractice.co.uk" TargetMode="External" Type="http://schemas.openxmlformats.org/officeDocument/2006/relationships/hyperlink"/></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4.png" Type="http://schemas.openxmlformats.org/officeDocument/2006/relationships/image"/><Relationship Id="rId3" Target="../media/image95.svg" Type="http://schemas.openxmlformats.org/officeDocument/2006/relationships/image"/><Relationship Id="rId4" Target="../media/image96.png" Type="http://schemas.openxmlformats.org/officeDocument/2006/relationships/image"/><Relationship Id="rId5" Target="../media/image97.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8.png" Type="http://schemas.openxmlformats.org/officeDocument/2006/relationships/image"/><Relationship Id="rId3" Target="../media/image99.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0.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1.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02.png" Type="http://schemas.openxmlformats.org/officeDocument/2006/relationships/image"/><Relationship Id="rId3" Target="../media/image103.svg" Type="http://schemas.openxmlformats.org/officeDocument/2006/relationships/image"/><Relationship Id="rId4" Target="../media/image104.png" Type="http://schemas.openxmlformats.org/officeDocument/2006/relationships/image"/><Relationship Id="rId5" Target="../media/image105.svg" Type="http://schemas.openxmlformats.org/officeDocument/2006/relationships/image"/><Relationship Id="rId6" Target="../media/image106.png" Type="http://schemas.openxmlformats.org/officeDocument/2006/relationships/image"/><Relationship Id="rId7" Target="../media/image107.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00.png" Type="http://schemas.openxmlformats.org/officeDocument/2006/relationships/image"/><Relationship Id="rId5" Target="../media/image110.png" Type="http://schemas.openxmlformats.org/officeDocument/2006/relationships/image"/><Relationship Id="rId6" Target="../media/image111.sv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12.pn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12.png" Type="http://schemas.openxmlformats.org/officeDocument/2006/relationships/image"/><Relationship Id="rId5" Target="../media/image113.png" Type="http://schemas.openxmlformats.org/officeDocument/2006/relationships/image"/><Relationship Id="rId6" Target="../media/image114.sv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01.png" Type="http://schemas.openxmlformats.org/officeDocument/2006/relationships/image"/><Relationship Id="rId5" Target="../media/image110.png" Type="http://schemas.openxmlformats.org/officeDocument/2006/relationships/image"/><Relationship Id="rId6" Target="../media/image111.sv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08.png" Type="http://schemas.openxmlformats.org/officeDocument/2006/relationships/image"/><Relationship Id="rId3" Target="../media/image109.svg" Type="http://schemas.openxmlformats.org/officeDocument/2006/relationships/image"/><Relationship Id="rId4" Target="../media/image115.png" Type="http://schemas.openxmlformats.org/officeDocument/2006/relationships/image"/><Relationship Id="rId5" Target="../media/image110.png" Type="http://schemas.openxmlformats.org/officeDocument/2006/relationships/image"/><Relationship Id="rId6" Target="../media/image111.svg" Type="http://schemas.openxmlformats.org/officeDocument/2006/relationships/image"/><Relationship Id="rId7" Target="../media/image116.pn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png" Type="http://schemas.openxmlformats.org/officeDocument/2006/relationships/image"/><Relationship Id="rId11" Target="../media/image2.png" Type="http://schemas.openxmlformats.org/officeDocument/2006/relationships/image"/><Relationship Id="rId12" Target="http://www.exampaperspractice.co.uk" TargetMode="External" Type="http://schemas.openxmlformats.org/officeDocument/2006/relationships/hyperlink"/><Relationship Id="rId2" Target="../media/image104.png" Type="http://schemas.openxmlformats.org/officeDocument/2006/relationships/image"/><Relationship Id="rId3" Target="../media/image105.svg" Type="http://schemas.openxmlformats.org/officeDocument/2006/relationships/image"/><Relationship Id="rId4" Target="../media/image117.png" Type="http://schemas.openxmlformats.org/officeDocument/2006/relationships/image"/><Relationship Id="rId5" Target="../media/image118.svg" Type="http://schemas.openxmlformats.org/officeDocument/2006/relationships/image"/><Relationship Id="rId6" Target="../media/image102.png" Type="http://schemas.openxmlformats.org/officeDocument/2006/relationships/image"/><Relationship Id="rId7" Target="../media/image103.svg" Type="http://schemas.openxmlformats.org/officeDocument/2006/relationships/image"/><Relationship Id="rId8" Target="../media/image106.png" Type="http://schemas.openxmlformats.org/officeDocument/2006/relationships/image"/><Relationship Id="rId9" Target="../media/image107.sv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png" Type="http://schemas.openxmlformats.org/officeDocument/2006/relationships/image"/><Relationship Id="rId11" Target="../media/image2.png" Type="http://schemas.openxmlformats.org/officeDocument/2006/relationships/image"/><Relationship Id="rId12" Target="http://www.exampaperspractice.co.uk" TargetMode="External" Type="http://schemas.openxmlformats.org/officeDocument/2006/relationships/hyperlink"/><Relationship Id="rId2" Target="../media/image108.png" Type="http://schemas.openxmlformats.org/officeDocument/2006/relationships/image"/><Relationship Id="rId3" Target="../media/image109.svg" Type="http://schemas.openxmlformats.org/officeDocument/2006/relationships/image"/><Relationship Id="rId4" Target="../media/image119.png" Type="http://schemas.openxmlformats.org/officeDocument/2006/relationships/image"/><Relationship Id="rId5" Target="../media/image120.svg" Type="http://schemas.openxmlformats.org/officeDocument/2006/relationships/image"/><Relationship Id="rId6" Target="../media/image121.png" Type="http://schemas.openxmlformats.org/officeDocument/2006/relationships/image"/><Relationship Id="rId7" Target="../media/image122.svg" Type="http://schemas.openxmlformats.org/officeDocument/2006/relationships/image"/><Relationship Id="rId8" Target="../media/image123.png" Type="http://schemas.openxmlformats.org/officeDocument/2006/relationships/image"/><Relationship Id="rId9" Target="../media/image124.sv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108.png" Type="http://schemas.openxmlformats.org/officeDocument/2006/relationships/image"/><Relationship Id="rId3" Target="../media/image109.svg" Type="http://schemas.openxmlformats.org/officeDocument/2006/relationships/image"/><Relationship Id="rId4" Target="../media/image81.png" Type="http://schemas.openxmlformats.org/officeDocument/2006/relationships/image"/><Relationship Id="rId5" Target="../media/image82.svg" Type="http://schemas.openxmlformats.org/officeDocument/2006/relationships/image"/><Relationship Id="rId6" Target="../media/image83.png" Type="http://schemas.openxmlformats.org/officeDocument/2006/relationships/image"/><Relationship Id="rId7" Target="../media/image110.png" Type="http://schemas.openxmlformats.org/officeDocument/2006/relationships/image"/><Relationship Id="rId8" Target="../media/image111.svg" Type="http://schemas.openxmlformats.org/officeDocument/2006/relationships/image"/><Relationship Id="rId9" Target="../media/image1.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81.png" Type="http://schemas.openxmlformats.org/officeDocument/2006/relationships/image"/><Relationship Id="rId5" Target="../media/image82.svg" Type="http://schemas.openxmlformats.org/officeDocument/2006/relationships/image"/><Relationship Id="rId6" Target="../media/image125.pn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81.png" Type="http://schemas.openxmlformats.org/officeDocument/2006/relationships/image"/><Relationship Id="rId5" Target="../media/image82.svg" Type="http://schemas.openxmlformats.org/officeDocument/2006/relationships/image"/><Relationship Id="rId6" Target="../media/image126.pn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2.png" Type="http://schemas.openxmlformats.org/officeDocument/2006/relationships/image"/><Relationship Id="rId3" Target="../media/image93.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7.png" Type="http://schemas.openxmlformats.org/officeDocument/2006/relationships/image"/><Relationship Id="rId3" Target="../media/image128.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7.png" Type="http://schemas.openxmlformats.org/officeDocument/2006/relationships/image"/><Relationship Id="rId3" Target="../media/image128.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9.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0.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png" Type="http://schemas.openxmlformats.org/officeDocument/2006/relationships/image"/><Relationship Id="rId11" Target="../media/image2.png" Type="http://schemas.openxmlformats.org/officeDocument/2006/relationships/image"/><Relationship Id="rId12" Target="http://www.exampaperspractice.co.uk" TargetMode="External" Type="http://schemas.openxmlformats.org/officeDocument/2006/relationships/hyperlink"/><Relationship Id="rId2" Target="../media/image131.png" Type="http://schemas.openxmlformats.org/officeDocument/2006/relationships/image"/><Relationship Id="rId3" Target="../media/image132.svg" Type="http://schemas.openxmlformats.org/officeDocument/2006/relationships/image"/><Relationship Id="rId4" Target="../media/image133.png" Type="http://schemas.openxmlformats.org/officeDocument/2006/relationships/image"/><Relationship Id="rId5" Target="../media/image134.svg" Type="http://schemas.openxmlformats.org/officeDocument/2006/relationships/image"/><Relationship Id="rId6" Target="../media/image102.png" Type="http://schemas.openxmlformats.org/officeDocument/2006/relationships/image"/><Relationship Id="rId7" Target="../media/image103.svg" Type="http://schemas.openxmlformats.org/officeDocument/2006/relationships/image"/><Relationship Id="rId8" Target="../media/image106.png" Type="http://schemas.openxmlformats.org/officeDocument/2006/relationships/image"/><Relationship Id="rId9" Target="../media/image107.sv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12.pn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08.png" Type="http://schemas.openxmlformats.org/officeDocument/2006/relationships/image"/><Relationship Id="rId3" Target="../media/image109.svg" Type="http://schemas.openxmlformats.org/officeDocument/2006/relationships/image"/><Relationship Id="rId4" Target="../media/image135.png" Type="http://schemas.openxmlformats.org/officeDocument/2006/relationships/image"/><Relationship Id="rId5" Target="../media/image136.svg" Type="http://schemas.openxmlformats.org/officeDocument/2006/relationships/image"/><Relationship Id="rId6" Target="../media/image137.png" Type="http://schemas.openxmlformats.org/officeDocument/2006/relationships/image"/><Relationship Id="rId7" Target="../media/image138.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1.png" Type="http://schemas.openxmlformats.org/officeDocument/2006/relationships/image"/><Relationship Id="rId11" Target="../media/image142.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108.png" Type="http://schemas.openxmlformats.org/officeDocument/2006/relationships/image"/><Relationship Id="rId3" Target="../media/image109.svg" Type="http://schemas.openxmlformats.org/officeDocument/2006/relationships/image"/><Relationship Id="rId4" Target="../media/image135.png" Type="http://schemas.openxmlformats.org/officeDocument/2006/relationships/image"/><Relationship Id="rId5" Target="../media/image136.svg" Type="http://schemas.openxmlformats.org/officeDocument/2006/relationships/image"/><Relationship Id="rId6" Target="../media/image139.png" Type="http://schemas.openxmlformats.org/officeDocument/2006/relationships/image"/><Relationship Id="rId7" Target="../media/image140.svg" Type="http://schemas.openxmlformats.org/officeDocument/2006/relationships/image"/><Relationship Id="rId8" Target="../media/image137.png" Type="http://schemas.openxmlformats.org/officeDocument/2006/relationships/image"/><Relationship Id="rId9" Target="../media/image138.sv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08.png" Type="http://schemas.openxmlformats.org/officeDocument/2006/relationships/image"/><Relationship Id="rId3" Target="../media/image109.svg" Type="http://schemas.openxmlformats.org/officeDocument/2006/relationships/image"/><Relationship Id="rId4" Target="../media/image81.png" Type="http://schemas.openxmlformats.org/officeDocument/2006/relationships/image"/><Relationship Id="rId5" Target="../media/image82.svg" Type="http://schemas.openxmlformats.org/officeDocument/2006/relationships/image"/><Relationship Id="rId6" Target="../media/image143.png" Type="http://schemas.openxmlformats.org/officeDocument/2006/relationships/image"/><Relationship Id="rId7" Target="../media/image144.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81.png" Type="http://schemas.openxmlformats.org/officeDocument/2006/relationships/image"/><Relationship Id="rId5" Target="../media/image82.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45.pn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08.png" Type="http://schemas.openxmlformats.org/officeDocument/2006/relationships/image"/><Relationship Id="rId3" Target="../media/image109.svg" Type="http://schemas.openxmlformats.org/officeDocument/2006/relationships/image"/><Relationship Id="rId4" Target="../media/image145.png" Type="http://schemas.openxmlformats.org/officeDocument/2006/relationships/image"/><Relationship Id="rId5" Target="../media/image146.png" Type="http://schemas.openxmlformats.org/officeDocument/2006/relationships/image"/><Relationship Id="rId6" Target="../media/image147.svg" Type="http://schemas.openxmlformats.org/officeDocument/2006/relationships/image"/><Relationship Id="rId7" Target="../media/image148.pn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4.png" Type="http://schemas.openxmlformats.org/officeDocument/2006/relationships/image"/><Relationship Id="rId3" Target="../media/image15.svg" Type="http://schemas.openxmlformats.org/officeDocument/2006/relationships/image"/><Relationship Id="rId4" Target="../media/image20.pn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21.pn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08.png" Type="http://schemas.openxmlformats.org/officeDocument/2006/relationships/image"/><Relationship Id="rId3" Target="../media/image109.svg" Type="http://schemas.openxmlformats.org/officeDocument/2006/relationships/image"/><Relationship Id="rId4" Target="../media/image149.png" Type="http://schemas.openxmlformats.org/officeDocument/2006/relationships/image"/><Relationship Id="rId5" Target="../media/image146.png" Type="http://schemas.openxmlformats.org/officeDocument/2006/relationships/image"/><Relationship Id="rId6" Target="../media/image147.svg" Type="http://schemas.openxmlformats.org/officeDocument/2006/relationships/image"/><Relationship Id="rId7" Target="../media/image150.pn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81.png" Type="http://schemas.openxmlformats.org/officeDocument/2006/relationships/image"/><Relationship Id="rId5" Target="../media/image82.svg" Type="http://schemas.openxmlformats.org/officeDocument/2006/relationships/image"/><Relationship Id="rId6" Target="../media/image145.pn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7.png" Type="http://schemas.openxmlformats.org/officeDocument/2006/relationships/image"/><Relationship Id="rId11" Target="../media/image138.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108.png" Type="http://schemas.openxmlformats.org/officeDocument/2006/relationships/image"/><Relationship Id="rId3" Target="../media/image109.svg" Type="http://schemas.openxmlformats.org/officeDocument/2006/relationships/image"/><Relationship Id="rId4" Target="../media/image139.png" Type="http://schemas.openxmlformats.org/officeDocument/2006/relationships/image"/><Relationship Id="rId5" Target="../media/image140.svg" Type="http://schemas.openxmlformats.org/officeDocument/2006/relationships/image"/><Relationship Id="rId6" Target="../media/image135.png" Type="http://schemas.openxmlformats.org/officeDocument/2006/relationships/image"/><Relationship Id="rId7" Target="../media/image136.svg" Type="http://schemas.openxmlformats.org/officeDocument/2006/relationships/image"/><Relationship Id="rId8" Target="../media/image141.png" Type="http://schemas.openxmlformats.org/officeDocument/2006/relationships/image"/><Relationship Id="rId9" Target="../media/image142.sv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51.png" Type="http://schemas.openxmlformats.org/officeDocument/2006/relationships/image"/><Relationship Id="rId5" Target="../media/image152.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08.png" Type="http://schemas.openxmlformats.org/officeDocument/2006/relationships/image"/><Relationship Id="rId3" Target="../media/image109.svg" Type="http://schemas.openxmlformats.org/officeDocument/2006/relationships/image"/><Relationship Id="rId4" Target="../media/image151.png" Type="http://schemas.openxmlformats.org/officeDocument/2006/relationships/image"/><Relationship Id="rId5" Target="../media/image152.svg" Type="http://schemas.openxmlformats.org/officeDocument/2006/relationships/image"/><Relationship Id="rId6" Target="../media/image153.png" Type="http://schemas.openxmlformats.org/officeDocument/2006/relationships/image"/><Relationship Id="rId7" Target="../media/image154.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55.png" Type="http://schemas.openxmlformats.org/officeDocument/2006/relationships/image"/><Relationship Id="rId5" Target="../media/image156.png" Type="http://schemas.openxmlformats.org/officeDocument/2006/relationships/image"/><Relationship Id="rId6" Target="../media/image157.sv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1.png" Type="http://schemas.openxmlformats.org/officeDocument/2006/relationships/image"/><Relationship Id="rId11" Target="../media/image142.svg" Type="http://schemas.openxmlformats.org/officeDocument/2006/relationships/image"/><Relationship Id="rId12" Target="../media/image160.png" Type="http://schemas.openxmlformats.org/officeDocument/2006/relationships/image"/><Relationship Id="rId13" Target="../media/image161.svg" Type="http://schemas.openxmlformats.org/officeDocument/2006/relationships/image"/><Relationship Id="rId14" Target="../media/image137.png" Type="http://schemas.openxmlformats.org/officeDocument/2006/relationships/image"/><Relationship Id="rId15" Target="../media/image138.svg" Type="http://schemas.openxmlformats.org/officeDocument/2006/relationships/image"/><Relationship Id="rId16" Target="../media/image1.png" Type="http://schemas.openxmlformats.org/officeDocument/2006/relationships/image"/><Relationship Id="rId17" Target="../media/image2.png" Type="http://schemas.openxmlformats.org/officeDocument/2006/relationships/image"/><Relationship Id="rId18" Target="http://www.exampaperspractice.co.uk" TargetMode="External" Type="http://schemas.openxmlformats.org/officeDocument/2006/relationships/hyperlink"/><Relationship Id="rId2" Target="../media/image108.png" Type="http://schemas.openxmlformats.org/officeDocument/2006/relationships/image"/><Relationship Id="rId3" Target="../media/image109.svg" Type="http://schemas.openxmlformats.org/officeDocument/2006/relationships/image"/><Relationship Id="rId4" Target="../media/image139.png" Type="http://schemas.openxmlformats.org/officeDocument/2006/relationships/image"/><Relationship Id="rId5" Target="../media/image140.svg" Type="http://schemas.openxmlformats.org/officeDocument/2006/relationships/image"/><Relationship Id="rId6" Target="../media/image158.png" Type="http://schemas.openxmlformats.org/officeDocument/2006/relationships/image"/><Relationship Id="rId7" Target="../media/image159.svg" Type="http://schemas.openxmlformats.org/officeDocument/2006/relationships/image"/><Relationship Id="rId8" Target="../media/image135.png" Type="http://schemas.openxmlformats.org/officeDocument/2006/relationships/image"/><Relationship Id="rId9" Target="../media/image136.sv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51.png" Type="http://schemas.openxmlformats.org/officeDocument/2006/relationships/image"/><Relationship Id="rId5" Target="../media/image152.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08.png" Type="http://schemas.openxmlformats.org/officeDocument/2006/relationships/image"/><Relationship Id="rId3" Target="../media/image109.svg" Type="http://schemas.openxmlformats.org/officeDocument/2006/relationships/image"/><Relationship Id="rId4" Target="../media/image151.png" Type="http://schemas.openxmlformats.org/officeDocument/2006/relationships/image"/><Relationship Id="rId5" Target="../media/image152.svg" Type="http://schemas.openxmlformats.org/officeDocument/2006/relationships/image"/><Relationship Id="rId6" Target="../media/image153.png" Type="http://schemas.openxmlformats.org/officeDocument/2006/relationships/image"/><Relationship Id="rId7" Target="../media/image154.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108.png" Type="http://schemas.openxmlformats.org/officeDocument/2006/relationships/image"/><Relationship Id="rId3" Target="../media/image109.svg" Type="http://schemas.openxmlformats.org/officeDocument/2006/relationships/image"/><Relationship Id="rId4" Target="../media/image162.png" Type="http://schemas.openxmlformats.org/officeDocument/2006/relationships/image"/><Relationship Id="rId5" Target="../media/image153.png" Type="http://schemas.openxmlformats.org/officeDocument/2006/relationships/image"/><Relationship Id="rId6" Target="../media/image154.svg" Type="http://schemas.openxmlformats.org/officeDocument/2006/relationships/image"/><Relationship Id="rId7" Target="../media/image163.png" Type="http://schemas.openxmlformats.org/officeDocument/2006/relationships/image"/><Relationship Id="rId8" Target="../media/image164.svg" Type="http://schemas.openxmlformats.org/officeDocument/2006/relationships/image"/><Relationship Id="rId9"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4.png" Type="http://schemas.openxmlformats.org/officeDocument/2006/relationships/image"/><Relationship Id="rId3" Target="../media/image15.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5.png" Type="http://schemas.openxmlformats.org/officeDocument/2006/relationships/image"/><Relationship Id="rId3" Target="../media/image166.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7.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8.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8.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9.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http://www.exampaperspractice.co.uk" TargetMode="External" Type="http://schemas.openxmlformats.org/officeDocument/2006/relationships/hyperlink"/></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0.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1.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2.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3.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4.png" Type="http://schemas.openxmlformats.org/officeDocument/2006/relationships/image"/><Relationship Id="rId3" Target="../media/image15.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4.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6.png" Type="http://schemas.openxmlformats.org/officeDocument/2006/relationships/image"/><Relationship Id="rId11" Target="../media/image107.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131.png" Type="http://schemas.openxmlformats.org/officeDocument/2006/relationships/image"/><Relationship Id="rId3" Target="../media/image132.svg" Type="http://schemas.openxmlformats.org/officeDocument/2006/relationships/image"/><Relationship Id="rId4" Target="../media/image175.png" Type="http://schemas.openxmlformats.org/officeDocument/2006/relationships/image"/><Relationship Id="rId5" Target="../media/image176.svg" Type="http://schemas.openxmlformats.org/officeDocument/2006/relationships/image"/><Relationship Id="rId6" Target="../media/image102.png" Type="http://schemas.openxmlformats.org/officeDocument/2006/relationships/image"/><Relationship Id="rId7" Target="../media/image103.svg" Type="http://schemas.openxmlformats.org/officeDocument/2006/relationships/image"/><Relationship Id="rId8" Target="../media/image133.png" Type="http://schemas.openxmlformats.org/officeDocument/2006/relationships/image"/><Relationship Id="rId9" Target="../media/image134.svg" Type="http://schemas.openxmlformats.org/officeDocument/2006/relationships/imag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77.pn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78.pn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6.png" Type="http://schemas.openxmlformats.org/officeDocument/2006/relationships/image"/><Relationship Id="rId11" Target="../media/image107.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131.png" Type="http://schemas.openxmlformats.org/officeDocument/2006/relationships/image"/><Relationship Id="rId3" Target="../media/image132.svg" Type="http://schemas.openxmlformats.org/officeDocument/2006/relationships/image"/><Relationship Id="rId4" Target="../media/image175.png" Type="http://schemas.openxmlformats.org/officeDocument/2006/relationships/image"/><Relationship Id="rId5" Target="../media/image176.svg" Type="http://schemas.openxmlformats.org/officeDocument/2006/relationships/image"/><Relationship Id="rId6" Target="../media/image133.png" Type="http://schemas.openxmlformats.org/officeDocument/2006/relationships/image"/><Relationship Id="rId7" Target="../media/image134.svg" Type="http://schemas.openxmlformats.org/officeDocument/2006/relationships/image"/><Relationship Id="rId8" Target="../media/image102.png" Type="http://schemas.openxmlformats.org/officeDocument/2006/relationships/image"/><Relationship Id="rId9" Target="../media/image103.svg" Type="http://schemas.openxmlformats.org/officeDocument/2006/relationships/imag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9.png" Type="http://schemas.openxmlformats.org/officeDocument/2006/relationships/image"/><Relationship Id="rId3" Target="../media/image180.svg" Type="http://schemas.openxmlformats.org/officeDocument/2006/relationships/image"/><Relationship Id="rId4" Target="../media/image181.png" Type="http://schemas.openxmlformats.org/officeDocument/2006/relationships/image"/><Relationship Id="rId5" Target="../media/image182.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179.png" Type="http://schemas.openxmlformats.org/officeDocument/2006/relationships/image"/><Relationship Id="rId3" Target="../media/image180.svg" Type="http://schemas.openxmlformats.org/officeDocument/2006/relationships/image"/><Relationship Id="rId4" Target="../media/image183.png" Type="http://schemas.openxmlformats.org/officeDocument/2006/relationships/image"/><Relationship Id="rId5" Target="../media/image184.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185.png" Type="http://schemas.openxmlformats.org/officeDocument/2006/relationships/image"/><Relationship Id="rId9" Target="../media/image1.png" Type="http://schemas.openxmlformats.org/officeDocument/2006/relationships/imag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9.png" Type="http://schemas.openxmlformats.org/officeDocument/2006/relationships/image"/><Relationship Id="rId3" Target="../media/image180.svg" Type="http://schemas.openxmlformats.org/officeDocument/2006/relationships/image"/><Relationship Id="rId4" Target="../media/image183.png" Type="http://schemas.openxmlformats.org/officeDocument/2006/relationships/image"/><Relationship Id="rId5" Target="../media/image184.svg" Type="http://schemas.openxmlformats.org/officeDocument/2006/relationships/image"/><Relationship Id="rId6" Target="../media/image186.pn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9.png" Type="http://schemas.openxmlformats.org/officeDocument/2006/relationships/image"/><Relationship Id="rId3" Target="../media/image180.svg" Type="http://schemas.openxmlformats.org/officeDocument/2006/relationships/image"/><Relationship Id="rId4" Target="../media/image183.png" Type="http://schemas.openxmlformats.org/officeDocument/2006/relationships/image"/><Relationship Id="rId5" Target="../media/image184.svg" Type="http://schemas.openxmlformats.org/officeDocument/2006/relationships/image"/><Relationship Id="rId6" Target="../media/image187.pn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79.png" Type="http://schemas.openxmlformats.org/officeDocument/2006/relationships/image"/><Relationship Id="rId3" Target="../media/image180.svg" Type="http://schemas.openxmlformats.org/officeDocument/2006/relationships/image"/><Relationship Id="rId4" Target="../media/image183.png" Type="http://schemas.openxmlformats.org/officeDocument/2006/relationships/image"/><Relationship Id="rId5" Target="../media/image184.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179.png" Type="http://schemas.openxmlformats.org/officeDocument/2006/relationships/image"/><Relationship Id="rId3" Target="../media/image180.svg" Type="http://schemas.openxmlformats.org/officeDocument/2006/relationships/image"/><Relationship Id="rId4" Target="../media/image183.png" Type="http://schemas.openxmlformats.org/officeDocument/2006/relationships/image"/><Relationship Id="rId5" Target="../media/image184.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188.png" Type="http://schemas.openxmlformats.org/officeDocument/2006/relationships/image"/><Relationship Id="rId9" Target="../media/image1.png" Type="http://schemas.openxmlformats.org/officeDocument/2006/relationships/image"/></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179.png" Type="http://schemas.openxmlformats.org/officeDocument/2006/relationships/image"/><Relationship Id="rId3" Target="../media/image180.svg" Type="http://schemas.openxmlformats.org/officeDocument/2006/relationships/image"/><Relationship Id="rId4" Target="../media/image183.png" Type="http://schemas.openxmlformats.org/officeDocument/2006/relationships/image"/><Relationship Id="rId5" Target="../media/image184.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189.png" Type="http://schemas.openxmlformats.org/officeDocument/2006/relationships/image"/><Relationship Id="rId9" Target="../media/image1.png" Type="http://schemas.openxmlformats.org/officeDocument/2006/relationships/image"/></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png" Type="http://schemas.openxmlformats.org/officeDocument/2006/relationships/image"/><Relationship Id="rId11" Target="../media/image2.png" Type="http://schemas.openxmlformats.org/officeDocument/2006/relationships/image"/><Relationship Id="rId12" Target="http://www.exampaperspractice.co.uk" TargetMode="External" Type="http://schemas.openxmlformats.org/officeDocument/2006/relationships/hyperlink"/><Relationship Id="rId2" Target="../media/image131.png" Type="http://schemas.openxmlformats.org/officeDocument/2006/relationships/image"/><Relationship Id="rId3" Target="../media/image132.svg" Type="http://schemas.openxmlformats.org/officeDocument/2006/relationships/image"/><Relationship Id="rId4" Target="../media/image175.png" Type="http://schemas.openxmlformats.org/officeDocument/2006/relationships/image"/><Relationship Id="rId5" Target="../media/image176.svg" Type="http://schemas.openxmlformats.org/officeDocument/2006/relationships/image"/><Relationship Id="rId6" Target="../media/image133.png" Type="http://schemas.openxmlformats.org/officeDocument/2006/relationships/image"/><Relationship Id="rId7" Target="../media/image134.svg" Type="http://schemas.openxmlformats.org/officeDocument/2006/relationships/image"/><Relationship Id="rId8" Target="../media/image106.png" Type="http://schemas.openxmlformats.org/officeDocument/2006/relationships/image"/><Relationship Id="rId9" Target="../media/image107.svg" Type="http://schemas.openxmlformats.org/officeDocument/2006/relationships/image"/></Relationships>
</file>

<file path=ppt/slides/_rels/slide9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9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90.png" Type="http://schemas.openxmlformats.org/officeDocument/2006/relationships/image"/><Relationship Id="rId5" Target="../media/image191.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9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9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9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5.png" Type="http://schemas.openxmlformats.org/officeDocument/2006/relationships/image"/><Relationship Id="rId3" Target="../media/image166.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9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http://www.exampaperspractice.co.uk" TargetMode="External" Type="http://schemas.openxmlformats.org/officeDocument/2006/relationships/hyperlink"/></Relationships>
</file>

<file path=ppt/slides/_rels/slide9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http://www.exampaperspractice.co.uk"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591807" y="6141820"/>
            <a:ext cx="11104385" cy="2797175"/>
          </a:xfrm>
          <a:prstGeom prst="rect">
            <a:avLst/>
          </a:prstGeom>
        </p:spPr>
        <p:txBody>
          <a:bodyPr anchor="t" rtlCol="false" tIns="0" lIns="0" bIns="0" rIns="0">
            <a:spAutoFit/>
          </a:bodyPr>
          <a:lstStyle/>
          <a:p>
            <a:pPr algn="ctr">
              <a:lnSpc>
                <a:spcPts val="3359"/>
              </a:lnSpc>
            </a:pPr>
            <a:r>
              <a:rPr lang="en-US" sz="2399">
                <a:solidFill>
                  <a:srgbClr val="000000"/>
                </a:solidFill>
                <a:latin typeface="DejaVu Sans Light"/>
                <a:ea typeface="DejaVu Sans Light"/>
                <a:cs typeface="DejaVu Sans Light"/>
                <a:sym typeface="DejaVu Sans Light"/>
              </a:rPr>
              <a:t>This study guide has been expertly compiled and edited by successful former teachers of Computer Science and highly experienced examiners and is suitable for students who are taking </a:t>
            </a:r>
            <a:r>
              <a:rPr lang="en-US" sz="2399" b="true">
                <a:solidFill>
                  <a:srgbClr val="000000"/>
                </a:solidFill>
                <a:latin typeface="DejaVu Sans Bold"/>
                <a:ea typeface="DejaVu Sans Bold"/>
                <a:cs typeface="DejaVu Sans Bold"/>
                <a:sym typeface="DejaVu Sans Bold"/>
              </a:rPr>
              <a:t>0478 (9-1) IGCSE</a:t>
            </a:r>
            <a:r>
              <a:rPr lang="en-US" sz="2399">
                <a:solidFill>
                  <a:srgbClr val="000000"/>
                </a:solidFill>
                <a:latin typeface="DejaVu Sans Light"/>
                <a:ea typeface="DejaVu Sans Light"/>
                <a:cs typeface="DejaVu Sans Light"/>
                <a:sym typeface="DejaVu Sans Light"/>
              </a:rPr>
              <a:t>, the </a:t>
            </a:r>
            <a:r>
              <a:rPr lang="en-US" sz="2399" b="true">
                <a:solidFill>
                  <a:srgbClr val="000000"/>
                </a:solidFill>
                <a:latin typeface="DejaVu Sans Bold"/>
                <a:ea typeface="DejaVu Sans Bold"/>
                <a:cs typeface="DejaVu Sans Bold"/>
                <a:sym typeface="DejaVu Sans Bold"/>
              </a:rPr>
              <a:t>0984 (A*-G) IGCSE</a:t>
            </a:r>
            <a:r>
              <a:rPr lang="en-US" sz="2399">
                <a:solidFill>
                  <a:srgbClr val="000000"/>
                </a:solidFill>
                <a:latin typeface="DejaVu Sans Light"/>
                <a:ea typeface="DejaVu Sans Light"/>
                <a:cs typeface="DejaVu Sans Light"/>
                <a:sym typeface="DejaVu Sans Light"/>
              </a:rPr>
              <a:t>, and the </a:t>
            </a:r>
            <a:r>
              <a:rPr lang="en-US" sz="2399" b="true">
                <a:solidFill>
                  <a:srgbClr val="000000"/>
                </a:solidFill>
                <a:latin typeface="DejaVu Sans Bold"/>
                <a:ea typeface="DejaVu Sans Bold"/>
                <a:cs typeface="DejaVu Sans Bold"/>
                <a:sym typeface="DejaVu Sans Bold"/>
              </a:rPr>
              <a:t>2210 O Level</a:t>
            </a:r>
            <a:r>
              <a:rPr lang="en-US" sz="2399">
                <a:solidFill>
                  <a:srgbClr val="000000"/>
                </a:solidFill>
                <a:latin typeface="DejaVu Sans Light"/>
                <a:ea typeface="DejaVu Sans Light"/>
                <a:cs typeface="DejaVu Sans Light"/>
                <a:sym typeface="DejaVu Sans Light"/>
              </a:rPr>
              <a:t> for examination in 2023 onwards. It could be used as </a:t>
            </a:r>
            <a:r>
              <a:rPr lang="en-US" sz="2399" u="sng">
                <a:solidFill>
                  <a:srgbClr val="000000"/>
                </a:solidFill>
                <a:latin typeface="DejaVu Sans Light"/>
                <a:ea typeface="DejaVu Sans Light"/>
                <a:cs typeface="DejaVu Sans Light"/>
                <a:sym typeface="DejaVu Sans Light"/>
              </a:rPr>
              <a:t>lesson starters</a:t>
            </a:r>
            <a:r>
              <a:rPr lang="en-US" sz="2399">
                <a:solidFill>
                  <a:srgbClr val="000000"/>
                </a:solidFill>
                <a:latin typeface="DejaVu Sans Light"/>
                <a:ea typeface="DejaVu Sans Light"/>
                <a:cs typeface="DejaVu Sans Light"/>
                <a:sym typeface="DejaVu Sans Light"/>
              </a:rPr>
              <a:t>, or supplied to students for </a:t>
            </a:r>
            <a:r>
              <a:rPr lang="en-US" sz="2399" u="sng">
                <a:solidFill>
                  <a:srgbClr val="000000"/>
                </a:solidFill>
                <a:latin typeface="DejaVu Sans Light"/>
                <a:ea typeface="DejaVu Sans Light"/>
                <a:cs typeface="DejaVu Sans Light"/>
                <a:sym typeface="DejaVu Sans Light"/>
              </a:rPr>
              <a:t>independent use</a:t>
            </a:r>
            <a:r>
              <a:rPr lang="en-US" sz="2399">
                <a:solidFill>
                  <a:srgbClr val="000000"/>
                </a:solidFill>
                <a:latin typeface="DejaVu Sans Light"/>
                <a:ea typeface="DejaVu Sans Light"/>
                <a:cs typeface="DejaVu Sans Light"/>
                <a:sym typeface="DejaVu Sans Light"/>
              </a:rPr>
              <a:t>.</a:t>
            </a:r>
          </a:p>
          <a:p>
            <a:pPr algn="ctr">
              <a:lnSpc>
                <a:spcPts val="2239"/>
              </a:lnSpc>
              <a:spcBef>
                <a:spcPct val="0"/>
              </a:spcBef>
            </a:pPr>
            <a:r>
              <a:rPr lang="en-US" sz="1599">
                <a:solidFill>
                  <a:srgbClr val="000000"/>
                </a:solidFill>
                <a:latin typeface="DejaVu Sans Light"/>
                <a:ea typeface="DejaVu Sans Light"/>
                <a:cs typeface="DejaVu Sans Light"/>
                <a:sym typeface="DejaVu Sans Light"/>
              </a:rPr>
              <a:t> </a:t>
            </a:r>
          </a:p>
        </p:txBody>
      </p:sp>
      <p:grpSp>
        <p:nvGrpSpPr>
          <p:cNvPr name="Group 3" id="3"/>
          <p:cNvGrpSpPr/>
          <p:nvPr/>
        </p:nvGrpSpPr>
        <p:grpSpPr>
          <a:xfrm rot="0">
            <a:off x="2537237" y="146265"/>
            <a:ext cx="13213526" cy="9925515"/>
            <a:chOff x="0" y="0"/>
            <a:chExt cx="17618034" cy="13234020"/>
          </a:xfrm>
        </p:grpSpPr>
        <p:sp>
          <p:nvSpPr>
            <p:cNvPr name="Freeform 4" id="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2">
                <a:alphaModFix amt="70000"/>
              </a:blip>
              <a:stretch>
                <a:fillRect l="0" t="0" r="0" b="0"/>
              </a:stretch>
            </a:blipFill>
          </p:spPr>
        </p:sp>
        <p:sp>
          <p:nvSpPr>
            <p:cNvPr name="Freeform 5" id="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3">
                <a:alphaModFix amt="9999"/>
              </a:blip>
              <a:stretch>
                <a:fillRect l="0" t="0" r="0" b="0"/>
              </a:stretch>
            </a:blipFill>
          </p:spPr>
        </p:sp>
        <p:sp>
          <p:nvSpPr>
            <p:cNvPr name="TextBox 6" id="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4" tooltip="http://www.exampaperspractice.co.uk"/>
                </a:rPr>
                <a:t>www.exampaperspractice.co.uk</a:t>
              </a:r>
            </a:p>
          </p:txBody>
        </p:sp>
      </p:grpSp>
      <p:grpSp>
        <p:nvGrpSpPr>
          <p:cNvPr name="Group 7" id="7"/>
          <p:cNvGrpSpPr/>
          <p:nvPr/>
        </p:nvGrpSpPr>
        <p:grpSpPr>
          <a:xfrm rot="0">
            <a:off x="2079828" y="1614984"/>
            <a:ext cx="14128344" cy="3086100"/>
            <a:chOff x="0" y="0"/>
            <a:chExt cx="3721045" cy="812800"/>
          </a:xfrm>
        </p:grpSpPr>
        <p:sp>
          <p:nvSpPr>
            <p:cNvPr name="Freeform 8" id="8"/>
            <p:cNvSpPr/>
            <p:nvPr/>
          </p:nvSpPr>
          <p:spPr>
            <a:xfrm flipH="false" flipV="false" rot="0">
              <a:off x="0" y="0"/>
              <a:ext cx="3721045" cy="812800"/>
            </a:xfrm>
            <a:custGeom>
              <a:avLst/>
              <a:gdLst/>
              <a:ahLst/>
              <a:cxnLst/>
              <a:rect r="r" b="b" t="t" l="l"/>
              <a:pathLst>
                <a:path h="812800" w="3721045">
                  <a:moveTo>
                    <a:pt x="0" y="0"/>
                  </a:moveTo>
                  <a:lnTo>
                    <a:pt x="3721045" y="0"/>
                  </a:lnTo>
                  <a:lnTo>
                    <a:pt x="3721045" y="812800"/>
                  </a:lnTo>
                  <a:lnTo>
                    <a:pt x="0" y="812800"/>
                  </a:lnTo>
                  <a:close/>
                </a:path>
              </a:pathLst>
            </a:custGeom>
            <a:solidFill>
              <a:srgbClr val="F47215"/>
            </a:solidFill>
          </p:spPr>
        </p:sp>
        <p:sp>
          <p:nvSpPr>
            <p:cNvPr name="TextBox 9" id="9"/>
            <p:cNvSpPr txBox="true"/>
            <p:nvPr/>
          </p:nvSpPr>
          <p:spPr>
            <a:xfrm>
              <a:off x="0" y="-104775"/>
              <a:ext cx="3721045" cy="917575"/>
            </a:xfrm>
            <a:prstGeom prst="rect">
              <a:avLst/>
            </a:prstGeom>
          </p:spPr>
          <p:txBody>
            <a:bodyPr anchor="ctr" rtlCol="false" tIns="50800" lIns="50800" bIns="50800" rIns="50800"/>
            <a:lstStyle/>
            <a:p>
              <a:pPr algn="ctr">
                <a:lnSpc>
                  <a:spcPts val="6999"/>
                </a:lnSpc>
              </a:pPr>
              <a:r>
                <a:rPr lang="en-US" sz="4999">
                  <a:solidFill>
                    <a:srgbClr val="FDFDFD"/>
                  </a:solidFill>
                  <a:latin typeface="DejaVu Sans Light"/>
                  <a:ea typeface="DejaVu Sans Light"/>
                  <a:cs typeface="DejaVu Sans Light"/>
                  <a:sym typeface="DejaVu Sans Light"/>
                </a:rPr>
                <a:t>Cambridge IGCSE Computer Science 0478/0984 - Revision Notes</a:t>
              </a:r>
            </a:p>
          </p:txBody>
        </p:sp>
      </p:grpSp>
      <p:grpSp>
        <p:nvGrpSpPr>
          <p:cNvPr name="Group 10" id="10"/>
          <p:cNvGrpSpPr/>
          <p:nvPr/>
        </p:nvGrpSpPr>
        <p:grpSpPr>
          <a:xfrm rot="0">
            <a:off x="2079828" y="4898311"/>
            <a:ext cx="14128344" cy="1100634"/>
            <a:chOff x="0" y="0"/>
            <a:chExt cx="3721045" cy="289879"/>
          </a:xfrm>
        </p:grpSpPr>
        <p:sp>
          <p:nvSpPr>
            <p:cNvPr name="Freeform 11" id="11"/>
            <p:cNvSpPr/>
            <p:nvPr/>
          </p:nvSpPr>
          <p:spPr>
            <a:xfrm flipH="false" flipV="false" rot="0">
              <a:off x="0" y="0"/>
              <a:ext cx="3721045" cy="289879"/>
            </a:xfrm>
            <a:custGeom>
              <a:avLst/>
              <a:gdLst/>
              <a:ahLst/>
              <a:cxnLst/>
              <a:rect r="r" b="b" t="t" l="l"/>
              <a:pathLst>
                <a:path h="289879" w="3721045">
                  <a:moveTo>
                    <a:pt x="0" y="0"/>
                  </a:moveTo>
                  <a:lnTo>
                    <a:pt x="3721045" y="0"/>
                  </a:lnTo>
                  <a:lnTo>
                    <a:pt x="3721045" y="289879"/>
                  </a:lnTo>
                  <a:lnTo>
                    <a:pt x="0" y="289879"/>
                  </a:lnTo>
                  <a:close/>
                </a:path>
              </a:pathLst>
            </a:custGeom>
            <a:solidFill>
              <a:srgbClr val="3297F4"/>
            </a:solidFill>
          </p:spPr>
        </p:sp>
        <p:sp>
          <p:nvSpPr>
            <p:cNvPr name="TextBox 12" id="12"/>
            <p:cNvSpPr txBox="true"/>
            <p:nvPr/>
          </p:nvSpPr>
          <p:spPr>
            <a:xfrm>
              <a:off x="0" y="-76200"/>
              <a:ext cx="3721045" cy="366079"/>
            </a:xfrm>
            <a:prstGeom prst="rect">
              <a:avLst/>
            </a:prstGeom>
          </p:spPr>
          <p:txBody>
            <a:bodyPr anchor="ctr" rtlCol="false" tIns="50800" lIns="50800" bIns="50800" rIns="50800"/>
            <a:lstStyle/>
            <a:p>
              <a:pPr algn="ctr">
                <a:lnSpc>
                  <a:spcPts val="5599"/>
                </a:lnSpc>
              </a:pPr>
              <a:r>
                <a:rPr lang="en-US" sz="3999">
                  <a:solidFill>
                    <a:srgbClr val="FDFDFD"/>
                  </a:solidFill>
                  <a:latin typeface="DejaVu Sans Light"/>
                  <a:ea typeface="DejaVu Sans Light"/>
                  <a:cs typeface="DejaVu Sans Light"/>
                  <a:sym typeface="DejaVu Sans Light"/>
                </a:rPr>
                <a:t>Chapter 8 - Programming with Python and Pseudocode</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TextBox 2" id="2"/>
          <p:cNvSpPr txBox="true"/>
          <p:nvPr/>
        </p:nvSpPr>
        <p:spPr>
          <a:xfrm rot="0">
            <a:off x="434242" y="3046373"/>
            <a:ext cx="17674072"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Different types of data are formally categorized within a computer system to enable effective processing and storage so that</a:t>
            </a:r>
          </a:p>
        </p:txBody>
      </p:sp>
      <p:sp>
        <p:nvSpPr>
          <p:cNvPr name="Freeform 3" id="3"/>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4" id="4"/>
          <p:cNvGrpSpPr/>
          <p:nvPr/>
        </p:nvGrpSpPr>
        <p:grpSpPr>
          <a:xfrm rot="0">
            <a:off x="1349579" y="5961737"/>
            <a:ext cx="5489667" cy="2064692"/>
            <a:chOff x="0" y="0"/>
            <a:chExt cx="7319556" cy="2752923"/>
          </a:xfrm>
        </p:grpSpPr>
        <p:sp>
          <p:nvSpPr>
            <p:cNvPr name="Freeform 5" id="5"/>
            <p:cNvSpPr/>
            <p:nvPr/>
          </p:nvSpPr>
          <p:spPr>
            <a:xfrm flipH="false" flipV="false" rot="0">
              <a:off x="0" y="0"/>
              <a:ext cx="7319518" cy="2752979"/>
            </a:xfrm>
            <a:custGeom>
              <a:avLst/>
              <a:gdLst/>
              <a:ahLst/>
              <a:cxnLst/>
              <a:rect r="r" b="b" t="t" l="l"/>
              <a:pathLst>
                <a:path h="2752979" w="7319518">
                  <a:moveTo>
                    <a:pt x="0" y="0"/>
                  </a:moveTo>
                  <a:lnTo>
                    <a:pt x="0" y="2752979"/>
                  </a:lnTo>
                  <a:lnTo>
                    <a:pt x="7319518" y="2752979"/>
                  </a:lnTo>
                  <a:lnTo>
                    <a:pt x="7319518" y="0"/>
                  </a:lnTo>
                  <a:lnTo>
                    <a:pt x="0" y="0"/>
                  </a:lnTo>
                  <a:close/>
                  <a:moveTo>
                    <a:pt x="7102348" y="2535682"/>
                  </a:moveTo>
                  <a:lnTo>
                    <a:pt x="212725" y="2535682"/>
                  </a:lnTo>
                  <a:lnTo>
                    <a:pt x="212725" y="212725"/>
                  </a:lnTo>
                  <a:lnTo>
                    <a:pt x="7102348" y="212725"/>
                  </a:lnTo>
                  <a:lnTo>
                    <a:pt x="7102348" y="2535682"/>
                  </a:lnTo>
                  <a:close/>
                </a:path>
              </a:pathLst>
            </a:custGeom>
            <a:solidFill>
              <a:srgbClr val="387EB8"/>
            </a:solidFill>
          </p:spPr>
        </p:sp>
      </p:grpSp>
      <p:sp>
        <p:nvSpPr>
          <p:cNvPr name="TextBox 6" id="6"/>
          <p:cNvSpPr txBox="true"/>
          <p:nvPr/>
        </p:nvSpPr>
        <p:spPr>
          <a:xfrm rot="0">
            <a:off x="7776824" y="6370395"/>
            <a:ext cx="2832295" cy="1028302"/>
          </a:xfrm>
          <a:prstGeom prst="rect">
            <a:avLst/>
          </a:prstGeom>
        </p:spPr>
        <p:txBody>
          <a:bodyPr anchor="t" rtlCol="false" tIns="0" lIns="0" bIns="0" rIns="0">
            <a:spAutoFit/>
          </a:bodyPr>
          <a:lstStyle/>
          <a:p>
            <a:pPr algn="ctr">
              <a:lnSpc>
                <a:spcPts val="7432"/>
              </a:lnSpc>
            </a:pPr>
            <a:r>
              <a:rPr lang="en-US" sz="5309" b="true">
                <a:solidFill>
                  <a:srgbClr val="000000"/>
                </a:solidFill>
                <a:latin typeface="Arimo Bold"/>
                <a:ea typeface="Arimo Bold"/>
                <a:cs typeface="Arimo Bold"/>
                <a:sym typeface="Arimo Bold"/>
              </a:rPr>
              <a:t>1100001</a:t>
            </a:r>
          </a:p>
        </p:txBody>
      </p:sp>
      <p:grpSp>
        <p:nvGrpSpPr>
          <p:cNvPr name="Group 7" id="7"/>
          <p:cNvGrpSpPr/>
          <p:nvPr/>
        </p:nvGrpSpPr>
        <p:grpSpPr>
          <a:xfrm rot="0">
            <a:off x="7019912" y="6922645"/>
            <a:ext cx="550320" cy="47625"/>
            <a:chOff x="0" y="0"/>
            <a:chExt cx="733760" cy="63500"/>
          </a:xfrm>
        </p:grpSpPr>
        <p:sp>
          <p:nvSpPr>
            <p:cNvPr name="Freeform 8" id="8"/>
            <p:cNvSpPr/>
            <p:nvPr/>
          </p:nvSpPr>
          <p:spPr>
            <a:xfrm flipH="false" flipV="false" rot="0">
              <a:off x="31750" y="0"/>
              <a:ext cx="670306" cy="63500"/>
            </a:xfrm>
            <a:custGeom>
              <a:avLst/>
              <a:gdLst/>
              <a:ahLst/>
              <a:cxnLst/>
              <a:rect r="r" b="b" t="t" l="l"/>
              <a:pathLst>
                <a:path h="63500" w="670306">
                  <a:moveTo>
                    <a:pt x="0" y="0"/>
                  </a:moveTo>
                  <a:lnTo>
                    <a:pt x="670306" y="0"/>
                  </a:lnTo>
                  <a:lnTo>
                    <a:pt x="670306" y="63500"/>
                  </a:lnTo>
                  <a:lnTo>
                    <a:pt x="0" y="63500"/>
                  </a:lnTo>
                  <a:close/>
                </a:path>
              </a:pathLst>
            </a:custGeom>
            <a:solidFill>
              <a:srgbClr val="000000"/>
            </a:solidFill>
          </p:spPr>
        </p:sp>
      </p:grpSp>
      <p:grpSp>
        <p:nvGrpSpPr>
          <p:cNvPr name="Group 9" id="9"/>
          <p:cNvGrpSpPr/>
          <p:nvPr/>
        </p:nvGrpSpPr>
        <p:grpSpPr>
          <a:xfrm rot="-1916566">
            <a:off x="10491023" y="6545596"/>
            <a:ext cx="1292919" cy="47625"/>
            <a:chOff x="0" y="0"/>
            <a:chExt cx="1723892" cy="63500"/>
          </a:xfrm>
        </p:grpSpPr>
        <p:sp>
          <p:nvSpPr>
            <p:cNvPr name="Freeform 10" id="10"/>
            <p:cNvSpPr/>
            <p:nvPr/>
          </p:nvSpPr>
          <p:spPr>
            <a:xfrm flipH="false" flipV="false" rot="0">
              <a:off x="31750" y="0"/>
              <a:ext cx="1660398" cy="63500"/>
            </a:xfrm>
            <a:custGeom>
              <a:avLst/>
              <a:gdLst/>
              <a:ahLst/>
              <a:cxnLst/>
              <a:rect r="r" b="b" t="t" l="l"/>
              <a:pathLst>
                <a:path h="63500" w="1660398">
                  <a:moveTo>
                    <a:pt x="0" y="0"/>
                  </a:moveTo>
                  <a:lnTo>
                    <a:pt x="1660398" y="0"/>
                  </a:lnTo>
                  <a:lnTo>
                    <a:pt x="1660398" y="63500"/>
                  </a:lnTo>
                  <a:lnTo>
                    <a:pt x="0" y="63500"/>
                  </a:lnTo>
                  <a:close/>
                </a:path>
              </a:pathLst>
            </a:custGeom>
            <a:solidFill>
              <a:srgbClr val="000000"/>
            </a:solidFill>
          </p:spPr>
        </p:sp>
      </p:grpSp>
      <p:grpSp>
        <p:nvGrpSpPr>
          <p:cNvPr name="Group 11" id="11"/>
          <p:cNvGrpSpPr/>
          <p:nvPr/>
        </p:nvGrpSpPr>
        <p:grpSpPr>
          <a:xfrm rot="1491037">
            <a:off x="10543989" y="7465606"/>
            <a:ext cx="1212183" cy="47625"/>
            <a:chOff x="0" y="0"/>
            <a:chExt cx="1616244" cy="63500"/>
          </a:xfrm>
        </p:grpSpPr>
        <p:sp>
          <p:nvSpPr>
            <p:cNvPr name="Freeform 12" id="12"/>
            <p:cNvSpPr/>
            <p:nvPr/>
          </p:nvSpPr>
          <p:spPr>
            <a:xfrm flipH="false" flipV="false" rot="0">
              <a:off x="31750" y="0"/>
              <a:ext cx="1552702" cy="63500"/>
            </a:xfrm>
            <a:custGeom>
              <a:avLst/>
              <a:gdLst/>
              <a:ahLst/>
              <a:cxnLst/>
              <a:rect r="r" b="b" t="t" l="l"/>
              <a:pathLst>
                <a:path h="63500" w="1552702">
                  <a:moveTo>
                    <a:pt x="0" y="0"/>
                  </a:moveTo>
                  <a:lnTo>
                    <a:pt x="1552702" y="0"/>
                  </a:lnTo>
                  <a:lnTo>
                    <a:pt x="1552702" y="63500"/>
                  </a:lnTo>
                  <a:lnTo>
                    <a:pt x="0" y="63500"/>
                  </a:lnTo>
                  <a:close/>
                </a:path>
              </a:pathLst>
            </a:custGeom>
            <a:solidFill>
              <a:srgbClr val="000000"/>
            </a:solidFill>
          </p:spPr>
        </p:sp>
      </p:grpSp>
      <p:sp>
        <p:nvSpPr>
          <p:cNvPr name="Freeform 13" id="13"/>
          <p:cNvSpPr/>
          <p:nvPr/>
        </p:nvSpPr>
        <p:spPr>
          <a:xfrm flipH="false" flipV="false" rot="0">
            <a:off x="466310" y="4826683"/>
            <a:ext cx="1766538" cy="1766538"/>
          </a:xfrm>
          <a:custGeom>
            <a:avLst/>
            <a:gdLst/>
            <a:ahLst/>
            <a:cxnLst/>
            <a:rect r="r" b="b" t="t" l="l"/>
            <a:pathLst>
              <a:path h="1766538" w="1766538">
                <a:moveTo>
                  <a:pt x="0" y="0"/>
                </a:moveTo>
                <a:lnTo>
                  <a:pt x="1766538" y="0"/>
                </a:lnTo>
                <a:lnTo>
                  <a:pt x="1766538" y="1766538"/>
                </a:lnTo>
                <a:lnTo>
                  <a:pt x="0" y="17665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D9EEFF"/>
                </a:solidFill>
                <a:latin typeface="Anca Coder"/>
                <a:ea typeface="Anca Coder"/>
                <a:cs typeface="Anca Coder"/>
                <a:sym typeface="Anca Coder"/>
              </a:rPr>
              <a:t>Basic Data</a:t>
            </a:r>
          </a:p>
          <a:p>
            <a:pPr algn="l">
              <a:lnSpc>
                <a:spcPts val="5749"/>
              </a:lnSpc>
            </a:pPr>
            <a:r>
              <a:rPr lang="en-US" sz="4106">
                <a:solidFill>
                  <a:srgbClr val="D9EEFF"/>
                </a:solidFill>
                <a:latin typeface="Anca Coder"/>
                <a:ea typeface="Anca Coder"/>
                <a:cs typeface="Anca Coder"/>
                <a:sym typeface="Anca Coder"/>
              </a:rPr>
              <a:t>Types</a:t>
            </a:r>
          </a:p>
        </p:txBody>
      </p:sp>
      <p:sp>
        <p:nvSpPr>
          <p:cNvPr name="TextBox 15" id="15"/>
          <p:cNvSpPr txBox="true"/>
          <p:nvPr/>
        </p:nvSpPr>
        <p:spPr>
          <a:xfrm rot="0">
            <a:off x="1642101" y="6356855"/>
            <a:ext cx="4904623" cy="1160156"/>
          </a:xfrm>
          <a:prstGeom prst="rect">
            <a:avLst/>
          </a:prstGeom>
        </p:spPr>
        <p:txBody>
          <a:bodyPr anchor="t" rtlCol="false" tIns="0" lIns="0" bIns="0" rIns="0">
            <a:spAutoFit/>
          </a:bodyPr>
          <a:lstStyle/>
          <a:p>
            <a:pPr algn="ctr">
              <a:lnSpc>
                <a:spcPts val="4464"/>
              </a:lnSpc>
            </a:pPr>
            <a:r>
              <a:rPr lang="en-US" sz="3188">
                <a:solidFill>
                  <a:srgbClr val="000000"/>
                </a:solidFill>
                <a:latin typeface="Fredoka"/>
                <a:ea typeface="Fredoka"/>
                <a:cs typeface="Fredoka"/>
                <a:sym typeface="Fredoka"/>
              </a:rPr>
              <a:t>Data can be stored in an appropriate way </a:t>
            </a:r>
          </a:p>
        </p:txBody>
      </p:sp>
      <p:sp>
        <p:nvSpPr>
          <p:cNvPr name="TextBox 16" id="16"/>
          <p:cNvSpPr txBox="true"/>
          <p:nvPr/>
        </p:nvSpPr>
        <p:spPr>
          <a:xfrm rot="0">
            <a:off x="11678445" y="5215287"/>
            <a:ext cx="5259976" cy="1028302"/>
          </a:xfrm>
          <a:prstGeom prst="rect">
            <a:avLst/>
          </a:prstGeom>
        </p:spPr>
        <p:txBody>
          <a:bodyPr anchor="t" rtlCol="false" tIns="0" lIns="0" bIns="0" rIns="0">
            <a:spAutoFit/>
          </a:bodyPr>
          <a:lstStyle/>
          <a:p>
            <a:pPr algn="ctr">
              <a:lnSpc>
                <a:spcPts val="7432"/>
              </a:lnSpc>
            </a:pPr>
            <a:r>
              <a:rPr lang="en-US" sz="5309" b="true">
                <a:solidFill>
                  <a:srgbClr val="000000"/>
                </a:solidFill>
                <a:latin typeface="Arimo Bold"/>
                <a:ea typeface="Arimo Bold"/>
                <a:cs typeface="Arimo Bold"/>
                <a:sym typeface="Arimo Bold"/>
              </a:rPr>
              <a:t>"a" in ascii </a:t>
            </a:r>
          </a:p>
        </p:txBody>
      </p:sp>
      <p:sp>
        <p:nvSpPr>
          <p:cNvPr name="TextBox 17" id="17"/>
          <p:cNvSpPr txBox="true"/>
          <p:nvPr/>
        </p:nvSpPr>
        <p:spPr>
          <a:xfrm rot="0">
            <a:off x="11880752" y="7179622"/>
            <a:ext cx="4855362" cy="1028302"/>
          </a:xfrm>
          <a:prstGeom prst="rect">
            <a:avLst/>
          </a:prstGeom>
        </p:spPr>
        <p:txBody>
          <a:bodyPr anchor="t" rtlCol="false" tIns="0" lIns="0" bIns="0" rIns="0">
            <a:spAutoFit/>
          </a:bodyPr>
          <a:lstStyle/>
          <a:p>
            <a:pPr algn="ctr">
              <a:lnSpc>
                <a:spcPts val="7432"/>
              </a:lnSpc>
            </a:pPr>
            <a:r>
              <a:rPr lang="en-US" sz="5309" b="true">
                <a:solidFill>
                  <a:srgbClr val="000000"/>
                </a:solidFill>
                <a:latin typeface="Arimo Bold"/>
                <a:ea typeface="Arimo Bold"/>
                <a:cs typeface="Arimo Bold"/>
                <a:sym typeface="Arimo Bold"/>
              </a:rPr>
              <a:t>97 in denary</a:t>
            </a:r>
          </a:p>
        </p:txBody>
      </p:sp>
      <p:sp>
        <p:nvSpPr>
          <p:cNvPr name="TextBox 18" id="18"/>
          <p:cNvSpPr txBox="true"/>
          <p:nvPr/>
        </p:nvSpPr>
        <p:spPr>
          <a:xfrm rot="0">
            <a:off x="306964" y="9141374"/>
            <a:ext cx="17674072" cy="600075"/>
          </a:xfrm>
          <a:prstGeom prst="rect">
            <a:avLst/>
          </a:prstGeom>
        </p:spPr>
        <p:txBody>
          <a:bodyPr anchor="t" rtlCol="false" tIns="0" lIns="0" bIns="0" rIns="0">
            <a:spAutoFit/>
          </a:bodyPr>
          <a:lstStyle/>
          <a:p>
            <a:pPr algn="ctr">
              <a:lnSpc>
                <a:spcPts val="4200"/>
              </a:lnSpc>
            </a:pPr>
            <a:r>
              <a:rPr lang="en-US" sz="3000" b="true">
                <a:solidFill>
                  <a:srgbClr val="366994"/>
                </a:solidFill>
                <a:latin typeface="Arimo Bold"/>
                <a:ea typeface="Arimo Bold"/>
                <a:cs typeface="Arimo Bold"/>
                <a:sym typeface="Arimo Bold"/>
              </a:rPr>
              <a:t>Giving data a "TYPE" helps the computer to differentiate the data </a:t>
            </a:r>
          </a:p>
        </p:txBody>
      </p:sp>
      <p:grpSp>
        <p:nvGrpSpPr>
          <p:cNvPr name="Group 19" id="19"/>
          <p:cNvGrpSpPr/>
          <p:nvPr/>
        </p:nvGrpSpPr>
        <p:grpSpPr>
          <a:xfrm rot="0">
            <a:off x="2537237" y="180743"/>
            <a:ext cx="13213526" cy="9925515"/>
            <a:chOff x="0" y="0"/>
            <a:chExt cx="17618034" cy="13234020"/>
          </a:xfrm>
        </p:grpSpPr>
        <p:sp>
          <p:nvSpPr>
            <p:cNvPr name="Freeform 20" id="2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21" id="2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22" id="2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00.xml><?xml version="1.0" encoding="utf-8"?>
<p:sld xmlns:p="http://schemas.openxmlformats.org/presentationml/2006/main" xmlns:a="http://schemas.openxmlformats.org/drawingml/2006/main" xmlns:r="http://schemas.openxmlformats.org/officeDocument/2006/relationships">
  <p:cSld>
    <p:bg>
      <p:bgPr>
        <a:solidFill>
          <a:srgbClr val="FF1616"/>
        </a:solidFill>
      </p:bgPr>
    </p:bg>
    <p:spTree>
      <p:nvGrpSpPr>
        <p:cNvPr id="1" name=""/>
        <p:cNvGrpSpPr/>
        <p:nvPr/>
      </p:nvGrpSpPr>
      <p:grpSpPr>
        <a:xfrm>
          <a:off x="0" y="0"/>
          <a:ext cx="0" cy="0"/>
          <a:chOff x="0" y="0"/>
          <a:chExt cx="0" cy="0"/>
        </a:xfrm>
      </p:grpSpPr>
      <p:grpSp>
        <p:nvGrpSpPr>
          <p:cNvPr name="Group 2" id="2"/>
          <p:cNvGrpSpPr/>
          <p:nvPr/>
        </p:nvGrpSpPr>
        <p:grpSpPr>
          <a:xfrm rot="0">
            <a:off x="4807167" y="1124968"/>
            <a:ext cx="9470115" cy="8381052"/>
            <a:chOff x="0" y="0"/>
            <a:chExt cx="12626820" cy="11174736"/>
          </a:xfrm>
        </p:grpSpPr>
        <p:sp>
          <p:nvSpPr>
            <p:cNvPr name="Freeform 3" id="3"/>
            <p:cNvSpPr/>
            <p:nvPr/>
          </p:nvSpPr>
          <p:spPr>
            <a:xfrm flipH="false" flipV="false" rot="0">
              <a:off x="0" y="0"/>
              <a:ext cx="12626848" cy="11174730"/>
            </a:xfrm>
            <a:custGeom>
              <a:avLst/>
              <a:gdLst/>
              <a:ahLst/>
              <a:cxnLst/>
              <a:rect r="r" b="b" t="t" l="l"/>
              <a:pathLst>
                <a:path h="11174730" w="12626848">
                  <a:moveTo>
                    <a:pt x="0" y="0"/>
                  </a:moveTo>
                  <a:lnTo>
                    <a:pt x="12626848" y="0"/>
                  </a:lnTo>
                  <a:lnTo>
                    <a:pt x="12626848" y="11174730"/>
                  </a:lnTo>
                  <a:lnTo>
                    <a:pt x="0" y="11174730"/>
                  </a:lnTo>
                  <a:lnTo>
                    <a:pt x="0" y="0"/>
                  </a:lnTo>
                  <a:close/>
                </a:path>
              </a:pathLst>
            </a:custGeom>
            <a:blipFill>
              <a:blip r:embed="rId2"/>
              <a:stretch>
                <a:fillRect l="0" t="0" r="0" b="0"/>
              </a:stretch>
            </a:blipFill>
          </p:spPr>
        </p:sp>
      </p:grpSp>
      <p:sp>
        <p:nvSpPr>
          <p:cNvPr name="TextBox 4" id="4"/>
          <p:cNvSpPr txBox="true"/>
          <p:nvPr/>
        </p:nvSpPr>
        <p:spPr>
          <a:xfrm rot="0">
            <a:off x="285789" y="886475"/>
            <a:ext cx="16224818" cy="381322"/>
          </a:xfrm>
          <a:prstGeom prst="rect">
            <a:avLst/>
          </a:prstGeom>
        </p:spPr>
        <p:txBody>
          <a:bodyPr anchor="t" rtlCol="false" tIns="0" lIns="0" bIns="0" rIns="0">
            <a:spAutoFit/>
          </a:bodyPr>
          <a:lstStyle/>
          <a:p>
            <a:pPr algn="l">
              <a:lnSpc>
                <a:spcPts val="5701"/>
              </a:lnSpc>
            </a:pPr>
            <a:r>
              <a:rPr lang="en-US" sz="9504">
                <a:solidFill>
                  <a:srgbClr val="D9EEFF"/>
                </a:solidFill>
                <a:latin typeface="Spectre"/>
                <a:ea typeface="Spectre"/>
                <a:cs typeface="Spectre"/>
                <a:sym typeface="Spectre"/>
              </a:rPr>
              <a:t>ANSWER - TASK 1</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101.xml><?xml version="1.0" encoding="utf-8"?>
<p:sld xmlns:p="http://schemas.openxmlformats.org/presentationml/2006/main" xmlns:a="http://schemas.openxmlformats.org/drawingml/2006/main" xmlns:r="http://schemas.openxmlformats.org/officeDocument/2006/relationships">
  <p:cSld>
    <p:bg>
      <p:bgPr>
        <a:solidFill>
          <a:srgbClr val="FF1616"/>
        </a:solidFill>
      </p:bgPr>
    </p:bg>
    <p:spTree>
      <p:nvGrpSpPr>
        <p:cNvPr id="1" name=""/>
        <p:cNvGrpSpPr/>
        <p:nvPr/>
      </p:nvGrpSpPr>
      <p:grpSpPr>
        <a:xfrm>
          <a:off x="0" y="0"/>
          <a:ext cx="0" cy="0"/>
          <a:chOff x="0" y="0"/>
          <a:chExt cx="0" cy="0"/>
        </a:xfrm>
      </p:grpSpPr>
      <p:grpSp>
        <p:nvGrpSpPr>
          <p:cNvPr name="Group 2" id="2"/>
          <p:cNvGrpSpPr/>
          <p:nvPr/>
        </p:nvGrpSpPr>
        <p:grpSpPr>
          <a:xfrm rot="0">
            <a:off x="3331247" y="1678261"/>
            <a:ext cx="12291955" cy="7580039"/>
            <a:chOff x="0" y="0"/>
            <a:chExt cx="16389273" cy="10106719"/>
          </a:xfrm>
        </p:grpSpPr>
        <p:sp>
          <p:nvSpPr>
            <p:cNvPr name="Freeform 3" id="3"/>
            <p:cNvSpPr/>
            <p:nvPr/>
          </p:nvSpPr>
          <p:spPr>
            <a:xfrm flipH="false" flipV="false" rot="0">
              <a:off x="0" y="0"/>
              <a:ext cx="16389223" cy="10106660"/>
            </a:xfrm>
            <a:custGeom>
              <a:avLst/>
              <a:gdLst/>
              <a:ahLst/>
              <a:cxnLst/>
              <a:rect r="r" b="b" t="t" l="l"/>
              <a:pathLst>
                <a:path h="10106660" w="16389223">
                  <a:moveTo>
                    <a:pt x="0" y="0"/>
                  </a:moveTo>
                  <a:lnTo>
                    <a:pt x="16389223" y="0"/>
                  </a:lnTo>
                  <a:lnTo>
                    <a:pt x="16389223" y="10106660"/>
                  </a:lnTo>
                  <a:lnTo>
                    <a:pt x="0" y="10106660"/>
                  </a:lnTo>
                  <a:lnTo>
                    <a:pt x="0" y="0"/>
                  </a:lnTo>
                  <a:close/>
                </a:path>
              </a:pathLst>
            </a:custGeom>
            <a:blipFill>
              <a:blip r:embed="rId2"/>
              <a:stretch>
                <a:fillRect l="0" t="0" r="0" b="0"/>
              </a:stretch>
            </a:blipFill>
          </p:spPr>
        </p:sp>
      </p:grpSp>
      <p:sp>
        <p:nvSpPr>
          <p:cNvPr name="TextBox 4" id="4"/>
          <p:cNvSpPr txBox="true"/>
          <p:nvPr/>
        </p:nvSpPr>
        <p:spPr>
          <a:xfrm rot="0">
            <a:off x="314768" y="1103815"/>
            <a:ext cx="16569217" cy="1105222"/>
          </a:xfrm>
          <a:prstGeom prst="rect">
            <a:avLst/>
          </a:prstGeom>
        </p:spPr>
        <p:txBody>
          <a:bodyPr anchor="t" rtlCol="false" tIns="0" lIns="0" bIns="0" rIns="0">
            <a:spAutoFit/>
          </a:bodyPr>
          <a:lstStyle/>
          <a:p>
            <a:pPr algn="l">
              <a:lnSpc>
                <a:spcPts val="5701"/>
              </a:lnSpc>
            </a:pPr>
            <a:r>
              <a:rPr lang="en-US" sz="9504">
                <a:solidFill>
                  <a:srgbClr val="D9EEFF"/>
                </a:solidFill>
                <a:latin typeface="Spectre"/>
                <a:ea typeface="Spectre"/>
                <a:cs typeface="Spectre"/>
                <a:sym typeface="Spectre"/>
              </a:rPr>
              <a:t>ANSWER - TASK 1B </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102.xml><?xml version="1.0" encoding="utf-8"?>
<p:sld xmlns:p="http://schemas.openxmlformats.org/presentationml/2006/main" xmlns:a="http://schemas.openxmlformats.org/drawingml/2006/main" xmlns:r="http://schemas.openxmlformats.org/officeDocument/2006/relationships">
  <p:cSld>
    <p:bg>
      <p:bgPr>
        <a:solidFill>
          <a:srgbClr val="8C52FF"/>
        </a:solidFill>
      </p:bgPr>
    </p:bg>
    <p:spTree>
      <p:nvGrpSpPr>
        <p:cNvPr id="1" name=""/>
        <p:cNvGrpSpPr/>
        <p:nvPr/>
      </p:nvGrpSpPr>
      <p:grpSpPr>
        <a:xfrm>
          <a:off x="0" y="0"/>
          <a:ext cx="0" cy="0"/>
          <a:chOff x="0" y="0"/>
          <a:chExt cx="0" cy="0"/>
        </a:xfrm>
      </p:grpSpPr>
      <p:sp>
        <p:nvSpPr>
          <p:cNvPr name="Freeform 2" id="2"/>
          <p:cNvSpPr/>
          <p:nvPr/>
        </p:nvSpPr>
        <p:spPr>
          <a:xfrm flipH="false" flipV="false" rot="0">
            <a:off x="10940864" y="1840876"/>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3" id="3"/>
          <p:cNvSpPr/>
          <p:nvPr/>
        </p:nvSpPr>
        <p:spPr>
          <a:xfrm flipH="false" flipV="false" rot="0">
            <a:off x="10940864" y="233111"/>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4" id="4"/>
          <p:cNvSpPr/>
          <p:nvPr/>
        </p:nvSpPr>
        <p:spPr>
          <a:xfrm flipH="false" flipV="false" rot="0">
            <a:off x="10940864" y="3450307"/>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4">
              <a:extLst>
                <a:ext uri="{96DAC541-7B7A-43D3-8B79-37D633B846F1}">
                  <asvg:svgBlip xmlns:asvg="http://schemas.microsoft.com/office/drawing/2016/SVG/main" r:embed="rId5"/>
                </a:ext>
              </a:extLst>
            </a:blip>
            <a:stretch>
              <a:fillRect l="0" t="-802" r="0" b="-802"/>
            </a:stretch>
          </a:blipFill>
        </p:spPr>
      </p:sp>
      <p:sp>
        <p:nvSpPr>
          <p:cNvPr name="Freeform 5" id="5"/>
          <p:cNvSpPr/>
          <p:nvPr/>
        </p:nvSpPr>
        <p:spPr>
          <a:xfrm flipH="false" flipV="false" rot="0">
            <a:off x="10940864" y="6751020"/>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6" id="6"/>
          <p:cNvSpPr/>
          <p:nvPr/>
        </p:nvSpPr>
        <p:spPr>
          <a:xfrm flipH="false" flipV="false" rot="0">
            <a:off x="10940864" y="5059738"/>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7" id="7"/>
          <p:cNvSpPr/>
          <p:nvPr/>
        </p:nvSpPr>
        <p:spPr>
          <a:xfrm flipH="false" flipV="false" rot="0">
            <a:off x="10940864" y="8361648"/>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6">
              <a:extLst>
                <a:ext uri="{96DAC541-7B7A-43D3-8B79-37D633B846F1}">
                  <asvg:svgBlip xmlns:asvg="http://schemas.microsoft.com/office/drawing/2016/SVG/main" r:embed="rId7"/>
                </a:ext>
              </a:extLst>
            </a:blip>
            <a:stretch>
              <a:fillRect l="0" t="-802" r="0" b="-802"/>
            </a:stretch>
          </a:blipFill>
        </p:spPr>
      </p:sp>
      <p:sp>
        <p:nvSpPr>
          <p:cNvPr name="Freeform 8" id="8"/>
          <p:cNvSpPr/>
          <p:nvPr/>
        </p:nvSpPr>
        <p:spPr>
          <a:xfrm flipH="false" flipV="false" rot="0">
            <a:off x="1976356" y="1900761"/>
            <a:ext cx="4332122" cy="5971597"/>
          </a:xfrm>
          <a:custGeom>
            <a:avLst/>
            <a:gdLst/>
            <a:ahLst/>
            <a:cxnLst/>
            <a:rect r="r" b="b" t="t" l="l"/>
            <a:pathLst>
              <a:path h="5971597" w="4332122">
                <a:moveTo>
                  <a:pt x="0" y="0"/>
                </a:moveTo>
                <a:lnTo>
                  <a:pt x="4332122" y="0"/>
                </a:lnTo>
                <a:lnTo>
                  <a:pt x="4332122" y="5971597"/>
                </a:lnTo>
                <a:lnTo>
                  <a:pt x="0" y="5971597"/>
                </a:lnTo>
                <a:lnTo>
                  <a:pt x="0" y="0"/>
                </a:lnTo>
                <a:close/>
              </a:path>
            </a:pathLst>
          </a:custGeom>
          <a:blipFill>
            <a:blip r:embed="rId8">
              <a:extLst>
                <a:ext uri="{96DAC541-7B7A-43D3-8B79-37D633B846F1}">
                  <asvg:svgBlip xmlns:asvg="http://schemas.microsoft.com/office/drawing/2016/SVG/main" r:embed="rId9"/>
                </a:ext>
              </a:extLst>
            </a:blip>
            <a:stretch>
              <a:fillRect l="0" t="-64" r="0" b="-64"/>
            </a:stretch>
          </a:blipFill>
        </p:spPr>
      </p:sp>
      <p:sp>
        <p:nvSpPr>
          <p:cNvPr name="TextBox 9" id="9"/>
          <p:cNvSpPr txBox="true"/>
          <p:nvPr/>
        </p:nvSpPr>
        <p:spPr>
          <a:xfrm rot="0">
            <a:off x="2330857" y="3041772"/>
            <a:ext cx="3623119" cy="4070764"/>
          </a:xfrm>
          <a:prstGeom prst="rect">
            <a:avLst/>
          </a:prstGeom>
        </p:spPr>
        <p:txBody>
          <a:bodyPr anchor="t" rtlCol="false" tIns="0" lIns="0" bIns="0" rIns="0">
            <a:spAutoFit/>
          </a:bodyPr>
          <a:lstStyle/>
          <a:p>
            <a:pPr algn="l">
              <a:lnSpc>
                <a:spcPts val="5289"/>
              </a:lnSpc>
            </a:pPr>
          </a:p>
          <a:p>
            <a:pPr algn="l">
              <a:lnSpc>
                <a:spcPts val="5289"/>
              </a:lnSpc>
            </a:pPr>
            <a:r>
              <a:rPr lang="en-US" sz="3778" b="true">
                <a:solidFill>
                  <a:srgbClr val="4F87FF"/>
                </a:solidFill>
                <a:latin typeface="Arimo Bold"/>
                <a:ea typeface="Arimo Bold"/>
                <a:cs typeface="Arimo Bold"/>
                <a:sym typeface="Arimo Bold"/>
              </a:rPr>
              <a:t>8.1.4 Programming Fundamentals </a:t>
            </a:r>
          </a:p>
          <a:p>
            <a:pPr algn="l">
              <a:lnSpc>
                <a:spcPts val="5289"/>
              </a:lnSpc>
            </a:pPr>
          </a:p>
        </p:txBody>
      </p:sp>
      <p:sp>
        <p:nvSpPr>
          <p:cNvPr name="TextBox 10" id="10"/>
          <p:cNvSpPr txBox="true"/>
          <p:nvPr/>
        </p:nvSpPr>
        <p:spPr>
          <a:xfrm rot="0">
            <a:off x="159139" y="-43507"/>
            <a:ext cx="5003717" cy="606548"/>
          </a:xfrm>
          <a:prstGeom prst="rect">
            <a:avLst/>
          </a:prstGeom>
        </p:spPr>
        <p:txBody>
          <a:bodyPr anchor="t" rtlCol="false" tIns="0" lIns="0" bIns="0" rIns="0">
            <a:spAutoFit/>
          </a:bodyPr>
          <a:lstStyle/>
          <a:p>
            <a:pPr algn="l">
              <a:lnSpc>
                <a:spcPts val="4368"/>
              </a:lnSpc>
            </a:pPr>
            <a:r>
              <a:rPr lang="en-US" sz="3119" b="true">
                <a:solidFill>
                  <a:srgbClr val="FFFFFF"/>
                </a:solidFill>
                <a:latin typeface="Code Pro Bold"/>
                <a:ea typeface="Code Pro Bold"/>
                <a:cs typeface="Code Pro Bold"/>
                <a:sym typeface="Code Pro Bold"/>
              </a:rPr>
              <a:t>Sub Chapter Outline</a:t>
            </a:r>
          </a:p>
        </p:txBody>
      </p:sp>
      <p:sp>
        <p:nvSpPr>
          <p:cNvPr name="TextBox 11" id="11"/>
          <p:cNvSpPr txBox="true"/>
          <p:nvPr/>
        </p:nvSpPr>
        <p:spPr>
          <a:xfrm rot="0">
            <a:off x="8406827" y="2129307"/>
            <a:ext cx="2323050" cy="833739"/>
          </a:xfrm>
          <a:prstGeom prst="rect">
            <a:avLst/>
          </a:prstGeom>
        </p:spPr>
        <p:txBody>
          <a:bodyPr anchor="t" rtlCol="false" tIns="0" lIns="0" bIns="0" rIns="0">
            <a:spAutoFit/>
          </a:bodyPr>
          <a:lstStyle/>
          <a:p>
            <a:pPr algn="l">
              <a:lnSpc>
                <a:spcPts val="5937"/>
              </a:lnSpc>
            </a:pPr>
            <a:r>
              <a:rPr lang="en-US" sz="4240" b="true">
                <a:solidFill>
                  <a:srgbClr val="F4F995"/>
                </a:solidFill>
                <a:latin typeface="Arimo Bold"/>
                <a:ea typeface="Arimo Bold"/>
                <a:cs typeface="Arimo Bold"/>
                <a:sym typeface="Arimo Bold"/>
              </a:rPr>
              <a:t>8.1.4.2</a:t>
            </a:r>
          </a:p>
        </p:txBody>
      </p:sp>
      <p:sp>
        <p:nvSpPr>
          <p:cNvPr name="TextBox 12" id="12"/>
          <p:cNvSpPr txBox="true"/>
          <p:nvPr/>
        </p:nvSpPr>
        <p:spPr>
          <a:xfrm rot="0">
            <a:off x="8406827" y="3738739"/>
            <a:ext cx="2323050" cy="833739"/>
          </a:xfrm>
          <a:prstGeom prst="rect">
            <a:avLst/>
          </a:prstGeom>
        </p:spPr>
        <p:txBody>
          <a:bodyPr anchor="t" rtlCol="false" tIns="0" lIns="0" bIns="0" rIns="0">
            <a:spAutoFit/>
          </a:bodyPr>
          <a:lstStyle/>
          <a:p>
            <a:pPr algn="l">
              <a:lnSpc>
                <a:spcPts val="5937"/>
              </a:lnSpc>
            </a:pPr>
            <a:r>
              <a:rPr lang="en-US" sz="4240" b="true">
                <a:solidFill>
                  <a:srgbClr val="F4F995"/>
                </a:solidFill>
                <a:latin typeface="Arimo Bold"/>
                <a:ea typeface="Arimo Bold"/>
                <a:cs typeface="Arimo Bold"/>
                <a:sym typeface="Arimo Bold"/>
              </a:rPr>
              <a:t>8.1.4.3</a:t>
            </a:r>
          </a:p>
        </p:txBody>
      </p:sp>
      <p:sp>
        <p:nvSpPr>
          <p:cNvPr name="TextBox 13" id="13"/>
          <p:cNvSpPr txBox="true"/>
          <p:nvPr/>
        </p:nvSpPr>
        <p:spPr>
          <a:xfrm rot="0">
            <a:off x="8406827" y="5430854"/>
            <a:ext cx="2323050" cy="833739"/>
          </a:xfrm>
          <a:prstGeom prst="rect">
            <a:avLst/>
          </a:prstGeom>
        </p:spPr>
        <p:txBody>
          <a:bodyPr anchor="t" rtlCol="false" tIns="0" lIns="0" bIns="0" rIns="0">
            <a:spAutoFit/>
          </a:bodyPr>
          <a:lstStyle/>
          <a:p>
            <a:pPr algn="l">
              <a:lnSpc>
                <a:spcPts val="5937"/>
              </a:lnSpc>
            </a:pPr>
            <a:r>
              <a:rPr lang="en-US" sz="4240" b="true">
                <a:solidFill>
                  <a:srgbClr val="F4F995"/>
                </a:solidFill>
                <a:latin typeface="Arimo Bold"/>
                <a:ea typeface="Arimo Bold"/>
                <a:cs typeface="Arimo Bold"/>
                <a:sym typeface="Arimo Bold"/>
              </a:rPr>
              <a:t>8.1.4.4</a:t>
            </a:r>
          </a:p>
        </p:txBody>
      </p:sp>
      <p:sp>
        <p:nvSpPr>
          <p:cNvPr name="TextBox 14" id="14"/>
          <p:cNvSpPr txBox="true"/>
          <p:nvPr/>
        </p:nvSpPr>
        <p:spPr>
          <a:xfrm rot="0">
            <a:off x="8406827" y="7038619"/>
            <a:ext cx="2323050" cy="833739"/>
          </a:xfrm>
          <a:prstGeom prst="rect">
            <a:avLst/>
          </a:prstGeom>
        </p:spPr>
        <p:txBody>
          <a:bodyPr anchor="t" rtlCol="false" tIns="0" lIns="0" bIns="0" rIns="0">
            <a:spAutoFit/>
          </a:bodyPr>
          <a:lstStyle/>
          <a:p>
            <a:pPr algn="l">
              <a:lnSpc>
                <a:spcPts val="5937"/>
              </a:lnSpc>
            </a:pPr>
            <a:r>
              <a:rPr lang="en-US" sz="4240" b="true">
                <a:solidFill>
                  <a:srgbClr val="F4F995"/>
                </a:solidFill>
                <a:latin typeface="Arimo Bold"/>
                <a:ea typeface="Arimo Bold"/>
                <a:cs typeface="Arimo Bold"/>
                <a:sym typeface="Arimo Bold"/>
              </a:rPr>
              <a:t>8.1.4.5</a:t>
            </a:r>
          </a:p>
        </p:txBody>
      </p:sp>
      <p:sp>
        <p:nvSpPr>
          <p:cNvPr name="TextBox 15" id="15"/>
          <p:cNvSpPr txBox="true"/>
          <p:nvPr/>
        </p:nvSpPr>
        <p:spPr>
          <a:xfrm rot="0">
            <a:off x="8406827" y="8648050"/>
            <a:ext cx="2323050" cy="833739"/>
          </a:xfrm>
          <a:prstGeom prst="rect">
            <a:avLst/>
          </a:prstGeom>
        </p:spPr>
        <p:txBody>
          <a:bodyPr anchor="t" rtlCol="false" tIns="0" lIns="0" bIns="0" rIns="0">
            <a:spAutoFit/>
          </a:bodyPr>
          <a:lstStyle/>
          <a:p>
            <a:pPr algn="l">
              <a:lnSpc>
                <a:spcPts val="5937"/>
              </a:lnSpc>
            </a:pPr>
            <a:r>
              <a:rPr lang="en-US" sz="4240" b="true">
                <a:solidFill>
                  <a:srgbClr val="F4F995"/>
                </a:solidFill>
                <a:latin typeface="Arimo Bold"/>
                <a:ea typeface="Arimo Bold"/>
                <a:cs typeface="Arimo Bold"/>
                <a:sym typeface="Arimo Bold"/>
              </a:rPr>
              <a:t>8.1.4.6</a:t>
            </a:r>
          </a:p>
        </p:txBody>
      </p:sp>
      <p:sp>
        <p:nvSpPr>
          <p:cNvPr name="TextBox 16" id="16"/>
          <p:cNvSpPr txBox="true"/>
          <p:nvPr/>
        </p:nvSpPr>
        <p:spPr>
          <a:xfrm rot="0">
            <a:off x="11486515" y="750227"/>
            <a:ext cx="3760521" cy="761285"/>
          </a:xfrm>
          <a:prstGeom prst="rect">
            <a:avLst/>
          </a:prstGeom>
        </p:spPr>
        <p:txBody>
          <a:bodyPr anchor="t" rtlCol="false" tIns="0" lIns="0" bIns="0" rIns="0">
            <a:spAutoFit/>
          </a:bodyPr>
          <a:lstStyle/>
          <a:p>
            <a:pPr algn="ctr">
              <a:lnSpc>
                <a:spcPts val="5418"/>
              </a:lnSpc>
            </a:pPr>
            <a:r>
              <a:rPr lang="en-US" sz="3870" b="true">
                <a:solidFill>
                  <a:srgbClr val="000000"/>
                </a:solidFill>
                <a:latin typeface="Arimo Bold"/>
                <a:ea typeface="Arimo Bold"/>
                <a:cs typeface="Arimo Bold"/>
                <a:sym typeface="Arimo Bold"/>
              </a:rPr>
              <a:t>Sequencing</a:t>
            </a:r>
          </a:p>
        </p:txBody>
      </p:sp>
      <p:sp>
        <p:nvSpPr>
          <p:cNvPr name="TextBox 17" id="17"/>
          <p:cNvSpPr txBox="true"/>
          <p:nvPr/>
        </p:nvSpPr>
        <p:spPr>
          <a:xfrm rot="0">
            <a:off x="11486515" y="2303348"/>
            <a:ext cx="3760521" cy="761285"/>
          </a:xfrm>
          <a:prstGeom prst="rect">
            <a:avLst/>
          </a:prstGeom>
        </p:spPr>
        <p:txBody>
          <a:bodyPr anchor="t" rtlCol="false" tIns="0" lIns="0" bIns="0" rIns="0">
            <a:spAutoFit/>
          </a:bodyPr>
          <a:lstStyle/>
          <a:p>
            <a:pPr algn="ctr">
              <a:lnSpc>
                <a:spcPts val="5418"/>
              </a:lnSpc>
            </a:pPr>
            <a:r>
              <a:rPr lang="en-US" sz="3870" b="true">
                <a:solidFill>
                  <a:srgbClr val="000000"/>
                </a:solidFill>
                <a:latin typeface="Arimo Bold"/>
                <a:ea typeface="Arimo Bold"/>
                <a:cs typeface="Arimo Bold"/>
                <a:sym typeface="Arimo Bold"/>
              </a:rPr>
              <a:t>Selection</a:t>
            </a:r>
          </a:p>
        </p:txBody>
      </p:sp>
      <p:sp>
        <p:nvSpPr>
          <p:cNvPr name="TextBox 18" id="18"/>
          <p:cNvSpPr txBox="true"/>
          <p:nvPr/>
        </p:nvSpPr>
        <p:spPr>
          <a:xfrm rot="0">
            <a:off x="11486515" y="3910426"/>
            <a:ext cx="3760521" cy="761285"/>
          </a:xfrm>
          <a:prstGeom prst="rect">
            <a:avLst/>
          </a:prstGeom>
        </p:spPr>
        <p:txBody>
          <a:bodyPr anchor="t" rtlCol="false" tIns="0" lIns="0" bIns="0" rIns="0">
            <a:spAutoFit/>
          </a:bodyPr>
          <a:lstStyle/>
          <a:p>
            <a:pPr algn="ctr">
              <a:lnSpc>
                <a:spcPts val="5418"/>
              </a:lnSpc>
            </a:pPr>
            <a:r>
              <a:rPr lang="en-US" sz="3870" b="true">
                <a:solidFill>
                  <a:srgbClr val="000000"/>
                </a:solidFill>
                <a:latin typeface="Arimo Bold"/>
                <a:ea typeface="Arimo Bold"/>
                <a:cs typeface="Arimo Bold"/>
                <a:sym typeface="Arimo Bold"/>
              </a:rPr>
              <a:t>Iteration</a:t>
            </a:r>
          </a:p>
        </p:txBody>
      </p:sp>
      <p:sp>
        <p:nvSpPr>
          <p:cNvPr name="TextBox 19" id="19"/>
          <p:cNvSpPr txBox="true"/>
          <p:nvPr/>
        </p:nvSpPr>
        <p:spPr>
          <a:xfrm rot="0">
            <a:off x="11486515" y="5379377"/>
            <a:ext cx="3760521" cy="1186299"/>
          </a:xfrm>
          <a:prstGeom prst="rect">
            <a:avLst/>
          </a:prstGeom>
        </p:spPr>
        <p:txBody>
          <a:bodyPr anchor="t" rtlCol="false" tIns="0" lIns="0" bIns="0" rIns="0">
            <a:spAutoFit/>
          </a:bodyPr>
          <a:lstStyle/>
          <a:p>
            <a:pPr algn="ctr">
              <a:lnSpc>
                <a:spcPts val="4438"/>
              </a:lnSpc>
            </a:pPr>
            <a:r>
              <a:rPr lang="en-US" sz="3170" b="true">
                <a:solidFill>
                  <a:srgbClr val="000000"/>
                </a:solidFill>
                <a:latin typeface="Arimo Bold"/>
                <a:ea typeface="Arimo Bold"/>
                <a:cs typeface="Arimo Bold"/>
                <a:sym typeface="Arimo Bold"/>
              </a:rPr>
              <a:t>Totalling and Counting</a:t>
            </a:r>
          </a:p>
        </p:txBody>
      </p:sp>
      <p:sp>
        <p:nvSpPr>
          <p:cNvPr name="TextBox 20" id="20"/>
          <p:cNvSpPr txBox="true"/>
          <p:nvPr/>
        </p:nvSpPr>
        <p:spPr>
          <a:xfrm rot="0">
            <a:off x="11486515" y="6975165"/>
            <a:ext cx="3760521" cy="1247894"/>
          </a:xfrm>
          <a:prstGeom prst="rect">
            <a:avLst/>
          </a:prstGeom>
        </p:spPr>
        <p:txBody>
          <a:bodyPr anchor="t" rtlCol="false" tIns="0" lIns="0" bIns="0" rIns="0">
            <a:spAutoFit/>
          </a:bodyPr>
          <a:lstStyle/>
          <a:p>
            <a:pPr algn="ctr">
              <a:lnSpc>
                <a:spcPts val="4717"/>
              </a:lnSpc>
            </a:pPr>
            <a:r>
              <a:rPr lang="en-US" sz="3370" b="true">
                <a:solidFill>
                  <a:srgbClr val="000000"/>
                </a:solidFill>
                <a:latin typeface="Arimo Bold"/>
                <a:ea typeface="Arimo Bold"/>
                <a:cs typeface="Arimo Bold"/>
                <a:sym typeface="Arimo Bold"/>
              </a:rPr>
              <a:t>String handling</a:t>
            </a:r>
          </a:p>
        </p:txBody>
      </p:sp>
      <p:sp>
        <p:nvSpPr>
          <p:cNvPr name="TextBox 21" id="21"/>
          <p:cNvSpPr txBox="true"/>
          <p:nvPr/>
        </p:nvSpPr>
        <p:spPr>
          <a:xfrm rot="0">
            <a:off x="11141852" y="8758856"/>
            <a:ext cx="4449847" cy="894113"/>
          </a:xfrm>
          <a:prstGeom prst="rect">
            <a:avLst/>
          </a:prstGeom>
        </p:spPr>
        <p:txBody>
          <a:bodyPr anchor="t" rtlCol="false" tIns="0" lIns="0" bIns="0" rIns="0">
            <a:spAutoFit/>
          </a:bodyPr>
          <a:lstStyle/>
          <a:p>
            <a:pPr algn="ctr">
              <a:lnSpc>
                <a:spcPts val="3345"/>
              </a:lnSpc>
            </a:pPr>
            <a:r>
              <a:rPr lang="en-US" sz="2390" b="true">
                <a:solidFill>
                  <a:srgbClr val="000000"/>
                </a:solidFill>
                <a:latin typeface="Arimo Bold"/>
                <a:ea typeface="Arimo Bold"/>
                <a:cs typeface="Arimo Bold"/>
                <a:sym typeface="Arimo Bold"/>
              </a:rPr>
              <a:t>Arithmetic, Logical and Boolean Operators</a:t>
            </a:r>
          </a:p>
        </p:txBody>
      </p:sp>
      <p:grpSp>
        <p:nvGrpSpPr>
          <p:cNvPr name="Group 22" id="22"/>
          <p:cNvGrpSpPr/>
          <p:nvPr/>
        </p:nvGrpSpPr>
        <p:grpSpPr>
          <a:xfrm rot="0">
            <a:off x="2579163" y="293104"/>
            <a:ext cx="13213526" cy="9925515"/>
            <a:chOff x="0" y="0"/>
            <a:chExt cx="17618034" cy="13234020"/>
          </a:xfrm>
        </p:grpSpPr>
        <p:sp>
          <p:nvSpPr>
            <p:cNvPr name="Freeform 23" id="2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0">
                <a:alphaModFix amt="70000"/>
              </a:blip>
              <a:stretch>
                <a:fillRect l="0" t="0" r="0" b="0"/>
              </a:stretch>
            </a:blipFill>
          </p:spPr>
        </p:sp>
        <p:sp>
          <p:nvSpPr>
            <p:cNvPr name="Freeform 24" id="2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1">
                <a:alphaModFix amt="9999"/>
              </a:blip>
              <a:stretch>
                <a:fillRect l="0" t="0" r="0" b="0"/>
              </a:stretch>
            </a:blipFill>
          </p:spPr>
        </p:sp>
        <p:sp>
          <p:nvSpPr>
            <p:cNvPr name="TextBox 25" id="2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2" tooltip="http://www.exampaperspractice.co.uk"/>
                </a:rPr>
                <a:t>www.exampaperspractice.co.uk</a:t>
              </a:r>
            </a:p>
          </p:txBody>
        </p:sp>
      </p:grpSp>
      <p:sp>
        <p:nvSpPr>
          <p:cNvPr name="TextBox 26" id="26"/>
          <p:cNvSpPr txBox="true"/>
          <p:nvPr/>
        </p:nvSpPr>
        <p:spPr>
          <a:xfrm rot="0">
            <a:off x="8406827" y="521543"/>
            <a:ext cx="2323050" cy="833739"/>
          </a:xfrm>
          <a:prstGeom prst="rect">
            <a:avLst/>
          </a:prstGeom>
        </p:spPr>
        <p:txBody>
          <a:bodyPr anchor="t" rtlCol="false" tIns="0" lIns="0" bIns="0" rIns="0">
            <a:spAutoFit/>
          </a:bodyPr>
          <a:lstStyle/>
          <a:p>
            <a:pPr algn="l">
              <a:lnSpc>
                <a:spcPts val="5937"/>
              </a:lnSpc>
            </a:pPr>
            <a:r>
              <a:rPr lang="en-US" sz="4240" b="true">
                <a:solidFill>
                  <a:srgbClr val="F4F995"/>
                </a:solidFill>
                <a:latin typeface="Arimo Bold"/>
                <a:ea typeface="Arimo Bold"/>
                <a:cs typeface="Arimo Bold"/>
                <a:sym typeface="Arimo Bold"/>
              </a:rPr>
              <a:t>8.1.4.1</a:t>
            </a:r>
          </a:p>
        </p:txBody>
      </p:sp>
    </p:spTree>
  </p:cSld>
  <p:clrMapOvr>
    <a:masterClrMapping/>
  </p:clrMapOvr>
</p:sld>
</file>

<file path=ppt/slides/slide103.xml><?xml version="1.0" encoding="utf-8"?>
<p:sld xmlns:p="http://schemas.openxmlformats.org/presentationml/2006/main" xmlns:a="http://schemas.openxmlformats.org/drawingml/2006/main" xmlns:r="http://schemas.openxmlformats.org/officeDocument/2006/relationships">
  <p:cSld>
    <p:bg>
      <p:bgPr>
        <a:solidFill>
          <a:srgbClr val="002529"/>
        </a:solidFill>
      </p:bgPr>
    </p:bg>
    <p:spTree>
      <p:nvGrpSpPr>
        <p:cNvPr id="1" name=""/>
        <p:cNvGrpSpPr/>
        <p:nvPr/>
      </p:nvGrpSpPr>
      <p:grpSpPr>
        <a:xfrm>
          <a:off x="0" y="0"/>
          <a:ext cx="0" cy="0"/>
          <a:chOff x="0" y="0"/>
          <a:chExt cx="0" cy="0"/>
        </a:xfrm>
      </p:grpSpPr>
      <p:sp>
        <p:nvSpPr>
          <p:cNvPr name="Freeform 2" id="2"/>
          <p:cNvSpPr/>
          <p:nvPr/>
        </p:nvSpPr>
        <p:spPr>
          <a:xfrm flipH="false" flipV="false" rot="0">
            <a:off x="764909" y="1735083"/>
            <a:ext cx="10372405" cy="6317738"/>
          </a:xfrm>
          <a:custGeom>
            <a:avLst/>
            <a:gdLst/>
            <a:ahLst/>
            <a:cxnLst/>
            <a:rect r="r" b="b" t="t" l="l"/>
            <a:pathLst>
              <a:path h="6317738" w="10372405">
                <a:moveTo>
                  <a:pt x="0" y="0"/>
                </a:moveTo>
                <a:lnTo>
                  <a:pt x="10372405" y="0"/>
                </a:lnTo>
                <a:lnTo>
                  <a:pt x="10372405" y="6317738"/>
                </a:lnTo>
                <a:lnTo>
                  <a:pt x="0" y="6317738"/>
                </a:lnTo>
                <a:lnTo>
                  <a:pt x="0" y="0"/>
                </a:lnTo>
                <a:close/>
              </a:path>
            </a:pathLst>
          </a:custGeom>
          <a:blipFill>
            <a:blip r:embed="rId2">
              <a:extLst>
                <a:ext uri="{96DAC541-7B7A-43D3-8B79-37D633B846F1}">
                  <asvg:svgBlip xmlns:asvg="http://schemas.microsoft.com/office/drawing/2016/SVG/main" r:embed="rId3"/>
                </a:ext>
              </a:extLst>
            </a:blip>
            <a:stretch>
              <a:fillRect l="0" t="-278" r="0" b="-278"/>
            </a:stretch>
          </a:blipFill>
        </p:spPr>
      </p:sp>
      <p:sp>
        <p:nvSpPr>
          <p:cNvPr name="TextBox 3" id="3"/>
          <p:cNvSpPr txBox="true"/>
          <p:nvPr/>
        </p:nvSpPr>
        <p:spPr>
          <a:xfrm rot="0">
            <a:off x="1143423" y="2496304"/>
            <a:ext cx="8000577" cy="5286443"/>
          </a:xfrm>
          <a:prstGeom prst="rect">
            <a:avLst/>
          </a:prstGeom>
        </p:spPr>
        <p:txBody>
          <a:bodyPr anchor="t" rtlCol="false" tIns="0" lIns="0" bIns="0" rIns="0">
            <a:spAutoFit/>
          </a:bodyPr>
          <a:lstStyle/>
          <a:p>
            <a:pPr algn="l">
              <a:lnSpc>
                <a:spcPts val="4196"/>
              </a:lnSpc>
            </a:pPr>
            <a:r>
              <a:rPr lang="en-US" sz="2996" b="true">
                <a:solidFill>
                  <a:srgbClr val="002529"/>
                </a:solidFill>
                <a:latin typeface="Arimo Bold"/>
                <a:ea typeface="Arimo Bold"/>
                <a:cs typeface="Arimo Bold"/>
                <a:sym typeface="Arimo Bold"/>
              </a:rPr>
              <a:t>8.1.1 Variables and Constants</a:t>
            </a:r>
          </a:p>
          <a:p>
            <a:pPr algn="l">
              <a:lnSpc>
                <a:spcPts val="4196"/>
              </a:lnSpc>
            </a:pPr>
            <a:r>
              <a:rPr lang="en-US" sz="2996" b="true">
                <a:solidFill>
                  <a:srgbClr val="002529"/>
                </a:solidFill>
                <a:latin typeface="Arimo Bold"/>
                <a:ea typeface="Arimo Bold"/>
                <a:cs typeface="Arimo Bold"/>
                <a:sym typeface="Arimo Bold"/>
              </a:rPr>
              <a:t>8.1.2 Basic Data Types</a:t>
            </a:r>
          </a:p>
          <a:p>
            <a:pPr algn="l">
              <a:lnSpc>
                <a:spcPts val="4196"/>
              </a:lnSpc>
            </a:pPr>
            <a:r>
              <a:rPr lang="en-US" sz="2996" b="true">
                <a:solidFill>
                  <a:srgbClr val="002529"/>
                </a:solidFill>
                <a:latin typeface="Arimo Bold"/>
                <a:ea typeface="Arimo Bold"/>
                <a:cs typeface="Arimo Bold"/>
                <a:sym typeface="Arimo Bold"/>
              </a:rPr>
              <a:t>8.1.3 Input and Output </a:t>
            </a:r>
          </a:p>
          <a:p>
            <a:pPr algn="l">
              <a:lnSpc>
                <a:spcPts val="4196"/>
              </a:lnSpc>
            </a:pPr>
            <a:r>
              <a:rPr lang="en-US" sz="2996" b="true">
                <a:solidFill>
                  <a:srgbClr val="002529"/>
                </a:solidFill>
                <a:latin typeface="Arimo Bold"/>
                <a:ea typeface="Arimo Bold"/>
                <a:cs typeface="Arimo Bold"/>
                <a:sym typeface="Arimo Bold"/>
              </a:rPr>
              <a:t>8.1.4 Programming Fundamentals </a:t>
            </a:r>
          </a:p>
          <a:p>
            <a:pPr algn="l">
              <a:lnSpc>
                <a:spcPts val="4196"/>
              </a:lnSpc>
            </a:pPr>
            <a:r>
              <a:rPr lang="en-US" sz="2996" b="true">
                <a:solidFill>
                  <a:srgbClr val="D83731"/>
                </a:solidFill>
                <a:latin typeface="Arimo Bold"/>
                <a:ea typeface="Arimo Bold"/>
                <a:cs typeface="Arimo Bold"/>
                <a:sym typeface="Arimo Bold"/>
              </a:rPr>
              <a:t>8.1.5 Nested Statements</a:t>
            </a:r>
          </a:p>
          <a:p>
            <a:pPr algn="l">
              <a:lnSpc>
                <a:spcPts val="4196"/>
              </a:lnSpc>
            </a:pPr>
            <a:r>
              <a:rPr lang="en-US" sz="2996" b="true">
                <a:solidFill>
                  <a:srgbClr val="002529"/>
                </a:solidFill>
                <a:latin typeface="Arimo Bold"/>
                <a:ea typeface="Arimo Bold"/>
                <a:cs typeface="Arimo Bold"/>
                <a:sym typeface="Arimo Bold"/>
              </a:rPr>
              <a:t>8.1.6 Procedures, Functions and Parameters</a:t>
            </a:r>
          </a:p>
          <a:p>
            <a:pPr algn="l">
              <a:lnSpc>
                <a:spcPts val="4196"/>
              </a:lnSpc>
            </a:pPr>
            <a:r>
              <a:rPr lang="en-US" sz="2996" b="true">
                <a:solidFill>
                  <a:srgbClr val="002529"/>
                </a:solidFill>
                <a:latin typeface="Arimo Bold"/>
                <a:ea typeface="Arimo Bold"/>
                <a:cs typeface="Arimo Bold"/>
                <a:sym typeface="Arimo Bold"/>
              </a:rPr>
              <a:t>8.1.7 Library Routines</a:t>
            </a:r>
          </a:p>
          <a:p>
            <a:pPr algn="l">
              <a:lnSpc>
                <a:spcPts val="4196"/>
              </a:lnSpc>
            </a:pPr>
            <a:r>
              <a:rPr lang="en-US" sz="2996" b="true">
                <a:solidFill>
                  <a:srgbClr val="002529"/>
                </a:solidFill>
                <a:latin typeface="Arimo Bold"/>
                <a:ea typeface="Arimo Bold"/>
                <a:cs typeface="Arimo Bold"/>
                <a:sym typeface="Arimo Bold"/>
              </a:rPr>
              <a:t>8.1.8 Creating a Maintainable Program</a:t>
            </a:r>
          </a:p>
        </p:txBody>
      </p:sp>
      <p:sp>
        <p:nvSpPr>
          <p:cNvPr name="Freeform 4" id="4"/>
          <p:cNvSpPr/>
          <p:nvPr/>
        </p:nvSpPr>
        <p:spPr>
          <a:xfrm flipH="false" flipV="false" rot="0">
            <a:off x="5832664" y="5143500"/>
            <a:ext cx="705350" cy="913074"/>
          </a:xfrm>
          <a:custGeom>
            <a:avLst/>
            <a:gdLst/>
            <a:ahLst/>
            <a:cxnLst/>
            <a:rect r="r" b="b" t="t" l="l"/>
            <a:pathLst>
              <a:path h="913074" w="705350">
                <a:moveTo>
                  <a:pt x="0" y="0"/>
                </a:moveTo>
                <a:lnTo>
                  <a:pt x="705350" y="0"/>
                </a:lnTo>
                <a:lnTo>
                  <a:pt x="705350" y="913074"/>
                </a:lnTo>
                <a:lnTo>
                  <a:pt x="0" y="913074"/>
                </a:lnTo>
                <a:lnTo>
                  <a:pt x="0" y="0"/>
                </a:lnTo>
                <a:close/>
              </a:path>
            </a:pathLst>
          </a:custGeom>
          <a:blipFill>
            <a:blip r:embed="rId4">
              <a:extLst>
                <a:ext uri="{96DAC541-7B7A-43D3-8B79-37D633B846F1}">
                  <asvg:svgBlip xmlns:asvg="http://schemas.microsoft.com/office/drawing/2016/SVG/main" r:embed="rId5"/>
                </a:ext>
              </a:extLst>
            </a:blip>
            <a:stretch>
              <a:fillRect l="-45" t="0" r="-45" b="0"/>
            </a:stretch>
          </a:blipFill>
        </p:spPr>
      </p:sp>
      <p:sp>
        <p:nvSpPr>
          <p:cNvPr name="Freeform 5" id="5"/>
          <p:cNvSpPr/>
          <p:nvPr/>
        </p:nvSpPr>
        <p:spPr>
          <a:xfrm flipH="false" flipV="false" rot="0">
            <a:off x="11720067" y="1789908"/>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Freeform 6" id="6"/>
          <p:cNvSpPr/>
          <p:nvPr/>
        </p:nvSpPr>
        <p:spPr>
          <a:xfrm flipH="false" flipV="false" rot="0">
            <a:off x="11728392" y="5006207"/>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TextBox 7" id="7"/>
          <p:cNvSpPr txBox="true"/>
          <p:nvPr/>
        </p:nvSpPr>
        <p:spPr>
          <a:xfrm rot="0">
            <a:off x="11820848" y="2179740"/>
            <a:ext cx="4992965"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8.2.1 One-dimensional Arrays</a:t>
            </a:r>
          </a:p>
        </p:txBody>
      </p:sp>
      <p:sp>
        <p:nvSpPr>
          <p:cNvPr name="TextBox 8" id="8"/>
          <p:cNvSpPr txBox="true"/>
          <p:nvPr/>
        </p:nvSpPr>
        <p:spPr>
          <a:xfrm rot="0">
            <a:off x="11820848" y="3170340"/>
            <a:ext cx="4816992"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8.2.2 Two-dimensional Arrays</a:t>
            </a:r>
          </a:p>
        </p:txBody>
      </p:sp>
      <p:sp>
        <p:nvSpPr>
          <p:cNvPr name="TextBox 9" id="9"/>
          <p:cNvSpPr txBox="true"/>
          <p:nvPr/>
        </p:nvSpPr>
        <p:spPr>
          <a:xfrm rot="0">
            <a:off x="11820848" y="5459224"/>
            <a:ext cx="4318718" cy="22002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8.3.1 Reading from a file</a:t>
            </a:r>
          </a:p>
          <a:p>
            <a:pPr algn="l">
              <a:lnSpc>
                <a:spcPts val="4200"/>
              </a:lnSpc>
            </a:pPr>
            <a:r>
              <a:rPr lang="en-US" sz="3000" b="true">
                <a:solidFill>
                  <a:srgbClr val="002529">
                    <a:alpha val="35294"/>
                  </a:srgbClr>
                </a:solidFill>
                <a:latin typeface="Arimo Bold"/>
                <a:ea typeface="Arimo Bold"/>
                <a:cs typeface="Arimo Bold"/>
                <a:sym typeface="Arimo Bold"/>
              </a:rPr>
              <a:t>8.3.2 Writing to a file </a:t>
            </a:r>
          </a:p>
        </p:txBody>
      </p:sp>
      <p:grpSp>
        <p:nvGrpSpPr>
          <p:cNvPr name="Group 10" id="10"/>
          <p:cNvGrpSpPr/>
          <p:nvPr/>
        </p:nvGrpSpPr>
        <p:grpSpPr>
          <a:xfrm rot="0">
            <a:off x="2537237" y="180743"/>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4" id="14"/>
          <p:cNvSpPr txBox="true"/>
          <p:nvPr/>
        </p:nvSpPr>
        <p:spPr>
          <a:xfrm rot="0">
            <a:off x="5295174" y="-15325"/>
            <a:ext cx="7697652" cy="916305"/>
          </a:xfrm>
          <a:prstGeom prst="rect">
            <a:avLst/>
          </a:prstGeom>
        </p:spPr>
        <p:txBody>
          <a:bodyPr anchor="t" rtlCol="false" tIns="0" lIns="0" bIns="0" rIns="0">
            <a:spAutoFit/>
          </a:bodyPr>
          <a:lstStyle/>
          <a:p>
            <a:pPr algn="ctr">
              <a:lnSpc>
                <a:spcPts val="6719"/>
              </a:lnSpc>
            </a:pPr>
            <a:r>
              <a:rPr lang="en-US" sz="4800" b="true">
                <a:solidFill>
                  <a:srgbClr val="E8EEF1"/>
                </a:solidFill>
                <a:latin typeface="Code Pro Bold"/>
                <a:ea typeface="Code Pro Bold"/>
                <a:cs typeface="Code Pro Bold"/>
                <a:sym typeface="Code Pro Bold"/>
              </a:rPr>
              <a:t>Chapter Outline</a:t>
            </a:r>
          </a:p>
        </p:txBody>
      </p:sp>
    </p:spTree>
  </p:cSld>
  <p:clrMapOvr>
    <a:masterClrMapping/>
  </p:clrMapOvr>
</p:sld>
</file>

<file path=ppt/slides/slide104.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93821" y="4629902"/>
            <a:ext cx="8847701" cy="3614918"/>
            <a:chOff x="0" y="0"/>
            <a:chExt cx="11796935" cy="4819891"/>
          </a:xfrm>
        </p:grpSpPr>
        <p:sp>
          <p:nvSpPr>
            <p:cNvPr name="Freeform 4" id="4"/>
            <p:cNvSpPr/>
            <p:nvPr/>
          </p:nvSpPr>
          <p:spPr>
            <a:xfrm flipH="false" flipV="false" rot="0">
              <a:off x="0" y="0"/>
              <a:ext cx="11796903" cy="4819904"/>
            </a:xfrm>
            <a:custGeom>
              <a:avLst/>
              <a:gdLst/>
              <a:ahLst/>
              <a:cxnLst/>
              <a:rect r="r" b="b" t="t" l="l"/>
              <a:pathLst>
                <a:path h="4819904" w="11796903">
                  <a:moveTo>
                    <a:pt x="0" y="0"/>
                  </a:moveTo>
                  <a:lnTo>
                    <a:pt x="11796903" y="0"/>
                  </a:lnTo>
                  <a:lnTo>
                    <a:pt x="11796903" y="4819904"/>
                  </a:lnTo>
                  <a:lnTo>
                    <a:pt x="0" y="4819904"/>
                  </a:lnTo>
                  <a:lnTo>
                    <a:pt x="0" y="0"/>
                  </a:lnTo>
                  <a:close/>
                </a:path>
              </a:pathLst>
            </a:custGeom>
            <a:blipFill>
              <a:blip r:embed="rId4"/>
              <a:stretch>
                <a:fillRect l="0" t="0" r="0" b="0"/>
              </a:stretch>
            </a:blipFill>
          </p:spPr>
        </p:sp>
      </p:grpSp>
      <p:grpSp>
        <p:nvGrpSpPr>
          <p:cNvPr name="Group 5" id="5"/>
          <p:cNvGrpSpPr/>
          <p:nvPr/>
        </p:nvGrpSpPr>
        <p:grpSpPr>
          <a:xfrm rot="0">
            <a:off x="8941522" y="3819312"/>
            <a:ext cx="9346478" cy="4740000"/>
            <a:chOff x="0" y="0"/>
            <a:chExt cx="12461971" cy="6320000"/>
          </a:xfrm>
        </p:grpSpPr>
        <p:sp>
          <p:nvSpPr>
            <p:cNvPr name="Freeform 6" id="6"/>
            <p:cNvSpPr/>
            <p:nvPr/>
          </p:nvSpPr>
          <p:spPr>
            <a:xfrm flipH="false" flipV="false" rot="0">
              <a:off x="0" y="0"/>
              <a:ext cx="12462002" cy="6320028"/>
            </a:xfrm>
            <a:custGeom>
              <a:avLst/>
              <a:gdLst/>
              <a:ahLst/>
              <a:cxnLst/>
              <a:rect r="r" b="b" t="t" l="l"/>
              <a:pathLst>
                <a:path h="6320028" w="12462002">
                  <a:moveTo>
                    <a:pt x="0" y="0"/>
                  </a:moveTo>
                  <a:lnTo>
                    <a:pt x="12462002" y="0"/>
                  </a:lnTo>
                  <a:lnTo>
                    <a:pt x="12462002" y="6320028"/>
                  </a:lnTo>
                  <a:lnTo>
                    <a:pt x="0" y="6320028"/>
                  </a:lnTo>
                  <a:lnTo>
                    <a:pt x="0" y="0"/>
                  </a:lnTo>
                  <a:close/>
                </a:path>
              </a:pathLst>
            </a:custGeom>
            <a:blipFill>
              <a:blip r:embed="rId5"/>
              <a:stretch>
                <a:fillRect l="0" t="0" r="0" b="0"/>
              </a:stretch>
            </a:blipFill>
          </p:spPr>
        </p:sp>
      </p:grpSp>
      <p:sp>
        <p:nvSpPr>
          <p:cNvPr name="TextBox 7" id="7"/>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7ED957"/>
                </a:solidFill>
                <a:latin typeface="Anca Coder"/>
                <a:ea typeface="Anca Coder"/>
                <a:cs typeface="Anca Coder"/>
                <a:sym typeface="Anca Coder"/>
              </a:rPr>
              <a:t>Nested Selection</a:t>
            </a:r>
          </a:p>
        </p:txBody>
      </p:sp>
      <p:sp>
        <p:nvSpPr>
          <p:cNvPr name="TextBox 8" id="8"/>
          <p:cNvSpPr txBox="true"/>
          <p:nvPr/>
        </p:nvSpPr>
        <p:spPr>
          <a:xfrm rot="0">
            <a:off x="1905122" y="4477502"/>
            <a:ext cx="4939219" cy="665998"/>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Normal IF-statement</a:t>
            </a:r>
          </a:p>
        </p:txBody>
      </p:sp>
      <p:sp>
        <p:nvSpPr>
          <p:cNvPr name="TextBox 9" id="9"/>
          <p:cNvSpPr txBox="true"/>
          <p:nvPr/>
        </p:nvSpPr>
        <p:spPr>
          <a:xfrm rot="0">
            <a:off x="11116461" y="3666912"/>
            <a:ext cx="4939219" cy="665998"/>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Nested IF-statement</a:t>
            </a:r>
          </a:p>
        </p:txBody>
      </p:sp>
      <p:grpSp>
        <p:nvGrpSpPr>
          <p:cNvPr name="Group 10" id="10"/>
          <p:cNvGrpSpPr/>
          <p:nvPr/>
        </p:nvGrpSpPr>
        <p:grpSpPr>
          <a:xfrm rot="0">
            <a:off x="2537237" y="180743"/>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4" id="14"/>
          <p:cNvSpPr txBox="true"/>
          <p:nvPr/>
        </p:nvSpPr>
        <p:spPr>
          <a:xfrm rot="0">
            <a:off x="6844341" y="251487"/>
            <a:ext cx="10645239" cy="2466223"/>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Sometimes, it is necessary to execute one IF statement, followed by another, and then followed by another. This is when </a:t>
            </a:r>
            <a:r>
              <a:rPr lang="en-US" sz="3404" b="true">
                <a:solidFill>
                  <a:srgbClr val="FD1111"/>
                </a:solidFill>
                <a:latin typeface="Arimo Bold"/>
                <a:ea typeface="Arimo Bold"/>
                <a:cs typeface="Arimo Bold"/>
                <a:sym typeface="Arimo Bold"/>
              </a:rPr>
              <a:t>nested selection</a:t>
            </a:r>
            <a:r>
              <a:rPr lang="en-US" sz="3404" b="true">
                <a:solidFill>
                  <a:srgbClr val="000000"/>
                </a:solidFill>
                <a:latin typeface="Arimo Bold"/>
                <a:ea typeface="Arimo Bold"/>
                <a:cs typeface="Arimo Bold"/>
                <a:sym typeface="Arimo Bold"/>
              </a:rPr>
              <a:t> is needed.</a:t>
            </a:r>
          </a:p>
        </p:txBody>
      </p:sp>
    </p:spTree>
  </p:cSld>
  <p:clrMapOvr>
    <a:masterClrMapping/>
  </p:clrMapOvr>
</p:sld>
</file>

<file path=ppt/slides/slide105.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true" flipV="false" rot="-10800000">
            <a:off x="4519007" y="5304025"/>
            <a:ext cx="651891" cy="2897294"/>
          </a:xfrm>
          <a:custGeom>
            <a:avLst/>
            <a:gdLst/>
            <a:ahLst/>
            <a:cxnLst/>
            <a:rect r="r" b="b" t="t" l="l"/>
            <a:pathLst>
              <a:path h="2897294" w="651891">
                <a:moveTo>
                  <a:pt x="651891" y="0"/>
                </a:moveTo>
                <a:lnTo>
                  <a:pt x="0" y="0"/>
                </a:lnTo>
                <a:lnTo>
                  <a:pt x="0" y="2897294"/>
                </a:lnTo>
                <a:lnTo>
                  <a:pt x="651891" y="2897294"/>
                </a:lnTo>
                <a:lnTo>
                  <a:pt x="651891" y="0"/>
                </a:lnTo>
                <a:close/>
              </a:path>
            </a:pathLst>
          </a:custGeom>
          <a:blipFill>
            <a:blip r:embed="rId4">
              <a:extLst>
                <a:ext uri="{96DAC541-7B7A-43D3-8B79-37D633B846F1}">
                  <asvg:svgBlip xmlns:asvg="http://schemas.microsoft.com/office/drawing/2016/SVG/main" r:embed="rId5"/>
                </a:ext>
              </a:extLst>
            </a:blip>
            <a:stretch>
              <a:fillRect l="-273" t="0" r="-273" b="0"/>
            </a:stretch>
          </a:blipFill>
        </p:spPr>
      </p:sp>
      <p:sp>
        <p:nvSpPr>
          <p:cNvPr name="TextBox 4" id="4"/>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7ED957"/>
                </a:solidFill>
                <a:latin typeface="Anca Coder"/>
                <a:ea typeface="Anca Coder"/>
                <a:cs typeface="Anca Coder"/>
                <a:sym typeface="Anca Coder"/>
              </a:rPr>
              <a:t>Nested Selection</a:t>
            </a:r>
          </a:p>
        </p:txBody>
      </p:sp>
      <p:sp>
        <p:nvSpPr>
          <p:cNvPr name="TextBox 5" id="5"/>
          <p:cNvSpPr txBox="true"/>
          <p:nvPr/>
        </p:nvSpPr>
        <p:spPr>
          <a:xfrm rot="0">
            <a:off x="7121642" y="3224732"/>
            <a:ext cx="5987532" cy="794055"/>
          </a:xfrm>
          <a:prstGeom prst="rect">
            <a:avLst/>
          </a:prstGeom>
        </p:spPr>
        <p:txBody>
          <a:bodyPr anchor="t" rtlCol="false" tIns="0" lIns="0" bIns="0" rIns="0">
            <a:spAutoFit/>
          </a:bodyPr>
          <a:lstStyle/>
          <a:p>
            <a:pPr algn="l">
              <a:lnSpc>
                <a:spcPts val="5778"/>
              </a:lnSpc>
            </a:pPr>
            <a:r>
              <a:rPr lang="en-US" sz="4127" b="true">
                <a:solidFill>
                  <a:srgbClr val="000000"/>
                </a:solidFill>
                <a:latin typeface="Arimo Bold"/>
                <a:ea typeface="Arimo Bold"/>
                <a:cs typeface="Arimo Bold"/>
                <a:sym typeface="Arimo Bold"/>
              </a:rPr>
              <a:t>Nested IF-statement</a:t>
            </a:r>
          </a:p>
        </p:txBody>
      </p:sp>
      <p:sp>
        <p:nvSpPr>
          <p:cNvPr name="TextBox 6" id="6"/>
          <p:cNvSpPr txBox="true"/>
          <p:nvPr/>
        </p:nvSpPr>
        <p:spPr>
          <a:xfrm rot="0">
            <a:off x="10215873" y="933463"/>
            <a:ext cx="7342924" cy="1615403"/>
          </a:xfrm>
          <a:prstGeom prst="rect">
            <a:avLst/>
          </a:prstGeom>
        </p:spPr>
        <p:txBody>
          <a:bodyPr anchor="t" rtlCol="false" tIns="0" lIns="0" bIns="0" rIns="0">
            <a:spAutoFit/>
          </a:bodyPr>
          <a:lstStyle/>
          <a:p>
            <a:pPr algn="ctr">
              <a:lnSpc>
                <a:spcPts val="6680"/>
              </a:lnSpc>
            </a:pPr>
            <a:r>
              <a:rPr lang="en-US" sz="8907">
                <a:solidFill>
                  <a:srgbClr val="EE3EC9"/>
                </a:solidFill>
                <a:latin typeface="Magz"/>
                <a:ea typeface="Magz"/>
                <a:cs typeface="Magz"/>
                <a:sym typeface="Magz"/>
              </a:rPr>
              <a:t>SYNTAX BREAKDOWN</a:t>
            </a:r>
          </a:p>
        </p:txBody>
      </p:sp>
      <p:sp>
        <p:nvSpPr>
          <p:cNvPr name="TextBox 7" id="7"/>
          <p:cNvSpPr txBox="true"/>
          <p:nvPr/>
        </p:nvSpPr>
        <p:spPr>
          <a:xfrm rot="0">
            <a:off x="1610131" y="5886900"/>
            <a:ext cx="3367106" cy="1533468"/>
          </a:xfrm>
          <a:prstGeom prst="rect">
            <a:avLst/>
          </a:prstGeom>
        </p:spPr>
        <p:txBody>
          <a:bodyPr anchor="t" rtlCol="false" tIns="0" lIns="0" bIns="0" rIns="0">
            <a:spAutoFit/>
          </a:bodyPr>
          <a:lstStyle/>
          <a:p>
            <a:pPr algn="ctr">
              <a:lnSpc>
                <a:spcPts val="5778"/>
              </a:lnSpc>
            </a:pPr>
            <a:r>
              <a:rPr lang="en-US" sz="4127" b="true">
                <a:solidFill>
                  <a:srgbClr val="000000"/>
                </a:solidFill>
                <a:latin typeface="Arimo Bold"/>
                <a:ea typeface="Arimo Bold"/>
                <a:cs typeface="Arimo Bold"/>
                <a:sym typeface="Arimo Bold"/>
              </a:rPr>
              <a:t>An IF statement</a:t>
            </a:r>
          </a:p>
        </p:txBody>
      </p:sp>
      <p:grpSp>
        <p:nvGrpSpPr>
          <p:cNvPr name="Group 8" id="8"/>
          <p:cNvGrpSpPr/>
          <p:nvPr/>
        </p:nvGrpSpPr>
        <p:grpSpPr>
          <a:xfrm rot="0">
            <a:off x="4429164" y="2948085"/>
            <a:ext cx="11905699" cy="6211721"/>
            <a:chOff x="0" y="0"/>
            <a:chExt cx="15874265" cy="8282295"/>
          </a:xfrm>
        </p:grpSpPr>
        <p:sp>
          <p:nvSpPr>
            <p:cNvPr name="Freeform 9" id="9"/>
            <p:cNvSpPr/>
            <p:nvPr/>
          </p:nvSpPr>
          <p:spPr>
            <a:xfrm flipH="false" flipV="false" rot="0">
              <a:off x="0" y="0"/>
              <a:ext cx="15874237" cy="8282305"/>
            </a:xfrm>
            <a:custGeom>
              <a:avLst/>
              <a:gdLst/>
              <a:ahLst/>
              <a:cxnLst/>
              <a:rect r="r" b="b" t="t" l="l"/>
              <a:pathLst>
                <a:path h="8282305" w="15874237">
                  <a:moveTo>
                    <a:pt x="0" y="0"/>
                  </a:moveTo>
                  <a:lnTo>
                    <a:pt x="15874237" y="0"/>
                  </a:lnTo>
                  <a:lnTo>
                    <a:pt x="15874237" y="8282305"/>
                  </a:lnTo>
                  <a:lnTo>
                    <a:pt x="0" y="8282305"/>
                  </a:lnTo>
                  <a:lnTo>
                    <a:pt x="0" y="0"/>
                  </a:lnTo>
                  <a:close/>
                </a:path>
              </a:pathLst>
            </a:custGeom>
            <a:blipFill>
              <a:blip r:embed="rId6"/>
              <a:stretch>
                <a:fillRect l="-1439" t="0" r="-1439" b="0"/>
              </a:stretch>
            </a:blipFill>
          </p:spPr>
        </p:sp>
      </p:grpSp>
      <p:sp>
        <p:nvSpPr>
          <p:cNvPr name="Freeform 10" id="10"/>
          <p:cNvSpPr/>
          <p:nvPr/>
        </p:nvSpPr>
        <p:spPr>
          <a:xfrm flipH="false" flipV="false" rot="-10800000">
            <a:off x="13109174" y="5708152"/>
            <a:ext cx="315420" cy="1401867"/>
          </a:xfrm>
          <a:custGeom>
            <a:avLst/>
            <a:gdLst/>
            <a:ahLst/>
            <a:cxnLst/>
            <a:rect r="r" b="b" t="t" l="l"/>
            <a:pathLst>
              <a:path h="1401867" w="315420">
                <a:moveTo>
                  <a:pt x="0" y="0"/>
                </a:moveTo>
                <a:lnTo>
                  <a:pt x="315420" y="0"/>
                </a:lnTo>
                <a:lnTo>
                  <a:pt x="315420" y="1401867"/>
                </a:lnTo>
                <a:lnTo>
                  <a:pt x="0" y="1401867"/>
                </a:lnTo>
                <a:lnTo>
                  <a:pt x="0" y="0"/>
                </a:lnTo>
                <a:close/>
              </a:path>
            </a:pathLst>
          </a:custGeom>
          <a:blipFill>
            <a:blip r:embed="rId4">
              <a:extLst>
                <a:ext uri="{96DAC541-7B7A-43D3-8B79-37D633B846F1}">
                  <asvg:svgBlip xmlns:asvg="http://schemas.microsoft.com/office/drawing/2016/SVG/main" r:embed="rId5"/>
                </a:ext>
              </a:extLst>
            </a:blip>
            <a:stretch>
              <a:fillRect l="-1051" t="0" r="-1051" b="0"/>
            </a:stretch>
          </a:blipFill>
        </p:spPr>
      </p:sp>
      <p:sp>
        <p:nvSpPr>
          <p:cNvPr name="TextBox 11" id="11"/>
          <p:cNvSpPr txBox="true"/>
          <p:nvPr/>
        </p:nvSpPr>
        <p:spPr>
          <a:xfrm rot="0">
            <a:off x="13700819" y="5323828"/>
            <a:ext cx="1611928" cy="2056216"/>
          </a:xfrm>
          <a:prstGeom prst="rect">
            <a:avLst/>
          </a:prstGeom>
        </p:spPr>
        <p:txBody>
          <a:bodyPr anchor="t" rtlCol="false" tIns="0" lIns="0" bIns="0" rIns="0">
            <a:spAutoFit/>
          </a:bodyPr>
          <a:lstStyle/>
          <a:p>
            <a:pPr algn="l">
              <a:lnSpc>
                <a:spcPts val="3215"/>
              </a:lnSpc>
            </a:pPr>
            <a:r>
              <a:rPr lang="en-US" sz="2296" b="true">
                <a:solidFill>
                  <a:srgbClr val="F6F7F7"/>
                </a:solidFill>
                <a:latin typeface="Arimo Bold"/>
                <a:ea typeface="Arimo Bold"/>
                <a:cs typeface="Arimo Bold"/>
                <a:sym typeface="Arimo Bold"/>
              </a:rPr>
              <a:t>An IF statement </a:t>
            </a:r>
            <a:r>
              <a:rPr lang="en-US" sz="2296" b="true">
                <a:solidFill>
                  <a:srgbClr val="FFA31A"/>
                </a:solidFill>
                <a:latin typeface="Arimo Bold"/>
                <a:ea typeface="Arimo Bold"/>
                <a:cs typeface="Arimo Bold"/>
                <a:sym typeface="Arimo Bold"/>
              </a:rPr>
              <a:t>within an IF statement</a:t>
            </a:r>
          </a:p>
        </p:txBody>
      </p:sp>
      <p:grpSp>
        <p:nvGrpSpPr>
          <p:cNvPr name="Group 12" id="12"/>
          <p:cNvGrpSpPr/>
          <p:nvPr/>
        </p:nvGrpSpPr>
        <p:grpSpPr>
          <a:xfrm rot="0">
            <a:off x="2537237" y="180743"/>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106.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7ED957"/>
                </a:solidFill>
                <a:latin typeface="Anca Coder"/>
                <a:ea typeface="Anca Coder"/>
                <a:cs typeface="Anca Coder"/>
                <a:sym typeface="Anca Coder"/>
              </a:rPr>
              <a:t>Nested Selection</a:t>
            </a:r>
          </a:p>
        </p:txBody>
      </p:sp>
      <p:sp>
        <p:nvSpPr>
          <p:cNvPr name="TextBox 4" id="4"/>
          <p:cNvSpPr txBox="true"/>
          <p:nvPr/>
        </p:nvSpPr>
        <p:spPr>
          <a:xfrm rot="0">
            <a:off x="1348136" y="2955203"/>
            <a:ext cx="9102386" cy="794055"/>
          </a:xfrm>
          <a:prstGeom prst="rect">
            <a:avLst/>
          </a:prstGeom>
        </p:spPr>
        <p:txBody>
          <a:bodyPr anchor="t" rtlCol="false" tIns="0" lIns="0" bIns="0" rIns="0">
            <a:spAutoFit/>
          </a:bodyPr>
          <a:lstStyle/>
          <a:p>
            <a:pPr algn="l">
              <a:lnSpc>
                <a:spcPts val="5778"/>
              </a:lnSpc>
            </a:pPr>
            <a:r>
              <a:rPr lang="en-US" sz="4127" b="true">
                <a:solidFill>
                  <a:srgbClr val="000000"/>
                </a:solidFill>
                <a:latin typeface="Arimo Bold"/>
                <a:ea typeface="Arimo Bold"/>
                <a:cs typeface="Arimo Bold"/>
                <a:sym typeface="Arimo Bold"/>
              </a:rPr>
              <a:t>What does the code below do? </a:t>
            </a:r>
          </a:p>
        </p:txBody>
      </p:sp>
      <p:sp>
        <p:nvSpPr>
          <p:cNvPr name="TextBox 5" id="5"/>
          <p:cNvSpPr txBox="true"/>
          <p:nvPr/>
        </p:nvSpPr>
        <p:spPr>
          <a:xfrm rot="0">
            <a:off x="10215873" y="933463"/>
            <a:ext cx="7342924" cy="1615403"/>
          </a:xfrm>
          <a:prstGeom prst="rect">
            <a:avLst/>
          </a:prstGeom>
        </p:spPr>
        <p:txBody>
          <a:bodyPr anchor="t" rtlCol="false" tIns="0" lIns="0" bIns="0" rIns="0">
            <a:spAutoFit/>
          </a:bodyPr>
          <a:lstStyle/>
          <a:p>
            <a:pPr algn="ctr">
              <a:lnSpc>
                <a:spcPts val="6680"/>
              </a:lnSpc>
            </a:pPr>
            <a:r>
              <a:rPr lang="en-US" sz="8907">
                <a:solidFill>
                  <a:srgbClr val="EE3EC9"/>
                </a:solidFill>
                <a:latin typeface="Magz"/>
                <a:ea typeface="Magz"/>
                <a:cs typeface="Magz"/>
                <a:sym typeface="Magz"/>
              </a:rPr>
              <a:t>SYNTAX BREAKDOWN</a:t>
            </a:r>
          </a:p>
        </p:txBody>
      </p:sp>
      <p:sp>
        <p:nvSpPr>
          <p:cNvPr name="TextBox 6" id="6"/>
          <p:cNvSpPr txBox="true"/>
          <p:nvPr/>
        </p:nvSpPr>
        <p:spPr>
          <a:xfrm rot="0">
            <a:off x="11331393" y="5162854"/>
            <a:ext cx="5927907" cy="2189664"/>
          </a:xfrm>
          <a:prstGeom prst="rect">
            <a:avLst/>
          </a:prstGeom>
        </p:spPr>
        <p:txBody>
          <a:bodyPr anchor="t" rtlCol="false" tIns="0" lIns="0" bIns="0" rIns="0">
            <a:spAutoFit/>
          </a:bodyPr>
          <a:lstStyle/>
          <a:p>
            <a:pPr algn="l">
              <a:lnSpc>
                <a:spcPts val="4259"/>
              </a:lnSpc>
            </a:pPr>
            <a:r>
              <a:rPr lang="en-US" sz="3042" b="true">
                <a:solidFill>
                  <a:srgbClr val="FFA31A"/>
                </a:solidFill>
                <a:latin typeface="Arimo Bold"/>
                <a:ea typeface="Arimo Bold"/>
                <a:cs typeface="Arimo Bold"/>
                <a:sym typeface="Arimo Bold"/>
              </a:rPr>
              <a:t>Check if number input is more than 50.</a:t>
            </a:r>
          </a:p>
          <a:p>
            <a:pPr algn="l">
              <a:lnSpc>
                <a:spcPts val="4259"/>
              </a:lnSpc>
            </a:pPr>
            <a:r>
              <a:rPr lang="en-US" sz="3042" b="true">
                <a:solidFill>
                  <a:srgbClr val="FFA31A"/>
                </a:solidFill>
                <a:latin typeface="Arimo Bold"/>
                <a:ea typeface="Arimo Bold"/>
                <a:cs typeface="Arimo Bold"/>
                <a:sym typeface="Arimo Bold"/>
              </a:rPr>
              <a:t>If so, </a:t>
            </a:r>
            <a:r>
              <a:rPr lang="en-US" sz="3042" b="true">
                <a:solidFill>
                  <a:srgbClr val="FD1111"/>
                </a:solidFill>
                <a:latin typeface="Arimo Bold"/>
                <a:ea typeface="Arimo Bold"/>
                <a:cs typeface="Arimo Bold"/>
                <a:sym typeface="Arimo Bold"/>
              </a:rPr>
              <a:t>check again</a:t>
            </a:r>
            <a:r>
              <a:rPr lang="en-US" sz="3042" b="true">
                <a:solidFill>
                  <a:srgbClr val="FFA31A"/>
                </a:solidFill>
                <a:latin typeface="Arimo Bold"/>
                <a:ea typeface="Arimo Bold"/>
                <a:cs typeface="Arimo Bold"/>
                <a:sym typeface="Arimo Bold"/>
              </a:rPr>
              <a:t> if it is more than 75.</a:t>
            </a:r>
          </a:p>
        </p:txBody>
      </p:sp>
      <p:grpSp>
        <p:nvGrpSpPr>
          <p:cNvPr name="Group 7" id="7"/>
          <p:cNvGrpSpPr/>
          <p:nvPr/>
        </p:nvGrpSpPr>
        <p:grpSpPr>
          <a:xfrm rot="0">
            <a:off x="-53521" y="3046579"/>
            <a:ext cx="11905699" cy="6211721"/>
            <a:chOff x="0" y="0"/>
            <a:chExt cx="15874265" cy="8282295"/>
          </a:xfrm>
        </p:grpSpPr>
        <p:sp>
          <p:nvSpPr>
            <p:cNvPr name="Freeform 8" id="8"/>
            <p:cNvSpPr/>
            <p:nvPr/>
          </p:nvSpPr>
          <p:spPr>
            <a:xfrm flipH="false" flipV="false" rot="0">
              <a:off x="0" y="0"/>
              <a:ext cx="15874237" cy="8282305"/>
            </a:xfrm>
            <a:custGeom>
              <a:avLst/>
              <a:gdLst/>
              <a:ahLst/>
              <a:cxnLst/>
              <a:rect r="r" b="b" t="t" l="l"/>
              <a:pathLst>
                <a:path h="8282305" w="15874237">
                  <a:moveTo>
                    <a:pt x="0" y="0"/>
                  </a:moveTo>
                  <a:lnTo>
                    <a:pt x="15874237" y="0"/>
                  </a:lnTo>
                  <a:lnTo>
                    <a:pt x="15874237" y="8282305"/>
                  </a:lnTo>
                  <a:lnTo>
                    <a:pt x="0" y="8282305"/>
                  </a:lnTo>
                  <a:lnTo>
                    <a:pt x="0" y="0"/>
                  </a:lnTo>
                  <a:close/>
                </a:path>
              </a:pathLst>
            </a:custGeom>
            <a:blipFill>
              <a:blip r:embed="rId4"/>
              <a:stretch>
                <a:fillRect l="-1439" t="0" r="-1439" b="0"/>
              </a:stretch>
            </a:blipFill>
          </p:spPr>
        </p:sp>
      </p:grpSp>
      <p:grpSp>
        <p:nvGrpSpPr>
          <p:cNvPr name="Group 9" id="9"/>
          <p:cNvGrpSpPr/>
          <p:nvPr/>
        </p:nvGrpSpPr>
        <p:grpSpPr>
          <a:xfrm rot="0">
            <a:off x="2537237" y="180743"/>
            <a:ext cx="13213526" cy="9925515"/>
            <a:chOff x="0" y="0"/>
            <a:chExt cx="17618034" cy="13234020"/>
          </a:xfrm>
        </p:grpSpPr>
        <p:sp>
          <p:nvSpPr>
            <p:cNvPr name="Freeform 10" id="1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11" id="1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12" id="1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107.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333241" y="4076111"/>
            <a:ext cx="9228272" cy="2768482"/>
            <a:chOff x="0" y="0"/>
            <a:chExt cx="12304363" cy="3691309"/>
          </a:xfrm>
        </p:grpSpPr>
        <p:sp>
          <p:nvSpPr>
            <p:cNvPr name="Freeform 4" id="4"/>
            <p:cNvSpPr/>
            <p:nvPr/>
          </p:nvSpPr>
          <p:spPr>
            <a:xfrm flipH="false" flipV="false" rot="0">
              <a:off x="0" y="0"/>
              <a:ext cx="12304395" cy="3691255"/>
            </a:xfrm>
            <a:custGeom>
              <a:avLst/>
              <a:gdLst/>
              <a:ahLst/>
              <a:cxnLst/>
              <a:rect r="r" b="b" t="t" l="l"/>
              <a:pathLst>
                <a:path h="3691255" w="12304395">
                  <a:moveTo>
                    <a:pt x="0" y="0"/>
                  </a:moveTo>
                  <a:lnTo>
                    <a:pt x="12304395" y="0"/>
                  </a:lnTo>
                  <a:lnTo>
                    <a:pt x="12304395" y="3691255"/>
                  </a:lnTo>
                  <a:lnTo>
                    <a:pt x="0" y="3691255"/>
                  </a:lnTo>
                  <a:lnTo>
                    <a:pt x="0" y="0"/>
                  </a:lnTo>
                  <a:close/>
                </a:path>
              </a:pathLst>
            </a:custGeom>
            <a:blipFill>
              <a:blip r:embed="rId4"/>
              <a:stretch>
                <a:fillRect l="0" t="0" r="0" b="-1"/>
              </a:stretch>
            </a:blipFill>
          </p:spPr>
        </p:sp>
      </p:grpSp>
      <p:grpSp>
        <p:nvGrpSpPr>
          <p:cNvPr name="Group 5" id="5"/>
          <p:cNvGrpSpPr/>
          <p:nvPr/>
        </p:nvGrpSpPr>
        <p:grpSpPr>
          <a:xfrm rot="0">
            <a:off x="8867281" y="3797637"/>
            <a:ext cx="9301902" cy="3325430"/>
            <a:chOff x="0" y="0"/>
            <a:chExt cx="12402536" cy="4433907"/>
          </a:xfrm>
        </p:grpSpPr>
        <p:sp>
          <p:nvSpPr>
            <p:cNvPr name="Freeform 6" id="6"/>
            <p:cNvSpPr/>
            <p:nvPr/>
          </p:nvSpPr>
          <p:spPr>
            <a:xfrm flipH="false" flipV="false" rot="0">
              <a:off x="0" y="0"/>
              <a:ext cx="12402566" cy="4433951"/>
            </a:xfrm>
            <a:custGeom>
              <a:avLst/>
              <a:gdLst/>
              <a:ahLst/>
              <a:cxnLst/>
              <a:rect r="r" b="b" t="t" l="l"/>
              <a:pathLst>
                <a:path h="4433951" w="12402566">
                  <a:moveTo>
                    <a:pt x="0" y="0"/>
                  </a:moveTo>
                  <a:lnTo>
                    <a:pt x="12402566" y="0"/>
                  </a:lnTo>
                  <a:lnTo>
                    <a:pt x="12402566" y="4433951"/>
                  </a:lnTo>
                  <a:lnTo>
                    <a:pt x="0" y="4433951"/>
                  </a:lnTo>
                  <a:lnTo>
                    <a:pt x="0" y="0"/>
                  </a:lnTo>
                  <a:close/>
                </a:path>
              </a:pathLst>
            </a:custGeom>
            <a:blipFill>
              <a:blip r:embed="rId5"/>
              <a:stretch>
                <a:fillRect l="0" t="0" r="0" b="1"/>
              </a:stretch>
            </a:blipFill>
          </p:spPr>
        </p:sp>
      </p:grpSp>
      <p:sp>
        <p:nvSpPr>
          <p:cNvPr name="TextBox 7" id="7"/>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8" id="8"/>
          <p:cNvSpPr txBox="true"/>
          <p:nvPr/>
        </p:nvSpPr>
        <p:spPr>
          <a:xfrm rot="0">
            <a:off x="3387530" y="3816651"/>
            <a:ext cx="3119693" cy="665998"/>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Normal Loop</a:t>
            </a:r>
          </a:p>
        </p:txBody>
      </p:sp>
      <p:sp>
        <p:nvSpPr>
          <p:cNvPr name="TextBox 9" id="9"/>
          <p:cNvSpPr txBox="true"/>
          <p:nvPr/>
        </p:nvSpPr>
        <p:spPr>
          <a:xfrm rot="0">
            <a:off x="11672578" y="3666912"/>
            <a:ext cx="3119693" cy="665998"/>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Nested Loop</a:t>
            </a:r>
          </a:p>
        </p:txBody>
      </p:sp>
      <p:grpSp>
        <p:nvGrpSpPr>
          <p:cNvPr name="Group 10" id="10"/>
          <p:cNvGrpSpPr/>
          <p:nvPr/>
        </p:nvGrpSpPr>
        <p:grpSpPr>
          <a:xfrm rot="0">
            <a:off x="2537237" y="180743"/>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4" id="14"/>
          <p:cNvSpPr txBox="true"/>
          <p:nvPr/>
        </p:nvSpPr>
        <p:spPr>
          <a:xfrm rot="0">
            <a:off x="6844341" y="251487"/>
            <a:ext cx="10645239" cy="1866148"/>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In the same way as a selection can be nested, a loop can be nested inside another loop. </a:t>
            </a:r>
          </a:p>
        </p:txBody>
      </p:sp>
    </p:spTree>
  </p:cSld>
  <p:clrMapOvr>
    <a:masterClrMapping/>
  </p:clrMapOvr>
</p:sld>
</file>

<file path=ppt/slides/slide108.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370531" y="3948903"/>
            <a:ext cx="11170344" cy="3351103"/>
            <a:chOff x="0" y="0"/>
            <a:chExt cx="14893792" cy="4468137"/>
          </a:xfrm>
        </p:grpSpPr>
        <p:sp>
          <p:nvSpPr>
            <p:cNvPr name="Freeform 4" id="4"/>
            <p:cNvSpPr/>
            <p:nvPr/>
          </p:nvSpPr>
          <p:spPr>
            <a:xfrm flipH="false" flipV="false" rot="0">
              <a:off x="0" y="0"/>
              <a:ext cx="14893798" cy="4468114"/>
            </a:xfrm>
            <a:custGeom>
              <a:avLst/>
              <a:gdLst/>
              <a:ahLst/>
              <a:cxnLst/>
              <a:rect r="r" b="b" t="t" l="l"/>
              <a:pathLst>
                <a:path h="4468114" w="14893798">
                  <a:moveTo>
                    <a:pt x="0" y="0"/>
                  </a:moveTo>
                  <a:lnTo>
                    <a:pt x="14893798" y="0"/>
                  </a:lnTo>
                  <a:lnTo>
                    <a:pt x="14893798" y="4468114"/>
                  </a:lnTo>
                  <a:lnTo>
                    <a:pt x="0" y="4468114"/>
                  </a:lnTo>
                  <a:lnTo>
                    <a:pt x="0" y="0"/>
                  </a:lnTo>
                  <a:close/>
                </a:path>
              </a:pathLst>
            </a:custGeom>
            <a:blipFill>
              <a:blip r:embed="rId4"/>
              <a:stretch>
                <a:fillRect l="0" t="0" r="0" b="0"/>
              </a:stretch>
            </a:blipFill>
          </p:spPr>
        </p:sp>
      </p:grpSp>
      <p:sp>
        <p:nvSpPr>
          <p:cNvPr name="TextBox 5" id="5"/>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6" id="6"/>
          <p:cNvSpPr txBox="true"/>
          <p:nvPr/>
        </p:nvSpPr>
        <p:spPr>
          <a:xfrm rot="0">
            <a:off x="3326528" y="3647862"/>
            <a:ext cx="3776227" cy="793133"/>
          </a:xfrm>
          <a:prstGeom prst="rect">
            <a:avLst/>
          </a:prstGeom>
        </p:spPr>
        <p:txBody>
          <a:bodyPr anchor="t" rtlCol="false" tIns="0" lIns="0" bIns="0" rIns="0">
            <a:spAutoFit/>
          </a:bodyPr>
          <a:lstStyle/>
          <a:p>
            <a:pPr algn="l">
              <a:lnSpc>
                <a:spcPts val="5769"/>
              </a:lnSpc>
            </a:pPr>
            <a:r>
              <a:rPr lang="en-US" sz="4121" b="true">
                <a:solidFill>
                  <a:srgbClr val="000000"/>
                </a:solidFill>
                <a:latin typeface="Arimo Bold"/>
                <a:ea typeface="Arimo Bold"/>
                <a:cs typeface="Arimo Bold"/>
                <a:sym typeface="Arimo Bold"/>
              </a:rPr>
              <a:t>Normal Loop</a:t>
            </a:r>
          </a:p>
        </p:txBody>
      </p:sp>
      <p:sp>
        <p:nvSpPr>
          <p:cNvPr name="TextBox 7" id="7"/>
          <p:cNvSpPr txBox="true"/>
          <p:nvPr/>
        </p:nvSpPr>
        <p:spPr>
          <a:xfrm rot="0">
            <a:off x="9029192" y="100151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8" id="8"/>
          <p:cNvSpPr txBox="true"/>
          <p:nvPr/>
        </p:nvSpPr>
        <p:spPr>
          <a:xfrm rot="0">
            <a:off x="10833922" y="2974039"/>
            <a:ext cx="6425378" cy="5610438"/>
          </a:xfrm>
          <a:prstGeom prst="rect">
            <a:avLst/>
          </a:prstGeom>
        </p:spPr>
        <p:txBody>
          <a:bodyPr anchor="t" rtlCol="false" tIns="0" lIns="0" bIns="0" rIns="0">
            <a:spAutoFit/>
          </a:bodyPr>
          <a:lstStyle/>
          <a:p>
            <a:pPr algn="l">
              <a:lnSpc>
                <a:spcPts val="5498"/>
              </a:lnSpc>
            </a:pPr>
            <a:r>
              <a:rPr lang="en-US" sz="3928" b="true">
                <a:solidFill>
                  <a:srgbClr val="000000"/>
                </a:solidFill>
                <a:latin typeface="Arimo Bold"/>
                <a:ea typeface="Arimo Bold"/>
                <a:cs typeface="Arimo Bold"/>
                <a:sym typeface="Arimo Bold"/>
              </a:rPr>
              <a:t>Output</a:t>
            </a:r>
          </a:p>
          <a:p>
            <a:pPr algn="l">
              <a:lnSpc>
                <a:spcPts val="5498"/>
              </a:lnSpc>
            </a:pPr>
            <a:r>
              <a:rPr lang="en-US" sz="3928" b="true">
                <a:solidFill>
                  <a:srgbClr val="000000"/>
                </a:solidFill>
                <a:latin typeface="Arimo Bold"/>
                <a:ea typeface="Arimo Bold"/>
                <a:cs typeface="Arimo Bold"/>
                <a:sym typeface="Arimo Bold"/>
              </a:rPr>
              <a:t>&gt;&gt; "Counter = 1"</a:t>
            </a:r>
          </a:p>
          <a:p>
            <a:pPr algn="l">
              <a:lnSpc>
                <a:spcPts val="5498"/>
              </a:lnSpc>
            </a:pPr>
            <a:r>
              <a:rPr lang="en-US" sz="3928" b="true">
                <a:solidFill>
                  <a:srgbClr val="000000"/>
                </a:solidFill>
                <a:latin typeface="Arimo Bold"/>
                <a:ea typeface="Arimo Bold"/>
                <a:cs typeface="Arimo Bold"/>
                <a:sym typeface="Arimo Bold"/>
              </a:rPr>
              <a:t>&gt;&gt; "Counter = 2"</a:t>
            </a:r>
          </a:p>
          <a:p>
            <a:pPr algn="l">
              <a:lnSpc>
                <a:spcPts val="5498"/>
              </a:lnSpc>
            </a:pPr>
            <a:r>
              <a:rPr lang="en-US" sz="3928" b="true">
                <a:solidFill>
                  <a:srgbClr val="000000"/>
                </a:solidFill>
                <a:latin typeface="Arimo Bold"/>
                <a:ea typeface="Arimo Bold"/>
                <a:cs typeface="Arimo Bold"/>
                <a:sym typeface="Arimo Bold"/>
              </a:rPr>
              <a:t>&gt;&gt;</a:t>
            </a:r>
          </a:p>
          <a:p>
            <a:pPr algn="l">
              <a:lnSpc>
                <a:spcPts val="5498"/>
              </a:lnSpc>
            </a:pPr>
          </a:p>
          <a:p>
            <a:pPr algn="l">
              <a:lnSpc>
                <a:spcPts val="5498"/>
              </a:lnSpc>
            </a:pPr>
            <a:r>
              <a:rPr lang="en-US" sz="3928" b="true">
                <a:solidFill>
                  <a:srgbClr val="000000"/>
                </a:solidFill>
                <a:latin typeface="Arimo Bold"/>
                <a:ea typeface="Arimo Bold"/>
                <a:cs typeface="Arimo Bold"/>
                <a:sym typeface="Arimo Bold"/>
              </a:rPr>
              <a:t>Program ended as the loop ends when counter = 3. Easy!! </a:t>
            </a:r>
          </a:p>
        </p:txBody>
      </p:sp>
      <p:grpSp>
        <p:nvGrpSpPr>
          <p:cNvPr name="Group 9" id="9"/>
          <p:cNvGrpSpPr/>
          <p:nvPr/>
        </p:nvGrpSpPr>
        <p:grpSpPr>
          <a:xfrm rot="0">
            <a:off x="2537237" y="180743"/>
            <a:ext cx="13213526" cy="9925515"/>
            <a:chOff x="0" y="0"/>
            <a:chExt cx="17618034" cy="13234020"/>
          </a:xfrm>
        </p:grpSpPr>
        <p:sp>
          <p:nvSpPr>
            <p:cNvPr name="Freeform 10" id="1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11" id="1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12" id="1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109.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4" id="4"/>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5" id="5"/>
          <p:cNvSpPr txBox="true"/>
          <p:nvPr/>
        </p:nvSpPr>
        <p:spPr>
          <a:xfrm rot="0">
            <a:off x="9029192" y="100151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32730" y="3710502"/>
            <a:ext cx="11909073" cy="2006593"/>
          </a:xfrm>
          <a:prstGeom prst="rect">
            <a:avLst/>
          </a:prstGeom>
        </p:spPr>
        <p:txBody>
          <a:bodyPr anchor="t" rtlCol="false" tIns="0" lIns="0" bIns="0" rIns="0">
            <a:spAutoFit/>
          </a:bodyPr>
          <a:lstStyle/>
          <a:p>
            <a:pPr algn="l">
              <a:lnSpc>
                <a:spcPts val="3850"/>
              </a:lnSpc>
            </a:pPr>
            <a:r>
              <a:rPr lang="en-US" sz="2750" b="true">
                <a:solidFill>
                  <a:srgbClr val="FD1111"/>
                </a:solidFill>
                <a:latin typeface="Arimo Bold"/>
                <a:ea typeface="Arimo Bold"/>
                <a:cs typeface="Arimo Bold"/>
                <a:sym typeface="Arimo Bold"/>
              </a:rPr>
              <a:t>for counter in range(1,3):</a:t>
            </a:r>
          </a:p>
          <a:p>
            <a:pPr algn="l">
              <a:lnSpc>
                <a:spcPts val="3850"/>
              </a:lnSpc>
            </a:pPr>
            <a:r>
              <a:rPr lang="en-US" sz="2750" b="true">
                <a:solidFill>
                  <a:srgbClr val="000000"/>
                </a:solidFill>
                <a:latin typeface="Arimo Bold"/>
                <a:ea typeface="Arimo Bold"/>
                <a:cs typeface="Arimo Bold"/>
                <a:sym typeface="Arimo Bold"/>
              </a:rPr>
              <a:t>  print("Counter = " + str(counter))</a:t>
            </a:r>
          </a:p>
          <a:p>
            <a:pPr algn="l">
              <a:lnSpc>
                <a:spcPts val="3850"/>
              </a:lnSpc>
            </a:pPr>
            <a:r>
              <a:rPr lang="en-US" sz="2750" b="true">
                <a:solidFill>
                  <a:srgbClr val="000000"/>
                </a:solidFill>
                <a:latin typeface="Arimo Bold"/>
                <a:ea typeface="Arimo Bold"/>
                <a:cs typeface="Arimo Bold"/>
                <a:sym typeface="Arimo Bold"/>
              </a:rPr>
              <a:t>  for another_counter in range(1,3):</a:t>
            </a:r>
          </a:p>
          <a:p>
            <a:pPr algn="l">
              <a:lnSpc>
                <a:spcPts val="3850"/>
              </a:lnSpc>
            </a:pPr>
            <a:r>
              <a:rPr lang="en-US" sz="2750" b="true">
                <a:solidFill>
                  <a:srgbClr val="000000"/>
                </a:solidFill>
                <a:latin typeface="Arimo Bold"/>
                <a:ea typeface="Arimo Bold"/>
                <a:cs typeface="Arimo Bold"/>
                <a:sym typeface="Arimo Bold"/>
              </a:rPr>
              <a:t>      print("Another counter = " + str(another_counter))</a:t>
            </a:r>
          </a:p>
        </p:txBody>
      </p:sp>
      <p:sp>
        <p:nvSpPr>
          <p:cNvPr name="Freeform 8" id="8"/>
          <p:cNvSpPr/>
          <p:nvPr/>
        </p:nvSpPr>
        <p:spPr>
          <a:xfrm flipH="false" flipV="false" rot="0">
            <a:off x="2767135" y="7229610"/>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4">
              <a:extLst>
                <a:ext uri="{96DAC541-7B7A-43D3-8B79-37D633B846F1}">
                  <asvg:svgBlip xmlns:asvg="http://schemas.microsoft.com/office/drawing/2016/SVG/main" r:embed="rId5"/>
                </a:ext>
              </a:extLst>
            </a:blip>
            <a:stretch>
              <a:fillRect l="0" t="-16024" r="0" b="-16024"/>
            </a:stretch>
          </a:blipFill>
        </p:spPr>
      </p:sp>
      <p:sp>
        <p:nvSpPr>
          <p:cNvPr name="TextBox 9" id="9"/>
          <p:cNvSpPr txBox="true"/>
          <p:nvPr/>
        </p:nvSpPr>
        <p:spPr>
          <a:xfrm rot="0">
            <a:off x="2832730" y="6622430"/>
            <a:ext cx="2955101" cy="641985"/>
          </a:xfrm>
          <a:prstGeom prst="rect">
            <a:avLst/>
          </a:prstGeom>
        </p:spPr>
        <p:txBody>
          <a:bodyPr anchor="t" rtlCol="false" tIns="0" lIns="0" bIns="0" rIns="0">
            <a:spAutoFit/>
          </a:bodyPr>
          <a:lstStyle/>
          <a:p>
            <a:pPr algn="l">
              <a:lnSpc>
                <a:spcPts val="4515"/>
              </a:lnSpc>
            </a:pPr>
            <a:r>
              <a:rPr lang="en-US" sz="3225" b="true">
                <a:solidFill>
                  <a:srgbClr val="181D31"/>
                </a:solidFill>
                <a:latin typeface="Arimo Bold"/>
                <a:ea typeface="Arimo Bold"/>
                <a:cs typeface="Arimo Bold"/>
                <a:sym typeface="Arimo Bold"/>
              </a:rPr>
              <a:t>Output</a:t>
            </a:r>
          </a:p>
        </p:txBody>
      </p:sp>
      <p:sp>
        <p:nvSpPr>
          <p:cNvPr name="TextBox 10" id="10"/>
          <p:cNvSpPr txBox="true"/>
          <p:nvPr/>
        </p:nvSpPr>
        <p:spPr>
          <a:xfrm rot="0">
            <a:off x="2893734" y="7131065"/>
            <a:ext cx="11782473" cy="1041498"/>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a:t>
            </a:r>
          </a:p>
          <a:p>
            <a:pPr algn="l">
              <a:lnSpc>
                <a:spcPts val="3850"/>
              </a:lnSpc>
            </a:pP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TextBox 2" id="2"/>
          <p:cNvSpPr txBox="true"/>
          <p:nvPr/>
        </p:nvSpPr>
        <p:spPr>
          <a:xfrm rot="0">
            <a:off x="434242" y="3046373"/>
            <a:ext cx="17674072"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In order for a computer system to process and store data effectively, different kinds of data are formally given different TYPES, so that:</a:t>
            </a:r>
          </a:p>
        </p:txBody>
      </p:sp>
      <p:sp>
        <p:nvSpPr>
          <p:cNvPr name="Freeform 3" id="3"/>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4" id="4"/>
          <p:cNvGrpSpPr/>
          <p:nvPr/>
        </p:nvGrpSpPr>
        <p:grpSpPr>
          <a:xfrm rot="0">
            <a:off x="1349579" y="5961737"/>
            <a:ext cx="5489667" cy="2064692"/>
            <a:chOff x="0" y="0"/>
            <a:chExt cx="7319556" cy="2752923"/>
          </a:xfrm>
        </p:grpSpPr>
        <p:sp>
          <p:nvSpPr>
            <p:cNvPr name="Freeform 5" id="5"/>
            <p:cNvSpPr/>
            <p:nvPr/>
          </p:nvSpPr>
          <p:spPr>
            <a:xfrm flipH="false" flipV="false" rot="0">
              <a:off x="0" y="0"/>
              <a:ext cx="7319518" cy="2752979"/>
            </a:xfrm>
            <a:custGeom>
              <a:avLst/>
              <a:gdLst/>
              <a:ahLst/>
              <a:cxnLst/>
              <a:rect r="r" b="b" t="t" l="l"/>
              <a:pathLst>
                <a:path h="2752979" w="7319518">
                  <a:moveTo>
                    <a:pt x="0" y="0"/>
                  </a:moveTo>
                  <a:lnTo>
                    <a:pt x="0" y="2752979"/>
                  </a:lnTo>
                  <a:lnTo>
                    <a:pt x="7319518" y="2752979"/>
                  </a:lnTo>
                  <a:lnTo>
                    <a:pt x="7319518" y="0"/>
                  </a:lnTo>
                  <a:lnTo>
                    <a:pt x="0" y="0"/>
                  </a:lnTo>
                  <a:close/>
                  <a:moveTo>
                    <a:pt x="7102348" y="2535682"/>
                  </a:moveTo>
                  <a:lnTo>
                    <a:pt x="212725" y="2535682"/>
                  </a:lnTo>
                  <a:lnTo>
                    <a:pt x="212725" y="212725"/>
                  </a:lnTo>
                  <a:lnTo>
                    <a:pt x="7102348" y="212725"/>
                  </a:lnTo>
                  <a:lnTo>
                    <a:pt x="7102348" y="2535682"/>
                  </a:lnTo>
                  <a:close/>
                </a:path>
              </a:pathLst>
            </a:custGeom>
            <a:solidFill>
              <a:srgbClr val="387EB8"/>
            </a:solidFill>
          </p:spPr>
        </p:sp>
      </p:grpSp>
      <p:grpSp>
        <p:nvGrpSpPr>
          <p:cNvPr name="Group 6" id="6"/>
          <p:cNvGrpSpPr/>
          <p:nvPr/>
        </p:nvGrpSpPr>
        <p:grpSpPr>
          <a:xfrm rot="-1463060">
            <a:off x="7117929" y="6329442"/>
            <a:ext cx="2266287" cy="47625"/>
            <a:chOff x="0" y="0"/>
            <a:chExt cx="3021716" cy="63500"/>
          </a:xfrm>
        </p:grpSpPr>
        <p:sp>
          <p:nvSpPr>
            <p:cNvPr name="Freeform 7" id="7"/>
            <p:cNvSpPr/>
            <p:nvPr/>
          </p:nvSpPr>
          <p:spPr>
            <a:xfrm flipH="false" flipV="false" rot="0">
              <a:off x="31750" y="0"/>
              <a:ext cx="2958211" cy="63500"/>
            </a:xfrm>
            <a:custGeom>
              <a:avLst/>
              <a:gdLst/>
              <a:ahLst/>
              <a:cxnLst/>
              <a:rect r="r" b="b" t="t" l="l"/>
              <a:pathLst>
                <a:path h="63500" w="2958211">
                  <a:moveTo>
                    <a:pt x="0" y="0"/>
                  </a:moveTo>
                  <a:lnTo>
                    <a:pt x="2958211" y="0"/>
                  </a:lnTo>
                  <a:lnTo>
                    <a:pt x="2958211" y="63500"/>
                  </a:lnTo>
                  <a:lnTo>
                    <a:pt x="0" y="63500"/>
                  </a:lnTo>
                  <a:close/>
                </a:path>
              </a:pathLst>
            </a:custGeom>
            <a:solidFill>
              <a:srgbClr val="000000"/>
            </a:solidFill>
          </p:spPr>
        </p:sp>
      </p:grpSp>
      <p:grpSp>
        <p:nvGrpSpPr>
          <p:cNvPr name="Group 8" id="8"/>
          <p:cNvGrpSpPr/>
          <p:nvPr/>
        </p:nvGrpSpPr>
        <p:grpSpPr>
          <a:xfrm rot="900000">
            <a:off x="7181249" y="7516690"/>
            <a:ext cx="2149654" cy="47625"/>
            <a:chOff x="0" y="0"/>
            <a:chExt cx="2866205" cy="63500"/>
          </a:xfrm>
        </p:grpSpPr>
        <p:sp>
          <p:nvSpPr>
            <p:cNvPr name="Freeform 9" id="9"/>
            <p:cNvSpPr/>
            <p:nvPr/>
          </p:nvSpPr>
          <p:spPr>
            <a:xfrm flipH="false" flipV="false" rot="0">
              <a:off x="31750" y="0"/>
              <a:ext cx="2802763" cy="63500"/>
            </a:xfrm>
            <a:custGeom>
              <a:avLst/>
              <a:gdLst/>
              <a:ahLst/>
              <a:cxnLst/>
              <a:rect r="r" b="b" t="t" l="l"/>
              <a:pathLst>
                <a:path h="63500" w="2802763">
                  <a:moveTo>
                    <a:pt x="0" y="0"/>
                  </a:moveTo>
                  <a:lnTo>
                    <a:pt x="2802763" y="0"/>
                  </a:lnTo>
                  <a:lnTo>
                    <a:pt x="2802763" y="63500"/>
                  </a:lnTo>
                  <a:lnTo>
                    <a:pt x="0" y="63500"/>
                  </a:lnTo>
                  <a:close/>
                </a:path>
              </a:pathLst>
            </a:custGeom>
            <a:solidFill>
              <a:srgbClr val="000000"/>
            </a:solidFill>
          </p:spPr>
        </p:sp>
      </p:grpSp>
      <p:sp>
        <p:nvSpPr>
          <p:cNvPr name="Freeform 10" id="10"/>
          <p:cNvSpPr/>
          <p:nvPr/>
        </p:nvSpPr>
        <p:spPr>
          <a:xfrm flipH="false" flipV="false" rot="0">
            <a:off x="434242" y="4767147"/>
            <a:ext cx="1704008" cy="1704008"/>
          </a:xfrm>
          <a:custGeom>
            <a:avLst/>
            <a:gdLst/>
            <a:ahLst/>
            <a:cxnLst/>
            <a:rect r="r" b="b" t="t" l="l"/>
            <a:pathLst>
              <a:path h="1704008" w="1704008">
                <a:moveTo>
                  <a:pt x="0" y="0"/>
                </a:moveTo>
                <a:lnTo>
                  <a:pt x="1704008" y="0"/>
                </a:lnTo>
                <a:lnTo>
                  <a:pt x="1704008" y="1704008"/>
                </a:lnTo>
                <a:lnTo>
                  <a:pt x="0" y="17040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D9EEFF"/>
                </a:solidFill>
                <a:latin typeface="Anca Coder"/>
                <a:ea typeface="Anca Coder"/>
                <a:cs typeface="Anca Coder"/>
                <a:sym typeface="Anca Coder"/>
              </a:rPr>
              <a:t>Basic Data</a:t>
            </a:r>
          </a:p>
          <a:p>
            <a:pPr algn="l">
              <a:lnSpc>
                <a:spcPts val="5749"/>
              </a:lnSpc>
            </a:pPr>
            <a:r>
              <a:rPr lang="en-US" sz="4106">
                <a:solidFill>
                  <a:srgbClr val="D9EEFF"/>
                </a:solidFill>
                <a:latin typeface="Anca Coder"/>
                <a:ea typeface="Anca Coder"/>
                <a:cs typeface="Anca Coder"/>
                <a:sym typeface="Anca Coder"/>
              </a:rPr>
              <a:t>Types</a:t>
            </a:r>
          </a:p>
        </p:txBody>
      </p:sp>
      <p:sp>
        <p:nvSpPr>
          <p:cNvPr name="TextBox 12" id="12"/>
          <p:cNvSpPr txBox="true"/>
          <p:nvPr/>
        </p:nvSpPr>
        <p:spPr>
          <a:xfrm rot="0">
            <a:off x="1642101" y="6356855"/>
            <a:ext cx="4904623" cy="1160156"/>
          </a:xfrm>
          <a:prstGeom prst="rect">
            <a:avLst/>
          </a:prstGeom>
        </p:spPr>
        <p:txBody>
          <a:bodyPr anchor="t" rtlCol="false" tIns="0" lIns="0" bIns="0" rIns="0">
            <a:spAutoFit/>
          </a:bodyPr>
          <a:lstStyle/>
          <a:p>
            <a:pPr algn="ctr">
              <a:lnSpc>
                <a:spcPts val="4464"/>
              </a:lnSpc>
            </a:pPr>
            <a:r>
              <a:rPr lang="en-US" sz="3188">
                <a:solidFill>
                  <a:srgbClr val="000000"/>
                </a:solidFill>
                <a:latin typeface="Fredoka"/>
                <a:ea typeface="Fredoka"/>
                <a:cs typeface="Fredoka"/>
                <a:sym typeface="Fredoka"/>
              </a:rPr>
              <a:t>Data can be manipulated effectively</a:t>
            </a:r>
          </a:p>
        </p:txBody>
      </p:sp>
      <p:sp>
        <p:nvSpPr>
          <p:cNvPr name="TextBox 13" id="13"/>
          <p:cNvSpPr txBox="true"/>
          <p:nvPr/>
        </p:nvSpPr>
        <p:spPr>
          <a:xfrm rot="0">
            <a:off x="9857690" y="4917666"/>
            <a:ext cx="5082668" cy="1459401"/>
          </a:xfrm>
          <a:prstGeom prst="rect">
            <a:avLst/>
          </a:prstGeom>
        </p:spPr>
        <p:txBody>
          <a:bodyPr anchor="t" rtlCol="false" tIns="0" lIns="0" bIns="0" rIns="0">
            <a:spAutoFit/>
          </a:bodyPr>
          <a:lstStyle/>
          <a:p>
            <a:pPr algn="ctr">
              <a:lnSpc>
                <a:spcPts val="3753"/>
              </a:lnSpc>
            </a:pPr>
            <a:r>
              <a:rPr lang="en-US" sz="2680" b="true">
                <a:solidFill>
                  <a:srgbClr val="000000"/>
                </a:solidFill>
                <a:latin typeface="Arimo Bold"/>
                <a:ea typeface="Arimo Bold"/>
                <a:cs typeface="Arimo Bold"/>
                <a:sym typeface="Arimo Bold"/>
              </a:rPr>
              <a:t>numbers with mathematical</a:t>
            </a:r>
          </a:p>
          <a:p>
            <a:pPr algn="ctr">
              <a:lnSpc>
                <a:spcPts val="3753"/>
              </a:lnSpc>
            </a:pPr>
            <a:r>
              <a:rPr lang="en-US" sz="2680" b="true">
                <a:solidFill>
                  <a:srgbClr val="000000"/>
                </a:solidFill>
                <a:latin typeface="Arimo Bold"/>
                <a:ea typeface="Arimo Bold"/>
                <a:cs typeface="Arimo Bold"/>
                <a:sym typeface="Arimo Bold"/>
              </a:rPr>
              <a:t>operators</a:t>
            </a:r>
          </a:p>
          <a:p>
            <a:pPr algn="l">
              <a:lnSpc>
                <a:spcPts val="3753"/>
              </a:lnSpc>
            </a:pPr>
            <a:r>
              <a:rPr lang="en-US" sz="2680" b="true">
                <a:solidFill>
                  <a:srgbClr val="000000"/>
                </a:solidFill>
                <a:latin typeface="Arimo Bold"/>
                <a:ea typeface="Arimo Bold"/>
                <a:cs typeface="Arimo Bold"/>
                <a:sym typeface="Arimo Bold"/>
              </a:rPr>
              <a:t>Eg. 3 + 5 = 8</a:t>
            </a:r>
          </a:p>
        </p:txBody>
      </p:sp>
      <p:sp>
        <p:nvSpPr>
          <p:cNvPr name="TextBox 14" id="14"/>
          <p:cNvSpPr txBox="true"/>
          <p:nvPr/>
        </p:nvSpPr>
        <p:spPr>
          <a:xfrm rot="0">
            <a:off x="9415764" y="7239578"/>
            <a:ext cx="6280971" cy="1474957"/>
          </a:xfrm>
          <a:prstGeom prst="rect">
            <a:avLst/>
          </a:prstGeom>
        </p:spPr>
        <p:txBody>
          <a:bodyPr anchor="t" rtlCol="false" tIns="0" lIns="0" bIns="0" rIns="0">
            <a:spAutoFit/>
          </a:bodyPr>
          <a:lstStyle/>
          <a:p>
            <a:pPr algn="ctr">
              <a:lnSpc>
                <a:spcPts val="3753"/>
              </a:lnSpc>
            </a:pPr>
            <a:r>
              <a:rPr lang="en-US" sz="2680" b="true">
                <a:solidFill>
                  <a:srgbClr val="000000"/>
                </a:solidFill>
                <a:latin typeface="Arimo Bold"/>
                <a:ea typeface="Arimo Bold"/>
                <a:cs typeface="Arimo Bold"/>
                <a:sym typeface="Arimo Bold"/>
              </a:rPr>
              <a:t>characters with concatenation</a:t>
            </a:r>
          </a:p>
          <a:p>
            <a:pPr algn="l">
              <a:lnSpc>
                <a:spcPts val="3753"/>
              </a:lnSpc>
            </a:pPr>
          </a:p>
          <a:p>
            <a:pPr algn="l">
              <a:lnSpc>
                <a:spcPts val="3753"/>
              </a:lnSpc>
            </a:pPr>
            <a:r>
              <a:rPr lang="en-US" sz="2680" b="true">
                <a:solidFill>
                  <a:srgbClr val="000000"/>
                </a:solidFill>
                <a:latin typeface="Arimo Bold"/>
                <a:ea typeface="Arimo Bold"/>
                <a:cs typeface="Arimo Bold"/>
                <a:sym typeface="Arimo Bold"/>
              </a:rPr>
              <a:t>Eg. "a" + "b"= "ab"</a:t>
            </a:r>
          </a:p>
        </p:txBody>
      </p:sp>
      <p:grpSp>
        <p:nvGrpSpPr>
          <p:cNvPr name="Group 15" id="15"/>
          <p:cNvGrpSpPr/>
          <p:nvPr/>
        </p:nvGrpSpPr>
        <p:grpSpPr>
          <a:xfrm rot="0">
            <a:off x="2537237" y="180743"/>
            <a:ext cx="13213526" cy="9925515"/>
            <a:chOff x="0" y="0"/>
            <a:chExt cx="17618034" cy="13234020"/>
          </a:xfrm>
        </p:grpSpPr>
        <p:sp>
          <p:nvSpPr>
            <p:cNvPr name="Freeform 16" id="1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7" id="1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8" id="1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10.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4" id="4"/>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5" id="5"/>
          <p:cNvSpPr txBox="true"/>
          <p:nvPr/>
        </p:nvSpPr>
        <p:spPr>
          <a:xfrm rot="0">
            <a:off x="9029192" y="100151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32730" y="3710502"/>
            <a:ext cx="11909073" cy="2006593"/>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for counter in range(1,3):</a:t>
            </a:r>
          </a:p>
          <a:p>
            <a:pPr algn="l">
              <a:lnSpc>
                <a:spcPts val="3850"/>
              </a:lnSpc>
            </a:pPr>
            <a:r>
              <a:rPr lang="en-US" sz="2750" b="true">
                <a:solidFill>
                  <a:srgbClr val="FF1616"/>
                </a:solidFill>
                <a:latin typeface="Arimo Bold"/>
                <a:ea typeface="Arimo Bold"/>
                <a:cs typeface="Arimo Bold"/>
                <a:sym typeface="Arimo Bold"/>
              </a:rPr>
              <a:t>  print("Counter = " + str(counter))</a:t>
            </a:r>
          </a:p>
          <a:p>
            <a:pPr algn="l">
              <a:lnSpc>
                <a:spcPts val="3850"/>
              </a:lnSpc>
            </a:pPr>
            <a:r>
              <a:rPr lang="en-US" sz="2750" b="true">
                <a:solidFill>
                  <a:srgbClr val="000000"/>
                </a:solidFill>
                <a:latin typeface="Arimo Bold"/>
                <a:ea typeface="Arimo Bold"/>
                <a:cs typeface="Arimo Bold"/>
                <a:sym typeface="Arimo Bold"/>
              </a:rPr>
              <a:t>  for another_counter in range(1,3):</a:t>
            </a:r>
          </a:p>
          <a:p>
            <a:pPr algn="l">
              <a:lnSpc>
                <a:spcPts val="3850"/>
              </a:lnSpc>
            </a:pPr>
            <a:r>
              <a:rPr lang="en-US" sz="2750" b="true">
                <a:solidFill>
                  <a:srgbClr val="000000"/>
                </a:solidFill>
                <a:latin typeface="Arimo Bold"/>
                <a:ea typeface="Arimo Bold"/>
                <a:cs typeface="Arimo Bold"/>
                <a:sym typeface="Arimo Bold"/>
              </a:rPr>
              <a:t>      print("Another counter = " + str(another_counter))</a:t>
            </a:r>
          </a:p>
        </p:txBody>
      </p:sp>
      <p:sp>
        <p:nvSpPr>
          <p:cNvPr name="Freeform 8" id="8"/>
          <p:cNvSpPr/>
          <p:nvPr/>
        </p:nvSpPr>
        <p:spPr>
          <a:xfrm flipH="false" flipV="false" rot="0">
            <a:off x="2767135" y="7229610"/>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4">
              <a:extLst>
                <a:ext uri="{96DAC541-7B7A-43D3-8B79-37D633B846F1}">
                  <asvg:svgBlip xmlns:asvg="http://schemas.microsoft.com/office/drawing/2016/SVG/main" r:embed="rId5"/>
                </a:ext>
              </a:extLst>
            </a:blip>
            <a:stretch>
              <a:fillRect l="0" t="-16024" r="0" b="-16024"/>
            </a:stretch>
          </a:blipFill>
        </p:spPr>
      </p:sp>
      <p:sp>
        <p:nvSpPr>
          <p:cNvPr name="TextBox 9" id="9"/>
          <p:cNvSpPr txBox="true"/>
          <p:nvPr/>
        </p:nvSpPr>
        <p:spPr>
          <a:xfrm rot="0">
            <a:off x="2832730" y="6622430"/>
            <a:ext cx="2955101" cy="641985"/>
          </a:xfrm>
          <a:prstGeom prst="rect">
            <a:avLst/>
          </a:prstGeom>
        </p:spPr>
        <p:txBody>
          <a:bodyPr anchor="t" rtlCol="false" tIns="0" lIns="0" bIns="0" rIns="0">
            <a:spAutoFit/>
          </a:bodyPr>
          <a:lstStyle/>
          <a:p>
            <a:pPr algn="l">
              <a:lnSpc>
                <a:spcPts val="4515"/>
              </a:lnSpc>
            </a:pPr>
            <a:r>
              <a:rPr lang="en-US" sz="3225" b="true">
                <a:solidFill>
                  <a:srgbClr val="181D31"/>
                </a:solidFill>
                <a:latin typeface="Arimo Bold"/>
                <a:ea typeface="Arimo Bold"/>
                <a:cs typeface="Arimo Bold"/>
                <a:sym typeface="Arimo Bold"/>
              </a:rPr>
              <a:t>Output</a:t>
            </a:r>
          </a:p>
        </p:txBody>
      </p:sp>
      <p:sp>
        <p:nvSpPr>
          <p:cNvPr name="TextBox 10" id="10"/>
          <p:cNvSpPr txBox="true"/>
          <p:nvPr/>
        </p:nvSpPr>
        <p:spPr>
          <a:xfrm rot="0">
            <a:off x="2893734" y="7131065"/>
            <a:ext cx="11782473" cy="1041498"/>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Counter = 1</a:t>
            </a:r>
          </a:p>
          <a:p>
            <a:pPr algn="l">
              <a:lnSpc>
                <a:spcPts val="3850"/>
              </a:lnSpc>
            </a:pP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11.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4" id="4"/>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5" id="5"/>
          <p:cNvSpPr txBox="true"/>
          <p:nvPr/>
        </p:nvSpPr>
        <p:spPr>
          <a:xfrm rot="0">
            <a:off x="9029192" y="100151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32730" y="3710502"/>
            <a:ext cx="11909073" cy="2006593"/>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for counter in range(1,3):</a:t>
            </a:r>
          </a:p>
          <a:p>
            <a:pPr algn="l">
              <a:lnSpc>
                <a:spcPts val="3850"/>
              </a:lnSpc>
            </a:pPr>
            <a:r>
              <a:rPr lang="en-US" sz="2750" b="true">
                <a:solidFill>
                  <a:srgbClr val="000000"/>
                </a:solidFill>
                <a:latin typeface="Arimo Bold"/>
                <a:ea typeface="Arimo Bold"/>
                <a:cs typeface="Arimo Bold"/>
                <a:sym typeface="Arimo Bold"/>
              </a:rPr>
              <a:t>  print("Counter = " + str(counter))</a:t>
            </a:r>
          </a:p>
          <a:p>
            <a:pPr algn="l">
              <a:lnSpc>
                <a:spcPts val="3850"/>
              </a:lnSpc>
            </a:pPr>
            <a:r>
              <a:rPr lang="en-US" sz="2750" b="true">
                <a:solidFill>
                  <a:srgbClr val="FF1616"/>
                </a:solidFill>
                <a:latin typeface="Arimo Bold"/>
                <a:ea typeface="Arimo Bold"/>
                <a:cs typeface="Arimo Bold"/>
                <a:sym typeface="Arimo Bold"/>
              </a:rPr>
              <a:t>  for another_counter in range(1,3):</a:t>
            </a:r>
          </a:p>
          <a:p>
            <a:pPr algn="l">
              <a:lnSpc>
                <a:spcPts val="3850"/>
              </a:lnSpc>
            </a:pPr>
            <a:r>
              <a:rPr lang="en-US" sz="2750" b="true">
                <a:solidFill>
                  <a:srgbClr val="000000"/>
                </a:solidFill>
                <a:latin typeface="Arimo Bold"/>
                <a:ea typeface="Arimo Bold"/>
                <a:cs typeface="Arimo Bold"/>
                <a:sym typeface="Arimo Bold"/>
              </a:rPr>
              <a:t>      print("Another counter = " + str(another_counter))</a:t>
            </a:r>
          </a:p>
        </p:txBody>
      </p:sp>
      <p:sp>
        <p:nvSpPr>
          <p:cNvPr name="Freeform 8" id="8"/>
          <p:cNvSpPr/>
          <p:nvPr/>
        </p:nvSpPr>
        <p:spPr>
          <a:xfrm flipH="false" flipV="false" rot="0">
            <a:off x="2767135" y="7229610"/>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4">
              <a:extLst>
                <a:ext uri="{96DAC541-7B7A-43D3-8B79-37D633B846F1}">
                  <asvg:svgBlip xmlns:asvg="http://schemas.microsoft.com/office/drawing/2016/SVG/main" r:embed="rId5"/>
                </a:ext>
              </a:extLst>
            </a:blip>
            <a:stretch>
              <a:fillRect l="0" t="-16024" r="0" b="-16024"/>
            </a:stretch>
          </a:blipFill>
        </p:spPr>
      </p:sp>
      <p:sp>
        <p:nvSpPr>
          <p:cNvPr name="TextBox 9" id="9"/>
          <p:cNvSpPr txBox="true"/>
          <p:nvPr/>
        </p:nvSpPr>
        <p:spPr>
          <a:xfrm rot="0">
            <a:off x="2832730" y="6622430"/>
            <a:ext cx="2955101" cy="641985"/>
          </a:xfrm>
          <a:prstGeom prst="rect">
            <a:avLst/>
          </a:prstGeom>
        </p:spPr>
        <p:txBody>
          <a:bodyPr anchor="t" rtlCol="false" tIns="0" lIns="0" bIns="0" rIns="0">
            <a:spAutoFit/>
          </a:bodyPr>
          <a:lstStyle/>
          <a:p>
            <a:pPr algn="l">
              <a:lnSpc>
                <a:spcPts val="4515"/>
              </a:lnSpc>
            </a:pPr>
            <a:r>
              <a:rPr lang="en-US" sz="3225" b="true">
                <a:solidFill>
                  <a:srgbClr val="181D31"/>
                </a:solidFill>
                <a:latin typeface="Arimo Bold"/>
                <a:ea typeface="Arimo Bold"/>
                <a:cs typeface="Arimo Bold"/>
                <a:sym typeface="Arimo Bold"/>
              </a:rPr>
              <a:t>Output</a:t>
            </a:r>
          </a:p>
        </p:txBody>
      </p:sp>
      <p:sp>
        <p:nvSpPr>
          <p:cNvPr name="TextBox 10" id="10"/>
          <p:cNvSpPr txBox="true"/>
          <p:nvPr/>
        </p:nvSpPr>
        <p:spPr>
          <a:xfrm rot="0">
            <a:off x="2893734" y="7131065"/>
            <a:ext cx="11782473" cy="1041498"/>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Counter = 1</a:t>
            </a:r>
          </a:p>
          <a:p>
            <a:pPr algn="l">
              <a:lnSpc>
                <a:spcPts val="3850"/>
              </a:lnSpc>
            </a:pP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12.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4" id="4"/>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5" id="5"/>
          <p:cNvSpPr txBox="true"/>
          <p:nvPr/>
        </p:nvSpPr>
        <p:spPr>
          <a:xfrm rot="0">
            <a:off x="9029192" y="100151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32730" y="3710502"/>
            <a:ext cx="11909073" cy="2006593"/>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for counter in range(1,3):</a:t>
            </a:r>
          </a:p>
          <a:p>
            <a:pPr algn="l">
              <a:lnSpc>
                <a:spcPts val="3850"/>
              </a:lnSpc>
            </a:pPr>
            <a:r>
              <a:rPr lang="en-US" sz="2750" b="true">
                <a:solidFill>
                  <a:srgbClr val="000000"/>
                </a:solidFill>
                <a:latin typeface="Arimo Bold"/>
                <a:ea typeface="Arimo Bold"/>
                <a:cs typeface="Arimo Bold"/>
                <a:sym typeface="Arimo Bold"/>
              </a:rPr>
              <a:t>  print("Counter = " + str(counter))</a:t>
            </a:r>
          </a:p>
          <a:p>
            <a:pPr algn="l">
              <a:lnSpc>
                <a:spcPts val="3850"/>
              </a:lnSpc>
            </a:pPr>
            <a:r>
              <a:rPr lang="en-US" sz="2750" b="true">
                <a:solidFill>
                  <a:srgbClr val="000000"/>
                </a:solidFill>
                <a:latin typeface="Arimo Bold"/>
                <a:ea typeface="Arimo Bold"/>
                <a:cs typeface="Arimo Bold"/>
                <a:sym typeface="Arimo Bold"/>
              </a:rPr>
              <a:t>  for another_counter in range(1,3):</a:t>
            </a:r>
          </a:p>
          <a:p>
            <a:pPr algn="l">
              <a:lnSpc>
                <a:spcPts val="3850"/>
              </a:lnSpc>
            </a:pPr>
            <a:r>
              <a:rPr lang="en-US" sz="2750" b="true">
                <a:solidFill>
                  <a:srgbClr val="FD1111"/>
                </a:solidFill>
                <a:latin typeface="Arimo Bold"/>
                <a:ea typeface="Arimo Bold"/>
                <a:cs typeface="Arimo Bold"/>
                <a:sym typeface="Arimo Bold"/>
              </a:rPr>
              <a:t>      print("Another counter = " + str(another_counter))</a:t>
            </a:r>
          </a:p>
        </p:txBody>
      </p:sp>
      <p:sp>
        <p:nvSpPr>
          <p:cNvPr name="Freeform 8" id="8"/>
          <p:cNvSpPr/>
          <p:nvPr/>
        </p:nvSpPr>
        <p:spPr>
          <a:xfrm flipH="false" flipV="false" rot="0">
            <a:off x="2767135" y="7229610"/>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4">
              <a:extLst>
                <a:ext uri="{96DAC541-7B7A-43D3-8B79-37D633B846F1}">
                  <asvg:svgBlip xmlns:asvg="http://schemas.microsoft.com/office/drawing/2016/SVG/main" r:embed="rId5"/>
                </a:ext>
              </a:extLst>
            </a:blip>
            <a:stretch>
              <a:fillRect l="0" t="-16024" r="0" b="-16024"/>
            </a:stretch>
          </a:blipFill>
        </p:spPr>
      </p:sp>
      <p:sp>
        <p:nvSpPr>
          <p:cNvPr name="TextBox 9" id="9"/>
          <p:cNvSpPr txBox="true"/>
          <p:nvPr/>
        </p:nvSpPr>
        <p:spPr>
          <a:xfrm rot="0">
            <a:off x="2832730" y="6622430"/>
            <a:ext cx="2955101" cy="641985"/>
          </a:xfrm>
          <a:prstGeom prst="rect">
            <a:avLst/>
          </a:prstGeom>
        </p:spPr>
        <p:txBody>
          <a:bodyPr anchor="t" rtlCol="false" tIns="0" lIns="0" bIns="0" rIns="0">
            <a:spAutoFit/>
          </a:bodyPr>
          <a:lstStyle/>
          <a:p>
            <a:pPr algn="l">
              <a:lnSpc>
                <a:spcPts val="4515"/>
              </a:lnSpc>
            </a:pPr>
            <a:r>
              <a:rPr lang="en-US" sz="3225" b="true">
                <a:solidFill>
                  <a:srgbClr val="181D31"/>
                </a:solidFill>
                <a:latin typeface="Arimo Bold"/>
                <a:ea typeface="Arimo Bold"/>
                <a:cs typeface="Arimo Bold"/>
                <a:sym typeface="Arimo Bold"/>
              </a:rPr>
              <a:t>Output</a:t>
            </a:r>
          </a:p>
        </p:txBody>
      </p:sp>
      <p:sp>
        <p:nvSpPr>
          <p:cNvPr name="TextBox 10" id="10"/>
          <p:cNvSpPr txBox="true"/>
          <p:nvPr/>
        </p:nvSpPr>
        <p:spPr>
          <a:xfrm rot="0">
            <a:off x="2893734" y="7131065"/>
            <a:ext cx="11782473" cy="1530500"/>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Counter = 1</a:t>
            </a:r>
          </a:p>
          <a:p>
            <a:pPr algn="l">
              <a:lnSpc>
                <a:spcPts val="3850"/>
              </a:lnSpc>
            </a:pPr>
            <a:r>
              <a:rPr lang="en-US" sz="2750" b="true">
                <a:solidFill>
                  <a:srgbClr val="000000"/>
                </a:solidFill>
                <a:latin typeface="Arimo Bold"/>
                <a:ea typeface="Arimo Bold"/>
                <a:cs typeface="Arimo Bold"/>
                <a:sym typeface="Arimo Bold"/>
              </a:rPr>
              <a:t>&gt;&gt; Another counter = 1 </a:t>
            </a:r>
          </a:p>
          <a:p>
            <a:pPr algn="l">
              <a:lnSpc>
                <a:spcPts val="3850"/>
              </a:lnSpc>
            </a:pP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13.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4" id="4"/>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5" id="5"/>
          <p:cNvSpPr txBox="true"/>
          <p:nvPr/>
        </p:nvSpPr>
        <p:spPr>
          <a:xfrm rot="0">
            <a:off x="9029192" y="100151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32730" y="3710502"/>
            <a:ext cx="11909073" cy="2006593"/>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for counter in range(1,3):</a:t>
            </a:r>
          </a:p>
          <a:p>
            <a:pPr algn="l">
              <a:lnSpc>
                <a:spcPts val="3850"/>
              </a:lnSpc>
            </a:pPr>
            <a:r>
              <a:rPr lang="en-US" sz="2750" b="true">
                <a:solidFill>
                  <a:srgbClr val="000000"/>
                </a:solidFill>
                <a:latin typeface="Arimo Bold"/>
                <a:ea typeface="Arimo Bold"/>
                <a:cs typeface="Arimo Bold"/>
                <a:sym typeface="Arimo Bold"/>
              </a:rPr>
              <a:t>  print("Counter = " + str(counter))</a:t>
            </a:r>
          </a:p>
          <a:p>
            <a:pPr algn="l">
              <a:lnSpc>
                <a:spcPts val="3850"/>
              </a:lnSpc>
            </a:pPr>
            <a:r>
              <a:rPr lang="en-US" sz="2750" b="true">
                <a:solidFill>
                  <a:srgbClr val="FF1616"/>
                </a:solidFill>
                <a:latin typeface="Arimo Bold"/>
                <a:ea typeface="Arimo Bold"/>
                <a:cs typeface="Arimo Bold"/>
                <a:sym typeface="Arimo Bold"/>
              </a:rPr>
              <a:t>  for another_counter in range(1,3):</a:t>
            </a:r>
          </a:p>
          <a:p>
            <a:pPr algn="l">
              <a:lnSpc>
                <a:spcPts val="3850"/>
              </a:lnSpc>
            </a:pPr>
            <a:r>
              <a:rPr lang="en-US" sz="2750" b="true">
                <a:solidFill>
                  <a:srgbClr val="000000"/>
                </a:solidFill>
                <a:latin typeface="Arimo Bold"/>
                <a:ea typeface="Arimo Bold"/>
                <a:cs typeface="Arimo Bold"/>
                <a:sym typeface="Arimo Bold"/>
              </a:rPr>
              <a:t>      print("Another counter = " + str(another_counter))</a:t>
            </a:r>
          </a:p>
        </p:txBody>
      </p:sp>
      <p:sp>
        <p:nvSpPr>
          <p:cNvPr name="Freeform 8" id="8"/>
          <p:cNvSpPr/>
          <p:nvPr/>
        </p:nvSpPr>
        <p:spPr>
          <a:xfrm flipH="false" flipV="false" rot="0">
            <a:off x="2767135" y="7229610"/>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4">
              <a:extLst>
                <a:ext uri="{96DAC541-7B7A-43D3-8B79-37D633B846F1}">
                  <asvg:svgBlip xmlns:asvg="http://schemas.microsoft.com/office/drawing/2016/SVG/main" r:embed="rId5"/>
                </a:ext>
              </a:extLst>
            </a:blip>
            <a:stretch>
              <a:fillRect l="0" t="-16024" r="0" b="-16024"/>
            </a:stretch>
          </a:blipFill>
        </p:spPr>
      </p:sp>
      <p:sp>
        <p:nvSpPr>
          <p:cNvPr name="TextBox 9" id="9"/>
          <p:cNvSpPr txBox="true"/>
          <p:nvPr/>
        </p:nvSpPr>
        <p:spPr>
          <a:xfrm rot="0">
            <a:off x="2832730" y="6622430"/>
            <a:ext cx="2955101" cy="641985"/>
          </a:xfrm>
          <a:prstGeom prst="rect">
            <a:avLst/>
          </a:prstGeom>
        </p:spPr>
        <p:txBody>
          <a:bodyPr anchor="t" rtlCol="false" tIns="0" lIns="0" bIns="0" rIns="0">
            <a:spAutoFit/>
          </a:bodyPr>
          <a:lstStyle/>
          <a:p>
            <a:pPr algn="l">
              <a:lnSpc>
                <a:spcPts val="4515"/>
              </a:lnSpc>
            </a:pPr>
            <a:r>
              <a:rPr lang="en-US" sz="3225" b="true">
                <a:solidFill>
                  <a:srgbClr val="181D31"/>
                </a:solidFill>
                <a:latin typeface="Arimo Bold"/>
                <a:ea typeface="Arimo Bold"/>
                <a:cs typeface="Arimo Bold"/>
                <a:sym typeface="Arimo Bold"/>
              </a:rPr>
              <a:t>Output</a:t>
            </a:r>
          </a:p>
        </p:txBody>
      </p:sp>
      <p:sp>
        <p:nvSpPr>
          <p:cNvPr name="TextBox 10" id="10"/>
          <p:cNvSpPr txBox="true"/>
          <p:nvPr/>
        </p:nvSpPr>
        <p:spPr>
          <a:xfrm rot="0">
            <a:off x="2893734" y="7131065"/>
            <a:ext cx="11782473" cy="1530500"/>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Counter = 1</a:t>
            </a:r>
          </a:p>
          <a:p>
            <a:pPr algn="l">
              <a:lnSpc>
                <a:spcPts val="3850"/>
              </a:lnSpc>
            </a:pPr>
            <a:r>
              <a:rPr lang="en-US" sz="2750" b="true">
                <a:solidFill>
                  <a:srgbClr val="000000"/>
                </a:solidFill>
                <a:latin typeface="Arimo Bold"/>
                <a:ea typeface="Arimo Bold"/>
                <a:cs typeface="Arimo Bold"/>
                <a:sym typeface="Arimo Bold"/>
              </a:rPr>
              <a:t>&gt;&gt; Another counter = 1 </a:t>
            </a:r>
          </a:p>
          <a:p>
            <a:pPr algn="l">
              <a:lnSpc>
                <a:spcPts val="3850"/>
              </a:lnSpc>
            </a:pPr>
          </a:p>
        </p:txBody>
      </p:sp>
      <p:sp>
        <p:nvSpPr>
          <p:cNvPr name="TextBox 11" id="11"/>
          <p:cNvSpPr txBox="true"/>
          <p:nvPr/>
        </p:nvSpPr>
        <p:spPr>
          <a:xfrm rot="0">
            <a:off x="9245764" y="5930762"/>
            <a:ext cx="4833189" cy="668572"/>
          </a:xfrm>
          <a:prstGeom prst="rect">
            <a:avLst/>
          </a:prstGeom>
        </p:spPr>
        <p:txBody>
          <a:bodyPr anchor="t" rtlCol="false" tIns="0" lIns="0" bIns="0" rIns="0">
            <a:spAutoFit/>
          </a:bodyPr>
          <a:lstStyle/>
          <a:p>
            <a:pPr algn="ctr">
              <a:lnSpc>
                <a:spcPts val="4741"/>
              </a:lnSpc>
            </a:pPr>
            <a:r>
              <a:rPr lang="en-US" sz="3386" b="true">
                <a:solidFill>
                  <a:srgbClr val="000000"/>
                </a:solidFill>
                <a:latin typeface="Arimo Bold"/>
                <a:ea typeface="Arimo Bold"/>
                <a:cs typeface="Arimo Bold"/>
                <a:sym typeface="Arimo Bold"/>
              </a:rPr>
              <a:t>*return to inner loop </a:t>
            </a:r>
          </a:p>
        </p:txBody>
      </p:sp>
      <p:grpSp>
        <p:nvGrpSpPr>
          <p:cNvPr name="Group 12" id="12"/>
          <p:cNvGrpSpPr/>
          <p:nvPr/>
        </p:nvGrpSpPr>
        <p:grpSpPr>
          <a:xfrm rot="0">
            <a:off x="2537237" y="180743"/>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14.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4" id="4"/>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5" id="5"/>
          <p:cNvSpPr txBox="true"/>
          <p:nvPr/>
        </p:nvSpPr>
        <p:spPr>
          <a:xfrm rot="0">
            <a:off x="9029192" y="100151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32730" y="3710502"/>
            <a:ext cx="11909073" cy="2006593"/>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for counter in range(1,3):</a:t>
            </a:r>
          </a:p>
          <a:p>
            <a:pPr algn="l">
              <a:lnSpc>
                <a:spcPts val="3850"/>
              </a:lnSpc>
            </a:pPr>
            <a:r>
              <a:rPr lang="en-US" sz="2750" b="true">
                <a:solidFill>
                  <a:srgbClr val="000000"/>
                </a:solidFill>
                <a:latin typeface="Arimo Bold"/>
                <a:ea typeface="Arimo Bold"/>
                <a:cs typeface="Arimo Bold"/>
                <a:sym typeface="Arimo Bold"/>
              </a:rPr>
              <a:t>  print("Counter = " + str(counter))</a:t>
            </a:r>
          </a:p>
          <a:p>
            <a:pPr algn="l">
              <a:lnSpc>
                <a:spcPts val="3850"/>
              </a:lnSpc>
            </a:pPr>
            <a:r>
              <a:rPr lang="en-US" sz="2750" b="true">
                <a:solidFill>
                  <a:srgbClr val="000000"/>
                </a:solidFill>
                <a:latin typeface="Arimo Bold"/>
                <a:ea typeface="Arimo Bold"/>
                <a:cs typeface="Arimo Bold"/>
                <a:sym typeface="Arimo Bold"/>
              </a:rPr>
              <a:t>  for another_counter in range(1,3):</a:t>
            </a:r>
          </a:p>
          <a:p>
            <a:pPr algn="l">
              <a:lnSpc>
                <a:spcPts val="3850"/>
              </a:lnSpc>
            </a:pPr>
            <a:r>
              <a:rPr lang="en-US" sz="2750" b="true">
                <a:solidFill>
                  <a:srgbClr val="FF1616"/>
                </a:solidFill>
                <a:latin typeface="Arimo Bold"/>
                <a:ea typeface="Arimo Bold"/>
                <a:cs typeface="Arimo Bold"/>
                <a:sym typeface="Arimo Bold"/>
              </a:rPr>
              <a:t>      print("Another counter = " + str(another_counter))</a:t>
            </a:r>
          </a:p>
        </p:txBody>
      </p:sp>
      <p:sp>
        <p:nvSpPr>
          <p:cNvPr name="Freeform 8" id="8"/>
          <p:cNvSpPr/>
          <p:nvPr/>
        </p:nvSpPr>
        <p:spPr>
          <a:xfrm flipH="false" flipV="false" rot="0">
            <a:off x="2767135" y="7229610"/>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4">
              <a:extLst>
                <a:ext uri="{96DAC541-7B7A-43D3-8B79-37D633B846F1}">
                  <asvg:svgBlip xmlns:asvg="http://schemas.microsoft.com/office/drawing/2016/SVG/main" r:embed="rId5"/>
                </a:ext>
              </a:extLst>
            </a:blip>
            <a:stretch>
              <a:fillRect l="0" t="-16024" r="0" b="-16024"/>
            </a:stretch>
          </a:blipFill>
        </p:spPr>
      </p:sp>
      <p:sp>
        <p:nvSpPr>
          <p:cNvPr name="TextBox 9" id="9"/>
          <p:cNvSpPr txBox="true"/>
          <p:nvPr/>
        </p:nvSpPr>
        <p:spPr>
          <a:xfrm rot="0">
            <a:off x="2832730" y="6622430"/>
            <a:ext cx="2955101" cy="641985"/>
          </a:xfrm>
          <a:prstGeom prst="rect">
            <a:avLst/>
          </a:prstGeom>
        </p:spPr>
        <p:txBody>
          <a:bodyPr anchor="t" rtlCol="false" tIns="0" lIns="0" bIns="0" rIns="0">
            <a:spAutoFit/>
          </a:bodyPr>
          <a:lstStyle/>
          <a:p>
            <a:pPr algn="l">
              <a:lnSpc>
                <a:spcPts val="4515"/>
              </a:lnSpc>
            </a:pPr>
            <a:r>
              <a:rPr lang="en-US" sz="3225" b="true">
                <a:solidFill>
                  <a:srgbClr val="181D31"/>
                </a:solidFill>
                <a:latin typeface="Arimo Bold"/>
                <a:ea typeface="Arimo Bold"/>
                <a:cs typeface="Arimo Bold"/>
                <a:sym typeface="Arimo Bold"/>
              </a:rPr>
              <a:t>Output</a:t>
            </a:r>
          </a:p>
        </p:txBody>
      </p:sp>
      <p:sp>
        <p:nvSpPr>
          <p:cNvPr name="TextBox 10" id="10"/>
          <p:cNvSpPr txBox="true"/>
          <p:nvPr/>
        </p:nvSpPr>
        <p:spPr>
          <a:xfrm rot="0">
            <a:off x="2893734" y="7131065"/>
            <a:ext cx="11782473" cy="2019503"/>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Counter = 1</a:t>
            </a:r>
          </a:p>
          <a:p>
            <a:pPr algn="l">
              <a:lnSpc>
                <a:spcPts val="3850"/>
              </a:lnSpc>
            </a:pPr>
            <a:r>
              <a:rPr lang="en-US" sz="2750" b="true">
                <a:solidFill>
                  <a:srgbClr val="000000"/>
                </a:solidFill>
                <a:latin typeface="Arimo Bold"/>
                <a:ea typeface="Arimo Bold"/>
                <a:cs typeface="Arimo Bold"/>
                <a:sym typeface="Arimo Bold"/>
              </a:rPr>
              <a:t>&gt;&gt; Another counter = 1 </a:t>
            </a:r>
          </a:p>
          <a:p>
            <a:pPr algn="l">
              <a:lnSpc>
                <a:spcPts val="3850"/>
              </a:lnSpc>
            </a:pPr>
            <a:r>
              <a:rPr lang="en-US" sz="2750" b="true">
                <a:solidFill>
                  <a:srgbClr val="000000"/>
                </a:solidFill>
                <a:latin typeface="Arimo Bold"/>
                <a:ea typeface="Arimo Bold"/>
                <a:cs typeface="Arimo Bold"/>
                <a:sym typeface="Arimo Bold"/>
              </a:rPr>
              <a:t>&gt;&gt; Another counter = 2 </a:t>
            </a:r>
          </a:p>
          <a:p>
            <a:pPr algn="l">
              <a:lnSpc>
                <a:spcPts val="3850"/>
              </a:lnSpc>
            </a:pP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15.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4" id="4"/>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5" id="5"/>
          <p:cNvSpPr txBox="true"/>
          <p:nvPr/>
        </p:nvSpPr>
        <p:spPr>
          <a:xfrm rot="0">
            <a:off x="9029192" y="100151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32730" y="3710502"/>
            <a:ext cx="11909073" cy="2006593"/>
          </a:xfrm>
          <a:prstGeom prst="rect">
            <a:avLst/>
          </a:prstGeom>
        </p:spPr>
        <p:txBody>
          <a:bodyPr anchor="t" rtlCol="false" tIns="0" lIns="0" bIns="0" rIns="0">
            <a:spAutoFit/>
          </a:bodyPr>
          <a:lstStyle/>
          <a:p>
            <a:pPr algn="l">
              <a:lnSpc>
                <a:spcPts val="3850"/>
              </a:lnSpc>
            </a:pPr>
            <a:r>
              <a:rPr lang="en-US" sz="2750" b="true">
                <a:solidFill>
                  <a:srgbClr val="FF1616"/>
                </a:solidFill>
                <a:latin typeface="Arimo Bold"/>
                <a:ea typeface="Arimo Bold"/>
                <a:cs typeface="Arimo Bold"/>
                <a:sym typeface="Arimo Bold"/>
              </a:rPr>
              <a:t>for counter in range(1,3):</a:t>
            </a:r>
          </a:p>
          <a:p>
            <a:pPr algn="l">
              <a:lnSpc>
                <a:spcPts val="3850"/>
              </a:lnSpc>
            </a:pPr>
            <a:r>
              <a:rPr lang="en-US" sz="2750" b="true">
                <a:solidFill>
                  <a:srgbClr val="000000"/>
                </a:solidFill>
                <a:latin typeface="Arimo Bold"/>
                <a:ea typeface="Arimo Bold"/>
                <a:cs typeface="Arimo Bold"/>
                <a:sym typeface="Arimo Bold"/>
              </a:rPr>
              <a:t>  print("Counter = " + str(counter))</a:t>
            </a:r>
          </a:p>
          <a:p>
            <a:pPr algn="l">
              <a:lnSpc>
                <a:spcPts val="3850"/>
              </a:lnSpc>
            </a:pPr>
            <a:r>
              <a:rPr lang="en-US" sz="2750" b="true">
                <a:solidFill>
                  <a:srgbClr val="000000"/>
                </a:solidFill>
                <a:latin typeface="Arimo Bold"/>
                <a:ea typeface="Arimo Bold"/>
                <a:cs typeface="Arimo Bold"/>
                <a:sym typeface="Arimo Bold"/>
              </a:rPr>
              <a:t>  for another_counter in range(1,3):</a:t>
            </a:r>
          </a:p>
          <a:p>
            <a:pPr algn="l">
              <a:lnSpc>
                <a:spcPts val="3850"/>
              </a:lnSpc>
            </a:pPr>
            <a:r>
              <a:rPr lang="en-US" sz="2750" b="true">
                <a:solidFill>
                  <a:srgbClr val="000000"/>
                </a:solidFill>
                <a:latin typeface="Arimo Bold"/>
                <a:ea typeface="Arimo Bold"/>
                <a:cs typeface="Arimo Bold"/>
                <a:sym typeface="Arimo Bold"/>
              </a:rPr>
              <a:t>      print("Another counter = " + str(another_counter))</a:t>
            </a:r>
          </a:p>
        </p:txBody>
      </p:sp>
      <p:sp>
        <p:nvSpPr>
          <p:cNvPr name="Freeform 8" id="8"/>
          <p:cNvSpPr/>
          <p:nvPr/>
        </p:nvSpPr>
        <p:spPr>
          <a:xfrm flipH="false" flipV="false" rot="0">
            <a:off x="2767135" y="7229610"/>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4">
              <a:extLst>
                <a:ext uri="{96DAC541-7B7A-43D3-8B79-37D633B846F1}">
                  <asvg:svgBlip xmlns:asvg="http://schemas.microsoft.com/office/drawing/2016/SVG/main" r:embed="rId5"/>
                </a:ext>
              </a:extLst>
            </a:blip>
            <a:stretch>
              <a:fillRect l="0" t="-16024" r="0" b="-16024"/>
            </a:stretch>
          </a:blipFill>
        </p:spPr>
      </p:sp>
      <p:sp>
        <p:nvSpPr>
          <p:cNvPr name="TextBox 9" id="9"/>
          <p:cNvSpPr txBox="true"/>
          <p:nvPr/>
        </p:nvSpPr>
        <p:spPr>
          <a:xfrm rot="0">
            <a:off x="2832730" y="6622430"/>
            <a:ext cx="2955101" cy="641985"/>
          </a:xfrm>
          <a:prstGeom prst="rect">
            <a:avLst/>
          </a:prstGeom>
        </p:spPr>
        <p:txBody>
          <a:bodyPr anchor="t" rtlCol="false" tIns="0" lIns="0" bIns="0" rIns="0">
            <a:spAutoFit/>
          </a:bodyPr>
          <a:lstStyle/>
          <a:p>
            <a:pPr algn="l">
              <a:lnSpc>
                <a:spcPts val="4515"/>
              </a:lnSpc>
            </a:pPr>
            <a:r>
              <a:rPr lang="en-US" sz="3225" b="true">
                <a:solidFill>
                  <a:srgbClr val="181D31"/>
                </a:solidFill>
                <a:latin typeface="Arimo Bold"/>
                <a:ea typeface="Arimo Bold"/>
                <a:cs typeface="Arimo Bold"/>
                <a:sym typeface="Arimo Bold"/>
              </a:rPr>
              <a:t>Output</a:t>
            </a:r>
          </a:p>
        </p:txBody>
      </p:sp>
      <p:sp>
        <p:nvSpPr>
          <p:cNvPr name="TextBox 10" id="10"/>
          <p:cNvSpPr txBox="true"/>
          <p:nvPr/>
        </p:nvSpPr>
        <p:spPr>
          <a:xfrm rot="0">
            <a:off x="2893734" y="7131065"/>
            <a:ext cx="11782473" cy="2019503"/>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Counter = 1</a:t>
            </a:r>
          </a:p>
          <a:p>
            <a:pPr algn="l">
              <a:lnSpc>
                <a:spcPts val="3850"/>
              </a:lnSpc>
            </a:pPr>
            <a:r>
              <a:rPr lang="en-US" sz="2750" b="true">
                <a:solidFill>
                  <a:srgbClr val="000000"/>
                </a:solidFill>
                <a:latin typeface="Arimo Bold"/>
                <a:ea typeface="Arimo Bold"/>
                <a:cs typeface="Arimo Bold"/>
                <a:sym typeface="Arimo Bold"/>
              </a:rPr>
              <a:t>&gt;&gt; Another counter = 1 </a:t>
            </a:r>
          </a:p>
          <a:p>
            <a:pPr algn="l">
              <a:lnSpc>
                <a:spcPts val="3850"/>
              </a:lnSpc>
            </a:pPr>
            <a:r>
              <a:rPr lang="en-US" sz="2750" b="true">
                <a:solidFill>
                  <a:srgbClr val="000000"/>
                </a:solidFill>
                <a:latin typeface="Arimo Bold"/>
                <a:ea typeface="Arimo Bold"/>
                <a:cs typeface="Arimo Bold"/>
                <a:sym typeface="Arimo Bold"/>
              </a:rPr>
              <a:t>&gt;&gt; Another counter = 2 </a:t>
            </a:r>
          </a:p>
          <a:p>
            <a:pPr algn="l">
              <a:lnSpc>
                <a:spcPts val="3850"/>
              </a:lnSpc>
            </a:pPr>
          </a:p>
        </p:txBody>
      </p:sp>
      <p:sp>
        <p:nvSpPr>
          <p:cNvPr name="TextBox 11" id="11"/>
          <p:cNvSpPr txBox="true"/>
          <p:nvPr/>
        </p:nvSpPr>
        <p:spPr>
          <a:xfrm rot="0">
            <a:off x="5901957" y="5840919"/>
            <a:ext cx="8669433" cy="668572"/>
          </a:xfrm>
          <a:prstGeom prst="rect">
            <a:avLst/>
          </a:prstGeom>
        </p:spPr>
        <p:txBody>
          <a:bodyPr anchor="t" rtlCol="false" tIns="0" lIns="0" bIns="0" rIns="0">
            <a:spAutoFit/>
          </a:bodyPr>
          <a:lstStyle/>
          <a:p>
            <a:pPr algn="ctr">
              <a:lnSpc>
                <a:spcPts val="4741"/>
              </a:lnSpc>
            </a:pPr>
            <a:r>
              <a:rPr lang="en-US" sz="3386" b="true">
                <a:solidFill>
                  <a:srgbClr val="000000"/>
                </a:solidFill>
                <a:latin typeface="Arimo Bold"/>
                <a:ea typeface="Arimo Bold"/>
                <a:cs typeface="Arimo Bold"/>
                <a:sym typeface="Arimo Bold"/>
              </a:rPr>
              <a:t>*inner loop ended, return to outerloop </a:t>
            </a:r>
          </a:p>
        </p:txBody>
      </p:sp>
      <p:grpSp>
        <p:nvGrpSpPr>
          <p:cNvPr name="Group 12" id="12"/>
          <p:cNvGrpSpPr/>
          <p:nvPr/>
        </p:nvGrpSpPr>
        <p:grpSpPr>
          <a:xfrm rot="0">
            <a:off x="2537237" y="180743"/>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16.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4" id="4"/>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5" id="5"/>
          <p:cNvSpPr txBox="true"/>
          <p:nvPr/>
        </p:nvSpPr>
        <p:spPr>
          <a:xfrm rot="0">
            <a:off x="9029192" y="100151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32730" y="3710502"/>
            <a:ext cx="11909073" cy="2006593"/>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for counter in range(1,3):</a:t>
            </a:r>
          </a:p>
          <a:p>
            <a:pPr algn="l">
              <a:lnSpc>
                <a:spcPts val="3850"/>
              </a:lnSpc>
            </a:pPr>
            <a:r>
              <a:rPr lang="en-US" sz="2750" b="true">
                <a:solidFill>
                  <a:srgbClr val="FF1616"/>
                </a:solidFill>
                <a:latin typeface="Arimo Bold"/>
                <a:ea typeface="Arimo Bold"/>
                <a:cs typeface="Arimo Bold"/>
                <a:sym typeface="Arimo Bold"/>
              </a:rPr>
              <a:t>  print("Counter = " + str(counter))</a:t>
            </a:r>
          </a:p>
          <a:p>
            <a:pPr algn="l">
              <a:lnSpc>
                <a:spcPts val="3850"/>
              </a:lnSpc>
            </a:pPr>
            <a:r>
              <a:rPr lang="en-US" sz="2750" b="true">
                <a:solidFill>
                  <a:srgbClr val="000000"/>
                </a:solidFill>
                <a:latin typeface="Arimo Bold"/>
                <a:ea typeface="Arimo Bold"/>
                <a:cs typeface="Arimo Bold"/>
                <a:sym typeface="Arimo Bold"/>
              </a:rPr>
              <a:t>  for another_counter in range(1,3):</a:t>
            </a:r>
          </a:p>
          <a:p>
            <a:pPr algn="l">
              <a:lnSpc>
                <a:spcPts val="3850"/>
              </a:lnSpc>
            </a:pPr>
            <a:r>
              <a:rPr lang="en-US" sz="2750" b="true">
                <a:solidFill>
                  <a:srgbClr val="000000"/>
                </a:solidFill>
                <a:latin typeface="Arimo Bold"/>
                <a:ea typeface="Arimo Bold"/>
                <a:cs typeface="Arimo Bold"/>
                <a:sym typeface="Arimo Bold"/>
              </a:rPr>
              <a:t>      print("Another counter = " + str(another_counter))</a:t>
            </a:r>
          </a:p>
        </p:txBody>
      </p:sp>
      <p:sp>
        <p:nvSpPr>
          <p:cNvPr name="Freeform 8" id="8"/>
          <p:cNvSpPr/>
          <p:nvPr/>
        </p:nvSpPr>
        <p:spPr>
          <a:xfrm flipH="false" flipV="false" rot="0">
            <a:off x="2767135" y="7229610"/>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4">
              <a:extLst>
                <a:ext uri="{96DAC541-7B7A-43D3-8B79-37D633B846F1}">
                  <asvg:svgBlip xmlns:asvg="http://schemas.microsoft.com/office/drawing/2016/SVG/main" r:embed="rId5"/>
                </a:ext>
              </a:extLst>
            </a:blip>
            <a:stretch>
              <a:fillRect l="0" t="-16024" r="0" b="-16024"/>
            </a:stretch>
          </a:blipFill>
        </p:spPr>
      </p:sp>
      <p:sp>
        <p:nvSpPr>
          <p:cNvPr name="TextBox 9" id="9"/>
          <p:cNvSpPr txBox="true"/>
          <p:nvPr/>
        </p:nvSpPr>
        <p:spPr>
          <a:xfrm rot="0">
            <a:off x="2832730" y="6622430"/>
            <a:ext cx="2955101" cy="641985"/>
          </a:xfrm>
          <a:prstGeom prst="rect">
            <a:avLst/>
          </a:prstGeom>
        </p:spPr>
        <p:txBody>
          <a:bodyPr anchor="t" rtlCol="false" tIns="0" lIns="0" bIns="0" rIns="0">
            <a:spAutoFit/>
          </a:bodyPr>
          <a:lstStyle/>
          <a:p>
            <a:pPr algn="l">
              <a:lnSpc>
                <a:spcPts val="4515"/>
              </a:lnSpc>
            </a:pPr>
            <a:r>
              <a:rPr lang="en-US" sz="3225" b="true">
                <a:solidFill>
                  <a:srgbClr val="181D31"/>
                </a:solidFill>
                <a:latin typeface="Arimo Bold"/>
                <a:ea typeface="Arimo Bold"/>
                <a:cs typeface="Arimo Bold"/>
                <a:sym typeface="Arimo Bold"/>
              </a:rPr>
              <a:t>Output</a:t>
            </a:r>
          </a:p>
        </p:txBody>
      </p:sp>
      <p:sp>
        <p:nvSpPr>
          <p:cNvPr name="TextBox 10" id="10"/>
          <p:cNvSpPr txBox="true"/>
          <p:nvPr/>
        </p:nvSpPr>
        <p:spPr>
          <a:xfrm rot="0">
            <a:off x="2893734" y="7131065"/>
            <a:ext cx="11782473" cy="2508505"/>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Counter = 1</a:t>
            </a:r>
          </a:p>
          <a:p>
            <a:pPr algn="l">
              <a:lnSpc>
                <a:spcPts val="3850"/>
              </a:lnSpc>
            </a:pPr>
            <a:r>
              <a:rPr lang="en-US" sz="2750" b="true">
                <a:solidFill>
                  <a:srgbClr val="000000"/>
                </a:solidFill>
                <a:latin typeface="Arimo Bold"/>
                <a:ea typeface="Arimo Bold"/>
                <a:cs typeface="Arimo Bold"/>
                <a:sym typeface="Arimo Bold"/>
              </a:rPr>
              <a:t>&gt;&gt; Another counter = 1 </a:t>
            </a:r>
          </a:p>
          <a:p>
            <a:pPr algn="l">
              <a:lnSpc>
                <a:spcPts val="3850"/>
              </a:lnSpc>
            </a:pPr>
            <a:r>
              <a:rPr lang="en-US" sz="2750" b="true">
                <a:solidFill>
                  <a:srgbClr val="000000"/>
                </a:solidFill>
                <a:latin typeface="Arimo Bold"/>
                <a:ea typeface="Arimo Bold"/>
                <a:cs typeface="Arimo Bold"/>
                <a:sym typeface="Arimo Bold"/>
              </a:rPr>
              <a:t>&gt;&gt; Another counter = 2 </a:t>
            </a:r>
          </a:p>
          <a:p>
            <a:pPr algn="l">
              <a:lnSpc>
                <a:spcPts val="3850"/>
              </a:lnSpc>
            </a:pPr>
            <a:r>
              <a:rPr lang="en-US" sz="2750" b="true">
                <a:solidFill>
                  <a:srgbClr val="000000"/>
                </a:solidFill>
                <a:latin typeface="Arimo Bold"/>
                <a:ea typeface="Arimo Bold"/>
                <a:cs typeface="Arimo Bold"/>
                <a:sym typeface="Arimo Bold"/>
              </a:rPr>
              <a:t>&gt;&gt; Counter = 2</a:t>
            </a:r>
          </a:p>
          <a:p>
            <a:pPr algn="l">
              <a:lnSpc>
                <a:spcPts val="3850"/>
              </a:lnSpc>
            </a:pP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17.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4" id="4"/>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5" id="5"/>
          <p:cNvSpPr txBox="true"/>
          <p:nvPr/>
        </p:nvSpPr>
        <p:spPr>
          <a:xfrm rot="0">
            <a:off x="9029192" y="100151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32730" y="3710502"/>
            <a:ext cx="11909073" cy="2006593"/>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for counter in range(1,3):</a:t>
            </a:r>
          </a:p>
          <a:p>
            <a:pPr algn="l">
              <a:lnSpc>
                <a:spcPts val="3850"/>
              </a:lnSpc>
            </a:pPr>
            <a:r>
              <a:rPr lang="en-US" sz="2750" b="true">
                <a:solidFill>
                  <a:srgbClr val="232323"/>
                </a:solidFill>
                <a:latin typeface="Arimo Bold"/>
                <a:ea typeface="Arimo Bold"/>
                <a:cs typeface="Arimo Bold"/>
                <a:sym typeface="Arimo Bold"/>
              </a:rPr>
              <a:t>  print("Counter = " + str(counter))</a:t>
            </a:r>
          </a:p>
          <a:p>
            <a:pPr algn="l">
              <a:lnSpc>
                <a:spcPts val="3850"/>
              </a:lnSpc>
            </a:pPr>
            <a:r>
              <a:rPr lang="en-US" sz="2750" b="true">
                <a:solidFill>
                  <a:srgbClr val="FF1616"/>
                </a:solidFill>
                <a:latin typeface="Arimo Bold"/>
                <a:ea typeface="Arimo Bold"/>
                <a:cs typeface="Arimo Bold"/>
                <a:sym typeface="Arimo Bold"/>
              </a:rPr>
              <a:t>  for another_counter in range(1,3):</a:t>
            </a:r>
          </a:p>
          <a:p>
            <a:pPr algn="l">
              <a:lnSpc>
                <a:spcPts val="3850"/>
              </a:lnSpc>
            </a:pPr>
            <a:r>
              <a:rPr lang="en-US" sz="2750" b="true">
                <a:solidFill>
                  <a:srgbClr val="000000"/>
                </a:solidFill>
                <a:latin typeface="Arimo Bold"/>
                <a:ea typeface="Arimo Bold"/>
                <a:cs typeface="Arimo Bold"/>
                <a:sym typeface="Arimo Bold"/>
              </a:rPr>
              <a:t>      print("Another counter = " + str(another_counter))</a:t>
            </a:r>
          </a:p>
        </p:txBody>
      </p:sp>
      <p:sp>
        <p:nvSpPr>
          <p:cNvPr name="Freeform 8" id="8"/>
          <p:cNvSpPr/>
          <p:nvPr/>
        </p:nvSpPr>
        <p:spPr>
          <a:xfrm flipH="false" flipV="false" rot="0">
            <a:off x="2767135" y="7229610"/>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4">
              <a:extLst>
                <a:ext uri="{96DAC541-7B7A-43D3-8B79-37D633B846F1}">
                  <asvg:svgBlip xmlns:asvg="http://schemas.microsoft.com/office/drawing/2016/SVG/main" r:embed="rId5"/>
                </a:ext>
              </a:extLst>
            </a:blip>
            <a:stretch>
              <a:fillRect l="0" t="-16024" r="0" b="-16024"/>
            </a:stretch>
          </a:blipFill>
        </p:spPr>
      </p:sp>
      <p:sp>
        <p:nvSpPr>
          <p:cNvPr name="TextBox 9" id="9"/>
          <p:cNvSpPr txBox="true"/>
          <p:nvPr/>
        </p:nvSpPr>
        <p:spPr>
          <a:xfrm rot="0">
            <a:off x="2832730" y="6622430"/>
            <a:ext cx="2955101" cy="641985"/>
          </a:xfrm>
          <a:prstGeom prst="rect">
            <a:avLst/>
          </a:prstGeom>
        </p:spPr>
        <p:txBody>
          <a:bodyPr anchor="t" rtlCol="false" tIns="0" lIns="0" bIns="0" rIns="0">
            <a:spAutoFit/>
          </a:bodyPr>
          <a:lstStyle/>
          <a:p>
            <a:pPr algn="l">
              <a:lnSpc>
                <a:spcPts val="4515"/>
              </a:lnSpc>
            </a:pPr>
            <a:r>
              <a:rPr lang="en-US" sz="3225" b="true">
                <a:solidFill>
                  <a:srgbClr val="181D31"/>
                </a:solidFill>
                <a:latin typeface="Arimo Bold"/>
                <a:ea typeface="Arimo Bold"/>
                <a:cs typeface="Arimo Bold"/>
                <a:sym typeface="Arimo Bold"/>
              </a:rPr>
              <a:t>Output</a:t>
            </a:r>
          </a:p>
        </p:txBody>
      </p:sp>
      <p:sp>
        <p:nvSpPr>
          <p:cNvPr name="TextBox 10" id="10"/>
          <p:cNvSpPr txBox="true"/>
          <p:nvPr/>
        </p:nvSpPr>
        <p:spPr>
          <a:xfrm rot="0">
            <a:off x="2893734" y="7131065"/>
            <a:ext cx="11782473" cy="2508505"/>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Counter = 1</a:t>
            </a:r>
          </a:p>
          <a:p>
            <a:pPr algn="l">
              <a:lnSpc>
                <a:spcPts val="3850"/>
              </a:lnSpc>
            </a:pPr>
            <a:r>
              <a:rPr lang="en-US" sz="2750" b="true">
                <a:solidFill>
                  <a:srgbClr val="000000"/>
                </a:solidFill>
                <a:latin typeface="Arimo Bold"/>
                <a:ea typeface="Arimo Bold"/>
                <a:cs typeface="Arimo Bold"/>
                <a:sym typeface="Arimo Bold"/>
              </a:rPr>
              <a:t>&gt;&gt; Another counter = 1 </a:t>
            </a:r>
          </a:p>
          <a:p>
            <a:pPr algn="l">
              <a:lnSpc>
                <a:spcPts val="3850"/>
              </a:lnSpc>
            </a:pPr>
            <a:r>
              <a:rPr lang="en-US" sz="2750" b="true">
                <a:solidFill>
                  <a:srgbClr val="000000"/>
                </a:solidFill>
                <a:latin typeface="Arimo Bold"/>
                <a:ea typeface="Arimo Bold"/>
                <a:cs typeface="Arimo Bold"/>
                <a:sym typeface="Arimo Bold"/>
              </a:rPr>
              <a:t>&gt;&gt; Another counter = 2 </a:t>
            </a:r>
          </a:p>
          <a:p>
            <a:pPr algn="l">
              <a:lnSpc>
                <a:spcPts val="3850"/>
              </a:lnSpc>
            </a:pPr>
            <a:r>
              <a:rPr lang="en-US" sz="2750" b="true">
                <a:solidFill>
                  <a:srgbClr val="000000"/>
                </a:solidFill>
                <a:latin typeface="Arimo Bold"/>
                <a:ea typeface="Arimo Bold"/>
                <a:cs typeface="Arimo Bold"/>
                <a:sym typeface="Arimo Bold"/>
              </a:rPr>
              <a:t>&gt;&gt; Counter = 2</a:t>
            </a:r>
          </a:p>
          <a:p>
            <a:pPr algn="l">
              <a:lnSpc>
                <a:spcPts val="3850"/>
              </a:lnSpc>
            </a:pP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18.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4" id="4"/>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5" id="5"/>
          <p:cNvSpPr txBox="true"/>
          <p:nvPr/>
        </p:nvSpPr>
        <p:spPr>
          <a:xfrm rot="0">
            <a:off x="9029192" y="100151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32730" y="3710502"/>
            <a:ext cx="11909073" cy="2006593"/>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for counter in range(1,3):</a:t>
            </a:r>
          </a:p>
          <a:p>
            <a:pPr algn="l">
              <a:lnSpc>
                <a:spcPts val="3850"/>
              </a:lnSpc>
            </a:pPr>
            <a:r>
              <a:rPr lang="en-US" sz="2750" b="true">
                <a:solidFill>
                  <a:srgbClr val="232323"/>
                </a:solidFill>
                <a:latin typeface="Arimo Bold"/>
                <a:ea typeface="Arimo Bold"/>
                <a:cs typeface="Arimo Bold"/>
                <a:sym typeface="Arimo Bold"/>
              </a:rPr>
              <a:t>  print("Counter = " + str(counter))</a:t>
            </a:r>
          </a:p>
          <a:p>
            <a:pPr algn="l">
              <a:lnSpc>
                <a:spcPts val="3850"/>
              </a:lnSpc>
            </a:pPr>
            <a:r>
              <a:rPr lang="en-US" sz="2750" b="true">
                <a:solidFill>
                  <a:srgbClr val="000000"/>
                </a:solidFill>
                <a:latin typeface="Arimo Bold"/>
                <a:ea typeface="Arimo Bold"/>
                <a:cs typeface="Arimo Bold"/>
                <a:sym typeface="Arimo Bold"/>
              </a:rPr>
              <a:t>  for another_counter in range(1,3):</a:t>
            </a:r>
          </a:p>
          <a:p>
            <a:pPr algn="l">
              <a:lnSpc>
                <a:spcPts val="3850"/>
              </a:lnSpc>
            </a:pPr>
            <a:r>
              <a:rPr lang="en-US" sz="2750" b="true">
                <a:solidFill>
                  <a:srgbClr val="FD1111"/>
                </a:solidFill>
                <a:latin typeface="Arimo Bold"/>
                <a:ea typeface="Arimo Bold"/>
                <a:cs typeface="Arimo Bold"/>
                <a:sym typeface="Arimo Bold"/>
              </a:rPr>
              <a:t>      print("Another counter = " + str(another_counter))</a:t>
            </a:r>
          </a:p>
        </p:txBody>
      </p:sp>
      <p:sp>
        <p:nvSpPr>
          <p:cNvPr name="Freeform 8" id="8"/>
          <p:cNvSpPr/>
          <p:nvPr/>
        </p:nvSpPr>
        <p:spPr>
          <a:xfrm flipH="false" flipV="false" rot="0">
            <a:off x="2767135" y="7229610"/>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4">
              <a:extLst>
                <a:ext uri="{96DAC541-7B7A-43D3-8B79-37D633B846F1}">
                  <asvg:svgBlip xmlns:asvg="http://schemas.microsoft.com/office/drawing/2016/SVG/main" r:embed="rId5"/>
                </a:ext>
              </a:extLst>
            </a:blip>
            <a:stretch>
              <a:fillRect l="0" t="-16024" r="0" b="-16024"/>
            </a:stretch>
          </a:blipFill>
        </p:spPr>
      </p:sp>
      <p:sp>
        <p:nvSpPr>
          <p:cNvPr name="TextBox 9" id="9"/>
          <p:cNvSpPr txBox="true"/>
          <p:nvPr/>
        </p:nvSpPr>
        <p:spPr>
          <a:xfrm rot="0">
            <a:off x="2832730" y="6622430"/>
            <a:ext cx="2955101" cy="641985"/>
          </a:xfrm>
          <a:prstGeom prst="rect">
            <a:avLst/>
          </a:prstGeom>
        </p:spPr>
        <p:txBody>
          <a:bodyPr anchor="t" rtlCol="false" tIns="0" lIns="0" bIns="0" rIns="0">
            <a:spAutoFit/>
          </a:bodyPr>
          <a:lstStyle/>
          <a:p>
            <a:pPr algn="l">
              <a:lnSpc>
                <a:spcPts val="4515"/>
              </a:lnSpc>
            </a:pPr>
            <a:r>
              <a:rPr lang="en-US" sz="3225" b="true">
                <a:solidFill>
                  <a:srgbClr val="181D31"/>
                </a:solidFill>
                <a:latin typeface="Arimo Bold"/>
                <a:ea typeface="Arimo Bold"/>
                <a:cs typeface="Arimo Bold"/>
                <a:sym typeface="Arimo Bold"/>
              </a:rPr>
              <a:t>Output</a:t>
            </a:r>
          </a:p>
        </p:txBody>
      </p:sp>
      <p:sp>
        <p:nvSpPr>
          <p:cNvPr name="TextBox 10" id="10"/>
          <p:cNvSpPr txBox="true"/>
          <p:nvPr/>
        </p:nvSpPr>
        <p:spPr>
          <a:xfrm rot="0">
            <a:off x="2893734" y="7131065"/>
            <a:ext cx="11782473" cy="2997508"/>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Counter = 1</a:t>
            </a:r>
          </a:p>
          <a:p>
            <a:pPr algn="l">
              <a:lnSpc>
                <a:spcPts val="3850"/>
              </a:lnSpc>
            </a:pPr>
            <a:r>
              <a:rPr lang="en-US" sz="2750" b="true">
                <a:solidFill>
                  <a:srgbClr val="000000"/>
                </a:solidFill>
                <a:latin typeface="Arimo Bold"/>
                <a:ea typeface="Arimo Bold"/>
                <a:cs typeface="Arimo Bold"/>
                <a:sym typeface="Arimo Bold"/>
              </a:rPr>
              <a:t>&gt;&gt; Another counter = 1 </a:t>
            </a:r>
          </a:p>
          <a:p>
            <a:pPr algn="l">
              <a:lnSpc>
                <a:spcPts val="3850"/>
              </a:lnSpc>
            </a:pPr>
            <a:r>
              <a:rPr lang="en-US" sz="2750" b="true">
                <a:solidFill>
                  <a:srgbClr val="000000"/>
                </a:solidFill>
                <a:latin typeface="Arimo Bold"/>
                <a:ea typeface="Arimo Bold"/>
                <a:cs typeface="Arimo Bold"/>
                <a:sym typeface="Arimo Bold"/>
              </a:rPr>
              <a:t>&gt;&gt; Another counter = 2 </a:t>
            </a:r>
          </a:p>
          <a:p>
            <a:pPr algn="l">
              <a:lnSpc>
                <a:spcPts val="3850"/>
              </a:lnSpc>
            </a:pPr>
            <a:r>
              <a:rPr lang="en-US" sz="2750" b="true">
                <a:solidFill>
                  <a:srgbClr val="000000"/>
                </a:solidFill>
                <a:latin typeface="Arimo Bold"/>
                <a:ea typeface="Arimo Bold"/>
                <a:cs typeface="Arimo Bold"/>
                <a:sym typeface="Arimo Bold"/>
              </a:rPr>
              <a:t>&gt;&gt; Counter = 2</a:t>
            </a:r>
          </a:p>
          <a:p>
            <a:pPr algn="l">
              <a:lnSpc>
                <a:spcPts val="3850"/>
              </a:lnSpc>
            </a:pPr>
            <a:r>
              <a:rPr lang="en-US" sz="2750" b="true">
                <a:solidFill>
                  <a:srgbClr val="000000"/>
                </a:solidFill>
                <a:latin typeface="Arimo Bold"/>
                <a:ea typeface="Arimo Bold"/>
                <a:cs typeface="Arimo Bold"/>
                <a:sym typeface="Arimo Bold"/>
              </a:rPr>
              <a:t>&gt;&gt; Another counter = 1</a:t>
            </a:r>
          </a:p>
          <a:p>
            <a:pPr algn="l">
              <a:lnSpc>
                <a:spcPts val="3850"/>
              </a:lnSpc>
            </a:pP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19.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4" id="4"/>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5" id="5"/>
          <p:cNvSpPr txBox="true"/>
          <p:nvPr/>
        </p:nvSpPr>
        <p:spPr>
          <a:xfrm rot="0">
            <a:off x="9029192" y="100151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32730" y="3710502"/>
            <a:ext cx="11909073" cy="2006593"/>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for counter in range(1,3):</a:t>
            </a:r>
          </a:p>
          <a:p>
            <a:pPr algn="l">
              <a:lnSpc>
                <a:spcPts val="3850"/>
              </a:lnSpc>
            </a:pPr>
            <a:r>
              <a:rPr lang="en-US" sz="2750" b="true">
                <a:solidFill>
                  <a:srgbClr val="232323"/>
                </a:solidFill>
                <a:latin typeface="Arimo Bold"/>
                <a:ea typeface="Arimo Bold"/>
                <a:cs typeface="Arimo Bold"/>
                <a:sym typeface="Arimo Bold"/>
              </a:rPr>
              <a:t>  print("Counter = " + str(counter))</a:t>
            </a:r>
          </a:p>
          <a:p>
            <a:pPr algn="l">
              <a:lnSpc>
                <a:spcPts val="3850"/>
              </a:lnSpc>
            </a:pPr>
            <a:r>
              <a:rPr lang="en-US" sz="2750" b="true">
                <a:solidFill>
                  <a:srgbClr val="FF1616"/>
                </a:solidFill>
                <a:latin typeface="Arimo Bold"/>
                <a:ea typeface="Arimo Bold"/>
                <a:cs typeface="Arimo Bold"/>
                <a:sym typeface="Arimo Bold"/>
              </a:rPr>
              <a:t>  for another_counter in range(1,3):</a:t>
            </a:r>
          </a:p>
          <a:p>
            <a:pPr algn="l">
              <a:lnSpc>
                <a:spcPts val="3850"/>
              </a:lnSpc>
            </a:pPr>
            <a:r>
              <a:rPr lang="en-US" sz="2750" b="true">
                <a:solidFill>
                  <a:srgbClr val="000000"/>
                </a:solidFill>
                <a:latin typeface="Arimo Bold"/>
                <a:ea typeface="Arimo Bold"/>
                <a:cs typeface="Arimo Bold"/>
                <a:sym typeface="Arimo Bold"/>
              </a:rPr>
              <a:t>      print("Another counter = " + str(another_counter))</a:t>
            </a:r>
          </a:p>
        </p:txBody>
      </p:sp>
      <p:sp>
        <p:nvSpPr>
          <p:cNvPr name="Freeform 8" id="8"/>
          <p:cNvSpPr/>
          <p:nvPr/>
        </p:nvSpPr>
        <p:spPr>
          <a:xfrm flipH="false" flipV="false" rot="0">
            <a:off x="2767135" y="7229610"/>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4">
              <a:extLst>
                <a:ext uri="{96DAC541-7B7A-43D3-8B79-37D633B846F1}">
                  <asvg:svgBlip xmlns:asvg="http://schemas.microsoft.com/office/drawing/2016/SVG/main" r:embed="rId5"/>
                </a:ext>
              </a:extLst>
            </a:blip>
            <a:stretch>
              <a:fillRect l="0" t="-16024" r="0" b="-16024"/>
            </a:stretch>
          </a:blipFill>
        </p:spPr>
      </p:sp>
      <p:sp>
        <p:nvSpPr>
          <p:cNvPr name="TextBox 9" id="9"/>
          <p:cNvSpPr txBox="true"/>
          <p:nvPr/>
        </p:nvSpPr>
        <p:spPr>
          <a:xfrm rot="0">
            <a:off x="2832730" y="6622430"/>
            <a:ext cx="2955101" cy="641985"/>
          </a:xfrm>
          <a:prstGeom prst="rect">
            <a:avLst/>
          </a:prstGeom>
        </p:spPr>
        <p:txBody>
          <a:bodyPr anchor="t" rtlCol="false" tIns="0" lIns="0" bIns="0" rIns="0">
            <a:spAutoFit/>
          </a:bodyPr>
          <a:lstStyle/>
          <a:p>
            <a:pPr algn="l">
              <a:lnSpc>
                <a:spcPts val="4515"/>
              </a:lnSpc>
            </a:pPr>
            <a:r>
              <a:rPr lang="en-US" sz="3225" b="true">
                <a:solidFill>
                  <a:srgbClr val="181D31"/>
                </a:solidFill>
                <a:latin typeface="Arimo Bold"/>
                <a:ea typeface="Arimo Bold"/>
                <a:cs typeface="Arimo Bold"/>
                <a:sym typeface="Arimo Bold"/>
              </a:rPr>
              <a:t>Output</a:t>
            </a:r>
          </a:p>
        </p:txBody>
      </p:sp>
      <p:sp>
        <p:nvSpPr>
          <p:cNvPr name="TextBox 10" id="10"/>
          <p:cNvSpPr txBox="true"/>
          <p:nvPr/>
        </p:nvSpPr>
        <p:spPr>
          <a:xfrm rot="0">
            <a:off x="2893734" y="7131065"/>
            <a:ext cx="11782473" cy="2997508"/>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Counter = 1</a:t>
            </a:r>
          </a:p>
          <a:p>
            <a:pPr algn="l">
              <a:lnSpc>
                <a:spcPts val="3850"/>
              </a:lnSpc>
            </a:pPr>
            <a:r>
              <a:rPr lang="en-US" sz="2750" b="true">
                <a:solidFill>
                  <a:srgbClr val="000000"/>
                </a:solidFill>
                <a:latin typeface="Arimo Bold"/>
                <a:ea typeface="Arimo Bold"/>
                <a:cs typeface="Arimo Bold"/>
                <a:sym typeface="Arimo Bold"/>
              </a:rPr>
              <a:t>&gt;&gt; Another counter = 1 </a:t>
            </a:r>
          </a:p>
          <a:p>
            <a:pPr algn="l">
              <a:lnSpc>
                <a:spcPts val="3850"/>
              </a:lnSpc>
            </a:pPr>
            <a:r>
              <a:rPr lang="en-US" sz="2750" b="true">
                <a:solidFill>
                  <a:srgbClr val="000000"/>
                </a:solidFill>
                <a:latin typeface="Arimo Bold"/>
                <a:ea typeface="Arimo Bold"/>
                <a:cs typeface="Arimo Bold"/>
                <a:sym typeface="Arimo Bold"/>
              </a:rPr>
              <a:t>&gt;&gt; Another counter = 2 </a:t>
            </a:r>
          </a:p>
          <a:p>
            <a:pPr algn="l">
              <a:lnSpc>
                <a:spcPts val="3850"/>
              </a:lnSpc>
            </a:pPr>
            <a:r>
              <a:rPr lang="en-US" sz="2750" b="true">
                <a:solidFill>
                  <a:srgbClr val="000000"/>
                </a:solidFill>
                <a:latin typeface="Arimo Bold"/>
                <a:ea typeface="Arimo Bold"/>
                <a:cs typeface="Arimo Bold"/>
                <a:sym typeface="Arimo Bold"/>
              </a:rPr>
              <a:t>&gt;&gt; Counter = 2</a:t>
            </a:r>
          </a:p>
          <a:p>
            <a:pPr algn="l">
              <a:lnSpc>
                <a:spcPts val="3850"/>
              </a:lnSpc>
            </a:pPr>
            <a:r>
              <a:rPr lang="en-US" sz="2750" b="true">
                <a:solidFill>
                  <a:srgbClr val="000000"/>
                </a:solidFill>
                <a:latin typeface="Arimo Bold"/>
                <a:ea typeface="Arimo Bold"/>
                <a:cs typeface="Arimo Bold"/>
                <a:sym typeface="Arimo Bold"/>
              </a:rPr>
              <a:t>&gt;&gt; Another counter = 1</a:t>
            </a:r>
          </a:p>
          <a:p>
            <a:pPr algn="l">
              <a:lnSpc>
                <a:spcPts val="3850"/>
              </a:lnSpc>
            </a:pP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TextBox 2" id="2"/>
          <p:cNvSpPr txBox="true"/>
          <p:nvPr/>
        </p:nvSpPr>
        <p:spPr>
          <a:xfrm rot="0">
            <a:off x="434242" y="3046373"/>
            <a:ext cx="17674072"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In order for a computer system to process and store data effectively, different kinds of data are formally given different TYPES, so that:</a:t>
            </a:r>
          </a:p>
        </p:txBody>
      </p:sp>
      <p:sp>
        <p:nvSpPr>
          <p:cNvPr name="Freeform 3" id="3"/>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4" id="4"/>
          <p:cNvGrpSpPr/>
          <p:nvPr/>
        </p:nvGrpSpPr>
        <p:grpSpPr>
          <a:xfrm rot="0">
            <a:off x="6984113" y="6156398"/>
            <a:ext cx="5489667" cy="2064692"/>
            <a:chOff x="0" y="0"/>
            <a:chExt cx="7319556" cy="2752923"/>
          </a:xfrm>
        </p:grpSpPr>
        <p:sp>
          <p:nvSpPr>
            <p:cNvPr name="Freeform 5" id="5"/>
            <p:cNvSpPr/>
            <p:nvPr/>
          </p:nvSpPr>
          <p:spPr>
            <a:xfrm flipH="false" flipV="false" rot="0">
              <a:off x="0" y="0"/>
              <a:ext cx="7319518" cy="2752979"/>
            </a:xfrm>
            <a:custGeom>
              <a:avLst/>
              <a:gdLst/>
              <a:ahLst/>
              <a:cxnLst/>
              <a:rect r="r" b="b" t="t" l="l"/>
              <a:pathLst>
                <a:path h="2752979" w="7319518">
                  <a:moveTo>
                    <a:pt x="0" y="0"/>
                  </a:moveTo>
                  <a:lnTo>
                    <a:pt x="0" y="2752979"/>
                  </a:lnTo>
                  <a:lnTo>
                    <a:pt x="7319518" y="2752979"/>
                  </a:lnTo>
                  <a:lnTo>
                    <a:pt x="7319518" y="0"/>
                  </a:lnTo>
                  <a:lnTo>
                    <a:pt x="0" y="0"/>
                  </a:lnTo>
                  <a:close/>
                  <a:moveTo>
                    <a:pt x="7102348" y="2535682"/>
                  </a:moveTo>
                  <a:lnTo>
                    <a:pt x="212725" y="2535682"/>
                  </a:lnTo>
                  <a:lnTo>
                    <a:pt x="212725" y="212725"/>
                  </a:lnTo>
                  <a:lnTo>
                    <a:pt x="7102348" y="212725"/>
                  </a:lnTo>
                  <a:lnTo>
                    <a:pt x="7102348" y="2535682"/>
                  </a:lnTo>
                  <a:close/>
                </a:path>
              </a:pathLst>
            </a:custGeom>
            <a:solidFill>
              <a:srgbClr val="387EB8"/>
            </a:solidFill>
          </p:spPr>
        </p:sp>
      </p:grpSp>
      <p:sp>
        <p:nvSpPr>
          <p:cNvPr name="Freeform 6" id="6"/>
          <p:cNvSpPr/>
          <p:nvPr/>
        </p:nvSpPr>
        <p:spPr>
          <a:xfrm flipH="false" flipV="false" rot="0">
            <a:off x="6068776" y="5040408"/>
            <a:ext cx="1717538" cy="1717538"/>
          </a:xfrm>
          <a:custGeom>
            <a:avLst/>
            <a:gdLst/>
            <a:ahLst/>
            <a:cxnLst/>
            <a:rect r="r" b="b" t="t" l="l"/>
            <a:pathLst>
              <a:path h="1717538" w="1717538">
                <a:moveTo>
                  <a:pt x="0" y="0"/>
                </a:moveTo>
                <a:lnTo>
                  <a:pt x="1717538" y="0"/>
                </a:lnTo>
                <a:lnTo>
                  <a:pt x="1717538" y="1717538"/>
                </a:lnTo>
                <a:lnTo>
                  <a:pt x="0" y="17175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D9EEFF"/>
                </a:solidFill>
                <a:latin typeface="Anca Coder"/>
                <a:ea typeface="Anca Coder"/>
                <a:cs typeface="Anca Coder"/>
                <a:sym typeface="Anca Coder"/>
              </a:rPr>
              <a:t>Basic Data</a:t>
            </a:r>
          </a:p>
          <a:p>
            <a:pPr algn="l">
              <a:lnSpc>
                <a:spcPts val="5749"/>
              </a:lnSpc>
            </a:pPr>
            <a:r>
              <a:rPr lang="en-US" sz="4106">
                <a:solidFill>
                  <a:srgbClr val="D9EEFF"/>
                </a:solidFill>
                <a:latin typeface="Anca Coder"/>
                <a:ea typeface="Anca Coder"/>
                <a:cs typeface="Anca Coder"/>
                <a:sym typeface="Anca Coder"/>
              </a:rPr>
              <a:t>Types</a:t>
            </a:r>
          </a:p>
        </p:txBody>
      </p:sp>
      <p:sp>
        <p:nvSpPr>
          <p:cNvPr name="TextBox 8" id="8"/>
          <p:cNvSpPr txBox="true"/>
          <p:nvPr/>
        </p:nvSpPr>
        <p:spPr>
          <a:xfrm rot="0">
            <a:off x="7276635" y="6551515"/>
            <a:ext cx="4904623" cy="596727"/>
          </a:xfrm>
          <a:prstGeom prst="rect">
            <a:avLst/>
          </a:prstGeom>
        </p:spPr>
        <p:txBody>
          <a:bodyPr anchor="t" rtlCol="false" tIns="0" lIns="0" bIns="0" rIns="0">
            <a:spAutoFit/>
          </a:bodyPr>
          <a:lstStyle/>
          <a:p>
            <a:pPr algn="ctr">
              <a:lnSpc>
                <a:spcPts val="4464"/>
              </a:lnSpc>
            </a:pPr>
            <a:r>
              <a:rPr lang="en-US" sz="3188">
                <a:solidFill>
                  <a:srgbClr val="000000"/>
                </a:solidFill>
                <a:latin typeface="Fredoka"/>
                <a:ea typeface="Fredoka"/>
                <a:cs typeface="Fredoka"/>
                <a:sym typeface="Fredoka"/>
              </a:rPr>
              <a:t>Auto validation</a:t>
            </a:r>
          </a:p>
        </p:txBody>
      </p:sp>
      <p:grpSp>
        <p:nvGrpSpPr>
          <p:cNvPr name="Group 9" id="9"/>
          <p:cNvGrpSpPr/>
          <p:nvPr/>
        </p:nvGrpSpPr>
        <p:grpSpPr>
          <a:xfrm rot="0">
            <a:off x="2537237" y="180743"/>
            <a:ext cx="13213526" cy="9925515"/>
            <a:chOff x="0" y="0"/>
            <a:chExt cx="17618034" cy="13234020"/>
          </a:xfrm>
        </p:grpSpPr>
        <p:sp>
          <p:nvSpPr>
            <p:cNvPr name="Freeform 10" id="1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1" id="1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2" id="1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20.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4" id="4"/>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5" id="5"/>
          <p:cNvSpPr txBox="true"/>
          <p:nvPr/>
        </p:nvSpPr>
        <p:spPr>
          <a:xfrm rot="0">
            <a:off x="9029192" y="100151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32730" y="3710502"/>
            <a:ext cx="11909073" cy="2006593"/>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for counter in range(1,3):</a:t>
            </a:r>
          </a:p>
          <a:p>
            <a:pPr algn="l">
              <a:lnSpc>
                <a:spcPts val="3850"/>
              </a:lnSpc>
            </a:pPr>
            <a:r>
              <a:rPr lang="en-US" sz="2750" b="true">
                <a:solidFill>
                  <a:srgbClr val="232323"/>
                </a:solidFill>
                <a:latin typeface="Arimo Bold"/>
                <a:ea typeface="Arimo Bold"/>
                <a:cs typeface="Arimo Bold"/>
                <a:sym typeface="Arimo Bold"/>
              </a:rPr>
              <a:t>  print("Counter = " + str(counter))</a:t>
            </a:r>
          </a:p>
          <a:p>
            <a:pPr algn="l">
              <a:lnSpc>
                <a:spcPts val="3850"/>
              </a:lnSpc>
            </a:pPr>
            <a:r>
              <a:rPr lang="en-US" sz="2750" b="true">
                <a:solidFill>
                  <a:srgbClr val="000000"/>
                </a:solidFill>
                <a:latin typeface="Arimo Bold"/>
                <a:ea typeface="Arimo Bold"/>
                <a:cs typeface="Arimo Bold"/>
                <a:sym typeface="Arimo Bold"/>
              </a:rPr>
              <a:t>  for another_counter in range(1,3):</a:t>
            </a:r>
          </a:p>
          <a:p>
            <a:pPr algn="l">
              <a:lnSpc>
                <a:spcPts val="3850"/>
              </a:lnSpc>
            </a:pPr>
            <a:r>
              <a:rPr lang="en-US" sz="2750" b="true">
                <a:solidFill>
                  <a:srgbClr val="FF1616"/>
                </a:solidFill>
                <a:latin typeface="Arimo Bold"/>
                <a:ea typeface="Arimo Bold"/>
                <a:cs typeface="Arimo Bold"/>
                <a:sym typeface="Arimo Bold"/>
              </a:rPr>
              <a:t>      print("Another counter = " + str(another_counter))</a:t>
            </a:r>
          </a:p>
        </p:txBody>
      </p:sp>
      <p:sp>
        <p:nvSpPr>
          <p:cNvPr name="Freeform 8" id="8"/>
          <p:cNvSpPr/>
          <p:nvPr/>
        </p:nvSpPr>
        <p:spPr>
          <a:xfrm flipH="false" flipV="false" rot="0">
            <a:off x="2767135" y="7229610"/>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4">
              <a:extLst>
                <a:ext uri="{96DAC541-7B7A-43D3-8B79-37D633B846F1}">
                  <asvg:svgBlip xmlns:asvg="http://schemas.microsoft.com/office/drawing/2016/SVG/main" r:embed="rId5"/>
                </a:ext>
              </a:extLst>
            </a:blip>
            <a:stretch>
              <a:fillRect l="0" t="-16024" r="0" b="-16024"/>
            </a:stretch>
          </a:blipFill>
        </p:spPr>
      </p:sp>
      <p:sp>
        <p:nvSpPr>
          <p:cNvPr name="TextBox 9" id="9"/>
          <p:cNvSpPr txBox="true"/>
          <p:nvPr/>
        </p:nvSpPr>
        <p:spPr>
          <a:xfrm rot="0">
            <a:off x="2832730" y="6622430"/>
            <a:ext cx="2955101" cy="641985"/>
          </a:xfrm>
          <a:prstGeom prst="rect">
            <a:avLst/>
          </a:prstGeom>
        </p:spPr>
        <p:txBody>
          <a:bodyPr anchor="t" rtlCol="false" tIns="0" lIns="0" bIns="0" rIns="0">
            <a:spAutoFit/>
          </a:bodyPr>
          <a:lstStyle/>
          <a:p>
            <a:pPr algn="l">
              <a:lnSpc>
                <a:spcPts val="4515"/>
              </a:lnSpc>
            </a:pPr>
            <a:r>
              <a:rPr lang="en-US" sz="3225" b="true">
                <a:solidFill>
                  <a:srgbClr val="181D31"/>
                </a:solidFill>
                <a:latin typeface="Arimo Bold"/>
                <a:ea typeface="Arimo Bold"/>
                <a:cs typeface="Arimo Bold"/>
                <a:sym typeface="Arimo Bold"/>
              </a:rPr>
              <a:t>Output</a:t>
            </a:r>
          </a:p>
        </p:txBody>
      </p:sp>
      <p:sp>
        <p:nvSpPr>
          <p:cNvPr name="TextBox 10" id="10"/>
          <p:cNvSpPr txBox="true"/>
          <p:nvPr/>
        </p:nvSpPr>
        <p:spPr>
          <a:xfrm rot="0">
            <a:off x="2893734" y="7131065"/>
            <a:ext cx="11782473" cy="2997508"/>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Counter = 1</a:t>
            </a:r>
          </a:p>
          <a:p>
            <a:pPr algn="l">
              <a:lnSpc>
                <a:spcPts val="3850"/>
              </a:lnSpc>
            </a:pPr>
            <a:r>
              <a:rPr lang="en-US" sz="2750" b="true">
                <a:solidFill>
                  <a:srgbClr val="000000"/>
                </a:solidFill>
                <a:latin typeface="Arimo Bold"/>
                <a:ea typeface="Arimo Bold"/>
                <a:cs typeface="Arimo Bold"/>
                <a:sym typeface="Arimo Bold"/>
              </a:rPr>
              <a:t>&gt;&gt; Another counter = 1 </a:t>
            </a:r>
          </a:p>
          <a:p>
            <a:pPr algn="l">
              <a:lnSpc>
                <a:spcPts val="3850"/>
              </a:lnSpc>
            </a:pPr>
            <a:r>
              <a:rPr lang="en-US" sz="2750" b="true">
                <a:solidFill>
                  <a:srgbClr val="000000"/>
                </a:solidFill>
                <a:latin typeface="Arimo Bold"/>
                <a:ea typeface="Arimo Bold"/>
                <a:cs typeface="Arimo Bold"/>
                <a:sym typeface="Arimo Bold"/>
              </a:rPr>
              <a:t>&gt;&gt; Another counter = 2 </a:t>
            </a:r>
          </a:p>
          <a:p>
            <a:pPr algn="l">
              <a:lnSpc>
                <a:spcPts val="3850"/>
              </a:lnSpc>
            </a:pPr>
            <a:r>
              <a:rPr lang="en-US" sz="2750" b="true">
                <a:solidFill>
                  <a:srgbClr val="000000"/>
                </a:solidFill>
                <a:latin typeface="Arimo Bold"/>
                <a:ea typeface="Arimo Bold"/>
                <a:cs typeface="Arimo Bold"/>
                <a:sym typeface="Arimo Bold"/>
              </a:rPr>
              <a:t>&gt;&gt; Counter = 2</a:t>
            </a:r>
          </a:p>
          <a:p>
            <a:pPr algn="l">
              <a:lnSpc>
                <a:spcPts val="3850"/>
              </a:lnSpc>
            </a:pPr>
            <a:r>
              <a:rPr lang="en-US" sz="2750" b="true">
                <a:solidFill>
                  <a:srgbClr val="000000"/>
                </a:solidFill>
                <a:latin typeface="Arimo Bold"/>
                <a:ea typeface="Arimo Bold"/>
                <a:cs typeface="Arimo Bold"/>
                <a:sym typeface="Arimo Bold"/>
              </a:rPr>
              <a:t>&gt;&gt; Another counter = 1</a:t>
            </a:r>
          </a:p>
          <a:p>
            <a:pPr algn="l">
              <a:lnSpc>
                <a:spcPts val="3850"/>
              </a:lnSpc>
            </a:pPr>
            <a:r>
              <a:rPr lang="en-US" sz="2750" b="true">
                <a:solidFill>
                  <a:srgbClr val="000000"/>
                </a:solidFill>
                <a:latin typeface="Arimo Bold"/>
                <a:ea typeface="Arimo Bold"/>
                <a:cs typeface="Arimo Bold"/>
                <a:sym typeface="Arimo Bold"/>
              </a:rPr>
              <a:t>&gt;&gt; Another counter = 2 </a:t>
            </a: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21.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Freeform 4" id="4"/>
          <p:cNvSpPr/>
          <p:nvPr/>
        </p:nvSpPr>
        <p:spPr>
          <a:xfrm flipH="false" flipV="false" rot="0">
            <a:off x="2767135" y="7229610"/>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4">
              <a:extLst>
                <a:ext uri="{96DAC541-7B7A-43D3-8B79-37D633B846F1}">
                  <asvg:svgBlip xmlns:asvg="http://schemas.microsoft.com/office/drawing/2016/SVG/main" r:embed="rId5"/>
                </a:ext>
              </a:extLst>
            </a:blip>
            <a:stretch>
              <a:fillRect l="0" t="-16024" r="0" b="-16024"/>
            </a:stretch>
          </a:blipFill>
        </p:spPr>
      </p:sp>
      <p:sp>
        <p:nvSpPr>
          <p:cNvPr name="Freeform 5" id="5"/>
          <p:cNvSpPr/>
          <p:nvPr/>
        </p:nvSpPr>
        <p:spPr>
          <a:xfrm flipH="true" flipV="false" rot="6905761">
            <a:off x="8651137" y="7062670"/>
            <a:ext cx="2721452" cy="2013874"/>
          </a:xfrm>
          <a:custGeom>
            <a:avLst/>
            <a:gdLst/>
            <a:ahLst/>
            <a:cxnLst/>
            <a:rect r="r" b="b" t="t" l="l"/>
            <a:pathLst>
              <a:path h="2013874" w="2721452">
                <a:moveTo>
                  <a:pt x="2721452" y="0"/>
                </a:moveTo>
                <a:lnTo>
                  <a:pt x="0" y="0"/>
                </a:lnTo>
                <a:lnTo>
                  <a:pt x="0" y="2013874"/>
                </a:lnTo>
                <a:lnTo>
                  <a:pt x="2721452" y="2013874"/>
                </a:lnTo>
                <a:lnTo>
                  <a:pt x="2721452" y="0"/>
                </a:lnTo>
                <a:close/>
              </a:path>
            </a:pathLst>
          </a:custGeom>
          <a:blipFill>
            <a:blip r:embed="rId6">
              <a:extLst>
                <a:ext uri="{96DAC541-7B7A-43D3-8B79-37D633B846F1}">
                  <asvg:svgBlip xmlns:asvg="http://schemas.microsoft.com/office/drawing/2016/SVG/main" r:embed="rId7"/>
                </a:ext>
              </a:extLst>
            </a:blip>
            <a:stretch>
              <a:fillRect l="0" t="-557" r="0" b="-557"/>
            </a:stretch>
          </a:blipFill>
        </p:spPr>
      </p:sp>
      <p:sp>
        <p:nvSpPr>
          <p:cNvPr name="TextBox 6" id="6"/>
          <p:cNvSpPr txBox="true"/>
          <p:nvPr/>
        </p:nvSpPr>
        <p:spPr>
          <a:xfrm rot="0">
            <a:off x="637976" y="602694"/>
            <a:ext cx="4206977" cy="1514941"/>
          </a:xfrm>
          <a:prstGeom prst="rect">
            <a:avLst/>
          </a:prstGeom>
        </p:spPr>
        <p:txBody>
          <a:bodyPr anchor="t" rtlCol="false" tIns="0" lIns="0" bIns="0" rIns="0">
            <a:spAutoFit/>
          </a:bodyPr>
          <a:lstStyle/>
          <a:p>
            <a:pPr algn="l">
              <a:lnSpc>
                <a:spcPts val="5749"/>
              </a:lnSpc>
            </a:pPr>
            <a:r>
              <a:rPr lang="en-US" sz="4106">
                <a:solidFill>
                  <a:srgbClr val="CB6CE6"/>
                </a:solidFill>
                <a:latin typeface="Anca Coder"/>
                <a:ea typeface="Anca Coder"/>
                <a:cs typeface="Anca Coder"/>
                <a:sym typeface="Anca Coder"/>
              </a:rPr>
              <a:t>Nested Iteration</a:t>
            </a:r>
          </a:p>
        </p:txBody>
      </p:sp>
      <p:sp>
        <p:nvSpPr>
          <p:cNvPr name="TextBox 7" id="7"/>
          <p:cNvSpPr txBox="true"/>
          <p:nvPr/>
        </p:nvSpPr>
        <p:spPr>
          <a:xfrm rot="0">
            <a:off x="9029192" y="100151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8" id="8"/>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9" id="9"/>
          <p:cNvSpPr txBox="true"/>
          <p:nvPr/>
        </p:nvSpPr>
        <p:spPr>
          <a:xfrm rot="0">
            <a:off x="2832730" y="3710502"/>
            <a:ext cx="11909073" cy="2006593"/>
          </a:xfrm>
          <a:prstGeom prst="rect">
            <a:avLst/>
          </a:prstGeom>
        </p:spPr>
        <p:txBody>
          <a:bodyPr anchor="t" rtlCol="false" tIns="0" lIns="0" bIns="0" rIns="0">
            <a:spAutoFit/>
          </a:bodyPr>
          <a:lstStyle/>
          <a:p>
            <a:pPr algn="l">
              <a:lnSpc>
                <a:spcPts val="3850"/>
              </a:lnSpc>
            </a:pPr>
            <a:r>
              <a:rPr lang="en-US" sz="2750" b="true">
                <a:solidFill>
                  <a:srgbClr val="FF1616"/>
                </a:solidFill>
                <a:latin typeface="Arimo Bold"/>
                <a:ea typeface="Arimo Bold"/>
                <a:cs typeface="Arimo Bold"/>
                <a:sym typeface="Arimo Bold"/>
              </a:rPr>
              <a:t>for counter in range(1,3):</a:t>
            </a:r>
          </a:p>
          <a:p>
            <a:pPr algn="l">
              <a:lnSpc>
                <a:spcPts val="3850"/>
              </a:lnSpc>
            </a:pPr>
            <a:r>
              <a:rPr lang="en-US" sz="2750" b="true">
                <a:solidFill>
                  <a:srgbClr val="232323"/>
                </a:solidFill>
                <a:latin typeface="Arimo Bold"/>
                <a:ea typeface="Arimo Bold"/>
                <a:cs typeface="Arimo Bold"/>
                <a:sym typeface="Arimo Bold"/>
              </a:rPr>
              <a:t>  print("Counter = " + str(counter))</a:t>
            </a:r>
          </a:p>
          <a:p>
            <a:pPr algn="l">
              <a:lnSpc>
                <a:spcPts val="3850"/>
              </a:lnSpc>
            </a:pPr>
            <a:r>
              <a:rPr lang="en-US" sz="2750" b="true">
                <a:solidFill>
                  <a:srgbClr val="000000"/>
                </a:solidFill>
                <a:latin typeface="Arimo Bold"/>
                <a:ea typeface="Arimo Bold"/>
                <a:cs typeface="Arimo Bold"/>
                <a:sym typeface="Arimo Bold"/>
              </a:rPr>
              <a:t>  for another_counter in range(1,3):</a:t>
            </a:r>
          </a:p>
          <a:p>
            <a:pPr algn="l">
              <a:lnSpc>
                <a:spcPts val="3850"/>
              </a:lnSpc>
            </a:pPr>
            <a:r>
              <a:rPr lang="en-US" sz="2750" b="true">
                <a:solidFill>
                  <a:srgbClr val="000000"/>
                </a:solidFill>
                <a:latin typeface="Arimo Bold"/>
                <a:ea typeface="Arimo Bold"/>
                <a:cs typeface="Arimo Bold"/>
                <a:sym typeface="Arimo Bold"/>
              </a:rPr>
              <a:t>      print("Another counter = " + str(another_counter))</a:t>
            </a:r>
          </a:p>
        </p:txBody>
      </p:sp>
      <p:sp>
        <p:nvSpPr>
          <p:cNvPr name="TextBox 10" id="10"/>
          <p:cNvSpPr txBox="true"/>
          <p:nvPr/>
        </p:nvSpPr>
        <p:spPr>
          <a:xfrm rot="0">
            <a:off x="2832730" y="6622430"/>
            <a:ext cx="2955101" cy="641985"/>
          </a:xfrm>
          <a:prstGeom prst="rect">
            <a:avLst/>
          </a:prstGeom>
        </p:spPr>
        <p:txBody>
          <a:bodyPr anchor="t" rtlCol="false" tIns="0" lIns="0" bIns="0" rIns="0">
            <a:spAutoFit/>
          </a:bodyPr>
          <a:lstStyle/>
          <a:p>
            <a:pPr algn="l">
              <a:lnSpc>
                <a:spcPts val="4515"/>
              </a:lnSpc>
            </a:pPr>
            <a:r>
              <a:rPr lang="en-US" sz="3225" b="true">
                <a:solidFill>
                  <a:srgbClr val="181D31"/>
                </a:solidFill>
                <a:latin typeface="Arimo Bold"/>
                <a:ea typeface="Arimo Bold"/>
                <a:cs typeface="Arimo Bold"/>
                <a:sym typeface="Arimo Bold"/>
              </a:rPr>
              <a:t>Output</a:t>
            </a:r>
          </a:p>
        </p:txBody>
      </p:sp>
      <p:sp>
        <p:nvSpPr>
          <p:cNvPr name="TextBox 11" id="11"/>
          <p:cNvSpPr txBox="true"/>
          <p:nvPr/>
        </p:nvSpPr>
        <p:spPr>
          <a:xfrm rot="0">
            <a:off x="2893734" y="7131065"/>
            <a:ext cx="11782473" cy="2997508"/>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Counter = 1</a:t>
            </a:r>
          </a:p>
          <a:p>
            <a:pPr algn="l">
              <a:lnSpc>
                <a:spcPts val="3850"/>
              </a:lnSpc>
            </a:pPr>
            <a:r>
              <a:rPr lang="en-US" sz="2750" b="true">
                <a:solidFill>
                  <a:srgbClr val="000000"/>
                </a:solidFill>
                <a:latin typeface="Arimo Bold"/>
                <a:ea typeface="Arimo Bold"/>
                <a:cs typeface="Arimo Bold"/>
                <a:sym typeface="Arimo Bold"/>
              </a:rPr>
              <a:t>&gt;&gt; Another counter = 1 </a:t>
            </a:r>
          </a:p>
          <a:p>
            <a:pPr algn="l">
              <a:lnSpc>
                <a:spcPts val="3850"/>
              </a:lnSpc>
            </a:pPr>
            <a:r>
              <a:rPr lang="en-US" sz="2750" b="true">
                <a:solidFill>
                  <a:srgbClr val="000000"/>
                </a:solidFill>
                <a:latin typeface="Arimo Bold"/>
                <a:ea typeface="Arimo Bold"/>
                <a:cs typeface="Arimo Bold"/>
                <a:sym typeface="Arimo Bold"/>
              </a:rPr>
              <a:t>&gt;&gt; Another counter = 2 </a:t>
            </a:r>
          </a:p>
          <a:p>
            <a:pPr algn="l">
              <a:lnSpc>
                <a:spcPts val="3850"/>
              </a:lnSpc>
            </a:pPr>
            <a:r>
              <a:rPr lang="en-US" sz="2750" b="true">
                <a:solidFill>
                  <a:srgbClr val="000000"/>
                </a:solidFill>
                <a:latin typeface="Arimo Bold"/>
                <a:ea typeface="Arimo Bold"/>
                <a:cs typeface="Arimo Bold"/>
                <a:sym typeface="Arimo Bold"/>
              </a:rPr>
              <a:t>&gt;&gt; Counter = 2</a:t>
            </a:r>
          </a:p>
          <a:p>
            <a:pPr algn="l">
              <a:lnSpc>
                <a:spcPts val="3850"/>
              </a:lnSpc>
            </a:pPr>
            <a:r>
              <a:rPr lang="en-US" sz="2750" b="true">
                <a:solidFill>
                  <a:srgbClr val="000000"/>
                </a:solidFill>
                <a:latin typeface="Arimo Bold"/>
                <a:ea typeface="Arimo Bold"/>
                <a:cs typeface="Arimo Bold"/>
                <a:sym typeface="Arimo Bold"/>
              </a:rPr>
              <a:t>&gt;&gt; Another counter = 1</a:t>
            </a:r>
          </a:p>
          <a:p>
            <a:pPr algn="l">
              <a:lnSpc>
                <a:spcPts val="3850"/>
              </a:lnSpc>
            </a:pPr>
            <a:r>
              <a:rPr lang="en-US" sz="2750" b="true">
                <a:solidFill>
                  <a:srgbClr val="000000"/>
                </a:solidFill>
                <a:latin typeface="Arimo Bold"/>
                <a:ea typeface="Arimo Bold"/>
                <a:cs typeface="Arimo Bold"/>
                <a:sym typeface="Arimo Bold"/>
              </a:rPr>
              <a:t>&gt;&gt; Another counter = 2 </a:t>
            </a:r>
          </a:p>
        </p:txBody>
      </p:sp>
      <p:sp>
        <p:nvSpPr>
          <p:cNvPr name="TextBox 12" id="12"/>
          <p:cNvSpPr txBox="true"/>
          <p:nvPr/>
        </p:nvSpPr>
        <p:spPr>
          <a:xfrm rot="0">
            <a:off x="4310281" y="5840919"/>
            <a:ext cx="10261110" cy="668572"/>
          </a:xfrm>
          <a:prstGeom prst="rect">
            <a:avLst/>
          </a:prstGeom>
        </p:spPr>
        <p:txBody>
          <a:bodyPr anchor="t" rtlCol="false" tIns="0" lIns="0" bIns="0" rIns="0">
            <a:spAutoFit/>
          </a:bodyPr>
          <a:lstStyle/>
          <a:p>
            <a:pPr algn="ctr">
              <a:lnSpc>
                <a:spcPts val="4741"/>
              </a:lnSpc>
            </a:pPr>
            <a:r>
              <a:rPr lang="en-US" sz="3386" b="true">
                <a:solidFill>
                  <a:srgbClr val="000000"/>
                </a:solidFill>
                <a:latin typeface="Arimo Bold"/>
                <a:ea typeface="Arimo Bold"/>
                <a:cs typeface="Arimo Bold"/>
                <a:sym typeface="Arimo Bold"/>
              </a:rPr>
              <a:t>*outer loop ends, program ends, final output </a:t>
            </a:r>
          </a:p>
        </p:txBody>
      </p:sp>
      <p:grpSp>
        <p:nvGrpSpPr>
          <p:cNvPr name="Group 13" id="13"/>
          <p:cNvGrpSpPr/>
          <p:nvPr/>
        </p:nvGrpSpPr>
        <p:grpSpPr>
          <a:xfrm rot="0">
            <a:off x="2537237" y="180743"/>
            <a:ext cx="13213526" cy="9925515"/>
            <a:chOff x="0" y="0"/>
            <a:chExt cx="17618034" cy="13234020"/>
          </a:xfrm>
        </p:grpSpPr>
        <p:sp>
          <p:nvSpPr>
            <p:cNvPr name="Freeform 14" id="1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5" id="1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6" id="1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22.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939610"/>
            <a:ext cx="6755642" cy="4114800"/>
          </a:xfrm>
          <a:custGeom>
            <a:avLst/>
            <a:gdLst/>
            <a:ahLst/>
            <a:cxnLst/>
            <a:rect r="r" b="b" t="t" l="l"/>
            <a:pathLst>
              <a:path h="4114800" w="6755642">
                <a:moveTo>
                  <a:pt x="0" y="0"/>
                </a:moveTo>
                <a:lnTo>
                  <a:pt x="6755642" y="0"/>
                </a:lnTo>
                <a:lnTo>
                  <a:pt x="67556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63" r="0" b="-63"/>
            </a:stretch>
          </a:blipFill>
        </p:spPr>
      </p:sp>
      <p:sp>
        <p:nvSpPr>
          <p:cNvPr name="TextBox 3" id="3"/>
          <p:cNvSpPr txBox="true"/>
          <p:nvPr/>
        </p:nvSpPr>
        <p:spPr>
          <a:xfrm rot="0">
            <a:off x="1603489" y="1335691"/>
            <a:ext cx="15655811" cy="1105222"/>
          </a:xfrm>
          <a:prstGeom prst="rect">
            <a:avLst/>
          </a:prstGeom>
        </p:spPr>
        <p:txBody>
          <a:bodyPr anchor="t" rtlCol="false" tIns="0" lIns="0" bIns="0" rIns="0">
            <a:spAutoFit/>
          </a:bodyPr>
          <a:lstStyle/>
          <a:p>
            <a:pPr algn="ctr">
              <a:lnSpc>
                <a:spcPts val="5701"/>
              </a:lnSpc>
            </a:pPr>
            <a:r>
              <a:rPr lang="en-US" sz="9504">
                <a:solidFill>
                  <a:srgbClr val="5E17EB"/>
                </a:solidFill>
                <a:latin typeface="Spectre"/>
                <a:ea typeface="Spectre"/>
                <a:cs typeface="Spectre"/>
                <a:sym typeface="Spectre"/>
              </a:rPr>
              <a:t>PROGRAMMING </a:t>
            </a:r>
          </a:p>
          <a:p>
            <a:pPr algn="ctr">
              <a:lnSpc>
                <a:spcPts val="5701"/>
              </a:lnSpc>
            </a:pPr>
            <a:r>
              <a:rPr lang="en-US" sz="9504">
                <a:solidFill>
                  <a:srgbClr val="5E17EB"/>
                </a:solidFill>
                <a:latin typeface="Spectre"/>
                <a:ea typeface="Spectre"/>
                <a:cs typeface="Spectre"/>
                <a:sym typeface="Spectre"/>
              </a:rPr>
              <a:t>TIME</a:t>
            </a:r>
          </a:p>
        </p:txBody>
      </p:sp>
      <p:sp>
        <p:nvSpPr>
          <p:cNvPr name="TextBox 4" id="4"/>
          <p:cNvSpPr txBox="true"/>
          <p:nvPr/>
        </p:nvSpPr>
        <p:spPr>
          <a:xfrm rot="0">
            <a:off x="7304371" y="5727109"/>
            <a:ext cx="11702711" cy="933801"/>
          </a:xfrm>
          <a:prstGeom prst="rect">
            <a:avLst/>
          </a:prstGeom>
        </p:spPr>
        <p:txBody>
          <a:bodyPr anchor="t" rtlCol="false" tIns="0" lIns="0" bIns="0" rIns="0">
            <a:spAutoFit/>
          </a:bodyPr>
          <a:lstStyle/>
          <a:p>
            <a:pPr algn="ctr">
              <a:lnSpc>
                <a:spcPts val="4802"/>
              </a:lnSpc>
            </a:pPr>
            <a:r>
              <a:rPr lang="en-US" sz="8003">
                <a:solidFill>
                  <a:srgbClr val="5E17EB"/>
                </a:solidFill>
                <a:latin typeface="Spectre"/>
                <a:ea typeface="Spectre"/>
                <a:cs typeface="Spectre"/>
                <a:sym typeface="Spectre"/>
              </a:rPr>
              <a:t>NESTED</a:t>
            </a:r>
          </a:p>
          <a:p>
            <a:pPr algn="ctr">
              <a:lnSpc>
                <a:spcPts val="4802"/>
              </a:lnSpc>
            </a:pPr>
            <a:r>
              <a:rPr lang="en-US" sz="8003">
                <a:solidFill>
                  <a:srgbClr val="5E17EB"/>
                </a:solidFill>
                <a:latin typeface="Spectre"/>
                <a:ea typeface="Spectre"/>
                <a:cs typeface="Spectre"/>
                <a:sym typeface="Spectre"/>
              </a:rPr>
              <a:t>STATEMENTS</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123.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grpSp>
        <p:nvGrpSpPr>
          <p:cNvPr name="Group 2" id="2"/>
          <p:cNvGrpSpPr/>
          <p:nvPr/>
        </p:nvGrpSpPr>
        <p:grpSpPr>
          <a:xfrm rot="0">
            <a:off x="3493371" y="4122959"/>
            <a:ext cx="11301259" cy="5664756"/>
            <a:chOff x="0" y="0"/>
            <a:chExt cx="15068345" cy="7553008"/>
          </a:xfrm>
        </p:grpSpPr>
        <p:sp>
          <p:nvSpPr>
            <p:cNvPr name="Freeform 3" id="3"/>
            <p:cNvSpPr/>
            <p:nvPr/>
          </p:nvSpPr>
          <p:spPr>
            <a:xfrm flipH="false" flipV="false" rot="0">
              <a:off x="0" y="0"/>
              <a:ext cx="15068296" cy="7553071"/>
            </a:xfrm>
            <a:custGeom>
              <a:avLst/>
              <a:gdLst/>
              <a:ahLst/>
              <a:cxnLst/>
              <a:rect r="r" b="b" t="t" l="l"/>
              <a:pathLst>
                <a:path h="7553071" w="15068296">
                  <a:moveTo>
                    <a:pt x="0" y="0"/>
                  </a:moveTo>
                  <a:lnTo>
                    <a:pt x="15068296" y="0"/>
                  </a:lnTo>
                  <a:lnTo>
                    <a:pt x="15068296" y="7553071"/>
                  </a:lnTo>
                  <a:lnTo>
                    <a:pt x="0" y="7553071"/>
                  </a:lnTo>
                  <a:lnTo>
                    <a:pt x="0" y="0"/>
                  </a:lnTo>
                  <a:close/>
                </a:path>
              </a:pathLst>
            </a:custGeom>
            <a:blipFill>
              <a:blip r:embed="rId2"/>
              <a:stretch>
                <a:fillRect l="0" t="0" r="0" b="0"/>
              </a:stretch>
            </a:blipFill>
          </p:spPr>
        </p:sp>
      </p:grpSp>
      <p:sp>
        <p:nvSpPr>
          <p:cNvPr name="TextBox 4" id="4"/>
          <p:cNvSpPr txBox="true"/>
          <p:nvPr/>
        </p:nvSpPr>
        <p:spPr>
          <a:xfrm rot="0">
            <a:off x="510397" y="952500"/>
            <a:ext cx="13908349" cy="1620186"/>
          </a:xfrm>
          <a:prstGeom prst="rect">
            <a:avLst/>
          </a:prstGeom>
        </p:spPr>
        <p:txBody>
          <a:bodyPr anchor="t" rtlCol="false" tIns="0" lIns="0" bIns="0" rIns="0">
            <a:spAutoFit/>
          </a:bodyPr>
          <a:lstStyle/>
          <a:p>
            <a:pPr algn="l">
              <a:lnSpc>
                <a:spcPts val="5066"/>
              </a:lnSpc>
            </a:pPr>
            <a:r>
              <a:rPr lang="en-US" sz="8443">
                <a:solidFill>
                  <a:srgbClr val="5E17EB"/>
                </a:solidFill>
                <a:latin typeface="Spectre"/>
                <a:ea typeface="Spectre"/>
                <a:cs typeface="Spectre"/>
                <a:sym typeface="Spectre"/>
              </a:rPr>
              <a:t>TASK 1 - MULTIPLICATION TABLE </a:t>
            </a:r>
          </a:p>
        </p:txBody>
      </p:sp>
      <p:sp>
        <p:nvSpPr>
          <p:cNvPr name="TextBox 5" id="5"/>
          <p:cNvSpPr txBox="true"/>
          <p:nvPr/>
        </p:nvSpPr>
        <p:spPr>
          <a:xfrm rot="0">
            <a:off x="727737" y="2939295"/>
            <a:ext cx="16440124" cy="1866148"/>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Write a nested for loop program to print multiplication table in Python. Your program should produce the following output.</a:t>
            </a:r>
          </a:p>
          <a:p>
            <a:pPr algn="l">
              <a:lnSpc>
                <a:spcPts val="4766"/>
              </a:lnSpc>
            </a:pPr>
            <a:r>
              <a:rPr lang="en-US" sz="3404" b="true">
                <a:solidFill>
                  <a:srgbClr val="000000"/>
                </a:solidFill>
                <a:latin typeface="Arimo Bold"/>
                <a:ea typeface="Arimo Bold"/>
                <a:cs typeface="Arimo Bold"/>
                <a:sym typeface="Arimo Bold"/>
              </a:rPr>
              <a:t>(Tips: Not an easy problem).</a:t>
            </a:r>
          </a:p>
        </p:txBody>
      </p:sp>
      <p:grpSp>
        <p:nvGrpSpPr>
          <p:cNvPr name="Group 6" id="6"/>
          <p:cNvGrpSpPr/>
          <p:nvPr/>
        </p:nvGrpSpPr>
        <p:grpSpPr>
          <a:xfrm rot="0">
            <a:off x="2537237" y="180743"/>
            <a:ext cx="13213526" cy="9925515"/>
            <a:chOff x="0" y="0"/>
            <a:chExt cx="17618034" cy="13234020"/>
          </a:xfrm>
        </p:grpSpPr>
        <p:sp>
          <p:nvSpPr>
            <p:cNvPr name="Freeform 7" id="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8" id="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9" id="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124.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grpSp>
        <p:nvGrpSpPr>
          <p:cNvPr name="Group 2" id="2"/>
          <p:cNvGrpSpPr/>
          <p:nvPr/>
        </p:nvGrpSpPr>
        <p:grpSpPr>
          <a:xfrm rot="0">
            <a:off x="3080717" y="3644298"/>
            <a:ext cx="11801913" cy="6750694"/>
            <a:chOff x="0" y="0"/>
            <a:chExt cx="15735884" cy="9000925"/>
          </a:xfrm>
        </p:grpSpPr>
        <p:sp>
          <p:nvSpPr>
            <p:cNvPr name="Freeform 3" id="3"/>
            <p:cNvSpPr/>
            <p:nvPr/>
          </p:nvSpPr>
          <p:spPr>
            <a:xfrm flipH="false" flipV="false" rot="0">
              <a:off x="0" y="0"/>
              <a:ext cx="15735936" cy="9000871"/>
            </a:xfrm>
            <a:custGeom>
              <a:avLst/>
              <a:gdLst/>
              <a:ahLst/>
              <a:cxnLst/>
              <a:rect r="r" b="b" t="t" l="l"/>
              <a:pathLst>
                <a:path h="9000871" w="15735936">
                  <a:moveTo>
                    <a:pt x="0" y="0"/>
                  </a:moveTo>
                  <a:lnTo>
                    <a:pt x="15735936" y="0"/>
                  </a:lnTo>
                  <a:lnTo>
                    <a:pt x="15735936" y="9000871"/>
                  </a:lnTo>
                  <a:lnTo>
                    <a:pt x="0" y="9000871"/>
                  </a:lnTo>
                  <a:lnTo>
                    <a:pt x="0" y="0"/>
                  </a:lnTo>
                  <a:close/>
                </a:path>
              </a:pathLst>
            </a:custGeom>
            <a:blipFill>
              <a:blip r:embed="rId2"/>
              <a:stretch>
                <a:fillRect l="0" t="0" r="0" b="0"/>
              </a:stretch>
            </a:blipFill>
          </p:spPr>
        </p:sp>
      </p:grpSp>
      <p:sp>
        <p:nvSpPr>
          <p:cNvPr name="TextBox 4" id="4"/>
          <p:cNvSpPr txBox="true"/>
          <p:nvPr/>
        </p:nvSpPr>
        <p:spPr>
          <a:xfrm rot="0">
            <a:off x="510397" y="1066800"/>
            <a:ext cx="15655811" cy="381322"/>
          </a:xfrm>
          <a:prstGeom prst="rect">
            <a:avLst/>
          </a:prstGeom>
        </p:spPr>
        <p:txBody>
          <a:bodyPr anchor="t" rtlCol="false" tIns="0" lIns="0" bIns="0" rIns="0">
            <a:spAutoFit/>
          </a:bodyPr>
          <a:lstStyle/>
          <a:p>
            <a:pPr algn="l">
              <a:lnSpc>
                <a:spcPts val="5701"/>
              </a:lnSpc>
            </a:pPr>
            <a:r>
              <a:rPr lang="en-US" sz="9504">
                <a:solidFill>
                  <a:srgbClr val="5E17EB"/>
                </a:solidFill>
                <a:latin typeface="Spectre"/>
                <a:ea typeface="Spectre"/>
                <a:cs typeface="Spectre"/>
                <a:sym typeface="Spectre"/>
              </a:rPr>
              <a:t>TASK 2 - STARS </a:t>
            </a:r>
          </a:p>
        </p:txBody>
      </p:sp>
      <p:sp>
        <p:nvSpPr>
          <p:cNvPr name="TextBox 5" id="5"/>
          <p:cNvSpPr txBox="true"/>
          <p:nvPr/>
        </p:nvSpPr>
        <p:spPr>
          <a:xfrm rot="0">
            <a:off x="819176" y="2205628"/>
            <a:ext cx="16440124" cy="1866148"/>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Use a nested loop to print the following pattern in Python.</a:t>
            </a:r>
          </a:p>
          <a:p>
            <a:pPr algn="l">
              <a:lnSpc>
                <a:spcPts val="4766"/>
              </a:lnSpc>
            </a:pPr>
          </a:p>
          <a:p>
            <a:pPr algn="l">
              <a:lnSpc>
                <a:spcPts val="4766"/>
              </a:lnSpc>
            </a:pPr>
            <a:r>
              <a:rPr lang="en-US" sz="3404" b="true">
                <a:solidFill>
                  <a:srgbClr val="000000"/>
                </a:solidFill>
                <a:latin typeface="Arimo Bold"/>
                <a:ea typeface="Arimo Bold"/>
                <a:cs typeface="Arimo Bold"/>
                <a:sym typeface="Arimo Bold"/>
              </a:rPr>
              <a:t>Tips: Harder to do than Task 1.</a:t>
            </a:r>
          </a:p>
        </p:txBody>
      </p:sp>
      <p:grpSp>
        <p:nvGrpSpPr>
          <p:cNvPr name="Group 6" id="6"/>
          <p:cNvGrpSpPr/>
          <p:nvPr/>
        </p:nvGrpSpPr>
        <p:grpSpPr>
          <a:xfrm rot="0">
            <a:off x="2537237" y="180743"/>
            <a:ext cx="13213526" cy="9925515"/>
            <a:chOff x="0" y="0"/>
            <a:chExt cx="17618034" cy="13234020"/>
          </a:xfrm>
        </p:grpSpPr>
        <p:sp>
          <p:nvSpPr>
            <p:cNvPr name="Freeform 7" id="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8" id="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9" id="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125.xml><?xml version="1.0" encoding="utf-8"?>
<p:sld xmlns:p="http://schemas.openxmlformats.org/presentationml/2006/main" xmlns:a="http://schemas.openxmlformats.org/drawingml/2006/main" xmlns:r="http://schemas.openxmlformats.org/officeDocument/2006/relationships">
  <p:cSld>
    <p:bg>
      <p:bgPr>
        <a:solidFill>
          <a:srgbClr val="FF1616"/>
        </a:solidFill>
      </p:bgPr>
    </p:bg>
    <p:spTree>
      <p:nvGrpSpPr>
        <p:cNvPr id="1" name=""/>
        <p:cNvGrpSpPr/>
        <p:nvPr/>
      </p:nvGrpSpPr>
      <p:grpSpPr>
        <a:xfrm>
          <a:off x="0" y="0"/>
          <a:ext cx="0" cy="0"/>
          <a:chOff x="0" y="0"/>
          <a:chExt cx="0" cy="0"/>
        </a:xfrm>
      </p:grpSpPr>
      <p:grpSp>
        <p:nvGrpSpPr>
          <p:cNvPr name="Group 2" id="2"/>
          <p:cNvGrpSpPr/>
          <p:nvPr/>
        </p:nvGrpSpPr>
        <p:grpSpPr>
          <a:xfrm rot="0">
            <a:off x="3353941" y="1772373"/>
            <a:ext cx="11337201" cy="8049413"/>
            <a:chOff x="0" y="0"/>
            <a:chExt cx="15116268" cy="10732551"/>
          </a:xfrm>
        </p:grpSpPr>
        <p:sp>
          <p:nvSpPr>
            <p:cNvPr name="Freeform 3" id="3"/>
            <p:cNvSpPr/>
            <p:nvPr/>
          </p:nvSpPr>
          <p:spPr>
            <a:xfrm flipH="false" flipV="false" rot="0">
              <a:off x="0" y="0"/>
              <a:ext cx="15116302" cy="10732516"/>
            </a:xfrm>
            <a:custGeom>
              <a:avLst/>
              <a:gdLst/>
              <a:ahLst/>
              <a:cxnLst/>
              <a:rect r="r" b="b" t="t" l="l"/>
              <a:pathLst>
                <a:path h="10732516" w="15116302">
                  <a:moveTo>
                    <a:pt x="0" y="0"/>
                  </a:moveTo>
                  <a:lnTo>
                    <a:pt x="15116302" y="0"/>
                  </a:lnTo>
                  <a:lnTo>
                    <a:pt x="15116302" y="10732516"/>
                  </a:lnTo>
                  <a:lnTo>
                    <a:pt x="0" y="10732516"/>
                  </a:lnTo>
                  <a:lnTo>
                    <a:pt x="0" y="0"/>
                  </a:lnTo>
                  <a:close/>
                </a:path>
              </a:pathLst>
            </a:custGeom>
            <a:blipFill>
              <a:blip r:embed="rId2"/>
              <a:stretch>
                <a:fillRect l="0" t="0" r="0" b="0"/>
              </a:stretch>
            </a:blipFill>
          </p:spPr>
        </p:sp>
      </p:grpSp>
      <p:sp>
        <p:nvSpPr>
          <p:cNvPr name="TextBox 4" id="4"/>
          <p:cNvSpPr txBox="true"/>
          <p:nvPr/>
        </p:nvSpPr>
        <p:spPr>
          <a:xfrm rot="0">
            <a:off x="633532" y="1292176"/>
            <a:ext cx="16224818" cy="381322"/>
          </a:xfrm>
          <a:prstGeom prst="rect">
            <a:avLst/>
          </a:prstGeom>
        </p:spPr>
        <p:txBody>
          <a:bodyPr anchor="t" rtlCol="false" tIns="0" lIns="0" bIns="0" rIns="0">
            <a:spAutoFit/>
          </a:bodyPr>
          <a:lstStyle/>
          <a:p>
            <a:pPr algn="l">
              <a:lnSpc>
                <a:spcPts val="5701"/>
              </a:lnSpc>
            </a:pPr>
            <a:r>
              <a:rPr lang="en-US" sz="9504">
                <a:solidFill>
                  <a:srgbClr val="D9EEFF"/>
                </a:solidFill>
                <a:latin typeface="Spectre"/>
                <a:ea typeface="Spectre"/>
                <a:cs typeface="Spectre"/>
                <a:sym typeface="Spectre"/>
              </a:rPr>
              <a:t>ANSWER - TASK 1</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126.xml><?xml version="1.0" encoding="utf-8"?>
<p:sld xmlns:p="http://schemas.openxmlformats.org/presentationml/2006/main" xmlns:a="http://schemas.openxmlformats.org/drawingml/2006/main" xmlns:r="http://schemas.openxmlformats.org/officeDocument/2006/relationships">
  <p:cSld>
    <p:bg>
      <p:bgPr>
        <a:solidFill>
          <a:srgbClr val="FF1616"/>
        </a:solidFill>
      </p:bgPr>
    </p:bg>
    <p:spTree>
      <p:nvGrpSpPr>
        <p:cNvPr id="1" name=""/>
        <p:cNvGrpSpPr/>
        <p:nvPr/>
      </p:nvGrpSpPr>
      <p:grpSpPr>
        <a:xfrm>
          <a:off x="0" y="0"/>
          <a:ext cx="0" cy="0"/>
          <a:chOff x="0" y="0"/>
          <a:chExt cx="0" cy="0"/>
        </a:xfrm>
      </p:grpSpPr>
      <p:grpSp>
        <p:nvGrpSpPr>
          <p:cNvPr name="Group 2" id="2"/>
          <p:cNvGrpSpPr/>
          <p:nvPr/>
        </p:nvGrpSpPr>
        <p:grpSpPr>
          <a:xfrm rot="0">
            <a:off x="3101212" y="1856759"/>
            <a:ext cx="10938372" cy="7263079"/>
            <a:chOff x="0" y="0"/>
            <a:chExt cx="14584496" cy="9684105"/>
          </a:xfrm>
        </p:grpSpPr>
        <p:sp>
          <p:nvSpPr>
            <p:cNvPr name="Freeform 3" id="3"/>
            <p:cNvSpPr/>
            <p:nvPr/>
          </p:nvSpPr>
          <p:spPr>
            <a:xfrm flipH="false" flipV="false" rot="0">
              <a:off x="0" y="0"/>
              <a:ext cx="14584553" cy="9684131"/>
            </a:xfrm>
            <a:custGeom>
              <a:avLst/>
              <a:gdLst/>
              <a:ahLst/>
              <a:cxnLst/>
              <a:rect r="r" b="b" t="t" l="l"/>
              <a:pathLst>
                <a:path h="9684131" w="14584553">
                  <a:moveTo>
                    <a:pt x="0" y="0"/>
                  </a:moveTo>
                  <a:lnTo>
                    <a:pt x="14584553" y="0"/>
                  </a:lnTo>
                  <a:lnTo>
                    <a:pt x="14584553" y="9684131"/>
                  </a:lnTo>
                  <a:lnTo>
                    <a:pt x="0" y="9684131"/>
                  </a:lnTo>
                  <a:lnTo>
                    <a:pt x="0" y="0"/>
                  </a:lnTo>
                  <a:close/>
                </a:path>
              </a:pathLst>
            </a:custGeom>
            <a:blipFill>
              <a:blip r:embed="rId2"/>
              <a:stretch>
                <a:fillRect l="0" t="0" r="0" b="0"/>
              </a:stretch>
            </a:blipFill>
          </p:spPr>
        </p:sp>
      </p:grpSp>
      <p:sp>
        <p:nvSpPr>
          <p:cNvPr name="TextBox 4" id="4"/>
          <p:cNvSpPr txBox="true"/>
          <p:nvPr/>
        </p:nvSpPr>
        <p:spPr>
          <a:xfrm rot="0">
            <a:off x="285789" y="1247614"/>
            <a:ext cx="16569217" cy="381322"/>
          </a:xfrm>
          <a:prstGeom prst="rect">
            <a:avLst/>
          </a:prstGeom>
        </p:spPr>
        <p:txBody>
          <a:bodyPr anchor="t" rtlCol="false" tIns="0" lIns="0" bIns="0" rIns="0">
            <a:spAutoFit/>
          </a:bodyPr>
          <a:lstStyle/>
          <a:p>
            <a:pPr algn="l">
              <a:lnSpc>
                <a:spcPts val="5701"/>
              </a:lnSpc>
            </a:pPr>
            <a:r>
              <a:rPr lang="en-US" sz="9504">
                <a:solidFill>
                  <a:srgbClr val="D9EEFF"/>
                </a:solidFill>
                <a:latin typeface="Spectre"/>
                <a:ea typeface="Spectre"/>
                <a:cs typeface="Spectre"/>
                <a:sym typeface="Spectre"/>
              </a:rPr>
              <a:t>ANSWER - TASK 2 </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127.xml><?xml version="1.0" encoding="utf-8"?>
<p:sld xmlns:p="http://schemas.openxmlformats.org/presentationml/2006/main" xmlns:a="http://schemas.openxmlformats.org/drawingml/2006/main" xmlns:r="http://schemas.openxmlformats.org/officeDocument/2006/relationships">
  <p:cSld>
    <p:bg>
      <p:bgPr>
        <a:solidFill>
          <a:srgbClr val="002529"/>
        </a:solidFill>
      </p:bgPr>
    </p:bg>
    <p:spTree>
      <p:nvGrpSpPr>
        <p:cNvPr id="1" name=""/>
        <p:cNvGrpSpPr/>
        <p:nvPr/>
      </p:nvGrpSpPr>
      <p:grpSpPr>
        <a:xfrm>
          <a:off x="0" y="0"/>
          <a:ext cx="0" cy="0"/>
          <a:chOff x="0" y="0"/>
          <a:chExt cx="0" cy="0"/>
        </a:xfrm>
      </p:grpSpPr>
      <p:sp>
        <p:nvSpPr>
          <p:cNvPr name="Freeform 2" id="2"/>
          <p:cNvSpPr/>
          <p:nvPr/>
        </p:nvSpPr>
        <p:spPr>
          <a:xfrm flipH="false" flipV="false" rot="0">
            <a:off x="764909" y="1735083"/>
            <a:ext cx="10372405" cy="6317738"/>
          </a:xfrm>
          <a:custGeom>
            <a:avLst/>
            <a:gdLst/>
            <a:ahLst/>
            <a:cxnLst/>
            <a:rect r="r" b="b" t="t" l="l"/>
            <a:pathLst>
              <a:path h="6317738" w="10372405">
                <a:moveTo>
                  <a:pt x="0" y="0"/>
                </a:moveTo>
                <a:lnTo>
                  <a:pt x="10372405" y="0"/>
                </a:lnTo>
                <a:lnTo>
                  <a:pt x="10372405" y="6317738"/>
                </a:lnTo>
                <a:lnTo>
                  <a:pt x="0" y="6317738"/>
                </a:lnTo>
                <a:lnTo>
                  <a:pt x="0" y="0"/>
                </a:lnTo>
                <a:close/>
              </a:path>
            </a:pathLst>
          </a:custGeom>
          <a:blipFill>
            <a:blip r:embed="rId2">
              <a:extLst>
                <a:ext uri="{96DAC541-7B7A-43D3-8B79-37D633B846F1}">
                  <asvg:svgBlip xmlns:asvg="http://schemas.microsoft.com/office/drawing/2016/SVG/main" r:embed="rId3"/>
                </a:ext>
              </a:extLst>
            </a:blip>
            <a:stretch>
              <a:fillRect l="0" t="-278" r="0" b="-278"/>
            </a:stretch>
          </a:blipFill>
        </p:spPr>
      </p:sp>
      <p:sp>
        <p:nvSpPr>
          <p:cNvPr name="TextBox 3" id="3"/>
          <p:cNvSpPr txBox="true"/>
          <p:nvPr/>
        </p:nvSpPr>
        <p:spPr>
          <a:xfrm rot="0">
            <a:off x="1143423" y="2496304"/>
            <a:ext cx="8000577" cy="5286443"/>
          </a:xfrm>
          <a:prstGeom prst="rect">
            <a:avLst/>
          </a:prstGeom>
        </p:spPr>
        <p:txBody>
          <a:bodyPr anchor="t" rtlCol="false" tIns="0" lIns="0" bIns="0" rIns="0">
            <a:spAutoFit/>
          </a:bodyPr>
          <a:lstStyle/>
          <a:p>
            <a:pPr algn="l">
              <a:lnSpc>
                <a:spcPts val="4196"/>
              </a:lnSpc>
            </a:pPr>
            <a:r>
              <a:rPr lang="en-US" sz="2996" b="true">
                <a:solidFill>
                  <a:srgbClr val="002529"/>
                </a:solidFill>
                <a:latin typeface="Arimo Bold"/>
                <a:ea typeface="Arimo Bold"/>
                <a:cs typeface="Arimo Bold"/>
                <a:sym typeface="Arimo Bold"/>
              </a:rPr>
              <a:t>8.1.1 Variables and Constants</a:t>
            </a:r>
          </a:p>
          <a:p>
            <a:pPr algn="l">
              <a:lnSpc>
                <a:spcPts val="4196"/>
              </a:lnSpc>
            </a:pPr>
            <a:r>
              <a:rPr lang="en-US" sz="2996" b="true">
                <a:solidFill>
                  <a:srgbClr val="002529"/>
                </a:solidFill>
                <a:latin typeface="Arimo Bold"/>
                <a:ea typeface="Arimo Bold"/>
                <a:cs typeface="Arimo Bold"/>
                <a:sym typeface="Arimo Bold"/>
              </a:rPr>
              <a:t>8.1.2 Basic Data Types</a:t>
            </a:r>
          </a:p>
          <a:p>
            <a:pPr algn="l">
              <a:lnSpc>
                <a:spcPts val="4196"/>
              </a:lnSpc>
            </a:pPr>
            <a:r>
              <a:rPr lang="en-US" sz="2996" b="true">
                <a:solidFill>
                  <a:srgbClr val="002529"/>
                </a:solidFill>
                <a:latin typeface="Arimo Bold"/>
                <a:ea typeface="Arimo Bold"/>
                <a:cs typeface="Arimo Bold"/>
                <a:sym typeface="Arimo Bold"/>
              </a:rPr>
              <a:t>8.1.3 Input and Output </a:t>
            </a:r>
          </a:p>
          <a:p>
            <a:pPr algn="l">
              <a:lnSpc>
                <a:spcPts val="4196"/>
              </a:lnSpc>
            </a:pPr>
            <a:r>
              <a:rPr lang="en-US" sz="2996" b="true">
                <a:solidFill>
                  <a:srgbClr val="002529"/>
                </a:solidFill>
                <a:latin typeface="Arimo Bold"/>
                <a:ea typeface="Arimo Bold"/>
                <a:cs typeface="Arimo Bold"/>
                <a:sym typeface="Arimo Bold"/>
              </a:rPr>
              <a:t>8.1.4 Programming Fundamentals </a:t>
            </a:r>
          </a:p>
          <a:p>
            <a:pPr algn="l">
              <a:lnSpc>
                <a:spcPts val="4196"/>
              </a:lnSpc>
            </a:pPr>
            <a:r>
              <a:rPr lang="en-US" sz="2996" b="true">
                <a:solidFill>
                  <a:srgbClr val="002529"/>
                </a:solidFill>
                <a:latin typeface="Arimo Bold"/>
                <a:ea typeface="Arimo Bold"/>
                <a:cs typeface="Arimo Bold"/>
                <a:sym typeface="Arimo Bold"/>
              </a:rPr>
              <a:t>8.1.5 Nested Statements</a:t>
            </a:r>
          </a:p>
          <a:p>
            <a:pPr algn="l">
              <a:lnSpc>
                <a:spcPts val="4196"/>
              </a:lnSpc>
            </a:pPr>
            <a:r>
              <a:rPr lang="en-US" sz="2996" b="true">
                <a:solidFill>
                  <a:srgbClr val="D83731"/>
                </a:solidFill>
                <a:latin typeface="Arimo Bold"/>
                <a:ea typeface="Arimo Bold"/>
                <a:cs typeface="Arimo Bold"/>
                <a:sym typeface="Arimo Bold"/>
              </a:rPr>
              <a:t>8.1.6 Procedures, Functions and Parameters</a:t>
            </a:r>
          </a:p>
          <a:p>
            <a:pPr algn="l">
              <a:lnSpc>
                <a:spcPts val="4196"/>
              </a:lnSpc>
            </a:pPr>
            <a:r>
              <a:rPr lang="en-US" sz="2996" b="true">
                <a:solidFill>
                  <a:srgbClr val="002529"/>
                </a:solidFill>
                <a:latin typeface="Arimo Bold"/>
                <a:ea typeface="Arimo Bold"/>
                <a:cs typeface="Arimo Bold"/>
                <a:sym typeface="Arimo Bold"/>
              </a:rPr>
              <a:t>8.1.7 Library Routines</a:t>
            </a:r>
          </a:p>
          <a:p>
            <a:pPr algn="l">
              <a:lnSpc>
                <a:spcPts val="4196"/>
              </a:lnSpc>
            </a:pPr>
            <a:r>
              <a:rPr lang="en-US" sz="2996" b="true">
                <a:solidFill>
                  <a:srgbClr val="002529"/>
                </a:solidFill>
                <a:latin typeface="Arimo Bold"/>
                <a:ea typeface="Arimo Bold"/>
                <a:cs typeface="Arimo Bold"/>
                <a:sym typeface="Arimo Bold"/>
              </a:rPr>
              <a:t>8.1.8 Creating a Maintainable Program</a:t>
            </a:r>
          </a:p>
        </p:txBody>
      </p:sp>
      <p:sp>
        <p:nvSpPr>
          <p:cNvPr name="Freeform 4" id="4"/>
          <p:cNvSpPr/>
          <p:nvPr/>
        </p:nvSpPr>
        <p:spPr>
          <a:xfrm flipH="false" flipV="false" rot="0">
            <a:off x="3257160" y="6072977"/>
            <a:ext cx="705350" cy="913074"/>
          </a:xfrm>
          <a:custGeom>
            <a:avLst/>
            <a:gdLst/>
            <a:ahLst/>
            <a:cxnLst/>
            <a:rect r="r" b="b" t="t" l="l"/>
            <a:pathLst>
              <a:path h="913074" w="705350">
                <a:moveTo>
                  <a:pt x="0" y="0"/>
                </a:moveTo>
                <a:lnTo>
                  <a:pt x="705350" y="0"/>
                </a:lnTo>
                <a:lnTo>
                  <a:pt x="705350" y="913074"/>
                </a:lnTo>
                <a:lnTo>
                  <a:pt x="0" y="913074"/>
                </a:lnTo>
                <a:lnTo>
                  <a:pt x="0" y="0"/>
                </a:lnTo>
                <a:close/>
              </a:path>
            </a:pathLst>
          </a:custGeom>
          <a:blipFill>
            <a:blip r:embed="rId4">
              <a:extLst>
                <a:ext uri="{96DAC541-7B7A-43D3-8B79-37D633B846F1}">
                  <asvg:svgBlip xmlns:asvg="http://schemas.microsoft.com/office/drawing/2016/SVG/main" r:embed="rId5"/>
                </a:ext>
              </a:extLst>
            </a:blip>
            <a:stretch>
              <a:fillRect l="-45" t="0" r="-45" b="0"/>
            </a:stretch>
          </a:blipFill>
        </p:spPr>
      </p:sp>
      <p:sp>
        <p:nvSpPr>
          <p:cNvPr name="Freeform 5" id="5"/>
          <p:cNvSpPr/>
          <p:nvPr/>
        </p:nvSpPr>
        <p:spPr>
          <a:xfrm flipH="false" flipV="false" rot="0">
            <a:off x="11720067" y="1789908"/>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Freeform 6" id="6"/>
          <p:cNvSpPr/>
          <p:nvPr/>
        </p:nvSpPr>
        <p:spPr>
          <a:xfrm flipH="false" flipV="false" rot="0">
            <a:off x="11728392" y="5006207"/>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TextBox 7" id="7"/>
          <p:cNvSpPr txBox="true"/>
          <p:nvPr/>
        </p:nvSpPr>
        <p:spPr>
          <a:xfrm rot="0">
            <a:off x="11820848" y="2179740"/>
            <a:ext cx="4992965"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8.2.1 One-dimensional Arrays</a:t>
            </a:r>
          </a:p>
        </p:txBody>
      </p:sp>
      <p:sp>
        <p:nvSpPr>
          <p:cNvPr name="TextBox 8" id="8"/>
          <p:cNvSpPr txBox="true"/>
          <p:nvPr/>
        </p:nvSpPr>
        <p:spPr>
          <a:xfrm rot="0">
            <a:off x="11820848" y="3170340"/>
            <a:ext cx="4816992"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8.2.2 Two-dimensional Arrays</a:t>
            </a:r>
          </a:p>
        </p:txBody>
      </p:sp>
      <p:sp>
        <p:nvSpPr>
          <p:cNvPr name="TextBox 9" id="9"/>
          <p:cNvSpPr txBox="true"/>
          <p:nvPr/>
        </p:nvSpPr>
        <p:spPr>
          <a:xfrm rot="0">
            <a:off x="11820848" y="5459224"/>
            <a:ext cx="4318718" cy="22002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8.3.1 Reading from a file</a:t>
            </a:r>
          </a:p>
          <a:p>
            <a:pPr algn="l">
              <a:lnSpc>
                <a:spcPts val="4200"/>
              </a:lnSpc>
            </a:pPr>
            <a:r>
              <a:rPr lang="en-US" sz="3000" b="true">
                <a:solidFill>
                  <a:srgbClr val="002529">
                    <a:alpha val="35294"/>
                  </a:srgbClr>
                </a:solidFill>
                <a:latin typeface="Arimo Bold"/>
                <a:ea typeface="Arimo Bold"/>
                <a:cs typeface="Arimo Bold"/>
                <a:sym typeface="Arimo Bold"/>
              </a:rPr>
              <a:t>8.3.2 Writing to a file </a:t>
            </a:r>
          </a:p>
        </p:txBody>
      </p:sp>
      <p:grpSp>
        <p:nvGrpSpPr>
          <p:cNvPr name="Group 10" id="10"/>
          <p:cNvGrpSpPr/>
          <p:nvPr/>
        </p:nvGrpSpPr>
        <p:grpSpPr>
          <a:xfrm rot="0">
            <a:off x="2537237" y="180743"/>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4" id="14"/>
          <p:cNvSpPr txBox="true"/>
          <p:nvPr/>
        </p:nvSpPr>
        <p:spPr>
          <a:xfrm rot="0">
            <a:off x="5295174" y="-15325"/>
            <a:ext cx="7697652" cy="916305"/>
          </a:xfrm>
          <a:prstGeom prst="rect">
            <a:avLst/>
          </a:prstGeom>
        </p:spPr>
        <p:txBody>
          <a:bodyPr anchor="t" rtlCol="false" tIns="0" lIns="0" bIns="0" rIns="0">
            <a:spAutoFit/>
          </a:bodyPr>
          <a:lstStyle/>
          <a:p>
            <a:pPr algn="ctr">
              <a:lnSpc>
                <a:spcPts val="6719"/>
              </a:lnSpc>
            </a:pPr>
            <a:r>
              <a:rPr lang="en-US" sz="4800" b="true">
                <a:solidFill>
                  <a:srgbClr val="E8EEF1"/>
                </a:solidFill>
                <a:latin typeface="Code Pro Bold"/>
                <a:ea typeface="Code Pro Bold"/>
                <a:cs typeface="Code Pro Bold"/>
                <a:sym typeface="Code Pro Bold"/>
              </a:rPr>
              <a:t>Chapter Outline</a:t>
            </a:r>
          </a:p>
        </p:txBody>
      </p:sp>
    </p:spTree>
  </p:cSld>
  <p:clrMapOvr>
    <a:masterClrMapping/>
  </p:clrMapOvr>
</p:sld>
</file>

<file path=ppt/slides/slide128.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892532" y="941061"/>
            <a:ext cx="4206977" cy="791041"/>
          </a:xfrm>
          <a:prstGeom prst="rect">
            <a:avLst/>
          </a:prstGeom>
        </p:spPr>
        <p:txBody>
          <a:bodyPr anchor="t" rtlCol="false" tIns="0" lIns="0" bIns="0" rIns="0">
            <a:spAutoFit/>
          </a:bodyPr>
          <a:lstStyle/>
          <a:p>
            <a:pPr algn="l">
              <a:lnSpc>
                <a:spcPts val="5749"/>
              </a:lnSpc>
            </a:pPr>
            <a:r>
              <a:rPr lang="en-US" sz="4106">
                <a:solidFill>
                  <a:srgbClr val="7ED957"/>
                </a:solidFill>
                <a:latin typeface="Anca Coder"/>
                <a:ea typeface="Anca Coder"/>
                <a:cs typeface="Anca Coder"/>
                <a:sym typeface="Anca Coder"/>
              </a:rPr>
              <a:t>Subroutine</a:t>
            </a:r>
          </a:p>
        </p:txBody>
      </p:sp>
      <p:sp>
        <p:nvSpPr>
          <p:cNvPr name="TextBox 4" id="4"/>
          <p:cNvSpPr txBox="true"/>
          <p:nvPr/>
        </p:nvSpPr>
        <p:spPr>
          <a:xfrm rot="0">
            <a:off x="1028700" y="3221207"/>
            <a:ext cx="16600450" cy="263056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When writing algorithms, there are often </a:t>
            </a:r>
            <a:r>
              <a:rPr lang="en-US" sz="2933" b="true">
                <a:solidFill>
                  <a:srgbClr val="FF1616"/>
                </a:solidFill>
                <a:latin typeface="Arimo Bold"/>
                <a:ea typeface="Arimo Bold"/>
                <a:cs typeface="Arimo Bold"/>
                <a:sym typeface="Arimo Bold"/>
              </a:rPr>
              <a:t>recurring tasks</a:t>
            </a:r>
            <a:r>
              <a:rPr lang="en-US" sz="2933" b="true">
                <a:solidFill>
                  <a:srgbClr val="000000"/>
                </a:solidFill>
                <a:latin typeface="Arimo Bold"/>
                <a:ea typeface="Arimo Bold"/>
                <a:cs typeface="Arimo Bold"/>
                <a:sym typeface="Arimo Bold"/>
              </a:rPr>
              <a:t> that use the same sets of statements. To avoid repetition and writing new code each time they're needed, many programming languages utilize subroutines, also known as named procedures or functions. These are defined once and can be invoked multiple times throughout a program.</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129.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8000020" y="2769544"/>
            <a:ext cx="10972800" cy="5564777"/>
            <a:chOff x="0" y="0"/>
            <a:chExt cx="14630400" cy="7419703"/>
          </a:xfrm>
        </p:grpSpPr>
        <p:sp>
          <p:nvSpPr>
            <p:cNvPr name="Freeform 4" id="4"/>
            <p:cNvSpPr/>
            <p:nvPr/>
          </p:nvSpPr>
          <p:spPr>
            <a:xfrm flipH="false" flipV="false" rot="0">
              <a:off x="0" y="0"/>
              <a:ext cx="14630400" cy="7419721"/>
            </a:xfrm>
            <a:custGeom>
              <a:avLst/>
              <a:gdLst/>
              <a:ahLst/>
              <a:cxnLst/>
              <a:rect r="r" b="b" t="t" l="l"/>
              <a:pathLst>
                <a:path h="7419721" w="14630400">
                  <a:moveTo>
                    <a:pt x="0" y="0"/>
                  </a:moveTo>
                  <a:lnTo>
                    <a:pt x="14630400" y="0"/>
                  </a:lnTo>
                  <a:lnTo>
                    <a:pt x="14630400" y="7419721"/>
                  </a:lnTo>
                  <a:lnTo>
                    <a:pt x="0" y="7419721"/>
                  </a:lnTo>
                  <a:lnTo>
                    <a:pt x="0" y="0"/>
                  </a:lnTo>
                  <a:close/>
                </a:path>
              </a:pathLst>
            </a:custGeom>
            <a:blipFill>
              <a:blip r:embed="rId4"/>
              <a:stretch>
                <a:fillRect l="0" t="0" r="0" b="0"/>
              </a:stretch>
            </a:blipFill>
          </p:spPr>
        </p:sp>
      </p:grpSp>
      <p:sp>
        <p:nvSpPr>
          <p:cNvPr name="Freeform 5" id="5"/>
          <p:cNvSpPr/>
          <p:nvPr/>
        </p:nvSpPr>
        <p:spPr>
          <a:xfrm flipH="false" flipV="false" rot="-9788154">
            <a:off x="5452670" y="6845137"/>
            <a:ext cx="4359407" cy="3225961"/>
          </a:xfrm>
          <a:custGeom>
            <a:avLst/>
            <a:gdLst/>
            <a:ahLst/>
            <a:cxnLst/>
            <a:rect r="r" b="b" t="t" l="l"/>
            <a:pathLst>
              <a:path h="3225961" w="4359407">
                <a:moveTo>
                  <a:pt x="0" y="0"/>
                </a:moveTo>
                <a:lnTo>
                  <a:pt x="4359407" y="0"/>
                </a:lnTo>
                <a:lnTo>
                  <a:pt x="4359407" y="3225961"/>
                </a:lnTo>
                <a:lnTo>
                  <a:pt x="0" y="3225961"/>
                </a:lnTo>
                <a:lnTo>
                  <a:pt x="0" y="0"/>
                </a:lnTo>
                <a:close/>
              </a:path>
            </a:pathLst>
          </a:custGeom>
          <a:blipFill>
            <a:blip r:embed="rId5">
              <a:extLst>
                <a:ext uri="{96DAC541-7B7A-43D3-8B79-37D633B846F1}">
                  <asvg:svgBlip xmlns:asvg="http://schemas.microsoft.com/office/drawing/2016/SVG/main" r:embed="rId6"/>
                </a:ext>
              </a:extLst>
            </a:blip>
            <a:stretch>
              <a:fillRect l="0" t="-601" r="0" b="-601"/>
            </a:stretch>
          </a:blipFill>
        </p:spPr>
      </p:sp>
      <p:sp>
        <p:nvSpPr>
          <p:cNvPr name="TextBox 6" id="6"/>
          <p:cNvSpPr txBox="true"/>
          <p:nvPr/>
        </p:nvSpPr>
        <p:spPr>
          <a:xfrm rot="0">
            <a:off x="892532" y="941061"/>
            <a:ext cx="4206977" cy="791041"/>
          </a:xfrm>
          <a:prstGeom prst="rect">
            <a:avLst/>
          </a:prstGeom>
        </p:spPr>
        <p:txBody>
          <a:bodyPr anchor="t" rtlCol="false" tIns="0" lIns="0" bIns="0" rIns="0">
            <a:spAutoFit/>
          </a:bodyPr>
          <a:lstStyle/>
          <a:p>
            <a:pPr algn="l">
              <a:lnSpc>
                <a:spcPts val="5749"/>
              </a:lnSpc>
            </a:pPr>
            <a:r>
              <a:rPr lang="en-US" sz="4106">
                <a:solidFill>
                  <a:srgbClr val="7ED957"/>
                </a:solidFill>
                <a:latin typeface="Anca Coder"/>
                <a:ea typeface="Anca Coder"/>
                <a:cs typeface="Anca Coder"/>
                <a:sym typeface="Anca Coder"/>
              </a:rPr>
              <a:t>Subroutine</a:t>
            </a:r>
          </a:p>
        </p:txBody>
      </p:sp>
      <p:sp>
        <p:nvSpPr>
          <p:cNvPr name="TextBox 7" id="7"/>
          <p:cNvSpPr txBox="true"/>
          <p:nvPr/>
        </p:nvSpPr>
        <p:spPr>
          <a:xfrm rot="0">
            <a:off x="428342" y="3064647"/>
            <a:ext cx="8041834" cy="5269675"/>
          </a:xfrm>
          <a:prstGeom prst="rect">
            <a:avLst/>
          </a:prstGeom>
        </p:spPr>
        <p:txBody>
          <a:bodyPr anchor="t" rtlCol="false" tIns="0" lIns="0" bIns="0" rIns="0">
            <a:spAutoFit/>
          </a:bodyPr>
          <a:lstStyle/>
          <a:p>
            <a:pPr algn="l">
              <a:lnSpc>
                <a:spcPts val="3485"/>
              </a:lnSpc>
            </a:pPr>
            <a:r>
              <a:rPr lang="en-US" sz="2490" b="true">
                <a:solidFill>
                  <a:srgbClr val="000000"/>
                </a:solidFill>
                <a:latin typeface="Arimo Bold"/>
                <a:ea typeface="Arimo Bold"/>
                <a:cs typeface="Arimo Bold"/>
                <a:sym typeface="Arimo Bold"/>
              </a:rPr>
              <a:t>For example, let's say you have a program that would do the following operations to an input number:</a:t>
            </a:r>
          </a:p>
          <a:p>
            <a:pPr algn="l">
              <a:lnSpc>
                <a:spcPts val="3485"/>
              </a:lnSpc>
            </a:pPr>
          </a:p>
          <a:p>
            <a:pPr algn="l">
              <a:lnSpc>
                <a:spcPts val="3485"/>
              </a:lnSpc>
            </a:pPr>
            <a:r>
              <a:rPr lang="en-US" sz="2490" b="true">
                <a:solidFill>
                  <a:srgbClr val="000000"/>
                </a:solidFill>
                <a:latin typeface="Arimo Bold"/>
                <a:ea typeface="Arimo Bold"/>
                <a:cs typeface="Arimo Bold"/>
                <a:sym typeface="Arimo Bold"/>
              </a:rPr>
              <a:t>- Add 5 </a:t>
            </a:r>
          </a:p>
          <a:p>
            <a:pPr algn="l">
              <a:lnSpc>
                <a:spcPts val="3485"/>
              </a:lnSpc>
            </a:pPr>
            <a:r>
              <a:rPr lang="en-US" sz="2490" b="true">
                <a:solidFill>
                  <a:srgbClr val="000000"/>
                </a:solidFill>
                <a:latin typeface="Arimo Bold"/>
                <a:ea typeface="Arimo Bold"/>
                <a:cs typeface="Arimo Bold"/>
                <a:sym typeface="Arimo Bold"/>
              </a:rPr>
              <a:t>- Multiply by 3</a:t>
            </a:r>
          </a:p>
          <a:p>
            <a:pPr algn="l">
              <a:lnSpc>
                <a:spcPts val="3485"/>
              </a:lnSpc>
            </a:pPr>
            <a:r>
              <a:rPr lang="en-US" sz="2490" b="true">
                <a:solidFill>
                  <a:srgbClr val="000000"/>
                </a:solidFill>
                <a:latin typeface="Arimo Bold"/>
                <a:ea typeface="Arimo Bold"/>
                <a:cs typeface="Arimo Bold"/>
                <a:sym typeface="Arimo Bold"/>
              </a:rPr>
              <a:t>- Divide by 2</a:t>
            </a:r>
          </a:p>
          <a:p>
            <a:pPr algn="l">
              <a:lnSpc>
                <a:spcPts val="3485"/>
              </a:lnSpc>
            </a:pPr>
            <a:r>
              <a:rPr lang="en-US" sz="2490" b="true">
                <a:solidFill>
                  <a:srgbClr val="000000"/>
                </a:solidFill>
                <a:latin typeface="Arimo Bold"/>
                <a:ea typeface="Arimo Bold"/>
                <a:cs typeface="Arimo Bold"/>
                <a:sym typeface="Arimo Bold"/>
              </a:rPr>
              <a:t>- Add 100</a:t>
            </a:r>
          </a:p>
          <a:p>
            <a:pPr algn="l">
              <a:lnSpc>
                <a:spcPts val="3485"/>
              </a:lnSpc>
            </a:pPr>
            <a:r>
              <a:rPr lang="en-US" sz="2490" b="true">
                <a:solidFill>
                  <a:srgbClr val="000000"/>
                </a:solidFill>
                <a:latin typeface="Arimo Bold"/>
                <a:ea typeface="Arimo Bold"/>
                <a:cs typeface="Arimo Bold"/>
                <a:sym typeface="Arimo Bold"/>
              </a:rPr>
              <a:t>- Minus 20</a:t>
            </a:r>
          </a:p>
          <a:p>
            <a:pPr algn="l">
              <a:lnSpc>
                <a:spcPts val="3485"/>
              </a:lnSpc>
            </a:pPr>
            <a:r>
              <a:rPr lang="en-US" sz="2490" b="true">
                <a:solidFill>
                  <a:srgbClr val="000000"/>
                </a:solidFill>
                <a:latin typeface="Arimo Bold"/>
                <a:ea typeface="Arimo Bold"/>
                <a:cs typeface="Arimo Bold"/>
                <a:sym typeface="Arimo Bold"/>
              </a:rPr>
              <a:t>- Then, print the total.</a:t>
            </a:r>
          </a:p>
          <a:p>
            <a:pPr algn="l">
              <a:lnSpc>
                <a:spcPts val="3485"/>
              </a:lnSpc>
            </a:pPr>
          </a:p>
          <a:p>
            <a:pPr algn="l">
              <a:lnSpc>
                <a:spcPts val="3485"/>
              </a:lnSpc>
            </a:pPr>
            <a:r>
              <a:rPr lang="en-US" sz="2490" b="true">
                <a:solidFill>
                  <a:srgbClr val="000000"/>
                </a:solidFill>
                <a:latin typeface="Arimo Bold"/>
                <a:ea typeface="Arimo Bold"/>
                <a:cs typeface="Arimo Bold"/>
                <a:sym typeface="Arimo Bold"/>
              </a:rPr>
              <a:t>You program might look like this. </a:t>
            </a:r>
          </a:p>
        </p:txBody>
      </p:sp>
      <p:grpSp>
        <p:nvGrpSpPr>
          <p:cNvPr name="Group 8" id="8"/>
          <p:cNvGrpSpPr/>
          <p:nvPr/>
        </p:nvGrpSpPr>
        <p:grpSpPr>
          <a:xfrm rot="0">
            <a:off x="2537237" y="180743"/>
            <a:ext cx="13213526" cy="9925515"/>
            <a:chOff x="0" y="0"/>
            <a:chExt cx="17618034" cy="13234020"/>
          </a:xfrm>
        </p:grpSpPr>
        <p:sp>
          <p:nvSpPr>
            <p:cNvPr name="Freeform 9" id="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0" id="1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1" id="1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8FFFB"/>
        </a:solidFill>
      </p:bgPr>
    </p:bg>
    <p:spTree>
      <p:nvGrpSpPr>
        <p:cNvPr id="1" name=""/>
        <p:cNvGrpSpPr/>
        <p:nvPr/>
      </p:nvGrpSpPr>
      <p:grpSpPr>
        <a:xfrm>
          <a:off x="0" y="0"/>
          <a:ext cx="0" cy="0"/>
          <a:chOff x="0" y="0"/>
          <a:chExt cx="0" cy="0"/>
        </a:xfrm>
      </p:grpSpPr>
      <p:sp>
        <p:nvSpPr>
          <p:cNvPr name="Freeform 2" id="2"/>
          <p:cNvSpPr/>
          <p:nvPr/>
        </p:nvSpPr>
        <p:spPr>
          <a:xfrm flipH="false" flipV="false" rot="0">
            <a:off x="14285181" y="2792604"/>
            <a:ext cx="3235018" cy="6935768"/>
          </a:xfrm>
          <a:custGeom>
            <a:avLst/>
            <a:gdLst/>
            <a:ahLst/>
            <a:cxnLst/>
            <a:rect r="r" b="b" t="t" l="l"/>
            <a:pathLst>
              <a:path h="6935768" w="3235018">
                <a:moveTo>
                  <a:pt x="0" y="0"/>
                </a:moveTo>
                <a:lnTo>
                  <a:pt x="3235018" y="0"/>
                </a:lnTo>
                <a:lnTo>
                  <a:pt x="3235018" y="6935768"/>
                </a:lnTo>
                <a:lnTo>
                  <a:pt x="0" y="69357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338562" y="813292"/>
            <a:ext cx="9610877" cy="1569737"/>
          </a:xfrm>
          <a:prstGeom prst="rect">
            <a:avLst/>
          </a:prstGeom>
        </p:spPr>
        <p:txBody>
          <a:bodyPr anchor="t" rtlCol="false" tIns="0" lIns="0" bIns="0" rIns="0">
            <a:spAutoFit/>
          </a:bodyPr>
          <a:lstStyle/>
          <a:p>
            <a:pPr algn="ctr">
              <a:lnSpc>
                <a:spcPts val="11444"/>
              </a:lnSpc>
            </a:pPr>
            <a:r>
              <a:rPr lang="en-US" sz="8175">
                <a:solidFill>
                  <a:srgbClr val="000000"/>
                </a:solidFill>
                <a:latin typeface="Architects Daughter"/>
                <a:ea typeface="Architects Daughter"/>
                <a:cs typeface="Architects Daughter"/>
                <a:sym typeface="Architects Daughter"/>
              </a:rPr>
              <a:t>5 Basic Data Types</a:t>
            </a:r>
          </a:p>
        </p:txBody>
      </p:sp>
      <p:sp>
        <p:nvSpPr>
          <p:cNvPr name="Freeform 4" id="4"/>
          <p:cNvSpPr/>
          <p:nvPr/>
        </p:nvSpPr>
        <p:spPr>
          <a:xfrm flipH="false" flipV="false" rot="0">
            <a:off x="3835915" y="2792604"/>
            <a:ext cx="3235018" cy="6935768"/>
          </a:xfrm>
          <a:custGeom>
            <a:avLst/>
            <a:gdLst/>
            <a:ahLst/>
            <a:cxnLst/>
            <a:rect r="r" b="b" t="t" l="l"/>
            <a:pathLst>
              <a:path h="6935768" w="3235018">
                <a:moveTo>
                  <a:pt x="0" y="0"/>
                </a:moveTo>
                <a:lnTo>
                  <a:pt x="3235018" y="0"/>
                </a:lnTo>
                <a:lnTo>
                  <a:pt x="3235018" y="6935768"/>
                </a:lnTo>
                <a:lnTo>
                  <a:pt x="0" y="69357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246223" y="2792604"/>
            <a:ext cx="3235018" cy="6935768"/>
          </a:xfrm>
          <a:custGeom>
            <a:avLst/>
            <a:gdLst/>
            <a:ahLst/>
            <a:cxnLst/>
            <a:rect r="r" b="b" t="t" l="l"/>
            <a:pathLst>
              <a:path h="6935768" w="3235018">
                <a:moveTo>
                  <a:pt x="0" y="0"/>
                </a:moveTo>
                <a:lnTo>
                  <a:pt x="3235018" y="0"/>
                </a:lnTo>
                <a:lnTo>
                  <a:pt x="3235018" y="6935768"/>
                </a:lnTo>
                <a:lnTo>
                  <a:pt x="0" y="69357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426942" y="2792604"/>
            <a:ext cx="3235018" cy="6935768"/>
          </a:xfrm>
          <a:custGeom>
            <a:avLst/>
            <a:gdLst/>
            <a:ahLst/>
            <a:cxnLst/>
            <a:rect r="r" b="b" t="t" l="l"/>
            <a:pathLst>
              <a:path h="6935768" w="3235018">
                <a:moveTo>
                  <a:pt x="0" y="0"/>
                </a:moveTo>
                <a:lnTo>
                  <a:pt x="3235018" y="0"/>
                </a:lnTo>
                <a:lnTo>
                  <a:pt x="3235018" y="6935768"/>
                </a:lnTo>
                <a:lnTo>
                  <a:pt x="0" y="69357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0766342" y="2792604"/>
            <a:ext cx="3235018" cy="6935768"/>
          </a:xfrm>
          <a:custGeom>
            <a:avLst/>
            <a:gdLst/>
            <a:ahLst/>
            <a:cxnLst/>
            <a:rect r="r" b="b" t="t" l="l"/>
            <a:pathLst>
              <a:path h="6935768" w="3235018">
                <a:moveTo>
                  <a:pt x="0" y="0"/>
                </a:moveTo>
                <a:lnTo>
                  <a:pt x="3235018" y="0"/>
                </a:lnTo>
                <a:lnTo>
                  <a:pt x="3235018" y="6935768"/>
                </a:lnTo>
                <a:lnTo>
                  <a:pt x="0" y="69357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577078" y="4043839"/>
            <a:ext cx="2934746" cy="3536950"/>
          </a:xfrm>
          <a:prstGeom prst="rect">
            <a:avLst/>
          </a:prstGeom>
        </p:spPr>
        <p:txBody>
          <a:bodyPr anchor="t" rtlCol="false" tIns="0" lIns="0" bIns="0" rIns="0">
            <a:spAutoFit/>
          </a:bodyPr>
          <a:lstStyle/>
          <a:p>
            <a:pPr algn="ctr">
              <a:lnSpc>
                <a:spcPts val="3499"/>
              </a:lnSpc>
            </a:pPr>
            <a:r>
              <a:rPr lang="en-US" sz="2499" b="true">
                <a:solidFill>
                  <a:srgbClr val="000000"/>
                </a:solidFill>
                <a:latin typeface="Arimo Bold"/>
                <a:ea typeface="Arimo Bold"/>
                <a:cs typeface="Arimo Bold"/>
                <a:sym typeface="Arimo Bold"/>
              </a:rPr>
              <a:t>An integer is a data type in programming that represents whole numbers without any fractional component.</a:t>
            </a:r>
          </a:p>
        </p:txBody>
      </p:sp>
      <p:sp>
        <p:nvSpPr>
          <p:cNvPr name="TextBox 9" id="9"/>
          <p:cNvSpPr txBox="true"/>
          <p:nvPr/>
        </p:nvSpPr>
        <p:spPr>
          <a:xfrm rot="0">
            <a:off x="3876211" y="4043839"/>
            <a:ext cx="3154426" cy="3975100"/>
          </a:xfrm>
          <a:prstGeom prst="rect">
            <a:avLst/>
          </a:prstGeom>
        </p:spPr>
        <p:txBody>
          <a:bodyPr anchor="t" rtlCol="false" tIns="0" lIns="0" bIns="0" rIns="0">
            <a:spAutoFit/>
          </a:bodyPr>
          <a:lstStyle/>
          <a:p>
            <a:pPr algn="ctr">
              <a:lnSpc>
                <a:spcPts val="3499"/>
              </a:lnSpc>
            </a:pPr>
            <a:r>
              <a:rPr lang="en-US" sz="2499" b="true">
                <a:solidFill>
                  <a:srgbClr val="F8FFFB"/>
                </a:solidFill>
                <a:latin typeface="Arimo Bold"/>
                <a:ea typeface="Arimo Bold"/>
                <a:cs typeface="Arimo Bold"/>
                <a:sym typeface="Arimo Bold"/>
              </a:rPr>
              <a:t>A float (floating-point number) is a data type in programming that represents numbers with a fractional component.</a:t>
            </a:r>
          </a:p>
        </p:txBody>
      </p:sp>
      <p:sp>
        <p:nvSpPr>
          <p:cNvPr name="TextBox 10" id="10"/>
          <p:cNvSpPr txBox="true"/>
          <p:nvPr/>
        </p:nvSpPr>
        <p:spPr>
          <a:xfrm rot="0">
            <a:off x="7310859" y="3722733"/>
            <a:ext cx="3026858" cy="5727700"/>
          </a:xfrm>
          <a:prstGeom prst="rect">
            <a:avLst/>
          </a:prstGeom>
        </p:spPr>
        <p:txBody>
          <a:bodyPr anchor="t" rtlCol="false" tIns="0" lIns="0" bIns="0" rIns="0">
            <a:spAutoFit/>
          </a:bodyPr>
          <a:lstStyle/>
          <a:p>
            <a:pPr algn="ctr">
              <a:lnSpc>
                <a:spcPts val="3499"/>
              </a:lnSpc>
            </a:pPr>
            <a:r>
              <a:rPr lang="en-US" sz="2499" b="true">
                <a:solidFill>
                  <a:srgbClr val="000000"/>
                </a:solidFill>
                <a:latin typeface="Arimo Bold"/>
                <a:ea typeface="Arimo Bold"/>
                <a:cs typeface="Arimo Bold"/>
                <a:sym typeface="Arimo Bold"/>
              </a:rPr>
              <a:t>A char (character) is a data type in programming that represents a single character, such as a letter, digit, or symbol, typically enclosed in single quotes.</a:t>
            </a:r>
          </a:p>
        </p:txBody>
      </p:sp>
      <p:sp>
        <p:nvSpPr>
          <p:cNvPr name="TextBox 11" id="11"/>
          <p:cNvSpPr txBox="true"/>
          <p:nvPr/>
        </p:nvSpPr>
        <p:spPr>
          <a:xfrm rot="0">
            <a:off x="11050702" y="4018439"/>
            <a:ext cx="2666298" cy="5289550"/>
          </a:xfrm>
          <a:prstGeom prst="rect">
            <a:avLst/>
          </a:prstGeom>
        </p:spPr>
        <p:txBody>
          <a:bodyPr anchor="t" rtlCol="false" tIns="0" lIns="0" bIns="0" rIns="0">
            <a:spAutoFit/>
          </a:bodyPr>
          <a:lstStyle/>
          <a:p>
            <a:pPr algn="ctr">
              <a:lnSpc>
                <a:spcPts val="3499"/>
              </a:lnSpc>
            </a:pPr>
            <a:r>
              <a:rPr lang="en-US" sz="2499" b="true">
                <a:solidFill>
                  <a:srgbClr val="000000"/>
                </a:solidFill>
                <a:latin typeface="Arimo Bold"/>
                <a:ea typeface="Arimo Bold"/>
                <a:cs typeface="Arimo Bold"/>
                <a:sym typeface="Arimo Bold"/>
              </a:rPr>
              <a:t>A string is a data type in programming that represents a sequence of characters, typically used for storing and manipulating text.</a:t>
            </a:r>
          </a:p>
        </p:txBody>
      </p:sp>
      <p:sp>
        <p:nvSpPr>
          <p:cNvPr name="TextBox 12" id="12"/>
          <p:cNvSpPr txBox="true"/>
          <p:nvPr/>
        </p:nvSpPr>
        <p:spPr>
          <a:xfrm rot="0">
            <a:off x="14503513" y="4043839"/>
            <a:ext cx="2755787" cy="4413250"/>
          </a:xfrm>
          <a:prstGeom prst="rect">
            <a:avLst/>
          </a:prstGeom>
        </p:spPr>
        <p:txBody>
          <a:bodyPr anchor="t" rtlCol="false" tIns="0" lIns="0" bIns="0" rIns="0">
            <a:spAutoFit/>
          </a:bodyPr>
          <a:lstStyle/>
          <a:p>
            <a:pPr algn="ctr">
              <a:lnSpc>
                <a:spcPts val="3499"/>
              </a:lnSpc>
            </a:pPr>
            <a:r>
              <a:rPr lang="en-US" sz="2499" b="true">
                <a:solidFill>
                  <a:srgbClr val="F6F7F7"/>
                </a:solidFill>
                <a:latin typeface="Arimo Bold"/>
                <a:ea typeface="Arimo Bold"/>
                <a:cs typeface="Arimo Bold"/>
                <a:sym typeface="Arimo Bold"/>
              </a:rPr>
              <a:t>A boolean is a data type in programming that represents a value of true or false, used for logical operations and conditions.</a:t>
            </a:r>
          </a:p>
        </p:txBody>
      </p:sp>
      <p:sp>
        <p:nvSpPr>
          <p:cNvPr name="TextBox 13" id="13"/>
          <p:cNvSpPr txBox="true"/>
          <p:nvPr/>
        </p:nvSpPr>
        <p:spPr>
          <a:xfrm rot="0">
            <a:off x="712191" y="2709995"/>
            <a:ext cx="2664520" cy="1245262"/>
          </a:xfrm>
          <a:prstGeom prst="rect">
            <a:avLst/>
          </a:prstGeom>
        </p:spPr>
        <p:txBody>
          <a:bodyPr anchor="t" rtlCol="false" tIns="0" lIns="0" bIns="0" rIns="0">
            <a:spAutoFit/>
          </a:bodyPr>
          <a:lstStyle/>
          <a:p>
            <a:pPr algn="ctr">
              <a:lnSpc>
                <a:spcPts val="9164"/>
              </a:lnSpc>
            </a:pPr>
            <a:r>
              <a:rPr lang="en-US" sz="6546">
                <a:solidFill>
                  <a:srgbClr val="000000"/>
                </a:solidFill>
                <a:latin typeface="Architects Daughter"/>
                <a:ea typeface="Architects Daughter"/>
                <a:cs typeface="Architects Daughter"/>
                <a:sym typeface="Architects Daughter"/>
              </a:rPr>
              <a:t>Integer</a:t>
            </a:r>
          </a:p>
        </p:txBody>
      </p:sp>
      <p:sp>
        <p:nvSpPr>
          <p:cNvPr name="TextBox 14" id="14"/>
          <p:cNvSpPr txBox="true"/>
          <p:nvPr/>
        </p:nvSpPr>
        <p:spPr>
          <a:xfrm rot="0">
            <a:off x="3835915" y="2877902"/>
            <a:ext cx="3155639" cy="812419"/>
          </a:xfrm>
          <a:prstGeom prst="rect">
            <a:avLst/>
          </a:prstGeom>
        </p:spPr>
        <p:txBody>
          <a:bodyPr anchor="t" rtlCol="false" tIns="0" lIns="0" bIns="0" rIns="0">
            <a:spAutoFit/>
          </a:bodyPr>
          <a:lstStyle/>
          <a:p>
            <a:pPr algn="ctr">
              <a:lnSpc>
                <a:spcPts val="6671"/>
              </a:lnSpc>
            </a:pPr>
            <a:r>
              <a:rPr lang="en-US" sz="4765">
                <a:solidFill>
                  <a:srgbClr val="F8FFFB"/>
                </a:solidFill>
                <a:latin typeface="Architects Daughter"/>
                <a:ea typeface="Architects Daughter"/>
                <a:cs typeface="Architects Daughter"/>
                <a:sym typeface="Architects Daughter"/>
              </a:rPr>
              <a:t>Real/Float</a:t>
            </a:r>
          </a:p>
        </p:txBody>
      </p:sp>
      <p:sp>
        <p:nvSpPr>
          <p:cNvPr name="TextBox 15" id="15"/>
          <p:cNvSpPr txBox="true"/>
          <p:nvPr/>
        </p:nvSpPr>
        <p:spPr>
          <a:xfrm rot="0">
            <a:off x="7680533" y="2709995"/>
            <a:ext cx="2015944" cy="1119657"/>
          </a:xfrm>
          <a:prstGeom prst="rect">
            <a:avLst/>
          </a:prstGeom>
        </p:spPr>
        <p:txBody>
          <a:bodyPr anchor="t" rtlCol="false" tIns="0" lIns="0" bIns="0" rIns="0">
            <a:spAutoFit/>
          </a:bodyPr>
          <a:lstStyle/>
          <a:p>
            <a:pPr algn="ctr">
              <a:lnSpc>
                <a:spcPts val="9164"/>
              </a:lnSpc>
            </a:pPr>
            <a:r>
              <a:rPr lang="en-US" sz="6546">
                <a:solidFill>
                  <a:srgbClr val="000000"/>
                </a:solidFill>
                <a:latin typeface="Architects Daughter"/>
                <a:ea typeface="Architects Daughter"/>
                <a:cs typeface="Architects Daughter"/>
                <a:sym typeface="Architects Daughter"/>
              </a:rPr>
              <a:t>Char</a:t>
            </a:r>
          </a:p>
        </p:txBody>
      </p:sp>
      <p:sp>
        <p:nvSpPr>
          <p:cNvPr name="TextBox 16" id="16"/>
          <p:cNvSpPr txBox="true"/>
          <p:nvPr/>
        </p:nvSpPr>
        <p:spPr>
          <a:xfrm rot="0">
            <a:off x="11050702" y="2709995"/>
            <a:ext cx="2479051" cy="1119657"/>
          </a:xfrm>
          <a:prstGeom prst="rect">
            <a:avLst/>
          </a:prstGeom>
        </p:spPr>
        <p:txBody>
          <a:bodyPr anchor="t" rtlCol="false" tIns="0" lIns="0" bIns="0" rIns="0">
            <a:spAutoFit/>
          </a:bodyPr>
          <a:lstStyle/>
          <a:p>
            <a:pPr algn="ctr">
              <a:lnSpc>
                <a:spcPts val="9164"/>
              </a:lnSpc>
            </a:pPr>
            <a:r>
              <a:rPr lang="en-US" sz="6546">
                <a:solidFill>
                  <a:srgbClr val="000000"/>
                </a:solidFill>
                <a:latin typeface="Architects Daughter"/>
                <a:ea typeface="Architects Daughter"/>
                <a:cs typeface="Architects Daughter"/>
                <a:sym typeface="Architects Daughter"/>
              </a:rPr>
              <a:t>String</a:t>
            </a:r>
          </a:p>
        </p:txBody>
      </p:sp>
      <p:sp>
        <p:nvSpPr>
          <p:cNvPr name="TextBox 17" id="17"/>
          <p:cNvSpPr txBox="true"/>
          <p:nvPr/>
        </p:nvSpPr>
        <p:spPr>
          <a:xfrm rot="0">
            <a:off x="14287110" y="2709995"/>
            <a:ext cx="3194967" cy="1119657"/>
          </a:xfrm>
          <a:prstGeom prst="rect">
            <a:avLst/>
          </a:prstGeom>
        </p:spPr>
        <p:txBody>
          <a:bodyPr anchor="t" rtlCol="false" tIns="0" lIns="0" bIns="0" rIns="0">
            <a:spAutoFit/>
          </a:bodyPr>
          <a:lstStyle/>
          <a:p>
            <a:pPr algn="ctr">
              <a:lnSpc>
                <a:spcPts val="9164"/>
              </a:lnSpc>
            </a:pPr>
            <a:r>
              <a:rPr lang="en-US" sz="6546">
                <a:solidFill>
                  <a:srgbClr val="F8FFFB"/>
                </a:solidFill>
                <a:latin typeface="Architects Daughter"/>
                <a:ea typeface="Architects Daughter"/>
                <a:cs typeface="Architects Daughter"/>
                <a:sym typeface="Architects Daughter"/>
              </a:rPr>
              <a:t>Boolean</a:t>
            </a:r>
          </a:p>
        </p:txBody>
      </p:sp>
      <p:grpSp>
        <p:nvGrpSpPr>
          <p:cNvPr name="Group 18" id="18"/>
          <p:cNvGrpSpPr/>
          <p:nvPr/>
        </p:nvGrpSpPr>
        <p:grpSpPr>
          <a:xfrm rot="0">
            <a:off x="2537237" y="180743"/>
            <a:ext cx="13213526" cy="9925515"/>
            <a:chOff x="0" y="0"/>
            <a:chExt cx="17618034" cy="13234020"/>
          </a:xfrm>
        </p:grpSpPr>
        <p:sp>
          <p:nvSpPr>
            <p:cNvPr name="Freeform 19" id="1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20" id="2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21" id="2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Tree>
  </p:cSld>
  <p:clrMapOvr>
    <a:masterClrMapping/>
  </p:clrMapOvr>
</p:sld>
</file>

<file path=ppt/slides/slide130.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9788154">
            <a:off x="5602409" y="6860110"/>
            <a:ext cx="4359407" cy="3225961"/>
          </a:xfrm>
          <a:custGeom>
            <a:avLst/>
            <a:gdLst/>
            <a:ahLst/>
            <a:cxnLst/>
            <a:rect r="r" b="b" t="t" l="l"/>
            <a:pathLst>
              <a:path h="3225961" w="4359407">
                <a:moveTo>
                  <a:pt x="0" y="0"/>
                </a:moveTo>
                <a:lnTo>
                  <a:pt x="4359407" y="0"/>
                </a:lnTo>
                <a:lnTo>
                  <a:pt x="4359407" y="3225961"/>
                </a:lnTo>
                <a:lnTo>
                  <a:pt x="0" y="3225961"/>
                </a:lnTo>
                <a:lnTo>
                  <a:pt x="0" y="0"/>
                </a:lnTo>
                <a:close/>
              </a:path>
            </a:pathLst>
          </a:custGeom>
          <a:blipFill>
            <a:blip r:embed="rId4">
              <a:extLst>
                <a:ext uri="{96DAC541-7B7A-43D3-8B79-37D633B846F1}">
                  <asvg:svgBlip xmlns:asvg="http://schemas.microsoft.com/office/drawing/2016/SVG/main" r:embed="rId5"/>
                </a:ext>
              </a:extLst>
            </a:blip>
            <a:stretch>
              <a:fillRect l="0" t="-601" r="0" b="-601"/>
            </a:stretch>
          </a:blipFill>
        </p:spPr>
      </p:sp>
      <p:grpSp>
        <p:nvGrpSpPr>
          <p:cNvPr name="Group 4" id="4"/>
          <p:cNvGrpSpPr/>
          <p:nvPr/>
        </p:nvGrpSpPr>
        <p:grpSpPr>
          <a:xfrm rot="0">
            <a:off x="8576770" y="1112511"/>
            <a:ext cx="9711230" cy="6839481"/>
            <a:chOff x="0" y="0"/>
            <a:chExt cx="12948307" cy="9119308"/>
          </a:xfrm>
        </p:grpSpPr>
        <p:sp>
          <p:nvSpPr>
            <p:cNvPr name="Freeform 5" id="5"/>
            <p:cNvSpPr/>
            <p:nvPr/>
          </p:nvSpPr>
          <p:spPr>
            <a:xfrm flipH="false" flipV="false" rot="0">
              <a:off x="0" y="0"/>
              <a:ext cx="12948285" cy="9119362"/>
            </a:xfrm>
            <a:custGeom>
              <a:avLst/>
              <a:gdLst/>
              <a:ahLst/>
              <a:cxnLst/>
              <a:rect r="r" b="b" t="t" l="l"/>
              <a:pathLst>
                <a:path h="9119362" w="12948285">
                  <a:moveTo>
                    <a:pt x="0" y="0"/>
                  </a:moveTo>
                  <a:lnTo>
                    <a:pt x="12948285" y="0"/>
                  </a:lnTo>
                  <a:lnTo>
                    <a:pt x="12948285" y="9119362"/>
                  </a:lnTo>
                  <a:lnTo>
                    <a:pt x="0" y="9119362"/>
                  </a:lnTo>
                  <a:lnTo>
                    <a:pt x="0" y="0"/>
                  </a:lnTo>
                  <a:close/>
                </a:path>
              </a:pathLst>
            </a:custGeom>
            <a:blipFill>
              <a:blip r:embed="rId6"/>
              <a:stretch>
                <a:fillRect l="0" t="0" r="0" b="0"/>
              </a:stretch>
            </a:blipFill>
          </p:spPr>
        </p:sp>
      </p:grpSp>
      <p:sp>
        <p:nvSpPr>
          <p:cNvPr name="TextBox 6" id="6"/>
          <p:cNvSpPr txBox="true"/>
          <p:nvPr/>
        </p:nvSpPr>
        <p:spPr>
          <a:xfrm rot="0">
            <a:off x="892532" y="941061"/>
            <a:ext cx="4206977" cy="791041"/>
          </a:xfrm>
          <a:prstGeom prst="rect">
            <a:avLst/>
          </a:prstGeom>
        </p:spPr>
        <p:txBody>
          <a:bodyPr anchor="t" rtlCol="false" tIns="0" lIns="0" bIns="0" rIns="0">
            <a:spAutoFit/>
          </a:bodyPr>
          <a:lstStyle/>
          <a:p>
            <a:pPr algn="l">
              <a:lnSpc>
                <a:spcPts val="5749"/>
              </a:lnSpc>
            </a:pPr>
            <a:r>
              <a:rPr lang="en-US" sz="4106">
                <a:solidFill>
                  <a:srgbClr val="7ED957"/>
                </a:solidFill>
                <a:latin typeface="Anca Coder"/>
                <a:ea typeface="Anca Coder"/>
                <a:cs typeface="Anca Coder"/>
                <a:sym typeface="Anca Coder"/>
              </a:rPr>
              <a:t>Subroutine</a:t>
            </a:r>
          </a:p>
        </p:txBody>
      </p:sp>
      <p:sp>
        <p:nvSpPr>
          <p:cNvPr name="TextBox 7" id="7"/>
          <p:cNvSpPr txBox="true"/>
          <p:nvPr/>
        </p:nvSpPr>
        <p:spPr>
          <a:xfrm rot="0">
            <a:off x="428342" y="3064647"/>
            <a:ext cx="8041834" cy="5289797"/>
          </a:xfrm>
          <a:prstGeom prst="rect">
            <a:avLst/>
          </a:prstGeom>
        </p:spPr>
        <p:txBody>
          <a:bodyPr anchor="t" rtlCol="false" tIns="0" lIns="0" bIns="0" rIns="0">
            <a:spAutoFit/>
          </a:bodyPr>
          <a:lstStyle/>
          <a:p>
            <a:pPr algn="l">
              <a:lnSpc>
                <a:spcPts val="3485"/>
              </a:lnSpc>
            </a:pPr>
            <a:r>
              <a:rPr lang="en-US" sz="2490" b="true">
                <a:solidFill>
                  <a:srgbClr val="000000"/>
                </a:solidFill>
                <a:latin typeface="Arimo Bold"/>
                <a:ea typeface="Arimo Bold"/>
                <a:cs typeface="Arimo Bold"/>
                <a:sym typeface="Arimo Bold"/>
              </a:rPr>
              <a:t>For example, let's say you have a program that would do the following operations to </a:t>
            </a:r>
            <a:r>
              <a:rPr lang="en-US" sz="2490" b="true">
                <a:solidFill>
                  <a:srgbClr val="D83731"/>
                </a:solidFill>
                <a:latin typeface="Arimo Bold"/>
                <a:ea typeface="Arimo Bold"/>
                <a:cs typeface="Arimo Bold"/>
                <a:sym typeface="Arimo Bold"/>
              </a:rPr>
              <a:t>two</a:t>
            </a:r>
            <a:r>
              <a:rPr lang="en-US" sz="2490" b="true">
                <a:solidFill>
                  <a:srgbClr val="000000"/>
                </a:solidFill>
                <a:latin typeface="Arimo Bold"/>
                <a:ea typeface="Arimo Bold"/>
                <a:cs typeface="Arimo Bold"/>
                <a:sym typeface="Arimo Bold"/>
              </a:rPr>
              <a:t> input number:</a:t>
            </a:r>
          </a:p>
          <a:p>
            <a:pPr algn="l">
              <a:lnSpc>
                <a:spcPts val="3485"/>
              </a:lnSpc>
            </a:pPr>
          </a:p>
          <a:p>
            <a:pPr algn="l">
              <a:lnSpc>
                <a:spcPts val="3485"/>
              </a:lnSpc>
            </a:pPr>
            <a:r>
              <a:rPr lang="en-US" sz="2490" b="true">
                <a:solidFill>
                  <a:srgbClr val="000000"/>
                </a:solidFill>
                <a:latin typeface="Arimo Bold"/>
                <a:ea typeface="Arimo Bold"/>
                <a:cs typeface="Arimo Bold"/>
                <a:sym typeface="Arimo Bold"/>
              </a:rPr>
              <a:t>- Add 5 </a:t>
            </a:r>
          </a:p>
          <a:p>
            <a:pPr algn="l">
              <a:lnSpc>
                <a:spcPts val="3485"/>
              </a:lnSpc>
            </a:pPr>
            <a:r>
              <a:rPr lang="en-US" sz="2490" b="true">
                <a:solidFill>
                  <a:srgbClr val="000000"/>
                </a:solidFill>
                <a:latin typeface="Arimo Bold"/>
                <a:ea typeface="Arimo Bold"/>
                <a:cs typeface="Arimo Bold"/>
                <a:sym typeface="Arimo Bold"/>
              </a:rPr>
              <a:t>- Multiply by 3</a:t>
            </a:r>
          </a:p>
          <a:p>
            <a:pPr algn="l">
              <a:lnSpc>
                <a:spcPts val="3485"/>
              </a:lnSpc>
            </a:pPr>
            <a:r>
              <a:rPr lang="en-US" sz="2490" b="true">
                <a:solidFill>
                  <a:srgbClr val="000000"/>
                </a:solidFill>
                <a:latin typeface="Arimo Bold"/>
                <a:ea typeface="Arimo Bold"/>
                <a:cs typeface="Arimo Bold"/>
                <a:sym typeface="Arimo Bold"/>
              </a:rPr>
              <a:t>- Divide by 2</a:t>
            </a:r>
          </a:p>
          <a:p>
            <a:pPr algn="l">
              <a:lnSpc>
                <a:spcPts val="3485"/>
              </a:lnSpc>
            </a:pPr>
            <a:r>
              <a:rPr lang="en-US" sz="2490" b="true">
                <a:solidFill>
                  <a:srgbClr val="000000"/>
                </a:solidFill>
                <a:latin typeface="Arimo Bold"/>
                <a:ea typeface="Arimo Bold"/>
                <a:cs typeface="Arimo Bold"/>
                <a:sym typeface="Arimo Bold"/>
              </a:rPr>
              <a:t>- Add 100</a:t>
            </a:r>
          </a:p>
          <a:p>
            <a:pPr algn="l">
              <a:lnSpc>
                <a:spcPts val="3485"/>
              </a:lnSpc>
            </a:pPr>
            <a:r>
              <a:rPr lang="en-US" sz="2490" b="true">
                <a:solidFill>
                  <a:srgbClr val="000000"/>
                </a:solidFill>
                <a:latin typeface="Arimo Bold"/>
                <a:ea typeface="Arimo Bold"/>
                <a:cs typeface="Arimo Bold"/>
                <a:sym typeface="Arimo Bold"/>
              </a:rPr>
              <a:t>- Minus 20</a:t>
            </a:r>
          </a:p>
          <a:p>
            <a:pPr algn="l">
              <a:lnSpc>
                <a:spcPts val="3485"/>
              </a:lnSpc>
            </a:pPr>
            <a:r>
              <a:rPr lang="en-US" sz="2490" b="true">
                <a:solidFill>
                  <a:srgbClr val="000000"/>
                </a:solidFill>
                <a:latin typeface="Arimo Bold"/>
                <a:ea typeface="Arimo Bold"/>
                <a:cs typeface="Arimo Bold"/>
                <a:sym typeface="Arimo Bold"/>
              </a:rPr>
              <a:t>- Then, print the total.</a:t>
            </a:r>
          </a:p>
          <a:p>
            <a:pPr algn="l">
              <a:lnSpc>
                <a:spcPts val="3485"/>
              </a:lnSpc>
            </a:pPr>
          </a:p>
          <a:p>
            <a:pPr algn="l">
              <a:lnSpc>
                <a:spcPts val="3485"/>
              </a:lnSpc>
            </a:pPr>
            <a:r>
              <a:rPr lang="en-US" sz="2490" b="true">
                <a:solidFill>
                  <a:srgbClr val="000000"/>
                </a:solidFill>
                <a:latin typeface="Arimo Bold"/>
                <a:ea typeface="Arimo Bold"/>
                <a:cs typeface="Arimo Bold"/>
                <a:sym typeface="Arimo Bold"/>
              </a:rPr>
              <a:t>You program might look like this. </a:t>
            </a:r>
          </a:p>
        </p:txBody>
      </p:sp>
      <p:grpSp>
        <p:nvGrpSpPr>
          <p:cNvPr name="Group 8" id="8"/>
          <p:cNvGrpSpPr/>
          <p:nvPr/>
        </p:nvGrpSpPr>
        <p:grpSpPr>
          <a:xfrm rot="0">
            <a:off x="2537237" y="180743"/>
            <a:ext cx="13213526" cy="9925515"/>
            <a:chOff x="0" y="0"/>
            <a:chExt cx="17618034" cy="13234020"/>
          </a:xfrm>
        </p:grpSpPr>
        <p:sp>
          <p:nvSpPr>
            <p:cNvPr name="Freeform 9" id="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0" id="1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1" id="1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131.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grpSp>
        <p:nvGrpSpPr>
          <p:cNvPr name="Group 2" id="2"/>
          <p:cNvGrpSpPr/>
          <p:nvPr/>
        </p:nvGrpSpPr>
        <p:grpSpPr>
          <a:xfrm rot="0">
            <a:off x="1494132" y="683671"/>
            <a:ext cx="12913656" cy="9094903"/>
            <a:chOff x="0" y="0"/>
            <a:chExt cx="17218208" cy="12126537"/>
          </a:xfrm>
        </p:grpSpPr>
        <p:sp>
          <p:nvSpPr>
            <p:cNvPr name="Freeform 3" id="3"/>
            <p:cNvSpPr/>
            <p:nvPr/>
          </p:nvSpPr>
          <p:spPr>
            <a:xfrm flipH="false" flipV="false" rot="0">
              <a:off x="0" y="0"/>
              <a:ext cx="17218152" cy="12126595"/>
            </a:xfrm>
            <a:custGeom>
              <a:avLst/>
              <a:gdLst/>
              <a:ahLst/>
              <a:cxnLst/>
              <a:rect r="r" b="b" t="t" l="l"/>
              <a:pathLst>
                <a:path h="12126595" w="17218152">
                  <a:moveTo>
                    <a:pt x="0" y="0"/>
                  </a:moveTo>
                  <a:lnTo>
                    <a:pt x="17218152" y="0"/>
                  </a:lnTo>
                  <a:lnTo>
                    <a:pt x="17218152" y="12126595"/>
                  </a:lnTo>
                  <a:lnTo>
                    <a:pt x="0" y="12126595"/>
                  </a:lnTo>
                  <a:lnTo>
                    <a:pt x="0" y="0"/>
                  </a:lnTo>
                  <a:close/>
                </a:path>
              </a:pathLst>
            </a:custGeom>
            <a:blipFill>
              <a:blip r:embed="rId2"/>
              <a:stretch>
                <a:fillRect l="0" t="0" r="0" b="0"/>
              </a:stretch>
            </a:blipFill>
          </p:spPr>
        </p:sp>
      </p:grpSp>
      <p:sp>
        <p:nvSpPr>
          <p:cNvPr name="Freeform 4" id="4"/>
          <p:cNvSpPr/>
          <p:nvPr/>
        </p:nvSpPr>
        <p:spPr>
          <a:xfrm flipH="false" flipV="false" rot="-10800000">
            <a:off x="10309061" y="3162596"/>
            <a:ext cx="445703" cy="1980904"/>
          </a:xfrm>
          <a:custGeom>
            <a:avLst/>
            <a:gdLst/>
            <a:ahLst/>
            <a:cxnLst/>
            <a:rect r="r" b="b" t="t" l="l"/>
            <a:pathLst>
              <a:path h="1980904" w="445703">
                <a:moveTo>
                  <a:pt x="0" y="0"/>
                </a:moveTo>
                <a:lnTo>
                  <a:pt x="445703" y="0"/>
                </a:lnTo>
                <a:lnTo>
                  <a:pt x="445703" y="1980904"/>
                </a:lnTo>
                <a:lnTo>
                  <a:pt x="0" y="1980904"/>
                </a:lnTo>
                <a:lnTo>
                  <a:pt x="0" y="0"/>
                </a:lnTo>
                <a:close/>
              </a:path>
            </a:pathLst>
          </a:custGeom>
          <a:blipFill>
            <a:blip r:embed="rId3">
              <a:extLst>
                <a:ext uri="{96DAC541-7B7A-43D3-8B79-37D633B846F1}">
                  <asvg:svgBlip xmlns:asvg="http://schemas.microsoft.com/office/drawing/2016/SVG/main" r:embed="rId4"/>
                </a:ext>
              </a:extLst>
            </a:blip>
            <a:stretch>
              <a:fillRect l="0" t="-26" r="0" b="-26"/>
            </a:stretch>
          </a:blipFill>
        </p:spPr>
      </p:sp>
      <p:sp>
        <p:nvSpPr>
          <p:cNvPr name="TextBox 5" id="5"/>
          <p:cNvSpPr txBox="true"/>
          <p:nvPr/>
        </p:nvSpPr>
        <p:spPr>
          <a:xfrm rot="0">
            <a:off x="10975527" y="3867890"/>
            <a:ext cx="1611928" cy="456016"/>
          </a:xfrm>
          <a:prstGeom prst="rect">
            <a:avLst/>
          </a:prstGeom>
        </p:spPr>
        <p:txBody>
          <a:bodyPr anchor="t" rtlCol="false" tIns="0" lIns="0" bIns="0" rIns="0">
            <a:spAutoFit/>
          </a:bodyPr>
          <a:lstStyle/>
          <a:p>
            <a:pPr algn="l">
              <a:lnSpc>
                <a:spcPts val="3215"/>
              </a:lnSpc>
            </a:pPr>
            <a:r>
              <a:rPr lang="en-US" sz="2296" b="true">
                <a:solidFill>
                  <a:srgbClr val="F8FFFB"/>
                </a:solidFill>
                <a:latin typeface="Arimo Bold"/>
                <a:ea typeface="Arimo Bold"/>
                <a:cs typeface="Arimo Bold"/>
                <a:sym typeface="Arimo Bold"/>
              </a:rPr>
              <a:t>SIMILAR!</a:t>
            </a:r>
          </a:p>
        </p:txBody>
      </p:sp>
      <p:sp>
        <p:nvSpPr>
          <p:cNvPr name="Freeform 6" id="6"/>
          <p:cNvSpPr/>
          <p:nvPr/>
        </p:nvSpPr>
        <p:spPr>
          <a:xfrm flipH="false" flipV="false" rot="-10800000">
            <a:off x="10309061" y="6182587"/>
            <a:ext cx="445703" cy="1980904"/>
          </a:xfrm>
          <a:custGeom>
            <a:avLst/>
            <a:gdLst/>
            <a:ahLst/>
            <a:cxnLst/>
            <a:rect r="r" b="b" t="t" l="l"/>
            <a:pathLst>
              <a:path h="1980904" w="445703">
                <a:moveTo>
                  <a:pt x="0" y="0"/>
                </a:moveTo>
                <a:lnTo>
                  <a:pt x="445703" y="0"/>
                </a:lnTo>
                <a:lnTo>
                  <a:pt x="445703" y="1980904"/>
                </a:lnTo>
                <a:lnTo>
                  <a:pt x="0" y="1980904"/>
                </a:lnTo>
                <a:lnTo>
                  <a:pt x="0" y="0"/>
                </a:lnTo>
                <a:close/>
              </a:path>
            </a:pathLst>
          </a:custGeom>
          <a:blipFill>
            <a:blip r:embed="rId3">
              <a:extLst>
                <a:ext uri="{96DAC541-7B7A-43D3-8B79-37D633B846F1}">
                  <asvg:svgBlip xmlns:asvg="http://schemas.microsoft.com/office/drawing/2016/SVG/main" r:embed="rId4"/>
                </a:ext>
              </a:extLst>
            </a:blip>
            <a:stretch>
              <a:fillRect l="0" t="-26" r="0" b="-26"/>
            </a:stretch>
          </a:blipFill>
        </p:spPr>
      </p:sp>
      <p:sp>
        <p:nvSpPr>
          <p:cNvPr name="TextBox 7" id="7"/>
          <p:cNvSpPr txBox="true"/>
          <p:nvPr/>
        </p:nvSpPr>
        <p:spPr>
          <a:xfrm rot="0">
            <a:off x="10975527" y="6887881"/>
            <a:ext cx="1611928" cy="456016"/>
          </a:xfrm>
          <a:prstGeom prst="rect">
            <a:avLst/>
          </a:prstGeom>
        </p:spPr>
        <p:txBody>
          <a:bodyPr anchor="t" rtlCol="false" tIns="0" lIns="0" bIns="0" rIns="0">
            <a:spAutoFit/>
          </a:bodyPr>
          <a:lstStyle/>
          <a:p>
            <a:pPr algn="l">
              <a:lnSpc>
                <a:spcPts val="3215"/>
              </a:lnSpc>
            </a:pPr>
            <a:r>
              <a:rPr lang="en-US" sz="2296" b="true">
                <a:solidFill>
                  <a:srgbClr val="F8FFFB"/>
                </a:solidFill>
                <a:latin typeface="Arimo Bold"/>
                <a:ea typeface="Arimo Bold"/>
                <a:cs typeface="Arimo Bold"/>
                <a:sym typeface="Arimo Bold"/>
              </a:rPr>
              <a:t>SIMILAR!</a:t>
            </a:r>
          </a:p>
        </p:txBody>
      </p:sp>
      <p:grpSp>
        <p:nvGrpSpPr>
          <p:cNvPr name="Group 8" id="8"/>
          <p:cNvGrpSpPr/>
          <p:nvPr/>
        </p:nvGrpSpPr>
        <p:grpSpPr>
          <a:xfrm rot="0">
            <a:off x="2537237" y="180743"/>
            <a:ext cx="13213526" cy="9925515"/>
            <a:chOff x="0" y="0"/>
            <a:chExt cx="17618034" cy="13234020"/>
          </a:xfrm>
        </p:grpSpPr>
        <p:sp>
          <p:nvSpPr>
            <p:cNvPr name="Freeform 9" id="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10" id="1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11" id="1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132.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grpSp>
        <p:nvGrpSpPr>
          <p:cNvPr name="Group 2" id="2"/>
          <p:cNvGrpSpPr/>
          <p:nvPr/>
        </p:nvGrpSpPr>
        <p:grpSpPr>
          <a:xfrm rot="0">
            <a:off x="1506480" y="2771112"/>
            <a:ext cx="8405192" cy="3576352"/>
            <a:chOff x="0" y="0"/>
            <a:chExt cx="11206923" cy="4768469"/>
          </a:xfrm>
        </p:grpSpPr>
        <p:sp>
          <p:nvSpPr>
            <p:cNvPr name="Freeform 3" id="3"/>
            <p:cNvSpPr/>
            <p:nvPr/>
          </p:nvSpPr>
          <p:spPr>
            <a:xfrm flipH="false" flipV="false" rot="0">
              <a:off x="0" y="0"/>
              <a:ext cx="11206861" cy="4768469"/>
            </a:xfrm>
            <a:custGeom>
              <a:avLst/>
              <a:gdLst/>
              <a:ahLst/>
              <a:cxnLst/>
              <a:rect r="r" b="b" t="t" l="l"/>
              <a:pathLst>
                <a:path h="4768469" w="11206861">
                  <a:moveTo>
                    <a:pt x="0" y="0"/>
                  </a:moveTo>
                  <a:lnTo>
                    <a:pt x="11206861" y="0"/>
                  </a:lnTo>
                  <a:lnTo>
                    <a:pt x="11206861" y="4768469"/>
                  </a:lnTo>
                  <a:lnTo>
                    <a:pt x="0" y="4768469"/>
                  </a:lnTo>
                  <a:lnTo>
                    <a:pt x="0" y="0"/>
                  </a:lnTo>
                  <a:close/>
                </a:path>
              </a:pathLst>
            </a:custGeom>
            <a:blipFill>
              <a:blip r:embed="rId2"/>
              <a:stretch>
                <a:fillRect l="0" t="-32761" r="0" b="-32761"/>
              </a:stretch>
            </a:blipFill>
          </p:spPr>
        </p:sp>
      </p:grpSp>
      <p:sp>
        <p:nvSpPr>
          <p:cNvPr name="Freeform 4" id="4"/>
          <p:cNvSpPr/>
          <p:nvPr/>
        </p:nvSpPr>
        <p:spPr>
          <a:xfrm flipH="false" flipV="false" rot="-10800000">
            <a:off x="10159323" y="3337553"/>
            <a:ext cx="600911" cy="2670717"/>
          </a:xfrm>
          <a:custGeom>
            <a:avLst/>
            <a:gdLst/>
            <a:ahLst/>
            <a:cxnLst/>
            <a:rect r="r" b="b" t="t" l="l"/>
            <a:pathLst>
              <a:path h="2670717" w="600911">
                <a:moveTo>
                  <a:pt x="0" y="0"/>
                </a:moveTo>
                <a:lnTo>
                  <a:pt x="600911" y="0"/>
                </a:lnTo>
                <a:lnTo>
                  <a:pt x="600911" y="2670717"/>
                </a:lnTo>
                <a:lnTo>
                  <a:pt x="0" y="2670717"/>
                </a:lnTo>
                <a:lnTo>
                  <a:pt x="0" y="0"/>
                </a:lnTo>
                <a:close/>
              </a:path>
            </a:pathLst>
          </a:custGeom>
          <a:blipFill>
            <a:blip r:embed="rId3">
              <a:extLst>
                <a:ext uri="{96DAC541-7B7A-43D3-8B79-37D633B846F1}">
                  <asvg:svgBlip xmlns:asvg="http://schemas.microsoft.com/office/drawing/2016/SVG/main" r:embed="rId4"/>
                </a:ext>
              </a:extLst>
            </a:blip>
            <a:stretch>
              <a:fillRect l="-612" t="0" r="-612" b="0"/>
            </a:stretch>
          </a:blipFill>
        </p:spPr>
      </p:sp>
      <p:sp>
        <p:nvSpPr>
          <p:cNvPr name="TextBox 5" id="5"/>
          <p:cNvSpPr txBox="true"/>
          <p:nvPr/>
        </p:nvSpPr>
        <p:spPr>
          <a:xfrm rot="0">
            <a:off x="11007884" y="3003331"/>
            <a:ext cx="5913031" cy="2930939"/>
          </a:xfrm>
          <a:prstGeom prst="rect">
            <a:avLst/>
          </a:prstGeom>
        </p:spPr>
        <p:txBody>
          <a:bodyPr anchor="t" rtlCol="false" tIns="0" lIns="0" bIns="0" rIns="0">
            <a:spAutoFit/>
          </a:bodyPr>
          <a:lstStyle/>
          <a:p>
            <a:pPr algn="l">
              <a:lnSpc>
                <a:spcPts val="5643"/>
              </a:lnSpc>
            </a:pPr>
            <a:r>
              <a:rPr lang="en-US" sz="4031" b="true">
                <a:solidFill>
                  <a:srgbClr val="000000"/>
                </a:solidFill>
                <a:latin typeface="Arimo Bold"/>
                <a:ea typeface="Arimo Bold"/>
                <a:cs typeface="Arimo Bold"/>
                <a:sym typeface="Arimo Bold"/>
              </a:rPr>
              <a:t>We can group this chunk of code together and make a procedure/function</a:t>
            </a:r>
          </a:p>
        </p:txBody>
      </p:sp>
      <p:grpSp>
        <p:nvGrpSpPr>
          <p:cNvPr name="Group 6" id="6"/>
          <p:cNvGrpSpPr/>
          <p:nvPr/>
        </p:nvGrpSpPr>
        <p:grpSpPr>
          <a:xfrm rot="0">
            <a:off x="2537237" y="180743"/>
            <a:ext cx="13213526" cy="9925515"/>
            <a:chOff x="0" y="0"/>
            <a:chExt cx="17618034" cy="13234020"/>
          </a:xfrm>
        </p:grpSpPr>
        <p:sp>
          <p:nvSpPr>
            <p:cNvPr name="Freeform 7" id="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8" id="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9" id="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133.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grpSp>
        <p:nvGrpSpPr>
          <p:cNvPr name="Group 2" id="2"/>
          <p:cNvGrpSpPr/>
          <p:nvPr/>
        </p:nvGrpSpPr>
        <p:grpSpPr>
          <a:xfrm rot="0">
            <a:off x="1403748" y="547064"/>
            <a:ext cx="8019036" cy="3349031"/>
            <a:chOff x="0" y="0"/>
            <a:chExt cx="10692048" cy="4465375"/>
          </a:xfrm>
        </p:grpSpPr>
        <p:sp>
          <p:nvSpPr>
            <p:cNvPr name="Freeform 3" id="3"/>
            <p:cNvSpPr/>
            <p:nvPr/>
          </p:nvSpPr>
          <p:spPr>
            <a:xfrm flipH="false" flipV="false" rot="0">
              <a:off x="0" y="0"/>
              <a:ext cx="10692003" cy="4465320"/>
            </a:xfrm>
            <a:custGeom>
              <a:avLst/>
              <a:gdLst/>
              <a:ahLst/>
              <a:cxnLst/>
              <a:rect r="r" b="b" t="t" l="l"/>
              <a:pathLst>
                <a:path h="4465320" w="10692003">
                  <a:moveTo>
                    <a:pt x="0" y="0"/>
                  </a:moveTo>
                  <a:lnTo>
                    <a:pt x="10692003" y="0"/>
                  </a:lnTo>
                  <a:lnTo>
                    <a:pt x="10692003" y="4465320"/>
                  </a:lnTo>
                  <a:lnTo>
                    <a:pt x="0" y="4465320"/>
                  </a:lnTo>
                  <a:lnTo>
                    <a:pt x="0" y="0"/>
                  </a:lnTo>
                  <a:close/>
                </a:path>
              </a:pathLst>
            </a:custGeom>
            <a:blipFill>
              <a:blip r:embed="rId2"/>
              <a:stretch>
                <a:fillRect l="0" t="-34318" r="0" b="-34319"/>
              </a:stretch>
            </a:blipFill>
          </p:spPr>
        </p:sp>
      </p:grpSp>
      <p:sp>
        <p:nvSpPr>
          <p:cNvPr name="Freeform 4" id="4"/>
          <p:cNvSpPr/>
          <p:nvPr/>
        </p:nvSpPr>
        <p:spPr>
          <a:xfrm flipH="false" flipV="false" rot="-10800000">
            <a:off x="9821684" y="1182138"/>
            <a:ext cx="573304" cy="2548018"/>
          </a:xfrm>
          <a:custGeom>
            <a:avLst/>
            <a:gdLst/>
            <a:ahLst/>
            <a:cxnLst/>
            <a:rect r="r" b="b" t="t" l="l"/>
            <a:pathLst>
              <a:path h="2548018" w="573304">
                <a:moveTo>
                  <a:pt x="0" y="0"/>
                </a:moveTo>
                <a:lnTo>
                  <a:pt x="573304" y="0"/>
                </a:lnTo>
                <a:lnTo>
                  <a:pt x="573304" y="2548018"/>
                </a:lnTo>
                <a:lnTo>
                  <a:pt x="0" y="2548018"/>
                </a:lnTo>
                <a:lnTo>
                  <a:pt x="0" y="0"/>
                </a:lnTo>
                <a:close/>
              </a:path>
            </a:pathLst>
          </a:custGeom>
          <a:blipFill>
            <a:blip r:embed="rId3">
              <a:extLst>
                <a:ext uri="{96DAC541-7B7A-43D3-8B79-37D633B846F1}">
                  <asvg:svgBlip xmlns:asvg="http://schemas.microsoft.com/office/drawing/2016/SVG/main" r:embed="rId4"/>
                </a:ext>
              </a:extLst>
            </a:blip>
            <a:stretch>
              <a:fillRect l="-580" t="0" r="-580" b="0"/>
            </a:stretch>
          </a:blipFill>
        </p:spPr>
      </p:sp>
      <p:sp>
        <p:nvSpPr>
          <p:cNvPr name="TextBox 5" id="5"/>
          <p:cNvSpPr txBox="true"/>
          <p:nvPr/>
        </p:nvSpPr>
        <p:spPr>
          <a:xfrm rot="0">
            <a:off x="10631260" y="874007"/>
            <a:ext cx="5641371" cy="2785549"/>
          </a:xfrm>
          <a:prstGeom prst="rect">
            <a:avLst/>
          </a:prstGeom>
        </p:spPr>
        <p:txBody>
          <a:bodyPr anchor="t" rtlCol="false" tIns="0" lIns="0" bIns="0" rIns="0">
            <a:spAutoFit/>
          </a:bodyPr>
          <a:lstStyle/>
          <a:p>
            <a:pPr algn="l">
              <a:lnSpc>
                <a:spcPts val="5383"/>
              </a:lnSpc>
            </a:pPr>
            <a:r>
              <a:rPr lang="en-US" sz="3845" b="true">
                <a:solidFill>
                  <a:srgbClr val="000000"/>
                </a:solidFill>
                <a:latin typeface="Arimo Bold"/>
                <a:ea typeface="Arimo Bold"/>
                <a:cs typeface="Arimo Bold"/>
                <a:sym typeface="Arimo Bold"/>
              </a:rPr>
              <a:t>We can group this chunk of code together and make a procedure/function</a:t>
            </a:r>
          </a:p>
        </p:txBody>
      </p:sp>
      <p:grpSp>
        <p:nvGrpSpPr>
          <p:cNvPr name="Group 6" id="6"/>
          <p:cNvGrpSpPr/>
          <p:nvPr/>
        </p:nvGrpSpPr>
        <p:grpSpPr>
          <a:xfrm rot="3698399">
            <a:off x="5248736" y="4907952"/>
            <a:ext cx="2429884" cy="47625"/>
            <a:chOff x="0" y="0"/>
            <a:chExt cx="3239845" cy="63500"/>
          </a:xfrm>
        </p:grpSpPr>
        <p:sp>
          <p:nvSpPr>
            <p:cNvPr name="Freeform 7" id="7"/>
            <p:cNvSpPr/>
            <p:nvPr/>
          </p:nvSpPr>
          <p:spPr>
            <a:xfrm flipH="false" flipV="false" rot="0">
              <a:off x="31750" y="0"/>
              <a:ext cx="3176397" cy="63500"/>
            </a:xfrm>
            <a:custGeom>
              <a:avLst/>
              <a:gdLst/>
              <a:ahLst/>
              <a:cxnLst/>
              <a:rect r="r" b="b" t="t" l="l"/>
              <a:pathLst>
                <a:path h="63500" w="3176397">
                  <a:moveTo>
                    <a:pt x="0" y="0"/>
                  </a:moveTo>
                  <a:lnTo>
                    <a:pt x="3176397" y="0"/>
                  </a:lnTo>
                  <a:lnTo>
                    <a:pt x="3176397" y="63500"/>
                  </a:lnTo>
                  <a:lnTo>
                    <a:pt x="0" y="63500"/>
                  </a:lnTo>
                  <a:close/>
                </a:path>
              </a:pathLst>
            </a:custGeom>
            <a:solidFill>
              <a:srgbClr val="5271FF"/>
            </a:solidFill>
          </p:spPr>
        </p:sp>
      </p:grpSp>
      <p:grpSp>
        <p:nvGrpSpPr>
          <p:cNvPr name="Group 8" id="8"/>
          <p:cNvGrpSpPr/>
          <p:nvPr/>
        </p:nvGrpSpPr>
        <p:grpSpPr>
          <a:xfrm rot="0">
            <a:off x="4794806" y="5311360"/>
            <a:ext cx="9255955" cy="3754352"/>
            <a:chOff x="0" y="0"/>
            <a:chExt cx="12341273" cy="5005803"/>
          </a:xfrm>
        </p:grpSpPr>
        <p:sp>
          <p:nvSpPr>
            <p:cNvPr name="Freeform 9" id="9"/>
            <p:cNvSpPr/>
            <p:nvPr/>
          </p:nvSpPr>
          <p:spPr>
            <a:xfrm flipH="false" flipV="false" rot="0">
              <a:off x="0" y="0"/>
              <a:ext cx="12341225" cy="5005832"/>
            </a:xfrm>
            <a:custGeom>
              <a:avLst/>
              <a:gdLst/>
              <a:ahLst/>
              <a:cxnLst/>
              <a:rect r="r" b="b" t="t" l="l"/>
              <a:pathLst>
                <a:path h="5005832" w="12341225">
                  <a:moveTo>
                    <a:pt x="0" y="0"/>
                  </a:moveTo>
                  <a:lnTo>
                    <a:pt x="12341225" y="0"/>
                  </a:lnTo>
                  <a:lnTo>
                    <a:pt x="12341225" y="5005832"/>
                  </a:lnTo>
                  <a:lnTo>
                    <a:pt x="0" y="5005832"/>
                  </a:lnTo>
                  <a:lnTo>
                    <a:pt x="0" y="0"/>
                  </a:lnTo>
                  <a:close/>
                </a:path>
              </a:pathLst>
            </a:custGeom>
            <a:blipFill>
              <a:blip r:embed="rId5"/>
              <a:stretch>
                <a:fillRect l="0" t="-28716" r="0" b="-28715"/>
              </a:stretch>
            </a:blipFill>
          </p:spPr>
        </p:sp>
      </p:grpSp>
      <p:grpSp>
        <p:nvGrpSpPr>
          <p:cNvPr name="Group 10" id="10"/>
          <p:cNvGrpSpPr/>
          <p:nvPr/>
        </p:nvGrpSpPr>
        <p:grpSpPr>
          <a:xfrm rot="0">
            <a:off x="2537237" y="180743"/>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34.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grpSp>
        <p:nvGrpSpPr>
          <p:cNvPr name="Group 2" id="2"/>
          <p:cNvGrpSpPr/>
          <p:nvPr/>
        </p:nvGrpSpPr>
        <p:grpSpPr>
          <a:xfrm rot="3252255">
            <a:off x="5699230" y="4303258"/>
            <a:ext cx="1967688" cy="47625"/>
            <a:chOff x="0" y="0"/>
            <a:chExt cx="2623584" cy="63500"/>
          </a:xfrm>
        </p:grpSpPr>
        <p:sp>
          <p:nvSpPr>
            <p:cNvPr name="Freeform 3" id="3"/>
            <p:cNvSpPr/>
            <p:nvPr/>
          </p:nvSpPr>
          <p:spPr>
            <a:xfrm flipH="false" flipV="false" rot="0">
              <a:off x="31750" y="0"/>
              <a:ext cx="2560066" cy="63500"/>
            </a:xfrm>
            <a:custGeom>
              <a:avLst/>
              <a:gdLst/>
              <a:ahLst/>
              <a:cxnLst/>
              <a:rect r="r" b="b" t="t" l="l"/>
              <a:pathLst>
                <a:path h="63500" w="2560066">
                  <a:moveTo>
                    <a:pt x="0" y="0"/>
                  </a:moveTo>
                  <a:lnTo>
                    <a:pt x="2560066" y="0"/>
                  </a:lnTo>
                  <a:lnTo>
                    <a:pt x="2560066" y="63500"/>
                  </a:lnTo>
                  <a:lnTo>
                    <a:pt x="0" y="63500"/>
                  </a:lnTo>
                  <a:close/>
                </a:path>
              </a:pathLst>
            </a:custGeom>
            <a:solidFill>
              <a:srgbClr val="000000"/>
            </a:solidFill>
          </p:spPr>
        </p:sp>
      </p:grpSp>
      <p:grpSp>
        <p:nvGrpSpPr>
          <p:cNvPr name="Group 4" id="4"/>
          <p:cNvGrpSpPr/>
          <p:nvPr/>
        </p:nvGrpSpPr>
        <p:grpSpPr>
          <a:xfrm rot="0">
            <a:off x="4828914" y="4486874"/>
            <a:ext cx="9255955" cy="5910588"/>
            <a:chOff x="0" y="0"/>
            <a:chExt cx="12341273" cy="7880784"/>
          </a:xfrm>
        </p:grpSpPr>
        <p:sp>
          <p:nvSpPr>
            <p:cNvPr name="Freeform 5" id="5"/>
            <p:cNvSpPr/>
            <p:nvPr/>
          </p:nvSpPr>
          <p:spPr>
            <a:xfrm flipH="false" flipV="false" rot="0">
              <a:off x="0" y="0"/>
              <a:ext cx="12341225" cy="7880731"/>
            </a:xfrm>
            <a:custGeom>
              <a:avLst/>
              <a:gdLst/>
              <a:ahLst/>
              <a:cxnLst/>
              <a:rect r="r" b="b" t="t" l="l"/>
              <a:pathLst>
                <a:path h="7880731" w="12341225">
                  <a:moveTo>
                    <a:pt x="0" y="0"/>
                  </a:moveTo>
                  <a:lnTo>
                    <a:pt x="12341225" y="0"/>
                  </a:lnTo>
                  <a:lnTo>
                    <a:pt x="12341225" y="7880731"/>
                  </a:lnTo>
                  <a:lnTo>
                    <a:pt x="0" y="7880731"/>
                  </a:lnTo>
                  <a:lnTo>
                    <a:pt x="0" y="0"/>
                  </a:lnTo>
                  <a:close/>
                </a:path>
              </a:pathLst>
            </a:custGeom>
            <a:blipFill>
              <a:blip r:embed="rId2"/>
              <a:stretch>
                <a:fillRect l="0" t="0" r="0" b="0"/>
              </a:stretch>
            </a:blipFill>
          </p:spPr>
        </p:sp>
      </p:grpSp>
      <p:sp>
        <p:nvSpPr>
          <p:cNvPr name="TextBox 6" id="6"/>
          <p:cNvSpPr txBox="true"/>
          <p:nvPr/>
        </p:nvSpPr>
        <p:spPr>
          <a:xfrm rot="0">
            <a:off x="10316809" y="634425"/>
            <a:ext cx="5641371" cy="2105221"/>
          </a:xfrm>
          <a:prstGeom prst="rect">
            <a:avLst/>
          </a:prstGeom>
        </p:spPr>
        <p:txBody>
          <a:bodyPr anchor="t" rtlCol="false" tIns="0" lIns="0" bIns="0" rIns="0">
            <a:spAutoFit/>
          </a:bodyPr>
          <a:lstStyle/>
          <a:p>
            <a:pPr algn="l">
              <a:lnSpc>
                <a:spcPts val="5383"/>
              </a:lnSpc>
            </a:pPr>
            <a:r>
              <a:rPr lang="en-US" sz="3845" b="true">
                <a:solidFill>
                  <a:srgbClr val="000000"/>
                </a:solidFill>
                <a:latin typeface="Arimo Bold"/>
                <a:ea typeface="Arimo Bold"/>
                <a:cs typeface="Arimo Bold"/>
                <a:sym typeface="Arimo Bold"/>
              </a:rPr>
              <a:t>And use the function like </a:t>
            </a:r>
          </a:p>
          <a:p>
            <a:pPr algn="l">
              <a:lnSpc>
                <a:spcPts val="5383"/>
              </a:lnSpc>
            </a:pPr>
            <a:r>
              <a:rPr lang="en-US" sz="3845" b="true">
                <a:solidFill>
                  <a:srgbClr val="000000"/>
                </a:solidFill>
                <a:latin typeface="Arimo Bold"/>
                <a:ea typeface="Arimo Bold"/>
                <a:cs typeface="Arimo Bold"/>
                <a:sym typeface="Arimo Bold"/>
              </a:rPr>
              <a:t>this </a:t>
            </a:r>
          </a:p>
        </p:txBody>
      </p:sp>
      <p:grpSp>
        <p:nvGrpSpPr>
          <p:cNvPr name="Group 7" id="7"/>
          <p:cNvGrpSpPr/>
          <p:nvPr/>
        </p:nvGrpSpPr>
        <p:grpSpPr>
          <a:xfrm rot="0">
            <a:off x="422438" y="-109178"/>
            <a:ext cx="9255955" cy="3754352"/>
            <a:chOff x="0" y="0"/>
            <a:chExt cx="12341273" cy="5005803"/>
          </a:xfrm>
        </p:grpSpPr>
        <p:sp>
          <p:nvSpPr>
            <p:cNvPr name="Freeform 8" id="8"/>
            <p:cNvSpPr/>
            <p:nvPr/>
          </p:nvSpPr>
          <p:spPr>
            <a:xfrm flipH="false" flipV="false" rot="0">
              <a:off x="0" y="0"/>
              <a:ext cx="12341225" cy="5005832"/>
            </a:xfrm>
            <a:custGeom>
              <a:avLst/>
              <a:gdLst/>
              <a:ahLst/>
              <a:cxnLst/>
              <a:rect r="r" b="b" t="t" l="l"/>
              <a:pathLst>
                <a:path h="5005832" w="12341225">
                  <a:moveTo>
                    <a:pt x="0" y="0"/>
                  </a:moveTo>
                  <a:lnTo>
                    <a:pt x="12341225" y="0"/>
                  </a:lnTo>
                  <a:lnTo>
                    <a:pt x="12341225" y="5005832"/>
                  </a:lnTo>
                  <a:lnTo>
                    <a:pt x="0" y="5005832"/>
                  </a:lnTo>
                  <a:lnTo>
                    <a:pt x="0" y="0"/>
                  </a:lnTo>
                  <a:close/>
                </a:path>
              </a:pathLst>
            </a:custGeom>
            <a:blipFill>
              <a:blip r:embed="rId2"/>
              <a:stretch>
                <a:fillRect l="0" t="-28716" r="0" b="-28715"/>
              </a:stretch>
            </a:blipFill>
          </p:spPr>
        </p:sp>
      </p:grpSp>
      <p:grpSp>
        <p:nvGrpSpPr>
          <p:cNvPr name="Group 9" id="9"/>
          <p:cNvGrpSpPr/>
          <p:nvPr/>
        </p:nvGrpSpPr>
        <p:grpSpPr>
          <a:xfrm rot="0">
            <a:off x="2537237" y="180743"/>
            <a:ext cx="13213526" cy="9925515"/>
            <a:chOff x="0" y="0"/>
            <a:chExt cx="17618034" cy="13234020"/>
          </a:xfrm>
        </p:grpSpPr>
        <p:sp>
          <p:nvSpPr>
            <p:cNvPr name="Freeform 10" id="1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11" id="1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12" id="1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135.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grpSp>
        <p:nvGrpSpPr>
          <p:cNvPr name="Group 2" id="2"/>
          <p:cNvGrpSpPr/>
          <p:nvPr/>
        </p:nvGrpSpPr>
        <p:grpSpPr>
          <a:xfrm rot="0">
            <a:off x="2950975" y="2122867"/>
            <a:ext cx="14308325" cy="5803668"/>
            <a:chOff x="0" y="0"/>
            <a:chExt cx="19077767" cy="7738224"/>
          </a:xfrm>
        </p:grpSpPr>
        <p:sp>
          <p:nvSpPr>
            <p:cNvPr name="Freeform 3" id="3"/>
            <p:cNvSpPr/>
            <p:nvPr/>
          </p:nvSpPr>
          <p:spPr>
            <a:xfrm flipH="false" flipV="false" rot="0">
              <a:off x="0" y="0"/>
              <a:ext cx="19077812" cy="7738237"/>
            </a:xfrm>
            <a:custGeom>
              <a:avLst/>
              <a:gdLst/>
              <a:ahLst/>
              <a:cxnLst/>
              <a:rect r="r" b="b" t="t" l="l"/>
              <a:pathLst>
                <a:path h="7738237" w="19077812">
                  <a:moveTo>
                    <a:pt x="0" y="0"/>
                  </a:moveTo>
                  <a:lnTo>
                    <a:pt x="19077812" y="0"/>
                  </a:lnTo>
                  <a:lnTo>
                    <a:pt x="19077812" y="7738237"/>
                  </a:lnTo>
                  <a:lnTo>
                    <a:pt x="0" y="7738237"/>
                  </a:lnTo>
                  <a:lnTo>
                    <a:pt x="0" y="0"/>
                  </a:lnTo>
                  <a:close/>
                </a:path>
              </a:pathLst>
            </a:custGeom>
            <a:blipFill>
              <a:blip r:embed="rId2"/>
              <a:stretch>
                <a:fillRect l="0" t="-28716" r="0" b="-28716"/>
              </a:stretch>
            </a:blipFill>
          </p:spPr>
        </p:sp>
      </p:grpSp>
      <p:grpSp>
        <p:nvGrpSpPr>
          <p:cNvPr name="Group 4" id="4"/>
          <p:cNvGrpSpPr/>
          <p:nvPr/>
        </p:nvGrpSpPr>
        <p:grpSpPr>
          <a:xfrm rot="2933734">
            <a:off x="2263960" y="3450072"/>
            <a:ext cx="2452147" cy="47625"/>
            <a:chOff x="0" y="0"/>
            <a:chExt cx="3269529" cy="63500"/>
          </a:xfrm>
        </p:grpSpPr>
        <p:sp>
          <p:nvSpPr>
            <p:cNvPr name="Freeform 5" id="5"/>
            <p:cNvSpPr/>
            <p:nvPr/>
          </p:nvSpPr>
          <p:spPr>
            <a:xfrm flipH="false" flipV="false" rot="0">
              <a:off x="31750" y="0"/>
              <a:ext cx="3205988" cy="63500"/>
            </a:xfrm>
            <a:custGeom>
              <a:avLst/>
              <a:gdLst/>
              <a:ahLst/>
              <a:cxnLst/>
              <a:rect r="r" b="b" t="t" l="l"/>
              <a:pathLst>
                <a:path h="63500" w="3205988">
                  <a:moveTo>
                    <a:pt x="0" y="0"/>
                  </a:moveTo>
                  <a:lnTo>
                    <a:pt x="3205988" y="0"/>
                  </a:lnTo>
                  <a:lnTo>
                    <a:pt x="3205988" y="63500"/>
                  </a:lnTo>
                  <a:lnTo>
                    <a:pt x="0" y="63500"/>
                  </a:lnTo>
                  <a:close/>
                </a:path>
              </a:pathLst>
            </a:custGeom>
            <a:solidFill>
              <a:srgbClr val="EE3EC9"/>
            </a:solidFill>
          </p:spPr>
        </p:sp>
      </p:grpSp>
      <p:grpSp>
        <p:nvGrpSpPr>
          <p:cNvPr name="Group 6" id="6"/>
          <p:cNvGrpSpPr/>
          <p:nvPr/>
        </p:nvGrpSpPr>
        <p:grpSpPr>
          <a:xfrm rot="5400000">
            <a:off x="6113298" y="3515968"/>
            <a:ext cx="1420113" cy="47625"/>
            <a:chOff x="0" y="0"/>
            <a:chExt cx="1893484" cy="63500"/>
          </a:xfrm>
        </p:grpSpPr>
        <p:sp>
          <p:nvSpPr>
            <p:cNvPr name="Freeform 7" id="7"/>
            <p:cNvSpPr/>
            <p:nvPr/>
          </p:nvSpPr>
          <p:spPr>
            <a:xfrm flipH="false" flipV="false" rot="0">
              <a:off x="31750" y="0"/>
              <a:ext cx="1829943" cy="63500"/>
            </a:xfrm>
            <a:custGeom>
              <a:avLst/>
              <a:gdLst/>
              <a:ahLst/>
              <a:cxnLst/>
              <a:rect r="r" b="b" t="t" l="l"/>
              <a:pathLst>
                <a:path h="63500" w="1829943">
                  <a:moveTo>
                    <a:pt x="0" y="0"/>
                  </a:moveTo>
                  <a:lnTo>
                    <a:pt x="1829943" y="0"/>
                  </a:lnTo>
                  <a:lnTo>
                    <a:pt x="1829943" y="63500"/>
                  </a:lnTo>
                  <a:lnTo>
                    <a:pt x="0" y="63500"/>
                  </a:lnTo>
                  <a:close/>
                </a:path>
              </a:pathLst>
            </a:custGeom>
            <a:solidFill>
              <a:srgbClr val="EE3EC9"/>
            </a:solidFill>
          </p:spPr>
        </p:sp>
      </p:grpSp>
      <p:grpSp>
        <p:nvGrpSpPr>
          <p:cNvPr name="Group 8" id="8"/>
          <p:cNvGrpSpPr/>
          <p:nvPr/>
        </p:nvGrpSpPr>
        <p:grpSpPr>
          <a:xfrm rot="9000000">
            <a:off x="8801078" y="3587318"/>
            <a:ext cx="2995509" cy="47625"/>
            <a:chOff x="0" y="0"/>
            <a:chExt cx="3994012" cy="63500"/>
          </a:xfrm>
        </p:grpSpPr>
        <p:sp>
          <p:nvSpPr>
            <p:cNvPr name="Freeform 9" id="9"/>
            <p:cNvSpPr/>
            <p:nvPr/>
          </p:nvSpPr>
          <p:spPr>
            <a:xfrm flipH="false" flipV="false" rot="0">
              <a:off x="31750" y="0"/>
              <a:ext cx="3930523" cy="63500"/>
            </a:xfrm>
            <a:custGeom>
              <a:avLst/>
              <a:gdLst/>
              <a:ahLst/>
              <a:cxnLst/>
              <a:rect r="r" b="b" t="t" l="l"/>
              <a:pathLst>
                <a:path h="63500" w="3930523">
                  <a:moveTo>
                    <a:pt x="0" y="0"/>
                  </a:moveTo>
                  <a:lnTo>
                    <a:pt x="3930523" y="0"/>
                  </a:lnTo>
                  <a:lnTo>
                    <a:pt x="3930523" y="63500"/>
                  </a:lnTo>
                  <a:lnTo>
                    <a:pt x="0" y="63500"/>
                  </a:lnTo>
                  <a:close/>
                </a:path>
              </a:pathLst>
            </a:custGeom>
            <a:solidFill>
              <a:srgbClr val="EE3EC9"/>
            </a:solidFill>
          </p:spPr>
        </p:sp>
      </p:grpSp>
      <p:sp>
        <p:nvSpPr>
          <p:cNvPr name="TextBox 10" id="10"/>
          <p:cNvSpPr txBox="true"/>
          <p:nvPr/>
        </p:nvSpPr>
        <p:spPr>
          <a:xfrm rot="0">
            <a:off x="518386" y="1979992"/>
            <a:ext cx="2550430" cy="612677"/>
          </a:xfrm>
          <a:prstGeom prst="rect">
            <a:avLst/>
          </a:prstGeom>
        </p:spPr>
        <p:txBody>
          <a:bodyPr anchor="t" rtlCol="false" tIns="0" lIns="0" bIns="0" rIns="0">
            <a:spAutoFit/>
          </a:bodyPr>
          <a:lstStyle/>
          <a:p>
            <a:pPr algn="ctr">
              <a:lnSpc>
                <a:spcPts val="4316"/>
              </a:lnSpc>
            </a:pPr>
            <a:r>
              <a:rPr lang="en-US" sz="3083" b="true">
                <a:solidFill>
                  <a:srgbClr val="AD2121"/>
                </a:solidFill>
                <a:latin typeface="Arimo Bold"/>
                <a:ea typeface="Arimo Bold"/>
                <a:cs typeface="Arimo Bold"/>
                <a:sym typeface="Arimo Bold"/>
              </a:rPr>
              <a:t>def keyword</a:t>
            </a:r>
          </a:p>
        </p:txBody>
      </p:sp>
      <p:sp>
        <p:nvSpPr>
          <p:cNvPr name="TextBox 11" id="11"/>
          <p:cNvSpPr txBox="true"/>
          <p:nvPr/>
        </p:nvSpPr>
        <p:spPr>
          <a:xfrm rot="0">
            <a:off x="4298384" y="1590672"/>
            <a:ext cx="4935428" cy="1160798"/>
          </a:xfrm>
          <a:prstGeom prst="rect">
            <a:avLst/>
          </a:prstGeom>
        </p:spPr>
        <p:txBody>
          <a:bodyPr anchor="t" rtlCol="false" tIns="0" lIns="0" bIns="0" rIns="0">
            <a:spAutoFit/>
          </a:bodyPr>
          <a:lstStyle/>
          <a:p>
            <a:pPr algn="ctr">
              <a:lnSpc>
                <a:spcPts val="4316"/>
              </a:lnSpc>
            </a:pPr>
            <a:r>
              <a:rPr lang="en-US" sz="3083" b="true">
                <a:solidFill>
                  <a:srgbClr val="AD2121"/>
                </a:solidFill>
                <a:latin typeface="Arimo Bold"/>
                <a:ea typeface="Arimo Bold"/>
                <a:cs typeface="Arimo Bold"/>
                <a:sym typeface="Arimo Bold"/>
              </a:rPr>
              <a:t>function name,</a:t>
            </a:r>
          </a:p>
          <a:p>
            <a:pPr algn="ctr">
              <a:lnSpc>
                <a:spcPts val="4316"/>
              </a:lnSpc>
            </a:pPr>
            <a:r>
              <a:rPr lang="en-US" sz="3083" b="true">
                <a:solidFill>
                  <a:srgbClr val="AD2121"/>
                </a:solidFill>
                <a:latin typeface="Arimo Bold"/>
                <a:ea typeface="Arimo Bold"/>
                <a:cs typeface="Arimo Bold"/>
                <a:sym typeface="Arimo Bold"/>
              </a:rPr>
              <a:t>used to call the function</a:t>
            </a:r>
          </a:p>
        </p:txBody>
      </p:sp>
      <p:sp>
        <p:nvSpPr>
          <p:cNvPr name="TextBox 12" id="12"/>
          <p:cNvSpPr txBox="true"/>
          <p:nvPr/>
        </p:nvSpPr>
        <p:spPr>
          <a:xfrm rot="0">
            <a:off x="10658954" y="1590672"/>
            <a:ext cx="6116686" cy="1160798"/>
          </a:xfrm>
          <a:prstGeom prst="rect">
            <a:avLst/>
          </a:prstGeom>
        </p:spPr>
        <p:txBody>
          <a:bodyPr anchor="t" rtlCol="false" tIns="0" lIns="0" bIns="0" rIns="0">
            <a:spAutoFit/>
          </a:bodyPr>
          <a:lstStyle/>
          <a:p>
            <a:pPr algn="ctr">
              <a:lnSpc>
                <a:spcPts val="4316"/>
              </a:lnSpc>
            </a:pPr>
            <a:r>
              <a:rPr lang="en-US" sz="3083" b="true">
                <a:solidFill>
                  <a:srgbClr val="AD2121"/>
                </a:solidFill>
                <a:latin typeface="Arimo Bold"/>
                <a:ea typeface="Arimo Bold"/>
                <a:cs typeface="Arimo Bold"/>
                <a:sym typeface="Arimo Bold"/>
              </a:rPr>
              <a:t>parameter, the value which we insert into the function</a:t>
            </a:r>
          </a:p>
        </p:txBody>
      </p:sp>
      <p:grpSp>
        <p:nvGrpSpPr>
          <p:cNvPr name="Group 13" id="13"/>
          <p:cNvGrpSpPr/>
          <p:nvPr/>
        </p:nvGrpSpPr>
        <p:grpSpPr>
          <a:xfrm rot="0">
            <a:off x="2537237" y="180743"/>
            <a:ext cx="13213526" cy="9925515"/>
            <a:chOff x="0" y="0"/>
            <a:chExt cx="17618034" cy="13234020"/>
          </a:xfrm>
        </p:grpSpPr>
        <p:sp>
          <p:nvSpPr>
            <p:cNvPr name="Freeform 14" id="1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15" id="1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16" id="1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
        <p:nvSpPr>
          <p:cNvPr name="TextBox 17" id="17"/>
          <p:cNvSpPr txBox="true"/>
          <p:nvPr/>
        </p:nvSpPr>
        <p:spPr>
          <a:xfrm rot="0">
            <a:off x="0" y="628650"/>
            <a:ext cx="11587209"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SYNTAX BREAKDOWN</a:t>
            </a:r>
          </a:p>
        </p:txBody>
      </p:sp>
    </p:spTree>
  </p:cSld>
  <p:clrMapOvr>
    <a:masterClrMapping/>
  </p:clrMapOvr>
</p:sld>
</file>

<file path=ppt/slides/slide136.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grpSp>
        <p:nvGrpSpPr>
          <p:cNvPr name="Group 2" id="2"/>
          <p:cNvGrpSpPr/>
          <p:nvPr/>
        </p:nvGrpSpPr>
        <p:grpSpPr>
          <a:xfrm rot="7271476">
            <a:off x="4900699" y="2394962"/>
            <a:ext cx="1971812" cy="47625"/>
            <a:chOff x="0" y="0"/>
            <a:chExt cx="2629083" cy="63500"/>
          </a:xfrm>
        </p:grpSpPr>
        <p:sp>
          <p:nvSpPr>
            <p:cNvPr name="Freeform 3" id="3"/>
            <p:cNvSpPr/>
            <p:nvPr/>
          </p:nvSpPr>
          <p:spPr>
            <a:xfrm flipH="false" flipV="false" rot="0">
              <a:off x="31750" y="0"/>
              <a:ext cx="2565527" cy="63500"/>
            </a:xfrm>
            <a:custGeom>
              <a:avLst/>
              <a:gdLst/>
              <a:ahLst/>
              <a:cxnLst/>
              <a:rect r="r" b="b" t="t" l="l"/>
              <a:pathLst>
                <a:path h="63500" w="2565527">
                  <a:moveTo>
                    <a:pt x="0" y="0"/>
                  </a:moveTo>
                  <a:lnTo>
                    <a:pt x="2565527" y="0"/>
                  </a:lnTo>
                  <a:lnTo>
                    <a:pt x="2565527" y="63500"/>
                  </a:lnTo>
                  <a:lnTo>
                    <a:pt x="0" y="63500"/>
                  </a:lnTo>
                  <a:close/>
                </a:path>
              </a:pathLst>
            </a:custGeom>
            <a:solidFill>
              <a:srgbClr val="EE3EC9"/>
            </a:solidFill>
          </p:spPr>
        </p:sp>
      </p:grpSp>
      <p:grpSp>
        <p:nvGrpSpPr>
          <p:cNvPr name="Group 4" id="4"/>
          <p:cNvGrpSpPr/>
          <p:nvPr/>
        </p:nvGrpSpPr>
        <p:grpSpPr>
          <a:xfrm rot="4130528">
            <a:off x="11512938" y="2407294"/>
            <a:ext cx="1812638" cy="47625"/>
            <a:chOff x="0" y="0"/>
            <a:chExt cx="2416851" cy="63500"/>
          </a:xfrm>
        </p:grpSpPr>
        <p:sp>
          <p:nvSpPr>
            <p:cNvPr name="Freeform 5" id="5"/>
            <p:cNvSpPr/>
            <p:nvPr/>
          </p:nvSpPr>
          <p:spPr>
            <a:xfrm flipH="false" flipV="false" rot="0">
              <a:off x="31750" y="0"/>
              <a:ext cx="2353310" cy="63500"/>
            </a:xfrm>
            <a:custGeom>
              <a:avLst/>
              <a:gdLst/>
              <a:ahLst/>
              <a:cxnLst/>
              <a:rect r="r" b="b" t="t" l="l"/>
              <a:pathLst>
                <a:path h="63500" w="2353310">
                  <a:moveTo>
                    <a:pt x="0" y="0"/>
                  </a:moveTo>
                  <a:lnTo>
                    <a:pt x="2353310" y="0"/>
                  </a:lnTo>
                  <a:lnTo>
                    <a:pt x="2353310" y="63500"/>
                  </a:lnTo>
                  <a:lnTo>
                    <a:pt x="0" y="63500"/>
                  </a:lnTo>
                  <a:close/>
                </a:path>
              </a:pathLst>
            </a:custGeom>
            <a:solidFill>
              <a:srgbClr val="EE3EC9"/>
            </a:solidFill>
          </p:spPr>
        </p:sp>
      </p:grpSp>
      <p:sp>
        <p:nvSpPr>
          <p:cNvPr name="TextBox 6" id="6"/>
          <p:cNvSpPr txBox="true"/>
          <p:nvPr/>
        </p:nvSpPr>
        <p:spPr>
          <a:xfrm rot="0">
            <a:off x="2150537" y="3205145"/>
            <a:ext cx="6772607" cy="1675061"/>
          </a:xfrm>
          <a:prstGeom prst="rect">
            <a:avLst/>
          </a:prstGeom>
        </p:spPr>
        <p:txBody>
          <a:bodyPr anchor="t" rtlCol="false" tIns="0" lIns="0" bIns="0" rIns="0">
            <a:spAutoFit/>
          </a:bodyPr>
          <a:lstStyle/>
          <a:p>
            <a:pPr algn="ctr">
              <a:lnSpc>
                <a:spcPts val="6373"/>
              </a:lnSpc>
            </a:pPr>
            <a:r>
              <a:rPr lang="en-US" sz="4552" b="true">
                <a:solidFill>
                  <a:srgbClr val="AD2121"/>
                </a:solidFill>
                <a:latin typeface="Arimo Bold"/>
                <a:ea typeface="Arimo Bold"/>
                <a:cs typeface="Arimo Bold"/>
                <a:sym typeface="Arimo Bold"/>
              </a:rPr>
              <a:t>A subroutine that </a:t>
            </a:r>
            <a:r>
              <a:rPr lang="en-US" sz="4552" b="true">
                <a:solidFill>
                  <a:srgbClr val="FF1616"/>
                </a:solidFill>
                <a:latin typeface="Arimo Bold"/>
                <a:ea typeface="Arimo Bold"/>
                <a:cs typeface="Arimo Bold"/>
                <a:sym typeface="Arimo Bold"/>
              </a:rPr>
              <a:t>will not </a:t>
            </a:r>
            <a:r>
              <a:rPr lang="en-US" sz="4552" b="true">
                <a:solidFill>
                  <a:srgbClr val="AD2121"/>
                </a:solidFill>
                <a:latin typeface="Arimo Bold"/>
                <a:ea typeface="Arimo Bold"/>
                <a:cs typeface="Arimo Bold"/>
                <a:sym typeface="Arimo Bold"/>
              </a:rPr>
              <a:t>return a value</a:t>
            </a:r>
          </a:p>
        </p:txBody>
      </p:sp>
      <p:sp>
        <p:nvSpPr>
          <p:cNvPr name="TextBox 7" id="7"/>
          <p:cNvSpPr txBox="true"/>
          <p:nvPr/>
        </p:nvSpPr>
        <p:spPr>
          <a:xfrm rot="0">
            <a:off x="10052577" y="3087435"/>
            <a:ext cx="6772607" cy="1693482"/>
          </a:xfrm>
          <a:prstGeom prst="rect">
            <a:avLst/>
          </a:prstGeom>
        </p:spPr>
        <p:txBody>
          <a:bodyPr anchor="t" rtlCol="false" tIns="0" lIns="0" bIns="0" rIns="0">
            <a:spAutoFit/>
          </a:bodyPr>
          <a:lstStyle/>
          <a:p>
            <a:pPr algn="ctr">
              <a:lnSpc>
                <a:spcPts val="6373"/>
              </a:lnSpc>
            </a:pPr>
            <a:r>
              <a:rPr lang="en-US" sz="4552" b="true">
                <a:solidFill>
                  <a:srgbClr val="AD2121"/>
                </a:solidFill>
                <a:latin typeface="Arimo Bold"/>
                <a:ea typeface="Arimo Bold"/>
                <a:cs typeface="Arimo Bold"/>
                <a:sym typeface="Arimo Bold"/>
              </a:rPr>
              <a:t>A subroutine that will  return a value</a:t>
            </a:r>
          </a:p>
        </p:txBody>
      </p:sp>
      <p:grpSp>
        <p:nvGrpSpPr>
          <p:cNvPr name="Group 8" id="8"/>
          <p:cNvGrpSpPr/>
          <p:nvPr/>
        </p:nvGrpSpPr>
        <p:grpSpPr>
          <a:xfrm rot="0">
            <a:off x="2537237" y="255482"/>
            <a:ext cx="13213526" cy="9925515"/>
            <a:chOff x="0" y="0"/>
            <a:chExt cx="17618034" cy="13234020"/>
          </a:xfrm>
        </p:grpSpPr>
        <p:sp>
          <p:nvSpPr>
            <p:cNvPr name="Freeform 9" id="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2">
                <a:alphaModFix amt="70000"/>
              </a:blip>
              <a:stretch>
                <a:fillRect l="0" t="0" r="0" b="0"/>
              </a:stretch>
            </a:blipFill>
          </p:spPr>
        </p:sp>
        <p:sp>
          <p:nvSpPr>
            <p:cNvPr name="Freeform 10" id="1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3">
                <a:alphaModFix amt="9999"/>
              </a:blip>
              <a:stretch>
                <a:fillRect l="0" t="0" r="0" b="0"/>
              </a:stretch>
            </a:blipFill>
          </p:spPr>
        </p:sp>
        <p:sp>
          <p:nvSpPr>
            <p:cNvPr name="TextBox 11" id="1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4" tooltip="http://www.exampaperspractice.co.uk"/>
                </a:rPr>
                <a:t>www.exampaperspractice.co.uk</a:t>
              </a:r>
            </a:p>
          </p:txBody>
        </p:sp>
      </p:grpSp>
      <p:sp>
        <p:nvSpPr>
          <p:cNvPr name="TextBox 12" id="12"/>
          <p:cNvSpPr txBox="true"/>
          <p:nvPr/>
        </p:nvSpPr>
        <p:spPr>
          <a:xfrm rot="0">
            <a:off x="3443822" y="103082"/>
            <a:ext cx="11400356" cy="1516488"/>
          </a:xfrm>
          <a:prstGeom prst="rect">
            <a:avLst/>
          </a:prstGeom>
        </p:spPr>
        <p:txBody>
          <a:bodyPr anchor="t" rtlCol="false" tIns="0" lIns="0" bIns="0" rIns="0">
            <a:spAutoFit/>
          </a:bodyPr>
          <a:lstStyle/>
          <a:p>
            <a:pPr algn="ctr">
              <a:lnSpc>
                <a:spcPts val="11130"/>
              </a:lnSpc>
            </a:pPr>
            <a:r>
              <a:rPr lang="en-US" sz="7950">
                <a:solidFill>
                  <a:srgbClr val="000000"/>
                </a:solidFill>
                <a:latin typeface="Alata"/>
                <a:ea typeface="Alata"/>
                <a:cs typeface="Alata"/>
                <a:sym typeface="Alata"/>
              </a:rPr>
              <a:t>Procedure vs Function</a:t>
            </a:r>
          </a:p>
        </p:txBody>
      </p:sp>
    </p:spTree>
  </p:cSld>
  <p:clrMapOvr>
    <a:masterClrMapping/>
  </p:clrMapOvr>
</p:sld>
</file>

<file path=ppt/slides/slide137.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grpSp>
        <p:nvGrpSpPr>
          <p:cNvPr name="Group 2" id="2"/>
          <p:cNvGrpSpPr/>
          <p:nvPr/>
        </p:nvGrpSpPr>
        <p:grpSpPr>
          <a:xfrm rot="7333919">
            <a:off x="4584180" y="2552187"/>
            <a:ext cx="2365268" cy="47625"/>
            <a:chOff x="0" y="0"/>
            <a:chExt cx="3153691" cy="63500"/>
          </a:xfrm>
        </p:grpSpPr>
        <p:sp>
          <p:nvSpPr>
            <p:cNvPr name="Freeform 3" id="3"/>
            <p:cNvSpPr/>
            <p:nvPr/>
          </p:nvSpPr>
          <p:spPr>
            <a:xfrm flipH="false" flipV="false" rot="0">
              <a:off x="31750" y="0"/>
              <a:ext cx="3090164" cy="63500"/>
            </a:xfrm>
            <a:custGeom>
              <a:avLst/>
              <a:gdLst/>
              <a:ahLst/>
              <a:cxnLst/>
              <a:rect r="r" b="b" t="t" l="l"/>
              <a:pathLst>
                <a:path h="63500" w="3090164">
                  <a:moveTo>
                    <a:pt x="0" y="0"/>
                  </a:moveTo>
                  <a:lnTo>
                    <a:pt x="3090164" y="0"/>
                  </a:lnTo>
                  <a:lnTo>
                    <a:pt x="3090164" y="63500"/>
                  </a:lnTo>
                  <a:lnTo>
                    <a:pt x="0" y="63500"/>
                  </a:lnTo>
                  <a:close/>
                </a:path>
              </a:pathLst>
            </a:custGeom>
            <a:solidFill>
              <a:srgbClr val="EE3EC9"/>
            </a:solidFill>
          </p:spPr>
        </p:sp>
      </p:grpSp>
      <p:grpSp>
        <p:nvGrpSpPr>
          <p:cNvPr name="Group 4" id="4"/>
          <p:cNvGrpSpPr/>
          <p:nvPr/>
        </p:nvGrpSpPr>
        <p:grpSpPr>
          <a:xfrm rot="4130528">
            <a:off x="11512938" y="2407294"/>
            <a:ext cx="1812638" cy="47625"/>
            <a:chOff x="0" y="0"/>
            <a:chExt cx="2416851" cy="63500"/>
          </a:xfrm>
        </p:grpSpPr>
        <p:sp>
          <p:nvSpPr>
            <p:cNvPr name="Freeform 5" id="5"/>
            <p:cNvSpPr/>
            <p:nvPr/>
          </p:nvSpPr>
          <p:spPr>
            <a:xfrm flipH="false" flipV="false" rot="0">
              <a:off x="31750" y="0"/>
              <a:ext cx="2353310" cy="63500"/>
            </a:xfrm>
            <a:custGeom>
              <a:avLst/>
              <a:gdLst/>
              <a:ahLst/>
              <a:cxnLst/>
              <a:rect r="r" b="b" t="t" l="l"/>
              <a:pathLst>
                <a:path h="63500" w="2353310">
                  <a:moveTo>
                    <a:pt x="0" y="0"/>
                  </a:moveTo>
                  <a:lnTo>
                    <a:pt x="2353310" y="0"/>
                  </a:lnTo>
                  <a:lnTo>
                    <a:pt x="2353310" y="63500"/>
                  </a:lnTo>
                  <a:lnTo>
                    <a:pt x="0" y="63500"/>
                  </a:lnTo>
                  <a:close/>
                </a:path>
              </a:pathLst>
            </a:custGeom>
            <a:solidFill>
              <a:srgbClr val="EE3EC9"/>
            </a:solidFill>
          </p:spPr>
        </p:sp>
      </p:grpSp>
      <p:grpSp>
        <p:nvGrpSpPr>
          <p:cNvPr name="Group 6" id="6"/>
          <p:cNvGrpSpPr/>
          <p:nvPr/>
        </p:nvGrpSpPr>
        <p:grpSpPr>
          <a:xfrm rot="0">
            <a:off x="9306099" y="2929593"/>
            <a:ext cx="8809858" cy="5625724"/>
            <a:chOff x="0" y="0"/>
            <a:chExt cx="11746477" cy="7500965"/>
          </a:xfrm>
        </p:grpSpPr>
        <p:sp>
          <p:nvSpPr>
            <p:cNvPr name="Freeform 7" id="7"/>
            <p:cNvSpPr/>
            <p:nvPr/>
          </p:nvSpPr>
          <p:spPr>
            <a:xfrm flipH="false" flipV="false" rot="0">
              <a:off x="0" y="0"/>
              <a:ext cx="11746484" cy="7501001"/>
            </a:xfrm>
            <a:custGeom>
              <a:avLst/>
              <a:gdLst/>
              <a:ahLst/>
              <a:cxnLst/>
              <a:rect r="r" b="b" t="t" l="l"/>
              <a:pathLst>
                <a:path h="7501001" w="11746484">
                  <a:moveTo>
                    <a:pt x="0" y="0"/>
                  </a:moveTo>
                  <a:lnTo>
                    <a:pt x="11746484" y="0"/>
                  </a:lnTo>
                  <a:lnTo>
                    <a:pt x="11746484" y="7501001"/>
                  </a:lnTo>
                  <a:lnTo>
                    <a:pt x="0" y="7501001"/>
                  </a:lnTo>
                  <a:lnTo>
                    <a:pt x="0" y="0"/>
                  </a:lnTo>
                  <a:close/>
                </a:path>
              </a:pathLst>
            </a:custGeom>
            <a:blipFill>
              <a:blip r:embed="rId2"/>
              <a:stretch>
                <a:fillRect l="0" t="0" r="0" b="0"/>
              </a:stretch>
            </a:blipFill>
          </p:spPr>
        </p:sp>
      </p:grpSp>
      <p:grpSp>
        <p:nvGrpSpPr>
          <p:cNvPr name="Group 8" id="8"/>
          <p:cNvGrpSpPr/>
          <p:nvPr/>
        </p:nvGrpSpPr>
        <p:grpSpPr>
          <a:xfrm rot="0">
            <a:off x="0" y="3163473"/>
            <a:ext cx="9003925" cy="5157963"/>
            <a:chOff x="0" y="0"/>
            <a:chExt cx="12005233" cy="6877284"/>
          </a:xfrm>
        </p:grpSpPr>
        <p:sp>
          <p:nvSpPr>
            <p:cNvPr name="Freeform 9" id="9"/>
            <p:cNvSpPr/>
            <p:nvPr/>
          </p:nvSpPr>
          <p:spPr>
            <a:xfrm flipH="false" flipV="false" rot="0">
              <a:off x="0" y="0"/>
              <a:ext cx="12005183" cy="6877304"/>
            </a:xfrm>
            <a:custGeom>
              <a:avLst/>
              <a:gdLst/>
              <a:ahLst/>
              <a:cxnLst/>
              <a:rect r="r" b="b" t="t" l="l"/>
              <a:pathLst>
                <a:path h="6877304" w="12005183">
                  <a:moveTo>
                    <a:pt x="0" y="0"/>
                  </a:moveTo>
                  <a:lnTo>
                    <a:pt x="12005183" y="0"/>
                  </a:lnTo>
                  <a:lnTo>
                    <a:pt x="12005183" y="6877304"/>
                  </a:lnTo>
                  <a:lnTo>
                    <a:pt x="0" y="6877304"/>
                  </a:lnTo>
                  <a:lnTo>
                    <a:pt x="0" y="0"/>
                  </a:lnTo>
                  <a:close/>
                </a:path>
              </a:pathLst>
            </a:custGeom>
            <a:blipFill>
              <a:blip r:embed="rId3"/>
              <a:stretch>
                <a:fillRect l="0" t="0" r="0" b="0"/>
              </a:stretch>
            </a:blipFill>
          </p:spPr>
        </p:sp>
      </p:grpSp>
      <p:sp>
        <p:nvSpPr>
          <p:cNvPr name="Freeform 10" id="10"/>
          <p:cNvSpPr/>
          <p:nvPr/>
        </p:nvSpPr>
        <p:spPr>
          <a:xfrm flipH="false" flipV="false" rot="5247553">
            <a:off x="12006522" y="6344853"/>
            <a:ext cx="925673" cy="330928"/>
          </a:xfrm>
          <a:custGeom>
            <a:avLst/>
            <a:gdLst/>
            <a:ahLst/>
            <a:cxnLst/>
            <a:rect r="r" b="b" t="t" l="l"/>
            <a:pathLst>
              <a:path h="330928" w="925673">
                <a:moveTo>
                  <a:pt x="0" y="0"/>
                </a:moveTo>
                <a:lnTo>
                  <a:pt x="925673" y="0"/>
                </a:lnTo>
                <a:lnTo>
                  <a:pt x="925673" y="330928"/>
                </a:lnTo>
                <a:lnTo>
                  <a:pt x="0" y="330928"/>
                </a:lnTo>
                <a:lnTo>
                  <a:pt x="0" y="0"/>
                </a:lnTo>
                <a:close/>
              </a:path>
            </a:pathLst>
          </a:custGeom>
          <a:blipFill>
            <a:blip r:embed="rId4">
              <a:extLst>
                <a:ext uri="{96DAC541-7B7A-43D3-8B79-37D633B846F1}">
                  <asvg:svgBlip xmlns:asvg="http://schemas.microsoft.com/office/drawing/2016/SVG/main" r:embed="rId5"/>
                </a:ext>
              </a:extLst>
            </a:blip>
            <a:stretch>
              <a:fillRect l="0" t="-1377" r="0" b="-1377"/>
            </a:stretch>
          </a:blipFill>
        </p:spPr>
      </p:sp>
      <p:sp>
        <p:nvSpPr>
          <p:cNvPr name="TextBox 11" id="11"/>
          <p:cNvSpPr txBox="true"/>
          <p:nvPr/>
        </p:nvSpPr>
        <p:spPr>
          <a:xfrm rot="0">
            <a:off x="2109214" y="2083444"/>
            <a:ext cx="3200400"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does not </a:t>
            </a:r>
          </a:p>
          <a:p>
            <a:pPr algn="ctr">
              <a:lnSpc>
                <a:spcPts val="4200"/>
              </a:lnSpc>
            </a:pPr>
            <a:r>
              <a:rPr lang="en-US" sz="3000" b="true">
                <a:solidFill>
                  <a:srgbClr val="000000"/>
                </a:solidFill>
                <a:latin typeface="Arimo Bold"/>
                <a:ea typeface="Arimo Bold"/>
                <a:cs typeface="Arimo Bold"/>
                <a:sym typeface="Arimo Bold"/>
              </a:rPr>
              <a:t>return a value</a:t>
            </a:r>
          </a:p>
        </p:txBody>
      </p:sp>
      <p:sp>
        <p:nvSpPr>
          <p:cNvPr name="TextBox 12" id="12"/>
          <p:cNvSpPr txBox="true"/>
          <p:nvPr/>
        </p:nvSpPr>
        <p:spPr>
          <a:xfrm rot="0">
            <a:off x="12655178" y="2228337"/>
            <a:ext cx="3200400" cy="6000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return a value</a:t>
            </a:r>
          </a:p>
        </p:txBody>
      </p:sp>
      <p:sp>
        <p:nvSpPr>
          <p:cNvPr name="TextBox 13" id="13"/>
          <p:cNvSpPr txBox="true"/>
          <p:nvPr/>
        </p:nvSpPr>
        <p:spPr>
          <a:xfrm rot="0">
            <a:off x="12759995" y="6129490"/>
            <a:ext cx="3174607" cy="380828"/>
          </a:xfrm>
          <a:prstGeom prst="rect">
            <a:avLst/>
          </a:prstGeom>
        </p:spPr>
        <p:txBody>
          <a:bodyPr anchor="t" rtlCol="false" tIns="0" lIns="0" bIns="0" rIns="0">
            <a:spAutoFit/>
          </a:bodyPr>
          <a:lstStyle/>
          <a:p>
            <a:pPr algn="ctr">
              <a:lnSpc>
                <a:spcPts val="2535"/>
              </a:lnSpc>
            </a:pPr>
            <a:r>
              <a:rPr lang="en-US" sz="1811" b="true">
                <a:solidFill>
                  <a:srgbClr val="F6F7F7"/>
                </a:solidFill>
                <a:latin typeface="Arimo Bold"/>
                <a:ea typeface="Arimo Bold"/>
                <a:cs typeface="Arimo Bold"/>
                <a:sym typeface="Arimo Bold"/>
              </a:rPr>
              <a:t>number is returned here</a:t>
            </a:r>
          </a:p>
        </p:txBody>
      </p:sp>
      <p:grpSp>
        <p:nvGrpSpPr>
          <p:cNvPr name="Group 14" id="14"/>
          <p:cNvGrpSpPr/>
          <p:nvPr/>
        </p:nvGrpSpPr>
        <p:grpSpPr>
          <a:xfrm rot="0">
            <a:off x="2537237" y="255482"/>
            <a:ext cx="13213526" cy="9925515"/>
            <a:chOff x="0" y="0"/>
            <a:chExt cx="17618034" cy="13234020"/>
          </a:xfrm>
        </p:grpSpPr>
        <p:sp>
          <p:nvSpPr>
            <p:cNvPr name="Freeform 15" id="1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6" id="1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7" id="1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8" id="18"/>
          <p:cNvSpPr txBox="true"/>
          <p:nvPr/>
        </p:nvSpPr>
        <p:spPr>
          <a:xfrm rot="0">
            <a:off x="3443822" y="103082"/>
            <a:ext cx="11400356" cy="1516488"/>
          </a:xfrm>
          <a:prstGeom prst="rect">
            <a:avLst/>
          </a:prstGeom>
        </p:spPr>
        <p:txBody>
          <a:bodyPr anchor="t" rtlCol="false" tIns="0" lIns="0" bIns="0" rIns="0">
            <a:spAutoFit/>
          </a:bodyPr>
          <a:lstStyle/>
          <a:p>
            <a:pPr algn="ctr">
              <a:lnSpc>
                <a:spcPts val="11130"/>
              </a:lnSpc>
            </a:pPr>
            <a:r>
              <a:rPr lang="en-US" sz="7950">
                <a:solidFill>
                  <a:srgbClr val="000000"/>
                </a:solidFill>
                <a:latin typeface="Alata"/>
                <a:ea typeface="Alata"/>
                <a:cs typeface="Alata"/>
                <a:sym typeface="Alata"/>
              </a:rPr>
              <a:t>Procedure vs Function</a:t>
            </a:r>
          </a:p>
        </p:txBody>
      </p:sp>
    </p:spTree>
  </p:cSld>
  <p:clrMapOvr>
    <a:masterClrMapping/>
  </p:clrMapOvr>
</p:sld>
</file>

<file path=ppt/slides/slide138.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grpSp>
        <p:nvGrpSpPr>
          <p:cNvPr name="Group 2" id="2"/>
          <p:cNvGrpSpPr/>
          <p:nvPr/>
        </p:nvGrpSpPr>
        <p:grpSpPr>
          <a:xfrm rot="0">
            <a:off x="9144000" y="3424369"/>
            <a:ext cx="9598368" cy="3606244"/>
            <a:chOff x="0" y="0"/>
            <a:chExt cx="12797824" cy="4808325"/>
          </a:xfrm>
        </p:grpSpPr>
        <p:sp>
          <p:nvSpPr>
            <p:cNvPr name="Freeform 3" id="3"/>
            <p:cNvSpPr/>
            <p:nvPr/>
          </p:nvSpPr>
          <p:spPr>
            <a:xfrm flipH="false" flipV="false" rot="0">
              <a:off x="0" y="0"/>
              <a:ext cx="12797790" cy="4808347"/>
            </a:xfrm>
            <a:custGeom>
              <a:avLst/>
              <a:gdLst/>
              <a:ahLst/>
              <a:cxnLst/>
              <a:rect r="r" b="b" t="t" l="l"/>
              <a:pathLst>
                <a:path h="4808347" w="12797790">
                  <a:moveTo>
                    <a:pt x="0" y="0"/>
                  </a:moveTo>
                  <a:lnTo>
                    <a:pt x="12797790" y="0"/>
                  </a:lnTo>
                  <a:lnTo>
                    <a:pt x="12797790" y="4808347"/>
                  </a:lnTo>
                  <a:lnTo>
                    <a:pt x="0" y="4808347"/>
                  </a:lnTo>
                  <a:lnTo>
                    <a:pt x="0" y="0"/>
                  </a:lnTo>
                  <a:close/>
                </a:path>
              </a:pathLst>
            </a:custGeom>
            <a:blipFill>
              <a:blip r:embed="rId2"/>
              <a:stretch>
                <a:fillRect l="0" t="0" r="0" b="0"/>
              </a:stretch>
            </a:blipFill>
          </p:spPr>
        </p:sp>
      </p:grpSp>
      <p:grpSp>
        <p:nvGrpSpPr>
          <p:cNvPr name="Group 4" id="4"/>
          <p:cNvGrpSpPr/>
          <p:nvPr/>
        </p:nvGrpSpPr>
        <p:grpSpPr>
          <a:xfrm rot="0">
            <a:off x="314451" y="3424369"/>
            <a:ext cx="9570280" cy="3910143"/>
            <a:chOff x="0" y="0"/>
            <a:chExt cx="12760373" cy="5213524"/>
          </a:xfrm>
        </p:grpSpPr>
        <p:sp>
          <p:nvSpPr>
            <p:cNvPr name="Freeform 5" id="5"/>
            <p:cNvSpPr/>
            <p:nvPr/>
          </p:nvSpPr>
          <p:spPr>
            <a:xfrm flipH="false" flipV="false" rot="0">
              <a:off x="0" y="0"/>
              <a:ext cx="12760325" cy="5213477"/>
            </a:xfrm>
            <a:custGeom>
              <a:avLst/>
              <a:gdLst/>
              <a:ahLst/>
              <a:cxnLst/>
              <a:rect r="r" b="b" t="t" l="l"/>
              <a:pathLst>
                <a:path h="5213477" w="12760325">
                  <a:moveTo>
                    <a:pt x="0" y="0"/>
                  </a:moveTo>
                  <a:lnTo>
                    <a:pt x="12760325" y="0"/>
                  </a:lnTo>
                  <a:lnTo>
                    <a:pt x="12760325" y="5213477"/>
                  </a:lnTo>
                  <a:lnTo>
                    <a:pt x="0" y="5213477"/>
                  </a:lnTo>
                  <a:lnTo>
                    <a:pt x="0" y="0"/>
                  </a:lnTo>
                  <a:close/>
                </a:path>
              </a:pathLst>
            </a:custGeom>
            <a:blipFill>
              <a:blip r:embed="rId3"/>
              <a:stretch>
                <a:fillRect l="0" t="0" r="0" b="0"/>
              </a:stretch>
            </a:blipFill>
          </p:spPr>
        </p:sp>
      </p:grpSp>
      <p:grpSp>
        <p:nvGrpSpPr>
          <p:cNvPr name="Group 6" id="6"/>
          <p:cNvGrpSpPr/>
          <p:nvPr/>
        </p:nvGrpSpPr>
        <p:grpSpPr>
          <a:xfrm rot="7333919">
            <a:off x="2596291" y="3899834"/>
            <a:ext cx="2365268" cy="47625"/>
            <a:chOff x="0" y="0"/>
            <a:chExt cx="3153691" cy="63500"/>
          </a:xfrm>
        </p:grpSpPr>
        <p:sp>
          <p:nvSpPr>
            <p:cNvPr name="Freeform 7" id="7"/>
            <p:cNvSpPr/>
            <p:nvPr/>
          </p:nvSpPr>
          <p:spPr>
            <a:xfrm flipH="false" flipV="false" rot="0">
              <a:off x="31750" y="0"/>
              <a:ext cx="3090164" cy="63500"/>
            </a:xfrm>
            <a:custGeom>
              <a:avLst/>
              <a:gdLst/>
              <a:ahLst/>
              <a:cxnLst/>
              <a:rect r="r" b="b" t="t" l="l"/>
              <a:pathLst>
                <a:path h="63500" w="3090164">
                  <a:moveTo>
                    <a:pt x="0" y="0"/>
                  </a:moveTo>
                  <a:lnTo>
                    <a:pt x="3090164" y="0"/>
                  </a:lnTo>
                  <a:lnTo>
                    <a:pt x="3090164" y="63500"/>
                  </a:lnTo>
                  <a:lnTo>
                    <a:pt x="0" y="63500"/>
                  </a:lnTo>
                  <a:close/>
                </a:path>
              </a:pathLst>
            </a:custGeom>
            <a:solidFill>
              <a:srgbClr val="EE3EC9"/>
            </a:solidFill>
          </p:spPr>
        </p:sp>
      </p:grpSp>
      <p:sp>
        <p:nvSpPr>
          <p:cNvPr name="TextBox 8" id="8"/>
          <p:cNvSpPr txBox="true"/>
          <p:nvPr/>
        </p:nvSpPr>
        <p:spPr>
          <a:xfrm rot="0">
            <a:off x="3549198" y="2354443"/>
            <a:ext cx="2057400" cy="6000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parameter</a:t>
            </a:r>
          </a:p>
        </p:txBody>
      </p:sp>
      <p:grpSp>
        <p:nvGrpSpPr>
          <p:cNvPr name="Group 9" id="9"/>
          <p:cNvGrpSpPr/>
          <p:nvPr/>
        </p:nvGrpSpPr>
        <p:grpSpPr>
          <a:xfrm rot="0">
            <a:off x="2537237" y="180743"/>
            <a:ext cx="13213526" cy="9925515"/>
            <a:chOff x="0" y="0"/>
            <a:chExt cx="17618034" cy="13234020"/>
          </a:xfrm>
        </p:grpSpPr>
        <p:sp>
          <p:nvSpPr>
            <p:cNvPr name="Freeform 10" id="1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11" id="1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12" id="1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
        <p:nvSpPr>
          <p:cNvPr name="TextBox 13" id="13"/>
          <p:cNvSpPr txBox="true"/>
          <p:nvPr/>
        </p:nvSpPr>
        <p:spPr>
          <a:xfrm rot="0">
            <a:off x="4417123" y="6417"/>
            <a:ext cx="11239592" cy="1285930"/>
          </a:xfrm>
          <a:prstGeom prst="rect">
            <a:avLst/>
          </a:prstGeom>
        </p:spPr>
        <p:txBody>
          <a:bodyPr anchor="t" rtlCol="false" tIns="0" lIns="0" bIns="0" rIns="0">
            <a:spAutoFit/>
          </a:bodyPr>
          <a:lstStyle/>
          <a:p>
            <a:pPr algn="ctr">
              <a:lnSpc>
                <a:spcPts val="9363"/>
              </a:lnSpc>
            </a:pPr>
            <a:r>
              <a:rPr lang="en-US" sz="6687">
                <a:solidFill>
                  <a:srgbClr val="000000"/>
                </a:solidFill>
                <a:latin typeface="Alata"/>
                <a:ea typeface="Alata"/>
                <a:cs typeface="Alata"/>
                <a:sym typeface="Alata"/>
              </a:rPr>
              <a:t>Parameter vs No Parameters</a:t>
            </a:r>
          </a:p>
        </p:txBody>
      </p:sp>
    </p:spTree>
  </p:cSld>
  <p:clrMapOvr>
    <a:masterClrMapping/>
  </p:clrMapOvr>
</p:sld>
</file>

<file path=ppt/slides/slide139.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grpSp>
        <p:nvGrpSpPr>
          <p:cNvPr name="Group 2" id="2"/>
          <p:cNvGrpSpPr/>
          <p:nvPr/>
        </p:nvGrpSpPr>
        <p:grpSpPr>
          <a:xfrm rot="0">
            <a:off x="2208161" y="1578756"/>
            <a:ext cx="13871677" cy="7946489"/>
            <a:chOff x="0" y="0"/>
            <a:chExt cx="18495569" cy="10595319"/>
          </a:xfrm>
        </p:grpSpPr>
        <p:sp>
          <p:nvSpPr>
            <p:cNvPr name="Freeform 3" id="3"/>
            <p:cNvSpPr/>
            <p:nvPr/>
          </p:nvSpPr>
          <p:spPr>
            <a:xfrm flipH="false" flipV="false" rot="0">
              <a:off x="0" y="0"/>
              <a:ext cx="18495518" cy="10595356"/>
            </a:xfrm>
            <a:custGeom>
              <a:avLst/>
              <a:gdLst/>
              <a:ahLst/>
              <a:cxnLst/>
              <a:rect r="r" b="b" t="t" l="l"/>
              <a:pathLst>
                <a:path h="10595356" w="18495518">
                  <a:moveTo>
                    <a:pt x="0" y="0"/>
                  </a:moveTo>
                  <a:lnTo>
                    <a:pt x="18495518" y="0"/>
                  </a:lnTo>
                  <a:lnTo>
                    <a:pt x="18495518" y="10595356"/>
                  </a:lnTo>
                  <a:lnTo>
                    <a:pt x="0" y="10595356"/>
                  </a:lnTo>
                  <a:lnTo>
                    <a:pt x="0" y="0"/>
                  </a:lnTo>
                  <a:close/>
                </a:path>
              </a:pathLst>
            </a:custGeom>
            <a:blipFill>
              <a:blip r:embed="rId2"/>
              <a:stretch>
                <a:fillRect l="0" t="0" r="0" b="0"/>
              </a:stretch>
            </a:blipFill>
          </p:spPr>
        </p:sp>
      </p:grpSp>
      <p:sp>
        <p:nvSpPr>
          <p:cNvPr name="TextBox 4" id="4"/>
          <p:cNvSpPr txBox="true"/>
          <p:nvPr/>
        </p:nvSpPr>
        <p:spPr>
          <a:xfrm rot="0">
            <a:off x="3524204" y="784963"/>
            <a:ext cx="11239592" cy="1277928"/>
          </a:xfrm>
          <a:prstGeom prst="rect">
            <a:avLst/>
          </a:prstGeom>
        </p:spPr>
        <p:txBody>
          <a:bodyPr anchor="t" rtlCol="false" tIns="0" lIns="0" bIns="0" rIns="0">
            <a:spAutoFit/>
          </a:bodyPr>
          <a:lstStyle/>
          <a:p>
            <a:pPr algn="ctr">
              <a:lnSpc>
                <a:spcPts val="9363"/>
              </a:lnSpc>
            </a:pPr>
            <a:r>
              <a:rPr lang="en-US" sz="6687">
                <a:solidFill>
                  <a:srgbClr val="000000"/>
                </a:solidFill>
                <a:latin typeface="Alata"/>
                <a:ea typeface="Alata"/>
                <a:cs typeface="Alata"/>
                <a:sym typeface="Alata"/>
              </a:rPr>
              <a:t>Global and local </a:t>
            </a:r>
            <a:r>
              <a:rPr lang="en-US" sz="6687">
                <a:solidFill>
                  <a:srgbClr val="FD1111"/>
                </a:solidFill>
                <a:latin typeface="Alata"/>
                <a:ea typeface="Alata"/>
                <a:cs typeface="Alata"/>
                <a:sym typeface="Alata"/>
              </a:rPr>
              <a:t>variables</a:t>
            </a:r>
            <a:r>
              <a:rPr lang="en-US" sz="6687">
                <a:solidFill>
                  <a:srgbClr val="000000"/>
                </a:solidFill>
                <a:latin typeface="Alata"/>
                <a:ea typeface="Alata"/>
                <a:cs typeface="Alata"/>
                <a:sym typeface="Alata"/>
              </a:rPr>
              <a:t> </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8FFFB"/>
        </a:solidFill>
      </p:bgPr>
    </p:bg>
    <p:spTree>
      <p:nvGrpSpPr>
        <p:cNvPr id="1" name=""/>
        <p:cNvGrpSpPr/>
        <p:nvPr/>
      </p:nvGrpSpPr>
      <p:grpSpPr>
        <a:xfrm>
          <a:off x="0" y="0"/>
          <a:ext cx="0" cy="0"/>
          <a:chOff x="0" y="0"/>
          <a:chExt cx="0" cy="0"/>
        </a:xfrm>
      </p:grpSpPr>
      <p:sp>
        <p:nvSpPr>
          <p:cNvPr name="Freeform 2" id="2"/>
          <p:cNvSpPr/>
          <p:nvPr/>
        </p:nvSpPr>
        <p:spPr>
          <a:xfrm flipH="false" flipV="false" rot="0">
            <a:off x="14285181" y="2792604"/>
            <a:ext cx="3235018" cy="6935768"/>
          </a:xfrm>
          <a:custGeom>
            <a:avLst/>
            <a:gdLst/>
            <a:ahLst/>
            <a:cxnLst/>
            <a:rect r="r" b="b" t="t" l="l"/>
            <a:pathLst>
              <a:path h="6935768" w="3235018">
                <a:moveTo>
                  <a:pt x="0" y="0"/>
                </a:moveTo>
                <a:lnTo>
                  <a:pt x="3235018" y="0"/>
                </a:lnTo>
                <a:lnTo>
                  <a:pt x="3235018" y="6935768"/>
                </a:lnTo>
                <a:lnTo>
                  <a:pt x="0" y="69357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841800" y="616060"/>
            <a:ext cx="4263540" cy="1569737"/>
          </a:xfrm>
          <a:prstGeom prst="rect">
            <a:avLst/>
          </a:prstGeom>
        </p:spPr>
        <p:txBody>
          <a:bodyPr anchor="t" rtlCol="false" tIns="0" lIns="0" bIns="0" rIns="0">
            <a:spAutoFit/>
          </a:bodyPr>
          <a:lstStyle/>
          <a:p>
            <a:pPr algn="ctr">
              <a:lnSpc>
                <a:spcPts val="11444"/>
              </a:lnSpc>
            </a:pPr>
            <a:r>
              <a:rPr lang="en-US" sz="8175">
                <a:solidFill>
                  <a:srgbClr val="000000"/>
                </a:solidFill>
                <a:latin typeface="Architects Daughter"/>
                <a:ea typeface="Architects Daughter"/>
                <a:cs typeface="Architects Daughter"/>
                <a:sym typeface="Architects Daughter"/>
              </a:rPr>
              <a:t>Examples</a:t>
            </a:r>
          </a:p>
        </p:txBody>
      </p:sp>
      <p:sp>
        <p:nvSpPr>
          <p:cNvPr name="Freeform 4" id="4"/>
          <p:cNvSpPr/>
          <p:nvPr/>
        </p:nvSpPr>
        <p:spPr>
          <a:xfrm flipH="false" flipV="false" rot="0">
            <a:off x="3835915" y="2792604"/>
            <a:ext cx="3235018" cy="6935768"/>
          </a:xfrm>
          <a:custGeom>
            <a:avLst/>
            <a:gdLst/>
            <a:ahLst/>
            <a:cxnLst/>
            <a:rect r="r" b="b" t="t" l="l"/>
            <a:pathLst>
              <a:path h="6935768" w="3235018">
                <a:moveTo>
                  <a:pt x="0" y="0"/>
                </a:moveTo>
                <a:lnTo>
                  <a:pt x="3235018" y="0"/>
                </a:lnTo>
                <a:lnTo>
                  <a:pt x="3235018" y="6935768"/>
                </a:lnTo>
                <a:lnTo>
                  <a:pt x="0" y="69357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246223" y="2792604"/>
            <a:ext cx="3235018" cy="6935768"/>
          </a:xfrm>
          <a:custGeom>
            <a:avLst/>
            <a:gdLst/>
            <a:ahLst/>
            <a:cxnLst/>
            <a:rect r="r" b="b" t="t" l="l"/>
            <a:pathLst>
              <a:path h="6935768" w="3235018">
                <a:moveTo>
                  <a:pt x="0" y="0"/>
                </a:moveTo>
                <a:lnTo>
                  <a:pt x="3235018" y="0"/>
                </a:lnTo>
                <a:lnTo>
                  <a:pt x="3235018" y="6935768"/>
                </a:lnTo>
                <a:lnTo>
                  <a:pt x="0" y="69357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426942" y="2792604"/>
            <a:ext cx="3235018" cy="6935768"/>
          </a:xfrm>
          <a:custGeom>
            <a:avLst/>
            <a:gdLst/>
            <a:ahLst/>
            <a:cxnLst/>
            <a:rect r="r" b="b" t="t" l="l"/>
            <a:pathLst>
              <a:path h="6935768" w="3235018">
                <a:moveTo>
                  <a:pt x="0" y="0"/>
                </a:moveTo>
                <a:lnTo>
                  <a:pt x="3235018" y="0"/>
                </a:lnTo>
                <a:lnTo>
                  <a:pt x="3235018" y="6935768"/>
                </a:lnTo>
                <a:lnTo>
                  <a:pt x="0" y="69357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0766342" y="2792604"/>
            <a:ext cx="3235018" cy="6935768"/>
          </a:xfrm>
          <a:custGeom>
            <a:avLst/>
            <a:gdLst/>
            <a:ahLst/>
            <a:cxnLst/>
            <a:rect r="r" b="b" t="t" l="l"/>
            <a:pathLst>
              <a:path h="6935768" w="3235018">
                <a:moveTo>
                  <a:pt x="0" y="0"/>
                </a:moveTo>
                <a:lnTo>
                  <a:pt x="3235018" y="0"/>
                </a:lnTo>
                <a:lnTo>
                  <a:pt x="3235018" y="6935768"/>
                </a:lnTo>
                <a:lnTo>
                  <a:pt x="0" y="69357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712191" y="2709995"/>
            <a:ext cx="2664520" cy="1245262"/>
          </a:xfrm>
          <a:prstGeom prst="rect">
            <a:avLst/>
          </a:prstGeom>
        </p:spPr>
        <p:txBody>
          <a:bodyPr anchor="t" rtlCol="false" tIns="0" lIns="0" bIns="0" rIns="0">
            <a:spAutoFit/>
          </a:bodyPr>
          <a:lstStyle/>
          <a:p>
            <a:pPr algn="ctr">
              <a:lnSpc>
                <a:spcPts val="9164"/>
              </a:lnSpc>
            </a:pPr>
            <a:r>
              <a:rPr lang="en-US" sz="6546">
                <a:solidFill>
                  <a:srgbClr val="000000"/>
                </a:solidFill>
                <a:latin typeface="Architects Daughter"/>
                <a:ea typeface="Architects Daughter"/>
                <a:cs typeface="Architects Daughter"/>
                <a:sym typeface="Architects Daughter"/>
              </a:rPr>
              <a:t>Integer</a:t>
            </a:r>
          </a:p>
        </p:txBody>
      </p:sp>
      <p:sp>
        <p:nvSpPr>
          <p:cNvPr name="TextBox 9" id="9"/>
          <p:cNvSpPr txBox="true"/>
          <p:nvPr/>
        </p:nvSpPr>
        <p:spPr>
          <a:xfrm rot="0">
            <a:off x="403624" y="5116592"/>
            <a:ext cx="2973087" cy="1358086"/>
          </a:xfrm>
          <a:prstGeom prst="rect">
            <a:avLst/>
          </a:prstGeom>
        </p:spPr>
        <p:txBody>
          <a:bodyPr anchor="t" rtlCol="false" tIns="0" lIns="0" bIns="0" rIns="0">
            <a:spAutoFit/>
          </a:bodyPr>
          <a:lstStyle/>
          <a:p>
            <a:pPr algn="ctr">
              <a:lnSpc>
                <a:spcPts val="9927"/>
              </a:lnSpc>
            </a:pPr>
            <a:r>
              <a:rPr lang="en-US" sz="7092" b="true">
                <a:solidFill>
                  <a:srgbClr val="000000"/>
                </a:solidFill>
                <a:latin typeface="Arimo Bold"/>
                <a:ea typeface="Arimo Bold"/>
                <a:cs typeface="Arimo Bold"/>
                <a:sym typeface="Arimo Bold"/>
              </a:rPr>
              <a:t>25</a:t>
            </a:r>
          </a:p>
        </p:txBody>
      </p:sp>
      <p:sp>
        <p:nvSpPr>
          <p:cNvPr name="TextBox 10" id="10"/>
          <p:cNvSpPr txBox="true"/>
          <p:nvPr/>
        </p:nvSpPr>
        <p:spPr>
          <a:xfrm rot="0">
            <a:off x="3868713" y="5116592"/>
            <a:ext cx="2973087" cy="1372438"/>
          </a:xfrm>
          <a:prstGeom prst="rect">
            <a:avLst/>
          </a:prstGeom>
        </p:spPr>
        <p:txBody>
          <a:bodyPr anchor="t" rtlCol="false" tIns="0" lIns="0" bIns="0" rIns="0">
            <a:spAutoFit/>
          </a:bodyPr>
          <a:lstStyle/>
          <a:p>
            <a:pPr algn="ctr">
              <a:lnSpc>
                <a:spcPts val="9927"/>
              </a:lnSpc>
            </a:pPr>
            <a:r>
              <a:rPr lang="en-US" sz="7092" b="true">
                <a:solidFill>
                  <a:srgbClr val="F8FFFB"/>
                </a:solidFill>
                <a:latin typeface="Arimo Bold"/>
                <a:ea typeface="Arimo Bold"/>
                <a:cs typeface="Arimo Bold"/>
                <a:sym typeface="Arimo Bold"/>
              </a:rPr>
              <a:t>25.0</a:t>
            </a:r>
          </a:p>
        </p:txBody>
      </p:sp>
      <p:sp>
        <p:nvSpPr>
          <p:cNvPr name="TextBox 11" id="11"/>
          <p:cNvSpPr txBox="true"/>
          <p:nvPr/>
        </p:nvSpPr>
        <p:spPr>
          <a:xfrm rot="0">
            <a:off x="7377189" y="5116592"/>
            <a:ext cx="2973087" cy="1358086"/>
          </a:xfrm>
          <a:prstGeom prst="rect">
            <a:avLst/>
          </a:prstGeom>
        </p:spPr>
        <p:txBody>
          <a:bodyPr anchor="t" rtlCol="false" tIns="0" lIns="0" bIns="0" rIns="0">
            <a:spAutoFit/>
          </a:bodyPr>
          <a:lstStyle/>
          <a:p>
            <a:pPr algn="ctr">
              <a:lnSpc>
                <a:spcPts val="9927"/>
              </a:lnSpc>
            </a:pPr>
            <a:r>
              <a:rPr lang="en-US" sz="7092" b="true">
                <a:solidFill>
                  <a:srgbClr val="000000"/>
                </a:solidFill>
                <a:latin typeface="Arimo Bold"/>
                <a:ea typeface="Arimo Bold"/>
                <a:cs typeface="Arimo Bold"/>
                <a:sym typeface="Arimo Bold"/>
              </a:rPr>
              <a:t>'c'</a:t>
            </a:r>
          </a:p>
        </p:txBody>
      </p:sp>
      <p:sp>
        <p:nvSpPr>
          <p:cNvPr name="TextBox 12" id="12"/>
          <p:cNvSpPr txBox="true"/>
          <p:nvPr/>
        </p:nvSpPr>
        <p:spPr>
          <a:xfrm rot="0">
            <a:off x="10881291" y="5130944"/>
            <a:ext cx="2973087" cy="1358086"/>
          </a:xfrm>
          <a:prstGeom prst="rect">
            <a:avLst/>
          </a:prstGeom>
        </p:spPr>
        <p:txBody>
          <a:bodyPr anchor="t" rtlCol="false" tIns="0" lIns="0" bIns="0" rIns="0">
            <a:spAutoFit/>
          </a:bodyPr>
          <a:lstStyle/>
          <a:p>
            <a:pPr algn="ctr">
              <a:lnSpc>
                <a:spcPts val="9927"/>
              </a:lnSpc>
            </a:pPr>
            <a:r>
              <a:rPr lang="en-US" sz="7092" b="true">
                <a:solidFill>
                  <a:srgbClr val="000000"/>
                </a:solidFill>
                <a:latin typeface="Arimo Bold"/>
                <a:ea typeface="Arimo Bold"/>
                <a:cs typeface="Arimo Bold"/>
                <a:sym typeface="Arimo Bold"/>
              </a:rPr>
              <a:t>"ccc"</a:t>
            </a:r>
          </a:p>
        </p:txBody>
      </p:sp>
      <p:sp>
        <p:nvSpPr>
          <p:cNvPr name="TextBox 13" id="13"/>
          <p:cNvSpPr txBox="true"/>
          <p:nvPr/>
        </p:nvSpPr>
        <p:spPr>
          <a:xfrm rot="0">
            <a:off x="10897307" y="6384589"/>
            <a:ext cx="2973087" cy="1358086"/>
          </a:xfrm>
          <a:prstGeom prst="rect">
            <a:avLst/>
          </a:prstGeom>
        </p:spPr>
        <p:txBody>
          <a:bodyPr anchor="t" rtlCol="false" tIns="0" lIns="0" bIns="0" rIns="0">
            <a:spAutoFit/>
          </a:bodyPr>
          <a:lstStyle/>
          <a:p>
            <a:pPr algn="ctr">
              <a:lnSpc>
                <a:spcPts val="9927"/>
              </a:lnSpc>
            </a:pPr>
            <a:r>
              <a:rPr lang="en-US" sz="7092" b="true">
                <a:solidFill>
                  <a:srgbClr val="000000"/>
                </a:solidFill>
                <a:latin typeface="Arimo Bold"/>
                <a:ea typeface="Arimo Bold"/>
                <a:cs typeface="Arimo Bold"/>
                <a:sym typeface="Arimo Bold"/>
              </a:rPr>
              <a:t>""</a:t>
            </a:r>
          </a:p>
        </p:txBody>
      </p:sp>
      <p:sp>
        <p:nvSpPr>
          <p:cNvPr name="TextBox 14" id="14"/>
          <p:cNvSpPr txBox="true"/>
          <p:nvPr/>
        </p:nvSpPr>
        <p:spPr>
          <a:xfrm rot="0">
            <a:off x="14394690" y="4797981"/>
            <a:ext cx="2973087" cy="2629738"/>
          </a:xfrm>
          <a:prstGeom prst="rect">
            <a:avLst/>
          </a:prstGeom>
        </p:spPr>
        <p:txBody>
          <a:bodyPr anchor="t" rtlCol="false" tIns="0" lIns="0" bIns="0" rIns="0">
            <a:spAutoFit/>
          </a:bodyPr>
          <a:lstStyle/>
          <a:p>
            <a:pPr algn="ctr">
              <a:lnSpc>
                <a:spcPts val="9927"/>
              </a:lnSpc>
            </a:pPr>
            <a:r>
              <a:rPr lang="en-US" sz="7092" b="true">
                <a:solidFill>
                  <a:srgbClr val="FFFFFF"/>
                </a:solidFill>
                <a:latin typeface="Arimo Bold"/>
                <a:ea typeface="Arimo Bold"/>
                <a:cs typeface="Arimo Bold"/>
                <a:sym typeface="Arimo Bold"/>
              </a:rPr>
              <a:t>TRUE</a:t>
            </a:r>
          </a:p>
          <a:p>
            <a:pPr algn="ctr">
              <a:lnSpc>
                <a:spcPts val="9927"/>
              </a:lnSpc>
            </a:pPr>
            <a:r>
              <a:rPr lang="en-US" sz="7092" b="true">
                <a:solidFill>
                  <a:srgbClr val="FFFFFF"/>
                </a:solidFill>
                <a:latin typeface="Arimo Bold"/>
                <a:ea typeface="Arimo Bold"/>
                <a:cs typeface="Arimo Bold"/>
                <a:sym typeface="Arimo Bold"/>
              </a:rPr>
              <a:t>FALSE</a:t>
            </a:r>
          </a:p>
        </p:txBody>
      </p:sp>
      <p:sp>
        <p:nvSpPr>
          <p:cNvPr name="TextBox 15" id="15"/>
          <p:cNvSpPr txBox="true"/>
          <p:nvPr/>
        </p:nvSpPr>
        <p:spPr>
          <a:xfrm rot="0">
            <a:off x="3835915" y="2877902"/>
            <a:ext cx="3155639" cy="812419"/>
          </a:xfrm>
          <a:prstGeom prst="rect">
            <a:avLst/>
          </a:prstGeom>
        </p:spPr>
        <p:txBody>
          <a:bodyPr anchor="t" rtlCol="false" tIns="0" lIns="0" bIns="0" rIns="0">
            <a:spAutoFit/>
          </a:bodyPr>
          <a:lstStyle/>
          <a:p>
            <a:pPr algn="ctr">
              <a:lnSpc>
                <a:spcPts val="6671"/>
              </a:lnSpc>
            </a:pPr>
            <a:r>
              <a:rPr lang="en-US" sz="4765">
                <a:solidFill>
                  <a:srgbClr val="F8FFFB"/>
                </a:solidFill>
                <a:latin typeface="Architects Daughter"/>
                <a:ea typeface="Architects Daughter"/>
                <a:cs typeface="Architects Daughter"/>
                <a:sym typeface="Architects Daughter"/>
              </a:rPr>
              <a:t>Real/Float</a:t>
            </a:r>
          </a:p>
        </p:txBody>
      </p:sp>
      <p:sp>
        <p:nvSpPr>
          <p:cNvPr name="TextBox 16" id="16"/>
          <p:cNvSpPr txBox="true"/>
          <p:nvPr/>
        </p:nvSpPr>
        <p:spPr>
          <a:xfrm rot="0">
            <a:off x="7680533" y="2709995"/>
            <a:ext cx="2015944" cy="1119657"/>
          </a:xfrm>
          <a:prstGeom prst="rect">
            <a:avLst/>
          </a:prstGeom>
        </p:spPr>
        <p:txBody>
          <a:bodyPr anchor="t" rtlCol="false" tIns="0" lIns="0" bIns="0" rIns="0">
            <a:spAutoFit/>
          </a:bodyPr>
          <a:lstStyle/>
          <a:p>
            <a:pPr algn="ctr">
              <a:lnSpc>
                <a:spcPts val="9164"/>
              </a:lnSpc>
            </a:pPr>
            <a:r>
              <a:rPr lang="en-US" sz="6546">
                <a:solidFill>
                  <a:srgbClr val="000000"/>
                </a:solidFill>
                <a:latin typeface="Architects Daughter"/>
                <a:ea typeface="Architects Daughter"/>
                <a:cs typeface="Architects Daughter"/>
                <a:sym typeface="Architects Daughter"/>
              </a:rPr>
              <a:t>Char</a:t>
            </a:r>
          </a:p>
        </p:txBody>
      </p:sp>
      <p:sp>
        <p:nvSpPr>
          <p:cNvPr name="TextBox 17" id="17"/>
          <p:cNvSpPr txBox="true"/>
          <p:nvPr/>
        </p:nvSpPr>
        <p:spPr>
          <a:xfrm rot="0">
            <a:off x="11050702" y="2709995"/>
            <a:ext cx="2479051" cy="1119657"/>
          </a:xfrm>
          <a:prstGeom prst="rect">
            <a:avLst/>
          </a:prstGeom>
        </p:spPr>
        <p:txBody>
          <a:bodyPr anchor="t" rtlCol="false" tIns="0" lIns="0" bIns="0" rIns="0">
            <a:spAutoFit/>
          </a:bodyPr>
          <a:lstStyle/>
          <a:p>
            <a:pPr algn="ctr">
              <a:lnSpc>
                <a:spcPts val="9164"/>
              </a:lnSpc>
            </a:pPr>
            <a:r>
              <a:rPr lang="en-US" sz="6546">
                <a:solidFill>
                  <a:srgbClr val="000000"/>
                </a:solidFill>
                <a:latin typeface="Architects Daughter"/>
                <a:ea typeface="Architects Daughter"/>
                <a:cs typeface="Architects Daughter"/>
                <a:sym typeface="Architects Daughter"/>
              </a:rPr>
              <a:t>String</a:t>
            </a:r>
          </a:p>
        </p:txBody>
      </p:sp>
      <p:sp>
        <p:nvSpPr>
          <p:cNvPr name="TextBox 18" id="18"/>
          <p:cNvSpPr txBox="true"/>
          <p:nvPr/>
        </p:nvSpPr>
        <p:spPr>
          <a:xfrm rot="0">
            <a:off x="14287110" y="2709995"/>
            <a:ext cx="3194967" cy="1119657"/>
          </a:xfrm>
          <a:prstGeom prst="rect">
            <a:avLst/>
          </a:prstGeom>
        </p:spPr>
        <p:txBody>
          <a:bodyPr anchor="t" rtlCol="false" tIns="0" lIns="0" bIns="0" rIns="0">
            <a:spAutoFit/>
          </a:bodyPr>
          <a:lstStyle/>
          <a:p>
            <a:pPr algn="ctr">
              <a:lnSpc>
                <a:spcPts val="9164"/>
              </a:lnSpc>
            </a:pPr>
            <a:r>
              <a:rPr lang="en-US" sz="6546">
                <a:solidFill>
                  <a:srgbClr val="F8FFFB"/>
                </a:solidFill>
                <a:latin typeface="Architects Daughter"/>
                <a:ea typeface="Architects Daughter"/>
                <a:cs typeface="Architects Daughter"/>
                <a:sym typeface="Architects Daughter"/>
              </a:rPr>
              <a:t>Boolean</a:t>
            </a:r>
          </a:p>
        </p:txBody>
      </p:sp>
      <p:grpSp>
        <p:nvGrpSpPr>
          <p:cNvPr name="Group 19" id="19"/>
          <p:cNvGrpSpPr/>
          <p:nvPr/>
        </p:nvGrpSpPr>
        <p:grpSpPr>
          <a:xfrm rot="0">
            <a:off x="2537237" y="180743"/>
            <a:ext cx="13213526" cy="9925515"/>
            <a:chOff x="0" y="0"/>
            <a:chExt cx="17618034" cy="13234020"/>
          </a:xfrm>
        </p:grpSpPr>
        <p:sp>
          <p:nvSpPr>
            <p:cNvPr name="Freeform 20" id="2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21" id="2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22" id="2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Tree>
  </p:cSld>
  <p:clrMapOvr>
    <a:masterClrMapping/>
  </p:clrMapOvr>
</p:sld>
</file>

<file path=ppt/slides/slide140.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grpSp>
        <p:nvGrpSpPr>
          <p:cNvPr name="Group 2" id="2"/>
          <p:cNvGrpSpPr/>
          <p:nvPr/>
        </p:nvGrpSpPr>
        <p:grpSpPr>
          <a:xfrm rot="0">
            <a:off x="2208161" y="1578756"/>
            <a:ext cx="13871677" cy="7946489"/>
            <a:chOff x="0" y="0"/>
            <a:chExt cx="18495569" cy="10595319"/>
          </a:xfrm>
        </p:grpSpPr>
        <p:sp>
          <p:nvSpPr>
            <p:cNvPr name="Freeform 3" id="3"/>
            <p:cNvSpPr/>
            <p:nvPr/>
          </p:nvSpPr>
          <p:spPr>
            <a:xfrm flipH="false" flipV="false" rot="0">
              <a:off x="0" y="0"/>
              <a:ext cx="18495518" cy="10595356"/>
            </a:xfrm>
            <a:custGeom>
              <a:avLst/>
              <a:gdLst/>
              <a:ahLst/>
              <a:cxnLst/>
              <a:rect r="r" b="b" t="t" l="l"/>
              <a:pathLst>
                <a:path h="10595356" w="18495518">
                  <a:moveTo>
                    <a:pt x="0" y="0"/>
                  </a:moveTo>
                  <a:lnTo>
                    <a:pt x="18495518" y="0"/>
                  </a:lnTo>
                  <a:lnTo>
                    <a:pt x="18495518" y="10595356"/>
                  </a:lnTo>
                  <a:lnTo>
                    <a:pt x="0" y="10595356"/>
                  </a:lnTo>
                  <a:lnTo>
                    <a:pt x="0" y="0"/>
                  </a:lnTo>
                  <a:close/>
                </a:path>
              </a:pathLst>
            </a:custGeom>
            <a:blipFill>
              <a:blip r:embed="rId2"/>
              <a:stretch>
                <a:fillRect l="0" t="0" r="0" b="0"/>
              </a:stretch>
            </a:blipFill>
          </p:spPr>
        </p:sp>
      </p:grpSp>
      <p:sp>
        <p:nvSpPr>
          <p:cNvPr name="Freeform 4" id="4"/>
          <p:cNvSpPr/>
          <p:nvPr/>
        </p:nvSpPr>
        <p:spPr>
          <a:xfrm flipH="false" flipV="false" rot="-10800000">
            <a:off x="10987060" y="5999634"/>
            <a:ext cx="202942" cy="901967"/>
          </a:xfrm>
          <a:custGeom>
            <a:avLst/>
            <a:gdLst/>
            <a:ahLst/>
            <a:cxnLst/>
            <a:rect r="r" b="b" t="t" l="l"/>
            <a:pathLst>
              <a:path h="901967" w="202942">
                <a:moveTo>
                  <a:pt x="0" y="0"/>
                </a:moveTo>
                <a:lnTo>
                  <a:pt x="202942" y="0"/>
                </a:lnTo>
                <a:lnTo>
                  <a:pt x="202942" y="901967"/>
                </a:lnTo>
                <a:lnTo>
                  <a:pt x="0" y="901967"/>
                </a:lnTo>
                <a:lnTo>
                  <a:pt x="0" y="0"/>
                </a:lnTo>
                <a:close/>
              </a:path>
            </a:pathLst>
          </a:custGeom>
          <a:blipFill>
            <a:blip r:embed="rId3">
              <a:extLst>
                <a:ext uri="{96DAC541-7B7A-43D3-8B79-37D633B846F1}">
                  <asvg:svgBlip xmlns:asvg="http://schemas.microsoft.com/office/drawing/2016/SVG/main" r:embed="rId4"/>
                </a:ext>
              </a:extLst>
            </a:blip>
            <a:stretch>
              <a:fillRect l="-1462" t="0" r="-1462" b="0"/>
            </a:stretch>
          </a:blipFill>
        </p:spPr>
      </p:sp>
      <p:grpSp>
        <p:nvGrpSpPr>
          <p:cNvPr name="Group 5" id="5"/>
          <p:cNvGrpSpPr/>
          <p:nvPr/>
        </p:nvGrpSpPr>
        <p:grpSpPr>
          <a:xfrm rot="0">
            <a:off x="5634486" y="4347181"/>
            <a:ext cx="4893110" cy="47625"/>
            <a:chOff x="0" y="0"/>
            <a:chExt cx="6524147" cy="63500"/>
          </a:xfrm>
        </p:grpSpPr>
        <p:sp>
          <p:nvSpPr>
            <p:cNvPr name="Freeform 6" id="6"/>
            <p:cNvSpPr/>
            <p:nvPr/>
          </p:nvSpPr>
          <p:spPr>
            <a:xfrm flipH="false" flipV="false" rot="0">
              <a:off x="31750" y="0"/>
              <a:ext cx="6460617" cy="63500"/>
            </a:xfrm>
            <a:custGeom>
              <a:avLst/>
              <a:gdLst/>
              <a:ahLst/>
              <a:cxnLst/>
              <a:rect r="r" b="b" t="t" l="l"/>
              <a:pathLst>
                <a:path h="63500" w="6460617">
                  <a:moveTo>
                    <a:pt x="0" y="0"/>
                  </a:moveTo>
                  <a:lnTo>
                    <a:pt x="6460617" y="0"/>
                  </a:lnTo>
                  <a:lnTo>
                    <a:pt x="6460617" y="63500"/>
                  </a:lnTo>
                  <a:lnTo>
                    <a:pt x="0" y="63500"/>
                  </a:lnTo>
                  <a:close/>
                </a:path>
              </a:pathLst>
            </a:custGeom>
            <a:solidFill>
              <a:srgbClr val="FFA31A"/>
            </a:solidFill>
          </p:spPr>
        </p:sp>
      </p:grpSp>
      <p:grpSp>
        <p:nvGrpSpPr>
          <p:cNvPr name="Group 7" id="7"/>
          <p:cNvGrpSpPr/>
          <p:nvPr/>
        </p:nvGrpSpPr>
        <p:grpSpPr>
          <a:xfrm rot="0">
            <a:off x="5156831" y="4498881"/>
            <a:ext cx="1967094" cy="729628"/>
            <a:chOff x="0" y="0"/>
            <a:chExt cx="2622792" cy="972837"/>
          </a:xfrm>
        </p:grpSpPr>
        <p:sp>
          <p:nvSpPr>
            <p:cNvPr name="Freeform 8" id="8"/>
            <p:cNvSpPr/>
            <p:nvPr/>
          </p:nvSpPr>
          <p:spPr>
            <a:xfrm flipH="false" flipV="false" rot="0">
              <a:off x="0" y="0"/>
              <a:ext cx="2622804" cy="972820"/>
            </a:xfrm>
            <a:custGeom>
              <a:avLst/>
              <a:gdLst/>
              <a:ahLst/>
              <a:cxnLst/>
              <a:rect r="r" b="b" t="t" l="l"/>
              <a:pathLst>
                <a:path h="972820" w="2622804">
                  <a:moveTo>
                    <a:pt x="0" y="0"/>
                  </a:moveTo>
                  <a:lnTo>
                    <a:pt x="0" y="972820"/>
                  </a:lnTo>
                  <a:lnTo>
                    <a:pt x="2622804" y="972820"/>
                  </a:lnTo>
                  <a:lnTo>
                    <a:pt x="2622804" y="0"/>
                  </a:lnTo>
                  <a:lnTo>
                    <a:pt x="0" y="0"/>
                  </a:lnTo>
                  <a:close/>
                  <a:moveTo>
                    <a:pt x="2400046" y="750062"/>
                  </a:moveTo>
                  <a:lnTo>
                    <a:pt x="218186" y="750062"/>
                  </a:lnTo>
                  <a:lnTo>
                    <a:pt x="218186" y="218186"/>
                  </a:lnTo>
                  <a:lnTo>
                    <a:pt x="2400046" y="218186"/>
                  </a:lnTo>
                  <a:lnTo>
                    <a:pt x="2400046" y="750062"/>
                  </a:lnTo>
                  <a:close/>
                </a:path>
              </a:pathLst>
            </a:custGeom>
            <a:solidFill>
              <a:srgbClr val="5CE1E6"/>
            </a:solidFill>
          </p:spPr>
        </p:sp>
      </p:grpSp>
      <p:sp>
        <p:nvSpPr>
          <p:cNvPr name="TextBox 9" id="9"/>
          <p:cNvSpPr txBox="true"/>
          <p:nvPr/>
        </p:nvSpPr>
        <p:spPr>
          <a:xfrm rot="0">
            <a:off x="3524204" y="755985"/>
            <a:ext cx="11239592" cy="1277928"/>
          </a:xfrm>
          <a:prstGeom prst="rect">
            <a:avLst/>
          </a:prstGeom>
        </p:spPr>
        <p:txBody>
          <a:bodyPr anchor="t" rtlCol="false" tIns="0" lIns="0" bIns="0" rIns="0">
            <a:spAutoFit/>
          </a:bodyPr>
          <a:lstStyle/>
          <a:p>
            <a:pPr algn="ctr">
              <a:lnSpc>
                <a:spcPts val="9363"/>
              </a:lnSpc>
            </a:pPr>
            <a:r>
              <a:rPr lang="en-US" sz="6687">
                <a:solidFill>
                  <a:srgbClr val="000000"/>
                </a:solidFill>
                <a:latin typeface="Alata"/>
                <a:ea typeface="Alata"/>
                <a:cs typeface="Alata"/>
                <a:sym typeface="Alata"/>
              </a:rPr>
              <a:t>Global and local </a:t>
            </a:r>
            <a:r>
              <a:rPr lang="en-US" sz="6687">
                <a:solidFill>
                  <a:srgbClr val="FD1111"/>
                </a:solidFill>
                <a:latin typeface="Alata"/>
                <a:ea typeface="Alata"/>
                <a:cs typeface="Alata"/>
                <a:sym typeface="Alata"/>
              </a:rPr>
              <a:t>variables</a:t>
            </a:r>
            <a:r>
              <a:rPr lang="en-US" sz="6687">
                <a:solidFill>
                  <a:srgbClr val="000000"/>
                </a:solidFill>
                <a:latin typeface="Alata"/>
                <a:ea typeface="Alata"/>
                <a:cs typeface="Alata"/>
                <a:sym typeface="Alata"/>
              </a:rPr>
              <a:t> </a:t>
            </a:r>
          </a:p>
        </p:txBody>
      </p:sp>
      <p:sp>
        <p:nvSpPr>
          <p:cNvPr name="TextBox 10" id="10"/>
          <p:cNvSpPr txBox="true"/>
          <p:nvPr/>
        </p:nvSpPr>
        <p:spPr>
          <a:xfrm rot="0">
            <a:off x="10258282" y="3765501"/>
            <a:ext cx="4152129" cy="905140"/>
          </a:xfrm>
          <a:prstGeom prst="rect">
            <a:avLst/>
          </a:prstGeom>
        </p:spPr>
        <p:txBody>
          <a:bodyPr anchor="t" rtlCol="false" tIns="0" lIns="0" bIns="0" rIns="0">
            <a:spAutoFit/>
          </a:bodyPr>
          <a:lstStyle/>
          <a:p>
            <a:pPr algn="ctr">
              <a:lnSpc>
                <a:spcPts val="3457"/>
              </a:lnSpc>
            </a:pPr>
            <a:r>
              <a:rPr lang="en-US" sz="2469">
                <a:solidFill>
                  <a:srgbClr val="F6F7F7"/>
                </a:solidFill>
                <a:latin typeface="Alata"/>
                <a:ea typeface="Alata"/>
                <a:cs typeface="Alata"/>
                <a:sym typeface="Alata"/>
              </a:rPr>
              <a:t>local variable, only can be used within the function </a:t>
            </a:r>
          </a:p>
        </p:txBody>
      </p:sp>
      <p:sp>
        <p:nvSpPr>
          <p:cNvPr name="TextBox 11" id="11"/>
          <p:cNvSpPr txBox="true"/>
          <p:nvPr/>
        </p:nvSpPr>
        <p:spPr>
          <a:xfrm rot="0">
            <a:off x="11190002" y="5981800"/>
            <a:ext cx="3465910" cy="905140"/>
          </a:xfrm>
          <a:prstGeom prst="rect">
            <a:avLst/>
          </a:prstGeom>
        </p:spPr>
        <p:txBody>
          <a:bodyPr anchor="t" rtlCol="false" tIns="0" lIns="0" bIns="0" rIns="0">
            <a:spAutoFit/>
          </a:bodyPr>
          <a:lstStyle/>
          <a:p>
            <a:pPr algn="ctr">
              <a:lnSpc>
                <a:spcPts val="3457"/>
              </a:lnSpc>
            </a:pPr>
            <a:r>
              <a:rPr lang="en-US" sz="2469">
                <a:solidFill>
                  <a:srgbClr val="F6F7F7"/>
                </a:solidFill>
                <a:latin typeface="Alata"/>
                <a:ea typeface="Alata"/>
                <a:cs typeface="Alata"/>
                <a:sym typeface="Alata"/>
              </a:rPr>
              <a:t>global variable,can be used anywhere </a:t>
            </a:r>
          </a:p>
        </p:txBody>
      </p:sp>
      <p:grpSp>
        <p:nvGrpSpPr>
          <p:cNvPr name="Group 12" id="12"/>
          <p:cNvGrpSpPr/>
          <p:nvPr/>
        </p:nvGrpSpPr>
        <p:grpSpPr>
          <a:xfrm rot="-428627">
            <a:off x="2641647" y="5180884"/>
            <a:ext cx="2335365" cy="47625"/>
            <a:chOff x="0" y="0"/>
            <a:chExt cx="3113820" cy="63500"/>
          </a:xfrm>
        </p:grpSpPr>
        <p:sp>
          <p:nvSpPr>
            <p:cNvPr name="Freeform 13" id="13"/>
            <p:cNvSpPr/>
            <p:nvPr/>
          </p:nvSpPr>
          <p:spPr>
            <a:xfrm flipH="false" flipV="false" rot="0">
              <a:off x="31750" y="0"/>
              <a:ext cx="3050286" cy="63500"/>
            </a:xfrm>
            <a:custGeom>
              <a:avLst/>
              <a:gdLst/>
              <a:ahLst/>
              <a:cxnLst/>
              <a:rect r="r" b="b" t="t" l="l"/>
              <a:pathLst>
                <a:path h="63500" w="3050286">
                  <a:moveTo>
                    <a:pt x="0" y="0"/>
                  </a:moveTo>
                  <a:lnTo>
                    <a:pt x="3050286" y="0"/>
                  </a:lnTo>
                  <a:lnTo>
                    <a:pt x="3050286" y="63500"/>
                  </a:lnTo>
                  <a:lnTo>
                    <a:pt x="0" y="63500"/>
                  </a:lnTo>
                  <a:close/>
                </a:path>
              </a:pathLst>
            </a:custGeom>
            <a:solidFill>
              <a:srgbClr val="FFA31A"/>
            </a:solidFill>
          </p:spPr>
        </p:sp>
      </p:grpSp>
      <p:sp>
        <p:nvSpPr>
          <p:cNvPr name="TextBox 14" id="14"/>
          <p:cNvSpPr txBox="true"/>
          <p:nvPr/>
        </p:nvSpPr>
        <p:spPr>
          <a:xfrm rot="0">
            <a:off x="7719764" y="9023223"/>
            <a:ext cx="1846154" cy="908796"/>
          </a:xfrm>
          <a:prstGeom prst="rect">
            <a:avLst/>
          </a:prstGeom>
        </p:spPr>
        <p:txBody>
          <a:bodyPr anchor="t" rtlCol="false" tIns="0" lIns="0" bIns="0" rIns="0">
            <a:spAutoFit/>
          </a:bodyPr>
          <a:lstStyle/>
          <a:p>
            <a:pPr algn="ctr">
              <a:lnSpc>
                <a:spcPts val="3457"/>
              </a:lnSpc>
            </a:pPr>
            <a:r>
              <a:rPr lang="en-US" sz="2469">
                <a:solidFill>
                  <a:srgbClr val="000000"/>
                </a:solidFill>
                <a:latin typeface="Alata"/>
                <a:ea typeface="Alata"/>
                <a:cs typeface="Alata"/>
                <a:sym typeface="Alata"/>
              </a:rPr>
              <a:t>cannot be used here</a:t>
            </a:r>
          </a:p>
        </p:txBody>
      </p:sp>
      <p:grpSp>
        <p:nvGrpSpPr>
          <p:cNvPr name="Group 15" id="15"/>
          <p:cNvGrpSpPr/>
          <p:nvPr/>
        </p:nvGrpSpPr>
        <p:grpSpPr>
          <a:xfrm rot="0">
            <a:off x="4568691" y="7699128"/>
            <a:ext cx="1089608" cy="729628"/>
            <a:chOff x="0" y="0"/>
            <a:chExt cx="1452811" cy="972837"/>
          </a:xfrm>
        </p:grpSpPr>
        <p:sp>
          <p:nvSpPr>
            <p:cNvPr name="Freeform 16" id="16"/>
            <p:cNvSpPr/>
            <p:nvPr/>
          </p:nvSpPr>
          <p:spPr>
            <a:xfrm flipH="false" flipV="false" rot="0">
              <a:off x="0" y="0"/>
              <a:ext cx="1452753" cy="972820"/>
            </a:xfrm>
            <a:custGeom>
              <a:avLst/>
              <a:gdLst/>
              <a:ahLst/>
              <a:cxnLst/>
              <a:rect r="r" b="b" t="t" l="l"/>
              <a:pathLst>
                <a:path h="972820" w="1452753">
                  <a:moveTo>
                    <a:pt x="0" y="0"/>
                  </a:moveTo>
                  <a:lnTo>
                    <a:pt x="0" y="972820"/>
                  </a:lnTo>
                  <a:lnTo>
                    <a:pt x="1452753" y="972820"/>
                  </a:lnTo>
                  <a:lnTo>
                    <a:pt x="1452753" y="0"/>
                  </a:lnTo>
                  <a:lnTo>
                    <a:pt x="0" y="0"/>
                  </a:lnTo>
                  <a:close/>
                  <a:moveTo>
                    <a:pt x="1229995" y="750062"/>
                  </a:moveTo>
                  <a:lnTo>
                    <a:pt x="218186" y="750062"/>
                  </a:lnTo>
                  <a:lnTo>
                    <a:pt x="218186" y="218186"/>
                  </a:lnTo>
                  <a:lnTo>
                    <a:pt x="1229995" y="218186"/>
                  </a:lnTo>
                  <a:lnTo>
                    <a:pt x="1229995" y="750062"/>
                  </a:lnTo>
                  <a:close/>
                </a:path>
              </a:pathLst>
            </a:custGeom>
            <a:solidFill>
              <a:srgbClr val="5CE1E6"/>
            </a:solidFill>
          </p:spPr>
        </p:sp>
      </p:grpSp>
      <p:grpSp>
        <p:nvGrpSpPr>
          <p:cNvPr name="Group 17" id="17"/>
          <p:cNvGrpSpPr/>
          <p:nvPr/>
        </p:nvGrpSpPr>
        <p:grpSpPr>
          <a:xfrm rot="1401183">
            <a:off x="5169727" y="8879594"/>
            <a:ext cx="2562608" cy="47625"/>
            <a:chOff x="0" y="0"/>
            <a:chExt cx="3416811" cy="63500"/>
          </a:xfrm>
        </p:grpSpPr>
        <p:sp>
          <p:nvSpPr>
            <p:cNvPr name="Freeform 18" id="18"/>
            <p:cNvSpPr/>
            <p:nvPr/>
          </p:nvSpPr>
          <p:spPr>
            <a:xfrm flipH="false" flipV="false" rot="0">
              <a:off x="31750" y="0"/>
              <a:ext cx="3353308" cy="63500"/>
            </a:xfrm>
            <a:custGeom>
              <a:avLst/>
              <a:gdLst/>
              <a:ahLst/>
              <a:cxnLst/>
              <a:rect r="r" b="b" t="t" l="l"/>
              <a:pathLst>
                <a:path h="63500" w="3353308">
                  <a:moveTo>
                    <a:pt x="0" y="0"/>
                  </a:moveTo>
                  <a:lnTo>
                    <a:pt x="3353308" y="0"/>
                  </a:lnTo>
                  <a:lnTo>
                    <a:pt x="3353308" y="63500"/>
                  </a:lnTo>
                  <a:lnTo>
                    <a:pt x="0" y="63500"/>
                  </a:lnTo>
                  <a:close/>
                </a:path>
              </a:pathLst>
            </a:custGeom>
            <a:solidFill>
              <a:srgbClr val="FFA31A"/>
            </a:solidFill>
          </p:spPr>
        </p:sp>
      </p:grpSp>
      <p:sp>
        <p:nvSpPr>
          <p:cNvPr name="TextBox 19" id="19"/>
          <p:cNvSpPr txBox="true"/>
          <p:nvPr/>
        </p:nvSpPr>
        <p:spPr>
          <a:xfrm rot="0">
            <a:off x="801454" y="4811811"/>
            <a:ext cx="1846154" cy="2661396"/>
          </a:xfrm>
          <a:prstGeom prst="rect">
            <a:avLst/>
          </a:prstGeom>
        </p:spPr>
        <p:txBody>
          <a:bodyPr anchor="t" rtlCol="false" tIns="0" lIns="0" bIns="0" rIns="0">
            <a:spAutoFit/>
          </a:bodyPr>
          <a:lstStyle/>
          <a:p>
            <a:pPr algn="ctr">
              <a:lnSpc>
                <a:spcPts val="3457"/>
              </a:lnSpc>
            </a:pPr>
            <a:r>
              <a:rPr lang="en-US" sz="2469">
                <a:solidFill>
                  <a:srgbClr val="000000"/>
                </a:solidFill>
                <a:latin typeface="Alata"/>
                <a:ea typeface="Alata"/>
                <a:cs typeface="Alata"/>
                <a:sym typeface="Alata"/>
              </a:rPr>
              <a:t>Can be used here because they are global variables </a:t>
            </a:r>
          </a:p>
        </p:txBody>
      </p:sp>
      <p:grpSp>
        <p:nvGrpSpPr>
          <p:cNvPr name="Group 20" id="20"/>
          <p:cNvGrpSpPr/>
          <p:nvPr/>
        </p:nvGrpSpPr>
        <p:grpSpPr>
          <a:xfrm rot="0">
            <a:off x="2537237" y="180743"/>
            <a:ext cx="13213526" cy="9925515"/>
            <a:chOff x="0" y="0"/>
            <a:chExt cx="17618034" cy="13234020"/>
          </a:xfrm>
        </p:grpSpPr>
        <p:sp>
          <p:nvSpPr>
            <p:cNvPr name="Freeform 21" id="2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22" id="2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23" id="2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141.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939610"/>
            <a:ext cx="6755642" cy="4114800"/>
          </a:xfrm>
          <a:custGeom>
            <a:avLst/>
            <a:gdLst/>
            <a:ahLst/>
            <a:cxnLst/>
            <a:rect r="r" b="b" t="t" l="l"/>
            <a:pathLst>
              <a:path h="4114800" w="6755642">
                <a:moveTo>
                  <a:pt x="0" y="0"/>
                </a:moveTo>
                <a:lnTo>
                  <a:pt x="6755642" y="0"/>
                </a:lnTo>
                <a:lnTo>
                  <a:pt x="67556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63" r="0" b="-63"/>
            </a:stretch>
          </a:blipFill>
        </p:spPr>
      </p:sp>
      <p:sp>
        <p:nvSpPr>
          <p:cNvPr name="TextBox 3" id="3"/>
          <p:cNvSpPr txBox="true"/>
          <p:nvPr/>
        </p:nvSpPr>
        <p:spPr>
          <a:xfrm rot="0">
            <a:off x="1603489" y="1335691"/>
            <a:ext cx="15655811" cy="1105222"/>
          </a:xfrm>
          <a:prstGeom prst="rect">
            <a:avLst/>
          </a:prstGeom>
        </p:spPr>
        <p:txBody>
          <a:bodyPr anchor="t" rtlCol="false" tIns="0" lIns="0" bIns="0" rIns="0">
            <a:spAutoFit/>
          </a:bodyPr>
          <a:lstStyle/>
          <a:p>
            <a:pPr algn="ctr">
              <a:lnSpc>
                <a:spcPts val="5701"/>
              </a:lnSpc>
            </a:pPr>
            <a:r>
              <a:rPr lang="en-US" sz="9504">
                <a:solidFill>
                  <a:srgbClr val="5E17EB"/>
                </a:solidFill>
                <a:latin typeface="Spectre"/>
                <a:ea typeface="Spectre"/>
                <a:cs typeface="Spectre"/>
                <a:sym typeface="Spectre"/>
              </a:rPr>
              <a:t>PROGRAMMING </a:t>
            </a:r>
          </a:p>
          <a:p>
            <a:pPr algn="ctr">
              <a:lnSpc>
                <a:spcPts val="5701"/>
              </a:lnSpc>
            </a:pPr>
            <a:r>
              <a:rPr lang="en-US" sz="9504">
                <a:solidFill>
                  <a:srgbClr val="5E17EB"/>
                </a:solidFill>
                <a:latin typeface="Spectre"/>
                <a:ea typeface="Spectre"/>
                <a:cs typeface="Spectre"/>
                <a:sym typeface="Spectre"/>
              </a:rPr>
              <a:t>TIME</a:t>
            </a:r>
          </a:p>
        </p:txBody>
      </p:sp>
      <p:sp>
        <p:nvSpPr>
          <p:cNvPr name="TextBox 4" id="4"/>
          <p:cNvSpPr txBox="true"/>
          <p:nvPr/>
        </p:nvSpPr>
        <p:spPr>
          <a:xfrm rot="0">
            <a:off x="7304371" y="5898559"/>
            <a:ext cx="11702711" cy="381322"/>
          </a:xfrm>
          <a:prstGeom prst="rect">
            <a:avLst/>
          </a:prstGeom>
        </p:spPr>
        <p:txBody>
          <a:bodyPr anchor="t" rtlCol="false" tIns="0" lIns="0" bIns="0" rIns="0">
            <a:spAutoFit/>
          </a:bodyPr>
          <a:lstStyle/>
          <a:p>
            <a:pPr algn="ctr">
              <a:lnSpc>
                <a:spcPts val="5701"/>
              </a:lnSpc>
            </a:pPr>
            <a:r>
              <a:rPr lang="en-US" sz="9504">
                <a:solidFill>
                  <a:srgbClr val="5E17EB"/>
                </a:solidFill>
                <a:latin typeface="Spectre"/>
                <a:ea typeface="Spectre"/>
                <a:cs typeface="Spectre"/>
                <a:sym typeface="Spectre"/>
              </a:rPr>
              <a:t>FUNCTIONS</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142.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sp>
        <p:nvSpPr>
          <p:cNvPr name="TextBox 2" id="2"/>
          <p:cNvSpPr txBox="true"/>
          <p:nvPr/>
        </p:nvSpPr>
        <p:spPr>
          <a:xfrm rot="0">
            <a:off x="510397" y="952500"/>
            <a:ext cx="13908349" cy="333986"/>
          </a:xfrm>
          <a:prstGeom prst="rect">
            <a:avLst/>
          </a:prstGeom>
        </p:spPr>
        <p:txBody>
          <a:bodyPr anchor="t" rtlCol="false" tIns="0" lIns="0" bIns="0" rIns="0">
            <a:spAutoFit/>
          </a:bodyPr>
          <a:lstStyle/>
          <a:p>
            <a:pPr algn="l">
              <a:lnSpc>
                <a:spcPts val="5066"/>
              </a:lnSpc>
            </a:pPr>
            <a:r>
              <a:rPr lang="en-US" sz="8443">
                <a:solidFill>
                  <a:srgbClr val="5E17EB"/>
                </a:solidFill>
                <a:latin typeface="Spectre"/>
                <a:ea typeface="Spectre"/>
                <a:cs typeface="Spectre"/>
                <a:sym typeface="Spectre"/>
              </a:rPr>
              <a:t>TASK 1 - STARS</a:t>
            </a:r>
          </a:p>
        </p:txBody>
      </p:sp>
      <p:sp>
        <p:nvSpPr>
          <p:cNvPr name="TextBox 3" id="3"/>
          <p:cNvSpPr txBox="true"/>
          <p:nvPr/>
        </p:nvSpPr>
        <p:spPr>
          <a:xfrm rot="0">
            <a:off x="510397" y="1917729"/>
            <a:ext cx="16440124" cy="1866148"/>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Write a function that can print one line of stars (*********).</a:t>
            </a:r>
          </a:p>
          <a:p>
            <a:pPr algn="l">
              <a:lnSpc>
                <a:spcPts val="4766"/>
              </a:lnSpc>
            </a:pPr>
            <a:r>
              <a:rPr lang="en-US" sz="3404" b="true">
                <a:solidFill>
                  <a:srgbClr val="000000"/>
                </a:solidFill>
                <a:latin typeface="Arimo Bold"/>
                <a:ea typeface="Arimo Bold"/>
                <a:cs typeface="Arimo Bold"/>
                <a:sym typeface="Arimo Bold"/>
              </a:rPr>
              <a:t>In your codes, call the function 5 times to print 5 lines of stars. Your program should output the following: </a:t>
            </a:r>
          </a:p>
        </p:txBody>
      </p:sp>
      <p:grpSp>
        <p:nvGrpSpPr>
          <p:cNvPr name="Group 4" id="4"/>
          <p:cNvGrpSpPr/>
          <p:nvPr/>
        </p:nvGrpSpPr>
        <p:grpSpPr>
          <a:xfrm rot="0">
            <a:off x="2537237" y="180743"/>
            <a:ext cx="13213526" cy="9925515"/>
            <a:chOff x="0" y="0"/>
            <a:chExt cx="17618034" cy="13234020"/>
          </a:xfrm>
        </p:grpSpPr>
        <p:sp>
          <p:nvSpPr>
            <p:cNvPr name="Freeform 5" id="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2">
                <a:alphaModFix amt="70000"/>
              </a:blip>
              <a:stretch>
                <a:fillRect l="0" t="0" r="0" b="0"/>
              </a:stretch>
            </a:blipFill>
          </p:spPr>
        </p:sp>
        <p:sp>
          <p:nvSpPr>
            <p:cNvPr name="Freeform 6" id="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3">
                <a:alphaModFix amt="9999"/>
              </a:blip>
              <a:stretch>
                <a:fillRect l="0" t="0" r="0" b="0"/>
              </a:stretch>
            </a:blipFill>
          </p:spPr>
        </p:sp>
        <p:sp>
          <p:nvSpPr>
            <p:cNvPr name="TextBox 7" id="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4" tooltip="http://www.exampaperspractice.co.uk"/>
                </a:rPr>
                <a:t>www.exampaperspractice.co.uk</a:t>
              </a:r>
            </a:p>
          </p:txBody>
        </p:sp>
      </p:grpSp>
    </p:spTree>
  </p:cSld>
  <p:clrMapOvr>
    <a:masterClrMapping/>
  </p:clrMapOvr>
</p:sld>
</file>

<file path=ppt/slides/slide143.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grpSp>
        <p:nvGrpSpPr>
          <p:cNvPr name="Group 2" id="2"/>
          <p:cNvGrpSpPr/>
          <p:nvPr/>
        </p:nvGrpSpPr>
        <p:grpSpPr>
          <a:xfrm rot="0">
            <a:off x="902409" y="5496197"/>
            <a:ext cx="7109543" cy="3762103"/>
            <a:chOff x="0" y="0"/>
            <a:chExt cx="9479391" cy="5016137"/>
          </a:xfrm>
        </p:grpSpPr>
        <p:sp>
          <p:nvSpPr>
            <p:cNvPr name="Freeform 3" id="3"/>
            <p:cNvSpPr/>
            <p:nvPr/>
          </p:nvSpPr>
          <p:spPr>
            <a:xfrm flipH="false" flipV="false" rot="0">
              <a:off x="0" y="0"/>
              <a:ext cx="9479407" cy="5016119"/>
            </a:xfrm>
            <a:custGeom>
              <a:avLst/>
              <a:gdLst/>
              <a:ahLst/>
              <a:cxnLst/>
              <a:rect r="r" b="b" t="t" l="l"/>
              <a:pathLst>
                <a:path h="5016119" w="9479407">
                  <a:moveTo>
                    <a:pt x="0" y="0"/>
                  </a:moveTo>
                  <a:lnTo>
                    <a:pt x="9479407" y="0"/>
                  </a:lnTo>
                  <a:lnTo>
                    <a:pt x="9479407" y="5016119"/>
                  </a:lnTo>
                  <a:lnTo>
                    <a:pt x="0" y="5016119"/>
                  </a:lnTo>
                  <a:lnTo>
                    <a:pt x="0" y="0"/>
                  </a:lnTo>
                  <a:close/>
                </a:path>
              </a:pathLst>
            </a:custGeom>
            <a:blipFill>
              <a:blip r:embed="rId2"/>
              <a:stretch>
                <a:fillRect l="-27169" t="0" r="-27169" b="0"/>
              </a:stretch>
            </a:blipFill>
          </p:spPr>
        </p:sp>
      </p:grpSp>
      <p:grpSp>
        <p:nvGrpSpPr>
          <p:cNvPr name="Group 4" id="4"/>
          <p:cNvGrpSpPr/>
          <p:nvPr/>
        </p:nvGrpSpPr>
        <p:grpSpPr>
          <a:xfrm rot="0">
            <a:off x="8509132" y="5008735"/>
            <a:ext cx="9339822" cy="4483173"/>
            <a:chOff x="0" y="0"/>
            <a:chExt cx="12453096" cy="5977564"/>
          </a:xfrm>
        </p:grpSpPr>
        <p:sp>
          <p:nvSpPr>
            <p:cNvPr name="Freeform 5" id="5"/>
            <p:cNvSpPr/>
            <p:nvPr/>
          </p:nvSpPr>
          <p:spPr>
            <a:xfrm flipH="false" flipV="false" rot="0">
              <a:off x="0" y="0"/>
              <a:ext cx="12453112" cy="5977509"/>
            </a:xfrm>
            <a:custGeom>
              <a:avLst/>
              <a:gdLst/>
              <a:ahLst/>
              <a:cxnLst/>
              <a:rect r="r" b="b" t="t" l="l"/>
              <a:pathLst>
                <a:path h="5977509" w="12453112">
                  <a:moveTo>
                    <a:pt x="0" y="0"/>
                  </a:moveTo>
                  <a:lnTo>
                    <a:pt x="12453112" y="0"/>
                  </a:lnTo>
                  <a:lnTo>
                    <a:pt x="12453112" y="5977509"/>
                  </a:lnTo>
                  <a:lnTo>
                    <a:pt x="0" y="5977509"/>
                  </a:lnTo>
                  <a:lnTo>
                    <a:pt x="0" y="0"/>
                  </a:lnTo>
                  <a:close/>
                </a:path>
              </a:pathLst>
            </a:custGeom>
            <a:blipFill>
              <a:blip r:embed="rId3"/>
              <a:stretch>
                <a:fillRect l="-8742" t="0" r="-8741" b="0"/>
              </a:stretch>
            </a:blipFill>
          </p:spPr>
        </p:sp>
      </p:grpSp>
      <p:sp>
        <p:nvSpPr>
          <p:cNvPr name="TextBox 6" id="6"/>
          <p:cNvSpPr txBox="true"/>
          <p:nvPr/>
        </p:nvSpPr>
        <p:spPr>
          <a:xfrm rot="0">
            <a:off x="510397" y="1066800"/>
            <a:ext cx="15655811" cy="1105222"/>
          </a:xfrm>
          <a:prstGeom prst="rect">
            <a:avLst/>
          </a:prstGeom>
        </p:spPr>
        <p:txBody>
          <a:bodyPr anchor="t" rtlCol="false" tIns="0" lIns="0" bIns="0" rIns="0">
            <a:spAutoFit/>
          </a:bodyPr>
          <a:lstStyle/>
          <a:p>
            <a:pPr algn="l">
              <a:lnSpc>
                <a:spcPts val="5701"/>
              </a:lnSpc>
            </a:pPr>
            <a:r>
              <a:rPr lang="en-US" sz="9504">
                <a:solidFill>
                  <a:srgbClr val="5E17EB"/>
                </a:solidFill>
                <a:latin typeface="Spectre"/>
                <a:ea typeface="Spectre"/>
                <a:cs typeface="Spectre"/>
                <a:sym typeface="Spectre"/>
              </a:rPr>
              <a:t>TASK 1B - STARS EXTENDED</a:t>
            </a:r>
          </a:p>
        </p:txBody>
      </p:sp>
      <p:sp>
        <p:nvSpPr>
          <p:cNvPr name="TextBox 7" id="7"/>
          <p:cNvSpPr txBox="true"/>
          <p:nvPr/>
        </p:nvSpPr>
        <p:spPr>
          <a:xfrm rot="0">
            <a:off x="11411369" y="5086998"/>
            <a:ext cx="4011818" cy="665998"/>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user input = 6 </a:t>
            </a:r>
          </a:p>
        </p:txBody>
      </p:sp>
      <p:sp>
        <p:nvSpPr>
          <p:cNvPr name="TextBox 8" id="8"/>
          <p:cNvSpPr txBox="true"/>
          <p:nvPr/>
        </p:nvSpPr>
        <p:spPr>
          <a:xfrm rot="0">
            <a:off x="700897" y="2541021"/>
            <a:ext cx="16440124" cy="1266073"/>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Create a function that takes in a "number" parameter. Using the number(N) parameter, print N lines of stars. For instance: </a:t>
            </a:r>
          </a:p>
        </p:txBody>
      </p:sp>
      <p:sp>
        <p:nvSpPr>
          <p:cNvPr name="TextBox 9" id="9"/>
          <p:cNvSpPr txBox="true"/>
          <p:nvPr/>
        </p:nvSpPr>
        <p:spPr>
          <a:xfrm rot="0">
            <a:off x="2812212" y="5558638"/>
            <a:ext cx="4011818" cy="665998"/>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user input = 3 </a:t>
            </a:r>
          </a:p>
        </p:txBody>
      </p:sp>
      <p:grpSp>
        <p:nvGrpSpPr>
          <p:cNvPr name="Group 10" id="10"/>
          <p:cNvGrpSpPr/>
          <p:nvPr/>
        </p:nvGrpSpPr>
        <p:grpSpPr>
          <a:xfrm rot="0">
            <a:off x="2537237" y="180743"/>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144.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sp>
        <p:nvSpPr>
          <p:cNvPr name="TextBox 2" id="2"/>
          <p:cNvSpPr txBox="true"/>
          <p:nvPr/>
        </p:nvSpPr>
        <p:spPr>
          <a:xfrm rot="0">
            <a:off x="510397" y="1066800"/>
            <a:ext cx="15655811" cy="1829122"/>
          </a:xfrm>
          <a:prstGeom prst="rect">
            <a:avLst/>
          </a:prstGeom>
        </p:spPr>
        <p:txBody>
          <a:bodyPr anchor="t" rtlCol="false" tIns="0" lIns="0" bIns="0" rIns="0">
            <a:spAutoFit/>
          </a:bodyPr>
          <a:lstStyle/>
          <a:p>
            <a:pPr algn="l">
              <a:lnSpc>
                <a:spcPts val="5701"/>
              </a:lnSpc>
            </a:pPr>
            <a:r>
              <a:rPr lang="en-US" sz="9504">
                <a:solidFill>
                  <a:srgbClr val="5E17EB"/>
                </a:solidFill>
                <a:latin typeface="Spectre"/>
                <a:ea typeface="Spectre"/>
                <a:cs typeface="Spectre"/>
                <a:sym typeface="Spectre"/>
              </a:rPr>
              <a:t>TASK 2 - FAHRENHEIT TO CELCIUS</a:t>
            </a:r>
          </a:p>
        </p:txBody>
      </p:sp>
      <p:sp>
        <p:nvSpPr>
          <p:cNvPr name="TextBox 3" id="3"/>
          <p:cNvSpPr txBox="true"/>
          <p:nvPr/>
        </p:nvSpPr>
        <p:spPr>
          <a:xfrm rot="0">
            <a:off x="640801" y="3226911"/>
            <a:ext cx="16440124" cy="6666748"/>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The formula to convert Fahrenheit to Celsius is </a:t>
            </a:r>
          </a:p>
          <a:p>
            <a:pPr algn="l">
              <a:lnSpc>
                <a:spcPts val="4766"/>
              </a:lnSpc>
            </a:pPr>
          </a:p>
          <a:p>
            <a:pPr algn="l">
              <a:lnSpc>
                <a:spcPts val="4766"/>
              </a:lnSpc>
            </a:pPr>
            <a:r>
              <a:rPr lang="en-US" sz="3404" b="true">
                <a:solidFill>
                  <a:srgbClr val="000000"/>
                </a:solidFill>
                <a:latin typeface="Arimo Bold"/>
                <a:ea typeface="Arimo Bold"/>
                <a:cs typeface="Arimo Bold"/>
                <a:sym typeface="Arimo Bold"/>
              </a:rPr>
              <a:t>Celsius = (Fahrenheit - 32)  * (5/9)</a:t>
            </a:r>
          </a:p>
          <a:p>
            <a:pPr algn="l">
              <a:lnSpc>
                <a:spcPts val="4766"/>
              </a:lnSpc>
            </a:pPr>
          </a:p>
          <a:p>
            <a:pPr algn="l">
              <a:lnSpc>
                <a:spcPts val="4766"/>
              </a:lnSpc>
            </a:pPr>
            <a:r>
              <a:rPr lang="en-US" sz="3404" b="true">
                <a:solidFill>
                  <a:srgbClr val="000000"/>
                </a:solidFill>
                <a:latin typeface="Arimo Bold"/>
                <a:ea typeface="Arimo Bold"/>
                <a:cs typeface="Arimo Bold"/>
                <a:sym typeface="Arimo Bold"/>
              </a:rPr>
              <a:t>Write a function that converts Fahrenheit to Celsius.</a:t>
            </a:r>
          </a:p>
          <a:p>
            <a:pPr algn="l">
              <a:lnSpc>
                <a:spcPts val="4766"/>
              </a:lnSpc>
            </a:pPr>
          </a:p>
          <a:p>
            <a:pPr algn="l">
              <a:lnSpc>
                <a:spcPts val="4766"/>
              </a:lnSpc>
            </a:pPr>
            <a:r>
              <a:rPr lang="en-US" sz="3404" b="true">
                <a:solidFill>
                  <a:srgbClr val="000000"/>
                </a:solidFill>
                <a:latin typeface="Arimo Bold"/>
                <a:ea typeface="Arimo Bold"/>
                <a:cs typeface="Arimo Bold"/>
                <a:sym typeface="Arimo Bold"/>
              </a:rPr>
              <a:t>Your function will need to take in a value as parameter and return the result.</a:t>
            </a:r>
          </a:p>
          <a:p>
            <a:pPr algn="l">
              <a:lnSpc>
                <a:spcPts val="4766"/>
              </a:lnSpc>
            </a:pPr>
          </a:p>
          <a:p>
            <a:pPr algn="l">
              <a:lnSpc>
                <a:spcPts val="4766"/>
              </a:lnSpc>
            </a:pPr>
            <a:r>
              <a:rPr lang="en-US" sz="3404" b="true">
                <a:solidFill>
                  <a:srgbClr val="000000"/>
                </a:solidFill>
                <a:latin typeface="Arimo Bold"/>
                <a:ea typeface="Arimo Bold"/>
                <a:cs typeface="Arimo Bold"/>
                <a:sym typeface="Arimo Bold"/>
              </a:rPr>
              <a:t>Then, use the function to calculate two input values from the user.</a:t>
            </a:r>
          </a:p>
        </p:txBody>
      </p:sp>
      <p:grpSp>
        <p:nvGrpSpPr>
          <p:cNvPr name="Group 4" id="4"/>
          <p:cNvGrpSpPr/>
          <p:nvPr/>
        </p:nvGrpSpPr>
        <p:grpSpPr>
          <a:xfrm rot="0">
            <a:off x="2537237" y="180743"/>
            <a:ext cx="13213526" cy="9925515"/>
            <a:chOff x="0" y="0"/>
            <a:chExt cx="17618034" cy="13234020"/>
          </a:xfrm>
        </p:grpSpPr>
        <p:sp>
          <p:nvSpPr>
            <p:cNvPr name="Freeform 5" id="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2">
                <a:alphaModFix amt="70000"/>
              </a:blip>
              <a:stretch>
                <a:fillRect l="0" t="0" r="0" b="0"/>
              </a:stretch>
            </a:blipFill>
          </p:spPr>
        </p:sp>
        <p:sp>
          <p:nvSpPr>
            <p:cNvPr name="Freeform 6" id="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3">
                <a:alphaModFix amt="9999"/>
              </a:blip>
              <a:stretch>
                <a:fillRect l="0" t="0" r="0" b="0"/>
              </a:stretch>
            </a:blipFill>
          </p:spPr>
        </p:sp>
        <p:sp>
          <p:nvSpPr>
            <p:cNvPr name="TextBox 7" id="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4" tooltip="http://www.exampaperspractice.co.uk"/>
                </a:rPr>
                <a:t>www.exampaperspractice.co.uk</a:t>
              </a:r>
            </a:p>
          </p:txBody>
        </p:sp>
      </p:grpSp>
    </p:spTree>
  </p:cSld>
  <p:clrMapOvr>
    <a:masterClrMapping/>
  </p:clrMapOvr>
</p:sld>
</file>

<file path=ppt/slides/slide145.xml><?xml version="1.0" encoding="utf-8"?>
<p:sld xmlns:p="http://schemas.openxmlformats.org/presentationml/2006/main" xmlns:a="http://schemas.openxmlformats.org/drawingml/2006/main" xmlns:r="http://schemas.openxmlformats.org/officeDocument/2006/relationships">
  <p:cSld>
    <p:bg>
      <p:bgPr>
        <a:solidFill>
          <a:srgbClr val="FF1616"/>
        </a:solidFill>
      </p:bgPr>
    </p:bg>
    <p:spTree>
      <p:nvGrpSpPr>
        <p:cNvPr id="1" name=""/>
        <p:cNvGrpSpPr/>
        <p:nvPr/>
      </p:nvGrpSpPr>
      <p:grpSpPr>
        <a:xfrm>
          <a:off x="0" y="0"/>
          <a:ext cx="0" cy="0"/>
          <a:chOff x="0" y="0"/>
          <a:chExt cx="0" cy="0"/>
        </a:xfrm>
      </p:grpSpPr>
      <p:grpSp>
        <p:nvGrpSpPr>
          <p:cNvPr name="Group 2" id="2"/>
          <p:cNvGrpSpPr/>
          <p:nvPr/>
        </p:nvGrpSpPr>
        <p:grpSpPr>
          <a:xfrm rot="0">
            <a:off x="2915701" y="1926869"/>
            <a:ext cx="13594906" cy="6894560"/>
            <a:chOff x="0" y="0"/>
            <a:chExt cx="18126541" cy="9192747"/>
          </a:xfrm>
        </p:grpSpPr>
        <p:sp>
          <p:nvSpPr>
            <p:cNvPr name="Freeform 3" id="3"/>
            <p:cNvSpPr/>
            <p:nvPr/>
          </p:nvSpPr>
          <p:spPr>
            <a:xfrm flipH="false" flipV="false" rot="0">
              <a:off x="0" y="0"/>
              <a:ext cx="18126583" cy="9192768"/>
            </a:xfrm>
            <a:custGeom>
              <a:avLst/>
              <a:gdLst/>
              <a:ahLst/>
              <a:cxnLst/>
              <a:rect r="r" b="b" t="t" l="l"/>
              <a:pathLst>
                <a:path h="9192768" w="18126583">
                  <a:moveTo>
                    <a:pt x="0" y="0"/>
                  </a:moveTo>
                  <a:lnTo>
                    <a:pt x="18126583" y="0"/>
                  </a:lnTo>
                  <a:lnTo>
                    <a:pt x="18126583" y="9192768"/>
                  </a:lnTo>
                  <a:lnTo>
                    <a:pt x="0" y="9192768"/>
                  </a:lnTo>
                  <a:lnTo>
                    <a:pt x="0" y="0"/>
                  </a:lnTo>
                  <a:close/>
                </a:path>
              </a:pathLst>
            </a:custGeom>
            <a:blipFill>
              <a:blip r:embed="rId2"/>
              <a:stretch>
                <a:fillRect l="0" t="0" r="0" b="0"/>
              </a:stretch>
            </a:blipFill>
          </p:spPr>
        </p:sp>
      </p:grpSp>
      <p:sp>
        <p:nvSpPr>
          <p:cNvPr name="TextBox 4" id="4"/>
          <p:cNvSpPr txBox="true"/>
          <p:nvPr/>
        </p:nvSpPr>
        <p:spPr>
          <a:xfrm rot="0">
            <a:off x="285789" y="1263197"/>
            <a:ext cx="16224818" cy="381322"/>
          </a:xfrm>
          <a:prstGeom prst="rect">
            <a:avLst/>
          </a:prstGeom>
        </p:spPr>
        <p:txBody>
          <a:bodyPr anchor="t" rtlCol="false" tIns="0" lIns="0" bIns="0" rIns="0">
            <a:spAutoFit/>
          </a:bodyPr>
          <a:lstStyle/>
          <a:p>
            <a:pPr algn="l">
              <a:lnSpc>
                <a:spcPts val="5701"/>
              </a:lnSpc>
            </a:pPr>
            <a:r>
              <a:rPr lang="en-US" sz="9504">
                <a:solidFill>
                  <a:srgbClr val="D9EEFF"/>
                </a:solidFill>
                <a:latin typeface="Spectre"/>
                <a:ea typeface="Spectre"/>
                <a:cs typeface="Spectre"/>
                <a:sym typeface="Spectre"/>
              </a:rPr>
              <a:t>ANSWER - TASK 1</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146.xml><?xml version="1.0" encoding="utf-8"?>
<p:sld xmlns:p="http://schemas.openxmlformats.org/presentationml/2006/main" xmlns:a="http://schemas.openxmlformats.org/drawingml/2006/main" xmlns:r="http://schemas.openxmlformats.org/officeDocument/2006/relationships">
  <p:cSld>
    <p:bg>
      <p:bgPr>
        <a:solidFill>
          <a:srgbClr val="FF1616"/>
        </a:solidFill>
      </p:bgPr>
    </p:bg>
    <p:spTree>
      <p:nvGrpSpPr>
        <p:cNvPr id="1" name=""/>
        <p:cNvGrpSpPr/>
        <p:nvPr/>
      </p:nvGrpSpPr>
      <p:grpSpPr>
        <a:xfrm>
          <a:off x="0" y="0"/>
          <a:ext cx="0" cy="0"/>
          <a:chOff x="0" y="0"/>
          <a:chExt cx="0" cy="0"/>
        </a:xfrm>
      </p:grpSpPr>
      <p:grpSp>
        <p:nvGrpSpPr>
          <p:cNvPr name="Group 2" id="2"/>
          <p:cNvGrpSpPr/>
          <p:nvPr/>
        </p:nvGrpSpPr>
        <p:grpSpPr>
          <a:xfrm rot="0">
            <a:off x="2774142" y="2047241"/>
            <a:ext cx="13409236" cy="6359809"/>
            <a:chOff x="0" y="0"/>
            <a:chExt cx="17878981" cy="8479745"/>
          </a:xfrm>
        </p:grpSpPr>
        <p:sp>
          <p:nvSpPr>
            <p:cNvPr name="Freeform 3" id="3"/>
            <p:cNvSpPr/>
            <p:nvPr/>
          </p:nvSpPr>
          <p:spPr>
            <a:xfrm flipH="false" flipV="false" rot="0">
              <a:off x="0" y="0"/>
              <a:ext cx="17878933" cy="8479790"/>
            </a:xfrm>
            <a:custGeom>
              <a:avLst/>
              <a:gdLst/>
              <a:ahLst/>
              <a:cxnLst/>
              <a:rect r="r" b="b" t="t" l="l"/>
              <a:pathLst>
                <a:path h="8479790" w="17878933">
                  <a:moveTo>
                    <a:pt x="0" y="0"/>
                  </a:moveTo>
                  <a:lnTo>
                    <a:pt x="17878933" y="0"/>
                  </a:lnTo>
                  <a:lnTo>
                    <a:pt x="17878933" y="8479790"/>
                  </a:lnTo>
                  <a:lnTo>
                    <a:pt x="0" y="8479790"/>
                  </a:lnTo>
                  <a:lnTo>
                    <a:pt x="0" y="0"/>
                  </a:lnTo>
                  <a:close/>
                </a:path>
              </a:pathLst>
            </a:custGeom>
            <a:blipFill>
              <a:blip r:embed="rId2"/>
              <a:stretch>
                <a:fillRect l="0" t="0" r="0" b="0"/>
              </a:stretch>
            </a:blipFill>
          </p:spPr>
        </p:sp>
      </p:grpSp>
      <p:sp>
        <p:nvSpPr>
          <p:cNvPr name="TextBox 4" id="4"/>
          <p:cNvSpPr txBox="true"/>
          <p:nvPr/>
        </p:nvSpPr>
        <p:spPr>
          <a:xfrm rot="0">
            <a:off x="285789" y="1152364"/>
            <a:ext cx="16674034" cy="381322"/>
          </a:xfrm>
          <a:prstGeom prst="rect">
            <a:avLst/>
          </a:prstGeom>
        </p:spPr>
        <p:txBody>
          <a:bodyPr anchor="t" rtlCol="false" tIns="0" lIns="0" bIns="0" rIns="0">
            <a:spAutoFit/>
          </a:bodyPr>
          <a:lstStyle/>
          <a:p>
            <a:pPr algn="l">
              <a:lnSpc>
                <a:spcPts val="5701"/>
              </a:lnSpc>
            </a:pPr>
            <a:r>
              <a:rPr lang="en-US" sz="9504">
                <a:solidFill>
                  <a:srgbClr val="D9EEFF"/>
                </a:solidFill>
                <a:latin typeface="Spectre"/>
                <a:ea typeface="Spectre"/>
                <a:cs typeface="Spectre"/>
                <a:sym typeface="Spectre"/>
              </a:rPr>
              <a:t>ANSWER - TASK 1B</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147.xml><?xml version="1.0" encoding="utf-8"?>
<p:sld xmlns:p="http://schemas.openxmlformats.org/presentationml/2006/main" xmlns:a="http://schemas.openxmlformats.org/drawingml/2006/main" xmlns:r="http://schemas.openxmlformats.org/officeDocument/2006/relationships">
  <p:cSld>
    <p:bg>
      <p:bgPr>
        <a:solidFill>
          <a:srgbClr val="FF1616"/>
        </a:solidFill>
      </p:bgPr>
    </p:bg>
    <p:spTree>
      <p:nvGrpSpPr>
        <p:cNvPr id="1" name=""/>
        <p:cNvGrpSpPr/>
        <p:nvPr/>
      </p:nvGrpSpPr>
      <p:grpSpPr>
        <a:xfrm>
          <a:off x="0" y="0"/>
          <a:ext cx="0" cy="0"/>
          <a:chOff x="0" y="0"/>
          <a:chExt cx="0" cy="0"/>
        </a:xfrm>
      </p:grpSpPr>
      <p:grpSp>
        <p:nvGrpSpPr>
          <p:cNvPr name="Group 2" id="2"/>
          <p:cNvGrpSpPr/>
          <p:nvPr/>
        </p:nvGrpSpPr>
        <p:grpSpPr>
          <a:xfrm rot="0">
            <a:off x="2923881" y="2226928"/>
            <a:ext cx="12855729" cy="6097289"/>
            <a:chOff x="0" y="0"/>
            <a:chExt cx="17140972" cy="8129719"/>
          </a:xfrm>
        </p:grpSpPr>
        <p:sp>
          <p:nvSpPr>
            <p:cNvPr name="Freeform 3" id="3"/>
            <p:cNvSpPr/>
            <p:nvPr/>
          </p:nvSpPr>
          <p:spPr>
            <a:xfrm flipH="false" flipV="false" rot="0">
              <a:off x="0" y="0"/>
              <a:ext cx="17140937" cy="8129778"/>
            </a:xfrm>
            <a:custGeom>
              <a:avLst/>
              <a:gdLst/>
              <a:ahLst/>
              <a:cxnLst/>
              <a:rect r="r" b="b" t="t" l="l"/>
              <a:pathLst>
                <a:path h="8129778" w="17140937">
                  <a:moveTo>
                    <a:pt x="0" y="0"/>
                  </a:moveTo>
                  <a:lnTo>
                    <a:pt x="17140937" y="0"/>
                  </a:lnTo>
                  <a:lnTo>
                    <a:pt x="17140937" y="8129778"/>
                  </a:lnTo>
                  <a:lnTo>
                    <a:pt x="0" y="8129778"/>
                  </a:lnTo>
                  <a:lnTo>
                    <a:pt x="0" y="0"/>
                  </a:lnTo>
                  <a:close/>
                </a:path>
              </a:pathLst>
            </a:custGeom>
            <a:blipFill>
              <a:blip r:embed="rId2"/>
              <a:stretch>
                <a:fillRect l="0" t="0" r="0" b="0"/>
              </a:stretch>
            </a:blipFill>
          </p:spPr>
        </p:sp>
      </p:grpSp>
      <p:sp>
        <p:nvSpPr>
          <p:cNvPr name="TextBox 4" id="4"/>
          <p:cNvSpPr txBox="true"/>
          <p:nvPr/>
        </p:nvSpPr>
        <p:spPr>
          <a:xfrm rot="0">
            <a:off x="285789" y="1171414"/>
            <a:ext cx="16569217" cy="381322"/>
          </a:xfrm>
          <a:prstGeom prst="rect">
            <a:avLst/>
          </a:prstGeom>
        </p:spPr>
        <p:txBody>
          <a:bodyPr anchor="t" rtlCol="false" tIns="0" lIns="0" bIns="0" rIns="0">
            <a:spAutoFit/>
          </a:bodyPr>
          <a:lstStyle/>
          <a:p>
            <a:pPr algn="l">
              <a:lnSpc>
                <a:spcPts val="5701"/>
              </a:lnSpc>
            </a:pPr>
            <a:r>
              <a:rPr lang="en-US" sz="9504">
                <a:solidFill>
                  <a:srgbClr val="D9EEFF"/>
                </a:solidFill>
                <a:latin typeface="Spectre"/>
                <a:ea typeface="Spectre"/>
                <a:cs typeface="Spectre"/>
                <a:sym typeface="Spectre"/>
              </a:rPr>
              <a:t>ANSWER - TASK 2 </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148.xml><?xml version="1.0" encoding="utf-8"?>
<p:sld xmlns:p="http://schemas.openxmlformats.org/presentationml/2006/main" xmlns:a="http://schemas.openxmlformats.org/drawingml/2006/main" xmlns:r="http://schemas.openxmlformats.org/officeDocument/2006/relationships">
  <p:cSld>
    <p:bg>
      <p:bgPr>
        <a:solidFill>
          <a:srgbClr val="002529"/>
        </a:solidFill>
      </p:bgPr>
    </p:bg>
    <p:spTree>
      <p:nvGrpSpPr>
        <p:cNvPr id="1" name=""/>
        <p:cNvGrpSpPr/>
        <p:nvPr/>
      </p:nvGrpSpPr>
      <p:grpSpPr>
        <a:xfrm>
          <a:off x="0" y="0"/>
          <a:ext cx="0" cy="0"/>
          <a:chOff x="0" y="0"/>
          <a:chExt cx="0" cy="0"/>
        </a:xfrm>
      </p:grpSpPr>
      <p:sp>
        <p:nvSpPr>
          <p:cNvPr name="Freeform 2" id="2"/>
          <p:cNvSpPr/>
          <p:nvPr/>
        </p:nvSpPr>
        <p:spPr>
          <a:xfrm flipH="false" flipV="false" rot="0">
            <a:off x="764909" y="1735083"/>
            <a:ext cx="10372405" cy="6317738"/>
          </a:xfrm>
          <a:custGeom>
            <a:avLst/>
            <a:gdLst/>
            <a:ahLst/>
            <a:cxnLst/>
            <a:rect r="r" b="b" t="t" l="l"/>
            <a:pathLst>
              <a:path h="6317738" w="10372405">
                <a:moveTo>
                  <a:pt x="0" y="0"/>
                </a:moveTo>
                <a:lnTo>
                  <a:pt x="10372405" y="0"/>
                </a:lnTo>
                <a:lnTo>
                  <a:pt x="10372405" y="6317738"/>
                </a:lnTo>
                <a:lnTo>
                  <a:pt x="0" y="6317738"/>
                </a:lnTo>
                <a:lnTo>
                  <a:pt x="0" y="0"/>
                </a:lnTo>
                <a:close/>
              </a:path>
            </a:pathLst>
          </a:custGeom>
          <a:blipFill>
            <a:blip r:embed="rId2">
              <a:extLst>
                <a:ext uri="{96DAC541-7B7A-43D3-8B79-37D633B846F1}">
                  <asvg:svgBlip xmlns:asvg="http://schemas.microsoft.com/office/drawing/2016/SVG/main" r:embed="rId3"/>
                </a:ext>
              </a:extLst>
            </a:blip>
            <a:stretch>
              <a:fillRect l="0" t="-278" r="0" b="-278"/>
            </a:stretch>
          </a:blipFill>
        </p:spPr>
      </p:sp>
      <p:sp>
        <p:nvSpPr>
          <p:cNvPr name="TextBox 3" id="3"/>
          <p:cNvSpPr txBox="true"/>
          <p:nvPr/>
        </p:nvSpPr>
        <p:spPr>
          <a:xfrm rot="0">
            <a:off x="1143423" y="2496304"/>
            <a:ext cx="8000577" cy="5286443"/>
          </a:xfrm>
          <a:prstGeom prst="rect">
            <a:avLst/>
          </a:prstGeom>
        </p:spPr>
        <p:txBody>
          <a:bodyPr anchor="t" rtlCol="false" tIns="0" lIns="0" bIns="0" rIns="0">
            <a:spAutoFit/>
          </a:bodyPr>
          <a:lstStyle/>
          <a:p>
            <a:pPr algn="l">
              <a:lnSpc>
                <a:spcPts val="4196"/>
              </a:lnSpc>
            </a:pPr>
            <a:r>
              <a:rPr lang="en-US" sz="2996" b="true">
                <a:solidFill>
                  <a:srgbClr val="002529"/>
                </a:solidFill>
                <a:latin typeface="Arimo Bold"/>
                <a:ea typeface="Arimo Bold"/>
                <a:cs typeface="Arimo Bold"/>
                <a:sym typeface="Arimo Bold"/>
              </a:rPr>
              <a:t>8.1.1 Variables and Constants</a:t>
            </a:r>
          </a:p>
          <a:p>
            <a:pPr algn="l">
              <a:lnSpc>
                <a:spcPts val="4196"/>
              </a:lnSpc>
            </a:pPr>
            <a:r>
              <a:rPr lang="en-US" sz="2996" b="true">
                <a:solidFill>
                  <a:srgbClr val="002529"/>
                </a:solidFill>
                <a:latin typeface="Arimo Bold"/>
                <a:ea typeface="Arimo Bold"/>
                <a:cs typeface="Arimo Bold"/>
                <a:sym typeface="Arimo Bold"/>
              </a:rPr>
              <a:t>8.1.2 Basic Data Types</a:t>
            </a:r>
          </a:p>
          <a:p>
            <a:pPr algn="l">
              <a:lnSpc>
                <a:spcPts val="4196"/>
              </a:lnSpc>
            </a:pPr>
            <a:r>
              <a:rPr lang="en-US" sz="2996" b="true">
                <a:solidFill>
                  <a:srgbClr val="002529"/>
                </a:solidFill>
                <a:latin typeface="Arimo Bold"/>
                <a:ea typeface="Arimo Bold"/>
                <a:cs typeface="Arimo Bold"/>
                <a:sym typeface="Arimo Bold"/>
              </a:rPr>
              <a:t>8.1.3 Input and Output </a:t>
            </a:r>
          </a:p>
          <a:p>
            <a:pPr algn="l">
              <a:lnSpc>
                <a:spcPts val="4196"/>
              </a:lnSpc>
            </a:pPr>
            <a:r>
              <a:rPr lang="en-US" sz="2996" b="true">
                <a:solidFill>
                  <a:srgbClr val="002529"/>
                </a:solidFill>
                <a:latin typeface="Arimo Bold"/>
                <a:ea typeface="Arimo Bold"/>
                <a:cs typeface="Arimo Bold"/>
                <a:sym typeface="Arimo Bold"/>
              </a:rPr>
              <a:t>8.1.4 Programming Fundamentals </a:t>
            </a:r>
          </a:p>
          <a:p>
            <a:pPr algn="l">
              <a:lnSpc>
                <a:spcPts val="4196"/>
              </a:lnSpc>
            </a:pPr>
            <a:r>
              <a:rPr lang="en-US" sz="2996" b="true">
                <a:solidFill>
                  <a:srgbClr val="002529"/>
                </a:solidFill>
                <a:latin typeface="Arimo Bold"/>
                <a:ea typeface="Arimo Bold"/>
                <a:cs typeface="Arimo Bold"/>
                <a:sym typeface="Arimo Bold"/>
              </a:rPr>
              <a:t>8.1.5 Nested Statements</a:t>
            </a:r>
          </a:p>
          <a:p>
            <a:pPr algn="l">
              <a:lnSpc>
                <a:spcPts val="4196"/>
              </a:lnSpc>
            </a:pPr>
            <a:r>
              <a:rPr lang="en-US" sz="2996" b="true">
                <a:solidFill>
                  <a:srgbClr val="002529"/>
                </a:solidFill>
                <a:latin typeface="Arimo Bold"/>
                <a:ea typeface="Arimo Bold"/>
                <a:cs typeface="Arimo Bold"/>
                <a:sym typeface="Arimo Bold"/>
              </a:rPr>
              <a:t>8.1.6 Procedures, Functions and Parameters</a:t>
            </a:r>
          </a:p>
          <a:p>
            <a:pPr algn="l">
              <a:lnSpc>
                <a:spcPts val="4196"/>
              </a:lnSpc>
            </a:pPr>
            <a:r>
              <a:rPr lang="en-US" sz="2996" b="true">
                <a:solidFill>
                  <a:srgbClr val="D83731"/>
                </a:solidFill>
                <a:latin typeface="Arimo Bold"/>
                <a:ea typeface="Arimo Bold"/>
                <a:cs typeface="Arimo Bold"/>
                <a:sym typeface="Arimo Bold"/>
              </a:rPr>
              <a:t>8.1.7 Library Routines</a:t>
            </a:r>
          </a:p>
          <a:p>
            <a:pPr algn="l">
              <a:lnSpc>
                <a:spcPts val="4196"/>
              </a:lnSpc>
            </a:pPr>
            <a:r>
              <a:rPr lang="en-US" sz="2996" b="true">
                <a:solidFill>
                  <a:srgbClr val="002529"/>
                </a:solidFill>
                <a:latin typeface="Arimo Bold"/>
                <a:ea typeface="Arimo Bold"/>
                <a:cs typeface="Arimo Bold"/>
                <a:sym typeface="Arimo Bold"/>
              </a:rPr>
              <a:t>8.1.8 Creating a Maintainable Program</a:t>
            </a:r>
          </a:p>
        </p:txBody>
      </p:sp>
      <p:sp>
        <p:nvSpPr>
          <p:cNvPr name="Freeform 4" id="4"/>
          <p:cNvSpPr/>
          <p:nvPr/>
        </p:nvSpPr>
        <p:spPr>
          <a:xfrm flipH="false" flipV="false" rot="0">
            <a:off x="5697899" y="6630799"/>
            <a:ext cx="705350" cy="913074"/>
          </a:xfrm>
          <a:custGeom>
            <a:avLst/>
            <a:gdLst/>
            <a:ahLst/>
            <a:cxnLst/>
            <a:rect r="r" b="b" t="t" l="l"/>
            <a:pathLst>
              <a:path h="913074" w="705350">
                <a:moveTo>
                  <a:pt x="0" y="0"/>
                </a:moveTo>
                <a:lnTo>
                  <a:pt x="705350" y="0"/>
                </a:lnTo>
                <a:lnTo>
                  <a:pt x="705350" y="913074"/>
                </a:lnTo>
                <a:lnTo>
                  <a:pt x="0" y="913074"/>
                </a:lnTo>
                <a:lnTo>
                  <a:pt x="0" y="0"/>
                </a:lnTo>
                <a:close/>
              </a:path>
            </a:pathLst>
          </a:custGeom>
          <a:blipFill>
            <a:blip r:embed="rId4">
              <a:extLst>
                <a:ext uri="{96DAC541-7B7A-43D3-8B79-37D633B846F1}">
                  <asvg:svgBlip xmlns:asvg="http://schemas.microsoft.com/office/drawing/2016/SVG/main" r:embed="rId5"/>
                </a:ext>
              </a:extLst>
            </a:blip>
            <a:stretch>
              <a:fillRect l="-45" t="0" r="-45" b="0"/>
            </a:stretch>
          </a:blipFill>
        </p:spPr>
      </p:sp>
      <p:sp>
        <p:nvSpPr>
          <p:cNvPr name="Freeform 5" id="5"/>
          <p:cNvSpPr/>
          <p:nvPr/>
        </p:nvSpPr>
        <p:spPr>
          <a:xfrm flipH="false" flipV="false" rot="0">
            <a:off x="11720067" y="1789908"/>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Freeform 6" id="6"/>
          <p:cNvSpPr/>
          <p:nvPr/>
        </p:nvSpPr>
        <p:spPr>
          <a:xfrm flipH="false" flipV="false" rot="0">
            <a:off x="11728392" y="5006207"/>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TextBox 7" id="7"/>
          <p:cNvSpPr txBox="true"/>
          <p:nvPr/>
        </p:nvSpPr>
        <p:spPr>
          <a:xfrm rot="0">
            <a:off x="11820848" y="2179740"/>
            <a:ext cx="4992965"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8.2.1 One-dimensional Arrays</a:t>
            </a:r>
          </a:p>
        </p:txBody>
      </p:sp>
      <p:sp>
        <p:nvSpPr>
          <p:cNvPr name="TextBox 8" id="8"/>
          <p:cNvSpPr txBox="true"/>
          <p:nvPr/>
        </p:nvSpPr>
        <p:spPr>
          <a:xfrm rot="0">
            <a:off x="11820848" y="3170340"/>
            <a:ext cx="4816992"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8.2.2 Two-dimensional Arrays</a:t>
            </a:r>
          </a:p>
        </p:txBody>
      </p:sp>
      <p:sp>
        <p:nvSpPr>
          <p:cNvPr name="TextBox 9" id="9"/>
          <p:cNvSpPr txBox="true"/>
          <p:nvPr/>
        </p:nvSpPr>
        <p:spPr>
          <a:xfrm rot="0">
            <a:off x="11820848" y="5459224"/>
            <a:ext cx="4318718" cy="22002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8.3.1 Reading from a file</a:t>
            </a:r>
          </a:p>
          <a:p>
            <a:pPr algn="l">
              <a:lnSpc>
                <a:spcPts val="4200"/>
              </a:lnSpc>
            </a:pPr>
            <a:r>
              <a:rPr lang="en-US" sz="3000" b="true">
                <a:solidFill>
                  <a:srgbClr val="002529">
                    <a:alpha val="35294"/>
                  </a:srgbClr>
                </a:solidFill>
                <a:latin typeface="Arimo Bold"/>
                <a:ea typeface="Arimo Bold"/>
                <a:cs typeface="Arimo Bold"/>
                <a:sym typeface="Arimo Bold"/>
              </a:rPr>
              <a:t>8.3.2 Writing to a file </a:t>
            </a:r>
          </a:p>
        </p:txBody>
      </p:sp>
      <p:grpSp>
        <p:nvGrpSpPr>
          <p:cNvPr name="Group 10" id="10"/>
          <p:cNvGrpSpPr/>
          <p:nvPr/>
        </p:nvGrpSpPr>
        <p:grpSpPr>
          <a:xfrm rot="0">
            <a:off x="2537237" y="210106"/>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4" id="14"/>
          <p:cNvSpPr txBox="true"/>
          <p:nvPr/>
        </p:nvSpPr>
        <p:spPr>
          <a:xfrm rot="0">
            <a:off x="5295174" y="-15325"/>
            <a:ext cx="7697652" cy="916305"/>
          </a:xfrm>
          <a:prstGeom prst="rect">
            <a:avLst/>
          </a:prstGeom>
        </p:spPr>
        <p:txBody>
          <a:bodyPr anchor="t" rtlCol="false" tIns="0" lIns="0" bIns="0" rIns="0">
            <a:spAutoFit/>
          </a:bodyPr>
          <a:lstStyle/>
          <a:p>
            <a:pPr algn="ctr">
              <a:lnSpc>
                <a:spcPts val="6719"/>
              </a:lnSpc>
            </a:pPr>
            <a:r>
              <a:rPr lang="en-US" sz="4800" b="true">
                <a:solidFill>
                  <a:srgbClr val="E8EEF1"/>
                </a:solidFill>
                <a:latin typeface="Code Pro Bold"/>
                <a:ea typeface="Code Pro Bold"/>
                <a:cs typeface="Code Pro Bold"/>
                <a:sym typeface="Code Pro Bold"/>
              </a:rPr>
              <a:t>Chapter Outline</a:t>
            </a:r>
          </a:p>
        </p:txBody>
      </p:sp>
    </p:spTree>
  </p:cSld>
  <p:clrMapOvr>
    <a:masterClrMapping/>
  </p:clrMapOvr>
</p:sld>
</file>

<file path=ppt/slides/slide149.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1977797" y="3589231"/>
            <a:ext cx="5339644" cy="5339644"/>
            <a:chOff x="0" y="0"/>
            <a:chExt cx="7119525" cy="7119525"/>
          </a:xfrm>
        </p:grpSpPr>
        <p:sp>
          <p:nvSpPr>
            <p:cNvPr name="Freeform 4" id="4"/>
            <p:cNvSpPr/>
            <p:nvPr/>
          </p:nvSpPr>
          <p:spPr>
            <a:xfrm flipH="false" flipV="false" rot="0">
              <a:off x="0" y="0"/>
              <a:ext cx="7119493" cy="7119493"/>
            </a:xfrm>
            <a:custGeom>
              <a:avLst/>
              <a:gdLst/>
              <a:ahLst/>
              <a:cxnLst/>
              <a:rect r="r" b="b" t="t" l="l"/>
              <a:pathLst>
                <a:path h="7119493" w="7119493">
                  <a:moveTo>
                    <a:pt x="0" y="0"/>
                  </a:moveTo>
                  <a:lnTo>
                    <a:pt x="7119493" y="0"/>
                  </a:lnTo>
                  <a:lnTo>
                    <a:pt x="7119493" y="7119493"/>
                  </a:lnTo>
                  <a:lnTo>
                    <a:pt x="0" y="7119493"/>
                  </a:lnTo>
                  <a:lnTo>
                    <a:pt x="0" y="0"/>
                  </a:lnTo>
                  <a:close/>
                </a:path>
              </a:pathLst>
            </a:custGeom>
            <a:blipFill>
              <a:blip r:embed="rId4"/>
              <a:stretch>
                <a:fillRect l="0" t="0" r="0" b="0"/>
              </a:stretch>
            </a:blipFill>
          </p:spPr>
        </p:sp>
      </p:grpSp>
      <p:sp>
        <p:nvSpPr>
          <p:cNvPr name="TextBox 5" id="5"/>
          <p:cNvSpPr txBox="true"/>
          <p:nvPr/>
        </p:nvSpPr>
        <p:spPr>
          <a:xfrm rot="0">
            <a:off x="817662" y="551740"/>
            <a:ext cx="4206977" cy="1514941"/>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Library Routine</a:t>
            </a:r>
          </a:p>
        </p:txBody>
      </p:sp>
      <p:sp>
        <p:nvSpPr>
          <p:cNvPr name="TextBox 6" id="6"/>
          <p:cNvSpPr txBox="true"/>
          <p:nvPr/>
        </p:nvSpPr>
        <p:spPr>
          <a:xfrm rot="0">
            <a:off x="7897543" y="5541392"/>
            <a:ext cx="8843989" cy="57316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A "physical" library contains books </a:t>
            </a:r>
          </a:p>
        </p:txBody>
      </p:sp>
      <p:grpSp>
        <p:nvGrpSpPr>
          <p:cNvPr name="Group 7" id="7"/>
          <p:cNvGrpSpPr/>
          <p:nvPr/>
        </p:nvGrpSpPr>
        <p:grpSpPr>
          <a:xfrm rot="0">
            <a:off x="2537237" y="180743"/>
            <a:ext cx="13213526" cy="9925515"/>
            <a:chOff x="0" y="0"/>
            <a:chExt cx="17618034" cy="13234020"/>
          </a:xfrm>
        </p:grpSpPr>
        <p:sp>
          <p:nvSpPr>
            <p:cNvPr name="Freeform 8" id="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9" id="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10" id="1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424242"/>
        </a:solidFill>
      </p:bgPr>
    </p:bg>
    <p:spTree>
      <p:nvGrpSpPr>
        <p:cNvPr id="1" name=""/>
        <p:cNvGrpSpPr/>
        <p:nvPr/>
      </p:nvGrpSpPr>
      <p:grpSpPr>
        <a:xfrm>
          <a:off x="0" y="0"/>
          <a:ext cx="0" cy="0"/>
          <a:chOff x="0" y="0"/>
          <a:chExt cx="0" cy="0"/>
        </a:xfrm>
      </p:grpSpPr>
      <p:sp>
        <p:nvSpPr>
          <p:cNvPr name="TextBox 2" id="2"/>
          <p:cNvSpPr txBox="true"/>
          <p:nvPr/>
        </p:nvSpPr>
        <p:spPr>
          <a:xfrm rot="0">
            <a:off x="2903934" y="2986836"/>
            <a:ext cx="11820079" cy="1564003"/>
          </a:xfrm>
          <a:prstGeom prst="rect">
            <a:avLst/>
          </a:prstGeom>
        </p:spPr>
        <p:txBody>
          <a:bodyPr anchor="t" rtlCol="false" tIns="0" lIns="0" bIns="0" rIns="0">
            <a:spAutoFit/>
          </a:bodyPr>
          <a:lstStyle/>
          <a:p>
            <a:pPr algn="ctr">
              <a:lnSpc>
                <a:spcPts val="11444"/>
              </a:lnSpc>
            </a:pPr>
            <a:r>
              <a:rPr lang="en-US" sz="8175">
                <a:solidFill>
                  <a:srgbClr val="FFFFFF"/>
                </a:solidFill>
                <a:latin typeface="Architects Daughter"/>
                <a:ea typeface="Architects Daughter"/>
                <a:cs typeface="Architects Daughter"/>
                <a:sym typeface="Architects Daughter"/>
              </a:rPr>
              <a:t>Test your understanding!</a:t>
            </a:r>
          </a:p>
        </p:txBody>
      </p:sp>
      <p:sp>
        <p:nvSpPr>
          <p:cNvPr name="Freeform 3" id="3"/>
          <p:cNvSpPr/>
          <p:nvPr/>
        </p:nvSpPr>
        <p:spPr>
          <a:xfrm flipH="false" flipV="false" rot="0">
            <a:off x="14094025"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634012"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721459"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47774"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0908321"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1806018" y="7362406"/>
            <a:ext cx="2412264" cy="1131766"/>
          </a:xfrm>
          <a:prstGeom prst="rect">
            <a:avLst/>
          </a:prstGeom>
        </p:spPr>
        <p:txBody>
          <a:bodyPr anchor="t" rtlCol="false" tIns="0" lIns="0" bIns="0" rIns="0">
            <a:spAutoFit/>
          </a:bodyPr>
          <a:lstStyle/>
          <a:p>
            <a:pPr algn="ctr">
              <a:lnSpc>
                <a:spcPts val="8296"/>
              </a:lnSpc>
            </a:pPr>
            <a:r>
              <a:rPr lang="en-US" sz="5925">
                <a:solidFill>
                  <a:srgbClr val="000000"/>
                </a:solidFill>
                <a:latin typeface="Architects Daughter"/>
                <a:ea typeface="Architects Daughter"/>
                <a:cs typeface="Architects Daughter"/>
                <a:sym typeface="Architects Daughter"/>
              </a:rPr>
              <a:t>Integer</a:t>
            </a:r>
          </a:p>
        </p:txBody>
      </p:sp>
      <p:sp>
        <p:nvSpPr>
          <p:cNvPr name="TextBox 9" id="9"/>
          <p:cNvSpPr txBox="true"/>
          <p:nvPr/>
        </p:nvSpPr>
        <p:spPr>
          <a:xfrm rot="0">
            <a:off x="1526663" y="8434568"/>
            <a:ext cx="2691619" cy="1228892"/>
          </a:xfrm>
          <a:prstGeom prst="rect">
            <a:avLst/>
          </a:prstGeom>
        </p:spPr>
        <p:txBody>
          <a:bodyPr anchor="t" rtlCol="false" tIns="0" lIns="0" bIns="0" rIns="0">
            <a:spAutoFit/>
          </a:bodyPr>
          <a:lstStyle/>
          <a:p>
            <a:pPr algn="ctr">
              <a:lnSpc>
                <a:spcPts val="8987"/>
              </a:lnSpc>
            </a:pPr>
            <a:r>
              <a:rPr lang="en-US" sz="6419" b="true">
                <a:solidFill>
                  <a:srgbClr val="000000"/>
                </a:solidFill>
                <a:latin typeface="Arimo Bold"/>
                <a:ea typeface="Arimo Bold"/>
                <a:cs typeface="Arimo Bold"/>
                <a:sym typeface="Arimo Bold"/>
              </a:rPr>
              <a:t>25</a:t>
            </a:r>
          </a:p>
        </p:txBody>
      </p:sp>
      <p:sp>
        <p:nvSpPr>
          <p:cNvPr name="TextBox 10" id="10"/>
          <p:cNvSpPr txBox="true"/>
          <p:nvPr/>
        </p:nvSpPr>
        <p:spPr>
          <a:xfrm rot="0">
            <a:off x="4752579" y="8434568"/>
            <a:ext cx="2691619" cy="1241886"/>
          </a:xfrm>
          <a:prstGeom prst="rect">
            <a:avLst/>
          </a:prstGeom>
        </p:spPr>
        <p:txBody>
          <a:bodyPr anchor="t" rtlCol="false" tIns="0" lIns="0" bIns="0" rIns="0">
            <a:spAutoFit/>
          </a:bodyPr>
          <a:lstStyle/>
          <a:p>
            <a:pPr algn="ctr">
              <a:lnSpc>
                <a:spcPts val="8987"/>
              </a:lnSpc>
            </a:pPr>
            <a:r>
              <a:rPr lang="en-US" sz="6419" b="true">
                <a:solidFill>
                  <a:srgbClr val="F8FFFB"/>
                </a:solidFill>
                <a:latin typeface="Arimo Bold"/>
                <a:ea typeface="Arimo Bold"/>
                <a:cs typeface="Arimo Bold"/>
                <a:sym typeface="Arimo Bold"/>
              </a:rPr>
              <a:t>25.0</a:t>
            </a:r>
          </a:p>
        </p:txBody>
      </p:sp>
      <p:sp>
        <p:nvSpPr>
          <p:cNvPr name="TextBox 11" id="11"/>
          <p:cNvSpPr txBox="true"/>
          <p:nvPr/>
        </p:nvSpPr>
        <p:spPr>
          <a:xfrm rot="0">
            <a:off x="7721459" y="8434568"/>
            <a:ext cx="2691619" cy="1228892"/>
          </a:xfrm>
          <a:prstGeom prst="rect">
            <a:avLst/>
          </a:prstGeom>
        </p:spPr>
        <p:txBody>
          <a:bodyPr anchor="t" rtlCol="false" tIns="0" lIns="0" bIns="0" rIns="0">
            <a:spAutoFit/>
          </a:bodyPr>
          <a:lstStyle/>
          <a:p>
            <a:pPr algn="ctr">
              <a:lnSpc>
                <a:spcPts val="8987"/>
              </a:lnSpc>
            </a:pPr>
            <a:r>
              <a:rPr lang="en-US" sz="6419" b="true">
                <a:solidFill>
                  <a:srgbClr val="000000"/>
                </a:solidFill>
                <a:latin typeface="Arimo Bold"/>
                <a:ea typeface="Arimo Bold"/>
                <a:cs typeface="Arimo Bold"/>
                <a:sym typeface="Arimo Bold"/>
              </a:rPr>
              <a:t>'c'</a:t>
            </a:r>
          </a:p>
        </p:txBody>
      </p:sp>
      <p:sp>
        <p:nvSpPr>
          <p:cNvPr name="TextBox 12" id="12"/>
          <p:cNvSpPr txBox="true"/>
          <p:nvPr/>
        </p:nvSpPr>
        <p:spPr>
          <a:xfrm rot="0">
            <a:off x="11026888" y="8447562"/>
            <a:ext cx="2691619" cy="1228892"/>
          </a:xfrm>
          <a:prstGeom prst="rect">
            <a:avLst/>
          </a:prstGeom>
        </p:spPr>
        <p:txBody>
          <a:bodyPr anchor="t" rtlCol="false" tIns="0" lIns="0" bIns="0" rIns="0">
            <a:spAutoFit/>
          </a:bodyPr>
          <a:lstStyle/>
          <a:p>
            <a:pPr algn="ctr">
              <a:lnSpc>
                <a:spcPts val="8987"/>
              </a:lnSpc>
            </a:pPr>
            <a:r>
              <a:rPr lang="en-US" sz="6419" b="true">
                <a:solidFill>
                  <a:srgbClr val="000000"/>
                </a:solidFill>
                <a:latin typeface="Arimo Bold"/>
                <a:ea typeface="Arimo Bold"/>
                <a:cs typeface="Arimo Bold"/>
                <a:sym typeface="Arimo Bold"/>
              </a:rPr>
              <a:t>"ccc"</a:t>
            </a:r>
          </a:p>
        </p:txBody>
      </p:sp>
      <p:sp>
        <p:nvSpPr>
          <p:cNvPr name="TextBox 13" id="13"/>
          <p:cNvSpPr txBox="true"/>
          <p:nvPr/>
        </p:nvSpPr>
        <p:spPr>
          <a:xfrm rot="0">
            <a:off x="14193166" y="8421575"/>
            <a:ext cx="2691619" cy="1241886"/>
          </a:xfrm>
          <a:prstGeom prst="rect">
            <a:avLst/>
          </a:prstGeom>
        </p:spPr>
        <p:txBody>
          <a:bodyPr anchor="t" rtlCol="false" tIns="0" lIns="0" bIns="0" rIns="0">
            <a:spAutoFit/>
          </a:bodyPr>
          <a:lstStyle/>
          <a:p>
            <a:pPr algn="ctr">
              <a:lnSpc>
                <a:spcPts val="8987"/>
              </a:lnSpc>
            </a:pPr>
            <a:r>
              <a:rPr lang="en-US" sz="6419" b="true">
                <a:solidFill>
                  <a:srgbClr val="FFFFFF"/>
                </a:solidFill>
                <a:latin typeface="Arimo Bold"/>
                <a:ea typeface="Arimo Bold"/>
                <a:cs typeface="Arimo Bold"/>
                <a:sym typeface="Arimo Bold"/>
              </a:rPr>
              <a:t>TRUE</a:t>
            </a:r>
          </a:p>
        </p:txBody>
      </p:sp>
      <p:sp>
        <p:nvSpPr>
          <p:cNvPr name="TextBox 14" id="14"/>
          <p:cNvSpPr txBox="true"/>
          <p:nvPr/>
        </p:nvSpPr>
        <p:spPr>
          <a:xfrm rot="0">
            <a:off x="4752579" y="7593286"/>
            <a:ext cx="2780471" cy="708106"/>
          </a:xfrm>
          <a:prstGeom prst="rect">
            <a:avLst/>
          </a:prstGeom>
        </p:spPr>
        <p:txBody>
          <a:bodyPr anchor="t" rtlCol="false" tIns="0" lIns="0" bIns="0" rIns="0">
            <a:spAutoFit/>
          </a:bodyPr>
          <a:lstStyle/>
          <a:p>
            <a:pPr algn="ctr">
              <a:lnSpc>
                <a:spcPts val="5877"/>
              </a:lnSpc>
            </a:pPr>
            <a:r>
              <a:rPr lang="en-US" sz="4198">
                <a:solidFill>
                  <a:srgbClr val="F8FFFB"/>
                </a:solidFill>
                <a:latin typeface="Architects Daughter"/>
                <a:ea typeface="Architects Daughter"/>
                <a:cs typeface="Architects Daughter"/>
                <a:sym typeface="Architects Daughter"/>
              </a:rPr>
              <a:t>Real/Float</a:t>
            </a:r>
          </a:p>
        </p:txBody>
      </p:sp>
      <p:sp>
        <p:nvSpPr>
          <p:cNvPr name="TextBox 15" id="15"/>
          <p:cNvSpPr txBox="true"/>
          <p:nvPr/>
        </p:nvSpPr>
        <p:spPr>
          <a:xfrm rot="0">
            <a:off x="8297699" y="7441944"/>
            <a:ext cx="1776272" cy="982215"/>
          </a:xfrm>
          <a:prstGeom prst="rect">
            <a:avLst/>
          </a:prstGeom>
        </p:spPr>
        <p:txBody>
          <a:bodyPr anchor="t" rtlCol="false" tIns="0" lIns="0" bIns="0" rIns="0">
            <a:spAutoFit/>
          </a:bodyPr>
          <a:lstStyle/>
          <a:p>
            <a:pPr algn="ctr">
              <a:lnSpc>
                <a:spcPts val="8074"/>
              </a:lnSpc>
            </a:pPr>
            <a:r>
              <a:rPr lang="en-US" sz="5767">
                <a:solidFill>
                  <a:srgbClr val="000000"/>
                </a:solidFill>
                <a:latin typeface="Architects Daughter"/>
                <a:ea typeface="Architects Daughter"/>
                <a:cs typeface="Architects Daughter"/>
                <a:sym typeface="Architects Daughter"/>
              </a:rPr>
              <a:t>Char</a:t>
            </a:r>
          </a:p>
        </p:txBody>
      </p:sp>
      <p:sp>
        <p:nvSpPr>
          <p:cNvPr name="TextBox 16" id="16"/>
          <p:cNvSpPr txBox="true"/>
          <p:nvPr/>
        </p:nvSpPr>
        <p:spPr>
          <a:xfrm rot="0">
            <a:off x="11280537" y="7441944"/>
            <a:ext cx="2184321" cy="982215"/>
          </a:xfrm>
          <a:prstGeom prst="rect">
            <a:avLst/>
          </a:prstGeom>
        </p:spPr>
        <p:txBody>
          <a:bodyPr anchor="t" rtlCol="false" tIns="0" lIns="0" bIns="0" rIns="0">
            <a:spAutoFit/>
          </a:bodyPr>
          <a:lstStyle/>
          <a:p>
            <a:pPr algn="ctr">
              <a:lnSpc>
                <a:spcPts val="8074"/>
              </a:lnSpc>
            </a:pPr>
            <a:r>
              <a:rPr lang="en-US" sz="5767">
                <a:solidFill>
                  <a:srgbClr val="000000"/>
                </a:solidFill>
                <a:latin typeface="Architects Daughter"/>
                <a:ea typeface="Architects Daughter"/>
                <a:cs typeface="Architects Daughter"/>
                <a:sym typeface="Architects Daughter"/>
              </a:rPr>
              <a:t>String</a:t>
            </a:r>
          </a:p>
        </p:txBody>
      </p:sp>
      <p:sp>
        <p:nvSpPr>
          <p:cNvPr name="TextBox 17" id="17"/>
          <p:cNvSpPr txBox="true"/>
          <p:nvPr/>
        </p:nvSpPr>
        <p:spPr>
          <a:xfrm rot="0">
            <a:off x="14150839" y="7441944"/>
            <a:ext cx="2815124" cy="982215"/>
          </a:xfrm>
          <a:prstGeom prst="rect">
            <a:avLst/>
          </a:prstGeom>
        </p:spPr>
        <p:txBody>
          <a:bodyPr anchor="t" rtlCol="false" tIns="0" lIns="0" bIns="0" rIns="0">
            <a:spAutoFit/>
          </a:bodyPr>
          <a:lstStyle/>
          <a:p>
            <a:pPr algn="ctr">
              <a:lnSpc>
                <a:spcPts val="8074"/>
              </a:lnSpc>
            </a:pPr>
            <a:r>
              <a:rPr lang="en-US" sz="5767">
                <a:solidFill>
                  <a:srgbClr val="F8FFFB"/>
                </a:solidFill>
                <a:latin typeface="Architects Daughter"/>
                <a:ea typeface="Architects Daughter"/>
                <a:cs typeface="Architects Daughter"/>
                <a:sym typeface="Architects Daughter"/>
              </a:rPr>
              <a:t>Boolean</a:t>
            </a:r>
          </a:p>
        </p:txBody>
      </p:sp>
      <p:grpSp>
        <p:nvGrpSpPr>
          <p:cNvPr name="Group 18" id="18"/>
          <p:cNvGrpSpPr/>
          <p:nvPr/>
        </p:nvGrpSpPr>
        <p:grpSpPr>
          <a:xfrm rot="0">
            <a:off x="2537237" y="210106"/>
            <a:ext cx="13213526" cy="9925515"/>
            <a:chOff x="0" y="0"/>
            <a:chExt cx="17618034" cy="13234020"/>
          </a:xfrm>
        </p:grpSpPr>
        <p:sp>
          <p:nvSpPr>
            <p:cNvPr name="Freeform 19" id="1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20" id="2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21" id="2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Tree>
  </p:cSld>
  <p:clrMapOvr>
    <a:masterClrMapping/>
  </p:clrMapOvr>
</p:sld>
</file>

<file path=ppt/slides/slide150.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1977797" y="3589231"/>
            <a:ext cx="5339644" cy="5339644"/>
            <a:chOff x="0" y="0"/>
            <a:chExt cx="7119525" cy="7119525"/>
          </a:xfrm>
        </p:grpSpPr>
        <p:sp>
          <p:nvSpPr>
            <p:cNvPr name="Freeform 4" id="4"/>
            <p:cNvSpPr/>
            <p:nvPr/>
          </p:nvSpPr>
          <p:spPr>
            <a:xfrm flipH="false" flipV="false" rot="0">
              <a:off x="0" y="0"/>
              <a:ext cx="7119493" cy="7119493"/>
            </a:xfrm>
            <a:custGeom>
              <a:avLst/>
              <a:gdLst/>
              <a:ahLst/>
              <a:cxnLst/>
              <a:rect r="r" b="b" t="t" l="l"/>
              <a:pathLst>
                <a:path h="7119493" w="7119493">
                  <a:moveTo>
                    <a:pt x="0" y="0"/>
                  </a:moveTo>
                  <a:lnTo>
                    <a:pt x="7119493" y="0"/>
                  </a:lnTo>
                  <a:lnTo>
                    <a:pt x="7119493" y="7119493"/>
                  </a:lnTo>
                  <a:lnTo>
                    <a:pt x="0" y="7119493"/>
                  </a:lnTo>
                  <a:lnTo>
                    <a:pt x="0" y="0"/>
                  </a:lnTo>
                  <a:close/>
                </a:path>
              </a:pathLst>
            </a:custGeom>
            <a:blipFill>
              <a:blip r:embed="rId4"/>
              <a:stretch>
                <a:fillRect l="0" t="0" r="0" b="0"/>
              </a:stretch>
            </a:blipFill>
          </p:spPr>
        </p:sp>
      </p:grpSp>
      <p:grpSp>
        <p:nvGrpSpPr>
          <p:cNvPr name="Group 5" id="5"/>
          <p:cNvGrpSpPr/>
          <p:nvPr/>
        </p:nvGrpSpPr>
        <p:grpSpPr>
          <a:xfrm rot="0">
            <a:off x="922211" y="3379596"/>
            <a:ext cx="6081665" cy="5313887"/>
            <a:chOff x="0" y="0"/>
            <a:chExt cx="8108887" cy="7085183"/>
          </a:xfrm>
        </p:grpSpPr>
        <p:sp>
          <p:nvSpPr>
            <p:cNvPr name="Freeform 6" id="6"/>
            <p:cNvSpPr/>
            <p:nvPr/>
          </p:nvSpPr>
          <p:spPr>
            <a:xfrm flipH="false" flipV="false" rot="0">
              <a:off x="0" y="0"/>
              <a:ext cx="8108950" cy="7085203"/>
            </a:xfrm>
            <a:custGeom>
              <a:avLst/>
              <a:gdLst/>
              <a:ahLst/>
              <a:cxnLst/>
              <a:rect r="r" b="b" t="t" l="l"/>
              <a:pathLst>
                <a:path h="7085203" w="8108950">
                  <a:moveTo>
                    <a:pt x="0" y="0"/>
                  </a:moveTo>
                  <a:lnTo>
                    <a:pt x="8108950" y="0"/>
                  </a:lnTo>
                  <a:lnTo>
                    <a:pt x="8108950" y="7085203"/>
                  </a:lnTo>
                  <a:lnTo>
                    <a:pt x="0" y="7085203"/>
                  </a:lnTo>
                  <a:lnTo>
                    <a:pt x="0" y="0"/>
                  </a:lnTo>
                  <a:close/>
                </a:path>
              </a:pathLst>
            </a:custGeom>
            <a:blipFill>
              <a:blip r:embed="rId5"/>
              <a:stretch>
                <a:fillRect l="-30530" t="0" r="-30529" b="0"/>
              </a:stretch>
            </a:blipFill>
          </p:spPr>
        </p:sp>
      </p:grpSp>
      <p:sp>
        <p:nvSpPr>
          <p:cNvPr name="TextBox 7" id="7"/>
          <p:cNvSpPr txBox="true"/>
          <p:nvPr/>
        </p:nvSpPr>
        <p:spPr>
          <a:xfrm rot="0">
            <a:off x="817662" y="551740"/>
            <a:ext cx="4206977" cy="1514941"/>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Library Routine</a:t>
            </a:r>
          </a:p>
        </p:txBody>
      </p:sp>
      <p:sp>
        <p:nvSpPr>
          <p:cNvPr name="TextBox 8" id="8"/>
          <p:cNvSpPr txBox="true"/>
          <p:nvPr/>
        </p:nvSpPr>
        <p:spPr>
          <a:xfrm rot="0">
            <a:off x="8221898" y="4221631"/>
            <a:ext cx="8484616" cy="263056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The library of a programming language contains pre-written code blocks called library routines or functions, which can be easily called and reused multiple times.</a:t>
            </a:r>
          </a:p>
        </p:txBody>
      </p:sp>
      <p:grpSp>
        <p:nvGrpSpPr>
          <p:cNvPr name="Group 9" id="9"/>
          <p:cNvGrpSpPr/>
          <p:nvPr/>
        </p:nvGrpSpPr>
        <p:grpSpPr>
          <a:xfrm rot="0">
            <a:off x="2537237" y="180743"/>
            <a:ext cx="13213526" cy="9925515"/>
            <a:chOff x="0" y="0"/>
            <a:chExt cx="17618034" cy="13234020"/>
          </a:xfrm>
        </p:grpSpPr>
        <p:sp>
          <p:nvSpPr>
            <p:cNvPr name="Freeform 10" id="1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1" id="1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2" id="1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51.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1977797" y="3589231"/>
            <a:ext cx="5339644" cy="5339644"/>
            <a:chOff x="0" y="0"/>
            <a:chExt cx="7119525" cy="7119525"/>
          </a:xfrm>
        </p:grpSpPr>
        <p:sp>
          <p:nvSpPr>
            <p:cNvPr name="Freeform 4" id="4"/>
            <p:cNvSpPr/>
            <p:nvPr/>
          </p:nvSpPr>
          <p:spPr>
            <a:xfrm flipH="false" flipV="false" rot="0">
              <a:off x="0" y="0"/>
              <a:ext cx="7119493" cy="7119493"/>
            </a:xfrm>
            <a:custGeom>
              <a:avLst/>
              <a:gdLst/>
              <a:ahLst/>
              <a:cxnLst/>
              <a:rect r="r" b="b" t="t" l="l"/>
              <a:pathLst>
                <a:path h="7119493" w="7119493">
                  <a:moveTo>
                    <a:pt x="0" y="0"/>
                  </a:moveTo>
                  <a:lnTo>
                    <a:pt x="7119493" y="0"/>
                  </a:lnTo>
                  <a:lnTo>
                    <a:pt x="7119493" y="7119493"/>
                  </a:lnTo>
                  <a:lnTo>
                    <a:pt x="0" y="7119493"/>
                  </a:lnTo>
                  <a:lnTo>
                    <a:pt x="0" y="0"/>
                  </a:lnTo>
                  <a:close/>
                </a:path>
              </a:pathLst>
            </a:custGeom>
            <a:blipFill>
              <a:blip r:embed="rId4"/>
              <a:stretch>
                <a:fillRect l="0" t="0" r="0" b="0"/>
              </a:stretch>
            </a:blipFill>
          </p:spPr>
        </p:sp>
      </p:grpSp>
      <p:grpSp>
        <p:nvGrpSpPr>
          <p:cNvPr name="Group 5" id="5"/>
          <p:cNvGrpSpPr/>
          <p:nvPr/>
        </p:nvGrpSpPr>
        <p:grpSpPr>
          <a:xfrm rot="0">
            <a:off x="922211" y="3379596"/>
            <a:ext cx="6081665" cy="5313887"/>
            <a:chOff x="0" y="0"/>
            <a:chExt cx="8108887" cy="7085183"/>
          </a:xfrm>
        </p:grpSpPr>
        <p:sp>
          <p:nvSpPr>
            <p:cNvPr name="Freeform 6" id="6"/>
            <p:cNvSpPr/>
            <p:nvPr/>
          </p:nvSpPr>
          <p:spPr>
            <a:xfrm flipH="false" flipV="false" rot="0">
              <a:off x="0" y="0"/>
              <a:ext cx="8108950" cy="7085203"/>
            </a:xfrm>
            <a:custGeom>
              <a:avLst/>
              <a:gdLst/>
              <a:ahLst/>
              <a:cxnLst/>
              <a:rect r="r" b="b" t="t" l="l"/>
              <a:pathLst>
                <a:path h="7085203" w="8108950">
                  <a:moveTo>
                    <a:pt x="0" y="0"/>
                  </a:moveTo>
                  <a:lnTo>
                    <a:pt x="8108950" y="0"/>
                  </a:lnTo>
                  <a:lnTo>
                    <a:pt x="8108950" y="7085203"/>
                  </a:lnTo>
                  <a:lnTo>
                    <a:pt x="0" y="7085203"/>
                  </a:lnTo>
                  <a:lnTo>
                    <a:pt x="0" y="0"/>
                  </a:lnTo>
                  <a:close/>
                </a:path>
              </a:pathLst>
            </a:custGeom>
            <a:blipFill>
              <a:blip r:embed="rId5"/>
              <a:stretch>
                <a:fillRect l="-30530" t="0" r="-30529" b="0"/>
              </a:stretch>
            </a:blipFill>
          </p:spPr>
        </p:sp>
      </p:grpSp>
      <p:sp>
        <p:nvSpPr>
          <p:cNvPr name="TextBox 7" id="7"/>
          <p:cNvSpPr txBox="true"/>
          <p:nvPr/>
        </p:nvSpPr>
        <p:spPr>
          <a:xfrm rot="0">
            <a:off x="817662" y="551740"/>
            <a:ext cx="4206977" cy="1514941"/>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Library Routine</a:t>
            </a:r>
          </a:p>
        </p:txBody>
      </p:sp>
      <p:sp>
        <p:nvSpPr>
          <p:cNvPr name="TextBox 8" id="8"/>
          <p:cNvSpPr txBox="true"/>
          <p:nvPr/>
        </p:nvSpPr>
        <p:spPr>
          <a:xfrm rot="0">
            <a:off x="8221898" y="4221631"/>
            <a:ext cx="8484616" cy="314491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They are pre-programmed routines that can be called upon as needed, without requiring additional programming, and are designed to address common challenges encountered in software development.</a:t>
            </a:r>
          </a:p>
        </p:txBody>
      </p:sp>
      <p:grpSp>
        <p:nvGrpSpPr>
          <p:cNvPr name="Group 9" id="9"/>
          <p:cNvGrpSpPr/>
          <p:nvPr/>
        </p:nvGrpSpPr>
        <p:grpSpPr>
          <a:xfrm rot="0">
            <a:off x="2537237" y="180743"/>
            <a:ext cx="13213526" cy="9925515"/>
            <a:chOff x="0" y="0"/>
            <a:chExt cx="17618034" cy="13234020"/>
          </a:xfrm>
        </p:grpSpPr>
        <p:sp>
          <p:nvSpPr>
            <p:cNvPr name="Freeform 10" id="1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1" id="1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2" id="1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52.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1187622" y="3095093"/>
            <a:ext cx="3153460" cy="3153460"/>
            <a:chOff x="0" y="0"/>
            <a:chExt cx="4204613" cy="4204613"/>
          </a:xfrm>
        </p:grpSpPr>
        <p:sp>
          <p:nvSpPr>
            <p:cNvPr name="Freeform 4" id="4"/>
            <p:cNvSpPr/>
            <p:nvPr/>
          </p:nvSpPr>
          <p:spPr>
            <a:xfrm flipH="false" flipV="false" rot="0">
              <a:off x="0" y="0"/>
              <a:ext cx="4204589" cy="4204589"/>
            </a:xfrm>
            <a:custGeom>
              <a:avLst/>
              <a:gdLst/>
              <a:ahLst/>
              <a:cxnLst/>
              <a:rect r="r" b="b" t="t" l="l"/>
              <a:pathLst>
                <a:path h="4204589" w="4204589">
                  <a:moveTo>
                    <a:pt x="0" y="0"/>
                  </a:moveTo>
                  <a:lnTo>
                    <a:pt x="4204589" y="0"/>
                  </a:lnTo>
                  <a:lnTo>
                    <a:pt x="4204589" y="4204589"/>
                  </a:lnTo>
                  <a:lnTo>
                    <a:pt x="0" y="4204589"/>
                  </a:lnTo>
                  <a:lnTo>
                    <a:pt x="0" y="0"/>
                  </a:lnTo>
                  <a:close/>
                </a:path>
              </a:pathLst>
            </a:custGeom>
            <a:blipFill>
              <a:blip r:embed="rId4"/>
              <a:stretch>
                <a:fillRect l="0" t="0" r="0" b="0"/>
              </a:stretch>
            </a:blipFill>
          </p:spPr>
        </p:sp>
      </p:grpSp>
      <p:sp>
        <p:nvSpPr>
          <p:cNvPr name="TextBox 5" id="5"/>
          <p:cNvSpPr txBox="true"/>
          <p:nvPr/>
        </p:nvSpPr>
        <p:spPr>
          <a:xfrm rot="0">
            <a:off x="817662" y="551740"/>
            <a:ext cx="4206977" cy="1514941"/>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Library Routine</a:t>
            </a:r>
          </a:p>
        </p:txBody>
      </p:sp>
      <p:grpSp>
        <p:nvGrpSpPr>
          <p:cNvPr name="Group 6" id="6"/>
          <p:cNvGrpSpPr/>
          <p:nvPr/>
        </p:nvGrpSpPr>
        <p:grpSpPr>
          <a:xfrm rot="0">
            <a:off x="1187622" y="6639738"/>
            <a:ext cx="3153460" cy="3153460"/>
            <a:chOff x="0" y="0"/>
            <a:chExt cx="4204613" cy="4204613"/>
          </a:xfrm>
        </p:grpSpPr>
        <p:sp>
          <p:nvSpPr>
            <p:cNvPr name="Freeform 7" id="7"/>
            <p:cNvSpPr/>
            <p:nvPr/>
          </p:nvSpPr>
          <p:spPr>
            <a:xfrm flipH="false" flipV="false" rot="0">
              <a:off x="0" y="0"/>
              <a:ext cx="4204589" cy="4204589"/>
            </a:xfrm>
            <a:custGeom>
              <a:avLst/>
              <a:gdLst/>
              <a:ahLst/>
              <a:cxnLst/>
              <a:rect r="r" b="b" t="t" l="l"/>
              <a:pathLst>
                <a:path h="4204589" w="4204589">
                  <a:moveTo>
                    <a:pt x="0" y="0"/>
                  </a:moveTo>
                  <a:lnTo>
                    <a:pt x="4204589" y="0"/>
                  </a:lnTo>
                  <a:lnTo>
                    <a:pt x="4204589" y="4204589"/>
                  </a:lnTo>
                  <a:lnTo>
                    <a:pt x="0" y="4204589"/>
                  </a:lnTo>
                  <a:lnTo>
                    <a:pt x="0" y="0"/>
                  </a:lnTo>
                  <a:close/>
                </a:path>
              </a:pathLst>
            </a:custGeom>
            <a:blipFill>
              <a:blip r:embed="rId4"/>
              <a:stretch>
                <a:fillRect l="0" t="0" r="0" b="0"/>
              </a:stretch>
            </a:blipFill>
          </p:spPr>
        </p:sp>
      </p:grpSp>
      <p:grpSp>
        <p:nvGrpSpPr>
          <p:cNvPr name="Group 8" id="8"/>
          <p:cNvGrpSpPr/>
          <p:nvPr/>
        </p:nvGrpSpPr>
        <p:grpSpPr>
          <a:xfrm rot="0">
            <a:off x="9276638" y="3005250"/>
            <a:ext cx="3153460" cy="3153460"/>
            <a:chOff x="0" y="0"/>
            <a:chExt cx="4204613" cy="4204613"/>
          </a:xfrm>
        </p:grpSpPr>
        <p:sp>
          <p:nvSpPr>
            <p:cNvPr name="Freeform 9" id="9"/>
            <p:cNvSpPr/>
            <p:nvPr/>
          </p:nvSpPr>
          <p:spPr>
            <a:xfrm flipH="false" flipV="false" rot="0">
              <a:off x="0" y="0"/>
              <a:ext cx="4204589" cy="4204589"/>
            </a:xfrm>
            <a:custGeom>
              <a:avLst/>
              <a:gdLst/>
              <a:ahLst/>
              <a:cxnLst/>
              <a:rect r="r" b="b" t="t" l="l"/>
              <a:pathLst>
                <a:path h="4204589" w="4204589">
                  <a:moveTo>
                    <a:pt x="0" y="0"/>
                  </a:moveTo>
                  <a:lnTo>
                    <a:pt x="4204589" y="0"/>
                  </a:lnTo>
                  <a:lnTo>
                    <a:pt x="4204589" y="4204589"/>
                  </a:lnTo>
                  <a:lnTo>
                    <a:pt x="0" y="4204589"/>
                  </a:lnTo>
                  <a:lnTo>
                    <a:pt x="0" y="0"/>
                  </a:lnTo>
                  <a:close/>
                </a:path>
              </a:pathLst>
            </a:custGeom>
            <a:blipFill>
              <a:blip r:embed="rId4"/>
              <a:stretch>
                <a:fillRect l="0" t="0" r="0" b="0"/>
              </a:stretch>
            </a:blipFill>
          </p:spPr>
        </p:sp>
      </p:grpSp>
      <p:grpSp>
        <p:nvGrpSpPr>
          <p:cNvPr name="Group 10" id="10"/>
          <p:cNvGrpSpPr/>
          <p:nvPr/>
        </p:nvGrpSpPr>
        <p:grpSpPr>
          <a:xfrm rot="0">
            <a:off x="9276638" y="6549895"/>
            <a:ext cx="3153460" cy="3153460"/>
            <a:chOff x="0" y="0"/>
            <a:chExt cx="4204613" cy="4204613"/>
          </a:xfrm>
        </p:grpSpPr>
        <p:sp>
          <p:nvSpPr>
            <p:cNvPr name="Freeform 11" id="11"/>
            <p:cNvSpPr/>
            <p:nvPr/>
          </p:nvSpPr>
          <p:spPr>
            <a:xfrm flipH="false" flipV="false" rot="0">
              <a:off x="0" y="0"/>
              <a:ext cx="4204589" cy="4204589"/>
            </a:xfrm>
            <a:custGeom>
              <a:avLst/>
              <a:gdLst/>
              <a:ahLst/>
              <a:cxnLst/>
              <a:rect r="r" b="b" t="t" l="l"/>
              <a:pathLst>
                <a:path h="4204589" w="4204589">
                  <a:moveTo>
                    <a:pt x="0" y="0"/>
                  </a:moveTo>
                  <a:lnTo>
                    <a:pt x="4204589" y="0"/>
                  </a:lnTo>
                  <a:lnTo>
                    <a:pt x="4204589" y="4204589"/>
                  </a:lnTo>
                  <a:lnTo>
                    <a:pt x="0" y="4204589"/>
                  </a:lnTo>
                  <a:lnTo>
                    <a:pt x="0" y="0"/>
                  </a:lnTo>
                  <a:close/>
                </a:path>
              </a:pathLst>
            </a:custGeom>
            <a:blipFill>
              <a:blip r:embed="rId4"/>
              <a:stretch>
                <a:fillRect l="0" t="0" r="0" b="0"/>
              </a:stretch>
            </a:blipFill>
          </p:spPr>
        </p:sp>
      </p:grpSp>
      <p:sp>
        <p:nvSpPr>
          <p:cNvPr name="TextBox 12" id="12"/>
          <p:cNvSpPr txBox="true"/>
          <p:nvPr/>
        </p:nvSpPr>
        <p:spPr>
          <a:xfrm rot="0">
            <a:off x="1141846" y="3908609"/>
            <a:ext cx="3137899" cy="1250204"/>
          </a:xfrm>
          <a:prstGeom prst="rect">
            <a:avLst/>
          </a:prstGeom>
        </p:spPr>
        <p:txBody>
          <a:bodyPr anchor="t" rtlCol="false" tIns="0" lIns="0" bIns="0" rIns="0">
            <a:spAutoFit/>
          </a:bodyPr>
          <a:lstStyle/>
          <a:p>
            <a:pPr algn="ctr">
              <a:lnSpc>
                <a:spcPts val="9098"/>
              </a:lnSpc>
            </a:pPr>
            <a:r>
              <a:rPr lang="en-US" sz="6498" b="true">
                <a:solidFill>
                  <a:srgbClr val="000000"/>
                </a:solidFill>
                <a:latin typeface="Arimo Bold"/>
                <a:ea typeface="Arimo Bold"/>
                <a:cs typeface="Arimo Bold"/>
                <a:sym typeface="Arimo Bold"/>
              </a:rPr>
              <a:t>MOD</a:t>
            </a:r>
          </a:p>
        </p:txBody>
      </p:sp>
      <p:sp>
        <p:nvSpPr>
          <p:cNvPr name="TextBox 13" id="13"/>
          <p:cNvSpPr txBox="true"/>
          <p:nvPr/>
        </p:nvSpPr>
        <p:spPr>
          <a:xfrm rot="0">
            <a:off x="4474272" y="3547043"/>
            <a:ext cx="3846165" cy="211621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Returns the remainder of a division operation.</a:t>
            </a:r>
          </a:p>
        </p:txBody>
      </p:sp>
      <p:sp>
        <p:nvSpPr>
          <p:cNvPr name="TextBox 14" id="14"/>
          <p:cNvSpPr txBox="true"/>
          <p:nvPr/>
        </p:nvSpPr>
        <p:spPr>
          <a:xfrm rot="0">
            <a:off x="9292199" y="3818766"/>
            <a:ext cx="3137899" cy="1250204"/>
          </a:xfrm>
          <a:prstGeom prst="rect">
            <a:avLst/>
          </a:prstGeom>
        </p:spPr>
        <p:txBody>
          <a:bodyPr anchor="t" rtlCol="false" tIns="0" lIns="0" bIns="0" rIns="0">
            <a:spAutoFit/>
          </a:bodyPr>
          <a:lstStyle/>
          <a:p>
            <a:pPr algn="ctr">
              <a:lnSpc>
                <a:spcPts val="9098"/>
              </a:lnSpc>
            </a:pPr>
            <a:r>
              <a:rPr lang="en-US" sz="6498" b="true">
                <a:solidFill>
                  <a:srgbClr val="000000"/>
                </a:solidFill>
                <a:latin typeface="Arimo Bold"/>
                <a:ea typeface="Arimo Bold"/>
                <a:cs typeface="Arimo Bold"/>
                <a:sym typeface="Arimo Bold"/>
              </a:rPr>
              <a:t>DIV</a:t>
            </a:r>
          </a:p>
        </p:txBody>
      </p:sp>
      <p:sp>
        <p:nvSpPr>
          <p:cNvPr name="TextBox 15" id="15"/>
          <p:cNvSpPr txBox="true"/>
          <p:nvPr/>
        </p:nvSpPr>
        <p:spPr>
          <a:xfrm rot="0">
            <a:off x="1203183" y="7453254"/>
            <a:ext cx="3137899" cy="1250204"/>
          </a:xfrm>
          <a:prstGeom prst="rect">
            <a:avLst/>
          </a:prstGeom>
        </p:spPr>
        <p:txBody>
          <a:bodyPr anchor="t" rtlCol="false" tIns="0" lIns="0" bIns="0" rIns="0">
            <a:spAutoFit/>
          </a:bodyPr>
          <a:lstStyle/>
          <a:p>
            <a:pPr algn="ctr">
              <a:lnSpc>
                <a:spcPts val="9098"/>
              </a:lnSpc>
            </a:pPr>
            <a:r>
              <a:rPr lang="en-US" sz="6498" b="true">
                <a:solidFill>
                  <a:srgbClr val="000000"/>
                </a:solidFill>
                <a:latin typeface="Arimo Bold"/>
                <a:ea typeface="Arimo Bold"/>
                <a:cs typeface="Arimo Bold"/>
                <a:sym typeface="Arimo Bold"/>
              </a:rPr>
              <a:t>ROUND</a:t>
            </a:r>
          </a:p>
        </p:txBody>
      </p:sp>
      <p:sp>
        <p:nvSpPr>
          <p:cNvPr name="TextBox 16" id="16"/>
          <p:cNvSpPr txBox="true"/>
          <p:nvPr/>
        </p:nvSpPr>
        <p:spPr>
          <a:xfrm rot="0">
            <a:off x="8900988" y="7453254"/>
            <a:ext cx="4049035" cy="1139774"/>
          </a:xfrm>
          <a:prstGeom prst="rect">
            <a:avLst/>
          </a:prstGeom>
        </p:spPr>
        <p:txBody>
          <a:bodyPr anchor="t" rtlCol="false" tIns="0" lIns="0" bIns="0" rIns="0">
            <a:spAutoFit/>
          </a:bodyPr>
          <a:lstStyle/>
          <a:p>
            <a:pPr algn="ctr">
              <a:lnSpc>
                <a:spcPts val="9098"/>
              </a:lnSpc>
            </a:pPr>
            <a:r>
              <a:rPr lang="en-US" sz="6498" b="true">
                <a:solidFill>
                  <a:srgbClr val="000000"/>
                </a:solidFill>
                <a:latin typeface="Arimo Bold"/>
                <a:ea typeface="Arimo Bold"/>
                <a:cs typeface="Arimo Bold"/>
                <a:sym typeface="Arimo Bold"/>
              </a:rPr>
              <a:t>RANDOM</a:t>
            </a:r>
          </a:p>
        </p:txBody>
      </p:sp>
      <p:sp>
        <p:nvSpPr>
          <p:cNvPr name="TextBox 17" id="17"/>
          <p:cNvSpPr txBox="true"/>
          <p:nvPr/>
        </p:nvSpPr>
        <p:spPr>
          <a:xfrm rot="0">
            <a:off x="6985721" y="1165505"/>
            <a:ext cx="11269755" cy="108751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Some common libraries that we use in this subjects:</a:t>
            </a:r>
          </a:p>
        </p:txBody>
      </p:sp>
      <p:sp>
        <p:nvSpPr>
          <p:cNvPr name="TextBox 18" id="18"/>
          <p:cNvSpPr txBox="true"/>
          <p:nvPr/>
        </p:nvSpPr>
        <p:spPr>
          <a:xfrm rot="0">
            <a:off x="12800285" y="3457200"/>
            <a:ext cx="3846165" cy="211621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Returns the integer part of a division operation.</a:t>
            </a:r>
          </a:p>
        </p:txBody>
      </p:sp>
      <p:sp>
        <p:nvSpPr>
          <p:cNvPr name="TextBox 19" id="19"/>
          <p:cNvSpPr txBox="true"/>
          <p:nvPr/>
        </p:nvSpPr>
        <p:spPr>
          <a:xfrm rot="0">
            <a:off x="12950023" y="6744670"/>
            <a:ext cx="3846165" cy="211621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Generates a random number within a specified range.</a:t>
            </a:r>
          </a:p>
        </p:txBody>
      </p:sp>
      <p:sp>
        <p:nvSpPr>
          <p:cNvPr name="TextBox 20" id="20"/>
          <p:cNvSpPr txBox="true"/>
          <p:nvPr/>
        </p:nvSpPr>
        <p:spPr>
          <a:xfrm rot="0">
            <a:off x="4664772" y="6748945"/>
            <a:ext cx="3846165" cy="211621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Function that rounds a number to the nearest integer.</a:t>
            </a:r>
          </a:p>
        </p:txBody>
      </p:sp>
      <p:grpSp>
        <p:nvGrpSpPr>
          <p:cNvPr name="Group 21" id="21"/>
          <p:cNvGrpSpPr/>
          <p:nvPr/>
        </p:nvGrpSpPr>
        <p:grpSpPr>
          <a:xfrm rot="0">
            <a:off x="2537237" y="180743"/>
            <a:ext cx="13213526" cy="9925515"/>
            <a:chOff x="0" y="0"/>
            <a:chExt cx="17618034" cy="13234020"/>
          </a:xfrm>
        </p:grpSpPr>
        <p:sp>
          <p:nvSpPr>
            <p:cNvPr name="Freeform 22" id="2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23" id="2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24" id="2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153.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aphicFrame>
        <p:nvGraphicFramePr>
          <p:cNvPr name="Table 3" id="3"/>
          <p:cNvGraphicFramePr>
            <a:graphicFrameLocks noGrp="true"/>
          </p:cNvGraphicFramePr>
          <p:nvPr/>
        </p:nvGraphicFramePr>
        <p:xfrm>
          <a:off x="2192150" y="3145995"/>
          <a:ext cx="15049500" cy="6540500"/>
        </p:xfrm>
        <a:graphic>
          <a:graphicData uri="http://schemas.openxmlformats.org/drawingml/2006/table">
            <a:tbl>
              <a:tblPr/>
              <a:tblGrid>
                <a:gridCol w="3777291"/>
                <a:gridCol w="3777291"/>
                <a:gridCol w="7494917"/>
              </a:tblGrid>
              <a:tr h="1308100">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308100">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308100">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308100">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308100">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4" id="4"/>
          <p:cNvSpPr txBox="true"/>
          <p:nvPr/>
        </p:nvSpPr>
        <p:spPr>
          <a:xfrm rot="0">
            <a:off x="817662" y="551740"/>
            <a:ext cx="4206977" cy="1514941"/>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Library Routine</a:t>
            </a:r>
          </a:p>
        </p:txBody>
      </p:sp>
      <p:sp>
        <p:nvSpPr>
          <p:cNvPr name="TextBox 5" id="5"/>
          <p:cNvSpPr txBox="true"/>
          <p:nvPr/>
        </p:nvSpPr>
        <p:spPr>
          <a:xfrm rot="0">
            <a:off x="2663839" y="4835166"/>
            <a:ext cx="2809522" cy="57316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MOD</a:t>
            </a:r>
          </a:p>
        </p:txBody>
      </p:sp>
      <p:sp>
        <p:nvSpPr>
          <p:cNvPr name="TextBox 6" id="6"/>
          <p:cNvSpPr txBox="true"/>
          <p:nvPr/>
        </p:nvSpPr>
        <p:spPr>
          <a:xfrm rot="0">
            <a:off x="2663839" y="6070986"/>
            <a:ext cx="2809522" cy="57316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DIV</a:t>
            </a:r>
          </a:p>
        </p:txBody>
      </p:sp>
      <p:sp>
        <p:nvSpPr>
          <p:cNvPr name="TextBox 7" id="7"/>
          <p:cNvSpPr txBox="true"/>
          <p:nvPr/>
        </p:nvSpPr>
        <p:spPr>
          <a:xfrm rot="0">
            <a:off x="2663839" y="7310897"/>
            <a:ext cx="2809522" cy="57316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ROUND</a:t>
            </a:r>
          </a:p>
        </p:txBody>
      </p:sp>
      <p:sp>
        <p:nvSpPr>
          <p:cNvPr name="TextBox 8" id="8"/>
          <p:cNvSpPr txBox="true"/>
          <p:nvPr/>
        </p:nvSpPr>
        <p:spPr>
          <a:xfrm rot="0">
            <a:off x="2663839" y="8730061"/>
            <a:ext cx="2809522" cy="57316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RANDOM</a:t>
            </a:r>
          </a:p>
        </p:txBody>
      </p:sp>
      <p:sp>
        <p:nvSpPr>
          <p:cNvPr name="TextBox 9" id="9"/>
          <p:cNvSpPr txBox="true"/>
          <p:nvPr/>
        </p:nvSpPr>
        <p:spPr>
          <a:xfrm rot="0">
            <a:off x="6250067" y="3510979"/>
            <a:ext cx="3153921" cy="57316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Pseudocode</a:t>
            </a:r>
          </a:p>
        </p:txBody>
      </p:sp>
      <p:sp>
        <p:nvSpPr>
          <p:cNvPr name="TextBox 10" id="10"/>
          <p:cNvSpPr txBox="true"/>
          <p:nvPr/>
        </p:nvSpPr>
        <p:spPr>
          <a:xfrm rot="0">
            <a:off x="14105379" y="3466057"/>
            <a:ext cx="3153921" cy="57316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Python</a:t>
            </a:r>
          </a:p>
        </p:txBody>
      </p:sp>
      <p:sp>
        <p:nvSpPr>
          <p:cNvPr name="TextBox 11" id="11"/>
          <p:cNvSpPr txBox="true"/>
          <p:nvPr/>
        </p:nvSpPr>
        <p:spPr>
          <a:xfrm rot="0">
            <a:off x="6264313" y="4835166"/>
            <a:ext cx="3153921" cy="57316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MOD(10,3)</a:t>
            </a:r>
          </a:p>
        </p:txBody>
      </p:sp>
      <p:sp>
        <p:nvSpPr>
          <p:cNvPr name="TextBox 12" id="12"/>
          <p:cNvSpPr txBox="true"/>
          <p:nvPr/>
        </p:nvSpPr>
        <p:spPr>
          <a:xfrm rot="0">
            <a:off x="6250067" y="6160802"/>
            <a:ext cx="3153921" cy="57316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DIV(10,3)</a:t>
            </a:r>
          </a:p>
        </p:txBody>
      </p:sp>
      <p:sp>
        <p:nvSpPr>
          <p:cNvPr name="TextBox 13" id="13"/>
          <p:cNvSpPr txBox="true"/>
          <p:nvPr/>
        </p:nvSpPr>
        <p:spPr>
          <a:xfrm rot="0">
            <a:off x="6250067" y="7486438"/>
            <a:ext cx="3153921" cy="57316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ROUND(6.933,2)</a:t>
            </a:r>
          </a:p>
        </p:txBody>
      </p:sp>
      <p:sp>
        <p:nvSpPr>
          <p:cNvPr name="TextBox 14" id="14"/>
          <p:cNvSpPr txBox="true"/>
          <p:nvPr/>
        </p:nvSpPr>
        <p:spPr>
          <a:xfrm rot="0">
            <a:off x="6264313" y="8730061"/>
            <a:ext cx="3153921" cy="57316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RANDOM()</a:t>
            </a:r>
          </a:p>
        </p:txBody>
      </p:sp>
      <p:sp>
        <p:nvSpPr>
          <p:cNvPr name="TextBox 15" id="15"/>
          <p:cNvSpPr txBox="true"/>
          <p:nvPr/>
        </p:nvSpPr>
        <p:spPr>
          <a:xfrm rot="0">
            <a:off x="10422887" y="4835166"/>
            <a:ext cx="3153921" cy="573161"/>
          </a:xfrm>
          <a:prstGeom prst="rect">
            <a:avLst/>
          </a:prstGeom>
        </p:spPr>
        <p:txBody>
          <a:bodyPr anchor="t" rtlCol="false" tIns="0" lIns="0" bIns="0" rIns="0">
            <a:spAutoFit/>
          </a:bodyPr>
          <a:lstStyle/>
          <a:p>
            <a:pPr algn="l">
              <a:lnSpc>
                <a:spcPts val="4107"/>
              </a:lnSpc>
            </a:pPr>
            <a:r>
              <a:rPr lang="en-US" sz="2933" b="true">
                <a:solidFill>
                  <a:srgbClr val="000000"/>
                </a:solidFill>
                <a:latin typeface="Arimo Bold"/>
                <a:ea typeface="Arimo Bold"/>
                <a:cs typeface="Arimo Bold"/>
                <a:sym typeface="Arimo Bold"/>
              </a:rPr>
              <a:t>Value = 10%3</a:t>
            </a:r>
          </a:p>
        </p:txBody>
      </p:sp>
      <p:sp>
        <p:nvSpPr>
          <p:cNvPr name="TextBox 16" id="16"/>
          <p:cNvSpPr txBox="true"/>
          <p:nvPr/>
        </p:nvSpPr>
        <p:spPr>
          <a:xfrm rot="0">
            <a:off x="10422887" y="6160802"/>
            <a:ext cx="3153921" cy="573161"/>
          </a:xfrm>
          <a:prstGeom prst="rect">
            <a:avLst/>
          </a:prstGeom>
        </p:spPr>
        <p:txBody>
          <a:bodyPr anchor="t" rtlCol="false" tIns="0" lIns="0" bIns="0" rIns="0">
            <a:spAutoFit/>
          </a:bodyPr>
          <a:lstStyle/>
          <a:p>
            <a:pPr algn="l">
              <a:lnSpc>
                <a:spcPts val="4107"/>
              </a:lnSpc>
            </a:pPr>
            <a:r>
              <a:rPr lang="en-US" sz="2933" b="true">
                <a:solidFill>
                  <a:srgbClr val="000000"/>
                </a:solidFill>
                <a:latin typeface="Arimo Bold"/>
                <a:ea typeface="Arimo Bold"/>
                <a:cs typeface="Arimo Bold"/>
                <a:sym typeface="Arimo Bold"/>
              </a:rPr>
              <a:t>Value = 10//3</a:t>
            </a:r>
          </a:p>
        </p:txBody>
      </p:sp>
      <p:sp>
        <p:nvSpPr>
          <p:cNvPr name="TextBox 17" id="17"/>
          <p:cNvSpPr txBox="true"/>
          <p:nvPr/>
        </p:nvSpPr>
        <p:spPr>
          <a:xfrm rot="0">
            <a:off x="10422887" y="8333503"/>
            <a:ext cx="5943600"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from random import random </a:t>
            </a:r>
          </a:p>
          <a:p>
            <a:pPr algn="l">
              <a:lnSpc>
                <a:spcPts val="4200"/>
              </a:lnSpc>
            </a:pPr>
            <a:r>
              <a:rPr lang="en-US" sz="3000" b="true">
                <a:solidFill>
                  <a:srgbClr val="000000"/>
                </a:solidFill>
                <a:latin typeface="Arimo Bold"/>
                <a:ea typeface="Arimo Bold"/>
                <a:cs typeface="Arimo Bold"/>
                <a:sym typeface="Arimo Bold"/>
              </a:rPr>
              <a:t>Value = random()</a:t>
            </a:r>
          </a:p>
        </p:txBody>
      </p:sp>
      <p:sp>
        <p:nvSpPr>
          <p:cNvPr name="TextBox 18" id="18"/>
          <p:cNvSpPr txBox="true"/>
          <p:nvPr/>
        </p:nvSpPr>
        <p:spPr>
          <a:xfrm rot="0">
            <a:off x="10422887" y="7301372"/>
            <a:ext cx="5715000" cy="6000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Value = round(6.97354, 2)</a:t>
            </a:r>
          </a:p>
        </p:txBody>
      </p:sp>
      <p:sp>
        <p:nvSpPr>
          <p:cNvPr name="TextBox 19" id="19"/>
          <p:cNvSpPr txBox="true"/>
          <p:nvPr/>
        </p:nvSpPr>
        <p:spPr>
          <a:xfrm rot="0">
            <a:off x="10304925" y="3455519"/>
            <a:ext cx="4258742" cy="892138"/>
          </a:xfrm>
          <a:prstGeom prst="rect">
            <a:avLst/>
          </a:prstGeom>
        </p:spPr>
        <p:txBody>
          <a:bodyPr anchor="t" rtlCol="false" tIns="0" lIns="0" bIns="0" rIns="0">
            <a:spAutoFit/>
          </a:bodyPr>
          <a:lstStyle/>
          <a:p>
            <a:pPr algn="ctr">
              <a:lnSpc>
                <a:spcPts val="7744"/>
              </a:lnSpc>
            </a:pPr>
            <a:r>
              <a:rPr lang="en-US" sz="7745">
                <a:solidFill>
                  <a:srgbClr val="FF83A8"/>
                </a:solidFill>
                <a:latin typeface="Nickainley"/>
                <a:ea typeface="Nickainley"/>
                <a:cs typeface="Nickainley"/>
                <a:sym typeface="Nickainley"/>
              </a:rPr>
              <a:t>Try it out in</a:t>
            </a:r>
          </a:p>
        </p:txBody>
      </p:sp>
      <p:sp>
        <p:nvSpPr>
          <p:cNvPr name="TextBox 20" id="20"/>
          <p:cNvSpPr txBox="true"/>
          <p:nvPr/>
        </p:nvSpPr>
        <p:spPr>
          <a:xfrm rot="0">
            <a:off x="7328571" y="1466850"/>
            <a:ext cx="4371799" cy="1504907"/>
          </a:xfrm>
          <a:prstGeom prst="rect">
            <a:avLst/>
          </a:prstGeom>
        </p:spPr>
        <p:txBody>
          <a:bodyPr anchor="t" rtlCol="false" tIns="0" lIns="0" bIns="0" rIns="0">
            <a:spAutoFit/>
          </a:bodyPr>
          <a:lstStyle/>
          <a:p>
            <a:pPr algn="ctr">
              <a:lnSpc>
                <a:spcPts val="15639"/>
              </a:lnSpc>
            </a:pPr>
            <a:r>
              <a:rPr lang="en-US" sz="19549">
                <a:solidFill>
                  <a:srgbClr val="FF9F10"/>
                </a:solidFill>
                <a:latin typeface="Jeepers"/>
                <a:ea typeface="Jeepers"/>
                <a:cs typeface="Jeepers"/>
                <a:sym typeface="Jeepers"/>
              </a:rPr>
              <a:t>CODE</a:t>
            </a:r>
          </a:p>
        </p:txBody>
      </p:sp>
      <p:grpSp>
        <p:nvGrpSpPr>
          <p:cNvPr name="Group 21" id="21"/>
          <p:cNvGrpSpPr/>
          <p:nvPr/>
        </p:nvGrpSpPr>
        <p:grpSpPr>
          <a:xfrm rot="0">
            <a:off x="2537237" y="180743"/>
            <a:ext cx="13213526" cy="9925515"/>
            <a:chOff x="0" y="0"/>
            <a:chExt cx="17618034" cy="13234020"/>
          </a:xfrm>
        </p:grpSpPr>
        <p:sp>
          <p:nvSpPr>
            <p:cNvPr name="Freeform 22" id="2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23" id="2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24" id="2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154.xml><?xml version="1.0" encoding="utf-8"?>
<p:sld xmlns:p="http://schemas.openxmlformats.org/presentationml/2006/main" xmlns:a="http://schemas.openxmlformats.org/drawingml/2006/main" xmlns:r="http://schemas.openxmlformats.org/officeDocument/2006/relationships">
  <p:cSld>
    <p:bg>
      <p:bgPr>
        <a:solidFill>
          <a:srgbClr val="002529"/>
        </a:solidFill>
      </p:bgPr>
    </p:bg>
    <p:spTree>
      <p:nvGrpSpPr>
        <p:cNvPr id="1" name=""/>
        <p:cNvGrpSpPr/>
        <p:nvPr/>
      </p:nvGrpSpPr>
      <p:grpSpPr>
        <a:xfrm>
          <a:off x="0" y="0"/>
          <a:ext cx="0" cy="0"/>
          <a:chOff x="0" y="0"/>
          <a:chExt cx="0" cy="0"/>
        </a:xfrm>
      </p:grpSpPr>
      <p:sp>
        <p:nvSpPr>
          <p:cNvPr name="Freeform 2" id="2"/>
          <p:cNvSpPr/>
          <p:nvPr/>
        </p:nvSpPr>
        <p:spPr>
          <a:xfrm flipH="false" flipV="false" rot="0">
            <a:off x="764909" y="1735083"/>
            <a:ext cx="10372405" cy="6317738"/>
          </a:xfrm>
          <a:custGeom>
            <a:avLst/>
            <a:gdLst/>
            <a:ahLst/>
            <a:cxnLst/>
            <a:rect r="r" b="b" t="t" l="l"/>
            <a:pathLst>
              <a:path h="6317738" w="10372405">
                <a:moveTo>
                  <a:pt x="0" y="0"/>
                </a:moveTo>
                <a:lnTo>
                  <a:pt x="10372405" y="0"/>
                </a:lnTo>
                <a:lnTo>
                  <a:pt x="10372405" y="6317738"/>
                </a:lnTo>
                <a:lnTo>
                  <a:pt x="0" y="6317738"/>
                </a:lnTo>
                <a:lnTo>
                  <a:pt x="0" y="0"/>
                </a:lnTo>
                <a:close/>
              </a:path>
            </a:pathLst>
          </a:custGeom>
          <a:blipFill>
            <a:blip r:embed="rId2">
              <a:extLst>
                <a:ext uri="{96DAC541-7B7A-43D3-8B79-37D633B846F1}">
                  <asvg:svgBlip xmlns:asvg="http://schemas.microsoft.com/office/drawing/2016/SVG/main" r:embed="rId3"/>
                </a:ext>
              </a:extLst>
            </a:blip>
            <a:stretch>
              <a:fillRect l="0" t="-278" r="0" b="-278"/>
            </a:stretch>
          </a:blipFill>
        </p:spPr>
      </p:sp>
      <p:sp>
        <p:nvSpPr>
          <p:cNvPr name="TextBox 3" id="3"/>
          <p:cNvSpPr txBox="true"/>
          <p:nvPr/>
        </p:nvSpPr>
        <p:spPr>
          <a:xfrm rot="0">
            <a:off x="1143423" y="2496304"/>
            <a:ext cx="8000577" cy="5286443"/>
          </a:xfrm>
          <a:prstGeom prst="rect">
            <a:avLst/>
          </a:prstGeom>
        </p:spPr>
        <p:txBody>
          <a:bodyPr anchor="t" rtlCol="false" tIns="0" lIns="0" bIns="0" rIns="0">
            <a:spAutoFit/>
          </a:bodyPr>
          <a:lstStyle/>
          <a:p>
            <a:pPr algn="l">
              <a:lnSpc>
                <a:spcPts val="4196"/>
              </a:lnSpc>
            </a:pPr>
            <a:r>
              <a:rPr lang="en-US" sz="2996" b="true">
                <a:solidFill>
                  <a:srgbClr val="002529"/>
                </a:solidFill>
                <a:latin typeface="Arimo Bold"/>
                <a:ea typeface="Arimo Bold"/>
                <a:cs typeface="Arimo Bold"/>
                <a:sym typeface="Arimo Bold"/>
              </a:rPr>
              <a:t>8.1.1 Variables and Constants</a:t>
            </a:r>
          </a:p>
          <a:p>
            <a:pPr algn="l">
              <a:lnSpc>
                <a:spcPts val="4196"/>
              </a:lnSpc>
            </a:pPr>
            <a:r>
              <a:rPr lang="en-US" sz="2996" b="true">
                <a:solidFill>
                  <a:srgbClr val="002529"/>
                </a:solidFill>
                <a:latin typeface="Arimo Bold"/>
                <a:ea typeface="Arimo Bold"/>
                <a:cs typeface="Arimo Bold"/>
                <a:sym typeface="Arimo Bold"/>
              </a:rPr>
              <a:t>8.1.2 Basic Data Types</a:t>
            </a:r>
          </a:p>
          <a:p>
            <a:pPr algn="l">
              <a:lnSpc>
                <a:spcPts val="4196"/>
              </a:lnSpc>
            </a:pPr>
            <a:r>
              <a:rPr lang="en-US" sz="2996" b="true">
                <a:solidFill>
                  <a:srgbClr val="002529"/>
                </a:solidFill>
                <a:latin typeface="Arimo Bold"/>
                <a:ea typeface="Arimo Bold"/>
                <a:cs typeface="Arimo Bold"/>
                <a:sym typeface="Arimo Bold"/>
              </a:rPr>
              <a:t>8.1.3 Input and Output </a:t>
            </a:r>
          </a:p>
          <a:p>
            <a:pPr algn="l">
              <a:lnSpc>
                <a:spcPts val="4196"/>
              </a:lnSpc>
            </a:pPr>
            <a:r>
              <a:rPr lang="en-US" sz="2996" b="true">
                <a:solidFill>
                  <a:srgbClr val="002529"/>
                </a:solidFill>
                <a:latin typeface="Arimo Bold"/>
                <a:ea typeface="Arimo Bold"/>
                <a:cs typeface="Arimo Bold"/>
                <a:sym typeface="Arimo Bold"/>
              </a:rPr>
              <a:t>8.1.4 Programming Fundamentals </a:t>
            </a:r>
          </a:p>
          <a:p>
            <a:pPr algn="l">
              <a:lnSpc>
                <a:spcPts val="4196"/>
              </a:lnSpc>
            </a:pPr>
            <a:r>
              <a:rPr lang="en-US" sz="2996" b="true">
                <a:solidFill>
                  <a:srgbClr val="002529"/>
                </a:solidFill>
                <a:latin typeface="Arimo Bold"/>
                <a:ea typeface="Arimo Bold"/>
                <a:cs typeface="Arimo Bold"/>
                <a:sym typeface="Arimo Bold"/>
              </a:rPr>
              <a:t>8.1.5 Nested Statements</a:t>
            </a:r>
          </a:p>
          <a:p>
            <a:pPr algn="l">
              <a:lnSpc>
                <a:spcPts val="4196"/>
              </a:lnSpc>
            </a:pPr>
            <a:r>
              <a:rPr lang="en-US" sz="2996" b="true">
                <a:solidFill>
                  <a:srgbClr val="002529"/>
                </a:solidFill>
                <a:latin typeface="Arimo Bold"/>
                <a:ea typeface="Arimo Bold"/>
                <a:cs typeface="Arimo Bold"/>
                <a:sym typeface="Arimo Bold"/>
              </a:rPr>
              <a:t>8.1.6 Procedures, Functions and Parameters</a:t>
            </a:r>
          </a:p>
          <a:p>
            <a:pPr algn="l">
              <a:lnSpc>
                <a:spcPts val="4196"/>
              </a:lnSpc>
            </a:pPr>
            <a:r>
              <a:rPr lang="en-US" sz="2996" b="true">
                <a:solidFill>
                  <a:srgbClr val="002529"/>
                </a:solidFill>
                <a:latin typeface="Arimo Bold"/>
                <a:ea typeface="Arimo Bold"/>
                <a:cs typeface="Arimo Bold"/>
                <a:sym typeface="Arimo Bold"/>
              </a:rPr>
              <a:t>8.1.7 Library Routines</a:t>
            </a:r>
          </a:p>
          <a:p>
            <a:pPr algn="l">
              <a:lnSpc>
                <a:spcPts val="4196"/>
              </a:lnSpc>
            </a:pPr>
            <a:r>
              <a:rPr lang="en-US" sz="2996" b="true">
                <a:solidFill>
                  <a:srgbClr val="D83731"/>
                </a:solidFill>
                <a:latin typeface="Arimo Bold"/>
                <a:ea typeface="Arimo Bold"/>
                <a:cs typeface="Arimo Bold"/>
                <a:sym typeface="Arimo Bold"/>
              </a:rPr>
              <a:t>8.1.8 Creating a Maintainable Program</a:t>
            </a:r>
          </a:p>
        </p:txBody>
      </p:sp>
      <p:sp>
        <p:nvSpPr>
          <p:cNvPr name="Freeform 4" id="4"/>
          <p:cNvSpPr/>
          <p:nvPr/>
        </p:nvSpPr>
        <p:spPr>
          <a:xfrm flipH="false" flipV="false" rot="0">
            <a:off x="2777996" y="7596284"/>
            <a:ext cx="705350" cy="913074"/>
          </a:xfrm>
          <a:custGeom>
            <a:avLst/>
            <a:gdLst/>
            <a:ahLst/>
            <a:cxnLst/>
            <a:rect r="r" b="b" t="t" l="l"/>
            <a:pathLst>
              <a:path h="913074" w="705350">
                <a:moveTo>
                  <a:pt x="0" y="0"/>
                </a:moveTo>
                <a:lnTo>
                  <a:pt x="705350" y="0"/>
                </a:lnTo>
                <a:lnTo>
                  <a:pt x="705350" y="913074"/>
                </a:lnTo>
                <a:lnTo>
                  <a:pt x="0" y="913074"/>
                </a:lnTo>
                <a:lnTo>
                  <a:pt x="0" y="0"/>
                </a:lnTo>
                <a:close/>
              </a:path>
            </a:pathLst>
          </a:custGeom>
          <a:blipFill>
            <a:blip r:embed="rId4">
              <a:extLst>
                <a:ext uri="{96DAC541-7B7A-43D3-8B79-37D633B846F1}">
                  <asvg:svgBlip xmlns:asvg="http://schemas.microsoft.com/office/drawing/2016/SVG/main" r:embed="rId5"/>
                </a:ext>
              </a:extLst>
            </a:blip>
            <a:stretch>
              <a:fillRect l="-45" t="0" r="-45" b="0"/>
            </a:stretch>
          </a:blipFill>
        </p:spPr>
      </p:sp>
      <p:sp>
        <p:nvSpPr>
          <p:cNvPr name="Freeform 5" id="5"/>
          <p:cNvSpPr/>
          <p:nvPr/>
        </p:nvSpPr>
        <p:spPr>
          <a:xfrm flipH="false" flipV="false" rot="0">
            <a:off x="11720067" y="1789908"/>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Freeform 6" id="6"/>
          <p:cNvSpPr/>
          <p:nvPr/>
        </p:nvSpPr>
        <p:spPr>
          <a:xfrm flipH="false" flipV="false" rot="0">
            <a:off x="11728392" y="5006207"/>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TextBox 7" id="7"/>
          <p:cNvSpPr txBox="true"/>
          <p:nvPr/>
        </p:nvSpPr>
        <p:spPr>
          <a:xfrm rot="0">
            <a:off x="11820848" y="2179740"/>
            <a:ext cx="4992965"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8.2.1 One-dimensional Arrays</a:t>
            </a:r>
          </a:p>
        </p:txBody>
      </p:sp>
      <p:sp>
        <p:nvSpPr>
          <p:cNvPr name="TextBox 8" id="8"/>
          <p:cNvSpPr txBox="true"/>
          <p:nvPr/>
        </p:nvSpPr>
        <p:spPr>
          <a:xfrm rot="0">
            <a:off x="11820848" y="3170340"/>
            <a:ext cx="4816992"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8.2.2 Two-dimensional Arrays</a:t>
            </a:r>
          </a:p>
        </p:txBody>
      </p:sp>
      <p:sp>
        <p:nvSpPr>
          <p:cNvPr name="TextBox 9" id="9"/>
          <p:cNvSpPr txBox="true"/>
          <p:nvPr/>
        </p:nvSpPr>
        <p:spPr>
          <a:xfrm rot="0">
            <a:off x="11820848" y="5459224"/>
            <a:ext cx="4318718" cy="22002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8.3.1 Reading from a file</a:t>
            </a:r>
          </a:p>
          <a:p>
            <a:pPr algn="l">
              <a:lnSpc>
                <a:spcPts val="4200"/>
              </a:lnSpc>
            </a:pPr>
            <a:r>
              <a:rPr lang="en-US" sz="3000" b="true">
                <a:solidFill>
                  <a:srgbClr val="002529">
                    <a:alpha val="35294"/>
                  </a:srgbClr>
                </a:solidFill>
                <a:latin typeface="Arimo Bold"/>
                <a:ea typeface="Arimo Bold"/>
                <a:cs typeface="Arimo Bold"/>
                <a:sym typeface="Arimo Bold"/>
              </a:rPr>
              <a:t>8.3.2 Writing to a file </a:t>
            </a:r>
          </a:p>
        </p:txBody>
      </p:sp>
      <p:grpSp>
        <p:nvGrpSpPr>
          <p:cNvPr name="Group 10" id="10"/>
          <p:cNvGrpSpPr/>
          <p:nvPr/>
        </p:nvGrpSpPr>
        <p:grpSpPr>
          <a:xfrm rot="0">
            <a:off x="2537237" y="210106"/>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4" id="14"/>
          <p:cNvSpPr txBox="true"/>
          <p:nvPr/>
        </p:nvSpPr>
        <p:spPr>
          <a:xfrm rot="0">
            <a:off x="5295174" y="-15325"/>
            <a:ext cx="7697652" cy="916305"/>
          </a:xfrm>
          <a:prstGeom prst="rect">
            <a:avLst/>
          </a:prstGeom>
        </p:spPr>
        <p:txBody>
          <a:bodyPr anchor="t" rtlCol="false" tIns="0" lIns="0" bIns="0" rIns="0">
            <a:spAutoFit/>
          </a:bodyPr>
          <a:lstStyle/>
          <a:p>
            <a:pPr algn="ctr">
              <a:lnSpc>
                <a:spcPts val="6719"/>
              </a:lnSpc>
            </a:pPr>
            <a:r>
              <a:rPr lang="en-US" sz="4800" b="true">
                <a:solidFill>
                  <a:srgbClr val="E8EEF1"/>
                </a:solidFill>
                <a:latin typeface="Code Pro Bold"/>
                <a:ea typeface="Code Pro Bold"/>
                <a:cs typeface="Code Pro Bold"/>
                <a:sym typeface="Code Pro Bold"/>
              </a:rPr>
              <a:t>Chapter Outline</a:t>
            </a:r>
          </a:p>
        </p:txBody>
      </p:sp>
    </p:spTree>
  </p:cSld>
  <p:clrMapOvr>
    <a:masterClrMapping/>
  </p:clrMapOvr>
</p:sld>
</file>

<file path=ppt/slides/slide155.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7113832" y="3419900"/>
            <a:ext cx="9772369" cy="4173611"/>
          </a:xfrm>
          <a:prstGeom prst="rect">
            <a:avLst/>
          </a:prstGeom>
        </p:spPr>
        <p:txBody>
          <a:bodyPr anchor="t" rtlCol="false" tIns="0" lIns="0" bIns="0" rIns="0">
            <a:spAutoFit/>
          </a:bodyPr>
          <a:lstStyle/>
          <a:p>
            <a:pPr algn="ctr">
              <a:lnSpc>
                <a:spcPts val="4107"/>
              </a:lnSpc>
            </a:pPr>
            <a:r>
              <a:rPr lang="en-US" sz="2933" b="true">
                <a:solidFill>
                  <a:srgbClr val="000000"/>
                </a:solidFill>
                <a:latin typeface="Arimo Bold"/>
                <a:ea typeface="Arimo Bold"/>
                <a:cs typeface="Arimo Bold"/>
                <a:sym typeface="Arimo Bold"/>
              </a:rPr>
              <a:t>After writing a program, there may come a time when another programmer needs to maintain or update it. They might only have the source code as documentation, and even the original programmer might forget the details of how certain tasks were implemented when revisiting the program after several years.</a:t>
            </a:r>
          </a:p>
        </p:txBody>
      </p:sp>
      <p:sp>
        <p:nvSpPr>
          <p:cNvPr name="Freeform 4" id="4"/>
          <p:cNvSpPr/>
          <p:nvPr/>
        </p:nvSpPr>
        <p:spPr>
          <a:xfrm flipH="false" flipV="false" rot="0">
            <a:off x="817662" y="3773156"/>
            <a:ext cx="5569949" cy="4114800"/>
          </a:xfrm>
          <a:custGeom>
            <a:avLst/>
            <a:gdLst/>
            <a:ahLst/>
            <a:cxnLst/>
            <a:rect r="r" b="b" t="t" l="l"/>
            <a:pathLst>
              <a:path h="4114800" w="5569949">
                <a:moveTo>
                  <a:pt x="0" y="0"/>
                </a:moveTo>
                <a:lnTo>
                  <a:pt x="5569949" y="0"/>
                </a:lnTo>
                <a:lnTo>
                  <a:pt x="5569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19" t="0" r="-19" b="0"/>
            </a:stretch>
          </a:blipFill>
        </p:spPr>
      </p:sp>
      <p:sp>
        <p:nvSpPr>
          <p:cNvPr name="TextBox 5" id="5"/>
          <p:cNvSpPr txBox="true"/>
          <p:nvPr/>
        </p:nvSpPr>
        <p:spPr>
          <a:xfrm rot="0">
            <a:off x="817662" y="551740"/>
            <a:ext cx="4206977" cy="1514941"/>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Maintainable </a:t>
            </a:r>
          </a:p>
          <a:p>
            <a:pPr algn="l">
              <a:lnSpc>
                <a:spcPts val="5749"/>
              </a:lnSpc>
            </a:pPr>
            <a:r>
              <a:rPr lang="en-US" sz="4106">
                <a:solidFill>
                  <a:srgbClr val="EE3EC9"/>
                </a:solidFill>
                <a:latin typeface="Anca Coder"/>
                <a:ea typeface="Anca Coder"/>
                <a:cs typeface="Anca Coder"/>
                <a:sym typeface="Anca Coder"/>
              </a:rPr>
              <a:t>Program</a:t>
            </a:r>
          </a:p>
        </p:txBody>
      </p:sp>
      <p:grpSp>
        <p:nvGrpSpPr>
          <p:cNvPr name="Group 6" id="6"/>
          <p:cNvGrpSpPr/>
          <p:nvPr/>
        </p:nvGrpSpPr>
        <p:grpSpPr>
          <a:xfrm rot="0">
            <a:off x="2537237" y="180743"/>
            <a:ext cx="13213526" cy="9925515"/>
            <a:chOff x="0" y="0"/>
            <a:chExt cx="17618034" cy="13234020"/>
          </a:xfrm>
        </p:grpSpPr>
        <p:sp>
          <p:nvSpPr>
            <p:cNvPr name="Freeform 7" id="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8" id="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9" id="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56.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2787242" y="3728593"/>
            <a:ext cx="12225570" cy="3638932"/>
            <a:chOff x="0" y="0"/>
            <a:chExt cx="16300760" cy="4851909"/>
          </a:xfrm>
        </p:grpSpPr>
        <p:sp>
          <p:nvSpPr>
            <p:cNvPr name="Freeform 4" id="4"/>
            <p:cNvSpPr/>
            <p:nvPr/>
          </p:nvSpPr>
          <p:spPr>
            <a:xfrm flipH="false" flipV="false" rot="0">
              <a:off x="0" y="0"/>
              <a:ext cx="16300704" cy="4851908"/>
            </a:xfrm>
            <a:custGeom>
              <a:avLst/>
              <a:gdLst/>
              <a:ahLst/>
              <a:cxnLst/>
              <a:rect r="r" b="b" t="t" l="l"/>
              <a:pathLst>
                <a:path h="4851908" w="16300704">
                  <a:moveTo>
                    <a:pt x="0" y="0"/>
                  </a:moveTo>
                  <a:lnTo>
                    <a:pt x="16300704" y="0"/>
                  </a:lnTo>
                  <a:lnTo>
                    <a:pt x="16300704" y="4851908"/>
                  </a:lnTo>
                  <a:lnTo>
                    <a:pt x="0" y="4851908"/>
                  </a:lnTo>
                  <a:lnTo>
                    <a:pt x="0" y="0"/>
                  </a:lnTo>
                  <a:close/>
                </a:path>
              </a:pathLst>
            </a:custGeom>
            <a:blipFill>
              <a:blip r:embed="rId4"/>
              <a:stretch>
                <a:fillRect l="0" t="-1906" r="0" b="-1906"/>
              </a:stretch>
            </a:blipFill>
          </p:spPr>
        </p:sp>
      </p:grpSp>
      <p:grpSp>
        <p:nvGrpSpPr>
          <p:cNvPr name="Group 5" id="5"/>
          <p:cNvGrpSpPr/>
          <p:nvPr/>
        </p:nvGrpSpPr>
        <p:grpSpPr>
          <a:xfrm rot="0">
            <a:off x="2787242" y="6429811"/>
            <a:ext cx="12225570" cy="3420868"/>
            <a:chOff x="0" y="0"/>
            <a:chExt cx="16300760" cy="4561157"/>
          </a:xfrm>
        </p:grpSpPr>
        <p:sp>
          <p:nvSpPr>
            <p:cNvPr name="Freeform 6" id="6"/>
            <p:cNvSpPr/>
            <p:nvPr/>
          </p:nvSpPr>
          <p:spPr>
            <a:xfrm flipH="false" flipV="false" rot="0">
              <a:off x="0" y="0"/>
              <a:ext cx="16300704" cy="4561205"/>
            </a:xfrm>
            <a:custGeom>
              <a:avLst/>
              <a:gdLst/>
              <a:ahLst/>
              <a:cxnLst/>
              <a:rect r="r" b="b" t="t" l="l"/>
              <a:pathLst>
                <a:path h="4561205" w="16300704">
                  <a:moveTo>
                    <a:pt x="0" y="0"/>
                  </a:moveTo>
                  <a:lnTo>
                    <a:pt x="16300704" y="0"/>
                  </a:lnTo>
                  <a:lnTo>
                    <a:pt x="16300704" y="4561205"/>
                  </a:lnTo>
                  <a:lnTo>
                    <a:pt x="0" y="4561205"/>
                  </a:lnTo>
                  <a:lnTo>
                    <a:pt x="0" y="0"/>
                  </a:lnTo>
                  <a:close/>
                </a:path>
              </a:pathLst>
            </a:custGeom>
            <a:blipFill>
              <a:blip r:embed="rId5"/>
              <a:stretch>
                <a:fillRect l="0" t="-29874" r="0" b="-29873"/>
              </a:stretch>
            </a:blipFill>
          </p:spPr>
        </p:sp>
      </p:grpSp>
      <p:sp>
        <p:nvSpPr>
          <p:cNvPr name="TextBox 7" id="7"/>
          <p:cNvSpPr txBox="true"/>
          <p:nvPr/>
        </p:nvSpPr>
        <p:spPr>
          <a:xfrm rot="0">
            <a:off x="817662" y="551740"/>
            <a:ext cx="4206977" cy="1514941"/>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Maintainable </a:t>
            </a:r>
          </a:p>
          <a:p>
            <a:pPr algn="l">
              <a:lnSpc>
                <a:spcPts val="5749"/>
              </a:lnSpc>
            </a:pPr>
            <a:r>
              <a:rPr lang="en-US" sz="4106">
                <a:solidFill>
                  <a:srgbClr val="EE3EC9"/>
                </a:solidFill>
                <a:latin typeface="Anca Coder"/>
                <a:ea typeface="Anca Coder"/>
                <a:cs typeface="Anca Coder"/>
                <a:sym typeface="Anca Coder"/>
              </a:rPr>
              <a:t>Program</a:t>
            </a:r>
          </a:p>
        </p:txBody>
      </p:sp>
      <p:sp>
        <p:nvSpPr>
          <p:cNvPr name="TextBox 8" id="8"/>
          <p:cNvSpPr txBox="true"/>
          <p:nvPr/>
        </p:nvSpPr>
        <p:spPr>
          <a:xfrm rot="0">
            <a:off x="890570" y="8389834"/>
            <a:ext cx="2840929" cy="615709"/>
          </a:xfrm>
          <a:prstGeom prst="rect">
            <a:avLst/>
          </a:prstGeom>
        </p:spPr>
        <p:txBody>
          <a:bodyPr anchor="t" rtlCol="false" tIns="0" lIns="0" bIns="0" rIns="0">
            <a:spAutoFit/>
          </a:bodyPr>
          <a:lstStyle/>
          <a:p>
            <a:pPr algn="l">
              <a:lnSpc>
                <a:spcPts val="4343"/>
              </a:lnSpc>
            </a:pPr>
            <a:r>
              <a:rPr lang="en-US" sz="3102" b="true">
                <a:solidFill>
                  <a:srgbClr val="000000"/>
                </a:solidFill>
                <a:latin typeface="Arimo Bold"/>
                <a:ea typeface="Arimo Bold"/>
                <a:cs typeface="Arimo Bold"/>
                <a:sym typeface="Arimo Bold"/>
              </a:rPr>
              <a:t>Do this:</a:t>
            </a:r>
          </a:p>
        </p:txBody>
      </p:sp>
      <p:sp>
        <p:nvSpPr>
          <p:cNvPr name="TextBox 9" id="9"/>
          <p:cNvSpPr txBox="true"/>
          <p:nvPr/>
        </p:nvSpPr>
        <p:spPr>
          <a:xfrm rot="0">
            <a:off x="1600675" y="2711625"/>
            <a:ext cx="15759282" cy="1133475"/>
          </a:xfrm>
          <a:prstGeom prst="rect">
            <a:avLst/>
          </a:prstGeom>
        </p:spPr>
        <p:txBody>
          <a:bodyPr anchor="t" rtlCol="false" tIns="0" lIns="0" bIns="0" rIns="0">
            <a:spAutoFit/>
          </a:bodyPr>
          <a:lstStyle/>
          <a:p>
            <a:pPr algn="l" marL="685800" indent="-228600" lvl="2">
              <a:lnSpc>
                <a:spcPts val="4200"/>
              </a:lnSpc>
              <a:buAutoNum type="arabicPeriod" startAt="1"/>
            </a:pPr>
            <a:r>
              <a:rPr lang="en-US" b="true" sz="3000">
                <a:solidFill>
                  <a:srgbClr val="000000"/>
                </a:solidFill>
                <a:latin typeface="Arimo Bold"/>
                <a:ea typeface="Arimo Bold"/>
                <a:cs typeface="Arimo Bold"/>
                <a:sym typeface="Arimo Bold"/>
              </a:rPr>
              <a:t>Always use meaningful identifier names for variables, constant, arrays, procedures, functions. </a:t>
            </a:r>
          </a:p>
        </p:txBody>
      </p:sp>
      <p:sp>
        <p:nvSpPr>
          <p:cNvPr name="TextBox 10" id="10"/>
          <p:cNvSpPr txBox="true"/>
          <p:nvPr/>
        </p:nvSpPr>
        <p:spPr>
          <a:xfrm rot="0">
            <a:off x="817662" y="5365781"/>
            <a:ext cx="2840929" cy="615709"/>
          </a:xfrm>
          <a:prstGeom prst="rect">
            <a:avLst/>
          </a:prstGeom>
        </p:spPr>
        <p:txBody>
          <a:bodyPr anchor="t" rtlCol="false" tIns="0" lIns="0" bIns="0" rIns="0">
            <a:spAutoFit/>
          </a:bodyPr>
          <a:lstStyle/>
          <a:p>
            <a:pPr algn="l">
              <a:lnSpc>
                <a:spcPts val="4343"/>
              </a:lnSpc>
            </a:pPr>
            <a:r>
              <a:rPr lang="en-US" sz="3102" b="true">
                <a:solidFill>
                  <a:srgbClr val="000000"/>
                </a:solidFill>
                <a:latin typeface="Arimo Bold"/>
                <a:ea typeface="Arimo Bold"/>
                <a:cs typeface="Arimo Bold"/>
                <a:sym typeface="Arimo Bold"/>
              </a:rPr>
              <a:t>Instead of:</a:t>
            </a: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5" id="15"/>
          <p:cNvSpPr txBox="true"/>
          <p:nvPr/>
        </p:nvSpPr>
        <p:spPr>
          <a:xfrm rot="0">
            <a:off x="8120747" y="461897"/>
            <a:ext cx="9239210" cy="1429156"/>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3 ways to write a maintainable program</a:t>
            </a:r>
          </a:p>
        </p:txBody>
      </p:sp>
    </p:spTree>
  </p:cSld>
  <p:clrMapOvr>
    <a:masterClrMapping/>
  </p:clrMapOvr>
</p:sld>
</file>

<file path=ppt/slides/slide157.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2636647" y="6369915"/>
            <a:ext cx="12903514" cy="3610565"/>
            <a:chOff x="0" y="0"/>
            <a:chExt cx="17204685" cy="4814087"/>
          </a:xfrm>
        </p:grpSpPr>
        <p:sp>
          <p:nvSpPr>
            <p:cNvPr name="Freeform 4" id="4"/>
            <p:cNvSpPr/>
            <p:nvPr/>
          </p:nvSpPr>
          <p:spPr>
            <a:xfrm flipH="false" flipV="false" rot="0">
              <a:off x="0" y="0"/>
              <a:ext cx="17204689" cy="4814062"/>
            </a:xfrm>
            <a:custGeom>
              <a:avLst/>
              <a:gdLst/>
              <a:ahLst/>
              <a:cxnLst/>
              <a:rect r="r" b="b" t="t" l="l"/>
              <a:pathLst>
                <a:path h="4814062" w="17204689">
                  <a:moveTo>
                    <a:pt x="0" y="0"/>
                  </a:moveTo>
                  <a:lnTo>
                    <a:pt x="17204689" y="0"/>
                  </a:lnTo>
                  <a:lnTo>
                    <a:pt x="17204689" y="4814062"/>
                  </a:lnTo>
                  <a:lnTo>
                    <a:pt x="0" y="4814062"/>
                  </a:lnTo>
                  <a:lnTo>
                    <a:pt x="0" y="0"/>
                  </a:lnTo>
                  <a:close/>
                </a:path>
              </a:pathLst>
            </a:custGeom>
            <a:blipFill>
              <a:blip r:embed="rId4"/>
              <a:stretch>
                <a:fillRect l="0" t="-29875" r="0" b="-29875"/>
              </a:stretch>
            </a:blipFill>
          </p:spPr>
        </p:sp>
      </p:grpSp>
      <p:grpSp>
        <p:nvGrpSpPr>
          <p:cNvPr name="Group 5" id="5"/>
          <p:cNvGrpSpPr/>
          <p:nvPr/>
        </p:nvGrpSpPr>
        <p:grpSpPr>
          <a:xfrm rot="0">
            <a:off x="2741464" y="3919969"/>
            <a:ext cx="12798697" cy="3071687"/>
            <a:chOff x="0" y="0"/>
            <a:chExt cx="17064929" cy="4095583"/>
          </a:xfrm>
        </p:grpSpPr>
        <p:sp>
          <p:nvSpPr>
            <p:cNvPr name="Freeform 6" id="6"/>
            <p:cNvSpPr/>
            <p:nvPr/>
          </p:nvSpPr>
          <p:spPr>
            <a:xfrm flipH="false" flipV="false" rot="0">
              <a:off x="0" y="0"/>
              <a:ext cx="17064989" cy="4095623"/>
            </a:xfrm>
            <a:custGeom>
              <a:avLst/>
              <a:gdLst/>
              <a:ahLst/>
              <a:cxnLst/>
              <a:rect r="r" b="b" t="t" l="l"/>
              <a:pathLst>
                <a:path h="4095623" w="17064989">
                  <a:moveTo>
                    <a:pt x="0" y="0"/>
                  </a:moveTo>
                  <a:lnTo>
                    <a:pt x="17064989" y="0"/>
                  </a:lnTo>
                  <a:lnTo>
                    <a:pt x="17064989" y="4095623"/>
                  </a:lnTo>
                  <a:lnTo>
                    <a:pt x="0" y="4095623"/>
                  </a:lnTo>
                  <a:lnTo>
                    <a:pt x="0" y="0"/>
                  </a:lnTo>
                  <a:close/>
                </a:path>
              </a:pathLst>
            </a:custGeom>
            <a:blipFill>
              <a:blip r:embed="rId5"/>
              <a:stretch>
                <a:fillRect l="0" t="0" r="0" b="0"/>
              </a:stretch>
            </a:blipFill>
          </p:spPr>
        </p:sp>
      </p:grpSp>
      <p:sp>
        <p:nvSpPr>
          <p:cNvPr name="TextBox 7" id="7"/>
          <p:cNvSpPr txBox="true"/>
          <p:nvPr/>
        </p:nvSpPr>
        <p:spPr>
          <a:xfrm rot="0">
            <a:off x="817662" y="551740"/>
            <a:ext cx="4206977" cy="1514941"/>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Maintainable </a:t>
            </a:r>
          </a:p>
          <a:p>
            <a:pPr algn="l">
              <a:lnSpc>
                <a:spcPts val="5749"/>
              </a:lnSpc>
            </a:pPr>
            <a:r>
              <a:rPr lang="en-US" sz="4106">
                <a:solidFill>
                  <a:srgbClr val="EE3EC9"/>
                </a:solidFill>
                <a:latin typeface="Anca Coder"/>
                <a:ea typeface="Anca Coder"/>
                <a:cs typeface="Anca Coder"/>
                <a:sym typeface="Anca Coder"/>
              </a:rPr>
              <a:t>Program</a:t>
            </a:r>
          </a:p>
        </p:txBody>
      </p:sp>
      <p:sp>
        <p:nvSpPr>
          <p:cNvPr name="TextBox 8" id="8"/>
          <p:cNvSpPr txBox="true"/>
          <p:nvPr/>
        </p:nvSpPr>
        <p:spPr>
          <a:xfrm rot="0">
            <a:off x="890570" y="8389834"/>
            <a:ext cx="2840929" cy="615709"/>
          </a:xfrm>
          <a:prstGeom prst="rect">
            <a:avLst/>
          </a:prstGeom>
        </p:spPr>
        <p:txBody>
          <a:bodyPr anchor="t" rtlCol="false" tIns="0" lIns="0" bIns="0" rIns="0">
            <a:spAutoFit/>
          </a:bodyPr>
          <a:lstStyle/>
          <a:p>
            <a:pPr algn="l">
              <a:lnSpc>
                <a:spcPts val="4343"/>
              </a:lnSpc>
            </a:pPr>
            <a:r>
              <a:rPr lang="en-US" sz="3102" b="true">
                <a:solidFill>
                  <a:srgbClr val="000000"/>
                </a:solidFill>
                <a:latin typeface="Arimo Bold"/>
                <a:ea typeface="Arimo Bold"/>
                <a:cs typeface="Arimo Bold"/>
                <a:sym typeface="Arimo Bold"/>
              </a:rPr>
              <a:t>Do this:</a:t>
            </a:r>
          </a:p>
        </p:txBody>
      </p:sp>
      <p:sp>
        <p:nvSpPr>
          <p:cNvPr name="TextBox 9" id="9"/>
          <p:cNvSpPr txBox="true"/>
          <p:nvPr/>
        </p:nvSpPr>
        <p:spPr>
          <a:xfrm rot="0">
            <a:off x="1500018" y="2786494"/>
            <a:ext cx="15759282" cy="1133475"/>
          </a:xfrm>
          <a:prstGeom prst="rect">
            <a:avLst/>
          </a:prstGeom>
        </p:spPr>
        <p:txBody>
          <a:bodyPr anchor="t" rtlCol="false" tIns="0" lIns="0" bIns="0" rIns="0">
            <a:spAutoFit/>
          </a:bodyPr>
          <a:lstStyle/>
          <a:p>
            <a:pPr algn="l">
              <a:lnSpc>
                <a:spcPts val="4200"/>
              </a:lnSpc>
            </a:pPr>
            <a:r>
              <a:rPr lang="en-US" sz="3000" b="true">
                <a:solidFill>
                  <a:srgbClr val="000000"/>
                </a:solidFill>
                <a:latin typeface="Arimo Bold"/>
                <a:ea typeface="Arimo Bold"/>
                <a:cs typeface="Arimo Bold"/>
                <a:sym typeface="Arimo Bold"/>
              </a:rPr>
              <a:t>2. Program should be divided into modules using procedures and functions whenever possible </a:t>
            </a:r>
          </a:p>
        </p:txBody>
      </p:sp>
      <p:sp>
        <p:nvSpPr>
          <p:cNvPr name="TextBox 10" id="10"/>
          <p:cNvSpPr txBox="true"/>
          <p:nvPr/>
        </p:nvSpPr>
        <p:spPr>
          <a:xfrm rot="0">
            <a:off x="817662" y="5365781"/>
            <a:ext cx="2840929" cy="615709"/>
          </a:xfrm>
          <a:prstGeom prst="rect">
            <a:avLst/>
          </a:prstGeom>
        </p:spPr>
        <p:txBody>
          <a:bodyPr anchor="t" rtlCol="false" tIns="0" lIns="0" bIns="0" rIns="0">
            <a:spAutoFit/>
          </a:bodyPr>
          <a:lstStyle/>
          <a:p>
            <a:pPr algn="l">
              <a:lnSpc>
                <a:spcPts val="4343"/>
              </a:lnSpc>
            </a:pPr>
            <a:r>
              <a:rPr lang="en-US" sz="3102" b="true">
                <a:solidFill>
                  <a:srgbClr val="000000"/>
                </a:solidFill>
                <a:latin typeface="Arimo Bold"/>
                <a:ea typeface="Arimo Bold"/>
                <a:cs typeface="Arimo Bold"/>
                <a:sym typeface="Arimo Bold"/>
              </a:rPr>
              <a:t>Instead of:</a:t>
            </a:r>
          </a:p>
        </p:txBody>
      </p:sp>
      <p:grpSp>
        <p:nvGrpSpPr>
          <p:cNvPr name="Group 11" id="11"/>
          <p:cNvGrpSpPr/>
          <p:nvPr/>
        </p:nvGrpSpPr>
        <p:grpSpPr>
          <a:xfrm rot="0">
            <a:off x="2537237" y="313860"/>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5" id="15"/>
          <p:cNvSpPr txBox="true"/>
          <p:nvPr/>
        </p:nvSpPr>
        <p:spPr>
          <a:xfrm rot="0">
            <a:off x="8120747" y="461897"/>
            <a:ext cx="9138553" cy="1429156"/>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3 ways to write a maintainable program</a:t>
            </a:r>
          </a:p>
        </p:txBody>
      </p:sp>
    </p:spTree>
  </p:cSld>
  <p:clrMapOvr>
    <a:masterClrMapping/>
  </p:clrMapOvr>
</p:sld>
</file>

<file path=ppt/slides/slide158.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2921151" y="4180620"/>
            <a:ext cx="12911390" cy="2241352"/>
            <a:chOff x="0" y="0"/>
            <a:chExt cx="17215187" cy="2988469"/>
          </a:xfrm>
        </p:grpSpPr>
        <p:sp>
          <p:nvSpPr>
            <p:cNvPr name="Freeform 4" id="4"/>
            <p:cNvSpPr/>
            <p:nvPr/>
          </p:nvSpPr>
          <p:spPr>
            <a:xfrm flipH="false" flipV="false" rot="0">
              <a:off x="0" y="0"/>
              <a:ext cx="17215231" cy="2988437"/>
            </a:xfrm>
            <a:custGeom>
              <a:avLst/>
              <a:gdLst/>
              <a:ahLst/>
              <a:cxnLst/>
              <a:rect r="r" b="b" t="t" l="l"/>
              <a:pathLst>
                <a:path h="2988437" w="17215231">
                  <a:moveTo>
                    <a:pt x="0" y="0"/>
                  </a:moveTo>
                  <a:lnTo>
                    <a:pt x="17215231" y="0"/>
                  </a:lnTo>
                  <a:lnTo>
                    <a:pt x="17215231" y="2988437"/>
                  </a:lnTo>
                  <a:lnTo>
                    <a:pt x="0" y="2988437"/>
                  </a:lnTo>
                  <a:lnTo>
                    <a:pt x="0" y="0"/>
                  </a:lnTo>
                  <a:close/>
                </a:path>
              </a:pathLst>
            </a:custGeom>
            <a:blipFill>
              <a:blip r:embed="rId4"/>
              <a:stretch>
                <a:fillRect l="0" t="-78748" r="0" b="-78749"/>
              </a:stretch>
            </a:blipFill>
          </p:spPr>
        </p:sp>
      </p:grpSp>
      <p:grpSp>
        <p:nvGrpSpPr>
          <p:cNvPr name="Group 5" id="5"/>
          <p:cNvGrpSpPr/>
          <p:nvPr/>
        </p:nvGrpSpPr>
        <p:grpSpPr>
          <a:xfrm rot="0">
            <a:off x="2921151" y="6931847"/>
            <a:ext cx="13291767" cy="2603268"/>
            <a:chOff x="0" y="0"/>
            <a:chExt cx="17722356" cy="3471024"/>
          </a:xfrm>
        </p:grpSpPr>
        <p:sp>
          <p:nvSpPr>
            <p:cNvPr name="Freeform 6" id="6"/>
            <p:cNvSpPr/>
            <p:nvPr/>
          </p:nvSpPr>
          <p:spPr>
            <a:xfrm flipH="false" flipV="false" rot="0">
              <a:off x="0" y="0"/>
              <a:ext cx="17722342" cy="3471037"/>
            </a:xfrm>
            <a:custGeom>
              <a:avLst/>
              <a:gdLst/>
              <a:ahLst/>
              <a:cxnLst/>
              <a:rect r="r" b="b" t="t" l="l"/>
              <a:pathLst>
                <a:path h="3471037" w="17722342">
                  <a:moveTo>
                    <a:pt x="0" y="0"/>
                  </a:moveTo>
                  <a:lnTo>
                    <a:pt x="17722342" y="0"/>
                  </a:lnTo>
                  <a:lnTo>
                    <a:pt x="17722342" y="3471037"/>
                  </a:lnTo>
                  <a:lnTo>
                    <a:pt x="0" y="3471037"/>
                  </a:lnTo>
                  <a:lnTo>
                    <a:pt x="0" y="0"/>
                  </a:lnTo>
                  <a:close/>
                </a:path>
              </a:pathLst>
            </a:custGeom>
            <a:blipFill>
              <a:blip r:embed="rId5"/>
              <a:stretch>
                <a:fillRect l="0" t="-34756" r="0" b="-34755"/>
              </a:stretch>
            </a:blipFill>
          </p:spPr>
        </p:sp>
      </p:grpSp>
      <p:sp>
        <p:nvSpPr>
          <p:cNvPr name="TextBox 7" id="7"/>
          <p:cNvSpPr txBox="true"/>
          <p:nvPr/>
        </p:nvSpPr>
        <p:spPr>
          <a:xfrm rot="0">
            <a:off x="817662" y="551740"/>
            <a:ext cx="4206977" cy="1514941"/>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Maintainable </a:t>
            </a:r>
          </a:p>
          <a:p>
            <a:pPr algn="l">
              <a:lnSpc>
                <a:spcPts val="5749"/>
              </a:lnSpc>
            </a:pPr>
            <a:r>
              <a:rPr lang="en-US" sz="4106">
                <a:solidFill>
                  <a:srgbClr val="EE3EC9"/>
                </a:solidFill>
                <a:latin typeface="Anca Coder"/>
                <a:ea typeface="Anca Coder"/>
                <a:cs typeface="Anca Coder"/>
                <a:sym typeface="Anca Coder"/>
              </a:rPr>
              <a:t>Program</a:t>
            </a:r>
          </a:p>
        </p:txBody>
      </p:sp>
      <p:sp>
        <p:nvSpPr>
          <p:cNvPr name="TextBox 8" id="8"/>
          <p:cNvSpPr txBox="true"/>
          <p:nvPr/>
        </p:nvSpPr>
        <p:spPr>
          <a:xfrm rot="0">
            <a:off x="1028700" y="8314964"/>
            <a:ext cx="2840929" cy="615709"/>
          </a:xfrm>
          <a:prstGeom prst="rect">
            <a:avLst/>
          </a:prstGeom>
        </p:spPr>
        <p:txBody>
          <a:bodyPr anchor="t" rtlCol="false" tIns="0" lIns="0" bIns="0" rIns="0">
            <a:spAutoFit/>
          </a:bodyPr>
          <a:lstStyle/>
          <a:p>
            <a:pPr algn="l">
              <a:lnSpc>
                <a:spcPts val="4343"/>
              </a:lnSpc>
            </a:pPr>
            <a:r>
              <a:rPr lang="en-US" sz="3102" b="true">
                <a:solidFill>
                  <a:srgbClr val="000000"/>
                </a:solidFill>
                <a:latin typeface="Arimo Bold"/>
                <a:ea typeface="Arimo Bold"/>
                <a:cs typeface="Arimo Bold"/>
                <a:sym typeface="Arimo Bold"/>
              </a:rPr>
              <a:t>Do this:</a:t>
            </a:r>
          </a:p>
        </p:txBody>
      </p:sp>
      <p:sp>
        <p:nvSpPr>
          <p:cNvPr name="TextBox 9" id="9"/>
          <p:cNvSpPr txBox="true"/>
          <p:nvPr/>
        </p:nvSpPr>
        <p:spPr>
          <a:xfrm rot="0">
            <a:off x="1500018" y="2796019"/>
            <a:ext cx="15470536" cy="1519375"/>
          </a:xfrm>
          <a:prstGeom prst="rect">
            <a:avLst/>
          </a:prstGeom>
        </p:spPr>
        <p:txBody>
          <a:bodyPr anchor="t" rtlCol="false" tIns="0" lIns="0" bIns="0" rIns="0">
            <a:spAutoFit/>
          </a:bodyPr>
          <a:lstStyle/>
          <a:p>
            <a:pPr algn="l">
              <a:lnSpc>
                <a:spcPts val="3819"/>
              </a:lnSpc>
            </a:pPr>
            <a:r>
              <a:rPr lang="en-US" sz="2728" b="true">
                <a:solidFill>
                  <a:srgbClr val="000000"/>
                </a:solidFill>
                <a:latin typeface="Arimo Bold"/>
                <a:ea typeface="Arimo Bold"/>
                <a:cs typeface="Arimo Bold"/>
                <a:sym typeface="Arimo Bold"/>
              </a:rPr>
              <a:t>3. Be fully commented using your programming language’s commenting feature.</a:t>
            </a:r>
          </a:p>
          <a:p>
            <a:pPr algn="l">
              <a:lnSpc>
                <a:spcPts val="3819"/>
              </a:lnSpc>
            </a:pPr>
            <a:r>
              <a:rPr lang="en-US" sz="2728" b="true">
                <a:solidFill>
                  <a:srgbClr val="000000"/>
                </a:solidFill>
                <a:latin typeface="Arimo Bold"/>
                <a:ea typeface="Arimo Bold"/>
                <a:cs typeface="Arimo Bold"/>
                <a:sym typeface="Arimo Bold"/>
              </a:rPr>
              <a:t>*comments will not be run by computer, only as indicators to programmers </a:t>
            </a:r>
          </a:p>
        </p:txBody>
      </p:sp>
      <p:sp>
        <p:nvSpPr>
          <p:cNvPr name="TextBox 10" id="10"/>
          <p:cNvSpPr txBox="true"/>
          <p:nvPr/>
        </p:nvSpPr>
        <p:spPr>
          <a:xfrm rot="0">
            <a:off x="817662" y="5365781"/>
            <a:ext cx="2840929" cy="615709"/>
          </a:xfrm>
          <a:prstGeom prst="rect">
            <a:avLst/>
          </a:prstGeom>
        </p:spPr>
        <p:txBody>
          <a:bodyPr anchor="t" rtlCol="false" tIns="0" lIns="0" bIns="0" rIns="0">
            <a:spAutoFit/>
          </a:bodyPr>
          <a:lstStyle/>
          <a:p>
            <a:pPr algn="l">
              <a:lnSpc>
                <a:spcPts val="4343"/>
              </a:lnSpc>
            </a:pPr>
            <a:r>
              <a:rPr lang="en-US" sz="3102" b="true">
                <a:solidFill>
                  <a:srgbClr val="000000"/>
                </a:solidFill>
                <a:latin typeface="Arimo Bold"/>
                <a:ea typeface="Arimo Bold"/>
                <a:cs typeface="Arimo Bold"/>
                <a:sym typeface="Arimo Bold"/>
              </a:rPr>
              <a:t>Instead of:</a:t>
            </a: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5" id="15"/>
          <p:cNvSpPr txBox="true"/>
          <p:nvPr/>
        </p:nvSpPr>
        <p:spPr>
          <a:xfrm rot="0">
            <a:off x="8120747" y="461897"/>
            <a:ext cx="8459554" cy="1514941"/>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3 ways to write a maintainable program</a:t>
            </a:r>
          </a:p>
        </p:txBody>
      </p:sp>
    </p:spTree>
  </p:cSld>
  <p:clrMapOvr>
    <a:masterClrMapping/>
  </p:clrMapOvr>
</p:sld>
</file>

<file path=ppt/slides/slide159.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2550196" y="3092909"/>
            <a:ext cx="4948887" cy="6533054"/>
            <a:chOff x="0" y="0"/>
            <a:chExt cx="6598516" cy="8710739"/>
          </a:xfrm>
        </p:grpSpPr>
        <p:sp>
          <p:nvSpPr>
            <p:cNvPr name="Freeform 4" id="4"/>
            <p:cNvSpPr/>
            <p:nvPr/>
          </p:nvSpPr>
          <p:spPr>
            <a:xfrm flipH="false" flipV="false" rot="0">
              <a:off x="0" y="0"/>
              <a:ext cx="6598539" cy="8710676"/>
            </a:xfrm>
            <a:custGeom>
              <a:avLst/>
              <a:gdLst/>
              <a:ahLst/>
              <a:cxnLst/>
              <a:rect r="r" b="b" t="t" l="l"/>
              <a:pathLst>
                <a:path h="8710676" w="6598539">
                  <a:moveTo>
                    <a:pt x="0" y="0"/>
                  </a:moveTo>
                  <a:lnTo>
                    <a:pt x="6598539" y="0"/>
                  </a:lnTo>
                  <a:lnTo>
                    <a:pt x="6598539" y="8710676"/>
                  </a:lnTo>
                  <a:lnTo>
                    <a:pt x="0" y="8710676"/>
                  </a:lnTo>
                  <a:lnTo>
                    <a:pt x="0" y="0"/>
                  </a:lnTo>
                  <a:close/>
                </a:path>
              </a:pathLst>
            </a:custGeom>
            <a:blipFill>
              <a:blip r:embed="rId4"/>
              <a:stretch>
                <a:fillRect l="0" t="0" r="0" b="0"/>
              </a:stretch>
            </a:blipFill>
          </p:spPr>
        </p:sp>
      </p:grpSp>
      <p:sp>
        <p:nvSpPr>
          <p:cNvPr name="TextBox 5" id="5"/>
          <p:cNvSpPr txBox="true"/>
          <p:nvPr/>
        </p:nvSpPr>
        <p:spPr>
          <a:xfrm rot="0">
            <a:off x="817662" y="551740"/>
            <a:ext cx="4206977" cy="1514941"/>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Maintainable </a:t>
            </a:r>
          </a:p>
          <a:p>
            <a:pPr algn="l">
              <a:lnSpc>
                <a:spcPts val="5749"/>
              </a:lnSpc>
            </a:pPr>
            <a:r>
              <a:rPr lang="en-US" sz="4106">
                <a:solidFill>
                  <a:srgbClr val="EE3EC9"/>
                </a:solidFill>
                <a:latin typeface="Anca Coder"/>
                <a:ea typeface="Anca Coder"/>
                <a:cs typeface="Anca Coder"/>
                <a:sym typeface="Anca Coder"/>
              </a:rPr>
              <a:t>Program</a:t>
            </a:r>
          </a:p>
        </p:txBody>
      </p:sp>
      <p:sp>
        <p:nvSpPr>
          <p:cNvPr name="TextBox 6" id="6"/>
          <p:cNvSpPr txBox="true"/>
          <p:nvPr/>
        </p:nvSpPr>
        <p:spPr>
          <a:xfrm rot="0">
            <a:off x="8510068" y="6295559"/>
            <a:ext cx="8459554" cy="791041"/>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464 pages!!!</a:t>
            </a:r>
          </a:p>
        </p:txBody>
      </p:sp>
      <p:sp>
        <p:nvSpPr>
          <p:cNvPr name="TextBox 7" id="7"/>
          <p:cNvSpPr txBox="true"/>
          <p:nvPr/>
        </p:nvSpPr>
        <p:spPr>
          <a:xfrm rot="0">
            <a:off x="8311247" y="952500"/>
            <a:ext cx="8459554" cy="2962741"/>
          </a:xfrm>
          <a:prstGeom prst="rect">
            <a:avLst/>
          </a:prstGeom>
        </p:spPr>
        <p:txBody>
          <a:bodyPr anchor="t" rtlCol="false" tIns="0" lIns="0" bIns="0" rIns="0">
            <a:spAutoFit/>
          </a:bodyPr>
          <a:lstStyle/>
          <a:p>
            <a:pPr algn="l">
              <a:lnSpc>
                <a:spcPts val="5749"/>
              </a:lnSpc>
            </a:pPr>
            <a:r>
              <a:rPr lang="en-US" sz="4106">
                <a:solidFill>
                  <a:srgbClr val="EE3EC9"/>
                </a:solidFill>
                <a:latin typeface="Anca Coder"/>
                <a:ea typeface="Anca Coder"/>
                <a:cs typeface="Anca Coder"/>
                <a:sym typeface="Anca Coder"/>
              </a:rPr>
              <a:t>Fun fact: A book has been written to"teach" programmers how to write maintainable code. </a:t>
            </a:r>
          </a:p>
        </p:txBody>
      </p:sp>
      <p:grpSp>
        <p:nvGrpSpPr>
          <p:cNvPr name="Group 8" id="8"/>
          <p:cNvGrpSpPr/>
          <p:nvPr/>
        </p:nvGrpSpPr>
        <p:grpSpPr>
          <a:xfrm rot="0">
            <a:off x="2537237" y="180743"/>
            <a:ext cx="13213526" cy="9925515"/>
            <a:chOff x="0" y="0"/>
            <a:chExt cx="17618034" cy="13234020"/>
          </a:xfrm>
        </p:grpSpPr>
        <p:sp>
          <p:nvSpPr>
            <p:cNvPr name="Freeform 9" id="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10" id="1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11" id="1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424242"/>
        </a:solidFill>
      </p:bgPr>
    </p:bg>
    <p:spTree>
      <p:nvGrpSpPr>
        <p:cNvPr id="1" name=""/>
        <p:cNvGrpSpPr/>
        <p:nvPr/>
      </p:nvGrpSpPr>
      <p:grpSpPr>
        <a:xfrm>
          <a:off x="0" y="0"/>
          <a:ext cx="0" cy="0"/>
          <a:chOff x="0" y="0"/>
          <a:chExt cx="0" cy="0"/>
        </a:xfrm>
      </p:grpSpPr>
      <p:sp>
        <p:nvSpPr>
          <p:cNvPr name="TextBox 2" id="2"/>
          <p:cNvSpPr txBox="true"/>
          <p:nvPr/>
        </p:nvSpPr>
        <p:spPr>
          <a:xfrm rot="0">
            <a:off x="4729821" y="667752"/>
            <a:ext cx="8674894" cy="1564003"/>
          </a:xfrm>
          <a:prstGeom prst="rect">
            <a:avLst/>
          </a:prstGeom>
        </p:spPr>
        <p:txBody>
          <a:bodyPr anchor="t" rtlCol="false" tIns="0" lIns="0" bIns="0" rIns="0">
            <a:spAutoFit/>
          </a:bodyPr>
          <a:lstStyle/>
          <a:p>
            <a:pPr algn="ctr">
              <a:lnSpc>
                <a:spcPts val="11444"/>
              </a:lnSpc>
            </a:pPr>
            <a:r>
              <a:rPr lang="en-US" sz="8175">
                <a:solidFill>
                  <a:srgbClr val="FFFFFF"/>
                </a:solidFill>
                <a:latin typeface="Architects Daughter"/>
                <a:ea typeface="Architects Daughter"/>
                <a:cs typeface="Architects Daughter"/>
                <a:sym typeface="Architects Daughter"/>
              </a:rPr>
              <a:t>What data type is:</a:t>
            </a:r>
          </a:p>
        </p:txBody>
      </p:sp>
      <p:sp>
        <p:nvSpPr>
          <p:cNvPr name="Freeform 3" id="3"/>
          <p:cNvSpPr/>
          <p:nvPr/>
        </p:nvSpPr>
        <p:spPr>
          <a:xfrm flipH="false" flipV="false" rot="0">
            <a:off x="14094025"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634012"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721459"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47774"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0908321"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1806018" y="7362406"/>
            <a:ext cx="2412264" cy="1131766"/>
          </a:xfrm>
          <a:prstGeom prst="rect">
            <a:avLst/>
          </a:prstGeom>
        </p:spPr>
        <p:txBody>
          <a:bodyPr anchor="t" rtlCol="false" tIns="0" lIns="0" bIns="0" rIns="0">
            <a:spAutoFit/>
          </a:bodyPr>
          <a:lstStyle/>
          <a:p>
            <a:pPr algn="ctr">
              <a:lnSpc>
                <a:spcPts val="8296"/>
              </a:lnSpc>
            </a:pPr>
            <a:r>
              <a:rPr lang="en-US" sz="5925">
                <a:solidFill>
                  <a:srgbClr val="000000"/>
                </a:solidFill>
                <a:latin typeface="Architects Daughter"/>
                <a:ea typeface="Architects Daughter"/>
                <a:cs typeface="Architects Daughter"/>
                <a:sym typeface="Architects Daughter"/>
              </a:rPr>
              <a:t>Integer</a:t>
            </a:r>
          </a:p>
        </p:txBody>
      </p:sp>
      <p:sp>
        <p:nvSpPr>
          <p:cNvPr name="TextBox 9" id="9"/>
          <p:cNvSpPr txBox="true"/>
          <p:nvPr/>
        </p:nvSpPr>
        <p:spPr>
          <a:xfrm rot="0">
            <a:off x="5378145" y="7362406"/>
            <a:ext cx="1440487" cy="1130109"/>
          </a:xfrm>
          <a:prstGeom prst="rect">
            <a:avLst/>
          </a:prstGeom>
        </p:spPr>
        <p:txBody>
          <a:bodyPr anchor="t" rtlCol="false" tIns="0" lIns="0" bIns="0" rIns="0">
            <a:spAutoFit/>
          </a:bodyPr>
          <a:lstStyle/>
          <a:p>
            <a:pPr algn="ctr">
              <a:lnSpc>
                <a:spcPts val="8296"/>
              </a:lnSpc>
            </a:pPr>
            <a:r>
              <a:rPr lang="en-US" sz="5925">
                <a:solidFill>
                  <a:srgbClr val="F8FFFB"/>
                </a:solidFill>
                <a:latin typeface="Architects Daughter"/>
                <a:ea typeface="Architects Daughter"/>
                <a:cs typeface="Architects Daughter"/>
                <a:sym typeface="Architects Daughter"/>
              </a:rPr>
              <a:t>Real</a:t>
            </a:r>
          </a:p>
        </p:txBody>
      </p:sp>
      <p:sp>
        <p:nvSpPr>
          <p:cNvPr name="TextBox 10" id="10"/>
          <p:cNvSpPr txBox="true"/>
          <p:nvPr/>
        </p:nvSpPr>
        <p:spPr>
          <a:xfrm rot="0">
            <a:off x="8241367" y="7362406"/>
            <a:ext cx="1698376" cy="1130109"/>
          </a:xfrm>
          <a:prstGeom prst="rect">
            <a:avLst/>
          </a:prstGeom>
        </p:spPr>
        <p:txBody>
          <a:bodyPr anchor="t" rtlCol="false" tIns="0" lIns="0" bIns="0" rIns="0">
            <a:spAutoFit/>
          </a:bodyPr>
          <a:lstStyle/>
          <a:p>
            <a:pPr algn="ctr">
              <a:lnSpc>
                <a:spcPts val="8296"/>
              </a:lnSpc>
            </a:pPr>
            <a:r>
              <a:rPr lang="en-US" sz="5925">
                <a:solidFill>
                  <a:srgbClr val="000000"/>
                </a:solidFill>
                <a:latin typeface="Architects Daughter"/>
                <a:ea typeface="Architects Daughter"/>
                <a:cs typeface="Architects Daughter"/>
                <a:sym typeface="Architects Daughter"/>
              </a:rPr>
              <a:t>Char</a:t>
            </a:r>
          </a:p>
        </p:txBody>
      </p:sp>
      <p:sp>
        <p:nvSpPr>
          <p:cNvPr name="TextBox 11" id="11"/>
          <p:cNvSpPr txBox="true"/>
          <p:nvPr/>
        </p:nvSpPr>
        <p:spPr>
          <a:xfrm rot="0">
            <a:off x="11335280" y="7362406"/>
            <a:ext cx="2074834" cy="1130109"/>
          </a:xfrm>
          <a:prstGeom prst="rect">
            <a:avLst/>
          </a:prstGeom>
        </p:spPr>
        <p:txBody>
          <a:bodyPr anchor="t" rtlCol="false" tIns="0" lIns="0" bIns="0" rIns="0">
            <a:spAutoFit/>
          </a:bodyPr>
          <a:lstStyle/>
          <a:p>
            <a:pPr algn="ctr">
              <a:lnSpc>
                <a:spcPts val="8296"/>
              </a:lnSpc>
            </a:pPr>
            <a:r>
              <a:rPr lang="en-US" sz="5925">
                <a:solidFill>
                  <a:srgbClr val="000000"/>
                </a:solidFill>
                <a:latin typeface="Architects Daughter"/>
                <a:ea typeface="Architects Daughter"/>
                <a:cs typeface="Architects Daughter"/>
                <a:sym typeface="Architects Daughter"/>
              </a:rPr>
              <a:t>String</a:t>
            </a:r>
          </a:p>
        </p:txBody>
      </p:sp>
      <p:sp>
        <p:nvSpPr>
          <p:cNvPr name="TextBox 12" id="12"/>
          <p:cNvSpPr txBox="true"/>
          <p:nvPr/>
        </p:nvSpPr>
        <p:spPr>
          <a:xfrm rot="0">
            <a:off x="14226669" y="7362406"/>
            <a:ext cx="2658116" cy="1130109"/>
          </a:xfrm>
          <a:prstGeom prst="rect">
            <a:avLst/>
          </a:prstGeom>
        </p:spPr>
        <p:txBody>
          <a:bodyPr anchor="t" rtlCol="false" tIns="0" lIns="0" bIns="0" rIns="0">
            <a:spAutoFit/>
          </a:bodyPr>
          <a:lstStyle/>
          <a:p>
            <a:pPr algn="ctr">
              <a:lnSpc>
                <a:spcPts val="8296"/>
              </a:lnSpc>
            </a:pPr>
            <a:r>
              <a:rPr lang="en-US" sz="5925">
                <a:solidFill>
                  <a:srgbClr val="F8FFFB"/>
                </a:solidFill>
                <a:latin typeface="Architects Daughter"/>
                <a:ea typeface="Architects Daughter"/>
                <a:cs typeface="Architects Daughter"/>
                <a:sym typeface="Architects Daughter"/>
              </a:rPr>
              <a:t>Boolean</a:t>
            </a:r>
          </a:p>
        </p:txBody>
      </p:sp>
      <p:sp>
        <p:nvSpPr>
          <p:cNvPr name="TextBox 13" id="13"/>
          <p:cNvSpPr txBox="true"/>
          <p:nvPr/>
        </p:nvSpPr>
        <p:spPr>
          <a:xfrm rot="0">
            <a:off x="1526663" y="8434568"/>
            <a:ext cx="2691619" cy="1228892"/>
          </a:xfrm>
          <a:prstGeom prst="rect">
            <a:avLst/>
          </a:prstGeom>
        </p:spPr>
        <p:txBody>
          <a:bodyPr anchor="t" rtlCol="false" tIns="0" lIns="0" bIns="0" rIns="0">
            <a:spAutoFit/>
          </a:bodyPr>
          <a:lstStyle/>
          <a:p>
            <a:pPr algn="ctr">
              <a:lnSpc>
                <a:spcPts val="8987"/>
              </a:lnSpc>
            </a:pPr>
            <a:r>
              <a:rPr lang="en-US" sz="6419" b="true">
                <a:solidFill>
                  <a:srgbClr val="000000"/>
                </a:solidFill>
                <a:latin typeface="Arimo Bold"/>
                <a:ea typeface="Arimo Bold"/>
                <a:cs typeface="Arimo Bold"/>
                <a:sym typeface="Arimo Bold"/>
              </a:rPr>
              <a:t>25</a:t>
            </a:r>
          </a:p>
        </p:txBody>
      </p:sp>
      <p:sp>
        <p:nvSpPr>
          <p:cNvPr name="TextBox 14" id="14"/>
          <p:cNvSpPr txBox="true"/>
          <p:nvPr/>
        </p:nvSpPr>
        <p:spPr>
          <a:xfrm rot="0">
            <a:off x="4752579" y="8434568"/>
            <a:ext cx="2691619" cy="1241886"/>
          </a:xfrm>
          <a:prstGeom prst="rect">
            <a:avLst/>
          </a:prstGeom>
        </p:spPr>
        <p:txBody>
          <a:bodyPr anchor="t" rtlCol="false" tIns="0" lIns="0" bIns="0" rIns="0">
            <a:spAutoFit/>
          </a:bodyPr>
          <a:lstStyle/>
          <a:p>
            <a:pPr algn="ctr">
              <a:lnSpc>
                <a:spcPts val="8987"/>
              </a:lnSpc>
            </a:pPr>
            <a:r>
              <a:rPr lang="en-US" sz="6419" b="true">
                <a:solidFill>
                  <a:srgbClr val="F8FFFB"/>
                </a:solidFill>
                <a:latin typeface="Arimo Bold"/>
                <a:ea typeface="Arimo Bold"/>
                <a:cs typeface="Arimo Bold"/>
                <a:sym typeface="Arimo Bold"/>
              </a:rPr>
              <a:t>25.0</a:t>
            </a:r>
          </a:p>
        </p:txBody>
      </p:sp>
      <p:sp>
        <p:nvSpPr>
          <p:cNvPr name="TextBox 15" id="15"/>
          <p:cNvSpPr txBox="true"/>
          <p:nvPr/>
        </p:nvSpPr>
        <p:spPr>
          <a:xfrm rot="0">
            <a:off x="7721459" y="8434568"/>
            <a:ext cx="2691619" cy="1228892"/>
          </a:xfrm>
          <a:prstGeom prst="rect">
            <a:avLst/>
          </a:prstGeom>
        </p:spPr>
        <p:txBody>
          <a:bodyPr anchor="t" rtlCol="false" tIns="0" lIns="0" bIns="0" rIns="0">
            <a:spAutoFit/>
          </a:bodyPr>
          <a:lstStyle/>
          <a:p>
            <a:pPr algn="ctr">
              <a:lnSpc>
                <a:spcPts val="8987"/>
              </a:lnSpc>
            </a:pPr>
            <a:r>
              <a:rPr lang="en-US" sz="6419" b="true">
                <a:solidFill>
                  <a:srgbClr val="000000"/>
                </a:solidFill>
                <a:latin typeface="Arimo Bold"/>
                <a:ea typeface="Arimo Bold"/>
                <a:cs typeface="Arimo Bold"/>
                <a:sym typeface="Arimo Bold"/>
              </a:rPr>
              <a:t>'c'</a:t>
            </a:r>
          </a:p>
        </p:txBody>
      </p:sp>
      <p:sp>
        <p:nvSpPr>
          <p:cNvPr name="TextBox 16" id="16"/>
          <p:cNvSpPr txBox="true"/>
          <p:nvPr/>
        </p:nvSpPr>
        <p:spPr>
          <a:xfrm rot="0">
            <a:off x="11026888" y="8447562"/>
            <a:ext cx="2691619" cy="1228892"/>
          </a:xfrm>
          <a:prstGeom prst="rect">
            <a:avLst/>
          </a:prstGeom>
        </p:spPr>
        <p:txBody>
          <a:bodyPr anchor="t" rtlCol="false" tIns="0" lIns="0" bIns="0" rIns="0">
            <a:spAutoFit/>
          </a:bodyPr>
          <a:lstStyle/>
          <a:p>
            <a:pPr algn="ctr">
              <a:lnSpc>
                <a:spcPts val="8987"/>
              </a:lnSpc>
            </a:pPr>
            <a:r>
              <a:rPr lang="en-US" sz="6419" b="true">
                <a:solidFill>
                  <a:srgbClr val="000000"/>
                </a:solidFill>
                <a:latin typeface="Arimo Bold"/>
                <a:ea typeface="Arimo Bold"/>
                <a:cs typeface="Arimo Bold"/>
                <a:sym typeface="Arimo Bold"/>
              </a:rPr>
              <a:t>"ccc"</a:t>
            </a:r>
          </a:p>
        </p:txBody>
      </p:sp>
      <p:sp>
        <p:nvSpPr>
          <p:cNvPr name="TextBox 17" id="17"/>
          <p:cNvSpPr txBox="true"/>
          <p:nvPr/>
        </p:nvSpPr>
        <p:spPr>
          <a:xfrm rot="0">
            <a:off x="14193166" y="8421575"/>
            <a:ext cx="2691619" cy="1241886"/>
          </a:xfrm>
          <a:prstGeom prst="rect">
            <a:avLst/>
          </a:prstGeom>
        </p:spPr>
        <p:txBody>
          <a:bodyPr anchor="t" rtlCol="false" tIns="0" lIns="0" bIns="0" rIns="0">
            <a:spAutoFit/>
          </a:bodyPr>
          <a:lstStyle/>
          <a:p>
            <a:pPr algn="ctr">
              <a:lnSpc>
                <a:spcPts val="8987"/>
              </a:lnSpc>
            </a:pPr>
            <a:r>
              <a:rPr lang="en-US" sz="6419" b="true">
                <a:solidFill>
                  <a:srgbClr val="FFFFFF"/>
                </a:solidFill>
                <a:latin typeface="Arimo Bold"/>
                <a:ea typeface="Arimo Bold"/>
                <a:cs typeface="Arimo Bold"/>
                <a:sym typeface="Arimo Bold"/>
              </a:rPr>
              <a:t>TRUE</a:t>
            </a:r>
          </a:p>
        </p:txBody>
      </p:sp>
      <p:sp>
        <p:nvSpPr>
          <p:cNvPr name="TextBox 18" id="18"/>
          <p:cNvSpPr txBox="true"/>
          <p:nvPr/>
        </p:nvSpPr>
        <p:spPr>
          <a:xfrm rot="0">
            <a:off x="7263493" y="3573763"/>
            <a:ext cx="4235053" cy="1564003"/>
          </a:xfrm>
          <a:prstGeom prst="rect">
            <a:avLst/>
          </a:prstGeom>
        </p:spPr>
        <p:txBody>
          <a:bodyPr anchor="t" rtlCol="false" tIns="0" lIns="0" bIns="0" rIns="0">
            <a:spAutoFit/>
          </a:bodyPr>
          <a:lstStyle/>
          <a:p>
            <a:pPr algn="ctr">
              <a:lnSpc>
                <a:spcPts val="11444"/>
              </a:lnSpc>
            </a:pPr>
            <a:r>
              <a:rPr lang="en-US" sz="8175">
                <a:solidFill>
                  <a:srgbClr val="FFFFFF"/>
                </a:solidFill>
                <a:latin typeface="Architects Daughter"/>
                <a:ea typeface="Architects Daughter"/>
                <a:cs typeface="Architects Daughter"/>
                <a:sym typeface="Architects Daughter"/>
              </a:rPr>
              <a:t>"Football"</a:t>
            </a:r>
          </a:p>
        </p:txBody>
      </p:sp>
      <p:grpSp>
        <p:nvGrpSpPr>
          <p:cNvPr name="Group 19" id="19"/>
          <p:cNvGrpSpPr/>
          <p:nvPr/>
        </p:nvGrpSpPr>
        <p:grpSpPr>
          <a:xfrm rot="0">
            <a:off x="2537237" y="210106"/>
            <a:ext cx="13213526" cy="9925515"/>
            <a:chOff x="0" y="0"/>
            <a:chExt cx="17618034" cy="13234020"/>
          </a:xfrm>
        </p:grpSpPr>
        <p:sp>
          <p:nvSpPr>
            <p:cNvPr name="Freeform 20" id="2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21" id="2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22" id="2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Tree>
  </p:cSld>
  <p:clrMapOvr>
    <a:masterClrMapping/>
  </p:clrMapOvr>
</p:sld>
</file>

<file path=ppt/slides/slide160.xml><?xml version="1.0" encoding="utf-8"?>
<p:sld xmlns:p="http://schemas.openxmlformats.org/presentationml/2006/main" xmlns:a="http://schemas.openxmlformats.org/drawingml/2006/main" xmlns:r="http://schemas.openxmlformats.org/officeDocument/2006/relationships">
  <p:cSld>
    <p:bg>
      <p:bgPr>
        <a:solidFill>
          <a:srgbClr val="002529"/>
        </a:solidFill>
      </p:bgPr>
    </p:bg>
    <p:spTree>
      <p:nvGrpSpPr>
        <p:cNvPr id="1" name=""/>
        <p:cNvGrpSpPr/>
        <p:nvPr/>
      </p:nvGrpSpPr>
      <p:grpSpPr>
        <a:xfrm>
          <a:off x="0" y="0"/>
          <a:ext cx="0" cy="0"/>
          <a:chOff x="0" y="0"/>
          <a:chExt cx="0" cy="0"/>
        </a:xfrm>
      </p:grpSpPr>
      <p:sp>
        <p:nvSpPr>
          <p:cNvPr name="Freeform 2" id="2"/>
          <p:cNvSpPr/>
          <p:nvPr/>
        </p:nvSpPr>
        <p:spPr>
          <a:xfrm flipH="false" flipV="false" rot="0">
            <a:off x="764909" y="1735083"/>
            <a:ext cx="10372405" cy="6317738"/>
          </a:xfrm>
          <a:custGeom>
            <a:avLst/>
            <a:gdLst/>
            <a:ahLst/>
            <a:cxnLst/>
            <a:rect r="r" b="b" t="t" l="l"/>
            <a:pathLst>
              <a:path h="6317738" w="10372405">
                <a:moveTo>
                  <a:pt x="0" y="0"/>
                </a:moveTo>
                <a:lnTo>
                  <a:pt x="10372405" y="0"/>
                </a:lnTo>
                <a:lnTo>
                  <a:pt x="10372405" y="6317738"/>
                </a:lnTo>
                <a:lnTo>
                  <a:pt x="0" y="6317738"/>
                </a:lnTo>
                <a:lnTo>
                  <a:pt x="0" y="0"/>
                </a:lnTo>
                <a:close/>
              </a:path>
            </a:pathLst>
          </a:custGeom>
          <a:blipFill>
            <a:blip r:embed="rId2">
              <a:extLst>
                <a:ext uri="{96DAC541-7B7A-43D3-8B79-37D633B846F1}">
                  <asvg:svgBlip xmlns:asvg="http://schemas.microsoft.com/office/drawing/2016/SVG/main" r:embed="rId3"/>
                </a:ext>
              </a:extLst>
            </a:blip>
            <a:stretch>
              <a:fillRect l="0" t="-278" r="0" b="-278"/>
            </a:stretch>
          </a:blipFill>
        </p:spPr>
      </p:sp>
      <p:sp>
        <p:nvSpPr>
          <p:cNvPr name="Freeform 3" id="3"/>
          <p:cNvSpPr/>
          <p:nvPr/>
        </p:nvSpPr>
        <p:spPr>
          <a:xfrm flipH="false" flipV="false" rot="0">
            <a:off x="11720067" y="1789908"/>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Freeform 4" id="4"/>
          <p:cNvSpPr/>
          <p:nvPr/>
        </p:nvSpPr>
        <p:spPr>
          <a:xfrm flipH="false" flipV="false" rot="0">
            <a:off x="11728392" y="5006207"/>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TextBox 5" id="5"/>
          <p:cNvSpPr txBox="true"/>
          <p:nvPr/>
        </p:nvSpPr>
        <p:spPr>
          <a:xfrm rot="0">
            <a:off x="1143423" y="2496304"/>
            <a:ext cx="8000577" cy="5286443"/>
          </a:xfrm>
          <a:prstGeom prst="rect">
            <a:avLst/>
          </a:prstGeom>
        </p:spPr>
        <p:txBody>
          <a:bodyPr anchor="t" rtlCol="false" tIns="0" lIns="0" bIns="0" rIns="0">
            <a:spAutoFit/>
          </a:bodyPr>
          <a:lstStyle/>
          <a:p>
            <a:pPr algn="l">
              <a:lnSpc>
                <a:spcPts val="4196"/>
              </a:lnSpc>
            </a:pPr>
            <a:r>
              <a:rPr lang="en-US" sz="2996" b="true">
                <a:solidFill>
                  <a:srgbClr val="002529">
                    <a:alpha val="37255"/>
                  </a:srgbClr>
                </a:solidFill>
                <a:latin typeface="Arimo Bold"/>
                <a:ea typeface="Arimo Bold"/>
                <a:cs typeface="Arimo Bold"/>
                <a:sym typeface="Arimo Bold"/>
              </a:rPr>
              <a:t>8.1.1 Variables and Constants</a:t>
            </a:r>
          </a:p>
          <a:p>
            <a:pPr algn="l">
              <a:lnSpc>
                <a:spcPts val="4196"/>
              </a:lnSpc>
            </a:pPr>
            <a:r>
              <a:rPr lang="en-US" sz="2996" b="true">
                <a:solidFill>
                  <a:srgbClr val="002529">
                    <a:alpha val="37255"/>
                  </a:srgbClr>
                </a:solidFill>
                <a:latin typeface="Arimo Bold"/>
                <a:ea typeface="Arimo Bold"/>
                <a:cs typeface="Arimo Bold"/>
                <a:sym typeface="Arimo Bold"/>
              </a:rPr>
              <a:t>8.1.2 Basic Data Types</a:t>
            </a:r>
          </a:p>
          <a:p>
            <a:pPr algn="l">
              <a:lnSpc>
                <a:spcPts val="4196"/>
              </a:lnSpc>
            </a:pPr>
            <a:r>
              <a:rPr lang="en-US" sz="2996" b="true">
                <a:solidFill>
                  <a:srgbClr val="002529">
                    <a:alpha val="37255"/>
                  </a:srgbClr>
                </a:solidFill>
                <a:latin typeface="Arimo Bold"/>
                <a:ea typeface="Arimo Bold"/>
                <a:cs typeface="Arimo Bold"/>
                <a:sym typeface="Arimo Bold"/>
              </a:rPr>
              <a:t>8.1.3 Input and Output </a:t>
            </a:r>
          </a:p>
          <a:p>
            <a:pPr algn="l">
              <a:lnSpc>
                <a:spcPts val="4196"/>
              </a:lnSpc>
            </a:pPr>
            <a:r>
              <a:rPr lang="en-US" sz="2996" b="true">
                <a:solidFill>
                  <a:srgbClr val="002529">
                    <a:alpha val="37255"/>
                  </a:srgbClr>
                </a:solidFill>
                <a:latin typeface="Arimo Bold"/>
                <a:ea typeface="Arimo Bold"/>
                <a:cs typeface="Arimo Bold"/>
                <a:sym typeface="Arimo Bold"/>
              </a:rPr>
              <a:t>8.1.4 Programming Fundamentals </a:t>
            </a:r>
          </a:p>
          <a:p>
            <a:pPr algn="l">
              <a:lnSpc>
                <a:spcPts val="4196"/>
              </a:lnSpc>
            </a:pPr>
            <a:r>
              <a:rPr lang="en-US" sz="2996" b="true">
                <a:solidFill>
                  <a:srgbClr val="002529">
                    <a:alpha val="37255"/>
                  </a:srgbClr>
                </a:solidFill>
                <a:latin typeface="Arimo Bold"/>
                <a:ea typeface="Arimo Bold"/>
                <a:cs typeface="Arimo Bold"/>
                <a:sym typeface="Arimo Bold"/>
              </a:rPr>
              <a:t>8.1.5 Nested Statements</a:t>
            </a:r>
          </a:p>
          <a:p>
            <a:pPr algn="l">
              <a:lnSpc>
                <a:spcPts val="4196"/>
              </a:lnSpc>
            </a:pPr>
            <a:r>
              <a:rPr lang="en-US" sz="2996" b="true">
                <a:solidFill>
                  <a:srgbClr val="002529">
                    <a:alpha val="37255"/>
                  </a:srgbClr>
                </a:solidFill>
                <a:latin typeface="Arimo Bold"/>
                <a:ea typeface="Arimo Bold"/>
                <a:cs typeface="Arimo Bold"/>
                <a:sym typeface="Arimo Bold"/>
              </a:rPr>
              <a:t>8.1.6 Procedures, Functions and Parameters</a:t>
            </a:r>
          </a:p>
          <a:p>
            <a:pPr algn="l">
              <a:lnSpc>
                <a:spcPts val="4196"/>
              </a:lnSpc>
            </a:pPr>
            <a:r>
              <a:rPr lang="en-US" sz="2996" b="true">
                <a:solidFill>
                  <a:srgbClr val="002529">
                    <a:alpha val="37255"/>
                  </a:srgbClr>
                </a:solidFill>
                <a:latin typeface="Arimo Bold"/>
                <a:ea typeface="Arimo Bold"/>
                <a:cs typeface="Arimo Bold"/>
                <a:sym typeface="Arimo Bold"/>
              </a:rPr>
              <a:t>8.1.7 Library Routines</a:t>
            </a:r>
          </a:p>
          <a:p>
            <a:pPr algn="l">
              <a:lnSpc>
                <a:spcPts val="4196"/>
              </a:lnSpc>
            </a:pPr>
            <a:r>
              <a:rPr lang="en-US" sz="2996" b="true">
                <a:solidFill>
                  <a:srgbClr val="002529">
                    <a:alpha val="37255"/>
                  </a:srgbClr>
                </a:solidFill>
                <a:latin typeface="Arimo Bold"/>
                <a:ea typeface="Arimo Bold"/>
                <a:cs typeface="Arimo Bold"/>
                <a:sym typeface="Arimo Bold"/>
              </a:rPr>
              <a:t>8.1.8 Creating a Maintainable Program</a:t>
            </a:r>
          </a:p>
        </p:txBody>
      </p:sp>
      <p:sp>
        <p:nvSpPr>
          <p:cNvPr name="TextBox 6" id="6"/>
          <p:cNvSpPr txBox="true"/>
          <p:nvPr/>
        </p:nvSpPr>
        <p:spPr>
          <a:xfrm rot="0">
            <a:off x="11820848" y="3170340"/>
            <a:ext cx="4816992" cy="1133475"/>
          </a:xfrm>
          <a:prstGeom prst="rect">
            <a:avLst/>
          </a:prstGeom>
        </p:spPr>
        <p:txBody>
          <a:bodyPr anchor="t" rtlCol="false" tIns="0" lIns="0" bIns="0" rIns="0">
            <a:spAutoFit/>
          </a:bodyPr>
          <a:lstStyle/>
          <a:p>
            <a:pPr algn="l">
              <a:lnSpc>
                <a:spcPts val="4200"/>
              </a:lnSpc>
            </a:pPr>
            <a:r>
              <a:rPr lang="en-US" sz="3000" b="true">
                <a:solidFill>
                  <a:srgbClr val="002529"/>
                </a:solidFill>
                <a:latin typeface="Arimo Bold"/>
                <a:ea typeface="Arimo Bold"/>
                <a:cs typeface="Arimo Bold"/>
                <a:sym typeface="Arimo Bold"/>
              </a:rPr>
              <a:t>8.2.2 Two-dimensional Arrays</a:t>
            </a:r>
          </a:p>
        </p:txBody>
      </p:sp>
      <p:sp>
        <p:nvSpPr>
          <p:cNvPr name="Freeform 7" id="7"/>
          <p:cNvSpPr/>
          <p:nvPr/>
        </p:nvSpPr>
        <p:spPr>
          <a:xfrm flipH="false" flipV="false" rot="0">
            <a:off x="12992826" y="3041178"/>
            <a:ext cx="705350" cy="913074"/>
          </a:xfrm>
          <a:custGeom>
            <a:avLst/>
            <a:gdLst/>
            <a:ahLst/>
            <a:cxnLst/>
            <a:rect r="r" b="b" t="t" l="l"/>
            <a:pathLst>
              <a:path h="913074" w="705350">
                <a:moveTo>
                  <a:pt x="0" y="0"/>
                </a:moveTo>
                <a:lnTo>
                  <a:pt x="705350" y="0"/>
                </a:lnTo>
                <a:lnTo>
                  <a:pt x="705350" y="913074"/>
                </a:lnTo>
                <a:lnTo>
                  <a:pt x="0" y="913074"/>
                </a:lnTo>
                <a:lnTo>
                  <a:pt x="0" y="0"/>
                </a:lnTo>
                <a:close/>
              </a:path>
            </a:pathLst>
          </a:custGeom>
          <a:blipFill>
            <a:blip r:embed="rId4">
              <a:extLst>
                <a:ext uri="{96DAC541-7B7A-43D3-8B79-37D633B846F1}">
                  <asvg:svgBlip xmlns:asvg="http://schemas.microsoft.com/office/drawing/2016/SVG/main" r:embed="rId5"/>
                </a:ext>
              </a:extLst>
            </a:blip>
            <a:stretch>
              <a:fillRect l="-45" t="0" r="-45" b="0"/>
            </a:stretch>
          </a:blipFill>
        </p:spPr>
      </p:sp>
      <p:sp>
        <p:nvSpPr>
          <p:cNvPr name="TextBox 8" id="8"/>
          <p:cNvSpPr txBox="true"/>
          <p:nvPr/>
        </p:nvSpPr>
        <p:spPr>
          <a:xfrm rot="0">
            <a:off x="11820848" y="2179740"/>
            <a:ext cx="4992965" cy="1133475"/>
          </a:xfrm>
          <a:prstGeom prst="rect">
            <a:avLst/>
          </a:prstGeom>
        </p:spPr>
        <p:txBody>
          <a:bodyPr anchor="t" rtlCol="false" tIns="0" lIns="0" bIns="0" rIns="0">
            <a:spAutoFit/>
          </a:bodyPr>
          <a:lstStyle/>
          <a:p>
            <a:pPr algn="l">
              <a:lnSpc>
                <a:spcPts val="4200"/>
              </a:lnSpc>
            </a:pPr>
            <a:r>
              <a:rPr lang="en-US" sz="3000" b="true">
                <a:solidFill>
                  <a:srgbClr val="D83731"/>
                </a:solidFill>
                <a:latin typeface="Arimo Bold"/>
                <a:ea typeface="Arimo Bold"/>
                <a:cs typeface="Arimo Bold"/>
                <a:sym typeface="Arimo Bold"/>
              </a:rPr>
              <a:t>8.2.1 One-dimensional Arrays</a:t>
            </a:r>
          </a:p>
        </p:txBody>
      </p:sp>
      <p:sp>
        <p:nvSpPr>
          <p:cNvPr name="TextBox 9" id="9"/>
          <p:cNvSpPr txBox="true"/>
          <p:nvPr/>
        </p:nvSpPr>
        <p:spPr>
          <a:xfrm rot="0">
            <a:off x="11820848" y="5459224"/>
            <a:ext cx="4318718" cy="2200275"/>
          </a:xfrm>
          <a:prstGeom prst="rect">
            <a:avLst/>
          </a:prstGeom>
        </p:spPr>
        <p:txBody>
          <a:bodyPr anchor="t" rtlCol="false" tIns="0" lIns="0" bIns="0" rIns="0">
            <a:spAutoFit/>
          </a:bodyPr>
          <a:lstStyle/>
          <a:p>
            <a:pPr algn="l">
              <a:lnSpc>
                <a:spcPts val="4200"/>
              </a:lnSpc>
            </a:pPr>
            <a:r>
              <a:rPr lang="en-US" sz="3000" b="true">
                <a:solidFill>
                  <a:srgbClr val="002529">
                    <a:alpha val="45490"/>
                  </a:srgbClr>
                </a:solidFill>
                <a:latin typeface="Arimo Bold"/>
                <a:ea typeface="Arimo Bold"/>
                <a:cs typeface="Arimo Bold"/>
                <a:sym typeface="Arimo Bold"/>
              </a:rPr>
              <a:t>8.3.1 Reading from a file</a:t>
            </a:r>
          </a:p>
          <a:p>
            <a:pPr algn="l">
              <a:lnSpc>
                <a:spcPts val="4200"/>
              </a:lnSpc>
            </a:pPr>
            <a:r>
              <a:rPr lang="en-US" sz="3000" b="true">
                <a:solidFill>
                  <a:srgbClr val="002529">
                    <a:alpha val="45490"/>
                  </a:srgbClr>
                </a:solidFill>
                <a:latin typeface="Arimo Bold"/>
                <a:ea typeface="Arimo Bold"/>
                <a:cs typeface="Arimo Bold"/>
                <a:sym typeface="Arimo Bold"/>
              </a:rPr>
              <a:t>8.3.2 Writing to a file </a:t>
            </a:r>
          </a:p>
        </p:txBody>
      </p:sp>
      <p:grpSp>
        <p:nvGrpSpPr>
          <p:cNvPr name="Group 10" id="10"/>
          <p:cNvGrpSpPr/>
          <p:nvPr/>
        </p:nvGrpSpPr>
        <p:grpSpPr>
          <a:xfrm rot="0">
            <a:off x="2537237" y="237660"/>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4" id="14"/>
          <p:cNvSpPr txBox="true"/>
          <p:nvPr/>
        </p:nvSpPr>
        <p:spPr>
          <a:xfrm rot="0">
            <a:off x="5295174" y="-15325"/>
            <a:ext cx="7697652" cy="916305"/>
          </a:xfrm>
          <a:prstGeom prst="rect">
            <a:avLst/>
          </a:prstGeom>
        </p:spPr>
        <p:txBody>
          <a:bodyPr anchor="t" rtlCol="false" tIns="0" lIns="0" bIns="0" rIns="0">
            <a:spAutoFit/>
          </a:bodyPr>
          <a:lstStyle/>
          <a:p>
            <a:pPr algn="ctr">
              <a:lnSpc>
                <a:spcPts val="6719"/>
              </a:lnSpc>
            </a:pPr>
            <a:r>
              <a:rPr lang="en-US" sz="4800" b="true">
                <a:solidFill>
                  <a:srgbClr val="E8EEF1"/>
                </a:solidFill>
                <a:latin typeface="Code Pro Bold"/>
                <a:ea typeface="Code Pro Bold"/>
                <a:cs typeface="Code Pro Bold"/>
                <a:sym typeface="Code Pro Bold"/>
              </a:rPr>
              <a:t>Chapter Outline</a:t>
            </a:r>
          </a:p>
        </p:txBody>
      </p:sp>
    </p:spTree>
  </p:cSld>
  <p:clrMapOvr>
    <a:masterClrMapping/>
  </p:clrMapOvr>
</p:sld>
</file>

<file path=ppt/slides/slide161.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One-dimensional array</a:t>
            </a:r>
          </a:p>
        </p:txBody>
      </p:sp>
      <p:sp>
        <p:nvSpPr>
          <p:cNvPr name="TextBox 4" id="4"/>
          <p:cNvSpPr txBox="true"/>
          <p:nvPr/>
        </p:nvSpPr>
        <p:spPr>
          <a:xfrm rot="0">
            <a:off x="11843146" y="948347"/>
            <a:ext cx="5133473" cy="1474453"/>
          </a:xfrm>
          <a:prstGeom prst="rect">
            <a:avLst/>
          </a:prstGeom>
        </p:spPr>
        <p:txBody>
          <a:bodyPr anchor="t" rtlCol="false" tIns="0" lIns="0" bIns="0" rIns="0">
            <a:spAutoFit/>
          </a:bodyPr>
          <a:lstStyle/>
          <a:p>
            <a:pPr algn="ctr">
              <a:lnSpc>
                <a:spcPts val="13016"/>
              </a:lnSpc>
            </a:pPr>
            <a:r>
              <a:rPr lang="en-US" sz="13016">
                <a:solidFill>
                  <a:srgbClr val="FFE865"/>
                </a:solidFill>
                <a:latin typeface="Noot"/>
                <a:ea typeface="Noot"/>
                <a:cs typeface="Noot"/>
                <a:sym typeface="Noot"/>
              </a:rPr>
              <a:t>RECAP</a:t>
            </a:r>
          </a:p>
        </p:txBody>
      </p:sp>
      <p:graphicFrame>
        <p:nvGraphicFramePr>
          <p:cNvPr name="Table 5" id="5"/>
          <p:cNvGraphicFramePr>
            <a:graphicFrameLocks noGrp="true"/>
          </p:cNvGraphicFramePr>
          <p:nvPr/>
        </p:nvGraphicFramePr>
        <p:xfrm>
          <a:off x="6566311" y="5997480"/>
          <a:ext cx="3810000" cy="2235200"/>
        </p:xfrm>
        <a:graphic>
          <a:graphicData uri="http://schemas.openxmlformats.org/drawingml/2006/table">
            <a:tbl>
              <a:tblPr/>
              <a:tblGrid>
                <a:gridCol w="1270000"/>
                <a:gridCol w="1270000"/>
                <a:gridCol w="1270000"/>
              </a:tblGrid>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r>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r>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r>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r>
            </a:tbl>
          </a:graphicData>
        </a:graphic>
      </p:graphicFrame>
      <p:grpSp>
        <p:nvGrpSpPr>
          <p:cNvPr name="Group 6" id="6"/>
          <p:cNvGrpSpPr/>
          <p:nvPr/>
        </p:nvGrpSpPr>
        <p:grpSpPr>
          <a:xfrm rot="0">
            <a:off x="-523846" y="5429376"/>
            <a:ext cx="5256495" cy="3545621"/>
            <a:chOff x="0" y="0"/>
            <a:chExt cx="7008660" cy="4727495"/>
          </a:xfrm>
        </p:grpSpPr>
        <p:sp>
          <p:nvSpPr>
            <p:cNvPr name="Freeform 7" id="7"/>
            <p:cNvSpPr/>
            <p:nvPr/>
          </p:nvSpPr>
          <p:spPr>
            <a:xfrm flipH="false" flipV="false" rot="0">
              <a:off x="0" y="0"/>
              <a:ext cx="7008622" cy="4727448"/>
            </a:xfrm>
            <a:custGeom>
              <a:avLst/>
              <a:gdLst/>
              <a:ahLst/>
              <a:cxnLst/>
              <a:rect r="r" b="b" t="t" l="l"/>
              <a:pathLst>
                <a:path h="4727448" w="7008622">
                  <a:moveTo>
                    <a:pt x="0" y="0"/>
                  </a:moveTo>
                  <a:lnTo>
                    <a:pt x="7008622" y="0"/>
                  </a:lnTo>
                  <a:lnTo>
                    <a:pt x="7008622" y="4727448"/>
                  </a:lnTo>
                  <a:lnTo>
                    <a:pt x="0" y="4727448"/>
                  </a:lnTo>
                  <a:lnTo>
                    <a:pt x="0" y="0"/>
                  </a:lnTo>
                  <a:close/>
                </a:path>
              </a:pathLst>
            </a:custGeom>
            <a:blipFill>
              <a:blip r:embed="rId4"/>
              <a:stretch>
                <a:fillRect l="-46218" t="0" r="-46219" b="0"/>
              </a:stretch>
            </a:blipFill>
          </p:spPr>
        </p:sp>
      </p:grpSp>
      <p:grpSp>
        <p:nvGrpSpPr>
          <p:cNvPr name="Group 8" id="8"/>
          <p:cNvGrpSpPr/>
          <p:nvPr/>
        </p:nvGrpSpPr>
        <p:grpSpPr>
          <a:xfrm rot="0">
            <a:off x="11337452" y="7088531"/>
            <a:ext cx="1002888" cy="47625"/>
            <a:chOff x="0" y="0"/>
            <a:chExt cx="1337184" cy="63500"/>
          </a:xfrm>
        </p:grpSpPr>
        <p:sp>
          <p:nvSpPr>
            <p:cNvPr name="Freeform 9" id="9"/>
            <p:cNvSpPr/>
            <p:nvPr/>
          </p:nvSpPr>
          <p:spPr>
            <a:xfrm flipH="false" flipV="false" rot="0">
              <a:off x="31750" y="0"/>
              <a:ext cx="1273683" cy="63500"/>
            </a:xfrm>
            <a:custGeom>
              <a:avLst/>
              <a:gdLst/>
              <a:ahLst/>
              <a:cxnLst/>
              <a:rect r="r" b="b" t="t" l="l"/>
              <a:pathLst>
                <a:path h="63500" w="1273683">
                  <a:moveTo>
                    <a:pt x="0" y="0"/>
                  </a:moveTo>
                  <a:lnTo>
                    <a:pt x="1273683" y="0"/>
                  </a:lnTo>
                  <a:lnTo>
                    <a:pt x="1273683" y="63500"/>
                  </a:lnTo>
                  <a:lnTo>
                    <a:pt x="0" y="63500"/>
                  </a:lnTo>
                  <a:close/>
                </a:path>
              </a:pathLst>
            </a:custGeom>
            <a:solidFill>
              <a:srgbClr val="FFE361"/>
            </a:solidFill>
          </p:spPr>
        </p:sp>
      </p:grpSp>
      <p:grpSp>
        <p:nvGrpSpPr>
          <p:cNvPr name="Group 10" id="10"/>
          <p:cNvGrpSpPr/>
          <p:nvPr/>
        </p:nvGrpSpPr>
        <p:grpSpPr>
          <a:xfrm rot="0">
            <a:off x="11838895" y="4998726"/>
            <a:ext cx="6192297" cy="3905665"/>
            <a:chOff x="0" y="0"/>
            <a:chExt cx="8256396" cy="5207553"/>
          </a:xfrm>
        </p:grpSpPr>
        <p:sp>
          <p:nvSpPr>
            <p:cNvPr name="Freeform 11" id="11"/>
            <p:cNvSpPr/>
            <p:nvPr/>
          </p:nvSpPr>
          <p:spPr>
            <a:xfrm flipH="false" flipV="false" rot="0">
              <a:off x="0" y="0"/>
              <a:ext cx="8256397" cy="5207508"/>
            </a:xfrm>
            <a:custGeom>
              <a:avLst/>
              <a:gdLst/>
              <a:ahLst/>
              <a:cxnLst/>
              <a:rect r="r" b="b" t="t" l="l"/>
              <a:pathLst>
                <a:path h="5207508" w="8256397">
                  <a:moveTo>
                    <a:pt x="0" y="0"/>
                  </a:moveTo>
                  <a:lnTo>
                    <a:pt x="8256397" y="0"/>
                  </a:lnTo>
                  <a:lnTo>
                    <a:pt x="8256397" y="5207508"/>
                  </a:lnTo>
                  <a:lnTo>
                    <a:pt x="0" y="5207508"/>
                  </a:lnTo>
                  <a:lnTo>
                    <a:pt x="0" y="0"/>
                  </a:lnTo>
                  <a:close/>
                </a:path>
              </a:pathLst>
            </a:custGeom>
            <a:blipFill>
              <a:blip r:embed="rId5"/>
              <a:stretch>
                <a:fillRect l="-39971" t="0" r="-39971" b="0"/>
              </a:stretch>
            </a:blipFill>
          </p:spPr>
        </p:sp>
      </p:grpSp>
      <p:sp>
        <p:nvSpPr>
          <p:cNvPr name="TextBox 12" id="12"/>
          <p:cNvSpPr txBox="true"/>
          <p:nvPr/>
        </p:nvSpPr>
        <p:spPr>
          <a:xfrm rot="0">
            <a:off x="7465596" y="8584354"/>
            <a:ext cx="3285871" cy="481220"/>
          </a:xfrm>
          <a:prstGeom prst="rect">
            <a:avLst/>
          </a:prstGeom>
        </p:spPr>
        <p:txBody>
          <a:bodyPr anchor="t" rtlCol="false" tIns="0" lIns="0" bIns="0" rIns="0">
            <a:spAutoFit/>
          </a:bodyPr>
          <a:lstStyle/>
          <a:p>
            <a:pPr algn="l">
              <a:lnSpc>
                <a:spcPts val="3401"/>
              </a:lnSpc>
            </a:pPr>
            <a:r>
              <a:rPr lang="en-US" sz="2429">
                <a:solidFill>
                  <a:srgbClr val="FFE361"/>
                </a:solidFill>
                <a:latin typeface="Anca Coder"/>
                <a:ea typeface="Anca Coder"/>
                <a:cs typeface="Anca Coder"/>
                <a:sym typeface="Anca Coder"/>
              </a:rPr>
              <a:t>Computer memory</a:t>
            </a:r>
          </a:p>
        </p:txBody>
      </p:sp>
      <p:sp>
        <p:nvSpPr>
          <p:cNvPr name="TextBox 13" id="13"/>
          <p:cNvSpPr txBox="true"/>
          <p:nvPr/>
        </p:nvSpPr>
        <p:spPr>
          <a:xfrm rot="0">
            <a:off x="895814" y="8120330"/>
            <a:ext cx="3175403" cy="396712"/>
          </a:xfrm>
          <a:prstGeom prst="rect">
            <a:avLst/>
          </a:prstGeom>
        </p:spPr>
        <p:txBody>
          <a:bodyPr anchor="t" rtlCol="false" tIns="0" lIns="0" bIns="0" rIns="0">
            <a:spAutoFit/>
          </a:bodyPr>
          <a:lstStyle/>
          <a:p>
            <a:pPr algn="l">
              <a:lnSpc>
                <a:spcPts val="2808"/>
              </a:lnSpc>
            </a:pPr>
            <a:r>
              <a:rPr lang="en-US" sz="2005">
                <a:solidFill>
                  <a:srgbClr val="FFE361"/>
                </a:solidFill>
                <a:latin typeface="Anca Coder"/>
                <a:ea typeface="Anca Coder"/>
                <a:cs typeface="Anca Coder"/>
                <a:sym typeface="Anca Coder"/>
              </a:rPr>
              <a:t>Variable is created</a:t>
            </a:r>
          </a:p>
        </p:txBody>
      </p:sp>
      <p:sp>
        <p:nvSpPr>
          <p:cNvPr name="TextBox 14" id="14"/>
          <p:cNvSpPr txBox="true"/>
          <p:nvPr/>
        </p:nvSpPr>
        <p:spPr>
          <a:xfrm rot="0">
            <a:off x="8530583" y="6524496"/>
            <a:ext cx="750883" cy="823571"/>
          </a:xfrm>
          <a:prstGeom prst="rect">
            <a:avLst/>
          </a:prstGeom>
        </p:spPr>
        <p:txBody>
          <a:bodyPr anchor="t" rtlCol="false" tIns="0" lIns="0" bIns="0" rIns="0">
            <a:spAutoFit/>
          </a:bodyPr>
          <a:lstStyle/>
          <a:p>
            <a:pPr algn="l">
              <a:lnSpc>
                <a:spcPts val="5991"/>
              </a:lnSpc>
            </a:pPr>
            <a:r>
              <a:rPr lang="en-US" sz="4280">
                <a:solidFill>
                  <a:srgbClr val="002529"/>
                </a:solidFill>
                <a:latin typeface="Code Pro"/>
                <a:ea typeface="Code Pro"/>
                <a:cs typeface="Code Pro"/>
                <a:sym typeface="Code Pro"/>
              </a:rPr>
              <a:t>10</a:t>
            </a:r>
          </a:p>
        </p:txBody>
      </p:sp>
      <p:sp>
        <p:nvSpPr>
          <p:cNvPr name="TextBox 15" id="15"/>
          <p:cNvSpPr txBox="true"/>
          <p:nvPr/>
        </p:nvSpPr>
        <p:spPr>
          <a:xfrm rot="0">
            <a:off x="13705795" y="7959544"/>
            <a:ext cx="2890755" cy="1155390"/>
          </a:xfrm>
          <a:prstGeom prst="rect">
            <a:avLst/>
          </a:prstGeom>
        </p:spPr>
        <p:txBody>
          <a:bodyPr anchor="t" rtlCol="false" tIns="0" lIns="0" bIns="0" rIns="0">
            <a:spAutoFit/>
          </a:bodyPr>
          <a:lstStyle/>
          <a:p>
            <a:pPr algn="l">
              <a:lnSpc>
                <a:spcPts val="2991"/>
              </a:lnSpc>
            </a:pPr>
            <a:r>
              <a:rPr lang="en-US" sz="2136">
                <a:solidFill>
                  <a:srgbClr val="FFE361"/>
                </a:solidFill>
                <a:latin typeface="Anca Coder"/>
                <a:ea typeface="Anca Coder"/>
                <a:cs typeface="Anca Coder"/>
                <a:sym typeface="Anca Coder"/>
              </a:rPr>
              <a:t>refer to the data stored in the memory by name </a:t>
            </a:r>
          </a:p>
        </p:txBody>
      </p:sp>
      <p:grpSp>
        <p:nvGrpSpPr>
          <p:cNvPr name="Group 16" id="16"/>
          <p:cNvGrpSpPr/>
          <p:nvPr/>
        </p:nvGrpSpPr>
        <p:grpSpPr>
          <a:xfrm rot="0">
            <a:off x="5149086" y="7040906"/>
            <a:ext cx="1002888" cy="47625"/>
            <a:chOff x="0" y="0"/>
            <a:chExt cx="1337184" cy="63500"/>
          </a:xfrm>
        </p:grpSpPr>
        <p:sp>
          <p:nvSpPr>
            <p:cNvPr name="Freeform 17" id="17"/>
            <p:cNvSpPr/>
            <p:nvPr/>
          </p:nvSpPr>
          <p:spPr>
            <a:xfrm flipH="false" flipV="false" rot="0">
              <a:off x="31750" y="0"/>
              <a:ext cx="1273683" cy="63500"/>
            </a:xfrm>
            <a:custGeom>
              <a:avLst/>
              <a:gdLst/>
              <a:ahLst/>
              <a:cxnLst/>
              <a:rect r="r" b="b" t="t" l="l"/>
              <a:pathLst>
                <a:path h="63500" w="1273683">
                  <a:moveTo>
                    <a:pt x="0" y="0"/>
                  </a:moveTo>
                  <a:lnTo>
                    <a:pt x="1273683" y="0"/>
                  </a:lnTo>
                  <a:lnTo>
                    <a:pt x="1273683" y="63500"/>
                  </a:lnTo>
                  <a:lnTo>
                    <a:pt x="0" y="63500"/>
                  </a:lnTo>
                  <a:close/>
                </a:path>
              </a:pathLst>
            </a:custGeom>
            <a:solidFill>
              <a:srgbClr val="FFE361"/>
            </a:solidFill>
          </p:spPr>
        </p:sp>
      </p:grpSp>
      <p:sp>
        <p:nvSpPr>
          <p:cNvPr name="TextBox 18" id="18"/>
          <p:cNvSpPr txBox="true"/>
          <p:nvPr/>
        </p:nvSpPr>
        <p:spPr>
          <a:xfrm rot="0">
            <a:off x="3889960" y="3551817"/>
            <a:ext cx="11155888" cy="1265933"/>
          </a:xfrm>
          <a:prstGeom prst="rect">
            <a:avLst/>
          </a:prstGeom>
        </p:spPr>
        <p:txBody>
          <a:bodyPr anchor="t" rtlCol="false" tIns="0" lIns="0" bIns="0" rIns="0">
            <a:spAutoFit/>
          </a:bodyPr>
          <a:lstStyle/>
          <a:p>
            <a:pPr algn="l">
              <a:lnSpc>
                <a:spcPts val="4838"/>
              </a:lnSpc>
            </a:pPr>
            <a:r>
              <a:rPr lang="en-US" sz="3455">
                <a:solidFill>
                  <a:srgbClr val="FFE361"/>
                </a:solidFill>
                <a:latin typeface="Anca Coder"/>
                <a:ea typeface="Anca Coder"/>
                <a:cs typeface="Anca Coder"/>
                <a:sym typeface="Anca Coder"/>
              </a:rPr>
              <a:t>Variables are memory locations that can store a piece of data. </a:t>
            </a:r>
          </a:p>
        </p:txBody>
      </p:sp>
      <p:grpSp>
        <p:nvGrpSpPr>
          <p:cNvPr name="Group 19" id="19"/>
          <p:cNvGrpSpPr/>
          <p:nvPr/>
        </p:nvGrpSpPr>
        <p:grpSpPr>
          <a:xfrm rot="0">
            <a:off x="2537237" y="237660"/>
            <a:ext cx="13213526" cy="9925515"/>
            <a:chOff x="0" y="0"/>
            <a:chExt cx="17618034" cy="13234020"/>
          </a:xfrm>
        </p:grpSpPr>
        <p:sp>
          <p:nvSpPr>
            <p:cNvPr name="Freeform 20" id="2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21" id="2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22" id="2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62.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aphicFrame>
        <p:nvGraphicFramePr>
          <p:cNvPr name="Table 3" id="3"/>
          <p:cNvGraphicFramePr>
            <a:graphicFrameLocks noGrp="true"/>
          </p:cNvGraphicFramePr>
          <p:nvPr/>
        </p:nvGraphicFramePr>
        <p:xfrm>
          <a:off x="6566311" y="5997480"/>
          <a:ext cx="3810000" cy="2235200"/>
        </p:xfrm>
        <a:graphic>
          <a:graphicData uri="http://schemas.openxmlformats.org/drawingml/2006/table">
            <a:tbl>
              <a:tblPr/>
              <a:tblGrid>
                <a:gridCol w="1270000"/>
                <a:gridCol w="1270000"/>
                <a:gridCol w="1270000"/>
              </a:tblGrid>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r>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BB99FF"/>
                    </a:solidFill>
                  </a:tcPr>
                </a:tc>
              </a:tr>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r>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r>
            </a:tbl>
          </a:graphicData>
        </a:graphic>
      </p:graphicFrame>
      <p:grpSp>
        <p:nvGrpSpPr>
          <p:cNvPr name="Group 4" id="4"/>
          <p:cNvGrpSpPr/>
          <p:nvPr/>
        </p:nvGrpSpPr>
        <p:grpSpPr>
          <a:xfrm rot="0">
            <a:off x="11337452" y="7088531"/>
            <a:ext cx="1002888" cy="47625"/>
            <a:chOff x="0" y="0"/>
            <a:chExt cx="1337184" cy="63500"/>
          </a:xfrm>
        </p:grpSpPr>
        <p:sp>
          <p:nvSpPr>
            <p:cNvPr name="Freeform 5" id="5"/>
            <p:cNvSpPr/>
            <p:nvPr/>
          </p:nvSpPr>
          <p:spPr>
            <a:xfrm flipH="false" flipV="false" rot="0">
              <a:off x="31750" y="0"/>
              <a:ext cx="1273683" cy="63500"/>
            </a:xfrm>
            <a:custGeom>
              <a:avLst/>
              <a:gdLst/>
              <a:ahLst/>
              <a:cxnLst/>
              <a:rect r="r" b="b" t="t" l="l"/>
              <a:pathLst>
                <a:path h="63500" w="1273683">
                  <a:moveTo>
                    <a:pt x="0" y="0"/>
                  </a:moveTo>
                  <a:lnTo>
                    <a:pt x="1273683" y="0"/>
                  </a:lnTo>
                  <a:lnTo>
                    <a:pt x="1273683" y="63500"/>
                  </a:lnTo>
                  <a:lnTo>
                    <a:pt x="0" y="63500"/>
                  </a:lnTo>
                  <a:close/>
                </a:path>
              </a:pathLst>
            </a:custGeom>
            <a:solidFill>
              <a:srgbClr val="FFE361"/>
            </a:solidFill>
          </p:spPr>
        </p:sp>
      </p:grpSp>
      <p:grpSp>
        <p:nvGrpSpPr>
          <p:cNvPr name="Group 6" id="6"/>
          <p:cNvGrpSpPr/>
          <p:nvPr/>
        </p:nvGrpSpPr>
        <p:grpSpPr>
          <a:xfrm rot="0">
            <a:off x="11838895" y="4998726"/>
            <a:ext cx="6192297" cy="3905665"/>
            <a:chOff x="0" y="0"/>
            <a:chExt cx="8256396" cy="5207553"/>
          </a:xfrm>
        </p:grpSpPr>
        <p:sp>
          <p:nvSpPr>
            <p:cNvPr name="Freeform 7" id="7"/>
            <p:cNvSpPr/>
            <p:nvPr/>
          </p:nvSpPr>
          <p:spPr>
            <a:xfrm flipH="false" flipV="false" rot="0">
              <a:off x="0" y="0"/>
              <a:ext cx="8256397" cy="5207508"/>
            </a:xfrm>
            <a:custGeom>
              <a:avLst/>
              <a:gdLst/>
              <a:ahLst/>
              <a:cxnLst/>
              <a:rect r="r" b="b" t="t" l="l"/>
              <a:pathLst>
                <a:path h="5207508" w="8256397">
                  <a:moveTo>
                    <a:pt x="0" y="0"/>
                  </a:moveTo>
                  <a:lnTo>
                    <a:pt x="8256397" y="0"/>
                  </a:lnTo>
                  <a:lnTo>
                    <a:pt x="8256397" y="5207508"/>
                  </a:lnTo>
                  <a:lnTo>
                    <a:pt x="0" y="5207508"/>
                  </a:lnTo>
                  <a:lnTo>
                    <a:pt x="0" y="0"/>
                  </a:lnTo>
                  <a:close/>
                </a:path>
              </a:pathLst>
            </a:custGeom>
            <a:blipFill>
              <a:blip r:embed="rId4"/>
              <a:stretch>
                <a:fillRect l="-39971" t="0" r="-39971" b="0"/>
              </a:stretch>
            </a:blipFill>
          </p:spPr>
        </p:sp>
      </p:grpSp>
      <p:grpSp>
        <p:nvGrpSpPr>
          <p:cNvPr name="Group 8" id="8"/>
          <p:cNvGrpSpPr/>
          <p:nvPr/>
        </p:nvGrpSpPr>
        <p:grpSpPr>
          <a:xfrm rot="0">
            <a:off x="5149086" y="7040906"/>
            <a:ext cx="1002888" cy="47625"/>
            <a:chOff x="0" y="0"/>
            <a:chExt cx="1337184" cy="63500"/>
          </a:xfrm>
        </p:grpSpPr>
        <p:sp>
          <p:nvSpPr>
            <p:cNvPr name="Freeform 9" id="9"/>
            <p:cNvSpPr/>
            <p:nvPr/>
          </p:nvSpPr>
          <p:spPr>
            <a:xfrm flipH="false" flipV="false" rot="0">
              <a:off x="31750" y="0"/>
              <a:ext cx="1273683" cy="63500"/>
            </a:xfrm>
            <a:custGeom>
              <a:avLst/>
              <a:gdLst/>
              <a:ahLst/>
              <a:cxnLst/>
              <a:rect r="r" b="b" t="t" l="l"/>
              <a:pathLst>
                <a:path h="63500" w="1273683">
                  <a:moveTo>
                    <a:pt x="0" y="0"/>
                  </a:moveTo>
                  <a:lnTo>
                    <a:pt x="1273683" y="0"/>
                  </a:lnTo>
                  <a:lnTo>
                    <a:pt x="1273683" y="63500"/>
                  </a:lnTo>
                  <a:lnTo>
                    <a:pt x="0" y="63500"/>
                  </a:lnTo>
                  <a:close/>
                </a:path>
              </a:pathLst>
            </a:custGeom>
            <a:solidFill>
              <a:srgbClr val="FFE361"/>
            </a:solidFill>
          </p:spPr>
        </p:sp>
      </p:grpSp>
      <p:grpSp>
        <p:nvGrpSpPr>
          <p:cNvPr name="Group 10" id="10"/>
          <p:cNvGrpSpPr/>
          <p:nvPr/>
        </p:nvGrpSpPr>
        <p:grpSpPr>
          <a:xfrm rot="0">
            <a:off x="-434003" y="5248401"/>
            <a:ext cx="5020469" cy="3225330"/>
            <a:chOff x="0" y="0"/>
            <a:chExt cx="6693959" cy="4300440"/>
          </a:xfrm>
        </p:grpSpPr>
        <p:sp>
          <p:nvSpPr>
            <p:cNvPr name="Freeform 11" id="11"/>
            <p:cNvSpPr/>
            <p:nvPr/>
          </p:nvSpPr>
          <p:spPr>
            <a:xfrm flipH="false" flipV="false" rot="0">
              <a:off x="0" y="0"/>
              <a:ext cx="6693916" cy="4300474"/>
            </a:xfrm>
            <a:custGeom>
              <a:avLst/>
              <a:gdLst/>
              <a:ahLst/>
              <a:cxnLst/>
              <a:rect r="r" b="b" t="t" l="l"/>
              <a:pathLst>
                <a:path h="4300474" w="6693916">
                  <a:moveTo>
                    <a:pt x="0" y="0"/>
                  </a:moveTo>
                  <a:lnTo>
                    <a:pt x="6693916" y="0"/>
                  </a:lnTo>
                  <a:lnTo>
                    <a:pt x="6693916" y="4300474"/>
                  </a:lnTo>
                  <a:lnTo>
                    <a:pt x="0" y="4300474"/>
                  </a:lnTo>
                  <a:lnTo>
                    <a:pt x="0" y="0"/>
                  </a:lnTo>
                  <a:close/>
                </a:path>
              </a:pathLst>
            </a:custGeom>
            <a:blipFill>
              <a:blip r:embed="rId5"/>
              <a:stretch>
                <a:fillRect l="-32788" t="0" r="-32788" b="0"/>
              </a:stretch>
            </a:blipFill>
          </p:spPr>
        </p:sp>
      </p:grpSp>
      <p:sp>
        <p:nvSpPr>
          <p:cNvPr name="TextBox 12" id="12"/>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One-dimensional array</a:t>
            </a:r>
          </a:p>
        </p:txBody>
      </p:sp>
      <p:sp>
        <p:nvSpPr>
          <p:cNvPr name="TextBox 13" id="13"/>
          <p:cNvSpPr txBox="true"/>
          <p:nvPr/>
        </p:nvSpPr>
        <p:spPr>
          <a:xfrm rot="0">
            <a:off x="11802320" y="948347"/>
            <a:ext cx="5215126" cy="1474453"/>
          </a:xfrm>
          <a:prstGeom prst="rect">
            <a:avLst/>
          </a:prstGeom>
        </p:spPr>
        <p:txBody>
          <a:bodyPr anchor="t" rtlCol="false" tIns="0" lIns="0" bIns="0" rIns="0">
            <a:spAutoFit/>
          </a:bodyPr>
          <a:lstStyle/>
          <a:p>
            <a:pPr algn="ctr">
              <a:lnSpc>
                <a:spcPts val="13016"/>
              </a:lnSpc>
            </a:pPr>
            <a:r>
              <a:rPr lang="en-US" sz="13016">
                <a:solidFill>
                  <a:srgbClr val="FFE865"/>
                </a:solidFill>
                <a:latin typeface="Noot"/>
                <a:ea typeface="Noot"/>
                <a:cs typeface="Noot"/>
                <a:sym typeface="Noot"/>
              </a:rPr>
              <a:t>ARRAY</a:t>
            </a:r>
          </a:p>
        </p:txBody>
      </p:sp>
      <p:sp>
        <p:nvSpPr>
          <p:cNvPr name="TextBox 14" id="14"/>
          <p:cNvSpPr txBox="true"/>
          <p:nvPr/>
        </p:nvSpPr>
        <p:spPr>
          <a:xfrm rot="0">
            <a:off x="7465596" y="8584354"/>
            <a:ext cx="3285871" cy="481220"/>
          </a:xfrm>
          <a:prstGeom prst="rect">
            <a:avLst/>
          </a:prstGeom>
        </p:spPr>
        <p:txBody>
          <a:bodyPr anchor="t" rtlCol="false" tIns="0" lIns="0" bIns="0" rIns="0">
            <a:spAutoFit/>
          </a:bodyPr>
          <a:lstStyle/>
          <a:p>
            <a:pPr algn="l">
              <a:lnSpc>
                <a:spcPts val="3401"/>
              </a:lnSpc>
            </a:pPr>
            <a:r>
              <a:rPr lang="en-US" sz="2429">
                <a:solidFill>
                  <a:srgbClr val="FFE361"/>
                </a:solidFill>
                <a:latin typeface="Anca Coder"/>
                <a:ea typeface="Anca Coder"/>
                <a:cs typeface="Anca Coder"/>
                <a:sym typeface="Anca Coder"/>
              </a:rPr>
              <a:t>Computer memory</a:t>
            </a:r>
          </a:p>
        </p:txBody>
      </p:sp>
      <p:sp>
        <p:nvSpPr>
          <p:cNvPr name="TextBox 15" id="15"/>
          <p:cNvSpPr txBox="true"/>
          <p:nvPr/>
        </p:nvSpPr>
        <p:spPr>
          <a:xfrm rot="0">
            <a:off x="895814" y="8120330"/>
            <a:ext cx="3175403" cy="396712"/>
          </a:xfrm>
          <a:prstGeom prst="rect">
            <a:avLst/>
          </a:prstGeom>
        </p:spPr>
        <p:txBody>
          <a:bodyPr anchor="t" rtlCol="false" tIns="0" lIns="0" bIns="0" rIns="0">
            <a:spAutoFit/>
          </a:bodyPr>
          <a:lstStyle/>
          <a:p>
            <a:pPr algn="l">
              <a:lnSpc>
                <a:spcPts val="2808"/>
              </a:lnSpc>
            </a:pPr>
            <a:r>
              <a:rPr lang="en-US" sz="2005">
                <a:solidFill>
                  <a:srgbClr val="FFE361"/>
                </a:solidFill>
                <a:latin typeface="Anca Coder"/>
                <a:ea typeface="Anca Coder"/>
                <a:cs typeface="Anca Coder"/>
                <a:sym typeface="Anca Coder"/>
              </a:rPr>
              <a:t>Variable is created</a:t>
            </a:r>
          </a:p>
        </p:txBody>
      </p:sp>
      <p:sp>
        <p:nvSpPr>
          <p:cNvPr name="TextBox 16" id="16"/>
          <p:cNvSpPr txBox="true"/>
          <p:nvPr/>
        </p:nvSpPr>
        <p:spPr>
          <a:xfrm rot="0">
            <a:off x="6558673" y="6442679"/>
            <a:ext cx="750883" cy="815198"/>
          </a:xfrm>
          <a:prstGeom prst="rect">
            <a:avLst/>
          </a:prstGeom>
        </p:spPr>
        <p:txBody>
          <a:bodyPr anchor="t" rtlCol="false" tIns="0" lIns="0" bIns="0" rIns="0">
            <a:spAutoFit/>
          </a:bodyPr>
          <a:lstStyle/>
          <a:p>
            <a:pPr algn="ctr">
              <a:lnSpc>
                <a:spcPts val="5991"/>
              </a:lnSpc>
            </a:pPr>
            <a:r>
              <a:rPr lang="en-US" sz="4280">
                <a:solidFill>
                  <a:srgbClr val="002529"/>
                </a:solidFill>
                <a:latin typeface="Code Pro"/>
                <a:ea typeface="Code Pro"/>
                <a:cs typeface="Code Pro"/>
                <a:sym typeface="Code Pro"/>
              </a:rPr>
              <a:t>2</a:t>
            </a:r>
          </a:p>
        </p:txBody>
      </p:sp>
      <p:sp>
        <p:nvSpPr>
          <p:cNvPr name="TextBox 17" id="17"/>
          <p:cNvSpPr txBox="true"/>
          <p:nvPr/>
        </p:nvSpPr>
        <p:spPr>
          <a:xfrm rot="0">
            <a:off x="13705795" y="7959544"/>
            <a:ext cx="2890755" cy="1694505"/>
          </a:xfrm>
          <a:prstGeom prst="rect">
            <a:avLst/>
          </a:prstGeom>
        </p:spPr>
        <p:txBody>
          <a:bodyPr anchor="t" rtlCol="false" tIns="0" lIns="0" bIns="0" rIns="0">
            <a:spAutoFit/>
          </a:bodyPr>
          <a:lstStyle/>
          <a:p>
            <a:pPr algn="l">
              <a:lnSpc>
                <a:spcPts val="2991"/>
              </a:lnSpc>
            </a:pPr>
            <a:r>
              <a:rPr lang="en-US" sz="2136">
                <a:solidFill>
                  <a:srgbClr val="FFE361"/>
                </a:solidFill>
                <a:latin typeface="Anca Coder"/>
                <a:ea typeface="Anca Coder"/>
                <a:cs typeface="Anca Coder"/>
                <a:sym typeface="Anca Coder"/>
              </a:rPr>
              <a:t>refer to the </a:t>
            </a:r>
          </a:p>
          <a:p>
            <a:pPr algn="l">
              <a:lnSpc>
                <a:spcPts val="3411"/>
              </a:lnSpc>
            </a:pPr>
            <a:r>
              <a:rPr lang="en-US" sz="2436">
                <a:solidFill>
                  <a:srgbClr val="F8FFFB"/>
                </a:solidFill>
                <a:latin typeface="Anca Coder"/>
                <a:ea typeface="Anca Coder"/>
                <a:cs typeface="Anca Coder"/>
                <a:sym typeface="Anca Coder"/>
              </a:rPr>
              <a:t>GROUP OF</a:t>
            </a:r>
            <a:r>
              <a:rPr lang="en-US" sz="2436">
                <a:solidFill>
                  <a:srgbClr val="FFE361"/>
                </a:solidFill>
                <a:latin typeface="Anca Coder"/>
                <a:ea typeface="Anca Coder"/>
                <a:cs typeface="Anca Coder"/>
                <a:sym typeface="Anca Coder"/>
              </a:rPr>
              <a:t> data stored in the memory by name </a:t>
            </a:r>
          </a:p>
        </p:txBody>
      </p:sp>
      <p:sp>
        <p:nvSpPr>
          <p:cNvPr name="TextBox 18" id="18"/>
          <p:cNvSpPr txBox="true"/>
          <p:nvPr/>
        </p:nvSpPr>
        <p:spPr>
          <a:xfrm rot="0">
            <a:off x="3995285" y="3381813"/>
            <a:ext cx="11155888" cy="1866588"/>
          </a:xfrm>
          <a:prstGeom prst="rect">
            <a:avLst/>
          </a:prstGeom>
        </p:spPr>
        <p:txBody>
          <a:bodyPr anchor="t" rtlCol="false" tIns="0" lIns="0" bIns="0" rIns="0">
            <a:spAutoFit/>
          </a:bodyPr>
          <a:lstStyle/>
          <a:p>
            <a:pPr algn="l">
              <a:lnSpc>
                <a:spcPts val="4838"/>
              </a:lnSpc>
            </a:pPr>
            <a:r>
              <a:rPr lang="en-US" sz="3455">
                <a:solidFill>
                  <a:srgbClr val="FFE361"/>
                </a:solidFill>
                <a:latin typeface="Anca Coder"/>
                <a:ea typeface="Anca Coder"/>
                <a:cs typeface="Anca Coder"/>
                <a:sym typeface="Anca Coder"/>
              </a:rPr>
              <a:t>An array consists of consecutive memory locations that store data of the same data type.</a:t>
            </a:r>
          </a:p>
        </p:txBody>
      </p:sp>
      <p:sp>
        <p:nvSpPr>
          <p:cNvPr name="TextBox 19" id="19"/>
          <p:cNvSpPr txBox="true"/>
          <p:nvPr/>
        </p:nvSpPr>
        <p:spPr>
          <a:xfrm rot="0">
            <a:off x="8102020" y="6451052"/>
            <a:ext cx="750883" cy="815198"/>
          </a:xfrm>
          <a:prstGeom prst="rect">
            <a:avLst/>
          </a:prstGeom>
        </p:spPr>
        <p:txBody>
          <a:bodyPr anchor="t" rtlCol="false" tIns="0" lIns="0" bIns="0" rIns="0">
            <a:spAutoFit/>
          </a:bodyPr>
          <a:lstStyle/>
          <a:p>
            <a:pPr algn="ctr">
              <a:lnSpc>
                <a:spcPts val="5991"/>
              </a:lnSpc>
            </a:pPr>
            <a:r>
              <a:rPr lang="en-US" sz="4280">
                <a:solidFill>
                  <a:srgbClr val="002529"/>
                </a:solidFill>
                <a:latin typeface="Code Pro"/>
                <a:ea typeface="Code Pro"/>
                <a:cs typeface="Code Pro"/>
                <a:sym typeface="Code Pro"/>
              </a:rPr>
              <a:t>3</a:t>
            </a:r>
          </a:p>
        </p:txBody>
      </p:sp>
      <p:sp>
        <p:nvSpPr>
          <p:cNvPr name="TextBox 20" id="20"/>
          <p:cNvSpPr txBox="true"/>
          <p:nvPr/>
        </p:nvSpPr>
        <p:spPr>
          <a:xfrm rot="0">
            <a:off x="9615903" y="6451052"/>
            <a:ext cx="750883" cy="815198"/>
          </a:xfrm>
          <a:prstGeom prst="rect">
            <a:avLst/>
          </a:prstGeom>
        </p:spPr>
        <p:txBody>
          <a:bodyPr anchor="t" rtlCol="false" tIns="0" lIns="0" bIns="0" rIns="0">
            <a:spAutoFit/>
          </a:bodyPr>
          <a:lstStyle/>
          <a:p>
            <a:pPr algn="ctr">
              <a:lnSpc>
                <a:spcPts val="5991"/>
              </a:lnSpc>
            </a:pPr>
            <a:r>
              <a:rPr lang="en-US" sz="4280">
                <a:solidFill>
                  <a:srgbClr val="002529"/>
                </a:solidFill>
                <a:latin typeface="Code Pro"/>
                <a:ea typeface="Code Pro"/>
                <a:cs typeface="Code Pro"/>
                <a:sym typeface="Code Pro"/>
              </a:rPr>
              <a:t>4</a:t>
            </a:r>
          </a:p>
        </p:txBody>
      </p:sp>
      <p:grpSp>
        <p:nvGrpSpPr>
          <p:cNvPr name="Group 21" id="21"/>
          <p:cNvGrpSpPr/>
          <p:nvPr/>
        </p:nvGrpSpPr>
        <p:grpSpPr>
          <a:xfrm rot="0">
            <a:off x="2537237" y="237660"/>
            <a:ext cx="13213526" cy="9925515"/>
            <a:chOff x="0" y="0"/>
            <a:chExt cx="17618034" cy="13234020"/>
          </a:xfrm>
        </p:grpSpPr>
        <p:sp>
          <p:nvSpPr>
            <p:cNvPr name="Freeform 22" id="2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23" id="2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24" id="2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63.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aphicFrame>
        <p:nvGraphicFramePr>
          <p:cNvPr name="Table 3" id="3"/>
          <p:cNvGraphicFramePr>
            <a:graphicFrameLocks noGrp="true"/>
          </p:cNvGraphicFramePr>
          <p:nvPr/>
        </p:nvGraphicFramePr>
        <p:xfrm>
          <a:off x="6566311" y="5997480"/>
          <a:ext cx="3810000" cy="2235200"/>
        </p:xfrm>
        <a:graphic>
          <a:graphicData uri="http://schemas.openxmlformats.org/drawingml/2006/table">
            <a:tbl>
              <a:tblPr/>
              <a:tblGrid>
                <a:gridCol w="1270000"/>
                <a:gridCol w="1270000"/>
                <a:gridCol w="1270000"/>
              </a:tblGrid>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r>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BB99FF"/>
                    </a:solidFill>
                  </a:tcPr>
                </a:tc>
              </a:tr>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r>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solidFill>
                      <a:srgbClr val="EE3EC9"/>
                    </a:solidFill>
                  </a:tcPr>
                </a:tc>
              </a:tr>
            </a:tbl>
          </a:graphicData>
        </a:graphic>
      </p:graphicFrame>
      <p:grpSp>
        <p:nvGrpSpPr>
          <p:cNvPr name="Group 4" id="4"/>
          <p:cNvGrpSpPr/>
          <p:nvPr/>
        </p:nvGrpSpPr>
        <p:grpSpPr>
          <a:xfrm rot="0">
            <a:off x="11337452" y="7088531"/>
            <a:ext cx="1002888" cy="47625"/>
            <a:chOff x="0" y="0"/>
            <a:chExt cx="1337184" cy="63500"/>
          </a:xfrm>
        </p:grpSpPr>
        <p:sp>
          <p:nvSpPr>
            <p:cNvPr name="Freeform 5" id="5"/>
            <p:cNvSpPr/>
            <p:nvPr/>
          </p:nvSpPr>
          <p:spPr>
            <a:xfrm flipH="false" flipV="false" rot="0">
              <a:off x="31750" y="0"/>
              <a:ext cx="1273683" cy="63500"/>
            </a:xfrm>
            <a:custGeom>
              <a:avLst/>
              <a:gdLst/>
              <a:ahLst/>
              <a:cxnLst/>
              <a:rect r="r" b="b" t="t" l="l"/>
              <a:pathLst>
                <a:path h="63500" w="1273683">
                  <a:moveTo>
                    <a:pt x="0" y="0"/>
                  </a:moveTo>
                  <a:lnTo>
                    <a:pt x="1273683" y="0"/>
                  </a:lnTo>
                  <a:lnTo>
                    <a:pt x="1273683" y="63500"/>
                  </a:lnTo>
                  <a:lnTo>
                    <a:pt x="0" y="63500"/>
                  </a:lnTo>
                  <a:close/>
                </a:path>
              </a:pathLst>
            </a:custGeom>
            <a:solidFill>
              <a:srgbClr val="FFE361"/>
            </a:solidFill>
          </p:spPr>
        </p:sp>
      </p:grpSp>
      <p:grpSp>
        <p:nvGrpSpPr>
          <p:cNvPr name="Group 6" id="6"/>
          <p:cNvGrpSpPr/>
          <p:nvPr/>
        </p:nvGrpSpPr>
        <p:grpSpPr>
          <a:xfrm rot="0">
            <a:off x="11838895" y="4998726"/>
            <a:ext cx="6192297" cy="3905665"/>
            <a:chOff x="0" y="0"/>
            <a:chExt cx="8256396" cy="5207553"/>
          </a:xfrm>
        </p:grpSpPr>
        <p:sp>
          <p:nvSpPr>
            <p:cNvPr name="Freeform 7" id="7"/>
            <p:cNvSpPr/>
            <p:nvPr/>
          </p:nvSpPr>
          <p:spPr>
            <a:xfrm flipH="false" flipV="false" rot="0">
              <a:off x="0" y="0"/>
              <a:ext cx="8256397" cy="5207508"/>
            </a:xfrm>
            <a:custGeom>
              <a:avLst/>
              <a:gdLst/>
              <a:ahLst/>
              <a:cxnLst/>
              <a:rect r="r" b="b" t="t" l="l"/>
              <a:pathLst>
                <a:path h="5207508" w="8256397">
                  <a:moveTo>
                    <a:pt x="0" y="0"/>
                  </a:moveTo>
                  <a:lnTo>
                    <a:pt x="8256397" y="0"/>
                  </a:lnTo>
                  <a:lnTo>
                    <a:pt x="8256397" y="5207508"/>
                  </a:lnTo>
                  <a:lnTo>
                    <a:pt x="0" y="5207508"/>
                  </a:lnTo>
                  <a:lnTo>
                    <a:pt x="0" y="0"/>
                  </a:lnTo>
                  <a:close/>
                </a:path>
              </a:pathLst>
            </a:custGeom>
            <a:blipFill>
              <a:blip r:embed="rId4"/>
              <a:stretch>
                <a:fillRect l="-39971" t="0" r="-39971" b="0"/>
              </a:stretch>
            </a:blipFill>
          </p:spPr>
        </p:sp>
      </p:grpSp>
      <p:grpSp>
        <p:nvGrpSpPr>
          <p:cNvPr name="Group 8" id="8"/>
          <p:cNvGrpSpPr/>
          <p:nvPr/>
        </p:nvGrpSpPr>
        <p:grpSpPr>
          <a:xfrm rot="0">
            <a:off x="5149086" y="7040906"/>
            <a:ext cx="1002888" cy="47625"/>
            <a:chOff x="0" y="0"/>
            <a:chExt cx="1337184" cy="63500"/>
          </a:xfrm>
        </p:grpSpPr>
        <p:sp>
          <p:nvSpPr>
            <p:cNvPr name="Freeform 9" id="9"/>
            <p:cNvSpPr/>
            <p:nvPr/>
          </p:nvSpPr>
          <p:spPr>
            <a:xfrm flipH="false" flipV="false" rot="0">
              <a:off x="31750" y="0"/>
              <a:ext cx="1273683" cy="63500"/>
            </a:xfrm>
            <a:custGeom>
              <a:avLst/>
              <a:gdLst/>
              <a:ahLst/>
              <a:cxnLst/>
              <a:rect r="r" b="b" t="t" l="l"/>
              <a:pathLst>
                <a:path h="63500" w="1273683">
                  <a:moveTo>
                    <a:pt x="0" y="0"/>
                  </a:moveTo>
                  <a:lnTo>
                    <a:pt x="1273683" y="0"/>
                  </a:lnTo>
                  <a:lnTo>
                    <a:pt x="1273683" y="63500"/>
                  </a:lnTo>
                  <a:lnTo>
                    <a:pt x="0" y="63500"/>
                  </a:lnTo>
                  <a:close/>
                </a:path>
              </a:pathLst>
            </a:custGeom>
            <a:solidFill>
              <a:srgbClr val="FFE361"/>
            </a:solidFill>
          </p:spPr>
        </p:sp>
      </p:grpSp>
      <p:grpSp>
        <p:nvGrpSpPr>
          <p:cNvPr name="Group 10" id="10"/>
          <p:cNvGrpSpPr/>
          <p:nvPr/>
        </p:nvGrpSpPr>
        <p:grpSpPr>
          <a:xfrm rot="0">
            <a:off x="-434003" y="5248401"/>
            <a:ext cx="5020469" cy="3225330"/>
            <a:chOff x="0" y="0"/>
            <a:chExt cx="6693959" cy="4300440"/>
          </a:xfrm>
        </p:grpSpPr>
        <p:sp>
          <p:nvSpPr>
            <p:cNvPr name="Freeform 11" id="11"/>
            <p:cNvSpPr/>
            <p:nvPr/>
          </p:nvSpPr>
          <p:spPr>
            <a:xfrm flipH="false" flipV="false" rot="0">
              <a:off x="0" y="0"/>
              <a:ext cx="6693916" cy="4300474"/>
            </a:xfrm>
            <a:custGeom>
              <a:avLst/>
              <a:gdLst/>
              <a:ahLst/>
              <a:cxnLst/>
              <a:rect r="r" b="b" t="t" l="l"/>
              <a:pathLst>
                <a:path h="4300474" w="6693916">
                  <a:moveTo>
                    <a:pt x="0" y="0"/>
                  </a:moveTo>
                  <a:lnTo>
                    <a:pt x="6693916" y="0"/>
                  </a:lnTo>
                  <a:lnTo>
                    <a:pt x="6693916" y="4300474"/>
                  </a:lnTo>
                  <a:lnTo>
                    <a:pt x="0" y="4300474"/>
                  </a:lnTo>
                  <a:lnTo>
                    <a:pt x="0" y="0"/>
                  </a:lnTo>
                  <a:close/>
                </a:path>
              </a:pathLst>
            </a:custGeom>
            <a:blipFill>
              <a:blip r:embed="rId5"/>
              <a:stretch>
                <a:fillRect l="-32788" t="0" r="-32788" b="0"/>
              </a:stretch>
            </a:blipFill>
          </p:spPr>
        </p:sp>
      </p:grpSp>
      <p:sp>
        <p:nvSpPr>
          <p:cNvPr name="TextBox 12" id="12"/>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One-dimensional array</a:t>
            </a:r>
          </a:p>
        </p:txBody>
      </p:sp>
      <p:sp>
        <p:nvSpPr>
          <p:cNvPr name="TextBox 13" id="13"/>
          <p:cNvSpPr txBox="true"/>
          <p:nvPr/>
        </p:nvSpPr>
        <p:spPr>
          <a:xfrm rot="0">
            <a:off x="7465596" y="8584354"/>
            <a:ext cx="3285871" cy="481220"/>
          </a:xfrm>
          <a:prstGeom prst="rect">
            <a:avLst/>
          </a:prstGeom>
        </p:spPr>
        <p:txBody>
          <a:bodyPr anchor="t" rtlCol="false" tIns="0" lIns="0" bIns="0" rIns="0">
            <a:spAutoFit/>
          </a:bodyPr>
          <a:lstStyle/>
          <a:p>
            <a:pPr algn="l">
              <a:lnSpc>
                <a:spcPts val="3401"/>
              </a:lnSpc>
            </a:pPr>
            <a:r>
              <a:rPr lang="en-US" sz="2429">
                <a:solidFill>
                  <a:srgbClr val="FFE361"/>
                </a:solidFill>
                <a:latin typeface="Anca Coder"/>
                <a:ea typeface="Anca Coder"/>
                <a:cs typeface="Anca Coder"/>
                <a:sym typeface="Anca Coder"/>
              </a:rPr>
              <a:t>Computer memory</a:t>
            </a:r>
          </a:p>
        </p:txBody>
      </p:sp>
      <p:sp>
        <p:nvSpPr>
          <p:cNvPr name="TextBox 14" id="14"/>
          <p:cNvSpPr txBox="true"/>
          <p:nvPr/>
        </p:nvSpPr>
        <p:spPr>
          <a:xfrm rot="0">
            <a:off x="895814" y="8120330"/>
            <a:ext cx="3175403" cy="396712"/>
          </a:xfrm>
          <a:prstGeom prst="rect">
            <a:avLst/>
          </a:prstGeom>
        </p:spPr>
        <p:txBody>
          <a:bodyPr anchor="t" rtlCol="false" tIns="0" lIns="0" bIns="0" rIns="0">
            <a:spAutoFit/>
          </a:bodyPr>
          <a:lstStyle/>
          <a:p>
            <a:pPr algn="l">
              <a:lnSpc>
                <a:spcPts val="2808"/>
              </a:lnSpc>
            </a:pPr>
            <a:r>
              <a:rPr lang="en-US" sz="2005">
                <a:solidFill>
                  <a:srgbClr val="FFE361"/>
                </a:solidFill>
                <a:latin typeface="Anca Coder"/>
                <a:ea typeface="Anca Coder"/>
                <a:cs typeface="Anca Coder"/>
                <a:sym typeface="Anca Coder"/>
              </a:rPr>
              <a:t>Variable is created</a:t>
            </a:r>
          </a:p>
        </p:txBody>
      </p:sp>
      <p:sp>
        <p:nvSpPr>
          <p:cNvPr name="TextBox 15" id="15"/>
          <p:cNvSpPr txBox="true"/>
          <p:nvPr/>
        </p:nvSpPr>
        <p:spPr>
          <a:xfrm rot="0">
            <a:off x="6566311" y="6406418"/>
            <a:ext cx="750883" cy="815198"/>
          </a:xfrm>
          <a:prstGeom prst="rect">
            <a:avLst/>
          </a:prstGeom>
        </p:spPr>
        <p:txBody>
          <a:bodyPr anchor="t" rtlCol="false" tIns="0" lIns="0" bIns="0" rIns="0">
            <a:spAutoFit/>
          </a:bodyPr>
          <a:lstStyle/>
          <a:p>
            <a:pPr algn="ctr">
              <a:lnSpc>
                <a:spcPts val="5991"/>
              </a:lnSpc>
            </a:pPr>
            <a:r>
              <a:rPr lang="en-US" sz="4280">
                <a:solidFill>
                  <a:srgbClr val="002529"/>
                </a:solidFill>
                <a:latin typeface="Code Pro"/>
                <a:ea typeface="Code Pro"/>
                <a:cs typeface="Code Pro"/>
                <a:sym typeface="Code Pro"/>
              </a:rPr>
              <a:t>2</a:t>
            </a:r>
          </a:p>
        </p:txBody>
      </p:sp>
      <p:sp>
        <p:nvSpPr>
          <p:cNvPr name="TextBox 16" id="16"/>
          <p:cNvSpPr txBox="true"/>
          <p:nvPr/>
        </p:nvSpPr>
        <p:spPr>
          <a:xfrm rot="0">
            <a:off x="13705795" y="7959544"/>
            <a:ext cx="2890755" cy="1694505"/>
          </a:xfrm>
          <a:prstGeom prst="rect">
            <a:avLst/>
          </a:prstGeom>
        </p:spPr>
        <p:txBody>
          <a:bodyPr anchor="t" rtlCol="false" tIns="0" lIns="0" bIns="0" rIns="0">
            <a:spAutoFit/>
          </a:bodyPr>
          <a:lstStyle/>
          <a:p>
            <a:pPr algn="l">
              <a:lnSpc>
                <a:spcPts val="2991"/>
              </a:lnSpc>
            </a:pPr>
            <a:r>
              <a:rPr lang="en-US" sz="2136">
                <a:solidFill>
                  <a:srgbClr val="FFE361"/>
                </a:solidFill>
                <a:latin typeface="Anca Coder"/>
                <a:ea typeface="Anca Coder"/>
                <a:cs typeface="Anca Coder"/>
                <a:sym typeface="Anca Coder"/>
              </a:rPr>
              <a:t>refer to the </a:t>
            </a:r>
          </a:p>
          <a:p>
            <a:pPr algn="l">
              <a:lnSpc>
                <a:spcPts val="3411"/>
              </a:lnSpc>
            </a:pPr>
            <a:r>
              <a:rPr lang="en-US" sz="2436">
                <a:solidFill>
                  <a:srgbClr val="F8FFFB"/>
                </a:solidFill>
                <a:latin typeface="Anca Coder"/>
                <a:ea typeface="Anca Coder"/>
                <a:cs typeface="Anca Coder"/>
                <a:sym typeface="Anca Coder"/>
              </a:rPr>
              <a:t>GROUP OF</a:t>
            </a:r>
            <a:r>
              <a:rPr lang="en-US" sz="2436">
                <a:solidFill>
                  <a:srgbClr val="FFE361"/>
                </a:solidFill>
                <a:latin typeface="Anca Coder"/>
                <a:ea typeface="Anca Coder"/>
                <a:cs typeface="Anca Coder"/>
                <a:sym typeface="Anca Coder"/>
              </a:rPr>
              <a:t> data stored in the memory by name </a:t>
            </a:r>
          </a:p>
        </p:txBody>
      </p:sp>
      <p:sp>
        <p:nvSpPr>
          <p:cNvPr name="TextBox 17" id="17"/>
          <p:cNvSpPr txBox="true"/>
          <p:nvPr/>
        </p:nvSpPr>
        <p:spPr>
          <a:xfrm rot="0">
            <a:off x="3995285" y="3381813"/>
            <a:ext cx="11155888" cy="1265933"/>
          </a:xfrm>
          <a:prstGeom prst="rect">
            <a:avLst/>
          </a:prstGeom>
        </p:spPr>
        <p:txBody>
          <a:bodyPr anchor="t" rtlCol="false" tIns="0" lIns="0" bIns="0" rIns="0">
            <a:spAutoFit/>
          </a:bodyPr>
          <a:lstStyle/>
          <a:p>
            <a:pPr algn="l">
              <a:lnSpc>
                <a:spcPts val="4838"/>
              </a:lnSpc>
            </a:pPr>
            <a:r>
              <a:rPr lang="en-US" sz="3455">
                <a:solidFill>
                  <a:srgbClr val="FFE361"/>
                </a:solidFill>
                <a:latin typeface="Anca Coder"/>
                <a:ea typeface="Anca Coder"/>
                <a:cs typeface="Anca Coder"/>
                <a:sym typeface="Anca Coder"/>
              </a:rPr>
              <a:t>Each location can still store 1 data, but locations can be grouped together. </a:t>
            </a:r>
          </a:p>
        </p:txBody>
      </p:sp>
      <p:sp>
        <p:nvSpPr>
          <p:cNvPr name="TextBox 18" id="18"/>
          <p:cNvSpPr txBox="true"/>
          <p:nvPr/>
        </p:nvSpPr>
        <p:spPr>
          <a:xfrm rot="0">
            <a:off x="8109658" y="6414791"/>
            <a:ext cx="750883" cy="815198"/>
          </a:xfrm>
          <a:prstGeom prst="rect">
            <a:avLst/>
          </a:prstGeom>
        </p:spPr>
        <p:txBody>
          <a:bodyPr anchor="t" rtlCol="false" tIns="0" lIns="0" bIns="0" rIns="0">
            <a:spAutoFit/>
          </a:bodyPr>
          <a:lstStyle/>
          <a:p>
            <a:pPr algn="ctr">
              <a:lnSpc>
                <a:spcPts val="5991"/>
              </a:lnSpc>
            </a:pPr>
            <a:r>
              <a:rPr lang="en-US" sz="4280">
                <a:solidFill>
                  <a:srgbClr val="002529"/>
                </a:solidFill>
                <a:latin typeface="Code Pro"/>
                <a:ea typeface="Code Pro"/>
                <a:cs typeface="Code Pro"/>
                <a:sym typeface="Code Pro"/>
              </a:rPr>
              <a:t>3</a:t>
            </a:r>
          </a:p>
        </p:txBody>
      </p:sp>
      <p:sp>
        <p:nvSpPr>
          <p:cNvPr name="TextBox 19" id="19"/>
          <p:cNvSpPr txBox="true"/>
          <p:nvPr/>
        </p:nvSpPr>
        <p:spPr>
          <a:xfrm rot="0">
            <a:off x="9623541" y="6414791"/>
            <a:ext cx="750883" cy="815198"/>
          </a:xfrm>
          <a:prstGeom prst="rect">
            <a:avLst/>
          </a:prstGeom>
        </p:spPr>
        <p:txBody>
          <a:bodyPr anchor="t" rtlCol="false" tIns="0" lIns="0" bIns="0" rIns="0">
            <a:spAutoFit/>
          </a:bodyPr>
          <a:lstStyle/>
          <a:p>
            <a:pPr algn="ctr">
              <a:lnSpc>
                <a:spcPts val="5991"/>
              </a:lnSpc>
            </a:pPr>
            <a:r>
              <a:rPr lang="en-US" sz="4280">
                <a:solidFill>
                  <a:srgbClr val="002529"/>
                </a:solidFill>
                <a:latin typeface="Code Pro"/>
                <a:ea typeface="Code Pro"/>
                <a:cs typeface="Code Pro"/>
                <a:sym typeface="Code Pro"/>
              </a:rPr>
              <a:t>4</a:t>
            </a:r>
          </a:p>
        </p:txBody>
      </p:sp>
      <p:sp>
        <p:nvSpPr>
          <p:cNvPr name="TextBox 20" id="20"/>
          <p:cNvSpPr txBox="true"/>
          <p:nvPr/>
        </p:nvSpPr>
        <p:spPr>
          <a:xfrm rot="0">
            <a:off x="11802320" y="948347"/>
            <a:ext cx="5215126" cy="1474453"/>
          </a:xfrm>
          <a:prstGeom prst="rect">
            <a:avLst/>
          </a:prstGeom>
        </p:spPr>
        <p:txBody>
          <a:bodyPr anchor="t" rtlCol="false" tIns="0" lIns="0" bIns="0" rIns="0">
            <a:spAutoFit/>
          </a:bodyPr>
          <a:lstStyle/>
          <a:p>
            <a:pPr algn="ctr">
              <a:lnSpc>
                <a:spcPts val="13016"/>
              </a:lnSpc>
            </a:pPr>
            <a:r>
              <a:rPr lang="en-US" sz="13016">
                <a:solidFill>
                  <a:srgbClr val="FFE865"/>
                </a:solidFill>
                <a:latin typeface="Noot"/>
                <a:ea typeface="Noot"/>
                <a:cs typeface="Noot"/>
                <a:sym typeface="Noot"/>
              </a:rPr>
              <a:t>ARRAY</a:t>
            </a:r>
          </a:p>
        </p:txBody>
      </p:sp>
      <p:grpSp>
        <p:nvGrpSpPr>
          <p:cNvPr name="Group 21" id="21"/>
          <p:cNvGrpSpPr/>
          <p:nvPr/>
        </p:nvGrpSpPr>
        <p:grpSpPr>
          <a:xfrm rot="0">
            <a:off x="2537237" y="237660"/>
            <a:ext cx="13213526" cy="9925515"/>
            <a:chOff x="0" y="0"/>
            <a:chExt cx="17618034" cy="13234020"/>
          </a:xfrm>
        </p:grpSpPr>
        <p:sp>
          <p:nvSpPr>
            <p:cNvPr name="Freeform 22" id="2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23" id="2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24" id="2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64.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5383376" y="3766434"/>
          <a:ext cx="9448800" cy="2781300"/>
        </p:xfrm>
        <a:graphic>
          <a:graphicData uri="http://schemas.openxmlformats.org/drawingml/2006/table">
            <a:tbl>
              <a:tblPr/>
              <a:tblGrid>
                <a:gridCol w="3149600"/>
                <a:gridCol w="3149600"/>
                <a:gridCol w="3149600"/>
              </a:tblGrid>
              <a:tr h="1381483">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r>
              <a:tr h="1399817">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r>
            </a:tbl>
          </a:graphicData>
        </a:graphic>
      </p:graphicFrame>
      <p:sp>
        <p:nvSpPr>
          <p:cNvPr name="Freeform 3" id="3"/>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4" id="4"/>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One-dimensional array</a:t>
            </a:r>
          </a:p>
        </p:txBody>
      </p:sp>
      <p:sp>
        <p:nvSpPr>
          <p:cNvPr name="TextBox 5" id="5"/>
          <p:cNvSpPr txBox="true"/>
          <p:nvPr/>
        </p:nvSpPr>
        <p:spPr>
          <a:xfrm rot="0">
            <a:off x="6357462" y="5027388"/>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2</a:t>
            </a:r>
          </a:p>
        </p:txBody>
      </p:sp>
      <p:sp>
        <p:nvSpPr>
          <p:cNvPr name="TextBox 6" id="6"/>
          <p:cNvSpPr txBox="true"/>
          <p:nvPr/>
        </p:nvSpPr>
        <p:spPr>
          <a:xfrm rot="0">
            <a:off x="9540040" y="5027388"/>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3</a:t>
            </a:r>
          </a:p>
        </p:txBody>
      </p:sp>
      <p:sp>
        <p:nvSpPr>
          <p:cNvPr name="TextBox 7" id="7"/>
          <p:cNvSpPr txBox="true"/>
          <p:nvPr/>
        </p:nvSpPr>
        <p:spPr>
          <a:xfrm rot="0">
            <a:off x="12722135" y="5027388"/>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4</a:t>
            </a:r>
          </a:p>
        </p:txBody>
      </p:sp>
      <p:sp>
        <p:nvSpPr>
          <p:cNvPr name="TextBox 8" id="8"/>
          <p:cNvSpPr txBox="true"/>
          <p:nvPr/>
        </p:nvSpPr>
        <p:spPr>
          <a:xfrm rot="0">
            <a:off x="11802320" y="948347"/>
            <a:ext cx="5215126" cy="1474453"/>
          </a:xfrm>
          <a:prstGeom prst="rect">
            <a:avLst/>
          </a:prstGeom>
        </p:spPr>
        <p:txBody>
          <a:bodyPr anchor="t" rtlCol="false" tIns="0" lIns="0" bIns="0" rIns="0">
            <a:spAutoFit/>
          </a:bodyPr>
          <a:lstStyle/>
          <a:p>
            <a:pPr algn="ctr">
              <a:lnSpc>
                <a:spcPts val="13016"/>
              </a:lnSpc>
            </a:pPr>
            <a:r>
              <a:rPr lang="en-US" sz="13016">
                <a:solidFill>
                  <a:srgbClr val="FFE865"/>
                </a:solidFill>
                <a:latin typeface="Noot"/>
                <a:ea typeface="Noot"/>
                <a:cs typeface="Noot"/>
                <a:sym typeface="Noot"/>
              </a:rPr>
              <a:t>ARRAY</a:t>
            </a:r>
          </a:p>
        </p:txBody>
      </p:sp>
      <p:sp>
        <p:nvSpPr>
          <p:cNvPr name="TextBox 9" id="9"/>
          <p:cNvSpPr txBox="true"/>
          <p:nvPr/>
        </p:nvSpPr>
        <p:spPr>
          <a:xfrm rot="0">
            <a:off x="6398991" y="3763109"/>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0</a:t>
            </a:r>
          </a:p>
        </p:txBody>
      </p:sp>
      <p:sp>
        <p:nvSpPr>
          <p:cNvPr name="TextBox 10" id="10"/>
          <p:cNvSpPr txBox="true"/>
          <p:nvPr/>
        </p:nvSpPr>
        <p:spPr>
          <a:xfrm rot="0">
            <a:off x="9516853" y="3763109"/>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1</a:t>
            </a:r>
          </a:p>
        </p:txBody>
      </p:sp>
      <p:sp>
        <p:nvSpPr>
          <p:cNvPr name="TextBox 11" id="11"/>
          <p:cNvSpPr txBox="true"/>
          <p:nvPr/>
        </p:nvSpPr>
        <p:spPr>
          <a:xfrm rot="0">
            <a:off x="12846195" y="3763109"/>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2</a:t>
            </a:r>
          </a:p>
        </p:txBody>
      </p:sp>
      <p:sp>
        <p:nvSpPr>
          <p:cNvPr name="TextBox 12" id="12"/>
          <p:cNvSpPr txBox="true"/>
          <p:nvPr/>
        </p:nvSpPr>
        <p:spPr>
          <a:xfrm rot="0">
            <a:off x="4432263" y="6496849"/>
            <a:ext cx="9423473" cy="1133475"/>
          </a:xfrm>
          <a:prstGeom prst="rect">
            <a:avLst/>
          </a:prstGeom>
        </p:spPr>
        <p:txBody>
          <a:bodyPr anchor="t" rtlCol="false" tIns="0" lIns="0" bIns="0" rIns="0">
            <a:spAutoFit/>
          </a:bodyPr>
          <a:lstStyle/>
          <a:p>
            <a:pPr algn="ctr">
              <a:lnSpc>
                <a:spcPts val="4200"/>
              </a:lnSpc>
            </a:pPr>
            <a:r>
              <a:rPr lang="en-US" sz="3000" b="true">
                <a:solidFill>
                  <a:srgbClr val="F8DB52"/>
                </a:solidFill>
                <a:latin typeface="Arimo Bold"/>
                <a:ea typeface="Arimo Bold"/>
                <a:cs typeface="Arimo Bold"/>
                <a:sym typeface="Arimo Bold"/>
              </a:rPr>
              <a:t>Most programming languages automatically set the first index of an array to </a:t>
            </a:r>
            <a:r>
              <a:rPr lang="en-US" sz="3000" b="true">
                <a:solidFill>
                  <a:srgbClr val="EE3EC9"/>
                </a:solidFill>
                <a:latin typeface="Arimo Bold"/>
                <a:ea typeface="Arimo Bold"/>
                <a:cs typeface="Arimo Bold"/>
                <a:sym typeface="Arimo Bold"/>
              </a:rPr>
              <a:t>ZERO</a:t>
            </a:r>
            <a:r>
              <a:rPr lang="en-US" sz="3000" b="true">
                <a:solidFill>
                  <a:srgbClr val="F8DB52"/>
                </a:solidFill>
                <a:latin typeface="Arimo Bold"/>
                <a:ea typeface="Arimo Bold"/>
                <a:cs typeface="Arimo Bold"/>
                <a:sym typeface="Arimo Bold"/>
              </a:rPr>
              <a:t>.</a:t>
            </a:r>
          </a:p>
        </p:txBody>
      </p:sp>
      <p:sp>
        <p:nvSpPr>
          <p:cNvPr name="TextBox 13" id="13"/>
          <p:cNvSpPr txBox="true"/>
          <p:nvPr/>
        </p:nvSpPr>
        <p:spPr>
          <a:xfrm rot="0">
            <a:off x="2994658" y="5410173"/>
            <a:ext cx="2579218" cy="600075"/>
          </a:xfrm>
          <a:prstGeom prst="rect">
            <a:avLst/>
          </a:prstGeom>
        </p:spPr>
        <p:txBody>
          <a:bodyPr anchor="t" rtlCol="false" tIns="0" lIns="0" bIns="0" rIns="0">
            <a:spAutoFit/>
          </a:bodyPr>
          <a:lstStyle/>
          <a:p>
            <a:pPr algn="ctr">
              <a:lnSpc>
                <a:spcPts val="4200"/>
              </a:lnSpc>
            </a:pPr>
            <a:r>
              <a:rPr lang="en-US" sz="3000" b="true">
                <a:solidFill>
                  <a:srgbClr val="F8DB52"/>
                </a:solidFill>
                <a:latin typeface="Arimo Bold"/>
                <a:ea typeface="Arimo Bold"/>
                <a:cs typeface="Arimo Bold"/>
                <a:sym typeface="Arimo Bold"/>
              </a:rPr>
              <a:t>Data</a:t>
            </a:r>
          </a:p>
        </p:txBody>
      </p:sp>
      <p:sp>
        <p:nvSpPr>
          <p:cNvPr name="TextBox 14" id="14"/>
          <p:cNvSpPr txBox="true"/>
          <p:nvPr/>
        </p:nvSpPr>
        <p:spPr>
          <a:xfrm rot="0">
            <a:off x="2994658" y="4040739"/>
            <a:ext cx="2579218" cy="600075"/>
          </a:xfrm>
          <a:prstGeom prst="rect">
            <a:avLst/>
          </a:prstGeom>
        </p:spPr>
        <p:txBody>
          <a:bodyPr anchor="t" rtlCol="false" tIns="0" lIns="0" bIns="0" rIns="0">
            <a:spAutoFit/>
          </a:bodyPr>
          <a:lstStyle/>
          <a:p>
            <a:pPr algn="ctr">
              <a:lnSpc>
                <a:spcPts val="4200"/>
              </a:lnSpc>
            </a:pPr>
            <a:r>
              <a:rPr lang="en-US" sz="3000" b="true">
                <a:solidFill>
                  <a:srgbClr val="F8DB52"/>
                </a:solidFill>
                <a:latin typeface="Arimo Bold"/>
                <a:ea typeface="Arimo Bold"/>
                <a:cs typeface="Arimo Bold"/>
                <a:sym typeface="Arimo Bold"/>
              </a:rPr>
              <a:t>Index</a:t>
            </a:r>
          </a:p>
        </p:txBody>
      </p:sp>
      <p:grpSp>
        <p:nvGrpSpPr>
          <p:cNvPr name="Group 15" id="15"/>
          <p:cNvGrpSpPr/>
          <p:nvPr/>
        </p:nvGrpSpPr>
        <p:grpSpPr>
          <a:xfrm rot="0">
            <a:off x="2537237" y="237660"/>
            <a:ext cx="13213526" cy="9925515"/>
            <a:chOff x="0" y="0"/>
            <a:chExt cx="17618034" cy="13234020"/>
          </a:xfrm>
        </p:grpSpPr>
        <p:sp>
          <p:nvSpPr>
            <p:cNvPr name="Freeform 16" id="1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17" id="1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18" id="1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165.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5652905" y="3007843"/>
          <a:ext cx="9448800" cy="2781300"/>
        </p:xfrm>
        <a:graphic>
          <a:graphicData uri="http://schemas.openxmlformats.org/drawingml/2006/table">
            <a:tbl>
              <a:tblPr/>
              <a:tblGrid>
                <a:gridCol w="3149600"/>
                <a:gridCol w="3149600"/>
                <a:gridCol w="3149600"/>
              </a:tblGrid>
              <a:tr h="1381483">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r>
              <a:tr h="1399817">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r>
            </a:tbl>
          </a:graphicData>
        </a:graphic>
      </p:graphicFrame>
      <p:sp>
        <p:nvSpPr>
          <p:cNvPr name="Freeform 3" id="3"/>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4" id="4"/>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One-dimensional array</a:t>
            </a:r>
          </a:p>
        </p:txBody>
      </p:sp>
      <p:sp>
        <p:nvSpPr>
          <p:cNvPr name="TextBox 5" id="5"/>
          <p:cNvSpPr txBox="true"/>
          <p:nvPr/>
        </p:nvSpPr>
        <p:spPr>
          <a:xfrm rot="0">
            <a:off x="6550623" y="4397629"/>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2</a:t>
            </a:r>
          </a:p>
        </p:txBody>
      </p:sp>
      <p:sp>
        <p:nvSpPr>
          <p:cNvPr name="TextBox 6" id="6"/>
          <p:cNvSpPr txBox="true"/>
          <p:nvPr/>
        </p:nvSpPr>
        <p:spPr>
          <a:xfrm rot="0">
            <a:off x="9876397" y="4397629"/>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3</a:t>
            </a:r>
          </a:p>
        </p:txBody>
      </p:sp>
      <p:sp>
        <p:nvSpPr>
          <p:cNvPr name="TextBox 7" id="7"/>
          <p:cNvSpPr txBox="true"/>
          <p:nvPr/>
        </p:nvSpPr>
        <p:spPr>
          <a:xfrm rot="0">
            <a:off x="12980310" y="4422550"/>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4</a:t>
            </a:r>
          </a:p>
        </p:txBody>
      </p:sp>
      <p:sp>
        <p:nvSpPr>
          <p:cNvPr name="TextBox 8" id="8"/>
          <p:cNvSpPr txBox="true"/>
          <p:nvPr/>
        </p:nvSpPr>
        <p:spPr>
          <a:xfrm rot="0">
            <a:off x="11802320" y="948347"/>
            <a:ext cx="5215126" cy="1474453"/>
          </a:xfrm>
          <a:prstGeom prst="rect">
            <a:avLst/>
          </a:prstGeom>
        </p:spPr>
        <p:txBody>
          <a:bodyPr anchor="t" rtlCol="false" tIns="0" lIns="0" bIns="0" rIns="0">
            <a:spAutoFit/>
          </a:bodyPr>
          <a:lstStyle/>
          <a:p>
            <a:pPr algn="ctr">
              <a:lnSpc>
                <a:spcPts val="13016"/>
              </a:lnSpc>
            </a:pPr>
            <a:r>
              <a:rPr lang="en-US" sz="13016">
                <a:solidFill>
                  <a:srgbClr val="FFE865"/>
                </a:solidFill>
                <a:latin typeface="Noot"/>
                <a:ea typeface="Noot"/>
                <a:cs typeface="Noot"/>
                <a:sym typeface="Noot"/>
              </a:rPr>
              <a:t>ARRAY</a:t>
            </a:r>
          </a:p>
        </p:txBody>
      </p:sp>
      <p:sp>
        <p:nvSpPr>
          <p:cNvPr name="TextBox 9" id="9"/>
          <p:cNvSpPr txBox="true"/>
          <p:nvPr/>
        </p:nvSpPr>
        <p:spPr>
          <a:xfrm rot="0">
            <a:off x="6550623" y="3004518"/>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0</a:t>
            </a:r>
          </a:p>
        </p:txBody>
      </p:sp>
      <p:sp>
        <p:nvSpPr>
          <p:cNvPr name="TextBox 10" id="10"/>
          <p:cNvSpPr txBox="true"/>
          <p:nvPr/>
        </p:nvSpPr>
        <p:spPr>
          <a:xfrm rot="0">
            <a:off x="9876397" y="3004518"/>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1</a:t>
            </a:r>
          </a:p>
        </p:txBody>
      </p:sp>
      <p:sp>
        <p:nvSpPr>
          <p:cNvPr name="TextBox 11" id="11"/>
          <p:cNvSpPr txBox="true"/>
          <p:nvPr/>
        </p:nvSpPr>
        <p:spPr>
          <a:xfrm rot="0">
            <a:off x="12980310" y="3004518"/>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2</a:t>
            </a:r>
          </a:p>
        </p:txBody>
      </p:sp>
      <p:sp>
        <p:nvSpPr>
          <p:cNvPr name="TextBox 12" id="12"/>
          <p:cNvSpPr txBox="true"/>
          <p:nvPr/>
        </p:nvSpPr>
        <p:spPr>
          <a:xfrm rot="0">
            <a:off x="4147760" y="5667375"/>
            <a:ext cx="9423473" cy="2200275"/>
          </a:xfrm>
          <a:prstGeom prst="rect">
            <a:avLst/>
          </a:prstGeom>
        </p:spPr>
        <p:txBody>
          <a:bodyPr anchor="t" rtlCol="false" tIns="0" lIns="0" bIns="0" rIns="0">
            <a:spAutoFit/>
          </a:bodyPr>
          <a:lstStyle/>
          <a:p>
            <a:pPr algn="ctr">
              <a:lnSpc>
                <a:spcPts val="4200"/>
              </a:lnSpc>
            </a:pPr>
            <a:r>
              <a:rPr lang="en-US" sz="3000" b="true">
                <a:solidFill>
                  <a:srgbClr val="F8DB52"/>
                </a:solidFill>
                <a:latin typeface="Arimo Bold"/>
                <a:ea typeface="Arimo Bold"/>
                <a:cs typeface="Arimo Bold"/>
                <a:sym typeface="Arimo Bold"/>
              </a:rPr>
              <a:t>To retrieve an element of an array, we would just do:</a:t>
            </a:r>
          </a:p>
          <a:p>
            <a:pPr algn="ctr">
              <a:lnSpc>
                <a:spcPts val="4200"/>
              </a:lnSpc>
            </a:pPr>
          </a:p>
          <a:p>
            <a:pPr algn="ctr">
              <a:lnSpc>
                <a:spcPts val="4200"/>
              </a:lnSpc>
            </a:pPr>
            <a:r>
              <a:rPr lang="en-US" sz="3000" b="true">
                <a:solidFill>
                  <a:srgbClr val="F8DB52"/>
                </a:solidFill>
                <a:latin typeface="Arimo Bold"/>
                <a:ea typeface="Arimo Bold"/>
                <a:cs typeface="Arimo Bold"/>
                <a:sym typeface="Arimo Bold"/>
              </a:rPr>
              <a:t>ARRAYNAME[index]</a:t>
            </a:r>
          </a:p>
        </p:txBody>
      </p:sp>
      <p:sp>
        <p:nvSpPr>
          <p:cNvPr name="TextBox 13" id="13"/>
          <p:cNvSpPr txBox="true"/>
          <p:nvPr/>
        </p:nvSpPr>
        <p:spPr>
          <a:xfrm rot="0">
            <a:off x="3427556" y="4780414"/>
            <a:ext cx="2579218" cy="600075"/>
          </a:xfrm>
          <a:prstGeom prst="rect">
            <a:avLst/>
          </a:prstGeom>
        </p:spPr>
        <p:txBody>
          <a:bodyPr anchor="t" rtlCol="false" tIns="0" lIns="0" bIns="0" rIns="0">
            <a:spAutoFit/>
          </a:bodyPr>
          <a:lstStyle/>
          <a:p>
            <a:pPr algn="ctr">
              <a:lnSpc>
                <a:spcPts val="4200"/>
              </a:lnSpc>
            </a:pPr>
            <a:r>
              <a:rPr lang="en-US" sz="3000" b="true">
                <a:solidFill>
                  <a:srgbClr val="F8DB52"/>
                </a:solidFill>
                <a:latin typeface="Arimo Bold"/>
                <a:ea typeface="Arimo Bold"/>
                <a:cs typeface="Arimo Bold"/>
                <a:sym typeface="Arimo Bold"/>
              </a:rPr>
              <a:t>Data</a:t>
            </a:r>
          </a:p>
        </p:txBody>
      </p:sp>
      <p:sp>
        <p:nvSpPr>
          <p:cNvPr name="TextBox 14" id="14"/>
          <p:cNvSpPr txBox="true"/>
          <p:nvPr/>
        </p:nvSpPr>
        <p:spPr>
          <a:xfrm rot="0">
            <a:off x="3264188" y="3282148"/>
            <a:ext cx="2579218" cy="600075"/>
          </a:xfrm>
          <a:prstGeom prst="rect">
            <a:avLst/>
          </a:prstGeom>
        </p:spPr>
        <p:txBody>
          <a:bodyPr anchor="t" rtlCol="false" tIns="0" lIns="0" bIns="0" rIns="0">
            <a:spAutoFit/>
          </a:bodyPr>
          <a:lstStyle/>
          <a:p>
            <a:pPr algn="ctr">
              <a:lnSpc>
                <a:spcPts val="4200"/>
              </a:lnSpc>
            </a:pPr>
            <a:r>
              <a:rPr lang="en-US" sz="3000" b="true">
                <a:solidFill>
                  <a:srgbClr val="F8DB52"/>
                </a:solidFill>
                <a:latin typeface="Arimo Bold"/>
                <a:ea typeface="Arimo Bold"/>
                <a:cs typeface="Arimo Bold"/>
                <a:sym typeface="Arimo Bold"/>
              </a:rPr>
              <a:t>Index</a:t>
            </a:r>
          </a:p>
        </p:txBody>
      </p:sp>
      <p:grpSp>
        <p:nvGrpSpPr>
          <p:cNvPr name="Group 15" id="15"/>
          <p:cNvGrpSpPr/>
          <p:nvPr/>
        </p:nvGrpSpPr>
        <p:grpSpPr>
          <a:xfrm rot="0">
            <a:off x="2537237" y="237660"/>
            <a:ext cx="13213526" cy="9925515"/>
            <a:chOff x="0" y="0"/>
            <a:chExt cx="17618034" cy="13234020"/>
          </a:xfrm>
        </p:grpSpPr>
        <p:sp>
          <p:nvSpPr>
            <p:cNvPr name="Freeform 16" id="1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17" id="1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18" id="1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166.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9942698" y="5084982"/>
          <a:ext cx="7898444" cy="2781300"/>
        </p:xfrm>
        <a:graphic>
          <a:graphicData uri="http://schemas.openxmlformats.org/drawingml/2006/table">
            <a:tbl>
              <a:tblPr/>
              <a:tblGrid>
                <a:gridCol w="2632815"/>
                <a:gridCol w="2632815"/>
                <a:gridCol w="2632815"/>
              </a:tblGrid>
              <a:tr h="1381483">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r>
              <a:tr h="1399817">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r>
            </a:tbl>
          </a:graphicData>
        </a:graphic>
      </p:graphicFrame>
      <p:sp>
        <p:nvSpPr>
          <p:cNvPr name="Freeform 3" id="3"/>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4" id="4"/>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One-dimensional array</a:t>
            </a:r>
          </a:p>
        </p:txBody>
      </p:sp>
      <p:sp>
        <p:nvSpPr>
          <p:cNvPr name="TextBox 5" id="5"/>
          <p:cNvSpPr txBox="true"/>
          <p:nvPr/>
        </p:nvSpPr>
        <p:spPr>
          <a:xfrm rot="0">
            <a:off x="11802320" y="948347"/>
            <a:ext cx="5215126" cy="1474453"/>
          </a:xfrm>
          <a:prstGeom prst="rect">
            <a:avLst/>
          </a:prstGeom>
        </p:spPr>
        <p:txBody>
          <a:bodyPr anchor="t" rtlCol="false" tIns="0" lIns="0" bIns="0" rIns="0">
            <a:spAutoFit/>
          </a:bodyPr>
          <a:lstStyle/>
          <a:p>
            <a:pPr algn="ctr">
              <a:lnSpc>
                <a:spcPts val="13016"/>
              </a:lnSpc>
            </a:pPr>
            <a:r>
              <a:rPr lang="en-US" sz="13016">
                <a:solidFill>
                  <a:srgbClr val="FFE865"/>
                </a:solidFill>
                <a:latin typeface="Noot"/>
                <a:ea typeface="Noot"/>
                <a:cs typeface="Noot"/>
                <a:sym typeface="Noot"/>
              </a:rPr>
              <a:t>ARRAY</a:t>
            </a:r>
          </a:p>
        </p:txBody>
      </p:sp>
      <p:sp>
        <p:nvSpPr>
          <p:cNvPr name="TextBox 6" id="6"/>
          <p:cNvSpPr txBox="true"/>
          <p:nvPr/>
        </p:nvSpPr>
        <p:spPr>
          <a:xfrm rot="0">
            <a:off x="10620475" y="5176662"/>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0</a:t>
            </a:r>
          </a:p>
        </p:txBody>
      </p:sp>
      <p:sp>
        <p:nvSpPr>
          <p:cNvPr name="TextBox 7" id="7"/>
          <p:cNvSpPr txBox="true"/>
          <p:nvPr/>
        </p:nvSpPr>
        <p:spPr>
          <a:xfrm rot="0">
            <a:off x="13300998" y="5176662"/>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1</a:t>
            </a:r>
          </a:p>
        </p:txBody>
      </p:sp>
      <p:sp>
        <p:nvSpPr>
          <p:cNvPr name="TextBox 8" id="8"/>
          <p:cNvSpPr txBox="true"/>
          <p:nvPr/>
        </p:nvSpPr>
        <p:spPr>
          <a:xfrm rot="0">
            <a:off x="16077455" y="5176662"/>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2</a:t>
            </a:r>
          </a:p>
        </p:txBody>
      </p:sp>
      <p:sp>
        <p:nvSpPr>
          <p:cNvPr name="Freeform 9" id="9"/>
          <p:cNvSpPr/>
          <p:nvPr/>
        </p:nvSpPr>
        <p:spPr>
          <a:xfrm flipH="false" flipV="false" rot="0">
            <a:off x="846845" y="4302962"/>
            <a:ext cx="8417123" cy="4345340"/>
          </a:xfrm>
          <a:custGeom>
            <a:avLst/>
            <a:gdLst/>
            <a:ahLst/>
            <a:cxnLst/>
            <a:rect r="r" b="b" t="t" l="l"/>
            <a:pathLst>
              <a:path h="4345340" w="8417123">
                <a:moveTo>
                  <a:pt x="0" y="0"/>
                </a:moveTo>
                <a:lnTo>
                  <a:pt x="8417123" y="0"/>
                </a:lnTo>
                <a:lnTo>
                  <a:pt x="8417123" y="4345340"/>
                </a:lnTo>
                <a:lnTo>
                  <a:pt x="0" y="4345340"/>
                </a:lnTo>
                <a:lnTo>
                  <a:pt x="0" y="0"/>
                </a:lnTo>
                <a:close/>
              </a:path>
            </a:pathLst>
          </a:custGeom>
          <a:blipFill>
            <a:blip r:embed="rId4">
              <a:extLst>
                <a:ext uri="{96DAC541-7B7A-43D3-8B79-37D633B846F1}">
                  <asvg:svgBlip xmlns:asvg="http://schemas.microsoft.com/office/drawing/2016/SVG/main" r:embed="rId5"/>
                </a:ext>
              </a:extLst>
            </a:blip>
            <a:stretch>
              <a:fillRect l="0" t="-69" r="0" b="-69"/>
            </a:stretch>
          </a:blipFill>
        </p:spPr>
      </p:sp>
      <p:sp>
        <p:nvSpPr>
          <p:cNvPr name="TextBox 10" id="10"/>
          <p:cNvSpPr txBox="true"/>
          <p:nvPr/>
        </p:nvSpPr>
        <p:spPr>
          <a:xfrm rot="0">
            <a:off x="25446" y="3384492"/>
            <a:ext cx="10059923" cy="707717"/>
          </a:xfrm>
          <a:prstGeom prst="rect">
            <a:avLst/>
          </a:prstGeom>
        </p:spPr>
        <p:txBody>
          <a:bodyPr anchor="t" rtlCol="false" tIns="0" lIns="0" bIns="0" rIns="0">
            <a:spAutoFit/>
          </a:bodyPr>
          <a:lstStyle/>
          <a:p>
            <a:pPr algn="ctr">
              <a:lnSpc>
                <a:spcPts val="5091"/>
              </a:lnSpc>
            </a:pPr>
            <a:r>
              <a:rPr lang="en-US" sz="3636">
                <a:solidFill>
                  <a:srgbClr val="5CE1E6"/>
                </a:solidFill>
                <a:latin typeface="Anca Coder"/>
                <a:ea typeface="Anca Coder"/>
                <a:cs typeface="Anca Coder"/>
                <a:sym typeface="Anca Coder"/>
              </a:rPr>
              <a:t>Declare an array in Pseudocode</a:t>
            </a:r>
          </a:p>
        </p:txBody>
      </p:sp>
      <p:sp>
        <p:nvSpPr>
          <p:cNvPr name="TextBox 11" id="11"/>
          <p:cNvSpPr txBox="true"/>
          <p:nvPr/>
        </p:nvSpPr>
        <p:spPr>
          <a:xfrm rot="0">
            <a:off x="918733" y="5397054"/>
            <a:ext cx="7993530" cy="1345892"/>
          </a:xfrm>
          <a:prstGeom prst="rect">
            <a:avLst/>
          </a:prstGeom>
        </p:spPr>
        <p:txBody>
          <a:bodyPr anchor="t" rtlCol="false" tIns="0" lIns="0" bIns="0" rIns="0">
            <a:spAutoFit/>
          </a:bodyPr>
          <a:lstStyle/>
          <a:p>
            <a:pPr algn="ctr">
              <a:lnSpc>
                <a:spcPts val="5091"/>
              </a:lnSpc>
            </a:pPr>
            <a:r>
              <a:rPr lang="en-US" sz="3636">
                <a:solidFill>
                  <a:srgbClr val="000000"/>
                </a:solidFill>
                <a:latin typeface="Anca Coder"/>
                <a:ea typeface="Anca Coder"/>
                <a:cs typeface="Anca Coder"/>
                <a:sym typeface="Anca Coder"/>
              </a:rPr>
              <a:t>DECLARE MyList:ARRAY[0:2] OF INTEGER</a:t>
            </a:r>
          </a:p>
        </p:txBody>
      </p:sp>
      <p:grpSp>
        <p:nvGrpSpPr>
          <p:cNvPr name="Group 12" id="12"/>
          <p:cNvGrpSpPr/>
          <p:nvPr/>
        </p:nvGrpSpPr>
        <p:grpSpPr>
          <a:xfrm rot="0">
            <a:off x="2537237" y="237660"/>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67.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0249881" y="5748435"/>
          <a:ext cx="7726714" cy="2781300"/>
        </p:xfrm>
        <a:graphic>
          <a:graphicData uri="http://schemas.openxmlformats.org/drawingml/2006/table">
            <a:tbl>
              <a:tblPr/>
              <a:tblGrid>
                <a:gridCol w="2575571"/>
                <a:gridCol w="2575571"/>
                <a:gridCol w="2575571"/>
              </a:tblGrid>
              <a:tr h="1381483">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r>
              <a:tr h="1399817">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r>
            </a:tbl>
          </a:graphicData>
        </a:graphic>
      </p:graphicFrame>
      <p:sp>
        <p:nvSpPr>
          <p:cNvPr name="Freeform 3" id="3"/>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4" id="4"/>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One-dimensional array</a:t>
            </a:r>
          </a:p>
        </p:txBody>
      </p:sp>
      <p:sp>
        <p:nvSpPr>
          <p:cNvPr name="TextBox 5" id="5"/>
          <p:cNvSpPr txBox="true"/>
          <p:nvPr/>
        </p:nvSpPr>
        <p:spPr>
          <a:xfrm rot="0">
            <a:off x="11802320" y="948347"/>
            <a:ext cx="5215126" cy="1474453"/>
          </a:xfrm>
          <a:prstGeom prst="rect">
            <a:avLst/>
          </a:prstGeom>
        </p:spPr>
        <p:txBody>
          <a:bodyPr anchor="t" rtlCol="false" tIns="0" lIns="0" bIns="0" rIns="0">
            <a:spAutoFit/>
          </a:bodyPr>
          <a:lstStyle/>
          <a:p>
            <a:pPr algn="ctr">
              <a:lnSpc>
                <a:spcPts val="13016"/>
              </a:lnSpc>
            </a:pPr>
            <a:r>
              <a:rPr lang="en-US" sz="13016">
                <a:solidFill>
                  <a:srgbClr val="FFE865"/>
                </a:solidFill>
                <a:latin typeface="Noot"/>
                <a:ea typeface="Noot"/>
                <a:cs typeface="Noot"/>
                <a:sym typeface="Noot"/>
              </a:rPr>
              <a:t>ARRAY</a:t>
            </a:r>
          </a:p>
        </p:txBody>
      </p:sp>
      <p:sp>
        <p:nvSpPr>
          <p:cNvPr name="TextBox 6" id="6"/>
          <p:cNvSpPr txBox="true"/>
          <p:nvPr/>
        </p:nvSpPr>
        <p:spPr>
          <a:xfrm rot="0">
            <a:off x="10799867" y="5738153"/>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0</a:t>
            </a:r>
          </a:p>
        </p:txBody>
      </p:sp>
      <p:sp>
        <p:nvSpPr>
          <p:cNvPr name="TextBox 7" id="7"/>
          <p:cNvSpPr txBox="true"/>
          <p:nvPr/>
        </p:nvSpPr>
        <p:spPr>
          <a:xfrm rot="0">
            <a:off x="13439037" y="5738153"/>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1</a:t>
            </a:r>
          </a:p>
        </p:txBody>
      </p:sp>
      <p:sp>
        <p:nvSpPr>
          <p:cNvPr name="TextBox 8" id="8"/>
          <p:cNvSpPr txBox="true"/>
          <p:nvPr/>
        </p:nvSpPr>
        <p:spPr>
          <a:xfrm rot="0">
            <a:off x="16077455" y="5738153"/>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2</a:t>
            </a:r>
          </a:p>
        </p:txBody>
      </p:sp>
      <p:sp>
        <p:nvSpPr>
          <p:cNvPr name="Freeform 9" id="9"/>
          <p:cNvSpPr/>
          <p:nvPr/>
        </p:nvSpPr>
        <p:spPr>
          <a:xfrm flipH="false" flipV="false" rot="0">
            <a:off x="846845" y="4968264"/>
            <a:ext cx="8417123" cy="4345340"/>
          </a:xfrm>
          <a:custGeom>
            <a:avLst/>
            <a:gdLst/>
            <a:ahLst/>
            <a:cxnLst/>
            <a:rect r="r" b="b" t="t" l="l"/>
            <a:pathLst>
              <a:path h="4345340" w="8417123">
                <a:moveTo>
                  <a:pt x="0" y="0"/>
                </a:moveTo>
                <a:lnTo>
                  <a:pt x="8417123" y="0"/>
                </a:lnTo>
                <a:lnTo>
                  <a:pt x="8417123" y="4345340"/>
                </a:lnTo>
                <a:lnTo>
                  <a:pt x="0" y="4345340"/>
                </a:lnTo>
                <a:lnTo>
                  <a:pt x="0" y="0"/>
                </a:lnTo>
                <a:close/>
              </a:path>
            </a:pathLst>
          </a:custGeom>
          <a:blipFill>
            <a:blip r:embed="rId4">
              <a:extLst>
                <a:ext uri="{96DAC541-7B7A-43D3-8B79-37D633B846F1}">
                  <asvg:svgBlip xmlns:asvg="http://schemas.microsoft.com/office/drawing/2016/SVG/main" r:embed="rId5"/>
                </a:ext>
              </a:extLst>
            </a:blip>
            <a:stretch>
              <a:fillRect l="0" t="-69" r="0" b="-69"/>
            </a:stretch>
          </a:blipFill>
        </p:spPr>
      </p:sp>
      <p:sp>
        <p:nvSpPr>
          <p:cNvPr name="TextBox 10" id="10"/>
          <p:cNvSpPr txBox="true"/>
          <p:nvPr/>
        </p:nvSpPr>
        <p:spPr>
          <a:xfrm rot="0">
            <a:off x="25446" y="3384492"/>
            <a:ext cx="17951149" cy="1984067"/>
          </a:xfrm>
          <a:prstGeom prst="rect">
            <a:avLst/>
          </a:prstGeom>
        </p:spPr>
        <p:txBody>
          <a:bodyPr anchor="t" rtlCol="false" tIns="0" lIns="0" bIns="0" rIns="0">
            <a:spAutoFit/>
          </a:bodyPr>
          <a:lstStyle/>
          <a:p>
            <a:pPr algn="ctr">
              <a:lnSpc>
                <a:spcPts val="5091"/>
              </a:lnSpc>
            </a:pPr>
            <a:r>
              <a:rPr lang="en-US" sz="3636">
                <a:solidFill>
                  <a:srgbClr val="5CE1E6"/>
                </a:solidFill>
                <a:latin typeface="Anca Coder"/>
                <a:ea typeface="Anca Coder"/>
                <a:cs typeface="Anca Coder"/>
                <a:sym typeface="Anca Coder"/>
              </a:rPr>
              <a:t>Each position in the array can be populated in an array by defining the value at each index position</a:t>
            </a:r>
          </a:p>
          <a:p>
            <a:pPr algn="ctr">
              <a:lnSpc>
                <a:spcPts val="5091"/>
              </a:lnSpc>
            </a:pPr>
          </a:p>
        </p:txBody>
      </p:sp>
      <p:sp>
        <p:nvSpPr>
          <p:cNvPr name="TextBox 11" id="11"/>
          <p:cNvSpPr txBox="true"/>
          <p:nvPr/>
        </p:nvSpPr>
        <p:spPr>
          <a:xfrm rot="0">
            <a:off x="918733" y="6062355"/>
            <a:ext cx="7993530" cy="707717"/>
          </a:xfrm>
          <a:prstGeom prst="rect">
            <a:avLst/>
          </a:prstGeom>
        </p:spPr>
        <p:txBody>
          <a:bodyPr anchor="t" rtlCol="false" tIns="0" lIns="0" bIns="0" rIns="0">
            <a:spAutoFit/>
          </a:bodyPr>
          <a:lstStyle/>
          <a:p>
            <a:pPr algn="ctr">
              <a:lnSpc>
                <a:spcPts val="5091"/>
              </a:lnSpc>
            </a:pPr>
            <a:r>
              <a:rPr lang="en-US" sz="3636">
                <a:solidFill>
                  <a:srgbClr val="000000"/>
                </a:solidFill>
                <a:latin typeface="Anca Coder"/>
                <a:ea typeface="Anca Coder"/>
                <a:cs typeface="Anca Coder"/>
                <a:sym typeface="Anca Coder"/>
              </a:rPr>
              <a:t>MyList[2] = 20</a:t>
            </a:r>
          </a:p>
        </p:txBody>
      </p:sp>
      <p:sp>
        <p:nvSpPr>
          <p:cNvPr name="TextBox 12" id="12"/>
          <p:cNvSpPr txBox="true"/>
          <p:nvPr/>
        </p:nvSpPr>
        <p:spPr>
          <a:xfrm rot="0">
            <a:off x="16077455" y="6998059"/>
            <a:ext cx="1181845" cy="1305244"/>
          </a:xfrm>
          <a:prstGeom prst="rect">
            <a:avLst/>
          </a:prstGeom>
        </p:spPr>
        <p:txBody>
          <a:bodyPr anchor="t" rtlCol="false" tIns="0" lIns="0" bIns="0" rIns="0">
            <a:spAutoFit/>
          </a:bodyPr>
          <a:lstStyle/>
          <a:p>
            <a:pPr algn="ctr">
              <a:lnSpc>
                <a:spcPts val="9432"/>
              </a:lnSpc>
            </a:pPr>
            <a:r>
              <a:rPr lang="en-US" sz="6737">
                <a:solidFill>
                  <a:srgbClr val="F8DB52"/>
                </a:solidFill>
                <a:latin typeface="Code Pro"/>
                <a:ea typeface="Code Pro"/>
                <a:cs typeface="Code Pro"/>
                <a:sym typeface="Code Pro"/>
              </a:rPr>
              <a:t>20</a:t>
            </a:r>
          </a:p>
        </p:txBody>
      </p:sp>
      <p:grpSp>
        <p:nvGrpSpPr>
          <p:cNvPr name="Group 13" id="13"/>
          <p:cNvGrpSpPr/>
          <p:nvPr/>
        </p:nvGrpSpPr>
        <p:grpSpPr>
          <a:xfrm rot="0">
            <a:off x="2537237" y="237660"/>
            <a:ext cx="13213526" cy="9925515"/>
            <a:chOff x="0" y="0"/>
            <a:chExt cx="17618034" cy="13234020"/>
          </a:xfrm>
        </p:grpSpPr>
        <p:sp>
          <p:nvSpPr>
            <p:cNvPr name="Freeform 14" id="1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5" id="1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6" id="1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68.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0249881" y="5748435"/>
          <a:ext cx="7463764" cy="2781300"/>
        </p:xfrm>
        <a:graphic>
          <a:graphicData uri="http://schemas.openxmlformats.org/drawingml/2006/table">
            <a:tbl>
              <a:tblPr/>
              <a:tblGrid>
                <a:gridCol w="2487921"/>
                <a:gridCol w="2487921"/>
                <a:gridCol w="2487921"/>
              </a:tblGrid>
              <a:tr h="1381483">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EE3EC9"/>
                    </a:solidFill>
                  </a:tcPr>
                </a:tc>
              </a:tr>
              <a:tr h="1399817">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90500" marR="190500" marT="190500" marB="190500" anchor="ctr">
                    <a:lnL cmpd="sng" algn="ctr" cap="flat" w="65347">
                      <a:solidFill>
                        <a:srgbClr val="000000"/>
                      </a:solidFill>
                      <a:prstDash val="solid"/>
                      <a:round/>
                      <a:headEnd type="none" w="med" len="med"/>
                      <a:tailEnd type="none" w="med" len="med"/>
                    </a:lnL>
                    <a:lnR cmpd="sng" algn="ctr" cap="flat" w="65347">
                      <a:solidFill>
                        <a:srgbClr val="000000"/>
                      </a:solidFill>
                      <a:prstDash val="solid"/>
                      <a:round/>
                      <a:headEnd type="none" w="med" len="med"/>
                      <a:tailEnd type="none" w="med" len="med"/>
                    </a:lnR>
                    <a:lnT cmpd="sng" algn="ctr" cap="flat" w="65347">
                      <a:solidFill>
                        <a:srgbClr val="000000"/>
                      </a:solidFill>
                      <a:prstDash val="solid"/>
                      <a:round/>
                      <a:headEnd type="none" w="med" len="med"/>
                      <a:tailEnd type="none" w="med" len="med"/>
                    </a:lnT>
                    <a:lnB cmpd="sng" algn="ctr" cap="flat" w="65347">
                      <a:solidFill>
                        <a:srgbClr val="000000"/>
                      </a:solidFill>
                      <a:prstDash val="solid"/>
                      <a:round/>
                      <a:headEnd type="none" w="med" len="med"/>
                      <a:tailEnd type="none" w="med" len="med"/>
                    </a:lnB>
                    <a:solidFill>
                      <a:srgbClr val="BB99FF"/>
                    </a:solidFill>
                  </a:tcPr>
                </a:tc>
              </a:tr>
            </a:tbl>
          </a:graphicData>
        </a:graphic>
      </p:graphicFrame>
      <p:sp>
        <p:nvSpPr>
          <p:cNvPr name="Freeform 3" id="3"/>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4" id="4"/>
          <p:cNvGrpSpPr/>
          <p:nvPr/>
        </p:nvGrpSpPr>
        <p:grpSpPr>
          <a:xfrm rot="0">
            <a:off x="273909" y="4042161"/>
            <a:ext cx="10223303" cy="5377457"/>
            <a:chOff x="0" y="0"/>
            <a:chExt cx="13631071" cy="7169943"/>
          </a:xfrm>
        </p:grpSpPr>
        <p:sp>
          <p:nvSpPr>
            <p:cNvPr name="Freeform 5" id="5"/>
            <p:cNvSpPr/>
            <p:nvPr/>
          </p:nvSpPr>
          <p:spPr>
            <a:xfrm flipH="false" flipV="false" rot="0">
              <a:off x="0" y="0"/>
              <a:ext cx="13631038" cy="7169912"/>
            </a:xfrm>
            <a:custGeom>
              <a:avLst/>
              <a:gdLst/>
              <a:ahLst/>
              <a:cxnLst/>
              <a:rect r="r" b="b" t="t" l="l"/>
              <a:pathLst>
                <a:path h="7169912" w="13631038">
                  <a:moveTo>
                    <a:pt x="0" y="0"/>
                  </a:moveTo>
                  <a:lnTo>
                    <a:pt x="13631038" y="0"/>
                  </a:lnTo>
                  <a:lnTo>
                    <a:pt x="13631038" y="7169912"/>
                  </a:lnTo>
                  <a:lnTo>
                    <a:pt x="0" y="7169912"/>
                  </a:lnTo>
                  <a:lnTo>
                    <a:pt x="0" y="0"/>
                  </a:lnTo>
                  <a:close/>
                </a:path>
              </a:pathLst>
            </a:custGeom>
            <a:blipFill>
              <a:blip r:embed="rId4"/>
              <a:stretch>
                <a:fillRect l="0" t="0" r="0" b="0"/>
              </a:stretch>
            </a:blipFill>
          </p:spPr>
        </p:sp>
      </p:grpSp>
      <p:sp>
        <p:nvSpPr>
          <p:cNvPr name="TextBox 6" id="6"/>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One-dimensional array</a:t>
            </a:r>
          </a:p>
        </p:txBody>
      </p:sp>
      <p:sp>
        <p:nvSpPr>
          <p:cNvPr name="TextBox 7" id="7"/>
          <p:cNvSpPr txBox="true"/>
          <p:nvPr/>
        </p:nvSpPr>
        <p:spPr>
          <a:xfrm rot="0">
            <a:off x="11802320" y="948347"/>
            <a:ext cx="5215126" cy="1474453"/>
          </a:xfrm>
          <a:prstGeom prst="rect">
            <a:avLst/>
          </a:prstGeom>
        </p:spPr>
        <p:txBody>
          <a:bodyPr anchor="t" rtlCol="false" tIns="0" lIns="0" bIns="0" rIns="0">
            <a:spAutoFit/>
          </a:bodyPr>
          <a:lstStyle/>
          <a:p>
            <a:pPr algn="ctr">
              <a:lnSpc>
                <a:spcPts val="13016"/>
              </a:lnSpc>
            </a:pPr>
            <a:r>
              <a:rPr lang="en-US" sz="13016">
                <a:solidFill>
                  <a:srgbClr val="FFE865"/>
                </a:solidFill>
                <a:latin typeface="Noot"/>
                <a:ea typeface="Noot"/>
                <a:cs typeface="Noot"/>
                <a:sym typeface="Noot"/>
              </a:rPr>
              <a:t>ARRAY</a:t>
            </a:r>
          </a:p>
        </p:txBody>
      </p:sp>
      <p:sp>
        <p:nvSpPr>
          <p:cNvPr name="TextBox 8" id="8"/>
          <p:cNvSpPr txBox="true"/>
          <p:nvPr/>
        </p:nvSpPr>
        <p:spPr>
          <a:xfrm rot="0">
            <a:off x="10829598" y="5721707"/>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0</a:t>
            </a:r>
          </a:p>
        </p:txBody>
      </p:sp>
      <p:sp>
        <p:nvSpPr>
          <p:cNvPr name="TextBox 9" id="9"/>
          <p:cNvSpPr txBox="true"/>
          <p:nvPr/>
        </p:nvSpPr>
        <p:spPr>
          <a:xfrm rot="0">
            <a:off x="13390841" y="5721707"/>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1</a:t>
            </a:r>
          </a:p>
        </p:txBody>
      </p:sp>
      <p:sp>
        <p:nvSpPr>
          <p:cNvPr name="TextBox 10" id="10"/>
          <p:cNvSpPr txBox="true"/>
          <p:nvPr/>
        </p:nvSpPr>
        <p:spPr>
          <a:xfrm rot="0">
            <a:off x="15739247" y="5721707"/>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2</a:t>
            </a:r>
          </a:p>
        </p:txBody>
      </p:sp>
      <p:sp>
        <p:nvSpPr>
          <p:cNvPr name="TextBox 11" id="11"/>
          <p:cNvSpPr txBox="true"/>
          <p:nvPr/>
        </p:nvSpPr>
        <p:spPr>
          <a:xfrm rot="0">
            <a:off x="25446" y="3384492"/>
            <a:ext cx="17951149" cy="707717"/>
          </a:xfrm>
          <a:prstGeom prst="rect">
            <a:avLst/>
          </a:prstGeom>
        </p:spPr>
        <p:txBody>
          <a:bodyPr anchor="t" rtlCol="false" tIns="0" lIns="0" bIns="0" rIns="0">
            <a:spAutoFit/>
          </a:bodyPr>
          <a:lstStyle/>
          <a:p>
            <a:pPr algn="ctr">
              <a:lnSpc>
                <a:spcPts val="5091"/>
              </a:lnSpc>
            </a:pPr>
            <a:r>
              <a:rPr lang="en-US" sz="3636">
                <a:solidFill>
                  <a:srgbClr val="5CE1E6"/>
                </a:solidFill>
                <a:latin typeface="Anca Coder"/>
                <a:ea typeface="Anca Coder"/>
                <a:cs typeface="Anca Coder"/>
                <a:sym typeface="Anca Coder"/>
              </a:rPr>
              <a:t>In Python, arrays are created using the LIST functionality.</a:t>
            </a:r>
          </a:p>
        </p:txBody>
      </p:sp>
      <p:sp>
        <p:nvSpPr>
          <p:cNvPr name="TextBox 12" id="12"/>
          <p:cNvSpPr txBox="true"/>
          <p:nvPr/>
        </p:nvSpPr>
        <p:spPr>
          <a:xfrm rot="0">
            <a:off x="15739247" y="7110086"/>
            <a:ext cx="1181845" cy="1305244"/>
          </a:xfrm>
          <a:prstGeom prst="rect">
            <a:avLst/>
          </a:prstGeom>
        </p:spPr>
        <p:txBody>
          <a:bodyPr anchor="t" rtlCol="false" tIns="0" lIns="0" bIns="0" rIns="0">
            <a:spAutoFit/>
          </a:bodyPr>
          <a:lstStyle/>
          <a:p>
            <a:pPr algn="ctr">
              <a:lnSpc>
                <a:spcPts val="9432"/>
              </a:lnSpc>
            </a:pPr>
            <a:r>
              <a:rPr lang="en-US" sz="6737">
                <a:solidFill>
                  <a:srgbClr val="F8DB52"/>
                </a:solidFill>
                <a:latin typeface="Code Pro"/>
                <a:ea typeface="Code Pro"/>
                <a:cs typeface="Code Pro"/>
                <a:sym typeface="Code Pro"/>
              </a:rPr>
              <a:t>20</a:t>
            </a:r>
          </a:p>
        </p:txBody>
      </p:sp>
      <p:grpSp>
        <p:nvGrpSpPr>
          <p:cNvPr name="Group 13" id="13"/>
          <p:cNvGrpSpPr/>
          <p:nvPr/>
        </p:nvGrpSpPr>
        <p:grpSpPr>
          <a:xfrm rot="0">
            <a:off x="2537237" y="237660"/>
            <a:ext cx="13213526" cy="9925515"/>
            <a:chOff x="0" y="0"/>
            <a:chExt cx="17618034" cy="13234020"/>
          </a:xfrm>
        </p:grpSpPr>
        <p:sp>
          <p:nvSpPr>
            <p:cNvPr name="Freeform 14" id="1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15" id="1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16" id="1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169.xml><?xml version="1.0" encoding="utf-8"?>
<p:sld xmlns:p="http://schemas.openxmlformats.org/presentationml/2006/main" xmlns:a="http://schemas.openxmlformats.org/drawingml/2006/main" xmlns:r="http://schemas.openxmlformats.org/officeDocument/2006/relationships">
  <p:cSld>
    <p:bg>
      <p:bgPr>
        <a:solidFill>
          <a:srgbClr val="002529"/>
        </a:solidFill>
      </p:bgPr>
    </p:bg>
    <p:spTree>
      <p:nvGrpSpPr>
        <p:cNvPr id="1" name=""/>
        <p:cNvGrpSpPr/>
        <p:nvPr/>
      </p:nvGrpSpPr>
      <p:grpSpPr>
        <a:xfrm>
          <a:off x="0" y="0"/>
          <a:ext cx="0" cy="0"/>
          <a:chOff x="0" y="0"/>
          <a:chExt cx="0" cy="0"/>
        </a:xfrm>
      </p:grpSpPr>
      <p:sp>
        <p:nvSpPr>
          <p:cNvPr name="Freeform 2" id="2"/>
          <p:cNvSpPr/>
          <p:nvPr/>
        </p:nvSpPr>
        <p:spPr>
          <a:xfrm flipH="false" flipV="false" rot="0">
            <a:off x="764909" y="1735083"/>
            <a:ext cx="10372405" cy="6317738"/>
          </a:xfrm>
          <a:custGeom>
            <a:avLst/>
            <a:gdLst/>
            <a:ahLst/>
            <a:cxnLst/>
            <a:rect r="r" b="b" t="t" l="l"/>
            <a:pathLst>
              <a:path h="6317738" w="10372405">
                <a:moveTo>
                  <a:pt x="0" y="0"/>
                </a:moveTo>
                <a:lnTo>
                  <a:pt x="10372405" y="0"/>
                </a:lnTo>
                <a:lnTo>
                  <a:pt x="10372405" y="6317738"/>
                </a:lnTo>
                <a:lnTo>
                  <a:pt x="0" y="6317738"/>
                </a:lnTo>
                <a:lnTo>
                  <a:pt x="0" y="0"/>
                </a:lnTo>
                <a:close/>
              </a:path>
            </a:pathLst>
          </a:custGeom>
          <a:blipFill>
            <a:blip r:embed="rId2">
              <a:extLst>
                <a:ext uri="{96DAC541-7B7A-43D3-8B79-37D633B846F1}">
                  <asvg:svgBlip xmlns:asvg="http://schemas.microsoft.com/office/drawing/2016/SVG/main" r:embed="rId3"/>
                </a:ext>
              </a:extLst>
            </a:blip>
            <a:stretch>
              <a:fillRect l="0" t="-278" r="0" b="-278"/>
            </a:stretch>
          </a:blipFill>
        </p:spPr>
      </p:sp>
      <p:sp>
        <p:nvSpPr>
          <p:cNvPr name="Freeform 3" id="3"/>
          <p:cNvSpPr/>
          <p:nvPr/>
        </p:nvSpPr>
        <p:spPr>
          <a:xfrm flipH="false" flipV="false" rot="0">
            <a:off x="11720067" y="1789908"/>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Freeform 4" id="4"/>
          <p:cNvSpPr/>
          <p:nvPr/>
        </p:nvSpPr>
        <p:spPr>
          <a:xfrm flipH="false" flipV="false" rot="0">
            <a:off x="11728392" y="5006207"/>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TextBox 5" id="5"/>
          <p:cNvSpPr txBox="true"/>
          <p:nvPr/>
        </p:nvSpPr>
        <p:spPr>
          <a:xfrm rot="0">
            <a:off x="1143423" y="2496304"/>
            <a:ext cx="8000577" cy="5286443"/>
          </a:xfrm>
          <a:prstGeom prst="rect">
            <a:avLst/>
          </a:prstGeom>
        </p:spPr>
        <p:txBody>
          <a:bodyPr anchor="t" rtlCol="false" tIns="0" lIns="0" bIns="0" rIns="0">
            <a:spAutoFit/>
          </a:bodyPr>
          <a:lstStyle/>
          <a:p>
            <a:pPr algn="l">
              <a:lnSpc>
                <a:spcPts val="4196"/>
              </a:lnSpc>
            </a:pPr>
            <a:r>
              <a:rPr lang="en-US" sz="2996" b="true">
                <a:solidFill>
                  <a:srgbClr val="002529">
                    <a:alpha val="37255"/>
                  </a:srgbClr>
                </a:solidFill>
                <a:latin typeface="Arimo Bold"/>
                <a:ea typeface="Arimo Bold"/>
                <a:cs typeface="Arimo Bold"/>
                <a:sym typeface="Arimo Bold"/>
              </a:rPr>
              <a:t>8.1.1 Variables and Constants</a:t>
            </a:r>
          </a:p>
          <a:p>
            <a:pPr algn="l">
              <a:lnSpc>
                <a:spcPts val="4196"/>
              </a:lnSpc>
            </a:pPr>
            <a:r>
              <a:rPr lang="en-US" sz="2996" b="true">
                <a:solidFill>
                  <a:srgbClr val="002529">
                    <a:alpha val="37255"/>
                  </a:srgbClr>
                </a:solidFill>
                <a:latin typeface="Arimo Bold"/>
                <a:ea typeface="Arimo Bold"/>
                <a:cs typeface="Arimo Bold"/>
                <a:sym typeface="Arimo Bold"/>
              </a:rPr>
              <a:t>8.1.2 Basic Data Types</a:t>
            </a:r>
          </a:p>
          <a:p>
            <a:pPr algn="l">
              <a:lnSpc>
                <a:spcPts val="4196"/>
              </a:lnSpc>
            </a:pPr>
            <a:r>
              <a:rPr lang="en-US" sz="2996" b="true">
                <a:solidFill>
                  <a:srgbClr val="002529">
                    <a:alpha val="37255"/>
                  </a:srgbClr>
                </a:solidFill>
                <a:latin typeface="Arimo Bold"/>
                <a:ea typeface="Arimo Bold"/>
                <a:cs typeface="Arimo Bold"/>
                <a:sym typeface="Arimo Bold"/>
              </a:rPr>
              <a:t>8.1.3 Input and Output </a:t>
            </a:r>
          </a:p>
          <a:p>
            <a:pPr algn="l">
              <a:lnSpc>
                <a:spcPts val="4196"/>
              </a:lnSpc>
            </a:pPr>
            <a:r>
              <a:rPr lang="en-US" sz="2996" b="true">
                <a:solidFill>
                  <a:srgbClr val="002529">
                    <a:alpha val="37255"/>
                  </a:srgbClr>
                </a:solidFill>
                <a:latin typeface="Arimo Bold"/>
                <a:ea typeface="Arimo Bold"/>
                <a:cs typeface="Arimo Bold"/>
                <a:sym typeface="Arimo Bold"/>
              </a:rPr>
              <a:t>8.1.4 Programming Fundamentals </a:t>
            </a:r>
          </a:p>
          <a:p>
            <a:pPr algn="l">
              <a:lnSpc>
                <a:spcPts val="4196"/>
              </a:lnSpc>
            </a:pPr>
            <a:r>
              <a:rPr lang="en-US" sz="2996" b="true">
                <a:solidFill>
                  <a:srgbClr val="002529">
                    <a:alpha val="37255"/>
                  </a:srgbClr>
                </a:solidFill>
                <a:latin typeface="Arimo Bold"/>
                <a:ea typeface="Arimo Bold"/>
                <a:cs typeface="Arimo Bold"/>
                <a:sym typeface="Arimo Bold"/>
              </a:rPr>
              <a:t>8.1.5 Nested Statements</a:t>
            </a:r>
          </a:p>
          <a:p>
            <a:pPr algn="l">
              <a:lnSpc>
                <a:spcPts val="4196"/>
              </a:lnSpc>
            </a:pPr>
            <a:r>
              <a:rPr lang="en-US" sz="2996" b="true">
                <a:solidFill>
                  <a:srgbClr val="002529">
                    <a:alpha val="37255"/>
                  </a:srgbClr>
                </a:solidFill>
                <a:latin typeface="Arimo Bold"/>
                <a:ea typeface="Arimo Bold"/>
                <a:cs typeface="Arimo Bold"/>
                <a:sym typeface="Arimo Bold"/>
              </a:rPr>
              <a:t>8.1.6 Procedures, Functions and Parameters</a:t>
            </a:r>
          </a:p>
          <a:p>
            <a:pPr algn="l">
              <a:lnSpc>
                <a:spcPts val="4196"/>
              </a:lnSpc>
            </a:pPr>
            <a:r>
              <a:rPr lang="en-US" sz="2996" b="true">
                <a:solidFill>
                  <a:srgbClr val="002529">
                    <a:alpha val="37255"/>
                  </a:srgbClr>
                </a:solidFill>
                <a:latin typeface="Arimo Bold"/>
                <a:ea typeface="Arimo Bold"/>
                <a:cs typeface="Arimo Bold"/>
                <a:sym typeface="Arimo Bold"/>
              </a:rPr>
              <a:t>8.1.7 Library Routines</a:t>
            </a:r>
          </a:p>
          <a:p>
            <a:pPr algn="l">
              <a:lnSpc>
                <a:spcPts val="4196"/>
              </a:lnSpc>
            </a:pPr>
            <a:r>
              <a:rPr lang="en-US" sz="2996" b="true">
                <a:solidFill>
                  <a:srgbClr val="002529">
                    <a:alpha val="37255"/>
                  </a:srgbClr>
                </a:solidFill>
                <a:latin typeface="Arimo Bold"/>
                <a:ea typeface="Arimo Bold"/>
                <a:cs typeface="Arimo Bold"/>
                <a:sym typeface="Arimo Bold"/>
              </a:rPr>
              <a:t>8.1.8 Creating a Maintainable Program</a:t>
            </a:r>
          </a:p>
        </p:txBody>
      </p:sp>
      <p:sp>
        <p:nvSpPr>
          <p:cNvPr name="TextBox 6" id="6"/>
          <p:cNvSpPr txBox="true"/>
          <p:nvPr/>
        </p:nvSpPr>
        <p:spPr>
          <a:xfrm rot="0">
            <a:off x="11820848" y="3170340"/>
            <a:ext cx="4816992" cy="1133475"/>
          </a:xfrm>
          <a:prstGeom prst="rect">
            <a:avLst/>
          </a:prstGeom>
        </p:spPr>
        <p:txBody>
          <a:bodyPr anchor="t" rtlCol="false" tIns="0" lIns="0" bIns="0" rIns="0">
            <a:spAutoFit/>
          </a:bodyPr>
          <a:lstStyle/>
          <a:p>
            <a:pPr algn="l">
              <a:lnSpc>
                <a:spcPts val="4200"/>
              </a:lnSpc>
            </a:pPr>
            <a:r>
              <a:rPr lang="en-US" sz="3000" b="true">
                <a:solidFill>
                  <a:srgbClr val="D83731"/>
                </a:solidFill>
                <a:latin typeface="Arimo Bold"/>
                <a:ea typeface="Arimo Bold"/>
                <a:cs typeface="Arimo Bold"/>
                <a:sym typeface="Arimo Bold"/>
              </a:rPr>
              <a:t>8.2.2 Two-dimensional Arrays</a:t>
            </a:r>
          </a:p>
        </p:txBody>
      </p:sp>
      <p:sp>
        <p:nvSpPr>
          <p:cNvPr name="Freeform 7" id="7"/>
          <p:cNvSpPr/>
          <p:nvPr/>
        </p:nvSpPr>
        <p:spPr>
          <a:xfrm flipH="false" flipV="false" rot="0">
            <a:off x="12992826" y="4093133"/>
            <a:ext cx="705350" cy="913074"/>
          </a:xfrm>
          <a:custGeom>
            <a:avLst/>
            <a:gdLst/>
            <a:ahLst/>
            <a:cxnLst/>
            <a:rect r="r" b="b" t="t" l="l"/>
            <a:pathLst>
              <a:path h="913074" w="705350">
                <a:moveTo>
                  <a:pt x="0" y="0"/>
                </a:moveTo>
                <a:lnTo>
                  <a:pt x="705350" y="0"/>
                </a:lnTo>
                <a:lnTo>
                  <a:pt x="705350" y="913074"/>
                </a:lnTo>
                <a:lnTo>
                  <a:pt x="0" y="913074"/>
                </a:lnTo>
                <a:lnTo>
                  <a:pt x="0" y="0"/>
                </a:lnTo>
                <a:close/>
              </a:path>
            </a:pathLst>
          </a:custGeom>
          <a:blipFill>
            <a:blip r:embed="rId4">
              <a:extLst>
                <a:ext uri="{96DAC541-7B7A-43D3-8B79-37D633B846F1}">
                  <asvg:svgBlip xmlns:asvg="http://schemas.microsoft.com/office/drawing/2016/SVG/main" r:embed="rId5"/>
                </a:ext>
              </a:extLst>
            </a:blip>
            <a:stretch>
              <a:fillRect l="-45" t="0" r="-45" b="0"/>
            </a:stretch>
          </a:blipFill>
        </p:spPr>
      </p:sp>
      <p:sp>
        <p:nvSpPr>
          <p:cNvPr name="TextBox 8" id="8"/>
          <p:cNvSpPr txBox="true"/>
          <p:nvPr/>
        </p:nvSpPr>
        <p:spPr>
          <a:xfrm rot="0">
            <a:off x="11820848" y="2179740"/>
            <a:ext cx="4992965" cy="1133475"/>
          </a:xfrm>
          <a:prstGeom prst="rect">
            <a:avLst/>
          </a:prstGeom>
        </p:spPr>
        <p:txBody>
          <a:bodyPr anchor="t" rtlCol="false" tIns="0" lIns="0" bIns="0" rIns="0">
            <a:spAutoFit/>
          </a:bodyPr>
          <a:lstStyle/>
          <a:p>
            <a:pPr algn="l">
              <a:lnSpc>
                <a:spcPts val="4200"/>
              </a:lnSpc>
            </a:pPr>
            <a:r>
              <a:rPr lang="en-US" sz="3000" b="true">
                <a:solidFill>
                  <a:srgbClr val="000000"/>
                </a:solidFill>
                <a:latin typeface="Arimo Bold"/>
                <a:ea typeface="Arimo Bold"/>
                <a:cs typeface="Arimo Bold"/>
                <a:sym typeface="Arimo Bold"/>
              </a:rPr>
              <a:t>8.2.1 One-dimensional Arrays</a:t>
            </a:r>
          </a:p>
        </p:txBody>
      </p:sp>
      <p:sp>
        <p:nvSpPr>
          <p:cNvPr name="TextBox 9" id="9"/>
          <p:cNvSpPr txBox="true"/>
          <p:nvPr/>
        </p:nvSpPr>
        <p:spPr>
          <a:xfrm rot="0">
            <a:off x="11820848" y="5459224"/>
            <a:ext cx="4318718" cy="2200275"/>
          </a:xfrm>
          <a:prstGeom prst="rect">
            <a:avLst/>
          </a:prstGeom>
        </p:spPr>
        <p:txBody>
          <a:bodyPr anchor="t" rtlCol="false" tIns="0" lIns="0" bIns="0" rIns="0">
            <a:spAutoFit/>
          </a:bodyPr>
          <a:lstStyle/>
          <a:p>
            <a:pPr algn="l">
              <a:lnSpc>
                <a:spcPts val="4200"/>
              </a:lnSpc>
            </a:pPr>
            <a:r>
              <a:rPr lang="en-US" sz="3000" b="true">
                <a:solidFill>
                  <a:srgbClr val="002529">
                    <a:alpha val="43922"/>
                  </a:srgbClr>
                </a:solidFill>
                <a:latin typeface="Arimo Bold"/>
                <a:ea typeface="Arimo Bold"/>
                <a:cs typeface="Arimo Bold"/>
                <a:sym typeface="Arimo Bold"/>
              </a:rPr>
              <a:t>8.3.1 Reading from a file</a:t>
            </a:r>
          </a:p>
          <a:p>
            <a:pPr algn="l">
              <a:lnSpc>
                <a:spcPts val="4200"/>
              </a:lnSpc>
            </a:pPr>
            <a:r>
              <a:rPr lang="en-US" sz="3000" b="true">
                <a:solidFill>
                  <a:srgbClr val="002529">
                    <a:alpha val="43922"/>
                  </a:srgbClr>
                </a:solidFill>
                <a:latin typeface="Arimo Bold"/>
                <a:ea typeface="Arimo Bold"/>
                <a:cs typeface="Arimo Bold"/>
                <a:sym typeface="Arimo Bold"/>
              </a:rPr>
              <a:t>8.3.2 Writing to a file </a:t>
            </a:r>
          </a:p>
        </p:txBody>
      </p:sp>
      <p:grpSp>
        <p:nvGrpSpPr>
          <p:cNvPr name="Group 10" id="10"/>
          <p:cNvGrpSpPr/>
          <p:nvPr/>
        </p:nvGrpSpPr>
        <p:grpSpPr>
          <a:xfrm rot="0">
            <a:off x="2537237" y="210106"/>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4" id="14"/>
          <p:cNvSpPr txBox="true"/>
          <p:nvPr/>
        </p:nvSpPr>
        <p:spPr>
          <a:xfrm rot="0">
            <a:off x="5295174" y="-15325"/>
            <a:ext cx="7697652" cy="916305"/>
          </a:xfrm>
          <a:prstGeom prst="rect">
            <a:avLst/>
          </a:prstGeom>
        </p:spPr>
        <p:txBody>
          <a:bodyPr anchor="t" rtlCol="false" tIns="0" lIns="0" bIns="0" rIns="0">
            <a:spAutoFit/>
          </a:bodyPr>
          <a:lstStyle/>
          <a:p>
            <a:pPr algn="ctr">
              <a:lnSpc>
                <a:spcPts val="6719"/>
              </a:lnSpc>
            </a:pPr>
            <a:r>
              <a:rPr lang="en-US" sz="4800" b="true">
                <a:solidFill>
                  <a:srgbClr val="E8EEF1"/>
                </a:solidFill>
                <a:latin typeface="Code Pro Bold"/>
                <a:ea typeface="Code Pro Bold"/>
                <a:cs typeface="Code Pro Bold"/>
                <a:sym typeface="Code Pro Bold"/>
              </a:rPr>
              <a:t>Chapter Outline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424242"/>
        </a:solidFill>
      </p:bgPr>
    </p:bg>
    <p:spTree>
      <p:nvGrpSpPr>
        <p:cNvPr id="1" name=""/>
        <p:cNvGrpSpPr/>
        <p:nvPr/>
      </p:nvGrpSpPr>
      <p:grpSpPr>
        <a:xfrm>
          <a:off x="0" y="0"/>
          <a:ext cx="0" cy="0"/>
          <a:chOff x="0" y="0"/>
          <a:chExt cx="0" cy="0"/>
        </a:xfrm>
      </p:grpSpPr>
      <p:sp>
        <p:nvSpPr>
          <p:cNvPr name="TextBox 2" id="2"/>
          <p:cNvSpPr txBox="true"/>
          <p:nvPr/>
        </p:nvSpPr>
        <p:spPr>
          <a:xfrm rot="0">
            <a:off x="4729822" y="736675"/>
            <a:ext cx="8674894" cy="1564003"/>
          </a:xfrm>
          <a:prstGeom prst="rect">
            <a:avLst/>
          </a:prstGeom>
        </p:spPr>
        <p:txBody>
          <a:bodyPr anchor="t" rtlCol="false" tIns="0" lIns="0" bIns="0" rIns="0">
            <a:spAutoFit/>
          </a:bodyPr>
          <a:lstStyle/>
          <a:p>
            <a:pPr algn="ctr">
              <a:lnSpc>
                <a:spcPts val="11444"/>
              </a:lnSpc>
            </a:pPr>
            <a:r>
              <a:rPr lang="en-US" sz="8175">
                <a:solidFill>
                  <a:srgbClr val="F8FFFB"/>
                </a:solidFill>
                <a:latin typeface="Architects Daughter"/>
                <a:ea typeface="Architects Daughter"/>
                <a:cs typeface="Architects Daughter"/>
                <a:sym typeface="Architects Daughter"/>
              </a:rPr>
              <a:t>What data type is:</a:t>
            </a:r>
          </a:p>
        </p:txBody>
      </p:sp>
      <p:sp>
        <p:nvSpPr>
          <p:cNvPr name="Freeform 3" id="3"/>
          <p:cNvSpPr/>
          <p:nvPr/>
        </p:nvSpPr>
        <p:spPr>
          <a:xfrm flipH="false" flipV="false" rot="0">
            <a:off x="14094025"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634012"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721459"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47774"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0908321"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1806018" y="7362406"/>
            <a:ext cx="2412264" cy="1131766"/>
          </a:xfrm>
          <a:prstGeom prst="rect">
            <a:avLst/>
          </a:prstGeom>
        </p:spPr>
        <p:txBody>
          <a:bodyPr anchor="t" rtlCol="false" tIns="0" lIns="0" bIns="0" rIns="0">
            <a:spAutoFit/>
          </a:bodyPr>
          <a:lstStyle/>
          <a:p>
            <a:pPr algn="ctr">
              <a:lnSpc>
                <a:spcPts val="8296"/>
              </a:lnSpc>
            </a:pPr>
            <a:r>
              <a:rPr lang="en-US" sz="5925">
                <a:solidFill>
                  <a:srgbClr val="000000">
                    <a:alpha val="33333"/>
                  </a:srgbClr>
                </a:solidFill>
                <a:latin typeface="Architects Daughter"/>
                <a:ea typeface="Architects Daughter"/>
                <a:cs typeface="Architects Daughter"/>
                <a:sym typeface="Architects Daughter"/>
              </a:rPr>
              <a:t>Integer</a:t>
            </a:r>
          </a:p>
        </p:txBody>
      </p:sp>
      <p:sp>
        <p:nvSpPr>
          <p:cNvPr name="TextBox 9" id="9"/>
          <p:cNvSpPr txBox="true"/>
          <p:nvPr/>
        </p:nvSpPr>
        <p:spPr>
          <a:xfrm rot="0">
            <a:off x="5378145" y="7362406"/>
            <a:ext cx="1440487" cy="1130109"/>
          </a:xfrm>
          <a:prstGeom prst="rect">
            <a:avLst/>
          </a:prstGeom>
        </p:spPr>
        <p:txBody>
          <a:bodyPr anchor="t" rtlCol="false" tIns="0" lIns="0" bIns="0" rIns="0">
            <a:spAutoFit/>
          </a:bodyPr>
          <a:lstStyle/>
          <a:p>
            <a:pPr algn="ctr">
              <a:lnSpc>
                <a:spcPts val="8296"/>
              </a:lnSpc>
            </a:pPr>
            <a:r>
              <a:rPr lang="en-US" sz="5925">
                <a:solidFill>
                  <a:srgbClr val="F8FFFB">
                    <a:alpha val="33333"/>
                  </a:srgbClr>
                </a:solidFill>
                <a:latin typeface="Architects Daughter"/>
                <a:ea typeface="Architects Daughter"/>
                <a:cs typeface="Architects Daughter"/>
                <a:sym typeface="Architects Daughter"/>
              </a:rPr>
              <a:t>Real</a:t>
            </a:r>
          </a:p>
        </p:txBody>
      </p:sp>
      <p:sp>
        <p:nvSpPr>
          <p:cNvPr name="TextBox 10" id="10"/>
          <p:cNvSpPr txBox="true"/>
          <p:nvPr/>
        </p:nvSpPr>
        <p:spPr>
          <a:xfrm rot="0">
            <a:off x="8241367" y="7362406"/>
            <a:ext cx="1698376" cy="1130109"/>
          </a:xfrm>
          <a:prstGeom prst="rect">
            <a:avLst/>
          </a:prstGeom>
        </p:spPr>
        <p:txBody>
          <a:bodyPr anchor="t" rtlCol="false" tIns="0" lIns="0" bIns="0" rIns="0">
            <a:spAutoFit/>
          </a:bodyPr>
          <a:lstStyle/>
          <a:p>
            <a:pPr algn="ctr">
              <a:lnSpc>
                <a:spcPts val="8296"/>
              </a:lnSpc>
            </a:pPr>
            <a:r>
              <a:rPr lang="en-US" sz="5925">
                <a:solidFill>
                  <a:srgbClr val="000000">
                    <a:alpha val="33333"/>
                  </a:srgbClr>
                </a:solidFill>
                <a:latin typeface="Architects Daughter"/>
                <a:ea typeface="Architects Daughter"/>
                <a:cs typeface="Architects Daughter"/>
                <a:sym typeface="Architects Daughter"/>
              </a:rPr>
              <a:t>Char</a:t>
            </a:r>
          </a:p>
        </p:txBody>
      </p:sp>
      <p:sp>
        <p:nvSpPr>
          <p:cNvPr name="TextBox 11" id="11"/>
          <p:cNvSpPr txBox="true"/>
          <p:nvPr/>
        </p:nvSpPr>
        <p:spPr>
          <a:xfrm rot="0">
            <a:off x="11335280" y="7362406"/>
            <a:ext cx="2074834" cy="1130109"/>
          </a:xfrm>
          <a:prstGeom prst="rect">
            <a:avLst/>
          </a:prstGeom>
        </p:spPr>
        <p:txBody>
          <a:bodyPr anchor="t" rtlCol="false" tIns="0" lIns="0" bIns="0" rIns="0">
            <a:spAutoFit/>
          </a:bodyPr>
          <a:lstStyle/>
          <a:p>
            <a:pPr algn="ctr">
              <a:lnSpc>
                <a:spcPts val="8296"/>
              </a:lnSpc>
            </a:pPr>
            <a:r>
              <a:rPr lang="en-US" sz="5925">
                <a:solidFill>
                  <a:srgbClr val="000000"/>
                </a:solidFill>
                <a:latin typeface="Architects Daughter"/>
                <a:ea typeface="Architects Daughter"/>
                <a:cs typeface="Architects Daughter"/>
                <a:sym typeface="Architects Daughter"/>
              </a:rPr>
              <a:t>String</a:t>
            </a:r>
          </a:p>
        </p:txBody>
      </p:sp>
      <p:sp>
        <p:nvSpPr>
          <p:cNvPr name="TextBox 12" id="12"/>
          <p:cNvSpPr txBox="true"/>
          <p:nvPr/>
        </p:nvSpPr>
        <p:spPr>
          <a:xfrm rot="0">
            <a:off x="14226669" y="7362406"/>
            <a:ext cx="2658116" cy="1130109"/>
          </a:xfrm>
          <a:prstGeom prst="rect">
            <a:avLst/>
          </a:prstGeom>
        </p:spPr>
        <p:txBody>
          <a:bodyPr anchor="t" rtlCol="false" tIns="0" lIns="0" bIns="0" rIns="0">
            <a:spAutoFit/>
          </a:bodyPr>
          <a:lstStyle/>
          <a:p>
            <a:pPr algn="ctr">
              <a:lnSpc>
                <a:spcPts val="8296"/>
              </a:lnSpc>
            </a:pPr>
            <a:r>
              <a:rPr lang="en-US" sz="5925">
                <a:solidFill>
                  <a:srgbClr val="F8FFFB">
                    <a:alpha val="22353"/>
                  </a:srgbClr>
                </a:solidFill>
                <a:latin typeface="Architects Daughter"/>
                <a:ea typeface="Architects Daughter"/>
                <a:cs typeface="Architects Daughter"/>
                <a:sym typeface="Architects Daughter"/>
              </a:rPr>
              <a:t>Boolean</a:t>
            </a:r>
          </a:p>
        </p:txBody>
      </p:sp>
      <p:sp>
        <p:nvSpPr>
          <p:cNvPr name="TextBox 13" id="13"/>
          <p:cNvSpPr txBox="true"/>
          <p:nvPr/>
        </p:nvSpPr>
        <p:spPr>
          <a:xfrm rot="0">
            <a:off x="1526663" y="8434568"/>
            <a:ext cx="2691619" cy="1228892"/>
          </a:xfrm>
          <a:prstGeom prst="rect">
            <a:avLst/>
          </a:prstGeom>
        </p:spPr>
        <p:txBody>
          <a:bodyPr anchor="t" rtlCol="false" tIns="0" lIns="0" bIns="0" rIns="0">
            <a:spAutoFit/>
          </a:bodyPr>
          <a:lstStyle/>
          <a:p>
            <a:pPr algn="ctr">
              <a:lnSpc>
                <a:spcPts val="8987"/>
              </a:lnSpc>
            </a:pPr>
            <a:r>
              <a:rPr lang="en-US" sz="6419" b="true">
                <a:solidFill>
                  <a:srgbClr val="000000">
                    <a:alpha val="33333"/>
                  </a:srgbClr>
                </a:solidFill>
                <a:latin typeface="Arimo Bold"/>
                <a:ea typeface="Arimo Bold"/>
                <a:cs typeface="Arimo Bold"/>
                <a:sym typeface="Arimo Bold"/>
              </a:rPr>
              <a:t>25</a:t>
            </a:r>
          </a:p>
        </p:txBody>
      </p:sp>
      <p:sp>
        <p:nvSpPr>
          <p:cNvPr name="TextBox 14" id="14"/>
          <p:cNvSpPr txBox="true"/>
          <p:nvPr/>
        </p:nvSpPr>
        <p:spPr>
          <a:xfrm rot="0">
            <a:off x="4752579" y="8434568"/>
            <a:ext cx="2691619" cy="1241886"/>
          </a:xfrm>
          <a:prstGeom prst="rect">
            <a:avLst/>
          </a:prstGeom>
        </p:spPr>
        <p:txBody>
          <a:bodyPr anchor="t" rtlCol="false" tIns="0" lIns="0" bIns="0" rIns="0">
            <a:spAutoFit/>
          </a:bodyPr>
          <a:lstStyle/>
          <a:p>
            <a:pPr algn="ctr">
              <a:lnSpc>
                <a:spcPts val="8987"/>
              </a:lnSpc>
            </a:pPr>
            <a:r>
              <a:rPr lang="en-US" sz="6419" b="true">
                <a:solidFill>
                  <a:srgbClr val="F8FFFB">
                    <a:alpha val="33333"/>
                  </a:srgbClr>
                </a:solidFill>
                <a:latin typeface="Arimo Bold"/>
                <a:ea typeface="Arimo Bold"/>
                <a:cs typeface="Arimo Bold"/>
                <a:sym typeface="Arimo Bold"/>
              </a:rPr>
              <a:t>25.0</a:t>
            </a:r>
          </a:p>
        </p:txBody>
      </p:sp>
      <p:sp>
        <p:nvSpPr>
          <p:cNvPr name="TextBox 15" id="15"/>
          <p:cNvSpPr txBox="true"/>
          <p:nvPr/>
        </p:nvSpPr>
        <p:spPr>
          <a:xfrm rot="0">
            <a:off x="7721459" y="8434568"/>
            <a:ext cx="2691619" cy="1228892"/>
          </a:xfrm>
          <a:prstGeom prst="rect">
            <a:avLst/>
          </a:prstGeom>
        </p:spPr>
        <p:txBody>
          <a:bodyPr anchor="t" rtlCol="false" tIns="0" lIns="0" bIns="0" rIns="0">
            <a:spAutoFit/>
          </a:bodyPr>
          <a:lstStyle/>
          <a:p>
            <a:pPr algn="ctr">
              <a:lnSpc>
                <a:spcPts val="8987"/>
              </a:lnSpc>
            </a:pPr>
            <a:r>
              <a:rPr lang="en-US" sz="6419" b="true">
                <a:solidFill>
                  <a:srgbClr val="000000">
                    <a:alpha val="33333"/>
                  </a:srgbClr>
                </a:solidFill>
                <a:latin typeface="Arimo Bold"/>
                <a:ea typeface="Arimo Bold"/>
                <a:cs typeface="Arimo Bold"/>
                <a:sym typeface="Arimo Bold"/>
              </a:rPr>
              <a:t>'c'</a:t>
            </a:r>
          </a:p>
        </p:txBody>
      </p:sp>
      <p:sp>
        <p:nvSpPr>
          <p:cNvPr name="TextBox 16" id="16"/>
          <p:cNvSpPr txBox="true"/>
          <p:nvPr/>
        </p:nvSpPr>
        <p:spPr>
          <a:xfrm rot="0">
            <a:off x="11026888" y="8447562"/>
            <a:ext cx="2691619" cy="1228892"/>
          </a:xfrm>
          <a:prstGeom prst="rect">
            <a:avLst/>
          </a:prstGeom>
        </p:spPr>
        <p:txBody>
          <a:bodyPr anchor="t" rtlCol="false" tIns="0" lIns="0" bIns="0" rIns="0">
            <a:spAutoFit/>
          </a:bodyPr>
          <a:lstStyle/>
          <a:p>
            <a:pPr algn="ctr">
              <a:lnSpc>
                <a:spcPts val="8987"/>
              </a:lnSpc>
            </a:pPr>
            <a:r>
              <a:rPr lang="en-US" sz="6419" b="true">
                <a:solidFill>
                  <a:srgbClr val="000000"/>
                </a:solidFill>
                <a:latin typeface="Arimo Bold"/>
                <a:ea typeface="Arimo Bold"/>
                <a:cs typeface="Arimo Bold"/>
                <a:sym typeface="Arimo Bold"/>
              </a:rPr>
              <a:t>"ccc"</a:t>
            </a:r>
          </a:p>
        </p:txBody>
      </p:sp>
      <p:sp>
        <p:nvSpPr>
          <p:cNvPr name="TextBox 17" id="17"/>
          <p:cNvSpPr txBox="true"/>
          <p:nvPr/>
        </p:nvSpPr>
        <p:spPr>
          <a:xfrm rot="0">
            <a:off x="14193166" y="8421575"/>
            <a:ext cx="2691619" cy="1241886"/>
          </a:xfrm>
          <a:prstGeom prst="rect">
            <a:avLst/>
          </a:prstGeom>
        </p:spPr>
        <p:txBody>
          <a:bodyPr anchor="t" rtlCol="false" tIns="0" lIns="0" bIns="0" rIns="0">
            <a:spAutoFit/>
          </a:bodyPr>
          <a:lstStyle/>
          <a:p>
            <a:pPr algn="ctr">
              <a:lnSpc>
                <a:spcPts val="8987"/>
              </a:lnSpc>
            </a:pPr>
            <a:r>
              <a:rPr lang="en-US" sz="6419" b="true">
                <a:solidFill>
                  <a:srgbClr val="FFFFFF">
                    <a:alpha val="22353"/>
                  </a:srgbClr>
                </a:solidFill>
                <a:latin typeface="Arimo Bold"/>
                <a:ea typeface="Arimo Bold"/>
                <a:cs typeface="Arimo Bold"/>
                <a:sym typeface="Arimo Bold"/>
              </a:rPr>
              <a:t>TRUE</a:t>
            </a:r>
          </a:p>
        </p:txBody>
      </p:sp>
      <p:sp>
        <p:nvSpPr>
          <p:cNvPr name="TextBox 18" id="18"/>
          <p:cNvSpPr txBox="true"/>
          <p:nvPr/>
        </p:nvSpPr>
        <p:spPr>
          <a:xfrm rot="0">
            <a:off x="7263493" y="3573763"/>
            <a:ext cx="4235053" cy="1564003"/>
          </a:xfrm>
          <a:prstGeom prst="rect">
            <a:avLst/>
          </a:prstGeom>
        </p:spPr>
        <p:txBody>
          <a:bodyPr anchor="t" rtlCol="false" tIns="0" lIns="0" bIns="0" rIns="0">
            <a:spAutoFit/>
          </a:bodyPr>
          <a:lstStyle/>
          <a:p>
            <a:pPr algn="ctr">
              <a:lnSpc>
                <a:spcPts val="11444"/>
              </a:lnSpc>
            </a:pPr>
            <a:r>
              <a:rPr lang="en-US" sz="8175">
                <a:solidFill>
                  <a:srgbClr val="F8FFFB"/>
                </a:solidFill>
                <a:latin typeface="Architects Daughter"/>
                <a:ea typeface="Architects Daughter"/>
                <a:cs typeface="Architects Daughter"/>
                <a:sym typeface="Architects Daughter"/>
              </a:rPr>
              <a:t>"Football"</a:t>
            </a:r>
          </a:p>
        </p:txBody>
      </p:sp>
      <p:grpSp>
        <p:nvGrpSpPr>
          <p:cNvPr name="Group 19" id="19"/>
          <p:cNvGrpSpPr/>
          <p:nvPr/>
        </p:nvGrpSpPr>
        <p:grpSpPr>
          <a:xfrm rot="0">
            <a:off x="2537237" y="210106"/>
            <a:ext cx="13213526" cy="9925515"/>
            <a:chOff x="0" y="0"/>
            <a:chExt cx="17618034" cy="13234020"/>
          </a:xfrm>
        </p:grpSpPr>
        <p:sp>
          <p:nvSpPr>
            <p:cNvPr name="Freeform 20" id="2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21" id="2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22" id="2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Tree>
  </p:cSld>
  <p:clrMapOvr>
    <a:masterClrMapping/>
  </p:clrMapOvr>
</p:sld>
</file>

<file path=ppt/slides/slide170.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aphicFrame>
        <p:nvGraphicFramePr>
          <p:cNvPr name="Table 3" id="3"/>
          <p:cNvGraphicFramePr>
            <a:graphicFrameLocks noGrp="true"/>
          </p:cNvGraphicFramePr>
          <p:nvPr/>
        </p:nvGraphicFramePr>
        <p:xfrm>
          <a:off x="3824301" y="3984532"/>
          <a:ext cx="10617200" cy="5486400"/>
        </p:xfrm>
        <a:graphic>
          <a:graphicData uri="http://schemas.openxmlformats.org/drawingml/2006/table">
            <a:tbl>
              <a:tblPr/>
              <a:tblGrid>
                <a:gridCol w="2654300"/>
                <a:gridCol w="2654300"/>
                <a:gridCol w="2654300"/>
                <a:gridCol w="2654300"/>
              </a:tblGrid>
              <a:tr h="13716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r>
              <a:tr h="13716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13716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13716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
        <p:nvSpPr>
          <p:cNvPr name="TextBox 4" id="4"/>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TextBox 5" id="5"/>
          <p:cNvSpPr txBox="true"/>
          <p:nvPr/>
        </p:nvSpPr>
        <p:spPr>
          <a:xfrm rot="0">
            <a:off x="4469922" y="8264070"/>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2</a:t>
            </a:r>
          </a:p>
        </p:txBody>
      </p:sp>
      <p:sp>
        <p:nvSpPr>
          <p:cNvPr name="TextBox 6" id="6"/>
          <p:cNvSpPr txBox="true"/>
          <p:nvPr/>
        </p:nvSpPr>
        <p:spPr>
          <a:xfrm rot="0">
            <a:off x="9903338" y="5242099"/>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3</a:t>
            </a:r>
          </a:p>
        </p:txBody>
      </p:sp>
      <p:sp>
        <p:nvSpPr>
          <p:cNvPr name="TextBox 7" id="7"/>
          <p:cNvSpPr txBox="true"/>
          <p:nvPr/>
        </p:nvSpPr>
        <p:spPr>
          <a:xfrm rot="0">
            <a:off x="12590133" y="5242099"/>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4</a:t>
            </a:r>
          </a:p>
        </p:txBody>
      </p:sp>
      <p:sp>
        <p:nvSpPr>
          <p:cNvPr name="TextBox 8" id="8"/>
          <p:cNvSpPr txBox="true"/>
          <p:nvPr/>
        </p:nvSpPr>
        <p:spPr>
          <a:xfrm rot="0">
            <a:off x="7216543" y="6600560"/>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5</a:t>
            </a:r>
          </a:p>
        </p:txBody>
      </p:sp>
      <p:sp>
        <p:nvSpPr>
          <p:cNvPr name="TextBox 9" id="9"/>
          <p:cNvSpPr txBox="true"/>
          <p:nvPr/>
        </p:nvSpPr>
        <p:spPr>
          <a:xfrm rot="0">
            <a:off x="9903338" y="6600560"/>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6</a:t>
            </a:r>
          </a:p>
        </p:txBody>
      </p:sp>
      <p:sp>
        <p:nvSpPr>
          <p:cNvPr name="TextBox 10" id="10"/>
          <p:cNvSpPr txBox="true"/>
          <p:nvPr/>
        </p:nvSpPr>
        <p:spPr>
          <a:xfrm rot="0">
            <a:off x="12590133" y="6600560"/>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7</a:t>
            </a:r>
          </a:p>
        </p:txBody>
      </p:sp>
      <p:sp>
        <p:nvSpPr>
          <p:cNvPr name="TextBox 11" id="11"/>
          <p:cNvSpPr txBox="true"/>
          <p:nvPr/>
        </p:nvSpPr>
        <p:spPr>
          <a:xfrm rot="0">
            <a:off x="7216543" y="8048865"/>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8</a:t>
            </a:r>
          </a:p>
        </p:txBody>
      </p:sp>
      <p:sp>
        <p:nvSpPr>
          <p:cNvPr name="TextBox 12" id="12"/>
          <p:cNvSpPr txBox="true"/>
          <p:nvPr/>
        </p:nvSpPr>
        <p:spPr>
          <a:xfrm rot="0">
            <a:off x="9903338" y="8048865"/>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9</a:t>
            </a:r>
          </a:p>
        </p:txBody>
      </p:sp>
      <p:sp>
        <p:nvSpPr>
          <p:cNvPr name="TextBox 13" id="13"/>
          <p:cNvSpPr txBox="true"/>
          <p:nvPr/>
        </p:nvSpPr>
        <p:spPr>
          <a:xfrm rot="0">
            <a:off x="12590133" y="8048865"/>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10</a:t>
            </a:r>
          </a:p>
        </p:txBody>
      </p:sp>
      <p:sp>
        <p:nvSpPr>
          <p:cNvPr name="TextBox 14" id="14"/>
          <p:cNvSpPr txBox="true"/>
          <p:nvPr/>
        </p:nvSpPr>
        <p:spPr>
          <a:xfrm rot="0">
            <a:off x="7122540" y="5242099"/>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2</a:t>
            </a:r>
          </a:p>
        </p:txBody>
      </p:sp>
      <p:sp>
        <p:nvSpPr>
          <p:cNvPr name="TextBox 15" id="15"/>
          <p:cNvSpPr txBox="true"/>
          <p:nvPr/>
        </p:nvSpPr>
        <p:spPr>
          <a:xfrm rot="0">
            <a:off x="4469922" y="6883977"/>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1</a:t>
            </a:r>
          </a:p>
        </p:txBody>
      </p:sp>
      <p:sp>
        <p:nvSpPr>
          <p:cNvPr name="TextBox 16" id="16"/>
          <p:cNvSpPr txBox="true"/>
          <p:nvPr/>
        </p:nvSpPr>
        <p:spPr>
          <a:xfrm rot="0">
            <a:off x="4469922" y="5457304"/>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0</a:t>
            </a:r>
          </a:p>
        </p:txBody>
      </p:sp>
      <p:sp>
        <p:nvSpPr>
          <p:cNvPr name="TextBox 17" id="17"/>
          <p:cNvSpPr txBox="true"/>
          <p:nvPr/>
        </p:nvSpPr>
        <p:spPr>
          <a:xfrm rot="0">
            <a:off x="7403405" y="4075548"/>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0</a:t>
            </a:r>
          </a:p>
        </p:txBody>
      </p:sp>
      <p:sp>
        <p:nvSpPr>
          <p:cNvPr name="TextBox 18" id="18"/>
          <p:cNvSpPr txBox="true"/>
          <p:nvPr/>
        </p:nvSpPr>
        <p:spPr>
          <a:xfrm rot="0">
            <a:off x="10090200" y="4075548"/>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1</a:t>
            </a:r>
          </a:p>
        </p:txBody>
      </p:sp>
      <p:sp>
        <p:nvSpPr>
          <p:cNvPr name="TextBox 19" id="19"/>
          <p:cNvSpPr txBox="true"/>
          <p:nvPr/>
        </p:nvSpPr>
        <p:spPr>
          <a:xfrm rot="0">
            <a:off x="12774746" y="4075548"/>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2</a:t>
            </a:r>
          </a:p>
        </p:txBody>
      </p:sp>
      <p:sp>
        <p:nvSpPr>
          <p:cNvPr name="TextBox 20" id="20"/>
          <p:cNvSpPr txBox="true"/>
          <p:nvPr/>
        </p:nvSpPr>
        <p:spPr>
          <a:xfrm rot="0">
            <a:off x="4215367" y="4026769"/>
            <a:ext cx="153685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Index</a:t>
            </a:r>
          </a:p>
        </p:txBody>
      </p:sp>
      <p:grpSp>
        <p:nvGrpSpPr>
          <p:cNvPr name="Group 21" id="21"/>
          <p:cNvGrpSpPr/>
          <p:nvPr/>
        </p:nvGrpSpPr>
        <p:grpSpPr>
          <a:xfrm rot="0">
            <a:off x="2537237" y="237660"/>
            <a:ext cx="13213526" cy="9925515"/>
            <a:chOff x="0" y="0"/>
            <a:chExt cx="17618034" cy="13234020"/>
          </a:xfrm>
        </p:grpSpPr>
        <p:sp>
          <p:nvSpPr>
            <p:cNvPr name="Freeform 22" id="2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23" id="2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24" id="2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
        <p:nvSpPr>
          <p:cNvPr name="TextBox 25" id="25"/>
          <p:cNvSpPr txBox="true"/>
          <p:nvPr/>
        </p:nvSpPr>
        <p:spPr>
          <a:xfrm rot="0">
            <a:off x="6480438" y="570790"/>
            <a:ext cx="11155888" cy="2503024"/>
          </a:xfrm>
          <a:prstGeom prst="rect">
            <a:avLst/>
          </a:prstGeom>
        </p:spPr>
        <p:txBody>
          <a:bodyPr anchor="t" rtlCol="false" tIns="0" lIns="0" bIns="0" rIns="0">
            <a:spAutoFit/>
          </a:bodyPr>
          <a:lstStyle/>
          <a:p>
            <a:pPr algn="l">
              <a:lnSpc>
                <a:spcPts val="4838"/>
              </a:lnSpc>
            </a:pPr>
            <a:r>
              <a:rPr lang="en-US" sz="3455">
                <a:solidFill>
                  <a:srgbClr val="F8FFFB"/>
                </a:solidFill>
                <a:latin typeface="Anca Coder"/>
                <a:ea typeface="Anca Coder"/>
                <a:cs typeface="Anca Coder"/>
                <a:sym typeface="Anca Coder"/>
              </a:rPr>
              <a:t>A two-dimensional array has multiple columns and multiple rows of data, all with the same data type.Very much like an excel file. </a:t>
            </a:r>
          </a:p>
        </p:txBody>
      </p:sp>
    </p:spTree>
  </p:cSld>
  <p:clrMapOvr>
    <a:masterClrMapping/>
  </p:clrMapOvr>
</p:sld>
</file>

<file path=ppt/slides/slide171.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aphicFrame>
        <p:nvGraphicFramePr>
          <p:cNvPr name="Table 3" id="3"/>
          <p:cNvGraphicFramePr>
            <a:graphicFrameLocks noGrp="true"/>
          </p:cNvGraphicFramePr>
          <p:nvPr/>
        </p:nvGraphicFramePr>
        <p:xfrm>
          <a:off x="3824301" y="3984532"/>
          <a:ext cx="10617200" cy="5486400"/>
        </p:xfrm>
        <a:graphic>
          <a:graphicData uri="http://schemas.openxmlformats.org/drawingml/2006/table">
            <a:tbl>
              <a:tblPr/>
              <a:tblGrid>
                <a:gridCol w="2654300"/>
                <a:gridCol w="2654300"/>
                <a:gridCol w="2654300"/>
                <a:gridCol w="2654300"/>
              </a:tblGrid>
              <a:tr h="13716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r>
              <a:tr h="13716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13716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13716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
        <p:nvSpPr>
          <p:cNvPr name="TextBox 4" id="4"/>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TextBox 5" id="5"/>
          <p:cNvSpPr txBox="true"/>
          <p:nvPr/>
        </p:nvSpPr>
        <p:spPr>
          <a:xfrm rot="0">
            <a:off x="4469922" y="8264070"/>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2</a:t>
            </a:r>
          </a:p>
        </p:txBody>
      </p:sp>
      <p:sp>
        <p:nvSpPr>
          <p:cNvPr name="TextBox 6" id="6"/>
          <p:cNvSpPr txBox="true"/>
          <p:nvPr/>
        </p:nvSpPr>
        <p:spPr>
          <a:xfrm rot="0">
            <a:off x="9903338" y="5242099"/>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T</a:t>
            </a:r>
          </a:p>
        </p:txBody>
      </p:sp>
      <p:sp>
        <p:nvSpPr>
          <p:cNvPr name="TextBox 7" id="7"/>
          <p:cNvSpPr txBox="true"/>
          <p:nvPr/>
        </p:nvSpPr>
        <p:spPr>
          <a:xfrm rot="0">
            <a:off x="12590133" y="5242099"/>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G</a:t>
            </a:r>
          </a:p>
        </p:txBody>
      </p:sp>
      <p:sp>
        <p:nvSpPr>
          <p:cNvPr name="TextBox 8" id="8"/>
          <p:cNvSpPr txBox="true"/>
          <p:nvPr/>
        </p:nvSpPr>
        <p:spPr>
          <a:xfrm rot="0">
            <a:off x="7216543" y="6600560"/>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Z</a:t>
            </a:r>
          </a:p>
        </p:txBody>
      </p:sp>
      <p:sp>
        <p:nvSpPr>
          <p:cNvPr name="TextBox 9" id="9"/>
          <p:cNvSpPr txBox="true"/>
          <p:nvPr/>
        </p:nvSpPr>
        <p:spPr>
          <a:xfrm rot="0">
            <a:off x="9903338" y="6600560"/>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G</a:t>
            </a:r>
          </a:p>
        </p:txBody>
      </p:sp>
      <p:sp>
        <p:nvSpPr>
          <p:cNvPr name="TextBox 10" id="10"/>
          <p:cNvSpPr txBox="true"/>
          <p:nvPr/>
        </p:nvSpPr>
        <p:spPr>
          <a:xfrm rot="0">
            <a:off x="12590133" y="6600560"/>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G</a:t>
            </a:r>
          </a:p>
        </p:txBody>
      </p:sp>
      <p:sp>
        <p:nvSpPr>
          <p:cNvPr name="TextBox 11" id="11"/>
          <p:cNvSpPr txBox="true"/>
          <p:nvPr/>
        </p:nvSpPr>
        <p:spPr>
          <a:xfrm rot="0">
            <a:off x="7216543" y="8048865"/>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H</a:t>
            </a:r>
          </a:p>
        </p:txBody>
      </p:sp>
      <p:sp>
        <p:nvSpPr>
          <p:cNvPr name="TextBox 12" id="12"/>
          <p:cNvSpPr txBox="true"/>
          <p:nvPr/>
        </p:nvSpPr>
        <p:spPr>
          <a:xfrm rot="0">
            <a:off x="9903338" y="8048865"/>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G</a:t>
            </a:r>
          </a:p>
        </p:txBody>
      </p:sp>
      <p:sp>
        <p:nvSpPr>
          <p:cNvPr name="TextBox 13" id="13"/>
          <p:cNvSpPr txBox="true"/>
          <p:nvPr/>
        </p:nvSpPr>
        <p:spPr>
          <a:xfrm rot="0">
            <a:off x="12590133" y="8048865"/>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G</a:t>
            </a:r>
          </a:p>
        </p:txBody>
      </p:sp>
      <p:sp>
        <p:nvSpPr>
          <p:cNvPr name="TextBox 14" id="14"/>
          <p:cNvSpPr txBox="true"/>
          <p:nvPr/>
        </p:nvSpPr>
        <p:spPr>
          <a:xfrm rot="0">
            <a:off x="7122540" y="5242099"/>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T</a:t>
            </a:r>
          </a:p>
        </p:txBody>
      </p:sp>
      <p:sp>
        <p:nvSpPr>
          <p:cNvPr name="TextBox 15" id="15"/>
          <p:cNvSpPr txBox="true"/>
          <p:nvPr/>
        </p:nvSpPr>
        <p:spPr>
          <a:xfrm rot="0">
            <a:off x="4469922" y="6883977"/>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1</a:t>
            </a:r>
          </a:p>
        </p:txBody>
      </p:sp>
      <p:sp>
        <p:nvSpPr>
          <p:cNvPr name="TextBox 16" id="16"/>
          <p:cNvSpPr txBox="true"/>
          <p:nvPr/>
        </p:nvSpPr>
        <p:spPr>
          <a:xfrm rot="0">
            <a:off x="4469922" y="5457304"/>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0</a:t>
            </a:r>
          </a:p>
        </p:txBody>
      </p:sp>
      <p:sp>
        <p:nvSpPr>
          <p:cNvPr name="TextBox 17" id="17"/>
          <p:cNvSpPr txBox="true"/>
          <p:nvPr/>
        </p:nvSpPr>
        <p:spPr>
          <a:xfrm rot="0">
            <a:off x="7403405" y="4075548"/>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0</a:t>
            </a:r>
          </a:p>
        </p:txBody>
      </p:sp>
      <p:sp>
        <p:nvSpPr>
          <p:cNvPr name="TextBox 18" id="18"/>
          <p:cNvSpPr txBox="true"/>
          <p:nvPr/>
        </p:nvSpPr>
        <p:spPr>
          <a:xfrm rot="0">
            <a:off x="10090200" y="4075548"/>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1</a:t>
            </a:r>
          </a:p>
        </p:txBody>
      </p:sp>
      <p:sp>
        <p:nvSpPr>
          <p:cNvPr name="TextBox 19" id="19"/>
          <p:cNvSpPr txBox="true"/>
          <p:nvPr/>
        </p:nvSpPr>
        <p:spPr>
          <a:xfrm rot="0">
            <a:off x="12774746" y="4075548"/>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2</a:t>
            </a:r>
          </a:p>
        </p:txBody>
      </p:sp>
      <p:sp>
        <p:nvSpPr>
          <p:cNvPr name="TextBox 20" id="20"/>
          <p:cNvSpPr txBox="true"/>
          <p:nvPr/>
        </p:nvSpPr>
        <p:spPr>
          <a:xfrm rot="0">
            <a:off x="4215367" y="4026769"/>
            <a:ext cx="153685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Index</a:t>
            </a:r>
          </a:p>
        </p:txBody>
      </p:sp>
      <p:sp>
        <p:nvSpPr>
          <p:cNvPr name="TextBox 21" id="21"/>
          <p:cNvSpPr txBox="true"/>
          <p:nvPr/>
        </p:nvSpPr>
        <p:spPr>
          <a:xfrm rot="0">
            <a:off x="6563208" y="952500"/>
            <a:ext cx="8670227" cy="1283824"/>
          </a:xfrm>
          <a:prstGeom prst="rect">
            <a:avLst/>
          </a:prstGeom>
        </p:spPr>
        <p:txBody>
          <a:bodyPr anchor="t" rtlCol="false" tIns="0" lIns="0" bIns="0" rIns="0">
            <a:spAutoFit/>
          </a:bodyPr>
          <a:lstStyle/>
          <a:p>
            <a:pPr algn="l">
              <a:lnSpc>
                <a:spcPts val="4838"/>
              </a:lnSpc>
            </a:pPr>
            <a:r>
              <a:rPr lang="en-US" sz="3455">
                <a:solidFill>
                  <a:srgbClr val="F8FFFB"/>
                </a:solidFill>
                <a:latin typeface="Anca Coder"/>
                <a:ea typeface="Anca Coder"/>
                <a:cs typeface="Anca Coder"/>
                <a:sym typeface="Anca Coder"/>
              </a:rPr>
              <a:t>Example usage: </a:t>
            </a:r>
          </a:p>
          <a:p>
            <a:pPr algn="l">
              <a:lnSpc>
                <a:spcPts val="4838"/>
              </a:lnSpc>
            </a:pPr>
            <a:r>
              <a:rPr lang="en-US" sz="3455">
                <a:solidFill>
                  <a:srgbClr val="F8FFFB"/>
                </a:solidFill>
                <a:latin typeface="Anca Coder"/>
                <a:ea typeface="Anca Coder"/>
                <a:cs typeface="Anca Coder"/>
                <a:sym typeface="Anca Coder"/>
              </a:rPr>
              <a:t>A world map in a simple 2D game.</a:t>
            </a:r>
          </a:p>
        </p:txBody>
      </p:sp>
      <p:sp>
        <p:nvSpPr>
          <p:cNvPr name="TextBox 22" id="22"/>
          <p:cNvSpPr txBox="true"/>
          <p:nvPr/>
        </p:nvSpPr>
        <p:spPr>
          <a:xfrm rot="0">
            <a:off x="14951843" y="5217394"/>
            <a:ext cx="2936482" cy="2573503"/>
          </a:xfrm>
          <a:prstGeom prst="rect">
            <a:avLst/>
          </a:prstGeom>
        </p:spPr>
        <p:txBody>
          <a:bodyPr anchor="t" rtlCol="false" tIns="0" lIns="0" bIns="0" rIns="0">
            <a:spAutoFit/>
          </a:bodyPr>
          <a:lstStyle/>
          <a:p>
            <a:pPr algn="l">
              <a:lnSpc>
                <a:spcPts val="5150"/>
              </a:lnSpc>
            </a:pPr>
            <a:r>
              <a:rPr lang="en-US" sz="3678">
                <a:solidFill>
                  <a:srgbClr val="F8FFFB"/>
                </a:solidFill>
                <a:latin typeface="Code Pro"/>
                <a:ea typeface="Code Pro"/>
                <a:cs typeface="Code Pro"/>
                <a:sym typeface="Code Pro"/>
              </a:rPr>
              <a:t>G - ground</a:t>
            </a:r>
          </a:p>
          <a:p>
            <a:pPr algn="l">
              <a:lnSpc>
                <a:spcPts val="5150"/>
              </a:lnSpc>
            </a:pPr>
            <a:r>
              <a:rPr lang="en-US" sz="3678">
                <a:solidFill>
                  <a:srgbClr val="F8FFFB"/>
                </a:solidFill>
                <a:latin typeface="Code Pro"/>
                <a:ea typeface="Code Pro"/>
                <a:cs typeface="Code Pro"/>
                <a:sym typeface="Code Pro"/>
              </a:rPr>
              <a:t>T  - tree</a:t>
            </a:r>
          </a:p>
          <a:p>
            <a:pPr algn="l">
              <a:lnSpc>
                <a:spcPts val="5150"/>
              </a:lnSpc>
            </a:pPr>
            <a:r>
              <a:rPr lang="en-US" sz="3678">
                <a:solidFill>
                  <a:srgbClr val="F8FFFB"/>
                </a:solidFill>
                <a:latin typeface="Code Pro"/>
                <a:ea typeface="Code Pro"/>
                <a:cs typeface="Code Pro"/>
                <a:sym typeface="Code Pro"/>
              </a:rPr>
              <a:t>Z  - zombies</a:t>
            </a:r>
          </a:p>
          <a:p>
            <a:pPr algn="l">
              <a:lnSpc>
                <a:spcPts val="5150"/>
              </a:lnSpc>
            </a:pPr>
            <a:r>
              <a:rPr lang="en-US" sz="3678">
                <a:solidFill>
                  <a:srgbClr val="F8FFFB"/>
                </a:solidFill>
                <a:latin typeface="Code Pro"/>
                <a:ea typeface="Code Pro"/>
                <a:cs typeface="Code Pro"/>
                <a:sym typeface="Code Pro"/>
              </a:rPr>
              <a:t>H  - humans </a:t>
            </a:r>
          </a:p>
        </p:txBody>
      </p:sp>
      <p:grpSp>
        <p:nvGrpSpPr>
          <p:cNvPr name="Group 23" id="23"/>
          <p:cNvGrpSpPr/>
          <p:nvPr/>
        </p:nvGrpSpPr>
        <p:grpSpPr>
          <a:xfrm rot="0">
            <a:off x="2537237" y="237660"/>
            <a:ext cx="13213526" cy="9925515"/>
            <a:chOff x="0" y="0"/>
            <a:chExt cx="17618034" cy="13234020"/>
          </a:xfrm>
        </p:grpSpPr>
        <p:sp>
          <p:nvSpPr>
            <p:cNvPr name="Freeform 24" id="2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25" id="2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26" id="2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172.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aphicFrame>
        <p:nvGraphicFramePr>
          <p:cNvPr name="Table 3" id="3"/>
          <p:cNvGraphicFramePr>
            <a:graphicFrameLocks noGrp="true"/>
          </p:cNvGraphicFramePr>
          <p:nvPr/>
        </p:nvGraphicFramePr>
        <p:xfrm>
          <a:off x="3824301" y="3984532"/>
          <a:ext cx="10617200" cy="5486400"/>
        </p:xfrm>
        <a:graphic>
          <a:graphicData uri="http://schemas.openxmlformats.org/drawingml/2006/table">
            <a:tbl>
              <a:tblPr/>
              <a:tblGrid>
                <a:gridCol w="2654300"/>
                <a:gridCol w="2654300"/>
                <a:gridCol w="2654300"/>
                <a:gridCol w="2654300"/>
              </a:tblGrid>
              <a:tr h="13716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r>
              <a:tr h="13716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13716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13716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
        <p:nvSpPr>
          <p:cNvPr name="TextBox 4" id="4"/>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TextBox 5" id="5"/>
          <p:cNvSpPr txBox="true"/>
          <p:nvPr/>
        </p:nvSpPr>
        <p:spPr>
          <a:xfrm rot="0">
            <a:off x="4469922" y="8264070"/>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2</a:t>
            </a:r>
          </a:p>
        </p:txBody>
      </p:sp>
      <p:sp>
        <p:nvSpPr>
          <p:cNvPr name="TextBox 6" id="6"/>
          <p:cNvSpPr txBox="true"/>
          <p:nvPr/>
        </p:nvSpPr>
        <p:spPr>
          <a:xfrm rot="0">
            <a:off x="9903338" y="5242099"/>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65</a:t>
            </a:r>
          </a:p>
        </p:txBody>
      </p:sp>
      <p:sp>
        <p:nvSpPr>
          <p:cNvPr name="TextBox 7" id="7"/>
          <p:cNvSpPr txBox="true"/>
          <p:nvPr/>
        </p:nvSpPr>
        <p:spPr>
          <a:xfrm rot="0">
            <a:off x="12590133" y="5242099"/>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67</a:t>
            </a:r>
          </a:p>
        </p:txBody>
      </p:sp>
      <p:sp>
        <p:nvSpPr>
          <p:cNvPr name="TextBox 8" id="8"/>
          <p:cNvSpPr txBox="true"/>
          <p:nvPr/>
        </p:nvSpPr>
        <p:spPr>
          <a:xfrm rot="0">
            <a:off x="7216543" y="6600560"/>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32</a:t>
            </a:r>
          </a:p>
        </p:txBody>
      </p:sp>
      <p:sp>
        <p:nvSpPr>
          <p:cNvPr name="TextBox 9" id="9"/>
          <p:cNvSpPr txBox="true"/>
          <p:nvPr/>
        </p:nvSpPr>
        <p:spPr>
          <a:xfrm rot="0">
            <a:off x="9903338" y="6600560"/>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90</a:t>
            </a:r>
          </a:p>
        </p:txBody>
      </p:sp>
      <p:sp>
        <p:nvSpPr>
          <p:cNvPr name="TextBox 10" id="10"/>
          <p:cNvSpPr txBox="true"/>
          <p:nvPr/>
        </p:nvSpPr>
        <p:spPr>
          <a:xfrm rot="0">
            <a:off x="12590133" y="6600560"/>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75</a:t>
            </a:r>
          </a:p>
        </p:txBody>
      </p:sp>
      <p:sp>
        <p:nvSpPr>
          <p:cNvPr name="TextBox 11" id="11"/>
          <p:cNvSpPr txBox="true"/>
          <p:nvPr/>
        </p:nvSpPr>
        <p:spPr>
          <a:xfrm rot="0">
            <a:off x="7216543" y="8048865"/>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66</a:t>
            </a:r>
          </a:p>
        </p:txBody>
      </p:sp>
      <p:sp>
        <p:nvSpPr>
          <p:cNvPr name="TextBox 12" id="12"/>
          <p:cNvSpPr txBox="true"/>
          <p:nvPr/>
        </p:nvSpPr>
        <p:spPr>
          <a:xfrm rot="0">
            <a:off x="9903338" y="8048865"/>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77</a:t>
            </a:r>
          </a:p>
        </p:txBody>
      </p:sp>
      <p:sp>
        <p:nvSpPr>
          <p:cNvPr name="TextBox 13" id="13"/>
          <p:cNvSpPr txBox="true"/>
          <p:nvPr/>
        </p:nvSpPr>
        <p:spPr>
          <a:xfrm rot="0">
            <a:off x="12590133" y="8048865"/>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31</a:t>
            </a:r>
          </a:p>
        </p:txBody>
      </p:sp>
      <p:sp>
        <p:nvSpPr>
          <p:cNvPr name="TextBox 14" id="14"/>
          <p:cNvSpPr txBox="true"/>
          <p:nvPr/>
        </p:nvSpPr>
        <p:spPr>
          <a:xfrm rot="0">
            <a:off x="7122540" y="5242099"/>
            <a:ext cx="1181845" cy="1298970"/>
          </a:xfrm>
          <a:prstGeom prst="rect">
            <a:avLst/>
          </a:prstGeom>
        </p:spPr>
        <p:txBody>
          <a:bodyPr anchor="t" rtlCol="false" tIns="0" lIns="0" bIns="0" rIns="0">
            <a:spAutoFit/>
          </a:bodyPr>
          <a:lstStyle/>
          <a:p>
            <a:pPr algn="ctr">
              <a:lnSpc>
                <a:spcPts val="9432"/>
              </a:lnSpc>
            </a:pPr>
            <a:r>
              <a:rPr lang="en-US" sz="6737">
                <a:solidFill>
                  <a:srgbClr val="002529"/>
                </a:solidFill>
                <a:latin typeface="Code Pro"/>
                <a:ea typeface="Code Pro"/>
                <a:cs typeface="Code Pro"/>
                <a:sym typeface="Code Pro"/>
              </a:rPr>
              <a:t>76</a:t>
            </a:r>
          </a:p>
        </p:txBody>
      </p:sp>
      <p:sp>
        <p:nvSpPr>
          <p:cNvPr name="TextBox 15" id="15"/>
          <p:cNvSpPr txBox="true"/>
          <p:nvPr/>
        </p:nvSpPr>
        <p:spPr>
          <a:xfrm rot="0">
            <a:off x="4469922" y="6883977"/>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1</a:t>
            </a:r>
          </a:p>
        </p:txBody>
      </p:sp>
      <p:sp>
        <p:nvSpPr>
          <p:cNvPr name="TextBox 16" id="16"/>
          <p:cNvSpPr txBox="true"/>
          <p:nvPr/>
        </p:nvSpPr>
        <p:spPr>
          <a:xfrm rot="0">
            <a:off x="4469922" y="5457304"/>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0</a:t>
            </a:r>
          </a:p>
        </p:txBody>
      </p:sp>
      <p:sp>
        <p:nvSpPr>
          <p:cNvPr name="TextBox 17" id="17"/>
          <p:cNvSpPr txBox="true"/>
          <p:nvPr/>
        </p:nvSpPr>
        <p:spPr>
          <a:xfrm rot="0">
            <a:off x="7403405" y="4075548"/>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0</a:t>
            </a:r>
          </a:p>
        </p:txBody>
      </p:sp>
      <p:sp>
        <p:nvSpPr>
          <p:cNvPr name="TextBox 18" id="18"/>
          <p:cNvSpPr txBox="true"/>
          <p:nvPr/>
        </p:nvSpPr>
        <p:spPr>
          <a:xfrm rot="0">
            <a:off x="10090200" y="4075548"/>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1</a:t>
            </a:r>
          </a:p>
        </p:txBody>
      </p:sp>
      <p:sp>
        <p:nvSpPr>
          <p:cNvPr name="TextBox 19" id="19"/>
          <p:cNvSpPr txBox="true"/>
          <p:nvPr/>
        </p:nvSpPr>
        <p:spPr>
          <a:xfrm rot="0">
            <a:off x="12774746" y="4075548"/>
            <a:ext cx="80812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2</a:t>
            </a:r>
          </a:p>
        </p:txBody>
      </p:sp>
      <p:sp>
        <p:nvSpPr>
          <p:cNvPr name="TextBox 20" id="20"/>
          <p:cNvSpPr txBox="true"/>
          <p:nvPr/>
        </p:nvSpPr>
        <p:spPr>
          <a:xfrm rot="0">
            <a:off x="4215367" y="4026769"/>
            <a:ext cx="1536852" cy="925710"/>
          </a:xfrm>
          <a:prstGeom prst="rect">
            <a:avLst/>
          </a:prstGeom>
        </p:spPr>
        <p:txBody>
          <a:bodyPr anchor="t" rtlCol="false" tIns="0" lIns="0" bIns="0" rIns="0">
            <a:spAutoFit/>
          </a:bodyPr>
          <a:lstStyle/>
          <a:p>
            <a:pPr algn="ctr">
              <a:lnSpc>
                <a:spcPts val="6448"/>
              </a:lnSpc>
            </a:pPr>
            <a:r>
              <a:rPr lang="en-US" sz="4606" i="true">
                <a:solidFill>
                  <a:srgbClr val="002529"/>
                </a:solidFill>
                <a:latin typeface="Arimo Italics"/>
                <a:ea typeface="Arimo Italics"/>
                <a:cs typeface="Arimo Italics"/>
                <a:sym typeface="Arimo Italics"/>
              </a:rPr>
              <a:t>Index</a:t>
            </a:r>
          </a:p>
        </p:txBody>
      </p:sp>
      <p:sp>
        <p:nvSpPr>
          <p:cNvPr name="TextBox 21" id="21"/>
          <p:cNvSpPr txBox="true"/>
          <p:nvPr/>
        </p:nvSpPr>
        <p:spPr>
          <a:xfrm rot="0">
            <a:off x="6555308" y="952500"/>
            <a:ext cx="11155888" cy="1283824"/>
          </a:xfrm>
          <a:prstGeom prst="rect">
            <a:avLst/>
          </a:prstGeom>
        </p:spPr>
        <p:txBody>
          <a:bodyPr anchor="t" rtlCol="false" tIns="0" lIns="0" bIns="0" rIns="0">
            <a:spAutoFit/>
          </a:bodyPr>
          <a:lstStyle/>
          <a:p>
            <a:pPr algn="l">
              <a:lnSpc>
                <a:spcPts val="4838"/>
              </a:lnSpc>
            </a:pPr>
            <a:r>
              <a:rPr lang="en-US" sz="3455">
                <a:solidFill>
                  <a:srgbClr val="F8FFFB"/>
                </a:solidFill>
                <a:latin typeface="Anca Coder"/>
                <a:ea typeface="Anca Coder"/>
                <a:cs typeface="Anca Coder"/>
                <a:sym typeface="Anca Coder"/>
              </a:rPr>
              <a:t>Example usage:</a:t>
            </a:r>
          </a:p>
          <a:p>
            <a:pPr algn="l">
              <a:lnSpc>
                <a:spcPts val="4838"/>
              </a:lnSpc>
            </a:pPr>
            <a:r>
              <a:rPr lang="en-US" sz="3455">
                <a:solidFill>
                  <a:srgbClr val="F8FFFB"/>
                </a:solidFill>
                <a:latin typeface="Anca Coder"/>
                <a:ea typeface="Anca Coder"/>
                <a:cs typeface="Anca Coder"/>
                <a:sym typeface="Anca Coder"/>
              </a:rPr>
              <a:t>Students mark in different subjects</a:t>
            </a:r>
          </a:p>
        </p:txBody>
      </p:sp>
      <p:sp>
        <p:nvSpPr>
          <p:cNvPr name="TextBox 22" id="22"/>
          <p:cNvSpPr txBox="true"/>
          <p:nvPr/>
        </p:nvSpPr>
        <p:spPr>
          <a:xfrm rot="0">
            <a:off x="6555308" y="3106817"/>
            <a:ext cx="2358694" cy="727470"/>
          </a:xfrm>
          <a:prstGeom prst="rect">
            <a:avLst/>
          </a:prstGeom>
        </p:spPr>
        <p:txBody>
          <a:bodyPr anchor="t" rtlCol="false" tIns="0" lIns="0" bIns="0" rIns="0">
            <a:spAutoFit/>
          </a:bodyPr>
          <a:lstStyle/>
          <a:p>
            <a:pPr algn="ctr">
              <a:lnSpc>
                <a:spcPts val="5320"/>
              </a:lnSpc>
            </a:pPr>
            <a:r>
              <a:rPr lang="en-US" sz="3800">
                <a:solidFill>
                  <a:srgbClr val="F8FFFB"/>
                </a:solidFill>
                <a:latin typeface="Code Pro"/>
                <a:ea typeface="Code Pro"/>
                <a:cs typeface="Code Pro"/>
                <a:sym typeface="Code Pro"/>
              </a:rPr>
              <a:t>Physics</a:t>
            </a:r>
          </a:p>
        </p:txBody>
      </p:sp>
      <p:sp>
        <p:nvSpPr>
          <p:cNvPr name="TextBox 23" id="23"/>
          <p:cNvSpPr txBox="true"/>
          <p:nvPr/>
        </p:nvSpPr>
        <p:spPr>
          <a:xfrm rot="0">
            <a:off x="9144000" y="3091843"/>
            <a:ext cx="2523406" cy="727470"/>
          </a:xfrm>
          <a:prstGeom prst="rect">
            <a:avLst/>
          </a:prstGeom>
        </p:spPr>
        <p:txBody>
          <a:bodyPr anchor="t" rtlCol="false" tIns="0" lIns="0" bIns="0" rIns="0">
            <a:spAutoFit/>
          </a:bodyPr>
          <a:lstStyle/>
          <a:p>
            <a:pPr algn="ctr">
              <a:lnSpc>
                <a:spcPts val="5320"/>
              </a:lnSpc>
            </a:pPr>
            <a:r>
              <a:rPr lang="en-US" sz="3800">
                <a:solidFill>
                  <a:srgbClr val="F8FFFB"/>
                </a:solidFill>
                <a:latin typeface="Code Pro"/>
                <a:ea typeface="Code Pro"/>
                <a:cs typeface="Code Pro"/>
                <a:sym typeface="Code Pro"/>
              </a:rPr>
              <a:t>Chemistry</a:t>
            </a:r>
          </a:p>
        </p:txBody>
      </p:sp>
      <p:sp>
        <p:nvSpPr>
          <p:cNvPr name="TextBox 24" id="24"/>
          <p:cNvSpPr txBox="true"/>
          <p:nvPr/>
        </p:nvSpPr>
        <p:spPr>
          <a:xfrm rot="0">
            <a:off x="11940293" y="3091843"/>
            <a:ext cx="2523406" cy="727470"/>
          </a:xfrm>
          <a:prstGeom prst="rect">
            <a:avLst/>
          </a:prstGeom>
        </p:spPr>
        <p:txBody>
          <a:bodyPr anchor="t" rtlCol="false" tIns="0" lIns="0" bIns="0" rIns="0">
            <a:spAutoFit/>
          </a:bodyPr>
          <a:lstStyle/>
          <a:p>
            <a:pPr algn="ctr">
              <a:lnSpc>
                <a:spcPts val="5320"/>
              </a:lnSpc>
            </a:pPr>
            <a:r>
              <a:rPr lang="en-US" sz="3800">
                <a:solidFill>
                  <a:srgbClr val="F8FFFB"/>
                </a:solidFill>
                <a:latin typeface="Code Pro"/>
                <a:ea typeface="Code Pro"/>
                <a:cs typeface="Code Pro"/>
                <a:sym typeface="Code Pro"/>
              </a:rPr>
              <a:t>Biology</a:t>
            </a:r>
          </a:p>
        </p:txBody>
      </p:sp>
      <p:sp>
        <p:nvSpPr>
          <p:cNvPr name="TextBox 25" id="25"/>
          <p:cNvSpPr txBox="true"/>
          <p:nvPr/>
        </p:nvSpPr>
        <p:spPr>
          <a:xfrm rot="0">
            <a:off x="795578" y="5533504"/>
            <a:ext cx="2523406" cy="727470"/>
          </a:xfrm>
          <a:prstGeom prst="rect">
            <a:avLst/>
          </a:prstGeom>
        </p:spPr>
        <p:txBody>
          <a:bodyPr anchor="t" rtlCol="false" tIns="0" lIns="0" bIns="0" rIns="0">
            <a:spAutoFit/>
          </a:bodyPr>
          <a:lstStyle/>
          <a:p>
            <a:pPr algn="ctr">
              <a:lnSpc>
                <a:spcPts val="5320"/>
              </a:lnSpc>
            </a:pPr>
            <a:r>
              <a:rPr lang="en-US" sz="3800">
                <a:solidFill>
                  <a:srgbClr val="F8FFFB"/>
                </a:solidFill>
                <a:latin typeface="Code Pro"/>
                <a:ea typeface="Code Pro"/>
                <a:cs typeface="Code Pro"/>
                <a:sym typeface="Code Pro"/>
              </a:rPr>
              <a:t>StudentA</a:t>
            </a:r>
          </a:p>
        </p:txBody>
      </p:sp>
      <p:sp>
        <p:nvSpPr>
          <p:cNvPr name="TextBox 26" id="26"/>
          <p:cNvSpPr txBox="true"/>
          <p:nvPr/>
        </p:nvSpPr>
        <p:spPr>
          <a:xfrm rot="0">
            <a:off x="795578" y="6952985"/>
            <a:ext cx="2523406" cy="727470"/>
          </a:xfrm>
          <a:prstGeom prst="rect">
            <a:avLst/>
          </a:prstGeom>
        </p:spPr>
        <p:txBody>
          <a:bodyPr anchor="t" rtlCol="false" tIns="0" lIns="0" bIns="0" rIns="0">
            <a:spAutoFit/>
          </a:bodyPr>
          <a:lstStyle/>
          <a:p>
            <a:pPr algn="ctr">
              <a:lnSpc>
                <a:spcPts val="5320"/>
              </a:lnSpc>
            </a:pPr>
            <a:r>
              <a:rPr lang="en-US" sz="3800">
                <a:solidFill>
                  <a:srgbClr val="F8FFFB"/>
                </a:solidFill>
                <a:latin typeface="Code Pro"/>
                <a:ea typeface="Code Pro"/>
                <a:cs typeface="Code Pro"/>
                <a:sym typeface="Code Pro"/>
              </a:rPr>
              <a:t>StudentB</a:t>
            </a:r>
          </a:p>
        </p:txBody>
      </p:sp>
      <p:sp>
        <p:nvSpPr>
          <p:cNvPr name="TextBox 27" id="27"/>
          <p:cNvSpPr txBox="true"/>
          <p:nvPr/>
        </p:nvSpPr>
        <p:spPr>
          <a:xfrm rot="0">
            <a:off x="795578" y="8340270"/>
            <a:ext cx="2523406" cy="727470"/>
          </a:xfrm>
          <a:prstGeom prst="rect">
            <a:avLst/>
          </a:prstGeom>
        </p:spPr>
        <p:txBody>
          <a:bodyPr anchor="t" rtlCol="false" tIns="0" lIns="0" bIns="0" rIns="0">
            <a:spAutoFit/>
          </a:bodyPr>
          <a:lstStyle/>
          <a:p>
            <a:pPr algn="ctr">
              <a:lnSpc>
                <a:spcPts val="5320"/>
              </a:lnSpc>
            </a:pPr>
            <a:r>
              <a:rPr lang="en-US" sz="3800">
                <a:solidFill>
                  <a:srgbClr val="F8FFFB"/>
                </a:solidFill>
                <a:latin typeface="Code Pro"/>
                <a:ea typeface="Code Pro"/>
                <a:cs typeface="Code Pro"/>
                <a:sym typeface="Code Pro"/>
              </a:rPr>
              <a:t>StudentC</a:t>
            </a:r>
          </a:p>
        </p:txBody>
      </p:sp>
      <p:grpSp>
        <p:nvGrpSpPr>
          <p:cNvPr name="Group 28" id="28"/>
          <p:cNvGrpSpPr/>
          <p:nvPr/>
        </p:nvGrpSpPr>
        <p:grpSpPr>
          <a:xfrm rot="0">
            <a:off x="2537237" y="237660"/>
            <a:ext cx="13213526" cy="9925515"/>
            <a:chOff x="0" y="0"/>
            <a:chExt cx="17618034" cy="13234020"/>
          </a:xfrm>
        </p:grpSpPr>
        <p:sp>
          <p:nvSpPr>
            <p:cNvPr name="Freeform 29" id="2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30" id="3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31" id="3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173.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aphicFrame>
        <p:nvGraphicFramePr>
          <p:cNvPr name="Table 3" id="3"/>
          <p:cNvGraphicFramePr>
            <a:graphicFrameLocks noGrp="true"/>
          </p:cNvGraphicFramePr>
          <p:nvPr/>
        </p:nvGraphicFramePr>
        <p:xfrm>
          <a:off x="9334683" y="4268246"/>
          <a:ext cx="6515100" cy="3352800"/>
        </p:xfrm>
        <a:graphic>
          <a:graphicData uri="http://schemas.openxmlformats.org/drawingml/2006/table">
            <a:tbl>
              <a:tblPr/>
              <a:tblGrid>
                <a:gridCol w="2171700"/>
                <a:gridCol w="2171700"/>
                <a:gridCol w="2171700"/>
              </a:tblGrid>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r>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
        <p:nvSpPr>
          <p:cNvPr name="TextBox 4" id="4"/>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TextBox 5" id="5"/>
          <p:cNvSpPr txBox="true"/>
          <p:nvPr/>
        </p:nvSpPr>
        <p:spPr>
          <a:xfrm rot="0">
            <a:off x="9926220" y="6816436"/>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2</a:t>
            </a:r>
          </a:p>
        </p:txBody>
      </p:sp>
      <p:sp>
        <p:nvSpPr>
          <p:cNvPr name="TextBox 6" id="6"/>
          <p:cNvSpPr txBox="true"/>
          <p:nvPr/>
        </p:nvSpPr>
        <p:spPr>
          <a:xfrm rot="0">
            <a:off x="9926220" y="6014936"/>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1</a:t>
            </a:r>
          </a:p>
        </p:txBody>
      </p:sp>
      <p:sp>
        <p:nvSpPr>
          <p:cNvPr name="TextBox 7" id="7"/>
          <p:cNvSpPr txBox="true"/>
          <p:nvPr/>
        </p:nvSpPr>
        <p:spPr>
          <a:xfrm rot="0">
            <a:off x="9926220" y="5154742"/>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0</a:t>
            </a:r>
          </a:p>
        </p:txBody>
      </p:sp>
      <p:sp>
        <p:nvSpPr>
          <p:cNvPr name="TextBox 8" id="8"/>
          <p:cNvSpPr txBox="true"/>
          <p:nvPr/>
        </p:nvSpPr>
        <p:spPr>
          <a:xfrm rot="0">
            <a:off x="12275835" y="4289824"/>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0</a:t>
            </a:r>
          </a:p>
        </p:txBody>
      </p:sp>
      <p:sp>
        <p:nvSpPr>
          <p:cNvPr name="TextBox 9" id="9"/>
          <p:cNvSpPr txBox="true"/>
          <p:nvPr/>
        </p:nvSpPr>
        <p:spPr>
          <a:xfrm rot="0">
            <a:off x="14337381" y="4289824"/>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1</a:t>
            </a:r>
          </a:p>
        </p:txBody>
      </p:sp>
      <p:sp>
        <p:nvSpPr>
          <p:cNvPr name="TextBox 10" id="10"/>
          <p:cNvSpPr txBox="true"/>
          <p:nvPr/>
        </p:nvSpPr>
        <p:spPr>
          <a:xfrm rot="0">
            <a:off x="9640905" y="4289824"/>
            <a:ext cx="120342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Index</a:t>
            </a:r>
          </a:p>
        </p:txBody>
      </p:sp>
      <p:sp>
        <p:nvSpPr>
          <p:cNvPr name="TextBox 11" id="11"/>
          <p:cNvSpPr txBox="true"/>
          <p:nvPr/>
        </p:nvSpPr>
        <p:spPr>
          <a:xfrm rot="0">
            <a:off x="6849870" y="1118700"/>
            <a:ext cx="11484726" cy="1474453"/>
          </a:xfrm>
          <a:prstGeom prst="rect">
            <a:avLst/>
          </a:prstGeom>
        </p:spPr>
        <p:txBody>
          <a:bodyPr anchor="t" rtlCol="false" tIns="0" lIns="0" bIns="0" rIns="0">
            <a:spAutoFit/>
          </a:bodyPr>
          <a:lstStyle/>
          <a:p>
            <a:pPr algn="ctr">
              <a:lnSpc>
                <a:spcPts val="13016"/>
              </a:lnSpc>
            </a:pPr>
            <a:r>
              <a:rPr lang="en-US" sz="13016">
                <a:solidFill>
                  <a:srgbClr val="FFE865"/>
                </a:solidFill>
                <a:latin typeface="Noot"/>
                <a:ea typeface="Noot"/>
                <a:cs typeface="Noot"/>
                <a:sym typeface="Noot"/>
              </a:rPr>
              <a:t>PSEUDOCODE</a:t>
            </a:r>
          </a:p>
        </p:txBody>
      </p:sp>
      <p:sp>
        <p:nvSpPr>
          <p:cNvPr name="Freeform 12" id="12"/>
          <p:cNvSpPr/>
          <p:nvPr/>
        </p:nvSpPr>
        <p:spPr>
          <a:xfrm flipH="false" flipV="false" rot="0">
            <a:off x="608945" y="4268246"/>
            <a:ext cx="8350385" cy="4310886"/>
          </a:xfrm>
          <a:custGeom>
            <a:avLst/>
            <a:gdLst/>
            <a:ahLst/>
            <a:cxnLst/>
            <a:rect r="r" b="b" t="t" l="l"/>
            <a:pathLst>
              <a:path h="4310886" w="8350385">
                <a:moveTo>
                  <a:pt x="0" y="0"/>
                </a:moveTo>
                <a:lnTo>
                  <a:pt x="8350385" y="0"/>
                </a:lnTo>
                <a:lnTo>
                  <a:pt x="8350385" y="4310886"/>
                </a:lnTo>
                <a:lnTo>
                  <a:pt x="0" y="4310886"/>
                </a:lnTo>
                <a:lnTo>
                  <a:pt x="0" y="0"/>
                </a:lnTo>
                <a:close/>
              </a:path>
            </a:pathLst>
          </a:custGeom>
          <a:blipFill>
            <a:blip r:embed="rId4">
              <a:extLst>
                <a:ext uri="{96DAC541-7B7A-43D3-8B79-37D633B846F1}">
                  <asvg:svgBlip xmlns:asvg="http://schemas.microsoft.com/office/drawing/2016/SVG/main" r:embed="rId5"/>
                </a:ext>
              </a:extLst>
            </a:blip>
            <a:stretch>
              <a:fillRect l="0" t="-27" r="0" b="-27"/>
            </a:stretch>
          </a:blipFill>
        </p:spPr>
      </p:sp>
      <p:sp>
        <p:nvSpPr>
          <p:cNvPr name="TextBox 13" id="13"/>
          <p:cNvSpPr txBox="true"/>
          <p:nvPr/>
        </p:nvSpPr>
        <p:spPr>
          <a:xfrm rot="0">
            <a:off x="787373" y="4835693"/>
            <a:ext cx="7993530" cy="1374467"/>
          </a:xfrm>
          <a:prstGeom prst="rect">
            <a:avLst/>
          </a:prstGeom>
        </p:spPr>
        <p:txBody>
          <a:bodyPr anchor="t" rtlCol="false" tIns="0" lIns="0" bIns="0" rIns="0">
            <a:spAutoFit/>
          </a:bodyPr>
          <a:lstStyle/>
          <a:p>
            <a:pPr algn="ctr">
              <a:lnSpc>
                <a:spcPts val="5091"/>
              </a:lnSpc>
            </a:pPr>
            <a:r>
              <a:rPr lang="en-US" sz="3636">
                <a:solidFill>
                  <a:srgbClr val="000000"/>
                </a:solidFill>
                <a:latin typeface="Arimo"/>
                <a:ea typeface="Arimo"/>
                <a:cs typeface="Arimo"/>
                <a:sym typeface="Arimo"/>
              </a:rPr>
              <a:t>DECLARE MyList:ARRAY[0:2,0:1] OF INTEGER</a:t>
            </a:r>
          </a:p>
        </p:txBody>
      </p:sp>
      <p:grpSp>
        <p:nvGrpSpPr>
          <p:cNvPr name="Group 14" id="14"/>
          <p:cNvGrpSpPr/>
          <p:nvPr/>
        </p:nvGrpSpPr>
        <p:grpSpPr>
          <a:xfrm rot="-3082320">
            <a:off x="2656562" y="7528993"/>
            <a:ext cx="4858639" cy="47625"/>
            <a:chOff x="0" y="0"/>
            <a:chExt cx="6478185" cy="63500"/>
          </a:xfrm>
        </p:grpSpPr>
        <p:sp>
          <p:nvSpPr>
            <p:cNvPr name="Freeform 15" id="15"/>
            <p:cNvSpPr/>
            <p:nvPr/>
          </p:nvSpPr>
          <p:spPr>
            <a:xfrm flipH="false" flipV="false" rot="0">
              <a:off x="31750" y="0"/>
              <a:ext cx="6414643" cy="63500"/>
            </a:xfrm>
            <a:custGeom>
              <a:avLst/>
              <a:gdLst/>
              <a:ahLst/>
              <a:cxnLst/>
              <a:rect r="r" b="b" t="t" l="l"/>
              <a:pathLst>
                <a:path h="63500" w="6414643">
                  <a:moveTo>
                    <a:pt x="0" y="0"/>
                  </a:moveTo>
                  <a:lnTo>
                    <a:pt x="6414643" y="0"/>
                  </a:lnTo>
                  <a:lnTo>
                    <a:pt x="6414643" y="63500"/>
                  </a:lnTo>
                  <a:lnTo>
                    <a:pt x="0" y="63500"/>
                  </a:lnTo>
                  <a:close/>
                </a:path>
              </a:pathLst>
            </a:custGeom>
            <a:solidFill>
              <a:srgbClr val="000000"/>
            </a:solidFill>
          </p:spPr>
        </p:sp>
      </p:grpSp>
      <p:grpSp>
        <p:nvGrpSpPr>
          <p:cNvPr name="Group 16" id="16"/>
          <p:cNvGrpSpPr/>
          <p:nvPr/>
        </p:nvGrpSpPr>
        <p:grpSpPr>
          <a:xfrm rot="-5556444">
            <a:off x="5783411" y="7430224"/>
            <a:ext cx="3612218" cy="47625"/>
            <a:chOff x="0" y="0"/>
            <a:chExt cx="4816291" cy="63500"/>
          </a:xfrm>
        </p:grpSpPr>
        <p:sp>
          <p:nvSpPr>
            <p:cNvPr name="Freeform 17" id="17"/>
            <p:cNvSpPr/>
            <p:nvPr/>
          </p:nvSpPr>
          <p:spPr>
            <a:xfrm flipH="false" flipV="false" rot="0">
              <a:off x="31750" y="0"/>
              <a:ext cx="4752848" cy="63500"/>
            </a:xfrm>
            <a:custGeom>
              <a:avLst/>
              <a:gdLst/>
              <a:ahLst/>
              <a:cxnLst/>
              <a:rect r="r" b="b" t="t" l="l"/>
              <a:pathLst>
                <a:path h="63500" w="4752848">
                  <a:moveTo>
                    <a:pt x="0" y="0"/>
                  </a:moveTo>
                  <a:lnTo>
                    <a:pt x="4752848" y="0"/>
                  </a:lnTo>
                  <a:lnTo>
                    <a:pt x="4752848" y="63500"/>
                  </a:lnTo>
                  <a:lnTo>
                    <a:pt x="0" y="63500"/>
                  </a:lnTo>
                  <a:close/>
                </a:path>
              </a:pathLst>
            </a:custGeom>
            <a:solidFill>
              <a:srgbClr val="000000"/>
            </a:solidFill>
          </p:spPr>
        </p:sp>
      </p:grpSp>
      <p:sp>
        <p:nvSpPr>
          <p:cNvPr name="TextBox 18" id="18"/>
          <p:cNvSpPr txBox="true"/>
          <p:nvPr/>
        </p:nvSpPr>
        <p:spPr>
          <a:xfrm rot="0">
            <a:off x="2580693" y="9308778"/>
            <a:ext cx="1075605"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ROW</a:t>
            </a:r>
          </a:p>
        </p:txBody>
      </p:sp>
      <p:sp>
        <p:nvSpPr>
          <p:cNvPr name="TextBox 19" id="19"/>
          <p:cNvSpPr txBox="true"/>
          <p:nvPr/>
        </p:nvSpPr>
        <p:spPr>
          <a:xfrm rot="0">
            <a:off x="7051717" y="9308778"/>
            <a:ext cx="4040430"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COLUMN</a:t>
            </a:r>
          </a:p>
        </p:txBody>
      </p:sp>
      <p:grpSp>
        <p:nvGrpSpPr>
          <p:cNvPr name="Group 20" id="20"/>
          <p:cNvGrpSpPr/>
          <p:nvPr/>
        </p:nvGrpSpPr>
        <p:grpSpPr>
          <a:xfrm rot="-2534083">
            <a:off x="1707841" y="6726570"/>
            <a:ext cx="2435185" cy="47625"/>
            <a:chOff x="0" y="0"/>
            <a:chExt cx="3246913" cy="63500"/>
          </a:xfrm>
        </p:grpSpPr>
        <p:sp>
          <p:nvSpPr>
            <p:cNvPr name="Freeform 21" id="21"/>
            <p:cNvSpPr/>
            <p:nvPr/>
          </p:nvSpPr>
          <p:spPr>
            <a:xfrm flipH="false" flipV="false" rot="0">
              <a:off x="31750" y="0"/>
              <a:ext cx="3183382" cy="63500"/>
            </a:xfrm>
            <a:custGeom>
              <a:avLst/>
              <a:gdLst/>
              <a:ahLst/>
              <a:cxnLst/>
              <a:rect r="r" b="b" t="t" l="l"/>
              <a:pathLst>
                <a:path h="63500" w="3183382">
                  <a:moveTo>
                    <a:pt x="0" y="0"/>
                  </a:moveTo>
                  <a:lnTo>
                    <a:pt x="3183382" y="0"/>
                  </a:lnTo>
                  <a:lnTo>
                    <a:pt x="3183382" y="63500"/>
                  </a:lnTo>
                  <a:lnTo>
                    <a:pt x="0" y="63500"/>
                  </a:lnTo>
                  <a:close/>
                </a:path>
              </a:pathLst>
            </a:custGeom>
            <a:solidFill>
              <a:srgbClr val="000000"/>
            </a:solidFill>
          </p:spPr>
        </p:sp>
      </p:grpSp>
      <p:sp>
        <p:nvSpPr>
          <p:cNvPr name="TextBox 22" id="22"/>
          <p:cNvSpPr txBox="true"/>
          <p:nvPr/>
        </p:nvSpPr>
        <p:spPr>
          <a:xfrm rot="0">
            <a:off x="1258833" y="7414693"/>
            <a:ext cx="1482631" cy="707717"/>
          </a:xfrm>
          <a:prstGeom prst="rect">
            <a:avLst/>
          </a:prstGeom>
        </p:spPr>
        <p:txBody>
          <a:bodyPr anchor="t" rtlCol="false" tIns="0" lIns="0" bIns="0" rIns="0">
            <a:spAutoFit/>
          </a:bodyPr>
          <a:lstStyle/>
          <a:p>
            <a:pPr algn="l">
              <a:lnSpc>
                <a:spcPts val="5091"/>
              </a:lnSpc>
            </a:pPr>
            <a:r>
              <a:rPr lang="en-US" sz="3636" b="true">
                <a:solidFill>
                  <a:srgbClr val="232323"/>
                </a:solidFill>
                <a:latin typeface="Anca Coder Bold"/>
                <a:ea typeface="Anca Coder Bold"/>
                <a:cs typeface="Anca Coder Bold"/>
                <a:sym typeface="Anca Coder Bold"/>
              </a:rPr>
              <a:t>TYPE</a:t>
            </a:r>
          </a:p>
        </p:txBody>
      </p:sp>
      <p:grpSp>
        <p:nvGrpSpPr>
          <p:cNvPr name="Group 23" id="23"/>
          <p:cNvGrpSpPr/>
          <p:nvPr/>
        </p:nvGrpSpPr>
        <p:grpSpPr>
          <a:xfrm rot="0">
            <a:off x="2537237" y="237660"/>
            <a:ext cx="13213526" cy="9925515"/>
            <a:chOff x="0" y="0"/>
            <a:chExt cx="17618034" cy="13234020"/>
          </a:xfrm>
        </p:grpSpPr>
        <p:sp>
          <p:nvSpPr>
            <p:cNvPr name="Freeform 24" id="2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25" id="2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26" id="2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74.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aphicFrame>
        <p:nvGraphicFramePr>
          <p:cNvPr name="Table 3" id="3"/>
          <p:cNvGraphicFramePr>
            <a:graphicFrameLocks noGrp="true"/>
          </p:cNvGraphicFramePr>
          <p:nvPr/>
        </p:nvGraphicFramePr>
        <p:xfrm>
          <a:off x="9334683" y="4268246"/>
          <a:ext cx="6515100" cy="3352800"/>
        </p:xfrm>
        <a:graphic>
          <a:graphicData uri="http://schemas.openxmlformats.org/drawingml/2006/table">
            <a:tbl>
              <a:tblPr/>
              <a:tblGrid>
                <a:gridCol w="2171700"/>
                <a:gridCol w="2171700"/>
                <a:gridCol w="2171700"/>
              </a:tblGrid>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r>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
        <p:nvSpPr>
          <p:cNvPr name="TextBox 4" id="4"/>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TextBox 5" id="5"/>
          <p:cNvSpPr txBox="true"/>
          <p:nvPr/>
        </p:nvSpPr>
        <p:spPr>
          <a:xfrm rot="0">
            <a:off x="10028595" y="6776265"/>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2</a:t>
            </a:r>
          </a:p>
        </p:txBody>
      </p:sp>
      <p:sp>
        <p:nvSpPr>
          <p:cNvPr name="TextBox 6" id="6"/>
          <p:cNvSpPr txBox="true"/>
          <p:nvPr/>
        </p:nvSpPr>
        <p:spPr>
          <a:xfrm rot="0">
            <a:off x="10028595" y="5906546"/>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1</a:t>
            </a:r>
          </a:p>
        </p:txBody>
      </p:sp>
      <p:sp>
        <p:nvSpPr>
          <p:cNvPr name="TextBox 7" id="7"/>
          <p:cNvSpPr txBox="true"/>
          <p:nvPr/>
        </p:nvSpPr>
        <p:spPr>
          <a:xfrm rot="0">
            <a:off x="10028595" y="5156175"/>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0</a:t>
            </a:r>
          </a:p>
        </p:txBody>
      </p:sp>
      <p:sp>
        <p:nvSpPr>
          <p:cNvPr name="TextBox 8" id="8"/>
          <p:cNvSpPr txBox="true"/>
          <p:nvPr/>
        </p:nvSpPr>
        <p:spPr>
          <a:xfrm rot="0">
            <a:off x="12223008" y="4289824"/>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0</a:t>
            </a:r>
          </a:p>
        </p:txBody>
      </p:sp>
      <p:sp>
        <p:nvSpPr>
          <p:cNvPr name="TextBox 9" id="9"/>
          <p:cNvSpPr txBox="true"/>
          <p:nvPr/>
        </p:nvSpPr>
        <p:spPr>
          <a:xfrm rot="0">
            <a:off x="14482190" y="4289824"/>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1</a:t>
            </a:r>
          </a:p>
        </p:txBody>
      </p:sp>
      <p:sp>
        <p:nvSpPr>
          <p:cNvPr name="TextBox 10" id="10"/>
          <p:cNvSpPr txBox="true"/>
          <p:nvPr/>
        </p:nvSpPr>
        <p:spPr>
          <a:xfrm rot="0">
            <a:off x="9640905" y="4289824"/>
            <a:ext cx="120342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Index</a:t>
            </a:r>
          </a:p>
        </p:txBody>
      </p:sp>
      <p:sp>
        <p:nvSpPr>
          <p:cNvPr name="TextBox 11" id="11"/>
          <p:cNvSpPr txBox="true"/>
          <p:nvPr/>
        </p:nvSpPr>
        <p:spPr>
          <a:xfrm rot="0">
            <a:off x="6803274" y="1276350"/>
            <a:ext cx="11484726" cy="1474453"/>
          </a:xfrm>
          <a:prstGeom prst="rect">
            <a:avLst/>
          </a:prstGeom>
        </p:spPr>
        <p:txBody>
          <a:bodyPr anchor="t" rtlCol="false" tIns="0" lIns="0" bIns="0" rIns="0">
            <a:spAutoFit/>
          </a:bodyPr>
          <a:lstStyle/>
          <a:p>
            <a:pPr algn="ctr">
              <a:lnSpc>
                <a:spcPts val="13016"/>
              </a:lnSpc>
            </a:pPr>
            <a:r>
              <a:rPr lang="en-US" sz="13016">
                <a:solidFill>
                  <a:srgbClr val="FFE865"/>
                </a:solidFill>
                <a:latin typeface="Noot"/>
                <a:ea typeface="Noot"/>
                <a:cs typeface="Noot"/>
                <a:sym typeface="Noot"/>
              </a:rPr>
              <a:t>PSEUDOCODE</a:t>
            </a:r>
          </a:p>
        </p:txBody>
      </p:sp>
      <p:sp>
        <p:nvSpPr>
          <p:cNvPr name="Freeform 12" id="12"/>
          <p:cNvSpPr/>
          <p:nvPr/>
        </p:nvSpPr>
        <p:spPr>
          <a:xfrm flipH="false" flipV="false" rot="0">
            <a:off x="608945" y="4268246"/>
            <a:ext cx="8350385" cy="4310886"/>
          </a:xfrm>
          <a:custGeom>
            <a:avLst/>
            <a:gdLst/>
            <a:ahLst/>
            <a:cxnLst/>
            <a:rect r="r" b="b" t="t" l="l"/>
            <a:pathLst>
              <a:path h="4310886" w="8350385">
                <a:moveTo>
                  <a:pt x="0" y="0"/>
                </a:moveTo>
                <a:lnTo>
                  <a:pt x="8350385" y="0"/>
                </a:lnTo>
                <a:lnTo>
                  <a:pt x="8350385" y="4310886"/>
                </a:lnTo>
                <a:lnTo>
                  <a:pt x="0" y="4310886"/>
                </a:lnTo>
                <a:lnTo>
                  <a:pt x="0" y="0"/>
                </a:lnTo>
                <a:close/>
              </a:path>
            </a:pathLst>
          </a:custGeom>
          <a:blipFill>
            <a:blip r:embed="rId4">
              <a:extLst>
                <a:ext uri="{96DAC541-7B7A-43D3-8B79-37D633B846F1}">
                  <asvg:svgBlip xmlns:asvg="http://schemas.microsoft.com/office/drawing/2016/SVG/main" r:embed="rId5"/>
                </a:ext>
              </a:extLst>
            </a:blip>
            <a:stretch>
              <a:fillRect l="0" t="-27" r="0" b="-27"/>
            </a:stretch>
          </a:blipFill>
        </p:spPr>
      </p:sp>
      <p:sp>
        <p:nvSpPr>
          <p:cNvPr name="TextBox 13" id="13"/>
          <p:cNvSpPr txBox="true"/>
          <p:nvPr/>
        </p:nvSpPr>
        <p:spPr>
          <a:xfrm rot="0">
            <a:off x="787373" y="4835693"/>
            <a:ext cx="7993530" cy="736292"/>
          </a:xfrm>
          <a:prstGeom prst="rect">
            <a:avLst/>
          </a:prstGeom>
        </p:spPr>
        <p:txBody>
          <a:bodyPr anchor="t" rtlCol="false" tIns="0" lIns="0" bIns="0" rIns="0">
            <a:spAutoFit/>
          </a:bodyPr>
          <a:lstStyle/>
          <a:p>
            <a:pPr algn="l">
              <a:lnSpc>
                <a:spcPts val="5091"/>
              </a:lnSpc>
            </a:pPr>
            <a:r>
              <a:rPr lang="en-US" sz="3636">
                <a:solidFill>
                  <a:srgbClr val="000000"/>
                </a:solidFill>
                <a:latin typeface="Arimo"/>
                <a:ea typeface="Arimo"/>
                <a:cs typeface="Arimo"/>
                <a:sym typeface="Arimo"/>
              </a:rPr>
              <a:t>MYLIST[2,1] &lt;- 10 </a:t>
            </a:r>
          </a:p>
        </p:txBody>
      </p:sp>
      <p:sp>
        <p:nvSpPr>
          <p:cNvPr name="TextBox 14" id="14"/>
          <p:cNvSpPr txBox="true"/>
          <p:nvPr/>
        </p:nvSpPr>
        <p:spPr>
          <a:xfrm rot="0">
            <a:off x="14345196" y="6683738"/>
            <a:ext cx="1277610" cy="902374"/>
          </a:xfrm>
          <a:prstGeom prst="rect">
            <a:avLst/>
          </a:prstGeom>
        </p:spPr>
        <p:txBody>
          <a:bodyPr anchor="t" rtlCol="false" tIns="0" lIns="0" bIns="0" rIns="0">
            <a:spAutoFit/>
          </a:bodyPr>
          <a:lstStyle/>
          <a:p>
            <a:pPr algn="ctr">
              <a:lnSpc>
                <a:spcPts val="6437"/>
              </a:lnSpc>
            </a:pPr>
            <a:r>
              <a:rPr lang="en-US" sz="4598" b="true">
                <a:solidFill>
                  <a:srgbClr val="040606"/>
                </a:solidFill>
                <a:latin typeface="Arimo Bold"/>
                <a:ea typeface="Arimo Bold"/>
                <a:cs typeface="Arimo Bold"/>
                <a:sym typeface="Arimo Bold"/>
              </a:rPr>
              <a:t>10</a:t>
            </a:r>
          </a:p>
        </p:txBody>
      </p:sp>
      <p:grpSp>
        <p:nvGrpSpPr>
          <p:cNvPr name="Group 15" id="15"/>
          <p:cNvGrpSpPr/>
          <p:nvPr/>
        </p:nvGrpSpPr>
        <p:grpSpPr>
          <a:xfrm rot="0">
            <a:off x="2537237" y="237660"/>
            <a:ext cx="13213526" cy="9925515"/>
            <a:chOff x="0" y="0"/>
            <a:chExt cx="17618034" cy="13234020"/>
          </a:xfrm>
        </p:grpSpPr>
        <p:sp>
          <p:nvSpPr>
            <p:cNvPr name="Freeform 16" id="1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7" id="1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8" id="1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75.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aphicFrame>
        <p:nvGraphicFramePr>
          <p:cNvPr name="Table 3" id="3"/>
          <p:cNvGraphicFramePr>
            <a:graphicFrameLocks noGrp="true"/>
          </p:cNvGraphicFramePr>
          <p:nvPr/>
        </p:nvGraphicFramePr>
        <p:xfrm>
          <a:off x="9334683" y="4268246"/>
          <a:ext cx="6515100" cy="3352800"/>
        </p:xfrm>
        <a:graphic>
          <a:graphicData uri="http://schemas.openxmlformats.org/drawingml/2006/table">
            <a:tbl>
              <a:tblPr/>
              <a:tblGrid>
                <a:gridCol w="2171700"/>
                <a:gridCol w="2171700"/>
                <a:gridCol w="2171700"/>
              </a:tblGrid>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r>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
        <p:nvSpPr>
          <p:cNvPr name="TextBox 4" id="4"/>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TextBox 5" id="5"/>
          <p:cNvSpPr txBox="true"/>
          <p:nvPr/>
        </p:nvSpPr>
        <p:spPr>
          <a:xfrm rot="0">
            <a:off x="9926220" y="6811200"/>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2</a:t>
            </a:r>
          </a:p>
        </p:txBody>
      </p:sp>
      <p:sp>
        <p:nvSpPr>
          <p:cNvPr name="TextBox 6" id="6"/>
          <p:cNvSpPr txBox="true"/>
          <p:nvPr/>
        </p:nvSpPr>
        <p:spPr>
          <a:xfrm rot="0">
            <a:off x="9926220" y="5948825"/>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1</a:t>
            </a:r>
          </a:p>
        </p:txBody>
      </p:sp>
      <p:sp>
        <p:nvSpPr>
          <p:cNvPr name="TextBox 7" id="7"/>
          <p:cNvSpPr txBox="true"/>
          <p:nvPr/>
        </p:nvSpPr>
        <p:spPr>
          <a:xfrm rot="0">
            <a:off x="9926220" y="5153270"/>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0</a:t>
            </a:r>
          </a:p>
        </p:txBody>
      </p:sp>
      <p:sp>
        <p:nvSpPr>
          <p:cNvPr name="TextBox 8" id="8"/>
          <p:cNvSpPr txBox="true"/>
          <p:nvPr/>
        </p:nvSpPr>
        <p:spPr>
          <a:xfrm rot="0">
            <a:off x="13183853" y="4289824"/>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0</a:t>
            </a:r>
          </a:p>
        </p:txBody>
      </p:sp>
      <p:sp>
        <p:nvSpPr>
          <p:cNvPr name="TextBox 9" id="9"/>
          <p:cNvSpPr txBox="true"/>
          <p:nvPr/>
        </p:nvSpPr>
        <p:spPr>
          <a:xfrm rot="0">
            <a:off x="14931359" y="4289824"/>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1</a:t>
            </a:r>
          </a:p>
        </p:txBody>
      </p:sp>
      <p:sp>
        <p:nvSpPr>
          <p:cNvPr name="TextBox 10" id="10"/>
          <p:cNvSpPr txBox="true"/>
          <p:nvPr/>
        </p:nvSpPr>
        <p:spPr>
          <a:xfrm rot="0">
            <a:off x="9640905" y="4289824"/>
            <a:ext cx="120342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Index</a:t>
            </a:r>
          </a:p>
        </p:txBody>
      </p:sp>
      <p:sp>
        <p:nvSpPr>
          <p:cNvPr name="TextBox 11" id="11"/>
          <p:cNvSpPr txBox="true"/>
          <p:nvPr/>
        </p:nvSpPr>
        <p:spPr>
          <a:xfrm rot="0">
            <a:off x="6803274" y="1118700"/>
            <a:ext cx="11484726" cy="1474453"/>
          </a:xfrm>
          <a:prstGeom prst="rect">
            <a:avLst/>
          </a:prstGeom>
        </p:spPr>
        <p:txBody>
          <a:bodyPr anchor="t" rtlCol="false" tIns="0" lIns="0" bIns="0" rIns="0">
            <a:spAutoFit/>
          </a:bodyPr>
          <a:lstStyle/>
          <a:p>
            <a:pPr algn="ctr">
              <a:lnSpc>
                <a:spcPts val="13016"/>
              </a:lnSpc>
            </a:pPr>
            <a:r>
              <a:rPr lang="en-US" sz="13016">
                <a:solidFill>
                  <a:srgbClr val="FFE865"/>
                </a:solidFill>
                <a:latin typeface="Noot"/>
                <a:ea typeface="Noot"/>
                <a:cs typeface="Noot"/>
                <a:sym typeface="Noot"/>
              </a:rPr>
              <a:t>PSEUDOCODE</a:t>
            </a:r>
          </a:p>
        </p:txBody>
      </p:sp>
      <p:sp>
        <p:nvSpPr>
          <p:cNvPr name="Freeform 12" id="12"/>
          <p:cNvSpPr/>
          <p:nvPr/>
        </p:nvSpPr>
        <p:spPr>
          <a:xfrm flipH="false" flipV="false" rot="0">
            <a:off x="608945" y="4268246"/>
            <a:ext cx="8350385" cy="4310886"/>
          </a:xfrm>
          <a:custGeom>
            <a:avLst/>
            <a:gdLst/>
            <a:ahLst/>
            <a:cxnLst/>
            <a:rect r="r" b="b" t="t" l="l"/>
            <a:pathLst>
              <a:path h="4310886" w="8350385">
                <a:moveTo>
                  <a:pt x="0" y="0"/>
                </a:moveTo>
                <a:lnTo>
                  <a:pt x="8350385" y="0"/>
                </a:lnTo>
                <a:lnTo>
                  <a:pt x="8350385" y="4310886"/>
                </a:lnTo>
                <a:lnTo>
                  <a:pt x="0" y="4310886"/>
                </a:lnTo>
                <a:lnTo>
                  <a:pt x="0" y="0"/>
                </a:lnTo>
                <a:close/>
              </a:path>
            </a:pathLst>
          </a:custGeom>
          <a:blipFill>
            <a:blip r:embed="rId4">
              <a:extLst>
                <a:ext uri="{96DAC541-7B7A-43D3-8B79-37D633B846F1}">
                  <asvg:svgBlip xmlns:asvg="http://schemas.microsoft.com/office/drawing/2016/SVG/main" r:embed="rId5"/>
                </a:ext>
              </a:extLst>
            </a:blip>
            <a:stretch>
              <a:fillRect l="0" t="-27" r="0" b="-27"/>
            </a:stretch>
          </a:blipFill>
        </p:spPr>
      </p:sp>
      <p:sp>
        <p:nvSpPr>
          <p:cNvPr name="TextBox 13" id="13"/>
          <p:cNvSpPr txBox="true"/>
          <p:nvPr/>
        </p:nvSpPr>
        <p:spPr>
          <a:xfrm rot="0">
            <a:off x="787373" y="4835693"/>
            <a:ext cx="7993530" cy="2012642"/>
          </a:xfrm>
          <a:prstGeom prst="rect">
            <a:avLst/>
          </a:prstGeom>
        </p:spPr>
        <p:txBody>
          <a:bodyPr anchor="t" rtlCol="false" tIns="0" lIns="0" bIns="0" rIns="0">
            <a:spAutoFit/>
          </a:bodyPr>
          <a:lstStyle/>
          <a:p>
            <a:pPr algn="l">
              <a:lnSpc>
                <a:spcPts val="5091"/>
              </a:lnSpc>
            </a:pPr>
            <a:r>
              <a:rPr lang="en-US" sz="3636">
                <a:solidFill>
                  <a:srgbClr val="000000"/>
                </a:solidFill>
                <a:latin typeface="Arimo"/>
                <a:ea typeface="Arimo"/>
                <a:cs typeface="Arimo"/>
                <a:sym typeface="Arimo"/>
              </a:rPr>
              <a:t>OUTPUT MYLIST[0,0]</a:t>
            </a:r>
          </a:p>
          <a:p>
            <a:pPr algn="l">
              <a:lnSpc>
                <a:spcPts val="5091"/>
              </a:lnSpc>
            </a:pPr>
          </a:p>
          <a:p>
            <a:pPr algn="l">
              <a:lnSpc>
                <a:spcPts val="5091"/>
              </a:lnSpc>
            </a:pPr>
            <a:r>
              <a:rPr lang="en-US" sz="3636">
                <a:solidFill>
                  <a:srgbClr val="000000"/>
                </a:solidFill>
                <a:latin typeface="Arimo"/>
                <a:ea typeface="Arimo"/>
                <a:cs typeface="Arimo"/>
                <a:sym typeface="Arimo"/>
              </a:rPr>
              <a:t>#30 will be OUTPUT </a:t>
            </a:r>
          </a:p>
        </p:txBody>
      </p:sp>
      <p:sp>
        <p:nvSpPr>
          <p:cNvPr name="TextBox 14" id="14"/>
          <p:cNvSpPr txBox="true"/>
          <p:nvPr/>
        </p:nvSpPr>
        <p:spPr>
          <a:xfrm rot="0">
            <a:off x="14572173" y="6718672"/>
            <a:ext cx="1277610" cy="902374"/>
          </a:xfrm>
          <a:prstGeom prst="rect">
            <a:avLst/>
          </a:prstGeom>
        </p:spPr>
        <p:txBody>
          <a:bodyPr anchor="t" rtlCol="false" tIns="0" lIns="0" bIns="0" rIns="0">
            <a:spAutoFit/>
          </a:bodyPr>
          <a:lstStyle/>
          <a:p>
            <a:pPr algn="ctr">
              <a:lnSpc>
                <a:spcPts val="6437"/>
              </a:lnSpc>
            </a:pPr>
            <a:r>
              <a:rPr lang="en-US" sz="4598" b="true">
                <a:solidFill>
                  <a:srgbClr val="040606"/>
                </a:solidFill>
                <a:latin typeface="Arimo Bold"/>
                <a:ea typeface="Arimo Bold"/>
                <a:cs typeface="Arimo Bold"/>
                <a:sym typeface="Arimo Bold"/>
              </a:rPr>
              <a:t>10</a:t>
            </a:r>
          </a:p>
        </p:txBody>
      </p:sp>
      <p:sp>
        <p:nvSpPr>
          <p:cNvPr name="TextBox 15" id="15"/>
          <p:cNvSpPr txBox="true"/>
          <p:nvPr/>
        </p:nvSpPr>
        <p:spPr>
          <a:xfrm rot="0">
            <a:off x="12921006" y="5070267"/>
            <a:ext cx="1158490" cy="819372"/>
          </a:xfrm>
          <a:prstGeom prst="rect">
            <a:avLst/>
          </a:prstGeom>
        </p:spPr>
        <p:txBody>
          <a:bodyPr anchor="t" rtlCol="false" tIns="0" lIns="0" bIns="0" rIns="0">
            <a:spAutoFit/>
          </a:bodyPr>
          <a:lstStyle/>
          <a:p>
            <a:pPr algn="ctr">
              <a:lnSpc>
                <a:spcPts val="5836"/>
              </a:lnSpc>
            </a:pPr>
            <a:r>
              <a:rPr lang="en-US" sz="4169" b="true">
                <a:solidFill>
                  <a:srgbClr val="040606"/>
                </a:solidFill>
                <a:latin typeface="Arimo Bold"/>
                <a:ea typeface="Arimo Bold"/>
                <a:cs typeface="Arimo Bold"/>
                <a:sym typeface="Arimo Bold"/>
              </a:rPr>
              <a:t>30</a:t>
            </a:r>
          </a:p>
        </p:txBody>
      </p:sp>
      <p:grpSp>
        <p:nvGrpSpPr>
          <p:cNvPr name="Group 16" id="16"/>
          <p:cNvGrpSpPr/>
          <p:nvPr/>
        </p:nvGrpSpPr>
        <p:grpSpPr>
          <a:xfrm rot="0">
            <a:off x="2537237" y="237660"/>
            <a:ext cx="13213526" cy="9925515"/>
            <a:chOff x="0" y="0"/>
            <a:chExt cx="17618034" cy="13234020"/>
          </a:xfrm>
        </p:grpSpPr>
        <p:sp>
          <p:nvSpPr>
            <p:cNvPr name="Freeform 17" id="1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8" id="1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9" id="1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76.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aphicFrame>
        <p:nvGraphicFramePr>
          <p:cNvPr name="Table 3" id="3"/>
          <p:cNvGraphicFramePr>
            <a:graphicFrameLocks noGrp="true"/>
          </p:cNvGraphicFramePr>
          <p:nvPr/>
        </p:nvGraphicFramePr>
        <p:xfrm>
          <a:off x="9334683" y="4268246"/>
          <a:ext cx="6515100" cy="3352800"/>
        </p:xfrm>
        <a:graphic>
          <a:graphicData uri="http://schemas.openxmlformats.org/drawingml/2006/table">
            <a:tbl>
              <a:tblPr/>
              <a:tblGrid>
                <a:gridCol w="2171700"/>
                <a:gridCol w="2171700"/>
                <a:gridCol w="2171700"/>
              </a:tblGrid>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r>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38200">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49170" marR="149170" marT="149170" marB="14917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grpSp>
        <p:nvGrpSpPr>
          <p:cNvPr name="Group 4" id="4"/>
          <p:cNvGrpSpPr/>
          <p:nvPr/>
        </p:nvGrpSpPr>
        <p:grpSpPr>
          <a:xfrm rot="0">
            <a:off x="-231701" y="3570640"/>
            <a:ext cx="8984568" cy="4552947"/>
            <a:chOff x="0" y="0"/>
            <a:chExt cx="11979424" cy="6070596"/>
          </a:xfrm>
        </p:grpSpPr>
        <p:sp>
          <p:nvSpPr>
            <p:cNvPr name="Freeform 5" id="5"/>
            <p:cNvSpPr/>
            <p:nvPr/>
          </p:nvSpPr>
          <p:spPr>
            <a:xfrm flipH="false" flipV="false" rot="0">
              <a:off x="0" y="0"/>
              <a:ext cx="11979402" cy="6070600"/>
            </a:xfrm>
            <a:custGeom>
              <a:avLst/>
              <a:gdLst/>
              <a:ahLst/>
              <a:cxnLst/>
              <a:rect r="r" b="b" t="t" l="l"/>
              <a:pathLst>
                <a:path h="6070600" w="11979402">
                  <a:moveTo>
                    <a:pt x="0" y="0"/>
                  </a:moveTo>
                  <a:lnTo>
                    <a:pt x="11979402" y="0"/>
                  </a:lnTo>
                  <a:lnTo>
                    <a:pt x="11979402" y="6070600"/>
                  </a:lnTo>
                  <a:lnTo>
                    <a:pt x="0" y="6070600"/>
                  </a:lnTo>
                  <a:lnTo>
                    <a:pt x="0" y="0"/>
                  </a:lnTo>
                  <a:close/>
                </a:path>
              </a:pathLst>
            </a:custGeom>
            <a:blipFill>
              <a:blip r:embed="rId4"/>
              <a:stretch>
                <a:fillRect l="-29180" t="0" r="-29180" b="0"/>
              </a:stretch>
            </a:blipFill>
          </p:spPr>
        </p:sp>
      </p:grpSp>
      <p:sp>
        <p:nvSpPr>
          <p:cNvPr name="TextBox 6" id="6"/>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TextBox 7" id="7"/>
          <p:cNvSpPr txBox="true"/>
          <p:nvPr/>
        </p:nvSpPr>
        <p:spPr>
          <a:xfrm rot="0">
            <a:off x="9957773" y="6819586"/>
            <a:ext cx="569691" cy="662909"/>
          </a:xfrm>
          <a:prstGeom prst="rect">
            <a:avLst/>
          </a:prstGeom>
        </p:spPr>
        <p:txBody>
          <a:bodyPr anchor="t" rtlCol="false" tIns="0" lIns="0" bIns="0" rIns="0">
            <a:spAutoFit/>
          </a:bodyPr>
          <a:lstStyle/>
          <a:p>
            <a:pPr algn="ctr">
              <a:lnSpc>
                <a:spcPts val="4546"/>
              </a:lnSpc>
            </a:pPr>
            <a:r>
              <a:rPr lang="en-US" sz="3247" i="true">
                <a:solidFill>
                  <a:srgbClr val="002529"/>
                </a:solidFill>
                <a:latin typeface="Arimo Italics"/>
                <a:ea typeface="Arimo Italics"/>
                <a:cs typeface="Arimo Italics"/>
                <a:sym typeface="Arimo Italics"/>
              </a:rPr>
              <a:t>2</a:t>
            </a:r>
          </a:p>
        </p:txBody>
      </p:sp>
      <p:sp>
        <p:nvSpPr>
          <p:cNvPr name="TextBox 8" id="8"/>
          <p:cNvSpPr txBox="true"/>
          <p:nvPr/>
        </p:nvSpPr>
        <p:spPr>
          <a:xfrm rot="0">
            <a:off x="9957773" y="6013803"/>
            <a:ext cx="569691" cy="662909"/>
          </a:xfrm>
          <a:prstGeom prst="rect">
            <a:avLst/>
          </a:prstGeom>
        </p:spPr>
        <p:txBody>
          <a:bodyPr anchor="t" rtlCol="false" tIns="0" lIns="0" bIns="0" rIns="0">
            <a:spAutoFit/>
          </a:bodyPr>
          <a:lstStyle/>
          <a:p>
            <a:pPr algn="ctr">
              <a:lnSpc>
                <a:spcPts val="4546"/>
              </a:lnSpc>
            </a:pPr>
            <a:r>
              <a:rPr lang="en-US" sz="3247" i="true">
                <a:solidFill>
                  <a:srgbClr val="002529"/>
                </a:solidFill>
                <a:latin typeface="Arimo Italics"/>
                <a:ea typeface="Arimo Italics"/>
                <a:cs typeface="Arimo Italics"/>
                <a:sym typeface="Arimo Italics"/>
              </a:rPr>
              <a:t>1</a:t>
            </a:r>
          </a:p>
        </p:txBody>
      </p:sp>
      <p:sp>
        <p:nvSpPr>
          <p:cNvPr name="TextBox 9" id="9"/>
          <p:cNvSpPr txBox="true"/>
          <p:nvPr/>
        </p:nvSpPr>
        <p:spPr>
          <a:xfrm rot="0">
            <a:off x="9957773" y="5170361"/>
            <a:ext cx="569691" cy="662909"/>
          </a:xfrm>
          <a:prstGeom prst="rect">
            <a:avLst/>
          </a:prstGeom>
        </p:spPr>
        <p:txBody>
          <a:bodyPr anchor="t" rtlCol="false" tIns="0" lIns="0" bIns="0" rIns="0">
            <a:spAutoFit/>
          </a:bodyPr>
          <a:lstStyle/>
          <a:p>
            <a:pPr algn="ctr">
              <a:lnSpc>
                <a:spcPts val="4546"/>
              </a:lnSpc>
            </a:pPr>
            <a:r>
              <a:rPr lang="en-US" sz="3247" i="true">
                <a:solidFill>
                  <a:srgbClr val="002529"/>
                </a:solidFill>
                <a:latin typeface="Arimo Italics"/>
                <a:ea typeface="Arimo Italics"/>
                <a:cs typeface="Arimo Italics"/>
                <a:sym typeface="Arimo Italics"/>
              </a:rPr>
              <a:t>0</a:t>
            </a:r>
          </a:p>
        </p:txBody>
      </p:sp>
      <p:sp>
        <p:nvSpPr>
          <p:cNvPr name="TextBox 10" id="10"/>
          <p:cNvSpPr txBox="true"/>
          <p:nvPr/>
        </p:nvSpPr>
        <p:spPr>
          <a:xfrm rot="0">
            <a:off x="12490733" y="4289824"/>
            <a:ext cx="63279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0</a:t>
            </a:r>
          </a:p>
        </p:txBody>
      </p:sp>
      <p:sp>
        <p:nvSpPr>
          <p:cNvPr name="TextBox 11" id="11"/>
          <p:cNvSpPr txBox="true"/>
          <p:nvPr/>
        </p:nvSpPr>
        <p:spPr>
          <a:xfrm rot="0">
            <a:off x="14900520" y="4393406"/>
            <a:ext cx="521177" cy="604232"/>
          </a:xfrm>
          <a:prstGeom prst="rect">
            <a:avLst/>
          </a:prstGeom>
        </p:spPr>
        <p:txBody>
          <a:bodyPr anchor="t" rtlCol="false" tIns="0" lIns="0" bIns="0" rIns="0">
            <a:spAutoFit/>
          </a:bodyPr>
          <a:lstStyle/>
          <a:p>
            <a:pPr algn="ctr">
              <a:lnSpc>
                <a:spcPts val="4159"/>
              </a:lnSpc>
            </a:pPr>
            <a:r>
              <a:rPr lang="en-US" sz="2970" i="true">
                <a:solidFill>
                  <a:srgbClr val="002529"/>
                </a:solidFill>
                <a:latin typeface="Arimo Italics"/>
                <a:ea typeface="Arimo Italics"/>
                <a:cs typeface="Arimo Italics"/>
                <a:sym typeface="Arimo Italics"/>
              </a:rPr>
              <a:t>1</a:t>
            </a:r>
          </a:p>
        </p:txBody>
      </p:sp>
      <p:sp>
        <p:nvSpPr>
          <p:cNvPr name="TextBox 12" id="12"/>
          <p:cNvSpPr txBox="true"/>
          <p:nvPr/>
        </p:nvSpPr>
        <p:spPr>
          <a:xfrm rot="0">
            <a:off x="9640905" y="4289824"/>
            <a:ext cx="1203426" cy="736369"/>
          </a:xfrm>
          <a:prstGeom prst="rect">
            <a:avLst/>
          </a:prstGeom>
        </p:spPr>
        <p:txBody>
          <a:bodyPr anchor="t" rtlCol="false" tIns="0" lIns="0" bIns="0" rIns="0">
            <a:spAutoFit/>
          </a:bodyPr>
          <a:lstStyle/>
          <a:p>
            <a:pPr algn="ctr">
              <a:lnSpc>
                <a:spcPts val="5050"/>
              </a:lnSpc>
            </a:pPr>
            <a:r>
              <a:rPr lang="en-US" sz="3607" i="true">
                <a:solidFill>
                  <a:srgbClr val="002529"/>
                </a:solidFill>
                <a:latin typeface="Arimo Italics"/>
                <a:ea typeface="Arimo Italics"/>
                <a:cs typeface="Arimo Italics"/>
                <a:sym typeface="Arimo Italics"/>
              </a:rPr>
              <a:t>Index</a:t>
            </a:r>
          </a:p>
        </p:txBody>
      </p:sp>
      <p:sp>
        <p:nvSpPr>
          <p:cNvPr name="TextBox 13" id="13"/>
          <p:cNvSpPr txBox="true"/>
          <p:nvPr/>
        </p:nvSpPr>
        <p:spPr>
          <a:xfrm rot="0">
            <a:off x="6803274" y="1118700"/>
            <a:ext cx="11484726" cy="1474453"/>
          </a:xfrm>
          <a:prstGeom prst="rect">
            <a:avLst/>
          </a:prstGeom>
        </p:spPr>
        <p:txBody>
          <a:bodyPr anchor="t" rtlCol="false" tIns="0" lIns="0" bIns="0" rIns="0">
            <a:spAutoFit/>
          </a:bodyPr>
          <a:lstStyle/>
          <a:p>
            <a:pPr algn="ctr">
              <a:lnSpc>
                <a:spcPts val="13016"/>
              </a:lnSpc>
            </a:pPr>
            <a:r>
              <a:rPr lang="en-US" sz="13016">
                <a:solidFill>
                  <a:srgbClr val="FFE865"/>
                </a:solidFill>
                <a:latin typeface="Noot"/>
                <a:ea typeface="Noot"/>
                <a:cs typeface="Noot"/>
                <a:sym typeface="Noot"/>
              </a:rPr>
              <a:t>PYTHON</a:t>
            </a:r>
          </a:p>
        </p:txBody>
      </p:sp>
      <p:sp>
        <p:nvSpPr>
          <p:cNvPr name="TextBox 14" id="14"/>
          <p:cNvSpPr txBox="true"/>
          <p:nvPr/>
        </p:nvSpPr>
        <p:spPr>
          <a:xfrm rot="0">
            <a:off x="14634982" y="6885282"/>
            <a:ext cx="1052252" cy="744315"/>
          </a:xfrm>
          <a:prstGeom prst="rect">
            <a:avLst/>
          </a:prstGeom>
        </p:spPr>
        <p:txBody>
          <a:bodyPr anchor="t" rtlCol="false" tIns="0" lIns="0" bIns="0" rIns="0">
            <a:spAutoFit/>
          </a:bodyPr>
          <a:lstStyle/>
          <a:p>
            <a:pPr algn="ctr">
              <a:lnSpc>
                <a:spcPts val="5301"/>
              </a:lnSpc>
            </a:pPr>
            <a:r>
              <a:rPr lang="en-US" sz="3786" b="true">
                <a:solidFill>
                  <a:srgbClr val="040606"/>
                </a:solidFill>
                <a:latin typeface="Arimo Bold"/>
                <a:ea typeface="Arimo Bold"/>
                <a:cs typeface="Arimo Bold"/>
                <a:sym typeface="Arimo Bold"/>
              </a:rPr>
              <a:t>10</a:t>
            </a:r>
          </a:p>
        </p:txBody>
      </p:sp>
      <p:sp>
        <p:nvSpPr>
          <p:cNvPr name="TextBox 15" id="15"/>
          <p:cNvSpPr txBox="true"/>
          <p:nvPr/>
        </p:nvSpPr>
        <p:spPr>
          <a:xfrm rot="0">
            <a:off x="12290882" y="5121463"/>
            <a:ext cx="1032498" cy="741655"/>
          </a:xfrm>
          <a:prstGeom prst="rect">
            <a:avLst/>
          </a:prstGeom>
        </p:spPr>
        <p:txBody>
          <a:bodyPr anchor="t" rtlCol="false" tIns="0" lIns="0" bIns="0" rIns="0">
            <a:spAutoFit/>
          </a:bodyPr>
          <a:lstStyle/>
          <a:p>
            <a:pPr algn="ctr">
              <a:lnSpc>
                <a:spcPts val="5202"/>
              </a:lnSpc>
            </a:pPr>
            <a:r>
              <a:rPr lang="en-US" sz="3715" b="true">
                <a:solidFill>
                  <a:srgbClr val="040606"/>
                </a:solidFill>
                <a:latin typeface="Arimo Bold"/>
                <a:ea typeface="Arimo Bold"/>
                <a:cs typeface="Arimo Bold"/>
                <a:sym typeface="Arimo Bold"/>
              </a:rPr>
              <a:t>30</a:t>
            </a:r>
          </a:p>
        </p:txBody>
      </p:sp>
      <p:sp>
        <p:nvSpPr>
          <p:cNvPr name="TextBox 16" id="16"/>
          <p:cNvSpPr txBox="true"/>
          <p:nvPr/>
        </p:nvSpPr>
        <p:spPr>
          <a:xfrm rot="0">
            <a:off x="14634982" y="5130988"/>
            <a:ext cx="1052252" cy="744315"/>
          </a:xfrm>
          <a:prstGeom prst="rect">
            <a:avLst/>
          </a:prstGeom>
        </p:spPr>
        <p:txBody>
          <a:bodyPr anchor="t" rtlCol="false" tIns="0" lIns="0" bIns="0" rIns="0">
            <a:spAutoFit/>
          </a:bodyPr>
          <a:lstStyle/>
          <a:p>
            <a:pPr algn="ctr">
              <a:lnSpc>
                <a:spcPts val="5301"/>
              </a:lnSpc>
            </a:pPr>
            <a:r>
              <a:rPr lang="en-US" sz="3786" b="true">
                <a:solidFill>
                  <a:srgbClr val="040606"/>
                </a:solidFill>
                <a:latin typeface="Arimo Bold"/>
                <a:ea typeface="Arimo Bold"/>
                <a:cs typeface="Arimo Bold"/>
                <a:sym typeface="Arimo Bold"/>
              </a:rPr>
              <a:t>20</a:t>
            </a:r>
          </a:p>
        </p:txBody>
      </p:sp>
      <p:sp>
        <p:nvSpPr>
          <p:cNvPr name="TextBox 17" id="17"/>
          <p:cNvSpPr txBox="true"/>
          <p:nvPr/>
        </p:nvSpPr>
        <p:spPr>
          <a:xfrm rot="0">
            <a:off x="12290882" y="5964904"/>
            <a:ext cx="1032498" cy="741655"/>
          </a:xfrm>
          <a:prstGeom prst="rect">
            <a:avLst/>
          </a:prstGeom>
        </p:spPr>
        <p:txBody>
          <a:bodyPr anchor="t" rtlCol="false" tIns="0" lIns="0" bIns="0" rIns="0">
            <a:spAutoFit/>
          </a:bodyPr>
          <a:lstStyle/>
          <a:p>
            <a:pPr algn="ctr">
              <a:lnSpc>
                <a:spcPts val="5202"/>
              </a:lnSpc>
            </a:pPr>
            <a:r>
              <a:rPr lang="en-US" sz="3715" b="true">
                <a:solidFill>
                  <a:srgbClr val="040606"/>
                </a:solidFill>
                <a:latin typeface="Arimo Bold"/>
                <a:ea typeface="Arimo Bold"/>
                <a:cs typeface="Arimo Bold"/>
                <a:sym typeface="Arimo Bold"/>
              </a:rPr>
              <a:t>15</a:t>
            </a:r>
          </a:p>
        </p:txBody>
      </p:sp>
      <p:sp>
        <p:nvSpPr>
          <p:cNvPr name="TextBox 18" id="18"/>
          <p:cNvSpPr txBox="true"/>
          <p:nvPr/>
        </p:nvSpPr>
        <p:spPr>
          <a:xfrm rot="0">
            <a:off x="14634982" y="6008135"/>
            <a:ext cx="1052252" cy="744315"/>
          </a:xfrm>
          <a:prstGeom prst="rect">
            <a:avLst/>
          </a:prstGeom>
        </p:spPr>
        <p:txBody>
          <a:bodyPr anchor="t" rtlCol="false" tIns="0" lIns="0" bIns="0" rIns="0">
            <a:spAutoFit/>
          </a:bodyPr>
          <a:lstStyle/>
          <a:p>
            <a:pPr algn="ctr">
              <a:lnSpc>
                <a:spcPts val="5301"/>
              </a:lnSpc>
            </a:pPr>
            <a:r>
              <a:rPr lang="en-US" sz="3786" b="true">
                <a:solidFill>
                  <a:srgbClr val="040606"/>
                </a:solidFill>
                <a:latin typeface="Arimo Bold"/>
                <a:ea typeface="Arimo Bold"/>
                <a:cs typeface="Arimo Bold"/>
                <a:sym typeface="Arimo Bold"/>
              </a:rPr>
              <a:t>5</a:t>
            </a:r>
          </a:p>
        </p:txBody>
      </p:sp>
      <p:sp>
        <p:nvSpPr>
          <p:cNvPr name="TextBox 19" id="19"/>
          <p:cNvSpPr txBox="true"/>
          <p:nvPr/>
        </p:nvSpPr>
        <p:spPr>
          <a:xfrm rot="0">
            <a:off x="12290882" y="6838250"/>
            <a:ext cx="1032498" cy="741655"/>
          </a:xfrm>
          <a:prstGeom prst="rect">
            <a:avLst/>
          </a:prstGeom>
        </p:spPr>
        <p:txBody>
          <a:bodyPr anchor="t" rtlCol="false" tIns="0" lIns="0" bIns="0" rIns="0">
            <a:spAutoFit/>
          </a:bodyPr>
          <a:lstStyle/>
          <a:p>
            <a:pPr algn="ctr">
              <a:lnSpc>
                <a:spcPts val="5202"/>
              </a:lnSpc>
            </a:pPr>
            <a:r>
              <a:rPr lang="en-US" sz="3715" b="true">
                <a:solidFill>
                  <a:srgbClr val="040606"/>
                </a:solidFill>
                <a:latin typeface="Arimo Bold"/>
                <a:ea typeface="Arimo Bold"/>
                <a:cs typeface="Arimo Bold"/>
                <a:sym typeface="Arimo Bold"/>
              </a:rPr>
              <a:t>0</a:t>
            </a:r>
          </a:p>
        </p:txBody>
      </p:sp>
      <p:sp>
        <p:nvSpPr>
          <p:cNvPr name="TextBox 20" id="20"/>
          <p:cNvSpPr txBox="true"/>
          <p:nvPr/>
        </p:nvSpPr>
        <p:spPr>
          <a:xfrm rot="0">
            <a:off x="1952475" y="7568458"/>
            <a:ext cx="6455340" cy="2002035"/>
          </a:xfrm>
          <a:prstGeom prst="rect">
            <a:avLst/>
          </a:prstGeom>
        </p:spPr>
        <p:txBody>
          <a:bodyPr anchor="t" rtlCol="false" tIns="0" lIns="0" bIns="0" rIns="0">
            <a:spAutoFit/>
          </a:bodyPr>
          <a:lstStyle/>
          <a:p>
            <a:pPr algn="ctr">
              <a:lnSpc>
                <a:spcPts val="5150"/>
              </a:lnSpc>
            </a:pPr>
            <a:r>
              <a:rPr lang="en-US" sz="3678">
                <a:solidFill>
                  <a:srgbClr val="F8FFFB"/>
                </a:solidFill>
                <a:latin typeface="Code Pro"/>
                <a:ea typeface="Code Pro"/>
                <a:cs typeface="Code Pro"/>
                <a:sym typeface="Code Pro"/>
              </a:rPr>
              <a:t>A two-dimensional array in Python is basically a list inside a list!  </a:t>
            </a:r>
          </a:p>
        </p:txBody>
      </p:sp>
      <p:grpSp>
        <p:nvGrpSpPr>
          <p:cNvPr name="Group 21" id="21"/>
          <p:cNvGrpSpPr/>
          <p:nvPr/>
        </p:nvGrpSpPr>
        <p:grpSpPr>
          <a:xfrm rot="0">
            <a:off x="2537237" y="237660"/>
            <a:ext cx="13213526" cy="9925515"/>
            <a:chOff x="0" y="0"/>
            <a:chExt cx="17618034" cy="13234020"/>
          </a:xfrm>
        </p:grpSpPr>
        <p:sp>
          <p:nvSpPr>
            <p:cNvPr name="Freeform 22" id="2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23" id="2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24" id="2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177.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2489272" y="3543352"/>
            <a:ext cx="13665869" cy="6088904"/>
            <a:chOff x="0" y="0"/>
            <a:chExt cx="18221159" cy="8118539"/>
          </a:xfrm>
        </p:grpSpPr>
        <p:sp>
          <p:nvSpPr>
            <p:cNvPr name="Freeform 4" id="4"/>
            <p:cNvSpPr/>
            <p:nvPr/>
          </p:nvSpPr>
          <p:spPr>
            <a:xfrm flipH="false" flipV="false" rot="0">
              <a:off x="0" y="0"/>
              <a:ext cx="18221198" cy="8118602"/>
            </a:xfrm>
            <a:custGeom>
              <a:avLst/>
              <a:gdLst/>
              <a:ahLst/>
              <a:cxnLst/>
              <a:rect r="r" b="b" t="t" l="l"/>
              <a:pathLst>
                <a:path h="8118602" w="18221198">
                  <a:moveTo>
                    <a:pt x="0" y="0"/>
                  </a:moveTo>
                  <a:lnTo>
                    <a:pt x="18221198" y="0"/>
                  </a:lnTo>
                  <a:lnTo>
                    <a:pt x="18221198" y="8118602"/>
                  </a:lnTo>
                  <a:lnTo>
                    <a:pt x="0" y="8118602"/>
                  </a:lnTo>
                  <a:lnTo>
                    <a:pt x="0" y="0"/>
                  </a:lnTo>
                  <a:close/>
                </a:path>
              </a:pathLst>
            </a:custGeom>
            <a:blipFill>
              <a:blip r:embed="rId4"/>
              <a:stretch>
                <a:fillRect l="0" t="0" r="0" b="0"/>
              </a:stretch>
            </a:blipFill>
          </p:spPr>
        </p:sp>
      </p:grpSp>
      <p:sp>
        <p:nvSpPr>
          <p:cNvPr name="TextBox 5" id="5"/>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TextBox 6" id="6"/>
          <p:cNvSpPr txBox="true"/>
          <p:nvPr/>
        </p:nvSpPr>
        <p:spPr>
          <a:xfrm rot="0">
            <a:off x="7387255" y="1118700"/>
            <a:ext cx="11484726" cy="1474453"/>
          </a:xfrm>
          <a:prstGeom prst="rect">
            <a:avLst/>
          </a:prstGeom>
        </p:spPr>
        <p:txBody>
          <a:bodyPr anchor="t" rtlCol="false" tIns="0" lIns="0" bIns="0" rIns="0">
            <a:spAutoFit/>
          </a:bodyPr>
          <a:lstStyle/>
          <a:p>
            <a:pPr algn="ctr">
              <a:lnSpc>
                <a:spcPts val="13016"/>
              </a:lnSpc>
            </a:pPr>
            <a:r>
              <a:rPr lang="en-US" sz="13016">
                <a:solidFill>
                  <a:srgbClr val="FFE865"/>
                </a:solidFill>
                <a:latin typeface="Noot"/>
                <a:ea typeface="Noot"/>
                <a:cs typeface="Noot"/>
                <a:sym typeface="Noot"/>
              </a:rPr>
              <a:t>PYTHON</a:t>
            </a:r>
          </a:p>
        </p:txBody>
      </p:sp>
      <p:sp>
        <p:nvSpPr>
          <p:cNvPr name="TextBox 7" id="7"/>
          <p:cNvSpPr txBox="true"/>
          <p:nvPr/>
        </p:nvSpPr>
        <p:spPr>
          <a:xfrm rot="0">
            <a:off x="2489272" y="3112678"/>
            <a:ext cx="13328343" cy="706635"/>
          </a:xfrm>
          <a:prstGeom prst="rect">
            <a:avLst/>
          </a:prstGeom>
        </p:spPr>
        <p:txBody>
          <a:bodyPr anchor="t" rtlCol="false" tIns="0" lIns="0" bIns="0" rIns="0">
            <a:spAutoFit/>
          </a:bodyPr>
          <a:lstStyle/>
          <a:p>
            <a:pPr algn="ctr">
              <a:lnSpc>
                <a:spcPts val="5150"/>
              </a:lnSpc>
            </a:pPr>
            <a:r>
              <a:rPr lang="en-US" sz="3678">
                <a:solidFill>
                  <a:srgbClr val="F8FFFB"/>
                </a:solidFill>
                <a:latin typeface="Code Pro"/>
                <a:ea typeface="Code Pro"/>
                <a:cs typeface="Code Pro"/>
                <a:sym typeface="Code Pro"/>
              </a:rPr>
              <a:t>In Python, you can loop through a list like this. </a:t>
            </a:r>
          </a:p>
        </p:txBody>
      </p:sp>
      <p:grpSp>
        <p:nvGrpSpPr>
          <p:cNvPr name="Group 8" id="8"/>
          <p:cNvGrpSpPr/>
          <p:nvPr/>
        </p:nvGrpSpPr>
        <p:grpSpPr>
          <a:xfrm rot="0">
            <a:off x="2537237" y="237660"/>
            <a:ext cx="13213526" cy="9925515"/>
            <a:chOff x="0" y="0"/>
            <a:chExt cx="17618034" cy="13234020"/>
          </a:xfrm>
        </p:grpSpPr>
        <p:sp>
          <p:nvSpPr>
            <p:cNvPr name="Freeform 9" id="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10" id="1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11" id="1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178.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Freeform 4" id="4"/>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5" id="5"/>
          <p:cNvSpPr txBox="true"/>
          <p:nvPr/>
        </p:nvSpPr>
        <p:spPr>
          <a:xfrm rot="0">
            <a:off x="6760031" y="1002777"/>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93734" y="3700977"/>
            <a:ext cx="11782473" cy="2455010"/>
          </a:xfrm>
          <a:prstGeom prst="rect">
            <a:avLst/>
          </a:prstGeom>
        </p:spPr>
        <p:txBody>
          <a:bodyPr anchor="t" rtlCol="false" tIns="0" lIns="0" bIns="0" rIns="0">
            <a:spAutoFit/>
          </a:bodyPr>
          <a:lstStyle/>
          <a:p>
            <a:pPr algn="l">
              <a:lnSpc>
                <a:spcPts val="3808"/>
              </a:lnSpc>
            </a:pPr>
            <a:r>
              <a:rPr lang="en-US" sz="2721" b="true">
                <a:solidFill>
                  <a:srgbClr val="FF1616"/>
                </a:solidFill>
                <a:latin typeface="Arimo Bold"/>
                <a:ea typeface="Arimo Bold"/>
                <a:cs typeface="Arimo Bold"/>
                <a:sym typeface="Arimo Bold"/>
              </a:rPr>
              <a:t>big_list = [["a", "b"], ["c", "d"]]</a:t>
            </a:r>
          </a:p>
          <a:p>
            <a:pPr algn="l">
              <a:lnSpc>
                <a:spcPts val="3808"/>
              </a:lnSpc>
            </a:pPr>
          </a:p>
          <a:p>
            <a:pPr algn="l">
              <a:lnSpc>
                <a:spcPts val="3808"/>
              </a:lnSpc>
            </a:pPr>
            <a:r>
              <a:rPr lang="en-US" sz="2721" b="true">
                <a:solidFill>
                  <a:srgbClr val="232323"/>
                </a:solidFill>
                <a:latin typeface="Arimo Bold"/>
                <a:ea typeface="Arimo Bold"/>
                <a:cs typeface="Arimo Bold"/>
                <a:sym typeface="Arimo Bold"/>
              </a:rPr>
              <a:t>for small_list in big_list:</a:t>
            </a:r>
          </a:p>
          <a:p>
            <a:pPr algn="l">
              <a:lnSpc>
                <a:spcPts val="3808"/>
              </a:lnSpc>
            </a:pPr>
            <a:r>
              <a:rPr lang="en-US" sz="2721" b="true">
                <a:solidFill>
                  <a:srgbClr val="232323"/>
                </a:solidFill>
                <a:latin typeface="Arimo Bold"/>
                <a:ea typeface="Arimo Bold"/>
                <a:cs typeface="Arimo Bold"/>
                <a:sym typeface="Arimo Bold"/>
              </a:rPr>
              <a:t>  for character in small_list:</a:t>
            </a:r>
          </a:p>
          <a:p>
            <a:pPr algn="l">
              <a:lnSpc>
                <a:spcPts val="3808"/>
              </a:lnSpc>
            </a:pPr>
            <a:r>
              <a:rPr lang="en-US" sz="2721" b="true">
                <a:solidFill>
                  <a:srgbClr val="232323"/>
                </a:solidFill>
                <a:latin typeface="Arimo Bold"/>
                <a:ea typeface="Arimo Bold"/>
                <a:cs typeface="Arimo Bold"/>
                <a:sym typeface="Arimo Bold"/>
              </a:rPr>
              <a:t>    print(character)</a:t>
            </a:r>
          </a:p>
        </p:txBody>
      </p:sp>
      <p:sp>
        <p:nvSpPr>
          <p:cNvPr name="Freeform 8" id="8"/>
          <p:cNvSpPr/>
          <p:nvPr/>
        </p:nvSpPr>
        <p:spPr>
          <a:xfrm flipH="false" flipV="false" rot="0">
            <a:off x="2792805" y="7051055"/>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6">
              <a:extLst>
                <a:ext uri="{96DAC541-7B7A-43D3-8B79-37D633B846F1}">
                  <asvg:svgBlip xmlns:asvg="http://schemas.microsoft.com/office/drawing/2016/SVG/main" r:embed="rId7"/>
                </a:ext>
              </a:extLst>
            </a:blip>
            <a:stretch>
              <a:fillRect l="0" t="-16024" r="0" b="-16024"/>
            </a:stretch>
          </a:blipFill>
        </p:spPr>
      </p:sp>
      <p:sp>
        <p:nvSpPr>
          <p:cNvPr name="TextBox 9" id="9"/>
          <p:cNvSpPr txBox="true"/>
          <p:nvPr/>
        </p:nvSpPr>
        <p:spPr>
          <a:xfrm rot="0">
            <a:off x="2919405" y="6952510"/>
            <a:ext cx="11782473" cy="1041498"/>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a:t>
            </a:r>
          </a:p>
          <a:p>
            <a:pPr algn="l">
              <a:lnSpc>
                <a:spcPts val="3850"/>
              </a:lnSpc>
            </a:pPr>
          </a:p>
        </p:txBody>
      </p:sp>
      <p:sp>
        <p:nvSpPr>
          <p:cNvPr name="TextBox 10" id="10"/>
          <p:cNvSpPr txBox="true"/>
          <p:nvPr/>
        </p:nvSpPr>
        <p:spPr>
          <a:xfrm rot="0">
            <a:off x="6793447" y="1947141"/>
            <a:ext cx="10465853"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Loop through a list of list in python</a:t>
            </a:r>
          </a:p>
        </p:txBody>
      </p:sp>
      <p:grpSp>
        <p:nvGrpSpPr>
          <p:cNvPr name="Group 11" id="11"/>
          <p:cNvGrpSpPr/>
          <p:nvPr/>
        </p:nvGrpSpPr>
        <p:grpSpPr>
          <a:xfrm rot="0">
            <a:off x="2537237" y="237660"/>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79.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Freeform 4" id="4"/>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5" id="5"/>
          <p:cNvSpPr txBox="true"/>
          <p:nvPr/>
        </p:nvSpPr>
        <p:spPr>
          <a:xfrm rot="0">
            <a:off x="6760031" y="1146717"/>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93734" y="3700977"/>
            <a:ext cx="11782473" cy="2455010"/>
          </a:xfrm>
          <a:prstGeom prst="rect">
            <a:avLst/>
          </a:prstGeom>
        </p:spPr>
        <p:txBody>
          <a:bodyPr anchor="t" rtlCol="false" tIns="0" lIns="0" bIns="0" rIns="0">
            <a:spAutoFit/>
          </a:bodyPr>
          <a:lstStyle/>
          <a:p>
            <a:pPr algn="l">
              <a:lnSpc>
                <a:spcPts val="3808"/>
              </a:lnSpc>
            </a:pPr>
            <a:r>
              <a:rPr lang="en-US" sz="2721" b="true">
                <a:solidFill>
                  <a:srgbClr val="000000"/>
                </a:solidFill>
                <a:latin typeface="Arimo Bold"/>
                <a:ea typeface="Arimo Bold"/>
                <a:cs typeface="Arimo Bold"/>
                <a:sym typeface="Arimo Bold"/>
              </a:rPr>
              <a:t>big_list = [</a:t>
            </a:r>
            <a:r>
              <a:rPr lang="en-US" sz="2721" b="true">
                <a:solidFill>
                  <a:srgbClr val="D83731"/>
                </a:solidFill>
                <a:latin typeface="Arimo Bold"/>
                <a:ea typeface="Arimo Bold"/>
                <a:cs typeface="Arimo Bold"/>
                <a:sym typeface="Arimo Bold"/>
              </a:rPr>
              <a:t>["a", "b"]</a:t>
            </a:r>
            <a:r>
              <a:rPr lang="en-US" sz="2721" b="true">
                <a:solidFill>
                  <a:srgbClr val="000000"/>
                </a:solidFill>
                <a:latin typeface="Arimo Bold"/>
                <a:ea typeface="Arimo Bold"/>
                <a:cs typeface="Arimo Bold"/>
                <a:sym typeface="Arimo Bold"/>
              </a:rPr>
              <a:t>, ["c", "d"]]</a:t>
            </a:r>
          </a:p>
          <a:p>
            <a:pPr algn="l">
              <a:lnSpc>
                <a:spcPts val="3808"/>
              </a:lnSpc>
            </a:pPr>
          </a:p>
          <a:p>
            <a:pPr algn="l">
              <a:lnSpc>
                <a:spcPts val="3808"/>
              </a:lnSpc>
            </a:pPr>
            <a:r>
              <a:rPr lang="en-US" sz="2721" b="true">
                <a:solidFill>
                  <a:srgbClr val="D83731"/>
                </a:solidFill>
                <a:latin typeface="Arimo Bold"/>
                <a:ea typeface="Arimo Bold"/>
                <a:cs typeface="Arimo Bold"/>
                <a:sym typeface="Arimo Bold"/>
              </a:rPr>
              <a:t>for small_list in big_list:</a:t>
            </a:r>
          </a:p>
          <a:p>
            <a:pPr algn="l">
              <a:lnSpc>
                <a:spcPts val="3808"/>
              </a:lnSpc>
            </a:pPr>
            <a:r>
              <a:rPr lang="en-US" sz="2721" b="true">
                <a:solidFill>
                  <a:srgbClr val="232323"/>
                </a:solidFill>
                <a:latin typeface="Arimo Bold"/>
                <a:ea typeface="Arimo Bold"/>
                <a:cs typeface="Arimo Bold"/>
                <a:sym typeface="Arimo Bold"/>
              </a:rPr>
              <a:t>  for character in small_list:</a:t>
            </a:r>
          </a:p>
          <a:p>
            <a:pPr algn="l">
              <a:lnSpc>
                <a:spcPts val="3808"/>
              </a:lnSpc>
            </a:pPr>
            <a:r>
              <a:rPr lang="en-US" sz="2721" b="true">
                <a:solidFill>
                  <a:srgbClr val="232323"/>
                </a:solidFill>
                <a:latin typeface="Arimo Bold"/>
                <a:ea typeface="Arimo Bold"/>
                <a:cs typeface="Arimo Bold"/>
                <a:sym typeface="Arimo Bold"/>
              </a:rPr>
              <a:t>    print(character)</a:t>
            </a:r>
          </a:p>
        </p:txBody>
      </p:sp>
      <p:sp>
        <p:nvSpPr>
          <p:cNvPr name="Freeform 8" id="8"/>
          <p:cNvSpPr/>
          <p:nvPr/>
        </p:nvSpPr>
        <p:spPr>
          <a:xfrm flipH="false" flipV="false" rot="0">
            <a:off x="2792805" y="7051055"/>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6">
              <a:extLst>
                <a:ext uri="{96DAC541-7B7A-43D3-8B79-37D633B846F1}">
                  <asvg:svgBlip xmlns:asvg="http://schemas.microsoft.com/office/drawing/2016/SVG/main" r:embed="rId7"/>
                </a:ext>
              </a:extLst>
            </a:blip>
            <a:stretch>
              <a:fillRect l="0" t="-16024" r="0" b="-16024"/>
            </a:stretch>
          </a:blipFill>
        </p:spPr>
      </p:sp>
      <p:sp>
        <p:nvSpPr>
          <p:cNvPr name="TextBox 9" id="9"/>
          <p:cNvSpPr txBox="true"/>
          <p:nvPr/>
        </p:nvSpPr>
        <p:spPr>
          <a:xfrm rot="0">
            <a:off x="2919405" y="6952510"/>
            <a:ext cx="11782473" cy="1041498"/>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a:t>
            </a:r>
          </a:p>
          <a:p>
            <a:pPr algn="l">
              <a:lnSpc>
                <a:spcPts val="3850"/>
              </a:lnSpc>
            </a:pPr>
          </a:p>
        </p:txBody>
      </p:sp>
      <p:sp>
        <p:nvSpPr>
          <p:cNvPr name="TextBox 10" id="10"/>
          <p:cNvSpPr txBox="true"/>
          <p:nvPr/>
        </p:nvSpPr>
        <p:spPr>
          <a:xfrm rot="0">
            <a:off x="6760031" y="2075440"/>
            <a:ext cx="10465853"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Loop through a list of list in python</a:t>
            </a:r>
          </a:p>
        </p:txBody>
      </p:sp>
      <p:grpSp>
        <p:nvGrpSpPr>
          <p:cNvPr name="Group 11" id="11"/>
          <p:cNvGrpSpPr/>
          <p:nvPr/>
        </p:nvGrpSpPr>
        <p:grpSpPr>
          <a:xfrm rot="0">
            <a:off x="2537237" y="237660"/>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424242"/>
        </a:solidFill>
      </p:bgPr>
    </p:bg>
    <p:spTree>
      <p:nvGrpSpPr>
        <p:cNvPr id="1" name=""/>
        <p:cNvGrpSpPr/>
        <p:nvPr/>
      </p:nvGrpSpPr>
      <p:grpSpPr>
        <a:xfrm>
          <a:off x="0" y="0"/>
          <a:ext cx="0" cy="0"/>
          <a:chOff x="0" y="0"/>
          <a:chExt cx="0" cy="0"/>
        </a:xfrm>
      </p:grpSpPr>
      <p:sp>
        <p:nvSpPr>
          <p:cNvPr name="TextBox 2" id="2"/>
          <p:cNvSpPr txBox="true"/>
          <p:nvPr/>
        </p:nvSpPr>
        <p:spPr>
          <a:xfrm rot="0">
            <a:off x="4806553" y="866775"/>
            <a:ext cx="8674894" cy="1564003"/>
          </a:xfrm>
          <a:prstGeom prst="rect">
            <a:avLst/>
          </a:prstGeom>
        </p:spPr>
        <p:txBody>
          <a:bodyPr anchor="t" rtlCol="false" tIns="0" lIns="0" bIns="0" rIns="0">
            <a:spAutoFit/>
          </a:bodyPr>
          <a:lstStyle/>
          <a:p>
            <a:pPr algn="ctr">
              <a:lnSpc>
                <a:spcPts val="11444"/>
              </a:lnSpc>
            </a:pPr>
            <a:r>
              <a:rPr lang="en-US" sz="8175">
                <a:solidFill>
                  <a:srgbClr val="FFFFFF"/>
                </a:solidFill>
                <a:latin typeface="Architects Daughter"/>
                <a:ea typeface="Architects Daughter"/>
                <a:cs typeface="Architects Daughter"/>
                <a:sym typeface="Architects Daughter"/>
              </a:rPr>
              <a:t>What data type is:</a:t>
            </a:r>
          </a:p>
        </p:txBody>
      </p:sp>
      <p:sp>
        <p:nvSpPr>
          <p:cNvPr name="Freeform 3" id="3"/>
          <p:cNvSpPr/>
          <p:nvPr/>
        </p:nvSpPr>
        <p:spPr>
          <a:xfrm flipH="false" flipV="false" rot="0">
            <a:off x="14094025"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634012"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721459"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47774"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0908321"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1806018" y="7362406"/>
            <a:ext cx="2412264" cy="1131766"/>
          </a:xfrm>
          <a:prstGeom prst="rect">
            <a:avLst/>
          </a:prstGeom>
        </p:spPr>
        <p:txBody>
          <a:bodyPr anchor="t" rtlCol="false" tIns="0" lIns="0" bIns="0" rIns="0">
            <a:spAutoFit/>
          </a:bodyPr>
          <a:lstStyle/>
          <a:p>
            <a:pPr algn="ctr">
              <a:lnSpc>
                <a:spcPts val="8296"/>
              </a:lnSpc>
            </a:pPr>
            <a:r>
              <a:rPr lang="en-US" sz="5925">
                <a:solidFill>
                  <a:srgbClr val="000000"/>
                </a:solidFill>
                <a:latin typeface="Architects Daughter"/>
                <a:ea typeface="Architects Daughter"/>
                <a:cs typeface="Architects Daughter"/>
                <a:sym typeface="Architects Daughter"/>
              </a:rPr>
              <a:t>Integer</a:t>
            </a:r>
          </a:p>
        </p:txBody>
      </p:sp>
      <p:sp>
        <p:nvSpPr>
          <p:cNvPr name="TextBox 9" id="9"/>
          <p:cNvSpPr txBox="true"/>
          <p:nvPr/>
        </p:nvSpPr>
        <p:spPr>
          <a:xfrm rot="0">
            <a:off x="5378145" y="7362406"/>
            <a:ext cx="1440487" cy="1130109"/>
          </a:xfrm>
          <a:prstGeom prst="rect">
            <a:avLst/>
          </a:prstGeom>
        </p:spPr>
        <p:txBody>
          <a:bodyPr anchor="t" rtlCol="false" tIns="0" lIns="0" bIns="0" rIns="0">
            <a:spAutoFit/>
          </a:bodyPr>
          <a:lstStyle/>
          <a:p>
            <a:pPr algn="ctr">
              <a:lnSpc>
                <a:spcPts val="8296"/>
              </a:lnSpc>
            </a:pPr>
            <a:r>
              <a:rPr lang="en-US" sz="5925">
                <a:solidFill>
                  <a:srgbClr val="F8FFFB"/>
                </a:solidFill>
                <a:latin typeface="Architects Daughter"/>
                <a:ea typeface="Architects Daughter"/>
                <a:cs typeface="Architects Daughter"/>
                <a:sym typeface="Architects Daughter"/>
              </a:rPr>
              <a:t>Real</a:t>
            </a:r>
          </a:p>
        </p:txBody>
      </p:sp>
      <p:sp>
        <p:nvSpPr>
          <p:cNvPr name="TextBox 10" id="10"/>
          <p:cNvSpPr txBox="true"/>
          <p:nvPr/>
        </p:nvSpPr>
        <p:spPr>
          <a:xfrm rot="0">
            <a:off x="8241367" y="7362406"/>
            <a:ext cx="1698376" cy="1130109"/>
          </a:xfrm>
          <a:prstGeom prst="rect">
            <a:avLst/>
          </a:prstGeom>
        </p:spPr>
        <p:txBody>
          <a:bodyPr anchor="t" rtlCol="false" tIns="0" lIns="0" bIns="0" rIns="0">
            <a:spAutoFit/>
          </a:bodyPr>
          <a:lstStyle/>
          <a:p>
            <a:pPr algn="ctr">
              <a:lnSpc>
                <a:spcPts val="8296"/>
              </a:lnSpc>
            </a:pPr>
            <a:r>
              <a:rPr lang="en-US" sz="5925">
                <a:solidFill>
                  <a:srgbClr val="000000"/>
                </a:solidFill>
                <a:latin typeface="Architects Daughter"/>
                <a:ea typeface="Architects Daughter"/>
                <a:cs typeface="Architects Daughter"/>
                <a:sym typeface="Architects Daughter"/>
              </a:rPr>
              <a:t>Char</a:t>
            </a:r>
          </a:p>
        </p:txBody>
      </p:sp>
      <p:sp>
        <p:nvSpPr>
          <p:cNvPr name="TextBox 11" id="11"/>
          <p:cNvSpPr txBox="true"/>
          <p:nvPr/>
        </p:nvSpPr>
        <p:spPr>
          <a:xfrm rot="0">
            <a:off x="11335280" y="7362406"/>
            <a:ext cx="2074834" cy="1130109"/>
          </a:xfrm>
          <a:prstGeom prst="rect">
            <a:avLst/>
          </a:prstGeom>
        </p:spPr>
        <p:txBody>
          <a:bodyPr anchor="t" rtlCol="false" tIns="0" lIns="0" bIns="0" rIns="0">
            <a:spAutoFit/>
          </a:bodyPr>
          <a:lstStyle/>
          <a:p>
            <a:pPr algn="ctr">
              <a:lnSpc>
                <a:spcPts val="8296"/>
              </a:lnSpc>
            </a:pPr>
            <a:r>
              <a:rPr lang="en-US" sz="5925">
                <a:solidFill>
                  <a:srgbClr val="000000"/>
                </a:solidFill>
                <a:latin typeface="Architects Daughter"/>
                <a:ea typeface="Architects Daughter"/>
                <a:cs typeface="Architects Daughter"/>
                <a:sym typeface="Architects Daughter"/>
              </a:rPr>
              <a:t>String</a:t>
            </a:r>
          </a:p>
        </p:txBody>
      </p:sp>
      <p:sp>
        <p:nvSpPr>
          <p:cNvPr name="TextBox 12" id="12"/>
          <p:cNvSpPr txBox="true"/>
          <p:nvPr/>
        </p:nvSpPr>
        <p:spPr>
          <a:xfrm rot="0">
            <a:off x="14226669" y="7362406"/>
            <a:ext cx="2658116" cy="1130109"/>
          </a:xfrm>
          <a:prstGeom prst="rect">
            <a:avLst/>
          </a:prstGeom>
        </p:spPr>
        <p:txBody>
          <a:bodyPr anchor="t" rtlCol="false" tIns="0" lIns="0" bIns="0" rIns="0">
            <a:spAutoFit/>
          </a:bodyPr>
          <a:lstStyle/>
          <a:p>
            <a:pPr algn="ctr">
              <a:lnSpc>
                <a:spcPts val="8296"/>
              </a:lnSpc>
            </a:pPr>
            <a:r>
              <a:rPr lang="en-US" sz="5925">
                <a:solidFill>
                  <a:srgbClr val="F8FFFB"/>
                </a:solidFill>
                <a:latin typeface="Architects Daughter"/>
                <a:ea typeface="Architects Daughter"/>
                <a:cs typeface="Architects Daughter"/>
                <a:sym typeface="Architects Daughter"/>
              </a:rPr>
              <a:t>Boolean</a:t>
            </a:r>
          </a:p>
        </p:txBody>
      </p:sp>
      <p:sp>
        <p:nvSpPr>
          <p:cNvPr name="TextBox 13" id="13"/>
          <p:cNvSpPr txBox="true"/>
          <p:nvPr/>
        </p:nvSpPr>
        <p:spPr>
          <a:xfrm rot="0">
            <a:off x="1526663" y="8434568"/>
            <a:ext cx="2691619" cy="1228892"/>
          </a:xfrm>
          <a:prstGeom prst="rect">
            <a:avLst/>
          </a:prstGeom>
        </p:spPr>
        <p:txBody>
          <a:bodyPr anchor="t" rtlCol="false" tIns="0" lIns="0" bIns="0" rIns="0">
            <a:spAutoFit/>
          </a:bodyPr>
          <a:lstStyle/>
          <a:p>
            <a:pPr algn="ctr">
              <a:lnSpc>
                <a:spcPts val="8987"/>
              </a:lnSpc>
            </a:pPr>
            <a:r>
              <a:rPr lang="en-US" sz="6419" b="true">
                <a:solidFill>
                  <a:srgbClr val="000000"/>
                </a:solidFill>
                <a:latin typeface="Arimo Bold"/>
                <a:ea typeface="Arimo Bold"/>
                <a:cs typeface="Arimo Bold"/>
                <a:sym typeface="Arimo Bold"/>
              </a:rPr>
              <a:t>25</a:t>
            </a:r>
          </a:p>
        </p:txBody>
      </p:sp>
      <p:sp>
        <p:nvSpPr>
          <p:cNvPr name="TextBox 14" id="14"/>
          <p:cNvSpPr txBox="true"/>
          <p:nvPr/>
        </p:nvSpPr>
        <p:spPr>
          <a:xfrm rot="0">
            <a:off x="4752579" y="8434568"/>
            <a:ext cx="2691619" cy="1241886"/>
          </a:xfrm>
          <a:prstGeom prst="rect">
            <a:avLst/>
          </a:prstGeom>
        </p:spPr>
        <p:txBody>
          <a:bodyPr anchor="t" rtlCol="false" tIns="0" lIns="0" bIns="0" rIns="0">
            <a:spAutoFit/>
          </a:bodyPr>
          <a:lstStyle/>
          <a:p>
            <a:pPr algn="ctr">
              <a:lnSpc>
                <a:spcPts val="8987"/>
              </a:lnSpc>
            </a:pPr>
            <a:r>
              <a:rPr lang="en-US" sz="6419" b="true">
                <a:solidFill>
                  <a:srgbClr val="F8FFFB"/>
                </a:solidFill>
                <a:latin typeface="Arimo Bold"/>
                <a:ea typeface="Arimo Bold"/>
                <a:cs typeface="Arimo Bold"/>
                <a:sym typeface="Arimo Bold"/>
              </a:rPr>
              <a:t>25.0</a:t>
            </a:r>
          </a:p>
        </p:txBody>
      </p:sp>
      <p:sp>
        <p:nvSpPr>
          <p:cNvPr name="TextBox 15" id="15"/>
          <p:cNvSpPr txBox="true"/>
          <p:nvPr/>
        </p:nvSpPr>
        <p:spPr>
          <a:xfrm rot="0">
            <a:off x="7721459" y="8434568"/>
            <a:ext cx="2691619" cy="1228892"/>
          </a:xfrm>
          <a:prstGeom prst="rect">
            <a:avLst/>
          </a:prstGeom>
        </p:spPr>
        <p:txBody>
          <a:bodyPr anchor="t" rtlCol="false" tIns="0" lIns="0" bIns="0" rIns="0">
            <a:spAutoFit/>
          </a:bodyPr>
          <a:lstStyle/>
          <a:p>
            <a:pPr algn="ctr">
              <a:lnSpc>
                <a:spcPts val="8987"/>
              </a:lnSpc>
            </a:pPr>
            <a:r>
              <a:rPr lang="en-US" sz="6419" b="true">
                <a:solidFill>
                  <a:srgbClr val="000000"/>
                </a:solidFill>
                <a:latin typeface="Arimo Bold"/>
                <a:ea typeface="Arimo Bold"/>
                <a:cs typeface="Arimo Bold"/>
                <a:sym typeface="Arimo Bold"/>
              </a:rPr>
              <a:t>'c'</a:t>
            </a:r>
          </a:p>
        </p:txBody>
      </p:sp>
      <p:sp>
        <p:nvSpPr>
          <p:cNvPr name="TextBox 16" id="16"/>
          <p:cNvSpPr txBox="true"/>
          <p:nvPr/>
        </p:nvSpPr>
        <p:spPr>
          <a:xfrm rot="0">
            <a:off x="11026888" y="8447562"/>
            <a:ext cx="2691619" cy="1228892"/>
          </a:xfrm>
          <a:prstGeom prst="rect">
            <a:avLst/>
          </a:prstGeom>
        </p:spPr>
        <p:txBody>
          <a:bodyPr anchor="t" rtlCol="false" tIns="0" lIns="0" bIns="0" rIns="0">
            <a:spAutoFit/>
          </a:bodyPr>
          <a:lstStyle/>
          <a:p>
            <a:pPr algn="ctr">
              <a:lnSpc>
                <a:spcPts val="8987"/>
              </a:lnSpc>
            </a:pPr>
            <a:r>
              <a:rPr lang="en-US" sz="6419" b="true">
                <a:solidFill>
                  <a:srgbClr val="000000"/>
                </a:solidFill>
                <a:latin typeface="Arimo Bold"/>
                <a:ea typeface="Arimo Bold"/>
                <a:cs typeface="Arimo Bold"/>
                <a:sym typeface="Arimo Bold"/>
              </a:rPr>
              <a:t>"ccc"</a:t>
            </a:r>
          </a:p>
        </p:txBody>
      </p:sp>
      <p:sp>
        <p:nvSpPr>
          <p:cNvPr name="TextBox 17" id="17"/>
          <p:cNvSpPr txBox="true"/>
          <p:nvPr/>
        </p:nvSpPr>
        <p:spPr>
          <a:xfrm rot="0">
            <a:off x="14193166" y="8421575"/>
            <a:ext cx="2691619" cy="1241886"/>
          </a:xfrm>
          <a:prstGeom prst="rect">
            <a:avLst/>
          </a:prstGeom>
        </p:spPr>
        <p:txBody>
          <a:bodyPr anchor="t" rtlCol="false" tIns="0" lIns="0" bIns="0" rIns="0">
            <a:spAutoFit/>
          </a:bodyPr>
          <a:lstStyle/>
          <a:p>
            <a:pPr algn="ctr">
              <a:lnSpc>
                <a:spcPts val="8987"/>
              </a:lnSpc>
            </a:pPr>
            <a:r>
              <a:rPr lang="en-US" sz="6419" b="true">
                <a:solidFill>
                  <a:srgbClr val="FFFFFF"/>
                </a:solidFill>
                <a:latin typeface="Arimo Bold"/>
                <a:ea typeface="Arimo Bold"/>
                <a:cs typeface="Arimo Bold"/>
                <a:sym typeface="Arimo Bold"/>
              </a:rPr>
              <a:t>TRUE</a:t>
            </a:r>
          </a:p>
        </p:txBody>
      </p:sp>
      <p:sp>
        <p:nvSpPr>
          <p:cNvPr name="TextBox 18" id="18"/>
          <p:cNvSpPr txBox="true"/>
          <p:nvPr/>
        </p:nvSpPr>
        <p:spPr>
          <a:xfrm rot="0">
            <a:off x="8379257" y="3573763"/>
            <a:ext cx="2003524" cy="1564003"/>
          </a:xfrm>
          <a:prstGeom prst="rect">
            <a:avLst/>
          </a:prstGeom>
        </p:spPr>
        <p:txBody>
          <a:bodyPr anchor="t" rtlCol="false" tIns="0" lIns="0" bIns="0" rIns="0">
            <a:spAutoFit/>
          </a:bodyPr>
          <a:lstStyle/>
          <a:p>
            <a:pPr algn="ctr">
              <a:lnSpc>
                <a:spcPts val="11444"/>
              </a:lnSpc>
            </a:pPr>
            <a:r>
              <a:rPr lang="en-US" sz="8175">
                <a:solidFill>
                  <a:srgbClr val="FFFFFF"/>
                </a:solidFill>
                <a:latin typeface="Architects Daughter"/>
                <a:ea typeface="Architects Daughter"/>
                <a:cs typeface="Architects Daughter"/>
                <a:sym typeface="Architects Daughter"/>
              </a:rPr>
              <a:t>35.2</a:t>
            </a:r>
          </a:p>
        </p:txBody>
      </p:sp>
      <p:grpSp>
        <p:nvGrpSpPr>
          <p:cNvPr name="Group 19" id="19"/>
          <p:cNvGrpSpPr/>
          <p:nvPr/>
        </p:nvGrpSpPr>
        <p:grpSpPr>
          <a:xfrm rot="0">
            <a:off x="2537237" y="210106"/>
            <a:ext cx="13213526" cy="9925515"/>
            <a:chOff x="0" y="0"/>
            <a:chExt cx="17618034" cy="13234020"/>
          </a:xfrm>
        </p:grpSpPr>
        <p:sp>
          <p:nvSpPr>
            <p:cNvPr name="Freeform 20" id="2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21" id="2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22" id="2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Tree>
  </p:cSld>
  <p:clrMapOvr>
    <a:masterClrMapping/>
  </p:clrMapOvr>
</p:sld>
</file>

<file path=ppt/slides/slide180.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Freeform 4" id="4"/>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5" id="5"/>
          <p:cNvSpPr txBox="true"/>
          <p:nvPr/>
        </p:nvSpPr>
        <p:spPr>
          <a:xfrm rot="0">
            <a:off x="6760031" y="1212327"/>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93734" y="3700977"/>
            <a:ext cx="11782473" cy="2455010"/>
          </a:xfrm>
          <a:prstGeom prst="rect">
            <a:avLst/>
          </a:prstGeom>
        </p:spPr>
        <p:txBody>
          <a:bodyPr anchor="t" rtlCol="false" tIns="0" lIns="0" bIns="0" rIns="0">
            <a:spAutoFit/>
          </a:bodyPr>
          <a:lstStyle/>
          <a:p>
            <a:pPr algn="l">
              <a:lnSpc>
                <a:spcPts val="3808"/>
              </a:lnSpc>
            </a:pPr>
            <a:r>
              <a:rPr lang="en-US" sz="2721" b="true">
                <a:solidFill>
                  <a:srgbClr val="000000"/>
                </a:solidFill>
                <a:latin typeface="Arimo Bold"/>
                <a:ea typeface="Arimo Bold"/>
                <a:cs typeface="Arimo Bold"/>
                <a:sym typeface="Arimo Bold"/>
              </a:rPr>
              <a:t>big_list = [[</a:t>
            </a:r>
            <a:r>
              <a:rPr lang="en-US" sz="2721" b="true">
                <a:solidFill>
                  <a:srgbClr val="D83731"/>
                </a:solidFill>
                <a:latin typeface="Arimo Bold"/>
                <a:ea typeface="Arimo Bold"/>
                <a:cs typeface="Arimo Bold"/>
                <a:sym typeface="Arimo Bold"/>
              </a:rPr>
              <a:t>"a"</a:t>
            </a:r>
            <a:r>
              <a:rPr lang="en-US" sz="2721" b="true">
                <a:solidFill>
                  <a:srgbClr val="000000"/>
                </a:solidFill>
                <a:latin typeface="Arimo Bold"/>
                <a:ea typeface="Arimo Bold"/>
                <a:cs typeface="Arimo Bold"/>
                <a:sym typeface="Arimo Bold"/>
              </a:rPr>
              <a:t>, "b"], ["c", "d"]]</a:t>
            </a:r>
          </a:p>
          <a:p>
            <a:pPr algn="l">
              <a:lnSpc>
                <a:spcPts val="3808"/>
              </a:lnSpc>
            </a:pPr>
          </a:p>
          <a:p>
            <a:pPr algn="l">
              <a:lnSpc>
                <a:spcPts val="3808"/>
              </a:lnSpc>
            </a:pPr>
            <a:r>
              <a:rPr lang="en-US" sz="2721" b="true">
                <a:solidFill>
                  <a:srgbClr val="000000"/>
                </a:solidFill>
                <a:latin typeface="Arimo Bold"/>
                <a:ea typeface="Arimo Bold"/>
                <a:cs typeface="Arimo Bold"/>
                <a:sym typeface="Arimo Bold"/>
              </a:rPr>
              <a:t>for small_list in big_list:</a:t>
            </a:r>
          </a:p>
          <a:p>
            <a:pPr algn="l">
              <a:lnSpc>
                <a:spcPts val="3808"/>
              </a:lnSpc>
            </a:pPr>
            <a:r>
              <a:rPr lang="en-US" sz="2721" b="true">
                <a:solidFill>
                  <a:srgbClr val="000000"/>
                </a:solidFill>
                <a:latin typeface="Arimo Bold"/>
                <a:ea typeface="Arimo Bold"/>
                <a:cs typeface="Arimo Bold"/>
                <a:sym typeface="Arimo Bold"/>
              </a:rPr>
              <a:t>  </a:t>
            </a:r>
            <a:r>
              <a:rPr lang="en-US" sz="2721" b="true">
                <a:solidFill>
                  <a:srgbClr val="D83731"/>
                </a:solidFill>
                <a:latin typeface="Arimo Bold"/>
                <a:ea typeface="Arimo Bold"/>
                <a:cs typeface="Arimo Bold"/>
                <a:sym typeface="Arimo Bold"/>
              </a:rPr>
              <a:t>for character in small_list:</a:t>
            </a:r>
          </a:p>
          <a:p>
            <a:pPr algn="l">
              <a:lnSpc>
                <a:spcPts val="3808"/>
              </a:lnSpc>
            </a:pPr>
            <a:r>
              <a:rPr lang="en-US" sz="2721" b="true">
                <a:solidFill>
                  <a:srgbClr val="000000"/>
                </a:solidFill>
                <a:latin typeface="Arimo Bold"/>
                <a:ea typeface="Arimo Bold"/>
                <a:cs typeface="Arimo Bold"/>
                <a:sym typeface="Arimo Bold"/>
              </a:rPr>
              <a:t>    print(character)</a:t>
            </a:r>
          </a:p>
        </p:txBody>
      </p:sp>
      <p:sp>
        <p:nvSpPr>
          <p:cNvPr name="Freeform 8" id="8"/>
          <p:cNvSpPr/>
          <p:nvPr/>
        </p:nvSpPr>
        <p:spPr>
          <a:xfrm flipH="false" flipV="false" rot="0">
            <a:off x="2792805" y="7051055"/>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6">
              <a:extLst>
                <a:ext uri="{96DAC541-7B7A-43D3-8B79-37D633B846F1}">
                  <asvg:svgBlip xmlns:asvg="http://schemas.microsoft.com/office/drawing/2016/SVG/main" r:embed="rId7"/>
                </a:ext>
              </a:extLst>
            </a:blip>
            <a:stretch>
              <a:fillRect l="0" t="-16024" r="0" b="-16024"/>
            </a:stretch>
          </a:blipFill>
        </p:spPr>
      </p:sp>
      <p:sp>
        <p:nvSpPr>
          <p:cNvPr name="TextBox 9" id="9"/>
          <p:cNvSpPr txBox="true"/>
          <p:nvPr/>
        </p:nvSpPr>
        <p:spPr>
          <a:xfrm rot="0">
            <a:off x="2919405" y="6952510"/>
            <a:ext cx="11782473" cy="1041498"/>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a:t>
            </a:r>
          </a:p>
          <a:p>
            <a:pPr algn="l">
              <a:lnSpc>
                <a:spcPts val="3850"/>
              </a:lnSpc>
            </a:pPr>
          </a:p>
        </p:txBody>
      </p:sp>
      <p:sp>
        <p:nvSpPr>
          <p:cNvPr name="TextBox 10" id="10"/>
          <p:cNvSpPr txBox="true"/>
          <p:nvPr/>
        </p:nvSpPr>
        <p:spPr>
          <a:xfrm rot="0">
            <a:off x="6793447" y="2075440"/>
            <a:ext cx="10465853"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Loop through a list of list in python</a:t>
            </a:r>
          </a:p>
        </p:txBody>
      </p:sp>
      <p:grpSp>
        <p:nvGrpSpPr>
          <p:cNvPr name="Group 11" id="11"/>
          <p:cNvGrpSpPr/>
          <p:nvPr/>
        </p:nvGrpSpPr>
        <p:grpSpPr>
          <a:xfrm rot="0">
            <a:off x="2537237" y="237660"/>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81.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Freeform 4" id="4"/>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5" id="5"/>
          <p:cNvSpPr txBox="true"/>
          <p:nvPr/>
        </p:nvSpPr>
        <p:spPr>
          <a:xfrm rot="0">
            <a:off x="6793447" y="1212327"/>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93734" y="3700977"/>
            <a:ext cx="11782473" cy="2455010"/>
          </a:xfrm>
          <a:prstGeom prst="rect">
            <a:avLst/>
          </a:prstGeom>
        </p:spPr>
        <p:txBody>
          <a:bodyPr anchor="t" rtlCol="false" tIns="0" lIns="0" bIns="0" rIns="0">
            <a:spAutoFit/>
          </a:bodyPr>
          <a:lstStyle/>
          <a:p>
            <a:pPr algn="l">
              <a:lnSpc>
                <a:spcPts val="3808"/>
              </a:lnSpc>
            </a:pPr>
            <a:r>
              <a:rPr lang="en-US" sz="2721" b="true">
                <a:solidFill>
                  <a:srgbClr val="000000"/>
                </a:solidFill>
                <a:latin typeface="Arimo Bold"/>
                <a:ea typeface="Arimo Bold"/>
                <a:cs typeface="Arimo Bold"/>
                <a:sym typeface="Arimo Bold"/>
              </a:rPr>
              <a:t>big_list = [["a", "b"], ["c", "d"]]</a:t>
            </a:r>
          </a:p>
          <a:p>
            <a:pPr algn="l">
              <a:lnSpc>
                <a:spcPts val="3808"/>
              </a:lnSpc>
            </a:pPr>
          </a:p>
          <a:p>
            <a:pPr algn="l">
              <a:lnSpc>
                <a:spcPts val="3808"/>
              </a:lnSpc>
            </a:pPr>
            <a:r>
              <a:rPr lang="en-US" sz="2721" b="true">
                <a:solidFill>
                  <a:srgbClr val="000000"/>
                </a:solidFill>
                <a:latin typeface="Arimo Bold"/>
                <a:ea typeface="Arimo Bold"/>
                <a:cs typeface="Arimo Bold"/>
                <a:sym typeface="Arimo Bold"/>
              </a:rPr>
              <a:t>for small_list in big_list:</a:t>
            </a:r>
          </a:p>
          <a:p>
            <a:pPr algn="l">
              <a:lnSpc>
                <a:spcPts val="3808"/>
              </a:lnSpc>
            </a:pPr>
            <a:r>
              <a:rPr lang="en-US" sz="2721" b="true">
                <a:solidFill>
                  <a:srgbClr val="000000"/>
                </a:solidFill>
                <a:latin typeface="Arimo Bold"/>
                <a:ea typeface="Arimo Bold"/>
                <a:cs typeface="Arimo Bold"/>
                <a:sym typeface="Arimo Bold"/>
              </a:rPr>
              <a:t>  for character in small_list:</a:t>
            </a:r>
          </a:p>
          <a:p>
            <a:pPr algn="l">
              <a:lnSpc>
                <a:spcPts val="3808"/>
              </a:lnSpc>
            </a:pPr>
            <a:r>
              <a:rPr lang="en-US" sz="2721" b="true">
                <a:solidFill>
                  <a:srgbClr val="D83731"/>
                </a:solidFill>
                <a:latin typeface="Arimo Bold"/>
                <a:ea typeface="Arimo Bold"/>
                <a:cs typeface="Arimo Bold"/>
                <a:sym typeface="Arimo Bold"/>
              </a:rPr>
              <a:t>    print(character)</a:t>
            </a:r>
          </a:p>
        </p:txBody>
      </p:sp>
      <p:sp>
        <p:nvSpPr>
          <p:cNvPr name="Freeform 8" id="8"/>
          <p:cNvSpPr/>
          <p:nvPr/>
        </p:nvSpPr>
        <p:spPr>
          <a:xfrm flipH="false" flipV="false" rot="0">
            <a:off x="2792805" y="7051055"/>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6">
              <a:extLst>
                <a:ext uri="{96DAC541-7B7A-43D3-8B79-37D633B846F1}">
                  <asvg:svgBlip xmlns:asvg="http://schemas.microsoft.com/office/drawing/2016/SVG/main" r:embed="rId7"/>
                </a:ext>
              </a:extLst>
            </a:blip>
            <a:stretch>
              <a:fillRect l="0" t="-16024" r="0" b="-16024"/>
            </a:stretch>
          </a:blipFill>
        </p:spPr>
      </p:sp>
      <p:sp>
        <p:nvSpPr>
          <p:cNvPr name="TextBox 9" id="9"/>
          <p:cNvSpPr txBox="true"/>
          <p:nvPr/>
        </p:nvSpPr>
        <p:spPr>
          <a:xfrm rot="0">
            <a:off x="2919405" y="6952510"/>
            <a:ext cx="11782473" cy="1530500"/>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a</a:t>
            </a:r>
          </a:p>
          <a:p>
            <a:pPr algn="l">
              <a:lnSpc>
                <a:spcPts val="3850"/>
              </a:lnSpc>
            </a:pPr>
            <a:r>
              <a:rPr lang="en-US" sz="2750" b="true">
                <a:solidFill>
                  <a:srgbClr val="000000"/>
                </a:solidFill>
                <a:latin typeface="Arimo Bold"/>
                <a:ea typeface="Arimo Bold"/>
                <a:cs typeface="Arimo Bold"/>
                <a:sym typeface="Arimo Bold"/>
              </a:rPr>
              <a:t>&gt;&gt;  </a:t>
            </a:r>
          </a:p>
          <a:p>
            <a:pPr algn="l">
              <a:lnSpc>
                <a:spcPts val="3850"/>
              </a:lnSpc>
            </a:pPr>
          </a:p>
        </p:txBody>
      </p:sp>
      <p:sp>
        <p:nvSpPr>
          <p:cNvPr name="TextBox 10" id="10"/>
          <p:cNvSpPr txBox="true"/>
          <p:nvPr/>
        </p:nvSpPr>
        <p:spPr>
          <a:xfrm rot="0">
            <a:off x="6793447" y="2075440"/>
            <a:ext cx="10465853"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Loop through a list of list in python</a:t>
            </a:r>
          </a:p>
        </p:txBody>
      </p:sp>
      <p:grpSp>
        <p:nvGrpSpPr>
          <p:cNvPr name="Group 11" id="11"/>
          <p:cNvGrpSpPr/>
          <p:nvPr/>
        </p:nvGrpSpPr>
        <p:grpSpPr>
          <a:xfrm rot="0">
            <a:off x="2537237" y="237660"/>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82.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Freeform 4" id="4"/>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5" id="5"/>
          <p:cNvSpPr txBox="true"/>
          <p:nvPr/>
        </p:nvSpPr>
        <p:spPr>
          <a:xfrm rot="0">
            <a:off x="6760031" y="1146716"/>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93734" y="3700977"/>
            <a:ext cx="11782473" cy="2455010"/>
          </a:xfrm>
          <a:prstGeom prst="rect">
            <a:avLst/>
          </a:prstGeom>
        </p:spPr>
        <p:txBody>
          <a:bodyPr anchor="t" rtlCol="false" tIns="0" lIns="0" bIns="0" rIns="0">
            <a:spAutoFit/>
          </a:bodyPr>
          <a:lstStyle/>
          <a:p>
            <a:pPr algn="l">
              <a:lnSpc>
                <a:spcPts val="3808"/>
              </a:lnSpc>
            </a:pPr>
            <a:r>
              <a:rPr lang="en-US" sz="2721" b="true">
                <a:solidFill>
                  <a:srgbClr val="000000"/>
                </a:solidFill>
                <a:latin typeface="Arimo Bold"/>
                <a:ea typeface="Arimo Bold"/>
                <a:cs typeface="Arimo Bold"/>
                <a:sym typeface="Arimo Bold"/>
              </a:rPr>
              <a:t>big_list = [["a", </a:t>
            </a:r>
            <a:r>
              <a:rPr lang="en-US" sz="2721" b="true">
                <a:solidFill>
                  <a:srgbClr val="D83731"/>
                </a:solidFill>
                <a:latin typeface="Arimo Bold"/>
                <a:ea typeface="Arimo Bold"/>
                <a:cs typeface="Arimo Bold"/>
                <a:sym typeface="Arimo Bold"/>
              </a:rPr>
              <a:t>"b"</a:t>
            </a:r>
            <a:r>
              <a:rPr lang="en-US" sz="2721" b="true">
                <a:solidFill>
                  <a:srgbClr val="000000"/>
                </a:solidFill>
                <a:latin typeface="Arimo Bold"/>
                <a:ea typeface="Arimo Bold"/>
                <a:cs typeface="Arimo Bold"/>
                <a:sym typeface="Arimo Bold"/>
              </a:rPr>
              <a:t>], ["c", "d"]]</a:t>
            </a:r>
          </a:p>
          <a:p>
            <a:pPr algn="l">
              <a:lnSpc>
                <a:spcPts val="3808"/>
              </a:lnSpc>
            </a:pPr>
          </a:p>
          <a:p>
            <a:pPr algn="l">
              <a:lnSpc>
                <a:spcPts val="3808"/>
              </a:lnSpc>
            </a:pPr>
            <a:r>
              <a:rPr lang="en-US" sz="2721" b="true">
                <a:solidFill>
                  <a:srgbClr val="000000"/>
                </a:solidFill>
                <a:latin typeface="Arimo Bold"/>
                <a:ea typeface="Arimo Bold"/>
                <a:cs typeface="Arimo Bold"/>
                <a:sym typeface="Arimo Bold"/>
              </a:rPr>
              <a:t>for small_list in big_list:</a:t>
            </a:r>
          </a:p>
          <a:p>
            <a:pPr algn="l">
              <a:lnSpc>
                <a:spcPts val="3808"/>
              </a:lnSpc>
            </a:pPr>
            <a:r>
              <a:rPr lang="en-US" sz="2721" b="true">
                <a:solidFill>
                  <a:srgbClr val="D83731"/>
                </a:solidFill>
                <a:latin typeface="Arimo Bold"/>
                <a:ea typeface="Arimo Bold"/>
                <a:cs typeface="Arimo Bold"/>
                <a:sym typeface="Arimo Bold"/>
              </a:rPr>
              <a:t>  for character in small_list:</a:t>
            </a:r>
          </a:p>
          <a:p>
            <a:pPr algn="l">
              <a:lnSpc>
                <a:spcPts val="3808"/>
              </a:lnSpc>
            </a:pPr>
            <a:r>
              <a:rPr lang="en-US" sz="2721" b="true">
                <a:solidFill>
                  <a:srgbClr val="000000"/>
                </a:solidFill>
                <a:latin typeface="Arimo Bold"/>
                <a:ea typeface="Arimo Bold"/>
                <a:cs typeface="Arimo Bold"/>
                <a:sym typeface="Arimo Bold"/>
              </a:rPr>
              <a:t>    print(character)</a:t>
            </a:r>
          </a:p>
        </p:txBody>
      </p:sp>
      <p:sp>
        <p:nvSpPr>
          <p:cNvPr name="Freeform 8" id="8"/>
          <p:cNvSpPr/>
          <p:nvPr/>
        </p:nvSpPr>
        <p:spPr>
          <a:xfrm flipH="false" flipV="false" rot="0">
            <a:off x="2792805" y="7051055"/>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6">
              <a:extLst>
                <a:ext uri="{96DAC541-7B7A-43D3-8B79-37D633B846F1}">
                  <asvg:svgBlip xmlns:asvg="http://schemas.microsoft.com/office/drawing/2016/SVG/main" r:embed="rId7"/>
                </a:ext>
              </a:extLst>
            </a:blip>
            <a:stretch>
              <a:fillRect l="0" t="-16024" r="0" b="-16024"/>
            </a:stretch>
          </a:blipFill>
        </p:spPr>
      </p:sp>
      <p:sp>
        <p:nvSpPr>
          <p:cNvPr name="TextBox 9" id="9"/>
          <p:cNvSpPr txBox="true"/>
          <p:nvPr/>
        </p:nvSpPr>
        <p:spPr>
          <a:xfrm rot="0">
            <a:off x="2919405" y="6952510"/>
            <a:ext cx="11782473" cy="1530500"/>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a</a:t>
            </a:r>
          </a:p>
          <a:p>
            <a:pPr algn="l">
              <a:lnSpc>
                <a:spcPts val="3850"/>
              </a:lnSpc>
            </a:pPr>
            <a:r>
              <a:rPr lang="en-US" sz="2750" b="true">
                <a:solidFill>
                  <a:srgbClr val="000000"/>
                </a:solidFill>
                <a:latin typeface="Arimo Bold"/>
                <a:ea typeface="Arimo Bold"/>
                <a:cs typeface="Arimo Bold"/>
                <a:sym typeface="Arimo Bold"/>
              </a:rPr>
              <a:t>&gt;&gt;  </a:t>
            </a:r>
          </a:p>
          <a:p>
            <a:pPr algn="l">
              <a:lnSpc>
                <a:spcPts val="3850"/>
              </a:lnSpc>
            </a:pPr>
          </a:p>
        </p:txBody>
      </p:sp>
      <p:sp>
        <p:nvSpPr>
          <p:cNvPr name="TextBox 10" id="10"/>
          <p:cNvSpPr txBox="true"/>
          <p:nvPr/>
        </p:nvSpPr>
        <p:spPr>
          <a:xfrm rot="0">
            <a:off x="6760031" y="2075440"/>
            <a:ext cx="10465853"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Loop through a list of list in python</a:t>
            </a:r>
          </a:p>
        </p:txBody>
      </p:sp>
      <p:grpSp>
        <p:nvGrpSpPr>
          <p:cNvPr name="Group 11" id="11"/>
          <p:cNvGrpSpPr/>
          <p:nvPr/>
        </p:nvGrpSpPr>
        <p:grpSpPr>
          <a:xfrm rot="0">
            <a:off x="2537237" y="237660"/>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83.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Freeform 4" id="4"/>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5" id="5"/>
          <p:cNvSpPr txBox="true"/>
          <p:nvPr/>
        </p:nvSpPr>
        <p:spPr>
          <a:xfrm rot="0">
            <a:off x="6760031" y="1212327"/>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93734" y="3700977"/>
            <a:ext cx="11782473" cy="2455010"/>
          </a:xfrm>
          <a:prstGeom prst="rect">
            <a:avLst/>
          </a:prstGeom>
        </p:spPr>
        <p:txBody>
          <a:bodyPr anchor="t" rtlCol="false" tIns="0" lIns="0" bIns="0" rIns="0">
            <a:spAutoFit/>
          </a:bodyPr>
          <a:lstStyle/>
          <a:p>
            <a:pPr algn="l">
              <a:lnSpc>
                <a:spcPts val="3808"/>
              </a:lnSpc>
            </a:pPr>
            <a:r>
              <a:rPr lang="en-US" sz="2721" b="true">
                <a:solidFill>
                  <a:srgbClr val="000000"/>
                </a:solidFill>
                <a:latin typeface="Arimo Bold"/>
                <a:ea typeface="Arimo Bold"/>
                <a:cs typeface="Arimo Bold"/>
                <a:sym typeface="Arimo Bold"/>
              </a:rPr>
              <a:t>big_list = [["a", "b"], ["c", "d"]]</a:t>
            </a:r>
          </a:p>
          <a:p>
            <a:pPr algn="l">
              <a:lnSpc>
                <a:spcPts val="3808"/>
              </a:lnSpc>
            </a:pPr>
          </a:p>
          <a:p>
            <a:pPr algn="l">
              <a:lnSpc>
                <a:spcPts val="3808"/>
              </a:lnSpc>
            </a:pPr>
            <a:r>
              <a:rPr lang="en-US" sz="2721" b="true">
                <a:solidFill>
                  <a:srgbClr val="000000"/>
                </a:solidFill>
                <a:latin typeface="Arimo Bold"/>
                <a:ea typeface="Arimo Bold"/>
                <a:cs typeface="Arimo Bold"/>
                <a:sym typeface="Arimo Bold"/>
              </a:rPr>
              <a:t>for small_list in big_list:</a:t>
            </a:r>
          </a:p>
          <a:p>
            <a:pPr algn="l">
              <a:lnSpc>
                <a:spcPts val="3808"/>
              </a:lnSpc>
            </a:pPr>
            <a:r>
              <a:rPr lang="en-US" sz="2721" b="true">
                <a:solidFill>
                  <a:srgbClr val="000000"/>
                </a:solidFill>
                <a:latin typeface="Arimo Bold"/>
                <a:ea typeface="Arimo Bold"/>
                <a:cs typeface="Arimo Bold"/>
                <a:sym typeface="Arimo Bold"/>
              </a:rPr>
              <a:t>  for character in small_list:</a:t>
            </a:r>
          </a:p>
          <a:p>
            <a:pPr algn="l">
              <a:lnSpc>
                <a:spcPts val="3808"/>
              </a:lnSpc>
            </a:pPr>
            <a:r>
              <a:rPr lang="en-US" sz="2721" b="true">
                <a:solidFill>
                  <a:srgbClr val="D83731"/>
                </a:solidFill>
                <a:latin typeface="Arimo Bold"/>
                <a:ea typeface="Arimo Bold"/>
                <a:cs typeface="Arimo Bold"/>
                <a:sym typeface="Arimo Bold"/>
              </a:rPr>
              <a:t>    print(character)</a:t>
            </a:r>
          </a:p>
        </p:txBody>
      </p:sp>
      <p:sp>
        <p:nvSpPr>
          <p:cNvPr name="Freeform 8" id="8"/>
          <p:cNvSpPr/>
          <p:nvPr/>
        </p:nvSpPr>
        <p:spPr>
          <a:xfrm flipH="false" flipV="false" rot="0">
            <a:off x="2792805" y="7051055"/>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6">
              <a:extLst>
                <a:ext uri="{96DAC541-7B7A-43D3-8B79-37D633B846F1}">
                  <asvg:svgBlip xmlns:asvg="http://schemas.microsoft.com/office/drawing/2016/SVG/main" r:embed="rId7"/>
                </a:ext>
              </a:extLst>
            </a:blip>
            <a:stretch>
              <a:fillRect l="0" t="-16024" r="0" b="-16024"/>
            </a:stretch>
          </a:blipFill>
        </p:spPr>
      </p:sp>
      <p:sp>
        <p:nvSpPr>
          <p:cNvPr name="TextBox 9" id="9"/>
          <p:cNvSpPr txBox="true"/>
          <p:nvPr/>
        </p:nvSpPr>
        <p:spPr>
          <a:xfrm rot="0">
            <a:off x="2919405" y="6952510"/>
            <a:ext cx="11782473" cy="1530500"/>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a</a:t>
            </a:r>
          </a:p>
          <a:p>
            <a:pPr algn="l">
              <a:lnSpc>
                <a:spcPts val="3850"/>
              </a:lnSpc>
            </a:pPr>
            <a:r>
              <a:rPr lang="en-US" sz="2750" b="true">
                <a:solidFill>
                  <a:srgbClr val="000000"/>
                </a:solidFill>
                <a:latin typeface="Arimo Bold"/>
                <a:ea typeface="Arimo Bold"/>
                <a:cs typeface="Arimo Bold"/>
                <a:sym typeface="Arimo Bold"/>
              </a:rPr>
              <a:t>&gt;&gt; b </a:t>
            </a:r>
          </a:p>
          <a:p>
            <a:pPr algn="l">
              <a:lnSpc>
                <a:spcPts val="3850"/>
              </a:lnSpc>
            </a:pPr>
          </a:p>
        </p:txBody>
      </p:sp>
      <p:sp>
        <p:nvSpPr>
          <p:cNvPr name="TextBox 10" id="10"/>
          <p:cNvSpPr txBox="true"/>
          <p:nvPr/>
        </p:nvSpPr>
        <p:spPr>
          <a:xfrm rot="0">
            <a:off x="6793447" y="2075440"/>
            <a:ext cx="10465853"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Loop through a list of list in python</a:t>
            </a:r>
          </a:p>
        </p:txBody>
      </p:sp>
      <p:grpSp>
        <p:nvGrpSpPr>
          <p:cNvPr name="Group 11" id="11"/>
          <p:cNvGrpSpPr/>
          <p:nvPr/>
        </p:nvGrpSpPr>
        <p:grpSpPr>
          <a:xfrm rot="0">
            <a:off x="2537237" y="237660"/>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84.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Freeform 4" id="4"/>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5" id="5"/>
          <p:cNvSpPr txBox="true"/>
          <p:nvPr/>
        </p:nvSpPr>
        <p:spPr>
          <a:xfrm rot="0">
            <a:off x="6760031" y="125490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93734" y="3700977"/>
            <a:ext cx="11782473" cy="2455010"/>
          </a:xfrm>
          <a:prstGeom prst="rect">
            <a:avLst/>
          </a:prstGeom>
        </p:spPr>
        <p:txBody>
          <a:bodyPr anchor="t" rtlCol="false" tIns="0" lIns="0" bIns="0" rIns="0">
            <a:spAutoFit/>
          </a:bodyPr>
          <a:lstStyle/>
          <a:p>
            <a:pPr algn="l">
              <a:lnSpc>
                <a:spcPts val="3808"/>
              </a:lnSpc>
            </a:pPr>
            <a:r>
              <a:rPr lang="en-US" sz="2721" b="true">
                <a:solidFill>
                  <a:srgbClr val="000000"/>
                </a:solidFill>
                <a:latin typeface="Arimo Bold"/>
                <a:ea typeface="Arimo Bold"/>
                <a:cs typeface="Arimo Bold"/>
                <a:sym typeface="Arimo Bold"/>
              </a:rPr>
              <a:t>big_list = [["a", "b"], </a:t>
            </a:r>
            <a:r>
              <a:rPr lang="en-US" sz="2721" b="true">
                <a:solidFill>
                  <a:srgbClr val="D83731"/>
                </a:solidFill>
                <a:latin typeface="Arimo Bold"/>
                <a:ea typeface="Arimo Bold"/>
                <a:cs typeface="Arimo Bold"/>
                <a:sym typeface="Arimo Bold"/>
              </a:rPr>
              <a:t>["c", "d"]</a:t>
            </a:r>
            <a:r>
              <a:rPr lang="en-US" sz="2721" b="true">
                <a:solidFill>
                  <a:srgbClr val="000000"/>
                </a:solidFill>
                <a:latin typeface="Arimo Bold"/>
                <a:ea typeface="Arimo Bold"/>
                <a:cs typeface="Arimo Bold"/>
                <a:sym typeface="Arimo Bold"/>
              </a:rPr>
              <a:t>]</a:t>
            </a:r>
          </a:p>
          <a:p>
            <a:pPr algn="l">
              <a:lnSpc>
                <a:spcPts val="3808"/>
              </a:lnSpc>
            </a:pPr>
          </a:p>
          <a:p>
            <a:pPr algn="l">
              <a:lnSpc>
                <a:spcPts val="3808"/>
              </a:lnSpc>
            </a:pPr>
            <a:r>
              <a:rPr lang="en-US" sz="2721" b="true">
                <a:solidFill>
                  <a:srgbClr val="FD1111"/>
                </a:solidFill>
                <a:latin typeface="Arimo Bold"/>
                <a:ea typeface="Arimo Bold"/>
                <a:cs typeface="Arimo Bold"/>
                <a:sym typeface="Arimo Bold"/>
              </a:rPr>
              <a:t>for small_list in big_list:</a:t>
            </a:r>
          </a:p>
          <a:p>
            <a:pPr algn="l">
              <a:lnSpc>
                <a:spcPts val="3808"/>
              </a:lnSpc>
            </a:pPr>
            <a:r>
              <a:rPr lang="en-US" sz="2721" b="true">
                <a:solidFill>
                  <a:srgbClr val="000000"/>
                </a:solidFill>
                <a:latin typeface="Arimo Bold"/>
                <a:ea typeface="Arimo Bold"/>
                <a:cs typeface="Arimo Bold"/>
                <a:sym typeface="Arimo Bold"/>
              </a:rPr>
              <a:t>  for character in small_list:</a:t>
            </a:r>
          </a:p>
          <a:p>
            <a:pPr algn="l">
              <a:lnSpc>
                <a:spcPts val="3808"/>
              </a:lnSpc>
            </a:pPr>
            <a:r>
              <a:rPr lang="en-US" sz="2721" b="true">
                <a:solidFill>
                  <a:srgbClr val="000000"/>
                </a:solidFill>
                <a:latin typeface="Arimo Bold"/>
                <a:ea typeface="Arimo Bold"/>
                <a:cs typeface="Arimo Bold"/>
                <a:sym typeface="Arimo Bold"/>
              </a:rPr>
              <a:t>    print(character)</a:t>
            </a:r>
          </a:p>
        </p:txBody>
      </p:sp>
      <p:sp>
        <p:nvSpPr>
          <p:cNvPr name="Freeform 8" id="8"/>
          <p:cNvSpPr/>
          <p:nvPr/>
        </p:nvSpPr>
        <p:spPr>
          <a:xfrm flipH="false" flipV="false" rot="0">
            <a:off x="2792805" y="7051055"/>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6">
              <a:extLst>
                <a:ext uri="{96DAC541-7B7A-43D3-8B79-37D633B846F1}">
                  <asvg:svgBlip xmlns:asvg="http://schemas.microsoft.com/office/drawing/2016/SVG/main" r:embed="rId7"/>
                </a:ext>
              </a:extLst>
            </a:blip>
            <a:stretch>
              <a:fillRect l="0" t="-16024" r="0" b="-16024"/>
            </a:stretch>
          </a:blipFill>
        </p:spPr>
      </p:sp>
      <p:sp>
        <p:nvSpPr>
          <p:cNvPr name="TextBox 9" id="9"/>
          <p:cNvSpPr txBox="true"/>
          <p:nvPr/>
        </p:nvSpPr>
        <p:spPr>
          <a:xfrm rot="0">
            <a:off x="2919405" y="6952510"/>
            <a:ext cx="11782473" cy="1530500"/>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a</a:t>
            </a:r>
          </a:p>
          <a:p>
            <a:pPr algn="l">
              <a:lnSpc>
                <a:spcPts val="3850"/>
              </a:lnSpc>
            </a:pPr>
            <a:r>
              <a:rPr lang="en-US" sz="2750" b="true">
                <a:solidFill>
                  <a:srgbClr val="000000"/>
                </a:solidFill>
                <a:latin typeface="Arimo Bold"/>
                <a:ea typeface="Arimo Bold"/>
                <a:cs typeface="Arimo Bold"/>
                <a:sym typeface="Arimo Bold"/>
              </a:rPr>
              <a:t>&gt;&gt; b </a:t>
            </a:r>
          </a:p>
          <a:p>
            <a:pPr algn="l">
              <a:lnSpc>
                <a:spcPts val="3850"/>
              </a:lnSpc>
            </a:pPr>
          </a:p>
        </p:txBody>
      </p:sp>
      <p:sp>
        <p:nvSpPr>
          <p:cNvPr name="TextBox 10" id="10"/>
          <p:cNvSpPr txBox="true"/>
          <p:nvPr/>
        </p:nvSpPr>
        <p:spPr>
          <a:xfrm rot="0">
            <a:off x="6793447" y="2075440"/>
            <a:ext cx="10465853"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Loop through a list of list in python</a:t>
            </a:r>
          </a:p>
        </p:txBody>
      </p:sp>
      <p:grpSp>
        <p:nvGrpSpPr>
          <p:cNvPr name="Group 11" id="11"/>
          <p:cNvGrpSpPr/>
          <p:nvPr/>
        </p:nvGrpSpPr>
        <p:grpSpPr>
          <a:xfrm rot="0">
            <a:off x="2537237" y="237660"/>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85.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Freeform 4" id="4"/>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5" id="5"/>
          <p:cNvSpPr txBox="true"/>
          <p:nvPr/>
        </p:nvSpPr>
        <p:spPr>
          <a:xfrm rot="0">
            <a:off x="6760031" y="125490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93734" y="3700977"/>
            <a:ext cx="11782473" cy="2455010"/>
          </a:xfrm>
          <a:prstGeom prst="rect">
            <a:avLst/>
          </a:prstGeom>
        </p:spPr>
        <p:txBody>
          <a:bodyPr anchor="t" rtlCol="false" tIns="0" lIns="0" bIns="0" rIns="0">
            <a:spAutoFit/>
          </a:bodyPr>
          <a:lstStyle/>
          <a:p>
            <a:pPr algn="l">
              <a:lnSpc>
                <a:spcPts val="3808"/>
              </a:lnSpc>
            </a:pPr>
            <a:r>
              <a:rPr lang="en-US" sz="2721" b="true">
                <a:solidFill>
                  <a:srgbClr val="000000"/>
                </a:solidFill>
                <a:latin typeface="Arimo Bold"/>
                <a:ea typeface="Arimo Bold"/>
                <a:cs typeface="Arimo Bold"/>
                <a:sym typeface="Arimo Bold"/>
              </a:rPr>
              <a:t>big_list = [["a", "b"], [</a:t>
            </a:r>
            <a:r>
              <a:rPr lang="en-US" sz="2721" b="true">
                <a:solidFill>
                  <a:srgbClr val="AD2121"/>
                </a:solidFill>
                <a:latin typeface="Arimo Bold"/>
                <a:ea typeface="Arimo Bold"/>
                <a:cs typeface="Arimo Bold"/>
                <a:sym typeface="Arimo Bold"/>
              </a:rPr>
              <a:t>"c"</a:t>
            </a:r>
            <a:r>
              <a:rPr lang="en-US" sz="2721" b="true">
                <a:solidFill>
                  <a:srgbClr val="000000"/>
                </a:solidFill>
                <a:latin typeface="Arimo Bold"/>
                <a:ea typeface="Arimo Bold"/>
                <a:cs typeface="Arimo Bold"/>
                <a:sym typeface="Arimo Bold"/>
              </a:rPr>
              <a:t>, "d"]]</a:t>
            </a:r>
          </a:p>
          <a:p>
            <a:pPr algn="l">
              <a:lnSpc>
                <a:spcPts val="3808"/>
              </a:lnSpc>
            </a:pPr>
          </a:p>
          <a:p>
            <a:pPr algn="l">
              <a:lnSpc>
                <a:spcPts val="3808"/>
              </a:lnSpc>
            </a:pPr>
            <a:r>
              <a:rPr lang="en-US" sz="2721" b="true">
                <a:solidFill>
                  <a:srgbClr val="000000"/>
                </a:solidFill>
                <a:latin typeface="Arimo Bold"/>
                <a:ea typeface="Arimo Bold"/>
                <a:cs typeface="Arimo Bold"/>
                <a:sym typeface="Arimo Bold"/>
              </a:rPr>
              <a:t>for small_list in big_list:</a:t>
            </a:r>
          </a:p>
          <a:p>
            <a:pPr algn="l">
              <a:lnSpc>
                <a:spcPts val="3808"/>
              </a:lnSpc>
            </a:pPr>
            <a:r>
              <a:rPr lang="en-US" sz="2721" b="true">
                <a:solidFill>
                  <a:srgbClr val="AD2121"/>
                </a:solidFill>
                <a:latin typeface="Arimo Bold"/>
                <a:ea typeface="Arimo Bold"/>
                <a:cs typeface="Arimo Bold"/>
                <a:sym typeface="Arimo Bold"/>
              </a:rPr>
              <a:t>  for character in small_list:</a:t>
            </a:r>
          </a:p>
          <a:p>
            <a:pPr algn="l">
              <a:lnSpc>
                <a:spcPts val="3808"/>
              </a:lnSpc>
            </a:pPr>
            <a:r>
              <a:rPr lang="en-US" sz="2721" b="true">
                <a:solidFill>
                  <a:srgbClr val="000000"/>
                </a:solidFill>
                <a:latin typeface="Arimo Bold"/>
                <a:ea typeface="Arimo Bold"/>
                <a:cs typeface="Arimo Bold"/>
                <a:sym typeface="Arimo Bold"/>
              </a:rPr>
              <a:t>    print(character)</a:t>
            </a:r>
          </a:p>
        </p:txBody>
      </p:sp>
      <p:sp>
        <p:nvSpPr>
          <p:cNvPr name="Freeform 8" id="8"/>
          <p:cNvSpPr/>
          <p:nvPr/>
        </p:nvSpPr>
        <p:spPr>
          <a:xfrm flipH="false" flipV="false" rot="0">
            <a:off x="2792805" y="7051055"/>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6">
              <a:extLst>
                <a:ext uri="{96DAC541-7B7A-43D3-8B79-37D633B846F1}">
                  <asvg:svgBlip xmlns:asvg="http://schemas.microsoft.com/office/drawing/2016/SVG/main" r:embed="rId7"/>
                </a:ext>
              </a:extLst>
            </a:blip>
            <a:stretch>
              <a:fillRect l="0" t="-16024" r="0" b="-16024"/>
            </a:stretch>
          </a:blipFill>
        </p:spPr>
      </p:sp>
      <p:sp>
        <p:nvSpPr>
          <p:cNvPr name="TextBox 9" id="9"/>
          <p:cNvSpPr txBox="true"/>
          <p:nvPr/>
        </p:nvSpPr>
        <p:spPr>
          <a:xfrm rot="0">
            <a:off x="2919405" y="6952510"/>
            <a:ext cx="11782473" cy="1530500"/>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a</a:t>
            </a:r>
          </a:p>
          <a:p>
            <a:pPr algn="l">
              <a:lnSpc>
                <a:spcPts val="3850"/>
              </a:lnSpc>
            </a:pPr>
            <a:r>
              <a:rPr lang="en-US" sz="2750" b="true">
                <a:solidFill>
                  <a:srgbClr val="000000"/>
                </a:solidFill>
                <a:latin typeface="Arimo Bold"/>
                <a:ea typeface="Arimo Bold"/>
                <a:cs typeface="Arimo Bold"/>
                <a:sym typeface="Arimo Bold"/>
              </a:rPr>
              <a:t>&gt;&gt; b </a:t>
            </a:r>
          </a:p>
          <a:p>
            <a:pPr algn="l">
              <a:lnSpc>
                <a:spcPts val="3850"/>
              </a:lnSpc>
            </a:pPr>
          </a:p>
        </p:txBody>
      </p:sp>
      <p:sp>
        <p:nvSpPr>
          <p:cNvPr name="TextBox 10" id="10"/>
          <p:cNvSpPr txBox="true"/>
          <p:nvPr/>
        </p:nvSpPr>
        <p:spPr>
          <a:xfrm rot="0">
            <a:off x="6793447" y="2075440"/>
            <a:ext cx="10465853"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Loop through a list of list in python</a:t>
            </a:r>
          </a:p>
        </p:txBody>
      </p:sp>
      <p:grpSp>
        <p:nvGrpSpPr>
          <p:cNvPr name="Group 11" id="11"/>
          <p:cNvGrpSpPr/>
          <p:nvPr/>
        </p:nvGrpSpPr>
        <p:grpSpPr>
          <a:xfrm rot="0">
            <a:off x="2537237" y="237660"/>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86.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Freeform 4" id="4"/>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5" id="5"/>
          <p:cNvSpPr txBox="true"/>
          <p:nvPr/>
        </p:nvSpPr>
        <p:spPr>
          <a:xfrm rot="0">
            <a:off x="6760031" y="1254901"/>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93734" y="3700977"/>
            <a:ext cx="11782473" cy="2455010"/>
          </a:xfrm>
          <a:prstGeom prst="rect">
            <a:avLst/>
          </a:prstGeom>
        </p:spPr>
        <p:txBody>
          <a:bodyPr anchor="t" rtlCol="false" tIns="0" lIns="0" bIns="0" rIns="0">
            <a:spAutoFit/>
          </a:bodyPr>
          <a:lstStyle/>
          <a:p>
            <a:pPr algn="l">
              <a:lnSpc>
                <a:spcPts val="3808"/>
              </a:lnSpc>
            </a:pPr>
            <a:r>
              <a:rPr lang="en-US" sz="2721" b="true">
                <a:solidFill>
                  <a:srgbClr val="000000"/>
                </a:solidFill>
                <a:latin typeface="Arimo Bold"/>
                <a:ea typeface="Arimo Bold"/>
                <a:cs typeface="Arimo Bold"/>
                <a:sym typeface="Arimo Bold"/>
              </a:rPr>
              <a:t>big_list = [["a", "b"], ["c", "d"]]</a:t>
            </a:r>
          </a:p>
          <a:p>
            <a:pPr algn="l">
              <a:lnSpc>
                <a:spcPts val="3808"/>
              </a:lnSpc>
            </a:pPr>
          </a:p>
          <a:p>
            <a:pPr algn="l">
              <a:lnSpc>
                <a:spcPts val="3808"/>
              </a:lnSpc>
            </a:pPr>
            <a:r>
              <a:rPr lang="en-US" sz="2721" b="true">
                <a:solidFill>
                  <a:srgbClr val="000000"/>
                </a:solidFill>
                <a:latin typeface="Arimo Bold"/>
                <a:ea typeface="Arimo Bold"/>
                <a:cs typeface="Arimo Bold"/>
                <a:sym typeface="Arimo Bold"/>
              </a:rPr>
              <a:t>for small_list in big_list:</a:t>
            </a:r>
          </a:p>
          <a:p>
            <a:pPr algn="l">
              <a:lnSpc>
                <a:spcPts val="3808"/>
              </a:lnSpc>
            </a:pPr>
            <a:r>
              <a:rPr lang="en-US" sz="2721" b="true">
                <a:solidFill>
                  <a:srgbClr val="000000"/>
                </a:solidFill>
                <a:latin typeface="Arimo Bold"/>
                <a:ea typeface="Arimo Bold"/>
                <a:cs typeface="Arimo Bold"/>
                <a:sym typeface="Arimo Bold"/>
              </a:rPr>
              <a:t>  for character in small_list:</a:t>
            </a:r>
          </a:p>
          <a:p>
            <a:pPr algn="l">
              <a:lnSpc>
                <a:spcPts val="3808"/>
              </a:lnSpc>
            </a:pPr>
            <a:r>
              <a:rPr lang="en-US" sz="2721" b="true">
                <a:solidFill>
                  <a:srgbClr val="D83731"/>
                </a:solidFill>
                <a:latin typeface="Arimo Bold"/>
                <a:ea typeface="Arimo Bold"/>
                <a:cs typeface="Arimo Bold"/>
                <a:sym typeface="Arimo Bold"/>
              </a:rPr>
              <a:t>    print(character)</a:t>
            </a:r>
          </a:p>
        </p:txBody>
      </p:sp>
      <p:sp>
        <p:nvSpPr>
          <p:cNvPr name="Freeform 8" id="8"/>
          <p:cNvSpPr/>
          <p:nvPr/>
        </p:nvSpPr>
        <p:spPr>
          <a:xfrm flipH="false" flipV="false" rot="0">
            <a:off x="2792805" y="7051055"/>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6">
              <a:extLst>
                <a:ext uri="{96DAC541-7B7A-43D3-8B79-37D633B846F1}">
                  <asvg:svgBlip xmlns:asvg="http://schemas.microsoft.com/office/drawing/2016/SVG/main" r:embed="rId7"/>
                </a:ext>
              </a:extLst>
            </a:blip>
            <a:stretch>
              <a:fillRect l="0" t="-16024" r="0" b="-16024"/>
            </a:stretch>
          </a:blipFill>
        </p:spPr>
      </p:sp>
      <p:sp>
        <p:nvSpPr>
          <p:cNvPr name="TextBox 9" id="9"/>
          <p:cNvSpPr txBox="true"/>
          <p:nvPr/>
        </p:nvSpPr>
        <p:spPr>
          <a:xfrm rot="0">
            <a:off x="2919405" y="6952510"/>
            <a:ext cx="11782473" cy="2019503"/>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a</a:t>
            </a:r>
          </a:p>
          <a:p>
            <a:pPr algn="l">
              <a:lnSpc>
                <a:spcPts val="3850"/>
              </a:lnSpc>
            </a:pPr>
            <a:r>
              <a:rPr lang="en-US" sz="2750" b="true">
                <a:solidFill>
                  <a:srgbClr val="000000"/>
                </a:solidFill>
                <a:latin typeface="Arimo Bold"/>
                <a:ea typeface="Arimo Bold"/>
                <a:cs typeface="Arimo Bold"/>
                <a:sym typeface="Arimo Bold"/>
              </a:rPr>
              <a:t>&gt;&gt; b</a:t>
            </a:r>
          </a:p>
          <a:p>
            <a:pPr algn="l">
              <a:lnSpc>
                <a:spcPts val="3850"/>
              </a:lnSpc>
            </a:pPr>
            <a:r>
              <a:rPr lang="en-US" sz="2750" b="true">
                <a:solidFill>
                  <a:srgbClr val="000000"/>
                </a:solidFill>
                <a:latin typeface="Arimo Bold"/>
                <a:ea typeface="Arimo Bold"/>
                <a:cs typeface="Arimo Bold"/>
                <a:sym typeface="Arimo Bold"/>
              </a:rPr>
              <a:t>&gt;&gt; c </a:t>
            </a:r>
          </a:p>
          <a:p>
            <a:pPr algn="l">
              <a:lnSpc>
                <a:spcPts val="3850"/>
              </a:lnSpc>
            </a:pPr>
          </a:p>
        </p:txBody>
      </p:sp>
      <p:sp>
        <p:nvSpPr>
          <p:cNvPr name="TextBox 10" id="10"/>
          <p:cNvSpPr txBox="true"/>
          <p:nvPr/>
        </p:nvSpPr>
        <p:spPr>
          <a:xfrm rot="0">
            <a:off x="6793447" y="2075440"/>
            <a:ext cx="10465853"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Loop through a list of list in python</a:t>
            </a: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87.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Freeform 4" id="4"/>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5" id="5"/>
          <p:cNvSpPr txBox="true"/>
          <p:nvPr/>
        </p:nvSpPr>
        <p:spPr>
          <a:xfrm rot="0">
            <a:off x="6760031" y="1212327"/>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93734" y="3700977"/>
            <a:ext cx="11782473" cy="2455010"/>
          </a:xfrm>
          <a:prstGeom prst="rect">
            <a:avLst/>
          </a:prstGeom>
        </p:spPr>
        <p:txBody>
          <a:bodyPr anchor="t" rtlCol="false" tIns="0" lIns="0" bIns="0" rIns="0">
            <a:spAutoFit/>
          </a:bodyPr>
          <a:lstStyle/>
          <a:p>
            <a:pPr algn="l">
              <a:lnSpc>
                <a:spcPts val="3808"/>
              </a:lnSpc>
            </a:pPr>
            <a:r>
              <a:rPr lang="en-US" sz="2721" b="true">
                <a:solidFill>
                  <a:srgbClr val="000000"/>
                </a:solidFill>
                <a:latin typeface="Arimo Bold"/>
                <a:ea typeface="Arimo Bold"/>
                <a:cs typeface="Arimo Bold"/>
                <a:sym typeface="Arimo Bold"/>
              </a:rPr>
              <a:t>big_list = [["a", "b"], ["c", </a:t>
            </a:r>
            <a:r>
              <a:rPr lang="en-US" sz="2721" b="true">
                <a:solidFill>
                  <a:srgbClr val="AD2121"/>
                </a:solidFill>
                <a:latin typeface="Arimo Bold"/>
                <a:ea typeface="Arimo Bold"/>
                <a:cs typeface="Arimo Bold"/>
                <a:sym typeface="Arimo Bold"/>
              </a:rPr>
              <a:t>"d"</a:t>
            </a:r>
            <a:r>
              <a:rPr lang="en-US" sz="2721" b="true">
                <a:solidFill>
                  <a:srgbClr val="000000"/>
                </a:solidFill>
                <a:latin typeface="Arimo Bold"/>
                <a:ea typeface="Arimo Bold"/>
                <a:cs typeface="Arimo Bold"/>
                <a:sym typeface="Arimo Bold"/>
              </a:rPr>
              <a:t>]]</a:t>
            </a:r>
          </a:p>
          <a:p>
            <a:pPr algn="l">
              <a:lnSpc>
                <a:spcPts val="3808"/>
              </a:lnSpc>
            </a:pPr>
          </a:p>
          <a:p>
            <a:pPr algn="l">
              <a:lnSpc>
                <a:spcPts val="3808"/>
              </a:lnSpc>
            </a:pPr>
            <a:r>
              <a:rPr lang="en-US" sz="2721" b="true">
                <a:solidFill>
                  <a:srgbClr val="000000"/>
                </a:solidFill>
                <a:latin typeface="Arimo Bold"/>
                <a:ea typeface="Arimo Bold"/>
                <a:cs typeface="Arimo Bold"/>
                <a:sym typeface="Arimo Bold"/>
              </a:rPr>
              <a:t>for small_list in big_list:</a:t>
            </a:r>
          </a:p>
          <a:p>
            <a:pPr algn="l">
              <a:lnSpc>
                <a:spcPts val="3808"/>
              </a:lnSpc>
            </a:pPr>
            <a:r>
              <a:rPr lang="en-US" sz="2721" b="true">
                <a:solidFill>
                  <a:srgbClr val="AD2121"/>
                </a:solidFill>
                <a:latin typeface="Arimo Bold"/>
                <a:ea typeface="Arimo Bold"/>
                <a:cs typeface="Arimo Bold"/>
                <a:sym typeface="Arimo Bold"/>
              </a:rPr>
              <a:t>  for character in small_list:</a:t>
            </a:r>
          </a:p>
          <a:p>
            <a:pPr algn="l">
              <a:lnSpc>
                <a:spcPts val="3808"/>
              </a:lnSpc>
            </a:pPr>
            <a:r>
              <a:rPr lang="en-US" sz="2721" b="true">
                <a:solidFill>
                  <a:srgbClr val="000000"/>
                </a:solidFill>
                <a:latin typeface="Arimo Bold"/>
                <a:ea typeface="Arimo Bold"/>
                <a:cs typeface="Arimo Bold"/>
                <a:sym typeface="Arimo Bold"/>
              </a:rPr>
              <a:t>    print(character)</a:t>
            </a:r>
          </a:p>
        </p:txBody>
      </p:sp>
      <p:sp>
        <p:nvSpPr>
          <p:cNvPr name="Freeform 8" id="8"/>
          <p:cNvSpPr/>
          <p:nvPr/>
        </p:nvSpPr>
        <p:spPr>
          <a:xfrm flipH="false" flipV="false" rot="0">
            <a:off x="2792805" y="7051055"/>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6">
              <a:extLst>
                <a:ext uri="{96DAC541-7B7A-43D3-8B79-37D633B846F1}">
                  <asvg:svgBlip xmlns:asvg="http://schemas.microsoft.com/office/drawing/2016/SVG/main" r:embed="rId7"/>
                </a:ext>
              </a:extLst>
            </a:blip>
            <a:stretch>
              <a:fillRect l="0" t="-16024" r="0" b="-16024"/>
            </a:stretch>
          </a:blipFill>
        </p:spPr>
      </p:sp>
      <p:sp>
        <p:nvSpPr>
          <p:cNvPr name="TextBox 9" id="9"/>
          <p:cNvSpPr txBox="true"/>
          <p:nvPr/>
        </p:nvSpPr>
        <p:spPr>
          <a:xfrm rot="0">
            <a:off x="2919405" y="6952510"/>
            <a:ext cx="11782473" cy="2019503"/>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a</a:t>
            </a:r>
          </a:p>
          <a:p>
            <a:pPr algn="l">
              <a:lnSpc>
                <a:spcPts val="3850"/>
              </a:lnSpc>
            </a:pPr>
            <a:r>
              <a:rPr lang="en-US" sz="2750" b="true">
                <a:solidFill>
                  <a:srgbClr val="000000"/>
                </a:solidFill>
                <a:latin typeface="Arimo Bold"/>
                <a:ea typeface="Arimo Bold"/>
                <a:cs typeface="Arimo Bold"/>
                <a:sym typeface="Arimo Bold"/>
              </a:rPr>
              <a:t>&gt;&gt; b</a:t>
            </a:r>
          </a:p>
          <a:p>
            <a:pPr algn="l">
              <a:lnSpc>
                <a:spcPts val="3850"/>
              </a:lnSpc>
            </a:pPr>
            <a:r>
              <a:rPr lang="en-US" sz="2750" b="true">
                <a:solidFill>
                  <a:srgbClr val="000000"/>
                </a:solidFill>
                <a:latin typeface="Arimo Bold"/>
                <a:ea typeface="Arimo Bold"/>
                <a:cs typeface="Arimo Bold"/>
                <a:sym typeface="Arimo Bold"/>
              </a:rPr>
              <a:t>&gt;&gt; c </a:t>
            </a:r>
          </a:p>
          <a:p>
            <a:pPr algn="l">
              <a:lnSpc>
                <a:spcPts val="3850"/>
              </a:lnSpc>
            </a:pPr>
          </a:p>
        </p:txBody>
      </p:sp>
      <p:sp>
        <p:nvSpPr>
          <p:cNvPr name="TextBox 10" id="10"/>
          <p:cNvSpPr txBox="true"/>
          <p:nvPr/>
        </p:nvSpPr>
        <p:spPr>
          <a:xfrm rot="0">
            <a:off x="6760031" y="2075440"/>
            <a:ext cx="10465853"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Loop through a list of list in python</a:t>
            </a: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88.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Two-dimensional array</a:t>
            </a:r>
          </a:p>
        </p:txBody>
      </p:sp>
      <p:sp>
        <p:nvSpPr>
          <p:cNvPr name="Freeform 4" id="4"/>
          <p:cNvSpPr/>
          <p:nvPr/>
        </p:nvSpPr>
        <p:spPr>
          <a:xfrm flipH="false" flipV="false" rot="0">
            <a:off x="2741464" y="2786116"/>
            <a:ext cx="12087013" cy="3988714"/>
          </a:xfrm>
          <a:custGeom>
            <a:avLst/>
            <a:gdLst/>
            <a:ahLst/>
            <a:cxnLst/>
            <a:rect r="r" b="b" t="t" l="l"/>
            <a:pathLst>
              <a:path h="3988714" w="12087013">
                <a:moveTo>
                  <a:pt x="0" y="0"/>
                </a:moveTo>
                <a:lnTo>
                  <a:pt x="12087013" y="0"/>
                </a:lnTo>
                <a:lnTo>
                  <a:pt x="12087013" y="3988714"/>
                </a:lnTo>
                <a:lnTo>
                  <a:pt x="0" y="3988714"/>
                </a:lnTo>
                <a:lnTo>
                  <a:pt x="0" y="0"/>
                </a:lnTo>
                <a:close/>
              </a:path>
            </a:pathLst>
          </a:custGeom>
          <a:blipFill>
            <a:blip r:embed="rId4">
              <a:extLst>
                <a:ext uri="{96DAC541-7B7A-43D3-8B79-37D633B846F1}">
                  <asvg:svgBlip xmlns:asvg="http://schemas.microsoft.com/office/drawing/2016/SVG/main" r:embed="rId5"/>
                </a:ext>
              </a:extLst>
            </a:blip>
            <a:stretch>
              <a:fillRect l="0" t="-863" r="0" b="-863"/>
            </a:stretch>
          </a:blipFill>
        </p:spPr>
      </p:sp>
      <p:sp>
        <p:nvSpPr>
          <p:cNvPr name="TextBox 5" id="5"/>
          <p:cNvSpPr txBox="true"/>
          <p:nvPr/>
        </p:nvSpPr>
        <p:spPr>
          <a:xfrm rot="0">
            <a:off x="6760031" y="1146717"/>
            <a:ext cx="8068446" cy="820539"/>
          </a:xfrm>
          <a:prstGeom prst="rect">
            <a:avLst/>
          </a:prstGeom>
        </p:spPr>
        <p:txBody>
          <a:bodyPr anchor="t" rtlCol="false" tIns="0" lIns="0" bIns="0" rIns="0">
            <a:spAutoFit/>
          </a:bodyPr>
          <a:lstStyle/>
          <a:p>
            <a:pPr algn="ctr">
              <a:lnSpc>
                <a:spcPts val="7131"/>
              </a:lnSpc>
            </a:pPr>
            <a:r>
              <a:rPr lang="en-US" sz="9509">
                <a:solidFill>
                  <a:srgbClr val="EE3EC9"/>
                </a:solidFill>
                <a:latin typeface="Magz"/>
                <a:ea typeface="Magz"/>
                <a:cs typeface="Magz"/>
                <a:sym typeface="Magz"/>
              </a:rPr>
              <a:t>STEP-BY-STEP</a:t>
            </a:r>
          </a:p>
        </p:txBody>
      </p:sp>
      <p:sp>
        <p:nvSpPr>
          <p:cNvPr name="TextBox 6" id="6"/>
          <p:cNvSpPr txBox="true"/>
          <p:nvPr/>
        </p:nvSpPr>
        <p:spPr>
          <a:xfrm rot="0">
            <a:off x="6608957" y="2774083"/>
            <a:ext cx="3776227" cy="790673"/>
          </a:xfrm>
          <a:prstGeom prst="rect">
            <a:avLst/>
          </a:prstGeom>
        </p:spPr>
        <p:txBody>
          <a:bodyPr anchor="t" rtlCol="false" tIns="0" lIns="0" bIns="0" rIns="0">
            <a:spAutoFit/>
          </a:bodyPr>
          <a:lstStyle/>
          <a:p>
            <a:pPr algn="ctr">
              <a:lnSpc>
                <a:spcPts val="5769"/>
              </a:lnSpc>
            </a:pPr>
            <a:r>
              <a:rPr lang="en-US" sz="4121" b="true">
                <a:solidFill>
                  <a:srgbClr val="F8FFFB"/>
                </a:solidFill>
                <a:latin typeface="Arimo Bold"/>
                <a:ea typeface="Arimo Bold"/>
                <a:cs typeface="Arimo Bold"/>
                <a:sym typeface="Arimo Bold"/>
              </a:rPr>
              <a:t>Code</a:t>
            </a:r>
          </a:p>
        </p:txBody>
      </p:sp>
      <p:sp>
        <p:nvSpPr>
          <p:cNvPr name="TextBox 7" id="7"/>
          <p:cNvSpPr txBox="true"/>
          <p:nvPr/>
        </p:nvSpPr>
        <p:spPr>
          <a:xfrm rot="0">
            <a:off x="2893734" y="3700977"/>
            <a:ext cx="11782473" cy="2455010"/>
          </a:xfrm>
          <a:prstGeom prst="rect">
            <a:avLst/>
          </a:prstGeom>
        </p:spPr>
        <p:txBody>
          <a:bodyPr anchor="t" rtlCol="false" tIns="0" lIns="0" bIns="0" rIns="0">
            <a:spAutoFit/>
          </a:bodyPr>
          <a:lstStyle/>
          <a:p>
            <a:pPr algn="l">
              <a:lnSpc>
                <a:spcPts val="3808"/>
              </a:lnSpc>
            </a:pPr>
            <a:r>
              <a:rPr lang="en-US" sz="2721" b="true">
                <a:solidFill>
                  <a:srgbClr val="000000"/>
                </a:solidFill>
                <a:latin typeface="Arimo Bold"/>
                <a:ea typeface="Arimo Bold"/>
                <a:cs typeface="Arimo Bold"/>
                <a:sym typeface="Arimo Bold"/>
              </a:rPr>
              <a:t>big_list = [["a", "b"], ["c", "d"]]</a:t>
            </a:r>
          </a:p>
          <a:p>
            <a:pPr algn="l">
              <a:lnSpc>
                <a:spcPts val="3808"/>
              </a:lnSpc>
            </a:pPr>
          </a:p>
          <a:p>
            <a:pPr algn="l">
              <a:lnSpc>
                <a:spcPts val="3808"/>
              </a:lnSpc>
            </a:pPr>
            <a:r>
              <a:rPr lang="en-US" sz="2721" b="true">
                <a:solidFill>
                  <a:srgbClr val="000000"/>
                </a:solidFill>
                <a:latin typeface="Arimo Bold"/>
                <a:ea typeface="Arimo Bold"/>
                <a:cs typeface="Arimo Bold"/>
                <a:sym typeface="Arimo Bold"/>
              </a:rPr>
              <a:t>for small_list in big_list:</a:t>
            </a:r>
          </a:p>
          <a:p>
            <a:pPr algn="l">
              <a:lnSpc>
                <a:spcPts val="3808"/>
              </a:lnSpc>
            </a:pPr>
            <a:r>
              <a:rPr lang="en-US" sz="2721" b="true">
                <a:solidFill>
                  <a:srgbClr val="000000"/>
                </a:solidFill>
                <a:latin typeface="Arimo Bold"/>
                <a:ea typeface="Arimo Bold"/>
                <a:cs typeface="Arimo Bold"/>
                <a:sym typeface="Arimo Bold"/>
              </a:rPr>
              <a:t>  for character in small_list:</a:t>
            </a:r>
          </a:p>
          <a:p>
            <a:pPr algn="l">
              <a:lnSpc>
                <a:spcPts val="3808"/>
              </a:lnSpc>
            </a:pPr>
            <a:r>
              <a:rPr lang="en-US" sz="2721" b="true">
                <a:solidFill>
                  <a:srgbClr val="D83731"/>
                </a:solidFill>
                <a:latin typeface="Arimo Bold"/>
                <a:ea typeface="Arimo Bold"/>
                <a:cs typeface="Arimo Bold"/>
                <a:sym typeface="Arimo Bold"/>
              </a:rPr>
              <a:t>    print(character)</a:t>
            </a:r>
          </a:p>
        </p:txBody>
      </p:sp>
      <p:sp>
        <p:nvSpPr>
          <p:cNvPr name="Freeform 8" id="8"/>
          <p:cNvSpPr/>
          <p:nvPr/>
        </p:nvSpPr>
        <p:spPr>
          <a:xfrm flipH="false" flipV="false" rot="0">
            <a:off x="2792805" y="7051055"/>
            <a:ext cx="12035673" cy="3057390"/>
          </a:xfrm>
          <a:custGeom>
            <a:avLst/>
            <a:gdLst/>
            <a:ahLst/>
            <a:cxnLst/>
            <a:rect r="r" b="b" t="t" l="l"/>
            <a:pathLst>
              <a:path h="3057390" w="12035673">
                <a:moveTo>
                  <a:pt x="0" y="0"/>
                </a:moveTo>
                <a:lnTo>
                  <a:pt x="12035673" y="0"/>
                </a:lnTo>
                <a:lnTo>
                  <a:pt x="12035673" y="3057390"/>
                </a:lnTo>
                <a:lnTo>
                  <a:pt x="0" y="3057390"/>
                </a:lnTo>
                <a:lnTo>
                  <a:pt x="0" y="0"/>
                </a:lnTo>
                <a:close/>
              </a:path>
            </a:pathLst>
          </a:custGeom>
          <a:blipFill>
            <a:blip r:embed="rId6">
              <a:extLst>
                <a:ext uri="{96DAC541-7B7A-43D3-8B79-37D633B846F1}">
                  <asvg:svgBlip xmlns:asvg="http://schemas.microsoft.com/office/drawing/2016/SVG/main" r:embed="rId7"/>
                </a:ext>
              </a:extLst>
            </a:blip>
            <a:stretch>
              <a:fillRect l="0" t="-16024" r="0" b="-16024"/>
            </a:stretch>
          </a:blipFill>
        </p:spPr>
      </p:sp>
      <p:sp>
        <p:nvSpPr>
          <p:cNvPr name="TextBox 9" id="9"/>
          <p:cNvSpPr txBox="true"/>
          <p:nvPr/>
        </p:nvSpPr>
        <p:spPr>
          <a:xfrm rot="0">
            <a:off x="2919405" y="6952510"/>
            <a:ext cx="11782473" cy="2508505"/>
          </a:xfrm>
          <a:prstGeom prst="rect">
            <a:avLst/>
          </a:prstGeom>
        </p:spPr>
        <p:txBody>
          <a:bodyPr anchor="t" rtlCol="false" tIns="0" lIns="0" bIns="0" rIns="0">
            <a:spAutoFit/>
          </a:bodyPr>
          <a:lstStyle/>
          <a:p>
            <a:pPr algn="l">
              <a:lnSpc>
                <a:spcPts val="3850"/>
              </a:lnSpc>
            </a:pPr>
            <a:r>
              <a:rPr lang="en-US" sz="2750" b="true">
                <a:solidFill>
                  <a:srgbClr val="000000"/>
                </a:solidFill>
                <a:latin typeface="Arimo Bold"/>
                <a:ea typeface="Arimo Bold"/>
                <a:cs typeface="Arimo Bold"/>
                <a:sym typeface="Arimo Bold"/>
              </a:rPr>
              <a:t>&gt;&gt; a</a:t>
            </a:r>
          </a:p>
          <a:p>
            <a:pPr algn="l">
              <a:lnSpc>
                <a:spcPts val="3850"/>
              </a:lnSpc>
            </a:pPr>
            <a:r>
              <a:rPr lang="en-US" sz="2750" b="true">
                <a:solidFill>
                  <a:srgbClr val="000000"/>
                </a:solidFill>
                <a:latin typeface="Arimo Bold"/>
                <a:ea typeface="Arimo Bold"/>
                <a:cs typeface="Arimo Bold"/>
                <a:sym typeface="Arimo Bold"/>
              </a:rPr>
              <a:t>&gt;&gt; b</a:t>
            </a:r>
          </a:p>
          <a:p>
            <a:pPr algn="l">
              <a:lnSpc>
                <a:spcPts val="3850"/>
              </a:lnSpc>
            </a:pPr>
            <a:r>
              <a:rPr lang="en-US" sz="2750" b="true">
                <a:solidFill>
                  <a:srgbClr val="000000"/>
                </a:solidFill>
                <a:latin typeface="Arimo Bold"/>
                <a:ea typeface="Arimo Bold"/>
                <a:cs typeface="Arimo Bold"/>
                <a:sym typeface="Arimo Bold"/>
              </a:rPr>
              <a:t>&gt;&gt; c </a:t>
            </a:r>
          </a:p>
          <a:p>
            <a:pPr algn="l">
              <a:lnSpc>
                <a:spcPts val="3850"/>
              </a:lnSpc>
            </a:pPr>
            <a:r>
              <a:rPr lang="en-US" sz="2750" b="true">
                <a:solidFill>
                  <a:srgbClr val="000000"/>
                </a:solidFill>
                <a:latin typeface="Arimo Bold"/>
                <a:ea typeface="Arimo Bold"/>
                <a:cs typeface="Arimo Bold"/>
                <a:sym typeface="Arimo Bold"/>
              </a:rPr>
              <a:t>&gt;&gt; d</a:t>
            </a:r>
          </a:p>
          <a:p>
            <a:pPr algn="l">
              <a:lnSpc>
                <a:spcPts val="3850"/>
              </a:lnSpc>
            </a:pPr>
          </a:p>
        </p:txBody>
      </p:sp>
      <p:sp>
        <p:nvSpPr>
          <p:cNvPr name="TextBox 10" id="10"/>
          <p:cNvSpPr txBox="true"/>
          <p:nvPr/>
        </p:nvSpPr>
        <p:spPr>
          <a:xfrm rot="0">
            <a:off x="6760031" y="2075440"/>
            <a:ext cx="10465853"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Loop through a list of list in python</a:t>
            </a: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89.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939610"/>
            <a:ext cx="6755642" cy="4114800"/>
          </a:xfrm>
          <a:custGeom>
            <a:avLst/>
            <a:gdLst/>
            <a:ahLst/>
            <a:cxnLst/>
            <a:rect r="r" b="b" t="t" l="l"/>
            <a:pathLst>
              <a:path h="4114800" w="6755642">
                <a:moveTo>
                  <a:pt x="0" y="0"/>
                </a:moveTo>
                <a:lnTo>
                  <a:pt x="6755642" y="0"/>
                </a:lnTo>
                <a:lnTo>
                  <a:pt x="67556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63" r="0" b="-63"/>
            </a:stretch>
          </a:blipFill>
        </p:spPr>
      </p:sp>
      <p:sp>
        <p:nvSpPr>
          <p:cNvPr name="TextBox 3" id="3"/>
          <p:cNvSpPr txBox="true"/>
          <p:nvPr/>
        </p:nvSpPr>
        <p:spPr>
          <a:xfrm rot="0">
            <a:off x="1603489" y="1335691"/>
            <a:ext cx="15655811" cy="1105222"/>
          </a:xfrm>
          <a:prstGeom prst="rect">
            <a:avLst/>
          </a:prstGeom>
        </p:spPr>
        <p:txBody>
          <a:bodyPr anchor="t" rtlCol="false" tIns="0" lIns="0" bIns="0" rIns="0">
            <a:spAutoFit/>
          </a:bodyPr>
          <a:lstStyle/>
          <a:p>
            <a:pPr algn="ctr">
              <a:lnSpc>
                <a:spcPts val="5701"/>
              </a:lnSpc>
            </a:pPr>
            <a:r>
              <a:rPr lang="en-US" sz="9504">
                <a:solidFill>
                  <a:srgbClr val="5E17EB"/>
                </a:solidFill>
                <a:latin typeface="Spectre"/>
                <a:ea typeface="Spectre"/>
                <a:cs typeface="Spectre"/>
                <a:sym typeface="Spectre"/>
              </a:rPr>
              <a:t>PROGRAMMING </a:t>
            </a:r>
          </a:p>
          <a:p>
            <a:pPr algn="ctr">
              <a:lnSpc>
                <a:spcPts val="5701"/>
              </a:lnSpc>
            </a:pPr>
            <a:r>
              <a:rPr lang="en-US" sz="9504">
                <a:solidFill>
                  <a:srgbClr val="5E17EB"/>
                </a:solidFill>
                <a:latin typeface="Spectre"/>
                <a:ea typeface="Spectre"/>
                <a:cs typeface="Spectre"/>
                <a:sym typeface="Spectre"/>
              </a:rPr>
              <a:t>TIME</a:t>
            </a:r>
          </a:p>
        </p:txBody>
      </p:sp>
      <p:sp>
        <p:nvSpPr>
          <p:cNvPr name="TextBox 4" id="4"/>
          <p:cNvSpPr txBox="true"/>
          <p:nvPr/>
        </p:nvSpPr>
        <p:spPr>
          <a:xfrm rot="0">
            <a:off x="7304371" y="5898559"/>
            <a:ext cx="11702711" cy="381322"/>
          </a:xfrm>
          <a:prstGeom prst="rect">
            <a:avLst/>
          </a:prstGeom>
        </p:spPr>
        <p:txBody>
          <a:bodyPr anchor="t" rtlCol="false" tIns="0" lIns="0" bIns="0" rIns="0">
            <a:spAutoFit/>
          </a:bodyPr>
          <a:lstStyle/>
          <a:p>
            <a:pPr algn="ctr">
              <a:lnSpc>
                <a:spcPts val="5701"/>
              </a:lnSpc>
            </a:pPr>
            <a:r>
              <a:rPr lang="en-US" sz="9504">
                <a:solidFill>
                  <a:srgbClr val="5E17EB"/>
                </a:solidFill>
                <a:latin typeface="Spectre"/>
                <a:ea typeface="Spectre"/>
                <a:cs typeface="Spectre"/>
                <a:sym typeface="Spectre"/>
              </a:rPr>
              <a:t>ARRAYS</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424242"/>
        </a:solidFill>
      </p:bgPr>
    </p:bg>
    <p:spTree>
      <p:nvGrpSpPr>
        <p:cNvPr id="1" name=""/>
        <p:cNvGrpSpPr/>
        <p:nvPr/>
      </p:nvGrpSpPr>
      <p:grpSpPr>
        <a:xfrm>
          <a:off x="0" y="0"/>
          <a:ext cx="0" cy="0"/>
          <a:chOff x="0" y="0"/>
          <a:chExt cx="0" cy="0"/>
        </a:xfrm>
      </p:grpSpPr>
      <p:sp>
        <p:nvSpPr>
          <p:cNvPr name="TextBox 2" id="2"/>
          <p:cNvSpPr txBox="true"/>
          <p:nvPr/>
        </p:nvSpPr>
        <p:spPr>
          <a:xfrm rot="0">
            <a:off x="4806553" y="866775"/>
            <a:ext cx="8674894" cy="1564003"/>
          </a:xfrm>
          <a:prstGeom prst="rect">
            <a:avLst/>
          </a:prstGeom>
        </p:spPr>
        <p:txBody>
          <a:bodyPr anchor="t" rtlCol="false" tIns="0" lIns="0" bIns="0" rIns="0">
            <a:spAutoFit/>
          </a:bodyPr>
          <a:lstStyle/>
          <a:p>
            <a:pPr algn="ctr">
              <a:lnSpc>
                <a:spcPts val="11444"/>
              </a:lnSpc>
            </a:pPr>
            <a:r>
              <a:rPr lang="en-US" sz="8175">
                <a:solidFill>
                  <a:srgbClr val="FFFFFF"/>
                </a:solidFill>
                <a:latin typeface="Architects Daughter"/>
                <a:ea typeface="Architects Daughter"/>
                <a:cs typeface="Architects Daughter"/>
                <a:sym typeface="Architects Daughter"/>
              </a:rPr>
              <a:t>What data type is:</a:t>
            </a:r>
          </a:p>
        </p:txBody>
      </p:sp>
      <p:sp>
        <p:nvSpPr>
          <p:cNvPr name="Freeform 3" id="3"/>
          <p:cNvSpPr/>
          <p:nvPr/>
        </p:nvSpPr>
        <p:spPr>
          <a:xfrm flipH="false" flipV="false" rot="0">
            <a:off x="14094025"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634012"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721459"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47774"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0908321"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1806018" y="7362406"/>
            <a:ext cx="2412264" cy="1131766"/>
          </a:xfrm>
          <a:prstGeom prst="rect">
            <a:avLst/>
          </a:prstGeom>
        </p:spPr>
        <p:txBody>
          <a:bodyPr anchor="t" rtlCol="false" tIns="0" lIns="0" bIns="0" rIns="0">
            <a:spAutoFit/>
          </a:bodyPr>
          <a:lstStyle/>
          <a:p>
            <a:pPr algn="ctr">
              <a:lnSpc>
                <a:spcPts val="8296"/>
              </a:lnSpc>
            </a:pPr>
            <a:r>
              <a:rPr lang="en-US" sz="5925">
                <a:solidFill>
                  <a:srgbClr val="000000">
                    <a:alpha val="22353"/>
                  </a:srgbClr>
                </a:solidFill>
                <a:latin typeface="Architects Daughter"/>
                <a:ea typeface="Architects Daughter"/>
                <a:cs typeface="Architects Daughter"/>
                <a:sym typeface="Architects Daughter"/>
              </a:rPr>
              <a:t>Integer</a:t>
            </a:r>
          </a:p>
        </p:txBody>
      </p:sp>
      <p:sp>
        <p:nvSpPr>
          <p:cNvPr name="TextBox 9" id="9"/>
          <p:cNvSpPr txBox="true"/>
          <p:nvPr/>
        </p:nvSpPr>
        <p:spPr>
          <a:xfrm rot="0">
            <a:off x="5378145" y="7362406"/>
            <a:ext cx="1440487" cy="1130109"/>
          </a:xfrm>
          <a:prstGeom prst="rect">
            <a:avLst/>
          </a:prstGeom>
        </p:spPr>
        <p:txBody>
          <a:bodyPr anchor="t" rtlCol="false" tIns="0" lIns="0" bIns="0" rIns="0">
            <a:spAutoFit/>
          </a:bodyPr>
          <a:lstStyle/>
          <a:p>
            <a:pPr algn="ctr">
              <a:lnSpc>
                <a:spcPts val="8296"/>
              </a:lnSpc>
            </a:pPr>
            <a:r>
              <a:rPr lang="en-US" sz="5925">
                <a:solidFill>
                  <a:srgbClr val="F8FFFB"/>
                </a:solidFill>
                <a:latin typeface="Architects Daughter"/>
                <a:ea typeface="Architects Daughter"/>
                <a:cs typeface="Architects Daughter"/>
                <a:sym typeface="Architects Daughter"/>
              </a:rPr>
              <a:t>Real</a:t>
            </a:r>
          </a:p>
        </p:txBody>
      </p:sp>
      <p:sp>
        <p:nvSpPr>
          <p:cNvPr name="TextBox 10" id="10"/>
          <p:cNvSpPr txBox="true"/>
          <p:nvPr/>
        </p:nvSpPr>
        <p:spPr>
          <a:xfrm rot="0">
            <a:off x="8241367" y="7362406"/>
            <a:ext cx="1698376" cy="1130109"/>
          </a:xfrm>
          <a:prstGeom prst="rect">
            <a:avLst/>
          </a:prstGeom>
        </p:spPr>
        <p:txBody>
          <a:bodyPr anchor="t" rtlCol="false" tIns="0" lIns="0" bIns="0" rIns="0">
            <a:spAutoFit/>
          </a:bodyPr>
          <a:lstStyle/>
          <a:p>
            <a:pPr algn="ctr">
              <a:lnSpc>
                <a:spcPts val="8296"/>
              </a:lnSpc>
            </a:pPr>
            <a:r>
              <a:rPr lang="en-US" sz="5925">
                <a:solidFill>
                  <a:srgbClr val="000000">
                    <a:alpha val="19608"/>
                  </a:srgbClr>
                </a:solidFill>
                <a:latin typeface="Architects Daughter"/>
                <a:ea typeface="Architects Daughter"/>
                <a:cs typeface="Architects Daughter"/>
                <a:sym typeface="Architects Daughter"/>
              </a:rPr>
              <a:t>Char</a:t>
            </a:r>
          </a:p>
        </p:txBody>
      </p:sp>
      <p:sp>
        <p:nvSpPr>
          <p:cNvPr name="TextBox 11" id="11"/>
          <p:cNvSpPr txBox="true"/>
          <p:nvPr/>
        </p:nvSpPr>
        <p:spPr>
          <a:xfrm rot="0">
            <a:off x="11335280" y="7362406"/>
            <a:ext cx="2074834" cy="1130109"/>
          </a:xfrm>
          <a:prstGeom prst="rect">
            <a:avLst/>
          </a:prstGeom>
        </p:spPr>
        <p:txBody>
          <a:bodyPr anchor="t" rtlCol="false" tIns="0" lIns="0" bIns="0" rIns="0">
            <a:spAutoFit/>
          </a:bodyPr>
          <a:lstStyle/>
          <a:p>
            <a:pPr algn="ctr">
              <a:lnSpc>
                <a:spcPts val="8296"/>
              </a:lnSpc>
            </a:pPr>
            <a:r>
              <a:rPr lang="en-US" sz="5925">
                <a:solidFill>
                  <a:srgbClr val="000000">
                    <a:alpha val="19608"/>
                  </a:srgbClr>
                </a:solidFill>
                <a:latin typeface="Architects Daughter"/>
                <a:ea typeface="Architects Daughter"/>
                <a:cs typeface="Architects Daughter"/>
                <a:sym typeface="Architects Daughter"/>
              </a:rPr>
              <a:t>String</a:t>
            </a:r>
          </a:p>
        </p:txBody>
      </p:sp>
      <p:sp>
        <p:nvSpPr>
          <p:cNvPr name="TextBox 12" id="12"/>
          <p:cNvSpPr txBox="true"/>
          <p:nvPr/>
        </p:nvSpPr>
        <p:spPr>
          <a:xfrm rot="0">
            <a:off x="14226669" y="7362406"/>
            <a:ext cx="2658116" cy="1130109"/>
          </a:xfrm>
          <a:prstGeom prst="rect">
            <a:avLst/>
          </a:prstGeom>
        </p:spPr>
        <p:txBody>
          <a:bodyPr anchor="t" rtlCol="false" tIns="0" lIns="0" bIns="0" rIns="0">
            <a:spAutoFit/>
          </a:bodyPr>
          <a:lstStyle/>
          <a:p>
            <a:pPr algn="ctr">
              <a:lnSpc>
                <a:spcPts val="8296"/>
              </a:lnSpc>
            </a:pPr>
            <a:r>
              <a:rPr lang="en-US" sz="5925">
                <a:solidFill>
                  <a:srgbClr val="F8FFFB">
                    <a:alpha val="19608"/>
                  </a:srgbClr>
                </a:solidFill>
                <a:latin typeface="Architects Daughter"/>
                <a:ea typeface="Architects Daughter"/>
                <a:cs typeface="Architects Daughter"/>
                <a:sym typeface="Architects Daughter"/>
              </a:rPr>
              <a:t>Boolean</a:t>
            </a:r>
          </a:p>
        </p:txBody>
      </p:sp>
      <p:sp>
        <p:nvSpPr>
          <p:cNvPr name="TextBox 13" id="13"/>
          <p:cNvSpPr txBox="true"/>
          <p:nvPr/>
        </p:nvSpPr>
        <p:spPr>
          <a:xfrm rot="0">
            <a:off x="1526663" y="8434568"/>
            <a:ext cx="2691619" cy="1228892"/>
          </a:xfrm>
          <a:prstGeom prst="rect">
            <a:avLst/>
          </a:prstGeom>
        </p:spPr>
        <p:txBody>
          <a:bodyPr anchor="t" rtlCol="false" tIns="0" lIns="0" bIns="0" rIns="0">
            <a:spAutoFit/>
          </a:bodyPr>
          <a:lstStyle/>
          <a:p>
            <a:pPr algn="ctr">
              <a:lnSpc>
                <a:spcPts val="8987"/>
              </a:lnSpc>
            </a:pPr>
            <a:r>
              <a:rPr lang="en-US" sz="6419" b="true">
                <a:solidFill>
                  <a:srgbClr val="000000">
                    <a:alpha val="22353"/>
                  </a:srgbClr>
                </a:solidFill>
                <a:latin typeface="Arimo Bold"/>
                <a:ea typeface="Arimo Bold"/>
                <a:cs typeface="Arimo Bold"/>
                <a:sym typeface="Arimo Bold"/>
              </a:rPr>
              <a:t>25</a:t>
            </a:r>
          </a:p>
        </p:txBody>
      </p:sp>
      <p:sp>
        <p:nvSpPr>
          <p:cNvPr name="TextBox 14" id="14"/>
          <p:cNvSpPr txBox="true"/>
          <p:nvPr/>
        </p:nvSpPr>
        <p:spPr>
          <a:xfrm rot="0">
            <a:off x="4752579" y="8434568"/>
            <a:ext cx="2691619" cy="1241886"/>
          </a:xfrm>
          <a:prstGeom prst="rect">
            <a:avLst/>
          </a:prstGeom>
        </p:spPr>
        <p:txBody>
          <a:bodyPr anchor="t" rtlCol="false" tIns="0" lIns="0" bIns="0" rIns="0">
            <a:spAutoFit/>
          </a:bodyPr>
          <a:lstStyle/>
          <a:p>
            <a:pPr algn="ctr">
              <a:lnSpc>
                <a:spcPts val="8987"/>
              </a:lnSpc>
            </a:pPr>
            <a:r>
              <a:rPr lang="en-US" sz="6419" b="true">
                <a:solidFill>
                  <a:srgbClr val="F8FFFB"/>
                </a:solidFill>
                <a:latin typeface="Arimo Bold"/>
                <a:ea typeface="Arimo Bold"/>
                <a:cs typeface="Arimo Bold"/>
                <a:sym typeface="Arimo Bold"/>
              </a:rPr>
              <a:t>25.0</a:t>
            </a:r>
          </a:p>
        </p:txBody>
      </p:sp>
      <p:sp>
        <p:nvSpPr>
          <p:cNvPr name="TextBox 15" id="15"/>
          <p:cNvSpPr txBox="true"/>
          <p:nvPr/>
        </p:nvSpPr>
        <p:spPr>
          <a:xfrm rot="0">
            <a:off x="7721459" y="8434568"/>
            <a:ext cx="2691619" cy="1228892"/>
          </a:xfrm>
          <a:prstGeom prst="rect">
            <a:avLst/>
          </a:prstGeom>
        </p:spPr>
        <p:txBody>
          <a:bodyPr anchor="t" rtlCol="false" tIns="0" lIns="0" bIns="0" rIns="0">
            <a:spAutoFit/>
          </a:bodyPr>
          <a:lstStyle/>
          <a:p>
            <a:pPr algn="ctr">
              <a:lnSpc>
                <a:spcPts val="8987"/>
              </a:lnSpc>
            </a:pPr>
            <a:r>
              <a:rPr lang="en-US" sz="6419" b="true">
                <a:solidFill>
                  <a:srgbClr val="000000">
                    <a:alpha val="19608"/>
                  </a:srgbClr>
                </a:solidFill>
                <a:latin typeface="Arimo Bold"/>
                <a:ea typeface="Arimo Bold"/>
                <a:cs typeface="Arimo Bold"/>
                <a:sym typeface="Arimo Bold"/>
              </a:rPr>
              <a:t>'c'</a:t>
            </a:r>
          </a:p>
        </p:txBody>
      </p:sp>
      <p:sp>
        <p:nvSpPr>
          <p:cNvPr name="TextBox 16" id="16"/>
          <p:cNvSpPr txBox="true"/>
          <p:nvPr/>
        </p:nvSpPr>
        <p:spPr>
          <a:xfrm rot="0">
            <a:off x="11026888" y="8447562"/>
            <a:ext cx="2691619" cy="1228892"/>
          </a:xfrm>
          <a:prstGeom prst="rect">
            <a:avLst/>
          </a:prstGeom>
        </p:spPr>
        <p:txBody>
          <a:bodyPr anchor="t" rtlCol="false" tIns="0" lIns="0" bIns="0" rIns="0">
            <a:spAutoFit/>
          </a:bodyPr>
          <a:lstStyle/>
          <a:p>
            <a:pPr algn="ctr">
              <a:lnSpc>
                <a:spcPts val="8987"/>
              </a:lnSpc>
            </a:pPr>
            <a:r>
              <a:rPr lang="en-US" sz="6419" b="true">
                <a:solidFill>
                  <a:srgbClr val="000000">
                    <a:alpha val="19608"/>
                  </a:srgbClr>
                </a:solidFill>
                <a:latin typeface="Arimo Bold"/>
                <a:ea typeface="Arimo Bold"/>
                <a:cs typeface="Arimo Bold"/>
                <a:sym typeface="Arimo Bold"/>
              </a:rPr>
              <a:t>"ccc"</a:t>
            </a:r>
          </a:p>
        </p:txBody>
      </p:sp>
      <p:sp>
        <p:nvSpPr>
          <p:cNvPr name="TextBox 17" id="17"/>
          <p:cNvSpPr txBox="true"/>
          <p:nvPr/>
        </p:nvSpPr>
        <p:spPr>
          <a:xfrm rot="0">
            <a:off x="14193166" y="8421575"/>
            <a:ext cx="2691619" cy="1241886"/>
          </a:xfrm>
          <a:prstGeom prst="rect">
            <a:avLst/>
          </a:prstGeom>
        </p:spPr>
        <p:txBody>
          <a:bodyPr anchor="t" rtlCol="false" tIns="0" lIns="0" bIns="0" rIns="0">
            <a:spAutoFit/>
          </a:bodyPr>
          <a:lstStyle/>
          <a:p>
            <a:pPr algn="ctr">
              <a:lnSpc>
                <a:spcPts val="8987"/>
              </a:lnSpc>
            </a:pPr>
            <a:r>
              <a:rPr lang="en-US" sz="6419" b="true">
                <a:solidFill>
                  <a:srgbClr val="FFFFFF">
                    <a:alpha val="19608"/>
                  </a:srgbClr>
                </a:solidFill>
                <a:latin typeface="Arimo Bold"/>
                <a:ea typeface="Arimo Bold"/>
                <a:cs typeface="Arimo Bold"/>
                <a:sym typeface="Arimo Bold"/>
              </a:rPr>
              <a:t>TRUE</a:t>
            </a:r>
          </a:p>
        </p:txBody>
      </p:sp>
      <p:sp>
        <p:nvSpPr>
          <p:cNvPr name="TextBox 18" id="18"/>
          <p:cNvSpPr txBox="true"/>
          <p:nvPr/>
        </p:nvSpPr>
        <p:spPr>
          <a:xfrm rot="0">
            <a:off x="8379257" y="3573763"/>
            <a:ext cx="2003524" cy="1564003"/>
          </a:xfrm>
          <a:prstGeom prst="rect">
            <a:avLst/>
          </a:prstGeom>
        </p:spPr>
        <p:txBody>
          <a:bodyPr anchor="t" rtlCol="false" tIns="0" lIns="0" bIns="0" rIns="0">
            <a:spAutoFit/>
          </a:bodyPr>
          <a:lstStyle/>
          <a:p>
            <a:pPr algn="ctr">
              <a:lnSpc>
                <a:spcPts val="11444"/>
              </a:lnSpc>
            </a:pPr>
            <a:r>
              <a:rPr lang="en-US" sz="8175">
                <a:solidFill>
                  <a:srgbClr val="FFFFFF"/>
                </a:solidFill>
                <a:latin typeface="Architects Daughter"/>
                <a:ea typeface="Architects Daughter"/>
                <a:cs typeface="Architects Daughter"/>
                <a:sym typeface="Architects Daughter"/>
              </a:rPr>
              <a:t>35.2</a:t>
            </a:r>
          </a:p>
        </p:txBody>
      </p:sp>
      <p:grpSp>
        <p:nvGrpSpPr>
          <p:cNvPr name="Group 19" id="19"/>
          <p:cNvGrpSpPr/>
          <p:nvPr/>
        </p:nvGrpSpPr>
        <p:grpSpPr>
          <a:xfrm rot="0">
            <a:off x="2537237" y="210106"/>
            <a:ext cx="13213526" cy="9925515"/>
            <a:chOff x="0" y="0"/>
            <a:chExt cx="17618034" cy="13234020"/>
          </a:xfrm>
        </p:grpSpPr>
        <p:sp>
          <p:nvSpPr>
            <p:cNvPr name="Freeform 20" id="2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21" id="2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22" id="2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Tree>
  </p:cSld>
  <p:clrMapOvr>
    <a:masterClrMapping/>
  </p:clrMapOvr>
</p:sld>
</file>

<file path=ppt/slides/slide190.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grpSp>
        <p:nvGrpSpPr>
          <p:cNvPr name="Group 2" id="2"/>
          <p:cNvGrpSpPr/>
          <p:nvPr/>
        </p:nvGrpSpPr>
        <p:grpSpPr>
          <a:xfrm rot="0">
            <a:off x="1550613" y="3183801"/>
            <a:ext cx="15186774" cy="5602232"/>
            <a:chOff x="0" y="0"/>
            <a:chExt cx="20249032" cy="7469643"/>
          </a:xfrm>
        </p:grpSpPr>
        <p:sp>
          <p:nvSpPr>
            <p:cNvPr name="Freeform 3" id="3"/>
            <p:cNvSpPr/>
            <p:nvPr/>
          </p:nvSpPr>
          <p:spPr>
            <a:xfrm flipH="false" flipV="false" rot="0">
              <a:off x="0" y="0"/>
              <a:ext cx="20249007" cy="7469632"/>
            </a:xfrm>
            <a:custGeom>
              <a:avLst/>
              <a:gdLst/>
              <a:ahLst/>
              <a:cxnLst/>
              <a:rect r="r" b="b" t="t" l="l"/>
              <a:pathLst>
                <a:path h="7469632" w="20249007">
                  <a:moveTo>
                    <a:pt x="0" y="0"/>
                  </a:moveTo>
                  <a:lnTo>
                    <a:pt x="20249007" y="0"/>
                  </a:lnTo>
                  <a:lnTo>
                    <a:pt x="20249007" y="7469632"/>
                  </a:lnTo>
                  <a:lnTo>
                    <a:pt x="0" y="7469632"/>
                  </a:lnTo>
                  <a:lnTo>
                    <a:pt x="0" y="0"/>
                  </a:lnTo>
                  <a:close/>
                </a:path>
              </a:pathLst>
            </a:custGeom>
            <a:blipFill>
              <a:blip r:embed="rId2"/>
              <a:stretch>
                <a:fillRect l="0" t="0" r="0" b="0"/>
              </a:stretch>
            </a:blipFill>
          </p:spPr>
        </p:sp>
      </p:grpSp>
      <p:sp>
        <p:nvSpPr>
          <p:cNvPr name="TextBox 4" id="4"/>
          <p:cNvSpPr txBox="true"/>
          <p:nvPr/>
        </p:nvSpPr>
        <p:spPr>
          <a:xfrm rot="0">
            <a:off x="510397" y="952500"/>
            <a:ext cx="13908349" cy="333986"/>
          </a:xfrm>
          <a:prstGeom prst="rect">
            <a:avLst/>
          </a:prstGeom>
        </p:spPr>
        <p:txBody>
          <a:bodyPr anchor="t" rtlCol="false" tIns="0" lIns="0" bIns="0" rIns="0">
            <a:spAutoFit/>
          </a:bodyPr>
          <a:lstStyle/>
          <a:p>
            <a:pPr algn="l">
              <a:lnSpc>
                <a:spcPts val="5066"/>
              </a:lnSpc>
            </a:pPr>
            <a:r>
              <a:rPr lang="en-US" sz="8443">
                <a:solidFill>
                  <a:srgbClr val="5E17EB"/>
                </a:solidFill>
                <a:latin typeface="Spectre"/>
                <a:ea typeface="Spectre"/>
                <a:cs typeface="Spectre"/>
                <a:sym typeface="Spectre"/>
              </a:rPr>
              <a:t>TASK 1 - SQUARE</a:t>
            </a:r>
          </a:p>
        </p:txBody>
      </p:sp>
      <p:sp>
        <p:nvSpPr>
          <p:cNvPr name="TextBox 5" id="5"/>
          <p:cNvSpPr txBox="true"/>
          <p:nvPr/>
        </p:nvSpPr>
        <p:spPr>
          <a:xfrm rot="0">
            <a:off x="510397" y="1917729"/>
            <a:ext cx="16440124" cy="1266073"/>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Turn every item in the following list into squares. You can print out your result. </a:t>
            </a:r>
          </a:p>
        </p:txBody>
      </p:sp>
      <p:grpSp>
        <p:nvGrpSpPr>
          <p:cNvPr name="Group 6" id="6"/>
          <p:cNvGrpSpPr/>
          <p:nvPr/>
        </p:nvGrpSpPr>
        <p:grpSpPr>
          <a:xfrm rot="0">
            <a:off x="2537237" y="180743"/>
            <a:ext cx="13213526" cy="9925515"/>
            <a:chOff x="0" y="0"/>
            <a:chExt cx="17618034" cy="13234020"/>
          </a:xfrm>
        </p:grpSpPr>
        <p:sp>
          <p:nvSpPr>
            <p:cNvPr name="Freeform 7" id="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8" id="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9" id="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191.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sp>
        <p:nvSpPr>
          <p:cNvPr name="TextBox 2" id="2"/>
          <p:cNvSpPr txBox="true"/>
          <p:nvPr/>
        </p:nvSpPr>
        <p:spPr>
          <a:xfrm rot="0">
            <a:off x="510397" y="1066800"/>
            <a:ext cx="15655811" cy="1105222"/>
          </a:xfrm>
          <a:prstGeom prst="rect">
            <a:avLst/>
          </a:prstGeom>
        </p:spPr>
        <p:txBody>
          <a:bodyPr anchor="t" rtlCol="false" tIns="0" lIns="0" bIns="0" rIns="0">
            <a:spAutoFit/>
          </a:bodyPr>
          <a:lstStyle/>
          <a:p>
            <a:pPr algn="l">
              <a:lnSpc>
                <a:spcPts val="5701"/>
              </a:lnSpc>
            </a:pPr>
            <a:r>
              <a:rPr lang="en-US" sz="9504">
                <a:solidFill>
                  <a:srgbClr val="5E17EB"/>
                </a:solidFill>
                <a:latin typeface="Spectre"/>
                <a:ea typeface="Spectre"/>
                <a:cs typeface="Spectre"/>
                <a:sym typeface="Spectre"/>
              </a:rPr>
              <a:t>TASK 1 - EXAM MARKS </a:t>
            </a:r>
          </a:p>
        </p:txBody>
      </p:sp>
      <p:graphicFrame>
        <p:nvGraphicFramePr>
          <p:cNvPr name="Table 3" id="3"/>
          <p:cNvGraphicFramePr>
            <a:graphicFrameLocks noGrp="true"/>
          </p:cNvGraphicFramePr>
          <p:nvPr/>
        </p:nvGraphicFramePr>
        <p:xfrm>
          <a:off x="11813897" y="4430853"/>
          <a:ext cx="6226790" cy="3334912"/>
        </p:xfrm>
        <a:graphic>
          <a:graphicData uri="http://schemas.openxmlformats.org/drawingml/2006/table">
            <a:tbl>
              <a:tblPr/>
              <a:tblGrid>
                <a:gridCol w="1556697"/>
                <a:gridCol w="1556697"/>
                <a:gridCol w="1556697"/>
                <a:gridCol w="1556697"/>
              </a:tblGrid>
              <a:tr h="833728">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r>
              <a:tr h="833728">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33728">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33728">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11492" marR="111492" marT="111492" marB="111492"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
        <p:nvSpPr>
          <p:cNvPr name="TextBox 4" id="4"/>
          <p:cNvSpPr txBox="true"/>
          <p:nvPr/>
        </p:nvSpPr>
        <p:spPr>
          <a:xfrm rot="0">
            <a:off x="12191752" y="6935926"/>
            <a:ext cx="472960" cy="541339"/>
          </a:xfrm>
          <a:prstGeom prst="rect">
            <a:avLst/>
          </a:prstGeom>
        </p:spPr>
        <p:txBody>
          <a:bodyPr anchor="t" rtlCol="false" tIns="0" lIns="0" bIns="0" rIns="0">
            <a:spAutoFit/>
          </a:bodyPr>
          <a:lstStyle/>
          <a:p>
            <a:pPr algn="ctr">
              <a:lnSpc>
                <a:spcPts val="3774"/>
              </a:lnSpc>
            </a:pPr>
            <a:r>
              <a:rPr lang="en-US" sz="2696" i="true">
                <a:solidFill>
                  <a:srgbClr val="002529"/>
                </a:solidFill>
                <a:latin typeface="Arimo Italics"/>
                <a:ea typeface="Arimo Italics"/>
                <a:cs typeface="Arimo Italics"/>
                <a:sym typeface="Arimo Italics"/>
              </a:rPr>
              <a:t>2</a:t>
            </a:r>
          </a:p>
        </p:txBody>
      </p:sp>
      <p:sp>
        <p:nvSpPr>
          <p:cNvPr name="TextBox 5" id="5"/>
          <p:cNvSpPr txBox="true"/>
          <p:nvPr/>
        </p:nvSpPr>
        <p:spPr>
          <a:xfrm rot="0">
            <a:off x="15371700" y="5162642"/>
            <a:ext cx="691684" cy="764445"/>
          </a:xfrm>
          <a:prstGeom prst="rect">
            <a:avLst/>
          </a:prstGeom>
        </p:spPr>
        <p:txBody>
          <a:bodyPr anchor="t" rtlCol="false" tIns="0" lIns="0" bIns="0" rIns="0">
            <a:spAutoFit/>
          </a:bodyPr>
          <a:lstStyle/>
          <a:p>
            <a:pPr algn="ctr">
              <a:lnSpc>
                <a:spcPts val="5520"/>
              </a:lnSpc>
            </a:pPr>
            <a:r>
              <a:rPr lang="en-US" sz="3943">
                <a:solidFill>
                  <a:srgbClr val="002529"/>
                </a:solidFill>
                <a:latin typeface="Code Pro"/>
                <a:ea typeface="Code Pro"/>
                <a:cs typeface="Code Pro"/>
                <a:sym typeface="Code Pro"/>
              </a:rPr>
              <a:t>65</a:t>
            </a:r>
          </a:p>
        </p:txBody>
      </p:sp>
      <p:sp>
        <p:nvSpPr>
          <p:cNvPr name="TextBox 6" id="6"/>
          <p:cNvSpPr txBox="true"/>
          <p:nvPr/>
        </p:nvSpPr>
        <p:spPr>
          <a:xfrm rot="0">
            <a:off x="16944168" y="5162642"/>
            <a:ext cx="691684" cy="764445"/>
          </a:xfrm>
          <a:prstGeom prst="rect">
            <a:avLst/>
          </a:prstGeom>
        </p:spPr>
        <p:txBody>
          <a:bodyPr anchor="t" rtlCol="false" tIns="0" lIns="0" bIns="0" rIns="0">
            <a:spAutoFit/>
          </a:bodyPr>
          <a:lstStyle/>
          <a:p>
            <a:pPr algn="ctr">
              <a:lnSpc>
                <a:spcPts val="5520"/>
              </a:lnSpc>
            </a:pPr>
            <a:r>
              <a:rPr lang="en-US" sz="3943">
                <a:solidFill>
                  <a:srgbClr val="002529"/>
                </a:solidFill>
                <a:latin typeface="Code Pro"/>
                <a:ea typeface="Code Pro"/>
                <a:cs typeface="Code Pro"/>
                <a:sym typeface="Code Pro"/>
              </a:rPr>
              <a:t>67</a:t>
            </a:r>
          </a:p>
        </p:txBody>
      </p:sp>
      <p:sp>
        <p:nvSpPr>
          <p:cNvPr name="TextBox 7" id="7"/>
          <p:cNvSpPr txBox="true"/>
          <p:nvPr/>
        </p:nvSpPr>
        <p:spPr>
          <a:xfrm rot="0">
            <a:off x="13799233" y="5957692"/>
            <a:ext cx="691684" cy="764445"/>
          </a:xfrm>
          <a:prstGeom prst="rect">
            <a:avLst/>
          </a:prstGeom>
        </p:spPr>
        <p:txBody>
          <a:bodyPr anchor="t" rtlCol="false" tIns="0" lIns="0" bIns="0" rIns="0">
            <a:spAutoFit/>
          </a:bodyPr>
          <a:lstStyle/>
          <a:p>
            <a:pPr algn="ctr">
              <a:lnSpc>
                <a:spcPts val="5520"/>
              </a:lnSpc>
            </a:pPr>
            <a:r>
              <a:rPr lang="en-US" sz="3943">
                <a:solidFill>
                  <a:srgbClr val="002529"/>
                </a:solidFill>
                <a:latin typeface="Code Pro"/>
                <a:ea typeface="Code Pro"/>
                <a:cs typeface="Code Pro"/>
                <a:sym typeface="Code Pro"/>
              </a:rPr>
              <a:t>32</a:t>
            </a:r>
          </a:p>
        </p:txBody>
      </p:sp>
      <p:sp>
        <p:nvSpPr>
          <p:cNvPr name="TextBox 8" id="8"/>
          <p:cNvSpPr txBox="true"/>
          <p:nvPr/>
        </p:nvSpPr>
        <p:spPr>
          <a:xfrm rot="0">
            <a:off x="15371700" y="5957692"/>
            <a:ext cx="691684" cy="764445"/>
          </a:xfrm>
          <a:prstGeom prst="rect">
            <a:avLst/>
          </a:prstGeom>
        </p:spPr>
        <p:txBody>
          <a:bodyPr anchor="t" rtlCol="false" tIns="0" lIns="0" bIns="0" rIns="0">
            <a:spAutoFit/>
          </a:bodyPr>
          <a:lstStyle/>
          <a:p>
            <a:pPr algn="ctr">
              <a:lnSpc>
                <a:spcPts val="5520"/>
              </a:lnSpc>
            </a:pPr>
            <a:r>
              <a:rPr lang="en-US" sz="3943">
                <a:solidFill>
                  <a:srgbClr val="002529"/>
                </a:solidFill>
                <a:latin typeface="Code Pro"/>
                <a:ea typeface="Code Pro"/>
                <a:cs typeface="Code Pro"/>
                <a:sym typeface="Code Pro"/>
              </a:rPr>
              <a:t>90</a:t>
            </a:r>
          </a:p>
        </p:txBody>
      </p:sp>
      <p:sp>
        <p:nvSpPr>
          <p:cNvPr name="TextBox 9" id="9"/>
          <p:cNvSpPr txBox="true"/>
          <p:nvPr/>
        </p:nvSpPr>
        <p:spPr>
          <a:xfrm rot="0">
            <a:off x="16944168" y="5957692"/>
            <a:ext cx="691684" cy="764445"/>
          </a:xfrm>
          <a:prstGeom prst="rect">
            <a:avLst/>
          </a:prstGeom>
        </p:spPr>
        <p:txBody>
          <a:bodyPr anchor="t" rtlCol="false" tIns="0" lIns="0" bIns="0" rIns="0">
            <a:spAutoFit/>
          </a:bodyPr>
          <a:lstStyle/>
          <a:p>
            <a:pPr algn="ctr">
              <a:lnSpc>
                <a:spcPts val="5520"/>
              </a:lnSpc>
            </a:pPr>
            <a:r>
              <a:rPr lang="en-US" sz="3943">
                <a:solidFill>
                  <a:srgbClr val="002529"/>
                </a:solidFill>
                <a:latin typeface="Code Pro"/>
                <a:ea typeface="Code Pro"/>
                <a:cs typeface="Code Pro"/>
                <a:sym typeface="Code Pro"/>
              </a:rPr>
              <a:t>75</a:t>
            </a:r>
          </a:p>
        </p:txBody>
      </p:sp>
      <p:sp>
        <p:nvSpPr>
          <p:cNvPr name="TextBox 10" id="10"/>
          <p:cNvSpPr txBox="true"/>
          <p:nvPr/>
        </p:nvSpPr>
        <p:spPr>
          <a:xfrm rot="0">
            <a:off x="13799233" y="6805323"/>
            <a:ext cx="691684" cy="764445"/>
          </a:xfrm>
          <a:prstGeom prst="rect">
            <a:avLst/>
          </a:prstGeom>
        </p:spPr>
        <p:txBody>
          <a:bodyPr anchor="t" rtlCol="false" tIns="0" lIns="0" bIns="0" rIns="0">
            <a:spAutoFit/>
          </a:bodyPr>
          <a:lstStyle/>
          <a:p>
            <a:pPr algn="ctr">
              <a:lnSpc>
                <a:spcPts val="5520"/>
              </a:lnSpc>
            </a:pPr>
            <a:r>
              <a:rPr lang="en-US" sz="3943">
                <a:solidFill>
                  <a:srgbClr val="002529"/>
                </a:solidFill>
                <a:latin typeface="Code Pro"/>
                <a:ea typeface="Code Pro"/>
                <a:cs typeface="Code Pro"/>
                <a:sym typeface="Code Pro"/>
              </a:rPr>
              <a:t>66</a:t>
            </a:r>
          </a:p>
        </p:txBody>
      </p:sp>
      <p:sp>
        <p:nvSpPr>
          <p:cNvPr name="TextBox 11" id="11"/>
          <p:cNvSpPr txBox="true"/>
          <p:nvPr/>
        </p:nvSpPr>
        <p:spPr>
          <a:xfrm rot="0">
            <a:off x="15371700" y="6805323"/>
            <a:ext cx="691684" cy="764445"/>
          </a:xfrm>
          <a:prstGeom prst="rect">
            <a:avLst/>
          </a:prstGeom>
        </p:spPr>
        <p:txBody>
          <a:bodyPr anchor="t" rtlCol="false" tIns="0" lIns="0" bIns="0" rIns="0">
            <a:spAutoFit/>
          </a:bodyPr>
          <a:lstStyle/>
          <a:p>
            <a:pPr algn="ctr">
              <a:lnSpc>
                <a:spcPts val="5520"/>
              </a:lnSpc>
            </a:pPr>
            <a:r>
              <a:rPr lang="en-US" sz="3943">
                <a:solidFill>
                  <a:srgbClr val="002529"/>
                </a:solidFill>
                <a:latin typeface="Code Pro"/>
                <a:ea typeface="Code Pro"/>
                <a:cs typeface="Code Pro"/>
                <a:sym typeface="Code Pro"/>
              </a:rPr>
              <a:t>77</a:t>
            </a:r>
          </a:p>
        </p:txBody>
      </p:sp>
      <p:sp>
        <p:nvSpPr>
          <p:cNvPr name="TextBox 12" id="12"/>
          <p:cNvSpPr txBox="true"/>
          <p:nvPr/>
        </p:nvSpPr>
        <p:spPr>
          <a:xfrm rot="0">
            <a:off x="16944168" y="6805323"/>
            <a:ext cx="691684" cy="764445"/>
          </a:xfrm>
          <a:prstGeom prst="rect">
            <a:avLst/>
          </a:prstGeom>
        </p:spPr>
        <p:txBody>
          <a:bodyPr anchor="t" rtlCol="false" tIns="0" lIns="0" bIns="0" rIns="0">
            <a:spAutoFit/>
          </a:bodyPr>
          <a:lstStyle/>
          <a:p>
            <a:pPr algn="ctr">
              <a:lnSpc>
                <a:spcPts val="5520"/>
              </a:lnSpc>
            </a:pPr>
            <a:r>
              <a:rPr lang="en-US" sz="3943">
                <a:solidFill>
                  <a:srgbClr val="002529"/>
                </a:solidFill>
                <a:latin typeface="Code Pro"/>
                <a:ea typeface="Code Pro"/>
                <a:cs typeface="Code Pro"/>
                <a:sym typeface="Code Pro"/>
              </a:rPr>
              <a:t>31</a:t>
            </a:r>
          </a:p>
        </p:txBody>
      </p:sp>
      <p:sp>
        <p:nvSpPr>
          <p:cNvPr name="TextBox 13" id="13"/>
          <p:cNvSpPr txBox="true"/>
          <p:nvPr/>
        </p:nvSpPr>
        <p:spPr>
          <a:xfrm rot="0">
            <a:off x="13744217" y="5162642"/>
            <a:ext cx="691684" cy="764445"/>
          </a:xfrm>
          <a:prstGeom prst="rect">
            <a:avLst/>
          </a:prstGeom>
        </p:spPr>
        <p:txBody>
          <a:bodyPr anchor="t" rtlCol="false" tIns="0" lIns="0" bIns="0" rIns="0">
            <a:spAutoFit/>
          </a:bodyPr>
          <a:lstStyle/>
          <a:p>
            <a:pPr algn="ctr">
              <a:lnSpc>
                <a:spcPts val="5520"/>
              </a:lnSpc>
            </a:pPr>
            <a:r>
              <a:rPr lang="en-US" sz="3943">
                <a:solidFill>
                  <a:srgbClr val="002529"/>
                </a:solidFill>
                <a:latin typeface="Code Pro"/>
                <a:ea typeface="Code Pro"/>
                <a:cs typeface="Code Pro"/>
                <a:sym typeface="Code Pro"/>
              </a:rPr>
              <a:t>76</a:t>
            </a:r>
          </a:p>
        </p:txBody>
      </p:sp>
      <p:sp>
        <p:nvSpPr>
          <p:cNvPr name="TextBox 14" id="14"/>
          <p:cNvSpPr txBox="true"/>
          <p:nvPr/>
        </p:nvSpPr>
        <p:spPr>
          <a:xfrm rot="0">
            <a:off x="12191752" y="6128216"/>
            <a:ext cx="472960" cy="541339"/>
          </a:xfrm>
          <a:prstGeom prst="rect">
            <a:avLst/>
          </a:prstGeom>
        </p:spPr>
        <p:txBody>
          <a:bodyPr anchor="t" rtlCol="false" tIns="0" lIns="0" bIns="0" rIns="0">
            <a:spAutoFit/>
          </a:bodyPr>
          <a:lstStyle/>
          <a:p>
            <a:pPr algn="ctr">
              <a:lnSpc>
                <a:spcPts val="3774"/>
              </a:lnSpc>
            </a:pPr>
            <a:r>
              <a:rPr lang="en-US" sz="2696" i="true">
                <a:solidFill>
                  <a:srgbClr val="002529"/>
                </a:solidFill>
                <a:latin typeface="Arimo Italics"/>
                <a:ea typeface="Arimo Italics"/>
                <a:cs typeface="Arimo Italics"/>
                <a:sym typeface="Arimo Italics"/>
              </a:rPr>
              <a:t>1</a:t>
            </a:r>
          </a:p>
        </p:txBody>
      </p:sp>
      <p:sp>
        <p:nvSpPr>
          <p:cNvPr name="TextBox 15" id="15"/>
          <p:cNvSpPr txBox="true"/>
          <p:nvPr/>
        </p:nvSpPr>
        <p:spPr>
          <a:xfrm rot="0">
            <a:off x="12191752" y="5293245"/>
            <a:ext cx="472960" cy="541339"/>
          </a:xfrm>
          <a:prstGeom prst="rect">
            <a:avLst/>
          </a:prstGeom>
        </p:spPr>
        <p:txBody>
          <a:bodyPr anchor="t" rtlCol="false" tIns="0" lIns="0" bIns="0" rIns="0">
            <a:spAutoFit/>
          </a:bodyPr>
          <a:lstStyle/>
          <a:p>
            <a:pPr algn="ctr">
              <a:lnSpc>
                <a:spcPts val="3774"/>
              </a:lnSpc>
            </a:pPr>
            <a:r>
              <a:rPr lang="en-US" sz="2696" i="true">
                <a:solidFill>
                  <a:srgbClr val="002529"/>
                </a:solidFill>
                <a:latin typeface="Arimo Italics"/>
                <a:ea typeface="Arimo Italics"/>
                <a:cs typeface="Arimo Italics"/>
                <a:sym typeface="Arimo Italics"/>
              </a:rPr>
              <a:t>0</a:t>
            </a:r>
          </a:p>
        </p:txBody>
      </p:sp>
      <p:sp>
        <p:nvSpPr>
          <p:cNvPr name="TextBox 16" id="16"/>
          <p:cNvSpPr txBox="true"/>
          <p:nvPr/>
        </p:nvSpPr>
        <p:spPr>
          <a:xfrm rot="0">
            <a:off x="13908595" y="4484561"/>
            <a:ext cx="472960" cy="541339"/>
          </a:xfrm>
          <a:prstGeom prst="rect">
            <a:avLst/>
          </a:prstGeom>
        </p:spPr>
        <p:txBody>
          <a:bodyPr anchor="t" rtlCol="false" tIns="0" lIns="0" bIns="0" rIns="0">
            <a:spAutoFit/>
          </a:bodyPr>
          <a:lstStyle/>
          <a:p>
            <a:pPr algn="ctr">
              <a:lnSpc>
                <a:spcPts val="3774"/>
              </a:lnSpc>
            </a:pPr>
            <a:r>
              <a:rPr lang="en-US" sz="2696" i="true">
                <a:solidFill>
                  <a:srgbClr val="002529"/>
                </a:solidFill>
                <a:latin typeface="Arimo Italics"/>
                <a:ea typeface="Arimo Italics"/>
                <a:cs typeface="Arimo Italics"/>
                <a:sym typeface="Arimo Italics"/>
              </a:rPr>
              <a:t>0</a:t>
            </a:r>
          </a:p>
        </p:txBody>
      </p:sp>
      <p:sp>
        <p:nvSpPr>
          <p:cNvPr name="TextBox 17" id="17"/>
          <p:cNvSpPr txBox="true"/>
          <p:nvPr/>
        </p:nvSpPr>
        <p:spPr>
          <a:xfrm rot="0">
            <a:off x="15481063" y="4484561"/>
            <a:ext cx="472960" cy="541339"/>
          </a:xfrm>
          <a:prstGeom prst="rect">
            <a:avLst/>
          </a:prstGeom>
        </p:spPr>
        <p:txBody>
          <a:bodyPr anchor="t" rtlCol="false" tIns="0" lIns="0" bIns="0" rIns="0">
            <a:spAutoFit/>
          </a:bodyPr>
          <a:lstStyle/>
          <a:p>
            <a:pPr algn="ctr">
              <a:lnSpc>
                <a:spcPts val="3774"/>
              </a:lnSpc>
            </a:pPr>
            <a:r>
              <a:rPr lang="en-US" sz="2696" i="true">
                <a:solidFill>
                  <a:srgbClr val="002529"/>
                </a:solidFill>
                <a:latin typeface="Arimo Italics"/>
                <a:ea typeface="Arimo Italics"/>
                <a:cs typeface="Arimo Italics"/>
                <a:sym typeface="Arimo Italics"/>
              </a:rPr>
              <a:t>1</a:t>
            </a:r>
          </a:p>
        </p:txBody>
      </p:sp>
      <p:sp>
        <p:nvSpPr>
          <p:cNvPr name="TextBox 18" id="18"/>
          <p:cNvSpPr txBox="true"/>
          <p:nvPr/>
        </p:nvSpPr>
        <p:spPr>
          <a:xfrm rot="0">
            <a:off x="17052215" y="4484561"/>
            <a:ext cx="472960" cy="541339"/>
          </a:xfrm>
          <a:prstGeom prst="rect">
            <a:avLst/>
          </a:prstGeom>
        </p:spPr>
        <p:txBody>
          <a:bodyPr anchor="t" rtlCol="false" tIns="0" lIns="0" bIns="0" rIns="0">
            <a:spAutoFit/>
          </a:bodyPr>
          <a:lstStyle/>
          <a:p>
            <a:pPr algn="ctr">
              <a:lnSpc>
                <a:spcPts val="3774"/>
              </a:lnSpc>
            </a:pPr>
            <a:r>
              <a:rPr lang="en-US" sz="2696" i="true">
                <a:solidFill>
                  <a:srgbClr val="002529"/>
                </a:solidFill>
                <a:latin typeface="Arimo Italics"/>
                <a:ea typeface="Arimo Italics"/>
                <a:cs typeface="Arimo Italics"/>
                <a:sym typeface="Arimo Italics"/>
              </a:rPr>
              <a:t>2</a:t>
            </a:r>
          </a:p>
        </p:txBody>
      </p:sp>
      <p:sp>
        <p:nvSpPr>
          <p:cNvPr name="TextBox 19" id="19"/>
          <p:cNvSpPr txBox="true"/>
          <p:nvPr/>
        </p:nvSpPr>
        <p:spPr>
          <a:xfrm rot="0">
            <a:off x="12042771" y="4456013"/>
            <a:ext cx="899455" cy="541339"/>
          </a:xfrm>
          <a:prstGeom prst="rect">
            <a:avLst/>
          </a:prstGeom>
        </p:spPr>
        <p:txBody>
          <a:bodyPr anchor="t" rtlCol="false" tIns="0" lIns="0" bIns="0" rIns="0">
            <a:spAutoFit/>
          </a:bodyPr>
          <a:lstStyle/>
          <a:p>
            <a:pPr algn="ctr">
              <a:lnSpc>
                <a:spcPts val="3774"/>
              </a:lnSpc>
            </a:pPr>
            <a:r>
              <a:rPr lang="en-US" sz="2696" i="true">
                <a:solidFill>
                  <a:srgbClr val="002529"/>
                </a:solidFill>
                <a:latin typeface="Arimo Italics"/>
                <a:ea typeface="Arimo Italics"/>
                <a:cs typeface="Arimo Italics"/>
                <a:sym typeface="Arimo Italics"/>
              </a:rPr>
              <a:t>Index</a:t>
            </a:r>
          </a:p>
        </p:txBody>
      </p:sp>
      <p:sp>
        <p:nvSpPr>
          <p:cNvPr name="TextBox 20" id="20"/>
          <p:cNvSpPr txBox="true"/>
          <p:nvPr/>
        </p:nvSpPr>
        <p:spPr>
          <a:xfrm rot="0">
            <a:off x="13412240" y="3911107"/>
            <a:ext cx="1380444" cy="429691"/>
          </a:xfrm>
          <a:prstGeom prst="rect">
            <a:avLst/>
          </a:prstGeom>
        </p:spPr>
        <p:txBody>
          <a:bodyPr anchor="t" rtlCol="false" tIns="0" lIns="0" bIns="0" rIns="0">
            <a:spAutoFit/>
          </a:bodyPr>
          <a:lstStyle/>
          <a:p>
            <a:pPr algn="ctr">
              <a:lnSpc>
                <a:spcPts val="3113"/>
              </a:lnSpc>
            </a:pPr>
            <a:r>
              <a:rPr lang="en-US" sz="2224">
                <a:solidFill>
                  <a:srgbClr val="000000"/>
                </a:solidFill>
                <a:latin typeface="Code Pro"/>
                <a:ea typeface="Code Pro"/>
                <a:cs typeface="Code Pro"/>
                <a:sym typeface="Code Pro"/>
              </a:rPr>
              <a:t>Physics</a:t>
            </a:r>
          </a:p>
        </p:txBody>
      </p:sp>
      <p:sp>
        <p:nvSpPr>
          <p:cNvPr name="TextBox 21" id="21"/>
          <p:cNvSpPr txBox="true"/>
          <p:nvPr/>
        </p:nvSpPr>
        <p:spPr>
          <a:xfrm rot="0">
            <a:off x="14927292" y="3902343"/>
            <a:ext cx="1476843" cy="429691"/>
          </a:xfrm>
          <a:prstGeom prst="rect">
            <a:avLst/>
          </a:prstGeom>
        </p:spPr>
        <p:txBody>
          <a:bodyPr anchor="t" rtlCol="false" tIns="0" lIns="0" bIns="0" rIns="0">
            <a:spAutoFit/>
          </a:bodyPr>
          <a:lstStyle/>
          <a:p>
            <a:pPr algn="ctr">
              <a:lnSpc>
                <a:spcPts val="3113"/>
              </a:lnSpc>
            </a:pPr>
            <a:r>
              <a:rPr lang="en-US" sz="2224">
                <a:solidFill>
                  <a:srgbClr val="000000"/>
                </a:solidFill>
                <a:latin typeface="Code Pro"/>
                <a:ea typeface="Code Pro"/>
                <a:cs typeface="Code Pro"/>
                <a:sym typeface="Code Pro"/>
              </a:rPr>
              <a:t>Chemistry</a:t>
            </a:r>
          </a:p>
        </p:txBody>
      </p:sp>
      <p:sp>
        <p:nvSpPr>
          <p:cNvPr name="TextBox 22" id="22"/>
          <p:cNvSpPr txBox="true"/>
          <p:nvPr/>
        </p:nvSpPr>
        <p:spPr>
          <a:xfrm rot="0">
            <a:off x="16563844" y="3902343"/>
            <a:ext cx="1476843" cy="429691"/>
          </a:xfrm>
          <a:prstGeom prst="rect">
            <a:avLst/>
          </a:prstGeom>
        </p:spPr>
        <p:txBody>
          <a:bodyPr anchor="t" rtlCol="false" tIns="0" lIns="0" bIns="0" rIns="0">
            <a:spAutoFit/>
          </a:bodyPr>
          <a:lstStyle/>
          <a:p>
            <a:pPr algn="ctr">
              <a:lnSpc>
                <a:spcPts val="3113"/>
              </a:lnSpc>
            </a:pPr>
            <a:r>
              <a:rPr lang="en-US" sz="2224">
                <a:solidFill>
                  <a:srgbClr val="000000"/>
                </a:solidFill>
                <a:latin typeface="Code Pro"/>
                <a:ea typeface="Code Pro"/>
                <a:cs typeface="Code Pro"/>
                <a:sym typeface="Code Pro"/>
              </a:rPr>
              <a:t>Biology</a:t>
            </a:r>
          </a:p>
        </p:txBody>
      </p:sp>
      <p:sp>
        <p:nvSpPr>
          <p:cNvPr name="TextBox 23" id="23"/>
          <p:cNvSpPr txBox="true"/>
          <p:nvPr/>
        </p:nvSpPr>
        <p:spPr>
          <a:xfrm rot="0">
            <a:off x="10041313" y="5331345"/>
            <a:ext cx="1476843" cy="429691"/>
          </a:xfrm>
          <a:prstGeom prst="rect">
            <a:avLst/>
          </a:prstGeom>
        </p:spPr>
        <p:txBody>
          <a:bodyPr anchor="t" rtlCol="false" tIns="0" lIns="0" bIns="0" rIns="0">
            <a:spAutoFit/>
          </a:bodyPr>
          <a:lstStyle/>
          <a:p>
            <a:pPr algn="ctr">
              <a:lnSpc>
                <a:spcPts val="3113"/>
              </a:lnSpc>
            </a:pPr>
            <a:r>
              <a:rPr lang="en-US" sz="2224">
                <a:solidFill>
                  <a:srgbClr val="000000"/>
                </a:solidFill>
                <a:latin typeface="Code Pro"/>
                <a:ea typeface="Code Pro"/>
                <a:cs typeface="Code Pro"/>
                <a:sym typeface="Code Pro"/>
              </a:rPr>
              <a:t>StudentA</a:t>
            </a:r>
          </a:p>
        </p:txBody>
      </p:sp>
      <p:sp>
        <p:nvSpPr>
          <p:cNvPr name="TextBox 24" id="24"/>
          <p:cNvSpPr txBox="true"/>
          <p:nvPr/>
        </p:nvSpPr>
        <p:spPr>
          <a:xfrm rot="0">
            <a:off x="10041313" y="6162107"/>
            <a:ext cx="1476843" cy="429691"/>
          </a:xfrm>
          <a:prstGeom prst="rect">
            <a:avLst/>
          </a:prstGeom>
        </p:spPr>
        <p:txBody>
          <a:bodyPr anchor="t" rtlCol="false" tIns="0" lIns="0" bIns="0" rIns="0">
            <a:spAutoFit/>
          </a:bodyPr>
          <a:lstStyle/>
          <a:p>
            <a:pPr algn="ctr">
              <a:lnSpc>
                <a:spcPts val="3113"/>
              </a:lnSpc>
            </a:pPr>
            <a:r>
              <a:rPr lang="en-US" sz="2224">
                <a:solidFill>
                  <a:srgbClr val="000000"/>
                </a:solidFill>
                <a:latin typeface="Code Pro"/>
                <a:ea typeface="Code Pro"/>
                <a:cs typeface="Code Pro"/>
                <a:sym typeface="Code Pro"/>
              </a:rPr>
              <a:t>StudentB</a:t>
            </a:r>
          </a:p>
        </p:txBody>
      </p:sp>
      <p:sp>
        <p:nvSpPr>
          <p:cNvPr name="TextBox 25" id="25"/>
          <p:cNvSpPr txBox="true"/>
          <p:nvPr/>
        </p:nvSpPr>
        <p:spPr>
          <a:xfrm rot="0">
            <a:off x="10041313" y="6974026"/>
            <a:ext cx="1476843" cy="429691"/>
          </a:xfrm>
          <a:prstGeom prst="rect">
            <a:avLst/>
          </a:prstGeom>
        </p:spPr>
        <p:txBody>
          <a:bodyPr anchor="t" rtlCol="false" tIns="0" lIns="0" bIns="0" rIns="0">
            <a:spAutoFit/>
          </a:bodyPr>
          <a:lstStyle/>
          <a:p>
            <a:pPr algn="ctr">
              <a:lnSpc>
                <a:spcPts val="3113"/>
              </a:lnSpc>
            </a:pPr>
            <a:r>
              <a:rPr lang="en-US" sz="2224">
                <a:solidFill>
                  <a:srgbClr val="000000"/>
                </a:solidFill>
                <a:latin typeface="Code Pro"/>
                <a:ea typeface="Code Pro"/>
                <a:cs typeface="Code Pro"/>
                <a:sym typeface="Code Pro"/>
              </a:rPr>
              <a:t>StudentC</a:t>
            </a:r>
          </a:p>
        </p:txBody>
      </p:sp>
      <p:sp>
        <p:nvSpPr>
          <p:cNvPr name="TextBox 26" id="26"/>
          <p:cNvSpPr txBox="true"/>
          <p:nvPr/>
        </p:nvSpPr>
        <p:spPr>
          <a:xfrm rot="0">
            <a:off x="481822" y="2711572"/>
            <a:ext cx="9064191" cy="6692265"/>
          </a:xfrm>
          <a:prstGeom prst="rect">
            <a:avLst/>
          </a:prstGeom>
        </p:spPr>
        <p:txBody>
          <a:bodyPr anchor="t" rtlCol="false" tIns="0" lIns="0" bIns="0" rIns="0">
            <a:spAutoFit/>
          </a:bodyPr>
          <a:lstStyle/>
          <a:p>
            <a:pPr algn="l">
              <a:lnSpc>
                <a:spcPts val="4409"/>
              </a:lnSpc>
            </a:pPr>
            <a:r>
              <a:rPr lang="en-US" sz="3150" b="true">
                <a:solidFill>
                  <a:srgbClr val="000000"/>
                </a:solidFill>
                <a:latin typeface="Arimo Bold"/>
                <a:ea typeface="Arimo Bold"/>
                <a:cs typeface="Arimo Bold"/>
                <a:sym typeface="Arimo Bold"/>
              </a:rPr>
              <a:t>Create a list of list in python to represent the data. Then, find out:</a:t>
            </a:r>
          </a:p>
          <a:p>
            <a:pPr algn="l" marL="720091" indent="-240030" lvl="2">
              <a:lnSpc>
                <a:spcPts val="4409"/>
              </a:lnSpc>
              <a:buAutoNum type="arabicPeriod" startAt="1"/>
            </a:pPr>
            <a:r>
              <a:rPr lang="en-US" b="true" sz="3150">
                <a:solidFill>
                  <a:srgbClr val="000000"/>
                </a:solidFill>
                <a:latin typeface="Arimo Bold"/>
                <a:ea typeface="Arimo Bold"/>
                <a:cs typeface="Arimo Bold"/>
                <a:sym typeface="Arimo Bold"/>
              </a:rPr>
              <a:t>Find out the top marks for Physics, Chemistry and Biology.</a:t>
            </a:r>
          </a:p>
          <a:p>
            <a:pPr algn="l" marL="720091" indent="-240030" lvl="2">
              <a:lnSpc>
                <a:spcPts val="4409"/>
              </a:lnSpc>
              <a:buAutoNum type="arabicPeriod" startAt="1"/>
            </a:pPr>
            <a:r>
              <a:rPr lang="en-US" b="true" sz="3150">
                <a:solidFill>
                  <a:srgbClr val="000000"/>
                </a:solidFill>
                <a:latin typeface="Arimo Bold"/>
                <a:ea typeface="Arimo Bold"/>
                <a:cs typeface="Arimo Bold"/>
                <a:sym typeface="Arimo Bold"/>
              </a:rPr>
              <a:t>The student with the highest average mark</a:t>
            </a:r>
          </a:p>
          <a:p>
            <a:pPr algn="l" marL="720091" indent="-240030" lvl="2">
              <a:lnSpc>
                <a:spcPts val="4409"/>
              </a:lnSpc>
            </a:pPr>
          </a:p>
          <a:p>
            <a:pPr algn="l" marL="720091" indent="-240030" lvl="2">
              <a:lnSpc>
                <a:spcPts val="4409"/>
              </a:lnSpc>
            </a:pPr>
            <a:r>
              <a:rPr lang="en-US" b="true" sz="3150">
                <a:solidFill>
                  <a:srgbClr val="000000"/>
                </a:solidFill>
                <a:latin typeface="Arimo Bold"/>
                <a:ea typeface="Arimo Bold"/>
                <a:cs typeface="Arimo Bold"/>
                <a:sym typeface="Arimo Bold"/>
              </a:rPr>
              <a:t>Tips: The index and subject/name column is for illustration only, you do not need to include them in your list. Your list should be a 3x3 two dimensional list. </a:t>
            </a:r>
          </a:p>
        </p:txBody>
      </p:sp>
      <p:grpSp>
        <p:nvGrpSpPr>
          <p:cNvPr name="Group 27" id="27"/>
          <p:cNvGrpSpPr/>
          <p:nvPr/>
        </p:nvGrpSpPr>
        <p:grpSpPr>
          <a:xfrm rot="0">
            <a:off x="2537237" y="180743"/>
            <a:ext cx="13213526" cy="9925515"/>
            <a:chOff x="0" y="0"/>
            <a:chExt cx="17618034" cy="13234020"/>
          </a:xfrm>
        </p:grpSpPr>
        <p:sp>
          <p:nvSpPr>
            <p:cNvPr name="Freeform 28" id="2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2">
                <a:alphaModFix amt="70000"/>
              </a:blip>
              <a:stretch>
                <a:fillRect l="0" t="0" r="0" b="0"/>
              </a:stretch>
            </a:blipFill>
          </p:spPr>
        </p:sp>
        <p:sp>
          <p:nvSpPr>
            <p:cNvPr name="Freeform 29" id="2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3">
                <a:alphaModFix amt="9999"/>
              </a:blip>
              <a:stretch>
                <a:fillRect l="0" t="0" r="0" b="0"/>
              </a:stretch>
            </a:blipFill>
          </p:spPr>
        </p:sp>
        <p:sp>
          <p:nvSpPr>
            <p:cNvPr name="TextBox 30" id="3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4" tooltip="http://www.exampaperspractice.co.uk"/>
                </a:rPr>
                <a:t>www.exampaperspractice.co.uk</a:t>
              </a:r>
            </a:p>
          </p:txBody>
        </p:sp>
      </p:grpSp>
    </p:spTree>
  </p:cSld>
  <p:clrMapOvr>
    <a:masterClrMapping/>
  </p:clrMapOvr>
</p:sld>
</file>

<file path=ppt/slides/slide192.xml><?xml version="1.0" encoding="utf-8"?>
<p:sld xmlns:p="http://schemas.openxmlformats.org/presentationml/2006/main" xmlns:a="http://schemas.openxmlformats.org/drawingml/2006/main" xmlns:r="http://schemas.openxmlformats.org/officeDocument/2006/relationships">
  <p:cSld>
    <p:bg>
      <p:bgPr>
        <a:solidFill>
          <a:srgbClr val="FF1616"/>
        </a:solidFill>
      </p:bgPr>
    </p:bg>
    <p:spTree>
      <p:nvGrpSpPr>
        <p:cNvPr id="1" name=""/>
        <p:cNvGrpSpPr/>
        <p:nvPr/>
      </p:nvGrpSpPr>
      <p:grpSpPr>
        <a:xfrm>
          <a:off x="0" y="0"/>
          <a:ext cx="0" cy="0"/>
          <a:chOff x="0" y="0"/>
          <a:chExt cx="0" cy="0"/>
        </a:xfrm>
      </p:grpSpPr>
      <p:grpSp>
        <p:nvGrpSpPr>
          <p:cNvPr name="Group 2" id="2"/>
          <p:cNvGrpSpPr/>
          <p:nvPr/>
        </p:nvGrpSpPr>
        <p:grpSpPr>
          <a:xfrm rot="0">
            <a:off x="2204769" y="2224854"/>
            <a:ext cx="14865702" cy="5483792"/>
            <a:chOff x="0" y="0"/>
            <a:chExt cx="19820936" cy="7311723"/>
          </a:xfrm>
        </p:grpSpPr>
        <p:sp>
          <p:nvSpPr>
            <p:cNvPr name="Freeform 3" id="3"/>
            <p:cNvSpPr/>
            <p:nvPr/>
          </p:nvSpPr>
          <p:spPr>
            <a:xfrm flipH="false" flipV="false" rot="0">
              <a:off x="0" y="0"/>
              <a:ext cx="19820889" cy="7311771"/>
            </a:xfrm>
            <a:custGeom>
              <a:avLst/>
              <a:gdLst/>
              <a:ahLst/>
              <a:cxnLst/>
              <a:rect r="r" b="b" t="t" l="l"/>
              <a:pathLst>
                <a:path h="7311771" w="19820889">
                  <a:moveTo>
                    <a:pt x="0" y="0"/>
                  </a:moveTo>
                  <a:lnTo>
                    <a:pt x="19820889" y="0"/>
                  </a:lnTo>
                  <a:lnTo>
                    <a:pt x="19820889" y="7311771"/>
                  </a:lnTo>
                  <a:lnTo>
                    <a:pt x="0" y="7311771"/>
                  </a:lnTo>
                  <a:lnTo>
                    <a:pt x="0" y="0"/>
                  </a:lnTo>
                  <a:close/>
                </a:path>
              </a:pathLst>
            </a:custGeom>
            <a:blipFill>
              <a:blip r:embed="rId2"/>
              <a:stretch>
                <a:fillRect l="0" t="0" r="0" b="0"/>
              </a:stretch>
            </a:blipFill>
          </p:spPr>
        </p:sp>
      </p:grpSp>
      <p:sp>
        <p:nvSpPr>
          <p:cNvPr name="TextBox 4" id="4"/>
          <p:cNvSpPr txBox="true"/>
          <p:nvPr/>
        </p:nvSpPr>
        <p:spPr>
          <a:xfrm rot="0">
            <a:off x="285789" y="1123789"/>
            <a:ext cx="16224818" cy="381322"/>
          </a:xfrm>
          <a:prstGeom prst="rect">
            <a:avLst/>
          </a:prstGeom>
        </p:spPr>
        <p:txBody>
          <a:bodyPr anchor="t" rtlCol="false" tIns="0" lIns="0" bIns="0" rIns="0">
            <a:spAutoFit/>
          </a:bodyPr>
          <a:lstStyle/>
          <a:p>
            <a:pPr algn="l">
              <a:lnSpc>
                <a:spcPts val="5701"/>
              </a:lnSpc>
            </a:pPr>
            <a:r>
              <a:rPr lang="en-US" sz="9504">
                <a:solidFill>
                  <a:srgbClr val="D9EEFF"/>
                </a:solidFill>
                <a:latin typeface="Spectre"/>
                <a:ea typeface="Spectre"/>
                <a:cs typeface="Spectre"/>
                <a:sym typeface="Spectre"/>
              </a:rPr>
              <a:t>ANSWER - TASK 1</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193.xml><?xml version="1.0" encoding="utf-8"?>
<p:sld xmlns:p="http://schemas.openxmlformats.org/presentationml/2006/main" xmlns:a="http://schemas.openxmlformats.org/drawingml/2006/main" xmlns:r="http://schemas.openxmlformats.org/officeDocument/2006/relationships">
  <p:cSld>
    <p:bg>
      <p:bgPr>
        <a:solidFill>
          <a:srgbClr val="FF1616"/>
        </a:solidFill>
      </p:bgPr>
    </p:bg>
    <p:spTree>
      <p:nvGrpSpPr>
        <p:cNvPr id="1" name=""/>
        <p:cNvGrpSpPr/>
        <p:nvPr/>
      </p:nvGrpSpPr>
      <p:grpSpPr>
        <a:xfrm>
          <a:off x="0" y="0"/>
          <a:ext cx="0" cy="0"/>
          <a:chOff x="0" y="0"/>
          <a:chExt cx="0" cy="0"/>
        </a:xfrm>
      </p:grpSpPr>
      <p:grpSp>
        <p:nvGrpSpPr>
          <p:cNvPr name="Group 2" id="2"/>
          <p:cNvGrpSpPr/>
          <p:nvPr/>
        </p:nvGrpSpPr>
        <p:grpSpPr>
          <a:xfrm rot="0">
            <a:off x="618199" y="-509111"/>
            <a:ext cx="12143883" cy="10996960"/>
            <a:chOff x="0" y="0"/>
            <a:chExt cx="16191844" cy="14662613"/>
          </a:xfrm>
        </p:grpSpPr>
        <p:sp>
          <p:nvSpPr>
            <p:cNvPr name="Freeform 3" id="3"/>
            <p:cNvSpPr/>
            <p:nvPr/>
          </p:nvSpPr>
          <p:spPr>
            <a:xfrm flipH="false" flipV="false" rot="0">
              <a:off x="0" y="0"/>
              <a:ext cx="16191864" cy="14662658"/>
            </a:xfrm>
            <a:custGeom>
              <a:avLst/>
              <a:gdLst/>
              <a:ahLst/>
              <a:cxnLst/>
              <a:rect r="r" b="b" t="t" l="l"/>
              <a:pathLst>
                <a:path h="14662658" w="16191864">
                  <a:moveTo>
                    <a:pt x="0" y="0"/>
                  </a:moveTo>
                  <a:lnTo>
                    <a:pt x="16191864" y="0"/>
                  </a:lnTo>
                  <a:lnTo>
                    <a:pt x="16191864" y="14662658"/>
                  </a:lnTo>
                  <a:lnTo>
                    <a:pt x="0" y="14662658"/>
                  </a:lnTo>
                  <a:lnTo>
                    <a:pt x="0" y="0"/>
                  </a:lnTo>
                  <a:close/>
                </a:path>
              </a:pathLst>
            </a:custGeom>
            <a:blipFill>
              <a:blip r:embed="rId2"/>
              <a:stretch>
                <a:fillRect l="0" t="0" r="0" b="0"/>
              </a:stretch>
            </a:blipFill>
          </p:spPr>
        </p:sp>
      </p:grpSp>
      <p:sp>
        <p:nvSpPr>
          <p:cNvPr name="TextBox 4" id="4"/>
          <p:cNvSpPr txBox="true"/>
          <p:nvPr/>
        </p:nvSpPr>
        <p:spPr>
          <a:xfrm rot="0">
            <a:off x="9239516" y="4356553"/>
            <a:ext cx="9486579" cy="1105222"/>
          </a:xfrm>
          <a:prstGeom prst="rect">
            <a:avLst/>
          </a:prstGeom>
        </p:spPr>
        <p:txBody>
          <a:bodyPr anchor="t" rtlCol="false" tIns="0" lIns="0" bIns="0" rIns="0">
            <a:spAutoFit/>
          </a:bodyPr>
          <a:lstStyle/>
          <a:p>
            <a:pPr algn="l">
              <a:lnSpc>
                <a:spcPts val="5701"/>
              </a:lnSpc>
            </a:pPr>
            <a:r>
              <a:rPr lang="en-US" sz="9504">
                <a:solidFill>
                  <a:srgbClr val="D9EEFF"/>
                </a:solidFill>
                <a:latin typeface="Spectre"/>
                <a:ea typeface="Spectre"/>
                <a:cs typeface="Spectre"/>
                <a:sym typeface="Spectre"/>
              </a:rPr>
              <a:t>ANSWER TASK 2 </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194.xml><?xml version="1.0" encoding="utf-8"?>
<p:sld xmlns:p="http://schemas.openxmlformats.org/presentationml/2006/main" xmlns:a="http://schemas.openxmlformats.org/drawingml/2006/main" xmlns:r="http://schemas.openxmlformats.org/officeDocument/2006/relationships">
  <p:cSld>
    <p:bg>
      <p:bgPr>
        <a:solidFill>
          <a:srgbClr val="002529"/>
        </a:solidFill>
      </p:bgPr>
    </p:bg>
    <p:spTree>
      <p:nvGrpSpPr>
        <p:cNvPr id="1" name=""/>
        <p:cNvGrpSpPr/>
        <p:nvPr/>
      </p:nvGrpSpPr>
      <p:grpSpPr>
        <a:xfrm>
          <a:off x="0" y="0"/>
          <a:ext cx="0" cy="0"/>
          <a:chOff x="0" y="0"/>
          <a:chExt cx="0" cy="0"/>
        </a:xfrm>
      </p:grpSpPr>
      <p:sp>
        <p:nvSpPr>
          <p:cNvPr name="Freeform 2" id="2"/>
          <p:cNvSpPr/>
          <p:nvPr/>
        </p:nvSpPr>
        <p:spPr>
          <a:xfrm flipH="false" flipV="false" rot="0">
            <a:off x="764909" y="1735083"/>
            <a:ext cx="10372405" cy="6317738"/>
          </a:xfrm>
          <a:custGeom>
            <a:avLst/>
            <a:gdLst/>
            <a:ahLst/>
            <a:cxnLst/>
            <a:rect r="r" b="b" t="t" l="l"/>
            <a:pathLst>
              <a:path h="6317738" w="10372405">
                <a:moveTo>
                  <a:pt x="0" y="0"/>
                </a:moveTo>
                <a:lnTo>
                  <a:pt x="10372405" y="0"/>
                </a:lnTo>
                <a:lnTo>
                  <a:pt x="10372405" y="6317738"/>
                </a:lnTo>
                <a:lnTo>
                  <a:pt x="0" y="6317738"/>
                </a:lnTo>
                <a:lnTo>
                  <a:pt x="0" y="0"/>
                </a:lnTo>
                <a:close/>
              </a:path>
            </a:pathLst>
          </a:custGeom>
          <a:blipFill>
            <a:blip r:embed="rId2">
              <a:extLst>
                <a:ext uri="{96DAC541-7B7A-43D3-8B79-37D633B846F1}">
                  <asvg:svgBlip xmlns:asvg="http://schemas.microsoft.com/office/drawing/2016/SVG/main" r:embed="rId3"/>
                </a:ext>
              </a:extLst>
            </a:blip>
            <a:stretch>
              <a:fillRect l="0" t="-278" r="0" b="-278"/>
            </a:stretch>
          </a:blipFill>
        </p:spPr>
      </p:sp>
      <p:sp>
        <p:nvSpPr>
          <p:cNvPr name="Freeform 3" id="3"/>
          <p:cNvSpPr/>
          <p:nvPr/>
        </p:nvSpPr>
        <p:spPr>
          <a:xfrm flipH="false" flipV="false" rot="0">
            <a:off x="11720067" y="1789908"/>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Freeform 4" id="4"/>
          <p:cNvSpPr/>
          <p:nvPr/>
        </p:nvSpPr>
        <p:spPr>
          <a:xfrm flipH="false" flipV="false" rot="0">
            <a:off x="11728392" y="5006207"/>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TextBox 5" id="5"/>
          <p:cNvSpPr txBox="true"/>
          <p:nvPr/>
        </p:nvSpPr>
        <p:spPr>
          <a:xfrm rot="0">
            <a:off x="1143423" y="2496304"/>
            <a:ext cx="8000577" cy="5286443"/>
          </a:xfrm>
          <a:prstGeom prst="rect">
            <a:avLst/>
          </a:prstGeom>
        </p:spPr>
        <p:txBody>
          <a:bodyPr anchor="t" rtlCol="false" tIns="0" lIns="0" bIns="0" rIns="0">
            <a:spAutoFit/>
          </a:bodyPr>
          <a:lstStyle/>
          <a:p>
            <a:pPr algn="l">
              <a:lnSpc>
                <a:spcPts val="4196"/>
              </a:lnSpc>
            </a:pPr>
            <a:r>
              <a:rPr lang="en-US" sz="2996" b="true">
                <a:solidFill>
                  <a:srgbClr val="002529">
                    <a:alpha val="37255"/>
                  </a:srgbClr>
                </a:solidFill>
                <a:latin typeface="Arimo Bold"/>
                <a:ea typeface="Arimo Bold"/>
                <a:cs typeface="Arimo Bold"/>
                <a:sym typeface="Arimo Bold"/>
              </a:rPr>
              <a:t>8.1.1 Variables and Constants</a:t>
            </a:r>
          </a:p>
          <a:p>
            <a:pPr algn="l">
              <a:lnSpc>
                <a:spcPts val="4196"/>
              </a:lnSpc>
            </a:pPr>
            <a:r>
              <a:rPr lang="en-US" sz="2996" b="true">
                <a:solidFill>
                  <a:srgbClr val="002529">
                    <a:alpha val="37255"/>
                  </a:srgbClr>
                </a:solidFill>
                <a:latin typeface="Arimo Bold"/>
                <a:ea typeface="Arimo Bold"/>
                <a:cs typeface="Arimo Bold"/>
                <a:sym typeface="Arimo Bold"/>
              </a:rPr>
              <a:t>8.1.2 Basic Data Types</a:t>
            </a:r>
          </a:p>
          <a:p>
            <a:pPr algn="l">
              <a:lnSpc>
                <a:spcPts val="4196"/>
              </a:lnSpc>
            </a:pPr>
            <a:r>
              <a:rPr lang="en-US" sz="2996" b="true">
                <a:solidFill>
                  <a:srgbClr val="002529">
                    <a:alpha val="37255"/>
                  </a:srgbClr>
                </a:solidFill>
                <a:latin typeface="Arimo Bold"/>
                <a:ea typeface="Arimo Bold"/>
                <a:cs typeface="Arimo Bold"/>
                <a:sym typeface="Arimo Bold"/>
              </a:rPr>
              <a:t>8.1.3 Input and Output </a:t>
            </a:r>
          </a:p>
          <a:p>
            <a:pPr algn="l">
              <a:lnSpc>
                <a:spcPts val="4196"/>
              </a:lnSpc>
            </a:pPr>
            <a:r>
              <a:rPr lang="en-US" sz="2996" b="true">
                <a:solidFill>
                  <a:srgbClr val="002529">
                    <a:alpha val="37255"/>
                  </a:srgbClr>
                </a:solidFill>
                <a:latin typeface="Arimo Bold"/>
                <a:ea typeface="Arimo Bold"/>
                <a:cs typeface="Arimo Bold"/>
                <a:sym typeface="Arimo Bold"/>
              </a:rPr>
              <a:t>8.1.4 Programming Fundamentals </a:t>
            </a:r>
          </a:p>
          <a:p>
            <a:pPr algn="l">
              <a:lnSpc>
                <a:spcPts val="4196"/>
              </a:lnSpc>
            </a:pPr>
            <a:r>
              <a:rPr lang="en-US" sz="2996" b="true">
                <a:solidFill>
                  <a:srgbClr val="002529">
                    <a:alpha val="37255"/>
                  </a:srgbClr>
                </a:solidFill>
                <a:latin typeface="Arimo Bold"/>
                <a:ea typeface="Arimo Bold"/>
                <a:cs typeface="Arimo Bold"/>
                <a:sym typeface="Arimo Bold"/>
              </a:rPr>
              <a:t>8.1.5 Nested Statements</a:t>
            </a:r>
          </a:p>
          <a:p>
            <a:pPr algn="l">
              <a:lnSpc>
                <a:spcPts val="4196"/>
              </a:lnSpc>
            </a:pPr>
            <a:r>
              <a:rPr lang="en-US" sz="2996" b="true">
                <a:solidFill>
                  <a:srgbClr val="002529">
                    <a:alpha val="37255"/>
                  </a:srgbClr>
                </a:solidFill>
                <a:latin typeface="Arimo Bold"/>
                <a:ea typeface="Arimo Bold"/>
                <a:cs typeface="Arimo Bold"/>
                <a:sym typeface="Arimo Bold"/>
              </a:rPr>
              <a:t>8.1.6 Procedures, Functions and Parameters</a:t>
            </a:r>
          </a:p>
          <a:p>
            <a:pPr algn="l">
              <a:lnSpc>
                <a:spcPts val="4196"/>
              </a:lnSpc>
            </a:pPr>
            <a:r>
              <a:rPr lang="en-US" sz="2996" b="true">
                <a:solidFill>
                  <a:srgbClr val="002529">
                    <a:alpha val="37255"/>
                  </a:srgbClr>
                </a:solidFill>
                <a:latin typeface="Arimo Bold"/>
                <a:ea typeface="Arimo Bold"/>
                <a:cs typeface="Arimo Bold"/>
                <a:sym typeface="Arimo Bold"/>
              </a:rPr>
              <a:t>8.1.7 Library Routines</a:t>
            </a:r>
          </a:p>
          <a:p>
            <a:pPr algn="l">
              <a:lnSpc>
                <a:spcPts val="4196"/>
              </a:lnSpc>
            </a:pPr>
            <a:r>
              <a:rPr lang="en-US" sz="2996" b="true">
                <a:solidFill>
                  <a:srgbClr val="002529">
                    <a:alpha val="37255"/>
                  </a:srgbClr>
                </a:solidFill>
                <a:latin typeface="Arimo Bold"/>
                <a:ea typeface="Arimo Bold"/>
                <a:cs typeface="Arimo Bold"/>
                <a:sym typeface="Arimo Bold"/>
              </a:rPr>
              <a:t>8.1.8 Creating a Maintainable Program</a:t>
            </a:r>
          </a:p>
        </p:txBody>
      </p:sp>
      <p:sp>
        <p:nvSpPr>
          <p:cNvPr name="TextBox 6" id="6"/>
          <p:cNvSpPr txBox="true"/>
          <p:nvPr/>
        </p:nvSpPr>
        <p:spPr>
          <a:xfrm rot="0">
            <a:off x="11820848" y="3170340"/>
            <a:ext cx="4816992" cy="1133475"/>
          </a:xfrm>
          <a:prstGeom prst="rect">
            <a:avLst/>
          </a:prstGeom>
        </p:spPr>
        <p:txBody>
          <a:bodyPr anchor="t" rtlCol="false" tIns="0" lIns="0" bIns="0" rIns="0">
            <a:spAutoFit/>
          </a:bodyPr>
          <a:lstStyle/>
          <a:p>
            <a:pPr algn="l">
              <a:lnSpc>
                <a:spcPts val="4200"/>
              </a:lnSpc>
            </a:pPr>
            <a:r>
              <a:rPr lang="en-US" sz="3000" b="true">
                <a:solidFill>
                  <a:srgbClr val="000000">
                    <a:alpha val="44706"/>
                  </a:srgbClr>
                </a:solidFill>
                <a:latin typeface="Arimo Bold"/>
                <a:ea typeface="Arimo Bold"/>
                <a:cs typeface="Arimo Bold"/>
                <a:sym typeface="Arimo Bold"/>
              </a:rPr>
              <a:t>8.2.2 Two-dimensional Arrays</a:t>
            </a:r>
          </a:p>
        </p:txBody>
      </p:sp>
      <p:sp>
        <p:nvSpPr>
          <p:cNvPr name="Freeform 7" id="7"/>
          <p:cNvSpPr/>
          <p:nvPr/>
        </p:nvSpPr>
        <p:spPr>
          <a:xfrm flipH="false" flipV="false" rot="0">
            <a:off x="13274857" y="6072977"/>
            <a:ext cx="705350" cy="913074"/>
          </a:xfrm>
          <a:custGeom>
            <a:avLst/>
            <a:gdLst/>
            <a:ahLst/>
            <a:cxnLst/>
            <a:rect r="r" b="b" t="t" l="l"/>
            <a:pathLst>
              <a:path h="913074" w="705350">
                <a:moveTo>
                  <a:pt x="0" y="0"/>
                </a:moveTo>
                <a:lnTo>
                  <a:pt x="705350" y="0"/>
                </a:lnTo>
                <a:lnTo>
                  <a:pt x="705350" y="913074"/>
                </a:lnTo>
                <a:lnTo>
                  <a:pt x="0" y="913074"/>
                </a:lnTo>
                <a:lnTo>
                  <a:pt x="0" y="0"/>
                </a:lnTo>
                <a:close/>
              </a:path>
            </a:pathLst>
          </a:custGeom>
          <a:blipFill>
            <a:blip r:embed="rId4">
              <a:extLst>
                <a:ext uri="{96DAC541-7B7A-43D3-8B79-37D633B846F1}">
                  <asvg:svgBlip xmlns:asvg="http://schemas.microsoft.com/office/drawing/2016/SVG/main" r:embed="rId5"/>
                </a:ext>
              </a:extLst>
            </a:blip>
            <a:stretch>
              <a:fillRect l="-45" t="0" r="-45" b="0"/>
            </a:stretch>
          </a:blipFill>
        </p:spPr>
      </p:sp>
      <p:sp>
        <p:nvSpPr>
          <p:cNvPr name="TextBox 8" id="8"/>
          <p:cNvSpPr txBox="true"/>
          <p:nvPr/>
        </p:nvSpPr>
        <p:spPr>
          <a:xfrm rot="0">
            <a:off x="11820848" y="2179740"/>
            <a:ext cx="4992965" cy="1133475"/>
          </a:xfrm>
          <a:prstGeom prst="rect">
            <a:avLst/>
          </a:prstGeom>
        </p:spPr>
        <p:txBody>
          <a:bodyPr anchor="t" rtlCol="false" tIns="0" lIns="0" bIns="0" rIns="0">
            <a:spAutoFit/>
          </a:bodyPr>
          <a:lstStyle/>
          <a:p>
            <a:pPr algn="l">
              <a:lnSpc>
                <a:spcPts val="4200"/>
              </a:lnSpc>
            </a:pPr>
            <a:r>
              <a:rPr lang="en-US" sz="3000" b="true">
                <a:solidFill>
                  <a:srgbClr val="000000">
                    <a:alpha val="44706"/>
                  </a:srgbClr>
                </a:solidFill>
                <a:latin typeface="Arimo Bold"/>
                <a:ea typeface="Arimo Bold"/>
                <a:cs typeface="Arimo Bold"/>
                <a:sym typeface="Arimo Bold"/>
              </a:rPr>
              <a:t>8.2.1 One-dimensional Arrays</a:t>
            </a:r>
          </a:p>
        </p:txBody>
      </p:sp>
      <p:sp>
        <p:nvSpPr>
          <p:cNvPr name="TextBox 9" id="9"/>
          <p:cNvSpPr txBox="true"/>
          <p:nvPr/>
        </p:nvSpPr>
        <p:spPr>
          <a:xfrm rot="0">
            <a:off x="11820848" y="5459224"/>
            <a:ext cx="4318718" cy="2200275"/>
          </a:xfrm>
          <a:prstGeom prst="rect">
            <a:avLst/>
          </a:prstGeom>
        </p:spPr>
        <p:txBody>
          <a:bodyPr anchor="t" rtlCol="false" tIns="0" lIns="0" bIns="0" rIns="0">
            <a:spAutoFit/>
          </a:bodyPr>
          <a:lstStyle/>
          <a:p>
            <a:pPr algn="l">
              <a:lnSpc>
                <a:spcPts val="4200"/>
              </a:lnSpc>
            </a:pPr>
            <a:r>
              <a:rPr lang="en-US" sz="3000" b="true">
                <a:solidFill>
                  <a:srgbClr val="D83731"/>
                </a:solidFill>
                <a:latin typeface="Arimo Bold"/>
                <a:ea typeface="Arimo Bold"/>
                <a:cs typeface="Arimo Bold"/>
                <a:sym typeface="Arimo Bold"/>
              </a:rPr>
              <a:t>8.3.1 Reading from a file</a:t>
            </a:r>
          </a:p>
          <a:p>
            <a:pPr algn="l">
              <a:lnSpc>
                <a:spcPts val="4200"/>
              </a:lnSpc>
            </a:pPr>
            <a:r>
              <a:rPr lang="en-US" sz="3000" b="true">
                <a:solidFill>
                  <a:srgbClr val="002529"/>
                </a:solidFill>
                <a:latin typeface="Arimo Bold"/>
                <a:ea typeface="Arimo Bold"/>
                <a:cs typeface="Arimo Bold"/>
                <a:sym typeface="Arimo Bold"/>
              </a:rPr>
              <a:t>8.3.2 Writing to a file </a:t>
            </a:r>
          </a:p>
        </p:txBody>
      </p:sp>
      <p:grpSp>
        <p:nvGrpSpPr>
          <p:cNvPr name="Group 10" id="10"/>
          <p:cNvGrpSpPr/>
          <p:nvPr/>
        </p:nvGrpSpPr>
        <p:grpSpPr>
          <a:xfrm rot="0">
            <a:off x="2537237" y="210106"/>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4" id="14"/>
          <p:cNvSpPr txBox="true"/>
          <p:nvPr/>
        </p:nvSpPr>
        <p:spPr>
          <a:xfrm rot="0">
            <a:off x="5295174" y="-15325"/>
            <a:ext cx="7697652" cy="916305"/>
          </a:xfrm>
          <a:prstGeom prst="rect">
            <a:avLst/>
          </a:prstGeom>
        </p:spPr>
        <p:txBody>
          <a:bodyPr anchor="t" rtlCol="false" tIns="0" lIns="0" bIns="0" rIns="0">
            <a:spAutoFit/>
          </a:bodyPr>
          <a:lstStyle/>
          <a:p>
            <a:pPr algn="ctr">
              <a:lnSpc>
                <a:spcPts val="6719"/>
              </a:lnSpc>
            </a:pPr>
            <a:r>
              <a:rPr lang="en-US" sz="4800" b="true">
                <a:solidFill>
                  <a:srgbClr val="E8EEF1"/>
                </a:solidFill>
                <a:latin typeface="Code Pro Bold"/>
                <a:ea typeface="Code Pro Bold"/>
                <a:cs typeface="Code Pro Bold"/>
                <a:sym typeface="Code Pro Bold"/>
              </a:rPr>
              <a:t>Chapter Outline</a:t>
            </a:r>
          </a:p>
        </p:txBody>
      </p:sp>
    </p:spTree>
  </p:cSld>
  <p:clrMapOvr>
    <a:masterClrMapping/>
  </p:clrMapOvr>
</p:sld>
</file>

<file path=ppt/slides/slide195.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TextBox 3" id="3"/>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Reading and writing</a:t>
            </a:r>
          </a:p>
        </p:txBody>
      </p:sp>
      <p:sp>
        <p:nvSpPr>
          <p:cNvPr name="Freeform 4" id="4"/>
          <p:cNvSpPr/>
          <p:nvPr/>
        </p:nvSpPr>
        <p:spPr>
          <a:xfrm flipH="false" flipV="false" rot="0">
            <a:off x="14541088" y="8866161"/>
            <a:ext cx="3634704" cy="1420839"/>
          </a:xfrm>
          <a:custGeom>
            <a:avLst/>
            <a:gdLst/>
            <a:ahLst/>
            <a:cxnLst/>
            <a:rect r="r" b="b" t="t" l="l"/>
            <a:pathLst>
              <a:path h="1420839" w="3634704">
                <a:moveTo>
                  <a:pt x="0" y="0"/>
                </a:moveTo>
                <a:lnTo>
                  <a:pt x="3634704" y="0"/>
                </a:lnTo>
                <a:lnTo>
                  <a:pt x="3634704" y="1420839"/>
                </a:lnTo>
                <a:lnTo>
                  <a:pt x="0" y="1420839"/>
                </a:lnTo>
                <a:lnTo>
                  <a:pt x="0" y="0"/>
                </a:lnTo>
                <a:close/>
              </a:path>
            </a:pathLst>
          </a:custGeom>
          <a:blipFill>
            <a:blip r:embed="rId4">
              <a:extLst>
                <a:ext uri="{96DAC541-7B7A-43D3-8B79-37D633B846F1}">
                  <asvg:svgBlip xmlns:asvg="http://schemas.microsoft.com/office/drawing/2016/SVG/main" r:embed="rId5"/>
                </a:ext>
              </a:extLst>
            </a:blip>
            <a:stretch>
              <a:fillRect l="0" t="-560" r="0" b="-560"/>
            </a:stretch>
          </a:blipFill>
        </p:spPr>
      </p:sp>
      <p:sp>
        <p:nvSpPr>
          <p:cNvPr name="Freeform 5" id="5"/>
          <p:cNvSpPr/>
          <p:nvPr/>
        </p:nvSpPr>
        <p:spPr>
          <a:xfrm flipH="false" flipV="false" rot="0">
            <a:off x="1338567" y="3725993"/>
            <a:ext cx="7070833" cy="5064484"/>
          </a:xfrm>
          <a:custGeom>
            <a:avLst/>
            <a:gdLst/>
            <a:ahLst/>
            <a:cxnLst/>
            <a:rect r="r" b="b" t="t" l="l"/>
            <a:pathLst>
              <a:path h="5064484" w="7070833">
                <a:moveTo>
                  <a:pt x="0" y="0"/>
                </a:moveTo>
                <a:lnTo>
                  <a:pt x="7070833" y="0"/>
                </a:lnTo>
                <a:lnTo>
                  <a:pt x="7070833" y="5064484"/>
                </a:lnTo>
                <a:lnTo>
                  <a:pt x="0" y="5064484"/>
                </a:lnTo>
                <a:lnTo>
                  <a:pt x="0" y="0"/>
                </a:lnTo>
                <a:close/>
              </a:path>
            </a:pathLst>
          </a:custGeom>
          <a:blipFill>
            <a:blip r:embed="rId6">
              <a:extLst>
                <a:ext uri="{96DAC541-7B7A-43D3-8B79-37D633B846F1}">
                  <asvg:svgBlip xmlns:asvg="http://schemas.microsoft.com/office/drawing/2016/SVG/main" r:embed="rId7"/>
                </a:ext>
              </a:extLst>
            </a:blip>
            <a:stretch>
              <a:fillRect l="0" t="-171" r="0" b="-171"/>
            </a:stretch>
          </a:blipFill>
        </p:spPr>
      </p:sp>
      <p:grpSp>
        <p:nvGrpSpPr>
          <p:cNvPr name="Group 6" id="6"/>
          <p:cNvGrpSpPr/>
          <p:nvPr/>
        </p:nvGrpSpPr>
        <p:grpSpPr>
          <a:xfrm rot="0">
            <a:off x="8855336" y="3377739"/>
            <a:ext cx="9101846" cy="5206256"/>
            <a:chOff x="0" y="0"/>
            <a:chExt cx="12135795" cy="6941675"/>
          </a:xfrm>
        </p:grpSpPr>
        <p:sp>
          <p:nvSpPr>
            <p:cNvPr name="Freeform 7" id="7"/>
            <p:cNvSpPr/>
            <p:nvPr/>
          </p:nvSpPr>
          <p:spPr>
            <a:xfrm flipH="false" flipV="false" rot="0">
              <a:off x="0" y="0"/>
              <a:ext cx="12135739" cy="6941693"/>
            </a:xfrm>
            <a:custGeom>
              <a:avLst/>
              <a:gdLst/>
              <a:ahLst/>
              <a:cxnLst/>
              <a:rect r="r" b="b" t="t" l="l"/>
              <a:pathLst>
                <a:path h="6941693" w="12135739">
                  <a:moveTo>
                    <a:pt x="0" y="0"/>
                  </a:moveTo>
                  <a:lnTo>
                    <a:pt x="12135739" y="0"/>
                  </a:lnTo>
                  <a:lnTo>
                    <a:pt x="12135739" y="6941693"/>
                  </a:lnTo>
                  <a:lnTo>
                    <a:pt x="0" y="6941693"/>
                  </a:lnTo>
                  <a:lnTo>
                    <a:pt x="0" y="0"/>
                  </a:lnTo>
                  <a:close/>
                </a:path>
              </a:pathLst>
            </a:custGeom>
            <a:blipFill>
              <a:blip r:embed="rId8"/>
              <a:stretch>
                <a:fillRect l="0" t="0" r="0" b="0"/>
              </a:stretch>
            </a:blipFill>
          </p:spPr>
        </p:sp>
      </p:grpSp>
      <p:sp>
        <p:nvSpPr>
          <p:cNvPr name="TextBox 8" id="8"/>
          <p:cNvSpPr txBox="true"/>
          <p:nvPr/>
        </p:nvSpPr>
        <p:spPr>
          <a:xfrm rot="0">
            <a:off x="1542063" y="4395247"/>
            <a:ext cx="6663840" cy="3611676"/>
          </a:xfrm>
          <a:prstGeom prst="rect">
            <a:avLst/>
          </a:prstGeom>
        </p:spPr>
        <p:txBody>
          <a:bodyPr anchor="t" rtlCol="false" tIns="0" lIns="0" bIns="0" rIns="0">
            <a:spAutoFit/>
          </a:bodyPr>
          <a:lstStyle/>
          <a:p>
            <a:pPr algn="l">
              <a:lnSpc>
                <a:spcPts val="4035"/>
              </a:lnSpc>
            </a:pPr>
            <a:r>
              <a:rPr lang="en-US" sz="2881">
                <a:solidFill>
                  <a:srgbClr val="002529"/>
                </a:solidFill>
                <a:latin typeface="Code Pro"/>
                <a:ea typeface="Code Pro"/>
                <a:cs typeface="Code Pro"/>
                <a:sym typeface="Code Pro"/>
              </a:rPr>
              <a:t>INPUT Age</a:t>
            </a:r>
          </a:p>
          <a:p>
            <a:pPr algn="l">
              <a:lnSpc>
                <a:spcPts val="4035"/>
              </a:lnSpc>
            </a:pPr>
            <a:r>
              <a:rPr lang="en-US" sz="2881">
                <a:solidFill>
                  <a:srgbClr val="002529"/>
                </a:solidFill>
                <a:latin typeface="Code Pro"/>
                <a:ea typeface="Code Pro"/>
                <a:cs typeface="Code Pro"/>
                <a:sym typeface="Code Pro"/>
              </a:rPr>
              <a:t>IF Age &gt; 18</a:t>
            </a:r>
          </a:p>
          <a:p>
            <a:pPr algn="l">
              <a:lnSpc>
                <a:spcPts val="4035"/>
              </a:lnSpc>
            </a:pPr>
            <a:r>
              <a:rPr lang="en-US" sz="2881">
                <a:solidFill>
                  <a:srgbClr val="002529"/>
                </a:solidFill>
                <a:latin typeface="Code Pro"/>
                <a:ea typeface="Code Pro"/>
                <a:cs typeface="Code Pro"/>
                <a:sym typeface="Code Pro"/>
              </a:rPr>
              <a:t>       THEN</a:t>
            </a:r>
          </a:p>
          <a:p>
            <a:pPr algn="l">
              <a:lnSpc>
                <a:spcPts val="4035"/>
              </a:lnSpc>
            </a:pPr>
            <a:r>
              <a:rPr lang="en-US" sz="2881">
                <a:solidFill>
                  <a:srgbClr val="002529"/>
                </a:solidFill>
                <a:latin typeface="Code Pro"/>
                <a:ea typeface="Code Pro"/>
                <a:cs typeface="Code Pro"/>
                <a:sym typeface="Code Pro"/>
              </a:rPr>
              <a:t>                  OUTPUT "You are an adult"</a:t>
            </a:r>
          </a:p>
          <a:p>
            <a:pPr algn="l">
              <a:lnSpc>
                <a:spcPts val="4035"/>
              </a:lnSpc>
            </a:pPr>
            <a:r>
              <a:rPr lang="en-US" sz="2881">
                <a:solidFill>
                  <a:srgbClr val="002529"/>
                </a:solidFill>
                <a:latin typeface="Code Pro"/>
                <a:ea typeface="Code Pro"/>
                <a:cs typeface="Code Pro"/>
                <a:sym typeface="Code Pro"/>
              </a:rPr>
              <a:t>        ELSE</a:t>
            </a:r>
          </a:p>
          <a:p>
            <a:pPr algn="l">
              <a:lnSpc>
                <a:spcPts val="4035"/>
              </a:lnSpc>
            </a:pPr>
            <a:r>
              <a:rPr lang="en-US" sz="2881">
                <a:solidFill>
                  <a:srgbClr val="002529"/>
                </a:solidFill>
                <a:latin typeface="Code Pro"/>
                <a:ea typeface="Code Pro"/>
                <a:cs typeface="Code Pro"/>
                <a:sym typeface="Code Pro"/>
              </a:rPr>
              <a:t>                  OUTPUT "You are a kid"</a:t>
            </a:r>
          </a:p>
          <a:p>
            <a:pPr algn="l">
              <a:lnSpc>
                <a:spcPts val="4035"/>
              </a:lnSpc>
            </a:pPr>
            <a:r>
              <a:rPr lang="en-US" sz="2881">
                <a:solidFill>
                  <a:srgbClr val="002529"/>
                </a:solidFill>
                <a:latin typeface="Code Pro"/>
                <a:ea typeface="Code Pro"/>
                <a:cs typeface="Code Pro"/>
                <a:sym typeface="Code Pro"/>
              </a:rPr>
              <a:t>ENDIF </a:t>
            </a:r>
          </a:p>
        </p:txBody>
      </p:sp>
      <p:sp>
        <p:nvSpPr>
          <p:cNvPr name="TextBox 9" id="9"/>
          <p:cNvSpPr txBox="true"/>
          <p:nvPr/>
        </p:nvSpPr>
        <p:spPr>
          <a:xfrm rot="0">
            <a:off x="3168645" y="3018857"/>
            <a:ext cx="3029099" cy="707136"/>
          </a:xfrm>
          <a:prstGeom prst="rect">
            <a:avLst/>
          </a:prstGeom>
        </p:spPr>
        <p:txBody>
          <a:bodyPr anchor="t" rtlCol="false" tIns="0" lIns="0" bIns="0" rIns="0">
            <a:spAutoFit/>
          </a:bodyPr>
          <a:lstStyle/>
          <a:p>
            <a:pPr algn="ctr">
              <a:lnSpc>
                <a:spcPts val="5123"/>
              </a:lnSpc>
            </a:pPr>
            <a:r>
              <a:rPr lang="en-US" sz="3659">
                <a:solidFill>
                  <a:srgbClr val="FDF3E6"/>
                </a:solidFill>
                <a:latin typeface="Code Pro"/>
                <a:ea typeface="Code Pro"/>
                <a:cs typeface="Code Pro"/>
                <a:sym typeface="Code Pro"/>
              </a:rPr>
              <a:t>Pseudocode</a:t>
            </a:r>
          </a:p>
        </p:txBody>
      </p:sp>
      <p:sp>
        <p:nvSpPr>
          <p:cNvPr name="TextBox 10" id="10"/>
          <p:cNvSpPr txBox="true"/>
          <p:nvPr/>
        </p:nvSpPr>
        <p:spPr>
          <a:xfrm rot="0">
            <a:off x="11882110" y="3601830"/>
            <a:ext cx="3048298" cy="707136"/>
          </a:xfrm>
          <a:prstGeom prst="rect">
            <a:avLst/>
          </a:prstGeom>
        </p:spPr>
        <p:txBody>
          <a:bodyPr anchor="t" rtlCol="false" tIns="0" lIns="0" bIns="0" rIns="0">
            <a:spAutoFit/>
          </a:bodyPr>
          <a:lstStyle/>
          <a:p>
            <a:pPr algn="ctr">
              <a:lnSpc>
                <a:spcPts val="5123"/>
              </a:lnSpc>
            </a:pPr>
            <a:r>
              <a:rPr lang="en-US" sz="3659">
                <a:solidFill>
                  <a:srgbClr val="5CE1E6"/>
                </a:solidFill>
                <a:latin typeface="Code Pro"/>
                <a:ea typeface="Code Pro"/>
                <a:cs typeface="Code Pro"/>
                <a:sym typeface="Code Pro"/>
              </a:rPr>
              <a:t>Python Code</a:t>
            </a:r>
          </a:p>
        </p:txBody>
      </p:sp>
      <p:sp>
        <p:nvSpPr>
          <p:cNvPr name="TextBox 11" id="11"/>
          <p:cNvSpPr txBox="true"/>
          <p:nvPr/>
        </p:nvSpPr>
        <p:spPr>
          <a:xfrm rot="0">
            <a:off x="7191167" y="866775"/>
            <a:ext cx="10247819"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We have seen programming involves the input of a lot of data.</a:t>
            </a:r>
          </a:p>
        </p:txBody>
      </p:sp>
      <p:grpSp>
        <p:nvGrpSpPr>
          <p:cNvPr name="Group 12" id="12"/>
          <p:cNvGrpSpPr/>
          <p:nvPr/>
        </p:nvGrpSpPr>
        <p:grpSpPr>
          <a:xfrm rot="0">
            <a:off x="2537237" y="180743"/>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196.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4404574" y="4957833"/>
            <a:ext cx="3204401" cy="4114800"/>
          </a:xfrm>
          <a:custGeom>
            <a:avLst/>
            <a:gdLst/>
            <a:ahLst/>
            <a:cxnLst/>
            <a:rect r="r" b="b" t="t" l="l"/>
            <a:pathLst>
              <a:path h="4114800" w="3204401">
                <a:moveTo>
                  <a:pt x="0" y="0"/>
                </a:moveTo>
                <a:lnTo>
                  <a:pt x="3204401" y="0"/>
                </a:lnTo>
                <a:lnTo>
                  <a:pt x="320440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29" r="0" b="-29"/>
            </a:stretch>
          </a:blipFill>
        </p:spPr>
      </p:sp>
      <p:sp>
        <p:nvSpPr>
          <p:cNvPr name="Freeform 4" id="4"/>
          <p:cNvSpPr/>
          <p:nvPr/>
        </p:nvSpPr>
        <p:spPr>
          <a:xfrm flipH="false" flipV="false" rot="0">
            <a:off x="11184847" y="4957833"/>
            <a:ext cx="3075813" cy="4114800"/>
          </a:xfrm>
          <a:custGeom>
            <a:avLst/>
            <a:gdLst/>
            <a:ahLst/>
            <a:cxnLst/>
            <a:rect r="r" b="b" t="t" l="l"/>
            <a:pathLst>
              <a:path h="4114800" w="3075813">
                <a:moveTo>
                  <a:pt x="0" y="0"/>
                </a:moveTo>
                <a:lnTo>
                  <a:pt x="3075813" y="0"/>
                </a:lnTo>
                <a:lnTo>
                  <a:pt x="307581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103" r="0" b="-103"/>
            </a:stretch>
          </a:blipFill>
        </p:spPr>
      </p:sp>
      <p:sp>
        <p:nvSpPr>
          <p:cNvPr name="TextBox 5" id="5"/>
          <p:cNvSpPr txBox="true"/>
          <p:nvPr/>
        </p:nvSpPr>
        <p:spPr>
          <a:xfrm rot="0">
            <a:off x="4091578" y="3108637"/>
            <a:ext cx="10667087"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Input can also be in the form of file.</a:t>
            </a:r>
          </a:p>
        </p:txBody>
      </p:sp>
      <p:sp>
        <p:nvSpPr>
          <p:cNvPr name="TextBox 6" id="6"/>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Reading and writing</a:t>
            </a:r>
          </a:p>
        </p:txBody>
      </p:sp>
      <p:grpSp>
        <p:nvGrpSpPr>
          <p:cNvPr name="Group 7" id="7"/>
          <p:cNvGrpSpPr/>
          <p:nvPr/>
        </p:nvGrpSpPr>
        <p:grpSpPr>
          <a:xfrm rot="0">
            <a:off x="2537237" y="180743"/>
            <a:ext cx="13213526" cy="9925515"/>
            <a:chOff x="0" y="0"/>
            <a:chExt cx="17618034" cy="13234020"/>
          </a:xfrm>
        </p:grpSpPr>
        <p:sp>
          <p:nvSpPr>
            <p:cNvPr name="Freeform 8" id="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9" id="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0" id="1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97.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4404574" y="4957833"/>
            <a:ext cx="3204401" cy="4114800"/>
          </a:xfrm>
          <a:custGeom>
            <a:avLst/>
            <a:gdLst/>
            <a:ahLst/>
            <a:cxnLst/>
            <a:rect r="r" b="b" t="t" l="l"/>
            <a:pathLst>
              <a:path h="4114800" w="3204401">
                <a:moveTo>
                  <a:pt x="0" y="0"/>
                </a:moveTo>
                <a:lnTo>
                  <a:pt x="3204401" y="0"/>
                </a:lnTo>
                <a:lnTo>
                  <a:pt x="320440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29" r="0" b="-29"/>
            </a:stretch>
          </a:blipFill>
        </p:spPr>
      </p:sp>
      <p:sp>
        <p:nvSpPr>
          <p:cNvPr name="Freeform 4" id="4"/>
          <p:cNvSpPr/>
          <p:nvPr/>
        </p:nvSpPr>
        <p:spPr>
          <a:xfrm flipH="false" flipV="false" rot="0">
            <a:off x="11184847" y="4957833"/>
            <a:ext cx="3075813" cy="4114800"/>
          </a:xfrm>
          <a:custGeom>
            <a:avLst/>
            <a:gdLst/>
            <a:ahLst/>
            <a:cxnLst/>
            <a:rect r="r" b="b" t="t" l="l"/>
            <a:pathLst>
              <a:path h="4114800" w="3075813">
                <a:moveTo>
                  <a:pt x="0" y="0"/>
                </a:moveTo>
                <a:lnTo>
                  <a:pt x="3075813" y="0"/>
                </a:lnTo>
                <a:lnTo>
                  <a:pt x="307581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103" r="0" b="-103"/>
            </a:stretch>
          </a:blipFill>
        </p:spPr>
      </p:sp>
      <p:sp>
        <p:nvSpPr>
          <p:cNvPr name="TextBox 5" id="5"/>
          <p:cNvSpPr txBox="true"/>
          <p:nvPr/>
        </p:nvSpPr>
        <p:spPr>
          <a:xfrm rot="0">
            <a:off x="4091578" y="3108637"/>
            <a:ext cx="10667087"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Files can be read and written to. </a:t>
            </a:r>
          </a:p>
        </p:txBody>
      </p:sp>
      <p:sp>
        <p:nvSpPr>
          <p:cNvPr name="TextBox 6" id="6"/>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Reading and writing</a:t>
            </a:r>
          </a:p>
        </p:txBody>
      </p:sp>
      <p:grpSp>
        <p:nvGrpSpPr>
          <p:cNvPr name="Group 7" id="7"/>
          <p:cNvGrpSpPr/>
          <p:nvPr/>
        </p:nvGrpSpPr>
        <p:grpSpPr>
          <a:xfrm rot="0">
            <a:off x="2537237" y="180743"/>
            <a:ext cx="13213526" cy="9925515"/>
            <a:chOff x="0" y="0"/>
            <a:chExt cx="17618034" cy="13234020"/>
          </a:xfrm>
        </p:grpSpPr>
        <p:sp>
          <p:nvSpPr>
            <p:cNvPr name="Freeform 8" id="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9" id="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0" id="1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98.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2580136" y="3530891"/>
            <a:ext cx="4295471" cy="4329566"/>
            <a:chOff x="0" y="0"/>
            <a:chExt cx="5727295" cy="5772755"/>
          </a:xfrm>
        </p:grpSpPr>
        <p:sp>
          <p:nvSpPr>
            <p:cNvPr name="Freeform 4" id="4"/>
            <p:cNvSpPr/>
            <p:nvPr/>
          </p:nvSpPr>
          <p:spPr>
            <a:xfrm flipH="false" flipV="false" rot="0">
              <a:off x="0" y="0"/>
              <a:ext cx="5727319" cy="5772785"/>
            </a:xfrm>
            <a:custGeom>
              <a:avLst/>
              <a:gdLst/>
              <a:ahLst/>
              <a:cxnLst/>
              <a:rect r="r" b="b" t="t" l="l"/>
              <a:pathLst>
                <a:path h="5772785" w="5727319">
                  <a:moveTo>
                    <a:pt x="0" y="0"/>
                  </a:moveTo>
                  <a:lnTo>
                    <a:pt x="5727319" y="0"/>
                  </a:lnTo>
                  <a:lnTo>
                    <a:pt x="5727319" y="5772785"/>
                  </a:lnTo>
                  <a:lnTo>
                    <a:pt x="0" y="5772785"/>
                  </a:lnTo>
                  <a:lnTo>
                    <a:pt x="0" y="0"/>
                  </a:lnTo>
                  <a:close/>
                </a:path>
              </a:pathLst>
            </a:custGeom>
            <a:blipFill>
              <a:blip r:embed="rId4"/>
              <a:stretch>
                <a:fillRect l="-127296" t="0" r="-127296" b="0"/>
              </a:stretch>
            </a:blipFill>
          </p:spPr>
        </p:sp>
      </p:grpSp>
      <p:grpSp>
        <p:nvGrpSpPr>
          <p:cNvPr name="Group 5" id="5"/>
          <p:cNvGrpSpPr/>
          <p:nvPr/>
        </p:nvGrpSpPr>
        <p:grpSpPr>
          <a:xfrm rot="0">
            <a:off x="8791617" y="3821258"/>
            <a:ext cx="5788652" cy="3390489"/>
            <a:chOff x="0" y="0"/>
            <a:chExt cx="7718203" cy="4520652"/>
          </a:xfrm>
        </p:grpSpPr>
        <p:sp>
          <p:nvSpPr>
            <p:cNvPr name="Freeform 6" id="6"/>
            <p:cNvSpPr/>
            <p:nvPr/>
          </p:nvSpPr>
          <p:spPr>
            <a:xfrm flipH="false" flipV="false" rot="0">
              <a:off x="0" y="0"/>
              <a:ext cx="7718171" cy="4520692"/>
            </a:xfrm>
            <a:custGeom>
              <a:avLst/>
              <a:gdLst/>
              <a:ahLst/>
              <a:cxnLst/>
              <a:rect r="r" b="b" t="t" l="l"/>
              <a:pathLst>
                <a:path h="4520692" w="7718171">
                  <a:moveTo>
                    <a:pt x="0" y="0"/>
                  </a:moveTo>
                  <a:lnTo>
                    <a:pt x="7718171" y="0"/>
                  </a:lnTo>
                  <a:lnTo>
                    <a:pt x="7718171" y="4520692"/>
                  </a:lnTo>
                  <a:lnTo>
                    <a:pt x="0" y="4520692"/>
                  </a:lnTo>
                  <a:lnTo>
                    <a:pt x="0" y="0"/>
                  </a:lnTo>
                  <a:close/>
                </a:path>
              </a:pathLst>
            </a:custGeom>
            <a:blipFill>
              <a:blip r:embed="rId5"/>
              <a:stretch>
                <a:fillRect l="-50217" t="0" r="-50217" b="0"/>
              </a:stretch>
            </a:blipFill>
          </p:spPr>
        </p:sp>
      </p:grpSp>
      <p:grpSp>
        <p:nvGrpSpPr>
          <p:cNvPr name="Group 7" id="7"/>
          <p:cNvGrpSpPr/>
          <p:nvPr/>
        </p:nvGrpSpPr>
        <p:grpSpPr>
          <a:xfrm rot="0">
            <a:off x="11551179" y="5119179"/>
            <a:ext cx="1588695" cy="505288"/>
            <a:chOff x="0" y="0"/>
            <a:chExt cx="2118260" cy="673717"/>
          </a:xfrm>
        </p:grpSpPr>
        <p:sp>
          <p:nvSpPr>
            <p:cNvPr name="Freeform 8" id="8"/>
            <p:cNvSpPr/>
            <p:nvPr/>
          </p:nvSpPr>
          <p:spPr>
            <a:xfrm flipH="false" flipV="false" rot="0">
              <a:off x="0" y="0"/>
              <a:ext cx="2118233" cy="673735"/>
            </a:xfrm>
            <a:custGeom>
              <a:avLst/>
              <a:gdLst/>
              <a:ahLst/>
              <a:cxnLst/>
              <a:rect r="r" b="b" t="t" l="l"/>
              <a:pathLst>
                <a:path h="673735" w="2118233">
                  <a:moveTo>
                    <a:pt x="0" y="0"/>
                  </a:moveTo>
                  <a:lnTo>
                    <a:pt x="0" y="673735"/>
                  </a:lnTo>
                  <a:lnTo>
                    <a:pt x="2118233" y="673735"/>
                  </a:lnTo>
                  <a:lnTo>
                    <a:pt x="2118233" y="0"/>
                  </a:lnTo>
                  <a:lnTo>
                    <a:pt x="0" y="0"/>
                  </a:lnTo>
                  <a:close/>
                  <a:moveTo>
                    <a:pt x="2033143" y="588645"/>
                  </a:moveTo>
                  <a:lnTo>
                    <a:pt x="83312" y="588645"/>
                  </a:lnTo>
                  <a:lnTo>
                    <a:pt x="83312" y="83312"/>
                  </a:lnTo>
                  <a:lnTo>
                    <a:pt x="2033143" y="83312"/>
                  </a:lnTo>
                  <a:lnTo>
                    <a:pt x="2033143" y="588645"/>
                  </a:lnTo>
                  <a:close/>
                </a:path>
              </a:pathLst>
            </a:custGeom>
            <a:solidFill>
              <a:srgbClr val="F8FFFB"/>
            </a:solidFill>
          </p:spPr>
        </p:sp>
      </p:grpSp>
      <p:sp>
        <p:nvSpPr>
          <p:cNvPr name="Freeform 9" id="9"/>
          <p:cNvSpPr/>
          <p:nvPr/>
        </p:nvSpPr>
        <p:spPr>
          <a:xfrm flipH="false" flipV="false" rot="2821176">
            <a:off x="6468523" y="1643633"/>
            <a:ext cx="5100696" cy="3774515"/>
          </a:xfrm>
          <a:custGeom>
            <a:avLst/>
            <a:gdLst/>
            <a:ahLst/>
            <a:cxnLst/>
            <a:rect r="r" b="b" t="t" l="l"/>
            <a:pathLst>
              <a:path h="3774515" w="5100696">
                <a:moveTo>
                  <a:pt x="0" y="0"/>
                </a:moveTo>
                <a:lnTo>
                  <a:pt x="5100696" y="0"/>
                </a:lnTo>
                <a:lnTo>
                  <a:pt x="5100696" y="3774515"/>
                </a:lnTo>
                <a:lnTo>
                  <a:pt x="0" y="3774515"/>
                </a:lnTo>
                <a:lnTo>
                  <a:pt x="0" y="0"/>
                </a:lnTo>
                <a:close/>
              </a:path>
            </a:pathLst>
          </a:custGeom>
          <a:blipFill>
            <a:blip r:embed="rId6">
              <a:extLst>
                <a:ext uri="{96DAC541-7B7A-43D3-8B79-37D633B846F1}">
                  <asvg:svgBlip xmlns:asvg="http://schemas.microsoft.com/office/drawing/2016/SVG/main" r:embed="rId7"/>
                </a:ext>
              </a:extLst>
            </a:blip>
            <a:stretch>
              <a:fillRect l="0" t="-549" r="0" b="-549"/>
            </a:stretch>
          </a:blipFill>
        </p:spPr>
      </p:sp>
      <p:grpSp>
        <p:nvGrpSpPr>
          <p:cNvPr name="Group 10" id="10"/>
          <p:cNvGrpSpPr/>
          <p:nvPr/>
        </p:nvGrpSpPr>
        <p:grpSpPr>
          <a:xfrm rot="0">
            <a:off x="13139874" y="5119179"/>
            <a:ext cx="640608" cy="505288"/>
            <a:chOff x="0" y="0"/>
            <a:chExt cx="854144" cy="673717"/>
          </a:xfrm>
        </p:grpSpPr>
        <p:sp>
          <p:nvSpPr>
            <p:cNvPr name="Freeform 11" id="11"/>
            <p:cNvSpPr/>
            <p:nvPr/>
          </p:nvSpPr>
          <p:spPr>
            <a:xfrm flipH="false" flipV="false" rot="0">
              <a:off x="0" y="0"/>
              <a:ext cx="854202" cy="673735"/>
            </a:xfrm>
            <a:custGeom>
              <a:avLst/>
              <a:gdLst/>
              <a:ahLst/>
              <a:cxnLst/>
              <a:rect r="r" b="b" t="t" l="l"/>
              <a:pathLst>
                <a:path h="673735" w="854202">
                  <a:moveTo>
                    <a:pt x="0" y="0"/>
                  </a:moveTo>
                  <a:lnTo>
                    <a:pt x="0" y="673735"/>
                  </a:lnTo>
                  <a:lnTo>
                    <a:pt x="854202" y="673735"/>
                  </a:lnTo>
                  <a:lnTo>
                    <a:pt x="854202" y="0"/>
                  </a:lnTo>
                  <a:lnTo>
                    <a:pt x="0" y="0"/>
                  </a:lnTo>
                  <a:close/>
                  <a:moveTo>
                    <a:pt x="769112" y="588645"/>
                  </a:moveTo>
                  <a:lnTo>
                    <a:pt x="83312" y="588645"/>
                  </a:lnTo>
                  <a:lnTo>
                    <a:pt x="83312" y="83312"/>
                  </a:lnTo>
                  <a:lnTo>
                    <a:pt x="769112" y="83312"/>
                  </a:lnTo>
                  <a:lnTo>
                    <a:pt x="769112" y="588645"/>
                  </a:lnTo>
                  <a:close/>
                </a:path>
              </a:pathLst>
            </a:custGeom>
            <a:solidFill>
              <a:srgbClr val="F8FFFB"/>
            </a:solidFill>
          </p:spPr>
        </p:sp>
      </p:grpSp>
      <p:grpSp>
        <p:nvGrpSpPr>
          <p:cNvPr name="Group 12" id="12"/>
          <p:cNvGrpSpPr/>
          <p:nvPr/>
        </p:nvGrpSpPr>
        <p:grpSpPr>
          <a:xfrm rot="-3676357">
            <a:off x="12956749" y="3773634"/>
            <a:ext cx="2557736" cy="47625"/>
            <a:chOff x="0" y="0"/>
            <a:chExt cx="3410315" cy="63500"/>
          </a:xfrm>
        </p:grpSpPr>
        <p:sp>
          <p:nvSpPr>
            <p:cNvPr name="Freeform 13" id="13"/>
            <p:cNvSpPr/>
            <p:nvPr/>
          </p:nvSpPr>
          <p:spPr>
            <a:xfrm flipH="false" flipV="false" rot="0">
              <a:off x="31750" y="0"/>
              <a:ext cx="3346831" cy="63500"/>
            </a:xfrm>
            <a:custGeom>
              <a:avLst/>
              <a:gdLst/>
              <a:ahLst/>
              <a:cxnLst/>
              <a:rect r="r" b="b" t="t" l="l"/>
              <a:pathLst>
                <a:path h="63500" w="3346831">
                  <a:moveTo>
                    <a:pt x="0" y="0"/>
                  </a:moveTo>
                  <a:lnTo>
                    <a:pt x="3346831" y="0"/>
                  </a:lnTo>
                  <a:lnTo>
                    <a:pt x="3346831" y="63500"/>
                  </a:lnTo>
                  <a:lnTo>
                    <a:pt x="0" y="63500"/>
                  </a:lnTo>
                  <a:close/>
                </a:path>
              </a:pathLst>
            </a:custGeom>
            <a:solidFill>
              <a:srgbClr val="FFFFFF"/>
            </a:solidFill>
          </p:spPr>
        </p:sp>
      </p:grpSp>
      <p:grpSp>
        <p:nvGrpSpPr>
          <p:cNvPr name="Group 14" id="14"/>
          <p:cNvGrpSpPr/>
          <p:nvPr/>
        </p:nvGrpSpPr>
        <p:grpSpPr>
          <a:xfrm rot="3692607">
            <a:off x="10286797" y="7075253"/>
            <a:ext cx="1699695" cy="47625"/>
            <a:chOff x="0" y="0"/>
            <a:chExt cx="2266260" cy="63500"/>
          </a:xfrm>
        </p:grpSpPr>
        <p:sp>
          <p:nvSpPr>
            <p:cNvPr name="Freeform 15" id="15"/>
            <p:cNvSpPr/>
            <p:nvPr/>
          </p:nvSpPr>
          <p:spPr>
            <a:xfrm flipH="false" flipV="false" rot="0">
              <a:off x="31750" y="0"/>
              <a:ext cx="2202815" cy="63500"/>
            </a:xfrm>
            <a:custGeom>
              <a:avLst/>
              <a:gdLst/>
              <a:ahLst/>
              <a:cxnLst/>
              <a:rect r="r" b="b" t="t" l="l"/>
              <a:pathLst>
                <a:path h="63500" w="2202815">
                  <a:moveTo>
                    <a:pt x="0" y="0"/>
                  </a:moveTo>
                  <a:lnTo>
                    <a:pt x="2202815" y="0"/>
                  </a:lnTo>
                  <a:lnTo>
                    <a:pt x="2202815" y="63500"/>
                  </a:lnTo>
                  <a:lnTo>
                    <a:pt x="0" y="63500"/>
                  </a:lnTo>
                  <a:close/>
                </a:path>
              </a:pathLst>
            </a:custGeom>
            <a:solidFill>
              <a:srgbClr val="FFFFFF"/>
            </a:solidFill>
          </p:spPr>
        </p:sp>
      </p:grpSp>
      <p:grpSp>
        <p:nvGrpSpPr>
          <p:cNvPr name="Group 16" id="16"/>
          <p:cNvGrpSpPr/>
          <p:nvPr/>
        </p:nvGrpSpPr>
        <p:grpSpPr>
          <a:xfrm rot="0">
            <a:off x="12647891" y="7709914"/>
            <a:ext cx="3864756" cy="1548386"/>
            <a:chOff x="0" y="0"/>
            <a:chExt cx="5153008" cy="2064515"/>
          </a:xfrm>
        </p:grpSpPr>
        <p:sp>
          <p:nvSpPr>
            <p:cNvPr name="Freeform 17" id="17"/>
            <p:cNvSpPr/>
            <p:nvPr/>
          </p:nvSpPr>
          <p:spPr>
            <a:xfrm flipH="false" flipV="false" rot="0">
              <a:off x="0" y="0"/>
              <a:ext cx="5153025" cy="2064512"/>
            </a:xfrm>
            <a:custGeom>
              <a:avLst/>
              <a:gdLst/>
              <a:ahLst/>
              <a:cxnLst/>
              <a:rect r="r" b="b" t="t" l="l"/>
              <a:pathLst>
                <a:path h="2064512" w="5153025">
                  <a:moveTo>
                    <a:pt x="0" y="0"/>
                  </a:moveTo>
                  <a:lnTo>
                    <a:pt x="5153025" y="0"/>
                  </a:lnTo>
                  <a:lnTo>
                    <a:pt x="5153025" y="2064512"/>
                  </a:lnTo>
                  <a:lnTo>
                    <a:pt x="0" y="2064512"/>
                  </a:lnTo>
                  <a:lnTo>
                    <a:pt x="0" y="0"/>
                  </a:lnTo>
                  <a:close/>
                </a:path>
              </a:pathLst>
            </a:custGeom>
            <a:blipFill>
              <a:blip r:embed="rId8"/>
              <a:stretch>
                <a:fillRect l="-81944" t="0" r="-81944" b="0"/>
              </a:stretch>
            </a:blipFill>
          </p:spPr>
        </p:sp>
      </p:grpSp>
      <p:sp>
        <p:nvSpPr>
          <p:cNvPr name="TextBox 18" id="18"/>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Reading from a file</a:t>
            </a:r>
          </a:p>
        </p:txBody>
      </p:sp>
      <p:sp>
        <p:nvSpPr>
          <p:cNvPr name="TextBox 19" id="19"/>
          <p:cNvSpPr txBox="true"/>
          <p:nvPr/>
        </p:nvSpPr>
        <p:spPr>
          <a:xfrm rot="0">
            <a:off x="13780482" y="1596566"/>
            <a:ext cx="2543044"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Read mode</a:t>
            </a:r>
          </a:p>
        </p:txBody>
      </p:sp>
      <p:sp>
        <p:nvSpPr>
          <p:cNvPr name="TextBox 20" id="20"/>
          <p:cNvSpPr txBox="true"/>
          <p:nvPr/>
        </p:nvSpPr>
        <p:spPr>
          <a:xfrm rot="0">
            <a:off x="10596830" y="7851480"/>
            <a:ext cx="6241588" cy="710676"/>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Output:</a:t>
            </a:r>
          </a:p>
        </p:txBody>
      </p:sp>
      <p:grpSp>
        <p:nvGrpSpPr>
          <p:cNvPr name="Group 21" id="21"/>
          <p:cNvGrpSpPr/>
          <p:nvPr/>
        </p:nvGrpSpPr>
        <p:grpSpPr>
          <a:xfrm rot="0">
            <a:off x="2537237" y="180743"/>
            <a:ext cx="13213526" cy="9925515"/>
            <a:chOff x="0" y="0"/>
            <a:chExt cx="17618034" cy="13234020"/>
          </a:xfrm>
        </p:grpSpPr>
        <p:sp>
          <p:nvSpPr>
            <p:cNvPr name="Freeform 22" id="2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23" id="2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24" id="2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199.xml><?xml version="1.0" encoding="utf-8"?>
<p:sld xmlns:p="http://schemas.openxmlformats.org/presentationml/2006/main" xmlns:a="http://schemas.openxmlformats.org/drawingml/2006/main" xmlns:r="http://schemas.openxmlformats.org/officeDocument/2006/relationships">
  <p:cSld>
    <p:bg>
      <p:bgPr>
        <a:solidFill>
          <a:srgbClr val="002529"/>
        </a:solidFill>
      </p:bgPr>
    </p:bg>
    <p:spTree>
      <p:nvGrpSpPr>
        <p:cNvPr id="1" name=""/>
        <p:cNvGrpSpPr/>
        <p:nvPr/>
      </p:nvGrpSpPr>
      <p:grpSpPr>
        <a:xfrm>
          <a:off x="0" y="0"/>
          <a:ext cx="0" cy="0"/>
          <a:chOff x="0" y="0"/>
          <a:chExt cx="0" cy="0"/>
        </a:xfrm>
      </p:grpSpPr>
      <p:sp>
        <p:nvSpPr>
          <p:cNvPr name="Freeform 2" id="2"/>
          <p:cNvSpPr/>
          <p:nvPr/>
        </p:nvSpPr>
        <p:spPr>
          <a:xfrm flipH="false" flipV="false" rot="0">
            <a:off x="764909" y="1735083"/>
            <a:ext cx="10372405" cy="6317738"/>
          </a:xfrm>
          <a:custGeom>
            <a:avLst/>
            <a:gdLst/>
            <a:ahLst/>
            <a:cxnLst/>
            <a:rect r="r" b="b" t="t" l="l"/>
            <a:pathLst>
              <a:path h="6317738" w="10372405">
                <a:moveTo>
                  <a:pt x="0" y="0"/>
                </a:moveTo>
                <a:lnTo>
                  <a:pt x="10372405" y="0"/>
                </a:lnTo>
                <a:lnTo>
                  <a:pt x="10372405" y="6317738"/>
                </a:lnTo>
                <a:lnTo>
                  <a:pt x="0" y="6317738"/>
                </a:lnTo>
                <a:lnTo>
                  <a:pt x="0" y="0"/>
                </a:lnTo>
                <a:close/>
              </a:path>
            </a:pathLst>
          </a:custGeom>
          <a:blipFill>
            <a:blip r:embed="rId2">
              <a:extLst>
                <a:ext uri="{96DAC541-7B7A-43D3-8B79-37D633B846F1}">
                  <asvg:svgBlip xmlns:asvg="http://schemas.microsoft.com/office/drawing/2016/SVG/main" r:embed="rId3"/>
                </a:ext>
              </a:extLst>
            </a:blip>
            <a:stretch>
              <a:fillRect l="0" t="-278" r="0" b="-278"/>
            </a:stretch>
          </a:blipFill>
        </p:spPr>
      </p:sp>
      <p:sp>
        <p:nvSpPr>
          <p:cNvPr name="Freeform 3" id="3"/>
          <p:cNvSpPr/>
          <p:nvPr/>
        </p:nvSpPr>
        <p:spPr>
          <a:xfrm flipH="false" flipV="false" rot="0">
            <a:off x="11720067" y="1789908"/>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Freeform 4" id="4"/>
          <p:cNvSpPr/>
          <p:nvPr/>
        </p:nvSpPr>
        <p:spPr>
          <a:xfrm flipH="false" flipV="false" rot="0">
            <a:off x="11728392" y="5006207"/>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TextBox 5" id="5"/>
          <p:cNvSpPr txBox="true"/>
          <p:nvPr/>
        </p:nvSpPr>
        <p:spPr>
          <a:xfrm rot="0">
            <a:off x="1143423" y="2496304"/>
            <a:ext cx="8000577" cy="5286443"/>
          </a:xfrm>
          <a:prstGeom prst="rect">
            <a:avLst/>
          </a:prstGeom>
        </p:spPr>
        <p:txBody>
          <a:bodyPr anchor="t" rtlCol="false" tIns="0" lIns="0" bIns="0" rIns="0">
            <a:spAutoFit/>
          </a:bodyPr>
          <a:lstStyle/>
          <a:p>
            <a:pPr algn="l">
              <a:lnSpc>
                <a:spcPts val="4196"/>
              </a:lnSpc>
            </a:pPr>
            <a:r>
              <a:rPr lang="en-US" sz="2996" b="true">
                <a:solidFill>
                  <a:srgbClr val="002529">
                    <a:alpha val="37255"/>
                  </a:srgbClr>
                </a:solidFill>
                <a:latin typeface="Arimo Bold"/>
                <a:ea typeface="Arimo Bold"/>
                <a:cs typeface="Arimo Bold"/>
                <a:sym typeface="Arimo Bold"/>
              </a:rPr>
              <a:t>8.1.1 Variables and Constants</a:t>
            </a:r>
          </a:p>
          <a:p>
            <a:pPr algn="l">
              <a:lnSpc>
                <a:spcPts val="4196"/>
              </a:lnSpc>
            </a:pPr>
            <a:r>
              <a:rPr lang="en-US" sz="2996" b="true">
                <a:solidFill>
                  <a:srgbClr val="002529">
                    <a:alpha val="37255"/>
                  </a:srgbClr>
                </a:solidFill>
                <a:latin typeface="Arimo Bold"/>
                <a:ea typeface="Arimo Bold"/>
                <a:cs typeface="Arimo Bold"/>
                <a:sym typeface="Arimo Bold"/>
              </a:rPr>
              <a:t>8.1.2 Basic Data Types</a:t>
            </a:r>
          </a:p>
          <a:p>
            <a:pPr algn="l">
              <a:lnSpc>
                <a:spcPts val="4196"/>
              </a:lnSpc>
            </a:pPr>
            <a:r>
              <a:rPr lang="en-US" sz="2996" b="true">
                <a:solidFill>
                  <a:srgbClr val="002529">
                    <a:alpha val="37255"/>
                  </a:srgbClr>
                </a:solidFill>
                <a:latin typeface="Arimo Bold"/>
                <a:ea typeface="Arimo Bold"/>
                <a:cs typeface="Arimo Bold"/>
                <a:sym typeface="Arimo Bold"/>
              </a:rPr>
              <a:t>8.1.3 Input and Output </a:t>
            </a:r>
          </a:p>
          <a:p>
            <a:pPr algn="l">
              <a:lnSpc>
                <a:spcPts val="4196"/>
              </a:lnSpc>
            </a:pPr>
            <a:r>
              <a:rPr lang="en-US" sz="2996" b="true">
                <a:solidFill>
                  <a:srgbClr val="002529">
                    <a:alpha val="37255"/>
                  </a:srgbClr>
                </a:solidFill>
                <a:latin typeface="Arimo Bold"/>
                <a:ea typeface="Arimo Bold"/>
                <a:cs typeface="Arimo Bold"/>
                <a:sym typeface="Arimo Bold"/>
              </a:rPr>
              <a:t>8.1.4 Programming Fundamentals </a:t>
            </a:r>
          </a:p>
          <a:p>
            <a:pPr algn="l">
              <a:lnSpc>
                <a:spcPts val="4196"/>
              </a:lnSpc>
            </a:pPr>
            <a:r>
              <a:rPr lang="en-US" sz="2996" b="true">
                <a:solidFill>
                  <a:srgbClr val="002529">
                    <a:alpha val="37255"/>
                  </a:srgbClr>
                </a:solidFill>
                <a:latin typeface="Arimo Bold"/>
                <a:ea typeface="Arimo Bold"/>
                <a:cs typeface="Arimo Bold"/>
                <a:sym typeface="Arimo Bold"/>
              </a:rPr>
              <a:t>8.1.5 Nested Statements</a:t>
            </a:r>
          </a:p>
          <a:p>
            <a:pPr algn="l">
              <a:lnSpc>
                <a:spcPts val="4196"/>
              </a:lnSpc>
            </a:pPr>
            <a:r>
              <a:rPr lang="en-US" sz="2996" b="true">
                <a:solidFill>
                  <a:srgbClr val="002529">
                    <a:alpha val="37255"/>
                  </a:srgbClr>
                </a:solidFill>
                <a:latin typeface="Arimo Bold"/>
                <a:ea typeface="Arimo Bold"/>
                <a:cs typeface="Arimo Bold"/>
                <a:sym typeface="Arimo Bold"/>
              </a:rPr>
              <a:t>8.1.6 Procedures, Functions and Parameters</a:t>
            </a:r>
          </a:p>
          <a:p>
            <a:pPr algn="l">
              <a:lnSpc>
                <a:spcPts val="4196"/>
              </a:lnSpc>
            </a:pPr>
            <a:r>
              <a:rPr lang="en-US" sz="2996" b="true">
                <a:solidFill>
                  <a:srgbClr val="002529">
                    <a:alpha val="37255"/>
                  </a:srgbClr>
                </a:solidFill>
                <a:latin typeface="Arimo Bold"/>
                <a:ea typeface="Arimo Bold"/>
                <a:cs typeface="Arimo Bold"/>
                <a:sym typeface="Arimo Bold"/>
              </a:rPr>
              <a:t>8.1.7 Library Routines</a:t>
            </a:r>
          </a:p>
          <a:p>
            <a:pPr algn="l">
              <a:lnSpc>
                <a:spcPts val="4196"/>
              </a:lnSpc>
            </a:pPr>
            <a:r>
              <a:rPr lang="en-US" sz="2996" b="true">
                <a:solidFill>
                  <a:srgbClr val="002529">
                    <a:alpha val="37255"/>
                  </a:srgbClr>
                </a:solidFill>
                <a:latin typeface="Arimo Bold"/>
                <a:ea typeface="Arimo Bold"/>
                <a:cs typeface="Arimo Bold"/>
                <a:sym typeface="Arimo Bold"/>
              </a:rPr>
              <a:t>8.1.8 Creating a Maintainable Program</a:t>
            </a:r>
          </a:p>
        </p:txBody>
      </p:sp>
      <p:sp>
        <p:nvSpPr>
          <p:cNvPr name="TextBox 6" id="6"/>
          <p:cNvSpPr txBox="true"/>
          <p:nvPr/>
        </p:nvSpPr>
        <p:spPr>
          <a:xfrm rot="0">
            <a:off x="11820848" y="3170340"/>
            <a:ext cx="4816992" cy="1133475"/>
          </a:xfrm>
          <a:prstGeom prst="rect">
            <a:avLst/>
          </a:prstGeom>
        </p:spPr>
        <p:txBody>
          <a:bodyPr anchor="t" rtlCol="false" tIns="0" lIns="0" bIns="0" rIns="0">
            <a:spAutoFit/>
          </a:bodyPr>
          <a:lstStyle/>
          <a:p>
            <a:pPr algn="l">
              <a:lnSpc>
                <a:spcPts val="4200"/>
              </a:lnSpc>
            </a:pPr>
            <a:r>
              <a:rPr lang="en-US" sz="3000" b="true">
                <a:solidFill>
                  <a:srgbClr val="000000">
                    <a:alpha val="42353"/>
                  </a:srgbClr>
                </a:solidFill>
                <a:latin typeface="Arimo Bold"/>
                <a:ea typeface="Arimo Bold"/>
                <a:cs typeface="Arimo Bold"/>
                <a:sym typeface="Arimo Bold"/>
              </a:rPr>
              <a:t>8.2.2 Two-dimensional Arrays</a:t>
            </a:r>
          </a:p>
        </p:txBody>
      </p:sp>
      <p:sp>
        <p:nvSpPr>
          <p:cNvPr name="TextBox 7" id="7"/>
          <p:cNvSpPr txBox="true"/>
          <p:nvPr/>
        </p:nvSpPr>
        <p:spPr>
          <a:xfrm rot="0">
            <a:off x="11820848" y="5459224"/>
            <a:ext cx="4318718" cy="2200275"/>
          </a:xfrm>
          <a:prstGeom prst="rect">
            <a:avLst/>
          </a:prstGeom>
        </p:spPr>
        <p:txBody>
          <a:bodyPr anchor="t" rtlCol="false" tIns="0" lIns="0" bIns="0" rIns="0">
            <a:spAutoFit/>
          </a:bodyPr>
          <a:lstStyle/>
          <a:p>
            <a:pPr algn="l">
              <a:lnSpc>
                <a:spcPts val="4200"/>
              </a:lnSpc>
            </a:pPr>
            <a:r>
              <a:rPr lang="en-US" sz="3000" b="true">
                <a:solidFill>
                  <a:srgbClr val="000000"/>
                </a:solidFill>
                <a:latin typeface="Arimo Bold"/>
                <a:ea typeface="Arimo Bold"/>
                <a:cs typeface="Arimo Bold"/>
                <a:sym typeface="Arimo Bold"/>
              </a:rPr>
              <a:t>8.3.1 Reading from a file</a:t>
            </a:r>
          </a:p>
          <a:p>
            <a:pPr algn="l">
              <a:lnSpc>
                <a:spcPts val="4200"/>
              </a:lnSpc>
            </a:pPr>
            <a:r>
              <a:rPr lang="en-US" sz="3000" b="true">
                <a:solidFill>
                  <a:srgbClr val="D83731"/>
                </a:solidFill>
                <a:latin typeface="Arimo Bold"/>
                <a:ea typeface="Arimo Bold"/>
                <a:cs typeface="Arimo Bold"/>
                <a:sym typeface="Arimo Bold"/>
              </a:rPr>
              <a:t>8.3.2 Writing to a file </a:t>
            </a:r>
          </a:p>
        </p:txBody>
      </p:sp>
      <p:sp>
        <p:nvSpPr>
          <p:cNvPr name="Freeform 8" id="8"/>
          <p:cNvSpPr/>
          <p:nvPr/>
        </p:nvSpPr>
        <p:spPr>
          <a:xfrm flipH="false" flipV="false" rot="0">
            <a:off x="13110145" y="7202962"/>
            <a:ext cx="705350" cy="913074"/>
          </a:xfrm>
          <a:custGeom>
            <a:avLst/>
            <a:gdLst/>
            <a:ahLst/>
            <a:cxnLst/>
            <a:rect r="r" b="b" t="t" l="l"/>
            <a:pathLst>
              <a:path h="913074" w="705350">
                <a:moveTo>
                  <a:pt x="0" y="0"/>
                </a:moveTo>
                <a:lnTo>
                  <a:pt x="705350" y="0"/>
                </a:lnTo>
                <a:lnTo>
                  <a:pt x="705350" y="913074"/>
                </a:lnTo>
                <a:lnTo>
                  <a:pt x="0" y="913074"/>
                </a:lnTo>
                <a:lnTo>
                  <a:pt x="0" y="0"/>
                </a:lnTo>
                <a:close/>
              </a:path>
            </a:pathLst>
          </a:custGeom>
          <a:blipFill>
            <a:blip r:embed="rId4">
              <a:extLst>
                <a:ext uri="{96DAC541-7B7A-43D3-8B79-37D633B846F1}">
                  <asvg:svgBlip xmlns:asvg="http://schemas.microsoft.com/office/drawing/2016/SVG/main" r:embed="rId5"/>
                </a:ext>
              </a:extLst>
            </a:blip>
            <a:stretch>
              <a:fillRect l="-45" t="0" r="-45" b="0"/>
            </a:stretch>
          </a:blipFill>
        </p:spPr>
      </p:sp>
      <p:sp>
        <p:nvSpPr>
          <p:cNvPr name="TextBox 9" id="9"/>
          <p:cNvSpPr txBox="true"/>
          <p:nvPr/>
        </p:nvSpPr>
        <p:spPr>
          <a:xfrm rot="0">
            <a:off x="11820848" y="2179740"/>
            <a:ext cx="4992965" cy="1133475"/>
          </a:xfrm>
          <a:prstGeom prst="rect">
            <a:avLst/>
          </a:prstGeom>
        </p:spPr>
        <p:txBody>
          <a:bodyPr anchor="t" rtlCol="false" tIns="0" lIns="0" bIns="0" rIns="0">
            <a:spAutoFit/>
          </a:bodyPr>
          <a:lstStyle/>
          <a:p>
            <a:pPr algn="l">
              <a:lnSpc>
                <a:spcPts val="4200"/>
              </a:lnSpc>
            </a:pPr>
            <a:r>
              <a:rPr lang="en-US" sz="3000" b="true">
                <a:solidFill>
                  <a:srgbClr val="000000">
                    <a:alpha val="42353"/>
                  </a:srgbClr>
                </a:solidFill>
                <a:latin typeface="Arimo Bold"/>
                <a:ea typeface="Arimo Bold"/>
                <a:cs typeface="Arimo Bold"/>
                <a:sym typeface="Arimo Bold"/>
              </a:rPr>
              <a:t>8.2.1 One-dimensional Arrays</a:t>
            </a:r>
          </a:p>
        </p:txBody>
      </p:sp>
      <p:grpSp>
        <p:nvGrpSpPr>
          <p:cNvPr name="Group 10" id="10"/>
          <p:cNvGrpSpPr/>
          <p:nvPr/>
        </p:nvGrpSpPr>
        <p:grpSpPr>
          <a:xfrm rot="0">
            <a:off x="2537237" y="210106"/>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4" id="14"/>
          <p:cNvSpPr txBox="true"/>
          <p:nvPr/>
        </p:nvSpPr>
        <p:spPr>
          <a:xfrm rot="0">
            <a:off x="5295174" y="-15325"/>
            <a:ext cx="7697652" cy="916305"/>
          </a:xfrm>
          <a:prstGeom prst="rect">
            <a:avLst/>
          </a:prstGeom>
        </p:spPr>
        <p:txBody>
          <a:bodyPr anchor="t" rtlCol="false" tIns="0" lIns="0" bIns="0" rIns="0">
            <a:spAutoFit/>
          </a:bodyPr>
          <a:lstStyle/>
          <a:p>
            <a:pPr algn="ctr">
              <a:lnSpc>
                <a:spcPts val="6719"/>
              </a:lnSpc>
            </a:pPr>
            <a:r>
              <a:rPr lang="en-US" sz="4800" b="true">
                <a:solidFill>
                  <a:srgbClr val="E8EEF1"/>
                </a:solidFill>
                <a:latin typeface="Code Pro Bold"/>
                <a:ea typeface="Code Pro Bold"/>
                <a:cs typeface="Code Pro Bold"/>
                <a:sym typeface="Code Pro Bold"/>
              </a:rPr>
              <a:t>Chapter Outline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2529"/>
        </a:solidFill>
      </p:bgPr>
    </p:bg>
    <p:spTree>
      <p:nvGrpSpPr>
        <p:cNvPr id="1" name=""/>
        <p:cNvGrpSpPr/>
        <p:nvPr/>
      </p:nvGrpSpPr>
      <p:grpSpPr>
        <a:xfrm>
          <a:off x="0" y="0"/>
          <a:ext cx="0" cy="0"/>
          <a:chOff x="0" y="0"/>
          <a:chExt cx="0" cy="0"/>
        </a:xfrm>
      </p:grpSpPr>
      <p:grpSp>
        <p:nvGrpSpPr>
          <p:cNvPr name="Group 2" id="2"/>
          <p:cNvGrpSpPr/>
          <p:nvPr/>
        </p:nvGrpSpPr>
        <p:grpSpPr>
          <a:xfrm rot="0">
            <a:off x="-337359" y="7300948"/>
            <a:ext cx="18962719" cy="1848865"/>
            <a:chOff x="0" y="0"/>
            <a:chExt cx="25283625" cy="2465153"/>
          </a:xfrm>
        </p:grpSpPr>
        <p:sp>
          <p:nvSpPr>
            <p:cNvPr name="Freeform 3" id="3"/>
            <p:cNvSpPr/>
            <p:nvPr/>
          </p:nvSpPr>
          <p:spPr>
            <a:xfrm flipH="false" flipV="false" rot="0">
              <a:off x="0" y="0"/>
              <a:ext cx="25283668" cy="2465197"/>
            </a:xfrm>
            <a:custGeom>
              <a:avLst/>
              <a:gdLst/>
              <a:ahLst/>
              <a:cxnLst/>
              <a:rect r="r" b="b" t="t" l="l"/>
              <a:pathLst>
                <a:path h="2465197" w="25283668">
                  <a:moveTo>
                    <a:pt x="0" y="0"/>
                  </a:moveTo>
                  <a:lnTo>
                    <a:pt x="25283668" y="0"/>
                  </a:lnTo>
                  <a:lnTo>
                    <a:pt x="25283668" y="2465197"/>
                  </a:lnTo>
                  <a:lnTo>
                    <a:pt x="0" y="2465197"/>
                  </a:lnTo>
                  <a:lnTo>
                    <a:pt x="0" y="0"/>
                  </a:lnTo>
                  <a:close/>
                </a:path>
              </a:pathLst>
            </a:custGeom>
            <a:blipFill>
              <a:blip r:embed="rId2"/>
              <a:stretch>
                <a:fillRect l="-145" t="0" r="-145" b="1"/>
              </a:stretch>
            </a:blipFill>
          </p:spPr>
        </p:sp>
      </p:grpSp>
      <p:grpSp>
        <p:nvGrpSpPr>
          <p:cNvPr name="Group 4" id="4"/>
          <p:cNvGrpSpPr/>
          <p:nvPr/>
        </p:nvGrpSpPr>
        <p:grpSpPr>
          <a:xfrm rot="0">
            <a:off x="-461151" y="7347512"/>
            <a:ext cx="8949930" cy="1823548"/>
            <a:chOff x="0" y="0"/>
            <a:chExt cx="11933240" cy="2431397"/>
          </a:xfrm>
        </p:grpSpPr>
        <p:sp>
          <p:nvSpPr>
            <p:cNvPr name="Freeform 5" id="5"/>
            <p:cNvSpPr/>
            <p:nvPr/>
          </p:nvSpPr>
          <p:spPr>
            <a:xfrm flipH="false" flipV="false" rot="0">
              <a:off x="0" y="0"/>
              <a:ext cx="11933301" cy="2431415"/>
            </a:xfrm>
            <a:custGeom>
              <a:avLst/>
              <a:gdLst/>
              <a:ahLst/>
              <a:cxnLst/>
              <a:rect r="r" b="b" t="t" l="l"/>
              <a:pathLst>
                <a:path h="2431415" w="11933301">
                  <a:moveTo>
                    <a:pt x="0" y="0"/>
                  </a:moveTo>
                  <a:lnTo>
                    <a:pt x="11933301" y="0"/>
                  </a:lnTo>
                  <a:lnTo>
                    <a:pt x="11933301" y="2431415"/>
                  </a:lnTo>
                  <a:lnTo>
                    <a:pt x="0" y="2431415"/>
                  </a:lnTo>
                  <a:lnTo>
                    <a:pt x="0" y="0"/>
                  </a:lnTo>
                  <a:close/>
                </a:path>
              </a:pathLst>
            </a:custGeom>
            <a:blipFill>
              <a:blip r:embed="rId3"/>
              <a:stretch>
                <a:fillRect l="-1" t="0" r="-1" b="0"/>
              </a:stretch>
            </a:blipFill>
          </p:spPr>
        </p:sp>
      </p:grpSp>
      <p:sp>
        <p:nvSpPr>
          <p:cNvPr name="Freeform 6" id="6"/>
          <p:cNvSpPr/>
          <p:nvPr/>
        </p:nvSpPr>
        <p:spPr>
          <a:xfrm flipH="false" flipV="false" rot="0">
            <a:off x="1028700" y="2281121"/>
            <a:ext cx="5970228" cy="5937664"/>
          </a:xfrm>
          <a:custGeom>
            <a:avLst/>
            <a:gdLst/>
            <a:ahLst/>
            <a:cxnLst/>
            <a:rect r="r" b="b" t="t" l="l"/>
            <a:pathLst>
              <a:path h="5937664" w="5970228">
                <a:moveTo>
                  <a:pt x="0" y="0"/>
                </a:moveTo>
                <a:lnTo>
                  <a:pt x="5970228" y="0"/>
                </a:lnTo>
                <a:lnTo>
                  <a:pt x="5970228" y="5937664"/>
                </a:lnTo>
                <a:lnTo>
                  <a:pt x="0" y="5937664"/>
                </a:lnTo>
                <a:lnTo>
                  <a:pt x="0" y="0"/>
                </a:lnTo>
                <a:close/>
              </a:path>
            </a:pathLst>
          </a:custGeom>
          <a:blipFill>
            <a:blip r:embed="rId4">
              <a:extLst>
                <a:ext uri="{96DAC541-7B7A-43D3-8B79-37D633B846F1}">
                  <asvg:svgBlip xmlns:asvg="http://schemas.microsoft.com/office/drawing/2016/SVG/main" r:embed="rId5"/>
                </a:ext>
              </a:extLst>
            </a:blip>
            <a:stretch>
              <a:fillRect l="0" t="-113" r="0" b="-113"/>
            </a:stretch>
          </a:blipFill>
        </p:spPr>
      </p:sp>
      <p:sp>
        <p:nvSpPr>
          <p:cNvPr name="Freeform 7" id="7"/>
          <p:cNvSpPr/>
          <p:nvPr/>
        </p:nvSpPr>
        <p:spPr>
          <a:xfrm flipH="false" flipV="false" rot="0">
            <a:off x="9180333" y="5052202"/>
            <a:ext cx="6327405" cy="776635"/>
          </a:xfrm>
          <a:custGeom>
            <a:avLst/>
            <a:gdLst/>
            <a:ahLst/>
            <a:cxnLst/>
            <a:rect r="r" b="b" t="t" l="l"/>
            <a:pathLst>
              <a:path h="776635" w="6327405">
                <a:moveTo>
                  <a:pt x="0" y="0"/>
                </a:moveTo>
                <a:lnTo>
                  <a:pt x="6327406" y="0"/>
                </a:lnTo>
                <a:lnTo>
                  <a:pt x="6327406" y="776636"/>
                </a:lnTo>
                <a:lnTo>
                  <a:pt x="0" y="7766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9269572" y="4895386"/>
            <a:ext cx="6148928" cy="844213"/>
          </a:xfrm>
          <a:prstGeom prst="rect">
            <a:avLst/>
          </a:prstGeom>
        </p:spPr>
        <p:txBody>
          <a:bodyPr anchor="t" rtlCol="false" tIns="0" lIns="0" bIns="0" rIns="0">
            <a:spAutoFit/>
          </a:bodyPr>
          <a:lstStyle/>
          <a:p>
            <a:pPr algn="ctr">
              <a:lnSpc>
                <a:spcPts val="3150"/>
              </a:lnSpc>
            </a:pPr>
            <a:r>
              <a:rPr lang="en-US" sz="2100" b="true">
                <a:solidFill>
                  <a:srgbClr val="FFFFFF"/>
                </a:solidFill>
                <a:latin typeface="Arimo Bold"/>
                <a:ea typeface="Arimo Bold"/>
                <a:cs typeface="Arimo Bold"/>
                <a:sym typeface="Arimo Bold"/>
              </a:rPr>
              <a:t>IGCSE Computer Science</a:t>
            </a:r>
          </a:p>
        </p:txBody>
      </p:sp>
      <p:grpSp>
        <p:nvGrpSpPr>
          <p:cNvPr name="Group 9" id="9"/>
          <p:cNvGrpSpPr/>
          <p:nvPr/>
        </p:nvGrpSpPr>
        <p:grpSpPr>
          <a:xfrm rot="0">
            <a:off x="7285284" y="5499132"/>
            <a:ext cx="10546640" cy="3696760"/>
            <a:chOff x="0" y="0"/>
            <a:chExt cx="14062187" cy="4929013"/>
          </a:xfrm>
        </p:grpSpPr>
        <p:sp>
          <p:nvSpPr>
            <p:cNvPr name="Freeform 10" id="10"/>
            <p:cNvSpPr/>
            <p:nvPr/>
          </p:nvSpPr>
          <p:spPr>
            <a:xfrm flipH="false" flipV="false" rot="0">
              <a:off x="0" y="0"/>
              <a:ext cx="14062202" cy="4928997"/>
            </a:xfrm>
            <a:custGeom>
              <a:avLst/>
              <a:gdLst/>
              <a:ahLst/>
              <a:cxnLst/>
              <a:rect r="r" b="b" t="t" l="l"/>
              <a:pathLst>
                <a:path h="4928997" w="14062202">
                  <a:moveTo>
                    <a:pt x="0" y="0"/>
                  </a:moveTo>
                  <a:lnTo>
                    <a:pt x="14062202" y="0"/>
                  </a:lnTo>
                  <a:lnTo>
                    <a:pt x="14062202" y="4928997"/>
                  </a:lnTo>
                  <a:lnTo>
                    <a:pt x="0" y="4928997"/>
                  </a:lnTo>
                  <a:lnTo>
                    <a:pt x="0" y="0"/>
                  </a:lnTo>
                  <a:close/>
                </a:path>
              </a:pathLst>
            </a:custGeom>
            <a:blipFill>
              <a:blip r:embed="rId8"/>
              <a:stretch>
                <a:fillRect l="0" t="0" r="0" b="0"/>
              </a:stretch>
            </a:blipFill>
          </p:spPr>
        </p:sp>
      </p:grpSp>
      <p:sp>
        <p:nvSpPr>
          <p:cNvPr name="TextBox 11" id="11"/>
          <p:cNvSpPr txBox="true"/>
          <p:nvPr/>
        </p:nvSpPr>
        <p:spPr>
          <a:xfrm rot="0">
            <a:off x="7743222" y="3096532"/>
            <a:ext cx="9201627" cy="1736934"/>
          </a:xfrm>
          <a:prstGeom prst="rect">
            <a:avLst/>
          </a:prstGeom>
        </p:spPr>
        <p:txBody>
          <a:bodyPr anchor="t" rtlCol="false" tIns="0" lIns="0" bIns="0" rIns="0">
            <a:spAutoFit/>
          </a:bodyPr>
          <a:lstStyle/>
          <a:p>
            <a:pPr algn="ctr">
              <a:lnSpc>
                <a:spcPts val="12869"/>
              </a:lnSpc>
            </a:pPr>
            <a:r>
              <a:rPr lang="en-US" sz="9192" spc="165">
                <a:solidFill>
                  <a:srgbClr val="FFFFFF"/>
                </a:solidFill>
                <a:latin typeface="Fredoka"/>
                <a:ea typeface="Fredoka"/>
                <a:cs typeface="Fredoka"/>
                <a:sym typeface="Fredoka"/>
              </a:rPr>
              <a:t>PROGRAMMING</a:t>
            </a:r>
          </a:p>
        </p:txBody>
      </p:sp>
      <p:sp>
        <p:nvSpPr>
          <p:cNvPr name="TextBox 12" id="12"/>
          <p:cNvSpPr txBox="true"/>
          <p:nvPr/>
        </p:nvSpPr>
        <p:spPr>
          <a:xfrm rot="0">
            <a:off x="8372958" y="2176388"/>
            <a:ext cx="7233277" cy="1009336"/>
          </a:xfrm>
          <a:prstGeom prst="rect">
            <a:avLst/>
          </a:prstGeom>
        </p:spPr>
        <p:txBody>
          <a:bodyPr anchor="t" rtlCol="false" tIns="0" lIns="0" bIns="0" rIns="0">
            <a:spAutoFit/>
          </a:bodyPr>
          <a:lstStyle/>
          <a:p>
            <a:pPr algn="ctr">
              <a:lnSpc>
                <a:spcPts val="7420"/>
              </a:lnSpc>
            </a:pPr>
            <a:r>
              <a:rPr lang="en-US" sz="5299" spc="94">
                <a:solidFill>
                  <a:srgbClr val="FFFFFF"/>
                </a:solidFill>
                <a:latin typeface="Fredoka"/>
                <a:ea typeface="Fredoka"/>
                <a:cs typeface="Fredoka"/>
                <a:sym typeface="Fredoka"/>
              </a:rPr>
              <a:t>CHAPTER 8</a:t>
            </a:r>
          </a:p>
        </p:txBody>
      </p:sp>
      <p:grpSp>
        <p:nvGrpSpPr>
          <p:cNvPr name="Group 13" id="13"/>
          <p:cNvGrpSpPr/>
          <p:nvPr/>
        </p:nvGrpSpPr>
        <p:grpSpPr>
          <a:xfrm rot="0">
            <a:off x="2537237" y="180743"/>
            <a:ext cx="13213526" cy="9925515"/>
            <a:chOff x="0" y="0"/>
            <a:chExt cx="17618034" cy="13234020"/>
          </a:xfrm>
        </p:grpSpPr>
        <p:sp>
          <p:nvSpPr>
            <p:cNvPr name="Freeform 14" id="1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15" id="1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16" id="1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424242"/>
        </a:solidFill>
      </p:bgPr>
    </p:bg>
    <p:spTree>
      <p:nvGrpSpPr>
        <p:cNvPr id="1" name=""/>
        <p:cNvGrpSpPr/>
        <p:nvPr/>
      </p:nvGrpSpPr>
      <p:grpSpPr>
        <a:xfrm>
          <a:off x="0" y="0"/>
          <a:ext cx="0" cy="0"/>
          <a:chOff x="0" y="0"/>
          <a:chExt cx="0" cy="0"/>
        </a:xfrm>
      </p:grpSpPr>
      <p:sp>
        <p:nvSpPr>
          <p:cNvPr name="TextBox 2" id="2"/>
          <p:cNvSpPr txBox="true"/>
          <p:nvPr/>
        </p:nvSpPr>
        <p:spPr>
          <a:xfrm rot="0">
            <a:off x="4729821" y="866775"/>
            <a:ext cx="8674894" cy="1564003"/>
          </a:xfrm>
          <a:prstGeom prst="rect">
            <a:avLst/>
          </a:prstGeom>
        </p:spPr>
        <p:txBody>
          <a:bodyPr anchor="t" rtlCol="false" tIns="0" lIns="0" bIns="0" rIns="0">
            <a:spAutoFit/>
          </a:bodyPr>
          <a:lstStyle/>
          <a:p>
            <a:pPr algn="ctr">
              <a:lnSpc>
                <a:spcPts val="11444"/>
              </a:lnSpc>
            </a:pPr>
            <a:r>
              <a:rPr lang="en-US" sz="8175">
                <a:solidFill>
                  <a:srgbClr val="FFFFFF"/>
                </a:solidFill>
                <a:latin typeface="Architects Daughter"/>
                <a:ea typeface="Architects Daughter"/>
                <a:cs typeface="Architects Daughter"/>
                <a:sym typeface="Architects Daughter"/>
              </a:rPr>
              <a:t>What data type is:</a:t>
            </a:r>
          </a:p>
        </p:txBody>
      </p:sp>
      <p:sp>
        <p:nvSpPr>
          <p:cNvPr name="Freeform 3" id="3"/>
          <p:cNvSpPr/>
          <p:nvPr/>
        </p:nvSpPr>
        <p:spPr>
          <a:xfrm flipH="false" flipV="false" rot="0">
            <a:off x="14094025"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634012"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721459"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47774"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0908321"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1806018" y="7362406"/>
            <a:ext cx="2412264" cy="1131766"/>
          </a:xfrm>
          <a:prstGeom prst="rect">
            <a:avLst/>
          </a:prstGeom>
        </p:spPr>
        <p:txBody>
          <a:bodyPr anchor="t" rtlCol="false" tIns="0" lIns="0" bIns="0" rIns="0">
            <a:spAutoFit/>
          </a:bodyPr>
          <a:lstStyle/>
          <a:p>
            <a:pPr algn="ctr">
              <a:lnSpc>
                <a:spcPts val="8296"/>
              </a:lnSpc>
            </a:pPr>
            <a:r>
              <a:rPr lang="en-US" sz="5925">
                <a:solidFill>
                  <a:srgbClr val="000000"/>
                </a:solidFill>
                <a:latin typeface="Architects Daughter"/>
                <a:ea typeface="Architects Daughter"/>
                <a:cs typeface="Architects Daughter"/>
                <a:sym typeface="Architects Daughter"/>
              </a:rPr>
              <a:t>Integer</a:t>
            </a:r>
          </a:p>
        </p:txBody>
      </p:sp>
      <p:sp>
        <p:nvSpPr>
          <p:cNvPr name="TextBox 9" id="9"/>
          <p:cNvSpPr txBox="true"/>
          <p:nvPr/>
        </p:nvSpPr>
        <p:spPr>
          <a:xfrm rot="0">
            <a:off x="5378145" y="7362406"/>
            <a:ext cx="1440487" cy="1130109"/>
          </a:xfrm>
          <a:prstGeom prst="rect">
            <a:avLst/>
          </a:prstGeom>
        </p:spPr>
        <p:txBody>
          <a:bodyPr anchor="t" rtlCol="false" tIns="0" lIns="0" bIns="0" rIns="0">
            <a:spAutoFit/>
          </a:bodyPr>
          <a:lstStyle/>
          <a:p>
            <a:pPr algn="ctr">
              <a:lnSpc>
                <a:spcPts val="8296"/>
              </a:lnSpc>
            </a:pPr>
            <a:r>
              <a:rPr lang="en-US" sz="5925">
                <a:solidFill>
                  <a:srgbClr val="F8FFFB"/>
                </a:solidFill>
                <a:latin typeface="Architects Daughter"/>
                <a:ea typeface="Architects Daughter"/>
                <a:cs typeface="Architects Daughter"/>
                <a:sym typeface="Architects Daughter"/>
              </a:rPr>
              <a:t>Real</a:t>
            </a:r>
          </a:p>
        </p:txBody>
      </p:sp>
      <p:sp>
        <p:nvSpPr>
          <p:cNvPr name="TextBox 10" id="10"/>
          <p:cNvSpPr txBox="true"/>
          <p:nvPr/>
        </p:nvSpPr>
        <p:spPr>
          <a:xfrm rot="0">
            <a:off x="8241367" y="7362406"/>
            <a:ext cx="1698376" cy="1130109"/>
          </a:xfrm>
          <a:prstGeom prst="rect">
            <a:avLst/>
          </a:prstGeom>
        </p:spPr>
        <p:txBody>
          <a:bodyPr anchor="t" rtlCol="false" tIns="0" lIns="0" bIns="0" rIns="0">
            <a:spAutoFit/>
          </a:bodyPr>
          <a:lstStyle/>
          <a:p>
            <a:pPr algn="ctr">
              <a:lnSpc>
                <a:spcPts val="8296"/>
              </a:lnSpc>
            </a:pPr>
            <a:r>
              <a:rPr lang="en-US" sz="5925">
                <a:solidFill>
                  <a:srgbClr val="000000"/>
                </a:solidFill>
                <a:latin typeface="Architects Daughter"/>
                <a:ea typeface="Architects Daughter"/>
                <a:cs typeface="Architects Daughter"/>
                <a:sym typeface="Architects Daughter"/>
              </a:rPr>
              <a:t>Char</a:t>
            </a:r>
          </a:p>
        </p:txBody>
      </p:sp>
      <p:sp>
        <p:nvSpPr>
          <p:cNvPr name="TextBox 11" id="11"/>
          <p:cNvSpPr txBox="true"/>
          <p:nvPr/>
        </p:nvSpPr>
        <p:spPr>
          <a:xfrm rot="0">
            <a:off x="11335280" y="7362406"/>
            <a:ext cx="2074834" cy="1130109"/>
          </a:xfrm>
          <a:prstGeom prst="rect">
            <a:avLst/>
          </a:prstGeom>
        </p:spPr>
        <p:txBody>
          <a:bodyPr anchor="t" rtlCol="false" tIns="0" lIns="0" bIns="0" rIns="0">
            <a:spAutoFit/>
          </a:bodyPr>
          <a:lstStyle/>
          <a:p>
            <a:pPr algn="ctr">
              <a:lnSpc>
                <a:spcPts val="8296"/>
              </a:lnSpc>
            </a:pPr>
            <a:r>
              <a:rPr lang="en-US" sz="5925">
                <a:solidFill>
                  <a:srgbClr val="000000"/>
                </a:solidFill>
                <a:latin typeface="Architects Daughter"/>
                <a:ea typeface="Architects Daughter"/>
                <a:cs typeface="Architects Daughter"/>
                <a:sym typeface="Architects Daughter"/>
              </a:rPr>
              <a:t>String</a:t>
            </a:r>
          </a:p>
        </p:txBody>
      </p:sp>
      <p:sp>
        <p:nvSpPr>
          <p:cNvPr name="TextBox 12" id="12"/>
          <p:cNvSpPr txBox="true"/>
          <p:nvPr/>
        </p:nvSpPr>
        <p:spPr>
          <a:xfrm rot="0">
            <a:off x="14226669" y="7362406"/>
            <a:ext cx="2658116" cy="1130109"/>
          </a:xfrm>
          <a:prstGeom prst="rect">
            <a:avLst/>
          </a:prstGeom>
        </p:spPr>
        <p:txBody>
          <a:bodyPr anchor="t" rtlCol="false" tIns="0" lIns="0" bIns="0" rIns="0">
            <a:spAutoFit/>
          </a:bodyPr>
          <a:lstStyle/>
          <a:p>
            <a:pPr algn="ctr">
              <a:lnSpc>
                <a:spcPts val="8296"/>
              </a:lnSpc>
            </a:pPr>
            <a:r>
              <a:rPr lang="en-US" sz="5925">
                <a:solidFill>
                  <a:srgbClr val="F8FFFB"/>
                </a:solidFill>
                <a:latin typeface="Architects Daughter"/>
                <a:ea typeface="Architects Daughter"/>
                <a:cs typeface="Architects Daughter"/>
                <a:sym typeface="Architects Daughter"/>
              </a:rPr>
              <a:t>Boolean</a:t>
            </a:r>
          </a:p>
        </p:txBody>
      </p:sp>
      <p:sp>
        <p:nvSpPr>
          <p:cNvPr name="TextBox 13" id="13"/>
          <p:cNvSpPr txBox="true"/>
          <p:nvPr/>
        </p:nvSpPr>
        <p:spPr>
          <a:xfrm rot="0">
            <a:off x="1526663" y="8434568"/>
            <a:ext cx="2691619" cy="1228892"/>
          </a:xfrm>
          <a:prstGeom prst="rect">
            <a:avLst/>
          </a:prstGeom>
        </p:spPr>
        <p:txBody>
          <a:bodyPr anchor="t" rtlCol="false" tIns="0" lIns="0" bIns="0" rIns="0">
            <a:spAutoFit/>
          </a:bodyPr>
          <a:lstStyle/>
          <a:p>
            <a:pPr algn="ctr">
              <a:lnSpc>
                <a:spcPts val="8987"/>
              </a:lnSpc>
            </a:pPr>
            <a:r>
              <a:rPr lang="en-US" sz="6419" b="true">
                <a:solidFill>
                  <a:srgbClr val="000000"/>
                </a:solidFill>
                <a:latin typeface="Arimo Bold"/>
                <a:ea typeface="Arimo Bold"/>
                <a:cs typeface="Arimo Bold"/>
                <a:sym typeface="Arimo Bold"/>
              </a:rPr>
              <a:t>25</a:t>
            </a:r>
          </a:p>
        </p:txBody>
      </p:sp>
      <p:sp>
        <p:nvSpPr>
          <p:cNvPr name="TextBox 14" id="14"/>
          <p:cNvSpPr txBox="true"/>
          <p:nvPr/>
        </p:nvSpPr>
        <p:spPr>
          <a:xfrm rot="0">
            <a:off x="4752579" y="8434568"/>
            <a:ext cx="2691619" cy="1241886"/>
          </a:xfrm>
          <a:prstGeom prst="rect">
            <a:avLst/>
          </a:prstGeom>
        </p:spPr>
        <p:txBody>
          <a:bodyPr anchor="t" rtlCol="false" tIns="0" lIns="0" bIns="0" rIns="0">
            <a:spAutoFit/>
          </a:bodyPr>
          <a:lstStyle/>
          <a:p>
            <a:pPr algn="ctr">
              <a:lnSpc>
                <a:spcPts val="8987"/>
              </a:lnSpc>
            </a:pPr>
            <a:r>
              <a:rPr lang="en-US" sz="6419" b="true">
                <a:solidFill>
                  <a:srgbClr val="F8FFFB"/>
                </a:solidFill>
                <a:latin typeface="Arimo Bold"/>
                <a:ea typeface="Arimo Bold"/>
                <a:cs typeface="Arimo Bold"/>
                <a:sym typeface="Arimo Bold"/>
              </a:rPr>
              <a:t>25.0</a:t>
            </a:r>
          </a:p>
        </p:txBody>
      </p:sp>
      <p:sp>
        <p:nvSpPr>
          <p:cNvPr name="TextBox 15" id="15"/>
          <p:cNvSpPr txBox="true"/>
          <p:nvPr/>
        </p:nvSpPr>
        <p:spPr>
          <a:xfrm rot="0">
            <a:off x="7721459" y="8434568"/>
            <a:ext cx="2691619" cy="1228892"/>
          </a:xfrm>
          <a:prstGeom prst="rect">
            <a:avLst/>
          </a:prstGeom>
        </p:spPr>
        <p:txBody>
          <a:bodyPr anchor="t" rtlCol="false" tIns="0" lIns="0" bIns="0" rIns="0">
            <a:spAutoFit/>
          </a:bodyPr>
          <a:lstStyle/>
          <a:p>
            <a:pPr algn="ctr">
              <a:lnSpc>
                <a:spcPts val="8987"/>
              </a:lnSpc>
            </a:pPr>
            <a:r>
              <a:rPr lang="en-US" sz="6419" b="true">
                <a:solidFill>
                  <a:srgbClr val="000000"/>
                </a:solidFill>
                <a:latin typeface="Arimo Bold"/>
                <a:ea typeface="Arimo Bold"/>
                <a:cs typeface="Arimo Bold"/>
                <a:sym typeface="Arimo Bold"/>
              </a:rPr>
              <a:t>'c'</a:t>
            </a:r>
          </a:p>
        </p:txBody>
      </p:sp>
      <p:sp>
        <p:nvSpPr>
          <p:cNvPr name="TextBox 16" id="16"/>
          <p:cNvSpPr txBox="true"/>
          <p:nvPr/>
        </p:nvSpPr>
        <p:spPr>
          <a:xfrm rot="0">
            <a:off x="11026888" y="8447562"/>
            <a:ext cx="2691619" cy="1228892"/>
          </a:xfrm>
          <a:prstGeom prst="rect">
            <a:avLst/>
          </a:prstGeom>
        </p:spPr>
        <p:txBody>
          <a:bodyPr anchor="t" rtlCol="false" tIns="0" lIns="0" bIns="0" rIns="0">
            <a:spAutoFit/>
          </a:bodyPr>
          <a:lstStyle/>
          <a:p>
            <a:pPr algn="ctr">
              <a:lnSpc>
                <a:spcPts val="8987"/>
              </a:lnSpc>
            </a:pPr>
            <a:r>
              <a:rPr lang="en-US" sz="6419" b="true">
                <a:solidFill>
                  <a:srgbClr val="000000"/>
                </a:solidFill>
                <a:latin typeface="Arimo Bold"/>
                <a:ea typeface="Arimo Bold"/>
                <a:cs typeface="Arimo Bold"/>
                <a:sym typeface="Arimo Bold"/>
              </a:rPr>
              <a:t>"ccc"</a:t>
            </a:r>
          </a:p>
        </p:txBody>
      </p:sp>
      <p:sp>
        <p:nvSpPr>
          <p:cNvPr name="TextBox 17" id="17"/>
          <p:cNvSpPr txBox="true"/>
          <p:nvPr/>
        </p:nvSpPr>
        <p:spPr>
          <a:xfrm rot="0">
            <a:off x="14193166" y="8421575"/>
            <a:ext cx="2691619" cy="1241886"/>
          </a:xfrm>
          <a:prstGeom prst="rect">
            <a:avLst/>
          </a:prstGeom>
        </p:spPr>
        <p:txBody>
          <a:bodyPr anchor="t" rtlCol="false" tIns="0" lIns="0" bIns="0" rIns="0">
            <a:spAutoFit/>
          </a:bodyPr>
          <a:lstStyle/>
          <a:p>
            <a:pPr algn="ctr">
              <a:lnSpc>
                <a:spcPts val="8987"/>
              </a:lnSpc>
            </a:pPr>
            <a:r>
              <a:rPr lang="en-US" sz="6419" b="true">
                <a:solidFill>
                  <a:srgbClr val="FFFFFF"/>
                </a:solidFill>
                <a:latin typeface="Arimo Bold"/>
                <a:ea typeface="Arimo Bold"/>
                <a:cs typeface="Arimo Bold"/>
                <a:sym typeface="Arimo Bold"/>
              </a:rPr>
              <a:t>TRUE</a:t>
            </a:r>
          </a:p>
        </p:txBody>
      </p:sp>
      <p:sp>
        <p:nvSpPr>
          <p:cNvPr name="TextBox 18" id="18"/>
          <p:cNvSpPr txBox="true"/>
          <p:nvPr/>
        </p:nvSpPr>
        <p:spPr>
          <a:xfrm rot="0">
            <a:off x="7364324" y="3573763"/>
            <a:ext cx="4033391" cy="1564003"/>
          </a:xfrm>
          <a:prstGeom prst="rect">
            <a:avLst/>
          </a:prstGeom>
        </p:spPr>
        <p:txBody>
          <a:bodyPr anchor="t" rtlCol="false" tIns="0" lIns="0" bIns="0" rIns="0">
            <a:spAutoFit/>
          </a:bodyPr>
          <a:lstStyle/>
          <a:p>
            <a:pPr algn="ctr">
              <a:lnSpc>
                <a:spcPts val="11444"/>
              </a:lnSpc>
            </a:pPr>
            <a:r>
              <a:rPr lang="en-US" sz="8175">
                <a:solidFill>
                  <a:srgbClr val="FFFFFF"/>
                </a:solidFill>
                <a:latin typeface="Architects Daughter"/>
                <a:ea typeface="Architects Daughter"/>
                <a:cs typeface="Architects Daughter"/>
                <a:sym typeface="Architects Daughter"/>
              </a:rPr>
              <a:t>int(10.52)</a:t>
            </a:r>
          </a:p>
        </p:txBody>
      </p:sp>
      <p:grpSp>
        <p:nvGrpSpPr>
          <p:cNvPr name="Group 19" id="19"/>
          <p:cNvGrpSpPr/>
          <p:nvPr/>
        </p:nvGrpSpPr>
        <p:grpSpPr>
          <a:xfrm rot="0">
            <a:off x="2537237" y="210106"/>
            <a:ext cx="13213526" cy="9925515"/>
            <a:chOff x="0" y="0"/>
            <a:chExt cx="17618034" cy="13234020"/>
          </a:xfrm>
        </p:grpSpPr>
        <p:sp>
          <p:nvSpPr>
            <p:cNvPr name="Freeform 20" id="2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21" id="2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22" id="2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Tree>
  </p:cSld>
  <p:clrMapOvr>
    <a:masterClrMapping/>
  </p:clrMapOvr>
</p:sld>
</file>

<file path=ppt/slides/slide200.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grpSp>
        <p:nvGrpSpPr>
          <p:cNvPr name="Group 2" id="2"/>
          <p:cNvGrpSpPr/>
          <p:nvPr/>
        </p:nvGrpSpPr>
        <p:grpSpPr>
          <a:xfrm rot="0">
            <a:off x="205557" y="3089784"/>
            <a:ext cx="15623485" cy="4964796"/>
            <a:chOff x="0" y="0"/>
            <a:chExt cx="20831313" cy="6619728"/>
          </a:xfrm>
        </p:grpSpPr>
        <p:sp>
          <p:nvSpPr>
            <p:cNvPr name="Freeform 3" id="3"/>
            <p:cNvSpPr/>
            <p:nvPr/>
          </p:nvSpPr>
          <p:spPr>
            <a:xfrm flipH="false" flipV="false" rot="0">
              <a:off x="0" y="0"/>
              <a:ext cx="20831302" cy="6619748"/>
            </a:xfrm>
            <a:custGeom>
              <a:avLst/>
              <a:gdLst/>
              <a:ahLst/>
              <a:cxnLst/>
              <a:rect r="r" b="b" t="t" l="l"/>
              <a:pathLst>
                <a:path h="6619748" w="20831302">
                  <a:moveTo>
                    <a:pt x="0" y="0"/>
                  </a:moveTo>
                  <a:lnTo>
                    <a:pt x="20831302" y="0"/>
                  </a:lnTo>
                  <a:lnTo>
                    <a:pt x="20831302" y="6619748"/>
                  </a:lnTo>
                  <a:lnTo>
                    <a:pt x="0" y="6619748"/>
                  </a:lnTo>
                  <a:lnTo>
                    <a:pt x="0" y="0"/>
                  </a:lnTo>
                  <a:close/>
                </a:path>
              </a:pathLst>
            </a:custGeom>
            <a:blipFill>
              <a:blip r:embed="rId2"/>
              <a:stretch>
                <a:fillRect l="0" t="0" r="0" b="0"/>
              </a:stretch>
            </a:blipFill>
          </p:spPr>
        </p:sp>
      </p:grpSp>
      <p:sp>
        <p:nvSpPr>
          <p:cNvPr name="Freeform 4" id="4"/>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3">
              <a:extLst>
                <a:ext uri="{96DAC541-7B7A-43D3-8B79-37D633B846F1}">
                  <asvg:svgBlip xmlns:asvg="http://schemas.microsoft.com/office/drawing/2016/SVG/main" r:embed="rId4"/>
                </a:ext>
              </a:extLst>
            </a:blip>
            <a:stretch>
              <a:fillRect l="-57" t="0" r="-57" b="0"/>
            </a:stretch>
          </a:blipFill>
        </p:spPr>
      </p:sp>
      <p:grpSp>
        <p:nvGrpSpPr>
          <p:cNvPr name="Group 5" id="5"/>
          <p:cNvGrpSpPr/>
          <p:nvPr/>
        </p:nvGrpSpPr>
        <p:grpSpPr>
          <a:xfrm rot="0">
            <a:off x="3720695" y="5352912"/>
            <a:ext cx="2067631" cy="438541"/>
            <a:chOff x="0" y="0"/>
            <a:chExt cx="2756841" cy="584721"/>
          </a:xfrm>
        </p:grpSpPr>
        <p:sp>
          <p:nvSpPr>
            <p:cNvPr name="Freeform 6" id="6"/>
            <p:cNvSpPr/>
            <p:nvPr/>
          </p:nvSpPr>
          <p:spPr>
            <a:xfrm flipH="false" flipV="false" rot="0">
              <a:off x="0" y="0"/>
              <a:ext cx="2756789" cy="584708"/>
            </a:xfrm>
            <a:custGeom>
              <a:avLst/>
              <a:gdLst/>
              <a:ahLst/>
              <a:cxnLst/>
              <a:rect r="r" b="b" t="t" l="l"/>
              <a:pathLst>
                <a:path h="584708" w="2756789">
                  <a:moveTo>
                    <a:pt x="0" y="0"/>
                  </a:moveTo>
                  <a:lnTo>
                    <a:pt x="0" y="584708"/>
                  </a:lnTo>
                  <a:lnTo>
                    <a:pt x="2756789" y="584708"/>
                  </a:lnTo>
                  <a:lnTo>
                    <a:pt x="2756789" y="0"/>
                  </a:lnTo>
                  <a:lnTo>
                    <a:pt x="0" y="0"/>
                  </a:lnTo>
                  <a:close/>
                  <a:moveTo>
                    <a:pt x="2683002" y="510921"/>
                  </a:moveTo>
                  <a:lnTo>
                    <a:pt x="72263" y="510921"/>
                  </a:lnTo>
                  <a:lnTo>
                    <a:pt x="72263" y="72263"/>
                  </a:lnTo>
                  <a:lnTo>
                    <a:pt x="2683002" y="72263"/>
                  </a:lnTo>
                  <a:lnTo>
                    <a:pt x="2683002" y="510921"/>
                  </a:lnTo>
                  <a:close/>
                </a:path>
              </a:pathLst>
            </a:custGeom>
            <a:solidFill>
              <a:srgbClr val="F8FFFB"/>
            </a:solidFill>
          </p:spPr>
        </p:sp>
      </p:grpSp>
      <p:grpSp>
        <p:nvGrpSpPr>
          <p:cNvPr name="Group 7" id="7"/>
          <p:cNvGrpSpPr/>
          <p:nvPr/>
        </p:nvGrpSpPr>
        <p:grpSpPr>
          <a:xfrm rot="0">
            <a:off x="6006774" y="5352912"/>
            <a:ext cx="640608" cy="505288"/>
            <a:chOff x="0" y="0"/>
            <a:chExt cx="854144" cy="673717"/>
          </a:xfrm>
        </p:grpSpPr>
        <p:sp>
          <p:nvSpPr>
            <p:cNvPr name="Freeform 8" id="8"/>
            <p:cNvSpPr/>
            <p:nvPr/>
          </p:nvSpPr>
          <p:spPr>
            <a:xfrm flipH="false" flipV="false" rot="0">
              <a:off x="0" y="0"/>
              <a:ext cx="854202" cy="673735"/>
            </a:xfrm>
            <a:custGeom>
              <a:avLst/>
              <a:gdLst/>
              <a:ahLst/>
              <a:cxnLst/>
              <a:rect r="r" b="b" t="t" l="l"/>
              <a:pathLst>
                <a:path h="673735" w="854202">
                  <a:moveTo>
                    <a:pt x="0" y="0"/>
                  </a:moveTo>
                  <a:lnTo>
                    <a:pt x="0" y="673735"/>
                  </a:lnTo>
                  <a:lnTo>
                    <a:pt x="854202" y="673735"/>
                  </a:lnTo>
                  <a:lnTo>
                    <a:pt x="854202" y="0"/>
                  </a:lnTo>
                  <a:lnTo>
                    <a:pt x="0" y="0"/>
                  </a:lnTo>
                  <a:close/>
                  <a:moveTo>
                    <a:pt x="769112" y="588645"/>
                  </a:moveTo>
                  <a:lnTo>
                    <a:pt x="83312" y="588645"/>
                  </a:lnTo>
                  <a:lnTo>
                    <a:pt x="83312" y="83312"/>
                  </a:lnTo>
                  <a:lnTo>
                    <a:pt x="769112" y="83312"/>
                  </a:lnTo>
                  <a:lnTo>
                    <a:pt x="769112" y="588645"/>
                  </a:lnTo>
                  <a:close/>
                </a:path>
              </a:pathLst>
            </a:custGeom>
            <a:solidFill>
              <a:srgbClr val="F8FFFB"/>
            </a:solidFill>
          </p:spPr>
        </p:sp>
      </p:grpSp>
      <p:grpSp>
        <p:nvGrpSpPr>
          <p:cNvPr name="Group 9" id="9"/>
          <p:cNvGrpSpPr/>
          <p:nvPr/>
        </p:nvGrpSpPr>
        <p:grpSpPr>
          <a:xfrm rot="-202735">
            <a:off x="7028026" y="5352776"/>
            <a:ext cx="8832463" cy="47625"/>
            <a:chOff x="0" y="0"/>
            <a:chExt cx="11776617" cy="63500"/>
          </a:xfrm>
        </p:grpSpPr>
        <p:sp>
          <p:nvSpPr>
            <p:cNvPr name="Freeform 10" id="10"/>
            <p:cNvSpPr/>
            <p:nvPr/>
          </p:nvSpPr>
          <p:spPr>
            <a:xfrm flipH="false" flipV="false" rot="0">
              <a:off x="31750" y="0"/>
              <a:ext cx="11713083" cy="63500"/>
            </a:xfrm>
            <a:custGeom>
              <a:avLst/>
              <a:gdLst/>
              <a:ahLst/>
              <a:cxnLst/>
              <a:rect r="r" b="b" t="t" l="l"/>
              <a:pathLst>
                <a:path h="63500" w="11713083">
                  <a:moveTo>
                    <a:pt x="0" y="0"/>
                  </a:moveTo>
                  <a:lnTo>
                    <a:pt x="11713083" y="0"/>
                  </a:lnTo>
                  <a:lnTo>
                    <a:pt x="11713083" y="63500"/>
                  </a:lnTo>
                  <a:lnTo>
                    <a:pt x="0" y="63500"/>
                  </a:lnTo>
                  <a:close/>
                </a:path>
              </a:pathLst>
            </a:custGeom>
            <a:solidFill>
              <a:srgbClr val="FFFFFF"/>
            </a:solidFill>
          </p:spPr>
        </p:sp>
      </p:grpSp>
      <p:grpSp>
        <p:nvGrpSpPr>
          <p:cNvPr name="Group 11" id="11"/>
          <p:cNvGrpSpPr/>
          <p:nvPr/>
        </p:nvGrpSpPr>
        <p:grpSpPr>
          <a:xfrm rot="3484813">
            <a:off x="3526723" y="7350489"/>
            <a:ext cx="1564789" cy="47625"/>
            <a:chOff x="0" y="0"/>
            <a:chExt cx="2086385" cy="63500"/>
          </a:xfrm>
        </p:grpSpPr>
        <p:sp>
          <p:nvSpPr>
            <p:cNvPr name="Freeform 12" id="12"/>
            <p:cNvSpPr/>
            <p:nvPr/>
          </p:nvSpPr>
          <p:spPr>
            <a:xfrm flipH="false" flipV="false" rot="0">
              <a:off x="31750" y="0"/>
              <a:ext cx="2022856" cy="63500"/>
            </a:xfrm>
            <a:custGeom>
              <a:avLst/>
              <a:gdLst/>
              <a:ahLst/>
              <a:cxnLst/>
              <a:rect r="r" b="b" t="t" l="l"/>
              <a:pathLst>
                <a:path h="63500" w="2022856">
                  <a:moveTo>
                    <a:pt x="0" y="0"/>
                  </a:moveTo>
                  <a:lnTo>
                    <a:pt x="2022856" y="0"/>
                  </a:lnTo>
                  <a:lnTo>
                    <a:pt x="2022856" y="63500"/>
                  </a:lnTo>
                  <a:lnTo>
                    <a:pt x="0" y="63500"/>
                  </a:lnTo>
                  <a:close/>
                </a:path>
              </a:pathLst>
            </a:custGeom>
            <a:solidFill>
              <a:srgbClr val="FFFFFF"/>
            </a:solidFill>
          </p:spPr>
        </p:sp>
      </p:grpSp>
      <p:sp>
        <p:nvSpPr>
          <p:cNvPr name="TextBox 13" id="13"/>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Writing to a file</a:t>
            </a:r>
          </a:p>
        </p:txBody>
      </p:sp>
      <p:sp>
        <p:nvSpPr>
          <p:cNvPr name="TextBox 14" id="14"/>
          <p:cNvSpPr txBox="true"/>
          <p:nvPr/>
        </p:nvSpPr>
        <p:spPr>
          <a:xfrm rot="0">
            <a:off x="3003597" y="2793102"/>
            <a:ext cx="8311404" cy="591987"/>
          </a:xfrm>
          <a:prstGeom prst="rect">
            <a:avLst/>
          </a:prstGeom>
        </p:spPr>
        <p:txBody>
          <a:bodyPr anchor="t" rtlCol="false" tIns="0" lIns="0" bIns="0" rIns="0">
            <a:spAutoFit/>
          </a:bodyPr>
          <a:lstStyle/>
          <a:p>
            <a:pPr algn="l">
              <a:lnSpc>
                <a:spcPts val="4255"/>
              </a:lnSpc>
            </a:pPr>
            <a:r>
              <a:rPr lang="en-US" sz="3038">
                <a:solidFill>
                  <a:srgbClr val="5CE1E6"/>
                </a:solidFill>
                <a:latin typeface="Anca Coder"/>
                <a:ea typeface="Anca Coder"/>
                <a:cs typeface="Anca Coder"/>
                <a:sym typeface="Anca Coder"/>
              </a:rPr>
              <a:t>Create a file if it does not exist </a:t>
            </a:r>
          </a:p>
        </p:txBody>
      </p:sp>
      <p:grpSp>
        <p:nvGrpSpPr>
          <p:cNvPr name="Group 15" id="15"/>
          <p:cNvGrpSpPr/>
          <p:nvPr/>
        </p:nvGrpSpPr>
        <p:grpSpPr>
          <a:xfrm rot="-5400000">
            <a:off x="4173250" y="4448607"/>
            <a:ext cx="1401465" cy="47625"/>
            <a:chOff x="0" y="0"/>
            <a:chExt cx="1868620" cy="63500"/>
          </a:xfrm>
        </p:grpSpPr>
        <p:sp>
          <p:nvSpPr>
            <p:cNvPr name="Freeform 16" id="16"/>
            <p:cNvSpPr/>
            <p:nvPr/>
          </p:nvSpPr>
          <p:spPr>
            <a:xfrm flipH="false" flipV="false" rot="0">
              <a:off x="31750" y="0"/>
              <a:ext cx="1805178" cy="63500"/>
            </a:xfrm>
            <a:custGeom>
              <a:avLst/>
              <a:gdLst/>
              <a:ahLst/>
              <a:cxnLst/>
              <a:rect r="r" b="b" t="t" l="l"/>
              <a:pathLst>
                <a:path h="63500" w="1805178">
                  <a:moveTo>
                    <a:pt x="0" y="0"/>
                  </a:moveTo>
                  <a:lnTo>
                    <a:pt x="1805178" y="0"/>
                  </a:lnTo>
                  <a:lnTo>
                    <a:pt x="1805178" y="63500"/>
                  </a:lnTo>
                  <a:lnTo>
                    <a:pt x="0" y="63500"/>
                  </a:lnTo>
                  <a:close/>
                </a:path>
              </a:pathLst>
            </a:custGeom>
            <a:solidFill>
              <a:srgbClr val="FFFFFF"/>
            </a:solidFill>
          </p:spPr>
        </p:sp>
      </p:grpSp>
      <p:sp>
        <p:nvSpPr>
          <p:cNvPr name="TextBox 17" id="17"/>
          <p:cNvSpPr txBox="true"/>
          <p:nvPr/>
        </p:nvSpPr>
        <p:spPr>
          <a:xfrm rot="0">
            <a:off x="15829041" y="4360877"/>
            <a:ext cx="1779377"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Write mode</a:t>
            </a:r>
          </a:p>
        </p:txBody>
      </p:sp>
      <p:sp>
        <p:nvSpPr>
          <p:cNvPr name="TextBox 18" id="18"/>
          <p:cNvSpPr txBox="true"/>
          <p:nvPr/>
        </p:nvSpPr>
        <p:spPr>
          <a:xfrm rot="0">
            <a:off x="2741464" y="8359381"/>
            <a:ext cx="8311404" cy="1663687"/>
          </a:xfrm>
          <a:prstGeom prst="rect">
            <a:avLst/>
          </a:prstGeom>
        </p:spPr>
        <p:txBody>
          <a:bodyPr anchor="t" rtlCol="false" tIns="0" lIns="0" bIns="0" rIns="0">
            <a:spAutoFit/>
          </a:bodyPr>
          <a:lstStyle/>
          <a:p>
            <a:pPr algn="l">
              <a:lnSpc>
                <a:spcPts val="4255"/>
              </a:lnSpc>
            </a:pPr>
            <a:r>
              <a:rPr lang="en-US" sz="3038">
                <a:solidFill>
                  <a:srgbClr val="5CE1E6"/>
                </a:solidFill>
                <a:latin typeface="Anca Coder"/>
                <a:ea typeface="Anca Coder"/>
                <a:cs typeface="Anca Coder"/>
                <a:sym typeface="Anca Coder"/>
              </a:rPr>
              <a:t>Write each string in the content into the newly created txt file +</a:t>
            </a:r>
          </a:p>
          <a:p>
            <a:pPr algn="l">
              <a:lnSpc>
                <a:spcPts val="4255"/>
              </a:lnSpc>
            </a:pPr>
            <a:r>
              <a:rPr lang="en-US" sz="3038">
                <a:solidFill>
                  <a:srgbClr val="5CE1E6"/>
                </a:solidFill>
                <a:latin typeface="Anca Coder"/>
                <a:ea typeface="Anca Coder"/>
                <a:cs typeface="Anca Coder"/>
                <a:sym typeface="Anca Coder"/>
              </a:rPr>
              <a:t>a new line</a:t>
            </a:r>
          </a:p>
        </p:txBody>
      </p:sp>
      <p:grpSp>
        <p:nvGrpSpPr>
          <p:cNvPr name="Group 19" id="19"/>
          <p:cNvGrpSpPr/>
          <p:nvPr/>
        </p:nvGrpSpPr>
        <p:grpSpPr>
          <a:xfrm rot="0">
            <a:off x="2537237" y="180743"/>
            <a:ext cx="13213526" cy="9925515"/>
            <a:chOff x="0" y="0"/>
            <a:chExt cx="17618034" cy="13234020"/>
          </a:xfrm>
        </p:grpSpPr>
        <p:sp>
          <p:nvSpPr>
            <p:cNvPr name="Freeform 20" id="2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21" id="2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22" id="2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201.xml><?xml version="1.0" encoding="utf-8"?>
<p:sld xmlns:p="http://schemas.openxmlformats.org/presentationml/2006/main" xmlns:a="http://schemas.openxmlformats.org/drawingml/2006/main" xmlns:r="http://schemas.openxmlformats.org/officeDocument/2006/relationships">
  <p:cSld>
    <p:bg>
      <p:bgPr>
        <a:solidFill>
          <a:srgbClr val="3A3D50"/>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288581" y="4053189"/>
            <a:ext cx="11287202" cy="4364944"/>
            <a:chOff x="0" y="0"/>
            <a:chExt cx="15049603" cy="5819925"/>
          </a:xfrm>
        </p:grpSpPr>
        <p:sp>
          <p:nvSpPr>
            <p:cNvPr name="Freeform 4" id="4"/>
            <p:cNvSpPr/>
            <p:nvPr/>
          </p:nvSpPr>
          <p:spPr>
            <a:xfrm flipH="false" flipV="false" rot="0">
              <a:off x="0" y="0"/>
              <a:ext cx="15049627" cy="5819902"/>
            </a:xfrm>
            <a:custGeom>
              <a:avLst/>
              <a:gdLst/>
              <a:ahLst/>
              <a:cxnLst/>
              <a:rect r="r" b="b" t="t" l="l"/>
              <a:pathLst>
                <a:path h="5819902" w="15049627">
                  <a:moveTo>
                    <a:pt x="0" y="0"/>
                  </a:moveTo>
                  <a:lnTo>
                    <a:pt x="15049627" y="0"/>
                  </a:lnTo>
                  <a:lnTo>
                    <a:pt x="15049627" y="5819902"/>
                  </a:lnTo>
                  <a:lnTo>
                    <a:pt x="0" y="5819902"/>
                  </a:lnTo>
                  <a:lnTo>
                    <a:pt x="0" y="0"/>
                  </a:lnTo>
                  <a:close/>
                </a:path>
              </a:pathLst>
            </a:custGeom>
            <a:blipFill>
              <a:blip r:embed="rId4"/>
              <a:stretch>
                <a:fillRect l="-10846" t="0" r="-10846" b="0"/>
              </a:stretch>
            </a:blipFill>
          </p:spPr>
        </p:sp>
      </p:grpSp>
      <p:grpSp>
        <p:nvGrpSpPr>
          <p:cNvPr name="Group 5" id="5"/>
          <p:cNvGrpSpPr/>
          <p:nvPr/>
        </p:nvGrpSpPr>
        <p:grpSpPr>
          <a:xfrm rot="0">
            <a:off x="11879288" y="4053189"/>
            <a:ext cx="5404683" cy="4786075"/>
            <a:chOff x="0" y="0"/>
            <a:chExt cx="7206244" cy="6381433"/>
          </a:xfrm>
        </p:grpSpPr>
        <p:sp>
          <p:nvSpPr>
            <p:cNvPr name="Freeform 6" id="6"/>
            <p:cNvSpPr/>
            <p:nvPr/>
          </p:nvSpPr>
          <p:spPr>
            <a:xfrm flipH="false" flipV="false" rot="0">
              <a:off x="0" y="0"/>
              <a:ext cx="7206234" cy="6381496"/>
            </a:xfrm>
            <a:custGeom>
              <a:avLst/>
              <a:gdLst/>
              <a:ahLst/>
              <a:cxnLst/>
              <a:rect r="r" b="b" t="t" l="l"/>
              <a:pathLst>
                <a:path h="6381496" w="7206234">
                  <a:moveTo>
                    <a:pt x="0" y="0"/>
                  </a:moveTo>
                  <a:lnTo>
                    <a:pt x="7206234" y="0"/>
                  </a:lnTo>
                  <a:lnTo>
                    <a:pt x="7206234" y="6381496"/>
                  </a:lnTo>
                  <a:lnTo>
                    <a:pt x="0" y="6381496"/>
                  </a:lnTo>
                  <a:lnTo>
                    <a:pt x="0" y="0"/>
                  </a:lnTo>
                  <a:close/>
                </a:path>
              </a:pathLst>
            </a:custGeom>
            <a:blipFill>
              <a:blip r:embed="rId5"/>
              <a:stretch>
                <a:fillRect l="0" t="0" r="0" b="0"/>
              </a:stretch>
            </a:blipFill>
          </p:spPr>
        </p:sp>
      </p:grpSp>
      <p:sp>
        <p:nvSpPr>
          <p:cNvPr name="TextBox 7" id="7"/>
          <p:cNvSpPr txBox="true"/>
          <p:nvPr/>
        </p:nvSpPr>
        <p:spPr>
          <a:xfrm rot="0">
            <a:off x="608945" y="681056"/>
            <a:ext cx="4265038" cy="1351810"/>
          </a:xfrm>
          <a:prstGeom prst="rect">
            <a:avLst/>
          </a:prstGeom>
        </p:spPr>
        <p:txBody>
          <a:bodyPr anchor="t" rtlCol="false" tIns="0" lIns="0" bIns="0" rIns="0">
            <a:spAutoFit/>
          </a:bodyPr>
          <a:lstStyle/>
          <a:p>
            <a:pPr algn="l">
              <a:lnSpc>
                <a:spcPts val="5091"/>
              </a:lnSpc>
            </a:pPr>
            <a:r>
              <a:rPr lang="en-US" sz="3636">
                <a:solidFill>
                  <a:srgbClr val="5CE1E6"/>
                </a:solidFill>
                <a:latin typeface="Anca Coder"/>
                <a:ea typeface="Anca Coder"/>
                <a:cs typeface="Anca Coder"/>
                <a:sym typeface="Anca Coder"/>
              </a:rPr>
              <a:t>Writing to a file</a:t>
            </a:r>
          </a:p>
        </p:txBody>
      </p:sp>
      <p:sp>
        <p:nvSpPr>
          <p:cNvPr name="TextBox 8" id="8"/>
          <p:cNvSpPr txBox="true"/>
          <p:nvPr/>
        </p:nvSpPr>
        <p:spPr>
          <a:xfrm rot="0">
            <a:off x="3948117" y="4016760"/>
            <a:ext cx="3815822" cy="707717"/>
          </a:xfrm>
          <a:prstGeom prst="rect">
            <a:avLst/>
          </a:prstGeom>
        </p:spPr>
        <p:txBody>
          <a:bodyPr anchor="t" rtlCol="false" tIns="0" lIns="0" bIns="0" rIns="0">
            <a:spAutoFit/>
          </a:bodyPr>
          <a:lstStyle/>
          <a:p>
            <a:pPr algn="ctr">
              <a:lnSpc>
                <a:spcPts val="5091"/>
              </a:lnSpc>
            </a:pPr>
            <a:r>
              <a:rPr lang="en-US" sz="3636">
                <a:solidFill>
                  <a:srgbClr val="5CE1E6"/>
                </a:solidFill>
                <a:latin typeface="Anca Coder"/>
                <a:ea typeface="Anca Coder"/>
                <a:cs typeface="Anca Coder"/>
                <a:sym typeface="Anca Coder"/>
              </a:rPr>
              <a:t>Code</a:t>
            </a:r>
          </a:p>
        </p:txBody>
      </p:sp>
      <p:sp>
        <p:nvSpPr>
          <p:cNvPr name="TextBox 9" id="9"/>
          <p:cNvSpPr txBox="true"/>
          <p:nvPr/>
        </p:nvSpPr>
        <p:spPr>
          <a:xfrm rot="0">
            <a:off x="12673719" y="3111596"/>
            <a:ext cx="3815822" cy="707717"/>
          </a:xfrm>
          <a:prstGeom prst="rect">
            <a:avLst/>
          </a:prstGeom>
        </p:spPr>
        <p:txBody>
          <a:bodyPr anchor="t" rtlCol="false" tIns="0" lIns="0" bIns="0" rIns="0">
            <a:spAutoFit/>
          </a:bodyPr>
          <a:lstStyle/>
          <a:p>
            <a:pPr algn="ctr">
              <a:lnSpc>
                <a:spcPts val="5091"/>
              </a:lnSpc>
            </a:pPr>
            <a:r>
              <a:rPr lang="en-US" sz="3636">
                <a:solidFill>
                  <a:srgbClr val="5CE1E6"/>
                </a:solidFill>
                <a:latin typeface="Anca Coder"/>
                <a:ea typeface="Anca Coder"/>
                <a:cs typeface="Anca Coder"/>
                <a:sym typeface="Anca Coder"/>
              </a:rPr>
              <a:t>Output</a:t>
            </a:r>
          </a:p>
        </p:txBody>
      </p:sp>
      <p:grpSp>
        <p:nvGrpSpPr>
          <p:cNvPr name="Group 10" id="10"/>
          <p:cNvGrpSpPr/>
          <p:nvPr/>
        </p:nvGrpSpPr>
        <p:grpSpPr>
          <a:xfrm rot="0">
            <a:off x="2537237" y="180743"/>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424242"/>
        </a:solidFill>
      </p:bgPr>
    </p:bg>
    <p:spTree>
      <p:nvGrpSpPr>
        <p:cNvPr id="1" name=""/>
        <p:cNvGrpSpPr/>
        <p:nvPr/>
      </p:nvGrpSpPr>
      <p:grpSpPr>
        <a:xfrm>
          <a:off x="0" y="0"/>
          <a:ext cx="0" cy="0"/>
          <a:chOff x="0" y="0"/>
          <a:chExt cx="0" cy="0"/>
        </a:xfrm>
      </p:grpSpPr>
      <p:sp>
        <p:nvSpPr>
          <p:cNvPr name="TextBox 2" id="2"/>
          <p:cNvSpPr txBox="true"/>
          <p:nvPr/>
        </p:nvSpPr>
        <p:spPr>
          <a:xfrm rot="0">
            <a:off x="4806553" y="866775"/>
            <a:ext cx="8674894" cy="1564003"/>
          </a:xfrm>
          <a:prstGeom prst="rect">
            <a:avLst/>
          </a:prstGeom>
        </p:spPr>
        <p:txBody>
          <a:bodyPr anchor="t" rtlCol="false" tIns="0" lIns="0" bIns="0" rIns="0">
            <a:spAutoFit/>
          </a:bodyPr>
          <a:lstStyle/>
          <a:p>
            <a:pPr algn="ctr">
              <a:lnSpc>
                <a:spcPts val="11444"/>
              </a:lnSpc>
            </a:pPr>
            <a:r>
              <a:rPr lang="en-US" sz="8175">
                <a:solidFill>
                  <a:srgbClr val="FFFFFF"/>
                </a:solidFill>
                <a:latin typeface="Architects Daughter"/>
                <a:ea typeface="Architects Daughter"/>
                <a:cs typeface="Architects Daughter"/>
                <a:sym typeface="Architects Daughter"/>
              </a:rPr>
              <a:t>What data type is:</a:t>
            </a:r>
          </a:p>
        </p:txBody>
      </p:sp>
      <p:sp>
        <p:nvSpPr>
          <p:cNvPr name="Freeform 3" id="3"/>
          <p:cNvSpPr/>
          <p:nvPr/>
        </p:nvSpPr>
        <p:spPr>
          <a:xfrm flipH="false" flipV="false" rot="0">
            <a:off x="14094025"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634012"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721459"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47774"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0908321" y="7509370"/>
            <a:ext cx="2928752" cy="2361386"/>
          </a:xfrm>
          <a:custGeom>
            <a:avLst/>
            <a:gdLst/>
            <a:ahLst/>
            <a:cxnLst/>
            <a:rect r="r" b="b" t="t" l="l"/>
            <a:pathLst>
              <a:path h="2361386" w="2928752">
                <a:moveTo>
                  <a:pt x="0" y="0"/>
                </a:moveTo>
                <a:lnTo>
                  <a:pt x="2928752" y="0"/>
                </a:lnTo>
                <a:lnTo>
                  <a:pt x="2928752" y="2361386"/>
                </a:lnTo>
                <a:lnTo>
                  <a:pt x="0" y="23613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1806018" y="7362406"/>
            <a:ext cx="2412264" cy="1131766"/>
          </a:xfrm>
          <a:prstGeom prst="rect">
            <a:avLst/>
          </a:prstGeom>
        </p:spPr>
        <p:txBody>
          <a:bodyPr anchor="t" rtlCol="false" tIns="0" lIns="0" bIns="0" rIns="0">
            <a:spAutoFit/>
          </a:bodyPr>
          <a:lstStyle/>
          <a:p>
            <a:pPr algn="ctr">
              <a:lnSpc>
                <a:spcPts val="8296"/>
              </a:lnSpc>
            </a:pPr>
            <a:r>
              <a:rPr lang="en-US" sz="5925">
                <a:solidFill>
                  <a:srgbClr val="000000"/>
                </a:solidFill>
                <a:latin typeface="Architects Daughter"/>
                <a:ea typeface="Architects Daughter"/>
                <a:cs typeface="Architects Daughter"/>
                <a:sym typeface="Architects Daughter"/>
              </a:rPr>
              <a:t>Integer</a:t>
            </a:r>
          </a:p>
        </p:txBody>
      </p:sp>
      <p:sp>
        <p:nvSpPr>
          <p:cNvPr name="TextBox 9" id="9"/>
          <p:cNvSpPr txBox="true"/>
          <p:nvPr/>
        </p:nvSpPr>
        <p:spPr>
          <a:xfrm rot="0">
            <a:off x="5378145" y="7362406"/>
            <a:ext cx="1440487" cy="1130109"/>
          </a:xfrm>
          <a:prstGeom prst="rect">
            <a:avLst/>
          </a:prstGeom>
        </p:spPr>
        <p:txBody>
          <a:bodyPr anchor="t" rtlCol="false" tIns="0" lIns="0" bIns="0" rIns="0">
            <a:spAutoFit/>
          </a:bodyPr>
          <a:lstStyle/>
          <a:p>
            <a:pPr algn="ctr">
              <a:lnSpc>
                <a:spcPts val="8296"/>
              </a:lnSpc>
            </a:pPr>
            <a:r>
              <a:rPr lang="en-US" sz="5925">
                <a:solidFill>
                  <a:srgbClr val="F8FFFB">
                    <a:alpha val="30588"/>
                  </a:srgbClr>
                </a:solidFill>
                <a:latin typeface="Architects Daughter"/>
                <a:ea typeface="Architects Daughter"/>
                <a:cs typeface="Architects Daughter"/>
                <a:sym typeface="Architects Daughter"/>
              </a:rPr>
              <a:t>Real</a:t>
            </a:r>
          </a:p>
        </p:txBody>
      </p:sp>
      <p:sp>
        <p:nvSpPr>
          <p:cNvPr name="TextBox 10" id="10"/>
          <p:cNvSpPr txBox="true"/>
          <p:nvPr/>
        </p:nvSpPr>
        <p:spPr>
          <a:xfrm rot="0">
            <a:off x="8241367" y="7362406"/>
            <a:ext cx="1698376" cy="1130109"/>
          </a:xfrm>
          <a:prstGeom prst="rect">
            <a:avLst/>
          </a:prstGeom>
        </p:spPr>
        <p:txBody>
          <a:bodyPr anchor="t" rtlCol="false" tIns="0" lIns="0" bIns="0" rIns="0">
            <a:spAutoFit/>
          </a:bodyPr>
          <a:lstStyle/>
          <a:p>
            <a:pPr algn="ctr">
              <a:lnSpc>
                <a:spcPts val="8296"/>
              </a:lnSpc>
            </a:pPr>
            <a:r>
              <a:rPr lang="en-US" sz="5925">
                <a:solidFill>
                  <a:srgbClr val="000000">
                    <a:alpha val="30588"/>
                  </a:srgbClr>
                </a:solidFill>
                <a:latin typeface="Architects Daughter"/>
                <a:ea typeface="Architects Daughter"/>
                <a:cs typeface="Architects Daughter"/>
                <a:sym typeface="Architects Daughter"/>
              </a:rPr>
              <a:t>Char</a:t>
            </a:r>
          </a:p>
        </p:txBody>
      </p:sp>
      <p:sp>
        <p:nvSpPr>
          <p:cNvPr name="TextBox 11" id="11"/>
          <p:cNvSpPr txBox="true"/>
          <p:nvPr/>
        </p:nvSpPr>
        <p:spPr>
          <a:xfrm rot="0">
            <a:off x="11335280" y="7362406"/>
            <a:ext cx="2074834" cy="1130109"/>
          </a:xfrm>
          <a:prstGeom prst="rect">
            <a:avLst/>
          </a:prstGeom>
        </p:spPr>
        <p:txBody>
          <a:bodyPr anchor="t" rtlCol="false" tIns="0" lIns="0" bIns="0" rIns="0">
            <a:spAutoFit/>
          </a:bodyPr>
          <a:lstStyle/>
          <a:p>
            <a:pPr algn="ctr">
              <a:lnSpc>
                <a:spcPts val="8296"/>
              </a:lnSpc>
            </a:pPr>
            <a:r>
              <a:rPr lang="en-US" sz="5925">
                <a:solidFill>
                  <a:srgbClr val="000000">
                    <a:alpha val="30588"/>
                  </a:srgbClr>
                </a:solidFill>
                <a:latin typeface="Architects Daughter"/>
                <a:ea typeface="Architects Daughter"/>
                <a:cs typeface="Architects Daughter"/>
                <a:sym typeface="Architects Daughter"/>
              </a:rPr>
              <a:t>String</a:t>
            </a:r>
          </a:p>
        </p:txBody>
      </p:sp>
      <p:sp>
        <p:nvSpPr>
          <p:cNvPr name="TextBox 12" id="12"/>
          <p:cNvSpPr txBox="true"/>
          <p:nvPr/>
        </p:nvSpPr>
        <p:spPr>
          <a:xfrm rot="0">
            <a:off x="14226669" y="7362406"/>
            <a:ext cx="2658116" cy="1130109"/>
          </a:xfrm>
          <a:prstGeom prst="rect">
            <a:avLst/>
          </a:prstGeom>
        </p:spPr>
        <p:txBody>
          <a:bodyPr anchor="t" rtlCol="false" tIns="0" lIns="0" bIns="0" rIns="0">
            <a:spAutoFit/>
          </a:bodyPr>
          <a:lstStyle/>
          <a:p>
            <a:pPr algn="ctr">
              <a:lnSpc>
                <a:spcPts val="8296"/>
              </a:lnSpc>
            </a:pPr>
            <a:r>
              <a:rPr lang="en-US" sz="5925">
                <a:solidFill>
                  <a:srgbClr val="F8FFFB">
                    <a:alpha val="30588"/>
                  </a:srgbClr>
                </a:solidFill>
                <a:latin typeface="Architects Daughter"/>
                <a:ea typeface="Architects Daughter"/>
                <a:cs typeface="Architects Daughter"/>
                <a:sym typeface="Architects Daughter"/>
              </a:rPr>
              <a:t>Boolean</a:t>
            </a:r>
          </a:p>
        </p:txBody>
      </p:sp>
      <p:sp>
        <p:nvSpPr>
          <p:cNvPr name="TextBox 13" id="13"/>
          <p:cNvSpPr txBox="true"/>
          <p:nvPr/>
        </p:nvSpPr>
        <p:spPr>
          <a:xfrm rot="0">
            <a:off x="1526663" y="8434568"/>
            <a:ext cx="2691619" cy="1228892"/>
          </a:xfrm>
          <a:prstGeom prst="rect">
            <a:avLst/>
          </a:prstGeom>
        </p:spPr>
        <p:txBody>
          <a:bodyPr anchor="t" rtlCol="false" tIns="0" lIns="0" bIns="0" rIns="0">
            <a:spAutoFit/>
          </a:bodyPr>
          <a:lstStyle/>
          <a:p>
            <a:pPr algn="ctr">
              <a:lnSpc>
                <a:spcPts val="8987"/>
              </a:lnSpc>
            </a:pPr>
            <a:r>
              <a:rPr lang="en-US" sz="6419" b="true">
                <a:solidFill>
                  <a:srgbClr val="000000"/>
                </a:solidFill>
                <a:latin typeface="Arimo Bold"/>
                <a:ea typeface="Arimo Bold"/>
                <a:cs typeface="Arimo Bold"/>
                <a:sym typeface="Arimo Bold"/>
              </a:rPr>
              <a:t>25</a:t>
            </a:r>
          </a:p>
        </p:txBody>
      </p:sp>
      <p:sp>
        <p:nvSpPr>
          <p:cNvPr name="TextBox 14" id="14"/>
          <p:cNvSpPr txBox="true"/>
          <p:nvPr/>
        </p:nvSpPr>
        <p:spPr>
          <a:xfrm rot="0">
            <a:off x="4752579" y="8434568"/>
            <a:ext cx="2691619" cy="1241886"/>
          </a:xfrm>
          <a:prstGeom prst="rect">
            <a:avLst/>
          </a:prstGeom>
        </p:spPr>
        <p:txBody>
          <a:bodyPr anchor="t" rtlCol="false" tIns="0" lIns="0" bIns="0" rIns="0">
            <a:spAutoFit/>
          </a:bodyPr>
          <a:lstStyle/>
          <a:p>
            <a:pPr algn="ctr">
              <a:lnSpc>
                <a:spcPts val="8987"/>
              </a:lnSpc>
            </a:pPr>
            <a:r>
              <a:rPr lang="en-US" sz="6419" b="true">
                <a:solidFill>
                  <a:srgbClr val="F8FFFB">
                    <a:alpha val="30588"/>
                  </a:srgbClr>
                </a:solidFill>
                <a:latin typeface="Arimo Bold"/>
                <a:ea typeface="Arimo Bold"/>
                <a:cs typeface="Arimo Bold"/>
                <a:sym typeface="Arimo Bold"/>
              </a:rPr>
              <a:t>25.0</a:t>
            </a:r>
          </a:p>
        </p:txBody>
      </p:sp>
      <p:sp>
        <p:nvSpPr>
          <p:cNvPr name="TextBox 15" id="15"/>
          <p:cNvSpPr txBox="true"/>
          <p:nvPr/>
        </p:nvSpPr>
        <p:spPr>
          <a:xfrm rot="0">
            <a:off x="7721459" y="8434568"/>
            <a:ext cx="2691619" cy="1228892"/>
          </a:xfrm>
          <a:prstGeom prst="rect">
            <a:avLst/>
          </a:prstGeom>
        </p:spPr>
        <p:txBody>
          <a:bodyPr anchor="t" rtlCol="false" tIns="0" lIns="0" bIns="0" rIns="0">
            <a:spAutoFit/>
          </a:bodyPr>
          <a:lstStyle/>
          <a:p>
            <a:pPr algn="ctr">
              <a:lnSpc>
                <a:spcPts val="8987"/>
              </a:lnSpc>
            </a:pPr>
            <a:r>
              <a:rPr lang="en-US" sz="6419" b="true">
                <a:solidFill>
                  <a:srgbClr val="000000">
                    <a:alpha val="30588"/>
                  </a:srgbClr>
                </a:solidFill>
                <a:latin typeface="Arimo Bold"/>
                <a:ea typeface="Arimo Bold"/>
                <a:cs typeface="Arimo Bold"/>
                <a:sym typeface="Arimo Bold"/>
              </a:rPr>
              <a:t>'c'</a:t>
            </a:r>
          </a:p>
        </p:txBody>
      </p:sp>
      <p:sp>
        <p:nvSpPr>
          <p:cNvPr name="TextBox 16" id="16"/>
          <p:cNvSpPr txBox="true"/>
          <p:nvPr/>
        </p:nvSpPr>
        <p:spPr>
          <a:xfrm rot="0">
            <a:off x="11026888" y="8447562"/>
            <a:ext cx="2691619" cy="1228892"/>
          </a:xfrm>
          <a:prstGeom prst="rect">
            <a:avLst/>
          </a:prstGeom>
        </p:spPr>
        <p:txBody>
          <a:bodyPr anchor="t" rtlCol="false" tIns="0" lIns="0" bIns="0" rIns="0">
            <a:spAutoFit/>
          </a:bodyPr>
          <a:lstStyle/>
          <a:p>
            <a:pPr algn="ctr">
              <a:lnSpc>
                <a:spcPts val="8987"/>
              </a:lnSpc>
            </a:pPr>
            <a:r>
              <a:rPr lang="en-US" sz="6419" b="true">
                <a:solidFill>
                  <a:srgbClr val="000000">
                    <a:alpha val="30588"/>
                  </a:srgbClr>
                </a:solidFill>
                <a:latin typeface="Arimo Bold"/>
                <a:ea typeface="Arimo Bold"/>
                <a:cs typeface="Arimo Bold"/>
                <a:sym typeface="Arimo Bold"/>
              </a:rPr>
              <a:t>"ccc"</a:t>
            </a:r>
          </a:p>
        </p:txBody>
      </p:sp>
      <p:sp>
        <p:nvSpPr>
          <p:cNvPr name="TextBox 17" id="17"/>
          <p:cNvSpPr txBox="true"/>
          <p:nvPr/>
        </p:nvSpPr>
        <p:spPr>
          <a:xfrm rot="0">
            <a:off x="14193166" y="8421575"/>
            <a:ext cx="2691619" cy="1241886"/>
          </a:xfrm>
          <a:prstGeom prst="rect">
            <a:avLst/>
          </a:prstGeom>
        </p:spPr>
        <p:txBody>
          <a:bodyPr anchor="t" rtlCol="false" tIns="0" lIns="0" bIns="0" rIns="0">
            <a:spAutoFit/>
          </a:bodyPr>
          <a:lstStyle/>
          <a:p>
            <a:pPr algn="ctr">
              <a:lnSpc>
                <a:spcPts val="8987"/>
              </a:lnSpc>
            </a:pPr>
            <a:r>
              <a:rPr lang="en-US" sz="6419" b="true">
                <a:solidFill>
                  <a:srgbClr val="FFFFFF">
                    <a:alpha val="30588"/>
                  </a:srgbClr>
                </a:solidFill>
                <a:latin typeface="Arimo Bold"/>
                <a:ea typeface="Arimo Bold"/>
                <a:cs typeface="Arimo Bold"/>
                <a:sym typeface="Arimo Bold"/>
              </a:rPr>
              <a:t>TRUE</a:t>
            </a:r>
          </a:p>
        </p:txBody>
      </p:sp>
      <p:sp>
        <p:nvSpPr>
          <p:cNvPr name="TextBox 18" id="18"/>
          <p:cNvSpPr txBox="true"/>
          <p:nvPr/>
        </p:nvSpPr>
        <p:spPr>
          <a:xfrm rot="0">
            <a:off x="7364324" y="3573763"/>
            <a:ext cx="4033391" cy="1564003"/>
          </a:xfrm>
          <a:prstGeom prst="rect">
            <a:avLst/>
          </a:prstGeom>
        </p:spPr>
        <p:txBody>
          <a:bodyPr anchor="t" rtlCol="false" tIns="0" lIns="0" bIns="0" rIns="0">
            <a:spAutoFit/>
          </a:bodyPr>
          <a:lstStyle/>
          <a:p>
            <a:pPr algn="ctr">
              <a:lnSpc>
                <a:spcPts val="11444"/>
              </a:lnSpc>
            </a:pPr>
            <a:r>
              <a:rPr lang="en-US" sz="8175">
                <a:solidFill>
                  <a:srgbClr val="FFFFFF"/>
                </a:solidFill>
                <a:latin typeface="Architects Daughter"/>
                <a:ea typeface="Architects Daughter"/>
                <a:cs typeface="Architects Daughter"/>
                <a:sym typeface="Architects Daughter"/>
              </a:rPr>
              <a:t>int(10.52)</a:t>
            </a:r>
          </a:p>
        </p:txBody>
      </p:sp>
      <p:grpSp>
        <p:nvGrpSpPr>
          <p:cNvPr name="Group 19" id="19"/>
          <p:cNvGrpSpPr/>
          <p:nvPr/>
        </p:nvGrpSpPr>
        <p:grpSpPr>
          <a:xfrm rot="0">
            <a:off x="2537237" y="210106"/>
            <a:ext cx="13213526" cy="9925515"/>
            <a:chOff x="0" y="0"/>
            <a:chExt cx="17618034" cy="13234020"/>
          </a:xfrm>
        </p:grpSpPr>
        <p:sp>
          <p:nvSpPr>
            <p:cNvPr name="Freeform 20" id="2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21" id="2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22" id="2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02529"/>
        </a:solidFill>
      </p:bgPr>
    </p:bg>
    <p:spTree>
      <p:nvGrpSpPr>
        <p:cNvPr id="1" name=""/>
        <p:cNvGrpSpPr/>
        <p:nvPr/>
      </p:nvGrpSpPr>
      <p:grpSpPr>
        <a:xfrm>
          <a:off x="0" y="0"/>
          <a:ext cx="0" cy="0"/>
          <a:chOff x="0" y="0"/>
          <a:chExt cx="0" cy="0"/>
        </a:xfrm>
      </p:grpSpPr>
      <p:sp>
        <p:nvSpPr>
          <p:cNvPr name="Freeform 2" id="2"/>
          <p:cNvSpPr/>
          <p:nvPr/>
        </p:nvSpPr>
        <p:spPr>
          <a:xfrm flipH="false" flipV="false" rot="0">
            <a:off x="764909" y="1735083"/>
            <a:ext cx="10372405" cy="6317738"/>
          </a:xfrm>
          <a:custGeom>
            <a:avLst/>
            <a:gdLst/>
            <a:ahLst/>
            <a:cxnLst/>
            <a:rect r="r" b="b" t="t" l="l"/>
            <a:pathLst>
              <a:path h="6317738" w="10372405">
                <a:moveTo>
                  <a:pt x="0" y="0"/>
                </a:moveTo>
                <a:lnTo>
                  <a:pt x="10372405" y="0"/>
                </a:lnTo>
                <a:lnTo>
                  <a:pt x="10372405" y="6317738"/>
                </a:lnTo>
                <a:lnTo>
                  <a:pt x="0" y="6317738"/>
                </a:lnTo>
                <a:lnTo>
                  <a:pt x="0" y="0"/>
                </a:lnTo>
                <a:close/>
              </a:path>
            </a:pathLst>
          </a:custGeom>
          <a:blipFill>
            <a:blip r:embed="rId2">
              <a:extLst>
                <a:ext uri="{96DAC541-7B7A-43D3-8B79-37D633B846F1}">
                  <asvg:svgBlip xmlns:asvg="http://schemas.microsoft.com/office/drawing/2016/SVG/main" r:embed="rId3"/>
                </a:ext>
              </a:extLst>
            </a:blip>
            <a:stretch>
              <a:fillRect l="0" t="-278" r="0" b="-278"/>
            </a:stretch>
          </a:blipFill>
        </p:spPr>
      </p:sp>
      <p:sp>
        <p:nvSpPr>
          <p:cNvPr name="TextBox 3" id="3"/>
          <p:cNvSpPr txBox="true"/>
          <p:nvPr/>
        </p:nvSpPr>
        <p:spPr>
          <a:xfrm rot="0">
            <a:off x="1143423" y="2496304"/>
            <a:ext cx="8000577" cy="5286443"/>
          </a:xfrm>
          <a:prstGeom prst="rect">
            <a:avLst/>
          </a:prstGeom>
        </p:spPr>
        <p:txBody>
          <a:bodyPr anchor="t" rtlCol="false" tIns="0" lIns="0" bIns="0" rIns="0">
            <a:spAutoFit/>
          </a:bodyPr>
          <a:lstStyle/>
          <a:p>
            <a:pPr algn="l">
              <a:lnSpc>
                <a:spcPts val="4196"/>
              </a:lnSpc>
            </a:pPr>
            <a:r>
              <a:rPr lang="en-US" sz="2996" b="true">
                <a:solidFill>
                  <a:srgbClr val="002529"/>
                </a:solidFill>
                <a:latin typeface="Arimo Bold"/>
                <a:ea typeface="Arimo Bold"/>
                <a:cs typeface="Arimo Bold"/>
                <a:sym typeface="Arimo Bold"/>
              </a:rPr>
              <a:t>8.1.1 Variables and Constants</a:t>
            </a:r>
          </a:p>
          <a:p>
            <a:pPr algn="l">
              <a:lnSpc>
                <a:spcPts val="4196"/>
              </a:lnSpc>
            </a:pPr>
            <a:r>
              <a:rPr lang="en-US" sz="2996" b="true">
                <a:solidFill>
                  <a:srgbClr val="002529"/>
                </a:solidFill>
                <a:latin typeface="Arimo Bold"/>
                <a:ea typeface="Arimo Bold"/>
                <a:cs typeface="Arimo Bold"/>
                <a:sym typeface="Arimo Bold"/>
              </a:rPr>
              <a:t>8.1.2 Basic Data Types</a:t>
            </a:r>
          </a:p>
          <a:p>
            <a:pPr algn="l">
              <a:lnSpc>
                <a:spcPts val="4196"/>
              </a:lnSpc>
            </a:pPr>
            <a:r>
              <a:rPr lang="en-US" sz="2996" b="true">
                <a:solidFill>
                  <a:srgbClr val="D83731"/>
                </a:solidFill>
                <a:latin typeface="Arimo Bold"/>
                <a:ea typeface="Arimo Bold"/>
                <a:cs typeface="Arimo Bold"/>
                <a:sym typeface="Arimo Bold"/>
              </a:rPr>
              <a:t>8.1.3 Input and Output </a:t>
            </a:r>
          </a:p>
          <a:p>
            <a:pPr algn="l">
              <a:lnSpc>
                <a:spcPts val="4196"/>
              </a:lnSpc>
            </a:pPr>
            <a:r>
              <a:rPr lang="en-US" sz="2996" b="true">
                <a:solidFill>
                  <a:srgbClr val="002529"/>
                </a:solidFill>
                <a:latin typeface="Arimo Bold"/>
                <a:ea typeface="Arimo Bold"/>
                <a:cs typeface="Arimo Bold"/>
                <a:sym typeface="Arimo Bold"/>
              </a:rPr>
              <a:t>8.1.4 Programming Fundamentals </a:t>
            </a:r>
          </a:p>
          <a:p>
            <a:pPr algn="l">
              <a:lnSpc>
                <a:spcPts val="4196"/>
              </a:lnSpc>
            </a:pPr>
            <a:r>
              <a:rPr lang="en-US" sz="2996" b="true">
                <a:solidFill>
                  <a:srgbClr val="002529"/>
                </a:solidFill>
                <a:latin typeface="Arimo Bold"/>
                <a:ea typeface="Arimo Bold"/>
                <a:cs typeface="Arimo Bold"/>
                <a:sym typeface="Arimo Bold"/>
              </a:rPr>
              <a:t>8.1.5 Nested Statements</a:t>
            </a:r>
          </a:p>
          <a:p>
            <a:pPr algn="l">
              <a:lnSpc>
                <a:spcPts val="4196"/>
              </a:lnSpc>
            </a:pPr>
            <a:r>
              <a:rPr lang="en-US" sz="2996" b="true">
                <a:solidFill>
                  <a:srgbClr val="002529"/>
                </a:solidFill>
                <a:latin typeface="Arimo Bold"/>
                <a:ea typeface="Arimo Bold"/>
                <a:cs typeface="Arimo Bold"/>
                <a:sym typeface="Arimo Bold"/>
              </a:rPr>
              <a:t>8.1.6 Procedures, Functions and Parameters</a:t>
            </a:r>
          </a:p>
          <a:p>
            <a:pPr algn="l">
              <a:lnSpc>
                <a:spcPts val="4196"/>
              </a:lnSpc>
            </a:pPr>
            <a:r>
              <a:rPr lang="en-US" sz="2996" b="true">
                <a:solidFill>
                  <a:srgbClr val="002529"/>
                </a:solidFill>
                <a:latin typeface="Arimo Bold"/>
                <a:ea typeface="Arimo Bold"/>
                <a:cs typeface="Arimo Bold"/>
                <a:sym typeface="Arimo Bold"/>
              </a:rPr>
              <a:t>8.1.7 Library Routines</a:t>
            </a:r>
          </a:p>
          <a:p>
            <a:pPr algn="l">
              <a:lnSpc>
                <a:spcPts val="4196"/>
              </a:lnSpc>
            </a:pPr>
            <a:r>
              <a:rPr lang="en-US" sz="2996" b="true">
                <a:solidFill>
                  <a:srgbClr val="002529"/>
                </a:solidFill>
                <a:latin typeface="Arimo Bold"/>
                <a:ea typeface="Arimo Bold"/>
                <a:cs typeface="Arimo Bold"/>
                <a:sym typeface="Arimo Bold"/>
              </a:rPr>
              <a:t>8.1.8 Creating a Maintainable Program</a:t>
            </a:r>
          </a:p>
        </p:txBody>
      </p:sp>
      <p:sp>
        <p:nvSpPr>
          <p:cNvPr name="Freeform 4" id="4"/>
          <p:cNvSpPr/>
          <p:nvPr/>
        </p:nvSpPr>
        <p:spPr>
          <a:xfrm flipH="false" flipV="false" rot="0">
            <a:off x="5802717" y="4093133"/>
            <a:ext cx="705350" cy="913074"/>
          </a:xfrm>
          <a:custGeom>
            <a:avLst/>
            <a:gdLst/>
            <a:ahLst/>
            <a:cxnLst/>
            <a:rect r="r" b="b" t="t" l="l"/>
            <a:pathLst>
              <a:path h="913074" w="705350">
                <a:moveTo>
                  <a:pt x="0" y="0"/>
                </a:moveTo>
                <a:lnTo>
                  <a:pt x="705350" y="0"/>
                </a:lnTo>
                <a:lnTo>
                  <a:pt x="705350" y="913074"/>
                </a:lnTo>
                <a:lnTo>
                  <a:pt x="0" y="913074"/>
                </a:lnTo>
                <a:lnTo>
                  <a:pt x="0" y="0"/>
                </a:lnTo>
                <a:close/>
              </a:path>
            </a:pathLst>
          </a:custGeom>
          <a:blipFill>
            <a:blip r:embed="rId4">
              <a:extLst>
                <a:ext uri="{96DAC541-7B7A-43D3-8B79-37D633B846F1}">
                  <asvg:svgBlip xmlns:asvg="http://schemas.microsoft.com/office/drawing/2016/SVG/main" r:embed="rId5"/>
                </a:ext>
              </a:extLst>
            </a:blip>
            <a:stretch>
              <a:fillRect l="-45" t="0" r="-45" b="0"/>
            </a:stretch>
          </a:blipFill>
        </p:spPr>
      </p:sp>
      <p:sp>
        <p:nvSpPr>
          <p:cNvPr name="Freeform 5" id="5"/>
          <p:cNvSpPr/>
          <p:nvPr/>
        </p:nvSpPr>
        <p:spPr>
          <a:xfrm flipH="false" flipV="false" rot="0">
            <a:off x="11720067" y="1789908"/>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Freeform 6" id="6"/>
          <p:cNvSpPr/>
          <p:nvPr/>
        </p:nvSpPr>
        <p:spPr>
          <a:xfrm flipH="false" flipV="false" rot="0">
            <a:off x="11728392" y="5006207"/>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TextBox 7" id="7"/>
          <p:cNvSpPr txBox="true"/>
          <p:nvPr/>
        </p:nvSpPr>
        <p:spPr>
          <a:xfrm rot="0">
            <a:off x="11820848" y="2179740"/>
            <a:ext cx="4992965"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8.2.1 One-dimensional Arrays</a:t>
            </a:r>
          </a:p>
        </p:txBody>
      </p:sp>
      <p:sp>
        <p:nvSpPr>
          <p:cNvPr name="TextBox 8" id="8"/>
          <p:cNvSpPr txBox="true"/>
          <p:nvPr/>
        </p:nvSpPr>
        <p:spPr>
          <a:xfrm rot="0">
            <a:off x="11820848" y="3170340"/>
            <a:ext cx="4816992"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8.2.2 Two-dimensional Arrays</a:t>
            </a:r>
          </a:p>
        </p:txBody>
      </p:sp>
      <p:sp>
        <p:nvSpPr>
          <p:cNvPr name="TextBox 9" id="9"/>
          <p:cNvSpPr txBox="true"/>
          <p:nvPr/>
        </p:nvSpPr>
        <p:spPr>
          <a:xfrm rot="0">
            <a:off x="11820848" y="5459224"/>
            <a:ext cx="4318718" cy="22002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8.3.1 Reading from a file</a:t>
            </a:r>
          </a:p>
          <a:p>
            <a:pPr algn="l">
              <a:lnSpc>
                <a:spcPts val="4200"/>
              </a:lnSpc>
            </a:pPr>
            <a:r>
              <a:rPr lang="en-US" sz="3000" b="true">
                <a:solidFill>
                  <a:srgbClr val="002529">
                    <a:alpha val="35294"/>
                  </a:srgbClr>
                </a:solidFill>
                <a:latin typeface="Arimo Bold"/>
                <a:ea typeface="Arimo Bold"/>
                <a:cs typeface="Arimo Bold"/>
                <a:sym typeface="Arimo Bold"/>
              </a:rPr>
              <a:t>8.3.2 Writing to a file </a:t>
            </a:r>
          </a:p>
        </p:txBody>
      </p:sp>
      <p:grpSp>
        <p:nvGrpSpPr>
          <p:cNvPr name="Group 10" id="10"/>
          <p:cNvGrpSpPr/>
          <p:nvPr/>
        </p:nvGrpSpPr>
        <p:grpSpPr>
          <a:xfrm rot="0">
            <a:off x="2537237" y="79925"/>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4" id="14"/>
          <p:cNvSpPr txBox="true"/>
          <p:nvPr/>
        </p:nvSpPr>
        <p:spPr>
          <a:xfrm rot="0">
            <a:off x="5295174" y="-15325"/>
            <a:ext cx="7697652" cy="916305"/>
          </a:xfrm>
          <a:prstGeom prst="rect">
            <a:avLst/>
          </a:prstGeom>
        </p:spPr>
        <p:txBody>
          <a:bodyPr anchor="t" rtlCol="false" tIns="0" lIns="0" bIns="0" rIns="0">
            <a:spAutoFit/>
          </a:bodyPr>
          <a:lstStyle/>
          <a:p>
            <a:pPr algn="ctr">
              <a:lnSpc>
                <a:spcPts val="6719"/>
              </a:lnSpc>
            </a:pPr>
            <a:r>
              <a:rPr lang="en-US" sz="4800" b="true">
                <a:solidFill>
                  <a:srgbClr val="E8EEF1"/>
                </a:solidFill>
                <a:latin typeface="Code Pro Bold"/>
                <a:ea typeface="Code Pro Bold"/>
                <a:cs typeface="Code Pro Bold"/>
                <a:sym typeface="Code Pro Bold"/>
              </a:rPr>
              <a:t>Chapter Outline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grpSp>
        <p:nvGrpSpPr>
          <p:cNvPr name="Group 2" id="2"/>
          <p:cNvGrpSpPr/>
          <p:nvPr/>
        </p:nvGrpSpPr>
        <p:grpSpPr>
          <a:xfrm rot="0">
            <a:off x="441427" y="2848010"/>
            <a:ext cx="17405147" cy="1413058"/>
            <a:chOff x="0" y="0"/>
            <a:chExt cx="23206863" cy="1884078"/>
          </a:xfrm>
        </p:grpSpPr>
        <p:sp>
          <p:nvSpPr>
            <p:cNvPr name="Freeform 3" id="3"/>
            <p:cNvSpPr/>
            <p:nvPr/>
          </p:nvSpPr>
          <p:spPr>
            <a:xfrm flipH="false" flipV="false" rot="0">
              <a:off x="0" y="0"/>
              <a:ext cx="23206838" cy="1884045"/>
            </a:xfrm>
            <a:custGeom>
              <a:avLst/>
              <a:gdLst/>
              <a:ahLst/>
              <a:cxnLst/>
              <a:rect r="r" b="b" t="t" l="l"/>
              <a:pathLst>
                <a:path h="1884045" w="23206838">
                  <a:moveTo>
                    <a:pt x="0" y="0"/>
                  </a:moveTo>
                  <a:lnTo>
                    <a:pt x="0" y="1884045"/>
                  </a:lnTo>
                  <a:lnTo>
                    <a:pt x="23206838" y="1884045"/>
                  </a:lnTo>
                  <a:lnTo>
                    <a:pt x="23206838" y="0"/>
                  </a:lnTo>
                  <a:lnTo>
                    <a:pt x="0" y="0"/>
                  </a:lnTo>
                  <a:close/>
                  <a:moveTo>
                    <a:pt x="22984079" y="1661287"/>
                  </a:moveTo>
                  <a:lnTo>
                    <a:pt x="218186" y="1661287"/>
                  </a:lnTo>
                  <a:lnTo>
                    <a:pt x="218186" y="218186"/>
                  </a:lnTo>
                  <a:lnTo>
                    <a:pt x="22984079" y="218186"/>
                  </a:lnTo>
                  <a:lnTo>
                    <a:pt x="22984079" y="1661287"/>
                  </a:lnTo>
                  <a:close/>
                </a:path>
              </a:pathLst>
            </a:custGeom>
            <a:solidFill>
              <a:srgbClr val="002529"/>
            </a:solidFill>
          </p:spPr>
        </p:sp>
      </p:grpSp>
      <p:grpSp>
        <p:nvGrpSpPr>
          <p:cNvPr name="Group 4" id="4"/>
          <p:cNvGrpSpPr/>
          <p:nvPr/>
        </p:nvGrpSpPr>
        <p:grpSpPr>
          <a:xfrm rot="0">
            <a:off x="10335346" y="5202896"/>
            <a:ext cx="5463613" cy="4527969"/>
            <a:chOff x="0" y="0"/>
            <a:chExt cx="7284817" cy="6037292"/>
          </a:xfrm>
        </p:grpSpPr>
        <p:sp>
          <p:nvSpPr>
            <p:cNvPr name="Freeform 5" id="5"/>
            <p:cNvSpPr/>
            <p:nvPr/>
          </p:nvSpPr>
          <p:spPr>
            <a:xfrm flipH="false" flipV="false" rot="0">
              <a:off x="0" y="0"/>
              <a:ext cx="7284847" cy="6037326"/>
            </a:xfrm>
            <a:custGeom>
              <a:avLst/>
              <a:gdLst/>
              <a:ahLst/>
              <a:cxnLst/>
              <a:rect r="r" b="b" t="t" l="l"/>
              <a:pathLst>
                <a:path h="6037326" w="7284847">
                  <a:moveTo>
                    <a:pt x="0" y="0"/>
                  </a:moveTo>
                  <a:lnTo>
                    <a:pt x="7284847" y="0"/>
                  </a:lnTo>
                  <a:lnTo>
                    <a:pt x="7284847" y="6037326"/>
                  </a:lnTo>
                  <a:lnTo>
                    <a:pt x="0" y="6037326"/>
                  </a:lnTo>
                  <a:lnTo>
                    <a:pt x="0" y="0"/>
                  </a:lnTo>
                  <a:close/>
                </a:path>
              </a:pathLst>
            </a:custGeom>
            <a:blipFill>
              <a:blip r:embed="rId2"/>
              <a:stretch>
                <a:fillRect l="0" t="-27" r="0" b="-26"/>
              </a:stretch>
            </a:blipFill>
          </p:spPr>
        </p:sp>
      </p:grpSp>
      <p:sp>
        <p:nvSpPr>
          <p:cNvPr name="Freeform 6" id="6"/>
          <p:cNvSpPr/>
          <p:nvPr/>
        </p:nvSpPr>
        <p:spPr>
          <a:xfrm flipH="false" flipV="false" rot="0">
            <a:off x="2728837" y="8040964"/>
            <a:ext cx="4323004" cy="1689901"/>
          </a:xfrm>
          <a:custGeom>
            <a:avLst/>
            <a:gdLst/>
            <a:ahLst/>
            <a:cxnLst/>
            <a:rect r="r" b="b" t="t" l="l"/>
            <a:pathLst>
              <a:path h="1689901" w="4323004">
                <a:moveTo>
                  <a:pt x="0" y="0"/>
                </a:moveTo>
                <a:lnTo>
                  <a:pt x="4323004" y="0"/>
                </a:lnTo>
                <a:lnTo>
                  <a:pt x="4323004" y="1689901"/>
                </a:lnTo>
                <a:lnTo>
                  <a:pt x="0" y="1689901"/>
                </a:lnTo>
                <a:lnTo>
                  <a:pt x="0" y="0"/>
                </a:lnTo>
                <a:close/>
              </a:path>
            </a:pathLst>
          </a:custGeom>
          <a:blipFill>
            <a:blip r:embed="rId3">
              <a:extLst>
                <a:ext uri="{96DAC541-7B7A-43D3-8B79-37D633B846F1}">
                  <asvg:svgBlip xmlns:asvg="http://schemas.microsoft.com/office/drawing/2016/SVG/main" r:embed="rId4"/>
                </a:ext>
              </a:extLst>
            </a:blip>
            <a:stretch>
              <a:fillRect l="0" t="-430" r="0" b="-430"/>
            </a:stretch>
          </a:blipFill>
        </p:spPr>
      </p:sp>
      <p:sp>
        <p:nvSpPr>
          <p:cNvPr name="TextBox 7" id="7"/>
          <p:cNvSpPr txBox="true"/>
          <p:nvPr/>
        </p:nvSpPr>
        <p:spPr>
          <a:xfrm rot="0">
            <a:off x="441427" y="2142181"/>
            <a:ext cx="3776764" cy="639154"/>
          </a:xfrm>
          <a:prstGeom prst="rect">
            <a:avLst/>
          </a:prstGeom>
        </p:spPr>
        <p:txBody>
          <a:bodyPr anchor="t" rtlCol="false" tIns="0" lIns="0" bIns="0" rIns="0">
            <a:spAutoFit/>
          </a:bodyPr>
          <a:lstStyle/>
          <a:p>
            <a:pPr algn="l">
              <a:lnSpc>
                <a:spcPts val="4671"/>
              </a:lnSpc>
            </a:pPr>
            <a:r>
              <a:rPr lang="en-US" sz="3336">
                <a:solidFill>
                  <a:srgbClr val="8C52FF"/>
                </a:solidFill>
                <a:latin typeface="Anca Coder"/>
                <a:ea typeface="Anca Coder"/>
                <a:cs typeface="Anca Coder"/>
                <a:sym typeface="Anca Coder"/>
              </a:rPr>
              <a:t>Main function</a:t>
            </a:r>
          </a:p>
        </p:txBody>
      </p:sp>
      <p:sp>
        <p:nvSpPr>
          <p:cNvPr name="TextBox 8" id="8"/>
          <p:cNvSpPr txBox="true"/>
          <p:nvPr/>
        </p:nvSpPr>
        <p:spPr>
          <a:xfrm rot="0">
            <a:off x="1984818" y="3168288"/>
            <a:ext cx="14318364" cy="639154"/>
          </a:xfrm>
          <a:prstGeom prst="rect">
            <a:avLst/>
          </a:prstGeom>
        </p:spPr>
        <p:txBody>
          <a:bodyPr anchor="t" rtlCol="false" tIns="0" lIns="0" bIns="0" rIns="0">
            <a:spAutoFit/>
          </a:bodyPr>
          <a:lstStyle/>
          <a:p>
            <a:pPr algn="ctr">
              <a:lnSpc>
                <a:spcPts val="4671"/>
              </a:lnSpc>
            </a:pPr>
            <a:r>
              <a:rPr lang="en-US" sz="3336">
                <a:solidFill>
                  <a:srgbClr val="8C52FF"/>
                </a:solidFill>
                <a:latin typeface="Anca Coder"/>
                <a:ea typeface="Anca Coder"/>
                <a:cs typeface="Anca Coder"/>
                <a:sym typeface="Anca Coder"/>
              </a:rPr>
              <a:t>Take input from a keyboard and output to a screen </a:t>
            </a:r>
          </a:p>
        </p:txBody>
      </p:sp>
      <p:sp>
        <p:nvSpPr>
          <p:cNvPr name="TextBox 9" id="9"/>
          <p:cNvSpPr txBox="true"/>
          <p:nvPr/>
        </p:nvSpPr>
        <p:spPr>
          <a:xfrm rot="0">
            <a:off x="2728837" y="7333531"/>
            <a:ext cx="3776764" cy="639154"/>
          </a:xfrm>
          <a:prstGeom prst="rect">
            <a:avLst/>
          </a:prstGeom>
        </p:spPr>
        <p:txBody>
          <a:bodyPr anchor="t" rtlCol="false" tIns="0" lIns="0" bIns="0" rIns="0">
            <a:spAutoFit/>
          </a:bodyPr>
          <a:lstStyle/>
          <a:p>
            <a:pPr algn="ctr">
              <a:lnSpc>
                <a:spcPts val="4671"/>
              </a:lnSpc>
            </a:pPr>
            <a:r>
              <a:rPr lang="en-US" sz="3336">
                <a:solidFill>
                  <a:srgbClr val="8C52FF"/>
                </a:solidFill>
                <a:latin typeface="Anca Coder"/>
                <a:ea typeface="Anca Coder"/>
                <a:cs typeface="Anca Coder"/>
                <a:sym typeface="Anca Coder"/>
              </a:rPr>
              <a:t>Input</a:t>
            </a:r>
          </a:p>
        </p:txBody>
      </p:sp>
      <p:sp>
        <p:nvSpPr>
          <p:cNvPr name="TextBox 10" id="10"/>
          <p:cNvSpPr txBox="true"/>
          <p:nvPr/>
        </p:nvSpPr>
        <p:spPr>
          <a:xfrm rot="0">
            <a:off x="11065119" y="4504346"/>
            <a:ext cx="3776764" cy="639154"/>
          </a:xfrm>
          <a:prstGeom prst="rect">
            <a:avLst/>
          </a:prstGeom>
        </p:spPr>
        <p:txBody>
          <a:bodyPr anchor="t" rtlCol="false" tIns="0" lIns="0" bIns="0" rIns="0">
            <a:spAutoFit/>
          </a:bodyPr>
          <a:lstStyle/>
          <a:p>
            <a:pPr algn="ctr">
              <a:lnSpc>
                <a:spcPts val="4671"/>
              </a:lnSpc>
            </a:pPr>
            <a:r>
              <a:rPr lang="en-US" sz="3336">
                <a:solidFill>
                  <a:srgbClr val="8C52FF"/>
                </a:solidFill>
                <a:latin typeface="Anca Coder"/>
                <a:ea typeface="Anca Coder"/>
                <a:cs typeface="Anca Coder"/>
                <a:sym typeface="Anca Coder"/>
              </a:rPr>
              <a:t>Output</a:t>
            </a:r>
          </a:p>
        </p:txBody>
      </p:sp>
      <p:grpSp>
        <p:nvGrpSpPr>
          <p:cNvPr name="Group 11" id="11"/>
          <p:cNvGrpSpPr/>
          <p:nvPr/>
        </p:nvGrpSpPr>
        <p:grpSpPr>
          <a:xfrm rot="0">
            <a:off x="325167" y="1277540"/>
            <a:ext cx="9130343" cy="47625"/>
            <a:chOff x="0" y="0"/>
            <a:chExt cx="12173791" cy="63500"/>
          </a:xfrm>
        </p:grpSpPr>
        <p:sp>
          <p:nvSpPr>
            <p:cNvPr name="Freeform 12" id="12"/>
            <p:cNvSpPr/>
            <p:nvPr/>
          </p:nvSpPr>
          <p:spPr>
            <a:xfrm flipH="false" flipV="false" rot="0">
              <a:off x="31750" y="0"/>
              <a:ext cx="12110339" cy="63500"/>
            </a:xfrm>
            <a:custGeom>
              <a:avLst/>
              <a:gdLst/>
              <a:ahLst/>
              <a:cxnLst/>
              <a:rect r="r" b="b" t="t" l="l"/>
              <a:pathLst>
                <a:path h="63500" w="12110339">
                  <a:moveTo>
                    <a:pt x="0" y="0"/>
                  </a:moveTo>
                  <a:lnTo>
                    <a:pt x="12110339" y="0"/>
                  </a:lnTo>
                  <a:lnTo>
                    <a:pt x="12110339" y="63500"/>
                  </a:lnTo>
                  <a:lnTo>
                    <a:pt x="0" y="63500"/>
                  </a:lnTo>
                  <a:close/>
                </a:path>
              </a:pathLst>
            </a:custGeom>
            <a:solidFill>
              <a:srgbClr val="5E17EB"/>
            </a:solidFill>
          </p:spPr>
        </p:sp>
      </p:grpSp>
      <p:grpSp>
        <p:nvGrpSpPr>
          <p:cNvPr name="Group 13" id="13"/>
          <p:cNvGrpSpPr/>
          <p:nvPr/>
        </p:nvGrpSpPr>
        <p:grpSpPr>
          <a:xfrm rot="0">
            <a:off x="2537237" y="180743"/>
            <a:ext cx="13213526" cy="9925515"/>
            <a:chOff x="0" y="0"/>
            <a:chExt cx="17618034" cy="13234020"/>
          </a:xfrm>
        </p:grpSpPr>
        <p:sp>
          <p:nvSpPr>
            <p:cNvPr name="Freeform 14" id="1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15" id="1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16" id="1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
        <p:nvSpPr>
          <p:cNvPr name="TextBox 17" id="17"/>
          <p:cNvSpPr txBox="true"/>
          <p:nvPr/>
        </p:nvSpPr>
        <p:spPr>
          <a:xfrm rot="0">
            <a:off x="441427" y="-134765"/>
            <a:ext cx="8564761" cy="1714500"/>
          </a:xfrm>
          <a:prstGeom prst="rect">
            <a:avLst/>
          </a:prstGeom>
        </p:spPr>
        <p:txBody>
          <a:bodyPr anchor="t" rtlCol="false" tIns="0" lIns="0" bIns="0" rIns="0">
            <a:spAutoFit/>
          </a:bodyPr>
          <a:lstStyle/>
          <a:p>
            <a:pPr algn="ctr">
              <a:lnSpc>
                <a:spcPts val="12599"/>
              </a:lnSpc>
            </a:pPr>
            <a:r>
              <a:rPr lang="en-US" sz="9000">
                <a:solidFill>
                  <a:srgbClr val="CB6CE6"/>
                </a:solidFill>
                <a:latin typeface="Architects Daughter"/>
                <a:ea typeface="Architects Daughter"/>
                <a:cs typeface="Architects Daughter"/>
                <a:sym typeface="Architects Daughter"/>
              </a:rPr>
              <a:t>Input and Output</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424242"/>
        </a:solidFill>
      </p:bgPr>
    </p:bg>
    <p:spTree>
      <p:nvGrpSpPr>
        <p:cNvPr id="1" name=""/>
        <p:cNvGrpSpPr/>
        <p:nvPr/>
      </p:nvGrpSpPr>
      <p:grpSpPr>
        <a:xfrm>
          <a:off x="0" y="0"/>
          <a:ext cx="0" cy="0"/>
          <a:chOff x="0" y="0"/>
          <a:chExt cx="0" cy="0"/>
        </a:xfrm>
      </p:grpSpPr>
      <p:sp>
        <p:nvSpPr>
          <p:cNvPr name="Freeform 2" id="2"/>
          <p:cNvSpPr/>
          <p:nvPr/>
        </p:nvSpPr>
        <p:spPr>
          <a:xfrm flipH="false" flipV="false" rot="0">
            <a:off x="14653296" y="8665126"/>
            <a:ext cx="3634704" cy="1420839"/>
          </a:xfrm>
          <a:custGeom>
            <a:avLst/>
            <a:gdLst/>
            <a:ahLst/>
            <a:cxnLst/>
            <a:rect r="r" b="b" t="t" l="l"/>
            <a:pathLst>
              <a:path h="1420839" w="3634704">
                <a:moveTo>
                  <a:pt x="0" y="0"/>
                </a:moveTo>
                <a:lnTo>
                  <a:pt x="3634704" y="0"/>
                </a:lnTo>
                <a:lnTo>
                  <a:pt x="3634704" y="1420839"/>
                </a:lnTo>
                <a:lnTo>
                  <a:pt x="0" y="1420839"/>
                </a:lnTo>
                <a:lnTo>
                  <a:pt x="0" y="0"/>
                </a:lnTo>
                <a:close/>
              </a:path>
            </a:pathLst>
          </a:custGeom>
          <a:blipFill>
            <a:blip r:embed="rId2">
              <a:extLst>
                <a:ext uri="{96DAC541-7B7A-43D3-8B79-37D633B846F1}">
                  <asvg:svgBlip xmlns:asvg="http://schemas.microsoft.com/office/drawing/2016/SVG/main" r:embed="rId3"/>
                </a:ext>
              </a:extLst>
            </a:blip>
            <a:stretch>
              <a:fillRect l="0" t="-560" r="0" b="-560"/>
            </a:stretch>
          </a:blipFill>
        </p:spPr>
      </p:sp>
      <p:sp>
        <p:nvSpPr>
          <p:cNvPr name="TextBox 3" id="3"/>
          <p:cNvSpPr txBox="true"/>
          <p:nvPr/>
        </p:nvSpPr>
        <p:spPr>
          <a:xfrm rot="0">
            <a:off x="348980" y="-164712"/>
            <a:ext cx="2423368" cy="1714500"/>
          </a:xfrm>
          <a:prstGeom prst="rect">
            <a:avLst/>
          </a:prstGeom>
        </p:spPr>
        <p:txBody>
          <a:bodyPr anchor="t" rtlCol="false" tIns="0" lIns="0" bIns="0" rIns="0">
            <a:spAutoFit/>
          </a:bodyPr>
          <a:lstStyle/>
          <a:p>
            <a:pPr algn="ctr">
              <a:lnSpc>
                <a:spcPts val="12599"/>
              </a:lnSpc>
            </a:pPr>
            <a:r>
              <a:rPr lang="en-US" sz="9000">
                <a:solidFill>
                  <a:srgbClr val="E8EEF1"/>
                </a:solidFill>
                <a:latin typeface="Architects Daughter"/>
                <a:ea typeface="Architects Daughter"/>
                <a:cs typeface="Architects Daughter"/>
                <a:sym typeface="Architects Daughter"/>
              </a:rPr>
              <a:t>Input</a:t>
            </a:r>
          </a:p>
        </p:txBody>
      </p:sp>
      <p:grpSp>
        <p:nvGrpSpPr>
          <p:cNvPr name="Group 4" id="4"/>
          <p:cNvGrpSpPr/>
          <p:nvPr/>
        </p:nvGrpSpPr>
        <p:grpSpPr>
          <a:xfrm rot="0">
            <a:off x="325167" y="1277540"/>
            <a:ext cx="2470993" cy="47625"/>
            <a:chOff x="0" y="0"/>
            <a:chExt cx="3294657" cy="63500"/>
          </a:xfrm>
        </p:grpSpPr>
        <p:sp>
          <p:nvSpPr>
            <p:cNvPr name="Freeform 5" id="5"/>
            <p:cNvSpPr/>
            <p:nvPr/>
          </p:nvSpPr>
          <p:spPr>
            <a:xfrm flipH="false" flipV="false" rot="0">
              <a:off x="31750" y="0"/>
              <a:ext cx="3231134" cy="63500"/>
            </a:xfrm>
            <a:custGeom>
              <a:avLst/>
              <a:gdLst/>
              <a:ahLst/>
              <a:cxnLst/>
              <a:rect r="r" b="b" t="t" l="l"/>
              <a:pathLst>
                <a:path h="63500" w="3231134">
                  <a:moveTo>
                    <a:pt x="0" y="0"/>
                  </a:moveTo>
                  <a:lnTo>
                    <a:pt x="3231134" y="0"/>
                  </a:lnTo>
                  <a:lnTo>
                    <a:pt x="3231134" y="63500"/>
                  </a:lnTo>
                  <a:lnTo>
                    <a:pt x="0" y="63500"/>
                  </a:lnTo>
                  <a:close/>
                </a:path>
              </a:pathLst>
            </a:custGeom>
            <a:solidFill>
              <a:srgbClr val="F8FFFB"/>
            </a:solidFill>
          </p:spPr>
        </p:sp>
      </p:grpSp>
      <p:sp>
        <p:nvSpPr>
          <p:cNvPr name="Freeform 6" id="6"/>
          <p:cNvSpPr/>
          <p:nvPr/>
        </p:nvSpPr>
        <p:spPr>
          <a:xfrm flipH="false" flipV="false" rot="0">
            <a:off x="1355969" y="3011231"/>
            <a:ext cx="7070833" cy="5064484"/>
          </a:xfrm>
          <a:custGeom>
            <a:avLst/>
            <a:gdLst/>
            <a:ahLst/>
            <a:cxnLst/>
            <a:rect r="r" b="b" t="t" l="l"/>
            <a:pathLst>
              <a:path h="5064484" w="7070833">
                <a:moveTo>
                  <a:pt x="0" y="0"/>
                </a:moveTo>
                <a:lnTo>
                  <a:pt x="7070833" y="0"/>
                </a:lnTo>
                <a:lnTo>
                  <a:pt x="7070833" y="5064484"/>
                </a:lnTo>
                <a:lnTo>
                  <a:pt x="0" y="5064484"/>
                </a:lnTo>
                <a:lnTo>
                  <a:pt x="0" y="0"/>
                </a:lnTo>
                <a:close/>
              </a:path>
            </a:pathLst>
          </a:custGeom>
          <a:blipFill>
            <a:blip r:embed="rId4">
              <a:extLst>
                <a:ext uri="{96DAC541-7B7A-43D3-8B79-37D633B846F1}">
                  <asvg:svgBlip xmlns:asvg="http://schemas.microsoft.com/office/drawing/2016/SVG/main" r:embed="rId5"/>
                </a:ext>
              </a:extLst>
            </a:blip>
            <a:stretch>
              <a:fillRect l="0" t="-171" r="0" b="-171"/>
            </a:stretch>
          </a:blipFill>
        </p:spPr>
      </p:sp>
      <p:grpSp>
        <p:nvGrpSpPr>
          <p:cNvPr name="Group 7" id="7"/>
          <p:cNvGrpSpPr/>
          <p:nvPr/>
        </p:nvGrpSpPr>
        <p:grpSpPr>
          <a:xfrm rot="0">
            <a:off x="9144000" y="2749668"/>
            <a:ext cx="9101846" cy="5206256"/>
            <a:chOff x="0" y="0"/>
            <a:chExt cx="12135795" cy="6941675"/>
          </a:xfrm>
        </p:grpSpPr>
        <p:sp>
          <p:nvSpPr>
            <p:cNvPr name="Freeform 8" id="8"/>
            <p:cNvSpPr/>
            <p:nvPr/>
          </p:nvSpPr>
          <p:spPr>
            <a:xfrm flipH="false" flipV="false" rot="0">
              <a:off x="0" y="0"/>
              <a:ext cx="12135739" cy="6941693"/>
            </a:xfrm>
            <a:custGeom>
              <a:avLst/>
              <a:gdLst/>
              <a:ahLst/>
              <a:cxnLst/>
              <a:rect r="r" b="b" t="t" l="l"/>
              <a:pathLst>
                <a:path h="6941693" w="12135739">
                  <a:moveTo>
                    <a:pt x="0" y="0"/>
                  </a:moveTo>
                  <a:lnTo>
                    <a:pt x="12135739" y="0"/>
                  </a:lnTo>
                  <a:lnTo>
                    <a:pt x="12135739" y="6941693"/>
                  </a:lnTo>
                  <a:lnTo>
                    <a:pt x="0" y="6941693"/>
                  </a:lnTo>
                  <a:lnTo>
                    <a:pt x="0" y="0"/>
                  </a:lnTo>
                  <a:close/>
                </a:path>
              </a:pathLst>
            </a:custGeom>
            <a:blipFill>
              <a:blip r:embed="rId6"/>
              <a:stretch>
                <a:fillRect l="0" t="0" r="0" b="0"/>
              </a:stretch>
            </a:blipFill>
          </p:spPr>
        </p:sp>
      </p:grpSp>
      <p:sp>
        <p:nvSpPr>
          <p:cNvPr name="TextBox 9" id="9"/>
          <p:cNvSpPr txBox="true"/>
          <p:nvPr/>
        </p:nvSpPr>
        <p:spPr>
          <a:xfrm rot="0">
            <a:off x="1559466" y="3680485"/>
            <a:ext cx="6663840" cy="3611676"/>
          </a:xfrm>
          <a:prstGeom prst="rect">
            <a:avLst/>
          </a:prstGeom>
        </p:spPr>
        <p:txBody>
          <a:bodyPr anchor="t" rtlCol="false" tIns="0" lIns="0" bIns="0" rIns="0">
            <a:spAutoFit/>
          </a:bodyPr>
          <a:lstStyle/>
          <a:p>
            <a:pPr algn="l">
              <a:lnSpc>
                <a:spcPts val="4035"/>
              </a:lnSpc>
            </a:pPr>
            <a:r>
              <a:rPr lang="en-US" sz="2881">
                <a:solidFill>
                  <a:srgbClr val="002529"/>
                </a:solidFill>
                <a:latin typeface="Code Pro"/>
                <a:ea typeface="Code Pro"/>
                <a:cs typeface="Code Pro"/>
                <a:sym typeface="Code Pro"/>
              </a:rPr>
              <a:t>INPUT Age</a:t>
            </a:r>
          </a:p>
          <a:p>
            <a:pPr algn="l">
              <a:lnSpc>
                <a:spcPts val="4035"/>
              </a:lnSpc>
            </a:pPr>
            <a:r>
              <a:rPr lang="en-US" sz="2881">
                <a:solidFill>
                  <a:srgbClr val="002529"/>
                </a:solidFill>
                <a:latin typeface="Code Pro"/>
                <a:ea typeface="Code Pro"/>
                <a:cs typeface="Code Pro"/>
                <a:sym typeface="Code Pro"/>
              </a:rPr>
              <a:t>IF Age &gt; 18</a:t>
            </a:r>
          </a:p>
          <a:p>
            <a:pPr algn="l">
              <a:lnSpc>
                <a:spcPts val="4035"/>
              </a:lnSpc>
            </a:pPr>
            <a:r>
              <a:rPr lang="en-US" sz="2881">
                <a:solidFill>
                  <a:srgbClr val="002529"/>
                </a:solidFill>
                <a:latin typeface="Code Pro"/>
                <a:ea typeface="Code Pro"/>
                <a:cs typeface="Code Pro"/>
                <a:sym typeface="Code Pro"/>
              </a:rPr>
              <a:t>       THEN</a:t>
            </a:r>
          </a:p>
          <a:p>
            <a:pPr algn="l">
              <a:lnSpc>
                <a:spcPts val="4035"/>
              </a:lnSpc>
            </a:pPr>
            <a:r>
              <a:rPr lang="en-US" sz="2881">
                <a:solidFill>
                  <a:srgbClr val="002529"/>
                </a:solidFill>
                <a:latin typeface="Code Pro"/>
                <a:ea typeface="Code Pro"/>
                <a:cs typeface="Code Pro"/>
                <a:sym typeface="Code Pro"/>
              </a:rPr>
              <a:t>                  OUTPUT "You are an adult"</a:t>
            </a:r>
          </a:p>
          <a:p>
            <a:pPr algn="l">
              <a:lnSpc>
                <a:spcPts val="4035"/>
              </a:lnSpc>
            </a:pPr>
            <a:r>
              <a:rPr lang="en-US" sz="2881">
                <a:solidFill>
                  <a:srgbClr val="002529"/>
                </a:solidFill>
                <a:latin typeface="Code Pro"/>
                <a:ea typeface="Code Pro"/>
                <a:cs typeface="Code Pro"/>
                <a:sym typeface="Code Pro"/>
              </a:rPr>
              <a:t>        ELSE</a:t>
            </a:r>
          </a:p>
          <a:p>
            <a:pPr algn="l">
              <a:lnSpc>
                <a:spcPts val="4035"/>
              </a:lnSpc>
            </a:pPr>
            <a:r>
              <a:rPr lang="en-US" sz="2881">
                <a:solidFill>
                  <a:srgbClr val="002529"/>
                </a:solidFill>
                <a:latin typeface="Code Pro"/>
                <a:ea typeface="Code Pro"/>
                <a:cs typeface="Code Pro"/>
                <a:sym typeface="Code Pro"/>
              </a:rPr>
              <a:t>                  OUTPUT "You are a kid"</a:t>
            </a:r>
          </a:p>
          <a:p>
            <a:pPr algn="l">
              <a:lnSpc>
                <a:spcPts val="4035"/>
              </a:lnSpc>
            </a:pPr>
            <a:r>
              <a:rPr lang="en-US" sz="2881">
                <a:solidFill>
                  <a:srgbClr val="002529"/>
                </a:solidFill>
                <a:latin typeface="Code Pro"/>
                <a:ea typeface="Code Pro"/>
                <a:cs typeface="Code Pro"/>
                <a:sym typeface="Code Pro"/>
              </a:rPr>
              <a:t>ENDIF </a:t>
            </a:r>
          </a:p>
        </p:txBody>
      </p:sp>
      <p:sp>
        <p:nvSpPr>
          <p:cNvPr name="TextBox 10" id="10"/>
          <p:cNvSpPr txBox="true"/>
          <p:nvPr/>
        </p:nvSpPr>
        <p:spPr>
          <a:xfrm rot="0">
            <a:off x="3186048" y="2304095"/>
            <a:ext cx="3029099" cy="707136"/>
          </a:xfrm>
          <a:prstGeom prst="rect">
            <a:avLst/>
          </a:prstGeom>
        </p:spPr>
        <p:txBody>
          <a:bodyPr anchor="t" rtlCol="false" tIns="0" lIns="0" bIns="0" rIns="0">
            <a:spAutoFit/>
          </a:bodyPr>
          <a:lstStyle/>
          <a:p>
            <a:pPr algn="ctr">
              <a:lnSpc>
                <a:spcPts val="5123"/>
              </a:lnSpc>
            </a:pPr>
            <a:r>
              <a:rPr lang="en-US" sz="3659">
                <a:solidFill>
                  <a:srgbClr val="FDF3E6"/>
                </a:solidFill>
                <a:latin typeface="Code Pro"/>
                <a:ea typeface="Code Pro"/>
                <a:cs typeface="Code Pro"/>
                <a:sym typeface="Code Pro"/>
              </a:rPr>
              <a:t>Pseudocode</a:t>
            </a:r>
          </a:p>
        </p:txBody>
      </p:sp>
      <p:sp>
        <p:nvSpPr>
          <p:cNvPr name="TextBox 11" id="11"/>
          <p:cNvSpPr txBox="true"/>
          <p:nvPr/>
        </p:nvSpPr>
        <p:spPr>
          <a:xfrm rot="0">
            <a:off x="12170774" y="2973759"/>
            <a:ext cx="3048298" cy="707136"/>
          </a:xfrm>
          <a:prstGeom prst="rect">
            <a:avLst/>
          </a:prstGeom>
        </p:spPr>
        <p:txBody>
          <a:bodyPr anchor="t" rtlCol="false" tIns="0" lIns="0" bIns="0" rIns="0">
            <a:spAutoFit/>
          </a:bodyPr>
          <a:lstStyle/>
          <a:p>
            <a:pPr algn="ctr">
              <a:lnSpc>
                <a:spcPts val="5123"/>
              </a:lnSpc>
            </a:pPr>
            <a:r>
              <a:rPr lang="en-US" sz="3659">
                <a:solidFill>
                  <a:srgbClr val="5CE1E6"/>
                </a:solidFill>
                <a:latin typeface="Code Pro"/>
                <a:ea typeface="Code Pro"/>
                <a:cs typeface="Code Pro"/>
                <a:sym typeface="Code Pro"/>
              </a:rPr>
              <a:t>Python Code</a:t>
            </a:r>
          </a:p>
        </p:txBody>
      </p:sp>
      <p:grpSp>
        <p:nvGrpSpPr>
          <p:cNvPr name="Group 12" id="12"/>
          <p:cNvGrpSpPr/>
          <p:nvPr/>
        </p:nvGrpSpPr>
        <p:grpSpPr>
          <a:xfrm rot="0">
            <a:off x="2537237" y="79925"/>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424242"/>
        </a:solidFill>
      </p:bgPr>
    </p:bg>
    <p:spTree>
      <p:nvGrpSpPr>
        <p:cNvPr id="1" name=""/>
        <p:cNvGrpSpPr/>
        <p:nvPr/>
      </p:nvGrpSpPr>
      <p:grpSpPr>
        <a:xfrm>
          <a:off x="0" y="0"/>
          <a:ext cx="0" cy="0"/>
          <a:chOff x="0" y="0"/>
          <a:chExt cx="0" cy="0"/>
        </a:xfrm>
      </p:grpSpPr>
      <p:sp>
        <p:nvSpPr>
          <p:cNvPr name="Freeform 2" id="2"/>
          <p:cNvSpPr/>
          <p:nvPr/>
        </p:nvSpPr>
        <p:spPr>
          <a:xfrm flipH="false" flipV="false" rot="0">
            <a:off x="14653296" y="8665126"/>
            <a:ext cx="3634704" cy="1420839"/>
          </a:xfrm>
          <a:custGeom>
            <a:avLst/>
            <a:gdLst/>
            <a:ahLst/>
            <a:cxnLst/>
            <a:rect r="r" b="b" t="t" l="l"/>
            <a:pathLst>
              <a:path h="1420839" w="3634704">
                <a:moveTo>
                  <a:pt x="0" y="0"/>
                </a:moveTo>
                <a:lnTo>
                  <a:pt x="3634704" y="0"/>
                </a:lnTo>
                <a:lnTo>
                  <a:pt x="3634704" y="1420839"/>
                </a:lnTo>
                <a:lnTo>
                  <a:pt x="0" y="1420839"/>
                </a:lnTo>
                <a:lnTo>
                  <a:pt x="0" y="0"/>
                </a:lnTo>
                <a:close/>
              </a:path>
            </a:pathLst>
          </a:custGeom>
          <a:blipFill>
            <a:blip r:embed="rId2">
              <a:extLst>
                <a:ext uri="{96DAC541-7B7A-43D3-8B79-37D633B846F1}">
                  <asvg:svgBlip xmlns:asvg="http://schemas.microsoft.com/office/drawing/2016/SVG/main" r:embed="rId3"/>
                </a:ext>
              </a:extLst>
            </a:blip>
            <a:stretch>
              <a:fillRect l="0" t="-560" r="0" b="-560"/>
            </a:stretch>
          </a:blipFill>
        </p:spPr>
      </p:sp>
      <p:sp>
        <p:nvSpPr>
          <p:cNvPr name="TextBox 3" id="3"/>
          <p:cNvSpPr txBox="true"/>
          <p:nvPr/>
        </p:nvSpPr>
        <p:spPr>
          <a:xfrm rot="0">
            <a:off x="348980" y="-164712"/>
            <a:ext cx="2423368" cy="1714500"/>
          </a:xfrm>
          <a:prstGeom prst="rect">
            <a:avLst/>
          </a:prstGeom>
        </p:spPr>
        <p:txBody>
          <a:bodyPr anchor="t" rtlCol="false" tIns="0" lIns="0" bIns="0" rIns="0">
            <a:spAutoFit/>
          </a:bodyPr>
          <a:lstStyle/>
          <a:p>
            <a:pPr algn="ctr">
              <a:lnSpc>
                <a:spcPts val="12599"/>
              </a:lnSpc>
            </a:pPr>
            <a:r>
              <a:rPr lang="en-US" sz="9000">
                <a:solidFill>
                  <a:srgbClr val="E8EEF1"/>
                </a:solidFill>
                <a:latin typeface="Architects Daughter"/>
                <a:ea typeface="Architects Daughter"/>
                <a:cs typeface="Architects Daughter"/>
                <a:sym typeface="Architects Daughter"/>
              </a:rPr>
              <a:t>Input</a:t>
            </a:r>
          </a:p>
        </p:txBody>
      </p:sp>
      <p:grpSp>
        <p:nvGrpSpPr>
          <p:cNvPr name="Group 4" id="4"/>
          <p:cNvGrpSpPr/>
          <p:nvPr/>
        </p:nvGrpSpPr>
        <p:grpSpPr>
          <a:xfrm rot="0">
            <a:off x="325167" y="1277540"/>
            <a:ext cx="2470993" cy="47625"/>
            <a:chOff x="0" y="0"/>
            <a:chExt cx="3294657" cy="63500"/>
          </a:xfrm>
        </p:grpSpPr>
        <p:sp>
          <p:nvSpPr>
            <p:cNvPr name="Freeform 5" id="5"/>
            <p:cNvSpPr/>
            <p:nvPr/>
          </p:nvSpPr>
          <p:spPr>
            <a:xfrm flipH="false" flipV="false" rot="0">
              <a:off x="31750" y="0"/>
              <a:ext cx="3231134" cy="63500"/>
            </a:xfrm>
            <a:custGeom>
              <a:avLst/>
              <a:gdLst/>
              <a:ahLst/>
              <a:cxnLst/>
              <a:rect r="r" b="b" t="t" l="l"/>
              <a:pathLst>
                <a:path h="63500" w="3231134">
                  <a:moveTo>
                    <a:pt x="0" y="0"/>
                  </a:moveTo>
                  <a:lnTo>
                    <a:pt x="3231134" y="0"/>
                  </a:lnTo>
                  <a:lnTo>
                    <a:pt x="3231134" y="63500"/>
                  </a:lnTo>
                  <a:lnTo>
                    <a:pt x="0" y="63500"/>
                  </a:lnTo>
                  <a:close/>
                </a:path>
              </a:pathLst>
            </a:custGeom>
            <a:solidFill>
              <a:srgbClr val="F8FFFB"/>
            </a:solidFill>
          </p:spPr>
        </p:sp>
      </p:grpSp>
      <p:sp>
        <p:nvSpPr>
          <p:cNvPr name="Freeform 6" id="6"/>
          <p:cNvSpPr/>
          <p:nvPr/>
        </p:nvSpPr>
        <p:spPr>
          <a:xfrm flipH="false" flipV="false" rot="0">
            <a:off x="1251152" y="3759924"/>
            <a:ext cx="7070833" cy="5064484"/>
          </a:xfrm>
          <a:custGeom>
            <a:avLst/>
            <a:gdLst/>
            <a:ahLst/>
            <a:cxnLst/>
            <a:rect r="r" b="b" t="t" l="l"/>
            <a:pathLst>
              <a:path h="5064484" w="7070833">
                <a:moveTo>
                  <a:pt x="0" y="0"/>
                </a:moveTo>
                <a:lnTo>
                  <a:pt x="7070833" y="0"/>
                </a:lnTo>
                <a:lnTo>
                  <a:pt x="7070833" y="5064484"/>
                </a:lnTo>
                <a:lnTo>
                  <a:pt x="0" y="5064484"/>
                </a:lnTo>
                <a:lnTo>
                  <a:pt x="0" y="0"/>
                </a:lnTo>
                <a:close/>
              </a:path>
            </a:pathLst>
          </a:custGeom>
          <a:blipFill>
            <a:blip r:embed="rId4">
              <a:extLst>
                <a:ext uri="{96DAC541-7B7A-43D3-8B79-37D633B846F1}">
                  <asvg:svgBlip xmlns:asvg="http://schemas.microsoft.com/office/drawing/2016/SVG/main" r:embed="rId5"/>
                </a:ext>
              </a:extLst>
            </a:blip>
            <a:stretch>
              <a:fillRect l="0" t="-171" r="0" b="-171"/>
            </a:stretch>
          </a:blipFill>
        </p:spPr>
      </p:sp>
      <p:grpSp>
        <p:nvGrpSpPr>
          <p:cNvPr name="Group 7" id="7"/>
          <p:cNvGrpSpPr/>
          <p:nvPr/>
        </p:nvGrpSpPr>
        <p:grpSpPr>
          <a:xfrm rot="0">
            <a:off x="9039183" y="3498361"/>
            <a:ext cx="9101846" cy="5206256"/>
            <a:chOff x="0" y="0"/>
            <a:chExt cx="12135795" cy="6941675"/>
          </a:xfrm>
        </p:grpSpPr>
        <p:sp>
          <p:nvSpPr>
            <p:cNvPr name="Freeform 8" id="8"/>
            <p:cNvSpPr/>
            <p:nvPr/>
          </p:nvSpPr>
          <p:spPr>
            <a:xfrm flipH="false" flipV="false" rot="0">
              <a:off x="0" y="0"/>
              <a:ext cx="12135739" cy="6941693"/>
            </a:xfrm>
            <a:custGeom>
              <a:avLst/>
              <a:gdLst/>
              <a:ahLst/>
              <a:cxnLst/>
              <a:rect r="r" b="b" t="t" l="l"/>
              <a:pathLst>
                <a:path h="6941693" w="12135739">
                  <a:moveTo>
                    <a:pt x="0" y="0"/>
                  </a:moveTo>
                  <a:lnTo>
                    <a:pt x="12135739" y="0"/>
                  </a:lnTo>
                  <a:lnTo>
                    <a:pt x="12135739" y="6941693"/>
                  </a:lnTo>
                  <a:lnTo>
                    <a:pt x="0" y="6941693"/>
                  </a:lnTo>
                  <a:lnTo>
                    <a:pt x="0" y="0"/>
                  </a:lnTo>
                  <a:close/>
                </a:path>
              </a:pathLst>
            </a:custGeom>
            <a:blipFill>
              <a:blip r:embed="rId6"/>
              <a:stretch>
                <a:fillRect l="0" t="0" r="0" b="0"/>
              </a:stretch>
            </a:blipFill>
          </p:spPr>
        </p:sp>
      </p:grpSp>
      <p:sp>
        <p:nvSpPr>
          <p:cNvPr name="Freeform 9" id="9"/>
          <p:cNvSpPr/>
          <p:nvPr/>
        </p:nvSpPr>
        <p:spPr>
          <a:xfrm flipH="false" flipV="false" rot="749470">
            <a:off x="7392998" y="-1169582"/>
            <a:ext cx="4508247" cy="4114800"/>
          </a:xfrm>
          <a:custGeom>
            <a:avLst/>
            <a:gdLst/>
            <a:ahLst/>
            <a:cxnLst/>
            <a:rect r="r" b="b" t="t" l="l"/>
            <a:pathLst>
              <a:path h="4114800" w="4508247">
                <a:moveTo>
                  <a:pt x="0" y="0"/>
                </a:moveTo>
                <a:lnTo>
                  <a:pt x="4508247" y="0"/>
                </a:lnTo>
                <a:lnTo>
                  <a:pt x="450824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42" r="0" b="-42"/>
            </a:stretch>
          </a:blipFill>
        </p:spPr>
      </p:sp>
      <p:sp>
        <p:nvSpPr>
          <p:cNvPr name="TextBox 10" id="10"/>
          <p:cNvSpPr txBox="true"/>
          <p:nvPr/>
        </p:nvSpPr>
        <p:spPr>
          <a:xfrm rot="0">
            <a:off x="1454649" y="4429178"/>
            <a:ext cx="6663840" cy="4121760"/>
          </a:xfrm>
          <a:prstGeom prst="rect">
            <a:avLst/>
          </a:prstGeom>
        </p:spPr>
        <p:txBody>
          <a:bodyPr anchor="t" rtlCol="false" tIns="0" lIns="0" bIns="0" rIns="0">
            <a:spAutoFit/>
          </a:bodyPr>
          <a:lstStyle/>
          <a:p>
            <a:pPr algn="l">
              <a:lnSpc>
                <a:spcPts val="4035"/>
              </a:lnSpc>
            </a:pPr>
            <a:r>
              <a:rPr lang="en-US" sz="2881">
                <a:solidFill>
                  <a:srgbClr val="002529"/>
                </a:solidFill>
                <a:latin typeface="Code Pro"/>
                <a:ea typeface="Code Pro"/>
                <a:cs typeface="Code Pro"/>
                <a:sym typeface="Code Pro"/>
              </a:rPr>
              <a:t>OUTPUT "What is your age"</a:t>
            </a:r>
          </a:p>
          <a:p>
            <a:pPr algn="l">
              <a:lnSpc>
                <a:spcPts val="4035"/>
              </a:lnSpc>
            </a:pPr>
            <a:r>
              <a:rPr lang="en-US" sz="2881">
                <a:solidFill>
                  <a:srgbClr val="002529"/>
                </a:solidFill>
                <a:latin typeface="Code Pro"/>
                <a:ea typeface="Code Pro"/>
                <a:cs typeface="Code Pro"/>
                <a:sym typeface="Code Pro"/>
              </a:rPr>
              <a:t>INPUT Age</a:t>
            </a:r>
          </a:p>
          <a:p>
            <a:pPr algn="l">
              <a:lnSpc>
                <a:spcPts val="4035"/>
              </a:lnSpc>
            </a:pPr>
            <a:r>
              <a:rPr lang="en-US" sz="2881">
                <a:solidFill>
                  <a:srgbClr val="002529"/>
                </a:solidFill>
                <a:latin typeface="Code Pro"/>
                <a:ea typeface="Code Pro"/>
                <a:cs typeface="Code Pro"/>
                <a:sym typeface="Code Pro"/>
              </a:rPr>
              <a:t>IF Age &gt; 18</a:t>
            </a:r>
          </a:p>
          <a:p>
            <a:pPr algn="l">
              <a:lnSpc>
                <a:spcPts val="4035"/>
              </a:lnSpc>
            </a:pPr>
            <a:r>
              <a:rPr lang="en-US" sz="2881">
                <a:solidFill>
                  <a:srgbClr val="002529"/>
                </a:solidFill>
                <a:latin typeface="Code Pro"/>
                <a:ea typeface="Code Pro"/>
                <a:cs typeface="Code Pro"/>
                <a:sym typeface="Code Pro"/>
              </a:rPr>
              <a:t>       THEN</a:t>
            </a:r>
          </a:p>
          <a:p>
            <a:pPr algn="l">
              <a:lnSpc>
                <a:spcPts val="4035"/>
              </a:lnSpc>
            </a:pPr>
            <a:r>
              <a:rPr lang="en-US" sz="2881">
                <a:solidFill>
                  <a:srgbClr val="002529"/>
                </a:solidFill>
                <a:latin typeface="Code Pro"/>
                <a:ea typeface="Code Pro"/>
                <a:cs typeface="Code Pro"/>
                <a:sym typeface="Code Pro"/>
              </a:rPr>
              <a:t>                  OUTPUT "You are an adult"</a:t>
            </a:r>
          </a:p>
          <a:p>
            <a:pPr algn="l">
              <a:lnSpc>
                <a:spcPts val="4035"/>
              </a:lnSpc>
            </a:pPr>
            <a:r>
              <a:rPr lang="en-US" sz="2881">
                <a:solidFill>
                  <a:srgbClr val="002529"/>
                </a:solidFill>
                <a:latin typeface="Code Pro"/>
                <a:ea typeface="Code Pro"/>
                <a:cs typeface="Code Pro"/>
                <a:sym typeface="Code Pro"/>
              </a:rPr>
              <a:t>        ELSE</a:t>
            </a:r>
          </a:p>
          <a:p>
            <a:pPr algn="l">
              <a:lnSpc>
                <a:spcPts val="4035"/>
              </a:lnSpc>
            </a:pPr>
            <a:r>
              <a:rPr lang="en-US" sz="2881">
                <a:solidFill>
                  <a:srgbClr val="002529"/>
                </a:solidFill>
                <a:latin typeface="Code Pro"/>
                <a:ea typeface="Code Pro"/>
                <a:cs typeface="Code Pro"/>
                <a:sym typeface="Code Pro"/>
              </a:rPr>
              <a:t>                  OUTPUT "You are a kid"</a:t>
            </a:r>
          </a:p>
          <a:p>
            <a:pPr algn="l">
              <a:lnSpc>
                <a:spcPts val="4035"/>
              </a:lnSpc>
            </a:pPr>
            <a:r>
              <a:rPr lang="en-US" sz="2881">
                <a:solidFill>
                  <a:srgbClr val="002529"/>
                </a:solidFill>
                <a:latin typeface="Code Pro"/>
                <a:ea typeface="Code Pro"/>
                <a:cs typeface="Code Pro"/>
                <a:sym typeface="Code Pro"/>
              </a:rPr>
              <a:t>ENDIF </a:t>
            </a:r>
          </a:p>
        </p:txBody>
      </p:sp>
      <p:sp>
        <p:nvSpPr>
          <p:cNvPr name="TextBox 11" id="11"/>
          <p:cNvSpPr txBox="true"/>
          <p:nvPr/>
        </p:nvSpPr>
        <p:spPr>
          <a:xfrm rot="0">
            <a:off x="3081231" y="3052788"/>
            <a:ext cx="3029099" cy="707136"/>
          </a:xfrm>
          <a:prstGeom prst="rect">
            <a:avLst/>
          </a:prstGeom>
        </p:spPr>
        <p:txBody>
          <a:bodyPr anchor="t" rtlCol="false" tIns="0" lIns="0" bIns="0" rIns="0">
            <a:spAutoFit/>
          </a:bodyPr>
          <a:lstStyle/>
          <a:p>
            <a:pPr algn="ctr">
              <a:lnSpc>
                <a:spcPts val="5123"/>
              </a:lnSpc>
            </a:pPr>
            <a:r>
              <a:rPr lang="en-US" sz="3659">
                <a:solidFill>
                  <a:srgbClr val="FDF3E6"/>
                </a:solidFill>
                <a:latin typeface="Code Pro"/>
                <a:ea typeface="Code Pro"/>
                <a:cs typeface="Code Pro"/>
                <a:sym typeface="Code Pro"/>
              </a:rPr>
              <a:t>Pseudocode</a:t>
            </a:r>
          </a:p>
        </p:txBody>
      </p:sp>
      <p:sp>
        <p:nvSpPr>
          <p:cNvPr name="TextBox 12" id="12"/>
          <p:cNvSpPr txBox="true"/>
          <p:nvPr/>
        </p:nvSpPr>
        <p:spPr>
          <a:xfrm rot="0">
            <a:off x="12065957" y="3722452"/>
            <a:ext cx="3048298" cy="707136"/>
          </a:xfrm>
          <a:prstGeom prst="rect">
            <a:avLst/>
          </a:prstGeom>
        </p:spPr>
        <p:txBody>
          <a:bodyPr anchor="t" rtlCol="false" tIns="0" lIns="0" bIns="0" rIns="0">
            <a:spAutoFit/>
          </a:bodyPr>
          <a:lstStyle/>
          <a:p>
            <a:pPr algn="ctr">
              <a:lnSpc>
                <a:spcPts val="5123"/>
              </a:lnSpc>
            </a:pPr>
            <a:r>
              <a:rPr lang="en-US" sz="3659">
                <a:solidFill>
                  <a:srgbClr val="5CE1E6"/>
                </a:solidFill>
                <a:latin typeface="Code Pro"/>
                <a:ea typeface="Code Pro"/>
                <a:cs typeface="Code Pro"/>
                <a:sym typeface="Code Pro"/>
              </a:rPr>
              <a:t>Python Code</a:t>
            </a:r>
          </a:p>
        </p:txBody>
      </p:sp>
      <p:sp>
        <p:nvSpPr>
          <p:cNvPr name="TextBox 13" id="13"/>
          <p:cNvSpPr txBox="true"/>
          <p:nvPr/>
        </p:nvSpPr>
        <p:spPr>
          <a:xfrm rot="0">
            <a:off x="7576516" y="1103989"/>
            <a:ext cx="3635137" cy="1390996"/>
          </a:xfrm>
          <a:prstGeom prst="rect">
            <a:avLst/>
          </a:prstGeom>
        </p:spPr>
        <p:txBody>
          <a:bodyPr anchor="t" rtlCol="false" tIns="0" lIns="0" bIns="0" rIns="0">
            <a:spAutoFit/>
          </a:bodyPr>
          <a:lstStyle/>
          <a:p>
            <a:pPr algn="ctr">
              <a:lnSpc>
                <a:spcPts val="3569"/>
              </a:lnSpc>
            </a:pPr>
            <a:r>
              <a:rPr lang="en-US" sz="2550" b="true">
                <a:solidFill>
                  <a:srgbClr val="000000"/>
                </a:solidFill>
                <a:latin typeface="Arimo Bold"/>
                <a:ea typeface="Arimo Bold"/>
                <a:cs typeface="Arimo Bold"/>
                <a:sym typeface="Arimo Bold"/>
              </a:rPr>
              <a:t>Each input needs to be accompanied by a prompt </a:t>
            </a:r>
          </a:p>
        </p:txBody>
      </p:sp>
      <p:grpSp>
        <p:nvGrpSpPr>
          <p:cNvPr name="Group 14" id="14"/>
          <p:cNvGrpSpPr/>
          <p:nvPr/>
        </p:nvGrpSpPr>
        <p:grpSpPr>
          <a:xfrm rot="6750156">
            <a:off x="14731635" y="4380868"/>
            <a:ext cx="2308638" cy="47625"/>
            <a:chOff x="0" y="0"/>
            <a:chExt cx="3078184" cy="63500"/>
          </a:xfrm>
        </p:grpSpPr>
        <p:sp>
          <p:nvSpPr>
            <p:cNvPr name="Freeform 15" id="15"/>
            <p:cNvSpPr/>
            <p:nvPr/>
          </p:nvSpPr>
          <p:spPr>
            <a:xfrm flipH="false" flipV="false" rot="0">
              <a:off x="31750" y="0"/>
              <a:ext cx="3014726" cy="63500"/>
            </a:xfrm>
            <a:custGeom>
              <a:avLst/>
              <a:gdLst/>
              <a:ahLst/>
              <a:cxnLst/>
              <a:rect r="r" b="b" t="t" l="l"/>
              <a:pathLst>
                <a:path h="63500" w="3014726">
                  <a:moveTo>
                    <a:pt x="0" y="0"/>
                  </a:moveTo>
                  <a:lnTo>
                    <a:pt x="3014726" y="0"/>
                  </a:lnTo>
                  <a:lnTo>
                    <a:pt x="3014726" y="63500"/>
                  </a:lnTo>
                  <a:lnTo>
                    <a:pt x="0" y="63500"/>
                  </a:lnTo>
                  <a:close/>
                </a:path>
              </a:pathLst>
            </a:custGeom>
            <a:solidFill>
              <a:srgbClr val="F8FFFB"/>
            </a:solidFill>
          </p:spPr>
        </p:sp>
      </p:grpSp>
      <p:grpSp>
        <p:nvGrpSpPr>
          <p:cNvPr name="Group 16" id="16"/>
          <p:cNvGrpSpPr/>
          <p:nvPr/>
        </p:nvGrpSpPr>
        <p:grpSpPr>
          <a:xfrm rot="4838213">
            <a:off x="983039" y="3614649"/>
            <a:ext cx="1815645" cy="47625"/>
            <a:chOff x="0" y="0"/>
            <a:chExt cx="2420860" cy="63500"/>
          </a:xfrm>
        </p:grpSpPr>
        <p:sp>
          <p:nvSpPr>
            <p:cNvPr name="Freeform 17" id="17"/>
            <p:cNvSpPr/>
            <p:nvPr/>
          </p:nvSpPr>
          <p:spPr>
            <a:xfrm flipH="false" flipV="false" rot="0">
              <a:off x="31750" y="0"/>
              <a:ext cx="2357374" cy="63500"/>
            </a:xfrm>
            <a:custGeom>
              <a:avLst/>
              <a:gdLst/>
              <a:ahLst/>
              <a:cxnLst/>
              <a:rect r="r" b="b" t="t" l="l"/>
              <a:pathLst>
                <a:path h="63500" w="2357374">
                  <a:moveTo>
                    <a:pt x="0" y="0"/>
                  </a:moveTo>
                  <a:lnTo>
                    <a:pt x="2357374" y="0"/>
                  </a:lnTo>
                  <a:lnTo>
                    <a:pt x="2357374" y="63500"/>
                  </a:lnTo>
                  <a:lnTo>
                    <a:pt x="0" y="63500"/>
                  </a:lnTo>
                  <a:close/>
                </a:path>
              </a:pathLst>
            </a:custGeom>
            <a:solidFill>
              <a:srgbClr val="000000"/>
            </a:solidFill>
          </p:spPr>
        </p:sp>
      </p:grpSp>
      <p:sp>
        <p:nvSpPr>
          <p:cNvPr name="TextBox 18" id="18"/>
          <p:cNvSpPr txBox="true"/>
          <p:nvPr/>
        </p:nvSpPr>
        <p:spPr>
          <a:xfrm rot="0">
            <a:off x="-19393" y="2143321"/>
            <a:ext cx="3635137" cy="478138"/>
          </a:xfrm>
          <a:prstGeom prst="rect">
            <a:avLst/>
          </a:prstGeom>
        </p:spPr>
        <p:txBody>
          <a:bodyPr anchor="t" rtlCol="false" tIns="0" lIns="0" bIns="0" rIns="0">
            <a:spAutoFit/>
          </a:bodyPr>
          <a:lstStyle/>
          <a:p>
            <a:pPr algn="ctr">
              <a:lnSpc>
                <a:spcPts val="3569"/>
              </a:lnSpc>
            </a:pPr>
            <a:r>
              <a:rPr lang="en-US" sz="2550" b="true">
                <a:solidFill>
                  <a:srgbClr val="92DCFF"/>
                </a:solidFill>
                <a:latin typeface="Arimo Bold"/>
                <a:ea typeface="Arimo Bold"/>
                <a:cs typeface="Arimo Bold"/>
                <a:sym typeface="Arimo Bold"/>
              </a:rPr>
              <a:t>PROMPT</a:t>
            </a:r>
          </a:p>
        </p:txBody>
      </p:sp>
      <p:sp>
        <p:nvSpPr>
          <p:cNvPr name="TextBox 19" id="19"/>
          <p:cNvSpPr txBox="true"/>
          <p:nvPr/>
        </p:nvSpPr>
        <p:spPr>
          <a:xfrm rot="0">
            <a:off x="14396277" y="2690918"/>
            <a:ext cx="3635137" cy="478138"/>
          </a:xfrm>
          <a:prstGeom prst="rect">
            <a:avLst/>
          </a:prstGeom>
        </p:spPr>
        <p:txBody>
          <a:bodyPr anchor="t" rtlCol="false" tIns="0" lIns="0" bIns="0" rIns="0">
            <a:spAutoFit/>
          </a:bodyPr>
          <a:lstStyle/>
          <a:p>
            <a:pPr algn="ctr">
              <a:lnSpc>
                <a:spcPts val="3569"/>
              </a:lnSpc>
            </a:pPr>
            <a:r>
              <a:rPr lang="en-US" sz="2550" b="true">
                <a:solidFill>
                  <a:srgbClr val="92DCFF"/>
                </a:solidFill>
                <a:latin typeface="Arimo Bold"/>
                <a:ea typeface="Arimo Bold"/>
                <a:cs typeface="Arimo Bold"/>
                <a:sym typeface="Arimo Bold"/>
              </a:rPr>
              <a:t>PROMPT</a:t>
            </a:r>
          </a:p>
        </p:txBody>
      </p:sp>
      <p:grpSp>
        <p:nvGrpSpPr>
          <p:cNvPr name="Group 20" id="20"/>
          <p:cNvGrpSpPr/>
          <p:nvPr/>
        </p:nvGrpSpPr>
        <p:grpSpPr>
          <a:xfrm rot="0">
            <a:off x="2537237" y="79925"/>
            <a:ext cx="13213526" cy="9925515"/>
            <a:chOff x="0" y="0"/>
            <a:chExt cx="17618034" cy="13234020"/>
          </a:xfrm>
        </p:grpSpPr>
        <p:sp>
          <p:nvSpPr>
            <p:cNvPr name="Freeform 21" id="2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22" id="2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23" id="2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grpSp>
        <p:nvGrpSpPr>
          <p:cNvPr name="Group 2" id="2"/>
          <p:cNvGrpSpPr/>
          <p:nvPr/>
        </p:nvGrpSpPr>
        <p:grpSpPr>
          <a:xfrm rot="0">
            <a:off x="441427" y="2848010"/>
            <a:ext cx="17405147" cy="1413058"/>
            <a:chOff x="0" y="0"/>
            <a:chExt cx="23206863" cy="1884078"/>
          </a:xfrm>
        </p:grpSpPr>
        <p:sp>
          <p:nvSpPr>
            <p:cNvPr name="Freeform 3" id="3"/>
            <p:cNvSpPr/>
            <p:nvPr/>
          </p:nvSpPr>
          <p:spPr>
            <a:xfrm flipH="false" flipV="false" rot="0">
              <a:off x="0" y="0"/>
              <a:ext cx="23206838" cy="1884045"/>
            </a:xfrm>
            <a:custGeom>
              <a:avLst/>
              <a:gdLst/>
              <a:ahLst/>
              <a:cxnLst/>
              <a:rect r="r" b="b" t="t" l="l"/>
              <a:pathLst>
                <a:path h="1884045" w="23206838">
                  <a:moveTo>
                    <a:pt x="0" y="0"/>
                  </a:moveTo>
                  <a:lnTo>
                    <a:pt x="0" y="1884045"/>
                  </a:lnTo>
                  <a:lnTo>
                    <a:pt x="23206838" y="1884045"/>
                  </a:lnTo>
                  <a:lnTo>
                    <a:pt x="23206838" y="0"/>
                  </a:lnTo>
                  <a:lnTo>
                    <a:pt x="0" y="0"/>
                  </a:lnTo>
                  <a:close/>
                  <a:moveTo>
                    <a:pt x="22984079" y="1661287"/>
                  </a:moveTo>
                  <a:lnTo>
                    <a:pt x="218186" y="1661287"/>
                  </a:lnTo>
                  <a:lnTo>
                    <a:pt x="218186" y="218186"/>
                  </a:lnTo>
                  <a:lnTo>
                    <a:pt x="22984079" y="218186"/>
                  </a:lnTo>
                  <a:lnTo>
                    <a:pt x="22984079" y="1661287"/>
                  </a:lnTo>
                  <a:close/>
                </a:path>
              </a:pathLst>
            </a:custGeom>
            <a:solidFill>
              <a:srgbClr val="002529"/>
            </a:solidFill>
          </p:spPr>
        </p:sp>
      </p:grpSp>
      <p:grpSp>
        <p:nvGrpSpPr>
          <p:cNvPr name="Group 4" id="4"/>
          <p:cNvGrpSpPr/>
          <p:nvPr/>
        </p:nvGrpSpPr>
        <p:grpSpPr>
          <a:xfrm rot="0">
            <a:off x="10335346" y="5202896"/>
            <a:ext cx="5463613" cy="4527969"/>
            <a:chOff x="0" y="0"/>
            <a:chExt cx="7284817" cy="6037292"/>
          </a:xfrm>
        </p:grpSpPr>
        <p:sp>
          <p:nvSpPr>
            <p:cNvPr name="Freeform 5" id="5"/>
            <p:cNvSpPr/>
            <p:nvPr/>
          </p:nvSpPr>
          <p:spPr>
            <a:xfrm flipH="false" flipV="false" rot="0">
              <a:off x="0" y="0"/>
              <a:ext cx="7284847" cy="6037326"/>
            </a:xfrm>
            <a:custGeom>
              <a:avLst/>
              <a:gdLst/>
              <a:ahLst/>
              <a:cxnLst/>
              <a:rect r="r" b="b" t="t" l="l"/>
              <a:pathLst>
                <a:path h="6037326" w="7284847">
                  <a:moveTo>
                    <a:pt x="0" y="0"/>
                  </a:moveTo>
                  <a:lnTo>
                    <a:pt x="7284847" y="0"/>
                  </a:lnTo>
                  <a:lnTo>
                    <a:pt x="7284847" y="6037326"/>
                  </a:lnTo>
                  <a:lnTo>
                    <a:pt x="0" y="6037326"/>
                  </a:lnTo>
                  <a:lnTo>
                    <a:pt x="0" y="0"/>
                  </a:lnTo>
                  <a:close/>
                </a:path>
              </a:pathLst>
            </a:custGeom>
            <a:blipFill>
              <a:blip r:embed="rId2"/>
              <a:stretch>
                <a:fillRect l="0" t="-27" r="0" b="-26"/>
              </a:stretch>
            </a:blipFill>
          </p:spPr>
        </p:sp>
      </p:grpSp>
      <p:sp>
        <p:nvSpPr>
          <p:cNvPr name="Freeform 6" id="6"/>
          <p:cNvSpPr/>
          <p:nvPr/>
        </p:nvSpPr>
        <p:spPr>
          <a:xfrm flipH="false" flipV="false" rot="0">
            <a:off x="2728837" y="8040964"/>
            <a:ext cx="4323004" cy="1689901"/>
          </a:xfrm>
          <a:custGeom>
            <a:avLst/>
            <a:gdLst/>
            <a:ahLst/>
            <a:cxnLst/>
            <a:rect r="r" b="b" t="t" l="l"/>
            <a:pathLst>
              <a:path h="1689901" w="4323004">
                <a:moveTo>
                  <a:pt x="0" y="0"/>
                </a:moveTo>
                <a:lnTo>
                  <a:pt x="4323004" y="0"/>
                </a:lnTo>
                <a:lnTo>
                  <a:pt x="4323004" y="1689901"/>
                </a:lnTo>
                <a:lnTo>
                  <a:pt x="0" y="1689901"/>
                </a:lnTo>
                <a:lnTo>
                  <a:pt x="0" y="0"/>
                </a:lnTo>
                <a:close/>
              </a:path>
            </a:pathLst>
          </a:custGeom>
          <a:blipFill>
            <a:blip r:embed="rId3">
              <a:extLst>
                <a:ext uri="{96DAC541-7B7A-43D3-8B79-37D633B846F1}">
                  <asvg:svgBlip xmlns:asvg="http://schemas.microsoft.com/office/drawing/2016/SVG/main" r:embed="rId4"/>
                </a:ext>
              </a:extLst>
            </a:blip>
            <a:stretch>
              <a:fillRect l="0" t="-430" r="0" b="-430"/>
            </a:stretch>
          </a:blipFill>
        </p:spPr>
      </p:sp>
      <p:grpSp>
        <p:nvGrpSpPr>
          <p:cNvPr name="Group 7" id="7"/>
          <p:cNvGrpSpPr/>
          <p:nvPr/>
        </p:nvGrpSpPr>
        <p:grpSpPr>
          <a:xfrm rot="0">
            <a:off x="325167" y="1277540"/>
            <a:ext cx="9130343" cy="47625"/>
            <a:chOff x="0" y="0"/>
            <a:chExt cx="12173791" cy="63500"/>
          </a:xfrm>
        </p:grpSpPr>
        <p:sp>
          <p:nvSpPr>
            <p:cNvPr name="Freeform 8" id="8"/>
            <p:cNvSpPr/>
            <p:nvPr/>
          </p:nvSpPr>
          <p:spPr>
            <a:xfrm flipH="false" flipV="false" rot="0">
              <a:off x="31750" y="0"/>
              <a:ext cx="12110339" cy="63500"/>
            </a:xfrm>
            <a:custGeom>
              <a:avLst/>
              <a:gdLst/>
              <a:ahLst/>
              <a:cxnLst/>
              <a:rect r="r" b="b" t="t" l="l"/>
              <a:pathLst>
                <a:path h="63500" w="12110339">
                  <a:moveTo>
                    <a:pt x="0" y="0"/>
                  </a:moveTo>
                  <a:lnTo>
                    <a:pt x="12110339" y="0"/>
                  </a:lnTo>
                  <a:lnTo>
                    <a:pt x="12110339" y="63500"/>
                  </a:lnTo>
                  <a:lnTo>
                    <a:pt x="0" y="63500"/>
                  </a:lnTo>
                  <a:close/>
                </a:path>
              </a:pathLst>
            </a:custGeom>
            <a:solidFill>
              <a:srgbClr val="5E17EB"/>
            </a:solidFill>
          </p:spPr>
        </p:sp>
      </p:grpSp>
      <p:sp>
        <p:nvSpPr>
          <p:cNvPr name="Freeform 9" id="9"/>
          <p:cNvSpPr/>
          <p:nvPr/>
        </p:nvSpPr>
        <p:spPr>
          <a:xfrm flipH="false" flipV="false" rot="0">
            <a:off x="4051510" y="5202896"/>
            <a:ext cx="1938985" cy="1938985"/>
          </a:xfrm>
          <a:custGeom>
            <a:avLst/>
            <a:gdLst/>
            <a:ahLst/>
            <a:cxnLst/>
            <a:rect r="r" b="b" t="t" l="l"/>
            <a:pathLst>
              <a:path h="1938985" w="1938985">
                <a:moveTo>
                  <a:pt x="0" y="0"/>
                </a:moveTo>
                <a:lnTo>
                  <a:pt x="1938985" y="0"/>
                </a:lnTo>
                <a:lnTo>
                  <a:pt x="1938985" y="1938985"/>
                </a:lnTo>
                <a:lnTo>
                  <a:pt x="0" y="19389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840622" y="3183147"/>
            <a:ext cx="16606756" cy="609437"/>
          </a:xfrm>
          <a:prstGeom prst="rect">
            <a:avLst/>
          </a:prstGeom>
        </p:spPr>
        <p:txBody>
          <a:bodyPr anchor="t" rtlCol="false" tIns="0" lIns="0" bIns="0" rIns="0">
            <a:spAutoFit/>
          </a:bodyPr>
          <a:lstStyle/>
          <a:p>
            <a:pPr algn="ctr">
              <a:lnSpc>
                <a:spcPts val="4395"/>
              </a:lnSpc>
            </a:pPr>
            <a:r>
              <a:rPr lang="en-US" sz="3140">
                <a:solidFill>
                  <a:srgbClr val="8C52FF"/>
                </a:solidFill>
                <a:latin typeface="Anca Coder"/>
                <a:ea typeface="Anca Coder"/>
                <a:cs typeface="Anca Coder"/>
                <a:sym typeface="Anca Coder"/>
              </a:rPr>
              <a:t>Input can also be in the form of file (excel, image). See Chapter 8.3 </a:t>
            </a:r>
          </a:p>
        </p:txBody>
      </p:sp>
      <p:sp>
        <p:nvSpPr>
          <p:cNvPr name="TextBox 11" id="11"/>
          <p:cNvSpPr txBox="true"/>
          <p:nvPr/>
        </p:nvSpPr>
        <p:spPr>
          <a:xfrm rot="0">
            <a:off x="1113575" y="5786137"/>
            <a:ext cx="3776764" cy="639154"/>
          </a:xfrm>
          <a:prstGeom prst="rect">
            <a:avLst/>
          </a:prstGeom>
        </p:spPr>
        <p:txBody>
          <a:bodyPr anchor="t" rtlCol="false" tIns="0" lIns="0" bIns="0" rIns="0">
            <a:spAutoFit/>
          </a:bodyPr>
          <a:lstStyle/>
          <a:p>
            <a:pPr algn="ctr">
              <a:lnSpc>
                <a:spcPts val="4671"/>
              </a:lnSpc>
            </a:pPr>
            <a:r>
              <a:rPr lang="en-US" sz="3336">
                <a:solidFill>
                  <a:srgbClr val="8C52FF"/>
                </a:solidFill>
                <a:latin typeface="Anca Coder"/>
                <a:ea typeface="Anca Coder"/>
                <a:cs typeface="Anca Coder"/>
                <a:sym typeface="Anca Coder"/>
              </a:rPr>
              <a:t>Input</a:t>
            </a:r>
          </a:p>
        </p:txBody>
      </p:sp>
      <p:sp>
        <p:nvSpPr>
          <p:cNvPr name="TextBox 12" id="12"/>
          <p:cNvSpPr txBox="true"/>
          <p:nvPr/>
        </p:nvSpPr>
        <p:spPr>
          <a:xfrm rot="0">
            <a:off x="11065119" y="4504346"/>
            <a:ext cx="3776764" cy="639154"/>
          </a:xfrm>
          <a:prstGeom prst="rect">
            <a:avLst/>
          </a:prstGeom>
        </p:spPr>
        <p:txBody>
          <a:bodyPr anchor="t" rtlCol="false" tIns="0" lIns="0" bIns="0" rIns="0">
            <a:spAutoFit/>
          </a:bodyPr>
          <a:lstStyle/>
          <a:p>
            <a:pPr algn="ctr">
              <a:lnSpc>
                <a:spcPts val="4671"/>
              </a:lnSpc>
            </a:pPr>
            <a:r>
              <a:rPr lang="en-US" sz="3336">
                <a:solidFill>
                  <a:srgbClr val="8C52FF"/>
                </a:solidFill>
                <a:latin typeface="Anca Coder"/>
                <a:ea typeface="Anca Coder"/>
                <a:cs typeface="Anca Coder"/>
                <a:sym typeface="Anca Coder"/>
              </a:rPr>
              <a:t>Output</a:t>
            </a:r>
          </a:p>
        </p:txBody>
      </p:sp>
      <p:grpSp>
        <p:nvGrpSpPr>
          <p:cNvPr name="Group 13" id="13"/>
          <p:cNvGrpSpPr/>
          <p:nvPr/>
        </p:nvGrpSpPr>
        <p:grpSpPr>
          <a:xfrm rot="0">
            <a:off x="2537237" y="79925"/>
            <a:ext cx="13213526" cy="9925515"/>
            <a:chOff x="0" y="0"/>
            <a:chExt cx="17618034" cy="13234020"/>
          </a:xfrm>
        </p:grpSpPr>
        <p:sp>
          <p:nvSpPr>
            <p:cNvPr name="Freeform 14" id="1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5" id="1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6" id="1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
        <p:nvSpPr>
          <p:cNvPr name="TextBox 17" id="17"/>
          <p:cNvSpPr txBox="true"/>
          <p:nvPr/>
        </p:nvSpPr>
        <p:spPr>
          <a:xfrm rot="0">
            <a:off x="441427" y="-134765"/>
            <a:ext cx="8564761" cy="1714500"/>
          </a:xfrm>
          <a:prstGeom prst="rect">
            <a:avLst/>
          </a:prstGeom>
        </p:spPr>
        <p:txBody>
          <a:bodyPr anchor="t" rtlCol="false" tIns="0" lIns="0" bIns="0" rIns="0">
            <a:spAutoFit/>
          </a:bodyPr>
          <a:lstStyle/>
          <a:p>
            <a:pPr algn="ctr">
              <a:lnSpc>
                <a:spcPts val="12599"/>
              </a:lnSpc>
            </a:pPr>
            <a:r>
              <a:rPr lang="en-US" sz="9000">
                <a:solidFill>
                  <a:srgbClr val="CB6CE6"/>
                </a:solidFill>
                <a:latin typeface="Architects Daughter"/>
                <a:ea typeface="Architects Daughter"/>
                <a:cs typeface="Architects Daughter"/>
                <a:sym typeface="Architects Daughter"/>
              </a:rPr>
              <a:t>Input and Output</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424242"/>
        </a:solidFill>
      </p:bgPr>
    </p:bg>
    <p:spTree>
      <p:nvGrpSpPr>
        <p:cNvPr id="1" name=""/>
        <p:cNvGrpSpPr/>
        <p:nvPr/>
      </p:nvGrpSpPr>
      <p:grpSpPr>
        <a:xfrm>
          <a:off x="0" y="0"/>
          <a:ext cx="0" cy="0"/>
          <a:chOff x="0" y="0"/>
          <a:chExt cx="0" cy="0"/>
        </a:xfrm>
      </p:grpSpPr>
      <p:sp>
        <p:nvSpPr>
          <p:cNvPr name="TextBox 2" id="2"/>
          <p:cNvSpPr txBox="true"/>
          <p:nvPr/>
        </p:nvSpPr>
        <p:spPr>
          <a:xfrm rot="0">
            <a:off x="348980" y="-164712"/>
            <a:ext cx="2423368" cy="1714500"/>
          </a:xfrm>
          <a:prstGeom prst="rect">
            <a:avLst/>
          </a:prstGeom>
        </p:spPr>
        <p:txBody>
          <a:bodyPr anchor="t" rtlCol="false" tIns="0" lIns="0" bIns="0" rIns="0">
            <a:spAutoFit/>
          </a:bodyPr>
          <a:lstStyle/>
          <a:p>
            <a:pPr algn="ctr">
              <a:lnSpc>
                <a:spcPts val="12599"/>
              </a:lnSpc>
            </a:pPr>
            <a:r>
              <a:rPr lang="en-US" sz="9000">
                <a:solidFill>
                  <a:srgbClr val="E8EEF1"/>
                </a:solidFill>
                <a:latin typeface="Architects Daughter"/>
                <a:ea typeface="Architects Daughter"/>
                <a:cs typeface="Architects Daughter"/>
                <a:sym typeface="Architects Daughter"/>
              </a:rPr>
              <a:t>Input</a:t>
            </a:r>
          </a:p>
        </p:txBody>
      </p:sp>
      <p:grpSp>
        <p:nvGrpSpPr>
          <p:cNvPr name="Group 3" id="3"/>
          <p:cNvGrpSpPr/>
          <p:nvPr/>
        </p:nvGrpSpPr>
        <p:grpSpPr>
          <a:xfrm rot="0">
            <a:off x="325167" y="1277540"/>
            <a:ext cx="2470993" cy="47625"/>
            <a:chOff x="0" y="0"/>
            <a:chExt cx="3294657" cy="63500"/>
          </a:xfrm>
        </p:grpSpPr>
        <p:sp>
          <p:nvSpPr>
            <p:cNvPr name="Freeform 4" id="4"/>
            <p:cNvSpPr/>
            <p:nvPr/>
          </p:nvSpPr>
          <p:spPr>
            <a:xfrm flipH="false" flipV="false" rot="0">
              <a:off x="31750" y="0"/>
              <a:ext cx="3231134" cy="63500"/>
            </a:xfrm>
            <a:custGeom>
              <a:avLst/>
              <a:gdLst/>
              <a:ahLst/>
              <a:cxnLst/>
              <a:rect r="r" b="b" t="t" l="l"/>
              <a:pathLst>
                <a:path h="63500" w="3231134">
                  <a:moveTo>
                    <a:pt x="0" y="0"/>
                  </a:moveTo>
                  <a:lnTo>
                    <a:pt x="3231134" y="0"/>
                  </a:lnTo>
                  <a:lnTo>
                    <a:pt x="3231134" y="63500"/>
                  </a:lnTo>
                  <a:lnTo>
                    <a:pt x="0" y="63500"/>
                  </a:lnTo>
                  <a:close/>
                </a:path>
              </a:pathLst>
            </a:custGeom>
            <a:solidFill>
              <a:srgbClr val="F8FFFB"/>
            </a:solidFill>
          </p:spPr>
        </p:sp>
      </p:grpSp>
      <p:grpSp>
        <p:nvGrpSpPr>
          <p:cNvPr name="Group 5" id="5"/>
          <p:cNvGrpSpPr/>
          <p:nvPr/>
        </p:nvGrpSpPr>
        <p:grpSpPr>
          <a:xfrm rot="0">
            <a:off x="9353634" y="3369762"/>
            <a:ext cx="8173909" cy="3547477"/>
            <a:chOff x="0" y="0"/>
            <a:chExt cx="10898545" cy="4729969"/>
          </a:xfrm>
        </p:grpSpPr>
        <p:sp>
          <p:nvSpPr>
            <p:cNvPr name="Freeform 6" id="6"/>
            <p:cNvSpPr/>
            <p:nvPr/>
          </p:nvSpPr>
          <p:spPr>
            <a:xfrm flipH="false" flipV="false" rot="0">
              <a:off x="0" y="0"/>
              <a:ext cx="10898505" cy="4729988"/>
            </a:xfrm>
            <a:custGeom>
              <a:avLst/>
              <a:gdLst/>
              <a:ahLst/>
              <a:cxnLst/>
              <a:rect r="r" b="b" t="t" l="l"/>
              <a:pathLst>
                <a:path h="4729988" w="10898505">
                  <a:moveTo>
                    <a:pt x="0" y="0"/>
                  </a:moveTo>
                  <a:lnTo>
                    <a:pt x="10898505" y="0"/>
                  </a:lnTo>
                  <a:lnTo>
                    <a:pt x="10898505" y="4729988"/>
                  </a:lnTo>
                  <a:lnTo>
                    <a:pt x="0" y="4729988"/>
                  </a:lnTo>
                  <a:lnTo>
                    <a:pt x="0" y="0"/>
                  </a:lnTo>
                  <a:close/>
                </a:path>
              </a:pathLst>
            </a:custGeom>
            <a:blipFill>
              <a:blip r:embed="rId2"/>
              <a:stretch>
                <a:fillRect l="0" t="0" r="0" b="0"/>
              </a:stretch>
            </a:blipFill>
          </p:spPr>
        </p:sp>
      </p:grpSp>
      <p:grpSp>
        <p:nvGrpSpPr>
          <p:cNvPr name="Group 7" id="7"/>
          <p:cNvGrpSpPr/>
          <p:nvPr/>
        </p:nvGrpSpPr>
        <p:grpSpPr>
          <a:xfrm rot="0">
            <a:off x="839295" y="2508391"/>
            <a:ext cx="8527860" cy="5270217"/>
            <a:chOff x="0" y="0"/>
            <a:chExt cx="11370480" cy="7026956"/>
          </a:xfrm>
        </p:grpSpPr>
        <p:sp>
          <p:nvSpPr>
            <p:cNvPr name="Freeform 8" id="8"/>
            <p:cNvSpPr/>
            <p:nvPr/>
          </p:nvSpPr>
          <p:spPr>
            <a:xfrm flipH="false" flipV="false" rot="0">
              <a:off x="0" y="0"/>
              <a:ext cx="11370437" cy="7026910"/>
            </a:xfrm>
            <a:custGeom>
              <a:avLst/>
              <a:gdLst/>
              <a:ahLst/>
              <a:cxnLst/>
              <a:rect r="r" b="b" t="t" l="l"/>
              <a:pathLst>
                <a:path h="7026910" w="11370437">
                  <a:moveTo>
                    <a:pt x="0" y="0"/>
                  </a:moveTo>
                  <a:lnTo>
                    <a:pt x="11370437" y="0"/>
                  </a:lnTo>
                  <a:lnTo>
                    <a:pt x="11370437" y="7026910"/>
                  </a:lnTo>
                  <a:lnTo>
                    <a:pt x="0" y="7026910"/>
                  </a:lnTo>
                  <a:lnTo>
                    <a:pt x="0" y="0"/>
                  </a:lnTo>
                  <a:close/>
                </a:path>
              </a:pathLst>
            </a:custGeom>
            <a:blipFill>
              <a:blip r:embed="rId3"/>
              <a:stretch>
                <a:fillRect l="0" t="0" r="0" b="0"/>
              </a:stretch>
            </a:blipFill>
          </p:spPr>
        </p:sp>
      </p:grpSp>
      <p:sp>
        <p:nvSpPr>
          <p:cNvPr name="Freeform 9" id="9"/>
          <p:cNvSpPr/>
          <p:nvPr/>
        </p:nvSpPr>
        <p:spPr>
          <a:xfrm flipH="false" flipV="false" rot="0">
            <a:off x="8392616" y="1197909"/>
            <a:ext cx="1741443" cy="1741443"/>
          </a:xfrm>
          <a:custGeom>
            <a:avLst/>
            <a:gdLst/>
            <a:ahLst/>
            <a:cxnLst/>
            <a:rect r="r" b="b" t="t" l="l"/>
            <a:pathLst>
              <a:path h="1741443" w="1741443">
                <a:moveTo>
                  <a:pt x="0" y="0"/>
                </a:moveTo>
                <a:lnTo>
                  <a:pt x="1741443" y="0"/>
                </a:lnTo>
                <a:lnTo>
                  <a:pt x="1741443" y="1741443"/>
                </a:lnTo>
                <a:lnTo>
                  <a:pt x="0" y="1741443"/>
                </a:lnTo>
                <a:lnTo>
                  <a:pt x="0" y="0"/>
                </a:lnTo>
                <a:close/>
              </a:path>
            </a:pathLst>
          </a:custGeom>
          <a:blipFill>
            <a:blip r:embed="rId4">
              <a:extLst>
                <a:ext uri="{96DAC541-7B7A-43D3-8B79-37D633B846F1}">
                  <asvg:svgBlip xmlns:asvg="http://schemas.microsoft.com/office/drawing/2016/SVG/main" r:embed="rId5"/>
                </a:ext>
              </a:extLst>
            </a:blip>
            <a:stretch>
              <a:fillRect l="-1639" t="0" r="-1639" b="0"/>
            </a:stretch>
          </a:blipFill>
        </p:spPr>
      </p:sp>
      <p:sp>
        <p:nvSpPr>
          <p:cNvPr name="TextBox 10" id="10"/>
          <p:cNvSpPr txBox="true"/>
          <p:nvPr/>
        </p:nvSpPr>
        <p:spPr>
          <a:xfrm rot="0">
            <a:off x="839295" y="8234027"/>
            <a:ext cx="16609411" cy="1535841"/>
          </a:xfrm>
          <a:prstGeom prst="rect">
            <a:avLst/>
          </a:prstGeom>
        </p:spPr>
        <p:txBody>
          <a:bodyPr anchor="t" rtlCol="false" tIns="0" lIns="0" bIns="0" rIns="0">
            <a:spAutoFit/>
          </a:bodyPr>
          <a:lstStyle/>
          <a:p>
            <a:pPr algn="ctr">
              <a:lnSpc>
                <a:spcPts val="3865"/>
              </a:lnSpc>
            </a:pPr>
            <a:r>
              <a:rPr lang="en-US" sz="2760" b="true">
                <a:solidFill>
                  <a:srgbClr val="82E9C3"/>
                </a:solidFill>
                <a:latin typeface="Arimo Bold"/>
                <a:ea typeface="Arimo Bold"/>
                <a:cs typeface="Arimo Bold"/>
                <a:sym typeface="Arimo Bold"/>
              </a:rPr>
              <a:t>By default, all inputs are treated as strings, so if the input needs to be an integer or real number, commands like int() or float() in languages such as Python are used to convert the data type accordingly.</a:t>
            </a:r>
          </a:p>
        </p:txBody>
      </p:sp>
      <p:grpSp>
        <p:nvGrpSpPr>
          <p:cNvPr name="Group 11" id="11"/>
          <p:cNvGrpSpPr/>
          <p:nvPr/>
        </p:nvGrpSpPr>
        <p:grpSpPr>
          <a:xfrm rot="0">
            <a:off x="2537237" y="79925"/>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679685"/>
        </a:solidFill>
      </p:bgPr>
    </p:bg>
    <p:spTree>
      <p:nvGrpSpPr>
        <p:cNvPr id="1" name=""/>
        <p:cNvGrpSpPr/>
        <p:nvPr/>
      </p:nvGrpSpPr>
      <p:grpSpPr>
        <a:xfrm>
          <a:off x="0" y="0"/>
          <a:ext cx="0" cy="0"/>
          <a:chOff x="0" y="0"/>
          <a:chExt cx="0" cy="0"/>
        </a:xfrm>
      </p:grpSpPr>
      <p:sp>
        <p:nvSpPr>
          <p:cNvPr name="TextBox 2" id="2"/>
          <p:cNvSpPr txBox="true"/>
          <p:nvPr/>
        </p:nvSpPr>
        <p:spPr>
          <a:xfrm rot="0">
            <a:off x="329425" y="-134765"/>
            <a:ext cx="3585519" cy="1714500"/>
          </a:xfrm>
          <a:prstGeom prst="rect">
            <a:avLst/>
          </a:prstGeom>
        </p:spPr>
        <p:txBody>
          <a:bodyPr anchor="t" rtlCol="false" tIns="0" lIns="0" bIns="0" rIns="0">
            <a:spAutoFit/>
          </a:bodyPr>
          <a:lstStyle/>
          <a:p>
            <a:pPr algn="ctr">
              <a:lnSpc>
                <a:spcPts val="12599"/>
              </a:lnSpc>
            </a:pPr>
            <a:r>
              <a:rPr lang="en-US" sz="9000">
                <a:solidFill>
                  <a:srgbClr val="000000"/>
                </a:solidFill>
                <a:latin typeface="Architects Daughter"/>
                <a:ea typeface="Architects Daughter"/>
                <a:cs typeface="Architects Daughter"/>
                <a:sym typeface="Architects Daughter"/>
              </a:rPr>
              <a:t>Output</a:t>
            </a:r>
          </a:p>
        </p:txBody>
      </p:sp>
      <p:grpSp>
        <p:nvGrpSpPr>
          <p:cNvPr name="Group 3" id="3"/>
          <p:cNvGrpSpPr/>
          <p:nvPr/>
        </p:nvGrpSpPr>
        <p:grpSpPr>
          <a:xfrm rot="0">
            <a:off x="489848" y="1277540"/>
            <a:ext cx="3448909" cy="47625"/>
            <a:chOff x="0" y="0"/>
            <a:chExt cx="4598545" cy="63500"/>
          </a:xfrm>
        </p:grpSpPr>
        <p:sp>
          <p:nvSpPr>
            <p:cNvPr name="Freeform 4" id="4"/>
            <p:cNvSpPr/>
            <p:nvPr/>
          </p:nvSpPr>
          <p:spPr>
            <a:xfrm flipH="false" flipV="false" rot="0">
              <a:off x="31750" y="0"/>
              <a:ext cx="4535043" cy="63500"/>
            </a:xfrm>
            <a:custGeom>
              <a:avLst/>
              <a:gdLst/>
              <a:ahLst/>
              <a:cxnLst/>
              <a:rect r="r" b="b" t="t" l="l"/>
              <a:pathLst>
                <a:path h="63500" w="4535043">
                  <a:moveTo>
                    <a:pt x="0" y="0"/>
                  </a:moveTo>
                  <a:lnTo>
                    <a:pt x="4535043" y="0"/>
                  </a:lnTo>
                  <a:lnTo>
                    <a:pt x="4535043" y="63500"/>
                  </a:lnTo>
                  <a:lnTo>
                    <a:pt x="0" y="63500"/>
                  </a:lnTo>
                  <a:close/>
                </a:path>
              </a:pathLst>
            </a:custGeom>
            <a:solidFill>
              <a:srgbClr val="000000"/>
            </a:solidFill>
          </p:spPr>
        </p:sp>
      </p:grpSp>
      <p:sp>
        <p:nvSpPr>
          <p:cNvPr name="Freeform 5" id="5"/>
          <p:cNvSpPr/>
          <p:nvPr/>
        </p:nvSpPr>
        <p:spPr>
          <a:xfrm flipH="false" flipV="false" rot="0">
            <a:off x="1320692" y="3304404"/>
            <a:ext cx="7070833" cy="5064484"/>
          </a:xfrm>
          <a:custGeom>
            <a:avLst/>
            <a:gdLst/>
            <a:ahLst/>
            <a:cxnLst/>
            <a:rect r="r" b="b" t="t" l="l"/>
            <a:pathLst>
              <a:path h="5064484" w="7070833">
                <a:moveTo>
                  <a:pt x="0" y="0"/>
                </a:moveTo>
                <a:lnTo>
                  <a:pt x="7070833" y="0"/>
                </a:lnTo>
                <a:lnTo>
                  <a:pt x="7070833" y="5064484"/>
                </a:lnTo>
                <a:lnTo>
                  <a:pt x="0" y="5064484"/>
                </a:lnTo>
                <a:lnTo>
                  <a:pt x="0" y="0"/>
                </a:lnTo>
                <a:close/>
              </a:path>
            </a:pathLst>
          </a:custGeom>
          <a:blipFill>
            <a:blip r:embed="rId2">
              <a:extLst>
                <a:ext uri="{96DAC541-7B7A-43D3-8B79-37D633B846F1}">
                  <asvg:svgBlip xmlns:asvg="http://schemas.microsoft.com/office/drawing/2016/SVG/main" r:embed="rId3"/>
                </a:ext>
              </a:extLst>
            </a:blip>
            <a:stretch>
              <a:fillRect l="0" t="-171" r="0" b="-171"/>
            </a:stretch>
          </a:blipFill>
        </p:spPr>
      </p:sp>
      <p:sp>
        <p:nvSpPr>
          <p:cNvPr name="Freeform 6" id="6"/>
          <p:cNvSpPr/>
          <p:nvPr/>
        </p:nvSpPr>
        <p:spPr>
          <a:xfrm flipH="false" flipV="false" rot="0">
            <a:off x="2855672" y="5436673"/>
            <a:ext cx="5060402" cy="828641"/>
          </a:xfrm>
          <a:custGeom>
            <a:avLst/>
            <a:gdLst/>
            <a:ahLst/>
            <a:cxnLst/>
            <a:rect r="r" b="b" t="t" l="l"/>
            <a:pathLst>
              <a:path h="828641" w="5060402">
                <a:moveTo>
                  <a:pt x="0" y="0"/>
                </a:moveTo>
                <a:lnTo>
                  <a:pt x="5060402" y="0"/>
                </a:lnTo>
                <a:lnTo>
                  <a:pt x="5060402" y="828641"/>
                </a:lnTo>
                <a:lnTo>
                  <a:pt x="0" y="828641"/>
                </a:lnTo>
                <a:lnTo>
                  <a:pt x="0" y="0"/>
                </a:lnTo>
                <a:close/>
              </a:path>
            </a:pathLst>
          </a:custGeom>
          <a:blipFill>
            <a:blip r:embed="rId4">
              <a:extLst>
                <a:ext uri="{96DAC541-7B7A-43D3-8B79-37D633B846F1}">
                  <asvg:svgBlip xmlns:asvg="http://schemas.microsoft.com/office/drawing/2016/SVG/main" r:embed="rId5"/>
                </a:ext>
              </a:extLst>
            </a:blip>
            <a:stretch>
              <a:fillRect l="0" t="-507" r="0" b="-507"/>
            </a:stretch>
          </a:blipFill>
        </p:spPr>
      </p:sp>
      <p:grpSp>
        <p:nvGrpSpPr>
          <p:cNvPr name="Group 7" id="7"/>
          <p:cNvGrpSpPr/>
          <p:nvPr/>
        </p:nvGrpSpPr>
        <p:grpSpPr>
          <a:xfrm rot="0">
            <a:off x="9233843" y="3027036"/>
            <a:ext cx="9101846" cy="5206256"/>
            <a:chOff x="0" y="0"/>
            <a:chExt cx="12135795" cy="6941675"/>
          </a:xfrm>
        </p:grpSpPr>
        <p:sp>
          <p:nvSpPr>
            <p:cNvPr name="Freeform 8" id="8"/>
            <p:cNvSpPr/>
            <p:nvPr/>
          </p:nvSpPr>
          <p:spPr>
            <a:xfrm flipH="false" flipV="false" rot="0">
              <a:off x="0" y="0"/>
              <a:ext cx="12135739" cy="6941693"/>
            </a:xfrm>
            <a:custGeom>
              <a:avLst/>
              <a:gdLst/>
              <a:ahLst/>
              <a:cxnLst/>
              <a:rect r="r" b="b" t="t" l="l"/>
              <a:pathLst>
                <a:path h="6941693" w="12135739">
                  <a:moveTo>
                    <a:pt x="0" y="0"/>
                  </a:moveTo>
                  <a:lnTo>
                    <a:pt x="12135739" y="0"/>
                  </a:lnTo>
                  <a:lnTo>
                    <a:pt x="12135739" y="6941693"/>
                  </a:lnTo>
                  <a:lnTo>
                    <a:pt x="0" y="6941693"/>
                  </a:lnTo>
                  <a:lnTo>
                    <a:pt x="0" y="0"/>
                  </a:lnTo>
                  <a:close/>
                </a:path>
              </a:pathLst>
            </a:custGeom>
            <a:blipFill>
              <a:blip r:embed="rId6"/>
              <a:stretch>
                <a:fillRect l="0" t="0" r="0" b="0"/>
              </a:stretch>
            </a:blipFill>
          </p:spPr>
        </p:sp>
      </p:grpSp>
      <p:sp>
        <p:nvSpPr>
          <p:cNvPr name="Freeform 9" id="9"/>
          <p:cNvSpPr/>
          <p:nvPr/>
        </p:nvSpPr>
        <p:spPr>
          <a:xfrm flipH="false" flipV="false" rot="0">
            <a:off x="3031198" y="6480683"/>
            <a:ext cx="5060402" cy="828641"/>
          </a:xfrm>
          <a:custGeom>
            <a:avLst/>
            <a:gdLst/>
            <a:ahLst/>
            <a:cxnLst/>
            <a:rect r="r" b="b" t="t" l="l"/>
            <a:pathLst>
              <a:path h="828641" w="5060402">
                <a:moveTo>
                  <a:pt x="0" y="0"/>
                </a:moveTo>
                <a:lnTo>
                  <a:pt x="5060402" y="0"/>
                </a:lnTo>
                <a:lnTo>
                  <a:pt x="5060402" y="828641"/>
                </a:lnTo>
                <a:lnTo>
                  <a:pt x="0" y="828641"/>
                </a:lnTo>
                <a:lnTo>
                  <a:pt x="0" y="0"/>
                </a:lnTo>
                <a:close/>
              </a:path>
            </a:pathLst>
          </a:custGeom>
          <a:blipFill>
            <a:blip r:embed="rId4">
              <a:extLst>
                <a:ext uri="{96DAC541-7B7A-43D3-8B79-37D633B846F1}">
                  <asvg:svgBlip xmlns:asvg="http://schemas.microsoft.com/office/drawing/2016/SVG/main" r:embed="rId5"/>
                </a:ext>
              </a:extLst>
            </a:blip>
            <a:stretch>
              <a:fillRect l="0" t="-507" r="0" b="-507"/>
            </a:stretch>
          </a:blipFill>
        </p:spPr>
      </p:sp>
      <p:sp>
        <p:nvSpPr>
          <p:cNvPr name="TextBox 10" id="10"/>
          <p:cNvSpPr txBox="true"/>
          <p:nvPr/>
        </p:nvSpPr>
        <p:spPr>
          <a:xfrm rot="0">
            <a:off x="1524188" y="3973658"/>
            <a:ext cx="6663840" cy="3574857"/>
          </a:xfrm>
          <a:prstGeom prst="rect">
            <a:avLst/>
          </a:prstGeom>
        </p:spPr>
        <p:txBody>
          <a:bodyPr anchor="t" rtlCol="false" tIns="0" lIns="0" bIns="0" rIns="0">
            <a:spAutoFit/>
          </a:bodyPr>
          <a:lstStyle/>
          <a:p>
            <a:pPr algn="l">
              <a:lnSpc>
                <a:spcPts val="4035"/>
              </a:lnSpc>
            </a:pPr>
            <a:r>
              <a:rPr lang="en-US" sz="2881">
                <a:solidFill>
                  <a:srgbClr val="002529"/>
                </a:solidFill>
                <a:latin typeface="Code Pro"/>
                <a:ea typeface="Code Pro"/>
                <a:cs typeface="Code Pro"/>
                <a:sym typeface="Code Pro"/>
              </a:rPr>
              <a:t>INPUT Age</a:t>
            </a:r>
          </a:p>
          <a:p>
            <a:pPr algn="l">
              <a:lnSpc>
                <a:spcPts val="4035"/>
              </a:lnSpc>
            </a:pPr>
            <a:r>
              <a:rPr lang="en-US" sz="2881">
                <a:solidFill>
                  <a:srgbClr val="002529"/>
                </a:solidFill>
                <a:latin typeface="Code Pro"/>
                <a:ea typeface="Code Pro"/>
                <a:cs typeface="Code Pro"/>
                <a:sym typeface="Code Pro"/>
              </a:rPr>
              <a:t>IF Age &gt; 18</a:t>
            </a:r>
          </a:p>
          <a:p>
            <a:pPr algn="l">
              <a:lnSpc>
                <a:spcPts val="4035"/>
              </a:lnSpc>
            </a:pPr>
            <a:r>
              <a:rPr lang="en-US" sz="2881">
                <a:solidFill>
                  <a:srgbClr val="002529"/>
                </a:solidFill>
                <a:latin typeface="Code Pro"/>
                <a:ea typeface="Code Pro"/>
                <a:cs typeface="Code Pro"/>
                <a:sym typeface="Code Pro"/>
              </a:rPr>
              <a:t>       THEN</a:t>
            </a:r>
          </a:p>
          <a:p>
            <a:pPr algn="l">
              <a:lnSpc>
                <a:spcPts val="4035"/>
              </a:lnSpc>
            </a:pPr>
            <a:r>
              <a:rPr lang="en-US" sz="2881">
                <a:solidFill>
                  <a:srgbClr val="002529"/>
                </a:solidFill>
                <a:latin typeface="Code Pro"/>
                <a:ea typeface="Code Pro"/>
                <a:cs typeface="Code Pro"/>
                <a:sym typeface="Code Pro"/>
              </a:rPr>
              <a:t>                  </a:t>
            </a:r>
            <a:r>
              <a:rPr lang="en-US" sz="2881">
                <a:solidFill>
                  <a:srgbClr val="FF5757"/>
                </a:solidFill>
                <a:latin typeface="Code Pro"/>
                <a:ea typeface="Code Pro"/>
                <a:cs typeface="Code Pro"/>
                <a:sym typeface="Code Pro"/>
              </a:rPr>
              <a:t>OUTPUT "You are an adult"</a:t>
            </a:r>
          </a:p>
          <a:p>
            <a:pPr algn="l">
              <a:lnSpc>
                <a:spcPts val="4035"/>
              </a:lnSpc>
            </a:pPr>
            <a:r>
              <a:rPr lang="en-US" sz="2881">
                <a:solidFill>
                  <a:srgbClr val="002529"/>
                </a:solidFill>
                <a:latin typeface="Code Pro"/>
                <a:ea typeface="Code Pro"/>
                <a:cs typeface="Code Pro"/>
                <a:sym typeface="Code Pro"/>
              </a:rPr>
              <a:t>        ELSE</a:t>
            </a:r>
          </a:p>
          <a:p>
            <a:pPr algn="l">
              <a:lnSpc>
                <a:spcPts val="4035"/>
              </a:lnSpc>
            </a:pPr>
            <a:r>
              <a:rPr lang="en-US" sz="2881">
                <a:solidFill>
                  <a:srgbClr val="002529"/>
                </a:solidFill>
                <a:latin typeface="Code Pro"/>
                <a:ea typeface="Code Pro"/>
                <a:cs typeface="Code Pro"/>
                <a:sym typeface="Code Pro"/>
              </a:rPr>
              <a:t>                  </a:t>
            </a:r>
            <a:r>
              <a:rPr lang="en-US" sz="2881">
                <a:solidFill>
                  <a:srgbClr val="FF5757"/>
                </a:solidFill>
                <a:latin typeface="Code Pro"/>
                <a:ea typeface="Code Pro"/>
                <a:cs typeface="Code Pro"/>
                <a:sym typeface="Code Pro"/>
              </a:rPr>
              <a:t>OUTPUT "You are a kid"</a:t>
            </a:r>
          </a:p>
          <a:p>
            <a:pPr algn="l">
              <a:lnSpc>
                <a:spcPts val="4035"/>
              </a:lnSpc>
            </a:pPr>
            <a:r>
              <a:rPr lang="en-US" sz="2881">
                <a:solidFill>
                  <a:srgbClr val="002529"/>
                </a:solidFill>
                <a:latin typeface="Code Pro"/>
                <a:ea typeface="Code Pro"/>
                <a:cs typeface="Code Pro"/>
                <a:sym typeface="Code Pro"/>
              </a:rPr>
              <a:t>ENDIF </a:t>
            </a:r>
          </a:p>
        </p:txBody>
      </p:sp>
      <p:sp>
        <p:nvSpPr>
          <p:cNvPr name="TextBox 11" id="11"/>
          <p:cNvSpPr txBox="true"/>
          <p:nvPr/>
        </p:nvSpPr>
        <p:spPr>
          <a:xfrm rot="0">
            <a:off x="3150771" y="2597268"/>
            <a:ext cx="3029099" cy="707136"/>
          </a:xfrm>
          <a:prstGeom prst="rect">
            <a:avLst/>
          </a:prstGeom>
        </p:spPr>
        <p:txBody>
          <a:bodyPr anchor="t" rtlCol="false" tIns="0" lIns="0" bIns="0" rIns="0">
            <a:spAutoFit/>
          </a:bodyPr>
          <a:lstStyle/>
          <a:p>
            <a:pPr algn="ctr">
              <a:lnSpc>
                <a:spcPts val="5123"/>
              </a:lnSpc>
            </a:pPr>
            <a:r>
              <a:rPr lang="en-US" sz="3659">
                <a:solidFill>
                  <a:srgbClr val="FDF3E6"/>
                </a:solidFill>
                <a:latin typeface="Code Pro"/>
                <a:ea typeface="Code Pro"/>
                <a:cs typeface="Code Pro"/>
                <a:sym typeface="Code Pro"/>
              </a:rPr>
              <a:t>Pseudocode</a:t>
            </a:r>
          </a:p>
        </p:txBody>
      </p:sp>
      <p:sp>
        <p:nvSpPr>
          <p:cNvPr name="TextBox 12" id="12"/>
          <p:cNvSpPr txBox="true"/>
          <p:nvPr/>
        </p:nvSpPr>
        <p:spPr>
          <a:xfrm rot="0">
            <a:off x="12260618" y="3251126"/>
            <a:ext cx="3048298" cy="707136"/>
          </a:xfrm>
          <a:prstGeom prst="rect">
            <a:avLst/>
          </a:prstGeom>
        </p:spPr>
        <p:txBody>
          <a:bodyPr anchor="t" rtlCol="false" tIns="0" lIns="0" bIns="0" rIns="0">
            <a:spAutoFit/>
          </a:bodyPr>
          <a:lstStyle/>
          <a:p>
            <a:pPr algn="ctr">
              <a:lnSpc>
                <a:spcPts val="5123"/>
              </a:lnSpc>
            </a:pPr>
            <a:r>
              <a:rPr lang="en-US" sz="3659">
                <a:solidFill>
                  <a:srgbClr val="5CE1E6"/>
                </a:solidFill>
                <a:latin typeface="Code Pro"/>
                <a:ea typeface="Code Pro"/>
                <a:cs typeface="Code Pro"/>
                <a:sym typeface="Code Pro"/>
              </a:rPr>
              <a:t>Python Code</a:t>
            </a:r>
          </a:p>
        </p:txBody>
      </p:sp>
      <p:grpSp>
        <p:nvGrpSpPr>
          <p:cNvPr name="Group 13" id="13"/>
          <p:cNvGrpSpPr/>
          <p:nvPr/>
        </p:nvGrpSpPr>
        <p:grpSpPr>
          <a:xfrm rot="-6299999">
            <a:off x="15274662" y="7156625"/>
            <a:ext cx="1570663" cy="47625"/>
            <a:chOff x="0" y="0"/>
            <a:chExt cx="2094217" cy="63500"/>
          </a:xfrm>
        </p:grpSpPr>
        <p:sp>
          <p:nvSpPr>
            <p:cNvPr name="Freeform 14" id="14"/>
            <p:cNvSpPr/>
            <p:nvPr/>
          </p:nvSpPr>
          <p:spPr>
            <a:xfrm flipH="false" flipV="false" rot="0">
              <a:off x="31750" y="0"/>
              <a:ext cx="2030730" cy="63500"/>
            </a:xfrm>
            <a:custGeom>
              <a:avLst/>
              <a:gdLst/>
              <a:ahLst/>
              <a:cxnLst/>
              <a:rect r="r" b="b" t="t" l="l"/>
              <a:pathLst>
                <a:path h="63500" w="2030730">
                  <a:moveTo>
                    <a:pt x="0" y="0"/>
                  </a:moveTo>
                  <a:lnTo>
                    <a:pt x="2030730" y="0"/>
                  </a:lnTo>
                  <a:lnTo>
                    <a:pt x="2030730" y="63500"/>
                  </a:lnTo>
                  <a:lnTo>
                    <a:pt x="0" y="63500"/>
                  </a:lnTo>
                  <a:close/>
                </a:path>
              </a:pathLst>
            </a:custGeom>
            <a:solidFill>
              <a:srgbClr val="FEF727"/>
            </a:solidFill>
          </p:spPr>
        </p:sp>
      </p:grpSp>
      <p:grpSp>
        <p:nvGrpSpPr>
          <p:cNvPr name="Group 15" id="15"/>
          <p:cNvGrpSpPr/>
          <p:nvPr/>
        </p:nvGrpSpPr>
        <p:grpSpPr>
          <a:xfrm rot="-7733853">
            <a:off x="14594770" y="7734123"/>
            <a:ext cx="1515842" cy="47625"/>
            <a:chOff x="0" y="0"/>
            <a:chExt cx="2021123" cy="63500"/>
          </a:xfrm>
        </p:grpSpPr>
        <p:sp>
          <p:nvSpPr>
            <p:cNvPr name="Freeform 16" id="16"/>
            <p:cNvSpPr/>
            <p:nvPr/>
          </p:nvSpPr>
          <p:spPr>
            <a:xfrm flipH="false" flipV="false" rot="0">
              <a:off x="31750" y="0"/>
              <a:ext cx="1957578" cy="63500"/>
            </a:xfrm>
            <a:custGeom>
              <a:avLst/>
              <a:gdLst/>
              <a:ahLst/>
              <a:cxnLst/>
              <a:rect r="r" b="b" t="t" l="l"/>
              <a:pathLst>
                <a:path h="63500" w="1957578">
                  <a:moveTo>
                    <a:pt x="0" y="0"/>
                  </a:moveTo>
                  <a:lnTo>
                    <a:pt x="1957578" y="0"/>
                  </a:lnTo>
                  <a:lnTo>
                    <a:pt x="1957578" y="63500"/>
                  </a:lnTo>
                  <a:lnTo>
                    <a:pt x="0" y="63500"/>
                  </a:lnTo>
                  <a:close/>
                </a:path>
              </a:pathLst>
            </a:custGeom>
            <a:solidFill>
              <a:srgbClr val="FEF727"/>
            </a:solidFill>
          </p:spPr>
        </p:sp>
      </p:grpSp>
      <p:sp>
        <p:nvSpPr>
          <p:cNvPr name="TextBox 17" id="17"/>
          <p:cNvSpPr txBox="true"/>
          <p:nvPr/>
        </p:nvSpPr>
        <p:spPr>
          <a:xfrm rot="0">
            <a:off x="16059993" y="7938268"/>
            <a:ext cx="1619101" cy="707136"/>
          </a:xfrm>
          <a:prstGeom prst="rect">
            <a:avLst/>
          </a:prstGeom>
        </p:spPr>
        <p:txBody>
          <a:bodyPr anchor="t" rtlCol="false" tIns="0" lIns="0" bIns="0" rIns="0">
            <a:spAutoFit/>
          </a:bodyPr>
          <a:lstStyle/>
          <a:p>
            <a:pPr algn="ctr">
              <a:lnSpc>
                <a:spcPts val="5123"/>
              </a:lnSpc>
            </a:pPr>
            <a:r>
              <a:rPr lang="en-US" sz="3659">
                <a:solidFill>
                  <a:srgbClr val="FEF727"/>
                </a:solidFill>
                <a:latin typeface="Code Pro"/>
                <a:ea typeface="Code Pro"/>
                <a:cs typeface="Code Pro"/>
                <a:sym typeface="Code Pro"/>
              </a:rPr>
              <a:t>Output</a:t>
            </a:r>
          </a:p>
        </p:txBody>
      </p:sp>
      <p:grpSp>
        <p:nvGrpSpPr>
          <p:cNvPr name="Group 18" id="18"/>
          <p:cNvGrpSpPr/>
          <p:nvPr/>
        </p:nvGrpSpPr>
        <p:grpSpPr>
          <a:xfrm rot="0">
            <a:off x="16059993" y="8617738"/>
            <a:ext cx="2014192" cy="1669262"/>
            <a:chOff x="0" y="0"/>
            <a:chExt cx="2685589" cy="2225683"/>
          </a:xfrm>
        </p:grpSpPr>
        <p:sp>
          <p:nvSpPr>
            <p:cNvPr name="Freeform 19" id="19"/>
            <p:cNvSpPr/>
            <p:nvPr/>
          </p:nvSpPr>
          <p:spPr>
            <a:xfrm flipH="false" flipV="false" rot="0">
              <a:off x="0" y="0"/>
              <a:ext cx="2685542" cy="2225675"/>
            </a:xfrm>
            <a:custGeom>
              <a:avLst/>
              <a:gdLst/>
              <a:ahLst/>
              <a:cxnLst/>
              <a:rect r="r" b="b" t="t" l="l"/>
              <a:pathLst>
                <a:path h="2225675" w="2685542">
                  <a:moveTo>
                    <a:pt x="0" y="0"/>
                  </a:moveTo>
                  <a:lnTo>
                    <a:pt x="2685542" y="0"/>
                  </a:lnTo>
                  <a:lnTo>
                    <a:pt x="2685542" y="2225675"/>
                  </a:lnTo>
                  <a:lnTo>
                    <a:pt x="0" y="2225675"/>
                  </a:lnTo>
                  <a:lnTo>
                    <a:pt x="0" y="0"/>
                  </a:lnTo>
                  <a:close/>
                </a:path>
              </a:pathLst>
            </a:custGeom>
            <a:blipFill>
              <a:blip r:embed="rId7"/>
              <a:stretch>
                <a:fillRect l="0" t="-27" r="-1" b="-27"/>
              </a:stretch>
            </a:blipFill>
          </p:spPr>
        </p:sp>
      </p:grpSp>
      <p:grpSp>
        <p:nvGrpSpPr>
          <p:cNvPr name="Group 20" id="20"/>
          <p:cNvGrpSpPr/>
          <p:nvPr/>
        </p:nvGrpSpPr>
        <p:grpSpPr>
          <a:xfrm rot="0">
            <a:off x="2537237" y="79925"/>
            <a:ext cx="13213526" cy="9925515"/>
            <a:chOff x="0" y="0"/>
            <a:chExt cx="17618034" cy="13234020"/>
          </a:xfrm>
        </p:grpSpPr>
        <p:sp>
          <p:nvSpPr>
            <p:cNvPr name="Freeform 21" id="2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22" id="2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23" id="2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
        <p:nvSpPr>
          <p:cNvPr name="TextBox 24" id="24"/>
          <p:cNvSpPr txBox="true"/>
          <p:nvPr/>
        </p:nvSpPr>
        <p:spPr>
          <a:xfrm rot="0">
            <a:off x="5421150" y="199070"/>
            <a:ext cx="12276948" cy="1666875"/>
          </a:xfrm>
          <a:prstGeom prst="rect">
            <a:avLst/>
          </a:prstGeom>
        </p:spPr>
        <p:txBody>
          <a:bodyPr anchor="t" rtlCol="false" tIns="0" lIns="0" bIns="0" rIns="0">
            <a:spAutoFit/>
          </a:bodyPr>
          <a:lstStyle/>
          <a:p>
            <a:pPr algn="ctr">
              <a:lnSpc>
                <a:spcPts val="4200"/>
              </a:lnSpc>
            </a:pPr>
            <a:r>
              <a:rPr lang="en-US" sz="3000" b="true">
                <a:solidFill>
                  <a:srgbClr val="FDF3E6"/>
                </a:solidFill>
                <a:latin typeface="Arimo Bold"/>
                <a:ea typeface="Arimo Bold"/>
                <a:cs typeface="Arimo Bold"/>
                <a:sym typeface="Arimo Bold"/>
              </a:rPr>
              <a:t>For a program to be effective, each output must be accompanied by a descriptive message that clarifies the result being presented to the user.</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FE361"/>
        </a:solidFill>
      </p:bgPr>
    </p:bg>
    <p:spTree>
      <p:nvGrpSpPr>
        <p:cNvPr id="1" name=""/>
        <p:cNvGrpSpPr/>
        <p:nvPr/>
      </p:nvGrpSpPr>
      <p:grpSpPr>
        <a:xfrm>
          <a:off x="0" y="0"/>
          <a:ext cx="0" cy="0"/>
          <a:chOff x="0" y="0"/>
          <a:chExt cx="0" cy="0"/>
        </a:xfrm>
      </p:grpSpPr>
      <p:sp>
        <p:nvSpPr>
          <p:cNvPr name="Freeform 2" id="2"/>
          <p:cNvSpPr/>
          <p:nvPr/>
        </p:nvSpPr>
        <p:spPr>
          <a:xfrm flipH="false" flipV="false" rot="0">
            <a:off x="5354642" y="2534740"/>
            <a:ext cx="7956686" cy="7349988"/>
          </a:xfrm>
          <a:custGeom>
            <a:avLst/>
            <a:gdLst/>
            <a:ahLst/>
            <a:cxnLst/>
            <a:rect r="r" b="b" t="t" l="l"/>
            <a:pathLst>
              <a:path h="7349988" w="7956686">
                <a:moveTo>
                  <a:pt x="0" y="0"/>
                </a:moveTo>
                <a:lnTo>
                  <a:pt x="7956686" y="0"/>
                </a:lnTo>
                <a:lnTo>
                  <a:pt x="7956686" y="7349988"/>
                </a:lnTo>
                <a:lnTo>
                  <a:pt x="0" y="7349988"/>
                </a:lnTo>
                <a:lnTo>
                  <a:pt x="0" y="0"/>
                </a:lnTo>
                <a:close/>
              </a:path>
            </a:pathLst>
          </a:custGeom>
          <a:blipFill>
            <a:blip r:embed="rId2">
              <a:extLst>
                <a:ext uri="{96DAC541-7B7A-43D3-8B79-37D633B846F1}">
                  <asvg:svgBlip xmlns:asvg="http://schemas.microsoft.com/office/drawing/2016/SVG/main" r:embed="rId3"/>
                </a:ext>
              </a:extLst>
            </a:blip>
            <a:stretch>
              <a:fillRect l="-136" t="0" r="-136" b="0"/>
            </a:stretch>
          </a:blipFill>
        </p:spPr>
      </p:sp>
      <p:sp>
        <p:nvSpPr>
          <p:cNvPr name="TextBox 3" id="3"/>
          <p:cNvSpPr txBox="true"/>
          <p:nvPr/>
        </p:nvSpPr>
        <p:spPr>
          <a:xfrm rot="0">
            <a:off x="2337063" y="964247"/>
            <a:ext cx="13613875" cy="1154215"/>
          </a:xfrm>
          <a:prstGeom prst="rect">
            <a:avLst/>
          </a:prstGeom>
        </p:spPr>
        <p:txBody>
          <a:bodyPr anchor="t" rtlCol="false" tIns="0" lIns="0" bIns="0" rIns="0">
            <a:spAutoFit/>
          </a:bodyPr>
          <a:lstStyle/>
          <a:p>
            <a:pPr algn="ctr">
              <a:lnSpc>
                <a:spcPts val="5979"/>
              </a:lnSpc>
            </a:pPr>
            <a:r>
              <a:rPr lang="en-US" sz="9965">
                <a:solidFill>
                  <a:srgbClr val="FF1616"/>
                </a:solidFill>
                <a:latin typeface="Spectre"/>
                <a:ea typeface="Spectre"/>
                <a:cs typeface="Spectre"/>
                <a:sym typeface="Spectre"/>
              </a:rPr>
              <a:t>PROGRAMMING TIME</a:t>
            </a:r>
          </a:p>
        </p:txBody>
      </p:sp>
      <p:grpSp>
        <p:nvGrpSpPr>
          <p:cNvPr name="Group 4" id="4"/>
          <p:cNvGrpSpPr/>
          <p:nvPr/>
        </p:nvGrpSpPr>
        <p:grpSpPr>
          <a:xfrm rot="0">
            <a:off x="2537237" y="180743"/>
            <a:ext cx="13213526" cy="9925515"/>
            <a:chOff x="0" y="0"/>
            <a:chExt cx="17618034" cy="13234020"/>
          </a:xfrm>
        </p:grpSpPr>
        <p:sp>
          <p:nvSpPr>
            <p:cNvPr name="Freeform 5" id="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6" id="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7" id="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2529"/>
        </a:solidFill>
      </p:bgPr>
    </p:bg>
    <p:spTree>
      <p:nvGrpSpPr>
        <p:cNvPr id="1" name=""/>
        <p:cNvGrpSpPr/>
        <p:nvPr/>
      </p:nvGrpSpPr>
      <p:grpSpPr>
        <a:xfrm>
          <a:off x="0" y="0"/>
          <a:ext cx="0" cy="0"/>
          <a:chOff x="0" y="0"/>
          <a:chExt cx="0" cy="0"/>
        </a:xfrm>
      </p:grpSpPr>
      <p:sp>
        <p:nvSpPr>
          <p:cNvPr name="Freeform 2" id="2"/>
          <p:cNvSpPr/>
          <p:nvPr/>
        </p:nvSpPr>
        <p:spPr>
          <a:xfrm flipH="false" flipV="false" rot="0">
            <a:off x="764909" y="1735083"/>
            <a:ext cx="10372405" cy="6317738"/>
          </a:xfrm>
          <a:custGeom>
            <a:avLst/>
            <a:gdLst/>
            <a:ahLst/>
            <a:cxnLst/>
            <a:rect r="r" b="b" t="t" l="l"/>
            <a:pathLst>
              <a:path h="6317738" w="10372405">
                <a:moveTo>
                  <a:pt x="0" y="0"/>
                </a:moveTo>
                <a:lnTo>
                  <a:pt x="10372405" y="0"/>
                </a:lnTo>
                <a:lnTo>
                  <a:pt x="10372405" y="6317738"/>
                </a:lnTo>
                <a:lnTo>
                  <a:pt x="0" y="6317738"/>
                </a:lnTo>
                <a:lnTo>
                  <a:pt x="0" y="0"/>
                </a:lnTo>
                <a:close/>
              </a:path>
            </a:pathLst>
          </a:custGeom>
          <a:blipFill>
            <a:blip r:embed="rId2">
              <a:extLst>
                <a:ext uri="{96DAC541-7B7A-43D3-8B79-37D633B846F1}">
                  <asvg:svgBlip xmlns:asvg="http://schemas.microsoft.com/office/drawing/2016/SVG/main" r:embed="rId3"/>
                </a:ext>
              </a:extLst>
            </a:blip>
            <a:stretch>
              <a:fillRect l="0" t="-278" r="0" b="-278"/>
            </a:stretch>
          </a:blipFill>
        </p:spPr>
      </p:sp>
      <p:sp>
        <p:nvSpPr>
          <p:cNvPr name="Freeform 3" id="3"/>
          <p:cNvSpPr/>
          <p:nvPr/>
        </p:nvSpPr>
        <p:spPr>
          <a:xfrm flipH="false" flipV="false" rot="0">
            <a:off x="11720067" y="1789908"/>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Freeform 4" id="4"/>
          <p:cNvSpPr/>
          <p:nvPr/>
        </p:nvSpPr>
        <p:spPr>
          <a:xfrm flipH="false" flipV="false" rot="0">
            <a:off x="11728392" y="5006207"/>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TextBox 5" id="5"/>
          <p:cNvSpPr txBox="true"/>
          <p:nvPr/>
        </p:nvSpPr>
        <p:spPr>
          <a:xfrm rot="0">
            <a:off x="1143423" y="2496304"/>
            <a:ext cx="8000577" cy="5286443"/>
          </a:xfrm>
          <a:prstGeom prst="rect">
            <a:avLst/>
          </a:prstGeom>
        </p:spPr>
        <p:txBody>
          <a:bodyPr anchor="t" rtlCol="false" tIns="0" lIns="0" bIns="0" rIns="0">
            <a:spAutoFit/>
          </a:bodyPr>
          <a:lstStyle/>
          <a:p>
            <a:pPr algn="l">
              <a:lnSpc>
                <a:spcPts val="4196"/>
              </a:lnSpc>
            </a:pPr>
            <a:r>
              <a:rPr lang="en-US" sz="2996" b="true">
                <a:solidFill>
                  <a:srgbClr val="002529"/>
                </a:solidFill>
                <a:latin typeface="Arimo Bold"/>
                <a:ea typeface="Arimo Bold"/>
                <a:cs typeface="Arimo Bold"/>
                <a:sym typeface="Arimo Bold"/>
              </a:rPr>
              <a:t>8.1.1 Variables and Constants</a:t>
            </a:r>
          </a:p>
          <a:p>
            <a:pPr algn="l">
              <a:lnSpc>
                <a:spcPts val="4196"/>
              </a:lnSpc>
            </a:pPr>
            <a:r>
              <a:rPr lang="en-US" sz="2996" b="true">
                <a:solidFill>
                  <a:srgbClr val="002529"/>
                </a:solidFill>
                <a:latin typeface="Arimo Bold"/>
                <a:ea typeface="Arimo Bold"/>
                <a:cs typeface="Arimo Bold"/>
                <a:sym typeface="Arimo Bold"/>
              </a:rPr>
              <a:t>8.1.2 Basic Data Types</a:t>
            </a:r>
          </a:p>
          <a:p>
            <a:pPr algn="l">
              <a:lnSpc>
                <a:spcPts val="4196"/>
              </a:lnSpc>
            </a:pPr>
            <a:r>
              <a:rPr lang="en-US" sz="2996" b="true">
                <a:solidFill>
                  <a:srgbClr val="002529"/>
                </a:solidFill>
                <a:latin typeface="Arimo Bold"/>
                <a:ea typeface="Arimo Bold"/>
                <a:cs typeface="Arimo Bold"/>
                <a:sym typeface="Arimo Bold"/>
              </a:rPr>
              <a:t>8.1.3 Input and Output </a:t>
            </a:r>
          </a:p>
          <a:p>
            <a:pPr algn="l">
              <a:lnSpc>
                <a:spcPts val="4196"/>
              </a:lnSpc>
            </a:pPr>
            <a:r>
              <a:rPr lang="en-US" sz="2996" b="true">
                <a:solidFill>
                  <a:srgbClr val="002529"/>
                </a:solidFill>
                <a:latin typeface="Arimo Bold"/>
                <a:ea typeface="Arimo Bold"/>
                <a:cs typeface="Arimo Bold"/>
                <a:sym typeface="Arimo Bold"/>
              </a:rPr>
              <a:t>8.1.4 Programming Fundamentals </a:t>
            </a:r>
          </a:p>
          <a:p>
            <a:pPr algn="l">
              <a:lnSpc>
                <a:spcPts val="4196"/>
              </a:lnSpc>
            </a:pPr>
            <a:r>
              <a:rPr lang="en-US" sz="2996" b="true">
                <a:solidFill>
                  <a:srgbClr val="002529"/>
                </a:solidFill>
                <a:latin typeface="Arimo Bold"/>
                <a:ea typeface="Arimo Bold"/>
                <a:cs typeface="Arimo Bold"/>
                <a:sym typeface="Arimo Bold"/>
              </a:rPr>
              <a:t>8.1.5 Nested Statements</a:t>
            </a:r>
          </a:p>
          <a:p>
            <a:pPr algn="l">
              <a:lnSpc>
                <a:spcPts val="4196"/>
              </a:lnSpc>
            </a:pPr>
            <a:r>
              <a:rPr lang="en-US" sz="2996" b="true">
                <a:solidFill>
                  <a:srgbClr val="002529"/>
                </a:solidFill>
                <a:latin typeface="Arimo Bold"/>
                <a:ea typeface="Arimo Bold"/>
                <a:cs typeface="Arimo Bold"/>
                <a:sym typeface="Arimo Bold"/>
              </a:rPr>
              <a:t>8.1.6 Procedures, Functions and Parameters</a:t>
            </a:r>
          </a:p>
          <a:p>
            <a:pPr algn="l">
              <a:lnSpc>
                <a:spcPts val="4196"/>
              </a:lnSpc>
            </a:pPr>
            <a:r>
              <a:rPr lang="en-US" sz="2996" b="true">
                <a:solidFill>
                  <a:srgbClr val="002529"/>
                </a:solidFill>
                <a:latin typeface="Arimo Bold"/>
                <a:ea typeface="Arimo Bold"/>
                <a:cs typeface="Arimo Bold"/>
                <a:sym typeface="Arimo Bold"/>
              </a:rPr>
              <a:t>8.1.7 Library Routines</a:t>
            </a:r>
          </a:p>
          <a:p>
            <a:pPr algn="l">
              <a:lnSpc>
                <a:spcPts val="4196"/>
              </a:lnSpc>
            </a:pPr>
            <a:r>
              <a:rPr lang="en-US" sz="2996" b="true">
                <a:solidFill>
                  <a:srgbClr val="002529"/>
                </a:solidFill>
                <a:latin typeface="Arimo Bold"/>
                <a:ea typeface="Arimo Bold"/>
                <a:cs typeface="Arimo Bold"/>
                <a:sym typeface="Arimo Bold"/>
              </a:rPr>
              <a:t>8.1.8 Creating a Maintainable Program</a:t>
            </a:r>
          </a:p>
        </p:txBody>
      </p:sp>
      <p:sp>
        <p:nvSpPr>
          <p:cNvPr name="TextBox 6" id="6"/>
          <p:cNvSpPr txBox="true"/>
          <p:nvPr/>
        </p:nvSpPr>
        <p:spPr>
          <a:xfrm rot="0">
            <a:off x="11820848" y="2179740"/>
            <a:ext cx="4992965" cy="1133475"/>
          </a:xfrm>
          <a:prstGeom prst="rect">
            <a:avLst/>
          </a:prstGeom>
        </p:spPr>
        <p:txBody>
          <a:bodyPr anchor="t" rtlCol="false" tIns="0" lIns="0" bIns="0" rIns="0">
            <a:spAutoFit/>
          </a:bodyPr>
          <a:lstStyle/>
          <a:p>
            <a:pPr algn="l">
              <a:lnSpc>
                <a:spcPts val="4200"/>
              </a:lnSpc>
            </a:pPr>
            <a:r>
              <a:rPr lang="en-US" sz="3000" b="true">
                <a:solidFill>
                  <a:srgbClr val="002529"/>
                </a:solidFill>
                <a:latin typeface="Arimo Bold"/>
                <a:ea typeface="Arimo Bold"/>
                <a:cs typeface="Arimo Bold"/>
                <a:sym typeface="Arimo Bold"/>
              </a:rPr>
              <a:t>8.2.1 One-dimensional Arrays</a:t>
            </a:r>
          </a:p>
        </p:txBody>
      </p:sp>
      <p:sp>
        <p:nvSpPr>
          <p:cNvPr name="TextBox 7" id="7"/>
          <p:cNvSpPr txBox="true"/>
          <p:nvPr/>
        </p:nvSpPr>
        <p:spPr>
          <a:xfrm rot="0">
            <a:off x="11820848" y="3170340"/>
            <a:ext cx="4816992" cy="1133475"/>
          </a:xfrm>
          <a:prstGeom prst="rect">
            <a:avLst/>
          </a:prstGeom>
        </p:spPr>
        <p:txBody>
          <a:bodyPr anchor="t" rtlCol="false" tIns="0" lIns="0" bIns="0" rIns="0">
            <a:spAutoFit/>
          </a:bodyPr>
          <a:lstStyle/>
          <a:p>
            <a:pPr algn="l">
              <a:lnSpc>
                <a:spcPts val="4200"/>
              </a:lnSpc>
            </a:pPr>
            <a:r>
              <a:rPr lang="en-US" sz="3000" b="true">
                <a:solidFill>
                  <a:srgbClr val="002529"/>
                </a:solidFill>
                <a:latin typeface="Arimo Bold"/>
                <a:ea typeface="Arimo Bold"/>
                <a:cs typeface="Arimo Bold"/>
                <a:sym typeface="Arimo Bold"/>
              </a:rPr>
              <a:t>8.2.2 Two-dimensional Arrays</a:t>
            </a:r>
          </a:p>
        </p:txBody>
      </p:sp>
      <p:sp>
        <p:nvSpPr>
          <p:cNvPr name="TextBox 8" id="8"/>
          <p:cNvSpPr txBox="true"/>
          <p:nvPr/>
        </p:nvSpPr>
        <p:spPr>
          <a:xfrm rot="0">
            <a:off x="11820848" y="5459224"/>
            <a:ext cx="4318718" cy="2200275"/>
          </a:xfrm>
          <a:prstGeom prst="rect">
            <a:avLst/>
          </a:prstGeom>
        </p:spPr>
        <p:txBody>
          <a:bodyPr anchor="t" rtlCol="false" tIns="0" lIns="0" bIns="0" rIns="0">
            <a:spAutoFit/>
          </a:bodyPr>
          <a:lstStyle/>
          <a:p>
            <a:pPr algn="l">
              <a:lnSpc>
                <a:spcPts val="4200"/>
              </a:lnSpc>
            </a:pPr>
            <a:r>
              <a:rPr lang="en-US" sz="3000" b="true">
                <a:solidFill>
                  <a:srgbClr val="002529"/>
                </a:solidFill>
                <a:latin typeface="Arimo Bold"/>
                <a:ea typeface="Arimo Bold"/>
                <a:cs typeface="Arimo Bold"/>
                <a:sym typeface="Arimo Bold"/>
              </a:rPr>
              <a:t>8.3.1 Reading from a file</a:t>
            </a:r>
          </a:p>
          <a:p>
            <a:pPr algn="l">
              <a:lnSpc>
                <a:spcPts val="4200"/>
              </a:lnSpc>
            </a:pPr>
            <a:r>
              <a:rPr lang="en-US" sz="3000" b="true">
                <a:solidFill>
                  <a:srgbClr val="002529"/>
                </a:solidFill>
                <a:latin typeface="Arimo Bold"/>
                <a:ea typeface="Arimo Bold"/>
                <a:cs typeface="Arimo Bold"/>
                <a:sym typeface="Arimo Bold"/>
              </a:rPr>
              <a:t>8.3.2 Writing to a file </a:t>
            </a:r>
          </a:p>
        </p:txBody>
      </p:sp>
      <p:grpSp>
        <p:nvGrpSpPr>
          <p:cNvPr name="Group 9" id="9"/>
          <p:cNvGrpSpPr/>
          <p:nvPr/>
        </p:nvGrpSpPr>
        <p:grpSpPr>
          <a:xfrm rot="0">
            <a:off x="2537237" y="210106"/>
            <a:ext cx="13213526" cy="9925515"/>
            <a:chOff x="0" y="0"/>
            <a:chExt cx="17618034" cy="13234020"/>
          </a:xfrm>
        </p:grpSpPr>
        <p:sp>
          <p:nvSpPr>
            <p:cNvPr name="Freeform 10" id="1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11" id="1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12" id="1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
        <p:nvSpPr>
          <p:cNvPr name="TextBox 13" id="13"/>
          <p:cNvSpPr txBox="true"/>
          <p:nvPr/>
        </p:nvSpPr>
        <p:spPr>
          <a:xfrm rot="0">
            <a:off x="5295174" y="-15325"/>
            <a:ext cx="7697652" cy="916305"/>
          </a:xfrm>
          <a:prstGeom prst="rect">
            <a:avLst/>
          </a:prstGeom>
        </p:spPr>
        <p:txBody>
          <a:bodyPr anchor="t" rtlCol="false" tIns="0" lIns="0" bIns="0" rIns="0">
            <a:spAutoFit/>
          </a:bodyPr>
          <a:lstStyle/>
          <a:p>
            <a:pPr algn="ctr">
              <a:lnSpc>
                <a:spcPts val="6719"/>
              </a:lnSpc>
            </a:pPr>
            <a:r>
              <a:rPr lang="en-US" sz="4800" b="true">
                <a:solidFill>
                  <a:srgbClr val="E8EEF1"/>
                </a:solidFill>
                <a:latin typeface="Code Pro Bold"/>
                <a:ea typeface="Code Pro Bold"/>
                <a:cs typeface="Code Pro Bold"/>
                <a:sym typeface="Code Pro Bold"/>
              </a:rPr>
              <a:t>Chapter Outline</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6DF40"/>
        </a:solidFill>
      </p:bgPr>
    </p:bg>
    <p:spTree>
      <p:nvGrpSpPr>
        <p:cNvPr id="1" name=""/>
        <p:cNvGrpSpPr/>
        <p:nvPr/>
      </p:nvGrpSpPr>
      <p:grpSpPr>
        <a:xfrm>
          <a:off x="0" y="0"/>
          <a:ext cx="0" cy="0"/>
          <a:chOff x="0" y="0"/>
          <a:chExt cx="0" cy="0"/>
        </a:xfrm>
      </p:grpSpPr>
      <p:sp>
        <p:nvSpPr>
          <p:cNvPr name="TextBox 2" id="2"/>
          <p:cNvSpPr txBox="true"/>
          <p:nvPr/>
        </p:nvSpPr>
        <p:spPr>
          <a:xfrm rot="0">
            <a:off x="330711" y="899342"/>
            <a:ext cx="13613875" cy="1892867"/>
          </a:xfrm>
          <a:prstGeom prst="rect">
            <a:avLst/>
          </a:prstGeom>
        </p:spPr>
        <p:txBody>
          <a:bodyPr anchor="t" rtlCol="false" tIns="0" lIns="0" bIns="0" rIns="0">
            <a:spAutoFit/>
          </a:bodyPr>
          <a:lstStyle/>
          <a:p>
            <a:pPr algn="l">
              <a:lnSpc>
                <a:spcPts val="5979"/>
              </a:lnSpc>
            </a:pPr>
            <a:r>
              <a:rPr lang="en-US" sz="9965">
                <a:solidFill>
                  <a:srgbClr val="FF1616"/>
                </a:solidFill>
                <a:latin typeface="Spectre"/>
                <a:ea typeface="Spectre"/>
                <a:cs typeface="Spectre"/>
                <a:sym typeface="Spectre"/>
              </a:rPr>
              <a:t>TASK</a:t>
            </a:r>
          </a:p>
          <a:p>
            <a:pPr algn="l">
              <a:lnSpc>
                <a:spcPts val="5979"/>
              </a:lnSpc>
            </a:pPr>
            <a:r>
              <a:rPr lang="en-US" sz="9965">
                <a:solidFill>
                  <a:srgbClr val="FF1616"/>
                </a:solidFill>
                <a:latin typeface="Spectre"/>
                <a:ea typeface="Spectre"/>
                <a:cs typeface="Spectre"/>
                <a:sym typeface="Spectre"/>
              </a:rPr>
              <a:t>SPECIFICATION </a:t>
            </a:r>
          </a:p>
        </p:txBody>
      </p:sp>
      <p:sp>
        <p:nvSpPr>
          <p:cNvPr name="TextBox 3" id="3"/>
          <p:cNvSpPr txBox="true"/>
          <p:nvPr/>
        </p:nvSpPr>
        <p:spPr>
          <a:xfrm rot="0">
            <a:off x="445461" y="2264431"/>
            <a:ext cx="16813839" cy="3613150"/>
          </a:xfrm>
          <a:prstGeom prst="rect">
            <a:avLst/>
          </a:prstGeom>
        </p:spPr>
        <p:txBody>
          <a:bodyPr anchor="t" rtlCol="false" tIns="0" lIns="0" bIns="0" rIns="0">
            <a:spAutoFit/>
          </a:bodyPr>
          <a:lstStyle/>
          <a:p>
            <a:pPr algn="l">
              <a:lnSpc>
                <a:spcPts val="5600"/>
              </a:lnSpc>
            </a:pPr>
            <a:r>
              <a:rPr lang="en-US" sz="4000">
                <a:solidFill>
                  <a:srgbClr val="000000"/>
                </a:solidFill>
                <a:latin typeface="Code Pro"/>
                <a:ea typeface="Code Pro"/>
                <a:cs typeface="Code Pro"/>
                <a:sym typeface="Code Pro"/>
              </a:rPr>
              <a:t>So far we have learned the following topics:</a:t>
            </a:r>
          </a:p>
          <a:p>
            <a:pPr algn="l" marL="914400" indent="-304800" lvl="2">
              <a:lnSpc>
                <a:spcPts val="5600"/>
              </a:lnSpc>
              <a:buAutoNum type="arabicPeriod" startAt="1"/>
            </a:pPr>
            <a:r>
              <a:rPr lang="en-US" sz="4000">
                <a:solidFill>
                  <a:srgbClr val="000000"/>
                </a:solidFill>
                <a:latin typeface="Code Pro"/>
                <a:ea typeface="Code Pro"/>
                <a:cs typeface="Code Pro"/>
                <a:sym typeface="Code Pro"/>
              </a:rPr>
              <a:t>Variables and Constant</a:t>
            </a:r>
          </a:p>
          <a:p>
            <a:pPr algn="l" marL="914400" indent="-304800" lvl="2">
              <a:lnSpc>
                <a:spcPts val="5600"/>
              </a:lnSpc>
              <a:buAutoNum type="arabicPeriod" startAt="1"/>
            </a:pPr>
            <a:r>
              <a:rPr lang="en-US" sz="4000">
                <a:solidFill>
                  <a:srgbClr val="000000"/>
                </a:solidFill>
                <a:latin typeface="Code Pro"/>
                <a:ea typeface="Code Pro"/>
                <a:cs typeface="Code Pro"/>
                <a:sym typeface="Code Pro"/>
              </a:rPr>
              <a:t>Basic Data Type</a:t>
            </a:r>
          </a:p>
          <a:p>
            <a:pPr algn="l" marL="914400" indent="-304800" lvl="2">
              <a:lnSpc>
                <a:spcPts val="5600"/>
              </a:lnSpc>
              <a:buAutoNum type="arabicPeriod" startAt="1"/>
            </a:pPr>
            <a:r>
              <a:rPr lang="en-US" sz="4000">
                <a:solidFill>
                  <a:srgbClr val="000000"/>
                </a:solidFill>
                <a:latin typeface="Code Pro"/>
                <a:ea typeface="Code Pro"/>
                <a:cs typeface="Code Pro"/>
                <a:sym typeface="Code Pro"/>
              </a:rPr>
              <a:t>Input and Output </a:t>
            </a:r>
          </a:p>
          <a:p>
            <a:pPr algn="l" marL="914400" indent="-304800" lvl="2">
              <a:lnSpc>
                <a:spcPts val="5600"/>
              </a:lnSpc>
            </a:pPr>
            <a:r>
              <a:rPr lang="en-US" sz="4000">
                <a:solidFill>
                  <a:srgbClr val="000000"/>
                </a:solidFill>
                <a:latin typeface="Code Pro"/>
                <a:ea typeface="Code Pro"/>
                <a:cs typeface="Code Pro"/>
                <a:sym typeface="Code Pro"/>
              </a:rPr>
              <a:t>Let's put everything that we have learned into practice. </a:t>
            </a:r>
          </a:p>
        </p:txBody>
      </p:sp>
      <p:grpSp>
        <p:nvGrpSpPr>
          <p:cNvPr name="Group 4" id="4"/>
          <p:cNvGrpSpPr/>
          <p:nvPr/>
        </p:nvGrpSpPr>
        <p:grpSpPr>
          <a:xfrm rot="0">
            <a:off x="2537237" y="180743"/>
            <a:ext cx="13213526" cy="9925515"/>
            <a:chOff x="0" y="0"/>
            <a:chExt cx="17618034" cy="13234020"/>
          </a:xfrm>
        </p:grpSpPr>
        <p:sp>
          <p:nvSpPr>
            <p:cNvPr name="Freeform 5" id="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2">
                <a:alphaModFix amt="70000"/>
              </a:blip>
              <a:stretch>
                <a:fillRect l="0" t="0" r="0" b="0"/>
              </a:stretch>
            </a:blipFill>
          </p:spPr>
        </p:sp>
        <p:sp>
          <p:nvSpPr>
            <p:cNvPr name="Freeform 6" id="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3">
                <a:alphaModFix amt="9999"/>
              </a:blip>
              <a:stretch>
                <a:fillRect l="0" t="0" r="0" b="0"/>
              </a:stretch>
            </a:blipFill>
          </p:spPr>
        </p:sp>
        <p:sp>
          <p:nvSpPr>
            <p:cNvPr name="TextBox 7" id="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4" tooltip="http://www.exampaperspractice.co.uk"/>
                </a:rPr>
                <a:t>www.exampaperspractice.co.uk</a:t>
              </a:r>
            </a:p>
          </p:txBody>
        </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6DF40"/>
        </a:solidFill>
      </p:bgPr>
    </p:bg>
    <p:spTree>
      <p:nvGrpSpPr>
        <p:cNvPr id="1" name=""/>
        <p:cNvGrpSpPr/>
        <p:nvPr/>
      </p:nvGrpSpPr>
      <p:grpSpPr>
        <a:xfrm>
          <a:off x="0" y="0"/>
          <a:ext cx="0" cy="0"/>
          <a:chOff x="0" y="0"/>
          <a:chExt cx="0" cy="0"/>
        </a:xfrm>
      </p:grpSpPr>
      <p:sp>
        <p:nvSpPr>
          <p:cNvPr name="Freeform 2" id="2"/>
          <p:cNvSpPr/>
          <p:nvPr/>
        </p:nvSpPr>
        <p:spPr>
          <a:xfrm flipH="false" flipV="false" rot="0">
            <a:off x="11504862" y="2665452"/>
            <a:ext cx="6308471" cy="6308471"/>
          </a:xfrm>
          <a:custGeom>
            <a:avLst/>
            <a:gdLst/>
            <a:ahLst/>
            <a:cxnLst/>
            <a:rect r="r" b="b" t="t" l="l"/>
            <a:pathLst>
              <a:path h="6308471" w="6308471">
                <a:moveTo>
                  <a:pt x="0" y="0"/>
                </a:moveTo>
                <a:lnTo>
                  <a:pt x="6308471" y="0"/>
                </a:lnTo>
                <a:lnTo>
                  <a:pt x="6308471" y="6308471"/>
                </a:lnTo>
                <a:lnTo>
                  <a:pt x="0" y="63084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62679" y="2461309"/>
            <a:ext cx="10252336" cy="7547738"/>
          </a:xfrm>
          <a:prstGeom prst="rect">
            <a:avLst/>
          </a:prstGeom>
        </p:spPr>
        <p:txBody>
          <a:bodyPr anchor="t" rtlCol="false" tIns="0" lIns="0" bIns="0" rIns="0">
            <a:spAutoFit/>
          </a:bodyPr>
          <a:lstStyle/>
          <a:p>
            <a:pPr algn="l">
              <a:lnSpc>
                <a:spcPts val="3975"/>
              </a:lnSpc>
            </a:pPr>
            <a:r>
              <a:rPr lang="en-US" sz="2839">
                <a:solidFill>
                  <a:srgbClr val="000000"/>
                </a:solidFill>
                <a:latin typeface="Code Pro"/>
                <a:ea typeface="Code Pro"/>
                <a:cs typeface="Code Pro"/>
                <a:sym typeface="Code Pro"/>
              </a:rPr>
              <a:t>To calculate the volume of a sphere, we can use the formula:</a:t>
            </a:r>
          </a:p>
          <a:p>
            <a:pPr algn="l">
              <a:lnSpc>
                <a:spcPts val="3975"/>
              </a:lnSpc>
            </a:pPr>
          </a:p>
          <a:p>
            <a:pPr algn="l">
              <a:lnSpc>
                <a:spcPts val="3975"/>
              </a:lnSpc>
            </a:pPr>
          </a:p>
          <a:p>
            <a:pPr algn="l">
              <a:lnSpc>
                <a:spcPts val="3975"/>
              </a:lnSpc>
            </a:pPr>
          </a:p>
          <a:p>
            <a:pPr algn="l">
              <a:lnSpc>
                <a:spcPts val="3975"/>
              </a:lnSpc>
            </a:pPr>
            <a:r>
              <a:rPr lang="en-US" sz="2839">
                <a:solidFill>
                  <a:srgbClr val="000000"/>
                </a:solidFill>
                <a:latin typeface="Code Pro"/>
                <a:ea typeface="Code Pro"/>
                <a:cs typeface="Code Pro"/>
                <a:sym typeface="Code Pro"/>
              </a:rPr>
              <a:t>Your task is to create a program that asks the user for the radius of a sphere, and then calculate its volume. The program must output a message showing the result calculated.</a:t>
            </a:r>
          </a:p>
          <a:p>
            <a:pPr algn="l">
              <a:lnSpc>
                <a:spcPts val="3975"/>
              </a:lnSpc>
            </a:pPr>
          </a:p>
          <a:p>
            <a:pPr algn="l">
              <a:lnSpc>
                <a:spcPts val="3975"/>
              </a:lnSpc>
            </a:pPr>
            <a:r>
              <a:rPr lang="en-US" sz="2839">
                <a:solidFill>
                  <a:srgbClr val="000000"/>
                </a:solidFill>
                <a:latin typeface="Code Pro"/>
                <a:ea typeface="Code Pro"/>
                <a:cs typeface="Code Pro"/>
                <a:sym typeface="Code Pro"/>
              </a:rPr>
              <a:t>TIPS:</a:t>
            </a:r>
          </a:p>
          <a:p>
            <a:pPr algn="l">
              <a:lnSpc>
                <a:spcPts val="3975"/>
              </a:lnSpc>
            </a:pPr>
            <a:r>
              <a:rPr lang="en-US" sz="2839">
                <a:solidFill>
                  <a:srgbClr val="000000"/>
                </a:solidFill>
                <a:latin typeface="Code Pro"/>
                <a:ea typeface="Code Pro"/>
                <a:cs typeface="Code Pro"/>
                <a:sym typeface="Code Pro"/>
              </a:rPr>
              <a:t>You need to create a constant called PI that has the value of 3.142.  You can perform multiplication in python using the * symbol. A fraction can be created using the division / symbol (eg. 4/3). </a:t>
            </a:r>
          </a:p>
        </p:txBody>
      </p:sp>
      <p:sp>
        <p:nvSpPr>
          <p:cNvPr name="Freeform 4" id="4"/>
          <p:cNvSpPr/>
          <p:nvPr/>
        </p:nvSpPr>
        <p:spPr>
          <a:xfrm flipH="false" flipV="false" rot="0">
            <a:off x="3605803" y="3326511"/>
            <a:ext cx="3966087" cy="1487564"/>
          </a:xfrm>
          <a:custGeom>
            <a:avLst/>
            <a:gdLst/>
            <a:ahLst/>
            <a:cxnLst/>
            <a:rect r="r" b="b" t="t" l="l"/>
            <a:pathLst>
              <a:path h="1487564" w="3966087">
                <a:moveTo>
                  <a:pt x="0" y="0"/>
                </a:moveTo>
                <a:lnTo>
                  <a:pt x="3966087" y="0"/>
                </a:lnTo>
                <a:lnTo>
                  <a:pt x="3966087" y="1487564"/>
                </a:lnTo>
                <a:lnTo>
                  <a:pt x="0" y="1487564"/>
                </a:lnTo>
                <a:lnTo>
                  <a:pt x="0" y="0"/>
                </a:lnTo>
                <a:close/>
              </a:path>
            </a:pathLst>
          </a:custGeom>
          <a:blipFill>
            <a:blip r:embed="rId4">
              <a:extLst>
                <a:ext uri="{96DAC541-7B7A-43D3-8B79-37D633B846F1}">
                  <asvg:svgBlip xmlns:asvg="http://schemas.microsoft.com/office/drawing/2016/SVG/main" r:embed="rId5"/>
                </a:ext>
              </a:extLst>
            </a:blip>
            <a:stretch>
              <a:fillRect l="0" t="-137974" r="0" b="-137974"/>
            </a:stretch>
          </a:blipFill>
        </p:spPr>
      </p:sp>
      <p:sp>
        <p:nvSpPr>
          <p:cNvPr name="TextBox 5" id="5"/>
          <p:cNvSpPr txBox="true"/>
          <p:nvPr/>
        </p:nvSpPr>
        <p:spPr>
          <a:xfrm rot="0">
            <a:off x="431368" y="2049259"/>
            <a:ext cx="10881691" cy="616193"/>
          </a:xfrm>
          <a:prstGeom prst="rect">
            <a:avLst/>
          </a:prstGeom>
        </p:spPr>
        <p:txBody>
          <a:bodyPr anchor="t" rtlCol="false" tIns="0" lIns="0" bIns="0" rIns="0">
            <a:spAutoFit/>
          </a:bodyPr>
          <a:lstStyle/>
          <a:p>
            <a:pPr algn="l">
              <a:lnSpc>
                <a:spcPts val="3117"/>
              </a:lnSpc>
            </a:pPr>
            <a:r>
              <a:rPr lang="en-US" sz="5195">
                <a:solidFill>
                  <a:srgbClr val="8C52FF"/>
                </a:solidFill>
                <a:latin typeface="Spectre"/>
                <a:ea typeface="Spectre"/>
                <a:cs typeface="Spectre"/>
                <a:sym typeface="Spectre"/>
              </a:rPr>
              <a:t>VOLUME OF A SPHERE </a:t>
            </a:r>
          </a:p>
        </p:txBody>
      </p:sp>
      <p:sp>
        <p:nvSpPr>
          <p:cNvPr name="TextBox 6" id="6"/>
          <p:cNvSpPr txBox="true"/>
          <p:nvPr/>
        </p:nvSpPr>
        <p:spPr>
          <a:xfrm rot="0">
            <a:off x="330711" y="1089842"/>
            <a:ext cx="13613875" cy="387917"/>
          </a:xfrm>
          <a:prstGeom prst="rect">
            <a:avLst/>
          </a:prstGeom>
        </p:spPr>
        <p:txBody>
          <a:bodyPr anchor="t" rtlCol="false" tIns="0" lIns="0" bIns="0" rIns="0">
            <a:spAutoFit/>
          </a:bodyPr>
          <a:lstStyle/>
          <a:p>
            <a:pPr algn="l">
              <a:lnSpc>
                <a:spcPts val="5979"/>
              </a:lnSpc>
            </a:pPr>
            <a:r>
              <a:rPr lang="en-US" sz="9965">
                <a:solidFill>
                  <a:srgbClr val="8C52FF"/>
                </a:solidFill>
                <a:latin typeface="Spectre"/>
                <a:ea typeface="Spectre"/>
                <a:cs typeface="Spectre"/>
                <a:sym typeface="Spectre"/>
              </a:rPr>
              <a:t>TASK 1  </a:t>
            </a:r>
          </a:p>
        </p:txBody>
      </p:sp>
      <p:grpSp>
        <p:nvGrpSpPr>
          <p:cNvPr name="Group 7" id="7"/>
          <p:cNvGrpSpPr/>
          <p:nvPr/>
        </p:nvGrpSpPr>
        <p:grpSpPr>
          <a:xfrm rot="0">
            <a:off x="2537237" y="180743"/>
            <a:ext cx="13213526" cy="9925515"/>
            <a:chOff x="0" y="0"/>
            <a:chExt cx="17618034" cy="13234020"/>
          </a:xfrm>
        </p:grpSpPr>
        <p:sp>
          <p:nvSpPr>
            <p:cNvPr name="Freeform 8" id="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9" id="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0" id="1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6DF40"/>
        </a:solidFill>
      </p:bgPr>
    </p:bg>
    <p:spTree>
      <p:nvGrpSpPr>
        <p:cNvPr id="1" name=""/>
        <p:cNvGrpSpPr/>
        <p:nvPr/>
      </p:nvGrpSpPr>
      <p:grpSpPr>
        <a:xfrm>
          <a:off x="0" y="0"/>
          <a:ext cx="0" cy="0"/>
          <a:chOff x="0" y="0"/>
          <a:chExt cx="0" cy="0"/>
        </a:xfrm>
      </p:grpSpPr>
      <p:sp>
        <p:nvSpPr>
          <p:cNvPr name="TextBox 2" id="2"/>
          <p:cNvSpPr txBox="true"/>
          <p:nvPr/>
        </p:nvSpPr>
        <p:spPr>
          <a:xfrm rot="0">
            <a:off x="462679" y="2461309"/>
            <a:ext cx="10252336" cy="7047367"/>
          </a:xfrm>
          <a:prstGeom prst="rect">
            <a:avLst/>
          </a:prstGeom>
        </p:spPr>
        <p:txBody>
          <a:bodyPr anchor="t" rtlCol="false" tIns="0" lIns="0" bIns="0" rIns="0">
            <a:spAutoFit/>
          </a:bodyPr>
          <a:lstStyle/>
          <a:p>
            <a:pPr algn="l">
              <a:lnSpc>
                <a:spcPts val="3975"/>
              </a:lnSpc>
            </a:pPr>
            <a:r>
              <a:rPr lang="en-US" sz="2839">
                <a:solidFill>
                  <a:srgbClr val="000000"/>
                </a:solidFill>
                <a:latin typeface="Code Pro"/>
                <a:ea typeface="Code Pro"/>
                <a:cs typeface="Code Pro"/>
                <a:sym typeface="Code Pro"/>
              </a:rPr>
              <a:t>To calculate the volume of a cylinder, we can use the formula:</a:t>
            </a:r>
          </a:p>
          <a:p>
            <a:pPr algn="l">
              <a:lnSpc>
                <a:spcPts val="3975"/>
              </a:lnSpc>
            </a:pPr>
          </a:p>
          <a:p>
            <a:pPr algn="l">
              <a:lnSpc>
                <a:spcPts val="3975"/>
              </a:lnSpc>
            </a:pPr>
          </a:p>
          <a:p>
            <a:pPr algn="l">
              <a:lnSpc>
                <a:spcPts val="3975"/>
              </a:lnSpc>
            </a:pPr>
          </a:p>
          <a:p>
            <a:pPr algn="l">
              <a:lnSpc>
                <a:spcPts val="3975"/>
              </a:lnSpc>
            </a:pPr>
            <a:r>
              <a:rPr lang="en-US" sz="2839">
                <a:solidFill>
                  <a:srgbClr val="000000"/>
                </a:solidFill>
                <a:latin typeface="Code Pro"/>
                <a:ea typeface="Code Pro"/>
                <a:cs typeface="Code Pro"/>
                <a:sym typeface="Code Pro"/>
              </a:rPr>
              <a:t>Your task is to create a program that asks the user for the radius and height of a cylinder, and then calculate its volume. The program must output a message showing the result calculated.</a:t>
            </a:r>
          </a:p>
          <a:p>
            <a:pPr algn="l">
              <a:lnSpc>
                <a:spcPts val="3975"/>
              </a:lnSpc>
            </a:pPr>
          </a:p>
          <a:p>
            <a:pPr algn="l">
              <a:lnSpc>
                <a:spcPts val="3975"/>
              </a:lnSpc>
            </a:pPr>
            <a:r>
              <a:rPr lang="en-US" sz="2839">
                <a:solidFill>
                  <a:srgbClr val="000000"/>
                </a:solidFill>
                <a:latin typeface="Code Pro"/>
                <a:ea typeface="Code Pro"/>
                <a:cs typeface="Code Pro"/>
                <a:sym typeface="Code Pro"/>
              </a:rPr>
              <a:t>TIPS:</a:t>
            </a:r>
          </a:p>
          <a:p>
            <a:pPr algn="l">
              <a:lnSpc>
                <a:spcPts val="3975"/>
              </a:lnSpc>
            </a:pPr>
            <a:r>
              <a:rPr lang="en-US" sz="2839">
                <a:solidFill>
                  <a:srgbClr val="000000"/>
                </a:solidFill>
                <a:latin typeface="Code Pro"/>
                <a:ea typeface="Code Pro"/>
                <a:cs typeface="Code Pro"/>
                <a:sym typeface="Code Pro"/>
              </a:rPr>
              <a:t>You need to create a constant called PI that has the value of 3.142.  You can perform multiplication in python using the * symbol. </a:t>
            </a:r>
          </a:p>
        </p:txBody>
      </p:sp>
      <p:sp>
        <p:nvSpPr>
          <p:cNvPr name="Freeform 3" id="3"/>
          <p:cNvSpPr/>
          <p:nvPr/>
        </p:nvSpPr>
        <p:spPr>
          <a:xfrm flipH="false" flipV="false" rot="0">
            <a:off x="3881602" y="3788387"/>
            <a:ext cx="2961776" cy="921093"/>
          </a:xfrm>
          <a:custGeom>
            <a:avLst/>
            <a:gdLst/>
            <a:ahLst/>
            <a:cxnLst/>
            <a:rect r="r" b="b" t="t" l="l"/>
            <a:pathLst>
              <a:path h="921093" w="2961776">
                <a:moveTo>
                  <a:pt x="0" y="0"/>
                </a:moveTo>
                <a:lnTo>
                  <a:pt x="2961776" y="0"/>
                </a:lnTo>
                <a:lnTo>
                  <a:pt x="2961776" y="921093"/>
                </a:lnTo>
                <a:lnTo>
                  <a:pt x="0" y="921093"/>
                </a:lnTo>
                <a:lnTo>
                  <a:pt x="0" y="0"/>
                </a:lnTo>
                <a:close/>
              </a:path>
            </a:pathLst>
          </a:custGeom>
          <a:blipFill>
            <a:blip r:embed="rId2">
              <a:extLst>
                <a:ext uri="{96DAC541-7B7A-43D3-8B79-37D633B846F1}">
                  <asvg:svgBlip xmlns:asvg="http://schemas.microsoft.com/office/drawing/2016/SVG/main" r:embed="rId3"/>
                </a:ext>
              </a:extLst>
            </a:blip>
            <a:stretch>
              <a:fillRect l="0" t="-215201" r="0" b="-215201"/>
            </a:stretch>
          </a:blipFill>
        </p:spPr>
      </p:sp>
      <p:sp>
        <p:nvSpPr>
          <p:cNvPr name="Freeform 4" id="4"/>
          <p:cNvSpPr/>
          <p:nvPr/>
        </p:nvSpPr>
        <p:spPr>
          <a:xfrm flipH="false" flipV="false" rot="0">
            <a:off x="12697631" y="2575609"/>
            <a:ext cx="4731462" cy="6252419"/>
          </a:xfrm>
          <a:custGeom>
            <a:avLst/>
            <a:gdLst/>
            <a:ahLst/>
            <a:cxnLst/>
            <a:rect r="r" b="b" t="t" l="l"/>
            <a:pathLst>
              <a:path h="6252419" w="4731462">
                <a:moveTo>
                  <a:pt x="0" y="0"/>
                </a:moveTo>
                <a:lnTo>
                  <a:pt x="4731462" y="0"/>
                </a:lnTo>
                <a:lnTo>
                  <a:pt x="4731462" y="6252419"/>
                </a:lnTo>
                <a:lnTo>
                  <a:pt x="0" y="6252419"/>
                </a:lnTo>
                <a:lnTo>
                  <a:pt x="0" y="0"/>
                </a:lnTo>
                <a:close/>
              </a:path>
            </a:pathLst>
          </a:custGeom>
          <a:blipFill>
            <a:blip r:embed="rId2">
              <a:extLst>
                <a:ext uri="{96DAC541-7B7A-43D3-8B79-37D633B846F1}">
                  <asvg:svgBlip xmlns:asvg="http://schemas.microsoft.com/office/drawing/2016/SVG/main" r:embed="rId3"/>
                </a:ext>
              </a:extLst>
            </a:blip>
            <a:stretch>
              <a:fillRect l="0" t="-12351" r="0" b="-12351"/>
            </a:stretch>
          </a:blipFill>
        </p:spPr>
      </p:sp>
      <p:sp>
        <p:nvSpPr>
          <p:cNvPr name="TextBox 5" id="5"/>
          <p:cNvSpPr txBox="true"/>
          <p:nvPr/>
        </p:nvSpPr>
        <p:spPr>
          <a:xfrm rot="0">
            <a:off x="431368" y="2049259"/>
            <a:ext cx="12438973" cy="214923"/>
          </a:xfrm>
          <a:prstGeom prst="rect">
            <a:avLst/>
          </a:prstGeom>
        </p:spPr>
        <p:txBody>
          <a:bodyPr anchor="t" rtlCol="false" tIns="0" lIns="0" bIns="0" rIns="0">
            <a:spAutoFit/>
          </a:bodyPr>
          <a:lstStyle/>
          <a:p>
            <a:pPr algn="l">
              <a:lnSpc>
                <a:spcPts val="3117"/>
              </a:lnSpc>
            </a:pPr>
            <a:r>
              <a:rPr lang="en-US" sz="5195">
                <a:solidFill>
                  <a:srgbClr val="004AAD"/>
                </a:solidFill>
                <a:latin typeface="Spectre"/>
                <a:ea typeface="Spectre"/>
                <a:cs typeface="Spectre"/>
                <a:sym typeface="Spectre"/>
              </a:rPr>
              <a:t>VOLUME OF A CYLINDER </a:t>
            </a:r>
          </a:p>
        </p:txBody>
      </p:sp>
      <p:sp>
        <p:nvSpPr>
          <p:cNvPr name="TextBox 6" id="6"/>
          <p:cNvSpPr txBox="true"/>
          <p:nvPr/>
        </p:nvSpPr>
        <p:spPr>
          <a:xfrm rot="0">
            <a:off x="330711" y="1089842"/>
            <a:ext cx="13613875" cy="387917"/>
          </a:xfrm>
          <a:prstGeom prst="rect">
            <a:avLst/>
          </a:prstGeom>
        </p:spPr>
        <p:txBody>
          <a:bodyPr anchor="t" rtlCol="false" tIns="0" lIns="0" bIns="0" rIns="0">
            <a:spAutoFit/>
          </a:bodyPr>
          <a:lstStyle/>
          <a:p>
            <a:pPr algn="l">
              <a:lnSpc>
                <a:spcPts val="5979"/>
              </a:lnSpc>
            </a:pPr>
            <a:r>
              <a:rPr lang="en-US" sz="9965">
                <a:solidFill>
                  <a:srgbClr val="004AAD"/>
                </a:solidFill>
                <a:latin typeface="Spectre"/>
                <a:ea typeface="Spectre"/>
                <a:cs typeface="Spectre"/>
                <a:sym typeface="Spectre"/>
              </a:rPr>
              <a:t>TASK 2  </a:t>
            </a:r>
          </a:p>
        </p:txBody>
      </p:sp>
      <p:grpSp>
        <p:nvGrpSpPr>
          <p:cNvPr name="Group 7" id="7"/>
          <p:cNvGrpSpPr/>
          <p:nvPr/>
        </p:nvGrpSpPr>
        <p:grpSpPr>
          <a:xfrm rot="0">
            <a:off x="2537237" y="180743"/>
            <a:ext cx="13213526" cy="9925515"/>
            <a:chOff x="0" y="0"/>
            <a:chExt cx="17618034" cy="13234020"/>
          </a:xfrm>
        </p:grpSpPr>
        <p:sp>
          <p:nvSpPr>
            <p:cNvPr name="Freeform 8" id="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9" id="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10" id="1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D83731"/>
        </a:solidFill>
      </p:bgPr>
    </p:bg>
    <p:spTree>
      <p:nvGrpSpPr>
        <p:cNvPr id="1" name=""/>
        <p:cNvGrpSpPr/>
        <p:nvPr/>
      </p:nvGrpSpPr>
      <p:grpSpPr>
        <a:xfrm>
          <a:off x="0" y="0"/>
          <a:ext cx="0" cy="0"/>
          <a:chOff x="0" y="0"/>
          <a:chExt cx="0" cy="0"/>
        </a:xfrm>
      </p:grpSpPr>
      <p:grpSp>
        <p:nvGrpSpPr>
          <p:cNvPr name="Group 2" id="2"/>
          <p:cNvGrpSpPr/>
          <p:nvPr/>
        </p:nvGrpSpPr>
        <p:grpSpPr>
          <a:xfrm rot="0">
            <a:off x="3847287" y="1736968"/>
            <a:ext cx="10593425" cy="7521332"/>
            <a:chOff x="0" y="0"/>
            <a:chExt cx="14124567" cy="10028443"/>
          </a:xfrm>
        </p:grpSpPr>
        <p:sp>
          <p:nvSpPr>
            <p:cNvPr name="Freeform 3" id="3"/>
            <p:cNvSpPr/>
            <p:nvPr/>
          </p:nvSpPr>
          <p:spPr>
            <a:xfrm flipH="false" flipV="false" rot="0">
              <a:off x="0" y="0"/>
              <a:ext cx="14124560" cy="10028428"/>
            </a:xfrm>
            <a:custGeom>
              <a:avLst/>
              <a:gdLst/>
              <a:ahLst/>
              <a:cxnLst/>
              <a:rect r="r" b="b" t="t" l="l"/>
              <a:pathLst>
                <a:path h="10028428" w="14124560">
                  <a:moveTo>
                    <a:pt x="0" y="0"/>
                  </a:moveTo>
                  <a:lnTo>
                    <a:pt x="14124560" y="0"/>
                  </a:lnTo>
                  <a:lnTo>
                    <a:pt x="14124560" y="10028428"/>
                  </a:lnTo>
                  <a:lnTo>
                    <a:pt x="0" y="10028428"/>
                  </a:lnTo>
                  <a:lnTo>
                    <a:pt x="0" y="0"/>
                  </a:lnTo>
                  <a:close/>
                </a:path>
              </a:pathLst>
            </a:custGeom>
            <a:blipFill>
              <a:blip r:embed="rId2"/>
              <a:stretch>
                <a:fillRect l="0" t="0" r="0" b="0"/>
              </a:stretch>
            </a:blipFill>
          </p:spPr>
        </p:sp>
      </p:grpSp>
      <p:sp>
        <p:nvSpPr>
          <p:cNvPr name="TextBox 4" id="4"/>
          <p:cNvSpPr txBox="true"/>
          <p:nvPr/>
        </p:nvSpPr>
        <p:spPr>
          <a:xfrm rot="0">
            <a:off x="330711" y="1210979"/>
            <a:ext cx="15695242" cy="387917"/>
          </a:xfrm>
          <a:prstGeom prst="rect">
            <a:avLst/>
          </a:prstGeom>
        </p:spPr>
        <p:txBody>
          <a:bodyPr anchor="t" rtlCol="false" tIns="0" lIns="0" bIns="0" rIns="0">
            <a:spAutoFit/>
          </a:bodyPr>
          <a:lstStyle/>
          <a:p>
            <a:pPr algn="l">
              <a:lnSpc>
                <a:spcPts val="5979"/>
              </a:lnSpc>
            </a:pPr>
            <a:r>
              <a:rPr lang="en-US" sz="9965">
                <a:solidFill>
                  <a:srgbClr val="F6F7F7"/>
                </a:solidFill>
                <a:latin typeface="Spectre"/>
                <a:ea typeface="Spectre"/>
                <a:cs typeface="Spectre"/>
                <a:sym typeface="Spectre"/>
              </a:rPr>
              <a:t>ANSWER (TASK 1)</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D83731"/>
        </a:solidFill>
      </p:bgPr>
    </p:bg>
    <p:spTree>
      <p:nvGrpSpPr>
        <p:cNvPr id="1" name=""/>
        <p:cNvGrpSpPr/>
        <p:nvPr/>
      </p:nvGrpSpPr>
      <p:grpSpPr>
        <a:xfrm>
          <a:off x="0" y="0"/>
          <a:ext cx="0" cy="0"/>
          <a:chOff x="0" y="0"/>
          <a:chExt cx="0" cy="0"/>
        </a:xfrm>
      </p:grpSpPr>
      <p:grpSp>
        <p:nvGrpSpPr>
          <p:cNvPr name="Group 2" id="2"/>
          <p:cNvGrpSpPr/>
          <p:nvPr/>
        </p:nvGrpSpPr>
        <p:grpSpPr>
          <a:xfrm rot="0">
            <a:off x="4588085" y="1754239"/>
            <a:ext cx="9411855" cy="7685234"/>
            <a:chOff x="0" y="0"/>
            <a:chExt cx="12549140" cy="10246979"/>
          </a:xfrm>
        </p:grpSpPr>
        <p:sp>
          <p:nvSpPr>
            <p:cNvPr name="Freeform 3" id="3"/>
            <p:cNvSpPr/>
            <p:nvPr/>
          </p:nvSpPr>
          <p:spPr>
            <a:xfrm flipH="false" flipV="false" rot="0">
              <a:off x="0" y="0"/>
              <a:ext cx="12549124" cy="10246995"/>
            </a:xfrm>
            <a:custGeom>
              <a:avLst/>
              <a:gdLst/>
              <a:ahLst/>
              <a:cxnLst/>
              <a:rect r="r" b="b" t="t" l="l"/>
              <a:pathLst>
                <a:path h="10246995" w="12549124">
                  <a:moveTo>
                    <a:pt x="0" y="0"/>
                  </a:moveTo>
                  <a:lnTo>
                    <a:pt x="12549124" y="0"/>
                  </a:lnTo>
                  <a:lnTo>
                    <a:pt x="12549124" y="10246995"/>
                  </a:lnTo>
                  <a:lnTo>
                    <a:pt x="0" y="10246995"/>
                  </a:lnTo>
                  <a:lnTo>
                    <a:pt x="0" y="0"/>
                  </a:lnTo>
                  <a:close/>
                </a:path>
              </a:pathLst>
            </a:custGeom>
            <a:blipFill>
              <a:blip r:embed="rId2"/>
              <a:stretch>
                <a:fillRect l="-907" t="0" r="-907" b="0"/>
              </a:stretch>
            </a:blipFill>
          </p:spPr>
        </p:sp>
      </p:grpSp>
      <p:sp>
        <p:nvSpPr>
          <p:cNvPr name="TextBox 4" id="4"/>
          <p:cNvSpPr txBox="true"/>
          <p:nvPr/>
        </p:nvSpPr>
        <p:spPr>
          <a:xfrm rot="0">
            <a:off x="510397" y="1228725"/>
            <a:ext cx="16309170" cy="387917"/>
          </a:xfrm>
          <a:prstGeom prst="rect">
            <a:avLst/>
          </a:prstGeom>
        </p:spPr>
        <p:txBody>
          <a:bodyPr anchor="t" rtlCol="false" tIns="0" lIns="0" bIns="0" rIns="0">
            <a:spAutoFit/>
          </a:bodyPr>
          <a:lstStyle/>
          <a:p>
            <a:pPr algn="l">
              <a:lnSpc>
                <a:spcPts val="5979"/>
              </a:lnSpc>
            </a:pPr>
            <a:r>
              <a:rPr lang="en-US" sz="9965">
                <a:solidFill>
                  <a:srgbClr val="F6F7F7"/>
                </a:solidFill>
                <a:latin typeface="Spectre"/>
                <a:ea typeface="Spectre"/>
                <a:cs typeface="Spectre"/>
                <a:sym typeface="Spectre"/>
              </a:rPr>
              <a:t>ANSWER (TASK 2)</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002529"/>
        </a:solidFill>
      </p:bgPr>
    </p:bg>
    <p:spTree>
      <p:nvGrpSpPr>
        <p:cNvPr id="1" name=""/>
        <p:cNvGrpSpPr/>
        <p:nvPr/>
      </p:nvGrpSpPr>
      <p:grpSpPr>
        <a:xfrm>
          <a:off x="0" y="0"/>
          <a:ext cx="0" cy="0"/>
          <a:chOff x="0" y="0"/>
          <a:chExt cx="0" cy="0"/>
        </a:xfrm>
      </p:grpSpPr>
      <p:sp>
        <p:nvSpPr>
          <p:cNvPr name="Freeform 2" id="2"/>
          <p:cNvSpPr/>
          <p:nvPr/>
        </p:nvSpPr>
        <p:spPr>
          <a:xfrm flipH="false" flipV="false" rot="0">
            <a:off x="764909" y="1735083"/>
            <a:ext cx="10372405" cy="6317738"/>
          </a:xfrm>
          <a:custGeom>
            <a:avLst/>
            <a:gdLst/>
            <a:ahLst/>
            <a:cxnLst/>
            <a:rect r="r" b="b" t="t" l="l"/>
            <a:pathLst>
              <a:path h="6317738" w="10372405">
                <a:moveTo>
                  <a:pt x="0" y="0"/>
                </a:moveTo>
                <a:lnTo>
                  <a:pt x="10372405" y="0"/>
                </a:lnTo>
                <a:lnTo>
                  <a:pt x="10372405" y="6317738"/>
                </a:lnTo>
                <a:lnTo>
                  <a:pt x="0" y="6317738"/>
                </a:lnTo>
                <a:lnTo>
                  <a:pt x="0" y="0"/>
                </a:lnTo>
                <a:close/>
              </a:path>
            </a:pathLst>
          </a:custGeom>
          <a:blipFill>
            <a:blip r:embed="rId2">
              <a:extLst>
                <a:ext uri="{96DAC541-7B7A-43D3-8B79-37D633B846F1}">
                  <asvg:svgBlip xmlns:asvg="http://schemas.microsoft.com/office/drawing/2016/SVG/main" r:embed="rId3"/>
                </a:ext>
              </a:extLst>
            </a:blip>
            <a:stretch>
              <a:fillRect l="0" t="-278" r="0" b="-278"/>
            </a:stretch>
          </a:blipFill>
        </p:spPr>
      </p:sp>
      <p:sp>
        <p:nvSpPr>
          <p:cNvPr name="TextBox 3" id="3"/>
          <p:cNvSpPr txBox="true"/>
          <p:nvPr/>
        </p:nvSpPr>
        <p:spPr>
          <a:xfrm rot="0">
            <a:off x="1143423" y="2496304"/>
            <a:ext cx="8000577" cy="5286443"/>
          </a:xfrm>
          <a:prstGeom prst="rect">
            <a:avLst/>
          </a:prstGeom>
        </p:spPr>
        <p:txBody>
          <a:bodyPr anchor="t" rtlCol="false" tIns="0" lIns="0" bIns="0" rIns="0">
            <a:spAutoFit/>
          </a:bodyPr>
          <a:lstStyle/>
          <a:p>
            <a:pPr algn="l">
              <a:lnSpc>
                <a:spcPts val="4196"/>
              </a:lnSpc>
            </a:pPr>
            <a:r>
              <a:rPr lang="en-US" sz="2996" b="true">
                <a:solidFill>
                  <a:srgbClr val="002529"/>
                </a:solidFill>
                <a:latin typeface="Arimo Bold"/>
                <a:ea typeface="Arimo Bold"/>
                <a:cs typeface="Arimo Bold"/>
                <a:sym typeface="Arimo Bold"/>
              </a:rPr>
              <a:t>8.1.1 Variables and Constants</a:t>
            </a:r>
          </a:p>
          <a:p>
            <a:pPr algn="l">
              <a:lnSpc>
                <a:spcPts val="4196"/>
              </a:lnSpc>
            </a:pPr>
            <a:r>
              <a:rPr lang="en-US" sz="2996" b="true">
                <a:solidFill>
                  <a:srgbClr val="002529"/>
                </a:solidFill>
                <a:latin typeface="Arimo Bold"/>
                <a:ea typeface="Arimo Bold"/>
                <a:cs typeface="Arimo Bold"/>
                <a:sym typeface="Arimo Bold"/>
              </a:rPr>
              <a:t>8.1.2 Basic Data Types</a:t>
            </a:r>
          </a:p>
          <a:p>
            <a:pPr algn="l">
              <a:lnSpc>
                <a:spcPts val="4196"/>
              </a:lnSpc>
            </a:pPr>
            <a:r>
              <a:rPr lang="en-US" sz="2996" b="true">
                <a:solidFill>
                  <a:srgbClr val="002529"/>
                </a:solidFill>
                <a:latin typeface="Arimo Bold"/>
                <a:ea typeface="Arimo Bold"/>
                <a:cs typeface="Arimo Bold"/>
                <a:sym typeface="Arimo Bold"/>
              </a:rPr>
              <a:t>8.1.3 Input and Output </a:t>
            </a:r>
          </a:p>
          <a:p>
            <a:pPr algn="l">
              <a:lnSpc>
                <a:spcPts val="4196"/>
              </a:lnSpc>
            </a:pPr>
            <a:r>
              <a:rPr lang="en-US" sz="2996" b="true">
                <a:solidFill>
                  <a:srgbClr val="D83731"/>
                </a:solidFill>
                <a:latin typeface="Arimo Bold"/>
                <a:ea typeface="Arimo Bold"/>
                <a:cs typeface="Arimo Bold"/>
                <a:sym typeface="Arimo Bold"/>
              </a:rPr>
              <a:t>8.1.4 Programming Fundamentals </a:t>
            </a:r>
          </a:p>
          <a:p>
            <a:pPr algn="l">
              <a:lnSpc>
                <a:spcPts val="4196"/>
              </a:lnSpc>
            </a:pPr>
            <a:r>
              <a:rPr lang="en-US" sz="2996" b="true">
                <a:solidFill>
                  <a:srgbClr val="002529"/>
                </a:solidFill>
                <a:latin typeface="Arimo Bold"/>
                <a:ea typeface="Arimo Bold"/>
                <a:cs typeface="Arimo Bold"/>
                <a:sym typeface="Arimo Bold"/>
              </a:rPr>
              <a:t>8.1.5 Nested Statements</a:t>
            </a:r>
          </a:p>
          <a:p>
            <a:pPr algn="l">
              <a:lnSpc>
                <a:spcPts val="4196"/>
              </a:lnSpc>
            </a:pPr>
            <a:r>
              <a:rPr lang="en-US" sz="2996" b="true">
                <a:solidFill>
                  <a:srgbClr val="002529"/>
                </a:solidFill>
                <a:latin typeface="Arimo Bold"/>
                <a:ea typeface="Arimo Bold"/>
                <a:cs typeface="Arimo Bold"/>
                <a:sym typeface="Arimo Bold"/>
              </a:rPr>
              <a:t>8.1.6 Procedures, Functions and Parameters</a:t>
            </a:r>
          </a:p>
          <a:p>
            <a:pPr algn="l">
              <a:lnSpc>
                <a:spcPts val="4196"/>
              </a:lnSpc>
            </a:pPr>
            <a:r>
              <a:rPr lang="en-US" sz="2996" b="true">
                <a:solidFill>
                  <a:srgbClr val="002529"/>
                </a:solidFill>
                <a:latin typeface="Arimo Bold"/>
                <a:ea typeface="Arimo Bold"/>
                <a:cs typeface="Arimo Bold"/>
                <a:sym typeface="Arimo Bold"/>
              </a:rPr>
              <a:t>8.1.7 Library Routines</a:t>
            </a:r>
          </a:p>
          <a:p>
            <a:pPr algn="l">
              <a:lnSpc>
                <a:spcPts val="4196"/>
              </a:lnSpc>
            </a:pPr>
            <a:r>
              <a:rPr lang="en-US" sz="2996" b="true">
                <a:solidFill>
                  <a:srgbClr val="002529"/>
                </a:solidFill>
                <a:latin typeface="Arimo Bold"/>
                <a:ea typeface="Arimo Bold"/>
                <a:cs typeface="Arimo Bold"/>
                <a:sym typeface="Arimo Bold"/>
              </a:rPr>
              <a:t>8.1.8 Creating a Maintainable Program</a:t>
            </a:r>
          </a:p>
        </p:txBody>
      </p:sp>
      <p:sp>
        <p:nvSpPr>
          <p:cNvPr name="Freeform 4" id="4"/>
          <p:cNvSpPr/>
          <p:nvPr/>
        </p:nvSpPr>
        <p:spPr>
          <a:xfrm flipH="false" flipV="false" rot="0">
            <a:off x="7359998" y="4549670"/>
            <a:ext cx="705350" cy="913074"/>
          </a:xfrm>
          <a:custGeom>
            <a:avLst/>
            <a:gdLst/>
            <a:ahLst/>
            <a:cxnLst/>
            <a:rect r="r" b="b" t="t" l="l"/>
            <a:pathLst>
              <a:path h="913074" w="705350">
                <a:moveTo>
                  <a:pt x="0" y="0"/>
                </a:moveTo>
                <a:lnTo>
                  <a:pt x="705350" y="0"/>
                </a:lnTo>
                <a:lnTo>
                  <a:pt x="705350" y="913074"/>
                </a:lnTo>
                <a:lnTo>
                  <a:pt x="0" y="913074"/>
                </a:lnTo>
                <a:lnTo>
                  <a:pt x="0" y="0"/>
                </a:lnTo>
                <a:close/>
              </a:path>
            </a:pathLst>
          </a:custGeom>
          <a:blipFill>
            <a:blip r:embed="rId4">
              <a:extLst>
                <a:ext uri="{96DAC541-7B7A-43D3-8B79-37D633B846F1}">
                  <asvg:svgBlip xmlns:asvg="http://schemas.microsoft.com/office/drawing/2016/SVG/main" r:embed="rId5"/>
                </a:ext>
              </a:extLst>
            </a:blip>
            <a:stretch>
              <a:fillRect l="-45" t="0" r="-45" b="0"/>
            </a:stretch>
          </a:blipFill>
        </p:spPr>
      </p:sp>
      <p:sp>
        <p:nvSpPr>
          <p:cNvPr name="Freeform 5" id="5"/>
          <p:cNvSpPr/>
          <p:nvPr/>
        </p:nvSpPr>
        <p:spPr>
          <a:xfrm flipH="false" flipV="false" rot="0">
            <a:off x="11720067" y="1789908"/>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Freeform 6" id="6"/>
          <p:cNvSpPr/>
          <p:nvPr/>
        </p:nvSpPr>
        <p:spPr>
          <a:xfrm flipH="false" flipV="false" rot="0">
            <a:off x="11728392" y="5006207"/>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TextBox 7" id="7"/>
          <p:cNvSpPr txBox="true"/>
          <p:nvPr/>
        </p:nvSpPr>
        <p:spPr>
          <a:xfrm rot="0">
            <a:off x="11820848" y="2179740"/>
            <a:ext cx="4992965"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8.2.1 One-dimensional Arrays</a:t>
            </a:r>
          </a:p>
        </p:txBody>
      </p:sp>
      <p:sp>
        <p:nvSpPr>
          <p:cNvPr name="TextBox 8" id="8"/>
          <p:cNvSpPr txBox="true"/>
          <p:nvPr/>
        </p:nvSpPr>
        <p:spPr>
          <a:xfrm rot="0">
            <a:off x="11820848" y="3170340"/>
            <a:ext cx="4816992"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8.2.2 Two-dimensional Arrays</a:t>
            </a:r>
          </a:p>
        </p:txBody>
      </p:sp>
      <p:sp>
        <p:nvSpPr>
          <p:cNvPr name="TextBox 9" id="9"/>
          <p:cNvSpPr txBox="true"/>
          <p:nvPr/>
        </p:nvSpPr>
        <p:spPr>
          <a:xfrm rot="0">
            <a:off x="11820848" y="5459224"/>
            <a:ext cx="4318718" cy="22002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8.3.1 Reading from a file</a:t>
            </a:r>
          </a:p>
          <a:p>
            <a:pPr algn="l">
              <a:lnSpc>
                <a:spcPts val="4200"/>
              </a:lnSpc>
            </a:pPr>
            <a:r>
              <a:rPr lang="en-US" sz="3000" b="true">
                <a:solidFill>
                  <a:srgbClr val="002529">
                    <a:alpha val="35294"/>
                  </a:srgbClr>
                </a:solidFill>
                <a:latin typeface="Arimo Bold"/>
                <a:ea typeface="Arimo Bold"/>
                <a:cs typeface="Arimo Bold"/>
                <a:sym typeface="Arimo Bold"/>
              </a:rPr>
              <a:t>8.3.2 Writing to a file </a:t>
            </a:r>
          </a:p>
        </p:txBody>
      </p:sp>
      <p:grpSp>
        <p:nvGrpSpPr>
          <p:cNvPr name="Group 10" id="10"/>
          <p:cNvGrpSpPr/>
          <p:nvPr/>
        </p:nvGrpSpPr>
        <p:grpSpPr>
          <a:xfrm rot="0">
            <a:off x="2537237" y="180743"/>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4" id="14"/>
          <p:cNvSpPr txBox="true"/>
          <p:nvPr/>
        </p:nvSpPr>
        <p:spPr>
          <a:xfrm rot="0">
            <a:off x="5295174" y="-15325"/>
            <a:ext cx="7697652" cy="916305"/>
          </a:xfrm>
          <a:prstGeom prst="rect">
            <a:avLst/>
          </a:prstGeom>
        </p:spPr>
        <p:txBody>
          <a:bodyPr anchor="t" rtlCol="false" tIns="0" lIns="0" bIns="0" rIns="0">
            <a:spAutoFit/>
          </a:bodyPr>
          <a:lstStyle/>
          <a:p>
            <a:pPr algn="ctr">
              <a:lnSpc>
                <a:spcPts val="6719"/>
              </a:lnSpc>
            </a:pPr>
            <a:r>
              <a:rPr lang="en-US" sz="4800" b="true">
                <a:solidFill>
                  <a:srgbClr val="E8EEF1"/>
                </a:solidFill>
                <a:latin typeface="Code Pro Bold"/>
                <a:ea typeface="Code Pro Bold"/>
                <a:cs typeface="Code Pro Bold"/>
                <a:sym typeface="Code Pro Bold"/>
              </a:rPr>
              <a:t>Chapter Outline</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8C52FF"/>
        </a:solidFill>
      </p:bgPr>
    </p:bg>
    <p:spTree>
      <p:nvGrpSpPr>
        <p:cNvPr id="1" name=""/>
        <p:cNvGrpSpPr/>
        <p:nvPr/>
      </p:nvGrpSpPr>
      <p:grpSpPr>
        <a:xfrm>
          <a:off x="0" y="0"/>
          <a:ext cx="0" cy="0"/>
          <a:chOff x="0" y="0"/>
          <a:chExt cx="0" cy="0"/>
        </a:xfrm>
      </p:grpSpPr>
      <p:sp>
        <p:nvSpPr>
          <p:cNvPr name="Freeform 2" id="2"/>
          <p:cNvSpPr/>
          <p:nvPr/>
        </p:nvSpPr>
        <p:spPr>
          <a:xfrm flipH="false" flipV="false" rot="0">
            <a:off x="10940864" y="1840876"/>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3" id="3"/>
          <p:cNvSpPr/>
          <p:nvPr/>
        </p:nvSpPr>
        <p:spPr>
          <a:xfrm flipH="false" flipV="false" rot="0">
            <a:off x="10940864" y="233111"/>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4">
              <a:extLst>
                <a:ext uri="{96DAC541-7B7A-43D3-8B79-37D633B846F1}">
                  <asvg:svgBlip xmlns:asvg="http://schemas.microsoft.com/office/drawing/2016/SVG/main" r:embed="rId5"/>
                </a:ext>
              </a:extLst>
            </a:blip>
            <a:stretch>
              <a:fillRect l="0" t="-802" r="0" b="-802"/>
            </a:stretch>
          </a:blipFill>
        </p:spPr>
      </p:sp>
      <p:sp>
        <p:nvSpPr>
          <p:cNvPr name="Freeform 4" id="4"/>
          <p:cNvSpPr/>
          <p:nvPr/>
        </p:nvSpPr>
        <p:spPr>
          <a:xfrm flipH="false" flipV="false" rot="0">
            <a:off x="10940864" y="3450307"/>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5" id="5"/>
          <p:cNvSpPr/>
          <p:nvPr/>
        </p:nvSpPr>
        <p:spPr>
          <a:xfrm flipH="false" flipV="false" rot="0">
            <a:off x="10940864" y="6751020"/>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6" id="6"/>
          <p:cNvSpPr/>
          <p:nvPr/>
        </p:nvSpPr>
        <p:spPr>
          <a:xfrm flipH="false" flipV="false" rot="0">
            <a:off x="10940864" y="5059738"/>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7" id="7"/>
          <p:cNvSpPr/>
          <p:nvPr/>
        </p:nvSpPr>
        <p:spPr>
          <a:xfrm flipH="false" flipV="false" rot="0">
            <a:off x="10940864" y="8361648"/>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8" id="8"/>
          <p:cNvSpPr/>
          <p:nvPr/>
        </p:nvSpPr>
        <p:spPr>
          <a:xfrm flipH="false" flipV="false" rot="0">
            <a:off x="1976356" y="1900761"/>
            <a:ext cx="4332122" cy="5971597"/>
          </a:xfrm>
          <a:custGeom>
            <a:avLst/>
            <a:gdLst/>
            <a:ahLst/>
            <a:cxnLst/>
            <a:rect r="r" b="b" t="t" l="l"/>
            <a:pathLst>
              <a:path h="5971597" w="4332122">
                <a:moveTo>
                  <a:pt x="0" y="0"/>
                </a:moveTo>
                <a:lnTo>
                  <a:pt x="4332122" y="0"/>
                </a:lnTo>
                <a:lnTo>
                  <a:pt x="4332122" y="5971597"/>
                </a:lnTo>
                <a:lnTo>
                  <a:pt x="0" y="5971597"/>
                </a:lnTo>
                <a:lnTo>
                  <a:pt x="0" y="0"/>
                </a:lnTo>
                <a:close/>
              </a:path>
            </a:pathLst>
          </a:custGeom>
          <a:blipFill>
            <a:blip r:embed="rId6">
              <a:extLst>
                <a:ext uri="{96DAC541-7B7A-43D3-8B79-37D633B846F1}">
                  <asvg:svgBlip xmlns:asvg="http://schemas.microsoft.com/office/drawing/2016/SVG/main" r:embed="rId7"/>
                </a:ext>
              </a:extLst>
            </a:blip>
            <a:stretch>
              <a:fillRect l="0" t="-64" r="0" b="-64"/>
            </a:stretch>
          </a:blipFill>
        </p:spPr>
      </p:sp>
      <p:sp>
        <p:nvSpPr>
          <p:cNvPr name="TextBox 9" id="9"/>
          <p:cNvSpPr txBox="true"/>
          <p:nvPr/>
        </p:nvSpPr>
        <p:spPr>
          <a:xfrm rot="0">
            <a:off x="2330857" y="3041772"/>
            <a:ext cx="3623119" cy="4070764"/>
          </a:xfrm>
          <a:prstGeom prst="rect">
            <a:avLst/>
          </a:prstGeom>
        </p:spPr>
        <p:txBody>
          <a:bodyPr anchor="t" rtlCol="false" tIns="0" lIns="0" bIns="0" rIns="0">
            <a:spAutoFit/>
          </a:bodyPr>
          <a:lstStyle/>
          <a:p>
            <a:pPr algn="l">
              <a:lnSpc>
                <a:spcPts val="5289"/>
              </a:lnSpc>
            </a:pPr>
          </a:p>
          <a:p>
            <a:pPr algn="l">
              <a:lnSpc>
                <a:spcPts val="5289"/>
              </a:lnSpc>
            </a:pPr>
            <a:r>
              <a:rPr lang="en-US" sz="3778" b="true">
                <a:solidFill>
                  <a:srgbClr val="4F87FF"/>
                </a:solidFill>
                <a:latin typeface="Arimo Bold"/>
                <a:ea typeface="Arimo Bold"/>
                <a:cs typeface="Arimo Bold"/>
                <a:sym typeface="Arimo Bold"/>
              </a:rPr>
              <a:t>8.1.4 Programming Fundamentals </a:t>
            </a:r>
          </a:p>
          <a:p>
            <a:pPr algn="l">
              <a:lnSpc>
                <a:spcPts val="5289"/>
              </a:lnSpc>
            </a:pPr>
          </a:p>
        </p:txBody>
      </p:sp>
      <p:sp>
        <p:nvSpPr>
          <p:cNvPr name="TextBox 10" id="10"/>
          <p:cNvSpPr txBox="true"/>
          <p:nvPr/>
        </p:nvSpPr>
        <p:spPr>
          <a:xfrm rot="0">
            <a:off x="159139" y="-43507"/>
            <a:ext cx="5003717" cy="606548"/>
          </a:xfrm>
          <a:prstGeom prst="rect">
            <a:avLst/>
          </a:prstGeom>
        </p:spPr>
        <p:txBody>
          <a:bodyPr anchor="t" rtlCol="false" tIns="0" lIns="0" bIns="0" rIns="0">
            <a:spAutoFit/>
          </a:bodyPr>
          <a:lstStyle/>
          <a:p>
            <a:pPr algn="l">
              <a:lnSpc>
                <a:spcPts val="4368"/>
              </a:lnSpc>
            </a:pPr>
            <a:r>
              <a:rPr lang="en-US" sz="3119" b="true">
                <a:solidFill>
                  <a:srgbClr val="FFFFFF"/>
                </a:solidFill>
                <a:latin typeface="Code Pro Bold"/>
                <a:ea typeface="Code Pro Bold"/>
                <a:cs typeface="Code Pro Bold"/>
                <a:sym typeface="Code Pro Bold"/>
              </a:rPr>
              <a:t>Sub Chapter Outline</a:t>
            </a:r>
          </a:p>
        </p:txBody>
      </p:sp>
      <p:sp>
        <p:nvSpPr>
          <p:cNvPr name="TextBox 11" id="11"/>
          <p:cNvSpPr txBox="true"/>
          <p:nvPr/>
        </p:nvSpPr>
        <p:spPr>
          <a:xfrm rot="0">
            <a:off x="8406827" y="2129307"/>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8.1.4.2</a:t>
            </a:r>
          </a:p>
        </p:txBody>
      </p:sp>
      <p:sp>
        <p:nvSpPr>
          <p:cNvPr name="TextBox 12" id="12"/>
          <p:cNvSpPr txBox="true"/>
          <p:nvPr/>
        </p:nvSpPr>
        <p:spPr>
          <a:xfrm rot="0">
            <a:off x="8406827" y="3738739"/>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8.1.4.3</a:t>
            </a:r>
          </a:p>
        </p:txBody>
      </p:sp>
      <p:sp>
        <p:nvSpPr>
          <p:cNvPr name="TextBox 13" id="13"/>
          <p:cNvSpPr txBox="true"/>
          <p:nvPr/>
        </p:nvSpPr>
        <p:spPr>
          <a:xfrm rot="0">
            <a:off x="8406827" y="5430854"/>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8.1.4.4</a:t>
            </a:r>
          </a:p>
        </p:txBody>
      </p:sp>
      <p:sp>
        <p:nvSpPr>
          <p:cNvPr name="TextBox 14" id="14"/>
          <p:cNvSpPr txBox="true"/>
          <p:nvPr/>
        </p:nvSpPr>
        <p:spPr>
          <a:xfrm rot="0">
            <a:off x="8406827" y="7038619"/>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8.1.4.5</a:t>
            </a:r>
          </a:p>
        </p:txBody>
      </p:sp>
      <p:sp>
        <p:nvSpPr>
          <p:cNvPr name="TextBox 15" id="15"/>
          <p:cNvSpPr txBox="true"/>
          <p:nvPr/>
        </p:nvSpPr>
        <p:spPr>
          <a:xfrm rot="0">
            <a:off x="8406827" y="8648050"/>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8.1.4.6</a:t>
            </a:r>
          </a:p>
        </p:txBody>
      </p:sp>
      <p:sp>
        <p:nvSpPr>
          <p:cNvPr name="TextBox 16" id="16"/>
          <p:cNvSpPr txBox="true"/>
          <p:nvPr/>
        </p:nvSpPr>
        <p:spPr>
          <a:xfrm rot="0">
            <a:off x="11486515" y="750227"/>
            <a:ext cx="3760521" cy="761285"/>
          </a:xfrm>
          <a:prstGeom prst="rect">
            <a:avLst/>
          </a:prstGeom>
        </p:spPr>
        <p:txBody>
          <a:bodyPr anchor="t" rtlCol="false" tIns="0" lIns="0" bIns="0" rIns="0">
            <a:spAutoFit/>
          </a:bodyPr>
          <a:lstStyle/>
          <a:p>
            <a:pPr algn="ctr">
              <a:lnSpc>
                <a:spcPts val="5418"/>
              </a:lnSpc>
            </a:pPr>
            <a:r>
              <a:rPr lang="en-US" sz="3870" b="true">
                <a:solidFill>
                  <a:srgbClr val="000000"/>
                </a:solidFill>
                <a:latin typeface="Arimo Bold"/>
                <a:ea typeface="Arimo Bold"/>
                <a:cs typeface="Arimo Bold"/>
                <a:sym typeface="Arimo Bold"/>
              </a:rPr>
              <a:t>Sequencing</a:t>
            </a:r>
          </a:p>
        </p:txBody>
      </p:sp>
      <p:sp>
        <p:nvSpPr>
          <p:cNvPr name="TextBox 17" id="17"/>
          <p:cNvSpPr txBox="true"/>
          <p:nvPr/>
        </p:nvSpPr>
        <p:spPr>
          <a:xfrm rot="0">
            <a:off x="11486515" y="2303348"/>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Selection</a:t>
            </a:r>
          </a:p>
        </p:txBody>
      </p:sp>
      <p:sp>
        <p:nvSpPr>
          <p:cNvPr name="TextBox 18" id="18"/>
          <p:cNvSpPr txBox="true"/>
          <p:nvPr/>
        </p:nvSpPr>
        <p:spPr>
          <a:xfrm rot="0">
            <a:off x="11486515" y="3910426"/>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Iteration</a:t>
            </a:r>
          </a:p>
        </p:txBody>
      </p:sp>
      <p:sp>
        <p:nvSpPr>
          <p:cNvPr name="TextBox 19" id="19"/>
          <p:cNvSpPr txBox="true"/>
          <p:nvPr/>
        </p:nvSpPr>
        <p:spPr>
          <a:xfrm rot="0">
            <a:off x="11486515" y="5379377"/>
            <a:ext cx="3760521" cy="1186299"/>
          </a:xfrm>
          <a:prstGeom prst="rect">
            <a:avLst/>
          </a:prstGeom>
        </p:spPr>
        <p:txBody>
          <a:bodyPr anchor="t" rtlCol="false" tIns="0" lIns="0" bIns="0" rIns="0">
            <a:spAutoFit/>
          </a:bodyPr>
          <a:lstStyle/>
          <a:p>
            <a:pPr algn="ctr">
              <a:lnSpc>
                <a:spcPts val="4438"/>
              </a:lnSpc>
            </a:pPr>
            <a:r>
              <a:rPr lang="en-US" sz="3170" b="true">
                <a:solidFill>
                  <a:srgbClr val="000000">
                    <a:alpha val="45490"/>
                  </a:srgbClr>
                </a:solidFill>
                <a:latin typeface="Arimo Bold"/>
                <a:ea typeface="Arimo Bold"/>
                <a:cs typeface="Arimo Bold"/>
                <a:sym typeface="Arimo Bold"/>
              </a:rPr>
              <a:t>Totalling and Counting</a:t>
            </a:r>
          </a:p>
        </p:txBody>
      </p:sp>
      <p:sp>
        <p:nvSpPr>
          <p:cNvPr name="TextBox 20" id="20"/>
          <p:cNvSpPr txBox="true"/>
          <p:nvPr/>
        </p:nvSpPr>
        <p:spPr>
          <a:xfrm rot="0">
            <a:off x="11486515" y="6975165"/>
            <a:ext cx="3760521" cy="1247894"/>
          </a:xfrm>
          <a:prstGeom prst="rect">
            <a:avLst/>
          </a:prstGeom>
        </p:spPr>
        <p:txBody>
          <a:bodyPr anchor="t" rtlCol="false" tIns="0" lIns="0" bIns="0" rIns="0">
            <a:spAutoFit/>
          </a:bodyPr>
          <a:lstStyle/>
          <a:p>
            <a:pPr algn="ctr">
              <a:lnSpc>
                <a:spcPts val="4717"/>
              </a:lnSpc>
            </a:pPr>
            <a:r>
              <a:rPr lang="en-US" sz="3370" b="true">
                <a:solidFill>
                  <a:srgbClr val="000000">
                    <a:alpha val="45490"/>
                  </a:srgbClr>
                </a:solidFill>
                <a:latin typeface="Arimo Bold"/>
                <a:ea typeface="Arimo Bold"/>
                <a:cs typeface="Arimo Bold"/>
                <a:sym typeface="Arimo Bold"/>
              </a:rPr>
              <a:t>String handling</a:t>
            </a:r>
          </a:p>
        </p:txBody>
      </p:sp>
      <p:sp>
        <p:nvSpPr>
          <p:cNvPr name="TextBox 21" id="21"/>
          <p:cNvSpPr txBox="true"/>
          <p:nvPr/>
        </p:nvSpPr>
        <p:spPr>
          <a:xfrm rot="0">
            <a:off x="11141852" y="8758856"/>
            <a:ext cx="4449847" cy="894113"/>
          </a:xfrm>
          <a:prstGeom prst="rect">
            <a:avLst/>
          </a:prstGeom>
        </p:spPr>
        <p:txBody>
          <a:bodyPr anchor="t" rtlCol="false" tIns="0" lIns="0" bIns="0" rIns="0">
            <a:spAutoFit/>
          </a:bodyPr>
          <a:lstStyle/>
          <a:p>
            <a:pPr algn="ctr">
              <a:lnSpc>
                <a:spcPts val="3345"/>
              </a:lnSpc>
            </a:pPr>
            <a:r>
              <a:rPr lang="en-US" sz="2390" b="true">
                <a:solidFill>
                  <a:srgbClr val="000000">
                    <a:alpha val="45490"/>
                  </a:srgbClr>
                </a:solidFill>
                <a:latin typeface="Arimo Bold"/>
                <a:ea typeface="Arimo Bold"/>
                <a:cs typeface="Arimo Bold"/>
                <a:sym typeface="Arimo Bold"/>
              </a:rPr>
              <a:t>Arithmetic, Logical and Boolean Operators</a:t>
            </a:r>
          </a:p>
        </p:txBody>
      </p:sp>
      <p:grpSp>
        <p:nvGrpSpPr>
          <p:cNvPr name="Group 22" id="22"/>
          <p:cNvGrpSpPr/>
          <p:nvPr/>
        </p:nvGrpSpPr>
        <p:grpSpPr>
          <a:xfrm rot="0">
            <a:off x="2537237" y="293104"/>
            <a:ext cx="13213526" cy="9925515"/>
            <a:chOff x="0" y="0"/>
            <a:chExt cx="17618034" cy="13234020"/>
          </a:xfrm>
        </p:grpSpPr>
        <p:sp>
          <p:nvSpPr>
            <p:cNvPr name="Freeform 23" id="2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24" id="2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25" id="2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
        <p:nvSpPr>
          <p:cNvPr name="TextBox 26" id="26"/>
          <p:cNvSpPr txBox="true"/>
          <p:nvPr/>
        </p:nvSpPr>
        <p:spPr>
          <a:xfrm rot="0">
            <a:off x="8406827" y="521543"/>
            <a:ext cx="2323050" cy="833739"/>
          </a:xfrm>
          <a:prstGeom prst="rect">
            <a:avLst/>
          </a:prstGeom>
        </p:spPr>
        <p:txBody>
          <a:bodyPr anchor="t" rtlCol="false" tIns="0" lIns="0" bIns="0" rIns="0">
            <a:spAutoFit/>
          </a:bodyPr>
          <a:lstStyle/>
          <a:p>
            <a:pPr algn="l">
              <a:lnSpc>
                <a:spcPts val="5937"/>
              </a:lnSpc>
            </a:pPr>
            <a:r>
              <a:rPr lang="en-US" sz="4240" b="true">
                <a:solidFill>
                  <a:srgbClr val="F4F995"/>
                </a:solidFill>
                <a:latin typeface="Arimo Bold"/>
                <a:ea typeface="Arimo Bold"/>
                <a:cs typeface="Arimo Bold"/>
                <a:sym typeface="Arimo Bold"/>
              </a:rPr>
              <a:t>8.1.4.1</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DF3E6"/>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pSp>
        <p:nvGrpSpPr>
          <p:cNvPr name="Group 3" id="3"/>
          <p:cNvGrpSpPr/>
          <p:nvPr/>
        </p:nvGrpSpPr>
        <p:grpSpPr>
          <a:xfrm rot="0">
            <a:off x="2139767" y="3933411"/>
            <a:ext cx="8277011" cy="5876678"/>
            <a:chOff x="0" y="0"/>
            <a:chExt cx="11036015" cy="7835571"/>
          </a:xfrm>
        </p:grpSpPr>
        <p:sp>
          <p:nvSpPr>
            <p:cNvPr name="Freeform 4" id="4"/>
            <p:cNvSpPr/>
            <p:nvPr/>
          </p:nvSpPr>
          <p:spPr>
            <a:xfrm flipH="false" flipV="false" rot="0">
              <a:off x="0" y="0"/>
              <a:ext cx="11036046" cy="7835519"/>
            </a:xfrm>
            <a:custGeom>
              <a:avLst/>
              <a:gdLst/>
              <a:ahLst/>
              <a:cxnLst/>
              <a:rect r="r" b="b" t="t" l="l"/>
              <a:pathLst>
                <a:path h="7835519" w="11036046">
                  <a:moveTo>
                    <a:pt x="0" y="0"/>
                  </a:moveTo>
                  <a:lnTo>
                    <a:pt x="11036046" y="0"/>
                  </a:lnTo>
                  <a:lnTo>
                    <a:pt x="11036046" y="7835519"/>
                  </a:lnTo>
                  <a:lnTo>
                    <a:pt x="0" y="7835519"/>
                  </a:lnTo>
                  <a:lnTo>
                    <a:pt x="0" y="0"/>
                  </a:lnTo>
                  <a:close/>
                </a:path>
              </a:pathLst>
            </a:custGeom>
            <a:blipFill>
              <a:blip r:embed="rId4"/>
              <a:stretch>
                <a:fillRect l="0" t="0" r="0" b="0"/>
              </a:stretch>
            </a:blipFill>
          </p:spPr>
        </p:sp>
      </p:grpSp>
      <p:sp>
        <p:nvSpPr>
          <p:cNvPr name="Freeform 5" id="5"/>
          <p:cNvSpPr/>
          <p:nvPr/>
        </p:nvSpPr>
        <p:spPr>
          <a:xfrm flipH="false" flipV="false" rot="-10800000">
            <a:off x="9605913" y="7157234"/>
            <a:ext cx="169415" cy="947777"/>
          </a:xfrm>
          <a:custGeom>
            <a:avLst/>
            <a:gdLst/>
            <a:ahLst/>
            <a:cxnLst/>
            <a:rect r="r" b="b" t="t" l="l"/>
            <a:pathLst>
              <a:path h="947777" w="169415">
                <a:moveTo>
                  <a:pt x="0" y="0"/>
                </a:moveTo>
                <a:lnTo>
                  <a:pt x="169415" y="0"/>
                </a:lnTo>
                <a:lnTo>
                  <a:pt x="169415" y="947777"/>
                </a:lnTo>
                <a:lnTo>
                  <a:pt x="0" y="947777"/>
                </a:lnTo>
                <a:lnTo>
                  <a:pt x="0" y="0"/>
                </a:lnTo>
                <a:close/>
              </a:path>
            </a:pathLst>
          </a:custGeom>
          <a:blipFill>
            <a:blip r:embed="rId5">
              <a:extLst>
                <a:ext uri="{96DAC541-7B7A-43D3-8B79-37D633B846F1}">
                  <asvg:svgBlip xmlns:asvg="http://schemas.microsoft.com/office/drawing/2016/SVG/main" r:embed="rId6"/>
                </a:ext>
              </a:extLst>
            </a:blip>
            <a:stretch>
              <a:fillRect l="-3146" t="0" r="-3146" b="0"/>
            </a:stretch>
          </a:blipFill>
        </p:spPr>
      </p:sp>
      <p:sp>
        <p:nvSpPr>
          <p:cNvPr name="TextBox 6" id="6"/>
          <p:cNvSpPr txBox="true"/>
          <p:nvPr/>
        </p:nvSpPr>
        <p:spPr>
          <a:xfrm rot="0">
            <a:off x="672468" y="383405"/>
            <a:ext cx="3308047" cy="671264"/>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Sequencing</a:t>
            </a:r>
          </a:p>
        </p:txBody>
      </p:sp>
      <p:sp>
        <p:nvSpPr>
          <p:cNvPr name="TextBox 7" id="7"/>
          <p:cNvSpPr txBox="true"/>
          <p:nvPr/>
        </p:nvSpPr>
        <p:spPr>
          <a:xfrm rot="0">
            <a:off x="9866420" y="6117210"/>
            <a:ext cx="5644079" cy="6000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Step 1: Ask for a radius</a:t>
            </a:r>
          </a:p>
        </p:txBody>
      </p:sp>
      <p:sp>
        <p:nvSpPr>
          <p:cNvPr name="Freeform 8" id="8"/>
          <p:cNvSpPr/>
          <p:nvPr/>
        </p:nvSpPr>
        <p:spPr>
          <a:xfrm flipH="false" flipV="false" rot="-10800000">
            <a:off x="9605913" y="6014797"/>
            <a:ext cx="169415" cy="947777"/>
          </a:xfrm>
          <a:custGeom>
            <a:avLst/>
            <a:gdLst/>
            <a:ahLst/>
            <a:cxnLst/>
            <a:rect r="r" b="b" t="t" l="l"/>
            <a:pathLst>
              <a:path h="947777" w="169415">
                <a:moveTo>
                  <a:pt x="0" y="0"/>
                </a:moveTo>
                <a:lnTo>
                  <a:pt x="169415" y="0"/>
                </a:lnTo>
                <a:lnTo>
                  <a:pt x="169415" y="947777"/>
                </a:lnTo>
                <a:lnTo>
                  <a:pt x="0" y="947777"/>
                </a:lnTo>
                <a:lnTo>
                  <a:pt x="0" y="0"/>
                </a:lnTo>
                <a:close/>
              </a:path>
            </a:pathLst>
          </a:custGeom>
          <a:blipFill>
            <a:blip r:embed="rId5">
              <a:extLst>
                <a:ext uri="{96DAC541-7B7A-43D3-8B79-37D633B846F1}">
                  <asvg:svgBlip xmlns:asvg="http://schemas.microsoft.com/office/drawing/2016/SVG/main" r:embed="rId6"/>
                </a:ext>
              </a:extLst>
            </a:blip>
            <a:stretch>
              <a:fillRect l="-3146" t="0" r="-3146" b="0"/>
            </a:stretch>
          </a:blipFill>
        </p:spPr>
      </p:sp>
      <p:sp>
        <p:nvSpPr>
          <p:cNvPr name="TextBox 9" id="9"/>
          <p:cNvSpPr txBox="true"/>
          <p:nvPr/>
        </p:nvSpPr>
        <p:spPr>
          <a:xfrm rot="0">
            <a:off x="2839518" y="2272889"/>
            <a:ext cx="13610174" cy="16668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The </a:t>
            </a:r>
            <a:r>
              <a:rPr lang="en-US" sz="3000" b="true">
                <a:solidFill>
                  <a:srgbClr val="FF1616"/>
                </a:solidFill>
                <a:latin typeface="Arimo Bold"/>
                <a:ea typeface="Arimo Bold"/>
                <a:cs typeface="Arimo Bold"/>
                <a:sym typeface="Arimo Bold"/>
              </a:rPr>
              <a:t>sequence of steps</a:t>
            </a:r>
            <a:r>
              <a:rPr lang="en-US" sz="3000" b="true">
                <a:solidFill>
                  <a:srgbClr val="000000"/>
                </a:solidFill>
                <a:latin typeface="Arimo Bold"/>
                <a:ea typeface="Arimo Bold"/>
                <a:cs typeface="Arimo Bold"/>
                <a:sym typeface="Arimo Bold"/>
              </a:rPr>
              <a:t> in an algorithm is crucial. Incorrect ordering can result in inaccurate outcomes or unnecessary additional steps for completing the task.</a:t>
            </a:r>
          </a:p>
        </p:txBody>
      </p:sp>
      <p:sp>
        <p:nvSpPr>
          <p:cNvPr name="TextBox 10" id="10"/>
          <p:cNvSpPr txBox="true"/>
          <p:nvPr/>
        </p:nvSpPr>
        <p:spPr>
          <a:xfrm rot="0">
            <a:off x="9866420" y="7259648"/>
            <a:ext cx="5644079" cy="1666875"/>
          </a:xfrm>
          <a:prstGeom prst="rect">
            <a:avLst/>
          </a:prstGeom>
        </p:spPr>
        <p:txBody>
          <a:bodyPr anchor="t" rtlCol="false" tIns="0" lIns="0" bIns="0" rIns="0">
            <a:spAutoFit/>
          </a:bodyPr>
          <a:lstStyle/>
          <a:p>
            <a:pPr algn="l">
              <a:lnSpc>
                <a:spcPts val="4200"/>
              </a:lnSpc>
            </a:pPr>
            <a:r>
              <a:rPr lang="en-US" sz="3000" b="true">
                <a:solidFill>
                  <a:srgbClr val="000000"/>
                </a:solidFill>
                <a:latin typeface="Arimo Bold"/>
                <a:ea typeface="Arimo Bold"/>
                <a:cs typeface="Arimo Bold"/>
                <a:sym typeface="Arimo Bold"/>
              </a:rPr>
              <a:t>Step 2:Using the radius,calculate the volume </a:t>
            </a: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DF3E6"/>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pSp>
        <p:nvGrpSpPr>
          <p:cNvPr name="Group 3" id="3"/>
          <p:cNvGrpSpPr/>
          <p:nvPr/>
        </p:nvGrpSpPr>
        <p:grpSpPr>
          <a:xfrm rot="0">
            <a:off x="1860797" y="5469992"/>
            <a:ext cx="4239435" cy="3219917"/>
            <a:chOff x="0" y="0"/>
            <a:chExt cx="5652580" cy="4293223"/>
          </a:xfrm>
        </p:grpSpPr>
        <p:sp>
          <p:nvSpPr>
            <p:cNvPr name="Freeform 4" id="4"/>
            <p:cNvSpPr/>
            <p:nvPr/>
          </p:nvSpPr>
          <p:spPr>
            <a:xfrm flipH="false" flipV="false" rot="0">
              <a:off x="0" y="0"/>
              <a:ext cx="5652643" cy="4293235"/>
            </a:xfrm>
            <a:custGeom>
              <a:avLst/>
              <a:gdLst/>
              <a:ahLst/>
              <a:cxnLst/>
              <a:rect r="r" b="b" t="t" l="l"/>
              <a:pathLst>
                <a:path h="4293235" w="5652643">
                  <a:moveTo>
                    <a:pt x="0" y="0"/>
                  </a:moveTo>
                  <a:lnTo>
                    <a:pt x="5652643" y="0"/>
                  </a:lnTo>
                  <a:lnTo>
                    <a:pt x="5652643" y="4293235"/>
                  </a:lnTo>
                  <a:lnTo>
                    <a:pt x="0" y="4293235"/>
                  </a:lnTo>
                  <a:lnTo>
                    <a:pt x="0" y="0"/>
                  </a:lnTo>
                  <a:close/>
                </a:path>
              </a:pathLst>
            </a:custGeom>
            <a:blipFill>
              <a:blip r:embed="rId4"/>
              <a:stretch>
                <a:fillRect l="0" t="-36" r="1" b="-36"/>
              </a:stretch>
            </a:blipFill>
          </p:spPr>
        </p:sp>
      </p:grpSp>
      <p:sp>
        <p:nvSpPr>
          <p:cNvPr name="TextBox 5" id="5"/>
          <p:cNvSpPr txBox="true"/>
          <p:nvPr/>
        </p:nvSpPr>
        <p:spPr>
          <a:xfrm rot="0">
            <a:off x="672468" y="383405"/>
            <a:ext cx="3308047" cy="671264"/>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Sequencing</a:t>
            </a:r>
          </a:p>
        </p:txBody>
      </p:sp>
      <p:sp>
        <p:nvSpPr>
          <p:cNvPr name="TextBox 6" id="6"/>
          <p:cNvSpPr txBox="true"/>
          <p:nvPr/>
        </p:nvSpPr>
        <p:spPr>
          <a:xfrm rot="0">
            <a:off x="2839518" y="2272889"/>
            <a:ext cx="13610174" cy="16668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The sequence of steps in an algorithm is crucial. Incorrect ordering can result in inaccurate outcomes or unnecessary additional steps for completing the task.</a:t>
            </a:r>
          </a:p>
        </p:txBody>
      </p:sp>
      <p:sp>
        <p:nvSpPr>
          <p:cNvPr name="TextBox 7" id="7"/>
          <p:cNvSpPr txBox="true"/>
          <p:nvPr/>
        </p:nvSpPr>
        <p:spPr>
          <a:xfrm rot="0">
            <a:off x="6904174" y="5000625"/>
            <a:ext cx="7965028" cy="6000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Eg. The process of frying an egg </a:t>
            </a:r>
          </a:p>
        </p:txBody>
      </p:sp>
      <p:sp>
        <p:nvSpPr>
          <p:cNvPr name="TextBox 8" id="8"/>
          <p:cNvSpPr txBox="true"/>
          <p:nvPr/>
        </p:nvSpPr>
        <p:spPr>
          <a:xfrm rot="0">
            <a:off x="6904174" y="5956234"/>
            <a:ext cx="7965028" cy="27336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Step 1: Heat up the pan</a:t>
            </a:r>
          </a:p>
          <a:p>
            <a:pPr algn="ctr">
              <a:lnSpc>
                <a:spcPts val="4200"/>
              </a:lnSpc>
            </a:pPr>
            <a:r>
              <a:rPr lang="en-US" sz="3000" b="true">
                <a:solidFill>
                  <a:srgbClr val="000000"/>
                </a:solidFill>
                <a:latin typeface="Arimo Bold"/>
                <a:ea typeface="Arimo Bold"/>
                <a:cs typeface="Arimo Bold"/>
                <a:sym typeface="Arimo Bold"/>
              </a:rPr>
              <a:t>Step 2: Pour in oil</a:t>
            </a:r>
          </a:p>
          <a:p>
            <a:pPr algn="ctr">
              <a:lnSpc>
                <a:spcPts val="4200"/>
              </a:lnSpc>
            </a:pPr>
            <a:r>
              <a:rPr lang="en-US" sz="3000" b="true">
                <a:solidFill>
                  <a:srgbClr val="000000"/>
                </a:solidFill>
                <a:latin typeface="Arimo Bold"/>
                <a:ea typeface="Arimo Bold"/>
                <a:cs typeface="Arimo Bold"/>
                <a:sym typeface="Arimo Bold"/>
              </a:rPr>
              <a:t>Step 3: Crack the egg and add the egg into the pan</a:t>
            </a:r>
          </a:p>
          <a:p>
            <a:pPr algn="ctr">
              <a:lnSpc>
                <a:spcPts val="4200"/>
              </a:lnSpc>
            </a:pPr>
            <a:r>
              <a:rPr lang="en-US" sz="3000" b="true">
                <a:solidFill>
                  <a:srgbClr val="000000"/>
                </a:solidFill>
                <a:latin typeface="Arimo Bold"/>
                <a:ea typeface="Arimo Bold"/>
                <a:cs typeface="Arimo Bold"/>
                <a:sym typeface="Arimo Bold"/>
              </a:rPr>
              <a:t>Step 4: Eat </a:t>
            </a:r>
          </a:p>
        </p:txBody>
      </p:sp>
      <p:grpSp>
        <p:nvGrpSpPr>
          <p:cNvPr name="Group 9" id="9"/>
          <p:cNvGrpSpPr/>
          <p:nvPr/>
        </p:nvGrpSpPr>
        <p:grpSpPr>
          <a:xfrm rot="0">
            <a:off x="2537237" y="180743"/>
            <a:ext cx="13213526" cy="9925515"/>
            <a:chOff x="0" y="0"/>
            <a:chExt cx="17618034" cy="13234020"/>
          </a:xfrm>
        </p:grpSpPr>
        <p:sp>
          <p:nvSpPr>
            <p:cNvPr name="Freeform 10" id="1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11" id="1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12" id="1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FDF3E6"/>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pSp>
        <p:nvGrpSpPr>
          <p:cNvPr name="Group 3" id="3"/>
          <p:cNvGrpSpPr/>
          <p:nvPr/>
        </p:nvGrpSpPr>
        <p:grpSpPr>
          <a:xfrm rot="0">
            <a:off x="1860797" y="5469992"/>
            <a:ext cx="4239435" cy="3219917"/>
            <a:chOff x="0" y="0"/>
            <a:chExt cx="5652580" cy="4293223"/>
          </a:xfrm>
        </p:grpSpPr>
        <p:sp>
          <p:nvSpPr>
            <p:cNvPr name="Freeform 4" id="4"/>
            <p:cNvSpPr/>
            <p:nvPr/>
          </p:nvSpPr>
          <p:spPr>
            <a:xfrm flipH="false" flipV="false" rot="0">
              <a:off x="0" y="0"/>
              <a:ext cx="5652643" cy="4293235"/>
            </a:xfrm>
            <a:custGeom>
              <a:avLst/>
              <a:gdLst/>
              <a:ahLst/>
              <a:cxnLst/>
              <a:rect r="r" b="b" t="t" l="l"/>
              <a:pathLst>
                <a:path h="4293235" w="5652643">
                  <a:moveTo>
                    <a:pt x="0" y="0"/>
                  </a:moveTo>
                  <a:lnTo>
                    <a:pt x="5652643" y="0"/>
                  </a:lnTo>
                  <a:lnTo>
                    <a:pt x="5652643" y="4293235"/>
                  </a:lnTo>
                  <a:lnTo>
                    <a:pt x="0" y="4293235"/>
                  </a:lnTo>
                  <a:lnTo>
                    <a:pt x="0" y="0"/>
                  </a:lnTo>
                  <a:close/>
                </a:path>
              </a:pathLst>
            </a:custGeom>
            <a:blipFill>
              <a:blip r:embed="rId4"/>
              <a:stretch>
                <a:fillRect l="0" t="-36" r="1" b="-36"/>
              </a:stretch>
            </a:blipFill>
          </p:spPr>
        </p:sp>
      </p:grpSp>
      <p:sp>
        <p:nvSpPr>
          <p:cNvPr name="Freeform 5" id="5"/>
          <p:cNvSpPr/>
          <p:nvPr/>
        </p:nvSpPr>
        <p:spPr>
          <a:xfrm flipH="false" flipV="false" rot="0">
            <a:off x="9413974" y="2971800"/>
            <a:ext cx="2945427" cy="1943982"/>
          </a:xfrm>
          <a:custGeom>
            <a:avLst/>
            <a:gdLst/>
            <a:ahLst/>
            <a:cxnLst/>
            <a:rect r="r" b="b" t="t" l="l"/>
            <a:pathLst>
              <a:path h="1943982" w="2945427">
                <a:moveTo>
                  <a:pt x="0" y="0"/>
                </a:moveTo>
                <a:lnTo>
                  <a:pt x="2945427" y="0"/>
                </a:lnTo>
                <a:lnTo>
                  <a:pt x="2945427" y="1943982"/>
                </a:lnTo>
                <a:lnTo>
                  <a:pt x="0" y="1943982"/>
                </a:lnTo>
                <a:lnTo>
                  <a:pt x="0" y="0"/>
                </a:lnTo>
                <a:close/>
              </a:path>
            </a:pathLst>
          </a:custGeom>
          <a:blipFill>
            <a:blip r:embed="rId5">
              <a:extLst>
                <a:ext uri="{96DAC541-7B7A-43D3-8B79-37D633B846F1}">
                  <asvg:svgBlip xmlns:asvg="http://schemas.microsoft.com/office/drawing/2016/SVG/main" r:embed="rId6"/>
                </a:ext>
              </a:extLst>
            </a:blip>
            <a:stretch>
              <a:fillRect l="0" t="-97" r="0" b="-97"/>
            </a:stretch>
          </a:blipFill>
        </p:spPr>
      </p:sp>
      <p:sp>
        <p:nvSpPr>
          <p:cNvPr name="TextBox 6" id="6"/>
          <p:cNvSpPr txBox="true"/>
          <p:nvPr/>
        </p:nvSpPr>
        <p:spPr>
          <a:xfrm rot="0">
            <a:off x="672468" y="383405"/>
            <a:ext cx="3308047" cy="671264"/>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Sequencing</a:t>
            </a:r>
          </a:p>
        </p:txBody>
      </p:sp>
      <p:sp>
        <p:nvSpPr>
          <p:cNvPr name="TextBox 7" id="7"/>
          <p:cNvSpPr txBox="true"/>
          <p:nvPr/>
        </p:nvSpPr>
        <p:spPr>
          <a:xfrm rot="0">
            <a:off x="4396800" y="2121534"/>
            <a:ext cx="13610174" cy="850266"/>
          </a:xfrm>
          <a:prstGeom prst="rect">
            <a:avLst/>
          </a:prstGeom>
        </p:spPr>
        <p:txBody>
          <a:bodyPr anchor="t" rtlCol="false" tIns="0" lIns="0" bIns="0" rIns="0">
            <a:spAutoFit/>
          </a:bodyPr>
          <a:lstStyle/>
          <a:p>
            <a:pPr algn="ctr">
              <a:lnSpc>
                <a:spcPts val="6159"/>
              </a:lnSpc>
            </a:pPr>
            <a:r>
              <a:rPr lang="en-US" sz="4399" b="true">
                <a:solidFill>
                  <a:srgbClr val="000000"/>
                </a:solidFill>
                <a:latin typeface="Arimo Bold"/>
                <a:ea typeface="Arimo Bold"/>
                <a:cs typeface="Arimo Bold"/>
                <a:sym typeface="Arimo Bold"/>
              </a:rPr>
              <a:t>You can't do this...</a:t>
            </a:r>
          </a:p>
        </p:txBody>
      </p:sp>
      <p:sp>
        <p:nvSpPr>
          <p:cNvPr name="TextBox 8" id="8"/>
          <p:cNvSpPr txBox="true"/>
          <p:nvPr/>
        </p:nvSpPr>
        <p:spPr>
          <a:xfrm rot="0">
            <a:off x="6904174" y="5000625"/>
            <a:ext cx="7965028" cy="6000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Eg. The process of frying an egg </a:t>
            </a:r>
          </a:p>
        </p:txBody>
      </p:sp>
      <p:sp>
        <p:nvSpPr>
          <p:cNvPr name="TextBox 9" id="9"/>
          <p:cNvSpPr txBox="true"/>
          <p:nvPr/>
        </p:nvSpPr>
        <p:spPr>
          <a:xfrm rot="0">
            <a:off x="6904174" y="5956234"/>
            <a:ext cx="7965028" cy="2733675"/>
          </a:xfrm>
          <a:prstGeom prst="rect">
            <a:avLst/>
          </a:prstGeom>
        </p:spPr>
        <p:txBody>
          <a:bodyPr anchor="t" rtlCol="false" tIns="0" lIns="0" bIns="0" rIns="0">
            <a:spAutoFit/>
          </a:bodyPr>
          <a:lstStyle/>
          <a:p>
            <a:pPr algn="ctr">
              <a:lnSpc>
                <a:spcPts val="4200"/>
              </a:lnSpc>
            </a:pPr>
            <a:r>
              <a:rPr lang="en-US" sz="3000" b="true">
                <a:solidFill>
                  <a:srgbClr val="FF5757"/>
                </a:solidFill>
                <a:latin typeface="Arimo Bold"/>
                <a:ea typeface="Arimo Bold"/>
                <a:cs typeface="Arimo Bold"/>
                <a:sym typeface="Arimo Bold"/>
              </a:rPr>
              <a:t>Step 1: Crack the egg and add the egg into the pan</a:t>
            </a:r>
          </a:p>
          <a:p>
            <a:pPr algn="ctr">
              <a:lnSpc>
                <a:spcPts val="4200"/>
              </a:lnSpc>
            </a:pPr>
            <a:r>
              <a:rPr lang="en-US" sz="3000" b="true">
                <a:solidFill>
                  <a:srgbClr val="000000"/>
                </a:solidFill>
                <a:latin typeface="Arimo Bold"/>
                <a:ea typeface="Arimo Bold"/>
                <a:cs typeface="Arimo Bold"/>
                <a:sym typeface="Arimo Bold"/>
              </a:rPr>
              <a:t>Step 2: Heat up the pan</a:t>
            </a:r>
          </a:p>
          <a:p>
            <a:pPr algn="ctr">
              <a:lnSpc>
                <a:spcPts val="4200"/>
              </a:lnSpc>
            </a:pPr>
            <a:r>
              <a:rPr lang="en-US" sz="3000" b="true">
                <a:solidFill>
                  <a:srgbClr val="000000"/>
                </a:solidFill>
                <a:latin typeface="Arimo Bold"/>
                <a:ea typeface="Arimo Bold"/>
                <a:cs typeface="Arimo Bold"/>
                <a:sym typeface="Arimo Bold"/>
              </a:rPr>
              <a:t>Step 3: Pour in oil</a:t>
            </a:r>
          </a:p>
          <a:p>
            <a:pPr algn="ctr">
              <a:lnSpc>
                <a:spcPts val="4200"/>
              </a:lnSpc>
            </a:pPr>
            <a:r>
              <a:rPr lang="en-US" sz="3000" b="true">
                <a:solidFill>
                  <a:srgbClr val="000000"/>
                </a:solidFill>
                <a:latin typeface="Arimo Bold"/>
                <a:ea typeface="Arimo Bold"/>
                <a:cs typeface="Arimo Bold"/>
                <a:sym typeface="Arimo Bold"/>
              </a:rPr>
              <a:t>Step 4: Eat </a:t>
            </a:r>
          </a:p>
        </p:txBody>
      </p:sp>
      <p:grpSp>
        <p:nvGrpSpPr>
          <p:cNvPr name="Group 10" id="10"/>
          <p:cNvGrpSpPr/>
          <p:nvPr/>
        </p:nvGrpSpPr>
        <p:grpSpPr>
          <a:xfrm rot="0">
            <a:off x="2537237" y="180743"/>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2529"/>
        </a:solidFill>
      </p:bgPr>
    </p:bg>
    <p:spTree>
      <p:nvGrpSpPr>
        <p:cNvPr id="1" name=""/>
        <p:cNvGrpSpPr/>
        <p:nvPr/>
      </p:nvGrpSpPr>
      <p:grpSpPr>
        <a:xfrm>
          <a:off x="0" y="0"/>
          <a:ext cx="0" cy="0"/>
          <a:chOff x="0" y="0"/>
          <a:chExt cx="0" cy="0"/>
        </a:xfrm>
      </p:grpSpPr>
      <p:sp>
        <p:nvSpPr>
          <p:cNvPr name="Freeform 2" id="2"/>
          <p:cNvSpPr/>
          <p:nvPr/>
        </p:nvSpPr>
        <p:spPr>
          <a:xfrm flipH="false" flipV="false" rot="0">
            <a:off x="764909" y="1735083"/>
            <a:ext cx="10372405" cy="6317738"/>
          </a:xfrm>
          <a:custGeom>
            <a:avLst/>
            <a:gdLst/>
            <a:ahLst/>
            <a:cxnLst/>
            <a:rect r="r" b="b" t="t" l="l"/>
            <a:pathLst>
              <a:path h="6317738" w="10372405">
                <a:moveTo>
                  <a:pt x="0" y="0"/>
                </a:moveTo>
                <a:lnTo>
                  <a:pt x="10372405" y="0"/>
                </a:lnTo>
                <a:lnTo>
                  <a:pt x="10372405" y="6317738"/>
                </a:lnTo>
                <a:lnTo>
                  <a:pt x="0" y="6317738"/>
                </a:lnTo>
                <a:lnTo>
                  <a:pt x="0" y="0"/>
                </a:lnTo>
                <a:close/>
              </a:path>
            </a:pathLst>
          </a:custGeom>
          <a:blipFill>
            <a:blip r:embed="rId2">
              <a:extLst>
                <a:ext uri="{96DAC541-7B7A-43D3-8B79-37D633B846F1}">
                  <asvg:svgBlip xmlns:asvg="http://schemas.microsoft.com/office/drawing/2016/SVG/main" r:embed="rId3"/>
                </a:ext>
              </a:extLst>
            </a:blip>
            <a:stretch>
              <a:fillRect l="0" t="-278" r="0" b="-278"/>
            </a:stretch>
          </a:blipFill>
        </p:spPr>
      </p:sp>
      <p:sp>
        <p:nvSpPr>
          <p:cNvPr name="Freeform 3" id="3"/>
          <p:cNvSpPr/>
          <p:nvPr/>
        </p:nvSpPr>
        <p:spPr>
          <a:xfrm flipH="false" flipV="false" rot="0">
            <a:off x="11720067" y="1789908"/>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Freeform 4" id="4"/>
          <p:cNvSpPr/>
          <p:nvPr/>
        </p:nvSpPr>
        <p:spPr>
          <a:xfrm flipH="false" flipV="false" rot="0">
            <a:off x="11728392" y="5006207"/>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TextBox 5" id="5"/>
          <p:cNvSpPr txBox="true"/>
          <p:nvPr/>
        </p:nvSpPr>
        <p:spPr>
          <a:xfrm rot="0">
            <a:off x="1143423" y="2496304"/>
            <a:ext cx="8000577" cy="5286443"/>
          </a:xfrm>
          <a:prstGeom prst="rect">
            <a:avLst/>
          </a:prstGeom>
        </p:spPr>
        <p:txBody>
          <a:bodyPr anchor="t" rtlCol="false" tIns="0" lIns="0" bIns="0" rIns="0">
            <a:spAutoFit/>
          </a:bodyPr>
          <a:lstStyle/>
          <a:p>
            <a:pPr algn="l">
              <a:lnSpc>
                <a:spcPts val="4196"/>
              </a:lnSpc>
            </a:pPr>
            <a:r>
              <a:rPr lang="en-US" sz="2996" b="true">
                <a:solidFill>
                  <a:srgbClr val="D83731"/>
                </a:solidFill>
                <a:latin typeface="Arimo Bold"/>
                <a:ea typeface="Arimo Bold"/>
                <a:cs typeface="Arimo Bold"/>
                <a:sym typeface="Arimo Bold"/>
              </a:rPr>
              <a:t>8.1.1 Variables and Constants</a:t>
            </a:r>
          </a:p>
          <a:p>
            <a:pPr algn="l">
              <a:lnSpc>
                <a:spcPts val="4196"/>
              </a:lnSpc>
            </a:pPr>
            <a:r>
              <a:rPr lang="en-US" sz="2996" b="true">
                <a:solidFill>
                  <a:srgbClr val="002529"/>
                </a:solidFill>
                <a:latin typeface="Arimo Bold"/>
                <a:ea typeface="Arimo Bold"/>
                <a:cs typeface="Arimo Bold"/>
                <a:sym typeface="Arimo Bold"/>
              </a:rPr>
              <a:t>8.1.2 Basic Data Types</a:t>
            </a:r>
          </a:p>
          <a:p>
            <a:pPr algn="l">
              <a:lnSpc>
                <a:spcPts val="4196"/>
              </a:lnSpc>
            </a:pPr>
            <a:r>
              <a:rPr lang="en-US" sz="2996" b="true">
                <a:solidFill>
                  <a:srgbClr val="002529"/>
                </a:solidFill>
                <a:latin typeface="Arimo Bold"/>
                <a:ea typeface="Arimo Bold"/>
                <a:cs typeface="Arimo Bold"/>
                <a:sym typeface="Arimo Bold"/>
              </a:rPr>
              <a:t>8.1.3 Input and Output </a:t>
            </a:r>
          </a:p>
          <a:p>
            <a:pPr algn="l">
              <a:lnSpc>
                <a:spcPts val="4196"/>
              </a:lnSpc>
            </a:pPr>
            <a:r>
              <a:rPr lang="en-US" sz="2996" b="true">
                <a:solidFill>
                  <a:srgbClr val="002529"/>
                </a:solidFill>
                <a:latin typeface="Arimo Bold"/>
                <a:ea typeface="Arimo Bold"/>
                <a:cs typeface="Arimo Bold"/>
                <a:sym typeface="Arimo Bold"/>
              </a:rPr>
              <a:t>8.1.4 Programming Fundamentals </a:t>
            </a:r>
          </a:p>
          <a:p>
            <a:pPr algn="l">
              <a:lnSpc>
                <a:spcPts val="4196"/>
              </a:lnSpc>
            </a:pPr>
            <a:r>
              <a:rPr lang="en-US" sz="2996" b="true">
                <a:solidFill>
                  <a:srgbClr val="002529"/>
                </a:solidFill>
                <a:latin typeface="Arimo Bold"/>
                <a:ea typeface="Arimo Bold"/>
                <a:cs typeface="Arimo Bold"/>
                <a:sym typeface="Arimo Bold"/>
              </a:rPr>
              <a:t>8.1.5 Nested Statements</a:t>
            </a:r>
          </a:p>
          <a:p>
            <a:pPr algn="l">
              <a:lnSpc>
                <a:spcPts val="4196"/>
              </a:lnSpc>
            </a:pPr>
            <a:r>
              <a:rPr lang="en-US" sz="2996" b="true">
                <a:solidFill>
                  <a:srgbClr val="002529"/>
                </a:solidFill>
                <a:latin typeface="Arimo Bold"/>
                <a:ea typeface="Arimo Bold"/>
                <a:cs typeface="Arimo Bold"/>
                <a:sym typeface="Arimo Bold"/>
              </a:rPr>
              <a:t>8.1.6 Procedures, Functions and Parameters</a:t>
            </a:r>
          </a:p>
          <a:p>
            <a:pPr algn="l">
              <a:lnSpc>
                <a:spcPts val="4196"/>
              </a:lnSpc>
            </a:pPr>
            <a:r>
              <a:rPr lang="en-US" sz="2996" b="true">
                <a:solidFill>
                  <a:srgbClr val="002529"/>
                </a:solidFill>
                <a:latin typeface="Arimo Bold"/>
                <a:ea typeface="Arimo Bold"/>
                <a:cs typeface="Arimo Bold"/>
                <a:sym typeface="Arimo Bold"/>
              </a:rPr>
              <a:t>8.1.7 Library Routines</a:t>
            </a:r>
          </a:p>
          <a:p>
            <a:pPr algn="l">
              <a:lnSpc>
                <a:spcPts val="4196"/>
              </a:lnSpc>
            </a:pPr>
            <a:r>
              <a:rPr lang="en-US" sz="2996" b="true">
                <a:solidFill>
                  <a:srgbClr val="002529"/>
                </a:solidFill>
                <a:latin typeface="Arimo Bold"/>
                <a:ea typeface="Arimo Bold"/>
                <a:cs typeface="Arimo Bold"/>
                <a:sym typeface="Arimo Bold"/>
              </a:rPr>
              <a:t>8.1.8 Creating a Maintainable Program</a:t>
            </a:r>
          </a:p>
        </p:txBody>
      </p:sp>
      <p:sp>
        <p:nvSpPr>
          <p:cNvPr name="Freeform 6" id="6"/>
          <p:cNvSpPr/>
          <p:nvPr/>
        </p:nvSpPr>
        <p:spPr>
          <a:xfrm flipH="false" flipV="false" rot="0">
            <a:off x="7135390" y="3041178"/>
            <a:ext cx="705350" cy="913074"/>
          </a:xfrm>
          <a:custGeom>
            <a:avLst/>
            <a:gdLst/>
            <a:ahLst/>
            <a:cxnLst/>
            <a:rect r="r" b="b" t="t" l="l"/>
            <a:pathLst>
              <a:path h="913074" w="705350">
                <a:moveTo>
                  <a:pt x="0" y="0"/>
                </a:moveTo>
                <a:lnTo>
                  <a:pt x="705350" y="0"/>
                </a:lnTo>
                <a:lnTo>
                  <a:pt x="705350" y="913074"/>
                </a:lnTo>
                <a:lnTo>
                  <a:pt x="0" y="913074"/>
                </a:lnTo>
                <a:lnTo>
                  <a:pt x="0" y="0"/>
                </a:lnTo>
                <a:close/>
              </a:path>
            </a:pathLst>
          </a:custGeom>
          <a:blipFill>
            <a:blip r:embed="rId4">
              <a:extLst>
                <a:ext uri="{96DAC541-7B7A-43D3-8B79-37D633B846F1}">
                  <asvg:svgBlip xmlns:asvg="http://schemas.microsoft.com/office/drawing/2016/SVG/main" r:embed="rId5"/>
                </a:ext>
              </a:extLst>
            </a:blip>
            <a:stretch>
              <a:fillRect l="-45" t="0" r="-45" b="0"/>
            </a:stretch>
          </a:blipFill>
        </p:spPr>
      </p:sp>
      <p:sp>
        <p:nvSpPr>
          <p:cNvPr name="TextBox 7" id="7"/>
          <p:cNvSpPr txBox="true"/>
          <p:nvPr/>
        </p:nvSpPr>
        <p:spPr>
          <a:xfrm rot="0">
            <a:off x="11820848" y="2179740"/>
            <a:ext cx="4992965"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8.2.1 One-dimensional Arrays</a:t>
            </a:r>
          </a:p>
        </p:txBody>
      </p:sp>
      <p:sp>
        <p:nvSpPr>
          <p:cNvPr name="TextBox 8" id="8"/>
          <p:cNvSpPr txBox="true"/>
          <p:nvPr/>
        </p:nvSpPr>
        <p:spPr>
          <a:xfrm rot="0">
            <a:off x="11820848" y="3170340"/>
            <a:ext cx="4816992"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8.2.2 Two-dimensional Arrays</a:t>
            </a:r>
          </a:p>
        </p:txBody>
      </p:sp>
      <p:sp>
        <p:nvSpPr>
          <p:cNvPr name="TextBox 9" id="9"/>
          <p:cNvSpPr txBox="true"/>
          <p:nvPr/>
        </p:nvSpPr>
        <p:spPr>
          <a:xfrm rot="0">
            <a:off x="11820848" y="5459224"/>
            <a:ext cx="4318718" cy="22002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8.3.1 Reading from a file</a:t>
            </a:r>
          </a:p>
          <a:p>
            <a:pPr algn="l">
              <a:lnSpc>
                <a:spcPts val="4200"/>
              </a:lnSpc>
            </a:pPr>
            <a:r>
              <a:rPr lang="en-US" sz="3000" b="true">
                <a:solidFill>
                  <a:srgbClr val="002529">
                    <a:alpha val="35294"/>
                  </a:srgbClr>
                </a:solidFill>
                <a:latin typeface="Arimo Bold"/>
                <a:ea typeface="Arimo Bold"/>
                <a:cs typeface="Arimo Bold"/>
                <a:sym typeface="Arimo Bold"/>
              </a:rPr>
              <a:t>8.3.2 Writing to a file </a:t>
            </a:r>
          </a:p>
        </p:txBody>
      </p:sp>
      <p:grpSp>
        <p:nvGrpSpPr>
          <p:cNvPr name="Group 10" id="10"/>
          <p:cNvGrpSpPr/>
          <p:nvPr/>
        </p:nvGrpSpPr>
        <p:grpSpPr>
          <a:xfrm rot="0">
            <a:off x="2537237" y="180743"/>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4" id="14"/>
          <p:cNvSpPr txBox="true"/>
          <p:nvPr/>
        </p:nvSpPr>
        <p:spPr>
          <a:xfrm rot="0">
            <a:off x="5295174" y="-15325"/>
            <a:ext cx="7697652" cy="916305"/>
          </a:xfrm>
          <a:prstGeom prst="rect">
            <a:avLst/>
          </a:prstGeom>
        </p:spPr>
        <p:txBody>
          <a:bodyPr anchor="t" rtlCol="false" tIns="0" lIns="0" bIns="0" rIns="0">
            <a:spAutoFit/>
          </a:bodyPr>
          <a:lstStyle/>
          <a:p>
            <a:pPr algn="ctr">
              <a:lnSpc>
                <a:spcPts val="6719"/>
              </a:lnSpc>
            </a:pPr>
            <a:r>
              <a:rPr lang="en-US" sz="4800" b="true">
                <a:solidFill>
                  <a:srgbClr val="E8EEF1"/>
                </a:solidFill>
                <a:latin typeface="Code Pro Bold"/>
                <a:ea typeface="Code Pro Bold"/>
                <a:cs typeface="Code Pro Bold"/>
                <a:sym typeface="Code Pro Bold"/>
              </a:rPr>
              <a:t>Chapter Outline</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FDF3E6"/>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pSp>
        <p:nvGrpSpPr>
          <p:cNvPr name="Group 3" id="3"/>
          <p:cNvGrpSpPr/>
          <p:nvPr/>
        </p:nvGrpSpPr>
        <p:grpSpPr>
          <a:xfrm rot="0">
            <a:off x="1794070" y="3820899"/>
            <a:ext cx="7850535" cy="6296129"/>
            <a:chOff x="0" y="0"/>
            <a:chExt cx="10467380" cy="8394839"/>
          </a:xfrm>
        </p:grpSpPr>
        <p:sp>
          <p:nvSpPr>
            <p:cNvPr name="Freeform 4" id="4"/>
            <p:cNvSpPr/>
            <p:nvPr/>
          </p:nvSpPr>
          <p:spPr>
            <a:xfrm flipH="false" flipV="false" rot="0">
              <a:off x="0" y="0"/>
              <a:ext cx="10467340" cy="8394827"/>
            </a:xfrm>
            <a:custGeom>
              <a:avLst/>
              <a:gdLst/>
              <a:ahLst/>
              <a:cxnLst/>
              <a:rect r="r" b="b" t="t" l="l"/>
              <a:pathLst>
                <a:path h="8394827" w="10467340">
                  <a:moveTo>
                    <a:pt x="0" y="0"/>
                  </a:moveTo>
                  <a:lnTo>
                    <a:pt x="10467340" y="0"/>
                  </a:lnTo>
                  <a:lnTo>
                    <a:pt x="10467340" y="8394827"/>
                  </a:lnTo>
                  <a:lnTo>
                    <a:pt x="0" y="8394827"/>
                  </a:lnTo>
                  <a:lnTo>
                    <a:pt x="0" y="0"/>
                  </a:lnTo>
                  <a:close/>
                </a:path>
              </a:pathLst>
            </a:custGeom>
            <a:blipFill>
              <a:blip r:embed="rId4"/>
              <a:stretch>
                <a:fillRect l="0" t="0" r="0" b="0"/>
              </a:stretch>
            </a:blipFill>
          </p:spPr>
        </p:sp>
      </p:grpSp>
      <p:sp>
        <p:nvSpPr>
          <p:cNvPr name="Freeform 5" id="5"/>
          <p:cNvSpPr/>
          <p:nvPr/>
        </p:nvSpPr>
        <p:spPr>
          <a:xfrm flipH="false" flipV="false" rot="-10800000">
            <a:off x="8812298" y="7673719"/>
            <a:ext cx="137529" cy="769393"/>
          </a:xfrm>
          <a:custGeom>
            <a:avLst/>
            <a:gdLst/>
            <a:ahLst/>
            <a:cxnLst/>
            <a:rect r="r" b="b" t="t" l="l"/>
            <a:pathLst>
              <a:path h="769393" w="137529">
                <a:moveTo>
                  <a:pt x="0" y="0"/>
                </a:moveTo>
                <a:lnTo>
                  <a:pt x="137529" y="0"/>
                </a:lnTo>
                <a:lnTo>
                  <a:pt x="137529" y="769393"/>
                </a:lnTo>
                <a:lnTo>
                  <a:pt x="0" y="769393"/>
                </a:lnTo>
                <a:lnTo>
                  <a:pt x="0" y="0"/>
                </a:lnTo>
                <a:close/>
              </a:path>
            </a:pathLst>
          </a:custGeom>
          <a:blipFill>
            <a:blip r:embed="rId5">
              <a:extLst>
                <a:ext uri="{96DAC541-7B7A-43D3-8B79-37D633B846F1}">
                  <asvg:svgBlip xmlns:asvg="http://schemas.microsoft.com/office/drawing/2016/SVG/main" r:embed="rId6"/>
                </a:ext>
              </a:extLst>
            </a:blip>
            <a:stretch>
              <a:fillRect l="-1800" t="0" r="-1800" b="0"/>
            </a:stretch>
          </a:blipFill>
        </p:spPr>
      </p:sp>
      <p:sp>
        <p:nvSpPr>
          <p:cNvPr name="Freeform 6" id="6"/>
          <p:cNvSpPr/>
          <p:nvPr/>
        </p:nvSpPr>
        <p:spPr>
          <a:xfrm flipH="false" flipV="false" rot="-10800000">
            <a:off x="8812298" y="5700346"/>
            <a:ext cx="137529" cy="769393"/>
          </a:xfrm>
          <a:custGeom>
            <a:avLst/>
            <a:gdLst/>
            <a:ahLst/>
            <a:cxnLst/>
            <a:rect r="r" b="b" t="t" l="l"/>
            <a:pathLst>
              <a:path h="769393" w="137529">
                <a:moveTo>
                  <a:pt x="0" y="0"/>
                </a:moveTo>
                <a:lnTo>
                  <a:pt x="137529" y="0"/>
                </a:lnTo>
                <a:lnTo>
                  <a:pt x="137529" y="769393"/>
                </a:lnTo>
                <a:lnTo>
                  <a:pt x="0" y="769393"/>
                </a:lnTo>
                <a:lnTo>
                  <a:pt x="0" y="0"/>
                </a:lnTo>
                <a:close/>
              </a:path>
            </a:pathLst>
          </a:custGeom>
          <a:blipFill>
            <a:blip r:embed="rId5">
              <a:extLst>
                <a:ext uri="{96DAC541-7B7A-43D3-8B79-37D633B846F1}">
                  <asvg:svgBlip xmlns:asvg="http://schemas.microsoft.com/office/drawing/2016/SVG/main" r:embed="rId6"/>
                </a:ext>
              </a:extLst>
            </a:blip>
            <a:stretch>
              <a:fillRect l="-1800" t="0" r="-1800" b="0"/>
            </a:stretch>
          </a:blipFill>
        </p:spPr>
      </p:sp>
      <p:sp>
        <p:nvSpPr>
          <p:cNvPr name="TextBox 7" id="7"/>
          <p:cNvSpPr txBox="true"/>
          <p:nvPr/>
        </p:nvSpPr>
        <p:spPr>
          <a:xfrm rot="0">
            <a:off x="672468" y="383405"/>
            <a:ext cx="3308047" cy="671264"/>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Sequencing</a:t>
            </a:r>
          </a:p>
        </p:txBody>
      </p:sp>
      <p:sp>
        <p:nvSpPr>
          <p:cNvPr name="TextBox 8" id="8"/>
          <p:cNvSpPr txBox="true"/>
          <p:nvPr/>
        </p:nvSpPr>
        <p:spPr>
          <a:xfrm rot="0">
            <a:off x="8812298" y="5794693"/>
            <a:ext cx="4581790" cy="475924"/>
          </a:xfrm>
          <a:prstGeom prst="rect">
            <a:avLst/>
          </a:prstGeom>
        </p:spPr>
        <p:txBody>
          <a:bodyPr anchor="t" rtlCol="false" tIns="0" lIns="0" bIns="0" rIns="0">
            <a:spAutoFit/>
          </a:bodyPr>
          <a:lstStyle/>
          <a:p>
            <a:pPr algn="ctr">
              <a:lnSpc>
                <a:spcPts val="3408"/>
              </a:lnSpc>
            </a:pPr>
            <a:r>
              <a:rPr lang="en-US" sz="2435" b="true">
                <a:solidFill>
                  <a:srgbClr val="000000"/>
                </a:solidFill>
                <a:latin typeface="Arimo Bold"/>
                <a:ea typeface="Arimo Bold"/>
                <a:cs typeface="Arimo Bold"/>
                <a:sym typeface="Arimo Bold"/>
              </a:rPr>
              <a:t>Step 1: Ask for radius</a:t>
            </a:r>
          </a:p>
        </p:txBody>
      </p:sp>
      <p:sp>
        <p:nvSpPr>
          <p:cNvPr name="TextBox 9" id="9"/>
          <p:cNvSpPr txBox="true"/>
          <p:nvPr/>
        </p:nvSpPr>
        <p:spPr>
          <a:xfrm rot="0">
            <a:off x="2839518" y="2272889"/>
            <a:ext cx="13610174" cy="16668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The sequence of steps in an algorithm is crucial. Incorrect ordering can result in inaccurate outcomes or unnecessary additional steps for completing the task.</a:t>
            </a:r>
          </a:p>
        </p:txBody>
      </p:sp>
      <p:sp>
        <p:nvSpPr>
          <p:cNvPr name="TextBox 10" id="10"/>
          <p:cNvSpPr txBox="true"/>
          <p:nvPr/>
        </p:nvSpPr>
        <p:spPr>
          <a:xfrm rot="0">
            <a:off x="9144000" y="7568944"/>
            <a:ext cx="5644079" cy="882015"/>
          </a:xfrm>
          <a:prstGeom prst="rect">
            <a:avLst/>
          </a:prstGeom>
        </p:spPr>
        <p:txBody>
          <a:bodyPr anchor="t" rtlCol="false" tIns="0" lIns="0" bIns="0" rIns="0">
            <a:spAutoFit/>
          </a:bodyPr>
          <a:lstStyle/>
          <a:p>
            <a:pPr algn="l">
              <a:lnSpc>
                <a:spcPts val="3358"/>
              </a:lnSpc>
            </a:pPr>
            <a:r>
              <a:rPr lang="en-US" sz="2400" b="true">
                <a:solidFill>
                  <a:srgbClr val="000000"/>
                </a:solidFill>
                <a:latin typeface="Arimo Bold"/>
                <a:ea typeface="Arimo Bold"/>
                <a:cs typeface="Arimo Bold"/>
                <a:sym typeface="Arimo Bold"/>
              </a:rPr>
              <a:t>Step 3:Using the radius and height,calculate the volume </a:t>
            </a:r>
          </a:p>
        </p:txBody>
      </p:sp>
      <p:sp>
        <p:nvSpPr>
          <p:cNvPr name="TextBox 11" id="11"/>
          <p:cNvSpPr txBox="true"/>
          <p:nvPr/>
        </p:nvSpPr>
        <p:spPr>
          <a:xfrm rot="0">
            <a:off x="8949827" y="6739451"/>
            <a:ext cx="4581790" cy="475924"/>
          </a:xfrm>
          <a:prstGeom prst="rect">
            <a:avLst/>
          </a:prstGeom>
        </p:spPr>
        <p:txBody>
          <a:bodyPr anchor="t" rtlCol="false" tIns="0" lIns="0" bIns="0" rIns="0">
            <a:spAutoFit/>
          </a:bodyPr>
          <a:lstStyle/>
          <a:p>
            <a:pPr algn="ctr">
              <a:lnSpc>
                <a:spcPts val="3408"/>
              </a:lnSpc>
            </a:pPr>
            <a:r>
              <a:rPr lang="en-US" sz="2435" b="true">
                <a:solidFill>
                  <a:srgbClr val="000000"/>
                </a:solidFill>
                <a:latin typeface="Arimo Bold"/>
                <a:ea typeface="Arimo Bold"/>
                <a:cs typeface="Arimo Bold"/>
                <a:sym typeface="Arimo Bold"/>
              </a:rPr>
              <a:t>Step 2: Ask for height </a:t>
            </a:r>
          </a:p>
        </p:txBody>
      </p:sp>
      <p:sp>
        <p:nvSpPr>
          <p:cNvPr name="Freeform 12" id="12"/>
          <p:cNvSpPr/>
          <p:nvPr/>
        </p:nvSpPr>
        <p:spPr>
          <a:xfrm flipH="false" flipV="false" rot="-10800000">
            <a:off x="8812298" y="6645104"/>
            <a:ext cx="137529" cy="769393"/>
          </a:xfrm>
          <a:custGeom>
            <a:avLst/>
            <a:gdLst/>
            <a:ahLst/>
            <a:cxnLst/>
            <a:rect r="r" b="b" t="t" l="l"/>
            <a:pathLst>
              <a:path h="769393" w="137529">
                <a:moveTo>
                  <a:pt x="0" y="0"/>
                </a:moveTo>
                <a:lnTo>
                  <a:pt x="137529" y="0"/>
                </a:lnTo>
                <a:lnTo>
                  <a:pt x="137529" y="769393"/>
                </a:lnTo>
                <a:lnTo>
                  <a:pt x="0" y="769393"/>
                </a:lnTo>
                <a:lnTo>
                  <a:pt x="0" y="0"/>
                </a:lnTo>
                <a:close/>
              </a:path>
            </a:pathLst>
          </a:custGeom>
          <a:blipFill>
            <a:blip r:embed="rId5">
              <a:extLst>
                <a:ext uri="{96DAC541-7B7A-43D3-8B79-37D633B846F1}">
                  <asvg:svgBlip xmlns:asvg="http://schemas.microsoft.com/office/drawing/2016/SVG/main" r:embed="rId6"/>
                </a:ext>
              </a:extLst>
            </a:blip>
            <a:stretch>
              <a:fillRect l="-1800" t="0" r="-1800" b="0"/>
            </a:stretch>
          </a:blipFill>
        </p:spPr>
      </p:sp>
      <p:grpSp>
        <p:nvGrpSpPr>
          <p:cNvPr name="Group 13" id="13"/>
          <p:cNvGrpSpPr/>
          <p:nvPr/>
        </p:nvGrpSpPr>
        <p:grpSpPr>
          <a:xfrm rot="0">
            <a:off x="2537237" y="180743"/>
            <a:ext cx="13213526" cy="9925515"/>
            <a:chOff x="0" y="0"/>
            <a:chExt cx="17618034" cy="13234020"/>
          </a:xfrm>
        </p:grpSpPr>
        <p:sp>
          <p:nvSpPr>
            <p:cNvPr name="Freeform 14" id="1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5" id="1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6" id="1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FDF3E6"/>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pSp>
        <p:nvGrpSpPr>
          <p:cNvPr name="Group 3" id="3"/>
          <p:cNvGrpSpPr/>
          <p:nvPr/>
        </p:nvGrpSpPr>
        <p:grpSpPr>
          <a:xfrm rot="0">
            <a:off x="2970241" y="3945920"/>
            <a:ext cx="6567948" cy="5569620"/>
            <a:chOff x="0" y="0"/>
            <a:chExt cx="8757264" cy="7426160"/>
          </a:xfrm>
        </p:grpSpPr>
        <p:sp>
          <p:nvSpPr>
            <p:cNvPr name="Freeform 4" id="4"/>
            <p:cNvSpPr/>
            <p:nvPr/>
          </p:nvSpPr>
          <p:spPr>
            <a:xfrm flipH="false" flipV="false" rot="0">
              <a:off x="0" y="0"/>
              <a:ext cx="8757285" cy="7426198"/>
            </a:xfrm>
            <a:custGeom>
              <a:avLst/>
              <a:gdLst/>
              <a:ahLst/>
              <a:cxnLst/>
              <a:rect r="r" b="b" t="t" l="l"/>
              <a:pathLst>
                <a:path h="7426198" w="8757285">
                  <a:moveTo>
                    <a:pt x="0" y="0"/>
                  </a:moveTo>
                  <a:lnTo>
                    <a:pt x="8757285" y="0"/>
                  </a:lnTo>
                  <a:lnTo>
                    <a:pt x="8757285" y="7426198"/>
                  </a:lnTo>
                  <a:lnTo>
                    <a:pt x="0" y="7426198"/>
                  </a:lnTo>
                  <a:lnTo>
                    <a:pt x="0" y="0"/>
                  </a:lnTo>
                  <a:close/>
                </a:path>
              </a:pathLst>
            </a:custGeom>
            <a:blipFill>
              <a:blip r:embed="rId4"/>
              <a:stretch>
                <a:fillRect l="0" t="0" r="0" b="0"/>
              </a:stretch>
            </a:blipFill>
          </p:spPr>
        </p:sp>
      </p:grpSp>
      <p:sp>
        <p:nvSpPr>
          <p:cNvPr name="Freeform 5" id="5"/>
          <p:cNvSpPr/>
          <p:nvPr/>
        </p:nvSpPr>
        <p:spPr>
          <a:xfrm flipH="false" flipV="false" rot="-10800000">
            <a:off x="8812298" y="7673719"/>
            <a:ext cx="137529" cy="769393"/>
          </a:xfrm>
          <a:custGeom>
            <a:avLst/>
            <a:gdLst/>
            <a:ahLst/>
            <a:cxnLst/>
            <a:rect r="r" b="b" t="t" l="l"/>
            <a:pathLst>
              <a:path h="769393" w="137529">
                <a:moveTo>
                  <a:pt x="0" y="0"/>
                </a:moveTo>
                <a:lnTo>
                  <a:pt x="137529" y="0"/>
                </a:lnTo>
                <a:lnTo>
                  <a:pt x="137529" y="769393"/>
                </a:lnTo>
                <a:lnTo>
                  <a:pt x="0" y="769393"/>
                </a:lnTo>
                <a:lnTo>
                  <a:pt x="0" y="0"/>
                </a:lnTo>
                <a:close/>
              </a:path>
            </a:pathLst>
          </a:custGeom>
          <a:blipFill>
            <a:blip r:embed="rId5">
              <a:extLst>
                <a:ext uri="{96DAC541-7B7A-43D3-8B79-37D633B846F1}">
                  <asvg:svgBlip xmlns:asvg="http://schemas.microsoft.com/office/drawing/2016/SVG/main" r:embed="rId6"/>
                </a:ext>
              </a:extLst>
            </a:blip>
            <a:stretch>
              <a:fillRect l="-1800" t="0" r="-1800" b="0"/>
            </a:stretch>
          </a:blipFill>
        </p:spPr>
      </p:sp>
      <p:sp>
        <p:nvSpPr>
          <p:cNvPr name="Freeform 6" id="6"/>
          <p:cNvSpPr/>
          <p:nvPr/>
        </p:nvSpPr>
        <p:spPr>
          <a:xfrm flipH="false" flipV="false" rot="-10800000">
            <a:off x="8812298" y="5700346"/>
            <a:ext cx="137529" cy="769393"/>
          </a:xfrm>
          <a:custGeom>
            <a:avLst/>
            <a:gdLst/>
            <a:ahLst/>
            <a:cxnLst/>
            <a:rect r="r" b="b" t="t" l="l"/>
            <a:pathLst>
              <a:path h="769393" w="137529">
                <a:moveTo>
                  <a:pt x="0" y="0"/>
                </a:moveTo>
                <a:lnTo>
                  <a:pt x="137529" y="0"/>
                </a:lnTo>
                <a:lnTo>
                  <a:pt x="137529" y="769393"/>
                </a:lnTo>
                <a:lnTo>
                  <a:pt x="0" y="769393"/>
                </a:lnTo>
                <a:lnTo>
                  <a:pt x="0" y="0"/>
                </a:lnTo>
                <a:close/>
              </a:path>
            </a:pathLst>
          </a:custGeom>
          <a:blipFill>
            <a:blip r:embed="rId5">
              <a:extLst>
                <a:ext uri="{96DAC541-7B7A-43D3-8B79-37D633B846F1}">
                  <asvg:svgBlip xmlns:asvg="http://schemas.microsoft.com/office/drawing/2016/SVG/main" r:embed="rId6"/>
                </a:ext>
              </a:extLst>
            </a:blip>
            <a:stretch>
              <a:fillRect l="-1800" t="0" r="-1800" b="0"/>
            </a:stretch>
          </a:blipFill>
        </p:spPr>
      </p:sp>
      <p:sp>
        <p:nvSpPr>
          <p:cNvPr name="TextBox 7" id="7"/>
          <p:cNvSpPr txBox="true"/>
          <p:nvPr/>
        </p:nvSpPr>
        <p:spPr>
          <a:xfrm rot="0">
            <a:off x="8812298" y="6739451"/>
            <a:ext cx="4581790" cy="475924"/>
          </a:xfrm>
          <a:prstGeom prst="rect">
            <a:avLst/>
          </a:prstGeom>
        </p:spPr>
        <p:txBody>
          <a:bodyPr anchor="t" rtlCol="false" tIns="0" lIns="0" bIns="0" rIns="0">
            <a:spAutoFit/>
          </a:bodyPr>
          <a:lstStyle/>
          <a:p>
            <a:pPr algn="ctr">
              <a:lnSpc>
                <a:spcPts val="3408"/>
              </a:lnSpc>
            </a:pPr>
            <a:r>
              <a:rPr lang="en-US" sz="2435" b="true">
                <a:solidFill>
                  <a:srgbClr val="000000"/>
                </a:solidFill>
                <a:latin typeface="Arimo Bold"/>
                <a:ea typeface="Arimo Bold"/>
                <a:cs typeface="Arimo Bold"/>
                <a:sym typeface="Arimo Bold"/>
              </a:rPr>
              <a:t>Step 2: Ask for radius</a:t>
            </a:r>
          </a:p>
        </p:txBody>
      </p:sp>
      <p:sp>
        <p:nvSpPr>
          <p:cNvPr name="Freeform 8" id="8"/>
          <p:cNvSpPr/>
          <p:nvPr/>
        </p:nvSpPr>
        <p:spPr>
          <a:xfrm flipH="false" flipV="false" rot="-10800000">
            <a:off x="8812298" y="6645104"/>
            <a:ext cx="137529" cy="769393"/>
          </a:xfrm>
          <a:custGeom>
            <a:avLst/>
            <a:gdLst/>
            <a:ahLst/>
            <a:cxnLst/>
            <a:rect r="r" b="b" t="t" l="l"/>
            <a:pathLst>
              <a:path h="769393" w="137529">
                <a:moveTo>
                  <a:pt x="0" y="0"/>
                </a:moveTo>
                <a:lnTo>
                  <a:pt x="137529" y="0"/>
                </a:lnTo>
                <a:lnTo>
                  <a:pt x="137529" y="769393"/>
                </a:lnTo>
                <a:lnTo>
                  <a:pt x="0" y="769393"/>
                </a:lnTo>
                <a:lnTo>
                  <a:pt x="0" y="0"/>
                </a:lnTo>
                <a:close/>
              </a:path>
            </a:pathLst>
          </a:custGeom>
          <a:blipFill>
            <a:blip r:embed="rId5">
              <a:extLst>
                <a:ext uri="{96DAC541-7B7A-43D3-8B79-37D633B846F1}">
                  <asvg:svgBlip xmlns:asvg="http://schemas.microsoft.com/office/drawing/2016/SVG/main" r:embed="rId6"/>
                </a:ext>
              </a:extLst>
            </a:blip>
            <a:stretch>
              <a:fillRect l="-1800" t="0" r="-1800" b="0"/>
            </a:stretch>
          </a:blipFill>
        </p:spPr>
      </p:sp>
      <p:grpSp>
        <p:nvGrpSpPr>
          <p:cNvPr name="Group 9" id="9"/>
          <p:cNvGrpSpPr/>
          <p:nvPr/>
        </p:nvGrpSpPr>
        <p:grpSpPr>
          <a:xfrm rot="0">
            <a:off x="14127607" y="5663229"/>
            <a:ext cx="2317706" cy="2361994"/>
            <a:chOff x="0" y="0"/>
            <a:chExt cx="3090275" cy="3149325"/>
          </a:xfrm>
        </p:grpSpPr>
        <p:sp>
          <p:nvSpPr>
            <p:cNvPr name="Freeform 10" id="10"/>
            <p:cNvSpPr/>
            <p:nvPr/>
          </p:nvSpPr>
          <p:spPr>
            <a:xfrm flipH="false" flipV="false" rot="0">
              <a:off x="0" y="0"/>
              <a:ext cx="3090291" cy="3149346"/>
            </a:xfrm>
            <a:custGeom>
              <a:avLst/>
              <a:gdLst/>
              <a:ahLst/>
              <a:cxnLst/>
              <a:rect r="r" b="b" t="t" l="l"/>
              <a:pathLst>
                <a:path h="3149346" w="3090291">
                  <a:moveTo>
                    <a:pt x="0" y="0"/>
                  </a:moveTo>
                  <a:lnTo>
                    <a:pt x="3090291" y="0"/>
                  </a:lnTo>
                  <a:lnTo>
                    <a:pt x="3090291" y="3149346"/>
                  </a:lnTo>
                  <a:lnTo>
                    <a:pt x="0" y="3149346"/>
                  </a:lnTo>
                  <a:lnTo>
                    <a:pt x="0" y="0"/>
                  </a:lnTo>
                  <a:close/>
                </a:path>
              </a:pathLst>
            </a:custGeom>
            <a:blipFill>
              <a:blip r:embed="rId7"/>
              <a:stretch>
                <a:fillRect l="0" t="-68" r="0" b="-68"/>
              </a:stretch>
            </a:blipFill>
          </p:spPr>
        </p:sp>
      </p:grpSp>
      <p:sp>
        <p:nvSpPr>
          <p:cNvPr name="TextBox 11" id="11"/>
          <p:cNvSpPr txBox="true"/>
          <p:nvPr/>
        </p:nvSpPr>
        <p:spPr>
          <a:xfrm rot="0">
            <a:off x="672468" y="383405"/>
            <a:ext cx="3308047" cy="671264"/>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Sequencing</a:t>
            </a:r>
          </a:p>
        </p:txBody>
      </p:sp>
      <p:sp>
        <p:nvSpPr>
          <p:cNvPr name="TextBox 12" id="12"/>
          <p:cNvSpPr txBox="true"/>
          <p:nvPr/>
        </p:nvSpPr>
        <p:spPr>
          <a:xfrm rot="0">
            <a:off x="2970241" y="2609436"/>
            <a:ext cx="13610174"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Human would recognise that this is wrong, but </a:t>
            </a:r>
          </a:p>
          <a:p>
            <a:pPr algn="ctr">
              <a:lnSpc>
                <a:spcPts val="4200"/>
              </a:lnSpc>
            </a:pPr>
            <a:r>
              <a:rPr lang="en-US" sz="3000" b="true">
                <a:solidFill>
                  <a:srgbClr val="D83731"/>
                </a:solidFill>
                <a:latin typeface="Arimo Bold"/>
                <a:ea typeface="Arimo Bold"/>
                <a:cs typeface="Arimo Bold"/>
                <a:sym typeface="Arimo Bold"/>
              </a:rPr>
              <a:t>THE COMPUTER WOULD JUST DO AS IT IS TOLD </a:t>
            </a:r>
          </a:p>
        </p:txBody>
      </p:sp>
      <p:sp>
        <p:nvSpPr>
          <p:cNvPr name="TextBox 13" id="13"/>
          <p:cNvSpPr txBox="true"/>
          <p:nvPr/>
        </p:nvSpPr>
        <p:spPr>
          <a:xfrm rot="0">
            <a:off x="9054157" y="5587724"/>
            <a:ext cx="5644079" cy="882015"/>
          </a:xfrm>
          <a:prstGeom prst="rect">
            <a:avLst/>
          </a:prstGeom>
        </p:spPr>
        <p:txBody>
          <a:bodyPr anchor="t" rtlCol="false" tIns="0" lIns="0" bIns="0" rIns="0">
            <a:spAutoFit/>
          </a:bodyPr>
          <a:lstStyle/>
          <a:p>
            <a:pPr algn="l">
              <a:lnSpc>
                <a:spcPts val="3358"/>
              </a:lnSpc>
            </a:pPr>
            <a:r>
              <a:rPr lang="en-US" sz="2400" b="true">
                <a:solidFill>
                  <a:srgbClr val="000000"/>
                </a:solidFill>
                <a:latin typeface="Arimo Bold"/>
                <a:ea typeface="Arimo Bold"/>
                <a:cs typeface="Arimo Bold"/>
                <a:sym typeface="Arimo Bold"/>
              </a:rPr>
              <a:t>Step 1:Using the radius and height,calculate the volume </a:t>
            </a:r>
          </a:p>
        </p:txBody>
      </p:sp>
      <p:sp>
        <p:nvSpPr>
          <p:cNvPr name="TextBox 14" id="14"/>
          <p:cNvSpPr txBox="true"/>
          <p:nvPr/>
        </p:nvSpPr>
        <p:spPr>
          <a:xfrm rot="0">
            <a:off x="8949827" y="7768066"/>
            <a:ext cx="4581790" cy="475924"/>
          </a:xfrm>
          <a:prstGeom prst="rect">
            <a:avLst/>
          </a:prstGeom>
        </p:spPr>
        <p:txBody>
          <a:bodyPr anchor="t" rtlCol="false" tIns="0" lIns="0" bIns="0" rIns="0">
            <a:spAutoFit/>
          </a:bodyPr>
          <a:lstStyle/>
          <a:p>
            <a:pPr algn="ctr">
              <a:lnSpc>
                <a:spcPts val="3408"/>
              </a:lnSpc>
            </a:pPr>
            <a:r>
              <a:rPr lang="en-US" sz="2435" b="true">
                <a:solidFill>
                  <a:srgbClr val="000000"/>
                </a:solidFill>
                <a:latin typeface="Arimo Bold"/>
                <a:ea typeface="Arimo Bold"/>
                <a:cs typeface="Arimo Bold"/>
                <a:sym typeface="Arimo Bold"/>
              </a:rPr>
              <a:t>Step 3: Ask for height </a:t>
            </a:r>
          </a:p>
        </p:txBody>
      </p:sp>
      <p:grpSp>
        <p:nvGrpSpPr>
          <p:cNvPr name="Group 15" id="15"/>
          <p:cNvGrpSpPr/>
          <p:nvPr/>
        </p:nvGrpSpPr>
        <p:grpSpPr>
          <a:xfrm rot="0">
            <a:off x="2537237" y="180743"/>
            <a:ext cx="13213526" cy="9925515"/>
            <a:chOff x="0" y="0"/>
            <a:chExt cx="17618034" cy="13234020"/>
          </a:xfrm>
        </p:grpSpPr>
        <p:sp>
          <p:nvSpPr>
            <p:cNvPr name="Freeform 16" id="1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7" id="1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8" id="1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8C52FF"/>
        </a:solidFill>
      </p:bgPr>
    </p:bg>
    <p:spTree>
      <p:nvGrpSpPr>
        <p:cNvPr id="1" name=""/>
        <p:cNvGrpSpPr/>
        <p:nvPr/>
      </p:nvGrpSpPr>
      <p:grpSpPr>
        <a:xfrm>
          <a:off x="0" y="0"/>
          <a:ext cx="0" cy="0"/>
          <a:chOff x="0" y="0"/>
          <a:chExt cx="0" cy="0"/>
        </a:xfrm>
      </p:grpSpPr>
      <p:sp>
        <p:nvSpPr>
          <p:cNvPr name="Freeform 2" id="2"/>
          <p:cNvSpPr/>
          <p:nvPr/>
        </p:nvSpPr>
        <p:spPr>
          <a:xfrm flipH="false" flipV="false" rot="0">
            <a:off x="10940864" y="1840876"/>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3" id="3"/>
          <p:cNvSpPr/>
          <p:nvPr/>
        </p:nvSpPr>
        <p:spPr>
          <a:xfrm flipH="false" flipV="false" rot="0">
            <a:off x="10940864" y="233111"/>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4">
              <a:extLst>
                <a:ext uri="{96DAC541-7B7A-43D3-8B79-37D633B846F1}">
                  <asvg:svgBlip xmlns:asvg="http://schemas.microsoft.com/office/drawing/2016/SVG/main" r:embed="rId5"/>
                </a:ext>
              </a:extLst>
            </a:blip>
            <a:stretch>
              <a:fillRect l="0" t="-802" r="0" b="-802"/>
            </a:stretch>
          </a:blipFill>
        </p:spPr>
      </p:sp>
      <p:sp>
        <p:nvSpPr>
          <p:cNvPr name="Freeform 4" id="4"/>
          <p:cNvSpPr/>
          <p:nvPr/>
        </p:nvSpPr>
        <p:spPr>
          <a:xfrm flipH="false" flipV="false" rot="0">
            <a:off x="10940864" y="3450307"/>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6">
              <a:extLst>
                <a:ext uri="{96DAC541-7B7A-43D3-8B79-37D633B846F1}">
                  <asvg:svgBlip xmlns:asvg="http://schemas.microsoft.com/office/drawing/2016/SVG/main" r:embed="rId7"/>
                </a:ext>
              </a:extLst>
            </a:blip>
            <a:stretch>
              <a:fillRect l="0" t="-802" r="0" b="-802"/>
            </a:stretch>
          </a:blipFill>
        </p:spPr>
      </p:sp>
      <p:sp>
        <p:nvSpPr>
          <p:cNvPr name="Freeform 5" id="5"/>
          <p:cNvSpPr/>
          <p:nvPr/>
        </p:nvSpPr>
        <p:spPr>
          <a:xfrm flipH="false" flipV="false" rot="0">
            <a:off x="10940864" y="6751020"/>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6">
              <a:extLst>
                <a:ext uri="{96DAC541-7B7A-43D3-8B79-37D633B846F1}">
                  <asvg:svgBlip xmlns:asvg="http://schemas.microsoft.com/office/drawing/2016/SVG/main" r:embed="rId7"/>
                </a:ext>
              </a:extLst>
            </a:blip>
            <a:stretch>
              <a:fillRect l="0" t="-802" r="0" b="-802"/>
            </a:stretch>
          </a:blipFill>
        </p:spPr>
      </p:sp>
      <p:sp>
        <p:nvSpPr>
          <p:cNvPr name="Freeform 6" id="6"/>
          <p:cNvSpPr/>
          <p:nvPr/>
        </p:nvSpPr>
        <p:spPr>
          <a:xfrm flipH="false" flipV="false" rot="0">
            <a:off x="10940864" y="5059738"/>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6">
              <a:extLst>
                <a:ext uri="{96DAC541-7B7A-43D3-8B79-37D633B846F1}">
                  <asvg:svgBlip xmlns:asvg="http://schemas.microsoft.com/office/drawing/2016/SVG/main" r:embed="rId7"/>
                </a:ext>
              </a:extLst>
            </a:blip>
            <a:stretch>
              <a:fillRect l="0" t="-802" r="0" b="-802"/>
            </a:stretch>
          </a:blipFill>
        </p:spPr>
      </p:sp>
      <p:sp>
        <p:nvSpPr>
          <p:cNvPr name="Freeform 7" id="7"/>
          <p:cNvSpPr/>
          <p:nvPr/>
        </p:nvSpPr>
        <p:spPr>
          <a:xfrm flipH="false" flipV="false" rot="0">
            <a:off x="10940864" y="8361648"/>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6">
              <a:extLst>
                <a:ext uri="{96DAC541-7B7A-43D3-8B79-37D633B846F1}">
                  <asvg:svgBlip xmlns:asvg="http://schemas.microsoft.com/office/drawing/2016/SVG/main" r:embed="rId7"/>
                </a:ext>
              </a:extLst>
            </a:blip>
            <a:stretch>
              <a:fillRect l="0" t="-802" r="0" b="-802"/>
            </a:stretch>
          </a:blipFill>
        </p:spPr>
      </p:sp>
      <p:sp>
        <p:nvSpPr>
          <p:cNvPr name="Freeform 8" id="8"/>
          <p:cNvSpPr/>
          <p:nvPr/>
        </p:nvSpPr>
        <p:spPr>
          <a:xfrm flipH="false" flipV="false" rot="0">
            <a:off x="1976356" y="1900761"/>
            <a:ext cx="4332122" cy="5971597"/>
          </a:xfrm>
          <a:custGeom>
            <a:avLst/>
            <a:gdLst/>
            <a:ahLst/>
            <a:cxnLst/>
            <a:rect r="r" b="b" t="t" l="l"/>
            <a:pathLst>
              <a:path h="5971597" w="4332122">
                <a:moveTo>
                  <a:pt x="0" y="0"/>
                </a:moveTo>
                <a:lnTo>
                  <a:pt x="4332122" y="0"/>
                </a:lnTo>
                <a:lnTo>
                  <a:pt x="4332122" y="5971597"/>
                </a:lnTo>
                <a:lnTo>
                  <a:pt x="0" y="5971597"/>
                </a:lnTo>
                <a:lnTo>
                  <a:pt x="0" y="0"/>
                </a:lnTo>
                <a:close/>
              </a:path>
            </a:pathLst>
          </a:custGeom>
          <a:blipFill>
            <a:blip r:embed="rId8">
              <a:extLst>
                <a:ext uri="{96DAC541-7B7A-43D3-8B79-37D633B846F1}">
                  <asvg:svgBlip xmlns:asvg="http://schemas.microsoft.com/office/drawing/2016/SVG/main" r:embed="rId9"/>
                </a:ext>
              </a:extLst>
            </a:blip>
            <a:stretch>
              <a:fillRect l="0" t="-64" r="0" b="-64"/>
            </a:stretch>
          </a:blipFill>
        </p:spPr>
      </p:sp>
      <p:sp>
        <p:nvSpPr>
          <p:cNvPr name="TextBox 9" id="9"/>
          <p:cNvSpPr txBox="true"/>
          <p:nvPr/>
        </p:nvSpPr>
        <p:spPr>
          <a:xfrm rot="0">
            <a:off x="2330857" y="3041772"/>
            <a:ext cx="3623119" cy="4070764"/>
          </a:xfrm>
          <a:prstGeom prst="rect">
            <a:avLst/>
          </a:prstGeom>
        </p:spPr>
        <p:txBody>
          <a:bodyPr anchor="t" rtlCol="false" tIns="0" lIns="0" bIns="0" rIns="0">
            <a:spAutoFit/>
          </a:bodyPr>
          <a:lstStyle/>
          <a:p>
            <a:pPr algn="l">
              <a:lnSpc>
                <a:spcPts val="5289"/>
              </a:lnSpc>
            </a:pPr>
          </a:p>
          <a:p>
            <a:pPr algn="l">
              <a:lnSpc>
                <a:spcPts val="5289"/>
              </a:lnSpc>
            </a:pPr>
            <a:r>
              <a:rPr lang="en-US" sz="3778" b="true">
                <a:solidFill>
                  <a:srgbClr val="4F87FF"/>
                </a:solidFill>
                <a:latin typeface="Arimo Bold"/>
                <a:ea typeface="Arimo Bold"/>
                <a:cs typeface="Arimo Bold"/>
                <a:sym typeface="Arimo Bold"/>
              </a:rPr>
              <a:t>8.1.4 Programming Fundamentals </a:t>
            </a:r>
          </a:p>
          <a:p>
            <a:pPr algn="l">
              <a:lnSpc>
                <a:spcPts val="5289"/>
              </a:lnSpc>
            </a:pPr>
          </a:p>
        </p:txBody>
      </p:sp>
      <p:sp>
        <p:nvSpPr>
          <p:cNvPr name="TextBox 10" id="10"/>
          <p:cNvSpPr txBox="true"/>
          <p:nvPr/>
        </p:nvSpPr>
        <p:spPr>
          <a:xfrm rot="0">
            <a:off x="159139" y="-43507"/>
            <a:ext cx="5003717" cy="606548"/>
          </a:xfrm>
          <a:prstGeom prst="rect">
            <a:avLst/>
          </a:prstGeom>
        </p:spPr>
        <p:txBody>
          <a:bodyPr anchor="t" rtlCol="false" tIns="0" lIns="0" bIns="0" rIns="0">
            <a:spAutoFit/>
          </a:bodyPr>
          <a:lstStyle/>
          <a:p>
            <a:pPr algn="l">
              <a:lnSpc>
                <a:spcPts val="4368"/>
              </a:lnSpc>
            </a:pPr>
            <a:r>
              <a:rPr lang="en-US" sz="3119" b="true">
                <a:solidFill>
                  <a:srgbClr val="FFFFFF"/>
                </a:solidFill>
                <a:latin typeface="Code Pro Bold"/>
                <a:ea typeface="Code Pro Bold"/>
                <a:cs typeface="Code Pro Bold"/>
                <a:sym typeface="Code Pro Bold"/>
              </a:rPr>
              <a:t>Sub Chapter Outline</a:t>
            </a:r>
          </a:p>
        </p:txBody>
      </p:sp>
      <p:sp>
        <p:nvSpPr>
          <p:cNvPr name="TextBox 11" id="11"/>
          <p:cNvSpPr txBox="true"/>
          <p:nvPr/>
        </p:nvSpPr>
        <p:spPr>
          <a:xfrm rot="0">
            <a:off x="8406827" y="2129307"/>
            <a:ext cx="2323050" cy="833739"/>
          </a:xfrm>
          <a:prstGeom prst="rect">
            <a:avLst/>
          </a:prstGeom>
        </p:spPr>
        <p:txBody>
          <a:bodyPr anchor="t" rtlCol="false" tIns="0" lIns="0" bIns="0" rIns="0">
            <a:spAutoFit/>
          </a:bodyPr>
          <a:lstStyle/>
          <a:p>
            <a:pPr algn="l">
              <a:lnSpc>
                <a:spcPts val="5937"/>
              </a:lnSpc>
            </a:pPr>
            <a:r>
              <a:rPr lang="en-US" sz="4240" b="true">
                <a:solidFill>
                  <a:srgbClr val="F4F995"/>
                </a:solidFill>
                <a:latin typeface="Arimo Bold"/>
                <a:ea typeface="Arimo Bold"/>
                <a:cs typeface="Arimo Bold"/>
                <a:sym typeface="Arimo Bold"/>
              </a:rPr>
              <a:t>8.1.4.2</a:t>
            </a:r>
          </a:p>
        </p:txBody>
      </p:sp>
      <p:sp>
        <p:nvSpPr>
          <p:cNvPr name="TextBox 12" id="12"/>
          <p:cNvSpPr txBox="true"/>
          <p:nvPr/>
        </p:nvSpPr>
        <p:spPr>
          <a:xfrm rot="0">
            <a:off x="8406827" y="3738739"/>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8.1.4.3</a:t>
            </a:r>
          </a:p>
        </p:txBody>
      </p:sp>
      <p:sp>
        <p:nvSpPr>
          <p:cNvPr name="TextBox 13" id="13"/>
          <p:cNvSpPr txBox="true"/>
          <p:nvPr/>
        </p:nvSpPr>
        <p:spPr>
          <a:xfrm rot="0">
            <a:off x="8406827" y="5430854"/>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8.1.4.4</a:t>
            </a:r>
          </a:p>
        </p:txBody>
      </p:sp>
      <p:sp>
        <p:nvSpPr>
          <p:cNvPr name="TextBox 14" id="14"/>
          <p:cNvSpPr txBox="true"/>
          <p:nvPr/>
        </p:nvSpPr>
        <p:spPr>
          <a:xfrm rot="0">
            <a:off x="8406827" y="7038619"/>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8.1.4.5</a:t>
            </a:r>
          </a:p>
        </p:txBody>
      </p:sp>
      <p:sp>
        <p:nvSpPr>
          <p:cNvPr name="TextBox 15" id="15"/>
          <p:cNvSpPr txBox="true"/>
          <p:nvPr/>
        </p:nvSpPr>
        <p:spPr>
          <a:xfrm rot="0">
            <a:off x="8406827" y="8648050"/>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8.1.4.6</a:t>
            </a:r>
          </a:p>
        </p:txBody>
      </p:sp>
      <p:sp>
        <p:nvSpPr>
          <p:cNvPr name="TextBox 16" id="16"/>
          <p:cNvSpPr txBox="true"/>
          <p:nvPr/>
        </p:nvSpPr>
        <p:spPr>
          <a:xfrm rot="0">
            <a:off x="11486515" y="750227"/>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Sequencing</a:t>
            </a:r>
          </a:p>
        </p:txBody>
      </p:sp>
      <p:sp>
        <p:nvSpPr>
          <p:cNvPr name="TextBox 17" id="17"/>
          <p:cNvSpPr txBox="true"/>
          <p:nvPr/>
        </p:nvSpPr>
        <p:spPr>
          <a:xfrm rot="0">
            <a:off x="11486515" y="2303348"/>
            <a:ext cx="3760521" cy="761285"/>
          </a:xfrm>
          <a:prstGeom prst="rect">
            <a:avLst/>
          </a:prstGeom>
        </p:spPr>
        <p:txBody>
          <a:bodyPr anchor="t" rtlCol="false" tIns="0" lIns="0" bIns="0" rIns="0">
            <a:spAutoFit/>
          </a:bodyPr>
          <a:lstStyle/>
          <a:p>
            <a:pPr algn="ctr">
              <a:lnSpc>
                <a:spcPts val="5418"/>
              </a:lnSpc>
            </a:pPr>
            <a:r>
              <a:rPr lang="en-US" sz="3870" b="true">
                <a:solidFill>
                  <a:srgbClr val="000000"/>
                </a:solidFill>
                <a:latin typeface="Arimo Bold"/>
                <a:ea typeface="Arimo Bold"/>
                <a:cs typeface="Arimo Bold"/>
                <a:sym typeface="Arimo Bold"/>
              </a:rPr>
              <a:t>Selection</a:t>
            </a:r>
          </a:p>
        </p:txBody>
      </p:sp>
      <p:sp>
        <p:nvSpPr>
          <p:cNvPr name="TextBox 18" id="18"/>
          <p:cNvSpPr txBox="true"/>
          <p:nvPr/>
        </p:nvSpPr>
        <p:spPr>
          <a:xfrm rot="0">
            <a:off x="11486515" y="3910426"/>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Iteration</a:t>
            </a:r>
          </a:p>
        </p:txBody>
      </p:sp>
      <p:sp>
        <p:nvSpPr>
          <p:cNvPr name="TextBox 19" id="19"/>
          <p:cNvSpPr txBox="true"/>
          <p:nvPr/>
        </p:nvSpPr>
        <p:spPr>
          <a:xfrm rot="0">
            <a:off x="11486515" y="5379377"/>
            <a:ext cx="3760521" cy="1186299"/>
          </a:xfrm>
          <a:prstGeom prst="rect">
            <a:avLst/>
          </a:prstGeom>
        </p:spPr>
        <p:txBody>
          <a:bodyPr anchor="t" rtlCol="false" tIns="0" lIns="0" bIns="0" rIns="0">
            <a:spAutoFit/>
          </a:bodyPr>
          <a:lstStyle/>
          <a:p>
            <a:pPr algn="ctr">
              <a:lnSpc>
                <a:spcPts val="4438"/>
              </a:lnSpc>
            </a:pPr>
            <a:r>
              <a:rPr lang="en-US" sz="3170" b="true">
                <a:solidFill>
                  <a:srgbClr val="000000">
                    <a:alpha val="45490"/>
                  </a:srgbClr>
                </a:solidFill>
                <a:latin typeface="Arimo Bold"/>
                <a:ea typeface="Arimo Bold"/>
                <a:cs typeface="Arimo Bold"/>
                <a:sym typeface="Arimo Bold"/>
              </a:rPr>
              <a:t>Totalling and Counting</a:t>
            </a:r>
          </a:p>
        </p:txBody>
      </p:sp>
      <p:sp>
        <p:nvSpPr>
          <p:cNvPr name="TextBox 20" id="20"/>
          <p:cNvSpPr txBox="true"/>
          <p:nvPr/>
        </p:nvSpPr>
        <p:spPr>
          <a:xfrm rot="0">
            <a:off x="11486515" y="6975165"/>
            <a:ext cx="3760521" cy="1247894"/>
          </a:xfrm>
          <a:prstGeom prst="rect">
            <a:avLst/>
          </a:prstGeom>
        </p:spPr>
        <p:txBody>
          <a:bodyPr anchor="t" rtlCol="false" tIns="0" lIns="0" bIns="0" rIns="0">
            <a:spAutoFit/>
          </a:bodyPr>
          <a:lstStyle/>
          <a:p>
            <a:pPr algn="ctr">
              <a:lnSpc>
                <a:spcPts val="4717"/>
              </a:lnSpc>
            </a:pPr>
            <a:r>
              <a:rPr lang="en-US" sz="3370" b="true">
                <a:solidFill>
                  <a:srgbClr val="000000">
                    <a:alpha val="45490"/>
                  </a:srgbClr>
                </a:solidFill>
                <a:latin typeface="Arimo Bold"/>
                <a:ea typeface="Arimo Bold"/>
                <a:cs typeface="Arimo Bold"/>
                <a:sym typeface="Arimo Bold"/>
              </a:rPr>
              <a:t>String handling</a:t>
            </a:r>
          </a:p>
        </p:txBody>
      </p:sp>
      <p:sp>
        <p:nvSpPr>
          <p:cNvPr name="TextBox 21" id="21"/>
          <p:cNvSpPr txBox="true"/>
          <p:nvPr/>
        </p:nvSpPr>
        <p:spPr>
          <a:xfrm rot="0">
            <a:off x="11141852" y="8758856"/>
            <a:ext cx="4449847" cy="894113"/>
          </a:xfrm>
          <a:prstGeom prst="rect">
            <a:avLst/>
          </a:prstGeom>
        </p:spPr>
        <p:txBody>
          <a:bodyPr anchor="t" rtlCol="false" tIns="0" lIns="0" bIns="0" rIns="0">
            <a:spAutoFit/>
          </a:bodyPr>
          <a:lstStyle/>
          <a:p>
            <a:pPr algn="ctr">
              <a:lnSpc>
                <a:spcPts val="3345"/>
              </a:lnSpc>
            </a:pPr>
            <a:r>
              <a:rPr lang="en-US" sz="2390" b="true">
                <a:solidFill>
                  <a:srgbClr val="000000">
                    <a:alpha val="45490"/>
                  </a:srgbClr>
                </a:solidFill>
                <a:latin typeface="Arimo Bold"/>
                <a:ea typeface="Arimo Bold"/>
                <a:cs typeface="Arimo Bold"/>
                <a:sym typeface="Arimo Bold"/>
              </a:rPr>
              <a:t>Arithmetic, Logical and Boolean Operators</a:t>
            </a:r>
          </a:p>
        </p:txBody>
      </p:sp>
      <p:grpSp>
        <p:nvGrpSpPr>
          <p:cNvPr name="Group 22" id="22"/>
          <p:cNvGrpSpPr/>
          <p:nvPr/>
        </p:nvGrpSpPr>
        <p:grpSpPr>
          <a:xfrm rot="0">
            <a:off x="2537237" y="233111"/>
            <a:ext cx="13213526" cy="9925515"/>
            <a:chOff x="0" y="0"/>
            <a:chExt cx="17618034" cy="13234020"/>
          </a:xfrm>
        </p:grpSpPr>
        <p:sp>
          <p:nvSpPr>
            <p:cNvPr name="Freeform 23" id="2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0">
                <a:alphaModFix amt="40000"/>
              </a:blip>
              <a:stretch>
                <a:fillRect l="0" t="0" r="0" b="0"/>
              </a:stretch>
            </a:blipFill>
          </p:spPr>
        </p:sp>
        <p:sp>
          <p:nvSpPr>
            <p:cNvPr name="Freeform 24" id="2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1">
                <a:alphaModFix amt="9999"/>
              </a:blip>
              <a:stretch>
                <a:fillRect l="0" t="0" r="0" b="0"/>
              </a:stretch>
            </a:blipFill>
          </p:spPr>
        </p:sp>
        <p:sp>
          <p:nvSpPr>
            <p:cNvPr name="TextBox 25" id="2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2" tooltip="http://www.exampaperspractice.co.uk"/>
                </a:rPr>
                <a:t>www.exampaperspractice.co.uk</a:t>
              </a:r>
            </a:p>
          </p:txBody>
        </p:sp>
      </p:grpSp>
      <p:sp>
        <p:nvSpPr>
          <p:cNvPr name="TextBox 26" id="26"/>
          <p:cNvSpPr txBox="true"/>
          <p:nvPr/>
        </p:nvSpPr>
        <p:spPr>
          <a:xfrm rot="0">
            <a:off x="8406827" y="521543"/>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8.1.4.1</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FDF3E6"/>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Freeform 3" id="3"/>
          <p:cNvSpPr/>
          <p:nvPr/>
        </p:nvSpPr>
        <p:spPr>
          <a:xfrm flipH="false" flipV="false" rot="0">
            <a:off x="2944079" y="5306331"/>
            <a:ext cx="3086100" cy="3266926"/>
          </a:xfrm>
          <a:custGeom>
            <a:avLst/>
            <a:gdLst/>
            <a:ahLst/>
            <a:cxnLst/>
            <a:rect r="r" b="b" t="t" l="l"/>
            <a:pathLst>
              <a:path h="3266926" w="3086100">
                <a:moveTo>
                  <a:pt x="0" y="0"/>
                </a:moveTo>
                <a:lnTo>
                  <a:pt x="3086100" y="0"/>
                </a:lnTo>
                <a:lnTo>
                  <a:pt x="3086100" y="3266926"/>
                </a:lnTo>
                <a:lnTo>
                  <a:pt x="0" y="32669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01139" y="5212051"/>
            <a:ext cx="1367915" cy="962670"/>
          </a:xfrm>
          <a:custGeom>
            <a:avLst/>
            <a:gdLst/>
            <a:ahLst/>
            <a:cxnLst/>
            <a:rect r="r" b="b" t="t" l="l"/>
            <a:pathLst>
              <a:path h="962670" w="1367915">
                <a:moveTo>
                  <a:pt x="0" y="0"/>
                </a:moveTo>
                <a:lnTo>
                  <a:pt x="1367915" y="0"/>
                </a:lnTo>
                <a:lnTo>
                  <a:pt x="1367915" y="962670"/>
                </a:lnTo>
                <a:lnTo>
                  <a:pt x="0" y="962670"/>
                </a:lnTo>
                <a:lnTo>
                  <a:pt x="0" y="0"/>
                </a:lnTo>
                <a:close/>
              </a:path>
            </a:pathLst>
          </a:custGeom>
          <a:blipFill>
            <a:blip r:embed="rId6">
              <a:extLst>
                <a:ext uri="{96DAC541-7B7A-43D3-8B79-37D633B846F1}">
                  <asvg:svgBlip xmlns:asvg="http://schemas.microsoft.com/office/drawing/2016/SVG/main" r:embed="rId7"/>
                </a:ext>
              </a:extLst>
            </a:blip>
            <a:stretch>
              <a:fillRect l="0" t="-325" r="0" b="-325"/>
            </a:stretch>
          </a:blipFill>
        </p:spPr>
      </p:sp>
      <p:sp>
        <p:nvSpPr>
          <p:cNvPr name="TextBox 5" id="5"/>
          <p:cNvSpPr txBox="true"/>
          <p:nvPr/>
        </p:nvSpPr>
        <p:spPr>
          <a:xfrm rot="0">
            <a:off x="672468" y="383405"/>
            <a:ext cx="3308047" cy="665998"/>
          </a:xfrm>
          <a:prstGeom prst="rect">
            <a:avLst/>
          </a:prstGeom>
        </p:spPr>
        <p:txBody>
          <a:bodyPr anchor="t" rtlCol="false" tIns="0" lIns="0" bIns="0" rIns="0">
            <a:spAutoFit/>
          </a:bodyPr>
          <a:lstStyle/>
          <a:p>
            <a:pPr algn="ctr">
              <a:lnSpc>
                <a:spcPts val="4766"/>
              </a:lnSpc>
            </a:pPr>
            <a:r>
              <a:rPr lang="en-US" sz="3404" b="true">
                <a:solidFill>
                  <a:srgbClr val="D83731"/>
                </a:solidFill>
                <a:latin typeface="Arimo Bold"/>
                <a:ea typeface="Arimo Bold"/>
                <a:cs typeface="Arimo Bold"/>
                <a:sym typeface="Arimo Bold"/>
              </a:rPr>
              <a:t>Select</a:t>
            </a:r>
            <a:r>
              <a:rPr lang="en-US" sz="3404" b="true">
                <a:solidFill>
                  <a:srgbClr val="000000"/>
                </a:solidFill>
                <a:latin typeface="Arimo Bold"/>
                <a:ea typeface="Arimo Bold"/>
                <a:cs typeface="Arimo Bold"/>
                <a:sym typeface="Arimo Bold"/>
              </a:rPr>
              <a:t>ion</a:t>
            </a:r>
          </a:p>
        </p:txBody>
      </p:sp>
      <p:sp>
        <p:nvSpPr>
          <p:cNvPr name="TextBox 6" id="6"/>
          <p:cNvSpPr txBox="true"/>
          <p:nvPr/>
        </p:nvSpPr>
        <p:spPr>
          <a:xfrm rot="0">
            <a:off x="3076165" y="6022321"/>
            <a:ext cx="2821928" cy="1863372"/>
          </a:xfrm>
          <a:prstGeom prst="rect">
            <a:avLst/>
          </a:prstGeom>
        </p:spPr>
        <p:txBody>
          <a:bodyPr anchor="t" rtlCol="false" tIns="0" lIns="0" bIns="0" rIns="0">
            <a:spAutoFit/>
          </a:bodyPr>
          <a:lstStyle/>
          <a:p>
            <a:pPr algn="ctr">
              <a:lnSpc>
                <a:spcPts val="4715"/>
              </a:lnSpc>
            </a:pPr>
            <a:r>
              <a:rPr lang="en-US" sz="3368" b="true">
                <a:solidFill>
                  <a:srgbClr val="000000"/>
                </a:solidFill>
                <a:latin typeface="Arimo Bold"/>
                <a:ea typeface="Arimo Bold"/>
                <a:cs typeface="Arimo Bold"/>
                <a:sym typeface="Arimo Bold"/>
              </a:rPr>
              <a:t>Do you like football?</a:t>
            </a:r>
          </a:p>
        </p:txBody>
      </p:sp>
      <p:sp>
        <p:nvSpPr>
          <p:cNvPr name="TextBox 7" id="7"/>
          <p:cNvSpPr txBox="true"/>
          <p:nvPr/>
        </p:nvSpPr>
        <p:spPr>
          <a:xfrm rot="0">
            <a:off x="1897232" y="2268826"/>
            <a:ext cx="14493537" cy="16668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Another fundamental concept in programming involves the ability of code to make decisions or pose questions, particularly when there are multiple potential options available.</a:t>
            </a:r>
          </a:p>
        </p:txBody>
      </p:sp>
      <p:grpSp>
        <p:nvGrpSpPr>
          <p:cNvPr name="Group 8" id="8"/>
          <p:cNvGrpSpPr/>
          <p:nvPr/>
        </p:nvGrpSpPr>
        <p:grpSpPr>
          <a:xfrm rot="-536091">
            <a:off x="6266078" y="6127096"/>
            <a:ext cx="2072274" cy="47625"/>
            <a:chOff x="0" y="0"/>
            <a:chExt cx="2763032" cy="63500"/>
          </a:xfrm>
        </p:grpSpPr>
        <p:sp>
          <p:nvSpPr>
            <p:cNvPr name="Freeform 9" id="9"/>
            <p:cNvSpPr/>
            <p:nvPr/>
          </p:nvSpPr>
          <p:spPr>
            <a:xfrm flipH="false" flipV="false" rot="0">
              <a:off x="31750" y="0"/>
              <a:ext cx="2699512" cy="63500"/>
            </a:xfrm>
            <a:custGeom>
              <a:avLst/>
              <a:gdLst/>
              <a:ahLst/>
              <a:cxnLst/>
              <a:rect r="r" b="b" t="t" l="l"/>
              <a:pathLst>
                <a:path h="63500" w="2699512">
                  <a:moveTo>
                    <a:pt x="0" y="0"/>
                  </a:moveTo>
                  <a:lnTo>
                    <a:pt x="2699512" y="0"/>
                  </a:lnTo>
                  <a:lnTo>
                    <a:pt x="2699512" y="63500"/>
                  </a:lnTo>
                  <a:lnTo>
                    <a:pt x="0" y="63500"/>
                  </a:lnTo>
                  <a:close/>
                </a:path>
              </a:pathLst>
            </a:custGeom>
            <a:solidFill>
              <a:srgbClr val="000000"/>
            </a:solidFill>
          </p:spPr>
        </p:sp>
      </p:grpSp>
      <p:grpSp>
        <p:nvGrpSpPr>
          <p:cNvPr name="Group 10" id="10"/>
          <p:cNvGrpSpPr/>
          <p:nvPr/>
        </p:nvGrpSpPr>
        <p:grpSpPr>
          <a:xfrm rot="731636">
            <a:off x="6255236" y="8031049"/>
            <a:ext cx="2097657" cy="47625"/>
            <a:chOff x="0" y="0"/>
            <a:chExt cx="2796876" cy="63500"/>
          </a:xfrm>
        </p:grpSpPr>
        <p:sp>
          <p:nvSpPr>
            <p:cNvPr name="Freeform 11" id="11"/>
            <p:cNvSpPr/>
            <p:nvPr/>
          </p:nvSpPr>
          <p:spPr>
            <a:xfrm flipH="false" flipV="false" rot="0">
              <a:off x="31750" y="0"/>
              <a:ext cx="2733421" cy="63500"/>
            </a:xfrm>
            <a:custGeom>
              <a:avLst/>
              <a:gdLst/>
              <a:ahLst/>
              <a:cxnLst/>
              <a:rect r="r" b="b" t="t" l="l"/>
              <a:pathLst>
                <a:path h="63500" w="2733421">
                  <a:moveTo>
                    <a:pt x="0" y="0"/>
                  </a:moveTo>
                  <a:lnTo>
                    <a:pt x="2733421" y="0"/>
                  </a:lnTo>
                  <a:lnTo>
                    <a:pt x="2733421" y="63500"/>
                  </a:lnTo>
                  <a:lnTo>
                    <a:pt x="0" y="63500"/>
                  </a:lnTo>
                  <a:close/>
                </a:path>
              </a:pathLst>
            </a:custGeom>
            <a:solidFill>
              <a:srgbClr val="000000"/>
            </a:solidFill>
          </p:spPr>
        </p:sp>
      </p:grpSp>
      <p:sp>
        <p:nvSpPr>
          <p:cNvPr name="Freeform 12" id="12"/>
          <p:cNvSpPr/>
          <p:nvPr/>
        </p:nvSpPr>
        <p:spPr>
          <a:xfrm flipH="false" flipV="false" rot="0">
            <a:off x="8763154" y="7268403"/>
            <a:ext cx="3864741" cy="1919278"/>
          </a:xfrm>
          <a:custGeom>
            <a:avLst/>
            <a:gdLst/>
            <a:ahLst/>
            <a:cxnLst/>
            <a:rect r="r" b="b" t="t" l="l"/>
            <a:pathLst>
              <a:path h="1919278" w="3864741">
                <a:moveTo>
                  <a:pt x="0" y="0"/>
                </a:moveTo>
                <a:lnTo>
                  <a:pt x="3864741" y="0"/>
                </a:lnTo>
                <a:lnTo>
                  <a:pt x="3864741" y="1919278"/>
                </a:lnTo>
                <a:lnTo>
                  <a:pt x="0" y="19192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8763154" y="5134420"/>
            <a:ext cx="3864741" cy="1919278"/>
          </a:xfrm>
          <a:custGeom>
            <a:avLst/>
            <a:gdLst/>
            <a:ahLst/>
            <a:cxnLst/>
            <a:rect r="r" b="b" t="t" l="l"/>
            <a:pathLst>
              <a:path h="1919278" w="3864741">
                <a:moveTo>
                  <a:pt x="0" y="0"/>
                </a:moveTo>
                <a:lnTo>
                  <a:pt x="3864741" y="0"/>
                </a:lnTo>
                <a:lnTo>
                  <a:pt x="3864741" y="1919278"/>
                </a:lnTo>
                <a:lnTo>
                  <a:pt x="0" y="19192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4" id="14"/>
          <p:cNvSpPr txBox="true"/>
          <p:nvPr/>
        </p:nvSpPr>
        <p:spPr>
          <a:xfrm rot="0">
            <a:off x="5707404" y="5509029"/>
            <a:ext cx="2821928" cy="665691"/>
          </a:xfrm>
          <a:prstGeom prst="rect">
            <a:avLst/>
          </a:prstGeom>
        </p:spPr>
        <p:txBody>
          <a:bodyPr anchor="t" rtlCol="false" tIns="0" lIns="0" bIns="0" rIns="0">
            <a:spAutoFit/>
          </a:bodyPr>
          <a:lstStyle/>
          <a:p>
            <a:pPr algn="ctr">
              <a:lnSpc>
                <a:spcPts val="4715"/>
              </a:lnSpc>
            </a:pPr>
            <a:r>
              <a:rPr lang="en-US" sz="3368" b="true">
                <a:solidFill>
                  <a:srgbClr val="000000"/>
                </a:solidFill>
                <a:latin typeface="Arimo Bold"/>
                <a:ea typeface="Arimo Bold"/>
                <a:cs typeface="Arimo Bold"/>
                <a:sym typeface="Arimo Bold"/>
              </a:rPr>
              <a:t>Yes</a:t>
            </a:r>
          </a:p>
        </p:txBody>
      </p:sp>
      <p:sp>
        <p:nvSpPr>
          <p:cNvPr name="TextBox 15" id="15"/>
          <p:cNvSpPr txBox="true"/>
          <p:nvPr/>
        </p:nvSpPr>
        <p:spPr>
          <a:xfrm rot="0">
            <a:off x="5707404" y="7907565"/>
            <a:ext cx="2821928" cy="665691"/>
          </a:xfrm>
          <a:prstGeom prst="rect">
            <a:avLst/>
          </a:prstGeom>
        </p:spPr>
        <p:txBody>
          <a:bodyPr anchor="t" rtlCol="false" tIns="0" lIns="0" bIns="0" rIns="0">
            <a:spAutoFit/>
          </a:bodyPr>
          <a:lstStyle/>
          <a:p>
            <a:pPr algn="ctr">
              <a:lnSpc>
                <a:spcPts val="4715"/>
              </a:lnSpc>
            </a:pPr>
            <a:r>
              <a:rPr lang="en-US" sz="3368" b="true">
                <a:solidFill>
                  <a:srgbClr val="000000"/>
                </a:solidFill>
                <a:latin typeface="Arimo Bold"/>
                <a:ea typeface="Arimo Bold"/>
                <a:cs typeface="Arimo Bold"/>
                <a:sym typeface="Arimo Bold"/>
              </a:rPr>
              <a:t>No</a:t>
            </a:r>
          </a:p>
        </p:txBody>
      </p:sp>
      <p:sp>
        <p:nvSpPr>
          <p:cNvPr name="TextBox 16" id="16"/>
          <p:cNvSpPr txBox="true"/>
          <p:nvPr/>
        </p:nvSpPr>
        <p:spPr>
          <a:xfrm rot="0">
            <a:off x="9021405" y="5359131"/>
            <a:ext cx="3168552" cy="1136333"/>
          </a:xfrm>
          <a:prstGeom prst="rect">
            <a:avLst/>
          </a:prstGeom>
        </p:spPr>
        <p:txBody>
          <a:bodyPr anchor="t" rtlCol="false" tIns="0" lIns="0" bIns="0" rIns="0">
            <a:spAutoFit/>
          </a:bodyPr>
          <a:lstStyle/>
          <a:p>
            <a:pPr algn="ctr">
              <a:lnSpc>
                <a:spcPts val="4252"/>
              </a:lnSpc>
            </a:pPr>
            <a:r>
              <a:rPr lang="en-US" sz="3036" b="true">
                <a:solidFill>
                  <a:srgbClr val="000000"/>
                </a:solidFill>
                <a:latin typeface="Arimo Bold"/>
                <a:ea typeface="Arimo Bold"/>
                <a:cs typeface="Arimo Bold"/>
                <a:sym typeface="Arimo Bold"/>
              </a:rPr>
              <a:t>Show football videos</a:t>
            </a:r>
          </a:p>
        </p:txBody>
      </p:sp>
      <p:sp>
        <p:nvSpPr>
          <p:cNvPr name="TextBox 17" id="17"/>
          <p:cNvSpPr txBox="true"/>
          <p:nvPr/>
        </p:nvSpPr>
        <p:spPr>
          <a:xfrm rot="0">
            <a:off x="9111248" y="7681770"/>
            <a:ext cx="3168552" cy="1136333"/>
          </a:xfrm>
          <a:prstGeom prst="rect">
            <a:avLst/>
          </a:prstGeom>
        </p:spPr>
        <p:txBody>
          <a:bodyPr anchor="t" rtlCol="false" tIns="0" lIns="0" bIns="0" rIns="0">
            <a:spAutoFit/>
          </a:bodyPr>
          <a:lstStyle/>
          <a:p>
            <a:pPr algn="ctr">
              <a:lnSpc>
                <a:spcPts val="4252"/>
              </a:lnSpc>
            </a:pPr>
            <a:r>
              <a:rPr lang="en-US" sz="3036" b="true">
                <a:solidFill>
                  <a:srgbClr val="000000"/>
                </a:solidFill>
                <a:latin typeface="Arimo Bold"/>
                <a:ea typeface="Arimo Bold"/>
                <a:cs typeface="Arimo Bold"/>
                <a:sym typeface="Arimo Bold"/>
              </a:rPr>
              <a:t>Show other videos</a:t>
            </a:r>
          </a:p>
        </p:txBody>
      </p:sp>
      <p:grpSp>
        <p:nvGrpSpPr>
          <p:cNvPr name="Group 18" id="18"/>
          <p:cNvGrpSpPr/>
          <p:nvPr/>
        </p:nvGrpSpPr>
        <p:grpSpPr>
          <a:xfrm rot="0">
            <a:off x="2537237" y="180743"/>
            <a:ext cx="13213526" cy="9925515"/>
            <a:chOff x="0" y="0"/>
            <a:chExt cx="17618034" cy="13234020"/>
          </a:xfrm>
        </p:grpSpPr>
        <p:sp>
          <p:nvSpPr>
            <p:cNvPr name="Freeform 19" id="1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0">
                <a:alphaModFix amt="70000"/>
              </a:blip>
              <a:stretch>
                <a:fillRect l="0" t="0" r="0" b="0"/>
              </a:stretch>
            </a:blipFill>
          </p:spPr>
        </p:sp>
        <p:sp>
          <p:nvSpPr>
            <p:cNvPr name="Freeform 20" id="2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1">
                <a:alphaModFix amt="9999"/>
              </a:blip>
              <a:stretch>
                <a:fillRect l="0" t="0" r="0" b="0"/>
              </a:stretch>
            </a:blipFill>
          </p:spPr>
        </p:sp>
        <p:sp>
          <p:nvSpPr>
            <p:cNvPr name="TextBox 21" id="2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2" tooltip="http://www.exampaperspractice.co.uk"/>
                </a:rPr>
                <a:t>www.exampaperspractice.co.uk</a:t>
              </a:r>
            </a:p>
          </p:txBody>
        </p:sp>
      </p:gr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FDF3E6"/>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TextBox 3" id="3"/>
          <p:cNvSpPr txBox="true"/>
          <p:nvPr/>
        </p:nvSpPr>
        <p:spPr>
          <a:xfrm rot="0">
            <a:off x="672468" y="383405"/>
            <a:ext cx="3308047" cy="665998"/>
          </a:xfrm>
          <a:prstGeom prst="rect">
            <a:avLst/>
          </a:prstGeom>
        </p:spPr>
        <p:txBody>
          <a:bodyPr anchor="t" rtlCol="false" tIns="0" lIns="0" bIns="0" rIns="0">
            <a:spAutoFit/>
          </a:bodyPr>
          <a:lstStyle/>
          <a:p>
            <a:pPr algn="ctr">
              <a:lnSpc>
                <a:spcPts val="4766"/>
              </a:lnSpc>
            </a:pPr>
            <a:r>
              <a:rPr lang="en-US" sz="3404" b="true">
                <a:solidFill>
                  <a:srgbClr val="D83731"/>
                </a:solidFill>
                <a:latin typeface="Arimo Bold"/>
                <a:ea typeface="Arimo Bold"/>
                <a:cs typeface="Arimo Bold"/>
                <a:sym typeface="Arimo Bold"/>
              </a:rPr>
              <a:t>Select</a:t>
            </a:r>
            <a:r>
              <a:rPr lang="en-US" sz="3404" b="true">
                <a:solidFill>
                  <a:srgbClr val="000000"/>
                </a:solidFill>
                <a:latin typeface="Arimo Bold"/>
                <a:ea typeface="Arimo Bold"/>
                <a:cs typeface="Arimo Bold"/>
                <a:sym typeface="Arimo Bold"/>
              </a:rPr>
              <a:t>ion</a:t>
            </a:r>
          </a:p>
        </p:txBody>
      </p:sp>
      <p:sp>
        <p:nvSpPr>
          <p:cNvPr name="TextBox 4" id="4"/>
          <p:cNvSpPr txBox="true"/>
          <p:nvPr/>
        </p:nvSpPr>
        <p:spPr>
          <a:xfrm rot="0">
            <a:off x="2985096" y="2343598"/>
            <a:ext cx="13610174"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Selection can be written in programs by using either an </a:t>
            </a:r>
          </a:p>
          <a:p>
            <a:pPr algn="ctr">
              <a:lnSpc>
                <a:spcPts val="4200"/>
              </a:lnSpc>
            </a:pPr>
            <a:r>
              <a:rPr lang="en-US" sz="3000" b="true">
                <a:solidFill>
                  <a:srgbClr val="AD2121"/>
                </a:solidFill>
                <a:latin typeface="Arimo Bold"/>
                <a:ea typeface="Arimo Bold"/>
                <a:cs typeface="Arimo Bold"/>
                <a:sym typeface="Arimo Bold"/>
              </a:rPr>
              <a:t>IF statement</a:t>
            </a:r>
            <a:r>
              <a:rPr lang="en-US" sz="3000" b="true">
                <a:solidFill>
                  <a:srgbClr val="000000"/>
                </a:solidFill>
                <a:latin typeface="Arimo Bold"/>
                <a:ea typeface="Arimo Bold"/>
                <a:cs typeface="Arimo Bold"/>
                <a:sym typeface="Arimo Bold"/>
              </a:rPr>
              <a:t> ...</a:t>
            </a:r>
          </a:p>
        </p:txBody>
      </p:sp>
      <p:sp>
        <p:nvSpPr>
          <p:cNvPr name="Freeform 5" id="5"/>
          <p:cNvSpPr/>
          <p:nvPr/>
        </p:nvSpPr>
        <p:spPr>
          <a:xfrm flipH="false" flipV="false" rot="0">
            <a:off x="1028700" y="4688303"/>
            <a:ext cx="7070833" cy="5064484"/>
          </a:xfrm>
          <a:custGeom>
            <a:avLst/>
            <a:gdLst/>
            <a:ahLst/>
            <a:cxnLst/>
            <a:rect r="r" b="b" t="t" l="l"/>
            <a:pathLst>
              <a:path h="5064484" w="7070833">
                <a:moveTo>
                  <a:pt x="0" y="0"/>
                </a:moveTo>
                <a:lnTo>
                  <a:pt x="7070833" y="0"/>
                </a:lnTo>
                <a:lnTo>
                  <a:pt x="7070833" y="5064484"/>
                </a:lnTo>
                <a:lnTo>
                  <a:pt x="0" y="5064484"/>
                </a:lnTo>
                <a:lnTo>
                  <a:pt x="0" y="0"/>
                </a:lnTo>
                <a:close/>
              </a:path>
            </a:pathLst>
          </a:custGeom>
          <a:blipFill>
            <a:blip r:embed="rId4">
              <a:extLst>
                <a:ext uri="{96DAC541-7B7A-43D3-8B79-37D633B846F1}">
                  <asvg:svgBlip xmlns:asvg="http://schemas.microsoft.com/office/drawing/2016/SVG/main" r:embed="rId5"/>
                </a:ext>
              </a:extLst>
            </a:blip>
            <a:stretch>
              <a:fillRect l="0" t="-171" r="0" b="-171"/>
            </a:stretch>
          </a:blipFill>
        </p:spPr>
      </p:sp>
      <p:grpSp>
        <p:nvGrpSpPr>
          <p:cNvPr name="Group 6" id="6"/>
          <p:cNvGrpSpPr/>
          <p:nvPr/>
        </p:nvGrpSpPr>
        <p:grpSpPr>
          <a:xfrm rot="0">
            <a:off x="8816731" y="4426741"/>
            <a:ext cx="8446782" cy="4831559"/>
            <a:chOff x="0" y="0"/>
            <a:chExt cx="11262376" cy="6442079"/>
          </a:xfrm>
        </p:grpSpPr>
        <p:sp>
          <p:nvSpPr>
            <p:cNvPr name="Freeform 7" id="7"/>
            <p:cNvSpPr/>
            <p:nvPr/>
          </p:nvSpPr>
          <p:spPr>
            <a:xfrm flipH="false" flipV="false" rot="0">
              <a:off x="0" y="0"/>
              <a:ext cx="11262360" cy="6442075"/>
            </a:xfrm>
            <a:custGeom>
              <a:avLst/>
              <a:gdLst/>
              <a:ahLst/>
              <a:cxnLst/>
              <a:rect r="r" b="b" t="t" l="l"/>
              <a:pathLst>
                <a:path h="6442075" w="11262360">
                  <a:moveTo>
                    <a:pt x="0" y="0"/>
                  </a:moveTo>
                  <a:lnTo>
                    <a:pt x="11262360" y="0"/>
                  </a:lnTo>
                  <a:lnTo>
                    <a:pt x="11262360" y="6442075"/>
                  </a:lnTo>
                  <a:lnTo>
                    <a:pt x="0" y="6442075"/>
                  </a:lnTo>
                  <a:lnTo>
                    <a:pt x="0" y="0"/>
                  </a:lnTo>
                  <a:close/>
                </a:path>
              </a:pathLst>
            </a:custGeom>
            <a:blipFill>
              <a:blip r:embed="rId6"/>
              <a:stretch>
                <a:fillRect l="0" t="0" r="0" b="0"/>
              </a:stretch>
            </a:blipFill>
          </p:spPr>
        </p:sp>
      </p:grpSp>
      <p:sp>
        <p:nvSpPr>
          <p:cNvPr name="TextBox 8" id="8"/>
          <p:cNvSpPr txBox="true"/>
          <p:nvPr/>
        </p:nvSpPr>
        <p:spPr>
          <a:xfrm rot="0">
            <a:off x="1232197" y="5357558"/>
            <a:ext cx="6663840" cy="3574857"/>
          </a:xfrm>
          <a:prstGeom prst="rect">
            <a:avLst/>
          </a:prstGeom>
        </p:spPr>
        <p:txBody>
          <a:bodyPr anchor="t" rtlCol="false" tIns="0" lIns="0" bIns="0" rIns="0">
            <a:spAutoFit/>
          </a:bodyPr>
          <a:lstStyle/>
          <a:p>
            <a:pPr algn="l">
              <a:lnSpc>
                <a:spcPts val="4035"/>
              </a:lnSpc>
            </a:pPr>
            <a:r>
              <a:rPr lang="en-US" sz="2881">
                <a:solidFill>
                  <a:srgbClr val="002529"/>
                </a:solidFill>
                <a:latin typeface="Code Pro"/>
                <a:ea typeface="Code Pro"/>
                <a:cs typeface="Code Pro"/>
                <a:sym typeface="Code Pro"/>
              </a:rPr>
              <a:t>INPUT Age</a:t>
            </a:r>
          </a:p>
          <a:p>
            <a:pPr algn="l">
              <a:lnSpc>
                <a:spcPts val="4035"/>
              </a:lnSpc>
            </a:pPr>
            <a:r>
              <a:rPr lang="en-US" sz="2881">
                <a:solidFill>
                  <a:srgbClr val="D83731"/>
                </a:solidFill>
                <a:latin typeface="Code Pro"/>
                <a:ea typeface="Code Pro"/>
                <a:cs typeface="Code Pro"/>
                <a:sym typeface="Code Pro"/>
              </a:rPr>
              <a:t>IF Age &gt; 18</a:t>
            </a:r>
          </a:p>
          <a:p>
            <a:pPr algn="l">
              <a:lnSpc>
                <a:spcPts val="4035"/>
              </a:lnSpc>
            </a:pPr>
            <a:r>
              <a:rPr lang="en-US" sz="2881">
                <a:solidFill>
                  <a:srgbClr val="D83731"/>
                </a:solidFill>
                <a:latin typeface="Code Pro"/>
                <a:ea typeface="Code Pro"/>
                <a:cs typeface="Code Pro"/>
                <a:sym typeface="Code Pro"/>
              </a:rPr>
              <a:t>       THEN</a:t>
            </a:r>
          </a:p>
          <a:p>
            <a:pPr algn="l">
              <a:lnSpc>
                <a:spcPts val="4035"/>
              </a:lnSpc>
            </a:pPr>
            <a:r>
              <a:rPr lang="en-US" sz="2881">
                <a:solidFill>
                  <a:srgbClr val="D83731"/>
                </a:solidFill>
                <a:latin typeface="Code Pro"/>
                <a:ea typeface="Code Pro"/>
                <a:cs typeface="Code Pro"/>
                <a:sym typeface="Code Pro"/>
              </a:rPr>
              <a:t>                  OUTPUT "You are an adult"</a:t>
            </a:r>
          </a:p>
          <a:p>
            <a:pPr algn="l">
              <a:lnSpc>
                <a:spcPts val="4035"/>
              </a:lnSpc>
            </a:pPr>
            <a:r>
              <a:rPr lang="en-US" sz="2881">
                <a:solidFill>
                  <a:srgbClr val="D83731"/>
                </a:solidFill>
                <a:latin typeface="Code Pro"/>
                <a:ea typeface="Code Pro"/>
                <a:cs typeface="Code Pro"/>
                <a:sym typeface="Code Pro"/>
              </a:rPr>
              <a:t>        ELSE</a:t>
            </a:r>
          </a:p>
          <a:p>
            <a:pPr algn="l">
              <a:lnSpc>
                <a:spcPts val="4035"/>
              </a:lnSpc>
            </a:pPr>
            <a:r>
              <a:rPr lang="en-US" sz="2881">
                <a:solidFill>
                  <a:srgbClr val="D83731"/>
                </a:solidFill>
                <a:latin typeface="Code Pro"/>
                <a:ea typeface="Code Pro"/>
                <a:cs typeface="Code Pro"/>
                <a:sym typeface="Code Pro"/>
              </a:rPr>
              <a:t>                  OUTPUT "You are a kid"</a:t>
            </a:r>
          </a:p>
          <a:p>
            <a:pPr algn="l">
              <a:lnSpc>
                <a:spcPts val="4035"/>
              </a:lnSpc>
            </a:pPr>
            <a:r>
              <a:rPr lang="en-US" sz="2881">
                <a:solidFill>
                  <a:srgbClr val="D83731"/>
                </a:solidFill>
                <a:latin typeface="Code Pro"/>
                <a:ea typeface="Code Pro"/>
                <a:cs typeface="Code Pro"/>
                <a:sym typeface="Code Pro"/>
              </a:rPr>
              <a:t>ENDIF </a:t>
            </a:r>
          </a:p>
        </p:txBody>
      </p:sp>
      <p:sp>
        <p:nvSpPr>
          <p:cNvPr name="TextBox 9" id="9"/>
          <p:cNvSpPr txBox="true"/>
          <p:nvPr/>
        </p:nvSpPr>
        <p:spPr>
          <a:xfrm rot="0">
            <a:off x="2858779" y="3981168"/>
            <a:ext cx="3029099" cy="707136"/>
          </a:xfrm>
          <a:prstGeom prst="rect">
            <a:avLst/>
          </a:prstGeom>
        </p:spPr>
        <p:txBody>
          <a:bodyPr anchor="t" rtlCol="false" tIns="0" lIns="0" bIns="0" rIns="0">
            <a:spAutoFit/>
          </a:bodyPr>
          <a:lstStyle/>
          <a:p>
            <a:pPr algn="ctr">
              <a:lnSpc>
                <a:spcPts val="5123"/>
              </a:lnSpc>
            </a:pPr>
            <a:r>
              <a:rPr lang="en-US" sz="3659">
                <a:solidFill>
                  <a:srgbClr val="3A3D50"/>
                </a:solidFill>
                <a:latin typeface="Code Pro"/>
                <a:ea typeface="Code Pro"/>
                <a:cs typeface="Code Pro"/>
                <a:sym typeface="Code Pro"/>
              </a:rPr>
              <a:t>Pseudocode</a:t>
            </a:r>
          </a:p>
        </p:txBody>
      </p:sp>
      <p:sp>
        <p:nvSpPr>
          <p:cNvPr name="TextBox 10" id="10"/>
          <p:cNvSpPr txBox="true"/>
          <p:nvPr/>
        </p:nvSpPr>
        <p:spPr>
          <a:xfrm rot="0">
            <a:off x="11515973" y="4436364"/>
            <a:ext cx="3048298" cy="707136"/>
          </a:xfrm>
          <a:prstGeom prst="rect">
            <a:avLst/>
          </a:prstGeom>
        </p:spPr>
        <p:txBody>
          <a:bodyPr anchor="t" rtlCol="false" tIns="0" lIns="0" bIns="0" rIns="0">
            <a:spAutoFit/>
          </a:bodyPr>
          <a:lstStyle/>
          <a:p>
            <a:pPr algn="ctr">
              <a:lnSpc>
                <a:spcPts val="5123"/>
              </a:lnSpc>
            </a:pPr>
            <a:r>
              <a:rPr lang="en-US" sz="3659">
                <a:solidFill>
                  <a:srgbClr val="3A3D50"/>
                </a:solidFill>
                <a:latin typeface="Code Pro"/>
                <a:ea typeface="Code Pro"/>
                <a:cs typeface="Code Pro"/>
                <a:sym typeface="Code Pro"/>
              </a:rPr>
              <a:t>Python Code</a:t>
            </a:r>
          </a:p>
        </p:txBody>
      </p:sp>
      <p:sp>
        <p:nvSpPr>
          <p:cNvPr name="Freeform 11" id="11"/>
          <p:cNvSpPr/>
          <p:nvPr/>
        </p:nvSpPr>
        <p:spPr>
          <a:xfrm flipH="false" flipV="false" rot="-10800000">
            <a:off x="16380923" y="6709078"/>
            <a:ext cx="270761" cy="1514746"/>
          </a:xfrm>
          <a:custGeom>
            <a:avLst/>
            <a:gdLst/>
            <a:ahLst/>
            <a:cxnLst/>
            <a:rect r="r" b="b" t="t" l="l"/>
            <a:pathLst>
              <a:path h="1514746" w="270761">
                <a:moveTo>
                  <a:pt x="0" y="0"/>
                </a:moveTo>
                <a:lnTo>
                  <a:pt x="270761" y="0"/>
                </a:lnTo>
                <a:lnTo>
                  <a:pt x="270761" y="1514746"/>
                </a:lnTo>
                <a:lnTo>
                  <a:pt x="0" y="1514746"/>
                </a:lnTo>
                <a:lnTo>
                  <a:pt x="0" y="0"/>
                </a:lnTo>
                <a:close/>
              </a:path>
            </a:pathLst>
          </a:custGeom>
          <a:blipFill>
            <a:blip r:embed="rId7">
              <a:extLst>
                <a:ext uri="{96DAC541-7B7A-43D3-8B79-37D633B846F1}">
                  <asvg:svgBlip xmlns:asvg="http://schemas.microsoft.com/office/drawing/2016/SVG/main" r:embed="rId8"/>
                </a:ext>
              </a:extLst>
            </a:blip>
            <a:stretch>
              <a:fillRect l="-2447" t="0" r="-2447" b="0"/>
            </a:stretch>
          </a:blipFill>
        </p:spPr>
      </p:sp>
      <p:sp>
        <p:nvSpPr>
          <p:cNvPr name="TextBox 12" id="12"/>
          <p:cNvSpPr txBox="true"/>
          <p:nvPr/>
        </p:nvSpPr>
        <p:spPr>
          <a:xfrm rot="0">
            <a:off x="16832776" y="7106886"/>
            <a:ext cx="1276395" cy="696619"/>
          </a:xfrm>
          <a:prstGeom prst="rect">
            <a:avLst/>
          </a:prstGeom>
        </p:spPr>
        <p:txBody>
          <a:bodyPr anchor="t" rtlCol="false" tIns="0" lIns="0" bIns="0" rIns="0">
            <a:spAutoFit/>
          </a:bodyPr>
          <a:lstStyle/>
          <a:p>
            <a:pPr algn="ctr">
              <a:lnSpc>
                <a:spcPts val="2549"/>
              </a:lnSpc>
            </a:pPr>
            <a:r>
              <a:rPr lang="en-US" sz="1821" b="true">
                <a:solidFill>
                  <a:srgbClr val="000000"/>
                </a:solidFill>
                <a:latin typeface="Arimo Bold"/>
                <a:ea typeface="Arimo Bold"/>
                <a:cs typeface="Arimo Bold"/>
                <a:sym typeface="Arimo Bold"/>
              </a:rPr>
              <a:t>If statement</a:t>
            </a:r>
          </a:p>
        </p:txBody>
      </p:sp>
      <p:grpSp>
        <p:nvGrpSpPr>
          <p:cNvPr name="Group 13" id="13"/>
          <p:cNvGrpSpPr/>
          <p:nvPr/>
        </p:nvGrpSpPr>
        <p:grpSpPr>
          <a:xfrm rot="0">
            <a:off x="2537237" y="180743"/>
            <a:ext cx="13213526" cy="9925515"/>
            <a:chOff x="0" y="0"/>
            <a:chExt cx="17618034" cy="13234020"/>
          </a:xfrm>
        </p:grpSpPr>
        <p:sp>
          <p:nvSpPr>
            <p:cNvPr name="Freeform 14" id="1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15" id="1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16" id="1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FDF3E6"/>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Freeform 3" id="3"/>
          <p:cNvSpPr/>
          <p:nvPr/>
        </p:nvSpPr>
        <p:spPr>
          <a:xfrm flipH="false" flipV="false" rot="0">
            <a:off x="1028700" y="4688303"/>
            <a:ext cx="7070833" cy="5064484"/>
          </a:xfrm>
          <a:custGeom>
            <a:avLst/>
            <a:gdLst/>
            <a:ahLst/>
            <a:cxnLst/>
            <a:rect r="r" b="b" t="t" l="l"/>
            <a:pathLst>
              <a:path h="5064484" w="7070833">
                <a:moveTo>
                  <a:pt x="0" y="0"/>
                </a:moveTo>
                <a:lnTo>
                  <a:pt x="7070833" y="0"/>
                </a:lnTo>
                <a:lnTo>
                  <a:pt x="7070833" y="5064484"/>
                </a:lnTo>
                <a:lnTo>
                  <a:pt x="0" y="5064484"/>
                </a:lnTo>
                <a:lnTo>
                  <a:pt x="0" y="0"/>
                </a:lnTo>
                <a:close/>
              </a:path>
            </a:pathLst>
          </a:custGeom>
          <a:blipFill>
            <a:blip r:embed="rId4">
              <a:extLst>
                <a:ext uri="{96DAC541-7B7A-43D3-8B79-37D633B846F1}">
                  <asvg:svgBlip xmlns:asvg="http://schemas.microsoft.com/office/drawing/2016/SVG/main" r:embed="rId5"/>
                </a:ext>
              </a:extLst>
            </a:blip>
            <a:stretch>
              <a:fillRect l="0" t="-171" r="0" b="-171"/>
            </a:stretch>
          </a:blipFill>
        </p:spPr>
      </p:sp>
      <p:grpSp>
        <p:nvGrpSpPr>
          <p:cNvPr name="Group 4" id="4"/>
          <p:cNvGrpSpPr/>
          <p:nvPr/>
        </p:nvGrpSpPr>
        <p:grpSpPr>
          <a:xfrm rot="0">
            <a:off x="9096998" y="3639026"/>
            <a:ext cx="8758143" cy="6743770"/>
            <a:chOff x="0" y="0"/>
            <a:chExt cx="11677524" cy="8991693"/>
          </a:xfrm>
        </p:grpSpPr>
        <p:sp>
          <p:nvSpPr>
            <p:cNvPr name="Freeform 5" id="5"/>
            <p:cNvSpPr/>
            <p:nvPr/>
          </p:nvSpPr>
          <p:spPr>
            <a:xfrm flipH="false" flipV="false" rot="0">
              <a:off x="0" y="0"/>
              <a:ext cx="11677523" cy="8991727"/>
            </a:xfrm>
            <a:custGeom>
              <a:avLst/>
              <a:gdLst/>
              <a:ahLst/>
              <a:cxnLst/>
              <a:rect r="r" b="b" t="t" l="l"/>
              <a:pathLst>
                <a:path h="8991727" w="11677523">
                  <a:moveTo>
                    <a:pt x="0" y="0"/>
                  </a:moveTo>
                  <a:lnTo>
                    <a:pt x="11677523" y="0"/>
                  </a:lnTo>
                  <a:lnTo>
                    <a:pt x="11677523" y="8991727"/>
                  </a:lnTo>
                  <a:lnTo>
                    <a:pt x="0" y="8991727"/>
                  </a:lnTo>
                  <a:lnTo>
                    <a:pt x="0" y="0"/>
                  </a:lnTo>
                  <a:close/>
                </a:path>
              </a:pathLst>
            </a:custGeom>
            <a:blipFill>
              <a:blip r:embed="rId6"/>
              <a:stretch>
                <a:fillRect l="0" t="0" r="0" b="0"/>
              </a:stretch>
            </a:blipFill>
          </p:spPr>
        </p:sp>
      </p:grpSp>
      <p:sp>
        <p:nvSpPr>
          <p:cNvPr name="TextBox 6" id="6"/>
          <p:cNvSpPr txBox="true"/>
          <p:nvPr/>
        </p:nvSpPr>
        <p:spPr>
          <a:xfrm rot="0">
            <a:off x="672468" y="383405"/>
            <a:ext cx="3308047" cy="665998"/>
          </a:xfrm>
          <a:prstGeom prst="rect">
            <a:avLst/>
          </a:prstGeom>
        </p:spPr>
        <p:txBody>
          <a:bodyPr anchor="t" rtlCol="false" tIns="0" lIns="0" bIns="0" rIns="0">
            <a:spAutoFit/>
          </a:bodyPr>
          <a:lstStyle/>
          <a:p>
            <a:pPr algn="ctr">
              <a:lnSpc>
                <a:spcPts val="4766"/>
              </a:lnSpc>
            </a:pPr>
            <a:r>
              <a:rPr lang="en-US" sz="3404" b="true">
                <a:solidFill>
                  <a:srgbClr val="D83731"/>
                </a:solidFill>
                <a:latin typeface="Arimo Bold"/>
                <a:ea typeface="Arimo Bold"/>
                <a:cs typeface="Arimo Bold"/>
                <a:sym typeface="Arimo Bold"/>
              </a:rPr>
              <a:t>Select</a:t>
            </a:r>
            <a:r>
              <a:rPr lang="en-US" sz="3404" b="true">
                <a:solidFill>
                  <a:srgbClr val="000000"/>
                </a:solidFill>
                <a:latin typeface="Arimo Bold"/>
                <a:ea typeface="Arimo Bold"/>
                <a:cs typeface="Arimo Bold"/>
                <a:sym typeface="Arimo Bold"/>
              </a:rPr>
              <a:t>ion</a:t>
            </a:r>
          </a:p>
        </p:txBody>
      </p:sp>
      <p:sp>
        <p:nvSpPr>
          <p:cNvPr name="TextBox 7" id="7"/>
          <p:cNvSpPr txBox="true"/>
          <p:nvPr/>
        </p:nvSpPr>
        <p:spPr>
          <a:xfrm rot="0">
            <a:off x="2858779" y="2036925"/>
            <a:ext cx="13610174" cy="6000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or a </a:t>
            </a:r>
            <a:r>
              <a:rPr lang="en-US" sz="3000" b="true">
                <a:solidFill>
                  <a:srgbClr val="AD2121"/>
                </a:solidFill>
                <a:latin typeface="Arimo Bold"/>
                <a:ea typeface="Arimo Bold"/>
                <a:cs typeface="Arimo Bold"/>
                <a:sym typeface="Arimo Bold"/>
              </a:rPr>
              <a:t>CASE statement</a:t>
            </a:r>
            <a:r>
              <a:rPr lang="en-US" sz="3000" b="true">
                <a:solidFill>
                  <a:srgbClr val="000000"/>
                </a:solidFill>
                <a:latin typeface="Arimo Bold"/>
                <a:ea typeface="Arimo Bold"/>
                <a:cs typeface="Arimo Bold"/>
                <a:sym typeface="Arimo Bold"/>
              </a:rPr>
              <a:t>.</a:t>
            </a:r>
          </a:p>
        </p:txBody>
      </p:sp>
      <p:sp>
        <p:nvSpPr>
          <p:cNvPr name="TextBox 8" id="8"/>
          <p:cNvSpPr txBox="true"/>
          <p:nvPr/>
        </p:nvSpPr>
        <p:spPr>
          <a:xfrm rot="0">
            <a:off x="2858779" y="3981168"/>
            <a:ext cx="3029099" cy="707136"/>
          </a:xfrm>
          <a:prstGeom prst="rect">
            <a:avLst/>
          </a:prstGeom>
        </p:spPr>
        <p:txBody>
          <a:bodyPr anchor="t" rtlCol="false" tIns="0" lIns="0" bIns="0" rIns="0">
            <a:spAutoFit/>
          </a:bodyPr>
          <a:lstStyle/>
          <a:p>
            <a:pPr algn="ctr">
              <a:lnSpc>
                <a:spcPts val="5123"/>
              </a:lnSpc>
            </a:pPr>
            <a:r>
              <a:rPr lang="en-US" sz="3659">
                <a:solidFill>
                  <a:srgbClr val="3A3D50"/>
                </a:solidFill>
                <a:latin typeface="Code Pro"/>
                <a:ea typeface="Code Pro"/>
                <a:cs typeface="Code Pro"/>
                <a:sym typeface="Code Pro"/>
              </a:rPr>
              <a:t>Pseudocode</a:t>
            </a:r>
          </a:p>
        </p:txBody>
      </p:sp>
      <p:sp>
        <p:nvSpPr>
          <p:cNvPr name="TextBox 9" id="9"/>
          <p:cNvSpPr txBox="true"/>
          <p:nvPr/>
        </p:nvSpPr>
        <p:spPr>
          <a:xfrm rot="0">
            <a:off x="12039695" y="3426432"/>
            <a:ext cx="2543324" cy="707136"/>
          </a:xfrm>
          <a:prstGeom prst="rect">
            <a:avLst/>
          </a:prstGeom>
        </p:spPr>
        <p:txBody>
          <a:bodyPr anchor="t" rtlCol="false" tIns="0" lIns="0" bIns="0" rIns="0">
            <a:spAutoFit/>
          </a:bodyPr>
          <a:lstStyle/>
          <a:p>
            <a:pPr algn="ctr">
              <a:lnSpc>
                <a:spcPts val="5123"/>
              </a:lnSpc>
            </a:pPr>
            <a:r>
              <a:rPr lang="en-US" sz="3659">
                <a:solidFill>
                  <a:srgbClr val="3A3D50"/>
                </a:solidFill>
                <a:latin typeface="Code Pro"/>
                <a:ea typeface="Code Pro"/>
                <a:cs typeface="Code Pro"/>
                <a:sym typeface="Code Pro"/>
              </a:rPr>
              <a:t>Java Code</a:t>
            </a:r>
          </a:p>
        </p:txBody>
      </p:sp>
      <p:sp>
        <p:nvSpPr>
          <p:cNvPr name="TextBox 10" id="10"/>
          <p:cNvSpPr txBox="true"/>
          <p:nvPr/>
        </p:nvSpPr>
        <p:spPr>
          <a:xfrm rot="0">
            <a:off x="1365100" y="5266176"/>
            <a:ext cx="6593806" cy="3884253"/>
          </a:xfrm>
          <a:prstGeom prst="rect">
            <a:avLst/>
          </a:prstGeom>
        </p:spPr>
        <p:txBody>
          <a:bodyPr anchor="t" rtlCol="false" tIns="0" lIns="0" bIns="0" rIns="0">
            <a:spAutoFit/>
          </a:bodyPr>
          <a:lstStyle/>
          <a:p>
            <a:pPr algn="l">
              <a:lnSpc>
                <a:spcPts val="3359"/>
              </a:lnSpc>
            </a:pPr>
            <a:r>
              <a:rPr lang="en-US" sz="2399" b="true">
                <a:solidFill>
                  <a:srgbClr val="000000"/>
                </a:solidFill>
                <a:latin typeface="Arimo Bold"/>
                <a:ea typeface="Arimo Bold"/>
                <a:cs typeface="Arimo Bold"/>
                <a:sym typeface="Arimo Bold"/>
              </a:rPr>
              <a:t>INPUT Grade</a:t>
            </a:r>
          </a:p>
          <a:p>
            <a:pPr algn="l">
              <a:lnSpc>
                <a:spcPts val="3359"/>
              </a:lnSpc>
            </a:pPr>
            <a:r>
              <a:rPr lang="en-US" sz="2399" b="true">
                <a:solidFill>
                  <a:srgbClr val="000000"/>
                </a:solidFill>
                <a:latin typeface="Arimo Bold"/>
                <a:ea typeface="Arimo Bold"/>
                <a:cs typeface="Arimo Bold"/>
                <a:sym typeface="Arimo Bold"/>
              </a:rPr>
              <a:t>CASE OF Grade </a:t>
            </a:r>
          </a:p>
          <a:p>
            <a:pPr algn="l">
              <a:lnSpc>
                <a:spcPts val="3359"/>
              </a:lnSpc>
            </a:pPr>
            <a:r>
              <a:rPr lang="en-US" sz="2399" b="true">
                <a:solidFill>
                  <a:srgbClr val="000000"/>
                </a:solidFill>
                <a:latin typeface="Arimo Bold"/>
                <a:ea typeface="Arimo Bold"/>
                <a:cs typeface="Arimo Bold"/>
                <a:sym typeface="Arimo Bold"/>
              </a:rPr>
              <a:t>      A : OUTPUT "Excellent"</a:t>
            </a:r>
          </a:p>
          <a:p>
            <a:pPr algn="l">
              <a:lnSpc>
                <a:spcPts val="3359"/>
              </a:lnSpc>
            </a:pPr>
            <a:r>
              <a:rPr lang="en-US" sz="2399" b="true">
                <a:solidFill>
                  <a:srgbClr val="000000"/>
                </a:solidFill>
                <a:latin typeface="Arimo Bold"/>
                <a:ea typeface="Arimo Bold"/>
                <a:cs typeface="Arimo Bold"/>
                <a:sym typeface="Arimo Bold"/>
              </a:rPr>
              <a:t>      B : OUTPUT "Not bad huh"</a:t>
            </a:r>
          </a:p>
          <a:p>
            <a:pPr algn="l">
              <a:lnSpc>
                <a:spcPts val="3359"/>
              </a:lnSpc>
            </a:pPr>
            <a:r>
              <a:rPr lang="en-US" sz="2399" b="true">
                <a:solidFill>
                  <a:srgbClr val="000000"/>
                </a:solidFill>
                <a:latin typeface="Arimo Bold"/>
                <a:ea typeface="Arimo Bold"/>
                <a:cs typeface="Arimo Bold"/>
                <a:sym typeface="Arimo Bold"/>
              </a:rPr>
              <a:t>      C : OUTPUT "Fair"</a:t>
            </a:r>
          </a:p>
          <a:p>
            <a:pPr algn="l">
              <a:lnSpc>
                <a:spcPts val="3359"/>
              </a:lnSpc>
            </a:pPr>
            <a:r>
              <a:rPr lang="en-US" sz="2399" b="true">
                <a:solidFill>
                  <a:srgbClr val="000000"/>
                </a:solidFill>
                <a:latin typeface="Arimo Bold"/>
                <a:ea typeface="Arimo Bold"/>
                <a:cs typeface="Arimo Bold"/>
                <a:sym typeface="Arimo Bold"/>
              </a:rPr>
              <a:t>      D : OUTPUT "Work harder"</a:t>
            </a:r>
          </a:p>
          <a:p>
            <a:pPr algn="l">
              <a:lnSpc>
                <a:spcPts val="3359"/>
              </a:lnSpc>
            </a:pPr>
            <a:r>
              <a:rPr lang="en-US" sz="2399" b="true">
                <a:solidFill>
                  <a:srgbClr val="000000"/>
                </a:solidFill>
                <a:latin typeface="Arimo Bold"/>
                <a:ea typeface="Arimo Bold"/>
                <a:cs typeface="Arimo Bold"/>
                <a:sym typeface="Arimo Bold"/>
              </a:rPr>
              <a:t>      OTHERWISE : OUTPUT "Invalid input"</a:t>
            </a:r>
          </a:p>
          <a:p>
            <a:pPr algn="l">
              <a:lnSpc>
                <a:spcPts val="3359"/>
              </a:lnSpc>
            </a:pPr>
            <a:r>
              <a:rPr lang="en-US" sz="2399" b="true">
                <a:solidFill>
                  <a:srgbClr val="000000"/>
                </a:solidFill>
                <a:latin typeface="Arimo Bold"/>
                <a:ea typeface="Arimo Bold"/>
                <a:cs typeface="Arimo Bold"/>
                <a:sym typeface="Arimo Bold"/>
              </a:rPr>
              <a:t>ENDCASE </a:t>
            </a: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FDF3E6"/>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Freeform 3" id="3"/>
          <p:cNvSpPr/>
          <p:nvPr/>
        </p:nvSpPr>
        <p:spPr>
          <a:xfrm flipH="false" flipV="false" rot="0">
            <a:off x="1028700" y="4688303"/>
            <a:ext cx="7070833" cy="5064484"/>
          </a:xfrm>
          <a:custGeom>
            <a:avLst/>
            <a:gdLst/>
            <a:ahLst/>
            <a:cxnLst/>
            <a:rect r="r" b="b" t="t" l="l"/>
            <a:pathLst>
              <a:path h="5064484" w="7070833">
                <a:moveTo>
                  <a:pt x="0" y="0"/>
                </a:moveTo>
                <a:lnTo>
                  <a:pt x="7070833" y="0"/>
                </a:lnTo>
                <a:lnTo>
                  <a:pt x="7070833" y="5064484"/>
                </a:lnTo>
                <a:lnTo>
                  <a:pt x="0" y="5064484"/>
                </a:lnTo>
                <a:lnTo>
                  <a:pt x="0" y="0"/>
                </a:lnTo>
                <a:close/>
              </a:path>
            </a:pathLst>
          </a:custGeom>
          <a:blipFill>
            <a:blip r:embed="rId4">
              <a:extLst>
                <a:ext uri="{96DAC541-7B7A-43D3-8B79-37D633B846F1}">
                  <asvg:svgBlip xmlns:asvg="http://schemas.microsoft.com/office/drawing/2016/SVG/main" r:embed="rId5"/>
                </a:ext>
              </a:extLst>
            </a:blip>
            <a:stretch>
              <a:fillRect l="0" t="-171" r="0" b="-171"/>
            </a:stretch>
          </a:blipFill>
        </p:spPr>
      </p:sp>
      <p:grpSp>
        <p:nvGrpSpPr>
          <p:cNvPr name="Group 4" id="4"/>
          <p:cNvGrpSpPr/>
          <p:nvPr/>
        </p:nvGrpSpPr>
        <p:grpSpPr>
          <a:xfrm rot="0">
            <a:off x="8778248" y="3992737"/>
            <a:ext cx="9395644" cy="5999789"/>
            <a:chOff x="0" y="0"/>
            <a:chExt cx="12527525" cy="7999719"/>
          </a:xfrm>
        </p:grpSpPr>
        <p:sp>
          <p:nvSpPr>
            <p:cNvPr name="Freeform 5" id="5"/>
            <p:cNvSpPr/>
            <p:nvPr/>
          </p:nvSpPr>
          <p:spPr>
            <a:xfrm flipH="false" flipV="false" rot="0">
              <a:off x="0" y="0"/>
              <a:ext cx="12527534" cy="7999730"/>
            </a:xfrm>
            <a:custGeom>
              <a:avLst/>
              <a:gdLst/>
              <a:ahLst/>
              <a:cxnLst/>
              <a:rect r="r" b="b" t="t" l="l"/>
              <a:pathLst>
                <a:path h="7999730" w="12527534">
                  <a:moveTo>
                    <a:pt x="0" y="0"/>
                  </a:moveTo>
                  <a:lnTo>
                    <a:pt x="12527534" y="0"/>
                  </a:lnTo>
                  <a:lnTo>
                    <a:pt x="12527534" y="7999730"/>
                  </a:lnTo>
                  <a:lnTo>
                    <a:pt x="0" y="7999730"/>
                  </a:lnTo>
                  <a:lnTo>
                    <a:pt x="0" y="0"/>
                  </a:lnTo>
                  <a:close/>
                </a:path>
              </a:pathLst>
            </a:custGeom>
            <a:blipFill>
              <a:blip r:embed="rId6"/>
              <a:stretch>
                <a:fillRect l="0" t="0" r="0" b="0"/>
              </a:stretch>
            </a:blipFill>
          </p:spPr>
        </p:sp>
      </p:grpSp>
      <p:sp>
        <p:nvSpPr>
          <p:cNvPr name="TextBox 6" id="6"/>
          <p:cNvSpPr txBox="true"/>
          <p:nvPr/>
        </p:nvSpPr>
        <p:spPr>
          <a:xfrm rot="0">
            <a:off x="672468" y="383405"/>
            <a:ext cx="3308047" cy="665998"/>
          </a:xfrm>
          <a:prstGeom prst="rect">
            <a:avLst/>
          </a:prstGeom>
        </p:spPr>
        <p:txBody>
          <a:bodyPr anchor="t" rtlCol="false" tIns="0" lIns="0" bIns="0" rIns="0">
            <a:spAutoFit/>
          </a:bodyPr>
          <a:lstStyle/>
          <a:p>
            <a:pPr algn="ctr">
              <a:lnSpc>
                <a:spcPts val="4766"/>
              </a:lnSpc>
            </a:pPr>
            <a:r>
              <a:rPr lang="en-US" sz="3404" b="true">
                <a:solidFill>
                  <a:srgbClr val="D83731"/>
                </a:solidFill>
                <a:latin typeface="Arimo Bold"/>
                <a:ea typeface="Arimo Bold"/>
                <a:cs typeface="Arimo Bold"/>
                <a:sym typeface="Arimo Bold"/>
              </a:rPr>
              <a:t>Select</a:t>
            </a:r>
            <a:r>
              <a:rPr lang="en-US" sz="3404" b="true">
                <a:solidFill>
                  <a:srgbClr val="000000"/>
                </a:solidFill>
                <a:latin typeface="Arimo Bold"/>
                <a:ea typeface="Arimo Bold"/>
                <a:cs typeface="Arimo Bold"/>
                <a:sym typeface="Arimo Bold"/>
              </a:rPr>
              <a:t>ion</a:t>
            </a:r>
          </a:p>
        </p:txBody>
      </p:sp>
      <p:sp>
        <p:nvSpPr>
          <p:cNvPr name="TextBox 7" id="7"/>
          <p:cNvSpPr txBox="true"/>
          <p:nvPr/>
        </p:nvSpPr>
        <p:spPr>
          <a:xfrm rot="0">
            <a:off x="2858779" y="2036925"/>
            <a:ext cx="13610174"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Python does not have a CASE statement. Alternatively, the statement "elif" (stands for else-if) is used. </a:t>
            </a:r>
          </a:p>
        </p:txBody>
      </p:sp>
      <p:sp>
        <p:nvSpPr>
          <p:cNvPr name="TextBox 8" id="8"/>
          <p:cNvSpPr txBox="true"/>
          <p:nvPr/>
        </p:nvSpPr>
        <p:spPr>
          <a:xfrm rot="0">
            <a:off x="2858779" y="3981168"/>
            <a:ext cx="3029099" cy="707136"/>
          </a:xfrm>
          <a:prstGeom prst="rect">
            <a:avLst/>
          </a:prstGeom>
        </p:spPr>
        <p:txBody>
          <a:bodyPr anchor="t" rtlCol="false" tIns="0" lIns="0" bIns="0" rIns="0">
            <a:spAutoFit/>
          </a:bodyPr>
          <a:lstStyle/>
          <a:p>
            <a:pPr algn="ctr">
              <a:lnSpc>
                <a:spcPts val="5123"/>
              </a:lnSpc>
            </a:pPr>
            <a:r>
              <a:rPr lang="en-US" sz="3659">
                <a:solidFill>
                  <a:srgbClr val="3A3D50"/>
                </a:solidFill>
                <a:latin typeface="Code Pro"/>
                <a:ea typeface="Code Pro"/>
                <a:cs typeface="Code Pro"/>
                <a:sym typeface="Code Pro"/>
              </a:rPr>
              <a:t>Pseudocode</a:t>
            </a:r>
          </a:p>
        </p:txBody>
      </p:sp>
      <p:sp>
        <p:nvSpPr>
          <p:cNvPr name="TextBox 9" id="9"/>
          <p:cNvSpPr txBox="true"/>
          <p:nvPr/>
        </p:nvSpPr>
        <p:spPr>
          <a:xfrm rot="0">
            <a:off x="11951921" y="3981168"/>
            <a:ext cx="3048298" cy="707136"/>
          </a:xfrm>
          <a:prstGeom prst="rect">
            <a:avLst/>
          </a:prstGeom>
        </p:spPr>
        <p:txBody>
          <a:bodyPr anchor="t" rtlCol="false" tIns="0" lIns="0" bIns="0" rIns="0">
            <a:spAutoFit/>
          </a:bodyPr>
          <a:lstStyle/>
          <a:p>
            <a:pPr algn="ctr">
              <a:lnSpc>
                <a:spcPts val="5123"/>
              </a:lnSpc>
            </a:pPr>
            <a:r>
              <a:rPr lang="en-US" sz="3659">
                <a:solidFill>
                  <a:srgbClr val="3A3D50"/>
                </a:solidFill>
                <a:latin typeface="Code Pro"/>
                <a:ea typeface="Code Pro"/>
                <a:cs typeface="Code Pro"/>
                <a:sym typeface="Code Pro"/>
              </a:rPr>
              <a:t>Python Code</a:t>
            </a:r>
          </a:p>
        </p:txBody>
      </p:sp>
      <p:sp>
        <p:nvSpPr>
          <p:cNvPr name="TextBox 10" id="10"/>
          <p:cNvSpPr txBox="true"/>
          <p:nvPr/>
        </p:nvSpPr>
        <p:spPr>
          <a:xfrm rot="0">
            <a:off x="1365100" y="5266176"/>
            <a:ext cx="6593806" cy="3884253"/>
          </a:xfrm>
          <a:prstGeom prst="rect">
            <a:avLst/>
          </a:prstGeom>
        </p:spPr>
        <p:txBody>
          <a:bodyPr anchor="t" rtlCol="false" tIns="0" lIns="0" bIns="0" rIns="0">
            <a:spAutoFit/>
          </a:bodyPr>
          <a:lstStyle/>
          <a:p>
            <a:pPr algn="l">
              <a:lnSpc>
                <a:spcPts val="3359"/>
              </a:lnSpc>
            </a:pPr>
            <a:r>
              <a:rPr lang="en-US" sz="2399" b="true">
                <a:solidFill>
                  <a:srgbClr val="000000"/>
                </a:solidFill>
                <a:latin typeface="Arimo Bold"/>
                <a:ea typeface="Arimo Bold"/>
                <a:cs typeface="Arimo Bold"/>
                <a:sym typeface="Arimo Bold"/>
              </a:rPr>
              <a:t>INPUT Grade</a:t>
            </a:r>
          </a:p>
          <a:p>
            <a:pPr algn="l">
              <a:lnSpc>
                <a:spcPts val="3359"/>
              </a:lnSpc>
            </a:pPr>
            <a:r>
              <a:rPr lang="en-US" sz="2399" b="true">
                <a:solidFill>
                  <a:srgbClr val="000000"/>
                </a:solidFill>
                <a:latin typeface="Arimo Bold"/>
                <a:ea typeface="Arimo Bold"/>
                <a:cs typeface="Arimo Bold"/>
                <a:sym typeface="Arimo Bold"/>
              </a:rPr>
              <a:t>CASE OF Grade </a:t>
            </a:r>
          </a:p>
          <a:p>
            <a:pPr algn="l">
              <a:lnSpc>
                <a:spcPts val="3359"/>
              </a:lnSpc>
            </a:pPr>
            <a:r>
              <a:rPr lang="en-US" sz="2399" b="true">
                <a:solidFill>
                  <a:srgbClr val="000000"/>
                </a:solidFill>
                <a:latin typeface="Arimo Bold"/>
                <a:ea typeface="Arimo Bold"/>
                <a:cs typeface="Arimo Bold"/>
                <a:sym typeface="Arimo Bold"/>
              </a:rPr>
              <a:t>      A : OUTPUT "Excellent"</a:t>
            </a:r>
          </a:p>
          <a:p>
            <a:pPr algn="l">
              <a:lnSpc>
                <a:spcPts val="3359"/>
              </a:lnSpc>
            </a:pPr>
            <a:r>
              <a:rPr lang="en-US" sz="2399" b="true">
                <a:solidFill>
                  <a:srgbClr val="000000"/>
                </a:solidFill>
                <a:latin typeface="Arimo Bold"/>
                <a:ea typeface="Arimo Bold"/>
                <a:cs typeface="Arimo Bold"/>
                <a:sym typeface="Arimo Bold"/>
              </a:rPr>
              <a:t>      B : OUTPUT "Not bad huh"</a:t>
            </a:r>
          </a:p>
          <a:p>
            <a:pPr algn="l">
              <a:lnSpc>
                <a:spcPts val="3359"/>
              </a:lnSpc>
            </a:pPr>
            <a:r>
              <a:rPr lang="en-US" sz="2399" b="true">
                <a:solidFill>
                  <a:srgbClr val="000000"/>
                </a:solidFill>
                <a:latin typeface="Arimo Bold"/>
                <a:ea typeface="Arimo Bold"/>
                <a:cs typeface="Arimo Bold"/>
                <a:sym typeface="Arimo Bold"/>
              </a:rPr>
              <a:t>      C : OUTPUT "Fair"</a:t>
            </a:r>
          </a:p>
          <a:p>
            <a:pPr algn="l">
              <a:lnSpc>
                <a:spcPts val="3359"/>
              </a:lnSpc>
            </a:pPr>
            <a:r>
              <a:rPr lang="en-US" sz="2399" b="true">
                <a:solidFill>
                  <a:srgbClr val="000000"/>
                </a:solidFill>
                <a:latin typeface="Arimo Bold"/>
                <a:ea typeface="Arimo Bold"/>
                <a:cs typeface="Arimo Bold"/>
                <a:sym typeface="Arimo Bold"/>
              </a:rPr>
              <a:t>      D : OUTPUT "Work harder"</a:t>
            </a:r>
          </a:p>
          <a:p>
            <a:pPr algn="l">
              <a:lnSpc>
                <a:spcPts val="3359"/>
              </a:lnSpc>
            </a:pPr>
            <a:r>
              <a:rPr lang="en-US" sz="2399" b="true">
                <a:solidFill>
                  <a:srgbClr val="000000"/>
                </a:solidFill>
                <a:latin typeface="Arimo Bold"/>
                <a:ea typeface="Arimo Bold"/>
                <a:cs typeface="Arimo Bold"/>
                <a:sym typeface="Arimo Bold"/>
              </a:rPr>
              <a:t>      OTHERWISE : OUTPUT "Invalid input"</a:t>
            </a:r>
          </a:p>
          <a:p>
            <a:pPr algn="l">
              <a:lnSpc>
                <a:spcPts val="3359"/>
              </a:lnSpc>
            </a:pPr>
            <a:r>
              <a:rPr lang="en-US" sz="2399" b="true">
                <a:solidFill>
                  <a:srgbClr val="000000"/>
                </a:solidFill>
                <a:latin typeface="Arimo Bold"/>
                <a:ea typeface="Arimo Bold"/>
                <a:cs typeface="Arimo Bold"/>
                <a:sym typeface="Arimo Bold"/>
              </a:rPr>
              <a:t>ENDCASE </a:t>
            </a: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rgbClr val="FFE361"/>
        </a:solidFill>
      </p:bgPr>
    </p:bg>
    <p:spTree>
      <p:nvGrpSpPr>
        <p:cNvPr id="1" name=""/>
        <p:cNvGrpSpPr/>
        <p:nvPr/>
      </p:nvGrpSpPr>
      <p:grpSpPr>
        <a:xfrm>
          <a:off x="0" y="0"/>
          <a:ext cx="0" cy="0"/>
          <a:chOff x="0" y="0"/>
          <a:chExt cx="0" cy="0"/>
        </a:xfrm>
      </p:grpSpPr>
      <p:sp>
        <p:nvSpPr>
          <p:cNvPr name="Freeform 2" id="2"/>
          <p:cNvSpPr/>
          <p:nvPr/>
        </p:nvSpPr>
        <p:spPr>
          <a:xfrm flipH="false" flipV="false" rot="0">
            <a:off x="4980441" y="2694443"/>
            <a:ext cx="7956686" cy="7349988"/>
          </a:xfrm>
          <a:custGeom>
            <a:avLst/>
            <a:gdLst/>
            <a:ahLst/>
            <a:cxnLst/>
            <a:rect r="r" b="b" t="t" l="l"/>
            <a:pathLst>
              <a:path h="7349988" w="7956686">
                <a:moveTo>
                  <a:pt x="0" y="0"/>
                </a:moveTo>
                <a:lnTo>
                  <a:pt x="7956686" y="0"/>
                </a:lnTo>
                <a:lnTo>
                  <a:pt x="7956686" y="7349988"/>
                </a:lnTo>
                <a:lnTo>
                  <a:pt x="0" y="7349988"/>
                </a:lnTo>
                <a:lnTo>
                  <a:pt x="0" y="0"/>
                </a:lnTo>
                <a:close/>
              </a:path>
            </a:pathLst>
          </a:custGeom>
          <a:blipFill>
            <a:blip r:embed="rId2">
              <a:extLst>
                <a:ext uri="{96DAC541-7B7A-43D3-8B79-37D633B846F1}">
                  <asvg:svgBlip xmlns:asvg="http://schemas.microsoft.com/office/drawing/2016/SVG/main" r:embed="rId3"/>
                </a:ext>
              </a:extLst>
            </a:blip>
            <a:stretch>
              <a:fillRect l="-136" t="0" r="-136" b="0"/>
            </a:stretch>
          </a:blipFill>
        </p:spPr>
      </p:sp>
      <p:sp>
        <p:nvSpPr>
          <p:cNvPr name="TextBox 3" id="3"/>
          <p:cNvSpPr txBox="true"/>
          <p:nvPr/>
        </p:nvSpPr>
        <p:spPr>
          <a:xfrm rot="0">
            <a:off x="1962862" y="990600"/>
            <a:ext cx="14681558" cy="1030233"/>
          </a:xfrm>
          <a:prstGeom prst="rect">
            <a:avLst/>
          </a:prstGeom>
        </p:spPr>
        <p:txBody>
          <a:bodyPr anchor="t" rtlCol="false" tIns="0" lIns="0" bIns="0" rIns="0">
            <a:spAutoFit/>
          </a:bodyPr>
          <a:lstStyle/>
          <a:p>
            <a:pPr algn="ctr">
              <a:lnSpc>
                <a:spcPts val="5304"/>
              </a:lnSpc>
            </a:pPr>
            <a:r>
              <a:rPr lang="en-US" sz="8840">
                <a:solidFill>
                  <a:srgbClr val="FF1616"/>
                </a:solidFill>
                <a:latin typeface="Spectre"/>
                <a:ea typeface="Spectre"/>
                <a:cs typeface="Spectre"/>
                <a:sym typeface="Spectre"/>
              </a:rPr>
              <a:t>PROGRAMMING TIME - SELECTION</a:t>
            </a:r>
          </a:p>
        </p:txBody>
      </p:sp>
      <p:grpSp>
        <p:nvGrpSpPr>
          <p:cNvPr name="Group 4" id="4"/>
          <p:cNvGrpSpPr/>
          <p:nvPr/>
        </p:nvGrpSpPr>
        <p:grpSpPr>
          <a:xfrm rot="0">
            <a:off x="2537237" y="180743"/>
            <a:ext cx="13213526" cy="9925515"/>
            <a:chOff x="0" y="0"/>
            <a:chExt cx="17618034" cy="13234020"/>
          </a:xfrm>
        </p:grpSpPr>
        <p:sp>
          <p:nvSpPr>
            <p:cNvPr name="Freeform 5" id="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6" id="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7" id="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rgbClr val="FFE361"/>
        </a:solidFill>
      </p:bgPr>
    </p:bg>
    <p:spTree>
      <p:nvGrpSpPr>
        <p:cNvPr id="1" name=""/>
        <p:cNvGrpSpPr/>
        <p:nvPr/>
      </p:nvGrpSpPr>
      <p:grpSpPr>
        <a:xfrm>
          <a:off x="0" y="0"/>
          <a:ext cx="0" cy="0"/>
          <a:chOff x="0" y="0"/>
          <a:chExt cx="0" cy="0"/>
        </a:xfrm>
      </p:grpSpPr>
      <p:sp>
        <p:nvSpPr>
          <p:cNvPr name="TextBox 2" id="2"/>
          <p:cNvSpPr txBox="true"/>
          <p:nvPr/>
        </p:nvSpPr>
        <p:spPr>
          <a:xfrm rot="0">
            <a:off x="432731" y="2401414"/>
            <a:ext cx="10252336" cy="6546996"/>
          </a:xfrm>
          <a:prstGeom prst="rect">
            <a:avLst/>
          </a:prstGeom>
        </p:spPr>
        <p:txBody>
          <a:bodyPr anchor="t" rtlCol="false" tIns="0" lIns="0" bIns="0" rIns="0">
            <a:spAutoFit/>
          </a:bodyPr>
          <a:lstStyle/>
          <a:p>
            <a:pPr algn="l">
              <a:lnSpc>
                <a:spcPts val="3975"/>
              </a:lnSpc>
            </a:pPr>
            <a:r>
              <a:rPr lang="en-US" sz="2839">
                <a:solidFill>
                  <a:srgbClr val="000000"/>
                </a:solidFill>
                <a:latin typeface="Code Pro"/>
                <a:ea typeface="Code Pro"/>
                <a:cs typeface="Code Pro"/>
                <a:sym typeface="Code Pro"/>
              </a:rPr>
              <a:t>Ask the user for a number. Determine if the number entered is an odd number or an even number. Print out the result.</a:t>
            </a:r>
          </a:p>
          <a:p>
            <a:pPr algn="l">
              <a:lnSpc>
                <a:spcPts val="3975"/>
              </a:lnSpc>
            </a:pPr>
          </a:p>
          <a:p>
            <a:pPr algn="l">
              <a:lnSpc>
                <a:spcPts val="3975"/>
              </a:lnSpc>
            </a:pPr>
            <a:r>
              <a:rPr lang="en-US" sz="2839">
                <a:solidFill>
                  <a:srgbClr val="000000"/>
                </a:solidFill>
                <a:latin typeface="Code Pro"/>
                <a:ea typeface="Code Pro"/>
                <a:cs typeface="Code Pro"/>
                <a:sym typeface="Code Pro"/>
              </a:rPr>
              <a:t>Tips:</a:t>
            </a:r>
          </a:p>
          <a:p>
            <a:pPr algn="l">
              <a:lnSpc>
                <a:spcPts val="3975"/>
              </a:lnSpc>
            </a:pPr>
            <a:r>
              <a:rPr lang="en-US" sz="2839">
                <a:solidFill>
                  <a:srgbClr val="000000"/>
                </a:solidFill>
                <a:latin typeface="Code Pro"/>
                <a:ea typeface="Code Pro"/>
                <a:cs typeface="Code Pro"/>
                <a:sym typeface="Code Pro"/>
              </a:rPr>
              <a:t>When we divide a number by 2, an odd number will have a remainder of 1 and an even number will have a remainder of 0. </a:t>
            </a:r>
          </a:p>
          <a:p>
            <a:pPr algn="l">
              <a:lnSpc>
                <a:spcPts val="3975"/>
              </a:lnSpc>
            </a:pPr>
          </a:p>
          <a:p>
            <a:pPr algn="l">
              <a:lnSpc>
                <a:spcPts val="3975"/>
              </a:lnSpc>
            </a:pPr>
            <a:r>
              <a:rPr lang="en-US" sz="2839">
                <a:solidFill>
                  <a:srgbClr val="000000"/>
                </a:solidFill>
                <a:latin typeface="Code Pro"/>
                <a:ea typeface="Code Pro"/>
                <a:cs typeface="Code Pro"/>
                <a:sym typeface="Code Pro"/>
              </a:rPr>
              <a:t>You can check the remainder of a number by using the "%" symbol. Eg.</a:t>
            </a:r>
          </a:p>
          <a:p>
            <a:pPr algn="l">
              <a:lnSpc>
                <a:spcPts val="3975"/>
              </a:lnSpc>
            </a:pPr>
          </a:p>
          <a:p>
            <a:pPr algn="l">
              <a:lnSpc>
                <a:spcPts val="3975"/>
              </a:lnSpc>
            </a:pPr>
            <a:r>
              <a:rPr lang="en-US" sz="2839">
                <a:solidFill>
                  <a:srgbClr val="000000"/>
                </a:solidFill>
                <a:latin typeface="Code Pro"/>
                <a:ea typeface="Code Pro"/>
                <a:cs typeface="Code Pro"/>
                <a:sym typeface="Code Pro"/>
              </a:rPr>
              <a:t>5%2 will give you 1.  </a:t>
            </a:r>
          </a:p>
        </p:txBody>
      </p:sp>
      <p:sp>
        <p:nvSpPr>
          <p:cNvPr name="Freeform 3" id="3"/>
          <p:cNvSpPr/>
          <p:nvPr/>
        </p:nvSpPr>
        <p:spPr>
          <a:xfrm flipH="false" flipV="false" rot="0">
            <a:off x="13596647" y="2515714"/>
            <a:ext cx="3184836" cy="6566672"/>
          </a:xfrm>
          <a:custGeom>
            <a:avLst/>
            <a:gdLst/>
            <a:ahLst/>
            <a:cxnLst/>
            <a:rect r="r" b="b" t="t" l="l"/>
            <a:pathLst>
              <a:path h="6566672" w="3184836">
                <a:moveTo>
                  <a:pt x="0" y="0"/>
                </a:moveTo>
                <a:lnTo>
                  <a:pt x="3184836" y="0"/>
                </a:lnTo>
                <a:lnTo>
                  <a:pt x="3184836" y="6566672"/>
                </a:lnTo>
                <a:lnTo>
                  <a:pt x="0" y="6566672"/>
                </a:lnTo>
                <a:lnTo>
                  <a:pt x="0" y="0"/>
                </a:lnTo>
                <a:close/>
              </a:path>
            </a:pathLst>
          </a:custGeom>
          <a:blipFill>
            <a:blip r:embed="rId2">
              <a:extLst>
                <a:ext uri="{96DAC541-7B7A-43D3-8B79-37D633B846F1}">
                  <asvg:svgBlip xmlns:asvg="http://schemas.microsoft.com/office/drawing/2016/SVG/main" r:embed="rId3"/>
                </a:ext>
              </a:extLst>
            </a:blip>
            <a:stretch>
              <a:fillRect l="-52" t="0" r="-52" b="0"/>
            </a:stretch>
          </a:blipFill>
        </p:spPr>
      </p:sp>
      <p:sp>
        <p:nvSpPr>
          <p:cNvPr name="TextBox 4" id="4"/>
          <p:cNvSpPr txBox="true"/>
          <p:nvPr/>
        </p:nvSpPr>
        <p:spPr>
          <a:xfrm rot="0">
            <a:off x="136050" y="1014973"/>
            <a:ext cx="15874928" cy="1140392"/>
          </a:xfrm>
          <a:prstGeom prst="rect">
            <a:avLst/>
          </a:prstGeom>
        </p:spPr>
        <p:txBody>
          <a:bodyPr anchor="t" rtlCol="false" tIns="0" lIns="0" bIns="0" rIns="0">
            <a:spAutoFit/>
          </a:bodyPr>
          <a:lstStyle/>
          <a:p>
            <a:pPr algn="l">
              <a:lnSpc>
                <a:spcPts val="5979"/>
              </a:lnSpc>
            </a:pPr>
            <a:r>
              <a:rPr lang="en-US" sz="9965">
                <a:solidFill>
                  <a:srgbClr val="5271FF"/>
                </a:solidFill>
                <a:latin typeface="Spectre"/>
                <a:ea typeface="Spectre"/>
                <a:cs typeface="Spectre"/>
                <a:sym typeface="Spectre"/>
              </a:rPr>
              <a:t>TASK 1 - ODD OR EVEN </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FFE361"/>
        </a:solidFill>
      </p:bgPr>
    </p:bg>
    <p:spTree>
      <p:nvGrpSpPr>
        <p:cNvPr id="1" name=""/>
        <p:cNvGrpSpPr/>
        <p:nvPr/>
      </p:nvGrpSpPr>
      <p:grpSpPr>
        <a:xfrm>
          <a:off x="0" y="0"/>
          <a:ext cx="0" cy="0"/>
          <a:chOff x="0" y="0"/>
          <a:chExt cx="0" cy="0"/>
        </a:xfrm>
      </p:grpSpPr>
      <p:sp>
        <p:nvSpPr>
          <p:cNvPr name="TextBox 2" id="2"/>
          <p:cNvSpPr txBox="true"/>
          <p:nvPr/>
        </p:nvSpPr>
        <p:spPr>
          <a:xfrm rot="0">
            <a:off x="432731" y="2746029"/>
            <a:ext cx="10252336" cy="3544771"/>
          </a:xfrm>
          <a:prstGeom prst="rect">
            <a:avLst/>
          </a:prstGeom>
        </p:spPr>
        <p:txBody>
          <a:bodyPr anchor="t" rtlCol="false" tIns="0" lIns="0" bIns="0" rIns="0">
            <a:spAutoFit/>
          </a:bodyPr>
          <a:lstStyle/>
          <a:p>
            <a:pPr algn="l">
              <a:lnSpc>
                <a:spcPts val="3975"/>
              </a:lnSpc>
            </a:pPr>
            <a:r>
              <a:rPr lang="en-US" sz="2839">
                <a:solidFill>
                  <a:srgbClr val="000000"/>
                </a:solidFill>
                <a:latin typeface="Code Pro"/>
                <a:ea typeface="Code Pro"/>
                <a:cs typeface="Code Pro"/>
                <a:sym typeface="Code Pro"/>
              </a:rPr>
              <a:t>Ask the user for a character. Determine if the character entered is a vowel (a, e, i, o, u). If so, print out the vowel character. Otherwise, print "this character is a consonant".   </a:t>
            </a:r>
          </a:p>
          <a:p>
            <a:pPr algn="l">
              <a:lnSpc>
                <a:spcPts val="3975"/>
              </a:lnSpc>
            </a:pPr>
          </a:p>
          <a:p>
            <a:pPr algn="l">
              <a:lnSpc>
                <a:spcPts val="3975"/>
              </a:lnSpc>
            </a:pPr>
            <a:r>
              <a:rPr lang="en-US" sz="2839">
                <a:solidFill>
                  <a:srgbClr val="000000"/>
                </a:solidFill>
                <a:latin typeface="Code Pro"/>
                <a:ea typeface="Code Pro"/>
                <a:cs typeface="Code Pro"/>
                <a:sym typeface="Code Pro"/>
              </a:rPr>
              <a:t>Tips:</a:t>
            </a:r>
          </a:p>
          <a:p>
            <a:pPr algn="l">
              <a:lnSpc>
                <a:spcPts val="3975"/>
              </a:lnSpc>
            </a:pPr>
            <a:r>
              <a:rPr lang="en-US" sz="2839">
                <a:solidFill>
                  <a:srgbClr val="000000"/>
                </a:solidFill>
                <a:latin typeface="Code Pro"/>
                <a:ea typeface="Code Pro"/>
                <a:cs typeface="Code Pro"/>
                <a:sym typeface="Code Pro"/>
              </a:rPr>
              <a:t>A simple if-else statement is not enough! </a:t>
            </a:r>
          </a:p>
        </p:txBody>
      </p:sp>
      <p:sp>
        <p:nvSpPr>
          <p:cNvPr name="Freeform 3" id="3"/>
          <p:cNvSpPr/>
          <p:nvPr/>
        </p:nvSpPr>
        <p:spPr>
          <a:xfrm flipH="false" flipV="false" rot="0">
            <a:off x="13596647" y="2515714"/>
            <a:ext cx="3184836" cy="6566672"/>
          </a:xfrm>
          <a:custGeom>
            <a:avLst/>
            <a:gdLst/>
            <a:ahLst/>
            <a:cxnLst/>
            <a:rect r="r" b="b" t="t" l="l"/>
            <a:pathLst>
              <a:path h="6566672" w="3184836">
                <a:moveTo>
                  <a:pt x="0" y="0"/>
                </a:moveTo>
                <a:lnTo>
                  <a:pt x="3184836" y="0"/>
                </a:lnTo>
                <a:lnTo>
                  <a:pt x="3184836" y="6566672"/>
                </a:lnTo>
                <a:lnTo>
                  <a:pt x="0" y="6566672"/>
                </a:lnTo>
                <a:lnTo>
                  <a:pt x="0" y="0"/>
                </a:lnTo>
                <a:close/>
              </a:path>
            </a:pathLst>
          </a:custGeom>
          <a:blipFill>
            <a:blip r:embed="rId2">
              <a:extLst>
                <a:ext uri="{96DAC541-7B7A-43D3-8B79-37D633B846F1}">
                  <asvg:svgBlip xmlns:asvg="http://schemas.microsoft.com/office/drawing/2016/SVG/main" r:embed="rId3"/>
                </a:ext>
              </a:extLst>
            </a:blip>
            <a:stretch>
              <a:fillRect l="-52" t="0" r="-52" b="0"/>
            </a:stretch>
          </a:blipFill>
        </p:spPr>
      </p:sp>
      <p:sp>
        <p:nvSpPr>
          <p:cNvPr name="TextBox 4" id="4"/>
          <p:cNvSpPr txBox="true"/>
          <p:nvPr/>
        </p:nvSpPr>
        <p:spPr>
          <a:xfrm rot="0">
            <a:off x="136050" y="1014973"/>
            <a:ext cx="15874928" cy="1140392"/>
          </a:xfrm>
          <a:prstGeom prst="rect">
            <a:avLst/>
          </a:prstGeom>
        </p:spPr>
        <p:txBody>
          <a:bodyPr anchor="t" rtlCol="false" tIns="0" lIns="0" bIns="0" rIns="0">
            <a:spAutoFit/>
          </a:bodyPr>
          <a:lstStyle/>
          <a:p>
            <a:pPr algn="l">
              <a:lnSpc>
                <a:spcPts val="5979"/>
              </a:lnSpc>
            </a:pPr>
            <a:r>
              <a:rPr lang="en-US" sz="9965">
                <a:solidFill>
                  <a:srgbClr val="5271FF"/>
                </a:solidFill>
                <a:latin typeface="Spectre"/>
                <a:ea typeface="Spectre"/>
                <a:cs typeface="Spectre"/>
                <a:sym typeface="Spectre"/>
              </a:rPr>
              <a:t>TASK 2 - VOWEL OR CONSONANT </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10977297" y="3497197"/>
            <a:ext cx="5060402" cy="828641"/>
          </a:xfrm>
          <a:custGeom>
            <a:avLst/>
            <a:gdLst/>
            <a:ahLst/>
            <a:cxnLst/>
            <a:rect r="r" b="b" t="t" l="l"/>
            <a:pathLst>
              <a:path h="828641" w="5060402">
                <a:moveTo>
                  <a:pt x="0" y="0"/>
                </a:moveTo>
                <a:lnTo>
                  <a:pt x="5060402" y="0"/>
                </a:lnTo>
                <a:lnTo>
                  <a:pt x="5060402" y="828641"/>
                </a:lnTo>
                <a:lnTo>
                  <a:pt x="0" y="828641"/>
                </a:lnTo>
                <a:lnTo>
                  <a:pt x="0" y="0"/>
                </a:lnTo>
                <a:close/>
              </a:path>
            </a:pathLst>
          </a:custGeom>
          <a:blipFill>
            <a:blip r:embed="rId4">
              <a:extLst>
                <a:ext uri="{96DAC541-7B7A-43D3-8B79-37D633B846F1}">
                  <asvg:svgBlip xmlns:asvg="http://schemas.microsoft.com/office/drawing/2016/SVG/main" r:embed="rId5"/>
                </a:ext>
              </a:extLst>
            </a:blip>
            <a:stretch>
              <a:fillRect l="0" t="-507" r="0" b="-507"/>
            </a:stretch>
          </a:blipFill>
        </p:spPr>
      </p:sp>
      <p:graphicFrame>
        <p:nvGraphicFramePr>
          <p:cNvPr name="Table 4" id="4"/>
          <p:cNvGraphicFramePr>
            <a:graphicFrameLocks noGrp="true"/>
          </p:cNvGraphicFramePr>
          <p:nvPr/>
        </p:nvGraphicFramePr>
        <p:xfrm>
          <a:off x="6678614" y="6596435"/>
          <a:ext cx="3810000" cy="2235200"/>
        </p:xfrm>
        <a:graphic>
          <a:graphicData uri="http://schemas.openxmlformats.org/drawingml/2006/table">
            <a:tbl>
              <a:tblPr/>
              <a:tblGrid>
                <a:gridCol w="1270000"/>
                <a:gridCol w="1270000"/>
                <a:gridCol w="1270000"/>
              </a:tblGrid>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tcPr>
                </a:tc>
              </a:tr>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tcPr>
                </a:tc>
              </a:tr>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tcPr>
                </a:tc>
              </a:tr>
              <a:tr h="558800">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58510" marR="158510" marT="158510" marB="158510" anchor="ctr">
                    <a:lnL cmpd="sng" algn="ctr" cap="flat" w="26378">
                      <a:solidFill>
                        <a:srgbClr val="000000"/>
                      </a:solidFill>
                      <a:prstDash val="solid"/>
                      <a:round/>
                      <a:headEnd type="none" w="med" len="med"/>
                      <a:tailEnd type="none" w="med" len="med"/>
                    </a:lnL>
                    <a:lnR cmpd="sng" algn="ctr" cap="flat" w="26378">
                      <a:solidFill>
                        <a:srgbClr val="000000"/>
                      </a:solidFill>
                      <a:prstDash val="solid"/>
                      <a:round/>
                      <a:headEnd type="none" w="med" len="med"/>
                      <a:tailEnd type="none" w="med" len="med"/>
                    </a:lnR>
                    <a:lnT cmpd="sng" algn="ctr" cap="flat" w="26378">
                      <a:solidFill>
                        <a:srgbClr val="000000"/>
                      </a:solidFill>
                      <a:prstDash val="solid"/>
                      <a:round/>
                      <a:headEnd type="none" w="med" len="med"/>
                      <a:tailEnd type="none" w="med" len="med"/>
                    </a:lnT>
                    <a:lnB cmpd="sng" algn="ctr" cap="flat" w="26378">
                      <a:solidFill>
                        <a:srgbClr val="000000"/>
                      </a:solidFill>
                      <a:prstDash val="solid"/>
                      <a:round/>
                      <a:headEnd type="none" w="med" len="med"/>
                      <a:tailEnd type="none" w="med" len="med"/>
                    </a:lnB>
                  </a:tcPr>
                </a:tc>
              </a:tr>
            </a:tbl>
          </a:graphicData>
        </a:graphic>
      </p:graphicFrame>
      <p:grpSp>
        <p:nvGrpSpPr>
          <p:cNvPr name="Group 5" id="5"/>
          <p:cNvGrpSpPr/>
          <p:nvPr/>
        </p:nvGrpSpPr>
        <p:grpSpPr>
          <a:xfrm rot="0">
            <a:off x="-411543" y="6028331"/>
            <a:ext cx="5256495" cy="3545621"/>
            <a:chOff x="0" y="0"/>
            <a:chExt cx="7008660" cy="4727495"/>
          </a:xfrm>
        </p:grpSpPr>
        <p:sp>
          <p:nvSpPr>
            <p:cNvPr name="Freeform 6" id="6"/>
            <p:cNvSpPr/>
            <p:nvPr/>
          </p:nvSpPr>
          <p:spPr>
            <a:xfrm flipH="false" flipV="false" rot="0">
              <a:off x="0" y="0"/>
              <a:ext cx="7008622" cy="4727448"/>
            </a:xfrm>
            <a:custGeom>
              <a:avLst/>
              <a:gdLst/>
              <a:ahLst/>
              <a:cxnLst/>
              <a:rect r="r" b="b" t="t" l="l"/>
              <a:pathLst>
                <a:path h="4727448" w="7008622">
                  <a:moveTo>
                    <a:pt x="0" y="0"/>
                  </a:moveTo>
                  <a:lnTo>
                    <a:pt x="7008622" y="0"/>
                  </a:lnTo>
                  <a:lnTo>
                    <a:pt x="7008622" y="4727448"/>
                  </a:lnTo>
                  <a:lnTo>
                    <a:pt x="0" y="4727448"/>
                  </a:lnTo>
                  <a:lnTo>
                    <a:pt x="0" y="0"/>
                  </a:lnTo>
                  <a:close/>
                </a:path>
              </a:pathLst>
            </a:custGeom>
            <a:blipFill>
              <a:blip r:embed="rId6"/>
              <a:stretch>
                <a:fillRect l="-46218" t="0" r="-46219" b="0"/>
              </a:stretch>
            </a:blipFill>
          </p:spPr>
        </p:sp>
      </p:grpSp>
      <p:grpSp>
        <p:nvGrpSpPr>
          <p:cNvPr name="Group 7" id="7"/>
          <p:cNvGrpSpPr/>
          <p:nvPr/>
        </p:nvGrpSpPr>
        <p:grpSpPr>
          <a:xfrm rot="0">
            <a:off x="11449754" y="7687486"/>
            <a:ext cx="1002888" cy="47625"/>
            <a:chOff x="0" y="0"/>
            <a:chExt cx="1337184" cy="63500"/>
          </a:xfrm>
        </p:grpSpPr>
        <p:sp>
          <p:nvSpPr>
            <p:cNvPr name="Freeform 8" id="8"/>
            <p:cNvSpPr/>
            <p:nvPr/>
          </p:nvSpPr>
          <p:spPr>
            <a:xfrm flipH="false" flipV="false" rot="0">
              <a:off x="31750" y="0"/>
              <a:ext cx="1273683" cy="63500"/>
            </a:xfrm>
            <a:custGeom>
              <a:avLst/>
              <a:gdLst/>
              <a:ahLst/>
              <a:cxnLst/>
              <a:rect r="r" b="b" t="t" l="l"/>
              <a:pathLst>
                <a:path h="63500" w="1273683">
                  <a:moveTo>
                    <a:pt x="0" y="0"/>
                  </a:moveTo>
                  <a:lnTo>
                    <a:pt x="1273683" y="0"/>
                  </a:lnTo>
                  <a:lnTo>
                    <a:pt x="1273683" y="63500"/>
                  </a:lnTo>
                  <a:lnTo>
                    <a:pt x="0" y="63500"/>
                  </a:lnTo>
                  <a:close/>
                </a:path>
              </a:pathLst>
            </a:custGeom>
            <a:solidFill>
              <a:srgbClr val="000000"/>
            </a:solidFill>
          </p:spPr>
        </p:sp>
      </p:grpSp>
      <p:sp>
        <p:nvSpPr>
          <p:cNvPr name="TextBox 9" id="9"/>
          <p:cNvSpPr txBox="true"/>
          <p:nvPr/>
        </p:nvSpPr>
        <p:spPr>
          <a:xfrm rot="0">
            <a:off x="1028700" y="2668899"/>
            <a:ext cx="16475746" cy="2962741"/>
          </a:xfrm>
          <a:prstGeom prst="rect">
            <a:avLst/>
          </a:prstGeom>
        </p:spPr>
        <p:txBody>
          <a:bodyPr anchor="t" rtlCol="false" tIns="0" lIns="0" bIns="0" rIns="0">
            <a:spAutoFit/>
          </a:bodyPr>
          <a:lstStyle/>
          <a:p>
            <a:pPr algn="l">
              <a:lnSpc>
                <a:spcPts val="5749"/>
              </a:lnSpc>
            </a:pPr>
            <a:r>
              <a:rPr lang="en-US" sz="4106">
                <a:solidFill>
                  <a:srgbClr val="002529"/>
                </a:solidFill>
                <a:latin typeface="Anca Coder"/>
                <a:ea typeface="Anca Coder"/>
                <a:cs typeface="Anca Coder"/>
                <a:sym typeface="Anca Coder"/>
              </a:rPr>
              <a:t>Definition:</a:t>
            </a:r>
          </a:p>
          <a:p>
            <a:pPr algn="l">
              <a:lnSpc>
                <a:spcPts val="5749"/>
              </a:lnSpc>
            </a:pPr>
            <a:r>
              <a:rPr lang="en-US" sz="4106">
                <a:solidFill>
                  <a:srgbClr val="002529"/>
                </a:solidFill>
                <a:latin typeface="Anca Coder"/>
                <a:ea typeface="Anca Coder"/>
                <a:cs typeface="Anca Coder"/>
                <a:sym typeface="Anca Coder"/>
              </a:rPr>
              <a:t>A variable in programming is a named storage location in memory that holds data, and its value can be changed during program execution.</a:t>
            </a:r>
          </a:p>
        </p:txBody>
      </p:sp>
      <p:grpSp>
        <p:nvGrpSpPr>
          <p:cNvPr name="Group 10" id="10"/>
          <p:cNvGrpSpPr/>
          <p:nvPr/>
        </p:nvGrpSpPr>
        <p:grpSpPr>
          <a:xfrm rot="0">
            <a:off x="11951198" y="5597680"/>
            <a:ext cx="6192297" cy="3905665"/>
            <a:chOff x="0" y="0"/>
            <a:chExt cx="8256396" cy="5207553"/>
          </a:xfrm>
        </p:grpSpPr>
        <p:sp>
          <p:nvSpPr>
            <p:cNvPr name="Freeform 11" id="11"/>
            <p:cNvSpPr/>
            <p:nvPr/>
          </p:nvSpPr>
          <p:spPr>
            <a:xfrm flipH="false" flipV="false" rot="0">
              <a:off x="0" y="0"/>
              <a:ext cx="8256397" cy="5207508"/>
            </a:xfrm>
            <a:custGeom>
              <a:avLst/>
              <a:gdLst/>
              <a:ahLst/>
              <a:cxnLst/>
              <a:rect r="r" b="b" t="t" l="l"/>
              <a:pathLst>
                <a:path h="5207508" w="8256397">
                  <a:moveTo>
                    <a:pt x="0" y="0"/>
                  </a:moveTo>
                  <a:lnTo>
                    <a:pt x="8256397" y="0"/>
                  </a:lnTo>
                  <a:lnTo>
                    <a:pt x="8256397" y="5207508"/>
                  </a:lnTo>
                  <a:lnTo>
                    <a:pt x="0" y="5207508"/>
                  </a:lnTo>
                  <a:lnTo>
                    <a:pt x="0" y="0"/>
                  </a:lnTo>
                  <a:close/>
                </a:path>
              </a:pathLst>
            </a:custGeom>
            <a:blipFill>
              <a:blip r:embed="rId7"/>
              <a:stretch>
                <a:fillRect l="-39971" t="0" r="-39971" b="0"/>
              </a:stretch>
            </a:blipFill>
          </p:spPr>
        </p:sp>
      </p:grpSp>
      <p:sp>
        <p:nvSpPr>
          <p:cNvPr name="TextBox 12" id="12"/>
          <p:cNvSpPr txBox="true"/>
          <p:nvPr/>
        </p:nvSpPr>
        <p:spPr>
          <a:xfrm rot="0">
            <a:off x="637976" y="722485"/>
            <a:ext cx="4206977" cy="1522996"/>
          </a:xfrm>
          <a:prstGeom prst="rect">
            <a:avLst/>
          </a:prstGeom>
        </p:spPr>
        <p:txBody>
          <a:bodyPr anchor="t" rtlCol="false" tIns="0" lIns="0" bIns="0" rIns="0">
            <a:spAutoFit/>
          </a:bodyPr>
          <a:lstStyle/>
          <a:p>
            <a:pPr algn="l">
              <a:lnSpc>
                <a:spcPts val="5749"/>
              </a:lnSpc>
            </a:pPr>
            <a:r>
              <a:rPr lang="en-US" sz="4106">
                <a:solidFill>
                  <a:srgbClr val="FFE361"/>
                </a:solidFill>
                <a:latin typeface="Anca Coder"/>
                <a:ea typeface="Anca Coder"/>
                <a:cs typeface="Anca Coder"/>
                <a:sym typeface="Anca Coder"/>
              </a:rPr>
              <a:t>Variables and Constants</a:t>
            </a:r>
          </a:p>
        </p:txBody>
      </p:sp>
      <p:sp>
        <p:nvSpPr>
          <p:cNvPr name="TextBox 13" id="13"/>
          <p:cNvSpPr txBox="true"/>
          <p:nvPr/>
        </p:nvSpPr>
        <p:spPr>
          <a:xfrm rot="0">
            <a:off x="7577899" y="9183308"/>
            <a:ext cx="3285871" cy="480822"/>
          </a:xfrm>
          <a:prstGeom prst="rect">
            <a:avLst/>
          </a:prstGeom>
        </p:spPr>
        <p:txBody>
          <a:bodyPr anchor="t" rtlCol="false" tIns="0" lIns="0" bIns="0" rIns="0">
            <a:spAutoFit/>
          </a:bodyPr>
          <a:lstStyle/>
          <a:p>
            <a:pPr algn="l">
              <a:lnSpc>
                <a:spcPts val="3401"/>
              </a:lnSpc>
            </a:pPr>
            <a:r>
              <a:rPr lang="en-US" sz="2429">
                <a:solidFill>
                  <a:srgbClr val="002529"/>
                </a:solidFill>
                <a:latin typeface="Anca Coder"/>
                <a:ea typeface="Anca Coder"/>
                <a:cs typeface="Anca Coder"/>
                <a:sym typeface="Anca Coder"/>
              </a:rPr>
              <a:t>Computer memory</a:t>
            </a:r>
          </a:p>
        </p:txBody>
      </p:sp>
      <p:sp>
        <p:nvSpPr>
          <p:cNvPr name="TextBox 14" id="14"/>
          <p:cNvSpPr txBox="true"/>
          <p:nvPr/>
        </p:nvSpPr>
        <p:spPr>
          <a:xfrm rot="0">
            <a:off x="1008117" y="8719284"/>
            <a:ext cx="3175403" cy="397968"/>
          </a:xfrm>
          <a:prstGeom prst="rect">
            <a:avLst/>
          </a:prstGeom>
        </p:spPr>
        <p:txBody>
          <a:bodyPr anchor="t" rtlCol="false" tIns="0" lIns="0" bIns="0" rIns="0">
            <a:spAutoFit/>
          </a:bodyPr>
          <a:lstStyle/>
          <a:p>
            <a:pPr algn="l">
              <a:lnSpc>
                <a:spcPts val="2808"/>
              </a:lnSpc>
            </a:pPr>
            <a:r>
              <a:rPr lang="en-US" sz="2005">
                <a:solidFill>
                  <a:srgbClr val="002529"/>
                </a:solidFill>
                <a:latin typeface="Anca Coder"/>
                <a:ea typeface="Anca Coder"/>
                <a:cs typeface="Anca Coder"/>
                <a:sym typeface="Anca Coder"/>
              </a:rPr>
              <a:t>Variable is created</a:t>
            </a:r>
          </a:p>
        </p:txBody>
      </p:sp>
      <p:sp>
        <p:nvSpPr>
          <p:cNvPr name="TextBox 15" id="15"/>
          <p:cNvSpPr txBox="true"/>
          <p:nvPr/>
        </p:nvSpPr>
        <p:spPr>
          <a:xfrm rot="0">
            <a:off x="8642886" y="7123451"/>
            <a:ext cx="750883" cy="823571"/>
          </a:xfrm>
          <a:prstGeom prst="rect">
            <a:avLst/>
          </a:prstGeom>
        </p:spPr>
        <p:txBody>
          <a:bodyPr anchor="t" rtlCol="false" tIns="0" lIns="0" bIns="0" rIns="0">
            <a:spAutoFit/>
          </a:bodyPr>
          <a:lstStyle/>
          <a:p>
            <a:pPr algn="l">
              <a:lnSpc>
                <a:spcPts val="5991"/>
              </a:lnSpc>
            </a:pPr>
            <a:r>
              <a:rPr lang="en-US" sz="4280">
                <a:solidFill>
                  <a:srgbClr val="002529"/>
                </a:solidFill>
                <a:latin typeface="Code Pro"/>
                <a:ea typeface="Code Pro"/>
                <a:cs typeface="Code Pro"/>
                <a:sym typeface="Code Pro"/>
              </a:rPr>
              <a:t>10</a:t>
            </a:r>
          </a:p>
        </p:txBody>
      </p:sp>
      <p:sp>
        <p:nvSpPr>
          <p:cNvPr name="TextBox 16" id="16"/>
          <p:cNvSpPr txBox="true"/>
          <p:nvPr/>
        </p:nvSpPr>
        <p:spPr>
          <a:xfrm rot="0">
            <a:off x="13818098" y="8558499"/>
            <a:ext cx="2890755" cy="1171168"/>
          </a:xfrm>
          <a:prstGeom prst="rect">
            <a:avLst/>
          </a:prstGeom>
        </p:spPr>
        <p:txBody>
          <a:bodyPr anchor="t" rtlCol="false" tIns="0" lIns="0" bIns="0" rIns="0">
            <a:spAutoFit/>
          </a:bodyPr>
          <a:lstStyle/>
          <a:p>
            <a:pPr algn="l">
              <a:lnSpc>
                <a:spcPts val="2991"/>
              </a:lnSpc>
            </a:pPr>
            <a:r>
              <a:rPr lang="en-US" sz="2136">
                <a:solidFill>
                  <a:srgbClr val="002529"/>
                </a:solidFill>
                <a:latin typeface="Anca Coder"/>
                <a:ea typeface="Anca Coder"/>
                <a:cs typeface="Anca Coder"/>
                <a:sym typeface="Anca Coder"/>
              </a:rPr>
              <a:t>refer to the data stored in the memory by name </a:t>
            </a:r>
          </a:p>
        </p:txBody>
      </p:sp>
      <p:grpSp>
        <p:nvGrpSpPr>
          <p:cNvPr name="Group 17" id="17"/>
          <p:cNvGrpSpPr/>
          <p:nvPr/>
        </p:nvGrpSpPr>
        <p:grpSpPr>
          <a:xfrm rot="0">
            <a:off x="5261388" y="7639860"/>
            <a:ext cx="1002888" cy="47625"/>
            <a:chOff x="0" y="0"/>
            <a:chExt cx="1337184" cy="63500"/>
          </a:xfrm>
        </p:grpSpPr>
        <p:sp>
          <p:nvSpPr>
            <p:cNvPr name="Freeform 18" id="18"/>
            <p:cNvSpPr/>
            <p:nvPr/>
          </p:nvSpPr>
          <p:spPr>
            <a:xfrm flipH="false" flipV="false" rot="0">
              <a:off x="31750" y="0"/>
              <a:ext cx="1273683" cy="63500"/>
            </a:xfrm>
            <a:custGeom>
              <a:avLst/>
              <a:gdLst/>
              <a:ahLst/>
              <a:cxnLst/>
              <a:rect r="r" b="b" t="t" l="l"/>
              <a:pathLst>
                <a:path h="63500" w="1273683">
                  <a:moveTo>
                    <a:pt x="0" y="0"/>
                  </a:moveTo>
                  <a:lnTo>
                    <a:pt x="1273683" y="0"/>
                  </a:lnTo>
                  <a:lnTo>
                    <a:pt x="1273683" y="63500"/>
                  </a:lnTo>
                  <a:lnTo>
                    <a:pt x="0" y="63500"/>
                  </a:lnTo>
                  <a:close/>
                </a:path>
              </a:pathLst>
            </a:custGeom>
            <a:solidFill>
              <a:srgbClr val="000000"/>
            </a:solidFill>
          </p:spPr>
        </p:sp>
      </p:grpSp>
      <p:grpSp>
        <p:nvGrpSpPr>
          <p:cNvPr name="Group 19" id="19"/>
          <p:cNvGrpSpPr/>
          <p:nvPr/>
        </p:nvGrpSpPr>
        <p:grpSpPr>
          <a:xfrm rot="0">
            <a:off x="2537237" y="180743"/>
            <a:ext cx="13213526" cy="9925515"/>
            <a:chOff x="0" y="0"/>
            <a:chExt cx="17618034" cy="13234020"/>
          </a:xfrm>
        </p:grpSpPr>
        <p:sp>
          <p:nvSpPr>
            <p:cNvPr name="Freeform 20" id="2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21" id="2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22" id="2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D83731"/>
        </a:solidFill>
      </p:bgPr>
    </p:bg>
    <p:spTree>
      <p:nvGrpSpPr>
        <p:cNvPr id="1" name=""/>
        <p:cNvGrpSpPr/>
        <p:nvPr/>
      </p:nvGrpSpPr>
      <p:grpSpPr>
        <a:xfrm>
          <a:off x="0" y="0"/>
          <a:ext cx="0" cy="0"/>
          <a:chOff x="0" y="0"/>
          <a:chExt cx="0" cy="0"/>
        </a:xfrm>
      </p:grpSpPr>
      <p:grpSp>
        <p:nvGrpSpPr>
          <p:cNvPr name="Group 2" id="2"/>
          <p:cNvGrpSpPr/>
          <p:nvPr/>
        </p:nvGrpSpPr>
        <p:grpSpPr>
          <a:xfrm rot="0">
            <a:off x="3133515" y="2467091"/>
            <a:ext cx="13027203" cy="5750580"/>
            <a:chOff x="0" y="0"/>
            <a:chExt cx="17369604" cy="7667440"/>
          </a:xfrm>
        </p:grpSpPr>
        <p:sp>
          <p:nvSpPr>
            <p:cNvPr name="Freeform 3" id="3"/>
            <p:cNvSpPr/>
            <p:nvPr/>
          </p:nvSpPr>
          <p:spPr>
            <a:xfrm flipH="false" flipV="false" rot="0">
              <a:off x="0" y="0"/>
              <a:ext cx="17369662" cy="7667498"/>
            </a:xfrm>
            <a:custGeom>
              <a:avLst/>
              <a:gdLst/>
              <a:ahLst/>
              <a:cxnLst/>
              <a:rect r="r" b="b" t="t" l="l"/>
              <a:pathLst>
                <a:path h="7667498" w="17369662">
                  <a:moveTo>
                    <a:pt x="0" y="0"/>
                  </a:moveTo>
                  <a:lnTo>
                    <a:pt x="17369662" y="0"/>
                  </a:lnTo>
                  <a:lnTo>
                    <a:pt x="17369662" y="7667498"/>
                  </a:lnTo>
                  <a:lnTo>
                    <a:pt x="0" y="7667498"/>
                  </a:lnTo>
                  <a:lnTo>
                    <a:pt x="0" y="0"/>
                  </a:lnTo>
                  <a:close/>
                </a:path>
              </a:pathLst>
            </a:custGeom>
            <a:blipFill>
              <a:blip r:embed="rId2"/>
              <a:stretch>
                <a:fillRect l="0" t="0" r="0" b="0"/>
              </a:stretch>
            </a:blipFill>
          </p:spPr>
        </p:sp>
      </p:grpSp>
      <p:sp>
        <p:nvSpPr>
          <p:cNvPr name="TextBox 4" id="4"/>
          <p:cNvSpPr txBox="true"/>
          <p:nvPr/>
        </p:nvSpPr>
        <p:spPr>
          <a:xfrm rot="0">
            <a:off x="330711" y="1451687"/>
            <a:ext cx="15695242" cy="387917"/>
          </a:xfrm>
          <a:prstGeom prst="rect">
            <a:avLst/>
          </a:prstGeom>
        </p:spPr>
        <p:txBody>
          <a:bodyPr anchor="t" rtlCol="false" tIns="0" lIns="0" bIns="0" rIns="0">
            <a:spAutoFit/>
          </a:bodyPr>
          <a:lstStyle/>
          <a:p>
            <a:pPr algn="l">
              <a:lnSpc>
                <a:spcPts val="5979"/>
              </a:lnSpc>
            </a:pPr>
            <a:r>
              <a:rPr lang="en-US" sz="9965">
                <a:solidFill>
                  <a:srgbClr val="F6F7F7"/>
                </a:solidFill>
                <a:latin typeface="Spectre"/>
                <a:ea typeface="Spectre"/>
                <a:cs typeface="Spectre"/>
                <a:sym typeface="Spectre"/>
              </a:rPr>
              <a:t>ANSWER (TASK 1)</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D83731"/>
        </a:solidFill>
      </p:bgPr>
    </p:bg>
    <p:spTree>
      <p:nvGrpSpPr>
        <p:cNvPr id="1" name=""/>
        <p:cNvGrpSpPr/>
        <p:nvPr/>
      </p:nvGrpSpPr>
      <p:grpSpPr>
        <a:xfrm>
          <a:off x="0" y="0"/>
          <a:ext cx="0" cy="0"/>
          <a:chOff x="0" y="0"/>
          <a:chExt cx="0" cy="0"/>
        </a:xfrm>
      </p:grpSpPr>
      <p:grpSp>
        <p:nvGrpSpPr>
          <p:cNvPr name="Group 2" id="2"/>
          <p:cNvGrpSpPr/>
          <p:nvPr/>
        </p:nvGrpSpPr>
        <p:grpSpPr>
          <a:xfrm rot="0">
            <a:off x="3216961" y="1265810"/>
            <a:ext cx="12808992" cy="9021190"/>
            <a:chOff x="0" y="0"/>
            <a:chExt cx="17078656" cy="12028253"/>
          </a:xfrm>
        </p:grpSpPr>
        <p:sp>
          <p:nvSpPr>
            <p:cNvPr name="Freeform 3" id="3"/>
            <p:cNvSpPr/>
            <p:nvPr/>
          </p:nvSpPr>
          <p:spPr>
            <a:xfrm flipH="false" flipV="false" rot="0">
              <a:off x="0" y="0"/>
              <a:ext cx="17078706" cy="12028297"/>
            </a:xfrm>
            <a:custGeom>
              <a:avLst/>
              <a:gdLst/>
              <a:ahLst/>
              <a:cxnLst/>
              <a:rect r="r" b="b" t="t" l="l"/>
              <a:pathLst>
                <a:path h="12028297" w="17078706">
                  <a:moveTo>
                    <a:pt x="0" y="0"/>
                  </a:moveTo>
                  <a:lnTo>
                    <a:pt x="17078706" y="0"/>
                  </a:lnTo>
                  <a:lnTo>
                    <a:pt x="17078706" y="12028297"/>
                  </a:lnTo>
                  <a:lnTo>
                    <a:pt x="0" y="12028297"/>
                  </a:lnTo>
                  <a:lnTo>
                    <a:pt x="0" y="0"/>
                  </a:lnTo>
                  <a:close/>
                </a:path>
              </a:pathLst>
            </a:custGeom>
            <a:blipFill>
              <a:blip r:embed="rId2"/>
              <a:stretch>
                <a:fillRect l="0" t="0" r="0" b="0"/>
              </a:stretch>
            </a:blipFill>
          </p:spPr>
        </p:sp>
      </p:grpSp>
      <p:sp>
        <p:nvSpPr>
          <p:cNvPr name="TextBox 4" id="4"/>
          <p:cNvSpPr txBox="true"/>
          <p:nvPr/>
        </p:nvSpPr>
        <p:spPr>
          <a:xfrm rot="0">
            <a:off x="330711" y="1089842"/>
            <a:ext cx="16159432" cy="387917"/>
          </a:xfrm>
          <a:prstGeom prst="rect">
            <a:avLst/>
          </a:prstGeom>
        </p:spPr>
        <p:txBody>
          <a:bodyPr anchor="t" rtlCol="false" tIns="0" lIns="0" bIns="0" rIns="0">
            <a:spAutoFit/>
          </a:bodyPr>
          <a:lstStyle/>
          <a:p>
            <a:pPr algn="l">
              <a:lnSpc>
                <a:spcPts val="5979"/>
              </a:lnSpc>
            </a:pPr>
            <a:r>
              <a:rPr lang="en-US" sz="9965">
                <a:solidFill>
                  <a:srgbClr val="F6F7F7"/>
                </a:solidFill>
                <a:latin typeface="Spectre"/>
                <a:ea typeface="Spectre"/>
                <a:cs typeface="Spectre"/>
                <a:sym typeface="Spectre"/>
              </a:rPr>
              <a:t>ANSWER (TASK 2)</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bg>
      <p:bgPr>
        <a:solidFill>
          <a:srgbClr val="8C52FF"/>
        </a:solidFill>
      </p:bgPr>
    </p:bg>
    <p:spTree>
      <p:nvGrpSpPr>
        <p:cNvPr id="1" name=""/>
        <p:cNvGrpSpPr/>
        <p:nvPr/>
      </p:nvGrpSpPr>
      <p:grpSpPr>
        <a:xfrm>
          <a:off x="0" y="0"/>
          <a:ext cx="0" cy="0"/>
          <a:chOff x="0" y="0"/>
          <a:chExt cx="0" cy="0"/>
        </a:xfrm>
      </p:grpSpPr>
      <p:sp>
        <p:nvSpPr>
          <p:cNvPr name="Freeform 2" id="2"/>
          <p:cNvSpPr/>
          <p:nvPr/>
        </p:nvSpPr>
        <p:spPr>
          <a:xfrm flipH="false" flipV="false" rot="0">
            <a:off x="10940864" y="1840876"/>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3" id="3"/>
          <p:cNvSpPr/>
          <p:nvPr/>
        </p:nvSpPr>
        <p:spPr>
          <a:xfrm flipH="false" flipV="false" rot="0">
            <a:off x="10940864" y="233111"/>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4" id="4"/>
          <p:cNvSpPr/>
          <p:nvPr/>
        </p:nvSpPr>
        <p:spPr>
          <a:xfrm flipH="false" flipV="false" rot="0">
            <a:off x="10940864" y="3450307"/>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4">
              <a:extLst>
                <a:ext uri="{96DAC541-7B7A-43D3-8B79-37D633B846F1}">
                  <asvg:svgBlip xmlns:asvg="http://schemas.microsoft.com/office/drawing/2016/SVG/main" r:embed="rId5"/>
                </a:ext>
              </a:extLst>
            </a:blip>
            <a:stretch>
              <a:fillRect l="0" t="-802" r="0" b="-802"/>
            </a:stretch>
          </a:blipFill>
        </p:spPr>
      </p:sp>
      <p:sp>
        <p:nvSpPr>
          <p:cNvPr name="Freeform 5" id="5"/>
          <p:cNvSpPr/>
          <p:nvPr/>
        </p:nvSpPr>
        <p:spPr>
          <a:xfrm flipH="false" flipV="false" rot="0">
            <a:off x="10940864" y="6751020"/>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6">
              <a:extLst>
                <a:ext uri="{96DAC541-7B7A-43D3-8B79-37D633B846F1}">
                  <asvg:svgBlip xmlns:asvg="http://schemas.microsoft.com/office/drawing/2016/SVG/main" r:embed="rId7"/>
                </a:ext>
              </a:extLst>
            </a:blip>
            <a:stretch>
              <a:fillRect l="0" t="-802" r="0" b="-802"/>
            </a:stretch>
          </a:blipFill>
        </p:spPr>
      </p:sp>
      <p:sp>
        <p:nvSpPr>
          <p:cNvPr name="Freeform 6" id="6"/>
          <p:cNvSpPr/>
          <p:nvPr/>
        </p:nvSpPr>
        <p:spPr>
          <a:xfrm flipH="false" flipV="false" rot="0">
            <a:off x="10940864" y="5059738"/>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6">
              <a:extLst>
                <a:ext uri="{96DAC541-7B7A-43D3-8B79-37D633B846F1}">
                  <asvg:svgBlip xmlns:asvg="http://schemas.microsoft.com/office/drawing/2016/SVG/main" r:embed="rId7"/>
                </a:ext>
              </a:extLst>
            </a:blip>
            <a:stretch>
              <a:fillRect l="0" t="-802" r="0" b="-802"/>
            </a:stretch>
          </a:blipFill>
        </p:spPr>
      </p:sp>
      <p:sp>
        <p:nvSpPr>
          <p:cNvPr name="Freeform 7" id="7"/>
          <p:cNvSpPr/>
          <p:nvPr/>
        </p:nvSpPr>
        <p:spPr>
          <a:xfrm flipH="false" flipV="false" rot="0">
            <a:off x="10940864" y="8361648"/>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6">
              <a:extLst>
                <a:ext uri="{96DAC541-7B7A-43D3-8B79-37D633B846F1}">
                  <asvg:svgBlip xmlns:asvg="http://schemas.microsoft.com/office/drawing/2016/SVG/main" r:embed="rId7"/>
                </a:ext>
              </a:extLst>
            </a:blip>
            <a:stretch>
              <a:fillRect l="0" t="-802" r="0" b="-802"/>
            </a:stretch>
          </a:blipFill>
        </p:spPr>
      </p:sp>
      <p:sp>
        <p:nvSpPr>
          <p:cNvPr name="Freeform 8" id="8"/>
          <p:cNvSpPr/>
          <p:nvPr/>
        </p:nvSpPr>
        <p:spPr>
          <a:xfrm flipH="false" flipV="false" rot="0">
            <a:off x="1976356" y="1900761"/>
            <a:ext cx="4332122" cy="5971597"/>
          </a:xfrm>
          <a:custGeom>
            <a:avLst/>
            <a:gdLst/>
            <a:ahLst/>
            <a:cxnLst/>
            <a:rect r="r" b="b" t="t" l="l"/>
            <a:pathLst>
              <a:path h="5971597" w="4332122">
                <a:moveTo>
                  <a:pt x="0" y="0"/>
                </a:moveTo>
                <a:lnTo>
                  <a:pt x="4332122" y="0"/>
                </a:lnTo>
                <a:lnTo>
                  <a:pt x="4332122" y="5971597"/>
                </a:lnTo>
                <a:lnTo>
                  <a:pt x="0" y="5971597"/>
                </a:lnTo>
                <a:lnTo>
                  <a:pt x="0" y="0"/>
                </a:lnTo>
                <a:close/>
              </a:path>
            </a:pathLst>
          </a:custGeom>
          <a:blipFill>
            <a:blip r:embed="rId8">
              <a:extLst>
                <a:ext uri="{96DAC541-7B7A-43D3-8B79-37D633B846F1}">
                  <asvg:svgBlip xmlns:asvg="http://schemas.microsoft.com/office/drawing/2016/SVG/main" r:embed="rId9"/>
                </a:ext>
              </a:extLst>
            </a:blip>
            <a:stretch>
              <a:fillRect l="0" t="-64" r="0" b="-64"/>
            </a:stretch>
          </a:blipFill>
        </p:spPr>
      </p:sp>
      <p:sp>
        <p:nvSpPr>
          <p:cNvPr name="TextBox 9" id="9"/>
          <p:cNvSpPr txBox="true"/>
          <p:nvPr/>
        </p:nvSpPr>
        <p:spPr>
          <a:xfrm rot="0">
            <a:off x="2330857" y="3041772"/>
            <a:ext cx="3623119" cy="4070764"/>
          </a:xfrm>
          <a:prstGeom prst="rect">
            <a:avLst/>
          </a:prstGeom>
        </p:spPr>
        <p:txBody>
          <a:bodyPr anchor="t" rtlCol="false" tIns="0" lIns="0" bIns="0" rIns="0">
            <a:spAutoFit/>
          </a:bodyPr>
          <a:lstStyle/>
          <a:p>
            <a:pPr algn="l">
              <a:lnSpc>
                <a:spcPts val="5289"/>
              </a:lnSpc>
            </a:pPr>
          </a:p>
          <a:p>
            <a:pPr algn="l">
              <a:lnSpc>
                <a:spcPts val="5289"/>
              </a:lnSpc>
            </a:pPr>
            <a:r>
              <a:rPr lang="en-US" sz="3778" b="true">
                <a:solidFill>
                  <a:srgbClr val="4F87FF"/>
                </a:solidFill>
                <a:latin typeface="Arimo Bold"/>
                <a:ea typeface="Arimo Bold"/>
                <a:cs typeface="Arimo Bold"/>
                <a:sym typeface="Arimo Bold"/>
              </a:rPr>
              <a:t>8.1.4 Programming Fundamentals </a:t>
            </a:r>
          </a:p>
          <a:p>
            <a:pPr algn="l">
              <a:lnSpc>
                <a:spcPts val="5289"/>
              </a:lnSpc>
            </a:pPr>
          </a:p>
        </p:txBody>
      </p:sp>
      <p:sp>
        <p:nvSpPr>
          <p:cNvPr name="TextBox 10" id="10"/>
          <p:cNvSpPr txBox="true"/>
          <p:nvPr/>
        </p:nvSpPr>
        <p:spPr>
          <a:xfrm rot="0">
            <a:off x="159139" y="-43507"/>
            <a:ext cx="5003717" cy="606548"/>
          </a:xfrm>
          <a:prstGeom prst="rect">
            <a:avLst/>
          </a:prstGeom>
        </p:spPr>
        <p:txBody>
          <a:bodyPr anchor="t" rtlCol="false" tIns="0" lIns="0" bIns="0" rIns="0">
            <a:spAutoFit/>
          </a:bodyPr>
          <a:lstStyle/>
          <a:p>
            <a:pPr algn="l">
              <a:lnSpc>
                <a:spcPts val="4368"/>
              </a:lnSpc>
            </a:pPr>
            <a:r>
              <a:rPr lang="en-US" sz="3119" b="true">
                <a:solidFill>
                  <a:srgbClr val="FFFFFF"/>
                </a:solidFill>
                <a:latin typeface="Code Pro Bold"/>
                <a:ea typeface="Code Pro Bold"/>
                <a:cs typeface="Code Pro Bold"/>
                <a:sym typeface="Code Pro Bold"/>
              </a:rPr>
              <a:t>Sub Chapter Outline</a:t>
            </a:r>
          </a:p>
        </p:txBody>
      </p:sp>
      <p:sp>
        <p:nvSpPr>
          <p:cNvPr name="TextBox 11" id="11"/>
          <p:cNvSpPr txBox="true"/>
          <p:nvPr/>
        </p:nvSpPr>
        <p:spPr>
          <a:xfrm rot="0">
            <a:off x="8406827" y="2129307"/>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8.1.4.2</a:t>
            </a:r>
          </a:p>
        </p:txBody>
      </p:sp>
      <p:sp>
        <p:nvSpPr>
          <p:cNvPr name="TextBox 12" id="12"/>
          <p:cNvSpPr txBox="true"/>
          <p:nvPr/>
        </p:nvSpPr>
        <p:spPr>
          <a:xfrm rot="0">
            <a:off x="8406827" y="3738739"/>
            <a:ext cx="2323050" cy="833739"/>
          </a:xfrm>
          <a:prstGeom prst="rect">
            <a:avLst/>
          </a:prstGeom>
        </p:spPr>
        <p:txBody>
          <a:bodyPr anchor="t" rtlCol="false" tIns="0" lIns="0" bIns="0" rIns="0">
            <a:spAutoFit/>
          </a:bodyPr>
          <a:lstStyle/>
          <a:p>
            <a:pPr algn="l">
              <a:lnSpc>
                <a:spcPts val="5937"/>
              </a:lnSpc>
            </a:pPr>
            <a:r>
              <a:rPr lang="en-US" sz="4240" b="true">
                <a:solidFill>
                  <a:srgbClr val="F4F995"/>
                </a:solidFill>
                <a:latin typeface="Arimo Bold"/>
                <a:ea typeface="Arimo Bold"/>
                <a:cs typeface="Arimo Bold"/>
                <a:sym typeface="Arimo Bold"/>
              </a:rPr>
              <a:t>8.1.4.3</a:t>
            </a:r>
          </a:p>
        </p:txBody>
      </p:sp>
      <p:sp>
        <p:nvSpPr>
          <p:cNvPr name="TextBox 13" id="13"/>
          <p:cNvSpPr txBox="true"/>
          <p:nvPr/>
        </p:nvSpPr>
        <p:spPr>
          <a:xfrm rot="0">
            <a:off x="8406827" y="5430854"/>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8.1.4.4</a:t>
            </a:r>
          </a:p>
        </p:txBody>
      </p:sp>
      <p:sp>
        <p:nvSpPr>
          <p:cNvPr name="TextBox 14" id="14"/>
          <p:cNvSpPr txBox="true"/>
          <p:nvPr/>
        </p:nvSpPr>
        <p:spPr>
          <a:xfrm rot="0">
            <a:off x="8406827" y="7038619"/>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8.1.4.5</a:t>
            </a:r>
          </a:p>
        </p:txBody>
      </p:sp>
      <p:sp>
        <p:nvSpPr>
          <p:cNvPr name="TextBox 15" id="15"/>
          <p:cNvSpPr txBox="true"/>
          <p:nvPr/>
        </p:nvSpPr>
        <p:spPr>
          <a:xfrm rot="0">
            <a:off x="8406827" y="8648050"/>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8.1.4.6</a:t>
            </a:r>
          </a:p>
        </p:txBody>
      </p:sp>
      <p:sp>
        <p:nvSpPr>
          <p:cNvPr name="TextBox 16" id="16"/>
          <p:cNvSpPr txBox="true"/>
          <p:nvPr/>
        </p:nvSpPr>
        <p:spPr>
          <a:xfrm rot="0">
            <a:off x="11486515" y="750227"/>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Sequencing</a:t>
            </a:r>
          </a:p>
        </p:txBody>
      </p:sp>
      <p:sp>
        <p:nvSpPr>
          <p:cNvPr name="TextBox 17" id="17"/>
          <p:cNvSpPr txBox="true"/>
          <p:nvPr/>
        </p:nvSpPr>
        <p:spPr>
          <a:xfrm rot="0">
            <a:off x="11486515" y="2303348"/>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Selection</a:t>
            </a:r>
          </a:p>
        </p:txBody>
      </p:sp>
      <p:sp>
        <p:nvSpPr>
          <p:cNvPr name="TextBox 18" id="18"/>
          <p:cNvSpPr txBox="true"/>
          <p:nvPr/>
        </p:nvSpPr>
        <p:spPr>
          <a:xfrm rot="0">
            <a:off x="11486515" y="3910426"/>
            <a:ext cx="3760521" cy="761285"/>
          </a:xfrm>
          <a:prstGeom prst="rect">
            <a:avLst/>
          </a:prstGeom>
        </p:spPr>
        <p:txBody>
          <a:bodyPr anchor="t" rtlCol="false" tIns="0" lIns="0" bIns="0" rIns="0">
            <a:spAutoFit/>
          </a:bodyPr>
          <a:lstStyle/>
          <a:p>
            <a:pPr algn="ctr">
              <a:lnSpc>
                <a:spcPts val="5418"/>
              </a:lnSpc>
            </a:pPr>
            <a:r>
              <a:rPr lang="en-US" sz="3870" b="true">
                <a:solidFill>
                  <a:srgbClr val="000000"/>
                </a:solidFill>
                <a:latin typeface="Arimo Bold"/>
                <a:ea typeface="Arimo Bold"/>
                <a:cs typeface="Arimo Bold"/>
                <a:sym typeface="Arimo Bold"/>
              </a:rPr>
              <a:t>Iteration</a:t>
            </a:r>
          </a:p>
        </p:txBody>
      </p:sp>
      <p:sp>
        <p:nvSpPr>
          <p:cNvPr name="TextBox 19" id="19"/>
          <p:cNvSpPr txBox="true"/>
          <p:nvPr/>
        </p:nvSpPr>
        <p:spPr>
          <a:xfrm rot="0">
            <a:off x="11486515" y="5379377"/>
            <a:ext cx="3760521" cy="1186299"/>
          </a:xfrm>
          <a:prstGeom prst="rect">
            <a:avLst/>
          </a:prstGeom>
        </p:spPr>
        <p:txBody>
          <a:bodyPr anchor="t" rtlCol="false" tIns="0" lIns="0" bIns="0" rIns="0">
            <a:spAutoFit/>
          </a:bodyPr>
          <a:lstStyle/>
          <a:p>
            <a:pPr algn="ctr">
              <a:lnSpc>
                <a:spcPts val="4438"/>
              </a:lnSpc>
            </a:pPr>
            <a:r>
              <a:rPr lang="en-US" sz="3170" b="true">
                <a:solidFill>
                  <a:srgbClr val="000000">
                    <a:alpha val="45490"/>
                  </a:srgbClr>
                </a:solidFill>
                <a:latin typeface="Arimo Bold"/>
                <a:ea typeface="Arimo Bold"/>
                <a:cs typeface="Arimo Bold"/>
                <a:sym typeface="Arimo Bold"/>
              </a:rPr>
              <a:t>Totalling and Counting</a:t>
            </a:r>
          </a:p>
        </p:txBody>
      </p:sp>
      <p:sp>
        <p:nvSpPr>
          <p:cNvPr name="TextBox 20" id="20"/>
          <p:cNvSpPr txBox="true"/>
          <p:nvPr/>
        </p:nvSpPr>
        <p:spPr>
          <a:xfrm rot="0">
            <a:off x="11486515" y="6975165"/>
            <a:ext cx="3760521" cy="1247894"/>
          </a:xfrm>
          <a:prstGeom prst="rect">
            <a:avLst/>
          </a:prstGeom>
        </p:spPr>
        <p:txBody>
          <a:bodyPr anchor="t" rtlCol="false" tIns="0" lIns="0" bIns="0" rIns="0">
            <a:spAutoFit/>
          </a:bodyPr>
          <a:lstStyle/>
          <a:p>
            <a:pPr algn="ctr">
              <a:lnSpc>
                <a:spcPts val="4717"/>
              </a:lnSpc>
            </a:pPr>
            <a:r>
              <a:rPr lang="en-US" sz="3370" b="true">
                <a:solidFill>
                  <a:srgbClr val="000000">
                    <a:alpha val="45490"/>
                  </a:srgbClr>
                </a:solidFill>
                <a:latin typeface="Arimo Bold"/>
                <a:ea typeface="Arimo Bold"/>
                <a:cs typeface="Arimo Bold"/>
                <a:sym typeface="Arimo Bold"/>
              </a:rPr>
              <a:t>String handling</a:t>
            </a:r>
          </a:p>
        </p:txBody>
      </p:sp>
      <p:sp>
        <p:nvSpPr>
          <p:cNvPr name="TextBox 21" id="21"/>
          <p:cNvSpPr txBox="true"/>
          <p:nvPr/>
        </p:nvSpPr>
        <p:spPr>
          <a:xfrm rot="0">
            <a:off x="11141852" y="8758856"/>
            <a:ext cx="4449847" cy="894113"/>
          </a:xfrm>
          <a:prstGeom prst="rect">
            <a:avLst/>
          </a:prstGeom>
        </p:spPr>
        <p:txBody>
          <a:bodyPr anchor="t" rtlCol="false" tIns="0" lIns="0" bIns="0" rIns="0">
            <a:spAutoFit/>
          </a:bodyPr>
          <a:lstStyle/>
          <a:p>
            <a:pPr algn="ctr">
              <a:lnSpc>
                <a:spcPts val="3345"/>
              </a:lnSpc>
            </a:pPr>
            <a:r>
              <a:rPr lang="en-US" sz="2390" b="true">
                <a:solidFill>
                  <a:srgbClr val="000000">
                    <a:alpha val="45490"/>
                  </a:srgbClr>
                </a:solidFill>
                <a:latin typeface="Arimo Bold"/>
                <a:ea typeface="Arimo Bold"/>
                <a:cs typeface="Arimo Bold"/>
                <a:sym typeface="Arimo Bold"/>
              </a:rPr>
              <a:t>Arithmetic, Logical and Boolean Operators</a:t>
            </a:r>
          </a:p>
        </p:txBody>
      </p:sp>
      <p:grpSp>
        <p:nvGrpSpPr>
          <p:cNvPr name="Group 22" id="22"/>
          <p:cNvGrpSpPr/>
          <p:nvPr/>
        </p:nvGrpSpPr>
        <p:grpSpPr>
          <a:xfrm rot="0">
            <a:off x="2537237" y="233111"/>
            <a:ext cx="13213526" cy="9925515"/>
            <a:chOff x="0" y="0"/>
            <a:chExt cx="17618034" cy="13234020"/>
          </a:xfrm>
        </p:grpSpPr>
        <p:sp>
          <p:nvSpPr>
            <p:cNvPr name="Freeform 23" id="2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0">
                <a:alphaModFix amt="40000"/>
              </a:blip>
              <a:stretch>
                <a:fillRect l="0" t="0" r="0" b="0"/>
              </a:stretch>
            </a:blipFill>
          </p:spPr>
        </p:sp>
        <p:sp>
          <p:nvSpPr>
            <p:cNvPr name="Freeform 24" id="2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1">
                <a:alphaModFix amt="9999"/>
              </a:blip>
              <a:stretch>
                <a:fillRect l="0" t="0" r="0" b="0"/>
              </a:stretch>
            </a:blipFill>
          </p:spPr>
        </p:sp>
        <p:sp>
          <p:nvSpPr>
            <p:cNvPr name="TextBox 25" id="2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2" tooltip="http://www.exampaperspractice.co.uk"/>
                </a:rPr>
                <a:t>www.exampaperspractice.co.uk</a:t>
              </a:r>
            </a:p>
          </p:txBody>
        </p:sp>
      </p:grpSp>
      <p:sp>
        <p:nvSpPr>
          <p:cNvPr name="TextBox 26" id="26"/>
          <p:cNvSpPr txBox="true"/>
          <p:nvPr/>
        </p:nvSpPr>
        <p:spPr>
          <a:xfrm rot="0">
            <a:off x="8406827" y="521543"/>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8.1.4.1</a:t>
            </a:r>
          </a:p>
        </p:txBody>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TextBox 3" id="3"/>
          <p:cNvSpPr txBox="true"/>
          <p:nvPr/>
        </p:nvSpPr>
        <p:spPr>
          <a:xfrm rot="0">
            <a:off x="672468" y="383405"/>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Iteration</a:t>
            </a:r>
          </a:p>
        </p:txBody>
      </p:sp>
      <p:sp>
        <p:nvSpPr>
          <p:cNvPr name="TextBox 4" id="4"/>
          <p:cNvSpPr txBox="true"/>
          <p:nvPr/>
        </p:nvSpPr>
        <p:spPr>
          <a:xfrm rot="0">
            <a:off x="2338913" y="2096820"/>
            <a:ext cx="13610174" cy="16668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Iteration in an algorithm occurs when specific instructions dictate that a step or set of steps must be repeated until a condition is satisfied or a termination command is given.</a:t>
            </a:r>
          </a:p>
        </p:txBody>
      </p:sp>
      <p:grpSp>
        <p:nvGrpSpPr>
          <p:cNvPr name="Group 5" id="5"/>
          <p:cNvGrpSpPr/>
          <p:nvPr/>
        </p:nvGrpSpPr>
        <p:grpSpPr>
          <a:xfrm rot="0">
            <a:off x="1860797" y="5469992"/>
            <a:ext cx="4239435" cy="3219917"/>
            <a:chOff x="0" y="0"/>
            <a:chExt cx="5652580" cy="4293223"/>
          </a:xfrm>
        </p:grpSpPr>
        <p:sp>
          <p:nvSpPr>
            <p:cNvPr name="Freeform 6" id="6"/>
            <p:cNvSpPr/>
            <p:nvPr/>
          </p:nvSpPr>
          <p:spPr>
            <a:xfrm flipH="false" flipV="false" rot="0">
              <a:off x="0" y="0"/>
              <a:ext cx="5652643" cy="4293235"/>
            </a:xfrm>
            <a:custGeom>
              <a:avLst/>
              <a:gdLst/>
              <a:ahLst/>
              <a:cxnLst/>
              <a:rect r="r" b="b" t="t" l="l"/>
              <a:pathLst>
                <a:path h="4293235" w="5652643">
                  <a:moveTo>
                    <a:pt x="0" y="0"/>
                  </a:moveTo>
                  <a:lnTo>
                    <a:pt x="5652643" y="0"/>
                  </a:lnTo>
                  <a:lnTo>
                    <a:pt x="5652643" y="4293235"/>
                  </a:lnTo>
                  <a:lnTo>
                    <a:pt x="0" y="4293235"/>
                  </a:lnTo>
                  <a:lnTo>
                    <a:pt x="0" y="0"/>
                  </a:lnTo>
                  <a:close/>
                </a:path>
              </a:pathLst>
            </a:custGeom>
            <a:blipFill>
              <a:blip r:embed="rId4"/>
              <a:stretch>
                <a:fillRect l="0" t="-36" r="1" b="-36"/>
              </a:stretch>
            </a:blipFill>
          </p:spPr>
        </p:sp>
      </p:grpSp>
      <p:sp>
        <p:nvSpPr>
          <p:cNvPr name="TextBox 7" id="7"/>
          <p:cNvSpPr txBox="true"/>
          <p:nvPr/>
        </p:nvSpPr>
        <p:spPr>
          <a:xfrm rot="0">
            <a:off x="7383337" y="5098517"/>
            <a:ext cx="8384296" cy="6000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Eg. The algorithm for frying 5 eggs </a:t>
            </a:r>
          </a:p>
        </p:txBody>
      </p:sp>
      <p:sp>
        <p:nvSpPr>
          <p:cNvPr name="TextBox 8" id="8"/>
          <p:cNvSpPr txBox="true"/>
          <p:nvPr/>
        </p:nvSpPr>
        <p:spPr>
          <a:xfrm rot="0">
            <a:off x="6904174" y="5791522"/>
            <a:ext cx="9911630" cy="32670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Step 1: Heat up the pan</a:t>
            </a:r>
          </a:p>
          <a:p>
            <a:pPr algn="ctr">
              <a:lnSpc>
                <a:spcPts val="4200"/>
              </a:lnSpc>
            </a:pPr>
            <a:r>
              <a:rPr lang="en-US" sz="3000" b="true">
                <a:solidFill>
                  <a:srgbClr val="000000"/>
                </a:solidFill>
                <a:latin typeface="Arimo Bold"/>
                <a:ea typeface="Arimo Bold"/>
                <a:cs typeface="Arimo Bold"/>
                <a:sym typeface="Arimo Bold"/>
              </a:rPr>
              <a:t>Step 2: Pour in oil</a:t>
            </a:r>
          </a:p>
          <a:p>
            <a:pPr algn="ctr">
              <a:lnSpc>
                <a:spcPts val="4200"/>
              </a:lnSpc>
            </a:pPr>
            <a:r>
              <a:rPr lang="en-US" sz="3000" b="true">
                <a:solidFill>
                  <a:srgbClr val="000000"/>
                </a:solidFill>
                <a:latin typeface="Arimo Bold"/>
                <a:ea typeface="Arimo Bold"/>
                <a:cs typeface="Arimo Bold"/>
                <a:sym typeface="Arimo Bold"/>
              </a:rPr>
              <a:t>Step 3: Crack the egg and add the egg into the pan</a:t>
            </a:r>
          </a:p>
          <a:p>
            <a:pPr algn="ctr">
              <a:lnSpc>
                <a:spcPts val="4200"/>
              </a:lnSpc>
            </a:pPr>
            <a:r>
              <a:rPr lang="en-US" sz="3000" b="true">
                <a:solidFill>
                  <a:srgbClr val="000000"/>
                </a:solidFill>
                <a:latin typeface="Arimo Bold"/>
                <a:ea typeface="Arimo Bold"/>
                <a:cs typeface="Arimo Bold"/>
                <a:sym typeface="Arimo Bold"/>
              </a:rPr>
              <a:t>Step 4:Put the fried egg on a plate</a:t>
            </a:r>
          </a:p>
          <a:p>
            <a:pPr algn="ctr">
              <a:lnSpc>
                <a:spcPts val="4200"/>
              </a:lnSpc>
            </a:pPr>
            <a:r>
              <a:rPr lang="en-US" sz="3000" b="true">
                <a:solidFill>
                  <a:srgbClr val="FF5757"/>
                </a:solidFill>
                <a:latin typeface="Arimo Bold"/>
                <a:ea typeface="Arimo Bold"/>
                <a:cs typeface="Arimo Bold"/>
                <a:sym typeface="Arimo Bold"/>
              </a:rPr>
              <a:t>REPEAT Step 3 and 4 until for 5 times. </a:t>
            </a:r>
          </a:p>
        </p:txBody>
      </p:sp>
      <p:grpSp>
        <p:nvGrpSpPr>
          <p:cNvPr name="Group 9" id="9"/>
          <p:cNvGrpSpPr/>
          <p:nvPr/>
        </p:nvGrpSpPr>
        <p:grpSpPr>
          <a:xfrm rot="0">
            <a:off x="7359525" y="5674780"/>
            <a:ext cx="8965832" cy="47625"/>
            <a:chOff x="0" y="0"/>
            <a:chExt cx="11954443" cy="63500"/>
          </a:xfrm>
        </p:grpSpPr>
        <p:sp>
          <p:nvSpPr>
            <p:cNvPr name="Freeform 10" id="10"/>
            <p:cNvSpPr/>
            <p:nvPr/>
          </p:nvSpPr>
          <p:spPr>
            <a:xfrm flipH="false" flipV="false" rot="0">
              <a:off x="31750" y="0"/>
              <a:ext cx="11890883" cy="63500"/>
            </a:xfrm>
            <a:custGeom>
              <a:avLst/>
              <a:gdLst/>
              <a:ahLst/>
              <a:cxnLst/>
              <a:rect r="r" b="b" t="t" l="l"/>
              <a:pathLst>
                <a:path h="63500" w="11890883">
                  <a:moveTo>
                    <a:pt x="0" y="0"/>
                  </a:moveTo>
                  <a:lnTo>
                    <a:pt x="11890883" y="0"/>
                  </a:lnTo>
                  <a:lnTo>
                    <a:pt x="11890883" y="63500"/>
                  </a:lnTo>
                  <a:lnTo>
                    <a:pt x="0" y="63500"/>
                  </a:lnTo>
                  <a:close/>
                </a:path>
              </a:pathLst>
            </a:custGeom>
            <a:solidFill>
              <a:srgbClr val="000000"/>
            </a:solidFill>
          </p:spPr>
        </p:sp>
      </p:gr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Freeform 3" id="3"/>
          <p:cNvSpPr/>
          <p:nvPr/>
        </p:nvSpPr>
        <p:spPr>
          <a:xfrm flipH="false" flipV="false" rot="0">
            <a:off x="1452949" y="4095330"/>
            <a:ext cx="4261426" cy="5296264"/>
          </a:xfrm>
          <a:custGeom>
            <a:avLst/>
            <a:gdLst/>
            <a:ahLst/>
            <a:cxnLst/>
            <a:rect r="r" b="b" t="t" l="l"/>
            <a:pathLst>
              <a:path h="5296264" w="4261426">
                <a:moveTo>
                  <a:pt x="0" y="0"/>
                </a:moveTo>
                <a:lnTo>
                  <a:pt x="4261426" y="0"/>
                </a:lnTo>
                <a:lnTo>
                  <a:pt x="4261426" y="5296264"/>
                </a:lnTo>
                <a:lnTo>
                  <a:pt x="0" y="52962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034040" y="4095330"/>
            <a:ext cx="4261426" cy="5296264"/>
          </a:xfrm>
          <a:custGeom>
            <a:avLst/>
            <a:gdLst/>
            <a:ahLst/>
            <a:cxnLst/>
            <a:rect r="r" b="b" t="t" l="l"/>
            <a:pathLst>
              <a:path h="5296264" w="4261426">
                <a:moveTo>
                  <a:pt x="0" y="0"/>
                </a:moveTo>
                <a:lnTo>
                  <a:pt x="4261426" y="0"/>
                </a:lnTo>
                <a:lnTo>
                  <a:pt x="4261426" y="5296264"/>
                </a:lnTo>
                <a:lnTo>
                  <a:pt x="0" y="52962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2573625" y="4095330"/>
            <a:ext cx="4261426" cy="5296264"/>
          </a:xfrm>
          <a:custGeom>
            <a:avLst/>
            <a:gdLst/>
            <a:ahLst/>
            <a:cxnLst/>
            <a:rect r="r" b="b" t="t" l="l"/>
            <a:pathLst>
              <a:path h="5296264" w="4261426">
                <a:moveTo>
                  <a:pt x="0" y="0"/>
                </a:moveTo>
                <a:lnTo>
                  <a:pt x="4261426" y="0"/>
                </a:lnTo>
                <a:lnTo>
                  <a:pt x="4261426" y="5296264"/>
                </a:lnTo>
                <a:lnTo>
                  <a:pt x="0" y="52962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910882" y="5600849"/>
            <a:ext cx="3086100" cy="3266926"/>
          </a:xfrm>
          <a:custGeom>
            <a:avLst/>
            <a:gdLst/>
            <a:ahLst/>
            <a:cxnLst/>
            <a:rect r="r" b="b" t="t" l="l"/>
            <a:pathLst>
              <a:path h="3266926" w="3086100">
                <a:moveTo>
                  <a:pt x="0" y="0"/>
                </a:moveTo>
                <a:lnTo>
                  <a:pt x="3086100" y="0"/>
                </a:lnTo>
                <a:lnTo>
                  <a:pt x="3086100" y="3266926"/>
                </a:lnTo>
                <a:lnTo>
                  <a:pt x="0" y="32669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672468" y="383405"/>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Iteration</a:t>
            </a:r>
          </a:p>
        </p:txBody>
      </p:sp>
      <p:sp>
        <p:nvSpPr>
          <p:cNvPr name="TextBox 8" id="8"/>
          <p:cNvSpPr txBox="true"/>
          <p:nvPr/>
        </p:nvSpPr>
        <p:spPr>
          <a:xfrm rot="0">
            <a:off x="2338913" y="2096820"/>
            <a:ext cx="13610174"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Another word for iteration is </a:t>
            </a:r>
            <a:r>
              <a:rPr lang="en-US" sz="3000" b="true">
                <a:solidFill>
                  <a:srgbClr val="FF5757"/>
                </a:solidFill>
                <a:latin typeface="Arimo Bold"/>
                <a:ea typeface="Arimo Bold"/>
                <a:cs typeface="Arimo Bold"/>
                <a:sym typeface="Arimo Bold"/>
              </a:rPr>
              <a:t>loop</a:t>
            </a:r>
            <a:r>
              <a:rPr lang="en-US" sz="3000" b="true">
                <a:solidFill>
                  <a:srgbClr val="000000"/>
                </a:solidFill>
                <a:latin typeface="Arimo Bold"/>
                <a:ea typeface="Arimo Bold"/>
                <a:cs typeface="Arimo Bold"/>
                <a:sym typeface="Arimo Bold"/>
              </a:rPr>
              <a:t>. There are 3 different types of loop in iterative programming.</a:t>
            </a:r>
          </a:p>
        </p:txBody>
      </p:sp>
      <p:sp>
        <p:nvSpPr>
          <p:cNvPr name="TextBox 9" id="9"/>
          <p:cNvSpPr txBox="true"/>
          <p:nvPr/>
        </p:nvSpPr>
        <p:spPr>
          <a:xfrm rot="0">
            <a:off x="1749898" y="4238625"/>
            <a:ext cx="3667529"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Count-controlled loop</a:t>
            </a:r>
          </a:p>
        </p:txBody>
      </p:sp>
      <p:sp>
        <p:nvSpPr>
          <p:cNvPr name="TextBox 10" id="10"/>
          <p:cNvSpPr txBox="true"/>
          <p:nvPr/>
        </p:nvSpPr>
        <p:spPr>
          <a:xfrm rot="0">
            <a:off x="7624687" y="4238625"/>
            <a:ext cx="3038627"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Pre-condition</a:t>
            </a:r>
          </a:p>
          <a:p>
            <a:pPr algn="ctr">
              <a:lnSpc>
                <a:spcPts val="4200"/>
              </a:lnSpc>
            </a:pPr>
            <a:r>
              <a:rPr lang="en-US" sz="3000" b="true">
                <a:solidFill>
                  <a:srgbClr val="000000"/>
                </a:solidFill>
                <a:latin typeface="Arimo Bold"/>
                <a:ea typeface="Arimo Bold"/>
                <a:cs typeface="Arimo Bold"/>
                <a:sym typeface="Arimo Bold"/>
              </a:rPr>
              <a:t>loop</a:t>
            </a:r>
          </a:p>
        </p:txBody>
      </p:sp>
      <p:sp>
        <p:nvSpPr>
          <p:cNvPr name="TextBox 11" id="11"/>
          <p:cNvSpPr txBox="true"/>
          <p:nvPr/>
        </p:nvSpPr>
        <p:spPr>
          <a:xfrm rot="0">
            <a:off x="13065233" y="4238625"/>
            <a:ext cx="3278209"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Post-condition</a:t>
            </a:r>
          </a:p>
          <a:p>
            <a:pPr algn="ctr">
              <a:lnSpc>
                <a:spcPts val="4200"/>
              </a:lnSpc>
            </a:pPr>
            <a:r>
              <a:rPr lang="en-US" sz="3000" b="true">
                <a:solidFill>
                  <a:srgbClr val="000000"/>
                </a:solidFill>
                <a:latin typeface="Arimo Bold"/>
                <a:ea typeface="Arimo Bold"/>
                <a:cs typeface="Arimo Bold"/>
                <a:sym typeface="Arimo Bold"/>
              </a:rPr>
              <a:t>loop</a:t>
            </a:r>
          </a:p>
        </p:txBody>
      </p:sp>
      <p:sp>
        <p:nvSpPr>
          <p:cNvPr name="TextBox 12" id="12"/>
          <p:cNvSpPr txBox="true"/>
          <p:nvPr/>
        </p:nvSpPr>
        <p:spPr>
          <a:xfrm rot="0">
            <a:off x="1957317" y="6419850"/>
            <a:ext cx="3039665" cy="16668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For a set number of iterations</a:t>
            </a:r>
          </a:p>
        </p:txBody>
      </p:sp>
      <p:sp>
        <p:nvSpPr>
          <p:cNvPr name="Freeform 13" id="13"/>
          <p:cNvSpPr/>
          <p:nvPr/>
        </p:nvSpPr>
        <p:spPr>
          <a:xfrm flipH="false" flipV="false" rot="0">
            <a:off x="7577213" y="5600849"/>
            <a:ext cx="3086100" cy="3266926"/>
          </a:xfrm>
          <a:custGeom>
            <a:avLst/>
            <a:gdLst/>
            <a:ahLst/>
            <a:cxnLst/>
            <a:rect r="r" b="b" t="t" l="l"/>
            <a:pathLst>
              <a:path h="3266926" w="3086100">
                <a:moveTo>
                  <a:pt x="0" y="0"/>
                </a:moveTo>
                <a:lnTo>
                  <a:pt x="3086100" y="0"/>
                </a:lnTo>
                <a:lnTo>
                  <a:pt x="3086100" y="3266926"/>
                </a:lnTo>
                <a:lnTo>
                  <a:pt x="0" y="32669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13161288" y="5600849"/>
            <a:ext cx="3086100" cy="3266926"/>
          </a:xfrm>
          <a:custGeom>
            <a:avLst/>
            <a:gdLst/>
            <a:ahLst/>
            <a:cxnLst/>
            <a:rect r="r" b="b" t="t" l="l"/>
            <a:pathLst>
              <a:path h="3266926" w="3086100">
                <a:moveTo>
                  <a:pt x="0" y="0"/>
                </a:moveTo>
                <a:lnTo>
                  <a:pt x="3086100" y="0"/>
                </a:lnTo>
                <a:lnTo>
                  <a:pt x="3086100" y="3266926"/>
                </a:lnTo>
                <a:lnTo>
                  <a:pt x="0" y="32669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7577213" y="6600586"/>
            <a:ext cx="3086100"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May have no iterations</a:t>
            </a:r>
          </a:p>
        </p:txBody>
      </p:sp>
      <p:sp>
        <p:nvSpPr>
          <p:cNvPr name="TextBox 16" id="16"/>
          <p:cNvSpPr txBox="true"/>
          <p:nvPr/>
        </p:nvSpPr>
        <p:spPr>
          <a:xfrm rot="0">
            <a:off x="13221183" y="6256187"/>
            <a:ext cx="2966309" cy="22002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Always has at least one iteration</a:t>
            </a:r>
          </a:p>
          <a:p>
            <a:pPr algn="ctr">
              <a:lnSpc>
                <a:spcPts val="4200"/>
              </a:lnSpc>
            </a:pPr>
          </a:p>
        </p:txBody>
      </p:sp>
      <p:grpSp>
        <p:nvGrpSpPr>
          <p:cNvPr name="Group 17" id="17"/>
          <p:cNvGrpSpPr/>
          <p:nvPr/>
        </p:nvGrpSpPr>
        <p:grpSpPr>
          <a:xfrm rot="0">
            <a:off x="2537237" y="180743"/>
            <a:ext cx="13213526" cy="9925515"/>
            <a:chOff x="0" y="0"/>
            <a:chExt cx="17618034" cy="13234020"/>
          </a:xfrm>
        </p:grpSpPr>
        <p:sp>
          <p:nvSpPr>
            <p:cNvPr name="Freeform 18" id="1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9" id="1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20" id="2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Freeform 3" id="3"/>
          <p:cNvSpPr/>
          <p:nvPr/>
        </p:nvSpPr>
        <p:spPr>
          <a:xfrm flipH="false" flipV="false" rot="0">
            <a:off x="1452949" y="4095330"/>
            <a:ext cx="4261426" cy="5296264"/>
          </a:xfrm>
          <a:custGeom>
            <a:avLst/>
            <a:gdLst/>
            <a:ahLst/>
            <a:cxnLst/>
            <a:rect r="r" b="b" t="t" l="l"/>
            <a:pathLst>
              <a:path h="5296264" w="4261426">
                <a:moveTo>
                  <a:pt x="0" y="0"/>
                </a:moveTo>
                <a:lnTo>
                  <a:pt x="4261426" y="0"/>
                </a:lnTo>
                <a:lnTo>
                  <a:pt x="4261426" y="5296264"/>
                </a:lnTo>
                <a:lnTo>
                  <a:pt x="0" y="52962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034040" y="4095330"/>
            <a:ext cx="4261426" cy="5296264"/>
          </a:xfrm>
          <a:custGeom>
            <a:avLst/>
            <a:gdLst/>
            <a:ahLst/>
            <a:cxnLst/>
            <a:rect r="r" b="b" t="t" l="l"/>
            <a:pathLst>
              <a:path h="5296264" w="4261426">
                <a:moveTo>
                  <a:pt x="0" y="0"/>
                </a:moveTo>
                <a:lnTo>
                  <a:pt x="4261426" y="0"/>
                </a:lnTo>
                <a:lnTo>
                  <a:pt x="4261426" y="5296264"/>
                </a:lnTo>
                <a:lnTo>
                  <a:pt x="0" y="52962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2573625" y="4095330"/>
            <a:ext cx="4261426" cy="5296264"/>
          </a:xfrm>
          <a:custGeom>
            <a:avLst/>
            <a:gdLst/>
            <a:ahLst/>
            <a:cxnLst/>
            <a:rect r="r" b="b" t="t" l="l"/>
            <a:pathLst>
              <a:path h="5296264" w="4261426">
                <a:moveTo>
                  <a:pt x="0" y="0"/>
                </a:moveTo>
                <a:lnTo>
                  <a:pt x="4261426" y="0"/>
                </a:lnTo>
                <a:lnTo>
                  <a:pt x="4261426" y="5296264"/>
                </a:lnTo>
                <a:lnTo>
                  <a:pt x="0" y="52962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910882" y="5600849"/>
            <a:ext cx="3086100" cy="3266926"/>
          </a:xfrm>
          <a:custGeom>
            <a:avLst/>
            <a:gdLst/>
            <a:ahLst/>
            <a:cxnLst/>
            <a:rect r="r" b="b" t="t" l="l"/>
            <a:pathLst>
              <a:path h="3266926" w="3086100">
                <a:moveTo>
                  <a:pt x="0" y="0"/>
                </a:moveTo>
                <a:lnTo>
                  <a:pt x="3086100" y="0"/>
                </a:lnTo>
                <a:lnTo>
                  <a:pt x="3086100" y="3266926"/>
                </a:lnTo>
                <a:lnTo>
                  <a:pt x="0" y="32669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672468" y="383405"/>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Iteration</a:t>
            </a:r>
          </a:p>
        </p:txBody>
      </p:sp>
      <p:sp>
        <p:nvSpPr>
          <p:cNvPr name="TextBox 8" id="8"/>
          <p:cNvSpPr txBox="true"/>
          <p:nvPr/>
        </p:nvSpPr>
        <p:spPr>
          <a:xfrm rot="0">
            <a:off x="2338913" y="2096820"/>
            <a:ext cx="13610174"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Another word for iteration is </a:t>
            </a:r>
            <a:r>
              <a:rPr lang="en-US" sz="3000" b="true">
                <a:solidFill>
                  <a:srgbClr val="FF5757"/>
                </a:solidFill>
                <a:latin typeface="Arimo Bold"/>
                <a:ea typeface="Arimo Bold"/>
                <a:cs typeface="Arimo Bold"/>
                <a:sym typeface="Arimo Bold"/>
              </a:rPr>
              <a:t>loop</a:t>
            </a:r>
            <a:r>
              <a:rPr lang="en-US" sz="3000" b="true">
                <a:solidFill>
                  <a:srgbClr val="000000"/>
                </a:solidFill>
                <a:latin typeface="Arimo Bold"/>
                <a:ea typeface="Arimo Bold"/>
                <a:cs typeface="Arimo Bold"/>
                <a:sym typeface="Arimo Bold"/>
              </a:rPr>
              <a:t>. There are 3 different types of loop in iterative programming.</a:t>
            </a:r>
          </a:p>
        </p:txBody>
      </p:sp>
      <p:sp>
        <p:nvSpPr>
          <p:cNvPr name="TextBox 9" id="9"/>
          <p:cNvSpPr txBox="true"/>
          <p:nvPr/>
        </p:nvSpPr>
        <p:spPr>
          <a:xfrm rot="0">
            <a:off x="1749898" y="4238625"/>
            <a:ext cx="3667529"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Count-controlled loop</a:t>
            </a:r>
          </a:p>
        </p:txBody>
      </p:sp>
      <p:sp>
        <p:nvSpPr>
          <p:cNvPr name="TextBox 10" id="10"/>
          <p:cNvSpPr txBox="true"/>
          <p:nvPr/>
        </p:nvSpPr>
        <p:spPr>
          <a:xfrm rot="0">
            <a:off x="7624687" y="4238625"/>
            <a:ext cx="3038627" cy="1133475"/>
          </a:xfrm>
          <a:prstGeom prst="rect">
            <a:avLst/>
          </a:prstGeom>
        </p:spPr>
        <p:txBody>
          <a:bodyPr anchor="t" rtlCol="false" tIns="0" lIns="0" bIns="0" rIns="0">
            <a:spAutoFit/>
          </a:bodyPr>
          <a:lstStyle/>
          <a:p>
            <a:pPr algn="ctr">
              <a:lnSpc>
                <a:spcPts val="4200"/>
              </a:lnSpc>
            </a:pPr>
            <a:r>
              <a:rPr lang="en-US" sz="3000" b="true">
                <a:solidFill>
                  <a:srgbClr val="000000">
                    <a:alpha val="23922"/>
                  </a:srgbClr>
                </a:solidFill>
                <a:latin typeface="Arimo Bold"/>
                <a:ea typeface="Arimo Bold"/>
                <a:cs typeface="Arimo Bold"/>
                <a:sym typeface="Arimo Bold"/>
              </a:rPr>
              <a:t>Pre-condition</a:t>
            </a:r>
          </a:p>
          <a:p>
            <a:pPr algn="ctr">
              <a:lnSpc>
                <a:spcPts val="4200"/>
              </a:lnSpc>
            </a:pPr>
            <a:r>
              <a:rPr lang="en-US" sz="3000" b="true">
                <a:solidFill>
                  <a:srgbClr val="000000">
                    <a:alpha val="23922"/>
                  </a:srgbClr>
                </a:solidFill>
                <a:latin typeface="Arimo Bold"/>
                <a:ea typeface="Arimo Bold"/>
                <a:cs typeface="Arimo Bold"/>
                <a:sym typeface="Arimo Bold"/>
              </a:rPr>
              <a:t>loop</a:t>
            </a:r>
          </a:p>
        </p:txBody>
      </p:sp>
      <p:sp>
        <p:nvSpPr>
          <p:cNvPr name="TextBox 11" id="11"/>
          <p:cNvSpPr txBox="true"/>
          <p:nvPr/>
        </p:nvSpPr>
        <p:spPr>
          <a:xfrm rot="0">
            <a:off x="13065233" y="4238625"/>
            <a:ext cx="3278209" cy="1133475"/>
          </a:xfrm>
          <a:prstGeom prst="rect">
            <a:avLst/>
          </a:prstGeom>
        </p:spPr>
        <p:txBody>
          <a:bodyPr anchor="t" rtlCol="false" tIns="0" lIns="0" bIns="0" rIns="0">
            <a:spAutoFit/>
          </a:bodyPr>
          <a:lstStyle/>
          <a:p>
            <a:pPr algn="ctr">
              <a:lnSpc>
                <a:spcPts val="4200"/>
              </a:lnSpc>
            </a:pPr>
            <a:r>
              <a:rPr lang="en-US" sz="3000" b="true">
                <a:solidFill>
                  <a:srgbClr val="000000">
                    <a:alpha val="23922"/>
                  </a:srgbClr>
                </a:solidFill>
                <a:latin typeface="Arimo Bold"/>
                <a:ea typeface="Arimo Bold"/>
                <a:cs typeface="Arimo Bold"/>
                <a:sym typeface="Arimo Bold"/>
              </a:rPr>
              <a:t>Post-condition</a:t>
            </a:r>
          </a:p>
          <a:p>
            <a:pPr algn="ctr">
              <a:lnSpc>
                <a:spcPts val="4200"/>
              </a:lnSpc>
            </a:pPr>
            <a:r>
              <a:rPr lang="en-US" sz="3000" b="true">
                <a:solidFill>
                  <a:srgbClr val="000000">
                    <a:alpha val="23922"/>
                  </a:srgbClr>
                </a:solidFill>
                <a:latin typeface="Arimo Bold"/>
                <a:ea typeface="Arimo Bold"/>
                <a:cs typeface="Arimo Bold"/>
                <a:sym typeface="Arimo Bold"/>
              </a:rPr>
              <a:t>loop</a:t>
            </a:r>
          </a:p>
        </p:txBody>
      </p:sp>
      <p:sp>
        <p:nvSpPr>
          <p:cNvPr name="TextBox 12" id="12"/>
          <p:cNvSpPr txBox="true"/>
          <p:nvPr/>
        </p:nvSpPr>
        <p:spPr>
          <a:xfrm rot="0">
            <a:off x="1957317" y="6419850"/>
            <a:ext cx="3039665" cy="16668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For a set number of iterations</a:t>
            </a:r>
          </a:p>
        </p:txBody>
      </p:sp>
      <p:sp>
        <p:nvSpPr>
          <p:cNvPr name="Freeform 13" id="13"/>
          <p:cNvSpPr/>
          <p:nvPr/>
        </p:nvSpPr>
        <p:spPr>
          <a:xfrm flipH="false" flipV="false" rot="0">
            <a:off x="7577213" y="5600849"/>
            <a:ext cx="3086100" cy="3266926"/>
          </a:xfrm>
          <a:custGeom>
            <a:avLst/>
            <a:gdLst/>
            <a:ahLst/>
            <a:cxnLst/>
            <a:rect r="r" b="b" t="t" l="l"/>
            <a:pathLst>
              <a:path h="3266926" w="3086100">
                <a:moveTo>
                  <a:pt x="0" y="0"/>
                </a:moveTo>
                <a:lnTo>
                  <a:pt x="3086100" y="0"/>
                </a:lnTo>
                <a:lnTo>
                  <a:pt x="3086100" y="3266926"/>
                </a:lnTo>
                <a:lnTo>
                  <a:pt x="0" y="326692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13161288" y="5600849"/>
            <a:ext cx="3086100" cy="3266926"/>
          </a:xfrm>
          <a:custGeom>
            <a:avLst/>
            <a:gdLst/>
            <a:ahLst/>
            <a:cxnLst/>
            <a:rect r="r" b="b" t="t" l="l"/>
            <a:pathLst>
              <a:path h="3266926" w="3086100">
                <a:moveTo>
                  <a:pt x="0" y="0"/>
                </a:moveTo>
                <a:lnTo>
                  <a:pt x="3086100" y="0"/>
                </a:lnTo>
                <a:lnTo>
                  <a:pt x="3086100" y="3266926"/>
                </a:lnTo>
                <a:lnTo>
                  <a:pt x="0" y="326692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7577213" y="6600586"/>
            <a:ext cx="3086100" cy="1133475"/>
          </a:xfrm>
          <a:prstGeom prst="rect">
            <a:avLst/>
          </a:prstGeom>
        </p:spPr>
        <p:txBody>
          <a:bodyPr anchor="t" rtlCol="false" tIns="0" lIns="0" bIns="0" rIns="0">
            <a:spAutoFit/>
          </a:bodyPr>
          <a:lstStyle/>
          <a:p>
            <a:pPr algn="ctr">
              <a:lnSpc>
                <a:spcPts val="4200"/>
              </a:lnSpc>
            </a:pPr>
            <a:r>
              <a:rPr lang="en-US" sz="3000" b="true">
                <a:solidFill>
                  <a:srgbClr val="000000">
                    <a:alpha val="23922"/>
                  </a:srgbClr>
                </a:solidFill>
                <a:latin typeface="Arimo Bold"/>
                <a:ea typeface="Arimo Bold"/>
                <a:cs typeface="Arimo Bold"/>
                <a:sym typeface="Arimo Bold"/>
              </a:rPr>
              <a:t>May have no iterations</a:t>
            </a:r>
          </a:p>
        </p:txBody>
      </p:sp>
      <p:sp>
        <p:nvSpPr>
          <p:cNvPr name="TextBox 16" id="16"/>
          <p:cNvSpPr txBox="true"/>
          <p:nvPr/>
        </p:nvSpPr>
        <p:spPr>
          <a:xfrm rot="0">
            <a:off x="13221183" y="6256187"/>
            <a:ext cx="2966309" cy="2200275"/>
          </a:xfrm>
          <a:prstGeom prst="rect">
            <a:avLst/>
          </a:prstGeom>
        </p:spPr>
        <p:txBody>
          <a:bodyPr anchor="t" rtlCol="false" tIns="0" lIns="0" bIns="0" rIns="0">
            <a:spAutoFit/>
          </a:bodyPr>
          <a:lstStyle/>
          <a:p>
            <a:pPr algn="ctr">
              <a:lnSpc>
                <a:spcPts val="4200"/>
              </a:lnSpc>
            </a:pPr>
            <a:r>
              <a:rPr lang="en-US" sz="3000" b="true">
                <a:solidFill>
                  <a:srgbClr val="000000">
                    <a:alpha val="23922"/>
                  </a:srgbClr>
                </a:solidFill>
                <a:latin typeface="Arimo Bold"/>
                <a:ea typeface="Arimo Bold"/>
                <a:cs typeface="Arimo Bold"/>
                <a:sym typeface="Arimo Bold"/>
              </a:rPr>
              <a:t>Always has at least one iteration</a:t>
            </a:r>
          </a:p>
          <a:p>
            <a:pPr algn="ctr">
              <a:lnSpc>
                <a:spcPts val="4200"/>
              </a:lnSpc>
            </a:pPr>
          </a:p>
        </p:txBody>
      </p:sp>
      <p:grpSp>
        <p:nvGrpSpPr>
          <p:cNvPr name="Group 17" id="17"/>
          <p:cNvGrpSpPr/>
          <p:nvPr/>
        </p:nvGrpSpPr>
        <p:grpSpPr>
          <a:xfrm rot="0">
            <a:off x="2537237" y="180743"/>
            <a:ext cx="13213526" cy="9925515"/>
            <a:chOff x="0" y="0"/>
            <a:chExt cx="17618034" cy="13234020"/>
          </a:xfrm>
        </p:grpSpPr>
        <p:sp>
          <p:nvSpPr>
            <p:cNvPr name="Freeform 18" id="1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19" id="1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20" id="2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Freeform 3" id="3"/>
          <p:cNvSpPr/>
          <p:nvPr/>
        </p:nvSpPr>
        <p:spPr>
          <a:xfrm flipH="false" flipV="false" rot="0">
            <a:off x="2109609" y="4474500"/>
            <a:ext cx="6158703" cy="4411171"/>
          </a:xfrm>
          <a:custGeom>
            <a:avLst/>
            <a:gdLst/>
            <a:ahLst/>
            <a:cxnLst/>
            <a:rect r="r" b="b" t="t" l="l"/>
            <a:pathLst>
              <a:path h="4411171" w="6158703">
                <a:moveTo>
                  <a:pt x="0" y="0"/>
                </a:moveTo>
                <a:lnTo>
                  <a:pt x="6158703" y="0"/>
                </a:lnTo>
                <a:lnTo>
                  <a:pt x="6158703" y="4411171"/>
                </a:lnTo>
                <a:lnTo>
                  <a:pt x="0" y="4411171"/>
                </a:lnTo>
                <a:lnTo>
                  <a:pt x="0" y="0"/>
                </a:lnTo>
                <a:close/>
              </a:path>
            </a:pathLst>
          </a:custGeom>
          <a:blipFill>
            <a:blip r:embed="rId4">
              <a:extLst>
                <a:ext uri="{96DAC541-7B7A-43D3-8B79-37D633B846F1}">
                  <asvg:svgBlip xmlns:asvg="http://schemas.microsoft.com/office/drawing/2016/SVG/main" r:embed="rId5"/>
                </a:ext>
              </a:extLst>
            </a:blip>
            <a:stretch>
              <a:fillRect l="0" t="-171" r="0" b="-171"/>
            </a:stretch>
          </a:blipFill>
        </p:spPr>
      </p:sp>
      <p:sp>
        <p:nvSpPr>
          <p:cNvPr name="Freeform 4" id="4"/>
          <p:cNvSpPr/>
          <p:nvPr/>
        </p:nvSpPr>
        <p:spPr>
          <a:xfrm flipH="true" flipV="false" rot="5400000">
            <a:off x="9967701" y="4290184"/>
            <a:ext cx="2464574" cy="5817663"/>
          </a:xfrm>
          <a:custGeom>
            <a:avLst/>
            <a:gdLst/>
            <a:ahLst/>
            <a:cxnLst/>
            <a:rect r="r" b="b" t="t" l="l"/>
            <a:pathLst>
              <a:path h="5817663" w="2464574">
                <a:moveTo>
                  <a:pt x="2464574" y="0"/>
                </a:moveTo>
                <a:lnTo>
                  <a:pt x="0" y="0"/>
                </a:lnTo>
                <a:lnTo>
                  <a:pt x="0" y="5817663"/>
                </a:lnTo>
                <a:lnTo>
                  <a:pt x="2464574" y="5817663"/>
                </a:lnTo>
                <a:lnTo>
                  <a:pt x="2464574" y="0"/>
                </a:lnTo>
                <a:close/>
              </a:path>
            </a:pathLst>
          </a:custGeom>
          <a:blipFill>
            <a:blip r:embed="rId6">
              <a:extLst>
                <a:ext uri="{96DAC541-7B7A-43D3-8B79-37D633B846F1}">
                  <asvg:svgBlip xmlns:asvg="http://schemas.microsoft.com/office/drawing/2016/SVG/main" r:embed="rId7"/>
                </a:ext>
              </a:extLst>
            </a:blip>
            <a:stretch>
              <a:fillRect l="-223" t="0" r="-223" b="0"/>
            </a:stretch>
          </a:blipFill>
        </p:spPr>
      </p:sp>
      <p:sp>
        <p:nvSpPr>
          <p:cNvPr name="TextBox 5" id="5"/>
          <p:cNvSpPr txBox="true"/>
          <p:nvPr/>
        </p:nvSpPr>
        <p:spPr>
          <a:xfrm rot="0">
            <a:off x="462484" y="176297"/>
            <a:ext cx="3728014" cy="1104531"/>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Count-controlled loop</a:t>
            </a:r>
          </a:p>
        </p:txBody>
      </p:sp>
      <p:sp>
        <p:nvSpPr>
          <p:cNvPr name="TextBox 6" id="6"/>
          <p:cNvSpPr txBox="true"/>
          <p:nvPr/>
        </p:nvSpPr>
        <p:spPr>
          <a:xfrm rot="0">
            <a:off x="1989818" y="1998948"/>
            <a:ext cx="14853594" cy="1105687"/>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IN A FOR LOOP, THE NUMBER OF ITERATIONS IS PREDETERMINED, AND A COUNTER KEEPS TRACK OF HOW MANY TIMES THE LOOP HAS EXECUTED.</a:t>
            </a:r>
          </a:p>
        </p:txBody>
      </p:sp>
      <p:sp>
        <p:nvSpPr>
          <p:cNvPr name="TextBox 7" id="7"/>
          <p:cNvSpPr txBox="true"/>
          <p:nvPr/>
        </p:nvSpPr>
        <p:spPr>
          <a:xfrm rot="0">
            <a:off x="2505777" y="5000625"/>
            <a:ext cx="5366368" cy="1679461"/>
          </a:xfrm>
          <a:prstGeom prst="rect">
            <a:avLst/>
          </a:prstGeom>
        </p:spPr>
        <p:txBody>
          <a:bodyPr anchor="t" rtlCol="false" tIns="0" lIns="0" bIns="0" rIns="0">
            <a:spAutoFit/>
          </a:bodyPr>
          <a:lstStyle/>
          <a:p>
            <a:pPr algn="l">
              <a:lnSpc>
                <a:spcPts val="4234"/>
              </a:lnSpc>
            </a:pPr>
            <a:r>
              <a:rPr lang="en-US" sz="3024" b="true">
                <a:solidFill>
                  <a:srgbClr val="000000"/>
                </a:solidFill>
                <a:latin typeface="Arimo Bold"/>
                <a:ea typeface="Arimo Bold"/>
                <a:cs typeface="Arimo Bold"/>
                <a:sym typeface="Arimo Bold"/>
              </a:rPr>
              <a:t>FOR Counter &lt;- 1 TO 10</a:t>
            </a:r>
          </a:p>
          <a:p>
            <a:pPr algn="l">
              <a:lnSpc>
                <a:spcPts val="4234"/>
              </a:lnSpc>
            </a:pPr>
            <a:r>
              <a:rPr lang="en-US" sz="3024" b="true">
                <a:solidFill>
                  <a:srgbClr val="000000"/>
                </a:solidFill>
                <a:latin typeface="Arimo Bold"/>
                <a:ea typeface="Arimo Bold"/>
                <a:cs typeface="Arimo Bold"/>
                <a:sym typeface="Arimo Bold"/>
              </a:rPr>
              <a:t>    OUTPUT Counter</a:t>
            </a:r>
          </a:p>
          <a:p>
            <a:pPr algn="l">
              <a:lnSpc>
                <a:spcPts val="4234"/>
              </a:lnSpc>
            </a:pPr>
            <a:r>
              <a:rPr lang="en-US" sz="3024" b="true">
                <a:solidFill>
                  <a:srgbClr val="000000"/>
                </a:solidFill>
                <a:latin typeface="Arimo Bold"/>
                <a:ea typeface="Arimo Bold"/>
                <a:cs typeface="Arimo Bold"/>
                <a:sym typeface="Arimo Bold"/>
              </a:rPr>
              <a:t>NEXT Counter</a:t>
            </a:r>
          </a:p>
        </p:txBody>
      </p:sp>
      <p:sp>
        <p:nvSpPr>
          <p:cNvPr name="TextBox 8" id="8"/>
          <p:cNvSpPr txBox="true"/>
          <p:nvPr/>
        </p:nvSpPr>
        <p:spPr>
          <a:xfrm rot="0">
            <a:off x="10228130" y="6018945"/>
            <a:ext cx="3344896" cy="2217266"/>
          </a:xfrm>
          <a:prstGeom prst="rect">
            <a:avLst/>
          </a:prstGeom>
        </p:spPr>
        <p:txBody>
          <a:bodyPr anchor="t" rtlCol="false" tIns="0" lIns="0" bIns="0" rIns="0">
            <a:spAutoFit/>
          </a:bodyPr>
          <a:lstStyle/>
          <a:p>
            <a:pPr algn="l">
              <a:lnSpc>
                <a:spcPts val="4234"/>
              </a:lnSpc>
            </a:pPr>
            <a:r>
              <a:rPr lang="en-US" sz="3024" b="true">
                <a:solidFill>
                  <a:srgbClr val="000000"/>
                </a:solidFill>
                <a:latin typeface="Arimo Bold"/>
                <a:ea typeface="Arimo Bold"/>
                <a:cs typeface="Arimo Bold"/>
                <a:sym typeface="Arimo Bold"/>
              </a:rPr>
              <a:t>Pseudocode that output value from 1 to 10</a:t>
            </a:r>
          </a:p>
        </p:txBody>
      </p:sp>
      <p:grpSp>
        <p:nvGrpSpPr>
          <p:cNvPr name="Group 9" id="9"/>
          <p:cNvGrpSpPr/>
          <p:nvPr/>
        </p:nvGrpSpPr>
        <p:grpSpPr>
          <a:xfrm rot="0">
            <a:off x="2537237" y="180743"/>
            <a:ext cx="13213526" cy="9925515"/>
            <a:chOff x="0" y="0"/>
            <a:chExt cx="17618034" cy="13234020"/>
          </a:xfrm>
        </p:grpSpPr>
        <p:sp>
          <p:nvSpPr>
            <p:cNvPr name="Freeform 10" id="1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1" id="1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2" id="1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Freeform 3" id="3"/>
          <p:cNvSpPr/>
          <p:nvPr/>
        </p:nvSpPr>
        <p:spPr>
          <a:xfrm flipH="false" flipV="false" rot="0">
            <a:off x="5735214" y="4369683"/>
            <a:ext cx="7055259" cy="5053329"/>
          </a:xfrm>
          <a:custGeom>
            <a:avLst/>
            <a:gdLst/>
            <a:ahLst/>
            <a:cxnLst/>
            <a:rect r="r" b="b" t="t" l="l"/>
            <a:pathLst>
              <a:path h="5053329" w="7055259">
                <a:moveTo>
                  <a:pt x="0" y="0"/>
                </a:moveTo>
                <a:lnTo>
                  <a:pt x="7055259" y="0"/>
                </a:lnTo>
                <a:lnTo>
                  <a:pt x="7055259" y="5053329"/>
                </a:lnTo>
                <a:lnTo>
                  <a:pt x="0" y="5053329"/>
                </a:lnTo>
                <a:lnTo>
                  <a:pt x="0" y="0"/>
                </a:lnTo>
                <a:close/>
              </a:path>
            </a:pathLst>
          </a:custGeom>
          <a:blipFill>
            <a:blip r:embed="rId4">
              <a:extLst>
                <a:ext uri="{96DAC541-7B7A-43D3-8B79-37D633B846F1}">
                  <asvg:svgBlip xmlns:asvg="http://schemas.microsoft.com/office/drawing/2016/SVG/main" r:embed="rId5"/>
                </a:ext>
              </a:extLst>
            </a:blip>
            <a:stretch>
              <a:fillRect l="0" t="-118" r="0" b="-118"/>
            </a:stretch>
          </a:blipFill>
        </p:spPr>
      </p:sp>
      <p:grpSp>
        <p:nvGrpSpPr>
          <p:cNvPr name="Group 4" id="4"/>
          <p:cNvGrpSpPr/>
          <p:nvPr/>
        </p:nvGrpSpPr>
        <p:grpSpPr>
          <a:xfrm rot="0">
            <a:off x="7113789" y="4906325"/>
            <a:ext cx="3523479" cy="936186"/>
            <a:chOff x="0" y="0"/>
            <a:chExt cx="4697972" cy="1248248"/>
          </a:xfrm>
        </p:grpSpPr>
        <p:sp>
          <p:nvSpPr>
            <p:cNvPr name="Freeform 5" id="5"/>
            <p:cNvSpPr/>
            <p:nvPr/>
          </p:nvSpPr>
          <p:spPr>
            <a:xfrm flipH="false" flipV="false" rot="0">
              <a:off x="0" y="0"/>
              <a:ext cx="4697984" cy="1248283"/>
            </a:xfrm>
            <a:custGeom>
              <a:avLst/>
              <a:gdLst/>
              <a:ahLst/>
              <a:cxnLst/>
              <a:rect r="r" b="b" t="t" l="l"/>
              <a:pathLst>
                <a:path h="1248283" w="4697984">
                  <a:moveTo>
                    <a:pt x="0" y="0"/>
                  </a:moveTo>
                  <a:lnTo>
                    <a:pt x="0" y="1248283"/>
                  </a:lnTo>
                  <a:lnTo>
                    <a:pt x="4697984" y="1248283"/>
                  </a:lnTo>
                  <a:lnTo>
                    <a:pt x="4697984" y="0"/>
                  </a:lnTo>
                  <a:lnTo>
                    <a:pt x="0" y="0"/>
                  </a:lnTo>
                  <a:close/>
                  <a:moveTo>
                    <a:pt x="4476115" y="1026414"/>
                  </a:moveTo>
                  <a:lnTo>
                    <a:pt x="217170" y="1026414"/>
                  </a:lnTo>
                  <a:lnTo>
                    <a:pt x="217170" y="217170"/>
                  </a:lnTo>
                  <a:lnTo>
                    <a:pt x="4476115" y="217170"/>
                  </a:lnTo>
                  <a:lnTo>
                    <a:pt x="4476115" y="1026414"/>
                  </a:lnTo>
                  <a:close/>
                </a:path>
              </a:pathLst>
            </a:custGeom>
            <a:solidFill>
              <a:srgbClr val="D83731"/>
            </a:solidFill>
          </p:spPr>
        </p:sp>
      </p:grpSp>
      <p:sp>
        <p:nvSpPr>
          <p:cNvPr name="TextBox 6" id="6"/>
          <p:cNvSpPr txBox="true"/>
          <p:nvPr/>
        </p:nvSpPr>
        <p:spPr>
          <a:xfrm rot="0">
            <a:off x="462484" y="341009"/>
            <a:ext cx="3728014" cy="581234"/>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PSEUDOCODE</a:t>
            </a:r>
          </a:p>
        </p:txBody>
      </p:sp>
      <p:sp>
        <p:nvSpPr>
          <p:cNvPr name="TextBox 7" id="7"/>
          <p:cNvSpPr txBox="true"/>
          <p:nvPr/>
        </p:nvSpPr>
        <p:spPr>
          <a:xfrm rot="0">
            <a:off x="6189054" y="4993198"/>
            <a:ext cx="6147580" cy="1903150"/>
          </a:xfrm>
          <a:prstGeom prst="rect">
            <a:avLst/>
          </a:prstGeom>
        </p:spPr>
        <p:txBody>
          <a:bodyPr anchor="t" rtlCol="false" tIns="0" lIns="0" bIns="0" rIns="0">
            <a:spAutoFit/>
          </a:bodyPr>
          <a:lstStyle/>
          <a:p>
            <a:pPr algn="l">
              <a:lnSpc>
                <a:spcPts val="4851"/>
              </a:lnSpc>
            </a:pPr>
            <a:r>
              <a:rPr lang="en-US" sz="3465" b="true">
                <a:solidFill>
                  <a:srgbClr val="000000"/>
                </a:solidFill>
                <a:latin typeface="Arimo Bold"/>
                <a:ea typeface="Arimo Bold"/>
                <a:cs typeface="Arimo Bold"/>
                <a:sym typeface="Arimo Bold"/>
              </a:rPr>
              <a:t>FOR Counter &lt;- 1 TO 10</a:t>
            </a:r>
          </a:p>
          <a:p>
            <a:pPr algn="l">
              <a:lnSpc>
                <a:spcPts val="4851"/>
              </a:lnSpc>
            </a:pPr>
            <a:r>
              <a:rPr lang="en-US" sz="3465" b="true">
                <a:solidFill>
                  <a:srgbClr val="000000"/>
                </a:solidFill>
                <a:latin typeface="Arimo Bold"/>
                <a:ea typeface="Arimo Bold"/>
                <a:cs typeface="Arimo Bold"/>
                <a:sym typeface="Arimo Bold"/>
              </a:rPr>
              <a:t>    OUTPUT Counter</a:t>
            </a:r>
          </a:p>
          <a:p>
            <a:pPr algn="l">
              <a:lnSpc>
                <a:spcPts val="4851"/>
              </a:lnSpc>
            </a:pPr>
            <a:r>
              <a:rPr lang="en-US" sz="3465" b="true">
                <a:solidFill>
                  <a:srgbClr val="000000"/>
                </a:solidFill>
                <a:latin typeface="Arimo Bold"/>
                <a:ea typeface="Arimo Bold"/>
                <a:cs typeface="Arimo Bold"/>
                <a:sym typeface="Arimo Bold"/>
              </a:rPr>
              <a:t>NEXT Counter</a:t>
            </a:r>
          </a:p>
        </p:txBody>
      </p:sp>
      <p:sp>
        <p:nvSpPr>
          <p:cNvPr name="TextBox 8" id="8"/>
          <p:cNvSpPr txBox="true"/>
          <p:nvPr/>
        </p:nvSpPr>
        <p:spPr>
          <a:xfrm rot="0">
            <a:off x="11287336" y="716396"/>
            <a:ext cx="7342924" cy="1615403"/>
          </a:xfrm>
          <a:prstGeom prst="rect">
            <a:avLst/>
          </a:prstGeom>
        </p:spPr>
        <p:txBody>
          <a:bodyPr anchor="t" rtlCol="false" tIns="0" lIns="0" bIns="0" rIns="0">
            <a:spAutoFit/>
          </a:bodyPr>
          <a:lstStyle/>
          <a:p>
            <a:pPr algn="ctr">
              <a:lnSpc>
                <a:spcPts val="6680"/>
              </a:lnSpc>
            </a:pPr>
            <a:r>
              <a:rPr lang="en-US" sz="8907">
                <a:solidFill>
                  <a:srgbClr val="EE3EC9"/>
                </a:solidFill>
                <a:latin typeface="Magz"/>
                <a:ea typeface="Magz"/>
                <a:cs typeface="Magz"/>
                <a:sym typeface="Magz"/>
              </a:rPr>
              <a:t>SYNTAX BREAKDOWN</a:t>
            </a:r>
          </a:p>
        </p:txBody>
      </p:sp>
      <p:grpSp>
        <p:nvGrpSpPr>
          <p:cNvPr name="Group 9" id="9"/>
          <p:cNvGrpSpPr/>
          <p:nvPr/>
        </p:nvGrpSpPr>
        <p:grpSpPr>
          <a:xfrm rot="2699999">
            <a:off x="6023410" y="4056735"/>
            <a:ext cx="1970298" cy="47625"/>
            <a:chOff x="0" y="0"/>
            <a:chExt cx="2627064" cy="63500"/>
          </a:xfrm>
        </p:grpSpPr>
        <p:sp>
          <p:nvSpPr>
            <p:cNvPr name="Freeform 10" id="10"/>
            <p:cNvSpPr/>
            <p:nvPr/>
          </p:nvSpPr>
          <p:spPr>
            <a:xfrm flipH="false" flipV="false" rot="0">
              <a:off x="31750" y="0"/>
              <a:ext cx="2563622" cy="63500"/>
            </a:xfrm>
            <a:custGeom>
              <a:avLst/>
              <a:gdLst/>
              <a:ahLst/>
              <a:cxnLst/>
              <a:rect r="r" b="b" t="t" l="l"/>
              <a:pathLst>
                <a:path h="63500" w="2563622">
                  <a:moveTo>
                    <a:pt x="0" y="0"/>
                  </a:moveTo>
                  <a:lnTo>
                    <a:pt x="2563622" y="0"/>
                  </a:lnTo>
                  <a:lnTo>
                    <a:pt x="2563622" y="63500"/>
                  </a:lnTo>
                  <a:lnTo>
                    <a:pt x="0" y="63500"/>
                  </a:lnTo>
                  <a:close/>
                </a:path>
              </a:pathLst>
            </a:custGeom>
            <a:solidFill>
              <a:srgbClr val="000000"/>
            </a:solidFill>
          </p:spPr>
        </p:sp>
      </p:grpSp>
      <p:grpSp>
        <p:nvGrpSpPr>
          <p:cNvPr name="Group 11" id="11"/>
          <p:cNvGrpSpPr/>
          <p:nvPr/>
        </p:nvGrpSpPr>
        <p:grpSpPr>
          <a:xfrm rot="0">
            <a:off x="11279497" y="4929662"/>
            <a:ext cx="1049297" cy="912848"/>
            <a:chOff x="0" y="0"/>
            <a:chExt cx="1399063" cy="1217131"/>
          </a:xfrm>
        </p:grpSpPr>
        <p:sp>
          <p:nvSpPr>
            <p:cNvPr name="Freeform 12" id="12"/>
            <p:cNvSpPr/>
            <p:nvPr/>
          </p:nvSpPr>
          <p:spPr>
            <a:xfrm flipH="false" flipV="false" rot="0">
              <a:off x="0" y="0"/>
              <a:ext cx="1399032" cy="1217168"/>
            </a:xfrm>
            <a:custGeom>
              <a:avLst/>
              <a:gdLst/>
              <a:ahLst/>
              <a:cxnLst/>
              <a:rect r="r" b="b" t="t" l="l"/>
              <a:pathLst>
                <a:path h="1217168" w="1399032">
                  <a:moveTo>
                    <a:pt x="0" y="0"/>
                  </a:moveTo>
                  <a:lnTo>
                    <a:pt x="0" y="1217168"/>
                  </a:lnTo>
                  <a:lnTo>
                    <a:pt x="1399032" y="1217168"/>
                  </a:lnTo>
                  <a:lnTo>
                    <a:pt x="1399032" y="0"/>
                  </a:lnTo>
                  <a:lnTo>
                    <a:pt x="0" y="0"/>
                  </a:lnTo>
                  <a:close/>
                  <a:moveTo>
                    <a:pt x="1177290" y="995299"/>
                  </a:moveTo>
                  <a:lnTo>
                    <a:pt x="217170" y="995299"/>
                  </a:lnTo>
                  <a:lnTo>
                    <a:pt x="217170" y="217170"/>
                  </a:lnTo>
                  <a:lnTo>
                    <a:pt x="1177290" y="217170"/>
                  </a:lnTo>
                  <a:lnTo>
                    <a:pt x="1177290" y="995299"/>
                  </a:lnTo>
                  <a:close/>
                </a:path>
              </a:pathLst>
            </a:custGeom>
            <a:solidFill>
              <a:srgbClr val="D83731"/>
            </a:solidFill>
          </p:spPr>
        </p:sp>
      </p:grpSp>
      <p:grpSp>
        <p:nvGrpSpPr>
          <p:cNvPr name="Group 13" id="13"/>
          <p:cNvGrpSpPr/>
          <p:nvPr/>
        </p:nvGrpSpPr>
        <p:grpSpPr>
          <a:xfrm rot="0">
            <a:off x="5959262" y="6198281"/>
            <a:ext cx="3664878" cy="912848"/>
            <a:chOff x="0" y="0"/>
            <a:chExt cx="4886504" cy="1217131"/>
          </a:xfrm>
        </p:grpSpPr>
        <p:sp>
          <p:nvSpPr>
            <p:cNvPr name="Freeform 14" id="14"/>
            <p:cNvSpPr/>
            <p:nvPr/>
          </p:nvSpPr>
          <p:spPr>
            <a:xfrm flipH="false" flipV="false" rot="0">
              <a:off x="0" y="0"/>
              <a:ext cx="4886452" cy="1217168"/>
            </a:xfrm>
            <a:custGeom>
              <a:avLst/>
              <a:gdLst/>
              <a:ahLst/>
              <a:cxnLst/>
              <a:rect r="r" b="b" t="t" l="l"/>
              <a:pathLst>
                <a:path h="1217168" w="4886452">
                  <a:moveTo>
                    <a:pt x="0" y="0"/>
                  </a:moveTo>
                  <a:lnTo>
                    <a:pt x="0" y="1217168"/>
                  </a:lnTo>
                  <a:lnTo>
                    <a:pt x="4886452" y="1217168"/>
                  </a:lnTo>
                  <a:lnTo>
                    <a:pt x="4886452" y="0"/>
                  </a:lnTo>
                  <a:lnTo>
                    <a:pt x="0" y="0"/>
                  </a:lnTo>
                  <a:close/>
                  <a:moveTo>
                    <a:pt x="4664710" y="995299"/>
                  </a:moveTo>
                  <a:lnTo>
                    <a:pt x="217170" y="995299"/>
                  </a:lnTo>
                  <a:lnTo>
                    <a:pt x="217170" y="217170"/>
                  </a:lnTo>
                  <a:lnTo>
                    <a:pt x="4664710" y="217170"/>
                  </a:lnTo>
                  <a:lnTo>
                    <a:pt x="4664710" y="995299"/>
                  </a:lnTo>
                  <a:close/>
                </a:path>
              </a:pathLst>
            </a:custGeom>
            <a:solidFill>
              <a:srgbClr val="D83731"/>
            </a:solidFill>
          </p:spPr>
        </p:sp>
      </p:grpSp>
      <p:grpSp>
        <p:nvGrpSpPr>
          <p:cNvPr name="Group 15" id="15"/>
          <p:cNvGrpSpPr/>
          <p:nvPr/>
        </p:nvGrpSpPr>
        <p:grpSpPr>
          <a:xfrm rot="-1570011">
            <a:off x="4578842" y="7063503"/>
            <a:ext cx="1234675" cy="47625"/>
            <a:chOff x="0" y="0"/>
            <a:chExt cx="1646233" cy="63500"/>
          </a:xfrm>
        </p:grpSpPr>
        <p:sp>
          <p:nvSpPr>
            <p:cNvPr name="Freeform 16" id="16"/>
            <p:cNvSpPr/>
            <p:nvPr/>
          </p:nvSpPr>
          <p:spPr>
            <a:xfrm flipH="false" flipV="false" rot="0">
              <a:off x="31750" y="0"/>
              <a:ext cx="1582674" cy="63500"/>
            </a:xfrm>
            <a:custGeom>
              <a:avLst/>
              <a:gdLst/>
              <a:ahLst/>
              <a:cxnLst/>
              <a:rect r="r" b="b" t="t" l="l"/>
              <a:pathLst>
                <a:path h="63500" w="1582674">
                  <a:moveTo>
                    <a:pt x="0" y="0"/>
                  </a:moveTo>
                  <a:lnTo>
                    <a:pt x="1582674" y="0"/>
                  </a:lnTo>
                  <a:lnTo>
                    <a:pt x="1582674" y="63500"/>
                  </a:lnTo>
                  <a:lnTo>
                    <a:pt x="0" y="63500"/>
                  </a:lnTo>
                  <a:close/>
                </a:path>
              </a:pathLst>
            </a:custGeom>
            <a:solidFill>
              <a:srgbClr val="000000"/>
            </a:solidFill>
          </p:spPr>
        </p:sp>
      </p:grpSp>
      <p:grpSp>
        <p:nvGrpSpPr>
          <p:cNvPr name="Group 17" id="17"/>
          <p:cNvGrpSpPr/>
          <p:nvPr/>
        </p:nvGrpSpPr>
        <p:grpSpPr>
          <a:xfrm rot="-9646690">
            <a:off x="12271953" y="5727242"/>
            <a:ext cx="1513752" cy="47625"/>
            <a:chOff x="0" y="0"/>
            <a:chExt cx="2018336" cy="63500"/>
          </a:xfrm>
        </p:grpSpPr>
        <p:sp>
          <p:nvSpPr>
            <p:cNvPr name="Freeform 18" id="18"/>
            <p:cNvSpPr/>
            <p:nvPr/>
          </p:nvSpPr>
          <p:spPr>
            <a:xfrm flipH="false" flipV="false" rot="0">
              <a:off x="31750" y="0"/>
              <a:ext cx="1954784" cy="63500"/>
            </a:xfrm>
            <a:custGeom>
              <a:avLst/>
              <a:gdLst/>
              <a:ahLst/>
              <a:cxnLst/>
              <a:rect r="r" b="b" t="t" l="l"/>
              <a:pathLst>
                <a:path h="63500" w="1954784">
                  <a:moveTo>
                    <a:pt x="0" y="0"/>
                  </a:moveTo>
                  <a:lnTo>
                    <a:pt x="1954784" y="0"/>
                  </a:lnTo>
                  <a:lnTo>
                    <a:pt x="1954784" y="63500"/>
                  </a:lnTo>
                  <a:lnTo>
                    <a:pt x="0" y="63500"/>
                  </a:lnTo>
                  <a:close/>
                </a:path>
              </a:pathLst>
            </a:custGeom>
            <a:solidFill>
              <a:srgbClr val="000000"/>
            </a:solidFill>
          </p:spPr>
        </p:sp>
      </p:grpSp>
      <p:sp>
        <p:nvSpPr>
          <p:cNvPr name="TextBox 19" id="19"/>
          <p:cNvSpPr txBox="true"/>
          <p:nvPr/>
        </p:nvSpPr>
        <p:spPr>
          <a:xfrm rot="0">
            <a:off x="3975465" y="2198449"/>
            <a:ext cx="5048745" cy="1104531"/>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Initial value of the Counter variable </a:t>
            </a:r>
          </a:p>
        </p:txBody>
      </p:sp>
      <p:sp>
        <p:nvSpPr>
          <p:cNvPr name="TextBox 20" id="20"/>
          <p:cNvSpPr txBox="true"/>
          <p:nvPr/>
        </p:nvSpPr>
        <p:spPr>
          <a:xfrm rot="0">
            <a:off x="13629010" y="5550174"/>
            <a:ext cx="4255130" cy="2674421"/>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When the Counter variable reaches this value, the loop will terminate </a:t>
            </a:r>
          </a:p>
        </p:txBody>
      </p:sp>
      <p:sp>
        <p:nvSpPr>
          <p:cNvPr name="TextBox 21" id="21"/>
          <p:cNvSpPr txBox="true"/>
          <p:nvPr/>
        </p:nvSpPr>
        <p:spPr>
          <a:xfrm rot="0">
            <a:off x="641885" y="6294707"/>
            <a:ext cx="4255130" cy="3197717"/>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Increment the existing Counter value by 1</a:t>
            </a:r>
          </a:p>
          <a:p>
            <a:pPr algn="ctr">
              <a:lnSpc>
                <a:spcPts val="4155"/>
              </a:lnSpc>
            </a:pPr>
            <a:r>
              <a:rPr lang="en-US" sz="2969" b="true">
                <a:solidFill>
                  <a:srgbClr val="000000"/>
                </a:solidFill>
                <a:latin typeface="Arimo Bold"/>
                <a:ea typeface="Arimo Bold"/>
                <a:cs typeface="Arimo Bold"/>
                <a:sym typeface="Arimo Bold"/>
              </a:rPr>
              <a:t>(eg. 3 -&gt; 4,</a:t>
            </a:r>
          </a:p>
          <a:p>
            <a:pPr algn="ctr">
              <a:lnSpc>
                <a:spcPts val="4155"/>
              </a:lnSpc>
            </a:pPr>
            <a:r>
              <a:rPr lang="en-US" sz="2969" b="true">
                <a:solidFill>
                  <a:srgbClr val="000000"/>
                </a:solidFill>
                <a:latin typeface="Arimo Bold"/>
                <a:ea typeface="Arimo Bold"/>
                <a:cs typeface="Arimo Bold"/>
                <a:sym typeface="Arimo Bold"/>
              </a:rPr>
              <a:t>7 -&gt; 8</a:t>
            </a:r>
          </a:p>
          <a:p>
            <a:pPr algn="ctr">
              <a:lnSpc>
                <a:spcPts val="4155"/>
              </a:lnSpc>
            </a:pPr>
            <a:r>
              <a:rPr lang="en-US" sz="2969" b="true">
                <a:solidFill>
                  <a:srgbClr val="000000"/>
                </a:solidFill>
                <a:latin typeface="Arimo Bold"/>
                <a:ea typeface="Arimo Bold"/>
                <a:cs typeface="Arimo Bold"/>
                <a:sym typeface="Arimo Bold"/>
              </a:rPr>
              <a:t>, etc) </a:t>
            </a:r>
          </a:p>
        </p:txBody>
      </p:sp>
      <p:grpSp>
        <p:nvGrpSpPr>
          <p:cNvPr name="Group 22" id="22"/>
          <p:cNvGrpSpPr/>
          <p:nvPr/>
        </p:nvGrpSpPr>
        <p:grpSpPr>
          <a:xfrm rot="0">
            <a:off x="2537237" y="180743"/>
            <a:ext cx="13213526" cy="9925515"/>
            <a:chOff x="0" y="0"/>
            <a:chExt cx="17618034" cy="13234020"/>
          </a:xfrm>
        </p:grpSpPr>
        <p:sp>
          <p:nvSpPr>
            <p:cNvPr name="Freeform 23" id="2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24" id="2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25" id="2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pSp>
        <p:nvGrpSpPr>
          <p:cNvPr name="Group 3" id="3"/>
          <p:cNvGrpSpPr/>
          <p:nvPr/>
        </p:nvGrpSpPr>
        <p:grpSpPr>
          <a:xfrm rot="0">
            <a:off x="2726767" y="3261638"/>
            <a:ext cx="12389040" cy="3855576"/>
            <a:chOff x="0" y="0"/>
            <a:chExt cx="16518720" cy="5140768"/>
          </a:xfrm>
        </p:grpSpPr>
        <p:sp>
          <p:nvSpPr>
            <p:cNvPr name="Freeform 4" id="4"/>
            <p:cNvSpPr/>
            <p:nvPr/>
          </p:nvSpPr>
          <p:spPr>
            <a:xfrm flipH="false" flipV="false" rot="0">
              <a:off x="0" y="0"/>
              <a:ext cx="16518762" cy="5140706"/>
            </a:xfrm>
            <a:custGeom>
              <a:avLst/>
              <a:gdLst/>
              <a:ahLst/>
              <a:cxnLst/>
              <a:rect r="r" b="b" t="t" l="l"/>
              <a:pathLst>
                <a:path h="5140706" w="16518762">
                  <a:moveTo>
                    <a:pt x="0" y="0"/>
                  </a:moveTo>
                  <a:lnTo>
                    <a:pt x="16518762" y="0"/>
                  </a:lnTo>
                  <a:lnTo>
                    <a:pt x="16518762" y="5140706"/>
                  </a:lnTo>
                  <a:lnTo>
                    <a:pt x="0" y="5140706"/>
                  </a:lnTo>
                  <a:lnTo>
                    <a:pt x="0" y="0"/>
                  </a:lnTo>
                  <a:close/>
                </a:path>
              </a:pathLst>
            </a:custGeom>
            <a:blipFill>
              <a:blip r:embed="rId4"/>
              <a:stretch>
                <a:fillRect l="-194" t="0" r="-194" b="-1"/>
              </a:stretch>
            </a:blipFill>
          </p:spPr>
        </p:sp>
      </p:grpSp>
      <p:sp>
        <p:nvSpPr>
          <p:cNvPr name="TextBox 5" id="5"/>
          <p:cNvSpPr txBox="true"/>
          <p:nvPr/>
        </p:nvSpPr>
        <p:spPr>
          <a:xfrm rot="0">
            <a:off x="462484" y="341009"/>
            <a:ext cx="3728014" cy="581234"/>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PYTHON CODE</a:t>
            </a:r>
          </a:p>
        </p:txBody>
      </p:sp>
      <p:sp>
        <p:nvSpPr>
          <p:cNvPr name="TextBox 6" id="6"/>
          <p:cNvSpPr txBox="true"/>
          <p:nvPr/>
        </p:nvSpPr>
        <p:spPr>
          <a:xfrm rot="0">
            <a:off x="11287336" y="716396"/>
            <a:ext cx="7342924" cy="1615403"/>
          </a:xfrm>
          <a:prstGeom prst="rect">
            <a:avLst/>
          </a:prstGeom>
        </p:spPr>
        <p:txBody>
          <a:bodyPr anchor="t" rtlCol="false" tIns="0" lIns="0" bIns="0" rIns="0">
            <a:spAutoFit/>
          </a:bodyPr>
          <a:lstStyle/>
          <a:p>
            <a:pPr algn="ctr">
              <a:lnSpc>
                <a:spcPts val="6680"/>
              </a:lnSpc>
            </a:pPr>
            <a:r>
              <a:rPr lang="en-US" sz="8907">
                <a:solidFill>
                  <a:srgbClr val="EE3EC9"/>
                </a:solidFill>
                <a:latin typeface="Magz"/>
                <a:ea typeface="Magz"/>
                <a:cs typeface="Magz"/>
                <a:sym typeface="Magz"/>
              </a:rPr>
              <a:t>SYNTAX BREAKDOWN</a:t>
            </a:r>
          </a:p>
        </p:txBody>
      </p:sp>
      <p:sp>
        <p:nvSpPr>
          <p:cNvPr name="TextBox 7" id="7"/>
          <p:cNvSpPr txBox="true"/>
          <p:nvPr/>
        </p:nvSpPr>
        <p:spPr>
          <a:xfrm rot="0">
            <a:off x="2914215" y="2157108"/>
            <a:ext cx="5048745" cy="1104531"/>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Variable that is used as a counter</a:t>
            </a:r>
          </a:p>
        </p:txBody>
      </p:sp>
      <p:sp>
        <p:nvSpPr>
          <p:cNvPr name="TextBox 8" id="8"/>
          <p:cNvSpPr txBox="true"/>
          <p:nvPr/>
        </p:nvSpPr>
        <p:spPr>
          <a:xfrm rot="0">
            <a:off x="6485242" y="7372749"/>
            <a:ext cx="3416767" cy="1304804"/>
          </a:xfrm>
          <a:prstGeom prst="rect">
            <a:avLst/>
          </a:prstGeom>
        </p:spPr>
        <p:txBody>
          <a:bodyPr anchor="t" rtlCol="false" tIns="0" lIns="0" bIns="0" rIns="0">
            <a:spAutoFit/>
          </a:bodyPr>
          <a:lstStyle/>
          <a:p>
            <a:pPr algn="ctr">
              <a:lnSpc>
                <a:spcPts val="3336"/>
              </a:lnSpc>
            </a:pPr>
            <a:r>
              <a:rPr lang="en-US" sz="2384" b="true">
                <a:solidFill>
                  <a:srgbClr val="000000"/>
                </a:solidFill>
                <a:latin typeface="Arimo Bold"/>
                <a:ea typeface="Arimo Bold"/>
                <a:cs typeface="Arimo Bold"/>
                <a:sym typeface="Arimo Bold"/>
              </a:rPr>
              <a:t>Starting value of the counter variable </a:t>
            </a:r>
          </a:p>
        </p:txBody>
      </p:sp>
      <p:grpSp>
        <p:nvGrpSpPr>
          <p:cNvPr name="Group 9" id="9"/>
          <p:cNvGrpSpPr/>
          <p:nvPr/>
        </p:nvGrpSpPr>
        <p:grpSpPr>
          <a:xfrm rot="5208354">
            <a:off x="4459644" y="4290212"/>
            <a:ext cx="1753455" cy="47625"/>
            <a:chOff x="0" y="0"/>
            <a:chExt cx="2337940" cy="63500"/>
          </a:xfrm>
        </p:grpSpPr>
        <p:sp>
          <p:nvSpPr>
            <p:cNvPr name="Freeform 10" id="10"/>
            <p:cNvSpPr/>
            <p:nvPr/>
          </p:nvSpPr>
          <p:spPr>
            <a:xfrm flipH="false" flipV="false" rot="0">
              <a:off x="31750" y="0"/>
              <a:ext cx="2274443" cy="63500"/>
            </a:xfrm>
            <a:custGeom>
              <a:avLst/>
              <a:gdLst/>
              <a:ahLst/>
              <a:cxnLst/>
              <a:rect r="r" b="b" t="t" l="l"/>
              <a:pathLst>
                <a:path h="63500" w="2274443">
                  <a:moveTo>
                    <a:pt x="0" y="0"/>
                  </a:moveTo>
                  <a:lnTo>
                    <a:pt x="2274443" y="0"/>
                  </a:lnTo>
                  <a:lnTo>
                    <a:pt x="2274443" y="63500"/>
                  </a:lnTo>
                  <a:lnTo>
                    <a:pt x="0" y="63500"/>
                  </a:lnTo>
                  <a:close/>
                </a:path>
              </a:pathLst>
            </a:custGeom>
            <a:solidFill>
              <a:srgbClr val="EE3EC9"/>
            </a:solidFill>
          </p:spPr>
        </p:sp>
      </p:grpSp>
      <p:grpSp>
        <p:nvGrpSpPr>
          <p:cNvPr name="Group 11" id="11"/>
          <p:cNvGrpSpPr/>
          <p:nvPr/>
        </p:nvGrpSpPr>
        <p:grpSpPr>
          <a:xfrm rot="-2039163">
            <a:off x="2274945" y="5906381"/>
            <a:ext cx="1872522" cy="47625"/>
            <a:chOff x="0" y="0"/>
            <a:chExt cx="2496696" cy="63500"/>
          </a:xfrm>
        </p:grpSpPr>
        <p:sp>
          <p:nvSpPr>
            <p:cNvPr name="Freeform 12" id="12"/>
            <p:cNvSpPr/>
            <p:nvPr/>
          </p:nvSpPr>
          <p:spPr>
            <a:xfrm flipH="false" flipV="false" rot="0">
              <a:off x="31750" y="0"/>
              <a:ext cx="2433193" cy="63500"/>
            </a:xfrm>
            <a:custGeom>
              <a:avLst/>
              <a:gdLst/>
              <a:ahLst/>
              <a:cxnLst/>
              <a:rect r="r" b="b" t="t" l="l"/>
              <a:pathLst>
                <a:path h="63500" w="2433193">
                  <a:moveTo>
                    <a:pt x="0" y="0"/>
                  </a:moveTo>
                  <a:lnTo>
                    <a:pt x="2433193" y="0"/>
                  </a:lnTo>
                  <a:lnTo>
                    <a:pt x="2433193" y="63500"/>
                  </a:lnTo>
                  <a:lnTo>
                    <a:pt x="0" y="63500"/>
                  </a:lnTo>
                  <a:close/>
                </a:path>
              </a:pathLst>
            </a:custGeom>
            <a:solidFill>
              <a:srgbClr val="EE3EC9"/>
            </a:solidFill>
          </p:spPr>
        </p:sp>
      </p:grpSp>
      <p:sp>
        <p:nvSpPr>
          <p:cNvPr name="TextBox 13" id="13"/>
          <p:cNvSpPr txBox="true"/>
          <p:nvPr/>
        </p:nvSpPr>
        <p:spPr>
          <a:xfrm rot="0">
            <a:off x="389843" y="6257553"/>
            <a:ext cx="5048745" cy="581812"/>
          </a:xfrm>
          <a:prstGeom prst="rect">
            <a:avLst/>
          </a:prstGeom>
        </p:spPr>
        <p:txBody>
          <a:bodyPr anchor="t" rtlCol="false" tIns="0" lIns="0" bIns="0" rIns="0">
            <a:spAutoFit/>
          </a:bodyPr>
          <a:lstStyle/>
          <a:p>
            <a:pPr algn="ctr">
              <a:lnSpc>
                <a:spcPts val="4155"/>
              </a:lnSpc>
            </a:pPr>
            <a:r>
              <a:rPr lang="en-US" sz="2969" b="true">
                <a:solidFill>
                  <a:srgbClr val="FFA31A"/>
                </a:solidFill>
                <a:latin typeface="Arimo Bold"/>
                <a:ea typeface="Arimo Bold"/>
                <a:cs typeface="Arimo Bold"/>
                <a:sym typeface="Arimo Bold"/>
              </a:rPr>
              <a:t>for</a:t>
            </a:r>
            <a:r>
              <a:rPr lang="en-US" sz="2969" b="true">
                <a:solidFill>
                  <a:srgbClr val="000000"/>
                </a:solidFill>
                <a:latin typeface="Arimo Bold"/>
                <a:ea typeface="Arimo Bold"/>
                <a:cs typeface="Arimo Bold"/>
                <a:sym typeface="Arimo Bold"/>
              </a:rPr>
              <a:t> keyword</a:t>
            </a:r>
          </a:p>
        </p:txBody>
      </p:sp>
      <p:sp>
        <p:nvSpPr>
          <p:cNvPr name="TextBox 14" id="14"/>
          <p:cNvSpPr txBox="true"/>
          <p:nvPr/>
        </p:nvSpPr>
        <p:spPr>
          <a:xfrm rot="0">
            <a:off x="6965546" y="3351570"/>
            <a:ext cx="5048745" cy="581812"/>
          </a:xfrm>
          <a:prstGeom prst="rect">
            <a:avLst/>
          </a:prstGeom>
        </p:spPr>
        <p:txBody>
          <a:bodyPr anchor="t" rtlCol="false" tIns="0" lIns="0" bIns="0" rIns="0">
            <a:spAutoFit/>
          </a:bodyPr>
          <a:lstStyle/>
          <a:p>
            <a:pPr algn="ctr">
              <a:lnSpc>
                <a:spcPts val="4155"/>
              </a:lnSpc>
            </a:pPr>
            <a:r>
              <a:rPr lang="en-US" sz="2969" b="true">
                <a:solidFill>
                  <a:srgbClr val="FFA31A"/>
                </a:solidFill>
                <a:latin typeface="Arimo Bold"/>
                <a:ea typeface="Arimo Bold"/>
                <a:cs typeface="Arimo Bold"/>
                <a:sym typeface="Arimo Bold"/>
              </a:rPr>
              <a:t>range</a:t>
            </a:r>
            <a:r>
              <a:rPr lang="en-US" sz="2969" b="true">
                <a:solidFill>
                  <a:srgbClr val="000000"/>
                </a:solidFill>
                <a:latin typeface="Arimo Bold"/>
                <a:ea typeface="Arimo Bold"/>
                <a:cs typeface="Arimo Bold"/>
                <a:sym typeface="Arimo Bold"/>
              </a:rPr>
              <a:t> function</a:t>
            </a:r>
          </a:p>
        </p:txBody>
      </p:sp>
      <p:grpSp>
        <p:nvGrpSpPr>
          <p:cNvPr name="Group 15" id="15"/>
          <p:cNvGrpSpPr/>
          <p:nvPr/>
        </p:nvGrpSpPr>
        <p:grpSpPr>
          <a:xfrm rot="8161548">
            <a:off x="6852653" y="4490816"/>
            <a:ext cx="1790473" cy="47625"/>
            <a:chOff x="0" y="0"/>
            <a:chExt cx="2387297" cy="63500"/>
          </a:xfrm>
        </p:grpSpPr>
        <p:sp>
          <p:nvSpPr>
            <p:cNvPr name="Freeform 16" id="16"/>
            <p:cNvSpPr/>
            <p:nvPr/>
          </p:nvSpPr>
          <p:spPr>
            <a:xfrm flipH="false" flipV="false" rot="0">
              <a:off x="31750" y="0"/>
              <a:ext cx="2323846" cy="63500"/>
            </a:xfrm>
            <a:custGeom>
              <a:avLst/>
              <a:gdLst/>
              <a:ahLst/>
              <a:cxnLst/>
              <a:rect r="r" b="b" t="t" l="l"/>
              <a:pathLst>
                <a:path h="63500" w="2323846">
                  <a:moveTo>
                    <a:pt x="0" y="0"/>
                  </a:moveTo>
                  <a:lnTo>
                    <a:pt x="2323846" y="0"/>
                  </a:lnTo>
                  <a:lnTo>
                    <a:pt x="2323846" y="63500"/>
                  </a:lnTo>
                  <a:lnTo>
                    <a:pt x="0" y="63500"/>
                  </a:lnTo>
                  <a:close/>
                </a:path>
              </a:pathLst>
            </a:custGeom>
            <a:solidFill>
              <a:srgbClr val="EE3EC9"/>
            </a:solidFill>
          </p:spPr>
        </p:sp>
      </p:grpSp>
      <p:grpSp>
        <p:nvGrpSpPr>
          <p:cNvPr name="Group 17" id="17"/>
          <p:cNvGrpSpPr/>
          <p:nvPr/>
        </p:nvGrpSpPr>
        <p:grpSpPr>
          <a:xfrm rot="-5478106">
            <a:off x="7199910" y="6550913"/>
            <a:ext cx="1804968" cy="47625"/>
            <a:chOff x="0" y="0"/>
            <a:chExt cx="2406624" cy="63500"/>
          </a:xfrm>
        </p:grpSpPr>
        <p:sp>
          <p:nvSpPr>
            <p:cNvPr name="Freeform 18" id="18"/>
            <p:cNvSpPr/>
            <p:nvPr/>
          </p:nvSpPr>
          <p:spPr>
            <a:xfrm flipH="false" flipV="false" rot="0">
              <a:off x="31750" y="0"/>
              <a:ext cx="2343150" cy="63500"/>
            </a:xfrm>
            <a:custGeom>
              <a:avLst/>
              <a:gdLst/>
              <a:ahLst/>
              <a:cxnLst/>
              <a:rect r="r" b="b" t="t" l="l"/>
              <a:pathLst>
                <a:path h="63500" w="2343150">
                  <a:moveTo>
                    <a:pt x="0" y="0"/>
                  </a:moveTo>
                  <a:lnTo>
                    <a:pt x="2343150" y="0"/>
                  </a:lnTo>
                  <a:lnTo>
                    <a:pt x="2343150" y="63500"/>
                  </a:lnTo>
                  <a:lnTo>
                    <a:pt x="0" y="63500"/>
                  </a:lnTo>
                  <a:close/>
                </a:path>
              </a:pathLst>
            </a:custGeom>
            <a:solidFill>
              <a:srgbClr val="EE3EC9"/>
            </a:solidFill>
          </p:spPr>
        </p:sp>
      </p:grpSp>
      <p:grpSp>
        <p:nvGrpSpPr>
          <p:cNvPr name="Group 19" id="19"/>
          <p:cNvGrpSpPr/>
          <p:nvPr/>
        </p:nvGrpSpPr>
        <p:grpSpPr>
          <a:xfrm rot="-9088911">
            <a:off x="8479479" y="6436177"/>
            <a:ext cx="3729727" cy="47625"/>
            <a:chOff x="0" y="0"/>
            <a:chExt cx="4972969" cy="63500"/>
          </a:xfrm>
        </p:grpSpPr>
        <p:sp>
          <p:nvSpPr>
            <p:cNvPr name="Freeform 20" id="20"/>
            <p:cNvSpPr/>
            <p:nvPr/>
          </p:nvSpPr>
          <p:spPr>
            <a:xfrm flipH="false" flipV="false" rot="0">
              <a:off x="31750" y="0"/>
              <a:ext cx="4909439" cy="63500"/>
            </a:xfrm>
            <a:custGeom>
              <a:avLst/>
              <a:gdLst/>
              <a:ahLst/>
              <a:cxnLst/>
              <a:rect r="r" b="b" t="t" l="l"/>
              <a:pathLst>
                <a:path h="63500" w="4909439">
                  <a:moveTo>
                    <a:pt x="0" y="0"/>
                  </a:moveTo>
                  <a:lnTo>
                    <a:pt x="4909439" y="0"/>
                  </a:lnTo>
                  <a:lnTo>
                    <a:pt x="4909439" y="63500"/>
                  </a:lnTo>
                  <a:lnTo>
                    <a:pt x="0" y="63500"/>
                  </a:lnTo>
                  <a:close/>
                </a:path>
              </a:pathLst>
            </a:custGeom>
            <a:solidFill>
              <a:srgbClr val="EE3EC9"/>
            </a:solidFill>
          </p:spPr>
        </p:sp>
      </p:grpSp>
      <p:sp>
        <p:nvSpPr>
          <p:cNvPr name="TextBox 21" id="21"/>
          <p:cNvSpPr txBox="true"/>
          <p:nvPr/>
        </p:nvSpPr>
        <p:spPr>
          <a:xfrm rot="0">
            <a:off x="11064623" y="7533301"/>
            <a:ext cx="3416767" cy="1724999"/>
          </a:xfrm>
          <a:prstGeom prst="rect">
            <a:avLst/>
          </a:prstGeom>
        </p:spPr>
        <p:txBody>
          <a:bodyPr anchor="t" rtlCol="false" tIns="0" lIns="0" bIns="0" rIns="0">
            <a:spAutoFit/>
          </a:bodyPr>
          <a:lstStyle/>
          <a:p>
            <a:pPr algn="ctr">
              <a:lnSpc>
                <a:spcPts val="3336"/>
              </a:lnSpc>
            </a:pPr>
            <a:r>
              <a:rPr lang="en-US" sz="2384" b="true">
                <a:solidFill>
                  <a:srgbClr val="000000"/>
                </a:solidFill>
                <a:latin typeface="Arimo Bold"/>
                <a:ea typeface="Arimo Bold"/>
                <a:cs typeface="Arimo Bold"/>
                <a:sym typeface="Arimo Bold"/>
              </a:rPr>
              <a:t>When the counter variable reaches this value, the loop will end </a:t>
            </a:r>
          </a:p>
        </p:txBody>
      </p:sp>
      <p:grpSp>
        <p:nvGrpSpPr>
          <p:cNvPr name="Group 22" id="22"/>
          <p:cNvGrpSpPr/>
          <p:nvPr/>
        </p:nvGrpSpPr>
        <p:grpSpPr>
          <a:xfrm rot="0">
            <a:off x="9649592" y="5821468"/>
            <a:ext cx="4892995" cy="95250"/>
            <a:chOff x="0" y="0"/>
            <a:chExt cx="6523993" cy="127000"/>
          </a:xfrm>
        </p:grpSpPr>
        <p:sp>
          <p:nvSpPr>
            <p:cNvPr name="Freeform 23" id="23"/>
            <p:cNvSpPr/>
            <p:nvPr/>
          </p:nvSpPr>
          <p:spPr>
            <a:xfrm flipH="false" flipV="false" rot="0">
              <a:off x="31496" y="0"/>
              <a:ext cx="6460998" cy="127000"/>
            </a:xfrm>
            <a:custGeom>
              <a:avLst/>
              <a:gdLst/>
              <a:ahLst/>
              <a:cxnLst/>
              <a:rect r="r" b="b" t="t" l="l"/>
              <a:pathLst>
                <a:path h="127000" w="6460998">
                  <a:moveTo>
                    <a:pt x="508" y="0"/>
                  </a:moveTo>
                  <a:lnTo>
                    <a:pt x="6460998" y="63500"/>
                  </a:lnTo>
                  <a:lnTo>
                    <a:pt x="6460363" y="127000"/>
                  </a:lnTo>
                  <a:lnTo>
                    <a:pt x="0" y="63500"/>
                  </a:lnTo>
                  <a:close/>
                </a:path>
              </a:pathLst>
            </a:custGeom>
            <a:solidFill>
              <a:srgbClr val="EE3EC9"/>
            </a:solidFill>
          </p:spPr>
        </p:sp>
      </p:grpSp>
      <p:sp>
        <p:nvSpPr>
          <p:cNvPr name="TextBox 24" id="24"/>
          <p:cNvSpPr txBox="true"/>
          <p:nvPr/>
        </p:nvSpPr>
        <p:spPr>
          <a:xfrm rot="0">
            <a:off x="14481390" y="4542154"/>
            <a:ext cx="3416767" cy="3397020"/>
          </a:xfrm>
          <a:prstGeom prst="rect">
            <a:avLst/>
          </a:prstGeom>
        </p:spPr>
        <p:txBody>
          <a:bodyPr anchor="t" rtlCol="false" tIns="0" lIns="0" bIns="0" rIns="0">
            <a:spAutoFit/>
          </a:bodyPr>
          <a:lstStyle/>
          <a:p>
            <a:pPr algn="ctr">
              <a:lnSpc>
                <a:spcPts val="3336"/>
              </a:lnSpc>
            </a:pPr>
            <a:r>
              <a:rPr lang="en-US" sz="2384" b="true">
                <a:solidFill>
                  <a:srgbClr val="000000"/>
                </a:solidFill>
                <a:latin typeface="Arimo Bold"/>
                <a:ea typeface="Arimo Bold"/>
                <a:cs typeface="Arimo Bold"/>
                <a:sym typeface="Arimo Bold"/>
              </a:rPr>
              <a:t>Steps incremented to the counter variable at each iteration</a:t>
            </a:r>
          </a:p>
          <a:p>
            <a:pPr algn="ctr">
              <a:lnSpc>
                <a:spcPts val="3336"/>
              </a:lnSpc>
            </a:pPr>
            <a:r>
              <a:rPr lang="en-US" sz="2384" b="true">
                <a:solidFill>
                  <a:srgbClr val="FF5757"/>
                </a:solidFill>
                <a:latin typeface="Arimo Bold"/>
                <a:ea typeface="Arimo Bold"/>
                <a:cs typeface="Arimo Bold"/>
                <a:sym typeface="Arimo Bold"/>
              </a:rPr>
              <a:t>Notes: You don't have to specify step if the value is 1.  </a:t>
            </a:r>
          </a:p>
        </p:txBody>
      </p:sp>
      <p:grpSp>
        <p:nvGrpSpPr>
          <p:cNvPr name="Group 25" id="25"/>
          <p:cNvGrpSpPr/>
          <p:nvPr/>
        </p:nvGrpSpPr>
        <p:grpSpPr>
          <a:xfrm rot="0">
            <a:off x="2537237" y="180743"/>
            <a:ext cx="13213526" cy="9925515"/>
            <a:chOff x="0" y="0"/>
            <a:chExt cx="17618034" cy="13234020"/>
          </a:xfrm>
        </p:grpSpPr>
        <p:sp>
          <p:nvSpPr>
            <p:cNvPr name="Freeform 26" id="2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27" id="2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28" id="2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pSp>
        <p:nvGrpSpPr>
          <p:cNvPr name="Group 3" id="3"/>
          <p:cNvGrpSpPr/>
          <p:nvPr/>
        </p:nvGrpSpPr>
        <p:grpSpPr>
          <a:xfrm rot="0">
            <a:off x="-237995" y="3842488"/>
            <a:ext cx="10800178" cy="3348055"/>
            <a:chOff x="0" y="0"/>
            <a:chExt cx="14400237" cy="4464073"/>
          </a:xfrm>
        </p:grpSpPr>
        <p:sp>
          <p:nvSpPr>
            <p:cNvPr name="Freeform 4" id="4"/>
            <p:cNvSpPr/>
            <p:nvPr/>
          </p:nvSpPr>
          <p:spPr>
            <a:xfrm flipH="false" flipV="false" rot="0">
              <a:off x="0" y="0"/>
              <a:ext cx="14400276" cy="4464050"/>
            </a:xfrm>
            <a:custGeom>
              <a:avLst/>
              <a:gdLst/>
              <a:ahLst/>
              <a:cxnLst/>
              <a:rect r="r" b="b" t="t" l="l"/>
              <a:pathLst>
                <a:path h="4464050" w="14400276">
                  <a:moveTo>
                    <a:pt x="0" y="0"/>
                  </a:moveTo>
                  <a:lnTo>
                    <a:pt x="14400276" y="0"/>
                  </a:lnTo>
                  <a:lnTo>
                    <a:pt x="14400276" y="4464050"/>
                  </a:lnTo>
                  <a:lnTo>
                    <a:pt x="0" y="4464050"/>
                  </a:lnTo>
                  <a:lnTo>
                    <a:pt x="0" y="0"/>
                  </a:lnTo>
                  <a:close/>
                </a:path>
              </a:pathLst>
            </a:custGeom>
            <a:blipFill>
              <a:blip r:embed="rId4"/>
              <a:stretch>
                <a:fillRect l="0" t="0" r="0" b="0"/>
              </a:stretch>
            </a:blipFill>
          </p:spPr>
        </p:sp>
      </p:grpSp>
      <p:sp>
        <p:nvSpPr>
          <p:cNvPr name="Freeform 5" id="5"/>
          <p:cNvSpPr/>
          <p:nvPr/>
        </p:nvSpPr>
        <p:spPr>
          <a:xfrm flipH="false" flipV="false" rot="0">
            <a:off x="6334064" y="3497520"/>
            <a:ext cx="2287090" cy="2348744"/>
          </a:xfrm>
          <a:custGeom>
            <a:avLst/>
            <a:gdLst/>
            <a:ahLst/>
            <a:cxnLst/>
            <a:rect r="r" b="b" t="t" l="l"/>
            <a:pathLst>
              <a:path h="2348744" w="2287090">
                <a:moveTo>
                  <a:pt x="0" y="0"/>
                </a:moveTo>
                <a:lnTo>
                  <a:pt x="2287090" y="0"/>
                </a:lnTo>
                <a:lnTo>
                  <a:pt x="2287090" y="2348744"/>
                </a:lnTo>
                <a:lnTo>
                  <a:pt x="0" y="2348744"/>
                </a:lnTo>
                <a:lnTo>
                  <a:pt x="0" y="0"/>
                </a:lnTo>
                <a:close/>
              </a:path>
            </a:pathLst>
          </a:custGeom>
          <a:blipFill>
            <a:blip r:embed="rId5">
              <a:extLst>
                <a:ext uri="{96DAC541-7B7A-43D3-8B79-37D633B846F1}">
                  <asvg:svgBlip xmlns:asvg="http://schemas.microsoft.com/office/drawing/2016/SVG/main" r:embed="rId6"/>
                </a:ext>
              </a:extLst>
            </a:blip>
            <a:stretch>
              <a:fillRect l="-100" t="0" r="-100" b="0"/>
            </a:stretch>
          </a:blipFill>
        </p:spPr>
      </p:sp>
      <p:grpSp>
        <p:nvGrpSpPr>
          <p:cNvPr name="Group 6" id="6"/>
          <p:cNvGrpSpPr/>
          <p:nvPr/>
        </p:nvGrpSpPr>
        <p:grpSpPr>
          <a:xfrm rot="0">
            <a:off x="10874591" y="2613755"/>
            <a:ext cx="6076347" cy="5925312"/>
            <a:chOff x="0" y="0"/>
            <a:chExt cx="8101796" cy="7900416"/>
          </a:xfrm>
        </p:grpSpPr>
        <p:sp>
          <p:nvSpPr>
            <p:cNvPr name="Freeform 7" id="7"/>
            <p:cNvSpPr/>
            <p:nvPr/>
          </p:nvSpPr>
          <p:spPr>
            <a:xfrm flipH="false" flipV="false" rot="0">
              <a:off x="0" y="0"/>
              <a:ext cx="8101838" cy="7900416"/>
            </a:xfrm>
            <a:custGeom>
              <a:avLst/>
              <a:gdLst/>
              <a:ahLst/>
              <a:cxnLst/>
              <a:rect r="r" b="b" t="t" l="l"/>
              <a:pathLst>
                <a:path h="7900416" w="8101838">
                  <a:moveTo>
                    <a:pt x="0" y="0"/>
                  </a:moveTo>
                  <a:lnTo>
                    <a:pt x="8101838" y="0"/>
                  </a:lnTo>
                  <a:lnTo>
                    <a:pt x="8101838" y="7900416"/>
                  </a:lnTo>
                  <a:lnTo>
                    <a:pt x="0" y="7900416"/>
                  </a:lnTo>
                  <a:lnTo>
                    <a:pt x="0" y="0"/>
                  </a:lnTo>
                  <a:close/>
                </a:path>
              </a:pathLst>
            </a:custGeom>
            <a:blipFill>
              <a:blip r:embed="rId7"/>
              <a:stretch>
                <a:fillRect l="-40290" t="0" r="-40290" b="0"/>
              </a:stretch>
            </a:blipFill>
          </p:spPr>
        </p:sp>
      </p:grpSp>
      <p:sp>
        <p:nvSpPr>
          <p:cNvPr name="TextBox 8" id="8"/>
          <p:cNvSpPr txBox="true"/>
          <p:nvPr/>
        </p:nvSpPr>
        <p:spPr>
          <a:xfrm rot="0">
            <a:off x="462484" y="341009"/>
            <a:ext cx="3728014" cy="581234"/>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PYTHON CODE</a:t>
            </a:r>
          </a:p>
        </p:txBody>
      </p:sp>
      <p:sp>
        <p:nvSpPr>
          <p:cNvPr name="TextBox 9" id="9"/>
          <p:cNvSpPr txBox="true"/>
          <p:nvPr/>
        </p:nvSpPr>
        <p:spPr>
          <a:xfrm rot="0">
            <a:off x="2261451" y="3959689"/>
            <a:ext cx="3260945" cy="506070"/>
          </a:xfrm>
          <a:prstGeom prst="rect">
            <a:avLst/>
          </a:prstGeom>
        </p:spPr>
        <p:txBody>
          <a:bodyPr anchor="t" rtlCol="false" tIns="0" lIns="0" bIns="0" rIns="0">
            <a:spAutoFit/>
          </a:bodyPr>
          <a:lstStyle/>
          <a:p>
            <a:pPr algn="ctr">
              <a:lnSpc>
                <a:spcPts val="3634"/>
              </a:lnSpc>
            </a:pPr>
            <a:r>
              <a:rPr lang="en-US" sz="2597" b="true">
                <a:solidFill>
                  <a:srgbClr val="000000"/>
                </a:solidFill>
                <a:latin typeface="Arimo Bold"/>
                <a:ea typeface="Arimo Bold"/>
                <a:cs typeface="Arimo Bold"/>
                <a:sym typeface="Arimo Bold"/>
              </a:rPr>
              <a:t>RUN THIS CODE </a:t>
            </a:r>
          </a:p>
        </p:txBody>
      </p:sp>
      <p:sp>
        <p:nvSpPr>
          <p:cNvPr name="TextBox 10" id="10"/>
          <p:cNvSpPr txBox="true"/>
          <p:nvPr/>
        </p:nvSpPr>
        <p:spPr>
          <a:xfrm rot="0">
            <a:off x="12469465" y="2547985"/>
            <a:ext cx="3260945" cy="506070"/>
          </a:xfrm>
          <a:prstGeom prst="rect">
            <a:avLst/>
          </a:prstGeom>
        </p:spPr>
        <p:txBody>
          <a:bodyPr anchor="t" rtlCol="false" tIns="0" lIns="0" bIns="0" rIns="0">
            <a:spAutoFit/>
          </a:bodyPr>
          <a:lstStyle/>
          <a:p>
            <a:pPr algn="ctr">
              <a:lnSpc>
                <a:spcPts val="3634"/>
              </a:lnSpc>
            </a:pPr>
            <a:r>
              <a:rPr lang="en-US" sz="2597" b="true">
                <a:solidFill>
                  <a:srgbClr val="000000"/>
                </a:solidFill>
                <a:latin typeface="Arimo Bold"/>
                <a:ea typeface="Arimo Bold"/>
                <a:cs typeface="Arimo Bold"/>
                <a:sym typeface="Arimo Bold"/>
              </a:rPr>
              <a:t>OUTPUT</a:t>
            </a:r>
          </a:p>
        </p:txBody>
      </p:sp>
      <p:sp>
        <p:nvSpPr>
          <p:cNvPr name="TextBox 11" id="11"/>
          <p:cNvSpPr txBox="true"/>
          <p:nvPr/>
        </p:nvSpPr>
        <p:spPr>
          <a:xfrm rot="0">
            <a:off x="11693526" y="7922621"/>
            <a:ext cx="5827559" cy="884610"/>
          </a:xfrm>
          <a:prstGeom prst="rect">
            <a:avLst/>
          </a:prstGeom>
        </p:spPr>
        <p:txBody>
          <a:bodyPr anchor="t" rtlCol="false" tIns="0" lIns="0" bIns="0" rIns="0">
            <a:spAutoFit/>
          </a:bodyPr>
          <a:lstStyle/>
          <a:p>
            <a:pPr algn="ctr">
              <a:lnSpc>
                <a:spcPts val="3336"/>
              </a:lnSpc>
            </a:pPr>
            <a:r>
              <a:rPr lang="en-US" sz="2384" b="true">
                <a:solidFill>
                  <a:srgbClr val="000000"/>
                </a:solidFill>
                <a:latin typeface="Arimo Bold"/>
                <a:ea typeface="Arimo Bold"/>
                <a:cs typeface="Arimo Bold"/>
                <a:sym typeface="Arimo Bold"/>
              </a:rPr>
              <a:t>Notes: "10" is not printed as the loop has already terminated.</a:t>
            </a:r>
          </a:p>
        </p:txBody>
      </p:sp>
      <p:grpSp>
        <p:nvGrpSpPr>
          <p:cNvPr name="Group 12" id="12"/>
          <p:cNvGrpSpPr/>
          <p:nvPr/>
        </p:nvGrpSpPr>
        <p:grpSpPr>
          <a:xfrm rot="0">
            <a:off x="2537237" y="180743"/>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grpSp>
        <p:nvGrpSpPr>
          <p:cNvPr name="Group 3" id="3"/>
          <p:cNvGrpSpPr/>
          <p:nvPr/>
        </p:nvGrpSpPr>
        <p:grpSpPr>
          <a:xfrm rot="0">
            <a:off x="1384350" y="2930381"/>
            <a:ext cx="4622424" cy="2796567"/>
            <a:chOff x="0" y="0"/>
            <a:chExt cx="6163232" cy="3728756"/>
          </a:xfrm>
        </p:grpSpPr>
        <p:sp>
          <p:nvSpPr>
            <p:cNvPr name="Freeform 4" id="4"/>
            <p:cNvSpPr/>
            <p:nvPr/>
          </p:nvSpPr>
          <p:spPr>
            <a:xfrm flipH="false" flipV="false" rot="0">
              <a:off x="0" y="0"/>
              <a:ext cx="6163183" cy="3728720"/>
            </a:xfrm>
            <a:custGeom>
              <a:avLst/>
              <a:gdLst/>
              <a:ahLst/>
              <a:cxnLst/>
              <a:rect r="r" b="b" t="t" l="l"/>
              <a:pathLst>
                <a:path h="3728720" w="6163183">
                  <a:moveTo>
                    <a:pt x="0" y="0"/>
                  </a:moveTo>
                  <a:lnTo>
                    <a:pt x="6163183" y="0"/>
                  </a:lnTo>
                  <a:lnTo>
                    <a:pt x="6163183" y="3728720"/>
                  </a:lnTo>
                  <a:lnTo>
                    <a:pt x="0" y="3728720"/>
                  </a:lnTo>
                  <a:lnTo>
                    <a:pt x="0" y="0"/>
                  </a:lnTo>
                  <a:close/>
                </a:path>
              </a:pathLst>
            </a:custGeom>
            <a:blipFill>
              <a:blip r:embed="rId4"/>
              <a:stretch>
                <a:fillRect l="0" t="-41" r="0" b="-42"/>
              </a:stretch>
            </a:blipFill>
          </p:spPr>
        </p:sp>
      </p:grpSp>
      <p:sp>
        <p:nvSpPr>
          <p:cNvPr name="Freeform 5" id="5"/>
          <p:cNvSpPr/>
          <p:nvPr/>
        </p:nvSpPr>
        <p:spPr>
          <a:xfrm flipH="false" flipV="false" rot="0">
            <a:off x="6644129" y="7879523"/>
            <a:ext cx="5060402" cy="828641"/>
          </a:xfrm>
          <a:custGeom>
            <a:avLst/>
            <a:gdLst/>
            <a:ahLst/>
            <a:cxnLst/>
            <a:rect r="r" b="b" t="t" l="l"/>
            <a:pathLst>
              <a:path h="828641" w="5060402">
                <a:moveTo>
                  <a:pt x="0" y="0"/>
                </a:moveTo>
                <a:lnTo>
                  <a:pt x="5060402" y="0"/>
                </a:lnTo>
                <a:lnTo>
                  <a:pt x="5060402" y="828641"/>
                </a:lnTo>
                <a:lnTo>
                  <a:pt x="0" y="828641"/>
                </a:lnTo>
                <a:lnTo>
                  <a:pt x="0" y="0"/>
                </a:lnTo>
                <a:close/>
              </a:path>
            </a:pathLst>
          </a:custGeom>
          <a:blipFill>
            <a:blip r:embed="rId5">
              <a:extLst>
                <a:ext uri="{96DAC541-7B7A-43D3-8B79-37D633B846F1}">
                  <asvg:svgBlip xmlns:asvg="http://schemas.microsoft.com/office/drawing/2016/SVG/main" r:embed="rId6"/>
                </a:ext>
              </a:extLst>
            </a:blip>
            <a:stretch>
              <a:fillRect l="0" t="-507" r="0" b="-507"/>
            </a:stretch>
          </a:blipFill>
        </p:spPr>
      </p:sp>
      <p:grpSp>
        <p:nvGrpSpPr>
          <p:cNvPr name="Group 6" id="6"/>
          <p:cNvGrpSpPr/>
          <p:nvPr/>
        </p:nvGrpSpPr>
        <p:grpSpPr>
          <a:xfrm rot="-1945137">
            <a:off x="1797181" y="5995452"/>
            <a:ext cx="4608264" cy="4918940"/>
            <a:chOff x="0" y="0"/>
            <a:chExt cx="6144352" cy="6558587"/>
          </a:xfrm>
        </p:grpSpPr>
        <p:sp>
          <p:nvSpPr>
            <p:cNvPr name="Freeform 7" id="7"/>
            <p:cNvSpPr/>
            <p:nvPr/>
          </p:nvSpPr>
          <p:spPr>
            <a:xfrm flipH="false" flipV="false" rot="0">
              <a:off x="0" y="0"/>
              <a:ext cx="6144387" cy="6558534"/>
            </a:xfrm>
            <a:custGeom>
              <a:avLst/>
              <a:gdLst/>
              <a:ahLst/>
              <a:cxnLst/>
              <a:rect r="r" b="b" t="t" l="l"/>
              <a:pathLst>
                <a:path h="6558534" w="6144387">
                  <a:moveTo>
                    <a:pt x="0" y="0"/>
                  </a:moveTo>
                  <a:lnTo>
                    <a:pt x="6144387" y="0"/>
                  </a:lnTo>
                  <a:lnTo>
                    <a:pt x="6144387" y="6558534"/>
                  </a:lnTo>
                  <a:lnTo>
                    <a:pt x="0" y="6558534"/>
                  </a:lnTo>
                  <a:lnTo>
                    <a:pt x="0" y="0"/>
                  </a:lnTo>
                  <a:close/>
                </a:path>
              </a:pathLst>
            </a:custGeom>
            <a:blipFill>
              <a:blip r:embed="rId7"/>
              <a:stretch>
                <a:fillRect l="-3328" t="0" r="-3328" b="0"/>
              </a:stretch>
            </a:blipFill>
          </p:spPr>
        </p:sp>
      </p:grpSp>
      <p:grpSp>
        <p:nvGrpSpPr>
          <p:cNvPr name="Group 8" id="8"/>
          <p:cNvGrpSpPr/>
          <p:nvPr/>
        </p:nvGrpSpPr>
        <p:grpSpPr>
          <a:xfrm rot="0">
            <a:off x="1975847" y="8293843"/>
            <a:ext cx="2951243" cy="993709"/>
            <a:chOff x="0" y="0"/>
            <a:chExt cx="3934991" cy="1324945"/>
          </a:xfrm>
        </p:grpSpPr>
        <p:sp>
          <p:nvSpPr>
            <p:cNvPr name="Freeform 9" id="9"/>
            <p:cNvSpPr/>
            <p:nvPr/>
          </p:nvSpPr>
          <p:spPr>
            <a:xfrm flipH="false" flipV="false" rot="0">
              <a:off x="0" y="0"/>
              <a:ext cx="3934968" cy="1324991"/>
            </a:xfrm>
            <a:custGeom>
              <a:avLst/>
              <a:gdLst/>
              <a:ahLst/>
              <a:cxnLst/>
              <a:rect r="r" b="b" t="t" l="l"/>
              <a:pathLst>
                <a:path h="1324991" w="3934968">
                  <a:moveTo>
                    <a:pt x="0" y="0"/>
                  </a:moveTo>
                  <a:lnTo>
                    <a:pt x="3934968" y="0"/>
                  </a:lnTo>
                  <a:lnTo>
                    <a:pt x="3934968" y="1324991"/>
                  </a:lnTo>
                  <a:lnTo>
                    <a:pt x="0" y="1324991"/>
                  </a:lnTo>
                  <a:close/>
                </a:path>
              </a:pathLst>
            </a:custGeom>
            <a:solidFill>
              <a:srgbClr val="AF8447"/>
            </a:solidFill>
          </p:spPr>
        </p:sp>
      </p:grpSp>
      <p:sp>
        <p:nvSpPr>
          <p:cNvPr name="TextBox 10" id="10"/>
          <p:cNvSpPr txBox="true"/>
          <p:nvPr/>
        </p:nvSpPr>
        <p:spPr>
          <a:xfrm rot="0">
            <a:off x="2026647" y="8094629"/>
            <a:ext cx="2849643" cy="1142123"/>
          </a:xfrm>
          <a:prstGeom prst="rect">
            <a:avLst/>
          </a:prstGeom>
        </p:spPr>
        <p:txBody>
          <a:bodyPr anchor="t" rtlCol="false" tIns="0" lIns="0" bIns="0" rIns="0">
            <a:spAutoFit/>
          </a:bodyPr>
          <a:lstStyle/>
          <a:p>
            <a:pPr algn="ctr">
              <a:lnSpc>
                <a:spcPts val="3401"/>
              </a:lnSpc>
            </a:pPr>
            <a:r>
              <a:rPr lang="en-US" sz="2429">
                <a:solidFill>
                  <a:srgbClr val="000000"/>
                </a:solidFill>
                <a:latin typeface="Anca Coder"/>
                <a:ea typeface="Anca Coder"/>
                <a:cs typeface="Anca Coder"/>
                <a:sym typeface="Anca Coder"/>
              </a:rPr>
              <a:t>Constant</a:t>
            </a:r>
          </a:p>
        </p:txBody>
      </p:sp>
      <p:sp>
        <p:nvSpPr>
          <p:cNvPr name="Freeform 11" id="11"/>
          <p:cNvSpPr/>
          <p:nvPr/>
        </p:nvSpPr>
        <p:spPr>
          <a:xfrm flipH="false" flipV="false" rot="0">
            <a:off x="7759269" y="4328664"/>
            <a:ext cx="5060402" cy="828641"/>
          </a:xfrm>
          <a:custGeom>
            <a:avLst/>
            <a:gdLst/>
            <a:ahLst/>
            <a:cxnLst/>
            <a:rect r="r" b="b" t="t" l="l"/>
            <a:pathLst>
              <a:path h="828641" w="5060402">
                <a:moveTo>
                  <a:pt x="0" y="0"/>
                </a:moveTo>
                <a:lnTo>
                  <a:pt x="5060402" y="0"/>
                </a:lnTo>
                <a:lnTo>
                  <a:pt x="5060402" y="828641"/>
                </a:lnTo>
                <a:lnTo>
                  <a:pt x="0" y="828641"/>
                </a:lnTo>
                <a:lnTo>
                  <a:pt x="0" y="0"/>
                </a:lnTo>
                <a:close/>
              </a:path>
            </a:pathLst>
          </a:custGeom>
          <a:blipFill>
            <a:blip r:embed="rId5">
              <a:extLst>
                <a:ext uri="{96DAC541-7B7A-43D3-8B79-37D633B846F1}">
                  <asvg:svgBlip xmlns:asvg="http://schemas.microsoft.com/office/drawing/2016/SVG/main" r:embed="rId6"/>
                </a:ext>
              </a:extLst>
            </a:blip>
            <a:stretch>
              <a:fillRect l="0" t="-507" r="0" b="-507"/>
            </a:stretch>
          </a:blipFill>
        </p:spPr>
      </p:sp>
      <p:sp>
        <p:nvSpPr>
          <p:cNvPr name="TextBox 12" id="12"/>
          <p:cNvSpPr txBox="true"/>
          <p:nvPr/>
        </p:nvSpPr>
        <p:spPr>
          <a:xfrm rot="0">
            <a:off x="637976" y="722485"/>
            <a:ext cx="4206977" cy="1522996"/>
          </a:xfrm>
          <a:prstGeom prst="rect">
            <a:avLst/>
          </a:prstGeom>
        </p:spPr>
        <p:txBody>
          <a:bodyPr anchor="t" rtlCol="false" tIns="0" lIns="0" bIns="0" rIns="0">
            <a:spAutoFit/>
          </a:bodyPr>
          <a:lstStyle/>
          <a:p>
            <a:pPr algn="l">
              <a:lnSpc>
                <a:spcPts val="5749"/>
              </a:lnSpc>
            </a:pPr>
            <a:r>
              <a:rPr lang="en-US" sz="4106">
                <a:solidFill>
                  <a:srgbClr val="FFE361"/>
                </a:solidFill>
                <a:latin typeface="Anca Coder"/>
                <a:ea typeface="Anca Coder"/>
                <a:cs typeface="Anca Coder"/>
                <a:sym typeface="Anca Coder"/>
              </a:rPr>
              <a:t>Variables VS Constants</a:t>
            </a:r>
          </a:p>
        </p:txBody>
      </p:sp>
      <p:sp>
        <p:nvSpPr>
          <p:cNvPr name="TextBox 13" id="13"/>
          <p:cNvSpPr txBox="true"/>
          <p:nvPr/>
        </p:nvSpPr>
        <p:spPr>
          <a:xfrm rot="0">
            <a:off x="2490506" y="4810266"/>
            <a:ext cx="2588794" cy="646141"/>
          </a:xfrm>
          <a:prstGeom prst="rect">
            <a:avLst/>
          </a:prstGeom>
        </p:spPr>
        <p:txBody>
          <a:bodyPr anchor="t" rtlCol="false" tIns="0" lIns="0" bIns="0" rIns="0">
            <a:spAutoFit/>
          </a:bodyPr>
          <a:lstStyle/>
          <a:p>
            <a:pPr algn="l">
              <a:lnSpc>
                <a:spcPts val="4581"/>
              </a:lnSpc>
            </a:pPr>
            <a:r>
              <a:rPr lang="en-US" sz="3272">
                <a:solidFill>
                  <a:srgbClr val="002529"/>
                </a:solidFill>
                <a:latin typeface="Anca Coder"/>
                <a:ea typeface="Anca Coder"/>
                <a:cs typeface="Anca Coder"/>
                <a:sym typeface="Anca Coder"/>
              </a:rPr>
              <a:t>Variables</a:t>
            </a:r>
          </a:p>
        </p:txBody>
      </p:sp>
      <p:sp>
        <p:nvSpPr>
          <p:cNvPr name="TextBox 14" id="14"/>
          <p:cNvSpPr txBox="true"/>
          <p:nvPr/>
        </p:nvSpPr>
        <p:spPr>
          <a:xfrm rot="0">
            <a:off x="6314474" y="3180158"/>
            <a:ext cx="11527459" cy="2828877"/>
          </a:xfrm>
          <a:prstGeom prst="rect">
            <a:avLst/>
          </a:prstGeom>
        </p:spPr>
        <p:txBody>
          <a:bodyPr anchor="t" rtlCol="false" tIns="0" lIns="0" bIns="0" rIns="0">
            <a:spAutoFit/>
          </a:bodyPr>
          <a:lstStyle/>
          <a:p>
            <a:pPr algn="ctr">
              <a:lnSpc>
                <a:spcPts val="4369"/>
              </a:lnSpc>
            </a:pPr>
            <a:r>
              <a:rPr lang="en-US" sz="3120" b="true">
                <a:solidFill>
                  <a:srgbClr val="000000"/>
                </a:solidFill>
                <a:latin typeface="Arimo Bold"/>
                <a:ea typeface="Arimo Bold"/>
                <a:cs typeface="Arimo Bold"/>
                <a:sym typeface="Arimo Bold"/>
              </a:rPr>
              <a:t>A variable in programming is a named storage location in memory that can hold data whose value can change during program execution.</a:t>
            </a:r>
          </a:p>
          <a:p>
            <a:pPr algn="ctr">
              <a:lnSpc>
                <a:spcPts val="4369"/>
              </a:lnSpc>
            </a:pPr>
          </a:p>
          <a:p>
            <a:pPr algn="ctr">
              <a:lnSpc>
                <a:spcPts val="4369"/>
              </a:lnSpc>
            </a:pPr>
          </a:p>
        </p:txBody>
      </p:sp>
      <p:sp>
        <p:nvSpPr>
          <p:cNvPr name="TextBox 15" id="15"/>
          <p:cNvSpPr txBox="true"/>
          <p:nvPr/>
        </p:nvSpPr>
        <p:spPr>
          <a:xfrm rot="0">
            <a:off x="6314474" y="7273444"/>
            <a:ext cx="11527459" cy="1718954"/>
          </a:xfrm>
          <a:prstGeom prst="rect">
            <a:avLst/>
          </a:prstGeom>
        </p:spPr>
        <p:txBody>
          <a:bodyPr anchor="t" rtlCol="false" tIns="0" lIns="0" bIns="0" rIns="0">
            <a:spAutoFit/>
          </a:bodyPr>
          <a:lstStyle/>
          <a:p>
            <a:pPr algn="ctr">
              <a:lnSpc>
                <a:spcPts val="4369"/>
              </a:lnSpc>
            </a:pPr>
            <a:r>
              <a:rPr lang="en-US" sz="3120" b="true">
                <a:solidFill>
                  <a:srgbClr val="000000"/>
                </a:solidFill>
                <a:latin typeface="Arimo Bold"/>
                <a:ea typeface="Arimo Bold"/>
                <a:cs typeface="Arimo Bold"/>
                <a:sym typeface="Arimo Bold"/>
              </a:rPr>
              <a:t>A constant in programming is a named value that cannot be changed once it has been assigned a value.</a:t>
            </a:r>
          </a:p>
        </p:txBody>
      </p:sp>
      <p:sp>
        <p:nvSpPr>
          <p:cNvPr name="TextBox 16" id="16"/>
          <p:cNvSpPr txBox="true"/>
          <p:nvPr/>
        </p:nvSpPr>
        <p:spPr>
          <a:xfrm rot="0">
            <a:off x="8389831" y="9144677"/>
            <a:ext cx="6629400" cy="600075"/>
          </a:xfrm>
          <a:prstGeom prst="rect">
            <a:avLst/>
          </a:prstGeom>
        </p:spPr>
        <p:txBody>
          <a:bodyPr anchor="t" rtlCol="false" tIns="0" lIns="0" bIns="0" rIns="0">
            <a:spAutoFit/>
          </a:bodyPr>
          <a:lstStyle/>
          <a:p>
            <a:pPr algn="ctr">
              <a:lnSpc>
                <a:spcPts val="4200"/>
              </a:lnSpc>
            </a:pPr>
            <a:r>
              <a:rPr lang="en-US" sz="3000" b="true">
                <a:solidFill>
                  <a:srgbClr val="7F3501"/>
                </a:solidFill>
                <a:latin typeface="Arimo Bold"/>
                <a:ea typeface="Arimo Bold"/>
                <a:cs typeface="Arimo Bold"/>
                <a:sym typeface="Arimo Bold"/>
              </a:rPr>
              <a:t>Eg. Number of days in a week </a:t>
            </a:r>
          </a:p>
        </p:txBody>
      </p:sp>
      <p:sp>
        <p:nvSpPr>
          <p:cNvPr name="TextBox 17" id="17"/>
          <p:cNvSpPr txBox="true"/>
          <p:nvPr/>
        </p:nvSpPr>
        <p:spPr>
          <a:xfrm rot="0">
            <a:off x="8961331" y="4856332"/>
            <a:ext cx="5486400" cy="600075"/>
          </a:xfrm>
          <a:prstGeom prst="rect">
            <a:avLst/>
          </a:prstGeom>
        </p:spPr>
        <p:txBody>
          <a:bodyPr anchor="t" rtlCol="false" tIns="0" lIns="0" bIns="0" rIns="0">
            <a:spAutoFit/>
          </a:bodyPr>
          <a:lstStyle/>
          <a:p>
            <a:pPr algn="ctr">
              <a:lnSpc>
                <a:spcPts val="4200"/>
              </a:lnSpc>
            </a:pPr>
            <a:r>
              <a:rPr lang="en-US" sz="3000" b="true">
                <a:solidFill>
                  <a:srgbClr val="7F3501"/>
                </a:solidFill>
                <a:latin typeface="Arimo Bold"/>
                <a:ea typeface="Arimo Bold"/>
                <a:cs typeface="Arimo Bold"/>
                <a:sym typeface="Arimo Bold"/>
              </a:rPr>
              <a:t>Eg. High score of a game</a:t>
            </a:r>
          </a:p>
        </p:txBody>
      </p:sp>
      <p:grpSp>
        <p:nvGrpSpPr>
          <p:cNvPr name="Group 18" id="18"/>
          <p:cNvGrpSpPr/>
          <p:nvPr/>
        </p:nvGrpSpPr>
        <p:grpSpPr>
          <a:xfrm rot="0">
            <a:off x="2537237" y="180743"/>
            <a:ext cx="13213526" cy="9925515"/>
            <a:chOff x="0" y="0"/>
            <a:chExt cx="17618034" cy="13234020"/>
          </a:xfrm>
        </p:grpSpPr>
        <p:sp>
          <p:nvSpPr>
            <p:cNvPr name="Freeform 19" id="1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20" id="2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21" id="2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pSp>
        <p:nvGrpSpPr>
          <p:cNvPr name="Group 3" id="3"/>
          <p:cNvGrpSpPr/>
          <p:nvPr/>
        </p:nvGrpSpPr>
        <p:grpSpPr>
          <a:xfrm rot="0">
            <a:off x="258533" y="3875627"/>
            <a:ext cx="10972800" cy="3401568"/>
            <a:chOff x="0" y="0"/>
            <a:chExt cx="14630400" cy="4535424"/>
          </a:xfrm>
        </p:grpSpPr>
        <p:sp>
          <p:nvSpPr>
            <p:cNvPr name="Freeform 4" id="4"/>
            <p:cNvSpPr/>
            <p:nvPr/>
          </p:nvSpPr>
          <p:spPr>
            <a:xfrm flipH="false" flipV="false" rot="0">
              <a:off x="0" y="0"/>
              <a:ext cx="14630400" cy="4535424"/>
            </a:xfrm>
            <a:custGeom>
              <a:avLst/>
              <a:gdLst/>
              <a:ahLst/>
              <a:cxnLst/>
              <a:rect r="r" b="b" t="t" l="l"/>
              <a:pathLst>
                <a:path h="4535424" w="14630400">
                  <a:moveTo>
                    <a:pt x="0" y="0"/>
                  </a:moveTo>
                  <a:lnTo>
                    <a:pt x="14630400" y="0"/>
                  </a:lnTo>
                  <a:lnTo>
                    <a:pt x="14630400" y="4535424"/>
                  </a:lnTo>
                  <a:lnTo>
                    <a:pt x="0" y="4535424"/>
                  </a:lnTo>
                  <a:lnTo>
                    <a:pt x="0" y="0"/>
                  </a:lnTo>
                  <a:close/>
                </a:path>
              </a:pathLst>
            </a:custGeom>
            <a:blipFill>
              <a:blip r:embed="rId4"/>
              <a:stretch>
                <a:fillRect l="0" t="0" r="0" b="0"/>
              </a:stretch>
            </a:blipFill>
          </p:spPr>
        </p:sp>
      </p:grpSp>
      <p:sp>
        <p:nvSpPr>
          <p:cNvPr name="Freeform 5" id="5"/>
          <p:cNvSpPr/>
          <p:nvPr/>
        </p:nvSpPr>
        <p:spPr>
          <a:xfrm flipH="false" flipV="false" rot="0">
            <a:off x="6334064" y="3497520"/>
            <a:ext cx="2287090" cy="2348744"/>
          </a:xfrm>
          <a:custGeom>
            <a:avLst/>
            <a:gdLst/>
            <a:ahLst/>
            <a:cxnLst/>
            <a:rect r="r" b="b" t="t" l="l"/>
            <a:pathLst>
              <a:path h="2348744" w="2287090">
                <a:moveTo>
                  <a:pt x="0" y="0"/>
                </a:moveTo>
                <a:lnTo>
                  <a:pt x="2287090" y="0"/>
                </a:lnTo>
                <a:lnTo>
                  <a:pt x="2287090" y="2348744"/>
                </a:lnTo>
                <a:lnTo>
                  <a:pt x="0" y="2348744"/>
                </a:lnTo>
                <a:lnTo>
                  <a:pt x="0" y="0"/>
                </a:lnTo>
                <a:close/>
              </a:path>
            </a:pathLst>
          </a:custGeom>
          <a:blipFill>
            <a:blip r:embed="rId5">
              <a:extLst>
                <a:ext uri="{96DAC541-7B7A-43D3-8B79-37D633B846F1}">
                  <asvg:svgBlip xmlns:asvg="http://schemas.microsoft.com/office/drawing/2016/SVG/main" r:embed="rId6"/>
                </a:ext>
              </a:extLst>
            </a:blip>
            <a:stretch>
              <a:fillRect l="-100" t="0" r="-100" b="0"/>
            </a:stretch>
          </a:blipFill>
        </p:spPr>
      </p:sp>
      <p:grpSp>
        <p:nvGrpSpPr>
          <p:cNvPr name="Group 6" id="6"/>
          <p:cNvGrpSpPr/>
          <p:nvPr/>
        </p:nvGrpSpPr>
        <p:grpSpPr>
          <a:xfrm rot="-4841133">
            <a:off x="4648030" y="6946829"/>
            <a:ext cx="2133301" cy="47625"/>
            <a:chOff x="0" y="0"/>
            <a:chExt cx="2844401" cy="63500"/>
          </a:xfrm>
        </p:grpSpPr>
        <p:sp>
          <p:nvSpPr>
            <p:cNvPr name="Freeform 7" id="7"/>
            <p:cNvSpPr/>
            <p:nvPr/>
          </p:nvSpPr>
          <p:spPr>
            <a:xfrm flipH="false" flipV="false" rot="0">
              <a:off x="31750" y="0"/>
              <a:ext cx="2780919" cy="63500"/>
            </a:xfrm>
            <a:custGeom>
              <a:avLst/>
              <a:gdLst/>
              <a:ahLst/>
              <a:cxnLst/>
              <a:rect r="r" b="b" t="t" l="l"/>
              <a:pathLst>
                <a:path h="63500" w="2780919">
                  <a:moveTo>
                    <a:pt x="0" y="0"/>
                  </a:moveTo>
                  <a:lnTo>
                    <a:pt x="2780919" y="0"/>
                  </a:lnTo>
                  <a:lnTo>
                    <a:pt x="2780919" y="63500"/>
                  </a:lnTo>
                  <a:lnTo>
                    <a:pt x="0" y="63500"/>
                  </a:lnTo>
                  <a:close/>
                </a:path>
              </a:pathLst>
            </a:custGeom>
            <a:solidFill>
              <a:srgbClr val="EE3EC9"/>
            </a:solidFill>
          </p:spPr>
        </p:sp>
      </p:grpSp>
      <p:grpSp>
        <p:nvGrpSpPr>
          <p:cNvPr name="Group 8" id="8"/>
          <p:cNvGrpSpPr/>
          <p:nvPr/>
        </p:nvGrpSpPr>
        <p:grpSpPr>
          <a:xfrm rot="0">
            <a:off x="11570115" y="3081600"/>
            <a:ext cx="5462418" cy="4483173"/>
            <a:chOff x="0" y="0"/>
            <a:chExt cx="7283224" cy="5977564"/>
          </a:xfrm>
        </p:grpSpPr>
        <p:sp>
          <p:nvSpPr>
            <p:cNvPr name="Freeform 9" id="9"/>
            <p:cNvSpPr/>
            <p:nvPr/>
          </p:nvSpPr>
          <p:spPr>
            <a:xfrm flipH="false" flipV="false" rot="0">
              <a:off x="0" y="0"/>
              <a:ext cx="7283196" cy="5977509"/>
            </a:xfrm>
            <a:custGeom>
              <a:avLst/>
              <a:gdLst/>
              <a:ahLst/>
              <a:cxnLst/>
              <a:rect r="r" b="b" t="t" l="l"/>
              <a:pathLst>
                <a:path h="5977509" w="7283196">
                  <a:moveTo>
                    <a:pt x="0" y="0"/>
                  </a:moveTo>
                  <a:lnTo>
                    <a:pt x="7283196" y="0"/>
                  </a:lnTo>
                  <a:lnTo>
                    <a:pt x="7283196" y="5977509"/>
                  </a:lnTo>
                  <a:lnTo>
                    <a:pt x="0" y="5977509"/>
                  </a:lnTo>
                  <a:lnTo>
                    <a:pt x="0" y="0"/>
                  </a:lnTo>
                  <a:close/>
                </a:path>
              </a:pathLst>
            </a:custGeom>
            <a:blipFill>
              <a:blip r:embed="rId7"/>
              <a:stretch>
                <a:fillRect l="-50439" t="0" r="-50439" b="0"/>
              </a:stretch>
            </a:blipFill>
          </p:spPr>
        </p:sp>
      </p:grpSp>
      <p:sp>
        <p:nvSpPr>
          <p:cNvPr name="TextBox 10" id="10"/>
          <p:cNvSpPr txBox="true"/>
          <p:nvPr/>
        </p:nvSpPr>
        <p:spPr>
          <a:xfrm rot="0">
            <a:off x="462484" y="341009"/>
            <a:ext cx="3728014" cy="581234"/>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PYTHON CODE</a:t>
            </a:r>
          </a:p>
        </p:txBody>
      </p:sp>
      <p:sp>
        <p:nvSpPr>
          <p:cNvPr name="TextBox 11" id="11"/>
          <p:cNvSpPr txBox="true"/>
          <p:nvPr/>
        </p:nvSpPr>
        <p:spPr>
          <a:xfrm rot="0">
            <a:off x="2261451" y="3959689"/>
            <a:ext cx="3260945" cy="506070"/>
          </a:xfrm>
          <a:prstGeom prst="rect">
            <a:avLst/>
          </a:prstGeom>
        </p:spPr>
        <p:txBody>
          <a:bodyPr anchor="t" rtlCol="false" tIns="0" lIns="0" bIns="0" rIns="0">
            <a:spAutoFit/>
          </a:bodyPr>
          <a:lstStyle/>
          <a:p>
            <a:pPr algn="ctr">
              <a:lnSpc>
                <a:spcPts val="3634"/>
              </a:lnSpc>
            </a:pPr>
            <a:r>
              <a:rPr lang="en-US" sz="2597" b="true">
                <a:solidFill>
                  <a:srgbClr val="000000"/>
                </a:solidFill>
                <a:latin typeface="Arimo Bold"/>
                <a:ea typeface="Arimo Bold"/>
                <a:cs typeface="Arimo Bold"/>
                <a:sym typeface="Arimo Bold"/>
              </a:rPr>
              <a:t>RUN THIS CODE </a:t>
            </a:r>
          </a:p>
        </p:txBody>
      </p:sp>
      <p:sp>
        <p:nvSpPr>
          <p:cNvPr name="TextBox 12" id="12"/>
          <p:cNvSpPr txBox="true"/>
          <p:nvPr/>
        </p:nvSpPr>
        <p:spPr>
          <a:xfrm rot="0">
            <a:off x="12394596" y="3171136"/>
            <a:ext cx="3260945" cy="506070"/>
          </a:xfrm>
          <a:prstGeom prst="rect">
            <a:avLst/>
          </a:prstGeom>
        </p:spPr>
        <p:txBody>
          <a:bodyPr anchor="t" rtlCol="false" tIns="0" lIns="0" bIns="0" rIns="0">
            <a:spAutoFit/>
          </a:bodyPr>
          <a:lstStyle/>
          <a:p>
            <a:pPr algn="ctr">
              <a:lnSpc>
                <a:spcPts val="3634"/>
              </a:lnSpc>
            </a:pPr>
            <a:r>
              <a:rPr lang="en-US" sz="2597" b="true">
                <a:solidFill>
                  <a:srgbClr val="000000"/>
                </a:solidFill>
                <a:latin typeface="Arimo Bold"/>
                <a:ea typeface="Arimo Bold"/>
                <a:cs typeface="Arimo Bold"/>
                <a:sym typeface="Arimo Bold"/>
              </a:rPr>
              <a:t>OUTPUT</a:t>
            </a:r>
          </a:p>
        </p:txBody>
      </p:sp>
      <p:sp>
        <p:nvSpPr>
          <p:cNvPr name="TextBox 13" id="13"/>
          <p:cNvSpPr txBox="true"/>
          <p:nvPr/>
        </p:nvSpPr>
        <p:spPr>
          <a:xfrm rot="0">
            <a:off x="2831154" y="8173017"/>
            <a:ext cx="5827559" cy="464415"/>
          </a:xfrm>
          <a:prstGeom prst="rect">
            <a:avLst/>
          </a:prstGeom>
        </p:spPr>
        <p:txBody>
          <a:bodyPr anchor="t" rtlCol="false" tIns="0" lIns="0" bIns="0" rIns="0">
            <a:spAutoFit/>
          </a:bodyPr>
          <a:lstStyle/>
          <a:p>
            <a:pPr algn="ctr">
              <a:lnSpc>
                <a:spcPts val="3336"/>
              </a:lnSpc>
            </a:pPr>
            <a:r>
              <a:rPr lang="en-US" sz="2384" b="true">
                <a:solidFill>
                  <a:srgbClr val="000000"/>
                </a:solidFill>
                <a:latin typeface="Arimo Bold"/>
                <a:ea typeface="Arimo Bold"/>
                <a:cs typeface="Arimo Bold"/>
                <a:sym typeface="Arimo Bold"/>
              </a:rPr>
              <a:t>step = 2</a:t>
            </a:r>
          </a:p>
        </p:txBody>
      </p:sp>
      <p:grpSp>
        <p:nvGrpSpPr>
          <p:cNvPr name="Group 14" id="14"/>
          <p:cNvGrpSpPr/>
          <p:nvPr/>
        </p:nvGrpSpPr>
        <p:grpSpPr>
          <a:xfrm rot="0">
            <a:off x="2537237" y="180743"/>
            <a:ext cx="13213526" cy="9925515"/>
            <a:chOff x="0" y="0"/>
            <a:chExt cx="17618034" cy="13234020"/>
          </a:xfrm>
        </p:grpSpPr>
        <p:sp>
          <p:nvSpPr>
            <p:cNvPr name="Freeform 15" id="1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6" id="1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7" id="1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TextBox 3" id="3"/>
          <p:cNvSpPr txBox="true"/>
          <p:nvPr/>
        </p:nvSpPr>
        <p:spPr>
          <a:xfrm rot="0">
            <a:off x="462484" y="176297"/>
            <a:ext cx="3728014" cy="1104531"/>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Count-controlled loop</a:t>
            </a:r>
          </a:p>
        </p:txBody>
      </p:sp>
      <p:sp>
        <p:nvSpPr>
          <p:cNvPr name="Freeform 4" id="4"/>
          <p:cNvSpPr/>
          <p:nvPr/>
        </p:nvSpPr>
        <p:spPr>
          <a:xfrm flipH="false" flipV="false" rot="0">
            <a:off x="1315995" y="4474500"/>
            <a:ext cx="6158703" cy="4411171"/>
          </a:xfrm>
          <a:custGeom>
            <a:avLst/>
            <a:gdLst/>
            <a:ahLst/>
            <a:cxnLst/>
            <a:rect r="r" b="b" t="t" l="l"/>
            <a:pathLst>
              <a:path h="4411171" w="6158703">
                <a:moveTo>
                  <a:pt x="0" y="0"/>
                </a:moveTo>
                <a:lnTo>
                  <a:pt x="6158703" y="0"/>
                </a:lnTo>
                <a:lnTo>
                  <a:pt x="6158703" y="4411171"/>
                </a:lnTo>
                <a:lnTo>
                  <a:pt x="0" y="4411171"/>
                </a:lnTo>
                <a:lnTo>
                  <a:pt x="0" y="0"/>
                </a:lnTo>
                <a:close/>
              </a:path>
            </a:pathLst>
          </a:custGeom>
          <a:blipFill>
            <a:blip r:embed="rId4">
              <a:extLst>
                <a:ext uri="{96DAC541-7B7A-43D3-8B79-37D633B846F1}">
                  <asvg:svgBlip xmlns:asvg="http://schemas.microsoft.com/office/drawing/2016/SVG/main" r:embed="rId5"/>
                </a:ext>
              </a:extLst>
            </a:blip>
            <a:stretch>
              <a:fillRect l="0" t="-171" r="0" b="-171"/>
            </a:stretch>
          </a:blipFill>
        </p:spPr>
      </p:sp>
      <p:sp>
        <p:nvSpPr>
          <p:cNvPr name="TextBox 5" id="5"/>
          <p:cNvSpPr txBox="true"/>
          <p:nvPr/>
        </p:nvSpPr>
        <p:spPr>
          <a:xfrm rot="0">
            <a:off x="1712162" y="5000625"/>
            <a:ext cx="5366368" cy="1679461"/>
          </a:xfrm>
          <a:prstGeom prst="rect">
            <a:avLst/>
          </a:prstGeom>
        </p:spPr>
        <p:txBody>
          <a:bodyPr anchor="t" rtlCol="false" tIns="0" lIns="0" bIns="0" rIns="0">
            <a:spAutoFit/>
          </a:bodyPr>
          <a:lstStyle/>
          <a:p>
            <a:pPr algn="l">
              <a:lnSpc>
                <a:spcPts val="4234"/>
              </a:lnSpc>
            </a:pPr>
            <a:r>
              <a:rPr lang="en-US" sz="3024" b="true">
                <a:solidFill>
                  <a:srgbClr val="000000"/>
                </a:solidFill>
                <a:latin typeface="Arimo Bold"/>
                <a:ea typeface="Arimo Bold"/>
                <a:cs typeface="Arimo Bold"/>
                <a:sym typeface="Arimo Bold"/>
              </a:rPr>
              <a:t>FOR Counter &lt;- 1 TO 10</a:t>
            </a:r>
          </a:p>
          <a:p>
            <a:pPr algn="l">
              <a:lnSpc>
                <a:spcPts val="4234"/>
              </a:lnSpc>
            </a:pPr>
            <a:r>
              <a:rPr lang="en-US" sz="3024" b="true">
                <a:solidFill>
                  <a:srgbClr val="000000"/>
                </a:solidFill>
                <a:latin typeface="Arimo Bold"/>
                <a:ea typeface="Arimo Bold"/>
                <a:cs typeface="Arimo Bold"/>
                <a:sym typeface="Arimo Bold"/>
              </a:rPr>
              <a:t>    OUTPUT Counter</a:t>
            </a:r>
          </a:p>
          <a:p>
            <a:pPr algn="l">
              <a:lnSpc>
                <a:spcPts val="4234"/>
              </a:lnSpc>
            </a:pPr>
            <a:r>
              <a:rPr lang="en-US" sz="3024" b="true">
                <a:solidFill>
                  <a:srgbClr val="000000"/>
                </a:solidFill>
                <a:latin typeface="Arimo Bold"/>
                <a:ea typeface="Arimo Bold"/>
                <a:cs typeface="Arimo Bold"/>
                <a:sym typeface="Arimo Bold"/>
              </a:rPr>
              <a:t>NEXT </a:t>
            </a:r>
          </a:p>
        </p:txBody>
      </p:sp>
      <p:grpSp>
        <p:nvGrpSpPr>
          <p:cNvPr name="Group 6" id="6"/>
          <p:cNvGrpSpPr/>
          <p:nvPr/>
        </p:nvGrpSpPr>
        <p:grpSpPr>
          <a:xfrm rot="0">
            <a:off x="7872145" y="4474500"/>
            <a:ext cx="12389040" cy="3855576"/>
            <a:chOff x="0" y="0"/>
            <a:chExt cx="16518720" cy="5140768"/>
          </a:xfrm>
        </p:grpSpPr>
        <p:sp>
          <p:nvSpPr>
            <p:cNvPr name="Freeform 7" id="7"/>
            <p:cNvSpPr/>
            <p:nvPr/>
          </p:nvSpPr>
          <p:spPr>
            <a:xfrm flipH="false" flipV="false" rot="0">
              <a:off x="0" y="0"/>
              <a:ext cx="16518762" cy="5140706"/>
            </a:xfrm>
            <a:custGeom>
              <a:avLst/>
              <a:gdLst/>
              <a:ahLst/>
              <a:cxnLst/>
              <a:rect r="r" b="b" t="t" l="l"/>
              <a:pathLst>
                <a:path h="5140706" w="16518762">
                  <a:moveTo>
                    <a:pt x="0" y="0"/>
                  </a:moveTo>
                  <a:lnTo>
                    <a:pt x="16518762" y="0"/>
                  </a:lnTo>
                  <a:lnTo>
                    <a:pt x="16518762" y="5140706"/>
                  </a:lnTo>
                  <a:lnTo>
                    <a:pt x="0" y="5140706"/>
                  </a:lnTo>
                  <a:lnTo>
                    <a:pt x="0" y="0"/>
                  </a:lnTo>
                  <a:close/>
                </a:path>
              </a:pathLst>
            </a:custGeom>
            <a:blipFill>
              <a:blip r:embed="rId6"/>
              <a:stretch>
                <a:fillRect l="-194" t="0" r="-194" b="-1"/>
              </a:stretch>
            </a:blipFill>
          </p:spPr>
        </p:sp>
      </p:grpSp>
      <p:sp>
        <p:nvSpPr>
          <p:cNvPr name="TextBox 8" id="8"/>
          <p:cNvSpPr txBox="true"/>
          <p:nvPr/>
        </p:nvSpPr>
        <p:spPr>
          <a:xfrm rot="0">
            <a:off x="3736496" y="2883778"/>
            <a:ext cx="11858821" cy="765175"/>
          </a:xfrm>
          <a:prstGeom prst="rect">
            <a:avLst/>
          </a:prstGeom>
        </p:spPr>
        <p:txBody>
          <a:bodyPr anchor="t" rtlCol="false" tIns="0" lIns="0" bIns="0" rIns="0">
            <a:spAutoFit/>
          </a:bodyPr>
          <a:lstStyle/>
          <a:p>
            <a:pPr algn="ctr">
              <a:lnSpc>
                <a:spcPts val="5598"/>
              </a:lnSpc>
            </a:pPr>
            <a:r>
              <a:rPr lang="en-US" sz="3999" b="true">
                <a:solidFill>
                  <a:srgbClr val="000000"/>
                </a:solidFill>
                <a:latin typeface="Arimo Bold"/>
                <a:ea typeface="Arimo Bold"/>
                <a:cs typeface="Arimo Bold"/>
                <a:sym typeface="Arimo Bold"/>
              </a:rPr>
              <a:t>Comparing pseudocode with Python code</a:t>
            </a:r>
          </a:p>
        </p:txBody>
      </p:sp>
      <p:grpSp>
        <p:nvGrpSpPr>
          <p:cNvPr name="Group 9" id="9"/>
          <p:cNvGrpSpPr/>
          <p:nvPr/>
        </p:nvGrpSpPr>
        <p:grpSpPr>
          <a:xfrm rot="0">
            <a:off x="2537237" y="180743"/>
            <a:ext cx="13213526" cy="9925515"/>
            <a:chOff x="0" y="0"/>
            <a:chExt cx="17618034" cy="13234020"/>
          </a:xfrm>
        </p:grpSpPr>
        <p:sp>
          <p:nvSpPr>
            <p:cNvPr name="Freeform 10" id="1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1" id="1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2" id="1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Freeform 3" id="3"/>
          <p:cNvSpPr/>
          <p:nvPr/>
        </p:nvSpPr>
        <p:spPr>
          <a:xfrm flipH="false" flipV="false" rot="0">
            <a:off x="1452949" y="4095330"/>
            <a:ext cx="4261426" cy="5296264"/>
          </a:xfrm>
          <a:custGeom>
            <a:avLst/>
            <a:gdLst/>
            <a:ahLst/>
            <a:cxnLst/>
            <a:rect r="r" b="b" t="t" l="l"/>
            <a:pathLst>
              <a:path h="5296264" w="4261426">
                <a:moveTo>
                  <a:pt x="0" y="0"/>
                </a:moveTo>
                <a:lnTo>
                  <a:pt x="4261426" y="0"/>
                </a:lnTo>
                <a:lnTo>
                  <a:pt x="4261426" y="5296264"/>
                </a:lnTo>
                <a:lnTo>
                  <a:pt x="0" y="52962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034040" y="4095330"/>
            <a:ext cx="4261426" cy="5296264"/>
          </a:xfrm>
          <a:custGeom>
            <a:avLst/>
            <a:gdLst/>
            <a:ahLst/>
            <a:cxnLst/>
            <a:rect r="r" b="b" t="t" l="l"/>
            <a:pathLst>
              <a:path h="5296264" w="4261426">
                <a:moveTo>
                  <a:pt x="0" y="0"/>
                </a:moveTo>
                <a:lnTo>
                  <a:pt x="4261426" y="0"/>
                </a:lnTo>
                <a:lnTo>
                  <a:pt x="4261426" y="5296264"/>
                </a:lnTo>
                <a:lnTo>
                  <a:pt x="0" y="52962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2573625" y="4095330"/>
            <a:ext cx="4261426" cy="5296264"/>
          </a:xfrm>
          <a:custGeom>
            <a:avLst/>
            <a:gdLst/>
            <a:ahLst/>
            <a:cxnLst/>
            <a:rect r="r" b="b" t="t" l="l"/>
            <a:pathLst>
              <a:path h="5296264" w="4261426">
                <a:moveTo>
                  <a:pt x="0" y="0"/>
                </a:moveTo>
                <a:lnTo>
                  <a:pt x="4261426" y="0"/>
                </a:lnTo>
                <a:lnTo>
                  <a:pt x="4261426" y="5296264"/>
                </a:lnTo>
                <a:lnTo>
                  <a:pt x="0" y="52962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910882" y="5600849"/>
            <a:ext cx="3086100" cy="3266926"/>
          </a:xfrm>
          <a:custGeom>
            <a:avLst/>
            <a:gdLst/>
            <a:ahLst/>
            <a:cxnLst/>
            <a:rect r="r" b="b" t="t" l="l"/>
            <a:pathLst>
              <a:path h="3266926" w="3086100">
                <a:moveTo>
                  <a:pt x="0" y="0"/>
                </a:moveTo>
                <a:lnTo>
                  <a:pt x="3086100" y="0"/>
                </a:lnTo>
                <a:lnTo>
                  <a:pt x="3086100" y="3266926"/>
                </a:lnTo>
                <a:lnTo>
                  <a:pt x="0" y="32669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672468" y="383405"/>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Iteration</a:t>
            </a:r>
          </a:p>
        </p:txBody>
      </p:sp>
      <p:sp>
        <p:nvSpPr>
          <p:cNvPr name="TextBox 8" id="8"/>
          <p:cNvSpPr txBox="true"/>
          <p:nvPr/>
        </p:nvSpPr>
        <p:spPr>
          <a:xfrm rot="0">
            <a:off x="2338913" y="2096820"/>
            <a:ext cx="13610174"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Another word for iteration is </a:t>
            </a:r>
            <a:r>
              <a:rPr lang="en-US" sz="3000" b="true">
                <a:solidFill>
                  <a:srgbClr val="FF5757"/>
                </a:solidFill>
                <a:latin typeface="Arimo Bold"/>
                <a:ea typeface="Arimo Bold"/>
                <a:cs typeface="Arimo Bold"/>
                <a:sym typeface="Arimo Bold"/>
              </a:rPr>
              <a:t>loop</a:t>
            </a:r>
            <a:r>
              <a:rPr lang="en-US" sz="3000" b="true">
                <a:solidFill>
                  <a:srgbClr val="000000"/>
                </a:solidFill>
                <a:latin typeface="Arimo Bold"/>
                <a:ea typeface="Arimo Bold"/>
                <a:cs typeface="Arimo Bold"/>
                <a:sym typeface="Arimo Bold"/>
              </a:rPr>
              <a:t>. There are 3 different types of loop in iterative programming.</a:t>
            </a:r>
          </a:p>
        </p:txBody>
      </p:sp>
      <p:sp>
        <p:nvSpPr>
          <p:cNvPr name="TextBox 9" id="9"/>
          <p:cNvSpPr txBox="true"/>
          <p:nvPr/>
        </p:nvSpPr>
        <p:spPr>
          <a:xfrm rot="0">
            <a:off x="1749898" y="4238625"/>
            <a:ext cx="3667529" cy="1133475"/>
          </a:xfrm>
          <a:prstGeom prst="rect">
            <a:avLst/>
          </a:prstGeom>
        </p:spPr>
        <p:txBody>
          <a:bodyPr anchor="t" rtlCol="false" tIns="0" lIns="0" bIns="0" rIns="0">
            <a:spAutoFit/>
          </a:bodyPr>
          <a:lstStyle/>
          <a:p>
            <a:pPr algn="ctr">
              <a:lnSpc>
                <a:spcPts val="4200"/>
              </a:lnSpc>
            </a:pPr>
            <a:r>
              <a:rPr lang="en-US" sz="3000" b="true">
                <a:solidFill>
                  <a:srgbClr val="000000">
                    <a:alpha val="23922"/>
                  </a:srgbClr>
                </a:solidFill>
                <a:latin typeface="Arimo Bold"/>
                <a:ea typeface="Arimo Bold"/>
                <a:cs typeface="Arimo Bold"/>
                <a:sym typeface="Arimo Bold"/>
              </a:rPr>
              <a:t>Count-controlled loop</a:t>
            </a:r>
          </a:p>
        </p:txBody>
      </p:sp>
      <p:sp>
        <p:nvSpPr>
          <p:cNvPr name="TextBox 10" id="10"/>
          <p:cNvSpPr txBox="true"/>
          <p:nvPr/>
        </p:nvSpPr>
        <p:spPr>
          <a:xfrm rot="0">
            <a:off x="7624687" y="4238625"/>
            <a:ext cx="3038627"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Pre-condition</a:t>
            </a:r>
          </a:p>
          <a:p>
            <a:pPr algn="ctr">
              <a:lnSpc>
                <a:spcPts val="4200"/>
              </a:lnSpc>
            </a:pPr>
            <a:r>
              <a:rPr lang="en-US" sz="3000" b="true">
                <a:solidFill>
                  <a:srgbClr val="000000"/>
                </a:solidFill>
                <a:latin typeface="Arimo Bold"/>
                <a:ea typeface="Arimo Bold"/>
                <a:cs typeface="Arimo Bold"/>
                <a:sym typeface="Arimo Bold"/>
              </a:rPr>
              <a:t>loop</a:t>
            </a:r>
          </a:p>
        </p:txBody>
      </p:sp>
      <p:sp>
        <p:nvSpPr>
          <p:cNvPr name="TextBox 11" id="11"/>
          <p:cNvSpPr txBox="true"/>
          <p:nvPr/>
        </p:nvSpPr>
        <p:spPr>
          <a:xfrm rot="0">
            <a:off x="13065233" y="4238625"/>
            <a:ext cx="3278209" cy="1133475"/>
          </a:xfrm>
          <a:prstGeom prst="rect">
            <a:avLst/>
          </a:prstGeom>
        </p:spPr>
        <p:txBody>
          <a:bodyPr anchor="t" rtlCol="false" tIns="0" lIns="0" bIns="0" rIns="0">
            <a:spAutoFit/>
          </a:bodyPr>
          <a:lstStyle/>
          <a:p>
            <a:pPr algn="ctr">
              <a:lnSpc>
                <a:spcPts val="4200"/>
              </a:lnSpc>
            </a:pPr>
            <a:r>
              <a:rPr lang="en-US" sz="3000" b="true">
                <a:solidFill>
                  <a:srgbClr val="000000">
                    <a:alpha val="23922"/>
                  </a:srgbClr>
                </a:solidFill>
                <a:latin typeface="Arimo Bold"/>
                <a:ea typeface="Arimo Bold"/>
                <a:cs typeface="Arimo Bold"/>
                <a:sym typeface="Arimo Bold"/>
              </a:rPr>
              <a:t>Post-condition</a:t>
            </a:r>
          </a:p>
          <a:p>
            <a:pPr algn="ctr">
              <a:lnSpc>
                <a:spcPts val="4200"/>
              </a:lnSpc>
            </a:pPr>
            <a:r>
              <a:rPr lang="en-US" sz="3000" b="true">
                <a:solidFill>
                  <a:srgbClr val="000000">
                    <a:alpha val="23922"/>
                  </a:srgbClr>
                </a:solidFill>
                <a:latin typeface="Arimo Bold"/>
                <a:ea typeface="Arimo Bold"/>
                <a:cs typeface="Arimo Bold"/>
                <a:sym typeface="Arimo Bold"/>
              </a:rPr>
              <a:t>loop</a:t>
            </a:r>
          </a:p>
        </p:txBody>
      </p:sp>
      <p:sp>
        <p:nvSpPr>
          <p:cNvPr name="TextBox 12" id="12"/>
          <p:cNvSpPr txBox="true"/>
          <p:nvPr/>
        </p:nvSpPr>
        <p:spPr>
          <a:xfrm rot="0">
            <a:off x="1957317" y="6419850"/>
            <a:ext cx="3039665" cy="1666875"/>
          </a:xfrm>
          <a:prstGeom prst="rect">
            <a:avLst/>
          </a:prstGeom>
        </p:spPr>
        <p:txBody>
          <a:bodyPr anchor="t" rtlCol="false" tIns="0" lIns="0" bIns="0" rIns="0">
            <a:spAutoFit/>
          </a:bodyPr>
          <a:lstStyle/>
          <a:p>
            <a:pPr algn="ctr">
              <a:lnSpc>
                <a:spcPts val="4200"/>
              </a:lnSpc>
            </a:pPr>
            <a:r>
              <a:rPr lang="en-US" sz="3000" b="true">
                <a:solidFill>
                  <a:srgbClr val="000000">
                    <a:alpha val="23922"/>
                  </a:srgbClr>
                </a:solidFill>
                <a:latin typeface="Arimo Bold"/>
                <a:ea typeface="Arimo Bold"/>
                <a:cs typeface="Arimo Bold"/>
                <a:sym typeface="Arimo Bold"/>
              </a:rPr>
              <a:t>For a set number of iterations</a:t>
            </a:r>
          </a:p>
        </p:txBody>
      </p:sp>
      <p:sp>
        <p:nvSpPr>
          <p:cNvPr name="Freeform 13" id="13"/>
          <p:cNvSpPr/>
          <p:nvPr/>
        </p:nvSpPr>
        <p:spPr>
          <a:xfrm flipH="false" flipV="false" rot="0">
            <a:off x="7577213" y="5600849"/>
            <a:ext cx="3086100" cy="3266926"/>
          </a:xfrm>
          <a:custGeom>
            <a:avLst/>
            <a:gdLst/>
            <a:ahLst/>
            <a:cxnLst/>
            <a:rect r="r" b="b" t="t" l="l"/>
            <a:pathLst>
              <a:path h="3266926" w="3086100">
                <a:moveTo>
                  <a:pt x="0" y="0"/>
                </a:moveTo>
                <a:lnTo>
                  <a:pt x="3086100" y="0"/>
                </a:lnTo>
                <a:lnTo>
                  <a:pt x="3086100" y="3266926"/>
                </a:lnTo>
                <a:lnTo>
                  <a:pt x="0" y="326692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13161288" y="5600849"/>
            <a:ext cx="3086100" cy="3266926"/>
          </a:xfrm>
          <a:custGeom>
            <a:avLst/>
            <a:gdLst/>
            <a:ahLst/>
            <a:cxnLst/>
            <a:rect r="r" b="b" t="t" l="l"/>
            <a:pathLst>
              <a:path h="3266926" w="3086100">
                <a:moveTo>
                  <a:pt x="0" y="0"/>
                </a:moveTo>
                <a:lnTo>
                  <a:pt x="3086100" y="0"/>
                </a:lnTo>
                <a:lnTo>
                  <a:pt x="3086100" y="3266926"/>
                </a:lnTo>
                <a:lnTo>
                  <a:pt x="0" y="32669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5" id="15"/>
          <p:cNvSpPr txBox="true"/>
          <p:nvPr/>
        </p:nvSpPr>
        <p:spPr>
          <a:xfrm rot="0">
            <a:off x="7577213" y="6600586"/>
            <a:ext cx="3086100"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May have no iterations</a:t>
            </a:r>
          </a:p>
        </p:txBody>
      </p:sp>
      <p:sp>
        <p:nvSpPr>
          <p:cNvPr name="TextBox 16" id="16"/>
          <p:cNvSpPr txBox="true"/>
          <p:nvPr/>
        </p:nvSpPr>
        <p:spPr>
          <a:xfrm rot="0">
            <a:off x="13221183" y="6256187"/>
            <a:ext cx="2966309" cy="2200275"/>
          </a:xfrm>
          <a:prstGeom prst="rect">
            <a:avLst/>
          </a:prstGeom>
        </p:spPr>
        <p:txBody>
          <a:bodyPr anchor="t" rtlCol="false" tIns="0" lIns="0" bIns="0" rIns="0">
            <a:spAutoFit/>
          </a:bodyPr>
          <a:lstStyle/>
          <a:p>
            <a:pPr algn="ctr">
              <a:lnSpc>
                <a:spcPts val="4200"/>
              </a:lnSpc>
            </a:pPr>
            <a:r>
              <a:rPr lang="en-US" sz="3000" b="true">
                <a:solidFill>
                  <a:srgbClr val="000000">
                    <a:alpha val="23922"/>
                  </a:srgbClr>
                </a:solidFill>
                <a:latin typeface="Arimo Bold"/>
                <a:ea typeface="Arimo Bold"/>
                <a:cs typeface="Arimo Bold"/>
                <a:sym typeface="Arimo Bold"/>
              </a:rPr>
              <a:t>Always has at least one iteration</a:t>
            </a:r>
          </a:p>
          <a:p>
            <a:pPr algn="ctr">
              <a:lnSpc>
                <a:spcPts val="4200"/>
              </a:lnSpc>
            </a:pPr>
          </a:p>
        </p:txBody>
      </p:sp>
      <p:grpSp>
        <p:nvGrpSpPr>
          <p:cNvPr name="Group 17" id="17"/>
          <p:cNvGrpSpPr/>
          <p:nvPr/>
        </p:nvGrpSpPr>
        <p:grpSpPr>
          <a:xfrm rot="0">
            <a:off x="2537237" y="180743"/>
            <a:ext cx="13213526" cy="9925515"/>
            <a:chOff x="0" y="0"/>
            <a:chExt cx="17618034" cy="13234020"/>
          </a:xfrm>
        </p:grpSpPr>
        <p:sp>
          <p:nvSpPr>
            <p:cNvPr name="Freeform 18" id="1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19" id="1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20" id="2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Tree>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Freeform 3" id="3"/>
          <p:cNvSpPr/>
          <p:nvPr/>
        </p:nvSpPr>
        <p:spPr>
          <a:xfrm flipH="false" flipV="false" rot="0">
            <a:off x="2176753" y="3952360"/>
            <a:ext cx="9816452" cy="5067743"/>
          </a:xfrm>
          <a:custGeom>
            <a:avLst/>
            <a:gdLst/>
            <a:ahLst/>
            <a:cxnLst/>
            <a:rect r="r" b="b" t="t" l="l"/>
            <a:pathLst>
              <a:path h="5067743" w="9816452">
                <a:moveTo>
                  <a:pt x="0" y="0"/>
                </a:moveTo>
                <a:lnTo>
                  <a:pt x="9816452" y="0"/>
                </a:lnTo>
                <a:lnTo>
                  <a:pt x="9816452" y="5067743"/>
                </a:lnTo>
                <a:lnTo>
                  <a:pt x="0" y="5067743"/>
                </a:lnTo>
                <a:lnTo>
                  <a:pt x="0" y="0"/>
                </a:lnTo>
                <a:close/>
              </a:path>
            </a:pathLst>
          </a:custGeom>
          <a:blipFill>
            <a:blip r:embed="rId4">
              <a:extLst>
                <a:ext uri="{96DAC541-7B7A-43D3-8B79-37D633B846F1}">
                  <asvg:svgBlip xmlns:asvg="http://schemas.microsoft.com/office/drawing/2016/SVG/main" r:embed="rId5"/>
                </a:ext>
              </a:extLst>
            </a:blip>
            <a:stretch>
              <a:fillRect l="0" t="-70" r="0" b="-70"/>
            </a:stretch>
          </a:blipFill>
        </p:spPr>
      </p:sp>
      <p:sp>
        <p:nvSpPr>
          <p:cNvPr name="TextBox 4" id="4"/>
          <p:cNvSpPr txBox="true"/>
          <p:nvPr/>
        </p:nvSpPr>
        <p:spPr>
          <a:xfrm rot="0">
            <a:off x="1840080" y="1998948"/>
            <a:ext cx="15197993" cy="1105687"/>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A while loop executes its operations only when a specified condition is true.</a:t>
            </a:r>
          </a:p>
        </p:txBody>
      </p:sp>
      <p:sp>
        <p:nvSpPr>
          <p:cNvPr name="TextBox 5" id="5"/>
          <p:cNvSpPr txBox="true"/>
          <p:nvPr/>
        </p:nvSpPr>
        <p:spPr>
          <a:xfrm rot="0">
            <a:off x="462484" y="176297"/>
            <a:ext cx="3728014" cy="1104531"/>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Pre-condition</a:t>
            </a:r>
          </a:p>
          <a:p>
            <a:pPr algn="ctr">
              <a:lnSpc>
                <a:spcPts val="4155"/>
              </a:lnSpc>
            </a:pPr>
            <a:r>
              <a:rPr lang="en-US" sz="2969" b="true">
                <a:solidFill>
                  <a:srgbClr val="000000"/>
                </a:solidFill>
                <a:latin typeface="Arimo Bold"/>
                <a:ea typeface="Arimo Bold"/>
                <a:cs typeface="Arimo Bold"/>
                <a:sym typeface="Arimo Bold"/>
              </a:rPr>
              <a:t>loop</a:t>
            </a:r>
          </a:p>
        </p:txBody>
      </p:sp>
      <p:sp>
        <p:nvSpPr>
          <p:cNvPr name="TextBox 6" id="6"/>
          <p:cNvSpPr txBox="true"/>
          <p:nvPr/>
        </p:nvSpPr>
        <p:spPr>
          <a:xfrm rot="0">
            <a:off x="2326491" y="4793694"/>
            <a:ext cx="9453062" cy="3568199"/>
          </a:xfrm>
          <a:prstGeom prst="rect">
            <a:avLst/>
          </a:prstGeom>
        </p:spPr>
        <p:txBody>
          <a:bodyPr anchor="t" rtlCol="false" tIns="0" lIns="0" bIns="0" rIns="0">
            <a:spAutoFit/>
          </a:bodyPr>
          <a:lstStyle/>
          <a:p>
            <a:pPr algn="l">
              <a:lnSpc>
                <a:spcPts val="3480"/>
              </a:lnSpc>
            </a:pPr>
            <a:r>
              <a:rPr lang="en-US" sz="2485" b="true">
                <a:solidFill>
                  <a:srgbClr val="000000"/>
                </a:solidFill>
                <a:latin typeface="Arimo Bold"/>
                <a:ea typeface="Arimo Bold"/>
                <a:cs typeface="Arimo Bold"/>
                <a:sym typeface="Arimo Bold"/>
              </a:rPr>
              <a:t>Total ← 0</a:t>
            </a:r>
          </a:p>
          <a:p>
            <a:pPr algn="l">
              <a:lnSpc>
                <a:spcPts val="3480"/>
              </a:lnSpc>
            </a:pPr>
            <a:r>
              <a:rPr lang="en-US" sz="2485" b="true">
                <a:solidFill>
                  <a:srgbClr val="000000"/>
                </a:solidFill>
                <a:latin typeface="Arimo Bold"/>
                <a:ea typeface="Arimo Bold"/>
                <a:cs typeface="Arimo Bold"/>
                <a:sym typeface="Arimo Bold"/>
              </a:rPr>
              <a:t>OUTPUT "Enter value for mark, -1 to finish " </a:t>
            </a:r>
          </a:p>
          <a:p>
            <a:pPr algn="l">
              <a:lnSpc>
                <a:spcPts val="3480"/>
              </a:lnSpc>
            </a:pPr>
            <a:r>
              <a:rPr lang="en-US" sz="2485" b="true">
                <a:solidFill>
                  <a:srgbClr val="000000"/>
                </a:solidFill>
                <a:latin typeface="Arimo Bold"/>
                <a:ea typeface="Arimo Bold"/>
                <a:cs typeface="Arimo Bold"/>
                <a:sym typeface="Arimo Bold"/>
              </a:rPr>
              <a:t>INPUT Mark</a:t>
            </a:r>
          </a:p>
          <a:p>
            <a:pPr algn="l">
              <a:lnSpc>
                <a:spcPts val="3480"/>
              </a:lnSpc>
            </a:pPr>
            <a:r>
              <a:rPr lang="en-US" sz="2485" b="true">
                <a:solidFill>
                  <a:srgbClr val="000000"/>
                </a:solidFill>
                <a:latin typeface="Arimo Bold"/>
                <a:ea typeface="Arimo Bold"/>
                <a:cs typeface="Arimo Bold"/>
                <a:sym typeface="Arimo Bold"/>
              </a:rPr>
              <a:t>WHILE Mark &lt;&gt; -1 DO</a:t>
            </a:r>
          </a:p>
          <a:p>
            <a:pPr algn="l">
              <a:lnSpc>
                <a:spcPts val="3480"/>
              </a:lnSpc>
            </a:pPr>
            <a:r>
              <a:rPr lang="en-US" sz="2485" b="true">
                <a:solidFill>
                  <a:srgbClr val="000000"/>
                </a:solidFill>
                <a:latin typeface="Arimo Bold"/>
                <a:ea typeface="Arimo Bold"/>
                <a:cs typeface="Arimo Bold"/>
                <a:sym typeface="Arimo Bold"/>
              </a:rPr>
              <a:t>      Total ← Total + Mark</a:t>
            </a:r>
          </a:p>
          <a:p>
            <a:pPr algn="l">
              <a:lnSpc>
                <a:spcPts val="3480"/>
              </a:lnSpc>
            </a:pPr>
            <a:r>
              <a:rPr lang="en-US" sz="2485" b="true">
                <a:solidFill>
                  <a:srgbClr val="000000"/>
                </a:solidFill>
                <a:latin typeface="Arimo Bold"/>
                <a:ea typeface="Arimo Bold"/>
                <a:cs typeface="Arimo Bold"/>
                <a:sym typeface="Arimo Bold"/>
              </a:rPr>
              <a:t>      OUTPUT "Enter value for mark, -1 to finish"</a:t>
            </a:r>
          </a:p>
          <a:p>
            <a:pPr algn="l">
              <a:lnSpc>
                <a:spcPts val="3480"/>
              </a:lnSpc>
            </a:pPr>
            <a:r>
              <a:rPr lang="en-US" sz="2485" b="true">
                <a:solidFill>
                  <a:srgbClr val="000000"/>
                </a:solidFill>
                <a:latin typeface="Arimo Bold"/>
                <a:ea typeface="Arimo Bold"/>
                <a:cs typeface="Arimo Bold"/>
                <a:sym typeface="Arimo Bold"/>
              </a:rPr>
              <a:t>      INPUT Mark</a:t>
            </a:r>
          </a:p>
          <a:p>
            <a:pPr algn="l">
              <a:lnSpc>
                <a:spcPts val="3480"/>
              </a:lnSpc>
            </a:pPr>
            <a:r>
              <a:rPr lang="en-US" sz="2485" b="true">
                <a:solidFill>
                  <a:srgbClr val="000000"/>
                </a:solidFill>
                <a:latin typeface="Arimo Bold"/>
                <a:ea typeface="Arimo Bold"/>
                <a:cs typeface="Arimo Bold"/>
                <a:sym typeface="Arimo Bold"/>
              </a:rPr>
              <a:t>ENDWHILE</a:t>
            </a:r>
          </a:p>
        </p:txBody>
      </p:sp>
      <p:grpSp>
        <p:nvGrpSpPr>
          <p:cNvPr name="Group 7" id="7"/>
          <p:cNvGrpSpPr/>
          <p:nvPr/>
        </p:nvGrpSpPr>
        <p:grpSpPr>
          <a:xfrm rot="0">
            <a:off x="2537237" y="180743"/>
            <a:ext cx="13213526" cy="9925515"/>
            <a:chOff x="0" y="0"/>
            <a:chExt cx="17618034" cy="13234020"/>
          </a:xfrm>
        </p:grpSpPr>
        <p:sp>
          <p:nvSpPr>
            <p:cNvPr name="Freeform 8" id="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9" id="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0" id="1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Freeform 3" id="3"/>
          <p:cNvSpPr/>
          <p:nvPr/>
        </p:nvSpPr>
        <p:spPr>
          <a:xfrm flipH="false" flipV="false" rot="0">
            <a:off x="2643843" y="4894128"/>
            <a:ext cx="10061319" cy="5194156"/>
          </a:xfrm>
          <a:custGeom>
            <a:avLst/>
            <a:gdLst/>
            <a:ahLst/>
            <a:cxnLst/>
            <a:rect r="r" b="b" t="t" l="l"/>
            <a:pathLst>
              <a:path h="5194156" w="10061319">
                <a:moveTo>
                  <a:pt x="0" y="0"/>
                </a:moveTo>
                <a:lnTo>
                  <a:pt x="10061319" y="0"/>
                </a:lnTo>
                <a:lnTo>
                  <a:pt x="10061319" y="5194156"/>
                </a:lnTo>
                <a:lnTo>
                  <a:pt x="0" y="5194156"/>
                </a:lnTo>
                <a:lnTo>
                  <a:pt x="0" y="0"/>
                </a:lnTo>
                <a:close/>
              </a:path>
            </a:pathLst>
          </a:custGeom>
          <a:blipFill>
            <a:blip r:embed="rId4">
              <a:extLst>
                <a:ext uri="{96DAC541-7B7A-43D3-8B79-37D633B846F1}">
                  <asvg:svgBlip xmlns:asvg="http://schemas.microsoft.com/office/drawing/2016/SVG/main" r:embed="rId5"/>
                </a:ext>
              </a:extLst>
            </a:blip>
            <a:stretch>
              <a:fillRect l="0" t="-29" r="0" b="-29"/>
            </a:stretch>
          </a:blipFill>
        </p:spPr>
      </p:sp>
      <p:sp>
        <p:nvSpPr>
          <p:cNvPr name="TextBox 4" id="4"/>
          <p:cNvSpPr txBox="true"/>
          <p:nvPr/>
        </p:nvSpPr>
        <p:spPr>
          <a:xfrm rot="0">
            <a:off x="2797317" y="5758825"/>
            <a:ext cx="9688864" cy="4107867"/>
          </a:xfrm>
          <a:prstGeom prst="rect">
            <a:avLst/>
          </a:prstGeom>
        </p:spPr>
        <p:txBody>
          <a:bodyPr anchor="t" rtlCol="false" tIns="0" lIns="0" bIns="0" rIns="0">
            <a:spAutoFit/>
          </a:bodyPr>
          <a:lstStyle/>
          <a:p>
            <a:pPr algn="l">
              <a:lnSpc>
                <a:spcPts val="3566"/>
              </a:lnSpc>
            </a:pPr>
            <a:r>
              <a:rPr lang="en-US" sz="2547" b="true">
                <a:solidFill>
                  <a:srgbClr val="000000"/>
                </a:solidFill>
                <a:latin typeface="Arimo Bold"/>
                <a:ea typeface="Arimo Bold"/>
                <a:cs typeface="Arimo Bold"/>
                <a:sym typeface="Arimo Bold"/>
              </a:rPr>
              <a:t>Total ← 0</a:t>
            </a:r>
          </a:p>
          <a:p>
            <a:pPr algn="l">
              <a:lnSpc>
                <a:spcPts val="3566"/>
              </a:lnSpc>
            </a:pPr>
            <a:r>
              <a:rPr lang="en-US" sz="2547" b="true">
                <a:solidFill>
                  <a:srgbClr val="000000"/>
                </a:solidFill>
                <a:latin typeface="Arimo Bold"/>
                <a:ea typeface="Arimo Bold"/>
                <a:cs typeface="Arimo Bold"/>
                <a:sym typeface="Arimo Bold"/>
              </a:rPr>
              <a:t>OUTPUT "Enter value for mark, -1 to finish " </a:t>
            </a:r>
          </a:p>
          <a:p>
            <a:pPr algn="l">
              <a:lnSpc>
                <a:spcPts val="3566"/>
              </a:lnSpc>
            </a:pPr>
            <a:r>
              <a:rPr lang="en-US" sz="2547" b="true">
                <a:solidFill>
                  <a:srgbClr val="000000"/>
                </a:solidFill>
                <a:latin typeface="Arimo Bold"/>
                <a:ea typeface="Arimo Bold"/>
                <a:cs typeface="Arimo Bold"/>
                <a:sym typeface="Arimo Bold"/>
              </a:rPr>
              <a:t>INPUT Mark</a:t>
            </a:r>
          </a:p>
          <a:p>
            <a:pPr algn="l">
              <a:lnSpc>
                <a:spcPts val="3566"/>
              </a:lnSpc>
            </a:pPr>
            <a:r>
              <a:rPr lang="en-US" sz="2547" b="true">
                <a:solidFill>
                  <a:srgbClr val="000000"/>
                </a:solidFill>
                <a:latin typeface="Arimo Bold"/>
                <a:ea typeface="Arimo Bold"/>
                <a:cs typeface="Arimo Bold"/>
                <a:sym typeface="Arimo Bold"/>
              </a:rPr>
              <a:t>WHILE  Mark &lt;&gt; -1  DO</a:t>
            </a:r>
          </a:p>
          <a:p>
            <a:pPr algn="l">
              <a:lnSpc>
                <a:spcPts val="3566"/>
              </a:lnSpc>
            </a:pPr>
          </a:p>
          <a:p>
            <a:pPr algn="l">
              <a:lnSpc>
                <a:spcPts val="3566"/>
              </a:lnSpc>
            </a:pPr>
            <a:r>
              <a:rPr lang="en-US" sz="2547" b="true">
                <a:solidFill>
                  <a:srgbClr val="000000"/>
                </a:solidFill>
                <a:latin typeface="Arimo Bold"/>
                <a:ea typeface="Arimo Bold"/>
                <a:cs typeface="Arimo Bold"/>
                <a:sym typeface="Arimo Bold"/>
              </a:rPr>
              <a:t>      Total ← Total + Mark</a:t>
            </a:r>
          </a:p>
          <a:p>
            <a:pPr algn="l">
              <a:lnSpc>
                <a:spcPts val="3566"/>
              </a:lnSpc>
            </a:pPr>
            <a:r>
              <a:rPr lang="en-US" sz="2547" b="true">
                <a:solidFill>
                  <a:srgbClr val="000000"/>
                </a:solidFill>
                <a:latin typeface="Arimo Bold"/>
                <a:ea typeface="Arimo Bold"/>
                <a:cs typeface="Arimo Bold"/>
                <a:sym typeface="Arimo Bold"/>
              </a:rPr>
              <a:t>      OUTPUT "Enter value for mark, -1 to finish"</a:t>
            </a:r>
          </a:p>
          <a:p>
            <a:pPr algn="l">
              <a:lnSpc>
                <a:spcPts val="3566"/>
              </a:lnSpc>
            </a:pPr>
            <a:r>
              <a:rPr lang="en-US" sz="2547" b="true">
                <a:solidFill>
                  <a:srgbClr val="000000"/>
                </a:solidFill>
                <a:latin typeface="Arimo Bold"/>
                <a:ea typeface="Arimo Bold"/>
                <a:cs typeface="Arimo Bold"/>
                <a:sym typeface="Arimo Bold"/>
              </a:rPr>
              <a:t>      INPUT Mark</a:t>
            </a:r>
          </a:p>
          <a:p>
            <a:pPr algn="l">
              <a:lnSpc>
                <a:spcPts val="3566"/>
              </a:lnSpc>
            </a:pPr>
            <a:r>
              <a:rPr lang="en-US" sz="2547" b="true">
                <a:solidFill>
                  <a:srgbClr val="000000"/>
                </a:solidFill>
                <a:latin typeface="Arimo Bold"/>
                <a:ea typeface="Arimo Bold"/>
                <a:cs typeface="Arimo Bold"/>
                <a:sym typeface="Arimo Bold"/>
              </a:rPr>
              <a:t>ENDWHILE</a:t>
            </a:r>
          </a:p>
        </p:txBody>
      </p:sp>
      <p:grpSp>
        <p:nvGrpSpPr>
          <p:cNvPr name="Group 5" id="5"/>
          <p:cNvGrpSpPr/>
          <p:nvPr/>
        </p:nvGrpSpPr>
        <p:grpSpPr>
          <a:xfrm rot="0">
            <a:off x="3929255" y="7020213"/>
            <a:ext cx="2381971" cy="726356"/>
            <a:chOff x="0" y="0"/>
            <a:chExt cx="3175961" cy="968475"/>
          </a:xfrm>
        </p:grpSpPr>
        <p:sp>
          <p:nvSpPr>
            <p:cNvPr name="Freeform 6" id="6"/>
            <p:cNvSpPr/>
            <p:nvPr/>
          </p:nvSpPr>
          <p:spPr>
            <a:xfrm flipH="false" flipV="false" rot="0">
              <a:off x="0" y="0"/>
              <a:ext cx="3176016" cy="968502"/>
            </a:xfrm>
            <a:custGeom>
              <a:avLst/>
              <a:gdLst/>
              <a:ahLst/>
              <a:cxnLst/>
              <a:rect r="r" b="b" t="t" l="l"/>
              <a:pathLst>
                <a:path h="968502" w="3176016">
                  <a:moveTo>
                    <a:pt x="0" y="0"/>
                  </a:moveTo>
                  <a:lnTo>
                    <a:pt x="0" y="968502"/>
                  </a:lnTo>
                  <a:lnTo>
                    <a:pt x="3176016" y="968502"/>
                  </a:lnTo>
                  <a:lnTo>
                    <a:pt x="3176016" y="0"/>
                  </a:lnTo>
                  <a:lnTo>
                    <a:pt x="0" y="0"/>
                  </a:lnTo>
                  <a:close/>
                  <a:moveTo>
                    <a:pt x="2954147" y="746633"/>
                  </a:moveTo>
                  <a:lnTo>
                    <a:pt x="217170" y="746633"/>
                  </a:lnTo>
                  <a:lnTo>
                    <a:pt x="217170" y="217170"/>
                  </a:lnTo>
                  <a:lnTo>
                    <a:pt x="2954147" y="217170"/>
                  </a:lnTo>
                  <a:lnTo>
                    <a:pt x="2954147" y="746633"/>
                  </a:lnTo>
                  <a:close/>
                </a:path>
              </a:pathLst>
            </a:custGeom>
            <a:solidFill>
              <a:srgbClr val="D83731"/>
            </a:solidFill>
          </p:spPr>
        </p:sp>
      </p:grpSp>
      <p:grpSp>
        <p:nvGrpSpPr>
          <p:cNvPr name="Group 7" id="7"/>
          <p:cNvGrpSpPr/>
          <p:nvPr/>
        </p:nvGrpSpPr>
        <p:grpSpPr>
          <a:xfrm rot="6300000">
            <a:off x="4886202" y="5380485"/>
            <a:ext cx="2958512" cy="47625"/>
            <a:chOff x="0" y="0"/>
            <a:chExt cx="3944683" cy="63500"/>
          </a:xfrm>
        </p:grpSpPr>
        <p:sp>
          <p:nvSpPr>
            <p:cNvPr name="Freeform 8" id="8"/>
            <p:cNvSpPr/>
            <p:nvPr/>
          </p:nvSpPr>
          <p:spPr>
            <a:xfrm flipH="false" flipV="false" rot="0">
              <a:off x="31750" y="0"/>
              <a:ext cx="3881120" cy="63500"/>
            </a:xfrm>
            <a:custGeom>
              <a:avLst/>
              <a:gdLst/>
              <a:ahLst/>
              <a:cxnLst/>
              <a:rect r="r" b="b" t="t" l="l"/>
              <a:pathLst>
                <a:path h="63500" w="3881120">
                  <a:moveTo>
                    <a:pt x="0" y="0"/>
                  </a:moveTo>
                  <a:lnTo>
                    <a:pt x="3881120" y="0"/>
                  </a:lnTo>
                  <a:lnTo>
                    <a:pt x="3881120" y="63500"/>
                  </a:lnTo>
                  <a:lnTo>
                    <a:pt x="0" y="63500"/>
                  </a:lnTo>
                  <a:close/>
                </a:path>
              </a:pathLst>
            </a:custGeom>
            <a:solidFill>
              <a:srgbClr val="000000"/>
            </a:solidFill>
          </p:spPr>
        </p:sp>
      </p:grpSp>
      <p:sp>
        <p:nvSpPr>
          <p:cNvPr name="Freeform 9" id="9"/>
          <p:cNvSpPr/>
          <p:nvPr/>
        </p:nvSpPr>
        <p:spPr>
          <a:xfrm flipH="false" flipV="false" rot="-10800000">
            <a:off x="12811985" y="8125339"/>
            <a:ext cx="220738" cy="1234899"/>
          </a:xfrm>
          <a:custGeom>
            <a:avLst/>
            <a:gdLst/>
            <a:ahLst/>
            <a:cxnLst/>
            <a:rect r="r" b="b" t="t" l="l"/>
            <a:pathLst>
              <a:path h="1234899" w="220738">
                <a:moveTo>
                  <a:pt x="0" y="0"/>
                </a:moveTo>
                <a:lnTo>
                  <a:pt x="220738" y="0"/>
                </a:lnTo>
                <a:lnTo>
                  <a:pt x="220738" y="1234899"/>
                </a:lnTo>
                <a:lnTo>
                  <a:pt x="0" y="1234899"/>
                </a:lnTo>
                <a:lnTo>
                  <a:pt x="0" y="0"/>
                </a:lnTo>
                <a:close/>
              </a:path>
            </a:pathLst>
          </a:custGeom>
          <a:blipFill>
            <a:blip r:embed="rId6">
              <a:extLst>
                <a:ext uri="{96DAC541-7B7A-43D3-8B79-37D633B846F1}">
                  <asvg:svgBlip xmlns:asvg="http://schemas.microsoft.com/office/drawing/2016/SVG/main" r:embed="rId7"/>
                </a:ext>
              </a:extLst>
            </a:blip>
            <a:stretch>
              <a:fillRect l="-1640" t="0" r="-1640" b="0"/>
            </a:stretch>
          </a:blipFill>
        </p:spPr>
      </p:sp>
      <p:sp>
        <p:nvSpPr>
          <p:cNvPr name="TextBox 10" id="10"/>
          <p:cNvSpPr txBox="true"/>
          <p:nvPr/>
        </p:nvSpPr>
        <p:spPr>
          <a:xfrm rot="0">
            <a:off x="4782765" y="77009"/>
            <a:ext cx="12772227" cy="1105687"/>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This is where </a:t>
            </a:r>
            <a:r>
              <a:rPr lang="en-US" sz="2969" b="true">
                <a:solidFill>
                  <a:srgbClr val="AD2121"/>
                </a:solidFill>
                <a:latin typeface="Arimo Bold"/>
                <a:ea typeface="Arimo Bold"/>
                <a:cs typeface="Arimo Bold"/>
                <a:sym typeface="Arimo Bold"/>
              </a:rPr>
              <a:t>a condition must be true before the loop</a:t>
            </a:r>
            <a:r>
              <a:rPr lang="en-US" sz="2969" b="true">
                <a:solidFill>
                  <a:srgbClr val="000000"/>
                </a:solidFill>
                <a:latin typeface="Arimo Bold"/>
                <a:ea typeface="Arimo Bold"/>
                <a:cs typeface="Arimo Bold"/>
                <a:sym typeface="Arimo Bold"/>
              </a:rPr>
              <a:t> or operation takes place.  </a:t>
            </a:r>
          </a:p>
        </p:txBody>
      </p:sp>
      <p:sp>
        <p:nvSpPr>
          <p:cNvPr name="TextBox 11" id="11"/>
          <p:cNvSpPr txBox="true"/>
          <p:nvPr/>
        </p:nvSpPr>
        <p:spPr>
          <a:xfrm rot="0">
            <a:off x="231242" y="200109"/>
            <a:ext cx="4190498" cy="1104531"/>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Pre-condition</a:t>
            </a:r>
          </a:p>
          <a:p>
            <a:pPr algn="ctr">
              <a:lnSpc>
                <a:spcPts val="4155"/>
              </a:lnSpc>
            </a:pPr>
            <a:r>
              <a:rPr lang="en-US" sz="2969" b="true">
                <a:solidFill>
                  <a:srgbClr val="000000"/>
                </a:solidFill>
                <a:latin typeface="Arimo Bold"/>
                <a:ea typeface="Arimo Bold"/>
                <a:cs typeface="Arimo Bold"/>
                <a:sym typeface="Arimo Bold"/>
              </a:rPr>
              <a:t>loop (Pseudocode)</a:t>
            </a:r>
          </a:p>
        </p:txBody>
      </p:sp>
      <p:sp>
        <p:nvSpPr>
          <p:cNvPr name="TextBox 12" id="12"/>
          <p:cNvSpPr txBox="true"/>
          <p:nvPr/>
        </p:nvSpPr>
        <p:spPr>
          <a:xfrm rot="0">
            <a:off x="11362206" y="2400694"/>
            <a:ext cx="7342924" cy="1615403"/>
          </a:xfrm>
          <a:prstGeom prst="rect">
            <a:avLst/>
          </a:prstGeom>
        </p:spPr>
        <p:txBody>
          <a:bodyPr anchor="t" rtlCol="false" tIns="0" lIns="0" bIns="0" rIns="0">
            <a:spAutoFit/>
          </a:bodyPr>
          <a:lstStyle/>
          <a:p>
            <a:pPr algn="ctr">
              <a:lnSpc>
                <a:spcPts val="6680"/>
              </a:lnSpc>
            </a:pPr>
            <a:r>
              <a:rPr lang="en-US" sz="8907">
                <a:solidFill>
                  <a:srgbClr val="EE3EC9"/>
                </a:solidFill>
                <a:latin typeface="Magz"/>
                <a:ea typeface="Magz"/>
                <a:cs typeface="Magz"/>
                <a:sym typeface="Magz"/>
              </a:rPr>
              <a:t>SYNTAX BREAKDOWN</a:t>
            </a:r>
          </a:p>
        </p:txBody>
      </p:sp>
      <p:sp>
        <p:nvSpPr>
          <p:cNvPr name="TextBox 13" id="13"/>
          <p:cNvSpPr txBox="true"/>
          <p:nvPr/>
        </p:nvSpPr>
        <p:spPr>
          <a:xfrm rot="0">
            <a:off x="13230045" y="8291765"/>
            <a:ext cx="3117575" cy="420998"/>
          </a:xfrm>
          <a:prstGeom prst="rect">
            <a:avLst/>
          </a:prstGeom>
        </p:spPr>
        <p:txBody>
          <a:bodyPr anchor="t" rtlCol="false" tIns="0" lIns="0" bIns="0" rIns="0">
            <a:spAutoFit/>
          </a:bodyPr>
          <a:lstStyle/>
          <a:p>
            <a:pPr algn="ctr">
              <a:lnSpc>
                <a:spcPts val="3045"/>
              </a:lnSpc>
            </a:pPr>
            <a:r>
              <a:rPr lang="en-US" sz="2175" b="true">
                <a:solidFill>
                  <a:srgbClr val="FF5757"/>
                </a:solidFill>
                <a:latin typeface="Arimo Bold"/>
                <a:ea typeface="Arimo Bold"/>
                <a:cs typeface="Arimo Bold"/>
                <a:sym typeface="Arimo Bold"/>
              </a:rPr>
              <a:t>indented codes</a:t>
            </a:r>
          </a:p>
        </p:txBody>
      </p:sp>
      <p:sp>
        <p:nvSpPr>
          <p:cNvPr name="TextBox 14" id="14"/>
          <p:cNvSpPr txBox="true"/>
          <p:nvPr/>
        </p:nvSpPr>
        <p:spPr>
          <a:xfrm rot="0">
            <a:off x="6501726" y="2561898"/>
            <a:ext cx="4113428" cy="1951175"/>
          </a:xfrm>
          <a:prstGeom prst="rect">
            <a:avLst/>
          </a:prstGeom>
        </p:spPr>
        <p:txBody>
          <a:bodyPr anchor="t" rtlCol="false" tIns="0" lIns="0" bIns="0" rIns="0">
            <a:spAutoFit/>
          </a:bodyPr>
          <a:lstStyle/>
          <a:p>
            <a:pPr algn="ctr">
              <a:lnSpc>
                <a:spcPts val="3754"/>
              </a:lnSpc>
            </a:pPr>
            <a:r>
              <a:rPr lang="en-US" sz="2682" b="true">
                <a:solidFill>
                  <a:srgbClr val="000000"/>
                </a:solidFill>
                <a:latin typeface="Arimo Bold"/>
                <a:ea typeface="Arimo Bold"/>
                <a:cs typeface="Arimo Bold"/>
                <a:sym typeface="Arimo Bold"/>
              </a:rPr>
              <a:t>Condition that must be met before the </a:t>
            </a:r>
            <a:r>
              <a:rPr lang="en-US" sz="2682" b="true">
                <a:solidFill>
                  <a:srgbClr val="D83731"/>
                </a:solidFill>
                <a:latin typeface="Arimo Bold"/>
                <a:ea typeface="Arimo Bold"/>
                <a:cs typeface="Arimo Bold"/>
                <a:sym typeface="Arimo Bold"/>
              </a:rPr>
              <a:t>indented codes</a:t>
            </a:r>
            <a:r>
              <a:rPr lang="en-US" sz="2682" b="true">
                <a:solidFill>
                  <a:srgbClr val="000000"/>
                </a:solidFill>
                <a:latin typeface="Arimo Bold"/>
                <a:ea typeface="Arimo Bold"/>
                <a:cs typeface="Arimo Bold"/>
                <a:sym typeface="Arimo Bold"/>
              </a:rPr>
              <a:t> can be run </a:t>
            </a:r>
          </a:p>
        </p:txBody>
      </p:sp>
      <p:grpSp>
        <p:nvGrpSpPr>
          <p:cNvPr name="Group 15" id="15"/>
          <p:cNvGrpSpPr/>
          <p:nvPr/>
        </p:nvGrpSpPr>
        <p:grpSpPr>
          <a:xfrm rot="0">
            <a:off x="4758952" y="1257014"/>
            <a:ext cx="12524160" cy="47625"/>
            <a:chOff x="0" y="0"/>
            <a:chExt cx="16698880" cy="63500"/>
          </a:xfrm>
        </p:grpSpPr>
        <p:sp>
          <p:nvSpPr>
            <p:cNvPr name="Freeform 16" id="16"/>
            <p:cNvSpPr/>
            <p:nvPr/>
          </p:nvSpPr>
          <p:spPr>
            <a:xfrm flipH="false" flipV="false" rot="0">
              <a:off x="31750" y="0"/>
              <a:ext cx="16635349" cy="63500"/>
            </a:xfrm>
            <a:custGeom>
              <a:avLst/>
              <a:gdLst/>
              <a:ahLst/>
              <a:cxnLst/>
              <a:rect r="r" b="b" t="t" l="l"/>
              <a:pathLst>
                <a:path h="63500" w="16635349">
                  <a:moveTo>
                    <a:pt x="0" y="0"/>
                  </a:moveTo>
                  <a:lnTo>
                    <a:pt x="16635349" y="0"/>
                  </a:lnTo>
                  <a:lnTo>
                    <a:pt x="16635349" y="63500"/>
                  </a:lnTo>
                  <a:lnTo>
                    <a:pt x="0" y="63500"/>
                  </a:lnTo>
                  <a:close/>
                </a:path>
              </a:pathLst>
            </a:custGeom>
            <a:solidFill>
              <a:srgbClr val="000000"/>
            </a:solidFill>
          </p:spPr>
        </p:sp>
      </p:grpSp>
      <p:grpSp>
        <p:nvGrpSpPr>
          <p:cNvPr name="Group 17" id="17"/>
          <p:cNvGrpSpPr/>
          <p:nvPr/>
        </p:nvGrpSpPr>
        <p:grpSpPr>
          <a:xfrm rot="0">
            <a:off x="2537237" y="180743"/>
            <a:ext cx="13213526" cy="9925515"/>
            <a:chOff x="0" y="0"/>
            <a:chExt cx="17618034" cy="13234020"/>
          </a:xfrm>
        </p:grpSpPr>
        <p:sp>
          <p:nvSpPr>
            <p:cNvPr name="Freeform 18" id="1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9" id="1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20" id="2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pSp>
        <p:nvGrpSpPr>
          <p:cNvPr name="Group 3" id="3"/>
          <p:cNvGrpSpPr/>
          <p:nvPr/>
        </p:nvGrpSpPr>
        <p:grpSpPr>
          <a:xfrm rot="0">
            <a:off x="381725" y="2205953"/>
            <a:ext cx="17566674" cy="7336670"/>
            <a:chOff x="0" y="0"/>
            <a:chExt cx="23422232" cy="9782227"/>
          </a:xfrm>
        </p:grpSpPr>
        <p:sp>
          <p:nvSpPr>
            <p:cNvPr name="Freeform 4" id="4"/>
            <p:cNvSpPr/>
            <p:nvPr/>
          </p:nvSpPr>
          <p:spPr>
            <a:xfrm flipH="false" flipV="false" rot="0">
              <a:off x="0" y="0"/>
              <a:ext cx="23422229" cy="9782175"/>
            </a:xfrm>
            <a:custGeom>
              <a:avLst/>
              <a:gdLst/>
              <a:ahLst/>
              <a:cxnLst/>
              <a:rect r="r" b="b" t="t" l="l"/>
              <a:pathLst>
                <a:path h="9782175" w="23422229">
                  <a:moveTo>
                    <a:pt x="0" y="0"/>
                  </a:moveTo>
                  <a:lnTo>
                    <a:pt x="23422229" y="0"/>
                  </a:lnTo>
                  <a:lnTo>
                    <a:pt x="23422229" y="9782175"/>
                  </a:lnTo>
                  <a:lnTo>
                    <a:pt x="0" y="9782175"/>
                  </a:lnTo>
                  <a:lnTo>
                    <a:pt x="0" y="0"/>
                  </a:lnTo>
                  <a:close/>
                </a:path>
              </a:pathLst>
            </a:custGeom>
            <a:blipFill>
              <a:blip r:embed="rId4"/>
              <a:stretch>
                <a:fillRect l="0" t="0" r="0" b="0"/>
              </a:stretch>
            </a:blipFill>
          </p:spPr>
        </p:sp>
      </p:grpSp>
      <p:grpSp>
        <p:nvGrpSpPr>
          <p:cNvPr name="Group 5" id="5"/>
          <p:cNvGrpSpPr/>
          <p:nvPr/>
        </p:nvGrpSpPr>
        <p:grpSpPr>
          <a:xfrm rot="0">
            <a:off x="3025924" y="5263291"/>
            <a:ext cx="2864629" cy="741525"/>
            <a:chOff x="0" y="0"/>
            <a:chExt cx="3819505" cy="988700"/>
          </a:xfrm>
        </p:grpSpPr>
        <p:sp>
          <p:nvSpPr>
            <p:cNvPr name="Freeform 6" id="6"/>
            <p:cNvSpPr/>
            <p:nvPr/>
          </p:nvSpPr>
          <p:spPr>
            <a:xfrm flipH="false" flipV="false" rot="0">
              <a:off x="0" y="0"/>
              <a:ext cx="3819525" cy="988695"/>
            </a:xfrm>
            <a:custGeom>
              <a:avLst/>
              <a:gdLst/>
              <a:ahLst/>
              <a:cxnLst/>
              <a:rect r="r" b="b" t="t" l="l"/>
              <a:pathLst>
                <a:path h="988695" w="3819525">
                  <a:moveTo>
                    <a:pt x="0" y="0"/>
                  </a:moveTo>
                  <a:lnTo>
                    <a:pt x="0" y="988695"/>
                  </a:lnTo>
                  <a:lnTo>
                    <a:pt x="3819525" y="988695"/>
                  </a:lnTo>
                  <a:lnTo>
                    <a:pt x="3819525" y="0"/>
                  </a:lnTo>
                  <a:lnTo>
                    <a:pt x="0" y="0"/>
                  </a:lnTo>
                  <a:close/>
                  <a:moveTo>
                    <a:pt x="3597656" y="766953"/>
                  </a:moveTo>
                  <a:lnTo>
                    <a:pt x="217170" y="766953"/>
                  </a:lnTo>
                  <a:lnTo>
                    <a:pt x="217170" y="217170"/>
                  </a:lnTo>
                  <a:lnTo>
                    <a:pt x="3597656" y="217170"/>
                  </a:lnTo>
                  <a:lnTo>
                    <a:pt x="3597656" y="766953"/>
                  </a:lnTo>
                  <a:close/>
                </a:path>
              </a:pathLst>
            </a:custGeom>
            <a:solidFill>
              <a:srgbClr val="F8FFFB"/>
            </a:solidFill>
          </p:spPr>
        </p:sp>
      </p:grpSp>
      <p:grpSp>
        <p:nvGrpSpPr>
          <p:cNvPr name="Group 7" id="7"/>
          <p:cNvGrpSpPr/>
          <p:nvPr/>
        </p:nvGrpSpPr>
        <p:grpSpPr>
          <a:xfrm rot="7037631">
            <a:off x="4043053" y="3688332"/>
            <a:ext cx="3215390" cy="47625"/>
            <a:chOff x="0" y="0"/>
            <a:chExt cx="4287187" cy="63500"/>
          </a:xfrm>
        </p:grpSpPr>
        <p:sp>
          <p:nvSpPr>
            <p:cNvPr name="Freeform 8" id="8"/>
            <p:cNvSpPr/>
            <p:nvPr/>
          </p:nvSpPr>
          <p:spPr>
            <a:xfrm flipH="false" flipV="false" rot="0">
              <a:off x="31750" y="0"/>
              <a:ext cx="4223639" cy="63500"/>
            </a:xfrm>
            <a:custGeom>
              <a:avLst/>
              <a:gdLst/>
              <a:ahLst/>
              <a:cxnLst/>
              <a:rect r="r" b="b" t="t" l="l"/>
              <a:pathLst>
                <a:path h="63500" w="4223639">
                  <a:moveTo>
                    <a:pt x="0" y="0"/>
                  </a:moveTo>
                  <a:lnTo>
                    <a:pt x="4223639" y="0"/>
                  </a:lnTo>
                  <a:lnTo>
                    <a:pt x="4223639" y="63500"/>
                  </a:lnTo>
                  <a:lnTo>
                    <a:pt x="0" y="63500"/>
                  </a:lnTo>
                  <a:close/>
                </a:path>
              </a:pathLst>
            </a:custGeom>
            <a:solidFill>
              <a:srgbClr val="5271FF"/>
            </a:solidFill>
          </p:spPr>
        </p:sp>
      </p:grpSp>
      <p:sp>
        <p:nvSpPr>
          <p:cNvPr name="Freeform 9" id="9"/>
          <p:cNvSpPr/>
          <p:nvPr/>
        </p:nvSpPr>
        <p:spPr>
          <a:xfrm flipH="false" flipV="false" rot="0">
            <a:off x="3025924" y="8577221"/>
            <a:ext cx="475009" cy="1589988"/>
          </a:xfrm>
          <a:custGeom>
            <a:avLst/>
            <a:gdLst/>
            <a:ahLst/>
            <a:cxnLst/>
            <a:rect r="r" b="b" t="t" l="l"/>
            <a:pathLst>
              <a:path h="1589988" w="475009">
                <a:moveTo>
                  <a:pt x="0" y="0"/>
                </a:moveTo>
                <a:lnTo>
                  <a:pt x="475009" y="0"/>
                </a:lnTo>
                <a:lnTo>
                  <a:pt x="475009" y="1589988"/>
                </a:lnTo>
                <a:lnTo>
                  <a:pt x="0" y="1589988"/>
                </a:lnTo>
                <a:lnTo>
                  <a:pt x="0" y="0"/>
                </a:lnTo>
                <a:close/>
              </a:path>
            </a:pathLst>
          </a:custGeom>
          <a:blipFill>
            <a:blip r:embed="rId5">
              <a:extLst>
                <a:ext uri="{96DAC541-7B7A-43D3-8B79-37D633B846F1}">
                  <asvg:svgBlip xmlns:asvg="http://schemas.microsoft.com/office/drawing/2016/SVG/main" r:embed="rId6"/>
                </a:ext>
              </a:extLst>
            </a:blip>
            <a:stretch>
              <a:fillRect l="0" t="-190" r="0" b="-190"/>
            </a:stretch>
          </a:blipFill>
        </p:spPr>
      </p:sp>
      <p:sp>
        <p:nvSpPr>
          <p:cNvPr name="TextBox 10" id="10"/>
          <p:cNvSpPr txBox="true"/>
          <p:nvPr/>
        </p:nvSpPr>
        <p:spPr>
          <a:xfrm rot="0">
            <a:off x="381725" y="217153"/>
            <a:ext cx="3889533" cy="1041868"/>
          </a:xfrm>
          <a:prstGeom prst="rect">
            <a:avLst/>
          </a:prstGeom>
        </p:spPr>
        <p:txBody>
          <a:bodyPr anchor="t" rtlCol="false" tIns="0" lIns="0" bIns="0" rIns="0">
            <a:spAutoFit/>
          </a:bodyPr>
          <a:lstStyle/>
          <a:p>
            <a:pPr algn="ctr">
              <a:lnSpc>
                <a:spcPts val="3969"/>
              </a:lnSpc>
            </a:pPr>
            <a:r>
              <a:rPr lang="en-US" sz="2835" b="true">
                <a:solidFill>
                  <a:srgbClr val="000000"/>
                </a:solidFill>
                <a:latin typeface="Arimo Bold"/>
                <a:ea typeface="Arimo Bold"/>
                <a:cs typeface="Arimo Bold"/>
                <a:sym typeface="Arimo Bold"/>
              </a:rPr>
              <a:t>Pre-condition</a:t>
            </a:r>
          </a:p>
          <a:p>
            <a:pPr algn="ctr">
              <a:lnSpc>
                <a:spcPts val="3969"/>
              </a:lnSpc>
            </a:pPr>
            <a:r>
              <a:rPr lang="en-US" sz="2835" b="true">
                <a:solidFill>
                  <a:srgbClr val="000000"/>
                </a:solidFill>
                <a:latin typeface="Arimo Bold"/>
                <a:ea typeface="Arimo Bold"/>
                <a:cs typeface="Arimo Bold"/>
                <a:sym typeface="Arimo Bold"/>
              </a:rPr>
              <a:t>loop (Python Code)</a:t>
            </a:r>
          </a:p>
        </p:txBody>
      </p:sp>
      <p:sp>
        <p:nvSpPr>
          <p:cNvPr name="TextBox 11" id="11"/>
          <p:cNvSpPr txBox="true"/>
          <p:nvPr/>
        </p:nvSpPr>
        <p:spPr>
          <a:xfrm rot="0">
            <a:off x="11080928" y="590550"/>
            <a:ext cx="7342924" cy="1615403"/>
          </a:xfrm>
          <a:prstGeom prst="rect">
            <a:avLst/>
          </a:prstGeom>
        </p:spPr>
        <p:txBody>
          <a:bodyPr anchor="t" rtlCol="false" tIns="0" lIns="0" bIns="0" rIns="0">
            <a:spAutoFit/>
          </a:bodyPr>
          <a:lstStyle/>
          <a:p>
            <a:pPr algn="ctr">
              <a:lnSpc>
                <a:spcPts val="6680"/>
              </a:lnSpc>
            </a:pPr>
            <a:r>
              <a:rPr lang="en-US" sz="8907">
                <a:solidFill>
                  <a:srgbClr val="EE3EC9"/>
                </a:solidFill>
                <a:latin typeface="Magz"/>
                <a:ea typeface="Magz"/>
                <a:cs typeface="Magz"/>
                <a:sym typeface="Magz"/>
              </a:rPr>
              <a:t>SYNTAX BREAKDOWN</a:t>
            </a:r>
          </a:p>
        </p:txBody>
      </p:sp>
      <p:sp>
        <p:nvSpPr>
          <p:cNvPr name="TextBox 12" id="12"/>
          <p:cNvSpPr txBox="true"/>
          <p:nvPr/>
        </p:nvSpPr>
        <p:spPr>
          <a:xfrm rot="0">
            <a:off x="3025924" y="8948041"/>
            <a:ext cx="13922022" cy="1041868"/>
          </a:xfrm>
          <a:prstGeom prst="rect">
            <a:avLst/>
          </a:prstGeom>
        </p:spPr>
        <p:txBody>
          <a:bodyPr anchor="t" rtlCol="false" tIns="0" lIns="0" bIns="0" rIns="0">
            <a:spAutoFit/>
          </a:bodyPr>
          <a:lstStyle/>
          <a:p>
            <a:pPr algn="ctr">
              <a:lnSpc>
                <a:spcPts val="3969"/>
              </a:lnSpc>
            </a:pPr>
            <a:r>
              <a:rPr lang="en-US" sz="2835" b="true">
                <a:solidFill>
                  <a:srgbClr val="000000"/>
                </a:solidFill>
                <a:latin typeface="Arimo Bold"/>
                <a:ea typeface="Arimo Bold"/>
                <a:cs typeface="Arimo Bold"/>
                <a:sym typeface="Arimo Bold"/>
              </a:rPr>
              <a:t>The above program will keep adding what the user enters until user keys in the value "-1". The total will be printed. </a:t>
            </a:r>
          </a:p>
        </p:txBody>
      </p:sp>
      <p:grpSp>
        <p:nvGrpSpPr>
          <p:cNvPr name="Group 13" id="13"/>
          <p:cNvGrpSpPr/>
          <p:nvPr/>
        </p:nvGrpSpPr>
        <p:grpSpPr>
          <a:xfrm rot="0">
            <a:off x="2537237" y="232169"/>
            <a:ext cx="13213526" cy="9925515"/>
            <a:chOff x="0" y="0"/>
            <a:chExt cx="17618034" cy="13234020"/>
          </a:xfrm>
        </p:grpSpPr>
        <p:sp>
          <p:nvSpPr>
            <p:cNvPr name="Freeform 14" id="1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5" id="1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6" id="1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
        <p:nvSpPr>
          <p:cNvPr name="TextBox 17" id="17"/>
          <p:cNvSpPr txBox="true"/>
          <p:nvPr/>
        </p:nvSpPr>
        <p:spPr>
          <a:xfrm rot="0">
            <a:off x="6307214" y="512593"/>
            <a:ext cx="3889533" cy="2041462"/>
          </a:xfrm>
          <a:prstGeom prst="rect">
            <a:avLst/>
          </a:prstGeom>
        </p:spPr>
        <p:txBody>
          <a:bodyPr anchor="t" rtlCol="false" tIns="0" lIns="0" bIns="0" rIns="0">
            <a:spAutoFit/>
          </a:bodyPr>
          <a:lstStyle/>
          <a:p>
            <a:pPr algn="ctr">
              <a:lnSpc>
                <a:spcPts val="3969"/>
              </a:lnSpc>
            </a:pPr>
            <a:r>
              <a:rPr lang="en-US" sz="2835" b="true">
                <a:solidFill>
                  <a:srgbClr val="000000"/>
                </a:solidFill>
                <a:latin typeface="Arimo Bold"/>
                <a:ea typeface="Arimo Bold"/>
                <a:cs typeface="Arimo Bold"/>
                <a:sym typeface="Arimo Bold"/>
              </a:rPr>
              <a:t>Condition that must be met for indented chunk of code to run </a:t>
            </a:r>
          </a:p>
        </p:txBody>
      </p:sp>
    </p:spTree>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Freeform 3" id="3"/>
          <p:cNvSpPr/>
          <p:nvPr/>
        </p:nvSpPr>
        <p:spPr>
          <a:xfrm flipH="false" flipV="false" rot="0">
            <a:off x="1452949" y="4095330"/>
            <a:ext cx="4261426" cy="5296264"/>
          </a:xfrm>
          <a:custGeom>
            <a:avLst/>
            <a:gdLst/>
            <a:ahLst/>
            <a:cxnLst/>
            <a:rect r="r" b="b" t="t" l="l"/>
            <a:pathLst>
              <a:path h="5296264" w="4261426">
                <a:moveTo>
                  <a:pt x="0" y="0"/>
                </a:moveTo>
                <a:lnTo>
                  <a:pt x="4261426" y="0"/>
                </a:lnTo>
                <a:lnTo>
                  <a:pt x="4261426" y="5296264"/>
                </a:lnTo>
                <a:lnTo>
                  <a:pt x="0" y="52962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034040" y="4095330"/>
            <a:ext cx="4261426" cy="5296264"/>
          </a:xfrm>
          <a:custGeom>
            <a:avLst/>
            <a:gdLst/>
            <a:ahLst/>
            <a:cxnLst/>
            <a:rect r="r" b="b" t="t" l="l"/>
            <a:pathLst>
              <a:path h="5296264" w="4261426">
                <a:moveTo>
                  <a:pt x="0" y="0"/>
                </a:moveTo>
                <a:lnTo>
                  <a:pt x="4261426" y="0"/>
                </a:lnTo>
                <a:lnTo>
                  <a:pt x="4261426" y="5296264"/>
                </a:lnTo>
                <a:lnTo>
                  <a:pt x="0" y="52962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2573625" y="4095330"/>
            <a:ext cx="4261426" cy="5296264"/>
          </a:xfrm>
          <a:custGeom>
            <a:avLst/>
            <a:gdLst/>
            <a:ahLst/>
            <a:cxnLst/>
            <a:rect r="r" b="b" t="t" l="l"/>
            <a:pathLst>
              <a:path h="5296264" w="4261426">
                <a:moveTo>
                  <a:pt x="0" y="0"/>
                </a:moveTo>
                <a:lnTo>
                  <a:pt x="4261426" y="0"/>
                </a:lnTo>
                <a:lnTo>
                  <a:pt x="4261426" y="5296264"/>
                </a:lnTo>
                <a:lnTo>
                  <a:pt x="0" y="52962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910882" y="5600849"/>
            <a:ext cx="3086100" cy="3266926"/>
          </a:xfrm>
          <a:custGeom>
            <a:avLst/>
            <a:gdLst/>
            <a:ahLst/>
            <a:cxnLst/>
            <a:rect r="r" b="b" t="t" l="l"/>
            <a:pathLst>
              <a:path h="3266926" w="3086100">
                <a:moveTo>
                  <a:pt x="0" y="0"/>
                </a:moveTo>
                <a:lnTo>
                  <a:pt x="3086100" y="0"/>
                </a:lnTo>
                <a:lnTo>
                  <a:pt x="3086100" y="3266926"/>
                </a:lnTo>
                <a:lnTo>
                  <a:pt x="0" y="326692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672468" y="383405"/>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Iteration</a:t>
            </a:r>
          </a:p>
        </p:txBody>
      </p:sp>
      <p:sp>
        <p:nvSpPr>
          <p:cNvPr name="TextBox 8" id="8"/>
          <p:cNvSpPr txBox="true"/>
          <p:nvPr/>
        </p:nvSpPr>
        <p:spPr>
          <a:xfrm rot="0">
            <a:off x="2338913" y="2096820"/>
            <a:ext cx="13610174"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Another word for iteration is </a:t>
            </a:r>
            <a:r>
              <a:rPr lang="en-US" sz="3000" b="true">
                <a:solidFill>
                  <a:srgbClr val="FF5757"/>
                </a:solidFill>
                <a:latin typeface="Arimo Bold"/>
                <a:ea typeface="Arimo Bold"/>
                <a:cs typeface="Arimo Bold"/>
                <a:sym typeface="Arimo Bold"/>
              </a:rPr>
              <a:t>loop</a:t>
            </a:r>
            <a:r>
              <a:rPr lang="en-US" sz="3000" b="true">
                <a:solidFill>
                  <a:srgbClr val="000000"/>
                </a:solidFill>
                <a:latin typeface="Arimo Bold"/>
                <a:ea typeface="Arimo Bold"/>
                <a:cs typeface="Arimo Bold"/>
                <a:sym typeface="Arimo Bold"/>
              </a:rPr>
              <a:t>. There are 3 different types of loop in iterative programming.</a:t>
            </a:r>
          </a:p>
        </p:txBody>
      </p:sp>
      <p:sp>
        <p:nvSpPr>
          <p:cNvPr name="TextBox 9" id="9"/>
          <p:cNvSpPr txBox="true"/>
          <p:nvPr/>
        </p:nvSpPr>
        <p:spPr>
          <a:xfrm rot="0">
            <a:off x="1749898" y="4238625"/>
            <a:ext cx="3667529" cy="1133475"/>
          </a:xfrm>
          <a:prstGeom prst="rect">
            <a:avLst/>
          </a:prstGeom>
        </p:spPr>
        <p:txBody>
          <a:bodyPr anchor="t" rtlCol="false" tIns="0" lIns="0" bIns="0" rIns="0">
            <a:spAutoFit/>
          </a:bodyPr>
          <a:lstStyle/>
          <a:p>
            <a:pPr algn="ctr">
              <a:lnSpc>
                <a:spcPts val="4200"/>
              </a:lnSpc>
            </a:pPr>
            <a:r>
              <a:rPr lang="en-US" sz="3000" b="true">
                <a:solidFill>
                  <a:srgbClr val="000000">
                    <a:alpha val="23922"/>
                  </a:srgbClr>
                </a:solidFill>
                <a:latin typeface="Arimo Bold"/>
                <a:ea typeface="Arimo Bold"/>
                <a:cs typeface="Arimo Bold"/>
                <a:sym typeface="Arimo Bold"/>
              </a:rPr>
              <a:t>Count-controlled loop</a:t>
            </a:r>
          </a:p>
        </p:txBody>
      </p:sp>
      <p:sp>
        <p:nvSpPr>
          <p:cNvPr name="TextBox 10" id="10"/>
          <p:cNvSpPr txBox="true"/>
          <p:nvPr/>
        </p:nvSpPr>
        <p:spPr>
          <a:xfrm rot="0">
            <a:off x="7624687" y="4238625"/>
            <a:ext cx="3038627" cy="1133475"/>
          </a:xfrm>
          <a:prstGeom prst="rect">
            <a:avLst/>
          </a:prstGeom>
        </p:spPr>
        <p:txBody>
          <a:bodyPr anchor="t" rtlCol="false" tIns="0" lIns="0" bIns="0" rIns="0">
            <a:spAutoFit/>
          </a:bodyPr>
          <a:lstStyle/>
          <a:p>
            <a:pPr algn="ctr">
              <a:lnSpc>
                <a:spcPts val="4200"/>
              </a:lnSpc>
            </a:pPr>
            <a:r>
              <a:rPr lang="en-US" sz="3000" b="true">
                <a:solidFill>
                  <a:srgbClr val="000000">
                    <a:alpha val="25490"/>
                  </a:srgbClr>
                </a:solidFill>
                <a:latin typeface="Arimo Bold"/>
                <a:ea typeface="Arimo Bold"/>
                <a:cs typeface="Arimo Bold"/>
                <a:sym typeface="Arimo Bold"/>
              </a:rPr>
              <a:t>Pre-condition</a:t>
            </a:r>
          </a:p>
          <a:p>
            <a:pPr algn="ctr">
              <a:lnSpc>
                <a:spcPts val="4200"/>
              </a:lnSpc>
            </a:pPr>
            <a:r>
              <a:rPr lang="en-US" sz="3000" b="true">
                <a:solidFill>
                  <a:srgbClr val="000000">
                    <a:alpha val="25490"/>
                  </a:srgbClr>
                </a:solidFill>
                <a:latin typeface="Arimo Bold"/>
                <a:ea typeface="Arimo Bold"/>
                <a:cs typeface="Arimo Bold"/>
                <a:sym typeface="Arimo Bold"/>
              </a:rPr>
              <a:t>loop</a:t>
            </a:r>
          </a:p>
        </p:txBody>
      </p:sp>
      <p:sp>
        <p:nvSpPr>
          <p:cNvPr name="TextBox 11" id="11"/>
          <p:cNvSpPr txBox="true"/>
          <p:nvPr/>
        </p:nvSpPr>
        <p:spPr>
          <a:xfrm rot="0">
            <a:off x="13065233" y="4238625"/>
            <a:ext cx="3278209" cy="11334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Post-condition</a:t>
            </a:r>
          </a:p>
          <a:p>
            <a:pPr algn="ctr">
              <a:lnSpc>
                <a:spcPts val="4200"/>
              </a:lnSpc>
            </a:pPr>
            <a:r>
              <a:rPr lang="en-US" sz="3000" b="true">
                <a:solidFill>
                  <a:srgbClr val="000000"/>
                </a:solidFill>
                <a:latin typeface="Arimo Bold"/>
                <a:ea typeface="Arimo Bold"/>
                <a:cs typeface="Arimo Bold"/>
                <a:sym typeface="Arimo Bold"/>
              </a:rPr>
              <a:t>loop</a:t>
            </a:r>
          </a:p>
        </p:txBody>
      </p:sp>
      <p:sp>
        <p:nvSpPr>
          <p:cNvPr name="TextBox 12" id="12"/>
          <p:cNvSpPr txBox="true"/>
          <p:nvPr/>
        </p:nvSpPr>
        <p:spPr>
          <a:xfrm rot="0">
            <a:off x="1957317" y="6419850"/>
            <a:ext cx="3039665" cy="1666875"/>
          </a:xfrm>
          <a:prstGeom prst="rect">
            <a:avLst/>
          </a:prstGeom>
        </p:spPr>
        <p:txBody>
          <a:bodyPr anchor="t" rtlCol="false" tIns="0" lIns="0" bIns="0" rIns="0">
            <a:spAutoFit/>
          </a:bodyPr>
          <a:lstStyle/>
          <a:p>
            <a:pPr algn="ctr">
              <a:lnSpc>
                <a:spcPts val="4200"/>
              </a:lnSpc>
            </a:pPr>
            <a:r>
              <a:rPr lang="en-US" sz="3000" b="true">
                <a:solidFill>
                  <a:srgbClr val="000000">
                    <a:alpha val="23922"/>
                  </a:srgbClr>
                </a:solidFill>
                <a:latin typeface="Arimo Bold"/>
                <a:ea typeface="Arimo Bold"/>
                <a:cs typeface="Arimo Bold"/>
                <a:sym typeface="Arimo Bold"/>
              </a:rPr>
              <a:t>For a set number of iterations</a:t>
            </a:r>
          </a:p>
        </p:txBody>
      </p:sp>
      <p:sp>
        <p:nvSpPr>
          <p:cNvPr name="Freeform 13" id="13"/>
          <p:cNvSpPr/>
          <p:nvPr/>
        </p:nvSpPr>
        <p:spPr>
          <a:xfrm flipH="false" flipV="false" rot="0">
            <a:off x="7577213" y="5600849"/>
            <a:ext cx="3086100" cy="3266926"/>
          </a:xfrm>
          <a:custGeom>
            <a:avLst/>
            <a:gdLst/>
            <a:ahLst/>
            <a:cxnLst/>
            <a:rect r="r" b="b" t="t" l="l"/>
            <a:pathLst>
              <a:path h="3266926" w="3086100">
                <a:moveTo>
                  <a:pt x="0" y="0"/>
                </a:moveTo>
                <a:lnTo>
                  <a:pt x="3086100" y="0"/>
                </a:lnTo>
                <a:lnTo>
                  <a:pt x="3086100" y="3266926"/>
                </a:lnTo>
                <a:lnTo>
                  <a:pt x="0" y="326692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13161288" y="5600849"/>
            <a:ext cx="3086100" cy="3266926"/>
          </a:xfrm>
          <a:custGeom>
            <a:avLst/>
            <a:gdLst/>
            <a:ahLst/>
            <a:cxnLst/>
            <a:rect r="r" b="b" t="t" l="l"/>
            <a:pathLst>
              <a:path h="3266926" w="3086100">
                <a:moveTo>
                  <a:pt x="0" y="0"/>
                </a:moveTo>
                <a:lnTo>
                  <a:pt x="3086100" y="0"/>
                </a:lnTo>
                <a:lnTo>
                  <a:pt x="3086100" y="3266926"/>
                </a:lnTo>
                <a:lnTo>
                  <a:pt x="0" y="326692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5" id="15"/>
          <p:cNvSpPr txBox="true"/>
          <p:nvPr/>
        </p:nvSpPr>
        <p:spPr>
          <a:xfrm rot="0">
            <a:off x="7577213" y="6600586"/>
            <a:ext cx="3086100" cy="1133475"/>
          </a:xfrm>
          <a:prstGeom prst="rect">
            <a:avLst/>
          </a:prstGeom>
        </p:spPr>
        <p:txBody>
          <a:bodyPr anchor="t" rtlCol="false" tIns="0" lIns="0" bIns="0" rIns="0">
            <a:spAutoFit/>
          </a:bodyPr>
          <a:lstStyle/>
          <a:p>
            <a:pPr algn="ctr">
              <a:lnSpc>
                <a:spcPts val="4200"/>
              </a:lnSpc>
            </a:pPr>
            <a:r>
              <a:rPr lang="en-US" sz="3000" b="true">
                <a:solidFill>
                  <a:srgbClr val="000000">
                    <a:alpha val="25490"/>
                  </a:srgbClr>
                </a:solidFill>
                <a:latin typeface="Arimo Bold"/>
                <a:ea typeface="Arimo Bold"/>
                <a:cs typeface="Arimo Bold"/>
                <a:sym typeface="Arimo Bold"/>
              </a:rPr>
              <a:t>May have no iterations</a:t>
            </a:r>
          </a:p>
        </p:txBody>
      </p:sp>
      <p:sp>
        <p:nvSpPr>
          <p:cNvPr name="TextBox 16" id="16"/>
          <p:cNvSpPr txBox="true"/>
          <p:nvPr/>
        </p:nvSpPr>
        <p:spPr>
          <a:xfrm rot="0">
            <a:off x="13221183" y="6256187"/>
            <a:ext cx="2966309" cy="2200275"/>
          </a:xfrm>
          <a:prstGeom prst="rect">
            <a:avLst/>
          </a:prstGeom>
        </p:spPr>
        <p:txBody>
          <a:bodyPr anchor="t" rtlCol="false" tIns="0" lIns="0" bIns="0" rIns="0">
            <a:spAutoFit/>
          </a:bodyPr>
          <a:lstStyle/>
          <a:p>
            <a:pPr algn="ctr">
              <a:lnSpc>
                <a:spcPts val="4200"/>
              </a:lnSpc>
            </a:pPr>
            <a:r>
              <a:rPr lang="en-US" sz="3000" b="true">
                <a:solidFill>
                  <a:srgbClr val="000000"/>
                </a:solidFill>
                <a:latin typeface="Arimo Bold"/>
                <a:ea typeface="Arimo Bold"/>
                <a:cs typeface="Arimo Bold"/>
                <a:sym typeface="Arimo Bold"/>
              </a:rPr>
              <a:t>Always has at least one iteration</a:t>
            </a:r>
          </a:p>
          <a:p>
            <a:pPr algn="ctr">
              <a:lnSpc>
                <a:spcPts val="4200"/>
              </a:lnSpc>
            </a:pPr>
          </a:p>
        </p:txBody>
      </p:sp>
      <p:grpSp>
        <p:nvGrpSpPr>
          <p:cNvPr name="Group 17" id="17"/>
          <p:cNvGrpSpPr/>
          <p:nvPr/>
        </p:nvGrpSpPr>
        <p:grpSpPr>
          <a:xfrm rot="0">
            <a:off x="2537237" y="180743"/>
            <a:ext cx="13213526" cy="9925515"/>
            <a:chOff x="0" y="0"/>
            <a:chExt cx="17618034" cy="13234020"/>
          </a:xfrm>
        </p:grpSpPr>
        <p:sp>
          <p:nvSpPr>
            <p:cNvPr name="Freeform 18" id="1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6">
                <a:alphaModFix amt="70000"/>
              </a:blip>
              <a:stretch>
                <a:fillRect l="0" t="0" r="0" b="0"/>
              </a:stretch>
            </a:blipFill>
          </p:spPr>
        </p:sp>
        <p:sp>
          <p:nvSpPr>
            <p:cNvPr name="Freeform 19" id="1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7">
                <a:alphaModFix amt="9999"/>
              </a:blip>
              <a:stretch>
                <a:fillRect l="0" t="0" r="0" b="0"/>
              </a:stretch>
            </a:blipFill>
          </p:spPr>
        </p:sp>
        <p:sp>
          <p:nvSpPr>
            <p:cNvPr name="TextBox 20" id="2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8" tooltip="http://www.exampaperspractice.co.uk"/>
                </a:rPr>
                <a:t>www.exampaperspractice.co.uk</a:t>
              </a:r>
            </a:p>
          </p:txBody>
        </p:sp>
      </p:grpSp>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Freeform 3" id="3"/>
          <p:cNvSpPr/>
          <p:nvPr/>
        </p:nvSpPr>
        <p:spPr>
          <a:xfrm flipH="false" flipV="false" rot="0">
            <a:off x="4190498" y="3959788"/>
            <a:ext cx="10263461" cy="5298512"/>
          </a:xfrm>
          <a:custGeom>
            <a:avLst/>
            <a:gdLst/>
            <a:ahLst/>
            <a:cxnLst/>
            <a:rect r="r" b="b" t="t" l="l"/>
            <a:pathLst>
              <a:path h="5298512" w="10263461">
                <a:moveTo>
                  <a:pt x="0" y="0"/>
                </a:moveTo>
                <a:lnTo>
                  <a:pt x="10263461" y="0"/>
                </a:lnTo>
                <a:lnTo>
                  <a:pt x="10263461" y="5298512"/>
                </a:lnTo>
                <a:lnTo>
                  <a:pt x="0" y="5298512"/>
                </a:lnTo>
                <a:lnTo>
                  <a:pt x="0" y="0"/>
                </a:lnTo>
                <a:close/>
              </a:path>
            </a:pathLst>
          </a:custGeom>
          <a:blipFill>
            <a:blip r:embed="rId4">
              <a:extLst>
                <a:ext uri="{96DAC541-7B7A-43D3-8B79-37D633B846F1}">
                  <asvg:svgBlip xmlns:asvg="http://schemas.microsoft.com/office/drawing/2016/SVG/main" r:embed="rId5"/>
                </a:ext>
              </a:extLst>
            </a:blip>
            <a:stretch>
              <a:fillRect l="0" t="-43" r="0" b="-43"/>
            </a:stretch>
          </a:blipFill>
        </p:spPr>
      </p:sp>
      <p:sp>
        <p:nvSpPr>
          <p:cNvPr name="TextBox 4" id="4"/>
          <p:cNvSpPr txBox="true"/>
          <p:nvPr/>
        </p:nvSpPr>
        <p:spPr>
          <a:xfrm rot="0">
            <a:off x="1496423" y="2000789"/>
            <a:ext cx="15651612" cy="1105687"/>
          </a:xfrm>
          <a:prstGeom prst="rect">
            <a:avLst/>
          </a:prstGeom>
        </p:spPr>
        <p:txBody>
          <a:bodyPr anchor="t" rtlCol="false" tIns="0" lIns="0" bIns="0" rIns="0">
            <a:spAutoFit/>
          </a:bodyPr>
          <a:lstStyle/>
          <a:p>
            <a:pPr algn="ctr">
              <a:lnSpc>
                <a:spcPts val="4155"/>
              </a:lnSpc>
            </a:pPr>
            <a:r>
              <a:rPr lang="en-US" sz="2969" b="true">
                <a:solidFill>
                  <a:srgbClr val="FD1111"/>
                </a:solidFill>
                <a:latin typeface="Arimo Bold"/>
                <a:ea typeface="Arimo Bold"/>
                <a:cs typeface="Arimo Bold"/>
                <a:sym typeface="Arimo Bold"/>
              </a:rPr>
              <a:t>A repeat-until loop in pseudocode executes its operations repeatedly until a specified condition becomes true after each iteration.</a:t>
            </a:r>
          </a:p>
        </p:txBody>
      </p:sp>
      <p:sp>
        <p:nvSpPr>
          <p:cNvPr name="TextBox 5" id="5"/>
          <p:cNvSpPr txBox="true"/>
          <p:nvPr/>
        </p:nvSpPr>
        <p:spPr>
          <a:xfrm rot="0">
            <a:off x="462484" y="176297"/>
            <a:ext cx="3728014" cy="1104531"/>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Post-condition</a:t>
            </a:r>
          </a:p>
          <a:p>
            <a:pPr algn="ctr">
              <a:lnSpc>
                <a:spcPts val="4155"/>
              </a:lnSpc>
            </a:pPr>
            <a:r>
              <a:rPr lang="en-US" sz="2969" b="true">
                <a:solidFill>
                  <a:srgbClr val="000000"/>
                </a:solidFill>
                <a:latin typeface="Arimo Bold"/>
                <a:ea typeface="Arimo Bold"/>
                <a:cs typeface="Arimo Bold"/>
                <a:sym typeface="Arimo Bold"/>
              </a:rPr>
              <a:t>loop</a:t>
            </a:r>
          </a:p>
        </p:txBody>
      </p:sp>
      <p:sp>
        <p:nvSpPr>
          <p:cNvPr name="TextBox 6" id="6"/>
          <p:cNvSpPr txBox="true"/>
          <p:nvPr/>
        </p:nvSpPr>
        <p:spPr>
          <a:xfrm rot="0">
            <a:off x="4384352" y="4714878"/>
            <a:ext cx="9875753" cy="4054109"/>
          </a:xfrm>
          <a:prstGeom prst="rect">
            <a:avLst/>
          </a:prstGeom>
        </p:spPr>
        <p:txBody>
          <a:bodyPr anchor="t" rtlCol="false" tIns="0" lIns="0" bIns="0" rIns="0">
            <a:spAutoFit/>
          </a:bodyPr>
          <a:lstStyle/>
          <a:p>
            <a:pPr algn="l">
              <a:lnSpc>
                <a:spcPts val="4534"/>
              </a:lnSpc>
            </a:pPr>
            <a:r>
              <a:rPr lang="en-US" sz="3239">
                <a:solidFill>
                  <a:srgbClr val="000000"/>
                </a:solidFill>
                <a:latin typeface="Code Pro"/>
                <a:ea typeface="Code Pro"/>
                <a:cs typeface="Code Pro"/>
                <a:sym typeface="Code Pro"/>
              </a:rPr>
              <a:t>Total ← 0 </a:t>
            </a:r>
          </a:p>
          <a:p>
            <a:pPr algn="l">
              <a:lnSpc>
                <a:spcPts val="4534"/>
              </a:lnSpc>
            </a:pPr>
            <a:r>
              <a:rPr lang="en-US" sz="3239">
                <a:solidFill>
                  <a:srgbClr val="000000"/>
                </a:solidFill>
                <a:latin typeface="Code Pro"/>
                <a:ea typeface="Code Pro"/>
                <a:cs typeface="Code Pro"/>
                <a:sym typeface="Code Pro"/>
              </a:rPr>
              <a:t>Mark ← 0 </a:t>
            </a:r>
          </a:p>
          <a:p>
            <a:pPr algn="l">
              <a:lnSpc>
                <a:spcPts val="4534"/>
              </a:lnSpc>
            </a:pPr>
            <a:r>
              <a:rPr lang="en-US" sz="3239" b="true">
                <a:solidFill>
                  <a:srgbClr val="FF5757"/>
                </a:solidFill>
                <a:latin typeface="Code Pro Bold"/>
                <a:ea typeface="Code Pro Bold"/>
                <a:cs typeface="Code Pro Bold"/>
                <a:sym typeface="Code Pro Bold"/>
              </a:rPr>
              <a:t>REPEAT</a:t>
            </a:r>
          </a:p>
          <a:p>
            <a:pPr algn="l">
              <a:lnSpc>
                <a:spcPts val="4534"/>
              </a:lnSpc>
            </a:pPr>
            <a:r>
              <a:rPr lang="en-US" sz="3239">
                <a:solidFill>
                  <a:srgbClr val="000000"/>
                </a:solidFill>
                <a:latin typeface="Code Pro"/>
                <a:ea typeface="Code Pro"/>
                <a:cs typeface="Code Pro"/>
                <a:sym typeface="Code Pro"/>
              </a:rPr>
              <a:t>           Total ← Total + Mark</a:t>
            </a:r>
          </a:p>
          <a:p>
            <a:pPr algn="l">
              <a:lnSpc>
                <a:spcPts val="4534"/>
              </a:lnSpc>
            </a:pPr>
            <a:r>
              <a:rPr lang="en-US" sz="3239">
                <a:solidFill>
                  <a:srgbClr val="000000"/>
                </a:solidFill>
                <a:latin typeface="Code Pro"/>
                <a:ea typeface="Code Pro"/>
                <a:cs typeface="Code Pro"/>
                <a:sym typeface="Code Pro"/>
              </a:rPr>
              <a:t>           OUTPUT "Enter value for mark, -1 to finish "</a:t>
            </a:r>
          </a:p>
          <a:p>
            <a:pPr algn="l">
              <a:lnSpc>
                <a:spcPts val="4534"/>
              </a:lnSpc>
            </a:pPr>
            <a:r>
              <a:rPr lang="en-US" sz="3239">
                <a:solidFill>
                  <a:srgbClr val="000000"/>
                </a:solidFill>
                <a:latin typeface="Code Pro"/>
                <a:ea typeface="Code Pro"/>
                <a:cs typeface="Code Pro"/>
                <a:sym typeface="Code Pro"/>
              </a:rPr>
              <a:t>           INPUT Mark</a:t>
            </a:r>
          </a:p>
          <a:p>
            <a:pPr algn="l">
              <a:lnSpc>
                <a:spcPts val="4534"/>
              </a:lnSpc>
            </a:pPr>
            <a:r>
              <a:rPr lang="en-US" sz="3239" b="true">
                <a:solidFill>
                  <a:srgbClr val="FF5757"/>
                </a:solidFill>
                <a:latin typeface="Code Pro Bold"/>
                <a:ea typeface="Code Pro Bold"/>
                <a:cs typeface="Code Pro Bold"/>
                <a:sym typeface="Code Pro Bold"/>
              </a:rPr>
              <a:t>UNTIL</a:t>
            </a:r>
            <a:r>
              <a:rPr lang="en-US" sz="3239">
                <a:solidFill>
                  <a:srgbClr val="000000"/>
                </a:solidFill>
                <a:latin typeface="Code Pro"/>
                <a:ea typeface="Code Pro"/>
                <a:cs typeface="Code Pro"/>
                <a:sym typeface="Code Pro"/>
              </a:rPr>
              <a:t> Mark = -1</a:t>
            </a:r>
          </a:p>
        </p:txBody>
      </p:sp>
      <p:grpSp>
        <p:nvGrpSpPr>
          <p:cNvPr name="Group 7" id="7"/>
          <p:cNvGrpSpPr/>
          <p:nvPr/>
        </p:nvGrpSpPr>
        <p:grpSpPr>
          <a:xfrm rot="0">
            <a:off x="2537237" y="180743"/>
            <a:ext cx="13213526" cy="9925515"/>
            <a:chOff x="0" y="0"/>
            <a:chExt cx="17618034" cy="13234020"/>
          </a:xfrm>
        </p:grpSpPr>
        <p:sp>
          <p:nvSpPr>
            <p:cNvPr name="Freeform 8" id="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9" id="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0" id="1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68.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Freeform 3" id="3"/>
          <p:cNvSpPr/>
          <p:nvPr/>
        </p:nvSpPr>
        <p:spPr>
          <a:xfrm flipH="false" flipV="false" rot="0">
            <a:off x="1212061" y="3596828"/>
            <a:ext cx="10263461" cy="5298512"/>
          </a:xfrm>
          <a:custGeom>
            <a:avLst/>
            <a:gdLst/>
            <a:ahLst/>
            <a:cxnLst/>
            <a:rect r="r" b="b" t="t" l="l"/>
            <a:pathLst>
              <a:path h="5298512" w="10263461">
                <a:moveTo>
                  <a:pt x="0" y="0"/>
                </a:moveTo>
                <a:lnTo>
                  <a:pt x="10263461" y="0"/>
                </a:lnTo>
                <a:lnTo>
                  <a:pt x="10263461" y="5298512"/>
                </a:lnTo>
                <a:lnTo>
                  <a:pt x="0" y="5298512"/>
                </a:lnTo>
                <a:lnTo>
                  <a:pt x="0" y="0"/>
                </a:lnTo>
                <a:close/>
              </a:path>
            </a:pathLst>
          </a:custGeom>
          <a:blipFill>
            <a:blip r:embed="rId4">
              <a:extLst>
                <a:ext uri="{96DAC541-7B7A-43D3-8B79-37D633B846F1}">
                  <asvg:svgBlip xmlns:asvg="http://schemas.microsoft.com/office/drawing/2016/SVG/main" r:embed="rId5"/>
                </a:ext>
              </a:extLst>
            </a:blip>
            <a:stretch>
              <a:fillRect l="0" t="-43" r="0" b="-43"/>
            </a:stretch>
          </a:blipFill>
        </p:spPr>
      </p:sp>
      <p:sp>
        <p:nvSpPr>
          <p:cNvPr name="TextBox 4" id="4"/>
          <p:cNvSpPr txBox="true"/>
          <p:nvPr/>
        </p:nvSpPr>
        <p:spPr>
          <a:xfrm rot="0">
            <a:off x="1405915" y="4351918"/>
            <a:ext cx="9875753" cy="4054109"/>
          </a:xfrm>
          <a:prstGeom prst="rect">
            <a:avLst/>
          </a:prstGeom>
        </p:spPr>
        <p:txBody>
          <a:bodyPr anchor="t" rtlCol="false" tIns="0" lIns="0" bIns="0" rIns="0">
            <a:spAutoFit/>
          </a:bodyPr>
          <a:lstStyle/>
          <a:p>
            <a:pPr algn="l">
              <a:lnSpc>
                <a:spcPts val="4534"/>
              </a:lnSpc>
            </a:pPr>
            <a:r>
              <a:rPr lang="en-US" sz="3239">
                <a:solidFill>
                  <a:srgbClr val="000000"/>
                </a:solidFill>
                <a:latin typeface="Code Pro"/>
                <a:ea typeface="Code Pro"/>
                <a:cs typeface="Code Pro"/>
                <a:sym typeface="Code Pro"/>
              </a:rPr>
              <a:t>Total ← 0 </a:t>
            </a:r>
          </a:p>
          <a:p>
            <a:pPr algn="l">
              <a:lnSpc>
                <a:spcPts val="4534"/>
              </a:lnSpc>
            </a:pPr>
            <a:r>
              <a:rPr lang="en-US" sz="3239">
                <a:solidFill>
                  <a:srgbClr val="000000"/>
                </a:solidFill>
                <a:latin typeface="Code Pro"/>
                <a:ea typeface="Code Pro"/>
                <a:cs typeface="Code Pro"/>
                <a:sym typeface="Code Pro"/>
              </a:rPr>
              <a:t>Mark ← 0 </a:t>
            </a:r>
          </a:p>
          <a:p>
            <a:pPr algn="l">
              <a:lnSpc>
                <a:spcPts val="4534"/>
              </a:lnSpc>
            </a:pPr>
            <a:r>
              <a:rPr lang="en-US" sz="3239" b="true">
                <a:solidFill>
                  <a:srgbClr val="FF5757"/>
                </a:solidFill>
                <a:latin typeface="Code Pro Bold"/>
                <a:ea typeface="Code Pro Bold"/>
                <a:cs typeface="Code Pro Bold"/>
                <a:sym typeface="Code Pro Bold"/>
              </a:rPr>
              <a:t>REPEAT</a:t>
            </a:r>
          </a:p>
          <a:p>
            <a:pPr algn="l">
              <a:lnSpc>
                <a:spcPts val="4534"/>
              </a:lnSpc>
            </a:pPr>
            <a:r>
              <a:rPr lang="en-US" sz="3239">
                <a:solidFill>
                  <a:srgbClr val="000000"/>
                </a:solidFill>
                <a:latin typeface="Code Pro"/>
                <a:ea typeface="Code Pro"/>
                <a:cs typeface="Code Pro"/>
                <a:sym typeface="Code Pro"/>
              </a:rPr>
              <a:t>           Total ← Total + Mark</a:t>
            </a:r>
          </a:p>
          <a:p>
            <a:pPr algn="l">
              <a:lnSpc>
                <a:spcPts val="4534"/>
              </a:lnSpc>
            </a:pPr>
            <a:r>
              <a:rPr lang="en-US" sz="3239">
                <a:solidFill>
                  <a:srgbClr val="000000"/>
                </a:solidFill>
                <a:latin typeface="Code Pro"/>
                <a:ea typeface="Code Pro"/>
                <a:cs typeface="Code Pro"/>
                <a:sym typeface="Code Pro"/>
              </a:rPr>
              <a:t>           OUTPUT "Enter value for mark, -1 to finish "</a:t>
            </a:r>
          </a:p>
          <a:p>
            <a:pPr algn="l">
              <a:lnSpc>
                <a:spcPts val="4534"/>
              </a:lnSpc>
            </a:pPr>
            <a:r>
              <a:rPr lang="en-US" sz="3239">
                <a:solidFill>
                  <a:srgbClr val="000000"/>
                </a:solidFill>
                <a:latin typeface="Code Pro"/>
                <a:ea typeface="Code Pro"/>
                <a:cs typeface="Code Pro"/>
                <a:sym typeface="Code Pro"/>
              </a:rPr>
              <a:t>           INPUT Mark</a:t>
            </a:r>
          </a:p>
          <a:p>
            <a:pPr algn="l">
              <a:lnSpc>
                <a:spcPts val="4534"/>
              </a:lnSpc>
            </a:pPr>
            <a:r>
              <a:rPr lang="en-US" sz="3239" b="true">
                <a:solidFill>
                  <a:srgbClr val="FF5757"/>
                </a:solidFill>
                <a:latin typeface="Code Pro Bold"/>
                <a:ea typeface="Code Pro Bold"/>
                <a:cs typeface="Code Pro Bold"/>
                <a:sym typeface="Code Pro Bold"/>
              </a:rPr>
              <a:t>UNTIL</a:t>
            </a:r>
            <a:r>
              <a:rPr lang="en-US" sz="3239">
                <a:solidFill>
                  <a:srgbClr val="000000"/>
                </a:solidFill>
                <a:latin typeface="Code Pro"/>
                <a:ea typeface="Code Pro"/>
                <a:cs typeface="Code Pro"/>
                <a:sym typeface="Code Pro"/>
              </a:rPr>
              <a:t> Mark = -1</a:t>
            </a:r>
          </a:p>
        </p:txBody>
      </p:sp>
      <p:sp>
        <p:nvSpPr>
          <p:cNvPr name="TextBox 5" id="5"/>
          <p:cNvSpPr txBox="true"/>
          <p:nvPr/>
        </p:nvSpPr>
        <p:spPr>
          <a:xfrm rot="0">
            <a:off x="11786103" y="1976152"/>
            <a:ext cx="6652081" cy="1465011"/>
          </a:xfrm>
          <a:prstGeom prst="rect">
            <a:avLst/>
          </a:prstGeom>
        </p:spPr>
        <p:txBody>
          <a:bodyPr anchor="t" rtlCol="false" tIns="0" lIns="0" bIns="0" rIns="0">
            <a:spAutoFit/>
          </a:bodyPr>
          <a:lstStyle/>
          <a:p>
            <a:pPr algn="ctr">
              <a:lnSpc>
                <a:spcPts val="6052"/>
              </a:lnSpc>
            </a:pPr>
            <a:r>
              <a:rPr lang="en-US" sz="8069">
                <a:solidFill>
                  <a:srgbClr val="EE3EC9"/>
                </a:solidFill>
                <a:latin typeface="Magz"/>
                <a:ea typeface="Magz"/>
                <a:cs typeface="Magz"/>
                <a:sym typeface="Magz"/>
              </a:rPr>
              <a:t>SYNTAX BREAKDOWN</a:t>
            </a:r>
          </a:p>
        </p:txBody>
      </p:sp>
      <p:grpSp>
        <p:nvGrpSpPr>
          <p:cNvPr name="Group 6" id="6"/>
          <p:cNvGrpSpPr/>
          <p:nvPr/>
        </p:nvGrpSpPr>
        <p:grpSpPr>
          <a:xfrm rot="0">
            <a:off x="4758952" y="1209390"/>
            <a:ext cx="12524160" cy="47625"/>
            <a:chOff x="0" y="0"/>
            <a:chExt cx="16698880" cy="63500"/>
          </a:xfrm>
        </p:grpSpPr>
        <p:sp>
          <p:nvSpPr>
            <p:cNvPr name="Freeform 7" id="7"/>
            <p:cNvSpPr/>
            <p:nvPr/>
          </p:nvSpPr>
          <p:spPr>
            <a:xfrm flipH="false" flipV="false" rot="0">
              <a:off x="31750" y="0"/>
              <a:ext cx="16635349" cy="63500"/>
            </a:xfrm>
            <a:custGeom>
              <a:avLst/>
              <a:gdLst/>
              <a:ahLst/>
              <a:cxnLst/>
              <a:rect r="r" b="b" t="t" l="l"/>
              <a:pathLst>
                <a:path h="63500" w="16635349">
                  <a:moveTo>
                    <a:pt x="0" y="0"/>
                  </a:moveTo>
                  <a:lnTo>
                    <a:pt x="16635349" y="0"/>
                  </a:lnTo>
                  <a:lnTo>
                    <a:pt x="16635349" y="63500"/>
                  </a:lnTo>
                  <a:lnTo>
                    <a:pt x="0" y="63500"/>
                  </a:lnTo>
                  <a:close/>
                </a:path>
              </a:pathLst>
            </a:custGeom>
            <a:solidFill>
              <a:srgbClr val="000000"/>
            </a:solidFill>
          </p:spPr>
        </p:sp>
      </p:grpSp>
      <p:grpSp>
        <p:nvGrpSpPr>
          <p:cNvPr name="Group 8" id="8"/>
          <p:cNvGrpSpPr/>
          <p:nvPr/>
        </p:nvGrpSpPr>
        <p:grpSpPr>
          <a:xfrm rot="0">
            <a:off x="2567994" y="7813828"/>
            <a:ext cx="2381971" cy="726356"/>
            <a:chOff x="0" y="0"/>
            <a:chExt cx="3175961" cy="968475"/>
          </a:xfrm>
        </p:grpSpPr>
        <p:sp>
          <p:nvSpPr>
            <p:cNvPr name="Freeform 9" id="9"/>
            <p:cNvSpPr/>
            <p:nvPr/>
          </p:nvSpPr>
          <p:spPr>
            <a:xfrm flipH="false" flipV="false" rot="0">
              <a:off x="0" y="0"/>
              <a:ext cx="3176016" cy="968502"/>
            </a:xfrm>
            <a:custGeom>
              <a:avLst/>
              <a:gdLst/>
              <a:ahLst/>
              <a:cxnLst/>
              <a:rect r="r" b="b" t="t" l="l"/>
              <a:pathLst>
                <a:path h="968502" w="3176016">
                  <a:moveTo>
                    <a:pt x="0" y="0"/>
                  </a:moveTo>
                  <a:lnTo>
                    <a:pt x="0" y="968502"/>
                  </a:lnTo>
                  <a:lnTo>
                    <a:pt x="3176016" y="968502"/>
                  </a:lnTo>
                  <a:lnTo>
                    <a:pt x="3176016" y="0"/>
                  </a:lnTo>
                  <a:lnTo>
                    <a:pt x="0" y="0"/>
                  </a:lnTo>
                  <a:close/>
                  <a:moveTo>
                    <a:pt x="2954147" y="746633"/>
                  </a:moveTo>
                  <a:lnTo>
                    <a:pt x="217170" y="746633"/>
                  </a:lnTo>
                  <a:lnTo>
                    <a:pt x="217170" y="217170"/>
                  </a:lnTo>
                  <a:lnTo>
                    <a:pt x="2954147" y="217170"/>
                  </a:lnTo>
                  <a:lnTo>
                    <a:pt x="2954147" y="746633"/>
                  </a:lnTo>
                  <a:close/>
                </a:path>
              </a:pathLst>
            </a:custGeom>
            <a:solidFill>
              <a:srgbClr val="D83731"/>
            </a:solidFill>
          </p:spPr>
        </p:sp>
      </p:grpSp>
      <p:grpSp>
        <p:nvGrpSpPr>
          <p:cNvPr name="Group 10" id="10"/>
          <p:cNvGrpSpPr/>
          <p:nvPr/>
        </p:nvGrpSpPr>
        <p:grpSpPr>
          <a:xfrm rot="-10230508">
            <a:off x="5108212" y="8737266"/>
            <a:ext cx="7420315" cy="47625"/>
            <a:chOff x="0" y="0"/>
            <a:chExt cx="9893753" cy="63500"/>
          </a:xfrm>
        </p:grpSpPr>
        <p:sp>
          <p:nvSpPr>
            <p:cNvPr name="Freeform 11" id="11"/>
            <p:cNvSpPr/>
            <p:nvPr/>
          </p:nvSpPr>
          <p:spPr>
            <a:xfrm flipH="false" flipV="false" rot="0">
              <a:off x="31750" y="0"/>
              <a:ext cx="9830308" cy="63500"/>
            </a:xfrm>
            <a:custGeom>
              <a:avLst/>
              <a:gdLst/>
              <a:ahLst/>
              <a:cxnLst/>
              <a:rect r="r" b="b" t="t" l="l"/>
              <a:pathLst>
                <a:path h="63500" w="9830308">
                  <a:moveTo>
                    <a:pt x="0" y="0"/>
                  </a:moveTo>
                  <a:lnTo>
                    <a:pt x="9830308" y="0"/>
                  </a:lnTo>
                  <a:lnTo>
                    <a:pt x="9830308" y="63500"/>
                  </a:lnTo>
                  <a:lnTo>
                    <a:pt x="0" y="63500"/>
                  </a:lnTo>
                  <a:close/>
                </a:path>
              </a:pathLst>
            </a:custGeom>
            <a:solidFill>
              <a:srgbClr val="000000"/>
            </a:solidFill>
          </p:spPr>
        </p:sp>
      </p:grpSp>
      <p:sp>
        <p:nvSpPr>
          <p:cNvPr name="TextBox 12" id="12"/>
          <p:cNvSpPr txBox="true"/>
          <p:nvPr/>
        </p:nvSpPr>
        <p:spPr>
          <a:xfrm rot="0">
            <a:off x="12686776" y="8062706"/>
            <a:ext cx="4113428" cy="1951175"/>
          </a:xfrm>
          <a:prstGeom prst="rect">
            <a:avLst/>
          </a:prstGeom>
        </p:spPr>
        <p:txBody>
          <a:bodyPr anchor="t" rtlCol="false" tIns="0" lIns="0" bIns="0" rIns="0">
            <a:spAutoFit/>
          </a:bodyPr>
          <a:lstStyle/>
          <a:p>
            <a:pPr algn="ctr">
              <a:lnSpc>
                <a:spcPts val="3754"/>
              </a:lnSpc>
            </a:pPr>
            <a:r>
              <a:rPr lang="en-US" sz="2682" b="true">
                <a:solidFill>
                  <a:srgbClr val="000000"/>
                </a:solidFill>
                <a:latin typeface="Arimo Bold"/>
                <a:ea typeface="Arimo Bold"/>
                <a:cs typeface="Arimo Bold"/>
                <a:sym typeface="Arimo Bold"/>
              </a:rPr>
              <a:t>Condition that must be met for the indented codes to repeat </a:t>
            </a:r>
          </a:p>
        </p:txBody>
      </p:sp>
      <p:sp>
        <p:nvSpPr>
          <p:cNvPr name="Freeform 13" id="13"/>
          <p:cNvSpPr/>
          <p:nvPr/>
        </p:nvSpPr>
        <p:spPr>
          <a:xfrm flipH="false" flipV="false" rot="-10800000">
            <a:off x="11565365" y="6350901"/>
            <a:ext cx="220738" cy="1234899"/>
          </a:xfrm>
          <a:custGeom>
            <a:avLst/>
            <a:gdLst/>
            <a:ahLst/>
            <a:cxnLst/>
            <a:rect r="r" b="b" t="t" l="l"/>
            <a:pathLst>
              <a:path h="1234899" w="220738">
                <a:moveTo>
                  <a:pt x="0" y="0"/>
                </a:moveTo>
                <a:lnTo>
                  <a:pt x="220738" y="0"/>
                </a:lnTo>
                <a:lnTo>
                  <a:pt x="220738" y="1234899"/>
                </a:lnTo>
                <a:lnTo>
                  <a:pt x="0" y="1234899"/>
                </a:lnTo>
                <a:lnTo>
                  <a:pt x="0" y="0"/>
                </a:lnTo>
                <a:close/>
              </a:path>
            </a:pathLst>
          </a:custGeom>
          <a:blipFill>
            <a:blip r:embed="rId6">
              <a:extLst>
                <a:ext uri="{96DAC541-7B7A-43D3-8B79-37D633B846F1}">
                  <asvg:svgBlip xmlns:asvg="http://schemas.microsoft.com/office/drawing/2016/SVG/main" r:embed="rId7"/>
                </a:ext>
              </a:extLst>
            </a:blip>
            <a:stretch>
              <a:fillRect l="-1640" t="0" r="-1640" b="0"/>
            </a:stretch>
          </a:blipFill>
        </p:spPr>
      </p:sp>
      <p:sp>
        <p:nvSpPr>
          <p:cNvPr name="TextBox 14" id="14"/>
          <p:cNvSpPr txBox="true"/>
          <p:nvPr/>
        </p:nvSpPr>
        <p:spPr>
          <a:xfrm rot="0">
            <a:off x="11675734" y="6245439"/>
            <a:ext cx="3568590" cy="1340361"/>
          </a:xfrm>
          <a:prstGeom prst="rect">
            <a:avLst/>
          </a:prstGeom>
        </p:spPr>
        <p:txBody>
          <a:bodyPr anchor="t" rtlCol="false" tIns="0" lIns="0" bIns="0" rIns="0">
            <a:spAutoFit/>
          </a:bodyPr>
          <a:lstStyle/>
          <a:p>
            <a:pPr algn="ctr">
              <a:lnSpc>
                <a:spcPts val="3485"/>
              </a:lnSpc>
            </a:pPr>
            <a:r>
              <a:rPr lang="en-US" sz="2489" b="true">
                <a:solidFill>
                  <a:srgbClr val="FF5757"/>
                </a:solidFill>
                <a:latin typeface="Arimo Bold"/>
                <a:ea typeface="Arimo Bold"/>
                <a:cs typeface="Arimo Bold"/>
                <a:sym typeface="Arimo Bold"/>
              </a:rPr>
              <a:t>Indented code. It will run at least once.</a:t>
            </a:r>
          </a:p>
        </p:txBody>
      </p:sp>
      <p:sp>
        <p:nvSpPr>
          <p:cNvPr name="TextBox 15" id="15"/>
          <p:cNvSpPr txBox="true"/>
          <p:nvPr/>
        </p:nvSpPr>
        <p:spPr>
          <a:xfrm rot="0">
            <a:off x="231242" y="128672"/>
            <a:ext cx="4190498" cy="1104531"/>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Post-condition</a:t>
            </a:r>
          </a:p>
          <a:p>
            <a:pPr algn="ctr">
              <a:lnSpc>
                <a:spcPts val="4155"/>
              </a:lnSpc>
            </a:pPr>
            <a:r>
              <a:rPr lang="en-US" sz="2969" b="true">
                <a:solidFill>
                  <a:srgbClr val="000000"/>
                </a:solidFill>
                <a:latin typeface="Arimo Bold"/>
                <a:ea typeface="Arimo Bold"/>
                <a:cs typeface="Arimo Bold"/>
                <a:sym typeface="Arimo Bold"/>
              </a:rPr>
              <a:t>loop (Pseudocode)</a:t>
            </a:r>
          </a:p>
        </p:txBody>
      </p:sp>
      <p:grpSp>
        <p:nvGrpSpPr>
          <p:cNvPr name="Group 16" id="16"/>
          <p:cNvGrpSpPr/>
          <p:nvPr/>
        </p:nvGrpSpPr>
        <p:grpSpPr>
          <a:xfrm rot="0">
            <a:off x="2537237" y="180743"/>
            <a:ext cx="13213526" cy="9925515"/>
            <a:chOff x="0" y="0"/>
            <a:chExt cx="17618034" cy="13234020"/>
          </a:xfrm>
        </p:grpSpPr>
        <p:sp>
          <p:nvSpPr>
            <p:cNvPr name="Freeform 17" id="1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8" id="1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9" id="1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
        <p:nvSpPr>
          <p:cNvPr name="TextBox 20" id="20"/>
          <p:cNvSpPr txBox="true"/>
          <p:nvPr/>
        </p:nvSpPr>
        <p:spPr>
          <a:xfrm rot="0">
            <a:off x="5358938" y="-39088"/>
            <a:ext cx="12233168" cy="1105687"/>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This is where a condition must be true </a:t>
            </a:r>
            <a:r>
              <a:rPr lang="en-US" sz="2969" b="true">
                <a:solidFill>
                  <a:srgbClr val="D83731"/>
                </a:solidFill>
                <a:latin typeface="Arimo Bold"/>
                <a:ea typeface="Arimo Bold"/>
                <a:cs typeface="Arimo Bold"/>
                <a:sym typeface="Arimo Bold"/>
              </a:rPr>
              <a:t>after</a:t>
            </a:r>
            <a:r>
              <a:rPr lang="en-US" sz="2969" b="true">
                <a:solidFill>
                  <a:srgbClr val="000000"/>
                </a:solidFill>
                <a:latin typeface="Arimo Bold"/>
                <a:ea typeface="Arimo Bold"/>
                <a:cs typeface="Arimo Bold"/>
                <a:sym typeface="Arimo Bold"/>
              </a:rPr>
              <a:t> the loop or operation takes place. </a:t>
            </a:r>
          </a:p>
        </p:txBody>
      </p:sp>
    </p:spTree>
  </p:cSld>
  <p:clrMapOvr>
    <a:masterClrMapping/>
  </p:clrMapOvr>
</p:sld>
</file>

<file path=ppt/slides/slide69.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pSp>
        <p:nvGrpSpPr>
          <p:cNvPr name="Group 3" id="3"/>
          <p:cNvGrpSpPr/>
          <p:nvPr/>
        </p:nvGrpSpPr>
        <p:grpSpPr>
          <a:xfrm rot="0">
            <a:off x="4758952" y="1209390"/>
            <a:ext cx="12524160" cy="47625"/>
            <a:chOff x="0" y="0"/>
            <a:chExt cx="16698880" cy="63500"/>
          </a:xfrm>
        </p:grpSpPr>
        <p:sp>
          <p:nvSpPr>
            <p:cNvPr name="Freeform 4" id="4"/>
            <p:cNvSpPr/>
            <p:nvPr/>
          </p:nvSpPr>
          <p:spPr>
            <a:xfrm flipH="false" flipV="false" rot="0">
              <a:off x="31750" y="0"/>
              <a:ext cx="16635349" cy="63500"/>
            </a:xfrm>
            <a:custGeom>
              <a:avLst/>
              <a:gdLst/>
              <a:ahLst/>
              <a:cxnLst/>
              <a:rect r="r" b="b" t="t" l="l"/>
              <a:pathLst>
                <a:path h="63500" w="16635349">
                  <a:moveTo>
                    <a:pt x="0" y="0"/>
                  </a:moveTo>
                  <a:lnTo>
                    <a:pt x="16635349" y="0"/>
                  </a:lnTo>
                  <a:lnTo>
                    <a:pt x="16635349" y="63500"/>
                  </a:lnTo>
                  <a:lnTo>
                    <a:pt x="0" y="63500"/>
                  </a:lnTo>
                  <a:close/>
                </a:path>
              </a:pathLst>
            </a:custGeom>
            <a:solidFill>
              <a:srgbClr val="000000"/>
            </a:solidFill>
          </p:spPr>
        </p:sp>
      </p:grpSp>
      <p:grpSp>
        <p:nvGrpSpPr>
          <p:cNvPr name="Group 5" id="5"/>
          <p:cNvGrpSpPr/>
          <p:nvPr/>
        </p:nvGrpSpPr>
        <p:grpSpPr>
          <a:xfrm rot="0">
            <a:off x="684825" y="2494471"/>
            <a:ext cx="12469658" cy="7179888"/>
            <a:chOff x="0" y="0"/>
            <a:chExt cx="16626211" cy="9573184"/>
          </a:xfrm>
        </p:grpSpPr>
        <p:sp>
          <p:nvSpPr>
            <p:cNvPr name="Freeform 6" id="6"/>
            <p:cNvSpPr/>
            <p:nvPr/>
          </p:nvSpPr>
          <p:spPr>
            <a:xfrm flipH="false" flipV="false" rot="0">
              <a:off x="0" y="0"/>
              <a:ext cx="16626205" cy="9573133"/>
            </a:xfrm>
            <a:custGeom>
              <a:avLst/>
              <a:gdLst/>
              <a:ahLst/>
              <a:cxnLst/>
              <a:rect r="r" b="b" t="t" l="l"/>
              <a:pathLst>
                <a:path h="9573133" w="16626205">
                  <a:moveTo>
                    <a:pt x="0" y="0"/>
                  </a:moveTo>
                  <a:lnTo>
                    <a:pt x="16626205" y="0"/>
                  </a:lnTo>
                  <a:lnTo>
                    <a:pt x="16626205" y="9573133"/>
                  </a:lnTo>
                  <a:lnTo>
                    <a:pt x="0" y="9573133"/>
                  </a:lnTo>
                  <a:lnTo>
                    <a:pt x="0" y="0"/>
                  </a:lnTo>
                  <a:close/>
                </a:path>
              </a:pathLst>
            </a:custGeom>
            <a:blipFill>
              <a:blip r:embed="rId4"/>
              <a:stretch>
                <a:fillRect l="0" t="-365" r="0" b="-366"/>
              </a:stretch>
            </a:blipFill>
          </p:spPr>
        </p:sp>
      </p:grpSp>
      <p:sp>
        <p:nvSpPr>
          <p:cNvPr name="Freeform 7" id="7"/>
          <p:cNvSpPr/>
          <p:nvPr/>
        </p:nvSpPr>
        <p:spPr>
          <a:xfrm flipH="false" flipV="false" rot="-10800000">
            <a:off x="12403901" y="6425770"/>
            <a:ext cx="220738" cy="1234899"/>
          </a:xfrm>
          <a:custGeom>
            <a:avLst/>
            <a:gdLst/>
            <a:ahLst/>
            <a:cxnLst/>
            <a:rect r="r" b="b" t="t" l="l"/>
            <a:pathLst>
              <a:path h="1234899" w="220738">
                <a:moveTo>
                  <a:pt x="0" y="0"/>
                </a:moveTo>
                <a:lnTo>
                  <a:pt x="220738" y="0"/>
                </a:lnTo>
                <a:lnTo>
                  <a:pt x="220738" y="1234899"/>
                </a:lnTo>
                <a:lnTo>
                  <a:pt x="0" y="1234899"/>
                </a:lnTo>
                <a:lnTo>
                  <a:pt x="0" y="0"/>
                </a:lnTo>
                <a:close/>
              </a:path>
            </a:pathLst>
          </a:custGeom>
          <a:blipFill>
            <a:blip r:embed="rId5">
              <a:extLst>
                <a:ext uri="{96DAC541-7B7A-43D3-8B79-37D633B846F1}">
                  <asvg:svgBlip xmlns:asvg="http://schemas.microsoft.com/office/drawing/2016/SVG/main" r:embed="rId6"/>
                </a:ext>
              </a:extLst>
            </a:blip>
            <a:stretch>
              <a:fillRect l="-1640" t="0" r="-1640" b="0"/>
            </a:stretch>
          </a:blipFill>
        </p:spPr>
      </p:sp>
      <p:grpSp>
        <p:nvGrpSpPr>
          <p:cNvPr name="Group 8" id="8"/>
          <p:cNvGrpSpPr/>
          <p:nvPr/>
        </p:nvGrpSpPr>
        <p:grpSpPr>
          <a:xfrm rot="-10124628">
            <a:off x="4240392" y="9051716"/>
            <a:ext cx="2133630" cy="47625"/>
            <a:chOff x="0" y="0"/>
            <a:chExt cx="2844840" cy="63500"/>
          </a:xfrm>
        </p:grpSpPr>
        <p:sp>
          <p:nvSpPr>
            <p:cNvPr name="Freeform 9" id="9"/>
            <p:cNvSpPr/>
            <p:nvPr/>
          </p:nvSpPr>
          <p:spPr>
            <a:xfrm flipH="false" flipV="false" rot="0">
              <a:off x="31750" y="0"/>
              <a:ext cx="2781300" cy="63500"/>
            </a:xfrm>
            <a:custGeom>
              <a:avLst/>
              <a:gdLst/>
              <a:ahLst/>
              <a:cxnLst/>
              <a:rect r="r" b="b" t="t" l="l"/>
              <a:pathLst>
                <a:path h="63500" w="2781300">
                  <a:moveTo>
                    <a:pt x="0" y="0"/>
                  </a:moveTo>
                  <a:lnTo>
                    <a:pt x="2781300" y="0"/>
                  </a:lnTo>
                  <a:lnTo>
                    <a:pt x="2781300" y="63500"/>
                  </a:lnTo>
                  <a:lnTo>
                    <a:pt x="0" y="63500"/>
                  </a:lnTo>
                  <a:close/>
                </a:path>
              </a:pathLst>
            </a:custGeom>
            <a:solidFill>
              <a:srgbClr val="000000"/>
            </a:solidFill>
          </p:spPr>
        </p:sp>
      </p:grpSp>
      <p:sp>
        <p:nvSpPr>
          <p:cNvPr name="Freeform 10" id="10"/>
          <p:cNvSpPr/>
          <p:nvPr/>
        </p:nvSpPr>
        <p:spPr>
          <a:xfrm flipH="false" flipV="false" rot="0">
            <a:off x="15424393" y="7479843"/>
            <a:ext cx="2863607" cy="2807157"/>
          </a:xfrm>
          <a:custGeom>
            <a:avLst/>
            <a:gdLst/>
            <a:ahLst/>
            <a:cxnLst/>
            <a:rect r="r" b="b" t="t" l="l"/>
            <a:pathLst>
              <a:path h="2807157" w="2863607">
                <a:moveTo>
                  <a:pt x="0" y="0"/>
                </a:moveTo>
                <a:lnTo>
                  <a:pt x="2863607" y="0"/>
                </a:lnTo>
                <a:lnTo>
                  <a:pt x="2863607" y="2807157"/>
                </a:lnTo>
                <a:lnTo>
                  <a:pt x="0" y="280715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12310188" y="2290603"/>
            <a:ext cx="6652081" cy="1465011"/>
          </a:xfrm>
          <a:prstGeom prst="rect">
            <a:avLst/>
          </a:prstGeom>
        </p:spPr>
        <p:txBody>
          <a:bodyPr anchor="t" rtlCol="false" tIns="0" lIns="0" bIns="0" rIns="0">
            <a:spAutoFit/>
          </a:bodyPr>
          <a:lstStyle/>
          <a:p>
            <a:pPr algn="ctr">
              <a:lnSpc>
                <a:spcPts val="6052"/>
              </a:lnSpc>
            </a:pPr>
            <a:r>
              <a:rPr lang="en-US" sz="8069">
                <a:solidFill>
                  <a:srgbClr val="EE3EC9"/>
                </a:solidFill>
                <a:latin typeface="Magz"/>
                <a:ea typeface="Magz"/>
                <a:cs typeface="Magz"/>
                <a:sym typeface="Magz"/>
              </a:rPr>
              <a:t>SYNTAX BREAKDOWN</a:t>
            </a:r>
          </a:p>
        </p:txBody>
      </p:sp>
      <p:sp>
        <p:nvSpPr>
          <p:cNvPr name="TextBox 12" id="12"/>
          <p:cNvSpPr txBox="true"/>
          <p:nvPr/>
        </p:nvSpPr>
        <p:spPr>
          <a:xfrm rot="0">
            <a:off x="462484" y="176297"/>
            <a:ext cx="3817857" cy="1104531"/>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Post-condition</a:t>
            </a:r>
          </a:p>
          <a:p>
            <a:pPr algn="ctr">
              <a:lnSpc>
                <a:spcPts val="4155"/>
              </a:lnSpc>
            </a:pPr>
            <a:r>
              <a:rPr lang="en-US" sz="2969" b="true">
                <a:solidFill>
                  <a:srgbClr val="000000"/>
                </a:solidFill>
                <a:latin typeface="Arimo Bold"/>
                <a:ea typeface="Arimo Bold"/>
                <a:cs typeface="Arimo Bold"/>
                <a:sym typeface="Arimo Bold"/>
              </a:rPr>
              <a:t>loop (Java Code)</a:t>
            </a:r>
          </a:p>
        </p:txBody>
      </p:sp>
      <p:sp>
        <p:nvSpPr>
          <p:cNvPr name="TextBox 13" id="13"/>
          <p:cNvSpPr txBox="true"/>
          <p:nvPr/>
        </p:nvSpPr>
        <p:spPr>
          <a:xfrm rot="0">
            <a:off x="12514270" y="6320308"/>
            <a:ext cx="3568590" cy="1340361"/>
          </a:xfrm>
          <a:prstGeom prst="rect">
            <a:avLst/>
          </a:prstGeom>
        </p:spPr>
        <p:txBody>
          <a:bodyPr anchor="t" rtlCol="false" tIns="0" lIns="0" bIns="0" rIns="0">
            <a:spAutoFit/>
          </a:bodyPr>
          <a:lstStyle/>
          <a:p>
            <a:pPr algn="ctr">
              <a:lnSpc>
                <a:spcPts val="3485"/>
              </a:lnSpc>
            </a:pPr>
            <a:r>
              <a:rPr lang="en-US" sz="2489" b="true">
                <a:solidFill>
                  <a:srgbClr val="FF5757"/>
                </a:solidFill>
                <a:latin typeface="Arimo Bold"/>
                <a:ea typeface="Arimo Bold"/>
                <a:cs typeface="Arimo Bold"/>
                <a:sym typeface="Arimo Bold"/>
              </a:rPr>
              <a:t>Indented code. It will run at least once.</a:t>
            </a:r>
          </a:p>
        </p:txBody>
      </p:sp>
      <p:sp>
        <p:nvSpPr>
          <p:cNvPr name="TextBox 14" id="14"/>
          <p:cNvSpPr txBox="true"/>
          <p:nvPr/>
        </p:nvSpPr>
        <p:spPr>
          <a:xfrm rot="0">
            <a:off x="1581364" y="2526211"/>
            <a:ext cx="6393361" cy="581812"/>
          </a:xfrm>
          <a:prstGeom prst="rect">
            <a:avLst/>
          </a:prstGeom>
        </p:spPr>
        <p:txBody>
          <a:bodyPr anchor="t" rtlCol="false" tIns="0" lIns="0" bIns="0" rIns="0">
            <a:spAutoFit/>
          </a:bodyPr>
          <a:lstStyle/>
          <a:p>
            <a:pPr algn="l">
              <a:lnSpc>
                <a:spcPts val="4155"/>
              </a:lnSpc>
            </a:pPr>
            <a:r>
              <a:rPr lang="en-US" sz="2969" b="true">
                <a:solidFill>
                  <a:srgbClr val="000000"/>
                </a:solidFill>
                <a:latin typeface="Arimo Bold"/>
                <a:ea typeface="Arimo Bold"/>
                <a:cs typeface="Arimo Bold"/>
                <a:sym typeface="Arimo Bold"/>
              </a:rPr>
              <a:t>*DO ... WHILE loop in Java </a:t>
            </a:r>
          </a:p>
        </p:txBody>
      </p:sp>
      <p:sp>
        <p:nvSpPr>
          <p:cNvPr name="TextBox 15" id="15"/>
          <p:cNvSpPr txBox="true"/>
          <p:nvPr/>
        </p:nvSpPr>
        <p:spPr>
          <a:xfrm rot="0">
            <a:off x="6594042" y="9013617"/>
            <a:ext cx="4232330" cy="1133561"/>
          </a:xfrm>
          <a:prstGeom prst="rect">
            <a:avLst/>
          </a:prstGeom>
        </p:spPr>
        <p:txBody>
          <a:bodyPr anchor="t" rtlCol="false" tIns="0" lIns="0" bIns="0" rIns="0">
            <a:spAutoFit/>
          </a:bodyPr>
          <a:lstStyle/>
          <a:p>
            <a:pPr algn="ctr">
              <a:lnSpc>
                <a:spcPts val="2890"/>
              </a:lnSpc>
            </a:pPr>
            <a:r>
              <a:rPr lang="en-US" sz="2065" b="true">
                <a:solidFill>
                  <a:srgbClr val="000000"/>
                </a:solidFill>
                <a:latin typeface="Arimo Bold"/>
                <a:ea typeface="Arimo Bold"/>
                <a:cs typeface="Arimo Bold"/>
                <a:sym typeface="Arimo Bold"/>
              </a:rPr>
              <a:t>Condition that must be met for the indented codes to repeat </a:t>
            </a:r>
          </a:p>
        </p:txBody>
      </p:sp>
      <p:sp>
        <p:nvSpPr>
          <p:cNvPr name="TextBox 16" id="16"/>
          <p:cNvSpPr txBox="true"/>
          <p:nvPr/>
        </p:nvSpPr>
        <p:spPr>
          <a:xfrm rot="0">
            <a:off x="15746399" y="7814041"/>
            <a:ext cx="2219595" cy="2233862"/>
          </a:xfrm>
          <a:prstGeom prst="rect">
            <a:avLst/>
          </a:prstGeom>
        </p:spPr>
        <p:txBody>
          <a:bodyPr anchor="t" rtlCol="false" tIns="0" lIns="0" bIns="0" rIns="0">
            <a:spAutoFit/>
          </a:bodyPr>
          <a:lstStyle/>
          <a:p>
            <a:pPr algn="ctr">
              <a:lnSpc>
                <a:spcPts val="2890"/>
              </a:lnSpc>
            </a:pPr>
            <a:r>
              <a:rPr lang="en-US" sz="2065" b="true">
                <a:solidFill>
                  <a:srgbClr val="000000"/>
                </a:solidFill>
                <a:latin typeface="Arimo Bold"/>
                <a:ea typeface="Arimo Bold"/>
                <a:cs typeface="Arimo Bold"/>
                <a:sym typeface="Arimo Bold"/>
              </a:rPr>
              <a:t>*Python only supports pre-condition and count-controlled loop </a:t>
            </a:r>
          </a:p>
        </p:txBody>
      </p:sp>
      <p:grpSp>
        <p:nvGrpSpPr>
          <p:cNvPr name="Group 17" id="17"/>
          <p:cNvGrpSpPr/>
          <p:nvPr/>
        </p:nvGrpSpPr>
        <p:grpSpPr>
          <a:xfrm rot="0">
            <a:off x="2537237" y="180743"/>
            <a:ext cx="13213526" cy="9925515"/>
            <a:chOff x="0" y="0"/>
            <a:chExt cx="17618034" cy="13234020"/>
          </a:xfrm>
        </p:grpSpPr>
        <p:sp>
          <p:nvSpPr>
            <p:cNvPr name="Freeform 18" id="1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19" id="1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20" id="2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
        <p:nvSpPr>
          <p:cNvPr name="TextBox 21" id="21"/>
          <p:cNvSpPr txBox="true"/>
          <p:nvPr/>
        </p:nvSpPr>
        <p:spPr>
          <a:xfrm rot="0">
            <a:off x="5358938" y="-39088"/>
            <a:ext cx="12233168" cy="1105687"/>
          </a:xfrm>
          <a:prstGeom prst="rect">
            <a:avLst/>
          </a:prstGeom>
        </p:spPr>
        <p:txBody>
          <a:bodyPr anchor="t" rtlCol="false" tIns="0" lIns="0" bIns="0" rIns="0">
            <a:spAutoFit/>
          </a:bodyPr>
          <a:lstStyle/>
          <a:p>
            <a:pPr algn="ctr">
              <a:lnSpc>
                <a:spcPts val="4155"/>
              </a:lnSpc>
            </a:pPr>
            <a:r>
              <a:rPr lang="en-US" sz="2969" b="true">
                <a:solidFill>
                  <a:srgbClr val="000000"/>
                </a:solidFill>
                <a:latin typeface="Arimo Bold"/>
                <a:ea typeface="Arimo Bold"/>
                <a:cs typeface="Arimo Bold"/>
                <a:sym typeface="Arimo Bold"/>
              </a:rPr>
              <a:t>This is where a condition must be true </a:t>
            </a:r>
            <a:r>
              <a:rPr lang="en-US" sz="2969" b="true">
                <a:solidFill>
                  <a:srgbClr val="D83731"/>
                </a:solidFill>
                <a:latin typeface="Arimo Bold"/>
                <a:ea typeface="Arimo Bold"/>
                <a:cs typeface="Arimo Bold"/>
                <a:sym typeface="Arimo Bold"/>
              </a:rPr>
              <a:t>after</a:t>
            </a:r>
            <a:r>
              <a:rPr lang="en-US" sz="2969" b="true">
                <a:solidFill>
                  <a:srgbClr val="000000"/>
                </a:solidFill>
                <a:latin typeface="Arimo Bold"/>
                <a:ea typeface="Arimo Bold"/>
                <a:cs typeface="Arimo Bold"/>
                <a:sym typeface="Arimo Bold"/>
              </a:rPr>
              <a:t> the loop or operation takes place.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5721405" y="2789595"/>
            <a:ext cx="6845190" cy="6468705"/>
          </a:xfrm>
          <a:custGeom>
            <a:avLst/>
            <a:gdLst/>
            <a:ahLst/>
            <a:cxnLst/>
            <a:rect r="r" b="b" t="t" l="l"/>
            <a:pathLst>
              <a:path h="6468705" w="6845190">
                <a:moveTo>
                  <a:pt x="0" y="0"/>
                </a:moveTo>
                <a:lnTo>
                  <a:pt x="6845190" y="0"/>
                </a:lnTo>
                <a:lnTo>
                  <a:pt x="6845190" y="6468705"/>
                </a:lnTo>
                <a:lnTo>
                  <a:pt x="0" y="6468705"/>
                </a:lnTo>
                <a:lnTo>
                  <a:pt x="0" y="0"/>
                </a:lnTo>
                <a:close/>
              </a:path>
            </a:pathLst>
          </a:custGeom>
          <a:blipFill>
            <a:blip r:embed="rId4">
              <a:extLst>
                <a:ext uri="{96DAC541-7B7A-43D3-8B79-37D633B846F1}">
                  <asvg:svgBlip xmlns:asvg="http://schemas.microsoft.com/office/drawing/2016/SVG/main" r:embed="rId5"/>
                </a:ext>
              </a:extLst>
            </a:blip>
            <a:stretch>
              <a:fillRect l="-29" t="0" r="-29" b="0"/>
            </a:stretch>
          </a:blipFill>
        </p:spPr>
      </p:sp>
      <p:sp>
        <p:nvSpPr>
          <p:cNvPr name="Freeform 4" id="4"/>
          <p:cNvSpPr/>
          <p:nvPr/>
        </p:nvSpPr>
        <p:spPr>
          <a:xfrm flipH="false" flipV="false" rot="-10800000">
            <a:off x="12652320" y="3507579"/>
            <a:ext cx="362190" cy="1845555"/>
          </a:xfrm>
          <a:custGeom>
            <a:avLst/>
            <a:gdLst/>
            <a:ahLst/>
            <a:cxnLst/>
            <a:rect r="r" b="b" t="t" l="l"/>
            <a:pathLst>
              <a:path h="1845555" w="362190">
                <a:moveTo>
                  <a:pt x="0" y="0"/>
                </a:moveTo>
                <a:lnTo>
                  <a:pt x="362190" y="0"/>
                </a:lnTo>
                <a:lnTo>
                  <a:pt x="362190" y="1845555"/>
                </a:lnTo>
                <a:lnTo>
                  <a:pt x="0" y="1845555"/>
                </a:lnTo>
                <a:lnTo>
                  <a:pt x="0" y="0"/>
                </a:lnTo>
                <a:close/>
              </a:path>
            </a:pathLst>
          </a:custGeom>
          <a:blipFill>
            <a:blip r:embed="rId6">
              <a:extLst>
                <a:ext uri="{96DAC541-7B7A-43D3-8B79-37D633B846F1}">
                  <asvg:svgBlip xmlns:asvg="http://schemas.microsoft.com/office/drawing/2016/SVG/main" r:embed="rId7"/>
                </a:ext>
              </a:extLst>
            </a:blip>
            <a:stretch>
              <a:fillRect l="-1218" t="0" r="-1218" b="0"/>
            </a:stretch>
          </a:blipFill>
        </p:spPr>
      </p:sp>
      <p:sp>
        <p:nvSpPr>
          <p:cNvPr name="TextBox 5" id="5"/>
          <p:cNvSpPr txBox="true"/>
          <p:nvPr/>
        </p:nvSpPr>
        <p:spPr>
          <a:xfrm rot="0">
            <a:off x="682619" y="1469277"/>
            <a:ext cx="4117691" cy="430398"/>
          </a:xfrm>
          <a:prstGeom prst="rect">
            <a:avLst/>
          </a:prstGeom>
        </p:spPr>
        <p:txBody>
          <a:bodyPr anchor="t" rtlCol="false" tIns="0" lIns="0" bIns="0" rIns="0">
            <a:spAutoFit/>
          </a:bodyPr>
          <a:lstStyle/>
          <a:p>
            <a:pPr algn="l">
              <a:lnSpc>
                <a:spcPts val="3089"/>
              </a:lnSpc>
            </a:pPr>
            <a:r>
              <a:rPr lang="en-US" sz="2207">
                <a:solidFill>
                  <a:srgbClr val="FFE361"/>
                </a:solidFill>
                <a:latin typeface="Anca Coder"/>
                <a:ea typeface="Anca Coder"/>
                <a:cs typeface="Anca Coder"/>
                <a:sym typeface="Anca Coder"/>
              </a:rPr>
              <a:t>Variables and Constants</a:t>
            </a:r>
          </a:p>
        </p:txBody>
      </p:sp>
      <p:sp>
        <p:nvSpPr>
          <p:cNvPr name="TextBox 6" id="6"/>
          <p:cNvSpPr txBox="true"/>
          <p:nvPr/>
        </p:nvSpPr>
        <p:spPr>
          <a:xfrm rot="0">
            <a:off x="720114" y="665232"/>
            <a:ext cx="4206977" cy="795068"/>
          </a:xfrm>
          <a:prstGeom prst="rect">
            <a:avLst/>
          </a:prstGeom>
        </p:spPr>
        <p:txBody>
          <a:bodyPr anchor="t" rtlCol="false" tIns="0" lIns="0" bIns="0" rIns="0">
            <a:spAutoFit/>
          </a:bodyPr>
          <a:lstStyle/>
          <a:p>
            <a:pPr algn="l">
              <a:lnSpc>
                <a:spcPts val="5749"/>
              </a:lnSpc>
            </a:pPr>
            <a:r>
              <a:rPr lang="en-US" sz="4106">
                <a:solidFill>
                  <a:srgbClr val="FFE361"/>
                </a:solidFill>
                <a:latin typeface="Anca Coder"/>
                <a:ea typeface="Anca Coder"/>
                <a:cs typeface="Anca Coder"/>
                <a:sym typeface="Anca Coder"/>
              </a:rPr>
              <a:t>Pseudocode</a:t>
            </a:r>
          </a:p>
        </p:txBody>
      </p:sp>
      <p:sp>
        <p:nvSpPr>
          <p:cNvPr name="TextBox 7" id="7"/>
          <p:cNvSpPr txBox="true"/>
          <p:nvPr/>
        </p:nvSpPr>
        <p:spPr>
          <a:xfrm rot="0">
            <a:off x="6089868" y="3685962"/>
            <a:ext cx="6108264" cy="1122642"/>
          </a:xfrm>
          <a:prstGeom prst="rect">
            <a:avLst/>
          </a:prstGeom>
        </p:spPr>
        <p:txBody>
          <a:bodyPr anchor="t" rtlCol="false" tIns="0" lIns="0" bIns="0" rIns="0">
            <a:spAutoFit/>
          </a:bodyPr>
          <a:lstStyle/>
          <a:p>
            <a:pPr algn="l">
              <a:lnSpc>
                <a:spcPts val="4272"/>
              </a:lnSpc>
            </a:pPr>
            <a:r>
              <a:rPr lang="en-US" sz="3051">
                <a:solidFill>
                  <a:srgbClr val="FFFFFF"/>
                </a:solidFill>
                <a:latin typeface="Code Pro"/>
                <a:ea typeface="Code Pro"/>
                <a:cs typeface="Code Pro"/>
                <a:sym typeface="Code Pro"/>
              </a:rPr>
              <a:t>DECLARE FirstVar : INTEGER DECLARE SecondVar : INTEGER</a:t>
            </a:r>
          </a:p>
        </p:txBody>
      </p:sp>
      <p:sp>
        <p:nvSpPr>
          <p:cNvPr name="TextBox 8" id="8"/>
          <p:cNvSpPr txBox="true"/>
          <p:nvPr/>
        </p:nvSpPr>
        <p:spPr>
          <a:xfrm rot="0">
            <a:off x="5988225" y="5890598"/>
            <a:ext cx="6845190" cy="1123950"/>
          </a:xfrm>
          <a:prstGeom prst="rect">
            <a:avLst/>
          </a:prstGeom>
        </p:spPr>
        <p:txBody>
          <a:bodyPr anchor="t" rtlCol="false" tIns="0" lIns="0" bIns="0" rIns="0">
            <a:spAutoFit/>
          </a:bodyPr>
          <a:lstStyle/>
          <a:p>
            <a:pPr algn="l">
              <a:lnSpc>
                <a:spcPts val="4200"/>
              </a:lnSpc>
            </a:pPr>
            <a:r>
              <a:rPr lang="en-US" sz="3000">
                <a:solidFill>
                  <a:srgbClr val="FFFFFF"/>
                </a:solidFill>
                <a:latin typeface="Code Pro"/>
                <a:ea typeface="Code Pro"/>
                <a:cs typeface="Code Pro"/>
                <a:sym typeface="Code Pro"/>
              </a:rPr>
              <a:t>CONSTANT FirstConst  &lt;- 500 CONSTANT SecondConst &lt;- 100</a:t>
            </a:r>
          </a:p>
        </p:txBody>
      </p:sp>
      <p:sp>
        <p:nvSpPr>
          <p:cNvPr name="Freeform 9" id="9"/>
          <p:cNvSpPr/>
          <p:nvPr/>
        </p:nvSpPr>
        <p:spPr>
          <a:xfrm flipH="false" flipV="false" rot="0">
            <a:off x="5325941" y="5810209"/>
            <a:ext cx="278298" cy="1418077"/>
          </a:xfrm>
          <a:custGeom>
            <a:avLst/>
            <a:gdLst/>
            <a:ahLst/>
            <a:cxnLst/>
            <a:rect r="r" b="b" t="t" l="l"/>
            <a:pathLst>
              <a:path h="1418077" w="278298">
                <a:moveTo>
                  <a:pt x="0" y="0"/>
                </a:moveTo>
                <a:lnTo>
                  <a:pt x="278298" y="0"/>
                </a:lnTo>
                <a:lnTo>
                  <a:pt x="278298" y="1418077"/>
                </a:lnTo>
                <a:lnTo>
                  <a:pt x="0" y="1418077"/>
                </a:lnTo>
                <a:lnTo>
                  <a:pt x="0" y="0"/>
                </a:lnTo>
                <a:close/>
              </a:path>
            </a:pathLst>
          </a:custGeom>
          <a:blipFill>
            <a:blip r:embed="rId6">
              <a:extLst>
                <a:ext uri="{96DAC541-7B7A-43D3-8B79-37D633B846F1}">
                  <asvg:svgBlip xmlns:asvg="http://schemas.microsoft.com/office/drawing/2016/SVG/main" r:embed="rId7"/>
                </a:ext>
              </a:extLst>
            </a:blip>
            <a:stretch>
              <a:fillRect l="-1297" t="0" r="-1297" b="0"/>
            </a:stretch>
          </a:blipFill>
        </p:spPr>
      </p:sp>
      <p:sp>
        <p:nvSpPr>
          <p:cNvPr name="TextBox 10" id="10"/>
          <p:cNvSpPr txBox="true"/>
          <p:nvPr/>
        </p:nvSpPr>
        <p:spPr>
          <a:xfrm rot="0">
            <a:off x="13273162" y="4069061"/>
            <a:ext cx="2005426" cy="589242"/>
          </a:xfrm>
          <a:prstGeom prst="rect">
            <a:avLst/>
          </a:prstGeom>
        </p:spPr>
        <p:txBody>
          <a:bodyPr anchor="t" rtlCol="false" tIns="0" lIns="0" bIns="0" rIns="0">
            <a:spAutoFit/>
          </a:bodyPr>
          <a:lstStyle/>
          <a:p>
            <a:pPr algn="l">
              <a:lnSpc>
                <a:spcPts val="4272"/>
              </a:lnSpc>
            </a:pPr>
            <a:r>
              <a:rPr lang="en-US" sz="3051">
                <a:solidFill>
                  <a:srgbClr val="999418"/>
                </a:solidFill>
                <a:latin typeface="Code Pro"/>
                <a:ea typeface="Code Pro"/>
                <a:cs typeface="Code Pro"/>
                <a:sym typeface="Code Pro"/>
              </a:rPr>
              <a:t>Variables</a:t>
            </a:r>
          </a:p>
        </p:txBody>
      </p:sp>
      <p:sp>
        <p:nvSpPr>
          <p:cNvPr name="TextBox 11" id="11"/>
          <p:cNvSpPr txBox="true"/>
          <p:nvPr/>
        </p:nvSpPr>
        <p:spPr>
          <a:xfrm rot="0">
            <a:off x="3206215" y="6157952"/>
            <a:ext cx="2005426" cy="589242"/>
          </a:xfrm>
          <a:prstGeom prst="rect">
            <a:avLst/>
          </a:prstGeom>
        </p:spPr>
        <p:txBody>
          <a:bodyPr anchor="t" rtlCol="false" tIns="0" lIns="0" bIns="0" rIns="0">
            <a:spAutoFit/>
          </a:bodyPr>
          <a:lstStyle/>
          <a:p>
            <a:pPr algn="l">
              <a:lnSpc>
                <a:spcPts val="4272"/>
              </a:lnSpc>
            </a:pPr>
            <a:r>
              <a:rPr lang="en-US" sz="3051">
                <a:solidFill>
                  <a:srgbClr val="999418"/>
                </a:solidFill>
                <a:latin typeface="Code Pro"/>
                <a:ea typeface="Code Pro"/>
                <a:cs typeface="Code Pro"/>
                <a:sym typeface="Code Pro"/>
              </a:rPr>
              <a:t>Constant</a:t>
            </a:r>
          </a:p>
        </p:txBody>
      </p:sp>
      <p:grpSp>
        <p:nvGrpSpPr>
          <p:cNvPr name="Group 12" id="12"/>
          <p:cNvGrpSpPr/>
          <p:nvPr/>
        </p:nvGrpSpPr>
        <p:grpSpPr>
          <a:xfrm rot="0">
            <a:off x="2537237" y="180743"/>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70.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939610"/>
            <a:ext cx="6755642" cy="4114800"/>
          </a:xfrm>
          <a:custGeom>
            <a:avLst/>
            <a:gdLst/>
            <a:ahLst/>
            <a:cxnLst/>
            <a:rect r="r" b="b" t="t" l="l"/>
            <a:pathLst>
              <a:path h="4114800" w="6755642">
                <a:moveTo>
                  <a:pt x="0" y="0"/>
                </a:moveTo>
                <a:lnTo>
                  <a:pt x="6755642" y="0"/>
                </a:lnTo>
                <a:lnTo>
                  <a:pt x="67556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63" r="0" b="-63"/>
            </a:stretch>
          </a:blipFill>
        </p:spPr>
      </p:sp>
      <p:sp>
        <p:nvSpPr>
          <p:cNvPr name="TextBox 3" id="3"/>
          <p:cNvSpPr txBox="true"/>
          <p:nvPr/>
        </p:nvSpPr>
        <p:spPr>
          <a:xfrm rot="0">
            <a:off x="1603489" y="1335691"/>
            <a:ext cx="15655811" cy="1105222"/>
          </a:xfrm>
          <a:prstGeom prst="rect">
            <a:avLst/>
          </a:prstGeom>
        </p:spPr>
        <p:txBody>
          <a:bodyPr anchor="t" rtlCol="false" tIns="0" lIns="0" bIns="0" rIns="0">
            <a:spAutoFit/>
          </a:bodyPr>
          <a:lstStyle/>
          <a:p>
            <a:pPr algn="ctr">
              <a:lnSpc>
                <a:spcPts val="5701"/>
              </a:lnSpc>
            </a:pPr>
            <a:r>
              <a:rPr lang="en-US" sz="9504">
                <a:solidFill>
                  <a:srgbClr val="5E17EB"/>
                </a:solidFill>
                <a:latin typeface="Spectre"/>
                <a:ea typeface="Spectre"/>
                <a:cs typeface="Spectre"/>
                <a:sym typeface="Spectre"/>
              </a:rPr>
              <a:t>PROGRAMMING </a:t>
            </a:r>
          </a:p>
          <a:p>
            <a:pPr algn="ctr">
              <a:lnSpc>
                <a:spcPts val="5701"/>
              </a:lnSpc>
            </a:pPr>
            <a:r>
              <a:rPr lang="en-US" sz="9504">
                <a:solidFill>
                  <a:srgbClr val="5E17EB"/>
                </a:solidFill>
                <a:latin typeface="Spectre"/>
                <a:ea typeface="Spectre"/>
                <a:cs typeface="Spectre"/>
                <a:sym typeface="Spectre"/>
              </a:rPr>
              <a:t>TIME</a:t>
            </a:r>
          </a:p>
        </p:txBody>
      </p:sp>
      <p:sp>
        <p:nvSpPr>
          <p:cNvPr name="TextBox 4" id="4"/>
          <p:cNvSpPr txBox="true"/>
          <p:nvPr/>
        </p:nvSpPr>
        <p:spPr>
          <a:xfrm rot="0">
            <a:off x="7304371" y="5898559"/>
            <a:ext cx="11702711" cy="381322"/>
          </a:xfrm>
          <a:prstGeom prst="rect">
            <a:avLst/>
          </a:prstGeom>
        </p:spPr>
        <p:txBody>
          <a:bodyPr anchor="t" rtlCol="false" tIns="0" lIns="0" bIns="0" rIns="0">
            <a:spAutoFit/>
          </a:bodyPr>
          <a:lstStyle/>
          <a:p>
            <a:pPr algn="ctr">
              <a:lnSpc>
                <a:spcPts val="5701"/>
              </a:lnSpc>
            </a:pPr>
            <a:r>
              <a:rPr lang="en-US" sz="9504">
                <a:solidFill>
                  <a:srgbClr val="5E17EB"/>
                </a:solidFill>
                <a:latin typeface="Spectre"/>
                <a:ea typeface="Spectre"/>
                <a:cs typeface="Spectre"/>
                <a:sym typeface="Spectre"/>
              </a:rPr>
              <a:t>ITERATION</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71.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grpSp>
        <p:nvGrpSpPr>
          <p:cNvPr name="Group 2" id="2"/>
          <p:cNvGrpSpPr/>
          <p:nvPr/>
        </p:nvGrpSpPr>
        <p:grpSpPr>
          <a:xfrm rot="0">
            <a:off x="2895247" y="3765135"/>
            <a:ext cx="13135972" cy="4775312"/>
            <a:chOff x="0" y="0"/>
            <a:chExt cx="17514629" cy="6367083"/>
          </a:xfrm>
        </p:grpSpPr>
        <p:sp>
          <p:nvSpPr>
            <p:cNvPr name="Freeform 3" id="3"/>
            <p:cNvSpPr/>
            <p:nvPr/>
          </p:nvSpPr>
          <p:spPr>
            <a:xfrm flipH="false" flipV="false" rot="0">
              <a:off x="0" y="0"/>
              <a:ext cx="17514570" cy="6367145"/>
            </a:xfrm>
            <a:custGeom>
              <a:avLst/>
              <a:gdLst/>
              <a:ahLst/>
              <a:cxnLst/>
              <a:rect r="r" b="b" t="t" l="l"/>
              <a:pathLst>
                <a:path h="6367145" w="17514570">
                  <a:moveTo>
                    <a:pt x="0" y="0"/>
                  </a:moveTo>
                  <a:lnTo>
                    <a:pt x="17514570" y="0"/>
                  </a:lnTo>
                  <a:lnTo>
                    <a:pt x="17514570" y="6367145"/>
                  </a:lnTo>
                  <a:lnTo>
                    <a:pt x="0" y="6367145"/>
                  </a:lnTo>
                  <a:lnTo>
                    <a:pt x="0" y="0"/>
                  </a:lnTo>
                  <a:close/>
                </a:path>
              </a:pathLst>
            </a:custGeom>
            <a:blipFill>
              <a:blip r:embed="rId2"/>
              <a:stretch>
                <a:fillRect l="0" t="0" r="0" b="0"/>
              </a:stretch>
            </a:blipFill>
          </p:spPr>
        </p:sp>
      </p:grpSp>
      <p:sp>
        <p:nvSpPr>
          <p:cNvPr name="TextBox 4" id="4"/>
          <p:cNvSpPr txBox="true"/>
          <p:nvPr/>
        </p:nvSpPr>
        <p:spPr>
          <a:xfrm rot="0">
            <a:off x="285789" y="886475"/>
            <a:ext cx="16224818" cy="1105222"/>
          </a:xfrm>
          <a:prstGeom prst="rect">
            <a:avLst/>
          </a:prstGeom>
        </p:spPr>
        <p:txBody>
          <a:bodyPr anchor="t" rtlCol="false" tIns="0" lIns="0" bIns="0" rIns="0">
            <a:spAutoFit/>
          </a:bodyPr>
          <a:lstStyle/>
          <a:p>
            <a:pPr algn="l">
              <a:lnSpc>
                <a:spcPts val="5701"/>
              </a:lnSpc>
            </a:pPr>
            <a:r>
              <a:rPr lang="en-US" sz="9504">
                <a:solidFill>
                  <a:srgbClr val="5E17EB"/>
                </a:solidFill>
                <a:latin typeface="Spectre"/>
                <a:ea typeface="Spectre"/>
                <a:cs typeface="Spectre"/>
                <a:sym typeface="Spectre"/>
              </a:rPr>
              <a:t>TASK 1 - MULTIPLES OF 3</a:t>
            </a:r>
          </a:p>
        </p:txBody>
      </p:sp>
      <p:sp>
        <p:nvSpPr>
          <p:cNvPr name="TextBox 5" id="5"/>
          <p:cNvSpPr txBox="true"/>
          <p:nvPr/>
        </p:nvSpPr>
        <p:spPr>
          <a:xfrm rot="0">
            <a:off x="463386" y="2371466"/>
            <a:ext cx="16795914" cy="1042916"/>
          </a:xfrm>
          <a:prstGeom prst="rect">
            <a:avLst/>
          </a:prstGeom>
        </p:spPr>
        <p:txBody>
          <a:bodyPr anchor="t" rtlCol="false" tIns="0" lIns="0" bIns="0" rIns="0">
            <a:spAutoFit/>
          </a:bodyPr>
          <a:lstStyle/>
          <a:p>
            <a:pPr algn="l">
              <a:lnSpc>
                <a:spcPts val="3975"/>
              </a:lnSpc>
            </a:pPr>
            <a:r>
              <a:rPr lang="en-US" sz="2839">
                <a:solidFill>
                  <a:srgbClr val="000000"/>
                </a:solidFill>
                <a:latin typeface="Code Pro"/>
                <a:ea typeface="Code Pro"/>
                <a:cs typeface="Code Pro"/>
                <a:sym typeface="Code Pro"/>
              </a:rPr>
              <a:t>Use a FOR loop (count-controlled) to output the first 5 multiples of 3. Your program should output the following:</a:t>
            </a:r>
          </a:p>
        </p:txBody>
      </p:sp>
      <p:grpSp>
        <p:nvGrpSpPr>
          <p:cNvPr name="Group 6" id="6"/>
          <p:cNvGrpSpPr/>
          <p:nvPr/>
        </p:nvGrpSpPr>
        <p:grpSpPr>
          <a:xfrm rot="0">
            <a:off x="2537237" y="180743"/>
            <a:ext cx="13213526" cy="9925515"/>
            <a:chOff x="0" y="0"/>
            <a:chExt cx="17618034" cy="13234020"/>
          </a:xfrm>
        </p:grpSpPr>
        <p:sp>
          <p:nvSpPr>
            <p:cNvPr name="Freeform 7" id="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8" id="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9" id="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72.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grpSp>
        <p:nvGrpSpPr>
          <p:cNvPr name="Group 2" id="2"/>
          <p:cNvGrpSpPr/>
          <p:nvPr/>
        </p:nvGrpSpPr>
        <p:grpSpPr>
          <a:xfrm rot="0">
            <a:off x="3865657" y="3518805"/>
            <a:ext cx="11455118" cy="6334007"/>
            <a:chOff x="0" y="0"/>
            <a:chExt cx="15273491" cy="8445343"/>
          </a:xfrm>
        </p:grpSpPr>
        <p:sp>
          <p:nvSpPr>
            <p:cNvPr name="Freeform 3" id="3"/>
            <p:cNvSpPr/>
            <p:nvPr/>
          </p:nvSpPr>
          <p:spPr>
            <a:xfrm flipH="false" flipV="false" rot="0">
              <a:off x="0" y="0"/>
              <a:ext cx="15273528" cy="8445373"/>
            </a:xfrm>
            <a:custGeom>
              <a:avLst/>
              <a:gdLst/>
              <a:ahLst/>
              <a:cxnLst/>
              <a:rect r="r" b="b" t="t" l="l"/>
              <a:pathLst>
                <a:path h="8445373" w="15273528">
                  <a:moveTo>
                    <a:pt x="0" y="0"/>
                  </a:moveTo>
                  <a:lnTo>
                    <a:pt x="15273528" y="0"/>
                  </a:lnTo>
                  <a:lnTo>
                    <a:pt x="15273528" y="8445373"/>
                  </a:lnTo>
                  <a:lnTo>
                    <a:pt x="0" y="8445373"/>
                  </a:lnTo>
                  <a:lnTo>
                    <a:pt x="0" y="0"/>
                  </a:lnTo>
                  <a:close/>
                </a:path>
              </a:pathLst>
            </a:custGeom>
            <a:blipFill>
              <a:blip r:embed="rId2"/>
              <a:stretch>
                <a:fillRect l="0" t="0" r="0" b="0"/>
              </a:stretch>
            </a:blipFill>
          </p:spPr>
        </p:sp>
      </p:grpSp>
      <p:sp>
        <p:nvSpPr>
          <p:cNvPr name="TextBox 4" id="4"/>
          <p:cNvSpPr txBox="true"/>
          <p:nvPr/>
        </p:nvSpPr>
        <p:spPr>
          <a:xfrm rot="0">
            <a:off x="285789" y="886475"/>
            <a:ext cx="16224818" cy="1105222"/>
          </a:xfrm>
          <a:prstGeom prst="rect">
            <a:avLst/>
          </a:prstGeom>
        </p:spPr>
        <p:txBody>
          <a:bodyPr anchor="t" rtlCol="false" tIns="0" lIns="0" bIns="0" rIns="0">
            <a:spAutoFit/>
          </a:bodyPr>
          <a:lstStyle/>
          <a:p>
            <a:pPr algn="l">
              <a:lnSpc>
                <a:spcPts val="5701"/>
              </a:lnSpc>
            </a:pPr>
            <a:r>
              <a:rPr lang="en-US" sz="9504">
                <a:solidFill>
                  <a:srgbClr val="5E17EB"/>
                </a:solidFill>
                <a:latin typeface="Spectre"/>
                <a:ea typeface="Spectre"/>
                <a:cs typeface="Spectre"/>
                <a:sym typeface="Spectre"/>
              </a:rPr>
              <a:t>TASK 2- </a:t>
            </a:r>
          </a:p>
          <a:p>
            <a:pPr algn="l">
              <a:lnSpc>
                <a:spcPts val="5701"/>
              </a:lnSpc>
            </a:pPr>
            <a:r>
              <a:rPr lang="en-US" sz="9504">
                <a:solidFill>
                  <a:srgbClr val="5E17EB"/>
                </a:solidFill>
                <a:latin typeface="Spectre"/>
                <a:ea typeface="Spectre"/>
                <a:cs typeface="Spectre"/>
                <a:sym typeface="Spectre"/>
              </a:rPr>
              <a:t>COUNTDOWN </a:t>
            </a:r>
          </a:p>
        </p:txBody>
      </p:sp>
      <p:sp>
        <p:nvSpPr>
          <p:cNvPr name="TextBox 5" id="5"/>
          <p:cNvSpPr txBox="true"/>
          <p:nvPr/>
        </p:nvSpPr>
        <p:spPr>
          <a:xfrm rot="0">
            <a:off x="463386" y="2371466"/>
            <a:ext cx="16795914" cy="1042916"/>
          </a:xfrm>
          <a:prstGeom prst="rect">
            <a:avLst/>
          </a:prstGeom>
        </p:spPr>
        <p:txBody>
          <a:bodyPr anchor="t" rtlCol="false" tIns="0" lIns="0" bIns="0" rIns="0">
            <a:spAutoFit/>
          </a:bodyPr>
          <a:lstStyle/>
          <a:p>
            <a:pPr algn="l">
              <a:lnSpc>
                <a:spcPts val="3975"/>
              </a:lnSpc>
            </a:pPr>
            <a:r>
              <a:rPr lang="en-US" sz="2839">
                <a:solidFill>
                  <a:srgbClr val="000000"/>
                </a:solidFill>
                <a:latin typeface="Code Pro"/>
                <a:ea typeface="Code Pro"/>
                <a:cs typeface="Code Pro"/>
                <a:sym typeface="Code Pro"/>
              </a:rPr>
              <a:t>Use a FOR loop (count-controlled) to output a countdown from 10 to 0. Your program should output as the diagram below:</a:t>
            </a:r>
          </a:p>
        </p:txBody>
      </p:sp>
      <p:grpSp>
        <p:nvGrpSpPr>
          <p:cNvPr name="Group 6" id="6"/>
          <p:cNvGrpSpPr/>
          <p:nvPr/>
        </p:nvGrpSpPr>
        <p:grpSpPr>
          <a:xfrm rot="0">
            <a:off x="2537237" y="180743"/>
            <a:ext cx="13213526" cy="9925515"/>
            <a:chOff x="0" y="0"/>
            <a:chExt cx="17618034" cy="13234020"/>
          </a:xfrm>
        </p:grpSpPr>
        <p:sp>
          <p:nvSpPr>
            <p:cNvPr name="Freeform 7" id="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8" id="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9" id="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73.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sp>
        <p:nvSpPr>
          <p:cNvPr name="TextBox 2" id="2"/>
          <p:cNvSpPr txBox="true"/>
          <p:nvPr/>
        </p:nvSpPr>
        <p:spPr>
          <a:xfrm rot="0">
            <a:off x="285789" y="886475"/>
            <a:ext cx="16224818" cy="1829122"/>
          </a:xfrm>
          <a:prstGeom prst="rect">
            <a:avLst/>
          </a:prstGeom>
        </p:spPr>
        <p:txBody>
          <a:bodyPr anchor="t" rtlCol="false" tIns="0" lIns="0" bIns="0" rIns="0">
            <a:spAutoFit/>
          </a:bodyPr>
          <a:lstStyle/>
          <a:p>
            <a:pPr algn="l">
              <a:lnSpc>
                <a:spcPts val="5701"/>
              </a:lnSpc>
            </a:pPr>
            <a:r>
              <a:rPr lang="en-US" sz="9504">
                <a:solidFill>
                  <a:srgbClr val="5E17EB"/>
                </a:solidFill>
                <a:latin typeface="Spectre"/>
                <a:ea typeface="Spectre"/>
                <a:cs typeface="Spectre"/>
                <a:sym typeface="Spectre"/>
              </a:rPr>
              <a:t>TASK 3- </a:t>
            </a:r>
          </a:p>
          <a:p>
            <a:pPr algn="l">
              <a:lnSpc>
                <a:spcPts val="5701"/>
              </a:lnSpc>
            </a:pPr>
            <a:r>
              <a:rPr lang="en-US" sz="9504">
                <a:solidFill>
                  <a:srgbClr val="5E17EB"/>
                </a:solidFill>
                <a:latin typeface="Spectre"/>
                <a:ea typeface="Spectre"/>
                <a:cs typeface="Spectre"/>
                <a:sym typeface="Spectre"/>
              </a:rPr>
              <a:t>COUNTDOWN (WHILE LOOP)</a:t>
            </a:r>
          </a:p>
        </p:txBody>
      </p:sp>
      <p:sp>
        <p:nvSpPr>
          <p:cNvPr name="TextBox 3" id="3"/>
          <p:cNvSpPr txBox="true"/>
          <p:nvPr/>
        </p:nvSpPr>
        <p:spPr>
          <a:xfrm rot="0">
            <a:off x="463386" y="3283223"/>
            <a:ext cx="16795914" cy="1042916"/>
          </a:xfrm>
          <a:prstGeom prst="rect">
            <a:avLst/>
          </a:prstGeom>
        </p:spPr>
        <p:txBody>
          <a:bodyPr anchor="t" rtlCol="false" tIns="0" lIns="0" bIns="0" rIns="0">
            <a:spAutoFit/>
          </a:bodyPr>
          <a:lstStyle/>
          <a:p>
            <a:pPr algn="l">
              <a:lnSpc>
                <a:spcPts val="3975"/>
              </a:lnSpc>
            </a:pPr>
            <a:r>
              <a:rPr lang="en-US" sz="2839">
                <a:solidFill>
                  <a:srgbClr val="000000"/>
                </a:solidFill>
                <a:latin typeface="Code Pro"/>
                <a:ea typeface="Code Pro"/>
                <a:cs typeface="Code Pro"/>
                <a:sym typeface="Code Pro"/>
              </a:rPr>
              <a:t>Use a WHILE loop (count-controlled) to output a countdown from 10 to 0. Your program should output as the diagram below:</a:t>
            </a:r>
          </a:p>
        </p:txBody>
      </p:sp>
      <p:grpSp>
        <p:nvGrpSpPr>
          <p:cNvPr name="Group 4" id="4"/>
          <p:cNvGrpSpPr/>
          <p:nvPr/>
        </p:nvGrpSpPr>
        <p:grpSpPr>
          <a:xfrm rot="0">
            <a:off x="3581153" y="3833256"/>
            <a:ext cx="11455118" cy="6334007"/>
            <a:chOff x="0" y="0"/>
            <a:chExt cx="15273491" cy="8445343"/>
          </a:xfrm>
        </p:grpSpPr>
        <p:sp>
          <p:nvSpPr>
            <p:cNvPr name="Freeform 5" id="5"/>
            <p:cNvSpPr/>
            <p:nvPr/>
          </p:nvSpPr>
          <p:spPr>
            <a:xfrm flipH="false" flipV="false" rot="0">
              <a:off x="0" y="0"/>
              <a:ext cx="15273528" cy="8445373"/>
            </a:xfrm>
            <a:custGeom>
              <a:avLst/>
              <a:gdLst/>
              <a:ahLst/>
              <a:cxnLst/>
              <a:rect r="r" b="b" t="t" l="l"/>
              <a:pathLst>
                <a:path h="8445373" w="15273528">
                  <a:moveTo>
                    <a:pt x="0" y="0"/>
                  </a:moveTo>
                  <a:lnTo>
                    <a:pt x="15273528" y="0"/>
                  </a:lnTo>
                  <a:lnTo>
                    <a:pt x="15273528" y="8445373"/>
                  </a:lnTo>
                  <a:lnTo>
                    <a:pt x="0" y="8445373"/>
                  </a:lnTo>
                  <a:lnTo>
                    <a:pt x="0" y="0"/>
                  </a:lnTo>
                  <a:close/>
                </a:path>
              </a:pathLst>
            </a:custGeom>
            <a:blipFill>
              <a:blip r:embed="rId2"/>
              <a:stretch>
                <a:fillRect l="0" t="0" r="0" b="0"/>
              </a:stretch>
            </a:blipFill>
          </p:spPr>
        </p:sp>
      </p:grpSp>
      <p:grpSp>
        <p:nvGrpSpPr>
          <p:cNvPr name="Group 6" id="6"/>
          <p:cNvGrpSpPr/>
          <p:nvPr/>
        </p:nvGrpSpPr>
        <p:grpSpPr>
          <a:xfrm rot="0">
            <a:off x="2537237" y="180743"/>
            <a:ext cx="13213526" cy="9925515"/>
            <a:chOff x="0" y="0"/>
            <a:chExt cx="17618034" cy="13234020"/>
          </a:xfrm>
        </p:grpSpPr>
        <p:sp>
          <p:nvSpPr>
            <p:cNvPr name="Freeform 7" id="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8" id="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9" id="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74.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grpSp>
        <p:nvGrpSpPr>
          <p:cNvPr name="Group 2" id="2"/>
          <p:cNvGrpSpPr/>
          <p:nvPr/>
        </p:nvGrpSpPr>
        <p:grpSpPr>
          <a:xfrm rot="0">
            <a:off x="3611101" y="5143500"/>
            <a:ext cx="11455118" cy="4784197"/>
            <a:chOff x="0" y="0"/>
            <a:chExt cx="15273491" cy="6378929"/>
          </a:xfrm>
        </p:grpSpPr>
        <p:sp>
          <p:nvSpPr>
            <p:cNvPr name="Freeform 3" id="3"/>
            <p:cNvSpPr/>
            <p:nvPr/>
          </p:nvSpPr>
          <p:spPr>
            <a:xfrm flipH="false" flipV="false" rot="0">
              <a:off x="0" y="0"/>
              <a:ext cx="15273528" cy="6378956"/>
            </a:xfrm>
            <a:custGeom>
              <a:avLst/>
              <a:gdLst/>
              <a:ahLst/>
              <a:cxnLst/>
              <a:rect r="r" b="b" t="t" l="l"/>
              <a:pathLst>
                <a:path h="6378956" w="15273528">
                  <a:moveTo>
                    <a:pt x="0" y="0"/>
                  </a:moveTo>
                  <a:lnTo>
                    <a:pt x="15273528" y="0"/>
                  </a:lnTo>
                  <a:lnTo>
                    <a:pt x="15273528" y="6378956"/>
                  </a:lnTo>
                  <a:lnTo>
                    <a:pt x="0" y="6378956"/>
                  </a:lnTo>
                  <a:lnTo>
                    <a:pt x="0" y="0"/>
                  </a:lnTo>
                  <a:close/>
                </a:path>
              </a:pathLst>
            </a:custGeom>
            <a:blipFill>
              <a:blip r:embed="rId2"/>
              <a:stretch>
                <a:fillRect l="0" t="0" r="0" b="0"/>
              </a:stretch>
            </a:blipFill>
          </p:spPr>
        </p:sp>
      </p:grpSp>
      <p:sp>
        <p:nvSpPr>
          <p:cNvPr name="TextBox 4" id="4"/>
          <p:cNvSpPr txBox="true"/>
          <p:nvPr/>
        </p:nvSpPr>
        <p:spPr>
          <a:xfrm rot="0">
            <a:off x="285789" y="886475"/>
            <a:ext cx="16224818" cy="1829122"/>
          </a:xfrm>
          <a:prstGeom prst="rect">
            <a:avLst/>
          </a:prstGeom>
        </p:spPr>
        <p:txBody>
          <a:bodyPr anchor="t" rtlCol="false" tIns="0" lIns="0" bIns="0" rIns="0">
            <a:spAutoFit/>
          </a:bodyPr>
          <a:lstStyle/>
          <a:p>
            <a:pPr algn="l">
              <a:lnSpc>
                <a:spcPts val="5701"/>
              </a:lnSpc>
            </a:pPr>
            <a:r>
              <a:rPr lang="en-US" sz="9504">
                <a:solidFill>
                  <a:srgbClr val="5E17EB"/>
                </a:solidFill>
                <a:latin typeface="Spectre"/>
                <a:ea typeface="Spectre"/>
                <a:cs typeface="Spectre"/>
                <a:sym typeface="Spectre"/>
              </a:rPr>
              <a:t>TASK 4- </a:t>
            </a:r>
          </a:p>
          <a:p>
            <a:pPr algn="l">
              <a:lnSpc>
                <a:spcPts val="5701"/>
              </a:lnSpc>
            </a:pPr>
            <a:r>
              <a:rPr lang="en-US" sz="9504">
                <a:solidFill>
                  <a:srgbClr val="5E17EB"/>
                </a:solidFill>
                <a:latin typeface="Spectre"/>
                <a:ea typeface="Spectre"/>
                <a:cs typeface="Spectre"/>
                <a:sym typeface="Spectre"/>
              </a:rPr>
              <a:t>I WANT POSITIVE NUMBER</a:t>
            </a:r>
          </a:p>
        </p:txBody>
      </p:sp>
      <p:sp>
        <p:nvSpPr>
          <p:cNvPr name="TextBox 5" id="5"/>
          <p:cNvSpPr txBox="true"/>
          <p:nvPr/>
        </p:nvSpPr>
        <p:spPr>
          <a:xfrm rot="0">
            <a:off x="463386" y="3309913"/>
            <a:ext cx="16795914" cy="2043658"/>
          </a:xfrm>
          <a:prstGeom prst="rect">
            <a:avLst/>
          </a:prstGeom>
        </p:spPr>
        <p:txBody>
          <a:bodyPr anchor="t" rtlCol="false" tIns="0" lIns="0" bIns="0" rIns="0">
            <a:spAutoFit/>
          </a:bodyPr>
          <a:lstStyle/>
          <a:p>
            <a:pPr algn="l">
              <a:lnSpc>
                <a:spcPts val="3975"/>
              </a:lnSpc>
            </a:pPr>
            <a:r>
              <a:rPr lang="en-US" sz="2839">
                <a:solidFill>
                  <a:srgbClr val="000000"/>
                </a:solidFill>
                <a:latin typeface="Code Pro"/>
                <a:ea typeface="Code Pro"/>
                <a:cs typeface="Code Pro"/>
                <a:sym typeface="Code Pro"/>
              </a:rPr>
              <a:t>Write a program that asks user to input numbers REPEATEDLY until the user keys in a positive number. </a:t>
            </a:r>
          </a:p>
          <a:p>
            <a:pPr algn="l">
              <a:lnSpc>
                <a:spcPts val="3975"/>
              </a:lnSpc>
            </a:pPr>
          </a:p>
          <a:p>
            <a:pPr algn="l">
              <a:lnSpc>
                <a:spcPts val="3975"/>
              </a:lnSpc>
            </a:pPr>
            <a:r>
              <a:rPr lang="en-US" sz="2839">
                <a:solidFill>
                  <a:srgbClr val="000000"/>
                </a:solidFill>
                <a:latin typeface="Code Pro"/>
                <a:ea typeface="Code Pro"/>
                <a:cs typeface="Code Pro"/>
                <a:sym typeface="Code Pro"/>
              </a:rPr>
              <a:t>Your program would work like this:</a:t>
            </a:r>
          </a:p>
        </p:txBody>
      </p:sp>
      <p:grpSp>
        <p:nvGrpSpPr>
          <p:cNvPr name="Group 6" id="6"/>
          <p:cNvGrpSpPr/>
          <p:nvPr/>
        </p:nvGrpSpPr>
        <p:grpSpPr>
          <a:xfrm rot="0">
            <a:off x="2537237" y="180743"/>
            <a:ext cx="13213526" cy="9925515"/>
            <a:chOff x="0" y="0"/>
            <a:chExt cx="17618034" cy="13234020"/>
          </a:xfrm>
        </p:grpSpPr>
        <p:sp>
          <p:nvSpPr>
            <p:cNvPr name="Freeform 7" id="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8" id="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9" id="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75.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sp>
        <p:nvSpPr>
          <p:cNvPr name="TextBox 2" id="2"/>
          <p:cNvSpPr txBox="true"/>
          <p:nvPr/>
        </p:nvSpPr>
        <p:spPr>
          <a:xfrm rot="0">
            <a:off x="285789" y="886475"/>
            <a:ext cx="16224818" cy="1105222"/>
          </a:xfrm>
          <a:prstGeom prst="rect">
            <a:avLst/>
          </a:prstGeom>
        </p:spPr>
        <p:txBody>
          <a:bodyPr anchor="t" rtlCol="false" tIns="0" lIns="0" bIns="0" rIns="0">
            <a:spAutoFit/>
          </a:bodyPr>
          <a:lstStyle/>
          <a:p>
            <a:pPr algn="l">
              <a:lnSpc>
                <a:spcPts val="5701"/>
              </a:lnSpc>
            </a:pPr>
            <a:r>
              <a:rPr lang="en-US" sz="9504">
                <a:solidFill>
                  <a:srgbClr val="5E17EB"/>
                </a:solidFill>
                <a:latin typeface="Spectre"/>
                <a:ea typeface="Spectre"/>
                <a:cs typeface="Spectre"/>
                <a:sym typeface="Spectre"/>
              </a:rPr>
              <a:t>TASK 5- </a:t>
            </a:r>
          </a:p>
          <a:p>
            <a:pPr algn="l">
              <a:lnSpc>
                <a:spcPts val="5701"/>
              </a:lnSpc>
            </a:pPr>
            <a:r>
              <a:rPr lang="en-US" sz="9504">
                <a:solidFill>
                  <a:srgbClr val="5E17EB"/>
                </a:solidFill>
                <a:latin typeface="Spectre"/>
                <a:ea typeface="Spectre"/>
                <a:cs typeface="Spectre"/>
                <a:sym typeface="Spectre"/>
              </a:rPr>
              <a:t>SUM TO N </a:t>
            </a:r>
          </a:p>
        </p:txBody>
      </p:sp>
      <p:sp>
        <p:nvSpPr>
          <p:cNvPr name="TextBox 3" id="3"/>
          <p:cNvSpPr txBox="true"/>
          <p:nvPr/>
        </p:nvSpPr>
        <p:spPr>
          <a:xfrm rot="0">
            <a:off x="463386" y="2446335"/>
            <a:ext cx="16795914" cy="5546255"/>
          </a:xfrm>
          <a:prstGeom prst="rect">
            <a:avLst/>
          </a:prstGeom>
        </p:spPr>
        <p:txBody>
          <a:bodyPr anchor="t" rtlCol="false" tIns="0" lIns="0" bIns="0" rIns="0">
            <a:spAutoFit/>
          </a:bodyPr>
          <a:lstStyle/>
          <a:p>
            <a:pPr algn="l">
              <a:lnSpc>
                <a:spcPts val="3975"/>
              </a:lnSpc>
            </a:pPr>
            <a:r>
              <a:rPr lang="en-US" sz="2839">
                <a:solidFill>
                  <a:srgbClr val="000000"/>
                </a:solidFill>
                <a:latin typeface="Code Pro"/>
                <a:ea typeface="Code Pro"/>
                <a:cs typeface="Code Pro"/>
                <a:sym typeface="Code Pro"/>
              </a:rPr>
              <a:t>Write a program that asks user to input numbers REPEATEDLY until the user keys in a positive number (from Task 4). Using the positive number (N), calculate the sum from 0 up to N. </a:t>
            </a:r>
          </a:p>
          <a:p>
            <a:pPr algn="l">
              <a:lnSpc>
                <a:spcPts val="3975"/>
              </a:lnSpc>
            </a:pPr>
          </a:p>
          <a:p>
            <a:pPr algn="l">
              <a:lnSpc>
                <a:spcPts val="3975"/>
              </a:lnSpc>
            </a:pPr>
            <a:r>
              <a:rPr lang="en-US" sz="2839">
                <a:solidFill>
                  <a:srgbClr val="000000"/>
                </a:solidFill>
                <a:latin typeface="Code Pro"/>
                <a:ea typeface="Code Pro"/>
                <a:cs typeface="Code Pro"/>
                <a:sym typeface="Code Pro"/>
              </a:rPr>
              <a:t>Eg. If the user enters the value "5", your program should output the value 15 (5 + 4 + 3 + 2 + 1 + 0 = 15). </a:t>
            </a:r>
          </a:p>
          <a:p>
            <a:pPr algn="l">
              <a:lnSpc>
                <a:spcPts val="3975"/>
              </a:lnSpc>
            </a:pPr>
          </a:p>
          <a:p>
            <a:pPr algn="l">
              <a:lnSpc>
                <a:spcPts val="3975"/>
              </a:lnSpc>
            </a:pPr>
            <a:r>
              <a:rPr lang="en-US" sz="2839">
                <a:solidFill>
                  <a:srgbClr val="000000"/>
                </a:solidFill>
                <a:latin typeface="Code Pro"/>
                <a:ea typeface="Code Pro"/>
                <a:cs typeface="Code Pro"/>
                <a:sym typeface="Code Pro"/>
              </a:rPr>
              <a:t>Test case:</a:t>
            </a:r>
          </a:p>
          <a:p>
            <a:pPr algn="l">
              <a:lnSpc>
                <a:spcPts val="3975"/>
              </a:lnSpc>
            </a:pPr>
          </a:p>
          <a:p>
            <a:pPr algn="l">
              <a:lnSpc>
                <a:spcPts val="3975"/>
              </a:lnSpc>
            </a:pPr>
            <a:r>
              <a:rPr lang="en-US" sz="2839">
                <a:solidFill>
                  <a:srgbClr val="000000"/>
                </a:solidFill>
                <a:latin typeface="Code Pro"/>
                <a:ea typeface="Code Pro"/>
                <a:cs typeface="Code Pro"/>
                <a:sym typeface="Code Pro"/>
              </a:rPr>
              <a:t>INPUT = 3, OUTPUT = 6  </a:t>
            </a:r>
          </a:p>
          <a:p>
            <a:pPr algn="l">
              <a:lnSpc>
                <a:spcPts val="3975"/>
              </a:lnSpc>
            </a:pPr>
            <a:r>
              <a:rPr lang="en-US" sz="2839">
                <a:solidFill>
                  <a:srgbClr val="000000"/>
                </a:solidFill>
                <a:latin typeface="Code Pro"/>
                <a:ea typeface="Code Pro"/>
                <a:cs typeface="Code Pro"/>
                <a:sym typeface="Code Pro"/>
              </a:rPr>
              <a:t>INPUT = 10, OUTPUT = 55</a:t>
            </a:r>
          </a:p>
          <a:p>
            <a:pPr algn="l">
              <a:lnSpc>
                <a:spcPts val="3975"/>
              </a:lnSpc>
            </a:pPr>
            <a:r>
              <a:rPr lang="en-US" sz="2839">
                <a:solidFill>
                  <a:srgbClr val="000000"/>
                </a:solidFill>
                <a:latin typeface="Code Pro"/>
                <a:ea typeface="Code Pro"/>
                <a:cs typeface="Code Pro"/>
                <a:sym typeface="Code Pro"/>
              </a:rPr>
              <a:t>INPUT = 100, OUTPUT = 5050 </a:t>
            </a:r>
          </a:p>
        </p:txBody>
      </p:sp>
      <p:grpSp>
        <p:nvGrpSpPr>
          <p:cNvPr name="Group 4" id="4"/>
          <p:cNvGrpSpPr/>
          <p:nvPr/>
        </p:nvGrpSpPr>
        <p:grpSpPr>
          <a:xfrm rot="0">
            <a:off x="2537237" y="180743"/>
            <a:ext cx="13213526" cy="9925515"/>
            <a:chOff x="0" y="0"/>
            <a:chExt cx="17618034" cy="13234020"/>
          </a:xfrm>
        </p:grpSpPr>
        <p:sp>
          <p:nvSpPr>
            <p:cNvPr name="Freeform 5" id="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2">
                <a:alphaModFix amt="70000"/>
              </a:blip>
              <a:stretch>
                <a:fillRect l="0" t="0" r="0" b="0"/>
              </a:stretch>
            </a:blipFill>
          </p:spPr>
        </p:sp>
        <p:sp>
          <p:nvSpPr>
            <p:cNvPr name="Freeform 6" id="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3">
                <a:alphaModFix amt="9999"/>
              </a:blip>
              <a:stretch>
                <a:fillRect l="0" t="0" r="0" b="0"/>
              </a:stretch>
            </a:blipFill>
          </p:spPr>
        </p:sp>
        <p:sp>
          <p:nvSpPr>
            <p:cNvPr name="TextBox 7" id="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4" tooltip="http://www.exampaperspractice.co.uk"/>
                </a:rPr>
                <a:t>www.exampaperspractice.co.uk</a:t>
              </a:r>
            </a:p>
          </p:txBody>
        </p:sp>
      </p:grpSp>
    </p:spTree>
  </p:cSld>
  <p:clrMapOvr>
    <a:masterClrMapping/>
  </p:clrMapOvr>
</p:sld>
</file>

<file path=ppt/slides/slide76.xml><?xml version="1.0" encoding="utf-8"?>
<p:sld xmlns:p="http://schemas.openxmlformats.org/presentationml/2006/main" xmlns:a="http://schemas.openxmlformats.org/drawingml/2006/main" xmlns:r="http://schemas.openxmlformats.org/officeDocument/2006/relationships">
  <p:cSld>
    <p:bg>
      <p:bgPr>
        <a:solidFill>
          <a:srgbClr val="FF1616"/>
        </a:solidFill>
      </p:bgPr>
    </p:bg>
    <p:spTree>
      <p:nvGrpSpPr>
        <p:cNvPr id="1" name=""/>
        <p:cNvGrpSpPr/>
        <p:nvPr/>
      </p:nvGrpSpPr>
      <p:grpSpPr>
        <a:xfrm>
          <a:off x="0" y="0"/>
          <a:ext cx="0" cy="0"/>
          <a:chOff x="0" y="0"/>
          <a:chExt cx="0" cy="0"/>
        </a:xfrm>
      </p:grpSpPr>
      <p:grpSp>
        <p:nvGrpSpPr>
          <p:cNvPr name="Group 2" id="2"/>
          <p:cNvGrpSpPr/>
          <p:nvPr/>
        </p:nvGrpSpPr>
        <p:grpSpPr>
          <a:xfrm rot="0">
            <a:off x="0" y="2897405"/>
            <a:ext cx="18466249" cy="5214000"/>
            <a:chOff x="0" y="0"/>
            <a:chExt cx="24621665" cy="6952000"/>
          </a:xfrm>
        </p:grpSpPr>
        <p:sp>
          <p:nvSpPr>
            <p:cNvPr name="Freeform 3" id="3"/>
            <p:cNvSpPr/>
            <p:nvPr/>
          </p:nvSpPr>
          <p:spPr>
            <a:xfrm flipH="false" flipV="false" rot="0">
              <a:off x="0" y="0"/>
              <a:ext cx="24621617" cy="6951980"/>
            </a:xfrm>
            <a:custGeom>
              <a:avLst/>
              <a:gdLst/>
              <a:ahLst/>
              <a:cxnLst/>
              <a:rect r="r" b="b" t="t" l="l"/>
              <a:pathLst>
                <a:path h="6951980" w="24621617">
                  <a:moveTo>
                    <a:pt x="0" y="0"/>
                  </a:moveTo>
                  <a:lnTo>
                    <a:pt x="24621617" y="0"/>
                  </a:lnTo>
                  <a:lnTo>
                    <a:pt x="24621617" y="6951980"/>
                  </a:lnTo>
                  <a:lnTo>
                    <a:pt x="0" y="6951980"/>
                  </a:lnTo>
                  <a:lnTo>
                    <a:pt x="0" y="0"/>
                  </a:lnTo>
                  <a:close/>
                </a:path>
              </a:pathLst>
            </a:custGeom>
            <a:blipFill>
              <a:blip r:embed="rId2"/>
              <a:stretch>
                <a:fillRect l="0" t="0" r="0" b="0"/>
              </a:stretch>
            </a:blipFill>
          </p:spPr>
        </p:sp>
      </p:grpSp>
      <p:sp>
        <p:nvSpPr>
          <p:cNvPr name="TextBox 4" id="4"/>
          <p:cNvSpPr txBox="true"/>
          <p:nvPr/>
        </p:nvSpPr>
        <p:spPr>
          <a:xfrm rot="0">
            <a:off x="303020" y="1420628"/>
            <a:ext cx="16224818" cy="381322"/>
          </a:xfrm>
          <a:prstGeom prst="rect">
            <a:avLst/>
          </a:prstGeom>
        </p:spPr>
        <p:txBody>
          <a:bodyPr anchor="t" rtlCol="false" tIns="0" lIns="0" bIns="0" rIns="0">
            <a:spAutoFit/>
          </a:bodyPr>
          <a:lstStyle/>
          <a:p>
            <a:pPr algn="l">
              <a:lnSpc>
                <a:spcPts val="5701"/>
              </a:lnSpc>
            </a:pPr>
            <a:r>
              <a:rPr lang="en-US" sz="9504">
                <a:solidFill>
                  <a:srgbClr val="D9EEFF"/>
                </a:solidFill>
                <a:latin typeface="Spectre"/>
                <a:ea typeface="Spectre"/>
                <a:cs typeface="Spectre"/>
                <a:sym typeface="Spectre"/>
              </a:rPr>
              <a:t>ANSWER - TASK 1</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77.xml><?xml version="1.0" encoding="utf-8"?>
<p:sld xmlns:p="http://schemas.openxmlformats.org/presentationml/2006/main" xmlns:a="http://schemas.openxmlformats.org/drawingml/2006/main" xmlns:r="http://schemas.openxmlformats.org/officeDocument/2006/relationships">
  <p:cSld>
    <p:bg>
      <p:bgPr>
        <a:solidFill>
          <a:srgbClr val="FF1616"/>
        </a:solidFill>
      </p:bgPr>
    </p:bg>
    <p:spTree>
      <p:nvGrpSpPr>
        <p:cNvPr id="1" name=""/>
        <p:cNvGrpSpPr/>
        <p:nvPr/>
      </p:nvGrpSpPr>
      <p:grpSpPr>
        <a:xfrm>
          <a:off x="0" y="0"/>
          <a:ext cx="0" cy="0"/>
          <a:chOff x="0" y="0"/>
          <a:chExt cx="0" cy="0"/>
        </a:xfrm>
      </p:grpSpPr>
      <p:grpSp>
        <p:nvGrpSpPr>
          <p:cNvPr name="Group 2" id="2"/>
          <p:cNvGrpSpPr/>
          <p:nvPr/>
        </p:nvGrpSpPr>
        <p:grpSpPr>
          <a:xfrm rot="0">
            <a:off x="0" y="2642990"/>
            <a:ext cx="18462233" cy="5712432"/>
            <a:chOff x="0" y="0"/>
            <a:chExt cx="24616311" cy="7616576"/>
          </a:xfrm>
        </p:grpSpPr>
        <p:sp>
          <p:nvSpPr>
            <p:cNvPr name="Freeform 3" id="3"/>
            <p:cNvSpPr/>
            <p:nvPr/>
          </p:nvSpPr>
          <p:spPr>
            <a:xfrm flipH="false" flipV="false" rot="0">
              <a:off x="0" y="0"/>
              <a:ext cx="24616283" cy="7616571"/>
            </a:xfrm>
            <a:custGeom>
              <a:avLst/>
              <a:gdLst/>
              <a:ahLst/>
              <a:cxnLst/>
              <a:rect r="r" b="b" t="t" l="l"/>
              <a:pathLst>
                <a:path h="7616571" w="24616283">
                  <a:moveTo>
                    <a:pt x="0" y="0"/>
                  </a:moveTo>
                  <a:lnTo>
                    <a:pt x="24616283" y="0"/>
                  </a:lnTo>
                  <a:lnTo>
                    <a:pt x="24616283" y="7616571"/>
                  </a:lnTo>
                  <a:lnTo>
                    <a:pt x="0" y="7616571"/>
                  </a:lnTo>
                  <a:lnTo>
                    <a:pt x="0" y="0"/>
                  </a:lnTo>
                  <a:close/>
                </a:path>
              </a:pathLst>
            </a:custGeom>
            <a:blipFill>
              <a:blip r:embed="rId2"/>
              <a:stretch>
                <a:fillRect l="0" t="0" r="0" b="0"/>
              </a:stretch>
            </a:blipFill>
          </p:spPr>
        </p:sp>
      </p:grpSp>
      <p:sp>
        <p:nvSpPr>
          <p:cNvPr name="TextBox 4" id="4"/>
          <p:cNvSpPr txBox="true"/>
          <p:nvPr/>
        </p:nvSpPr>
        <p:spPr>
          <a:xfrm rot="0">
            <a:off x="285789" y="886475"/>
            <a:ext cx="16224818" cy="1105222"/>
          </a:xfrm>
          <a:prstGeom prst="rect">
            <a:avLst/>
          </a:prstGeom>
        </p:spPr>
        <p:txBody>
          <a:bodyPr anchor="t" rtlCol="false" tIns="0" lIns="0" bIns="0" rIns="0">
            <a:spAutoFit/>
          </a:bodyPr>
          <a:lstStyle/>
          <a:p>
            <a:pPr algn="l">
              <a:lnSpc>
                <a:spcPts val="5701"/>
              </a:lnSpc>
            </a:pPr>
            <a:r>
              <a:rPr lang="en-US" sz="9504">
                <a:solidFill>
                  <a:srgbClr val="D9EEFF"/>
                </a:solidFill>
                <a:latin typeface="Spectre"/>
                <a:ea typeface="Spectre"/>
                <a:cs typeface="Spectre"/>
                <a:sym typeface="Spectre"/>
              </a:rPr>
              <a:t>ANSWER - TASK 2 </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78.xml><?xml version="1.0" encoding="utf-8"?>
<p:sld xmlns:p="http://schemas.openxmlformats.org/presentationml/2006/main" xmlns:a="http://schemas.openxmlformats.org/drawingml/2006/main" xmlns:r="http://schemas.openxmlformats.org/officeDocument/2006/relationships">
  <p:cSld>
    <p:bg>
      <p:bgPr>
        <a:solidFill>
          <a:srgbClr val="FF1616"/>
        </a:solidFill>
      </p:bgPr>
    </p:bg>
    <p:spTree>
      <p:nvGrpSpPr>
        <p:cNvPr id="1" name=""/>
        <p:cNvGrpSpPr/>
        <p:nvPr/>
      </p:nvGrpSpPr>
      <p:grpSpPr>
        <a:xfrm>
          <a:off x="0" y="0"/>
          <a:ext cx="0" cy="0"/>
          <a:chOff x="0" y="0"/>
          <a:chExt cx="0" cy="0"/>
        </a:xfrm>
      </p:grpSpPr>
      <p:grpSp>
        <p:nvGrpSpPr>
          <p:cNvPr name="Group 2" id="2"/>
          <p:cNvGrpSpPr/>
          <p:nvPr/>
        </p:nvGrpSpPr>
        <p:grpSpPr>
          <a:xfrm rot="0">
            <a:off x="1028700" y="2521405"/>
            <a:ext cx="16933547" cy="6155842"/>
            <a:chOff x="0" y="0"/>
            <a:chExt cx="22578063" cy="8207789"/>
          </a:xfrm>
        </p:grpSpPr>
        <p:sp>
          <p:nvSpPr>
            <p:cNvPr name="Freeform 3" id="3"/>
            <p:cNvSpPr/>
            <p:nvPr/>
          </p:nvSpPr>
          <p:spPr>
            <a:xfrm flipH="false" flipV="false" rot="0">
              <a:off x="0" y="0"/>
              <a:ext cx="22578061" cy="8207756"/>
            </a:xfrm>
            <a:custGeom>
              <a:avLst/>
              <a:gdLst/>
              <a:ahLst/>
              <a:cxnLst/>
              <a:rect r="r" b="b" t="t" l="l"/>
              <a:pathLst>
                <a:path h="8207756" w="22578061">
                  <a:moveTo>
                    <a:pt x="0" y="0"/>
                  </a:moveTo>
                  <a:lnTo>
                    <a:pt x="22578061" y="0"/>
                  </a:lnTo>
                  <a:lnTo>
                    <a:pt x="22578061" y="8207756"/>
                  </a:lnTo>
                  <a:lnTo>
                    <a:pt x="0" y="8207756"/>
                  </a:lnTo>
                  <a:lnTo>
                    <a:pt x="0" y="0"/>
                  </a:lnTo>
                  <a:close/>
                </a:path>
              </a:pathLst>
            </a:custGeom>
            <a:blipFill>
              <a:blip r:embed="rId2"/>
              <a:stretch>
                <a:fillRect l="0" t="0" r="0" b="0"/>
              </a:stretch>
            </a:blipFill>
          </p:spPr>
        </p:sp>
      </p:grpSp>
      <p:sp>
        <p:nvSpPr>
          <p:cNvPr name="TextBox 4" id="4"/>
          <p:cNvSpPr txBox="true"/>
          <p:nvPr/>
        </p:nvSpPr>
        <p:spPr>
          <a:xfrm rot="0">
            <a:off x="285789" y="1282782"/>
            <a:ext cx="16224818" cy="1105222"/>
          </a:xfrm>
          <a:prstGeom prst="rect">
            <a:avLst/>
          </a:prstGeom>
        </p:spPr>
        <p:txBody>
          <a:bodyPr anchor="t" rtlCol="false" tIns="0" lIns="0" bIns="0" rIns="0">
            <a:spAutoFit/>
          </a:bodyPr>
          <a:lstStyle/>
          <a:p>
            <a:pPr algn="l">
              <a:lnSpc>
                <a:spcPts val="5701"/>
              </a:lnSpc>
            </a:pPr>
            <a:r>
              <a:rPr lang="en-US" sz="9504">
                <a:solidFill>
                  <a:srgbClr val="D9EEFF"/>
                </a:solidFill>
                <a:latin typeface="Spectre"/>
                <a:ea typeface="Spectre"/>
                <a:cs typeface="Spectre"/>
                <a:sym typeface="Spectre"/>
              </a:rPr>
              <a:t>ANSWER - TASK 3 </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79.xml><?xml version="1.0" encoding="utf-8"?>
<p:sld xmlns:p="http://schemas.openxmlformats.org/presentationml/2006/main" xmlns:a="http://schemas.openxmlformats.org/drawingml/2006/main" xmlns:r="http://schemas.openxmlformats.org/officeDocument/2006/relationships">
  <p:cSld>
    <p:bg>
      <p:bgPr>
        <a:solidFill>
          <a:srgbClr val="FF1616"/>
        </a:solidFill>
      </p:bgPr>
    </p:bg>
    <p:spTree>
      <p:nvGrpSpPr>
        <p:cNvPr id="1" name=""/>
        <p:cNvGrpSpPr/>
        <p:nvPr/>
      </p:nvGrpSpPr>
      <p:grpSpPr>
        <a:xfrm>
          <a:off x="0" y="0"/>
          <a:ext cx="0" cy="0"/>
          <a:chOff x="0" y="0"/>
          <a:chExt cx="0" cy="0"/>
        </a:xfrm>
      </p:grpSpPr>
      <p:grpSp>
        <p:nvGrpSpPr>
          <p:cNvPr name="Group 2" id="2"/>
          <p:cNvGrpSpPr/>
          <p:nvPr/>
        </p:nvGrpSpPr>
        <p:grpSpPr>
          <a:xfrm rot="0">
            <a:off x="122365" y="2918266"/>
            <a:ext cx="18374114" cy="5685167"/>
            <a:chOff x="0" y="0"/>
            <a:chExt cx="24498819" cy="7580223"/>
          </a:xfrm>
        </p:grpSpPr>
        <p:sp>
          <p:nvSpPr>
            <p:cNvPr name="Freeform 3" id="3"/>
            <p:cNvSpPr/>
            <p:nvPr/>
          </p:nvSpPr>
          <p:spPr>
            <a:xfrm flipH="false" flipV="false" rot="0">
              <a:off x="0" y="0"/>
              <a:ext cx="24498808" cy="7580249"/>
            </a:xfrm>
            <a:custGeom>
              <a:avLst/>
              <a:gdLst/>
              <a:ahLst/>
              <a:cxnLst/>
              <a:rect r="r" b="b" t="t" l="l"/>
              <a:pathLst>
                <a:path h="7580249" w="24498808">
                  <a:moveTo>
                    <a:pt x="0" y="0"/>
                  </a:moveTo>
                  <a:lnTo>
                    <a:pt x="24498808" y="0"/>
                  </a:lnTo>
                  <a:lnTo>
                    <a:pt x="24498808" y="7580249"/>
                  </a:lnTo>
                  <a:lnTo>
                    <a:pt x="0" y="7580249"/>
                  </a:lnTo>
                  <a:lnTo>
                    <a:pt x="0" y="0"/>
                  </a:lnTo>
                  <a:close/>
                </a:path>
              </a:pathLst>
            </a:custGeom>
            <a:blipFill>
              <a:blip r:embed="rId2"/>
              <a:stretch>
                <a:fillRect l="0" t="0" r="0" b="0"/>
              </a:stretch>
            </a:blipFill>
          </p:spPr>
        </p:sp>
      </p:grpSp>
      <p:sp>
        <p:nvSpPr>
          <p:cNvPr name="TextBox 4" id="4"/>
          <p:cNvSpPr txBox="true"/>
          <p:nvPr/>
        </p:nvSpPr>
        <p:spPr>
          <a:xfrm rot="0">
            <a:off x="285789" y="1300013"/>
            <a:ext cx="16224818" cy="1105222"/>
          </a:xfrm>
          <a:prstGeom prst="rect">
            <a:avLst/>
          </a:prstGeom>
        </p:spPr>
        <p:txBody>
          <a:bodyPr anchor="t" rtlCol="false" tIns="0" lIns="0" bIns="0" rIns="0">
            <a:spAutoFit/>
          </a:bodyPr>
          <a:lstStyle/>
          <a:p>
            <a:pPr algn="l">
              <a:lnSpc>
                <a:spcPts val="5701"/>
              </a:lnSpc>
            </a:pPr>
            <a:r>
              <a:rPr lang="en-US" sz="9504">
                <a:solidFill>
                  <a:srgbClr val="D9EEFF"/>
                </a:solidFill>
                <a:latin typeface="Spectre"/>
                <a:ea typeface="Spectre"/>
                <a:cs typeface="Spectre"/>
                <a:sym typeface="Spectre"/>
              </a:rPr>
              <a:t>ANSWER - TASK 4 </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8EEF1"/>
        </a:solidFill>
      </p:bgPr>
    </p:bg>
    <p:spTree>
      <p:nvGrpSpPr>
        <p:cNvPr id="1" name=""/>
        <p:cNvGrpSpPr/>
        <p:nvPr/>
      </p:nvGrpSpPr>
      <p:grpSpPr>
        <a:xfrm>
          <a:off x="0" y="0"/>
          <a:ext cx="0" cy="0"/>
          <a:chOff x="0" y="0"/>
          <a:chExt cx="0" cy="0"/>
        </a:xfrm>
      </p:grpSpPr>
      <p:sp>
        <p:nvSpPr>
          <p:cNvPr name="Freeform 2" id="2"/>
          <p:cNvSpPr/>
          <p:nvPr/>
        </p:nvSpPr>
        <p:spPr>
          <a:xfrm flipH="false" flipV="false" rot="740573">
            <a:off x="-278163" y="256258"/>
            <a:ext cx="6039255" cy="2951686"/>
          </a:xfrm>
          <a:custGeom>
            <a:avLst/>
            <a:gdLst/>
            <a:ahLst/>
            <a:cxnLst/>
            <a:rect r="r" b="b" t="t" l="l"/>
            <a:pathLst>
              <a:path h="2951686" w="6039255">
                <a:moveTo>
                  <a:pt x="0" y="0"/>
                </a:moveTo>
                <a:lnTo>
                  <a:pt x="6039255" y="0"/>
                </a:lnTo>
                <a:lnTo>
                  <a:pt x="6039255" y="2951686"/>
                </a:lnTo>
                <a:lnTo>
                  <a:pt x="0" y="2951686"/>
                </a:lnTo>
                <a:lnTo>
                  <a:pt x="0" y="0"/>
                </a:lnTo>
                <a:close/>
              </a:path>
            </a:pathLst>
          </a:custGeom>
          <a:blipFill>
            <a:blip r:embed="rId2">
              <a:extLst>
                <a:ext uri="{96DAC541-7B7A-43D3-8B79-37D633B846F1}">
                  <asvg:svgBlip xmlns:asvg="http://schemas.microsoft.com/office/drawing/2016/SVG/main" r:embed="rId3"/>
                </a:ext>
              </a:extLst>
            </a:blip>
            <a:stretch>
              <a:fillRect l="-57" t="0" r="-57" b="0"/>
            </a:stretch>
          </a:blipFill>
        </p:spPr>
      </p:sp>
      <p:sp>
        <p:nvSpPr>
          <p:cNvPr name="Freeform 3" id="3"/>
          <p:cNvSpPr/>
          <p:nvPr/>
        </p:nvSpPr>
        <p:spPr>
          <a:xfrm flipH="false" flipV="false" rot="0">
            <a:off x="5127447" y="2490118"/>
            <a:ext cx="8033105" cy="7591284"/>
          </a:xfrm>
          <a:custGeom>
            <a:avLst/>
            <a:gdLst/>
            <a:ahLst/>
            <a:cxnLst/>
            <a:rect r="r" b="b" t="t" l="l"/>
            <a:pathLst>
              <a:path h="7591284" w="8033105">
                <a:moveTo>
                  <a:pt x="0" y="0"/>
                </a:moveTo>
                <a:lnTo>
                  <a:pt x="8033105" y="0"/>
                </a:lnTo>
                <a:lnTo>
                  <a:pt x="8033105" y="7591284"/>
                </a:lnTo>
                <a:lnTo>
                  <a:pt x="0" y="7591284"/>
                </a:lnTo>
                <a:lnTo>
                  <a:pt x="0" y="0"/>
                </a:lnTo>
                <a:close/>
              </a:path>
            </a:pathLst>
          </a:custGeom>
          <a:blipFill>
            <a:blip r:embed="rId4">
              <a:extLst>
                <a:ext uri="{96DAC541-7B7A-43D3-8B79-37D633B846F1}">
                  <asvg:svgBlip xmlns:asvg="http://schemas.microsoft.com/office/drawing/2016/SVG/main" r:embed="rId5"/>
                </a:ext>
              </a:extLst>
            </a:blip>
            <a:stretch>
              <a:fillRect l="-95" t="0" r="-95" b="0"/>
            </a:stretch>
          </a:blipFill>
        </p:spPr>
      </p:sp>
      <p:sp>
        <p:nvSpPr>
          <p:cNvPr name="Freeform 4" id="4"/>
          <p:cNvSpPr/>
          <p:nvPr/>
        </p:nvSpPr>
        <p:spPr>
          <a:xfrm flipH="false" flipV="false" rot="0">
            <a:off x="5988225" y="793844"/>
            <a:ext cx="1340221" cy="1332911"/>
          </a:xfrm>
          <a:custGeom>
            <a:avLst/>
            <a:gdLst/>
            <a:ahLst/>
            <a:cxnLst/>
            <a:rect r="r" b="b" t="t" l="l"/>
            <a:pathLst>
              <a:path h="1332911" w="1340221">
                <a:moveTo>
                  <a:pt x="0" y="0"/>
                </a:moveTo>
                <a:lnTo>
                  <a:pt x="1340221" y="0"/>
                </a:lnTo>
                <a:lnTo>
                  <a:pt x="1340221" y="1332911"/>
                </a:lnTo>
                <a:lnTo>
                  <a:pt x="0" y="1332911"/>
                </a:lnTo>
                <a:lnTo>
                  <a:pt x="0" y="0"/>
                </a:lnTo>
                <a:close/>
              </a:path>
            </a:pathLst>
          </a:custGeom>
          <a:blipFill>
            <a:blip r:embed="rId6">
              <a:extLst>
                <a:ext uri="{96DAC541-7B7A-43D3-8B79-37D633B846F1}">
                  <asvg:svgBlip xmlns:asvg="http://schemas.microsoft.com/office/drawing/2016/SVG/main" r:embed="rId7"/>
                </a:ext>
              </a:extLst>
            </a:blip>
            <a:stretch>
              <a:fillRect l="0" t="-274" r="0" b="-274"/>
            </a:stretch>
          </a:blipFill>
        </p:spPr>
      </p:sp>
      <p:sp>
        <p:nvSpPr>
          <p:cNvPr name="TextBox 5" id="5"/>
          <p:cNvSpPr txBox="true"/>
          <p:nvPr/>
        </p:nvSpPr>
        <p:spPr>
          <a:xfrm rot="0">
            <a:off x="682619" y="1469277"/>
            <a:ext cx="4117691" cy="430398"/>
          </a:xfrm>
          <a:prstGeom prst="rect">
            <a:avLst/>
          </a:prstGeom>
        </p:spPr>
        <p:txBody>
          <a:bodyPr anchor="t" rtlCol="false" tIns="0" lIns="0" bIns="0" rIns="0">
            <a:spAutoFit/>
          </a:bodyPr>
          <a:lstStyle/>
          <a:p>
            <a:pPr algn="l">
              <a:lnSpc>
                <a:spcPts val="3089"/>
              </a:lnSpc>
            </a:pPr>
            <a:r>
              <a:rPr lang="en-US" sz="2207">
                <a:solidFill>
                  <a:srgbClr val="FFE361"/>
                </a:solidFill>
                <a:latin typeface="Anca Coder"/>
                <a:ea typeface="Anca Coder"/>
                <a:cs typeface="Anca Coder"/>
                <a:sym typeface="Anca Coder"/>
              </a:rPr>
              <a:t>Variables and Constants</a:t>
            </a:r>
          </a:p>
        </p:txBody>
      </p:sp>
      <p:sp>
        <p:nvSpPr>
          <p:cNvPr name="TextBox 6" id="6"/>
          <p:cNvSpPr txBox="true"/>
          <p:nvPr/>
        </p:nvSpPr>
        <p:spPr>
          <a:xfrm rot="0">
            <a:off x="720114" y="665232"/>
            <a:ext cx="4206977" cy="795068"/>
          </a:xfrm>
          <a:prstGeom prst="rect">
            <a:avLst/>
          </a:prstGeom>
        </p:spPr>
        <p:txBody>
          <a:bodyPr anchor="t" rtlCol="false" tIns="0" lIns="0" bIns="0" rIns="0">
            <a:spAutoFit/>
          </a:bodyPr>
          <a:lstStyle/>
          <a:p>
            <a:pPr algn="l">
              <a:lnSpc>
                <a:spcPts val="5749"/>
              </a:lnSpc>
            </a:pPr>
            <a:r>
              <a:rPr lang="en-US" sz="4106">
                <a:solidFill>
                  <a:srgbClr val="FFE361"/>
                </a:solidFill>
                <a:latin typeface="Anca Coder"/>
                <a:ea typeface="Anca Coder"/>
                <a:cs typeface="Anca Coder"/>
                <a:sym typeface="Anca Coder"/>
              </a:rPr>
              <a:t>Python Code</a:t>
            </a:r>
          </a:p>
        </p:txBody>
      </p:sp>
      <p:sp>
        <p:nvSpPr>
          <p:cNvPr name="TextBox 7" id="7"/>
          <p:cNvSpPr txBox="true"/>
          <p:nvPr/>
        </p:nvSpPr>
        <p:spPr>
          <a:xfrm rot="0">
            <a:off x="5356149" y="3371511"/>
            <a:ext cx="7261252" cy="3789642"/>
          </a:xfrm>
          <a:prstGeom prst="rect">
            <a:avLst/>
          </a:prstGeom>
        </p:spPr>
        <p:txBody>
          <a:bodyPr anchor="t" rtlCol="false" tIns="0" lIns="0" bIns="0" rIns="0">
            <a:spAutoFit/>
          </a:bodyPr>
          <a:lstStyle/>
          <a:p>
            <a:pPr algn="l">
              <a:lnSpc>
                <a:spcPts val="4272"/>
              </a:lnSpc>
            </a:pPr>
            <a:r>
              <a:rPr lang="en-US" sz="3051">
                <a:solidFill>
                  <a:srgbClr val="7ED957"/>
                </a:solidFill>
                <a:latin typeface="Code Pro"/>
                <a:ea typeface="Code Pro"/>
                <a:cs typeface="Code Pro"/>
                <a:sym typeface="Code Pro"/>
              </a:rPr>
              <a:t>total_price_var</a:t>
            </a:r>
            <a:r>
              <a:rPr lang="en-US" sz="3051">
                <a:solidFill>
                  <a:srgbClr val="FFFFFF"/>
                </a:solidFill>
                <a:latin typeface="Code Pro"/>
                <a:ea typeface="Code Pro"/>
                <a:cs typeface="Code Pro"/>
                <a:sym typeface="Code Pro"/>
              </a:rPr>
              <a:t> = 0 </a:t>
            </a:r>
          </a:p>
          <a:p>
            <a:pPr algn="l">
              <a:lnSpc>
                <a:spcPts val="4272"/>
              </a:lnSpc>
            </a:pPr>
            <a:r>
              <a:rPr lang="en-US" sz="3051">
                <a:solidFill>
                  <a:srgbClr val="FEF727"/>
                </a:solidFill>
                <a:latin typeface="Code Pro"/>
                <a:ea typeface="Code Pro"/>
                <a:cs typeface="Code Pro"/>
                <a:sym typeface="Code Pro"/>
              </a:rPr>
              <a:t>ticket_price_const </a:t>
            </a:r>
            <a:r>
              <a:rPr lang="en-US" sz="3051">
                <a:solidFill>
                  <a:srgbClr val="FFFFFF"/>
                </a:solidFill>
                <a:latin typeface="Code Pro"/>
                <a:ea typeface="Code Pro"/>
                <a:cs typeface="Code Pro"/>
                <a:sym typeface="Code Pro"/>
              </a:rPr>
              <a:t>= 25</a:t>
            </a:r>
          </a:p>
          <a:p>
            <a:pPr algn="l">
              <a:lnSpc>
                <a:spcPts val="4272"/>
              </a:lnSpc>
            </a:pPr>
          </a:p>
          <a:p>
            <a:pPr algn="l">
              <a:lnSpc>
                <a:spcPts val="4272"/>
              </a:lnSpc>
            </a:pPr>
            <a:r>
              <a:rPr lang="en-US" sz="3051">
                <a:solidFill>
                  <a:srgbClr val="FFFFFF"/>
                </a:solidFill>
                <a:latin typeface="Code Pro"/>
                <a:ea typeface="Code Pro"/>
                <a:cs typeface="Code Pro"/>
                <a:sym typeface="Code Pro"/>
              </a:rPr>
              <a:t>number_of_tickets = input("Enter number of ticket") </a:t>
            </a:r>
          </a:p>
          <a:p>
            <a:pPr algn="l">
              <a:lnSpc>
                <a:spcPts val="4272"/>
              </a:lnSpc>
            </a:pPr>
            <a:r>
              <a:rPr lang="en-US" sz="3051">
                <a:solidFill>
                  <a:srgbClr val="7ED957"/>
                </a:solidFill>
                <a:latin typeface="Code Pro"/>
                <a:ea typeface="Code Pro"/>
                <a:cs typeface="Code Pro"/>
                <a:sym typeface="Code Pro"/>
              </a:rPr>
              <a:t>total_price_var</a:t>
            </a:r>
            <a:r>
              <a:rPr lang="en-US" sz="3051">
                <a:solidFill>
                  <a:srgbClr val="FFFFFF"/>
                </a:solidFill>
                <a:latin typeface="Code Pro"/>
                <a:ea typeface="Code Pro"/>
                <a:cs typeface="Code Pro"/>
                <a:sym typeface="Code Pro"/>
              </a:rPr>
              <a:t> = number_of_tickets * ticket_price_const  </a:t>
            </a:r>
          </a:p>
        </p:txBody>
      </p:sp>
      <p:grpSp>
        <p:nvGrpSpPr>
          <p:cNvPr name="Group 8" id="8"/>
          <p:cNvGrpSpPr/>
          <p:nvPr/>
        </p:nvGrpSpPr>
        <p:grpSpPr>
          <a:xfrm rot="9000000">
            <a:off x="3194835" y="4312764"/>
            <a:ext cx="2127765" cy="47625"/>
            <a:chOff x="0" y="0"/>
            <a:chExt cx="2837020" cy="63500"/>
          </a:xfrm>
        </p:grpSpPr>
        <p:sp>
          <p:nvSpPr>
            <p:cNvPr name="Freeform 9" id="9"/>
            <p:cNvSpPr/>
            <p:nvPr/>
          </p:nvSpPr>
          <p:spPr>
            <a:xfrm flipH="false" flipV="false" rot="0">
              <a:off x="31750" y="0"/>
              <a:ext cx="2773553" cy="63500"/>
            </a:xfrm>
            <a:custGeom>
              <a:avLst/>
              <a:gdLst/>
              <a:ahLst/>
              <a:cxnLst/>
              <a:rect r="r" b="b" t="t" l="l"/>
              <a:pathLst>
                <a:path h="63500" w="2773553">
                  <a:moveTo>
                    <a:pt x="0" y="0"/>
                  </a:moveTo>
                  <a:lnTo>
                    <a:pt x="2773553" y="0"/>
                  </a:lnTo>
                  <a:lnTo>
                    <a:pt x="2773553" y="63500"/>
                  </a:lnTo>
                  <a:lnTo>
                    <a:pt x="0" y="63500"/>
                  </a:lnTo>
                  <a:close/>
                </a:path>
              </a:pathLst>
            </a:custGeom>
            <a:solidFill>
              <a:srgbClr val="000000"/>
            </a:solidFill>
          </p:spPr>
        </p:sp>
      </p:grpSp>
      <p:grpSp>
        <p:nvGrpSpPr>
          <p:cNvPr name="Group 10" id="10"/>
          <p:cNvGrpSpPr/>
          <p:nvPr/>
        </p:nvGrpSpPr>
        <p:grpSpPr>
          <a:xfrm rot="-8905176">
            <a:off x="3338610" y="5926718"/>
            <a:ext cx="1953796" cy="47625"/>
            <a:chOff x="0" y="0"/>
            <a:chExt cx="2605061" cy="63500"/>
          </a:xfrm>
        </p:grpSpPr>
        <p:sp>
          <p:nvSpPr>
            <p:cNvPr name="Freeform 11" id="11"/>
            <p:cNvSpPr/>
            <p:nvPr/>
          </p:nvSpPr>
          <p:spPr>
            <a:xfrm flipH="false" flipV="false" rot="0">
              <a:off x="31750" y="0"/>
              <a:ext cx="2541524" cy="63500"/>
            </a:xfrm>
            <a:custGeom>
              <a:avLst/>
              <a:gdLst/>
              <a:ahLst/>
              <a:cxnLst/>
              <a:rect r="r" b="b" t="t" l="l"/>
              <a:pathLst>
                <a:path h="63500" w="2541524">
                  <a:moveTo>
                    <a:pt x="0" y="0"/>
                  </a:moveTo>
                  <a:lnTo>
                    <a:pt x="2541524" y="0"/>
                  </a:lnTo>
                  <a:lnTo>
                    <a:pt x="2541524" y="63500"/>
                  </a:lnTo>
                  <a:lnTo>
                    <a:pt x="0" y="63500"/>
                  </a:lnTo>
                  <a:close/>
                </a:path>
              </a:pathLst>
            </a:custGeom>
            <a:solidFill>
              <a:srgbClr val="000000"/>
            </a:solidFill>
          </p:spPr>
        </p:sp>
      </p:grpSp>
      <p:sp>
        <p:nvSpPr>
          <p:cNvPr name="TextBox 12" id="12"/>
          <p:cNvSpPr txBox="true"/>
          <p:nvPr/>
        </p:nvSpPr>
        <p:spPr>
          <a:xfrm rot="0">
            <a:off x="880636" y="4767696"/>
            <a:ext cx="3434872" cy="639227"/>
          </a:xfrm>
          <a:prstGeom prst="rect">
            <a:avLst/>
          </a:prstGeom>
        </p:spPr>
        <p:txBody>
          <a:bodyPr anchor="t" rtlCol="false" tIns="0" lIns="0" bIns="0" rIns="0">
            <a:spAutoFit/>
          </a:bodyPr>
          <a:lstStyle/>
          <a:p>
            <a:pPr algn="l">
              <a:lnSpc>
                <a:spcPts val="4694"/>
              </a:lnSpc>
            </a:pPr>
            <a:r>
              <a:rPr lang="en-US" sz="3352">
                <a:solidFill>
                  <a:srgbClr val="002529"/>
                </a:solidFill>
                <a:latin typeface="Anca Coder"/>
                <a:ea typeface="Anca Coder"/>
                <a:cs typeface="Anca Coder"/>
                <a:sym typeface="Anca Coder"/>
              </a:rPr>
              <a:t>Variables</a:t>
            </a:r>
          </a:p>
        </p:txBody>
      </p:sp>
      <p:grpSp>
        <p:nvGrpSpPr>
          <p:cNvPr name="Group 13" id="13"/>
          <p:cNvGrpSpPr/>
          <p:nvPr/>
        </p:nvGrpSpPr>
        <p:grpSpPr>
          <a:xfrm rot="0">
            <a:off x="7868936" y="4576982"/>
            <a:ext cx="5315428" cy="47625"/>
            <a:chOff x="0" y="0"/>
            <a:chExt cx="7087237" cy="63500"/>
          </a:xfrm>
        </p:grpSpPr>
        <p:sp>
          <p:nvSpPr>
            <p:cNvPr name="Freeform 14" id="14"/>
            <p:cNvSpPr/>
            <p:nvPr/>
          </p:nvSpPr>
          <p:spPr>
            <a:xfrm flipH="false" flipV="false" rot="0">
              <a:off x="31750" y="0"/>
              <a:ext cx="7023735" cy="63500"/>
            </a:xfrm>
            <a:custGeom>
              <a:avLst/>
              <a:gdLst/>
              <a:ahLst/>
              <a:cxnLst/>
              <a:rect r="r" b="b" t="t" l="l"/>
              <a:pathLst>
                <a:path h="63500" w="7023735">
                  <a:moveTo>
                    <a:pt x="0" y="0"/>
                  </a:moveTo>
                  <a:lnTo>
                    <a:pt x="7023735" y="0"/>
                  </a:lnTo>
                  <a:lnTo>
                    <a:pt x="7023735" y="63500"/>
                  </a:lnTo>
                  <a:lnTo>
                    <a:pt x="0" y="63500"/>
                  </a:lnTo>
                  <a:close/>
                </a:path>
              </a:pathLst>
            </a:custGeom>
            <a:solidFill>
              <a:srgbClr val="F6F7F7"/>
            </a:solidFill>
          </p:spPr>
        </p:sp>
      </p:grpSp>
      <p:sp>
        <p:nvSpPr>
          <p:cNvPr name="TextBox 15" id="15"/>
          <p:cNvSpPr txBox="true"/>
          <p:nvPr/>
        </p:nvSpPr>
        <p:spPr>
          <a:xfrm rot="0">
            <a:off x="13341528" y="4214505"/>
            <a:ext cx="3434872" cy="639227"/>
          </a:xfrm>
          <a:prstGeom prst="rect">
            <a:avLst/>
          </a:prstGeom>
        </p:spPr>
        <p:txBody>
          <a:bodyPr anchor="t" rtlCol="false" tIns="0" lIns="0" bIns="0" rIns="0">
            <a:spAutoFit/>
          </a:bodyPr>
          <a:lstStyle/>
          <a:p>
            <a:pPr algn="l">
              <a:lnSpc>
                <a:spcPts val="4694"/>
              </a:lnSpc>
            </a:pPr>
            <a:r>
              <a:rPr lang="en-US" sz="3352">
                <a:solidFill>
                  <a:srgbClr val="002529"/>
                </a:solidFill>
                <a:latin typeface="Anca Coder"/>
                <a:ea typeface="Anca Coder"/>
                <a:cs typeface="Anca Coder"/>
                <a:sym typeface="Anca Coder"/>
              </a:rPr>
              <a:t>Constant</a:t>
            </a:r>
          </a:p>
        </p:txBody>
      </p:sp>
      <p:sp>
        <p:nvSpPr>
          <p:cNvPr name="TextBox 16" id="16"/>
          <p:cNvSpPr txBox="true"/>
          <p:nvPr/>
        </p:nvSpPr>
        <p:spPr>
          <a:xfrm rot="0">
            <a:off x="16098837" y="7200668"/>
            <a:ext cx="2088843" cy="2974095"/>
          </a:xfrm>
          <a:prstGeom prst="rect">
            <a:avLst/>
          </a:prstGeom>
        </p:spPr>
        <p:txBody>
          <a:bodyPr anchor="t" rtlCol="false" tIns="0" lIns="0" bIns="0" rIns="0">
            <a:spAutoFit/>
          </a:bodyPr>
          <a:lstStyle/>
          <a:p>
            <a:pPr algn="ctr">
              <a:lnSpc>
                <a:spcPts val="2558"/>
              </a:lnSpc>
            </a:pPr>
            <a:r>
              <a:rPr lang="en-US" sz="1828" b="true">
                <a:solidFill>
                  <a:srgbClr val="000000"/>
                </a:solidFill>
                <a:latin typeface="Arimo Bold"/>
                <a:ea typeface="Arimo Bold"/>
                <a:cs typeface="Arimo Bold"/>
                <a:sym typeface="Arimo Bold"/>
              </a:rPr>
              <a:t>*Python does not require any separate declarations and does not differentiate between constants and variables</a:t>
            </a:r>
          </a:p>
        </p:txBody>
      </p:sp>
      <p:sp>
        <p:nvSpPr>
          <p:cNvPr name="TextBox 17" id="17"/>
          <p:cNvSpPr txBox="true"/>
          <p:nvPr/>
        </p:nvSpPr>
        <p:spPr>
          <a:xfrm rot="0">
            <a:off x="12082315" y="2470164"/>
            <a:ext cx="931196" cy="487617"/>
          </a:xfrm>
          <a:prstGeom prst="rect">
            <a:avLst/>
          </a:prstGeom>
        </p:spPr>
        <p:txBody>
          <a:bodyPr anchor="t" rtlCol="false" tIns="0" lIns="0" bIns="0" rIns="0">
            <a:spAutoFit/>
          </a:bodyPr>
          <a:lstStyle/>
          <a:p>
            <a:pPr algn="l">
              <a:lnSpc>
                <a:spcPts val="3441"/>
              </a:lnSpc>
            </a:pPr>
            <a:r>
              <a:rPr lang="en-US" sz="2458">
                <a:solidFill>
                  <a:srgbClr val="FFFFFF"/>
                </a:solidFill>
                <a:latin typeface="Anca Coder"/>
                <a:ea typeface="Anca Coder"/>
                <a:cs typeface="Anca Coder"/>
                <a:sym typeface="Anca Coder"/>
              </a:rPr>
              <a:t>.py</a:t>
            </a:r>
          </a:p>
        </p:txBody>
      </p:sp>
      <p:grpSp>
        <p:nvGrpSpPr>
          <p:cNvPr name="Group 18" id="18"/>
          <p:cNvGrpSpPr/>
          <p:nvPr/>
        </p:nvGrpSpPr>
        <p:grpSpPr>
          <a:xfrm rot="0">
            <a:off x="2537237" y="180743"/>
            <a:ext cx="13213526" cy="9925515"/>
            <a:chOff x="0" y="0"/>
            <a:chExt cx="17618034" cy="13234020"/>
          </a:xfrm>
        </p:grpSpPr>
        <p:sp>
          <p:nvSpPr>
            <p:cNvPr name="Freeform 19" id="1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20" id="2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21" id="2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80.xml><?xml version="1.0" encoding="utf-8"?>
<p:sld xmlns:p="http://schemas.openxmlformats.org/presentationml/2006/main" xmlns:a="http://schemas.openxmlformats.org/drawingml/2006/main" xmlns:r="http://schemas.openxmlformats.org/officeDocument/2006/relationships">
  <p:cSld>
    <p:bg>
      <p:bgPr>
        <a:solidFill>
          <a:srgbClr val="FF1616"/>
        </a:solidFill>
      </p:bgPr>
    </p:bg>
    <p:spTree>
      <p:nvGrpSpPr>
        <p:cNvPr id="1" name=""/>
        <p:cNvGrpSpPr/>
        <p:nvPr/>
      </p:nvGrpSpPr>
      <p:grpSpPr>
        <a:xfrm>
          <a:off x="0" y="0"/>
          <a:ext cx="0" cy="0"/>
          <a:chOff x="0" y="0"/>
          <a:chExt cx="0" cy="0"/>
        </a:xfrm>
      </p:grpSpPr>
      <p:grpSp>
        <p:nvGrpSpPr>
          <p:cNvPr name="Group 2" id="2"/>
          <p:cNvGrpSpPr/>
          <p:nvPr/>
        </p:nvGrpSpPr>
        <p:grpSpPr>
          <a:xfrm rot="0">
            <a:off x="319488" y="2077111"/>
            <a:ext cx="17649024" cy="7371063"/>
            <a:chOff x="0" y="0"/>
            <a:chExt cx="23532032" cy="9828084"/>
          </a:xfrm>
        </p:grpSpPr>
        <p:sp>
          <p:nvSpPr>
            <p:cNvPr name="Freeform 3" id="3"/>
            <p:cNvSpPr/>
            <p:nvPr/>
          </p:nvSpPr>
          <p:spPr>
            <a:xfrm flipH="false" flipV="false" rot="0">
              <a:off x="0" y="0"/>
              <a:ext cx="23532085" cy="9828022"/>
            </a:xfrm>
            <a:custGeom>
              <a:avLst/>
              <a:gdLst/>
              <a:ahLst/>
              <a:cxnLst/>
              <a:rect r="r" b="b" t="t" l="l"/>
              <a:pathLst>
                <a:path h="9828022" w="23532085">
                  <a:moveTo>
                    <a:pt x="0" y="0"/>
                  </a:moveTo>
                  <a:lnTo>
                    <a:pt x="23532085" y="0"/>
                  </a:lnTo>
                  <a:lnTo>
                    <a:pt x="23532085" y="9828022"/>
                  </a:lnTo>
                  <a:lnTo>
                    <a:pt x="0" y="9828022"/>
                  </a:lnTo>
                  <a:lnTo>
                    <a:pt x="0" y="0"/>
                  </a:lnTo>
                  <a:close/>
                </a:path>
              </a:pathLst>
            </a:custGeom>
            <a:blipFill>
              <a:blip r:embed="rId2"/>
              <a:stretch>
                <a:fillRect l="0" t="0" r="0" b="0"/>
              </a:stretch>
            </a:blipFill>
          </p:spPr>
        </p:sp>
      </p:grpSp>
      <p:sp>
        <p:nvSpPr>
          <p:cNvPr name="TextBox 4" id="4"/>
          <p:cNvSpPr txBox="true"/>
          <p:nvPr/>
        </p:nvSpPr>
        <p:spPr>
          <a:xfrm rot="0">
            <a:off x="319488" y="1265551"/>
            <a:ext cx="16299687" cy="1105222"/>
          </a:xfrm>
          <a:prstGeom prst="rect">
            <a:avLst/>
          </a:prstGeom>
        </p:spPr>
        <p:txBody>
          <a:bodyPr anchor="t" rtlCol="false" tIns="0" lIns="0" bIns="0" rIns="0">
            <a:spAutoFit/>
          </a:bodyPr>
          <a:lstStyle/>
          <a:p>
            <a:pPr algn="l">
              <a:lnSpc>
                <a:spcPts val="5701"/>
              </a:lnSpc>
            </a:pPr>
            <a:r>
              <a:rPr lang="en-US" sz="9504">
                <a:solidFill>
                  <a:srgbClr val="D9EEFF"/>
                </a:solidFill>
                <a:latin typeface="Spectre"/>
                <a:ea typeface="Spectre"/>
                <a:cs typeface="Spectre"/>
                <a:sym typeface="Spectre"/>
              </a:rPr>
              <a:t>ANSWER - TASK 5 </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81.xml><?xml version="1.0" encoding="utf-8"?>
<p:sld xmlns:p="http://schemas.openxmlformats.org/presentationml/2006/main" xmlns:a="http://schemas.openxmlformats.org/drawingml/2006/main" xmlns:r="http://schemas.openxmlformats.org/officeDocument/2006/relationships">
  <p:cSld>
    <p:bg>
      <p:bgPr>
        <a:solidFill>
          <a:srgbClr val="8C52FF"/>
        </a:solidFill>
      </p:bgPr>
    </p:bg>
    <p:spTree>
      <p:nvGrpSpPr>
        <p:cNvPr id="1" name=""/>
        <p:cNvGrpSpPr/>
        <p:nvPr/>
      </p:nvGrpSpPr>
      <p:grpSpPr>
        <a:xfrm>
          <a:off x="0" y="0"/>
          <a:ext cx="0" cy="0"/>
          <a:chOff x="0" y="0"/>
          <a:chExt cx="0" cy="0"/>
        </a:xfrm>
      </p:grpSpPr>
      <p:sp>
        <p:nvSpPr>
          <p:cNvPr name="Freeform 2" id="2"/>
          <p:cNvSpPr/>
          <p:nvPr/>
        </p:nvSpPr>
        <p:spPr>
          <a:xfrm flipH="false" flipV="false" rot="0">
            <a:off x="10940864" y="1840876"/>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3" id="3"/>
          <p:cNvSpPr/>
          <p:nvPr/>
        </p:nvSpPr>
        <p:spPr>
          <a:xfrm flipH="false" flipV="false" rot="0">
            <a:off x="10940864" y="233111"/>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4" id="4"/>
          <p:cNvSpPr/>
          <p:nvPr/>
        </p:nvSpPr>
        <p:spPr>
          <a:xfrm flipH="false" flipV="false" rot="0">
            <a:off x="10940864" y="3450307"/>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4">
              <a:extLst>
                <a:ext uri="{96DAC541-7B7A-43D3-8B79-37D633B846F1}">
                  <asvg:svgBlip xmlns:asvg="http://schemas.microsoft.com/office/drawing/2016/SVG/main" r:embed="rId5"/>
                </a:ext>
              </a:extLst>
            </a:blip>
            <a:stretch>
              <a:fillRect l="0" t="-802" r="0" b="-802"/>
            </a:stretch>
          </a:blipFill>
        </p:spPr>
      </p:sp>
      <p:sp>
        <p:nvSpPr>
          <p:cNvPr name="Freeform 5" id="5"/>
          <p:cNvSpPr/>
          <p:nvPr/>
        </p:nvSpPr>
        <p:spPr>
          <a:xfrm flipH="false" flipV="false" rot="0">
            <a:off x="10940864" y="6751020"/>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6">
              <a:extLst>
                <a:ext uri="{96DAC541-7B7A-43D3-8B79-37D633B846F1}">
                  <asvg:svgBlip xmlns:asvg="http://schemas.microsoft.com/office/drawing/2016/SVG/main" r:embed="rId7"/>
                </a:ext>
              </a:extLst>
            </a:blip>
            <a:stretch>
              <a:fillRect l="0" t="-802" r="0" b="-802"/>
            </a:stretch>
          </a:blipFill>
        </p:spPr>
      </p:sp>
      <p:sp>
        <p:nvSpPr>
          <p:cNvPr name="Freeform 6" id="6"/>
          <p:cNvSpPr/>
          <p:nvPr/>
        </p:nvSpPr>
        <p:spPr>
          <a:xfrm flipH="false" flipV="false" rot="0">
            <a:off x="10940864" y="5059738"/>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8">
              <a:extLst>
                <a:ext uri="{96DAC541-7B7A-43D3-8B79-37D633B846F1}">
                  <asvg:svgBlip xmlns:asvg="http://schemas.microsoft.com/office/drawing/2016/SVG/main" r:embed="rId9"/>
                </a:ext>
              </a:extLst>
            </a:blip>
            <a:stretch>
              <a:fillRect l="0" t="-802" r="0" b="-802"/>
            </a:stretch>
          </a:blipFill>
        </p:spPr>
      </p:sp>
      <p:sp>
        <p:nvSpPr>
          <p:cNvPr name="Freeform 7" id="7"/>
          <p:cNvSpPr/>
          <p:nvPr/>
        </p:nvSpPr>
        <p:spPr>
          <a:xfrm flipH="false" flipV="false" rot="0">
            <a:off x="10940864" y="8361648"/>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6">
              <a:extLst>
                <a:ext uri="{96DAC541-7B7A-43D3-8B79-37D633B846F1}">
                  <asvg:svgBlip xmlns:asvg="http://schemas.microsoft.com/office/drawing/2016/SVG/main" r:embed="rId7"/>
                </a:ext>
              </a:extLst>
            </a:blip>
            <a:stretch>
              <a:fillRect l="0" t="-802" r="0" b="-802"/>
            </a:stretch>
          </a:blipFill>
        </p:spPr>
      </p:sp>
      <p:sp>
        <p:nvSpPr>
          <p:cNvPr name="Freeform 8" id="8"/>
          <p:cNvSpPr/>
          <p:nvPr/>
        </p:nvSpPr>
        <p:spPr>
          <a:xfrm flipH="false" flipV="false" rot="0">
            <a:off x="1976356" y="1900761"/>
            <a:ext cx="4332122" cy="5971597"/>
          </a:xfrm>
          <a:custGeom>
            <a:avLst/>
            <a:gdLst/>
            <a:ahLst/>
            <a:cxnLst/>
            <a:rect r="r" b="b" t="t" l="l"/>
            <a:pathLst>
              <a:path h="5971597" w="4332122">
                <a:moveTo>
                  <a:pt x="0" y="0"/>
                </a:moveTo>
                <a:lnTo>
                  <a:pt x="4332122" y="0"/>
                </a:lnTo>
                <a:lnTo>
                  <a:pt x="4332122" y="5971597"/>
                </a:lnTo>
                <a:lnTo>
                  <a:pt x="0" y="5971597"/>
                </a:lnTo>
                <a:lnTo>
                  <a:pt x="0" y="0"/>
                </a:lnTo>
                <a:close/>
              </a:path>
            </a:pathLst>
          </a:custGeom>
          <a:blipFill>
            <a:blip r:embed="rId10">
              <a:extLst>
                <a:ext uri="{96DAC541-7B7A-43D3-8B79-37D633B846F1}">
                  <asvg:svgBlip xmlns:asvg="http://schemas.microsoft.com/office/drawing/2016/SVG/main" r:embed="rId11"/>
                </a:ext>
              </a:extLst>
            </a:blip>
            <a:stretch>
              <a:fillRect l="0" t="-64" r="0" b="-64"/>
            </a:stretch>
          </a:blipFill>
        </p:spPr>
      </p:sp>
      <p:sp>
        <p:nvSpPr>
          <p:cNvPr name="TextBox 9" id="9"/>
          <p:cNvSpPr txBox="true"/>
          <p:nvPr/>
        </p:nvSpPr>
        <p:spPr>
          <a:xfrm rot="0">
            <a:off x="2330857" y="3041772"/>
            <a:ext cx="3623119" cy="4070764"/>
          </a:xfrm>
          <a:prstGeom prst="rect">
            <a:avLst/>
          </a:prstGeom>
        </p:spPr>
        <p:txBody>
          <a:bodyPr anchor="t" rtlCol="false" tIns="0" lIns="0" bIns="0" rIns="0">
            <a:spAutoFit/>
          </a:bodyPr>
          <a:lstStyle/>
          <a:p>
            <a:pPr algn="l">
              <a:lnSpc>
                <a:spcPts val="5289"/>
              </a:lnSpc>
            </a:pPr>
          </a:p>
          <a:p>
            <a:pPr algn="l">
              <a:lnSpc>
                <a:spcPts val="5289"/>
              </a:lnSpc>
            </a:pPr>
            <a:r>
              <a:rPr lang="en-US" sz="3778" b="true">
                <a:solidFill>
                  <a:srgbClr val="4F87FF"/>
                </a:solidFill>
                <a:latin typeface="Arimo Bold"/>
                <a:ea typeface="Arimo Bold"/>
                <a:cs typeface="Arimo Bold"/>
                <a:sym typeface="Arimo Bold"/>
              </a:rPr>
              <a:t>8.1.4 Programming Fundamentals </a:t>
            </a:r>
          </a:p>
          <a:p>
            <a:pPr algn="l">
              <a:lnSpc>
                <a:spcPts val="5289"/>
              </a:lnSpc>
            </a:pPr>
          </a:p>
        </p:txBody>
      </p:sp>
      <p:sp>
        <p:nvSpPr>
          <p:cNvPr name="TextBox 10" id="10"/>
          <p:cNvSpPr txBox="true"/>
          <p:nvPr/>
        </p:nvSpPr>
        <p:spPr>
          <a:xfrm rot="0">
            <a:off x="159139" y="-43507"/>
            <a:ext cx="5003717" cy="606548"/>
          </a:xfrm>
          <a:prstGeom prst="rect">
            <a:avLst/>
          </a:prstGeom>
        </p:spPr>
        <p:txBody>
          <a:bodyPr anchor="t" rtlCol="false" tIns="0" lIns="0" bIns="0" rIns="0">
            <a:spAutoFit/>
          </a:bodyPr>
          <a:lstStyle/>
          <a:p>
            <a:pPr algn="l">
              <a:lnSpc>
                <a:spcPts val="4368"/>
              </a:lnSpc>
            </a:pPr>
            <a:r>
              <a:rPr lang="en-US" sz="3119" b="true">
                <a:solidFill>
                  <a:srgbClr val="FFFFFF"/>
                </a:solidFill>
                <a:latin typeface="Code Pro Bold"/>
                <a:ea typeface="Code Pro Bold"/>
                <a:cs typeface="Code Pro Bold"/>
                <a:sym typeface="Code Pro Bold"/>
              </a:rPr>
              <a:t>Sub Chapter Outline</a:t>
            </a:r>
          </a:p>
        </p:txBody>
      </p:sp>
      <p:sp>
        <p:nvSpPr>
          <p:cNvPr name="TextBox 11" id="11"/>
          <p:cNvSpPr txBox="true"/>
          <p:nvPr/>
        </p:nvSpPr>
        <p:spPr>
          <a:xfrm rot="0">
            <a:off x="8406827" y="2129307"/>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8.1.4.2</a:t>
            </a:r>
          </a:p>
        </p:txBody>
      </p:sp>
      <p:sp>
        <p:nvSpPr>
          <p:cNvPr name="TextBox 12" id="12"/>
          <p:cNvSpPr txBox="true"/>
          <p:nvPr/>
        </p:nvSpPr>
        <p:spPr>
          <a:xfrm rot="0">
            <a:off x="8406827" y="3738739"/>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8.1.4.3</a:t>
            </a:r>
          </a:p>
        </p:txBody>
      </p:sp>
      <p:sp>
        <p:nvSpPr>
          <p:cNvPr name="TextBox 13" id="13"/>
          <p:cNvSpPr txBox="true"/>
          <p:nvPr/>
        </p:nvSpPr>
        <p:spPr>
          <a:xfrm rot="0">
            <a:off x="8406827" y="5430854"/>
            <a:ext cx="2323050" cy="833739"/>
          </a:xfrm>
          <a:prstGeom prst="rect">
            <a:avLst/>
          </a:prstGeom>
        </p:spPr>
        <p:txBody>
          <a:bodyPr anchor="t" rtlCol="false" tIns="0" lIns="0" bIns="0" rIns="0">
            <a:spAutoFit/>
          </a:bodyPr>
          <a:lstStyle/>
          <a:p>
            <a:pPr algn="l">
              <a:lnSpc>
                <a:spcPts val="5937"/>
              </a:lnSpc>
            </a:pPr>
            <a:r>
              <a:rPr lang="en-US" sz="4240" b="true">
                <a:solidFill>
                  <a:srgbClr val="F4F995"/>
                </a:solidFill>
                <a:latin typeface="Arimo Bold"/>
                <a:ea typeface="Arimo Bold"/>
                <a:cs typeface="Arimo Bold"/>
                <a:sym typeface="Arimo Bold"/>
              </a:rPr>
              <a:t>8.1.4.4</a:t>
            </a:r>
          </a:p>
        </p:txBody>
      </p:sp>
      <p:sp>
        <p:nvSpPr>
          <p:cNvPr name="TextBox 14" id="14"/>
          <p:cNvSpPr txBox="true"/>
          <p:nvPr/>
        </p:nvSpPr>
        <p:spPr>
          <a:xfrm rot="0">
            <a:off x="8406827" y="7038619"/>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8.1.4.5</a:t>
            </a:r>
          </a:p>
        </p:txBody>
      </p:sp>
      <p:sp>
        <p:nvSpPr>
          <p:cNvPr name="TextBox 15" id="15"/>
          <p:cNvSpPr txBox="true"/>
          <p:nvPr/>
        </p:nvSpPr>
        <p:spPr>
          <a:xfrm rot="0">
            <a:off x="8406827" y="8648050"/>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8.1.4.6</a:t>
            </a:r>
          </a:p>
        </p:txBody>
      </p:sp>
      <p:sp>
        <p:nvSpPr>
          <p:cNvPr name="TextBox 16" id="16"/>
          <p:cNvSpPr txBox="true"/>
          <p:nvPr/>
        </p:nvSpPr>
        <p:spPr>
          <a:xfrm rot="0">
            <a:off x="11486515" y="750227"/>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Sequencing</a:t>
            </a:r>
          </a:p>
        </p:txBody>
      </p:sp>
      <p:sp>
        <p:nvSpPr>
          <p:cNvPr name="TextBox 17" id="17"/>
          <p:cNvSpPr txBox="true"/>
          <p:nvPr/>
        </p:nvSpPr>
        <p:spPr>
          <a:xfrm rot="0">
            <a:off x="11486515" y="2303348"/>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Selection</a:t>
            </a:r>
          </a:p>
        </p:txBody>
      </p:sp>
      <p:sp>
        <p:nvSpPr>
          <p:cNvPr name="TextBox 18" id="18"/>
          <p:cNvSpPr txBox="true"/>
          <p:nvPr/>
        </p:nvSpPr>
        <p:spPr>
          <a:xfrm rot="0">
            <a:off x="11486515" y="3910426"/>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Iteration</a:t>
            </a:r>
          </a:p>
        </p:txBody>
      </p:sp>
      <p:sp>
        <p:nvSpPr>
          <p:cNvPr name="TextBox 19" id="19"/>
          <p:cNvSpPr txBox="true"/>
          <p:nvPr/>
        </p:nvSpPr>
        <p:spPr>
          <a:xfrm rot="0">
            <a:off x="11486515" y="5379377"/>
            <a:ext cx="3760521" cy="1186299"/>
          </a:xfrm>
          <a:prstGeom prst="rect">
            <a:avLst/>
          </a:prstGeom>
        </p:spPr>
        <p:txBody>
          <a:bodyPr anchor="t" rtlCol="false" tIns="0" lIns="0" bIns="0" rIns="0">
            <a:spAutoFit/>
          </a:bodyPr>
          <a:lstStyle/>
          <a:p>
            <a:pPr algn="ctr">
              <a:lnSpc>
                <a:spcPts val="4438"/>
              </a:lnSpc>
            </a:pPr>
            <a:r>
              <a:rPr lang="en-US" sz="3170" b="true">
                <a:solidFill>
                  <a:srgbClr val="000000"/>
                </a:solidFill>
                <a:latin typeface="Arimo Bold"/>
                <a:ea typeface="Arimo Bold"/>
                <a:cs typeface="Arimo Bold"/>
                <a:sym typeface="Arimo Bold"/>
              </a:rPr>
              <a:t>Totalling and Counting</a:t>
            </a:r>
          </a:p>
        </p:txBody>
      </p:sp>
      <p:sp>
        <p:nvSpPr>
          <p:cNvPr name="TextBox 20" id="20"/>
          <p:cNvSpPr txBox="true"/>
          <p:nvPr/>
        </p:nvSpPr>
        <p:spPr>
          <a:xfrm rot="0">
            <a:off x="11486515" y="6975165"/>
            <a:ext cx="3760521" cy="1247894"/>
          </a:xfrm>
          <a:prstGeom prst="rect">
            <a:avLst/>
          </a:prstGeom>
        </p:spPr>
        <p:txBody>
          <a:bodyPr anchor="t" rtlCol="false" tIns="0" lIns="0" bIns="0" rIns="0">
            <a:spAutoFit/>
          </a:bodyPr>
          <a:lstStyle/>
          <a:p>
            <a:pPr algn="ctr">
              <a:lnSpc>
                <a:spcPts val="4717"/>
              </a:lnSpc>
            </a:pPr>
            <a:r>
              <a:rPr lang="en-US" sz="3370" b="true">
                <a:solidFill>
                  <a:srgbClr val="000000">
                    <a:alpha val="45490"/>
                  </a:srgbClr>
                </a:solidFill>
                <a:latin typeface="Arimo Bold"/>
                <a:ea typeface="Arimo Bold"/>
                <a:cs typeface="Arimo Bold"/>
                <a:sym typeface="Arimo Bold"/>
              </a:rPr>
              <a:t>String handling</a:t>
            </a:r>
          </a:p>
        </p:txBody>
      </p:sp>
      <p:sp>
        <p:nvSpPr>
          <p:cNvPr name="TextBox 21" id="21"/>
          <p:cNvSpPr txBox="true"/>
          <p:nvPr/>
        </p:nvSpPr>
        <p:spPr>
          <a:xfrm rot="0">
            <a:off x="11141852" y="8758856"/>
            <a:ext cx="4449847" cy="894113"/>
          </a:xfrm>
          <a:prstGeom prst="rect">
            <a:avLst/>
          </a:prstGeom>
        </p:spPr>
        <p:txBody>
          <a:bodyPr anchor="t" rtlCol="false" tIns="0" lIns="0" bIns="0" rIns="0">
            <a:spAutoFit/>
          </a:bodyPr>
          <a:lstStyle/>
          <a:p>
            <a:pPr algn="ctr">
              <a:lnSpc>
                <a:spcPts val="3345"/>
              </a:lnSpc>
            </a:pPr>
            <a:r>
              <a:rPr lang="en-US" sz="2390" b="true">
                <a:solidFill>
                  <a:srgbClr val="000000">
                    <a:alpha val="45490"/>
                  </a:srgbClr>
                </a:solidFill>
                <a:latin typeface="Arimo Bold"/>
                <a:ea typeface="Arimo Bold"/>
                <a:cs typeface="Arimo Bold"/>
                <a:sym typeface="Arimo Bold"/>
              </a:rPr>
              <a:t>Arithmetic, Logical and Boolean Operators</a:t>
            </a:r>
          </a:p>
        </p:txBody>
      </p:sp>
      <p:grpSp>
        <p:nvGrpSpPr>
          <p:cNvPr name="Group 22" id="22"/>
          <p:cNvGrpSpPr/>
          <p:nvPr/>
        </p:nvGrpSpPr>
        <p:grpSpPr>
          <a:xfrm rot="0">
            <a:off x="2537237" y="233111"/>
            <a:ext cx="13213526" cy="9925515"/>
            <a:chOff x="0" y="0"/>
            <a:chExt cx="17618034" cy="13234020"/>
          </a:xfrm>
        </p:grpSpPr>
        <p:sp>
          <p:nvSpPr>
            <p:cNvPr name="Freeform 23" id="2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24" id="2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25" id="2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
        <p:nvSpPr>
          <p:cNvPr name="TextBox 26" id="26"/>
          <p:cNvSpPr txBox="true"/>
          <p:nvPr/>
        </p:nvSpPr>
        <p:spPr>
          <a:xfrm rot="0">
            <a:off x="8406827" y="521543"/>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8.1.4.1</a:t>
            </a:r>
          </a:p>
        </p:txBody>
      </p:sp>
    </p:spTree>
  </p:cSld>
  <p:clrMapOvr>
    <a:masterClrMapping/>
  </p:clrMapOvr>
</p:sld>
</file>

<file path=ppt/slides/slide82.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pSp>
        <p:nvGrpSpPr>
          <p:cNvPr name="Group 3" id="3"/>
          <p:cNvGrpSpPr/>
          <p:nvPr/>
        </p:nvGrpSpPr>
        <p:grpSpPr>
          <a:xfrm rot="0">
            <a:off x="1433404" y="3667909"/>
            <a:ext cx="15421191" cy="4771498"/>
            <a:chOff x="0" y="0"/>
            <a:chExt cx="20561588" cy="6361997"/>
          </a:xfrm>
        </p:grpSpPr>
        <p:sp>
          <p:nvSpPr>
            <p:cNvPr name="Freeform 4" id="4"/>
            <p:cNvSpPr/>
            <p:nvPr/>
          </p:nvSpPr>
          <p:spPr>
            <a:xfrm flipH="false" flipV="false" rot="0">
              <a:off x="0" y="0"/>
              <a:ext cx="20561554" cy="6361938"/>
            </a:xfrm>
            <a:custGeom>
              <a:avLst/>
              <a:gdLst/>
              <a:ahLst/>
              <a:cxnLst/>
              <a:rect r="r" b="b" t="t" l="l"/>
              <a:pathLst>
                <a:path h="6361938" w="20561554">
                  <a:moveTo>
                    <a:pt x="0" y="0"/>
                  </a:moveTo>
                  <a:lnTo>
                    <a:pt x="20561554" y="0"/>
                  </a:lnTo>
                  <a:lnTo>
                    <a:pt x="20561554" y="6361938"/>
                  </a:lnTo>
                  <a:lnTo>
                    <a:pt x="0" y="6361938"/>
                  </a:lnTo>
                  <a:lnTo>
                    <a:pt x="0" y="0"/>
                  </a:lnTo>
                  <a:close/>
                </a:path>
              </a:pathLst>
            </a:custGeom>
            <a:blipFill>
              <a:blip r:embed="rId4"/>
              <a:stretch>
                <a:fillRect l="0" t="0" r="0" b="0"/>
              </a:stretch>
            </a:blipFill>
          </p:spPr>
        </p:sp>
      </p:grpSp>
      <p:sp>
        <p:nvSpPr>
          <p:cNvPr name="TextBox 5" id="5"/>
          <p:cNvSpPr txBox="true"/>
          <p:nvPr/>
        </p:nvSpPr>
        <p:spPr>
          <a:xfrm rot="0">
            <a:off x="672468" y="383405"/>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Totalling</a:t>
            </a:r>
          </a:p>
        </p:txBody>
      </p:sp>
      <p:sp>
        <p:nvSpPr>
          <p:cNvPr name="TextBox 6" id="6"/>
          <p:cNvSpPr txBox="true"/>
          <p:nvPr/>
        </p:nvSpPr>
        <p:spPr>
          <a:xfrm rot="0">
            <a:off x="2736658" y="2040508"/>
            <a:ext cx="12814684" cy="186614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In programming, totaling refers to the process of adding a number to an existing stored number, typically stored in two separate variables.</a:t>
            </a:r>
          </a:p>
        </p:txBody>
      </p:sp>
      <p:sp>
        <p:nvSpPr>
          <p:cNvPr name="TextBox 7" id="7"/>
          <p:cNvSpPr txBox="true"/>
          <p:nvPr/>
        </p:nvSpPr>
        <p:spPr>
          <a:xfrm rot="0">
            <a:off x="3023605" y="8287007"/>
            <a:ext cx="11453828" cy="1266073"/>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Eg. Python code to "Total" up the sum from 0 to 10 (0 + 1 + 2 ... 10). </a:t>
            </a:r>
          </a:p>
        </p:txBody>
      </p:sp>
      <p:grpSp>
        <p:nvGrpSpPr>
          <p:cNvPr name="Group 8" id="8"/>
          <p:cNvGrpSpPr/>
          <p:nvPr/>
        </p:nvGrpSpPr>
        <p:grpSpPr>
          <a:xfrm rot="0">
            <a:off x="2537237" y="180743"/>
            <a:ext cx="13213526" cy="9925515"/>
            <a:chOff x="0" y="0"/>
            <a:chExt cx="17618034" cy="13234020"/>
          </a:xfrm>
        </p:grpSpPr>
        <p:sp>
          <p:nvSpPr>
            <p:cNvPr name="Freeform 9" id="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10" id="1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11" id="1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83.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pSp>
        <p:nvGrpSpPr>
          <p:cNvPr name="Group 3" id="3"/>
          <p:cNvGrpSpPr/>
          <p:nvPr/>
        </p:nvGrpSpPr>
        <p:grpSpPr>
          <a:xfrm rot="0">
            <a:off x="2682722" y="3830273"/>
            <a:ext cx="13443878" cy="4523470"/>
            <a:chOff x="0" y="0"/>
            <a:chExt cx="17925171" cy="6031293"/>
          </a:xfrm>
        </p:grpSpPr>
        <p:sp>
          <p:nvSpPr>
            <p:cNvPr name="Freeform 4" id="4"/>
            <p:cNvSpPr/>
            <p:nvPr/>
          </p:nvSpPr>
          <p:spPr>
            <a:xfrm flipH="false" flipV="false" rot="0">
              <a:off x="0" y="0"/>
              <a:ext cx="17925162" cy="6031230"/>
            </a:xfrm>
            <a:custGeom>
              <a:avLst/>
              <a:gdLst/>
              <a:ahLst/>
              <a:cxnLst/>
              <a:rect r="r" b="b" t="t" l="l"/>
              <a:pathLst>
                <a:path h="6031230" w="17925162">
                  <a:moveTo>
                    <a:pt x="0" y="0"/>
                  </a:moveTo>
                  <a:lnTo>
                    <a:pt x="17925162" y="0"/>
                  </a:lnTo>
                  <a:lnTo>
                    <a:pt x="17925162" y="6031230"/>
                  </a:lnTo>
                  <a:lnTo>
                    <a:pt x="0" y="6031230"/>
                  </a:lnTo>
                  <a:lnTo>
                    <a:pt x="0" y="0"/>
                  </a:lnTo>
                  <a:close/>
                </a:path>
              </a:pathLst>
            </a:custGeom>
            <a:blipFill>
              <a:blip r:embed="rId4"/>
              <a:stretch>
                <a:fillRect l="0" t="0" r="0" b="-1"/>
              </a:stretch>
            </a:blipFill>
          </p:spPr>
        </p:sp>
      </p:grpSp>
      <p:sp>
        <p:nvSpPr>
          <p:cNvPr name="TextBox 5" id="5"/>
          <p:cNvSpPr txBox="true"/>
          <p:nvPr/>
        </p:nvSpPr>
        <p:spPr>
          <a:xfrm rot="0">
            <a:off x="672468" y="383405"/>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Counting</a:t>
            </a:r>
          </a:p>
        </p:txBody>
      </p:sp>
      <p:sp>
        <p:nvSpPr>
          <p:cNvPr name="TextBox 6" id="6"/>
          <p:cNvSpPr txBox="true"/>
          <p:nvPr/>
        </p:nvSpPr>
        <p:spPr>
          <a:xfrm rot="0">
            <a:off x="3417086" y="1801762"/>
            <a:ext cx="11453828" cy="186614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Counting keeps a check on how many iterations a program has performed in a loop.</a:t>
            </a:r>
          </a:p>
        </p:txBody>
      </p:sp>
      <p:grpSp>
        <p:nvGrpSpPr>
          <p:cNvPr name="Group 7" id="7"/>
          <p:cNvGrpSpPr/>
          <p:nvPr/>
        </p:nvGrpSpPr>
        <p:grpSpPr>
          <a:xfrm rot="0">
            <a:off x="2537237" y="180743"/>
            <a:ext cx="13213526" cy="9925515"/>
            <a:chOff x="0" y="0"/>
            <a:chExt cx="17618034" cy="13234020"/>
          </a:xfrm>
        </p:grpSpPr>
        <p:sp>
          <p:nvSpPr>
            <p:cNvPr name="Freeform 8" id="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9" id="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10" id="1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Tree>
  </p:cSld>
  <p:clrMapOvr>
    <a:masterClrMapping/>
  </p:clrMapOvr>
</p:sld>
</file>

<file path=ppt/slides/slide84.xml><?xml version="1.0" encoding="utf-8"?>
<p:sld xmlns:p="http://schemas.openxmlformats.org/presentationml/2006/main" xmlns:a="http://schemas.openxmlformats.org/drawingml/2006/main" xmlns:r="http://schemas.openxmlformats.org/officeDocument/2006/relationships">
  <p:cSld>
    <p:bg>
      <p:bgPr>
        <a:solidFill>
          <a:srgbClr val="8C52FF"/>
        </a:solidFill>
      </p:bgPr>
    </p:bg>
    <p:spTree>
      <p:nvGrpSpPr>
        <p:cNvPr id="1" name=""/>
        <p:cNvGrpSpPr/>
        <p:nvPr/>
      </p:nvGrpSpPr>
      <p:grpSpPr>
        <a:xfrm>
          <a:off x="0" y="0"/>
          <a:ext cx="0" cy="0"/>
          <a:chOff x="0" y="0"/>
          <a:chExt cx="0" cy="0"/>
        </a:xfrm>
      </p:grpSpPr>
      <p:sp>
        <p:nvSpPr>
          <p:cNvPr name="Freeform 2" id="2"/>
          <p:cNvSpPr/>
          <p:nvPr/>
        </p:nvSpPr>
        <p:spPr>
          <a:xfrm flipH="false" flipV="false" rot="0">
            <a:off x="10940864" y="1840876"/>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3" id="3"/>
          <p:cNvSpPr/>
          <p:nvPr/>
        </p:nvSpPr>
        <p:spPr>
          <a:xfrm flipH="false" flipV="false" rot="0">
            <a:off x="10940864" y="233111"/>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4" id="4"/>
          <p:cNvSpPr/>
          <p:nvPr/>
        </p:nvSpPr>
        <p:spPr>
          <a:xfrm flipH="false" flipV="false" rot="0">
            <a:off x="10940864" y="3450307"/>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4">
              <a:extLst>
                <a:ext uri="{96DAC541-7B7A-43D3-8B79-37D633B846F1}">
                  <asvg:svgBlip xmlns:asvg="http://schemas.microsoft.com/office/drawing/2016/SVG/main" r:embed="rId5"/>
                </a:ext>
              </a:extLst>
            </a:blip>
            <a:stretch>
              <a:fillRect l="0" t="-802" r="0" b="-802"/>
            </a:stretch>
          </a:blipFill>
        </p:spPr>
      </p:sp>
      <p:sp>
        <p:nvSpPr>
          <p:cNvPr name="Freeform 5" id="5"/>
          <p:cNvSpPr/>
          <p:nvPr/>
        </p:nvSpPr>
        <p:spPr>
          <a:xfrm flipH="false" flipV="false" rot="0">
            <a:off x="10940864" y="6751020"/>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6">
              <a:extLst>
                <a:ext uri="{96DAC541-7B7A-43D3-8B79-37D633B846F1}">
                  <asvg:svgBlip xmlns:asvg="http://schemas.microsoft.com/office/drawing/2016/SVG/main" r:embed="rId7"/>
                </a:ext>
              </a:extLst>
            </a:blip>
            <a:stretch>
              <a:fillRect l="0" t="-802" r="0" b="-802"/>
            </a:stretch>
          </a:blipFill>
        </p:spPr>
      </p:sp>
      <p:sp>
        <p:nvSpPr>
          <p:cNvPr name="Freeform 6" id="6"/>
          <p:cNvSpPr/>
          <p:nvPr/>
        </p:nvSpPr>
        <p:spPr>
          <a:xfrm flipH="false" flipV="false" rot="0">
            <a:off x="10940864" y="5059738"/>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7" id="7"/>
          <p:cNvSpPr/>
          <p:nvPr/>
        </p:nvSpPr>
        <p:spPr>
          <a:xfrm flipH="false" flipV="false" rot="0">
            <a:off x="10940864" y="8361648"/>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8">
              <a:extLst>
                <a:ext uri="{96DAC541-7B7A-43D3-8B79-37D633B846F1}">
                  <asvg:svgBlip xmlns:asvg="http://schemas.microsoft.com/office/drawing/2016/SVG/main" r:embed="rId9"/>
                </a:ext>
              </a:extLst>
            </a:blip>
            <a:stretch>
              <a:fillRect l="0" t="-802" r="0" b="-802"/>
            </a:stretch>
          </a:blipFill>
        </p:spPr>
      </p:sp>
      <p:sp>
        <p:nvSpPr>
          <p:cNvPr name="Freeform 8" id="8"/>
          <p:cNvSpPr/>
          <p:nvPr/>
        </p:nvSpPr>
        <p:spPr>
          <a:xfrm flipH="false" flipV="false" rot="0">
            <a:off x="1976356" y="1900761"/>
            <a:ext cx="4332122" cy="5971597"/>
          </a:xfrm>
          <a:custGeom>
            <a:avLst/>
            <a:gdLst/>
            <a:ahLst/>
            <a:cxnLst/>
            <a:rect r="r" b="b" t="t" l="l"/>
            <a:pathLst>
              <a:path h="5971597" w="4332122">
                <a:moveTo>
                  <a:pt x="0" y="0"/>
                </a:moveTo>
                <a:lnTo>
                  <a:pt x="4332122" y="0"/>
                </a:lnTo>
                <a:lnTo>
                  <a:pt x="4332122" y="5971597"/>
                </a:lnTo>
                <a:lnTo>
                  <a:pt x="0" y="5971597"/>
                </a:lnTo>
                <a:lnTo>
                  <a:pt x="0" y="0"/>
                </a:lnTo>
                <a:close/>
              </a:path>
            </a:pathLst>
          </a:custGeom>
          <a:blipFill>
            <a:blip r:embed="rId10">
              <a:extLst>
                <a:ext uri="{96DAC541-7B7A-43D3-8B79-37D633B846F1}">
                  <asvg:svgBlip xmlns:asvg="http://schemas.microsoft.com/office/drawing/2016/SVG/main" r:embed="rId11"/>
                </a:ext>
              </a:extLst>
            </a:blip>
            <a:stretch>
              <a:fillRect l="0" t="-64" r="0" b="-64"/>
            </a:stretch>
          </a:blipFill>
        </p:spPr>
      </p:sp>
      <p:sp>
        <p:nvSpPr>
          <p:cNvPr name="TextBox 9" id="9"/>
          <p:cNvSpPr txBox="true"/>
          <p:nvPr/>
        </p:nvSpPr>
        <p:spPr>
          <a:xfrm rot="0">
            <a:off x="2330857" y="3041772"/>
            <a:ext cx="3623119" cy="4070764"/>
          </a:xfrm>
          <a:prstGeom prst="rect">
            <a:avLst/>
          </a:prstGeom>
        </p:spPr>
        <p:txBody>
          <a:bodyPr anchor="t" rtlCol="false" tIns="0" lIns="0" bIns="0" rIns="0">
            <a:spAutoFit/>
          </a:bodyPr>
          <a:lstStyle/>
          <a:p>
            <a:pPr algn="l">
              <a:lnSpc>
                <a:spcPts val="5289"/>
              </a:lnSpc>
            </a:pPr>
          </a:p>
          <a:p>
            <a:pPr algn="l">
              <a:lnSpc>
                <a:spcPts val="5289"/>
              </a:lnSpc>
            </a:pPr>
            <a:r>
              <a:rPr lang="en-US" sz="3778" b="true">
                <a:solidFill>
                  <a:srgbClr val="4F87FF"/>
                </a:solidFill>
                <a:latin typeface="Arimo Bold"/>
                <a:ea typeface="Arimo Bold"/>
                <a:cs typeface="Arimo Bold"/>
                <a:sym typeface="Arimo Bold"/>
              </a:rPr>
              <a:t>8.1.4 Programming Fundamentals </a:t>
            </a:r>
          </a:p>
          <a:p>
            <a:pPr algn="l">
              <a:lnSpc>
                <a:spcPts val="5289"/>
              </a:lnSpc>
            </a:pPr>
          </a:p>
        </p:txBody>
      </p:sp>
      <p:sp>
        <p:nvSpPr>
          <p:cNvPr name="TextBox 10" id="10"/>
          <p:cNvSpPr txBox="true"/>
          <p:nvPr/>
        </p:nvSpPr>
        <p:spPr>
          <a:xfrm rot="0">
            <a:off x="159139" y="-43507"/>
            <a:ext cx="5003717" cy="606548"/>
          </a:xfrm>
          <a:prstGeom prst="rect">
            <a:avLst/>
          </a:prstGeom>
        </p:spPr>
        <p:txBody>
          <a:bodyPr anchor="t" rtlCol="false" tIns="0" lIns="0" bIns="0" rIns="0">
            <a:spAutoFit/>
          </a:bodyPr>
          <a:lstStyle/>
          <a:p>
            <a:pPr algn="l">
              <a:lnSpc>
                <a:spcPts val="4368"/>
              </a:lnSpc>
            </a:pPr>
            <a:r>
              <a:rPr lang="en-US" sz="3119" b="true">
                <a:solidFill>
                  <a:srgbClr val="FFFFFF"/>
                </a:solidFill>
                <a:latin typeface="Code Pro Bold"/>
                <a:ea typeface="Code Pro Bold"/>
                <a:cs typeface="Code Pro Bold"/>
                <a:sym typeface="Code Pro Bold"/>
              </a:rPr>
              <a:t>Sub Chapter Outline</a:t>
            </a:r>
          </a:p>
        </p:txBody>
      </p:sp>
      <p:sp>
        <p:nvSpPr>
          <p:cNvPr name="TextBox 11" id="11"/>
          <p:cNvSpPr txBox="true"/>
          <p:nvPr/>
        </p:nvSpPr>
        <p:spPr>
          <a:xfrm rot="0">
            <a:off x="8406827" y="2129307"/>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8.1.4.2</a:t>
            </a:r>
          </a:p>
        </p:txBody>
      </p:sp>
      <p:sp>
        <p:nvSpPr>
          <p:cNvPr name="TextBox 12" id="12"/>
          <p:cNvSpPr txBox="true"/>
          <p:nvPr/>
        </p:nvSpPr>
        <p:spPr>
          <a:xfrm rot="0">
            <a:off x="8406827" y="3738739"/>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8.1.4.3</a:t>
            </a:r>
          </a:p>
        </p:txBody>
      </p:sp>
      <p:sp>
        <p:nvSpPr>
          <p:cNvPr name="TextBox 13" id="13"/>
          <p:cNvSpPr txBox="true"/>
          <p:nvPr/>
        </p:nvSpPr>
        <p:spPr>
          <a:xfrm rot="0">
            <a:off x="8406827" y="5430854"/>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8.1.4.4</a:t>
            </a:r>
          </a:p>
        </p:txBody>
      </p:sp>
      <p:sp>
        <p:nvSpPr>
          <p:cNvPr name="TextBox 14" id="14"/>
          <p:cNvSpPr txBox="true"/>
          <p:nvPr/>
        </p:nvSpPr>
        <p:spPr>
          <a:xfrm rot="0">
            <a:off x="8406827" y="7038619"/>
            <a:ext cx="2323050" cy="833739"/>
          </a:xfrm>
          <a:prstGeom prst="rect">
            <a:avLst/>
          </a:prstGeom>
        </p:spPr>
        <p:txBody>
          <a:bodyPr anchor="t" rtlCol="false" tIns="0" lIns="0" bIns="0" rIns="0">
            <a:spAutoFit/>
          </a:bodyPr>
          <a:lstStyle/>
          <a:p>
            <a:pPr algn="l">
              <a:lnSpc>
                <a:spcPts val="5937"/>
              </a:lnSpc>
            </a:pPr>
            <a:r>
              <a:rPr lang="en-US" sz="4240" b="true">
                <a:solidFill>
                  <a:srgbClr val="F4F995"/>
                </a:solidFill>
                <a:latin typeface="Arimo Bold"/>
                <a:ea typeface="Arimo Bold"/>
                <a:cs typeface="Arimo Bold"/>
                <a:sym typeface="Arimo Bold"/>
              </a:rPr>
              <a:t>8.1.4.5</a:t>
            </a:r>
          </a:p>
        </p:txBody>
      </p:sp>
      <p:sp>
        <p:nvSpPr>
          <p:cNvPr name="TextBox 15" id="15"/>
          <p:cNvSpPr txBox="true"/>
          <p:nvPr/>
        </p:nvSpPr>
        <p:spPr>
          <a:xfrm rot="0">
            <a:off x="8406827" y="8648050"/>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8.1.4.6</a:t>
            </a:r>
          </a:p>
        </p:txBody>
      </p:sp>
      <p:sp>
        <p:nvSpPr>
          <p:cNvPr name="TextBox 16" id="16"/>
          <p:cNvSpPr txBox="true"/>
          <p:nvPr/>
        </p:nvSpPr>
        <p:spPr>
          <a:xfrm rot="0">
            <a:off x="11486515" y="750227"/>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Sequencing</a:t>
            </a:r>
          </a:p>
        </p:txBody>
      </p:sp>
      <p:sp>
        <p:nvSpPr>
          <p:cNvPr name="TextBox 17" id="17"/>
          <p:cNvSpPr txBox="true"/>
          <p:nvPr/>
        </p:nvSpPr>
        <p:spPr>
          <a:xfrm rot="0">
            <a:off x="11486515" y="2303348"/>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Selection</a:t>
            </a:r>
          </a:p>
        </p:txBody>
      </p:sp>
      <p:sp>
        <p:nvSpPr>
          <p:cNvPr name="TextBox 18" id="18"/>
          <p:cNvSpPr txBox="true"/>
          <p:nvPr/>
        </p:nvSpPr>
        <p:spPr>
          <a:xfrm rot="0">
            <a:off x="11486515" y="3910426"/>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Iteration</a:t>
            </a:r>
          </a:p>
        </p:txBody>
      </p:sp>
      <p:sp>
        <p:nvSpPr>
          <p:cNvPr name="TextBox 19" id="19"/>
          <p:cNvSpPr txBox="true"/>
          <p:nvPr/>
        </p:nvSpPr>
        <p:spPr>
          <a:xfrm rot="0">
            <a:off x="11486515" y="5379377"/>
            <a:ext cx="3760521" cy="1186299"/>
          </a:xfrm>
          <a:prstGeom prst="rect">
            <a:avLst/>
          </a:prstGeom>
        </p:spPr>
        <p:txBody>
          <a:bodyPr anchor="t" rtlCol="false" tIns="0" lIns="0" bIns="0" rIns="0">
            <a:spAutoFit/>
          </a:bodyPr>
          <a:lstStyle/>
          <a:p>
            <a:pPr algn="ctr">
              <a:lnSpc>
                <a:spcPts val="4438"/>
              </a:lnSpc>
            </a:pPr>
            <a:r>
              <a:rPr lang="en-US" sz="3170" b="true">
                <a:solidFill>
                  <a:srgbClr val="000000">
                    <a:alpha val="45490"/>
                  </a:srgbClr>
                </a:solidFill>
                <a:latin typeface="Arimo Bold"/>
                <a:ea typeface="Arimo Bold"/>
                <a:cs typeface="Arimo Bold"/>
                <a:sym typeface="Arimo Bold"/>
              </a:rPr>
              <a:t>Totalling and Counting</a:t>
            </a:r>
          </a:p>
        </p:txBody>
      </p:sp>
      <p:sp>
        <p:nvSpPr>
          <p:cNvPr name="TextBox 20" id="20"/>
          <p:cNvSpPr txBox="true"/>
          <p:nvPr/>
        </p:nvSpPr>
        <p:spPr>
          <a:xfrm rot="0">
            <a:off x="11486515" y="6975165"/>
            <a:ext cx="3760521" cy="1247894"/>
          </a:xfrm>
          <a:prstGeom prst="rect">
            <a:avLst/>
          </a:prstGeom>
        </p:spPr>
        <p:txBody>
          <a:bodyPr anchor="t" rtlCol="false" tIns="0" lIns="0" bIns="0" rIns="0">
            <a:spAutoFit/>
          </a:bodyPr>
          <a:lstStyle/>
          <a:p>
            <a:pPr algn="ctr">
              <a:lnSpc>
                <a:spcPts val="4717"/>
              </a:lnSpc>
            </a:pPr>
            <a:r>
              <a:rPr lang="en-US" sz="3370" b="true">
                <a:solidFill>
                  <a:srgbClr val="000000"/>
                </a:solidFill>
                <a:latin typeface="Arimo Bold"/>
                <a:ea typeface="Arimo Bold"/>
                <a:cs typeface="Arimo Bold"/>
                <a:sym typeface="Arimo Bold"/>
              </a:rPr>
              <a:t>String handling</a:t>
            </a:r>
          </a:p>
        </p:txBody>
      </p:sp>
      <p:sp>
        <p:nvSpPr>
          <p:cNvPr name="TextBox 21" id="21"/>
          <p:cNvSpPr txBox="true"/>
          <p:nvPr/>
        </p:nvSpPr>
        <p:spPr>
          <a:xfrm rot="0">
            <a:off x="11141852" y="8758856"/>
            <a:ext cx="4449847" cy="894113"/>
          </a:xfrm>
          <a:prstGeom prst="rect">
            <a:avLst/>
          </a:prstGeom>
        </p:spPr>
        <p:txBody>
          <a:bodyPr anchor="t" rtlCol="false" tIns="0" lIns="0" bIns="0" rIns="0">
            <a:spAutoFit/>
          </a:bodyPr>
          <a:lstStyle/>
          <a:p>
            <a:pPr algn="ctr">
              <a:lnSpc>
                <a:spcPts val="3345"/>
              </a:lnSpc>
            </a:pPr>
            <a:r>
              <a:rPr lang="en-US" sz="2390" b="true">
                <a:solidFill>
                  <a:srgbClr val="000000">
                    <a:alpha val="45490"/>
                  </a:srgbClr>
                </a:solidFill>
                <a:latin typeface="Arimo Bold"/>
                <a:ea typeface="Arimo Bold"/>
                <a:cs typeface="Arimo Bold"/>
                <a:sym typeface="Arimo Bold"/>
              </a:rPr>
              <a:t>Arithmetic, Logical and Boolean Operators</a:t>
            </a:r>
          </a:p>
        </p:txBody>
      </p:sp>
      <p:grpSp>
        <p:nvGrpSpPr>
          <p:cNvPr name="Group 22" id="22"/>
          <p:cNvGrpSpPr/>
          <p:nvPr/>
        </p:nvGrpSpPr>
        <p:grpSpPr>
          <a:xfrm rot="0">
            <a:off x="2537237" y="233111"/>
            <a:ext cx="13213526" cy="9925515"/>
            <a:chOff x="0" y="0"/>
            <a:chExt cx="17618034" cy="13234020"/>
          </a:xfrm>
        </p:grpSpPr>
        <p:sp>
          <p:nvSpPr>
            <p:cNvPr name="Freeform 23" id="2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24" id="2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25" id="2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
        <p:nvSpPr>
          <p:cNvPr name="TextBox 26" id="26"/>
          <p:cNvSpPr txBox="true"/>
          <p:nvPr/>
        </p:nvSpPr>
        <p:spPr>
          <a:xfrm rot="0">
            <a:off x="8406827" y="521543"/>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8.1.4.1</a:t>
            </a:r>
          </a:p>
        </p:txBody>
      </p:sp>
    </p:spTree>
  </p:cSld>
  <p:clrMapOvr>
    <a:masterClrMapping/>
  </p:clrMapOvr>
</p:sld>
</file>

<file path=ppt/slides/slide85.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713990" y="684301"/>
            <a:ext cx="9482322" cy="1825347"/>
          </a:xfrm>
          <a:custGeom>
            <a:avLst/>
            <a:gdLst/>
            <a:ahLst/>
            <a:cxnLst/>
            <a:rect r="r" b="b" t="t" l="l"/>
            <a:pathLst>
              <a:path h="1825347" w="9482322">
                <a:moveTo>
                  <a:pt x="0" y="0"/>
                </a:moveTo>
                <a:lnTo>
                  <a:pt x="9482322" y="0"/>
                </a:lnTo>
                <a:lnTo>
                  <a:pt x="9482322" y="1825347"/>
                </a:lnTo>
                <a:lnTo>
                  <a:pt x="0" y="1825347"/>
                </a:lnTo>
                <a:lnTo>
                  <a:pt x="0" y="0"/>
                </a:lnTo>
                <a:close/>
              </a:path>
            </a:pathLst>
          </a:custGeom>
          <a:blipFill>
            <a:blip r:embed="rId2">
              <a:extLst>
                <a:ext uri="{96DAC541-7B7A-43D3-8B79-37D633B846F1}">
                  <asvg:svgBlip xmlns:asvg="http://schemas.microsoft.com/office/drawing/2016/SVG/main" r:embed="rId3"/>
                </a:ext>
              </a:extLst>
            </a:blip>
            <a:stretch>
              <a:fillRect l="0" t="-1113" r="0" b="-1113"/>
            </a:stretch>
          </a:blipFill>
        </p:spPr>
      </p:sp>
      <p:sp>
        <p:nvSpPr>
          <p:cNvPr name="Freeform 3" id="3"/>
          <p:cNvSpPr/>
          <p:nvPr/>
        </p:nvSpPr>
        <p:spPr>
          <a:xfrm flipH="false" flipV="false" rot="6401183">
            <a:off x="1719972" y="3306925"/>
            <a:ext cx="1892083" cy="1002804"/>
          </a:xfrm>
          <a:custGeom>
            <a:avLst/>
            <a:gdLst/>
            <a:ahLst/>
            <a:cxnLst/>
            <a:rect r="r" b="b" t="t" l="l"/>
            <a:pathLst>
              <a:path h="1002804" w="1892083">
                <a:moveTo>
                  <a:pt x="0" y="0"/>
                </a:moveTo>
                <a:lnTo>
                  <a:pt x="1892083" y="0"/>
                </a:lnTo>
                <a:lnTo>
                  <a:pt x="1892083" y="1002804"/>
                </a:lnTo>
                <a:lnTo>
                  <a:pt x="0" y="1002804"/>
                </a:lnTo>
                <a:lnTo>
                  <a:pt x="0" y="0"/>
                </a:lnTo>
                <a:close/>
              </a:path>
            </a:pathLst>
          </a:custGeom>
          <a:blipFill>
            <a:blip r:embed="rId4">
              <a:extLst>
                <a:ext uri="{96DAC541-7B7A-43D3-8B79-37D633B846F1}">
                  <asvg:svgBlip xmlns:asvg="http://schemas.microsoft.com/office/drawing/2016/SVG/main" r:embed="rId5"/>
                </a:ext>
              </a:extLst>
            </a:blip>
            <a:stretch>
              <a:fillRect l="0" t="-725" r="0" b="-725"/>
            </a:stretch>
          </a:blipFill>
        </p:spPr>
      </p:sp>
      <p:sp>
        <p:nvSpPr>
          <p:cNvPr name="TextBox 4" id="4"/>
          <p:cNvSpPr txBox="true"/>
          <p:nvPr/>
        </p:nvSpPr>
        <p:spPr>
          <a:xfrm rot="0">
            <a:off x="1778425" y="695325"/>
            <a:ext cx="6783590" cy="1477987"/>
          </a:xfrm>
          <a:prstGeom prst="rect">
            <a:avLst/>
          </a:prstGeom>
        </p:spPr>
        <p:txBody>
          <a:bodyPr anchor="t" rtlCol="false" tIns="0" lIns="0" bIns="0" rIns="0">
            <a:spAutoFit/>
          </a:bodyPr>
          <a:lstStyle/>
          <a:p>
            <a:pPr algn="ctr">
              <a:lnSpc>
                <a:spcPts val="10513"/>
              </a:lnSpc>
            </a:pPr>
            <a:r>
              <a:rPr lang="en-US" sz="7510" b="true">
                <a:solidFill>
                  <a:srgbClr val="5E17EB"/>
                </a:solidFill>
                <a:latin typeface="Arimo Bold"/>
                <a:ea typeface="Arimo Bold"/>
                <a:cs typeface="Arimo Bold"/>
                <a:sym typeface="Arimo Bold"/>
              </a:rPr>
              <a:t>"abcdefghijk"</a:t>
            </a:r>
          </a:p>
        </p:txBody>
      </p:sp>
      <p:sp>
        <p:nvSpPr>
          <p:cNvPr name="TextBox 5" id="5"/>
          <p:cNvSpPr txBox="true"/>
          <p:nvPr/>
        </p:nvSpPr>
        <p:spPr>
          <a:xfrm rot="0">
            <a:off x="710960" y="4582276"/>
            <a:ext cx="2710011" cy="1238382"/>
          </a:xfrm>
          <a:prstGeom prst="rect">
            <a:avLst/>
          </a:prstGeom>
        </p:spPr>
        <p:txBody>
          <a:bodyPr anchor="t" rtlCol="false" tIns="0" lIns="0" bIns="0" rIns="0">
            <a:spAutoFit/>
          </a:bodyPr>
          <a:lstStyle/>
          <a:p>
            <a:pPr algn="ctr">
              <a:lnSpc>
                <a:spcPts val="8916"/>
              </a:lnSpc>
            </a:pPr>
            <a:r>
              <a:rPr lang="en-US" sz="6369" b="true">
                <a:solidFill>
                  <a:srgbClr val="002529"/>
                </a:solidFill>
                <a:latin typeface="Arimo Bold"/>
                <a:ea typeface="Arimo Bold"/>
                <a:cs typeface="Arimo Bold"/>
                <a:sym typeface="Arimo Bold"/>
              </a:rPr>
              <a:t>length</a:t>
            </a:r>
          </a:p>
        </p:txBody>
      </p:sp>
      <p:sp>
        <p:nvSpPr>
          <p:cNvPr name="Freeform 6" id="6"/>
          <p:cNvSpPr/>
          <p:nvPr/>
        </p:nvSpPr>
        <p:spPr>
          <a:xfrm flipH="false" flipV="false" rot="4983014">
            <a:off x="5121297" y="3642338"/>
            <a:ext cx="1892083" cy="1002804"/>
          </a:xfrm>
          <a:custGeom>
            <a:avLst/>
            <a:gdLst/>
            <a:ahLst/>
            <a:cxnLst/>
            <a:rect r="r" b="b" t="t" l="l"/>
            <a:pathLst>
              <a:path h="1002804" w="1892083">
                <a:moveTo>
                  <a:pt x="0" y="0"/>
                </a:moveTo>
                <a:lnTo>
                  <a:pt x="1892083" y="0"/>
                </a:lnTo>
                <a:lnTo>
                  <a:pt x="1892083" y="1002804"/>
                </a:lnTo>
                <a:lnTo>
                  <a:pt x="0" y="1002804"/>
                </a:lnTo>
                <a:lnTo>
                  <a:pt x="0" y="0"/>
                </a:lnTo>
                <a:close/>
              </a:path>
            </a:pathLst>
          </a:custGeom>
          <a:blipFill>
            <a:blip r:embed="rId4">
              <a:extLst>
                <a:ext uri="{96DAC541-7B7A-43D3-8B79-37D633B846F1}">
                  <asvg:svgBlip xmlns:asvg="http://schemas.microsoft.com/office/drawing/2016/SVG/main" r:embed="rId5"/>
                </a:ext>
              </a:extLst>
            </a:blip>
            <a:stretch>
              <a:fillRect l="0" t="-725" r="0" b="-725"/>
            </a:stretch>
          </a:blipFill>
        </p:spPr>
      </p:sp>
      <p:sp>
        <p:nvSpPr>
          <p:cNvPr name="TextBox 7" id="7"/>
          <p:cNvSpPr txBox="true"/>
          <p:nvPr/>
        </p:nvSpPr>
        <p:spPr>
          <a:xfrm rot="0">
            <a:off x="4446649" y="5066858"/>
            <a:ext cx="3975050" cy="1238382"/>
          </a:xfrm>
          <a:prstGeom prst="rect">
            <a:avLst/>
          </a:prstGeom>
        </p:spPr>
        <p:txBody>
          <a:bodyPr anchor="t" rtlCol="false" tIns="0" lIns="0" bIns="0" rIns="0">
            <a:spAutoFit/>
          </a:bodyPr>
          <a:lstStyle/>
          <a:p>
            <a:pPr algn="ctr">
              <a:lnSpc>
                <a:spcPts val="8916"/>
              </a:lnSpc>
            </a:pPr>
            <a:r>
              <a:rPr lang="en-US" sz="6369" b="true">
                <a:solidFill>
                  <a:srgbClr val="002529"/>
                </a:solidFill>
                <a:latin typeface="Arimo Bold"/>
                <a:ea typeface="Arimo Bold"/>
                <a:cs typeface="Arimo Bold"/>
                <a:sym typeface="Arimo Bold"/>
              </a:rPr>
              <a:t>substring</a:t>
            </a:r>
          </a:p>
        </p:txBody>
      </p:sp>
      <p:sp>
        <p:nvSpPr>
          <p:cNvPr name="Freeform 8" id="8"/>
          <p:cNvSpPr/>
          <p:nvPr/>
        </p:nvSpPr>
        <p:spPr>
          <a:xfrm flipH="false" flipV="false" rot="1750564">
            <a:off x="10320714" y="1549491"/>
            <a:ext cx="1892083" cy="1002804"/>
          </a:xfrm>
          <a:custGeom>
            <a:avLst/>
            <a:gdLst/>
            <a:ahLst/>
            <a:cxnLst/>
            <a:rect r="r" b="b" t="t" l="l"/>
            <a:pathLst>
              <a:path h="1002804" w="1892083">
                <a:moveTo>
                  <a:pt x="0" y="0"/>
                </a:moveTo>
                <a:lnTo>
                  <a:pt x="1892083" y="0"/>
                </a:lnTo>
                <a:lnTo>
                  <a:pt x="1892083" y="1002804"/>
                </a:lnTo>
                <a:lnTo>
                  <a:pt x="0" y="1002804"/>
                </a:lnTo>
                <a:lnTo>
                  <a:pt x="0" y="0"/>
                </a:lnTo>
                <a:close/>
              </a:path>
            </a:pathLst>
          </a:custGeom>
          <a:blipFill>
            <a:blip r:embed="rId4">
              <a:extLst>
                <a:ext uri="{96DAC541-7B7A-43D3-8B79-37D633B846F1}">
                  <asvg:svgBlip xmlns:asvg="http://schemas.microsoft.com/office/drawing/2016/SVG/main" r:embed="rId5"/>
                </a:ext>
              </a:extLst>
            </a:blip>
            <a:stretch>
              <a:fillRect l="0" t="-725" r="0" b="-725"/>
            </a:stretch>
          </a:blipFill>
        </p:spPr>
      </p:sp>
      <p:sp>
        <p:nvSpPr>
          <p:cNvPr name="TextBox 9" id="9"/>
          <p:cNvSpPr txBox="true"/>
          <p:nvPr/>
        </p:nvSpPr>
        <p:spPr>
          <a:xfrm rot="0">
            <a:off x="9724207" y="4097693"/>
            <a:ext cx="2464147" cy="1238382"/>
          </a:xfrm>
          <a:prstGeom prst="rect">
            <a:avLst/>
          </a:prstGeom>
        </p:spPr>
        <p:txBody>
          <a:bodyPr anchor="t" rtlCol="false" tIns="0" lIns="0" bIns="0" rIns="0">
            <a:spAutoFit/>
          </a:bodyPr>
          <a:lstStyle/>
          <a:p>
            <a:pPr algn="ctr">
              <a:lnSpc>
                <a:spcPts val="8916"/>
              </a:lnSpc>
            </a:pPr>
            <a:r>
              <a:rPr lang="en-US" sz="6369" b="true">
                <a:solidFill>
                  <a:srgbClr val="002529"/>
                </a:solidFill>
                <a:latin typeface="Arimo Bold"/>
                <a:ea typeface="Arimo Bold"/>
                <a:cs typeface="Arimo Bold"/>
                <a:sym typeface="Arimo Bold"/>
              </a:rPr>
              <a:t>upper</a:t>
            </a:r>
          </a:p>
        </p:txBody>
      </p:sp>
      <p:sp>
        <p:nvSpPr>
          <p:cNvPr name="TextBox 10" id="10"/>
          <p:cNvSpPr txBox="true"/>
          <p:nvPr/>
        </p:nvSpPr>
        <p:spPr>
          <a:xfrm rot="0">
            <a:off x="12569735" y="1512763"/>
            <a:ext cx="2394942" cy="1238382"/>
          </a:xfrm>
          <a:prstGeom prst="rect">
            <a:avLst/>
          </a:prstGeom>
        </p:spPr>
        <p:txBody>
          <a:bodyPr anchor="t" rtlCol="false" tIns="0" lIns="0" bIns="0" rIns="0">
            <a:spAutoFit/>
          </a:bodyPr>
          <a:lstStyle/>
          <a:p>
            <a:pPr algn="ctr">
              <a:lnSpc>
                <a:spcPts val="8916"/>
              </a:lnSpc>
            </a:pPr>
            <a:r>
              <a:rPr lang="en-US" sz="6369" b="true">
                <a:solidFill>
                  <a:srgbClr val="000000"/>
                </a:solidFill>
                <a:latin typeface="Arimo Bold"/>
                <a:ea typeface="Arimo Bold"/>
                <a:cs typeface="Arimo Bold"/>
                <a:sym typeface="Arimo Bold"/>
              </a:rPr>
              <a:t>lower</a:t>
            </a:r>
          </a:p>
        </p:txBody>
      </p:sp>
      <p:sp>
        <p:nvSpPr>
          <p:cNvPr name="Freeform 11" id="11"/>
          <p:cNvSpPr/>
          <p:nvPr/>
        </p:nvSpPr>
        <p:spPr>
          <a:xfrm flipH="false" flipV="false" rot="1750564">
            <a:off x="8418661" y="3447011"/>
            <a:ext cx="1892083" cy="1002804"/>
          </a:xfrm>
          <a:custGeom>
            <a:avLst/>
            <a:gdLst/>
            <a:ahLst/>
            <a:cxnLst/>
            <a:rect r="r" b="b" t="t" l="l"/>
            <a:pathLst>
              <a:path h="1002804" w="1892083">
                <a:moveTo>
                  <a:pt x="0" y="0"/>
                </a:moveTo>
                <a:lnTo>
                  <a:pt x="1892083" y="0"/>
                </a:lnTo>
                <a:lnTo>
                  <a:pt x="1892083" y="1002804"/>
                </a:lnTo>
                <a:lnTo>
                  <a:pt x="0" y="1002804"/>
                </a:lnTo>
                <a:lnTo>
                  <a:pt x="0" y="0"/>
                </a:lnTo>
                <a:close/>
              </a:path>
            </a:pathLst>
          </a:custGeom>
          <a:blipFill>
            <a:blip r:embed="rId4">
              <a:extLst>
                <a:ext uri="{96DAC541-7B7A-43D3-8B79-37D633B846F1}">
                  <asvg:svgBlip xmlns:asvg="http://schemas.microsoft.com/office/drawing/2016/SVG/main" r:embed="rId5"/>
                </a:ext>
              </a:extLst>
            </a:blip>
            <a:stretch>
              <a:fillRect l="0" t="-725" r="0" b="-725"/>
            </a:stretch>
          </a:blipFill>
        </p:spPr>
      </p:sp>
      <p:grpSp>
        <p:nvGrpSpPr>
          <p:cNvPr name="Group 12" id="12"/>
          <p:cNvGrpSpPr/>
          <p:nvPr/>
        </p:nvGrpSpPr>
        <p:grpSpPr>
          <a:xfrm rot="0">
            <a:off x="2537237" y="180743"/>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86.xml><?xml version="1.0" encoding="utf-8"?>
<p:sld xmlns:p="http://schemas.openxmlformats.org/presentationml/2006/main" xmlns:a="http://schemas.openxmlformats.org/drawingml/2006/main" xmlns:r="http://schemas.openxmlformats.org/officeDocument/2006/relationships">
  <p:cSld>
    <p:bg>
      <p:bgPr>
        <a:solidFill>
          <a:srgbClr val="5E17EB"/>
        </a:solidFill>
      </p:bgPr>
    </p:bg>
    <p:spTree>
      <p:nvGrpSpPr>
        <p:cNvPr id="1" name=""/>
        <p:cNvGrpSpPr/>
        <p:nvPr/>
      </p:nvGrpSpPr>
      <p:grpSpPr>
        <a:xfrm>
          <a:off x="0" y="0"/>
          <a:ext cx="0" cy="0"/>
          <a:chOff x="0" y="0"/>
          <a:chExt cx="0" cy="0"/>
        </a:xfrm>
      </p:grpSpPr>
      <p:sp>
        <p:nvSpPr>
          <p:cNvPr name="Freeform 2" id="2"/>
          <p:cNvSpPr/>
          <p:nvPr/>
        </p:nvSpPr>
        <p:spPr>
          <a:xfrm flipH="false" flipV="false" rot="0">
            <a:off x="713990" y="684301"/>
            <a:ext cx="9482322" cy="1825347"/>
          </a:xfrm>
          <a:custGeom>
            <a:avLst/>
            <a:gdLst/>
            <a:ahLst/>
            <a:cxnLst/>
            <a:rect r="r" b="b" t="t" l="l"/>
            <a:pathLst>
              <a:path h="1825347" w="9482322">
                <a:moveTo>
                  <a:pt x="0" y="0"/>
                </a:moveTo>
                <a:lnTo>
                  <a:pt x="9482322" y="0"/>
                </a:lnTo>
                <a:lnTo>
                  <a:pt x="9482322" y="1825347"/>
                </a:lnTo>
                <a:lnTo>
                  <a:pt x="0" y="1825347"/>
                </a:lnTo>
                <a:lnTo>
                  <a:pt x="0" y="0"/>
                </a:lnTo>
                <a:close/>
              </a:path>
            </a:pathLst>
          </a:custGeom>
          <a:blipFill>
            <a:blip r:embed="rId2">
              <a:extLst>
                <a:ext uri="{96DAC541-7B7A-43D3-8B79-37D633B846F1}">
                  <asvg:svgBlip xmlns:asvg="http://schemas.microsoft.com/office/drawing/2016/SVG/main" r:embed="rId3"/>
                </a:ext>
              </a:extLst>
            </a:blip>
            <a:stretch>
              <a:fillRect l="0" t="-1113" r="0" b="-1113"/>
            </a:stretch>
          </a:blipFill>
        </p:spPr>
      </p:sp>
      <p:sp>
        <p:nvSpPr>
          <p:cNvPr name="Freeform 3" id="3"/>
          <p:cNvSpPr/>
          <p:nvPr/>
        </p:nvSpPr>
        <p:spPr>
          <a:xfrm flipH="false" flipV="false" rot="6401183">
            <a:off x="1719972" y="3306925"/>
            <a:ext cx="1892083" cy="1002804"/>
          </a:xfrm>
          <a:custGeom>
            <a:avLst/>
            <a:gdLst/>
            <a:ahLst/>
            <a:cxnLst/>
            <a:rect r="r" b="b" t="t" l="l"/>
            <a:pathLst>
              <a:path h="1002804" w="1892083">
                <a:moveTo>
                  <a:pt x="0" y="0"/>
                </a:moveTo>
                <a:lnTo>
                  <a:pt x="1892083" y="0"/>
                </a:lnTo>
                <a:lnTo>
                  <a:pt x="1892083" y="1002804"/>
                </a:lnTo>
                <a:lnTo>
                  <a:pt x="0" y="1002804"/>
                </a:lnTo>
                <a:lnTo>
                  <a:pt x="0" y="0"/>
                </a:lnTo>
                <a:close/>
              </a:path>
            </a:pathLst>
          </a:custGeom>
          <a:blipFill>
            <a:blip r:embed="rId4">
              <a:extLst>
                <a:ext uri="{96DAC541-7B7A-43D3-8B79-37D633B846F1}">
                  <asvg:svgBlip xmlns:asvg="http://schemas.microsoft.com/office/drawing/2016/SVG/main" r:embed="rId5"/>
                </a:ext>
              </a:extLst>
            </a:blip>
            <a:stretch>
              <a:fillRect l="0" t="-725" r="0" b="-725"/>
            </a:stretch>
          </a:blipFill>
        </p:spPr>
      </p:sp>
      <p:sp>
        <p:nvSpPr>
          <p:cNvPr name="Freeform 4" id="4"/>
          <p:cNvSpPr/>
          <p:nvPr/>
        </p:nvSpPr>
        <p:spPr>
          <a:xfrm flipH="false" flipV="false" rot="0">
            <a:off x="4441890" y="4533599"/>
            <a:ext cx="6073344" cy="3699219"/>
          </a:xfrm>
          <a:custGeom>
            <a:avLst/>
            <a:gdLst/>
            <a:ahLst/>
            <a:cxnLst/>
            <a:rect r="r" b="b" t="t" l="l"/>
            <a:pathLst>
              <a:path h="3699219" w="6073344">
                <a:moveTo>
                  <a:pt x="0" y="0"/>
                </a:moveTo>
                <a:lnTo>
                  <a:pt x="6073344" y="0"/>
                </a:lnTo>
                <a:lnTo>
                  <a:pt x="6073344" y="3699219"/>
                </a:lnTo>
                <a:lnTo>
                  <a:pt x="0" y="3699219"/>
                </a:lnTo>
                <a:lnTo>
                  <a:pt x="0" y="0"/>
                </a:lnTo>
                <a:close/>
              </a:path>
            </a:pathLst>
          </a:custGeom>
          <a:blipFill>
            <a:blip r:embed="rId6">
              <a:extLst>
                <a:ext uri="{96DAC541-7B7A-43D3-8B79-37D633B846F1}">
                  <asvg:svgBlip xmlns:asvg="http://schemas.microsoft.com/office/drawing/2016/SVG/main" r:embed="rId7"/>
                </a:ext>
              </a:extLst>
            </a:blip>
            <a:stretch>
              <a:fillRect l="0" t="-308" r="0" b="-308"/>
            </a:stretch>
          </a:blipFill>
        </p:spPr>
      </p:sp>
      <p:grpSp>
        <p:nvGrpSpPr>
          <p:cNvPr name="Group 5" id="5"/>
          <p:cNvGrpSpPr/>
          <p:nvPr/>
        </p:nvGrpSpPr>
        <p:grpSpPr>
          <a:xfrm rot="0">
            <a:off x="10503070" y="3671137"/>
            <a:ext cx="7934205" cy="5059591"/>
            <a:chOff x="0" y="0"/>
            <a:chExt cx="10578940" cy="6746121"/>
          </a:xfrm>
        </p:grpSpPr>
        <p:sp>
          <p:nvSpPr>
            <p:cNvPr name="Freeform 6" id="6"/>
            <p:cNvSpPr/>
            <p:nvPr/>
          </p:nvSpPr>
          <p:spPr>
            <a:xfrm flipH="false" flipV="false" rot="0">
              <a:off x="0" y="0"/>
              <a:ext cx="10578973" cy="6746113"/>
            </a:xfrm>
            <a:custGeom>
              <a:avLst/>
              <a:gdLst/>
              <a:ahLst/>
              <a:cxnLst/>
              <a:rect r="r" b="b" t="t" l="l"/>
              <a:pathLst>
                <a:path h="6746113" w="10578973">
                  <a:moveTo>
                    <a:pt x="0" y="0"/>
                  </a:moveTo>
                  <a:lnTo>
                    <a:pt x="10578973" y="0"/>
                  </a:lnTo>
                  <a:lnTo>
                    <a:pt x="10578973" y="6746113"/>
                  </a:lnTo>
                  <a:lnTo>
                    <a:pt x="0" y="6746113"/>
                  </a:lnTo>
                  <a:lnTo>
                    <a:pt x="0" y="0"/>
                  </a:lnTo>
                  <a:close/>
                </a:path>
              </a:pathLst>
            </a:custGeom>
            <a:blipFill>
              <a:blip r:embed="rId8"/>
              <a:stretch>
                <a:fillRect l="-16890" t="0" r="-16890" b="0"/>
              </a:stretch>
            </a:blipFill>
          </p:spPr>
        </p:sp>
      </p:grpSp>
      <p:sp>
        <p:nvSpPr>
          <p:cNvPr name="TextBox 7" id="7"/>
          <p:cNvSpPr txBox="true"/>
          <p:nvPr/>
        </p:nvSpPr>
        <p:spPr>
          <a:xfrm rot="0">
            <a:off x="1778425" y="695325"/>
            <a:ext cx="6783590" cy="1477987"/>
          </a:xfrm>
          <a:prstGeom prst="rect">
            <a:avLst/>
          </a:prstGeom>
        </p:spPr>
        <p:txBody>
          <a:bodyPr anchor="t" rtlCol="false" tIns="0" lIns="0" bIns="0" rIns="0">
            <a:spAutoFit/>
          </a:bodyPr>
          <a:lstStyle/>
          <a:p>
            <a:pPr algn="ctr">
              <a:lnSpc>
                <a:spcPts val="10513"/>
              </a:lnSpc>
            </a:pPr>
            <a:r>
              <a:rPr lang="en-US" sz="7510" b="true">
                <a:solidFill>
                  <a:srgbClr val="5E17EB"/>
                </a:solidFill>
                <a:latin typeface="Arimo Bold"/>
                <a:ea typeface="Arimo Bold"/>
                <a:cs typeface="Arimo Bold"/>
                <a:sym typeface="Arimo Bold"/>
              </a:rPr>
              <a:t>"abcdefghijk"</a:t>
            </a:r>
          </a:p>
        </p:txBody>
      </p:sp>
      <p:sp>
        <p:nvSpPr>
          <p:cNvPr name="TextBox 8" id="8"/>
          <p:cNvSpPr txBox="true"/>
          <p:nvPr/>
        </p:nvSpPr>
        <p:spPr>
          <a:xfrm rot="0">
            <a:off x="713990" y="4582276"/>
            <a:ext cx="2703952" cy="1245391"/>
          </a:xfrm>
          <a:prstGeom prst="rect">
            <a:avLst/>
          </a:prstGeom>
        </p:spPr>
        <p:txBody>
          <a:bodyPr anchor="t" rtlCol="false" tIns="0" lIns="0" bIns="0" rIns="0">
            <a:spAutoFit/>
          </a:bodyPr>
          <a:lstStyle/>
          <a:p>
            <a:pPr algn="ctr">
              <a:lnSpc>
                <a:spcPts val="8916"/>
              </a:lnSpc>
            </a:pPr>
            <a:r>
              <a:rPr lang="en-US" sz="6369" b="true">
                <a:solidFill>
                  <a:srgbClr val="F6F7F7"/>
                </a:solidFill>
                <a:latin typeface="Arimo Bold"/>
                <a:ea typeface="Arimo Bold"/>
                <a:cs typeface="Arimo Bold"/>
                <a:sym typeface="Arimo Bold"/>
              </a:rPr>
              <a:t>length</a:t>
            </a:r>
          </a:p>
        </p:txBody>
      </p:sp>
      <p:sp>
        <p:nvSpPr>
          <p:cNvPr name="TextBox 9" id="9"/>
          <p:cNvSpPr txBox="true"/>
          <p:nvPr/>
        </p:nvSpPr>
        <p:spPr>
          <a:xfrm rot="0">
            <a:off x="10342552" y="763291"/>
            <a:ext cx="7710362" cy="1266073"/>
          </a:xfrm>
          <a:prstGeom prst="rect">
            <a:avLst/>
          </a:prstGeom>
        </p:spPr>
        <p:txBody>
          <a:bodyPr anchor="t" rtlCol="false" tIns="0" lIns="0" bIns="0" rIns="0">
            <a:spAutoFit/>
          </a:bodyPr>
          <a:lstStyle/>
          <a:p>
            <a:pPr algn="ctr">
              <a:lnSpc>
                <a:spcPts val="4766"/>
              </a:lnSpc>
            </a:pPr>
            <a:r>
              <a:rPr lang="en-US" sz="3404" b="true">
                <a:solidFill>
                  <a:srgbClr val="F6F7F7"/>
                </a:solidFill>
                <a:latin typeface="Arimo Bold"/>
                <a:ea typeface="Arimo Bold"/>
                <a:cs typeface="Arimo Bold"/>
                <a:sym typeface="Arimo Bold"/>
              </a:rPr>
              <a:t>Find the number of characters in a string. </a:t>
            </a:r>
          </a:p>
        </p:txBody>
      </p:sp>
      <p:sp>
        <p:nvSpPr>
          <p:cNvPr name="TextBox 10" id="10"/>
          <p:cNvSpPr txBox="true"/>
          <p:nvPr/>
        </p:nvSpPr>
        <p:spPr>
          <a:xfrm rot="0">
            <a:off x="4682106" y="5029200"/>
            <a:ext cx="5014520" cy="1685372"/>
          </a:xfrm>
          <a:prstGeom prst="rect">
            <a:avLst/>
          </a:prstGeom>
        </p:spPr>
        <p:txBody>
          <a:bodyPr anchor="t" rtlCol="false" tIns="0" lIns="0" bIns="0" rIns="0">
            <a:spAutoFit/>
          </a:bodyPr>
          <a:lstStyle/>
          <a:p>
            <a:pPr algn="l">
              <a:lnSpc>
                <a:spcPts val="3231"/>
              </a:lnSpc>
            </a:pPr>
            <a:r>
              <a:rPr lang="en-US" sz="2308">
                <a:solidFill>
                  <a:srgbClr val="000000"/>
                </a:solidFill>
                <a:latin typeface="Code Pro"/>
                <a:ea typeface="Code Pro"/>
                <a:cs typeface="Code Pro"/>
                <a:sym typeface="Code Pro"/>
              </a:rPr>
              <a:t>value ← LENGTH("abcdefghijk")  </a:t>
            </a:r>
          </a:p>
          <a:p>
            <a:pPr algn="l">
              <a:lnSpc>
                <a:spcPts val="3231"/>
              </a:lnSpc>
            </a:pPr>
            <a:r>
              <a:rPr lang="en-US" sz="2308">
                <a:solidFill>
                  <a:srgbClr val="000000"/>
                </a:solidFill>
                <a:latin typeface="Code Pro"/>
                <a:ea typeface="Code Pro"/>
                <a:cs typeface="Code Pro"/>
                <a:sym typeface="Code Pro"/>
              </a:rPr>
              <a:t>OUTPUT value </a:t>
            </a:r>
          </a:p>
          <a:p>
            <a:pPr algn="l">
              <a:lnSpc>
                <a:spcPts val="3231"/>
              </a:lnSpc>
            </a:pPr>
          </a:p>
          <a:p>
            <a:pPr algn="l">
              <a:lnSpc>
                <a:spcPts val="3231"/>
              </a:lnSpc>
            </a:pPr>
            <a:r>
              <a:rPr lang="en-US" sz="2308">
                <a:solidFill>
                  <a:srgbClr val="000000"/>
                </a:solidFill>
                <a:latin typeface="Code Pro"/>
                <a:ea typeface="Code Pro"/>
                <a:cs typeface="Code Pro"/>
                <a:sym typeface="Code Pro"/>
              </a:rPr>
              <a:t>#The value "11" will be output. </a:t>
            </a:r>
          </a:p>
        </p:txBody>
      </p:sp>
      <p:sp>
        <p:nvSpPr>
          <p:cNvPr name="TextBox 11" id="11"/>
          <p:cNvSpPr txBox="true"/>
          <p:nvPr/>
        </p:nvSpPr>
        <p:spPr>
          <a:xfrm rot="0">
            <a:off x="6123150" y="3808690"/>
            <a:ext cx="2895796" cy="724909"/>
          </a:xfrm>
          <a:prstGeom prst="rect">
            <a:avLst/>
          </a:prstGeom>
        </p:spPr>
        <p:txBody>
          <a:bodyPr anchor="t" rtlCol="false" tIns="0" lIns="0" bIns="0" rIns="0">
            <a:spAutoFit/>
          </a:bodyPr>
          <a:lstStyle/>
          <a:p>
            <a:pPr algn="ctr">
              <a:lnSpc>
                <a:spcPts val="5180"/>
              </a:lnSpc>
            </a:pPr>
            <a:r>
              <a:rPr lang="en-US" sz="3700" b="true">
                <a:solidFill>
                  <a:srgbClr val="F6F7F7"/>
                </a:solidFill>
                <a:latin typeface="Arimo Bold"/>
                <a:ea typeface="Arimo Bold"/>
                <a:cs typeface="Arimo Bold"/>
                <a:sym typeface="Arimo Bold"/>
              </a:rPr>
              <a:t>Pseudocode</a:t>
            </a:r>
          </a:p>
        </p:txBody>
      </p:sp>
      <p:sp>
        <p:nvSpPr>
          <p:cNvPr name="TextBox 12" id="12"/>
          <p:cNvSpPr txBox="true"/>
          <p:nvPr/>
        </p:nvSpPr>
        <p:spPr>
          <a:xfrm rot="0">
            <a:off x="12974138" y="3808690"/>
            <a:ext cx="2992069" cy="724909"/>
          </a:xfrm>
          <a:prstGeom prst="rect">
            <a:avLst/>
          </a:prstGeom>
        </p:spPr>
        <p:txBody>
          <a:bodyPr anchor="t" rtlCol="false" tIns="0" lIns="0" bIns="0" rIns="0">
            <a:spAutoFit/>
          </a:bodyPr>
          <a:lstStyle/>
          <a:p>
            <a:pPr algn="ctr">
              <a:lnSpc>
                <a:spcPts val="5180"/>
              </a:lnSpc>
            </a:pPr>
            <a:r>
              <a:rPr lang="en-US" sz="3700" b="true">
                <a:solidFill>
                  <a:srgbClr val="F6F7F7"/>
                </a:solidFill>
                <a:latin typeface="Arimo Bold"/>
                <a:ea typeface="Arimo Bold"/>
                <a:cs typeface="Arimo Bold"/>
                <a:sym typeface="Arimo Bold"/>
              </a:rPr>
              <a:t>Python code</a:t>
            </a:r>
          </a:p>
        </p:txBody>
      </p:sp>
      <p:sp>
        <p:nvSpPr>
          <p:cNvPr name="TextBox 13" id="13"/>
          <p:cNvSpPr txBox="true"/>
          <p:nvPr/>
        </p:nvSpPr>
        <p:spPr>
          <a:xfrm rot="0">
            <a:off x="1914086" y="8825978"/>
            <a:ext cx="13735616" cy="1266073"/>
          </a:xfrm>
          <a:prstGeom prst="rect">
            <a:avLst/>
          </a:prstGeom>
        </p:spPr>
        <p:txBody>
          <a:bodyPr anchor="t" rtlCol="false" tIns="0" lIns="0" bIns="0" rIns="0">
            <a:spAutoFit/>
          </a:bodyPr>
          <a:lstStyle/>
          <a:p>
            <a:pPr algn="ctr">
              <a:lnSpc>
                <a:spcPts val="4766"/>
              </a:lnSpc>
            </a:pPr>
            <a:r>
              <a:rPr lang="en-US" sz="3404" b="true">
                <a:solidFill>
                  <a:srgbClr val="F6F7F7"/>
                </a:solidFill>
                <a:latin typeface="Arimo Bold"/>
                <a:ea typeface="Arimo Bold"/>
                <a:cs typeface="Arimo Bold"/>
                <a:sym typeface="Arimo Bold"/>
              </a:rPr>
              <a:t>*Both text in quote and a variable in data type string can be used.</a:t>
            </a:r>
          </a:p>
        </p:txBody>
      </p:sp>
      <p:grpSp>
        <p:nvGrpSpPr>
          <p:cNvPr name="Group 14" id="14"/>
          <p:cNvGrpSpPr/>
          <p:nvPr/>
        </p:nvGrpSpPr>
        <p:grpSpPr>
          <a:xfrm rot="0">
            <a:off x="2537237" y="180743"/>
            <a:ext cx="13213526" cy="9925515"/>
            <a:chOff x="0" y="0"/>
            <a:chExt cx="17618034" cy="13234020"/>
          </a:xfrm>
        </p:grpSpPr>
        <p:sp>
          <p:nvSpPr>
            <p:cNvPr name="Freeform 15" id="1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16" id="1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17" id="1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87.xml><?xml version="1.0" encoding="utf-8"?>
<p:sld xmlns:p="http://schemas.openxmlformats.org/presentationml/2006/main" xmlns:a="http://schemas.openxmlformats.org/drawingml/2006/main" xmlns:r="http://schemas.openxmlformats.org/officeDocument/2006/relationships">
  <p:cSld>
    <p:bg>
      <p:bgPr>
        <a:solidFill>
          <a:srgbClr val="5E17EB"/>
        </a:solidFill>
      </p:bgPr>
    </p:bg>
    <p:spTree>
      <p:nvGrpSpPr>
        <p:cNvPr id="1" name=""/>
        <p:cNvGrpSpPr/>
        <p:nvPr/>
      </p:nvGrpSpPr>
      <p:grpSpPr>
        <a:xfrm>
          <a:off x="0" y="0"/>
          <a:ext cx="0" cy="0"/>
          <a:chOff x="0" y="0"/>
          <a:chExt cx="0" cy="0"/>
        </a:xfrm>
      </p:grpSpPr>
      <p:sp>
        <p:nvSpPr>
          <p:cNvPr name="Freeform 2" id="2"/>
          <p:cNvSpPr/>
          <p:nvPr/>
        </p:nvSpPr>
        <p:spPr>
          <a:xfrm flipH="false" flipV="false" rot="0">
            <a:off x="323769" y="588320"/>
            <a:ext cx="9482322" cy="1825347"/>
          </a:xfrm>
          <a:custGeom>
            <a:avLst/>
            <a:gdLst/>
            <a:ahLst/>
            <a:cxnLst/>
            <a:rect r="r" b="b" t="t" l="l"/>
            <a:pathLst>
              <a:path h="1825347" w="9482322">
                <a:moveTo>
                  <a:pt x="0" y="0"/>
                </a:moveTo>
                <a:lnTo>
                  <a:pt x="9482322" y="0"/>
                </a:lnTo>
                <a:lnTo>
                  <a:pt x="9482322" y="1825347"/>
                </a:lnTo>
                <a:lnTo>
                  <a:pt x="0" y="1825347"/>
                </a:lnTo>
                <a:lnTo>
                  <a:pt x="0" y="0"/>
                </a:lnTo>
                <a:close/>
              </a:path>
            </a:pathLst>
          </a:custGeom>
          <a:blipFill>
            <a:blip r:embed="rId2">
              <a:extLst>
                <a:ext uri="{96DAC541-7B7A-43D3-8B79-37D633B846F1}">
                  <asvg:svgBlip xmlns:asvg="http://schemas.microsoft.com/office/drawing/2016/SVG/main" r:embed="rId3"/>
                </a:ext>
              </a:extLst>
            </a:blip>
            <a:stretch>
              <a:fillRect l="0" t="-1113" r="0" b="-1113"/>
            </a:stretch>
          </a:blipFill>
        </p:spPr>
      </p:sp>
      <p:sp>
        <p:nvSpPr>
          <p:cNvPr name="Freeform 3" id="3"/>
          <p:cNvSpPr/>
          <p:nvPr/>
        </p:nvSpPr>
        <p:spPr>
          <a:xfrm flipH="false" flipV="false" rot="6401183">
            <a:off x="1719972" y="3306925"/>
            <a:ext cx="1892083" cy="1002804"/>
          </a:xfrm>
          <a:custGeom>
            <a:avLst/>
            <a:gdLst/>
            <a:ahLst/>
            <a:cxnLst/>
            <a:rect r="r" b="b" t="t" l="l"/>
            <a:pathLst>
              <a:path h="1002804" w="1892083">
                <a:moveTo>
                  <a:pt x="0" y="0"/>
                </a:moveTo>
                <a:lnTo>
                  <a:pt x="1892083" y="0"/>
                </a:lnTo>
                <a:lnTo>
                  <a:pt x="1892083" y="1002804"/>
                </a:lnTo>
                <a:lnTo>
                  <a:pt x="0" y="1002804"/>
                </a:lnTo>
                <a:lnTo>
                  <a:pt x="0" y="0"/>
                </a:lnTo>
                <a:close/>
              </a:path>
            </a:pathLst>
          </a:custGeom>
          <a:blipFill>
            <a:blip r:embed="rId4">
              <a:extLst>
                <a:ext uri="{96DAC541-7B7A-43D3-8B79-37D633B846F1}">
                  <asvg:svgBlip xmlns:asvg="http://schemas.microsoft.com/office/drawing/2016/SVG/main" r:embed="rId5"/>
                </a:ext>
              </a:extLst>
            </a:blip>
            <a:stretch>
              <a:fillRect l="0" t="-725" r="0" b="-725"/>
            </a:stretch>
          </a:blipFill>
        </p:spPr>
      </p:sp>
      <p:graphicFrame>
        <p:nvGraphicFramePr>
          <p:cNvPr name="Table 4" id="4"/>
          <p:cNvGraphicFramePr>
            <a:graphicFrameLocks noGrp="true"/>
          </p:cNvGraphicFramePr>
          <p:nvPr/>
        </p:nvGraphicFramePr>
        <p:xfrm>
          <a:off x="5486400" y="2772259"/>
          <a:ext cx="11036300" cy="2295041"/>
        </p:xfrm>
        <a:graphic>
          <a:graphicData uri="http://schemas.openxmlformats.org/drawingml/2006/table">
            <a:tbl>
              <a:tblPr/>
              <a:tblGrid>
                <a:gridCol w="1003300"/>
                <a:gridCol w="1003300"/>
                <a:gridCol w="1003300"/>
                <a:gridCol w="1003300"/>
                <a:gridCol w="1003300"/>
                <a:gridCol w="1003300"/>
                <a:gridCol w="1003300"/>
                <a:gridCol w="1003300"/>
                <a:gridCol w="1003300"/>
                <a:gridCol w="1003300"/>
                <a:gridCol w="1003300"/>
              </a:tblGrid>
              <a:tr h="1147521">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147521">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bl>
          </a:graphicData>
        </a:graphic>
      </p:graphicFrame>
      <p:grpSp>
        <p:nvGrpSpPr>
          <p:cNvPr name="Group 5" id="5"/>
          <p:cNvGrpSpPr/>
          <p:nvPr/>
        </p:nvGrpSpPr>
        <p:grpSpPr>
          <a:xfrm rot="0">
            <a:off x="4380798" y="5356476"/>
            <a:ext cx="10614526" cy="5059591"/>
            <a:chOff x="0" y="0"/>
            <a:chExt cx="14152701" cy="6746121"/>
          </a:xfrm>
        </p:grpSpPr>
        <p:sp>
          <p:nvSpPr>
            <p:cNvPr name="Freeform 6" id="6"/>
            <p:cNvSpPr/>
            <p:nvPr/>
          </p:nvSpPr>
          <p:spPr>
            <a:xfrm flipH="false" flipV="false" rot="0">
              <a:off x="0" y="0"/>
              <a:ext cx="14152753" cy="6746113"/>
            </a:xfrm>
            <a:custGeom>
              <a:avLst/>
              <a:gdLst/>
              <a:ahLst/>
              <a:cxnLst/>
              <a:rect r="r" b="b" t="t" l="l"/>
              <a:pathLst>
                <a:path h="6746113" w="14152753">
                  <a:moveTo>
                    <a:pt x="0" y="0"/>
                  </a:moveTo>
                  <a:lnTo>
                    <a:pt x="14152753" y="0"/>
                  </a:lnTo>
                  <a:lnTo>
                    <a:pt x="14152753" y="6746113"/>
                  </a:lnTo>
                  <a:lnTo>
                    <a:pt x="0" y="6746113"/>
                  </a:lnTo>
                  <a:lnTo>
                    <a:pt x="0" y="0"/>
                  </a:lnTo>
                  <a:close/>
                </a:path>
              </a:pathLst>
            </a:custGeom>
            <a:blipFill>
              <a:blip r:embed="rId6"/>
              <a:stretch>
                <a:fillRect l="0" t="0" r="0" b="0"/>
              </a:stretch>
            </a:blipFill>
          </p:spPr>
        </p:sp>
      </p:grpSp>
      <p:sp>
        <p:nvSpPr>
          <p:cNvPr name="TextBox 7" id="7"/>
          <p:cNvSpPr txBox="true"/>
          <p:nvPr/>
        </p:nvSpPr>
        <p:spPr>
          <a:xfrm rot="0">
            <a:off x="1778425" y="695325"/>
            <a:ext cx="6783590" cy="1477987"/>
          </a:xfrm>
          <a:prstGeom prst="rect">
            <a:avLst/>
          </a:prstGeom>
        </p:spPr>
        <p:txBody>
          <a:bodyPr anchor="t" rtlCol="false" tIns="0" lIns="0" bIns="0" rIns="0">
            <a:spAutoFit/>
          </a:bodyPr>
          <a:lstStyle/>
          <a:p>
            <a:pPr algn="ctr">
              <a:lnSpc>
                <a:spcPts val="10513"/>
              </a:lnSpc>
            </a:pPr>
            <a:r>
              <a:rPr lang="en-US" sz="7510" b="true">
                <a:solidFill>
                  <a:srgbClr val="5E17EB"/>
                </a:solidFill>
                <a:latin typeface="Arimo Bold"/>
                <a:ea typeface="Arimo Bold"/>
                <a:cs typeface="Arimo Bold"/>
                <a:sym typeface="Arimo Bold"/>
              </a:rPr>
              <a:t>"abcdefghijk"</a:t>
            </a:r>
          </a:p>
        </p:txBody>
      </p:sp>
      <p:sp>
        <p:nvSpPr>
          <p:cNvPr name="TextBox 8" id="8"/>
          <p:cNvSpPr txBox="true"/>
          <p:nvPr/>
        </p:nvSpPr>
        <p:spPr>
          <a:xfrm rot="0">
            <a:off x="548158" y="4687051"/>
            <a:ext cx="4235713" cy="1496825"/>
          </a:xfrm>
          <a:prstGeom prst="rect">
            <a:avLst/>
          </a:prstGeom>
        </p:spPr>
        <p:txBody>
          <a:bodyPr anchor="t" rtlCol="false" tIns="0" lIns="0" bIns="0" rIns="0">
            <a:spAutoFit/>
          </a:bodyPr>
          <a:lstStyle/>
          <a:p>
            <a:pPr algn="ctr">
              <a:lnSpc>
                <a:spcPts val="5696"/>
              </a:lnSpc>
            </a:pPr>
            <a:r>
              <a:rPr lang="en-US" sz="4069" b="true">
                <a:solidFill>
                  <a:srgbClr val="F6F7F7"/>
                </a:solidFill>
                <a:latin typeface="Arimo Bold"/>
                <a:ea typeface="Arimo Bold"/>
                <a:cs typeface="Arimo Bold"/>
                <a:sym typeface="Arimo Bold"/>
              </a:rPr>
              <a:t>substring</a:t>
            </a:r>
          </a:p>
          <a:p>
            <a:pPr algn="ctr">
              <a:lnSpc>
                <a:spcPts val="5696"/>
              </a:lnSpc>
            </a:pPr>
            <a:r>
              <a:rPr lang="en-US" sz="4069" b="true">
                <a:solidFill>
                  <a:srgbClr val="F6F7F7"/>
                </a:solidFill>
                <a:latin typeface="Arimo Bold"/>
                <a:ea typeface="Arimo Bold"/>
                <a:cs typeface="Arimo Bold"/>
                <a:sym typeface="Arimo Bold"/>
              </a:rPr>
              <a:t>(one character)</a:t>
            </a:r>
          </a:p>
        </p:txBody>
      </p:sp>
      <p:sp>
        <p:nvSpPr>
          <p:cNvPr name="TextBox 9" id="9"/>
          <p:cNvSpPr txBox="true"/>
          <p:nvPr/>
        </p:nvSpPr>
        <p:spPr>
          <a:xfrm rot="0">
            <a:off x="10342552" y="763291"/>
            <a:ext cx="7710362" cy="665998"/>
          </a:xfrm>
          <a:prstGeom prst="rect">
            <a:avLst/>
          </a:prstGeom>
        </p:spPr>
        <p:txBody>
          <a:bodyPr anchor="t" rtlCol="false" tIns="0" lIns="0" bIns="0" rIns="0">
            <a:spAutoFit/>
          </a:bodyPr>
          <a:lstStyle/>
          <a:p>
            <a:pPr algn="ctr">
              <a:lnSpc>
                <a:spcPts val="4766"/>
              </a:lnSpc>
            </a:pPr>
            <a:r>
              <a:rPr lang="en-US" sz="3404" b="true">
                <a:solidFill>
                  <a:srgbClr val="F6F7F7"/>
                </a:solidFill>
                <a:latin typeface="Arimo Bold"/>
                <a:ea typeface="Arimo Bold"/>
                <a:cs typeface="Arimo Bold"/>
                <a:sym typeface="Arimo Bold"/>
              </a:rPr>
              <a:t>Extracting part of a string</a:t>
            </a:r>
          </a:p>
        </p:txBody>
      </p:sp>
      <p:sp>
        <p:nvSpPr>
          <p:cNvPr name="TextBox 10" id="10"/>
          <p:cNvSpPr txBox="true"/>
          <p:nvPr/>
        </p:nvSpPr>
        <p:spPr>
          <a:xfrm rot="0">
            <a:off x="5632964" y="3596600"/>
            <a:ext cx="593527"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a</a:t>
            </a:r>
          </a:p>
        </p:txBody>
      </p:sp>
      <p:sp>
        <p:nvSpPr>
          <p:cNvPr name="TextBox 11" id="11"/>
          <p:cNvSpPr txBox="true"/>
          <p:nvPr/>
        </p:nvSpPr>
        <p:spPr>
          <a:xfrm rot="0">
            <a:off x="6730673" y="3596600"/>
            <a:ext cx="612577"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b</a:t>
            </a:r>
          </a:p>
        </p:txBody>
      </p:sp>
      <p:sp>
        <p:nvSpPr>
          <p:cNvPr name="TextBox 12" id="12"/>
          <p:cNvSpPr txBox="true"/>
          <p:nvPr/>
        </p:nvSpPr>
        <p:spPr>
          <a:xfrm rot="0">
            <a:off x="7756132" y="3596600"/>
            <a:ext cx="513457"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c</a:t>
            </a:r>
          </a:p>
        </p:txBody>
      </p:sp>
      <p:sp>
        <p:nvSpPr>
          <p:cNvPr name="TextBox 13" id="13"/>
          <p:cNvSpPr txBox="true"/>
          <p:nvPr/>
        </p:nvSpPr>
        <p:spPr>
          <a:xfrm rot="0">
            <a:off x="8679164" y="3596600"/>
            <a:ext cx="612577"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d</a:t>
            </a:r>
          </a:p>
        </p:txBody>
      </p:sp>
      <p:sp>
        <p:nvSpPr>
          <p:cNvPr name="TextBox 14" id="14"/>
          <p:cNvSpPr txBox="true"/>
          <p:nvPr/>
        </p:nvSpPr>
        <p:spPr>
          <a:xfrm rot="0">
            <a:off x="9703623" y="3596600"/>
            <a:ext cx="588913"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e</a:t>
            </a:r>
          </a:p>
        </p:txBody>
      </p:sp>
      <p:sp>
        <p:nvSpPr>
          <p:cNvPr name="TextBox 15" id="15"/>
          <p:cNvSpPr txBox="true"/>
          <p:nvPr/>
        </p:nvSpPr>
        <p:spPr>
          <a:xfrm rot="0">
            <a:off x="10715070" y="3596600"/>
            <a:ext cx="393502"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f</a:t>
            </a:r>
          </a:p>
        </p:txBody>
      </p:sp>
      <p:sp>
        <p:nvSpPr>
          <p:cNvPr name="TextBox 16" id="16"/>
          <p:cNvSpPr txBox="true"/>
          <p:nvPr/>
        </p:nvSpPr>
        <p:spPr>
          <a:xfrm rot="0">
            <a:off x="11721520" y="3596600"/>
            <a:ext cx="577304"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g</a:t>
            </a:r>
          </a:p>
        </p:txBody>
      </p:sp>
      <p:sp>
        <p:nvSpPr>
          <p:cNvPr name="TextBox 17" id="17"/>
          <p:cNvSpPr txBox="true"/>
          <p:nvPr/>
        </p:nvSpPr>
        <p:spPr>
          <a:xfrm rot="0">
            <a:off x="15634471" y="3596600"/>
            <a:ext cx="627906"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k</a:t>
            </a:r>
          </a:p>
        </p:txBody>
      </p:sp>
      <p:sp>
        <p:nvSpPr>
          <p:cNvPr name="TextBox 18" id="18"/>
          <p:cNvSpPr txBox="true"/>
          <p:nvPr/>
        </p:nvSpPr>
        <p:spPr>
          <a:xfrm rot="0">
            <a:off x="12897251" y="3596600"/>
            <a:ext cx="63817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h</a:t>
            </a:r>
          </a:p>
        </p:txBody>
      </p:sp>
      <p:sp>
        <p:nvSpPr>
          <p:cNvPr name="TextBox 19" id="19"/>
          <p:cNvSpPr txBox="true"/>
          <p:nvPr/>
        </p:nvSpPr>
        <p:spPr>
          <a:xfrm rot="0">
            <a:off x="14034584" y="3596600"/>
            <a:ext cx="331738"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I</a:t>
            </a:r>
          </a:p>
        </p:txBody>
      </p:sp>
      <p:sp>
        <p:nvSpPr>
          <p:cNvPr name="TextBox 20" id="20"/>
          <p:cNvSpPr txBox="true"/>
          <p:nvPr/>
        </p:nvSpPr>
        <p:spPr>
          <a:xfrm rot="0">
            <a:off x="14995324" y="3596600"/>
            <a:ext cx="308818"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j</a:t>
            </a:r>
          </a:p>
        </p:txBody>
      </p:sp>
      <p:sp>
        <p:nvSpPr>
          <p:cNvPr name="TextBox 21" id="21"/>
          <p:cNvSpPr txBox="true"/>
          <p:nvPr/>
        </p:nvSpPr>
        <p:spPr>
          <a:xfrm rot="0">
            <a:off x="5659557"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0</a:t>
            </a:r>
          </a:p>
        </p:txBody>
      </p:sp>
      <p:sp>
        <p:nvSpPr>
          <p:cNvPr name="TextBox 22" id="22"/>
          <p:cNvSpPr txBox="true"/>
          <p:nvPr/>
        </p:nvSpPr>
        <p:spPr>
          <a:xfrm rot="0">
            <a:off x="6757909"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1</a:t>
            </a:r>
          </a:p>
        </p:txBody>
      </p:sp>
      <p:sp>
        <p:nvSpPr>
          <p:cNvPr name="TextBox 23" id="23"/>
          <p:cNvSpPr txBox="true"/>
          <p:nvPr/>
        </p:nvSpPr>
        <p:spPr>
          <a:xfrm rot="0">
            <a:off x="7701959"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2</a:t>
            </a:r>
          </a:p>
        </p:txBody>
      </p:sp>
      <p:sp>
        <p:nvSpPr>
          <p:cNvPr name="TextBox 24" id="24"/>
          <p:cNvSpPr txBox="true"/>
          <p:nvPr/>
        </p:nvSpPr>
        <p:spPr>
          <a:xfrm rot="0">
            <a:off x="8707739"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3</a:t>
            </a:r>
          </a:p>
        </p:txBody>
      </p:sp>
      <p:sp>
        <p:nvSpPr>
          <p:cNvPr name="TextBox 25" id="25"/>
          <p:cNvSpPr txBox="true"/>
          <p:nvPr/>
        </p:nvSpPr>
        <p:spPr>
          <a:xfrm rot="0">
            <a:off x="9806091"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4</a:t>
            </a:r>
          </a:p>
        </p:txBody>
      </p:sp>
      <p:sp>
        <p:nvSpPr>
          <p:cNvPr name="TextBox 26" id="26"/>
          <p:cNvSpPr txBox="true"/>
          <p:nvPr/>
        </p:nvSpPr>
        <p:spPr>
          <a:xfrm rot="0">
            <a:off x="10750141"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5</a:t>
            </a:r>
          </a:p>
        </p:txBody>
      </p:sp>
      <p:sp>
        <p:nvSpPr>
          <p:cNvPr name="TextBox 27" id="27"/>
          <p:cNvSpPr txBox="true"/>
          <p:nvPr/>
        </p:nvSpPr>
        <p:spPr>
          <a:xfrm rot="0">
            <a:off x="11670196"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6</a:t>
            </a:r>
          </a:p>
        </p:txBody>
      </p:sp>
      <p:sp>
        <p:nvSpPr>
          <p:cNvPr name="TextBox 28" id="28"/>
          <p:cNvSpPr txBox="true"/>
          <p:nvPr/>
        </p:nvSpPr>
        <p:spPr>
          <a:xfrm rot="0">
            <a:off x="12768548"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7</a:t>
            </a:r>
          </a:p>
        </p:txBody>
      </p:sp>
      <p:sp>
        <p:nvSpPr>
          <p:cNvPr name="TextBox 29" id="29"/>
          <p:cNvSpPr txBox="true"/>
          <p:nvPr/>
        </p:nvSpPr>
        <p:spPr>
          <a:xfrm rot="0">
            <a:off x="13712598"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8</a:t>
            </a:r>
          </a:p>
        </p:txBody>
      </p:sp>
      <p:sp>
        <p:nvSpPr>
          <p:cNvPr name="TextBox 30" id="30"/>
          <p:cNvSpPr txBox="true"/>
          <p:nvPr/>
        </p:nvSpPr>
        <p:spPr>
          <a:xfrm rot="0">
            <a:off x="14718747"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9</a:t>
            </a:r>
          </a:p>
        </p:txBody>
      </p:sp>
      <p:sp>
        <p:nvSpPr>
          <p:cNvPr name="TextBox 31" id="31"/>
          <p:cNvSpPr txBox="true"/>
          <p:nvPr/>
        </p:nvSpPr>
        <p:spPr>
          <a:xfrm rot="0">
            <a:off x="15485117" y="2735161"/>
            <a:ext cx="970251" cy="1269528"/>
          </a:xfrm>
          <a:prstGeom prst="rect">
            <a:avLst/>
          </a:prstGeom>
        </p:spPr>
        <p:txBody>
          <a:bodyPr anchor="t" rtlCol="false" tIns="0" lIns="0" bIns="0" rIns="0">
            <a:spAutoFit/>
          </a:bodyPr>
          <a:lstStyle/>
          <a:p>
            <a:pPr algn="ctr">
              <a:lnSpc>
                <a:spcPts val="9139"/>
              </a:lnSpc>
            </a:pPr>
            <a:r>
              <a:rPr lang="en-US" sz="6528" b="true">
                <a:solidFill>
                  <a:srgbClr val="FDF3E6"/>
                </a:solidFill>
                <a:latin typeface="Arimo Bold"/>
                <a:ea typeface="Arimo Bold"/>
                <a:cs typeface="Arimo Bold"/>
                <a:sym typeface="Arimo Bold"/>
              </a:rPr>
              <a:t>10</a:t>
            </a:r>
          </a:p>
        </p:txBody>
      </p:sp>
      <p:sp>
        <p:nvSpPr>
          <p:cNvPr name="TextBox 32" id="32"/>
          <p:cNvSpPr txBox="true"/>
          <p:nvPr/>
        </p:nvSpPr>
        <p:spPr>
          <a:xfrm rot="0">
            <a:off x="6974981" y="5204076"/>
            <a:ext cx="8267181" cy="665998"/>
          </a:xfrm>
          <a:prstGeom prst="rect">
            <a:avLst/>
          </a:prstGeom>
        </p:spPr>
        <p:txBody>
          <a:bodyPr anchor="t" rtlCol="false" tIns="0" lIns="0" bIns="0" rIns="0">
            <a:spAutoFit/>
          </a:bodyPr>
          <a:lstStyle/>
          <a:p>
            <a:pPr algn="ctr">
              <a:lnSpc>
                <a:spcPts val="4766"/>
              </a:lnSpc>
            </a:pPr>
            <a:r>
              <a:rPr lang="en-US" sz="3404" b="true">
                <a:solidFill>
                  <a:srgbClr val="F6F7F7"/>
                </a:solidFill>
                <a:latin typeface="Arimo Bold"/>
                <a:ea typeface="Arimo Bold"/>
                <a:cs typeface="Arimo Bold"/>
                <a:sym typeface="Arimo Bold"/>
              </a:rPr>
              <a:t>*In Python, index starts at 0.</a:t>
            </a:r>
          </a:p>
        </p:txBody>
      </p:sp>
      <p:grpSp>
        <p:nvGrpSpPr>
          <p:cNvPr name="Group 33" id="33"/>
          <p:cNvGrpSpPr/>
          <p:nvPr/>
        </p:nvGrpSpPr>
        <p:grpSpPr>
          <a:xfrm rot="0">
            <a:off x="2537237" y="180743"/>
            <a:ext cx="13213526" cy="9925515"/>
            <a:chOff x="0" y="0"/>
            <a:chExt cx="17618034" cy="13234020"/>
          </a:xfrm>
        </p:grpSpPr>
        <p:sp>
          <p:nvSpPr>
            <p:cNvPr name="Freeform 34" id="3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35" id="3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36" id="3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88.xml><?xml version="1.0" encoding="utf-8"?>
<p:sld xmlns:p="http://schemas.openxmlformats.org/presentationml/2006/main" xmlns:a="http://schemas.openxmlformats.org/drawingml/2006/main" xmlns:r="http://schemas.openxmlformats.org/officeDocument/2006/relationships">
  <p:cSld>
    <p:bg>
      <p:bgPr>
        <a:solidFill>
          <a:srgbClr val="5E17EB"/>
        </a:solidFill>
      </p:bgPr>
    </p:bg>
    <p:spTree>
      <p:nvGrpSpPr>
        <p:cNvPr id="1" name=""/>
        <p:cNvGrpSpPr/>
        <p:nvPr/>
      </p:nvGrpSpPr>
      <p:grpSpPr>
        <a:xfrm>
          <a:off x="0" y="0"/>
          <a:ext cx="0" cy="0"/>
          <a:chOff x="0" y="0"/>
          <a:chExt cx="0" cy="0"/>
        </a:xfrm>
      </p:grpSpPr>
      <p:sp>
        <p:nvSpPr>
          <p:cNvPr name="Freeform 2" id="2"/>
          <p:cNvSpPr/>
          <p:nvPr/>
        </p:nvSpPr>
        <p:spPr>
          <a:xfrm flipH="false" flipV="false" rot="0">
            <a:off x="713990" y="684301"/>
            <a:ext cx="9482322" cy="1825347"/>
          </a:xfrm>
          <a:custGeom>
            <a:avLst/>
            <a:gdLst/>
            <a:ahLst/>
            <a:cxnLst/>
            <a:rect r="r" b="b" t="t" l="l"/>
            <a:pathLst>
              <a:path h="1825347" w="9482322">
                <a:moveTo>
                  <a:pt x="0" y="0"/>
                </a:moveTo>
                <a:lnTo>
                  <a:pt x="9482322" y="0"/>
                </a:lnTo>
                <a:lnTo>
                  <a:pt x="9482322" y="1825347"/>
                </a:lnTo>
                <a:lnTo>
                  <a:pt x="0" y="1825347"/>
                </a:lnTo>
                <a:lnTo>
                  <a:pt x="0" y="0"/>
                </a:lnTo>
                <a:close/>
              </a:path>
            </a:pathLst>
          </a:custGeom>
          <a:blipFill>
            <a:blip r:embed="rId2">
              <a:extLst>
                <a:ext uri="{96DAC541-7B7A-43D3-8B79-37D633B846F1}">
                  <asvg:svgBlip xmlns:asvg="http://schemas.microsoft.com/office/drawing/2016/SVG/main" r:embed="rId3"/>
                </a:ext>
              </a:extLst>
            </a:blip>
            <a:stretch>
              <a:fillRect l="0" t="-1113" r="0" b="-1113"/>
            </a:stretch>
          </a:blipFill>
        </p:spPr>
      </p:sp>
      <p:sp>
        <p:nvSpPr>
          <p:cNvPr name="Freeform 3" id="3"/>
          <p:cNvSpPr/>
          <p:nvPr/>
        </p:nvSpPr>
        <p:spPr>
          <a:xfrm flipH="false" flipV="false" rot="6401183">
            <a:off x="1719972" y="3306925"/>
            <a:ext cx="1892083" cy="1002804"/>
          </a:xfrm>
          <a:custGeom>
            <a:avLst/>
            <a:gdLst/>
            <a:ahLst/>
            <a:cxnLst/>
            <a:rect r="r" b="b" t="t" l="l"/>
            <a:pathLst>
              <a:path h="1002804" w="1892083">
                <a:moveTo>
                  <a:pt x="0" y="0"/>
                </a:moveTo>
                <a:lnTo>
                  <a:pt x="1892083" y="0"/>
                </a:lnTo>
                <a:lnTo>
                  <a:pt x="1892083" y="1002804"/>
                </a:lnTo>
                <a:lnTo>
                  <a:pt x="0" y="1002804"/>
                </a:lnTo>
                <a:lnTo>
                  <a:pt x="0" y="0"/>
                </a:lnTo>
                <a:close/>
              </a:path>
            </a:pathLst>
          </a:custGeom>
          <a:blipFill>
            <a:blip r:embed="rId4">
              <a:extLst>
                <a:ext uri="{96DAC541-7B7A-43D3-8B79-37D633B846F1}">
                  <asvg:svgBlip xmlns:asvg="http://schemas.microsoft.com/office/drawing/2016/SVG/main" r:embed="rId5"/>
                </a:ext>
              </a:extLst>
            </a:blip>
            <a:stretch>
              <a:fillRect l="0" t="-725" r="0" b="-725"/>
            </a:stretch>
          </a:blipFill>
        </p:spPr>
      </p:sp>
      <p:graphicFrame>
        <p:nvGraphicFramePr>
          <p:cNvPr name="Table 4" id="4"/>
          <p:cNvGraphicFramePr>
            <a:graphicFrameLocks noGrp="true"/>
          </p:cNvGraphicFramePr>
          <p:nvPr/>
        </p:nvGraphicFramePr>
        <p:xfrm>
          <a:off x="5512557" y="2793797"/>
          <a:ext cx="11036300" cy="2273503"/>
        </p:xfrm>
        <a:graphic>
          <a:graphicData uri="http://schemas.openxmlformats.org/drawingml/2006/table">
            <a:tbl>
              <a:tblPr/>
              <a:tblGrid>
                <a:gridCol w="1003300"/>
                <a:gridCol w="1003300"/>
                <a:gridCol w="1003300"/>
                <a:gridCol w="1003300"/>
                <a:gridCol w="1003300"/>
                <a:gridCol w="1003300"/>
                <a:gridCol w="1003300"/>
                <a:gridCol w="1003300"/>
                <a:gridCol w="1003300"/>
                <a:gridCol w="1003300"/>
                <a:gridCol w="1003300"/>
              </a:tblGrid>
              <a:tr h="1136752">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136752">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bl>
          </a:graphicData>
        </a:graphic>
      </p:graphicFrame>
      <p:grpSp>
        <p:nvGrpSpPr>
          <p:cNvPr name="Group 5" id="5"/>
          <p:cNvGrpSpPr/>
          <p:nvPr/>
        </p:nvGrpSpPr>
        <p:grpSpPr>
          <a:xfrm rot="0">
            <a:off x="6217662" y="5878376"/>
            <a:ext cx="10614526" cy="5059591"/>
            <a:chOff x="0" y="0"/>
            <a:chExt cx="14152701" cy="6746121"/>
          </a:xfrm>
        </p:grpSpPr>
        <p:sp>
          <p:nvSpPr>
            <p:cNvPr name="Freeform 6" id="6"/>
            <p:cNvSpPr/>
            <p:nvPr/>
          </p:nvSpPr>
          <p:spPr>
            <a:xfrm flipH="false" flipV="false" rot="0">
              <a:off x="0" y="0"/>
              <a:ext cx="14152753" cy="6746113"/>
            </a:xfrm>
            <a:custGeom>
              <a:avLst/>
              <a:gdLst/>
              <a:ahLst/>
              <a:cxnLst/>
              <a:rect r="r" b="b" t="t" l="l"/>
              <a:pathLst>
                <a:path h="6746113" w="14152753">
                  <a:moveTo>
                    <a:pt x="0" y="0"/>
                  </a:moveTo>
                  <a:lnTo>
                    <a:pt x="14152753" y="0"/>
                  </a:lnTo>
                  <a:lnTo>
                    <a:pt x="14152753" y="6746113"/>
                  </a:lnTo>
                  <a:lnTo>
                    <a:pt x="0" y="6746113"/>
                  </a:lnTo>
                  <a:lnTo>
                    <a:pt x="0" y="0"/>
                  </a:lnTo>
                  <a:close/>
                </a:path>
              </a:pathLst>
            </a:custGeom>
            <a:blipFill>
              <a:blip r:embed="rId6"/>
              <a:stretch>
                <a:fillRect l="0" t="0" r="0" b="0"/>
              </a:stretch>
            </a:blipFill>
          </p:spPr>
        </p:sp>
      </p:grpSp>
      <p:sp>
        <p:nvSpPr>
          <p:cNvPr name="TextBox 7" id="7"/>
          <p:cNvSpPr txBox="true"/>
          <p:nvPr/>
        </p:nvSpPr>
        <p:spPr>
          <a:xfrm rot="0">
            <a:off x="1778425" y="695325"/>
            <a:ext cx="6783590" cy="1477987"/>
          </a:xfrm>
          <a:prstGeom prst="rect">
            <a:avLst/>
          </a:prstGeom>
        </p:spPr>
        <p:txBody>
          <a:bodyPr anchor="t" rtlCol="false" tIns="0" lIns="0" bIns="0" rIns="0">
            <a:spAutoFit/>
          </a:bodyPr>
          <a:lstStyle/>
          <a:p>
            <a:pPr algn="ctr">
              <a:lnSpc>
                <a:spcPts val="10513"/>
              </a:lnSpc>
            </a:pPr>
            <a:r>
              <a:rPr lang="en-US" sz="7510" b="true">
                <a:solidFill>
                  <a:srgbClr val="5E17EB"/>
                </a:solidFill>
                <a:latin typeface="Arimo Bold"/>
                <a:ea typeface="Arimo Bold"/>
                <a:cs typeface="Arimo Bold"/>
                <a:sym typeface="Arimo Bold"/>
              </a:rPr>
              <a:t>"abcdefghijk"</a:t>
            </a:r>
          </a:p>
        </p:txBody>
      </p:sp>
      <p:sp>
        <p:nvSpPr>
          <p:cNvPr name="TextBox 8" id="8"/>
          <p:cNvSpPr txBox="true"/>
          <p:nvPr/>
        </p:nvSpPr>
        <p:spPr>
          <a:xfrm rot="0">
            <a:off x="548158" y="4687051"/>
            <a:ext cx="4235713" cy="2211200"/>
          </a:xfrm>
          <a:prstGeom prst="rect">
            <a:avLst/>
          </a:prstGeom>
        </p:spPr>
        <p:txBody>
          <a:bodyPr anchor="t" rtlCol="false" tIns="0" lIns="0" bIns="0" rIns="0">
            <a:spAutoFit/>
          </a:bodyPr>
          <a:lstStyle/>
          <a:p>
            <a:pPr algn="ctr">
              <a:lnSpc>
                <a:spcPts val="5696"/>
              </a:lnSpc>
            </a:pPr>
            <a:r>
              <a:rPr lang="en-US" sz="4069" b="true">
                <a:solidFill>
                  <a:srgbClr val="F6F7F7"/>
                </a:solidFill>
                <a:latin typeface="Arimo Bold"/>
                <a:ea typeface="Arimo Bold"/>
                <a:cs typeface="Arimo Bold"/>
                <a:sym typeface="Arimo Bold"/>
              </a:rPr>
              <a:t>substring</a:t>
            </a:r>
          </a:p>
          <a:p>
            <a:pPr algn="ctr">
              <a:lnSpc>
                <a:spcPts val="5696"/>
              </a:lnSpc>
            </a:pPr>
            <a:r>
              <a:rPr lang="en-US" sz="4069" b="true">
                <a:solidFill>
                  <a:srgbClr val="F6F7F7"/>
                </a:solidFill>
                <a:latin typeface="Arimo Bold"/>
                <a:ea typeface="Arimo Bold"/>
                <a:cs typeface="Arimo Bold"/>
                <a:sym typeface="Arimo Bold"/>
              </a:rPr>
              <a:t>(range  of characters)</a:t>
            </a:r>
          </a:p>
        </p:txBody>
      </p:sp>
      <p:sp>
        <p:nvSpPr>
          <p:cNvPr name="TextBox 9" id="9"/>
          <p:cNvSpPr txBox="true"/>
          <p:nvPr/>
        </p:nvSpPr>
        <p:spPr>
          <a:xfrm rot="0">
            <a:off x="10342552" y="763291"/>
            <a:ext cx="7710362" cy="665998"/>
          </a:xfrm>
          <a:prstGeom prst="rect">
            <a:avLst/>
          </a:prstGeom>
        </p:spPr>
        <p:txBody>
          <a:bodyPr anchor="t" rtlCol="false" tIns="0" lIns="0" bIns="0" rIns="0">
            <a:spAutoFit/>
          </a:bodyPr>
          <a:lstStyle/>
          <a:p>
            <a:pPr algn="ctr">
              <a:lnSpc>
                <a:spcPts val="4766"/>
              </a:lnSpc>
            </a:pPr>
            <a:r>
              <a:rPr lang="en-US" sz="3404" b="true">
                <a:solidFill>
                  <a:srgbClr val="F6F7F7"/>
                </a:solidFill>
                <a:latin typeface="Arimo Bold"/>
                <a:ea typeface="Arimo Bold"/>
                <a:cs typeface="Arimo Bold"/>
                <a:sym typeface="Arimo Bold"/>
              </a:rPr>
              <a:t>Extracting part of a string</a:t>
            </a:r>
          </a:p>
        </p:txBody>
      </p:sp>
      <p:sp>
        <p:nvSpPr>
          <p:cNvPr name="TextBox 10" id="10"/>
          <p:cNvSpPr txBox="true"/>
          <p:nvPr/>
        </p:nvSpPr>
        <p:spPr>
          <a:xfrm rot="0">
            <a:off x="5632964" y="3596600"/>
            <a:ext cx="593527"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a</a:t>
            </a:r>
          </a:p>
        </p:txBody>
      </p:sp>
      <p:sp>
        <p:nvSpPr>
          <p:cNvPr name="TextBox 11" id="11"/>
          <p:cNvSpPr txBox="true"/>
          <p:nvPr/>
        </p:nvSpPr>
        <p:spPr>
          <a:xfrm rot="0">
            <a:off x="6730673" y="3596600"/>
            <a:ext cx="612577"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b</a:t>
            </a:r>
          </a:p>
        </p:txBody>
      </p:sp>
      <p:sp>
        <p:nvSpPr>
          <p:cNvPr name="TextBox 12" id="12"/>
          <p:cNvSpPr txBox="true"/>
          <p:nvPr/>
        </p:nvSpPr>
        <p:spPr>
          <a:xfrm rot="0">
            <a:off x="7756132" y="3596600"/>
            <a:ext cx="513457"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c</a:t>
            </a:r>
          </a:p>
        </p:txBody>
      </p:sp>
      <p:sp>
        <p:nvSpPr>
          <p:cNvPr name="TextBox 13" id="13"/>
          <p:cNvSpPr txBox="true"/>
          <p:nvPr/>
        </p:nvSpPr>
        <p:spPr>
          <a:xfrm rot="0">
            <a:off x="8679164" y="3596600"/>
            <a:ext cx="612577"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d</a:t>
            </a:r>
          </a:p>
        </p:txBody>
      </p:sp>
      <p:sp>
        <p:nvSpPr>
          <p:cNvPr name="TextBox 14" id="14"/>
          <p:cNvSpPr txBox="true"/>
          <p:nvPr/>
        </p:nvSpPr>
        <p:spPr>
          <a:xfrm rot="0">
            <a:off x="9703623" y="3596600"/>
            <a:ext cx="588913"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e</a:t>
            </a:r>
          </a:p>
        </p:txBody>
      </p:sp>
      <p:sp>
        <p:nvSpPr>
          <p:cNvPr name="TextBox 15" id="15"/>
          <p:cNvSpPr txBox="true"/>
          <p:nvPr/>
        </p:nvSpPr>
        <p:spPr>
          <a:xfrm rot="0">
            <a:off x="10715070" y="3596600"/>
            <a:ext cx="393502"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f</a:t>
            </a:r>
          </a:p>
        </p:txBody>
      </p:sp>
      <p:sp>
        <p:nvSpPr>
          <p:cNvPr name="TextBox 16" id="16"/>
          <p:cNvSpPr txBox="true"/>
          <p:nvPr/>
        </p:nvSpPr>
        <p:spPr>
          <a:xfrm rot="0">
            <a:off x="11721520" y="3596600"/>
            <a:ext cx="577304"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g</a:t>
            </a:r>
          </a:p>
        </p:txBody>
      </p:sp>
      <p:sp>
        <p:nvSpPr>
          <p:cNvPr name="TextBox 17" id="17"/>
          <p:cNvSpPr txBox="true"/>
          <p:nvPr/>
        </p:nvSpPr>
        <p:spPr>
          <a:xfrm rot="0">
            <a:off x="15634471" y="3596600"/>
            <a:ext cx="627906"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k</a:t>
            </a:r>
          </a:p>
        </p:txBody>
      </p:sp>
      <p:sp>
        <p:nvSpPr>
          <p:cNvPr name="TextBox 18" id="18"/>
          <p:cNvSpPr txBox="true"/>
          <p:nvPr/>
        </p:nvSpPr>
        <p:spPr>
          <a:xfrm rot="0">
            <a:off x="12897251" y="3596600"/>
            <a:ext cx="63817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h</a:t>
            </a:r>
          </a:p>
        </p:txBody>
      </p:sp>
      <p:sp>
        <p:nvSpPr>
          <p:cNvPr name="TextBox 19" id="19"/>
          <p:cNvSpPr txBox="true"/>
          <p:nvPr/>
        </p:nvSpPr>
        <p:spPr>
          <a:xfrm rot="0">
            <a:off x="14034584" y="3596600"/>
            <a:ext cx="331738"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I</a:t>
            </a:r>
          </a:p>
        </p:txBody>
      </p:sp>
      <p:sp>
        <p:nvSpPr>
          <p:cNvPr name="TextBox 20" id="20"/>
          <p:cNvSpPr txBox="true"/>
          <p:nvPr/>
        </p:nvSpPr>
        <p:spPr>
          <a:xfrm rot="0">
            <a:off x="14995324" y="3596600"/>
            <a:ext cx="308818"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j</a:t>
            </a:r>
          </a:p>
        </p:txBody>
      </p:sp>
      <p:sp>
        <p:nvSpPr>
          <p:cNvPr name="TextBox 21" id="21"/>
          <p:cNvSpPr txBox="true"/>
          <p:nvPr/>
        </p:nvSpPr>
        <p:spPr>
          <a:xfrm rot="0">
            <a:off x="5659557"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0</a:t>
            </a:r>
          </a:p>
        </p:txBody>
      </p:sp>
      <p:sp>
        <p:nvSpPr>
          <p:cNvPr name="TextBox 22" id="22"/>
          <p:cNvSpPr txBox="true"/>
          <p:nvPr/>
        </p:nvSpPr>
        <p:spPr>
          <a:xfrm rot="0">
            <a:off x="6757909"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1</a:t>
            </a:r>
          </a:p>
        </p:txBody>
      </p:sp>
      <p:sp>
        <p:nvSpPr>
          <p:cNvPr name="TextBox 23" id="23"/>
          <p:cNvSpPr txBox="true"/>
          <p:nvPr/>
        </p:nvSpPr>
        <p:spPr>
          <a:xfrm rot="0">
            <a:off x="7701959"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2</a:t>
            </a:r>
          </a:p>
        </p:txBody>
      </p:sp>
      <p:sp>
        <p:nvSpPr>
          <p:cNvPr name="TextBox 24" id="24"/>
          <p:cNvSpPr txBox="true"/>
          <p:nvPr/>
        </p:nvSpPr>
        <p:spPr>
          <a:xfrm rot="0">
            <a:off x="8707739"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3</a:t>
            </a:r>
          </a:p>
        </p:txBody>
      </p:sp>
      <p:sp>
        <p:nvSpPr>
          <p:cNvPr name="TextBox 25" id="25"/>
          <p:cNvSpPr txBox="true"/>
          <p:nvPr/>
        </p:nvSpPr>
        <p:spPr>
          <a:xfrm rot="0">
            <a:off x="9806091"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4</a:t>
            </a:r>
          </a:p>
        </p:txBody>
      </p:sp>
      <p:sp>
        <p:nvSpPr>
          <p:cNvPr name="TextBox 26" id="26"/>
          <p:cNvSpPr txBox="true"/>
          <p:nvPr/>
        </p:nvSpPr>
        <p:spPr>
          <a:xfrm rot="0">
            <a:off x="10750141"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5</a:t>
            </a:r>
          </a:p>
        </p:txBody>
      </p:sp>
      <p:sp>
        <p:nvSpPr>
          <p:cNvPr name="TextBox 27" id="27"/>
          <p:cNvSpPr txBox="true"/>
          <p:nvPr/>
        </p:nvSpPr>
        <p:spPr>
          <a:xfrm rot="0">
            <a:off x="11670196"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6</a:t>
            </a:r>
          </a:p>
        </p:txBody>
      </p:sp>
      <p:sp>
        <p:nvSpPr>
          <p:cNvPr name="TextBox 28" id="28"/>
          <p:cNvSpPr txBox="true"/>
          <p:nvPr/>
        </p:nvSpPr>
        <p:spPr>
          <a:xfrm rot="0">
            <a:off x="12768548"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7</a:t>
            </a:r>
          </a:p>
        </p:txBody>
      </p:sp>
      <p:sp>
        <p:nvSpPr>
          <p:cNvPr name="TextBox 29" id="29"/>
          <p:cNvSpPr txBox="true"/>
          <p:nvPr/>
        </p:nvSpPr>
        <p:spPr>
          <a:xfrm rot="0">
            <a:off x="13712598"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8</a:t>
            </a:r>
          </a:p>
        </p:txBody>
      </p:sp>
      <p:sp>
        <p:nvSpPr>
          <p:cNvPr name="TextBox 30" id="30"/>
          <p:cNvSpPr txBox="true"/>
          <p:nvPr/>
        </p:nvSpPr>
        <p:spPr>
          <a:xfrm rot="0">
            <a:off x="14718747"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9</a:t>
            </a:r>
          </a:p>
        </p:txBody>
      </p:sp>
      <p:sp>
        <p:nvSpPr>
          <p:cNvPr name="TextBox 31" id="31"/>
          <p:cNvSpPr txBox="true"/>
          <p:nvPr/>
        </p:nvSpPr>
        <p:spPr>
          <a:xfrm rot="0">
            <a:off x="15485117" y="2735161"/>
            <a:ext cx="970251" cy="1269528"/>
          </a:xfrm>
          <a:prstGeom prst="rect">
            <a:avLst/>
          </a:prstGeom>
        </p:spPr>
        <p:txBody>
          <a:bodyPr anchor="t" rtlCol="false" tIns="0" lIns="0" bIns="0" rIns="0">
            <a:spAutoFit/>
          </a:bodyPr>
          <a:lstStyle/>
          <a:p>
            <a:pPr algn="ctr">
              <a:lnSpc>
                <a:spcPts val="9139"/>
              </a:lnSpc>
            </a:pPr>
            <a:r>
              <a:rPr lang="en-US" sz="6528" b="true">
                <a:solidFill>
                  <a:srgbClr val="FDF3E6"/>
                </a:solidFill>
                <a:latin typeface="Arimo Bold"/>
                <a:ea typeface="Arimo Bold"/>
                <a:cs typeface="Arimo Bold"/>
                <a:sym typeface="Arimo Bold"/>
              </a:rPr>
              <a:t>10</a:t>
            </a:r>
          </a:p>
        </p:txBody>
      </p:sp>
      <p:sp>
        <p:nvSpPr>
          <p:cNvPr name="TextBox 32" id="32"/>
          <p:cNvSpPr txBox="true"/>
          <p:nvPr/>
        </p:nvSpPr>
        <p:spPr>
          <a:xfrm rot="0">
            <a:off x="6264855" y="5045916"/>
            <a:ext cx="9531704" cy="1550619"/>
          </a:xfrm>
          <a:prstGeom prst="rect">
            <a:avLst/>
          </a:prstGeom>
        </p:spPr>
        <p:txBody>
          <a:bodyPr anchor="t" rtlCol="false" tIns="0" lIns="0" bIns="0" rIns="0">
            <a:spAutoFit/>
          </a:bodyPr>
          <a:lstStyle/>
          <a:p>
            <a:pPr algn="ctr">
              <a:lnSpc>
                <a:spcPts val="3994"/>
              </a:lnSpc>
            </a:pPr>
            <a:r>
              <a:rPr lang="en-US" sz="2853" b="true">
                <a:solidFill>
                  <a:srgbClr val="F6F7F7"/>
                </a:solidFill>
                <a:latin typeface="Arimo Bold"/>
                <a:ea typeface="Arimo Bold"/>
                <a:cs typeface="Arimo Bold"/>
                <a:sym typeface="Arimo Bold"/>
              </a:rPr>
              <a:t>*In Python, index starts at 0.</a:t>
            </a:r>
          </a:p>
          <a:p>
            <a:pPr algn="ctr">
              <a:lnSpc>
                <a:spcPts val="3994"/>
              </a:lnSpc>
            </a:pPr>
            <a:r>
              <a:rPr lang="en-US" sz="2853" b="true">
                <a:solidFill>
                  <a:srgbClr val="F6F7F7"/>
                </a:solidFill>
                <a:latin typeface="Arimo Bold"/>
                <a:ea typeface="Arimo Bold"/>
                <a:cs typeface="Arimo Bold"/>
                <a:sym typeface="Arimo Bold"/>
              </a:rPr>
              <a:t>*syntax variable[x:y], x is the starting position and y is the ending </a:t>
            </a:r>
          </a:p>
        </p:txBody>
      </p:sp>
      <p:grpSp>
        <p:nvGrpSpPr>
          <p:cNvPr name="Group 33" id="33"/>
          <p:cNvGrpSpPr/>
          <p:nvPr/>
        </p:nvGrpSpPr>
        <p:grpSpPr>
          <a:xfrm rot="0">
            <a:off x="2537237" y="266468"/>
            <a:ext cx="13213526" cy="9925515"/>
            <a:chOff x="0" y="0"/>
            <a:chExt cx="17618034" cy="13234020"/>
          </a:xfrm>
        </p:grpSpPr>
        <p:sp>
          <p:nvSpPr>
            <p:cNvPr name="Freeform 34" id="3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35" id="3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36" id="3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89.xml><?xml version="1.0" encoding="utf-8"?>
<p:sld xmlns:p="http://schemas.openxmlformats.org/presentationml/2006/main" xmlns:a="http://schemas.openxmlformats.org/drawingml/2006/main" xmlns:r="http://schemas.openxmlformats.org/officeDocument/2006/relationships">
  <p:cSld>
    <p:bg>
      <p:bgPr>
        <a:solidFill>
          <a:srgbClr val="5E17EB"/>
        </a:solidFill>
      </p:bgPr>
    </p:bg>
    <p:spTree>
      <p:nvGrpSpPr>
        <p:cNvPr id="1" name=""/>
        <p:cNvGrpSpPr/>
        <p:nvPr/>
      </p:nvGrpSpPr>
      <p:grpSpPr>
        <a:xfrm>
          <a:off x="0" y="0"/>
          <a:ext cx="0" cy="0"/>
          <a:chOff x="0" y="0"/>
          <a:chExt cx="0" cy="0"/>
        </a:xfrm>
      </p:grpSpPr>
      <p:sp>
        <p:nvSpPr>
          <p:cNvPr name="Freeform 2" id="2"/>
          <p:cNvSpPr/>
          <p:nvPr/>
        </p:nvSpPr>
        <p:spPr>
          <a:xfrm flipH="false" flipV="false" rot="0">
            <a:off x="713990" y="684301"/>
            <a:ext cx="9482322" cy="1825347"/>
          </a:xfrm>
          <a:custGeom>
            <a:avLst/>
            <a:gdLst/>
            <a:ahLst/>
            <a:cxnLst/>
            <a:rect r="r" b="b" t="t" l="l"/>
            <a:pathLst>
              <a:path h="1825347" w="9482322">
                <a:moveTo>
                  <a:pt x="0" y="0"/>
                </a:moveTo>
                <a:lnTo>
                  <a:pt x="9482322" y="0"/>
                </a:lnTo>
                <a:lnTo>
                  <a:pt x="9482322" y="1825347"/>
                </a:lnTo>
                <a:lnTo>
                  <a:pt x="0" y="1825347"/>
                </a:lnTo>
                <a:lnTo>
                  <a:pt x="0" y="0"/>
                </a:lnTo>
                <a:close/>
              </a:path>
            </a:pathLst>
          </a:custGeom>
          <a:blipFill>
            <a:blip r:embed="rId2">
              <a:extLst>
                <a:ext uri="{96DAC541-7B7A-43D3-8B79-37D633B846F1}">
                  <asvg:svgBlip xmlns:asvg="http://schemas.microsoft.com/office/drawing/2016/SVG/main" r:embed="rId3"/>
                </a:ext>
              </a:extLst>
            </a:blip>
            <a:stretch>
              <a:fillRect l="0" t="-1113" r="0" b="-1113"/>
            </a:stretch>
          </a:blipFill>
        </p:spPr>
      </p:sp>
      <p:sp>
        <p:nvSpPr>
          <p:cNvPr name="Freeform 3" id="3"/>
          <p:cNvSpPr/>
          <p:nvPr/>
        </p:nvSpPr>
        <p:spPr>
          <a:xfrm flipH="false" flipV="false" rot="6401183">
            <a:off x="1719972" y="3306925"/>
            <a:ext cx="1892083" cy="1002804"/>
          </a:xfrm>
          <a:custGeom>
            <a:avLst/>
            <a:gdLst/>
            <a:ahLst/>
            <a:cxnLst/>
            <a:rect r="r" b="b" t="t" l="l"/>
            <a:pathLst>
              <a:path h="1002804" w="1892083">
                <a:moveTo>
                  <a:pt x="0" y="0"/>
                </a:moveTo>
                <a:lnTo>
                  <a:pt x="1892083" y="0"/>
                </a:lnTo>
                <a:lnTo>
                  <a:pt x="1892083" y="1002804"/>
                </a:lnTo>
                <a:lnTo>
                  <a:pt x="0" y="1002804"/>
                </a:lnTo>
                <a:lnTo>
                  <a:pt x="0" y="0"/>
                </a:lnTo>
                <a:close/>
              </a:path>
            </a:pathLst>
          </a:custGeom>
          <a:blipFill>
            <a:blip r:embed="rId4">
              <a:extLst>
                <a:ext uri="{96DAC541-7B7A-43D3-8B79-37D633B846F1}">
                  <asvg:svgBlip xmlns:asvg="http://schemas.microsoft.com/office/drawing/2016/SVG/main" r:embed="rId5"/>
                </a:ext>
              </a:extLst>
            </a:blip>
            <a:stretch>
              <a:fillRect l="0" t="-725" r="0" b="-725"/>
            </a:stretch>
          </a:blipFill>
        </p:spPr>
      </p:sp>
      <p:graphicFrame>
        <p:nvGraphicFramePr>
          <p:cNvPr name="Table 4" id="4"/>
          <p:cNvGraphicFramePr>
            <a:graphicFrameLocks noGrp="true"/>
          </p:cNvGraphicFramePr>
          <p:nvPr/>
        </p:nvGraphicFramePr>
        <p:xfrm>
          <a:off x="5486400" y="2916571"/>
          <a:ext cx="11088614" cy="2150729"/>
        </p:xfrm>
        <a:graphic>
          <a:graphicData uri="http://schemas.openxmlformats.org/drawingml/2006/table">
            <a:tbl>
              <a:tblPr/>
              <a:tblGrid>
                <a:gridCol w="1003284"/>
                <a:gridCol w="1003284"/>
                <a:gridCol w="1003284"/>
                <a:gridCol w="1003284"/>
                <a:gridCol w="1003284"/>
                <a:gridCol w="1003284"/>
                <a:gridCol w="1003284"/>
                <a:gridCol w="1003284"/>
                <a:gridCol w="1003284"/>
                <a:gridCol w="1003284"/>
                <a:gridCol w="1055778"/>
              </a:tblGrid>
              <a:tr h="1075365">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075365">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bl>
          </a:graphicData>
        </a:graphic>
      </p:graphicFrame>
      <p:sp>
        <p:nvSpPr>
          <p:cNvPr name="TextBox 5" id="5"/>
          <p:cNvSpPr txBox="true"/>
          <p:nvPr/>
        </p:nvSpPr>
        <p:spPr>
          <a:xfrm rot="0">
            <a:off x="1778425" y="695325"/>
            <a:ext cx="6783590" cy="1477987"/>
          </a:xfrm>
          <a:prstGeom prst="rect">
            <a:avLst/>
          </a:prstGeom>
        </p:spPr>
        <p:txBody>
          <a:bodyPr anchor="t" rtlCol="false" tIns="0" lIns="0" bIns="0" rIns="0">
            <a:spAutoFit/>
          </a:bodyPr>
          <a:lstStyle/>
          <a:p>
            <a:pPr algn="ctr">
              <a:lnSpc>
                <a:spcPts val="10513"/>
              </a:lnSpc>
            </a:pPr>
            <a:r>
              <a:rPr lang="en-US" sz="7510" b="true">
                <a:solidFill>
                  <a:srgbClr val="5E17EB"/>
                </a:solidFill>
                <a:latin typeface="Arimo Bold"/>
                <a:ea typeface="Arimo Bold"/>
                <a:cs typeface="Arimo Bold"/>
                <a:sym typeface="Arimo Bold"/>
              </a:rPr>
              <a:t>"abcdefghijk"</a:t>
            </a:r>
          </a:p>
        </p:txBody>
      </p:sp>
      <p:sp>
        <p:nvSpPr>
          <p:cNvPr name="TextBox 6" id="6"/>
          <p:cNvSpPr txBox="true"/>
          <p:nvPr/>
        </p:nvSpPr>
        <p:spPr>
          <a:xfrm rot="0">
            <a:off x="548158" y="4687051"/>
            <a:ext cx="4235713" cy="2211200"/>
          </a:xfrm>
          <a:prstGeom prst="rect">
            <a:avLst/>
          </a:prstGeom>
        </p:spPr>
        <p:txBody>
          <a:bodyPr anchor="t" rtlCol="false" tIns="0" lIns="0" bIns="0" rIns="0">
            <a:spAutoFit/>
          </a:bodyPr>
          <a:lstStyle/>
          <a:p>
            <a:pPr algn="ctr">
              <a:lnSpc>
                <a:spcPts val="5696"/>
              </a:lnSpc>
            </a:pPr>
            <a:r>
              <a:rPr lang="en-US" sz="4069" b="true">
                <a:solidFill>
                  <a:srgbClr val="F6F7F7"/>
                </a:solidFill>
                <a:latin typeface="Arimo Bold"/>
                <a:ea typeface="Arimo Bold"/>
                <a:cs typeface="Arimo Bold"/>
                <a:sym typeface="Arimo Bold"/>
              </a:rPr>
              <a:t>substring</a:t>
            </a:r>
          </a:p>
          <a:p>
            <a:pPr algn="ctr">
              <a:lnSpc>
                <a:spcPts val="5696"/>
              </a:lnSpc>
            </a:pPr>
            <a:r>
              <a:rPr lang="en-US" sz="4069" b="true">
                <a:solidFill>
                  <a:srgbClr val="F6F7F7"/>
                </a:solidFill>
                <a:latin typeface="Arimo Bold"/>
                <a:ea typeface="Arimo Bold"/>
                <a:cs typeface="Arimo Bold"/>
                <a:sym typeface="Arimo Bold"/>
              </a:rPr>
              <a:t>(range  of characters)</a:t>
            </a:r>
          </a:p>
        </p:txBody>
      </p:sp>
      <p:sp>
        <p:nvSpPr>
          <p:cNvPr name="TextBox 7" id="7"/>
          <p:cNvSpPr txBox="true"/>
          <p:nvPr/>
        </p:nvSpPr>
        <p:spPr>
          <a:xfrm rot="0">
            <a:off x="10342552" y="763291"/>
            <a:ext cx="7710362" cy="665998"/>
          </a:xfrm>
          <a:prstGeom prst="rect">
            <a:avLst/>
          </a:prstGeom>
        </p:spPr>
        <p:txBody>
          <a:bodyPr anchor="t" rtlCol="false" tIns="0" lIns="0" bIns="0" rIns="0">
            <a:spAutoFit/>
          </a:bodyPr>
          <a:lstStyle/>
          <a:p>
            <a:pPr algn="ctr">
              <a:lnSpc>
                <a:spcPts val="4766"/>
              </a:lnSpc>
            </a:pPr>
            <a:r>
              <a:rPr lang="en-US" sz="3404" b="true">
                <a:solidFill>
                  <a:srgbClr val="F6F7F7"/>
                </a:solidFill>
                <a:latin typeface="Arimo Bold"/>
                <a:ea typeface="Arimo Bold"/>
                <a:cs typeface="Arimo Bold"/>
                <a:sym typeface="Arimo Bold"/>
              </a:rPr>
              <a:t>Extracting part of a string</a:t>
            </a:r>
          </a:p>
        </p:txBody>
      </p:sp>
      <p:sp>
        <p:nvSpPr>
          <p:cNvPr name="TextBox 8" id="8"/>
          <p:cNvSpPr txBox="true"/>
          <p:nvPr/>
        </p:nvSpPr>
        <p:spPr>
          <a:xfrm rot="0">
            <a:off x="5632964" y="3596600"/>
            <a:ext cx="593527"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a</a:t>
            </a:r>
          </a:p>
        </p:txBody>
      </p:sp>
      <p:sp>
        <p:nvSpPr>
          <p:cNvPr name="TextBox 9" id="9"/>
          <p:cNvSpPr txBox="true"/>
          <p:nvPr/>
        </p:nvSpPr>
        <p:spPr>
          <a:xfrm rot="0">
            <a:off x="6730673" y="3596600"/>
            <a:ext cx="612577"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b</a:t>
            </a:r>
          </a:p>
        </p:txBody>
      </p:sp>
      <p:sp>
        <p:nvSpPr>
          <p:cNvPr name="TextBox 10" id="10"/>
          <p:cNvSpPr txBox="true"/>
          <p:nvPr/>
        </p:nvSpPr>
        <p:spPr>
          <a:xfrm rot="0">
            <a:off x="7756132" y="3596600"/>
            <a:ext cx="513457"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c</a:t>
            </a:r>
          </a:p>
        </p:txBody>
      </p:sp>
      <p:sp>
        <p:nvSpPr>
          <p:cNvPr name="TextBox 11" id="11"/>
          <p:cNvSpPr txBox="true"/>
          <p:nvPr/>
        </p:nvSpPr>
        <p:spPr>
          <a:xfrm rot="0">
            <a:off x="8679164" y="3596600"/>
            <a:ext cx="612577"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d</a:t>
            </a:r>
          </a:p>
        </p:txBody>
      </p:sp>
      <p:sp>
        <p:nvSpPr>
          <p:cNvPr name="TextBox 12" id="12"/>
          <p:cNvSpPr txBox="true"/>
          <p:nvPr/>
        </p:nvSpPr>
        <p:spPr>
          <a:xfrm rot="0">
            <a:off x="9703623" y="3596600"/>
            <a:ext cx="588913"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e</a:t>
            </a:r>
          </a:p>
        </p:txBody>
      </p:sp>
      <p:sp>
        <p:nvSpPr>
          <p:cNvPr name="TextBox 13" id="13"/>
          <p:cNvSpPr txBox="true"/>
          <p:nvPr/>
        </p:nvSpPr>
        <p:spPr>
          <a:xfrm rot="0">
            <a:off x="10715070" y="3596600"/>
            <a:ext cx="393502"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f</a:t>
            </a:r>
          </a:p>
        </p:txBody>
      </p:sp>
      <p:sp>
        <p:nvSpPr>
          <p:cNvPr name="TextBox 14" id="14"/>
          <p:cNvSpPr txBox="true"/>
          <p:nvPr/>
        </p:nvSpPr>
        <p:spPr>
          <a:xfrm rot="0">
            <a:off x="11721520" y="3596600"/>
            <a:ext cx="577304"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g</a:t>
            </a:r>
          </a:p>
        </p:txBody>
      </p:sp>
      <p:sp>
        <p:nvSpPr>
          <p:cNvPr name="TextBox 15" id="15"/>
          <p:cNvSpPr txBox="true"/>
          <p:nvPr/>
        </p:nvSpPr>
        <p:spPr>
          <a:xfrm rot="0">
            <a:off x="15634471" y="3596600"/>
            <a:ext cx="627906"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k</a:t>
            </a:r>
          </a:p>
        </p:txBody>
      </p:sp>
      <p:sp>
        <p:nvSpPr>
          <p:cNvPr name="TextBox 16" id="16"/>
          <p:cNvSpPr txBox="true"/>
          <p:nvPr/>
        </p:nvSpPr>
        <p:spPr>
          <a:xfrm rot="0">
            <a:off x="12897251" y="3596600"/>
            <a:ext cx="63817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h</a:t>
            </a:r>
          </a:p>
        </p:txBody>
      </p:sp>
      <p:sp>
        <p:nvSpPr>
          <p:cNvPr name="TextBox 17" id="17"/>
          <p:cNvSpPr txBox="true"/>
          <p:nvPr/>
        </p:nvSpPr>
        <p:spPr>
          <a:xfrm rot="0">
            <a:off x="14034584" y="3596600"/>
            <a:ext cx="331738"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I</a:t>
            </a:r>
          </a:p>
        </p:txBody>
      </p:sp>
      <p:sp>
        <p:nvSpPr>
          <p:cNvPr name="TextBox 18" id="18"/>
          <p:cNvSpPr txBox="true"/>
          <p:nvPr/>
        </p:nvSpPr>
        <p:spPr>
          <a:xfrm rot="0">
            <a:off x="14995324" y="3596600"/>
            <a:ext cx="308818"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j</a:t>
            </a:r>
          </a:p>
        </p:txBody>
      </p:sp>
      <p:sp>
        <p:nvSpPr>
          <p:cNvPr name="TextBox 19" id="19"/>
          <p:cNvSpPr txBox="true"/>
          <p:nvPr/>
        </p:nvSpPr>
        <p:spPr>
          <a:xfrm rot="0">
            <a:off x="5754660"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1</a:t>
            </a:r>
          </a:p>
        </p:txBody>
      </p:sp>
      <p:sp>
        <p:nvSpPr>
          <p:cNvPr name="TextBox 20" id="20"/>
          <p:cNvSpPr txBox="true"/>
          <p:nvPr/>
        </p:nvSpPr>
        <p:spPr>
          <a:xfrm rot="0">
            <a:off x="6698710"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2</a:t>
            </a:r>
          </a:p>
        </p:txBody>
      </p:sp>
      <p:sp>
        <p:nvSpPr>
          <p:cNvPr name="TextBox 21" id="21"/>
          <p:cNvSpPr txBox="true"/>
          <p:nvPr/>
        </p:nvSpPr>
        <p:spPr>
          <a:xfrm rot="0">
            <a:off x="7704490"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3</a:t>
            </a:r>
          </a:p>
        </p:txBody>
      </p:sp>
      <p:sp>
        <p:nvSpPr>
          <p:cNvPr name="TextBox 22" id="22"/>
          <p:cNvSpPr txBox="true"/>
          <p:nvPr/>
        </p:nvSpPr>
        <p:spPr>
          <a:xfrm rot="0">
            <a:off x="8802842"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4</a:t>
            </a:r>
          </a:p>
        </p:txBody>
      </p:sp>
      <p:sp>
        <p:nvSpPr>
          <p:cNvPr name="TextBox 23" id="23"/>
          <p:cNvSpPr txBox="true"/>
          <p:nvPr/>
        </p:nvSpPr>
        <p:spPr>
          <a:xfrm rot="0">
            <a:off x="9746892"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5</a:t>
            </a:r>
          </a:p>
        </p:txBody>
      </p:sp>
      <p:sp>
        <p:nvSpPr>
          <p:cNvPr name="TextBox 24" id="24"/>
          <p:cNvSpPr txBox="true"/>
          <p:nvPr/>
        </p:nvSpPr>
        <p:spPr>
          <a:xfrm rot="0">
            <a:off x="10666947"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6</a:t>
            </a:r>
          </a:p>
        </p:txBody>
      </p:sp>
      <p:sp>
        <p:nvSpPr>
          <p:cNvPr name="TextBox 25" id="25"/>
          <p:cNvSpPr txBox="true"/>
          <p:nvPr/>
        </p:nvSpPr>
        <p:spPr>
          <a:xfrm rot="0">
            <a:off x="11765299"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7</a:t>
            </a:r>
          </a:p>
        </p:txBody>
      </p:sp>
      <p:sp>
        <p:nvSpPr>
          <p:cNvPr name="TextBox 26" id="26"/>
          <p:cNvSpPr txBox="true"/>
          <p:nvPr/>
        </p:nvSpPr>
        <p:spPr>
          <a:xfrm rot="0">
            <a:off x="12709349"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8</a:t>
            </a:r>
          </a:p>
        </p:txBody>
      </p:sp>
      <p:sp>
        <p:nvSpPr>
          <p:cNvPr name="TextBox 27" id="27"/>
          <p:cNvSpPr txBox="true"/>
          <p:nvPr/>
        </p:nvSpPr>
        <p:spPr>
          <a:xfrm rot="0">
            <a:off x="13715498" y="2603297"/>
            <a:ext cx="558105" cy="1476106"/>
          </a:xfrm>
          <a:prstGeom prst="rect">
            <a:avLst/>
          </a:prstGeom>
        </p:spPr>
        <p:txBody>
          <a:bodyPr anchor="t" rtlCol="false" tIns="0" lIns="0" bIns="0" rIns="0">
            <a:spAutoFit/>
          </a:bodyPr>
          <a:lstStyle/>
          <a:p>
            <a:pPr algn="ctr">
              <a:lnSpc>
                <a:spcPts val="10513"/>
              </a:lnSpc>
            </a:pPr>
            <a:r>
              <a:rPr lang="en-US" sz="7510" b="true">
                <a:solidFill>
                  <a:srgbClr val="FDF3E6"/>
                </a:solidFill>
                <a:latin typeface="Arimo Bold"/>
                <a:ea typeface="Arimo Bold"/>
                <a:cs typeface="Arimo Bold"/>
                <a:sym typeface="Arimo Bold"/>
              </a:rPr>
              <a:t>9</a:t>
            </a:r>
          </a:p>
        </p:txBody>
      </p:sp>
      <p:sp>
        <p:nvSpPr>
          <p:cNvPr name="TextBox 28" id="28"/>
          <p:cNvSpPr txBox="true"/>
          <p:nvPr/>
        </p:nvSpPr>
        <p:spPr>
          <a:xfrm rot="0">
            <a:off x="14481869" y="2735161"/>
            <a:ext cx="970251" cy="1269528"/>
          </a:xfrm>
          <a:prstGeom prst="rect">
            <a:avLst/>
          </a:prstGeom>
        </p:spPr>
        <p:txBody>
          <a:bodyPr anchor="t" rtlCol="false" tIns="0" lIns="0" bIns="0" rIns="0">
            <a:spAutoFit/>
          </a:bodyPr>
          <a:lstStyle/>
          <a:p>
            <a:pPr algn="ctr">
              <a:lnSpc>
                <a:spcPts val="9139"/>
              </a:lnSpc>
            </a:pPr>
            <a:r>
              <a:rPr lang="en-US" sz="6528" b="true">
                <a:solidFill>
                  <a:srgbClr val="FDF3E6"/>
                </a:solidFill>
                <a:latin typeface="Arimo Bold"/>
                <a:ea typeface="Arimo Bold"/>
                <a:cs typeface="Arimo Bold"/>
                <a:sym typeface="Arimo Bold"/>
              </a:rPr>
              <a:t>10</a:t>
            </a:r>
          </a:p>
        </p:txBody>
      </p:sp>
      <p:sp>
        <p:nvSpPr>
          <p:cNvPr name="TextBox 29" id="29"/>
          <p:cNvSpPr txBox="true"/>
          <p:nvPr/>
        </p:nvSpPr>
        <p:spPr>
          <a:xfrm rot="0">
            <a:off x="6264855" y="5045916"/>
            <a:ext cx="9531704" cy="544754"/>
          </a:xfrm>
          <a:prstGeom prst="rect">
            <a:avLst/>
          </a:prstGeom>
        </p:spPr>
        <p:txBody>
          <a:bodyPr anchor="t" rtlCol="false" tIns="0" lIns="0" bIns="0" rIns="0">
            <a:spAutoFit/>
          </a:bodyPr>
          <a:lstStyle/>
          <a:p>
            <a:pPr algn="ctr">
              <a:lnSpc>
                <a:spcPts val="3994"/>
              </a:lnSpc>
            </a:pPr>
            <a:r>
              <a:rPr lang="en-US" sz="2853" b="true">
                <a:solidFill>
                  <a:srgbClr val="F6F7F7"/>
                </a:solidFill>
                <a:latin typeface="Arimo Bold"/>
                <a:ea typeface="Arimo Bold"/>
                <a:cs typeface="Arimo Bold"/>
                <a:sym typeface="Arimo Bold"/>
              </a:rPr>
              <a:t>*In Pseudocode, index starts at 1.</a:t>
            </a:r>
          </a:p>
        </p:txBody>
      </p:sp>
      <p:sp>
        <p:nvSpPr>
          <p:cNvPr name="Freeform 30" id="30"/>
          <p:cNvSpPr/>
          <p:nvPr/>
        </p:nvSpPr>
        <p:spPr>
          <a:xfrm flipH="false" flipV="false" rot="0">
            <a:off x="6553205" y="6153654"/>
            <a:ext cx="6073344" cy="3699219"/>
          </a:xfrm>
          <a:custGeom>
            <a:avLst/>
            <a:gdLst/>
            <a:ahLst/>
            <a:cxnLst/>
            <a:rect r="r" b="b" t="t" l="l"/>
            <a:pathLst>
              <a:path h="3699219" w="6073344">
                <a:moveTo>
                  <a:pt x="0" y="0"/>
                </a:moveTo>
                <a:lnTo>
                  <a:pt x="6073344" y="0"/>
                </a:lnTo>
                <a:lnTo>
                  <a:pt x="6073344" y="3699219"/>
                </a:lnTo>
                <a:lnTo>
                  <a:pt x="0" y="3699219"/>
                </a:lnTo>
                <a:lnTo>
                  <a:pt x="0" y="0"/>
                </a:lnTo>
                <a:close/>
              </a:path>
            </a:pathLst>
          </a:custGeom>
          <a:blipFill>
            <a:blip r:embed="rId6">
              <a:extLst>
                <a:ext uri="{96DAC541-7B7A-43D3-8B79-37D633B846F1}">
                  <asvg:svgBlip xmlns:asvg="http://schemas.microsoft.com/office/drawing/2016/SVG/main" r:embed="rId7"/>
                </a:ext>
              </a:extLst>
            </a:blip>
            <a:stretch>
              <a:fillRect l="0" t="-308" r="0" b="-308"/>
            </a:stretch>
          </a:blipFill>
        </p:spPr>
      </p:sp>
      <p:sp>
        <p:nvSpPr>
          <p:cNvPr name="TextBox 31" id="31"/>
          <p:cNvSpPr txBox="true"/>
          <p:nvPr/>
        </p:nvSpPr>
        <p:spPr>
          <a:xfrm rot="0">
            <a:off x="6793420" y="6649256"/>
            <a:ext cx="5505404" cy="1685372"/>
          </a:xfrm>
          <a:prstGeom prst="rect">
            <a:avLst/>
          </a:prstGeom>
        </p:spPr>
        <p:txBody>
          <a:bodyPr anchor="t" rtlCol="false" tIns="0" lIns="0" bIns="0" rIns="0">
            <a:spAutoFit/>
          </a:bodyPr>
          <a:lstStyle/>
          <a:p>
            <a:pPr algn="l">
              <a:lnSpc>
                <a:spcPts val="3231"/>
              </a:lnSpc>
            </a:pPr>
            <a:r>
              <a:rPr lang="en-US" sz="2308">
                <a:solidFill>
                  <a:srgbClr val="000000"/>
                </a:solidFill>
                <a:latin typeface="Code Pro"/>
                <a:ea typeface="Code Pro"/>
                <a:cs typeface="Code Pro"/>
                <a:sym typeface="Code Pro"/>
              </a:rPr>
              <a:t>text &lt;- "abcdefghijk"</a:t>
            </a:r>
          </a:p>
          <a:p>
            <a:pPr algn="l">
              <a:lnSpc>
                <a:spcPts val="3231"/>
              </a:lnSpc>
            </a:pPr>
            <a:r>
              <a:rPr lang="en-US" sz="2308">
                <a:solidFill>
                  <a:srgbClr val="000000"/>
                </a:solidFill>
                <a:latin typeface="Code Pro"/>
                <a:ea typeface="Code Pro"/>
                <a:cs typeface="Code Pro"/>
                <a:sym typeface="Code Pro"/>
              </a:rPr>
              <a:t>shorten_text &lt;- SUBSTRING(text, 1, 3)</a:t>
            </a:r>
          </a:p>
          <a:p>
            <a:pPr algn="l">
              <a:lnSpc>
                <a:spcPts val="3231"/>
              </a:lnSpc>
            </a:pPr>
          </a:p>
          <a:p>
            <a:pPr algn="l">
              <a:lnSpc>
                <a:spcPts val="3231"/>
              </a:lnSpc>
            </a:pPr>
            <a:r>
              <a:rPr lang="en-US" sz="2308">
                <a:solidFill>
                  <a:srgbClr val="000000"/>
                </a:solidFill>
                <a:latin typeface="Code Pro"/>
                <a:ea typeface="Code Pro"/>
                <a:cs typeface="Code Pro"/>
                <a:sym typeface="Code Pro"/>
              </a:rPr>
              <a:t>OUTPUT shorten_text # "abc" </a:t>
            </a:r>
          </a:p>
        </p:txBody>
      </p:sp>
      <p:sp>
        <p:nvSpPr>
          <p:cNvPr name="TextBox 32" id="32"/>
          <p:cNvSpPr txBox="true"/>
          <p:nvPr/>
        </p:nvSpPr>
        <p:spPr>
          <a:xfrm rot="0">
            <a:off x="15604763" y="2735161"/>
            <a:ext cx="970251" cy="1269528"/>
          </a:xfrm>
          <a:prstGeom prst="rect">
            <a:avLst/>
          </a:prstGeom>
        </p:spPr>
        <p:txBody>
          <a:bodyPr anchor="t" rtlCol="false" tIns="0" lIns="0" bIns="0" rIns="0">
            <a:spAutoFit/>
          </a:bodyPr>
          <a:lstStyle/>
          <a:p>
            <a:pPr algn="ctr">
              <a:lnSpc>
                <a:spcPts val="9139"/>
              </a:lnSpc>
            </a:pPr>
            <a:r>
              <a:rPr lang="en-US" sz="6528" b="true">
                <a:solidFill>
                  <a:srgbClr val="FDF3E6"/>
                </a:solidFill>
                <a:latin typeface="Arimo Bold"/>
                <a:ea typeface="Arimo Bold"/>
                <a:cs typeface="Arimo Bold"/>
                <a:sym typeface="Arimo Bold"/>
              </a:rPr>
              <a:t>11</a:t>
            </a:r>
          </a:p>
        </p:txBody>
      </p:sp>
      <p:grpSp>
        <p:nvGrpSpPr>
          <p:cNvPr name="Group 33" id="33"/>
          <p:cNvGrpSpPr/>
          <p:nvPr/>
        </p:nvGrpSpPr>
        <p:grpSpPr>
          <a:xfrm rot="0">
            <a:off x="2537237" y="180743"/>
            <a:ext cx="13213526" cy="9925515"/>
            <a:chOff x="0" y="0"/>
            <a:chExt cx="17618034" cy="13234020"/>
          </a:xfrm>
        </p:grpSpPr>
        <p:sp>
          <p:nvSpPr>
            <p:cNvPr name="Freeform 34" id="3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35" id="3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36" id="3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2529"/>
        </a:solidFill>
      </p:bgPr>
    </p:bg>
    <p:spTree>
      <p:nvGrpSpPr>
        <p:cNvPr id="1" name=""/>
        <p:cNvGrpSpPr/>
        <p:nvPr/>
      </p:nvGrpSpPr>
      <p:grpSpPr>
        <a:xfrm>
          <a:off x="0" y="0"/>
          <a:ext cx="0" cy="0"/>
          <a:chOff x="0" y="0"/>
          <a:chExt cx="0" cy="0"/>
        </a:xfrm>
      </p:grpSpPr>
      <p:sp>
        <p:nvSpPr>
          <p:cNvPr name="Freeform 2" id="2"/>
          <p:cNvSpPr/>
          <p:nvPr/>
        </p:nvSpPr>
        <p:spPr>
          <a:xfrm flipH="false" flipV="false" rot="0">
            <a:off x="764909" y="1735083"/>
            <a:ext cx="10372405" cy="6317738"/>
          </a:xfrm>
          <a:custGeom>
            <a:avLst/>
            <a:gdLst/>
            <a:ahLst/>
            <a:cxnLst/>
            <a:rect r="r" b="b" t="t" l="l"/>
            <a:pathLst>
              <a:path h="6317738" w="10372405">
                <a:moveTo>
                  <a:pt x="0" y="0"/>
                </a:moveTo>
                <a:lnTo>
                  <a:pt x="10372405" y="0"/>
                </a:lnTo>
                <a:lnTo>
                  <a:pt x="10372405" y="6317738"/>
                </a:lnTo>
                <a:lnTo>
                  <a:pt x="0" y="6317738"/>
                </a:lnTo>
                <a:lnTo>
                  <a:pt x="0" y="0"/>
                </a:lnTo>
                <a:close/>
              </a:path>
            </a:pathLst>
          </a:custGeom>
          <a:blipFill>
            <a:blip r:embed="rId2">
              <a:extLst>
                <a:ext uri="{96DAC541-7B7A-43D3-8B79-37D633B846F1}">
                  <asvg:svgBlip xmlns:asvg="http://schemas.microsoft.com/office/drawing/2016/SVG/main" r:embed="rId3"/>
                </a:ext>
              </a:extLst>
            </a:blip>
            <a:stretch>
              <a:fillRect l="0" t="-278" r="0" b="-278"/>
            </a:stretch>
          </a:blipFill>
        </p:spPr>
      </p:sp>
      <p:sp>
        <p:nvSpPr>
          <p:cNvPr name="TextBox 3" id="3"/>
          <p:cNvSpPr txBox="true"/>
          <p:nvPr/>
        </p:nvSpPr>
        <p:spPr>
          <a:xfrm rot="0">
            <a:off x="1143423" y="2496304"/>
            <a:ext cx="8000577" cy="5286443"/>
          </a:xfrm>
          <a:prstGeom prst="rect">
            <a:avLst/>
          </a:prstGeom>
        </p:spPr>
        <p:txBody>
          <a:bodyPr anchor="t" rtlCol="false" tIns="0" lIns="0" bIns="0" rIns="0">
            <a:spAutoFit/>
          </a:bodyPr>
          <a:lstStyle/>
          <a:p>
            <a:pPr algn="l">
              <a:lnSpc>
                <a:spcPts val="4196"/>
              </a:lnSpc>
            </a:pPr>
            <a:r>
              <a:rPr lang="en-US" sz="2996" b="true">
                <a:solidFill>
                  <a:srgbClr val="002529"/>
                </a:solidFill>
                <a:latin typeface="Arimo Bold"/>
                <a:ea typeface="Arimo Bold"/>
                <a:cs typeface="Arimo Bold"/>
                <a:sym typeface="Arimo Bold"/>
              </a:rPr>
              <a:t>8.1.1 Variables and Constants</a:t>
            </a:r>
          </a:p>
          <a:p>
            <a:pPr algn="l">
              <a:lnSpc>
                <a:spcPts val="4196"/>
              </a:lnSpc>
            </a:pPr>
            <a:r>
              <a:rPr lang="en-US" sz="2996" b="true">
                <a:solidFill>
                  <a:srgbClr val="D83731"/>
                </a:solidFill>
                <a:latin typeface="Arimo Bold"/>
                <a:ea typeface="Arimo Bold"/>
                <a:cs typeface="Arimo Bold"/>
                <a:sym typeface="Arimo Bold"/>
              </a:rPr>
              <a:t>8.1.2 Basic Data Types</a:t>
            </a:r>
          </a:p>
          <a:p>
            <a:pPr algn="l">
              <a:lnSpc>
                <a:spcPts val="4196"/>
              </a:lnSpc>
            </a:pPr>
            <a:r>
              <a:rPr lang="en-US" sz="2996" b="true">
                <a:solidFill>
                  <a:srgbClr val="002529"/>
                </a:solidFill>
                <a:latin typeface="Arimo Bold"/>
                <a:ea typeface="Arimo Bold"/>
                <a:cs typeface="Arimo Bold"/>
                <a:sym typeface="Arimo Bold"/>
              </a:rPr>
              <a:t>8.1.3 Input and Output </a:t>
            </a:r>
          </a:p>
          <a:p>
            <a:pPr algn="l">
              <a:lnSpc>
                <a:spcPts val="4196"/>
              </a:lnSpc>
            </a:pPr>
            <a:r>
              <a:rPr lang="en-US" sz="2996" b="true">
                <a:solidFill>
                  <a:srgbClr val="002529"/>
                </a:solidFill>
                <a:latin typeface="Arimo Bold"/>
                <a:ea typeface="Arimo Bold"/>
                <a:cs typeface="Arimo Bold"/>
                <a:sym typeface="Arimo Bold"/>
              </a:rPr>
              <a:t>8.1.4 Programming Fundamentals </a:t>
            </a:r>
          </a:p>
          <a:p>
            <a:pPr algn="l">
              <a:lnSpc>
                <a:spcPts val="4196"/>
              </a:lnSpc>
            </a:pPr>
            <a:r>
              <a:rPr lang="en-US" sz="2996" b="true">
                <a:solidFill>
                  <a:srgbClr val="002529"/>
                </a:solidFill>
                <a:latin typeface="Arimo Bold"/>
                <a:ea typeface="Arimo Bold"/>
                <a:cs typeface="Arimo Bold"/>
                <a:sym typeface="Arimo Bold"/>
              </a:rPr>
              <a:t>8.1.5 Nested Statements</a:t>
            </a:r>
          </a:p>
          <a:p>
            <a:pPr algn="l">
              <a:lnSpc>
                <a:spcPts val="4196"/>
              </a:lnSpc>
            </a:pPr>
            <a:r>
              <a:rPr lang="en-US" sz="2996" b="true">
                <a:solidFill>
                  <a:srgbClr val="002529"/>
                </a:solidFill>
                <a:latin typeface="Arimo Bold"/>
                <a:ea typeface="Arimo Bold"/>
                <a:cs typeface="Arimo Bold"/>
                <a:sym typeface="Arimo Bold"/>
              </a:rPr>
              <a:t>8.1.6 Procedures, Functions and Parameters</a:t>
            </a:r>
          </a:p>
          <a:p>
            <a:pPr algn="l">
              <a:lnSpc>
                <a:spcPts val="4196"/>
              </a:lnSpc>
            </a:pPr>
            <a:r>
              <a:rPr lang="en-US" sz="2996" b="true">
                <a:solidFill>
                  <a:srgbClr val="002529"/>
                </a:solidFill>
                <a:latin typeface="Arimo Bold"/>
                <a:ea typeface="Arimo Bold"/>
                <a:cs typeface="Arimo Bold"/>
                <a:sym typeface="Arimo Bold"/>
              </a:rPr>
              <a:t>8.1.7 Library Routines</a:t>
            </a:r>
          </a:p>
          <a:p>
            <a:pPr algn="l">
              <a:lnSpc>
                <a:spcPts val="4196"/>
              </a:lnSpc>
            </a:pPr>
            <a:r>
              <a:rPr lang="en-US" sz="2996" b="true">
                <a:solidFill>
                  <a:srgbClr val="002529"/>
                </a:solidFill>
                <a:latin typeface="Arimo Bold"/>
                <a:ea typeface="Arimo Bold"/>
                <a:cs typeface="Arimo Bold"/>
                <a:sym typeface="Arimo Bold"/>
              </a:rPr>
              <a:t>8.1.8 Creating a Maintainable Program</a:t>
            </a:r>
          </a:p>
        </p:txBody>
      </p:sp>
      <p:sp>
        <p:nvSpPr>
          <p:cNvPr name="Freeform 4" id="4"/>
          <p:cNvSpPr/>
          <p:nvPr/>
        </p:nvSpPr>
        <p:spPr>
          <a:xfrm flipH="false" flipV="false" rot="0">
            <a:off x="5598437" y="3580237"/>
            <a:ext cx="705350" cy="913074"/>
          </a:xfrm>
          <a:custGeom>
            <a:avLst/>
            <a:gdLst/>
            <a:ahLst/>
            <a:cxnLst/>
            <a:rect r="r" b="b" t="t" l="l"/>
            <a:pathLst>
              <a:path h="913074" w="705350">
                <a:moveTo>
                  <a:pt x="0" y="0"/>
                </a:moveTo>
                <a:lnTo>
                  <a:pt x="705350" y="0"/>
                </a:lnTo>
                <a:lnTo>
                  <a:pt x="705350" y="913074"/>
                </a:lnTo>
                <a:lnTo>
                  <a:pt x="0" y="913074"/>
                </a:lnTo>
                <a:lnTo>
                  <a:pt x="0" y="0"/>
                </a:lnTo>
                <a:close/>
              </a:path>
            </a:pathLst>
          </a:custGeom>
          <a:blipFill>
            <a:blip r:embed="rId4">
              <a:extLst>
                <a:ext uri="{96DAC541-7B7A-43D3-8B79-37D633B846F1}">
                  <asvg:svgBlip xmlns:asvg="http://schemas.microsoft.com/office/drawing/2016/SVG/main" r:embed="rId5"/>
                </a:ext>
              </a:extLst>
            </a:blip>
            <a:stretch>
              <a:fillRect l="-45" t="0" r="-45" b="0"/>
            </a:stretch>
          </a:blipFill>
        </p:spPr>
      </p:sp>
      <p:sp>
        <p:nvSpPr>
          <p:cNvPr name="Freeform 5" id="5"/>
          <p:cNvSpPr/>
          <p:nvPr/>
        </p:nvSpPr>
        <p:spPr>
          <a:xfrm flipH="false" flipV="false" rot="0">
            <a:off x="11720067" y="1789908"/>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Freeform 6" id="6"/>
          <p:cNvSpPr/>
          <p:nvPr/>
        </p:nvSpPr>
        <p:spPr>
          <a:xfrm flipH="false" flipV="false" rot="0">
            <a:off x="11728392" y="5006207"/>
            <a:ext cx="5001904" cy="3046614"/>
          </a:xfrm>
          <a:custGeom>
            <a:avLst/>
            <a:gdLst/>
            <a:ahLst/>
            <a:cxnLst/>
            <a:rect r="r" b="b" t="t" l="l"/>
            <a:pathLst>
              <a:path h="3046614" w="5001904">
                <a:moveTo>
                  <a:pt x="0" y="0"/>
                </a:moveTo>
                <a:lnTo>
                  <a:pt x="5001904" y="0"/>
                </a:lnTo>
                <a:lnTo>
                  <a:pt x="5001904" y="3046614"/>
                </a:lnTo>
                <a:lnTo>
                  <a:pt x="0" y="3046614"/>
                </a:lnTo>
                <a:lnTo>
                  <a:pt x="0" y="0"/>
                </a:lnTo>
                <a:close/>
              </a:path>
            </a:pathLst>
          </a:custGeom>
          <a:blipFill>
            <a:blip r:embed="rId2">
              <a:extLst>
                <a:ext uri="{96DAC541-7B7A-43D3-8B79-37D633B846F1}">
                  <asvg:svgBlip xmlns:asvg="http://schemas.microsoft.com/office/drawing/2016/SVG/main" r:embed="rId3"/>
                </a:ext>
              </a:extLst>
            </a:blip>
            <a:stretch>
              <a:fillRect l="0" t="-252" r="0" b="-252"/>
            </a:stretch>
          </a:blipFill>
        </p:spPr>
      </p:sp>
      <p:sp>
        <p:nvSpPr>
          <p:cNvPr name="TextBox 7" id="7"/>
          <p:cNvSpPr txBox="true"/>
          <p:nvPr/>
        </p:nvSpPr>
        <p:spPr>
          <a:xfrm rot="0">
            <a:off x="11820848" y="2179740"/>
            <a:ext cx="4992965"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8.2.1 One-dimensional Arrays</a:t>
            </a:r>
          </a:p>
        </p:txBody>
      </p:sp>
      <p:sp>
        <p:nvSpPr>
          <p:cNvPr name="TextBox 8" id="8"/>
          <p:cNvSpPr txBox="true"/>
          <p:nvPr/>
        </p:nvSpPr>
        <p:spPr>
          <a:xfrm rot="0">
            <a:off x="11820848" y="3170340"/>
            <a:ext cx="4816992" cy="11334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8.2.2 Two-dimensional Arrays</a:t>
            </a:r>
          </a:p>
        </p:txBody>
      </p:sp>
      <p:sp>
        <p:nvSpPr>
          <p:cNvPr name="TextBox 9" id="9"/>
          <p:cNvSpPr txBox="true"/>
          <p:nvPr/>
        </p:nvSpPr>
        <p:spPr>
          <a:xfrm rot="0">
            <a:off x="11820848" y="5459224"/>
            <a:ext cx="4318718" cy="2200275"/>
          </a:xfrm>
          <a:prstGeom prst="rect">
            <a:avLst/>
          </a:prstGeom>
        </p:spPr>
        <p:txBody>
          <a:bodyPr anchor="t" rtlCol="false" tIns="0" lIns="0" bIns="0" rIns="0">
            <a:spAutoFit/>
          </a:bodyPr>
          <a:lstStyle/>
          <a:p>
            <a:pPr algn="l">
              <a:lnSpc>
                <a:spcPts val="4200"/>
              </a:lnSpc>
            </a:pPr>
            <a:r>
              <a:rPr lang="en-US" sz="3000" b="true">
                <a:solidFill>
                  <a:srgbClr val="002529">
                    <a:alpha val="35294"/>
                  </a:srgbClr>
                </a:solidFill>
                <a:latin typeface="Arimo Bold"/>
                <a:ea typeface="Arimo Bold"/>
                <a:cs typeface="Arimo Bold"/>
                <a:sym typeface="Arimo Bold"/>
              </a:rPr>
              <a:t>8.3.1 Reading from a file</a:t>
            </a:r>
          </a:p>
          <a:p>
            <a:pPr algn="l">
              <a:lnSpc>
                <a:spcPts val="4200"/>
              </a:lnSpc>
            </a:pPr>
            <a:r>
              <a:rPr lang="en-US" sz="3000" b="true">
                <a:solidFill>
                  <a:srgbClr val="002529">
                    <a:alpha val="35294"/>
                  </a:srgbClr>
                </a:solidFill>
                <a:latin typeface="Arimo Bold"/>
                <a:ea typeface="Arimo Bold"/>
                <a:cs typeface="Arimo Bold"/>
                <a:sym typeface="Arimo Bold"/>
              </a:rPr>
              <a:t>8.3.2 Writing to a file </a:t>
            </a:r>
          </a:p>
        </p:txBody>
      </p:sp>
      <p:grpSp>
        <p:nvGrpSpPr>
          <p:cNvPr name="Group 10" id="10"/>
          <p:cNvGrpSpPr/>
          <p:nvPr/>
        </p:nvGrpSpPr>
        <p:grpSpPr>
          <a:xfrm rot="0">
            <a:off x="2537237" y="210106"/>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4" id="14"/>
          <p:cNvSpPr txBox="true"/>
          <p:nvPr/>
        </p:nvSpPr>
        <p:spPr>
          <a:xfrm rot="0">
            <a:off x="5295174" y="-15325"/>
            <a:ext cx="7697652" cy="916305"/>
          </a:xfrm>
          <a:prstGeom prst="rect">
            <a:avLst/>
          </a:prstGeom>
        </p:spPr>
        <p:txBody>
          <a:bodyPr anchor="t" rtlCol="false" tIns="0" lIns="0" bIns="0" rIns="0">
            <a:spAutoFit/>
          </a:bodyPr>
          <a:lstStyle/>
          <a:p>
            <a:pPr algn="ctr">
              <a:lnSpc>
                <a:spcPts val="6719"/>
              </a:lnSpc>
            </a:pPr>
            <a:r>
              <a:rPr lang="en-US" sz="4800" b="true">
                <a:solidFill>
                  <a:srgbClr val="E8EEF1"/>
                </a:solidFill>
                <a:latin typeface="Code Pro Bold"/>
                <a:ea typeface="Code Pro Bold"/>
                <a:cs typeface="Code Pro Bold"/>
                <a:sym typeface="Code Pro Bold"/>
              </a:rPr>
              <a:t>Chapter Outline</a:t>
            </a:r>
          </a:p>
        </p:txBody>
      </p:sp>
    </p:spTree>
  </p:cSld>
  <p:clrMapOvr>
    <a:masterClrMapping/>
  </p:clrMapOvr>
</p:sld>
</file>

<file path=ppt/slides/slide90.xml><?xml version="1.0" encoding="utf-8"?>
<p:sld xmlns:p="http://schemas.openxmlformats.org/presentationml/2006/main" xmlns:a="http://schemas.openxmlformats.org/drawingml/2006/main" xmlns:r="http://schemas.openxmlformats.org/officeDocument/2006/relationships">
  <p:cSld>
    <p:bg>
      <p:bgPr>
        <a:solidFill>
          <a:srgbClr val="5E17EB"/>
        </a:solidFill>
      </p:bgPr>
    </p:bg>
    <p:spTree>
      <p:nvGrpSpPr>
        <p:cNvPr id="1" name=""/>
        <p:cNvGrpSpPr/>
        <p:nvPr/>
      </p:nvGrpSpPr>
      <p:grpSpPr>
        <a:xfrm>
          <a:off x="0" y="0"/>
          <a:ext cx="0" cy="0"/>
          <a:chOff x="0" y="0"/>
          <a:chExt cx="0" cy="0"/>
        </a:xfrm>
      </p:grpSpPr>
      <p:sp>
        <p:nvSpPr>
          <p:cNvPr name="Freeform 2" id="2"/>
          <p:cNvSpPr/>
          <p:nvPr/>
        </p:nvSpPr>
        <p:spPr>
          <a:xfrm flipH="false" flipV="false" rot="0">
            <a:off x="713990" y="684301"/>
            <a:ext cx="9482322" cy="1825347"/>
          </a:xfrm>
          <a:custGeom>
            <a:avLst/>
            <a:gdLst/>
            <a:ahLst/>
            <a:cxnLst/>
            <a:rect r="r" b="b" t="t" l="l"/>
            <a:pathLst>
              <a:path h="1825347" w="9482322">
                <a:moveTo>
                  <a:pt x="0" y="0"/>
                </a:moveTo>
                <a:lnTo>
                  <a:pt x="9482322" y="0"/>
                </a:lnTo>
                <a:lnTo>
                  <a:pt x="9482322" y="1825347"/>
                </a:lnTo>
                <a:lnTo>
                  <a:pt x="0" y="1825347"/>
                </a:lnTo>
                <a:lnTo>
                  <a:pt x="0" y="0"/>
                </a:lnTo>
                <a:close/>
              </a:path>
            </a:pathLst>
          </a:custGeom>
          <a:blipFill>
            <a:blip r:embed="rId2">
              <a:extLst>
                <a:ext uri="{96DAC541-7B7A-43D3-8B79-37D633B846F1}">
                  <asvg:svgBlip xmlns:asvg="http://schemas.microsoft.com/office/drawing/2016/SVG/main" r:embed="rId3"/>
                </a:ext>
              </a:extLst>
            </a:blip>
            <a:stretch>
              <a:fillRect l="0" t="-1113" r="0" b="-1113"/>
            </a:stretch>
          </a:blipFill>
        </p:spPr>
      </p:sp>
      <p:sp>
        <p:nvSpPr>
          <p:cNvPr name="Freeform 3" id="3"/>
          <p:cNvSpPr/>
          <p:nvPr/>
        </p:nvSpPr>
        <p:spPr>
          <a:xfrm flipH="false" flipV="false" rot="6401183">
            <a:off x="2610755" y="3112032"/>
            <a:ext cx="1220122" cy="646665"/>
          </a:xfrm>
          <a:custGeom>
            <a:avLst/>
            <a:gdLst/>
            <a:ahLst/>
            <a:cxnLst/>
            <a:rect r="r" b="b" t="t" l="l"/>
            <a:pathLst>
              <a:path h="646665" w="1220122">
                <a:moveTo>
                  <a:pt x="0" y="0"/>
                </a:moveTo>
                <a:lnTo>
                  <a:pt x="1220122" y="0"/>
                </a:lnTo>
                <a:lnTo>
                  <a:pt x="1220122" y="646665"/>
                </a:lnTo>
                <a:lnTo>
                  <a:pt x="0" y="646665"/>
                </a:lnTo>
                <a:lnTo>
                  <a:pt x="0" y="0"/>
                </a:lnTo>
                <a:close/>
              </a:path>
            </a:pathLst>
          </a:custGeom>
          <a:blipFill>
            <a:blip r:embed="rId4">
              <a:extLst>
                <a:ext uri="{96DAC541-7B7A-43D3-8B79-37D633B846F1}">
                  <asvg:svgBlip xmlns:asvg="http://schemas.microsoft.com/office/drawing/2016/SVG/main" r:embed="rId5"/>
                </a:ext>
              </a:extLst>
            </a:blip>
            <a:stretch>
              <a:fillRect l="0" t="-460" r="0" b="-460"/>
            </a:stretch>
          </a:blipFill>
        </p:spPr>
      </p:sp>
      <p:sp>
        <p:nvSpPr>
          <p:cNvPr name="TextBox 4" id="4"/>
          <p:cNvSpPr txBox="true"/>
          <p:nvPr/>
        </p:nvSpPr>
        <p:spPr>
          <a:xfrm rot="0">
            <a:off x="439210" y="3720557"/>
            <a:ext cx="4235713" cy="782450"/>
          </a:xfrm>
          <a:prstGeom prst="rect">
            <a:avLst/>
          </a:prstGeom>
        </p:spPr>
        <p:txBody>
          <a:bodyPr anchor="t" rtlCol="false" tIns="0" lIns="0" bIns="0" rIns="0">
            <a:spAutoFit/>
          </a:bodyPr>
          <a:lstStyle/>
          <a:p>
            <a:pPr algn="ctr">
              <a:lnSpc>
                <a:spcPts val="5696"/>
              </a:lnSpc>
            </a:pPr>
            <a:r>
              <a:rPr lang="en-US" sz="4069" b="true">
                <a:solidFill>
                  <a:srgbClr val="F6F7F7"/>
                </a:solidFill>
                <a:latin typeface="Arimo Bold"/>
                <a:ea typeface="Arimo Bold"/>
                <a:cs typeface="Arimo Bold"/>
                <a:sym typeface="Arimo Bold"/>
              </a:rPr>
              <a:t>upper</a:t>
            </a:r>
          </a:p>
        </p:txBody>
      </p:sp>
      <p:sp>
        <p:nvSpPr>
          <p:cNvPr name="Freeform 5" id="5"/>
          <p:cNvSpPr/>
          <p:nvPr/>
        </p:nvSpPr>
        <p:spPr>
          <a:xfrm flipH="false" flipV="false" rot="0">
            <a:off x="1292374" y="5143500"/>
            <a:ext cx="6073344" cy="3699219"/>
          </a:xfrm>
          <a:custGeom>
            <a:avLst/>
            <a:gdLst/>
            <a:ahLst/>
            <a:cxnLst/>
            <a:rect r="r" b="b" t="t" l="l"/>
            <a:pathLst>
              <a:path h="3699219" w="6073344">
                <a:moveTo>
                  <a:pt x="0" y="0"/>
                </a:moveTo>
                <a:lnTo>
                  <a:pt x="6073344" y="0"/>
                </a:lnTo>
                <a:lnTo>
                  <a:pt x="6073344" y="3699219"/>
                </a:lnTo>
                <a:lnTo>
                  <a:pt x="0" y="3699219"/>
                </a:lnTo>
                <a:lnTo>
                  <a:pt x="0" y="0"/>
                </a:lnTo>
                <a:close/>
              </a:path>
            </a:pathLst>
          </a:custGeom>
          <a:blipFill>
            <a:blip r:embed="rId6">
              <a:extLst>
                <a:ext uri="{96DAC541-7B7A-43D3-8B79-37D633B846F1}">
                  <asvg:svgBlip xmlns:asvg="http://schemas.microsoft.com/office/drawing/2016/SVG/main" r:embed="rId7"/>
                </a:ext>
              </a:extLst>
            </a:blip>
            <a:stretch>
              <a:fillRect l="0" t="-308" r="0" b="-308"/>
            </a:stretch>
          </a:blipFill>
        </p:spPr>
      </p:sp>
      <p:grpSp>
        <p:nvGrpSpPr>
          <p:cNvPr name="Group 6" id="6"/>
          <p:cNvGrpSpPr/>
          <p:nvPr/>
        </p:nvGrpSpPr>
        <p:grpSpPr>
          <a:xfrm rot="0">
            <a:off x="7969523" y="4503007"/>
            <a:ext cx="10614526" cy="4245810"/>
            <a:chOff x="0" y="0"/>
            <a:chExt cx="14152701" cy="5661080"/>
          </a:xfrm>
        </p:grpSpPr>
        <p:sp>
          <p:nvSpPr>
            <p:cNvPr name="Freeform 7" id="7"/>
            <p:cNvSpPr/>
            <p:nvPr/>
          </p:nvSpPr>
          <p:spPr>
            <a:xfrm flipH="false" flipV="false" rot="0">
              <a:off x="0" y="0"/>
              <a:ext cx="14152753" cy="5661025"/>
            </a:xfrm>
            <a:custGeom>
              <a:avLst/>
              <a:gdLst/>
              <a:ahLst/>
              <a:cxnLst/>
              <a:rect r="r" b="b" t="t" l="l"/>
              <a:pathLst>
                <a:path h="5661025" w="14152753">
                  <a:moveTo>
                    <a:pt x="0" y="0"/>
                  </a:moveTo>
                  <a:lnTo>
                    <a:pt x="14152753" y="0"/>
                  </a:lnTo>
                  <a:lnTo>
                    <a:pt x="14152753" y="5661025"/>
                  </a:lnTo>
                  <a:lnTo>
                    <a:pt x="0" y="5661025"/>
                  </a:lnTo>
                  <a:lnTo>
                    <a:pt x="0" y="0"/>
                  </a:lnTo>
                  <a:close/>
                </a:path>
              </a:pathLst>
            </a:custGeom>
            <a:blipFill>
              <a:blip r:embed="rId8"/>
              <a:stretch>
                <a:fillRect l="0" t="0" r="0" b="0"/>
              </a:stretch>
            </a:blipFill>
          </p:spPr>
        </p:sp>
      </p:grpSp>
      <p:sp>
        <p:nvSpPr>
          <p:cNvPr name="TextBox 8" id="8"/>
          <p:cNvSpPr txBox="true"/>
          <p:nvPr/>
        </p:nvSpPr>
        <p:spPr>
          <a:xfrm rot="0">
            <a:off x="1778425" y="695325"/>
            <a:ext cx="6783590" cy="1477987"/>
          </a:xfrm>
          <a:prstGeom prst="rect">
            <a:avLst/>
          </a:prstGeom>
        </p:spPr>
        <p:txBody>
          <a:bodyPr anchor="t" rtlCol="false" tIns="0" lIns="0" bIns="0" rIns="0">
            <a:spAutoFit/>
          </a:bodyPr>
          <a:lstStyle/>
          <a:p>
            <a:pPr algn="ctr">
              <a:lnSpc>
                <a:spcPts val="10513"/>
              </a:lnSpc>
            </a:pPr>
            <a:r>
              <a:rPr lang="en-US" sz="7510" b="true">
                <a:solidFill>
                  <a:srgbClr val="5E17EB"/>
                </a:solidFill>
                <a:latin typeface="Arimo Bold"/>
                <a:ea typeface="Arimo Bold"/>
                <a:cs typeface="Arimo Bold"/>
                <a:sym typeface="Arimo Bold"/>
              </a:rPr>
              <a:t>"abcdefghijk"</a:t>
            </a:r>
          </a:p>
        </p:txBody>
      </p:sp>
      <p:sp>
        <p:nvSpPr>
          <p:cNvPr name="TextBox 9" id="9"/>
          <p:cNvSpPr txBox="true"/>
          <p:nvPr/>
        </p:nvSpPr>
        <p:spPr>
          <a:xfrm rot="0">
            <a:off x="10342552" y="763291"/>
            <a:ext cx="7710362" cy="1266073"/>
          </a:xfrm>
          <a:prstGeom prst="rect">
            <a:avLst/>
          </a:prstGeom>
        </p:spPr>
        <p:txBody>
          <a:bodyPr anchor="t" rtlCol="false" tIns="0" lIns="0" bIns="0" rIns="0">
            <a:spAutoFit/>
          </a:bodyPr>
          <a:lstStyle/>
          <a:p>
            <a:pPr algn="ctr">
              <a:lnSpc>
                <a:spcPts val="4766"/>
              </a:lnSpc>
            </a:pPr>
            <a:r>
              <a:rPr lang="en-US" sz="3404" b="true">
                <a:solidFill>
                  <a:srgbClr val="F6F7F7"/>
                </a:solidFill>
                <a:latin typeface="Arimo Bold"/>
                <a:ea typeface="Arimo Bold"/>
                <a:cs typeface="Arimo Bold"/>
                <a:sym typeface="Arimo Bold"/>
              </a:rPr>
              <a:t>Convert all the letters in a string to uppercase</a:t>
            </a:r>
          </a:p>
        </p:txBody>
      </p:sp>
      <p:sp>
        <p:nvSpPr>
          <p:cNvPr name="TextBox 10" id="10"/>
          <p:cNvSpPr txBox="true"/>
          <p:nvPr/>
        </p:nvSpPr>
        <p:spPr>
          <a:xfrm rot="0">
            <a:off x="1576345" y="5685848"/>
            <a:ext cx="5505404" cy="2513118"/>
          </a:xfrm>
          <a:prstGeom prst="rect">
            <a:avLst/>
          </a:prstGeom>
        </p:spPr>
        <p:txBody>
          <a:bodyPr anchor="t" rtlCol="false" tIns="0" lIns="0" bIns="0" rIns="0">
            <a:spAutoFit/>
          </a:bodyPr>
          <a:lstStyle/>
          <a:p>
            <a:pPr algn="l">
              <a:lnSpc>
                <a:spcPts val="3231"/>
              </a:lnSpc>
            </a:pPr>
            <a:r>
              <a:rPr lang="en-US" sz="2308">
                <a:solidFill>
                  <a:srgbClr val="000000"/>
                </a:solidFill>
                <a:latin typeface="Code Pro"/>
                <a:ea typeface="Code Pro"/>
                <a:cs typeface="Code Pro"/>
                <a:sym typeface="Code Pro"/>
              </a:rPr>
              <a:t>text &lt;- "abcdefghijk"</a:t>
            </a:r>
          </a:p>
          <a:p>
            <a:pPr algn="l">
              <a:lnSpc>
                <a:spcPts val="3231"/>
              </a:lnSpc>
            </a:pPr>
            <a:r>
              <a:rPr lang="en-US" sz="2308">
                <a:solidFill>
                  <a:srgbClr val="000000"/>
                </a:solidFill>
                <a:latin typeface="Code Pro"/>
                <a:ea typeface="Code Pro"/>
                <a:cs typeface="Code Pro"/>
                <a:sym typeface="Code Pro"/>
              </a:rPr>
              <a:t>upper_text &lt;- </a:t>
            </a:r>
            <a:r>
              <a:rPr lang="en-US" sz="2308">
                <a:solidFill>
                  <a:srgbClr val="5E17EB"/>
                </a:solidFill>
                <a:latin typeface="Code Pro"/>
                <a:ea typeface="Code Pro"/>
                <a:cs typeface="Code Pro"/>
                <a:sym typeface="Code Pro"/>
              </a:rPr>
              <a:t>UCASE</a:t>
            </a:r>
            <a:r>
              <a:rPr lang="en-US" sz="2308">
                <a:solidFill>
                  <a:srgbClr val="000000"/>
                </a:solidFill>
                <a:latin typeface="Code Pro"/>
                <a:ea typeface="Code Pro"/>
                <a:cs typeface="Code Pro"/>
                <a:sym typeface="Code Pro"/>
              </a:rPr>
              <a:t>(text)</a:t>
            </a:r>
          </a:p>
          <a:p>
            <a:pPr algn="l">
              <a:lnSpc>
                <a:spcPts val="3231"/>
              </a:lnSpc>
            </a:pPr>
          </a:p>
          <a:p>
            <a:pPr algn="l">
              <a:lnSpc>
                <a:spcPts val="3231"/>
              </a:lnSpc>
            </a:pPr>
            <a:r>
              <a:rPr lang="en-US" sz="2308">
                <a:solidFill>
                  <a:srgbClr val="000000"/>
                </a:solidFill>
                <a:latin typeface="Code Pro"/>
                <a:ea typeface="Code Pro"/>
                <a:cs typeface="Code Pro"/>
                <a:sym typeface="Code Pro"/>
              </a:rPr>
              <a:t>OUTPUT upper_text </a:t>
            </a:r>
          </a:p>
          <a:p>
            <a:pPr algn="l">
              <a:lnSpc>
                <a:spcPts val="3231"/>
              </a:lnSpc>
            </a:pPr>
          </a:p>
          <a:p>
            <a:pPr algn="l">
              <a:lnSpc>
                <a:spcPts val="3231"/>
              </a:lnSpc>
            </a:pPr>
            <a:r>
              <a:rPr lang="en-US" sz="2308">
                <a:solidFill>
                  <a:srgbClr val="000000"/>
                </a:solidFill>
                <a:latin typeface="Code Pro"/>
                <a:ea typeface="Code Pro"/>
                <a:cs typeface="Code Pro"/>
                <a:sym typeface="Code Pro"/>
              </a:rPr>
              <a:t># "ABCDEFGHIJK" </a:t>
            </a:r>
          </a:p>
        </p:txBody>
      </p:sp>
      <p:sp>
        <p:nvSpPr>
          <p:cNvPr name="TextBox 11" id="11"/>
          <p:cNvSpPr txBox="true"/>
          <p:nvPr/>
        </p:nvSpPr>
        <p:spPr>
          <a:xfrm rot="0">
            <a:off x="11597725" y="7214220"/>
            <a:ext cx="3128677" cy="486335"/>
          </a:xfrm>
          <a:prstGeom prst="rect">
            <a:avLst/>
          </a:prstGeom>
        </p:spPr>
        <p:txBody>
          <a:bodyPr anchor="t" rtlCol="false" tIns="0" lIns="0" bIns="0" rIns="0">
            <a:spAutoFit/>
          </a:bodyPr>
          <a:lstStyle/>
          <a:p>
            <a:pPr algn="ctr">
              <a:lnSpc>
                <a:spcPts val="3591"/>
              </a:lnSpc>
            </a:pPr>
            <a:r>
              <a:rPr lang="en-US" sz="2565" b="true">
                <a:solidFill>
                  <a:srgbClr val="F0EFF0"/>
                </a:solidFill>
                <a:latin typeface="Arimo Bold"/>
                <a:ea typeface="Arimo Bold"/>
                <a:cs typeface="Arimo Bold"/>
                <a:sym typeface="Arimo Bold"/>
              </a:rPr>
              <a:t># "ABCDEFGHIJK" </a:t>
            </a:r>
          </a:p>
        </p:txBody>
      </p:sp>
      <p:grpSp>
        <p:nvGrpSpPr>
          <p:cNvPr name="Group 12" id="12"/>
          <p:cNvGrpSpPr/>
          <p:nvPr/>
        </p:nvGrpSpPr>
        <p:grpSpPr>
          <a:xfrm rot="0">
            <a:off x="2537237" y="180743"/>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91.xml><?xml version="1.0" encoding="utf-8"?>
<p:sld xmlns:p="http://schemas.openxmlformats.org/presentationml/2006/main" xmlns:a="http://schemas.openxmlformats.org/drawingml/2006/main" xmlns:r="http://schemas.openxmlformats.org/officeDocument/2006/relationships">
  <p:cSld>
    <p:bg>
      <p:bgPr>
        <a:solidFill>
          <a:srgbClr val="5E17EB"/>
        </a:solidFill>
      </p:bgPr>
    </p:bg>
    <p:spTree>
      <p:nvGrpSpPr>
        <p:cNvPr id="1" name=""/>
        <p:cNvGrpSpPr/>
        <p:nvPr/>
      </p:nvGrpSpPr>
      <p:grpSpPr>
        <a:xfrm>
          <a:off x="0" y="0"/>
          <a:ext cx="0" cy="0"/>
          <a:chOff x="0" y="0"/>
          <a:chExt cx="0" cy="0"/>
        </a:xfrm>
      </p:grpSpPr>
      <p:sp>
        <p:nvSpPr>
          <p:cNvPr name="Freeform 2" id="2"/>
          <p:cNvSpPr/>
          <p:nvPr/>
        </p:nvSpPr>
        <p:spPr>
          <a:xfrm flipH="false" flipV="false" rot="0">
            <a:off x="713990" y="684301"/>
            <a:ext cx="9482322" cy="1825347"/>
          </a:xfrm>
          <a:custGeom>
            <a:avLst/>
            <a:gdLst/>
            <a:ahLst/>
            <a:cxnLst/>
            <a:rect r="r" b="b" t="t" l="l"/>
            <a:pathLst>
              <a:path h="1825347" w="9482322">
                <a:moveTo>
                  <a:pt x="0" y="0"/>
                </a:moveTo>
                <a:lnTo>
                  <a:pt x="9482322" y="0"/>
                </a:lnTo>
                <a:lnTo>
                  <a:pt x="9482322" y="1825347"/>
                </a:lnTo>
                <a:lnTo>
                  <a:pt x="0" y="1825347"/>
                </a:lnTo>
                <a:lnTo>
                  <a:pt x="0" y="0"/>
                </a:lnTo>
                <a:close/>
              </a:path>
            </a:pathLst>
          </a:custGeom>
          <a:blipFill>
            <a:blip r:embed="rId2">
              <a:extLst>
                <a:ext uri="{96DAC541-7B7A-43D3-8B79-37D633B846F1}">
                  <asvg:svgBlip xmlns:asvg="http://schemas.microsoft.com/office/drawing/2016/SVG/main" r:embed="rId3"/>
                </a:ext>
              </a:extLst>
            </a:blip>
            <a:stretch>
              <a:fillRect l="0" t="-1113" r="0" b="-1113"/>
            </a:stretch>
          </a:blipFill>
        </p:spPr>
      </p:sp>
      <p:sp>
        <p:nvSpPr>
          <p:cNvPr name="Freeform 3" id="3"/>
          <p:cNvSpPr/>
          <p:nvPr/>
        </p:nvSpPr>
        <p:spPr>
          <a:xfrm flipH="false" flipV="false" rot="6401183">
            <a:off x="2431891" y="2891464"/>
            <a:ext cx="1220122" cy="646665"/>
          </a:xfrm>
          <a:custGeom>
            <a:avLst/>
            <a:gdLst/>
            <a:ahLst/>
            <a:cxnLst/>
            <a:rect r="r" b="b" t="t" l="l"/>
            <a:pathLst>
              <a:path h="646665" w="1220122">
                <a:moveTo>
                  <a:pt x="0" y="0"/>
                </a:moveTo>
                <a:lnTo>
                  <a:pt x="1220122" y="0"/>
                </a:lnTo>
                <a:lnTo>
                  <a:pt x="1220122" y="646665"/>
                </a:lnTo>
                <a:lnTo>
                  <a:pt x="0" y="646665"/>
                </a:lnTo>
                <a:lnTo>
                  <a:pt x="0" y="0"/>
                </a:lnTo>
                <a:close/>
              </a:path>
            </a:pathLst>
          </a:custGeom>
          <a:blipFill>
            <a:blip r:embed="rId4">
              <a:extLst>
                <a:ext uri="{96DAC541-7B7A-43D3-8B79-37D633B846F1}">
                  <asvg:svgBlip xmlns:asvg="http://schemas.microsoft.com/office/drawing/2016/SVG/main" r:embed="rId5"/>
                </a:ext>
              </a:extLst>
            </a:blip>
            <a:stretch>
              <a:fillRect l="0" t="-460" r="0" b="-460"/>
            </a:stretch>
          </a:blipFill>
        </p:spPr>
      </p:sp>
      <p:sp>
        <p:nvSpPr>
          <p:cNvPr name="Freeform 4" id="4"/>
          <p:cNvSpPr/>
          <p:nvPr/>
        </p:nvSpPr>
        <p:spPr>
          <a:xfrm flipH="false" flipV="false" rot="0">
            <a:off x="1292374" y="5143500"/>
            <a:ext cx="6073344" cy="3699219"/>
          </a:xfrm>
          <a:custGeom>
            <a:avLst/>
            <a:gdLst/>
            <a:ahLst/>
            <a:cxnLst/>
            <a:rect r="r" b="b" t="t" l="l"/>
            <a:pathLst>
              <a:path h="3699219" w="6073344">
                <a:moveTo>
                  <a:pt x="0" y="0"/>
                </a:moveTo>
                <a:lnTo>
                  <a:pt x="6073344" y="0"/>
                </a:lnTo>
                <a:lnTo>
                  <a:pt x="6073344" y="3699219"/>
                </a:lnTo>
                <a:lnTo>
                  <a:pt x="0" y="3699219"/>
                </a:lnTo>
                <a:lnTo>
                  <a:pt x="0" y="0"/>
                </a:lnTo>
                <a:close/>
              </a:path>
            </a:pathLst>
          </a:custGeom>
          <a:blipFill>
            <a:blip r:embed="rId6">
              <a:extLst>
                <a:ext uri="{96DAC541-7B7A-43D3-8B79-37D633B846F1}">
                  <asvg:svgBlip xmlns:asvg="http://schemas.microsoft.com/office/drawing/2016/SVG/main" r:embed="rId7"/>
                </a:ext>
              </a:extLst>
            </a:blip>
            <a:stretch>
              <a:fillRect l="0" t="-308" r="0" b="-308"/>
            </a:stretch>
          </a:blipFill>
        </p:spPr>
      </p:sp>
      <p:grpSp>
        <p:nvGrpSpPr>
          <p:cNvPr name="Group 5" id="5"/>
          <p:cNvGrpSpPr/>
          <p:nvPr/>
        </p:nvGrpSpPr>
        <p:grpSpPr>
          <a:xfrm rot="0">
            <a:off x="8119262" y="4205824"/>
            <a:ext cx="10614526" cy="4245810"/>
            <a:chOff x="0" y="0"/>
            <a:chExt cx="14152701" cy="5661080"/>
          </a:xfrm>
        </p:grpSpPr>
        <p:sp>
          <p:nvSpPr>
            <p:cNvPr name="Freeform 6" id="6"/>
            <p:cNvSpPr/>
            <p:nvPr/>
          </p:nvSpPr>
          <p:spPr>
            <a:xfrm flipH="false" flipV="false" rot="0">
              <a:off x="0" y="0"/>
              <a:ext cx="14152753" cy="5661025"/>
            </a:xfrm>
            <a:custGeom>
              <a:avLst/>
              <a:gdLst/>
              <a:ahLst/>
              <a:cxnLst/>
              <a:rect r="r" b="b" t="t" l="l"/>
              <a:pathLst>
                <a:path h="5661025" w="14152753">
                  <a:moveTo>
                    <a:pt x="0" y="0"/>
                  </a:moveTo>
                  <a:lnTo>
                    <a:pt x="14152753" y="0"/>
                  </a:lnTo>
                  <a:lnTo>
                    <a:pt x="14152753" y="5661025"/>
                  </a:lnTo>
                  <a:lnTo>
                    <a:pt x="0" y="5661025"/>
                  </a:lnTo>
                  <a:lnTo>
                    <a:pt x="0" y="0"/>
                  </a:lnTo>
                  <a:close/>
                </a:path>
              </a:pathLst>
            </a:custGeom>
            <a:blipFill>
              <a:blip r:embed="rId8"/>
              <a:stretch>
                <a:fillRect l="0" t="0" r="0" b="0"/>
              </a:stretch>
            </a:blipFill>
          </p:spPr>
        </p:sp>
      </p:grpSp>
      <p:sp>
        <p:nvSpPr>
          <p:cNvPr name="TextBox 7" id="7"/>
          <p:cNvSpPr txBox="true"/>
          <p:nvPr/>
        </p:nvSpPr>
        <p:spPr>
          <a:xfrm rot="0">
            <a:off x="439210" y="3720557"/>
            <a:ext cx="4235713" cy="782450"/>
          </a:xfrm>
          <a:prstGeom prst="rect">
            <a:avLst/>
          </a:prstGeom>
        </p:spPr>
        <p:txBody>
          <a:bodyPr anchor="t" rtlCol="false" tIns="0" lIns="0" bIns="0" rIns="0">
            <a:spAutoFit/>
          </a:bodyPr>
          <a:lstStyle/>
          <a:p>
            <a:pPr algn="ctr">
              <a:lnSpc>
                <a:spcPts val="5696"/>
              </a:lnSpc>
            </a:pPr>
            <a:r>
              <a:rPr lang="en-US" sz="4069" b="true">
                <a:solidFill>
                  <a:srgbClr val="F6F7F7"/>
                </a:solidFill>
                <a:latin typeface="Arimo Bold"/>
                <a:ea typeface="Arimo Bold"/>
                <a:cs typeface="Arimo Bold"/>
                <a:sym typeface="Arimo Bold"/>
              </a:rPr>
              <a:t>lower</a:t>
            </a:r>
          </a:p>
        </p:txBody>
      </p:sp>
      <p:sp>
        <p:nvSpPr>
          <p:cNvPr name="TextBox 8" id="8"/>
          <p:cNvSpPr txBox="true"/>
          <p:nvPr/>
        </p:nvSpPr>
        <p:spPr>
          <a:xfrm rot="0">
            <a:off x="1778425" y="695325"/>
            <a:ext cx="6783590" cy="1477987"/>
          </a:xfrm>
          <a:prstGeom prst="rect">
            <a:avLst/>
          </a:prstGeom>
        </p:spPr>
        <p:txBody>
          <a:bodyPr anchor="t" rtlCol="false" tIns="0" lIns="0" bIns="0" rIns="0">
            <a:spAutoFit/>
          </a:bodyPr>
          <a:lstStyle/>
          <a:p>
            <a:pPr algn="ctr">
              <a:lnSpc>
                <a:spcPts val="10513"/>
              </a:lnSpc>
            </a:pPr>
            <a:r>
              <a:rPr lang="en-US" sz="7510" b="true">
                <a:solidFill>
                  <a:srgbClr val="5E17EB"/>
                </a:solidFill>
                <a:latin typeface="Arimo Bold"/>
                <a:ea typeface="Arimo Bold"/>
                <a:cs typeface="Arimo Bold"/>
                <a:sym typeface="Arimo Bold"/>
              </a:rPr>
              <a:t>"abcdefghijk"</a:t>
            </a:r>
          </a:p>
        </p:txBody>
      </p:sp>
      <p:sp>
        <p:nvSpPr>
          <p:cNvPr name="TextBox 9" id="9"/>
          <p:cNvSpPr txBox="true"/>
          <p:nvPr/>
        </p:nvSpPr>
        <p:spPr>
          <a:xfrm rot="0">
            <a:off x="10342552" y="763291"/>
            <a:ext cx="7710362" cy="1266073"/>
          </a:xfrm>
          <a:prstGeom prst="rect">
            <a:avLst/>
          </a:prstGeom>
        </p:spPr>
        <p:txBody>
          <a:bodyPr anchor="t" rtlCol="false" tIns="0" lIns="0" bIns="0" rIns="0">
            <a:spAutoFit/>
          </a:bodyPr>
          <a:lstStyle/>
          <a:p>
            <a:pPr algn="ctr">
              <a:lnSpc>
                <a:spcPts val="4766"/>
              </a:lnSpc>
            </a:pPr>
            <a:r>
              <a:rPr lang="en-US" sz="3404" b="true">
                <a:solidFill>
                  <a:srgbClr val="F6F7F7"/>
                </a:solidFill>
                <a:latin typeface="Arimo Bold"/>
                <a:ea typeface="Arimo Bold"/>
                <a:cs typeface="Arimo Bold"/>
                <a:sym typeface="Arimo Bold"/>
              </a:rPr>
              <a:t>Convert all the letters in a string to lowercase</a:t>
            </a:r>
          </a:p>
        </p:txBody>
      </p:sp>
      <p:sp>
        <p:nvSpPr>
          <p:cNvPr name="TextBox 10" id="10"/>
          <p:cNvSpPr txBox="true"/>
          <p:nvPr/>
        </p:nvSpPr>
        <p:spPr>
          <a:xfrm rot="0">
            <a:off x="1576345" y="5685848"/>
            <a:ext cx="5505404" cy="2513118"/>
          </a:xfrm>
          <a:prstGeom prst="rect">
            <a:avLst/>
          </a:prstGeom>
        </p:spPr>
        <p:txBody>
          <a:bodyPr anchor="t" rtlCol="false" tIns="0" lIns="0" bIns="0" rIns="0">
            <a:spAutoFit/>
          </a:bodyPr>
          <a:lstStyle/>
          <a:p>
            <a:pPr algn="l">
              <a:lnSpc>
                <a:spcPts val="3231"/>
              </a:lnSpc>
            </a:pPr>
            <a:r>
              <a:rPr lang="en-US" sz="2308">
                <a:solidFill>
                  <a:srgbClr val="000000"/>
                </a:solidFill>
                <a:latin typeface="Code Pro"/>
                <a:ea typeface="Code Pro"/>
                <a:cs typeface="Code Pro"/>
                <a:sym typeface="Code Pro"/>
              </a:rPr>
              <a:t>text &lt;- "ABCDEFGHIJK" </a:t>
            </a:r>
          </a:p>
          <a:p>
            <a:pPr algn="l">
              <a:lnSpc>
                <a:spcPts val="3231"/>
              </a:lnSpc>
            </a:pPr>
            <a:r>
              <a:rPr lang="en-US" sz="2308">
                <a:solidFill>
                  <a:srgbClr val="000000"/>
                </a:solidFill>
                <a:latin typeface="Code Pro"/>
                <a:ea typeface="Code Pro"/>
                <a:cs typeface="Code Pro"/>
                <a:sym typeface="Code Pro"/>
              </a:rPr>
              <a:t>lower_text &lt;- L</a:t>
            </a:r>
            <a:r>
              <a:rPr lang="en-US" sz="2308">
                <a:solidFill>
                  <a:srgbClr val="5E17EB"/>
                </a:solidFill>
                <a:latin typeface="Code Pro"/>
                <a:ea typeface="Code Pro"/>
                <a:cs typeface="Code Pro"/>
                <a:sym typeface="Code Pro"/>
              </a:rPr>
              <a:t>CASE</a:t>
            </a:r>
            <a:r>
              <a:rPr lang="en-US" sz="2308">
                <a:solidFill>
                  <a:srgbClr val="000000"/>
                </a:solidFill>
                <a:latin typeface="Code Pro"/>
                <a:ea typeface="Code Pro"/>
                <a:cs typeface="Code Pro"/>
                <a:sym typeface="Code Pro"/>
              </a:rPr>
              <a:t>(text)</a:t>
            </a:r>
          </a:p>
          <a:p>
            <a:pPr algn="l">
              <a:lnSpc>
                <a:spcPts val="3231"/>
              </a:lnSpc>
            </a:pPr>
          </a:p>
          <a:p>
            <a:pPr algn="l">
              <a:lnSpc>
                <a:spcPts val="3231"/>
              </a:lnSpc>
            </a:pPr>
            <a:r>
              <a:rPr lang="en-US" sz="2308">
                <a:solidFill>
                  <a:srgbClr val="000000"/>
                </a:solidFill>
                <a:latin typeface="Code Pro"/>
                <a:ea typeface="Code Pro"/>
                <a:cs typeface="Code Pro"/>
                <a:sym typeface="Code Pro"/>
              </a:rPr>
              <a:t>OUTPUT lower_text </a:t>
            </a:r>
          </a:p>
          <a:p>
            <a:pPr algn="l">
              <a:lnSpc>
                <a:spcPts val="3231"/>
              </a:lnSpc>
            </a:pPr>
          </a:p>
          <a:p>
            <a:pPr algn="l">
              <a:lnSpc>
                <a:spcPts val="3231"/>
              </a:lnSpc>
            </a:pPr>
            <a:r>
              <a:rPr lang="en-US" sz="2308">
                <a:solidFill>
                  <a:srgbClr val="000000"/>
                </a:solidFill>
                <a:latin typeface="Code Pro"/>
                <a:ea typeface="Code Pro"/>
                <a:cs typeface="Code Pro"/>
                <a:sym typeface="Code Pro"/>
              </a:rPr>
              <a:t># "abcdefghijk" </a:t>
            </a:r>
          </a:p>
        </p:txBody>
      </p:sp>
      <p:sp>
        <p:nvSpPr>
          <p:cNvPr name="TextBox 11" id="11"/>
          <p:cNvSpPr txBox="true"/>
          <p:nvPr/>
        </p:nvSpPr>
        <p:spPr>
          <a:xfrm rot="0">
            <a:off x="11762437" y="6904307"/>
            <a:ext cx="3128677" cy="486335"/>
          </a:xfrm>
          <a:prstGeom prst="rect">
            <a:avLst/>
          </a:prstGeom>
        </p:spPr>
        <p:txBody>
          <a:bodyPr anchor="t" rtlCol="false" tIns="0" lIns="0" bIns="0" rIns="0">
            <a:spAutoFit/>
          </a:bodyPr>
          <a:lstStyle/>
          <a:p>
            <a:pPr algn="ctr">
              <a:lnSpc>
                <a:spcPts val="3591"/>
              </a:lnSpc>
            </a:pPr>
            <a:r>
              <a:rPr lang="en-US" sz="2565" b="true">
                <a:solidFill>
                  <a:srgbClr val="F0EFF0"/>
                </a:solidFill>
                <a:latin typeface="Arimo Bold"/>
                <a:ea typeface="Arimo Bold"/>
                <a:cs typeface="Arimo Bold"/>
                <a:sym typeface="Arimo Bold"/>
              </a:rPr>
              <a:t># "abcdefghijk" </a:t>
            </a:r>
          </a:p>
        </p:txBody>
      </p:sp>
      <p:grpSp>
        <p:nvGrpSpPr>
          <p:cNvPr name="Group 12" id="12"/>
          <p:cNvGrpSpPr/>
          <p:nvPr/>
        </p:nvGrpSpPr>
        <p:grpSpPr>
          <a:xfrm rot="0">
            <a:off x="2537237" y="180743"/>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92.xml><?xml version="1.0" encoding="utf-8"?>
<p:sld xmlns:p="http://schemas.openxmlformats.org/presentationml/2006/main" xmlns:a="http://schemas.openxmlformats.org/drawingml/2006/main" xmlns:r="http://schemas.openxmlformats.org/officeDocument/2006/relationships">
  <p:cSld>
    <p:bg>
      <p:bgPr>
        <a:solidFill>
          <a:srgbClr val="8C52FF"/>
        </a:solidFill>
      </p:bgPr>
    </p:bg>
    <p:spTree>
      <p:nvGrpSpPr>
        <p:cNvPr id="1" name=""/>
        <p:cNvGrpSpPr/>
        <p:nvPr/>
      </p:nvGrpSpPr>
      <p:grpSpPr>
        <a:xfrm>
          <a:off x="0" y="0"/>
          <a:ext cx="0" cy="0"/>
          <a:chOff x="0" y="0"/>
          <a:chExt cx="0" cy="0"/>
        </a:xfrm>
      </p:grpSpPr>
      <p:sp>
        <p:nvSpPr>
          <p:cNvPr name="Freeform 2" id="2"/>
          <p:cNvSpPr/>
          <p:nvPr/>
        </p:nvSpPr>
        <p:spPr>
          <a:xfrm flipH="false" flipV="false" rot="0">
            <a:off x="10940864" y="1840876"/>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3" id="3"/>
          <p:cNvSpPr/>
          <p:nvPr/>
        </p:nvSpPr>
        <p:spPr>
          <a:xfrm flipH="false" flipV="false" rot="0">
            <a:off x="10940864" y="233111"/>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4" id="4"/>
          <p:cNvSpPr/>
          <p:nvPr/>
        </p:nvSpPr>
        <p:spPr>
          <a:xfrm flipH="false" flipV="false" rot="0">
            <a:off x="10940864" y="3450307"/>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4">
              <a:extLst>
                <a:ext uri="{96DAC541-7B7A-43D3-8B79-37D633B846F1}">
                  <asvg:svgBlip xmlns:asvg="http://schemas.microsoft.com/office/drawing/2016/SVG/main" r:embed="rId5"/>
                </a:ext>
              </a:extLst>
            </a:blip>
            <a:stretch>
              <a:fillRect l="0" t="-802" r="0" b="-802"/>
            </a:stretch>
          </a:blipFill>
        </p:spPr>
      </p:sp>
      <p:sp>
        <p:nvSpPr>
          <p:cNvPr name="Freeform 5" id="5"/>
          <p:cNvSpPr/>
          <p:nvPr/>
        </p:nvSpPr>
        <p:spPr>
          <a:xfrm flipH="false" flipV="false" rot="0">
            <a:off x="10940864" y="6751020"/>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6" id="6"/>
          <p:cNvSpPr/>
          <p:nvPr/>
        </p:nvSpPr>
        <p:spPr>
          <a:xfrm flipH="false" flipV="false" rot="0">
            <a:off x="10940864" y="5059738"/>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2">
              <a:extLst>
                <a:ext uri="{96DAC541-7B7A-43D3-8B79-37D633B846F1}">
                  <asvg:svgBlip xmlns:asvg="http://schemas.microsoft.com/office/drawing/2016/SVG/main" r:embed="rId3"/>
                </a:ext>
              </a:extLst>
            </a:blip>
            <a:stretch>
              <a:fillRect l="0" t="-802" r="0" b="-802"/>
            </a:stretch>
          </a:blipFill>
        </p:spPr>
      </p:sp>
      <p:sp>
        <p:nvSpPr>
          <p:cNvPr name="Freeform 7" id="7"/>
          <p:cNvSpPr/>
          <p:nvPr/>
        </p:nvSpPr>
        <p:spPr>
          <a:xfrm flipH="false" flipV="false" rot="0">
            <a:off x="10940864" y="8361648"/>
            <a:ext cx="4851825" cy="1601102"/>
          </a:xfrm>
          <a:custGeom>
            <a:avLst/>
            <a:gdLst/>
            <a:ahLst/>
            <a:cxnLst/>
            <a:rect r="r" b="b" t="t" l="l"/>
            <a:pathLst>
              <a:path h="1601102" w="4851825">
                <a:moveTo>
                  <a:pt x="0" y="0"/>
                </a:moveTo>
                <a:lnTo>
                  <a:pt x="4851825" y="0"/>
                </a:lnTo>
                <a:lnTo>
                  <a:pt x="4851825" y="1601102"/>
                </a:lnTo>
                <a:lnTo>
                  <a:pt x="0" y="1601102"/>
                </a:lnTo>
                <a:lnTo>
                  <a:pt x="0" y="0"/>
                </a:lnTo>
                <a:close/>
              </a:path>
            </a:pathLst>
          </a:custGeom>
          <a:blipFill>
            <a:blip r:embed="rId6">
              <a:extLst>
                <a:ext uri="{96DAC541-7B7A-43D3-8B79-37D633B846F1}">
                  <asvg:svgBlip xmlns:asvg="http://schemas.microsoft.com/office/drawing/2016/SVG/main" r:embed="rId7"/>
                </a:ext>
              </a:extLst>
            </a:blip>
            <a:stretch>
              <a:fillRect l="0" t="-802" r="0" b="-802"/>
            </a:stretch>
          </a:blipFill>
        </p:spPr>
      </p:sp>
      <p:sp>
        <p:nvSpPr>
          <p:cNvPr name="Freeform 8" id="8"/>
          <p:cNvSpPr/>
          <p:nvPr/>
        </p:nvSpPr>
        <p:spPr>
          <a:xfrm flipH="false" flipV="false" rot="0">
            <a:off x="1976356" y="1900761"/>
            <a:ext cx="4332122" cy="5971597"/>
          </a:xfrm>
          <a:custGeom>
            <a:avLst/>
            <a:gdLst/>
            <a:ahLst/>
            <a:cxnLst/>
            <a:rect r="r" b="b" t="t" l="l"/>
            <a:pathLst>
              <a:path h="5971597" w="4332122">
                <a:moveTo>
                  <a:pt x="0" y="0"/>
                </a:moveTo>
                <a:lnTo>
                  <a:pt x="4332122" y="0"/>
                </a:lnTo>
                <a:lnTo>
                  <a:pt x="4332122" y="5971597"/>
                </a:lnTo>
                <a:lnTo>
                  <a:pt x="0" y="5971597"/>
                </a:lnTo>
                <a:lnTo>
                  <a:pt x="0" y="0"/>
                </a:lnTo>
                <a:close/>
              </a:path>
            </a:pathLst>
          </a:custGeom>
          <a:blipFill>
            <a:blip r:embed="rId8">
              <a:extLst>
                <a:ext uri="{96DAC541-7B7A-43D3-8B79-37D633B846F1}">
                  <asvg:svgBlip xmlns:asvg="http://schemas.microsoft.com/office/drawing/2016/SVG/main" r:embed="rId9"/>
                </a:ext>
              </a:extLst>
            </a:blip>
            <a:stretch>
              <a:fillRect l="0" t="-64" r="0" b="-64"/>
            </a:stretch>
          </a:blipFill>
        </p:spPr>
      </p:sp>
      <p:sp>
        <p:nvSpPr>
          <p:cNvPr name="TextBox 9" id="9"/>
          <p:cNvSpPr txBox="true"/>
          <p:nvPr/>
        </p:nvSpPr>
        <p:spPr>
          <a:xfrm rot="0">
            <a:off x="2330857" y="3041772"/>
            <a:ext cx="3623119" cy="4070764"/>
          </a:xfrm>
          <a:prstGeom prst="rect">
            <a:avLst/>
          </a:prstGeom>
        </p:spPr>
        <p:txBody>
          <a:bodyPr anchor="t" rtlCol="false" tIns="0" lIns="0" bIns="0" rIns="0">
            <a:spAutoFit/>
          </a:bodyPr>
          <a:lstStyle/>
          <a:p>
            <a:pPr algn="l">
              <a:lnSpc>
                <a:spcPts val="5289"/>
              </a:lnSpc>
            </a:pPr>
          </a:p>
          <a:p>
            <a:pPr algn="l">
              <a:lnSpc>
                <a:spcPts val="5289"/>
              </a:lnSpc>
            </a:pPr>
            <a:r>
              <a:rPr lang="en-US" sz="3778" b="true">
                <a:solidFill>
                  <a:srgbClr val="4F87FF"/>
                </a:solidFill>
                <a:latin typeface="Arimo Bold"/>
                <a:ea typeface="Arimo Bold"/>
                <a:cs typeface="Arimo Bold"/>
                <a:sym typeface="Arimo Bold"/>
              </a:rPr>
              <a:t>8.1.4 Programming Fundamentals </a:t>
            </a:r>
          </a:p>
          <a:p>
            <a:pPr algn="l">
              <a:lnSpc>
                <a:spcPts val="5289"/>
              </a:lnSpc>
            </a:pPr>
          </a:p>
        </p:txBody>
      </p:sp>
      <p:sp>
        <p:nvSpPr>
          <p:cNvPr name="TextBox 10" id="10"/>
          <p:cNvSpPr txBox="true"/>
          <p:nvPr/>
        </p:nvSpPr>
        <p:spPr>
          <a:xfrm rot="0">
            <a:off x="159139" y="-43507"/>
            <a:ext cx="5003717" cy="606548"/>
          </a:xfrm>
          <a:prstGeom prst="rect">
            <a:avLst/>
          </a:prstGeom>
        </p:spPr>
        <p:txBody>
          <a:bodyPr anchor="t" rtlCol="false" tIns="0" lIns="0" bIns="0" rIns="0">
            <a:spAutoFit/>
          </a:bodyPr>
          <a:lstStyle/>
          <a:p>
            <a:pPr algn="l">
              <a:lnSpc>
                <a:spcPts val="4368"/>
              </a:lnSpc>
            </a:pPr>
            <a:r>
              <a:rPr lang="en-US" sz="3119" b="true">
                <a:solidFill>
                  <a:srgbClr val="FFFFFF"/>
                </a:solidFill>
                <a:latin typeface="Code Pro Bold"/>
                <a:ea typeface="Code Pro Bold"/>
                <a:cs typeface="Code Pro Bold"/>
                <a:sym typeface="Code Pro Bold"/>
              </a:rPr>
              <a:t>Sub Chapter Outline</a:t>
            </a:r>
          </a:p>
        </p:txBody>
      </p:sp>
      <p:sp>
        <p:nvSpPr>
          <p:cNvPr name="TextBox 11" id="11"/>
          <p:cNvSpPr txBox="true"/>
          <p:nvPr/>
        </p:nvSpPr>
        <p:spPr>
          <a:xfrm rot="0">
            <a:off x="8406827" y="2129307"/>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8.1.4.2</a:t>
            </a:r>
          </a:p>
        </p:txBody>
      </p:sp>
      <p:sp>
        <p:nvSpPr>
          <p:cNvPr name="TextBox 12" id="12"/>
          <p:cNvSpPr txBox="true"/>
          <p:nvPr/>
        </p:nvSpPr>
        <p:spPr>
          <a:xfrm rot="0">
            <a:off x="8406827" y="3738739"/>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8.1.4.3</a:t>
            </a:r>
          </a:p>
        </p:txBody>
      </p:sp>
      <p:sp>
        <p:nvSpPr>
          <p:cNvPr name="TextBox 13" id="13"/>
          <p:cNvSpPr txBox="true"/>
          <p:nvPr/>
        </p:nvSpPr>
        <p:spPr>
          <a:xfrm rot="0">
            <a:off x="8406827" y="5430854"/>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8.1.4.4</a:t>
            </a:r>
          </a:p>
        </p:txBody>
      </p:sp>
      <p:sp>
        <p:nvSpPr>
          <p:cNvPr name="TextBox 14" id="14"/>
          <p:cNvSpPr txBox="true"/>
          <p:nvPr/>
        </p:nvSpPr>
        <p:spPr>
          <a:xfrm rot="0">
            <a:off x="8406827" y="7038619"/>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8.1.4.5</a:t>
            </a:r>
          </a:p>
        </p:txBody>
      </p:sp>
      <p:sp>
        <p:nvSpPr>
          <p:cNvPr name="TextBox 15" id="15"/>
          <p:cNvSpPr txBox="true"/>
          <p:nvPr/>
        </p:nvSpPr>
        <p:spPr>
          <a:xfrm rot="0">
            <a:off x="8406827" y="8648050"/>
            <a:ext cx="2323050" cy="833739"/>
          </a:xfrm>
          <a:prstGeom prst="rect">
            <a:avLst/>
          </a:prstGeom>
        </p:spPr>
        <p:txBody>
          <a:bodyPr anchor="t" rtlCol="false" tIns="0" lIns="0" bIns="0" rIns="0">
            <a:spAutoFit/>
          </a:bodyPr>
          <a:lstStyle/>
          <a:p>
            <a:pPr algn="l">
              <a:lnSpc>
                <a:spcPts val="5937"/>
              </a:lnSpc>
            </a:pPr>
            <a:r>
              <a:rPr lang="en-US" sz="4240" b="true">
                <a:solidFill>
                  <a:srgbClr val="F4F995"/>
                </a:solidFill>
                <a:latin typeface="Arimo Bold"/>
                <a:ea typeface="Arimo Bold"/>
                <a:cs typeface="Arimo Bold"/>
                <a:sym typeface="Arimo Bold"/>
              </a:rPr>
              <a:t>8.1.4.6</a:t>
            </a:r>
          </a:p>
        </p:txBody>
      </p:sp>
      <p:sp>
        <p:nvSpPr>
          <p:cNvPr name="TextBox 16" id="16"/>
          <p:cNvSpPr txBox="true"/>
          <p:nvPr/>
        </p:nvSpPr>
        <p:spPr>
          <a:xfrm rot="0">
            <a:off x="11486515" y="750227"/>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Sequencing</a:t>
            </a:r>
          </a:p>
        </p:txBody>
      </p:sp>
      <p:sp>
        <p:nvSpPr>
          <p:cNvPr name="TextBox 17" id="17"/>
          <p:cNvSpPr txBox="true"/>
          <p:nvPr/>
        </p:nvSpPr>
        <p:spPr>
          <a:xfrm rot="0">
            <a:off x="11486515" y="2303348"/>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Selection</a:t>
            </a:r>
          </a:p>
        </p:txBody>
      </p:sp>
      <p:sp>
        <p:nvSpPr>
          <p:cNvPr name="TextBox 18" id="18"/>
          <p:cNvSpPr txBox="true"/>
          <p:nvPr/>
        </p:nvSpPr>
        <p:spPr>
          <a:xfrm rot="0">
            <a:off x="11486515" y="3910426"/>
            <a:ext cx="3760521" cy="761285"/>
          </a:xfrm>
          <a:prstGeom prst="rect">
            <a:avLst/>
          </a:prstGeom>
        </p:spPr>
        <p:txBody>
          <a:bodyPr anchor="t" rtlCol="false" tIns="0" lIns="0" bIns="0" rIns="0">
            <a:spAutoFit/>
          </a:bodyPr>
          <a:lstStyle/>
          <a:p>
            <a:pPr algn="ctr">
              <a:lnSpc>
                <a:spcPts val="5418"/>
              </a:lnSpc>
            </a:pPr>
            <a:r>
              <a:rPr lang="en-US" sz="3870" b="true">
                <a:solidFill>
                  <a:srgbClr val="000000">
                    <a:alpha val="45490"/>
                  </a:srgbClr>
                </a:solidFill>
                <a:latin typeface="Arimo Bold"/>
                <a:ea typeface="Arimo Bold"/>
                <a:cs typeface="Arimo Bold"/>
                <a:sym typeface="Arimo Bold"/>
              </a:rPr>
              <a:t>Iteration</a:t>
            </a:r>
          </a:p>
        </p:txBody>
      </p:sp>
      <p:sp>
        <p:nvSpPr>
          <p:cNvPr name="TextBox 19" id="19"/>
          <p:cNvSpPr txBox="true"/>
          <p:nvPr/>
        </p:nvSpPr>
        <p:spPr>
          <a:xfrm rot="0">
            <a:off x="11486515" y="5379377"/>
            <a:ext cx="3760521" cy="1186299"/>
          </a:xfrm>
          <a:prstGeom prst="rect">
            <a:avLst/>
          </a:prstGeom>
        </p:spPr>
        <p:txBody>
          <a:bodyPr anchor="t" rtlCol="false" tIns="0" lIns="0" bIns="0" rIns="0">
            <a:spAutoFit/>
          </a:bodyPr>
          <a:lstStyle/>
          <a:p>
            <a:pPr algn="ctr">
              <a:lnSpc>
                <a:spcPts val="4438"/>
              </a:lnSpc>
            </a:pPr>
            <a:r>
              <a:rPr lang="en-US" sz="3170" b="true">
                <a:solidFill>
                  <a:srgbClr val="000000">
                    <a:alpha val="45490"/>
                  </a:srgbClr>
                </a:solidFill>
                <a:latin typeface="Arimo Bold"/>
                <a:ea typeface="Arimo Bold"/>
                <a:cs typeface="Arimo Bold"/>
                <a:sym typeface="Arimo Bold"/>
              </a:rPr>
              <a:t>Totalling and Counting</a:t>
            </a:r>
          </a:p>
        </p:txBody>
      </p:sp>
      <p:sp>
        <p:nvSpPr>
          <p:cNvPr name="TextBox 20" id="20"/>
          <p:cNvSpPr txBox="true"/>
          <p:nvPr/>
        </p:nvSpPr>
        <p:spPr>
          <a:xfrm rot="0">
            <a:off x="11486515" y="6975165"/>
            <a:ext cx="3760521" cy="1247894"/>
          </a:xfrm>
          <a:prstGeom prst="rect">
            <a:avLst/>
          </a:prstGeom>
        </p:spPr>
        <p:txBody>
          <a:bodyPr anchor="t" rtlCol="false" tIns="0" lIns="0" bIns="0" rIns="0">
            <a:spAutoFit/>
          </a:bodyPr>
          <a:lstStyle/>
          <a:p>
            <a:pPr algn="ctr">
              <a:lnSpc>
                <a:spcPts val="4717"/>
              </a:lnSpc>
            </a:pPr>
            <a:r>
              <a:rPr lang="en-US" sz="3370" b="true">
                <a:solidFill>
                  <a:srgbClr val="000000">
                    <a:alpha val="45490"/>
                  </a:srgbClr>
                </a:solidFill>
                <a:latin typeface="Arimo Bold"/>
                <a:ea typeface="Arimo Bold"/>
                <a:cs typeface="Arimo Bold"/>
                <a:sym typeface="Arimo Bold"/>
              </a:rPr>
              <a:t>String handling</a:t>
            </a:r>
          </a:p>
        </p:txBody>
      </p:sp>
      <p:sp>
        <p:nvSpPr>
          <p:cNvPr name="TextBox 21" id="21"/>
          <p:cNvSpPr txBox="true"/>
          <p:nvPr/>
        </p:nvSpPr>
        <p:spPr>
          <a:xfrm rot="0">
            <a:off x="11141852" y="8758856"/>
            <a:ext cx="4449847" cy="894113"/>
          </a:xfrm>
          <a:prstGeom prst="rect">
            <a:avLst/>
          </a:prstGeom>
        </p:spPr>
        <p:txBody>
          <a:bodyPr anchor="t" rtlCol="false" tIns="0" lIns="0" bIns="0" rIns="0">
            <a:spAutoFit/>
          </a:bodyPr>
          <a:lstStyle/>
          <a:p>
            <a:pPr algn="ctr">
              <a:lnSpc>
                <a:spcPts val="3345"/>
              </a:lnSpc>
            </a:pPr>
            <a:r>
              <a:rPr lang="en-US" sz="2390" b="true">
                <a:solidFill>
                  <a:srgbClr val="000000"/>
                </a:solidFill>
                <a:latin typeface="Arimo Bold"/>
                <a:ea typeface="Arimo Bold"/>
                <a:cs typeface="Arimo Bold"/>
                <a:sym typeface="Arimo Bold"/>
              </a:rPr>
              <a:t>Arithmetic, Logical and Boolean Operators</a:t>
            </a:r>
          </a:p>
        </p:txBody>
      </p:sp>
      <p:grpSp>
        <p:nvGrpSpPr>
          <p:cNvPr name="Group 22" id="22"/>
          <p:cNvGrpSpPr/>
          <p:nvPr/>
        </p:nvGrpSpPr>
        <p:grpSpPr>
          <a:xfrm rot="0">
            <a:off x="2537237" y="293104"/>
            <a:ext cx="13213526" cy="9925515"/>
            <a:chOff x="0" y="0"/>
            <a:chExt cx="17618034" cy="13234020"/>
          </a:xfrm>
        </p:grpSpPr>
        <p:sp>
          <p:nvSpPr>
            <p:cNvPr name="Freeform 23" id="2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0">
                <a:alphaModFix amt="70000"/>
              </a:blip>
              <a:stretch>
                <a:fillRect l="0" t="0" r="0" b="0"/>
              </a:stretch>
            </a:blipFill>
          </p:spPr>
        </p:sp>
        <p:sp>
          <p:nvSpPr>
            <p:cNvPr name="Freeform 24" id="2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1">
                <a:alphaModFix amt="9999"/>
              </a:blip>
              <a:stretch>
                <a:fillRect l="0" t="0" r="0" b="0"/>
              </a:stretch>
            </a:blipFill>
          </p:spPr>
        </p:sp>
        <p:sp>
          <p:nvSpPr>
            <p:cNvPr name="TextBox 25" id="2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2" tooltip="http://www.exampaperspractice.co.uk"/>
                </a:rPr>
                <a:t>www.exampaperspractice.co.uk</a:t>
              </a:r>
            </a:p>
          </p:txBody>
        </p:sp>
      </p:grpSp>
      <p:sp>
        <p:nvSpPr>
          <p:cNvPr name="TextBox 26" id="26"/>
          <p:cNvSpPr txBox="true"/>
          <p:nvPr/>
        </p:nvSpPr>
        <p:spPr>
          <a:xfrm rot="0">
            <a:off x="8406827" y="521543"/>
            <a:ext cx="2323050" cy="833739"/>
          </a:xfrm>
          <a:prstGeom prst="rect">
            <a:avLst/>
          </a:prstGeom>
        </p:spPr>
        <p:txBody>
          <a:bodyPr anchor="t" rtlCol="false" tIns="0" lIns="0" bIns="0" rIns="0">
            <a:spAutoFit/>
          </a:bodyPr>
          <a:lstStyle/>
          <a:p>
            <a:pPr algn="l">
              <a:lnSpc>
                <a:spcPts val="5937"/>
              </a:lnSpc>
            </a:pPr>
            <a:r>
              <a:rPr lang="en-US" sz="4240" b="true">
                <a:solidFill>
                  <a:srgbClr val="F4F995">
                    <a:alpha val="45490"/>
                  </a:srgbClr>
                </a:solidFill>
                <a:latin typeface="Arimo Bold"/>
                <a:ea typeface="Arimo Bold"/>
                <a:cs typeface="Arimo Bold"/>
                <a:sym typeface="Arimo Bold"/>
              </a:rPr>
              <a:t>8.1.4.1</a:t>
            </a:r>
          </a:p>
        </p:txBody>
      </p:sp>
    </p:spTree>
  </p:cSld>
  <p:clrMapOvr>
    <a:masterClrMapping/>
  </p:clrMapOvr>
</p:sld>
</file>

<file path=ppt/slides/slide93.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aphicFrame>
        <p:nvGraphicFramePr>
          <p:cNvPr name="Table 3" id="3"/>
          <p:cNvGraphicFramePr>
            <a:graphicFrameLocks noGrp="true"/>
          </p:cNvGraphicFramePr>
          <p:nvPr/>
        </p:nvGraphicFramePr>
        <p:xfrm>
          <a:off x="3270268" y="2161032"/>
          <a:ext cx="11430000" cy="7023100"/>
        </p:xfrm>
        <a:graphic>
          <a:graphicData uri="http://schemas.openxmlformats.org/drawingml/2006/table">
            <a:tbl>
              <a:tblPr/>
              <a:tblGrid>
                <a:gridCol w="3810000"/>
                <a:gridCol w="3810000"/>
                <a:gridCol w="3810000"/>
              </a:tblGrid>
              <a:tr h="881541">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BB99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BB99FF"/>
                    </a:solidFill>
                  </a:tcPr>
                </a:tc>
              </a:tr>
              <a:tr h="877366">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DECD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ECE3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ECE3FF"/>
                    </a:solidFill>
                  </a:tcPr>
                </a:tc>
              </a:tr>
              <a:tr h="877366">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DECD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ECE3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ECE3FF"/>
                    </a:solidFill>
                  </a:tcPr>
                </a:tc>
              </a:tr>
              <a:tr h="877366">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DECD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ECE3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ECE3FF"/>
                    </a:solidFill>
                  </a:tcPr>
                </a:tc>
              </a:tr>
              <a:tr h="877366">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DECD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ECE3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ECE3FF"/>
                    </a:solidFill>
                  </a:tcPr>
                </a:tc>
              </a:tr>
              <a:tr h="877366">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DECD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ECE3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ECE3FF"/>
                    </a:solidFill>
                  </a:tcPr>
                </a:tc>
              </a:tr>
              <a:tr h="877366">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DECD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ECE3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ECE3FF"/>
                    </a:solidFill>
                  </a:tcPr>
                </a:tc>
              </a:tr>
              <a:tr h="877366">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DECD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ECE3FF"/>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ECE3FF"/>
                    </a:solidFill>
                  </a:tcPr>
                </a:tc>
              </a:tr>
            </a:tbl>
          </a:graphicData>
        </a:graphic>
      </p:graphicFrame>
      <p:sp>
        <p:nvSpPr>
          <p:cNvPr name="TextBox 4" id="4"/>
          <p:cNvSpPr txBox="true"/>
          <p:nvPr/>
        </p:nvSpPr>
        <p:spPr>
          <a:xfrm rot="0">
            <a:off x="672468" y="86001"/>
            <a:ext cx="3308047" cy="1266073"/>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Arithmetic Operators</a:t>
            </a:r>
          </a:p>
        </p:txBody>
      </p:sp>
      <p:sp>
        <p:nvSpPr>
          <p:cNvPr name="TextBox 5" id="5"/>
          <p:cNvSpPr txBox="true"/>
          <p:nvPr/>
        </p:nvSpPr>
        <p:spPr>
          <a:xfrm rot="0">
            <a:off x="3375085" y="2133260"/>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Action</a:t>
            </a:r>
          </a:p>
        </p:txBody>
      </p:sp>
      <p:sp>
        <p:nvSpPr>
          <p:cNvPr name="TextBox 6" id="6"/>
          <p:cNvSpPr txBox="true"/>
          <p:nvPr/>
        </p:nvSpPr>
        <p:spPr>
          <a:xfrm rot="0">
            <a:off x="3375085" y="3012557"/>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Add</a:t>
            </a:r>
          </a:p>
        </p:txBody>
      </p:sp>
      <p:sp>
        <p:nvSpPr>
          <p:cNvPr name="TextBox 7" id="7"/>
          <p:cNvSpPr txBox="true"/>
          <p:nvPr/>
        </p:nvSpPr>
        <p:spPr>
          <a:xfrm rot="0">
            <a:off x="3375085" y="3924832"/>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Subtract</a:t>
            </a:r>
          </a:p>
        </p:txBody>
      </p:sp>
      <p:sp>
        <p:nvSpPr>
          <p:cNvPr name="TextBox 8" id="8"/>
          <p:cNvSpPr txBox="true"/>
          <p:nvPr/>
        </p:nvSpPr>
        <p:spPr>
          <a:xfrm rot="0">
            <a:off x="3375085" y="4838480"/>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Multiply</a:t>
            </a:r>
          </a:p>
        </p:txBody>
      </p:sp>
      <p:sp>
        <p:nvSpPr>
          <p:cNvPr name="TextBox 9" id="9"/>
          <p:cNvSpPr txBox="true"/>
          <p:nvPr/>
        </p:nvSpPr>
        <p:spPr>
          <a:xfrm rot="0">
            <a:off x="3375085" y="5752127"/>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Divide</a:t>
            </a:r>
          </a:p>
        </p:txBody>
      </p:sp>
      <p:sp>
        <p:nvSpPr>
          <p:cNvPr name="TextBox 10" id="10"/>
          <p:cNvSpPr txBox="true"/>
          <p:nvPr/>
        </p:nvSpPr>
        <p:spPr>
          <a:xfrm rot="0">
            <a:off x="3602548" y="6563661"/>
            <a:ext cx="3080584" cy="897168"/>
          </a:xfrm>
          <a:prstGeom prst="rect">
            <a:avLst/>
          </a:prstGeom>
        </p:spPr>
        <p:txBody>
          <a:bodyPr anchor="t" rtlCol="false" tIns="0" lIns="0" bIns="0" rIns="0">
            <a:spAutoFit/>
          </a:bodyPr>
          <a:lstStyle/>
          <a:p>
            <a:pPr algn="ctr">
              <a:lnSpc>
                <a:spcPts val="3391"/>
              </a:lnSpc>
            </a:pPr>
            <a:r>
              <a:rPr lang="en-US" sz="2422" b="true">
                <a:solidFill>
                  <a:srgbClr val="000000"/>
                </a:solidFill>
                <a:latin typeface="Arimo Bold"/>
                <a:ea typeface="Arimo Bold"/>
                <a:cs typeface="Arimo Bold"/>
                <a:sym typeface="Arimo Bold"/>
              </a:rPr>
              <a:t>Raise to the power of</a:t>
            </a:r>
          </a:p>
        </p:txBody>
      </p:sp>
      <p:sp>
        <p:nvSpPr>
          <p:cNvPr name="TextBox 11" id="11"/>
          <p:cNvSpPr txBox="true"/>
          <p:nvPr/>
        </p:nvSpPr>
        <p:spPr>
          <a:xfrm rot="0">
            <a:off x="3831273" y="7517937"/>
            <a:ext cx="2395671" cy="780364"/>
          </a:xfrm>
          <a:prstGeom prst="rect">
            <a:avLst/>
          </a:prstGeom>
        </p:spPr>
        <p:txBody>
          <a:bodyPr anchor="t" rtlCol="false" tIns="0" lIns="0" bIns="0" rIns="0">
            <a:spAutoFit/>
          </a:bodyPr>
          <a:lstStyle/>
          <a:p>
            <a:pPr algn="ctr">
              <a:lnSpc>
                <a:spcPts val="2972"/>
              </a:lnSpc>
            </a:pPr>
            <a:r>
              <a:rPr lang="en-US" sz="2122" b="true">
                <a:solidFill>
                  <a:srgbClr val="000000"/>
                </a:solidFill>
                <a:latin typeface="Arimo Bold"/>
                <a:ea typeface="Arimo Bold"/>
                <a:cs typeface="Arimo Bold"/>
                <a:sym typeface="Arimo Bold"/>
              </a:rPr>
              <a:t>Remainder division</a:t>
            </a:r>
          </a:p>
        </p:txBody>
      </p:sp>
      <p:sp>
        <p:nvSpPr>
          <p:cNvPr name="TextBox 12" id="12"/>
          <p:cNvSpPr txBox="true"/>
          <p:nvPr/>
        </p:nvSpPr>
        <p:spPr>
          <a:xfrm rot="0">
            <a:off x="3831273" y="8477936"/>
            <a:ext cx="2395671" cy="780364"/>
          </a:xfrm>
          <a:prstGeom prst="rect">
            <a:avLst/>
          </a:prstGeom>
        </p:spPr>
        <p:txBody>
          <a:bodyPr anchor="t" rtlCol="false" tIns="0" lIns="0" bIns="0" rIns="0">
            <a:spAutoFit/>
          </a:bodyPr>
          <a:lstStyle/>
          <a:p>
            <a:pPr algn="ctr">
              <a:lnSpc>
                <a:spcPts val="2972"/>
              </a:lnSpc>
            </a:pPr>
            <a:r>
              <a:rPr lang="en-US" sz="2122" b="true">
                <a:solidFill>
                  <a:srgbClr val="000000"/>
                </a:solidFill>
                <a:latin typeface="Arimo Bold"/>
                <a:ea typeface="Arimo Bold"/>
                <a:cs typeface="Arimo Bold"/>
                <a:sym typeface="Arimo Bold"/>
              </a:rPr>
              <a:t>Integer </a:t>
            </a:r>
          </a:p>
          <a:p>
            <a:pPr algn="ctr">
              <a:lnSpc>
                <a:spcPts val="2972"/>
              </a:lnSpc>
            </a:pPr>
            <a:r>
              <a:rPr lang="en-US" sz="2122" b="true">
                <a:solidFill>
                  <a:srgbClr val="000000"/>
                </a:solidFill>
                <a:latin typeface="Arimo Bold"/>
                <a:ea typeface="Arimo Bold"/>
                <a:cs typeface="Arimo Bold"/>
                <a:sym typeface="Arimo Bold"/>
              </a:rPr>
              <a:t>division</a:t>
            </a:r>
          </a:p>
        </p:txBody>
      </p:sp>
      <p:sp>
        <p:nvSpPr>
          <p:cNvPr name="TextBox 13" id="13"/>
          <p:cNvSpPr txBox="true"/>
          <p:nvPr/>
        </p:nvSpPr>
        <p:spPr>
          <a:xfrm rot="0">
            <a:off x="7347725" y="2133260"/>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Pseudocode</a:t>
            </a:r>
          </a:p>
        </p:txBody>
      </p:sp>
      <p:sp>
        <p:nvSpPr>
          <p:cNvPr name="TextBox 14" id="14"/>
          <p:cNvSpPr txBox="true"/>
          <p:nvPr/>
        </p:nvSpPr>
        <p:spPr>
          <a:xfrm rot="0">
            <a:off x="11116978" y="2133260"/>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Python</a:t>
            </a:r>
          </a:p>
        </p:txBody>
      </p:sp>
      <p:sp>
        <p:nvSpPr>
          <p:cNvPr name="TextBox 15" id="15"/>
          <p:cNvSpPr txBox="true"/>
          <p:nvPr/>
        </p:nvSpPr>
        <p:spPr>
          <a:xfrm rot="0">
            <a:off x="7347725" y="3012557"/>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t>
            </a:r>
          </a:p>
        </p:txBody>
      </p:sp>
      <p:sp>
        <p:nvSpPr>
          <p:cNvPr name="TextBox 16" id="16"/>
          <p:cNvSpPr txBox="true"/>
          <p:nvPr/>
        </p:nvSpPr>
        <p:spPr>
          <a:xfrm rot="0">
            <a:off x="7347725" y="3924832"/>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t>
            </a:r>
          </a:p>
        </p:txBody>
      </p:sp>
      <p:sp>
        <p:nvSpPr>
          <p:cNvPr name="TextBox 17" id="17"/>
          <p:cNvSpPr txBox="true"/>
          <p:nvPr/>
        </p:nvSpPr>
        <p:spPr>
          <a:xfrm rot="0">
            <a:off x="7347725" y="4838480"/>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t>
            </a:r>
          </a:p>
        </p:txBody>
      </p:sp>
      <p:sp>
        <p:nvSpPr>
          <p:cNvPr name="TextBox 18" id="18"/>
          <p:cNvSpPr txBox="true"/>
          <p:nvPr/>
        </p:nvSpPr>
        <p:spPr>
          <a:xfrm rot="0">
            <a:off x="7347725" y="5752127"/>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t>
            </a:r>
          </a:p>
        </p:txBody>
      </p:sp>
      <p:sp>
        <p:nvSpPr>
          <p:cNvPr name="TextBox 19" id="19"/>
          <p:cNvSpPr txBox="true"/>
          <p:nvPr/>
        </p:nvSpPr>
        <p:spPr>
          <a:xfrm rot="0">
            <a:off x="7347725" y="6665775"/>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t>
            </a:r>
          </a:p>
        </p:txBody>
      </p:sp>
      <p:sp>
        <p:nvSpPr>
          <p:cNvPr name="TextBox 20" id="20"/>
          <p:cNvSpPr txBox="true"/>
          <p:nvPr/>
        </p:nvSpPr>
        <p:spPr>
          <a:xfrm rot="0">
            <a:off x="7347725" y="7579422"/>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MOD</a:t>
            </a:r>
          </a:p>
        </p:txBody>
      </p:sp>
      <p:sp>
        <p:nvSpPr>
          <p:cNvPr name="TextBox 21" id="21"/>
          <p:cNvSpPr txBox="true"/>
          <p:nvPr/>
        </p:nvSpPr>
        <p:spPr>
          <a:xfrm rot="0">
            <a:off x="7347725" y="8501782"/>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DIV</a:t>
            </a:r>
          </a:p>
        </p:txBody>
      </p:sp>
      <p:sp>
        <p:nvSpPr>
          <p:cNvPr name="TextBox 22" id="22"/>
          <p:cNvSpPr txBox="true"/>
          <p:nvPr/>
        </p:nvSpPr>
        <p:spPr>
          <a:xfrm rot="0">
            <a:off x="11116978" y="3011871"/>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t>
            </a:r>
          </a:p>
        </p:txBody>
      </p:sp>
      <p:sp>
        <p:nvSpPr>
          <p:cNvPr name="TextBox 23" id="23"/>
          <p:cNvSpPr txBox="true"/>
          <p:nvPr/>
        </p:nvSpPr>
        <p:spPr>
          <a:xfrm rot="0">
            <a:off x="11116978" y="3924146"/>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t>
            </a:r>
          </a:p>
        </p:txBody>
      </p:sp>
      <p:sp>
        <p:nvSpPr>
          <p:cNvPr name="TextBox 24" id="24"/>
          <p:cNvSpPr txBox="true"/>
          <p:nvPr/>
        </p:nvSpPr>
        <p:spPr>
          <a:xfrm rot="0">
            <a:off x="11116978" y="4837793"/>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t>
            </a:r>
          </a:p>
        </p:txBody>
      </p:sp>
      <p:sp>
        <p:nvSpPr>
          <p:cNvPr name="TextBox 25" id="25"/>
          <p:cNvSpPr txBox="true"/>
          <p:nvPr/>
        </p:nvSpPr>
        <p:spPr>
          <a:xfrm rot="0">
            <a:off x="11116978" y="5751441"/>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t>
            </a:r>
          </a:p>
        </p:txBody>
      </p:sp>
      <p:sp>
        <p:nvSpPr>
          <p:cNvPr name="TextBox 26" id="26"/>
          <p:cNvSpPr txBox="true"/>
          <p:nvPr/>
        </p:nvSpPr>
        <p:spPr>
          <a:xfrm rot="0">
            <a:off x="11116978" y="6665089"/>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t>
            </a:r>
          </a:p>
        </p:txBody>
      </p:sp>
      <p:sp>
        <p:nvSpPr>
          <p:cNvPr name="TextBox 27" id="27"/>
          <p:cNvSpPr txBox="true"/>
          <p:nvPr/>
        </p:nvSpPr>
        <p:spPr>
          <a:xfrm rot="0">
            <a:off x="11116978" y="7578736"/>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t>
            </a:r>
          </a:p>
        </p:txBody>
      </p:sp>
      <p:sp>
        <p:nvSpPr>
          <p:cNvPr name="TextBox 28" id="28"/>
          <p:cNvSpPr txBox="true"/>
          <p:nvPr/>
        </p:nvSpPr>
        <p:spPr>
          <a:xfrm rot="0">
            <a:off x="11116978" y="8501782"/>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t>
            </a:r>
          </a:p>
        </p:txBody>
      </p:sp>
      <p:grpSp>
        <p:nvGrpSpPr>
          <p:cNvPr name="Group 29" id="29"/>
          <p:cNvGrpSpPr/>
          <p:nvPr/>
        </p:nvGrpSpPr>
        <p:grpSpPr>
          <a:xfrm rot="0">
            <a:off x="2537237" y="180743"/>
            <a:ext cx="13213526" cy="9925515"/>
            <a:chOff x="0" y="0"/>
            <a:chExt cx="17618034" cy="13234020"/>
          </a:xfrm>
        </p:grpSpPr>
        <p:sp>
          <p:nvSpPr>
            <p:cNvPr name="Freeform 30" id="3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31" id="3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32" id="3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94.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sp>
        <p:nvSpPr>
          <p:cNvPr name="Freeform 3" id="3"/>
          <p:cNvSpPr/>
          <p:nvPr/>
        </p:nvSpPr>
        <p:spPr>
          <a:xfrm flipH="false" flipV="false" rot="0">
            <a:off x="4652983" y="1462267"/>
            <a:ext cx="10490024" cy="8824733"/>
          </a:xfrm>
          <a:custGeom>
            <a:avLst/>
            <a:gdLst/>
            <a:ahLst/>
            <a:cxnLst/>
            <a:rect r="r" b="b" t="t" l="l"/>
            <a:pathLst>
              <a:path h="8824733" w="10490024">
                <a:moveTo>
                  <a:pt x="0" y="0"/>
                </a:moveTo>
                <a:lnTo>
                  <a:pt x="10490024" y="0"/>
                </a:lnTo>
                <a:lnTo>
                  <a:pt x="10490024" y="8824733"/>
                </a:lnTo>
                <a:lnTo>
                  <a:pt x="0" y="8824733"/>
                </a:lnTo>
                <a:lnTo>
                  <a:pt x="0" y="0"/>
                </a:lnTo>
                <a:close/>
              </a:path>
            </a:pathLst>
          </a:custGeom>
          <a:blipFill>
            <a:blip r:embed="rId4">
              <a:extLst>
                <a:ext uri="{96DAC541-7B7A-43D3-8B79-37D633B846F1}">
                  <asvg:svgBlip xmlns:asvg="http://schemas.microsoft.com/office/drawing/2016/SVG/main" r:embed="rId5"/>
                </a:ext>
              </a:extLst>
            </a:blip>
            <a:stretch>
              <a:fillRect l="0" t="-50" r="0" b="-50"/>
            </a:stretch>
          </a:blipFill>
        </p:spPr>
      </p:sp>
      <p:sp>
        <p:nvSpPr>
          <p:cNvPr name="TextBox 4" id="4"/>
          <p:cNvSpPr txBox="true"/>
          <p:nvPr/>
        </p:nvSpPr>
        <p:spPr>
          <a:xfrm rot="0">
            <a:off x="672468" y="86001"/>
            <a:ext cx="3308047" cy="1266073"/>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Arithmetic Operators</a:t>
            </a:r>
          </a:p>
        </p:txBody>
      </p:sp>
      <p:sp>
        <p:nvSpPr>
          <p:cNvPr name="TextBox 5" id="5"/>
          <p:cNvSpPr txBox="true"/>
          <p:nvPr/>
        </p:nvSpPr>
        <p:spPr>
          <a:xfrm rot="0">
            <a:off x="5355127" y="1957060"/>
            <a:ext cx="8444082" cy="5466598"/>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Quick try out (on Python):</a:t>
            </a:r>
          </a:p>
          <a:p>
            <a:pPr algn="l" marL="778223" indent="-259408" lvl="2">
              <a:lnSpc>
                <a:spcPts val="4766"/>
              </a:lnSpc>
              <a:buAutoNum type="arabicPeriod" startAt="1"/>
            </a:pPr>
            <a:r>
              <a:rPr lang="en-US" b="true" sz="3404">
                <a:solidFill>
                  <a:srgbClr val="000000"/>
                </a:solidFill>
                <a:latin typeface="Arimo Bold"/>
                <a:ea typeface="Arimo Bold"/>
                <a:cs typeface="Arimo Bold"/>
                <a:sym typeface="Arimo Bold"/>
              </a:rPr>
              <a:t>Find the value of 352 + 102 + 21</a:t>
            </a:r>
          </a:p>
          <a:p>
            <a:pPr algn="l" marL="778223" indent="-259408" lvl="2">
              <a:lnSpc>
                <a:spcPts val="4766"/>
              </a:lnSpc>
              <a:buAutoNum type="arabicPeriod" startAt="1"/>
            </a:pPr>
            <a:r>
              <a:rPr lang="en-US" b="true" sz="3404">
                <a:solidFill>
                  <a:srgbClr val="000000"/>
                </a:solidFill>
                <a:latin typeface="Arimo Bold"/>
                <a:ea typeface="Arimo Bold"/>
                <a:cs typeface="Arimo Bold"/>
                <a:sym typeface="Arimo Bold"/>
              </a:rPr>
              <a:t>Find 2 to the power of 11</a:t>
            </a:r>
          </a:p>
          <a:p>
            <a:pPr algn="l" marL="778223" indent="-259408" lvl="2">
              <a:lnSpc>
                <a:spcPts val="4766"/>
              </a:lnSpc>
              <a:buAutoNum type="arabicPeriod" startAt="1"/>
            </a:pPr>
            <a:r>
              <a:rPr lang="en-US" b="true" sz="3404">
                <a:solidFill>
                  <a:srgbClr val="000000"/>
                </a:solidFill>
                <a:latin typeface="Arimo Bold"/>
                <a:ea typeface="Arimo Bold"/>
                <a:cs typeface="Arimo Bold"/>
                <a:sym typeface="Arimo Bold"/>
              </a:rPr>
              <a:t>Find the remainder when 1980 is divided by 7</a:t>
            </a:r>
          </a:p>
          <a:p>
            <a:pPr algn="l" marL="778223" indent="-259408" lvl="2">
              <a:lnSpc>
                <a:spcPts val="4766"/>
              </a:lnSpc>
              <a:buAutoNum type="arabicPeriod" startAt="1"/>
            </a:pPr>
            <a:r>
              <a:rPr lang="en-US" b="true" sz="3404">
                <a:solidFill>
                  <a:srgbClr val="000000"/>
                </a:solidFill>
                <a:latin typeface="Arimo Bold"/>
                <a:ea typeface="Arimo Bold"/>
                <a:cs typeface="Arimo Bold"/>
                <a:sym typeface="Arimo Bold"/>
              </a:rPr>
              <a:t>Try to add two characters/strings and see what you observed </a:t>
            </a:r>
          </a:p>
        </p:txBody>
      </p:sp>
      <p:grpSp>
        <p:nvGrpSpPr>
          <p:cNvPr name="Group 6" id="6"/>
          <p:cNvGrpSpPr/>
          <p:nvPr/>
        </p:nvGrpSpPr>
        <p:grpSpPr>
          <a:xfrm rot="0">
            <a:off x="2537237" y="180743"/>
            <a:ext cx="13213526" cy="9925515"/>
            <a:chOff x="0" y="0"/>
            <a:chExt cx="17618034" cy="13234020"/>
          </a:xfrm>
        </p:grpSpPr>
        <p:sp>
          <p:nvSpPr>
            <p:cNvPr name="Freeform 7" id="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8" id="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9" id="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95.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aphicFrame>
        <p:nvGraphicFramePr>
          <p:cNvPr name="Table 3" id="3"/>
          <p:cNvGraphicFramePr>
            <a:graphicFrameLocks noGrp="true"/>
          </p:cNvGraphicFramePr>
          <p:nvPr/>
        </p:nvGraphicFramePr>
        <p:xfrm>
          <a:off x="4370847" y="1939403"/>
          <a:ext cx="9525000" cy="6134100"/>
        </p:xfrm>
        <a:graphic>
          <a:graphicData uri="http://schemas.openxmlformats.org/drawingml/2006/table">
            <a:tbl>
              <a:tblPr/>
              <a:tblGrid>
                <a:gridCol w="3175000"/>
                <a:gridCol w="3175000"/>
                <a:gridCol w="3175000"/>
              </a:tblGrid>
              <a:tr h="8763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9999"/>
                    </a:solidFill>
                  </a:tcPr>
                </a:tc>
              </a:tr>
              <a:tr h="8763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763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763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763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763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76300">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D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
        <p:nvSpPr>
          <p:cNvPr name="TextBox 4" id="4"/>
          <p:cNvSpPr txBox="true"/>
          <p:nvPr/>
        </p:nvSpPr>
        <p:spPr>
          <a:xfrm rot="0">
            <a:off x="672468" y="86001"/>
            <a:ext cx="3308047" cy="1266073"/>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Logical Operators</a:t>
            </a:r>
          </a:p>
        </p:txBody>
      </p:sp>
      <p:sp>
        <p:nvSpPr>
          <p:cNvPr name="TextBox 5" id="5"/>
          <p:cNvSpPr txBox="true"/>
          <p:nvPr/>
        </p:nvSpPr>
        <p:spPr>
          <a:xfrm rot="0">
            <a:off x="4198648" y="1920609"/>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Operator</a:t>
            </a:r>
          </a:p>
        </p:txBody>
      </p:sp>
      <p:sp>
        <p:nvSpPr>
          <p:cNvPr name="TextBox 6" id="6"/>
          <p:cNvSpPr txBox="true"/>
          <p:nvPr/>
        </p:nvSpPr>
        <p:spPr>
          <a:xfrm rot="0">
            <a:off x="7489977" y="2769959"/>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&gt;</a:t>
            </a:r>
          </a:p>
        </p:txBody>
      </p:sp>
      <p:sp>
        <p:nvSpPr>
          <p:cNvPr name="TextBox 7" id="7"/>
          <p:cNvSpPr txBox="true"/>
          <p:nvPr/>
        </p:nvSpPr>
        <p:spPr>
          <a:xfrm rot="0">
            <a:off x="7489977" y="3769332"/>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&lt;</a:t>
            </a:r>
          </a:p>
        </p:txBody>
      </p:sp>
      <p:sp>
        <p:nvSpPr>
          <p:cNvPr name="TextBox 8" id="8"/>
          <p:cNvSpPr txBox="true"/>
          <p:nvPr/>
        </p:nvSpPr>
        <p:spPr>
          <a:xfrm rot="0">
            <a:off x="7489977" y="4678577"/>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t>
            </a:r>
          </a:p>
        </p:txBody>
      </p:sp>
      <p:sp>
        <p:nvSpPr>
          <p:cNvPr name="TextBox 9" id="9"/>
          <p:cNvSpPr txBox="true"/>
          <p:nvPr/>
        </p:nvSpPr>
        <p:spPr>
          <a:xfrm rot="0">
            <a:off x="7489977" y="5487166"/>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&gt;=</a:t>
            </a:r>
          </a:p>
        </p:txBody>
      </p:sp>
      <p:sp>
        <p:nvSpPr>
          <p:cNvPr name="TextBox 10" id="10"/>
          <p:cNvSpPr txBox="true"/>
          <p:nvPr/>
        </p:nvSpPr>
        <p:spPr>
          <a:xfrm rot="0">
            <a:off x="7489977" y="6396411"/>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&lt;=</a:t>
            </a:r>
          </a:p>
        </p:txBody>
      </p:sp>
      <p:sp>
        <p:nvSpPr>
          <p:cNvPr name="TextBox 11" id="11"/>
          <p:cNvSpPr txBox="true"/>
          <p:nvPr/>
        </p:nvSpPr>
        <p:spPr>
          <a:xfrm rot="0">
            <a:off x="7489977" y="7310059"/>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&lt;&gt;</a:t>
            </a:r>
          </a:p>
        </p:txBody>
      </p:sp>
      <p:sp>
        <p:nvSpPr>
          <p:cNvPr name="TextBox 12" id="12"/>
          <p:cNvSpPr txBox="true"/>
          <p:nvPr/>
        </p:nvSpPr>
        <p:spPr>
          <a:xfrm rot="0">
            <a:off x="10609106" y="2769959"/>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&gt;</a:t>
            </a:r>
          </a:p>
        </p:txBody>
      </p:sp>
      <p:sp>
        <p:nvSpPr>
          <p:cNvPr name="TextBox 13" id="13"/>
          <p:cNvSpPr txBox="true"/>
          <p:nvPr/>
        </p:nvSpPr>
        <p:spPr>
          <a:xfrm rot="0">
            <a:off x="10609106" y="3769332"/>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&lt;</a:t>
            </a:r>
          </a:p>
        </p:txBody>
      </p:sp>
      <p:sp>
        <p:nvSpPr>
          <p:cNvPr name="TextBox 14" id="14"/>
          <p:cNvSpPr txBox="true"/>
          <p:nvPr/>
        </p:nvSpPr>
        <p:spPr>
          <a:xfrm rot="0">
            <a:off x="10609106" y="4678577"/>
            <a:ext cx="3308047" cy="665998"/>
          </a:xfrm>
          <a:prstGeom prst="rect">
            <a:avLst/>
          </a:prstGeom>
        </p:spPr>
        <p:txBody>
          <a:bodyPr anchor="t" rtlCol="false" tIns="0" lIns="0" bIns="0" rIns="0">
            <a:spAutoFit/>
          </a:bodyPr>
          <a:lstStyle/>
          <a:p>
            <a:pPr algn="ctr">
              <a:lnSpc>
                <a:spcPts val="4766"/>
              </a:lnSpc>
            </a:pPr>
            <a:r>
              <a:rPr lang="en-US" sz="3404" b="true">
                <a:solidFill>
                  <a:srgbClr val="7F3501"/>
                </a:solidFill>
                <a:latin typeface="Arimo Bold"/>
                <a:ea typeface="Arimo Bold"/>
                <a:cs typeface="Arimo Bold"/>
                <a:sym typeface="Arimo Bold"/>
              </a:rPr>
              <a:t>==</a:t>
            </a:r>
          </a:p>
        </p:txBody>
      </p:sp>
      <p:sp>
        <p:nvSpPr>
          <p:cNvPr name="TextBox 15" id="15"/>
          <p:cNvSpPr txBox="true"/>
          <p:nvPr/>
        </p:nvSpPr>
        <p:spPr>
          <a:xfrm rot="0">
            <a:off x="10609106" y="5487166"/>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&gt;=</a:t>
            </a:r>
          </a:p>
        </p:txBody>
      </p:sp>
      <p:sp>
        <p:nvSpPr>
          <p:cNvPr name="TextBox 16" id="16"/>
          <p:cNvSpPr txBox="true"/>
          <p:nvPr/>
        </p:nvSpPr>
        <p:spPr>
          <a:xfrm rot="0">
            <a:off x="10609106" y="6396411"/>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&lt;=</a:t>
            </a:r>
          </a:p>
        </p:txBody>
      </p:sp>
      <p:sp>
        <p:nvSpPr>
          <p:cNvPr name="TextBox 17" id="17"/>
          <p:cNvSpPr txBox="true"/>
          <p:nvPr/>
        </p:nvSpPr>
        <p:spPr>
          <a:xfrm rot="0">
            <a:off x="10609106" y="7310059"/>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t>
            </a:r>
          </a:p>
        </p:txBody>
      </p:sp>
      <p:sp>
        <p:nvSpPr>
          <p:cNvPr name="TextBox 18" id="18"/>
          <p:cNvSpPr txBox="true"/>
          <p:nvPr/>
        </p:nvSpPr>
        <p:spPr>
          <a:xfrm rot="0">
            <a:off x="7489977" y="1920609"/>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Pseudocode</a:t>
            </a:r>
          </a:p>
        </p:txBody>
      </p:sp>
      <p:sp>
        <p:nvSpPr>
          <p:cNvPr name="TextBox 19" id="19"/>
          <p:cNvSpPr txBox="true"/>
          <p:nvPr/>
        </p:nvSpPr>
        <p:spPr>
          <a:xfrm rot="0">
            <a:off x="10798023" y="1920609"/>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Python</a:t>
            </a:r>
          </a:p>
        </p:txBody>
      </p:sp>
      <p:sp>
        <p:nvSpPr>
          <p:cNvPr name="TextBox 20" id="20"/>
          <p:cNvSpPr txBox="true"/>
          <p:nvPr/>
        </p:nvSpPr>
        <p:spPr>
          <a:xfrm rot="0">
            <a:off x="4198648" y="2855684"/>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More than</a:t>
            </a:r>
          </a:p>
        </p:txBody>
      </p:sp>
      <p:sp>
        <p:nvSpPr>
          <p:cNvPr name="TextBox 21" id="21"/>
          <p:cNvSpPr txBox="true"/>
          <p:nvPr/>
        </p:nvSpPr>
        <p:spPr>
          <a:xfrm rot="0">
            <a:off x="4198648" y="3702657"/>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Less than</a:t>
            </a:r>
          </a:p>
        </p:txBody>
      </p:sp>
      <p:sp>
        <p:nvSpPr>
          <p:cNvPr name="TextBox 22" id="22"/>
          <p:cNvSpPr txBox="true"/>
          <p:nvPr/>
        </p:nvSpPr>
        <p:spPr>
          <a:xfrm rot="0">
            <a:off x="4181930" y="4635354"/>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Equal</a:t>
            </a:r>
          </a:p>
        </p:txBody>
      </p:sp>
      <p:sp>
        <p:nvSpPr>
          <p:cNvPr name="TextBox 23" id="23"/>
          <p:cNvSpPr txBox="true"/>
          <p:nvPr/>
        </p:nvSpPr>
        <p:spPr>
          <a:xfrm rot="0">
            <a:off x="4732771" y="5405044"/>
            <a:ext cx="2239799" cy="868341"/>
          </a:xfrm>
          <a:prstGeom prst="rect">
            <a:avLst/>
          </a:prstGeom>
        </p:spPr>
        <p:txBody>
          <a:bodyPr anchor="t" rtlCol="false" tIns="0" lIns="0" bIns="0" rIns="0">
            <a:spAutoFit/>
          </a:bodyPr>
          <a:lstStyle/>
          <a:p>
            <a:pPr algn="ctr">
              <a:lnSpc>
                <a:spcPts val="3227"/>
              </a:lnSpc>
            </a:pPr>
            <a:r>
              <a:rPr lang="en-US" sz="2305" b="true">
                <a:solidFill>
                  <a:srgbClr val="000000"/>
                </a:solidFill>
                <a:latin typeface="Arimo Bold"/>
                <a:ea typeface="Arimo Bold"/>
                <a:cs typeface="Arimo Bold"/>
                <a:sym typeface="Arimo Bold"/>
              </a:rPr>
              <a:t>Greater than or equal to </a:t>
            </a:r>
          </a:p>
        </p:txBody>
      </p:sp>
      <p:sp>
        <p:nvSpPr>
          <p:cNvPr name="TextBox 24" id="24"/>
          <p:cNvSpPr txBox="true"/>
          <p:nvPr/>
        </p:nvSpPr>
        <p:spPr>
          <a:xfrm rot="0">
            <a:off x="4732771" y="6378160"/>
            <a:ext cx="2239799" cy="868341"/>
          </a:xfrm>
          <a:prstGeom prst="rect">
            <a:avLst/>
          </a:prstGeom>
        </p:spPr>
        <p:txBody>
          <a:bodyPr anchor="t" rtlCol="false" tIns="0" lIns="0" bIns="0" rIns="0">
            <a:spAutoFit/>
          </a:bodyPr>
          <a:lstStyle/>
          <a:p>
            <a:pPr algn="ctr">
              <a:lnSpc>
                <a:spcPts val="3227"/>
              </a:lnSpc>
            </a:pPr>
            <a:r>
              <a:rPr lang="en-US" sz="2305" b="true">
                <a:solidFill>
                  <a:srgbClr val="000000"/>
                </a:solidFill>
                <a:latin typeface="Arimo Bold"/>
                <a:ea typeface="Arimo Bold"/>
                <a:cs typeface="Arimo Bold"/>
                <a:sym typeface="Arimo Bold"/>
              </a:rPr>
              <a:t>Less than or equal to </a:t>
            </a:r>
          </a:p>
        </p:txBody>
      </p:sp>
      <p:sp>
        <p:nvSpPr>
          <p:cNvPr name="TextBox 25" id="25"/>
          <p:cNvSpPr txBox="true"/>
          <p:nvPr/>
        </p:nvSpPr>
        <p:spPr>
          <a:xfrm rot="0">
            <a:off x="4198648" y="7389376"/>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Not Equal</a:t>
            </a:r>
          </a:p>
        </p:txBody>
      </p:sp>
      <p:grpSp>
        <p:nvGrpSpPr>
          <p:cNvPr name="Group 26" id="26"/>
          <p:cNvGrpSpPr/>
          <p:nvPr/>
        </p:nvGrpSpPr>
        <p:grpSpPr>
          <a:xfrm rot="0">
            <a:off x="2537237" y="180743"/>
            <a:ext cx="13213526" cy="9925515"/>
            <a:chOff x="0" y="0"/>
            <a:chExt cx="17618034" cy="13234020"/>
          </a:xfrm>
        </p:grpSpPr>
        <p:sp>
          <p:nvSpPr>
            <p:cNvPr name="Freeform 27" id="2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28" id="2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29" id="2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96.xml><?xml version="1.0" encoding="utf-8"?>
<p:sld xmlns:p="http://schemas.openxmlformats.org/presentationml/2006/main" xmlns:a="http://schemas.openxmlformats.org/drawingml/2006/main" xmlns:r="http://schemas.openxmlformats.org/officeDocument/2006/relationships">
  <p:cSld>
    <p:bg>
      <p:bgPr>
        <a:solidFill>
          <a:srgbClr val="FFF6E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652983" cy="1590474"/>
          </a:xfrm>
          <a:custGeom>
            <a:avLst/>
            <a:gdLst/>
            <a:ahLst/>
            <a:cxnLst/>
            <a:rect r="r" b="b" t="t" l="l"/>
            <a:pathLst>
              <a:path h="1590474" w="4652983">
                <a:moveTo>
                  <a:pt x="0" y="0"/>
                </a:moveTo>
                <a:lnTo>
                  <a:pt x="4652983" y="0"/>
                </a:lnTo>
                <a:lnTo>
                  <a:pt x="4652983" y="1590474"/>
                </a:lnTo>
                <a:lnTo>
                  <a:pt x="0" y="1590474"/>
                </a:lnTo>
                <a:lnTo>
                  <a:pt x="0" y="0"/>
                </a:lnTo>
                <a:close/>
              </a:path>
            </a:pathLst>
          </a:custGeom>
          <a:blipFill>
            <a:blip r:embed="rId2">
              <a:extLst>
                <a:ext uri="{96DAC541-7B7A-43D3-8B79-37D633B846F1}">
                  <asvg:svgBlip xmlns:asvg="http://schemas.microsoft.com/office/drawing/2016/SVG/main" r:embed="rId3"/>
                </a:ext>
              </a:extLst>
            </a:blip>
            <a:stretch>
              <a:fillRect l="-146" t="0" r="-146" b="0"/>
            </a:stretch>
          </a:blipFill>
        </p:spPr>
      </p:sp>
      <p:graphicFrame>
        <p:nvGraphicFramePr>
          <p:cNvPr name="Table 3" id="3"/>
          <p:cNvGraphicFramePr>
            <a:graphicFrameLocks noGrp="true"/>
          </p:cNvGraphicFramePr>
          <p:nvPr/>
        </p:nvGraphicFramePr>
        <p:xfrm>
          <a:off x="4263662" y="2719240"/>
          <a:ext cx="10871200" cy="4826000"/>
        </p:xfrm>
        <a:graphic>
          <a:graphicData uri="http://schemas.openxmlformats.org/drawingml/2006/table">
            <a:tbl>
              <a:tblPr/>
              <a:tblGrid>
                <a:gridCol w="2717800"/>
                <a:gridCol w="2717800"/>
                <a:gridCol w="2717800"/>
                <a:gridCol w="2717800"/>
              </a:tblGrid>
              <a:tr h="1206500">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r>
              <a:tr h="1206500">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1206500">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1206500">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l">
                        <a:lnSpc>
                          <a:spcPts val="1679"/>
                        </a:lnSpc>
                        <a:defRPr/>
                      </a:pP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bl>
          </a:graphicData>
        </a:graphic>
      </p:graphicFrame>
      <p:sp>
        <p:nvSpPr>
          <p:cNvPr name="TextBox 4" id="4"/>
          <p:cNvSpPr txBox="true"/>
          <p:nvPr/>
        </p:nvSpPr>
        <p:spPr>
          <a:xfrm rot="0">
            <a:off x="672468" y="86001"/>
            <a:ext cx="3308047" cy="1266073"/>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Boolean</a:t>
            </a:r>
          </a:p>
          <a:p>
            <a:pPr algn="ctr">
              <a:lnSpc>
                <a:spcPts val="4766"/>
              </a:lnSpc>
            </a:pPr>
            <a:r>
              <a:rPr lang="en-US" sz="3404" b="true">
                <a:solidFill>
                  <a:srgbClr val="000000"/>
                </a:solidFill>
                <a:latin typeface="Arimo Bold"/>
                <a:ea typeface="Arimo Bold"/>
                <a:cs typeface="Arimo Bold"/>
                <a:sym typeface="Arimo Bold"/>
              </a:rPr>
              <a:t>Operator</a:t>
            </a:r>
          </a:p>
        </p:txBody>
      </p:sp>
      <p:sp>
        <p:nvSpPr>
          <p:cNvPr name="TextBox 5" id="5"/>
          <p:cNvSpPr txBox="true"/>
          <p:nvPr/>
        </p:nvSpPr>
        <p:spPr>
          <a:xfrm rot="0">
            <a:off x="3980515" y="2789093"/>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Operator</a:t>
            </a:r>
          </a:p>
        </p:txBody>
      </p:sp>
      <p:sp>
        <p:nvSpPr>
          <p:cNvPr name="TextBox 6" id="6"/>
          <p:cNvSpPr txBox="true"/>
          <p:nvPr/>
        </p:nvSpPr>
        <p:spPr>
          <a:xfrm rot="0">
            <a:off x="3980515" y="4087659"/>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AND</a:t>
            </a:r>
          </a:p>
        </p:txBody>
      </p:sp>
      <p:sp>
        <p:nvSpPr>
          <p:cNvPr name="TextBox 7" id="7"/>
          <p:cNvSpPr txBox="true"/>
          <p:nvPr/>
        </p:nvSpPr>
        <p:spPr>
          <a:xfrm rot="0">
            <a:off x="3980515" y="5382307"/>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OR</a:t>
            </a:r>
          </a:p>
        </p:txBody>
      </p:sp>
      <p:sp>
        <p:nvSpPr>
          <p:cNvPr name="TextBox 8" id="8"/>
          <p:cNvSpPr txBox="true"/>
          <p:nvPr/>
        </p:nvSpPr>
        <p:spPr>
          <a:xfrm rot="0">
            <a:off x="3980515" y="6676954"/>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NOT</a:t>
            </a:r>
          </a:p>
        </p:txBody>
      </p:sp>
      <p:sp>
        <p:nvSpPr>
          <p:cNvPr name="TextBox 9" id="9"/>
          <p:cNvSpPr txBox="true"/>
          <p:nvPr/>
        </p:nvSpPr>
        <p:spPr>
          <a:xfrm rot="0">
            <a:off x="9807969" y="2939682"/>
            <a:ext cx="2583518" cy="515409"/>
          </a:xfrm>
          <a:prstGeom prst="rect">
            <a:avLst/>
          </a:prstGeom>
        </p:spPr>
        <p:txBody>
          <a:bodyPr anchor="t" rtlCol="false" tIns="0" lIns="0" bIns="0" rIns="0">
            <a:spAutoFit/>
          </a:bodyPr>
          <a:lstStyle/>
          <a:p>
            <a:pPr algn="ctr">
              <a:lnSpc>
                <a:spcPts val="3722"/>
              </a:lnSpc>
            </a:pPr>
            <a:r>
              <a:rPr lang="en-US" sz="2658" b="true">
                <a:solidFill>
                  <a:srgbClr val="000000"/>
                </a:solidFill>
                <a:latin typeface="Arimo Bold"/>
                <a:ea typeface="Arimo Bold"/>
                <a:cs typeface="Arimo Bold"/>
                <a:sym typeface="Arimo Bold"/>
              </a:rPr>
              <a:t>Pseudocode</a:t>
            </a:r>
          </a:p>
        </p:txBody>
      </p:sp>
      <p:sp>
        <p:nvSpPr>
          <p:cNvPr name="TextBox 10" id="10"/>
          <p:cNvSpPr txBox="true"/>
          <p:nvPr/>
        </p:nvSpPr>
        <p:spPr>
          <a:xfrm rot="0">
            <a:off x="12125346" y="2789093"/>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Python</a:t>
            </a:r>
          </a:p>
        </p:txBody>
      </p:sp>
      <p:sp>
        <p:nvSpPr>
          <p:cNvPr name="TextBox 11" id="11"/>
          <p:cNvSpPr txBox="true"/>
          <p:nvPr/>
        </p:nvSpPr>
        <p:spPr>
          <a:xfrm rot="0">
            <a:off x="6611754" y="2970177"/>
            <a:ext cx="3308047" cy="488832"/>
          </a:xfrm>
          <a:prstGeom prst="rect">
            <a:avLst/>
          </a:prstGeom>
        </p:spPr>
        <p:txBody>
          <a:bodyPr anchor="t" rtlCol="false" tIns="0" lIns="0" bIns="0" rIns="0">
            <a:spAutoFit/>
          </a:bodyPr>
          <a:lstStyle/>
          <a:p>
            <a:pPr algn="ctr">
              <a:lnSpc>
                <a:spcPts val="3506"/>
              </a:lnSpc>
            </a:pPr>
            <a:r>
              <a:rPr lang="en-US" sz="2504" b="true">
                <a:solidFill>
                  <a:srgbClr val="000000"/>
                </a:solidFill>
                <a:latin typeface="Arimo Bold"/>
                <a:ea typeface="Arimo Bold"/>
                <a:cs typeface="Arimo Bold"/>
                <a:sym typeface="Arimo Bold"/>
              </a:rPr>
              <a:t>Description</a:t>
            </a:r>
          </a:p>
        </p:txBody>
      </p:sp>
      <p:sp>
        <p:nvSpPr>
          <p:cNvPr name="TextBox 12" id="12"/>
          <p:cNvSpPr txBox="true"/>
          <p:nvPr/>
        </p:nvSpPr>
        <p:spPr>
          <a:xfrm rot="0">
            <a:off x="6499922" y="4195292"/>
            <a:ext cx="3308047" cy="488832"/>
          </a:xfrm>
          <a:prstGeom prst="rect">
            <a:avLst/>
          </a:prstGeom>
        </p:spPr>
        <p:txBody>
          <a:bodyPr anchor="t" rtlCol="false" tIns="0" lIns="0" bIns="0" rIns="0">
            <a:spAutoFit/>
          </a:bodyPr>
          <a:lstStyle/>
          <a:p>
            <a:pPr algn="ctr">
              <a:lnSpc>
                <a:spcPts val="3506"/>
              </a:lnSpc>
            </a:pPr>
            <a:r>
              <a:rPr lang="en-US" sz="2504" b="true">
                <a:solidFill>
                  <a:srgbClr val="000000"/>
                </a:solidFill>
                <a:latin typeface="Arimo Bold"/>
                <a:ea typeface="Arimo Bold"/>
                <a:cs typeface="Arimo Bold"/>
                <a:sym typeface="Arimo Bold"/>
              </a:rPr>
              <a:t>Both True</a:t>
            </a:r>
          </a:p>
        </p:txBody>
      </p:sp>
      <p:sp>
        <p:nvSpPr>
          <p:cNvPr name="TextBox 13" id="13"/>
          <p:cNvSpPr txBox="true"/>
          <p:nvPr/>
        </p:nvSpPr>
        <p:spPr>
          <a:xfrm rot="0">
            <a:off x="6499922" y="5496607"/>
            <a:ext cx="3308047" cy="488832"/>
          </a:xfrm>
          <a:prstGeom prst="rect">
            <a:avLst/>
          </a:prstGeom>
        </p:spPr>
        <p:txBody>
          <a:bodyPr anchor="t" rtlCol="false" tIns="0" lIns="0" bIns="0" rIns="0">
            <a:spAutoFit/>
          </a:bodyPr>
          <a:lstStyle/>
          <a:p>
            <a:pPr algn="ctr">
              <a:lnSpc>
                <a:spcPts val="3506"/>
              </a:lnSpc>
            </a:pPr>
            <a:r>
              <a:rPr lang="en-US" sz="2504" b="true">
                <a:solidFill>
                  <a:srgbClr val="000000"/>
                </a:solidFill>
                <a:latin typeface="Arimo Bold"/>
                <a:ea typeface="Arimo Bold"/>
                <a:cs typeface="Arimo Bold"/>
                <a:sym typeface="Arimo Bold"/>
              </a:rPr>
              <a:t>Either True</a:t>
            </a:r>
          </a:p>
        </p:txBody>
      </p:sp>
      <p:sp>
        <p:nvSpPr>
          <p:cNvPr name="TextBox 14" id="14"/>
          <p:cNvSpPr txBox="true"/>
          <p:nvPr/>
        </p:nvSpPr>
        <p:spPr>
          <a:xfrm rot="0">
            <a:off x="6499922" y="6715054"/>
            <a:ext cx="3308047" cy="488832"/>
          </a:xfrm>
          <a:prstGeom prst="rect">
            <a:avLst/>
          </a:prstGeom>
        </p:spPr>
        <p:txBody>
          <a:bodyPr anchor="t" rtlCol="false" tIns="0" lIns="0" bIns="0" rIns="0">
            <a:spAutoFit/>
          </a:bodyPr>
          <a:lstStyle/>
          <a:p>
            <a:pPr algn="ctr">
              <a:lnSpc>
                <a:spcPts val="3506"/>
              </a:lnSpc>
            </a:pPr>
            <a:r>
              <a:rPr lang="en-US" sz="2504" b="true">
                <a:solidFill>
                  <a:srgbClr val="000000"/>
                </a:solidFill>
                <a:latin typeface="Arimo Bold"/>
                <a:ea typeface="Arimo Bold"/>
                <a:cs typeface="Arimo Bold"/>
                <a:sym typeface="Arimo Bold"/>
              </a:rPr>
              <a:t>Not True</a:t>
            </a:r>
          </a:p>
        </p:txBody>
      </p:sp>
      <p:sp>
        <p:nvSpPr>
          <p:cNvPr name="TextBox 15" id="15"/>
          <p:cNvSpPr txBox="true"/>
          <p:nvPr/>
        </p:nvSpPr>
        <p:spPr>
          <a:xfrm rot="0">
            <a:off x="9445705" y="4087659"/>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AND</a:t>
            </a:r>
          </a:p>
        </p:txBody>
      </p:sp>
      <p:sp>
        <p:nvSpPr>
          <p:cNvPr name="TextBox 16" id="16"/>
          <p:cNvSpPr txBox="true"/>
          <p:nvPr/>
        </p:nvSpPr>
        <p:spPr>
          <a:xfrm rot="0">
            <a:off x="9445705" y="5382307"/>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OR</a:t>
            </a:r>
          </a:p>
        </p:txBody>
      </p:sp>
      <p:sp>
        <p:nvSpPr>
          <p:cNvPr name="TextBox 17" id="17"/>
          <p:cNvSpPr txBox="true"/>
          <p:nvPr/>
        </p:nvSpPr>
        <p:spPr>
          <a:xfrm rot="0">
            <a:off x="9445705" y="6676954"/>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NOT</a:t>
            </a:r>
          </a:p>
        </p:txBody>
      </p:sp>
      <p:sp>
        <p:nvSpPr>
          <p:cNvPr name="TextBox 18" id="18"/>
          <p:cNvSpPr txBox="true"/>
          <p:nvPr/>
        </p:nvSpPr>
        <p:spPr>
          <a:xfrm rot="0">
            <a:off x="12032023" y="4087659"/>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and</a:t>
            </a:r>
          </a:p>
        </p:txBody>
      </p:sp>
      <p:sp>
        <p:nvSpPr>
          <p:cNvPr name="TextBox 19" id="19"/>
          <p:cNvSpPr txBox="true"/>
          <p:nvPr/>
        </p:nvSpPr>
        <p:spPr>
          <a:xfrm rot="0">
            <a:off x="12032023" y="5382307"/>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or</a:t>
            </a:r>
          </a:p>
        </p:txBody>
      </p:sp>
      <p:sp>
        <p:nvSpPr>
          <p:cNvPr name="TextBox 20" id="20"/>
          <p:cNvSpPr txBox="true"/>
          <p:nvPr/>
        </p:nvSpPr>
        <p:spPr>
          <a:xfrm rot="0">
            <a:off x="12032023" y="6676954"/>
            <a:ext cx="3308047" cy="665998"/>
          </a:xfrm>
          <a:prstGeom prst="rect">
            <a:avLst/>
          </a:prstGeom>
        </p:spPr>
        <p:txBody>
          <a:bodyPr anchor="t" rtlCol="false" tIns="0" lIns="0" bIns="0" rIns="0">
            <a:spAutoFit/>
          </a:bodyPr>
          <a:lstStyle/>
          <a:p>
            <a:pPr algn="ctr">
              <a:lnSpc>
                <a:spcPts val="4766"/>
              </a:lnSpc>
            </a:pPr>
            <a:r>
              <a:rPr lang="en-US" sz="3404" b="true">
                <a:solidFill>
                  <a:srgbClr val="000000"/>
                </a:solidFill>
                <a:latin typeface="Arimo Bold"/>
                <a:ea typeface="Arimo Bold"/>
                <a:cs typeface="Arimo Bold"/>
                <a:sym typeface="Arimo Bold"/>
              </a:rPr>
              <a:t>not</a:t>
            </a:r>
          </a:p>
        </p:txBody>
      </p:sp>
      <p:grpSp>
        <p:nvGrpSpPr>
          <p:cNvPr name="Group 21" id="21"/>
          <p:cNvGrpSpPr/>
          <p:nvPr/>
        </p:nvGrpSpPr>
        <p:grpSpPr>
          <a:xfrm rot="0">
            <a:off x="2537237" y="180743"/>
            <a:ext cx="13213526" cy="9925515"/>
            <a:chOff x="0" y="0"/>
            <a:chExt cx="17618034" cy="13234020"/>
          </a:xfrm>
        </p:grpSpPr>
        <p:sp>
          <p:nvSpPr>
            <p:cNvPr name="Freeform 22" id="2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23" id="2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24" id="2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97.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939610"/>
            <a:ext cx="6755642" cy="4114800"/>
          </a:xfrm>
          <a:custGeom>
            <a:avLst/>
            <a:gdLst/>
            <a:ahLst/>
            <a:cxnLst/>
            <a:rect r="r" b="b" t="t" l="l"/>
            <a:pathLst>
              <a:path h="4114800" w="6755642">
                <a:moveTo>
                  <a:pt x="0" y="0"/>
                </a:moveTo>
                <a:lnTo>
                  <a:pt x="6755642" y="0"/>
                </a:lnTo>
                <a:lnTo>
                  <a:pt x="67556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63" r="0" b="-63"/>
            </a:stretch>
          </a:blipFill>
        </p:spPr>
      </p:sp>
      <p:sp>
        <p:nvSpPr>
          <p:cNvPr name="TextBox 3" id="3"/>
          <p:cNvSpPr txBox="true"/>
          <p:nvPr/>
        </p:nvSpPr>
        <p:spPr>
          <a:xfrm rot="0">
            <a:off x="1603489" y="1335691"/>
            <a:ext cx="15655811" cy="1105222"/>
          </a:xfrm>
          <a:prstGeom prst="rect">
            <a:avLst/>
          </a:prstGeom>
        </p:spPr>
        <p:txBody>
          <a:bodyPr anchor="t" rtlCol="false" tIns="0" lIns="0" bIns="0" rIns="0">
            <a:spAutoFit/>
          </a:bodyPr>
          <a:lstStyle/>
          <a:p>
            <a:pPr algn="ctr">
              <a:lnSpc>
                <a:spcPts val="5701"/>
              </a:lnSpc>
            </a:pPr>
            <a:r>
              <a:rPr lang="en-US" sz="9504">
                <a:solidFill>
                  <a:srgbClr val="5E17EB"/>
                </a:solidFill>
                <a:latin typeface="Spectre"/>
                <a:ea typeface="Spectre"/>
                <a:cs typeface="Spectre"/>
                <a:sym typeface="Spectre"/>
              </a:rPr>
              <a:t>PROGRAMMING </a:t>
            </a:r>
          </a:p>
          <a:p>
            <a:pPr algn="ctr">
              <a:lnSpc>
                <a:spcPts val="5701"/>
              </a:lnSpc>
            </a:pPr>
            <a:r>
              <a:rPr lang="en-US" sz="9504">
                <a:solidFill>
                  <a:srgbClr val="5E17EB"/>
                </a:solidFill>
                <a:latin typeface="Spectre"/>
                <a:ea typeface="Spectre"/>
                <a:cs typeface="Spectre"/>
                <a:sym typeface="Spectre"/>
              </a:rPr>
              <a:t>TIME</a:t>
            </a:r>
          </a:p>
        </p:txBody>
      </p:sp>
      <p:sp>
        <p:nvSpPr>
          <p:cNvPr name="TextBox 4" id="4"/>
          <p:cNvSpPr txBox="true"/>
          <p:nvPr/>
        </p:nvSpPr>
        <p:spPr>
          <a:xfrm rot="0">
            <a:off x="7304371" y="5898559"/>
            <a:ext cx="11702711" cy="381322"/>
          </a:xfrm>
          <a:prstGeom prst="rect">
            <a:avLst/>
          </a:prstGeom>
        </p:spPr>
        <p:txBody>
          <a:bodyPr anchor="t" rtlCol="false" tIns="0" lIns="0" bIns="0" rIns="0">
            <a:spAutoFit/>
          </a:bodyPr>
          <a:lstStyle/>
          <a:p>
            <a:pPr algn="ctr">
              <a:lnSpc>
                <a:spcPts val="5701"/>
              </a:lnSpc>
            </a:pPr>
            <a:r>
              <a:rPr lang="en-US" sz="9504">
                <a:solidFill>
                  <a:srgbClr val="5E17EB"/>
                </a:solidFill>
                <a:latin typeface="Spectre"/>
                <a:ea typeface="Spectre"/>
                <a:cs typeface="Spectre"/>
                <a:sym typeface="Spectre"/>
              </a:rPr>
              <a:t>OPERATORS</a:t>
            </a:r>
          </a:p>
        </p:txBody>
      </p:sp>
      <p:grpSp>
        <p:nvGrpSpPr>
          <p:cNvPr name="Group 5" id="5"/>
          <p:cNvGrpSpPr/>
          <p:nvPr/>
        </p:nvGrpSpPr>
        <p:grpSpPr>
          <a:xfrm rot="0">
            <a:off x="253723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98.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sp>
        <p:nvSpPr>
          <p:cNvPr name="TextBox 2" id="2"/>
          <p:cNvSpPr txBox="true"/>
          <p:nvPr/>
        </p:nvSpPr>
        <p:spPr>
          <a:xfrm rot="0">
            <a:off x="510397" y="1066800"/>
            <a:ext cx="15655811" cy="1105222"/>
          </a:xfrm>
          <a:prstGeom prst="rect">
            <a:avLst/>
          </a:prstGeom>
        </p:spPr>
        <p:txBody>
          <a:bodyPr anchor="t" rtlCol="false" tIns="0" lIns="0" bIns="0" rIns="0">
            <a:spAutoFit/>
          </a:bodyPr>
          <a:lstStyle/>
          <a:p>
            <a:pPr algn="l">
              <a:lnSpc>
                <a:spcPts val="5701"/>
              </a:lnSpc>
            </a:pPr>
            <a:r>
              <a:rPr lang="en-US" sz="9504">
                <a:solidFill>
                  <a:srgbClr val="5E17EB"/>
                </a:solidFill>
                <a:latin typeface="Spectre"/>
                <a:ea typeface="Spectre"/>
                <a:cs typeface="Spectre"/>
                <a:sym typeface="Spectre"/>
              </a:rPr>
              <a:t>TASK 1 - USING OPERATORS</a:t>
            </a:r>
          </a:p>
        </p:txBody>
      </p:sp>
      <p:sp>
        <p:nvSpPr>
          <p:cNvPr name="TextBox 3" id="3"/>
          <p:cNvSpPr txBox="true"/>
          <p:nvPr/>
        </p:nvSpPr>
        <p:spPr>
          <a:xfrm rot="0">
            <a:off x="819176" y="2591552"/>
            <a:ext cx="16440124" cy="6666748"/>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Takes 2 numbers as inputs from the user (N1 and N2):</a:t>
            </a:r>
          </a:p>
          <a:p>
            <a:pPr algn="l">
              <a:lnSpc>
                <a:spcPts val="4766"/>
              </a:lnSpc>
            </a:pPr>
          </a:p>
          <a:p>
            <a:pPr algn="l">
              <a:lnSpc>
                <a:spcPts val="4766"/>
              </a:lnSpc>
            </a:pPr>
            <a:r>
              <a:rPr lang="en-US" sz="3404" b="true">
                <a:solidFill>
                  <a:srgbClr val="000000"/>
                </a:solidFill>
                <a:latin typeface="Arimo Bold"/>
                <a:ea typeface="Arimo Bold"/>
                <a:cs typeface="Arimo Bold"/>
                <a:sym typeface="Arimo Bold"/>
              </a:rPr>
              <a:t>Compare N1 and N2:</a:t>
            </a:r>
          </a:p>
          <a:p>
            <a:pPr algn="l">
              <a:lnSpc>
                <a:spcPts val="4766"/>
              </a:lnSpc>
            </a:pPr>
            <a:r>
              <a:rPr lang="en-US" sz="3404" b="true">
                <a:solidFill>
                  <a:srgbClr val="000000"/>
                </a:solidFill>
                <a:latin typeface="Arimo Bold"/>
                <a:ea typeface="Arimo Bold"/>
                <a:cs typeface="Arimo Bold"/>
                <a:sym typeface="Arimo Bold"/>
              </a:rPr>
              <a:t> </a:t>
            </a:r>
          </a:p>
          <a:p>
            <a:pPr algn="l" marL="778223" indent="-259408" lvl="2">
              <a:lnSpc>
                <a:spcPts val="4766"/>
              </a:lnSpc>
              <a:buAutoNum type="arabicPeriod" startAt="1"/>
            </a:pPr>
            <a:r>
              <a:rPr lang="en-US" b="true" sz="3404">
                <a:solidFill>
                  <a:srgbClr val="000000"/>
                </a:solidFill>
                <a:latin typeface="Arimo Bold"/>
                <a:ea typeface="Arimo Bold"/>
                <a:cs typeface="Arimo Bold"/>
                <a:sym typeface="Arimo Bold"/>
              </a:rPr>
              <a:t>Output with a suitable message if both numbers are not equal</a:t>
            </a:r>
          </a:p>
          <a:p>
            <a:pPr algn="l" marL="778223" indent="-259408" lvl="2">
              <a:lnSpc>
                <a:spcPts val="4766"/>
              </a:lnSpc>
              <a:buAutoNum type="arabicPeriod" startAt="1"/>
            </a:pPr>
            <a:r>
              <a:rPr lang="en-US" b="true" sz="3404">
                <a:solidFill>
                  <a:srgbClr val="000000"/>
                </a:solidFill>
                <a:latin typeface="Arimo Bold"/>
                <a:ea typeface="Arimo Bold"/>
                <a:cs typeface="Arimo Bold"/>
                <a:sym typeface="Arimo Bold"/>
              </a:rPr>
              <a:t>Output with a suitable message identifying which number is larger</a:t>
            </a:r>
          </a:p>
          <a:p>
            <a:pPr algn="l" marL="778223" indent="-259408" lvl="2">
              <a:lnSpc>
                <a:spcPts val="4766"/>
              </a:lnSpc>
              <a:buAutoNum type="arabicPeriod" startAt="1"/>
            </a:pPr>
            <a:r>
              <a:rPr lang="en-US" b="true" sz="3404">
                <a:solidFill>
                  <a:srgbClr val="000000"/>
                </a:solidFill>
                <a:latin typeface="Arimo Bold"/>
                <a:ea typeface="Arimo Bold"/>
                <a:cs typeface="Arimo Bold"/>
                <a:sym typeface="Arimo Bold"/>
              </a:rPr>
              <a:t>Output with a suitable message identifying which number is smaller</a:t>
            </a:r>
          </a:p>
          <a:p>
            <a:pPr algn="l" marL="778223" indent="-259408" lvl="2">
              <a:lnSpc>
                <a:spcPts val="4766"/>
              </a:lnSpc>
              <a:buAutoNum type="arabicPeriod" startAt="1"/>
            </a:pPr>
            <a:r>
              <a:rPr lang="en-US" b="true" sz="3404">
                <a:solidFill>
                  <a:srgbClr val="000000"/>
                </a:solidFill>
                <a:latin typeface="Arimo Bold"/>
                <a:ea typeface="Arimo Bold"/>
                <a:cs typeface="Arimo Bold"/>
                <a:sym typeface="Arimo Bold"/>
              </a:rPr>
              <a:t>Output with a suitable message if both numbers are equal</a:t>
            </a:r>
          </a:p>
          <a:p>
            <a:pPr algn="l" marL="778223" indent="-259408" lvl="2">
              <a:lnSpc>
                <a:spcPts val="4766"/>
              </a:lnSpc>
            </a:pPr>
          </a:p>
        </p:txBody>
      </p:sp>
      <p:grpSp>
        <p:nvGrpSpPr>
          <p:cNvPr name="Group 4" id="4"/>
          <p:cNvGrpSpPr/>
          <p:nvPr/>
        </p:nvGrpSpPr>
        <p:grpSpPr>
          <a:xfrm rot="0">
            <a:off x="2537237" y="180743"/>
            <a:ext cx="13213526" cy="9925515"/>
            <a:chOff x="0" y="0"/>
            <a:chExt cx="17618034" cy="13234020"/>
          </a:xfrm>
        </p:grpSpPr>
        <p:sp>
          <p:nvSpPr>
            <p:cNvPr name="Freeform 5" id="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2">
                <a:alphaModFix amt="70000"/>
              </a:blip>
              <a:stretch>
                <a:fillRect l="0" t="0" r="0" b="0"/>
              </a:stretch>
            </a:blipFill>
          </p:spPr>
        </p:sp>
        <p:sp>
          <p:nvSpPr>
            <p:cNvPr name="Freeform 6" id="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3">
                <a:alphaModFix amt="9999"/>
              </a:blip>
              <a:stretch>
                <a:fillRect l="0" t="0" r="0" b="0"/>
              </a:stretch>
            </a:blipFill>
          </p:spPr>
        </p:sp>
        <p:sp>
          <p:nvSpPr>
            <p:cNvPr name="TextBox 7" id="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4" tooltip="http://www.exampaperspractice.co.uk"/>
                </a:rPr>
                <a:t>www.exampaperspractice.co.uk</a:t>
              </a:r>
            </a:p>
          </p:txBody>
        </p:sp>
      </p:grpSp>
    </p:spTree>
  </p:cSld>
  <p:clrMapOvr>
    <a:masterClrMapping/>
  </p:clrMapOvr>
</p:sld>
</file>

<file path=ppt/slides/slide99.xml><?xml version="1.0" encoding="utf-8"?>
<p:sld xmlns:p="http://schemas.openxmlformats.org/presentationml/2006/main" xmlns:a="http://schemas.openxmlformats.org/drawingml/2006/main" xmlns:r="http://schemas.openxmlformats.org/officeDocument/2006/relationships">
  <p:cSld>
    <p:bg>
      <p:bgPr>
        <a:solidFill>
          <a:srgbClr val="FFE052"/>
        </a:solidFill>
      </p:bgPr>
    </p:bg>
    <p:spTree>
      <p:nvGrpSpPr>
        <p:cNvPr id="1" name=""/>
        <p:cNvGrpSpPr/>
        <p:nvPr/>
      </p:nvGrpSpPr>
      <p:grpSpPr>
        <a:xfrm>
          <a:off x="0" y="0"/>
          <a:ext cx="0" cy="0"/>
          <a:chOff x="0" y="0"/>
          <a:chExt cx="0" cy="0"/>
        </a:xfrm>
      </p:grpSpPr>
      <p:sp>
        <p:nvSpPr>
          <p:cNvPr name="TextBox 2" id="2"/>
          <p:cNvSpPr txBox="true"/>
          <p:nvPr/>
        </p:nvSpPr>
        <p:spPr>
          <a:xfrm rot="0">
            <a:off x="510397" y="1066800"/>
            <a:ext cx="15655811" cy="1105222"/>
          </a:xfrm>
          <a:prstGeom prst="rect">
            <a:avLst/>
          </a:prstGeom>
        </p:spPr>
        <p:txBody>
          <a:bodyPr anchor="t" rtlCol="false" tIns="0" lIns="0" bIns="0" rIns="0">
            <a:spAutoFit/>
          </a:bodyPr>
          <a:lstStyle/>
          <a:p>
            <a:pPr algn="l">
              <a:lnSpc>
                <a:spcPts val="5701"/>
              </a:lnSpc>
            </a:pPr>
            <a:r>
              <a:rPr lang="en-US" sz="9504">
                <a:solidFill>
                  <a:srgbClr val="5E17EB"/>
                </a:solidFill>
                <a:latin typeface="Spectre"/>
                <a:ea typeface="Spectre"/>
                <a:cs typeface="Spectre"/>
                <a:sym typeface="Spectre"/>
              </a:rPr>
              <a:t>TASK 1B - USING OPERATORS</a:t>
            </a:r>
          </a:p>
        </p:txBody>
      </p:sp>
      <p:sp>
        <p:nvSpPr>
          <p:cNvPr name="TextBox 3" id="3"/>
          <p:cNvSpPr txBox="true"/>
          <p:nvPr/>
        </p:nvSpPr>
        <p:spPr>
          <a:xfrm rot="0">
            <a:off x="819176" y="2582350"/>
            <a:ext cx="16440124" cy="3666373"/>
          </a:xfrm>
          <a:prstGeom prst="rect">
            <a:avLst/>
          </a:prstGeom>
        </p:spPr>
        <p:txBody>
          <a:bodyPr anchor="t" rtlCol="false" tIns="0" lIns="0" bIns="0" rIns="0">
            <a:spAutoFit/>
          </a:bodyPr>
          <a:lstStyle/>
          <a:p>
            <a:pPr algn="l">
              <a:lnSpc>
                <a:spcPts val="4766"/>
              </a:lnSpc>
            </a:pPr>
            <a:r>
              <a:rPr lang="en-US" sz="3404" b="true">
                <a:solidFill>
                  <a:srgbClr val="000000"/>
                </a:solidFill>
                <a:latin typeface="Arimo Bold"/>
                <a:ea typeface="Arimo Bold"/>
                <a:cs typeface="Arimo Bold"/>
                <a:sym typeface="Arimo Bold"/>
              </a:rPr>
              <a:t>[Continued] Take in a 3th number (N3).</a:t>
            </a:r>
          </a:p>
          <a:p>
            <a:pPr algn="l">
              <a:lnSpc>
                <a:spcPts val="4766"/>
              </a:lnSpc>
            </a:pPr>
          </a:p>
          <a:p>
            <a:pPr algn="l" marL="778223" indent="-259408" lvl="2">
              <a:lnSpc>
                <a:spcPts val="4766"/>
              </a:lnSpc>
              <a:buAutoNum type="arabicPeriod" startAt="1"/>
            </a:pPr>
            <a:r>
              <a:rPr lang="en-US" b="true" sz="3404">
                <a:solidFill>
                  <a:srgbClr val="000000"/>
                </a:solidFill>
                <a:latin typeface="Arimo Bold"/>
                <a:ea typeface="Arimo Bold"/>
                <a:cs typeface="Arimo Bold"/>
                <a:sym typeface="Arimo Bold"/>
              </a:rPr>
              <a:t>Output with a suitable message if all three numbers are not equal</a:t>
            </a:r>
          </a:p>
          <a:p>
            <a:pPr algn="l" marL="778223" indent="-259408" lvl="2">
              <a:lnSpc>
                <a:spcPts val="4766"/>
              </a:lnSpc>
              <a:buAutoNum type="arabicPeriod" startAt="1"/>
            </a:pPr>
            <a:r>
              <a:rPr lang="en-US" b="true" sz="3404">
                <a:solidFill>
                  <a:srgbClr val="000000"/>
                </a:solidFill>
                <a:latin typeface="Arimo Bold"/>
                <a:ea typeface="Arimo Bold"/>
                <a:cs typeface="Arimo Bold"/>
                <a:sym typeface="Arimo Bold"/>
              </a:rPr>
              <a:t>Output with a suitable message if all numbers are equal.</a:t>
            </a:r>
          </a:p>
          <a:p>
            <a:pPr algn="l" marL="778223" indent="-259408" lvl="2">
              <a:lnSpc>
                <a:spcPts val="4766"/>
              </a:lnSpc>
            </a:pPr>
          </a:p>
        </p:txBody>
      </p:sp>
      <p:grpSp>
        <p:nvGrpSpPr>
          <p:cNvPr name="Group 4" id="4"/>
          <p:cNvGrpSpPr/>
          <p:nvPr/>
        </p:nvGrpSpPr>
        <p:grpSpPr>
          <a:xfrm rot="0">
            <a:off x="2537237" y="180743"/>
            <a:ext cx="13213526" cy="9925515"/>
            <a:chOff x="0" y="0"/>
            <a:chExt cx="17618034" cy="13234020"/>
          </a:xfrm>
        </p:grpSpPr>
        <p:sp>
          <p:nvSpPr>
            <p:cNvPr name="Freeform 5" id="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2">
                <a:alphaModFix amt="70000"/>
              </a:blip>
              <a:stretch>
                <a:fillRect l="0" t="0" r="0" b="0"/>
              </a:stretch>
            </a:blipFill>
          </p:spPr>
        </p:sp>
        <p:sp>
          <p:nvSpPr>
            <p:cNvPr name="Freeform 6" id="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3">
                <a:alphaModFix amt="9999"/>
              </a:blip>
              <a:stretch>
                <a:fillRect l="0" t="0" r="0" b="0"/>
              </a:stretch>
            </a:blipFill>
          </p:spPr>
        </p:sp>
        <p:sp>
          <p:nvSpPr>
            <p:cNvPr name="TextBox 7" id="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81D31">
                      <a:alpha val="80000"/>
                    </a:srgbClr>
                  </a:solidFill>
                  <a:latin typeface="DejaVu Sans Light"/>
                  <a:ea typeface="DejaVu Sans Light"/>
                  <a:cs typeface="DejaVu Sans Light"/>
                  <a:sym typeface="DejaVu Sans Light"/>
                </a:rPr>
                <a:t>For more help, please visit </a:t>
              </a:r>
              <a:r>
                <a:rPr lang="en-US" sz="1599" u="sng">
                  <a:solidFill>
                    <a:srgbClr val="181D31">
                      <a:alpha val="80000"/>
                    </a:srgbClr>
                  </a:solidFill>
                  <a:latin typeface="DejaVu Sans Light"/>
                  <a:ea typeface="DejaVu Sans Light"/>
                  <a:cs typeface="DejaVu Sans Light"/>
                  <a:sym typeface="DejaVu Sans Light"/>
                  <a:hlinkClick r:id="rId4" tooltip="http://www.exampaperspractice.co.uk"/>
                </a:rPr>
                <a:t>www.exampaperspractice.co.uk</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DAGVTuFqkjQ</dc:identifier>
  <dcterms:modified xsi:type="dcterms:W3CDTF">2011-08-01T06:04:30Z</dcterms:modified>
  <cp:revision>1</cp:revision>
  <dc:title>Revision Notes (8) - Programming w/ Python &amp; Pseudocode</dc:title>
</cp:coreProperties>
</file>