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Lst>
  <p:sldSz cx="18288000" cy="10287000"/>
  <p:notesSz cx="6858000" cy="9144000"/>
  <p:embeddedFontLst>
    <p:embeddedFont>
      <p:font typeface="DejaVu Sans Light" charset="1" panose="020B0603030804020204"/>
      <p:regular r:id="rId94"/>
    </p:embeddedFont>
    <p:embeddedFont>
      <p:font typeface="DejaVu Sans Bold" charset="1" panose="020B0803030604020204"/>
      <p:regular r:id="rId95"/>
    </p:embeddedFont>
    <p:embeddedFont>
      <p:font typeface="Cosmic Octo Medium" charset="1" panose="00000600000000000000"/>
      <p:regular r:id="rId96"/>
    </p:embeddedFont>
    <p:embeddedFont>
      <p:font typeface="Arimo Bold" charset="1" panose="020B0704020202020204"/>
      <p:regular r:id="rId97"/>
    </p:embeddedFont>
    <p:embeddedFont>
      <p:font typeface="Code Pro" charset="1" panose="00000500000000000000"/>
      <p:regular r:id="rId98"/>
    </p:embeddedFont>
    <p:embeddedFont>
      <p:font typeface="Code Pro Bold" charset="1" panose="00000800000000000000"/>
      <p:regular r:id="rId99"/>
    </p:embeddedFont>
    <p:embeddedFont>
      <p:font typeface="Arimo" charset="1" panose="020B0604020202020204"/>
      <p:regular r:id="rId100"/>
    </p:embeddedFont>
    <p:embeddedFont>
      <p:font typeface="League Spartan" charset="1" panose="00000800000000000000"/>
      <p:regular r:id="rId101"/>
    </p:embeddedFont>
    <p:embeddedFont>
      <p:font typeface="Big Shoulders Display Bold" charset="1" panose="00000000000000000000"/>
      <p:regular r:id="rId10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fonts/font100.fntdata" Type="http://schemas.openxmlformats.org/officeDocument/2006/relationships/font"/><Relationship Id="rId101" Target="fonts/font101.fntdata" Type="http://schemas.openxmlformats.org/officeDocument/2006/relationships/font"/><Relationship Id="rId102" Target="fonts/font102.fntdata" Type="http://schemas.openxmlformats.org/officeDocument/2006/relationships/font"/><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fonts/font94.fntdata" Type="http://schemas.openxmlformats.org/officeDocument/2006/relationships/font"/><Relationship Id="rId95" Target="fonts/font95.fntdata" Type="http://schemas.openxmlformats.org/officeDocument/2006/relationships/font"/><Relationship Id="rId96" Target="fonts/font96.fntdata" Type="http://schemas.openxmlformats.org/officeDocument/2006/relationships/font"/><Relationship Id="rId97" Target="fonts/font97.fntdata" Type="http://schemas.openxmlformats.org/officeDocument/2006/relationships/font"/><Relationship Id="rId98" Target="fonts/font98.fntdata" Type="http://schemas.openxmlformats.org/officeDocument/2006/relationships/font"/><Relationship Id="rId99" Target="fonts/font9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http://www.exampaperspractice.co.uk"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22.png" Type="http://schemas.openxmlformats.org/officeDocument/2006/relationships/image"/><Relationship Id="rId3" Target="../media/image2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1.png" Type="http://schemas.openxmlformats.org/officeDocument/2006/relationships/image"/><Relationship Id="rId15" Target="../media/image2.png" Type="http://schemas.openxmlformats.org/officeDocument/2006/relationships/image"/><Relationship Id="rId16" Target="http://www.exampaperspractice.co.uk" TargetMode="External" Type="http://schemas.openxmlformats.org/officeDocument/2006/relationships/hyperlink"/><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png" Type="http://schemas.openxmlformats.org/officeDocument/2006/relationships/image"/><Relationship Id="rId17" Target="../media/image2.png" Type="http://schemas.openxmlformats.org/officeDocument/2006/relationships/image"/><Relationship Id="rId18" Target="http://www.exampaperspractice.co.uk" TargetMode="External" Type="http://schemas.openxmlformats.org/officeDocument/2006/relationships/hyperlink"/><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36.png" Type="http://schemas.openxmlformats.org/officeDocument/2006/relationships/image"/><Relationship Id="rId3" Target="../media/image37.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12" Target="../media/image60.png" Type="http://schemas.openxmlformats.org/officeDocument/2006/relationships/image"/><Relationship Id="rId13" Target="../media/image61.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16" Target="../media/image1.png" Type="http://schemas.openxmlformats.org/officeDocument/2006/relationships/image"/><Relationship Id="rId17" Target="../media/image2.png" Type="http://schemas.openxmlformats.org/officeDocument/2006/relationships/image"/><Relationship Id="rId18" Target="http://www.exampaperspractice.co.uk" TargetMode="External" Type="http://schemas.openxmlformats.org/officeDocument/2006/relationships/hyperlink"/><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svg" Type="http://schemas.openxmlformats.org/officeDocument/2006/relationships/image"/><Relationship Id="rId15" Target="../media/image20.png" Type="http://schemas.openxmlformats.org/officeDocument/2006/relationships/image"/><Relationship Id="rId16" Target="../media/image21.svg" Type="http://schemas.openxmlformats.org/officeDocument/2006/relationships/image"/><Relationship Id="rId17" Target="../media/image15.png" Type="http://schemas.openxmlformats.org/officeDocument/2006/relationships/image"/><Relationship Id="rId18" Target="../media/image16.svg" Type="http://schemas.openxmlformats.org/officeDocument/2006/relationships/image"/><Relationship Id="rId19" Target="../media/image1.png" Type="http://schemas.openxmlformats.org/officeDocument/2006/relationships/image"/><Relationship Id="rId2" Target="../media/image3.png" Type="http://schemas.openxmlformats.org/officeDocument/2006/relationships/image"/><Relationship Id="rId20" Target="../media/image2.png" Type="http://schemas.openxmlformats.org/officeDocument/2006/relationships/image"/><Relationship Id="rId21" Target="http://www.exampaperspractice.co.uk" TargetMode="External" Type="http://schemas.openxmlformats.org/officeDocument/2006/relationships/hyperlink"/><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6.png" Type="http://schemas.openxmlformats.org/officeDocument/2006/relationships/image"/><Relationship Id="rId11" Target="../media/image67.svg" Type="http://schemas.openxmlformats.org/officeDocument/2006/relationships/image"/><Relationship Id="rId12" Target="../media/image68.png" Type="http://schemas.openxmlformats.org/officeDocument/2006/relationships/image"/><Relationship Id="rId13" Target="../media/image69.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16" Target="../media/image70.png" Type="http://schemas.openxmlformats.org/officeDocument/2006/relationships/image"/><Relationship Id="rId17" Target="../media/image71.svg" Type="http://schemas.openxmlformats.org/officeDocument/2006/relationships/image"/><Relationship Id="rId18" Target="../media/image72.png" Type="http://schemas.openxmlformats.org/officeDocument/2006/relationships/image"/><Relationship Id="rId19" Target="../media/image73.svg" Type="http://schemas.openxmlformats.org/officeDocument/2006/relationships/image"/><Relationship Id="rId2" Target="../media/image3.png" Type="http://schemas.openxmlformats.org/officeDocument/2006/relationships/image"/><Relationship Id="rId20" Target="../media/image74.png" Type="http://schemas.openxmlformats.org/officeDocument/2006/relationships/image"/><Relationship Id="rId21" Target="../media/image75.svg" Type="http://schemas.openxmlformats.org/officeDocument/2006/relationships/image"/><Relationship Id="rId22" Target="../media/image1.png" Type="http://schemas.openxmlformats.org/officeDocument/2006/relationships/image"/><Relationship Id="rId23" Target="../media/image2.png" Type="http://schemas.openxmlformats.org/officeDocument/2006/relationships/image"/><Relationship Id="rId24" Target="http://www.exampaperspractice.co.uk" TargetMode="External" Type="http://schemas.openxmlformats.org/officeDocument/2006/relationships/hyperlink"/><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64.png" Type="http://schemas.openxmlformats.org/officeDocument/2006/relationships/image"/><Relationship Id="rId9" Target="../media/image65.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82.png" Type="http://schemas.openxmlformats.org/officeDocument/2006/relationships/image"/><Relationship Id="rId13" Target="../media/image83.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16" Target="../media/image84.png" Type="http://schemas.openxmlformats.org/officeDocument/2006/relationships/image"/><Relationship Id="rId17" Target="../media/image85.svg" Type="http://schemas.openxmlformats.org/officeDocument/2006/relationships/image"/><Relationship Id="rId18" Target="../media/image86.png" Type="http://schemas.openxmlformats.org/officeDocument/2006/relationships/image"/><Relationship Id="rId19" Target="../media/image87.svg" Type="http://schemas.openxmlformats.org/officeDocument/2006/relationships/image"/><Relationship Id="rId2" Target="../media/image3.png" Type="http://schemas.openxmlformats.org/officeDocument/2006/relationships/image"/><Relationship Id="rId20" Target="../media/image1.png" Type="http://schemas.openxmlformats.org/officeDocument/2006/relationships/image"/><Relationship Id="rId21" Target="../media/image2.png" Type="http://schemas.openxmlformats.org/officeDocument/2006/relationships/image"/><Relationship Id="rId22" Target="http://www.exampaperspractice.co.uk" TargetMode="External" Type="http://schemas.openxmlformats.org/officeDocument/2006/relationships/hyperlink"/><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82.png" Type="http://schemas.openxmlformats.org/officeDocument/2006/relationships/image"/><Relationship Id="rId13" Target="../media/image83.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16" Target="../media/image84.png" Type="http://schemas.openxmlformats.org/officeDocument/2006/relationships/image"/><Relationship Id="rId17" Target="../media/image85.svg" Type="http://schemas.openxmlformats.org/officeDocument/2006/relationships/image"/><Relationship Id="rId18" Target="../media/image86.png" Type="http://schemas.openxmlformats.org/officeDocument/2006/relationships/image"/><Relationship Id="rId19" Target="../media/image87.svg" Type="http://schemas.openxmlformats.org/officeDocument/2006/relationships/image"/><Relationship Id="rId2" Target="../media/image3.png" Type="http://schemas.openxmlformats.org/officeDocument/2006/relationships/image"/><Relationship Id="rId20" Target="../media/image1.png" Type="http://schemas.openxmlformats.org/officeDocument/2006/relationships/image"/><Relationship Id="rId21" Target="../media/image2.png" Type="http://schemas.openxmlformats.org/officeDocument/2006/relationships/image"/><Relationship Id="rId22" Target="http://www.exampaperspractice.co.uk" TargetMode="External" Type="http://schemas.openxmlformats.org/officeDocument/2006/relationships/hyperlink"/><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82.png" Type="http://schemas.openxmlformats.org/officeDocument/2006/relationships/image"/><Relationship Id="rId13" Target="../media/image83.svg" Type="http://schemas.openxmlformats.org/officeDocument/2006/relationships/image"/><Relationship Id="rId14" Target="../media/image5.png" Type="http://schemas.openxmlformats.org/officeDocument/2006/relationships/image"/><Relationship Id="rId15" Target="../media/image6.svg" Type="http://schemas.openxmlformats.org/officeDocument/2006/relationships/image"/><Relationship Id="rId16" Target="../media/image84.png" Type="http://schemas.openxmlformats.org/officeDocument/2006/relationships/image"/><Relationship Id="rId17" Target="../media/image85.svg" Type="http://schemas.openxmlformats.org/officeDocument/2006/relationships/image"/><Relationship Id="rId18" Target="../media/image86.png" Type="http://schemas.openxmlformats.org/officeDocument/2006/relationships/image"/><Relationship Id="rId19" Target="../media/image87.svg" Type="http://schemas.openxmlformats.org/officeDocument/2006/relationships/image"/><Relationship Id="rId2" Target="../media/image3.png" Type="http://schemas.openxmlformats.org/officeDocument/2006/relationships/image"/><Relationship Id="rId20" Target="../media/image1.png" Type="http://schemas.openxmlformats.org/officeDocument/2006/relationships/image"/><Relationship Id="rId21" Target="../media/image2.png" Type="http://schemas.openxmlformats.org/officeDocument/2006/relationships/image"/><Relationship Id="rId22" Target="http://www.exampaperspractice.co.uk" TargetMode="External" Type="http://schemas.openxmlformats.org/officeDocument/2006/relationships/hyperlink"/><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8.png" Type="http://schemas.openxmlformats.org/officeDocument/2006/relationships/image"/><Relationship Id="rId3" Target="../media/image89.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svg" Type="http://schemas.openxmlformats.org/officeDocument/2006/relationships/image"/><Relationship Id="rId4" Target="../media/image92.png" Type="http://schemas.openxmlformats.org/officeDocument/2006/relationships/image"/><Relationship Id="rId5" Target="../media/image9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4.png" Type="http://schemas.openxmlformats.org/officeDocument/2006/relationships/image"/><Relationship Id="rId3" Target="../media/image95.png" Type="http://schemas.openxmlformats.org/officeDocument/2006/relationships/image"/><Relationship Id="rId4" Target="../media/image96.svg" Type="http://schemas.openxmlformats.org/officeDocument/2006/relationships/image"/><Relationship Id="rId5" Target="../media/image97.png" Type="http://schemas.openxmlformats.org/officeDocument/2006/relationships/image"/><Relationship Id="rId6" Target="../media/image98.svg" Type="http://schemas.openxmlformats.org/officeDocument/2006/relationships/image"/><Relationship Id="rId7" Target="../media/image99.png" Type="http://schemas.openxmlformats.org/officeDocument/2006/relationships/image"/><Relationship Id="rId8" Target="../media/image100.svg" Type="http://schemas.openxmlformats.org/officeDocument/2006/relationships/image"/><Relationship Id="rId9" Target="../media/image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3.png" Type="http://schemas.openxmlformats.org/officeDocument/2006/relationships/image"/><Relationship Id="rId7" Target="../media/image104.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94.pn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8.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7.png" Type="http://schemas.openxmlformats.org/officeDocument/2006/relationships/image"/><Relationship Id="rId7" Target="../media/image108.svg" Type="http://schemas.openxmlformats.org/officeDocument/2006/relationships/image"/><Relationship Id="rId8" Target="../media/image94.png" Type="http://schemas.openxmlformats.org/officeDocument/2006/relationships/image"/><Relationship Id="rId9" Target="../media/image9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8.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7.png" Type="http://schemas.openxmlformats.org/officeDocument/2006/relationships/image"/><Relationship Id="rId7" Target="../media/image108.svg" Type="http://schemas.openxmlformats.org/officeDocument/2006/relationships/image"/><Relationship Id="rId8" Target="../media/image94.png" Type="http://schemas.openxmlformats.org/officeDocument/2006/relationships/image"/><Relationship Id="rId9" Target="../media/image9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4.pn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7.png" Type="http://schemas.openxmlformats.org/officeDocument/2006/relationships/image"/><Relationship Id="rId7" Target="../media/image108.svg" Type="http://schemas.openxmlformats.org/officeDocument/2006/relationships/image"/><Relationship Id="rId8" Target="../media/image109.png" Type="http://schemas.openxmlformats.org/officeDocument/2006/relationships/image"/><Relationship Id="rId9" Target="../media/image110.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6.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94.png" Type="http://schemas.openxmlformats.org/officeDocument/2006/relationships/image"/><Relationship Id="rId5" Target="../media/image97.png" Type="http://schemas.openxmlformats.org/officeDocument/2006/relationships/image"/><Relationship Id="rId6" Target="../media/image98.svg" Type="http://schemas.openxmlformats.org/officeDocument/2006/relationships/image"/><Relationship Id="rId7" Target="../media/image99.png" Type="http://schemas.openxmlformats.org/officeDocument/2006/relationships/image"/><Relationship Id="rId8" Target="../media/image100.svg" Type="http://schemas.openxmlformats.org/officeDocument/2006/relationships/image"/><Relationship Id="rId9" Target="../media/image105.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4.pn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7.png" Type="http://schemas.openxmlformats.org/officeDocument/2006/relationships/image"/><Relationship Id="rId7" Target="../media/image108.svg" Type="http://schemas.openxmlformats.org/officeDocument/2006/relationships/image"/><Relationship Id="rId8" Target="../media/image109.png" Type="http://schemas.openxmlformats.org/officeDocument/2006/relationships/image"/><Relationship Id="rId9" Target="../media/image110.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svg" Type="http://schemas.openxmlformats.org/officeDocument/2006/relationships/image"/><Relationship Id="rId4" Target="../media/image92.png" Type="http://schemas.openxmlformats.org/officeDocument/2006/relationships/image"/><Relationship Id="rId5" Target="../media/image9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111.pn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11.pn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12.png" Type="http://schemas.openxmlformats.org/officeDocument/2006/relationships/image"/><Relationship Id="rId8" Target="../media/image113.svg" Type="http://schemas.openxmlformats.org/officeDocument/2006/relationships/image"/><Relationship Id="rId9" Target="../media/image1.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11.png" Type="http://schemas.openxmlformats.org/officeDocument/2006/relationships/image"/><Relationship Id="rId5" Target="../media/image114.png" Type="http://schemas.openxmlformats.org/officeDocument/2006/relationships/image"/><Relationship Id="rId6" Target="../media/image115.svg" Type="http://schemas.openxmlformats.org/officeDocument/2006/relationships/image"/><Relationship Id="rId7" Target="../media/image116.png" Type="http://schemas.openxmlformats.org/officeDocument/2006/relationships/image"/><Relationship Id="rId8" Target="../media/image117.svg" Type="http://schemas.openxmlformats.org/officeDocument/2006/relationships/image"/><Relationship Id="rId9" Target="../media/image1.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11.png" Type="http://schemas.openxmlformats.org/officeDocument/2006/relationships/image"/><Relationship Id="rId5" Target="../media/image114.png" Type="http://schemas.openxmlformats.org/officeDocument/2006/relationships/image"/><Relationship Id="rId6" Target="../media/image115.svg" Type="http://schemas.openxmlformats.org/officeDocument/2006/relationships/image"/><Relationship Id="rId7" Target="../media/image116.png" Type="http://schemas.openxmlformats.org/officeDocument/2006/relationships/image"/><Relationship Id="rId8" Target="../media/image117.svg" Type="http://schemas.openxmlformats.org/officeDocument/2006/relationships/image"/><Relationship Id="rId9"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svg" Type="http://schemas.openxmlformats.org/officeDocument/2006/relationships/image"/><Relationship Id="rId4" Target="../media/image92.png" Type="http://schemas.openxmlformats.org/officeDocument/2006/relationships/image"/><Relationship Id="rId5" Target="../media/image9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118.png" Type="http://schemas.openxmlformats.org/officeDocument/2006/relationships/image"/><Relationship Id="rId5" Target="../media/image119.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18.png" Type="http://schemas.openxmlformats.org/officeDocument/2006/relationships/image"/><Relationship Id="rId5" Target="../media/image119.svg" Type="http://schemas.openxmlformats.org/officeDocument/2006/relationships/image"/><Relationship Id="rId6" Target="../media/image120.png" Type="http://schemas.openxmlformats.org/officeDocument/2006/relationships/image"/><Relationship Id="rId7" Target="../media/image105.png" Type="http://schemas.openxmlformats.org/officeDocument/2006/relationships/image"/><Relationship Id="rId8" Target="../media/image106.svg" Type="http://schemas.openxmlformats.org/officeDocument/2006/relationships/image"/><Relationship Id="rId9" Target="../media/image1.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3.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18.png" Type="http://schemas.openxmlformats.org/officeDocument/2006/relationships/image"/><Relationship Id="rId5" Target="../media/image119.svg" Type="http://schemas.openxmlformats.org/officeDocument/2006/relationships/image"/><Relationship Id="rId6" Target="../media/image105.png" Type="http://schemas.openxmlformats.org/officeDocument/2006/relationships/image"/><Relationship Id="rId7" Target="../media/image106.svg" Type="http://schemas.openxmlformats.org/officeDocument/2006/relationships/image"/><Relationship Id="rId8" Target="../media/image121.png" Type="http://schemas.openxmlformats.org/officeDocument/2006/relationships/image"/><Relationship Id="rId9" Target="../media/image112.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6.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18.png" Type="http://schemas.openxmlformats.org/officeDocument/2006/relationships/image"/><Relationship Id="rId5" Target="../media/image119.svg" Type="http://schemas.openxmlformats.org/officeDocument/2006/relationships/image"/><Relationship Id="rId6" Target="../media/image122.png" Type="http://schemas.openxmlformats.org/officeDocument/2006/relationships/image"/><Relationship Id="rId7" Target="../media/image123.png" Type="http://schemas.openxmlformats.org/officeDocument/2006/relationships/image"/><Relationship Id="rId8" Target="../media/image124.svg" Type="http://schemas.openxmlformats.org/officeDocument/2006/relationships/image"/><Relationship Id="rId9" Target="../media/image105.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25.png" Type="http://schemas.openxmlformats.org/officeDocument/2006/relationships/image"/><Relationship Id="rId5" Target="../media/image126.svg" Type="http://schemas.openxmlformats.org/officeDocument/2006/relationships/image"/><Relationship Id="rId6" Target="../media/image122.png" Type="http://schemas.openxmlformats.org/officeDocument/2006/relationships/image"/><Relationship Id="rId7" Target="../media/image105.png" Type="http://schemas.openxmlformats.org/officeDocument/2006/relationships/image"/><Relationship Id="rId8" Target="../media/image106.svg" Type="http://schemas.openxmlformats.org/officeDocument/2006/relationships/image"/><Relationship Id="rId9" Target="../media/image1.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25.png" Type="http://schemas.openxmlformats.org/officeDocument/2006/relationships/image"/><Relationship Id="rId5" Target="../media/image126.svg" Type="http://schemas.openxmlformats.org/officeDocument/2006/relationships/image"/><Relationship Id="rId6" Target="../media/image122.png" Type="http://schemas.openxmlformats.org/officeDocument/2006/relationships/image"/><Relationship Id="rId7" Target="../media/image105.png" Type="http://schemas.openxmlformats.org/officeDocument/2006/relationships/image"/><Relationship Id="rId8" Target="../media/image106.svg" Type="http://schemas.openxmlformats.org/officeDocument/2006/relationships/image"/><Relationship Id="rId9" Target="../media/image1.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3.png" Type="http://schemas.openxmlformats.org/officeDocument/2006/relationships/image"/><Relationship Id="rId7" Target="../media/image104.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22.pn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27.png" Type="http://schemas.openxmlformats.org/officeDocument/2006/relationships/image"/><Relationship Id="rId8" Target="../media/image128.svg" Type="http://schemas.openxmlformats.org/officeDocument/2006/relationships/image"/><Relationship Id="rId9"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6.svg" Type="http://schemas.openxmlformats.org/officeDocument/2006/relationships/image"/><Relationship Id="rId11" Target="../media/image127.png" Type="http://schemas.openxmlformats.org/officeDocument/2006/relationships/image"/><Relationship Id="rId12" Target="../media/image128.svg" Type="http://schemas.openxmlformats.org/officeDocument/2006/relationships/image"/><Relationship Id="rId13" Target="../media/image1.png" Type="http://schemas.openxmlformats.org/officeDocument/2006/relationships/image"/><Relationship Id="rId14" Target="../media/image2.png" Type="http://schemas.openxmlformats.org/officeDocument/2006/relationships/image"/><Relationship Id="rId15"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3.png" Type="http://schemas.openxmlformats.org/officeDocument/2006/relationships/image"/><Relationship Id="rId7" Target="../media/image104.svg" Type="http://schemas.openxmlformats.org/officeDocument/2006/relationships/image"/><Relationship Id="rId8" Target="../media/image122.png" Type="http://schemas.openxmlformats.org/officeDocument/2006/relationships/image"/><Relationship Id="rId9" Target="../media/image105.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0.svg" Type="http://schemas.openxmlformats.org/officeDocument/2006/relationships/image"/><Relationship Id="rId11" Target="../media/image105.png" Type="http://schemas.openxmlformats.org/officeDocument/2006/relationships/image"/><Relationship Id="rId12" Target="../media/image106.svg" Type="http://schemas.openxmlformats.org/officeDocument/2006/relationships/image"/><Relationship Id="rId13" Target="../media/image1.png" Type="http://schemas.openxmlformats.org/officeDocument/2006/relationships/image"/><Relationship Id="rId14" Target="../media/image2.png" Type="http://schemas.openxmlformats.org/officeDocument/2006/relationships/image"/><Relationship Id="rId15"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3.png" Type="http://schemas.openxmlformats.org/officeDocument/2006/relationships/image"/><Relationship Id="rId7" Target="../media/image104.svg" Type="http://schemas.openxmlformats.org/officeDocument/2006/relationships/image"/><Relationship Id="rId8" Target="../media/image122.png" Type="http://schemas.openxmlformats.org/officeDocument/2006/relationships/image"/><Relationship Id="rId9" Target="../media/image129.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8.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3.png" Type="http://schemas.openxmlformats.org/officeDocument/2006/relationships/image"/><Relationship Id="rId7" Target="../media/image104.svg" Type="http://schemas.openxmlformats.org/officeDocument/2006/relationships/image"/><Relationship Id="rId8" Target="../media/image122.png" Type="http://schemas.openxmlformats.org/officeDocument/2006/relationships/image"/><Relationship Id="rId9" Target="../media/image127.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8.svg" Type="http://schemas.openxmlformats.org/officeDocument/2006/relationships/image"/><Relationship Id="rId11" Target="../media/image1.png" Type="http://schemas.openxmlformats.org/officeDocument/2006/relationships/image"/><Relationship Id="rId12" Target="../media/image2.png" Type="http://schemas.openxmlformats.org/officeDocument/2006/relationships/image"/><Relationship Id="rId13"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01.png" Type="http://schemas.openxmlformats.org/officeDocument/2006/relationships/image"/><Relationship Id="rId5" Target="../media/image102.svg" Type="http://schemas.openxmlformats.org/officeDocument/2006/relationships/image"/><Relationship Id="rId6" Target="../media/image103.png" Type="http://schemas.openxmlformats.org/officeDocument/2006/relationships/image"/><Relationship Id="rId7" Target="../media/image104.svg" Type="http://schemas.openxmlformats.org/officeDocument/2006/relationships/image"/><Relationship Id="rId8" Target="../media/image122.png" Type="http://schemas.openxmlformats.org/officeDocument/2006/relationships/image"/><Relationship Id="rId9" Target="../media/image127.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2.svg" Type="http://schemas.openxmlformats.org/officeDocument/2006/relationships/image"/><Relationship Id="rId11" Target="../media/image103.png" Type="http://schemas.openxmlformats.org/officeDocument/2006/relationships/image"/><Relationship Id="rId12" Target="../media/image104.svg" Type="http://schemas.openxmlformats.org/officeDocument/2006/relationships/image"/><Relationship Id="rId13" Target="../media/image1.png" Type="http://schemas.openxmlformats.org/officeDocument/2006/relationships/image"/><Relationship Id="rId14" Target="../media/image2.png" Type="http://schemas.openxmlformats.org/officeDocument/2006/relationships/image"/><Relationship Id="rId15" Target="http://www.exampaperspractice.co.uk" TargetMode="External" Type="http://schemas.openxmlformats.org/officeDocument/2006/relationships/hyperlink"/><Relationship Id="rId2" Target="../media/image95.png" Type="http://schemas.openxmlformats.org/officeDocument/2006/relationships/image"/><Relationship Id="rId3" Target="../media/image96.svg" Type="http://schemas.openxmlformats.org/officeDocument/2006/relationships/image"/><Relationship Id="rId4" Target="../media/image122.pn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27.png" Type="http://schemas.openxmlformats.org/officeDocument/2006/relationships/image"/><Relationship Id="rId8" Target="../media/image128.svg" Type="http://schemas.openxmlformats.org/officeDocument/2006/relationships/image"/><Relationship Id="rId9" Target="../media/image101.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5.png" Type="http://schemas.openxmlformats.org/officeDocument/2006/relationships/image"/><Relationship Id="rId3" Target="../media/image96.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svg" Type="http://schemas.openxmlformats.org/officeDocument/2006/relationships/image"/><Relationship Id="rId4" Target="../media/image92.png" Type="http://schemas.openxmlformats.org/officeDocument/2006/relationships/image"/><Relationship Id="rId5" Target="../media/image9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35.png" Type="http://schemas.openxmlformats.org/officeDocument/2006/relationships/image"/><Relationship Id="rId7" Target="../media/image136.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35.png" Type="http://schemas.openxmlformats.org/officeDocument/2006/relationships/image"/><Relationship Id="rId7" Target="../media/image136.svg" Type="http://schemas.openxmlformats.org/officeDocument/2006/relationships/image"/><Relationship Id="rId8" Target="../media/image137.png" Type="http://schemas.openxmlformats.org/officeDocument/2006/relationships/image"/><Relationship Id="rId9" Target="../media/image13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3.png" Type="http://schemas.openxmlformats.org/officeDocument/2006/relationships/image"/><Relationship Id="rId3" Target="../media/image134.svg" Type="http://schemas.openxmlformats.org/officeDocument/2006/relationships/image"/><Relationship Id="rId4" Target="../media/image139.png" Type="http://schemas.openxmlformats.org/officeDocument/2006/relationships/image"/><Relationship Id="rId5" Target="../media/image127.png" Type="http://schemas.openxmlformats.org/officeDocument/2006/relationships/image"/><Relationship Id="rId6" Target="../media/image128.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35.png" Type="http://schemas.openxmlformats.org/officeDocument/2006/relationships/image"/><Relationship Id="rId7" Target="../media/image136.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35.png" Type="http://schemas.openxmlformats.org/officeDocument/2006/relationships/image"/><Relationship Id="rId7" Target="../media/image136.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1.png" Type="http://schemas.openxmlformats.org/officeDocument/2006/relationships/image"/><Relationship Id="rId3" Target="../media/image132.svg" Type="http://schemas.openxmlformats.org/officeDocument/2006/relationships/image"/><Relationship Id="rId4" Target="../media/image133.png" Type="http://schemas.openxmlformats.org/officeDocument/2006/relationships/image"/><Relationship Id="rId5" Target="../media/image134.svg" Type="http://schemas.openxmlformats.org/officeDocument/2006/relationships/image"/><Relationship Id="rId6" Target="../media/image140.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3.png" Type="http://schemas.openxmlformats.org/officeDocument/2006/relationships/image"/><Relationship Id="rId3" Target="../media/image134.svg" Type="http://schemas.openxmlformats.org/officeDocument/2006/relationships/image"/><Relationship Id="rId4" Target="../media/image141.png" Type="http://schemas.openxmlformats.org/officeDocument/2006/relationships/image"/><Relationship Id="rId5" Target="../media/image127.png" Type="http://schemas.openxmlformats.org/officeDocument/2006/relationships/image"/><Relationship Id="rId6" Target="../media/image128.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3.png" Type="http://schemas.openxmlformats.org/officeDocument/2006/relationships/image"/><Relationship Id="rId3" Target="../media/image134.svg" Type="http://schemas.openxmlformats.org/officeDocument/2006/relationships/image"/><Relationship Id="rId4" Target="../media/image142.png" Type="http://schemas.openxmlformats.org/officeDocument/2006/relationships/image"/><Relationship Id="rId5" Target="../media/image14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3.png" Type="http://schemas.openxmlformats.org/officeDocument/2006/relationships/image"/><Relationship Id="rId3" Target="../media/image134.svg" Type="http://schemas.openxmlformats.org/officeDocument/2006/relationships/image"/><Relationship Id="rId4" Target="../media/image142.png" Type="http://schemas.openxmlformats.org/officeDocument/2006/relationships/image"/><Relationship Id="rId5" Target="../media/image14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png" Type="http://schemas.openxmlformats.org/officeDocument/2006/relationships/image"/><Relationship Id="rId12" Target="http://www.exampaperspractice.co.uk" TargetMode="External" Type="http://schemas.openxmlformats.org/officeDocument/2006/relationships/hyperlink"/><Relationship Id="rId2" Target="../media/image133.png" Type="http://schemas.openxmlformats.org/officeDocument/2006/relationships/image"/><Relationship Id="rId3" Target="../media/image134.svg" Type="http://schemas.openxmlformats.org/officeDocument/2006/relationships/image"/><Relationship Id="rId4" Target="../media/image144.png" Type="http://schemas.openxmlformats.org/officeDocument/2006/relationships/image"/><Relationship Id="rId5" Target="../media/image145.svg" Type="http://schemas.openxmlformats.org/officeDocument/2006/relationships/image"/><Relationship Id="rId6" Target="../media/image146.png" Type="http://schemas.openxmlformats.org/officeDocument/2006/relationships/image"/><Relationship Id="rId7" Target="../media/image147.svg" Type="http://schemas.openxmlformats.org/officeDocument/2006/relationships/image"/><Relationship Id="rId8" Target="../media/image148.png" Type="http://schemas.openxmlformats.org/officeDocument/2006/relationships/image"/><Relationship Id="rId9" Target="../media/image149.sv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3.png" Type="http://schemas.openxmlformats.org/officeDocument/2006/relationships/image"/><Relationship Id="rId3" Target="../media/image134.svg" Type="http://schemas.openxmlformats.org/officeDocument/2006/relationships/image"/><Relationship Id="rId4" Target="../media/image148.png" Type="http://schemas.openxmlformats.org/officeDocument/2006/relationships/image"/><Relationship Id="rId5" Target="../media/image149.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exampaperspractice.co.uk" TargetMode="External" Type="http://schemas.openxmlformats.org/officeDocument/2006/relationships/hyperlink"/><Relationship Id="rId2" Target="../media/image133.png" Type="http://schemas.openxmlformats.org/officeDocument/2006/relationships/image"/><Relationship Id="rId3" Target="../media/image134.svg" Type="http://schemas.openxmlformats.org/officeDocument/2006/relationships/image"/><Relationship Id="rId4" Target="../media/image150.png" Type="http://schemas.openxmlformats.org/officeDocument/2006/relationships/image"/><Relationship Id="rId5" Target="../media/image151.svg" Type="http://schemas.openxmlformats.org/officeDocument/2006/relationships/image"/><Relationship Id="rId6" Target="../media/image146.png" Type="http://schemas.openxmlformats.org/officeDocument/2006/relationships/image"/><Relationship Id="rId7" Target="../media/image147.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6.png" Type="http://schemas.openxmlformats.org/officeDocument/2006/relationships/image"/><Relationship Id="rId11" Target="../media/image147.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133.png" Type="http://schemas.openxmlformats.org/officeDocument/2006/relationships/image"/><Relationship Id="rId3" Target="../media/image134.svg" Type="http://schemas.openxmlformats.org/officeDocument/2006/relationships/image"/><Relationship Id="rId4" Target="../media/image152.png" Type="http://schemas.openxmlformats.org/officeDocument/2006/relationships/image"/><Relationship Id="rId5" Target="../media/image153.svg" Type="http://schemas.openxmlformats.org/officeDocument/2006/relationships/image"/><Relationship Id="rId6" Target="../media/image154.png" Type="http://schemas.openxmlformats.org/officeDocument/2006/relationships/image"/><Relationship Id="rId7" Target="../media/image155.svg" Type="http://schemas.openxmlformats.org/officeDocument/2006/relationships/image"/><Relationship Id="rId8" Target="../media/image156.png" Type="http://schemas.openxmlformats.org/officeDocument/2006/relationships/image"/><Relationship Id="rId9" Target="../media/image157.sv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svg" Type="http://schemas.openxmlformats.org/officeDocument/2006/relationships/image"/><Relationship Id="rId4" Target="../media/image92.png" Type="http://schemas.openxmlformats.org/officeDocument/2006/relationships/image"/><Relationship Id="rId5" Target="../media/image93.svg" Type="http://schemas.openxmlformats.org/officeDocument/2006/relationships/image"/><Relationship Id="rId6" Target="../media/image1.png" Type="http://schemas.openxmlformats.org/officeDocument/2006/relationships/image"/><Relationship Id="rId7" Target="../media/image2.png" Type="http://schemas.openxmlformats.org/officeDocument/2006/relationships/image"/><Relationship Id="rId8" Target="http://www.exampaperspractice.co.uk" TargetMode="External" Type="http://schemas.openxmlformats.org/officeDocument/2006/relationships/hyperlink"/></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8.png" Type="http://schemas.openxmlformats.org/officeDocument/2006/relationships/image"/><Relationship Id="rId3" Target="../media/image159.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http://www.exampaperspractice.co.uk" TargetMode="External" Type="http://schemas.openxmlformats.org/officeDocument/2006/relationships/hyperlink"/></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8.png" Type="http://schemas.openxmlformats.org/officeDocument/2006/relationships/image"/><Relationship Id="rId3" Target="../media/image160.png" Type="http://schemas.openxmlformats.org/officeDocument/2006/relationships/image"/><Relationship Id="rId4" Target="../media/image161.svg" Type="http://schemas.openxmlformats.org/officeDocument/2006/relationships/image"/><Relationship Id="rId5" Target="../media/image162.png" Type="http://schemas.openxmlformats.org/officeDocument/2006/relationships/image"/><Relationship Id="rId6" Target="../media/image163.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http://www.exampaperspractice.co.uk" TargetMode="External" Type="http://schemas.openxmlformats.org/officeDocument/2006/relationships/hyperlink"/></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8.png" Type="http://schemas.openxmlformats.org/officeDocument/2006/relationships/image"/><Relationship Id="rId3" Target="../media/image162.png" Type="http://schemas.openxmlformats.org/officeDocument/2006/relationships/image"/><Relationship Id="rId4" Target="../media/image163.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4.png" Type="http://schemas.openxmlformats.org/officeDocument/2006/relationships/image"/><Relationship Id="rId3" Target="../media/image165.svg" Type="http://schemas.openxmlformats.org/officeDocument/2006/relationships/image"/><Relationship Id="rId4" Target="../media/image166.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http://www.exampaperspractice.co.uk" TargetMode="External" Type="http://schemas.openxmlformats.org/officeDocument/2006/relationships/hyperlink"/></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7.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http://www.exampaperspractice.co.uk"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1.png" Type="http://schemas.openxmlformats.org/officeDocument/2006/relationships/image"/><Relationship Id="rId13" Target="../media/image2.png" Type="http://schemas.openxmlformats.org/officeDocument/2006/relationships/image"/><Relationship Id="rId14" Target="http://www.exampaperspractice.co.uk" TargetMode="External" Type="http://schemas.openxmlformats.org/officeDocument/2006/relationships/hyperlink"/><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591807" y="6141820"/>
            <a:ext cx="11104385" cy="2797175"/>
          </a:xfrm>
          <a:prstGeom prst="rect">
            <a:avLst/>
          </a:prstGeom>
        </p:spPr>
        <p:txBody>
          <a:bodyPr anchor="t" rtlCol="false" tIns="0" lIns="0" bIns="0" rIns="0">
            <a:spAutoFit/>
          </a:bodyPr>
          <a:lstStyle/>
          <a:p>
            <a:pPr algn="ctr">
              <a:lnSpc>
                <a:spcPts val="3359"/>
              </a:lnSpc>
            </a:pPr>
            <a:r>
              <a:rPr lang="en-US" sz="2399">
                <a:solidFill>
                  <a:srgbClr val="000000"/>
                </a:solidFill>
                <a:latin typeface="DejaVu Sans Light"/>
                <a:ea typeface="DejaVu Sans Light"/>
                <a:cs typeface="DejaVu Sans Light"/>
                <a:sym typeface="DejaVu Sans Light"/>
              </a:rPr>
              <a:t>This study guide has been expertly compiled and edited by successful former teachers of Computer Science and highly experienced examiners and is suitable for students who are taking </a:t>
            </a:r>
            <a:r>
              <a:rPr lang="en-US" sz="2399" b="true">
                <a:solidFill>
                  <a:srgbClr val="000000"/>
                </a:solidFill>
                <a:latin typeface="DejaVu Sans Bold"/>
                <a:ea typeface="DejaVu Sans Bold"/>
                <a:cs typeface="DejaVu Sans Bold"/>
                <a:sym typeface="DejaVu Sans Bold"/>
              </a:rPr>
              <a:t>0478 (9-1) IGCSE</a:t>
            </a:r>
            <a:r>
              <a:rPr lang="en-US" sz="2399">
                <a:solidFill>
                  <a:srgbClr val="000000"/>
                </a:solidFill>
                <a:latin typeface="DejaVu Sans Light"/>
                <a:ea typeface="DejaVu Sans Light"/>
                <a:cs typeface="DejaVu Sans Light"/>
                <a:sym typeface="DejaVu Sans Light"/>
              </a:rPr>
              <a:t>, the </a:t>
            </a:r>
            <a:r>
              <a:rPr lang="en-US" sz="2399" b="true">
                <a:solidFill>
                  <a:srgbClr val="000000"/>
                </a:solidFill>
                <a:latin typeface="DejaVu Sans Bold"/>
                <a:ea typeface="DejaVu Sans Bold"/>
                <a:cs typeface="DejaVu Sans Bold"/>
                <a:sym typeface="DejaVu Sans Bold"/>
              </a:rPr>
              <a:t>0984 (A*-G) IGCSE</a:t>
            </a:r>
            <a:r>
              <a:rPr lang="en-US" sz="2399">
                <a:solidFill>
                  <a:srgbClr val="000000"/>
                </a:solidFill>
                <a:latin typeface="DejaVu Sans Light"/>
                <a:ea typeface="DejaVu Sans Light"/>
                <a:cs typeface="DejaVu Sans Light"/>
                <a:sym typeface="DejaVu Sans Light"/>
              </a:rPr>
              <a:t>, and the </a:t>
            </a:r>
            <a:r>
              <a:rPr lang="en-US" sz="2399" b="true">
                <a:solidFill>
                  <a:srgbClr val="000000"/>
                </a:solidFill>
                <a:latin typeface="DejaVu Sans Bold"/>
                <a:ea typeface="DejaVu Sans Bold"/>
                <a:cs typeface="DejaVu Sans Bold"/>
                <a:sym typeface="DejaVu Sans Bold"/>
              </a:rPr>
              <a:t>2210 O Level</a:t>
            </a:r>
            <a:r>
              <a:rPr lang="en-US" sz="2399">
                <a:solidFill>
                  <a:srgbClr val="000000"/>
                </a:solidFill>
                <a:latin typeface="DejaVu Sans Light"/>
                <a:ea typeface="DejaVu Sans Light"/>
                <a:cs typeface="DejaVu Sans Light"/>
                <a:sym typeface="DejaVu Sans Light"/>
              </a:rPr>
              <a:t> for examination in 2023 onwards. It could be used as </a:t>
            </a:r>
            <a:r>
              <a:rPr lang="en-US" sz="2399" u="sng">
                <a:solidFill>
                  <a:srgbClr val="000000"/>
                </a:solidFill>
                <a:latin typeface="DejaVu Sans Light"/>
                <a:ea typeface="DejaVu Sans Light"/>
                <a:cs typeface="DejaVu Sans Light"/>
                <a:sym typeface="DejaVu Sans Light"/>
              </a:rPr>
              <a:t>lesson starters</a:t>
            </a:r>
            <a:r>
              <a:rPr lang="en-US" sz="2399">
                <a:solidFill>
                  <a:srgbClr val="000000"/>
                </a:solidFill>
                <a:latin typeface="DejaVu Sans Light"/>
                <a:ea typeface="DejaVu Sans Light"/>
                <a:cs typeface="DejaVu Sans Light"/>
                <a:sym typeface="DejaVu Sans Light"/>
              </a:rPr>
              <a:t>, or supplied to students for </a:t>
            </a:r>
            <a:r>
              <a:rPr lang="en-US" sz="2399" u="sng">
                <a:solidFill>
                  <a:srgbClr val="000000"/>
                </a:solidFill>
                <a:latin typeface="DejaVu Sans Light"/>
                <a:ea typeface="DejaVu Sans Light"/>
                <a:cs typeface="DejaVu Sans Light"/>
                <a:sym typeface="DejaVu Sans Light"/>
              </a:rPr>
              <a:t>independent use</a:t>
            </a:r>
            <a:r>
              <a:rPr lang="en-US" sz="2399">
                <a:solidFill>
                  <a:srgbClr val="000000"/>
                </a:solidFill>
                <a:latin typeface="DejaVu Sans Light"/>
                <a:ea typeface="DejaVu Sans Light"/>
                <a:cs typeface="DejaVu Sans Light"/>
                <a:sym typeface="DejaVu Sans Light"/>
              </a:rPr>
              <a:t>.</a:t>
            </a:r>
          </a:p>
          <a:p>
            <a:pPr algn="ctr">
              <a:lnSpc>
                <a:spcPts val="2239"/>
              </a:lnSpc>
              <a:spcBef>
                <a:spcPct val="0"/>
              </a:spcBef>
            </a:pPr>
            <a:r>
              <a:rPr lang="en-US" sz="1599">
                <a:solidFill>
                  <a:srgbClr val="000000"/>
                </a:solidFill>
                <a:latin typeface="DejaVu Sans Light"/>
                <a:ea typeface="DejaVu Sans Light"/>
                <a:cs typeface="DejaVu Sans Light"/>
                <a:sym typeface="DejaVu Sans Light"/>
              </a:rPr>
              <a:t> </a:t>
            </a:r>
          </a:p>
        </p:txBody>
      </p:sp>
      <p:grpSp>
        <p:nvGrpSpPr>
          <p:cNvPr name="Group 3" id="3"/>
          <p:cNvGrpSpPr/>
          <p:nvPr/>
        </p:nvGrpSpPr>
        <p:grpSpPr>
          <a:xfrm rot="0">
            <a:off x="2537237" y="146265"/>
            <a:ext cx="13213526" cy="9925515"/>
            <a:chOff x="0" y="0"/>
            <a:chExt cx="17618034" cy="13234020"/>
          </a:xfrm>
        </p:grpSpPr>
        <p:sp>
          <p:nvSpPr>
            <p:cNvPr name="Freeform 4" id="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
                <a:alphaModFix amt="70000"/>
              </a:blip>
              <a:stretch>
                <a:fillRect l="0" t="0" r="0" b="0"/>
              </a:stretch>
            </a:blipFill>
          </p:spPr>
        </p:sp>
        <p:sp>
          <p:nvSpPr>
            <p:cNvPr name="Freeform 5" id="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3">
                <a:alphaModFix amt="9999"/>
              </a:blip>
              <a:stretch>
                <a:fillRect l="0" t="0" r="0" b="0"/>
              </a:stretch>
            </a:blipFill>
          </p:spPr>
        </p:sp>
        <p:sp>
          <p:nvSpPr>
            <p:cNvPr name="TextBox 6" id="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4" tooltip="http://www.exampaperspractice.co.uk"/>
                </a:rPr>
                <a:t>www.exampaperspractice.co.uk</a:t>
              </a:r>
            </a:p>
          </p:txBody>
        </p:sp>
      </p:grpSp>
      <p:grpSp>
        <p:nvGrpSpPr>
          <p:cNvPr name="Group 7" id="7"/>
          <p:cNvGrpSpPr/>
          <p:nvPr/>
        </p:nvGrpSpPr>
        <p:grpSpPr>
          <a:xfrm rot="0">
            <a:off x="2079828" y="1612186"/>
            <a:ext cx="14128344" cy="3086100"/>
            <a:chOff x="0" y="0"/>
            <a:chExt cx="3721045" cy="812800"/>
          </a:xfrm>
        </p:grpSpPr>
        <p:sp>
          <p:nvSpPr>
            <p:cNvPr name="Freeform 8" id="8"/>
            <p:cNvSpPr/>
            <p:nvPr/>
          </p:nvSpPr>
          <p:spPr>
            <a:xfrm flipH="false" flipV="false" rot="0">
              <a:off x="0" y="0"/>
              <a:ext cx="3721045" cy="812800"/>
            </a:xfrm>
            <a:custGeom>
              <a:avLst/>
              <a:gdLst/>
              <a:ahLst/>
              <a:cxnLst/>
              <a:rect r="r" b="b" t="t" l="l"/>
              <a:pathLst>
                <a:path h="812800" w="3721045">
                  <a:moveTo>
                    <a:pt x="0" y="0"/>
                  </a:moveTo>
                  <a:lnTo>
                    <a:pt x="3721045" y="0"/>
                  </a:lnTo>
                  <a:lnTo>
                    <a:pt x="3721045" y="812800"/>
                  </a:lnTo>
                  <a:lnTo>
                    <a:pt x="0" y="812800"/>
                  </a:lnTo>
                  <a:close/>
                </a:path>
              </a:pathLst>
            </a:custGeom>
            <a:solidFill>
              <a:srgbClr val="F47215"/>
            </a:solidFill>
          </p:spPr>
        </p:sp>
        <p:sp>
          <p:nvSpPr>
            <p:cNvPr name="TextBox 9" id="9"/>
            <p:cNvSpPr txBox="true"/>
            <p:nvPr/>
          </p:nvSpPr>
          <p:spPr>
            <a:xfrm>
              <a:off x="0" y="-104775"/>
              <a:ext cx="3721045" cy="917575"/>
            </a:xfrm>
            <a:prstGeom prst="rect">
              <a:avLst/>
            </a:prstGeom>
          </p:spPr>
          <p:txBody>
            <a:bodyPr anchor="ctr" rtlCol="false" tIns="50800" lIns="50800" bIns="50800" rIns="50800"/>
            <a:lstStyle/>
            <a:p>
              <a:pPr algn="ctr">
                <a:lnSpc>
                  <a:spcPts val="6999"/>
                </a:lnSpc>
              </a:pPr>
              <a:r>
                <a:rPr lang="en-US" sz="4999">
                  <a:solidFill>
                    <a:srgbClr val="FDFDFD"/>
                  </a:solidFill>
                  <a:latin typeface="DejaVu Sans Light"/>
                  <a:ea typeface="DejaVu Sans Light"/>
                  <a:cs typeface="DejaVu Sans Light"/>
                  <a:sym typeface="DejaVu Sans Light"/>
                </a:rPr>
                <a:t>Cambridge IGCSE Computer Science 0478/0984 - Revision Notes</a:t>
              </a:r>
            </a:p>
          </p:txBody>
        </p:sp>
      </p:grpSp>
      <p:grpSp>
        <p:nvGrpSpPr>
          <p:cNvPr name="Group 10" id="10"/>
          <p:cNvGrpSpPr/>
          <p:nvPr/>
        </p:nvGrpSpPr>
        <p:grpSpPr>
          <a:xfrm rot="0">
            <a:off x="2079828" y="4898311"/>
            <a:ext cx="14128344" cy="1100634"/>
            <a:chOff x="0" y="0"/>
            <a:chExt cx="3721045" cy="289879"/>
          </a:xfrm>
        </p:grpSpPr>
        <p:sp>
          <p:nvSpPr>
            <p:cNvPr name="Freeform 11" id="11"/>
            <p:cNvSpPr/>
            <p:nvPr/>
          </p:nvSpPr>
          <p:spPr>
            <a:xfrm flipH="false" flipV="false" rot="0">
              <a:off x="0" y="0"/>
              <a:ext cx="3721045" cy="289879"/>
            </a:xfrm>
            <a:custGeom>
              <a:avLst/>
              <a:gdLst/>
              <a:ahLst/>
              <a:cxnLst/>
              <a:rect r="r" b="b" t="t" l="l"/>
              <a:pathLst>
                <a:path h="289879" w="3721045">
                  <a:moveTo>
                    <a:pt x="0" y="0"/>
                  </a:moveTo>
                  <a:lnTo>
                    <a:pt x="3721045" y="0"/>
                  </a:lnTo>
                  <a:lnTo>
                    <a:pt x="3721045" y="289879"/>
                  </a:lnTo>
                  <a:lnTo>
                    <a:pt x="0" y="289879"/>
                  </a:lnTo>
                  <a:close/>
                </a:path>
              </a:pathLst>
            </a:custGeom>
            <a:solidFill>
              <a:srgbClr val="3297F4"/>
            </a:solidFill>
          </p:spPr>
        </p:sp>
        <p:sp>
          <p:nvSpPr>
            <p:cNvPr name="TextBox 12" id="12"/>
            <p:cNvSpPr txBox="true"/>
            <p:nvPr/>
          </p:nvSpPr>
          <p:spPr>
            <a:xfrm>
              <a:off x="0" y="-95250"/>
              <a:ext cx="3721045" cy="385129"/>
            </a:xfrm>
            <a:prstGeom prst="rect">
              <a:avLst/>
            </a:prstGeom>
          </p:spPr>
          <p:txBody>
            <a:bodyPr anchor="ctr" rtlCol="false" tIns="50800" lIns="50800" bIns="50800" rIns="50800"/>
            <a:lstStyle/>
            <a:p>
              <a:pPr algn="ctr">
                <a:lnSpc>
                  <a:spcPts val="5879"/>
                </a:lnSpc>
              </a:pPr>
              <a:r>
                <a:rPr lang="en-US" sz="4199">
                  <a:solidFill>
                    <a:srgbClr val="FDFDFD"/>
                  </a:solidFill>
                  <a:latin typeface="DejaVu Sans Light"/>
                  <a:ea typeface="DejaVu Sans Light"/>
                  <a:cs typeface="DejaVu Sans Light"/>
                  <a:sym typeface="DejaVu Sans Light"/>
                </a:rPr>
                <a:t>Chapter 10 - Logic Gates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E5BA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7384229" y="792521"/>
            <a:ext cx="3994248" cy="3619787"/>
          </a:xfrm>
          <a:custGeom>
            <a:avLst/>
            <a:gdLst/>
            <a:ahLst/>
            <a:cxnLst/>
            <a:rect r="r" b="b" t="t" l="l"/>
            <a:pathLst>
              <a:path h="3619787" w="3994248">
                <a:moveTo>
                  <a:pt x="0" y="0"/>
                </a:moveTo>
                <a:lnTo>
                  <a:pt x="3994248" y="0"/>
                </a:lnTo>
                <a:lnTo>
                  <a:pt x="3994248" y="3619787"/>
                </a:lnTo>
                <a:lnTo>
                  <a:pt x="0" y="3619787"/>
                </a:lnTo>
                <a:lnTo>
                  <a:pt x="0" y="0"/>
                </a:lnTo>
                <a:close/>
              </a:path>
            </a:pathLst>
          </a:custGeom>
          <a:blipFill>
            <a:blip r:embed="rId4">
              <a:extLst>
                <a:ext uri="{96DAC541-7B7A-43D3-8B79-37D633B846F1}">
                  <asvg:svgBlip xmlns:asvg="http://schemas.microsoft.com/office/drawing/2016/SVG/main" r:embed="rId5"/>
                </a:ext>
              </a:extLst>
            </a:blip>
            <a:stretch>
              <a:fillRect l="0" t="0" r="0" b="-98"/>
            </a:stretch>
          </a:blipFill>
        </p:spPr>
      </p:sp>
      <p:sp>
        <p:nvSpPr>
          <p:cNvPr name="TextBox 4" id="4"/>
          <p:cNvSpPr txBox="true"/>
          <p:nvPr/>
        </p:nvSpPr>
        <p:spPr>
          <a:xfrm rot="0">
            <a:off x="5355613" y="4601118"/>
            <a:ext cx="8830122" cy="5594104"/>
          </a:xfrm>
          <a:prstGeom prst="rect">
            <a:avLst/>
          </a:prstGeom>
        </p:spPr>
        <p:txBody>
          <a:bodyPr anchor="t" rtlCol="false" tIns="0" lIns="0" bIns="0" rIns="0">
            <a:spAutoFit/>
          </a:bodyPr>
          <a:lstStyle/>
          <a:p>
            <a:pPr algn="ctr">
              <a:lnSpc>
                <a:spcPts val="4037"/>
              </a:lnSpc>
            </a:pPr>
            <a:r>
              <a:rPr lang="en-US" sz="2884">
                <a:solidFill>
                  <a:srgbClr val="FFF4E3"/>
                </a:solidFill>
                <a:latin typeface="Code Pro"/>
                <a:ea typeface="Code Pro"/>
                <a:cs typeface="Code Pro"/>
                <a:sym typeface="Code Pro"/>
              </a:rPr>
              <a:t>Write a logical expression like the example above for this given scenario.</a:t>
            </a:r>
          </a:p>
          <a:p>
            <a:pPr algn="ctr">
              <a:lnSpc>
                <a:spcPts val="4037"/>
              </a:lnSpc>
            </a:pPr>
          </a:p>
          <a:p>
            <a:pPr algn="ctr">
              <a:lnSpc>
                <a:spcPts val="4037"/>
              </a:lnSpc>
            </a:pPr>
            <a:r>
              <a:rPr lang="en-US" sz="2884">
                <a:solidFill>
                  <a:srgbClr val="FFF4E3"/>
                </a:solidFill>
                <a:latin typeface="Code Pro"/>
                <a:ea typeface="Code Pro"/>
                <a:cs typeface="Code Pro"/>
                <a:sym typeface="Code Pro"/>
              </a:rPr>
              <a:t>There are two methods of getting to your basketball practice on time. You can get the bus but only if you wake up before 7.00am. If you wake up after this time, you will need to ask your parents to take you in the car. If you wake up before 7.00am but your parents offer to take you, then you will always say yes as it is easier.</a:t>
            </a:r>
          </a:p>
          <a:p>
            <a:pPr algn="ctr">
              <a:lnSpc>
                <a:spcPts val="4037"/>
              </a:lnSpc>
            </a:pPr>
          </a:p>
        </p:txBody>
      </p:sp>
      <p:sp>
        <p:nvSpPr>
          <p:cNvPr name="TextBox 5" id="5"/>
          <p:cNvSpPr txBox="true"/>
          <p:nvPr/>
        </p:nvSpPr>
        <p:spPr>
          <a:xfrm rot="0">
            <a:off x="657823" y="129637"/>
            <a:ext cx="5744859" cy="571500"/>
          </a:xfrm>
          <a:prstGeom prst="rect">
            <a:avLst/>
          </a:prstGeom>
        </p:spPr>
        <p:txBody>
          <a:bodyPr anchor="t" rtlCol="false" tIns="0" lIns="0" bIns="0" rIns="0">
            <a:spAutoFit/>
          </a:bodyPr>
          <a:lstStyle/>
          <a:p>
            <a:pPr algn="ctr">
              <a:lnSpc>
                <a:spcPts val="4198"/>
              </a:lnSpc>
            </a:pPr>
            <a:r>
              <a:rPr lang="en-US" sz="2999">
                <a:solidFill>
                  <a:srgbClr val="FFFFFF"/>
                </a:solidFill>
                <a:latin typeface="Arimo"/>
                <a:ea typeface="Arimo"/>
                <a:cs typeface="Arimo"/>
                <a:sym typeface="Arimo"/>
              </a:rPr>
              <a:t>TRY IT YOURSELF</a:t>
            </a:r>
          </a:p>
        </p:txBody>
      </p:sp>
      <p:grpSp>
        <p:nvGrpSpPr>
          <p:cNvPr name="Group 6" id="6"/>
          <p:cNvGrpSpPr/>
          <p:nvPr/>
        </p:nvGrpSpPr>
        <p:grpSpPr>
          <a:xfrm rot="0">
            <a:off x="2703297" y="180743"/>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E5BA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1162189" y="4302363"/>
            <a:ext cx="16271784" cy="3521448"/>
          </a:xfrm>
          <a:custGeom>
            <a:avLst/>
            <a:gdLst/>
            <a:ahLst/>
            <a:cxnLst/>
            <a:rect r="r" b="b" t="t" l="l"/>
            <a:pathLst>
              <a:path h="3521448" w="16271784">
                <a:moveTo>
                  <a:pt x="0" y="0"/>
                </a:moveTo>
                <a:lnTo>
                  <a:pt x="16271784" y="0"/>
                </a:lnTo>
                <a:lnTo>
                  <a:pt x="16271784" y="3521448"/>
                </a:lnTo>
                <a:lnTo>
                  <a:pt x="0" y="35214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48364" y="89843"/>
            <a:ext cx="3739636" cy="3389045"/>
          </a:xfrm>
          <a:custGeom>
            <a:avLst/>
            <a:gdLst/>
            <a:ahLst/>
            <a:cxnLst/>
            <a:rect r="r" b="b" t="t" l="l"/>
            <a:pathLst>
              <a:path h="3389045" w="3739636">
                <a:moveTo>
                  <a:pt x="0" y="0"/>
                </a:moveTo>
                <a:lnTo>
                  <a:pt x="3739636" y="0"/>
                </a:lnTo>
                <a:lnTo>
                  <a:pt x="3739636" y="3389045"/>
                </a:lnTo>
                <a:lnTo>
                  <a:pt x="0" y="3389045"/>
                </a:lnTo>
                <a:lnTo>
                  <a:pt x="0" y="0"/>
                </a:lnTo>
                <a:close/>
              </a:path>
            </a:pathLst>
          </a:custGeom>
          <a:blipFill>
            <a:blip r:embed="rId6">
              <a:extLst>
                <a:ext uri="{96DAC541-7B7A-43D3-8B79-37D633B846F1}">
                  <asvg:svgBlip xmlns:asvg="http://schemas.microsoft.com/office/drawing/2016/SVG/main" r:embed="rId7"/>
                </a:ext>
              </a:extLst>
            </a:blip>
            <a:stretch>
              <a:fillRect l="0" t="0" r="-43" b="0"/>
            </a:stretch>
          </a:blipFill>
        </p:spPr>
      </p:sp>
      <p:sp>
        <p:nvSpPr>
          <p:cNvPr name="TextBox 5" id="5"/>
          <p:cNvSpPr txBox="true"/>
          <p:nvPr/>
        </p:nvSpPr>
        <p:spPr>
          <a:xfrm rot="0">
            <a:off x="657823" y="129637"/>
            <a:ext cx="5744859" cy="571500"/>
          </a:xfrm>
          <a:prstGeom prst="rect">
            <a:avLst/>
          </a:prstGeom>
        </p:spPr>
        <p:txBody>
          <a:bodyPr anchor="t" rtlCol="false" tIns="0" lIns="0" bIns="0" rIns="0">
            <a:spAutoFit/>
          </a:bodyPr>
          <a:lstStyle/>
          <a:p>
            <a:pPr algn="ctr">
              <a:lnSpc>
                <a:spcPts val="4198"/>
              </a:lnSpc>
            </a:pPr>
            <a:r>
              <a:rPr lang="en-US" sz="2999">
                <a:solidFill>
                  <a:srgbClr val="FFFFFF"/>
                </a:solidFill>
                <a:latin typeface="Arimo"/>
                <a:ea typeface="Arimo"/>
                <a:cs typeface="Arimo"/>
                <a:sym typeface="Arimo"/>
              </a:rPr>
              <a:t>TRY IT YOURSELF</a:t>
            </a:r>
          </a:p>
        </p:txBody>
      </p:sp>
      <p:sp>
        <p:nvSpPr>
          <p:cNvPr name="TextBox 6" id="6"/>
          <p:cNvSpPr txBox="true"/>
          <p:nvPr/>
        </p:nvSpPr>
        <p:spPr>
          <a:xfrm rot="0">
            <a:off x="5146415" y="3543805"/>
            <a:ext cx="7681701" cy="514642"/>
          </a:xfrm>
          <a:prstGeom prst="rect">
            <a:avLst/>
          </a:prstGeom>
        </p:spPr>
        <p:txBody>
          <a:bodyPr anchor="t" rtlCol="false" tIns="0" lIns="0" bIns="0" rIns="0">
            <a:spAutoFit/>
          </a:bodyPr>
          <a:lstStyle/>
          <a:p>
            <a:pPr algn="ctr">
              <a:lnSpc>
                <a:spcPts val="3732"/>
              </a:lnSpc>
            </a:pPr>
            <a:r>
              <a:rPr lang="en-US" sz="2666">
                <a:solidFill>
                  <a:srgbClr val="FFFFFF"/>
                </a:solidFill>
                <a:latin typeface="Code Pro"/>
                <a:ea typeface="Code Pro"/>
                <a:cs typeface="Code Pro"/>
                <a:sym typeface="Code Pro"/>
              </a:rPr>
              <a:t>Logical expression</a:t>
            </a:r>
          </a:p>
        </p:txBody>
      </p:sp>
      <p:sp>
        <p:nvSpPr>
          <p:cNvPr name="TextBox 7" id="7"/>
          <p:cNvSpPr txBox="true"/>
          <p:nvPr/>
        </p:nvSpPr>
        <p:spPr>
          <a:xfrm rot="0">
            <a:off x="1415513" y="4794386"/>
            <a:ext cx="15255407" cy="2273523"/>
          </a:xfrm>
          <a:prstGeom prst="rect">
            <a:avLst/>
          </a:prstGeom>
        </p:spPr>
        <p:txBody>
          <a:bodyPr anchor="t" rtlCol="false" tIns="0" lIns="0" bIns="0" rIns="0">
            <a:spAutoFit/>
          </a:bodyPr>
          <a:lstStyle/>
          <a:p>
            <a:pPr algn="just">
              <a:lnSpc>
                <a:spcPts val="4401"/>
              </a:lnSpc>
            </a:pPr>
            <a:r>
              <a:rPr lang="en-US" sz="3144">
                <a:solidFill>
                  <a:srgbClr val="000000"/>
                </a:solidFill>
                <a:latin typeface="Code Pro"/>
                <a:ea typeface="Code Pro"/>
                <a:cs typeface="Code Pro"/>
                <a:sym typeface="Code Pro"/>
              </a:rPr>
              <a:t>Attend basketball on time </a:t>
            </a:r>
          </a:p>
          <a:p>
            <a:pPr algn="just">
              <a:lnSpc>
                <a:spcPts val="4401"/>
              </a:lnSpc>
            </a:pPr>
          </a:p>
          <a:p>
            <a:pPr algn="just">
              <a:lnSpc>
                <a:spcPts val="4401"/>
              </a:lnSpc>
            </a:pPr>
            <a:r>
              <a:rPr lang="en-US" sz="3144">
                <a:solidFill>
                  <a:srgbClr val="000000"/>
                </a:solidFill>
                <a:latin typeface="Code Pro"/>
                <a:ea typeface="Code Pro"/>
                <a:cs typeface="Code Pro"/>
                <a:sym typeface="Code Pro"/>
              </a:rPr>
              <a:t>= (</a:t>
            </a:r>
            <a:r>
              <a:rPr lang="en-US" sz="3144">
                <a:solidFill>
                  <a:srgbClr val="A25F00"/>
                </a:solidFill>
                <a:latin typeface="Code Pro"/>
                <a:ea typeface="Code Pro"/>
                <a:cs typeface="Code Pro"/>
                <a:sym typeface="Code Pro"/>
              </a:rPr>
              <a:t>Wake up before 7am</a:t>
            </a:r>
            <a:r>
              <a:rPr lang="en-US" sz="3144">
                <a:solidFill>
                  <a:srgbClr val="000000"/>
                </a:solidFill>
                <a:latin typeface="Code Pro"/>
                <a:ea typeface="Code Pro"/>
                <a:cs typeface="Code Pro"/>
                <a:sym typeface="Code Pro"/>
              </a:rPr>
              <a:t>) </a:t>
            </a:r>
            <a:r>
              <a:rPr lang="en-US" sz="3144">
                <a:solidFill>
                  <a:srgbClr val="DD2663"/>
                </a:solidFill>
                <a:latin typeface="Code Pro"/>
                <a:ea typeface="Code Pro"/>
                <a:cs typeface="Code Pro"/>
                <a:sym typeface="Code Pro"/>
              </a:rPr>
              <a:t>OR</a:t>
            </a:r>
            <a:r>
              <a:rPr lang="en-US" sz="3144">
                <a:solidFill>
                  <a:srgbClr val="000000"/>
                </a:solidFill>
                <a:latin typeface="Code Pro"/>
                <a:ea typeface="Code Pro"/>
                <a:cs typeface="Code Pro"/>
                <a:sym typeface="Code Pro"/>
              </a:rPr>
              <a:t> (</a:t>
            </a:r>
            <a:r>
              <a:rPr lang="en-US" sz="3144">
                <a:solidFill>
                  <a:srgbClr val="DD2663"/>
                </a:solidFill>
                <a:latin typeface="Code Pro"/>
                <a:ea typeface="Code Pro"/>
                <a:cs typeface="Code Pro"/>
                <a:sym typeface="Code Pro"/>
              </a:rPr>
              <a:t>NOT</a:t>
            </a:r>
            <a:r>
              <a:rPr lang="en-US" sz="3144">
                <a:solidFill>
                  <a:srgbClr val="A25F00"/>
                </a:solidFill>
                <a:latin typeface="Code Pro"/>
                <a:ea typeface="Code Pro"/>
                <a:cs typeface="Code Pro"/>
                <a:sym typeface="Code Pro"/>
              </a:rPr>
              <a:t> Wake up before 7am</a:t>
            </a:r>
            <a:r>
              <a:rPr lang="en-US" sz="3144">
                <a:solidFill>
                  <a:srgbClr val="000000"/>
                </a:solidFill>
                <a:latin typeface="Code Pro"/>
                <a:ea typeface="Code Pro"/>
                <a:cs typeface="Code Pro"/>
                <a:sym typeface="Code Pro"/>
              </a:rPr>
              <a:t> </a:t>
            </a:r>
            <a:r>
              <a:rPr lang="en-US" sz="3144">
                <a:solidFill>
                  <a:srgbClr val="DD2663"/>
                </a:solidFill>
                <a:latin typeface="Code Pro"/>
                <a:ea typeface="Code Pro"/>
                <a:cs typeface="Code Pro"/>
                <a:sym typeface="Code Pro"/>
              </a:rPr>
              <a:t>AND</a:t>
            </a:r>
            <a:r>
              <a:rPr lang="en-US" sz="3144">
                <a:solidFill>
                  <a:srgbClr val="000000"/>
                </a:solidFill>
                <a:latin typeface="Code Pro"/>
                <a:ea typeface="Code Pro"/>
                <a:cs typeface="Code Pro"/>
                <a:sym typeface="Code Pro"/>
              </a:rPr>
              <a:t> </a:t>
            </a:r>
            <a:r>
              <a:rPr lang="en-US" sz="3144">
                <a:solidFill>
                  <a:srgbClr val="A25F00"/>
                </a:solidFill>
                <a:latin typeface="Code Pro"/>
                <a:ea typeface="Code Pro"/>
                <a:cs typeface="Code Pro"/>
                <a:sym typeface="Code Pro"/>
              </a:rPr>
              <a:t>Parent offer to take you) </a:t>
            </a:r>
          </a:p>
        </p:txBody>
      </p:sp>
      <p:grpSp>
        <p:nvGrpSpPr>
          <p:cNvPr name="Group 8" id="8"/>
          <p:cNvGrpSpPr/>
          <p:nvPr/>
        </p:nvGrpSpPr>
        <p:grpSpPr>
          <a:xfrm rot="0">
            <a:off x="270329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2457318" y="1686421"/>
            <a:ext cx="6686682" cy="8036069"/>
            <a:chOff x="0" y="0"/>
            <a:chExt cx="8915576" cy="10714759"/>
          </a:xfrm>
        </p:grpSpPr>
        <p:sp>
          <p:nvSpPr>
            <p:cNvPr name="Freeform 3" id="3"/>
            <p:cNvSpPr/>
            <p:nvPr/>
          </p:nvSpPr>
          <p:spPr>
            <a:xfrm flipH="false" flipV="false" rot="0">
              <a:off x="0" y="0"/>
              <a:ext cx="8915527" cy="10714737"/>
            </a:xfrm>
            <a:custGeom>
              <a:avLst/>
              <a:gdLst/>
              <a:ahLst/>
              <a:cxnLst/>
              <a:rect r="r" b="b" t="t" l="l"/>
              <a:pathLst>
                <a:path h="10714737" w="8915527">
                  <a:moveTo>
                    <a:pt x="8335772" y="10714736"/>
                  </a:moveTo>
                  <a:lnTo>
                    <a:pt x="579755" y="10714736"/>
                  </a:lnTo>
                  <a:cubicBezTo>
                    <a:pt x="260350" y="10714736"/>
                    <a:pt x="0" y="10454513"/>
                    <a:pt x="0" y="10134981"/>
                  </a:cubicBezTo>
                  <a:lnTo>
                    <a:pt x="0" y="579755"/>
                  </a:lnTo>
                  <a:cubicBezTo>
                    <a:pt x="0" y="260350"/>
                    <a:pt x="260350" y="0"/>
                    <a:pt x="579755" y="0"/>
                  </a:cubicBezTo>
                  <a:lnTo>
                    <a:pt x="8335772" y="0"/>
                  </a:lnTo>
                  <a:cubicBezTo>
                    <a:pt x="8655303" y="0"/>
                    <a:pt x="8915527" y="260350"/>
                    <a:pt x="8915527" y="579755"/>
                  </a:cubicBezTo>
                  <a:lnTo>
                    <a:pt x="8915527" y="10134981"/>
                  </a:lnTo>
                  <a:cubicBezTo>
                    <a:pt x="8915527" y="10454513"/>
                    <a:pt x="8655177" y="10714737"/>
                    <a:pt x="8335772" y="10714737"/>
                  </a:cubicBezTo>
                  <a:close/>
                </a:path>
              </a:pathLst>
            </a:custGeom>
            <a:solidFill>
              <a:srgbClr val="0E1D40">
                <a:alpha val="98824"/>
              </a:srgbClr>
            </a:solidFill>
          </p:spPr>
        </p:sp>
      </p:grpSp>
      <p:sp>
        <p:nvSpPr>
          <p:cNvPr name="Freeform 4" id="4"/>
          <p:cNvSpPr/>
          <p:nvPr/>
        </p:nvSpPr>
        <p:spPr>
          <a:xfrm flipH="false" flipV="false" rot="0">
            <a:off x="3126991" y="1988328"/>
            <a:ext cx="2553703" cy="1388576"/>
          </a:xfrm>
          <a:custGeom>
            <a:avLst/>
            <a:gdLst/>
            <a:ahLst/>
            <a:cxnLst/>
            <a:rect r="r" b="b" t="t" l="l"/>
            <a:pathLst>
              <a:path h="1388576" w="2553703">
                <a:moveTo>
                  <a:pt x="0" y="0"/>
                </a:moveTo>
                <a:lnTo>
                  <a:pt x="2553703" y="0"/>
                </a:lnTo>
                <a:lnTo>
                  <a:pt x="2553703" y="1388576"/>
                </a:lnTo>
                <a:lnTo>
                  <a:pt x="0" y="1388576"/>
                </a:lnTo>
                <a:lnTo>
                  <a:pt x="0" y="0"/>
                </a:lnTo>
                <a:close/>
              </a:path>
            </a:pathLst>
          </a:custGeom>
          <a:blipFill>
            <a:blip r:embed="rId2">
              <a:extLst>
                <a:ext uri="{96DAC541-7B7A-43D3-8B79-37D633B846F1}">
                  <asvg:svgBlip xmlns:asvg="http://schemas.microsoft.com/office/drawing/2016/SVG/main" r:embed="rId3"/>
                </a:ext>
              </a:extLst>
            </a:blip>
            <a:stretch>
              <a:fillRect l="0" t="0" r="-184" b="0"/>
            </a:stretch>
          </a:blipFill>
        </p:spPr>
      </p:sp>
      <p:sp>
        <p:nvSpPr>
          <p:cNvPr name="Freeform 5" id="5"/>
          <p:cNvSpPr/>
          <p:nvPr/>
        </p:nvSpPr>
        <p:spPr>
          <a:xfrm flipH="false" flipV="false" rot="0">
            <a:off x="3126991" y="4632966"/>
            <a:ext cx="2553703" cy="1231098"/>
          </a:xfrm>
          <a:custGeom>
            <a:avLst/>
            <a:gdLst/>
            <a:ahLst/>
            <a:cxnLst/>
            <a:rect r="r" b="b" t="t" l="l"/>
            <a:pathLst>
              <a:path h="1231098" w="2553703">
                <a:moveTo>
                  <a:pt x="0" y="0"/>
                </a:moveTo>
                <a:lnTo>
                  <a:pt x="2553703" y="0"/>
                </a:lnTo>
                <a:lnTo>
                  <a:pt x="2553703" y="1231098"/>
                </a:lnTo>
                <a:lnTo>
                  <a:pt x="0" y="1231098"/>
                </a:lnTo>
                <a:lnTo>
                  <a:pt x="0" y="0"/>
                </a:lnTo>
                <a:close/>
              </a:path>
            </a:pathLst>
          </a:custGeom>
          <a:blipFill>
            <a:blip r:embed="rId4">
              <a:extLst>
                <a:ext uri="{96DAC541-7B7A-43D3-8B79-37D633B846F1}">
                  <asvg:svgBlip xmlns:asvg="http://schemas.microsoft.com/office/drawing/2016/SVG/main" r:embed="rId5"/>
                </a:ext>
              </a:extLst>
            </a:blip>
            <a:stretch>
              <a:fillRect l="0" t="0" r="0" b="-246"/>
            </a:stretch>
          </a:blipFill>
        </p:spPr>
      </p:sp>
      <p:sp>
        <p:nvSpPr>
          <p:cNvPr name="Freeform 6" id="6"/>
          <p:cNvSpPr/>
          <p:nvPr/>
        </p:nvSpPr>
        <p:spPr>
          <a:xfrm flipH="false" flipV="false" rot="0">
            <a:off x="3126991" y="6994498"/>
            <a:ext cx="2111216" cy="1572856"/>
          </a:xfrm>
          <a:custGeom>
            <a:avLst/>
            <a:gdLst/>
            <a:ahLst/>
            <a:cxnLst/>
            <a:rect r="r" b="b" t="t" l="l"/>
            <a:pathLst>
              <a:path h="1572856" w="2111216">
                <a:moveTo>
                  <a:pt x="0" y="0"/>
                </a:moveTo>
                <a:lnTo>
                  <a:pt x="2111216" y="0"/>
                </a:lnTo>
                <a:lnTo>
                  <a:pt x="2111216" y="1572856"/>
                </a:lnTo>
                <a:lnTo>
                  <a:pt x="0" y="1572856"/>
                </a:lnTo>
                <a:lnTo>
                  <a:pt x="0" y="0"/>
                </a:lnTo>
                <a:close/>
              </a:path>
            </a:pathLst>
          </a:custGeom>
          <a:blipFill>
            <a:blip r:embed="rId6">
              <a:extLst>
                <a:ext uri="{96DAC541-7B7A-43D3-8B79-37D633B846F1}">
                  <asvg:svgBlip xmlns:asvg="http://schemas.microsoft.com/office/drawing/2016/SVG/main" r:embed="rId7"/>
                </a:ext>
              </a:extLst>
            </a:blip>
            <a:stretch>
              <a:fillRect l="0" t="0" r="0" b="-368"/>
            </a:stretch>
          </a:blipFill>
        </p:spPr>
      </p:sp>
      <p:sp>
        <p:nvSpPr>
          <p:cNvPr name="Freeform 7" id="7"/>
          <p:cNvSpPr/>
          <p:nvPr/>
        </p:nvSpPr>
        <p:spPr>
          <a:xfrm flipH="false" flipV="false" rot="0">
            <a:off x="6114946" y="4632966"/>
            <a:ext cx="2630879" cy="1305574"/>
          </a:xfrm>
          <a:custGeom>
            <a:avLst/>
            <a:gdLst/>
            <a:ahLst/>
            <a:cxnLst/>
            <a:rect r="r" b="b" t="t" l="l"/>
            <a:pathLst>
              <a:path h="1305574" w="2630879">
                <a:moveTo>
                  <a:pt x="0" y="0"/>
                </a:moveTo>
                <a:lnTo>
                  <a:pt x="2630879" y="0"/>
                </a:lnTo>
                <a:lnTo>
                  <a:pt x="2630879" y="1305574"/>
                </a:lnTo>
                <a:lnTo>
                  <a:pt x="0" y="1305574"/>
                </a:lnTo>
                <a:lnTo>
                  <a:pt x="0" y="0"/>
                </a:lnTo>
                <a:close/>
              </a:path>
            </a:pathLst>
          </a:custGeom>
          <a:blipFill>
            <a:blip r:embed="rId8">
              <a:extLst>
                <a:ext uri="{96DAC541-7B7A-43D3-8B79-37D633B846F1}">
                  <asvg:svgBlip xmlns:asvg="http://schemas.microsoft.com/office/drawing/2016/SVG/main" r:embed="rId9"/>
                </a:ext>
              </a:extLst>
            </a:blip>
            <a:stretch>
              <a:fillRect l="0" t="0" r="0" b="-391"/>
            </a:stretch>
          </a:blipFill>
        </p:spPr>
      </p:sp>
      <p:sp>
        <p:nvSpPr>
          <p:cNvPr name="Freeform 8" id="8"/>
          <p:cNvSpPr/>
          <p:nvPr/>
        </p:nvSpPr>
        <p:spPr>
          <a:xfrm flipH="false" flipV="false" rot="0">
            <a:off x="6114946" y="1988328"/>
            <a:ext cx="2240841" cy="1518170"/>
          </a:xfrm>
          <a:custGeom>
            <a:avLst/>
            <a:gdLst/>
            <a:ahLst/>
            <a:cxnLst/>
            <a:rect r="r" b="b" t="t" l="l"/>
            <a:pathLst>
              <a:path h="1518170" w="2240841">
                <a:moveTo>
                  <a:pt x="0" y="0"/>
                </a:moveTo>
                <a:lnTo>
                  <a:pt x="2240841" y="0"/>
                </a:lnTo>
                <a:lnTo>
                  <a:pt x="2240841" y="1518170"/>
                </a:lnTo>
                <a:lnTo>
                  <a:pt x="0" y="1518170"/>
                </a:lnTo>
                <a:lnTo>
                  <a:pt x="0" y="0"/>
                </a:lnTo>
                <a:close/>
              </a:path>
            </a:pathLst>
          </a:custGeom>
          <a:blipFill>
            <a:blip r:embed="rId10">
              <a:extLst>
                <a:ext uri="{96DAC541-7B7A-43D3-8B79-37D633B846F1}">
                  <asvg:svgBlip xmlns:asvg="http://schemas.microsoft.com/office/drawing/2016/SVG/main" r:embed="rId11"/>
                </a:ext>
              </a:extLst>
            </a:blip>
            <a:stretch>
              <a:fillRect l="0" t="0" r="0" b="-68"/>
            </a:stretch>
          </a:blipFill>
        </p:spPr>
      </p:sp>
      <p:sp>
        <p:nvSpPr>
          <p:cNvPr name="Freeform 9" id="9"/>
          <p:cNvSpPr/>
          <p:nvPr/>
        </p:nvSpPr>
        <p:spPr>
          <a:xfrm flipH="false" flipV="false" rot="0">
            <a:off x="6114946" y="6994498"/>
            <a:ext cx="2366189" cy="1582389"/>
          </a:xfrm>
          <a:custGeom>
            <a:avLst/>
            <a:gdLst/>
            <a:ahLst/>
            <a:cxnLst/>
            <a:rect r="r" b="b" t="t" l="l"/>
            <a:pathLst>
              <a:path h="1582389" w="2366189">
                <a:moveTo>
                  <a:pt x="0" y="0"/>
                </a:moveTo>
                <a:lnTo>
                  <a:pt x="2366189" y="0"/>
                </a:lnTo>
                <a:lnTo>
                  <a:pt x="2366189" y="1582389"/>
                </a:lnTo>
                <a:lnTo>
                  <a:pt x="0" y="1582389"/>
                </a:lnTo>
                <a:lnTo>
                  <a:pt x="0" y="0"/>
                </a:lnTo>
                <a:close/>
              </a:path>
            </a:pathLst>
          </a:custGeom>
          <a:blipFill>
            <a:blip r:embed="rId12">
              <a:extLst>
                <a:ext uri="{96DAC541-7B7A-43D3-8B79-37D633B846F1}">
                  <asvg:svgBlip xmlns:asvg="http://schemas.microsoft.com/office/drawing/2016/SVG/main" r:embed="rId13"/>
                </a:ext>
              </a:extLst>
            </a:blip>
            <a:stretch>
              <a:fillRect l="0" t="0" r="0" b="-288"/>
            </a:stretch>
          </a:blipFill>
        </p:spPr>
      </p:sp>
      <p:sp>
        <p:nvSpPr>
          <p:cNvPr name="TextBox 10" id="10"/>
          <p:cNvSpPr txBox="true"/>
          <p:nvPr/>
        </p:nvSpPr>
        <p:spPr>
          <a:xfrm rot="0">
            <a:off x="9734550" y="4600868"/>
            <a:ext cx="7699854" cy="1978575"/>
          </a:xfrm>
          <a:prstGeom prst="rect">
            <a:avLst/>
          </a:prstGeom>
        </p:spPr>
        <p:txBody>
          <a:bodyPr anchor="t" rtlCol="false" tIns="0" lIns="0" bIns="0" rIns="0">
            <a:spAutoFit/>
          </a:bodyPr>
          <a:lstStyle/>
          <a:p>
            <a:pPr algn="l">
              <a:lnSpc>
                <a:spcPts val="7494"/>
              </a:lnSpc>
            </a:pPr>
            <a:r>
              <a:rPr lang="en-US" sz="5353">
                <a:solidFill>
                  <a:srgbClr val="282854"/>
                </a:solidFill>
                <a:latin typeface="Arimo"/>
                <a:ea typeface="Arimo"/>
                <a:cs typeface="Arimo"/>
                <a:sym typeface="Arimo"/>
              </a:rPr>
              <a:t>Different gates come with different </a:t>
            </a:r>
            <a:r>
              <a:rPr lang="en-US" b="true" sz="5353" u="sng">
                <a:solidFill>
                  <a:srgbClr val="282854"/>
                </a:solidFill>
                <a:latin typeface="Arimo Bold"/>
                <a:ea typeface="Arimo Bold"/>
                <a:cs typeface="Arimo Bold"/>
                <a:sym typeface="Arimo Bold"/>
              </a:rPr>
              <a:t>logic rules</a:t>
            </a:r>
          </a:p>
        </p:txBody>
      </p:sp>
      <p:sp>
        <p:nvSpPr>
          <p:cNvPr name="TextBox 11" id="11"/>
          <p:cNvSpPr txBox="true"/>
          <p:nvPr/>
        </p:nvSpPr>
        <p:spPr>
          <a:xfrm rot="0">
            <a:off x="3308102" y="3552510"/>
            <a:ext cx="1930105" cy="599699"/>
          </a:xfrm>
          <a:prstGeom prst="rect">
            <a:avLst/>
          </a:prstGeom>
        </p:spPr>
        <p:txBody>
          <a:bodyPr anchor="t" rtlCol="false" tIns="0" lIns="0" bIns="0" rIns="0">
            <a:spAutoFit/>
          </a:bodyPr>
          <a:lstStyle/>
          <a:p>
            <a:pPr algn="ctr">
              <a:lnSpc>
                <a:spcPts val="4220"/>
              </a:lnSpc>
            </a:pPr>
            <a:r>
              <a:rPr lang="en-US" sz="3014">
                <a:solidFill>
                  <a:srgbClr val="FFFFFF"/>
                </a:solidFill>
                <a:latin typeface="Arimo"/>
                <a:ea typeface="Arimo"/>
                <a:cs typeface="Arimo"/>
                <a:sym typeface="Arimo"/>
              </a:rPr>
              <a:t>NOT Gate</a:t>
            </a:r>
          </a:p>
        </p:txBody>
      </p:sp>
      <p:sp>
        <p:nvSpPr>
          <p:cNvPr name="TextBox 12" id="12"/>
          <p:cNvSpPr txBox="true"/>
          <p:nvPr/>
        </p:nvSpPr>
        <p:spPr>
          <a:xfrm rot="0">
            <a:off x="5800659" y="3552510"/>
            <a:ext cx="2555129" cy="600075"/>
          </a:xfrm>
          <a:prstGeom prst="rect">
            <a:avLst/>
          </a:prstGeom>
        </p:spPr>
        <p:txBody>
          <a:bodyPr anchor="t" rtlCol="false" tIns="0" lIns="0" bIns="0" rIns="0">
            <a:spAutoFit/>
          </a:bodyPr>
          <a:lstStyle/>
          <a:p>
            <a:pPr algn="ctr">
              <a:lnSpc>
                <a:spcPts val="4200"/>
              </a:lnSpc>
            </a:pPr>
            <a:r>
              <a:rPr lang="en-US" sz="3000">
                <a:solidFill>
                  <a:srgbClr val="FFFFFF"/>
                </a:solidFill>
                <a:latin typeface="Arimo"/>
                <a:ea typeface="Arimo"/>
                <a:cs typeface="Arimo"/>
                <a:sym typeface="Arimo"/>
              </a:rPr>
              <a:t>XOR Gate</a:t>
            </a:r>
          </a:p>
        </p:txBody>
      </p:sp>
      <p:sp>
        <p:nvSpPr>
          <p:cNvPr name="TextBox 13" id="13"/>
          <p:cNvSpPr txBox="true"/>
          <p:nvPr/>
        </p:nvSpPr>
        <p:spPr>
          <a:xfrm rot="0">
            <a:off x="3308102" y="6035513"/>
            <a:ext cx="1930105" cy="599699"/>
          </a:xfrm>
          <a:prstGeom prst="rect">
            <a:avLst/>
          </a:prstGeom>
        </p:spPr>
        <p:txBody>
          <a:bodyPr anchor="t" rtlCol="false" tIns="0" lIns="0" bIns="0" rIns="0">
            <a:spAutoFit/>
          </a:bodyPr>
          <a:lstStyle/>
          <a:p>
            <a:pPr algn="ctr">
              <a:lnSpc>
                <a:spcPts val="4220"/>
              </a:lnSpc>
            </a:pPr>
            <a:r>
              <a:rPr lang="en-US" sz="3014">
                <a:solidFill>
                  <a:srgbClr val="FFFFFF"/>
                </a:solidFill>
                <a:latin typeface="Arimo"/>
                <a:ea typeface="Arimo"/>
                <a:cs typeface="Arimo"/>
                <a:sym typeface="Arimo"/>
              </a:rPr>
              <a:t>AND Gate</a:t>
            </a:r>
          </a:p>
        </p:txBody>
      </p:sp>
      <p:sp>
        <p:nvSpPr>
          <p:cNvPr name="TextBox 14" id="14"/>
          <p:cNvSpPr txBox="true"/>
          <p:nvPr/>
        </p:nvSpPr>
        <p:spPr>
          <a:xfrm rot="0">
            <a:off x="6270315" y="6035513"/>
            <a:ext cx="2210821" cy="599699"/>
          </a:xfrm>
          <a:prstGeom prst="rect">
            <a:avLst/>
          </a:prstGeom>
        </p:spPr>
        <p:txBody>
          <a:bodyPr anchor="t" rtlCol="false" tIns="0" lIns="0" bIns="0" rIns="0">
            <a:spAutoFit/>
          </a:bodyPr>
          <a:lstStyle/>
          <a:p>
            <a:pPr algn="ctr">
              <a:lnSpc>
                <a:spcPts val="4220"/>
              </a:lnSpc>
            </a:pPr>
            <a:r>
              <a:rPr lang="en-US" sz="3014">
                <a:solidFill>
                  <a:srgbClr val="FFFFFF"/>
                </a:solidFill>
                <a:latin typeface="Arimo"/>
                <a:ea typeface="Arimo"/>
                <a:cs typeface="Arimo"/>
                <a:sym typeface="Arimo"/>
              </a:rPr>
              <a:t>NAND Gate</a:t>
            </a:r>
          </a:p>
        </p:txBody>
      </p:sp>
      <p:sp>
        <p:nvSpPr>
          <p:cNvPr name="TextBox 15" id="15"/>
          <p:cNvSpPr txBox="true"/>
          <p:nvPr/>
        </p:nvSpPr>
        <p:spPr>
          <a:xfrm rot="0">
            <a:off x="3081797" y="8658601"/>
            <a:ext cx="1930105" cy="599699"/>
          </a:xfrm>
          <a:prstGeom prst="rect">
            <a:avLst/>
          </a:prstGeom>
        </p:spPr>
        <p:txBody>
          <a:bodyPr anchor="t" rtlCol="false" tIns="0" lIns="0" bIns="0" rIns="0">
            <a:spAutoFit/>
          </a:bodyPr>
          <a:lstStyle/>
          <a:p>
            <a:pPr algn="ctr">
              <a:lnSpc>
                <a:spcPts val="4220"/>
              </a:lnSpc>
            </a:pPr>
            <a:r>
              <a:rPr lang="en-US" sz="3014">
                <a:solidFill>
                  <a:srgbClr val="FFFFFF"/>
                </a:solidFill>
                <a:latin typeface="Arimo"/>
                <a:ea typeface="Arimo"/>
                <a:cs typeface="Arimo"/>
                <a:sym typeface="Arimo"/>
              </a:rPr>
              <a:t>OR Gate</a:t>
            </a:r>
          </a:p>
        </p:txBody>
      </p:sp>
      <p:sp>
        <p:nvSpPr>
          <p:cNvPr name="TextBox 16" id="16"/>
          <p:cNvSpPr txBox="true"/>
          <p:nvPr/>
        </p:nvSpPr>
        <p:spPr>
          <a:xfrm rot="0">
            <a:off x="6134565" y="8658601"/>
            <a:ext cx="1930105" cy="599699"/>
          </a:xfrm>
          <a:prstGeom prst="rect">
            <a:avLst/>
          </a:prstGeom>
        </p:spPr>
        <p:txBody>
          <a:bodyPr anchor="t" rtlCol="false" tIns="0" lIns="0" bIns="0" rIns="0">
            <a:spAutoFit/>
          </a:bodyPr>
          <a:lstStyle/>
          <a:p>
            <a:pPr algn="ctr">
              <a:lnSpc>
                <a:spcPts val="4220"/>
              </a:lnSpc>
            </a:pPr>
            <a:r>
              <a:rPr lang="en-US" sz="3014">
                <a:solidFill>
                  <a:srgbClr val="FFFFFF"/>
                </a:solidFill>
                <a:latin typeface="Arimo"/>
                <a:ea typeface="Arimo"/>
                <a:cs typeface="Arimo"/>
                <a:sym typeface="Arimo"/>
              </a:rPr>
              <a:t>NOR Gate</a:t>
            </a:r>
          </a:p>
        </p:txBody>
      </p:sp>
      <p:grpSp>
        <p:nvGrpSpPr>
          <p:cNvPr name="Group 17" id="17"/>
          <p:cNvGrpSpPr/>
          <p:nvPr/>
        </p:nvGrpSpPr>
        <p:grpSpPr>
          <a:xfrm rot="0">
            <a:off x="270329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4">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5">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6" tooltip="http://www.exampaperspractice.co.uk"/>
                </a:rPr>
                <a:t>www.exampaperspractice.co.uk</a:t>
              </a:r>
            </a:p>
          </p:txBody>
        </p:sp>
      </p:grpSp>
      <p:sp>
        <p:nvSpPr>
          <p:cNvPr name="TextBox 21" id="21"/>
          <p:cNvSpPr txBox="true"/>
          <p:nvPr/>
        </p:nvSpPr>
        <p:spPr>
          <a:xfrm rot="0">
            <a:off x="258343"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TYPES OF logic gates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TextBox 2" id="2"/>
          <p:cNvSpPr txBox="true"/>
          <p:nvPr/>
        </p:nvSpPr>
        <p:spPr>
          <a:xfrm rot="0">
            <a:off x="840732" y="543035"/>
            <a:ext cx="16234481" cy="812856"/>
          </a:xfrm>
          <a:prstGeom prst="rect">
            <a:avLst/>
          </a:prstGeom>
        </p:spPr>
        <p:txBody>
          <a:bodyPr anchor="t" rtlCol="false" tIns="0" lIns="0" bIns="0" rIns="0">
            <a:spAutoFit/>
          </a:bodyPr>
          <a:lstStyle/>
          <a:p>
            <a:pPr algn="ctr">
              <a:lnSpc>
                <a:spcPts val="6787"/>
              </a:lnSpc>
            </a:pPr>
            <a:r>
              <a:rPr lang="en-US" sz="6116">
                <a:solidFill>
                  <a:srgbClr val="5CE1E6"/>
                </a:solidFill>
                <a:latin typeface="Cosmic Octo Medium"/>
                <a:ea typeface="Cosmic Octo Medium"/>
                <a:cs typeface="Cosmic Octo Medium"/>
                <a:sym typeface="Cosmic Octo Medium"/>
              </a:rPr>
              <a:t>Not gate</a:t>
            </a:r>
          </a:p>
        </p:txBody>
      </p:sp>
      <p:sp>
        <p:nvSpPr>
          <p:cNvPr name="Freeform 3" id="3"/>
          <p:cNvSpPr/>
          <p:nvPr/>
        </p:nvSpPr>
        <p:spPr>
          <a:xfrm flipH="false" flipV="false" rot="0">
            <a:off x="6638830" y="1965491"/>
            <a:ext cx="4638284" cy="2522067"/>
          </a:xfrm>
          <a:custGeom>
            <a:avLst/>
            <a:gdLst/>
            <a:ahLst/>
            <a:cxnLst/>
            <a:rect r="r" b="b" t="t" l="l"/>
            <a:pathLst>
              <a:path h="2522067" w="4638284">
                <a:moveTo>
                  <a:pt x="0" y="0"/>
                </a:moveTo>
                <a:lnTo>
                  <a:pt x="4638284" y="0"/>
                </a:lnTo>
                <a:lnTo>
                  <a:pt x="4638284" y="2522067"/>
                </a:lnTo>
                <a:lnTo>
                  <a:pt x="0" y="2522067"/>
                </a:lnTo>
                <a:lnTo>
                  <a:pt x="0" y="0"/>
                </a:lnTo>
                <a:close/>
              </a:path>
            </a:pathLst>
          </a:custGeom>
          <a:blipFill>
            <a:blip r:embed="rId2">
              <a:extLst>
                <a:ext uri="{96DAC541-7B7A-43D3-8B79-37D633B846F1}">
                  <asvg:svgBlip xmlns:asvg="http://schemas.microsoft.com/office/drawing/2016/SVG/main" r:embed="rId3"/>
                </a:ext>
              </a:extLst>
            </a:blip>
            <a:stretch>
              <a:fillRect l="0" t="0" r="-132" b="0"/>
            </a:stretch>
          </a:blipFill>
        </p:spPr>
      </p:sp>
      <p:sp>
        <p:nvSpPr>
          <p:cNvPr name="TextBox 4" id="4"/>
          <p:cNvSpPr txBox="true"/>
          <p:nvPr/>
        </p:nvSpPr>
        <p:spPr>
          <a:xfrm rot="0">
            <a:off x="3317258" y="8218017"/>
            <a:ext cx="11541742" cy="1534740"/>
          </a:xfrm>
          <a:prstGeom prst="rect">
            <a:avLst/>
          </a:prstGeom>
        </p:spPr>
        <p:txBody>
          <a:bodyPr anchor="t" rtlCol="false" tIns="0" lIns="0" bIns="0" rIns="0">
            <a:spAutoFit/>
          </a:bodyPr>
          <a:lstStyle/>
          <a:p>
            <a:pPr algn="ctr">
              <a:lnSpc>
                <a:spcPts val="5707"/>
              </a:lnSpc>
            </a:pPr>
            <a:r>
              <a:rPr lang="en-US" sz="4076">
                <a:solidFill>
                  <a:srgbClr val="F83D75"/>
                </a:solidFill>
                <a:latin typeface="Arimo"/>
                <a:ea typeface="Arimo"/>
                <a:cs typeface="Arimo"/>
                <a:sym typeface="Arimo"/>
              </a:rPr>
              <a:t>The NOT gate takes a single input and produces the </a:t>
            </a:r>
            <a:r>
              <a:rPr lang="en-US" sz="4076" u="sng">
                <a:solidFill>
                  <a:srgbClr val="F83D75"/>
                </a:solidFill>
                <a:latin typeface="Arimo"/>
                <a:ea typeface="Arimo"/>
                <a:cs typeface="Arimo"/>
                <a:sym typeface="Arimo"/>
              </a:rPr>
              <a:t>opposite</a:t>
            </a:r>
            <a:r>
              <a:rPr lang="en-US" sz="4076">
                <a:solidFill>
                  <a:srgbClr val="F83D75"/>
                </a:solidFill>
                <a:latin typeface="Arimo"/>
                <a:ea typeface="Arimo"/>
                <a:cs typeface="Arimo"/>
                <a:sym typeface="Arimo"/>
              </a:rPr>
              <a:t> of that input in a single output</a:t>
            </a:r>
          </a:p>
        </p:txBody>
      </p:sp>
      <p:sp>
        <p:nvSpPr>
          <p:cNvPr name="Freeform 5" id="5"/>
          <p:cNvSpPr/>
          <p:nvPr/>
        </p:nvSpPr>
        <p:spPr>
          <a:xfrm flipH="false" flipV="false" rot="0">
            <a:off x="6638830" y="5098578"/>
            <a:ext cx="4638284" cy="2522067"/>
          </a:xfrm>
          <a:custGeom>
            <a:avLst/>
            <a:gdLst/>
            <a:ahLst/>
            <a:cxnLst/>
            <a:rect r="r" b="b" t="t" l="l"/>
            <a:pathLst>
              <a:path h="2522067" w="4638284">
                <a:moveTo>
                  <a:pt x="0" y="0"/>
                </a:moveTo>
                <a:lnTo>
                  <a:pt x="4638284" y="0"/>
                </a:lnTo>
                <a:lnTo>
                  <a:pt x="4638284" y="2522067"/>
                </a:lnTo>
                <a:lnTo>
                  <a:pt x="0" y="2522067"/>
                </a:lnTo>
                <a:lnTo>
                  <a:pt x="0" y="0"/>
                </a:lnTo>
                <a:close/>
              </a:path>
            </a:pathLst>
          </a:custGeom>
          <a:blipFill>
            <a:blip r:embed="rId2">
              <a:extLst>
                <a:ext uri="{96DAC541-7B7A-43D3-8B79-37D633B846F1}">
                  <asvg:svgBlip xmlns:asvg="http://schemas.microsoft.com/office/drawing/2016/SVG/main" r:embed="rId3"/>
                </a:ext>
              </a:extLst>
            </a:blip>
            <a:stretch>
              <a:fillRect l="0" t="0" r="-132" b="0"/>
            </a:stretch>
          </a:blipFill>
        </p:spPr>
      </p:sp>
      <p:sp>
        <p:nvSpPr>
          <p:cNvPr name="TextBox 6" id="6"/>
          <p:cNvSpPr txBox="true"/>
          <p:nvPr/>
        </p:nvSpPr>
        <p:spPr>
          <a:xfrm rot="0">
            <a:off x="6717619" y="2044650"/>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1</a:t>
            </a:r>
          </a:p>
        </p:txBody>
      </p:sp>
      <p:sp>
        <p:nvSpPr>
          <p:cNvPr name="TextBox 7" id="7"/>
          <p:cNvSpPr txBox="true"/>
          <p:nvPr/>
        </p:nvSpPr>
        <p:spPr>
          <a:xfrm rot="0">
            <a:off x="10463747" y="2044650"/>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0</a:t>
            </a:r>
          </a:p>
        </p:txBody>
      </p:sp>
      <p:sp>
        <p:nvSpPr>
          <p:cNvPr name="TextBox 8" id="8"/>
          <p:cNvSpPr txBox="true"/>
          <p:nvPr/>
        </p:nvSpPr>
        <p:spPr>
          <a:xfrm rot="0">
            <a:off x="6638830" y="5176849"/>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0</a:t>
            </a:r>
          </a:p>
        </p:txBody>
      </p:sp>
      <p:sp>
        <p:nvSpPr>
          <p:cNvPr name="TextBox 9" id="9"/>
          <p:cNvSpPr txBox="true"/>
          <p:nvPr/>
        </p:nvSpPr>
        <p:spPr>
          <a:xfrm rot="0">
            <a:off x="10463747" y="5176849"/>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1</a:t>
            </a:r>
          </a:p>
        </p:txBody>
      </p:sp>
      <p:grpSp>
        <p:nvGrpSpPr>
          <p:cNvPr name="Group 10" id="10"/>
          <p:cNvGrpSpPr/>
          <p:nvPr/>
        </p:nvGrpSpPr>
        <p:grpSpPr>
          <a:xfrm rot="0">
            <a:off x="270329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Freeform 2" id="2"/>
          <p:cNvSpPr/>
          <p:nvPr/>
        </p:nvSpPr>
        <p:spPr>
          <a:xfrm flipH="false" flipV="false" rot="0">
            <a:off x="2743548" y="2101380"/>
            <a:ext cx="3895889" cy="2118390"/>
          </a:xfrm>
          <a:custGeom>
            <a:avLst/>
            <a:gdLst/>
            <a:ahLst/>
            <a:cxnLst/>
            <a:rect r="r" b="b" t="t" l="l"/>
            <a:pathLst>
              <a:path h="2118390" w="3895889">
                <a:moveTo>
                  <a:pt x="0" y="0"/>
                </a:moveTo>
                <a:lnTo>
                  <a:pt x="3895889" y="0"/>
                </a:lnTo>
                <a:lnTo>
                  <a:pt x="3895889" y="2118390"/>
                </a:lnTo>
                <a:lnTo>
                  <a:pt x="0" y="2118390"/>
                </a:lnTo>
                <a:lnTo>
                  <a:pt x="0" y="0"/>
                </a:lnTo>
                <a:close/>
              </a:path>
            </a:pathLst>
          </a:custGeom>
          <a:blipFill>
            <a:blip r:embed="rId2">
              <a:extLst>
                <a:ext uri="{96DAC541-7B7A-43D3-8B79-37D633B846F1}">
                  <asvg:svgBlip xmlns:asvg="http://schemas.microsoft.com/office/drawing/2016/SVG/main" r:embed="rId3"/>
                </a:ext>
              </a:extLst>
            </a:blip>
            <a:stretch>
              <a:fillRect l="0" t="0" r="0" b="-28"/>
            </a:stretch>
          </a:blipFill>
        </p:spPr>
      </p:sp>
      <p:graphicFrame>
        <p:nvGraphicFramePr>
          <p:cNvPr name="Table 3" id="3"/>
          <p:cNvGraphicFramePr>
            <a:graphicFrameLocks noGrp="true"/>
          </p:cNvGraphicFramePr>
          <p:nvPr/>
        </p:nvGraphicFramePr>
        <p:xfrm>
          <a:off x="762321" y="5634545"/>
          <a:ext cx="7543800" cy="3479800"/>
        </p:xfrm>
        <a:graphic>
          <a:graphicData uri="http://schemas.openxmlformats.org/drawingml/2006/table">
            <a:tbl>
              <a:tblPr/>
              <a:tblGrid>
                <a:gridCol w="3771900"/>
                <a:gridCol w="3771900"/>
              </a:tblGrid>
              <a:tr h="90592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35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6597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7260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4" id="4"/>
          <p:cNvGrpSpPr/>
          <p:nvPr/>
        </p:nvGrpSpPr>
        <p:grpSpPr>
          <a:xfrm rot="0">
            <a:off x="9972578" y="2034787"/>
            <a:ext cx="7553101" cy="2805484"/>
            <a:chOff x="0" y="0"/>
            <a:chExt cx="10070801" cy="3740645"/>
          </a:xfrm>
        </p:grpSpPr>
        <p:sp>
          <p:nvSpPr>
            <p:cNvPr name="Freeform 5" id="5"/>
            <p:cNvSpPr/>
            <p:nvPr/>
          </p:nvSpPr>
          <p:spPr>
            <a:xfrm flipH="false" flipV="false" rot="0">
              <a:off x="0" y="0"/>
              <a:ext cx="10070847" cy="3740658"/>
            </a:xfrm>
            <a:custGeom>
              <a:avLst/>
              <a:gdLst/>
              <a:ahLst/>
              <a:cxnLst/>
              <a:rect r="r" b="b" t="t" l="l"/>
              <a:pathLst>
                <a:path h="3740658" w="10070847">
                  <a:moveTo>
                    <a:pt x="9608566" y="3740658"/>
                  </a:moveTo>
                  <a:lnTo>
                    <a:pt x="462280" y="3740658"/>
                  </a:lnTo>
                  <a:cubicBezTo>
                    <a:pt x="207518" y="3740658"/>
                    <a:pt x="0" y="3533140"/>
                    <a:pt x="0" y="3278378"/>
                  </a:cubicBezTo>
                  <a:lnTo>
                    <a:pt x="0" y="462280"/>
                  </a:lnTo>
                  <a:cubicBezTo>
                    <a:pt x="0" y="207518"/>
                    <a:pt x="207518" y="0"/>
                    <a:pt x="462280" y="0"/>
                  </a:cubicBezTo>
                  <a:lnTo>
                    <a:pt x="9608566" y="0"/>
                  </a:lnTo>
                  <a:cubicBezTo>
                    <a:pt x="9863328" y="0"/>
                    <a:pt x="10070847" y="207518"/>
                    <a:pt x="10070847" y="462280"/>
                  </a:cubicBezTo>
                  <a:lnTo>
                    <a:pt x="10070847" y="3278378"/>
                  </a:lnTo>
                  <a:cubicBezTo>
                    <a:pt x="10070847" y="3533140"/>
                    <a:pt x="9863328" y="3740658"/>
                    <a:pt x="9608566" y="3740658"/>
                  </a:cubicBezTo>
                  <a:close/>
                </a:path>
              </a:pathLst>
            </a:custGeom>
            <a:solidFill>
              <a:srgbClr val="E8F1F1"/>
            </a:solidFill>
          </p:spPr>
        </p:sp>
      </p:grpSp>
      <p:sp>
        <p:nvSpPr>
          <p:cNvPr name="TextBox 6" id="6"/>
          <p:cNvSpPr txBox="true"/>
          <p:nvPr/>
        </p:nvSpPr>
        <p:spPr>
          <a:xfrm rot="0">
            <a:off x="2743548" y="1274597"/>
            <a:ext cx="4006234"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Not gate</a:t>
            </a:r>
          </a:p>
        </p:txBody>
      </p:sp>
      <p:sp>
        <p:nvSpPr>
          <p:cNvPr name="TextBox 7" id="7"/>
          <p:cNvSpPr txBox="true"/>
          <p:nvPr/>
        </p:nvSpPr>
        <p:spPr>
          <a:xfrm rot="0">
            <a:off x="2596455" y="2060747"/>
            <a:ext cx="1001443" cy="1099828"/>
          </a:xfrm>
          <a:prstGeom prst="rect">
            <a:avLst/>
          </a:prstGeom>
        </p:spPr>
        <p:txBody>
          <a:bodyPr anchor="t" rtlCol="false" tIns="0" lIns="0" bIns="0" rIns="0">
            <a:spAutoFit/>
          </a:bodyPr>
          <a:lstStyle/>
          <a:p>
            <a:pPr algn="ctr">
              <a:lnSpc>
                <a:spcPts val="7872"/>
              </a:lnSpc>
            </a:pPr>
            <a:r>
              <a:rPr lang="en-US" sz="5623">
                <a:solidFill>
                  <a:srgbClr val="FC9E19"/>
                </a:solidFill>
                <a:latin typeface="Arimo"/>
                <a:ea typeface="Arimo"/>
                <a:cs typeface="Arimo"/>
                <a:sym typeface="Arimo"/>
              </a:rPr>
              <a:t>A</a:t>
            </a:r>
          </a:p>
        </p:txBody>
      </p:sp>
      <p:sp>
        <p:nvSpPr>
          <p:cNvPr name="TextBox 8" id="8"/>
          <p:cNvSpPr txBox="true"/>
          <p:nvPr/>
        </p:nvSpPr>
        <p:spPr>
          <a:xfrm rot="0">
            <a:off x="5748338" y="2060747"/>
            <a:ext cx="1001443" cy="1099828"/>
          </a:xfrm>
          <a:prstGeom prst="rect">
            <a:avLst/>
          </a:prstGeom>
        </p:spPr>
        <p:txBody>
          <a:bodyPr anchor="t" rtlCol="false" tIns="0" lIns="0" bIns="0" rIns="0">
            <a:spAutoFit/>
          </a:bodyPr>
          <a:lstStyle/>
          <a:p>
            <a:pPr algn="ctr">
              <a:lnSpc>
                <a:spcPts val="7872"/>
              </a:lnSpc>
            </a:pPr>
            <a:r>
              <a:rPr lang="en-US" sz="5623">
                <a:solidFill>
                  <a:srgbClr val="FC9E19"/>
                </a:solidFill>
                <a:latin typeface="Arimo"/>
                <a:ea typeface="Arimo"/>
                <a:cs typeface="Arimo"/>
                <a:sym typeface="Arimo"/>
              </a:rPr>
              <a:t>X</a:t>
            </a:r>
          </a:p>
        </p:txBody>
      </p:sp>
      <p:sp>
        <p:nvSpPr>
          <p:cNvPr name="TextBox 9" id="9"/>
          <p:cNvSpPr txBox="true"/>
          <p:nvPr/>
        </p:nvSpPr>
        <p:spPr>
          <a:xfrm rot="0">
            <a:off x="1132107" y="556577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INPUT</a:t>
            </a:r>
          </a:p>
        </p:txBody>
      </p:sp>
      <p:sp>
        <p:nvSpPr>
          <p:cNvPr name="TextBox 10" id="10"/>
          <p:cNvSpPr txBox="true"/>
          <p:nvPr/>
        </p:nvSpPr>
        <p:spPr>
          <a:xfrm rot="0">
            <a:off x="10231111" y="2932123"/>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NOT A</a:t>
            </a:r>
          </a:p>
        </p:txBody>
      </p:sp>
      <p:sp>
        <p:nvSpPr>
          <p:cNvPr name="TextBox 11" id="11"/>
          <p:cNvSpPr txBox="true"/>
          <p:nvPr/>
        </p:nvSpPr>
        <p:spPr>
          <a:xfrm rot="0">
            <a:off x="1132107" y="6466616"/>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A</a:t>
            </a:r>
          </a:p>
        </p:txBody>
      </p:sp>
      <p:sp>
        <p:nvSpPr>
          <p:cNvPr name="TextBox 12" id="12"/>
          <p:cNvSpPr txBox="true"/>
          <p:nvPr/>
        </p:nvSpPr>
        <p:spPr>
          <a:xfrm rot="0">
            <a:off x="5030292" y="6466616"/>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X</a:t>
            </a:r>
          </a:p>
        </p:txBody>
      </p:sp>
      <p:sp>
        <p:nvSpPr>
          <p:cNvPr name="TextBox 13" id="13"/>
          <p:cNvSpPr txBox="true"/>
          <p:nvPr/>
        </p:nvSpPr>
        <p:spPr>
          <a:xfrm rot="0">
            <a:off x="1132107" y="736745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4" id="14"/>
          <p:cNvSpPr txBox="true"/>
          <p:nvPr/>
        </p:nvSpPr>
        <p:spPr>
          <a:xfrm rot="0">
            <a:off x="5030292" y="7348095"/>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15" id="15"/>
          <p:cNvSpPr txBox="true"/>
          <p:nvPr/>
        </p:nvSpPr>
        <p:spPr>
          <a:xfrm rot="0">
            <a:off x="1132107" y="8268291"/>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16" id="16"/>
          <p:cNvSpPr txBox="true"/>
          <p:nvPr/>
        </p:nvSpPr>
        <p:spPr>
          <a:xfrm rot="0">
            <a:off x="5030292" y="8248932"/>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7" id="17"/>
          <p:cNvSpPr txBox="true"/>
          <p:nvPr/>
        </p:nvSpPr>
        <p:spPr>
          <a:xfrm rot="0">
            <a:off x="10082610" y="1255547"/>
            <a:ext cx="7333037"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LOGIC NOTATION</a:t>
            </a:r>
          </a:p>
        </p:txBody>
      </p:sp>
      <p:grpSp>
        <p:nvGrpSpPr>
          <p:cNvPr name="Group 18" id="18"/>
          <p:cNvGrpSpPr/>
          <p:nvPr/>
        </p:nvGrpSpPr>
        <p:grpSpPr>
          <a:xfrm rot="0">
            <a:off x="9972578" y="6249462"/>
            <a:ext cx="7553101" cy="2805484"/>
            <a:chOff x="0" y="0"/>
            <a:chExt cx="10070801" cy="3740645"/>
          </a:xfrm>
        </p:grpSpPr>
        <p:sp>
          <p:nvSpPr>
            <p:cNvPr name="Freeform 19" id="19"/>
            <p:cNvSpPr/>
            <p:nvPr/>
          </p:nvSpPr>
          <p:spPr>
            <a:xfrm flipH="false" flipV="false" rot="0">
              <a:off x="0" y="0"/>
              <a:ext cx="10070847" cy="3740658"/>
            </a:xfrm>
            <a:custGeom>
              <a:avLst/>
              <a:gdLst/>
              <a:ahLst/>
              <a:cxnLst/>
              <a:rect r="r" b="b" t="t" l="l"/>
              <a:pathLst>
                <a:path h="3740658" w="10070847">
                  <a:moveTo>
                    <a:pt x="9608566" y="3740658"/>
                  </a:moveTo>
                  <a:lnTo>
                    <a:pt x="462280" y="3740658"/>
                  </a:lnTo>
                  <a:cubicBezTo>
                    <a:pt x="207518" y="3740658"/>
                    <a:pt x="0" y="3533140"/>
                    <a:pt x="0" y="3278378"/>
                  </a:cubicBezTo>
                  <a:lnTo>
                    <a:pt x="0" y="462280"/>
                  </a:lnTo>
                  <a:cubicBezTo>
                    <a:pt x="0" y="207518"/>
                    <a:pt x="207518" y="0"/>
                    <a:pt x="462280" y="0"/>
                  </a:cubicBezTo>
                  <a:lnTo>
                    <a:pt x="9608566" y="0"/>
                  </a:lnTo>
                  <a:cubicBezTo>
                    <a:pt x="9863328" y="0"/>
                    <a:pt x="10070847" y="207518"/>
                    <a:pt x="10070847" y="462280"/>
                  </a:cubicBezTo>
                  <a:lnTo>
                    <a:pt x="10070847" y="3278378"/>
                  </a:lnTo>
                  <a:cubicBezTo>
                    <a:pt x="10070847" y="3533140"/>
                    <a:pt x="9863328" y="3740658"/>
                    <a:pt x="9608566" y="3740658"/>
                  </a:cubicBezTo>
                  <a:close/>
                </a:path>
              </a:pathLst>
            </a:custGeom>
            <a:solidFill>
              <a:srgbClr val="E8F1F1"/>
            </a:solidFill>
          </p:spPr>
        </p:sp>
      </p:grpSp>
      <p:sp>
        <p:nvSpPr>
          <p:cNvPr name="TextBox 20" id="20"/>
          <p:cNvSpPr txBox="true"/>
          <p:nvPr/>
        </p:nvSpPr>
        <p:spPr>
          <a:xfrm rot="0">
            <a:off x="1859235" y="4897421"/>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21" id="21"/>
          <p:cNvSpPr txBox="true"/>
          <p:nvPr/>
        </p:nvSpPr>
        <p:spPr>
          <a:xfrm rot="0">
            <a:off x="10082610" y="5512016"/>
            <a:ext cx="7333037"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Boolean algebra</a:t>
            </a:r>
          </a:p>
        </p:txBody>
      </p:sp>
      <p:sp>
        <p:nvSpPr>
          <p:cNvPr name="TextBox 22" id="22"/>
          <p:cNvSpPr txBox="true"/>
          <p:nvPr/>
        </p:nvSpPr>
        <p:spPr>
          <a:xfrm rot="0">
            <a:off x="5030292" y="556577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OUTPUT</a:t>
            </a:r>
          </a:p>
        </p:txBody>
      </p:sp>
      <p:sp>
        <p:nvSpPr>
          <p:cNvPr name="TextBox 23" id="23"/>
          <p:cNvSpPr txBox="true"/>
          <p:nvPr/>
        </p:nvSpPr>
        <p:spPr>
          <a:xfrm rot="0">
            <a:off x="10231111" y="7162019"/>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a:t>
            </a:r>
          </a:p>
        </p:txBody>
      </p:sp>
      <p:grpSp>
        <p:nvGrpSpPr>
          <p:cNvPr name="Group 24" id="24"/>
          <p:cNvGrpSpPr/>
          <p:nvPr/>
        </p:nvGrpSpPr>
        <p:grpSpPr>
          <a:xfrm rot="0">
            <a:off x="14063985" y="7247936"/>
            <a:ext cx="451956" cy="47625"/>
            <a:chOff x="0" y="0"/>
            <a:chExt cx="602608" cy="63500"/>
          </a:xfrm>
        </p:grpSpPr>
        <p:sp>
          <p:nvSpPr>
            <p:cNvPr name="Freeform 25" id="25"/>
            <p:cNvSpPr/>
            <p:nvPr/>
          </p:nvSpPr>
          <p:spPr>
            <a:xfrm flipH="false" flipV="false" rot="0">
              <a:off x="31750" y="0"/>
              <a:ext cx="539115" cy="63500"/>
            </a:xfrm>
            <a:custGeom>
              <a:avLst/>
              <a:gdLst/>
              <a:ahLst/>
              <a:cxnLst/>
              <a:rect r="r" b="b" t="t" l="l"/>
              <a:pathLst>
                <a:path h="63500" w="539115">
                  <a:moveTo>
                    <a:pt x="0" y="0"/>
                  </a:moveTo>
                  <a:lnTo>
                    <a:pt x="539115" y="0"/>
                  </a:lnTo>
                  <a:lnTo>
                    <a:pt x="539115" y="63500"/>
                  </a:lnTo>
                  <a:lnTo>
                    <a:pt x="0" y="63500"/>
                  </a:lnTo>
                  <a:close/>
                </a:path>
              </a:pathLst>
            </a:custGeom>
            <a:solidFill>
              <a:srgbClr val="526262"/>
            </a:solidFill>
          </p:spPr>
        </p:sp>
      </p:grpSp>
      <p:grpSp>
        <p:nvGrpSpPr>
          <p:cNvPr name="Group 26" id="26"/>
          <p:cNvGrpSpPr/>
          <p:nvPr/>
        </p:nvGrpSpPr>
        <p:grpSpPr>
          <a:xfrm rot="0">
            <a:off x="2703297" y="180743"/>
            <a:ext cx="13213526" cy="9925515"/>
            <a:chOff x="0" y="0"/>
            <a:chExt cx="17618034" cy="13234020"/>
          </a:xfrm>
        </p:grpSpPr>
        <p:sp>
          <p:nvSpPr>
            <p:cNvPr name="Freeform 27" id="2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8" id="2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9" id="2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TextBox 2" id="2"/>
          <p:cNvSpPr txBox="true"/>
          <p:nvPr/>
        </p:nvSpPr>
        <p:spPr>
          <a:xfrm rot="0">
            <a:off x="2898354" y="6885343"/>
            <a:ext cx="12491293" cy="2258640"/>
          </a:xfrm>
          <a:prstGeom prst="rect">
            <a:avLst/>
          </a:prstGeom>
        </p:spPr>
        <p:txBody>
          <a:bodyPr anchor="t" rtlCol="false" tIns="0" lIns="0" bIns="0" rIns="0">
            <a:spAutoFit/>
          </a:bodyPr>
          <a:lstStyle/>
          <a:p>
            <a:pPr algn="ctr">
              <a:lnSpc>
                <a:spcPts val="5707"/>
              </a:lnSpc>
            </a:pPr>
            <a:r>
              <a:rPr lang="en-US" sz="4076">
                <a:solidFill>
                  <a:srgbClr val="F9A727"/>
                </a:solidFill>
                <a:latin typeface="Arimo"/>
                <a:ea typeface="Arimo"/>
                <a:cs typeface="Arimo"/>
                <a:sym typeface="Arimo"/>
              </a:rPr>
              <a:t>The AND date takes the inputs A and B and produces the output, X. If both inputs are 1, then the output will be 1, but otherwise the output will be 0.</a:t>
            </a:r>
          </a:p>
        </p:txBody>
      </p:sp>
      <p:sp>
        <p:nvSpPr>
          <p:cNvPr name="TextBox 3" id="3"/>
          <p:cNvSpPr txBox="true"/>
          <p:nvPr/>
        </p:nvSpPr>
        <p:spPr>
          <a:xfrm rot="0">
            <a:off x="5998874" y="2534384"/>
            <a:ext cx="975062" cy="1080116"/>
          </a:xfrm>
          <a:prstGeom prst="rect">
            <a:avLst/>
          </a:prstGeom>
        </p:spPr>
        <p:txBody>
          <a:bodyPr anchor="t" rtlCol="false" tIns="0" lIns="0" bIns="0" rIns="0">
            <a:spAutoFit/>
          </a:bodyPr>
          <a:lstStyle/>
          <a:p>
            <a:pPr algn="ctr">
              <a:lnSpc>
                <a:spcPts val="7665"/>
              </a:lnSpc>
            </a:pPr>
            <a:r>
              <a:rPr lang="en-US" sz="5475">
                <a:solidFill>
                  <a:srgbClr val="F83D75"/>
                </a:solidFill>
                <a:latin typeface="Arimo"/>
                <a:ea typeface="Arimo"/>
                <a:cs typeface="Arimo"/>
                <a:sym typeface="Arimo"/>
              </a:rPr>
              <a:t>1</a:t>
            </a:r>
          </a:p>
        </p:txBody>
      </p:sp>
      <p:sp>
        <p:nvSpPr>
          <p:cNvPr name="Freeform 4" id="4"/>
          <p:cNvSpPr/>
          <p:nvPr/>
        </p:nvSpPr>
        <p:spPr>
          <a:xfrm flipH="false" flipV="false" rot="0">
            <a:off x="5880351" y="2987264"/>
            <a:ext cx="6155242" cy="2967340"/>
          </a:xfrm>
          <a:custGeom>
            <a:avLst/>
            <a:gdLst/>
            <a:ahLst/>
            <a:cxnLst/>
            <a:rect r="r" b="b" t="t" l="l"/>
            <a:pathLst>
              <a:path h="2967340" w="6155242">
                <a:moveTo>
                  <a:pt x="0" y="0"/>
                </a:moveTo>
                <a:lnTo>
                  <a:pt x="6155242" y="0"/>
                </a:lnTo>
                <a:lnTo>
                  <a:pt x="6155242" y="2967340"/>
                </a:lnTo>
                <a:lnTo>
                  <a:pt x="0" y="2967340"/>
                </a:lnTo>
                <a:lnTo>
                  <a:pt x="0" y="0"/>
                </a:lnTo>
                <a:close/>
              </a:path>
            </a:pathLst>
          </a:custGeom>
          <a:blipFill>
            <a:blip r:embed="rId2">
              <a:extLst>
                <a:ext uri="{96DAC541-7B7A-43D3-8B79-37D633B846F1}">
                  <asvg:svgBlip xmlns:asvg="http://schemas.microsoft.com/office/drawing/2016/SVG/main" r:embed="rId3"/>
                </a:ext>
              </a:extLst>
            </a:blip>
            <a:stretch>
              <a:fillRect l="0" t="0" r="0" b="-29"/>
            </a:stretch>
          </a:blipFill>
        </p:spPr>
      </p:sp>
      <p:sp>
        <p:nvSpPr>
          <p:cNvPr name="TextBox 5" id="5"/>
          <p:cNvSpPr txBox="true"/>
          <p:nvPr/>
        </p:nvSpPr>
        <p:spPr>
          <a:xfrm rot="0">
            <a:off x="10850406" y="3366849"/>
            <a:ext cx="975062" cy="1080116"/>
          </a:xfrm>
          <a:prstGeom prst="rect">
            <a:avLst/>
          </a:prstGeom>
        </p:spPr>
        <p:txBody>
          <a:bodyPr anchor="t" rtlCol="false" tIns="0" lIns="0" bIns="0" rIns="0">
            <a:spAutoFit/>
          </a:bodyPr>
          <a:lstStyle/>
          <a:p>
            <a:pPr algn="ctr">
              <a:lnSpc>
                <a:spcPts val="7665"/>
              </a:lnSpc>
            </a:pPr>
            <a:r>
              <a:rPr lang="en-US" sz="5475">
                <a:solidFill>
                  <a:srgbClr val="F83D75"/>
                </a:solidFill>
                <a:latin typeface="Arimo"/>
                <a:ea typeface="Arimo"/>
                <a:cs typeface="Arimo"/>
                <a:sym typeface="Arimo"/>
              </a:rPr>
              <a:t>0</a:t>
            </a:r>
          </a:p>
        </p:txBody>
      </p:sp>
      <p:sp>
        <p:nvSpPr>
          <p:cNvPr name="TextBox 6" id="6"/>
          <p:cNvSpPr txBox="true"/>
          <p:nvPr/>
        </p:nvSpPr>
        <p:spPr>
          <a:xfrm rot="0">
            <a:off x="5998874" y="4063384"/>
            <a:ext cx="975062" cy="1080116"/>
          </a:xfrm>
          <a:prstGeom prst="rect">
            <a:avLst/>
          </a:prstGeom>
        </p:spPr>
        <p:txBody>
          <a:bodyPr anchor="t" rtlCol="false" tIns="0" lIns="0" bIns="0" rIns="0">
            <a:spAutoFit/>
          </a:bodyPr>
          <a:lstStyle/>
          <a:p>
            <a:pPr algn="ctr">
              <a:lnSpc>
                <a:spcPts val="7665"/>
              </a:lnSpc>
            </a:pPr>
            <a:r>
              <a:rPr lang="en-US" sz="5475">
                <a:solidFill>
                  <a:srgbClr val="F83D75"/>
                </a:solidFill>
                <a:latin typeface="Arimo"/>
                <a:ea typeface="Arimo"/>
                <a:cs typeface="Arimo"/>
                <a:sym typeface="Arimo"/>
              </a:rPr>
              <a:t>0</a:t>
            </a:r>
          </a:p>
        </p:txBody>
      </p:sp>
      <p:grpSp>
        <p:nvGrpSpPr>
          <p:cNvPr name="Group 7" id="7"/>
          <p:cNvGrpSpPr/>
          <p:nvPr/>
        </p:nvGrpSpPr>
        <p:grpSpPr>
          <a:xfrm rot="0">
            <a:off x="2537238" y="0"/>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11" id="11"/>
          <p:cNvSpPr txBox="true"/>
          <p:nvPr/>
        </p:nvSpPr>
        <p:spPr>
          <a:xfrm rot="0">
            <a:off x="840732" y="543035"/>
            <a:ext cx="16234481" cy="812856"/>
          </a:xfrm>
          <a:prstGeom prst="rect">
            <a:avLst/>
          </a:prstGeom>
        </p:spPr>
        <p:txBody>
          <a:bodyPr anchor="t" rtlCol="false" tIns="0" lIns="0" bIns="0" rIns="0">
            <a:spAutoFit/>
          </a:bodyPr>
          <a:lstStyle/>
          <a:p>
            <a:pPr algn="ctr">
              <a:lnSpc>
                <a:spcPts val="6787"/>
              </a:lnSpc>
            </a:pPr>
            <a:r>
              <a:rPr lang="en-US" sz="6116">
                <a:solidFill>
                  <a:srgbClr val="5CE1E6"/>
                </a:solidFill>
                <a:latin typeface="Cosmic Octo Medium"/>
                <a:ea typeface="Cosmic Octo Medium"/>
                <a:cs typeface="Cosmic Octo Medium"/>
                <a:sym typeface="Cosmic Octo Medium"/>
              </a:rPr>
              <a:t>AND Gate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443804" y="4297749"/>
          <a:ext cx="7543800" cy="5334000"/>
        </p:xfrm>
        <a:graphic>
          <a:graphicData uri="http://schemas.openxmlformats.org/drawingml/2006/table">
            <a:tbl>
              <a:tblPr/>
              <a:tblGrid>
                <a:gridCol w="2514600"/>
                <a:gridCol w="2514600"/>
                <a:gridCol w="2514600"/>
              </a:tblGrid>
              <a:tr h="92482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5272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8403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195248"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582133" y="4153088"/>
            <a:ext cx="4553539" cy="3230769"/>
          </a:xfrm>
          <a:custGeom>
            <a:avLst/>
            <a:gdLst/>
            <a:ahLst/>
            <a:cxnLst/>
            <a:rect r="r" b="b" t="t" l="l"/>
            <a:pathLst>
              <a:path h="3230769" w="4553539">
                <a:moveTo>
                  <a:pt x="0" y="0"/>
                </a:moveTo>
                <a:lnTo>
                  <a:pt x="4553539" y="0"/>
                </a:lnTo>
                <a:lnTo>
                  <a:pt x="4553539" y="3230769"/>
                </a:lnTo>
                <a:lnTo>
                  <a:pt x="0" y="32307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962949" y="283566"/>
            <a:ext cx="4200894"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 AND gate</a:t>
            </a:r>
          </a:p>
        </p:txBody>
      </p:sp>
      <p:sp>
        <p:nvSpPr>
          <p:cNvPr name="TextBox 9" id="9"/>
          <p:cNvSpPr txBox="true"/>
          <p:nvPr/>
        </p:nvSpPr>
        <p:spPr>
          <a:xfrm rot="0">
            <a:off x="3449946" y="940947"/>
            <a:ext cx="657429" cy="730889"/>
          </a:xfrm>
          <a:prstGeom prst="rect">
            <a:avLst/>
          </a:prstGeom>
        </p:spPr>
        <p:txBody>
          <a:bodyPr anchor="t" rtlCol="false" tIns="0" lIns="0" bIns="0" rIns="0">
            <a:spAutoFit/>
          </a:bodyPr>
          <a:lstStyle/>
          <a:p>
            <a:pPr algn="ctr">
              <a:lnSpc>
                <a:spcPts val="5168"/>
              </a:lnSpc>
            </a:pPr>
            <a:r>
              <a:rPr lang="en-US" sz="3692">
                <a:solidFill>
                  <a:srgbClr val="FC9E19"/>
                </a:solidFill>
                <a:latin typeface="Arimo"/>
                <a:ea typeface="Arimo"/>
                <a:cs typeface="Arimo"/>
                <a:sym typeface="Arimo"/>
              </a:rPr>
              <a:t>A</a:t>
            </a:r>
          </a:p>
        </p:txBody>
      </p:sp>
      <p:sp>
        <p:nvSpPr>
          <p:cNvPr name="Freeform 10" id="10"/>
          <p:cNvSpPr/>
          <p:nvPr/>
        </p:nvSpPr>
        <p:spPr>
          <a:xfrm flipH="false" flipV="false" rot="0">
            <a:off x="3415900" y="1392116"/>
            <a:ext cx="3489652" cy="1682303"/>
          </a:xfrm>
          <a:custGeom>
            <a:avLst/>
            <a:gdLst/>
            <a:ahLst/>
            <a:cxnLst/>
            <a:rect r="r" b="b" t="t" l="l"/>
            <a:pathLst>
              <a:path h="1682303" w="3489652">
                <a:moveTo>
                  <a:pt x="0" y="0"/>
                </a:moveTo>
                <a:lnTo>
                  <a:pt x="3489652" y="0"/>
                </a:lnTo>
                <a:lnTo>
                  <a:pt x="3489652" y="1682303"/>
                </a:lnTo>
                <a:lnTo>
                  <a:pt x="0" y="1682303"/>
                </a:lnTo>
                <a:lnTo>
                  <a:pt x="0" y="0"/>
                </a:lnTo>
                <a:close/>
              </a:path>
            </a:pathLst>
          </a:custGeom>
          <a:blipFill>
            <a:blip r:embed="rId4">
              <a:extLst>
                <a:ext uri="{96DAC541-7B7A-43D3-8B79-37D633B846F1}">
                  <asvg:svgBlip xmlns:asvg="http://schemas.microsoft.com/office/drawing/2016/SVG/main" r:embed="rId5"/>
                </a:ext>
              </a:extLst>
            </a:blip>
            <a:stretch>
              <a:fillRect l="0" t="0" r="0" b="-42"/>
            </a:stretch>
          </a:blipFill>
        </p:spPr>
      </p:sp>
      <p:sp>
        <p:nvSpPr>
          <p:cNvPr name="TextBox 11" id="11"/>
          <p:cNvSpPr txBox="true"/>
          <p:nvPr/>
        </p:nvSpPr>
        <p:spPr>
          <a:xfrm rot="0">
            <a:off x="6175238" y="1430832"/>
            <a:ext cx="730314" cy="802436"/>
          </a:xfrm>
          <a:prstGeom prst="rect">
            <a:avLst/>
          </a:prstGeom>
        </p:spPr>
        <p:txBody>
          <a:bodyPr anchor="t" rtlCol="false" tIns="0" lIns="0" bIns="0" rIns="0">
            <a:spAutoFit/>
          </a:bodyPr>
          <a:lstStyle/>
          <a:p>
            <a:pPr algn="ctr">
              <a:lnSpc>
                <a:spcPts val="5741"/>
              </a:lnSpc>
            </a:pPr>
            <a:r>
              <a:rPr lang="en-US" sz="4100">
                <a:solidFill>
                  <a:srgbClr val="FC9E19"/>
                </a:solidFill>
                <a:latin typeface="Arimo"/>
                <a:ea typeface="Arimo"/>
                <a:cs typeface="Arimo"/>
                <a:sym typeface="Arimo"/>
              </a:rPr>
              <a:t>X</a:t>
            </a:r>
          </a:p>
        </p:txBody>
      </p:sp>
      <p:sp>
        <p:nvSpPr>
          <p:cNvPr name="TextBox 12" id="12"/>
          <p:cNvSpPr txBox="true"/>
          <p:nvPr/>
        </p:nvSpPr>
        <p:spPr>
          <a:xfrm rot="0">
            <a:off x="2638558"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INPUT</a:t>
            </a:r>
          </a:p>
        </p:txBody>
      </p:sp>
      <p:sp>
        <p:nvSpPr>
          <p:cNvPr name="TextBox 13" id="13"/>
          <p:cNvSpPr txBox="true"/>
          <p:nvPr/>
        </p:nvSpPr>
        <p:spPr>
          <a:xfrm rot="0">
            <a:off x="1334426"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A</a:t>
            </a:r>
          </a:p>
        </p:txBody>
      </p:sp>
      <p:sp>
        <p:nvSpPr>
          <p:cNvPr name="TextBox 14" id="14"/>
          <p:cNvSpPr txBox="true"/>
          <p:nvPr/>
        </p:nvSpPr>
        <p:spPr>
          <a:xfrm rot="0">
            <a:off x="6401847"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X</a:t>
            </a:r>
          </a:p>
        </p:txBody>
      </p:sp>
      <p:sp>
        <p:nvSpPr>
          <p:cNvPr name="TextBox 15" id="15"/>
          <p:cNvSpPr txBox="true"/>
          <p:nvPr/>
        </p:nvSpPr>
        <p:spPr>
          <a:xfrm rot="0">
            <a:off x="1334426" y="603065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6" id="16"/>
          <p:cNvSpPr txBox="true"/>
          <p:nvPr/>
        </p:nvSpPr>
        <p:spPr>
          <a:xfrm rot="0">
            <a:off x="1334426" y="69314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7" id="17"/>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18" id="18"/>
          <p:cNvSpPr txBox="true"/>
          <p:nvPr/>
        </p:nvSpPr>
        <p:spPr>
          <a:xfrm rot="0">
            <a:off x="2540719" y="35606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19" id="19"/>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20" id="20"/>
          <p:cNvSpPr txBox="true"/>
          <p:nvPr/>
        </p:nvSpPr>
        <p:spPr>
          <a:xfrm rot="0">
            <a:off x="6573337"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OUTPUT</a:t>
            </a:r>
          </a:p>
        </p:txBody>
      </p:sp>
      <p:sp>
        <p:nvSpPr>
          <p:cNvPr name="TextBox 21" id="21"/>
          <p:cNvSpPr txBox="true"/>
          <p:nvPr/>
        </p:nvSpPr>
        <p:spPr>
          <a:xfrm rot="0">
            <a:off x="3778660"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B</a:t>
            </a:r>
          </a:p>
        </p:txBody>
      </p:sp>
      <p:sp>
        <p:nvSpPr>
          <p:cNvPr name="TextBox 22" id="22"/>
          <p:cNvSpPr txBox="true"/>
          <p:nvPr/>
        </p:nvSpPr>
        <p:spPr>
          <a:xfrm rot="0">
            <a:off x="3778660"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3" id="23"/>
          <p:cNvSpPr txBox="true"/>
          <p:nvPr/>
        </p:nvSpPr>
        <p:spPr>
          <a:xfrm rot="0">
            <a:off x="3778660"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4" id="24"/>
          <p:cNvSpPr txBox="true"/>
          <p:nvPr/>
        </p:nvSpPr>
        <p:spPr>
          <a:xfrm rot="0">
            <a:off x="1334426" y="78335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5" id="25"/>
          <p:cNvSpPr txBox="true"/>
          <p:nvPr/>
        </p:nvSpPr>
        <p:spPr>
          <a:xfrm rot="0">
            <a:off x="3778660"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6" id="26"/>
          <p:cNvSpPr txBox="true"/>
          <p:nvPr/>
        </p:nvSpPr>
        <p:spPr>
          <a:xfrm rot="0">
            <a:off x="1334426" y="87641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7" id="27"/>
          <p:cNvSpPr txBox="true"/>
          <p:nvPr/>
        </p:nvSpPr>
        <p:spPr>
          <a:xfrm rot="0">
            <a:off x="3778660"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8" id="28"/>
          <p:cNvSpPr txBox="true"/>
          <p:nvPr/>
        </p:nvSpPr>
        <p:spPr>
          <a:xfrm rot="0">
            <a:off x="3449946" y="1901043"/>
            <a:ext cx="657429" cy="730889"/>
          </a:xfrm>
          <a:prstGeom prst="rect">
            <a:avLst/>
          </a:prstGeom>
        </p:spPr>
        <p:txBody>
          <a:bodyPr anchor="t" rtlCol="false" tIns="0" lIns="0" bIns="0" rIns="0">
            <a:spAutoFit/>
          </a:bodyPr>
          <a:lstStyle/>
          <a:p>
            <a:pPr algn="ctr">
              <a:lnSpc>
                <a:spcPts val="5168"/>
              </a:lnSpc>
            </a:pPr>
            <a:r>
              <a:rPr lang="en-US" sz="3692">
                <a:solidFill>
                  <a:srgbClr val="FC9E19"/>
                </a:solidFill>
                <a:latin typeface="Arimo"/>
                <a:ea typeface="Arimo"/>
                <a:cs typeface="Arimo"/>
                <a:sym typeface="Arimo"/>
              </a:rPr>
              <a:t>B</a:t>
            </a:r>
          </a:p>
        </p:txBody>
      </p:sp>
      <p:sp>
        <p:nvSpPr>
          <p:cNvPr name="TextBox 29" id="29"/>
          <p:cNvSpPr txBox="true"/>
          <p:nvPr/>
        </p:nvSpPr>
        <p:spPr>
          <a:xfrm rot="0">
            <a:off x="6401847" y="603065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0" id="30"/>
          <p:cNvSpPr txBox="true"/>
          <p:nvPr/>
        </p:nvSpPr>
        <p:spPr>
          <a:xfrm rot="0">
            <a:off x="6401847" y="6956053"/>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1" id="31"/>
          <p:cNvSpPr txBox="true"/>
          <p:nvPr/>
        </p:nvSpPr>
        <p:spPr>
          <a:xfrm rot="0">
            <a:off x="6401847" y="7858073"/>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2" id="32"/>
          <p:cNvSpPr txBox="true"/>
          <p:nvPr/>
        </p:nvSpPr>
        <p:spPr>
          <a:xfrm rot="0">
            <a:off x="6401847" y="878866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3" id="33"/>
          <p:cNvSpPr txBox="true"/>
          <p:nvPr/>
        </p:nvSpPr>
        <p:spPr>
          <a:xfrm rot="0">
            <a:off x="10120357" y="2883919"/>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AND B</a:t>
            </a:r>
          </a:p>
        </p:txBody>
      </p:sp>
      <p:sp>
        <p:nvSpPr>
          <p:cNvPr name="TextBox 34" id="34"/>
          <p:cNvSpPr txBox="true"/>
          <p:nvPr/>
        </p:nvSpPr>
        <p:spPr>
          <a:xfrm rot="0">
            <a:off x="10120357" y="6841702"/>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 B</a:t>
            </a:r>
          </a:p>
        </p:txBody>
      </p:sp>
      <p:grpSp>
        <p:nvGrpSpPr>
          <p:cNvPr name="Group 35" id="35"/>
          <p:cNvGrpSpPr/>
          <p:nvPr/>
        </p:nvGrpSpPr>
        <p:grpSpPr>
          <a:xfrm rot="0">
            <a:off x="2703297" y="180743"/>
            <a:ext cx="13213526" cy="9925515"/>
            <a:chOff x="0" y="0"/>
            <a:chExt cx="17618034" cy="13234020"/>
          </a:xfrm>
        </p:grpSpPr>
        <p:sp>
          <p:nvSpPr>
            <p:cNvPr name="Freeform 36" id="3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37" id="3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38" id="3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TextBox 2" id="2"/>
          <p:cNvSpPr txBox="true"/>
          <p:nvPr/>
        </p:nvSpPr>
        <p:spPr>
          <a:xfrm rot="0">
            <a:off x="2427823" y="7198035"/>
            <a:ext cx="13719149" cy="1534740"/>
          </a:xfrm>
          <a:prstGeom prst="rect">
            <a:avLst/>
          </a:prstGeom>
        </p:spPr>
        <p:txBody>
          <a:bodyPr anchor="t" rtlCol="false" tIns="0" lIns="0" bIns="0" rIns="0">
            <a:spAutoFit/>
          </a:bodyPr>
          <a:lstStyle/>
          <a:p>
            <a:pPr algn="ctr">
              <a:lnSpc>
                <a:spcPts val="5707"/>
              </a:lnSpc>
            </a:pPr>
            <a:r>
              <a:rPr lang="en-US" sz="4076">
                <a:solidFill>
                  <a:srgbClr val="98BDF4"/>
                </a:solidFill>
                <a:latin typeface="Arimo"/>
                <a:ea typeface="Arimo"/>
                <a:cs typeface="Arimo"/>
                <a:sym typeface="Arimo"/>
              </a:rPr>
              <a:t>The OR gate takes two inputs, A and B, and produces output X. If either or both inputs is 1, the output will be 1. </a:t>
            </a:r>
          </a:p>
        </p:txBody>
      </p:sp>
      <p:sp>
        <p:nvSpPr>
          <p:cNvPr name="Freeform 3" id="3"/>
          <p:cNvSpPr/>
          <p:nvPr/>
        </p:nvSpPr>
        <p:spPr>
          <a:xfrm flipH="false" flipV="false" rot="0">
            <a:off x="6359287" y="2207073"/>
            <a:ext cx="5241762" cy="3905113"/>
          </a:xfrm>
          <a:custGeom>
            <a:avLst/>
            <a:gdLst/>
            <a:ahLst/>
            <a:cxnLst/>
            <a:rect r="r" b="b" t="t" l="l"/>
            <a:pathLst>
              <a:path h="3905113" w="5241762">
                <a:moveTo>
                  <a:pt x="0" y="0"/>
                </a:moveTo>
                <a:lnTo>
                  <a:pt x="5241762" y="0"/>
                </a:lnTo>
                <a:lnTo>
                  <a:pt x="5241762" y="3905113"/>
                </a:lnTo>
                <a:lnTo>
                  <a:pt x="0" y="3905113"/>
                </a:lnTo>
                <a:lnTo>
                  <a:pt x="0" y="0"/>
                </a:lnTo>
                <a:close/>
              </a:path>
            </a:pathLst>
          </a:custGeom>
          <a:blipFill>
            <a:blip r:embed="rId2">
              <a:extLst>
                <a:ext uri="{96DAC541-7B7A-43D3-8B79-37D633B846F1}">
                  <asvg:svgBlip xmlns:asvg="http://schemas.microsoft.com/office/drawing/2016/SVG/main" r:embed="rId3"/>
                </a:ext>
              </a:extLst>
            </a:blip>
            <a:stretch>
              <a:fillRect l="0" t="0" r="-120" b="0"/>
            </a:stretch>
          </a:blipFill>
        </p:spPr>
      </p:sp>
      <p:sp>
        <p:nvSpPr>
          <p:cNvPr name="TextBox 4" id="4"/>
          <p:cNvSpPr txBox="true"/>
          <p:nvPr/>
        </p:nvSpPr>
        <p:spPr>
          <a:xfrm rot="0">
            <a:off x="6359287" y="1959423"/>
            <a:ext cx="975062" cy="1080116"/>
          </a:xfrm>
          <a:prstGeom prst="rect">
            <a:avLst/>
          </a:prstGeom>
        </p:spPr>
        <p:txBody>
          <a:bodyPr anchor="t" rtlCol="false" tIns="0" lIns="0" bIns="0" rIns="0">
            <a:spAutoFit/>
          </a:bodyPr>
          <a:lstStyle/>
          <a:p>
            <a:pPr algn="ctr">
              <a:lnSpc>
                <a:spcPts val="7665"/>
              </a:lnSpc>
            </a:pPr>
            <a:r>
              <a:rPr lang="en-US" sz="5475">
                <a:solidFill>
                  <a:srgbClr val="FF5757"/>
                </a:solidFill>
                <a:latin typeface="Arimo"/>
                <a:ea typeface="Arimo"/>
                <a:cs typeface="Arimo"/>
                <a:sym typeface="Arimo"/>
              </a:rPr>
              <a:t>1</a:t>
            </a:r>
          </a:p>
        </p:txBody>
      </p:sp>
      <p:sp>
        <p:nvSpPr>
          <p:cNvPr name="TextBox 5" id="5"/>
          <p:cNvSpPr txBox="true"/>
          <p:nvPr/>
        </p:nvSpPr>
        <p:spPr>
          <a:xfrm rot="0">
            <a:off x="10716521" y="3082251"/>
            <a:ext cx="975062" cy="1080116"/>
          </a:xfrm>
          <a:prstGeom prst="rect">
            <a:avLst/>
          </a:prstGeom>
        </p:spPr>
        <p:txBody>
          <a:bodyPr anchor="t" rtlCol="false" tIns="0" lIns="0" bIns="0" rIns="0">
            <a:spAutoFit/>
          </a:bodyPr>
          <a:lstStyle/>
          <a:p>
            <a:pPr algn="ctr">
              <a:lnSpc>
                <a:spcPts val="7665"/>
              </a:lnSpc>
            </a:pPr>
            <a:r>
              <a:rPr lang="en-US" sz="5475">
                <a:solidFill>
                  <a:srgbClr val="FF5757"/>
                </a:solidFill>
                <a:latin typeface="Arimo"/>
                <a:ea typeface="Arimo"/>
                <a:cs typeface="Arimo"/>
                <a:sym typeface="Arimo"/>
              </a:rPr>
              <a:t>1</a:t>
            </a:r>
          </a:p>
        </p:txBody>
      </p:sp>
      <p:sp>
        <p:nvSpPr>
          <p:cNvPr name="TextBox 6" id="6"/>
          <p:cNvSpPr txBox="true"/>
          <p:nvPr/>
        </p:nvSpPr>
        <p:spPr>
          <a:xfrm rot="0">
            <a:off x="6376762" y="4064379"/>
            <a:ext cx="975062" cy="1080116"/>
          </a:xfrm>
          <a:prstGeom prst="rect">
            <a:avLst/>
          </a:prstGeom>
        </p:spPr>
        <p:txBody>
          <a:bodyPr anchor="t" rtlCol="false" tIns="0" lIns="0" bIns="0" rIns="0">
            <a:spAutoFit/>
          </a:bodyPr>
          <a:lstStyle/>
          <a:p>
            <a:pPr algn="ctr">
              <a:lnSpc>
                <a:spcPts val="7665"/>
              </a:lnSpc>
            </a:pPr>
            <a:r>
              <a:rPr lang="en-US" sz="5475">
                <a:solidFill>
                  <a:srgbClr val="FF5757"/>
                </a:solidFill>
                <a:latin typeface="Arimo"/>
                <a:ea typeface="Arimo"/>
                <a:cs typeface="Arimo"/>
                <a:sym typeface="Arimo"/>
              </a:rPr>
              <a:t>0</a:t>
            </a:r>
          </a:p>
        </p:txBody>
      </p:sp>
      <p:grpSp>
        <p:nvGrpSpPr>
          <p:cNvPr name="Group 7" id="7"/>
          <p:cNvGrpSpPr/>
          <p:nvPr/>
        </p:nvGrpSpPr>
        <p:grpSpPr>
          <a:xfrm rot="0">
            <a:off x="2680635" y="0"/>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11" id="11"/>
          <p:cNvSpPr txBox="true"/>
          <p:nvPr/>
        </p:nvSpPr>
        <p:spPr>
          <a:xfrm rot="0">
            <a:off x="840732" y="543035"/>
            <a:ext cx="16234481" cy="812856"/>
          </a:xfrm>
          <a:prstGeom prst="rect">
            <a:avLst/>
          </a:prstGeom>
        </p:spPr>
        <p:txBody>
          <a:bodyPr anchor="t" rtlCol="false" tIns="0" lIns="0" bIns="0" rIns="0">
            <a:spAutoFit/>
          </a:bodyPr>
          <a:lstStyle/>
          <a:p>
            <a:pPr algn="ctr">
              <a:lnSpc>
                <a:spcPts val="6787"/>
              </a:lnSpc>
            </a:pPr>
            <a:r>
              <a:rPr lang="en-US" sz="6116">
                <a:solidFill>
                  <a:srgbClr val="5CE1E6"/>
                </a:solidFill>
                <a:latin typeface="Cosmic Octo Medium"/>
                <a:ea typeface="Cosmic Octo Medium"/>
                <a:cs typeface="Cosmic Octo Medium"/>
                <a:sym typeface="Cosmic Octo Medium"/>
              </a:rPr>
              <a:t>OR Gate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443804" y="4297749"/>
          <a:ext cx="7543800" cy="5334000"/>
        </p:xfrm>
        <a:graphic>
          <a:graphicData uri="http://schemas.openxmlformats.org/drawingml/2006/table">
            <a:tbl>
              <a:tblPr/>
              <a:tblGrid>
                <a:gridCol w="2514600"/>
                <a:gridCol w="2514600"/>
                <a:gridCol w="2514600"/>
              </a:tblGrid>
              <a:tr h="92482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5272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8403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195248"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582133" y="4153088"/>
            <a:ext cx="4553539" cy="3230769"/>
          </a:xfrm>
          <a:custGeom>
            <a:avLst/>
            <a:gdLst/>
            <a:ahLst/>
            <a:cxnLst/>
            <a:rect r="r" b="b" t="t" l="l"/>
            <a:pathLst>
              <a:path h="3230769" w="4553539">
                <a:moveTo>
                  <a:pt x="0" y="0"/>
                </a:moveTo>
                <a:lnTo>
                  <a:pt x="4553539" y="0"/>
                </a:lnTo>
                <a:lnTo>
                  <a:pt x="4553539" y="3230769"/>
                </a:lnTo>
                <a:lnTo>
                  <a:pt x="0" y="32307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3231155" y="417347"/>
            <a:ext cx="4006234"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OR gate</a:t>
            </a:r>
          </a:p>
        </p:txBody>
      </p:sp>
      <p:sp>
        <p:nvSpPr>
          <p:cNvPr name="TextBox 9" id="9"/>
          <p:cNvSpPr txBox="true"/>
          <p:nvPr/>
        </p:nvSpPr>
        <p:spPr>
          <a:xfrm rot="0">
            <a:off x="3858902" y="961635"/>
            <a:ext cx="599432" cy="672011"/>
          </a:xfrm>
          <a:prstGeom prst="rect">
            <a:avLst/>
          </a:prstGeom>
        </p:spPr>
        <p:txBody>
          <a:bodyPr anchor="t" rtlCol="false" tIns="0" lIns="0" bIns="0" rIns="0">
            <a:spAutoFit/>
          </a:bodyPr>
          <a:lstStyle/>
          <a:p>
            <a:pPr algn="ctr">
              <a:lnSpc>
                <a:spcPts val="4712"/>
              </a:lnSpc>
            </a:pPr>
            <a:r>
              <a:rPr lang="en-US" sz="3366">
                <a:solidFill>
                  <a:srgbClr val="FC9E19"/>
                </a:solidFill>
                <a:latin typeface="Arimo"/>
                <a:ea typeface="Arimo"/>
                <a:cs typeface="Arimo"/>
                <a:sym typeface="Arimo"/>
              </a:rPr>
              <a:t>A</a:t>
            </a:r>
          </a:p>
        </p:txBody>
      </p:sp>
      <p:sp>
        <p:nvSpPr>
          <p:cNvPr name="Freeform 10" id="10"/>
          <p:cNvSpPr/>
          <p:nvPr/>
        </p:nvSpPr>
        <p:spPr>
          <a:xfrm flipH="false" flipV="false" rot="0">
            <a:off x="4071357" y="1213018"/>
            <a:ext cx="2665310" cy="1985656"/>
          </a:xfrm>
          <a:custGeom>
            <a:avLst/>
            <a:gdLst/>
            <a:ahLst/>
            <a:cxnLst/>
            <a:rect r="r" b="b" t="t" l="l"/>
            <a:pathLst>
              <a:path h="1985656" w="2665310">
                <a:moveTo>
                  <a:pt x="0" y="0"/>
                </a:moveTo>
                <a:lnTo>
                  <a:pt x="2665310" y="0"/>
                </a:lnTo>
                <a:lnTo>
                  <a:pt x="2665310" y="1985656"/>
                </a:lnTo>
                <a:lnTo>
                  <a:pt x="0" y="1985656"/>
                </a:lnTo>
                <a:lnTo>
                  <a:pt x="0" y="0"/>
                </a:lnTo>
                <a:close/>
              </a:path>
            </a:pathLst>
          </a:custGeom>
          <a:blipFill>
            <a:blip r:embed="rId4">
              <a:extLst>
                <a:ext uri="{96DAC541-7B7A-43D3-8B79-37D633B846F1}">
                  <asvg:svgBlip xmlns:asvg="http://schemas.microsoft.com/office/drawing/2016/SVG/main" r:embed="rId5"/>
                </a:ext>
              </a:extLst>
            </a:blip>
            <a:stretch>
              <a:fillRect l="0" t="0" r="0" b="-191"/>
            </a:stretch>
          </a:blipFill>
        </p:spPr>
      </p:sp>
      <p:sp>
        <p:nvSpPr>
          <p:cNvPr name="TextBox 11" id="11"/>
          <p:cNvSpPr txBox="true"/>
          <p:nvPr/>
        </p:nvSpPr>
        <p:spPr>
          <a:xfrm rot="0">
            <a:off x="6290426" y="1499730"/>
            <a:ext cx="565823" cy="643412"/>
          </a:xfrm>
          <a:prstGeom prst="rect">
            <a:avLst/>
          </a:prstGeom>
        </p:spPr>
        <p:txBody>
          <a:bodyPr anchor="t" rtlCol="false" tIns="0" lIns="0" bIns="0" rIns="0">
            <a:spAutoFit/>
          </a:bodyPr>
          <a:lstStyle/>
          <a:p>
            <a:pPr algn="ctr">
              <a:lnSpc>
                <a:spcPts val="4448"/>
              </a:lnSpc>
            </a:pPr>
            <a:r>
              <a:rPr lang="en-US" sz="3177">
                <a:solidFill>
                  <a:srgbClr val="FC9E19"/>
                </a:solidFill>
                <a:latin typeface="Arimo"/>
                <a:ea typeface="Arimo"/>
                <a:cs typeface="Arimo"/>
                <a:sym typeface="Arimo"/>
              </a:rPr>
              <a:t>X</a:t>
            </a:r>
          </a:p>
        </p:txBody>
      </p:sp>
      <p:sp>
        <p:nvSpPr>
          <p:cNvPr name="TextBox 12" id="12"/>
          <p:cNvSpPr txBox="true"/>
          <p:nvPr/>
        </p:nvSpPr>
        <p:spPr>
          <a:xfrm rot="0">
            <a:off x="2638558"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INPUT</a:t>
            </a:r>
          </a:p>
        </p:txBody>
      </p:sp>
      <p:sp>
        <p:nvSpPr>
          <p:cNvPr name="TextBox 13" id="13"/>
          <p:cNvSpPr txBox="true"/>
          <p:nvPr/>
        </p:nvSpPr>
        <p:spPr>
          <a:xfrm rot="0">
            <a:off x="1334426"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A</a:t>
            </a:r>
          </a:p>
        </p:txBody>
      </p:sp>
      <p:sp>
        <p:nvSpPr>
          <p:cNvPr name="TextBox 14" id="14"/>
          <p:cNvSpPr txBox="true"/>
          <p:nvPr/>
        </p:nvSpPr>
        <p:spPr>
          <a:xfrm rot="0">
            <a:off x="6401847"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X</a:t>
            </a:r>
          </a:p>
        </p:txBody>
      </p:sp>
      <p:sp>
        <p:nvSpPr>
          <p:cNvPr name="TextBox 15" id="15"/>
          <p:cNvSpPr txBox="true"/>
          <p:nvPr/>
        </p:nvSpPr>
        <p:spPr>
          <a:xfrm rot="0">
            <a:off x="1334426" y="603065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6" id="16"/>
          <p:cNvSpPr txBox="true"/>
          <p:nvPr/>
        </p:nvSpPr>
        <p:spPr>
          <a:xfrm rot="0">
            <a:off x="1334426" y="69314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7" id="17"/>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18" id="18"/>
          <p:cNvSpPr txBox="true"/>
          <p:nvPr/>
        </p:nvSpPr>
        <p:spPr>
          <a:xfrm rot="0">
            <a:off x="2540719" y="35606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19" id="19"/>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20" id="20"/>
          <p:cNvSpPr txBox="true"/>
          <p:nvPr/>
        </p:nvSpPr>
        <p:spPr>
          <a:xfrm rot="0">
            <a:off x="6573337"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OUTPUT</a:t>
            </a:r>
          </a:p>
        </p:txBody>
      </p:sp>
      <p:sp>
        <p:nvSpPr>
          <p:cNvPr name="TextBox 21" id="21"/>
          <p:cNvSpPr txBox="true"/>
          <p:nvPr/>
        </p:nvSpPr>
        <p:spPr>
          <a:xfrm rot="0">
            <a:off x="3778660"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B</a:t>
            </a:r>
          </a:p>
        </p:txBody>
      </p:sp>
      <p:sp>
        <p:nvSpPr>
          <p:cNvPr name="TextBox 22" id="22"/>
          <p:cNvSpPr txBox="true"/>
          <p:nvPr/>
        </p:nvSpPr>
        <p:spPr>
          <a:xfrm rot="0">
            <a:off x="3778660"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3" id="23"/>
          <p:cNvSpPr txBox="true"/>
          <p:nvPr/>
        </p:nvSpPr>
        <p:spPr>
          <a:xfrm rot="0">
            <a:off x="3778660"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4" id="24"/>
          <p:cNvSpPr txBox="true"/>
          <p:nvPr/>
        </p:nvSpPr>
        <p:spPr>
          <a:xfrm rot="0">
            <a:off x="1334426" y="78335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5" id="25"/>
          <p:cNvSpPr txBox="true"/>
          <p:nvPr/>
        </p:nvSpPr>
        <p:spPr>
          <a:xfrm rot="0">
            <a:off x="3778660"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6" id="26"/>
          <p:cNvSpPr txBox="true"/>
          <p:nvPr/>
        </p:nvSpPr>
        <p:spPr>
          <a:xfrm rot="0">
            <a:off x="1334426" y="87641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7" id="27"/>
          <p:cNvSpPr txBox="true"/>
          <p:nvPr/>
        </p:nvSpPr>
        <p:spPr>
          <a:xfrm rot="0">
            <a:off x="3778660"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8" id="28"/>
          <p:cNvSpPr txBox="true"/>
          <p:nvPr/>
        </p:nvSpPr>
        <p:spPr>
          <a:xfrm rot="0">
            <a:off x="3858902" y="1981217"/>
            <a:ext cx="599432" cy="672011"/>
          </a:xfrm>
          <a:prstGeom prst="rect">
            <a:avLst/>
          </a:prstGeom>
        </p:spPr>
        <p:txBody>
          <a:bodyPr anchor="t" rtlCol="false" tIns="0" lIns="0" bIns="0" rIns="0">
            <a:spAutoFit/>
          </a:bodyPr>
          <a:lstStyle/>
          <a:p>
            <a:pPr algn="ctr">
              <a:lnSpc>
                <a:spcPts val="4712"/>
              </a:lnSpc>
            </a:pPr>
            <a:r>
              <a:rPr lang="en-US" sz="3366">
                <a:solidFill>
                  <a:srgbClr val="FC9E19"/>
                </a:solidFill>
                <a:latin typeface="Arimo"/>
                <a:ea typeface="Arimo"/>
                <a:cs typeface="Arimo"/>
                <a:sym typeface="Arimo"/>
              </a:rPr>
              <a:t>B</a:t>
            </a:r>
          </a:p>
        </p:txBody>
      </p:sp>
      <p:sp>
        <p:nvSpPr>
          <p:cNvPr name="TextBox 29" id="29"/>
          <p:cNvSpPr txBox="true"/>
          <p:nvPr/>
        </p:nvSpPr>
        <p:spPr>
          <a:xfrm rot="0">
            <a:off x="6401847"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0" id="30"/>
          <p:cNvSpPr txBox="true"/>
          <p:nvPr/>
        </p:nvSpPr>
        <p:spPr>
          <a:xfrm rot="0">
            <a:off x="6401847"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1" id="31"/>
          <p:cNvSpPr txBox="true"/>
          <p:nvPr/>
        </p:nvSpPr>
        <p:spPr>
          <a:xfrm rot="0">
            <a:off x="6401847"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2" id="32"/>
          <p:cNvSpPr txBox="true"/>
          <p:nvPr/>
        </p:nvSpPr>
        <p:spPr>
          <a:xfrm rot="0">
            <a:off x="6401847"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3" id="33"/>
          <p:cNvSpPr txBox="true"/>
          <p:nvPr/>
        </p:nvSpPr>
        <p:spPr>
          <a:xfrm rot="0">
            <a:off x="10120357" y="2899919"/>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OR B</a:t>
            </a:r>
          </a:p>
        </p:txBody>
      </p:sp>
      <p:sp>
        <p:nvSpPr>
          <p:cNvPr name="TextBox 34" id="34"/>
          <p:cNvSpPr txBox="true"/>
          <p:nvPr/>
        </p:nvSpPr>
        <p:spPr>
          <a:xfrm rot="0">
            <a:off x="10120357" y="6841702"/>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 B</a:t>
            </a:r>
          </a:p>
        </p:txBody>
      </p:sp>
      <p:grpSp>
        <p:nvGrpSpPr>
          <p:cNvPr name="Group 35" id="35"/>
          <p:cNvGrpSpPr/>
          <p:nvPr/>
        </p:nvGrpSpPr>
        <p:grpSpPr>
          <a:xfrm rot="0">
            <a:off x="2703297" y="180743"/>
            <a:ext cx="13213526" cy="9925515"/>
            <a:chOff x="0" y="0"/>
            <a:chExt cx="17618034" cy="13234020"/>
          </a:xfrm>
        </p:grpSpPr>
        <p:sp>
          <p:nvSpPr>
            <p:cNvPr name="Freeform 36" id="3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37" id="3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38" id="3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TextBox 2" id="2"/>
          <p:cNvSpPr txBox="true"/>
          <p:nvPr/>
        </p:nvSpPr>
        <p:spPr>
          <a:xfrm rot="0">
            <a:off x="6059790" y="1490617"/>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1</a:t>
            </a:r>
          </a:p>
        </p:txBody>
      </p:sp>
      <p:sp>
        <p:nvSpPr>
          <p:cNvPr name="Freeform 3" id="3"/>
          <p:cNvSpPr/>
          <p:nvPr/>
        </p:nvSpPr>
        <p:spPr>
          <a:xfrm flipH="false" flipV="false" rot="0">
            <a:off x="6059790" y="1938990"/>
            <a:ext cx="5958058" cy="2956686"/>
          </a:xfrm>
          <a:custGeom>
            <a:avLst/>
            <a:gdLst/>
            <a:ahLst/>
            <a:cxnLst/>
            <a:rect r="r" b="b" t="t" l="l"/>
            <a:pathLst>
              <a:path h="2956686" w="5958058">
                <a:moveTo>
                  <a:pt x="0" y="0"/>
                </a:moveTo>
                <a:lnTo>
                  <a:pt x="5958058" y="0"/>
                </a:lnTo>
                <a:lnTo>
                  <a:pt x="5958058" y="2956686"/>
                </a:lnTo>
                <a:lnTo>
                  <a:pt x="0" y="2956686"/>
                </a:lnTo>
                <a:lnTo>
                  <a:pt x="0" y="0"/>
                </a:lnTo>
                <a:close/>
              </a:path>
            </a:pathLst>
          </a:custGeom>
          <a:blipFill>
            <a:blip r:embed="rId2">
              <a:extLst>
                <a:ext uri="{96DAC541-7B7A-43D3-8B79-37D633B846F1}">
                  <asvg:svgBlip xmlns:asvg="http://schemas.microsoft.com/office/drawing/2016/SVG/main" r:embed="rId3"/>
                </a:ext>
              </a:extLst>
            </a:blip>
            <a:stretch>
              <a:fillRect l="0" t="0" r="0" b="-111"/>
            </a:stretch>
          </a:blipFill>
        </p:spPr>
      </p:sp>
      <p:sp>
        <p:nvSpPr>
          <p:cNvPr name="Freeform 4" id="4"/>
          <p:cNvSpPr/>
          <p:nvPr/>
        </p:nvSpPr>
        <p:spPr>
          <a:xfrm flipH="false" flipV="false" rot="-5400000">
            <a:off x="8433371" y="3616803"/>
            <a:ext cx="608792" cy="3405830"/>
          </a:xfrm>
          <a:custGeom>
            <a:avLst/>
            <a:gdLst/>
            <a:ahLst/>
            <a:cxnLst/>
            <a:rect r="r" b="b" t="t" l="l"/>
            <a:pathLst>
              <a:path h="3405830" w="608792">
                <a:moveTo>
                  <a:pt x="0" y="0"/>
                </a:moveTo>
                <a:lnTo>
                  <a:pt x="608792" y="0"/>
                </a:lnTo>
                <a:lnTo>
                  <a:pt x="608792" y="3405830"/>
                </a:lnTo>
                <a:lnTo>
                  <a:pt x="0" y="3405830"/>
                </a:lnTo>
                <a:lnTo>
                  <a:pt x="0" y="0"/>
                </a:lnTo>
                <a:close/>
              </a:path>
            </a:pathLst>
          </a:custGeom>
          <a:blipFill>
            <a:blip r:embed="rId4">
              <a:extLst>
                <a:ext uri="{96DAC541-7B7A-43D3-8B79-37D633B846F1}">
                  <asvg:svgBlip xmlns:asvg="http://schemas.microsoft.com/office/drawing/2016/SVG/main" r:embed="rId5"/>
                </a:ext>
              </a:extLst>
            </a:blip>
            <a:stretch>
              <a:fillRect l="0" t="0" r="-3137" b="0"/>
            </a:stretch>
          </a:blipFill>
        </p:spPr>
      </p:sp>
      <p:sp>
        <p:nvSpPr>
          <p:cNvPr name="TextBox 5" id="5"/>
          <p:cNvSpPr txBox="true"/>
          <p:nvPr/>
        </p:nvSpPr>
        <p:spPr>
          <a:xfrm rot="0">
            <a:off x="3236411" y="7251395"/>
            <a:ext cx="11443122" cy="1534740"/>
          </a:xfrm>
          <a:prstGeom prst="rect">
            <a:avLst/>
          </a:prstGeom>
        </p:spPr>
        <p:txBody>
          <a:bodyPr anchor="t" rtlCol="false" tIns="0" lIns="0" bIns="0" rIns="0">
            <a:spAutoFit/>
          </a:bodyPr>
          <a:lstStyle/>
          <a:p>
            <a:pPr algn="ctr">
              <a:lnSpc>
                <a:spcPts val="5707"/>
              </a:lnSpc>
            </a:pPr>
            <a:r>
              <a:rPr lang="en-US" sz="4076">
                <a:solidFill>
                  <a:srgbClr val="F83D75"/>
                </a:solidFill>
                <a:latin typeface="Arimo"/>
                <a:ea typeface="Arimo"/>
                <a:cs typeface="Arimo"/>
                <a:sym typeface="Arimo"/>
              </a:rPr>
              <a:t>NAND (NOT + AND). It will only give an output of 0 if both inputs are 1. </a:t>
            </a:r>
          </a:p>
        </p:txBody>
      </p:sp>
      <p:sp>
        <p:nvSpPr>
          <p:cNvPr name="TextBox 6" id="6"/>
          <p:cNvSpPr txBox="true"/>
          <p:nvPr/>
        </p:nvSpPr>
        <p:spPr>
          <a:xfrm rot="0">
            <a:off x="6059790" y="3005639"/>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0</a:t>
            </a:r>
          </a:p>
        </p:txBody>
      </p:sp>
      <p:sp>
        <p:nvSpPr>
          <p:cNvPr name="TextBox 7" id="7"/>
          <p:cNvSpPr txBox="true"/>
          <p:nvPr/>
        </p:nvSpPr>
        <p:spPr>
          <a:xfrm rot="0">
            <a:off x="11042787" y="2175910"/>
            <a:ext cx="975062" cy="1077378"/>
          </a:xfrm>
          <a:prstGeom prst="rect">
            <a:avLst/>
          </a:prstGeom>
        </p:spPr>
        <p:txBody>
          <a:bodyPr anchor="t" rtlCol="false" tIns="0" lIns="0" bIns="0" rIns="0">
            <a:spAutoFit/>
          </a:bodyPr>
          <a:lstStyle/>
          <a:p>
            <a:pPr algn="ctr">
              <a:lnSpc>
                <a:spcPts val="7665"/>
              </a:lnSpc>
            </a:pPr>
            <a:r>
              <a:rPr lang="en-US" sz="5475">
                <a:solidFill>
                  <a:srgbClr val="FC9E19"/>
                </a:solidFill>
                <a:latin typeface="Arimo"/>
                <a:ea typeface="Arimo"/>
                <a:cs typeface="Arimo"/>
                <a:sym typeface="Arimo"/>
              </a:rPr>
              <a:t>1</a:t>
            </a:r>
          </a:p>
        </p:txBody>
      </p:sp>
      <p:sp>
        <p:nvSpPr>
          <p:cNvPr name="Freeform 8" id="8"/>
          <p:cNvSpPr/>
          <p:nvPr/>
        </p:nvSpPr>
        <p:spPr>
          <a:xfrm flipH="false" flipV="false" rot="-5400000">
            <a:off x="11139222" y="3360483"/>
            <a:ext cx="182021" cy="1018297"/>
          </a:xfrm>
          <a:custGeom>
            <a:avLst/>
            <a:gdLst/>
            <a:ahLst/>
            <a:cxnLst/>
            <a:rect r="r" b="b" t="t" l="l"/>
            <a:pathLst>
              <a:path h="1018297" w="182021">
                <a:moveTo>
                  <a:pt x="0" y="0"/>
                </a:moveTo>
                <a:lnTo>
                  <a:pt x="182021" y="0"/>
                </a:lnTo>
                <a:lnTo>
                  <a:pt x="182021" y="1018297"/>
                </a:lnTo>
                <a:lnTo>
                  <a:pt x="0" y="1018297"/>
                </a:lnTo>
                <a:lnTo>
                  <a:pt x="0" y="0"/>
                </a:lnTo>
                <a:close/>
              </a:path>
            </a:pathLst>
          </a:custGeom>
          <a:blipFill>
            <a:blip r:embed="rId4">
              <a:extLst>
                <a:ext uri="{96DAC541-7B7A-43D3-8B79-37D633B846F1}">
                  <asvg:svgBlip xmlns:asvg="http://schemas.microsoft.com/office/drawing/2016/SVG/main" r:embed="rId5"/>
                </a:ext>
              </a:extLst>
            </a:blip>
            <a:stretch>
              <a:fillRect l="0" t="0" r="-4568" b="0"/>
            </a:stretch>
          </a:blipFill>
        </p:spPr>
      </p:sp>
      <p:sp>
        <p:nvSpPr>
          <p:cNvPr name="TextBox 9" id="9"/>
          <p:cNvSpPr txBox="true"/>
          <p:nvPr/>
        </p:nvSpPr>
        <p:spPr>
          <a:xfrm rot="0">
            <a:off x="7034852" y="5410027"/>
            <a:ext cx="3289676" cy="731061"/>
          </a:xfrm>
          <a:prstGeom prst="rect">
            <a:avLst/>
          </a:prstGeom>
        </p:spPr>
        <p:txBody>
          <a:bodyPr anchor="t" rtlCol="false" tIns="0" lIns="0" bIns="0" rIns="0">
            <a:spAutoFit/>
          </a:bodyPr>
          <a:lstStyle/>
          <a:p>
            <a:pPr algn="ctr">
              <a:lnSpc>
                <a:spcPts val="5148"/>
              </a:lnSpc>
            </a:pPr>
            <a:r>
              <a:rPr lang="en-US" sz="3678">
                <a:solidFill>
                  <a:srgbClr val="F83D75"/>
                </a:solidFill>
                <a:latin typeface="Arimo"/>
                <a:ea typeface="Arimo"/>
                <a:cs typeface="Arimo"/>
                <a:sym typeface="Arimo"/>
              </a:rPr>
              <a:t>AND Gate</a:t>
            </a:r>
          </a:p>
        </p:txBody>
      </p:sp>
      <p:sp>
        <p:nvSpPr>
          <p:cNvPr name="TextBox 10" id="10"/>
          <p:cNvSpPr txBox="true"/>
          <p:nvPr/>
        </p:nvSpPr>
        <p:spPr>
          <a:xfrm rot="0">
            <a:off x="10503019" y="3808242"/>
            <a:ext cx="2054598" cy="649649"/>
          </a:xfrm>
          <a:prstGeom prst="rect">
            <a:avLst/>
          </a:prstGeom>
        </p:spPr>
        <p:txBody>
          <a:bodyPr anchor="t" rtlCol="false" tIns="0" lIns="0" bIns="0" rIns="0">
            <a:spAutoFit/>
          </a:bodyPr>
          <a:lstStyle/>
          <a:p>
            <a:pPr algn="ctr">
              <a:lnSpc>
                <a:spcPts val="4575"/>
              </a:lnSpc>
            </a:pPr>
            <a:r>
              <a:rPr lang="en-US" sz="3268">
                <a:solidFill>
                  <a:srgbClr val="F83D75"/>
                </a:solidFill>
                <a:latin typeface="Arimo"/>
                <a:ea typeface="Arimo"/>
                <a:cs typeface="Arimo"/>
                <a:sym typeface="Arimo"/>
              </a:rPr>
              <a:t>NOT Gate</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5" id="15"/>
          <p:cNvSpPr txBox="true"/>
          <p:nvPr/>
        </p:nvSpPr>
        <p:spPr>
          <a:xfrm rot="0">
            <a:off x="840732" y="543035"/>
            <a:ext cx="16234481" cy="812856"/>
          </a:xfrm>
          <a:prstGeom prst="rect">
            <a:avLst/>
          </a:prstGeom>
        </p:spPr>
        <p:txBody>
          <a:bodyPr anchor="t" rtlCol="false" tIns="0" lIns="0" bIns="0" rIns="0">
            <a:spAutoFit/>
          </a:bodyPr>
          <a:lstStyle/>
          <a:p>
            <a:pPr algn="ctr">
              <a:lnSpc>
                <a:spcPts val="6787"/>
              </a:lnSpc>
            </a:pPr>
            <a:r>
              <a:rPr lang="en-US" sz="6116">
                <a:solidFill>
                  <a:srgbClr val="5CE1E6"/>
                </a:solidFill>
                <a:latin typeface="Cosmic Octo Medium"/>
                <a:ea typeface="Cosmic Octo Medium"/>
                <a:cs typeface="Cosmic Octo Medium"/>
                <a:sym typeface="Cosmic Octo Medium"/>
              </a:rPr>
              <a:t>NAND Gate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62752"/>
        </a:solidFill>
      </p:bgPr>
    </p:bg>
    <p:spTree>
      <p:nvGrpSpPr>
        <p:cNvPr id="1" name=""/>
        <p:cNvGrpSpPr/>
        <p:nvPr/>
      </p:nvGrpSpPr>
      <p:grpSpPr>
        <a:xfrm>
          <a:off x="0" y="0"/>
          <a:ext cx="0" cy="0"/>
          <a:chOff x="0" y="0"/>
          <a:chExt cx="0" cy="0"/>
        </a:xfrm>
      </p:grpSpPr>
      <p:sp>
        <p:nvSpPr>
          <p:cNvPr name="Freeform 2" id="2"/>
          <p:cNvSpPr/>
          <p:nvPr/>
        </p:nvSpPr>
        <p:spPr>
          <a:xfrm flipH="false" flipV="false" rot="0">
            <a:off x="11116864" y="3934550"/>
            <a:ext cx="2928516" cy="1592381"/>
          </a:xfrm>
          <a:custGeom>
            <a:avLst/>
            <a:gdLst/>
            <a:ahLst/>
            <a:cxnLst/>
            <a:rect r="r" b="b" t="t" l="l"/>
            <a:pathLst>
              <a:path h="1592381" w="2928516">
                <a:moveTo>
                  <a:pt x="0" y="0"/>
                </a:moveTo>
                <a:lnTo>
                  <a:pt x="2928516" y="0"/>
                </a:lnTo>
                <a:lnTo>
                  <a:pt x="2928516" y="1592381"/>
                </a:lnTo>
                <a:lnTo>
                  <a:pt x="0" y="1592381"/>
                </a:lnTo>
                <a:lnTo>
                  <a:pt x="0" y="0"/>
                </a:lnTo>
                <a:close/>
              </a:path>
            </a:pathLst>
          </a:custGeom>
          <a:blipFill>
            <a:blip r:embed="rId2">
              <a:extLst>
                <a:ext uri="{96DAC541-7B7A-43D3-8B79-37D633B846F1}">
                  <asvg:svgBlip xmlns:asvg="http://schemas.microsoft.com/office/drawing/2016/SVG/main" r:embed="rId3"/>
                </a:ext>
              </a:extLst>
            </a:blip>
            <a:stretch>
              <a:fillRect l="0" t="0" r="0" b="-313"/>
            </a:stretch>
          </a:blipFill>
        </p:spPr>
      </p:sp>
      <p:sp>
        <p:nvSpPr>
          <p:cNvPr name="Freeform 3" id="3"/>
          <p:cNvSpPr/>
          <p:nvPr/>
        </p:nvSpPr>
        <p:spPr>
          <a:xfrm flipH="false" flipV="false" rot="0">
            <a:off x="11116864" y="5894022"/>
            <a:ext cx="2928516" cy="1411789"/>
          </a:xfrm>
          <a:custGeom>
            <a:avLst/>
            <a:gdLst/>
            <a:ahLst/>
            <a:cxnLst/>
            <a:rect r="r" b="b" t="t" l="l"/>
            <a:pathLst>
              <a:path h="1411789" w="2928516">
                <a:moveTo>
                  <a:pt x="0" y="0"/>
                </a:moveTo>
                <a:lnTo>
                  <a:pt x="2928516" y="0"/>
                </a:lnTo>
                <a:lnTo>
                  <a:pt x="2928516" y="1411789"/>
                </a:lnTo>
                <a:lnTo>
                  <a:pt x="0" y="1411789"/>
                </a:lnTo>
                <a:lnTo>
                  <a:pt x="0" y="0"/>
                </a:lnTo>
                <a:close/>
              </a:path>
            </a:pathLst>
          </a:custGeom>
          <a:blipFill>
            <a:blip r:embed="rId4">
              <a:extLst>
                <a:ext uri="{96DAC541-7B7A-43D3-8B79-37D633B846F1}">
                  <asvg:svgBlip xmlns:asvg="http://schemas.microsoft.com/office/drawing/2016/SVG/main" r:embed="rId5"/>
                </a:ext>
              </a:extLst>
            </a:blip>
            <a:stretch>
              <a:fillRect l="0" t="0" r="0" b="-349"/>
            </a:stretch>
          </a:blipFill>
        </p:spPr>
      </p:sp>
      <p:sp>
        <p:nvSpPr>
          <p:cNvPr name="Freeform 4" id="4"/>
          <p:cNvSpPr/>
          <p:nvPr/>
        </p:nvSpPr>
        <p:spPr>
          <a:xfrm flipH="false" flipV="false" rot="0">
            <a:off x="11116864" y="7768751"/>
            <a:ext cx="2421084" cy="1803708"/>
          </a:xfrm>
          <a:custGeom>
            <a:avLst/>
            <a:gdLst/>
            <a:ahLst/>
            <a:cxnLst/>
            <a:rect r="r" b="b" t="t" l="l"/>
            <a:pathLst>
              <a:path h="1803708" w="2421084">
                <a:moveTo>
                  <a:pt x="0" y="0"/>
                </a:moveTo>
                <a:lnTo>
                  <a:pt x="2421084" y="0"/>
                </a:lnTo>
                <a:lnTo>
                  <a:pt x="2421084" y="1803708"/>
                </a:lnTo>
                <a:lnTo>
                  <a:pt x="0" y="1803708"/>
                </a:lnTo>
                <a:lnTo>
                  <a:pt x="0" y="0"/>
                </a:lnTo>
                <a:close/>
              </a:path>
            </a:pathLst>
          </a:custGeom>
          <a:blipFill>
            <a:blip r:embed="rId6">
              <a:extLst>
                <a:ext uri="{96DAC541-7B7A-43D3-8B79-37D633B846F1}">
                  <asvg:svgBlip xmlns:asvg="http://schemas.microsoft.com/office/drawing/2016/SVG/main" r:embed="rId7"/>
                </a:ext>
              </a:extLst>
            </a:blip>
            <a:stretch>
              <a:fillRect l="0" t="0" r="0" b="-13"/>
            </a:stretch>
          </a:blipFill>
        </p:spPr>
      </p:sp>
      <p:sp>
        <p:nvSpPr>
          <p:cNvPr name="Freeform 5" id="5"/>
          <p:cNvSpPr/>
          <p:nvPr/>
        </p:nvSpPr>
        <p:spPr>
          <a:xfrm flipH="false" flipV="false" rot="0">
            <a:off x="14242280" y="5913239"/>
            <a:ext cx="3017020" cy="1497196"/>
          </a:xfrm>
          <a:custGeom>
            <a:avLst/>
            <a:gdLst/>
            <a:ahLst/>
            <a:cxnLst/>
            <a:rect r="r" b="b" t="t" l="l"/>
            <a:pathLst>
              <a:path h="1497196" w="3017020">
                <a:moveTo>
                  <a:pt x="0" y="0"/>
                </a:moveTo>
                <a:lnTo>
                  <a:pt x="3017020" y="0"/>
                </a:lnTo>
                <a:lnTo>
                  <a:pt x="3017020" y="1497196"/>
                </a:lnTo>
                <a:lnTo>
                  <a:pt x="0" y="1497196"/>
                </a:lnTo>
                <a:lnTo>
                  <a:pt x="0" y="0"/>
                </a:lnTo>
                <a:close/>
              </a:path>
            </a:pathLst>
          </a:custGeom>
          <a:blipFill>
            <a:blip r:embed="rId8">
              <a:extLst>
                <a:ext uri="{96DAC541-7B7A-43D3-8B79-37D633B846F1}">
                  <asvg:svgBlip xmlns:asvg="http://schemas.microsoft.com/office/drawing/2016/SVG/main" r:embed="rId9"/>
                </a:ext>
              </a:extLst>
            </a:blip>
            <a:stretch>
              <a:fillRect l="0" t="0" r="0" b="-437"/>
            </a:stretch>
          </a:blipFill>
        </p:spPr>
      </p:sp>
      <p:sp>
        <p:nvSpPr>
          <p:cNvPr name="Freeform 6" id="6"/>
          <p:cNvSpPr/>
          <p:nvPr/>
        </p:nvSpPr>
        <p:spPr>
          <a:xfrm flipH="false" flipV="false" rot="0">
            <a:off x="14338832" y="3934550"/>
            <a:ext cx="2569735" cy="1740995"/>
          </a:xfrm>
          <a:custGeom>
            <a:avLst/>
            <a:gdLst/>
            <a:ahLst/>
            <a:cxnLst/>
            <a:rect r="r" b="b" t="t" l="l"/>
            <a:pathLst>
              <a:path h="1740995" w="2569735">
                <a:moveTo>
                  <a:pt x="0" y="0"/>
                </a:moveTo>
                <a:lnTo>
                  <a:pt x="2569735" y="0"/>
                </a:lnTo>
                <a:lnTo>
                  <a:pt x="2569735" y="1740995"/>
                </a:lnTo>
                <a:lnTo>
                  <a:pt x="0" y="1740995"/>
                </a:lnTo>
                <a:lnTo>
                  <a:pt x="0" y="0"/>
                </a:lnTo>
                <a:close/>
              </a:path>
            </a:pathLst>
          </a:custGeom>
          <a:blipFill>
            <a:blip r:embed="rId10">
              <a:extLst>
                <a:ext uri="{96DAC541-7B7A-43D3-8B79-37D633B846F1}">
                  <asvg:svgBlip xmlns:asvg="http://schemas.microsoft.com/office/drawing/2016/SVG/main" r:embed="rId11"/>
                </a:ext>
              </a:extLst>
            </a:blip>
            <a:stretch>
              <a:fillRect l="0" t="0" r="0" b="-587"/>
            </a:stretch>
          </a:blipFill>
        </p:spPr>
      </p:sp>
      <p:sp>
        <p:nvSpPr>
          <p:cNvPr name="Freeform 7" id="7"/>
          <p:cNvSpPr/>
          <p:nvPr/>
        </p:nvSpPr>
        <p:spPr>
          <a:xfrm flipH="false" flipV="false" rot="0">
            <a:off x="-936548" y="6920948"/>
            <a:ext cx="7315200" cy="3785616"/>
          </a:xfrm>
          <a:custGeom>
            <a:avLst/>
            <a:gdLst/>
            <a:ahLst/>
            <a:cxnLst/>
            <a:rect r="r" b="b" t="t" l="l"/>
            <a:pathLst>
              <a:path h="3785616" w="7315200">
                <a:moveTo>
                  <a:pt x="0" y="0"/>
                </a:moveTo>
                <a:lnTo>
                  <a:pt x="7315200" y="0"/>
                </a:lnTo>
                <a:lnTo>
                  <a:pt x="7315200" y="3785616"/>
                </a:lnTo>
                <a:lnTo>
                  <a:pt x="0" y="3785616"/>
                </a:lnTo>
                <a:lnTo>
                  <a:pt x="0" y="0"/>
                </a:lnTo>
                <a:close/>
              </a:path>
            </a:pathLst>
          </a:custGeom>
          <a:blipFill>
            <a:blip r:embed="rId12">
              <a:extLst>
                <a:ext uri="{96DAC541-7B7A-43D3-8B79-37D633B846F1}">
                  <asvg:svgBlip xmlns:asvg="http://schemas.microsoft.com/office/drawing/2016/SVG/main" r:embed="rId13"/>
                </a:ext>
              </a:extLst>
            </a:blip>
            <a:stretch>
              <a:fillRect l="0" t="0" r="0" b="-10"/>
            </a:stretch>
          </a:blipFill>
        </p:spPr>
      </p:sp>
      <p:sp>
        <p:nvSpPr>
          <p:cNvPr name="Freeform 8" id="8"/>
          <p:cNvSpPr/>
          <p:nvPr/>
        </p:nvSpPr>
        <p:spPr>
          <a:xfrm flipH="true" flipV="false" rot="0">
            <a:off x="10972800" y="-341488"/>
            <a:ext cx="7315200" cy="3785616"/>
          </a:xfrm>
          <a:custGeom>
            <a:avLst/>
            <a:gdLst/>
            <a:ahLst/>
            <a:cxnLst/>
            <a:rect r="r" b="b" t="t" l="l"/>
            <a:pathLst>
              <a:path h="3785616" w="7315200">
                <a:moveTo>
                  <a:pt x="7315200" y="0"/>
                </a:moveTo>
                <a:lnTo>
                  <a:pt x="0" y="0"/>
                </a:lnTo>
                <a:lnTo>
                  <a:pt x="0" y="3785616"/>
                </a:lnTo>
                <a:lnTo>
                  <a:pt x="7315200" y="3785616"/>
                </a:lnTo>
                <a:lnTo>
                  <a:pt x="7315200" y="0"/>
                </a:lnTo>
                <a:close/>
              </a:path>
            </a:pathLst>
          </a:custGeom>
          <a:blipFill>
            <a:blip r:embed="rId12">
              <a:extLst>
                <a:ext uri="{96DAC541-7B7A-43D3-8B79-37D633B846F1}">
                  <asvg:svgBlip xmlns:asvg="http://schemas.microsoft.com/office/drawing/2016/SVG/main" r:embed="rId13"/>
                </a:ext>
              </a:extLst>
            </a:blip>
            <a:stretch>
              <a:fillRect l="0" t="0" r="0" b="-10"/>
            </a:stretch>
          </a:blipFill>
        </p:spPr>
      </p:sp>
      <p:sp>
        <p:nvSpPr>
          <p:cNvPr name="TextBox 9" id="9"/>
          <p:cNvSpPr txBox="true"/>
          <p:nvPr/>
        </p:nvSpPr>
        <p:spPr>
          <a:xfrm rot="0">
            <a:off x="649018" y="3194844"/>
            <a:ext cx="9783406" cy="1948656"/>
          </a:xfrm>
          <a:prstGeom prst="rect">
            <a:avLst/>
          </a:prstGeom>
        </p:spPr>
        <p:txBody>
          <a:bodyPr anchor="t" rtlCol="false" tIns="0" lIns="0" bIns="0" rIns="0">
            <a:spAutoFit/>
          </a:bodyPr>
          <a:lstStyle/>
          <a:p>
            <a:pPr algn="ctr">
              <a:lnSpc>
                <a:spcPts val="7889"/>
              </a:lnSpc>
            </a:pPr>
            <a:r>
              <a:rPr lang="en-US" sz="7107">
                <a:solidFill>
                  <a:srgbClr val="F83D75"/>
                </a:solidFill>
                <a:latin typeface="Cosmic Octo Medium"/>
                <a:ea typeface="Cosmic Octo Medium"/>
                <a:cs typeface="Cosmic Octo Medium"/>
                <a:sym typeface="Cosmic Octo Medium"/>
              </a:rPr>
              <a:t>Logic Gates and circuits</a:t>
            </a:r>
          </a:p>
        </p:txBody>
      </p:sp>
      <p:sp>
        <p:nvSpPr>
          <p:cNvPr name="TextBox 10" id="10"/>
          <p:cNvSpPr txBox="true"/>
          <p:nvPr/>
        </p:nvSpPr>
        <p:spPr>
          <a:xfrm rot="0">
            <a:off x="1495828" y="2306658"/>
            <a:ext cx="7753516" cy="573984"/>
          </a:xfrm>
          <a:prstGeom prst="rect">
            <a:avLst/>
          </a:prstGeom>
        </p:spPr>
        <p:txBody>
          <a:bodyPr anchor="t" rtlCol="false" tIns="0" lIns="0" bIns="0" rIns="0">
            <a:spAutoFit/>
          </a:bodyPr>
          <a:lstStyle/>
          <a:p>
            <a:pPr algn="ctr">
              <a:lnSpc>
                <a:spcPts val="4556"/>
              </a:lnSpc>
            </a:pPr>
            <a:r>
              <a:rPr lang="en-US" sz="4104" b="true">
                <a:solidFill>
                  <a:srgbClr val="FC9E19"/>
                </a:solidFill>
                <a:latin typeface="Arimo Bold"/>
                <a:ea typeface="Arimo Bold"/>
                <a:cs typeface="Arimo Bold"/>
                <a:sym typeface="Arimo Bold"/>
              </a:rPr>
              <a:t>IGCSE Computer Science</a:t>
            </a:r>
          </a:p>
        </p:txBody>
      </p:sp>
      <p:sp>
        <p:nvSpPr>
          <p:cNvPr name="Freeform 11" id="11"/>
          <p:cNvSpPr/>
          <p:nvPr/>
        </p:nvSpPr>
        <p:spPr>
          <a:xfrm flipH="false" flipV="false" rot="0">
            <a:off x="14370430" y="7896210"/>
            <a:ext cx="2506539" cy="1676248"/>
          </a:xfrm>
          <a:custGeom>
            <a:avLst/>
            <a:gdLst/>
            <a:ahLst/>
            <a:cxnLst/>
            <a:rect r="r" b="b" t="t" l="l"/>
            <a:pathLst>
              <a:path h="1676248" w="2506539">
                <a:moveTo>
                  <a:pt x="0" y="0"/>
                </a:moveTo>
                <a:lnTo>
                  <a:pt x="2506539" y="0"/>
                </a:lnTo>
                <a:lnTo>
                  <a:pt x="2506539" y="1676248"/>
                </a:lnTo>
                <a:lnTo>
                  <a:pt x="0" y="1676248"/>
                </a:lnTo>
                <a:lnTo>
                  <a:pt x="0" y="0"/>
                </a:lnTo>
                <a:close/>
              </a:path>
            </a:pathLst>
          </a:custGeom>
          <a:blipFill>
            <a:blip r:embed="rId14">
              <a:extLst>
                <a:ext uri="{96DAC541-7B7A-43D3-8B79-37D633B846F1}">
                  <asvg:svgBlip xmlns:asvg="http://schemas.microsoft.com/office/drawing/2016/SVG/main" r:embed="rId15"/>
                </a:ext>
              </a:extLst>
            </a:blip>
            <a:stretch>
              <a:fillRect l="0" t="0" r="-312" b="0"/>
            </a:stretch>
          </a:blipFill>
        </p:spPr>
      </p:sp>
      <p:grpSp>
        <p:nvGrpSpPr>
          <p:cNvPr name="Group 12" id="12"/>
          <p:cNvGrpSpPr/>
          <p:nvPr/>
        </p:nvGrpSpPr>
        <p:grpSpPr>
          <a:xfrm rot="0">
            <a:off x="270329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6">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7">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8" tooltip="http://www.exampaperspractice.co.uk"/>
                </a:rPr>
                <a:t>www.exampaperspractice.co.uk</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248917" y="4529909"/>
          <a:ext cx="6248400" cy="4508500"/>
        </p:xfrm>
        <a:graphic>
          <a:graphicData uri="http://schemas.openxmlformats.org/drawingml/2006/table">
            <a:tbl>
              <a:tblPr/>
              <a:tblGrid>
                <a:gridCol w="1562100"/>
                <a:gridCol w="1562100"/>
                <a:gridCol w="1562100"/>
                <a:gridCol w="1562100"/>
              </a:tblGrid>
              <a:tr h="7816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72075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74722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7529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7529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7529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195248"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368024" y="4405351"/>
            <a:ext cx="2872956" cy="2781804"/>
          </a:xfrm>
          <a:custGeom>
            <a:avLst/>
            <a:gdLst/>
            <a:ahLst/>
            <a:cxnLst/>
            <a:rect r="r" b="b" t="t" l="l"/>
            <a:pathLst>
              <a:path h="2781804" w="2872956">
                <a:moveTo>
                  <a:pt x="0" y="0"/>
                </a:moveTo>
                <a:lnTo>
                  <a:pt x="2872956" y="0"/>
                </a:lnTo>
                <a:lnTo>
                  <a:pt x="2872956" y="2781803"/>
                </a:lnTo>
                <a:lnTo>
                  <a:pt x="0" y="27818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215255" y="377829"/>
            <a:ext cx="4710912"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 NAND gate</a:t>
            </a:r>
          </a:p>
        </p:txBody>
      </p:sp>
      <p:sp>
        <p:nvSpPr>
          <p:cNvPr name="TextBox 9" id="9"/>
          <p:cNvSpPr txBox="true"/>
          <p:nvPr/>
        </p:nvSpPr>
        <p:spPr>
          <a:xfrm rot="0">
            <a:off x="2809935" y="1000579"/>
            <a:ext cx="671689" cy="743024"/>
          </a:xfrm>
          <a:prstGeom prst="rect">
            <a:avLst/>
          </a:prstGeom>
        </p:spPr>
        <p:txBody>
          <a:bodyPr anchor="t" rtlCol="false" tIns="0" lIns="0" bIns="0" rIns="0">
            <a:spAutoFit/>
          </a:bodyPr>
          <a:lstStyle/>
          <a:p>
            <a:pPr algn="ctr">
              <a:lnSpc>
                <a:spcPts val="5280"/>
              </a:lnSpc>
            </a:pPr>
            <a:r>
              <a:rPr lang="en-US" sz="3772">
                <a:solidFill>
                  <a:srgbClr val="FC9E19"/>
                </a:solidFill>
                <a:latin typeface="Arimo"/>
                <a:ea typeface="Arimo"/>
                <a:cs typeface="Arimo"/>
                <a:sym typeface="Arimo"/>
              </a:rPr>
              <a:t>A</a:t>
            </a:r>
          </a:p>
        </p:txBody>
      </p:sp>
      <p:sp>
        <p:nvSpPr>
          <p:cNvPr name="Freeform 10" id="10"/>
          <p:cNvSpPr/>
          <p:nvPr/>
        </p:nvSpPr>
        <p:spPr>
          <a:xfrm flipH="false" flipV="false" rot="0">
            <a:off x="2817815" y="1300478"/>
            <a:ext cx="3786693" cy="1879147"/>
          </a:xfrm>
          <a:custGeom>
            <a:avLst/>
            <a:gdLst/>
            <a:ahLst/>
            <a:cxnLst/>
            <a:rect r="r" b="b" t="t" l="l"/>
            <a:pathLst>
              <a:path h="1879147" w="3786693">
                <a:moveTo>
                  <a:pt x="0" y="0"/>
                </a:moveTo>
                <a:lnTo>
                  <a:pt x="3786693" y="0"/>
                </a:lnTo>
                <a:lnTo>
                  <a:pt x="3786693" y="1879147"/>
                </a:lnTo>
                <a:lnTo>
                  <a:pt x="0" y="1879147"/>
                </a:lnTo>
                <a:lnTo>
                  <a:pt x="0" y="0"/>
                </a:lnTo>
                <a:close/>
              </a:path>
            </a:pathLst>
          </a:custGeom>
          <a:blipFill>
            <a:blip r:embed="rId4">
              <a:extLst>
                <a:ext uri="{96DAC541-7B7A-43D3-8B79-37D633B846F1}">
                  <asvg:svgBlip xmlns:asvg="http://schemas.microsoft.com/office/drawing/2016/SVG/main" r:embed="rId5"/>
                </a:ext>
              </a:extLst>
            </a:blip>
            <a:stretch>
              <a:fillRect l="0" t="0" r="0" b="-249"/>
            </a:stretch>
          </a:blipFill>
        </p:spPr>
      </p:sp>
      <p:sp>
        <p:nvSpPr>
          <p:cNvPr name="TextBox 11" id="11"/>
          <p:cNvSpPr txBox="true"/>
          <p:nvPr/>
        </p:nvSpPr>
        <p:spPr>
          <a:xfrm rot="0">
            <a:off x="5940456" y="1437615"/>
            <a:ext cx="730314" cy="802436"/>
          </a:xfrm>
          <a:prstGeom prst="rect">
            <a:avLst/>
          </a:prstGeom>
        </p:spPr>
        <p:txBody>
          <a:bodyPr anchor="t" rtlCol="false" tIns="0" lIns="0" bIns="0" rIns="0">
            <a:spAutoFit/>
          </a:bodyPr>
          <a:lstStyle/>
          <a:p>
            <a:pPr algn="ctr">
              <a:lnSpc>
                <a:spcPts val="5741"/>
              </a:lnSpc>
            </a:pPr>
            <a:r>
              <a:rPr lang="en-US" sz="4100">
                <a:solidFill>
                  <a:srgbClr val="FC9E19"/>
                </a:solidFill>
                <a:latin typeface="Arimo"/>
                <a:ea typeface="Arimo"/>
                <a:cs typeface="Arimo"/>
                <a:sym typeface="Arimo"/>
              </a:rPr>
              <a:t>X</a:t>
            </a:r>
          </a:p>
        </p:txBody>
      </p:sp>
      <p:sp>
        <p:nvSpPr>
          <p:cNvPr name="TextBox 12" id="12"/>
          <p:cNvSpPr txBox="true"/>
          <p:nvPr/>
        </p:nvSpPr>
        <p:spPr>
          <a:xfrm rot="0">
            <a:off x="1860245" y="4482770"/>
            <a:ext cx="1963337"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INPUT</a:t>
            </a:r>
          </a:p>
        </p:txBody>
      </p:sp>
      <p:sp>
        <p:nvSpPr>
          <p:cNvPr name="TextBox 13" id="13"/>
          <p:cNvSpPr txBox="true"/>
          <p:nvPr/>
        </p:nvSpPr>
        <p:spPr>
          <a:xfrm rot="0">
            <a:off x="916161" y="522940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A</a:t>
            </a:r>
          </a:p>
        </p:txBody>
      </p:sp>
      <p:sp>
        <p:nvSpPr>
          <p:cNvPr name="TextBox 14" id="14"/>
          <p:cNvSpPr txBox="true"/>
          <p:nvPr/>
        </p:nvSpPr>
        <p:spPr>
          <a:xfrm rot="0">
            <a:off x="5796840" y="522940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X</a:t>
            </a:r>
          </a:p>
        </p:txBody>
      </p:sp>
      <p:sp>
        <p:nvSpPr>
          <p:cNvPr name="TextBox 15" id="15"/>
          <p:cNvSpPr txBox="true"/>
          <p:nvPr/>
        </p:nvSpPr>
        <p:spPr>
          <a:xfrm rot="0">
            <a:off x="916161" y="6005056"/>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16" id="16"/>
          <p:cNvSpPr txBox="true"/>
          <p:nvPr/>
        </p:nvSpPr>
        <p:spPr>
          <a:xfrm rot="0">
            <a:off x="916161" y="6780709"/>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17" id="17"/>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18" id="18"/>
          <p:cNvSpPr txBox="true"/>
          <p:nvPr/>
        </p:nvSpPr>
        <p:spPr>
          <a:xfrm rot="0">
            <a:off x="1917150" y="37892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19" id="19"/>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20" id="20"/>
          <p:cNvSpPr txBox="true"/>
          <p:nvPr/>
        </p:nvSpPr>
        <p:spPr>
          <a:xfrm rot="0">
            <a:off x="4654922" y="4529239"/>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AND</a:t>
            </a:r>
          </a:p>
        </p:txBody>
      </p:sp>
      <p:sp>
        <p:nvSpPr>
          <p:cNvPr name="TextBox 21" id="21"/>
          <p:cNvSpPr txBox="true"/>
          <p:nvPr/>
        </p:nvSpPr>
        <p:spPr>
          <a:xfrm rot="0">
            <a:off x="2366289" y="5231782"/>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B</a:t>
            </a:r>
          </a:p>
        </p:txBody>
      </p:sp>
      <p:sp>
        <p:nvSpPr>
          <p:cNvPr name="TextBox 22" id="22"/>
          <p:cNvSpPr txBox="true"/>
          <p:nvPr/>
        </p:nvSpPr>
        <p:spPr>
          <a:xfrm rot="0">
            <a:off x="2366289" y="599076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23" id="23"/>
          <p:cNvSpPr txBox="true"/>
          <p:nvPr/>
        </p:nvSpPr>
        <p:spPr>
          <a:xfrm rot="0">
            <a:off x="2366289" y="678756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4" id="24"/>
          <p:cNvSpPr txBox="true"/>
          <p:nvPr/>
        </p:nvSpPr>
        <p:spPr>
          <a:xfrm rot="0">
            <a:off x="916161" y="755738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5" id="25"/>
          <p:cNvSpPr txBox="true"/>
          <p:nvPr/>
        </p:nvSpPr>
        <p:spPr>
          <a:xfrm rot="0">
            <a:off x="2366289" y="756423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26" id="26"/>
          <p:cNvSpPr txBox="true"/>
          <p:nvPr/>
        </p:nvSpPr>
        <p:spPr>
          <a:xfrm rot="0">
            <a:off x="916161" y="835865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7" id="27"/>
          <p:cNvSpPr txBox="true"/>
          <p:nvPr/>
        </p:nvSpPr>
        <p:spPr>
          <a:xfrm rot="0">
            <a:off x="2366289" y="836551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8" id="28"/>
          <p:cNvSpPr txBox="true"/>
          <p:nvPr/>
        </p:nvSpPr>
        <p:spPr>
          <a:xfrm rot="0">
            <a:off x="2809935" y="1992730"/>
            <a:ext cx="671689" cy="743024"/>
          </a:xfrm>
          <a:prstGeom prst="rect">
            <a:avLst/>
          </a:prstGeom>
        </p:spPr>
        <p:txBody>
          <a:bodyPr anchor="t" rtlCol="false" tIns="0" lIns="0" bIns="0" rIns="0">
            <a:spAutoFit/>
          </a:bodyPr>
          <a:lstStyle/>
          <a:p>
            <a:pPr algn="ctr">
              <a:lnSpc>
                <a:spcPts val="5280"/>
              </a:lnSpc>
            </a:pPr>
            <a:r>
              <a:rPr lang="en-US" sz="3772">
                <a:solidFill>
                  <a:srgbClr val="FC9E19"/>
                </a:solidFill>
                <a:latin typeface="Arimo"/>
                <a:ea typeface="Arimo"/>
                <a:cs typeface="Arimo"/>
                <a:sym typeface="Arimo"/>
              </a:rPr>
              <a:t>B</a:t>
            </a:r>
          </a:p>
        </p:txBody>
      </p:sp>
      <p:sp>
        <p:nvSpPr>
          <p:cNvPr name="TextBox 29" id="29"/>
          <p:cNvSpPr txBox="true"/>
          <p:nvPr/>
        </p:nvSpPr>
        <p:spPr>
          <a:xfrm rot="0">
            <a:off x="4624945" y="5299243"/>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X</a:t>
            </a:r>
          </a:p>
        </p:txBody>
      </p:sp>
      <p:sp>
        <p:nvSpPr>
          <p:cNvPr name="TextBox 30" id="30"/>
          <p:cNvSpPr txBox="true"/>
          <p:nvPr/>
        </p:nvSpPr>
        <p:spPr>
          <a:xfrm rot="0">
            <a:off x="4624945" y="6028865"/>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0</a:t>
            </a:r>
          </a:p>
        </p:txBody>
      </p:sp>
      <p:sp>
        <p:nvSpPr>
          <p:cNvPr name="TextBox 31" id="31"/>
          <p:cNvSpPr txBox="true"/>
          <p:nvPr/>
        </p:nvSpPr>
        <p:spPr>
          <a:xfrm rot="0">
            <a:off x="4110426" y="675213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32" id="32"/>
          <p:cNvSpPr txBox="true"/>
          <p:nvPr/>
        </p:nvSpPr>
        <p:spPr>
          <a:xfrm rot="0">
            <a:off x="4110426" y="7528802"/>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33" id="33"/>
          <p:cNvSpPr txBox="true"/>
          <p:nvPr/>
        </p:nvSpPr>
        <p:spPr>
          <a:xfrm rot="0">
            <a:off x="4110426" y="8330077"/>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34" id="34"/>
          <p:cNvSpPr txBox="true"/>
          <p:nvPr/>
        </p:nvSpPr>
        <p:spPr>
          <a:xfrm rot="0">
            <a:off x="6248365" y="4482770"/>
            <a:ext cx="1355605"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NAND</a:t>
            </a:r>
          </a:p>
        </p:txBody>
      </p:sp>
      <p:grpSp>
        <p:nvGrpSpPr>
          <p:cNvPr name="Group 35" id="35"/>
          <p:cNvGrpSpPr/>
          <p:nvPr/>
        </p:nvGrpSpPr>
        <p:grpSpPr>
          <a:xfrm rot="8736868">
            <a:off x="7506764" y="4576510"/>
            <a:ext cx="887640" cy="47625"/>
            <a:chOff x="0" y="0"/>
            <a:chExt cx="1183520" cy="63500"/>
          </a:xfrm>
        </p:grpSpPr>
        <p:sp>
          <p:nvSpPr>
            <p:cNvPr name="Freeform 36" id="36"/>
            <p:cNvSpPr/>
            <p:nvPr/>
          </p:nvSpPr>
          <p:spPr>
            <a:xfrm flipH="false" flipV="false" rot="0">
              <a:off x="31750" y="0"/>
              <a:ext cx="1120013" cy="63500"/>
            </a:xfrm>
            <a:custGeom>
              <a:avLst/>
              <a:gdLst/>
              <a:ahLst/>
              <a:cxnLst/>
              <a:rect r="r" b="b" t="t" l="l"/>
              <a:pathLst>
                <a:path h="63500" w="1120013">
                  <a:moveTo>
                    <a:pt x="0" y="0"/>
                  </a:moveTo>
                  <a:lnTo>
                    <a:pt x="1120013" y="0"/>
                  </a:lnTo>
                  <a:lnTo>
                    <a:pt x="1120013" y="63500"/>
                  </a:lnTo>
                  <a:lnTo>
                    <a:pt x="0" y="63500"/>
                  </a:lnTo>
                  <a:close/>
                </a:path>
              </a:pathLst>
            </a:custGeom>
            <a:solidFill>
              <a:srgbClr val="FFFFFF"/>
            </a:solidFill>
          </p:spPr>
        </p:sp>
      </p:grpSp>
      <p:sp>
        <p:nvSpPr>
          <p:cNvPr name="TextBox 37" id="37"/>
          <p:cNvSpPr txBox="true"/>
          <p:nvPr/>
        </p:nvSpPr>
        <p:spPr>
          <a:xfrm rot="0">
            <a:off x="7649720" y="3867414"/>
            <a:ext cx="2178704" cy="885434"/>
          </a:xfrm>
          <a:prstGeom prst="rect">
            <a:avLst/>
          </a:prstGeom>
        </p:spPr>
        <p:txBody>
          <a:bodyPr anchor="t" rtlCol="false" tIns="0" lIns="0" bIns="0" rIns="0">
            <a:spAutoFit/>
          </a:bodyPr>
          <a:lstStyle/>
          <a:p>
            <a:pPr algn="ctr">
              <a:lnSpc>
                <a:spcPts val="3282"/>
              </a:lnSpc>
            </a:pPr>
            <a:r>
              <a:rPr lang="en-US" sz="2344">
                <a:solidFill>
                  <a:srgbClr val="5CE1E6"/>
                </a:solidFill>
                <a:latin typeface="Arimo"/>
                <a:ea typeface="Arimo"/>
                <a:cs typeface="Arimo"/>
                <a:sym typeface="Arimo"/>
              </a:rPr>
              <a:t>Negation of </a:t>
            </a:r>
          </a:p>
          <a:p>
            <a:pPr algn="ctr">
              <a:lnSpc>
                <a:spcPts val="3282"/>
              </a:lnSpc>
            </a:pPr>
            <a:r>
              <a:rPr lang="en-US" sz="2344">
                <a:solidFill>
                  <a:srgbClr val="5CE1E6"/>
                </a:solidFill>
                <a:latin typeface="Arimo"/>
                <a:ea typeface="Arimo"/>
                <a:cs typeface="Arimo"/>
                <a:sym typeface="Arimo"/>
              </a:rPr>
              <a:t>AND</a:t>
            </a:r>
          </a:p>
        </p:txBody>
      </p:sp>
      <p:sp>
        <p:nvSpPr>
          <p:cNvPr name="TextBox 38" id="38"/>
          <p:cNvSpPr txBox="true"/>
          <p:nvPr/>
        </p:nvSpPr>
        <p:spPr>
          <a:xfrm rot="0">
            <a:off x="6311359" y="6064299"/>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1</a:t>
            </a:r>
          </a:p>
        </p:txBody>
      </p:sp>
      <p:sp>
        <p:nvSpPr>
          <p:cNvPr name="TextBox 39" id="39"/>
          <p:cNvSpPr txBox="true"/>
          <p:nvPr/>
        </p:nvSpPr>
        <p:spPr>
          <a:xfrm rot="0">
            <a:off x="5796840" y="678756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40" id="40"/>
          <p:cNvSpPr txBox="true"/>
          <p:nvPr/>
        </p:nvSpPr>
        <p:spPr>
          <a:xfrm rot="0">
            <a:off x="5796840" y="756423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41" id="41"/>
          <p:cNvSpPr txBox="true"/>
          <p:nvPr/>
        </p:nvSpPr>
        <p:spPr>
          <a:xfrm rot="0">
            <a:off x="5796840" y="836551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grpSp>
        <p:nvGrpSpPr>
          <p:cNvPr name="Group 42" id="42"/>
          <p:cNvGrpSpPr/>
          <p:nvPr/>
        </p:nvGrpSpPr>
        <p:grpSpPr>
          <a:xfrm rot="0">
            <a:off x="5759580" y="6358298"/>
            <a:ext cx="882492" cy="47625"/>
            <a:chOff x="0" y="0"/>
            <a:chExt cx="1176656" cy="63500"/>
          </a:xfrm>
        </p:grpSpPr>
        <p:sp>
          <p:nvSpPr>
            <p:cNvPr name="Freeform 43" id="43"/>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44" id="44"/>
          <p:cNvGrpSpPr/>
          <p:nvPr/>
        </p:nvGrpSpPr>
        <p:grpSpPr>
          <a:xfrm rot="0">
            <a:off x="5759580" y="7168247"/>
            <a:ext cx="882492" cy="47625"/>
            <a:chOff x="0" y="0"/>
            <a:chExt cx="1176656" cy="63500"/>
          </a:xfrm>
        </p:grpSpPr>
        <p:sp>
          <p:nvSpPr>
            <p:cNvPr name="Freeform 45" id="45"/>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46" id="46"/>
          <p:cNvGrpSpPr/>
          <p:nvPr/>
        </p:nvGrpSpPr>
        <p:grpSpPr>
          <a:xfrm rot="0">
            <a:off x="5807120" y="7944918"/>
            <a:ext cx="882492" cy="47625"/>
            <a:chOff x="0" y="0"/>
            <a:chExt cx="1176656" cy="63500"/>
          </a:xfrm>
        </p:grpSpPr>
        <p:sp>
          <p:nvSpPr>
            <p:cNvPr name="Freeform 47" id="47"/>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48" id="48"/>
          <p:cNvGrpSpPr/>
          <p:nvPr/>
        </p:nvGrpSpPr>
        <p:grpSpPr>
          <a:xfrm rot="0">
            <a:off x="5759580" y="8739338"/>
            <a:ext cx="882492" cy="47625"/>
            <a:chOff x="0" y="0"/>
            <a:chExt cx="1176656" cy="63500"/>
          </a:xfrm>
        </p:grpSpPr>
        <p:sp>
          <p:nvSpPr>
            <p:cNvPr name="Freeform 49" id="49"/>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50" id="50"/>
          <p:cNvGrpSpPr/>
          <p:nvPr/>
        </p:nvGrpSpPr>
        <p:grpSpPr>
          <a:xfrm rot="0">
            <a:off x="2703297" y="180743"/>
            <a:ext cx="13213526" cy="9925515"/>
            <a:chOff x="0" y="0"/>
            <a:chExt cx="17618034" cy="13234020"/>
          </a:xfrm>
        </p:grpSpPr>
        <p:sp>
          <p:nvSpPr>
            <p:cNvPr name="Freeform 51" id="5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52" id="5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53" id="5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443804" y="4297749"/>
          <a:ext cx="7543800" cy="5334000"/>
        </p:xfrm>
        <a:graphic>
          <a:graphicData uri="http://schemas.openxmlformats.org/drawingml/2006/table">
            <a:tbl>
              <a:tblPr/>
              <a:tblGrid>
                <a:gridCol w="2514600"/>
                <a:gridCol w="2514600"/>
                <a:gridCol w="2514600"/>
              </a:tblGrid>
              <a:tr h="92482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5272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8403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195248"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582133" y="4153088"/>
            <a:ext cx="4553539" cy="3230769"/>
          </a:xfrm>
          <a:custGeom>
            <a:avLst/>
            <a:gdLst/>
            <a:ahLst/>
            <a:cxnLst/>
            <a:rect r="r" b="b" t="t" l="l"/>
            <a:pathLst>
              <a:path h="3230769" w="4553539">
                <a:moveTo>
                  <a:pt x="0" y="0"/>
                </a:moveTo>
                <a:lnTo>
                  <a:pt x="4553539" y="0"/>
                </a:lnTo>
                <a:lnTo>
                  <a:pt x="4553539" y="3230769"/>
                </a:lnTo>
                <a:lnTo>
                  <a:pt x="0" y="32307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638558"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INPUT</a:t>
            </a:r>
          </a:p>
        </p:txBody>
      </p:sp>
      <p:sp>
        <p:nvSpPr>
          <p:cNvPr name="TextBox 9" id="9"/>
          <p:cNvSpPr txBox="true"/>
          <p:nvPr/>
        </p:nvSpPr>
        <p:spPr>
          <a:xfrm rot="0">
            <a:off x="1334426"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A</a:t>
            </a:r>
          </a:p>
        </p:txBody>
      </p:sp>
      <p:sp>
        <p:nvSpPr>
          <p:cNvPr name="TextBox 10" id="10"/>
          <p:cNvSpPr txBox="true"/>
          <p:nvPr/>
        </p:nvSpPr>
        <p:spPr>
          <a:xfrm rot="0">
            <a:off x="6401847"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X</a:t>
            </a:r>
          </a:p>
        </p:txBody>
      </p:sp>
      <p:sp>
        <p:nvSpPr>
          <p:cNvPr name="TextBox 11" id="11"/>
          <p:cNvSpPr txBox="true"/>
          <p:nvPr/>
        </p:nvSpPr>
        <p:spPr>
          <a:xfrm rot="0">
            <a:off x="1334426" y="603065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2" id="12"/>
          <p:cNvSpPr txBox="true"/>
          <p:nvPr/>
        </p:nvSpPr>
        <p:spPr>
          <a:xfrm rot="0">
            <a:off x="1334426" y="69314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3" id="13"/>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14" id="14"/>
          <p:cNvSpPr txBox="true"/>
          <p:nvPr/>
        </p:nvSpPr>
        <p:spPr>
          <a:xfrm rot="0">
            <a:off x="2540719" y="35606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15" id="15"/>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16" id="16"/>
          <p:cNvSpPr txBox="true"/>
          <p:nvPr/>
        </p:nvSpPr>
        <p:spPr>
          <a:xfrm rot="0">
            <a:off x="6573337"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OUTPUT</a:t>
            </a:r>
          </a:p>
        </p:txBody>
      </p:sp>
      <p:sp>
        <p:nvSpPr>
          <p:cNvPr name="TextBox 17" id="17"/>
          <p:cNvSpPr txBox="true"/>
          <p:nvPr/>
        </p:nvSpPr>
        <p:spPr>
          <a:xfrm rot="0">
            <a:off x="3778660"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B</a:t>
            </a:r>
          </a:p>
        </p:txBody>
      </p:sp>
      <p:sp>
        <p:nvSpPr>
          <p:cNvPr name="TextBox 18" id="18"/>
          <p:cNvSpPr txBox="true"/>
          <p:nvPr/>
        </p:nvSpPr>
        <p:spPr>
          <a:xfrm rot="0">
            <a:off x="3778660"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9" id="19"/>
          <p:cNvSpPr txBox="true"/>
          <p:nvPr/>
        </p:nvSpPr>
        <p:spPr>
          <a:xfrm rot="0">
            <a:off x="3778660"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0" id="20"/>
          <p:cNvSpPr txBox="true"/>
          <p:nvPr/>
        </p:nvSpPr>
        <p:spPr>
          <a:xfrm rot="0">
            <a:off x="1334426" y="78335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1" id="21"/>
          <p:cNvSpPr txBox="true"/>
          <p:nvPr/>
        </p:nvSpPr>
        <p:spPr>
          <a:xfrm rot="0">
            <a:off x="3778660"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2" id="22"/>
          <p:cNvSpPr txBox="true"/>
          <p:nvPr/>
        </p:nvSpPr>
        <p:spPr>
          <a:xfrm rot="0">
            <a:off x="1334426" y="87641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3" id="23"/>
          <p:cNvSpPr txBox="true"/>
          <p:nvPr/>
        </p:nvSpPr>
        <p:spPr>
          <a:xfrm rot="0">
            <a:off x="3778660"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4" id="24"/>
          <p:cNvSpPr txBox="true"/>
          <p:nvPr/>
        </p:nvSpPr>
        <p:spPr>
          <a:xfrm rot="0">
            <a:off x="10120357" y="2899919"/>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NAND B</a:t>
            </a:r>
          </a:p>
        </p:txBody>
      </p:sp>
      <p:sp>
        <p:nvSpPr>
          <p:cNvPr name="TextBox 25" id="25"/>
          <p:cNvSpPr txBox="true"/>
          <p:nvPr/>
        </p:nvSpPr>
        <p:spPr>
          <a:xfrm rot="0">
            <a:off x="10120357" y="6841702"/>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 B</a:t>
            </a:r>
          </a:p>
        </p:txBody>
      </p:sp>
      <p:sp>
        <p:nvSpPr>
          <p:cNvPr name="TextBox 26" id="26"/>
          <p:cNvSpPr txBox="true"/>
          <p:nvPr/>
        </p:nvSpPr>
        <p:spPr>
          <a:xfrm rot="0">
            <a:off x="2809935" y="1000579"/>
            <a:ext cx="671689" cy="743024"/>
          </a:xfrm>
          <a:prstGeom prst="rect">
            <a:avLst/>
          </a:prstGeom>
        </p:spPr>
        <p:txBody>
          <a:bodyPr anchor="t" rtlCol="false" tIns="0" lIns="0" bIns="0" rIns="0">
            <a:spAutoFit/>
          </a:bodyPr>
          <a:lstStyle/>
          <a:p>
            <a:pPr algn="ctr">
              <a:lnSpc>
                <a:spcPts val="5280"/>
              </a:lnSpc>
            </a:pPr>
            <a:r>
              <a:rPr lang="en-US" sz="3772">
                <a:solidFill>
                  <a:srgbClr val="FC9E19"/>
                </a:solidFill>
                <a:latin typeface="Arimo"/>
                <a:ea typeface="Arimo"/>
                <a:cs typeface="Arimo"/>
                <a:sym typeface="Arimo"/>
              </a:rPr>
              <a:t>A</a:t>
            </a:r>
          </a:p>
        </p:txBody>
      </p:sp>
      <p:sp>
        <p:nvSpPr>
          <p:cNvPr name="Freeform 27" id="27"/>
          <p:cNvSpPr/>
          <p:nvPr/>
        </p:nvSpPr>
        <p:spPr>
          <a:xfrm flipH="false" flipV="false" rot="0">
            <a:off x="2817815" y="1300478"/>
            <a:ext cx="3786693" cy="1879147"/>
          </a:xfrm>
          <a:custGeom>
            <a:avLst/>
            <a:gdLst/>
            <a:ahLst/>
            <a:cxnLst/>
            <a:rect r="r" b="b" t="t" l="l"/>
            <a:pathLst>
              <a:path h="1879147" w="3786693">
                <a:moveTo>
                  <a:pt x="0" y="0"/>
                </a:moveTo>
                <a:lnTo>
                  <a:pt x="3786693" y="0"/>
                </a:lnTo>
                <a:lnTo>
                  <a:pt x="3786693" y="1879147"/>
                </a:lnTo>
                <a:lnTo>
                  <a:pt x="0" y="1879147"/>
                </a:lnTo>
                <a:lnTo>
                  <a:pt x="0" y="0"/>
                </a:lnTo>
                <a:close/>
              </a:path>
            </a:pathLst>
          </a:custGeom>
          <a:blipFill>
            <a:blip r:embed="rId4">
              <a:extLst>
                <a:ext uri="{96DAC541-7B7A-43D3-8B79-37D633B846F1}">
                  <asvg:svgBlip xmlns:asvg="http://schemas.microsoft.com/office/drawing/2016/SVG/main" r:embed="rId5"/>
                </a:ext>
              </a:extLst>
            </a:blip>
            <a:stretch>
              <a:fillRect l="0" t="0" r="0" b="-249"/>
            </a:stretch>
          </a:blipFill>
        </p:spPr>
      </p:sp>
      <p:sp>
        <p:nvSpPr>
          <p:cNvPr name="TextBox 28" id="28"/>
          <p:cNvSpPr txBox="true"/>
          <p:nvPr/>
        </p:nvSpPr>
        <p:spPr>
          <a:xfrm rot="0">
            <a:off x="5940456" y="1437615"/>
            <a:ext cx="730314" cy="802436"/>
          </a:xfrm>
          <a:prstGeom prst="rect">
            <a:avLst/>
          </a:prstGeom>
        </p:spPr>
        <p:txBody>
          <a:bodyPr anchor="t" rtlCol="false" tIns="0" lIns="0" bIns="0" rIns="0">
            <a:spAutoFit/>
          </a:bodyPr>
          <a:lstStyle/>
          <a:p>
            <a:pPr algn="ctr">
              <a:lnSpc>
                <a:spcPts val="5741"/>
              </a:lnSpc>
            </a:pPr>
            <a:r>
              <a:rPr lang="en-US" sz="4100">
                <a:solidFill>
                  <a:srgbClr val="FC9E19"/>
                </a:solidFill>
                <a:latin typeface="Arimo"/>
                <a:ea typeface="Arimo"/>
                <a:cs typeface="Arimo"/>
                <a:sym typeface="Arimo"/>
              </a:rPr>
              <a:t>X</a:t>
            </a:r>
          </a:p>
        </p:txBody>
      </p:sp>
      <p:sp>
        <p:nvSpPr>
          <p:cNvPr name="TextBox 29" id="29"/>
          <p:cNvSpPr txBox="true"/>
          <p:nvPr/>
        </p:nvSpPr>
        <p:spPr>
          <a:xfrm rot="0">
            <a:off x="2809935" y="1992730"/>
            <a:ext cx="671689" cy="743024"/>
          </a:xfrm>
          <a:prstGeom prst="rect">
            <a:avLst/>
          </a:prstGeom>
        </p:spPr>
        <p:txBody>
          <a:bodyPr anchor="t" rtlCol="false" tIns="0" lIns="0" bIns="0" rIns="0">
            <a:spAutoFit/>
          </a:bodyPr>
          <a:lstStyle/>
          <a:p>
            <a:pPr algn="ctr">
              <a:lnSpc>
                <a:spcPts val="5280"/>
              </a:lnSpc>
            </a:pPr>
            <a:r>
              <a:rPr lang="en-US" sz="3772">
                <a:solidFill>
                  <a:srgbClr val="FC9E19"/>
                </a:solidFill>
                <a:latin typeface="Arimo"/>
                <a:ea typeface="Arimo"/>
                <a:cs typeface="Arimo"/>
                <a:sym typeface="Arimo"/>
              </a:rPr>
              <a:t>B</a:t>
            </a:r>
          </a:p>
        </p:txBody>
      </p:sp>
      <p:sp>
        <p:nvSpPr>
          <p:cNvPr name="TextBox 30" id="30"/>
          <p:cNvSpPr txBox="true"/>
          <p:nvPr/>
        </p:nvSpPr>
        <p:spPr>
          <a:xfrm rot="0">
            <a:off x="2215255" y="377829"/>
            <a:ext cx="4710912"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 NAND gate</a:t>
            </a:r>
          </a:p>
        </p:txBody>
      </p:sp>
      <p:sp>
        <p:nvSpPr>
          <p:cNvPr name="TextBox 31" id="31"/>
          <p:cNvSpPr txBox="true"/>
          <p:nvPr/>
        </p:nvSpPr>
        <p:spPr>
          <a:xfrm rot="0">
            <a:off x="6401847"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2" id="32"/>
          <p:cNvSpPr txBox="true"/>
          <p:nvPr/>
        </p:nvSpPr>
        <p:spPr>
          <a:xfrm rot="0">
            <a:off x="6401847"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3" id="33"/>
          <p:cNvSpPr txBox="true"/>
          <p:nvPr/>
        </p:nvSpPr>
        <p:spPr>
          <a:xfrm rot="0">
            <a:off x="6401847"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4" id="34"/>
          <p:cNvSpPr txBox="true"/>
          <p:nvPr/>
        </p:nvSpPr>
        <p:spPr>
          <a:xfrm rot="0">
            <a:off x="6401847"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grpSp>
        <p:nvGrpSpPr>
          <p:cNvPr name="Group 35" id="35"/>
          <p:cNvGrpSpPr/>
          <p:nvPr/>
        </p:nvGrpSpPr>
        <p:grpSpPr>
          <a:xfrm rot="0">
            <a:off x="13614561" y="6891256"/>
            <a:ext cx="1050910" cy="47625"/>
            <a:chOff x="0" y="0"/>
            <a:chExt cx="1401213" cy="63500"/>
          </a:xfrm>
        </p:grpSpPr>
        <p:sp>
          <p:nvSpPr>
            <p:cNvPr name="Freeform 36" id="36"/>
            <p:cNvSpPr/>
            <p:nvPr/>
          </p:nvSpPr>
          <p:spPr>
            <a:xfrm flipH="false" flipV="false" rot="0">
              <a:off x="31750" y="0"/>
              <a:ext cx="1337691" cy="63500"/>
            </a:xfrm>
            <a:custGeom>
              <a:avLst/>
              <a:gdLst/>
              <a:ahLst/>
              <a:cxnLst/>
              <a:rect r="r" b="b" t="t" l="l"/>
              <a:pathLst>
                <a:path h="63500" w="1337691">
                  <a:moveTo>
                    <a:pt x="0" y="0"/>
                  </a:moveTo>
                  <a:lnTo>
                    <a:pt x="1337691" y="0"/>
                  </a:lnTo>
                  <a:lnTo>
                    <a:pt x="1337691" y="63500"/>
                  </a:lnTo>
                  <a:lnTo>
                    <a:pt x="0" y="63500"/>
                  </a:lnTo>
                  <a:close/>
                </a:path>
              </a:pathLst>
            </a:custGeom>
            <a:solidFill>
              <a:srgbClr val="526262"/>
            </a:solidFill>
          </p:spPr>
        </p:sp>
      </p:grpSp>
      <p:grpSp>
        <p:nvGrpSpPr>
          <p:cNvPr name="Group 37" id="37"/>
          <p:cNvGrpSpPr/>
          <p:nvPr/>
        </p:nvGrpSpPr>
        <p:grpSpPr>
          <a:xfrm rot="0">
            <a:off x="2703297" y="180743"/>
            <a:ext cx="13213526" cy="9925515"/>
            <a:chOff x="0" y="0"/>
            <a:chExt cx="17618034" cy="13234020"/>
          </a:xfrm>
        </p:grpSpPr>
        <p:sp>
          <p:nvSpPr>
            <p:cNvPr name="Freeform 38" id="3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39" id="3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40" id="4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TextBox 2" id="2"/>
          <p:cNvSpPr txBox="true"/>
          <p:nvPr/>
        </p:nvSpPr>
        <p:spPr>
          <a:xfrm rot="0">
            <a:off x="10030997" y="4603230"/>
            <a:ext cx="2191817" cy="641159"/>
          </a:xfrm>
          <a:prstGeom prst="rect">
            <a:avLst/>
          </a:prstGeom>
        </p:spPr>
        <p:txBody>
          <a:bodyPr anchor="t" rtlCol="false" tIns="0" lIns="0" bIns="0" rIns="0">
            <a:spAutoFit/>
          </a:bodyPr>
          <a:lstStyle/>
          <a:p>
            <a:pPr algn="ctr">
              <a:lnSpc>
                <a:spcPts val="4559"/>
              </a:lnSpc>
            </a:pPr>
            <a:r>
              <a:rPr lang="en-US" sz="3256">
                <a:solidFill>
                  <a:srgbClr val="F9A727"/>
                </a:solidFill>
                <a:latin typeface="Arimo"/>
                <a:ea typeface="Arimo"/>
                <a:cs typeface="Arimo"/>
                <a:sym typeface="Arimo"/>
              </a:rPr>
              <a:t>Not Gate</a:t>
            </a:r>
          </a:p>
        </p:txBody>
      </p:sp>
      <p:sp>
        <p:nvSpPr>
          <p:cNvPr name="Freeform 3" id="3"/>
          <p:cNvSpPr/>
          <p:nvPr/>
        </p:nvSpPr>
        <p:spPr>
          <a:xfrm flipH="false" flipV="false" rot="0">
            <a:off x="6416223" y="2292300"/>
            <a:ext cx="5245193" cy="3507723"/>
          </a:xfrm>
          <a:custGeom>
            <a:avLst/>
            <a:gdLst/>
            <a:ahLst/>
            <a:cxnLst/>
            <a:rect r="r" b="b" t="t" l="l"/>
            <a:pathLst>
              <a:path h="3507723" w="5245193">
                <a:moveTo>
                  <a:pt x="0" y="0"/>
                </a:moveTo>
                <a:lnTo>
                  <a:pt x="5245193" y="0"/>
                </a:lnTo>
                <a:lnTo>
                  <a:pt x="5245193" y="3507723"/>
                </a:lnTo>
                <a:lnTo>
                  <a:pt x="0" y="3507723"/>
                </a:lnTo>
                <a:lnTo>
                  <a:pt x="0" y="0"/>
                </a:lnTo>
                <a:close/>
              </a:path>
            </a:pathLst>
          </a:custGeom>
          <a:blipFill>
            <a:blip r:embed="rId2">
              <a:extLst>
                <a:ext uri="{96DAC541-7B7A-43D3-8B79-37D633B846F1}">
                  <asvg:svgBlip xmlns:asvg="http://schemas.microsoft.com/office/drawing/2016/SVG/main" r:embed="rId3"/>
                </a:ext>
              </a:extLst>
            </a:blip>
            <a:stretch>
              <a:fillRect l="0" t="0" r="-40" b="0"/>
            </a:stretch>
          </a:blipFill>
        </p:spPr>
      </p:sp>
      <p:sp>
        <p:nvSpPr>
          <p:cNvPr name="TextBox 4" id="4"/>
          <p:cNvSpPr txBox="true"/>
          <p:nvPr/>
        </p:nvSpPr>
        <p:spPr>
          <a:xfrm rot="0">
            <a:off x="6283377" y="2044650"/>
            <a:ext cx="975062" cy="1080116"/>
          </a:xfrm>
          <a:prstGeom prst="rect">
            <a:avLst/>
          </a:prstGeom>
        </p:spPr>
        <p:txBody>
          <a:bodyPr anchor="t" rtlCol="false" tIns="0" lIns="0" bIns="0" rIns="0">
            <a:spAutoFit/>
          </a:bodyPr>
          <a:lstStyle/>
          <a:p>
            <a:pPr algn="ctr">
              <a:lnSpc>
                <a:spcPts val="7665"/>
              </a:lnSpc>
            </a:pPr>
            <a:r>
              <a:rPr lang="en-US" sz="5475">
                <a:solidFill>
                  <a:srgbClr val="F83D75"/>
                </a:solidFill>
                <a:latin typeface="Arimo"/>
                <a:ea typeface="Arimo"/>
                <a:cs typeface="Arimo"/>
                <a:sym typeface="Arimo"/>
              </a:rPr>
              <a:t>1</a:t>
            </a:r>
          </a:p>
        </p:txBody>
      </p:sp>
      <p:sp>
        <p:nvSpPr>
          <p:cNvPr name="TextBox 5" id="5"/>
          <p:cNvSpPr txBox="true"/>
          <p:nvPr/>
        </p:nvSpPr>
        <p:spPr>
          <a:xfrm rot="0">
            <a:off x="6283377" y="3807828"/>
            <a:ext cx="975062" cy="1080116"/>
          </a:xfrm>
          <a:prstGeom prst="rect">
            <a:avLst/>
          </a:prstGeom>
        </p:spPr>
        <p:txBody>
          <a:bodyPr anchor="t" rtlCol="false" tIns="0" lIns="0" bIns="0" rIns="0">
            <a:spAutoFit/>
          </a:bodyPr>
          <a:lstStyle/>
          <a:p>
            <a:pPr algn="ctr">
              <a:lnSpc>
                <a:spcPts val="7665"/>
              </a:lnSpc>
            </a:pPr>
            <a:r>
              <a:rPr lang="en-US" sz="5475">
                <a:solidFill>
                  <a:srgbClr val="F83D75"/>
                </a:solidFill>
                <a:latin typeface="Arimo"/>
                <a:ea typeface="Arimo"/>
                <a:cs typeface="Arimo"/>
                <a:sym typeface="Arimo"/>
              </a:rPr>
              <a:t>1</a:t>
            </a:r>
          </a:p>
        </p:txBody>
      </p:sp>
      <p:sp>
        <p:nvSpPr>
          <p:cNvPr name="TextBox 6" id="6"/>
          <p:cNvSpPr txBox="true"/>
          <p:nvPr/>
        </p:nvSpPr>
        <p:spPr>
          <a:xfrm rot="0">
            <a:off x="10686354" y="2978100"/>
            <a:ext cx="975062" cy="1080116"/>
          </a:xfrm>
          <a:prstGeom prst="rect">
            <a:avLst/>
          </a:prstGeom>
        </p:spPr>
        <p:txBody>
          <a:bodyPr anchor="t" rtlCol="false" tIns="0" lIns="0" bIns="0" rIns="0">
            <a:spAutoFit/>
          </a:bodyPr>
          <a:lstStyle/>
          <a:p>
            <a:pPr algn="ctr">
              <a:lnSpc>
                <a:spcPts val="7665"/>
              </a:lnSpc>
            </a:pPr>
            <a:r>
              <a:rPr lang="en-US" sz="5475">
                <a:solidFill>
                  <a:srgbClr val="F83D75"/>
                </a:solidFill>
                <a:latin typeface="Arimo"/>
                <a:ea typeface="Arimo"/>
                <a:cs typeface="Arimo"/>
                <a:sym typeface="Arimo"/>
              </a:rPr>
              <a:t>0</a:t>
            </a:r>
          </a:p>
        </p:txBody>
      </p:sp>
      <p:sp>
        <p:nvSpPr>
          <p:cNvPr name="Freeform 7" id="7"/>
          <p:cNvSpPr/>
          <p:nvPr/>
        </p:nvSpPr>
        <p:spPr>
          <a:xfrm flipH="false" flipV="false" rot="-5400000">
            <a:off x="8478292" y="4545182"/>
            <a:ext cx="608792" cy="3405830"/>
          </a:xfrm>
          <a:custGeom>
            <a:avLst/>
            <a:gdLst/>
            <a:ahLst/>
            <a:cxnLst/>
            <a:rect r="r" b="b" t="t" l="l"/>
            <a:pathLst>
              <a:path h="3405830" w="608792">
                <a:moveTo>
                  <a:pt x="0" y="0"/>
                </a:moveTo>
                <a:lnTo>
                  <a:pt x="608792" y="0"/>
                </a:lnTo>
                <a:lnTo>
                  <a:pt x="608792" y="3405830"/>
                </a:lnTo>
                <a:lnTo>
                  <a:pt x="0" y="3405830"/>
                </a:lnTo>
                <a:lnTo>
                  <a:pt x="0" y="0"/>
                </a:lnTo>
                <a:close/>
              </a:path>
            </a:pathLst>
          </a:custGeom>
          <a:blipFill>
            <a:blip r:embed="rId4">
              <a:extLst>
                <a:ext uri="{96DAC541-7B7A-43D3-8B79-37D633B846F1}">
                  <asvg:svgBlip xmlns:asvg="http://schemas.microsoft.com/office/drawing/2016/SVG/main" r:embed="rId5"/>
                </a:ext>
              </a:extLst>
            </a:blip>
            <a:stretch>
              <a:fillRect l="0" t="0" r="-3137" b="0"/>
            </a:stretch>
          </a:blipFill>
        </p:spPr>
      </p:sp>
      <p:sp>
        <p:nvSpPr>
          <p:cNvPr name="Freeform 8" id="8"/>
          <p:cNvSpPr/>
          <p:nvPr/>
        </p:nvSpPr>
        <p:spPr>
          <a:xfrm flipH="false" flipV="false" rot="-5400000">
            <a:off x="10903741" y="4052204"/>
            <a:ext cx="182021" cy="1018297"/>
          </a:xfrm>
          <a:custGeom>
            <a:avLst/>
            <a:gdLst/>
            <a:ahLst/>
            <a:cxnLst/>
            <a:rect r="r" b="b" t="t" l="l"/>
            <a:pathLst>
              <a:path h="1018297" w="182021">
                <a:moveTo>
                  <a:pt x="0" y="0"/>
                </a:moveTo>
                <a:lnTo>
                  <a:pt x="182021" y="0"/>
                </a:lnTo>
                <a:lnTo>
                  <a:pt x="182021" y="1018297"/>
                </a:lnTo>
                <a:lnTo>
                  <a:pt x="0" y="1018297"/>
                </a:lnTo>
                <a:lnTo>
                  <a:pt x="0" y="0"/>
                </a:lnTo>
                <a:close/>
              </a:path>
            </a:pathLst>
          </a:custGeom>
          <a:blipFill>
            <a:blip r:embed="rId4">
              <a:extLst>
                <a:ext uri="{96DAC541-7B7A-43D3-8B79-37D633B846F1}">
                  <asvg:svgBlip xmlns:asvg="http://schemas.microsoft.com/office/drawing/2016/SVG/main" r:embed="rId5"/>
                </a:ext>
              </a:extLst>
            </a:blip>
            <a:stretch>
              <a:fillRect l="0" t="0" r="-4568" b="0"/>
            </a:stretch>
          </a:blipFill>
        </p:spPr>
      </p:sp>
      <p:sp>
        <p:nvSpPr>
          <p:cNvPr name="TextBox 9" id="9"/>
          <p:cNvSpPr txBox="true"/>
          <p:nvPr/>
        </p:nvSpPr>
        <p:spPr>
          <a:xfrm rot="0">
            <a:off x="3422439" y="7512095"/>
            <a:ext cx="11443122" cy="1534740"/>
          </a:xfrm>
          <a:prstGeom prst="rect">
            <a:avLst/>
          </a:prstGeom>
        </p:spPr>
        <p:txBody>
          <a:bodyPr anchor="t" rtlCol="false" tIns="0" lIns="0" bIns="0" rIns="0">
            <a:spAutoFit/>
          </a:bodyPr>
          <a:lstStyle/>
          <a:p>
            <a:pPr algn="ctr">
              <a:lnSpc>
                <a:spcPts val="5707"/>
              </a:lnSpc>
            </a:pPr>
            <a:r>
              <a:rPr lang="en-US" sz="4076">
                <a:solidFill>
                  <a:srgbClr val="F9A727"/>
                </a:solidFill>
                <a:latin typeface="Arimo"/>
                <a:ea typeface="Arimo"/>
                <a:cs typeface="Arimo"/>
                <a:sym typeface="Arimo"/>
              </a:rPr>
              <a:t>NOR (NOT + OR). Produces an output if both inputs A and B are 0.</a:t>
            </a:r>
          </a:p>
        </p:txBody>
      </p:sp>
      <p:sp>
        <p:nvSpPr>
          <p:cNvPr name="TextBox 10" id="10"/>
          <p:cNvSpPr txBox="true"/>
          <p:nvPr/>
        </p:nvSpPr>
        <p:spPr>
          <a:xfrm rot="0">
            <a:off x="7839180" y="6552493"/>
            <a:ext cx="2191817" cy="641159"/>
          </a:xfrm>
          <a:prstGeom prst="rect">
            <a:avLst/>
          </a:prstGeom>
        </p:spPr>
        <p:txBody>
          <a:bodyPr anchor="t" rtlCol="false" tIns="0" lIns="0" bIns="0" rIns="0">
            <a:spAutoFit/>
          </a:bodyPr>
          <a:lstStyle/>
          <a:p>
            <a:pPr algn="ctr">
              <a:lnSpc>
                <a:spcPts val="4559"/>
              </a:lnSpc>
            </a:pPr>
            <a:r>
              <a:rPr lang="en-US" sz="3256">
                <a:solidFill>
                  <a:srgbClr val="F9A727"/>
                </a:solidFill>
                <a:latin typeface="Arimo"/>
                <a:ea typeface="Arimo"/>
                <a:cs typeface="Arimo"/>
                <a:sym typeface="Arimo"/>
              </a:rPr>
              <a:t>OR Gate</a:t>
            </a:r>
          </a:p>
        </p:txBody>
      </p:sp>
      <p:grpSp>
        <p:nvGrpSpPr>
          <p:cNvPr name="Group 11" id="11"/>
          <p:cNvGrpSpPr/>
          <p:nvPr/>
        </p:nvGrpSpPr>
        <p:grpSpPr>
          <a:xfrm rot="0">
            <a:off x="253723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5" id="15"/>
          <p:cNvSpPr txBox="true"/>
          <p:nvPr/>
        </p:nvSpPr>
        <p:spPr>
          <a:xfrm rot="0">
            <a:off x="840732" y="543035"/>
            <a:ext cx="16234481" cy="812856"/>
          </a:xfrm>
          <a:prstGeom prst="rect">
            <a:avLst/>
          </a:prstGeom>
        </p:spPr>
        <p:txBody>
          <a:bodyPr anchor="t" rtlCol="false" tIns="0" lIns="0" bIns="0" rIns="0">
            <a:spAutoFit/>
          </a:bodyPr>
          <a:lstStyle/>
          <a:p>
            <a:pPr algn="ctr">
              <a:lnSpc>
                <a:spcPts val="6787"/>
              </a:lnSpc>
            </a:pPr>
            <a:r>
              <a:rPr lang="en-US" sz="6116">
                <a:solidFill>
                  <a:srgbClr val="5CE1E6"/>
                </a:solidFill>
                <a:latin typeface="Cosmic Octo Medium"/>
                <a:ea typeface="Cosmic Octo Medium"/>
                <a:cs typeface="Cosmic Octo Medium"/>
                <a:sym typeface="Cosmic Octo Medium"/>
              </a:rPr>
              <a:t>NOR Gate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248917" y="4529909"/>
          <a:ext cx="6248400" cy="4622800"/>
        </p:xfrm>
        <a:graphic>
          <a:graphicData uri="http://schemas.openxmlformats.org/drawingml/2006/table">
            <a:tbl>
              <a:tblPr/>
              <a:tblGrid>
                <a:gridCol w="1562100"/>
                <a:gridCol w="1562100"/>
                <a:gridCol w="1562100"/>
                <a:gridCol w="1562100"/>
              </a:tblGrid>
              <a:tr h="80151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7390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76616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7720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7720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7720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9A72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195248"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368024" y="4405351"/>
            <a:ext cx="2872956" cy="2781804"/>
          </a:xfrm>
          <a:custGeom>
            <a:avLst/>
            <a:gdLst/>
            <a:ahLst/>
            <a:cxnLst/>
            <a:rect r="r" b="b" t="t" l="l"/>
            <a:pathLst>
              <a:path h="2781804" w="2872956">
                <a:moveTo>
                  <a:pt x="0" y="0"/>
                </a:moveTo>
                <a:lnTo>
                  <a:pt x="2872956" y="0"/>
                </a:lnTo>
                <a:lnTo>
                  <a:pt x="2872956" y="2781803"/>
                </a:lnTo>
                <a:lnTo>
                  <a:pt x="0" y="27818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215255" y="377829"/>
            <a:ext cx="4710912"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 NOR gate</a:t>
            </a:r>
          </a:p>
        </p:txBody>
      </p:sp>
      <p:sp>
        <p:nvSpPr>
          <p:cNvPr name="TextBox 9" id="9"/>
          <p:cNvSpPr txBox="true"/>
          <p:nvPr/>
        </p:nvSpPr>
        <p:spPr>
          <a:xfrm rot="0">
            <a:off x="2809935" y="1000579"/>
            <a:ext cx="671689" cy="742389"/>
          </a:xfrm>
          <a:prstGeom prst="rect">
            <a:avLst/>
          </a:prstGeom>
        </p:spPr>
        <p:txBody>
          <a:bodyPr anchor="t" rtlCol="false" tIns="0" lIns="0" bIns="0" rIns="0">
            <a:spAutoFit/>
          </a:bodyPr>
          <a:lstStyle/>
          <a:p>
            <a:pPr algn="ctr">
              <a:lnSpc>
                <a:spcPts val="5280"/>
              </a:lnSpc>
            </a:pPr>
            <a:r>
              <a:rPr lang="en-US" sz="3772">
                <a:solidFill>
                  <a:srgbClr val="F83D75"/>
                </a:solidFill>
                <a:latin typeface="Arimo"/>
                <a:ea typeface="Arimo"/>
                <a:cs typeface="Arimo"/>
                <a:sym typeface="Arimo"/>
              </a:rPr>
              <a:t>A</a:t>
            </a:r>
          </a:p>
        </p:txBody>
      </p:sp>
      <p:sp>
        <p:nvSpPr>
          <p:cNvPr name="TextBox 10" id="10"/>
          <p:cNvSpPr txBox="true"/>
          <p:nvPr/>
        </p:nvSpPr>
        <p:spPr>
          <a:xfrm rot="0">
            <a:off x="5269731" y="1441795"/>
            <a:ext cx="730314" cy="800702"/>
          </a:xfrm>
          <a:prstGeom prst="rect">
            <a:avLst/>
          </a:prstGeom>
        </p:spPr>
        <p:txBody>
          <a:bodyPr anchor="t" rtlCol="false" tIns="0" lIns="0" bIns="0" rIns="0">
            <a:spAutoFit/>
          </a:bodyPr>
          <a:lstStyle/>
          <a:p>
            <a:pPr algn="ctr">
              <a:lnSpc>
                <a:spcPts val="5741"/>
              </a:lnSpc>
            </a:pPr>
            <a:r>
              <a:rPr lang="en-US" sz="4100">
                <a:solidFill>
                  <a:srgbClr val="F83D75"/>
                </a:solidFill>
                <a:latin typeface="Arimo"/>
                <a:ea typeface="Arimo"/>
                <a:cs typeface="Arimo"/>
                <a:sym typeface="Arimo"/>
              </a:rPr>
              <a:t>X</a:t>
            </a:r>
          </a:p>
        </p:txBody>
      </p:sp>
      <p:sp>
        <p:nvSpPr>
          <p:cNvPr name="TextBox 11" id="11"/>
          <p:cNvSpPr txBox="true"/>
          <p:nvPr/>
        </p:nvSpPr>
        <p:spPr>
          <a:xfrm rot="0">
            <a:off x="1860245" y="4482770"/>
            <a:ext cx="1963337"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INPUT</a:t>
            </a:r>
          </a:p>
        </p:txBody>
      </p:sp>
      <p:sp>
        <p:nvSpPr>
          <p:cNvPr name="TextBox 12" id="12"/>
          <p:cNvSpPr txBox="true"/>
          <p:nvPr/>
        </p:nvSpPr>
        <p:spPr>
          <a:xfrm rot="0">
            <a:off x="916161" y="522940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A</a:t>
            </a:r>
          </a:p>
        </p:txBody>
      </p:sp>
      <p:sp>
        <p:nvSpPr>
          <p:cNvPr name="TextBox 13" id="13"/>
          <p:cNvSpPr txBox="true"/>
          <p:nvPr/>
        </p:nvSpPr>
        <p:spPr>
          <a:xfrm rot="0">
            <a:off x="5796840" y="522940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X</a:t>
            </a:r>
          </a:p>
        </p:txBody>
      </p:sp>
      <p:sp>
        <p:nvSpPr>
          <p:cNvPr name="TextBox 14" id="14"/>
          <p:cNvSpPr txBox="true"/>
          <p:nvPr/>
        </p:nvSpPr>
        <p:spPr>
          <a:xfrm rot="0">
            <a:off x="916161" y="6005056"/>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15" id="15"/>
          <p:cNvSpPr txBox="true"/>
          <p:nvPr/>
        </p:nvSpPr>
        <p:spPr>
          <a:xfrm rot="0">
            <a:off x="916161" y="6780709"/>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16" id="16"/>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17" id="17"/>
          <p:cNvSpPr txBox="true"/>
          <p:nvPr/>
        </p:nvSpPr>
        <p:spPr>
          <a:xfrm rot="0">
            <a:off x="1917150" y="37892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18" id="18"/>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19" id="19"/>
          <p:cNvSpPr txBox="true"/>
          <p:nvPr/>
        </p:nvSpPr>
        <p:spPr>
          <a:xfrm rot="0">
            <a:off x="4654922" y="4529239"/>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OR</a:t>
            </a:r>
          </a:p>
        </p:txBody>
      </p:sp>
      <p:sp>
        <p:nvSpPr>
          <p:cNvPr name="TextBox 20" id="20"/>
          <p:cNvSpPr txBox="true"/>
          <p:nvPr/>
        </p:nvSpPr>
        <p:spPr>
          <a:xfrm rot="0">
            <a:off x="2366289" y="5231782"/>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B</a:t>
            </a:r>
          </a:p>
        </p:txBody>
      </p:sp>
      <p:sp>
        <p:nvSpPr>
          <p:cNvPr name="TextBox 21" id="21"/>
          <p:cNvSpPr txBox="true"/>
          <p:nvPr/>
        </p:nvSpPr>
        <p:spPr>
          <a:xfrm rot="0">
            <a:off x="2366289" y="599076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22" id="22"/>
          <p:cNvSpPr txBox="true"/>
          <p:nvPr/>
        </p:nvSpPr>
        <p:spPr>
          <a:xfrm rot="0">
            <a:off x="2366289" y="678756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3" id="23"/>
          <p:cNvSpPr txBox="true"/>
          <p:nvPr/>
        </p:nvSpPr>
        <p:spPr>
          <a:xfrm rot="0">
            <a:off x="916161" y="755738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4" id="24"/>
          <p:cNvSpPr txBox="true"/>
          <p:nvPr/>
        </p:nvSpPr>
        <p:spPr>
          <a:xfrm rot="0">
            <a:off x="2366289" y="756423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25" id="25"/>
          <p:cNvSpPr txBox="true"/>
          <p:nvPr/>
        </p:nvSpPr>
        <p:spPr>
          <a:xfrm rot="0">
            <a:off x="916161" y="835865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26" id="26"/>
          <p:cNvSpPr txBox="true"/>
          <p:nvPr/>
        </p:nvSpPr>
        <p:spPr>
          <a:xfrm rot="0">
            <a:off x="2366289" y="836551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Freeform 27" id="27"/>
          <p:cNvSpPr/>
          <p:nvPr/>
        </p:nvSpPr>
        <p:spPr>
          <a:xfrm flipH="false" flipV="false" rot="0">
            <a:off x="2923888" y="1311173"/>
            <a:ext cx="3080037" cy="2059775"/>
          </a:xfrm>
          <a:custGeom>
            <a:avLst/>
            <a:gdLst/>
            <a:ahLst/>
            <a:cxnLst/>
            <a:rect r="r" b="b" t="t" l="l"/>
            <a:pathLst>
              <a:path h="2059775" w="3080037">
                <a:moveTo>
                  <a:pt x="0" y="0"/>
                </a:moveTo>
                <a:lnTo>
                  <a:pt x="3080037" y="0"/>
                </a:lnTo>
                <a:lnTo>
                  <a:pt x="3080037" y="2059775"/>
                </a:lnTo>
                <a:lnTo>
                  <a:pt x="0" y="2059775"/>
                </a:lnTo>
                <a:lnTo>
                  <a:pt x="0" y="0"/>
                </a:lnTo>
                <a:close/>
              </a:path>
            </a:pathLst>
          </a:custGeom>
          <a:blipFill>
            <a:blip r:embed="rId4">
              <a:extLst>
                <a:ext uri="{96DAC541-7B7A-43D3-8B79-37D633B846F1}">
                  <asvg:svgBlip xmlns:asvg="http://schemas.microsoft.com/office/drawing/2016/SVG/main" r:embed="rId5"/>
                </a:ext>
              </a:extLst>
            </a:blip>
            <a:stretch>
              <a:fillRect l="0" t="0" r="0" b="-149"/>
            </a:stretch>
          </a:blipFill>
        </p:spPr>
      </p:sp>
      <p:sp>
        <p:nvSpPr>
          <p:cNvPr name="TextBox 28" id="28"/>
          <p:cNvSpPr txBox="true"/>
          <p:nvPr/>
        </p:nvSpPr>
        <p:spPr>
          <a:xfrm rot="0">
            <a:off x="2809935" y="1992730"/>
            <a:ext cx="671689" cy="742389"/>
          </a:xfrm>
          <a:prstGeom prst="rect">
            <a:avLst/>
          </a:prstGeom>
        </p:spPr>
        <p:txBody>
          <a:bodyPr anchor="t" rtlCol="false" tIns="0" lIns="0" bIns="0" rIns="0">
            <a:spAutoFit/>
          </a:bodyPr>
          <a:lstStyle/>
          <a:p>
            <a:pPr algn="ctr">
              <a:lnSpc>
                <a:spcPts val="5280"/>
              </a:lnSpc>
            </a:pPr>
            <a:r>
              <a:rPr lang="en-US" sz="3772">
                <a:solidFill>
                  <a:srgbClr val="F83D75"/>
                </a:solidFill>
                <a:latin typeface="Arimo"/>
                <a:ea typeface="Arimo"/>
                <a:cs typeface="Arimo"/>
                <a:sym typeface="Arimo"/>
              </a:rPr>
              <a:t>B</a:t>
            </a:r>
          </a:p>
        </p:txBody>
      </p:sp>
      <p:sp>
        <p:nvSpPr>
          <p:cNvPr name="TextBox 29" id="29"/>
          <p:cNvSpPr txBox="true"/>
          <p:nvPr/>
        </p:nvSpPr>
        <p:spPr>
          <a:xfrm rot="0">
            <a:off x="4624945" y="5299243"/>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X</a:t>
            </a:r>
          </a:p>
        </p:txBody>
      </p:sp>
      <p:sp>
        <p:nvSpPr>
          <p:cNvPr name="TextBox 30" id="30"/>
          <p:cNvSpPr txBox="true"/>
          <p:nvPr/>
        </p:nvSpPr>
        <p:spPr>
          <a:xfrm rot="0">
            <a:off x="4624945" y="6028865"/>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0</a:t>
            </a:r>
          </a:p>
        </p:txBody>
      </p:sp>
      <p:sp>
        <p:nvSpPr>
          <p:cNvPr name="TextBox 31" id="31"/>
          <p:cNvSpPr txBox="true"/>
          <p:nvPr/>
        </p:nvSpPr>
        <p:spPr>
          <a:xfrm rot="0">
            <a:off x="4110426" y="675213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32" id="32"/>
          <p:cNvSpPr txBox="true"/>
          <p:nvPr/>
        </p:nvSpPr>
        <p:spPr>
          <a:xfrm rot="0">
            <a:off x="4110426" y="7528802"/>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33" id="33"/>
          <p:cNvSpPr txBox="true"/>
          <p:nvPr/>
        </p:nvSpPr>
        <p:spPr>
          <a:xfrm rot="0">
            <a:off x="4110426" y="8330077"/>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1</a:t>
            </a:r>
          </a:p>
        </p:txBody>
      </p:sp>
      <p:sp>
        <p:nvSpPr>
          <p:cNvPr name="TextBox 34" id="34"/>
          <p:cNvSpPr txBox="true"/>
          <p:nvPr/>
        </p:nvSpPr>
        <p:spPr>
          <a:xfrm rot="0">
            <a:off x="6248365" y="4482770"/>
            <a:ext cx="1355605"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NOR</a:t>
            </a:r>
          </a:p>
        </p:txBody>
      </p:sp>
      <p:grpSp>
        <p:nvGrpSpPr>
          <p:cNvPr name="Group 35" id="35"/>
          <p:cNvGrpSpPr/>
          <p:nvPr/>
        </p:nvGrpSpPr>
        <p:grpSpPr>
          <a:xfrm rot="8736868">
            <a:off x="7506764" y="4576510"/>
            <a:ext cx="887640" cy="47625"/>
            <a:chOff x="0" y="0"/>
            <a:chExt cx="1183520" cy="63500"/>
          </a:xfrm>
        </p:grpSpPr>
        <p:sp>
          <p:nvSpPr>
            <p:cNvPr name="Freeform 36" id="36"/>
            <p:cNvSpPr/>
            <p:nvPr/>
          </p:nvSpPr>
          <p:spPr>
            <a:xfrm flipH="false" flipV="false" rot="0">
              <a:off x="31750" y="0"/>
              <a:ext cx="1120013" cy="63500"/>
            </a:xfrm>
            <a:custGeom>
              <a:avLst/>
              <a:gdLst/>
              <a:ahLst/>
              <a:cxnLst/>
              <a:rect r="r" b="b" t="t" l="l"/>
              <a:pathLst>
                <a:path h="63500" w="1120013">
                  <a:moveTo>
                    <a:pt x="0" y="0"/>
                  </a:moveTo>
                  <a:lnTo>
                    <a:pt x="1120013" y="0"/>
                  </a:lnTo>
                  <a:lnTo>
                    <a:pt x="1120013" y="63500"/>
                  </a:lnTo>
                  <a:lnTo>
                    <a:pt x="0" y="63500"/>
                  </a:lnTo>
                  <a:close/>
                </a:path>
              </a:pathLst>
            </a:custGeom>
            <a:solidFill>
              <a:srgbClr val="FFFFFF"/>
            </a:solidFill>
          </p:spPr>
        </p:sp>
      </p:grpSp>
      <p:sp>
        <p:nvSpPr>
          <p:cNvPr name="TextBox 37" id="37"/>
          <p:cNvSpPr txBox="true"/>
          <p:nvPr/>
        </p:nvSpPr>
        <p:spPr>
          <a:xfrm rot="0">
            <a:off x="7649720" y="3867414"/>
            <a:ext cx="2178704" cy="885434"/>
          </a:xfrm>
          <a:prstGeom prst="rect">
            <a:avLst/>
          </a:prstGeom>
        </p:spPr>
        <p:txBody>
          <a:bodyPr anchor="t" rtlCol="false" tIns="0" lIns="0" bIns="0" rIns="0">
            <a:spAutoFit/>
          </a:bodyPr>
          <a:lstStyle/>
          <a:p>
            <a:pPr algn="ctr">
              <a:lnSpc>
                <a:spcPts val="3282"/>
              </a:lnSpc>
            </a:pPr>
            <a:r>
              <a:rPr lang="en-US" sz="2344">
                <a:solidFill>
                  <a:srgbClr val="5CE1E6"/>
                </a:solidFill>
                <a:latin typeface="Arimo"/>
                <a:ea typeface="Arimo"/>
                <a:cs typeface="Arimo"/>
                <a:sym typeface="Arimo"/>
              </a:rPr>
              <a:t>Negation of </a:t>
            </a:r>
          </a:p>
          <a:p>
            <a:pPr algn="ctr">
              <a:lnSpc>
                <a:spcPts val="3282"/>
              </a:lnSpc>
            </a:pPr>
            <a:r>
              <a:rPr lang="en-US" sz="2344">
                <a:solidFill>
                  <a:srgbClr val="5CE1E6"/>
                </a:solidFill>
                <a:latin typeface="Arimo"/>
                <a:ea typeface="Arimo"/>
                <a:cs typeface="Arimo"/>
                <a:sym typeface="Arimo"/>
              </a:rPr>
              <a:t>OR</a:t>
            </a:r>
          </a:p>
        </p:txBody>
      </p:sp>
      <p:sp>
        <p:nvSpPr>
          <p:cNvPr name="TextBox 38" id="38"/>
          <p:cNvSpPr txBox="true"/>
          <p:nvPr/>
        </p:nvSpPr>
        <p:spPr>
          <a:xfrm rot="0">
            <a:off x="6311359" y="6064299"/>
            <a:ext cx="1229618" cy="614261"/>
          </a:xfrm>
          <a:prstGeom prst="rect">
            <a:avLst/>
          </a:prstGeom>
        </p:spPr>
        <p:txBody>
          <a:bodyPr anchor="t" rtlCol="false" tIns="0" lIns="0" bIns="0" rIns="0">
            <a:spAutoFit/>
          </a:bodyPr>
          <a:lstStyle/>
          <a:p>
            <a:pPr algn="ctr">
              <a:lnSpc>
                <a:spcPts val="4365"/>
              </a:lnSpc>
            </a:pPr>
            <a:r>
              <a:rPr lang="en-US" sz="3118">
                <a:solidFill>
                  <a:srgbClr val="443C31"/>
                </a:solidFill>
                <a:latin typeface="Arimo"/>
                <a:ea typeface="Arimo"/>
                <a:cs typeface="Arimo"/>
                <a:sym typeface="Arimo"/>
              </a:rPr>
              <a:t>1</a:t>
            </a:r>
          </a:p>
        </p:txBody>
      </p:sp>
      <p:sp>
        <p:nvSpPr>
          <p:cNvPr name="TextBox 39" id="39"/>
          <p:cNvSpPr txBox="true"/>
          <p:nvPr/>
        </p:nvSpPr>
        <p:spPr>
          <a:xfrm rot="0">
            <a:off x="5796840" y="6787564"/>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40" id="40"/>
          <p:cNvSpPr txBox="true"/>
          <p:nvPr/>
        </p:nvSpPr>
        <p:spPr>
          <a:xfrm rot="0">
            <a:off x="5796840" y="7564235"/>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sp>
        <p:nvSpPr>
          <p:cNvPr name="TextBox 41" id="41"/>
          <p:cNvSpPr txBox="true"/>
          <p:nvPr/>
        </p:nvSpPr>
        <p:spPr>
          <a:xfrm rot="0">
            <a:off x="5796840" y="8365510"/>
            <a:ext cx="2258656" cy="723265"/>
          </a:xfrm>
          <a:prstGeom prst="rect">
            <a:avLst/>
          </a:prstGeom>
        </p:spPr>
        <p:txBody>
          <a:bodyPr anchor="t" rtlCol="false" tIns="0" lIns="0" bIns="0" rIns="0">
            <a:spAutoFit/>
          </a:bodyPr>
          <a:lstStyle/>
          <a:p>
            <a:pPr algn="ctr">
              <a:lnSpc>
                <a:spcPts val="5022"/>
              </a:lnSpc>
            </a:pPr>
            <a:r>
              <a:rPr lang="en-US" sz="3586">
                <a:solidFill>
                  <a:srgbClr val="443C31"/>
                </a:solidFill>
                <a:latin typeface="Arimo"/>
                <a:ea typeface="Arimo"/>
                <a:cs typeface="Arimo"/>
                <a:sym typeface="Arimo"/>
              </a:rPr>
              <a:t>0</a:t>
            </a:r>
          </a:p>
        </p:txBody>
      </p:sp>
      <p:grpSp>
        <p:nvGrpSpPr>
          <p:cNvPr name="Group 42" id="42"/>
          <p:cNvGrpSpPr/>
          <p:nvPr/>
        </p:nvGrpSpPr>
        <p:grpSpPr>
          <a:xfrm rot="0">
            <a:off x="5759580" y="6358298"/>
            <a:ext cx="882492" cy="47625"/>
            <a:chOff x="0" y="0"/>
            <a:chExt cx="1176656" cy="63500"/>
          </a:xfrm>
        </p:grpSpPr>
        <p:sp>
          <p:nvSpPr>
            <p:cNvPr name="Freeform 43" id="43"/>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44" id="44"/>
          <p:cNvGrpSpPr/>
          <p:nvPr/>
        </p:nvGrpSpPr>
        <p:grpSpPr>
          <a:xfrm rot="0">
            <a:off x="5759580" y="7168247"/>
            <a:ext cx="882492" cy="47625"/>
            <a:chOff x="0" y="0"/>
            <a:chExt cx="1176656" cy="63500"/>
          </a:xfrm>
        </p:grpSpPr>
        <p:sp>
          <p:nvSpPr>
            <p:cNvPr name="Freeform 45" id="45"/>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46" id="46"/>
          <p:cNvGrpSpPr/>
          <p:nvPr/>
        </p:nvGrpSpPr>
        <p:grpSpPr>
          <a:xfrm rot="0">
            <a:off x="5807120" y="7944918"/>
            <a:ext cx="882492" cy="47625"/>
            <a:chOff x="0" y="0"/>
            <a:chExt cx="1176656" cy="63500"/>
          </a:xfrm>
        </p:grpSpPr>
        <p:sp>
          <p:nvSpPr>
            <p:cNvPr name="Freeform 47" id="47"/>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48" id="48"/>
          <p:cNvGrpSpPr/>
          <p:nvPr/>
        </p:nvGrpSpPr>
        <p:grpSpPr>
          <a:xfrm rot="0">
            <a:off x="5759580" y="8739338"/>
            <a:ext cx="882492" cy="47625"/>
            <a:chOff x="0" y="0"/>
            <a:chExt cx="1176656" cy="63500"/>
          </a:xfrm>
        </p:grpSpPr>
        <p:sp>
          <p:nvSpPr>
            <p:cNvPr name="Freeform 49" id="49"/>
            <p:cNvSpPr/>
            <p:nvPr/>
          </p:nvSpPr>
          <p:spPr>
            <a:xfrm flipH="false" flipV="false" rot="0">
              <a:off x="31750" y="0"/>
              <a:ext cx="1113155" cy="63500"/>
            </a:xfrm>
            <a:custGeom>
              <a:avLst/>
              <a:gdLst/>
              <a:ahLst/>
              <a:cxnLst/>
              <a:rect r="r" b="b" t="t" l="l"/>
              <a:pathLst>
                <a:path h="63500" w="1113155">
                  <a:moveTo>
                    <a:pt x="0" y="0"/>
                  </a:moveTo>
                  <a:lnTo>
                    <a:pt x="1113155" y="0"/>
                  </a:lnTo>
                  <a:lnTo>
                    <a:pt x="1113155" y="63500"/>
                  </a:lnTo>
                  <a:lnTo>
                    <a:pt x="0" y="63500"/>
                  </a:lnTo>
                  <a:close/>
                </a:path>
              </a:pathLst>
            </a:custGeom>
            <a:solidFill>
              <a:srgbClr val="000000"/>
            </a:solidFill>
          </p:spPr>
        </p:sp>
      </p:grpSp>
      <p:grpSp>
        <p:nvGrpSpPr>
          <p:cNvPr name="Group 50" id="50"/>
          <p:cNvGrpSpPr/>
          <p:nvPr/>
        </p:nvGrpSpPr>
        <p:grpSpPr>
          <a:xfrm rot="0">
            <a:off x="2703297" y="180743"/>
            <a:ext cx="13213526" cy="9925515"/>
            <a:chOff x="0" y="0"/>
            <a:chExt cx="17618034" cy="13234020"/>
          </a:xfrm>
        </p:grpSpPr>
        <p:sp>
          <p:nvSpPr>
            <p:cNvPr name="Freeform 51" id="5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52" id="5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53" id="5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443804" y="4297749"/>
          <a:ext cx="7543800" cy="5334000"/>
        </p:xfrm>
        <a:graphic>
          <a:graphicData uri="http://schemas.openxmlformats.org/drawingml/2006/table">
            <a:tbl>
              <a:tblPr/>
              <a:tblGrid>
                <a:gridCol w="2514600"/>
                <a:gridCol w="2514600"/>
                <a:gridCol w="2514600"/>
              </a:tblGrid>
              <a:tr h="92482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5272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8403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195248"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582133" y="4153088"/>
            <a:ext cx="4553539" cy="3230769"/>
          </a:xfrm>
          <a:custGeom>
            <a:avLst/>
            <a:gdLst/>
            <a:ahLst/>
            <a:cxnLst/>
            <a:rect r="r" b="b" t="t" l="l"/>
            <a:pathLst>
              <a:path h="3230769" w="4553539">
                <a:moveTo>
                  <a:pt x="0" y="0"/>
                </a:moveTo>
                <a:lnTo>
                  <a:pt x="4553539" y="0"/>
                </a:lnTo>
                <a:lnTo>
                  <a:pt x="4553539" y="3230769"/>
                </a:lnTo>
                <a:lnTo>
                  <a:pt x="0" y="32307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638558"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INPUT</a:t>
            </a:r>
          </a:p>
        </p:txBody>
      </p:sp>
      <p:sp>
        <p:nvSpPr>
          <p:cNvPr name="TextBox 9" id="9"/>
          <p:cNvSpPr txBox="true"/>
          <p:nvPr/>
        </p:nvSpPr>
        <p:spPr>
          <a:xfrm rot="0">
            <a:off x="1334426"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A</a:t>
            </a:r>
          </a:p>
        </p:txBody>
      </p:sp>
      <p:sp>
        <p:nvSpPr>
          <p:cNvPr name="TextBox 10" id="10"/>
          <p:cNvSpPr txBox="true"/>
          <p:nvPr/>
        </p:nvSpPr>
        <p:spPr>
          <a:xfrm rot="0">
            <a:off x="6401847"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X</a:t>
            </a:r>
          </a:p>
        </p:txBody>
      </p:sp>
      <p:sp>
        <p:nvSpPr>
          <p:cNvPr name="TextBox 11" id="11"/>
          <p:cNvSpPr txBox="true"/>
          <p:nvPr/>
        </p:nvSpPr>
        <p:spPr>
          <a:xfrm rot="0">
            <a:off x="1334426" y="603065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2" id="12"/>
          <p:cNvSpPr txBox="true"/>
          <p:nvPr/>
        </p:nvSpPr>
        <p:spPr>
          <a:xfrm rot="0">
            <a:off x="1334426" y="69314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3" id="13"/>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14" id="14"/>
          <p:cNvSpPr txBox="true"/>
          <p:nvPr/>
        </p:nvSpPr>
        <p:spPr>
          <a:xfrm rot="0">
            <a:off x="2540719" y="35606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15" id="15"/>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16" id="16"/>
          <p:cNvSpPr txBox="true"/>
          <p:nvPr/>
        </p:nvSpPr>
        <p:spPr>
          <a:xfrm rot="0">
            <a:off x="6573337"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OUTPUT</a:t>
            </a:r>
          </a:p>
        </p:txBody>
      </p:sp>
      <p:sp>
        <p:nvSpPr>
          <p:cNvPr name="TextBox 17" id="17"/>
          <p:cNvSpPr txBox="true"/>
          <p:nvPr/>
        </p:nvSpPr>
        <p:spPr>
          <a:xfrm rot="0">
            <a:off x="3778660"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B</a:t>
            </a:r>
          </a:p>
        </p:txBody>
      </p:sp>
      <p:sp>
        <p:nvSpPr>
          <p:cNvPr name="TextBox 18" id="18"/>
          <p:cNvSpPr txBox="true"/>
          <p:nvPr/>
        </p:nvSpPr>
        <p:spPr>
          <a:xfrm rot="0">
            <a:off x="3778660"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9" id="19"/>
          <p:cNvSpPr txBox="true"/>
          <p:nvPr/>
        </p:nvSpPr>
        <p:spPr>
          <a:xfrm rot="0">
            <a:off x="3778660"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0" id="20"/>
          <p:cNvSpPr txBox="true"/>
          <p:nvPr/>
        </p:nvSpPr>
        <p:spPr>
          <a:xfrm rot="0">
            <a:off x="1334426" y="78335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1" id="21"/>
          <p:cNvSpPr txBox="true"/>
          <p:nvPr/>
        </p:nvSpPr>
        <p:spPr>
          <a:xfrm rot="0">
            <a:off x="3778660"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2" id="22"/>
          <p:cNvSpPr txBox="true"/>
          <p:nvPr/>
        </p:nvSpPr>
        <p:spPr>
          <a:xfrm rot="0">
            <a:off x="1334426" y="87641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3" id="23"/>
          <p:cNvSpPr txBox="true"/>
          <p:nvPr/>
        </p:nvSpPr>
        <p:spPr>
          <a:xfrm rot="0">
            <a:off x="3778660"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4" id="24"/>
          <p:cNvSpPr txBox="true"/>
          <p:nvPr/>
        </p:nvSpPr>
        <p:spPr>
          <a:xfrm rot="0">
            <a:off x="10120357" y="2899919"/>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NOR B </a:t>
            </a:r>
          </a:p>
        </p:txBody>
      </p:sp>
      <p:sp>
        <p:nvSpPr>
          <p:cNvPr name="TextBox 25" id="25"/>
          <p:cNvSpPr txBox="true"/>
          <p:nvPr/>
        </p:nvSpPr>
        <p:spPr>
          <a:xfrm rot="0">
            <a:off x="10120357" y="6841702"/>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 B</a:t>
            </a:r>
          </a:p>
        </p:txBody>
      </p:sp>
      <p:sp>
        <p:nvSpPr>
          <p:cNvPr name="TextBox 26" id="26"/>
          <p:cNvSpPr txBox="true"/>
          <p:nvPr/>
        </p:nvSpPr>
        <p:spPr>
          <a:xfrm rot="0">
            <a:off x="2215255" y="377829"/>
            <a:ext cx="4710912"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 NOR gate</a:t>
            </a:r>
          </a:p>
        </p:txBody>
      </p:sp>
      <p:sp>
        <p:nvSpPr>
          <p:cNvPr name="TextBox 27" id="27"/>
          <p:cNvSpPr txBox="true"/>
          <p:nvPr/>
        </p:nvSpPr>
        <p:spPr>
          <a:xfrm rot="0">
            <a:off x="2809935" y="1000579"/>
            <a:ext cx="671689" cy="742389"/>
          </a:xfrm>
          <a:prstGeom prst="rect">
            <a:avLst/>
          </a:prstGeom>
        </p:spPr>
        <p:txBody>
          <a:bodyPr anchor="t" rtlCol="false" tIns="0" lIns="0" bIns="0" rIns="0">
            <a:spAutoFit/>
          </a:bodyPr>
          <a:lstStyle/>
          <a:p>
            <a:pPr algn="ctr">
              <a:lnSpc>
                <a:spcPts val="5280"/>
              </a:lnSpc>
            </a:pPr>
            <a:r>
              <a:rPr lang="en-US" sz="3772">
                <a:solidFill>
                  <a:srgbClr val="F83D75"/>
                </a:solidFill>
                <a:latin typeface="Arimo"/>
                <a:ea typeface="Arimo"/>
                <a:cs typeface="Arimo"/>
                <a:sym typeface="Arimo"/>
              </a:rPr>
              <a:t>A</a:t>
            </a:r>
          </a:p>
        </p:txBody>
      </p:sp>
      <p:sp>
        <p:nvSpPr>
          <p:cNvPr name="TextBox 28" id="28"/>
          <p:cNvSpPr txBox="true"/>
          <p:nvPr/>
        </p:nvSpPr>
        <p:spPr>
          <a:xfrm rot="0">
            <a:off x="5269731" y="1441795"/>
            <a:ext cx="730314" cy="800702"/>
          </a:xfrm>
          <a:prstGeom prst="rect">
            <a:avLst/>
          </a:prstGeom>
        </p:spPr>
        <p:txBody>
          <a:bodyPr anchor="t" rtlCol="false" tIns="0" lIns="0" bIns="0" rIns="0">
            <a:spAutoFit/>
          </a:bodyPr>
          <a:lstStyle/>
          <a:p>
            <a:pPr algn="ctr">
              <a:lnSpc>
                <a:spcPts val="5741"/>
              </a:lnSpc>
            </a:pPr>
            <a:r>
              <a:rPr lang="en-US" sz="4100">
                <a:solidFill>
                  <a:srgbClr val="F83D75"/>
                </a:solidFill>
                <a:latin typeface="Arimo"/>
                <a:ea typeface="Arimo"/>
                <a:cs typeface="Arimo"/>
                <a:sym typeface="Arimo"/>
              </a:rPr>
              <a:t>X</a:t>
            </a:r>
          </a:p>
        </p:txBody>
      </p:sp>
      <p:sp>
        <p:nvSpPr>
          <p:cNvPr name="Freeform 29" id="29"/>
          <p:cNvSpPr/>
          <p:nvPr/>
        </p:nvSpPr>
        <p:spPr>
          <a:xfrm flipH="false" flipV="false" rot="0">
            <a:off x="2923888" y="1311173"/>
            <a:ext cx="3080037" cy="2059775"/>
          </a:xfrm>
          <a:custGeom>
            <a:avLst/>
            <a:gdLst/>
            <a:ahLst/>
            <a:cxnLst/>
            <a:rect r="r" b="b" t="t" l="l"/>
            <a:pathLst>
              <a:path h="2059775" w="3080037">
                <a:moveTo>
                  <a:pt x="0" y="0"/>
                </a:moveTo>
                <a:lnTo>
                  <a:pt x="3080037" y="0"/>
                </a:lnTo>
                <a:lnTo>
                  <a:pt x="3080037" y="2059775"/>
                </a:lnTo>
                <a:lnTo>
                  <a:pt x="0" y="2059775"/>
                </a:lnTo>
                <a:lnTo>
                  <a:pt x="0" y="0"/>
                </a:lnTo>
                <a:close/>
              </a:path>
            </a:pathLst>
          </a:custGeom>
          <a:blipFill>
            <a:blip r:embed="rId4">
              <a:extLst>
                <a:ext uri="{96DAC541-7B7A-43D3-8B79-37D633B846F1}">
                  <asvg:svgBlip xmlns:asvg="http://schemas.microsoft.com/office/drawing/2016/SVG/main" r:embed="rId5"/>
                </a:ext>
              </a:extLst>
            </a:blip>
            <a:stretch>
              <a:fillRect l="0" t="0" r="0" b="-149"/>
            </a:stretch>
          </a:blipFill>
        </p:spPr>
      </p:sp>
      <p:sp>
        <p:nvSpPr>
          <p:cNvPr name="TextBox 30" id="30"/>
          <p:cNvSpPr txBox="true"/>
          <p:nvPr/>
        </p:nvSpPr>
        <p:spPr>
          <a:xfrm rot="0">
            <a:off x="2809935" y="1992730"/>
            <a:ext cx="671689" cy="742389"/>
          </a:xfrm>
          <a:prstGeom prst="rect">
            <a:avLst/>
          </a:prstGeom>
        </p:spPr>
        <p:txBody>
          <a:bodyPr anchor="t" rtlCol="false" tIns="0" lIns="0" bIns="0" rIns="0">
            <a:spAutoFit/>
          </a:bodyPr>
          <a:lstStyle/>
          <a:p>
            <a:pPr algn="ctr">
              <a:lnSpc>
                <a:spcPts val="5280"/>
              </a:lnSpc>
            </a:pPr>
            <a:r>
              <a:rPr lang="en-US" sz="3772">
                <a:solidFill>
                  <a:srgbClr val="F83D75"/>
                </a:solidFill>
                <a:latin typeface="Arimo"/>
                <a:ea typeface="Arimo"/>
                <a:cs typeface="Arimo"/>
                <a:sym typeface="Arimo"/>
              </a:rPr>
              <a:t>B</a:t>
            </a:r>
          </a:p>
        </p:txBody>
      </p:sp>
      <p:sp>
        <p:nvSpPr>
          <p:cNvPr name="TextBox 31" id="31"/>
          <p:cNvSpPr txBox="true"/>
          <p:nvPr/>
        </p:nvSpPr>
        <p:spPr>
          <a:xfrm rot="0">
            <a:off x="6401847" y="5997756"/>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2" id="32"/>
          <p:cNvSpPr txBox="true"/>
          <p:nvPr/>
        </p:nvSpPr>
        <p:spPr>
          <a:xfrm rot="0">
            <a:off x="6401847" y="6923152"/>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3" id="33"/>
          <p:cNvSpPr txBox="true"/>
          <p:nvPr/>
        </p:nvSpPr>
        <p:spPr>
          <a:xfrm rot="0">
            <a:off x="6401847" y="7825172"/>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4" id="34"/>
          <p:cNvSpPr txBox="true"/>
          <p:nvPr/>
        </p:nvSpPr>
        <p:spPr>
          <a:xfrm rot="0">
            <a:off x="6401847" y="875576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grpSp>
        <p:nvGrpSpPr>
          <p:cNvPr name="Group 35" id="35"/>
          <p:cNvGrpSpPr/>
          <p:nvPr/>
        </p:nvGrpSpPr>
        <p:grpSpPr>
          <a:xfrm rot="0">
            <a:off x="13434876" y="6891256"/>
            <a:ext cx="1380421" cy="47625"/>
            <a:chOff x="0" y="0"/>
            <a:chExt cx="1840561" cy="63500"/>
          </a:xfrm>
        </p:grpSpPr>
        <p:sp>
          <p:nvSpPr>
            <p:cNvPr name="Freeform 36" id="36"/>
            <p:cNvSpPr/>
            <p:nvPr/>
          </p:nvSpPr>
          <p:spPr>
            <a:xfrm flipH="false" flipV="false" rot="0">
              <a:off x="31750" y="0"/>
              <a:ext cx="1777111" cy="63500"/>
            </a:xfrm>
            <a:custGeom>
              <a:avLst/>
              <a:gdLst/>
              <a:ahLst/>
              <a:cxnLst/>
              <a:rect r="r" b="b" t="t" l="l"/>
              <a:pathLst>
                <a:path h="63500" w="1777111">
                  <a:moveTo>
                    <a:pt x="0" y="0"/>
                  </a:moveTo>
                  <a:lnTo>
                    <a:pt x="1777111" y="0"/>
                  </a:lnTo>
                  <a:lnTo>
                    <a:pt x="1777111" y="63500"/>
                  </a:lnTo>
                  <a:lnTo>
                    <a:pt x="0" y="63500"/>
                  </a:lnTo>
                  <a:close/>
                </a:path>
              </a:pathLst>
            </a:custGeom>
            <a:solidFill>
              <a:srgbClr val="526262"/>
            </a:solidFill>
          </p:spPr>
        </p:sp>
      </p:grpSp>
      <p:grpSp>
        <p:nvGrpSpPr>
          <p:cNvPr name="Group 37" id="37"/>
          <p:cNvGrpSpPr/>
          <p:nvPr/>
        </p:nvGrpSpPr>
        <p:grpSpPr>
          <a:xfrm rot="0">
            <a:off x="2703297" y="180743"/>
            <a:ext cx="13213526" cy="9925515"/>
            <a:chOff x="0" y="0"/>
            <a:chExt cx="17618034" cy="13234020"/>
          </a:xfrm>
        </p:grpSpPr>
        <p:sp>
          <p:nvSpPr>
            <p:cNvPr name="Freeform 38" id="3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39" id="3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40" id="4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sp>
        <p:nvSpPr>
          <p:cNvPr name="TextBox 2" id="2"/>
          <p:cNvSpPr txBox="true"/>
          <p:nvPr/>
        </p:nvSpPr>
        <p:spPr>
          <a:xfrm rot="0">
            <a:off x="3236411" y="6735604"/>
            <a:ext cx="11443122" cy="1534740"/>
          </a:xfrm>
          <a:prstGeom prst="rect">
            <a:avLst/>
          </a:prstGeom>
        </p:spPr>
        <p:txBody>
          <a:bodyPr anchor="t" rtlCol="false" tIns="0" lIns="0" bIns="0" rIns="0">
            <a:spAutoFit/>
          </a:bodyPr>
          <a:lstStyle/>
          <a:p>
            <a:pPr algn="ctr">
              <a:lnSpc>
                <a:spcPts val="5707"/>
              </a:lnSpc>
            </a:pPr>
            <a:r>
              <a:rPr lang="en-US" sz="4076">
                <a:solidFill>
                  <a:srgbClr val="F83D75"/>
                </a:solidFill>
                <a:latin typeface="Arimo"/>
                <a:ea typeface="Arimo"/>
                <a:cs typeface="Arimo"/>
                <a:sym typeface="Arimo"/>
              </a:rPr>
              <a:t>XOR (Exclusive OR). The output X is 1 when either (but not both) of the A or B inputs is 1.</a:t>
            </a:r>
          </a:p>
        </p:txBody>
      </p:sp>
      <p:sp>
        <p:nvSpPr>
          <p:cNvPr name="Freeform 3" id="3"/>
          <p:cNvSpPr/>
          <p:nvPr/>
        </p:nvSpPr>
        <p:spPr>
          <a:xfrm flipH="false" flipV="false" rot="0">
            <a:off x="6302904" y="2182988"/>
            <a:ext cx="5471831" cy="3707165"/>
          </a:xfrm>
          <a:custGeom>
            <a:avLst/>
            <a:gdLst/>
            <a:ahLst/>
            <a:cxnLst/>
            <a:rect r="r" b="b" t="t" l="l"/>
            <a:pathLst>
              <a:path h="3707165" w="5471831">
                <a:moveTo>
                  <a:pt x="0" y="0"/>
                </a:moveTo>
                <a:lnTo>
                  <a:pt x="5471831" y="0"/>
                </a:lnTo>
                <a:lnTo>
                  <a:pt x="5471831" y="3707165"/>
                </a:lnTo>
                <a:lnTo>
                  <a:pt x="0" y="3707165"/>
                </a:lnTo>
                <a:lnTo>
                  <a:pt x="0" y="0"/>
                </a:lnTo>
                <a:close/>
              </a:path>
            </a:pathLst>
          </a:custGeom>
          <a:blipFill>
            <a:blip r:embed="rId2">
              <a:extLst>
                <a:ext uri="{96DAC541-7B7A-43D3-8B79-37D633B846F1}">
                  <asvg:svgBlip xmlns:asvg="http://schemas.microsoft.com/office/drawing/2016/SVG/main" r:embed="rId3"/>
                </a:ext>
              </a:extLst>
            </a:blip>
            <a:stretch>
              <a:fillRect l="0" t="0" r="0" b="-369"/>
            </a:stretch>
          </a:blipFill>
        </p:spPr>
      </p:sp>
      <p:sp>
        <p:nvSpPr>
          <p:cNvPr name="TextBox 4" id="4"/>
          <p:cNvSpPr txBox="true"/>
          <p:nvPr/>
        </p:nvSpPr>
        <p:spPr>
          <a:xfrm rot="0">
            <a:off x="5909031" y="1830521"/>
            <a:ext cx="975062" cy="1080116"/>
          </a:xfrm>
          <a:prstGeom prst="rect">
            <a:avLst/>
          </a:prstGeom>
        </p:spPr>
        <p:txBody>
          <a:bodyPr anchor="t" rtlCol="false" tIns="0" lIns="0" bIns="0" rIns="0">
            <a:spAutoFit/>
          </a:bodyPr>
          <a:lstStyle/>
          <a:p>
            <a:pPr algn="ctr">
              <a:lnSpc>
                <a:spcPts val="7665"/>
              </a:lnSpc>
            </a:pPr>
            <a:r>
              <a:rPr lang="en-US" sz="5475">
                <a:solidFill>
                  <a:srgbClr val="FF5757"/>
                </a:solidFill>
                <a:latin typeface="Arimo"/>
                <a:ea typeface="Arimo"/>
                <a:cs typeface="Arimo"/>
                <a:sym typeface="Arimo"/>
              </a:rPr>
              <a:t>1</a:t>
            </a:r>
          </a:p>
        </p:txBody>
      </p:sp>
      <p:sp>
        <p:nvSpPr>
          <p:cNvPr name="TextBox 5" id="5"/>
          <p:cNvSpPr txBox="true"/>
          <p:nvPr/>
        </p:nvSpPr>
        <p:spPr>
          <a:xfrm rot="0">
            <a:off x="10655745" y="2800646"/>
            <a:ext cx="975062" cy="1080116"/>
          </a:xfrm>
          <a:prstGeom prst="rect">
            <a:avLst/>
          </a:prstGeom>
        </p:spPr>
        <p:txBody>
          <a:bodyPr anchor="t" rtlCol="false" tIns="0" lIns="0" bIns="0" rIns="0">
            <a:spAutoFit/>
          </a:bodyPr>
          <a:lstStyle/>
          <a:p>
            <a:pPr algn="ctr">
              <a:lnSpc>
                <a:spcPts val="7665"/>
              </a:lnSpc>
            </a:pPr>
            <a:r>
              <a:rPr lang="en-US" sz="5475">
                <a:solidFill>
                  <a:srgbClr val="FF5757"/>
                </a:solidFill>
                <a:latin typeface="Arimo"/>
                <a:ea typeface="Arimo"/>
                <a:cs typeface="Arimo"/>
                <a:sym typeface="Arimo"/>
              </a:rPr>
              <a:t>1</a:t>
            </a:r>
          </a:p>
        </p:txBody>
      </p:sp>
      <p:sp>
        <p:nvSpPr>
          <p:cNvPr name="TextBox 6" id="6"/>
          <p:cNvSpPr txBox="true"/>
          <p:nvPr/>
        </p:nvSpPr>
        <p:spPr>
          <a:xfrm rot="0">
            <a:off x="6061431" y="3941321"/>
            <a:ext cx="975062" cy="1080116"/>
          </a:xfrm>
          <a:prstGeom prst="rect">
            <a:avLst/>
          </a:prstGeom>
        </p:spPr>
        <p:txBody>
          <a:bodyPr anchor="t" rtlCol="false" tIns="0" lIns="0" bIns="0" rIns="0">
            <a:spAutoFit/>
          </a:bodyPr>
          <a:lstStyle/>
          <a:p>
            <a:pPr algn="ctr">
              <a:lnSpc>
                <a:spcPts val="7665"/>
              </a:lnSpc>
            </a:pPr>
            <a:r>
              <a:rPr lang="en-US" sz="5475">
                <a:solidFill>
                  <a:srgbClr val="FF5757"/>
                </a:solidFill>
                <a:latin typeface="Arimo"/>
                <a:ea typeface="Arimo"/>
                <a:cs typeface="Arimo"/>
                <a:sym typeface="Arimo"/>
              </a:rPr>
              <a:t>0</a:t>
            </a:r>
          </a:p>
        </p:txBody>
      </p:sp>
      <p:grpSp>
        <p:nvGrpSpPr>
          <p:cNvPr name="Group 7" id="7"/>
          <p:cNvGrpSpPr/>
          <p:nvPr/>
        </p:nvGrpSpPr>
        <p:grpSpPr>
          <a:xfrm rot="0">
            <a:off x="253723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11" id="11"/>
          <p:cNvSpPr txBox="true"/>
          <p:nvPr/>
        </p:nvSpPr>
        <p:spPr>
          <a:xfrm rot="0">
            <a:off x="840732" y="543035"/>
            <a:ext cx="16234481" cy="812856"/>
          </a:xfrm>
          <a:prstGeom prst="rect">
            <a:avLst/>
          </a:prstGeom>
        </p:spPr>
        <p:txBody>
          <a:bodyPr anchor="t" rtlCol="false" tIns="0" lIns="0" bIns="0" rIns="0">
            <a:spAutoFit/>
          </a:bodyPr>
          <a:lstStyle/>
          <a:p>
            <a:pPr algn="ctr">
              <a:lnSpc>
                <a:spcPts val="6787"/>
              </a:lnSpc>
            </a:pPr>
            <a:r>
              <a:rPr lang="en-US" sz="6116">
                <a:solidFill>
                  <a:srgbClr val="5CE1E6"/>
                </a:solidFill>
                <a:latin typeface="Cosmic Octo Medium"/>
                <a:ea typeface="Cosmic Octo Medium"/>
                <a:cs typeface="Cosmic Octo Medium"/>
                <a:sym typeface="Cosmic Octo Medium"/>
              </a:rPr>
              <a:t>XOR Gate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39393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443804" y="4297749"/>
          <a:ext cx="7543800" cy="5334000"/>
        </p:xfrm>
        <a:graphic>
          <a:graphicData uri="http://schemas.openxmlformats.org/drawingml/2006/table">
            <a:tbl>
              <a:tblPr/>
              <a:tblGrid>
                <a:gridCol w="2514600"/>
                <a:gridCol w="2514600"/>
                <a:gridCol w="2514600"/>
              </a:tblGrid>
              <a:tr h="92482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5272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8403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9080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grpSp>
        <p:nvGrpSpPr>
          <p:cNvPr name="Group 3" id="3"/>
          <p:cNvGrpSpPr/>
          <p:nvPr/>
        </p:nvGrpSpPr>
        <p:grpSpPr>
          <a:xfrm rot="0">
            <a:off x="10195248" y="2093408"/>
            <a:ext cx="7064052" cy="2623834"/>
            <a:chOff x="0" y="0"/>
            <a:chExt cx="9418736" cy="3498445"/>
          </a:xfrm>
        </p:grpSpPr>
        <p:sp>
          <p:nvSpPr>
            <p:cNvPr name="Freeform 4" id="4"/>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grpSp>
        <p:nvGrpSpPr>
          <p:cNvPr name="Group 5" id="5"/>
          <p:cNvGrpSpPr/>
          <p:nvPr/>
        </p:nvGrpSpPr>
        <p:grpSpPr>
          <a:xfrm rot="0">
            <a:off x="10298155" y="6035191"/>
            <a:ext cx="7064052" cy="2623834"/>
            <a:chOff x="0" y="0"/>
            <a:chExt cx="9418736" cy="3498445"/>
          </a:xfrm>
        </p:grpSpPr>
        <p:sp>
          <p:nvSpPr>
            <p:cNvPr name="Freeform 6" id="6"/>
            <p:cNvSpPr/>
            <p:nvPr/>
          </p:nvSpPr>
          <p:spPr>
            <a:xfrm flipH="false" flipV="false" rot="0">
              <a:off x="0" y="0"/>
              <a:ext cx="9418701" cy="3498469"/>
            </a:xfrm>
            <a:custGeom>
              <a:avLst/>
              <a:gdLst/>
              <a:ahLst/>
              <a:cxnLst/>
              <a:rect r="r" b="b" t="t" l="l"/>
              <a:pathLst>
                <a:path h="3498469" w="9418701">
                  <a:moveTo>
                    <a:pt x="8986393" y="3498469"/>
                  </a:moveTo>
                  <a:lnTo>
                    <a:pt x="432308" y="3498469"/>
                  </a:lnTo>
                  <a:cubicBezTo>
                    <a:pt x="194056" y="3498469"/>
                    <a:pt x="0" y="3304286"/>
                    <a:pt x="0" y="3066161"/>
                  </a:cubicBezTo>
                  <a:lnTo>
                    <a:pt x="0" y="432308"/>
                  </a:lnTo>
                  <a:cubicBezTo>
                    <a:pt x="0" y="194056"/>
                    <a:pt x="194056" y="0"/>
                    <a:pt x="432308" y="0"/>
                  </a:cubicBezTo>
                  <a:lnTo>
                    <a:pt x="8986393" y="0"/>
                  </a:lnTo>
                  <a:cubicBezTo>
                    <a:pt x="9224645" y="0"/>
                    <a:pt x="9418701" y="194056"/>
                    <a:pt x="9418701" y="432308"/>
                  </a:cubicBezTo>
                  <a:lnTo>
                    <a:pt x="9418701" y="3066161"/>
                  </a:lnTo>
                  <a:cubicBezTo>
                    <a:pt x="9418701" y="3304413"/>
                    <a:pt x="9224645" y="3498469"/>
                    <a:pt x="8986393" y="3498469"/>
                  </a:cubicBezTo>
                  <a:close/>
                </a:path>
              </a:pathLst>
            </a:custGeom>
            <a:solidFill>
              <a:srgbClr val="E8F1F1"/>
            </a:solidFill>
          </p:spPr>
        </p:sp>
      </p:grpSp>
      <p:sp>
        <p:nvSpPr>
          <p:cNvPr name="Freeform 7" id="7"/>
          <p:cNvSpPr/>
          <p:nvPr/>
        </p:nvSpPr>
        <p:spPr>
          <a:xfrm flipH="false" flipV="false" rot="0">
            <a:off x="1582133" y="4153088"/>
            <a:ext cx="4553539" cy="3230769"/>
          </a:xfrm>
          <a:custGeom>
            <a:avLst/>
            <a:gdLst/>
            <a:ahLst/>
            <a:cxnLst/>
            <a:rect r="r" b="b" t="t" l="l"/>
            <a:pathLst>
              <a:path h="3230769" w="4553539">
                <a:moveTo>
                  <a:pt x="0" y="0"/>
                </a:moveTo>
                <a:lnTo>
                  <a:pt x="4553539" y="0"/>
                </a:lnTo>
                <a:lnTo>
                  <a:pt x="4553539" y="3230769"/>
                </a:lnTo>
                <a:lnTo>
                  <a:pt x="0" y="32307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3231155" y="417347"/>
            <a:ext cx="4006234" cy="688971"/>
          </a:xfrm>
          <a:prstGeom prst="rect">
            <a:avLst/>
          </a:prstGeom>
        </p:spPr>
        <p:txBody>
          <a:bodyPr anchor="t" rtlCol="false" tIns="0" lIns="0" bIns="0" rIns="0">
            <a:spAutoFit/>
          </a:bodyPr>
          <a:lstStyle/>
          <a:p>
            <a:pPr algn="ctr">
              <a:lnSpc>
                <a:spcPts val="5602"/>
              </a:lnSpc>
            </a:pPr>
            <a:r>
              <a:rPr lang="en-US" sz="5046">
                <a:solidFill>
                  <a:srgbClr val="5CE1E6"/>
                </a:solidFill>
                <a:latin typeface="Cosmic Octo Medium"/>
                <a:ea typeface="Cosmic Octo Medium"/>
                <a:cs typeface="Cosmic Octo Medium"/>
                <a:sym typeface="Cosmic Octo Medium"/>
              </a:rPr>
              <a:t> gate</a:t>
            </a:r>
          </a:p>
        </p:txBody>
      </p:sp>
      <p:sp>
        <p:nvSpPr>
          <p:cNvPr name="TextBox 9" id="9"/>
          <p:cNvSpPr txBox="true"/>
          <p:nvPr/>
        </p:nvSpPr>
        <p:spPr>
          <a:xfrm rot="0">
            <a:off x="3475713" y="891455"/>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A</a:t>
            </a:r>
          </a:p>
        </p:txBody>
      </p:sp>
      <p:sp>
        <p:nvSpPr>
          <p:cNvPr name="TextBox 10" id="10"/>
          <p:cNvSpPr txBox="true"/>
          <p:nvPr/>
        </p:nvSpPr>
        <p:spPr>
          <a:xfrm rot="0">
            <a:off x="6235946" y="1203497"/>
            <a:ext cx="1001443" cy="1099828"/>
          </a:xfrm>
          <a:prstGeom prst="rect">
            <a:avLst/>
          </a:prstGeom>
        </p:spPr>
        <p:txBody>
          <a:bodyPr anchor="t" rtlCol="false" tIns="0" lIns="0" bIns="0" rIns="0">
            <a:spAutoFit/>
          </a:bodyPr>
          <a:lstStyle/>
          <a:p>
            <a:pPr algn="ctr">
              <a:lnSpc>
                <a:spcPts val="7872"/>
              </a:lnSpc>
            </a:pPr>
            <a:r>
              <a:rPr lang="en-US" sz="5623">
                <a:solidFill>
                  <a:srgbClr val="FC9E19"/>
                </a:solidFill>
                <a:latin typeface="Arimo"/>
                <a:ea typeface="Arimo"/>
                <a:cs typeface="Arimo"/>
                <a:sym typeface="Arimo"/>
              </a:rPr>
              <a:t>X</a:t>
            </a:r>
          </a:p>
        </p:txBody>
      </p:sp>
      <p:sp>
        <p:nvSpPr>
          <p:cNvPr name="Freeform 11" id="11"/>
          <p:cNvSpPr/>
          <p:nvPr/>
        </p:nvSpPr>
        <p:spPr>
          <a:xfrm flipH="false" flipV="false" rot="0">
            <a:off x="3796089" y="1241336"/>
            <a:ext cx="2729274" cy="1849083"/>
          </a:xfrm>
          <a:custGeom>
            <a:avLst/>
            <a:gdLst/>
            <a:ahLst/>
            <a:cxnLst/>
            <a:rect r="r" b="b" t="t" l="l"/>
            <a:pathLst>
              <a:path h="1849083" w="2729274">
                <a:moveTo>
                  <a:pt x="0" y="0"/>
                </a:moveTo>
                <a:lnTo>
                  <a:pt x="2729274" y="0"/>
                </a:lnTo>
                <a:lnTo>
                  <a:pt x="2729274" y="1849083"/>
                </a:lnTo>
                <a:lnTo>
                  <a:pt x="0" y="1849083"/>
                </a:lnTo>
                <a:lnTo>
                  <a:pt x="0" y="0"/>
                </a:lnTo>
                <a:close/>
              </a:path>
            </a:pathLst>
          </a:custGeom>
          <a:blipFill>
            <a:blip r:embed="rId4">
              <a:extLst>
                <a:ext uri="{96DAC541-7B7A-43D3-8B79-37D633B846F1}">
                  <asvg:svgBlip xmlns:asvg="http://schemas.microsoft.com/office/drawing/2016/SVG/main" r:embed="rId5"/>
                </a:ext>
              </a:extLst>
            </a:blip>
            <a:stretch>
              <a:fillRect l="0" t="0" r="0" b="-286"/>
            </a:stretch>
          </a:blipFill>
        </p:spPr>
      </p:sp>
      <p:sp>
        <p:nvSpPr>
          <p:cNvPr name="Freeform 12" id="12"/>
          <p:cNvSpPr/>
          <p:nvPr/>
        </p:nvSpPr>
        <p:spPr>
          <a:xfrm flipH="false" flipV="false" rot="0">
            <a:off x="13925170" y="7032202"/>
            <a:ext cx="490901" cy="490901"/>
          </a:xfrm>
          <a:custGeom>
            <a:avLst/>
            <a:gdLst/>
            <a:ahLst/>
            <a:cxnLst/>
            <a:rect r="r" b="b" t="t" l="l"/>
            <a:pathLst>
              <a:path h="490901" w="490901">
                <a:moveTo>
                  <a:pt x="0" y="0"/>
                </a:moveTo>
                <a:lnTo>
                  <a:pt x="490901" y="0"/>
                </a:lnTo>
                <a:lnTo>
                  <a:pt x="490901" y="490901"/>
                </a:lnTo>
                <a:lnTo>
                  <a:pt x="0" y="4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3934262" y="7041294"/>
            <a:ext cx="472716" cy="472716"/>
          </a:xfrm>
          <a:custGeom>
            <a:avLst/>
            <a:gdLst/>
            <a:ahLst/>
            <a:cxnLst/>
            <a:rect r="r" b="b" t="t" l="l"/>
            <a:pathLst>
              <a:path h="472716" w="472716">
                <a:moveTo>
                  <a:pt x="0" y="0"/>
                </a:moveTo>
                <a:lnTo>
                  <a:pt x="472716" y="0"/>
                </a:lnTo>
                <a:lnTo>
                  <a:pt x="472716" y="472716"/>
                </a:lnTo>
                <a:lnTo>
                  <a:pt x="0" y="4727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2638558"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INPUT</a:t>
            </a:r>
          </a:p>
        </p:txBody>
      </p:sp>
      <p:sp>
        <p:nvSpPr>
          <p:cNvPr name="TextBox 15" id="15"/>
          <p:cNvSpPr txBox="true"/>
          <p:nvPr/>
        </p:nvSpPr>
        <p:spPr>
          <a:xfrm rot="0">
            <a:off x="1334426"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A</a:t>
            </a:r>
          </a:p>
        </p:txBody>
      </p:sp>
      <p:sp>
        <p:nvSpPr>
          <p:cNvPr name="TextBox 16" id="16"/>
          <p:cNvSpPr txBox="true"/>
          <p:nvPr/>
        </p:nvSpPr>
        <p:spPr>
          <a:xfrm rot="0">
            <a:off x="6401847"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X</a:t>
            </a:r>
          </a:p>
        </p:txBody>
      </p:sp>
      <p:sp>
        <p:nvSpPr>
          <p:cNvPr name="TextBox 17" id="17"/>
          <p:cNvSpPr txBox="true"/>
          <p:nvPr/>
        </p:nvSpPr>
        <p:spPr>
          <a:xfrm rot="0">
            <a:off x="1334426" y="603065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8" id="18"/>
          <p:cNvSpPr txBox="true"/>
          <p:nvPr/>
        </p:nvSpPr>
        <p:spPr>
          <a:xfrm rot="0">
            <a:off x="1334426" y="69314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19" id="19"/>
          <p:cNvSpPr txBox="true"/>
          <p:nvPr/>
        </p:nvSpPr>
        <p:spPr>
          <a:xfrm rot="0">
            <a:off x="10298155" y="1368323"/>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LOGIC NOTATION</a:t>
            </a:r>
          </a:p>
        </p:txBody>
      </p:sp>
      <p:sp>
        <p:nvSpPr>
          <p:cNvPr name="TextBox 20" id="20"/>
          <p:cNvSpPr txBox="true"/>
          <p:nvPr/>
        </p:nvSpPr>
        <p:spPr>
          <a:xfrm rot="0">
            <a:off x="2540719" y="3560624"/>
            <a:ext cx="5415591" cy="607335"/>
          </a:xfrm>
          <a:prstGeom prst="rect">
            <a:avLst/>
          </a:prstGeom>
        </p:spPr>
        <p:txBody>
          <a:bodyPr anchor="t" rtlCol="false" tIns="0" lIns="0" bIns="0" rIns="0">
            <a:spAutoFit/>
          </a:bodyPr>
          <a:lstStyle/>
          <a:p>
            <a:pPr algn="ctr">
              <a:lnSpc>
                <a:spcPts val="4864"/>
              </a:lnSpc>
            </a:pPr>
            <a:r>
              <a:rPr lang="en-US" sz="4383">
                <a:solidFill>
                  <a:srgbClr val="5CE1E6"/>
                </a:solidFill>
                <a:latin typeface="Cosmic Octo Medium"/>
                <a:ea typeface="Cosmic Octo Medium"/>
                <a:cs typeface="Cosmic Octo Medium"/>
                <a:sym typeface="Cosmic Octo Medium"/>
              </a:rPr>
              <a:t>Truth Table</a:t>
            </a:r>
          </a:p>
        </p:txBody>
      </p:sp>
      <p:sp>
        <p:nvSpPr>
          <p:cNvPr name="TextBox 21" id="21"/>
          <p:cNvSpPr txBox="true"/>
          <p:nvPr/>
        </p:nvSpPr>
        <p:spPr>
          <a:xfrm rot="0">
            <a:off x="10298155" y="5349194"/>
            <a:ext cx="6858237" cy="564311"/>
          </a:xfrm>
          <a:prstGeom prst="rect">
            <a:avLst/>
          </a:prstGeom>
        </p:spPr>
        <p:txBody>
          <a:bodyPr anchor="t" rtlCol="false" tIns="0" lIns="0" bIns="0" rIns="0">
            <a:spAutoFit/>
          </a:bodyPr>
          <a:lstStyle/>
          <a:p>
            <a:pPr algn="ctr">
              <a:lnSpc>
                <a:spcPts val="4550"/>
              </a:lnSpc>
            </a:pPr>
            <a:r>
              <a:rPr lang="en-US" sz="4099">
                <a:solidFill>
                  <a:srgbClr val="5CE1E6"/>
                </a:solidFill>
                <a:latin typeface="Cosmic Octo Medium"/>
                <a:ea typeface="Cosmic Octo Medium"/>
                <a:cs typeface="Cosmic Octo Medium"/>
                <a:sym typeface="Cosmic Octo Medium"/>
              </a:rPr>
              <a:t>Boolean algebra</a:t>
            </a:r>
          </a:p>
        </p:txBody>
      </p:sp>
      <p:sp>
        <p:nvSpPr>
          <p:cNvPr name="TextBox 22" id="22"/>
          <p:cNvSpPr txBox="true"/>
          <p:nvPr/>
        </p:nvSpPr>
        <p:spPr>
          <a:xfrm rot="0">
            <a:off x="6573337" y="4247010"/>
            <a:ext cx="2280205" cy="709389"/>
          </a:xfrm>
          <a:prstGeom prst="rect">
            <a:avLst/>
          </a:prstGeom>
        </p:spPr>
        <p:txBody>
          <a:bodyPr anchor="t" rtlCol="false" tIns="0" lIns="0" bIns="0" rIns="0">
            <a:spAutoFit/>
          </a:bodyPr>
          <a:lstStyle/>
          <a:p>
            <a:pPr algn="ctr">
              <a:lnSpc>
                <a:spcPts val="5070"/>
              </a:lnSpc>
            </a:pPr>
            <a:r>
              <a:rPr lang="en-US" sz="3621">
                <a:solidFill>
                  <a:srgbClr val="443C31"/>
                </a:solidFill>
                <a:latin typeface="Arimo"/>
                <a:ea typeface="Arimo"/>
                <a:cs typeface="Arimo"/>
                <a:sym typeface="Arimo"/>
              </a:rPr>
              <a:t>OUTPUT</a:t>
            </a:r>
          </a:p>
        </p:txBody>
      </p:sp>
      <p:sp>
        <p:nvSpPr>
          <p:cNvPr name="TextBox 23" id="23"/>
          <p:cNvSpPr txBox="true"/>
          <p:nvPr/>
        </p:nvSpPr>
        <p:spPr>
          <a:xfrm rot="0">
            <a:off x="3778660" y="5129820"/>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B</a:t>
            </a:r>
          </a:p>
        </p:txBody>
      </p:sp>
      <p:sp>
        <p:nvSpPr>
          <p:cNvPr name="TextBox 24" id="24"/>
          <p:cNvSpPr txBox="true"/>
          <p:nvPr/>
        </p:nvSpPr>
        <p:spPr>
          <a:xfrm rot="0">
            <a:off x="3778660" y="6011298"/>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5" id="25"/>
          <p:cNvSpPr txBox="true"/>
          <p:nvPr/>
        </p:nvSpPr>
        <p:spPr>
          <a:xfrm rot="0">
            <a:off x="3778660" y="693669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6" id="26"/>
          <p:cNvSpPr txBox="true"/>
          <p:nvPr/>
        </p:nvSpPr>
        <p:spPr>
          <a:xfrm rot="0">
            <a:off x="1334426" y="78335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7" id="27"/>
          <p:cNvSpPr txBox="true"/>
          <p:nvPr/>
        </p:nvSpPr>
        <p:spPr>
          <a:xfrm rot="0">
            <a:off x="3778660" y="7838714"/>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28" id="28"/>
          <p:cNvSpPr txBox="true"/>
          <p:nvPr/>
        </p:nvSpPr>
        <p:spPr>
          <a:xfrm rot="0">
            <a:off x="1334426" y="87641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29" id="29"/>
          <p:cNvSpPr txBox="true"/>
          <p:nvPr/>
        </p:nvSpPr>
        <p:spPr>
          <a:xfrm rot="0">
            <a:off x="3778660" y="8769309"/>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0" id="30"/>
          <p:cNvSpPr txBox="true"/>
          <p:nvPr/>
        </p:nvSpPr>
        <p:spPr>
          <a:xfrm rot="0">
            <a:off x="10120357" y="2899919"/>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XOR B</a:t>
            </a:r>
          </a:p>
        </p:txBody>
      </p:sp>
      <p:sp>
        <p:nvSpPr>
          <p:cNvPr name="TextBox 31" id="31"/>
          <p:cNvSpPr txBox="true"/>
          <p:nvPr/>
        </p:nvSpPr>
        <p:spPr>
          <a:xfrm rot="0">
            <a:off x="10120357" y="6841702"/>
            <a:ext cx="7036036" cy="820312"/>
          </a:xfrm>
          <a:prstGeom prst="rect">
            <a:avLst/>
          </a:prstGeom>
        </p:spPr>
        <p:txBody>
          <a:bodyPr anchor="t" rtlCol="false" tIns="0" lIns="0" bIns="0" rIns="0">
            <a:spAutoFit/>
          </a:bodyPr>
          <a:lstStyle/>
          <a:p>
            <a:pPr algn="ctr">
              <a:lnSpc>
                <a:spcPts val="5833"/>
              </a:lnSpc>
            </a:pPr>
            <a:r>
              <a:rPr lang="en-US" sz="4166">
                <a:solidFill>
                  <a:srgbClr val="526262"/>
                </a:solidFill>
                <a:latin typeface="Arimo"/>
                <a:ea typeface="Arimo"/>
                <a:cs typeface="Arimo"/>
                <a:sym typeface="Arimo"/>
              </a:rPr>
              <a:t>X = A     B</a:t>
            </a:r>
          </a:p>
        </p:txBody>
      </p:sp>
      <p:sp>
        <p:nvSpPr>
          <p:cNvPr name="TextBox 32" id="32"/>
          <p:cNvSpPr txBox="true"/>
          <p:nvPr/>
        </p:nvSpPr>
        <p:spPr>
          <a:xfrm rot="0">
            <a:off x="3654666" y="1931483"/>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B</a:t>
            </a:r>
          </a:p>
        </p:txBody>
      </p:sp>
      <p:sp>
        <p:nvSpPr>
          <p:cNvPr name="TextBox 33" id="33"/>
          <p:cNvSpPr txBox="true"/>
          <p:nvPr/>
        </p:nvSpPr>
        <p:spPr>
          <a:xfrm rot="0">
            <a:off x="6401847" y="5997756"/>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sp>
        <p:nvSpPr>
          <p:cNvPr name="TextBox 34" id="34"/>
          <p:cNvSpPr txBox="true"/>
          <p:nvPr/>
        </p:nvSpPr>
        <p:spPr>
          <a:xfrm rot="0">
            <a:off x="6401847" y="6923152"/>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5" id="35"/>
          <p:cNvSpPr txBox="true"/>
          <p:nvPr/>
        </p:nvSpPr>
        <p:spPr>
          <a:xfrm rot="0">
            <a:off x="6401847" y="7825172"/>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1</a:t>
            </a:r>
          </a:p>
        </p:txBody>
      </p:sp>
      <p:sp>
        <p:nvSpPr>
          <p:cNvPr name="TextBox 36" id="36"/>
          <p:cNvSpPr txBox="true"/>
          <p:nvPr/>
        </p:nvSpPr>
        <p:spPr>
          <a:xfrm rot="0">
            <a:off x="6401847" y="8755767"/>
            <a:ext cx="2623186" cy="820312"/>
          </a:xfrm>
          <a:prstGeom prst="rect">
            <a:avLst/>
          </a:prstGeom>
        </p:spPr>
        <p:txBody>
          <a:bodyPr anchor="t" rtlCol="false" tIns="0" lIns="0" bIns="0" rIns="0">
            <a:spAutoFit/>
          </a:bodyPr>
          <a:lstStyle/>
          <a:p>
            <a:pPr algn="ctr">
              <a:lnSpc>
                <a:spcPts val="5833"/>
              </a:lnSpc>
            </a:pPr>
            <a:r>
              <a:rPr lang="en-US" sz="4166">
                <a:solidFill>
                  <a:srgbClr val="443C31"/>
                </a:solidFill>
                <a:latin typeface="Arimo"/>
                <a:ea typeface="Arimo"/>
                <a:cs typeface="Arimo"/>
                <a:sym typeface="Arimo"/>
              </a:rPr>
              <a:t>0</a:t>
            </a:r>
          </a:p>
        </p:txBody>
      </p:sp>
      <p:grpSp>
        <p:nvGrpSpPr>
          <p:cNvPr name="Group 37" id="37"/>
          <p:cNvGrpSpPr/>
          <p:nvPr/>
        </p:nvGrpSpPr>
        <p:grpSpPr>
          <a:xfrm rot="0">
            <a:off x="2703297" y="180743"/>
            <a:ext cx="13213526" cy="9925515"/>
            <a:chOff x="0" y="0"/>
            <a:chExt cx="17618034" cy="13234020"/>
          </a:xfrm>
        </p:grpSpPr>
        <p:sp>
          <p:nvSpPr>
            <p:cNvPr name="Freeform 38" id="3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70000"/>
              </a:blip>
              <a:stretch>
                <a:fillRect l="0" t="0" r="0" b="0"/>
              </a:stretch>
            </a:blipFill>
          </p:spPr>
        </p:sp>
        <p:sp>
          <p:nvSpPr>
            <p:cNvPr name="Freeform 39" id="3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40" id="4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2326723" y="1833756"/>
            <a:ext cx="13634555" cy="4023074"/>
            <a:chOff x="0" y="0"/>
            <a:chExt cx="18179407" cy="5364099"/>
          </a:xfrm>
        </p:grpSpPr>
        <p:sp>
          <p:nvSpPr>
            <p:cNvPr name="Freeform 3" id="3"/>
            <p:cNvSpPr/>
            <p:nvPr/>
          </p:nvSpPr>
          <p:spPr>
            <a:xfrm flipH="false" flipV="false" rot="0">
              <a:off x="0" y="0"/>
              <a:ext cx="18179416" cy="5364099"/>
            </a:xfrm>
            <a:custGeom>
              <a:avLst/>
              <a:gdLst/>
              <a:ahLst/>
              <a:cxnLst/>
              <a:rect r="r" b="b" t="t" l="l"/>
              <a:pathLst>
                <a:path h="5364099" w="18179416">
                  <a:moveTo>
                    <a:pt x="17599661" y="5364099"/>
                  </a:moveTo>
                  <a:lnTo>
                    <a:pt x="579755" y="5364099"/>
                  </a:lnTo>
                  <a:cubicBezTo>
                    <a:pt x="260350" y="5364099"/>
                    <a:pt x="0" y="5103749"/>
                    <a:pt x="0" y="4784344"/>
                  </a:cubicBezTo>
                  <a:lnTo>
                    <a:pt x="0" y="579755"/>
                  </a:lnTo>
                  <a:cubicBezTo>
                    <a:pt x="0" y="260350"/>
                    <a:pt x="260350" y="0"/>
                    <a:pt x="579755" y="0"/>
                  </a:cubicBezTo>
                  <a:lnTo>
                    <a:pt x="17599661" y="0"/>
                  </a:lnTo>
                  <a:cubicBezTo>
                    <a:pt x="17919193" y="0"/>
                    <a:pt x="18179416" y="260350"/>
                    <a:pt x="18179416" y="579755"/>
                  </a:cubicBezTo>
                  <a:lnTo>
                    <a:pt x="18179416" y="4784344"/>
                  </a:lnTo>
                  <a:cubicBezTo>
                    <a:pt x="18179416" y="5103876"/>
                    <a:pt x="17919066" y="5364099"/>
                    <a:pt x="17599661" y="5364099"/>
                  </a:cubicBezTo>
                  <a:close/>
                </a:path>
              </a:pathLst>
            </a:custGeom>
            <a:solidFill>
              <a:srgbClr val="0E1D40">
                <a:alpha val="98824"/>
              </a:srgbClr>
            </a:solidFill>
          </p:spPr>
        </p:sp>
      </p:grpSp>
      <p:sp>
        <p:nvSpPr>
          <p:cNvPr name="Freeform 4" id="4"/>
          <p:cNvSpPr/>
          <p:nvPr/>
        </p:nvSpPr>
        <p:spPr>
          <a:xfrm flipH="false" flipV="false" rot="0">
            <a:off x="8495309" y="2205316"/>
            <a:ext cx="4256846" cy="2314660"/>
          </a:xfrm>
          <a:custGeom>
            <a:avLst/>
            <a:gdLst/>
            <a:ahLst/>
            <a:cxnLst/>
            <a:rect r="r" b="b" t="t" l="l"/>
            <a:pathLst>
              <a:path h="2314660" w="4256846">
                <a:moveTo>
                  <a:pt x="0" y="0"/>
                </a:moveTo>
                <a:lnTo>
                  <a:pt x="4256846" y="0"/>
                </a:lnTo>
                <a:lnTo>
                  <a:pt x="4256846" y="2314660"/>
                </a:lnTo>
                <a:lnTo>
                  <a:pt x="0" y="2314660"/>
                </a:lnTo>
                <a:lnTo>
                  <a:pt x="0" y="0"/>
                </a:lnTo>
                <a:close/>
              </a:path>
            </a:pathLst>
          </a:custGeom>
          <a:blipFill>
            <a:blip r:embed="rId2">
              <a:extLst>
                <a:ext uri="{96DAC541-7B7A-43D3-8B79-37D633B846F1}">
                  <asvg:svgBlip xmlns:asvg="http://schemas.microsoft.com/office/drawing/2016/SVG/main" r:embed="rId3"/>
                </a:ext>
              </a:extLst>
            </a:blip>
            <a:stretch>
              <a:fillRect l="0" t="0" r="0" b="-164"/>
            </a:stretch>
          </a:blipFill>
        </p:spPr>
      </p:sp>
      <p:sp>
        <p:nvSpPr>
          <p:cNvPr name="Freeform 5" id="5"/>
          <p:cNvSpPr/>
          <p:nvPr/>
        </p:nvSpPr>
        <p:spPr>
          <a:xfrm flipH="false" flipV="false" rot="0">
            <a:off x="5629859" y="2247824"/>
            <a:ext cx="2992810" cy="2229643"/>
          </a:xfrm>
          <a:custGeom>
            <a:avLst/>
            <a:gdLst/>
            <a:ahLst/>
            <a:cxnLst/>
            <a:rect r="r" b="b" t="t" l="l"/>
            <a:pathLst>
              <a:path h="2229643" w="2992810">
                <a:moveTo>
                  <a:pt x="0" y="0"/>
                </a:moveTo>
                <a:lnTo>
                  <a:pt x="2992810" y="0"/>
                </a:lnTo>
                <a:lnTo>
                  <a:pt x="2992810" y="2229643"/>
                </a:lnTo>
                <a:lnTo>
                  <a:pt x="0" y="2229643"/>
                </a:lnTo>
                <a:lnTo>
                  <a:pt x="0" y="0"/>
                </a:lnTo>
                <a:close/>
              </a:path>
            </a:pathLst>
          </a:custGeom>
          <a:blipFill>
            <a:blip r:embed="rId4">
              <a:extLst>
                <a:ext uri="{96DAC541-7B7A-43D3-8B79-37D633B846F1}">
                  <asvg:svgBlip xmlns:asvg="http://schemas.microsoft.com/office/drawing/2016/SVG/main" r:embed="rId5"/>
                </a:ext>
              </a:extLst>
            </a:blip>
            <a:stretch>
              <a:fillRect l="0" t="0" r="0" b="-138"/>
            </a:stretch>
          </a:blipFill>
        </p:spPr>
      </p:sp>
      <p:sp>
        <p:nvSpPr>
          <p:cNvPr name="TextBox 6" id="6"/>
          <p:cNvSpPr txBox="true"/>
          <p:nvPr/>
        </p:nvSpPr>
        <p:spPr>
          <a:xfrm rot="0">
            <a:off x="8984224" y="4628378"/>
            <a:ext cx="2736071" cy="828558"/>
          </a:xfrm>
          <a:prstGeom prst="rect">
            <a:avLst/>
          </a:prstGeom>
        </p:spPr>
        <p:txBody>
          <a:bodyPr anchor="t" rtlCol="false" tIns="0" lIns="0" bIns="0" rIns="0">
            <a:spAutoFit/>
          </a:bodyPr>
          <a:lstStyle/>
          <a:p>
            <a:pPr algn="ctr">
              <a:lnSpc>
                <a:spcPts val="5983"/>
              </a:lnSpc>
            </a:pPr>
            <a:r>
              <a:rPr lang="en-US" sz="4273">
                <a:solidFill>
                  <a:srgbClr val="FFFFFF"/>
                </a:solidFill>
                <a:latin typeface="Arimo"/>
                <a:ea typeface="Arimo"/>
                <a:cs typeface="Arimo"/>
                <a:sym typeface="Arimo"/>
              </a:rPr>
              <a:t>NOT Gate</a:t>
            </a:r>
          </a:p>
        </p:txBody>
      </p:sp>
      <p:sp>
        <p:nvSpPr>
          <p:cNvPr name="TextBox 7" id="7"/>
          <p:cNvSpPr txBox="true"/>
          <p:nvPr/>
        </p:nvSpPr>
        <p:spPr>
          <a:xfrm rot="0">
            <a:off x="5565793" y="4628378"/>
            <a:ext cx="2736071" cy="828558"/>
          </a:xfrm>
          <a:prstGeom prst="rect">
            <a:avLst/>
          </a:prstGeom>
        </p:spPr>
        <p:txBody>
          <a:bodyPr anchor="t" rtlCol="false" tIns="0" lIns="0" bIns="0" rIns="0">
            <a:spAutoFit/>
          </a:bodyPr>
          <a:lstStyle/>
          <a:p>
            <a:pPr algn="ctr">
              <a:lnSpc>
                <a:spcPts val="5983"/>
              </a:lnSpc>
            </a:pPr>
            <a:r>
              <a:rPr lang="en-US" sz="4273">
                <a:solidFill>
                  <a:srgbClr val="FFFFFF"/>
                </a:solidFill>
                <a:latin typeface="Arimo"/>
                <a:ea typeface="Arimo"/>
                <a:cs typeface="Arimo"/>
                <a:sym typeface="Arimo"/>
              </a:rPr>
              <a:t>OR Gate</a:t>
            </a:r>
          </a:p>
        </p:txBody>
      </p:sp>
      <p:sp>
        <p:nvSpPr>
          <p:cNvPr name="TextBox 8" id="8"/>
          <p:cNvSpPr txBox="true"/>
          <p:nvPr/>
        </p:nvSpPr>
        <p:spPr>
          <a:xfrm rot="0">
            <a:off x="5565793" y="2043391"/>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A</a:t>
            </a:r>
          </a:p>
        </p:txBody>
      </p:sp>
      <p:sp>
        <p:nvSpPr>
          <p:cNvPr name="TextBox 9" id="9"/>
          <p:cNvSpPr txBox="true"/>
          <p:nvPr/>
        </p:nvSpPr>
        <p:spPr>
          <a:xfrm rot="0">
            <a:off x="12653472" y="2754264"/>
            <a:ext cx="892607" cy="988164"/>
          </a:xfrm>
          <a:prstGeom prst="rect">
            <a:avLst/>
          </a:prstGeom>
        </p:spPr>
        <p:txBody>
          <a:bodyPr anchor="t" rtlCol="false" tIns="0" lIns="0" bIns="0" rIns="0">
            <a:spAutoFit/>
          </a:bodyPr>
          <a:lstStyle/>
          <a:p>
            <a:pPr algn="ctr">
              <a:lnSpc>
                <a:spcPts val="7017"/>
              </a:lnSpc>
            </a:pPr>
            <a:r>
              <a:rPr lang="en-US" sz="5012">
                <a:solidFill>
                  <a:srgbClr val="FC9E19"/>
                </a:solidFill>
                <a:latin typeface="Arimo"/>
                <a:ea typeface="Arimo"/>
                <a:cs typeface="Arimo"/>
                <a:sym typeface="Arimo"/>
              </a:rPr>
              <a:t>X</a:t>
            </a:r>
          </a:p>
        </p:txBody>
      </p:sp>
      <p:sp>
        <p:nvSpPr>
          <p:cNvPr name="TextBox 10" id="10"/>
          <p:cNvSpPr txBox="true"/>
          <p:nvPr/>
        </p:nvSpPr>
        <p:spPr>
          <a:xfrm rot="0">
            <a:off x="5744745" y="3083418"/>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B</a:t>
            </a:r>
          </a:p>
        </p:txBody>
      </p:sp>
      <p:sp>
        <p:nvSpPr>
          <p:cNvPr name="TextBox 11" id="11"/>
          <p:cNvSpPr txBox="true"/>
          <p:nvPr/>
        </p:nvSpPr>
        <p:spPr>
          <a:xfrm rot="0">
            <a:off x="8301863" y="2374482"/>
            <a:ext cx="892607" cy="988164"/>
          </a:xfrm>
          <a:prstGeom prst="rect">
            <a:avLst/>
          </a:prstGeom>
        </p:spPr>
        <p:txBody>
          <a:bodyPr anchor="t" rtlCol="false" tIns="0" lIns="0" bIns="0" rIns="0">
            <a:spAutoFit/>
          </a:bodyPr>
          <a:lstStyle/>
          <a:p>
            <a:pPr algn="ctr">
              <a:lnSpc>
                <a:spcPts val="7017"/>
              </a:lnSpc>
            </a:pPr>
            <a:r>
              <a:rPr lang="en-US" sz="5012">
                <a:solidFill>
                  <a:srgbClr val="FC9E19"/>
                </a:solidFill>
                <a:latin typeface="Arimo"/>
                <a:ea typeface="Arimo"/>
                <a:cs typeface="Arimo"/>
                <a:sym typeface="Arimo"/>
              </a:rPr>
              <a:t>P</a:t>
            </a:r>
          </a:p>
        </p:txBody>
      </p:sp>
      <p:sp>
        <p:nvSpPr>
          <p:cNvPr name="TextBox 12" id="12"/>
          <p:cNvSpPr txBox="true"/>
          <p:nvPr/>
        </p:nvSpPr>
        <p:spPr>
          <a:xfrm rot="0">
            <a:off x="3008674" y="6009230"/>
            <a:ext cx="12952603" cy="3834798"/>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Basic logic gates can be combined together in a certain way to get different outputs.</a:t>
            </a:r>
          </a:p>
          <a:p>
            <a:pPr algn="ctr">
              <a:lnSpc>
                <a:spcPts val="5983"/>
              </a:lnSpc>
            </a:pPr>
          </a:p>
          <a:p>
            <a:pPr algn="ctr">
              <a:lnSpc>
                <a:spcPts val="5983"/>
              </a:lnSpc>
            </a:pPr>
            <a:r>
              <a:rPr lang="en-US" sz="4273">
                <a:solidFill>
                  <a:srgbClr val="262752"/>
                </a:solidFill>
                <a:latin typeface="Arimo"/>
                <a:ea typeface="Arimo"/>
                <a:cs typeface="Arimo"/>
                <a:sym typeface="Arimo"/>
              </a:rPr>
              <a:t>The combination of two or more logic gates forms a logic circuit. </a:t>
            </a:r>
          </a:p>
        </p:txBody>
      </p:sp>
      <p:grpSp>
        <p:nvGrpSpPr>
          <p:cNvPr name="Group 13" id="13"/>
          <p:cNvGrpSpPr/>
          <p:nvPr/>
        </p:nvGrpSpPr>
        <p:grpSpPr>
          <a:xfrm rot="0">
            <a:off x="2703297" y="180743"/>
            <a:ext cx="13213526" cy="9925515"/>
            <a:chOff x="0" y="0"/>
            <a:chExt cx="17618034" cy="13234020"/>
          </a:xfrm>
        </p:grpSpPr>
        <p:sp>
          <p:nvSpPr>
            <p:cNvPr name="Freeform 14" id="1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5" id="1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6" id="1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17" id="17"/>
          <p:cNvSpPr txBox="true"/>
          <p:nvPr/>
        </p:nvSpPr>
        <p:spPr>
          <a:xfrm rot="0">
            <a:off x="804809"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Combining logic gates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958505" y="2022133"/>
            <a:ext cx="8812254" cy="6971383"/>
            <a:chOff x="0" y="0"/>
            <a:chExt cx="11749672" cy="9295177"/>
          </a:xfrm>
        </p:grpSpPr>
        <p:sp>
          <p:nvSpPr>
            <p:cNvPr name="Freeform 3" id="3"/>
            <p:cNvSpPr/>
            <p:nvPr/>
          </p:nvSpPr>
          <p:spPr>
            <a:xfrm flipH="false" flipV="false" rot="0">
              <a:off x="0" y="0"/>
              <a:ext cx="11749659" cy="9295257"/>
            </a:xfrm>
            <a:custGeom>
              <a:avLst/>
              <a:gdLst/>
              <a:ahLst/>
              <a:cxnLst/>
              <a:rect r="r" b="b" t="t" l="l"/>
              <a:pathLst>
                <a:path h="9295257" w="11749659">
                  <a:moveTo>
                    <a:pt x="11108944" y="9295130"/>
                  </a:moveTo>
                  <a:lnTo>
                    <a:pt x="640715" y="9295130"/>
                  </a:lnTo>
                  <a:cubicBezTo>
                    <a:pt x="287655" y="9295130"/>
                    <a:pt x="0" y="9007475"/>
                    <a:pt x="0" y="8654542"/>
                  </a:cubicBezTo>
                  <a:lnTo>
                    <a:pt x="0" y="640715"/>
                  </a:lnTo>
                  <a:cubicBezTo>
                    <a:pt x="0" y="287655"/>
                    <a:pt x="287655" y="0"/>
                    <a:pt x="640715" y="0"/>
                  </a:cubicBezTo>
                  <a:lnTo>
                    <a:pt x="11108944" y="0"/>
                  </a:lnTo>
                  <a:cubicBezTo>
                    <a:pt x="11462003" y="0"/>
                    <a:pt x="11749659" y="287655"/>
                    <a:pt x="11749659" y="640715"/>
                  </a:cubicBezTo>
                  <a:lnTo>
                    <a:pt x="11749659" y="8654542"/>
                  </a:lnTo>
                  <a:cubicBezTo>
                    <a:pt x="11749659" y="9007602"/>
                    <a:pt x="11462003" y="9295257"/>
                    <a:pt x="11108944" y="9295257"/>
                  </a:cubicBezTo>
                  <a:close/>
                </a:path>
              </a:pathLst>
            </a:custGeom>
            <a:solidFill>
              <a:srgbClr val="0E1D40">
                <a:alpha val="98824"/>
              </a:srgbClr>
            </a:solidFill>
          </p:spPr>
        </p:sp>
      </p:grpSp>
      <p:sp>
        <p:nvSpPr>
          <p:cNvPr name="Freeform 4" id="4"/>
          <p:cNvSpPr/>
          <p:nvPr/>
        </p:nvSpPr>
        <p:spPr>
          <a:xfrm flipH="false" flipV="false" rot="0">
            <a:off x="4400944" y="4210005"/>
            <a:ext cx="4256846" cy="2314660"/>
          </a:xfrm>
          <a:custGeom>
            <a:avLst/>
            <a:gdLst/>
            <a:ahLst/>
            <a:cxnLst/>
            <a:rect r="r" b="b" t="t" l="l"/>
            <a:pathLst>
              <a:path h="2314660" w="4256846">
                <a:moveTo>
                  <a:pt x="0" y="0"/>
                </a:moveTo>
                <a:lnTo>
                  <a:pt x="4256846" y="0"/>
                </a:lnTo>
                <a:lnTo>
                  <a:pt x="4256846" y="2314660"/>
                </a:lnTo>
                <a:lnTo>
                  <a:pt x="0" y="2314660"/>
                </a:lnTo>
                <a:lnTo>
                  <a:pt x="0" y="0"/>
                </a:lnTo>
                <a:close/>
              </a:path>
            </a:pathLst>
          </a:custGeom>
          <a:blipFill>
            <a:blip r:embed="rId2">
              <a:extLst>
                <a:ext uri="{96DAC541-7B7A-43D3-8B79-37D633B846F1}">
                  <asvg:svgBlip xmlns:asvg="http://schemas.microsoft.com/office/drawing/2016/SVG/main" r:embed="rId3"/>
                </a:ext>
              </a:extLst>
            </a:blip>
            <a:stretch>
              <a:fillRect l="0" t="0" r="0" b="-164"/>
            </a:stretch>
          </a:blipFill>
        </p:spPr>
      </p:sp>
      <p:sp>
        <p:nvSpPr>
          <p:cNvPr name="Freeform 5" id="5"/>
          <p:cNvSpPr/>
          <p:nvPr/>
        </p:nvSpPr>
        <p:spPr>
          <a:xfrm flipH="false" flipV="false" rot="0">
            <a:off x="1535494" y="4252513"/>
            <a:ext cx="2992810" cy="2229643"/>
          </a:xfrm>
          <a:custGeom>
            <a:avLst/>
            <a:gdLst/>
            <a:ahLst/>
            <a:cxnLst/>
            <a:rect r="r" b="b" t="t" l="l"/>
            <a:pathLst>
              <a:path h="2229643" w="2992810">
                <a:moveTo>
                  <a:pt x="0" y="0"/>
                </a:moveTo>
                <a:lnTo>
                  <a:pt x="2992810" y="0"/>
                </a:lnTo>
                <a:lnTo>
                  <a:pt x="2992810" y="2229643"/>
                </a:lnTo>
                <a:lnTo>
                  <a:pt x="0" y="2229643"/>
                </a:lnTo>
                <a:lnTo>
                  <a:pt x="0" y="0"/>
                </a:lnTo>
                <a:close/>
              </a:path>
            </a:pathLst>
          </a:custGeom>
          <a:blipFill>
            <a:blip r:embed="rId4">
              <a:extLst>
                <a:ext uri="{96DAC541-7B7A-43D3-8B79-37D633B846F1}">
                  <asvg:svgBlip xmlns:asvg="http://schemas.microsoft.com/office/drawing/2016/SVG/main" r:embed="rId5"/>
                </a:ext>
              </a:extLst>
            </a:blip>
            <a:stretch>
              <a:fillRect l="0" t="0" r="0" b="-138"/>
            </a:stretch>
          </a:blipFill>
        </p:spPr>
      </p:sp>
      <p:sp>
        <p:nvSpPr>
          <p:cNvPr name="TextBox 6" id="6"/>
          <p:cNvSpPr txBox="true"/>
          <p:nvPr/>
        </p:nvSpPr>
        <p:spPr>
          <a:xfrm rot="0">
            <a:off x="4889859" y="6633067"/>
            <a:ext cx="2736071" cy="828558"/>
          </a:xfrm>
          <a:prstGeom prst="rect">
            <a:avLst/>
          </a:prstGeom>
        </p:spPr>
        <p:txBody>
          <a:bodyPr anchor="t" rtlCol="false" tIns="0" lIns="0" bIns="0" rIns="0">
            <a:spAutoFit/>
          </a:bodyPr>
          <a:lstStyle/>
          <a:p>
            <a:pPr algn="ctr">
              <a:lnSpc>
                <a:spcPts val="5983"/>
              </a:lnSpc>
            </a:pPr>
            <a:r>
              <a:rPr lang="en-US" sz="4273">
                <a:solidFill>
                  <a:srgbClr val="FFFFFF"/>
                </a:solidFill>
                <a:latin typeface="Arimo"/>
                <a:ea typeface="Arimo"/>
                <a:cs typeface="Arimo"/>
                <a:sym typeface="Arimo"/>
              </a:rPr>
              <a:t>NOT Gate</a:t>
            </a:r>
          </a:p>
        </p:txBody>
      </p:sp>
      <p:sp>
        <p:nvSpPr>
          <p:cNvPr name="TextBox 7" id="7"/>
          <p:cNvSpPr txBox="true"/>
          <p:nvPr/>
        </p:nvSpPr>
        <p:spPr>
          <a:xfrm rot="0">
            <a:off x="1471428" y="6633067"/>
            <a:ext cx="2736071" cy="828558"/>
          </a:xfrm>
          <a:prstGeom prst="rect">
            <a:avLst/>
          </a:prstGeom>
        </p:spPr>
        <p:txBody>
          <a:bodyPr anchor="t" rtlCol="false" tIns="0" lIns="0" bIns="0" rIns="0">
            <a:spAutoFit/>
          </a:bodyPr>
          <a:lstStyle/>
          <a:p>
            <a:pPr algn="ctr">
              <a:lnSpc>
                <a:spcPts val="5983"/>
              </a:lnSpc>
            </a:pPr>
            <a:r>
              <a:rPr lang="en-US" sz="4273">
                <a:solidFill>
                  <a:srgbClr val="FFFFFF"/>
                </a:solidFill>
                <a:latin typeface="Arimo"/>
                <a:ea typeface="Arimo"/>
                <a:cs typeface="Arimo"/>
                <a:sym typeface="Arimo"/>
              </a:rPr>
              <a:t>OR Gate</a:t>
            </a:r>
          </a:p>
        </p:txBody>
      </p:sp>
      <p:sp>
        <p:nvSpPr>
          <p:cNvPr name="TextBox 8" id="8"/>
          <p:cNvSpPr txBox="true"/>
          <p:nvPr/>
        </p:nvSpPr>
        <p:spPr>
          <a:xfrm rot="0">
            <a:off x="1471428" y="4048080"/>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A</a:t>
            </a:r>
          </a:p>
        </p:txBody>
      </p:sp>
      <p:sp>
        <p:nvSpPr>
          <p:cNvPr name="TextBox 9" id="9"/>
          <p:cNvSpPr txBox="true"/>
          <p:nvPr/>
        </p:nvSpPr>
        <p:spPr>
          <a:xfrm rot="0">
            <a:off x="8559107" y="4758953"/>
            <a:ext cx="892607" cy="988164"/>
          </a:xfrm>
          <a:prstGeom prst="rect">
            <a:avLst/>
          </a:prstGeom>
        </p:spPr>
        <p:txBody>
          <a:bodyPr anchor="t" rtlCol="false" tIns="0" lIns="0" bIns="0" rIns="0">
            <a:spAutoFit/>
          </a:bodyPr>
          <a:lstStyle/>
          <a:p>
            <a:pPr algn="ctr">
              <a:lnSpc>
                <a:spcPts val="7017"/>
              </a:lnSpc>
            </a:pPr>
            <a:r>
              <a:rPr lang="en-US" sz="5012">
                <a:solidFill>
                  <a:srgbClr val="FC9E19"/>
                </a:solidFill>
                <a:latin typeface="Arimo"/>
                <a:ea typeface="Arimo"/>
                <a:cs typeface="Arimo"/>
                <a:sym typeface="Arimo"/>
              </a:rPr>
              <a:t>X</a:t>
            </a:r>
          </a:p>
        </p:txBody>
      </p:sp>
      <p:sp>
        <p:nvSpPr>
          <p:cNvPr name="TextBox 10" id="10"/>
          <p:cNvSpPr txBox="true"/>
          <p:nvPr/>
        </p:nvSpPr>
        <p:spPr>
          <a:xfrm rot="0">
            <a:off x="1650380" y="5088108"/>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B</a:t>
            </a:r>
          </a:p>
        </p:txBody>
      </p:sp>
      <p:sp>
        <p:nvSpPr>
          <p:cNvPr name="TextBox 11" id="11"/>
          <p:cNvSpPr txBox="true"/>
          <p:nvPr/>
        </p:nvSpPr>
        <p:spPr>
          <a:xfrm rot="0">
            <a:off x="4207499" y="4379171"/>
            <a:ext cx="892607" cy="988164"/>
          </a:xfrm>
          <a:prstGeom prst="rect">
            <a:avLst/>
          </a:prstGeom>
        </p:spPr>
        <p:txBody>
          <a:bodyPr anchor="t" rtlCol="false" tIns="0" lIns="0" bIns="0" rIns="0">
            <a:spAutoFit/>
          </a:bodyPr>
          <a:lstStyle/>
          <a:p>
            <a:pPr algn="ctr">
              <a:lnSpc>
                <a:spcPts val="7017"/>
              </a:lnSpc>
            </a:pPr>
            <a:r>
              <a:rPr lang="en-US" sz="5012">
                <a:solidFill>
                  <a:srgbClr val="FC9E19"/>
                </a:solidFill>
                <a:latin typeface="Arimo"/>
                <a:ea typeface="Arimo"/>
                <a:cs typeface="Arimo"/>
                <a:sym typeface="Arimo"/>
              </a:rPr>
              <a:t>P</a:t>
            </a:r>
          </a:p>
        </p:txBody>
      </p:sp>
      <p:grpSp>
        <p:nvGrpSpPr>
          <p:cNvPr name="Group 12" id="12"/>
          <p:cNvGrpSpPr/>
          <p:nvPr/>
        </p:nvGrpSpPr>
        <p:grpSpPr>
          <a:xfrm rot="-5399999">
            <a:off x="4390386" y="4204381"/>
            <a:ext cx="526832" cy="47625"/>
            <a:chOff x="0" y="0"/>
            <a:chExt cx="702443" cy="63500"/>
          </a:xfrm>
        </p:grpSpPr>
        <p:sp>
          <p:nvSpPr>
            <p:cNvPr name="Freeform 13" id="13"/>
            <p:cNvSpPr/>
            <p:nvPr/>
          </p:nvSpPr>
          <p:spPr>
            <a:xfrm flipH="false" flipV="false" rot="0">
              <a:off x="31750" y="0"/>
              <a:ext cx="638937" cy="63500"/>
            </a:xfrm>
            <a:custGeom>
              <a:avLst/>
              <a:gdLst/>
              <a:ahLst/>
              <a:cxnLst/>
              <a:rect r="r" b="b" t="t" l="l"/>
              <a:pathLst>
                <a:path h="63500" w="638937">
                  <a:moveTo>
                    <a:pt x="0" y="0"/>
                  </a:moveTo>
                  <a:lnTo>
                    <a:pt x="638937" y="0"/>
                  </a:lnTo>
                  <a:lnTo>
                    <a:pt x="638937" y="63500"/>
                  </a:lnTo>
                  <a:lnTo>
                    <a:pt x="0" y="63500"/>
                  </a:lnTo>
                  <a:close/>
                </a:path>
              </a:pathLst>
            </a:custGeom>
            <a:solidFill>
              <a:srgbClr val="FFFFFF"/>
            </a:solidFill>
          </p:spPr>
        </p:sp>
      </p:grpSp>
      <p:sp>
        <p:nvSpPr>
          <p:cNvPr name="TextBox 14" id="14"/>
          <p:cNvSpPr txBox="true"/>
          <p:nvPr/>
        </p:nvSpPr>
        <p:spPr>
          <a:xfrm rot="0">
            <a:off x="2568811" y="3408597"/>
            <a:ext cx="4217608" cy="603807"/>
          </a:xfrm>
          <a:prstGeom prst="rect">
            <a:avLst/>
          </a:prstGeom>
        </p:spPr>
        <p:txBody>
          <a:bodyPr anchor="t" rtlCol="false" tIns="0" lIns="0" bIns="0" rIns="0">
            <a:spAutoFit/>
          </a:bodyPr>
          <a:lstStyle/>
          <a:p>
            <a:pPr algn="ctr">
              <a:lnSpc>
                <a:spcPts val="4258"/>
              </a:lnSpc>
            </a:pPr>
            <a:r>
              <a:rPr lang="en-US" sz="3041">
                <a:solidFill>
                  <a:srgbClr val="FFFFFF"/>
                </a:solidFill>
                <a:latin typeface="Arimo"/>
                <a:ea typeface="Arimo"/>
                <a:cs typeface="Arimo"/>
                <a:sym typeface="Arimo"/>
              </a:rPr>
              <a:t>Intermediate Output </a:t>
            </a:r>
          </a:p>
        </p:txBody>
      </p:sp>
      <p:graphicFrame>
        <p:nvGraphicFramePr>
          <p:cNvPr name="Table 15" id="15"/>
          <p:cNvGraphicFramePr>
            <a:graphicFrameLocks noGrp="true"/>
          </p:cNvGraphicFramePr>
          <p:nvPr/>
        </p:nvGraphicFramePr>
        <p:xfrm>
          <a:off x="10874815" y="3369746"/>
          <a:ext cx="6146800" cy="4343400"/>
        </p:xfrm>
        <a:graphic>
          <a:graphicData uri="http://schemas.openxmlformats.org/drawingml/2006/table">
            <a:tbl>
              <a:tblPr/>
              <a:tblGrid>
                <a:gridCol w="1536700"/>
                <a:gridCol w="1536700"/>
                <a:gridCol w="1536700"/>
                <a:gridCol w="1536700"/>
              </a:tblGrid>
              <a:tr h="75306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69435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1985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253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253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253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bl>
          </a:graphicData>
        </a:graphic>
      </p:graphicFrame>
      <p:sp>
        <p:nvSpPr>
          <p:cNvPr name="Freeform 16" id="16"/>
          <p:cNvSpPr/>
          <p:nvPr/>
        </p:nvSpPr>
        <p:spPr>
          <a:xfrm flipH="false" flipV="false" rot="0">
            <a:off x="10986536" y="3252912"/>
            <a:ext cx="2694796" cy="2609296"/>
          </a:xfrm>
          <a:custGeom>
            <a:avLst/>
            <a:gdLst/>
            <a:ahLst/>
            <a:cxnLst/>
            <a:rect r="r" b="b" t="t" l="l"/>
            <a:pathLst>
              <a:path h="2609296" w="2694796">
                <a:moveTo>
                  <a:pt x="0" y="0"/>
                </a:moveTo>
                <a:lnTo>
                  <a:pt x="2694796" y="0"/>
                </a:lnTo>
                <a:lnTo>
                  <a:pt x="2694796" y="2609296"/>
                </a:lnTo>
                <a:lnTo>
                  <a:pt x="0" y="2609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1448233" y="3326195"/>
            <a:ext cx="1841585" cy="573404"/>
          </a:xfrm>
          <a:prstGeom prst="rect">
            <a:avLst/>
          </a:prstGeom>
        </p:spPr>
        <p:txBody>
          <a:bodyPr anchor="t" rtlCol="false" tIns="0" lIns="0" bIns="0" rIns="0">
            <a:spAutoFit/>
          </a:bodyPr>
          <a:lstStyle/>
          <a:p>
            <a:pPr algn="ctr">
              <a:lnSpc>
                <a:spcPts val="4094"/>
              </a:lnSpc>
            </a:pPr>
            <a:r>
              <a:rPr lang="en-US" sz="2925">
                <a:solidFill>
                  <a:srgbClr val="FFFFFF"/>
                </a:solidFill>
                <a:latin typeface="Arimo"/>
                <a:ea typeface="Arimo"/>
                <a:cs typeface="Arimo"/>
                <a:sym typeface="Arimo"/>
              </a:rPr>
              <a:t>INPUT</a:t>
            </a:r>
          </a:p>
        </p:txBody>
      </p:sp>
      <p:sp>
        <p:nvSpPr>
          <p:cNvPr name="TextBox 18" id="18"/>
          <p:cNvSpPr txBox="true"/>
          <p:nvPr/>
        </p:nvSpPr>
        <p:spPr>
          <a:xfrm rot="0">
            <a:off x="10562695" y="4033690"/>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A</a:t>
            </a:r>
          </a:p>
        </p:txBody>
      </p:sp>
      <p:sp>
        <p:nvSpPr>
          <p:cNvPr name="TextBox 19" id="19"/>
          <p:cNvSpPr txBox="true"/>
          <p:nvPr/>
        </p:nvSpPr>
        <p:spPr>
          <a:xfrm rot="0">
            <a:off x="15140709" y="4033690"/>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X</a:t>
            </a:r>
          </a:p>
        </p:txBody>
      </p:sp>
      <p:sp>
        <p:nvSpPr>
          <p:cNvPr name="TextBox 20" id="20"/>
          <p:cNvSpPr txBox="true"/>
          <p:nvPr/>
        </p:nvSpPr>
        <p:spPr>
          <a:xfrm rot="0">
            <a:off x="10562695" y="4761243"/>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sp>
        <p:nvSpPr>
          <p:cNvPr name="TextBox 21" id="21"/>
          <p:cNvSpPr txBox="true"/>
          <p:nvPr/>
        </p:nvSpPr>
        <p:spPr>
          <a:xfrm rot="0">
            <a:off x="10562695" y="5488795"/>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sp>
        <p:nvSpPr>
          <p:cNvPr name="TextBox 22" id="22"/>
          <p:cNvSpPr txBox="true"/>
          <p:nvPr/>
        </p:nvSpPr>
        <p:spPr>
          <a:xfrm rot="0">
            <a:off x="14041487" y="3315311"/>
            <a:ext cx="1153366" cy="573404"/>
          </a:xfrm>
          <a:prstGeom prst="rect">
            <a:avLst/>
          </a:prstGeom>
        </p:spPr>
        <p:txBody>
          <a:bodyPr anchor="t" rtlCol="false" tIns="0" lIns="0" bIns="0" rIns="0">
            <a:spAutoFit/>
          </a:bodyPr>
          <a:lstStyle/>
          <a:p>
            <a:pPr algn="ctr">
              <a:lnSpc>
                <a:spcPts val="4094"/>
              </a:lnSpc>
            </a:pPr>
            <a:r>
              <a:rPr lang="en-US" sz="2925">
                <a:solidFill>
                  <a:srgbClr val="FFFFFF"/>
                </a:solidFill>
                <a:latin typeface="Arimo"/>
                <a:ea typeface="Arimo"/>
                <a:cs typeface="Arimo"/>
                <a:sym typeface="Arimo"/>
              </a:rPr>
              <a:t>OR</a:t>
            </a:r>
          </a:p>
        </p:txBody>
      </p:sp>
      <p:sp>
        <p:nvSpPr>
          <p:cNvPr name="TextBox 23" id="23"/>
          <p:cNvSpPr txBox="true"/>
          <p:nvPr/>
        </p:nvSpPr>
        <p:spPr>
          <a:xfrm rot="0">
            <a:off x="11922896" y="4035921"/>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B</a:t>
            </a:r>
          </a:p>
        </p:txBody>
      </p:sp>
      <p:sp>
        <p:nvSpPr>
          <p:cNvPr name="TextBox 24" id="24"/>
          <p:cNvSpPr txBox="true"/>
          <p:nvPr/>
        </p:nvSpPr>
        <p:spPr>
          <a:xfrm rot="0">
            <a:off x="11922896" y="4747838"/>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sp>
        <p:nvSpPr>
          <p:cNvPr name="TextBox 25" id="25"/>
          <p:cNvSpPr txBox="true"/>
          <p:nvPr/>
        </p:nvSpPr>
        <p:spPr>
          <a:xfrm rot="0">
            <a:off x="11922896" y="5495225"/>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26" id="26"/>
          <p:cNvSpPr txBox="true"/>
          <p:nvPr/>
        </p:nvSpPr>
        <p:spPr>
          <a:xfrm rot="0">
            <a:off x="10562695" y="6217303"/>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27" id="27"/>
          <p:cNvSpPr txBox="true"/>
          <p:nvPr/>
        </p:nvSpPr>
        <p:spPr>
          <a:xfrm rot="0">
            <a:off x="11922896" y="6223732"/>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sp>
        <p:nvSpPr>
          <p:cNvPr name="TextBox 28" id="28"/>
          <p:cNvSpPr txBox="true"/>
          <p:nvPr/>
        </p:nvSpPr>
        <p:spPr>
          <a:xfrm rot="0">
            <a:off x="10562695" y="6968889"/>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29" id="29"/>
          <p:cNvSpPr txBox="true"/>
          <p:nvPr/>
        </p:nvSpPr>
        <p:spPr>
          <a:xfrm rot="0">
            <a:off x="11922896" y="6975318"/>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30" id="30"/>
          <p:cNvSpPr txBox="true"/>
          <p:nvPr/>
        </p:nvSpPr>
        <p:spPr>
          <a:xfrm rot="0">
            <a:off x="14041487" y="4092037"/>
            <a:ext cx="1153366" cy="573404"/>
          </a:xfrm>
          <a:prstGeom prst="rect">
            <a:avLst/>
          </a:prstGeom>
        </p:spPr>
        <p:txBody>
          <a:bodyPr anchor="t" rtlCol="false" tIns="0" lIns="0" bIns="0" rIns="0">
            <a:spAutoFit/>
          </a:bodyPr>
          <a:lstStyle/>
          <a:p>
            <a:pPr algn="ctr">
              <a:lnSpc>
                <a:spcPts val="4094"/>
              </a:lnSpc>
            </a:pPr>
            <a:r>
              <a:rPr lang="en-US" sz="2925">
                <a:solidFill>
                  <a:srgbClr val="FFFFFF"/>
                </a:solidFill>
                <a:latin typeface="Arimo"/>
                <a:ea typeface="Arimo"/>
                <a:cs typeface="Arimo"/>
                <a:sym typeface="Arimo"/>
              </a:rPr>
              <a:t>P</a:t>
            </a:r>
          </a:p>
        </p:txBody>
      </p:sp>
      <p:sp>
        <p:nvSpPr>
          <p:cNvPr name="TextBox 31" id="31"/>
          <p:cNvSpPr txBox="true"/>
          <p:nvPr/>
        </p:nvSpPr>
        <p:spPr>
          <a:xfrm rot="0">
            <a:off x="14041487" y="4776413"/>
            <a:ext cx="1153366" cy="573404"/>
          </a:xfrm>
          <a:prstGeom prst="rect">
            <a:avLst/>
          </a:prstGeom>
        </p:spPr>
        <p:txBody>
          <a:bodyPr anchor="t" rtlCol="false" tIns="0" lIns="0" bIns="0" rIns="0">
            <a:spAutoFit/>
          </a:bodyPr>
          <a:lstStyle/>
          <a:p>
            <a:pPr algn="ctr">
              <a:lnSpc>
                <a:spcPts val="4094"/>
              </a:lnSpc>
            </a:pPr>
            <a:r>
              <a:rPr lang="en-US" sz="2925">
                <a:solidFill>
                  <a:srgbClr val="FFFFFF"/>
                </a:solidFill>
                <a:latin typeface="Arimo"/>
                <a:ea typeface="Arimo"/>
                <a:cs typeface="Arimo"/>
                <a:sym typeface="Arimo"/>
              </a:rPr>
              <a:t>0</a:t>
            </a:r>
          </a:p>
        </p:txBody>
      </p:sp>
      <p:sp>
        <p:nvSpPr>
          <p:cNvPr name="TextBox 32" id="32"/>
          <p:cNvSpPr txBox="true"/>
          <p:nvPr/>
        </p:nvSpPr>
        <p:spPr>
          <a:xfrm rot="0">
            <a:off x="13558875" y="5461989"/>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33" id="33"/>
          <p:cNvSpPr txBox="true"/>
          <p:nvPr/>
        </p:nvSpPr>
        <p:spPr>
          <a:xfrm rot="0">
            <a:off x="13558875" y="6190496"/>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34" id="34"/>
          <p:cNvSpPr txBox="true"/>
          <p:nvPr/>
        </p:nvSpPr>
        <p:spPr>
          <a:xfrm rot="0">
            <a:off x="13558875" y="6942082"/>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1</a:t>
            </a:r>
          </a:p>
        </p:txBody>
      </p:sp>
      <p:sp>
        <p:nvSpPr>
          <p:cNvPr name="TextBox 35" id="35"/>
          <p:cNvSpPr txBox="true"/>
          <p:nvPr/>
        </p:nvSpPr>
        <p:spPr>
          <a:xfrm rot="0">
            <a:off x="15564234" y="3383723"/>
            <a:ext cx="1212453" cy="465711"/>
          </a:xfrm>
          <a:prstGeom prst="rect">
            <a:avLst/>
          </a:prstGeom>
        </p:spPr>
        <p:txBody>
          <a:bodyPr anchor="t" rtlCol="false" tIns="0" lIns="0" bIns="0" rIns="0">
            <a:spAutoFit/>
          </a:bodyPr>
          <a:lstStyle/>
          <a:p>
            <a:pPr algn="ctr">
              <a:lnSpc>
                <a:spcPts val="3205"/>
              </a:lnSpc>
            </a:pPr>
            <a:r>
              <a:rPr lang="en-US" sz="2289">
                <a:solidFill>
                  <a:srgbClr val="FFFFFF"/>
                </a:solidFill>
                <a:latin typeface="Arimo"/>
                <a:ea typeface="Arimo"/>
                <a:cs typeface="Arimo"/>
                <a:sym typeface="Arimo"/>
              </a:rPr>
              <a:t>OUTPUT</a:t>
            </a:r>
          </a:p>
        </p:txBody>
      </p:sp>
      <p:sp>
        <p:nvSpPr>
          <p:cNvPr name="TextBox 36" id="36"/>
          <p:cNvSpPr txBox="true"/>
          <p:nvPr/>
        </p:nvSpPr>
        <p:spPr>
          <a:xfrm rot="0">
            <a:off x="15623322" y="4809649"/>
            <a:ext cx="1153366" cy="573404"/>
          </a:xfrm>
          <a:prstGeom prst="rect">
            <a:avLst/>
          </a:prstGeom>
        </p:spPr>
        <p:txBody>
          <a:bodyPr anchor="t" rtlCol="false" tIns="0" lIns="0" bIns="0" rIns="0">
            <a:spAutoFit/>
          </a:bodyPr>
          <a:lstStyle/>
          <a:p>
            <a:pPr algn="ctr">
              <a:lnSpc>
                <a:spcPts val="4094"/>
              </a:lnSpc>
            </a:pPr>
            <a:r>
              <a:rPr lang="en-US" sz="2925">
                <a:solidFill>
                  <a:srgbClr val="FFFFFF"/>
                </a:solidFill>
                <a:latin typeface="Arimo"/>
                <a:ea typeface="Arimo"/>
                <a:cs typeface="Arimo"/>
                <a:sym typeface="Arimo"/>
              </a:rPr>
              <a:t>1</a:t>
            </a:r>
          </a:p>
        </p:txBody>
      </p:sp>
      <p:sp>
        <p:nvSpPr>
          <p:cNvPr name="TextBox 37" id="37"/>
          <p:cNvSpPr txBox="true"/>
          <p:nvPr/>
        </p:nvSpPr>
        <p:spPr>
          <a:xfrm rot="0">
            <a:off x="15140709" y="5495225"/>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sp>
        <p:nvSpPr>
          <p:cNvPr name="TextBox 38" id="38"/>
          <p:cNvSpPr txBox="true"/>
          <p:nvPr/>
        </p:nvSpPr>
        <p:spPr>
          <a:xfrm rot="0">
            <a:off x="15140709" y="6223732"/>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sp>
        <p:nvSpPr>
          <p:cNvPr name="TextBox 39" id="39"/>
          <p:cNvSpPr txBox="true"/>
          <p:nvPr/>
        </p:nvSpPr>
        <p:spPr>
          <a:xfrm rot="0">
            <a:off x="15140709" y="6975318"/>
            <a:ext cx="2118591" cy="667003"/>
          </a:xfrm>
          <a:prstGeom prst="rect">
            <a:avLst/>
          </a:prstGeom>
        </p:spPr>
        <p:txBody>
          <a:bodyPr anchor="t" rtlCol="false" tIns="0" lIns="0" bIns="0" rIns="0">
            <a:spAutoFit/>
          </a:bodyPr>
          <a:lstStyle/>
          <a:p>
            <a:pPr algn="ctr">
              <a:lnSpc>
                <a:spcPts val="4710"/>
              </a:lnSpc>
            </a:pPr>
            <a:r>
              <a:rPr lang="en-US" sz="3364">
                <a:solidFill>
                  <a:srgbClr val="FFFFFF"/>
                </a:solidFill>
                <a:latin typeface="Arimo"/>
                <a:ea typeface="Arimo"/>
                <a:cs typeface="Arimo"/>
                <a:sym typeface="Arimo"/>
              </a:rPr>
              <a:t>0</a:t>
            </a:r>
          </a:p>
        </p:txBody>
      </p:sp>
      <p:grpSp>
        <p:nvGrpSpPr>
          <p:cNvPr name="Group 40" id="40"/>
          <p:cNvGrpSpPr/>
          <p:nvPr/>
        </p:nvGrpSpPr>
        <p:grpSpPr>
          <a:xfrm rot="0">
            <a:off x="15109045" y="5088038"/>
            <a:ext cx="821195" cy="38100"/>
            <a:chOff x="0" y="0"/>
            <a:chExt cx="1094927" cy="50800"/>
          </a:xfrm>
        </p:grpSpPr>
        <p:sp>
          <p:nvSpPr>
            <p:cNvPr name="Freeform 41" id="41"/>
            <p:cNvSpPr/>
            <p:nvPr/>
          </p:nvSpPr>
          <p:spPr>
            <a:xfrm flipH="false" flipV="false" rot="0">
              <a:off x="25400" y="0"/>
              <a:ext cx="1044067" cy="50800"/>
            </a:xfrm>
            <a:custGeom>
              <a:avLst/>
              <a:gdLst/>
              <a:ahLst/>
              <a:cxnLst/>
              <a:rect r="r" b="b" t="t" l="l"/>
              <a:pathLst>
                <a:path h="50800" w="1044067">
                  <a:moveTo>
                    <a:pt x="0" y="0"/>
                  </a:moveTo>
                  <a:lnTo>
                    <a:pt x="1044067" y="0"/>
                  </a:lnTo>
                  <a:lnTo>
                    <a:pt x="1044067" y="50800"/>
                  </a:lnTo>
                  <a:lnTo>
                    <a:pt x="0" y="50800"/>
                  </a:lnTo>
                  <a:close/>
                </a:path>
              </a:pathLst>
            </a:custGeom>
            <a:solidFill>
              <a:srgbClr val="000000"/>
            </a:solidFill>
          </p:spPr>
        </p:sp>
      </p:grpSp>
      <p:grpSp>
        <p:nvGrpSpPr>
          <p:cNvPr name="Group 42" id="42"/>
          <p:cNvGrpSpPr/>
          <p:nvPr/>
        </p:nvGrpSpPr>
        <p:grpSpPr>
          <a:xfrm rot="0">
            <a:off x="15109045" y="5847759"/>
            <a:ext cx="821195" cy="38100"/>
            <a:chOff x="0" y="0"/>
            <a:chExt cx="1094927" cy="50800"/>
          </a:xfrm>
        </p:grpSpPr>
        <p:sp>
          <p:nvSpPr>
            <p:cNvPr name="Freeform 43" id="43"/>
            <p:cNvSpPr/>
            <p:nvPr/>
          </p:nvSpPr>
          <p:spPr>
            <a:xfrm flipH="false" flipV="false" rot="0">
              <a:off x="25400" y="0"/>
              <a:ext cx="1044067" cy="50800"/>
            </a:xfrm>
            <a:custGeom>
              <a:avLst/>
              <a:gdLst/>
              <a:ahLst/>
              <a:cxnLst/>
              <a:rect r="r" b="b" t="t" l="l"/>
              <a:pathLst>
                <a:path h="50800" w="1044067">
                  <a:moveTo>
                    <a:pt x="0" y="0"/>
                  </a:moveTo>
                  <a:lnTo>
                    <a:pt x="1044067" y="0"/>
                  </a:lnTo>
                  <a:lnTo>
                    <a:pt x="1044067" y="50800"/>
                  </a:lnTo>
                  <a:lnTo>
                    <a:pt x="0" y="50800"/>
                  </a:lnTo>
                  <a:close/>
                </a:path>
              </a:pathLst>
            </a:custGeom>
            <a:solidFill>
              <a:srgbClr val="000000"/>
            </a:solidFill>
          </p:spPr>
        </p:sp>
      </p:grpSp>
      <p:grpSp>
        <p:nvGrpSpPr>
          <p:cNvPr name="Group 44" id="44"/>
          <p:cNvGrpSpPr/>
          <p:nvPr/>
        </p:nvGrpSpPr>
        <p:grpSpPr>
          <a:xfrm rot="0">
            <a:off x="15153637" y="6576266"/>
            <a:ext cx="821195" cy="38100"/>
            <a:chOff x="0" y="0"/>
            <a:chExt cx="1094927" cy="50800"/>
          </a:xfrm>
        </p:grpSpPr>
        <p:sp>
          <p:nvSpPr>
            <p:cNvPr name="Freeform 45" id="45"/>
            <p:cNvSpPr/>
            <p:nvPr/>
          </p:nvSpPr>
          <p:spPr>
            <a:xfrm flipH="false" flipV="false" rot="0">
              <a:off x="25400" y="0"/>
              <a:ext cx="1044067" cy="50800"/>
            </a:xfrm>
            <a:custGeom>
              <a:avLst/>
              <a:gdLst/>
              <a:ahLst/>
              <a:cxnLst/>
              <a:rect r="r" b="b" t="t" l="l"/>
              <a:pathLst>
                <a:path h="50800" w="1044067">
                  <a:moveTo>
                    <a:pt x="0" y="0"/>
                  </a:moveTo>
                  <a:lnTo>
                    <a:pt x="1044067" y="0"/>
                  </a:lnTo>
                  <a:lnTo>
                    <a:pt x="1044067" y="50800"/>
                  </a:lnTo>
                  <a:lnTo>
                    <a:pt x="0" y="50800"/>
                  </a:lnTo>
                  <a:close/>
                </a:path>
              </a:pathLst>
            </a:custGeom>
            <a:solidFill>
              <a:srgbClr val="000000"/>
            </a:solidFill>
          </p:spPr>
        </p:sp>
      </p:grpSp>
      <p:grpSp>
        <p:nvGrpSpPr>
          <p:cNvPr name="Group 46" id="46"/>
          <p:cNvGrpSpPr/>
          <p:nvPr/>
        </p:nvGrpSpPr>
        <p:grpSpPr>
          <a:xfrm rot="0">
            <a:off x="15109045" y="7321423"/>
            <a:ext cx="821195" cy="38100"/>
            <a:chOff x="0" y="0"/>
            <a:chExt cx="1094927" cy="50800"/>
          </a:xfrm>
        </p:grpSpPr>
        <p:sp>
          <p:nvSpPr>
            <p:cNvPr name="Freeform 47" id="47"/>
            <p:cNvSpPr/>
            <p:nvPr/>
          </p:nvSpPr>
          <p:spPr>
            <a:xfrm flipH="false" flipV="false" rot="0">
              <a:off x="25400" y="0"/>
              <a:ext cx="1044067" cy="50800"/>
            </a:xfrm>
            <a:custGeom>
              <a:avLst/>
              <a:gdLst/>
              <a:ahLst/>
              <a:cxnLst/>
              <a:rect r="r" b="b" t="t" l="l"/>
              <a:pathLst>
                <a:path h="50800" w="1044067">
                  <a:moveTo>
                    <a:pt x="0" y="0"/>
                  </a:moveTo>
                  <a:lnTo>
                    <a:pt x="1044067" y="0"/>
                  </a:lnTo>
                  <a:lnTo>
                    <a:pt x="1044067" y="50800"/>
                  </a:lnTo>
                  <a:lnTo>
                    <a:pt x="0" y="50800"/>
                  </a:lnTo>
                  <a:close/>
                </a:path>
              </a:pathLst>
            </a:custGeom>
            <a:solidFill>
              <a:srgbClr val="000000"/>
            </a:solidFill>
          </p:spPr>
        </p:sp>
      </p:grpSp>
      <p:grpSp>
        <p:nvGrpSpPr>
          <p:cNvPr name="Group 48" id="48"/>
          <p:cNvGrpSpPr/>
          <p:nvPr/>
        </p:nvGrpSpPr>
        <p:grpSpPr>
          <a:xfrm rot="-5399999">
            <a:off x="14330941" y="2892017"/>
            <a:ext cx="526832" cy="47625"/>
            <a:chOff x="0" y="0"/>
            <a:chExt cx="702443" cy="63500"/>
          </a:xfrm>
        </p:grpSpPr>
        <p:sp>
          <p:nvSpPr>
            <p:cNvPr name="Freeform 49" id="49"/>
            <p:cNvSpPr/>
            <p:nvPr/>
          </p:nvSpPr>
          <p:spPr>
            <a:xfrm flipH="false" flipV="false" rot="0">
              <a:off x="31750" y="0"/>
              <a:ext cx="638937" cy="63500"/>
            </a:xfrm>
            <a:custGeom>
              <a:avLst/>
              <a:gdLst/>
              <a:ahLst/>
              <a:cxnLst/>
              <a:rect r="r" b="b" t="t" l="l"/>
              <a:pathLst>
                <a:path h="63500" w="638937">
                  <a:moveTo>
                    <a:pt x="0" y="0"/>
                  </a:moveTo>
                  <a:lnTo>
                    <a:pt x="638937" y="0"/>
                  </a:lnTo>
                  <a:lnTo>
                    <a:pt x="638937" y="63500"/>
                  </a:lnTo>
                  <a:lnTo>
                    <a:pt x="0" y="63500"/>
                  </a:lnTo>
                  <a:close/>
                </a:path>
              </a:pathLst>
            </a:custGeom>
            <a:solidFill>
              <a:srgbClr val="FFFFFF"/>
            </a:solidFill>
          </p:spPr>
        </p:sp>
      </p:grpSp>
      <p:sp>
        <p:nvSpPr>
          <p:cNvPr name="TextBox 50" id="50"/>
          <p:cNvSpPr txBox="true"/>
          <p:nvPr/>
        </p:nvSpPr>
        <p:spPr>
          <a:xfrm rot="0">
            <a:off x="12509366" y="2096233"/>
            <a:ext cx="4217608" cy="599011"/>
          </a:xfrm>
          <a:prstGeom prst="rect">
            <a:avLst/>
          </a:prstGeom>
        </p:spPr>
        <p:txBody>
          <a:bodyPr anchor="t" rtlCol="false" tIns="0" lIns="0" bIns="0" rIns="0">
            <a:spAutoFit/>
          </a:bodyPr>
          <a:lstStyle/>
          <a:p>
            <a:pPr algn="ctr">
              <a:lnSpc>
                <a:spcPts val="4258"/>
              </a:lnSpc>
            </a:pPr>
            <a:r>
              <a:rPr lang="en-US" sz="3041">
                <a:solidFill>
                  <a:srgbClr val="282854"/>
                </a:solidFill>
                <a:latin typeface="Arimo"/>
                <a:ea typeface="Arimo"/>
                <a:cs typeface="Arimo"/>
                <a:sym typeface="Arimo"/>
              </a:rPr>
              <a:t>Intermediate Output </a:t>
            </a:r>
          </a:p>
        </p:txBody>
      </p:sp>
      <p:grpSp>
        <p:nvGrpSpPr>
          <p:cNvPr name="Group 51" id="51"/>
          <p:cNvGrpSpPr/>
          <p:nvPr/>
        </p:nvGrpSpPr>
        <p:grpSpPr>
          <a:xfrm rot="0">
            <a:off x="2703297" y="180743"/>
            <a:ext cx="13213526" cy="9925515"/>
            <a:chOff x="0" y="0"/>
            <a:chExt cx="17618034" cy="13234020"/>
          </a:xfrm>
        </p:grpSpPr>
        <p:sp>
          <p:nvSpPr>
            <p:cNvPr name="Freeform 52" id="5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53" id="5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54" id="5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
        <p:nvSpPr>
          <p:cNvPr name="TextBox 55" id="55"/>
          <p:cNvSpPr txBox="true"/>
          <p:nvPr/>
        </p:nvSpPr>
        <p:spPr>
          <a:xfrm rot="0">
            <a:off x="804809"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Combining logic gates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2326723" y="1823172"/>
            <a:ext cx="13634555" cy="6092299"/>
            <a:chOff x="0" y="0"/>
            <a:chExt cx="18179407" cy="8123065"/>
          </a:xfrm>
        </p:grpSpPr>
        <p:sp>
          <p:nvSpPr>
            <p:cNvPr name="Freeform 3" id="3"/>
            <p:cNvSpPr/>
            <p:nvPr/>
          </p:nvSpPr>
          <p:spPr>
            <a:xfrm flipH="false" flipV="false" rot="0">
              <a:off x="0" y="0"/>
              <a:ext cx="18179416" cy="8123048"/>
            </a:xfrm>
            <a:custGeom>
              <a:avLst/>
              <a:gdLst/>
              <a:ahLst/>
              <a:cxnLst/>
              <a:rect r="r" b="b" t="t" l="l"/>
              <a:pathLst>
                <a:path h="8123048" w="18179416">
                  <a:moveTo>
                    <a:pt x="17599661" y="8123047"/>
                  </a:moveTo>
                  <a:lnTo>
                    <a:pt x="579755" y="8123047"/>
                  </a:lnTo>
                  <a:cubicBezTo>
                    <a:pt x="260350" y="8123047"/>
                    <a:pt x="0" y="7862697"/>
                    <a:pt x="0" y="7543292"/>
                  </a:cubicBezTo>
                  <a:lnTo>
                    <a:pt x="0" y="579755"/>
                  </a:lnTo>
                  <a:cubicBezTo>
                    <a:pt x="0" y="260350"/>
                    <a:pt x="260350" y="0"/>
                    <a:pt x="579755" y="0"/>
                  </a:cubicBezTo>
                  <a:lnTo>
                    <a:pt x="17599661" y="0"/>
                  </a:lnTo>
                  <a:cubicBezTo>
                    <a:pt x="17919193" y="0"/>
                    <a:pt x="18179416" y="260350"/>
                    <a:pt x="18179416" y="579755"/>
                  </a:cubicBezTo>
                  <a:lnTo>
                    <a:pt x="18179416" y="7543292"/>
                  </a:lnTo>
                  <a:cubicBezTo>
                    <a:pt x="18179416" y="7862824"/>
                    <a:pt x="17919066" y="8123048"/>
                    <a:pt x="17599661" y="8123048"/>
                  </a:cubicBezTo>
                  <a:close/>
                </a:path>
              </a:pathLst>
            </a:custGeom>
            <a:solidFill>
              <a:srgbClr val="0E1D40">
                <a:alpha val="98824"/>
              </a:srgbClr>
            </a:solidFill>
          </p:spPr>
        </p:sp>
      </p:grpSp>
      <p:sp>
        <p:nvSpPr>
          <p:cNvPr name="Freeform 4" id="4"/>
          <p:cNvSpPr/>
          <p:nvPr/>
        </p:nvSpPr>
        <p:spPr>
          <a:xfrm flipH="false" flipV="false" rot="0">
            <a:off x="5792055" y="5949130"/>
            <a:ext cx="3003422" cy="1633111"/>
          </a:xfrm>
          <a:custGeom>
            <a:avLst/>
            <a:gdLst/>
            <a:ahLst/>
            <a:cxnLst/>
            <a:rect r="r" b="b" t="t" l="l"/>
            <a:pathLst>
              <a:path h="1633111" w="3003422">
                <a:moveTo>
                  <a:pt x="0" y="0"/>
                </a:moveTo>
                <a:lnTo>
                  <a:pt x="3003422" y="0"/>
                </a:lnTo>
                <a:lnTo>
                  <a:pt x="3003422" y="1633111"/>
                </a:lnTo>
                <a:lnTo>
                  <a:pt x="0" y="1633111"/>
                </a:lnTo>
                <a:lnTo>
                  <a:pt x="0" y="0"/>
                </a:lnTo>
                <a:close/>
              </a:path>
            </a:pathLst>
          </a:custGeom>
          <a:blipFill>
            <a:blip r:embed="rId2">
              <a:extLst>
                <a:ext uri="{96DAC541-7B7A-43D3-8B79-37D633B846F1}">
                  <asvg:svgBlip xmlns:asvg="http://schemas.microsoft.com/office/drawing/2016/SVG/main" r:embed="rId3"/>
                </a:ext>
              </a:extLst>
            </a:blip>
            <a:stretch>
              <a:fillRect l="0" t="0" r="0" b="-101"/>
            </a:stretch>
          </a:blipFill>
        </p:spPr>
      </p:sp>
      <p:sp>
        <p:nvSpPr>
          <p:cNvPr name="Freeform 5" id="5"/>
          <p:cNvSpPr/>
          <p:nvPr/>
        </p:nvSpPr>
        <p:spPr>
          <a:xfrm flipH="false" flipV="false" rot="0">
            <a:off x="5711530" y="2205316"/>
            <a:ext cx="2992810" cy="2229643"/>
          </a:xfrm>
          <a:custGeom>
            <a:avLst/>
            <a:gdLst/>
            <a:ahLst/>
            <a:cxnLst/>
            <a:rect r="r" b="b" t="t" l="l"/>
            <a:pathLst>
              <a:path h="2229643" w="2992810">
                <a:moveTo>
                  <a:pt x="0" y="0"/>
                </a:moveTo>
                <a:lnTo>
                  <a:pt x="2992810" y="0"/>
                </a:lnTo>
                <a:lnTo>
                  <a:pt x="2992810" y="2229643"/>
                </a:lnTo>
                <a:lnTo>
                  <a:pt x="0" y="2229643"/>
                </a:lnTo>
                <a:lnTo>
                  <a:pt x="0" y="0"/>
                </a:lnTo>
                <a:close/>
              </a:path>
            </a:pathLst>
          </a:custGeom>
          <a:blipFill>
            <a:blip r:embed="rId4">
              <a:extLst>
                <a:ext uri="{96DAC541-7B7A-43D3-8B79-37D633B846F1}">
                  <asvg:svgBlip xmlns:asvg="http://schemas.microsoft.com/office/drawing/2016/SVG/main" r:embed="rId5"/>
                </a:ext>
              </a:extLst>
            </a:blip>
            <a:stretch>
              <a:fillRect l="0" t="0" r="0" b="-138"/>
            </a:stretch>
          </a:blipFill>
        </p:spPr>
      </p:sp>
      <p:sp>
        <p:nvSpPr>
          <p:cNvPr name="Freeform 6" id="6"/>
          <p:cNvSpPr/>
          <p:nvPr/>
        </p:nvSpPr>
        <p:spPr>
          <a:xfrm flipH="false" flipV="false" rot="0">
            <a:off x="8495697" y="3100682"/>
            <a:ext cx="3086099" cy="3230759"/>
          </a:xfrm>
          <a:custGeom>
            <a:avLst/>
            <a:gdLst/>
            <a:ahLst/>
            <a:cxnLst/>
            <a:rect r="r" b="b" t="t" l="l"/>
            <a:pathLst>
              <a:path h="3230759" w="3086099">
                <a:moveTo>
                  <a:pt x="0" y="0"/>
                </a:moveTo>
                <a:lnTo>
                  <a:pt x="3086099" y="0"/>
                </a:lnTo>
                <a:lnTo>
                  <a:pt x="3086099" y="3230759"/>
                </a:lnTo>
                <a:lnTo>
                  <a:pt x="0" y="32307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5565793" y="2043391"/>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A</a:t>
            </a:r>
          </a:p>
        </p:txBody>
      </p:sp>
      <p:sp>
        <p:nvSpPr>
          <p:cNvPr name="TextBox 8" id="8"/>
          <p:cNvSpPr txBox="true"/>
          <p:nvPr/>
        </p:nvSpPr>
        <p:spPr>
          <a:xfrm rot="0">
            <a:off x="11456606" y="4183538"/>
            <a:ext cx="730138" cy="802286"/>
          </a:xfrm>
          <a:prstGeom prst="rect">
            <a:avLst/>
          </a:prstGeom>
        </p:spPr>
        <p:txBody>
          <a:bodyPr anchor="t" rtlCol="false" tIns="0" lIns="0" bIns="0" rIns="0">
            <a:spAutoFit/>
          </a:bodyPr>
          <a:lstStyle/>
          <a:p>
            <a:pPr algn="ctr">
              <a:lnSpc>
                <a:spcPts val="5740"/>
              </a:lnSpc>
            </a:pPr>
            <a:r>
              <a:rPr lang="en-US" sz="4100">
                <a:solidFill>
                  <a:srgbClr val="FC9E19"/>
                </a:solidFill>
                <a:latin typeface="Arimo"/>
                <a:ea typeface="Arimo"/>
                <a:cs typeface="Arimo"/>
                <a:sym typeface="Arimo"/>
              </a:rPr>
              <a:t>X</a:t>
            </a:r>
          </a:p>
        </p:txBody>
      </p:sp>
      <p:sp>
        <p:nvSpPr>
          <p:cNvPr name="TextBox 9" id="9"/>
          <p:cNvSpPr txBox="true"/>
          <p:nvPr/>
        </p:nvSpPr>
        <p:spPr>
          <a:xfrm rot="0">
            <a:off x="5744745" y="3083418"/>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B</a:t>
            </a:r>
          </a:p>
        </p:txBody>
      </p:sp>
      <p:sp>
        <p:nvSpPr>
          <p:cNvPr name="TextBox 10" id="10"/>
          <p:cNvSpPr txBox="true"/>
          <p:nvPr/>
        </p:nvSpPr>
        <p:spPr>
          <a:xfrm rot="0">
            <a:off x="7845260" y="3742393"/>
            <a:ext cx="754758" cy="842286"/>
          </a:xfrm>
          <a:prstGeom prst="rect">
            <a:avLst/>
          </a:prstGeom>
        </p:spPr>
        <p:txBody>
          <a:bodyPr anchor="t" rtlCol="false" tIns="0" lIns="0" bIns="0" rIns="0">
            <a:spAutoFit/>
          </a:bodyPr>
          <a:lstStyle/>
          <a:p>
            <a:pPr algn="ctr">
              <a:lnSpc>
                <a:spcPts val="5934"/>
              </a:lnSpc>
            </a:pPr>
            <a:r>
              <a:rPr lang="en-US" sz="4238">
                <a:solidFill>
                  <a:srgbClr val="FC9E19"/>
                </a:solidFill>
                <a:latin typeface="Arimo"/>
                <a:ea typeface="Arimo"/>
                <a:cs typeface="Arimo"/>
                <a:sym typeface="Arimo"/>
              </a:rPr>
              <a:t>P</a:t>
            </a:r>
          </a:p>
        </p:txBody>
      </p:sp>
      <p:sp>
        <p:nvSpPr>
          <p:cNvPr name="TextBox 11" id="11"/>
          <p:cNvSpPr txBox="true"/>
          <p:nvPr/>
        </p:nvSpPr>
        <p:spPr>
          <a:xfrm rot="0">
            <a:off x="5918628" y="6088175"/>
            <a:ext cx="605894" cy="677510"/>
          </a:xfrm>
          <a:prstGeom prst="rect">
            <a:avLst/>
          </a:prstGeom>
        </p:spPr>
        <p:txBody>
          <a:bodyPr anchor="t" rtlCol="false" tIns="0" lIns="0" bIns="0" rIns="0">
            <a:spAutoFit/>
          </a:bodyPr>
          <a:lstStyle/>
          <a:p>
            <a:pPr algn="ctr">
              <a:lnSpc>
                <a:spcPts val="4763"/>
              </a:lnSpc>
            </a:pPr>
            <a:r>
              <a:rPr lang="en-US" sz="3401">
                <a:solidFill>
                  <a:srgbClr val="FC9E19"/>
                </a:solidFill>
                <a:latin typeface="Arimo"/>
                <a:ea typeface="Arimo"/>
                <a:cs typeface="Arimo"/>
                <a:sym typeface="Arimo"/>
              </a:rPr>
              <a:t>C</a:t>
            </a:r>
          </a:p>
        </p:txBody>
      </p:sp>
      <p:sp>
        <p:nvSpPr>
          <p:cNvPr name="TextBox 12" id="12"/>
          <p:cNvSpPr txBox="true"/>
          <p:nvPr/>
        </p:nvSpPr>
        <p:spPr>
          <a:xfrm rot="0">
            <a:off x="8031253" y="5515412"/>
            <a:ext cx="673087" cy="734688"/>
          </a:xfrm>
          <a:prstGeom prst="rect">
            <a:avLst/>
          </a:prstGeom>
        </p:spPr>
        <p:txBody>
          <a:bodyPr anchor="t" rtlCol="false" tIns="0" lIns="0" bIns="0" rIns="0">
            <a:spAutoFit/>
          </a:bodyPr>
          <a:lstStyle/>
          <a:p>
            <a:pPr algn="ctr">
              <a:lnSpc>
                <a:spcPts val="5291"/>
              </a:lnSpc>
            </a:pPr>
            <a:r>
              <a:rPr lang="en-US" sz="3779">
                <a:solidFill>
                  <a:srgbClr val="FC9E19"/>
                </a:solidFill>
                <a:latin typeface="Arimo"/>
                <a:ea typeface="Arimo"/>
                <a:cs typeface="Arimo"/>
                <a:sym typeface="Arimo"/>
              </a:rPr>
              <a:t>Q</a:t>
            </a:r>
          </a:p>
        </p:txBody>
      </p:sp>
      <p:sp>
        <p:nvSpPr>
          <p:cNvPr name="Freeform 13" id="13"/>
          <p:cNvSpPr/>
          <p:nvPr/>
        </p:nvSpPr>
        <p:spPr>
          <a:xfrm flipH="false" flipV="false" rot="0">
            <a:off x="8478008" y="1792858"/>
            <a:ext cx="3230759" cy="3086120"/>
          </a:xfrm>
          <a:custGeom>
            <a:avLst/>
            <a:gdLst/>
            <a:ahLst/>
            <a:cxnLst/>
            <a:rect r="r" b="b" t="t" l="l"/>
            <a:pathLst>
              <a:path h="3086120" w="3230759">
                <a:moveTo>
                  <a:pt x="0" y="0"/>
                </a:moveTo>
                <a:lnTo>
                  <a:pt x="3230759" y="0"/>
                </a:lnTo>
                <a:lnTo>
                  <a:pt x="3230759" y="3086120"/>
                </a:lnTo>
                <a:lnTo>
                  <a:pt x="0" y="30861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8622668" y="5094476"/>
            <a:ext cx="3086133" cy="3230764"/>
          </a:xfrm>
          <a:custGeom>
            <a:avLst/>
            <a:gdLst/>
            <a:ahLst/>
            <a:cxnLst/>
            <a:rect r="r" b="b" t="t" l="l"/>
            <a:pathLst>
              <a:path h="3230764" w="3086133">
                <a:moveTo>
                  <a:pt x="0" y="0"/>
                </a:moveTo>
                <a:lnTo>
                  <a:pt x="3086133" y="0"/>
                </a:lnTo>
                <a:lnTo>
                  <a:pt x="3086133" y="3230764"/>
                </a:lnTo>
                <a:lnTo>
                  <a:pt x="0" y="32307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8478007" y="2330448"/>
            <a:ext cx="3230759" cy="3086114"/>
          </a:xfrm>
          <a:custGeom>
            <a:avLst/>
            <a:gdLst/>
            <a:ahLst/>
            <a:cxnLst/>
            <a:rect r="r" b="b" t="t" l="l"/>
            <a:pathLst>
              <a:path h="3086114" w="3230759">
                <a:moveTo>
                  <a:pt x="0" y="0"/>
                </a:moveTo>
                <a:lnTo>
                  <a:pt x="3230759" y="0"/>
                </a:lnTo>
                <a:lnTo>
                  <a:pt x="3230759" y="3086114"/>
                </a:lnTo>
                <a:lnTo>
                  <a:pt x="0" y="30861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10256304" y="4434959"/>
            <a:ext cx="1930441" cy="1231098"/>
          </a:xfrm>
          <a:custGeom>
            <a:avLst/>
            <a:gdLst/>
            <a:ahLst/>
            <a:cxnLst/>
            <a:rect r="r" b="b" t="t" l="l"/>
            <a:pathLst>
              <a:path h="1231098" w="1930441">
                <a:moveTo>
                  <a:pt x="0" y="0"/>
                </a:moveTo>
                <a:lnTo>
                  <a:pt x="1930441" y="0"/>
                </a:lnTo>
                <a:lnTo>
                  <a:pt x="1930441" y="1231098"/>
                </a:lnTo>
                <a:lnTo>
                  <a:pt x="0" y="1231098"/>
                </a:lnTo>
                <a:lnTo>
                  <a:pt x="0" y="0"/>
                </a:lnTo>
                <a:close/>
              </a:path>
            </a:pathLst>
          </a:custGeom>
          <a:blipFill>
            <a:blip r:embed="rId14">
              <a:extLst>
                <a:ext uri="{96DAC541-7B7A-43D3-8B79-37D633B846F1}">
                  <asvg:svgBlip xmlns:asvg="http://schemas.microsoft.com/office/drawing/2016/SVG/main" r:embed="rId15"/>
                </a:ext>
              </a:extLst>
            </a:blip>
            <a:stretch>
              <a:fillRect l="-32285" t="0" r="0" b="-246"/>
            </a:stretch>
          </a:blipFill>
        </p:spPr>
      </p:sp>
      <p:sp>
        <p:nvSpPr>
          <p:cNvPr name="TextBox 17" id="17"/>
          <p:cNvSpPr txBox="true"/>
          <p:nvPr/>
        </p:nvSpPr>
        <p:spPr>
          <a:xfrm rot="0">
            <a:off x="2667698" y="7972621"/>
            <a:ext cx="12952603" cy="1577373"/>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A logic circuit with three inputs is known as a two-level logic circuit. </a:t>
            </a:r>
          </a:p>
        </p:txBody>
      </p:sp>
      <p:grpSp>
        <p:nvGrpSpPr>
          <p:cNvPr name="Group 18" id="18"/>
          <p:cNvGrpSpPr/>
          <p:nvPr/>
        </p:nvGrpSpPr>
        <p:grpSpPr>
          <a:xfrm rot="0">
            <a:off x="270329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6">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7">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8" tooltip="http://www.exampaperspractice.co.uk"/>
                </a:rPr>
                <a:t>www.exampaperspractice.co.uk</a:t>
              </a:r>
            </a:p>
          </p:txBody>
        </p:sp>
      </p:grpSp>
      <p:sp>
        <p:nvSpPr>
          <p:cNvPr name="TextBox 22" id="22"/>
          <p:cNvSpPr txBox="true"/>
          <p:nvPr/>
        </p:nvSpPr>
        <p:spPr>
          <a:xfrm rot="0">
            <a:off x="804809"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logic gates (&gt; 2 inputs)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1833384" y="2421737"/>
            <a:ext cx="4991500" cy="4572232"/>
            <a:chOff x="0" y="0"/>
            <a:chExt cx="6655333" cy="6096309"/>
          </a:xfrm>
        </p:grpSpPr>
        <p:sp>
          <p:nvSpPr>
            <p:cNvPr name="Freeform 3" id="3"/>
            <p:cNvSpPr/>
            <p:nvPr/>
          </p:nvSpPr>
          <p:spPr>
            <a:xfrm flipH="false" flipV="false" rot="0">
              <a:off x="0" y="0"/>
              <a:ext cx="6655308" cy="6096381"/>
            </a:xfrm>
            <a:custGeom>
              <a:avLst/>
              <a:gdLst/>
              <a:ahLst/>
              <a:cxnLst/>
              <a:rect r="r" b="b" t="t" l="l"/>
              <a:pathLst>
                <a:path h="6096381" w="6655308">
                  <a:moveTo>
                    <a:pt x="6222492" y="6096254"/>
                  </a:moveTo>
                  <a:lnTo>
                    <a:pt x="432816" y="6096254"/>
                  </a:lnTo>
                  <a:cubicBezTo>
                    <a:pt x="194310" y="6096254"/>
                    <a:pt x="0" y="5901944"/>
                    <a:pt x="0" y="5663565"/>
                  </a:cubicBezTo>
                  <a:lnTo>
                    <a:pt x="0" y="432816"/>
                  </a:lnTo>
                  <a:cubicBezTo>
                    <a:pt x="0" y="194310"/>
                    <a:pt x="194310" y="0"/>
                    <a:pt x="432816" y="0"/>
                  </a:cubicBezTo>
                  <a:lnTo>
                    <a:pt x="6222492" y="0"/>
                  </a:lnTo>
                  <a:cubicBezTo>
                    <a:pt x="6460998" y="0"/>
                    <a:pt x="6655308" y="194310"/>
                    <a:pt x="6655308" y="432816"/>
                  </a:cubicBezTo>
                  <a:lnTo>
                    <a:pt x="6655308" y="5663565"/>
                  </a:lnTo>
                  <a:cubicBezTo>
                    <a:pt x="6655308" y="5902071"/>
                    <a:pt x="6460998" y="6096381"/>
                    <a:pt x="6222492" y="6096381"/>
                  </a:cubicBezTo>
                  <a:close/>
                </a:path>
              </a:pathLst>
            </a:custGeom>
            <a:solidFill>
              <a:srgbClr val="0E1D40">
                <a:alpha val="98824"/>
              </a:srgbClr>
            </a:solidFill>
          </p:spPr>
        </p:sp>
      </p:grpSp>
      <p:sp>
        <p:nvSpPr>
          <p:cNvPr name="Freeform 4" id="4"/>
          <p:cNvSpPr/>
          <p:nvPr/>
        </p:nvSpPr>
        <p:spPr>
          <a:xfrm flipH="false" flipV="false" rot="0">
            <a:off x="2329945" y="2872874"/>
            <a:ext cx="1906298" cy="1036550"/>
          </a:xfrm>
          <a:custGeom>
            <a:avLst/>
            <a:gdLst/>
            <a:ahLst/>
            <a:cxnLst/>
            <a:rect r="r" b="b" t="t" l="l"/>
            <a:pathLst>
              <a:path h="1036550" w="1906298">
                <a:moveTo>
                  <a:pt x="0" y="0"/>
                </a:moveTo>
                <a:lnTo>
                  <a:pt x="1906298" y="0"/>
                </a:lnTo>
                <a:lnTo>
                  <a:pt x="1906298" y="1036550"/>
                </a:lnTo>
                <a:lnTo>
                  <a:pt x="0" y="1036550"/>
                </a:lnTo>
                <a:lnTo>
                  <a:pt x="0" y="0"/>
                </a:lnTo>
                <a:close/>
              </a:path>
            </a:pathLst>
          </a:custGeom>
          <a:blipFill>
            <a:blip r:embed="rId2">
              <a:extLst>
                <a:ext uri="{96DAC541-7B7A-43D3-8B79-37D633B846F1}">
                  <asvg:svgBlip xmlns:asvg="http://schemas.microsoft.com/office/drawing/2016/SVG/main" r:embed="rId3"/>
                </a:ext>
              </a:extLst>
            </a:blip>
            <a:stretch>
              <a:fillRect l="0" t="0" r="-269" b="0"/>
            </a:stretch>
          </a:blipFill>
        </p:spPr>
      </p:sp>
      <p:sp>
        <p:nvSpPr>
          <p:cNvPr name="Freeform 5" id="5"/>
          <p:cNvSpPr/>
          <p:nvPr/>
        </p:nvSpPr>
        <p:spPr>
          <a:xfrm flipH="false" flipV="false" rot="0">
            <a:off x="2329945" y="4148379"/>
            <a:ext cx="1906298" cy="918995"/>
          </a:xfrm>
          <a:custGeom>
            <a:avLst/>
            <a:gdLst/>
            <a:ahLst/>
            <a:cxnLst/>
            <a:rect r="r" b="b" t="t" l="l"/>
            <a:pathLst>
              <a:path h="918995" w="1906298">
                <a:moveTo>
                  <a:pt x="0" y="0"/>
                </a:moveTo>
                <a:lnTo>
                  <a:pt x="1906298" y="0"/>
                </a:lnTo>
                <a:lnTo>
                  <a:pt x="1906298" y="918995"/>
                </a:lnTo>
                <a:lnTo>
                  <a:pt x="0" y="918995"/>
                </a:lnTo>
                <a:lnTo>
                  <a:pt x="0" y="0"/>
                </a:lnTo>
                <a:close/>
              </a:path>
            </a:pathLst>
          </a:custGeom>
          <a:blipFill>
            <a:blip r:embed="rId4">
              <a:extLst>
                <a:ext uri="{96DAC541-7B7A-43D3-8B79-37D633B846F1}">
                  <asvg:svgBlip xmlns:asvg="http://schemas.microsoft.com/office/drawing/2016/SVG/main" r:embed="rId5"/>
                </a:ext>
              </a:extLst>
            </a:blip>
            <a:stretch>
              <a:fillRect l="0" t="0" r="0" b="-104"/>
            </a:stretch>
          </a:blipFill>
        </p:spPr>
      </p:sp>
      <p:sp>
        <p:nvSpPr>
          <p:cNvPr name="Freeform 6" id="6"/>
          <p:cNvSpPr/>
          <p:nvPr/>
        </p:nvSpPr>
        <p:spPr>
          <a:xfrm flipH="false" flipV="false" rot="0">
            <a:off x="2329945" y="5368721"/>
            <a:ext cx="1575989" cy="1174112"/>
          </a:xfrm>
          <a:custGeom>
            <a:avLst/>
            <a:gdLst/>
            <a:ahLst/>
            <a:cxnLst/>
            <a:rect r="r" b="b" t="t" l="l"/>
            <a:pathLst>
              <a:path h="1174112" w="1575989">
                <a:moveTo>
                  <a:pt x="0" y="0"/>
                </a:moveTo>
                <a:lnTo>
                  <a:pt x="1575989" y="0"/>
                </a:lnTo>
                <a:lnTo>
                  <a:pt x="1575989" y="1174112"/>
                </a:lnTo>
                <a:lnTo>
                  <a:pt x="0" y="1174112"/>
                </a:lnTo>
                <a:lnTo>
                  <a:pt x="0" y="0"/>
                </a:lnTo>
                <a:close/>
              </a:path>
            </a:pathLst>
          </a:custGeom>
          <a:blipFill>
            <a:blip r:embed="rId6">
              <a:extLst>
                <a:ext uri="{96DAC541-7B7A-43D3-8B79-37D633B846F1}">
                  <asvg:svgBlip xmlns:asvg="http://schemas.microsoft.com/office/drawing/2016/SVG/main" r:embed="rId7"/>
                </a:ext>
              </a:extLst>
            </a:blip>
            <a:stretch>
              <a:fillRect l="0" t="0" r="0" b="-266"/>
            </a:stretch>
          </a:blipFill>
        </p:spPr>
      </p:sp>
      <p:sp>
        <p:nvSpPr>
          <p:cNvPr name="Freeform 7" id="7"/>
          <p:cNvSpPr/>
          <p:nvPr/>
        </p:nvSpPr>
        <p:spPr>
          <a:xfrm flipH="false" flipV="false" rot="0">
            <a:off x="4364414" y="4160889"/>
            <a:ext cx="1963909" cy="974590"/>
          </a:xfrm>
          <a:custGeom>
            <a:avLst/>
            <a:gdLst/>
            <a:ahLst/>
            <a:cxnLst/>
            <a:rect r="r" b="b" t="t" l="l"/>
            <a:pathLst>
              <a:path h="974590" w="1963909">
                <a:moveTo>
                  <a:pt x="0" y="0"/>
                </a:moveTo>
                <a:lnTo>
                  <a:pt x="1963909" y="0"/>
                </a:lnTo>
                <a:lnTo>
                  <a:pt x="1963909" y="974590"/>
                </a:lnTo>
                <a:lnTo>
                  <a:pt x="0" y="974590"/>
                </a:lnTo>
                <a:lnTo>
                  <a:pt x="0" y="0"/>
                </a:lnTo>
                <a:close/>
              </a:path>
            </a:pathLst>
          </a:custGeom>
          <a:blipFill>
            <a:blip r:embed="rId8">
              <a:extLst>
                <a:ext uri="{96DAC541-7B7A-43D3-8B79-37D633B846F1}">
                  <asvg:svgBlip xmlns:asvg="http://schemas.microsoft.com/office/drawing/2016/SVG/main" r:embed="rId9"/>
                </a:ext>
              </a:extLst>
            </a:blip>
            <a:stretch>
              <a:fillRect l="0" t="0" r="0" b="-268"/>
            </a:stretch>
          </a:blipFill>
        </p:spPr>
      </p:sp>
      <p:sp>
        <p:nvSpPr>
          <p:cNvPr name="Freeform 8" id="8"/>
          <p:cNvSpPr/>
          <p:nvPr/>
        </p:nvSpPr>
        <p:spPr>
          <a:xfrm flipH="false" flipV="false" rot="0">
            <a:off x="4427263" y="2872874"/>
            <a:ext cx="1672752" cy="1133289"/>
          </a:xfrm>
          <a:custGeom>
            <a:avLst/>
            <a:gdLst/>
            <a:ahLst/>
            <a:cxnLst/>
            <a:rect r="r" b="b" t="t" l="l"/>
            <a:pathLst>
              <a:path h="1133289" w="1672752">
                <a:moveTo>
                  <a:pt x="0" y="0"/>
                </a:moveTo>
                <a:lnTo>
                  <a:pt x="1672752" y="0"/>
                </a:lnTo>
                <a:lnTo>
                  <a:pt x="1672752" y="1133289"/>
                </a:lnTo>
                <a:lnTo>
                  <a:pt x="0" y="1133289"/>
                </a:lnTo>
                <a:lnTo>
                  <a:pt x="0" y="0"/>
                </a:lnTo>
                <a:close/>
              </a:path>
            </a:pathLst>
          </a:custGeom>
          <a:blipFill>
            <a:blip r:embed="rId10">
              <a:extLst>
                <a:ext uri="{96DAC541-7B7A-43D3-8B79-37D633B846F1}">
                  <asvg:svgBlip xmlns:asvg="http://schemas.microsoft.com/office/drawing/2016/SVG/main" r:embed="rId11"/>
                </a:ext>
              </a:extLst>
            </a:blip>
            <a:stretch>
              <a:fillRect l="0" t="0" r="0" b="-637"/>
            </a:stretch>
          </a:blipFill>
        </p:spPr>
      </p:sp>
      <p:grpSp>
        <p:nvGrpSpPr>
          <p:cNvPr name="Group 9" id="9"/>
          <p:cNvGrpSpPr/>
          <p:nvPr/>
        </p:nvGrpSpPr>
        <p:grpSpPr>
          <a:xfrm rot="0">
            <a:off x="9273199" y="2648216"/>
            <a:ext cx="7778169" cy="3926362"/>
            <a:chOff x="0" y="0"/>
            <a:chExt cx="10370892" cy="5235149"/>
          </a:xfrm>
        </p:grpSpPr>
        <p:sp>
          <p:nvSpPr>
            <p:cNvPr name="Freeform 10" id="10"/>
            <p:cNvSpPr/>
            <p:nvPr/>
          </p:nvSpPr>
          <p:spPr>
            <a:xfrm flipH="false" flipV="false" rot="0">
              <a:off x="0" y="0"/>
              <a:ext cx="10370948" cy="5235194"/>
            </a:xfrm>
            <a:custGeom>
              <a:avLst/>
              <a:gdLst/>
              <a:ahLst/>
              <a:cxnLst/>
              <a:rect r="r" b="b" t="t" l="l"/>
              <a:pathLst>
                <a:path h="5235194" w="10370948">
                  <a:moveTo>
                    <a:pt x="9938131" y="5235194"/>
                  </a:moveTo>
                  <a:lnTo>
                    <a:pt x="432816" y="5235194"/>
                  </a:lnTo>
                  <a:cubicBezTo>
                    <a:pt x="194310" y="5235194"/>
                    <a:pt x="0" y="5040884"/>
                    <a:pt x="0" y="4802378"/>
                  </a:cubicBezTo>
                  <a:lnTo>
                    <a:pt x="0" y="432816"/>
                  </a:lnTo>
                  <a:cubicBezTo>
                    <a:pt x="0" y="194310"/>
                    <a:pt x="194310" y="0"/>
                    <a:pt x="432816" y="0"/>
                  </a:cubicBezTo>
                  <a:lnTo>
                    <a:pt x="9938131" y="0"/>
                  </a:lnTo>
                  <a:cubicBezTo>
                    <a:pt x="10176638" y="0"/>
                    <a:pt x="10370948" y="194310"/>
                    <a:pt x="10370948" y="432816"/>
                  </a:cubicBezTo>
                  <a:lnTo>
                    <a:pt x="10370948" y="4802378"/>
                  </a:lnTo>
                  <a:cubicBezTo>
                    <a:pt x="10370948" y="5040884"/>
                    <a:pt x="10176638" y="5235194"/>
                    <a:pt x="9938131" y="5235194"/>
                  </a:cubicBezTo>
                  <a:close/>
                </a:path>
              </a:pathLst>
            </a:custGeom>
            <a:solidFill>
              <a:srgbClr val="0E1D40">
                <a:alpha val="98824"/>
              </a:srgbClr>
            </a:solidFill>
          </p:spPr>
        </p:sp>
      </p:grpSp>
      <p:sp>
        <p:nvSpPr>
          <p:cNvPr name="Freeform 11" id="11"/>
          <p:cNvSpPr/>
          <p:nvPr/>
        </p:nvSpPr>
        <p:spPr>
          <a:xfrm flipH="false" flipV="false" rot="0">
            <a:off x="9273199" y="2622420"/>
            <a:ext cx="7778169" cy="3977953"/>
          </a:xfrm>
          <a:custGeom>
            <a:avLst/>
            <a:gdLst/>
            <a:ahLst/>
            <a:cxnLst/>
            <a:rect r="r" b="b" t="t" l="l"/>
            <a:pathLst>
              <a:path h="3977953" w="7778169">
                <a:moveTo>
                  <a:pt x="0" y="0"/>
                </a:moveTo>
                <a:lnTo>
                  <a:pt x="7778169" y="0"/>
                </a:lnTo>
                <a:lnTo>
                  <a:pt x="7778169" y="3977953"/>
                </a:lnTo>
                <a:lnTo>
                  <a:pt x="0" y="3977953"/>
                </a:lnTo>
                <a:lnTo>
                  <a:pt x="0" y="0"/>
                </a:lnTo>
                <a:close/>
              </a:path>
            </a:pathLst>
          </a:custGeom>
          <a:blipFill>
            <a:blip r:embed="rId12"/>
            <a:stretch>
              <a:fillRect l="-173237" t="-176542" r="-243364" b="-288302"/>
            </a:stretch>
          </a:blipFill>
        </p:spPr>
      </p:sp>
      <p:sp>
        <p:nvSpPr>
          <p:cNvPr name="Freeform 12" id="12"/>
          <p:cNvSpPr/>
          <p:nvPr/>
        </p:nvSpPr>
        <p:spPr>
          <a:xfrm flipH="true" flipV="false" rot="-1286192">
            <a:off x="6718320" y="3186912"/>
            <a:ext cx="2952302" cy="2184703"/>
          </a:xfrm>
          <a:custGeom>
            <a:avLst/>
            <a:gdLst/>
            <a:ahLst/>
            <a:cxnLst/>
            <a:rect r="r" b="b" t="t" l="l"/>
            <a:pathLst>
              <a:path h="2184703" w="2952302">
                <a:moveTo>
                  <a:pt x="2952302" y="0"/>
                </a:moveTo>
                <a:lnTo>
                  <a:pt x="0" y="0"/>
                </a:lnTo>
                <a:lnTo>
                  <a:pt x="0" y="2184703"/>
                </a:lnTo>
                <a:lnTo>
                  <a:pt x="2952302" y="2184703"/>
                </a:lnTo>
                <a:lnTo>
                  <a:pt x="2952302" y="0"/>
                </a:lnTo>
                <a:close/>
              </a:path>
            </a:pathLst>
          </a:custGeom>
          <a:blipFill>
            <a:blip r:embed="rId13">
              <a:extLst>
                <a:ext uri="{96DAC541-7B7A-43D3-8B79-37D633B846F1}">
                  <asvg:svgBlip xmlns:asvg="http://schemas.microsoft.com/office/drawing/2016/SVG/main" r:embed="rId14"/>
                </a:ext>
              </a:extLst>
            </a:blip>
            <a:stretch>
              <a:fillRect l="0" t="0" r="0" b="-1133"/>
            </a:stretch>
          </a:blipFill>
        </p:spPr>
      </p:sp>
      <p:sp>
        <p:nvSpPr>
          <p:cNvPr name="Freeform 13" id="13"/>
          <p:cNvSpPr/>
          <p:nvPr/>
        </p:nvSpPr>
        <p:spPr>
          <a:xfrm flipH="false" flipV="false" rot="-10800000">
            <a:off x="16596481" y="-85358"/>
            <a:ext cx="1691519" cy="2114399"/>
          </a:xfrm>
          <a:custGeom>
            <a:avLst/>
            <a:gdLst/>
            <a:ahLst/>
            <a:cxnLst/>
            <a:rect r="r" b="b" t="t" l="l"/>
            <a:pathLst>
              <a:path h="2114399" w="1691519">
                <a:moveTo>
                  <a:pt x="0" y="0"/>
                </a:moveTo>
                <a:lnTo>
                  <a:pt x="1691519" y="0"/>
                </a:lnTo>
                <a:lnTo>
                  <a:pt x="1691519" y="2114399"/>
                </a:lnTo>
                <a:lnTo>
                  <a:pt x="0" y="2114399"/>
                </a:lnTo>
                <a:lnTo>
                  <a:pt x="0" y="0"/>
                </a:lnTo>
                <a:close/>
              </a:path>
            </a:pathLst>
          </a:custGeom>
          <a:blipFill>
            <a:blip r:embed="rId15">
              <a:extLst>
                <a:ext uri="{96DAC541-7B7A-43D3-8B79-37D633B846F1}">
                  <asvg:svgBlip xmlns:asvg="http://schemas.microsoft.com/office/drawing/2016/SVG/main" r:embed="rId16"/>
                </a:ext>
              </a:extLst>
            </a:blip>
            <a:stretch>
              <a:fillRect l="0" t="0" r="-225" b="0"/>
            </a:stretch>
          </a:blipFill>
        </p:spPr>
      </p:sp>
      <p:sp>
        <p:nvSpPr>
          <p:cNvPr name="TextBox 14" id="14"/>
          <p:cNvSpPr txBox="true"/>
          <p:nvPr/>
        </p:nvSpPr>
        <p:spPr>
          <a:xfrm rot="0">
            <a:off x="1833384" y="7289245"/>
            <a:ext cx="15425916" cy="1407928"/>
          </a:xfrm>
          <a:prstGeom prst="rect">
            <a:avLst/>
          </a:prstGeom>
        </p:spPr>
        <p:txBody>
          <a:bodyPr anchor="t" rtlCol="false" tIns="0" lIns="0" bIns="0" rIns="0">
            <a:spAutoFit/>
          </a:bodyPr>
          <a:lstStyle/>
          <a:p>
            <a:pPr algn="ctr">
              <a:lnSpc>
                <a:spcPts val="5347"/>
              </a:lnSpc>
            </a:pPr>
            <a:r>
              <a:rPr lang="en-US" sz="3819">
                <a:solidFill>
                  <a:srgbClr val="0E1D40"/>
                </a:solidFill>
                <a:latin typeface="Code Pro"/>
                <a:ea typeface="Code Pro"/>
                <a:cs typeface="Code Pro"/>
                <a:sym typeface="Code Pro"/>
              </a:rPr>
              <a:t>Logic gates are the </a:t>
            </a:r>
            <a:r>
              <a:rPr lang="en-US" b="true" sz="3819" u="sng">
                <a:solidFill>
                  <a:srgbClr val="148412"/>
                </a:solidFill>
                <a:latin typeface="Code Pro Bold"/>
                <a:ea typeface="Code Pro Bold"/>
                <a:cs typeface="Code Pro Bold"/>
                <a:sym typeface="Code Pro Bold"/>
              </a:rPr>
              <a:t>basic components</a:t>
            </a:r>
            <a:r>
              <a:rPr lang="en-US" sz="3819">
                <a:solidFill>
                  <a:srgbClr val="0E1D40"/>
                </a:solidFill>
                <a:latin typeface="Code Pro"/>
                <a:ea typeface="Code Pro"/>
                <a:cs typeface="Code Pro"/>
                <a:sym typeface="Code Pro"/>
              </a:rPr>
              <a:t> that make up a circuit.</a:t>
            </a:r>
          </a:p>
          <a:p>
            <a:pPr algn="ctr">
              <a:lnSpc>
                <a:spcPts val="5347"/>
              </a:lnSpc>
            </a:pPr>
            <a:r>
              <a:rPr lang="en-US" sz="3819">
                <a:solidFill>
                  <a:srgbClr val="0E1D40"/>
                </a:solidFill>
                <a:latin typeface="Code Pro"/>
                <a:ea typeface="Code Pro"/>
                <a:cs typeface="Code Pro"/>
                <a:sym typeface="Code Pro"/>
              </a:rPr>
              <a:t>These circuits are used in almost every computer system.</a:t>
            </a:r>
          </a:p>
        </p:txBody>
      </p:sp>
      <p:sp>
        <p:nvSpPr>
          <p:cNvPr name="TextBox 15" id="15"/>
          <p:cNvSpPr txBox="true"/>
          <p:nvPr/>
        </p:nvSpPr>
        <p:spPr>
          <a:xfrm rot="0">
            <a:off x="840627" y="1666027"/>
            <a:ext cx="6977014" cy="612835"/>
          </a:xfrm>
          <a:prstGeom prst="rect">
            <a:avLst/>
          </a:prstGeom>
        </p:spPr>
        <p:txBody>
          <a:bodyPr anchor="t" rtlCol="false" tIns="0" lIns="0" bIns="0" rIns="0">
            <a:spAutoFit/>
          </a:bodyPr>
          <a:lstStyle/>
          <a:p>
            <a:pPr algn="ctr">
              <a:lnSpc>
                <a:spcPts val="5066"/>
              </a:lnSpc>
            </a:pPr>
            <a:r>
              <a:rPr lang="en-US" sz="4564">
                <a:solidFill>
                  <a:srgbClr val="FFFFFF"/>
                </a:solidFill>
                <a:latin typeface="Cosmic Octo Medium"/>
                <a:ea typeface="Cosmic Octo Medium"/>
                <a:cs typeface="Cosmic Octo Medium"/>
                <a:sym typeface="Cosmic Octo Medium"/>
              </a:rPr>
              <a:t>Logic Gates</a:t>
            </a:r>
          </a:p>
        </p:txBody>
      </p:sp>
      <p:sp>
        <p:nvSpPr>
          <p:cNvPr name="TextBox 16" id="16"/>
          <p:cNvSpPr txBox="true"/>
          <p:nvPr/>
        </p:nvSpPr>
        <p:spPr>
          <a:xfrm rot="0">
            <a:off x="9673777" y="1666027"/>
            <a:ext cx="6977014" cy="612835"/>
          </a:xfrm>
          <a:prstGeom prst="rect">
            <a:avLst/>
          </a:prstGeom>
        </p:spPr>
        <p:txBody>
          <a:bodyPr anchor="t" rtlCol="false" tIns="0" lIns="0" bIns="0" rIns="0">
            <a:spAutoFit/>
          </a:bodyPr>
          <a:lstStyle/>
          <a:p>
            <a:pPr algn="ctr">
              <a:lnSpc>
                <a:spcPts val="5066"/>
              </a:lnSpc>
            </a:pPr>
            <a:r>
              <a:rPr lang="en-US" sz="4564">
                <a:solidFill>
                  <a:srgbClr val="FFFFFF"/>
                </a:solidFill>
                <a:latin typeface="Cosmic Octo Medium"/>
                <a:ea typeface="Cosmic Octo Medium"/>
                <a:cs typeface="Cosmic Octo Medium"/>
                <a:sym typeface="Cosmic Octo Medium"/>
              </a:rPr>
              <a:t>Circuit</a:t>
            </a:r>
          </a:p>
        </p:txBody>
      </p:sp>
      <p:sp>
        <p:nvSpPr>
          <p:cNvPr name="Freeform 17" id="17"/>
          <p:cNvSpPr/>
          <p:nvPr/>
        </p:nvSpPr>
        <p:spPr>
          <a:xfrm flipH="false" flipV="false" rot="0">
            <a:off x="4364414" y="5368721"/>
            <a:ext cx="1841722" cy="1231652"/>
          </a:xfrm>
          <a:custGeom>
            <a:avLst/>
            <a:gdLst/>
            <a:ahLst/>
            <a:cxnLst/>
            <a:rect r="r" b="b" t="t" l="l"/>
            <a:pathLst>
              <a:path h="1231652" w="1841722">
                <a:moveTo>
                  <a:pt x="0" y="0"/>
                </a:moveTo>
                <a:lnTo>
                  <a:pt x="1841722" y="0"/>
                </a:lnTo>
                <a:lnTo>
                  <a:pt x="1841722" y="1231652"/>
                </a:lnTo>
                <a:lnTo>
                  <a:pt x="0" y="1231652"/>
                </a:lnTo>
                <a:lnTo>
                  <a:pt x="0" y="0"/>
                </a:lnTo>
                <a:close/>
              </a:path>
            </a:pathLst>
          </a:custGeom>
          <a:blipFill>
            <a:blip r:embed="rId17">
              <a:extLst>
                <a:ext uri="{96DAC541-7B7A-43D3-8B79-37D633B846F1}">
                  <asvg:svgBlip xmlns:asvg="http://schemas.microsoft.com/office/drawing/2016/SVG/main" r:embed="rId18"/>
                </a:ext>
              </a:extLst>
            </a:blip>
            <a:stretch>
              <a:fillRect l="0" t="0" r="0" b="-202"/>
            </a:stretch>
          </a:blipFill>
        </p:spPr>
      </p:sp>
      <p:grpSp>
        <p:nvGrpSpPr>
          <p:cNvPr name="Group 18" id="18"/>
          <p:cNvGrpSpPr/>
          <p:nvPr/>
        </p:nvGrpSpPr>
        <p:grpSpPr>
          <a:xfrm rot="0">
            <a:off x="270329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9">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20">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21" tooltip="http://www.exampaperspractice.co.uk"/>
                </a:rPr>
                <a:t>www.exampaperspractice.co.uk</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4395480" y="5548483"/>
            <a:ext cx="5125031" cy="4102179"/>
            <a:chOff x="0" y="0"/>
            <a:chExt cx="6833375" cy="5469572"/>
          </a:xfrm>
        </p:grpSpPr>
        <p:sp>
          <p:nvSpPr>
            <p:cNvPr name="Freeform 3" id="3"/>
            <p:cNvSpPr/>
            <p:nvPr/>
          </p:nvSpPr>
          <p:spPr>
            <a:xfrm flipH="false" flipV="false" rot="0">
              <a:off x="0" y="0"/>
              <a:ext cx="6833362" cy="5469509"/>
            </a:xfrm>
            <a:custGeom>
              <a:avLst/>
              <a:gdLst/>
              <a:ahLst/>
              <a:cxnLst/>
              <a:rect r="r" b="b" t="t" l="l"/>
              <a:pathLst>
                <a:path h="5469509" w="6833362">
                  <a:moveTo>
                    <a:pt x="6428359" y="5469509"/>
                  </a:moveTo>
                  <a:lnTo>
                    <a:pt x="405003" y="5469509"/>
                  </a:lnTo>
                  <a:cubicBezTo>
                    <a:pt x="181864" y="5469509"/>
                    <a:pt x="0" y="5287772"/>
                    <a:pt x="0" y="5064506"/>
                  </a:cubicBezTo>
                  <a:lnTo>
                    <a:pt x="0" y="405003"/>
                  </a:lnTo>
                  <a:cubicBezTo>
                    <a:pt x="0" y="181864"/>
                    <a:pt x="181864" y="0"/>
                    <a:pt x="405003" y="0"/>
                  </a:cubicBezTo>
                  <a:lnTo>
                    <a:pt x="6428359" y="0"/>
                  </a:lnTo>
                  <a:cubicBezTo>
                    <a:pt x="6651498" y="0"/>
                    <a:pt x="6833362" y="181864"/>
                    <a:pt x="6833362" y="405003"/>
                  </a:cubicBezTo>
                  <a:lnTo>
                    <a:pt x="6833362" y="5064506"/>
                  </a:lnTo>
                  <a:cubicBezTo>
                    <a:pt x="6833362" y="5287645"/>
                    <a:pt x="6651498" y="5469509"/>
                    <a:pt x="6428359" y="5469509"/>
                  </a:cubicBezTo>
                  <a:close/>
                </a:path>
              </a:pathLst>
            </a:custGeom>
            <a:solidFill>
              <a:srgbClr val="0E1D40">
                <a:alpha val="98824"/>
              </a:srgbClr>
            </a:solidFill>
          </p:spPr>
        </p:sp>
      </p:grpSp>
      <p:sp>
        <p:nvSpPr>
          <p:cNvPr name="Freeform 4" id="4"/>
          <p:cNvSpPr/>
          <p:nvPr/>
        </p:nvSpPr>
        <p:spPr>
          <a:xfrm flipH="false" flipV="false" rot="0">
            <a:off x="4896257" y="8430670"/>
            <a:ext cx="2098039" cy="1140809"/>
          </a:xfrm>
          <a:custGeom>
            <a:avLst/>
            <a:gdLst/>
            <a:ahLst/>
            <a:cxnLst/>
            <a:rect r="r" b="b" t="t" l="l"/>
            <a:pathLst>
              <a:path h="1140809" w="2098039">
                <a:moveTo>
                  <a:pt x="0" y="0"/>
                </a:moveTo>
                <a:lnTo>
                  <a:pt x="2098039" y="0"/>
                </a:lnTo>
                <a:lnTo>
                  <a:pt x="2098039" y="1140809"/>
                </a:lnTo>
                <a:lnTo>
                  <a:pt x="0" y="1140809"/>
                </a:lnTo>
                <a:lnTo>
                  <a:pt x="0" y="0"/>
                </a:lnTo>
                <a:close/>
              </a:path>
            </a:pathLst>
          </a:custGeom>
          <a:blipFill>
            <a:blip r:embed="rId2">
              <a:extLst>
                <a:ext uri="{96DAC541-7B7A-43D3-8B79-37D633B846F1}">
                  <asvg:svgBlip xmlns:asvg="http://schemas.microsoft.com/office/drawing/2016/SVG/main" r:embed="rId3"/>
                </a:ext>
              </a:extLst>
            </a:blip>
            <a:stretch>
              <a:fillRect l="0" t="0" r="-140" b="0"/>
            </a:stretch>
          </a:blipFill>
        </p:spPr>
      </p:sp>
      <p:sp>
        <p:nvSpPr>
          <p:cNvPr name="Freeform 5" id="5"/>
          <p:cNvSpPr/>
          <p:nvPr/>
        </p:nvSpPr>
        <p:spPr>
          <a:xfrm flipH="false" flipV="false" rot="0">
            <a:off x="4840006" y="5815430"/>
            <a:ext cx="2090626" cy="1557516"/>
          </a:xfrm>
          <a:custGeom>
            <a:avLst/>
            <a:gdLst/>
            <a:ahLst/>
            <a:cxnLst/>
            <a:rect r="r" b="b" t="t" l="l"/>
            <a:pathLst>
              <a:path h="1557516" w="2090626">
                <a:moveTo>
                  <a:pt x="0" y="0"/>
                </a:moveTo>
                <a:lnTo>
                  <a:pt x="2090626" y="0"/>
                </a:lnTo>
                <a:lnTo>
                  <a:pt x="2090626" y="1557516"/>
                </a:lnTo>
                <a:lnTo>
                  <a:pt x="0" y="1557516"/>
                </a:lnTo>
                <a:lnTo>
                  <a:pt x="0" y="0"/>
                </a:lnTo>
                <a:close/>
              </a:path>
            </a:pathLst>
          </a:custGeom>
          <a:blipFill>
            <a:blip r:embed="rId4">
              <a:extLst>
                <a:ext uri="{96DAC541-7B7A-43D3-8B79-37D633B846F1}">
                  <asvg:svgBlip xmlns:asvg="http://schemas.microsoft.com/office/drawing/2016/SVG/main" r:embed="rId5"/>
                </a:ext>
              </a:extLst>
            </a:blip>
            <a:stretch>
              <a:fillRect l="0" t="0" r="0" b="-61"/>
            </a:stretch>
          </a:blipFill>
        </p:spPr>
      </p:sp>
      <p:sp>
        <p:nvSpPr>
          <p:cNvPr name="Freeform 6" id="6"/>
          <p:cNvSpPr/>
          <p:nvPr/>
        </p:nvSpPr>
        <p:spPr>
          <a:xfrm flipH="false" flipV="false" rot="0">
            <a:off x="6784885" y="6440888"/>
            <a:ext cx="2155796" cy="2256845"/>
          </a:xfrm>
          <a:custGeom>
            <a:avLst/>
            <a:gdLst/>
            <a:ahLst/>
            <a:cxnLst/>
            <a:rect r="r" b="b" t="t" l="l"/>
            <a:pathLst>
              <a:path h="2256845" w="2155796">
                <a:moveTo>
                  <a:pt x="0" y="0"/>
                </a:moveTo>
                <a:lnTo>
                  <a:pt x="2155796" y="0"/>
                </a:lnTo>
                <a:lnTo>
                  <a:pt x="2155796" y="2256846"/>
                </a:lnTo>
                <a:lnTo>
                  <a:pt x="0" y="22568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853227" y="7180861"/>
            <a:ext cx="510037" cy="576891"/>
          </a:xfrm>
          <a:prstGeom prst="rect">
            <a:avLst/>
          </a:prstGeom>
        </p:spPr>
        <p:txBody>
          <a:bodyPr anchor="t" rtlCol="false" tIns="0" lIns="0" bIns="0" rIns="0">
            <a:spAutoFit/>
          </a:bodyPr>
          <a:lstStyle/>
          <a:p>
            <a:pPr algn="ctr">
              <a:lnSpc>
                <a:spcPts val="4008"/>
              </a:lnSpc>
            </a:pPr>
            <a:r>
              <a:rPr lang="en-US" sz="2864">
                <a:solidFill>
                  <a:srgbClr val="FC9E19"/>
                </a:solidFill>
                <a:latin typeface="Arimo"/>
                <a:ea typeface="Arimo"/>
                <a:cs typeface="Arimo"/>
                <a:sym typeface="Arimo"/>
              </a:rPr>
              <a:t>X</a:t>
            </a:r>
          </a:p>
        </p:txBody>
      </p:sp>
      <p:sp>
        <p:nvSpPr>
          <p:cNvPr name="TextBox 8" id="8"/>
          <p:cNvSpPr txBox="true"/>
          <p:nvPr/>
        </p:nvSpPr>
        <p:spPr>
          <a:xfrm rot="0">
            <a:off x="6460447" y="8116984"/>
            <a:ext cx="470184" cy="523928"/>
          </a:xfrm>
          <a:prstGeom prst="rect">
            <a:avLst/>
          </a:prstGeom>
        </p:spPr>
        <p:txBody>
          <a:bodyPr anchor="t" rtlCol="false" tIns="0" lIns="0" bIns="0" rIns="0">
            <a:spAutoFit/>
          </a:bodyPr>
          <a:lstStyle/>
          <a:p>
            <a:pPr algn="ctr">
              <a:lnSpc>
                <a:spcPts val="3696"/>
              </a:lnSpc>
            </a:pPr>
            <a:r>
              <a:rPr lang="en-US" sz="2640">
                <a:solidFill>
                  <a:srgbClr val="FC9E19"/>
                </a:solidFill>
                <a:latin typeface="Arimo"/>
                <a:ea typeface="Arimo"/>
                <a:cs typeface="Arimo"/>
                <a:sym typeface="Arimo"/>
              </a:rPr>
              <a:t>Q</a:t>
            </a:r>
          </a:p>
        </p:txBody>
      </p:sp>
      <p:sp>
        <p:nvSpPr>
          <p:cNvPr name="Freeform 9" id="9"/>
          <p:cNvSpPr/>
          <p:nvPr/>
        </p:nvSpPr>
        <p:spPr>
          <a:xfrm flipH="false" flipV="false" rot="0">
            <a:off x="6772528" y="5527298"/>
            <a:ext cx="2256845" cy="2155817"/>
          </a:xfrm>
          <a:custGeom>
            <a:avLst/>
            <a:gdLst/>
            <a:ahLst/>
            <a:cxnLst/>
            <a:rect r="r" b="b" t="t" l="l"/>
            <a:pathLst>
              <a:path h="2155817" w="2256845">
                <a:moveTo>
                  <a:pt x="0" y="0"/>
                </a:moveTo>
                <a:lnTo>
                  <a:pt x="2256845" y="0"/>
                </a:lnTo>
                <a:lnTo>
                  <a:pt x="2256845" y="2155818"/>
                </a:lnTo>
                <a:lnTo>
                  <a:pt x="0" y="21558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873580" y="7833652"/>
            <a:ext cx="2155823" cy="2256849"/>
          </a:xfrm>
          <a:custGeom>
            <a:avLst/>
            <a:gdLst/>
            <a:ahLst/>
            <a:cxnLst/>
            <a:rect r="r" b="b" t="t" l="l"/>
            <a:pathLst>
              <a:path h="2256849" w="2155823">
                <a:moveTo>
                  <a:pt x="0" y="0"/>
                </a:moveTo>
                <a:lnTo>
                  <a:pt x="2155823" y="0"/>
                </a:lnTo>
                <a:lnTo>
                  <a:pt x="2155823" y="2256849"/>
                </a:lnTo>
                <a:lnTo>
                  <a:pt x="0" y="225684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6772528" y="5902843"/>
            <a:ext cx="2256845" cy="2155801"/>
          </a:xfrm>
          <a:custGeom>
            <a:avLst/>
            <a:gdLst/>
            <a:ahLst/>
            <a:cxnLst/>
            <a:rect r="r" b="b" t="t" l="l"/>
            <a:pathLst>
              <a:path h="2155801" w="2256845">
                <a:moveTo>
                  <a:pt x="0" y="0"/>
                </a:moveTo>
                <a:lnTo>
                  <a:pt x="2256845" y="0"/>
                </a:lnTo>
                <a:lnTo>
                  <a:pt x="2256845" y="2155801"/>
                </a:lnTo>
                <a:lnTo>
                  <a:pt x="0" y="215580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8014755" y="7372946"/>
            <a:ext cx="1348508" cy="859983"/>
          </a:xfrm>
          <a:custGeom>
            <a:avLst/>
            <a:gdLst/>
            <a:ahLst/>
            <a:cxnLst/>
            <a:rect r="r" b="b" t="t" l="l"/>
            <a:pathLst>
              <a:path h="859983" w="1348508">
                <a:moveTo>
                  <a:pt x="0" y="0"/>
                </a:moveTo>
                <a:lnTo>
                  <a:pt x="1348508" y="0"/>
                </a:lnTo>
                <a:lnTo>
                  <a:pt x="1348508" y="859983"/>
                </a:lnTo>
                <a:lnTo>
                  <a:pt x="0" y="859983"/>
                </a:lnTo>
                <a:lnTo>
                  <a:pt x="0" y="0"/>
                </a:lnTo>
                <a:close/>
              </a:path>
            </a:pathLst>
          </a:custGeom>
          <a:blipFill>
            <a:blip r:embed="rId14">
              <a:extLst>
                <a:ext uri="{96DAC541-7B7A-43D3-8B79-37D633B846F1}">
                  <asvg:svgBlip xmlns:asvg="http://schemas.microsoft.com/office/drawing/2016/SVG/main" r:embed="rId15"/>
                </a:ext>
              </a:extLst>
            </a:blip>
            <a:stretch>
              <a:fillRect l="-32285" t="0" r="0" b="-406"/>
            </a:stretch>
          </a:blipFill>
        </p:spPr>
      </p:sp>
      <p:grpSp>
        <p:nvGrpSpPr>
          <p:cNvPr name="Group 13" id="13"/>
          <p:cNvGrpSpPr/>
          <p:nvPr/>
        </p:nvGrpSpPr>
        <p:grpSpPr>
          <a:xfrm rot="0">
            <a:off x="3230879" y="2048773"/>
            <a:ext cx="6664360" cy="2804385"/>
            <a:chOff x="0" y="0"/>
            <a:chExt cx="8885814" cy="3739180"/>
          </a:xfrm>
        </p:grpSpPr>
        <p:sp>
          <p:nvSpPr>
            <p:cNvPr name="Freeform 14" id="14"/>
            <p:cNvSpPr/>
            <p:nvPr/>
          </p:nvSpPr>
          <p:spPr>
            <a:xfrm flipH="false" flipV="false" rot="0">
              <a:off x="0" y="0"/>
              <a:ext cx="8885809" cy="3739134"/>
            </a:xfrm>
            <a:custGeom>
              <a:avLst/>
              <a:gdLst/>
              <a:ahLst/>
              <a:cxnLst/>
              <a:rect r="r" b="b" t="t" l="l"/>
              <a:pathLst>
                <a:path h="3739134" w="8885809">
                  <a:moveTo>
                    <a:pt x="8481695" y="3739134"/>
                  </a:moveTo>
                  <a:lnTo>
                    <a:pt x="404114" y="3739134"/>
                  </a:lnTo>
                  <a:cubicBezTo>
                    <a:pt x="181483" y="3739134"/>
                    <a:pt x="0" y="3557778"/>
                    <a:pt x="0" y="3335020"/>
                  </a:cubicBezTo>
                  <a:lnTo>
                    <a:pt x="0" y="404114"/>
                  </a:lnTo>
                  <a:cubicBezTo>
                    <a:pt x="0" y="181483"/>
                    <a:pt x="181483" y="0"/>
                    <a:pt x="404114" y="0"/>
                  </a:cubicBezTo>
                  <a:lnTo>
                    <a:pt x="8481695" y="0"/>
                  </a:lnTo>
                  <a:cubicBezTo>
                    <a:pt x="8704452" y="0"/>
                    <a:pt x="8885809" y="181483"/>
                    <a:pt x="8885809" y="404114"/>
                  </a:cubicBezTo>
                  <a:lnTo>
                    <a:pt x="8885809" y="3335020"/>
                  </a:lnTo>
                  <a:cubicBezTo>
                    <a:pt x="8885809" y="3557778"/>
                    <a:pt x="8704326" y="3739134"/>
                    <a:pt x="8481695" y="3739134"/>
                  </a:cubicBezTo>
                  <a:close/>
                </a:path>
              </a:pathLst>
            </a:custGeom>
            <a:solidFill>
              <a:srgbClr val="0E1D40">
                <a:alpha val="98824"/>
              </a:srgbClr>
            </a:solidFill>
          </p:spPr>
        </p:sp>
      </p:grpSp>
      <p:sp>
        <p:nvSpPr>
          <p:cNvPr name="Freeform 15" id="15"/>
          <p:cNvSpPr/>
          <p:nvPr/>
        </p:nvSpPr>
        <p:spPr>
          <a:xfrm flipH="false" flipV="false" rot="0">
            <a:off x="6101653" y="2307778"/>
            <a:ext cx="2967342" cy="1613492"/>
          </a:xfrm>
          <a:custGeom>
            <a:avLst/>
            <a:gdLst/>
            <a:ahLst/>
            <a:cxnLst/>
            <a:rect r="r" b="b" t="t" l="l"/>
            <a:pathLst>
              <a:path h="1613492" w="2967342">
                <a:moveTo>
                  <a:pt x="0" y="0"/>
                </a:moveTo>
                <a:lnTo>
                  <a:pt x="2967342" y="0"/>
                </a:lnTo>
                <a:lnTo>
                  <a:pt x="2967342" y="1613492"/>
                </a:lnTo>
                <a:lnTo>
                  <a:pt x="0" y="1613492"/>
                </a:lnTo>
                <a:lnTo>
                  <a:pt x="0" y="0"/>
                </a:lnTo>
                <a:close/>
              </a:path>
            </a:pathLst>
          </a:custGeom>
          <a:blipFill>
            <a:blip r:embed="rId2">
              <a:extLst>
                <a:ext uri="{96DAC541-7B7A-43D3-8B79-37D633B846F1}">
                  <asvg:svgBlip xmlns:asvg="http://schemas.microsoft.com/office/drawing/2016/SVG/main" r:embed="rId3"/>
                </a:ext>
              </a:extLst>
            </a:blip>
            <a:stretch>
              <a:fillRect l="0" t="0" r="-113" b="0"/>
            </a:stretch>
          </a:blipFill>
        </p:spPr>
      </p:sp>
      <p:sp>
        <p:nvSpPr>
          <p:cNvPr name="Freeform 16" id="16"/>
          <p:cNvSpPr/>
          <p:nvPr/>
        </p:nvSpPr>
        <p:spPr>
          <a:xfrm flipH="false" flipV="false" rot="0">
            <a:off x="4104218" y="2337410"/>
            <a:ext cx="2086214" cy="1554229"/>
          </a:xfrm>
          <a:custGeom>
            <a:avLst/>
            <a:gdLst/>
            <a:ahLst/>
            <a:cxnLst/>
            <a:rect r="r" b="b" t="t" l="l"/>
            <a:pathLst>
              <a:path h="1554229" w="2086214">
                <a:moveTo>
                  <a:pt x="0" y="0"/>
                </a:moveTo>
                <a:lnTo>
                  <a:pt x="2086214" y="0"/>
                </a:lnTo>
                <a:lnTo>
                  <a:pt x="2086214" y="1554229"/>
                </a:lnTo>
                <a:lnTo>
                  <a:pt x="0" y="1554229"/>
                </a:lnTo>
                <a:lnTo>
                  <a:pt x="0" y="0"/>
                </a:lnTo>
                <a:close/>
              </a:path>
            </a:pathLst>
          </a:custGeom>
          <a:blipFill>
            <a:blip r:embed="rId4">
              <a:extLst>
                <a:ext uri="{96DAC541-7B7A-43D3-8B79-37D633B846F1}">
                  <asvg:svgBlip xmlns:asvg="http://schemas.microsoft.com/office/drawing/2016/SVG/main" r:embed="rId5"/>
                </a:ext>
              </a:extLst>
            </a:blip>
            <a:stretch>
              <a:fillRect l="0" t="0" r="0" b="-61"/>
            </a:stretch>
          </a:blipFill>
        </p:spPr>
      </p:sp>
      <p:graphicFrame>
        <p:nvGraphicFramePr>
          <p:cNvPr name="Table 17" id="17"/>
          <p:cNvGraphicFramePr>
            <a:graphicFrameLocks noGrp="true"/>
          </p:cNvGraphicFramePr>
          <p:nvPr/>
        </p:nvGraphicFramePr>
        <p:xfrm>
          <a:off x="11387624" y="1899312"/>
          <a:ext cx="2235200" cy="2895600"/>
        </p:xfrm>
        <a:graphic>
          <a:graphicData uri="http://schemas.openxmlformats.org/drawingml/2006/table">
            <a:tbl>
              <a:tblPr/>
              <a:tblGrid>
                <a:gridCol w="1134245"/>
                <a:gridCol w="1100955"/>
              </a:tblGrid>
              <a:tr h="4826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826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826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826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826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826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bl>
          </a:graphicData>
        </a:graphic>
      </p:graphicFrame>
      <p:sp>
        <p:nvSpPr>
          <p:cNvPr name="Freeform 18" id="18"/>
          <p:cNvSpPr/>
          <p:nvPr/>
        </p:nvSpPr>
        <p:spPr>
          <a:xfrm flipH="false" flipV="false" rot="0">
            <a:off x="11464978" y="1818418"/>
            <a:ext cx="1865845" cy="1806648"/>
          </a:xfrm>
          <a:custGeom>
            <a:avLst/>
            <a:gdLst/>
            <a:ahLst/>
            <a:cxnLst/>
            <a:rect r="r" b="b" t="t" l="l"/>
            <a:pathLst>
              <a:path h="1806648" w="1865845">
                <a:moveTo>
                  <a:pt x="0" y="0"/>
                </a:moveTo>
                <a:lnTo>
                  <a:pt x="1865845" y="0"/>
                </a:lnTo>
                <a:lnTo>
                  <a:pt x="1865845" y="1806648"/>
                </a:lnTo>
                <a:lnTo>
                  <a:pt x="0" y="18066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10800000">
            <a:off x="13638000" y="2964771"/>
            <a:ext cx="331355" cy="1853735"/>
          </a:xfrm>
          <a:custGeom>
            <a:avLst/>
            <a:gdLst/>
            <a:ahLst/>
            <a:cxnLst/>
            <a:rect r="r" b="b" t="t" l="l"/>
            <a:pathLst>
              <a:path h="1853735" w="331355">
                <a:moveTo>
                  <a:pt x="0" y="0"/>
                </a:moveTo>
                <a:lnTo>
                  <a:pt x="331355" y="0"/>
                </a:lnTo>
                <a:lnTo>
                  <a:pt x="331355" y="1853735"/>
                </a:lnTo>
                <a:lnTo>
                  <a:pt x="0" y="1853735"/>
                </a:lnTo>
                <a:lnTo>
                  <a:pt x="0" y="0"/>
                </a:lnTo>
                <a:close/>
              </a:path>
            </a:pathLst>
          </a:custGeom>
          <a:blipFill>
            <a:blip r:embed="rId18">
              <a:extLst>
                <a:ext uri="{96DAC541-7B7A-43D3-8B79-37D633B846F1}">
                  <asvg:svgBlip xmlns:asvg="http://schemas.microsoft.com/office/drawing/2016/SVG/main" r:embed="rId19"/>
                </a:ext>
              </a:extLst>
            </a:blip>
            <a:stretch>
              <a:fillRect l="0" t="0" r="-3281" b="0"/>
            </a:stretch>
          </a:blipFill>
        </p:spPr>
      </p:sp>
      <p:graphicFrame>
        <p:nvGraphicFramePr>
          <p:cNvPr name="Table 20" id="20"/>
          <p:cNvGraphicFramePr>
            <a:graphicFrameLocks noGrp="true"/>
          </p:cNvGraphicFramePr>
          <p:nvPr/>
        </p:nvGraphicFramePr>
        <p:xfrm>
          <a:off x="10820968" y="5148432"/>
          <a:ext cx="3276600" cy="4953000"/>
        </p:xfrm>
        <a:graphic>
          <a:graphicData uri="http://schemas.openxmlformats.org/drawingml/2006/table">
            <a:tbl>
              <a:tblPr/>
              <a:tblGrid>
                <a:gridCol w="1113997"/>
                <a:gridCol w="1081302"/>
                <a:gridCol w="1081302"/>
              </a:tblGrid>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bl>
          </a:graphicData>
        </a:graphic>
      </p:graphicFrame>
      <p:sp>
        <p:nvSpPr>
          <p:cNvPr name="Freeform 21" id="21"/>
          <p:cNvSpPr/>
          <p:nvPr/>
        </p:nvSpPr>
        <p:spPr>
          <a:xfrm flipH="false" flipV="false" rot="0">
            <a:off x="10898323" y="5067538"/>
            <a:ext cx="1865845" cy="1806648"/>
          </a:xfrm>
          <a:custGeom>
            <a:avLst/>
            <a:gdLst/>
            <a:ahLst/>
            <a:cxnLst/>
            <a:rect r="r" b="b" t="t" l="l"/>
            <a:pathLst>
              <a:path h="1806648" w="1865845">
                <a:moveTo>
                  <a:pt x="0" y="0"/>
                </a:moveTo>
                <a:lnTo>
                  <a:pt x="1865845" y="0"/>
                </a:lnTo>
                <a:lnTo>
                  <a:pt x="1865845" y="1806648"/>
                </a:lnTo>
                <a:lnTo>
                  <a:pt x="0" y="18066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2" id="22"/>
          <p:cNvSpPr/>
          <p:nvPr/>
        </p:nvSpPr>
        <p:spPr>
          <a:xfrm flipH="false" flipV="false" rot="0">
            <a:off x="10820969" y="5003772"/>
            <a:ext cx="3227950" cy="3230760"/>
          </a:xfrm>
          <a:custGeom>
            <a:avLst/>
            <a:gdLst/>
            <a:ahLst/>
            <a:cxnLst/>
            <a:rect r="r" b="b" t="t" l="l"/>
            <a:pathLst>
              <a:path h="3230760" w="3227950">
                <a:moveTo>
                  <a:pt x="0" y="0"/>
                </a:moveTo>
                <a:lnTo>
                  <a:pt x="3227950" y="0"/>
                </a:lnTo>
                <a:lnTo>
                  <a:pt x="3227950" y="3230760"/>
                </a:lnTo>
                <a:lnTo>
                  <a:pt x="0" y="323076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3" id="23"/>
          <p:cNvSpPr txBox="true"/>
          <p:nvPr/>
        </p:nvSpPr>
        <p:spPr>
          <a:xfrm rot="0">
            <a:off x="4738201" y="5691605"/>
            <a:ext cx="423247" cy="483987"/>
          </a:xfrm>
          <a:prstGeom prst="rect">
            <a:avLst/>
          </a:prstGeom>
        </p:spPr>
        <p:txBody>
          <a:bodyPr anchor="t" rtlCol="false" tIns="0" lIns="0" bIns="0" rIns="0">
            <a:spAutoFit/>
          </a:bodyPr>
          <a:lstStyle/>
          <a:p>
            <a:pPr algn="ctr">
              <a:lnSpc>
                <a:spcPts val="3326"/>
              </a:lnSpc>
            </a:pPr>
            <a:r>
              <a:rPr lang="en-US" sz="2376">
                <a:solidFill>
                  <a:srgbClr val="FC9E19"/>
                </a:solidFill>
                <a:latin typeface="Arimo"/>
                <a:ea typeface="Arimo"/>
                <a:cs typeface="Arimo"/>
                <a:sym typeface="Arimo"/>
              </a:rPr>
              <a:t>A</a:t>
            </a:r>
          </a:p>
        </p:txBody>
      </p:sp>
      <p:sp>
        <p:nvSpPr>
          <p:cNvPr name="TextBox 24" id="24"/>
          <p:cNvSpPr txBox="true"/>
          <p:nvPr/>
        </p:nvSpPr>
        <p:spPr>
          <a:xfrm rot="0">
            <a:off x="4863208" y="6418116"/>
            <a:ext cx="423247" cy="483987"/>
          </a:xfrm>
          <a:prstGeom prst="rect">
            <a:avLst/>
          </a:prstGeom>
        </p:spPr>
        <p:txBody>
          <a:bodyPr anchor="t" rtlCol="false" tIns="0" lIns="0" bIns="0" rIns="0">
            <a:spAutoFit/>
          </a:bodyPr>
          <a:lstStyle/>
          <a:p>
            <a:pPr algn="ctr">
              <a:lnSpc>
                <a:spcPts val="3326"/>
              </a:lnSpc>
            </a:pPr>
            <a:r>
              <a:rPr lang="en-US" sz="2376">
                <a:solidFill>
                  <a:srgbClr val="FC9E19"/>
                </a:solidFill>
                <a:latin typeface="Arimo"/>
                <a:ea typeface="Arimo"/>
                <a:cs typeface="Arimo"/>
                <a:sym typeface="Arimo"/>
              </a:rPr>
              <a:t>B</a:t>
            </a:r>
          </a:p>
        </p:txBody>
      </p:sp>
      <p:sp>
        <p:nvSpPr>
          <p:cNvPr name="TextBox 25" id="25"/>
          <p:cNvSpPr txBox="true"/>
          <p:nvPr/>
        </p:nvSpPr>
        <p:spPr>
          <a:xfrm rot="0">
            <a:off x="6330522" y="6886007"/>
            <a:ext cx="527236" cy="591526"/>
          </a:xfrm>
          <a:prstGeom prst="rect">
            <a:avLst/>
          </a:prstGeom>
        </p:spPr>
        <p:txBody>
          <a:bodyPr anchor="t" rtlCol="false" tIns="0" lIns="0" bIns="0" rIns="0">
            <a:spAutoFit/>
          </a:bodyPr>
          <a:lstStyle/>
          <a:p>
            <a:pPr algn="ctr">
              <a:lnSpc>
                <a:spcPts val="4145"/>
              </a:lnSpc>
            </a:pPr>
            <a:r>
              <a:rPr lang="en-US" sz="2960">
                <a:solidFill>
                  <a:srgbClr val="FC9E19"/>
                </a:solidFill>
                <a:latin typeface="Arimo"/>
                <a:ea typeface="Arimo"/>
                <a:cs typeface="Arimo"/>
                <a:sym typeface="Arimo"/>
              </a:rPr>
              <a:t>P</a:t>
            </a:r>
          </a:p>
        </p:txBody>
      </p:sp>
      <p:sp>
        <p:nvSpPr>
          <p:cNvPr name="TextBox 26" id="26"/>
          <p:cNvSpPr txBox="true"/>
          <p:nvPr/>
        </p:nvSpPr>
        <p:spPr>
          <a:xfrm rot="0">
            <a:off x="4984674" y="8517087"/>
            <a:ext cx="423247" cy="483987"/>
          </a:xfrm>
          <a:prstGeom prst="rect">
            <a:avLst/>
          </a:prstGeom>
        </p:spPr>
        <p:txBody>
          <a:bodyPr anchor="t" rtlCol="false" tIns="0" lIns="0" bIns="0" rIns="0">
            <a:spAutoFit/>
          </a:bodyPr>
          <a:lstStyle/>
          <a:p>
            <a:pPr algn="ctr">
              <a:lnSpc>
                <a:spcPts val="3326"/>
              </a:lnSpc>
            </a:pPr>
            <a:r>
              <a:rPr lang="en-US" sz="2376">
                <a:solidFill>
                  <a:srgbClr val="FC9E19"/>
                </a:solidFill>
                <a:latin typeface="Arimo"/>
                <a:ea typeface="Arimo"/>
                <a:cs typeface="Arimo"/>
                <a:sym typeface="Arimo"/>
              </a:rPr>
              <a:t>C</a:t>
            </a:r>
          </a:p>
        </p:txBody>
      </p:sp>
      <p:sp>
        <p:nvSpPr>
          <p:cNvPr name="TextBox 27" id="27"/>
          <p:cNvSpPr txBox="true"/>
          <p:nvPr/>
        </p:nvSpPr>
        <p:spPr>
          <a:xfrm rot="0">
            <a:off x="6442464" y="3980113"/>
            <a:ext cx="1907247" cy="594289"/>
          </a:xfrm>
          <a:prstGeom prst="rect">
            <a:avLst/>
          </a:prstGeom>
        </p:spPr>
        <p:txBody>
          <a:bodyPr anchor="t" rtlCol="false" tIns="0" lIns="0" bIns="0" rIns="0">
            <a:spAutoFit/>
          </a:bodyPr>
          <a:lstStyle/>
          <a:p>
            <a:pPr algn="ctr">
              <a:lnSpc>
                <a:spcPts val="4170"/>
              </a:lnSpc>
            </a:pPr>
            <a:r>
              <a:rPr lang="en-US" sz="2979">
                <a:solidFill>
                  <a:srgbClr val="FFFFFF"/>
                </a:solidFill>
                <a:latin typeface="Arimo"/>
                <a:ea typeface="Arimo"/>
                <a:cs typeface="Arimo"/>
                <a:sym typeface="Arimo"/>
              </a:rPr>
              <a:t>NOT Gate</a:t>
            </a:r>
          </a:p>
        </p:txBody>
      </p:sp>
      <p:sp>
        <p:nvSpPr>
          <p:cNvPr name="TextBox 28" id="28"/>
          <p:cNvSpPr txBox="true"/>
          <p:nvPr/>
        </p:nvSpPr>
        <p:spPr>
          <a:xfrm rot="0">
            <a:off x="4059559" y="3980113"/>
            <a:ext cx="1907247" cy="594289"/>
          </a:xfrm>
          <a:prstGeom prst="rect">
            <a:avLst/>
          </a:prstGeom>
        </p:spPr>
        <p:txBody>
          <a:bodyPr anchor="t" rtlCol="false" tIns="0" lIns="0" bIns="0" rIns="0">
            <a:spAutoFit/>
          </a:bodyPr>
          <a:lstStyle/>
          <a:p>
            <a:pPr algn="ctr">
              <a:lnSpc>
                <a:spcPts val="4170"/>
              </a:lnSpc>
            </a:pPr>
            <a:r>
              <a:rPr lang="en-US" sz="2979">
                <a:solidFill>
                  <a:srgbClr val="FFFFFF"/>
                </a:solidFill>
                <a:latin typeface="Arimo"/>
                <a:ea typeface="Arimo"/>
                <a:cs typeface="Arimo"/>
                <a:sym typeface="Arimo"/>
              </a:rPr>
              <a:t>OR Gate</a:t>
            </a:r>
          </a:p>
        </p:txBody>
      </p:sp>
      <p:sp>
        <p:nvSpPr>
          <p:cNvPr name="TextBox 29" id="29"/>
          <p:cNvSpPr txBox="true"/>
          <p:nvPr/>
        </p:nvSpPr>
        <p:spPr>
          <a:xfrm rot="0">
            <a:off x="4059559" y="2183953"/>
            <a:ext cx="422354" cy="483227"/>
          </a:xfrm>
          <a:prstGeom prst="rect">
            <a:avLst/>
          </a:prstGeom>
        </p:spPr>
        <p:txBody>
          <a:bodyPr anchor="t" rtlCol="false" tIns="0" lIns="0" bIns="0" rIns="0">
            <a:spAutoFit/>
          </a:bodyPr>
          <a:lstStyle/>
          <a:p>
            <a:pPr algn="ctr">
              <a:lnSpc>
                <a:spcPts val="3319"/>
              </a:lnSpc>
            </a:pPr>
            <a:r>
              <a:rPr lang="en-US" sz="2371">
                <a:solidFill>
                  <a:srgbClr val="FC9E19"/>
                </a:solidFill>
                <a:latin typeface="Arimo"/>
                <a:ea typeface="Arimo"/>
                <a:cs typeface="Arimo"/>
                <a:sym typeface="Arimo"/>
              </a:rPr>
              <a:t>A</a:t>
            </a:r>
          </a:p>
        </p:txBody>
      </p:sp>
      <p:sp>
        <p:nvSpPr>
          <p:cNvPr name="TextBox 30" id="30"/>
          <p:cNvSpPr txBox="true"/>
          <p:nvPr/>
        </p:nvSpPr>
        <p:spPr>
          <a:xfrm rot="0">
            <a:off x="9000206" y="2687862"/>
            <a:ext cx="622214" cy="691398"/>
          </a:xfrm>
          <a:prstGeom prst="rect">
            <a:avLst/>
          </a:prstGeom>
        </p:spPr>
        <p:txBody>
          <a:bodyPr anchor="t" rtlCol="false" tIns="0" lIns="0" bIns="0" rIns="0">
            <a:spAutoFit/>
          </a:bodyPr>
          <a:lstStyle/>
          <a:p>
            <a:pPr algn="ctr">
              <a:lnSpc>
                <a:spcPts val="4891"/>
              </a:lnSpc>
            </a:pPr>
            <a:r>
              <a:rPr lang="en-US" sz="3494">
                <a:solidFill>
                  <a:srgbClr val="FC9E19"/>
                </a:solidFill>
                <a:latin typeface="Arimo"/>
                <a:ea typeface="Arimo"/>
                <a:cs typeface="Arimo"/>
                <a:sym typeface="Arimo"/>
              </a:rPr>
              <a:t>X</a:t>
            </a:r>
          </a:p>
        </p:txBody>
      </p:sp>
      <p:sp>
        <p:nvSpPr>
          <p:cNvPr name="TextBox 31" id="31"/>
          <p:cNvSpPr txBox="true"/>
          <p:nvPr/>
        </p:nvSpPr>
        <p:spPr>
          <a:xfrm rot="0">
            <a:off x="4184303" y="2908930"/>
            <a:ext cx="422354" cy="483227"/>
          </a:xfrm>
          <a:prstGeom prst="rect">
            <a:avLst/>
          </a:prstGeom>
        </p:spPr>
        <p:txBody>
          <a:bodyPr anchor="t" rtlCol="false" tIns="0" lIns="0" bIns="0" rIns="0">
            <a:spAutoFit/>
          </a:bodyPr>
          <a:lstStyle/>
          <a:p>
            <a:pPr algn="ctr">
              <a:lnSpc>
                <a:spcPts val="3319"/>
              </a:lnSpc>
            </a:pPr>
            <a:r>
              <a:rPr lang="en-US" sz="2371">
                <a:solidFill>
                  <a:srgbClr val="FC9E19"/>
                </a:solidFill>
                <a:latin typeface="Arimo"/>
                <a:ea typeface="Arimo"/>
                <a:cs typeface="Arimo"/>
                <a:sym typeface="Arimo"/>
              </a:rPr>
              <a:t>B</a:t>
            </a:r>
          </a:p>
        </p:txBody>
      </p:sp>
      <p:sp>
        <p:nvSpPr>
          <p:cNvPr name="TextBox 32" id="32"/>
          <p:cNvSpPr txBox="true"/>
          <p:nvPr/>
        </p:nvSpPr>
        <p:spPr>
          <a:xfrm rot="0">
            <a:off x="5966807" y="2423126"/>
            <a:ext cx="622214" cy="691398"/>
          </a:xfrm>
          <a:prstGeom prst="rect">
            <a:avLst/>
          </a:prstGeom>
        </p:spPr>
        <p:txBody>
          <a:bodyPr anchor="t" rtlCol="false" tIns="0" lIns="0" bIns="0" rIns="0">
            <a:spAutoFit/>
          </a:bodyPr>
          <a:lstStyle/>
          <a:p>
            <a:pPr algn="ctr">
              <a:lnSpc>
                <a:spcPts val="4891"/>
              </a:lnSpc>
            </a:pPr>
            <a:r>
              <a:rPr lang="en-US" sz="3494">
                <a:solidFill>
                  <a:srgbClr val="FC9E19"/>
                </a:solidFill>
                <a:latin typeface="Arimo"/>
                <a:ea typeface="Arimo"/>
                <a:cs typeface="Arimo"/>
                <a:sym typeface="Arimo"/>
              </a:rPr>
              <a:t>P</a:t>
            </a:r>
          </a:p>
        </p:txBody>
      </p:sp>
      <p:sp>
        <p:nvSpPr>
          <p:cNvPr name="TextBox 33" id="33"/>
          <p:cNvSpPr txBox="true"/>
          <p:nvPr/>
        </p:nvSpPr>
        <p:spPr>
          <a:xfrm rot="0">
            <a:off x="11784651" y="1875764"/>
            <a:ext cx="1275092" cy="391867"/>
          </a:xfrm>
          <a:prstGeom prst="rect">
            <a:avLst/>
          </a:prstGeom>
        </p:spPr>
        <p:txBody>
          <a:bodyPr anchor="t" rtlCol="false" tIns="0" lIns="0" bIns="0" rIns="0">
            <a:spAutoFit/>
          </a:bodyPr>
          <a:lstStyle/>
          <a:p>
            <a:pPr algn="ctr">
              <a:lnSpc>
                <a:spcPts val="2835"/>
              </a:lnSpc>
            </a:pPr>
            <a:r>
              <a:rPr lang="en-US" sz="2025">
                <a:solidFill>
                  <a:srgbClr val="443C31"/>
                </a:solidFill>
                <a:latin typeface="Arimo"/>
                <a:ea typeface="Arimo"/>
                <a:cs typeface="Arimo"/>
                <a:sym typeface="Arimo"/>
              </a:rPr>
              <a:t>INPUT</a:t>
            </a:r>
          </a:p>
        </p:txBody>
      </p:sp>
      <p:sp>
        <p:nvSpPr>
          <p:cNvPr name="TextBox 34" id="34"/>
          <p:cNvSpPr txBox="true"/>
          <p:nvPr/>
        </p:nvSpPr>
        <p:spPr>
          <a:xfrm rot="0">
            <a:off x="11158351" y="2352193"/>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A</a:t>
            </a:r>
          </a:p>
        </p:txBody>
      </p:sp>
      <p:sp>
        <p:nvSpPr>
          <p:cNvPr name="TextBox 35" id="35"/>
          <p:cNvSpPr txBox="true"/>
          <p:nvPr/>
        </p:nvSpPr>
        <p:spPr>
          <a:xfrm rot="0">
            <a:off x="11158351" y="2855942"/>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36" id="36"/>
          <p:cNvSpPr txBox="true"/>
          <p:nvPr/>
        </p:nvSpPr>
        <p:spPr>
          <a:xfrm rot="0">
            <a:off x="11158351" y="3359691"/>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37" id="37"/>
          <p:cNvSpPr txBox="true"/>
          <p:nvPr/>
        </p:nvSpPr>
        <p:spPr>
          <a:xfrm rot="0">
            <a:off x="12259866" y="2317344"/>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B</a:t>
            </a:r>
          </a:p>
        </p:txBody>
      </p:sp>
      <p:sp>
        <p:nvSpPr>
          <p:cNvPr name="TextBox 38" id="38"/>
          <p:cNvSpPr txBox="true"/>
          <p:nvPr/>
        </p:nvSpPr>
        <p:spPr>
          <a:xfrm rot="0">
            <a:off x="12259866" y="2810267"/>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39" id="39"/>
          <p:cNvSpPr txBox="true"/>
          <p:nvPr/>
        </p:nvSpPr>
        <p:spPr>
          <a:xfrm rot="0">
            <a:off x="12259866" y="3327749"/>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40" id="40"/>
          <p:cNvSpPr txBox="true"/>
          <p:nvPr/>
        </p:nvSpPr>
        <p:spPr>
          <a:xfrm rot="0">
            <a:off x="11158351" y="3864101"/>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41" id="41"/>
          <p:cNvSpPr txBox="true"/>
          <p:nvPr/>
        </p:nvSpPr>
        <p:spPr>
          <a:xfrm rot="0">
            <a:off x="12259866" y="3832159"/>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42" id="42"/>
          <p:cNvSpPr txBox="true"/>
          <p:nvPr/>
        </p:nvSpPr>
        <p:spPr>
          <a:xfrm rot="0">
            <a:off x="11158351" y="4384490"/>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43" id="43"/>
          <p:cNvSpPr txBox="true"/>
          <p:nvPr/>
        </p:nvSpPr>
        <p:spPr>
          <a:xfrm rot="0">
            <a:off x="12259866" y="4352549"/>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44" id="44"/>
          <p:cNvSpPr txBox="true"/>
          <p:nvPr/>
        </p:nvSpPr>
        <p:spPr>
          <a:xfrm rot="0">
            <a:off x="13969355" y="3388702"/>
            <a:ext cx="1173525" cy="824898"/>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x4</a:t>
            </a:r>
          </a:p>
        </p:txBody>
      </p:sp>
      <p:sp>
        <p:nvSpPr>
          <p:cNvPr name="TextBox 45" id="45"/>
          <p:cNvSpPr txBox="true"/>
          <p:nvPr/>
        </p:nvSpPr>
        <p:spPr>
          <a:xfrm rot="0">
            <a:off x="11693211" y="5165072"/>
            <a:ext cx="1275092" cy="391867"/>
          </a:xfrm>
          <a:prstGeom prst="rect">
            <a:avLst/>
          </a:prstGeom>
        </p:spPr>
        <p:txBody>
          <a:bodyPr anchor="t" rtlCol="false" tIns="0" lIns="0" bIns="0" rIns="0">
            <a:spAutoFit/>
          </a:bodyPr>
          <a:lstStyle/>
          <a:p>
            <a:pPr algn="ctr">
              <a:lnSpc>
                <a:spcPts val="2835"/>
              </a:lnSpc>
            </a:pPr>
            <a:r>
              <a:rPr lang="en-US" sz="2025">
                <a:solidFill>
                  <a:srgbClr val="443C31"/>
                </a:solidFill>
                <a:latin typeface="Arimo"/>
                <a:ea typeface="Arimo"/>
                <a:cs typeface="Arimo"/>
                <a:sym typeface="Arimo"/>
              </a:rPr>
              <a:t>INPUT</a:t>
            </a:r>
          </a:p>
        </p:txBody>
      </p:sp>
      <p:sp>
        <p:nvSpPr>
          <p:cNvPr name="TextBox 46" id="46"/>
          <p:cNvSpPr txBox="true"/>
          <p:nvPr/>
        </p:nvSpPr>
        <p:spPr>
          <a:xfrm rot="0">
            <a:off x="10591696" y="5601313"/>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A</a:t>
            </a:r>
          </a:p>
        </p:txBody>
      </p:sp>
      <p:sp>
        <p:nvSpPr>
          <p:cNvPr name="TextBox 47" id="47"/>
          <p:cNvSpPr txBox="true"/>
          <p:nvPr/>
        </p:nvSpPr>
        <p:spPr>
          <a:xfrm rot="0">
            <a:off x="10591696" y="6105062"/>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48" id="48"/>
          <p:cNvSpPr txBox="true"/>
          <p:nvPr/>
        </p:nvSpPr>
        <p:spPr>
          <a:xfrm rot="0">
            <a:off x="10591696" y="6608811"/>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49" id="49"/>
          <p:cNvSpPr txBox="true"/>
          <p:nvPr/>
        </p:nvSpPr>
        <p:spPr>
          <a:xfrm rot="0">
            <a:off x="11693211" y="5566465"/>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B</a:t>
            </a:r>
          </a:p>
        </p:txBody>
      </p:sp>
      <p:sp>
        <p:nvSpPr>
          <p:cNvPr name="TextBox 50" id="50"/>
          <p:cNvSpPr txBox="true"/>
          <p:nvPr/>
        </p:nvSpPr>
        <p:spPr>
          <a:xfrm rot="0">
            <a:off x="11693211" y="6086855"/>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51" id="51"/>
          <p:cNvSpPr txBox="true"/>
          <p:nvPr/>
        </p:nvSpPr>
        <p:spPr>
          <a:xfrm rot="0">
            <a:off x="11693211" y="6576869"/>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52" id="52"/>
          <p:cNvSpPr txBox="true"/>
          <p:nvPr/>
        </p:nvSpPr>
        <p:spPr>
          <a:xfrm rot="0">
            <a:off x="10591696" y="7113221"/>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53" id="53"/>
          <p:cNvSpPr txBox="true"/>
          <p:nvPr/>
        </p:nvSpPr>
        <p:spPr>
          <a:xfrm rot="0">
            <a:off x="11693211" y="7081280"/>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54" id="54"/>
          <p:cNvSpPr txBox="true"/>
          <p:nvPr/>
        </p:nvSpPr>
        <p:spPr>
          <a:xfrm rot="0">
            <a:off x="10591696" y="7633610"/>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55" id="55"/>
          <p:cNvSpPr txBox="true"/>
          <p:nvPr/>
        </p:nvSpPr>
        <p:spPr>
          <a:xfrm rot="0">
            <a:off x="11693211" y="7601669"/>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56" id="56"/>
          <p:cNvSpPr txBox="true"/>
          <p:nvPr/>
        </p:nvSpPr>
        <p:spPr>
          <a:xfrm rot="0">
            <a:off x="12737219" y="5576674"/>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C</a:t>
            </a:r>
          </a:p>
        </p:txBody>
      </p:sp>
      <p:sp>
        <p:nvSpPr>
          <p:cNvPr name="Freeform 57" id="57"/>
          <p:cNvSpPr/>
          <p:nvPr/>
        </p:nvSpPr>
        <p:spPr>
          <a:xfrm flipH="false" flipV="false" rot="-10800000">
            <a:off x="14204106" y="6219362"/>
            <a:ext cx="695778" cy="3892467"/>
          </a:xfrm>
          <a:custGeom>
            <a:avLst/>
            <a:gdLst/>
            <a:ahLst/>
            <a:cxnLst/>
            <a:rect r="r" b="b" t="t" l="l"/>
            <a:pathLst>
              <a:path h="3892467" w="695778">
                <a:moveTo>
                  <a:pt x="0" y="0"/>
                </a:moveTo>
                <a:lnTo>
                  <a:pt x="695778" y="0"/>
                </a:lnTo>
                <a:lnTo>
                  <a:pt x="695778" y="3892467"/>
                </a:lnTo>
                <a:lnTo>
                  <a:pt x="0" y="3892467"/>
                </a:lnTo>
                <a:lnTo>
                  <a:pt x="0" y="0"/>
                </a:lnTo>
                <a:close/>
              </a:path>
            </a:pathLst>
          </a:custGeom>
          <a:blipFill>
            <a:blip r:embed="rId18">
              <a:extLst>
                <a:ext uri="{96DAC541-7B7A-43D3-8B79-37D633B846F1}">
                  <asvg:svgBlip xmlns:asvg="http://schemas.microsoft.com/office/drawing/2016/SVG/main" r:embed="rId19"/>
                </a:ext>
              </a:extLst>
            </a:blip>
            <a:stretch>
              <a:fillRect l="0" t="0" r="-2586" b="0"/>
            </a:stretch>
          </a:blipFill>
        </p:spPr>
      </p:sp>
      <p:sp>
        <p:nvSpPr>
          <p:cNvPr name="TextBox 58" id="58"/>
          <p:cNvSpPr txBox="true"/>
          <p:nvPr/>
        </p:nvSpPr>
        <p:spPr>
          <a:xfrm rot="0">
            <a:off x="12771207" y="6071740"/>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59" id="59"/>
          <p:cNvSpPr txBox="true"/>
          <p:nvPr/>
        </p:nvSpPr>
        <p:spPr>
          <a:xfrm rot="0">
            <a:off x="12771207" y="6589222"/>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0" id="60"/>
          <p:cNvSpPr txBox="true"/>
          <p:nvPr/>
        </p:nvSpPr>
        <p:spPr>
          <a:xfrm rot="0">
            <a:off x="12771207" y="7093632"/>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61" id="61"/>
          <p:cNvSpPr txBox="true"/>
          <p:nvPr/>
        </p:nvSpPr>
        <p:spPr>
          <a:xfrm rot="0">
            <a:off x="12771207" y="7614021"/>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2" id="62"/>
          <p:cNvSpPr txBox="true"/>
          <p:nvPr/>
        </p:nvSpPr>
        <p:spPr>
          <a:xfrm rot="0">
            <a:off x="10622938" y="8145776"/>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3" id="63"/>
          <p:cNvSpPr txBox="true"/>
          <p:nvPr/>
        </p:nvSpPr>
        <p:spPr>
          <a:xfrm rot="0">
            <a:off x="10622938" y="8649524"/>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4" id="64"/>
          <p:cNvSpPr txBox="true"/>
          <p:nvPr/>
        </p:nvSpPr>
        <p:spPr>
          <a:xfrm rot="0">
            <a:off x="11724454" y="8100101"/>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65" id="65"/>
          <p:cNvSpPr txBox="true"/>
          <p:nvPr/>
        </p:nvSpPr>
        <p:spPr>
          <a:xfrm rot="0">
            <a:off x="11724454" y="8617583"/>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66" id="66"/>
          <p:cNvSpPr txBox="true"/>
          <p:nvPr/>
        </p:nvSpPr>
        <p:spPr>
          <a:xfrm rot="0">
            <a:off x="10622938" y="9153934"/>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7" id="67"/>
          <p:cNvSpPr txBox="true"/>
          <p:nvPr/>
        </p:nvSpPr>
        <p:spPr>
          <a:xfrm rot="0">
            <a:off x="11724454" y="9121993"/>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8" id="68"/>
          <p:cNvSpPr txBox="true"/>
          <p:nvPr/>
        </p:nvSpPr>
        <p:spPr>
          <a:xfrm rot="0">
            <a:off x="10622938" y="9674324"/>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69" id="69"/>
          <p:cNvSpPr txBox="true"/>
          <p:nvPr/>
        </p:nvSpPr>
        <p:spPr>
          <a:xfrm rot="0">
            <a:off x="11724454" y="9642382"/>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70" id="70"/>
          <p:cNvSpPr txBox="true"/>
          <p:nvPr/>
        </p:nvSpPr>
        <p:spPr>
          <a:xfrm rot="0">
            <a:off x="12802449" y="8112453"/>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71" id="71"/>
          <p:cNvSpPr txBox="true"/>
          <p:nvPr/>
        </p:nvSpPr>
        <p:spPr>
          <a:xfrm rot="0">
            <a:off x="12802449" y="8629935"/>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72" id="72"/>
          <p:cNvSpPr txBox="true"/>
          <p:nvPr/>
        </p:nvSpPr>
        <p:spPr>
          <a:xfrm rot="0">
            <a:off x="12802449" y="9134345"/>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0</a:t>
            </a:r>
          </a:p>
        </p:txBody>
      </p:sp>
      <p:sp>
        <p:nvSpPr>
          <p:cNvPr name="TextBox 73" id="73"/>
          <p:cNvSpPr txBox="true"/>
          <p:nvPr/>
        </p:nvSpPr>
        <p:spPr>
          <a:xfrm rot="0">
            <a:off x="12802449" y="9654735"/>
            <a:ext cx="1466887" cy="466491"/>
          </a:xfrm>
          <a:prstGeom prst="rect">
            <a:avLst/>
          </a:prstGeom>
        </p:spPr>
        <p:txBody>
          <a:bodyPr anchor="t" rtlCol="false" tIns="0" lIns="0" bIns="0" rIns="0">
            <a:spAutoFit/>
          </a:bodyPr>
          <a:lstStyle/>
          <a:p>
            <a:pPr algn="ctr">
              <a:lnSpc>
                <a:spcPts val="3261"/>
              </a:lnSpc>
            </a:pPr>
            <a:r>
              <a:rPr lang="en-US" sz="2329">
                <a:solidFill>
                  <a:srgbClr val="443C31"/>
                </a:solidFill>
                <a:latin typeface="Arimo"/>
                <a:ea typeface="Arimo"/>
                <a:cs typeface="Arimo"/>
                <a:sym typeface="Arimo"/>
              </a:rPr>
              <a:t>1</a:t>
            </a:r>
          </a:p>
        </p:txBody>
      </p:sp>
      <p:sp>
        <p:nvSpPr>
          <p:cNvPr name="TextBox 74" id="74"/>
          <p:cNvSpPr txBox="true"/>
          <p:nvPr/>
        </p:nvSpPr>
        <p:spPr>
          <a:xfrm rot="0">
            <a:off x="14899884" y="7621962"/>
            <a:ext cx="1173525" cy="824898"/>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x8</a:t>
            </a:r>
          </a:p>
        </p:txBody>
      </p:sp>
      <p:sp>
        <p:nvSpPr>
          <p:cNvPr name="TextBox 75" id="75"/>
          <p:cNvSpPr txBox="true"/>
          <p:nvPr/>
        </p:nvSpPr>
        <p:spPr>
          <a:xfrm rot="0">
            <a:off x="14899884" y="2930651"/>
            <a:ext cx="1613595" cy="1733550"/>
          </a:xfrm>
          <a:prstGeom prst="rect">
            <a:avLst/>
          </a:prstGeom>
        </p:spPr>
        <p:txBody>
          <a:bodyPr anchor="t" rtlCol="false" tIns="0" lIns="0" bIns="0" rIns="0">
            <a:spAutoFit/>
          </a:bodyPr>
          <a:lstStyle/>
          <a:p>
            <a:pPr algn="ctr">
              <a:lnSpc>
                <a:spcPts val="12599"/>
              </a:lnSpc>
            </a:pPr>
            <a:r>
              <a:rPr lang="en-US" sz="9000" b="true">
                <a:solidFill>
                  <a:srgbClr val="000000"/>
                </a:solidFill>
                <a:latin typeface="Arimo Bold"/>
                <a:ea typeface="Arimo Bold"/>
                <a:cs typeface="Arimo Bold"/>
                <a:sym typeface="Arimo Bold"/>
              </a:rPr>
              <a:t>= 2</a:t>
            </a:r>
          </a:p>
        </p:txBody>
      </p:sp>
      <p:sp>
        <p:nvSpPr>
          <p:cNvPr name="TextBox 76" id="76"/>
          <p:cNvSpPr txBox="true"/>
          <p:nvPr/>
        </p:nvSpPr>
        <p:spPr>
          <a:xfrm rot="0">
            <a:off x="15909534" y="6998333"/>
            <a:ext cx="1613595" cy="1733550"/>
          </a:xfrm>
          <a:prstGeom prst="rect">
            <a:avLst/>
          </a:prstGeom>
        </p:spPr>
        <p:txBody>
          <a:bodyPr anchor="t" rtlCol="false" tIns="0" lIns="0" bIns="0" rIns="0">
            <a:spAutoFit/>
          </a:bodyPr>
          <a:lstStyle/>
          <a:p>
            <a:pPr algn="ctr">
              <a:lnSpc>
                <a:spcPts val="12599"/>
              </a:lnSpc>
            </a:pPr>
            <a:r>
              <a:rPr lang="en-US" sz="9000" b="true">
                <a:solidFill>
                  <a:srgbClr val="000000"/>
                </a:solidFill>
                <a:latin typeface="Arimo Bold"/>
                <a:ea typeface="Arimo Bold"/>
                <a:cs typeface="Arimo Bold"/>
                <a:sym typeface="Arimo Bold"/>
              </a:rPr>
              <a:t>= 2</a:t>
            </a:r>
          </a:p>
        </p:txBody>
      </p:sp>
      <p:sp>
        <p:nvSpPr>
          <p:cNvPr name="TextBox 77" id="77"/>
          <p:cNvSpPr txBox="true"/>
          <p:nvPr/>
        </p:nvSpPr>
        <p:spPr>
          <a:xfrm rot="0">
            <a:off x="16485906" y="2933549"/>
            <a:ext cx="311387" cy="818695"/>
          </a:xfrm>
          <a:prstGeom prst="rect">
            <a:avLst/>
          </a:prstGeom>
        </p:spPr>
        <p:txBody>
          <a:bodyPr anchor="t" rtlCol="false" tIns="0" lIns="0" bIns="0" rIns="0">
            <a:spAutoFit/>
          </a:bodyPr>
          <a:lstStyle/>
          <a:p>
            <a:pPr algn="ctr">
              <a:lnSpc>
                <a:spcPts val="5858"/>
              </a:lnSpc>
            </a:pPr>
            <a:r>
              <a:rPr lang="en-US" sz="4184" b="true">
                <a:solidFill>
                  <a:srgbClr val="000000"/>
                </a:solidFill>
                <a:latin typeface="Arimo Bold"/>
                <a:ea typeface="Arimo Bold"/>
                <a:cs typeface="Arimo Bold"/>
                <a:sym typeface="Arimo Bold"/>
              </a:rPr>
              <a:t>2</a:t>
            </a:r>
          </a:p>
        </p:txBody>
      </p:sp>
      <p:sp>
        <p:nvSpPr>
          <p:cNvPr name="TextBox 78" id="78"/>
          <p:cNvSpPr txBox="true"/>
          <p:nvPr/>
        </p:nvSpPr>
        <p:spPr>
          <a:xfrm rot="0">
            <a:off x="17367435" y="6761017"/>
            <a:ext cx="311387" cy="818695"/>
          </a:xfrm>
          <a:prstGeom prst="rect">
            <a:avLst/>
          </a:prstGeom>
        </p:spPr>
        <p:txBody>
          <a:bodyPr anchor="t" rtlCol="false" tIns="0" lIns="0" bIns="0" rIns="0">
            <a:spAutoFit/>
          </a:bodyPr>
          <a:lstStyle/>
          <a:p>
            <a:pPr algn="ctr">
              <a:lnSpc>
                <a:spcPts val="5858"/>
              </a:lnSpc>
            </a:pPr>
            <a:r>
              <a:rPr lang="en-US" sz="4184" b="true">
                <a:solidFill>
                  <a:srgbClr val="000000"/>
                </a:solidFill>
                <a:latin typeface="Arimo Bold"/>
                <a:ea typeface="Arimo Bold"/>
                <a:cs typeface="Arimo Bold"/>
                <a:sym typeface="Arimo Bold"/>
              </a:rPr>
              <a:t>3</a:t>
            </a:r>
          </a:p>
        </p:txBody>
      </p:sp>
      <p:grpSp>
        <p:nvGrpSpPr>
          <p:cNvPr name="Group 79" id="79"/>
          <p:cNvGrpSpPr/>
          <p:nvPr/>
        </p:nvGrpSpPr>
        <p:grpSpPr>
          <a:xfrm rot="-6696671">
            <a:off x="16308156" y="2938271"/>
            <a:ext cx="535007" cy="47625"/>
            <a:chOff x="0" y="0"/>
            <a:chExt cx="713343" cy="63500"/>
          </a:xfrm>
        </p:grpSpPr>
        <p:sp>
          <p:nvSpPr>
            <p:cNvPr name="Freeform 80" id="80"/>
            <p:cNvSpPr/>
            <p:nvPr/>
          </p:nvSpPr>
          <p:spPr>
            <a:xfrm flipH="false" flipV="false" rot="0">
              <a:off x="31750" y="0"/>
              <a:ext cx="649859" cy="63500"/>
            </a:xfrm>
            <a:custGeom>
              <a:avLst/>
              <a:gdLst/>
              <a:ahLst/>
              <a:cxnLst/>
              <a:rect r="r" b="b" t="t" l="l"/>
              <a:pathLst>
                <a:path h="63500" w="649859">
                  <a:moveTo>
                    <a:pt x="0" y="0"/>
                  </a:moveTo>
                  <a:lnTo>
                    <a:pt x="649859" y="0"/>
                  </a:lnTo>
                  <a:lnTo>
                    <a:pt x="649859" y="63500"/>
                  </a:lnTo>
                  <a:lnTo>
                    <a:pt x="0" y="63500"/>
                  </a:lnTo>
                  <a:close/>
                </a:path>
              </a:pathLst>
            </a:custGeom>
            <a:solidFill>
              <a:srgbClr val="000000"/>
            </a:solidFill>
          </p:spPr>
        </p:sp>
      </p:grpSp>
      <p:grpSp>
        <p:nvGrpSpPr>
          <p:cNvPr name="Group 81" id="81"/>
          <p:cNvGrpSpPr/>
          <p:nvPr/>
        </p:nvGrpSpPr>
        <p:grpSpPr>
          <a:xfrm rot="-6696671">
            <a:off x="17143734" y="6655896"/>
            <a:ext cx="535007" cy="47625"/>
            <a:chOff x="0" y="0"/>
            <a:chExt cx="713343" cy="63500"/>
          </a:xfrm>
        </p:grpSpPr>
        <p:sp>
          <p:nvSpPr>
            <p:cNvPr name="Freeform 82" id="82"/>
            <p:cNvSpPr/>
            <p:nvPr/>
          </p:nvSpPr>
          <p:spPr>
            <a:xfrm flipH="false" flipV="false" rot="0">
              <a:off x="31750" y="0"/>
              <a:ext cx="649859" cy="63500"/>
            </a:xfrm>
            <a:custGeom>
              <a:avLst/>
              <a:gdLst/>
              <a:ahLst/>
              <a:cxnLst/>
              <a:rect r="r" b="b" t="t" l="l"/>
              <a:pathLst>
                <a:path h="63500" w="649859">
                  <a:moveTo>
                    <a:pt x="0" y="0"/>
                  </a:moveTo>
                  <a:lnTo>
                    <a:pt x="649859" y="0"/>
                  </a:lnTo>
                  <a:lnTo>
                    <a:pt x="649859" y="63500"/>
                  </a:lnTo>
                  <a:lnTo>
                    <a:pt x="0" y="63500"/>
                  </a:lnTo>
                  <a:close/>
                </a:path>
              </a:pathLst>
            </a:custGeom>
            <a:solidFill>
              <a:srgbClr val="000000"/>
            </a:solidFill>
          </p:spPr>
        </p:sp>
      </p:grpSp>
      <p:sp>
        <p:nvSpPr>
          <p:cNvPr name="TextBox 83" id="83"/>
          <p:cNvSpPr txBox="true"/>
          <p:nvPr/>
        </p:nvSpPr>
        <p:spPr>
          <a:xfrm rot="0">
            <a:off x="15747440" y="2318490"/>
            <a:ext cx="1275092" cy="391867"/>
          </a:xfrm>
          <a:prstGeom prst="rect">
            <a:avLst/>
          </a:prstGeom>
        </p:spPr>
        <p:txBody>
          <a:bodyPr anchor="t" rtlCol="false" tIns="0" lIns="0" bIns="0" rIns="0">
            <a:spAutoFit/>
          </a:bodyPr>
          <a:lstStyle/>
          <a:p>
            <a:pPr algn="ctr">
              <a:lnSpc>
                <a:spcPts val="2835"/>
              </a:lnSpc>
            </a:pPr>
            <a:r>
              <a:rPr lang="en-US" sz="2025">
                <a:solidFill>
                  <a:srgbClr val="443C31"/>
                </a:solidFill>
                <a:latin typeface="Arimo"/>
                <a:ea typeface="Arimo"/>
                <a:cs typeface="Arimo"/>
                <a:sym typeface="Arimo"/>
              </a:rPr>
              <a:t>2 INPUTs</a:t>
            </a:r>
          </a:p>
        </p:txBody>
      </p:sp>
      <p:sp>
        <p:nvSpPr>
          <p:cNvPr name="TextBox 84" id="84"/>
          <p:cNvSpPr txBox="true"/>
          <p:nvPr/>
        </p:nvSpPr>
        <p:spPr>
          <a:xfrm rot="0">
            <a:off x="16687550" y="6003591"/>
            <a:ext cx="1275092" cy="391867"/>
          </a:xfrm>
          <a:prstGeom prst="rect">
            <a:avLst/>
          </a:prstGeom>
        </p:spPr>
        <p:txBody>
          <a:bodyPr anchor="t" rtlCol="false" tIns="0" lIns="0" bIns="0" rIns="0">
            <a:spAutoFit/>
          </a:bodyPr>
          <a:lstStyle/>
          <a:p>
            <a:pPr algn="ctr">
              <a:lnSpc>
                <a:spcPts val="2835"/>
              </a:lnSpc>
            </a:pPr>
            <a:r>
              <a:rPr lang="en-US" sz="2025">
                <a:solidFill>
                  <a:srgbClr val="443C31"/>
                </a:solidFill>
                <a:latin typeface="Arimo"/>
                <a:ea typeface="Arimo"/>
                <a:cs typeface="Arimo"/>
                <a:sym typeface="Arimo"/>
              </a:rPr>
              <a:t>3 INPUTs</a:t>
            </a:r>
          </a:p>
        </p:txBody>
      </p:sp>
      <p:grpSp>
        <p:nvGrpSpPr>
          <p:cNvPr name="Group 85" id="85"/>
          <p:cNvGrpSpPr/>
          <p:nvPr/>
        </p:nvGrpSpPr>
        <p:grpSpPr>
          <a:xfrm rot="0">
            <a:off x="2533914" y="249940"/>
            <a:ext cx="13213526" cy="9925515"/>
            <a:chOff x="0" y="0"/>
            <a:chExt cx="17618034" cy="13234020"/>
          </a:xfrm>
        </p:grpSpPr>
        <p:sp>
          <p:nvSpPr>
            <p:cNvPr name="Freeform 86" id="8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2">
                <a:alphaModFix amt="70000"/>
              </a:blip>
              <a:stretch>
                <a:fillRect l="0" t="0" r="0" b="0"/>
              </a:stretch>
            </a:blipFill>
          </p:spPr>
        </p:sp>
        <p:sp>
          <p:nvSpPr>
            <p:cNvPr name="Freeform 87" id="8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23">
                <a:alphaModFix amt="9999"/>
              </a:blip>
              <a:stretch>
                <a:fillRect l="0" t="0" r="0" b="0"/>
              </a:stretch>
            </a:blipFill>
          </p:spPr>
        </p:sp>
        <p:sp>
          <p:nvSpPr>
            <p:cNvPr name="TextBox 88" id="8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24" tooltip="http://www.exampaperspractice.co.uk"/>
                </a:rPr>
                <a:t>www.exampaperspractice.co.uk</a:t>
              </a:r>
            </a:p>
          </p:txBody>
        </p:sp>
      </p:grpSp>
      <p:sp>
        <p:nvSpPr>
          <p:cNvPr name="TextBox 89" id="89"/>
          <p:cNvSpPr txBox="true"/>
          <p:nvPr/>
        </p:nvSpPr>
        <p:spPr>
          <a:xfrm rot="0">
            <a:off x="2580200" y="34430"/>
            <a:ext cx="12952603" cy="1577373"/>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The more inputs in the logic circuits, the more possible combinations there are.</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573242" y="2244459"/>
            <a:ext cx="7145907" cy="5966525"/>
            <a:chOff x="0" y="0"/>
            <a:chExt cx="9527876" cy="7955367"/>
          </a:xfrm>
        </p:grpSpPr>
        <p:sp>
          <p:nvSpPr>
            <p:cNvPr name="Freeform 3" id="3"/>
            <p:cNvSpPr/>
            <p:nvPr/>
          </p:nvSpPr>
          <p:spPr>
            <a:xfrm flipH="false" flipV="false" rot="0">
              <a:off x="0" y="0"/>
              <a:ext cx="9527922" cy="7955407"/>
            </a:xfrm>
            <a:custGeom>
              <a:avLst/>
              <a:gdLst/>
              <a:ahLst/>
              <a:cxnLst/>
              <a:rect r="r" b="b" t="t" l="l"/>
              <a:pathLst>
                <a:path h="7955407" w="9527922">
                  <a:moveTo>
                    <a:pt x="8960104" y="7955407"/>
                  </a:moveTo>
                  <a:lnTo>
                    <a:pt x="567817" y="7955407"/>
                  </a:lnTo>
                  <a:cubicBezTo>
                    <a:pt x="254889" y="7955407"/>
                    <a:pt x="0" y="7700391"/>
                    <a:pt x="0" y="7387590"/>
                  </a:cubicBezTo>
                  <a:lnTo>
                    <a:pt x="0" y="567817"/>
                  </a:lnTo>
                  <a:cubicBezTo>
                    <a:pt x="0" y="254889"/>
                    <a:pt x="254889" y="0"/>
                    <a:pt x="567817" y="0"/>
                  </a:cubicBezTo>
                  <a:lnTo>
                    <a:pt x="8960104" y="0"/>
                  </a:lnTo>
                  <a:cubicBezTo>
                    <a:pt x="9273032" y="0"/>
                    <a:pt x="9527922" y="254889"/>
                    <a:pt x="9527922" y="567817"/>
                  </a:cubicBezTo>
                  <a:lnTo>
                    <a:pt x="9527922" y="7387590"/>
                  </a:lnTo>
                  <a:cubicBezTo>
                    <a:pt x="9527922" y="7700518"/>
                    <a:pt x="9273032" y="7955407"/>
                    <a:pt x="8960104" y="7955407"/>
                  </a:cubicBezTo>
                  <a:close/>
                </a:path>
              </a:pathLst>
            </a:custGeom>
            <a:solidFill>
              <a:srgbClr val="0E1D40">
                <a:alpha val="98824"/>
              </a:srgbClr>
            </a:solidFill>
          </p:spPr>
        </p:sp>
      </p:grpSp>
      <p:sp>
        <p:nvSpPr>
          <p:cNvPr name="Freeform 4" id="4"/>
          <p:cNvSpPr/>
          <p:nvPr/>
        </p:nvSpPr>
        <p:spPr>
          <a:xfrm flipH="false" flipV="false" rot="0">
            <a:off x="1162241" y="6375581"/>
            <a:ext cx="2941417" cy="1599395"/>
          </a:xfrm>
          <a:custGeom>
            <a:avLst/>
            <a:gdLst/>
            <a:ahLst/>
            <a:cxnLst/>
            <a:rect r="r" b="b" t="t" l="l"/>
            <a:pathLst>
              <a:path h="1599395" w="2941417">
                <a:moveTo>
                  <a:pt x="0" y="0"/>
                </a:moveTo>
                <a:lnTo>
                  <a:pt x="2941417" y="0"/>
                </a:lnTo>
                <a:lnTo>
                  <a:pt x="2941417" y="1599395"/>
                </a:lnTo>
                <a:lnTo>
                  <a:pt x="0" y="1599395"/>
                </a:lnTo>
                <a:lnTo>
                  <a:pt x="0" y="0"/>
                </a:lnTo>
                <a:close/>
              </a:path>
            </a:pathLst>
          </a:custGeom>
          <a:blipFill>
            <a:blip r:embed="rId2">
              <a:extLst>
                <a:ext uri="{96DAC541-7B7A-43D3-8B79-37D633B846F1}">
                  <asvg:svgBlip xmlns:asvg="http://schemas.microsoft.com/office/drawing/2016/SVG/main" r:embed="rId3"/>
                </a:ext>
              </a:extLst>
            </a:blip>
            <a:stretch>
              <a:fillRect l="0" t="0" r="-334" b="0"/>
            </a:stretch>
          </a:blipFill>
        </p:spPr>
      </p:sp>
      <p:sp>
        <p:nvSpPr>
          <p:cNvPr name="Freeform 5" id="5"/>
          <p:cNvSpPr/>
          <p:nvPr/>
        </p:nvSpPr>
        <p:spPr>
          <a:xfrm flipH="false" flipV="false" rot="0">
            <a:off x="1083378" y="2709057"/>
            <a:ext cx="2931023" cy="2183612"/>
          </a:xfrm>
          <a:custGeom>
            <a:avLst/>
            <a:gdLst/>
            <a:ahLst/>
            <a:cxnLst/>
            <a:rect r="r" b="b" t="t" l="l"/>
            <a:pathLst>
              <a:path h="2183612" w="2931023">
                <a:moveTo>
                  <a:pt x="0" y="0"/>
                </a:moveTo>
                <a:lnTo>
                  <a:pt x="2931023" y="0"/>
                </a:lnTo>
                <a:lnTo>
                  <a:pt x="2931023" y="2183612"/>
                </a:lnTo>
                <a:lnTo>
                  <a:pt x="0" y="2183612"/>
                </a:lnTo>
                <a:lnTo>
                  <a:pt x="0" y="0"/>
                </a:lnTo>
                <a:close/>
              </a:path>
            </a:pathLst>
          </a:custGeom>
          <a:blipFill>
            <a:blip r:embed="rId4">
              <a:extLst>
                <a:ext uri="{96DAC541-7B7A-43D3-8B79-37D633B846F1}">
                  <asvg:svgBlip xmlns:asvg="http://schemas.microsoft.com/office/drawing/2016/SVG/main" r:embed="rId5"/>
                </a:ext>
              </a:extLst>
            </a:blip>
            <a:stretch>
              <a:fillRect l="0" t="0" r="0" b="-235"/>
            </a:stretch>
          </a:blipFill>
        </p:spPr>
      </p:sp>
      <p:sp>
        <p:nvSpPr>
          <p:cNvPr name="Freeform 6" id="6"/>
          <p:cNvSpPr/>
          <p:nvPr/>
        </p:nvSpPr>
        <p:spPr>
          <a:xfrm flipH="false" flipV="false" rot="0">
            <a:off x="3810066" y="3585940"/>
            <a:ext cx="3022392" cy="3164061"/>
          </a:xfrm>
          <a:custGeom>
            <a:avLst/>
            <a:gdLst/>
            <a:ahLst/>
            <a:cxnLst/>
            <a:rect r="r" b="b" t="t" l="l"/>
            <a:pathLst>
              <a:path h="3164061" w="3022392">
                <a:moveTo>
                  <a:pt x="0" y="0"/>
                </a:moveTo>
                <a:lnTo>
                  <a:pt x="3022392" y="0"/>
                </a:lnTo>
                <a:lnTo>
                  <a:pt x="3022392" y="3164061"/>
                </a:lnTo>
                <a:lnTo>
                  <a:pt x="0" y="31640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40649" y="2556657"/>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A</a:t>
            </a:r>
          </a:p>
        </p:txBody>
      </p:sp>
      <p:sp>
        <p:nvSpPr>
          <p:cNvPr name="TextBox 8" id="8"/>
          <p:cNvSpPr txBox="true"/>
          <p:nvPr/>
        </p:nvSpPr>
        <p:spPr>
          <a:xfrm rot="0">
            <a:off x="6709848" y="4652228"/>
            <a:ext cx="715064" cy="779934"/>
          </a:xfrm>
          <a:prstGeom prst="rect">
            <a:avLst/>
          </a:prstGeom>
        </p:spPr>
        <p:txBody>
          <a:bodyPr anchor="t" rtlCol="false" tIns="0" lIns="0" bIns="0" rIns="0">
            <a:spAutoFit/>
          </a:bodyPr>
          <a:lstStyle/>
          <a:p>
            <a:pPr algn="ctr">
              <a:lnSpc>
                <a:spcPts val="5620"/>
              </a:lnSpc>
            </a:pPr>
            <a:r>
              <a:rPr lang="en-US" sz="4015">
                <a:solidFill>
                  <a:srgbClr val="FC9E19"/>
                </a:solidFill>
                <a:latin typeface="Arimo"/>
                <a:ea typeface="Arimo"/>
                <a:cs typeface="Arimo"/>
                <a:sym typeface="Arimo"/>
              </a:rPr>
              <a:t>X</a:t>
            </a:r>
          </a:p>
        </p:txBody>
      </p:sp>
      <p:sp>
        <p:nvSpPr>
          <p:cNvPr name="TextBox 9" id="9"/>
          <p:cNvSpPr txBox="true"/>
          <p:nvPr/>
        </p:nvSpPr>
        <p:spPr>
          <a:xfrm rot="0">
            <a:off x="1115907" y="3575214"/>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B</a:t>
            </a:r>
          </a:p>
        </p:txBody>
      </p:sp>
      <p:sp>
        <p:nvSpPr>
          <p:cNvPr name="TextBox 10" id="10"/>
          <p:cNvSpPr txBox="true"/>
          <p:nvPr/>
        </p:nvSpPr>
        <p:spPr>
          <a:xfrm rot="0">
            <a:off x="3173058" y="4219798"/>
            <a:ext cx="739176" cy="819502"/>
          </a:xfrm>
          <a:prstGeom prst="rect">
            <a:avLst/>
          </a:prstGeom>
        </p:spPr>
        <p:txBody>
          <a:bodyPr anchor="t" rtlCol="false" tIns="0" lIns="0" bIns="0" rIns="0">
            <a:spAutoFit/>
          </a:bodyPr>
          <a:lstStyle/>
          <a:p>
            <a:pPr algn="ctr">
              <a:lnSpc>
                <a:spcPts val="5811"/>
              </a:lnSpc>
            </a:pPr>
            <a:r>
              <a:rPr lang="en-US" sz="4151">
                <a:solidFill>
                  <a:srgbClr val="FC9E19"/>
                </a:solidFill>
                <a:latin typeface="Arimo"/>
                <a:ea typeface="Arimo"/>
                <a:cs typeface="Arimo"/>
                <a:sym typeface="Arimo"/>
              </a:rPr>
              <a:t>P</a:t>
            </a:r>
          </a:p>
        </p:txBody>
      </p:sp>
      <p:sp>
        <p:nvSpPr>
          <p:cNvPr name="TextBox 11" id="11"/>
          <p:cNvSpPr txBox="true"/>
          <p:nvPr/>
        </p:nvSpPr>
        <p:spPr>
          <a:xfrm rot="0">
            <a:off x="1286200" y="6517938"/>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C</a:t>
            </a:r>
          </a:p>
        </p:txBody>
      </p:sp>
      <p:sp>
        <p:nvSpPr>
          <p:cNvPr name="TextBox 12" id="12"/>
          <p:cNvSpPr txBox="true"/>
          <p:nvPr/>
        </p:nvSpPr>
        <p:spPr>
          <a:xfrm rot="0">
            <a:off x="3355211" y="5937949"/>
            <a:ext cx="659191" cy="732388"/>
          </a:xfrm>
          <a:prstGeom prst="rect">
            <a:avLst/>
          </a:prstGeom>
        </p:spPr>
        <p:txBody>
          <a:bodyPr anchor="t" rtlCol="false" tIns="0" lIns="0" bIns="0" rIns="0">
            <a:spAutoFit/>
          </a:bodyPr>
          <a:lstStyle/>
          <a:p>
            <a:pPr algn="ctr">
              <a:lnSpc>
                <a:spcPts val="5181"/>
              </a:lnSpc>
            </a:pPr>
            <a:r>
              <a:rPr lang="en-US" sz="3701">
                <a:solidFill>
                  <a:srgbClr val="FC9E19"/>
                </a:solidFill>
                <a:latin typeface="Arimo"/>
                <a:ea typeface="Arimo"/>
                <a:cs typeface="Arimo"/>
                <a:sym typeface="Arimo"/>
              </a:rPr>
              <a:t>Q</a:t>
            </a:r>
          </a:p>
        </p:txBody>
      </p:sp>
      <p:sp>
        <p:nvSpPr>
          <p:cNvPr name="Freeform 13" id="13"/>
          <p:cNvSpPr/>
          <p:nvPr/>
        </p:nvSpPr>
        <p:spPr>
          <a:xfrm flipH="false" flipV="false" rot="0">
            <a:off x="3792742" y="2305106"/>
            <a:ext cx="3164061" cy="3022417"/>
          </a:xfrm>
          <a:custGeom>
            <a:avLst/>
            <a:gdLst/>
            <a:ahLst/>
            <a:cxnLst/>
            <a:rect r="r" b="b" t="t" l="l"/>
            <a:pathLst>
              <a:path h="3022417" w="3164061">
                <a:moveTo>
                  <a:pt x="0" y="0"/>
                </a:moveTo>
                <a:lnTo>
                  <a:pt x="3164061" y="0"/>
                </a:lnTo>
                <a:lnTo>
                  <a:pt x="3164061" y="3022417"/>
                </a:lnTo>
                <a:lnTo>
                  <a:pt x="0" y="30224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3934416" y="5538571"/>
            <a:ext cx="3022413" cy="3164065"/>
          </a:xfrm>
          <a:custGeom>
            <a:avLst/>
            <a:gdLst/>
            <a:ahLst/>
            <a:cxnLst/>
            <a:rect r="r" b="b" t="t" l="l"/>
            <a:pathLst>
              <a:path h="3164065" w="3022413">
                <a:moveTo>
                  <a:pt x="0" y="0"/>
                </a:moveTo>
                <a:lnTo>
                  <a:pt x="3022413" y="0"/>
                </a:lnTo>
                <a:lnTo>
                  <a:pt x="3022413" y="3164066"/>
                </a:lnTo>
                <a:lnTo>
                  <a:pt x="0" y="31640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3792741" y="2831608"/>
            <a:ext cx="3164061" cy="3022401"/>
          </a:xfrm>
          <a:custGeom>
            <a:avLst/>
            <a:gdLst/>
            <a:ahLst/>
            <a:cxnLst/>
            <a:rect r="r" b="b" t="t" l="l"/>
            <a:pathLst>
              <a:path h="3022401" w="3164061">
                <a:moveTo>
                  <a:pt x="0" y="0"/>
                </a:moveTo>
                <a:lnTo>
                  <a:pt x="3164061" y="0"/>
                </a:lnTo>
                <a:lnTo>
                  <a:pt x="3164061" y="3022400"/>
                </a:lnTo>
                <a:lnTo>
                  <a:pt x="0" y="3022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5534325" y="4892670"/>
            <a:ext cx="1890587" cy="1205682"/>
          </a:xfrm>
          <a:custGeom>
            <a:avLst/>
            <a:gdLst/>
            <a:ahLst/>
            <a:cxnLst/>
            <a:rect r="r" b="b" t="t" l="l"/>
            <a:pathLst>
              <a:path h="1205682" w="1890587">
                <a:moveTo>
                  <a:pt x="0" y="0"/>
                </a:moveTo>
                <a:lnTo>
                  <a:pt x="1890587" y="0"/>
                </a:lnTo>
                <a:lnTo>
                  <a:pt x="1890587" y="1205682"/>
                </a:lnTo>
                <a:lnTo>
                  <a:pt x="0" y="1205682"/>
                </a:lnTo>
                <a:lnTo>
                  <a:pt x="0" y="0"/>
                </a:lnTo>
                <a:close/>
              </a:path>
            </a:pathLst>
          </a:custGeom>
          <a:blipFill>
            <a:blip r:embed="rId14">
              <a:extLst>
                <a:ext uri="{96DAC541-7B7A-43D3-8B79-37D633B846F1}">
                  <asvg:svgBlip xmlns:asvg="http://schemas.microsoft.com/office/drawing/2016/SVG/main" r:embed="rId15"/>
                </a:ext>
              </a:extLst>
            </a:blip>
            <a:stretch>
              <a:fillRect l="-32285" t="0" r="0" b="-166"/>
            </a:stretch>
          </a:blipFill>
        </p:spPr>
      </p:sp>
      <p:grpSp>
        <p:nvGrpSpPr>
          <p:cNvPr name="Group 17" id="17"/>
          <p:cNvGrpSpPr/>
          <p:nvPr/>
        </p:nvGrpSpPr>
        <p:grpSpPr>
          <a:xfrm rot="-2833316">
            <a:off x="3339592" y="3836727"/>
            <a:ext cx="1427046" cy="47625"/>
            <a:chOff x="0" y="0"/>
            <a:chExt cx="1902728" cy="63500"/>
          </a:xfrm>
        </p:grpSpPr>
        <p:sp>
          <p:nvSpPr>
            <p:cNvPr name="Freeform 18" id="18"/>
            <p:cNvSpPr/>
            <p:nvPr/>
          </p:nvSpPr>
          <p:spPr>
            <a:xfrm flipH="false" flipV="false" rot="0">
              <a:off x="31750" y="0"/>
              <a:ext cx="1839214" cy="63500"/>
            </a:xfrm>
            <a:custGeom>
              <a:avLst/>
              <a:gdLst/>
              <a:ahLst/>
              <a:cxnLst/>
              <a:rect r="r" b="b" t="t" l="l"/>
              <a:pathLst>
                <a:path h="63500" w="1839214">
                  <a:moveTo>
                    <a:pt x="0" y="0"/>
                  </a:moveTo>
                  <a:lnTo>
                    <a:pt x="1839214" y="0"/>
                  </a:lnTo>
                  <a:lnTo>
                    <a:pt x="1839214" y="63500"/>
                  </a:lnTo>
                  <a:lnTo>
                    <a:pt x="0" y="63500"/>
                  </a:lnTo>
                  <a:close/>
                </a:path>
              </a:pathLst>
            </a:custGeom>
            <a:solidFill>
              <a:srgbClr val="98BDF4"/>
            </a:solidFill>
          </p:spPr>
        </p:sp>
      </p:grpSp>
      <p:grpSp>
        <p:nvGrpSpPr>
          <p:cNvPr name="Group 19" id="19"/>
          <p:cNvGrpSpPr/>
          <p:nvPr/>
        </p:nvGrpSpPr>
        <p:grpSpPr>
          <a:xfrm rot="2211966">
            <a:off x="3637378" y="6915146"/>
            <a:ext cx="1240022" cy="47625"/>
            <a:chOff x="0" y="0"/>
            <a:chExt cx="1653363" cy="63500"/>
          </a:xfrm>
        </p:grpSpPr>
        <p:sp>
          <p:nvSpPr>
            <p:cNvPr name="Freeform 20" id="20"/>
            <p:cNvSpPr/>
            <p:nvPr/>
          </p:nvSpPr>
          <p:spPr>
            <a:xfrm flipH="false" flipV="false" rot="0">
              <a:off x="31750" y="0"/>
              <a:ext cx="1589913" cy="63500"/>
            </a:xfrm>
            <a:custGeom>
              <a:avLst/>
              <a:gdLst/>
              <a:ahLst/>
              <a:cxnLst/>
              <a:rect r="r" b="b" t="t" l="l"/>
              <a:pathLst>
                <a:path h="63500" w="1589913">
                  <a:moveTo>
                    <a:pt x="0" y="0"/>
                  </a:moveTo>
                  <a:lnTo>
                    <a:pt x="1589913" y="0"/>
                  </a:lnTo>
                  <a:lnTo>
                    <a:pt x="1589913" y="63500"/>
                  </a:lnTo>
                  <a:lnTo>
                    <a:pt x="0" y="63500"/>
                  </a:lnTo>
                  <a:close/>
                </a:path>
              </a:pathLst>
            </a:custGeom>
            <a:solidFill>
              <a:srgbClr val="98BDF4"/>
            </a:solidFill>
          </p:spPr>
        </p:sp>
      </p:grpSp>
      <p:sp>
        <p:nvSpPr>
          <p:cNvPr name="TextBox 21" id="21"/>
          <p:cNvSpPr txBox="true"/>
          <p:nvPr/>
        </p:nvSpPr>
        <p:spPr>
          <a:xfrm rot="0">
            <a:off x="4538656" y="6861710"/>
            <a:ext cx="2236426" cy="849056"/>
          </a:xfrm>
          <a:prstGeom prst="rect">
            <a:avLst/>
          </a:prstGeom>
        </p:spPr>
        <p:txBody>
          <a:bodyPr anchor="t" rtlCol="false" tIns="0" lIns="0" bIns="0" rIns="0">
            <a:spAutoFit/>
          </a:bodyPr>
          <a:lstStyle/>
          <a:p>
            <a:pPr algn="ctr">
              <a:lnSpc>
                <a:spcPts val="3194"/>
              </a:lnSpc>
            </a:pPr>
            <a:r>
              <a:rPr lang="en-US" sz="2281">
                <a:solidFill>
                  <a:srgbClr val="FFFFFF"/>
                </a:solidFill>
                <a:latin typeface="Arimo"/>
                <a:ea typeface="Arimo"/>
                <a:cs typeface="Arimo"/>
                <a:sym typeface="Arimo"/>
              </a:rPr>
              <a:t>Intermediate Output </a:t>
            </a:r>
          </a:p>
        </p:txBody>
      </p:sp>
      <p:sp>
        <p:nvSpPr>
          <p:cNvPr name="TextBox 22" id="22"/>
          <p:cNvSpPr txBox="true"/>
          <p:nvPr/>
        </p:nvSpPr>
        <p:spPr>
          <a:xfrm rot="0">
            <a:off x="4243193" y="2933540"/>
            <a:ext cx="2236426" cy="849056"/>
          </a:xfrm>
          <a:prstGeom prst="rect">
            <a:avLst/>
          </a:prstGeom>
        </p:spPr>
        <p:txBody>
          <a:bodyPr anchor="t" rtlCol="false" tIns="0" lIns="0" bIns="0" rIns="0">
            <a:spAutoFit/>
          </a:bodyPr>
          <a:lstStyle/>
          <a:p>
            <a:pPr algn="ctr">
              <a:lnSpc>
                <a:spcPts val="3194"/>
              </a:lnSpc>
            </a:pPr>
            <a:r>
              <a:rPr lang="en-US" sz="2281">
                <a:solidFill>
                  <a:srgbClr val="FFFFFF"/>
                </a:solidFill>
                <a:latin typeface="Arimo"/>
                <a:ea typeface="Arimo"/>
                <a:cs typeface="Arimo"/>
                <a:sym typeface="Arimo"/>
              </a:rPr>
              <a:t>Intermediate Output </a:t>
            </a:r>
          </a:p>
        </p:txBody>
      </p:sp>
      <p:graphicFrame>
        <p:nvGraphicFramePr>
          <p:cNvPr name="Table 23" id="23"/>
          <p:cNvGraphicFramePr>
            <a:graphicFrameLocks noGrp="true"/>
          </p:cNvGraphicFramePr>
          <p:nvPr/>
        </p:nvGraphicFramePr>
        <p:xfrm>
          <a:off x="8198551" y="2215243"/>
          <a:ext cx="7493000" cy="5956300"/>
        </p:xfrm>
        <a:graphic>
          <a:graphicData uri="http://schemas.openxmlformats.org/drawingml/2006/table">
            <a:tbl>
              <a:tblPr/>
              <a:tblGrid>
                <a:gridCol w="1178092"/>
                <a:gridCol w="1143513"/>
                <a:gridCol w="1143513"/>
                <a:gridCol w="1143513"/>
                <a:gridCol w="1143513"/>
                <a:gridCol w="1740854"/>
              </a:tblGrid>
              <a:tr h="92056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952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bl>
          </a:graphicData>
        </a:graphic>
      </p:graphicFrame>
      <p:sp>
        <p:nvSpPr>
          <p:cNvPr name="Freeform 24" id="24"/>
          <p:cNvSpPr/>
          <p:nvPr/>
        </p:nvSpPr>
        <p:spPr>
          <a:xfrm flipH="false" flipV="false" rot="0">
            <a:off x="8198552" y="2050748"/>
            <a:ext cx="3509215" cy="3673716"/>
          </a:xfrm>
          <a:custGeom>
            <a:avLst/>
            <a:gdLst/>
            <a:ahLst/>
            <a:cxnLst/>
            <a:rect r="r" b="b" t="t" l="l"/>
            <a:pathLst>
              <a:path h="3673716" w="3509215">
                <a:moveTo>
                  <a:pt x="0" y="0"/>
                </a:moveTo>
                <a:lnTo>
                  <a:pt x="3509215" y="0"/>
                </a:lnTo>
                <a:lnTo>
                  <a:pt x="3509215" y="3673717"/>
                </a:lnTo>
                <a:lnTo>
                  <a:pt x="0" y="367371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5" id="25"/>
          <p:cNvSpPr txBox="true"/>
          <p:nvPr/>
        </p:nvSpPr>
        <p:spPr>
          <a:xfrm rot="0">
            <a:off x="7840301" y="300000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A</a:t>
            </a:r>
          </a:p>
        </p:txBody>
      </p:sp>
      <p:sp>
        <p:nvSpPr>
          <p:cNvPr name="TextBox 26" id="26"/>
          <p:cNvSpPr txBox="true"/>
          <p:nvPr/>
        </p:nvSpPr>
        <p:spPr>
          <a:xfrm rot="0">
            <a:off x="7840301" y="3572822"/>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27" id="27"/>
          <p:cNvSpPr txBox="true"/>
          <p:nvPr/>
        </p:nvSpPr>
        <p:spPr>
          <a:xfrm rot="0">
            <a:off x="7840301" y="4145637"/>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28" id="28"/>
          <p:cNvSpPr txBox="true"/>
          <p:nvPr/>
        </p:nvSpPr>
        <p:spPr>
          <a:xfrm rot="0">
            <a:off x="9092838" y="2960381"/>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B</a:t>
            </a:r>
          </a:p>
        </p:txBody>
      </p:sp>
      <p:sp>
        <p:nvSpPr>
          <p:cNvPr name="TextBox 29" id="29"/>
          <p:cNvSpPr txBox="true"/>
          <p:nvPr/>
        </p:nvSpPr>
        <p:spPr>
          <a:xfrm rot="0">
            <a:off x="9092838" y="355211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30" id="30"/>
          <p:cNvSpPr txBox="true"/>
          <p:nvPr/>
        </p:nvSpPr>
        <p:spPr>
          <a:xfrm rot="0">
            <a:off x="9092838" y="4109316"/>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31" id="31"/>
          <p:cNvSpPr txBox="true"/>
          <p:nvPr/>
        </p:nvSpPr>
        <p:spPr>
          <a:xfrm rot="0">
            <a:off x="7840301" y="4719203"/>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32" id="32"/>
          <p:cNvSpPr txBox="true"/>
          <p:nvPr/>
        </p:nvSpPr>
        <p:spPr>
          <a:xfrm rot="0">
            <a:off x="9092838" y="4682882"/>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33" id="33"/>
          <p:cNvSpPr txBox="true"/>
          <p:nvPr/>
        </p:nvSpPr>
        <p:spPr>
          <a:xfrm rot="0">
            <a:off x="7840301" y="5310939"/>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34" id="34"/>
          <p:cNvSpPr txBox="true"/>
          <p:nvPr/>
        </p:nvSpPr>
        <p:spPr>
          <a:xfrm rot="0">
            <a:off x="9092838" y="5274619"/>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35" id="35"/>
          <p:cNvSpPr txBox="true"/>
          <p:nvPr/>
        </p:nvSpPr>
        <p:spPr>
          <a:xfrm rot="0">
            <a:off x="10279982" y="2971990"/>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C</a:t>
            </a:r>
          </a:p>
        </p:txBody>
      </p:sp>
      <p:sp>
        <p:nvSpPr>
          <p:cNvPr name="TextBox 36" id="36"/>
          <p:cNvSpPr txBox="true"/>
          <p:nvPr/>
        </p:nvSpPr>
        <p:spPr>
          <a:xfrm rot="0">
            <a:off x="10262219" y="355211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0</a:t>
            </a:r>
          </a:p>
        </p:txBody>
      </p:sp>
      <p:sp>
        <p:nvSpPr>
          <p:cNvPr name="TextBox 37" id="37"/>
          <p:cNvSpPr txBox="true"/>
          <p:nvPr/>
        </p:nvSpPr>
        <p:spPr>
          <a:xfrm rot="0">
            <a:off x="10262219" y="414054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1</a:t>
            </a:r>
          </a:p>
        </p:txBody>
      </p:sp>
      <p:sp>
        <p:nvSpPr>
          <p:cNvPr name="TextBox 38" id="38"/>
          <p:cNvSpPr txBox="true"/>
          <p:nvPr/>
        </p:nvSpPr>
        <p:spPr>
          <a:xfrm rot="0">
            <a:off x="10262219" y="4714115"/>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0</a:t>
            </a:r>
          </a:p>
        </p:txBody>
      </p:sp>
      <p:sp>
        <p:nvSpPr>
          <p:cNvPr name="TextBox 39" id="39"/>
          <p:cNvSpPr txBox="true"/>
          <p:nvPr/>
        </p:nvSpPr>
        <p:spPr>
          <a:xfrm rot="0">
            <a:off x="10262219" y="5305851"/>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1</a:t>
            </a:r>
          </a:p>
        </p:txBody>
      </p:sp>
      <p:sp>
        <p:nvSpPr>
          <p:cNvPr name="TextBox 40" id="40"/>
          <p:cNvSpPr txBox="true"/>
          <p:nvPr/>
        </p:nvSpPr>
        <p:spPr>
          <a:xfrm rot="0">
            <a:off x="7875827" y="5893324"/>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1" id="41"/>
          <p:cNvSpPr txBox="true"/>
          <p:nvPr/>
        </p:nvSpPr>
        <p:spPr>
          <a:xfrm rot="0">
            <a:off x="7875827" y="646613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2" id="42"/>
          <p:cNvSpPr txBox="true"/>
          <p:nvPr/>
        </p:nvSpPr>
        <p:spPr>
          <a:xfrm rot="0">
            <a:off x="9128364" y="584138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43" id="43"/>
          <p:cNvSpPr txBox="true"/>
          <p:nvPr/>
        </p:nvSpPr>
        <p:spPr>
          <a:xfrm rot="0">
            <a:off x="9128364" y="642981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44" id="44"/>
          <p:cNvSpPr txBox="true"/>
          <p:nvPr/>
        </p:nvSpPr>
        <p:spPr>
          <a:xfrm rot="0">
            <a:off x="7875827" y="7039705"/>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5" id="45"/>
          <p:cNvSpPr txBox="true"/>
          <p:nvPr/>
        </p:nvSpPr>
        <p:spPr>
          <a:xfrm rot="0">
            <a:off x="9128364" y="7003384"/>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6" id="46"/>
          <p:cNvSpPr txBox="true"/>
          <p:nvPr/>
        </p:nvSpPr>
        <p:spPr>
          <a:xfrm rot="0">
            <a:off x="7875827" y="7631441"/>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7" id="47"/>
          <p:cNvSpPr txBox="true"/>
          <p:nvPr/>
        </p:nvSpPr>
        <p:spPr>
          <a:xfrm rot="0">
            <a:off x="9128364" y="7595120"/>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8" id="48"/>
          <p:cNvSpPr txBox="true"/>
          <p:nvPr/>
        </p:nvSpPr>
        <p:spPr>
          <a:xfrm rot="0">
            <a:off x="10297745" y="5872620"/>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0</a:t>
            </a:r>
          </a:p>
        </p:txBody>
      </p:sp>
      <p:sp>
        <p:nvSpPr>
          <p:cNvPr name="TextBox 49" id="49"/>
          <p:cNvSpPr txBox="true"/>
          <p:nvPr/>
        </p:nvSpPr>
        <p:spPr>
          <a:xfrm rot="0">
            <a:off x="10297745" y="6461050"/>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1</a:t>
            </a:r>
          </a:p>
        </p:txBody>
      </p:sp>
      <p:sp>
        <p:nvSpPr>
          <p:cNvPr name="TextBox 50" id="50"/>
          <p:cNvSpPr txBox="true"/>
          <p:nvPr/>
        </p:nvSpPr>
        <p:spPr>
          <a:xfrm rot="0">
            <a:off x="10297745" y="7034617"/>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0</a:t>
            </a:r>
          </a:p>
        </p:txBody>
      </p:sp>
      <p:sp>
        <p:nvSpPr>
          <p:cNvPr name="TextBox 51" id="51"/>
          <p:cNvSpPr txBox="true"/>
          <p:nvPr/>
        </p:nvSpPr>
        <p:spPr>
          <a:xfrm rot="0">
            <a:off x="10297745" y="7626353"/>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1</a:t>
            </a:r>
          </a:p>
        </p:txBody>
      </p:sp>
      <p:sp>
        <p:nvSpPr>
          <p:cNvPr name="TextBox 52" id="52"/>
          <p:cNvSpPr txBox="true"/>
          <p:nvPr/>
        </p:nvSpPr>
        <p:spPr>
          <a:xfrm rot="0">
            <a:off x="9237409" y="2294692"/>
            <a:ext cx="1449911" cy="47194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INPUT</a:t>
            </a:r>
          </a:p>
        </p:txBody>
      </p:sp>
      <p:sp>
        <p:nvSpPr>
          <p:cNvPr name="Freeform 53" id="53"/>
          <p:cNvSpPr/>
          <p:nvPr/>
        </p:nvSpPr>
        <p:spPr>
          <a:xfrm flipH="false" flipV="false" rot="0">
            <a:off x="11718134" y="2050748"/>
            <a:ext cx="3509212" cy="3673716"/>
          </a:xfrm>
          <a:custGeom>
            <a:avLst/>
            <a:gdLst/>
            <a:ahLst/>
            <a:cxnLst/>
            <a:rect r="r" b="b" t="t" l="l"/>
            <a:pathLst>
              <a:path h="3673716" w="3509212">
                <a:moveTo>
                  <a:pt x="0" y="0"/>
                </a:moveTo>
                <a:lnTo>
                  <a:pt x="3509212" y="0"/>
                </a:lnTo>
                <a:lnTo>
                  <a:pt x="3509212" y="3673717"/>
                </a:lnTo>
                <a:lnTo>
                  <a:pt x="0" y="367371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54" id="54"/>
          <p:cNvSpPr txBox="true"/>
          <p:nvPr/>
        </p:nvSpPr>
        <p:spPr>
          <a:xfrm rot="0">
            <a:off x="11947984" y="2120634"/>
            <a:ext cx="1716904" cy="87855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Intermediate Output</a:t>
            </a:r>
          </a:p>
        </p:txBody>
      </p:sp>
      <p:sp>
        <p:nvSpPr>
          <p:cNvPr name="TextBox 55" id="55"/>
          <p:cNvSpPr txBox="true"/>
          <p:nvPr/>
        </p:nvSpPr>
        <p:spPr>
          <a:xfrm rot="0">
            <a:off x="14045236" y="2323939"/>
            <a:ext cx="1449911" cy="47194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OUTPUT</a:t>
            </a:r>
          </a:p>
        </p:txBody>
      </p:sp>
      <p:sp>
        <p:nvSpPr>
          <p:cNvPr name="TextBox 56" id="56"/>
          <p:cNvSpPr txBox="true"/>
          <p:nvPr/>
        </p:nvSpPr>
        <p:spPr>
          <a:xfrm rot="0">
            <a:off x="11378863" y="300000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P</a:t>
            </a:r>
          </a:p>
        </p:txBody>
      </p:sp>
      <p:sp>
        <p:nvSpPr>
          <p:cNvPr name="TextBox 57" id="57"/>
          <p:cNvSpPr txBox="true"/>
          <p:nvPr/>
        </p:nvSpPr>
        <p:spPr>
          <a:xfrm rot="0">
            <a:off x="12566007" y="3011617"/>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Q</a:t>
            </a:r>
          </a:p>
        </p:txBody>
      </p:sp>
      <p:sp>
        <p:nvSpPr>
          <p:cNvPr name="TextBox 58" id="58"/>
          <p:cNvSpPr txBox="true"/>
          <p:nvPr/>
        </p:nvSpPr>
        <p:spPr>
          <a:xfrm rot="0">
            <a:off x="11361100" y="3552118"/>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0</a:t>
            </a:r>
          </a:p>
        </p:txBody>
      </p:sp>
      <p:sp>
        <p:nvSpPr>
          <p:cNvPr name="TextBox 59" id="59"/>
          <p:cNvSpPr txBox="true"/>
          <p:nvPr/>
        </p:nvSpPr>
        <p:spPr>
          <a:xfrm rot="0">
            <a:off x="11361100" y="4124933"/>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0</a:t>
            </a:r>
          </a:p>
        </p:txBody>
      </p:sp>
      <p:sp>
        <p:nvSpPr>
          <p:cNvPr name="TextBox 60" id="60"/>
          <p:cNvSpPr txBox="true"/>
          <p:nvPr/>
        </p:nvSpPr>
        <p:spPr>
          <a:xfrm rot="0">
            <a:off x="11361100" y="4698499"/>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1" id="61"/>
          <p:cNvSpPr txBox="true"/>
          <p:nvPr/>
        </p:nvSpPr>
        <p:spPr>
          <a:xfrm rot="0">
            <a:off x="11361100" y="5290235"/>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2" id="62"/>
          <p:cNvSpPr txBox="true"/>
          <p:nvPr/>
        </p:nvSpPr>
        <p:spPr>
          <a:xfrm rot="0">
            <a:off x="11396626" y="5872620"/>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3" id="63"/>
          <p:cNvSpPr txBox="true"/>
          <p:nvPr/>
        </p:nvSpPr>
        <p:spPr>
          <a:xfrm rot="0">
            <a:off x="11396626" y="6445434"/>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4" id="64"/>
          <p:cNvSpPr txBox="true"/>
          <p:nvPr/>
        </p:nvSpPr>
        <p:spPr>
          <a:xfrm rot="0">
            <a:off x="11396626" y="7019001"/>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5" id="65"/>
          <p:cNvSpPr txBox="true"/>
          <p:nvPr/>
        </p:nvSpPr>
        <p:spPr>
          <a:xfrm rot="0">
            <a:off x="11396626" y="7610737"/>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6" id="66"/>
          <p:cNvSpPr txBox="true"/>
          <p:nvPr/>
        </p:nvSpPr>
        <p:spPr>
          <a:xfrm rot="0">
            <a:off x="2761108" y="8468159"/>
            <a:ext cx="12952603" cy="824898"/>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Solve the intermediate output first</a:t>
            </a:r>
          </a:p>
        </p:txBody>
      </p:sp>
      <p:grpSp>
        <p:nvGrpSpPr>
          <p:cNvPr name="Group 67" id="67"/>
          <p:cNvGrpSpPr/>
          <p:nvPr/>
        </p:nvGrpSpPr>
        <p:grpSpPr>
          <a:xfrm rot="0">
            <a:off x="2703297" y="180743"/>
            <a:ext cx="13213526" cy="9925515"/>
            <a:chOff x="0" y="0"/>
            <a:chExt cx="17618034" cy="13234020"/>
          </a:xfrm>
        </p:grpSpPr>
        <p:sp>
          <p:nvSpPr>
            <p:cNvPr name="Freeform 68" id="6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0">
                <a:alphaModFix amt="70000"/>
              </a:blip>
              <a:stretch>
                <a:fillRect l="0" t="0" r="0" b="0"/>
              </a:stretch>
            </a:blipFill>
          </p:spPr>
        </p:sp>
        <p:sp>
          <p:nvSpPr>
            <p:cNvPr name="Freeform 69" id="6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21">
                <a:alphaModFix amt="9999"/>
              </a:blip>
              <a:stretch>
                <a:fillRect l="0" t="0" r="0" b="0"/>
              </a:stretch>
            </a:blipFill>
          </p:spPr>
        </p:sp>
        <p:sp>
          <p:nvSpPr>
            <p:cNvPr name="TextBox 70" id="7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22" tooltip="http://www.exampaperspractice.co.uk"/>
                </a:rPr>
                <a:t>www.exampaperspractice.co.uk</a:t>
              </a:r>
            </a:p>
          </p:txBody>
        </p:sp>
      </p:grpSp>
      <p:sp>
        <p:nvSpPr>
          <p:cNvPr name="TextBox 71" id="71"/>
          <p:cNvSpPr txBox="true"/>
          <p:nvPr/>
        </p:nvSpPr>
        <p:spPr>
          <a:xfrm rot="0">
            <a:off x="804809"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logic gates (&gt; 2 inputs)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573242" y="2244459"/>
            <a:ext cx="7145907" cy="5966525"/>
            <a:chOff x="0" y="0"/>
            <a:chExt cx="9527876" cy="7955367"/>
          </a:xfrm>
        </p:grpSpPr>
        <p:sp>
          <p:nvSpPr>
            <p:cNvPr name="Freeform 3" id="3"/>
            <p:cNvSpPr/>
            <p:nvPr/>
          </p:nvSpPr>
          <p:spPr>
            <a:xfrm flipH="false" flipV="false" rot="0">
              <a:off x="0" y="0"/>
              <a:ext cx="9527922" cy="7955407"/>
            </a:xfrm>
            <a:custGeom>
              <a:avLst/>
              <a:gdLst/>
              <a:ahLst/>
              <a:cxnLst/>
              <a:rect r="r" b="b" t="t" l="l"/>
              <a:pathLst>
                <a:path h="7955407" w="9527922">
                  <a:moveTo>
                    <a:pt x="8960104" y="7955407"/>
                  </a:moveTo>
                  <a:lnTo>
                    <a:pt x="567817" y="7955407"/>
                  </a:lnTo>
                  <a:cubicBezTo>
                    <a:pt x="254889" y="7955407"/>
                    <a:pt x="0" y="7700391"/>
                    <a:pt x="0" y="7387590"/>
                  </a:cubicBezTo>
                  <a:lnTo>
                    <a:pt x="0" y="567817"/>
                  </a:lnTo>
                  <a:cubicBezTo>
                    <a:pt x="0" y="254889"/>
                    <a:pt x="254889" y="0"/>
                    <a:pt x="567817" y="0"/>
                  </a:cubicBezTo>
                  <a:lnTo>
                    <a:pt x="8960104" y="0"/>
                  </a:lnTo>
                  <a:cubicBezTo>
                    <a:pt x="9273032" y="0"/>
                    <a:pt x="9527922" y="254889"/>
                    <a:pt x="9527922" y="567817"/>
                  </a:cubicBezTo>
                  <a:lnTo>
                    <a:pt x="9527922" y="7387590"/>
                  </a:lnTo>
                  <a:cubicBezTo>
                    <a:pt x="9527922" y="7700518"/>
                    <a:pt x="9273032" y="7955407"/>
                    <a:pt x="8960104" y="7955407"/>
                  </a:cubicBezTo>
                  <a:close/>
                </a:path>
              </a:pathLst>
            </a:custGeom>
            <a:solidFill>
              <a:srgbClr val="0E1D40">
                <a:alpha val="98824"/>
              </a:srgbClr>
            </a:solidFill>
          </p:spPr>
        </p:sp>
      </p:grpSp>
      <p:sp>
        <p:nvSpPr>
          <p:cNvPr name="Freeform 4" id="4"/>
          <p:cNvSpPr/>
          <p:nvPr/>
        </p:nvSpPr>
        <p:spPr>
          <a:xfrm flipH="false" flipV="false" rot="0">
            <a:off x="1162241" y="6375581"/>
            <a:ext cx="2941417" cy="1599395"/>
          </a:xfrm>
          <a:custGeom>
            <a:avLst/>
            <a:gdLst/>
            <a:ahLst/>
            <a:cxnLst/>
            <a:rect r="r" b="b" t="t" l="l"/>
            <a:pathLst>
              <a:path h="1599395" w="2941417">
                <a:moveTo>
                  <a:pt x="0" y="0"/>
                </a:moveTo>
                <a:lnTo>
                  <a:pt x="2941417" y="0"/>
                </a:lnTo>
                <a:lnTo>
                  <a:pt x="2941417" y="1599395"/>
                </a:lnTo>
                <a:lnTo>
                  <a:pt x="0" y="1599395"/>
                </a:lnTo>
                <a:lnTo>
                  <a:pt x="0" y="0"/>
                </a:lnTo>
                <a:close/>
              </a:path>
            </a:pathLst>
          </a:custGeom>
          <a:blipFill>
            <a:blip r:embed="rId2">
              <a:extLst>
                <a:ext uri="{96DAC541-7B7A-43D3-8B79-37D633B846F1}">
                  <asvg:svgBlip xmlns:asvg="http://schemas.microsoft.com/office/drawing/2016/SVG/main" r:embed="rId3"/>
                </a:ext>
              </a:extLst>
            </a:blip>
            <a:stretch>
              <a:fillRect l="0" t="0" r="-334" b="0"/>
            </a:stretch>
          </a:blipFill>
        </p:spPr>
      </p:sp>
      <p:sp>
        <p:nvSpPr>
          <p:cNvPr name="Freeform 5" id="5"/>
          <p:cNvSpPr/>
          <p:nvPr/>
        </p:nvSpPr>
        <p:spPr>
          <a:xfrm flipH="false" flipV="false" rot="0">
            <a:off x="1083378" y="2709057"/>
            <a:ext cx="2931023" cy="2183612"/>
          </a:xfrm>
          <a:custGeom>
            <a:avLst/>
            <a:gdLst/>
            <a:ahLst/>
            <a:cxnLst/>
            <a:rect r="r" b="b" t="t" l="l"/>
            <a:pathLst>
              <a:path h="2183612" w="2931023">
                <a:moveTo>
                  <a:pt x="0" y="0"/>
                </a:moveTo>
                <a:lnTo>
                  <a:pt x="2931023" y="0"/>
                </a:lnTo>
                <a:lnTo>
                  <a:pt x="2931023" y="2183612"/>
                </a:lnTo>
                <a:lnTo>
                  <a:pt x="0" y="2183612"/>
                </a:lnTo>
                <a:lnTo>
                  <a:pt x="0" y="0"/>
                </a:lnTo>
                <a:close/>
              </a:path>
            </a:pathLst>
          </a:custGeom>
          <a:blipFill>
            <a:blip r:embed="rId4">
              <a:extLst>
                <a:ext uri="{96DAC541-7B7A-43D3-8B79-37D633B846F1}">
                  <asvg:svgBlip xmlns:asvg="http://schemas.microsoft.com/office/drawing/2016/SVG/main" r:embed="rId5"/>
                </a:ext>
              </a:extLst>
            </a:blip>
            <a:stretch>
              <a:fillRect l="0" t="0" r="0" b="-235"/>
            </a:stretch>
          </a:blipFill>
        </p:spPr>
      </p:sp>
      <p:sp>
        <p:nvSpPr>
          <p:cNvPr name="Freeform 6" id="6"/>
          <p:cNvSpPr/>
          <p:nvPr/>
        </p:nvSpPr>
        <p:spPr>
          <a:xfrm flipH="false" flipV="false" rot="0">
            <a:off x="3810066" y="3585940"/>
            <a:ext cx="3022392" cy="3164061"/>
          </a:xfrm>
          <a:custGeom>
            <a:avLst/>
            <a:gdLst/>
            <a:ahLst/>
            <a:cxnLst/>
            <a:rect r="r" b="b" t="t" l="l"/>
            <a:pathLst>
              <a:path h="3164061" w="3022392">
                <a:moveTo>
                  <a:pt x="0" y="0"/>
                </a:moveTo>
                <a:lnTo>
                  <a:pt x="3022392" y="0"/>
                </a:lnTo>
                <a:lnTo>
                  <a:pt x="3022392" y="3164061"/>
                </a:lnTo>
                <a:lnTo>
                  <a:pt x="0" y="31640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40649" y="2556657"/>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A</a:t>
            </a:r>
          </a:p>
        </p:txBody>
      </p:sp>
      <p:sp>
        <p:nvSpPr>
          <p:cNvPr name="TextBox 8" id="8"/>
          <p:cNvSpPr txBox="true"/>
          <p:nvPr/>
        </p:nvSpPr>
        <p:spPr>
          <a:xfrm rot="0">
            <a:off x="6709848" y="4652228"/>
            <a:ext cx="715064" cy="779934"/>
          </a:xfrm>
          <a:prstGeom prst="rect">
            <a:avLst/>
          </a:prstGeom>
        </p:spPr>
        <p:txBody>
          <a:bodyPr anchor="t" rtlCol="false" tIns="0" lIns="0" bIns="0" rIns="0">
            <a:spAutoFit/>
          </a:bodyPr>
          <a:lstStyle/>
          <a:p>
            <a:pPr algn="ctr">
              <a:lnSpc>
                <a:spcPts val="5620"/>
              </a:lnSpc>
            </a:pPr>
            <a:r>
              <a:rPr lang="en-US" sz="4015">
                <a:solidFill>
                  <a:srgbClr val="FC9E19"/>
                </a:solidFill>
                <a:latin typeface="Arimo"/>
                <a:ea typeface="Arimo"/>
                <a:cs typeface="Arimo"/>
                <a:sym typeface="Arimo"/>
              </a:rPr>
              <a:t>X</a:t>
            </a:r>
          </a:p>
        </p:txBody>
      </p:sp>
      <p:sp>
        <p:nvSpPr>
          <p:cNvPr name="TextBox 9" id="9"/>
          <p:cNvSpPr txBox="true"/>
          <p:nvPr/>
        </p:nvSpPr>
        <p:spPr>
          <a:xfrm rot="0">
            <a:off x="1115907" y="3575214"/>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B</a:t>
            </a:r>
          </a:p>
        </p:txBody>
      </p:sp>
      <p:sp>
        <p:nvSpPr>
          <p:cNvPr name="TextBox 10" id="10"/>
          <p:cNvSpPr txBox="true"/>
          <p:nvPr/>
        </p:nvSpPr>
        <p:spPr>
          <a:xfrm rot="0">
            <a:off x="3173058" y="4219798"/>
            <a:ext cx="739176" cy="819502"/>
          </a:xfrm>
          <a:prstGeom prst="rect">
            <a:avLst/>
          </a:prstGeom>
        </p:spPr>
        <p:txBody>
          <a:bodyPr anchor="t" rtlCol="false" tIns="0" lIns="0" bIns="0" rIns="0">
            <a:spAutoFit/>
          </a:bodyPr>
          <a:lstStyle/>
          <a:p>
            <a:pPr algn="ctr">
              <a:lnSpc>
                <a:spcPts val="5811"/>
              </a:lnSpc>
            </a:pPr>
            <a:r>
              <a:rPr lang="en-US" sz="4151">
                <a:solidFill>
                  <a:srgbClr val="FC9E19"/>
                </a:solidFill>
                <a:latin typeface="Arimo"/>
                <a:ea typeface="Arimo"/>
                <a:cs typeface="Arimo"/>
                <a:sym typeface="Arimo"/>
              </a:rPr>
              <a:t>P</a:t>
            </a:r>
          </a:p>
        </p:txBody>
      </p:sp>
      <p:sp>
        <p:nvSpPr>
          <p:cNvPr name="TextBox 11" id="11"/>
          <p:cNvSpPr txBox="true"/>
          <p:nvPr/>
        </p:nvSpPr>
        <p:spPr>
          <a:xfrm rot="0">
            <a:off x="1286200" y="6517938"/>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C</a:t>
            </a:r>
          </a:p>
        </p:txBody>
      </p:sp>
      <p:sp>
        <p:nvSpPr>
          <p:cNvPr name="TextBox 12" id="12"/>
          <p:cNvSpPr txBox="true"/>
          <p:nvPr/>
        </p:nvSpPr>
        <p:spPr>
          <a:xfrm rot="0">
            <a:off x="3355211" y="5937949"/>
            <a:ext cx="659191" cy="732388"/>
          </a:xfrm>
          <a:prstGeom prst="rect">
            <a:avLst/>
          </a:prstGeom>
        </p:spPr>
        <p:txBody>
          <a:bodyPr anchor="t" rtlCol="false" tIns="0" lIns="0" bIns="0" rIns="0">
            <a:spAutoFit/>
          </a:bodyPr>
          <a:lstStyle/>
          <a:p>
            <a:pPr algn="ctr">
              <a:lnSpc>
                <a:spcPts val="5181"/>
              </a:lnSpc>
            </a:pPr>
            <a:r>
              <a:rPr lang="en-US" sz="3701">
                <a:solidFill>
                  <a:srgbClr val="FC9E19"/>
                </a:solidFill>
                <a:latin typeface="Arimo"/>
                <a:ea typeface="Arimo"/>
                <a:cs typeface="Arimo"/>
                <a:sym typeface="Arimo"/>
              </a:rPr>
              <a:t>Q</a:t>
            </a:r>
          </a:p>
        </p:txBody>
      </p:sp>
      <p:sp>
        <p:nvSpPr>
          <p:cNvPr name="Freeform 13" id="13"/>
          <p:cNvSpPr/>
          <p:nvPr/>
        </p:nvSpPr>
        <p:spPr>
          <a:xfrm flipH="false" flipV="false" rot="0">
            <a:off x="3792742" y="2305106"/>
            <a:ext cx="3164061" cy="3022417"/>
          </a:xfrm>
          <a:custGeom>
            <a:avLst/>
            <a:gdLst/>
            <a:ahLst/>
            <a:cxnLst/>
            <a:rect r="r" b="b" t="t" l="l"/>
            <a:pathLst>
              <a:path h="3022417" w="3164061">
                <a:moveTo>
                  <a:pt x="0" y="0"/>
                </a:moveTo>
                <a:lnTo>
                  <a:pt x="3164061" y="0"/>
                </a:lnTo>
                <a:lnTo>
                  <a:pt x="3164061" y="3022417"/>
                </a:lnTo>
                <a:lnTo>
                  <a:pt x="0" y="30224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3934416" y="5538571"/>
            <a:ext cx="3022413" cy="3164065"/>
          </a:xfrm>
          <a:custGeom>
            <a:avLst/>
            <a:gdLst/>
            <a:ahLst/>
            <a:cxnLst/>
            <a:rect r="r" b="b" t="t" l="l"/>
            <a:pathLst>
              <a:path h="3164065" w="3022413">
                <a:moveTo>
                  <a:pt x="0" y="0"/>
                </a:moveTo>
                <a:lnTo>
                  <a:pt x="3022413" y="0"/>
                </a:lnTo>
                <a:lnTo>
                  <a:pt x="3022413" y="3164066"/>
                </a:lnTo>
                <a:lnTo>
                  <a:pt x="0" y="31640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3792741" y="2831608"/>
            <a:ext cx="3164061" cy="3022401"/>
          </a:xfrm>
          <a:custGeom>
            <a:avLst/>
            <a:gdLst/>
            <a:ahLst/>
            <a:cxnLst/>
            <a:rect r="r" b="b" t="t" l="l"/>
            <a:pathLst>
              <a:path h="3022401" w="3164061">
                <a:moveTo>
                  <a:pt x="0" y="0"/>
                </a:moveTo>
                <a:lnTo>
                  <a:pt x="3164061" y="0"/>
                </a:lnTo>
                <a:lnTo>
                  <a:pt x="3164061" y="3022400"/>
                </a:lnTo>
                <a:lnTo>
                  <a:pt x="0" y="3022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5534325" y="4892670"/>
            <a:ext cx="1890587" cy="1205682"/>
          </a:xfrm>
          <a:custGeom>
            <a:avLst/>
            <a:gdLst/>
            <a:ahLst/>
            <a:cxnLst/>
            <a:rect r="r" b="b" t="t" l="l"/>
            <a:pathLst>
              <a:path h="1205682" w="1890587">
                <a:moveTo>
                  <a:pt x="0" y="0"/>
                </a:moveTo>
                <a:lnTo>
                  <a:pt x="1890587" y="0"/>
                </a:lnTo>
                <a:lnTo>
                  <a:pt x="1890587" y="1205682"/>
                </a:lnTo>
                <a:lnTo>
                  <a:pt x="0" y="1205682"/>
                </a:lnTo>
                <a:lnTo>
                  <a:pt x="0" y="0"/>
                </a:lnTo>
                <a:close/>
              </a:path>
            </a:pathLst>
          </a:custGeom>
          <a:blipFill>
            <a:blip r:embed="rId14">
              <a:extLst>
                <a:ext uri="{96DAC541-7B7A-43D3-8B79-37D633B846F1}">
                  <asvg:svgBlip xmlns:asvg="http://schemas.microsoft.com/office/drawing/2016/SVG/main" r:embed="rId15"/>
                </a:ext>
              </a:extLst>
            </a:blip>
            <a:stretch>
              <a:fillRect l="-32285" t="0" r="0" b="-166"/>
            </a:stretch>
          </a:blipFill>
        </p:spPr>
      </p:sp>
      <p:grpSp>
        <p:nvGrpSpPr>
          <p:cNvPr name="Group 17" id="17"/>
          <p:cNvGrpSpPr/>
          <p:nvPr/>
        </p:nvGrpSpPr>
        <p:grpSpPr>
          <a:xfrm rot="-2833316">
            <a:off x="3339592" y="3836727"/>
            <a:ext cx="1427046" cy="47625"/>
            <a:chOff x="0" y="0"/>
            <a:chExt cx="1902728" cy="63500"/>
          </a:xfrm>
        </p:grpSpPr>
        <p:sp>
          <p:nvSpPr>
            <p:cNvPr name="Freeform 18" id="18"/>
            <p:cNvSpPr/>
            <p:nvPr/>
          </p:nvSpPr>
          <p:spPr>
            <a:xfrm flipH="false" flipV="false" rot="0">
              <a:off x="31750" y="0"/>
              <a:ext cx="1839214" cy="63500"/>
            </a:xfrm>
            <a:custGeom>
              <a:avLst/>
              <a:gdLst/>
              <a:ahLst/>
              <a:cxnLst/>
              <a:rect r="r" b="b" t="t" l="l"/>
              <a:pathLst>
                <a:path h="63500" w="1839214">
                  <a:moveTo>
                    <a:pt x="0" y="0"/>
                  </a:moveTo>
                  <a:lnTo>
                    <a:pt x="1839214" y="0"/>
                  </a:lnTo>
                  <a:lnTo>
                    <a:pt x="1839214" y="63500"/>
                  </a:lnTo>
                  <a:lnTo>
                    <a:pt x="0" y="63500"/>
                  </a:lnTo>
                  <a:close/>
                </a:path>
              </a:pathLst>
            </a:custGeom>
            <a:solidFill>
              <a:srgbClr val="98BDF4"/>
            </a:solidFill>
          </p:spPr>
        </p:sp>
      </p:grpSp>
      <p:grpSp>
        <p:nvGrpSpPr>
          <p:cNvPr name="Group 19" id="19"/>
          <p:cNvGrpSpPr/>
          <p:nvPr/>
        </p:nvGrpSpPr>
        <p:grpSpPr>
          <a:xfrm rot="2211966">
            <a:off x="3637378" y="6915146"/>
            <a:ext cx="1240022" cy="47625"/>
            <a:chOff x="0" y="0"/>
            <a:chExt cx="1653363" cy="63500"/>
          </a:xfrm>
        </p:grpSpPr>
        <p:sp>
          <p:nvSpPr>
            <p:cNvPr name="Freeform 20" id="20"/>
            <p:cNvSpPr/>
            <p:nvPr/>
          </p:nvSpPr>
          <p:spPr>
            <a:xfrm flipH="false" flipV="false" rot="0">
              <a:off x="31750" y="0"/>
              <a:ext cx="1589913" cy="63500"/>
            </a:xfrm>
            <a:custGeom>
              <a:avLst/>
              <a:gdLst/>
              <a:ahLst/>
              <a:cxnLst/>
              <a:rect r="r" b="b" t="t" l="l"/>
              <a:pathLst>
                <a:path h="63500" w="1589913">
                  <a:moveTo>
                    <a:pt x="0" y="0"/>
                  </a:moveTo>
                  <a:lnTo>
                    <a:pt x="1589913" y="0"/>
                  </a:lnTo>
                  <a:lnTo>
                    <a:pt x="1589913" y="63500"/>
                  </a:lnTo>
                  <a:lnTo>
                    <a:pt x="0" y="63500"/>
                  </a:lnTo>
                  <a:close/>
                </a:path>
              </a:pathLst>
            </a:custGeom>
            <a:solidFill>
              <a:srgbClr val="98BDF4"/>
            </a:solidFill>
          </p:spPr>
        </p:sp>
      </p:grpSp>
      <p:sp>
        <p:nvSpPr>
          <p:cNvPr name="TextBox 21" id="21"/>
          <p:cNvSpPr txBox="true"/>
          <p:nvPr/>
        </p:nvSpPr>
        <p:spPr>
          <a:xfrm rot="0">
            <a:off x="4538656" y="6861710"/>
            <a:ext cx="2236426" cy="849056"/>
          </a:xfrm>
          <a:prstGeom prst="rect">
            <a:avLst/>
          </a:prstGeom>
        </p:spPr>
        <p:txBody>
          <a:bodyPr anchor="t" rtlCol="false" tIns="0" lIns="0" bIns="0" rIns="0">
            <a:spAutoFit/>
          </a:bodyPr>
          <a:lstStyle/>
          <a:p>
            <a:pPr algn="ctr">
              <a:lnSpc>
                <a:spcPts val="3194"/>
              </a:lnSpc>
            </a:pPr>
            <a:r>
              <a:rPr lang="en-US" sz="2281">
                <a:solidFill>
                  <a:srgbClr val="FFFFFF"/>
                </a:solidFill>
                <a:latin typeface="Arimo"/>
                <a:ea typeface="Arimo"/>
                <a:cs typeface="Arimo"/>
                <a:sym typeface="Arimo"/>
              </a:rPr>
              <a:t>Intermediate Output </a:t>
            </a:r>
          </a:p>
        </p:txBody>
      </p:sp>
      <p:sp>
        <p:nvSpPr>
          <p:cNvPr name="TextBox 22" id="22"/>
          <p:cNvSpPr txBox="true"/>
          <p:nvPr/>
        </p:nvSpPr>
        <p:spPr>
          <a:xfrm rot="0">
            <a:off x="4243193" y="2933540"/>
            <a:ext cx="2236426" cy="849056"/>
          </a:xfrm>
          <a:prstGeom prst="rect">
            <a:avLst/>
          </a:prstGeom>
        </p:spPr>
        <p:txBody>
          <a:bodyPr anchor="t" rtlCol="false" tIns="0" lIns="0" bIns="0" rIns="0">
            <a:spAutoFit/>
          </a:bodyPr>
          <a:lstStyle/>
          <a:p>
            <a:pPr algn="ctr">
              <a:lnSpc>
                <a:spcPts val="3194"/>
              </a:lnSpc>
            </a:pPr>
            <a:r>
              <a:rPr lang="en-US" sz="2281">
                <a:solidFill>
                  <a:srgbClr val="FFFFFF"/>
                </a:solidFill>
                <a:latin typeface="Arimo"/>
                <a:ea typeface="Arimo"/>
                <a:cs typeface="Arimo"/>
                <a:sym typeface="Arimo"/>
              </a:rPr>
              <a:t>Intermediate Output </a:t>
            </a:r>
          </a:p>
        </p:txBody>
      </p:sp>
      <p:graphicFrame>
        <p:nvGraphicFramePr>
          <p:cNvPr name="Table 23" id="23"/>
          <p:cNvGraphicFramePr>
            <a:graphicFrameLocks noGrp="true"/>
          </p:cNvGraphicFramePr>
          <p:nvPr/>
        </p:nvGraphicFramePr>
        <p:xfrm>
          <a:off x="8198551" y="2215243"/>
          <a:ext cx="7251700" cy="5943600"/>
        </p:xfrm>
        <a:graphic>
          <a:graphicData uri="http://schemas.openxmlformats.org/drawingml/2006/table">
            <a:tbl>
              <a:tblPr/>
              <a:tblGrid>
                <a:gridCol w="1140153"/>
                <a:gridCol w="1106689"/>
                <a:gridCol w="1106689"/>
                <a:gridCol w="1106689"/>
                <a:gridCol w="1106689"/>
                <a:gridCol w="1684793"/>
              </a:tblGrid>
              <a:tr h="91859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5833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bl>
          </a:graphicData>
        </a:graphic>
      </p:graphicFrame>
      <p:sp>
        <p:nvSpPr>
          <p:cNvPr name="Freeform 24" id="24"/>
          <p:cNvSpPr/>
          <p:nvPr/>
        </p:nvSpPr>
        <p:spPr>
          <a:xfrm flipH="false" flipV="false" rot="0">
            <a:off x="8198552" y="2050748"/>
            <a:ext cx="3509215" cy="3673716"/>
          </a:xfrm>
          <a:custGeom>
            <a:avLst/>
            <a:gdLst/>
            <a:ahLst/>
            <a:cxnLst/>
            <a:rect r="r" b="b" t="t" l="l"/>
            <a:pathLst>
              <a:path h="3673716" w="3509215">
                <a:moveTo>
                  <a:pt x="0" y="0"/>
                </a:moveTo>
                <a:lnTo>
                  <a:pt x="3509215" y="0"/>
                </a:lnTo>
                <a:lnTo>
                  <a:pt x="3509215" y="3673717"/>
                </a:lnTo>
                <a:lnTo>
                  <a:pt x="0" y="367371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5" id="25"/>
          <p:cNvSpPr txBox="true"/>
          <p:nvPr/>
        </p:nvSpPr>
        <p:spPr>
          <a:xfrm rot="0">
            <a:off x="7840301" y="300000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A</a:t>
            </a:r>
          </a:p>
        </p:txBody>
      </p:sp>
      <p:sp>
        <p:nvSpPr>
          <p:cNvPr name="TextBox 26" id="26"/>
          <p:cNvSpPr txBox="true"/>
          <p:nvPr/>
        </p:nvSpPr>
        <p:spPr>
          <a:xfrm rot="0">
            <a:off x="7840301" y="3572822"/>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27" id="27"/>
          <p:cNvSpPr txBox="true"/>
          <p:nvPr/>
        </p:nvSpPr>
        <p:spPr>
          <a:xfrm rot="0">
            <a:off x="7840301" y="4145637"/>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28" id="28"/>
          <p:cNvSpPr txBox="true"/>
          <p:nvPr/>
        </p:nvSpPr>
        <p:spPr>
          <a:xfrm rot="0">
            <a:off x="9092838" y="2960381"/>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B</a:t>
            </a:r>
          </a:p>
        </p:txBody>
      </p:sp>
      <p:sp>
        <p:nvSpPr>
          <p:cNvPr name="TextBox 29" id="29"/>
          <p:cNvSpPr txBox="true"/>
          <p:nvPr/>
        </p:nvSpPr>
        <p:spPr>
          <a:xfrm rot="0">
            <a:off x="9092838" y="355211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0" id="30"/>
          <p:cNvSpPr txBox="true"/>
          <p:nvPr/>
        </p:nvSpPr>
        <p:spPr>
          <a:xfrm rot="0">
            <a:off x="9092838" y="4109316"/>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1" id="31"/>
          <p:cNvSpPr txBox="true"/>
          <p:nvPr/>
        </p:nvSpPr>
        <p:spPr>
          <a:xfrm rot="0">
            <a:off x="7840301" y="4719203"/>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2" id="32"/>
          <p:cNvSpPr txBox="true"/>
          <p:nvPr/>
        </p:nvSpPr>
        <p:spPr>
          <a:xfrm rot="0">
            <a:off x="9092838" y="4682882"/>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33" id="33"/>
          <p:cNvSpPr txBox="true"/>
          <p:nvPr/>
        </p:nvSpPr>
        <p:spPr>
          <a:xfrm rot="0">
            <a:off x="7840301" y="5310939"/>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4" id="34"/>
          <p:cNvSpPr txBox="true"/>
          <p:nvPr/>
        </p:nvSpPr>
        <p:spPr>
          <a:xfrm rot="0">
            <a:off x="9092838" y="5274619"/>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35" id="35"/>
          <p:cNvSpPr txBox="true"/>
          <p:nvPr/>
        </p:nvSpPr>
        <p:spPr>
          <a:xfrm rot="0">
            <a:off x="10279982" y="2971990"/>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C</a:t>
            </a:r>
          </a:p>
        </p:txBody>
      </p:sp>
      <p:sp>
        <p:nvSpPr>
          <p:cNvPr name="TextBox 36" id="36"/>
          <p:cNvSpPr txBox="true"/>
          <p:nvPr/>
        </p:nvSpPr>
        <p:spPr>
          <a:xfrm rot="0">
            <a:off x="10262219" y="355211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37" id="37"/>
          <p:cNvSpPr txBox="true"/>
          <p:nvPr/>
        </p:nvSpPr>
        <p:spPr>
          <a:xfrm rot="0">
            <a:off x="10262219" y="414054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38" id="38"/>
          <p:cNvSpPr txBox="true"/>
          <p:nvPr/>
        </p:nvSpPr>
        <p:spPr>
          <a:xfrm rot="0">
            <a:off x="10262219" y="4714115"/>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39" id="39"/>
          <p:cNvSpPr txBox="true"/>
          <p:nvPr/>
        </p:nvSpPr>
        <p:spPr>
          <a:xfrm rot="0">
            <a:off x="10262219" y="5305851"/>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40" id="40"/>
          <p:cNvSpPr txBox="true"/>
          <p:nvPr/>
        </p:nvSpPr>
        <p:spPr>
          <a:xfrm rot="0">
            <a:off x="7875827" y="5893324"/>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1" id="41"/>
          <p:cNvSpPr txBox="true"/>
          <p:nvPr/>
        </p:nvSpPr>
        <p:spPr>
          <a:xfrm rot="0">
            <a:off x="7875827" y="646613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2" id="42"/>
          <p:cNvSpPr txBox="true"/>
          <p:nvPr/>
        </p:nvSpPr>
        <p:spPr>
          <a:xfrm rot="0">
            <a:off x="9128364" y="584138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43" id="43"/>
          <p:cNvSpPr txBox="true"/>
          <p:nvPr/>
        </p:nvSpPr>
        <p:spPr>
          <a:xfrm rot="0">
            <a:off x="9128364" y="642981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44" id="44"/>
          <p:cNvSpPr txBox="true"/>
          <p:nvPr/>
        </p:nvSpPr>
        <p:spPr>
          <a:xfrm rot="0">
            <a:off x="7875827" y="7039705"/>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5" id="45"/>
          <p:cNvSpPr txBox="true"/>
          <p:nvPr/>
        </p:nvSpPr>
        <p:spPr>
          <a:xfrm rot="0">
            <a:off x="9128364" y="7003384"/>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6" id="46"/>
          <p:cNvSpPr txBox="true"/>
          <p:nvPr/>
        </p:nvSpPr>
        <p:spPr>
          <a:xfrm rot="0">
            <a:off x="7875827" y="7631441"/>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7" id="47"/>
          <p:cNvSpPr txBox="true"/>
          <p:nvPr/>
        </p:nvSpPr>
        <p:spPr>
          <a:xfrm rot="0">
            <a:off x="9128364" y="7595120"/>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8" id="48"/>
          <p:cNvSpPr txBox="true"/>
          <p:nvPr/>
        </p:nvSpPr>
        <p:spPr>
          <a:xfrm rot="0">
            <a:off x="10297745" y="5872620"/>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49" id="49"/>
          <p:cNvSpPr txBox="true"/>
          <p:nvPr/>
        </p:nvSpPr>
        <p:spPr>
          <a:xfrm rot="0">
            <a:off x="10297745" y="6461050"/>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50" id="50"/>
          <p:cNvSpPr txBox="true"/>
          <p:nvPr/>
        </p:nvSpPr>
        <p:spPr>
          <a:xfrm rot="0">
            <a:off x="10297745" y="7034617"/>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51" id="51"/>
          <p:cNvSpPr txBox="true"/>
          <p:nvPr/>
        </p:nvSpPr>
        <p:spPr>
          <a:xfrm rot="0">
            <a:off x="10297745" y="7626353"/>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52" id="52"/>
          <p:cNvSpPr txBox="true"/>
          <p:nvPr/>
        </p:nvSpPr>
        <p:spPr>
          <a:xfrm rot="0">
            <a:off x="9237409" y="2294692"/>
            <a:ext cx="1449911" cy="47194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INPUT</a:t>
            </a:r>
          </a:p>
        </p:txBody>
      </p:sp>
      <p:sp>
        <p:nvSpPr>
          <p:cNvPr name="Freeform 53" id="53"/>
          <p:cNvSpPr/>
          <p:nvPr/>
        </p:nvSpPr>
        <p:spPr>
          <a:xfrm flipH="false" flipV="false" rot="0">
            <a:off x="11718134" y="2050748"/>
            <a:ext cx="3509212" cy="3673716"/>
          </a:xfrm>
          <a:custGeom>
            <a:avLst/>
            <a:gdLst/>
            <a:ahLst/>
            <a:cxnLst/>
            <a:rect r="r" b="b" t="t" l="l"/>
            <a:pathLst>
              <a:path h="3673716" w="3509212">
                <a:moveTo>
                  <a:pt x="0" y="0"/>
                </a:moveTo>
                <a:lnTo>
                  <a:pt x="3509212" y="0"/>
                </a:lnTo>
                <a:lnTo>
                  <a:pt x="3509212" y="3673717"/>
                </a:lnTo>
                <a:lnTo>
                  <a:pt x="0" y="367371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54" id="54"/>
          <p:cNvSpPr txBox="true"/>
          <p:nvPr/>
        </p:nvSpPr>
        <p:spPr>
          <a:xfrm rot="0">
            <a:off x="11947984" y="2120634"/>
            <a:ext cx="1716904" cy="87855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Intermediate Output</a:t>
            </a:r>
          </a:p>
        </p:txBody>
      </p:sp>
      <p:sp>
        <p:nvSpPr>
          <p:cNvPr name="TextBox 55" id="55"/>
          <p:cNvSpPr txBox="true"/>
          <p:nvPr/>
        </p:nvSpPr>
        <p:spPr>
          <a:xfrm rot="0">
            <a:off x="14045236" y="2323939"/>
            <a:ext cx="1449911" cy="47194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OUTPUT</a:t>
            </a:r>
          </a:p>
        </p:txBody>
      </p:sp>
      <p:sp>
        <p:nvSpPr>
          <p:cNvPr name="TextBox 56" id="56"/>
          <p:cNvSpPr txBox="true"/>
          <p:nvPr/>
        </p:nvSpPr>
        <p:spPr>
          <a:xfrm rot="0">
            <a:off x="11378863" y="300000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P</a:t>
            </a:r>
          </a:p>
        </p:txBody>
      </p:sp>
      <p:sp>
        <p:nvSpPr>
          <p:cNvPr name="TextBox 57" id="57"/>
          <p:cNvSpPr txBox="true"/>
          <p:nvPr/>
        </p:nvSpPr>
        <p:spPr>
          <a:xfrm rot="0">
            <a:off x="12566007" y="3011617"/>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Q</a:t>
            </a:r>
          </a:p>
        </p:txBody>
      </p:sp>
      <p:sp>
        <p:nvSpPr>
          <p:cNvPr name="TextBox 58" id="58"/>
          <p:cNvSpPr txBox="true"/>
          <p:nvPr/>
        </p:nvSpPr>
        <p:spPr>
          <a:xfrm rot="0">
            <a:off x="11361100" y="355211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59" id="59"/>
          <p:cNvSpPr txBox="true"/>
          <p:nvPr/>
        </p:nvSpPr>
        <p:spPr>
          <a:xfrm rot="0">
            <a:off x="11361100" y="4124933"/>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60" id="60"/>
          <p:cNvSpPr txBox="true"/>
          <p:nvPr/>
        </p:nvSpPr>
        <p:spPr>
          <a:xfrm rot="0">
            <a:off x="11361100" y="4698499"/>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61" id="61"/>
          <p:cNvSpPr txBox="true"/>
          <p:nvPr/>
        </p:nvSpPr>
        <p:spPr>
          <a:xfrm rot="0">
            <a:off x="11361100" y="5290235"/>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62" id="62"/>
          <p:cNvSpPr txBox="true"/>
          <p:nvPr/>
        </p:nvSpPr>
        <p:spPr>
          <a:xfrm rot="0">
            <a:off x="11396626" y="5872620"/>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63" id="63"/>
          <p:cNvSpPr txBox="true"/>
          <p:nvPr/>
        </p:nvSpPr>
        <p:spPr>
          <a:xfrm rot="0">
            <a:off x="11396626" y="6445434"/>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64" id="64"/>
          <p:cNvSpPr txBox="true"/>
          <p:nvPr/>
        </p:nvSpPr>
        <p:spPr>
          <a:xfrm rot="0">
            <a:off x="11396626" y="7019001"/>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65" id="65"/>
          <p:cNvSpPr txBox="true"/>
          <p:nvPr/>
        </p:nvSpPr>
        <p:spPr>
          <a:xfrm rot="0">
            <a:off x="11396626" y="7610737"/>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66" id="66"/>
          <p:cNvSpPr txBox="true"/>
          <p:nvPr/>
        </p:nvSpPr>
        <p:spPr>
          <a:xfrm rot="0">
            <a:off x="12530481" y="3552118"/>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7" id="67"/>
          <p:cNvSpPr txBox="true"/>
          <p:nvPr/>
        </p:nvSpPr>
        <p:spPr>
          <a:xfrm rot="0">
            <a:off x="12530481" y="4124933"/>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0</a:t>
            </a:r>
          </a:p>
        </p:txBody>
      </p:sp>
      <p:sp>
        <p:nvSpPr>
          <p:cNvPr name="TextBox 68" id="68"/>
          <p:cNvSpPr txBox="true"/>
          <p:nvPr/>
        </p:nvSpPr>
        <p:spPr>
          <a:xfrm rot="0">
            <a:off x="12530481" y="4698499"/>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69" id="69"/>
          <p:cNvSpPr txBox="true"/>
          <p:nvPr/>
        </p:nvSpPr>
        <p:spPr>
          <a:xfrm rot="0">
            <a:off x="12530481" y="5290235"/>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0</a:t>
            </a:r>
          </a:p>
        </p:txBody>
      </p:sp>
      <p:sp>
        <p:nvSpPr>
          <p:cNvPr name="TextBox 70" id="70"/>
          <p:cNvSpPr txBox="true"/>
          <p:nvPr/>
        </p:nvSpPr>
        <p:spPr>
          <a:xfrm rot="0">
            <a:off x="12566007" y="5872620"/>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71" id="71"/>
          <p:cNvSpPr txBox="true"/>
          <p:nvPr/>
        </p:nvSpPr>
        <p:spPr>
          <a:xfrm rot="0">
            <a:off x="12566007" y="6445434"/>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0</a:t>
            </a:r>
          </a:p>
        </p:txBody>
      </p:sp>
      <p:sp>
        <p:nvSpPr>
          <p:cNvPr name="TextBox 72" id="72"/>
          <p:cNvSpPr txBox="true"/>
          <p:nvPr/>
        </p:nvSpPr>
        <p:spPr>
          <a:xfrm rot="0">
            <a:off x="12566007" y="7019001"/>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1</a:t>
            </a:r>
          </a:p>
        </p:txBody>
      </p:sp>
      <p:sp>
        <p:nvSpPr>
          <p:cNvPr name="TextBox 73" id="73"/>
          <p:cNvSpPr txBox="true"/>
          <p:nvPr/>
        </p:nvSpPr>
        <p:spPr>
          <a:xfrm rot="0">
            <a:off x="12566007" y="7610737"/>
            <a:ext cx="1668002" cy="542307"/>
          </a:xfrm>
          <a:prstGeom prst="rect">
            <a:avLst/>
          </a:prstGeom>
        </p:spPr>
        <p:txBody>
          <a:bodyPr anchor="t" rtlCol="false" tIns="0" lIns="0" bIns="0" rIns="0">
            <a:spAutoFit/>
          </a:bodyPr>
          <a:lstStyle/>
          <a:p>
            <a:pPr algn="ctr">
              <a:lnSpc>
                <a:spcPts val="3709"/>
              </a:lnSpc>
            </a:pPr>
            <a:r>
              <a:rPr lang="en-US" sz="2649">
                <a:solidFill>
                  <a:srgbClr val="03989E"/>
                </a:solidFill>
                <a:latin typeface="Arimo"/>
                <a:ea typeface="Arimo"/>
                <a:cs typeface="Arimo"/>
                <a:sym typeface="Arimo"/>
              </a:rPr>
              <a:t>0</a:t>
            </a:r>
          </a:p>
        </p:txBody>
      </p:sp>
      <p:sp>
        <p:nvSpPr>
          <p:cNvPr name="TextBox 74" id="74"/>
          <p:cNvSpPr txBox="true"/>
          <p:nvPr/>
        </p:nvSpPr>
        <p:spPr>
          <a:xfrm rot="0">
            <a:off x="2761108" y="8468159"/>
            <a:ext cx="12952603" cy="824898"/>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Solve the intermediate output first</a:t>
            </a:r>
          </a:p>
        </p:txBody>
      </p:sp>
      <p:grpSp>
        <p:nvGrpSpPr>
          <p:cNvPr name="Group 75" id="75"/>
          <p:cNvGrpSpPr/>
          <p:nvPr/>
        </p:nvGrpSpPr>
        <p:grpSpPr>
          <a:xfrm rot="0">
            <a:off x="2703297" y="180743"/>
            <a:ext cx="13213526" cy="9925515"/>
            <a:chOff x="0" y="0"/>
            <a:chExt cx="17618034" cy="13234020"/>
          </a:xfrm>
        </p:grpSpPr>
        <p:sp>
          <p:nvSpPr>
            <p:cNvPr name="Freeform 76" id="7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0">
                <a:alphaModFix amt="70000"/>
              </a:blip>
              <a:stretch>
                <a:fillRect l="0" t="0" r="0" b="0"/>
              </a:stretch>
            </a:blipFill>
          </p:spPr>
        </p:sp>
        <p:sp>
          <p:nvSpPr>
            <p:cNvPr name="Freeform 77" id="7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21">
                <a:alphaModFix amt="9999"/>
              </a:blip>
              <a:stretch>
                <a:fillRect l="0" t="0" r="0" b="0"/>
              </a:stretch>
            </a:blipFill>
          </p:spPr>
        </p:sp>
        <p:sp>
          <p:nvSpPr>
            <p:cNvPr name="TextBox 78" id="7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22" tooltip="http://www.exampaperspractice.co.uk"/>
                </a:rPr>
                <a:t>www.exampaperspractice.co.uk</a:t>
              </a:r>
            </a:p>
          </p:txBody>
        </p:sp>
      </p:grpSp>
      <p:sp>
        <p:nvSpPr>
          <p:cNvPr name="TextBox 79" id="79"/>
          <p:cNvSpPr txBox="true"/>
          <p:nvPr/>
        </p:nvSpPr>
        <p:spPr>
          <a:xfrm rot="0">
            <a:off x="804809"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logic gates (&gt; 2 inputs)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573242" y="2244459"/>
            <a:ext cx="7145907" cy="5966525"/>
            <a:chOff x="0" y="0"/>
            <a:chExt cx="9527876" cy="7955367"/>
          </a:xfrm>
        </p:grpSpPr>
        <p:sp>
          <p:nvSpPr>
            <p:cNvPr name="Freeform 3" id="3"/>
            <p:cNvSpPr/>
            <p:nvPr/>
          </p:nvSpPr>
          <p:spPr>
            <a:xfrm flipH="false" flipV="false" rot="0">
              <a:off x="0" y="0"/>
              <a:ext cx="9527922" cy="7955407"/>
            </a:xfrm>
            <a:custGeom>
              <a:avLst/>
              <a:gdLst/>
              <a:ahLst/>
              <a:cxnLst/>
              <a:rect r="r" b="b" t="t" l="l"/>
              <a:pathLst>
                <a:path h="7955407" w="9527922">
                  <a:moveTo>
                    <a:pt x="8960104" y="7955407"/>
                  </a:moveTo>
                  <a:lnTo>
                    <a:pt x="567817" y="7955407"/>
                  </a:lnTo>
                  <a:cubicBezTo>
                    <a:pt x="254889" y="7955407"/>
                    <a:pt x="0" y="7700391"/>
                    <a:pt x="0" y="7387590"/>
                  </a:cubicBezTo>
                  <a:lnTo>
                    <a:pt x="0" y="567817"/>
                  </a:lnTo>
                  <a:cubicBezTo>
                    <a:pt x="0" y="254889"/>
                    <a:pt x="254889" y="0"/>
                    <a:pt x="567817" y="0"/>
                  </a:cubicBezTo>
                  <a:lnTo>
                    <a:pt x="8960104" y="0"/>
                  </a:lnTo>
                  <a:cubicBezTo>
                    <a:pt x="9273032" y="0"/>
                    <a:pt x="9527922" y="254889"/>
                    <a:pt x="9527922" y="567817"/>
                  </a:cubicBezTo>
                  <a:lnTo>
                    <a:pt x="9527922" y="7387590"/>
                  </a:lnTo>
                  <a:cubicBezTo>
                    <a:pt x="9527922" y="7700518"/>
                    <a:pt x="9273032" y="7955407"/>
                    <a:pt x="8960104" y="7955407"/>
                  </a:cubicBezTo>
                  <a:close/>
                </a:path>
              </a:pathLst>
            </a:custGeom>
            <a:solidFill>
              <a:srgbClr val="0E1D40">
                <a:alpha val="98824"/>
              </a:srgbClr>
            </a:solidFill>
          </p:spPr>
        </p:sp>
      </p:grpSp>
      <p:sp>
        <p:nvSpPr>
          <p:cNvPr name="Freeform 4" id="4"/>
          <p:cNvSpPr/>
          <p:nvPr/>
        </p:nvSpPr>
        <p:spPr>
          <a:xfrm flipH="false" flipV="false" rot="0">
            <a:off x="1162241" y="6375581"/>
            <a:ext cx="2941417" cy="1599395"/>
          </a:xfrm>
          <a:custGeom>
            <a:avLst/>
            <a:gdLst/>
            <a:ahLst/>
            <a:cxnLst/>
            <a:rect r="r" b="b" t="t" l="l"/>
            <a:pathLst>
              <a:path h="1599395" w="2941417">
                <a:moveTo>
                  <a:pt x="0" y="0"/>
                </a:moveTo>
                <a:lnTo>
                  <a:pt x="2941417" y="0"/>
                </a:lnTo>
                <a:lnTo>
                  <a:pt x="2941417" y="1599395"/>
                </a:lnTo>
                <a:lnTo>
                  <a:pt x="0" y="1599395"/>
                </a:lnTo>
                <a:lnTo>
                  <a:pt x="0" y="0"/>
                </a:lnTo>
                <a:close/>
              </a:path>
            </a:pathLst>
          </a:custGeom>
          <a:blipFill>
            <a:blip r:embed="rId2">
              <a:extLst>
                <a:ext uri="{96DAC541-7B7A-43D3-8B79-37D633B846F1}">
                  <asvg:svgBlip xmlns:asvg="http://schemas.microsoft.com/office/drawing/2016/SVG/main" r:embed="rId3"/>
                </a:ext>
              </a:extLst>
            </a:blip>
            <a:stretch>
              <a:fillRect l="0" t="0" r="-334" b="0"/>
            </a:stretch>
          </a:blipFill>
        </p:spPr>
      </p:sp>
      <p:sp>
        <p:nvSpPr>
          <p:cNvPr name="Freeform 5" id="5"/>
          <p:cNvSpPr/>
          <p:nvPr/>
        </p:nvSpPr>
        <p:spPr>
          <a:xfrm flipH="false" flipV="false" rot="0">
            <a:off x="1083378" y="2709057"/>
            <a:ext cx="2931023" cy="2183612"/>
          </a:xfrm>
          <a:custGeom>
            <a:avLst/>
            <a:gdLst/>
            <a:ahLst/>
            <a:cxnLst/>
            <a:rect r="r" b="b" t="t" l="l"/>
            <a:pathLst>
              <a:path h="2183612" w="2931023">
                <a:moveTo>
                  <a:pt x="0" y="0"/>
                </a:moveTo>
                <a:lnTo>
                  <a:pt x="2931023" y="0"/>
                </a:lnTo>
                <a:lnTo>
                  <a:pt x="2931023" y="2183612"/>
                </a:lnTo>
                <a:lnTo>
                  <a:pt x="0" y="2183612"/>
                </a:lnTo>
                <a:lnTo>
                  <a:pt x="0" y="0"/>
                </a:lnTo>
                <a:close/>
              </a:path>
            </a:pathLst>
          </a:custGeom>
          <a:blipFill>
            <a:blip r:embed="rId4">
              <a:extLst>
                <a:ext uri="{96DAC541-7B7A-43D3-8B79-37D633B846F1}">
                  <asvg:svgBlip xmlns:asvg="http://schemas.microsoft.com/office/drawing/2016/SVG/main" r:embed="rId5"/>
                </a:ext>
              </a:extLst>
            </a:blip>
            <a:stretch>
              <a:fillRect l="0" t="0" r="0" b="-235"/>
            </a:stretch>
          </a:blipFill>
        </p:spPr>
      </p:sp>
      <p:sp>
        <p:nvSpPr>
          <p:cNvPr name="Freeform 6" id="6"/>
          <p:cNvSpPr/>
          <p:nvPr/>
        </p:nvSpPr>
        <p:spPr>
          <a:xfrm flipH="false" flipV="false" rot="0">
            <a:off x="3810066" y="3585940"/>
            <a:ext cx="3022392" cy="3164061"/>
          </a:xfrm>
          <a:custGeom>
            <a:avLst/>
            <a:gdLst/>
            <a:ahLst/>
            <a:cxnLst/>
            <a:rect r="r" b="b" t="t" l="l"/>
            <a:pathLst>
              <a:path h="3164061" w="3022392">
                <a:moveTo>
                  <a:pt x="0" y="0"/>
                </a:moveTo>
                <a:lnTo>
                  <a:pt x="3022392" y="0"/>
                </a:lnTo>
                <a:lnTo>
                  <a:pt x="3022392" y="3164061"/>
                </a:lnTo>
                <a:lnTo>
                  <a:pt x="0" y="31640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40649" y="2556657"/>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A</a:t>
            </a:r>
          </a:p>
        </p:txBody>
      </p:sp>
      <p:sp>
        <p:nvSpPr>
          <p:cNvPr name="TextBox 8" id="8"/>
          <p:cNvSpPr txBox="true"/>
          <p:nvPr/>
        </p:nvSpPr>
        <p:spPr>
          <a:xfrm rot="0">
            <a:off x="6709848" y="4652228"/>
            <a:ext cx="715064" cy="779934"/>
          </a:xfrm>
          <a:prstGeom prst="rect">
            <a:avLst/>
          </a:prstGeom>
        </p:spPr>
        <p:txBody>
          <a:bodyPr anchor="t" rtlCol="false" tIns="0" lIns="0" bIns="0" rIns="0">
            <a:spAutoFit/>
          </a:bodyPr>
          <a:lstStyle/>
          <a:p>
            <a:pPr algn="ctr">
              <a:lnSpc>
                <a:spcPts val="5620"/>
              </a:lnSpc>
            </a:pPr>
            <a:r>
              <a:rPr lang="en-US" sz="4015">
                <a:solidFill>
                  <a:srgbClr val="FC9E19"/>
                </a:solidFill>
                <a:latin typeface="Arimo"/>
                <a:ea typeface="Arimo"/>
                <a:cs typeface="Arimo"/>
                <a:sym typeface="Arimo"/>
              </a:rPr>
              <a:t>X</a:t>
            </a:r>
          </a:p>
        </p:txBody>
      </p:sp>
      <p:sp>
        <p:nvSpPr>
          <p:cNvPr name="TextBox 9" id="9"/>
          <p:cNvSpPr txBox="true"/>
          <p:nvPr/>
        </p:nvSpPr>
        <p:spPr>
          <a:xfrm rot="0">
            <a:off x="1115907" y="3575214"/>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B</a:t>
            </a:r>
          </a:p>
        </p:txBody>
      </p:sp>
      <p:sp>
        <p:nvSpPr>
          <p:cNvPr name="TextBox 10" id="10"/>
          <p:cNvSpPr txBox="true"/>
          <p:nvPr/>
        </p:nvSpPr>
        <p:spPr>
          <a:xfrm rot="0">
            <a:off x="3173058" y="4219798"/>
            <a:ext cx="739176" cy="819502"/>
          </a:xfrm>
          <a:prstGeom prst="rect">
            <a:avLst/>
          </a:prstGeom>
        </p:spPr>
        <p:txBody>
          <a:bodyPr anchor="t" rtlCol="false" tIns="0" lIns="0" bIns="0" rIns="0">
            <a:spAutoFit/>
          </a:bodyPr>
          <a:lstStyle/>
          <a:p>
            <a:pPr algn="ctr">
              <a:lnSpc>
                <a:spcPts val="5811"/>
              </a:lnSpc>
            </a:pPr>
            <a:r>
              <a:rPr lang="en-US" sz="4151">
                <a:solidFill>
                  <a:srgbClr val="FC9E19"/>
                </a:solidFill>
                <a:latin typeface="Arimo"/>
                <a:ea typeface="Arimo"/>
                <a:cs typeface="Arimo"/>
                <a:sym typeface="Arimo"/>
              </a:rPr>
              <a:t>P</a:t>
            </a:r>
          </a:p>
        </p:txBody>
      </p:sp>
      <p:sp>
        <p:nvSpPr>
          <p:cNvPr name="TextBox 11" id="11"/>
          <p:cNvSpPr txBox="true"/>
          <p:nvPr/>
        </p:nvSpPr>
        <p:spPr>
          <a:xfrm rot="0">
            <a:off x="1286200" y="6517938"/>
            <a:ext cx="593385" cy="657341"/>
          </a:xfrm>
          <a:prstGeom prst="rect">
            <a:avLst/>
          </a:prstGeom>
        </p:spPr>
        <p:txBody>
          <a:bodyPr anchor="t" rtlCol="false" tIns="0" lIns="0" bIns="0" rIns="0">
            <a:spAutoFit/>
          </a:bodyPr>
          <a:lstStyle/>
          <a:p>
            <a:pPr algn="ctr">
              <a:lnSpc>
                <a:spcPts val="4664"/>
              </a:lnSpc>
            </a:pPr>
            <a:r>
              <a:rPr lang="en-US" sz="3331">
                <a:solidFill>
                  <a:srgbClr val="FC9E19"/>
                </a:solidFill>
                <a:latin typeface="Arimo"/>
                <a:ea typeface="Arimo"/>
                <a:cs typeface="Arimo"/>
                <a:sym typeface="Arimo"/>
              </a:rPr>
              <a:t>C</a:t>
            </a:r>
          </a:p>
        </p:txBody>
      </p:sp>
      <p:sp>
        <p:nvSpPr>
          <p:cNvPr name="TextBox 12" id="12"/>
          <p:cNvSpPr txBox="true"/>
          <p:nvPr/>
        </p:nvSpPr>
        <p:spPr>
          <a:xfrm rot="0">
            <a:off x="3355211" y="5937949"/>
            <a:ext cx="659191" cy="732388"/>
          </a:xfrm>
          <a:prstGeom prst="rect">
            <a:avLst/>
          </a:prstGeom>
        </p:spPr>
        <p:txBody>
          <a:bodyPr anchor="t" rtlCol="false" tIns="0" lIns="0" bIns="0" rIns="0">
            <a:spAutoFit/>
          </a:bodyPr>
          <a:lstStyle/>
          <a:p>
            <a:pPr algn="ctr">
              <a:lnSpc>
                <a:spcPts val="5181"/>
              </a:lnSpc>
            </a:pPr>
            <a:r>
              <a:rPr lang="en-US" sz="3701">
                <a:solidFill>
                  <a:srgbClr val="FC9E19"/>
                </a:solidFill>
                <a:latin typeface="Arimo"/>
                <a:ea typeface="Arimo"/>
                <a:cs typeface="Arimo"/>
                <a:sym typeface="Arimo"/>
              </a:rPr>
              <a:t>Q</a:t>
            </a:r>
          </a:p>
        </p:txBody>
      </p:sp>
      <p:sp>
        <p:nvSpPr>
          <p:cNvPr name="Freeform 13" id="13"/>
          <p:cNvSpPr/>
          <p:nvPr/>
        </p:nvSpPr>
        <p:spPr>
          <a:xfrm flipH="false" flipV="false" rot="0">
            <a:off x="3792742" y="2305106"/>
            <a:ext cx="3164061" cy="3022417"/>
          </a:xfrm>
          <a:custGeom>
            <a:avLst/>
            <a:gdLst/>
            <a:ahLst/>
            <a:cxnLst/>
            <a:rect r="r" b="b" t="t" l="l"/>
            <a:pathLst>
              <a:path h="3022417" w="3164061">
                <a:moveTo>
                  <a:pt x="0" y="0"/>
                </a:moveTo>
                <a:lnTo>
                  <a:pt x="3164061" y="0"/>
                </a:lnTo>
                <a:lnTo>
                  <a:pt x="3164061" y="3022417"/>
                </a:lnTo>
                <a:lnTo>
                  <a:pt x="0" y="302241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3934416" y="5538571"/>
            <a:ext cx="3022413" cy="3164065"/>
          </a:xfrm>
          <a:custGeom>
            <a:avLst/>
            <a:gdLst/>
            <a:ahLst/>
            <a:cxnLst/>
            <a:rect r="r" b="b" t="t" l="l"/>
            <a:pathLst>
              <a:path h="3164065" w="3022413">
                <a:moveTo>
                  <a:pt x="0" y="0"/>
                </a:moveTo>
                <a:lnTo>
                  <a:pt x="3022413" y="0"/>
                </a:lnTo>
                <a:lnTo>
                  <a:pt x="3022413" y="3164066"/>
                </a:lnTo>
                <a:lnTo>
                  <a:pt x="0" y="31640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3792741" y="2831608"/>
            <a:ext cx="3164061" cy="3022401"/>
          </a:xfrm>
          <a:custGeom>
            <a:avLst/>
            <a:gdLst/>
            <a:ahLst/>
            <a:cxnLst/>
            <a:rect r="r" b="b" t="t" l="l"/>
            <a:pathLst>
              <a:path h="3022401" w="3164061">
                <a:moveTo>
                  <a:pt x="0" y="0"/>
                </a:moveTo>
                <a:lnTo>
                  <a:pt x="3164061" y="0"/>
                </a:lnTo>
                <a:lnTo>
                  <a:pt x="3164061" y="3022400"/>
                </a:lnTo>
                <a:lnTo>
                  <a:pt x="0" y="3022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5534325" y="4892670"/>
            <a:ext cx="1890587" cy="1205682"/>
          </a:xfrm>
          <a:custGeom>
            <a:avLst/>
            <a:gdLst/>
            <a:ahLst/>
            <a:cxnLst/>
            <a:rect r="r" b="b" t="t" l="l"/>
            <a:pathLst>
              <a:path h="1205682" w="1890587">
                <a:moveTo>
                  <a:pt x="0" y="0"/>
                </a:moveTo>
                <a:lnTo>
                  <a:pt x="1890587" y="0"/>
                </a:lnTo>
                <a:lnTo>
                  <a:pt x="1890587" y="1205682"/>
                </a:lnTo>
                <a:lnTo>
                  <a:pt x="0" y="1205682"/>
                </a:lnTo>
                <a:lnTo>
                  <a:pt x="0" y="0"/>
                </a:lnTo>
                <a:close/>
              </a:path>
            </a:pathLst>
          </a:custGeom>
          <a:blipFill>
            <a:blip r:embed="rId14">
              <a:extLst>
                <a:ext uri="{96DAC541-7B7A-43D3-8B79-37D633B846F1}">
                  <asvg:svgBlip xmlns:asvg="http://schemas.microsoft.com/office/drawing/2016/SVG/main" r:embed="rId15"/>
                </a:ext>
              </a:extLst>
            </a:blip>
            <a:stretch>
              <a:fillRect l="-32285" t="0" r="0" b="-166"/>
            </a:stretch>
          </a:blipFill>
        </p:spPr>
      </p:sp>
      <p:grpSp>
        <p:nvGrpSpPr>
          <p:cNvPr name="Group 17" id="17"/>
          <p:cNvGrpSpPr/>
          <p:nvPr/>
        </p:nvGrpSpPr>
        <p:grpSpPr>
          <a:xfrm rot="-2833316">
            <a:off x="3339592" y="3836727"/>
            <a:ext cx="1427046" cy="47625"/>
            <a:chOff x="0" y="0"/>
            <a:chExt cx="1902728" cy="63500"/>
          </a:xfrm>
        </p:grpSpPr>
        <p:sp>
          <p:nvSpPr>
            <p:cNvPr name="Freeform 18" id="18"/>
            <p:cNvSpPr/>
            <p:nvPr/>
          </p:nvSpPr>
          <p:spPr>
            <a:xfrm flipH="false" flipV="false" rot="0">
              <a:off x="31750" y="0"/>
              <a:ext cx="1839214" cy="63500"/>
            </a:xfrm>
            <a:custGeom>
              <a:avLst/>
              <a:gdLst/>
              <a:ahLst/>
              <a:cxnLst/>
              <a:rect r="r" b="b" t="t" l="l"/>
              <a:pathLst>
                <a:path h="63500" w="1839214">
                  <a:moveTo>
                    <a:pt x="0" y="0"/>
                  </a:moveTo>
                  <a:lnTo>
                    <a:pt x="1839214" y="0"/>
                  </a:lnTo>
                  <a:lnTo>
                    <a:pt x="1839214" y="63500"/>
                  </a:lnTo>
                  <a:lnTo>
                    <a:pt x="0" y="63500"/>
                  </a:lnTo>
                  <a:close/>
                </a:path>
              </a:pathLst>
            </a:custGeom>
            <a:solidFill>
              <a:srgbClr val="98BDF4"/>
            </a:solidFill>
          </p:spPr>
        </p:sp>
      </p:grpSp>
      <p:grpSp>
        <p:nvGrpSpPr>
          <p:cNvPr name="Group 19" id="19"/>
          <p:cNvGrpSpPr/>
          <p:nvPr/>
        </p:nvGrpSpPr>
        <p:grpSpPr>
          <a:xfrm rot="2211966">
            <a:off x="3637378" y="6915146"/>
            <a:ext cx="1240022" cy="47625"/>
            <a:chOff x="0" y="0"/>
            <a:chExt cx="1653363" cy="63500"/>
          </a:xfrm>
        </p:grpSpPr>
        <p:sp>
          <p:nvSpPr>
            <p:cNvPr name="Freeform 20" id="20"/>
            <p:cNvSpPr/>
            <p:nvPr/>
          </p:nvSpPr>
          <p:spPr>
            <a:xfrm flipH="false" flipV="false" rot="0">
              <a:off x="31750" y="0"/>
              <a:ext cx="1589913" cy="63500"/>
            </a:xfrm>
            <a:custGeom>
              <a:avLst/>
              <a:gdLst/>
              <a:ahLst/>
              <a:cxnLst/>
              <a:rect r="r" b="b" t="t" l="l"/>
              <a:pathLst>
                <a:path h="63500" w="1589913">
                  <a:moveTo>
                    <a:pt x="0" y="0"/>
                  </a:moveTo>
                  <a:lnTo>
                    <a:pt x="1589913" y="0"/>
                  </a:lnTo>
                  <a:lnTo>
                    <a:pt x="1589913" y="63500"/>
                  </a:lnTo>
                  <a:lnTo>
                    <a:pt x="0" y="63500"/>
                  </a:lnTo>
                  <a:close/>
                </a:path>
              </a:pathLst>
            </a:custGeom>
            <a:solidFill>
              <a:srgbClr val="98BDF4"/>
            </a:solidFill>
          </p:spPr>
        </p:sp>
      </p:grpSp>
      <p:sp>
        <p:nvSpPr>
          <p:cNvPr name="TextBox 21" id="21"/>
          <p:cNvSpPr txBox="true"/>
          <p:nvPr/>
        </p:nvSpPr>
        <p:spPr>
          <a:xfrm rot="0">
            <a:off x="4538656" y="6861710"/>
            <a:ext cx="2236426" cy="849056"/>
          </a:xfrm>
          <a:prstGeom prst="rect">
            <a:avLst/>
          </a:prstGeom>
        </p:spPr>
        <p:txBody>
          <a:bodyPr anchor="t" rtlCol="false" tIns="0" lIns="0" bIns="0" rIns="0">
            <a:spAutoFit/>
          </a:bodyPr>
          <a:lstStyle/>
          <a:p>
            <a:pPr algn="ctr">
              <a:lnSpc>
                <a:spcPts val="3194"/>
              </a:lnSpc>
            </a:pPr>
            <a:r>
              <a:rPr lang="en-US" sz="2281">
                <a:solidFill>
                  <a:srgbClr val="FFFFFF"/>
                </a:solidFill>
                <a:latin typeface="Arimo"/>
                <a:ea typeface="Arimo"/>
                <a:cs typeface="Arimo"/>
                <a:sym typeface="Arimo"/>
              </a:rPr>
              <a:t>Intermediate Output </a:t>
            </a:r>
          </a:p>
        </p:txBody>
      </p:sp>
      <p:sp>
        <p:nvSpPr>
          <p:cNvPr name="TextBox 22" id="22"/>
          <p:cNvSpPr txBox="true"/>
          <p:nvPr/>
        </p:nvSpPr>
        <p:spPr>
          <a:xfrm rot="0">
            <a:off x="4243193" y="2933540"/>
            <a:ext cx="2236426" cy="849056"/>
          </a:xfrm>
          <a:prstGeom prst="rect">
            <a:avLst/>
          </a:prstGeom>
        </p:spPr>
        <p:txBody>
          <a:bodyPr anchor="t" rtlCol="false" tIns="0" lIns="0" bIns="0" rIns="0">
            <a:spAutoFit/>
          </a:bodyPr>
          <a:lstStyle/>
          <a:p>
            <a:pPr algn="ctr">
              <a:lnSpc>
                <a:spcPts val="3194"/>
              </a:lnSpc>
            </a:pPr>
            <a:r>
              <a:rPr lang="en-US" sz="2281">
                <a:solidFill>
                  <a:srgbClr val="FFFFFF"/>
                </a:solidFill>
                <a:latin typeface="Arimo"/>
                <a:ea typeface="Arimo"/>
                <a:cs typeface="Arimo"/>
                <a:sym typeface="Arimo"/>
              </a:rPr>
              <a:t>Intermediate Output </a:t>
            </a:r>
          </a:p>
        </p:txBody>
      </p:sp>
      <p:graphicFrame>
        <p:nvGraphicFramePr>
          <p:cNvPr name="Table 23" id="23"/>
          <p:cNvGraphicFramePr>
            <a:graphicFrameLocks noGrp="true"/>
          </p:cNvGraphicFramePr>
          <p:nvPr/>
        </p:nvGraphicFramePr>
        <p:xfrm>
          <a:off x="8198552" y="2215243"/>
          <a:ext cx="7327900" cy="6210300"/>
        </p:xfrm>
        <a:graphic>
          <a:graphicData uri="http://schemas.openxmlformats.org/drawingml/2006/table">
            <a:tbl>
              <a:tblPr/>
              <a:tblGrid>
                <a:gridCol w="1152134"/>
                <a:gridCol w="1118318"/>
                <a:gridCol w="1118318"/>
                <a:gridCol w="1118318"/>
                <a:gridCol w="1118318"/>
                <a:gridCol w="1702496"/>
              </a:tblGrid>
              <a:tr h="95981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r h="58338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FFF"/>
                    </a:solidFill>
                  </a:tcPr>
                </a:tc>
              </a:tr>
            </a:tbl>
          </a:graphicData>
        </a:graphic>
      </p:graphicFrame>
      <p:sp>
        <p:nvSpPr>
          <p:cNvPr name="Freeform 24" id="24"/>
          <p:cNvSpPr/>
          <p:nvPr/>
        </p:nvSpPr>
        <p:spPr>
          <a:xfrm flipH="false" flipV="false" rot="0">
            <a:off x="8198552" y="2050748"/>
            <a:ext cx="3509215" cy="3673716"/>
          </a:xfrm>
          <a:custGeom>
            <a:avLst/>
            <a:gdLst/>
            <a:ahLst/>
            <a:cxnLst/>
            <a:rect r="r" b="b" t="t" l="l"/>
            <a:pathLst>
              <a:path h="3673716" w="3509215">
                <a:moveTo>
                  <a:pt x="0" y="0"/>
                </a:moveTo>
                <a:lnTo>
                  <a:pt x="3509215" y="0"/>
                </a:lnTo>
                <a:lnTo>
                  <a:pt x="3509215" y="3673717"/>
                </a:lnTo>
                <a:lnTo>
                  <a:pt x="0" y="367371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5" id="25"/>
          <p:cNvSpPr txBox="true"/>
          <p:nvPr/>
        </p:nvSpPr>
        <p:spPr>
          <a:xfrm rot="0">
            <a:off x="7840301" y="300000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A</a:t>
            </a:r>
          </a:p>
        </p:txBody>
      </p:sp>
      <p:sp>
        <p:nvSpPr>
          <p:cNvPr name="TextBox 26" id="26"/>
          <p:cNvSpPr txBox="true"/>
          <p:nvPr/>
        </p:nvSpPr>
        <p:spPr>
          <a:xfrm rot="0">
            <a:off x="7840301" y="3572822"/>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27" id="27"/>
          <p:cNvSpPr txBox="true"/>
          <p:nvPr/>
        </p:nvSpPr>
        <p:spPr>
          <a:xfrm rot="0">
            <a:off x="7840301" y="4145637"/>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28" id="28"/>
          <p:cNvSpPr txBox="true"/>
          <p:nvPr/>
        </p:nvSpPr>
        <p:spPr>
          <a:xfrm rot="0">
            <a:off x="9092838" y="2960381"/>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B</a:t>
            </a:r>
          </a:p>
        </p:txBody>
      </p:sp>
      <p:sp>
        <p:nvSpPr>
          <p:cNvPr name="TextBox 29" id="29"/>
          <p:cNvSpPr txBox="true"/>
          <p:nvPr/>
        </p:nvSpPr>
        <p:spPr>
          <a:xfrm rot="0">
            <a:off x="9092838" y="355211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0" id="30"/>
          <p:cNvSpPr txBox="true"/>
          <p:nvPr/>
        </p:nvSpPr>
        <p:spPr>
          <a:xfrm rot="0">
            <a:off x="9092838" y="4109316"/>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1" id="31"/>
          <p:cNvSpPr txBox="true"/>
          <p:nvPr/>
        </p:nvSpPr>
        <p:spPr>
          <a:xfrm rot="0">
            <a:off x="7840301" y="4719203"/>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2" id="32"/>
          <p:cNvSpPr txBox="true"/>
          <p:nvPr/>
        </p:nvSpPr>
        <p:spPr>
          <a:xfrm rot="0">
            <a:off x="9092838" y="4682882"/>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33" id="33"/>
          <p:cNvSpPr txBox="true"/>
          <p:nvPr/>
        </p:nvSpPr>
        <p:spPr>
          <a:xfrm rot="0">
            <a:off x="7840301" y="5310939"/>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4" id="34"/>
          <p:cNvSpPr txBox="true"/>
          <p:nvPr/>
        </p:nvSpPr>
        <p:spPr>
          <a:xfrm rot="0">
            <a:off x="9092838" y="5274619"/>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35" id="35"/>
          <p:cNvSpPr txBox="true"/>
          <p:nvPr/>
        </p:nvSpPr>
        <p:spPr>
          <a:xfrm rot="0">
            <a:off x="10279982" y="2971990"/>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C</a:t>
            </a:r>
          </a:p>
        </p:txBody>
      </p:sp>
      <p:sp>
        <p:nvSpPr>
          <p:cNvPr name="TextBox 36" id="36"/>
          <p:cNvSpPr txBox="true"/>
          <p:nvPr/>
        </p:nvSpPr>
        <p:spPr>
          <a:xfrm rot="0">
            <a:off x="10262219" y="355211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7" id="37"/>
          <p:cNvSpPr txBox="true"/>
          <p:nvPr/>
        </p:nvSpPr>
        <p:spPr>
          <a:xfrm rot="0">
            <a:off x="10262219" y="414054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38" id="38"/>
          <p:cNvSpPr txBox="true"/>
          <p:nvPr/>
        </p:nvSpPr>
        <p:spPr>
          <a:xfrm rot="0">
            <a:off x="10262219" y="4714115"/>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39" id="39"/>
          <p:cNvSpPr txBox="true"/>
          <p:nvPr/>
        </p:nvSpPr>
        <p:spPr>
          <a:xfrm rot="0">
            <a:off x="10262219" y="5305851"/>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0" id="40"/>
          <p:cNvSpPr txBox="true"/>
          <p:nvPr/>
        </p:nvSpPr>
        <p:spPr>
          <a:xfrm rot="0">
            <a:off x="7875827" y="5893324"/>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1" id="41"/>
          <p:cNvSpPr txBox="true"/>
          <p:nvPr/>
        </p:nvSpPr>
        <p:spPr>
          <a:xfrm rot="0">
            <a:off x="7875827" y="646613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2" id="42"/>
          <p:cNvSpPr txBox="true"/>
          <p:nvPr/>
        </p:nvSpPr>
        <p:spPr>
          <a:xfrm rot="0">
            <a:off x="9128364" y="584138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43" id="43"/>
          <p:cNvSpPr txBox="true"/>
          <p:nvPr/>
        </p:nvSpPr>
        <p:spPr>
          <a:xfrm rot="0">
            <a:off x="9128364" y="6429818"/>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44" id="44"/>
          <p:cNvSpPr txBox="true"/>
          <p:nvPr/>
        </p:nvSpPr>
        <p:spPr>
          <a:xfrm rot="0">
            <a:off x="7875827" y="7039705"/>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5" id="45"/>
          <p:cNvSpPr txBox="true"/>
          <p:nvPr/>
        </p:nvSpPr>
        <p:spPr>
          <a:xfrm rot="0">
            <a:off x="9128364" y="7003384"/>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6" id="46"/>
          <p:cNvSpPr txBox="true"/>
          <p:nvPr/>
        </p:nvSpPr>
        <p:spPr>
          <a:xfrm rot="0">
            <a:off x="7875827" y="7631441"/>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7" id="47"/>
          <p:cNvSpPr txBox="true"/>
          <p:nvPr/>
        </p:nvSpPr>
        <p:spPr>
          <a:xfrm rot="0">
            <a:off x="9128364" y="7595120"/>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48" id="48"/>
          <p:cNvSpPr txBox="true"/>
          <p:nvPr/>
        </p:nvSpPr>
        <p:spPr>
          <a:xfrm rot="0">
            <a:off x="10297745" y="5872620"/>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49" id="49"/>
          <p:cNvSpPr txBox="true"/>
          <p:nvPr/>
        </p:nvSpPr>
        <p:spPr>
          <a:xfrm rot="0">
            <a:off x="10297745" y="6461050"/>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50" id="50"/>
          <p:cNvSpPr txBox="true"/>
          <p:nvPr/>
        </p:nvSpPr>
        <p:spPr>
          <a:xfrm rot="0">
            <a:off x="10297745" y="7034617"/>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0</a:t>
            </a:r>
          </a:p>
        </p:txBody>
      </p:sp>
      <p:sp>
        <p:nvSpPr>
          <p:cNvPr name="TextBox 51" id="51"/>
          <p:cNvSpPr txBox="true"/>
          <p:nvPr/>
        </p:nvSpPr>
        <p:spPr>
          <a:xfrm rot="0">
            <a:off x="10297745" y="7626353"/>
            <a:ext cx="1668002" cy="542307"/>
          </a:xfrm>
          <a:prstGeom prst="rect">
            <a:avLst/>
          </a:prstGeom>
        </p:spPr>
        <p:txBody>
          <a:bodyPr anchor="t" rtlCol="false" tIns="0" lIns="0" bIns="0" rIns="0">
            <a:spAutoFit/>
          </a:bodyPr>
          <a:lstStyle/>
          <a:p>
            <a:pPr algn="ctr">
              <a:lnSpc>
                <a:spcPts val="3709"/>
              </a:lnSpc>
            </a:pPr>
            <a:r>
              <a:rPr lang="en-US" sz="2649">
                <a:solidFill>
                  <a:srgbClr val="000000"/>
                </a:solidFill>
                <a:latin typeface="Arimo"/>
                <a:ea typeface="Arimo"/>
                <a:cs typeface="Arimo"/>
                <a:sym typeface="Arimo"/>
              </a:rPr>
              <a:t>1</a:t>
            </a:r>
          </a:p>
        </p:txBody>
      </p:sp>
      <p:sp>
        <p:nvSpPr>
          <p:cNvPr name="TextBox 52" id="52"/>
          <p:cNvSpPr txBox="true"/>
          <p:nvPr/>
        </p:nvSpPr>
        <p:spPr>
          <a:xfrm rot="0">
            <a:off x="9237409" y="2294692"/>
            <a:ext cx="1449911" cy="47194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INPUT</a:t>
            </a:r>
          </a:p>
        </p:txBody>
      </p:sp>
      <p:sp>
        <p:nvSpPr>
          <p:cNvPr name="Freeform 53" id="53"/>
          <p:cNvSpPr/>
          <p:nvPr/>
        </p:nvSpPr>
        <p:spPr>
          <a:xfrm flipH="false" flipV="false" rot="0">
            <a:off x="11718134" y="2050748"/>
            <a:ext cx="3509212" cy="3673716"/>
          </a:xfrm>
          <a:custGeom>
            <a:avLst/>
            <a:gdLst/>
            <a:ahLst/>
            <a:cxnLst/>
            <a:rect r="r" b="b" t="t" l="l"/>
            <a:pathLst>
              <a:path h="3673716" w="3509212">
                <a:moveTo>
                  <a:pt x="0" y="0"/>
                </a:moveTo>
                <a:lnTo>
                  <a:pt x="3509212" y="0"/>
                </a:lnTo>
                <a:lnTo>
                  <a:pt x="3509212" y="3673717"/>
                </a:lnTo>
                <a:lnTo>
                  <a:pt x="0" y="367371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54" id="54"/>
          <p:cNvSpPr txBox="true"/>
          <p:nvPr/>
        </p:nvSpPr>
        <p:spPr>
          <a:xfrm rot="0">
            <a:off x="11947984" y="2120634"/>
            <a:ext cx="1716904" cy="87855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Intermediate Output</a:t>
            </a:r>
          </a:p>
        </p:txBody>
      </p:sp>
      <p:sp>
        <p:nvSpPr>
          <p:cNvPr name="TextBox 55" id="55"/>
          <p:cNvSpPr txBox="true"/>
          <p:nvPr/>
        </p:nvSpPr>
        <p:spPr>
          <a:xfrm rot="0">
            <a:off x="14045236" y="2323939"/>
            <a:ext cx="1449911" cy="471940"/>
          </a:xfrm>
          <a:prstGeom prst="rect">
            <a:avLst/>
          </a:prstGeom>
        </p:spPr>
        <p:txBody>
          <a:bodyPr anchor="t" rtlCol="false" tIns="0" lIns="0" bIns="0" rIns="0">
            <a:spAutoFit/>
          </a:bodyPr>
          <a:lstStyle/>
          <a:p>
            <a:pPr algn="ctr">
              <a:lnSpc>
                <a:spcPts val="3224"/>
              </a:lnSpc>
            </a:pPr>
            <a:r>
              <a:rPr lang="en-US" sz="2302">
                <a:solidFill>
                  <a:srgbClr val="443C31"/>
                </a:solidFill>
                <a:latin typeface="Arimo"/>
                <a:ea typeface="Arimo"/>
                <a:cs typeface="Arimo"/>
                <a:sym typeface="Arimo"/>
              </a:rPr>
              <a:t>OUTPUT</a:t>
            </a:r>
          </a:p>
        </p:txBody>
      </p:sp>
      <p:sp>
        <p:nvSpPr>
          <p:cNvPr name="TextBox 56" id="56"/>
          <p:cNvSpPr txBox="true"/>
          <p:nvPr/>
        </p:nvSpPr>
        <p:spPr>
          <a:xfrm rot="0">
            <a:off x="11378863" y="3000008"/>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P</a:t>
            </a:r>
          </a:p>
        </p:txBody>
      </p:sp>
      <p:sp>
        <p:nvSpPr>
          <p:cNvPr name="TextBox 57" id="57"/>
          <p:cNvSpPr txBox="true"/>
          <p:nvPr/>
        </p:nvSpPr>
        <p:spPr>
          <a:xfrm rot="0">
            <a:off x="12566007" y="3011617"/>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Q</a:t>
            </a:r>
          </a:p>
        </p:txBody>
      </p:sp>
      <p:sp>
        <p:nvSpPr>
          <p:cNvPr name="TextBox 58" id="58"/>
          <p:cNvSpPr txBox="true"/>
          <p:nvPr/>
        </p:nvSpPr>
        <p:spPr>
          <a:xfrm rot="0">
            <a:off x="11361100" y="355211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59" id="59"/>
          <p:cNvSpPr txBox="true"/>
          <p:nvPr/>
        </p:nvSpPr>
        <p:spPr>
          <a:xfrm rot="0">
            <a:off x="11361100" y="4124933"/>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60" id="60"/>
          <p:cNvSpPr txBox="true"/>
          <p:nvPr/>
        </p:nvSpPr>
        <p:spPr>
          <a:xfrm rot="0">
            <a:off x="11361100" y="4698499"/>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1" id="61"/>
          <p:cNvSpPr txBox="true"/>
          <p:nvPr/>
        </p:nvSpPr>
        <p:spPr>
          <a:xfrm rot="0">
            <a:off x="11361100" y="5290235"/>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2" id="62"/>
          <p:cNvSpPr txBox="true"/>
          <p:nvPr/>
        </p:nvSpPr>
        <p:spPr>
          <a:xfrm rot="0">
            <a:off x="11396626" y="5872620"/>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3" id="63"/>
          <p:cNvSpPr txBox="true"/>
          <p:nvPr/>
        </p:nvSpPr>
        <p:spPr>
          <a:xfrm rot="0">
            <a:off x="11396626" y="6445434"/>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4" id="64"/>
          <p:cNvSpPr txBox="true"/>
          <p:nvPr/>
        </p:nvSpPr>
        <p:spPr>
          <a:xfrm rot="0">
            <a:off x="11396626" y="7019001"/>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5" id="65"/>
          <p:cNvSpPr txBox="true"/>
          <p:nvPr/>
        </p:nvSpPr>
        <p:spPr>
          <a:xfrm rot="0">
            <a:off x="11396626" y="7610737"/>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6" id="66"/>
          <p:cNvSpPr txBox="true"/>
          <p:nvPr/>
        </p:nvSpPr>
        <p:spPr>
          <a:xfrm rot="0">
            <a:off x="12530481" y="355211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7" id="67"/>
          <p:cNvSpPr txBox="true"/>
          <p:nvPr/>
        </p:nvSpPr>
        <p:spPr>
          <a:xfrm rot="0">
            <a:off x="12530481" y="4124933"/>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68" id="68"/>
          <p:cNvSpPr txBox="true"/>
          <p:nvPr/>
        </p:nvSpPr>
        <p:spPr>
          <a:xfrm rot="0">
            <a:off x="12530481" y="4698499"/>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69" id="69"/>
          <p:cNvSpPr txBox="true"/>
          <p:nvPr/>
        </p:nvSpPr>
        <p:spPr>
          <a:xfrm rot="0">
            <a:off x="12530481" y="5290235"/>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70" id="70"/>
          <p:cNvSpPr txBox="true"/>
          <p:nvPr/>
        </p:nvSpPr>
        <p:spPr>
          <a:xfrm rot="0">
            <a:off x="12566007" y="5872620"/>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71" id="71"/>
          <p:cNvSpPr txBox="true"/>
          <p:nvPr/>
        </p:nvSpPr>
        <p:spPr>
          <a:xfrm rot="0">
            <a:off x="12566007" y="6445434"/>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72" id="72"/>
          <p:cNvSpPr txBox="true"/>
          <p:nvPr/>
        </p:nvSpPr>
        <p:spPr>
          <a:xfrm rot="0">
            <a:off x="12566007" y="7019001"/>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73" id="73"/>
          <p:cNvSpPr txBox="true"/>
          <p:nvPr/>
        </p:nvSpPr>
        <p:spPr>
          <a:xfrm rot="0">
            <a:off x="12566007" y="7610737"/>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74" id="74"/>
          <p:cNvSpPr txBox="true"/>
          <p:nvPr/>
        </p:nvSpPr>
        <p:spPr>
          <a:xfrm rot="0">
            <a:off x="13936190" y="2960381"/>
            <a:ext cx="1668002" cy="543353"/>
          </a:xfrm>
          <a:prstGeom prst="rect">
            <a:avLst/>
          </a:prstGeom>
        </p:spPr>
        <p:txBody>
          <a:bodyPr anchor="t" rtlCol="false" tIns="0" lIns="0" bIns="0" rIns="0">
            <a:spAutoFit/>
          </a:bodyPr>
          <a:lstStyle/>
          <a:p>
            <a:pPr algn="ctr">
              <a:lnSpc>
                <a:spcPts val="3709"/>
              </a:lnSpc>
            </a:pPr>
            <a:r>
              <a:rPr lang="en-US" sz="2649">
                <a:solidFill>
                  <a:srgbClr val="443C31"/>
                </a:solidFill>
                <a:latin typeface="Arimo"/>
                <a:ea typeface="Arimo"/>
                <a:cs typeface="Arimo"/>
                <a:sym typeface="Arimo"/>
              </a:rPr>
              <a:t>X</a:t>
            </a:r>
          </a:p>
        </p:txBody>
      </p:sp>
      <p:sp>
        <p:nvSpPr>
          <p:cNvPr name="TextBox 75" id="75"/>
          <p:cNvSpPr txBox="true"/>
          <p:nvPr/>
        </p:nvSpPr>
        <p:spPr>
          <a:xfrm rot="0">
            <a:off x="13900664" y="3552118"/>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76" id="76"/>
          <p:cNvSpPr txBox="true"/>
          <p:nvPr/>
        </p:nvSpPr>
        <p:spPr>
          <a:xfrm rot="0">
            <a:off x="13900664" y="4124933"/>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77" id="77"/>
          <p:cNvSpPr txBox="true"/>
          <p:nvPr/>
        </p:nvSpPr>
        <p:spPr>
          <a:xfrm rot="0">
            <a:off x="13900664" y="4698499"/>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78" id="78"/>
          <p:cNvSpPr txBox="true"/>
          <p:nvPr/>
        </p:nvSpPr>
        <p:spPr>
          <a:xfrm rot="0">
            <a:off x="13900664" y="5290235"/>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79" id="79"/>
          <p:cNvSpPr txBox="true"/>
          <p:nvPr/>
        </p:nvSpPr>
        <p:spPr>
          <a:xfrm rot="0">
            <a:off x="13936190" y="5872620"/>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80" id="80"/>
          <p:cNvSpPr txBox="true"/>
          <p:nvPr/>
        </p:nvSpPr>
        <p:spPr>
          <a:xfrm rot="0">
            <a:off x="13936190" y="6445434"/>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81" id="81"/>
          <p:cNvSpPr txBox="true"/>
          <p:nvPr/>
        </p:nvSpPr>
        <p:spPr>
          <a:xfrm rot="0">
            <a:off x="13936190" y="7019001"/>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1</a:t>
            </a:r>
          </a:p>
        </p:txBody>
      </p:sp>
      <p:sp>
        <p:nvSpPr>
          <p:cNvPr name="TextBox 82" id="82"/>
          <p:cNvSpPr txBox="true"/>
          <p:nvPr/>
        </p:nvSpPr>
        <p:spPr>
          <a:xfrm rot="0">
            <a:off x="13936190" y="7610737"/>
            <a:ext cx="1668002" cy="542307"/>
          </a:xfrm>
          <a:prstGeom prst="rect">
            <a:avLst/>
          </a:prstGeom>
        </p:spPr>
        <p:txBody>
          <a:bodyPr anchor="t" rtlCol="false" tIns="0" lIns="0" bIns="0" rIns="0">
            <a:spAutoFit/>
          </a:bodyPr>
          <a:lstStyle/>
          <a:p>
            <a:pPr algn="ctr">
              <a:lnSpc>
                <a:spcPts val="3709"/>
              </a:lnSpc>
            </a:pPr>
            <a:r>
              <a:rPr lang="en-US" sz="2649">
                <a:solidFill>
                  <a:srgbClr val="F83D75"/>
                </a:solidFill>
                <a:latin typeface="Arimo"/>
                <a:ea typeface="Arimo"/>
                <a:cs typeface="Arimo"/>
                <a:sym typeface="Arimo"/>
              </a:rPr>
              <a:t>0</a:t>
            </a:r>
          </a:p>
        </p:txBody>
      </p:sp>
      <p:sp>
        <p:nvSpPr>
          <p:cNvPr name="TextBox 83" id="83"/>
          <p:cNvSpPr txBox="true"/>
          <p:nvPr/>
        </p:nvSpPr>
        <p:spPr>
          <a:xfrm rot="0">
            <a:off x="2761108" y="8468159"/>
            <a:ext cx="12952603" cy="1577373"/>
          </a:xfrm>
          <a:prstGeom prst="rect">
            <a:avLst/>
          </a:prstGeom>
        </p:spPr>
        <p:txBody>
          <a:bodyPr anchor="t" rtlCol="false" tIns="0" lIns="0" bIns="0" rIns="0">
            <a:spAutoFit/>
          </a:bodyPr>
          <a:lstStyle/>
          <a:p>
            <a:pPr algn="ctr">
              <a:lnSpc>
                <a:spcPts val="5983"/>
              </a:lnSpc>
            </a:pPr>
            <a:r>
              <a:rPr lang="en-US" sz="4273">
                <a:solidFill>
                  <a:srgbClr val="262752"/>
                </a:solidFill>
                <a:latin typeface="Arimo"/>
                <a:ea typeface="Arimo"/>
                <a:cs typeface="Arimo"/>
                <a:sym typeface="Arimo"/>
              </a:rPr>
              <a:t>The intermediate outputs will serve as the inputs for the logic gate.  </a:t>
            </a:r>
          </a:p>
        </p:txBody>
      </p:sp>
      <p:grpSp>
        <p:nvGrpSpPr>
          <p:cNvPr name="Group 84" id="84"/>
          <p:cNvGrpSpPr/>
          <p:nvPr/>
        </p:nvGrpSpPr>
        <p:grpSpPr>
          <a:xfrm rot="0">
            <a:off x="2703297" y="180743"/>
            <a:ext cx="13213526" cy="9925515"/>
            <a:chOff x="0" y="0"/>
            <a:chExt cx="17618034" cy="13234020"/>
          </a:xfrm>
        </p:grpSpPr>
        <p:sp>
          <p:nvSpPr>
            <p:cNvPr name="Freeform 85" id="8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20">
                <a:alphaModFix amt="70000"/>
              </a:blip>
              <a:stretch>
                <a:fillRect l="0" t="0" r="0" b="0"/>
              </a:stretch>
            </a:blipFill>
          </p:spPr>
        </p:sp>
        <p:sp>
          <p:nvSpPr>
            <p:cNvPr name="Freeform 86" id="8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21">
                <a:alphaModFix amt="9999"/>
              </a:blip>
              <a:stretch>
                <a:fillRect l="0" t="0" r="0" b="0"/>
              </a:stretch>
            </a:blipFill>
          </p:spPr>
        </p:sp>
        <p:sp>
          <p:nvSpPr>
            <p:cNvPr name="TextBox 87" id="8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22" tooltip="http://www.exampaperspractice.co.uk"/>
                </a:rPr>
                <a:t>www.exampaperspractice.co.uk</a:t>
              </a:r>
            </a:p>
          </p:txBody>
        </p:sp>
      </p:grpSp>
      <p:sp>
        <p:nvSpPr>
          <p:cNvPr name="TextBox 88" id="88"/>
          <p:cNvSpPr txBox="true"/>
          <p:nvPr/>
        </p:nvSpPr>
        <p:spPr>
          <a:xfrm rot="0">
            <a:off x="804809" y="549443"/>
            <a:ext cx="16234481"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logic gates (&gt; 2 inputs)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464691"/>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565991"/>
            <a:ext cx="4196450" cy="4413131"/>
          </a:xfrm>
          <a:custGeom>
            <a:avLst/>
            <a:gdLst/>
            <a:ahLst/>
            <a:cxnLst/>
            <a:rect r="r" b="b" t="t" l="l"/>
            <a:pathLst>
              <a:path h="4413131" w="4196450">
                <a:moveTo>
                  <a:pt x="0" y="0"/>
                </a:moveTo>
                <a:lnTo>
                  <a:pt x="4196450" y="0"/>
                </a:lnTo>
                <a:lnTo>
                  <a:pt x="4196450" y="4413131"/>
                </a:lnTo>
                <a:lnTo>
                  <a:pt x="0" y="44131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78258" y="1606390"/>
            <a:ext cx="3294853" cy="2151357"/>
          </a:xfrm>
          <a:prstGeom prst="rect">
            <a:avLst/>
          </a:prstGeom>
        </p:spPr>
        <p:txBody>
          <a:bodyPr anchor="t" rtlCol="false" tIns="0" lIns="0" bIns="0" rIns="0">
            <a:spAutoFit/>
          </a:bodyPr>
          <a:lstStyle/>
          <a:p>
            <a:pPr algn="ctr">
              <a:lnSpc>
                <a:spcPts val="5486"/>
              </a:lnSpc>
            </a:pPr>
            <a:r>
              <a:rPr lang="en-US" sz="3919">
                <a:solidFill>
                  <a:srgbClr val="000000"/>
                </a:solidFill>
                <a:latin typeface="Arimo"/>
                <a:ea typeface="Arimo"/>
                <a:cs typeface="Arimo"/>
                <a:sym typeface="Arimo"/>
              </a:rPr>
              <a:t>From a circuit, build a Truth Table</a:t>
            </a:r>
          </a:p>
        </p:txBody>
      </p:sp>
      <p:sp>
        <p:nvSpPr>
          <p:cNvPr name="Freeform 4" id="4"/>
          <p:cNvSpPr/>
          <p:nvPr/>
        </p:nvSpPr>
        <p:spPr>
          <a:xfrm flipH="false" flipV="false" rot="0">
            <a:off x="6792590" y="565991"/>
            <a:ext cx="4196450" cy="4413131"/>
          </a:xfrm>
          <a:custGeom>
            <a:avLst/>
            <a:gdLst/>
            <a:ahLst/>
            <a:cxnLst/>
            <a:rect r="r" b="b" t="t" l="l"/>
            <a:pathLst>
              <a:path h="4413131" w="4196450">
                <a:moveTo>
                  <a:pt x="0" y="0"/>
                </a:moveTo>
                <a:lnTo>
                  <a:pt x="4196450" y="0"/>
                </a:lnTo>
                <a:lnTo>
                  <a:pt x="4196450" y="4413131"/>
                </a:lnTo>
                <a:lnTo>
                  <a:pt x="0" y="44131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7213838" y="1486500"/>
            <a:ext cx="3353954" cy="2151357"/>
          </a:xfrm>
          <a:prstGeom prst="rect">
            <a:avLst/>
          </a:prstGeom>
        </p:spPr>
        <p:txBody>
          <a:bodyPr anchor="t" rtlCol="false" tIns="0" lIns="0" bIns="0" rIns="0">
            <a:spAutoFit/>
          </a:bodyPr>
          <a:lstStyle/>
          <a:p>
            <a:pPr algn="ctr">
              <a:lnSpc>
                <a:spcPts val="5486"/>
              </a:lnSpc>
            </a:pPr>
            <a:r>
              <a:rPr lang="en-US" sz="3919">
                <a:solidFill>
                  <a:srgbClr val="000000"/>
                </a:solidFill>
                <a:latin typeface="Arimo"/>
                <a:ea typeface="Arimo"/>
                <a:cs typeface="Arimo"/>
                <a:sym typeface="Arimo"/>
              </a:rPr>
              <a:t>From a circuit, build a logical expression</a:t>
            </a:r>
          </a:p>
        </p:txBody>
      </p:sp>
      <p:sp>
        <p:nvSpPr>
          <p:cNvPr name="Freeform 6" id="6"/>
          <p:cNvSpPr/>
          <p:nvPr/>
        </p:nvSpPr>
        <p:spPr>
          <a:xfrm flipH="false" flipV="false" rot="0">
            <a:off x="6955269" y="5307878"/>
            <a:ext cx="4196450" cy="4413131"/>
          </a:xfrm>
          <a:custGeom>
            <a:avLst/>
            <a:gdLst/>
            <a:ahLst/>
            <a:cxnLst/>
            <a:rect r="r" b="b" t="t" l="l"/>
            <a:pathLst>
              <a:path h="4413131" w="4196450">
                <a:moveTo>
                  <a:pt x="0" y="0"/>
                </a:moveTo>
                <a:lnTo>
                  <a:pt x="4196450" y="0"/>
                </a:lnTo>
                <a:lnTo>
                  <a:pt x="4196450" y="4413131"/>
                </a:lnTo>
                <a:lnTo>
                  <a:pt x="0" y="44131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228765" y="6228387"/>
            <a:ext cx="3649456" cy="2151357"/>
          </a:xfrm>
          <a:prstGeom prst="rect">
            <a:avLst/>
          </a:prstGeom>
        </p:spPr>
        <p:txBody>
          <a:bodyPr anchor="t" rtlCol="false" tIns="0" lIns="0" bIns="0" rIns="0">
            <a:spAutoFit/>
          </a:bodyPr>
          <a:lstStyle/>
          <a:p>
            <a:pPr algn="ctr">
              <a:lnSpc>
                <a:spcPts val="5486"/>
              </a:lnSpc>
            </a:pPr>
            <a:r>
              <a:rPr lang="en-US" sz="3919">
                <a:solidFill>
                  <a:srgbClr val="000000"/>
                </a:solidFill>
                <a:latin typeface="Arimo"/>
                <a:ea typeface="Arimo"/>
                <a:cs typeface="Arimo"/>
                <a:sym typeface="Arimo"/>
              </a:rPr>
              <a:t>From a logical expression, build a circuit</a:t>
            </a:r>
          </a:p>
        </p:txBody>
      </p:sp>
      <p:sp>
        <p:nvSpPr>
          <p:cNvPr name="Freeform 8" id="8"/>
          <p:cNvSpPr/>
          <p:nvPr/>
        </p:nvSpPr>
        <p:spPr>
          <a:xfrm flipH="false" flipV="false" rot="0">
            <a:off x="1028700" y="5307878"/>
            <a:ext cx="4196450" cy="4413131"/>
          </a:xfrm>
          <a:custGeom>
            <a:avLst/>
            <a:gdLst/>
            <a:ahLst/>
            <a:cxnLst/>
            <a:rect r="r" b="b" t="t" l="l"/>
            <a:pathLst>
              <a:path h="4413131" w="4196450">
                <a:moveTo>
                  <a:pt x="0" y="0"/>
                </a:moveTo>
                <a:lnTo>
                  <a:pt x="4196450" y="0"/>
                </a:lnTo>
                <a:lnTo>
                  <a:pt x="4196450" y="4413131"/>
                </a:lnTo>
                <a:lnTo>
                  <a:pt x="0" y="44131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160891" y="5658297"/>
            <a:ext cx="3932067" cy="3531318"/>
          </a:xfrm>
          <a:prstGeom prst="rect">
            <a:avLst/>
          </a:prstGeom>
        </p:spPr>
        <p:txBody>
          <a:bodyPr anchor="t" rtlCol="false" tIns="0" lIns="0" bIns="0" rIns="0">
            <a:spAutoFit/>
          </a:bodyPr>
          <a:lstStyle/>
          <a:p>
            <a:pPr algn="ctr">
              <a:lnSpc>
                <a:spcPts val="5486"/>
              </a:lnSpc>
            </a:pPr>
            <a:r>
              <a:rPr lang="en-US" sz="3919">
                <a:solidFill>
                  <a:srgbClr val="000000"/>
                </a:solidFill>
                <a:latin typeface="Arimo"/>
                <a:ea typeface="Arimo"/>
                <a:cs typeface="Arimo"/>
                <a:sym typeface="Arimo"/>
              </a:rPr>
              <a:t>From a truth table, build a logical expression and a circuit</a:t>
            </a:r>
          </a:p>
        </p:txBody>
      </p:sp>
      <p:sp>
        <p:nvSpPr>
          <p:cNvPr name="Freeform 10" id="10"/>
          <p:cNvSpPr/>
          <p:nvPr/>
        </p:nvSpPr>
        <p:spPr>
          <a:xfrm flipH="false" flipV="false" rot="0">
            <a:off x="12885268" y="3101313"/>
            <a:ext cx="4196450" cy="4413131"/>
          </a:xfrm>
          <a:custGeom>
            <a:avLst/>
            <a:gdLst/>
            <a:ahLst/>
            <a:cxnLst/>
            <a:rect r="r" b="b" t="t" l="l"/>
            <a:pathLst>
              <a:path h="4413131" w="4196450">
                <a:moveTo>
                  <a:pt x="0" y="0"/>
                </a:moveTo>
                <a:lnTo>
                  <a:pt x="4196450" y="0"/>
                </a:lnTo>
                <a:lnTo>
                  <a:pt x="4196450" y="4413131"/>
                </a:lnTo>
                <a:lnTo>
                  <a:pt x="0" y="44131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3158765" y="4021822"/>
            <a:ext cx="3649456" cy="2841337"/>
          </a:xfrm>
          <a:prstGeom prst="rect">
            <a:avLst/>
          </a:prstGeom>
        </p:spPr>
        <p:txBody>
          <a:bodyPr anchor="t" rtlCol="false" tIns="0" lIns="0" bIns="0" rIns="0">
            <a:spAutoFit/>
          </a:bodyPr>
          <a:lstStyle/>
          <a:p>
            <a:pPr algn="ctr">
              <a:lnSpc>
                <a:spcPts val="5486"/>
              </a:lnSpc>
            </a:pPr>
            <a:r>
              <a:rPr lang="en-US" sz="3919">
                <a:solidFill>
                  <a:srgbClr val="000000"/>
                </a:solidFill>
                <a:latin typeface="Arimo"/>
                <a:ea typeface="Arimo"/>
                <a:cs typeface="Arimo"/>
                <a:sym typeface="Arimo"/>
              </a:rPr>
              <a:t>From a problem statement, draw a logic gate</a:t>
            </a:r>
          </a:p>
          <a:p>
            <a:pPr algn="ctr">
              <a:lnSpc>
                <a:spcPts val="5486"/>
              </a:lnSpc>
            </a:pPr>
            <a:r>
              <a:rPr lang="en-US" sz="3919">
                <a:solidFill>
                  <a:srgbClr val="000000"/>
                </a:solidFill>
                <a:latin typeface="Arimo"/>
                <a:ea typeface="Arimo"/>
                <a:cs typeface="Arimo"/>
                <a:sym typeface="Arimo"/>
              </a:rPr>
              <a:t>(PYQ)</a:t>
            </a:r>
          </a:p>
        </p:txBody>
      </p:sp>
      <p:grpSp>
        <p:nvGrpSpPr>
          <p:cNvPr name="Group 12" id="12"/>
          <p:cNvGrpSpPr/>
          <p:nvPr/>
        </p:nvGrpSpPr>
        <p:grpSpPr>
          <a:xfrm rot="0">
            <a:off x="270329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464691"/>
        </a:solidFill>
      </p:bgPr>
    </p:bg>
    <p:spTree>
      <p:nvGrpSpPr>
        <p:cNvPr id="1" name=""/>
        <p:cNvGrpSpPr/>
        <p:nvPr/>
      </p:nvGrpSpPr>
      <p:grpSpPr>
        <a:xfrm>
          <a:off x="0" y="0"/>
          <a:ext cx="0" cy="0"/>
          <a:chOff x="0" y="0"/>
          <a:chExt cx="0" cy="0"/>
        </a:xfrm>
      </p:grpSpPr>
      <p:sp>
        <p:nvSpPr>
          <p:cNvPr name="Freeform 2" id="2"/>
          <p:cNvSpPr/>
          <p:nvPr/>
        </p:nvSpPr>
        <p:spPr>
          <a:xfrm flipH="false" flipV="false" rot="0">
            <a:off x="9070391" y="6414319"/>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42384" y="767432"/>
            <a:ext cx="4460677" cy="4691002"/>
          </a:xfrm>
          <a:custGeom>
            <a:avLst/>
            <a:gdLst/>
            <a:ahLst/>
            <a:cxnLst/>
            <a:rect r="r" b="b" t="t" l="l"/>
            <a:pathLst>
              <a:path h="4691002" w="4460677">
                <a:moveTo>
                  <a:pt x="0" y="0"/>
                </a:moveTo>
                <a:lnTo>
                  <a:pt x="4460677" y="0"/>
                </a:lnTo>
                <a:lnTo>
                  <a:pt x="4460677" y="4691002"/>
                </a:lnTo>
                <a:lnTo>
                  <a:pt x="0" y="4691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947477" y="2147905"/>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325368" y="6414319"/>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821567" y="2008518"/>
            <a:ext cx="3502312" cy="2284946"/>
          </a:xfrm>
          <a:prstGeom prst="rect">
            <a:avLst/>
          </a:prstGeom>
        </p:spPr>
        <p:txBody>
          <a:bodyPr anchor="t" rtlCol="false" tIns="0" lIns="0" bIns="0" rIns="0">
            <a:spAutoFit/>
          </a:bodyPr>
          <a:lstStyle/>
          <a:p>
            <a:pPr algn="ctr">
              <a:lnSpc>
                <a:spcPts val="5833"/>
              </a:lnSpc>
            </a:pPr>
            <a:r>
              <a:rPr lang="en-US" sz="4166">
                <a:solidFill>
                  <a:srgbClr val="000000"/>
                </a:solidFill>
                <a:latin typeface="Arimo"/>
                <a:ea typeface="Arimo"/>
                <a:cs typeface="Arimo"/>
                <a:sym typeface="Arimo"/>
              </a:rPr>
              <a:t>From a circuit, build a Truth Table</a:t>
            </a:r>
          </a:p>
        </p:txBody>
      </p:sp>
      <p:sp>
        <p:nvSpPr>
          <p:cNvPr name="Freeform 7" id="7"/>
          <p:cNvSpPr/>
          <p:nvPr/>
        </p:nvSpPr>
        <p:spPr>
          <a:xfrm flipH="false" flipV="false" rot="0">
            <a:off x="13981356" y="4157064"/>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270329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3381892" y="2998822"/>
            <a:ext cx="12130527" cy="6259478"/>
          </a:xfrm>
          <a:custGeom>
            <a:avLst/>
            <a:gdLst/>
            <a:ahLst/>
            <a:cxnLst/>
            <a:rect r="r" b="b" t="t" l="l"/>
            <a:pathLst>
              <a:path h="6259478" w="12130527">
                <a:moveTo>
                  <a:pt x="0" y="0"/>
                </a:moveTo>
                <a:lnTo>
                  <a:pt x="12130527" y="0"/>
                </a:lnTo>
                <a:lnTo>
                  <a:pt x="12130527" y="6259478"/>
                </a:lnTo>
                <a:lnTo>
                  <a:pt x="0" y="6259478"/>
                </a:lnTo>
                <a:lnTo>
                  <a:pt x="0" y="0"/>
                </a:lnTo>
                <a:close/>
              </a:path>
            </a:pathLst>
          </a:custGeom>
          <a:blipFill>
            <a:blip r:embed="rId2"/>
            <a:stretch>
              <a:fillRect l="-102178" t="-82284" r="-154327" b="-160569"/>
            </a:stretch>
          </a:blipFill>
        </p:spPr>
      </p:sp>
      <p:sp>
        <p:nvSpPr>
          <p:cNvPr name="Freeform 3" id="3"/>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3">
              <a:extLst>
                <a:ext uri="{96DAC541-7B7A-43D3-8B79-37D633B846F1}">
                  <asvg:svgBlip xmlns:asvg="http://schemas.microsoft.com/office/drawing/2016/SVG/main" r:embed="rId4"/>
                </a:ext>
              </a:extLst>
            </a:blip>
            <a:stretch>
              <a:fillRect l="0" t="0" r="-12" b="0"/>
            </a:stretch>
          </a:blipFill>
        </p:spPr>
      </p:sp>
      <p:sp>
        <p:nvSpPr>
          <p:cNvPr name="Freeform 4" id="4"/>
          <p:cNvSpPr/>
          <p:nvPr/>
        </p:nvSpPr>
        <p:spPr>
          <a:xfrm flipH="false" flipV="false" rot="0">
            <a:off x="2662197" y="315292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662197" y="3874231"/>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662197" y="745626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5030664" y="5789340"/>
            <a:ext cx="3105467" cy="3360288"/>
          </a:xfrm>
          <a:custGeom>
            <a:avLst/>
            <a:gdLst/>
            <a:ahLst/>
            <a:cxnLst/>
            <a:rect r="r" b="b" t="t" l="l"/>
            <a:pathLst>
              <a:path h="3360288" w="3105467">
                <a:moveTo>
                  <a:pt x="0" y="0"/>
                </a:moveTo>
                <a:lnTo>
                  <a:pt x="3105467" y="0"/>
                </a:lnTo>
                <a:lnTo>
                  <a:pt x="3105467" y="3360288"/>
                </a:lnTo>
                <a:lnTo>
                  <a:pt x="0" y="33602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973748" y="1942601"/>
            <a:ext cx="14862196" cy="818096"/>
          </a:xfrm>
          <a:prstGeom prst="rect">
            <a:avLst/>
          </a:prstGeom>
        </p:spPr>
        <p:txBody>
          <a:bodyPr anchor="t" rtlCol="false" tIns="0" lIns="0" bIns="0" rIns="0">
            <a:spAutoFit/>
          </a:bodyPr>
          <a:lstStyle/>
          <a:p>
            <a:pPr algn="ctr">
              <a:lnSpc>
                <a:spcPts val="5833"/>
              </a:lnSpc>
            </a:pPr>
            <a:r>
              <a:rPr lang="en-US" sz="4166">
                <a:solidFill>
                  <a:srgbClr val="FFFFFF"/>
                </a:solidFill>
                <a:latin typeface="Arimo"/>
                <a:ea typeface="Arimo"/>
                <a:cs typeface="Arimo"/>
                <a:sym typeface="Arimo"/>
              </a:rPr>
              <a:t>Build a Truth Table for the following circuit:</a:t>
            </a:r>
          </a:p>
        </p:txBody>
      </p:sp>
      <p:sp>
        <p:nvSpPr>
          <p:cNvPr name="TextBox 9" id="9"/>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sp>
        <p:nvSpPr>
          <p:cNvPr name="TextBox 10" id="10"/>
          <p:cNvSpPr txBox="true"/>
          <p:nvPr/>
        </p:nvSpPr>
        <p:spPr>
          <a:xfrm rot="0">
            <a:off x="2778370" y="3112148"/>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A</a:t>
            </a:r>
          </a:p>
        </p:txBody>
      </p:sp>
      <p:sp>
        <p:nvSpPr>
          <p:cNvPr name="TextBox 11" id="11"/>
          <p:cNvSpPr txBox="true"/>
          <p:nvPr/>
        </p:nvSpPr>
        <p:spPr>
          <a:xfrm rot="0">
            <a:off x="2778370" y="3833453"/>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B</a:t>
            </a:r>
          </a:p>
        </p:txBody>
      </p:sp>
      <p:sp>
        <p:nvSpPr>
          <p:cNvPr name="TextBox 12" id="12"/>
          <p:cNvSpPr txBox="true"/>
          <p:nvPr/>
        </p:nvSpPr>
        <p:spPr>
          <a:xfrm rot="0">
            <a:off x="2778370" y="7415485"/>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C</a:t>
            </a:r>
          </a:p>
        </p:txBody>
      </p:sp>
      <p:sp>
        <p:nvSpPr>
          <p:cNvPr name="Freeform 13" id="13"/>
          <p:cNvSpPr/>
          <p:nvPr/>
        </p:nvSpPr>
        <p:spPr>
          <a:xfrm flipH="false" flipV="false" rot="0">
            <a:off x="15791798" y="5767909"/>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15907971" y="5727131"/>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X</a:t>
            </a:r>
          </a:p>
        </p:txBody>
      </p:sp>
      <p:grpSp>
        <p:nvGrpSpPr>
          <p:cNvPr name="Group 15" id="15"/>
          <p:cNvGrpSpPr/>
          <p:nvPr/>
        </p:nvGrpSpPr>
        <p:grpSpPr>
          <a:xfrm rot="0">
            <a:off x="2703297" y="180743"/>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TextBox 2" id="2"/>
          <p:cNvSpPr txBox="true"/>
          <p:nvPr/>
        </p:nvSpPr>
        <p:spPr>
          <a:xfrm rot="0">
            <a:off x="783638" y="1702252"/>
            <a:ext cx="16964748" cy="301837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Steps:</a:t>
            </a:r>
          </a:p>
          <a:p>
            <a:pPr algn="l" marL="952402" indent="-317467" lvl="2">
              <a:lnSpc>
                <a:spcPts val="5833"/>
              </a:lnSpc>
              <a:buFont typeface="Arial"/>
              <a:buChar char="⚬"/>
            </a:pPr>
            <a:r>
              <a:rPr lang="en-US" sz="4166">
                <a:solidFill>
                  <a:srgbClr val="FFFFFF"/>
                </a:solidFill>
                <a:latin typeface="Arimo"/>
                <a:ea typeface="Arimo"/>
                <a:cs typeface="Arimo"/>
                <a:sym typeface="Arimo"/>
              </a:rPr>
              <a:t>Identify all the possible combinations of input</a:t>
            </a:r>
          </a:p>
          <a:p>
            <a:pPr algn="l" marL="952402" indent="-317467" lvl="2">
              <a:lnSpc>
                <a:spcPts val="5833"/>
              </a:lnSpc>
              <a:buFont typeface="Arial"/>
              <a:buChar char="⚬"/>
            </a:pPr>
            <a:r>
              <a:rPr lang="en-US" sz="4166">
                <a:solidFill>
                  <a:srgbClr val="FFFFFF"/>
                </a:solidFill>
                <a:latin typeface="Arimo"/>
                <a:ea typeface="Arimo"/>
                <a:cs typeface="Arimo"/>
                <a:sym typeface="Arimo"/>
              </a:rPr>
              <a:t>Work out the solution for intermediate output (layer by layer)</a:t>
            </a:r>
          </a:p>
          <a:p>
            <a:pPr algn="l" marL="952402" indent="-317467" lvl="2">
              <a:lnSpc>
                <a:spcPts val="5833"/>
              </a:lnSpc>
              <a:buFont typeface="Arial"/>
              <a:buChar char="⚬"/>
            </a:pPr>
            <a:r>
              <a:rPr lang="en-US" sz="4166">
                <a:solidFill>
                  <a:srgbClr val="FFFFFF"/>
                </a:solidFill>
                <a:latin typeface="Arimo"/>
                <a:ea typeface="Arimo"/>
                <a:cs typeface="Arimo"/>
                <a:sym typeface="Arimo"/>
              </a:rPr>
              <a:t>Using the intermediate outputs, construct the final output</a:t>
            </a:r>
          </a:p>
        </p:txBody>
      </p:sp>
      <p:sp>
        <p:nvSpPr>
          <p:cNvPr name="Freeform 3" id="3"/>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grpSp>
        <p:nvGrpSpPr>
          <p:cNvPr name="Group 5" id="5"/>
          <p:cNvGrpSpPr/>
          <p:nvPr/>
        </p:nvGrpSpPr>
        <p:grpSpPr>
          <a:xfrm rot="0">
            <a:off x="270329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TextBox 2" id="2"/>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1: </a:t>
            </a:r>
          </a:p>
          <a:p>
            <a:pPr algn="l">
              <a:lnSpc>
                <a:spcPts val="5833"/>
              </a:lnSpc>
            </a:pPr>
            <a:r>
              <a:rPr lang="en-US" sz="4166">
                <a:solidFill>
                  <a:srgbClr val="FFFFFF"/>
                </a:solidFill>
                <a:latin typeface="Arimo"/>
                <a:ea typeface="Arimo"/>
                <a:cs typeface="Arimo"/>
                <a:sym typeface="Arimo"/>
              </a:rPr>
              <a:t>Identify all the possible combinations of input (we have 3 inputs)</a:t>
            </a:r>
          </a:p>
        </p:txBody>
      </p:sp>
      <p:sp>
        <p:nvSpPr>
          <p:cNvPr name="Freeform 3" id="3"/>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graphicFrame>
        <p:nvGraphicFramePr>
          <p:cNvPr name="Table 5" id="5"/>
          <p:cNvGraphicFramePr>
            <a:graphicFrameLocks noGrp="true"/>
          </p:cNvGraphicFramePr>
          <p:nvPr/>
        </p:nvGraphicFramePr>
        <p:xfrm>
          <a:off x="2835214" y="3568380"/>
          <a:ext cx="6108700" cy="6045200"/>
        </p:xfrm>
        <a:graphic>
          <a:graphicData uri="http://schemas.openxmlformats.org/drawingml/2006/table">
            <a:tbl>
              <a:tblPr/>
              <a:tblGrid>
                <a:gridCol w="711380"/>
                <a:gridCol w="690500"/>
                <a:gridCol w="690500"/>
                <a:gridCol w="690500"/>
                <a:gridCol w="731495"/>
                <a:gridCol w="1146851"/>
                <a:gridCol w="1447475"/>
              </a:tblGrid>
              <a:tr h="94354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4567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57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004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835214" y="3397856"/>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96228" y="4381877"/>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8" id="8"/>
          <p:cNvSpPr txBox="true"/>
          <p:nvPr/>
        </p:nvSpPr>
        <p:spPr>
          <a:xfrm rot="0">
            <a:off x="2396228" y="4975689"/>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9" id="9"/>
          <p:cNvSpPr txBox="true"/>
          <p:nvPr/>
        </p:nvSpPr>
        <p:spPr>
          <a:xfrm rot="0">
            <a:off x="2396228" y="556950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3458073" y="4378449"/>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B</a:t>
            </a:r>
          </a:p>
        </p:txBody>
      </p:sp>
      <p:sp>
        <p:nvSpPr>
          <p:cNvPr name="TextBox 11" id="11"/>
          <p:cNvSpPr txBox="true"/>
          <p:nvPr/>
        </p:nvSpPr>
        <p:spPr>
          <a:xfrm rot="0">
            <a:off x="3458073" y="499187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2" id="12"/>
          <p:cNvSpPr txBox="true"/>
          <p:nvPr/>
        </p:nvSpPr>
        <p:spPr>
          <a:xfrm rot="0">
            <a:off x="3458073" y="556950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396228" y="616409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3458073" y="616409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5" id="15"/>
          <p:cNvSpPr txBox="true"/>
          <p:nvPr/>
        </p:nvSpPr>
        <p:spPr>
          <a:xfrm rot="0">
            <a:off x="2396228" y="677752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6" id="16"/>
          <p:cNvSpPr txBox="true"/>
          <p:nvPr/>
        </p:nvSpPr>
        <p:spPr>
          <a:xfrm rot="0">
            <a:off x="3458073" y="677752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7" id="17"/>
          <p:cNvSpPr txBox="true"/>
          <p:nvPr/>
        </p:nvSpPr>
        <p:spPr>
          <a:xfrm rot="0">
            <a:off x="4359475" y="4382417"/>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8" id="18"/>
          <p:cNvSpPr txBox="true"/>
          <p:nvPr/>
        </p:nvSpPr>
        <p:spPr>
          <a:xfrm rot="0">
            <a:off x="4359475" y="4959500"/>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9" id="19"/>
          <p:cNvSpPr txBox="true"/>
          <p:nvPr/>
        </p:nvSpPr>
        <p:spPr>
          <a:xfrm rot="0">
            <a:off x="4359475" y="556950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0" id="20"/>
          <p:cNvSpPr txBox="true"/>
          <p:nvPr/>
        </p:nvSpPr>
        <p:spPr>
          <a:xfrm rot="0">
            <a:off x="4359475" y="616409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1" id="21"/>
          <p:cNvSpPr txBox="true"/>
          <p:nvPr/>
        </p:nvSpPr>
        <p:spPr>
          <a:xfrm rot="0">
            <a:off x="4359475" y="677752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2" id="22"/>
          <p:cNvSpPr txBox="true"/>
          <p:nvPr/>
        </p:nvSpPr>
        <p:spPr>
          <a:xfrm rot="0">
            <a:off x="2433057" y="7381254"/>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3" id="23"/>
          <p:cNvSpPr txBox="true"/>
          <p:nvPr/>
        </p:nvSpPr>
        <p:spPr>
          <a:xfrm rot="0">
            <a:off x="2433057" y="79750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3494901" y="73650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5" id="25"/>
          <p:cNvSpPr txBox="true"/>
          <p:nvPr/>
        </p:nvSpPr>
        <p:spPr>
          <a:xfrm rot="0">
            <a:off x="3494901" y="79750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2433057" y="85696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7" id="27"/>
          <p:cNvSpPr txBox="true"/>
          <p:nvPr/>
        </p:nvSpPr>
        <p:spPr>
          <a:xfrm rot="0">
            <a:off x="3494901" y="85696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2433057" y="91830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3494901" y="91830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4396303" y="73650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1" id="31"/>
          <p:cNvSpPr txBox="true"/>
          <p:nvPr/>
        </p:nvSpPr>
        <p:spPr>
          <a:xfrm rot="0">
            <a:off x="4396303" y="79750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2" id="32"/>
          <p:cNvSpPr txBox="true"/>
          <p:nvPr/>
        </p:nvSpPr>
        <p:spPr>
          <a:xfrm rot="0">
            <a:off x="4396303" y="85696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3" id="33"/>
          <p:cNvSpPr txBox="true"/>
          <p:nvPr/>
        </p:nvSpPr>
        <p:spPr>
          <a:xfrm rot="0">
            <a:off x="4396303" y="91830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4" id="34"/>
          <p:cNvSpPr txBox="true"/>
          <p:nvPr/>
        </p:nvSpPr>
        <p:spPr>
          <a:xfrm rot="0">
            <a:off x="3410673" y="3655282"/>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5824696" y="3397856"/>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6" id="36"/>
          <p:cNvGrpSpPr/>
          <p:nvPr/>
        </p:nvGrpSpPr>
        <p:grpSpPr>
          <a:xfrm rot="0">
            <a:off x="2703297" y="180743"/>
            <a:ext cx="13213526" cy="9925515"/>
            <a:chOff x="0" y="0"/>
            <a:chExt cx="17618034" cy="13234020"/>
          </a:xfrm>
        </p:grpSpPr>
        <p:sp>
          <p:nvSpPr>
            <p:cNvPr name="Freeform 37" id="3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38" id="3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39" id="3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TextBox 2" id="2"/>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a:t>
            </a:r>
          </a:p>
          <a:p>
            <a:pPr algn="l">
              <a:lnSpc>
                <a:spcPts val="5833"/>
              </a:lnSpc>
            </a:pPr>
            <a:r>
              <a:rPr lang="en-US" sz="4166">
                <a:solidFill>
                  <a:srgbClr val="FFFFFF"/>
                </a:solidFill>
                <a:latin typeface="Arimo"/>
                <a:ea typeface="Arimo"/>
                <a:cs typeface="Arimo"/>
                <a:sym typeface="Arimo"/>
              </a:rPr>
              <a:t>Identify the intermediate outputs. Solve them one by one.</a:t>
            </a:r>
          </a:p>
        </p:txBody>
      </p:sp>
      <p:sp>
        <p:nvSpPr>
          <p:cNvPr name="Freeform 3" id="3"/>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sp>
        <p:nvSpPr>
          <p:cNvPr name="Freeform 5" id="5"/>
          <p:cNvSpPr/>
          <p:nvPr/>
        </p:nvSpPr>
        <p:spPr>
          <a:xfrm flipH="false" flipV="false" rot="0">
            <a:off x="3505798" y="4188931"/>
            <a:ext cx="10614011" cy="5476940"/>
          </a:xfrm>
          <a:custGeom>
            <a:avLst/>
            <a:gdLst/>
            <a:ahLst/>
            <a:cxnLst/>
            <a:rect r="r" b="b" t="t" l="l"/>
            <a:pathLst>
              <a:path h="5476940" w="10614011">
                <a:moveTo>
                  <a:pt x="0" y="0"/>
                </a:moveTo>
                <a:lnTo>
                  <a:pt x="10614011" y="0"/>
                </a:lnTo>
                <a:lnTo>
                  <a:pt x="10614011" y="5476940"/>
                </a:lnTo>
                <a:lnTo>
                  <a:pt x="0" y="5476940"/>
                </a:lnTo>
                <a:lnTo>
                  <a:pt x="0" y="0"/>
                </a:lnTo>
                <a:close/>
              </a:path>
            </a:pathLst>
          </a:custGeom>
          <a:blipFill>
            <a:blip r:embed="rId4"/>
            <a:stretch>
              <a:fillRect l="-102178" t="-82284" r="-154327" b="-160569"/>
            </a:stretch>
          </a:blipFill>
        </p:spPr>
      </p:sp>
      <p:sp>
        <p:nvSpPr>
          <p:cNvPr name="Freeform 6" id="6"/>
          <p:cNvSpPr/>
          <p:nvPr/>
        </p:nvSpPr>
        <p:spPr>
          <a:xfrm flipH="false" flipV="false" rot="0">
            <a:off x="6504178" y="4188931"/>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6620351" y="4148153"/>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P</a:t>
            </a:r>
          </a:p>
        </p:txBody>
      </p:sp>
      <p:sp>
        <p:nvSpPr>
          <p:cNvPr name="Freeform 8" id="8"/>
          <p:cNvSpPr/>
          <p:nvPr/>
        </p:nvSpPr>
        <p:spPr>
          <a:xfrm flipH="false" flipV="false" rot="0">
            <a:off x="6504178" y="732958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620351" y="7288808"/>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Q</a:t>
            </a:r>
          </a:p>
        </p:txBody>
      </p:sp>
      <p:sp>
        <p:nvSpPr>
          <p:cNvPr name="Freeform 10" id="10"/>
          <p:cNvSpPr/>
          <p:nvPr/>
        </p:nvSpPr>
        <p:spPr>
          <a:xfrm flipH="false" flipV="false" rot="0">
            <a:off x="9509580" y="5770184"/>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9625753" y="5729406"/>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R</a:t>
            </a:r>
          </a:p>
        </p:txBody>
      </p:sp>
      <p:grpSp>
        <p:nvGrpSpPr>
          <p:cNvPr name="Group 12" id="12"/>
          <p:cNvGrpSpPr/>
          <p:nvPr/>
        </p:nvGrpSpPr>
        <p:grpSpPr>
          <a:xfrm rot="0">
            <a:off x="270329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grpSp>
        <p:nvGrpSpPr>
          <p:cNvPr name="Group 2" id="2"/>
          <p:cNvGrpSpPr/>
          <p:nvPr/>
        </p:nvGrpSpPr>
        <p:grpSpPr>
          <a:xfrm rot="0">
            <a:off x="2221906" y="1729530"/>
            <a:ext cx="13844189" cy="8036069"/>
            <a:chOff x="0" y="0"/>
            <a:chExt cx="18458919" cy="10714759"/>
          </a:xfrm>
        </p:grpSpPr>
        <p:sp>
          <p:nvSpPr>
            <p:cNvPr name="Freeform 3" id="3"/>
            <p:cNvSpPr/>
            <p:nvPr/>
          </p:nvSpPr>
          <p:spPr>
            <a:xfrm flipH="false" flipV="false" rot="0">
              <a:off x="0" y="0"/>
              <a:ext cx="18458943" cy="10714737"/>
            </a:xfrm>
            <a:custGeom>
              <a:avLst/>
              <a:gdLst/>
              <a:ahLst/>
              <a:cxnLst/>
              <a:rect r="r" b="b" t="t" l="l"/>
              <a:pathLst>
                <a:path h="10714737" w="18458943">
                  <a:moveTo>
                    <a:pt x="17879188" y="10714736"/>
                  </a:moveTo>
                  <a:lnTo>
                    <a:pt x="579755" y="10714736"/>
                  </a:lnTo>
                  <a:cubicBezTo>
                    <a:pt x="260350" y="10714736"/>
                    <a:pt x="0" y="10454513"/>
                    <a:pt x="0" y="10134981"/>
                  </a:cubicBezTo>
                  <a:lnTo>
                    <a:pt x="0" y="579755"/>
                  </a:lnTo>
                  <a:cubicBezTo>
                    <a:pt x="0" y="260350"/>
                    <a:pt x="260350" y="0"/>
                    <a:pt x="579755" y="0"/>
                  </a:cubicBezTo>
                  <a:lnTo>
                    <a:pt x="17879188" y="0"/>
                  </a:lnTo>
                  <a:cubicBezTo>
                    <a:pt x="18198720" y="0"/>
                    <a:pt x="18458943" y="260350"/>
                    <a:pt x="18458943" y="579755"/>
                  </a:cubicBezTo>
                  <a:lnTo>
                    <a:pt x="18458943" y="10134981"/>
                  </a:lnTo>
                  <a:cubicBezTo>
                    <a:pt x="18458943" y="10454513"/>
                    <a:pt x="18198593" y="10714737"/>
                    <a:pt x="17879188" y="10714737"/>
                  </a:cubicBezTo>
                  <a:close/>
                </a:path>
              </a:pathLst>
            </a:custGeom>
            <a:solidFill>
              <a:srgbClr val="0E1D40">
                <a:alpha val="98824"/>
              </a:srgbClr>
            </a:solidFill>
          </p:spPr>
        </p:sp>
      </p:grpSp>
      <p:sp>
        <p:nvSpPr>
          <p:cNvPr name="Freeform 4" id="4"/>
          <p:cNvSpPr/>
          <p:nvPr/>
        </p:nvSpPr>
        <p:spPr>
          <a:xfrm flipH="false" flipV="false" rot="0">
            <a:off x="5794196" y="4728039"/>
            <a:ext cx="7029033" cy="3388580"/>
          </a:xfrm>
          <a:custGeom>
            <a:avLst/>
            <a:gdLst/>
            <a:ahLst/>
            <a:cxnLst/>
            <a:rect r="r" b="b" t="t" l="l"/>
            <a:pathLst>
              <a:path h="3388580" w="7029033">
                <a:moveTo>
                  <a:pt x="0" y="0"/>
                </a:moveTo>
                <a:lnTo>
                  <a:pt x="7029033" y="0"/>
                </a:lnTo>
                <a:lnTo>
                  <a:pt x="7029033" y="3388580"/>
                </a:lnTo>
                <a:lnTo>
                  <a:pt x="0" y="3388580"/>
                </a:lnTo>
                <a:lnTo>
                  <a:pt x="0" y="0"/>
                </a:lnTo>
                <a:close/>
              </a:path>
            </a:pathLst>
          </a:custGeom>
          <a:blipFill>
            <a:blip r:embed="rId2">
              <a:extLst>
                <a:ext uri="{96DAC541-7B7A-43D3-8B79-37D633B846F1}">
                  <asvg:svgBlip xmlns:asvg="http://schemas.microsoft.com/office/drawing/2016/SVG/main" r:embed="rId3"/>
                </a:ext>
              </a:extLst>
            </a:blip>
            <a:stretch>
              <a:fillRect l="0" t="0" r="-72" b="0"/>
            </a:stretch>
          </a:blipFill>
        </p:spPr>
      </p:sp>
      <p:grpSp>
        <p:nvGrpSpPr>
          <p:cNvPr name="Group 5" id="5"/>
          <p:cNvGrpSpPr/>
          <p:nvPr/>
        </p:nvGrpSpPr>
        <p:grpSpPr>
          <a:xfrm rot="0">
            <a:off x="2374306" y="5266023"/>
            <a:ext cx="2995453" cy="2307283"/>
            <a:chOff x="0" y="0"/>
            <a:chExt cx="3993937" cy="3076377"/>
          </a:xfrm>
        </p:grpSpPr>
        <p:sp>
          <p:nvSpPr>
            <p:cNvPr name="Freeform 6" id="6"/>
            <p:cNvSpPr/>
            <p:nvPr/>
          </p:nvSpPr>
          <p:spPr>
            <a:xfrm flipH="false" flipV="false" rot="0">
              <a:off x="0" y="0"/>
              <a:ext cx="3993896" cy="3076321"/>
            </a:xfrm>
            <a:custGeom>
              <a:avLst/>
              <a:gdLst/>
              <a:ahLst/>
              <a:cxnLst/>
              <a:rect r="r" b="b" t="t" l="l"/>
              <a:pathLst>
                <a:path h="3076321" w="3993896">
                  <a:moveTo>
                    <a:pt x="3414141" y="3076321"/>
                  </a:moveTo>
                  <a:lnTo>
                    <a:pt x="579755" y="3076321"/>
                  </a:lnTo>
                  <a:cubicBezTo>
                    <a:pt x="260350" y="3076321"/>
                    <a:pt x="0" y="2816098"/>
                    <a:pt x="0" y="2496566"/>
                  </a:cubicBezTo>
                  <a:lnTo>
                    <a:pt x="0" y="579755"/>
                  </a:lnTo>
                  <a:cubicBezTo>
                    <a:pt x="0" y="260350"/>
                    <a:pt x="260350" y="0"/>
                    <a:pt x="579755" y="0"/>
                  </a:cubicBezTo>
                  <a:lnTo>
                    <a:pt x="3414141" y="0"/>
                  </a:lnTo>
                  <a:cubicBezTo>
                    <a:pt x="3733673" y="0"/>
                    <a:pt x="3993896" y="260350"/>
                    <a:pt x="3993896" y="579755"/>
                  </a:cubicBezTo>
                  <a:lnTo>
                    <a:pt x="3993896" y="2496566"/>
                  </a:lnTo>
                  <a:cubicBezTo>
                    <a:pt x="3993896" y="2816098"/>
                    <a:pt x="3733546" y="3076321"/>
                    <a:pt x="3414141" y="3076321"/>
                  </a:cubicBezTo>
                  <a:close/>
                </a:path>
              </a:pathLst>
            </a:custGeom>
            <a:solidFill>
              <a:srgbClr val="F83D75">
                <a:alpha val="98824"/>
              </a:srgbClr>
            </a:solidFill>
          </p:spPr>
        </p:sp>
      </p:grpSp>
      <p:grpSp>
        <p:nvGrpSpPr>
          <p:cNvPr name="Group 7" id="7"/>
          <p:cNvGrpSpPr/>
          <p:nvPr/>
        </p:nvGrpSpPr>
        <p:grpSpPr>
          <a:xfrm rot="0">
            <a:off x="12921644" y="5439403"/>
            <a:ext cx="2995453" cy="2307283"/>
            <a:chOff x="0" y="0"/>
            <a:chExt cx="3993937" cy="3076377"/>
          </a:xfrm>
        </p:grpSpPr>
        <p:sp>
          <p:nvSpPr>
            <p:cNvPr name="Freeform 8" id="8"/>
            <p:cNvSpPr/>
            <p:nvPr/>
          </p:nvSpPr>
          <p:spPr>
            <a:xfrm flipH="false" flipV="false" rot="0">
              <a:off x="0" y="0"/>
              <a:ext cx="3993896" cy="3076321"/>
            </a:xfrm>
            <a:custGeom>
              <a:avLst/>
              <a:gdLst/>
              <a:ahLst/>
              <a:cxnLst/>
              <a:rect r="r" b="b" t="t" l="l"/>
              <a:pathLst>
                <a:path h="3076321" w="3993896">
                  <a:moveTo>
                    <a:pt x="3414141" y="3076321"/>
                  </a:moveTo>
                  <a:lnTo>
                    <a:pt x="579755" y="3076321"/>
                  </a:lnTo>
                  <a:cubicBezTo>
                    <a:pt x="260350" y="3076321"/>
                    <a:pt x="0" y="2816098"/>
                    <a:pt x="0" y="2496566"/>
                  </a:cubicBezTo>
                  <a:lnTo>
                    <a:pt x="0" y="579755"/>
                  </a:lnTo>
                  <a:cubicBezTo>
                    <a:pt x="0" y="260350"/>
                    <a:pt x="260350" y="0"/>
                    <a:pt x="579755" y="0"/>
                  </a:cubicBezTo>
                  <a:lnTo>
                    <a:pt x="3414141" y="0"/>
                  </a:lnTo>
                  <a:cubicBezTo>
                    <a:pt x="3733673" y="0"/>
                    <a:pt x="3993896" y="260350"/>
                    <a:pt x="3993896" y="579755"/>
                  </a:cubicBezTo>
                  <a:lnTo>
                    <a:pt x="3993896" y="2496566"/>
                  </a:lnTo>
                  <a:cubicBezTo>
                    <a:pt x="3993896" y="2816098"/>
                    <a:pt x="3733546" y="3076321"/>
                    <a:pt x="3414141" y="3076321"/>
                  </a:cubicBezTo>
                  <a:close/>
                </a:path>
              </a:pathLst>
            </a:custGeom>
            <a:solidFill>
              <a:srgbClr val="F83D75">
                <a:alpha val="98824"/>
              </a:srgbClr>
            </a:solidFill>
          </p:spPr>
        </p:sp>
      </p:grpSp>
      <p:grpSp>
        <p:nvGrpSpPr>
          <p:cNvPr name="Group 9" id="9"/>
          <p:cNvGrpSpPr/>
          <p:nvPr/>
        </p:nvGrpSpPr>
        <p:grpSpPr>
          <a:xfrm rot="0">
            <a:off x="7369257" y="2124173"/>
            <a:ext cx="2995453" cy="2307283"/>
            <a:chOff x="0" y="0"/>
            <a:chExt cx="3993937" cy="3076377"/>
          </a:xfrm>
        </p:grpSpPr>
        <p:sp>
          <p:nvSpPr>
            <p:cNvPr name="Freeform 10" id="10"/>
            <p:cNvSpPr/>
            <p:nvPr/>
          </p:nvSpPr>
          <p:spPr>
            <a:xfrm flipH="false" flipV="false" rot="0">
              <a:off x="0" y="0"/>
              <a:ext cx="3993896" cy="3076321"/>
            </a:xfrm>
            <a:custGeom>
              <a:avLst/>
              <a:gdLst/>
              <a:ahLst/>
              <a:cxnLst/>
              <a:rect r="r" b="b" t="t" l="l"/>
              <a:pathLst>
                <a:path h="3076321" w="3993896">
                  <a:moveTo>
                    <a:pt x="3414141" y="3076321"/>
                  </a:moveTo>
                  <a:lnTo>
                    <a:pt x="579755" y="3076321"/>
                  </a:lnTo>
                  <a:cubicBezTo>
                    <a:pt x="260350" y="3076321"/>
                    <a:pt x="0" y="2816098"/>
                    <a:pt x="0" y="2496566"/>
                  </a:cubicBezTo>
                  <a:lnTo>
                    <a:pt x="0" y="579755"/>
                  </a:lnTo>
                  <a:cubicBezTo>
                    <a:pt x="0" y="260350"/>
                    <a:pt x="260350" y="0"/>
                    <a:pt x="579755" y="0"/>
                  </a:cubicBezTo>
                  <a:lnTo>
                    <a:pt x="3414141" y="0"/>
                  </a:lnTo>
                  <a:cubicBezTo>
                    <a:pt x="3733673" y="0"/>
                    <a:pt x="3993896" y="260350"/>
                    <a:pt x="3993896" y="579755"/>
                  </a:cubicBezTo>
                  <a:lnTo>
                    <a:pt x="3993896" y="2496566"/>
                  </a:lnTo>
                  <a:cubicBezTo>
                    <a:pt x="3993896" y="2816098"/>
                    <a:pt x="3733546" y="3076321"/>
                    <a:pt x="3414141" y="3076321"/>
                  </a:cubicBezTo>
                  <a:close/>
                </a:path>
              </a:pathLst>
            </a:custGeom>
            <a:solidFill>
              <a:srgbClr val="F83D75">
                <a:alpha val="98824"/>
              </a:srgbClr>
            </a:solidFill>
          </p:spPr>
        </p:sp>
      </p:grpSp>
      <p:sp>
        <p:nvSpPr>
          <p:cNvPr name="TextBox 11" id="11"/>
          <p:cNvSpPr txBox="true"/>
          <p:nvPr/>
        </p:nvSpPr>
        <p:spPr>
          <a:xfrm rot="0">
            <a:off x="6064300" y="6172014"/>
            <a:ext cx="828542" cy="1070227"/>
          </a:xfrm>
          <a:prstGeom prst="rect">
            <a:avLst/>
          </a:prstGeom>
        </p:spPr>
        <p:txBody>
          <a:bodyPr anchor="t" rtlCol="false" tIns="0" lIns="0" bIns="0" rIns="0">
            <a:spAutoFit/>
          </a:bodyPr>
          <a:lstStyle/>
          <a:p>
            <a:pPr algn="ctr">
              <a:lnSpc>
                <a:spcPts val="7675"/>
              </a:lnSpc>
            </a:pPr>
            <a:r>
              <a:rPr lang="en-US" sz="5482" b="true">
                <a:solidFill>
                  <a:srgbClr val="DD2663"/>
                </a:solidFill>
                <a:latin typeface="Arimo Bold"/>
                <a:ea typeface="Arimo Bold"/>
                <a:cs typeface="Arimo Bold"/>
                <a:sym typeface="Arimo Bold"/>
              </a:rPr>
              <a:t>1</a:t>
            </a:r>
          </a:p>
        </p:txBody>
      </p:sp>
      <p:sp>
        <p:nvSpPr>
          <p:cNvPr name="TextBox 12" id="12"/>
          <p:cNvSpPr txBox="true"/>
          <p:nvPr/>
        </p:nvSpPr>
        <p:spPr>
          <a:xfrm rot="0">
            <a:off x="13044647" y="5576114"/>
            <a:ext cx="2749447" cy="1314448"/>
          </a:xfrm>
          <a:prstGeom prst="rect">
            <a:avLst/>
          </a:prstGeom>
        </p:spPr>
        <p:txBody>
          <a:bodyPr anchor="t" rtlCol="false" tIns="0" lIns="0" bIns="0" rIns="0">
            <a:spAutoFit/>
          </a:bodyPr>
          <a:lstStyle/>
          <a:p>
            <a:pPr algn="l">
              <a:lnSpc>
                <a:spcPts val="4941"/>
              </a:lnSpc>
            </a:pPr>
            <a:r>
              <a:rPr lang="en-US" sz="3528">
                <a:solidFill>
                  <a:srgbClr val="FFFFFF"/>
                </a:solidFill>
                <a:latin typeface="Arimo"/>
                <a:ea typeface="Arimo"/>
                <a:cs typeface="Arimo"/>
                <a:sym typeface="Arimo"/>
              </a:rPr>
              <a:t>Output a binary result</a:t>
            </a:r>
          </a:p>
        </p:txBody>
      </p:sp>
      <p:sp>
        <p:nvSpPr>
          <p:cNvPr name="TextBox 13" id="13"/>
          <p:cNvSpPr txBox="true"/>
          <p:nvPr/>
        </p:nvSpPr>
        <p:spPr>
          <a:xfrm rot="0">
            <a:off x="7889067" y="2103536"/>
            <a:ext cx="2045676" cy="1939176"/>
          </a:xfrm>
          <a:prstGeom prst="rect">
            <a:avLst/>
          </a:prstGeom>
        </p:spPr>
        <p:txBody>
          <a:bodyPr anchor="t" rtlCol="false" tIns="0" lIns="0" bIns="0" rIns="0">
            <a:spAutoFit/>
          </a:bodyPr>
          <a:lstStyle/>
          <a:p>
            <a:pPr algn="l">
              <a:lnSpc>
                <a:spcPts val="4941"/>
              </a:lnSpc>
            </a:pPr>
            <a:r>
              <a:rPr lang="en-US" sz="3528">
                <a:solidFill>
                  <a:srgbClr val="FFFFFF"/>
                </a:solidFill>
                <a:latin typeface="Arimo"/>
                <a:ea typeface="Arimo"/>
                <a:cs typeface="Arimo"/>
                <a:sym typeface="Arimo"/>
              </a:rPr>
              <a:t>Apply a </a:t>
            </a:r>
            <a:r>
              <a:rPr lang="en-US" sz="3528" u="sng">
                <a:solidFill>
                  <a:srgbClr val="FFFFFF"/>
                </a:solidFill>
                <a:latin typeface="Arimo"/>
                <a:ea typeface="Arimo"/>
                <a:cs typeface="Arimo"/>
                <a:sym typeface="Arimo"/>
              </a:rPr>
              <a:t>Boolean operation</a:t>
            </a:r>
          </a:p>
        </p:txBody>
      </p:sp>
      <p:sp>
        <p:nvSpPr>
          <p:cNvPr name="TextBox 14" id="14"/>
          <p:cNvSpPr txBox="true"/>
          <p:nvPr/>
        </p:nvSpPr>
        <p:spPr>
          <a:xfrm rot="0">
            <a:off x="2772711" y="5420353"/>
            <a:ext cx="2749447" cy="1930771"/>
          </a:xfrm>
          <a:prstGeom prst="rect">
            <a:avLst/>
          </a:prstGeom>
        </p:spPr>
        <p:txBody>
          <a:bodyPr anchor="t" rtlCol="false" tIns="0" lIns="0" bIns="0" rIns="0">
            <a:spAutoFit/>
          </a:bodyPr>
          <a:lstStyle/>
          <a:p>
            <a:pPr algn="l">
              <a:lnSpc>
                <a:spcPts val="4941"/>
              </a:lnSpc>
            </a:pPr>
            <a:r>
              <a:rPr lang="en-US" sz="3528">
                <a:solidFill>
                  <a:srgbClr val="FFFFFF"/>
                </a:solidFill>
                <a:latin typeface="Arimo"/>
                <a:ea typeface="Arimo"/>
                <a:cs typeface="Arimo"/>
                <a:sym typeface="Arimo"/>
              </a:rPr>
              <a:t>The gates receives binary input </a:t>
            </a:r>
          </a:p>
        </p:txBody>
      </p:sp>
      <p:sp>
        <p:nvSpPr>
          <p:cNvPr name="TextBox 15" id="15"/>
          <p:cNvSpPr txBox="true"/>
          <p:nvPr/>
        </p:nvSpPr>
        <p:spPr>
          <a:xfrm rot="0">
            <a:off x="6064300" y="4369175"/>
            <a:ext cx="828542" cy="1070227"/>
          </a:xfrm>
          <a:prstGeom prst="rect">
            <a:avLst/>
          </a:prstGeom>
        </p:spPr>
        <p:txBody>
          <a:bodyPr anchor="t" rtlCol="false" tIns="0" lIns="0" bIns="0" rIns="0">
            <a:spAutoFit/>
          </a:bodyPr>
          <a:lstStyle/>
          <a:p>
            <a:pPr algn="ctr">
              <a:lnSpc>
                <a:spcPts val="7675"/>
              </a:lnSpc>
            </a:pPr>
            <a:r>
              <a:rPr lang="en-US" sz="5482" b="true">
                <a:solidFill>
                  <a:srgbClr val="DD2663"/>
                </a:solidFill>
                <a:latin typeface="Arimo Bold"/>
                <a:ea typeface="Arimo Bold"/>
                <a:cs typeface="Arimo Bold"/>
                <a:sym typeface="Arimo Bold"/>
              </a:rPr>
              <a:t>0</a:t>
            </a:r>
          </a:p>
        </p:txBody>
      </p:sp>
      <p:sp>
        <p:nvSpPr>
          <p:cNvPr name="TextBox 16" id="16"/>
          <p:cNvSpPr txBox="true"/>
          <p:nvPr/>
        </p:nvSpPr>
        <p:spPr>
          <a:xfrm rot="0">
            <a:off x="11562369" y="5248836"/>
            <a:ext cx="828542" cy="1070227"/>
          </a:xfrm>
          <a:prstGeom prst="rect">
            <a:avLst/>
          </a:prstGeom>
        </p:spPr>
        <p:txBody>
          <a:bodyPr anchor="t" rtlCol="false" tIns="0" lIns="0" bIns="0" rIns="0">
            <a:spAutoFit/>
          </a:bodyPr>
          <a:lstStyle/>
          <a:p>
            <a:pPr algn="ctr">
              <a:lnSpc>
                <a:spcPts val="7675"/>
              </a:lnSpc>
            </a:pPr>
            <a:r>
              <a:rPr lang="en-US" sz="5482" b="true">
                <a:solidFill>
                  <a:srgbClr val="DD2663"/>
                </a:solidFill>
                <a:latin typeface="Arimo Bold"/>
                <a:ea typeface="Arimo Bold"/>
                <a:cs typeface="Arimo Bold"/>
                <a:sym typeface="Arimo Bold"/>
              </a:rPr>
              <a:t>0</a:t>
            </a:r>
          </a:p>
        </p:txBody>
      </p:sp>
      <p:sp>
        <p:nvSpPr>
          <p:cNvPr name="TextBox 17" id="17"/>
          <p:cNvSpPr txBox="true"/>
          <p:nvPr/>
        </p:nvSpPr>
        <p:spPr>
          <a:xfrm rot="0">
            <a:off x="8416714" y="5820335"/>
            <a:ext cx="1454572" cy="1070227"/>
          </a:xfrm>
          <a:prstGeom prst="rect">
            <a:avLst/>
          </a:prstGeom>
        </p:spPr>
        <p:txBody>
          <a:bodyPr anchor="t" rtlCol="false" tIns="0" lIns="0" bIns="0" rIns="0">
            <a:spAutoFit/>
          </a:bodyPr>
          <a:lstStyle/>
          <a:p>
            <a:pPr algn="ctr">
              <a:lnSpc>
                <a:spcPts val="7675"/>
              </a:lnSpc>
            </a:pPr>
            <a:r>
              <a:rPr lang="en-US" sz="5482">
                <a:solidFill>
                  <a:srgbClr val="DD2663"/>
                </a:solidFill>
                <a:latin typeface="Arimo"/>
                <a:ea typeface="Arimo"/>
                <a:cs typeface="Arimo"/>
                <a:sym typeface="Arimo"/>
              </a:rPr>
              <a:t>0 , 1</a:t>
            </a:r>
          </a:p>
        </p:txBody>
      </p:sp>
      <p:grpSp>
        <p:nvGrpSpPr>
          <p:cNvPr name="Group 18" id="18"/>
          <p:cNvGrpSpPr/>
          <p:nvPr/>
        </p:nvGrpSpPr>
        <p:grpSpPr>
          <a:xfrm rot="0">
            <a:off x="270329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22" id="22"/>
          <p:cNvSpPr txBox="true"/>
          <p:nvPr/>
        </p:nvSpPr>
        <p:spPr>
          <a:xfrm rot="0">
            <a:off x="1752992" y="615989"/>
            <a:ext cx="14782016" cy="808741"/>
          </a:xfrm>
          <a:prstGeom prst="rect">
            <a:avLst/>
          </a:prstGeom>
        </p:spPr>
        <p:txBody>
          <a:bodyPr anchor="t" rtlCol="false" tIns="0" lIns="0" bIns="0" rIns="0">
            <a:spAutoFit/>
          </a:bodyPr>
          <a:lstStyle/>
          <a:p>
            <a:pPr algn="ctr">
              <a:lnSpc>
                <a:spcPts val="6787"/>
              </a:lnSpc>
            </a:pPr>
            <a:r>
              <a:rPr lang="en-US" sz="6116">
                <a:solidFill>
                  <a:srgbClr val="FFFFFF"/>
                </a:solidFill>
                <a:latin typeface="Cosmic Octo Medium"/>
                <a:ea typeface="Cosmic Octo Medium"/>
                <a:cs typeface="Cosmic Octo Medium"/>
                <a:sym typeface="Cosmic Octo Medium"/>
              </a:rPr>
              <a:t>HOW DOES A LOGIC GATE WORK?</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TextBox 2" id="2"/>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a:t>
            </a:r>
          </a:p>
          <a:p>
            <a:pPr algn="l">
              <a:lnSpc>
                <a:spcPts val="5833"/>
              </a:lnSpc>
            </a:pPr>
            <a:r>
              <a:rPr lang="en-US" sz="4166">
                <a:solidFill>
                  <a:srgbClr val="FFFFFF"/>
                </a:solidFill>
                <a:latin typeface="Arimo"/>
                <a:ea typeface="Arimo"/>
                <a:cs typeface="Arimo"/>
                <a:sym typeface="Arimo"/>
              </a:rPr>
              <a:t>Identify the intermediate outputs. Solve them one by one (P).</a:t>
            </a:r>
          </a:p>
        </p:txBody>
      </p:sp>
      <p:sp>
        <p:nvSpPr>
          <p:cNvPr name="Freeform 3" id="3"/>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graphicFrame>
        <p:nvGraphicFramePr>
          <p:cNvPr name="Table 5" id="5"/>
          <p:cNvGraphicFramePr>
            <a:graphicFrameLocks noGrp="true"/>
          </p:cNvGraphicFramePr>
          <p:nvPr/>
        </p:nvGraphicFramePr>
        <p:xfrm>
          <a:off x="2346128" y="3649894"/>
          <a:ext cx="6553200" cy="6070600"/>
        </p:xfrm>
        <a:graphic>
          <a:graphicData uri="http://schemas.openxmlformats.org/drawingml/2006/table">
            <a:tbl>
              <a:tblPr/>
              <a:tblGrid>
                <a:gridCol w="763144"/>
                <a:gridCol w="740744"/>
                <a:gridCol w="740744"/>
                <a:gridCol w="740744"/>
                <a:gridCol w="784722"/>
                <a:gridCol w="1230302"/>
                <a:gridCol w="1552800"/>
              </a:tblGrid>
              <a:tr h="94750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4796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808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346128" y="3479370"/>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907142" y="446339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8" id="8"/>
          <p:cNvSpPr txBox="true"/>
          <p:nvPr/>
        </p:nvSpPr>
        <p:spPr>
          <a:xfrm rot="0">
            <a:off x="1907142" y="505720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9" id="9"/>
          <p:cNvSpPr txBox="true"/>
          <p:nvPr/>
        </p:nvSpPr>
        <p:spPr>
          <a:xfrm rot="0">
            <a:off x="1907142" y="565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0" id="10"/>
          <p:cNvSpPr txBox="true"/>
          <p:nvPr/>
        </p:nvSpPr>
        <p:spPr>
          <a:xfrm rot="0">
            <a:off x="2968987" y="4459964"/>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B</a:t>
            </a:r>
          </a:p>
        </p:txBody>
      </p:sp>
      <p:sp>
        <p:nvSpPr>
          <p:cNvPr name="TextBox 11" id="11"/>
          <p:cNvSpPr txBox="true"/>
          <p:nvPr/>
        </p:nvSpPr>
        <p:spPr>
          <a:xfrm rot="0">
            <a:off x="2968987" y="507339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2" id="12"/>
          <p:cNvSpPr txBox="true"/>
          <p:nvPr/>
        </p:nvSpPr>
        <p:spPr>
          <a:xfrm rot="0">
            <a:off x="2968987" y="565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3" id="13"/>
          <p:cNvSpPr txBox="true"/>
          <p:nvPr/>
        </p:nvSpPr>
        <p:spPr>
          <a:xfrm rot="0">
            <a:off x="1907142" y="624560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4" id="14"/>
          <p:cNvSpPr txBox="true"/>
          <p:nvPr/>
        </p:nvSpPr>
        <p:spPr>
          <a:xfrm rot="0">
            <a:off x="2968987" y="624560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15" id="15"/>
          <p:cNvSpPr txBox="true"/>
          <p:nvPr/>
        </p:nvSpPr>
        <p:spPr>
          <a:xfrm rot="0">
            <a:off x="1907142" y="685903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6" id="16"/>
          <p:cNvSpPr txBox="true"/>
          <p:nvPr/>
        </p:nvSpPr>
        <p:spPr>
          <a:xfrm rot="0">
            <a:off x="2968987" y="685903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17" id="17"/>
          <p:cNvSpPr txBox="true"/>
          <p:nvPr/>
        </p:nvSpPr>
        <p:spPr>
          <a:xfrm rot="0">
            <a:off x="3870389"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8" id="18"/>
          <p:cNvSpPr txBox="true"/>
          <p:nvPr/>
        </p:nvSpPr>
        <p:spPr>
          <a:xfrm rot="0">
            <a:off x="3870389" y="5041015"/>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9" id="19"/>
          <p:cNvSpPr txBox="true"/>
          <p:nvPr/>
        </p:nvSpPr>
        <p:spPr>
          <a:xfrm rot="0">
            <a:off x="3870389" y="5651015"/>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0" id="20"/>
          <p:cNvSpPr txBox="true"/>
          <p:nvPr/>
        </p:nvSpPr>
        <p:spPr>
          <a:xfrm rot="0">
            <a:off x="3870389" y="6245607"/>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1" id="21"/>
          <p:cNvSpPr txBox="true"/>
          <p:nvPr/>
        </p:nvSpPr>
        <p:spPr>
          <a:xfrm rot="0">
            <a:off x="3870389" y="6859035"/>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2" id="22"/>
          <p:cNvSpPr txBox="true"/>
          <p:nvPr/>
        </p:nvSpPr>
        <p:spPr>
          <a:xfrm rot="0">
            <a:off x="1943971" y="746276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3" id="23"/>
          <p:cNvSpPr txBox="true"/>
          <p:nvPr/>
        </p:nvSpPr>
        <p:spPr>
          <a:xfrm rot="0">
            <a:off x="1943971" y="805658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4" id="24"/>
          <p:cNvSpPr txBox="true"/>
          <p:nvPr/>
        </p:nvSpPr>
        <p:spPr>
          <a:xfrm rot="0">
            <a:off x="3005815" y="744658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5" id="25"/>
          <p:cNvSpPr txBox="true"/>
          <p:nvPr/>
        </p:nvSpPr>
        <p:spPr>
          <a:xfrm rot="0">
            <a:off x="3005815" y="805658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6" id="26"/>
          <p:cNvSpPr txBox="true"/>
          <p:nvPr/>
        </p:nvSpPr>
        <p:spPr>
          <a:xfrm rot="0">
            <a:off x="1943971" y="865117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7" id="27"/>
          <p:cNvSpPr txBox="true"/>
          <p:nvPr/>
        </p:nvSpPr>
        <p:spPr>
          <a:xfrm rot="0">
            <a:off x="3005815" y="865117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8" id="28"/>
          <p:cNvSpPr txBox="true"/>
          <p:nvPr/>
        </p:nvSpPr>
        <p:spPr>
          <a:xfrm rot="0">
            <a:off x="1943971" y="926460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9" id="29"/>
          <p:cNvSpPr txBox="true"/>
          <p:nvPr/>
        </p:nvSpPr>
        <p:spPr>
          <a:xfrm rot="0">
            <a:off x="3005815" y="926460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0" id="30"/>
          <p:cNvSpPr txBox="true"/>
          <p:nvPr/>
        </p:nvSpPr>
        <p:spPr>
          <a:xfrm rot="0">
            <a:off x="3907217" y="7446580"/>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1" id="31"/>
          <p:cNvSpPr txBox="true"/>
          <p:nvPr/>
        </p:nvSpPr>
        <p:spPr>
          <a:xfrm rot="0">
            <a:off x="3907217" y="805658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2" id="32"/>
          <p:cNvSpPr txBox="true"/>
          <p:nvPr/>
        </p:nvSpPr>
        <p:spPr>
          <a:xfrm rot="0">
            <a:off x="3907217" y="865117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3" id="33"/>
          <p:cNvSpPr txBox="true"/>
          <p:nvPr/>
        </p:nvSpPr>
        <p:spPr>
          <a:xfrm rot="0">
            <a:off x="3907217" y="9264600"/>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4" id="34"/>
          <p:cNvSpPr txBox="true"/>
          <p:nvPr/>
        </p:nvSpPr>
        <p:spPr>
          <a:xfrm rot="0">
            <a:off x="2921587" y="3736796"/>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5335610" y="3479370"/>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6" id="36"/>
          <p:cNvSpPr txBox="true"/>
          <p:nvPr/>
        </p:nvSpPr>
        <p:spPr>
          <a:xfrm rot="0">
            <a:off x="5510102" y="3736796"/>
            <a:ext cx="2970320"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Intermediate Output</a:t>
            </a:r>
          </a:p>
        </p:txBody>
      </p:sp>
      <p:sp>
        <p:nvSpPr>
          <p:cNvPr name="TextBox 37" id="37"/>
          <p:cNvSpPr txBox="true"/>
          <p:nvPr/>
        </p:nvSpPr>
        <p:spPr>
          <a:xfrm rot="0">
            <a:off x="4892133"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P</a:t>
            </a:r>
          </a:p>
        </p:txBody>
      </p:sp>
      <p:sp>
        <p:nvSpPr>
          <p:cNvPr name="Freeform 38" id="38"/>
          <p:cNvSpPr/>
          <p:nvPr/>
        </p:nvSpPr>
        <p:spPr>
          <a:xfrm flipH="false" flipV="false" rot="0">
            <a:off x="12822211" y="4416951"/>
            <a:ext cx="4068837" cy="1947952"/>
          </a:xfrm>
          <a:custGeom>
            <a:avLst/>
            <a:gdLst/>
            <a:ahLst/>
            <a:cxnLst/>
            <a:rect r="r" b="b" t="t" l="l"/>
            <a:pathLst>
              <a:path h="1947952" w="4068837">
                <a:moveTo>
                  <a:pt x="0" y="0"/>
                </a:moveTo>
                <a:lnTo>
                  <a:pt x="4068837" y="0"/>
                </a:lnTo>
                <a:lnTo>
                  <a:pt x="4068837" y="1947952"/>
                </a:lnTo>
                <a:lnTo>
                  <a:pt x="0" y="1947952"/>
                </a:lnTo>
                <a:lnTo>
                  <a:pt x="0" y="0"/>
                </a:lnTo>
                <a:close/>
              </a:path>
            </a:pathLst>
          </a:custGeom>
          <a:blipFill>
            <a:blip r:embed="rId8"/>
            <a:stretch>
              <a:fillRect l="-298212" t="-258843" r="-642268" b="-719672"/>
            </a:stretch>
          </a:blipFill>
        </p:spPr>
      </p:sp>
      <p:sp>
        <p:nvSpPr>
          <p:cNvPr name="Freeform 39" id="39"/>
          <p:cNvSpPr/>
          <p:nvPr/>
        </p:nvSpPr>
        <p:spPr>
          <a:xfrm flipH="false" flipV="false" rot="0">
            <a:off x="12102515" y="4669622"/>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0" id="40"/>
          <p:cNvSpPr/>
          <p:nvPr/>
        </p:nvSpPr>
        <p:spPr>
          <a:xfrm flipH="false" flipV="false" rot="0">
            <a:off x="12102515" y="5390927"/>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41" id="41"/>
          <p:cNvSpPr txBox="true"/>
          <p:nvPr/>
        </p:nvSpPr>
        <p:spPr>
          <a:xfrm rot="0">
            <a:off x="12218688" y="4628844"/>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A</a:t>
            </a:r>
          </a:p>
        </p:txBody>
      </p:sp>
      <p:sp>
        <p:nvSpPr>
          <p:cNvPr name="TextBox 42" id="42"/>
          <p:cNvSpPr txBox="true"/>
          <p:nvPr/>
        </p:nvSpPr>
        <p:spPr>
          <a:xfrm rot="0">
            <a:off x="12218688" y="5350149"/>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B</a:t>
            </a:r>
          </a:p>
        </p:txBody>
      </p:sp>
      <p:sp>
        <p:nvSpPr>
          <p:cNvPr name="TextBox 43" id="43"/>
          <p:cNvSpPr txBox="true"/>
          <p:nvPr/>
        </p:nvSpPr>
        <p:spPr>
          <a:xfrm rot="0">
            <a:off x="12218688" y="6897705"/>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NOR Gate </a:t>
            </a:r>
          </a:p>
          <a:p>
            <a:pPr algn="l">
              <a:lnSpc>
                <a:spcPts val="4898"/>
              </a:lnSpc>
            </a:pPr>
            <a:r>
              <a:rPr lang="en-US" sz="3499">
                <a:solidFill>
                  <a:srgbClr val="FFFFFF"/>
                </a:solidFill>
                <a:latin typeface="Arimo"/>
                <a:ea typeface="Arimo"/>
                <a:cs typeface="Arimo"/>
                <a:sym typeface="Arimo"/>
              </a:rPr>
              <a:t>(OR + NOT)</a:t>
            </a:r>
          </a:p>
        </p:txBody>
      </p:sp>
      <p:sp>
        <p:nvSpPr>
          <p:cNvPr name="TextBox 44" id="44"/>
          <p:cNvSpPr txBox="true"/>
          <p:nvPr/>
        </p:nvSpPr>
        <p:spPr>
          <a:xfrm rot="0">
            <a:off x="4892133" y="504101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5" id="45"/>
          <p:cNvSpPr txBox="true"/>
          <p:nvPr/>
        </p:nvSpPr>
        <p:spPr>
          <a:xfrm rot="0">
            <a:off x="4892133" y="5634827"/>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6" id="46"/>
          <p:cNvSpPr txBox="true"/>
          <p:nvPr/>
        </p:nvSpPr>
        <p:spPr>
          <a:xfrm rot="0">
            <a:off x="4892133" y="6229419"/>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7" id="47"/>
          <p:cNvSpPr txBox="true"/>
          <p:nvPr/>
        </p:nvSpPr>
        <p:spPr>
          <a:xfrm rot="0">
            <a:off x="4892133" y="6842847"/>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8" id="48"/>
          <p:cNvSpPr txBox="true"/>
          <p:nvPr/>
        </p:nvSpPr>
        <p:spPr>
          <a:xfrm rot="0">
            <a:off x="4928961" y="7446580"/>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9" id="49"/>
          <p:cNvSpPr txBox="true"/>
          <p:nvPr/>
        </p:nvSpPr>
        <p:spPr>
          <a:xfrm rot="0">
            <a:off x="4928961" y="8040392"/>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50" id="50"/>
          <p:cNvSpPr txBox="true"/>
          <p:nvPr/>
        </p:nvSpPr>
        <p:spPr>
          <a:xfrm rot="0">
            <a:off x="4928961" y="8634984"/>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51" id="51"/>
          <p:cNvSpPr txBox="true"/>
          <p:nvPr/>
        </p:nvSpPr>
        <p:spPr>
          <a:xfrm rot="0">
            <a:off x="4928961" y="9248412"/>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grpSp>
        <p:nvGrpSpPr>
          <p:cNvPr name="Group 52" id="52"/>
          <p:cNvGrpSpPr/>
          <p:nvPr/>
        </p:nvGrpSpPr>
        <p:grpSpPr>
          <a:xfrm rot="0">
            <a:off x="2703297" y="180743"/>
            <a:ext cx="13213526" cy="9925515"/>
            <a:chOff x="0" y="0"/>
            <a:chExt cx="17618034" cy="13234020"/>
          </a:xfrm>
        </p:grpSpPr>
        <p:sp>
          <p:nvSpPr>
            <p:cNvPr name="Freeform 53" id="5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54" id="5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55" id="5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graphicFrame>
        <p:nvGraphicFramePr>
          <p:cNvPr name="Table 3" id="3"/>
          <p:cNvGraphicFramePr>
            <a:graphicFrameLocks noGrp="true"/>
          </p:cNvGraphicFramePr>
          <p:nvPr/>
        </p:nvGraphicFramePr>
        <p:xfrm>
          <a:off x="2346128" y="3649894"/>
          <a:ext cx="6946900" cy="6210300"/>
        </p:xfrm>
        <a:graphic>
          <a:graphicData uri="http://schemas.openxmlformats.org/drawingml/2006/table">
            <a:tbl>
              <a:tblPr/>
              <a:tblGrid>
                <a:gridCol w="808991"/>
                <a:gridCol w="785246"/>
                <a:gridCol w="785246"/>
                <a:gridCol w="785246"/>
                <a:gridCol w="831866"/>
                <a:gridCol w="1304215"/>
                <a:gridCol w="1646089"/>
              </a:tblGrid>
              <a:tr h="96931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05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115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4" id="4"/>
          <p:cNvSpPr/>
          <p:nvPr/>
        </p:nvSpPr>
        <p:spPr>
          <a:xfrm flipH="false" flipV="false" rot="0">
            <a:off x="2346128" y="3479370"/>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335610" y="3479370"/>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a:t>
            </a:r>
          </a:p>
          <a:p>
            <a:pPr algn="l">
              <a:lnSpc>
                <a:spcPts val="5833"/>
              </a:lnSpc>
            </a:pPr>
            <a:r>
              <a:rPr lang="en-US" sz="4166">
                <a:solidFill>
                  <a:srgbClr val="FFFFFF"/>
                </a:solidFill>
                <a:latin typeface="Arimo"/>
                <a:ea typeface="Arimo"/>
                <a:cs typeface="Arimo"/>
                <a:sym typeface="Arimo"/>
              </a:rPr>
              <a:t>Identify the intermediate outputs. Solve them one by one (Q).</a:t>
            </a:r>
          </a:p>
        </p:txBody>
      </p:sp>
      <p:sp>
        <p:nvSpPr>
          <p:cNvPr name="TextBox 7" id="7"/>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sp>
        <p:nvSpPr>
          <p:cNvPr name="TextBox 8" id="8"/>
          <p:cNvSpPr txBox="true"/>
          <p:nvPr/>
        </p:nvSpPr>
        <p:spPr>
          <a:xfrm rot="0">
            <a:off x="1907142" y="446339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9" id="9"/>
          <p:cNvSpPr txBox="true"/>
          <p:nvPr/>
        </p:nvSpPr>
        <p:spPr>
          <a:xfrm rot="0">
            <a:off x="1907142" y="505720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1907142"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1" id="11"/>
          <p:cNvSpPr txBox="true"/>
          <p:nvPr/>
        </p:nvSpPr>
        <p:spPr>
          <a:xfrm rot="0">
            <a:off x="2968987" y="4459964"/>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B</a:t>
            </a:r>
          </a:p>
        </p:txBody>
      </p:sp>
      <p:sp>
        <p:nvSpPr>
          <p:cNvPr name="TextBox 12" id="12"/>
          <p:cNvSpPr txBox="true"/>
          <p:nvPr/>
        </p:nvSpPr>
        <p:spPr>
          <a:xfrm rot="0">
            <a:off x="2968987" y="507339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3" id="13"/>
          <p:cNvSpPr txBox="true"/>
          <p:nvPr/>
        </p:nvSpPr>
        <p:spPr>
          <a:xfrm rot="0">
            <a:off x="2968987" y="565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4" id="14"/>
          <p:cNvSpPr txBox="true"/>
          <p:nvPr/>
        </p:nvSpPr>
        <p:spPr>
          <a:xfrm rot="0">
            <a:off x="1907142"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5" id="15"/>
          <p:cNvSpPr txBox="true"/>
          <p:nvPr/>
        </p:nvSpPr>
        <p:spPr>
          <a:xfrm rot="0">
            <a:off x="2968987" y="624560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16" id="16"/>
          <p:cNvSpPr txBox="true"/>
          <p:nvPr/>
        </p:nvSpPr>
        <p:spPr>
          <a:xfrm rot="0">
            <a:off x="1907142"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7" id="17"/>
          <p:cNvSpPr txBox="true"/>
          <p:nvPr/>
        </p:nvSpPr>
        <p:spPr>
          <a:xfrm rot="0">
            <a:off x="2968987" y="685903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18" id="18"/>
          <p:cNvSpPr txBox="true"/>
          <p:nvPr/>
        </p:nvSpPr>
        <p:spPr>
          <a:xfrm rot="0">
            <a:off x="3870389"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9" id="19"/>
          <p:cNvSpPr txBox="true"/>
          <p:nvPr/>
        </p:nvSpPr>
        <p:spPr>
          <a:xfrm rot="0">
            <a:off x="3870389" y="504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0" id="20"/>
          <p:cNvSpPr txBox="true"/>
          <p:nvPr/>
        </p:nvSpPr>
        <p:spPr>
          <a:xfrm rot="0">
            <a:off x="3870389" y="565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1" id="21"/>
          <p:cNvSpPr txBox="true"/>
          <p:nvPr/>
        </p:nvSpPr>
        <p:spPr>
          <a:xfrm rot="0">
            <a:off x="3870389" y="624560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2" id="22"/>
          <p:cNvSpPr txBox="true"/>
          <p:nvPr/>
        </p:nvSpPr>
        <p:spPr>
          <a:xfrm rot="0">
            <a:off x="3870389" y="685903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3" id="23"/>
          <p:cNvSpPr txBox="true"/>
          <p:nvPr/>
        </p:nvSpPr>
        <p:spPr>
          <a:xfrm rot="0">
            <a:off x="1943971" y="746276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1943971"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5" id="25"/>
          <p:cNvSpPr txBox="true"/>
          <p:nvPr/>
        </p:nvSpPr>
        <p:spPr>
          <a:xfrm rot="0">
            <a:off x="3005815" y="744658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6" id="26"/>
          <p:cNvSpPr txBox="true"/>
          <p:nvPr/>
        </p:nvSpPr>
        <p:spPr>
          <a:xfrm rot="0">
            <a:off x="3005815" y="805658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7" id="27"/>
          <p:cNvSpPr txBox="true"/>
          <p:nvPr/>
        </p:nvSpPr>
        <p:spPr>
          <a:xfrm rot="0">
            <a:off x="1943971"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3005815" y="865117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9" id="29"/>
          <p:cNvSpPr txBox="true"/>
          <p:nvPr/>
        </p:nvSpPr>
        <p:spPr>
          <a:xfrm rot="0">
            <a:off x="1943971"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3005815" y="926460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1" id="31"/>
          <p:cNvSpPr txBox="true"/>
          <p:nvPr/>
        </p:nvSpPr>
        <p:spPr>
          <a:xfrm rot="0">
            <a:off x="3907217" y="744658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2" id="32"/>
          <p:cNvSpPr txBox="true"/>
          <p:nvPr/>
        </p:nvSpPr>
        <p:spPr>
          <a:xfrm rot="0">
            <a:off x="3907217" y="805658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3" id="33"/>
          <p:cNvSpPr txBox="true"/>
          <p:nvPr/>
        </p:nvSpPr>
        <p:spPr>
          <a:xfrm rot="0">
            <a:off x="3907217" y="865117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4" id="34"/>
          <p:cNvSpPr txBox="true"/>
          <p:nvPr/>
        </p:nvSpPr>
        <p:spPr>
          <a:xfrm rot="0">
            <a:off x="3907217" y="926460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5" id="35"/>
          <p:cNvSpPr txBox="true"/>
          <p:nvPr/>
        </p:nvSpPr>
        <p:spPr>
          <a:xfrm rot="0">
            <a:off x="2921587" y="3736796"/>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TextBox 36" id="36"/>
          <p:cNvSpPr txBox="true"/>
          <p:nvPr/>
        </p:nvSpPr>
        <p:spPr>
          <a:xfrm rot="0">
            <a:off x="5510102" y="3736796"/>
            <a:ext cx="2970320"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Intermediate Output</a:t>
            </a:r>
          </a:p>
        </p:txBody>
      </p:sp>
      <p:sp>
        <p:nvSpPr>
          <p:cNvPr name="TextBox 37" id="37"/>
          <p:cNvSpPr txBox="true"/>
          <p:nvPr/>
        </p:nvSpPr>
        <p:spPr>
          <a:xfrm rot="0">
            <a:off x="4892133"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P</a:t>
            </a:r>
          </a:p>
        </p:txBody>
      </p:sp>
      <p:sp>
        <p:nvSpPr>
          <p:cNvPr name="TextBox 38" id="38"/>
          <p:cNvSpPr txBox="true"/>
          <p:nvPr/>
        </p:nvSpPr>
        <p:spPr>
          <a:xfrm rot="0">
            <a:off x="12957874" y="7500642"/>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AND Gate </a:t>
            </a:r>
          </a:p>
        </p:txBody>
      </p:sp>
      <p:sp>
        <p:nvSpPr>
          <p:cNvPr name="TextBox 39" id="39"/>
          <p:cNvSpPr txBox="true"/>
          <p:nvPr/>
        </p:nvSpPr>
        <p:spPr>
          <a:xfrm rot="0">
            <a:off x="5793534" y="505720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0" id="40"/>
          <p:cNvSpPr txBox="true"/>
          <p:nvPr/>
        </p:nvSpPr>
        <p:spPr>
          <a:xfrm rot="0">
            <a:off x="5793534" y="565101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1" id="41"/>
          <p:cNvSpPr txBox="true"/>
          <p:nvPr/>
        </p:nvSpPr>
        <p:spPr>
          <a:xfrm rot="0">
            <a:off x="5793534" y="6245607"/>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2" id="42"/>
          <p:cNvSpPr txBox="true"/>
          <p:nvPr/>
        </p:nvSpPr>
        <p:spPr>
          <a:xfrm rot="0">
            <a:off x="5793534" y="685903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3" id="43"/>
          <p:cNvSpPr txBox="true"/>
          <p:nvPr/>
        </p:nvSpPr>
        <p:spPr>
          <a:xfrm rot="0">
            <a:off x="5830363" y="7462769"/>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4" id="44"/>
          <p:cNvSpPr txBox="true"/>
          <p:nvPr/>
        </p:nvSpPr>
        <p:spPr>
          <a:xfrm rot="0">
            <a:off x="5830363" y="8056581"/>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5" id="45"/>
          <p:cNvSpPr txBox="true"/>
          <p:nvPr/>
        </p:nvSpPr>
        <p:spPr>
          <a:xfrm rot="0">
            <a:off x="5830363" y="865117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6" id="46"/>
          <p:cNvSpPr txBox="true"/>
          <p:nvPr/>
        </p:nvSpPr>
        <p:spPr>
          <a:xfrm rot="0">
            <a:off x="5830363" y="9264600"/>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7" id="47"/>
          <p:cNvSpPr txBox="true"/>
          <p:nvPr/>
        </p:nvSpPr>
        <p:spPr>
          <a:xfrm rot="0">
            <a:off x="4892133" y="504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8" id="48"/>
          <p:cNvSpPr txBox="true"/>
          <p:nvPr/>
        </p:nvSpPr>
        <p:spPr>
          <a:xfrm rot="0">
            <a:off x="4892133" y="563482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9" id="49"/>
          <p:cNvSpPr txBox="true"/>
          <p:nvPr/>
        </p:nvSpPr>
        <p:spPr>
          <a:xfrm rot="0">
            <a:off x="4892133" y="622941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0" id="50"/>
          <p:cNvSpPr txBox="true"/>
          <p:nvPr/>
        </p:nvSpPr>
        <p:spPr>
          <a:xfrm rot="0">
            <a:off x="4892133" y="684284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1" id="51"/>
          <p:cNvSpPr txBox="true"/>
          <p:nvPr/>
        </p:nvSpPr>
        <p:spPr>
          <a:xfrm rot="0">
            <a:off x="4928961" y="744658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2" id="52"/>
          <p:cNvSpPr txBox="true"/>
          <p:nvPr/>
        </p:nvSpPr>
        <p:spPr>
          <a:xfrm rot="0">
            <a:off x="4928961" y="804039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3" id="53"/>
          <p:cNvSpPr txBox="true"/>
          <p:nvPr/>
        </p:nvSpPr>
        <p:spPr>
          <a:xfrm rot="0">
            <a:off x="4928961" y="863498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4" id="54"/>
          <p:cNvSpPr txBox="true"/>
          <p:nvPr/>
        </p:nvSpPr>
        <p:spPr>
          <a:xfrm rot="0">
            <a:off x="4928961" y="924841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5" id="55"/>
          <p:cNvSpPr txBox="true"/>
          <p:nvPr/>
        </p:nvSpPr>
        <p:spPr>
          <a:xfrm rot="0">
            <a:off x="5793534" y="447224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Q</a:t>
            </a:r>
          </a:p>
        </p:txBody>
      </p:sp>
      <p:sp>
        <p:nvSpPr>
          <p:cNvPr name="Freeform 56" id="56"/>
          <p:cNvSpPr/>
          <p:nvPr/>
        </p:nvSpPr>
        <p:spPr>
          <a:xfrm flipH="false" flipV="false" rot="0">
            <a:off x="12841439" y="5441618"/>
            <a:ext cx="3489464" cy="1722699"/>
          </a:xfrm>
          <a:custGeom>
            <a:avLst/>
            <a:gdLst/>
            <a:ahLst/>
            <a:cxnLst/>
            <a:rect r="r" b="b" t="t" l="l"/>
            <a:pathLst>
              <a:path h="1722699" w="3489464">
                <a:moveTo>
                  <a:pt x="0" y="0"/>
                </a:moveTo>
                <a:lnTo>
                  <a:pt x="3489464" y="0"/>
                </a:lnTo>
                <a:lnTo>
                  <a:pt x="3489464" y="1722699"/>
                </a:lnTo>
                <a:lnTo>
                  <a:pt x="0" y="1722699"/>
                </a:lnTo>
                <a:lnTo>
                  <a:pt x="0" y="0"/>
                </a:lnTo>
                <a:close/>
              </a:path>
            </a:pathLst>
          </a:custGeom>
          <a:blipFill>
            <a:blip r:embed="rId8"/>
            <a:stretch>
              <a:fillRect l="-310789" t="-435540" r="-673574" b="-554455"/>
            </a:stretch>
          </a:blipFill>
        </p:spPr>
      </p:sp>
      <p:sp>
        <p:nvSpPr>
          <p:cNvPr name="Freeform 57" id="57"/>
          <p:cNvSpPr/>
          <p:nvPr/>
        </p:nvSpPr>
        <p:spPr>
          <a:xfrm flipH="false" flipV="false" rot="0">
            <a:off x="12959483" y="477984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8" id="58"/>
          <p:cNvSpPr/>
          <p:nvPr/>
        </p:nvSpPr>
        <p:spPr>
          <a:xfrm flipH="false" flipV="false" rot="0">
            <a:off x="12121743" y="6328900"/>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59" id="59"/>
          <p:cNvSpPr txBox="true"/>
          <p:nvPr/>
        </p:nvSpPr>
        <p:spPr>
          <a:xfrm rot="0">
            <a:off x="13075656" y="4739065"/>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B</a:t>
            </a:r>
          </a:p>
        </p:txBody>
      </p:sp>
      <p:sp>
        <p:nvSpPr>
          <p:cNvPr name="TextBox 60" id="60"/>
          <p:cNvSpPr txBox="true"/>
          <p:nvPr/>
        </p:nvSpPr>
        <p:spPr>
          <a:xfrm rot="0">
            <a:off x="12237916" y="6288122"/>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C</a:t>
            </a:r>
          </a:p>
        </p:txBody>
      </p:sp>
      <p:grpSp>
        <p:nvGrpSpPr>
          <p:cNvPr name="Group 61" id="61"/>
          <p:cNvGrpSpPr/>
          <p:nvPr/>
        </p:nvGrpSpPr>
        <p:grpSpPr>
          <a:xfrm rot="0">
            <a:off x="2703297" y="180743"/>
            <a:ext cx="13213526" cy="9925515"/>
            <a:chOff x="0" y="0"/>
            <a:chExt cx="17618034" cy="13234020"/>
          </a:xfrm>
        </p:grpSpPr>
        <p:sp>
          <p:nvSpPr>
            <p:cNvPr name="Freeform 62" id="6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63" id="6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64" id="6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graphicFrame>
        <p:nvGraphicFramePr>
          <p:cNvPr name="Table 3" id="3"/>
          <p:cNvGraphicFramePr>
            <a:graphicFrameLocks noGrp="true"/>
          </p:cNvGraphicFramePr>
          <p:nvPr/>
        </p:nvGraphicFramePr>
        <p:xfrm>
          <a:off x="2346128" y="3649894"/>
          <a:ext cx="8305800" cy="6210300"/>
        </p:xfrm>
        <a:graphic>
          <a:graphicData uri="http://schemas.openxmlformats.org/drawingml/2006/table">
            <a:tbl>
              <a:tblPr/>
              <a:tblGrid>
                <a:gridCol w="967239"/>
                <a:gridCol w="938850"/>
                <a:gridCol w="938850"/>
                <a:gridCol w="938850"/>
                <a:gridCol w="994589"/>
                <a:gridCol w="1559336"/>
                <a:gridCol w="1968084"/>
              </a:tblGrid>
              <a:tr h="96931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05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115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4" id="4"/>
          <p:cNvSpPr/>
          <p:nvPr/>
        </p:nvSpPr>
        <p:spPr>
          <a:xfrm flipH="false" flipV="false" rot="0">
            <a:off x="2346128" y="3479370"/>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335610" y="3479370"/>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a:t>
            </a:r>
          </a:p>
          <a:p>
            <a:pPr algn="l">
              <a:lnSpc>
                <a:spcPts val="5833"/>
              </a:lnSpc>
            </a:pPr>
            <a:r>
              <a:rPr lang="en-US" sz="4166">
                <a:solidFill>
                  <a:srgbClr val="FFFFFF"/>
                </a:solidFill>
                <a:latin typeface="Arimo"/>
                <a:ea typeface="Arimo"/>
                <a:cs typeface="Arimo"/>
                <a:sym typeface="Arimo"/>
              </a:rPr>
              <a:t>Identify the intermediate outputs. Solve them one by one (R).</a:t>
            </a:r>
          </a:p>
        </p:txBody>
      </p:sp>
      <p:sp>
        <p:nvSpPr>
          <p:cNvPr name="TextBox 7" id="7"/>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sp>
        <p:nvSpPr>
          <p:cNvPr name="TextBox 8" id="8"/>
          <p:cNvSpPr txBox="true"/>
          <p:nvPr/>
        </p:nvSpPr>
        <p:spPr>
          <a:xfrm rot="0">
            <a:off x="1907142" y="446339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9" id="9"/>
          <p:cNvSpPr txBox="true"/>
          <p:nvPr/>
        </p:nvSpPr>
        <p:spPr>
          <a:xfrm rot="0">
            <a:off x="1907142" y="505720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1907142"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1" id="11"/>
          <p:cNvSpPr txBox="true"/>
          <p:nvPr/>
        </p:nvSpPr>
        <p:spPr>
          <a:xfrm rot="0">
            <a:off x="2968987" y="4459964"/>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B</a:t>
            </a:r>
          </a:p>
        </p:txBody>
      </p:sp>
      <p:sp>
        <p:nvSpPr>
          <p:cNvPr name="TextBox 12" id="12"/>
          <p:cNvSpPr txBox="true"/>
          <p:nvPr/>
        </p:nvSpPr>
        <p:spPr>
          <a:xfrm rot="0">
            <a:off x="2968987" y="507339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968987"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1907142"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5" id="15"/>
          <p:cNvSpPr txBox="true"/>
          <p:nvPr/>
        </p:nvSpPr>
        <p:spPr>
          <a:xfrm rot="0">
            <a:off x="2968987"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6" id="16"/>
          <p:cNvSpPr txBox="true"/>
          <p:nvPr/>
        </p:nvSpPr>
        <p:spPr>
          <a:xfrm rot="0">
            <a:off x="1907142"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7" id="17"/>
          <p:cNvSpPr txBox="true"/>
          <p:nvPr/>
        </p:nvSpPr>
        <p:spPr>
          <a:xfrm rot="0">
            <a:off x="2968987"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8" id="18"/>
          <p:cNvSpPr txBox="true"/>
          <p:nvPr/>
        </p:nvSpPr>
        <p:spPr>
          <a:xfrm rot="0">
            <a:off x="3870389"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9" id="19"/>
          <p:cNvSpPr txBox="true"/>
          <p:nvPr/>
        </p:nvSpPr>
        <p:spPr>
          <a:xfrm rot="0">
            <a:off x="4224090" y="5073392"/>
            <a:ext cx="1021744"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0" id="20"/>
          <p:cNvSpPr txBox="true"/>
          <p:nvPr/>
        </p:nvSpPr>
        <p:spPr>
          <a:xfrm rot="0">
            <a:off x="3870389"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1" id="21"/>
          <p:cNvSpPr txBox="true"/>
          <p:nvPr/>
        </p:nvSpPr>
        <p:spPr>
          <a:xfrm rot="0">
            <a:off x="3870389"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2" id="22"/>
          <p:cNvSpPr txBox="true"/>
          <p:nvPr/>
        </p:nvSpPr>
        <p:spPr>
          <a:xfrm rot="0">
            <a:off x="3870389"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3" id="23"/>
          <p:cNvSpPr txBox="true"/>
          <p:nvPr/>
        </p:nvSpPr>
        <p:spPr>
          <a:xfrm rot="0">
            <a:off x="1943971" y="746276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1943971"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5" id="25"/>
          <p:cNvSpPr txBox="true"/>
          <p:nvPr/>
        </p:nvSpPr>
        <p:spPr>
          <a:xfrm rot="0">
            <a:off x="3005815" y="744658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3005815"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7" id="27"/>
          <p:cNvSpPr txBox="true"/>
          <p:nvPr/>
        </p:nvSpPr>
        <p:spPr>
          <a:xfrm rot="0">
            <a:off x="1943971"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3005815"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1943971"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3005815"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1" id="31"/>
          <p:cNvSpPr txBox="true"/>
          <p:nvPr/>
        </p:nvSpPr>
        <p:spPr>
          <a:xfrm rot="0">
            <a:off x="3907217" y="744658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2" id="32"/>
          <p:cNvSpPr txBox="true"/>
          <p:nvPr/>
        </p:nvSpPr>
        <p:spPr>
          <a:xfrm rot="0">
            <a:off x="3907217"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3" id="33"/>
          <p:cNvSpPr txBox="true"/>
          <p:nvPr/>
        </p:nvSpPr>
        <p:spPr>
          <a:xfrm rot="0">
            <a:off x="3907217"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4" id="34"/>
          <p:cNvSpPr txBox="true"/>
          <p:nvPr/>
        </p:nvSpPr>
        <p:spPr>
          <a:xfrm rot="0">
            <a:off x="3907217"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5" id="35"/>
          <p:cNvSpPr txBox="true"/>
          <p:nvPr/>
        </p:nvSpPr>
        <p:spPr>
          <a:xfrm rot="0">
            <a:off x="3005815" y="3736796"/>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TextBox 36" id="36"/>
          <p:cNvSpPr txBox="true"/>
          <p:nvPr/>
        </p:nvSpPr>
        <p:spPr>
          <a:xfrm rot="0">
            <a:off x="5510102" y="3736796"/>
            <a:ext cx="2970320"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Intermediate Output</a:t>
            </a:r>
          </a:p>
        </p:txBody>
      </p:sp>
      <p:sp>
        <p:nvSpPr>
          <p:cNvPr name="TextBox 37" id="37"/>
          <p:cNvSpPr txBox="true"/>
          <p:nvPr/>
        </p:nvSpPr>
        <p:spPr>
          <a:xfrm rot="0">
            <a:off x="4892133"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P</a:t>
            </a:r>
          </a:p>
        </p:txBody>
      </p:sp>
      <p:sp>
        <p:nvSpPr>
          <p:cNvPr name="TextBox 38" id="38"/>
          <p:cNvSpPr txBox="true"/>
          <p:nvPr/>
        </p:nvSpPr>
        <p:spPr>
          <a:xfrm rot="0">
            <a:off x="13475869" y="7265525"/>
            <a:ext cx="1894401"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OR Gate </a:t>
            </a:r>
          </a:p>
        </p:txBody>
      </p:sp>
      <p:sp>
        <p:nvSpPr>
          <p:cNvPr name="TextBox 39" id="39"/>
          <p:cNvSpPr txBox="true"/>
          <p:nvPr/>
        </p:nvSpPr>
        <p:spPr>
          <a:xfrm rot="0">
            <a:off x="5793534" y="505720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0" id="40"/>
          <p:cNvSpPr txBox="true"/>
          <p:nvPr/>
        </p:nvSpPr>
        <p:spPr>
          <a:xfrm rot="0">
            <a:off x="5793534" y="565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1" id="41"/>
          <p:cNvSpPr txBox="true"/>
          <p:nvPr/>
        </p:nvSpPr>
        <p:spPr>
          <a:xfrm rot="0">
            <a:off x="5793534" y="624560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2" id="42"/>
          <p:cNvSpPr txBox="true"/>
          <p:nvPr/>
        </p:nvSpPr>
        <p:spPr>
          <a:xfrm rot="0">
            <a:off x="5793534" y="685903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3" id="43"/>
          <p:cNvSpPr txBox="true"/>
          <p:nvPr/>
        </p:nvSpPr>
        <p:spPr>
          <a:xfrm rot="0">
            <a:off x="5830363" y="746276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4" id="44"/>
          <p:cNvSpPr txBox="true"/>
          <p:nvPr/>
        </p:nvSpPr>
        <p:spPr>
          <a:xfrm rot="0">
            <a:off x="5830363" y="805658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5" id="45"/>
          <p:cNvSpPr txBox="true"/>
          <p:nvPr/>
        </p:nvSpPr>
        <p:spPr>
          <a:xfrm rot="0">
            <a:off x="5830363" y="865117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6" id="46"/>
          <p:cNvSpPr txBox="true"/>
          <p:nvPr/>
        </p:nvSpPr>
        <p:spPr>
          <a:xfrm rot="0">
            <a:off x="5830363" y="926460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7" id="47"/>
          <p:cNvSpPr txBox="true"/>
          <p:nvPr/>
        </p:nvSpPr>
        <p:spPr>
          <a:xfrm rot="0">
            <a:off x="4892133" y="504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8" id="48"/>
          <p:cNvSpPr txBox="true"/>
          <p:nvPr/>
        </p:nvSpPr>
        <p:spPr>
          <a:xfrm rot="0">
            <a:off x="4892133" y="563482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9" id="49"/>
          <p:cNvSpPr txBox="true"/>
          <p:nvPr/>
        </p:nvSpPr>
        <p:spPr>
          <a:xfrm rot="0">
            <a:off x="4892133" y="622941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0" id="50"/>
          <p:cNvSpPr txBox="true"/>
          <p:nvPr/>
        </p:nvSpPr>
        <p:spPr>
          <a:xfrm rot="0">
            <a:off x="4892133" y="684284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1" id="51"/>
          <p:cNvSpPr txBox="true"/>
          <p:nvPr/>
        </p:nvSpPr>
        <p:spPr>
          <a:xfrm rot="0">
            <a:off x="4928961" y="744658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2" id="52"/>
          <p:cNvSpPr txBox="true"/>
          <p:nvPr/>
        </p:nvSpPr>
        <p:spPr>
          <a:xfrm rot="0">
            <a:off x="4928961" y="804039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3" id="53"/>
          <p:cNvSpPr txBox="true"/>
          <p:nvPr/>
        </p:nvSpPr>
        <p:spPr>
          <a:xfrm rot="0">
            <a:off x="4928961" y="863498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4" id="54"/>
          <p:cNvSpPr txBox="true"/>
          <p:nvPr/>
        </p:nvSpPr>
        <p:spPr>
          <a:xfrm rot="0">
            <a:off x="4928961" y="924841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5" id="55"/>
          <p:cNvSpPr txBox="true"/>
          <p:nvPr/>
        </p:nvSpPr>
        <p:spPr>
          <a:xfrm rot="0">
            <a:off x="5793534" y="447224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Q</a:t>
            </a:r>
          </a:p>
        </p:txBody>
      </p:sp>
      <p:sp>
        <p:nvSpPr>
          <p:cNvPr name="Freeform 56" id="56"/>
          <p:cNvSpPr/>
          <p:nvPr/>
        </p:nvSpPr>
        <p:spPr>
          <a:xfrm flipH="false" flipV="false" rot="0">
            <a:off x="12299820" y="4694428"/>
            <a:ext cx="991377" cy="995821"/>
          </a:xfrm>
          <a:custGeom>
            <a:avLst/>
            <a:gdLst/>
            <a:ahLst/>
            <a:cxnLst/>
            <a:rect r="r" b="b" t="t" l="l"/>
            <a:pathLst>
              <a:path h="995821" w="991377">
                <a:moveTo>
                  <a:pt x="0" y="0"/>
                </a:moveTo>
                <a:lnTo>
                  <a:pt x="991378" y="0"/>
                </a:lnTo>
                <a:lnTo>
                  <a:pt x="991378" y="995821"/>
                </a:lnTo>
                <a:lnTo>
                  <a:pt x="0" y="995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7" id="57"/>
          <p:cNvSpPr/>
          <p:nvPr/>
        </p:nvSpPr>
        <p:spPr>
          <a:xfrm flipH="false" flipV="false" rot="0">
            <a:off x="12299820" y="6012146"/>
            <a:ext cx="991377" cy="995821"/>
          </a:xfrm>
          <a:custGeom>
            <a:avLst/>
            <a:gdLst/>
            <a:ahLst/>
            <a:cxnLst/>
            <a:rect r="r" b="b" t="t" l="l"/>
            <a:pathLst>
              <a:path h="995821" w="991377">
                <a:moveTo>
                  <a:pt x="0" y="0"/>
                </a:moveTo>
                <a:lnTo>
                  <a:pt x="991378" y="0"/>
                </a:lnTo>
                <a:lnTo>
                  <a:pt x="991378" y="995821"/>
                </a:lnTo>
                <a:lnTo>
                  <a:pt x="0" y="995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58" id="58"/>
          <p:cNvSpPr txBox="true"/>
          <p:nvPr/>
        </p:nvSpPr>
        <p:spPr>
          <a:xfrm rot="0">
            <a:off x="12460207" y="4652132"/>
            <a:ext cx="670605" cy="870864"/>
          </a:xfrm>
          <a:prstGeom prst="rect">
            <a:avLst/>
          </a:prstGeom>
        </p:spPr>
        <p:txBody>
          <a:bodyPr anchor="t" rtlCol="false" tIns="0" lIns="0" bIns="0" rIns="0">
            <a:spAutoFit/>
          </a:bodyPr>
          <a:lstStyle/>
          <a:p>
            <a:pPr algn="ctr">
              <a:lnSpc>
                <a:spcPts val="6145"/>
              </a:lnSpc>
            </a:pPr>
            <a:r>
              <a:rPr lang="en-US" sz="4390">
                <a:solidFill>
                  <a:srgbClr val="FFFFFF"/>
                </a:solidFill>
                <a:latin typeface="Arimo"/>
                <a:ea typeface="Arimo"/>
                <a:cs typeface="Arimo"/>
                <a:sym typeface="Arimo"/>
              </a:rPr>
              <a:t>P</a:t>
            </a:r>
          </a:p>
        </p:txBody>
      </p:sp>
      <p:sp>
        <p:nvSpPr>
          <p:cNvPr name="TextBox 59" id="59"/>
          <p:cNvSpPr txBox="true"/>
          <p:nvPr/>
        </p:nvSpPr>
        <p:spPr>
          <a:xfrm rot="0">
            <a:off x="12460207" y="5969850"/>
            <a:ext cx="670605" cy="870864"/>
          </a:xfrm>
          <a:prstGeom prst="rect">
            <a:avLst/>
          </a:prstGeom>
        </p:spPr>
        <p:txBody>
          <a:bodyPr anchor="t" rtlCol="false" tIns="0" lIns="0" bIns="0" rIns="0">
            <a:spAutoFit/>
          </a:bodyPr>
          <a:lstStyle/>
          <a:p>
            <a:pPr algn="ctr">
              <a:lnSpc>
                <a:spcPts val="6145"/>
              </a:lnSpc>
            </a:pPr>
            <a:r>
              <a:rPr lang="en-US" sz="4390">
                <a:solidFill>
                  <a:srgbClr val="FFFFFF"/>
                </a:solidFill>
                <a:latin typeface="Arimo"/>
                <a:ea typeface="Arimo"/>
                <a:cs typeface="Arimo"/>
                <a:sym typeface="Arimo"/>
              </a:rPr>
              <a:t>Q</a:t>
            </a:r>
          </a:p>
        </p:txBody>
      </p:sp>
      <p:sp>
        <p:nvSpPr>
          <p:cNvPr name="Freeform 60" id="60"/>
          <p:cNvSpPr/>
          <p:nvPr/>
        </p:nvSpPr>
        <p:spPr>
          <a:xfrm flipH="false" flipV="false" rot="0">
            <a:off x="13293420" y="4432223"/>
            <a:ext cx="2593560" cy="2921067"/>
          </a:xfrm>
          <a:custGeom>
            <a:avLst/>
            <a:gdLst/>
            <a:ahLst/>
            <a:cxnLst/>
            <a:rect r="r" b="b" t="t" l="l"/>
            <a:pathLst>
              <a:path h="2921067" w="2593560">
                <a:moveTo>
                  <a:pt x="0" y="0"/>
                </a:moveTo>
                <a:lnTo>
                  <a:pt x="2593560" y="0"/>
                </a:lnTo>
                <a:lnTo>
                  <a:pt x="2593560" y="2921067"/>
                </a:lnTo>
                <a:lnTo>
                  <a:pt x="0" y="2921067"/>
                </a:lnTo>
                <a:lnTo>
                  <a:pt x="0" y="0"/>
                </a:lnTo>
                <a:close/>
              </a:path>
            </a:pathLst>
          </a:custGeom>
          <a:blipFill>
            <a:blip r:embed="rId10"/>
            <a:stretch>
              <a:fillRect l="-1062374" t="-371619" r="-1435880" b="-673199"/>
            </a:stretch>
          </a:blipFill>
        </p:spPr>
      </p:sp>
      <p:sp>
        <p:nvSpPr>
          <p:cNvPr name="TextBox 61" id="61"/>
          <p:cNvSpPr txBox="true"/>
          <p:nvPr/>
        </p:nvSpPr>
        <p:spPr>
          <a:xfrm rot="0">
            <a:off x="7136053" y="5041015"/>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62" id="62"/>
          <p:cNvSpPr txBox="true"/>
          <p:nvPr/>
        </p:nvSpPr>
        <p:spPr>
          <a:xfrm rot="0">
            <a:off x="7136053" y="5634827"/>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63" id="63"/>
          <p:cNvSpPr txBox="true"/>
          <p:nvPr/>
        </p:nvSpPr>
        <p:spPr>
          <a:xfrm rot="0">
            <a:off x="7136053" y="6229419"/>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64" id="64"/>
          <p:cNvSpPr txBox="true"/>
          <p:nvPr/>
        </p:nvSpPr>
        <p:spPr>
          <a:xfrm rot="0">
            <a:off x="7136053" y="6842847"/>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65" id="65"/>
          <p:cNvSpPr txBox="true"/>
          <p:nvPr/>
        </p:nvSpPr>
        <p:spPr>
          <a:xfrm rot="0">
            <a:off x="7172882" y="7446580"/>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66" id="66"/>
          <p:cNvSpPr txBox="true"/>
          <p:nvPr/>
        </p:nvSpPr>
        <p:spPr>
          <a:xfrm rot="0">
            <a:off x="7172882" y="8040392"/>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67" id="67"/>
          <p:cNvSpPr txBox="true"/>
          <p:nvPr/>
        </p:nvSpPr>
        <p:spPr>
          <a:xfrm rot="0">
            <a:off x="7172882" y="8634984"/>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68" id="68"/>
          <p:cNvSpPr txBox="true"/>
          <p:nvPr/>
        </p:nvSpPr>
        <p:spPr>
          <a:xfrm rot="0">
            <a:off x="7172882" y="9248412"/>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Freeform 69" id="69"/>
          <p:cNvSpPr/>
          <p:nvPr/>
        </p:nvSpPr>
        <p:spPr>
          <a:xfrm flipH="false" flipV="false" rot="0">
            <a:off x="15889201" y="5279791"/>
            <a:ext cx="991377" cy="995821"/>
          </a:xfrm>
          <a:custGeom>
            <a:avLst/>
            <a:gdLst/>
            <a:ahLst/>
            <a:cxnLst/>
            <a:rect r="r" b="b" t="t" l="l"/>
            <a:pathLst>
              <a:path h="995821" w="991377">
                <a:moveTo>
                  <a:pt x="0" y="0"/>
                </a:moveTo>
                <a:lnTo>
                  <a:pt x="991378" y="0"/>
                </a:lnTo>
                <a:lnTo>
                  <a:pt x="991378" y="995821"/>
                </a:lnTo>
                <a:lnTo>
                  <a:pt x="0" y="995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0" id="70"/>
          <p:cNvSpPr txBox="true"/>
          <p:nvPr/>
        </p:nvSpPr>
        <p:spPr>
          <a:xfrm rot="0">
            <a:off x="16049588" y="5237495"/>
            <a:ext cx="670605" cy="870864"/>
          </a:xfrm>
          <a:prstGeom prst="rect">
            <a:avLst/>
          </a:prstGeom>
        </p:spPr>
        <p:txBody>
          <a:bodyPr anchor="t" rtlCol="false" tIns="0" lIns="0" bIns="0" rIns="0">
            <a:spAutoFit/>
          </a:bodyPr>
          <a:lstStyle/>
          <a:p>
            <a:pPr algn="ctr">
              <a:lnSpc>
                <a:spcPts val="6145"/>
              </a:lnSpc>
            </a:pPr>
            <a:r>
              <a:rPr lang="en-US" sz="4390">
                <a:solidFill>
                  <a:srgbClr val="FFFFFF"/>
                </a:solidFill>
                <a:latin typeface="Arimo"/>
                <a:ea typeface="Arimo"/>
                <a:cs typeface="Arimo"/>
                <a:sym typeface="Arimo"/>
              </a:rPr>
              <a:t>R</a:t>
            </a:r>
          </a:p>
        </p:txBody>
      </p:sp>
      <p:sp>
        <p:nvSpPr>
          <p:cNvPr name="TextBox 71" id="71"/>
          <p:cNvSpPr txBox="true"/>
          <p:nvPr/>
        </p:nvSpPr>
        <p:spPr>
          <a:xfrm rot="0">
            <a:off x="7172882" y="4459964"/>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R</a:t>
            </a:r>
          </a:p>
        </p:txBody>
      </p:sp>
      <p:sp>
        <p:nvSpPr>
          <p:cNvPr name="TextBox 72" id="72"/>
          <p:cNvSpPr txBox="true"/>
          <p:nvPr/>
        </p:nvSpPr>
        <p:spPr>
          <a:xfrm rot="0">
            <a:off x="9007339" y="3736796"/>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OUTPUT</a:t>
            </a:r>
          </a:p>
        </p:txBody>
      </p:sp>
      <p:grpSp>
        <p:nvGrpSpPr>
          <p:cNvPr name="Group 73" id="73"/>
          <p:cNvGrpSpPr/>
          <p:nvPr/>
        </p:nvGrpSpPr>
        <p:grpSpPr>
          <a:xfrm rot="0">
            <a:off x="2703297" y="180743"/>
            <a:ext cx="13213526" cy="9925515"/>
            <a:chOff x="0" y="0"/>
            <a:chExt cx="17618034" cy="13234020"/>
          </a:xfrm>
        </p:grpSpPr>
        <p:sp>
          <p:nvSpPr>
            <p:cNvPr name="Freeform 74" id="7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75" id="7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76" id="7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3: </a:t>
            </a:r>
          </a:p>
          <a:p>
            <a:pPr algn="l">
              <a:lnSpc>
                <a:spcPts val="5833"/>
              </a:lnSpc>
            </a:pPr>
            <a:r>
              <a:rPr lang="en-US" sz="4166">
                <a:solidFill>
                  <a:srgbClr val="FFFFFF"/>
                </a:solidFill>
                <a:latin typeface="Arimo"/>
                <a:ea typeface="Arimo"/>
                <a:cs typeface="Arimo"/>
                <a:sym typeface="Arimo"/>
              </a:rPr>
              <a:t>Using the intermediate outputs, construct the final output (C XOR R).</a:t>
            </a:r>
          </a:p>
        </p:txBody>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sp>
        <p:nvSpPr>
          <p:cNvPr name="Freeform 5" id="5"/>
          <p:cNvSpPr/>
          <p:nvPr/>
        </p:nvSpPr>
        <p:spPr>
          <a:xfrm flipH="false" flipV="false" rot="0">
            <a:off x="2939852" y="3696941"/>
            <a:ext cx="12130527" cy="6259478"/>
          </a:xfrm>
          <a:custGeom>
            <a:avLst/>
            <a:gdLst/>
            <a:ahLst/>
            <a:cxnLst/>
            <a:rect r="r" b="b" t="t" l="l"/>
            <a:pathLst>
              <a:path h="6259478" w="12130527">
                <a:moveTo>
                  <a:pt x="0" y="0"/>
                </a:moveTo>
                <a:lnTo>
                  <a:pt x="12130527" y="0"/>
                </a:lnTo>
                <a:lnTo>
                  <a:pt x="12130527" y="6259478"/>
                </a:lnTo>
                <a:lnTo>
                  <a:pt x="0" y="6259478"/>
                </a:lnTo>
                <a:lnTo>
                  <a:pt x="0" y="0"/>
                </a:lnTo>
                <a:close/>
              </a:path>
            </a:pathLst>
          </a:custGeom>
          <a:blipFill>
            <a:blip r:embed="rId4"/>
            <a:stretch>
              <a:fillRect l="-102178" t="-82284" r="-154327" b="-160569"/>
            </a:stretch>
          </a:blipFill>
        </p:spPr>
      </p:sp>
      <p:sp>
        <p:nvSpPr>
          <p:cNvPr name="Freeform 6" id="6"/>
          <p:cNvSpPr/>
          <p:nvPr/>
        </p:nvSpPr>
        <p:spPr>
          <a:xfrm flipH="false" flipV="false" rot="0">
            <a:off x="2220156" y="385104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2220156" y="4572351"/>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220156" y="8154382"/>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4588624" y="6487460"/>
            <a:ext cx="3105467" cy="3360288"/>
          </a:xfrm>
          <a:custGeom>
            <a:avLst/>
            <a:gdLst/>
            <a:ahLst/>
            <a:cxnLst/>
            <a:rect r="r" b="b" t="t" l="l"/>
            <a:pathLst>
              <a:path h="3360288" w="3105467">
                <a:moveTo>
                  <a:pt x="0" y="0"/>
                </a:moveTo>
                <a:lnTo>
                  <a:pt x="3105467" y="0"/>
                </a:lnTo>
                <a:lnTo>
                  <a:pt x="3105467" y="3360288"/>
                </a:lnTo>
                <a:lnTo>
                  <a:pt x="0" y="33602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2336329" y="3810268"/>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A</a:t>
            </a:r>
          </a:p>
        </p:txBody>
      </p:sp>
      <p:sp>
        <p:nvSpPr>
          <p:cNvPr name="TextBox 11" id="11"/>
          <p:cNvSpPr txBox="true"/>
          <p:nvPr/>
        </p:nvSpPr>
        <p:spPr>
          <a:xfrm rot="0">
            <a:off x="2336329" y="4531573"/>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B</a:t>
            </a:r>
          </a:p>
        </p:txBody>
      </p:sp>
      <p:sp>
        <p:nvSpPr>
          <p:cNvPr name="TextBox 12" id="12"/>
          <p:cNvSpPr txBox="true"/>
          <p:nvPr/>
        </p:nvSpPr>
        <p:spPr>
          <a:xfrm rot="0">
            <a:off x="2336329" y="8113604"/>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C</a:t>
            </a:r>
          </a:p>
        </p:txBody>
      </p:sp>
      <p:sp>
        <p:nvSpPr>
          <p:cNvPr name="Freeform 13" id="13"/>
          <p:cNvSpPr/>
          <p:nvPr/>
        </p:nvSpPr>
        <p:spPr>
          <a:xfrm flipH="false" flipV="false" rot="0">
            <a:off x="15349757" y="646602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15465930" y="6425250"/>
            <a:ext cx="485740" cy="640935"/>
          </a:xfrm>
          <a:prstGeom prst="rect">
            <a:avLst/>
          </a:prstGeom>
        </p:spPr>
        <p:txBody>
          <a:bodyPr anchor="t" rtlCol="false" tIns="0" lIns="0" bIns="0" rIns="0">
            <a:spAutoFit/>
          </a:bodyPr>
          <a:lstStyle/>
          <a:p>
            <a:pPr algn="ctr">
              <a:lnSpc>
                <a:spcPts val="4452"/>
              </a:lnSpc>
            </a:pPr>
            <a:r>
              <a:rPr lang="en-US" sz="3179">
                <a:solidFill>
                  <a:srgbClr val="FFFFFF"/>
                </a:solidFill>
                <a:latin typeface="Arimo"/>
                <a:ea typeface="Arimo"/>
                <a:cs typeface="Arimo"/>
                <a:sym typeface="Arimo"/>
              </a:rPr>
              <a:t>X</a:t>
            </a:r>
          </a:p>
        </p:txBody>
      </p:sp>
      <p:sp>
        <p:nvSpPr>
          <p:cNvPr name="Freeform 15" id="15"/>
          <p:cNvSpPr/>
          <p:nvPr/>
        </p:nvSpPr>
        <p:spPr>
          <a:xfrm flipH="false" flipV="false" rot="0">
            <a:off x="6736884" y="3729899"/>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6853058" y="3689121"/>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P</a:t>
            </a:r>
          </a:p>
        </p:txBody>
      </p:sp>
      <p:sp>
        <p:nvSpPr>
          <p:cNvPr name="Freeform 17" id="17"/>
          <p:cNvSpPr/>
          <p:nvPr/>
        </p:nvSpPr>
        <p:spPr>
          <a:xfrm flipH="false" flipV="false" rot="0">
            <a:off x="6619102" y="743307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6735275" y="739230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Q</a:t>
            </a:r>
          </a:p>
        </p:txBody>
      </p:sp>
      <p:sp>
        <p:nvSpPr>
          <p:cNvPr name="Freeform 19" id="19"/>
          <p:cNvSpPr/>
          <p:nvPr/>
        </p:nvSpPr>
        <p:spPr>
          <a:xfrm flipH="false" flipV="false" rot="0">
            <a:off x="9742287" y="555344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0" id="20"/>
          <p:cNvSpPr txBox="true"/>
          <p:nvPr/>
        </p:nvSpPr>
        <p:spPr>
          <a:xfrm rot="0">
            <a:off x="9858460" y="5512668"/>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R</a:t>
            </a:r>
          </a:p>
        </p:txBody>
      </p:sp>
      <p:grpSp>
        <p:nvGrpSpPr>
          <p:cNvPr name="Group 21" id="21"/>
          <p:cNvGrpSpPr/>
          <p:nvPr/>
        </p:nvGrpSpPr>
        <p:grpSpPr>
          <a:xfrm rot="0">
            <a:off x="2703297" y="180743"/>
            <a:ext cx="13213526" cy="9925515"/>
            <a:chOff x="0" y="0"/>
            <a:chExt cx="17618034" cy="13234020"/>
          </a:xfrm>
        </p:grpSpPr>
        <p:sp>
          <p:nvSpPr>
            <p:cNvPr name="Freeform 22" id="2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23" id="2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24" id="2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graphicFrame>
        <p:nvGraphicFramePr>
          <p:cNvPr name="Table 3" id="3"/>
          <p:cNvGraphicFramePr>
            <a:graphicFrameLocks noGrp="true"/>
          </p:cNvGraphicFramePr>
          <p:nvPr/>
        </p:nvGraphicFramePr>
        <p:xfrm>
          <a:off x="2346128" y="3649894"/>
          <a:ext cx="8572500" cy="6210300"/>
        </p:xfrm>
        <a:graphic>
          <a:graphicData uri="http://schemas.openxmlformats.org/drawingml/2006/table">
            <a:tbl>
              <a:tblPr/>
              <a:tblGrid>
                <a:gridCol w="998297"/>
                <a:gridCol w="968997"/>
                <a:gridCol w="968997"/>
                <a:gridCol w="968997"/>
                <a:gridCol w="1026526"/>
                <a:gridCol w="1609407"/>
                <a:gridCol w="2031280"/>
              </a:tblGrid>
              <a:tr h="96931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05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115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4" id="4"/>
          <p:cNvSpPr/>
          <p:nvPr/>
        </p:nvSpPr>
        <p:spPr>
          <a:xfrm flipH="false" flipV="false" rot="0">
            <a:off x="2346128" y="3479370"/>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335610" y="3479370"/>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783638" y="1702252"/>
            <a:ext cx="16964748"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3: </a:t>
            </a:r>
          </a:p>
          <a:p>
            <a:pPr algn="l">
              <a:lnSpc>
                <a:spcPts val="5833"/>
              </a:lnSpc>
            </a:pPr>
            <a:r>
              <a:rPr lang="en-US" sz="4166">
                <a:solidFill>
                  <a:srgbClr val="FFFFFF"/>
                </a:solidFill>
                <a:latin typeface="Arimo"/>
                <a:ea typeface="Arimo"/>
                <a:cs typeface="Arimo"/>
                <a:sym typeface="Arimo"/>
              </a:rPr>
              <a:t>Using the intermediate outputs, construct the final output (C XOR R).</a:t>
            </a:r>
          </a:p>
        </p:txBody>
      </p:sp>
      <p:sp>
        <p:nvSpPr>
          <p:cNvPr name="TextBox 7" id="7"/>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1</a:t>
            </a:r>
          </a:p>
        </p:txBody>
      </p:sp>
      <p:sp>
        <p:nvSpPr>
          <p:cNvPr name="TextBox 8" id="8"/>
          <p:cNvSpPr txBox="true"/>
          <p:nvPr/>
        </p:nvSpPr>
        <p:spPr>
          <a:xfrm rot="0">
            <a:off x="1907142" y="446339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9" id="9"/>
          <p:cNvSpPr txBox="true"/>
          <p:nvPr/>
        </p:nvSpPr>
        <p:spPr>
          <a:xfrm rot="0">
            <a:off x="1907142" y="505720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1907142"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1" id="11"/>
          <p:cNvSpPr txBox="true"/>
          <p:nvPr/>
        </p:nvSpPr>
        <p:spPr>
          <a:xfrm rot="0">
            <a:off x="2968987" y="4459964"/>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B</a:t>
            </a:r>
          </a:p>
        </p:txBody>
      </p:sp>
      <p:sp>
        <p:nvSpPr>
          <p:cNvPr name="TextBox 12" id="12"/>
          <p:cNvSpPr txBox="true"/>
          <p:nvPr/>
        </p:nvSpPr>
        <p:spPr>
          <a:xfrm rot="0">
            <a:off x="2968987" y="507339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968987"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1907142"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5" id="15"/>
          <p:cNvSpPr txBox="true"/>
          <p:nvPr/>
        </p:nvSpPr>
        <p:spPr>
          <a:xfrm rot="0">
            <a:off x="2968987"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6" id="16"/>
          <p:cNvSpPr txBox="true"/>
          <p:nvPr/>
        </p:nvSpPr>
        <p:spPr>
          <a:xfrm rot="0">
            <a:off x="1907142"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7" id="17"/>
          <p:cNvSpPr txBox="true"/>
          <p:nvPr/>
        </p:nvSpPr>
        <p:spPr>
          <a:xfrm rot="0">
            <a:off x="2968987"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8" id="18"/>
          <p:cNvSpPr txBox="true"/>
          <p:nvPr/>
        </p:nvSpPr>
        <p:spPr>
          <a:xfrm rot="0">
            <a:off x="3870389"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9" id="19"/>
          <p:cNvSpPr txBox="true"/>
          <p:nvPr/>
        </p:nvSpPr>
        <p:spPr>
          <a:xfrm rot="0">
            <a:off x="4224090" y="5073392"/>
            <a:ext cx="1021744"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0" id="20"/>
          <p:cNvSpPr txBox="true"/>
          <p:nvPr/>
        </p:nvSpPr>
        <p:spPr>
          <a:xfrm rot="0">
            <a:off x="3870389" y="565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1" id="21"/>
          <p:cNvSpPr txBox="true"/>
          <p:nvPr/>
        </p:nvSpPr>
        <p:spPr>
          <a:xfrm rot="0">
            <a:off x="3870389" y="624560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2" id="22"/>
          <p:cNvSpPr txBox="true"/>
          <p:nvPr/>
        </p:nvSpPr>
        <p:spPr>
          <a:xfrm rot="0">
            <a:off x="3870389" y="685903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3" id="23"/>
          <p:cNvSpPr txBox="true"/>
          <p:nvPr/>
        </p:nvSpPr>
        <p:spPr>
          <a:xfrm rot="0">
            <a:off x="1943971" y="746276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1943971"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5" id="25"/>
          <p:cNvSpPr txBox="true"/>
          <p:nvPr/>
        </p:nvSpPr>
        <p:spPr>
          <a:xfrm rot="0">
            <a:off x="3005815" y="744658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3005815"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7" id="27"/>
          <p:cNvSpPr txBox="true"/>
          <p:nvPr/>
        </p:nvSpPr>
        <p:spPr>
          <a:xfrm rot="0">
            <a:off x="1943971"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3005815"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1943971"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3005815"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1" id="31"/>
          <p:cNvSpPr txBox="true"/>
          <p:nvPr/>
        </p:nvSpPr>
        <p:spPr>
          <a:xfrm rot="0">
            <a:off x="3907217" y="744658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2" id="32"/>
          <p:cNvSpPr txBox="true"/>
          <p:nvPr/>
        </p:nvSpPr>
        <p:spPr>
          <a:xfrm rot="0">
            <a:off x="3907217" y="805658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3" id="33"/>
          <p:cNvSpPr txBox="true"/>
          <p:nvPr/>
        </p:nvSpPr>
        <p:spPr>
          <a:xfrm rot="0">
            <a:off x="3907217" y="865117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4" id="34"/>
          <p:cNvSpPr txBox="true"/>
          <p:nvPr/>
        </p:nvSpPr>
        <p:spPr>
          <a:xfrm rot="0">
            <a:off x="3907217" y="926460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5" id="35"/>
          <p:cNvSpPr txBox="true"/>
          <p:nvPr/>
        </p:nvSpPr>
        <p:spPr>
          <a:xfrm rot="0">
            <a:off x="3005815" y="3736796"/>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TextBox 36" id="36"/>
          <p:cNvSpPr txBox="true"/>
          <p:nvPr/>
        </p:nvSpPr>
        <p:spPr>
          <a:xfrm rot="0">
            <a:off x="5510102" y="3736796"/>
            <a:ext cx="2970320"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Intermediate Output</a:t>
            </a:r>
          </a:p>
        </p:txBody>
      </p:sp>
      <p:sp>
        <p:nvSpPr>
          <p:cNvPr name="TextBox 37" id="37"/>
          <p:cNvSpPr txBox="true"/>
          <p:nvPr/>
        </p:nvSpPr>
        <p:spPr>
          <a:xfrm rot="0">
            <a:off x="4892133" y="446393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P</a:t>
            </a:r>
          </a:p>
        </p:txBody>
      </p:sp>
      <p:sp>
        <p:nvSpPr>
          <p:cNvPr name="TextBox 38" id="38"/>
          <p:cNvSpPr txBox="true"/>
          <p:nvPr/>
        </p:nvSpPr>
        <p:spPr>
          <a:xfrm rot="0">
            <a:off x="13421114" y="7290467"/>
            <a:ext cx="2168174"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XOR Gate</a:t>
            </a:r>
          </a:p>
          <a:p>
            <a:pPr algn="l">
              <a:lnSpc>
                <a:spcPts val="4898"/>
              </a:lnSpc>
            </a:pPr>
            <a:r>
              <a:rPr lang="en-US" sz="3499">
                <a:solidFill>
                  <a:srgbClr val="FFFFFF"/>
                </a:solidFill>
                <a:latin typeface="Arimo"/>
                <a:ea typeface="Arimo"/>
                <a:cs typeface="Arimo"/>
                <a:sym typeface="Arimo"/>
              </a:rPr>
              <a:t> </a:t>
            </a:r>
          </a:p>
        </p:txBody>
      </p:sp>
      <p:sp>
        <p:nvSpPr>
          <p:cNvPr name="TextBox 39" id="39"/>
          <p:cNvSpPr txBox="true"/>
          <p:nvPr/>
        </p:nvSpPr>
        <p:spPr>
          <a:xfrm rot="0">
            <a:off x="5793534" y="505720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0" id="40"/>
          <p:cNvSpPr txBox="true"/>
          <p:nvPr/>
        </p:nvSpPr>
        <p:spPr>
          <a:xfrm rot="0">
            <a:off x="5793534" y="565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1" id="41"/>
          <p:cNvSpPr txBox="true"/>
          <p:nvPr/>
        </p:nvSpPr>
        <p:spPr>
          <a:xfrm rot="0">
            <a:off x="5793534" y="624560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2" id="42"/>
          <p:cNvSpPr txBox="true"/>
          <p:nvPr/>
        </p:nvSpPr>
        <p:spPr>
          <a:xfrm rot="0">
            <a:off x="5793534" y="685903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3" id="43"/>
          <p:cNvSpPr txBox="true"/>
          <p:nvPr/>
        </p:nvSpPr>
        <p:spPr>
          <a:xfrm rot="0">
            <a:off x="5830363" y="746276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4" id="44"/>
          <p:cNvSpPr txBox="true"/>
          <p:nvPr/>
        </p:nvSpPr>
        <p:spPr>
          <a:xfrm rot="0">
            <a:off x="5830363" y="805658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5" id="45"/>
          <p:cNvSpPr txBox="true"/>
          <p:nvPr/>
        </p:nvSpPr>
        <p:spPr>
          <a:xfrm rot="0">
            <a:off x="5830363" y="865117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6" id="46"/>
          <p:cNvSpPr txBox="true"/>
          <p:nvPr/>
        </p:nvSpPr>
        <p:spPr>
          <a:xfrm rot="0">
            <a:off x="5830363" y="92646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7" id="47"/>
          <p:cNvSpPr txBox="true"/>
          <p:nvPr/>
        </p:nvSpPr>
        <p:spPr>
          <a:xfrm rot="0">
            <a:off x="4892133" y="50410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8" id="48"/>
          <p:cNvSpPr txBox="true"/>
          <p:nvPr/>
        </p:nvSpPr>
        <p:spPr>
          <a:xfrm rot="0">
            <a:off x="4892133" y="563482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9" id="49"/>
          <p:cNvSpPr txBox="true"/>
          <p:nvPr/>
        </p:nvSpPr>
        <p:spPr>
          <a:xfrm rot="0">
            <a:off x="4892133" y="622941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0" id="50"/>
          <p:cNvSpPr txBox="true"/>
          <p:nvPr/>
        </p:nvSpPr>
        <p:spPr>
          <a:xfrm rot="0">
            <a:off x="4892133" y="684284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1" id="51"/>
          <p:cNvSpPr txBox="true"/>
          <p:nvPr/>
        </p:nvSpPr>
        <p:spPr>
          <a:xfrm rot="0">
            <a:off x="4928961" y="744658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2" id="52"/>
          <p:cNvSpPr txBox="true"/>
          <p:nvPr/>
        </p:nvSpPr>
        <p:spPr>
          <a:xfrm rot="0">
            <a:off x="4928961" y="804039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3" id="53"/>
          <p:cNvSpPr txBox="true"/>
          <p:nvPr/>
        </p:nvSpPr>
        <p:spPr>
          <a:xfrm rot="0">
            <a:off x="4928961" y="863498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4" id="54"/>
          <p:cNvSpPr txBox="true"/>
          <p:nvPr/>
        </p:nvSpPr>
        <p:spPr>
          <a:xfrm rot="0">
            <a:off x="4928961" y="924841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5" id="55"/>
          <p:cNvSpPr txBox="true"/>
          <p:nvPr/>
        </p:nvSpPr>
        <p:spPr>
          <a:xfrm rot="0">
            <a:off x="5793534" y="447224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Q</a:t>
            </a:r>
          </a:p>
        </p:txBody>
      </p:sp>
      <p:sp>
        <p:nvSpPr>
          <p:cNvPr name="TextBox 56" id="56"/>
          <p:cNvSpPr txBox="true"/>
          <p:nvPr/>
        </p:nvSpPr>
        <p:spPr>
          <a:xfrm rot="0">
            <a:off x="7136053" y="504101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7" id="57"/>
          <p:cNvSpPr txBox="true"/>
          <p:nvPr/>
        </p:nvSpPr>
        <p:spPr>
          <a:xfrm rot="0">
            <a:off x="7136053" y="563482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8" id="58"/>
          <p:cNvSpPr txBox="true"/>
          <p:nvPr/>
        </p:nvSpPr>
        <p:spPr>
          <a:xfrm rot="0">
            <a:off x="7136053" y="622941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9" id="59"/>
          <p:cNvSpPr txBox="true"/>
          <p:nvPr/>
        </p:nvSpPr>
        <p:spPr>
          <a:xfrm rot="0">
            <a:off x="7136053" y="684284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0" id="60"/>
          <p:cNvSpPr txBox="true"/>
          <p:nvPr/>
        </p:nvSpPr>
        <p:spPr>
          <a:xfrm rot="0">
            <a:off x="7172882" y="744658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61" id="61"/>
          <p:cNvSpPr txBox="true"/>
          <p:nvPr/>
        </p:nvSpPr>
        <p:spPr>
          <a:xfrm rot="0">
            <a:off x="7172882" y="804039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62" id="62"/>
          <p:cNvSpPr txBox="true"/>
          <p:nvPr/>
        </p:nvSpPr>
        <p:spPr>
          <a:xfrm rot="0">
            <a:off x="7172882" y="863498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63" id="63"/>
          <p:cNvSpPr txBox="true"/>
          <p:nvPr/>
        </p:nvSpPr>
        <p:spPr>
          <a:xfrm rot="0">
            <a:off x="7172882" y="924841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Freeform 64" id="64"/>
          <p:cNvSpPr/>
          <p:nvPr/>
        </p:nvSpPr>
        <p:spPr>
          <a:xfrm flipH="false" flipV="false" rot="0">
            <a:off x="12427514" y="4815860"/>
            <a:ext cx="991377" cy="995821"/>
          </a:xfrm>
          <a:custGeom>
            <a:avLst/>
            <a:gdLst/>
            <a:ahLst/>
            <a:cxnLst/>
            <a:rect r="r" b="b" t="t" l="l"/>
            <a:pathLst>
              <a:path h="995821" w="991377">
                <a:moveTo>
                  <a:pt x="0" y="0"/>
                </a:moveTo>
                <a:lnTo>
                  <a:pt x="991378" y="0"/>
                </a:lnTo>
                <a:lnTo>
                  <a:pt x="991378" y="995821"/>
                </a:lnTo>
                <a:lnTo>
                  <a:pt x="0" y="995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5" id="65"/>
          <p:cNvSpPr txBox="true"/>
          <p:nvPr/>
        </p:nvSpPr>
        <p:spPr>
          <a:xfrm rot="0">
            <a:off x="12587901" y="4773564"/>
            <a:ext cx="670605" cy="870864"/>
          </a:xfrm>
          <a:prstGeom prst="rect">
            <a:avLst/>
          </a:prstGeom>
        </p:spPr>
        <p:txBody>
          <a:bodyPr anchor="t" rtlCol="false" tIns="0" lIns="0" bIns="0" rIns="0">
            <a:spAutoFit/>
          </a:bodyPr>
          <a:lstStyle/>
          <a:p>
            <a:pPr algn="ctr">
              <a:lnSpc>
                <a:spcPts val="6145"/>
              </a:lnSpc>
            </a:pPr>
            <a:r>
              <a:rPr lang="en-US" sz="4390">
                <a:solidFill>
                  <a:srgbClr val="FFFFFF"/>
                </a:solidFill>
                <a:latin typeface="Arimo"/>
                <a:ea typeface="Arimo"/>
                <a:cs typeface="Arimo"/>
                <a:sym typeface="Arimo"/>
              </a:rPr>
              <a:t>R</a:t>
            </a:r>
          </a:p>
        </p:txBody>
      </p:sp>
      <p:sp>
        <p:nvSpPr>
          <p:cNvPr name="TextBox 66" id="66"/>
          <p:cNvSpPr txBox="true"/>
          <p:nvPr/>
        </p:nvSpPr>
        <p:spPr>
          <a:xfrm rot="0">
            <a:off x="8865200" y="447224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X</a:t>
            </a:r>
          </a:p>
        </p:txBody>
      </p:sp>
      <p:sp>
        <p:nvSpPr>
          <p:cNvPr name="TextBox 67" id="67"/>
          <p:cNvSpPr txBox="true"/>
          <p:nvPr/>
        </p:nvSpPr>
        <p:spPr>
          <a:xfrm rot="0">
            <a:off x="9007339" y="3736796"/>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OUTPUT</a:t>
            </a:r>
          </a:p>
        </p:txBody>
      </p:sp>
      <p:sp>
        <p:nvSpPr>
          <p:cNvPr name="Freeform 68" id="68"/>
          <p:cNvSpPr/>
          <p:nvPr/>
        </p:nvSpPr>
        <p:spPr>
          <a:xfrm flipH="false" flipV="false" rot="0">
            <a:off x="13421114" y="4641661"/>
            <a:ext cx="3038191" cy="2546473"/>
          </a:xfrm>
          <a:custGeom>
            <a:avLst/>
            <a:gdLst/>
            <a:ahLst/>
            <a:cxnLst/>
            <a:rect r="r" b="b" t="t" l="l"/>
            <a:pathLst>
              <a:path h="2546473" w="3038191">
                <a:moveTo>
                  <a:pt x="0" y="0"/>
                </a:moveTo>
                <a:lnTo>
                  <a:pt x="3038191" y="0"/>
                </a:lnTo>
                <a:lnTo>
                  <a:pt x="3038191" y="2546473"/>
                </a:lnTo>
                <a:lnTo>
                  <a:pt x="0" y="2546473"/>
                </a:lnTo>
                <a:lnTo>
                  <a:pt x="0" y="0"/>
                </a:lnTo>
                <a:close/>
              </a:path>
            </a:pathLst>
          </a:custGeom>
          <a:blipFill>
            <a:blip r:embed="rId10"/>
            <a:stretch>
              <a:fillRect l="-846942" t="-333119" r="-722831" b="-555511"/>
            </a:stretch>
          </a:blipFill>
        </p:spPr>
      </p:sp>
      <p:sp>
        <p:nvSpPr>
          <p:cNvPr name="Freeform 69" id="69"/>
          <p:cNvSpPr/>
          <p:nvPr/>
        </p:nvSpPr>
        <p:spPr>
          <a:xfrm flipH="false" flipV="false" rot="0">
            <a:off x="12500420" y="5887624"/>
            <a:ext cx="991377" cy="995821"/>
          </a:xfrm>
          <a:custGeom>
            <a:avLst/>
            <a:gdLst/>
            <a:ahLst/>
            <a:cxnLst/>
            <a:rect r="r" b="b" t="t" l="l"/>
            <a:pathLst>
              <a:path h="995821" w="991377">
                <a:moveTo>
                  <a:pt x="0" y="0"/>
                </a:moveTo>
                <a:lnTo>
                  <a:pt x="991378" y="0"/>
                </a:lnTo>
                <a:lnTo>
                  <a:pt x="991378" y="995821"/>
                </a:lnTo>
                <a:lnTo>
                  <a:pt x="0" y="995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0" id="70"/>
          <p:cNvSpPr txBox="true"/>
          <p:nvPr/>
        </p:nvSpPr>
        <p:spPr>
          <a:xfrm rot="0">
            <a:off x="12660807" y="5886082"/>
            <a:ext cx="670605" cy="870864"/>
          </a:xfrm>
          <a:prstGeom prst="rect">
            <a:avLst/>
          </a:prstGeom>
        </p:spPr>
        <p:txBody>
          <a:bodyPr anchor="t" rtlCol="false" tIns="0" lIns="0" bIns="0" rIns="0">
            <a:spAutoFit/>
          </a:bodyPr>
          <a:lstStyle/>
          <a:p>
            <a:pPr algn="ctr">
              <a:lnSpc>
                <a:spcPts val="6145"/>
              </a:lnSpc>
            </a:pPr>
            <a:r>
              <a:rPr lang="en-US" sz="4390">
                <a:solidFill>
                  <a:srgbClr val="FFFFFF"/>
                </a:solidFill>
                <a:latin typeface="Arimo"/>
                <a:ea typeface="Arimo"/>
                <a:cs typeface="Arimo"/>
                <a:sym typeface="Arimo"/>
              </a:rPr>
              <a:t>C</a:t>
            </a:r>
          </a:p>
        </p:txBody>
      </p:sp>
      <p:sp>
        <p:nvSpPr>
          <p:cNvPr name="TextBox 71" id="71"/>
          <p:cNvSpPr txBox="true"/>
          <p:nvPr/>
        </p:nvSpPr>
        <p:spPr>
          <a:xfrm rot="0">
            <a:off x="7136053" y="4463391"/>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R</a:t>
            </a:r>
          </a:p>
        </p:txBody>
      </p:sp>
      <p:sp>
        <p:nvSpPr>
          <p:cNvPr name="TextBox 72" id="72"/>
          <p:cNvSpPr txBox="true"/>
          <p:nvPr/>
        </p:nvSpPr>
        <p:spPr>
          <a:xfrm rot="0">
            <a:off x="9182073" y="5041015"/>
            <a:ext cx="1021744"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73" id="73"/>
          <p:cNvSpPr txBox="true"/>
          <p:nvPr/>
        </p:nvSpPr>
        <p:spPr>
          <a:xfrm rot="0">
            <a:off x="8828372" y="5618638"/>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74" id="74"/>
          <p:cNvSpPr txBox="true"/>
          <p:nvPr/>
        </p:nvSpPr>
        <p:spPr>
          <a:xfrm rot="0">
            <a:off x="8828372" y="6213230"/>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75" id="75"/>
          <p:cNvSpPr txBox="true"/>
          <p:nvPr/>
        </p:nvSpPr>
        <p:spPr>
          <a:xfrm rot="0">
            <a:off x="8828372" y="6826657"/>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76" id="76"/>
          <p:cNvSpPr txBox="true"/>
          <p:nvPr/>
        </p:nvSpPr>
        <p:spPr>
          <a:xfrm rot="0">
            <a:off x="8865200" y="741420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77" id="77"/>
          <p:cNvSpPr txBox="true"/>
          <p:nvPr/>
        </p:nvSpPr>
        <p:spPr>
          <a:xfrm rot="0">
            <a:off x="8865200" y="802420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78" id="78"/>
          <p:cNvSpPr txBox="true"/>
          <p:nvPr/>
        </p:nvSpPr>
        <p:spPr>
          <a:xfrm rot="0">
            <a:off x="8865200" y="861879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79" id="79"/>
          <p:cNvSpPr txBox="true"/>
          <p:nvPr/>
        </p:nvSpPr>
        <p:spPr>
          <a:xfrm rot="0">
            <a:off x="8865200" y="923222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grpSp>
        <p:nvGrpSpPr>
          <p:cNvPr name="Group 80" id="80"/>
          <p:cNvGrpSpPr/>
          <p:nvPr/>
        </p:nvGrpSpPr>
        <p:grpSpPr>
          <a:xfrm rot="0">
            <a:off x="2703297" y="180743"/>
            <a:ext cx="13213526" cy="9925515"/>
            <a:chOff x="0" y="0"/>
            <a:chExt cx="17618034" cy="13234020"/>
          </a:xfrm>
        </p:grpSpPr>
        <p:sp>
          <p:nvSpPr>
            <p:cNvPr name="Freeform 81" id="8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82" id="8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83" id="8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464691"/>
        </a:solidFill>
      </p:bgPr>
    </p:bg>
    <p:spTree>
      <p:nvGrpSpPr>
        <p:cNvPr id="1" name=""/>
        <p:cNvGrpSpPr/>
        <p:nvPr/>
      </p:nvGrpSpPr>
      <p:grpSpPr>
        <a:xfrm>
          <a:off x="0" y="0"/>
          <a:ext cx="0" cy="0"/>
          <a:chOff x="0" y="0"/>
          <a:chExt cx="0" cy="0"/>
        </a:xfrm>
      </p:grpSpPr>
      <p:sp>
        <p:nvSpPr>
          <p:cNvPr name="Freeform 2" id="2"/>
          <p:cNvSpPr/>
          <p:nvPr/>
        </p:nvSpPr>
        <p:spPr>
          <a:xfrm flipH="false" flipV="false" rot="0">
            <a:off x="14050829" y="3894162"/>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252785" y="1028700"/>
            <a:ext cx="4460677" cy="4691002"/>
          </a:xfrm>
          <a:custGeom>
            <a:avLst/>
            <a:gdLst/>
            <a:ahLst/>
            <a:cxnLst/>
            <a:rect r="r" b="b" t="t" l="l"/>
            <a:pathLst>
              <a:path h="4691002" w="4460677">
                <a:moveTo>
                  <a:pt x="0" y="0"/>
                </a:moveTo>
                <a:lnTo>
                  <a:pt x="4460677" y="0"/>
                </a:lnTo>
                <a:lnTo>
                  <a:pt x="4460677" y="4691002"/>
                </a:lnTo>
                <a:lnTo>
                  <a:pt x="0" y="4691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996599" y="2199538"/>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111459" y="6585743"/>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700557" y="2009038"/>
            <a:ext cx="3565134" cy="2284946"/>
          </a:xfrm>
          <a:prstGeom prst="rect">
            <a:avLst/>
          </a:prstGeom>
        </p:spPr>
        <p:txBody>
          <a:bodyPr anchor="t" rtlCol="false" tIns="0" lIns="0" bIns="0" rIns="0">
            <a:spAutoFit/>
          </a:bodyPr>
          <a:lstStyle/>
          <a:p>
            <a:pPr algn="ctr">
              <a:lnSpc>
                <a:spcPts val="5833"/>
              </a:lnSpc>
            </a:pPr>
            <a:r>
              <a:rPr lang="en-US" sz="4166">
                <a:solidFill>
                  <a:srgbClr val="000000"/>
                </a:solidFill>
                <a:latin typeface="Arimo"/>
                <a:ea typeface="Arimo"/>
                <a:cs typeface="Arimo"/>
                <a:sym typeface="Arimo"/>
              </a:rPr>
              <a:t>From a circuit, build a logical expression</a:t>
            </a:r>
          </a:p>
        </p:txBody>
      </p:sp>
      <p:sp>
        <p:nvSpPr>
          <p:cNvPr name="Freeform 7" id="7"/>
          <p:cNvSpPr/>
          <p:nvPr/>
        </p:nvSpPr>
        <p:spPr>
          <a:xfrm flipH="false" flipV="false" rot="0">
            <a:off x="8423318" y="6738143"/>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270329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5180574" y="2998822"/>
            <a:ext cx="7700380" cy="5981611"/>
          </a:xfrm>
          <a:custGeom>
            <a:avLst/>
            <a:gdLst/>
            <a:ahLst/>
            <a:cxnLst/>
            <a:rect r="r" b="b" t="t" l="l"/>
            <a:pathLst>
              <a:path h="5981611" w="7700380">
                <a:moveTo>
                  <a:pt x="0" y="0"/>
                </a:moveTo>
                <a:lnTo>
                  <a:pt x="7700380" y="0"/>
                </a:lnTo>
                <a:lnTo>
                  <a:pt x="7700380" y="5981611"/>
                </a:lnTo>
                <a:lnTo>
                  <a:pt x="0" y="5981611"/>
                </a:lnTo>
                <a:lnTo>
                  <a:pt x="0" y="0"/>
                </a:lnTo>
                <a:close/>
              </a:path>
            </a:pathLst>
          </a:custGeom>
          <a:blipFill>
            <a:blip r:embed="rId4"/>
            <a:stretch>
              <a:fillRect l="-128727" t="-44623" r="-241595" b="-137927"/>
            </a:stretch>
          </a:blipFill>
        </p:spPr>
      </p:sp>
      <p:sp>
        <p:nvSpPr>
          <p:cNvPr name="TextBox 4" id="4"/>
          <p:cNvSpPr txBox="true"/>
          <p:nvPr/>
        </p:nvSpPr>
        <p:spPr>
          <a:xfrm rot="0">
            <a:off x="1973748" y="1942601"/>
            <a:ext cx="14862196" cy="818096"/>
          </a:xfrm>
          <a:prstGeom prst="rect">
            <a:avLst/>
          </a:prstGeom>
        </p:spPr>
        <p:txBody>
          <a:bodyPr anchor="t" rtlCol="false" tIns="0" lIns="0" bIns="0" rIns="0">
            <a:spAutoFit/>
          </a:bodyPr>
          <a:lstStyle/>
          <a:p>
            <a:pPr algn="ctr">
              <a:lnSpc>
                <a:spcPts val="5833"/>
              </a:lnSpc>
            </a:pPr>
            <a:r>
              <a:rPr lang="en-US" sz="4166">
                <a:solidFill>
                  <a:srgbClr val="FFFFFF"/>
                </a:solidFill>
                <a:latin typeface="Arimo"/>
                <a:ea typeface="Arimo"/>
                <a:cs typeface="Arimo"/>
                <a:sym typeface="Arimo"/>
              </a:rPr>
              <a:t>Build a logical expression from the following circuit:</a:t>
            </a:r>
          </a:p>
        </p:txBody>
      </p:sp>
      <p:sp>
        <p:nvSpPr>
          <p:cNvPr name="TextBox 5" id="5"/>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2</a:t>
            </a:r>
          </a:p>
        </p:txBody>
      </p:sp>
      <p:sp>
        <p:nvSpPr>
          <p:cNvPr name="Freeform 6" id="6"/>
          <p:cNvSpPr/>
          <p:nvPr/>
        </p:nvSpPr>
        <p:spPr>
          <a:xfrm flipH="false" flipV="false" rot="0">
            <a:off x="4460878" y="344334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577052" y="3402565"/>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Freeform 8" id="8"/>
          <p:cNvSpPr/>
          <p:nvPr/>
        </p:nvSpPr>
        <p:spPr>
          <a:xfrm flipH="false" flipV="false" rot="0">
            <a:off x="4460878" y="5628975"/>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4577052" y="5588197"/>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Freeform 10" id="10"/>
          <p:cNvSpPr/>
          <p:nvPr/>
        </p:nvSpPr>
        <p:spPr>
          <a:xfrm flipH="false" flipV="false" rot="0">
            <a:off x="4460878" y="7902854"/>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4577052" y="7862076"/>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grpSp>
        <p:nvGrpSpPr>
          <p:cNvPr name="Group 12" id="12"/>
          <p:cNvGrpSpPr/>
          <p:nvPr/>
        </p:nvGrpSpPr>
        <p:grpSpPr>
          <a:xfrm rot="0">
            <a:off x="2703297" y="180743"/>
            <a:ext cx="13213526" cy="9925515"/>
            <a:chOff x="0" y="0"/>
            <a:chExt cx="17618034" cy="13234020"/>
          </a:xfrm>
        </p:grpSpPr>
        <p:sp>
          <p:nvSpPr>
            <p:cNvPr name="Freeform 13" id="1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4" id="1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5" id="1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5062792" y="2999917"/>
            <a:ext cx="7700380" cy="5981611"/>
          </a:xfrm>
          <a:custGeom>
            <a:avLst/>
            <a:gdLst/>
            <a:ahLst/>
            <a:cxnLst/>
            <a:rect r="r" b="b" t="t" l="l"/>
            <a:pathLst>
              <a:path h="5981611" w="7700380">
                <a:moveTo>
                  <a:pt x="0" y="0"/>
                </a:moveTo>
                <a:lnTo>
                  <a:pt x="7700380" y="0"/>
                </a:lnTo>
                <a:lnTo>
                  <a:pt x="7700380" y="5981611"/>
                </a:lnTo>
                <a:lnTo>
                  <a:pt x="0" y="5981611"/>
                </a:lnTo>
                <a:lnTo>
                  <a:pt x="0" y="0"/>
                </a:lnTo>
                <a:close/>
              </a:path>
            </a:pathLst>
          </a:custGeom>
          <a:blipFill>
            <a:blip r:embed="rId4"/>
            <a:stretch>
              <a:fillRect l="-128727" t="-44623" r="-241595" b="-137927"/>
            </a:stretch>
          </a:blipFill>
        </p:spPr>
      </p:sp>
      <p:sp>
        <p:nvSpPr>
          <p:cNvPr name="Freeform 4" id="4"/>
          <p:cNvSpPr/>
          <p:nvPr/>
        </p:nvSpPr>
        <p:spPr>
          <a:xfrm flipH="false" flipV="false" rot="0">
            <a:off x="4460878" y="344334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460878" y="5628975"/>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460878" y="7902854"/>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796362" y="3075788"/>
            <a:ext cx="2116620" cy="2116620"/>
          </a:xfrm>
          <a:custGeom>
            <a:avLst/>
            <a:gdLst/>
            <a:ahLst/>
            <a:cxnLst/>
            <a:rect r="r" b="b" t="t" l="l"/>
            <a:pathLst>
              <a:path h="2116620" w="2116620">
                <a:moveTo>
                  <a:pt x="0" y="0"/>
                </a:moveTo>
                <a:lnTo>
                  <a:pt x="2116620" y="0"/>
                </a:lnTo>
                <a:lnTo>
                  <a:pt x="2116620" y="2116620"/>
                </a:lnTo>
                <a:lnTo>
                  <a:pt x="0" y="2116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872912" y="1819871"/>
            <a:ext cx="14862196" cy="818096"/>
          </a:xfrm>
          <a:prstGeom prst="rect">
            <a:avLst/>
          </a:prstGeom>
        </p:spPr>
        <p:txBody>
          <a:bodyPr anchor="t" rtlCol="false" tIns="0" lIns="0" bIns="0" rIns="0">
            <a:spAutoFit/>
          </a:bodyPr>
          <a:lstStyle/>
          <a:p>
            <a:pPr algn="ctr">
              <a:lnSpc>
                <a:spcPts val="5833"/>
              </a:lnSpc>
            </a:pPr>
            <a:r>
              <a:rPr lang="en-US" sz="4166">
                <a:solidFill>
                  <a:srgbClr val="FFFFFF"/>
                </a:solidFill>
                <a:latin typeface="Arimo"/>
                <a:ea typeface="Arimo"/>
                <a:cs typeface="Arimo"/>
                <a:sym typeface="Arimo"/>
              </a:rPr>
              <a:t>Look at the gates connected to A, B and C.</a:t>
            </a:r>
          </a:p>
        </p:txBody>
      </p:sp>
      <p:sp>
        <p:nvSpPr>
          <p:cNvPr name="TextBox 9" id="9"/>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2</a:t>
            </a:r>
          </a:p>
        </p:txBody>
      </p:sp>
      <p:sp>
        <p:nvSpPr>
          <p:cNvPr name="TextBox 10" id="10"/>
          <p:cNvSpPr txBox="true"/>
          <p:nvPr/>
        </p:nvSpPr>
        <p:spPr>
          <a:xfrm rot="0">
            <a:off x="4577052" y="3402565"/>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11" id="11"/>
          <p:cNvSpPr txBox="true"/>
          <p:nvPr/>
        </p:nvSpPr>
        <p:spPr>
          <a:xfrm rot="0">
            <a:off x="4577052" y="5588197"/>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12" id="12"/>
          <p:cNvSpPr txBox="true"/>
          <p:nvPr/>
        </p:nvSpPr>
        <p:spPr>
          <a:xfrm rot="0">
            <a:off x="4577052" y="7862076"/>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Freeform 13" id="13"/>
          <p:cNvSpPr/>
          <p:nvPr/>
        </p:nvSpPr>
        <p:spPr>
          <a:xfrm flipH="false" flipV="false" rot="0">
            <a:off x="6796362" y="6844545"/>
            <a:ext cx="2116620" cy="2116620"/>
          </a:xfrm>
          <a:custGeom>
            <a:avLst/>
            <a:gdLst/>
            <a:ahLst/>
            <a:cxnLst/>
            <a:rect r="r" b="b" t="t" l="l"/>
            <a:pathLst>
              <a:path h="2116620" w="2116620">
                <a:moveTo>
                  <a:pt x="0" y="0"/>
                </a:moveTo>
                <a:lnTo>
                  <a:pt x="2116620" y="0"/>
                </a:lnTo>
                <a:lnTo>
                  <a:pt x="2116620" y="2116620"/>
                </a:lnTo>
                <a:lnTo>
                  <a:pt x="0" y="2116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979780" y="5291970"/>
            <a:ext cx="2116620" cy="2116620"/>
          </a:xfrm>
          <a:custGeom>
            <a:avLst/>
            <a:gdLst/>
            <a:ahLst/>
            <a:cxnLst/>
            <a:rect r="r" b="b" t="t" l="l"/>
            <a:pathLst>
              <a:path h="2116620" w="2116620">
                <a:moveTo>
                  <a:pt x="0" y="0"/>
                </a:moveTo>
                <a:lnTo>
                  <a:pt x="2116620" y="0"/>
                </a:lnTo>
                <a:lnTo>
                  <a:pt x="2116620" y="2116620"/>
                </a:lnTo>
                <a:lnTo>
                  <a:pt x="0" y="21166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5" id="15"/>
          <p:cNvGrpSpPr/>
          <p:nvPr/>
        </p:nvGrpSpPr>
        <p:grpSpPr>
          <a:xfrm rot="9169084">
            <a:off x="8840622" y="3504515"/>
            <a:ext cx="926775" cy="47625"/>
            <a:chOff x="0" y="0"/>
            <a:chExt cx="1235700" cy="63500"/>
          </a:xfrm>
        </p:grpSpPr>
        <p:sp>
          <p:nvSpPr>
            <p:cNvPr name="Freeform 16" id="16"/>
            <p:cNvSpPr/>
            <p:nvPr/>
          </p:nvSpPr>
          <p:spPr>
            <a:xfrm flipH="false" flipV="false" rot="0">
              <a:off x="31750" y="0"/>
              <a:ext cx="1172210" cy="63500"/>
            </a:xfrm>
            <a:custGeom>
              <a:avLst/>
              <a:gdLst/>
              <a:ahLst/>
              <a:cxnLst/>
              <a:rect r="r" b="b" t="t" l="l"/>
              <a:pathLst>
                <a:path h="63500" w="1172210">
                  <a:moveTo>
                    <a:pt x="0" y="0"/>
                  </a:moveTo>
                  <a:lnTo>
                    <a:pt x="1172210" y="0"/>
                  </a:lnTo>
                  <a:lnTo>
                    <a:pt x="1172210" y="63500"/>
                  </a:lnTo>
                  <a:lnTo>
                    <a:pt x="0" y="63500"/>
                  </a:lnTo>
                  <a:close/>
                </a:path>
              </a:pathLst>
            </a:custGeom>
            <a:solidFill>
              <a:srgbClr val="FC9E19"/>
            </a:solidFill>
          </p:spPr>
        </p:sp>
      </p:grpSp>
      <p:grpSp>
        <p:nvGrpSpPr>
          <p:cNvPr name="Group 17" id="17"/>
          <p:cNvGrpSpPr/>
          <p:nvPr/>
        </p:nvGrpSpPr>
        <p:grpSpPr>
          <a:xfrm rot="-9223537">
            <a:off x="8950134" y="8448860"/>
            <a:ext cx="819468" cy="47625"/>
            <a:chOff x="0" y="0"/>
            <a:chExt cx="1092624" cy="63500"/>
          </a:xfrm>
        </p:grpSpPr>
        <p:sp>
          <p:nvSpPr>
            <p:cNvPr name="Freeform 18" id="18"/>
            <p:cNvSpPr/>
            <p:nvPr/>
          </p:nvSpPr>
          <p:spPr>
            <a:xfrm flipH="false" flipV="false" rot="0">
              <a:off x="31750" y="0"/>
              <a:ext cx="1029081" cy="63500"/>
            </a:xfrm>
            <a:custGeom>
              <a:avLst/>
              <a:gdLst/>
              <a:ahLst/>
              <a:cxnLst/>
              <a:rect r="r" b="b" t="t" l="l"/>
              <a:pathLst>
                <a:path h="63500" w="1029081">
                  <a:moveTo>
                    <a:pt x="0" y="0"/>
                  </a:moveTo>
                  <a:lnTo>
                    <a:pt x="1029081" y="0"/>
                  </a:lnTo>
                  <a:lnTo>
                    <a:pt x="1029081" y="63500"/>
                  </a:lnTo>
                  <a:lnTo>
                    <a:pt x="0" y="63500"/>
                  </a:lnTo>
                  <a:close/>
                </a:path>
              </a:pathLst>
            </a:custGeom>
            <a:solidFill>
              <a:srgbClr val="FC9E19"/>
            </a:solidFill>
          </p:spPr>
        </p:sp>
      </p:grpSp>
      <p:grpSp>
        <p:nvGrpSpPr>
          <p:cNvPr name="Group 19" id="19"/>
          <p:cNvGrpSpPr/>
          <p:nvPr/>
        </p:nvGrpSpPr>
        <p:grpSpPr>
          <a:xfrm rot="8172180">
            <a:off x="11956662" y="5625012"/>
            <a:ext cx="956789" cy="47625"/>
            <a:chOff x="0" y="0"/>
            <a:chExt cx="1275719" cy="63500"/>
          </a:xfrm>
        </p:grpSpPr>
        <p:sp>
          <p:nvSpPr>
            <p:cNvPr name="Freeform 20" id="20"/>
            <p:cNvSpPr/>
            <p:nvPr/>
          </p:nvSpPr>
          <p:spPr>
            <a:xfrm flipH="false" flipV="false" rot="0">
              <a:off x="31750" y="0"/>
              <a:ext cx="1212215" cy="63500"/>
            </a:xfrm>
            <a:custGeom>
              <a:avLst/>
              <a:gdLst/>
              <a:ahLst/>
              <a:cxnLst/>
              <a:rect r="r" b="b" t="t" l="l"/>
              <a:pathLst>
                <a:path h="63500" w="1212215">
                  <a:moveTo>
                    <a:pt x="0" y="0"/>
                  </a:moveTo>
                  <a:lnTo>
                    <a:pt x="1212215" y="0"/>
                  </a:lnTo>
                  <a:lnTo>
                    <a:pt x="1212215" y="63500"/>
                  </a:lnTo>
                  <a:lnTo>
                    <a:pt x="0" y="63500"/>
                  </a:lnTo>
                  <a:close/>
                </a:path>
              </a:pathLst>
            </a:custGeom>
            <a:solidFill>
              <a:srgbClr val="FC9E19"/>
            </a:solidFill>
          </p:spPr>
        </p:sp>
      </p:grpSp>
      <p:sp>
        <p:nvSpPr>
          <p:cNvPr name="TextBox 21" id="21"/>
          <p:cNvSpPr txBox="true"/>
          <p:nvPr/>
        </p:nvSpPr>
        <p:spPr>
          <a:xfrm rot="0">
            <a:off x="9404846" y="8221633"/>
            <a:ext cx="1802243" cy="643126"/>
          </a:xfrm>
          <a:prstGeom prst="rect">
            <a:avLst/>
          </a:prstGeom>
        </p:spPr>
        <p:txBody>
          <a:bodyPr anchor="t" rtlCol="false" tIns="0" lIns="0" bIns="0" rIns="0">
            <a:spAutoFit/>
          </a:bodyPr>
          <a:lstStyle/>
          <a:p>
            <a:pPr algn="ctr">
              <a:lnSpc>
                <a:spcPts val="4452"/>
              </a:lnSpc>
            </a:pPr>
            <a:r>
              <a:rPr lang="en-US" sz="3179" b="true">
                <a:solidFill>
                  <a:srgbClr val="E8F1F1"/>
                </a:solidFill>
                <a:latin typeface="Arimo Bold"/>
                <a:ea typeface="Arimo Bold"/>
                <a:cs typeface="Arimo Bold"/>
                <a:sym typeface="Arimo Bold"/>
              </a:rPr>
              <a:t>Gate 2</a:t>
            </a:r>
          </a:p>
        </p:txBody>
      </p:sp>
      <p:sp>
        <p:nvSpPr>
          <p:cNvPr name="TextBox 22" id="22"/>
          <p:cNvSpPr txBox="true"/>
          <p:nvPr/>
        </p:nvSpPr>
        <p:spPr>
          <a:xfrm rot="0">
            <a:off x="9720920" y="3061415"/>
            <a:ext cx="1802243" cy="643126"/>
          </a:xfrm>
          <a:prstGeom prst="rect">
            <a:avLst/>
          </a:prstGeom>
        </p:spPr>
        <p:txBody>
          <a:bodyPr anchor="t" rtlCol="false" tIns="0" lIns="0" bIns="0" rIns="0">
            <a:spAutoFit/>
          </a:bodyPr>
          <a:lstStyle/>
          <a:p>
            <a:pPr algn="ctr">
              <a:lnSpc>
                <a:spcPts val="4452"/>
              </a:lnSpc>
            </a:pPr>
            <a:r>
              <a:rPr lang="en-US" sz="3179" b="true">
                <a:solidFill>
                  <a:srgbClr val="E8F1F1"/>
                </a:solidFill>
                <a:latin typeface="Arimo Bold"/>
                <a:ea typeface="Arimo Bold"/>
                <a:cs typeface="Arimo Bold"/>
                <a:sym typeface="Arimo Bold"/>
              </a:rPr>
              <a:t>Gate 1</a:t>
            </a:r>
          </a:p>
        </p:txBody>
      </p:sp>
      <p:sp>
        <p:nvSpPr>
          <p:cNvPr name="TextBox 23" id="23"/>
          <p:cNvSpPr txBox="true"/>
          <p:nvPr/>
        </p:nvSpPr>
        <p:spPr>
          <a:xfrm rot="0">
            <a:off x="12096399" y="4740974"/>
            <a:ext cx="1802243" cy="643126"/>
          </a:xfrm>
          <a:prstGeom prst="rect">
            <a:avLst/>
          </a:prstGeom>
        </p:spPr>
        <p:txBody>
          <a:bodyPr anchor="t" rtlCol="false" tIns="0" lIns="0" bIns="0" rIns="0">
            <a:spAutoFit/>
          </a:bodyPr>
          <a:lstStyle/>
          <a:p>
            <a:pPr algn="ctr">
              <a:lnSpc>
                <a:spcPts val="4452"/>
              </a:lnSpc>
            </a:pPr>
            <a:r>
              <a:rPr lang="en-US" sz="3179" b="true">
                <a:solidFill>
                  <a:srgbClr val="E8F1F1"/>
                </a:solidFill>
                <a:latin typeface="Arimo Bold"/>
                <a:ea typeface="Arimo Bold"/>
                <a:cs typeface="Arimo Bold"/>
                <a:sym typeface="Arimo Bold"/>
              </a:rPr>
              <a:t>Gate 3</a:t>
            </a:r>
          </a:p>
        </p:txBody>
      </p:sp>
      <p:grpSp>
        <p:nvGrpSpPr>
          <p:cNvPr name="Group 24" id="24"/>
          <p:cNvGrpSpPr/>
          <p:nvPr/>
        </p:nvGrpSpPr>
        <p:grpSpPr>
          <a:xfrm rot="0">
            <a:off x="2703297" y="180743"/>
            <a:ext cx="13213526" cy="9925515"/>
            <a:chOff x="0" y="0"/>
            <a:chExt cx="17618034" cy="13234020"/>
          </a:xfrm>
        </p:grpSpPr>
        <p:sp>
          <p:nvSpPr>
            <p:cNvPr name="Freeform 25" id="2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26" id="2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27" id="2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2075857" y="3275464"/>
            <a:ext cx="6295046" cy="4889955"/>
          </a:xfrm>
          <a:custGeom>
            <a:avLst/>
            <a:gdLst/>
            <a:ahLst/>
            <a:cxnLst/>
            <a:rect r="r" b="b" t="t" l="l"/>
            <a:pathLst>
              <a:path h="4889955" w="6295046">
                <a:moveTo>
                  <a:pt x="0" y="0"/>
                </a:moveTo>
                <a:lnTo>
                  <a:pt x="6295046" y="0"/>
                </a:lnTo>
                <a:lnTo>
                  <a:pt x="6295046" y="4889955"/>
                </a:lnTo>
                <a:lnTo>
                  <a:pt x="0" y="4889955"/>
                </a:lnTo>
                <a:lnTo>
                  <a:pt x="0" y="0"/>
                </a:lnTo>
                <a:close/>
              </a:path>
            </a:pathLst>
          </a:custGeom>
          <a:blipFill>
            <a:blip r:embed="rId4"/>
            <a:stretch>
              <a:fillRect l="-128727" t="-44623" r="-241595" b="-137927"/>
            </a:stretch>
          </a:blipFill>
        </p:spPr>
      </p:sp>
      <p:sp>
        <p:nvSpPr>
          <p:cNvPr name="Freeform 4" id="4"/>
          <p:cNvSpPr/>
          <p:nvPr/>
        </p:nvSpPr>
        <p:spPr>
          <a:xfrm flipH="false" flipV="false" rot="0">
            <a:off x="1583793" y="3637964"/>
            <a:ext cx="587034" cy="589665"/>
          </a:xfrm>
          <a:custGeom>
            <a:avLst/>
            <a:gdLst/>
            <a:ahLst/>
            <a:cxnLst/>
            <a:rect r="r" b="b" t="t" l="l"/>
            <a:pathLst>
              <a:path h="589665" w="587034">
                <a:moveTo>
                  <a:pt x="0" y="0"/>
                </a:moveTo>
                <a:lnTo>
                  <a:pt x="587034" y="0"/>
                </a:lnTo>
                <a:lnTo>
                  <a:pt x="587034" y="589665"/>
                </a:lnTo>
                <a:lnTo>
                  <a:pt x="0" y="5896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83793" y="5424714"/>
            <a:ext cx="587034" cy="589665"/>
          </a:xfrm>
          <a:custGeom>
            <a:avLst/>
            <a:gdLst/>
            <a:ahLst/>
            <a:cxnLst/>
            <a:rect r="r" b="b" t="t" l="l"/>
            <a:pathLst>
              <a:path h="589665" w="587034">
                <a:moveTo>
                  <a:pt x="0" y="0"/>
                </a:moveTo>
                <a:lnTo>
                  <a:pt x="587034" y="0"/>
                </a:lnTo>
                <a:lnTo>
                  <a:pt x="587034" y="589665"/>
                </a:lnTo>
                <a:lnTo>
                  <a:pt x="0" y="5896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83793" y="7283606"/>
            <a:ext cx="587034" cy="589665"/>
          </a:xfrm>
          <a:custGeom>
            <a:avLst/>
            <a:gdLst/>
            <a:ahLst/>
            <a:cxnLst/>
            <a:rect r="r" b="b" t="t" l="l"/>
            <a:pathLst>
              <a:path h="589665" w="587034">
                <a:moveTo>
                  <a:pt x="0" y="0"/>
                </a:moveTo>
                <a:lnTo>
                  <a:pt x="587034" y="0"/>
                </a:lnTo>
                <a:lnTo>
                  <a:pt x="587034" y="589665"/>
                </a:lnTo>
                <a:lnTo>
                  <a:pt x="0" y="5896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3493047" y="3337489"/>
            <a:ext cx="1730332" cy="1730332"/>
          </a:xfrm>
          <a:custGeom>
            <a:avLst/>
            <a:gdLst/>
            <a:ahLst/>
            <a:cxnLst/>
            <a:rect r="r" b="b" t="t" l="l"/>
            <a:pathLst>
              <a:path h="1730332" w="1730332">
                <a:moveTo>
                  <a:pt x="0" y="0"/>
                </a:moveTo>
                <a:lnTo>
                  <a:pt x="1730332" y="0"/>
                </a:lnTo>
                <a:lnTo>
                  <a:pt x="1730332" y="1730332"/>
                </a:lnTo>
                <a:lnTo>
                  <a:pt x="0" y="17303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3493047" y="6418440"/>
            <a:ext cx="1730332" cy="1730332"/>
          </a:xfrm>
          <a:custGeom>
            <a:avLst/>
            <a:gdLst/>
            <a:ahLst/>
            <a:cxnLst/>
            <a:rect r="r" b="b" t="t" l="l"/>
            <a:pathLst>
              <a:path h="1730332" w="1730332">
                <a:moveTo>
                  <a:pt x="0" y="0"/>
                </a:moveTo>
                <a:lnTo>
                  <a:pt x="1730332" y="0"/>
                </a:lnTo>
                <a:lnTo>
                  <a:pt x="1730332" y="1730332"/>
                </a:lnTo>
                <a:lnTo>
                  <a:pt x="0" y="17303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6095485" y="5149213"/>
            <a:ext cx="1730332" cy="1730332"/>
          </a:xfrm>
          <a:custGeom>
            <a:avLst/>
            <a:gdLst/>
            <a:ahLst/>
            <a:cxnLst/>
            <a:rect r="r" b="b" t="t" l="l"/>
            <a:pathLst>
              <a:path h="1730332" w="1730332">
                <a:moveTo>
                  <a:pt x="0" y="0"/>
                </a:moveTo>
                <a:lnTo>
                  <a:pt x="1730332" y="0"/>
                </a:lnTo>
                <a:lnTo>
                  <a:pt x="1730332" y="1730332"/>
                </a:lnTo>
                <a:lnTo>
                  <a:pt x="0" y="17303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9169084">
            <a:off x="5164643" y="3688389"/>
            <a:ext cx="756804" cy="38100"/>
            <a:chOff x="0" y="0"/>
            <a:chExt cx="1009072" cy="50800"/>
          </a:xfrm>
        </p:grpSpPr>
        <p:sp>
          <p:nvSpPr>
            <p:cNvPr name="Freeform 11" id="11"/>
            <p:cNvSpPr/>
            <p:nvPr/>
          </p:nvSpPr>
          <p:spPr>
            <a:xfrm flipH="false" flipV="false" rot="0">
              <a:off x="25400" y="0"/>
              <a:ext cx="958215" cy="50800"/>
            </a:xfrm>
            <a:custGeom>
              <a:avLst/>
              <a:gdLst/>
              <a:ahLst/>
              <a:cxnLst/>
              <a:rect r="r" b="b" t="t" l="l"/>
              <a:pathLst>
                <a:path h="50800" w="958215">
                  <a:moveTo>
                    <a:pt x="0" y="0"/>
                  </a:moveTo>
                  <a:lnTo>
                    <a:pt x="958215" y="0"/>
                  </a:lnTo>
                  <a:lnTo>
                    <a:pt x="958215" y="50800"/>
                  </a:lnTo>
                  <a:lnTo>
                    <a:pt x="0" y="50800"/>
                  </a:lnTo>
                  <a:close/>
                </a:path>
              </a:pathLst>
            </a:custGeom>
            <a:solidFill>
              <a:srgbClr val="FC9E19"/>
            </a:solidFill>
          </p:spPr>
        </p:sp>
      </p:grpSp>
      <p:grpSp>
        <p:nvGrpSpPr>
          <p:cNvPr name="Group 12" id="12"/>
          <p:cNvGrpSpPr/>
          <p:nvPr/>
        </p:nvGrpSpPr>
        <p:grpSpPr>
          <a:xfrm rot="-9223537">
            <a:off x="5254168" y="7730380"/>
            <a:ext cx="669080" cy="38100"/>
            <a:chOff x="0" y="0"/>
            <a:chExt cx="892107" cy="50800"/>
          </a:xfrm>
        </p:grpSpPr>
        <p:sp>
          <p:nvSpPr>
            <p:cNvPr name="Freeform 13" id="13"/>
            <p:cNvSpPr/>
            <p:nvPr/>
          </p:nvSpPr>
          <p:spPr>
            <a:xfrm flipH="false" flipV="false" rot="0">
              <a:off x="25400" y="0"/>
              <a:ext cx="841248" cy="50800"/>
            </a:xfrm>
            <a:custGeom>
              <a:avLst/>
              <a:gdLst/>
              <a:ahLst/>
              <a:cxnLst/>
              <a:rect r="r" b="b" t="t" l="l"/>
              <a:pathLst>
                <a:path h="50800" w="841248">
                  <a:moveTo>
                    <a:pt x="0" y="0"/>
                  </a:moveTo>
                  <a:lnTo>
                    <a:pt x="841248" y="0"/>
                  </a:lnTo>
                  <a:lnTo>
                    <a:pt x="841248" y="50800"/>
                  </a:lnTo>
                  <a:lnTo>
                    <a:pt x="0" y="50800"/>
                  </a:lnTo>
                  <a:close/>
                </a:path>
              </a:pathLst>
            </a:custGeom>
            <a:solidFill>
              <a:srgbClr val="FC9E19"/>
            </a:solidFill>
          </p:spPr>
        </p:sp>
      </p:grpSp>
      <p:grpSp>
        <p:nvGrpSpPr>
          <p:cNvPr name="Group 14" id="14"/>
          <p:cNvGrpSpPr/>
          <p:nvPr/>
        </p:nvGrpSpPr>
        <p:grpSpPr>
          <a:xfrm rot="8172180">
            <a:off x="7711999" y="5421891"/>
            <a:ext cx="781340" cy="38100"/>
            <a:chOff x="0" y="0"/>
            <a:chExt cx="1041787" cy="50800"/>
          </a:xfrm>
        </p:grpSpPr>
        <p:sp>
          <p:nvSpPr>
            <p:cNvPr name="Freeform 15" id="15"/>
            <p:cNvSpPr/>
            <p:nvPr/>
          </p:nvSpPr>
          <p:spPr>
            <a:xfrm flipH="false" flipV="false" rot="0">
              <a:off x="25400" y="0"/>
              <a:ext cx="990981" cy="50800"/>
            </a:xfrm>
            <a:custGeom>
              <a:avLst/>
              <a:gdLst/>
              <a:ahLst/>
              <a:cxnLst/>
              <a:rect r="r" b="b" t="t" l="l"/>
              <a:pathLst>
                <a:path h="50800" w="990981">
                  <a:moveTo>
                    <a:pt x="0" y="0"/>
                  </a:moveTo>
                  <a:lnTo>
                    <a:pt x="990981" y="0"/>
                  </a:lnTo>
                  <a:lnTo>
                    <a:pt x="990981" y="50800"/>
                  </a:lnTo>
                  <a:lnTo>
                    <a:pt x="0" y="50800"/>
                  </a:lnTo>
                  <a:close/>
                </a:path>
              </a:pathLst>
            </a:custGeom>
            <a:solidFill>
              <a:srgbClr val="FC9E19"/>
            </a:solidFill>
          </p:spPr>
        </p:sp>
      </p:grpSp>
      <p:grpSp>
        <p:nvGrpSpPr>
          <p:cNvPr name="Group 16" id="16"/>
          <p:cNvGrpSpPr/>
          <p:nvPr/>
        </p:nvGrpSpPr>
        <p:grpSpPr>
          <a:xfrm rot="0">
            <a:off x="10663577" y="4203581"/>
            <a:ext cx="5112683" cy="1420664"/>
            <a:chOff x="0" y="0"/>
            <a:chExt cx="6816911" cy="1894219"/>
          </a:xfrm>
        </p:grpSpPr>
        <p:sp>
          <p:nvSpPr>
            <p:cNvPr name="Freeform 17" id="17"/>
            <p:cNvSpPr/>
            <p:nvPr/>
          </p:nvSpPr>
          <p:spPr>
            <a:xfrm flipH="false" flipV="false" rot="0">
              <a:off x="0" y="0"/>
              <a:ext cx="6816979" cy="1894205"/>
            </a:xfrm>
            <a:custGeom>
              <a:avLst/>
              <a:gdLst/>
              <a:ahLst/>
              <a:cxnLst/>
              <a:rect r="r" b="b" t="t" l="l"/>
              <a:pathLst>
                <a:path h="1894205" w="6816979">
                  <a:moveTo>
                    <a:pt x="6459982" y="1894205"/>
                  </a:moveTo>
                  <a:lnTo>
                    <a:pt x="356997" y="1894205"/>
                  </a:lnTo>
                  <a:cubicBezTo>
                    <a:pt x="160274" y="1894205"/>
                    <a:pt x="0" y="1733931"/>
                    <a:pt x="0" y="1537208"/>
                  </a:cubicBezTo>
                  <a:lnTo>
                    <a:pt x="0" y="356997"/>
                  </a:lnTo>
                  <a:cubicBezTo>
                    <a:pt x="0" y="160274"/>
                    <a:pt x="160274" y="0"/>
                    <a:pt x="356997" y="0"/>
                  </a:cubicBezTo>
                  <a:lnTo>
                    <a:pt x="6459982" y="0"/>
                  </a:lnTo>
                  <a:cubicBezTo>
                    <a:pt x="6656705" y="0"/>
                    <a:pt x="6816979" y="160274"/>
                    <a:pt x="6816979" y="356997"/>
                  </a:cubicBezTo>
                  <a:lnTo>
                    <a:pt x="6816979" y="1537208"/>
                  </a:lnTo>
                  <a:cubicBezTo>
                    <a:pt x="6816979" y="1733931"/>
                    <a:pt x="6656705" y="1894205"/>
                    <a:pt x="6459982" y="1894205"/>
                  </a:cubicBezTo>
                  <a:close/>
                </a:path>
              </a:pathLst>
            </a:custGeom>
            <a:solidFill>
              <a:srgbClr val="89E489"/>
            </a:solidFill>
          </p:spPr>
        </p:sp>
      </p:grpSp>
      <p:sp>
        <p:nvSpPr>
          <p:cNvPr name="TextBox 18" id="18"/>
          <p:cNvSpPr txBox="true"/>
          <p:nvPr/>
        </p:nvSpPr>
        <p:spPr>
          <a:xfrm rot="0">
            <a:off x="1872912" y="1819871"/>
            <a:ext cx="14862196" cy="818096"/>
          </a:xfrm>
          <a:prstGeom prst="rect">
            <a:avLst/>
          </a:prstGeom>
        </p:spPr>
        <p:txBody>
          <a:bodyPr anchor="t" rtlCol="false" tIns="0" lIns="0" bIns="0" rIns="0">
            <a:spAutoFit/>
          </a:bodyPr>
          <a:lstStyle/>
          <a:p>
            <a:pPr algn="ctr">
              <a:lnSpc>
                <a:spcPts val="5833"/>
              </a:lnSpc>
            </a:pPr>
            <a:r>
              <a:rPr lang="en-US" sz="4166">
                <a:solidFill>
                  <a:srgbClr val="FFFFFF"/>
                </a:solidFill>
                <a:latin typeface="Arimo"/>
                <a:ea typeface="Arimo"/>
                <a:cs typeface="Arimo"/>
                <a:sym typeface="Arimo"/>
              </a:rPr>
              <a:t>Then, form an expression with gate 1 and gate 2 (first layer)</a:t>
            </a:r>
          </a:p>
        </p:txBody>
      </p:sp>
      <p:sp>
        <p:nvSpPr>
          <p:cNvPr name="TextBox 19" id="19"/>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2</a:t>
            </a:r>
          </a:p>
        </p:txBody>
      </p:sp>
      <p:sp>
        <p:nvSpPr>
          <p:cNvPr name="TextBox 20" id="20"/>
          <p:cNvSpPr txBox="true"/>
          <p:nvPr/>
        </p:nvSpPr>
        <p:spPr>
          <a:xfrm rot="0">
            <a:off x="1678765" y="3613176"/>
            <a:ext cx="397092" cy="517206"/>
          </a:xfrm>
          <a:prstGeom prst="rect">
            <a:avLst/>
          </a:prstGeom>
        </p:spPr>
        <p:txBody>
          <a:bodyPr anchor="t" rtlCol="false" tIns="0" lIns="0" bIns="0" rIns="0">
            <a:spAutoFit/>
          </a:bodyPr>
          <a:lstStyle/>
          <a:p>
            <a:pPr algn="ctr">
              <a:lnSpc>
                <a:spcPts val="3639"/>
              </a:lnSpc>
            </a:pPr>
            <a:r>
              <a:rPr lang="en-US" sz="2599" b="true">
                <a:solidFill>
                  <a:srgbClr val="000000"/>
                </a:solidFill>
                <a:latin typeface="Arimo Bold"/>
                <a:ea typeface="Arimo Bold"/>
                <a:cs typeface="Arimo Bold"/>
                <a:sym typeface="Arimo Bold"/>
              </a:rPr>
              <a:t>A</a:t>
            </a:r>
          </a:p>
        </p:txBody>
      </p:sp>
      <p:sp>
        <p:nvSpPr>
          <p:cNvPr name="TextBox 21" id="21"/>
          <p:cNvSpPr txBox="true"/>
          <p:nvPr/>
        </p:nvSpPr>
        <p:spPr>
          <a:xfrm rot="0">
            <a:off x="1678765" y="5399926"/>
            <a:ext cx="397092" cy="517206"/>
          </a:xfrm>
          <a:prstGeom prst="rect">
            <a:avLst/>
          </a:prstGeom>
        </p:spPr>
        <p:txBody>
          <a:bodyPr anchor="t" rtlCol="false" tIns="0" lIns="0" bIns="0" rIns="0">
            <a:spAutoFit/>
          </a:bodyPr>
          <a:lstStyle/>
          <a:p>
            <a:pPr algn="ctr">
              <a:lnSpc>
                <a:spcPts val="3639"/>
              </a:lnSpc>
            </a:pPr>
            <a:r>
              <a:rPr lang="en-US" sz="2599" b="true">
                <a:solidFill>
                  <a:srgbClr val="000000"/>
                </a:solidFill>
                <a:latin typeface="Arimo Bold"/>
                <a:ea typeface="Arimo Bold"/>
                <a:cs typeface="Arimo Bold"/>
                <a:sym typeface="Arimo Bold"/>
              </a:rPr>
              <a:t>B</a:t>
            </a:r>
          </a:p>
        </p:txBody>
      </p:sp>
      <p:sp>
        <p:nvSpPr>
          <p:cNvPr name="TextBox 22" id="22"/>
          <p:cNvSpPr txBox="true"/>
          <p:nvPr/>
        </p:nvSpPr>
        <p:spPr>
          <a:xfrm rot="0">
            <a:off x="1678765" y="7258818"/>
            <a:ext cx="397092" cy="517206"/>
          </a:xfrm>
          <a:prstGeom prst="rect">
            <a:avLst/>
          </a:prstGeom>
        </p:spPr>
        <p:txBody>
          <a:bodyPr anchor="t" rtlCol="false" tIns="0" lIns="0" bIns="0" rIns="0">
            <a:spAutoFit/>
          </a:bodyPr>
          <a:lstStyle/>
          <a:p>
            <a:pPr algn="ctr">
              <a:lnSpc>
                <a:spcPts val="3639"/>
              </a:lnSpc>
            </a:pPr>
            <a:r>
              <a:rPr lang="en-US" sz="2599" b="true">
                <a:solidFill>
                  <a:srgbClr val="000000"/>
                </a:solidFill>
                <a:latin typeface="Arimo Bold"/>
                <a:ea typeface="Arimo Bold"/>
                <a:cs typeface="Arimo Bold"/>
                <a:sym typeface="Arimo Bold"/>
              </a:rPr>
              <a:t>C</a:t>
            </a:r>
          </a:p>
        </p:txBody>
      </p:sp>
      <p:sp>
        <p:nvSpPr>
          <p:cNvPr name="TextBox 23" id="23"/>
          <p:cNvSpPr txBox="true"/>
          <p:nvPr/>
        </p:nvSpPr>
        <p:spPr>
          <a:xfrm rot="0">
            <a:off x="5625478" y="7552755"/>
            <a:ext cx="1473330"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Gate 2</a:t>
            </a:r>
          </a:p>
        </p:txBody>
      </p:sp>
      <p:sp>
        <p:nvSpPr>
          <p:cNvPr name="TextBox 24" id="24"/>
          <p:cNvSpPr txBox="true"/>
          <p:nvPr/>
        </p:nvSpPr>
        <p:spPr>
          <a:xfrm rot="0">
            <a:off x="5883867" y="3334287"/>
            <a:ext cx="1473330"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Gate 1</a:t>
            </a:r>
          </a:p>
        </p:txBody>
      </p:sp>
      <p:sp>
        <p:nvSpPr>
          <p:cNvPr name="TextBox 25" id="25"/>
          <p:cNvSpPr txBox="true"/>
          <p:nvPr/>
        </p:nvSpPr>
        <p:spPr>
          <a:xfrm rot="0">
            <a:off x="7825817" y="4707323"/>
            <a:ext cx="1473330"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Gate 3</a:t>
            </a:r>
          </a:p>
        </p:txBody>
      </p:sp>
      <p:sp>
        <p:nvSpPr>
          <p:cNvPr name="TextBox 26" id="26"/>
          <p:cNvSpPr txBox="true"/>
          <p:nvPr/>
        </p:nvSpPr>
        <p:spPr>
          <a:xfrm rot="0">
            <a:off x="10858670" y="4406099"/>
            <a:ext cx="4485822" cy="839440"/>
          </a:xfrm>
          <a:prstGeom prst="rect">
            <a:avLst/>
          </a:prstGeom>
        </p:spPr>
        <p:txBody>
          <a:bodyPr anchor="t" rtlCol="false" tIns="0" lIns="0" bIns="0" rIns="0">
            <a:spAutoFit/>
          </a:bodyPr>
          <a:lstStyle/>
          <a:p>
            <a:pPr algn="ctr">
              <a:lnSpc>
                <a:spcPts val="6037"/>
              </a:lnSpc>
            </a:pPr>
            <a:r>
              <a:rPr lang="en-US" sz="4311" b="true">
                <a:solidFill>
                  <a:srgbClr val="000000"/>
                </a:solidFill>
                <a:latin typeface="Arimo Bold"/>
                <a:ea typeface="Arimo Bold"/>
                <a:cs typeface="Arimo Bold"/>
                <a:sym typeface="Arimo Bold"/>
              </a:rPr>
              <a:t>Gate 1 = A OR B</a:t>
            </a:r>
          </a:p>
        </p:txBody>
      </p:sp>
      <p:grpSp>
        <p:nvGrpSpPr>
          <p:cNvPr name="Group 27" id="27"/>
          <p:cNvGrpSpPr/>
          <p:nvPr/>
        </p:nvGrpSpPr>
        <p:grpSpPr>
          <a:xfrm rot="0">
            <a:off x="10663577" y="5852825"/>
            <a:ext cx="5112683" cy="1420664"/>
            <a:chOff x="0" y="0"/>
            <a:chExt cx="6816911" cy="1894219"/>
          </a:xfrm>
        </p:grpSpPr>
        <p:sp>
          <p:nvSpPr>
            <p:cNvPr name="Freeform 28" id="28"/>
            <p:cNvSpPr/>
            <p:nvPr/>
          </p:nvSpPr>
          <p:spPr>
            <a:xfrm flipH="false" flipV="false" rot="0">
              <a:off x="0" y="0"/>
              <a:ext cx="6816979" cy="1894205"/>
            </a:xfrm>
            <a:custGeom>
              <a:avLst/>
              <a:gdLst/>
              <a:ahLst/>
              <a:cxnLst/>
              <a:rect r="r" b="b" t="t" l="l"/>
              <a:pathLst>
                <a:path h="1894205" w="6816979">
                  <a:moveTo>
                    <a:pt x="6459982" y="1894205"/>
                  </a:moveTo>
                  <a:lnTo>
                    <a:pt x="356997" y="1894205"/>
                  </a:lnTo>
                  <a:cubicBezTo>
                    <a:pt x="160274" y="1894205"/>
                    <a:pt x="0" y="1733931"/>
                    <a:pt x="0" y="1537208"/>
                  </a:cubicBezTo>
                  <a:lnTo>
                    <a:pt x="0" y="356997"/>
                  </a:lnTo>
                  <a:cubicBezTo>
                    <a:pt x="0" y="160274"/>
                    <a:pt x="160274" y="0"/>
                    <a:pt x="356997" y="0"/>
                  </a:cubicBezTo>
                  <a:lnTo>
                    <a:pt x="6459982" y="0"/>
                  </a:lnTo>
                  <a:cubicBezTo>
                    <a:pt x="6656705" y="0"/>
                    <a:pt x="6816979" y="160274"/>
                    <a:pt x="6816979" y="356997"/>
                  </a:cubicBezTo>
                  <a:lnTo>
                    <a:pt x="6816979" y="1537208"/>
                  </a:lnTo>
                  <a:cubicBezTo>
                    <a:pt x="6816979" y="1733931"/>
                    <a:pt x="6656705" y="1894205"/>
                    <a:pt x="6459982" y="1894205"/>
                  </a:cubicBezTo>
                  <a:close/>
                </a:path>
              </a:pathLst>
            </a:custGeom>
            <a:solidFill>
              <a:srgbClr val="89E489"/>
            </a:solidFill>
          </p:spPr>
        </p:sp>
      </p:grpSp>
      <p:sp>
        <p:nvSpPr>
          <p:cNvPr name="TextBox 29" id="29"/>
          <p:cNvSpPr txBox="true"/>
          <p:nvPr/>
        </p:nvSpPr>
        <p:spPr>
          <a:xfrm rot="0">
            <a:off x="10858670" y="6074394"/>
            <a:ext cx="4667520" cy="774632"/>
          </a:xfrm>
          <a:prstGeom prst="rect">
            <a:avLst/>
          </a:prstGeom>
        </p:spPr>
        <p:txBody>
          <a:bodyPr anchor="t" rtlCol="false" tIns="0" lIns="0" bIns="0" rIns="0">
            <a:spAutoFit/>
          </a:bodyPr>
          <a:lstStyle/>
          <a:p>
            <a:pPr algn="ctr">
              <a:lnSpc>
                <a:spcPts val="5612"/>
              </a:lnSpc>
            </a:pPr>
            <a:r>
              <a:rPr lang="en-US" sz="4008" b="true">
                <a:solidFill>
                  <a:srgbClr val="000000"/>
                </a:solidFill>
                <a:latin typeface="Arimo Bold"/>
                <a:ea typeface="Arimo Bold"/>
                <a:cs typeface="Arimo Bold"/>
                <a:sym typeface="Arimo Bold"/>
              </a:rPr>
              <a:t>Gate 2 = B AND C</a:t>
            </a:r>
          </a:p>
        </p:txBody>
      </p:sp>
      <p:grpSp>
        <p:nvGrpSpPr>
          <p:cNvPr name="Group 30" id="30"/>
          <p:cNvGrpSpPr/>
          <p:nvPr/>
        </p:nvGrpSpPr>
        <p:grpSpPr>
          <a:xfrm rot="0">
            <a:off x="2703297" y="180743"/>
            <a:ext cx="13213526" cy="9925515"/>
            <a:chOff x="0" y="0"/>
            <a:chExt cx="17618034" cy="13234020"/>
          </a:xfrm>
        </p:grpSpPr>
        <p:sp>
          <p:nvSpPr>
            <p:cNvPr name="Freeform 31" id="3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32" id="3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33" id="3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2075857" y="3275464"/>
            <a:ext cx="6295046" cy="4889955"/>
          </a:xfrm>
          <a:custGeom>
            <a:avLst/>
            <a:gdLst/>
            <a:ahLst/>
            <a:cxnLst/>
            <a:rect r="r" b="b" t="t" l="l"/>
            <a:pathLst>
              <a:path h="4889955" w="6295046">
                <a:moveTo>
                  <a:pt x="0" y="0"/>
                </a:moveTo>
                <a:lnTo>
                  <a:pt x="6295046" y="0"/>
                </a:lnTo>
                <a:lnTo>
                  <a:pt x="6295046" y="4889955"/>
                </a:lnTo>
                <a:lnTo>
                  <a:pt x="0" y="4889955"/>
                </a:lnTo>
                <a:lnTo>
                  <a:pt x="0" y="0"/>
                </a:lnTo>
                <a:close/>
              </a:path>
            </a:pathLst>
          </a:custGeom>
          <a:blipFill>
            <a:blip r:embed="rId4"/>
            <a:stretch>
              <a:fillRect l="-128727" t="-44623" r="-241595" b="-137927"/>
            </a:stretch>
          </a:blipFill>
        </p:spPr>
      </p:sp>
      <p:sp>
        <p:nvSpPr>
          <p:cNvPr name="Freeform 4" id="4"/>
          <p:cNvSpPr/>
          <p:nvPr/>
        </p:nvSpPr>
        <p:spPr>
          <a:xfrm flipH="false" flipV="false" rot="0">
            <a:off x="1583793" y="3637964"/>
            <a:ext cx="587034" cy="589665"/>
          </a:xfrm>
          <a:custGeom>
            <a:avLst/>
            <a:gdLst/>
            <a:ahLst/>
            <a:cxnLst/>
            <a:rect r="r" b="b" t="t" l="l"/>
            <a:pathLst>
              <a:path h="589665" w="587034">
                <a:moveTo>
                  <a:pt x="0" y="0"/>
                </a:moveTo>
                <a:lnTo>
                  <a:pt x="587034" y="0"/>
                </a:lnTo>
                <a:lnTo>
                  <a:pt x="587034" y="589665"/>
                </a:lnTo>
                <a:lnTo>
                  <a:pt x="0" y="5896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583793" y="5424714"/>
            <a:ext cx="587034" cy="589665"/>
          </a:xfrm>
          <a:custGeom>
            <a:avLst/>
            <a:gdLst/>
            <a:ahLst/>
            <a:cxnLst/>
            <a:rect r="r" b="b" t="t" l="l"/>
            <a:pathLst>
              <a:path h="589665" w="587034">
                <a:moveTo>
                  <a:pt x="0" y="0"/>
                </a:moveTo>
                <a:lnTo>
                  <a:pt x="587034" y="0"/>
                </a:lnTo>
                <a:lnTo>
                  <a:pt x="587034" y="589665"/>
                </a:lnTo>
                <a:lnTo>
                  <a:pt x="0" y="5896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83793" y="7283606"/>
            <a:ext cx="587034" cy="589665"/>
          </a:xfrm>
          <a:custGeom>
            <a:avLst/>
            <a:gdLst/>
            <a:ahLst/>
            <a:cxnLst/>
            <a:rect r="r" b="b" t="t" l="l"/>
            <a:pathLst>
              <a:path h="589665" w="587034">
                <a:moveTo>
                  <a:pt x="0" y="0"/>
                </a:moveTo>
                <a:lnTo>
                  <a:pt x="587034" y="0"/>
                </a:lnTo>
                <a:lnTo>
                  <a:pt x="587034" y="589665"/>
                </a:lnTo>
                <a:lnTo>
                  <a:pt x="0" y="5896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095485" y="5149213"/>
            <a:ext cx="1730332" cy="1730332"/>
          </a:xfrm>
          <a:custGeom>
            <a:avLst/>
            <a:gdLst/>
            <a:ahLst/>
            <a:cxnLst/>
            <a:rect r="r" b="b" t="t" l="l"/>
            <a:pathLst>
              <a:path h="1730332" w="1730332">
                <a:moveTo>
                  <a:pt x="0" y="0"/>
                </a:moveTo>
                <a:lnTo>
                  <a:pt x="1730332" y="0"/>
                </a:lnTo>
                <a:lnTo>
                  <a:pt x="1730332" y="1730332"/>
                </a:lnTo>
                <a:lnTo>
                  <a:pt x="0" y="173033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8172180">
            <a:off x="7711999" y="5421891"/>
            <a:ext cx="781340" cy="38100"/>
            <a:chOff x="0" y="0"/>
            <a:chExt cx="1041787" cy="50800"/>
          </a:xfrm>
        </p:grpSpPr>
        <p:sp>
          <p:nvSpPr>
            <p:cNvPr name="Freeform 9" id="9"/>
            <p:cNvSpPr/>
            <p:nvPr/>
          </p:nvSpPr>
          <p:spPr>
            <a:xfrm flipH="false" flipV="false" rot="0">
              <a:off x="25400" y="0"/>
              <a:ext cx="990981" cy="50800"/>
            </a:xfrm>
            <a:custGeom>
              <a:avLst/>
              <a:gdLst/>
              <a:ahLst/>
              <a:cxnLst/>
              <a:rect r="r" b="b" t="t" l="l"/>
              <a:pathLst>
                <a:path h="50800" w="990981">
                  <a:moveTo>
                    <a:pt x="0" y="0"/>
                  </a:moveTo>
                  <a:lnTo>
                    <a:pt x="990981" y="0"/>
                  </a:lnTo>
                  <a:lnTo>
                    <a:pt x="990981" y="50800"/>
                  </a:lnTo>
                  <a:lnTo>
                    <a:pt x="0" y="50800"/>
                  </a:lnTo>
                  <a:close/>
                </a:path>
              </a:pathLst>
            </a:custGeom>
            <a:solidFill>
              <a:srgbClr val="FC9E19"/>
            </a:solidFill>
          </p:spPr>
        </p:sp>
      </p:grpSp>
      <p:grpSp>
        <p:nvGrpSpPr>
          <p:cNvPr name="Group 10" id="10"/>
          <p:cNvGrpSpPr/>
          <p:nvPr/>
        </p:nvGrpSpPr>
        <p:grpSpPr>
          <a:xfrm rot="0">
            <a:off x="10051250" y="3932796"/>
            <a:ext cx="3682866" cy="1023360"/>
            <a:chOff x="0" y="0"/>
            <a:chExt cx="4910488" cy="1364480"/>
          </a:xfrm>
        </p:grpSpPr>
        <p:sp>
          <p:nvSpPr>
            <p:cNvPr name="Freeform 11" id="11"/>
            <p:cNvSpPr/>
            <p:nvPr/>
          </p:nvSpPr>
          <p:spPr>
            <a:xfrm flipH="false" flipV="false" rot="0">
              <a:off x="0" y="0"/>
              <a:ext cx="4910455" cy="1364488"/>
            </a:xfrm>
            <a:custGeom>
              <a:avLst/>
              <a:gdLst/>
              <a:ahLst/>
              <a:cxnLst/>
              <a:rect r="r" b="b" t="t" l="l"/>
              <a:pathLst>
                <a:path h="1364488" w="4910455">
                  <a:moveTo>
                    <a:pt x="4653280" y="1364488"/>
                  </a:moveTo>
                  <a:lnTo>
                    <a:pt x="257175" y="1364488"/>
                  </a:lnTo>
                  <a:cubicBezTo>
                    <a:pt x="115443" y="1364488"/>
                    <a:pt x="0" y="1249045"/>
                    <a:pt x="0" y="1107313"/>
                  </a:cubicBezTo>
                  <a:lnTo>
                    <a:pt x="0" y="257175"/>
                  </a:lnTo>
                  <a:cubicBezTo>
                    <a:pt x="0" y="115443"/>
                    <a:pt x="115443" y="0"/>
                    <a:pt x="257175" y="0"/>
                  </a:cubicBezTo>
                  <a:lnTo>
                    <a:pt x="4653280" y="0"/>
                  </a:lnTo>
                  <a:cubicBezTo>
                    <a:pt x="4795012" y="0"/>
                    <a:pt x="4910455" y="115443"/>
                    <a:pt x="4910455" y="257175"/>
                  </a:cubicBezTo>
                  <a:lnTo>
                    <a:pt x="4910455" y="1107313"/>
                  </a:lnTo>
                  <a:cubicBezTo>
                    <a:pt x="4910455" y="1249045"/>
                    <a:pt x="4795012" y="1364488"/>
                    <a:pt x="4653280" y="1364488"/>
                  </a:cubicBezTo>
                  <a:close/>
                </a:path>
              </a:pathLst>
            </a:custGeom>
            <a:solidFill>
              <a:srgbClr val="89E489"/>
            </a:solidFill>
          </p:spPr>
        </p:sp>
      </p:grpSp>
      <p:sp>
        <p:nvSpPr>
          <p:cNvPr name="TextBox 12" id="12"/>
          <p:cNvSpPr txBox="true"/>
          <p:nvPr/>
        </p:nvSpPr>
        <p:spPr>
          <a:xfrm rot="0">
            <a:off x="1872912" y="1819871"/>
            <a:ext cx="14862196" cy="818096"/>
          </a:xfrm>
          <a:prstGeom prst="rect">
            <a:avLst/>
          </a:prstGeom>
        </p:spPr>
        <p:txBody>
          <a:bodyPr anchor="t" rtlCol="false" tIns="0" lIns="0" bIns="0" rIns="0">
            <a:spAutoFit/>
          </a:bodyPr>
          <a:lstStyle/>
          <a:p>
            <a:pPr algn="ctr">
              <a:lnSpc>
                <a:spcPts val="5833"/>
              </a:lnSpc>
            </a:pPr>
            <a:r>
              <a:rPr lang="en-US" sz="4166">
                <a:solidFill>
                  <a:srgbClr val="FFFFFF"/>
                </a:solidFill>
                <a:latin typeface="Arimo"/>
                <a:ea typeface="Arimo"/>
                <a:cs typeface="Arimo"/>
                <a:sym typeface="Arimo"/>
              </a:rPr>
              <a:t>Then, form an expression with gate 3.</a:t>
            </a:r>
          </a:p>
        </p:txBody>
      </p:sp>
      <p:sp>
        <p:nvSpPr>
          <p:cNvPr name="TextBox 13" id="1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2</a:t>
            </a:r>
          </a:p>
        </p:txBody>
      </p:sp>
      <p:sp>
        <p:nvSpPr>
          <p:cNvPr name="TextBox 14" id="14"/>
          <p:cNvSpPr txBox="true"/>
          <p:nvPr/>
        </p:nvSpPr>
        <p:spPr>
          <a:xfrm rot="0">
            <a:off x="1678765" y="3613176"/>
            <a:ext cx="397092" cy="517206"/>
          </a:xfrm>
          <a:prstGeom prst="rect">
            <a:avLst/>
          </a:prstGeom>
        </p:spPr>
        <p:txBody>
          <a:bodyPr anchor="t" rtlCol="false" tIns="0" lIns="0" bIns="0" rIns="0">
            <a:spAutoFit/>
          </a:bodyPr>
          <a:lstStyle/>
          <a:p>
            <a:pPr algn="ctr">
              <a:lnSpc>
                <a:spcPts val="3639"/>
              </a:lnSpc>
            </a:pPr>
            <a:r>
              <a:rPr lang="en-US" sz="2599" b="true">
                <a:solidFill>
                  <a:srgbClr val="000000"/>
                </a:solidFill>
                <a:latin typeface="Arimo Bold"/>
                <a:ea typeface="Arimo Bold"/>
                <a:cs typeface="Arimo Bold"/>
                <a:sym typeface="Arimo Bold"/>
              </a:rPr>
              <a:t>A</a:t>
            </a:r>
          </a:p>
        </p:txBody>
      </p:sp>
      <p:sp>
        <p:nvSpPr>
          <p:cNvPr name="TextBox 15" id="15"/>
          <p:cNvSpPr txBox="true"/>
          <p:nvPr/>
        </p:nvSpPr>
        <p:spPr>
          <a:xfrm rot="0">
            <a:off x="1678765" y="5399926"/>
            <a:ext cx="397092" cy="517206"/>
          </a:xfrm>
          <a:prstGeom prst="rect">
            <a:avLst/>
          </a:prstGeom>
        </p:spPr>
        <p:txBody>
          <a:bodyPr anchor="t" rtlCol="false" tIns="0" lIns="0" bIns="0" rIns="0">
            <a:spAutoFit/>
          </a:bodyPr>
          <a:lstStyle/>
          <a:p>
            <a:pPr algn="ctr">
              <a:lnSpc>
                <a:spcPts val="3639"/>
              </a:lnSpc>
            </a:pPr>
            <a:r>
              <a:rPr lang="en-US" sz="2599" b="true">
                <a:solidFill>
                  <a:srgbClr val="000000"/>
                </a:solidFill>
                <a:latin typeface="Arimo Bold"/>
                <a:ea typeface="Arimo Bold"/>
                <a:cs typeface="Arimo Bold"/>
                <a:sym typeface="Arimo Bold"/>
              </a:rPr>
              <a:t>B</a:t>
            </a:r>
          </a:p>
        </p:txBody>
      </p:sp>
      <p:sp>
        <p:nvSpPr>
          <p:cNvPr name="TextBox 16" id="16"/>
          <p:cNvSpPr txBox="true"/>
          <p:nvPr/>
        </p:nvSpPr>
        <p:spPr>
          <a:xfrm rot="0">
            <a:off x="1678765" y="7258818"/>
            <a:ext cx="397092" cy="517206"/>
          </a:xfrm>
          <a:prstGeom prst="rect">
            <a:avLst/>
          </a:prstGeom>
        </p:spPr>
        <p:txBody>
          <a:bodyPr anchor="t" rtlCol="false" tIns="0" lIns="0" bIns="0" rIns="0">
            <a:spAutoFit/>
          </a:bodyPr>
          <a:lstStyle/>
          <a:p>
            <a:pPr algn="ctr">
              <a:lnSpc>
                <a:spcPts val="3639"/>
              </a:lnSpc>
            </a:pPr>
            <a:r>
              <a:rPr lang="en-US" sz="2599" b="true">
                <a:solidFill>
                  <a:srgbClr val="000000"/>
                </a:solidFill>
                <a:latin typeface="Arimo Bold"/>
                <a:ea typeface="Arimo Bold"/>
                <a:cs typeface="Arimo Bold"/>
                <a:sym typeface="Arimo Bold"/>
              </a:rPr>
              <a:t>C</a:t>
            </a:r>
          </a:p>
        </p:txBody>
      </p:sp>
      <p:sp>
        <p:nvSpPr>
          <p:cNvPr name="TextBox 17" id="17"/>
          <p:cNvSpPr txBox="true"/>
          <p:nvPr/>
        </p:nvSpPr>
        <p:spPr>
          <a:xfrm rot="0">
            <a:off x="7825817" y="4707323"/>
            <a:ext cx="1473330"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Gate 3</a:t>
            </a:r>
          </a:p>
        </p:txBody>
      </p:sp>
      <p:sp>
        <p:nvSpPr>
          <p:cNvPr name="TextBox 18" id="18"/>
          <p:cNvSpPr txBox="true"/>
          <p:nvPr/>
        </p:nvSpPr>
        <p:spPr>
          <a:xfrm rot="0">
            <a:off x="10191783" y="4073028"/>
            <a:ext cx="3231314" cy="610332"/>
          </a:xfrm>
          <a:prstGeom prst="rect">
            <a:avLst/>
          </a:prstGeom>
        </p:spPr>
        <p:txBody>
          <a:bodyPr anchor="t" rtlCol="false" tIns="0" lIns="0" bIns="0" rIns="0">
            <a:spAutoFit/>
          </a:bodyPr>
          <a:lstStyle/>
          <a:p>
            <a:pPr algn="ctr">
              <a:lnSpc>
                <a:spcPts val="4349"/>
              </a:lnSpc>
            </a:pPr>
            <a:r>
              <a:rPr lang="en-US" sz="3106" b="true">
                <a:solidFill>
                  <a:srgbClr val="000000"/>
                </a:solidFill>
                <a:latin typeface="Arimo Bold"/>
                <a:ea typeface="Arimo Bold"/>
                <a:cs typeface="Arimo Bold"/>
                <a:sym typeface="Arimo Bold"/>
              </a:rPr>
              <a:t>Gate 1 = A OR B</a:t>
            </a:r>
          </a:p>
        </p:txBody>
      </p:sp>
      <p:grpSp>
        <p:nvGrpSpPr>
          <p:cNvPr name="Group 19" id="19"/>
          <p:cNvGrpSpPr/>
          <p:nvPr/>
        </p:nvGrpSpPr>
        <p:grpSpPr>
          <a:xfrm rot="0">
            <a:off x="13954834" y="3933692"/>
            <a:ext cx="3425836" cy="951939"/>
            <a:chOff x="0" y="0"/>
            <a:chExt cx="4567781" cy="1269252"/>
          </a:xfrm>
        </p:grpSpPr>
        <p:sp>
          <p:nvSpPr>
            <p:cNvPr name="Freeform 20" id="20"/>
            <p:cNvSpPr/>
            <p:nvPr/>
          </p:nvSpPr>
          <p:spPr>
            <a:xfrm flipH="false" flipV="false" rot="0">
              <a:off x="0" y="0"/>
              <a:ext cx="4567936" cy="1269365"/>
            </a:xfrm>
            <a:custGeom>
              <a:avLst/>
              <a:gdLst/>
              <a:ahLst/>
              <a:cxnLst/>
              <a:rect r="r" b="b" t="t" l="l"/>
              <a:pathLst>
                <a:path h="1269365" w="4567936">
                  <a:moveTo>
                    <a:pt x="4328541" y="1269238"/>
                  </a:moveTo>
                  <a:lnTo>
                    <a:pt x="239141" y="1269238"/>
                  </a:lnTo>
                  <a:cubicBezTo>
                    <a:pt x="107442" y="1269238"/>
                    <a:pt x="0" y="1161796"/>
                    <a:pt x="0" y="1030097"/>
                  </a:cubicBezTo>
                  <a:lnTo>
                    <a:pt x="0" y="239268"/>
                  </a:lnTo>
                  <a:cubicBezTo>
                    <a:pt x="0" y="107442"/>
                    <a:pt x="107442" y="0"/>
                    <a:pt x="239268" y="0"/>
                  </a:cubicBezTo>
                  <a:lnTo>
                    <a:pt x="4328668" y="0"/>
                  </a:lnTo>
                  <a:cubicBezTo>
                    <a:pt x="4460494" y="0"/>
                    <a:pt x="4567936" y="107442"/>
                    <a:pt x="4567936" y="239268"/>
                  </a:cubicBezTo>
                  <a:lnTo>
                    <a:pt x="4567936" y="1030097"/>
                  </a:lnTo>
                  <a:cubicBezTo>
                    <a:pt x="4567936" y="1161923"/>
                    <a:pt x="4460494" y="1269365"/>
                    <a:pt x="4328668" y="1269365"/>
                  </a:cubicBezTo>
                  <a:close/>
                </a:path>
              </a:pathLst>
            </a:custGeom>
            <a:solidFill>
              <a:srgbClr val="89E489"/>
            </a:solidFill>
          </p:spPr>
        </p:sp>
      </p:grpSp>
      <p:sp>
        <p:nvSpPr>
          <p:cNvPr name="TextBox 21" id="21"/>
          <p:cNvSpPr txBox="true"/>
          <p:nvPr/>
        </p:nvSpPr>
        <p:spPr>
          <a:xfrm rot="0">
            <a:off x="14085559" y="4073215"/>
            <a:ext cx="3127548" cy="527997"/>
          </a:xfrm>
          <a:prstGeom prst="rect">
            <a:avLst/>
          </a:prstGeom>
        </p:spPr>
        <p:txBody>
          <a:bodyPr anchor="t" rtlCol="false" tIns="0" lIns="0" bIns="0" rIns="0">
            <a:spAutoFit/>
          </a:bodyPr>
          <a:lstStyle/>
          <a:p>
            <a:pPr algn="ctr">
              <a:lnSpc>
                <a:spcPts val="3759"/>
              </a:lnSpc>
            </a:pPr>
            <a:r>
              <a:rPr lang="en-US" sz="2686" b="true">
                <a:solidFill>
                  <a:srgbClr val="000000"/>
                </a:solidFill>
                <a:latin typeface="Arimo Bold"/>
                <a:ea typeface="Arimo Bold"/>
                <a:cs typeface="Arimo Bold"/>
                <a:sym typeface="Arimo Bold"/>
              </a:rPr>
              <a:t>Gate 2 = B AND C</a:t>
            </a:r>
          </a:p>
        </p:txBody>
      </p:sp>
      <p:grpSp>
        <p:nvGrpSpPr>
          <p:cNvPr name="Group 22" id="22"/>
          <p:cNvGrpSpPr/>
          <p:nvPr/>
        </p:nvGrpSpPr>
        <p:grpSpPr>
          <a:xfrm rot="0">
            <a:off x="10051250" y="5523751"/>
            <a:ext cx="7329419" cy="1023360"/>
            <a:chOff x="0" y="0"/>
            <a:chExt cx="9772559" cy="1364480"/>
          </a:xfrm>
        </p:grpSpPr>
        <p:sp>
          <p:nvSpPr>
            <p:cNvPr name="Freeform 23" id="23"/>
            <p:cNvSpPr/>
            <p:nvPr/>
          </p:nvSpPr>
          <p:spPr>
            <a:xfrm flipH="false" flipV="false" rot="0">
              <a:off x="0" y="0"/>
              <a:ext cx="9772650" cy="1364488"/>
            </a:xfrm>
            <a:custGeom>
              <a:avLst/>
              <a:gdLst/>
              <a:ahLst/>
              <a:cxnLst/>
              <a:rect r="r" b="b" t="t" l="l"/>
              <a:pathLst>
                <a:path h="1364488" w="9772650">
                  <a:moveTo>
                    <a:pt x="9515348" y="1364488"/>
                  </a:moveTo>
                  <a:lnTo>
                    <a:pt x="257048" y="1364488"/>
                  </a:lnTo>
                  <a:cubicBezTo>
                    <a:pt x="115443" y="1364488"/>
                    <a:pt x="0" y="1249045"/>
                    <a:pt x="0" y="1107313"/>
                  </a:cubicBezTo>
                  <a:lnTo>
                    <a:pt x="0" y="257175"/>
                  </a:lnTo>
                  <a:cubicBezTo>
                    <a:pt x="0" y="115443"/>
                    <a:pt x="115443" y="0"/>
                    <a:pt x="257175" y="0"/>
                  </a:cubicBezTo>
                  <a:lnTo>
                    <a:pt x="9515475" y="0"/>
                  </a:lnTo>
                  <a:cubicBezTo>
                    <a:pt x="9657207" y="0"/>
                    <a:pt x="9772650" y="115443"/>
                    <a:pt x="9772650" y="257175"/>
                  </a:cubicBezTo>
                  <a:lnTo>
                    <a:pt x="9772650" y="1107313"/>
                  </a:lnTo>
                  <a:cubicBezTo>
                    <a:pt x="9772650" y="1249045"/>
                    <a:pt x="9657207" y="1364488"/>
                    <a:pt x="9515475" y="1364488"/>
                  </a:cubicBezTo>
                  <a:close/>
                </a:path>
              </a:pathLst>
            </a:custGeom>
            <a:solidFill>
              <a:srgbClr val="89E489"/>
            </a:solidFill>
          </p:spPr>
        </p:sp>
      </p:grpSp>
      <p:sp>
        <p:nvSpPr>
          <p:cNvPr name="TextBox 24" id="24"/>
          <p:cNvSpPr txBox="true"/>
          <p:nvPr/>
        </p:nvSpPr>
        <p:spPr>
          <a:xfrm rot="0">
            <a:off x="4888813" y="7356065"/>
            <a:ext cx="1473330"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Gate 2</a:t>
            </a:r>
          </a:p>
        </p:txBody>
      </p:sp>
      <p:sp>
        <p:nvSpPr>
          <p:cNvPr name="TextBox 25" id="25"/>
          <p:cNvSpPr txBox="true"/>
          <p:nvPr/>
        </p:nvSpPr>
        <p:spPr>
          <a:xfrm rot="0">
            <a:off x="4888813" y="3514139"/>
            <a:ext cx="1473330"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Gate 1</a:t>
            </a:r>
          </a:p>
        </p:txBody>
      </p:sp>
      <p:sp>
        <p:nvSpPr>
          <p:cNvPr name="TextBox 26" id="26"/>
          <p:cNvSpPr txBox="true"/>
          <p:nvPr/>
        </p:nvSpPr>
        <p:spPr>
          <a:xfrm rot="0">
            <a:off x="10191783" y="5637775"/>
            <a:ext cx="7021323" cy="610332"/>
          </a:xfrm>
          <a:prstGeom prst="rect">
            <a:avLst/>
          </a:prstGeom>
        </p:spPr>
        <p:txBody>
          <a:bodyPr anchor="t" rtlCol="false" tIns="0" lIns="0" bIns="0" rIns="0">
            <a:spAutoFit/>
          </a:bodyPr>
          <a:lstStyle/>
          <a:p>
            <a:pPr algn="ctr">
              <a:lnSpc>
                <a:spcPts val="4349"/>
              </a:lnSpc>
            </a:pPr>
            <a:r>
              <a:rPr lang="en-US" sz="3106" b="true">
                <a:solidFill>
                  <a:srgbClr val="000000"/>
                </a:solidFill>
                <a:latin typeface="Arimo Bold"/>
                <a:ea typeface="Arimo Bold"/>
                <a:cs typeface="Arimo Bold"/>
                <a:sym typeface="Arimo Bold"/>
              </a:rPr>
              <a:t>Gate 3 = Gate 1 XOR Gate 2</a:t>
            </a:r>
          </a:p>
        </p:txBody>
      </p:sp>
      <p:grpSp>
        <p:nvGrpSpPr>
          <p:cNvPr name="Group 27" id="27"/>
          <p:cNvGrpSpPr/>
          <p:nvPr/>
        </p:nvGrpSpPr>
        <p:grpSpPr>
          <a:xfrm rot="0">
            <a:off x="10191783" y="7264345"/>
            <a:ext cx="7329419" cy="1497913"/>
            <a:chOff x="0" y="0"/>
            <a:chExt cx="9772559" cy="1997217"/>
          </a:xfrm>
        </p:grpSpPr>
        <p:sp>
          <p:nvSpPr>
            <p:cNvPr name="Freeform 28" id="28"/>
            <p:cNvSpPr/>
            <p:nvPr/>
          </p:nvSpPr>
          <p:spPr>
            <a:xfrm flipH="false" flipV="false" rot="0">
              <a:off x="0" y="0"/>
              <a:ext cx="9772650" cy="1997202"/>
            </a:xfrm>
            <a:custGeom>
              <a:avLst/>
              <a:gdLst/>
              <a:ahLst/>
              <a:cxnLst/>
              <a:rect r="r" b="b" t="t" l="l"/>
              <a:pathLst>
                <a:path h="1997202" w="9772650">
                  <a:moveTo>
                    <a:pt x="9515348" y="1997202"/>
                  </a:moveTo>
                  <a:lnTo>
                    <a:pt x="257048" y="1997202"/>
                  </a:lnTo>
                  <a:cubicBezTo>
                    <a:pt x="115443" y="1997202"/>
                    <a:pt x="0" y="1881759"/>
                    <a:pt x="0" y="1740027"/>
                  </a:cubicBezTo>
                  <a:lnTo>
                    <a:pt x="0" y="257175"/>
                  </a:lnTo>
                  <a:cubicBezTo>
                    <a:pt x="0" y="115443"/>
                    <a:pt x="115443" y="0"/>
                    <a:pt x="257175" y="0"/>
                  </a:cubicBezTo>
                  <a:lnTo>
                    <a:pt x="9515475" y="0"/>
                  </a:lnTo>
                  <a:cubicBezTo>
                    <a:pt x="9657207" y="0"/>
                    <a:pt x="9772650" y="115443"/>
                    <a:pt x="9772650" y="257175"/>
                  </a:cubicBezTo>
                  <a:lnTo>
                    <a:pt x="9772650" y="1740027"/>
                  </a:lnTo>
                  <a:cubicBezTo>
                    <a:pt x="9772650" y="1881759"/>
                    <a:pt x="9657207" y="1997202"/>
                    <a:pt x="9515475" y="1997202"/>
                  </a:cubicBezTo>
                  <a:close/>
                </a:path>
              </a:pathLst>
            </a:custGeom>
            <a:solidFill>
              <a:srgbClr val="FC9E19"/>
            </a:solidFill>
          </p:spPr>
        </p:sp>
      </p:grpSp>
      <p:grpSp>
        <p:nvGrpSpPr>
          <p:cNvPr name="Group 29" id="29"/>
          <p:cNvGrpSpPr/>
          <p:nvPr/>
        </p:nvGrpSpPr>
        <p:grpSpPr>
          <a:xfrm rot="5292705">
            <a:off x="13460784" y="6800014"/>
            <a:ext cx="469849" cy="38100"/>
            <a:chOff x="0" y="0"/>
            <a:chExt cx="626465" cy="50800"/>
          </a:xfrm>
        </p:grpSpPr>
        <p:sp>
          <p:nvSpPr>
            <p:cNvPr name="Freeform 30" id="30"/>
            <p:cNvSpPr/>
            <p:nvPr/>
          </p:nvSpPr>
          <p:spPr>
            <a:xfrm flipH="false" flipV="false" rot="0">
              <a:off x="25400" y="0"/>
              <a:ext cx="575691" cy="50800"/>
            </a:xfrm>
            <a:custGeom>
              <a:avLst/>
              <a:gdLst/>
              <a:ahLst/>
              <a:cxnLst/>
              <a:rect r="r" b="b" t="t" l="l"/>
              <a:pathLst>
                <a:path h="50800" w="575691">
                  <a:moveTo>
                    <a:pt x="0" y="0"/>
                  </a:moveTo>
                  <a:lnTo>
                    <a:pt x="575691" y="0"/>
                  </a:lnTo>
                  <a:lnTo>
                    <a:pt x="575691" y="50800"/>
                  </a:lnTo>
                  <a:lnTo>
                    <a:pt x="0" y="50800"/>
                  </a:lnTo>
                  <a:close/>
                </a:path>
              </a:pathLst>
            </a:custGeom>
            <a:solidFill>
              <a:srgbClr val="FC9E19"/>
            </a:solidFill>
          </p:spPr>
        </p:sp>
      </p:grpSp>
      <p:sp>
        <p:nvSpPr>
          <p:cNvPr name="TextBox 31" id="31"/>
          <p:cNvSpPr txBox="true"/>
          <p:nvPr/>
        </p:nvSpPr>
        <p:spPr>
          <a:xfrm rot="0">
            <a:off x="13669931" y="6559029"/>
            <a:ext cx="2381687" cy="517206"/>
          </a:xfrm>
          <a:prstGeom prst="rect">
            <a:avLst/>
          </a:prstGeom>
        </p:spPr>
        <p:txBody>
          <a:bodyPr anchor="t" rtlCol="false" tIns="0" lIns="0" bIns="0" rIns="0">
            <a:spAutoFit/>
          </a:bodyPr>
          <a:lstStyle/>
          <a:p>
            <a:pPr algn="ctr">
              <a:lnSpc>
                <a:spcPts val="3639"/>
              </a:lnSpc>
            </a:pPr>
            <a:r>
              <a:rPr lang="en-US" sz="2599" b="true">
                <a:solidFill>
                  <a:srgbClr val="E8F1F1"/>
                </a:solidFill>
                <a:latin typeface="Arimo Bold"/>
                <a:ea typeface="Arimo Bold"/>
                <a:cs typeface="Arimo Bold"/>
                <a:sym typeface="Arimo Bold"/>
              </a:rPr>
              <a:t>Substitution</a:t>
            </a:r>
          </a:p>
        </p:txBody>
      </p:sp>
      <p:sp>
        <p:nvSpPr>
          <p:cNvPr name="TextBox 32" id="32"/>
          <p:cNvSpPr txBox="true"/>
          <p:nvPr/>
        </p:nvSpPr>
        <p:spPr>
          <a:xfrm rot="0">
            <a:off x="10345831" y="7533705"/>
            <a:ext cx="7021323" cy="610332"/>
          </a:xfrm>
          <a:prstGeom prst="rect">
            <a:avLst/>
          </a:prstGeom>
        </p:spPr>
        <p:txBody>
          <a:bodyPr anchor="t" rtlCol="false" tIns="0" lIns="0" bIns="0" rIns="0">
            <a:spAutoFit/>
          </a:bodyPr>
          <a:lstStyle/>
          <a:p>
            <a:pPr algn="ctr">
              <a:lnSpc>
                <a:spcPts val="4349"/>
              </a:lnSpc>
            </a:pPr>
            <a:r>
              <a:rPr lang="en-US" sz="3106" b="true">
                <a:solidFill>
                  <a:srgbClr val="000000"/>
                </a:solidFill>
                <a:latin typeface="Arimo Bold"/>
                <a:ea typeface="Arimo Bold"/>
                <a:cs typeface="Arimo Bold"/>
                <a:sym typeface="Arimo Bold"/>
              </a:rPr>
              <a:t>Gate 3 = (A OR B) XOR (B AND C)</a:t>
            </a:r>
          </a:p>
        </p:txBody>
      </p:sp>
      <p:grpSp>
        <p:nvGrpSpPr>
          <p:cNvPr name="Group 33" id="33"/>
          <p:cNvGrpSpPr/>
          <p:nvPr/>
        </p:nvGrpSpPr>
        <p:grpSpPr>
          <a:xfrm rot="0">
            <a:off x="2703297" y="180743"/>
            <a:ext cx="13213526" cy="9925515"/>
            <a:chOff x="0" y="0"/>
            <a:chExt cx="17618034" cy="13234020"/>
          </a:xfrm>
        </p:grpSpPr>
        <p:sp>
          <p:nvSpPr>
            <p:cNvPr name="Freeform 34" id="3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35" id="3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36" id="3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graphicFrame>
        <p:nvGraphicFramePr>
          <p:cNvPr name="Table 3" id="3"/>
          <p:cNvGraphicFramePr>
            <a:graphicFrameLocks noGrp="true"/>
          </p:cNvGraphicFramePr>
          <p:nvPr/>
        </p:nvGraphicFramePr>
        <p:xfrm>
          <a:off x="3302983" y="3787815"/>
          <a:ext cx="11899900" cy="4381500"/>
        </p:xfrm>
        <a:graphic>
          <a:graphicData uri="http://schemas.openxmlformats.org/drawingml/2006/table">
            <a:tbl>
              <a:tblPr/>
              <a:tblGrid>
                <a:gridCol w="2884946"/>
                <a:gridCol w="2847957"/>
                <a:gridCol w="6166997"/>
              </a:tblGrid>
              <a:tr h="14605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r>
              <a:tr h="14605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4605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4" id="4"/>
          <p:cNvSpPr txBox="true"/>
          <p:nvPr/>
        </p:nvSpPr>
        <p:spPr>
          <a:xfrm rot="0">
            <a:off x="404294" y="-1724"/>
            <a:ext cx="5580147" cy="1254827"/>
          </a:xfrm>
          <a:prstGeom prst="rect">
            <a:avLst/>
          </a:prstGeom>
        </p:spPr>
        <p:txBody>
          <a:bodyPr anchor="t" rtlCol="false" tIns="0" lIns="0" bIns="0" rIns="0">
            <a:spAutoFit/>
          </a:bodyPr>
          <a:lstStyle/>
          <a:p>
            <a:pPr algn="ctr">
              <a:lnSpc>
                <a:spcPts val="4632"/>
              </a:lnSpc>
            </a:pPr>
            <a:r>
              <a:rPr lang="en-US" sz="3309">
                <a:solidFill>
                  <a:srgbClr val="FFFFFF"/>
                </a:solidFill>
                <a:latin typeface="Arimo"/>
                <a:ea typeface="Arimo"/>
                <a:cs typeface="Arimo"/>
                <a:sym typeface="Arimo"/>
              </a:rPr>
              <a:t>Understanding Boolean Operations</a:t>
            </a:r>
          </a:p>
        </p:txBody>
      </p:sp>
      <p:sp>
        <p:nvSpPr>
          <p:cNvPr name="TextBox 5" id="5"/>
          <p:cNvSpPr txBox="true"/>
          <p:nvPr/>
        </p:nvSpPr>
        <p:spPr>
          <a:xfrm rot="0">
            <a:off x="3576581" y="3798628"/>
            <a:ext cx="2407860" cy="1122467"/>
          </a:xfrm>
          <a:prstGeom prst="rect">
            <a:avLst/>
          </a:prstGeom>
        </p:spPr>
        <p:txBody>
          <a:bodyPr anchor="t" rtlCol="false" tIns="0" lIns="0" bIns="0" rIns="0">
            <a:spAutoFit/>
          </a:bodyPr>
          <a:lstStyle/>
          <a:p>
            <a:pPr algn="ctr">
              <a:lnSpc>
                <a:spcPts val="4281"/>
              </a:lnSpc>
            </a:pPr>
            <a:r>
              <a:rPr lang="en-US" sz="3058">
                <a:solidFill>
                  <a:srgbClr val="FFFFFF"/>
                </a:solidFill>
                <a:latin typeface="Code Pro"/>
                <a:ea typeface="Code Pro"/>
                <a:cs typeface="Code Pro"/>
                <a:sym typeface="Code Pro"/>
              </a:rPr>
              <a:t>Boolean values </a:t>
            </a:r>
          </a:p>
        </p:txBody>
      </p:sp>
      <p:sp>
        <p:nvSpPr>
          <p:cNvPr name="TextBox 6" id="6"/>
          <p:cNvSpPr txBox="true"/>
          <p:nvPr/>
        </p:nvSpPr>
        <p:spPr>
          <a:xfrm rot="0">
            <a:off x="3302983" y="2877208"/>
            <a:ext cx="11694945" cy="630306"/>
          </a:xfrm>
          <a:prstGeom prst="rect">
            <a:avLst/>
          </a:prstGeom>
        </p:spPr>
        <p:txBody>
          <a:bodyPr anchor="t" rtlCol="false" tIns="0" lIns="0" bIns="0" rIns="0">
            <a:spAutoFit/>
          </a:bodyPr>
          <a:lstStyle/>
          <a:p>
            <a:pPr algn="ctr">
              <a:lnSpc>
                <a:spcPts val="4632"/>
              </a:lnSpc>
            </a:pPr>
            <a:r>
              <a:rPr lang="en-US" sz="3309">
                <a:solidFill>
                  <a:srgbClr val="285598"/>
                </a:solidFill>
                <a:latin typeface="Code Pro"/>
                <a:ea typeface="Code Pro"/>
                <a:cs typeface="Code Pro"/>
                <a:sym typeface="Code Pro"/>
              </a:rPr>
              <a:t>Boolean values - A value that is either TRUE or FALSE</a:t>
            </a:r>
          </a:p>
        </p:txBody>
      </p:sp>
      <p:sp>
        <p:nvSpPr>
          <p:cNvPr name="TextBox 7" id="7"/>
          <p:cNvSpPr txBox="true"/>
          <p:nvPr/>
        </p:nvSpPr>
        <p:spPr>
          <a:xfrm rot="0">
            <a:off x="6422869" y="3798628"/>
            <a:ext cx="2407860" cy="1122467"/>
          </a:xfrm>
          <a:prstGeom prst="rect">
            <a:avLst/>
          </a:prstGeom>
        </p:spPr>
        <p:txBody>
          <a:bodyPr anchor="t" rtlCol="false" tIns="0" lIns="0" bIns="0" rIns="0">
            <a:spAutoFit/>
          </a:bodyPr>
          <a:lstStyle/>
          <a:p>
            <a:pPr algn="ctr">
              <a:lnSpc>
                <a:spcPts val="4281"/>
              </a:lnSpc>
            </a:pPr>
            <a:r>
              <a:rPr lang="en-US" sz="3058">
                <a:solidFill>
                  <a:srgbClr val="FFFFFF"/>
                </a:solidFill>
                <a:latin typeface="Code Pro"/>
                <a:ea typeface="Code Pro"/>
                <a:cs typeface="Code Pro"/>
                <a:sym typeface="Code Pro"/>
              </a:rPr>
              <a:t>Binary value</a:t>
            </a:r>
          </a:p>
        </p:txBody>
      </p:sp>
      <p:sp>
        <p:nvSpPr>
          <p:cNvPr name="TextBox 8" id="8"/>
          <p:cNvSpPr txBox="true"/>
          <p:nvPr/>
        </p:nvSpPr>
        <p:spPr>
          <a:xfrm rot="0">
            <a:off x="11050727" y="4070091"/>
            <a:ext cx="2407860" cy="579542"/>
          </a:xfrm>
          <a:prstGeom prst="rect">
            <a:avLst/>
          </a:prstGeom>
        </p:spPr>
        <p:txBody>
          <a:bodyPr anchor="t" rtlCol="false" tIns="0" lIns="0" bIns="0" rIns="0">
            <a:spAutoFit/>
          </a:bodyPr>
          <a:lstStyle/>
          <a:p>
            <a:pPr algn="ctr">
              <a:lnSpc>
                <a:spcPts val="4281"/>
              </a:lnSpc>
            </a:pPr>
            <a:r>
              <a:rPr lang="en-US" sz="3058">
                <a:solidFill>
                  <a:srgbClr val="FFFFFF"/>
                </a:solidFill>
                <a:latin typeface="Code Pro"/>
                <a:ea typeface="Code Pro"/>
                <a:cs typeface="Code Pro"/>
                <a:sym typeface="Code Pro"/>
              </a:rPr>
              <a:t>Synonyms</a:t>
            </a:r>
          </a:p>
        </p:txBody>
      </p:sp>
      <p:sp>
        <p:nvSpPr>
          <p:cNvPr name="TextBox 9" id="9"/>
          <p:cNvSpPr txBox="true"/>
          <p:nvPr/>
        </p:nvSpPr>
        <p:spPr>
          <a:xfrm rot="0">
            <a:off x="3455383" y="5648929"/>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True</a:t>
            </a:r>
          </a:p>
        </p:txBody>
      </p:sp>
      <p:sp>
        <p:nvSpPr>
          <p:cNvPr name="TextBox 10" id="10"/>
          <p:cNvSpPr txBox="true"/>
          <p:nvPr/>
        </p:nvSpPr>
        <p:spPr>
          <a:xfrm rot="0">
            <a:off x="3455383" y="7178924"/>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False</a:t>
            </a:r>
          </a:p>
        </p:txBody>
      </p:sp>
      <p:sp>
        <p:nvSpPr>
          <p:cNvPr name="TextBox 11" id="11"/>
          <p:cNvSpPr txBox="true"/>
          <p:nvPr/>
        </p:nvSpPr>
        <p:spPr>
          <a:xfrm rot="0">
            <a:off x="6422869" y="5648929"/>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1</a:t>
            </a:r>
          </a:p>
        </p:txBody>
      </p:sp>
      <p:sp>
        <p:nvSpPr>
          <p:cNvPr name="TextBox 12" id="12"/>
          <p:cNvSpPr txBox="true"/>
          <p:nvPr/>
        </p:nvSpPr>
        <p:spPr>
          <a:xfrm rot="0">
            <a:off x="6422869" y="7178924"/>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0</a:t>
            </a:r>
          </a:p>
        </p:txBody>
      </p:sp>
      <p:sp>
        <p:nvSpPr>
          <p:cNvPr name="TextBox 13" id="13"/>
          <p:cNvSpPr txBox="true"/>
          <p:nvPr/>
        </p:nvSpPr>
        <p:spPr>
          <a:xfrm rot="0">
            <a:off x="10489207" y="7178924"/>
            <a:ext cx="3530899"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Off, No, Negative</a:t>
            </a:r>
          </a:p>
        </p:txBody>
      </p:sp>
      <p:sp>
        <p:nvSpPr>
          <p:cNvPr name="TextBox 14" id="14"/>
          <p:cNvSpPr txBox="true"/>
          <p:nvPr/>
        </p:nvSpPr>
        <p:spPr>
          <a:xfrm rot="0">
            <a:off x="10489207" y="5648929"/>
            <a:ext cx="3530899"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On, Yes, Positive</a:t>
            </a:r>
          </a:p>
        </p:txBody>
      </p:sp>
      <p:grpSp>
        <p:nvGrpSpPr>
          <p:cNvPr name="Group 15" id="15"/>
          <p:cNvGrpSpPr/>
          <p:nvPr/>
        </p:nvGrpSpPr>
        <p:grpSpPr>
          <a:xfrm rot="0">
            <a:off x="2703297" y="180743"/>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464691"/>
        </a:solidFill>
      </p:bgPr>
    </p:bg>
    <p:spTree>
      <p:nvGrpSpPr>
        <p:cNvPr id="1" name=""/>
        <p:cNvGrpSpPr/>
        <p:nvPr/>
      </p:nvGrpSpPr>
      <p:grpSpPr>
        <a:xfrm>
          <a:off x="0" y="0"/>
          <a:ext cx="0" cy="0"/>
          <a:chOff x="0" y="0"/>
          <a:chExt cx="0" cy="0"/>
        </a:xfrm>
      </p:grpSpPr>
      <p:sp>
        <p:nvSpPr>
          <p:cNvPr name="Freeform 2" id="2"/>
          <p:cNvSpPr/>
          <p:nvPr/>
        </p:nvSpPr>
        <p:spPr>
          <a:xfrm flipH="false" flipV="false" rot="0">
            <a:off x="2300965" y="1028700"/>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2798" y="4551393"/>
            <a:ext cx="4460677" cy="4691002"/>
          </a:xfrm>
          <a:custGeom>
            <a:avLst/>
            <a:gdLst/>
            <a:ahLst/>
            <a:cxnLst/>
            <a:rect r="r" b="b" t="t" l="l"/>
            <a:pathLst>
              <a:path h="4691002" w="4460677">
                <a:moveTo>
                  <a:pt x="0" y="0"/>
                </a:moveTo>
                <a:lnTo>
                  <a:pt x="4460677" y="0"/>
                </a:lnTo>
                <a:lnTo>
                  <a:pt x="4460677" y="4691002"/>
                </a:lnTo>
                <a:lnTo>
                  <a:pt x="0" y="4691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892100" y="1028700"/>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022261" y="5385060"/>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713515" y="5465545"/>
            <a:ext cx="3879243" cy="2284946"/>
          </a:xfrm>
          <a:prstGeom prst="rect">
            <a:avLst/>
          </a:prstGeom>
        </p:spPr>
        <p:txBody>
          <a:bodyPr anchor="t" rtlCol="false" tIns="0" lIns="0" bIns="0" rIns="0">
            <a:spAutoFit/>
          </a:bodyPr>
          <a:lstStyle/>
          <a:p>
            <a:pPr algn="ctr">
              <a:lnSpc>
                <a:spcPts val="5833"/>
              </a:lnSpc>
            </a:pPr>
            <a:r>
              <a:rPr lang="en-US" sz="4166">
                <a:solidFill>
                  <a:srgbClr val="000000"/>
                </a:solidFill>
                <a:latin typeface="Arimo"/>
                <a:ea typeface="Arimo"/>
                <a:cs typeface="Arimo"/>
                <a:sym typeface="Arimo"/>
              </a:rPr>
              <a:t>From a logical expression, build a circuit</a:t>
            </a:r>
          </a:p>
        </p:txBody>
      </p:sp>
      <p:sp>
        <p:nvSpPr>
          <p:cNvPr name="Freeform 7" id="7"/>
          <p:cNvSpPr/>
          <p:nvPr/>
        </p:nvSpPr>
        <p:spPr>
          <a:xfrm flipH="false" flipV="false" rot="0">
            <a:off x="13155480" y="3502049"/>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270329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851283" y="2279380"/>
            <a:ext cx="14862196" cy="5218646"/>
          </a:xfrm>
          <a:prstGeom prst="rect">
            <a:avLst/>
          </a:prstGeom>
        </p:spPr>
        <p:txBody>
          <a:bodyPr anchor="t" rtlCol="false" tIns="0" lIns="0" bIns="0" rIns="0">
            <a:spAutoFit/>
          </a:bodyPr>
          <a:lstStyle/>
          <a:p>
            <a:pPr algn="ctr">
              <a:lnSpc>
                <a:spcPts val="5833"/>
              </a:lnSpc>
            </a:pPr>
            <a:r>
              <a:rPr lang="en-US" sz="4166">
                <a:solidFill>
                  <a:srgbClr val="FFFFFF"/>
                </a:solidFill>
                <a:latin typeface="Arimo"/>
                <a:ea typeface="Arimo"/>
                <a:cs typeface="Arimo"/>
                <a:sym typeface="Arimo"/>
              </a:rPr>
              <a:t>A logic circuit can be represented by the following logic expression: </a:t>
            </a:r>
          </a:p>
          <a:p>
            <a:pPr algn="ctr">
              <a:lnSpc>
                <a:spcPts val="5833"/>
              </a:lnSpc>
            </a:pPr>
          </a:p>
          <a:p>
            <a:pPr algn="ctr">
              <a:lnSpc>
                <a:spcPts val="5833"/>
              </a:lnSpc>
            </a:pPr>
            <a:r>
              <a:rPr lang="en-US" sz="4166">
                <a:solidFill>
                  <a:srgbClr val="FFFFFF"/>
                </a:solidFill>
                <a:latin typeface="Arimo"/>
                <a:ea typeface="Arimo"/>
                <a:cs typeface="Arimo"/>
                <a:sym typeface="Arimo"/>
              </a:rPr>
              <a:t>(A NAND C) XOR (NOT B OR C) </a:t>
            </a:r>
          </a:p>
          <a:p>
            <a:pPr algn="ctr">
              <a:lnSpc>
                <a:spcPts val="5833"/>
              </a:lnSpc>
            </a:pPr>
          </a:p>
          <a:p>
            <a:pPr algn="ctr">
              <a:lnSpc>
                <a:spcPts val="5833"/>
              </a:lnSpc>
            </a:pPr>
            <a:r>
              <a:rPr lang="en-US" sz="4166">
                <a:solidFill>
                  <a:srgbClr val="FFFFFF"/>
                </a:solidFill>
                <a:latin typeface="Arimo"/>
                <a:ea typeface="Arimo"/>
                <a:cs typeface="Arimo"/>
                <a:sym typeface="Arimo"/>
              </a:rPr>
              <a:t>Produce a logic circuit and a truth table from the above statement. </a:t>
            </a:r>
          </a:p>
        </p:txBody>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grpSp>
        <p:nvGrpSpPr>
          <p:cNvPr name="Group 5" id="5"/>
          <p:cNvGrpSpPr/>
          <p:nvPr/>
        </p:nvGrpSpPr>
        <p:grpSpPr>
          <a:xfrm rot="0">
            <a:off x="270329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5618542" y="1299575"/>
            <a:ext cx="7326463" cy="3230766"/>
          </a:xfrm>
          <a:custGeom>
            <a:avLst/>
            <a:gdLst/>
            <a:ahLst/>
            <a:cxnLst/>
            <a:rect r="r" b="b" t="t" l="l"/>
            <a:pathLst>
              <a:path h="3230766" w="7326463">
                <a:moveTo>
                  <a:pt x="0" y="0"/>
                </a:moveTo>
                <a:lnTo>
                  <a:pt x="7326463" y="0"/>
                </a:lnTo>
                <a:lnTo>
                  <a:pt x="7326463" y="3230765"/>
                </a:lnTo>
                <a:lnTo>
                  <a:pt x="0" y="3230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0675" y="2478387"/>
            <a:ext cx="14862196" cy="66854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To solve this problem, we need to </a:t>
            </a:r>
            <a:r>
              <a:rPr lang="en-US" sz="4166" u="sng">
                <a:solidFill>
                  <a:srgbClr val="FFFFFF"/>
                </a:solidFill>
                <a:latin typeface="Arimo"/>
                <a:ea typeface="Arimo"/>
                <a:cs typeface="Arimo"/>
                <a:sym typeface="Arimo"/>
              </a:rPr>
              <a:t>break down</a:t>
            </a:r>
            <a:r>
              <a:rPr lang="en-US" sz="4166">
                <a:solidFill>
                  <a:srgbClr val="FFFFFF"/>
                </a:solidFill>
                <a:latin typeface="Arimo"/>
                <a:ea typeface="Arimo"/>
                <a:cs typeface="Arimo"/>
                <a:sym typeface="Arimo"/>
              </a:rPr>
              <a:t> the statement into smaller pieces.</a:t>
            </a:r>
          </a:p>
          <a:p>
            <a:pPr algn="l">
              <a:lnSpc>
                <a:spcPts val="5833"/>
              </a:lnSpc>
            </a:pPr>
          </a:p>
          <a:p>
            <a:pPr algn="l">
              <a:lnSpc>
                <a:spcPts val="5833"/>
              </a:lnSpc>
            </a:pPr>
            <a:r>
              <a:rPr lang="en-US" sz="4166">
                <a:solidFill>
                  <a:srgbClr val="FFFFFF"/>
                </a:solidFill>
                <a:latin typeface="Arimo"/>
                <a:ea typeface="Arimo"/>
                <a:cs typeface="Arimo"/>
                <a:sym typeface="Arimo"/>
              </a:rPr>
              <a:t>Part 1: (A NAND C)</a:t>
            </a:r>
          </a:p>
          <a:p>
            <a:pPr algn="l">
              <a:lnSpc>
                <a:spcPts val="5833"/>
              </a:lnSpc>
            </a:pPr>
            <a:r>
              <a:rPr lang="en-US" sz="4166">
                <a:solidFill>
                  <a:srgbClr val="FFFFFF"/>
                </a:solidFill>
                <a:latin typeface="Arimo"/>
                <a:ea typeface="Arimo"/>
                <a:cs typeface="Arimo"/>
                <a:sym typeface="Arimo"/>
              </a:rPr>
              <a:t>Part 2: (NOT B OR C)</a:t>
            </a:r>
          </a:p>
          <a:p>
            <a:pPr algn="l">
              <a:lnSpc>
                <a:spcPts val="5833"/>
              </a:lnSpc>
            </a:pPr>
          </a:p>
          <a:p>
            <a:pPr algn="l">
              <a:lnSpc>
                <a:spcPts val="5833"/>
              </a:lnSpc>
            </a:pPr>
            <a:r>
              <a:rPr lang="en-US" sz="4166">
                <a:solidFill>
                  <a:srgbClr val="FFFFFF"/>
                </a:solidFill>
                <a:latin typeface="Arimo"/>
                <a:ea typeface="Arimo"/>
                <a:cs typeface="Arimo"/>
                <a:sym typeface="Arimo"/>
              </a:rPr>
              <a:t>Part 3: (Part 1) XOR (Part 2)</a:t>
            </a:r>
          </a:p>
          <a:p>
            <a:pPr algn="l">
              <a:lnSpc>
                <a:spcPts val="5833"/>
              </a:lnSpc>
            </a:pPr>
          </a:p>
          <a:p>
            <a:pPr algn="l">
              <a:lnSpc>
                <a:spcPts val="5833"/>
              </a:lnSpc>
            </a:pPr>
            <a:r>
              <a:rPr lang="en-US" sz="4166">
                <a:solidFill>
                  <a:srgbClr val="FFFFFF"/>
                </a:solidFill>
                <a:latin typeface="Arimo"/>
                <a:ea typeface="Arimo"/>
                <a:cs typeface="Arimo"/>
                <a:sym typeface="Arimo"/>
              </a:rPr>
              <a:t>Let's build the circuit piece by piece</a:t>
            </a:r>
          </a:p>
        </p:txBody>
      </p:sp>
      <p:sp>
        <p:nvSpPr>
          <p:cNvPr name="TextBox 5" id="5"/>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6" id="6"/>
          <p:cNvSpPr txBox="true"/>
          <p:nvPr/>
        </p:nvSpPr>
        <p:spPr>
          <a:xfrm rot="0">
            <a:off x="5838109" y="1460143"/>
            <a:ext cx="6967240" cy="693768"/>
          </a:xfrm>
          <a:prstGeom prst="rect">
            <a:avLst/>
          </a:prstGeom>
        </p:spPr>
        <p:txBody>
          <a:bodyPr anchor="t" rtlCol="false" tIns="0" lIns="0" bIns="0" rIns="0">
            <a:spAutoFit/>
          </a:bodyPr>
          <a:lstStyle/>
          <a:p>
            <a:pPr algn="ctr">
              <a:lnSpc>
                <a:spcPts val="4810"/>
              </a:lnSpc>
            </a:pPr>
            <a:r>
              <a:rPr lang="en-US" sz="3436">
                <a:solidFill>
                  <a:srgbClr val="262752"/>
                </a:solidFill>
                <a:latin typeface="Arimo"/>
                <a:ea typeface="Arimo"/>
                <a:cs typeface="Arimo"/>
                <a:sym typeface="Arimo"/>
              </a:rPr>
              <a:t>(A NAND C) XOR (NOT B OR C) </a:t>
            </a:r>
          </a:p>
        </p:txBody>
      </p:sp>
      <p:grpSp>
        <p:nvGrpSpPr>
          <p:cNvPr name="Group 7" id="7"/>
          <p:cNvGrpSpPr/>
          <p:nvPr/>
        </p:nvGrpSpPr>
        <p:grpSpPr>
          <a:xfrm rot="0">
            <a:off x="2703297" y="180743"/>
            <a:ext cx="13213526" cy="9925515"/>
            <a:chOff x="0" y="0"/>
            <a:chExt cx="17618034" cy="13234020"/>
          </a:xfrm>
        </p:grpSpPr>
        <p:sp>
          <p:nvSpPr>
            <p:cNvPr name="Freeform 8" id="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9" id="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0" id="1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5618542" y="1299575"/>
            <a:ext cx="7326463" cy="3230766"/>
          </a:xfrm>
          <a:custGeom>
            <a:avLst/>
            <a:gdLst/>
            <a:ahLst/>
            <a:cxnLst/>
            <a:rect r="r" b="b" t="t" l="l"/>
            <a:pathLst>
              <a:path h="3230766" w="7326463">
                <a:moveTo>
                  <a:pt x="0" y="0"/>
                </a:moveTo>
                <a:lnTo>
                  <a:pt x="7326463" y="0"/>
                </a:lnTo>
                <a:lnTo>
                  <a:pt x="7326463" y="3230765"/>
                </a:lnTo>
                <a:lnTo>
                  <a:pt x="0" y="3230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912477" y="3716110"/>
            <a:ext cx="4874780" cy="4856649"/>
          </a:xfrm>
          <a:custGeom>
            <a:avLst/>
            <a:gdLst/>
            <a:ahLst/>
            <a:cxnLst/>
            <a:rect r="r" b="b" t="t" l="l"/>
            <a:pathLst>
              <a:path h="4856649" w="4874780">
                <a:moveTo>
                  <a:pt x="0" y="0"/>
                </a:moveTo>
                <a:lnTo>
                  <a:pt x="4874780" y="0"/>
                </a:lnTo>
                <a:lnTo>
                  <a:pt x="4874780" y="4856649"/>
                </a:lnTo>
                <a:lnTo>
                  <a:pt x="0" y="4856649"/>
                </a:lnTo>
                <a:lnTo>
                  <a:pt x="0" y="0"/>
                </a:lnTo>
                <a:close/>
              </a:path>
            </a:pathLst>
          </a:custGeom>
          <a:blipFill>
            <a:blip r:embed="rId6"/>
            <a:stretch>
              <a:fillRect l="-143941" t="-36272" r="-314080" b="-125076"/>
            </a:stretch>
          </a:blipFill>
        </p:spPr>
      </p:sp>
      <p:sp>
        <p:nvSpPr>
          <p:cNvPr name="TextBox 5" id="5"/>
          <p:cNvSpPr txBox="true"/>
          <p:nvPr/>
        </p:nvSpPr>
        <p:spPr>
          <a:xfrm rot="0">
            <a:off x="1850675" y="2478387"/>
            <a:ext cx="14862196" cy="228494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Part 1: (A NAND C)</a:t>
            </a:r>
          </a:p>
          <a:p>
            <a:pPr algn="l">
              <a:lnSpc>
                <a:spcPts val="5833"/>
              </a:lnSpc>
            </a:pPr>
          </a:p>
          <a:p>
            <a:pPr algn="l">
              <a:lnSpc>
                <a:spcPts val="5833"/>
              </a:lnSpc>
            </a:pPr>
          </a:p>
        </p:txBody>
      </p:sp>
      <p:sp>
        <p:nvSpPr>
          <p:cNvPr name="TextBox 6" id="6"/>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7" id="7"/>
          <p:cNvSpPr txBox="true"/>
          <p:nvPr/>
        </p:nvSpPr>
        <p:spPr>
          <a:xfrm rot="0">
            <a:off x="5838109" y="1460143"/>
            <a:ext cx="6967240" cy="693768"/>
          </a:xfrm>
          <a:prstGeom prst="rect">
            <a:avLst/>
          </a:prstGeom>
        </p:spPr>
        <p:txBody>
          <a:bodyPr anchor="t" rtlCol="false" tIns="0" lIns="0" bIns="0" rIns="0">
            <a:spAutoFit/>
          </a:bodyPr>
          <a:lstStyle/>
          <a:p>
            <a:pPr algn="ctr">
              <a:lnSpc>
                <a:spcPts val="4810"/>
              </a:lnSpc>
            </a:pPr>
            <a:r>
              <a:rPr lang="en-US" sz="3436">
                <a:solidFill>
                  <a:srgbClr val="262752"/>
                </a:solidFill>
                <a:latin typeface="Arimo"/>
                <a:ea typeface="Arimo"/>
                <a:cs typeface="Arimo"/>
                <a:sym typeface="Arimo"/>
              </a:rPr>
              <a:t>(A NAND C) XOR (NOT B OR C) </a:t>
            </a:r>
          </a:p>
        </p:txBody>
      </p:sp>
      <p:sp>
        <p:nvSpPr>
          <p:cNvPr name="Freeform 8" id="8"/>
          <p:cNvSpPr/>
          <p:nvPr/>
        </p:nvSpPr>
        <p:spPr>
          <a:xfrm flipH="false" flipV="false" rot="0">
            <a:off x="3192781" y="3716110"/>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308955" y="3675332"/>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Freeform 10" id="10"/>
          <p:cNvSpPr/>
          <p:nvPr/>
        </p:nvSpPr>
        <p:spPr>
          <a:xfrm flipH="false" flipV="false" rot="0">
            <a:off x="3192781" y="5460585"/>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3308955" y="5419807"/>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Freeform 12" id="12"/>
          <p:cNvSpPr/>
          <p:nvPr/>
        </p:nvSpPr>
        <p:spPr>
          <a:xfrm flipH="false" flipV="false" rot="0">
            <a:off x="3192781" y="745891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308955" y="741814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grpSp>
        <p:nvGrpSpPr>
          <p:cNvPr name="Group 14" id="14"/>
          <p:cNvGrpSpPr/>
          <p:nvPr/>
        </p:nvGrpSpPr>
        <p:grpSpPr>
          <a:xfrm rot="0">
            <a:off x="2703297" y="180743"/>
            <a:ext cx="13213526" cy="9925515"/>
            <a:chOff x="0" y="0"/>
            <a:chExt cx="17618034" cy="13234020"/>
          </a:xfrm>
        </p:grpSpPr>
        <p:sp>
          <p:nvSpPr>
            <p:cNvPr name="Freeform 15" id="1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6" id="1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7" id="1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5618542" y="1299575"/>
            <a:ext cx="7326463" cy="3230766"/>
          </a:xfrm>
          <a:custGeom>
            <a:avLst/>
            <a:gdLst/>
            <a:ahLst/>
            <a:cxnLst/>
            <a:rect r="r" b="b" t="t" l="l"/>
            <a:pathLst>
              <a:path h="3230766" w="7326463">
                <a:moveTo>
                  <a:pt x="0" y="0"/>
                </a:moveTo>
                <a:lnTo>
                  <a:pt x="7326463" y="0"/>
                </a:lnTo>
                <a:lnTo>
                  <a:pt x="7326463" y="3230765"/>
                </a:lnTo>
                <a:lnTo>
                  <a:pt x="0" y="3230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0675" y="2478387"/>
            <a:ext cx="14862196"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Part 2: (NOT B OR C)</a:t>
            </a:r>
          </a:p>
        </p:txBody>
      </p:sp>
      <p:sp>
        <p:nvSpPr>
          <p:cNvPr name="Freeform 5" id="5"/>
          <p:cNvSpPr/>
          <p:nvPr/>
        </p:nvSpPr>
        <p:spPr>
          <a:xfrm flipH="false" flipV="false" rot="0">
            <a:off x="3538560" y="329648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3538560" y="457601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538560" y="6097417"/>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4258255" y="3469970"/>
            <a:ext cx="3881013" cy="5338593"/>
          </a:xfrm>
          <a:custGeom>
            <a:avLst/>
            <a:gdLst/>
            <a:ahLst/>
            <a:cxnLst/>
            <a:rect r="r" b="b" t="t" l="l"/>
            <a:pathLst>
              <a:path h="5338593" w="3881013">
                <a:moveTo>
                  <a:pt x="0" y="0"/>
                </a:moveTo>
                <a:lnTo>
                  <a:pt x="3881013" y="0"/>
                </a:lnTo>
                <a:lnTo>
                  <a:pt x="3881013" y="5338593"/>
                </a:lnTo>
                <a:lnTo>
                  <a:pt x="0" y="5338593"/>
                </a:lnTo>
                <a:lnTo>
                  <a:pt x="0" y="0"/>
                </a:lnTo>
                <a:close/>
              </a:path>
            </a:pathLst>
          </a:custGeom>
          <a:blipFill>
            <a:blip r:embed="rId8"/>
            <a:stretch>
              <a:fillRect l="-135771" t="-29345" r="-311915" b="-56469"/>
            </a:stretch>
          </a:blipFill>
        </p:spPr>
      </p:sp>
      <p:sp>
        <p:nvSpPr>
          <p:cNvPr name="TextBox 9" id="9"/>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10" id="10"/>
          <p:cNvSpPr txBox="true"/>
          <p:nvPr/>
        </p:nvSpPr>
        <p:spPr>
          <a:xfrm rot="0">
            <a:off x="5838109" y="1460143"/>
            <a:ext cx="6967240" cy="693768"/>
          </a:xfrm>
          <a:prstGeom prst="rect">
            <a:avLst/>
          </a:prstGeom>
        </p:spPr>
        <p:txBody>
          <a:bodyPr anchor="t" rtlCol="false" tIns="0" lIns="0" bIns="0" rIns="0">
            <a:spAutoFit/>
          </a:bodyPr>
          <a:lstStyle/>
          <a:p>
            <a:pPr algn="ctr">
              <a:lnSpc>
                <a:spcPts val="4810"/>
              </a:lnSpc>
            </a:pPr>
            <a:r>
              <a:rPr lang="en-US" sz="3436">
                <a:solidFill>
                  <a:srgbClr val="262752"/>
                </a:solidFill>
                <a:latin typeface="Arimo"/>
                <a:ea typeface="Arimo"/>
                <a:cs typeface="Arimo"/>
                <a:sym typeface="Arimo"/>
              </a:rPr>
              <a:t>(A NAND C) XOR (NOT B OR C) </a:t>
            </a:r>
          </a:p>
        </p:txBody>
      </p:sp>
      <p:sp>
        <p:nvSpPr>
          <p:cNvPr name="TextBox 11" id="11"/>
          <p:cNvSpPr txBox="true"/>
          <p:nvPr/>
        </p:nvSpPr>
        <p:spPr>
          <a:xfrm rot="0">
            <a:off x="3654733" y="3255705"/>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12" id="12"/>
          <p:cNvSpPr txBox="true"/>
          <p:nvPr/>
        </p:nvSpPr>
        <p:spPr>
          <a:xfrm rot="0">
            <a:off x="3654733" y="4535235"/>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13" id="13"/>
          <p:cNvSpPr txBox="true"/>
          <p:nvPr/>
        </p:nvSpPr>
        <p:spPr>
          <a:xfrm rot="0">
            <a:off x="3654733" y="605664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Freeform 14" id="14"/>
          <p:cNvSpPr/>
          <p:nvPr/>
        </p:nvSpPr>
        <p:spPr>
          <a:xfrm flipH="false" flipV="false" rot="0">
            <a:off x="5598786" y="6970312"/>
            <a:ext cx="2116620" cy="2116620"/>
          </a:xfrm>
          <a:custGeom>
            <a:avLst/>
            <a:gdLst/>
            <a:ahLst/>
            <a:cxnLst/>
            <a:rect r="r" b="b" t="t" l="l"/>
            <a:pathLst>
              <a:path h="2116620" w="2116620">
                <a:moveTo>
                  <a:pt x="0" y="0"/>
                </a:moveTo>
                <a:lnTo>
                  <a:pt x="2116620" y="0"/>
                </a:lnTo>
                <a:lnTo>
                  <a:pt x="2116620" y="2116620"/>
                </a:lnTo>
                <a:lnTo>
                  <a:pt x="0" y="21166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5" id="15"/>
          <p:cNvGrpSpPr/>
          <p:nvPr/>
        </p:nvGrpSpPr>
        <p:grpSpPr>
          <a:xfrm rot="0">
            <a:off x="2703297" y="180743"/>
            <a:ext cx="13213526" cy="9925515"/>
            <a:chOff x="0" y="0"/>
            <a:chExt cx="17618034" cy="13234020"/>
          </a:xfrm>
        </p:grpSpPr>
        <p:sp>
          <p:nvSpPr>
            <p:cNvPr name="Freeform 16" id="1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17" id="1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18" id="1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5618542" y="1299575"/>
            <a:ext cx="7326463" cy="3230766"/>
          </a:xfrm>
          <a:custGeom>
            <a:avLst/>
            <a:gdLst/>
            <a:ahLst/>
            <a:cxnLst/>
            <a:rect r="r" b="b" t="t" l="l"/>
            <a:pathLst>
              <a:path h="3230766" w="7326463">
                <a:moveTo>
                  <a:pt x="0" y="0"/>
                </a:moveTo>
                <a:lnTo>
                  <a:pt x="7326463" y="0"/>
                </a:lnTo>
                <a:lnTo>
                  <a:pt x="7326463" y="3230765"/>
                </a:lnTo>
                <a:lnTo>
                  <a:pt x="0" y="3230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838109" y="3455600"/>
            <a:ext cx="6118924" cy="5802700"/>
          </a:xfrm>
          <a:custGeom>
            <a:avLst/>
            <a:gdLst/>
            <a:ahLst/>
            <a:cxnLst/>
            <a:rect r="r" b="b" t="t" l="l"/>
            <a:pathLst>
              <a:path h="5802700" w="6118924">
                <a:moveTo>
                  <a:pt x="0" y="0"/>
                </a:moveTo>
                <a:lnTo>
                  <a:pt x="6118924" y="0"/>
                </a:lnTo>
                <a:lnTo>
                  <a:pt x="6118924" y="5802700"/>
                </a:lnTo>
                <a:lnTo>
                  <a:pt x="0" y="5802700"/>
                </a:lnTo>
                <a:lnTo>
                  <a:pt x="0" y="0"/>
                </a:lnTo>
                <a:close/>
              </a:path>
            </a:pathLst>
          </a:custGeom>
          <a:blipFill>
            <a:blip r:embed="rId6"/>
            <a:stretch>
              <a:fillRect l="-97343" t="-27487" r="-185401" b="-60836"/>
            </a:stretch>
          </a:blipFill>
        </p:spPr>
      </p:sp>
      <p:sp>
        <p:nvSpPr>
          <p:cNvPr name="TextBox 5" id="5"/>
          <p:cNvSpPr txBox="true"/>
          <p:nvPr/>
        </p:nvSpPr>
        <p:spPr>
          <a:xfrm rot="0">
            <a:off x="1850675" y="2478387"/>
            <a:ext cx="14862196"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Part 3: (Part 1) XOR (Part 2)</a:t>
            </a:r>
          </a:p>
        </p:txBody>
      </p:sp>
      <p:sp>
        <p:nvSpPr>
          <p:cNvPr name="TextBox 6" id="6"/>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7" id="7"/>
          <p:cNvSpPr txBox="true"/>
          <p:nvPr/>
        </p:nvSpPr>
        <p:spPr>
          <a:xfrm rot="0">
            <a:off x="5838109" y="1460143"/>
            <a:ext cx="6967240" cy="693768"/>
          </a:xfrm>
          <a:prstGeom prst="rect">
            <a:avLst/>
          </a:prstGeom>
        </p:spPr>
        <p:txBody>
          <a:bodyPr anchor="t" rtlCol="false" tIns="0" lIns="0" bIns="0" rIns="0">
            <a:spAutoFit/>
          </a:bodyPr>
          <a:lstStyle/>
          <a:p>
            <a:pPr algn="ctr">
              <a:lnSpc>
                <a:spcPts val="4810"/>
              </a:lnSpc>
            </a:pPr>
            <a:r>
              <a:rPr lang="en-US" sz="3436">
                <a:solidFill>
                  <a:srgbClr val="262752"/>
                </a:solidFill>
                <a:latin typeface="Arimo"/>
                <a:ea typeface="Arimo"/>
                <a:cs typeface="Arimo"/>
                <a:sym typeface="Arimo"/>
              </a:rPr>
              <a:t>(A NAND C) XOR (NOT B OR C) </a:t>
            </a:r>
          </a:p>
        </p:txBody>
      </p:sp>
      <p:sp>
        <p:nvSpPr>
          <p:cNvPr name="Freeform 8" id="8"/>
          <p:cNvSpPr/>
          <p:nvPr/>
        </p:nvSpPr>
        <p:spPr>
          <a:xfrm flipH="false" flipV="false" rot="0">
            <a:off x="7379468" y="7739131"/>
            <a:ext cx="1902305" cy="1902305"/>
          </a:xfrm>
          <a:custGeom>
            <a:avLst/>
            <a:gdLst/>
            <a:ahLst/>
            <a:cxnLst/>
            <a:rect r="r" b="b" t="t" l="l"/>
            <a:pathLst>
              <a:path h="1902305" w="1902305">
                <a:moveTo>
                  <a:pt x="0" y="0"/>
                </a:moveTo>
                <a:lnTo>
                  <a:pt x="1902305" y="0"/>
                </a:lnTo>
                <a:lnTo>
                  <a:pt x="1902305" y="1902305"/>
                </a:lnTo>
                <a:lnTo>
                  <a:pt x="0" y="1902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7802481" y="5836825"/>
            <a:ext cx="1902305" cy="1902305"/>
          </a:xfrm>
          <a:custGeom>
            <a:avLst/>
            <a:gdLst/>
            <a:ahLst/>
            <a:cxnLst/>
            <a:rect r="r" b="b" t="t" l="l"/>
            <a:pathLst>
              <a:path h="1902305" w="1902305">
                <a:moveTo>
                  <a:pt x="0" y="0"/>
                </a:moveTo>
                <a:lnTo>
                  <a:pt x="1902305" y="0"/>
                </a:lnTo>
                <a:lnTo>
                  <a:pt x="1902305" y="1902305"/>
                </a:lnTo>
                <a:lnTo>
                  <a:pt x="0" y="1902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7526007">
            <a:off x="8709567" y="5348550"/>
            <a:ext cx="738406" cy="38100"/>
            <a:chOff x="0" y="0"/>
            <a:chExt cx="984541" cy="50800"/>
          </a:xfrm>
        </p:grpSpPr>
        <p:sp>
          <p:nvSpPr>
            <p:cNvPr name="Freeform 11" id="11"/>
            <p:cNvSpPr/>
            <p:nvPr/>
          </p:nvSpPr>
          <p:spPr>
            <a:xfrm flipH="false" flipV="false" rot="0">
              <a:off x="25400" y="0"/>
              <a:ext cx="933704" cy="50800"/>
            </a:xfrm>
            <a:custGeom>
              <a:avLst/>
              <a:gdLst/>
              <a:ahLst/>
              <a:cxnLst/>
              <a:rect r="r" b="b" t="t" l="l"/>
              <a:pathLst>
                <a:path h="50800" w="933704">
                  <a:moveTo>
                    <a:pt x="0" y="0"/>
                  </a:moveTo>
                  <a:lnTo>
                    <a:pt x="933704" y="0"/>
                  </a:lnTo>
                  <a:lnTo>
                    <a:pt x="933704" y="50800"/>
                  </a:lnTo>
                  <a:lnTo>
                    <a:pt x="0" y="50800"/>
                  </a:lnTo>
                  <a:close/>
                </a:path>
              </a:pathLst>
            </a:custGeom>
            <a:solidFill>
              <a:srgbClr val="FC9E19"/>
            </a:solidFill>
          </p:spPr>
        </p:sp>
      </p:grpSp>
      <p:grpSp>
        <p:nvGrpSpPr>
          <p:cNvPr name="Group 12" id="12"/>
          <p:cNvGrpSpPr/>
          <p:nvPr/>
        </p:nvGrpSpPr>
        <p:grpSpPr>
          <a:xfrm rot="0">
            <a:off x="4485908" y="8187428"/>
            <a:ext cx="2912610" cy="38100"/>
            <a:chOff x="0" y="0"/>
            <a:chExt cx="3883480" cy="50800"/>
          </a:xfrm>
        </p:grpSpPr>
        <p:sp>
          <p:nvSpPr>
            <p:cNvPr name="Freeform 13" id="13"/>
            <p:cNvSpPr/>
            <p:nvPr/>
          </p:nvSpPr>
          <p:spPr>
            <a:xfrm flipH="false" flipV="false" rot="0">
              <a:off x="25400" y="0"/>
              <a:ext cx="3832733" cy="50800"/>
            </a:xfrm>
            <a:custGeom>
              <a:avLst/>
              <a:gdLst/>
              <a:ahLst/>
              <a:cxnLst/>
              <a:rect r="r" b="b" t="t" l="l"/>
              <a:pathLst>
                <a:path h="50800" w="3832733">
                  <a:moveTo>
                    <a:pt x="0" y="0"/>
                  </a:moveTo>
                  <a:lnTo>
                    <a:pt x="3832733" y="0"/>
                  </a:lnTo>
                  <a:lnTo>
                    <a:pt x="3832733" y="50800"/>
                  </a:lnTo>
                  <a:lnTo>
                    <a:pt x="0" y="50800"/>
                  </a:lnTo>
                  <a:close/>
                </a:path>
              </a:pathLst>
            </a:custGeom>
            <a:solidFill>
              <a:srgbClr val="FC9E19"/>
            </a:solidFill>
          </p:spPr>
        </p:sp>
      </p:grpSp>
      <p:sp>
        <p:nvSpPr>
          <p:cNvPr name="TextBox 14" id="14"/>
          <p:cNvSpPr txBox="true"/>
          <p:nvPr/>
        </p:nvSpPr>
        <p:spPr>
          <a:xfrm rot="0">
            <a:off x="8753633" y="4173004"/>
            <a:ext cx="1727787"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Gate 1</a:t>
            </a:r>
          </a:p>
        </p:txBody>
      </p:sp>
      <p:sp>
        <p:nvSpPr>
          <p:cNvPr name="TextBox 15" id="15"/>
          <p:cNvSpPr txBox="true"/>
          <p:nvPr/>
        </p:nvSpPr>
        <p:spPr>
          <a:xfrm rot="0">
            <a:off x="2777171" y="7740280"/>
            <a:ext cx="1727787"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Gate 2</a:t>
            </a:r>
          </a:p>
        </p:txBody>
      </p:sp>
      <p:sp>
        <p:nvSpPr>
          <p:cNvPr name="Freeform 16" id="16"/>
          <p:cNvSpPr/>
          <p:nvPr/>
        </p:nvSpPr>
        <p:spPr>
          <a:xfrm flipH="false" flipV="false" rot="0">
            <a:off x="5081769" y="3455600"/>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5081769" y="478284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5081769" y="642732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5197943" y="3414822"/>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20" id="20"/>
          <p:cNvSpPr txBox="true"/>
          <p:nvPr/>
        </p:nvSpPr>
        <p:spPr>
          <a:xfrm rot="0">
            <a:off x="5197943" y="474207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21" id="21"/>
          <p:cNvSpPr txBox="true"/>
          <p:nvPr/>
        </p:nvSpPr>
        <p:spPr>
          <a:xfrm rot="0">
            <a:off x="5197943" y="6386548"/>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grpSp>
        <p:nvGrpSpPr>
          <p:cNvPr name="Group 22" id="22"/>
          <p:cNvGrpSpPr/>
          <p:nvPr/>
        </p:nvGrpSpPr>
        <p:grpSpPr>
          <a:xfrm rot="0">
            <a:off x="2703297" y="180743"/>
            <a:ext cx="13213526" cy="9925515"/>
            <a:chOff x="0" y="0"/>
            <a:chExt cx="17618034" cy="13234020"/>
          </a:xfrm>
        </p:grpSpPr>
        <p:sp>
          <p:nvSpPr>
            <p:cNvPr name="Freeform 23" id="2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24" id="2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25" id="2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2615748" y="1775221"/>
            <a:ext cx="5952462" cy="2624869"/>
          </a:xfrm>
          <a:custGeom>
            <a:avLst/>
            <a:gdLst/>
            <a:ahLst/>
            <a:cxnLst/>
            <a:rect r="r" b="b" t="t" l="l"/>
            <a:pathLst>
              <a:path h="2624869" w="5952462">
                <a:moveTo>
                  <a:pt x="0" y="0"/>
                </a:moveTo>
                <a:lnTo>
                  <a:pt x="5952462" y="0"/>
                </a:lnTo>
                <a:lnTo>
                  <a:pt x="5952462" y="2624869"/>
                </a:lnTo>
                <a:lnTo>
                  <a:pt x="0" y="2624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615748" y="2979258"/>
            <a:ext cx="7068036" cy="6691242"/>
          </a:xfrm>
          <a:custGeom>
            <a:avLst/>
            <a:gdLst/>
            <a:ahLst/>
            <a:cxnLst/>
            <a:rect r="r" b="b" t="t" l="l"/>
            <a:pathLst>
              <a:path h="6691242" w="7068036">
                <a:moveTo>
                  <a:pt x="0" y="0"/>
                </a:moveTo>
                <a:lnTo>
                  <a:pt x="7068036" y="0"/>
                </a:lnTo>
                <a:lnTo>
                  <a:pt x="7068036" y="6691242"/>
                </a:lnTo>
                <a:lnTo>
                  <a:pt x="0" y="6691242"/>
                </a:lnTo>
                <a:lnTo>
                  <a:pt x="0" y="0"/>
                </a:lnTo>
                <a:close/>
              </a:path>
            </a:pathLst>
          </a:custGeom>
          <a:blipFill>
            <a:blip r:embed="rId6"/>
            <a:stretch>
              <a:fillRect l="-97004" t="-27487" r="-185082" b="-60836"/>
            </a:stretch>
          </a:blipFill>
        </p:spPr>
      </p:sp>
      <p:sp>
        <p:nvSpPr>
          <p:cNvPr name="TextBox 5" id="5"/>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6" id="6"/>
          <p:cNvSpPr txBox="true"/>
          <p:nvPr/>
        </p:nvSpPr>
        <p:spPr>
          <a:xfrm rot="0">
            <a:off x="2794138" y="1892572"/>
            <a:ext cx="5660608" cy="576763"/>
          </a:xfrm>
          <a:prstGeom prst="rect">
            <a:avLst/>
          </a:prstGeom>
        </p:spPr>
        <p:txBody>
          <a:bodyPr anchor="t" rtlCol="false" tIns="0" lIns="0" bIns="0" rIns="0">
            <a:spAutoFit/>
          </a:bodyPr>
          <a:lstStyle/>
          <a:p>
            <a:pPr algn="ctr">
              <a:lnSpc>
                <a:spcPts val="3907"/>
              </a:lnSpc>
            </a:pPr>
            <a:r>
              <a:rPr lang="en-US" sz="2790">
                <a:solidFill>
                  <a:srgbClr val="262752"/>
                </a:solidFill>
                <a:latin typeface="Arimo"/>
                <a:ea typeface="Arimo"/>
                <a:cs typeface="Arimo"/>
                <a:sym typeface="Arimo"/>
              </a:rPr>
              <a:t>(A NAND C) XOR (NOT B OR C) </a:t>
            </a:r>
          </a:p>
        </p:txBody>
      </p:sp>
      <p:sp>
        <p:nvSpPr>
          <p:cNvPr name="Freeform 7" id="7"/>
          <p:cNvSpPr/>
          <p:nvPr/>
        </p:nvSpPr>
        <p:spPr>
          <a:xfrm flipH="false" flipV="false" rot="0">
            <a:off x="1896052" y="310560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896052" y="456883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896052" y="6580102"/>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2012226" y="306483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11" id="11"/>
          <p:cNvSpPr txBox="true"/>
          <p:nvPr/>
        </p:nvSpPr>
        <p:spPr>
          <a:xfrm rot="0">
            <a:off x="2012226" y="4528058"/>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12" id="12"/>
          <p:cNvSpPr txBox="true"/>
          <p:nvPr/>
        </p:nvSpPr>
        <p:spPr>
          <a:xfrm rot="0">
            <a:off x="2012226" y="6539324"/>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TextBox 13" id="13"/>
          <p:cNvSpPr txBox="true"/>
          <p:nvPr/>
        </p:nvSpPr>
        <p:spPr>
          <a:xfrm rot="0">
            <a:off x="10754734" y="2857958"/>
            <a:ext cx="6119257" cy="4690996"/>
          </a:xfrm>
          <a:prstGeom prst="rect">
            <a:avLst/>
          </a:prstGeom>
        </p:spPr>
        <p:txBody>
          <a:bodyPr anchor="t" rtlCol="false" tIns="0" lIns="0" bIns="0" rIns="0">
            <a:spAutoFit/>
          </a:bodyPr>
          <a:lstStyle/>
          <a:p>
            <a:pPr algn="ctr">
              <a:lnSpc>
                <a:spcPts val="7219"/>
              </a:lnSpc>
            </a:pPr>
            <a:r>
              <a:rPr lang="en-US" sz="5156">
                <a:solidFill>
                  <a:srgbClr val="FFFFFF"/>
                </a:solidFill>
                <a:latin typeface="Arimo"/>
                <a:ea typeface="Arimo"/>
                <a:cs typeface="Arimo"/>
                <a:sym typeface="Arimo"/>
              </a:rPr>
              <a:t>Now, let's build a truth table from this circuit (same techniques from Worked Example 1)</a:t>
            </a:r>
          </a:p>
        </p:txBody>
      </p:sp>
      <p:grpSp>
        <p:nvGrpSpPr>
          <p:cNvPr name="Group 14" id="14"/>
          <p:cNvGrpSpPr/>
          <p:nvPr/>
        </p:nvGrpSpPr>
        <p:grpSpPr>
          <a:xfrm rot="0">
            <a:off x="2703297" y="180743"/>
            <a:ext cx="13213526" cy="9925515"/>
            <a:chOff x="0" y="0"/>
            <a:chExt cx="17618034" cy="13234020"/>
          </a:xfrm>
        </p:grpSpPr>
        <p:sp>
          <p:nvSpPr>
            <p:cNvPr name="Freeform 15" id="1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6" id="1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7" id="1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2615748" y="1775221"/>
            <a:ext cx="5952462" cy="2624869"/>
          </a:xfrm>
          <a:custGeom>
            <a:avLst/>
            <a:gdLst/>
            <a:ahLst/>
            <a:cxnLst/>
            <a:rect r="r" b="b" t="t" l="l"/>
            <a:pathLst>
              <a:path h="2624869" w="5952462">
                <a:moveTo>
                  <a:pt x="0" y="0"/>
                </a:moveTo>
                <a:lnTo>
                  <a:pt x="5952462" y="0"/>
                </a:lnTo>
                <a:lnTo>
                  <a:pt x="5952462" y="2624869"/>
                </a:lnTo>
                <a:lnTo>
                  <a:pt x="0" y="2624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615748" y="2979258"/>
            <a:ext cx="7068036" cy="6691242"/>
          </a:xfrm>
          <a:custGeom>
            <a:avLst/>
            <a:gdLst/>
            <a:ahLst/>
            <a:cxnLst/>
            <a:rect r="r" b="b" t="t" l="l"/>
            <a:pathLst>
              <a:path h="6691242" w="7068036">
                <a:moveTo>
                  <a:pt x="0" y="0"/>
                </a:moveTo>
                <a:lnTo>
                  <a:pt x="7068036" y="0"/>
                </a:lnTo>
                <a:lnTo>
                  <a:pt x="7068036" y="6691242"/>
                </a:lnTo>
                <a:lnTo>
                  <a:pt x="0" y="6691242"/>
                </a:lnTo>
                <a:lnTo>
                  <a:pt x="0" y="0"/>
                </a:lnTo>
                <a:close/>
              </a:path>
            </a:pathLst>
          </a:custGeom>
          <a:blipFill>
            <a:blip r:embed="rId6"/>
            <a:stretch>
              <a:fillRect l="-97004" t="-27487" r="-185082" b="-60836"/>
            </a:stretch>
          </a:blipFill>
        </p:spPr>
      </p:sp>
      <p:sp>
        <p:nvSpPr>
          <p:cNvPr name="TextBox 5" id="5"/>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6" id="6"/>
          <p:cNvSpPr txBox="true"/>
          <p:nvPr/>
        </p:nvSpPr>
        <p:spPr>
          <a:xfrm rot="0">
            <a:off x="2794138" y="1892572"/>
            <a:ext cx="5660608" cy="576763"/>
          </a:xfrm>
          <a:prstGeom prst="rect">
            <a:avLst/>
          </a:prstGeom>
        </p:spPr>
        <p:txBody>
          <a:bodyPr anchor="t" rtlCol="false" tIns="0" lIns="0" bIns="0" rIns="0">
            <a:spAutoFit/>
          </a:bodyPr>
          <a:lstStyle/>
          <a:p>
            <a:pPr algn="ctr">
              <a:lnSpc>
                <a:spcPts val="3907"/>
              </a:lnSpc>
            </a:pPr>
            <a:r>
              <a:rPr lang="en-US" sz="2790">
                <a:solidFill>
                  <a:srgbClr val="262752"/>
                </a:solidFill>
                <a:latin typeface="Arimo"/>
                <a:ea typeface="Arimo"/>
                <a:cs typeface="Arimo"/>
                <a:sym typeface="Arimo"/>
              </a:rPr>
              <a:t>(A NAND C) XOR (NOT B OR C) </a:t>
            </a:r>
          </a:p>
        </p:txBody>
      </p:sp>
      <p:sp>
        <p:nvSpPr>
          <p:cNvPr name="Freeform 7" id="7"/>
          <p:cNvSpPr/>
          <p:nvPr/>
        </p:nvSpPr>
        <p:spPr>
          <a:xfrm flipH="false" flipV="false" rot="0">
            <a:off x="1896052" y="310560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896052" y="456883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896052" y="6580102"/>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2012226" y="306483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11" id="11"/>
          <p:cNvSpPr txBox="true"/>
          <p:nvPr/>
        </p:nvSpPr>
        <p:spPr>
          <a:xfrm rot="0">
            <a:off x="2012226" y="4528058"/>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12" id="12"/>
          <p:cNvSpPr txBox="true"/>
          <p:nvPr/>
        </p:nvSpPr>
        <p:spPr>
          <a:xfrm rot="0">
            <a:off x="2012226" y="6539324"/>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TextBox 13" id="13"/>
          <p:cNvSpPr txBox="true"/>
          <p:nvPr/>
        </p:nvSpPr>
        <p:spPr>
          <a:xfrm rot="0">
            <a:off x="9864759" y="2066654"/>
            <a:ext cx="7609607" cy="66854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Steps:</a:t>
            </a:r>
          </a:p>
          <a:p>
            <a:pPr algn="l" marL="952402" indent="-317467" lvl="2">
              <a:lnSpc>
                <a:spcPts val="5833"/>
              </a:lnSpc>
              <a:buFont typeface="Arial"/>
              <a:buChar char="⚬"/>
            </a:pPr>
            <a:r>
              <a:rPr lang="en-US" sz="4166">
                <a:solidFill>
                  <a:srgbClr val="FFFFFF"/>
                </a:solidFill>
                <a:latin typeface="Arimo"/>
                <a:ea typeface="Arimo"/>
                <a:cs typeface="Arimo"/>
                <a:sym typeface="Arimo"/>
              </a:rPr>
              <a:t>Identify all the possible combinations of input</a:t>
            </a:r>
          </a:p>
          <a:p>
            <a:pPr algn="l" marL="952402" indent="-317467" lvl="2">
              <a:lnSpc>
                <a:spcPts val="5833"/>
              </a:lnSpc>
              <a:buFont typeface="Arial"/>
              <a:buChar char="⚬"/>
            </a:pPr>
            <a:r>
              <a:rPr lang="en-US" sz="4166">
                <a:solidFill>
                  <a:srgbClr val="FFFFFF"/>
                </a:solidFill>
                <a:latin typeface="Arimo"/>
                <a:ea typeface="Arimo"/>
                <a:cs typeface="Arimo"/>
                <a:sym typeface="Arimo"/>
              </a:rPr>
              <a:t>Work out the solution for intermediate output (layer by layer)</a:t>
            </a:r>
          </a:p>
          <a:p>
            <a:pPr algn="l" marL="952402" indent="-317467" lvl="2">
              <a:lnSpc>
                <a:spcPts val="5833"/>
              </a:lnSpc>
              <a:buFont typeface="Arial"/>
              <a:buChar char="⚬"/>
            </a:pPr>
            <a:r>
              <a:rPr lang="en-US" sz="4166">
                <a:solidFill>
                  <a:srgbClr val="FFFFFF"/>
                </a:solidFill>
                <a:latin typeface="Arimo"/>
                <a:ea typeface="Arimo"/>
                <a:cs typeface="Arimo"/>
                <a:sym typeface="Arimo"/>
              </a:rPr>
              <a:t>Using the intermediate outputs, construct the final output</a:t>
            </a:r>
          </a:p>
        </p:txBody>
      </p:sp>
      <p:grpSp>
        <p:nvGrpSpPr>
          <p:cNvPr name="Group 14" id="14"/>
          <p:cNvGrpSpPr/>
          <p:nvPr/>
        </p:nvGrpSpPr>
        <p:grpSpPr>
          <a:xfrm rot="0">
            <a:off x="2703297" y="180743"/>
            <a:ext cx="13213526" cy="9925515"/>
            <a:chOff x="0" y="0"/>
            <a:chExt cx="17618034" cy="13234020"/>
          </a:xfrm>
        </p:grpSpPr>
        <p:sp>
          <p:nvSpPr>
            <p:cNvPr name="Freeform 15" id="1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16" id="1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17" id="1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1028700" y="1941202"/>
            <a:ext cx="16014896"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Steps:</a:t>
            </a:r>
          </a:p>
          <a:p>
            <a:pPr algn="l" marL="952402" indent="-317467" lvl="2">
              <a:lnSpc>
                <a:spcPts val="5833"/>
              </a:lnSpc>
              <a:buFont typeface="Arial"/>
              <a:buChar char="⚬"/>
            </a:pPr>
            <a:r>
              <a:rPr lang="en-US" sz="4166">
                <a:solidFill>
                  <a:srgbClr val="FFFFFF"/>
                </a:solidFill>
                <a:latin typeface="Arimo"/>
                <a:ea typeface="Arimo"/>
                <a:cs typeface="Arimo"/>
                <a:sym typeface="Arimo"/>
              </a:rPr>
              <a:t>Identify all the possible combinations of input (3 inputs)</a:t>
            </a:r>
          </a:p>
        </p:txBody>
      </p:sp>
      <p:graphicFrame>
        <p:nvGraphicFramePr>
          <p:cNvPr name="Table 5" id="5"/>
          <p:cNvGraphicFramePr>
            <a:graphicFrameLocks noGrp="true"/>
          </p:cNvGraphicFramePr>
          <p:nvPr/>
        </p:nvGraphicFramePr>
        <p:xfrm>
          <a:off x="2788300" y="3622146"/>
          <a:ext cx="5613400" cy="6070600"/>
        </p:xfrm>
        <a:graphic>
          <a:graphicData uri="http://schemas.openxmlformats.org/drawingml/2006/table">
            <a:tbl>
              <a:tblPr/>
              <a:tblGrid>
                <a:gridCol w="653700"/>
                <a:gridCol w="634513"/>
                <a:gridCol w="634513"/>
                <a:gridCol w="634513"/>
                <a:gridCol w="672184"/>
                <a:gridCol w="1053863"/>
                <a:gridCol w="1330112"/>
              </a:tblGrid>
              <a:tr h="94750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4796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808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788300" y="3451621"/>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49315" y="443564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8" id="8"/>
          <p:cNvSpPr txBox="true"/>
          <p:nvPr/>
        </p:nvSpPr>
        <p:spPr>
          <a:xfrm rot="0">
            <a:off x="2349315" y="5029454"/>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9" id="9"/>
          <p:cNvSpPr txBox="true"/>
          <p:nvPr/>
        </p:nvSpPr>
        <p:spPr>
          <a:xfrm rot="0">
            <a:off x="2349315" y="562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3411160" y="4432215"/>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B</a:t>
            </a:r>
          </a:p>
        </p:txBody>
      </p:sp>
      <p:sp>
        <p:nvSpPr>
          <p:cNvPr name="TextBox 11" id="11"/>
          <p:cNvSpPr txBox="true"/>
          <p:nvPr/>
        </p:nvSpPr>
        <p:spPr>
          <a:xfrm rot="0">
            <a:off x="3411160" y="504564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2" id="12"/>
          <p:cNvSpPr txBox="true"/>
          <p:nvPr/>
        </p:nvSpPr>
        <p:spPr>
          <a:xfrm rot="0">
            <a:off x="3411160" y="562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349315" y="62178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3411160" y="62178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5" id="15"/>
          <p:cNvSpPr txBox="true"/>
          <p:nvPr/>
        </p:nvSpPr>
        <p:spPr>
          <a:xfrm rot="0">
            <a:off x="2349315" y="68312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6" id="16"/>
          <p:cNvSpPr txBox="true"/>
          <p:nvPr/>
        </p:nvSpPr>
        <p:spPr>
          <a:xfrm rot="0">
            <a:off x="3411160" y="68312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7" id="17"/>
          <p:cNvSpPr txBox="true"/>
          <p:nvPr/>
        </p:nvSpPr>
        <p:spPr>
          <a:xfrm rot="0">
            <a:off x="4312561" y="4436183"/>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8" id="18"/>
          <p:cNvSpPr txBox="true"/>
          <p:nvPr/>
        </p:nvSpPr>
        <p:spPr>
          <a:xfrm rot="0">
            <a:off x="4312561" y="501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9" id="19"/>
          <p:cNvSpPr txBox="true"/>
          <p:nvPr/>
        </p:nvSpPr>
        <p:spPr>
          <a:xfrm rot="0">
            <a:off x="4312561" y="562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0" id="20"/>
          <p:cNvSpPr txBox="true"/>
          <p:nvPr/>
        </p:nvSpPr>
        <p:spPr>
          <a:xfrm rot="0">
            <a:off x="4312561" y="62178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1" id="21"/>
          <p:cNvSpPr txBox="true"/>
          <p:nvPr/>
        </p:nvSpPr>
        <p:spPr>
          <a:xfrm rot="0">
            <a:off x="4312561" y="68312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2" id="22"/>
          <p:cNvSpPr txBox="true"/>
          <p:nvPr/>
        </p:nvSpPr>
        <p:spPr>
          <a:xfrm rot="0">
            <a:off x="2386143" y="7435019"/>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3" id="23"/>
          <p:cNvSpPr txBox="true"/>
          <p:nvPr/>
        </p:nvSpPr>
        <p:spPr>
          <a:xfrm rot="0">
            <a:off x="2386143" y="8028832"/>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3447988" y="741883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5" id="25"/>
          <p:cNvSpPr txBox="true"/>
          <p:nvPr/>
        </p:nvSpPr>
        <p:spPr>
          <a:xfrm rot="0">
            <a:off x="3447988" y="8028832"/>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2386143" y="862342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7" id="27"/>
          <p:cNvSpPr txBox="true"/>
          <p:nvPr/>
        </p:nvSpPr>
        <p:spPr>
          <a:xfrm rot="0">
            <a:off x="3447988" y="862342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2386143" y="923685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3447988" y="923685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4349390" y="741883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1" id="31"/>
          <p:cNvSpPr txBox="true"/>
          <p:nvPr/>
        </p:nvSpPr>
        <p:spPr>
          <a:xfrm rot="0">
            <a:off x="4349390" y="8028832"/>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2" id="32"/>
          <p:cNvSpPr txBox="true"/>
          <p:nvPr/>
        </p:nvSpPr>
        <p:spPr>
          <a:xfrm rot="0">
            <a:off x="4349390" y="862342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3" id="33"/>
          <p:cNvSpPr txBox="true"/>
          <p:nvPr/>
        </p:nvSpPr>
        <p:spPr>
          <a:xfrm rot="0">
            <a:off x="4349390" y="923685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4" id="34"/>
          <p:cNvSpPr txBox="true"/>
          <p:nvPr/>
        </p:nvSpPr>
        <p:spPr>
          <a:xfrm rot="0">
            <a:off x="3363760" y="3709047"/>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5777782" y="3451621"/>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6" id="36"/>
          <p:cNvGrpSpPr/>
          <p:nvPr/>
        </p:nvGrpSpPr>
        <p:grpSpPr>
          <a:xfrm rot="0">
            <a:off x="2703297" y="180743"/>
            <a:ext cx="13213526" cy="9925515"/>
            <a:chOff x="0" y="0"/>
            <a:chExt cx="17618034" cy="13234020"/>
          </a:xfrm>
        </p:grpSpPr>
        <p:sp>
          <p:nvSpPr>
            <p:cNvPr name="Freeform 37" id="3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38" id="3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39" id="3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1028700" y="1941202"/>
            <a:ext cx="17699539"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Work out the solution for intermediate output (layer by layer)</a:t>
            </a:r>
          </a:p>
        </p:txBody>
      </p:sp>
      <p:sp>
        <p:nvSpPr>
          <p:cNvPr name="Freeform 5" id="5"/>
          <p:cNvSpPr/>
          <p:nvPr/>
        </p:nvSpPr>
        <p:spPr>
          <a:xfrm flipH="false" flipV="false" rot="0">
            <a:off x="4784277" y="2997423"/>
            <a:ext cx="7068036" cy="6691242"/>
          </a:xfrm>
          <a:custGeom>
            <a:avLst/>
            <a:gdLst/>
            <a:ahLst/>
            <a:cxnLst/>
            <a:rect r="r" b="b" t="t" l="l"/>
            <a:pathLst>
              <a:path h="6691242" w="7068036">
                <a:moveTo>
                  <a:pt x="0" y="0"/>
                </a:moveTo>
                <a:lnTo>
                  <a:pt x="7068036" y="0"/>
                </a:lnTo>
                <a:lnTo>
                  <a:pt x="7068036" y="6691242"/>
                </a:lnTo>
                <a:lnTo>
                  <a:pt x="0" y="6691242"/>
                </a:lnTo>
                <a:lnTo>
                  <a:pt x="0" y="0"/>
                </a:lnTo>
                <a:close/>
              </a:path>
            </a:pathLst>
          </a:custGeom>
          <a:blipFill>
            <a:blip r:embed="rId4"/>
            <a:stretch>
              <a:fillRect l="-97004" t="-27487" r="-185082" b="-60836"/>
            </a:stretch>
          </a:blipFill>
        </p:spPr>
      </p:sp>
      <p:sp>
        <p:nvSpPr>
          <p:cNvPr name="Freeform 6" id="6"/>
          <p:cNvSpPr/>
          <p:nvPr/>
        </p:nvSpPr>
        <p:spPr>
          <a:xfrm flipH="false" flipV="false" rot="0">
            <a:off x="4064581" y="312377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064581" y="4587001"/>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064581" y="6598267"/>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4180754" y="3082995"/>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10" id="10"/>
          <p:cNvSpPr txBox="true"/>
          <p:nvPr/>
        </p:nvSpPr>
        <p:spPr>
          <a:xfrm rot="0">
            <a:off x="4180754" y="4546223"/>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11" id="11"/>
          <p:cNvSpPr txBox="true"/>
          <p:nvPr/>
        </p:nvSpPr>
        <p:spPr>
          <a:xfrm rot="0">
            <a:off x="4180754" y="6557489"/>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Freeform 12" id="12"/>
          <p:cNvSpPr/>
          <p:nvPr/>
        </p:nvSpPr>
        <p:spPr>
          <a:xfrm flipH="false" flipV="false" rot="0">
            <a:off x="5776171" y="4100572"/>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892344" y="4059794"/>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P</a:t>
            </a:r>
          </a:p>
        </p:txBody>
      </p:sp>
      <p:sp>
        <p:nvSpPr>
          <p:cNvPr name="Freeform 14" id="14"/>
          <p:cNvSpPr/>
          <p:nvPr/>
        </p:nvSpPr>
        <p:spPr>
          <a:xfrm flipH="false" flipV="false" rot="0">
            <a:off x="8616830" y="5621739"/>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8733003" y="5580961"/>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Q</a:t>
            </a:r>
          </a:p>
        </p:txBody>
      </p:sp>
      <p:sp>
        <p:nvSpPr>
          <p:cNvPr name="Freeform 16" id="16"/>
          <p:cNvSpPr/>
          <p:nvPr/>
        </p:nvSpPr>
        <p:spPr>
          <a:xfrm flipH="false" flipV="false" rot="0">
            <a:off x="8256178" y="8014355"/>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8372351" y="7973577"/>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R</a:t>
            </a:r>
          </a:p>
        </p:txBody>
      </p:sp>
      <p:grpSp>
        <p:nvGrpSpPr>
          <p:cNvPr name="Group 18" id="18"/>
          <p:cNvGrpSpPr/>
          <p:nvPr/>
        </p:nvGrpSpPr>
        <p:grpSpPr>
          <a:xfrm rot="0">
            <a:off x="2703297" y="180743"/>
            <a:ext cx="13213526" cy="9925515"/>
            <a:chOff x="0" y="0"/>
            <a:chExt cx="17618034" cy="13234020"/>
          </a:xfrm>
        </p:grpSpPr>
        <p:sp>
          <p:nvSpPr>
            <p:cNvPr name="Freeform 19" id="1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9">
                <a:alphaModFix amt="70000"/>
              </a:blip>
              <a:stretch>
                <a:fillRect l="0" t="0" r="0" b="0"/>
              </a:stretch>
            </a:blipFill>
          </p:spPr>
        </p:sp>
        <p:sp>
          <p:nvSpPr>
            <p:cNvPr name="Freeform 20" id="2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0">
                <a:alphaModFix amt="9999"/>
              </a:blip>
              <a:stretch>
                <a:fillRect l="0" t="0" r="0" b="0"/>
              </a:stretch>
            </a:blipFill>
          </p:spPr>
        </p:sp>
        <p:sp>
          <p:nvSpPr>
            <p:cNvPr name="TextBox 21" id="2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1" tooltip="http://www.exampaperspractice.co.uk"/>
                </a:rPr>
                <a:t>www.exampaperspractice.co.uk</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404294" y="-1724"/>
            <a:ext cx="5580147" cy="1254827"/>
          </a:xfrm>
          <a:prstGeom prst="rect">
            <a:avLst/>
          </a:prstGeom>
        </p:spPr>
        <p:txBody>
          <a:bodyPr anchor="t" rtlCol="false" tIns="0" lIns="0" bIns="0" rIns="0">
            <a:spAutoFit/>
          </a:bodyPr>
          <a:lstStyle/>
          <a:p>
            <a:pPr algn="ctr">
              <a:lnSpc>
                <a:spcPts val="4632"/>
              </a:lnSpc>
            </a:pPr>
            <a:r>
              <a:rPr lang="en-US" sz="3309">
                <a:solidFill>
                  <a:srgbClr val="FFFFFF"/>
                </a:solidFill>
                <a:latin typeface="Arimo"/>
                <a:ea typeface="Arimo"/>
                <a:cs typeface="Arimo"/>
                <a:sym typeface="Arimo"/>
              </a:rPr>
              <a:t>Understanding Boolean Operations</a:t>
            </a:r>
          </a:p>
        </p:txBody>
      </p:sp>
      <p:graphicFrame>
        <p:nvGraphicFramePr>
          <p:cNvPr name="Table 4" id="4"/>
          <p:cNvGraphicFramePr>
            <a:graphicFrameLocks noGrp="true"/>
          </p:cNvGraphicFramePr>
          <p:nvPr/>
        </p:nvGraphicFramePr>
        <p:xfrm>
          <a:off x="3377852" y="3069069"/>
          <a:ext cx="11899900" cy="5943600"/>
        </p:xfrm>
        <a:graphic>
          <a:graphicData uri="http://schemas.openxmlformats.org/drawingml/2006/table">
            <a:tbl>
              <a:tblPr/>
              <a:tblGrid>
                <a:gridCol w="2884946"/>
                <a:gridCol w="2847957"/>
                <a:gridCol w="6166997"/>
              </a:tblGrid>
              <a:tr h="1485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r>
              <a:tr h="1485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485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485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5" id="5"/>
          <p:cNvSpPr txBox="true"/>
          <p:nvPr/>
        </p:nvSpPr>
        <p:spPr>
          <a:xfrm rot="0">
            <a:off x="3651451" y="3079883"/>
            <a:ext cx="2407860" cy="1122467"/>
          </a:xfrm>
          <a:prstGeom prst="rect">
            <a:avLst/>
          </a:prstGeom>
        </p:spPr>
        <p:txBody>
          <a:bodyPr anchor="t" rtlCol="false" tIns="0" lIns="0" bIns="0" rIns="0">
            <a:spAutoFit/>
          </a:bodyPr>
          <a:lstStyle/>
          <a:p>
            <a:pPr algn="ctr">
              <a:lnSpc>
                <a:spcPts val="4281"/>
              </a:lnSpc>
            </a:pPr>
            <a:r>
              <a:rPr lang="en-US" sz="3058">
                <a:solidFill>
                  <a:srgbClr val="FFFFFF"/>
                </a:solidFill>
                <a:latin typeface="Code Pro"/>
                <a:ea typeface="Code Pro"/>
                <a:cs typeface="Code Pro"/>
                <a:sym typeface="Code Pro"/>
              </a:rPr>
              <a:t>Logical</a:t>
            </a:r>
          </a:p>
          <a:p>
            <a:pPr algn="ctr">
              <a:lnSpc>
                <a:spcPts val="4281"/>
              </a:lnSpc>
            </a:pPr>
            <a:r>
              <a:rPr lang="en-US" sz="3058">
                <a:solidFill>
                  <a:srgbClr val="FFFFFF"/>
                </a:solidFill>
                <a:latin typeface="Code Pro"/>
                <a:ea typeface="Code Pro"/>
                <a:cs typeface="Code Pro"/>
                <a:sym typeface="Code Pro"/>
              </a:rPr>
              <a:t>Operator</a:t>
            </a:r>
          </a:p>
        </p:txBody>
      </p:sp>
      <p:sp>
        <p:nvSpPr>
          <p:cNvPr name="TextBox 6" id="6"/>
          <p:cNvSpPr txBox="true"/>
          <p:nvPr/>
        </p:nvSpPr>
        <p:spPr>
          <a:xfrm rot="0">
            <a:off x="3377852" y="2158463"/>
            <a:ext cx="11694945" cy="630306"/>
          </a:xfrm>
          <a:prstGeom prst="rect">
            <a:avLst/>
          </a:prstGeom>
        </p:spPr>
        <p:txBody>
          <a:bodyPr anchor="t" rtlCol="false" tIns="0" lIns="0" bIns="0" rIns="0">
            <a:spAutoFit/>
          </a:bodyPr>
          <a:lstStyle/>
          <a:p>
            <a:pPr algn="ctr">
              <a:lnSpc>
                <a:spcPts val="4632"/>
              </a:lnSpc>
            </a:pPr>
            <a:r>
              <a:rPr lang="en-US" sz="3309">
                <a:solidFill>
                  <a:srgbClr val="285598"/>
                </a:solidFill>
                <a:latin typeface="Code Pro"/>
                <a:ea typeface="Code Pro"/>
                <a:cs typeface="Code Pro"/>
                <a:sym typeface="Code Pro"/>
              </a:rPr>
              <a:t>Logical Operators</a:t>
            </a:r>
          </a:p>
        </p:txBody>
      </p:sp>
      <p:sp>
        <p:nvSpPr>
          <p:cNvPr name="TextBox 7" id="7"/>
          <p:cNvSpPr txBox="true"/>
          <p:nvPr/>
        </p:nvSpPr>
        <p:spPr>
          <a:xfrm rot="0">
            <a:off x="6497739" y="3079883"/>
            <a:ext cx="2407860" cy="1122467"/>
          </a:xfrm>
          <a:prstGeom prst="rect">
            <a:avLst/>
          </a:prstGeom>
        </p:spPr>
        <p:txBody>
          <a:bodyPr anchor="t" rtlCol="false" tIns="0" lIns="0" bIns="0" rIns="0">
            <a:spAutoFit/>
          </a:bodyPr>
          <a:lstStyle/>
          <a:p>
            <a:pPr algn="ctr">
              <a:lnSpc>
                <a:spcPts val="4281"/>
              </a:lnSpc>
            </a:pPr>
            <a:r>
              <a:rPr lang="en-US" sz="3058">
                <a:solidFill>
                  <a:srgbClr val="FFFFFF"/>
                </a:solidFill>
                <a:latin typeface="Code Pro"/>
                <a:ea typeface="Code Pro"/>
                <a:cs typeface="Code Pro"/>
                <a:sym typeface="Code Pro"/>
              </a:rPr>
              <a:t>Boolean</a:t>
            </a:r>
          </a:p>
          <a:p>
            <a:pPr algn="ctr">
              <a:lnSpc>
                <a:spcPts val="4281"/>
              </a:lnSpc>
            </a:pPr>
            <a:r>
              <a:rPr lang="en-US" sz="3058">
                <a:solidFill>
                  <a:srgbClr val="FFFFFF"/>
                </a:solidFill>
                <a:latin typeface="Code Pro"/>
                <a:ea typeface="Code Pro"/>
                <a:cs typeface="Code Pro"/>
                <a:sym typeface="Code Pro"/>
              </a:rPr>
              <a:t>Operator</a:t>
            </a:r>
          </a:p>
        </p:txBody>
      </p:sp>
      <p:sp>
        <p:nvSpPr>
          <p:cNvPr name="TextBox 8" id="8"/>
          <p:cNvSpPr txBox="true"/>
          <p:nvPr/>
        </p:nvSpPr>
        <p:spPr>
          <a:xfrm rot="0">
            <a:off x="11125596" y="3351346"/>
            <a:ext cx="2407860" cy="579542"/>
          </a:xfrm>
          <a:prstGeom prst="rect">
            <a:avLst/>
          </a:prstGeom>
        </p:spPr>
        <p:txBody>
          <a:bodyPr anchor="t" rtlCol="false" tIns="0" lIns="0" bIns="0" rIns="0">
            <a:spAutoFit/>
          </a:bodyPr>
          <a:lstStyle/>
          <a:p>
            <a:pPr algn="ctr">
              <a:lnSpc>
                <a:spcPts val="4281"/>
              </a:lnSpc>
            </a:pPr>
            <a:r>
              <a:rPr lang="en-US" sz="3058">
                <a:solidFill>
                  <a:srgbClr val="FFFFFF"/>
                </a:solidFill>
                <a:latin typeface="Code Pro"/>
                <a:ea typeface="Code Pro"/>
                <a:cs typeface="Code Pro"/>
                <a:sym typeface="Code Pro"/>
              </a:rPr>
              <a:t>Examples</a:t>
            </a:r>
          </a:p>
        </p:txBody>
      </p:sp>
      <p:sp>
        <p:nvSpPr>
          <p:cNvPr name="TextBox 9" id="9"/>
          <p:cNvSpPr txBox="true"/>
          <p:nvPr/>
        </p:nvSpPr>
        <p:spPr>
          <a:xfrm rot="0">
            <a:off x="3530252" y="4930184"/>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AND</a:t>
            </a:r>
          </a:p>
        </p:txBody>
      </p:sp>
      <p:sp>
        <p:nvSpPr>
          <p:cNvPr name="TextBox 10" id="10"/>
          <p:cNvSpPr txBox="true"/>
          <p:nvPr/>
        </p:nvSpPr>
        <p:spPr>
          <a:xfrm rot="0">
            <a:off x="3530252" y="6460179"/>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OR</a:t>
            </a:r>
          </a:p>
        </p:txBody>
      </p:sp>
      <p:sp>
        <p:nvSpPr>
          <p:cNvPr name="TextBox 11" id="11"/>
          <p:cNvSpPr txBox="true"/>
          <p:nvPr/>
        </p:nvSpPr>
        <p:spPr>
          <a:xfrm rot="0">
            <a:off x="6969415" y="4930184"/>
            <a:ext cx="1464506"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a:t>
            </a:r>
          </a:p>
        </p:txBody>
      </p:sp>
      <p:sp>
        <p:nvSpPr>
          <p:cNvPr name="TextBox 12" id="12"/>
          <p:cNvSpPr txBox="true"/>
          <p:nvPr/>
        </p:nvSpPr>
        <p:spPr>
          <a:xfrm rot="0">
            <a:off x="6497739" y="6460179"/>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a:t>
            </a:r>
          </a:p>
        </p:txBody>
      </p:sp>
      <p:sp>
        <p:nvSpPr>
          <p:cNvPr name="TextBox 13" id="13"/>
          <p:cNvSpPr txBox="true"/>
          <p:nvPr/>
        </p:nvSpPr>
        <p:spPr>
          <a:xfrm rot="0">
            <a:off x="10399364" y="6188716"/>
            <a:ext cx="3530899" cy="1122467"/>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A OR B</a:t>
            </a:r>
          </a:p>
          <a:p>
            <a:pPr algn="ctr">
              <a:lnSpc>
                <a:spcPts val="4281"/>
              </a:lnSpc>
            </a:pPr>
            <a:r>
              <a:rPr lang="en-US" sz="3058">
                <a:solidFill>
                  <a:srgbClr val="464691"/>
                </a:solidFill>
                <a:latin typeface="Code Pro"/>
                <a:ea typeface="Code Pro"/>
                <a:cs typeface="Code Pro"/>
                <a:sym typeface="Code Pro"/>
              </a:rPr>
              <a:t>A + B</a:t>
            </a:r>
          </a:p>
        </p:txBody>
      </p:sp>
      <p:sp>
        <p:nvSpPr>
          <p:cNvPr name="TextBox 14" id="14"/>
          <p:cNvSpPr txBox="true"/>
          <p:nvPr/>
        </p:nvSpPr>
        <p:spPr>
          <a:xfrm rot="0">
            <a:off x="10399364" y="4658721"/>
            <a:ext cx="3530899" cy="1122467"/>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A AND B</a:t>
            </a:r>
          </a:p>
          <a:p>
            <a:pPr algn="ctr">
              <a:lnSpc>
                <a:spcPts val="4281"/>
              </a:lnSpc>
            </a:pPr>
            <a:r>
              <a:rPr lang="en-US" sz="3058">
                <a:solidFill>
                  <a:srgbClr val="464691"/>
                </a:solidFill>
                <a:latin typeface="Code Pro"/>
                <a:ea typeface="Code Pro"/>
                <a:cs typeface="Code Pro"/>
                <a:sym typeface="Code Pro"/>
              </a:rPr>
              <a:t>A . B</a:t>
            </a:r>
          </a:p>
        </p:txBody>
      </p:sp>
      <p:sp>
        <p:nvSpPr>
          <p:cNvPr name="TextBox 15" id="15"/>
          <p:cNvSpPr txBox="true"/>
          <p:nvPr/>
        </p:nvSpPr>
        <p:spPr>
          <a:xfrm rot="0">
            <a:off x="3530252" y="7963646"/>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NOT</a:t>
            </a:r>
          </a:p>
        </p:txBody>
      </p:sp>
      <p:sp>
        <p:nvSpPr>
          <p:cNvPr name="TextBox 16" id="16"/>
          <p:cNvSpPr txBox="true"/>
          <p:nvPr/>
        </p:nvSpPr>
        <p:spPr>
          <a:xfrm rot="0">
            <a:off x="6497739" y="7619247"/>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_</a:t>
            </a:r>
          </a:p>
        </p:txBody>
      </p:sp>
      <p:sp>
        <p:nvSpPr>
          <p:cNvPr name="TextBox 17" id="17"/>
          <p:cNvSpPr txBox="true"/>
          <p:nvPr/>
        </p:nvSpPr>
        <p:spPr>
          <a:xfrm rot="0">
            <a:off x="10399364" y="7720758"/>
            <a:ext cx="3530899" cy="1122467"/>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NOT A</a:t>
            </a:r>
          </a:p>
          <a:p>
            <a:pPr algn="ctr">
              <a:lnSpc>
                <a:spcPts val="4281"/>
              </a:lnSpc>
            </a:pPr>
            <a:r>
              <a:rPr lang="en-US" sz="3058">
                <a:solidFill>
                  <a:srgbClr val="464691"/>
                </a:solidFill>
                <a:latin typeface="Code Pro"/>
                <a:ea typeface="Code Pro"/>
                <a:cs typeface="Code Pro"/>
                <a:sym typeface="Code Pro"/>
              </a:rPr>
              <a:t>A</a:t>
            </a:r>
          </a:p>
        </p:txBody>
      </p:sp>
      <p:sp>
        <p:nvSpPr>
          <p:cNvPr name="TextBox 18" id="18"/>
          <p:cNvSpPr txBox="true"/>
          <p:nvPr/>
        </p:nvSpPr>
        <p:spPr>
          <a:xfrm rot="0">
            <a:off x="10960884" y="7873158"/>
            <a:ext cx="2407860" cy="579542"/>
          </a:xfrm>
          <a:prstGeom prst="rect">
            <a:avLst/>
          </a:prstGeom>
        </p:spPr>
        <p:txBody>
          <a:bodyPr anchor="t" rtlCol="false" tIns="0" lIns="0" bIns="0" rIns="0">
            <a:spAutoFit/>
          </a:bodyPr>
          <a:lstStyle/>
          <a:p>
            <a:pPr algn="ctr">
              <a:lnSpc>
                <a:spcPts val="4281"/>
              </a:lnSpc>
            </a:pPr>
            <a:r>
              <a:rPr lang="en-US" sz="3058">
                <a:solidFill>
                  <a:srgbClr val="464691"/>
                </a:solidFill>
                <a:latin typeface="Code Pro"/>
                <a:ea typeface="Code Pro"/>
                <a:cs typeface="Code Pro"/>
                <a:sym typeface="Code Pro"/>
              </a:rPr>
              <a:t>_</a:t>
            </a:r>
          </a:p>
        </p:txBody>
      </p:sp>
      <p:grpSp>
        <p:nvGrpSpPr>
          <p:cNvPr name="Group 19" id="19"/>
          <p:cNvGrpSpPr/>
          <p:nvPr/>
        </p:nvGrpSpPr>
        <p:grpSpPr>
          <a:xfrm rot="0">
            <a:off x="2703297" y="180743"/>
            <a:ext cx="13213526" cy="9925515"/>
            <a:chOff x="0" y="0"/>
            <a:chExt cx="17618034" cy="13234020"/>
          </a:xfrm>
        </p:grpSpPr>
        <p:sp>
          <p:nvSpPr>
            <p:cNvPr name="Freeform 20" id="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21" id="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22" id="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1028700" y="1941202"/>
            <a:ext cx="17699539"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Work out the solution for intermediate output (layer by layer)</a:t>
            </a:r>
          </a:p>
          <a:p>
            <a:pPr algn="l">
              <a:lnSpc>
                <a:spcPts val="5833"/>
              </a:lnSpc>
            </a:pPr>
            <a:r>
              <a:rPr lang="en-US" sz="4166">
                <a:solidFill>
                  <a:srgbClr val="FFFFFF"/>
                </a:solidFill>
                <a:latin typeface="Arimo"/>
                <a:ea typeface="Arimo"/>
                <a:cs typeface="Arimo"/>
                <a:sym typeface="Arimo"/>
              </a:rPr>
              <a:t>- P</a:t>
            </a:r>
          </a:p>
        </p:txBody>
      </p:sp>
      <p:graphicFrame>
        <p:nvGraphicFramePr>
          <p:cNvPr name="Table 5" id="5"/>
          <p:cNvGraphicFramePr>
            <a:graphicFrameLocks noGrp="true"/>
          </p:cNvGraphicFramePr>
          <p:nvPr/>
        </p:nvGraphicFramePr>
        <p:xfrm>
          <a:off x="2788300" y="3622146"/>
          <a:ext cx="5930900" cy="6210300"/>
        </p:xfrm>
        <a:graphic>
          <a:graphicData uri="http://schemas.openxmlformats.org/drawingml/2006/table">
            <a:tbl>
              <a:tblPr/>
              <a:tblGrid>
                <a:gridCol w="690674"/>
                <a:gridCol w="670402"/>
                <a:gridCol w="670402"/>
                <a:gridCol w="670402"/>
                <a:gridCol w="710204"/>
                <a:gridCol w="832097"/>
                <a:gridCol w="1686718"/>
              </a:tblGrid>
              <a:tr h="96931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057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115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788300" y="3451621"/>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49315" y="4435642"/>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A</a:t>
            </a:r>
          </a:p>
        </p:txBody>
      </p:sp>
      <p:sp>
        <p:nvSpPr>
          <p:cNvPr name="TextBox 8" id="8"/>
          <p:cNvSpPr txBox="true"/>
          <p:nvPr/>
        </p:nvSpPr>
        <p:spPr>
          <a:xfrm rot="0">
            <a:off x="2349315" y="5029454"/>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9" id="9"/>
          <p:cNvSpPr txBox="true"/>
          <p:nvPr/>
        </p:nvSpPr>
        <p:spPr>
          <a:xfrm rot="0">
            <a:off x="2349315" y="562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3411160" y="4432215"/>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B</a:t>
            </a:r>
          </a:p>
        </p:txBody>
      </p:sp>
      <p:sp>
        <p:nvSpPr>
          <p:cNvPr name="TextBox 11" id="11"/>
          <p:cNvSpPr txBox="true"/>
          <p:nvPr/>
        </p:nvSpPr>
        <p:spPr>
          <a:xfrm rot="0">
            <a:off x="3411160" y="5045643"/>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0</a:t>
            </a:r>
          </a:p>
        </p:txBody>
      </p:sp>
      <p:sp>
        <p:nvSpPr>
          <p:cNvPr name="TextBox 12" id="12"/>
          <p:cNvSpPr txBox="true"/>
          <p:nvPr/>
        </p:nvSpPr>
        <p:spPr>
          <a:xfrm rot="0">
            <a:off x="3411160" y="5623266"/>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0</a:t>
            </a:r>
          </a:p>
        </p:txBody>
      </p:sp>
      <p:sp>
        <p:nvSpPr>
          <p:cNvPr name="TextBox 13" id="13"/>
          <p:cNvSpPr txBox="true"/>
          <p:nvPr/>
        </p:nvSpPr>
        <p:spPr>
          <a:xfrm rot="0">
            <a:off x="2349315" y="62178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3411160" y="6217858"/>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1</a:t>
            </a:r>
          </a:p>
        </p:txBody>
      </p:sp>
      <p:sp>
        <p:nvSpPr>
          <p:cNvPr name="TextBox 15" id="15"/>
          <p:cNvSpPr txBox="true"/>
          <p:nvPr/>
        </p:nvSpPr>
        <p:spPr>
          <a:xfrm rot="0">
            <a:off x="2349315" y="683128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6" id="16"/>
          <p:cNvSpPr txBox="true"/>
          <p:nvPr/>
        </p:nvSpPr>
        <p:spPr>
          <a:xfrm rot="0">
            <a:off x="3411160" y="6831286"/>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1</a:t>
            </a:r>
          </a:p>
        </p:txBody>
      </p:sp>
      <p:sp>
        <p:nvSpPr>
          <p:cNvPr name="TextBox 17" id="17"/>
          <p:cNvSpPr txBox="true"/>
          <p:nvPr/>
        </p:nvSpPr>
        <p:spPr>
          <a:xfrm rot="0">
            <a:off x="4312561" y="4436183"/>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C</a:t>
            </a:r>
          </a:p>
        </p:txBody>
      </p:sp>
      <p:sp>
        <p:nvSpPr>
          <p:cNvPr name="TextBox 18" id="18"/>
          <p:cNvSpPr txBox="true"/>
          <p:nvPr/>
        </p:nvSpPr>
        <p:spPr>
          <a:xfrm rot="0">
            <a:off x="4312561" y="501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9" id="19"/>
          <p:cNvSpPr txBox="true"/>
          <p:nvPr/>
        </p:nvSpPr>
        <p:spPr>
          <a:xfrm rot="0">
            <a:off x="4312561" y="5623266"/>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0" id="20"/>
          <p:cNvSpPr txBox="true"/>
          <p:nvPr/>
        </p:nvSpPr>
        <p:spPr>
          <a:xfrm rot="0">
            <a:off x="4312561" y="6217858"/>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1" id="21"/>
          <p:cNvSpPr txBox="true"/>
          <p:nvPr/>
        </p:nvSpPr>
        <p:spPr>
          <a:xfrm rot="0">
            <a:off x="4312561"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2" id="22"/>
          <p:cNvSpPr txBox="true"/>
          <p:nvPr/>
        </p:nvSpPr>
        <p:spPr>
          <a:xfrm rot="0">
            <a:off x="2386143" y="7435019"/>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3" id="23"/>
          <p:cNvSpPr txBox="true"/>
          <p:nvPr/>
        </p:nvSpPr>
        <p:spPr>
          <a:xfrm rot="0">
            <a:off x="2386143" y="8028832"/>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3447988" y="7418831"/>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0</a:t>
            </a:r>
          </a:p>
        </p:txBody>
      </p:sp>
      <p:sp>
        <p:nvSpPr>
          <p:cNvPr name="TextBox 25" id="25"/>
          <p:cNvSpPr txBox="true"/>
          <p:nvPr/>
        </p:nvSpPr>
        <p:spPr>
          <a:xfrm rot="0">
            <a:off x="3447988" y="8028832"/>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0</a:t>
            </a:r>
          </a:p>
        </p:txBody>
      </p:sp>
      <p:sp>
        <p:nvSpPr>
          <p:cNvPr name="TextBox 26" id="26"/>
          <p:cNvSpPr txBox="true"/>
          <p:nvPr/>
        </p:nvSpPr>
        <p:spPr>
          <a:xfrm rot="0">
            <a:off x="2386143" y="862342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7" id="27"/>
          <p:cNvSpPr txBox="true"/>
          <p:nvPr/>
        </p:nvSpPr>
        <p:spPr>
          <a:xfrm rot="0">
            <a:off x="3447988" y="8623423"/>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1</a:t>
            </a:r>
          </a:p>
        </p:txBody>
      </p:sp>
      <p:sp>
        <p:nvSpPr>
          <p:cNvPr name="TextBox 28" id="28"/>
          <p:cNvSpPr txBox="true"/>
          <p:nvPr/>
        </p:nvSpPr>
        <p:spPr>
          <a:xfrm rot="0">
            <a:off x="2386143" y="923685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3447988" y="9236851"/>
            <a:ext cx="1729147" cy="558890"/>
          </a:xfrm>
          <a:prstGeom prst="rect">
            <a:avLst/>
          </a:prstGeom>
        </p:spPr>
        <p:txBody>
          <a:bodyPr anchor="t" rtlCol="false" tIns="0" lIns="0" bIns="0" rIns="0">
            <a:spAutoFit/>
          </a:bodyPr>
          <a:lstStyle/>
          <a:p>
            <a:pPr algn="ctr">
              <a:lnSpc>
                <a:spcPts val="3844"/>
              </a:lnSpc>
            </a:pPr>
            <a:r>
              <a:rPr lang="en-US" sz="2745">
                <a:solidFill>
                  <a:srgbClr val="FF5757"/>
                </a:solidFill>
                <a:latin typeface="Arimo"/>
                <a:ea typeface="Arimo"/>
                <a:cs typeface="Arimo"/>
                <a:sym typeface="Arimo"/>
              </a:rPr>
              <a:t>1</a:t>
            </a:r>
          </a:p>
        </p:txBody>
      </p:sp>
      <p:sp>
        <p:nvSpPr>
          <p:cNvPr name="TextBox 30" id="30"/>
          <p:cNvSpPr txBox="true"/>
          <p:nvPr/>
        </p:nvSpPr>
        <p:spPr>
          <a:xfrm rot="0">
            <a:off x="4349390" y="741883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1" id="31"/>
          <p:cNvSpPr txBox="true"/>
          <p:nvPr/>
        </p:nvSpPr>
        <p:spPr>
          <a:xfrm rot="0">
            <a:off x="4349390" y="8028832"/>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2" id="32"/>
          <p:cNvSpPr txBox="true"/>
          <p:nvPr/>
        </p:nvSpPr>
        <p:spPr>
          <a:xfrm rot="0">
            <a:off x="4349390" y="8623423"/>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3" id="33"/>
          <p:cNvSpPr txBox="true"/>
          <p:nvPr/>
        </p:nvSpPr>
        <p:spPr>
          <a:xfrm rot="0">
            <a:off x="4349390" y="9236851"/>
            <a:ext cx="1729147" cy="556949"/>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4" id="34"/>
          <p:cNvSpPr txBox="true"/>
          <p:nvPr/>
        </p:nvSpPr>
        <p:spPr>
          <a:xfrm rot="0">
            <a:off x="3363760" y="3709047"/>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6985566" y="3451621"/>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6" id="36"/>
          <p:cNvSpPr txBox="true"/>
          <p:nvPr/>
        </p:nvSpPr>
        <p:spPr>
          <a:xfrm rot="0">
            <a:off x="5219591" y="4436183"/>
            <a:ext cx="1729147" cy="558033"/>
          </a:xfrm>
          <a:prstGeom prst="rect">
            <a:avLst/>
          </a:prstGeom>
        </p:spPr>
        <p:txBody>
          <a:bodyPr anchor="t" rtlCol="false" tIns="0" lIns="0" bIns="0" rIns="0">
            <a:spAutoFit/>
          </a:bodyPr>
          <a:lstStyle/>
          <a:p>
            <a:pPr algn="ctr">
              <a:lnSpc>
                <a:spcPts val="3844"/>
              </a:lnSpc>
            </a:pPr>
            <a:r>
              <a:rPr lang="en-US" sz="2745">
                <a:solidFill>
                  <a:srgbClr val="443C31"/>
                </a:solidFill>
                <a:latin typeface="Arimo"/>
                <a:ea typeface="Arimo"/>
                <a:cs typeface="Arimo"/>
                <a:sym typeface="Arimo"/>
              </a:rPr>
              <a:t>P</a:t>
            </a:r>
          </a:p>
        </p:txBody>
      </p:sp>
      <p:sp>
        <p:nvSpPr>
          <p:cNvPr name="Freeform 37" id="37"/>
          <p:cNvSpPr/>
          <p:nvPr/>
        </p:nvSpPr>
        <p:spPr>
          <a:xfrm flipH="false" flipV="false" rot="0">
            <a:off x="12717584" y="4594134"/>
            <a:ext cx="4099260" cy="2983761"/>
          </a:xfrm>
          <a:custGeom>
            <a:avLst/>
            <a:gdLst/>
            <a:ahLst/>
            <a:cxnLst/>
            <a:rect r="r" b="b" t="t" l="l"/>
            <a:pathLst>
              <a:path h="2983761" w="4099260">
                <a:moveTo>
                  <a:pt x="0" y="0"/>
                </a:moveTo>
                <a:lnTo>
                  <a:pt x="4099260" y="0"/>
                </a:lnTo>
                <a:lnTo>
                  <a:pt x="4099260" y="2983761"/>
                </a:lnTo>
                <a:lnTo>
                  <a:pt x="0" y="2983761"/>
                </a:lnTo>
                <a:lnTo>
                  <a:pt x="0" y="0"/>
                </a:lnTo>
                <a:close/>
              </a:path>
            </a:pathLst>
          </a:custGeom>
          <a:blipFill>
            <a:blip r:embed="rId8"/>
            <a:stretch>
              <a:fillRect l="-366497" t="-233759" r="-977088" b="-591652"/>
            </a:stretch>
          </a:blipFill>
        </p:spPr>
      </p:sp>
      <p:sp>
        <p:nvSpPr>
          <p:cNvPr name="Freeform 38" id="38"/>
          <p:cNvSpPr/>
          <p:nvPr/>
        </p:nvSpPr>
        <p:spPr>
          <a:xfrm flipH="false" flipV="false" rot="0">
            <a:off x="11997889" y="563942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9" id="39"/>
          <p:cNvSpPr txBox="true"/>
          <p:nvPr/>
        </p:nvSpPr>
        <p:spPr>
          <a:xfrm rot="0">
            <a:off x="12114062" y="559865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Freeform 40" id="40"/>
          <p:cNvSpPr/>
          <p:nvPr/>
        </p:nvSpPr>
        <p:spPr>
          <a:xfrm flipH="false" flipV="false" rot="0">
            <a:off x="15971696" y="5018714"/>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41" id="41"/>
          <p:cNvSpPr txBox="true"/>
          <p:nvPr/>
        </p:nvSpPr>
        <p:spPr>
          <a:xfrm rot="0">
            <a:off x="16087870" y="4977936"/>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P</a:t>
            </a:r>
          </a:p>
        </p:txBody>
      </p:sp>
      <p:sp>
        <p:nvSpPr>
          <p:cNvPr name="TextBox 42" id="42"/>
          <p:cNvSpPr txBox="true"/>
          <p:nvPr/>
        </p:nvSpPr>
        <p:spPr>
          <a:xfrm rot="0">
            <a:off x="5219591" y="5022791"/>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3" id="43"/>
          <p:cNvSpPr txBox="true"/>
          <p:nvPr/>
        </p:nvSpPr>
        <p:spPr>
          <a:xfrm rot="0">
            <a:off x="5219591" y="5632791"/>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4" id="44"/>
          <p:cNvSpPr txBox="true"/>
          <p:nvPr/>
        </p:nvSpPr>
        <p:spPr>
          <a:xfrm rot="0">
            <a:off x="5219591" y="622738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5" id="45"/>
          <p:cNvSpPr txBox="true"/>
          <p:nvPr/>
        </p:nvSpPr>
        <p:spPr>
          <a:xfrm rot="0">
            <a:off x="5219591" y="6840811"/>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6" id="46"/>
          <p:cNvSpPr txBox="true"/>
          <p:nvPr/>
        </p:nvSpPr>
        <p:spPr>
          <a:xfrm rot="0">
            <a:off x="5256420" y="7428356"/>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7" id="47"/>
          <p:cNvSpPr txBox="true"/>
          <p:nvPr/>
        </p:nvSpPr>
        <p:spPr>
          <a:xfrm rot="0">
            <a:off x="5256420" y="8038357"/>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48" id="48"/>
          <p:cNvSpPr txBox="true"/>
          <p:nvPr/>
        </p:nvSpPr>
        <p:spPr>
          <a:xfrm rot="0">
            <a:off x="5256420" y="8632948"/>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49" id="49"/>
          <p:cNvSpPr txBox="true"/>
          <p:nvPr/>
        </p:nvSpPr>
        <p:spPr>
          <a:xfrm rot="0">
            <a:off x="5256420" y="9246376"/>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50" id="50"/>
          <p:cNvSpPr txBox="true"/>
          <p:nvPr/>
        </p:nvSpPr>
        <p:spPr>
          <a:xfrm rot="0">
            <a:off x="13289284" y="7767684"/>
            <a:ext cx="3527560"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P = NOT B</a:t>
            </a:r>
          </a:p>
        </p:txBody>
      </p:sp>
      <p:grpSp>
        <p:nvGrpSpPr>
          <p:cNvPr name="Group 51" id="51"/>
          <p:cNvGrpSpPr/>
          <p:nvPr/>
        </p:nvGrpSpPr>
        <p:grpSpPr>
          <a:xfrm rot="0">
            <a:off x="2703297" y="180743"/>
            <a:ext cx="13213526" cy="9925515"/>
            <a:chOff x="0" y="0"/>
            <a:chExt cx="17618034" cy="13234020"/>
          </a:xfrm>
        </p:grpSpPr>
        <p:sp>
          <p:nvSpPr>
            <p:cNvPr name="Freeform 52" id="5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3">
                <a:alphaModFix amt="70000"/>
              </a:blip>
              <a:stretch>
                <a:fillRect l="0" t="0" r="0" b="0"/>
              </a:stretch>
            </a:blipFill>
          </p:spPr>
        </p:sp>
        <p:sp>
          <p:nvSpPr>
            <p:cNvPr name="Freeform 53" id="5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4">
                <a:alphaModFix amt="9999"/>
              </a:blip>
              <a:stretch>
                <a:fillRect l="0" t="0" r="0" b="0"/>
              </a:stretch>
            </a:blipFill>
          </p:spPr>
        </p:sp>
        <p:sp>
          <p:nvSpPr>
            <p:cNvPr name="TextBox 54" id="5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5" tooltip="http://www.exampaperspractice.co.uk"/>
                </a:rPr>
                <a:t>www.exampaperspractice.co.uk</a:t>
              </a:r>
            </a:p>
          </p:txBody>
        </p:sp>
      </p:gr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1028700" y="1941202"/>
            <a:ext cx="17699539"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Work out the solution for intermediate output (layer by layer)</a:t>
            </a:r>
          </a:p>
          <a:p>
            <a:pPr algn="l">
              <a:lnSpc>
                <a:spcPts val="5833"/>
              </a:lnSpc>
            </a:pPr>
            <a:r>
              <a:rPr lang="en-US" sz="4166">
                <a:solidFill>
                  <a:srgbClr val="FFFFFF"/>
                </a:solidFill>
                <a:latin typeface="Arimo"/>
                <a:ea typeface="Arimo"/>
                <a:cs typeface="Arimo"/>
                <a:sym typeface="Arimo"/>
              </a:rPr>
              <a:t>- Q</a:t>
            </a:r>
          </a:p>
        </p:txBody>
      </p:sp>
      <p:graphicFrame>
        <p:nvGraphicFramePr>
          <p:cNvPr name="Table 5" id="5"/>
          <p:cNvGraphicFramePr>
            <a:graphicFrameLocks noGrp="true"/>
          </p:cNvGraphicFramePr>
          <p:nvPr/>
        </p:nvGraphicFramePr>
        <p:xfrm>
          <a:off x="2788300" y="3622146"/>
          <a:ext cx="5930900" cy="6070600"/>
        </p:xfrm>
        <a:graphic>
          <a:graphicData uri="http://schemas.openxmlformats.org/drawingml/2006/table">
            <a:tbl>
              <a:tblPr/>
              <a:tblGrid>
                <a:gridCol w="690674"/>
                <a:gridCol w="670402"/>
                <a:gridCol w="670402"/>
                <a:gridCol w="670402"/>
                <a:gridCol w="710204"/>
                <a:gridCol w="832097"/>
                <a:gridCol w="1686718"/>
              </a:tblGrid>
              <a:tr h="94750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4796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808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788300" y="3451621"/>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49315" y="443564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A</a:t>
            </a:r>
          </a:p>
        </p:txBody>
      </p:sp>
      <p:sp>
        <p:nvSpPr>
          <p:cNvPr name="TextBox 8" id="8"/>
          <p:cNvSpPr txBox="true"/>
          <p:nvPr/>
        </p:nvSpPr>
        <p:spPr>
          <a:xfrm rot="0">
            <a:off x="2349315" y="502945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9" id="9"/>
          <p:cNvSpPr txBox="true"/>
          <p:nvPr/>
        </p:nvSpPr>
        <p:spPr>
          <a:xfrm rot="0">
            <a:off x="2349315" y="562326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0" id="10"/>
          <p:cNvSpPr txBox="true"/>
          <p:nvPr/>
        </p:nvSpPr>
        <p:spPr>
          <a:xfrm rot="0">
            <a:off x="3411160" y="44322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B</a:t>
            </a:r>
          </a:p>
        </p:txBody>
      </p:sp>
      <p:sp>
        <p:nvSpPr>
          <p:cNvPr name="TextBox 11" id="11"/>
          <p:cNvSpPr txBox="true"/>
          <p:nvPr/>
        </p:nvSpPr>
        <p:spPr>
          <a:xfrm rot="0">
            <a:off x="3411160" y="504564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2" id="12"/>
          <p:cNvSpPr txBox="true"/>
          <p:nvPr/>
        </p:nvSpPr>
        <p:spPr>
          <a:xfrm rot="0">
            <a:off x="3411160" y="562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349315" y="621785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4" id="14"/>
          <p:cNvSpPr txBox="true"/>
          <p:nvPr/>
        </p:nvSpPr>
        <p:spPr>
          <a:xfrm rot="0">
            <a:off x="3411160" y="621785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5" id="15"/>
          <p:cNvSpPr txBox="true"/>
          <p:nvPr/>
        </p:nvSpPr>
        <p:spPr>
          <a:xfrm rot="0">
            <a:off x="2349315" y="683128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6" id="16"/>
          <p:cNvSpPr txBox="true"/>
          <p:nvPr/>
        </p:nvSpPr>
        <p:spPr>
          <a:xfrm rot="0">
            <a:off x="3411160"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7" id="17"/>
          <p:cNvSpPr txBox="true"/>
          <p:nvPr/>
        </p:nvSpPr>
        <p:spPr>
          <a:xfrm rot="0">
            <a:off x="4312561" y="443618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C</a:t>
            </a:r>
          </a:p>
        </p:txBody>
      </p:sp>
      <p:sp>
        <p:nvSpPr>
          <p:cNvPr name="TextBox 18" id="18"/>
          <p:cNvSpPr txBox="true"/>
          <p:nvPr/>
        </p:nvSpPr>
        <p:spPr>
          <a:xfrm rot="0">
            <a:off x="4312561" y="501326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9" id="19"/>
          <p:cNvSpPr txBox="true"/>
          <p:nvPr/>
        </p:nvSpPr>
        <p:spPr>
          <a:xfrm rot="0">
            <a:off x="4312561" y="562326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0" id="20"/>
          <p:cNvSpPr txBox="true"/>
          <p:nvPr/>
        </p:nvSpPr>
        <p:spPr>
          <a:xfrm rot="0">
            <a:off x="4312561" y="621785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1" id="21"/>
          <p:cNvSpPr txBox="true"/>
          <p:nvPr/>
        </p:nvSpPr>
        <p:spPr>
          <a:xfrm rot="0">
            <a:off x="4312561" y="683128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2" id="22"/>
          <p:cNvSpPr txBox="true"/>
          <p:nvPr/>
        </p:nvSpPr>
        <p:spPr>
          <a:xfrm rot="0">
            <a:off x="2386143" y="743501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3" id="23"/>
          <p:cNvSpPr txBox="true"/>
          <p:nvPr/>
        </p:nvSpPr>
        <p:spPr>
          <a:xfrm rot="0">
            <a:off x="2386143" y="802883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4" id="24"/>
          <p:cNvSpPr txBox="true"/>
          <p:nvPr/>
        </p:nvSpPr>
        <p:spPr>
          <a:xfrm rot="0">
            <a:off x="3447988" y="741883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5" id="25"/>
          <p:cNvSpPr txBox="true"/>
          <p:nvPr/>
        </p:nvSpPr>
        <p:spPr>
          <a:xfrm rot="0">
            <a:off x="3447988" y="802883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2386143" y="862342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7" id="27"/>
          <p:cNvSpPr txBox="true"/>
          <p:nvPr/>
        </p:nvSpPr>
        <p:spPr>
          <a:xfrm rot="0">
            <a:off x="3447988" y="862342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2386143" y="923685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9" id="29"/>
          <p:cNvSpPr txBox="true"/>
          <p:nvPr/>
        </p:nvSpPr>
        <p:spPr>
          <a:xfrm rot="0">
            <a:off x="3447988" y="92368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4349390" y="741883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1" id="31"/>
          <p:cNvSpPr txBox="true"/>
          <p:nvPr/>
        </p:nvSpPr>
        <p:spPr>
          <a:xfrm rot="0">
            <a:off x="4349390" y="802883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2" id="32"/>
          <p:cNvSpPr txBox="true"/>
          <p:nvPr/>
        </p:nvSpPr>
        <p:spPr>
          <a:xfrm rot="0">
            <a:off x="4349390" y="862342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3" id="33"/>
          <p:cNvSpPr txBox="true"/>
          <p:nvPr/>
        </p:nvSpPr>
        <p:spPr>
          <a:xfrm rot="0">
            <a:off x="4349390" y="923685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4" id="34"/>
          <p:cNvSpPr txBox="true"/>
          <p:nvPr/>
        </p:nvSpPr>
        <p:spPr>
          <a:xfrm rot="0">
            <a:off x="3363760" y="3709047"/>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6985566" y="3451621"/>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6" id="36"/>
          <p:cNvSpPr txBox="true"/>
          <p:nvPr/>
        </p:nvSpPr>
        <p:spPr>
          <a:xfrm rot="0">
            <a:off x="5219591" y="443618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P</a:t>
            </a:r>
          </a:p>
        </p:txBody>
      </p:sp>
      <p:sp>
        <p:nvSpPr>
          <p:cNvPr name="TextBox 37" id="37"/>
          <p:cNvSpPr txBox="true"/>
          <p:nvPr/>
        </p:nvSpPr>
        <p:spPr>
          <a:xfrm rot="0">
            <a:off x="5219591" y="502279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8" id="38"/>
          <p:cNvSpPr txBox="true"/>
          <p:nvPr/>
        </p:nvSpPr>
        <p:spPr>
          <a:xfrm rot="0">
            <a:off x="5219591" y="563279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9" id="39"/>
          <p:cNvSpPr txBox="true"/>
          <p:nvPr/>
        </p:nvSpPr>
        <p:spPr>
          <a:xfrm rot="0">
            <a:off x="5219591" y="622738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0" id="40"/>
          <p:cNvSpPr txBox="true"/>
          <p:nvPr/>
        </p:nvSpPr>
        <p:spPr>
          <a:xfrm rot="0">
            <a:off x="5219591" y="684081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1" id="41"/>
          <p:cNvSpPr txBox="true"/>
          <p:nvPr/>
        </p:nvSpPr>
        <p:spPr>
          <a:xfrm rot="0">
            <a:off x="5256420" y="742835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2" id="42"/>
          <p:cNvSpPr txBox="true"/>
          <p:nvPr/>
        </p:nvSpPr>
        <p:spPr>
          <a:xfrm rot="0">
            <a:off x="5256420" y="803835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3" id="43"/>
          <p:cNvSpPr txBox="true"/>
          <p:nvPr/>
        </p:nvSpPr>
        <p:spPr>
          <a:xfrm rot="0">
            <a:off x="5256420" y="863294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4" id="44"/>
          <p:cNvSpPr txBox="true"/>
          <p:nvPr/>
        </p:nvSpPr>
        <p:spPr>
          <a:xfrm rot="0">
            <a:off x="5256420" y="924637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Freeform 45" id="45"/>
          <p:cNvSpPr/>
          <p:nvPr/>
        </p:nvSpPr>
        <p:spPr>
          <a:xfrm flipH="false" flipV="false" rot="0">
            <a:off x="12704209" y="5283712"/>
            <a:ext cx="4805995" cy="2862111"/>
          </a:xfrm>
          <a:custGeom>
            <a:avLst/>
            <a:gdLst/>
            <a:ahLst/>
            <a:cxnLst/>
            <a:rect r="r" b="b" t="t" l="l"/>
            <a:pathLst>
              <a:path h="2862111" w="4805995">
                <a:moveTo>
                  <a:pt x="0" y="0"/>
                </a:moveTo>
                <a:lnTo>
                  <a:pt x="4805995" y="0"/>
                </a:lnTo>
                <a:lnTo>
                  <a:pt x="4805995" y="2862111"/>
                </a:lnTo>
                <a:lnTo>
                  <a:pt x="0" y="2862111"/>
                </a:lnTo>
                <a:lnTo>
                  <a:pt x="0" y="0"/>
                </a:lnTo>
                <a:close/>
              </a:path>
            </a:pathLst>
          </a:custGeom>
          <a:blipFill>
            <a:blip r:embed="rId8"/>
            <a:stretch>
              <a:fillRect l="-231697" t="-188840" r="-405535" b="-288793"/>
            </a:stretch>
          </a:blipFill>
        </p:spPr>
      </p:sp>
      <p:sp>
        <p:nvSpPr>
          <p:cNvPr name="Freeform 46" id="46"/>
          <p:cNvSpPr/>
          <p:nvPr/>
        </p:nvSpPr>
        <p:spPr>
          <a:xfrm flipH="false" flipV="false" rot="0">
            <a:off x="15592964" y="5734981"/>
            <a:ext cx="942180" cy="946403"/>
          </a:xfrm>
          <a:custGeom>
            <a:avLst/>
            <a:gdLst/>
            <a:ahLst/>
            <a:cxnLst/>
            <a:rect r="r" b="b" t="t" l="l"/>
            <a:pathLst>
              <a:path h="946403" w="942180">
                <a:moveTo>
                  <a:pt x="0" y="0"/>
                </a:moveTo>
                <a:lnTo>
                  <a:pt x="942180" y="0"/>
                </a:lnTo>
                <a:lnTo>
                  <a:pt x="942180" y="946403"/>
                </a:lnTo>
                <a:lnTo>
                  <a:pt x="0" y="94640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47" id="47"/>
          <p:cNvSpPr txBox="true"/>
          <p:nvPr/>
        </p:nvSpPr>
        <p:spPr>
          <a:xfrm rot="0">
            <a:off x="15745392" y="5703435"/>
            <a:ext cx="637325" cy="821870"/>
          </a:xfrm>
          <a:prstGeom prst="rect">
            <a:avLst/>
          </a:prstGeom>
        </p:spPr>
        <p:txBody>
          <a:bodyPr anchor="t" rtlCol="false" tIns="0" lIns="0" bIns="0" rIns="0">
            <a:spAutoFit/>
          </a:bodyPr>
          <a:lstStyle/>
          <a:p>
            <a:pPr algn="ctr">
              <a:lnSpc>
                <a:spcPts val="5841"/>
              </a:lnSpc>
            </a:pPr>
            <a:r>
              <a:rPr lang="en-US" sz="4172" b="true">
                <a:solidFill>
                  <a:srgbClr val="000000"/>
                </a:solidFill>
                <a:latin typeface="Arimo Bold"/>
                <a:ea typeface="Arimo Bold"/>
                <a:cs typeface="Arimo Bold"/>
                <a:sym typeface="Arimo Bold"/>
              </a:rPr>
              <a:t>Q</a:t>
            </a:r>
          </a:p>
        </p:txBody>
      </p:sp>
      <p:sp>
        <p:nvSpPr>
          <p:cNvPr name="Freeform 48" id="48"/>
          <p:cNvSpPr/>
          <p:nvPr/>
        </p:nvSpPr>
        <p:spPr>
          <a:xfrm flipH="false" flipV="false" rot="0">
            <a:off x="12971678" y="4562407"/>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49" id="49"/>
          <p:cNvSpPr txBox="true"/>
          <p:nvPr/>
        </p:nvSpPr>
        <p:spPr>
          <a:xfrm rot="0">
            <a:off x="13087852" y="4521629"/>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Freeform 50" id="50"/>
          <p:cNvSpPr/>
          <p:nvPr/>
        </p:nvSpPr>
        <p:spPr>
          <a:xfrm flipH="false" flipV="false" rot="0">
            <a:off x="11984514" y="7181198"/>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51" id="51"/>
          <p:cNvSpPr txBox="true"/>
          <p:nvPr/>
        </p:nvSpPr>
        <p:spPr>
          <a:xfrm rot="0">
            <a:off x="12100687" y="7140420"/>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TextBox 52" id="52"/>
          <p:cNvSpPr txBox="true"/>
          <p:nvPr/>
        </p:nvSpPr>
        <p:spPr>
          <a:xfrm rot="0">
            <a:off x="13122199" y="7875416"/>
            <a:ext cx="3970016"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Q = A NAND C</a:t>
            </a:r>
          </a:p>
        </p:txBody>
      </p:sp>
      <p:sp>
        <p:nvSpPr>
          <p:cNvPr name="TextBox 53" id="53"/>
          <p:cNvSpPr txBox="true"/>
          <p:nvPr/>
        </p:nvSpPr>
        <p:spPr>
          <a:xfrm rot="0">
            <a:off x="6278562" y="443830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Q</a:t>
            </a:r>
          </a:p>
        </p:txBody>
      </p:sp>
      <p:sp>
        <p:nvSpPr>
          <p:cNvPr name="TextBox 54" id="54"/>
          <p:cNvSpPr txBox="true"/>
          <p:nvPr/>
        </p:nvSpPr>
        <p:spPr>
          <a:xfrm rot="0">
            <a:off x="6278562" y="502491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55" id="55"/>
          <p:cNvSpPr txBox="true"/>
          <p:nvPr/>
        </p:nvSpPr>
        <p:spPr>
          <a:xfrm rot="0">
            <a:off x="6278562" y="563491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56" id="56"/>
          <p:cNvSpPr txBox="true"/>
          <p:nvPr/>
        </p:nvSpPr>
        <p:spPr>
          <a:xfrm rot="0">
            <a:off x="6278562" y="622950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57" id="57"/>
          <p:cNvSpPr txBox="true"/>
          <p:nvPr/>
        </p:nvSpPr>
        <p:spPr>
          <a:xfrm rot="0">
            <a:off x="6278562" y="684293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58" id="58"/>
          <p:cNvSpPr txBox="true"/>
          <p:nvPr/>
        </p:nvSpPr>
        <p:spPr>
          <a:xfrm rot="0">
            <a:off x="6315390" y="7430478"/>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59" id="59"/>
          <p:cNvSpPr txBox="true"/>
          <p:nvPr/>
        </p:nvSpPr>
        <p:spPr>
          <a:xfrm rot="0">
            <a:off x="6315390" y="8040479"/>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60" id="60"/>
          <p:cNvSpPr txBox="true"/>
          <p:nvPr/>
        </p:nvSpPr>
        <p:spPr>
          <a:xfrm rot="0">
            <a:off x="6315390" y="8635070"/>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61" id="61"/>
          <p:cNvSpPr txBox="true"/>
          <p:nvPr/>
        </p:nvSpPr>
        <p:spPr>
          <a:xfrm rot="0">
            <a:off x="6315390" y="9248498"/>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grpSp>
        <p:nvGrpSpPr>
          <p:cNvPr name="Group 62" id="62"/>
          <p:cNvGrpSpPr/>
          <p:nvPr/>
        </p:nvGrpSpPr>
        <p:grpSpPr>
          <a:xfrm rot="0">
            <a:off x="2703297" y="180743"/>
            <a:ext cx="13213526" cy="9925515"/>
            <a:chOff x="0" y="0"/>
            <a:chExt cx="17618034" cy="13234020"/>
          </a:xfrm>
        </p:grpSpPr>
        <p:sp>
          <p:nvSpPr>
            <p:cNvPr name="Freeform 63" id="63"/>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3">
                <a:alphaModFix amt="70000"/>
              </a:blip>
              <a:stretch>
                <a:fillRect l="0" t="0" r="0" b="0"/>
              </a:stretch>
            </a:blipFill>
          </p:spPr>
        </p:sp>
        <p:sp>
          <p:nvSpPr>
            <p:cNvPr name="Freeform 64" id="64"/>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4">
                <a:alphaModFix amt="9999"/>
              </a:blip>
              <a:stretch>
                <a:fillRect l="0" t="0" r="0" b="0"/>
              </a:stretch>
            </a:blipFill>
          </p:spPr>
        </p:sp>
        <p:sp>
          <p:nvSpPr>
            <p:cNvPr name="TextBox 65" id="65"/>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5" tooltip="http://www.exampaperspractice.co.uk"/>
                </a:rPr>
                <a:t>www.exampaperspractice.co.uk</a:t>
              </a:r>
            </a:p>
          </p:txBody>
        </p:sp>
      </p:gr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1028700" y="1941202"/>
            <a:ext cx="17699539" cy="1551521"/>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2: Work out the solution for intermediate output (layer by layer)</a:t>
            </a:r>
          </a:p>
          <a:p>
            <a:pPr algn="l">
              <a:lnSpc>
                <a:spcPts val="5833"/>
              </a:lnSpc>
            </a:pPr>
            <a:r>
              <a:rPr lang="en-US" sz="4166">
                <a:solidFill>
                  <a:srgbClr val="FFFFFF"/>
                </a:solidFill>
                <a:latin typeface="Arimo"/>
                <a:ea typeface="Arimo"/>
                <a:cs typeface="Arimo"/>
                <a:sym typeface="Arimo"/>
              </a:rPr>
              <a:t>- R</a:t>
            </a:r>
          </a:p>
        </p:txBody>
      </p:sp>
      <p:graphicFrame>
        <p:nvGraphicFramePr>
          <p:cNvPr name="Table 5" id="5"/>
          <p:cNvGraphicFramePr>
            <a:graphicFrameLocks noGrp="true"/>
          </p:cNvGraphicFramePr>
          <p:nvPr/>
        </p:nvGraphicFramePr>
        <p:xfrm>
          <a:off x="2788300" y="3622146"/>
          <a:ext cx="5994400" cy="6070600"/>
        </p:xfrm>
        <a:graphic>
          <a:graphicData uri="http://schemas.openxmlformats.org/drawingml/2006/table">
            <a:tbl>
              <a:tblPr/>
              <a:tblGrid>
                <a:gridCol w="698069"/>
                <a:gridCol w="677580"/>
                <a:gridCol w="677580"/>
                <a:gridCol w="677580"/>
                <a:gridCol w="717807"/>
                <a:gridCol w="841006"/>
                <a:gridCol w="1704778"/>
              </a:tblGrid>
              <a:tr h="947507">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4796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808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2435">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788300" y="3451621"/>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49315" y="443564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A</a:t>
            </a:r>
          </a:p>
        </p:txBody>
      </p:sp>
      <p:sp>
        <p:nvSpPr>
          <p:cNvPr name="TextBox 8" id="8"/>
          <p:cNvSpPr txBox="true"/>
          <p:nvPr/>
        </p:nvSpPr>
        <p:spPr>
          <a:xfrm rot="0">
            <a:off x="2349315" y="502945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9" id="9"/>
          <p:cNvSpPr txBox="true"/>
          <p:nvPr/>
        </p:nvSpPr>
        <p:spPr>
          <a:xfrm rot="0">
            <a:off x="2349315" y="562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3411160" y="44322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B</a:t>
            </a:r>
          </a:p>
        </p:txBody>
      </p:sp>
      <p:sp>
        <p:nvSpPr>
          <p:cNvPr name="TextBox 11" id="11"/>
          <p:cNvSpPr txBox="true"/>
          <p:nvPr/>
        </p:nvSpPr>
        <p:spPr>
          <a:xfrm rot="0">
            <a:off x="3411160" y="504564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2" id="12"/>
          <p:cNvSpPr txBox="true"/>
          <p:nvPr/>
        </p:nvSpPr>
        <p:spPr>
          <a:xfrm rot="0">
            <a:off x="3411160" y="562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349315" y="621785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3411160" y="621785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5" id="15"/>
          <p:cNvSpPr txBox="true"/>
          <p:nvPr/>
        </p:nvSpPr>
        <p:spPr>
          <a:xfrm rot="0">
            <a:off x="2349315"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6" id="16"/>
          <p:cNvSpPr txBox="true"/>
          <p:nvPr/>
        </p:nvSpPr>
        <p:spPr>
          <a:xfrm rot="0">
            <a:off x="3411160"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7" id="17"/>
          <p:cNvSpPr txBox="true"/>
          <p:nvPr/>
        </p:nvSpPr>
        <p:spPr>
          <a:xfrm rot="0">
            <a:off x="4312561" y="443618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C</a:t>
            </a:r>
          </a:p>
        </p:txBody>
      </p:sp>
      <p:sp>
        <p:nvSpPr>
          <p:cNvPr name="TextBox 18" id="18"/>
          <p:cNvSpPr txBox="true"/>
          <p:nvPr/>
        </p:nvSpPr>
        <p:spPr>
          <a:xfrm rot="0">
            <a:off x="4312561" y="501326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19" id="19"/>
          <p:cNvSpPr txBox="true"/>
          <p:nvPr/>
        </p:nvSpPr>
        <p:spPr>
          <a:xfrm rot="0">
            <a:off x="4312561" y="562326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0" id="20"/>
          <p:cNvSpPr txBox="true"/>
          <p:nvPr/>
        </p:nvSpPr>
        <p:spPr>
          <a:xfrm rot="0">
            <a:off x="4312561" y="621785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21" id="21"/>
          <p:cNvSpPr txBox="true"/>
          <p:nvPr/>
        </p:nvSpPr>
        <p:spPr>
          <a:xfrm rot="0">
            <a:off x="4312561" y="683128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22" id="22"/>
          <p:cNvSpPr txBox="true"/>
          <p:nvPr/>
        </p:nvSpPr>
        <p:spPr>
          <a:xfrm rot="0">
            <a:off x="2386143" y="743501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3" id="23"/>
          <p:cNvSpPr txBox="true"/>
          <p:nvPr/>
        </p:nvSpPr>
        <p:spPr>
          <a:xfrm rot="0">
            <a:off x="2386143" y="802883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3447988" y="741883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5" id="25"/>
          <p:cNvSpPr txBox="true"/>
          <p:nvPr/>
        </p:nvSpPr>
        <p:spPr>
          <a:xfrm rot="0">
            <a:off x="3447988" y="802883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2386143" y="862342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7" id="27"/>
          <p:cNvSpPr txBox="true"/>
          <p:nvPr/>
        </p:nvSpPr>
        <p:spPr>
          <a:xfrm rot="0">
            <a:off x="3447988" y="862342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2386143" y="92368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3447988" y="92368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4349390" y="741883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1" id="31"/>
          <p:cNvSpPr txBox="true"/>
          <p:nvPr/>
        </p:nvSpPr>
        <p:spPr>
          <a:xfrm rot="0">
            <a:off x="4349390" y="8028832"/>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2" id="32"/>
          <p:cNvSpPr txBox="true"/>
          <p:nvPr/>
        </p:nvSpPr>
        <p:spPr>
          <a:xfrm rot="0">
            <a:off x="4349390" y="862342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33" id="33"/>
          <p:cNvSpPr txBox="true"/>
          <p:nvPr/>
        </p:nvSpPr>
        <p:spPr>
          <a:xfrm rot="0">
            <a:off x="4349390" y="923685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4" id="34"/>
          <p:cNvSpPr txBox="true"/>
          <p:nvPr/>
        </p:nvSpPr>
        <p:spPr>
          <a:xfrm rot="0">
            <a:off x="3363760" y="3709047"/>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6985566" y="3451621"/>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6" id="36"/>
          <p:cNvSpPr txBox="true"/>
          <p:nvPr/>
        </p:nvSpPr>
        <p:spPr>
          <a:xfrm rot="0">
            <a:off x="5219591" y="443618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P</a:t>
            </a:r>
          </a:p>
        </p:txBody>
      </p:sp>
      <p:sp>
        <p:nvSpPr>
          <p:cNvPr name="TextBox 37" id="37"/>
          <p:cNvSpPr txBox="true"/>
          <p:nvPr/>
        </p:nvSpPr>
        <p:spPr>
          <a:xfrm rot="0">
            <a:off x="5219591" y="502279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8" id="38"/>
          <p:cNvSpPr txBox="true"/>
          <p:nvPr/>
        </p:nvSpPr>
        <p:spPr>
          <a:xfrm rot="0">
            <a:off x="5219591" y="563279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39" id="39"/>
          <p:cNvSpPr txBox="true"/>
          <p:nvPr/>
        </p:nvSpPr>
        <p:spPr>
          <a:xfrm rot="0">
            <a:off x="5219591" y="622738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0" id="40"/>
          <p:cNvSpPr txBox="true"/>
          <p:nvPr/>
        </p:nvSpPr>
        <p:spPr>
          <a:xfrm rot="0">
            <a:off x="5219591" y="684081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1" id="41"/>
          <p:cNvSpPr txBox="true"/>
          <p:nvPr/>
        </p:nvSpPr>
        <p:spPr>
          <a:xfrm rot="0">
            <a:off x="5256420" y="742835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2" id="42"/>
          <p:cNvSpPr txBox="true"/>
          <p:nvPr/>
        </p:nvSpPr>
        <p:spPr>
          <a:xfrm rot="0">
            <a:off x="5256420" y="8038357"/>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3" id="43"/>
          <p:cNvSpPr txBox="true"/>
          <p:nvPr/>
        </p:nvSpPr>
        <p:spPr>
          <a:xfrm rot="0">
            <a:off x="5256420" y="863294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4" id="44"/>
          <p:cNvSpPr txBox="true"/>
          <p:nvPr/>
        </p:nvSpPr>
        <p:spPr>
          <a:xfrm rot="0">
            <a:off x="5256420" y="924637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45" id="45"/>
          <p:cNvSpPr txBox="true"/>
          <p:nvPr/>
        </p:nvSpPr>
        <p:spPr>
          <a:xfrm rot="0">
            <a:off x="6278562" y="443830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Q</a:t>
            </a:r>
          </a:p>
        </p:txBody>
      </p:sp>
      <p:sp>
        <p:nvSpPr>
          <p:cNvPr name="TextBox 46" id="46"/>
          <p:cNvSpPr txBox="true"/>
          <p:nvPr/>
        </p:nvSpPr>
        <p:spPr>
          <a:xfrm rot="0">
            <a:off x="6278562" y="502491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7" id="47"/>
          <p:cNvSpPr txBox="true"/>
          <p:nvPr/>
        </p:nvSpPr>
        <p:spPr>
          <a:xfrm rot="0">
            <a:off x="6278562" y="563491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8" id="48"/>
          <p:cNvSpPr txBox="true"/>
          <p:nvPr/>
        </p:nvSpPr>
        <p:spPr>
          <a:xfrm rot="0">
            <a:off x="6278562" y="622950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9" id="49"/>
          <p:cNvSpPr txBox="true"/>
          <p:nvPr/>
        </p:nvSpPr>
        <p:spPr>
          <a:xfrm rot="0">
            <a:off x="6278562" y="684293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0" id="50"/>
          <p:cNvSpPr txBox="true"/>
          <p:nvPr/>
        </p:nvSpPr>
        <p:spPr>
          <a:xfrm rot="0">
            <a:off x="6315390" y="743047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1" id="51"/>
          <p:cNvSpPr txBox="true"/>
          <p:nvPr/>
        </p:nvSpPr>
        <p:spPr>
          <a:xfrm rot="0">
            <a:off x="6315390" y="804047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2" id="52"/>
          <p:cNvSpPr txBox="true"/>
          <p:nvPr/>
        </p:nvSpPr>
        <p:spPr>
          <a:xfrm rot="0">
            <a:off x="6315390" y="863507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3" id="53"/>
          <p:cNvSpPr txBox="true"/>
          <p:nvPr/>
        </p:nvSpPr>
        <p:spPr>
          <a:xfrm rot="0">
            <a:off x="6315390" y="924849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Freeform 54" id="54"/>
          <p:cNvSpPr/>
          <p:nvPr/>
        </p:nvSpPr>
        <p:spPr>
          <a:xfrm flipH="false" flipV="false" rot="0">
            <a:off x="13309451" y="5604533"/>
            <a:ext cx="3666283" cy="2393918"/>
          </a:xfrm>
          <a:custGeom>
            <a:avLst/>
            <a:gdLst/>
            <a:ahLst/>
            <a:cxnLst/>
            <a:rect r="r" b="b" t="t" l="l"/>
            <a:pathLst>
              <a:path h="2393918" w="3666283">
                <a:moveTo>
                  <a:pt x="0" y="0"/>
                </a:moveTo>
                <a:lnTo>
                  <a:pt x="3666283" y="0"/>
                </a:lnTo>
                <a:lnTo>
                  <a:pt x="3666283" y="2393918"/>
                </a:lnTo>
                <a:lnTo>
                  <a:pt x="0" y="2393918"/>
                </a:lnTo>
                <a:lnTo>
                  <a:pt x="0" y="0"/>
                </a:lnTo>
                <a:close/>
              </a:path>
            </a:pathLst>
          </a:custGeom>
          <a:blipFill>
            <a:blip r:embed="rId8"/>
            <a:stretch>
              <a:fillRect l="-309113" t="-373398" r="-569465" b="-225902"/>
            </a:stretch>
          </a:blipFill>
        </p:spPr>
      </p:sp>
      <p:sp>
        <p:nvSpPr>
          <p:cNvPr name="Freeform 55" id="55"/>
          <p:cNvSpPr/>
          <p:nvPr/>
        </p:nvSpPr>
        <p:spPr>
          <a:xfrm flipH="false" flipV="false" rot="0">
            <a:off x="15542215" y="5821504"/>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56" id="56"/>
          <p:cNvSpPr txBox="true"/>
          <p:nvPr/>
        </p:nvSpPr>
        <p:spPr>
          <a:xfrm rot="0">
            <a:off x="15578581" y="5730348"/>
            <a:ext cx="645356" cy="839350"/>
          </a:xfrm>
          <a:prstGeom prst="rect">
            <a:avLst/>
          </a:prstGeom>
        </p:spPr>
        <p:txBody>
          <a:bodyPr anchor="t" rtlCol="false" tIns="0" lIns="0" bIns="0" rIns="0">
            <a:spAutoFit/>
          </a:bodyPr>
          <a:lstStyle/>
          <a:p>
            <a:pPr algn="ctr">
              <a:lnSpc>
                <a:spcPts val="5915"/>
              </a:lnSpc>
            </a:pPr>
            <a:r>
              <a:rPr lang="en-US" sz="4225" b="true">
                <a:solidFill>
                  <a:srgbClr val="000000"/>
                </a:solidFill>
                <a:latin typeface="Arimo Bold"/>
                <a:ea typeface="Arimo Bold"/>
                <a:cs typeface="Arimo Bold"/>
                <a:sym typeface="Arimo Bold"/>
              </a:rPr>
              <a:t>R</a:t>
            </a:r>
          </a:p>
        </p:txBody>
      </p:sp>
      <p:sp>
        <p:nvSpPr>
          <p:cNvPr name="Freeform 57" id="57"/>
          <p:cNvSpPr/>
          <p:nvPr/>
        </p:nvSpPr>
        <p:spPr>
          <a:xfrm flipH="false" flipV="false" rot="0">
            <a:off x="12468705" y="602855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58" id="58"/>
          <p:cNvSpPr txBox="true"/>
          <p:nvPr/>
        </p:nvSpPr>
        <p:spPr>
          <a:xfrm rot="0">
            <a:off x="12505070" y="5937397"/>
            <a:ext cx="645356" cy="839350"/>
          </a:xfrm>
          <a:prstGeom prst="rect">
            <a:avLst/>
          </a:prstGeom>
        </p:spPr>
        <p:txBody>
          <a:bodyPr anchor="t" rtlCol="false" tIns="0" lIns="0" bIns="0" rIns="0">
            <a:spAutoFit/>
          </a:bodyPr>
          <a:lstStyle/>
          <a:p>
            <a:pPr algn="ctr">
              <a:lnSpc>
                <a:spcPts val="5915"/>
              </a:lnSpc>
            </a:pPr>
            <a:r>
              <a:rPr lang="en-US" sz="4225" b="true">
                <a:solidFill>
                  <a:srgbClr val="000000"/>
                </a:solidFill>
                <a:latin typeface="Arimo Bold"/>
                <a:ea typeface="Arimo Bold"/>
                <a:cs typeface="Arimo Bold"/>
                <a:sym typeface="Arimo Bold"/>
              </a:rPr>
              <a:t>P</a:t>
            </a:r>
          </a:p>
        </p:txBody>
      </p:sp>
      <p:sp>
        <p:nvSpPr>
          <p:cNvPr name="Freeform 59" id="59"/>
          <p:cNvSpPr/>
          <p:nvPr/>
        </p:nvSpPr>
        <p:spPr>
          <a:xfrm flipH="false" flipV="false" rot="0">
            <a:off x="12468705" y="6974161"/>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60" id="60"/>
          <p:cNvSpPr txBox="true"/>
          <p:nvPr/>
        </p:nvSpPr>
        <p:spPr>
          <a:xfrm rot="0">
            <a:off x="12505070" y="6883005"/>
            <a:ext cx="645356" cy="839350"/>
          </a:xfrm>
          <a:prstGeom prst="rect">
            <a:avLst/>
          </a:prstGeom>
        </p:spPr>
        <p:txBody>
          <a:bodyPr anchor="t" rtlCol="false" tIns="0" lIns="0" bIns="0" rIns="0">
            <a:spAutoFit/>
          </a:bodyPr>
          <a:lstStyle/>
          <a:p>
            <a:pPr algn="ctr">
              <a:lnSpc>
                <a:spcPts val="5915"/>
              </a:lnSpc>
            </a:pPr>
            <a:r>
              <a:rPr lang="en-US" sz="4225" b="true">
                <a:solidFill>
                  <a:srgbClr val="000000"/>
                </a:solidFill>
                <a:latin typeface="Arimo Bold"/>
                <a:ea typeface="Arimo Bold"/>
                <a:cs typeface="Arimo Bold"/>
                <a:sym typeface="Arimo Bold"/>
              </a:rPr>
              <a:t>C</a:t>
            </a:r>
          </a:p>
        </p:txBody>
      </p:sp>
      <p:sp>
        <p:nvSpPr>
          <p:cNvPr name="TextBox 61" id="61"/>
          <p:cNvSpPr txBox="true"/>
          <p:nvPr/>
        </p:nvSpPr>
        <p:spPr>
          <a:xfrm rot="0">
            <a:off x="13289284" y="7767684"/>
            <a:ext cx="3527560"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R = P OR C</a:t>
            </a:r>
          </a:p>
        </p:txBody>
      </p:sp>
      <p:sp>
        <p:nvSpPr>
          <p:cNvPr name="TextBox 62" id="62"/>
          <p:cNvSpPr txBox="true"/>
          <p:nvPr/>
        </p:nvSpPr>
        <p:spPr>
          <a:xfrm rot="0">
            <a:off x="7378025" y="443830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R</a:t>
            </a:r>
          </a:p>
        </p:txBody>
      </p:sp>
      <p:sp>
        <p:nvSpPr>
          <p:cNvPr name="TextBox 63" id="63"/>
          <p:cNvSpPr txBox="true"/>
          <p:nvPr/>
        </p:nvSpPr>
        <p:spPr>
          <a:xfrm rot="0">
            <a:off x="7378025" y="502491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64" id="64"/>
          <p:cNvSpPr txBox="true"/>
          <p:nvPr/>
        </p:nvSpPr>
        <p:spPr>
          <a:xfrm rot="0">
            <a:off x="7378025" y="563491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65" id="65"/>
          <p:cNvSpPr txBox="true"/>
          <p:nvPr/>
        </p:nvSpPr>
        <p:spPr>
          <a:xfrm rot="0">
            <a:off x="7378025" y="6229505"/>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66" id="66"/>
          <p:cNvSpPr txBox="true"/>
          <p:nvPr/>
        </p:nvSpPr>
        <p:spPr>
          <a:xfrm rot="0">
            <a:off x="7378025" y="6842933"/>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67" id="67"/>
          <p:cNvSpPr txBox="true"/>
          <p:nvPr/>
        </p:nvSpPr>
        <p:spPr>
          <a:xfrm rot="0">
            <a:off x="7414853" y="7430478"/>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68" id="68"/>
          <p:cNvSpPr txBox="true"/>
          <p:nvPr/>
        </p:nvSpPr>
        <p:spPr>
          <a:xfrm rot="0">
            <a:off x="7414853" y="8040479"/>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sp>
        <p:nvSpPr>
          <p:cNvPr name="TextBox 69" id="69"/>
          <p:cNvSpPr txBox="true"/>
          <p:nvPr/>
        </p:nvSpPr>
        <p:spPr>
          <a:xfrm rot="0">
            <a:off x="7414853" y="8635070"/>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0</a:t>
            </a:r>
          </a:p>
        </p:txBody>
      </p:sp>
      <p:sp>
        <p:nvSpPr>
          <p:cNvPr name="TextBox 70" id="70"/>
          <p:cNvSpPr txBox="true"/>
          <p:nvPr/>
        </p:nvSpPr>
        <p:spPr>
          <a:xfrm rot="0">
            <a:off x="7414853" y="9248498"/>
            <a:ext cx="1729147" cy="558890"/>
          </a:xfrm>
          <a:prstGeom prst="rect">
            <a:avLst/>
          </a:prstGeom>
        </p:spPr>
        <p:txBody>
          <a:bodyPr anchor="t" rtlCol="false" tIns="0" lIns="0" bIns="0" rIns="0">
            <a:spAutoFit/>
          </a:bodyPr>
          <a:lstStyle/>
          <a:p>
            <a:pPr algn="ctr">
              <a:lnSpc>
                <a:spcPts val="3844"/>
              </a:lnSpc>
            </a:pPr>
            <a:r>
              <a:rPr lang="en-US" sz="2745">
                <a:solidFill>
                  <a:srgbClr val="198216"/>
                </a:solidFill>
                <a:latin typeface="Arimo"/>
                <a:ea typeface="Arimo"/>
                <a:cs typeface="Arimo"/>
                <a:sym typeface="Arimo"/>
              </a:rPr>
              <a:t>1</a:t>
            </a:r>
          </a:p>
        </p:txBody>
      </p:sp>
      <p:grpSp>
        <p:nvGrpSpPr>
          <p:cNvPr name="Group 71" id="71"/>
          <p:cNvGrpSpPr/>
          <p:nvPr/>
        </p:nvGrpSpPr>
        <p:grpSpPr>
          <a:xfrm rot="0">
            <a:off x="2703297" y="180743"/>
            <a:ext cx="13213526" cy="9925515"/>
            <a:chOff x="0" y="0"/>
            <a:chExt cx="17618034" cy="13234020"/>
          </a:xfrm>
        </p:grpSpPr>
        <p:sp>
          <p:nvSpPr>
            <p:cNvPr name="Freeform 72" id="7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73" id="7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74" id="7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1028700" y="1941202"/>
            <a:ext cx="17699539"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Step 3: Using the intermediate outputs, construct the final output</a:t>
            </a:r>
          </a:p>
        </p:txBody>
      </p:sp>
      <p:graphicFrame>
        <p:nvGraphicFramePr>
          <p:cNvPr name="Table 5" id="5"/>
          <p:cNvGraphicFramePr>
            <a:graphicFrameLocks noGrp="true"/>
          </p:cNvGraphicFramePr>
          <p:nvPr/>
        </p:nvGraphicFramePr>
        <p:xfrm>
          <a:off x="2788300" y="3622146"/>
          <a:ext cx="7531100" cy="6210300"/>
        </p:xfrm>
        <a:graphic>
          <a:graphicData uri="http://schemas.openxmlformats.org/drawingml/2006/table">
            <a:tbl>
              <a:tblPr/>
              <a:tblGrid>
                <a:gridCol w="877024"/>
                <a:gridCol w="851281"/>
                <a:gridCol w="851281"/>
                <a:gridCol w="851281"/>
                <a:gridCol w="901822"/>
                <a:gridCol w="1056603"/>
                <a:gridCol w="2141808"/>
              </a:tblGrid>
              <a:tr h="96931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6057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115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5608">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6" id="6"/>
          <p:cNvSpPr/>
          <p:nvPr/>
        </p:nvSpPr>
        <p:spPr>
          <a:xfrm flipH="false" flipV="false" rot="0">
            <a:off x="2788300" y="3451621"/>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49315" y="443564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A</a:t>
            </a:r>
          </a:p>
        </p:txBody>
      </p:sp>
      <p:sp>
        <p:nvSpPr>
          <p:cNvPr name="TextBox 8" id="8"/>
          <p:cNvSpPr txBox="true"/>
          <p:nvPr/>
        </p:nvSpPr>
        <p:spPr>
          <a:xfrm rot="0">
            <a:off x="2349315" y="502945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9" id="9"/>
          <p:cNvSpPr txBox="true"/>
          <p:nvPr/>
        </p:nvSpPr>
        <p:spPr>
          <a:xfrm rot="0">
            <a:off x="2349315" y="562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0" id="10"/>
          <p:cNvSpPr txBox="true"/>
          <p:nvPr/>
        </p:nvSpPr>
        <p:spPr>
          <a:xfrm rot="0">
            <a:off x="3411160" y="443221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B</a:t>
            </a:r>
          </a:p>
        </p:txBody>
      </p:sp>
      <p:sp>
        <p:nvSpPr>
          <p:cNvPr name="TextBox 11" id="11"/>
          <p:cNvSpPr txBox="true"/>
          <p:nvPr/>
        </p:nvSpPr>
        <p:spPr>
          <a:xfrm rot="0">
            <a:off x="3411160" y="504564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2" id="12"/>
          <p:cNvSpPr txBox="true"/>
          <p:nvPr/>
        </p:nvSpPr>
        <p:spPr>
          <a:xfrm rot="0">
            <a:off x="3411160" y="562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3" id="13"/>
          <p:cNvSpPr txBox="true"/>
          <p:nvPr/>
        </p:nvSpPr>
        <p:spPr>
          <a:xfrm rot="0">
            <a:off x="2349315" y="621785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4" id="14"/>
          <p:cNvSpPr txBox="true"/>
          <p:nvPr/>
        </p:nvSpPr>
        <p:spPr>
          <a:xfrm rot="0">
            <a:off x="3411160" y="621785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5" id="15"/>
          <p:cNvSpPr txBox="true"/>
          <p:nvPr/>
        </p:nvSpPr>
        <p:spPr>
          <a:xfrm rot="0">
            <a:off x="2349315"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6" id="16"/>
          <p:cNvSpPr txBox="true"/>
          <p:nvPr/>
        </p:nvSpPr>
        <p:spPr>
          <a:xfrm rot="0">
            <a:off x="3411160"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17" id="17"/>
          <p:cNvSpPr txBox="true"/>
          <p:nvPr/>
        </p:nvSpPr>
        <p:spPr>
          <a:xfrm rot="0">
            <a:off x="4312561" y="443618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C</a:t>
            </a:r>
          </a:p>
        </p:txBody>
      </p:sp>
      <p:sp>
        <p:nvSpPr>
          <p:cNvPr name="TextBox 18" id="18"/>
          <p:cNvSpPr txBox="true"/>
          <p:nvPr/>
        </p:nvSpPr>
        <p:spPr>
          <a:xfrm rot="0">
            <a:off x="4312561" y="501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19" id="19"/>
          <p:cNvSpPr txBox="true"/>
          <p:nvPr/>
        </p:nvSpPr>
        <p:spPr>
          <a:xfrm rot="0">
            <a:off x="4312561" y="562326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0" id="20"/>
          <p:cNvSpPr txBox="true"/>
          <p:nvPr/>
        </p:nvSpPr>
        <p:spPr>
          <a:xfrm rot="0">
            <a:off x="4312561" y="621785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1" id="21"/>
          <p:cNvSpPr txBox="true"/>
          <p:nvPr/>
        </p:nvSpPr>
        <p:spPr>
          <a:xfrm rot="0">
            <a:off x="4312561" y="683128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2" id="22"/>
          <p:cNvSpPr txBox="true"/>
          <p:nvPr/>
        </p:nvSpPr>
        <p:spPr>
          <a:xfrm rot="0">
            <a:off x="2386143" y="743501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3" id="23"/>
          <p:cNvSpPr txBox="true"/>
          <p:nvPr/>
        </p:nvSpPr>
        <p:spPr>
          <a:xfrm rot="0">
            <a:off x="2386143" y="802883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4" id="24"/>
          <p:cNvSpPr txBox="true"/>
          <p:nvPr/>
        </p:nvSpPr>
        <p:spPr>
          <a:xfrm rot="0">
            <a:off x="3447988" y="741883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5" id="25"/>
          <p:cNvSpPr txBox="true"/>
          <p:nvPr/>
        </p:nvSpPr>
        <p:spPr>
          <a:xfrm rot="0">
            <a:off x="3447988" y="802883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2386143" y="862342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7" id="27"/>
          <p:cNvSpPr txBox="true"/>
          <p:nvPr/>
        </p:nvSpPr>
        <p:spPr>
          <a:xfrm rot="0">
            <a:off x="3447988" y="862342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8" id="28"/>
          <p:cNvSpPr txBox="true"/>
          <p:nvPr/>
        </p:nvSpPr>
        <p:spPr>
          <a:xfrm rot="0">
            <a:off x="2386143" y="92368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3447988" y="92368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0" id="30"/>
          <p:cNvSpPr txBox="true"/>
          <p:nvPr/>
        </p:nvSpPr>
        <p:spPr>
          <a:xfrm rot="0">
            <a:off x="4349390" y="741883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1" id="31"/>
          <p:cNvSpPr txBox="true"/>
          <p:nvPr/>
        </p:nvSpPr>
        <p:spPr>
          <a:xfrm rot="0">
            <a:off x="4349390" y="802883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2" id="32"/>
          <p:cNvSpPr txBox="true"/>
          <p:nvPr/>
        </p:nvSpPr>
        <p:spPr>
          <a:xfrm rot="0">
            <a:off x="4349390" y="862342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3" id="33"/>
          <p:cNvSpPr txBox="true"/>
          <p:nvPr/>
        </p:nvSpPr>
        <p:spPr>
          <a:xfrm rot="0">
            <a:off x="4349390" y="92368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4" id="34"/>
          <p:cNvSpPr txBox="true"/>
          <p:nvPr/>
        </p:nvSpPr>
        <p:spPr>
          <a:xfrm rot="0">
            <a:off x="3363760" y="3709047"/>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35" id="35"/>
          <p:cNvSpPr/>
          <p:nvPr/>
        </p:nvSpPr>
        <p:spPr>
          <a:xfrm flipH="false" flipV="false" rot="0">
            <a:off x="6985566" y="3451621"/>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6" id="36"/>
          <p:cNvSpPr txBox="true"/>
          <p:nvPr/>
        </p:nvSpPr>
        <p:spPr>
          <a:xfrm rot="0">
            <a:off x="5219591" y="443618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P</a:t>
            </a:r>
          </a:p>
        </p:txBody>
      </p:sp>
      <p:sp>
        <p:nvSpPr>
          <p:cNvPr name="TextBox 37" id="37"/>
          <p:cNvSpPr txBox="true"/>
          <p:nvPr/>
        </p:nvSpPr>
        <p:spPr>
          <a:xfrm rot="0">
            <a:off x="5219591" y="502279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8" id="38"/>
          <p:cNvSpPr txBox="true"/>
          <p:nvPr/>
        </p:nvSpPr>
        <p:spPr>
          <a:xfrm rot="0">
            <a:off x="5219591" y="563279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9" id="39"/>
          <p:cNvSpPr txBox="true"/>
          <p:nvPr/>
        </p:nvSpPr>
        <p:spPr>
          <a:xfrm rot="0">
            <a:off x="5219591" y="6227383"/>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0" id="40"/>
          <p:cNvSpPr txBox="true"/>
          <p:nvPr/>
        </p:nvSpPr>
        <p:spPr>
          <a:xfrm rot="0">
            <a:off x="5219591" y="684081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1" id="41"/>
          <p:cNvSpPr txBox="true"/>
          <p:nvPr/>
        </p:nvSpPr>
        <p:spPr>
          <a:xfrm rot="0">
            <a:off x="5256420" y="742835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2" id="42"/>
          <p:cNvSpPr txBox="true"/>
          <p:nvPr/>
        </p:nvSpPr>
        <p:spPr>
          <a:xfrm rot="0">
            <a:off x="5256420" y="803835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3" id="43"/>
          <p:cNvSpPr txBox="true"/>
          <p:nvPr/>
        </p:nvSpPr>
        <p:spPr>
          <a:xfrm rot="0">
            <a:off x="5256420" y="863294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4" id="44"/>
          <p:cNvSpPr txBox="true"/>
          <p:nvPr/>
        </p:nvSpPr>
        <p:spPr>
          <a:xfrm rot="0">
            <a:off x="5256420" y="924637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5" id="45"/>
          <p:cNvSpPr txBox="true"/>
          <p:nvPr/>
        </p:nvSpPr>
        <p:spPr>
          <a:xfrm rot="0">
            <a:off x="6278562" y="443830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Q</a:t>
            </a:r>
          </a:p>
        </p:txBody>
      </p:sp>
      <p:sp>
        <p:nvSpPr>
          <p:cNvPr name="TextBox 46" id="46"/>
          <p:cNvSpPr txBox="true"/>
          <p:nvPr/>
        </p:nvSpPr>
        <p:spPr>
          <a:xfrm rot="0">
            <a:off x="6278562" y="502491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7" id="47"/>
          <p:cNvSpPr txBox="true"/>
          <p:nvPr/>
        </p:nvSpPr>
        <p:spPr>
          <a:xfrm rot="0">
            <a:off x="6278562" y="563491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8" id="48"/>
          <p:cNvSpPr txBox="true"/>
          <p:nvPr/>
        </p:nvSpPr>
        <p:spPr>
          <a:xfrm rot="0">
            <a:off x="6278562" y="622950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49" id="49"/>
          <p:cNvSpPr txBox="true"/>
          <p:nvPr/>
        </p:nvSpPr>
        <p:spPr>
          <a:xfrm rot="0">
            <a:off x="6278562" y="684293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0" id="50"/>
          <p:cNvSpPr txBox="true"/>
          <p:nvPr/>
        </p:nvSpPr>
        <p:spPr>
          <a:xfrm rot="0">
            <a:off x="6315390" y="743047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1" id="51"/>
          <p:cNvSpPr txBox="true"/>
          <p:nvPr/>
        </p:nvSpPr>
        <p:spPr>
          <a:xfrm rot="0">
            <a:off x="6316662" y="804651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2" id="52"/>
          <p:cNvSpPr txBox="true"/>
          <p:nvPr/>
        </p:nvSpPr>
        <p:spPr>
          <a:xfrm rot="0">
            <a:off x="6315390" y="863507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3" id="53"/>
          <p:cNvSpPr txBox="true"/>
          <p:nvPr/>
        </p:nvSpPr>
        <p:spPr>
          <a:xfrm rot="0">
            <a:off x="6315390" y="924849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4" id="54"/>
          <p:cNvSpPr txBox="true"/>
          <p:nvPr/>
        </p:nvSpPr>
        <p:spPr>
          <a:xfrm rot="0">
            <a:off x="7378025" y="443830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R</a:t>
            </a:r>
          </a:p>
        </p:txBody>
      </p:sp>
      <p:sp>
        <p:nvSpPr>
          <p:cNvPr name="TextBox 55" id="55"/>
          <p:cNvSpPr txBox="true"/>
          <p:nvPr/>
        </p:nvSpPr>
        <p:spPr>
          <a:xfrm rot="0">
            <a:off x="7378025" y="502491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6" id="56"/>
          <p:cNvSpPr txBox="true"/>
          <p:nvPr/>
        </p:nvSpPr>
        <p:spPr>
          <a:xfrm rot="0">
            <a:off x="7378025" y="563491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7" id="57"/>
          <p:cNvSpPr txBox="true"/>
          <p:nvPr/>
        </p:nvSpPr>
        <p:spPr>
          <a:xfrm rot="0">
            <a:off x="7378025" y="6229505"/>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58" id="58"/>
          <p:cNvSpPr txBox="true"/>
          <p:nvPr/>
        </p:nvSpPr>
        <p:spPr>
          <a:xfrm rot="0">
            <a:off x="7378025" y="6842933"/>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9" id="59"/>
          <p:cNvSpPr txBox="true"/>
          <p:nvPr/>
        </p:nvSpPr>
        <p:spPr>
          <a:xfrm rot="0">
            <a:off x="7414853" y="743047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0" id="60"/>
          <p:cNvSpPr txBox="true"/>
          <p:nvPr/>
        </p:nvSpPr>
        <p:spPr>
          <a:xfrm rot="0">
            <a:off x="7414853" y="804047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1" id="61"/>
          <p:cNvSpPr txBox="true"/>
          <p:nvPr/>
        </p:nvSpPr>
        <p:spPr>
          <a:xfrm rot="0">
            <a:off x="7414853" y="863507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62" id="62"/>
          <p:cNvSpPr txBox="true"/>
          <p:nvPr/>
        </p:nvSpPr>
        <p:spPr>
          <a:xfrm rot="0">
            <a:off x="7414853" y="924849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Freeform 63" id="63"/>
          <p:cNvSpPr/>
          <p:nvPr/>
        </p:nvSpPr>
        <p:spPr>
          <a:xfrm flipH="false" flipV="false" rot="0">
            <a:off x="13205387" y="4435740"/>
            <a:ext cx="3346840" cy="4342206"/>
          </a:xfrm>
          <a:custGeom>
            <a:avLst/>
            <a:gdLst/>
            <a:ahLst/>
            <a:cxnLst/>
            <a:rect r="r" b="b" t="t" l="l"/>
            <a:pathLst>
              <a:path h="4342206" w="3346840">
                <a:moveTo>
                  <a:pt x="0" y="0"/>
                </a:moveTo>
                <a:lnTo>
                  <a:pt x="3346840" y="0"/>
                </a:lnTo>
                <a:lnTo>
                  <a:pt x="3346840" y="4342206"/>
                </a:lnTo>
                <a:lnTo>
                  <a:pt x="0" y="4342206"/>
                </a:lnTo>
                <a:lnTo>
                  <a:pt x="0" y="0"/>
                </a:lnTo>
                <a:close/>
              </a:path>
            </a:pathLst>
          </a:custGeom>
          <a:blipFill>
            <a:blip r:embed="rId8"/>
            <a:stretch>
              <a:fillRect l="-316056" t="-96453" r="-390847" b="-93746"/>
            </a:stretch>
          </a:blipFill>
        </p:spPr>
      </p:sp>
      <p:sp>
        <p:nvSpPr>
          <p:cNvPr name="Freeform 64" id="64"/>
          <p:cNvSpPr/>
          <p:nvPr/>
        </p:nvSpPr>
        <p:spPr>
          <a:xfrm flipH="false" flipV="false" rot="0">
            <a:off x="13316745" y="4711020"/>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65" id="65"/>
          <p:cNvSpPr txBox="true"/>
          <p:nvPr/>
        </p:nvSpPr>
        <p:spPr>
          <a:xfrm rot="0">
            <a:off x="13432918" y="4670242"/>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Q</a:t>
            </a:r>
          </a:p>
        </p:txBody>
      </p:sp>
      <p:sp>
        <p:nvSpPr>
          <p:cNvPr name="Freeform 66" id="66"/>
          <p:cNvSpPr/>
          <p:nvPr/>
        </p:nvSpPr>
        <p:spPr>
          <a:xfrm flipH="false" flipV="false" rot="0">
            <a:off x="13434527" y="7090653"/>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67" id="67"/>
          <p:cNvSpPr txBox="true"/>
          <p:nvPr/>
        </p:nvSpPr>
        <p:spPr>
          <a:xfrm rot="0">
            <a:off x="13550700" y="7049875"/>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R</a:t>
            </a:r>
          </a:p>
        </p:txBody>
      </p:sp>
      <p:sp>
        <p:nvSpPr>
          <p:cNvPr name="Freeform 68" id="68"/>
          <p:cNvSpPr/>
          <p:nvPr/>
        </p:nvSpPr>
        <p:spPr>
          <a:xfrm flipH="false" flipV="false" rot="0">
            <a:off x="16394206" y="6730001"/>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69" id="69"/>
          <p:cNvSpPr txBox="true"/>
          <p:nvPr/>
        </p:nvSpPr>
        <p:spPr>
          <a:xfrm rot="0">
            <a:off x="16510380" y="6689223"/>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X</a:t>
            </a:r>
          </a:p>
        </p:txBody>
      </p:sp>
      <p:sp>
        <p:nvSpPr>
          <p:cNvPr name="TextBox 70" id="70"/>
          <p:cNvSpPr txBox="true"/>
          <p:nvPr/>
        </p:nvSpPr>
        <p:spPr>
          <a:xfrm rot="0">
            <a:off x="9107172" y="4426189"/>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X</a:t>
            </a:r>
          </a:p>
        </p:txBody>
      </p:sp>
      <p:sp>
        <p:nvSpPr>
          <p:cNvPr name="TextBox 71" id="71"/>
          <p:cNvSpPr txBox="true"/>
          <p:nvPr/>
        </p:nvSpPr>
        <p:spPr>
          <a:xfrm rot="0">
            <a:off x="9107172" y="5012797"/>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72" id="72"/>
          <p:cNvSpPr txBox="true"/>
          <p:nvPr/>
        </p:nvSpPr>
        <p:spPr>
          <a:xfrm rot="0">
            <a:off x="9107172" y="5622797"/>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73" id="73"/>
          <p:cNvSpPr txBox="true"/>
          <p:nvPr/>
        </p:nvSpPr>
        <p:spPr>
          <a:xfrm rot="0">
            <a:off x="9107172" y="6217389"/>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74" id="74"/>
          <p:cNvSpPr txBox="true"/>
          <p:nvPr/>
        </p:nvSpPr>
        <p:spPr>
          <a:xfrm rot="0">
            <a:off x="9107172" y="6830817"/>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75" id="75"/>
          <p:cNvSpPr txBox="true"/>
          <p:nvPr/>
        </p:nvSpPr>
        <p:spPr>
          <a:xfrm rot="0">
            <a:off x="9144000" y="7418362"/>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76" id="76"/>
          <p:cNvSpPr txBox="true"/>
          <p:nvPr/>
        </p:nvSpPr>
        <p:spPr>
          <a:xfrm rot="0">
            <a:off x="9144000" y="8028363"/>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77" id="77"/>
          <p:cNvSpPr txBox="true"/>
          <p:nvPr/>
        </p:nvSpPr>
        <p:spPr>
          <a:xfrm rot="0">
            <a:off x="9144000" y="8622955"/>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78" id="78"/>
          <p:cNvSpPr txBox="true"/>
          <p:nvPr/>
        </p:nvSpPr>
        <p:spPr>
          <a:xfrm rot="0">
            <a:off x="9144000" y="9236383"/>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79" id="79"/>
          <p:cNvSpPr txBox="true"/>
          <p:nvPr/>
        </p:nvSpPr>
        <p:spPr>
          <a:xfrm rot="0">
            <a:off x="13271351" y="8165735"/>
            <a:ext cx="3724769" cy="818096"/>
          </a:xfrm>
          <a:prstGeom prst="rect">
            <a:avLst/>
          </a:prstGeom>
        </p:spPr>
        <p:txBody>
          <a:bodyPr anchor="t" rtlCol="false" tIns="0" lIns="0" bIns="0" rIns="0">
            <a:spAutoFit/>
          </a:bodyPr>
          <a:lstStyle/>
          <a:p>
            <a:pPr algn="l">
              <a:lnSpc>
                <a:spcPts val="5833"/>
              </a:lnSpc>
            </a:pPr>
            <a:r>
              <a:rPr lang="en-US" sz="4166">
                <a:solidFill>
                  <a:srgbClr val="FFFFFF"/>
                </a:solidFill>
                <a:latin typeface="Arimo"/>
                <a:ea typeface="Arimo"/>
                <a:cs typeface="Arimo"/>
                <a:sym typeface="Arimo"/>
              </a:rPr>
              <a:t>X = Q XOR R</a:t>
            </a:r>
          </a:p>
        </p:txBody>
      </p:sp>
      <p:grpSp>
        <p:nvGrpSpPr>
          <p:cNvPr name="Group 80" id="80"/>
          <p:cNvGrpSpPr/>
          <p:nvPr/>
        </p:nvGrpSpPr>
        <p:grpSpPr>
          <a:xfrm rot="0">
            <a:off x="2703297" y="180743"/>
            <a:ext cx="13213526" cy="9925515"/>
            <a:chOff x="0" y="0"/>
            <a:chExt cx="17618034" cy="13234020"/>
          </a:xfrm>
        </p:grpSpPr>
        <p:sp>
          <p:nvSpPr>
            <p:cNvPr name="Freeform 81" id="8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1">
                <a:alphaModFix amt="70000"/>
              </a:blip>
              <a:stretch>
                <a:fillRect l="0" t="0" r="0" b="0"/>
              </a:stretch>
            </a:blipFill>
          </p:spPr>
        </p:sp>
        <p:sp>
          <p:nvSpPr>
            <p:cNvPr name="Freeform 82" id="8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2">
                <a:alphaModFix amt="9999"/>
              </a:blip>
              <a:stretch>
                <a:fillRect l="0" t="0" r="0" b="0"/>
              </a:stretch>
            </a:blipFill>
          </p:spPr>
        </p:sp>
        <p:sp>
          <p:nvSpPr>
            <p:cNvPr name="TextBox 83" id="8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3" tooltip="http://www.exampaperspractice.co.uk"/>
                </a:rPr>
                <a:t>www.exampaperspractice.co.uk</a:t>
              </a:r>
            </a:p>
          </p:txBody>
        </p:sp>
      </p:gr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Freeform 4" id="4"/>
          <p:cNvSpPr/>
          <p:nvPr/>
        </p:nvSpPr>
        <p:spPr>
          <a:xfrm flipH="false" flipV="false" rot="0">
            <a:off x="1949680" y="2710432"/>
            <a:ext cx="7068036" cy="6691242"/>
          </a:xfrm>
          <a:custGeom>
            <a:avLst/>
            <a:gdLst/>
            <a:ahLst/>
            <a:cxnLst/>
            <a:rect r="r" b="b" t="t" l="l"/>
            <a:pathLst>
              <a:path h="6691242" w="7068036">
                <a:moveTo>
                  <a:pt x="0" y="0"/>
                </a:moveTo>
                <a:lnTo>
                  <a:pt x="7068036" y="0"/>
                </a:lnTo>
                <a:lnTo>
                  <a:pt x="7068036" y="6691242"/>
                </a:lnTo>
                <a:lnTo>
                  <a:pt x="0" y="6691242"/>
                </a:lnTo>
                <a:lnTo>
                  <a:pt x="0" y="0"/>
                </a:lnTo>
                <a:close/>
              </a:path>
            </a:pathLst>
          </a:custGeom>
          <a:blipFill>
            <a:blip r:embed="rId4"/>
            <a:stretch>
              <a:fillRect l="-97004" t="-27487" r="-185082" b="-60836"/>
            </a:stretch>
          </a:blipFill>
        </p:spPr>
      </p:sp>
      <p:sp>
        <p:nvSpPr>
          <p:cNvPr name="Freeform 5" id="5"/>
          <p:cNvSpPr/>
          <p:nvPr/>
        </p:nvSpPr>
        <p:spPr>
          <a:xfrm flipH="false" flipV="false" rot="0">
            <a:off x="1229985" y="2836782"/>
            <a:ext cx="718086" cy="721304"/>
          </a:xfrm>
          <a:custGeom>
            <a:avLst/>
            <a:gdLst/>
            <a:ahLst/>
            <a:cxnLst/>
            <a:rect r="r" b="b" t="t" l="l"/>
            <a:pathLst>
              <a:path h="721304" w="718086">
                <a:moveTo>
                  <a:pt x="0" y="0"/>
                </a:moveTo>
                <a:lnTo>
                  <a:pt x="718085" y="0"/>
                </a:lnTo>
                <a:lnTo>
                  <a:pt x="718085" y="721304"/>
                </a:lnTo>
                <a:lnTo>
                  <a:pt x="0" y="7213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229985" y="4300010"/>
            <a:ext cx="718086" cy="721304"/>
          </a:xfrm>
          <a:custGeom>
            <a:avLst/>
            <a:gdLst/>
            <a:ahLst/>
            <a:cxnLst/>
            <a:rect r="r" b="b" t="t" l="l"/>
            <a:pathLst>
              <a:path h="721304" w="718086">
                <a:moveTo>
                  <a:pt x="0" y="0"/>
                </a:moveTo>
                <a:lnTo>
                  <a:pt x="718085" y="0"/>
                </a:lnTo>
                <a:lnTo>
                  <a:pt x="718085"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229985" y="6311276"/>
            <a:ext cx="718086" cy="721304"/>
          </a:xfrm>
          <a:custGeom>
            <a:avLst/>
            <a:gdLst/>
            <a:ahLst/>
            <a:cxnLst/>
            <a:rect r="r" b="b" t="t" l="l"/>
            <a:pathLst>
              <a:path h="721304" w="718086">
                <a:moveTo>
                  <a:pt x="0" y="0"/>
                </a:moveTo>
                <a:lnTo>
                  <a:pt x="718085" y="0"/>
                </a:lnTo>
                <a:lnTo>
                  <a:pt x="718085"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346158" y="2815055"/>
            <a:ext cx="485740" cy="62407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TextBox 9" id="9"/>
          <p:cNvSpPr txBox="true"/>
          <p:nvPr/>
        </p:nvSpPr>
        <p:spPr>
          <a:xfrm rot="0">
            <a:off x="1346158" y="4278283"/>
            <a:ext cx="485740" cy="62407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sp>
        <p:nvSpPr>
          <p:cNvPr name="TextBox 10" id="10"/>
          <p:cNvSpPr txBox="true"/>
          <p:nvPr/>
        </p:nvSpPr>
        <p:spPr>
          <a:xfrm rot="0">
            <a:off x="1346158" y="6289549"/>
            <a:ext cx="485740" cy="62407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C</a:t>
            </a:r>
          </a:p>
        </p:txBody>
      </p:sp>
      <p:sp>
        <p:nvSpPr>
          <p:cNvPr name="Freeform 11" id="11"/>
          <p:cNvSpPr/>
          <p:nvPr/>
        </p:nvSpPr>
        <p:spPr>
          <a:xfrm flipH="false" flipV="false" rot="0">
            <a:off x="2941575" y="3813581"/>
            <a:ext cx="718086" cy="721304"/>
          </a:xfrm>
          <a:custGeom>
            <a:avLst/>
            <a:gdLst/>
            <a:ahLst/>
            <a:cxnLst/>
            <a:rect r="r" b="b" t="t" l="l"/>
            <a:pathLst>
              <a:path h="721304" w="718086">
                <a:moveTo>
                  <a:pt x="0" y="0"/>
                </a:moveTo>
                <a:lnTo>
                  <a:pt x="718085" y="0"/>
                </a:lnTo>
                <a:lnTo>
                  <a:pt x="718085" y="721305"/>
                </a:lnTo>
                <a:lnTo>
                  <a:pt x="0" y="721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3057748" y="3791854"/>
            <a:ext cx="485740" cy="62407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P</a:t>
            </a:r>
          </a:p>
        </p:txBody>
      </p:sp>
      <p:sp>
        <p:nvSpPr>
          <p:cNvPr name="Freeform 13" id="13"/>
          <p:cNvSpPr/>
          <p:nvPr/>
        </p:nvSpPr>
        <p:spPr>
          <a:xfrm flipH="false" flipV="false" rot="0">
            <a:off x="5782234" y="5334749"/>
            <a:ext cx="718086" cy="721304"/>
          </a:xfrm>
          <a:custGeom>
            <a:avLst/>
            <a:gdLst/>
            <a:ahLst/>
            <a:cxnLst/>
            <a:rect r="r" b="b" t="t" l="l"/>
            <a:pathLst>
              <a:path h="721304" w="718086">
                <a:moveTo>
                  <a:pt x="0" y="0"/>
                </a:moveTo>
                <a:lnTo>
                  <a:pt x="718085" y="0"/>
                </a:lnTo>
                <a:lnTo>
                  <a:pt x="718085" y="721304"/>
                </a:lnTo>
                <a:lnTo>
                  <a:pt x="0" y="7213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5898407" y="5313020"/>
            <a:ext cx="485740" cy="62407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Q</a:t>
            </a:r>
          </a:p>
        </p:txBody>
      </p:sp>
      <p:sp>
        <p:nvSpPr>
          <p:cNvPr name="Freeform 15" id="15"/>
          <p:cNvSpPr/>
          <p:nvPr/>
        </p:nvSpPr>
        <p:spPr>
          <a:xfrm flipH="false" flipV="false" rot="0">
            <a:off x="5421581" y="7727364"/>
            <a:ext cx="718086" cy="721304"/>
          </a:xfrm>
          <a:custGeom>
            <a:avLst/>
            <a:gdLst/>
            <a:ahLst/>
            <a:cxnLst/>
            <a:rect r="r" b="b" t="t" l="l"/>
            <a:pathLst>
              <a:path h="721304" w="718086">
                <a:moveTo>
                  <a:pt x="0" y="0"/>
                </a:moveTo>
                <a:lnTo>
                  <a:pt x="718086" y="0"/>
                </a:lnTo>
                <a:lnTo>
                  <a:pt x="718086" y="721304"/>
                </a:lnTo>
                <a:lnTo>
                  <a:pt x="0" y="7213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5537754" y="7705636"/>
            <a:ext cx="485740" cy="62407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R</a:t>
            </a:r>
          </a:p>
        </p:txBody>
      </p:sp>
      <p:graphicFrame>
        <p:nvGraphicFramePr>
          <p:cNvPr name="Table 17" id="17"/>
          <p:cNvGraphicFramePr>
            <a:graphicFrameLocks noGrp="true"/>
          </p:cNvGraphicFramePr>
          <p:nvPr/>
        </p:nvGraphicFramePr>
        <p:xfrm>
          <a:off x="9419873" y="2710431"/>
          <a:ext cx="7594600" cy="6197600"/>
        </p:xfrm>
        <a:graphic>
          <a:graphicData uri="http://schemas.openxmlformats.org/drawingml/2006/table">
            <a:tbl>
              <a:tblPr/>
              <a:tblGrid>
                <a:gridCol w="884418"/>
                <a:gridCol w="858459"/>
                <a:gridCol w="858459"/>
                <a:gridCol w="858459"/>
                <a:gridCol w="909426"/>
                <a:gridCol w="1065512"/>
                <a:gridCol w="2159867"/>
              </a:tblGrid>
              <a:tr h="96732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59426">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7997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58441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bl>
          </a:graphicData>
        </a:graphic>
      </p:graphicFrame>
      <p:sp>
        <p:nvSpPr>
          <p:cNvPr name="Freeform 18" id="18"/>
          <p:cNvSpPr/>
          <p:nvPr/>
        </p:nvSpPr>
        <p:spPr>
          <a:xfrm flipH="false" flipV="false" rot="0">
            <a:off x="9419873" y="2539907"/>
            <a:ext cx="3637855" cy="3808385"/>
          </a:xfrm>
          <a:custGeom>
            <a:avLst/>
            <a:gdLst/>
            <a:ahLst/>
            <a:cxnLst/>
            <a:rect r="r" b="b" t="t" l="l"/>
            <a:pathLst>
              <a:path h="3808385" w="3637855">
                <a:moveTo>
                  <a:pt x="0" y="0"/>
                </a:moveTo>
                <a:lnTo>
                  <a:pt x="3637855" y="0"/>
                </a:lnTo>
                <a:lnTo>
                  <a:pt x="3637855" y="3808386"/>
                </a:lnTo>
                <a:lnTo>
                  <a:pt x="0" y="38083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8980888" y="352392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A</a:t>
            </a:r>
          </a:p>
        </p:txBody>
      </p:sp>
      <p:sp>
        <p:nvSpPr>
          <p:cNvPr name="TextBox 20" id="20"/>
          <p:cNvSpPr txBox="true"/>
          <p:nvPr/>
        </p:nvSpPr>
        <p:spPr>
          <a:xfrm rot="0">
            <a:off x="8980888" y="411774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1" id="21"/>
          <p:cNvSpPr txBox="true"/>
          <p:nvPr/>
        </p:nvSpPr>
        <p:spPr>
          <a:xfrm rot="0">
            <a:off x="8980888" y="471155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2" id="22"/>
          <p:cNvSpPr txBox="true"/>
          <p:nvPr/>
        </p:nvSpPr>
        <p:spPr>
          <a:xfrm rot="0">
            <a:off x="10042732" y="3520500"/>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B</a:t>
            </a:r>
          </a:p>
        </p:txBody>
      </p:sp>
      <p:sp>
        <p:nvSpPr>
          <p:cNvPr name="TextBox 23" id="23"/>
          <p:cNvSpPr txBox="true"/>
          <p:nvPr/>
        </p:nvSpPr>
        <p:spPr>
          <a:xfrm rot="0">
            <a:off x="10042732" y="413392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4" id="24"/>
          <p:cNvSpPr txBox="true"/>
          <p:nvPr/>
        </p:nvSpPr>
        <p:spPr>
          <a:xfrm rot="0">
            <a:off x="10042732" y="471155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5" id="25"/>
          <p:cNvSpPr txBox="true"/>
          <p:nvPr/>
        </p:nvSpPr>
        <p:spPr>
          <a:xfrm rot="0">
            <a:off x="8980888" y="530614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6" id="26"/>
          <p:cNvSpPr txBox="true"/>
          <p:nvPr/>
        </p:nvSpPr>
        <p:spPr>
          <a:xfrm rot="0">
            <a:off x="10042732" y="530614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7" id="27"/>
          <p:cNvSpPr txBox="true"/>
          <p:nvPr/>
        </p:nvSpPr>
        <p:spPr>
          <a:xfrm rot="0">
            <a:off x="8980888" y="591957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28" id="28"/>
          <p:cNvSpPr txBox="true"/>
          <p:nvPr/>
        </p:nvSpPr>
        <p:spPr>
          <a:xfrm rot="0">
            <a:off x="10042732" y="591957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29" id="29"/>
          <p:cNvSpPr txBox="true"/>
          <p:nvPr/>
        </p:nvSpPr>
        <p:spPr>
          <a:xfrm rot="0">
            <a:off x="10944134" y="352446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C</a:t>
            </a:r>
          </a:p>
        </p:txBody>
      </p:sp>
      <p:sp>
        <p:nvSpPr>
          <p:cNvPr name="TextBox 30" id="30"/>
          <p:cNvSpPr txBox="true"/>
          <p:nvPr/>
        </p:nvSpPr>
        <p:spPr>
          <a:xfrm rot="0">
            <a:off x="10944134" y="4101551"/>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1" id="31"/>
          <p:cNvSpPr txBox="true"/>
          <p:nvPr/>
        </p:nvSpPr>
        <p:spPr>
          <a:xfrm rot="0">
            <a:off x="10944134" y="471155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2" id="32"/>
          <p:cNvSpPr txBox="true"/>
          <p:nvPr/>
        </p:nvSpPr>
        <p:spPr>
          <a:xfrm rot="0">
            <a:off x="10944134" y="530614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3" id="33"/>
          <p:cNvSpPr txBox="true"/>
          <p:nvPr/>
        </p:nvSpPr>
        <p:spPr>
          <a:xfrm rot="0">
            <a:off x="10944134" y="591957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4" id="34"/>
          <p:cNvSpPr txBox="true"/>
          <p:nvPr/>
        </p:nvSpPr>
        <p:spPr>
          <a:xfrm rot="0">
            <a:off x="9017716" y="6523305"/>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5" id="35"/>
          <p:cNvSpPr txBox="true"/>
          <p:nvPr/>
        </p:nvSpPr>
        <p:spPr>
          <a:xfrm rot="0">
            <a:off x="9017716" y="711711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6" id="36"/>
          <p:cNvSpPr txBox="true"/>
          <p:nvPr/>
        </p:nvSpPr>
        <p:spPr>
          <a:xfrm rot="0">
            <a:off x="10079561" y="650711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7" id="37"/>
          <p:cNvSpPr txBox="true"/>
          <p:nvPr/>
        </p:nvSpPr>
        <p:spPr>
          <a:xfrm rot="0">
            <a:off x="10079561" y="711711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38" id="38"/>
          <p:cNvSpPr txBox="true"/>
          <p:nvPr/>
        </p:nvSpPr>
        <p:spPr>
          <a:xfrm rot="0">
            <a:off x="9017716" y="771170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39" id="39"/>
          <p:cNvSpPr txBox="true"/>
          <p:nvPr/>
        </p:nvSpPr>
        <p:spPr>
          <a:xfrm rot="0">
            <a:off x="10079561" y="771170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0" id="40"/>
          <p:cNvSpPr txBox="true"/>
          <p:nvPr/>
        </p:nvSpPr>
        <p:spPr>
          <a:xfrm rot="0">
            <a:off x="9017716" y="832513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1" id="41"/>
          <p:cNvSpPr txBox="true"/>
          <p:nvPr/>
        </p:nvSpPr>
        <p:spPr>
          <a:xfrm rot="0">
            <a:off x="10079561" y="832513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2" id="42"/>
          <p:cNvSpPr txBox="true"/>
          <p:nvPr/>
        </p:nvSpPr>
        <p:spPr>
          <a:xfrm rot="0">
            <a:off x="10980963" y="650711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3" id="43"/>
          <p:cNvSpPr txBox="true"/>
          <p:nvPr/>
        </p:nvSpPr>
        <p:spPr>
          <a:xfrm rot="0">
            <a:off x="10980963" y="711711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4" id="44"/>
          <p:cNvSpPr txBox="true"/>
          <p:nvPr/>
        </p:nvSpPr>
        <p:spPr>
          <a:xfrm rot="0">
            <a:off x="10980963" y="771170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45" id="45"/>
          <p:cNvSpPr txBox="true"/>
          <p:nvPr/>
        </p:nvSpPr>
        <p:spPr>
          <a:xfrm rot="0">
            <a:off x="10980963" y="832513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46" id="46"/>
          <p:cNvSpPr txBox="true"/>
          <p:nvPr/>
        </p:nvSpPr>
        <p:spPr>
          <a:xfrm rot="0">
            <a:off x="9995333" y="2797333"/>
            <a:ext cx="1503061" cy="484701"/>
          </a:xfrm>
          <a:prstGeom prst="rect">
            <a:avLst/>
          </a:prstGeom>
        </p:spPr>
        <p:txBody>
          <a:bodyPr anchor="t" rtlCol="false" tIns="0" lIns="0" bIns="0" rIns="0">
            <a:spAutoFit/>
          </a:bodyPr>
          <a:lstStyle/>
          <a:p>
            <a:pPr algn="ctr">
              <a:lnSpc>
                <a:spcPts val="3342"/>
              </a:lnSpc>
            </a:pPr>
            <a:r>
              <a:rPr lang="en-US" sz="2387">
                <a:solidFill>
                  <a:srgbClr val="443C31"/>
                </a:solidFill>
                <a:latin typeface="Arimo"/>
                <a:ea typeface="Arimo"/>
                <a:cs typeface="Arimo"/>
                <a:sym typeface="Arimo"/>
              </a:rPr>
              <a:t>INPUT</a:t>
            </a:r>
          </a:p>
        </p:txBody>
      </p:sp>
      <p:sp>
        <p:nvSpPr>
          <p:cNvPr name="Freeform 47" id="47"/>
          <p:cNvSpPr/>
          <p:nvPr/>
        </p:nvSpPr>
        <p:spPr>
          <a:xfrm flipH="false" flipV="false" rot="0">
            <a:off x="13617139" y="2539907"/>
            <a:ext cx="3637853" cy="3808385"/>
          </a:xfrm>
          <a:custGeom>
            <a:avLst/>
            <a:gdLst/>
            <a:ahLst/>
            <a:cxnLst/>
            <a:rect r="r" b="b" t="t" l="l"/>
            <a:pathLst>
              <a:path h="3808385" w="3637853">
                <a:moveTo>
                  <a:pt x="0" y="0"/>
                </a:moveTo>
                <a:lnTo>
                  <a:pt x="3637853" y="0"/>
                </a:lnTo>
                <a:lnTo>
                  <a:pt x="3637853" y="3808386"/>
                </a:lnTo>
                <a:lnTo>
                  <a:pt x="0" y="38083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48" id="48"/>
          <p:cNvSpPr txBox="true"/>
          <p:nvPr/>
        </p:nvSpPr>
        <p:spPr>
          <a:xfrm rot="0">
            <a:off x="11851164" y="3524468"/>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P</a:t>
            </a:r>
          </a:p>
        </p:txBody>
      </p:sp>
      <p:sp>
        <p:nvSpPr>
          <p:cNvPr name="TextBox 49" id="49"/>
          <p:cNvSpPr txBox="true"/>
          <p:nvPr/>
        </p:nvSpPr>
        <p:spPr>
          <a:xfrm rot="0">
            <a:off x="11851164" y="4111076"/>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0" id="50"/>
          <p:cNvSpPr txBox="true"/>
          <p:nvPr/>
        </p:nvSpPr>
        <p:spPr>
          <a:xfrm rot="0">
            <a:off x="11851164" y="472107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1" id="51"/>
          <p:cNvSpPr txBox="true"/>
          <p:nvPr/>
        </p:nvSpPr>
        <p:spPr>
          <a:xfrm rot="0">
            <a:off x="11851164" y="5315669"/>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2" id="52"/>
          <p:cNvSpPr txBox="true"/>
          <p:nvPr/>
        </p:nvSpPr>
        <p:spPr>
          <a:xfrm rot="0">
            <a:off x="11851164" y="5929097"/>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3" id="53"/>
          <p:cNvSpPr txBox="true"/>
          <p:nvPr/>
        </p:nvSpPr>
        <p:spPr>
          <a:xfrm rot="0">
            <a:off x="11887992" y="651664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4" id="54"/>
          <p:cNvSpPr txBox="true"/>
          <p:nvPr/>
        </p:nvSpPr>
        <p:spPr>
          <a:xfrm rot="0">
            <a:off x="11887992" y="712664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1</a:t>
            </a:r>
          </a:p>
        </p:txBody>
      </p:sp>
      <p:sp>
        <p:nvSpPr>
          <p:cNvPr name="TextBox 55" id="55"/>
          <p:cNvSpPr txBox="true"/>
          <p:nvPr/>
        </p:nvSpPr>
        <p:spPr>
          <a:xfrm rot="0">
            <a:off x="11887992" y="7721234"/>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6" id="56"/>
          <p:cNvSpPr txBox="true"/>
          <p:nvPr/>
        </p:nvSpPr>
        <p:spPr>
          <a:xfrm rot="0">
            <a:off x="11887992" y="8334662"/>
            <a:ext cx="1729147" cy="558890"/>
          </a:xfrm>
          <a:prstGeom prst="rect">
            <a:avLst/>
          </a:prstGeom>
        </p:spPr>
        <p:txBody>
          <a:bodyPr anchor="t" rtlCol="false" tIns="0" lIns="0" bIns="0" rIns="0">
            <a:spAutoFit/>
          </a:bodyPr>
          <a:lstStyle/>
          <a:p>
            <a:pPr algn="ctr">
              <a:lnSpc>
                <a:spcPts val="3844"/>
              </a:lnSpc>
            </a:pPr>
            <a:r>
              <a:rPr lang="en-US" sz="2745">
                <a:solidFill>
                  <a:srgbClr val="000000"/>
                </a:solidFill>
                <a:latin typeface="Arimo"/>
                <a:ea typeface="Arimo"/>
                <a:cs typeface="Arimo"/>
                <a:sym typeface="Arimo"/>
              </a:rPr>
              <a:t>0</a:t>
            </a:r>
          </a:p>
        </p:txBody>
      </p:sp>
      <p:sp>
        <p:nvSpPr>
          <p:cNvPr name="TextBox 57" id="57"/>
          <p:cNvSpPr txBox="true"/>
          <p:nvPr/>
        </p:nvSpPr>
        <p:spPr>
          <a:xfrm rot="0">
            <a:off x="12910134" y="352659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Q</a:t>
            </a:r>
          </a:p>
        </p:txBody>
      </p:sp>
      <p:sp>
        <p:nvSpPr>
          <p:cNvPr name="TextBox 58" id="58"/>
          <p:cNvSpPr txBox="true"/>
          <p:nvPr/>
        </p:nvSpPr>
        <p:spPr>
          <a:xfrm rot="0">
            <a:off x="12910134" y="411319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59" id="59"/>
          <p:cNvSpPr txBox="true"/>
          <p:nvPr/>
        </p:nvSpPr>
        <p:spPr>
          <a:xfrm rot="0">
            <a:off x="12910134" y="472319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0" id="60"/>
          <p:cNvSpPr txBox="true"/>
          <p:nvPr/>
        </p:nvSpPr>
        <p:spPr>
          <a:xfrm rot="0">
            <a:off x="12910134" y="531779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1" id="61"/>
          <p:cNvSpPr txBox="true"/>
          <p:nvPr/>
        </p:nvSpPr>
        <p:spPr>
          <a:xfrm rot="0">
            <a:off x="12910134" y="593121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2" id="62"/>
          <p:cNvSpPr txBox="true"/>
          <p:nvPr/>
        </p:nvSpPr>
        <p:spPr>
          <a:xfrm rot="0">
            <a:off x="12946963" y="651876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3" id="63"/>
          <p:cNvSpPr txBox="true"/>
          <p:nvPr/>
        </p:nvSpPr>
        <p:spPr>
          <a:xfrm rot="0">
            <a:off x="12948234" y="713480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64" id="64"/>
          <p:cNvSpPr txBox="true"/>
          <p:nvPr/>
        </p:nvSpPr>
        <p:spPr>
          <a:xfrm rot="0">
            <a:off x="12946963" y="772335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5" id="65"/>
          <p:cNvSpPr txBox="true"/>
          <p:nvPr/>
        </p:nvSpPr>
        <p:spPr>
          <a:xfrm rot="0">
            <a:off x="12946963" y="833678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66" id="66"/>
          <p:cNvSpPr txBox="true"/>
          <p:nvPr/>
        </p:nvSpPr>
        <p:spPr>
          <a:xfrm rot="0">
            <a:off x="14009598" y="3526590"/>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R</a:t>
            </a:r>
          </a:p>
        </p:txBody>
      </p:sp>
      <p:sp>
        <p:nvSpPr>
          <p:cNvPr name="TextBox 67" id="67"/>
          <p:cNvSpPr txBox="true"/>
          <p:nvPr/>
        </p:nvSpPr>
        <p:spPr>
          <a:xfrm rot="0">
            <a:off x="14009598" y="4113198"/>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8" id="68"/>
          <p:cNvSpPr txBox="true"/>
          <p:nvPr/>
        </p:nvSpPr>
        <p:spPr>
          <a:xfrm rot="0">
            <a:off x="14009598" y="472319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69" id="69"/>
          <p:cNvSpPr txBox="true"/>
          <p:nvPr/>
        </p:nvSpPr>
        <p:spPr>
          <a:xfrm rot="0">
            <a:off x="14009598" y="5317791"/>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70" id="70"/>
          <p:cNvSpPr txBox="true"/>
          <p:nvPr/>
        </p:nvSpPr>
        <p:spPr>
          <a:xfrm rot="0">
            <a:off x="14009598" y="5931219"/>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71" id="71"/>
          <p:cNvSpPr txBox="true"/>
          <p:nvPr/>
        </p:nvSpPr>
        <p:spPr>
          <a:xfrm rot="0">
            <a:off x="14046426" y="651876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72" id="72"/>
          <p:cNvSpPr txBox="true"/>
          <p:nvPr/>
        </p:nvSpPr>
        <p:spPr>
          <a:xfrm rot="0">
            <a:off x="14046426" y="712876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73" id="73"/>
          <p:cNvSpPr txBox="true"/>
          <p:nvPr/>
        </p:nvSpPr>
        <p:spPr>
          <a:xfrm rot="0">
            <a:off x="14046426" y="7723356"/>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0</a:t>
            </a:r>
          </a:p>
        </p:txBody>
      </p:sp>
      <p:sp>
        <p:nvSpPr>
          <p:cNvPr name="TextBox 74" id="74"/>
          <p:cNvSpPr txBox="true"/>
          <p:nvPr/>
        </p:nvSpPr>
        <p:spPr>
          <a:xfrm rot="0">
            <a:off x="14046426" y="8336784"/>
            <a:ext cx="1729147" cy="558890"/>
          </a:xfrm>
          <a:prstGeom prst="rect">
            <a:avLst/>
          </a:prstGeom>
        </p:spPr>
        <p:txBody>
          <a:bodyPr anchor="t" rtlCol="false" tIns="0" lIns="0" bIns="0" rIns="0">
            <a:spAutoFit/>
          </a:bodyPr>
          <a:lstStyle/>
          <a:p>
            <a:pPr algn="ctr">
              <a:lnSpc>
                <a:spcPts val="3844"/>
              </a:lnSpc>
            </a:pPr>
            <a:r>
              <a:rPr lang="en-US" sz="2745">
                <a:solidFill>
                  <a:srgbClr val="DD2663"/>
                </a:solidFill>
                <a:latin typeface="Arimo"/>
                <a:ea typeface="Arimo"/>
                <a:cs typeface="Arimo"/>
                <a:sym typeface="Arimo"/>
              </a:rPr>
              <a:t>1</a:t>
            </a:r>
          </a:p>
        </p:txBody>
      </p:sp>
      <p:sp>
        <p:nvSpPr>
          <p:cNvPr name="TextBox 75" id="75"/>
          <p:cNvSpPr txBox="true"/>
          <p:nvPr/>
        </p:nvSpPr>
        <p:spPr>
          <a:xfrm rot="0">
            <a:off x="15738744" y="3514475"/>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X</a:t>
            </a:r>
          </a:p>
        </p:txBody>
      </p:sp>
      <p:sp>
        <p:nvSpPr>
          <p:cNvPr name="TextBox 76" id="76"/>
          <p:cNvSpPr txBox="true"/>
          <p:nvPr/>
        </p:nvSpPr>
        <p:spPr>
          <a:xfrm rot="0">
            <a:off x="15738744" y="4101083"/>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77" id="77"/>
          <p:cNvSpPr txBox="true"/>
          <p:nvPr/>
        </p:nvSpPr>
        <p:spPr>
          <a:xfrm rot="0">
            <a:off x="15738744" y="4711083"/>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78" id="78"/>
          <p:cNvSpPr txBox="true"/>
          <p:nvPr/>
        </p:nvSpPr>
        <p:spPr>
          <a:xfrm rot="0">
            <a:off x="15738744" y="5305675"/>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79" id="79"/>
          <p:cNvSpPr txBox="true"/>
          <p:nvPr/>
        </p:nvSpPr>
        <p:spPr>
          <a:xfrm rot="0">
            <a:off x="15738744" y="5919103"/>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80" id="80"/>
          <p:cNvSpPr txBox="true"/>
          <p:nvPr/>
        </p:nvSpPr>
        <p:spPr>
          <a:xfrm rot="0">
            <a:off x="15775573" y="6506648"/>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0</a:t>
            </a:r>
          </a:p>
        </p:txBody>
      </p:sp>
      <p:sp>
        <p:nvSpPr>
          <p:cNvPr name="TextBox 81" id="81"/>
          <p:cNvSpPr txBox="true"/>
          <p:nvPr/>
        </p:nvSpPr>
        <p:spPr>
          <a:xfrm rot="0">
            <a:off x="15775573" y="7116649"/>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82" id="82"/>
          <p:cNvSpPr txBox="true"/>
          <p:nvPr/>
        </p:nvSpPr>
        <p:spPr>
          <a:xfrm rot="0">
            <a:off x="15775573" y="7711241"/>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83" id="83"/>
          <p:cNvSpPr txBox="true"/>
          <p:nvPr/>
        </p:nvSpPr>
        <p:spPr>
          <a:xfrm rot="0">
            <a:off x="15775573" y="8324668"/>
            <a:ext cx="1729147" cy="558890"/>
          </a:xfrm>
          <a:prstGeom prst="rect">
            <a:avLst/>
          </a:prstGeom>
        </p:spPr>
        <p:txBody>
          <a:bodyPr anchor="t" rtlCol="false" tIns="0" lIns="0" bIns="0" rIns="0">
            <a:spAutoFit/>
          </a:bodyPr>
          <a:lstStyle/>
          <a:p>
            <a:pPr algn="ctr">
              <a:lnSpc>
                <a:spcPts val="3844"/>
              </a:lnSpc>
            </a:pPr>
            <a:r>
              <a:rPr lang="en-US" sz="2745">
                <a:solidFill>
                  <a:srgbClr val="148412"/>
                </a:solidFill>
                <a:latin typeface="Arimo"/>
                <a:ea typeface="Arimo"/>
                <a:cs typeface="Arimo"/>
                <a:sym typeface="Arimo"/>
              </a:rPr>
              <a:t>1</a:t>
            </a:r>
          </a:p>
        </p:txBody>
      </p:sp>
      <p:sp>
        <p:nvSpPr>
          <p:cNvPr name="TextBox 84" id="84"/>
          <p:cNvSpPr txBox="true"/>
          <p:nvPr/>
        </p:nvSpPr>
        <p:spPr>
          <a:xfrm rot="0">
            <a:off x="11633437" y="8848049"/>
            <a:ext cx="4356199" cy="1141731"/>
          </a:xfrm>
          <a:prstGeom prst="rect">
            <a:avLst/>
          </a:prstGeom>
        </p:spPr>
        <p:txBody>
          <a:bodyPr anchor="t" rtlCol="false" tIns="0" lIns="0" bIns="0" rIns="0">
            <a:spAutoFit/>
          </a:bodyPr>
          <a:lstStyle/>
          <a:p>
            <a:pPr algn="ctr">
              <a:lnSpc>
                <a:spcPts val="8469"/>
              </a:lnSpc>
            </a:pPr>
            <a:r>
              <a:rPr lang="en-US" sz="6049">
                <a:solidFill>
                  <a:srgbClr val="FFFFFF"/>
                </a:solidFill>
                <a:latin typeface="Code Pro"/>
                <a:ea typeface="Code Pro"/>
                <a:cs typeface="Code Pro"/>
                <a:sym typeface="Code Pro"/>
              </a:rPr>
              <a:t>Truth Table</a:t>
            </a:r>
          </a:p>
        </p:txBody>
      </p:sp>
      <p:sp>
        <p:nvSpPr>
          <p:cNvPr name="TextBox 85" id="85"/>
          <p:cNvSpPr txBox="true"/>
          <p:nvPr/>
        </p:nvSpPr>
        <p:spPr>
          <a:xfrm rot="0">
            <a:off x="2188238" y="9182100"/>
            <a:ext cx="4945559" cy="1141731"/>
          </a:xfrm>
          <a:prstGeom prst="rect">
            <a:avLst/>
          </a:prstGeom>
        </p:spPr>
        <p:txBody>
          <a:bodyPr anchor="t" rtlCol="false" tIns="0" lIns="0" bIns="0" rIns="0">
            <a:spAutoFit/>
          </a:bodyPr>
          <a:lstStyle/>
          <a:p>
            <a:pPr algn="ctr">
              <a:lnSpc>
                <a:spcPts val="8469"/>
              </a:lnSpc>
            </a:pPr>
            <a:r>
              <a:rPr lang="en-US" sz="6049">
                <a:solidFill>
                  <a:srgbClr val="FFFFFF"/>
                </a:solidFill>
                <a:latin typeface="Code Pro"/>
                <a:ea typeface="Code Pro"/>
                <a:cs typeface="Code Pro"/>
                <a:sym typeface="Code Pro"/>
              </a:rPr>
              <a:t>Logic Circuit</a:t>
            </a:r>
          </a:p>
        </p:txBody>
      </p:sp>
      <p:grpSp>
        <p:nvGrpSpPr>
          <p:cNvPr name="Group 86" id="86"/>
          <p:cNvGrpSpPr/>
          <p:nvPr/>
        </p:nvGrpSpPr>
        <p:grpSpPr>
          <a:xfrm rot="0">
            <a:off x="2703297" y="180743"/>
            <a:ext cx="13213526" cy="9925515"/>
            <a:chOff x="0" y="0"/>
            <a:chExt cx="17618034" cy="13234020"/>
          </a:xfrm>
        </p:grpSpPr>
        <p:sp>
          <p:nvSpPr>
            <p:cNvPr name="Freeform 87" id="8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3">
                <a:alphaModFix amt="70000"/>
              </a:blip>
              <a:stretch>
                <a:fillRect l="0" t="0" r="0" b="0"/>
              </a:stretch>
            </a:blipFill>
          </p:spPr>
        </p:sp>
        <p:sp>
          <p:nvSpPr>
            <p:cNvPr name="Freeform 88" id="8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4">
                <a:alphaModFix amt="9999"/>
              </a:blip>
              <a:stretch>
                <a:fillRect l="0" t="0" r="0" b="0"/>
              </a:stretch>
            </a:blipFill>
          </p:spPr>
        </p:sp>
        <p:sp>
          <p:nvSpPr>
            <p:cNvPr name="TextBox 89" id="8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15" tooltip="http://www.exampaperspractice.co.uk"/>
                </a:rPr>
                <a:t>www.exampaperspractice.co.uk</a:t>
              </a:r>
            </a:p>
          </p:txBody>
        </p:sp>
      </p:grpSp>
      <p:sp>
        <p:nvSpPr>
          <p:cNvPr name="TextBox 90" id="90"/>
          <p:cNvSpPr txBox="true"/>
          <p:nvPr/>
        </p:nvSpPr>
        <p:spPr>
          <a:xfrm rot="0">
            <a:off x="7479414" y="219491"/>
            <a:ext cx="10064396" cy="1431767"/>
          </a:xfrm>
          <a:prstGeom prst="rect">
            <a:avLst/>
          </a:prstGeom>
        </p:spPr>
        <p:txBody>
          <a:bodyPr anchor="t" rtlCol="false" tIns="0" lIns="0" bIns="0" rIns="0">
            <a:spAutoFit/>
          </a:bodyPr>
          <a:lstStyle/>
          <a:p>
            <a:pPr algn="ctr">
              <a:lnSpc>
                <a:spcPts val="3624"/>
              </a:lnSpc>
            </a:pPr>
            <a:r>
              <a:rPr lang="en-US" sz="2587">
                <a:solidFill>
                  <a:srgbClr val="FFFFFF"/>
                </a:solidFill>
                <a:latin typeface="Arimo"/>
                <a:ea typeface="Arimo"/>
                <a:cs typeface="Arimo"/>
                <a:sym typeface="Arimo"/>
              </a:rPr>
              <a:t>A logic circuit can be represented by the following logic expression: </a:t>
            </a:r>
          </a:p>
          <a:p>
            <a:pPr algn="ctr">
              <a:lnSpc>
                <a:spcPts val="3624"/>
              </a:lnSpc>
            </a:pPr>
            <a:r>
              <a:rPr lang="en-US" sz="2587">
                <a:solidFill>
                  <a:srgbClr val="FFFFFF"/>
                </a:solidFill>
                <a:latin typeface="Arimo"/>
                <a:ea typeface="Arimo"/>
                <a:cs typeface="Arimo"/>
                <a:sym typeface="Arimo"/>
              </a:rPr>
              <a:t>(A NAND C) XOR (NOT B OR C) </a:t>
            </a:r>
          </a:p>
          <a:p>
            <a:pPr algn="ctr">
              <a:lnSpc>
                <a:spcPts val="3624"/>
              </a:lnSpc>
            </a:pPr>
            <a:r>
              <a:rPr lang="en-US" sz="2587">
                <a:solidFill>
                  <a:srgbClr val="FFFFFF"/>
                </a:solidFill>
                <a:latin typeface="Arimo"/>
                <a:ea typeface="Arimo"/>
                <a:cs typeface="Arimo"/>
                <a:sym typeface="Arimo"/>
              </a:rPr>
              <a:t>Produce a </a:t>
            </a:r>
            <a:r>
              <a:rPr lang="en-US" sz="2587" u="sng">
                <a:solidFill>
                  <a:srgbClr val="FFFFFF"/>
                </a:solidFill>
                <a:latin typeface="Arimo"/>
                <a:ea typeface="Arimo"/>
                <a:cs typeface="Arimo"/>
                <a:sym typeface="Arimo"/>
              </a:rPr>
              <a:t>logic circuit</a:t>
            </a:r>
            <a:r>
              <a:rPr lang="en-US" sz="2587">
                <a:solidFill>
                  <a:srgbClr val="FFFFFF"/>
                </a:solidFill>
                <a:latin typeface="Arimo"/>
                <a:ea typeface="Arimo"/>
                <a:cs typeface="Arimo"/>
                <a:sym typeface="Arimo"/>
              </a:rPr>
              <a:t> and a </a:t>
            </a:r>
            <a:r>
              <a:rPr lang="en-US" sz="2587" u="sng">
                <a:solidFill>
                  <a:srgbClr val="FFFFFF"/>
                </a:solidFill>
                <a:latin typeface="Arimo"/>
                <a:ea typeface="Arimo"/>
                <a:cs typeface="Arimo"/>
                <a:sym typeface="Arimo"/>
              </a:rPr>
              <a:t>truth table</a:t>
            </a:r>
            <a:r>
              <a:rPr lang="en-US" sz="2587">
                <a:solidFill>
                  <a:srgbClr val="FFFFFF"/>
                </a:solidFill>
                <a:latin typeface="Arimo"/>
                <a:ea typeface="Arimo"/>
                <a:cs typeface="Arimo"/>
                <a:sym typeface="Arimo"/>
              </a:rPr>
              <a:t> from the above statement. </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285598"/>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3</a:t>
            </a:r>
          </a:p>
        </p:txBody>
      </p:sp>
      <p:sp>
        <p:nvSpPr>
          <p:cNvPr name="TextBox 4" id="4"/>
          <p:cNvSpPr txBox="true"/>
          <p:nvPr/>
        </p:nvSpPr>
        <p:spPr>
          <a:xfrm rot="0">
            <a:off x="2349315" y="3728764"/>
            <a:ext cx="14037320" cy="785308"/>
          </a:xfrm>
          <a:prstGeom prst="rect">
            <a:avLst/>
          </a:prstGeom>
        </p:spPr>
        <p:txBody>
          <a:bodyPr anchor="t" rtlCol="false" tIns="0" lIns="0" bIns="0" rIns="0">
            <a:spAutoFit/>
          </a:bodyPr>
          <a:lstStyle/>
          <a:p>
            <a:pPr algn="ctr">
              <a:lnSpc>
                <a:spcPts val="5585"/>
              </a:lnSpc>
            </a:pPr>
            <a:r>
              <a:rPr lang="en-US" sz="3989">
                <a:solidFill>
                  <a:srgbClr val="FFFFFF"/>
                </a:solidFill>
                <a:latin typeface="Arimo"/>
                <a:ea typeface="Arimo"/>
                <a:cs typeface="Arimo"/>
                <a:sym typeface="Arimo"/>
              </a:rPr>
              <a:t>Please refer to the Past Year Paper Slides for more practices.</a:t>
            </a:r>
          </a:p>
        </p:txBody>
      </p:sp>
      <p:grpSp>
        <p:nvGrpSpPr>
          <p:cNvPr name="Group 5" id="5"/>
          <p:cNvGrpSpPr/>
          <p:nvPr/>
        </p:nvGrpSpPr>
        <p:grpSpPr>
          <a:xfrm rot="0">
            <a:off x="270329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464691"/>
        </a:solidFill>
      </p:bgPr>
    </p:bg>
    <p:spTree>
      <p:nvGrpSpPr>
        <p:cNvPr id="1" name=""/>
        <p:cNvGrpSpPr/>
        <p:nvPr/>
      </p:nvGrpSpPr>
      <p:grpSpPr>
        <a:xfrm>
          <a:off x="0" y="0"/>
          <a:ext cx="0" cy="0"/>
          <a:chOff x="0" y="0"/>
          <a:chExt cx="0" cy="0"/>
        </a:xfrm>
      </p:grpSpPr>
      <p:sp>
        <p:nvSpPr>
          <p:cNvPr name="Freeform 2" id="2"/>
          <p:cNvSpPr/>
          <p:nvPr/>
        </p:nvSpPr>
        <p:spPr>
          <a:xfrm flipH="false" flipV="false" rot="0">
            <a:off x="1894750" y="5442870"/>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46793" y="4567298"/>
            <a:ext cx="4460677" cy="4691002"/>
          </a:xfrm>
          <a:custGeom>
            <a:avLst/>
            <a:gdLst/>
            <a:ahLst/>
            <a:cxnLst/>
            <a:rect r="r" b="b" t="t" l="l"/>
            <a:pathLst>
              <a:path h="4691002" w="4460677">
                <a:moveTo>
                  <a:pt x="0" y="0"/>
                </a:moveTo>
                <a:lnTo>
                  <a:pt x="4460677" y="0"/>
                </a:lnTo>
                <a:lnTo>
                  <a:pt x="4460677" y="4691002"/>
                </a:lnTo>
                <a:lnTo>
                  <a:pt x="0" y="4691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524960" y="1129682"/>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894750" y="1129682"/>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787308" y="4941651"/>
            <a:ext cx="4179648" cy="3751796"/>
          </a:xfrm>
          <a:prstGeom prst="rect">
            <a:avLst/>
          </a:prstGeom>
        </p:spPr>
        <p:txBody>
          <a:bodyPr anchor="t" rtlCol="false" tIns="0" lIns="0" bIns="0" rIns="0">
            <a:spAutoFit/>
          </a:bodyPr>
          <a:lstStyle/>
          <a:p>
            <a:pPr algn="ctr">
              <a:lnSpc>
                <a:spcPts val="5833"/>
              </a:lnSpc>
            </a:pPr>
            <a:r>
              <a:rPr lang="en-US" sz="4166">
                <a:solidFill>
                  <a:srgbClr val="000000"/>
                </a:solidFill>
                <a:latin typeface="Arimo"/>
                <a:ea typeface="Arimo"/>
                <a:cs typeface="Arimo"/>
                <a:sym typeface="Arimo"/>
              </a:rPr>
              <a:t>From a truth table, build a logical expression and a circuit</a:t>
            </a:r>
          </a:p>
        </p:txBody>
      </p:sp>
      <p:sp>
        <p:nvSpPr>
          <p:cNvPr name="Freeform 7" id="7"/>
          <p:cNvSpPr/>
          <p:nvPr/>
        </p:nvSpPr>
        <p:spPr>
          <a:xfrm flipH="false" flipV="false" rot="0">
            <a:off x="13155346" y="3721509"/>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270329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471028" y="3908428"/>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sp>
        <p:nvSpPr>
          <p:cNvPr name="Freeform 3" id="3"/>
          <p:cNvSpPr/>
          <p:nvPr/>
        </p:nvSpPr>
        <p:spPr>
          <a:xfrm flipH="false" flipV="false" rot="0">
            <a:off x="5607026" y="3766204"/>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645649" y="3855816"/>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5" id="5"/>
          <p:cNvSpPr txBox="true"/>
          <p:nvPr/>
        </p:nvSpPr>
        <p:spPr>
          <a:xfrm rot="0">
            <a:off x="5363493" y="473279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6" id="6"/>
          <p:cNvSpPr txBox="true"/>
          <p:nvPr/>
        </p:nvSpPr>
        <p:spPr>
          <a:xfrm rot="0">
            <a:off x="10345523" y="473279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7" id="7"/>
          <p:cNvSpPr txBox="true"/>
          <p:nvPr/>
        </p:nvSpPr>
        <p:spPr>
          <a:xfrm rot="0">
            <a:off x="5363493" y="561845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8" id="8"/>
          <p:cNvSpPr txBox="true"/>
          <p:nvPr/>
        </p:nvSpPr>
        <p:spPr>
          <a:xfrm rot="0">
            <a:off x="5363493" y="650410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9" id="9"/>
          <p:cNvSpPr txBox="true"/>
          <p:nvPr/>
        </p:nvSpPr>
        <p:spPr>
          <a:xfrm rot="0">
            <a:off x="10514124" y="3855816"/>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0" id="10"/>
          <p:cNvSpPr txBox="true"/>
          <p:nvPr/>
        </p:nvSpPr>
        <p:spPr>
          <a:xfrm rot="0">
            <a:off x="7766540" y="473279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11" id="11"/>
          <p:cNvSpPr txBox="true"/>
          <p:nvPr/>
        </p:nvSpPr>
        <p:spPr>
          <a:xfrm rot="0">
            <a:off x="7766540" y="559941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2" id="12"/>
          <p:cNvSpPr txBox="true"/>
          <p:nvPr/>
        </p:nvSpPr>
        <p:spPr>
          <a:xfrm rot="0">
            <a:off x="7766540" y="650922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3" id="13"/>
          <p:cNvSpPr txBox="true"/>
          <p:nvPr/>
        </p:nvSpPr>
        <p:spPr>
          <a:xfrm rot="0">
            <a:off x="5363493" y="739092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4" id="14"/>
          <p:cNvSpPr txBox="true"/>
          <p:nvPr/>
        </p:nvSpPr>
        <p:spPr>
          <a:xfrm rot="0">
            <a:off x="7766540" y="739604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5" id="15"/>
          <p:cNvSpPr txBox="true"/>
          <p:nvPr/>
        </p:nvSpPr>
        <p:spPr>
          <a:xfrm rot="0">
            <a:off x="5363493" y="830584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6" id="16"/>
          <p:cNvSpPr txBox="true"/>
          <p:nvPr/>
        </p:nvSpPr>
        <p:spPr>
          <a:xfrm rot="0">
            <a:off x="7766540" y="8310954"/>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7" id="17"/>
          <p:cNvSpPr txBox="true"/>
          <p:nvPr/>
        </p:nvSpPr>
        <p:spPr>
          <a:xfrm rot="0">
            <a:off x="10345523" y="559941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8" id="18"/>
          <p:cNvSpPr txBox="true"/>
          <p:nvPr/>
        </p:nvSpPr>
        <p:spPr>
          <a:xfrm rot="0">
            <a:off x="10345523" y="650922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9" id="19"/>
          <p:cNvSpPr txBox="true"/>
          <p:nvPr/>
        </p:nvSpPr>
        <p:spPr>
          <a:xfrm rot="0">
            <a:off x="10345523" y="739604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20" id="20"/>
          <p:cNvSpPr txBox="true"/>
          <p:nvPr/>
        </p:nvSpPr>
        <p:spPr>
          <a:xfrm rot="0">
            <a:off x="10345523" y="8310954"/>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Freeform 21" id="21"/>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TextBox 22" id="22"/>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4 </a:t>
            </a:r>
          </a:p>
        </p:txBody>
      </p:sp>
      <p:sp>
        <p:nvSpPr>
          <p:cNvPr name="TextBox 23" id="23"/>
          <p:cNvSpPr txBox="true"/>
          <p:nvPr/>
        </p:nvSpPr>
        <p:spPr>
          <a:xfrm rot="0">
            <a:off x="1498910" y="1933598"/>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Look at the truth tables below, produce a </a:t>
            </a:r>
          </a:p>
          <a:p>
            <a:pPr algn="ctr">
              <a:lnSpc>
                <a:spcPts val="5598"/>
              </a:lnSpc>
            </a:pPr>
            <a:r>
              <a:rPr lang="en-US" b="true" sz="3999" u="sng">
                <a:solidFill>
                  <a:srgbClr val="000000"/>
                </a:solidFill>
                <a:latin typeface="Arimo Bold"/>
                <a:ea typeface="Arimo Bold"/>
                <a:cs typeface="Arimo Bold"/>
                <a:sym typeface="Arimo Bold"/>
              </a:rPr>
              <a:t>logic expression</a:t>
            </a:r>
            <a:r>
              <a:rPr lang="en-US" sz="3999">
                <a:solidFill>
                  <a:srgbClr val="000000"/>
                </a:solidFill>
                <a:latin typeface="Arimo"/>
                <a:ea typeface="Arimo"/>
                <a:cs typeface="Arimo"/>
                <a:sym typeface="Arimo"/>
              </a:rPr>
              <a:t> and the corresponding </a:t>
            </a:r>
            <a:r>
              <a:rPr lang="en-US" b="true" sz="3999" u="sng">
                <a:solidFill>
                  <a:srgbClr val="000000"/>
                </a:solidFill>
                <a:latin typeface="Arimo Bold"/>
                <a:ea typeface="Arimo Bold"/>
                <a:cs typeface="Arimo Bold"/>
                <a:sym typeface="Arimo Bold"/>
              </a:rPr>
              <a:t>logic circuit.</a:t>
            </a:r>
          </a:p>
        </p:txBody>
      </p:sp>
      <p:grpSp>
        <p:nvGrpSpPr>
          <p:cNvPr name="Group 24" id="24"/>
          <p:cNvGrpSpPr/>
          <p:nvPr/>
        </p:nvGrpSpPr>
        <p:grpSpPr>
          <a:xfrm rot="0">
            <a:off x="2703297" y="180743"/>
            <a:ext cx="13213526" cy="9925515"/>
            <a:chOff x="0" y="0"/>
            <a:chExt cx="17618034" cy="13234020"/>
          </a:xfrm>
        </p:grpSpPr>
        <p:sp>
          <p:nvSpPr>
            <p:cNvPr name="Freeform 25" id="2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6" id="2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7" id="2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918974" y="3502907"/>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sp>
        <p:nvSpPr>
          <p:cNvPr name="Freeform 3" id="3"/>
          <p:cNvSpPr/>
          <p:nvPr/>
        </p:nvSpPr>
        <p:spPr>
          <a:xfrm flipH="false" flipV="false" rot="0">
            <a:off x="1054972" y="3360683"/>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Freeform 5" id="5"/>
          <p:cNvSpPr/>
          <p:nvPr/>
        </p:nvSpPr>
        <p:spPr>
          <a:xfrm flipH="true" flipV="false" rot="0">
            <a:off x="9144000" y="3095268"/>
            <a:ext cx="7449705" cy="6378810"/>
          </a:xfrm>
          <a:custGeom>
            <a:avLst/>
            <a:gdLst/>
            <a:ahLst/>
            <a:cxnLst/>
            <a:rect r="r" b="b" t="t" l="l"/>
            <a:pathLst>
              <a:path h="6378810" w="7449705">
                <a:moveTo>
                  <a:pt x="7449705" y="0"/>
                </a:moveTo>
                <a:lnTo>
                  <a:pt x="0" y="0"/>
                </a:lnTo>
                <a:lnTo>
                  <a:pt x="0" y="6378810"/>
                </a:lnTo>
                <a:lnTo>
                  <a:pt x="7449705" y="6378810"/>
                </a:lnTo>
                <a:lnTo>
                  <a:pt x="7449705" y="0"/>
                </a:lnTo>
                <a:close/>
              </a:path>
            </a:pathLst>
          </a:custGeom>
          <a:blipFill>
            <a:blip r:embed="rId6">
              <a:extLst>
                <a:ext uri="{96DAC541-7B7A-43D3-8B79-37D633B846F1}">
                  <asvg:svgBlip xmlns:asvg="http://schemas.microsoft.com/office/drawing/2016/SVG/main" r:embed="rId7"/>
                </a:ext>
              </a:extLst>
            </a:blip>
            <a:stretch>
              <a:fillRect l="0" t="0" r="0" b="-82"/>
            </a:stretch>
          </a:blipFill>
        </p:spPr>
      </p:sp>
      <p:sp>
        <p:nvSpPr>
          <p:cNvPr name="TextBox 6" id="6"/>
          <p:cNvSpPr txBox="true"/>
          <p:nvPr/>
        </p:nvSpPr>
        <p:spPr>
          <a:xfrm rot="0">
            <a:off x="2093594" y="3450295"/>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7" id="7"/>
          <p:cNvSpPr txBox="true"/>
          <p:nvPr/>
        </p:nvSpPr>
        <p:spPr>
          <a:xfrm rot="0">
            <a:off x="811439" y="432727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8" id="8"/>
          <p:cNvSpPr txBox="true"/>
          <p:nvPr/>
        </p:nvSpPr>
        <p:spPr>
          <a:xfrm rot="0">
            <a:off x="5793469" y="432727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9" id="9"/>
          <p:cNvSpPr txBox="true"/>
          <p:nvPr/>
        </p:nvSpPr>
        <p:spPr>
          <a:xfrm rot="0">
            <a:off x="811439" y="5212929"/>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0" id="10"/>
          <p:cNvSpPr txBox="true"/>
          <p:nvPr/>
        </p:nvSpPr>
        <p:spPr>
          <a:xfrm rot="0">
            <a:off x="811439" y="609858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1" id="11"/>
          <p:cNvSpPr txBox="true"/>
          <p:nvPr/>
        </p:nvSpPr>
        <p:spPr>
          <a:xfrm rot="0">
            <a:off x="5962070" y="3450295"/>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2" id="12"/>
          <p:cNvSpPr txBox="true"/>
          <p:nvPr/>
        </p:nvSpPr>
        <p:spPr>
          <a:xfrm rot="0">
            <a:off x="3214485" y="432727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13" id="13"/>
          <p:cNvSpPr txBox="true"/>
          <p:nvPr/>
        </p:nvSpPr>
        <p:spPr>
          <a:xfrm rot="0">
            <a:off x="3214485" y="519389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4" id="14"/>
          <p:cNvSpPr txBox="true"/>
          <p:nvPr/>
        </p:nvSpPr>
        <p:spPr>
          <a:xfrm rot="0">
            <a:off x="3214485" y="610369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5" id="15"/>
          <p:cNvSpPr txBox="true"/>
          <p:nvPr/>
        </p:nvSpPr>
        <p:spPr>
          <a:xfrm rot="0">
            <a:off x="792756" y="6999122"/>
            <a:ext cx="2578984" cy="800829"/>
          </a:xfrm>
          <a:prstGeom prst="rect">
            <a:avLst/>
          </a:prstGeom>
        </p:spPr>
        <p:txBody>
          <a:bodyPr anchor="t" rtlCol="false" tIns="0" lIns="0" bIns="0" rIns="0">
            <a:spAutoFit/>
          </a:bodyPr>
          <a:lstStyle/>
          <a:p>
            <a:pPr algn="ctr">
              <a:lnSpc>
                <a:spcPts val="5733"/>
              </a:lnSpc>
            </a:pPr>
            <a:r>
              <a:rPr lang="en-US" sz="4095">
                <a:solidFill>
                  <a:srgbClr val="E8F1F1"/>
                </a:solidFill>
                <a:latin typeface="Arimo"/>
                <a:ea typeface="Arimo"/>
                <a:cs typeface="Arimo"/>
                <a:sym typeface="Arimo"/>
              </a:rPr>
              <a:t>1</a:t>
            </a:r>
          </a:p>
        </p:txBody>
      </p:sp>
      <p:sp>
        <p:nvSpPr>
          <p:cNvPr name="TextBox 16" id="16"/>
          <p:cNvSpPr txBox="true"/>
          <p:nvPr/>
        </p:nvSpPr>
        <p:spPr>
          <a:xfrm rot="0">
            <a:off x="3195802" y="7004234"/>
            <a:ext cx="2578984" cy="800829"/>
          </a:xfrm>
          <a:prstGeom prst="rect">
            <a:avLst/>
          </a:prstGeom>
        </p:spPr>
        <p:txBody>
          <a:bodyPr anchor="t" rtlCol="false" tIns="0" lIns="0" bIns="0" rIns="0">
            <a:spAutoFit/>
          </a:bodyPr>
          <a:lstStyle/>
          <a:p>
            <a:pPr algn="ctr">
              <a:lnSpc>
                <a:spcPts val="5733"/>
              </a:lnSpc>
            </a:pPr>
            <a:r>
              <a:rPr lang="en-US" sz="4095">
                <a:solidFill>
                  <a:srgbClr val="E8F1F1"/>
                </a:solidFill>
                <a:latin typeface="Arimo"/>
                <a:ea typeface="Arimo"/>
                <a:cs typeface="Arimo"/>
                <a:sym typeface="Arimo"/>
              </a:rPr>
              <a:t>0</a:t>
            </a:r>
          </a:p>
        </p:txBody>
      </p:sp>
      <p:sp>
        <p:nvSpPr>
          <p:cNvPr name="TextBox 17" id="17"/>
          <p:cNvSpPr txBox="true"/>
          <p:nvPr/>
        </p:nvSpPr>
        <p:spPr>
          <a:xfrm rot="0">
            <a:off x="811439" y="7900321"/>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8" id="18"/>
          <p:cNvSpPr txBox="true"/>
          <p:nvPr/>
        </p:nvSpPr>
        <p:spPr>
          <a:xfrm rot="0">
            <a:off x="3214485" y="79054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9" id="19"/>
          <p:cNvSpPr txBox="true"/>
          <p:nvPr/>
        </p:nvSpPr>
        <p:spPr>
          <a:xfrm rot="0">
            <a:off x="5793469" y="519389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0" id="20"/>
          <p:cNvSpPr txBox="true"/>
          <p:nvPr/>
        </p:nvSpPr>
        <p:spPr>
          <a:xfrm rot="0">
            <a:off x="5793469" y="610369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1" id="21"/>
          <p:cNvSpPr txBox="true"/>
          <p:nvPr/>
        </p:nvSpPr>
        <p:spPr>
          <a:xfrm rot="0">
            <a:off x="5774786" y="7004234"/>
            <a:ext cx="2578984" cy="800829"/>
          </a:xfrm>
          <a:prstGeom prst="rect">
            <a:avLst/>
          </a:prstGeom>
        </p:spPr>
        <p:txBody>
          <a:bodyPr anchor="t" rtlCol="false" tIns="0" lIns="0" bIns="0" rIns="0">
            <a:spAutoFit/>
          </a:bodyPr>
          <a:lstStyle/>
          <a:p>
            <a:pPr algn="ctr">
              <a:lnSpc>
                <a:spcPts val="5733"/>
              </a:lnSpc>
            </a:pPr>
            <a:r>
              <a:rPr lang="en-US" sz="4095">
                <a:solidFill>
                  <a:srgbClr val="E8F1F1"/>
                </a:solidFill>
                <a:latin typeface="Arimo"/>
                <a:ea typeface="Arimo"/>
                <a:cs typeface="Arimo"/>
                <a:sym typeface="Arimo"/>
              </a:rPr>
              <a:t>1</a:t>
            </a:r>
          </a:p>
        </p:txBody>
      </p:sp>
      <p:sp>
        <p:nvSpPr>
          <p:cNvPr name="TextBox 22" id="22"/>
          <p:cNvSpPr txBox="true"/>
          <p:nvPr/>
        </p:nvSpPr>
        <p:spPr>
          <a:xfrm rot="0">
            <a:off x="5793469" y="79054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3" id="23"/>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4 </a:t>
            </a:r>
          </a:p>
        </p:txBody>
      </p:sp>
      <p:sp>
        <p:nvSpPr>
          <p:cNvPr name="TextBox 24" id="24"/>
          <p:cNvSpPr txBox="true"/>
          <p:nvPr/>
        </p:nvSpPr>
        <p:spPr>
          <a:xfrm rot="0">
            <a:off x="1801453" y="1419677"/>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To produce the logical expression, </a:t>
            </a:r>
          </a:p>
          <a:p>
            <a:pPr algn="ctr">
              <a:lnSpc>
                <a:spcPts val="5598"/>
              </a:lnSpc>
            </a:pPr>
            <a:r>
              <a:rPr lang="en-US" sz="3999">
                <a:solidFill>
                  <a:srgbClr val="000000"/>
                </a:solidFill>
                <a:latin typeface="Arimo"/>
                <a:ea typeface="Arimo"/>
                <a:cs typeface="Arimo"/>
                <a:sym typeface="Arimo"/>
              </a:rPr>
              <a:t>look at only the row where the output value is 1 </a:t>
            </a:r>
          </a:p>
        </p:txBody>
      </p:sp>
      <p:sp>
        <p:nvSpPr>
          <p:cNvPr name="TextBox 25" id="25"/>
          <p:cNvSpPr txBox="true"/>
          <p:nvPr/>
        </p:nvSpPr>
        <p:spPr>
          <a:xfrm rot="0">
            <a:off x="10199562" y="3115878"/>
            <a:ext cx="5338582" cy="50038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Formula:</a:t>
            </a:r>
          </a:p>
          <a:p>
            <a:pPr algn="l" marL="914278" indent="-304759" lvl="2">
              <a:lnSpc>
                <a:spcPts val="5598"/>
              </a:lnSpc>
              <a:buFont typeface="Arial"/>
              <a:buChar char="⚬"/>
            </a:pPr>
            <a:r>
              <a:rPr lang="en-US" sz="3999">
                <a:solidFill>
                  <a:srgbClr val="000000"/>
                </a:solidFill>
                <a:latin typeface="Arimo"/>
                <a:ea typeface="Arimo"/>
                <a:cs typeface="Arimo"/>
                <a:sym typeface="Arimo"/>
              </a:rPr>
              <a:t>Combine each input with an AND statement</a:t>
            </a:r>
          </a:p>
          <a:p>
            <a:pPr algn="l" marL="914278" indent="-304759" lvl="2">
              <a:lnSpc>
                <a:spcPts val="5598"/>
              </a:lnSpc>
              <a:buFont typeface="Arial"/>
              <a:buChar char="⚬"/>
            </a:pPr>
            <a:r>
              <a:rPr lang="en-US" sz="3999">
                <a:solidFill>
                  <a:srgbClr val="000000"/>
                </a:solidFill>
                <a:latin typeface="Arimo"/>
                <a:ea typeface="Arimo"/>
                <a:cs typeface="Arimo"/>
                <a:sym typeface="Arimo"/>
              </a:rPr>
              <a:t>if the input value is zero, negate it using NOT gate </a:t>
            </a:r>
          </a:p>
        </p:txBody>
      </p:sp>
      <p:grpSp>
        <p:nvGrpSpPr>
          <p:cNvPr name="Group 26" id="26"/>
          <p:cNvGrpSpPr/>
          <p:nvPr/>
        </p:nvGrpSpPr>
        <p:grpSpPr>
          <a:xfrm rot="0">
            <a:off x="2703297" y="180743"/>
            <a:ext cx="13213526" cy="9925515"/>
            <a:chOff x="0" y="0"/>
            <a:chExt cx="17618034" cy="13234020"/>
          </a:xfrm>
        </p:grpSpPr>
        <p:sp>
          <p:nvSpPr>
            <p:cNvPr name="Freeform 27" id="2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8" id="2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9" id="2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918974" y="3502907"/>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bl>
          </a:graphicData>
        </a:graphic>
      </p:graphicFrame>
      <p:sp>
        <p:nvSpPr>
          <p:cNvPr name="Freeform 3" id="3"/>
          <p:cNvSpPr/>
          <p:nvPr/>
        </p:nvSpPr>
        <p:spPr>
          <a:xfrm flipH="false" flipV="false" rot="0">
            <a:off x="1054972" y="3360683"/>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Freeform 5" id="5"/>
          <p:cNvSpPr/>
          <p:nvPr/>
        </p:nvSpPr>
        <p:spPr>
          <a:xfrm flipH="true" flipV="false" rot="0">
            <a:off x="9144000" y="3095268"/>
            <a:ext cx="7449705" cy="6378810"/>
          </a:xfrm>
          <a:custGeom>
            <a:avLst/>
            <a:gdLst/>
            <a:ahLst/>
            <a:cxnLst/>
            <a:rect r="r" b="b" t="t" l="l"/>
            <a:pathLst>
              <a:path h="6378810" w="7449705">
                <a:moveTo>
                  <a:pt x="7449705" y="0"/>
                </a:moveTo>
                <a:lnTo>
                  <a:pt x="0" y="0"/>
                </a:lnTo>
                <a:lnTo>
                  <a:pt x="0" y="6378810"/>
                </a:lnTo>
                <a:lnTo>
                  <a:pt x="7449705" y="6378810"/>
                </a:lnTo>
                <a:lnTo>
                  <a:pt x="7449705" y="0"/>
                </a:lnTo>
                <a:close/>
              </a:path>
            </a:pathLst>
          </a:custGeom>
          <a:blipFill>
            <a:blip r:embed="rId6">
              <a:extLst>
                <a:ext uri="{96DAC541-7B7A-43D3-8B79-37D633B846F1}">
                  <asvg:svgBlip xmlns:asvg="http://schemas.microsoft.com/office/drawing/2016/SVG/main" r:embed="rId7"/>
                </a:ext>
              </a:extLst>
            </a:blip>
            <a:stretch>
              <a:fillRect l="0" t="0" r="0" b="-82"/>
            </a:stretch>
          </a:blipFill>
        </p:spPr>
      </p:sp>
      <p:sp>
        <p:nvSpPr>
          <p:cNvPr name="TextBox 6" id="6"/>
          <p:cNvSpPr txBox="true"/>
          <p:nvPr/>
        </p:nvSpPr>
        <p:spPr>
          <a:xfrm rot="0">
            <a:off x="792756" y="6999122"/>
            <a:ext cx="2578984" cy="800829"/>
          </a:xfrm>
          <a:prstGeom prst="rect">
            <a:avLst/>
          </a:prstGeom>
        </p:spPr>
        <p:txBody>
          <a:bodyPr anchor="t" rtlCol="false" tIns="0" lIns="0" bIns="0" rIns="0">
            <a:spAutoFit/>
          </a:bodyPr>
          <a:lstStyle/>
          <a:p>
            <a:pPr algn="ctr">
              <a:lnSpc>
                <a:spcPts val="5733"/>
              </a:lnSpc>
            </a:pPr>
            <a:r>
              <a:rPr lang="en-US" sz="4095">
                <a:solidFill>
                  <a:srgbClr val="E8F1F1"/>
                </a:solidFill>
                <a:latin typeface="Arimo"/>
                <a:ea typeface="Arimo"/>
                <a:cs typeface="Arimo"/>
                <a:sym typeface="Arimo"/>
              </a:rPr>
              <a:t>1</a:t>
            </a:r>
          </a:p>
        </p:txBody>
      </p:sp>
      <p:sp>
        <p:nvSpPr>
          <p:cNvPr name="TextBox 7" id="7"/>
          <p:cNvSpPr txBox="true"/>
          <p:nvPr/>
        </p:nvSpPr>
        <p:spPr>
          <a:xfrm rot="0">
            <a:off x="3195802" y="7004234"/>
            <a:ext cx="2578984" cy="800829"/>
          </a:xfrm>
          <a:prstGeom prst="rect">
            <a:avLst/>
          </a:prstGeom>
        </p:spPr>
        <p:txBody>
          <a:bodyPr anchor="t" rtlCol="false" tIns="0" lIns="0" bIns="0" rIns="0">
            <a:spAutoFit/>
          </a:bodyPr>
          <a:lstStyle/>
          <a:p>
            <a:pPr algn="ctr">
              <a:lnSpc>
                <a:spcPts val="5733"/>
              </a:lnSpc>
            </a:pPr>
            <a:r>
              <a:rPr lang="en-US" sz="4095">
                <a:solidFill>
                  <a:srgbClr val="E8F1F1"/>
                </a:solidFill>
                <a:latin typeface="Arimo"/>
                <a:ea typeface="Arimo"/>
                <a:cs typeface="Arimo"/>
                <a:sym typeface="Arimo"/>
              </a:rPr>
              <a:t>0</a:t>
            </a:r>
          </a:p>
        </p:txBody>
      </p:sp>
      <p:sp>
        <p:nvSpPr>
          <p:cNvPr name="TextBox 8" id="8"/>
          <p:cNvSpPr txBox="true"/>
          <p:nvPr/>
        </p:nvSpPr>
        <p:spPr>
          <a:xfrm rot="0">
            <a:off x="5774786" y="7004234"/>
            <a:ext cx="2578984" cy="800829"/>
          </a:xfrm>
          <a:prstGeom prst="rect">
            <a:avLst/>
          </a:prstGeom>
        </p:spPr>
        <p:txBody>
          <a:bodyPr anchor="t" rtlCol="false" tIns="0" lIns="0" bIns="0" rIns="0">
            <a:spAutoFit/>
          </a:bodyPr>
          <a:lstStyle/>
          <a:p>
            <a:pPr algn="ctr">
              <a:lnSpc>
                <a:spcPts val="5733"/>
              </a:lnSpc>
            </a:pPr>
            <a:r>
              <a:rPr lang="en-US" sz="4095">
                <a:solidFill>
                  <a:srgbClr val="E8F1F1"/>
                </a:solidFill>
                <a:latin typeface="Arimo"/>
                <a:ea typeface="Arimo"/>
                <a:cs typeface="Arimo"/>
                <a:sym typeface="Arimo"/>
              </a:rPr>
              <a:t>1</a:t>
            </a:r>
          </a:p>
        </p:txBody>
      </p:sp>
      <p:sp>
        <p:nvSpPr>
          <p:cNvPr name="TextBox 9" id="9"/>
          <p:cNvSpPr txBox="true"/>
          <p:nvPr/>
        </p:nvSpPr>
        <p:spPr>
          <a:xfrm rot="0">
            <a:off x="10199562" y="3677384"/>
            <a:ext cx="5338582" cy="7747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Logical Expression</a:t>
            </a:r>
          </a:p>
        </p:txBody>
      </p:sp>
      <p:grpSp>
        <p:nvGrpSpPr>
          <p:cNvPr name="Group 10" id="10"/>
          <p:cNvGrpSpPr/>
          <p:nvPr/>
        </p:nvGrpSpPr>
        <p:grpSpPr>
          <a:xfrm rot="7581907">
            <a:off x="7599095" y="5887185"/>
            <a:ext cx="3730252" cy="47625"/>
            <a:chOff x="0" y="0"/>
            <a:chExt cx="4973669" cy="63500"/>
          </a:xfrm>
        </p:grpSpPr>
        <p:sp>
          <p:nvSpPr>
            <p:cNvPr name="Freeform 11" id="11"/>
            <p:cNvSpPr/>
            <p:nvPr/>
          </p:nvSpPr>
          <p:spPr>
            <a:xfrm flipH="false" flipV="false" rot="0">
              <a:off x="31750" y="0"/>
              <a:ext cx="4910201" cy="63500"/>
            </a:xfrm>
            <a:custGeom>
              <a:avLst/>
              <a:gdLst/>
              <a:ahLst/>
              <a:cxnLst/>
              <a:rect r="r" b="b" t="t" l="l"/>
              <a:pathLst>
                <a:path h="63500" w="4910201">
                  <a:moveTo>
                    <a:pt x="0" y="0"/>
                  </a:moveTo>
                  <a:lnTo>
                    <a:pt x="4910201" y="0"/>
                  </a:lnTo>
                  <a:lnTo>
                    <a:pt x="4910201" y="63500"/>
                  </a:lnTo>
                  <a:lnTo>
                    <a:pt x="0" y="63500"/>
                  </a:lnTo>
                  <a:close/>
                </a:path>
              </a:pathLst>
            </a:custGeom>
            <a:solidFill>
              <a:srgbClr val="000000"/>
            </a:solidFill>
          </p:spPr>
        </p:sp>
      </p:grpSp>
      <p:sp>
        <p:nvSpPr>
          <p:cNvPr name="Freeform 12" id="12"/>
          <p:cNvSpPr/>
          <p:nvPr/>
        </p:nvSpPr>
        <p:spPr>
          <a:xfrm flipH="false" flipV="false" rot="-5400000">
            <a:off x="11932708" y="5746362"/>
            <a:ext cx="309599" cy="1375997"/>
          </a:xfrm>
          <a:custGeom>
            <a:avLst/>
            <a:gdLst/>
            <a:ahLst/>
            <a:cxnLst/>
            <a:rect r="r" b="b" t="t" l="l"/>
            <a:pathLst>
              <a:path h="1375997" w="309599">
                <a:moveTo>
                  <a:pt x="0" y="0"/>
                </a:moveTo>
                <a:lnTo>
                  <a:pt x="309599" y="0"/>
                </a:lnTo>
                <a:lnTo>
                  <a:pt x="309599" y="1375997"/>
                </a:lnTo>
                <a:lnTo>
                  <a:pt x="0" y="1375997"/>
                </a:lnTo>
                <a:lnTo>
                  <a:pt x="0" y="0"/>
                </a:lnTo>
                <a:close/>
              </a:path>
            </a:pathLst>
          </a:custGeom>
          <a:blipFill>
            <a:blip r:embed="rId8">
              <a:extLst>
                <a:ext uri="{96DAC541-7B7A-43D3-8B79-37D633B846F1}">
                  <asvg:svgBlip xmlns:asvg="http://schemas.microsoft.com/office/drawing/2016/SVG/main" r:embed="rId9"/>
                </a:ext>
              </a:extLst>
            </a:blip>
            <a:stretch>
              <a:fillRect l="0" t="0" r="-1149" b="0"/>
            </a:stretch>
          </a:blipFill>
        </p:spPr>
      </p:sp>
      <p:sp>
        <p:nvSpPr>
          <p:cNvPr name="TextBox 13" id="13"/>
          <p:cNvSpPr txBox="true"/>
          <p:nvPr/>
        </p:nvSpPr>
        <p:spPr>
          <a:xfrm rot="0">
            <a:off x="2093594" y="3450295"/>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14" id="14"/>
          <p:cNvSpPr txBox="true"/>
          <p:nvPr/>
        </p:nvSpPr>
        <p:spPr>
          <a:xfrm rot="0">
            <a:off x="811439" y="432727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15" id="15"/>
          <p:cNvSpPr txBox="true"/>
          <p:nvPr/>
        </p:nvSpPr>
        <p:spPr>
          <a:xfrm rot="0">
            <a:off x="5793469" y="432727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16" id="16"/>
          <p:cNvSpPr txBox="true"/>
          <p:nvPr/>
        </p:nvSpPr>
        <p:spPr>
          <a:xfrm rot="0">
            <a:off x="811439" y="5212929"/>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7" id="17"/>
          <p:cNvSpPr txBox="true"/>
          <p:nvPr/>
        </p:nvSpPr>
        <p:spPr>
          <a:xfrm rot="0">
            <a:off x="811439" y="609858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8" id="18"/>
          <p:cNvSpPr txBox="true"/>
          <p:nvPr/>
        </p:nvSpPr>
        <p:spPr>
          <a:xfrm rot="0">
            <a:off x="5962070" y="3450295"/>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9" id="19"/>
          <p:cNvSpPr txBox="true"/>
          <p:nvPr/>
        </p:nvSpPr>
        <p:spPr>
          <a:xfrm rot="0">
            <a:off x="3214485" y="432727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20" id="20"/>
          <p:cNvSpPr txBox="true"/>
          <p:nvPr/>
        </p:nvSpPr>
        <p:spPr>
          <a:xfrm rot="0">
            <a:off x="3214485" y="519389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1" id="21"/>
          <p:cNvSpPr txBox="true"/>
          <p:nvPr/>
        </p:nvSpPr>
        <p:spPr>
          <a:xfrm rot="0">
            <a:off x="3214485" y="610369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22" id="22"/>
          <p:cNvSpPr txBox="true"/>
          <p:nvPr/>
        </p:nvSpPr>
        <p:spPr>
          <a:xfrm rot="0">
            <a:off x="811439" y="7900321"/>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23" id="23"/>
          <p:cNvSpPr txBox="true"/>
          <p:nvPr/>
        </p:nvSpPr>
        <p:spPr>
          <a:xfrm rot="0">
            <a:off x="3214485" y="79054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24" id="24"/>
          <p:cNvSpPr txBox="true"/>
          <p:nvPr/>
        </p:nvSpPr>
        <p:spPr>
          <a:xfrm rot="0">
            <a:off x="5793469" y="519389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5" id="25"/>
          <p:cNvSpPr txBox="true"/>
          <p:nvPr/>
        </p:nvSpPr>
        <p:spPr>
          <a:xfrm rot="0">
            <a:off x="5793469" y="610369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6" id="26"/>
          <p:cNvSpPr txBox="true"/>
          <p:nvPr/>
        </p:nvSpPr>
        <p:spPr>
          <a:xfrm rot="0">
            <a:off x="5793469" y="79054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7" id="27"/>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4 </a:t>
            </a:r>
          </a:p>
        </p:txBody>
      </p:sp>
      <p:sp>
        <p:nvSpPr>
          <p:cNvPr name="TextBox 28" id="28"/>
          <p:cNvSpPr txBox="true"/>
          <p:nvPr/>
        </p:nvSpPr>
        <p:spPr>
          <a:xfrm rot="0">
            <a:off x="11871207" y="4889488"/>
            <a:ext cx="3526238" cy="403248"/>
          </a:xfrm>
          <a:prstGeom prst="rect">
            <a:avLst/>
          </a:prstGeom>
        </p:spPr>
        <p:txBody>
          <a:bodyPr anchor="t" rtlCol="false" tIns="0" lIns="0" bIns="0" rIns="0">
            <a:spAutoFit/>
          </a:bodyPr>
          <a:lstStyle/>
          <a:p>
            <a:pPr algn="ctr">
              <a:lnSpc>
                <a:spcPts val="2770"/>
              </a:lnSpc>
            </a:pPr>
            <a:r>
              <a:rPr lang="en-US" sz="1979">
                <a:solidFill>
                  <a:srgbClr val="000000"/>
                </a:solidFill>
                <a:latin typeface="Arimo"/>
                <a:ea typeface="Arimo"/>
                <a:cs typeface="Arimo"/>
                <a:sym typeface="Arimo"/>
              </a:rPr>
              <a:t>Negate B (which is 0)</a:t>
            </a:r>
          </a:p>
        </p:txBody>
      </p:sp>
      <p:sp>
        <p:nvSpPr>
          <p:cNvPr name="TextBox 29" id="29"/>
          <p:cNvSpPr txBox="true"/>
          <p:nvPr/>
        </p:nvSpPr>
        <p:spPr>
          <a:xfrm rot="0">
            <a:off x="10199562" y="5532053"/>
            <a:ext cx="5338582" cy="7747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A AND (NOT B)</a:t>
            </a:r>
          </a:p>
        </p:txBody>
      </p:sp>
      <p:sp>
        <p:nvSpPr>
          <p:cNvPr name="TextBox 30" id="30"/>
          <p:cNvSpPr txBox="true"/>
          <p:nvPr/>
        </p:nvSpPr>
        <p:spPr>
          <a:xfrm rot="0">
            <a:off x="1953853" y="1572077"/>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To produce the logical expression, </a:t>
            </a:r>
          </a:p>
          <a:p>
            <a:pPr algn="ctr">
              <a:lnSpc>
                <a:spcPts val="5598"/>
              </a:lnSpc>
            </a:pPr>
            <a:r>
              <a:rPr lang="en-US" sz="3999">
                <a:solidFill>
                  <a:srgbClr val="000000"/>
                </a:solidFill>
                <a:latin typeface="Arimo"/>
                <a:ea typeface="Arimo"/>
                <a:cs typeface="Arimo"/>
                <a:sym typeface="Arimo"/>
              </a:rPr>
              <a:t>look at only the row where the output value is 1 </a:t>
            </a:r>
          </a:p>
        </p:txBody>
      </p:sp>
      <p:sp>
        <p:nvSpPr>
          <p:cNvPr name="Freeform 31" id="31"/>
          <p:cNvSpPr/>
          <p:nvPr/>
        </p:nvSpPr>
        <p:spPr>
          <a:xfrm flipH="false" flipV="false" rot="5400000">
            <a:off x="13308706" y="4841655"/>
            <a:ext cx="309599" cy="1375997"/>
          </a:xfrm>
          <a:custGeom>
            <a:avLst/>
            <a:gdLst/>
            <a:ahLst/>
            <a:cxnLst/>
            <a:rect r="r" b="b" t="t" l="l"/>
            <a:pathLst>
              <a:path h="1375997" w="309599">
                <a:moveTo>
                  <a:pt x="0" y="0"/>
                </a:moveTo>
                <a:lnTo>
                  <a:pt x="309599" y="0"/>
                </a:lnTo>
                <a:lnTo>
                  <a:pt x="309599" y="1375997"/>
                </a:lnTo>
                <a:lnTo>
                  <a:pt x="0" y="1375997"/>
                </a:lnTo>
                <a:lnTo>
                  <a:pt x="0" y="0"/>
                </a:lnTo>
                <a:close/>
              </a:path>
            </a:pathLst>
          </a:custGeom>
          <a:blipFill>
            <a:blip r:embed="rId8">
              <a:extLst>
                <a:ext uri="{96DAC541-7B7A-43D3-8B79-37D633B846F1}">
                  <asvg:svgBlip xmlns:asvg="http://schemas.microsoft.com/office/drawing/2016/SVG/main" r:embed="rId9"/>
                </a:ext>
              </a:extLst>
            </a:blip>
            <a:stretch>
              <a:fillRect l="0" t="0" r="-1149" b="0"/>
            </a:stretch>
          </a:blipFill>
        </p:spPr>
      </p:sp>
      <p:sp>
        <p:nvSpPr>
          <p:cNvPr name="TextBox 32" id="32"/>
          <p:cNvSpPr txBox="true"/>
          <p:nvPr/>
        </p:nvSpPr>
        <p:spPr>
          <a:xfrm rot="0">
            <a:off x="10674447" y="6653024"/>
            <a:ext cx="2959879" cy="403248"/>
          </a:xfrm>
          <a:prstGeom prst="rect">
            <a:avLst/>
          </a:prstGeom>
        </p:spPr>
        <p:txBody>
          <a:bodyPr anchor="t" rtlCol="false" tIns="0" lIns="0" bIns="0" rIns="0">
            <a:spAutoFit/>
          </a:bodyPr>
          <a:lstStyle/>
          <a:p>
            <a:pPr algn="ctr">
              <a:lnSpc>
                <a:spcPts val="2770"/>
              </a:lnSpc>
            </a:pPr>
            <a:r>
              <a:rPr lang="en-US" sz="1979">
                <a:solidFill>
                  <a:srgbClr val="000000"/>
                </a:solidFill>
                <a:latin typeface="Arimo"/>
                <a:ea typeface="Arimo"/>
                <a:cs typeface="Arimo"/>
                <a:sym typeface="Arimo"/>
              </a:rPr>
              <a:t>Combine each input</a:t>
            </a:r>
          </a:p>
        </p:txBody>
      </p:sp>
      <p:grpSp>
        <p:nvGrpSpPr>
          <p:cNvPr name="Group 33" id="33"/>
          <p:cNvGrpSpPr/>
          <p:nvPr/>
        </p:nvGrpSpPr>
        <p:grpSpPr>
          <a:xfrm rot="0">
            <a:off x="2703297" y="180743"/>
            <a:ext cx="13213526" cy="9925515"/>
            <a:chOff x="0" y="0"/>
            <a:chExt cx="17618034" cy="13234020"/>
          </a:xfrm>
        </p:grpSpPr>
        <p:sp>
          <p:nvSpPr>
            <p:cNvPr name="Freeform 34" id="34"/>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70000"/>
              </a:blip>
              <a:stretch>
                <a:fillRect l="0" t="0" r="0" b="0"/>
              </a:stretch>
            </a:blipFill>
          </p:spPr>
        </p:sp>
        <p:sp>
          <p:nvSpPr>
            <p:cNvPr name="Freeform 35" id="35"/>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36" id="36"/>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5E5BA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8688985" y="739238"/>
            <a:ext cx="8279810" cy="9004838"/>
          </a:xfrm>
          <a:custGeom>
            <a:avLst/>
            <a:gdLst/>
            <a:ahLst/>
            <a:cxnLst/>
            <a:rect r="r" b="b" t="t" l="l"/>
            <a:pathLst>
              <a:path h="9004838" w="8279810">
                <a:moveTo>
                  <a:pt x="0" y="0"/>
                </a:moveTo>
                <a:lnTo>
                  <a:pt x="8279810" y="0"/>
                </a:lnTo>
                <a:lnTo>
                  <a:pt x="8279810" y="9004838"/>
                </a:lnTo>
                <a:lnTo>
                  <a:pt x="0" y="9004838"/>
                </a:lnTo>
                <a:lnTo>
                  <a:pt x="0" y="0"/>
                </a:lnTo>
                <a:close/>
              </a:path>
            </a:pathLst>
          </a:custGeom>
          <a:blipFill>
            <a:blip r:embed="rId4">
              <a:extLst>
                <a:ext uri="{96DAC541-7B7A-43D3-8B79-37D633B846F1}">
                  <asvg:svgBlip xmlns:asvg="http://schemas.microsoft.com/office/drawing/2016/SVG/main" r:embed="rId5"/>
                </a:ext>
              </a:extLst>
            </a:blip>
            <a:stretch>
              <a:fillRect l="0" t="0" r="-19" b="0"/>
            </a:stretch>
          </a:blipFill>
        </p:spPr>
      </p:sp>
      <p:sp>
        <p:nvSpPr>
          <p:cNvPr name="TextBox 4" id="4"/>
          <p:cNvSpPr txBox="true"/>
          <p:nvPr/>
        </p:nvSpPr>
        <p:spPr>
          <a:xfrm rot="0">
            <a:off x="10196018" y="5230472"/>
            <a:ext cx="5730532" cy="4079629"/>
          </a:xfrm>
          <a:prstGeom prst="rect">
            <a:avLst/>
          </a:prstGeom>
        </p:spPr>
        <p:txBody>
          <a:bodyPr anchor="t" rtlCol="false" tIns="0" lIns="0" bIns="0" rIns="0">
            <a:spAutoFit/>
          </a:bodyPr>
          <a:lstStyle/>
          <a:p>
            <a:pPr algn="l">
              <a:lnSpc>
                <a:spcPts val="4037"/>
              </a:lnSpc>
            </a:pPr>
            <a:r>
              <a:rPr lang="en-US" sz="2884">
                <a:solidFill>
                  <a:srgbClr val="000000"/>
                </a:solidFill>
                <a:latin typeface="Code Pro"/>
                <a:ea typeface="Code Pro"/>
                <a:cs typeface="Code Pro"/>
                <a:sym typeface="Code Pro"/>
              </a:rPr>
              <a:t>You have decided that you will treat yourself a good meal if you have money. You also decide to do so even when you don’t have money if you are having a really bad day. </a:t>
            </a:r>
          </a:p>
          <a:p>
            <a:pPr algn="l">
              <a:lnSpc>
                <a:spcPts val="4037"/>
              </a:lnSpc>
            </a:pPr>
            <a:r>
              <a:rPr lang="en-US" sz="2884" u="sng">
                <a:solidFill>
                  <a:srgbClr val="000000"/>
                </a:solidFill>
                <a:latin typeface="Code Pro"/>
                <a:ea typeface="Code Pro"/>
                <a:cs typeface="Code Pro"/>
                <a:sym typeface="Code Pro"/>
              </a:rPr>
              <a:t>Express this using Boolean operators.</a:t>
            </a:r>
          </a:p>
        </p:txBody>
      </p:sp>
      <p:sp>
        <p:nvSpPr>
          <p:cNvPr name="TextBox 5" id="5"/>
          <p:cNvSpPr txBox="true"/>
          <p:nvPr/>
        </p:nvSpPr>
        <p:spPr>
          <a:xfrm rot="0">
            <a:off x="657823" y="129637"/>
            <a:ext cx="5744859" cy="1095375"/>
          </a:xfrm>
          <a:prstGeom prst="rect">
            <a:avLst/>
          </a:prstGeom>
        </p:spPr>
        <p:txBody>
          <a:bodyPr anchor="t" rtlCol="false" tIns="0" lIns="0" bIns="0" rIns="0">
            <a:spAutoFit/>
          </a:bodyPr>
          <a:lstStyle/>
          <a:p>
            <a:pPr algn="ctr">
              <a:lnSpc>
                <a:spcPts val="4198"/>
              </a:lnSpc>
            </a:pPr>
            <a:r>
              <a:rPr lang="en-US" sz="2999">
                <a:solidFill>
                  <a:srgbClr val="FFFFFF"/>
                </a:solidFill>
                <a:latin typeface="Arimo"/>
                <a:ea typeface="Arimo"/>
                <a:cs typeface="Arimo"/>
                <a:sym typeface="Arimo"/>
              </a:rPr>
              <a:t>Understanding Boolean Operations - Worked Example</a:t>
            </a:r>
          </a:p>
        </p:txBody>
      </p:sp>
      <p:graphicFrame>
        <p:nvGraphicFramePr>
          <p:cNvPr name="Table 6" id="6"/>
          <p:cNvGraphicFramePr>
            <a:graphicFrameLocks noGrp="true"/>
          </p:cNvGraphicFramePr>
          <p:nvPr/>
        </p:nvGraphicFramePr>
        <p:xfrm>
          <a:off x="803647" y="2797960"/>
          <a:ext cx="6540500" cy="2552700"/>
        </p:xfrm>
        <a:graphic>
          <a:graphicData uri="http://schemas.openxmlformats.org/drawingml/2006/table">
            <a:tbl>
              <a:tblPr/>
              <a:tblGrid>
                <a:gridCol w="1585643"/>
                <a:gridCol w="1565313"/>
                <a:gridCol w="3389544"/>
              </a:tblGrid>
              <a:tr h="850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r>
              <a:tr h="850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8509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7" id="7"/>
          <p:cNvSpPr txBox="true"/>
          <p:nvPr/>
        </p:nvSpPr>
        <p:spPr>
          <a:xfrm rot="0">
            <a:off x="829156" y="2698032"/>
            <a:ext cx="1507854" cy="707536"/>
          </a:xfrm>
          <a:prstGeom prst="rect">
            <a:avLst/>
          </a:prstGeom>
        </p:spPr>
        <p:txBody>
          <a:bodyPr anchor="t" rtlCol="false" tIns="0" lIns="0" bIns="0" rIns="0">
            <a:spAutoFit/>
          </a:bodyPr>
          <a:lstStyle/>
          <a:p>
            <a:pPr algn="ctr">
              <a:lnSpc>
                <a:spcPts val="2681"/>
              </a:lnSpc>
            </a:pPr>
            <a:r>
              <a:rPr lang="en-US" sz="1915">
                <a:solidFill>
                  <a:srgbClr val="FFFFFF"/>
                </a:solidFill>
                <a:latin typeface="Code Pro"/>
                <a:ea typeface="Code Pro"/>
                <a:cs typeface="Code Pro"/>
                <a:sym typeface="Code Pro"/>
              </a:rPr>
              <a:t>Boolean values </a:t>
            </a:r>
          </a:p>
        </p:txBody>
      </p:sp>
      <p:sp>
        <p:nvSpPr>
          <p:cNvPr name="TextBox 8" id="8"/>
          <p:cNvSpPr txBox="true"/>
          <p:nvPr/>
        </p:nvSpPr>
        <p:spPr>
          <a:xfrm rot="0">
            <a:off x="2611563" y="2698032"/>
            <a:ext cx="1507854" cy="707536"/>
          </a:xfrm>
          <a:prstGeom prst="rect">
            <a:avLst/>
          </a:prstGeom>
        </p:spPr>
        <p:txBody>
          <a:bodyPr anchor="t" rtlCol="false" tIns="0" lIns="0" bIns="0" rIns="0">
            <a:spAutoFit/>
          </a:bodyPr>
          <a:lstStyle/>
          <a:p>
            <a:pPr algn="ctr">
              <a:lnSpc>
                <a:spcPts val="2681"/>
              </a:lnSpc>
            </a:pPr>
            <a:r>
              <a:rPr lang="en-US" sz="1915">
                <a:solidFill>
                  <a:srgbClr val="FFFFFF"/>
                </a:solidFill>
                <a:latin typeface="Code Pro"/>
                <a:ea typeface="Code Pro"/>
                <a:cs typeface="Code Pro"/>
                <a:sym typeface="Code Pro"/>
              </a:rPr>
              <a:t>Binary value</a:t>
            </a:r>
          </a:p>
        </p:txBody>
      </p:sp>
      <p:sp>
        <p:nvSpPr>
          <p:cNvPr name="TextBox 9" id="9"/>
          <p:cNvSpPr txBox="true"/>
          <p:nvPr/>
        </p:nvSpPr>
        <p:spPr>
          <a:xfrm rot="0">
            <a:off x="5509627" y="2868028"/>
            <a:ext cx="1507854" cy="367545"/>
          </a:xfrm>
          <a:prstGeom prst="rect">
            <a:avLst/>
          </a:prstGeom>
        </p:spPr>
        <p:txBody>
          <a:bodyPr anchor="t" rtlCol="false" tIns="0" lIns="0" bIns="0" rIns="0">
            <a:spAutoFit/>
          </a:bodyPr>
          <a:lstStyle/>
          <a:p>
            <a:pPr algn="ctr">
              <a:lnSpc>
                <a:spcPts val="2681"/>
              </a:lnSpc>
            </a:pPr>
            <a:r>
              <a:rPr lang="en-US" sz="1915">
                <a:solidFill>
                  <a:srgbClr val="FFFFFF"/>
                </a:solidFill>
                <a:latin typeface="Code Pro"/>
                <a:ea typeface="Code Pro"/>
                <a:cs typeface="Code Pro"/>
                <a:sym typeface="Code Pro"/>
              </a:rPr>
              <a:t>Synonyms</a:t>
            </a:r>
          </a:p>
        </p:txBody>
      </p:sp>
      <p:sp>
        <p:nvSpPr>
          <p:cNvPr name="TextBox 10" id="10"/>
          <p:cNvSpPr txBox="true"/>
          <p:nvPr/>
        </p:nvSpPr>
        <p:spPr>
          <a:xfrm rot="0">
            <a:off x="753259" y="3856730"/>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True</a:t>
            </a:r>
          </a:p>
        </p:txBody>
      </p:sp>
      <p:sp>
        <p:nvSpPr>
          <p:cNvPr name="TextBox 11" id="11"/>
          <p:cNvSpPr txBox="true"/>
          <p:nvPr/>
        </p:nvSpPr>
        <p:spPr>
          <a:xfrm rot="0">
            <a:off x="753259" y="4814846"/>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False</a:t>
            </a:r>
          </a:p>
        </p:txBody>
      </p:sp>
      <p:sp>
        <p:nvSpPr>
          <p:cNvPr name="TextBox 12" id="12"/>
          <p:cNvSpPr txBox="true"/>
          <p:nvPr/>
        </p:nvSpPr>
        <p:spPr>
          <a:xfrm rot="0">
            <a:off x="2611563" y="3856730"/>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1</a:t>
            </a:r>
          </a:p>
        </p:txBody>
      </p:sp>
      <p:sp>
        <p:nvSpPr>
          <p:cNvPr name="TextBox 13" id="13"/>
          <p:cNvSpPr txBox="true"/>
          <p:nvPr/>
        </p:nvSpPr>
        <p:spPr>
          <a:xfrm rot="0">
            <a:off x="2611563" y="4814846"/>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0</a:t>
            </a:r>
          </a:p>
        </p:txBody>
      </p:sp>
      <p:sp>
        <p:nvSpPr>
          <p:cNvPr name="TextBox 14" id="14"/>
          <p:cNvSpPr txBox="true"/>
          <p:nvPr/>
        </p:nvSpPr>
        <p:spPr>
          <a:xfrm rot="0">
            <a:off x="5157991" y="4814846"/>
            <a:ext cx="2211126"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Off, No, Negative</a:t>
            </a:r>
          </a:p>
        </p:txBody>
      </p:sp>
      <p:sp>
        <p:nvSpPr>
          <p:cNvPr name="TextBox 15" id="15"/>
          <p:cNvSpPr txBox="true"/>
          <p:nvPr/>
        </p:nvSpPr>
        <p:spPr>
          <a:xfrm rot="0">
            <a:off x="5157991" y="3856730"/>
            <a:ext cx="2211126"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On, Yes, Positive</a:t>
            </a:r>
          </a:p>
        </p:txBody>
      </p:sp>
      <p:graphicFrame>
        <p:nvGraphicFramePr>
          <p:cNvPr name="Table 16" id="16"/>
          <p:cNvGraphicFramePr>
            <a:graphicFrameLocks noGrp="true"/>
          </p:cNvGraphicFramePr>
          <p:nvPr/>
        </p:nvGraphicFramePr>
        <p:xfrm>
          <a:off x="657823" y="5779338"/>
          <a:ext cx="6540500" cy="3759200"/>
        </p:xfrm>
        <a:graphic>
          <a:graphicData uri="http://schemas.openxmlformats.org/drawingml/2006/table">
            <a:tbl>
              <a:tblPr/>
              <a:tblGrid>
                <a:gridCol w="1585643"/>
                <a:gridCol w="1565314"/>
                <a:gridCol w="3389544"/>
              </a:tblGrid>
              <a:tr h="9398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5E5BA9"/>
                    </a:solidFill>
                  </a:tcPr>
                </a:tc>
              </a:tr>
              <a:tr h="9398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9398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939800">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17" id="17"/>
          <p:cNvSpPr txBox="true"/>
          <p:nvPr/>
        </p:nvSpPr>
        <p:spPr>
          <a:xfrm rot="0">
            <a:off x="829156" y="5781487"/>
            <a:ext cx="1507854" cy="707536"/>
          </a:xfrm>
          <a:prstGeom prst="rect">
            <a:avLst/>
          </a:prstGeom>
        </p:spPr>
        <p:txBody>
          <a:bodyPr anchor="t" rtlCol="false" tIns="0" lIns="0" bIns="0" rIns="0">
            <a:spAutoFit/>
          </a:bodyPr>
          <a:lstStyle/>
          <a:p>
            <a:pPr algn="ctr">
              <a:lnSpc>
                <a:spcPts val="2681"/>
              </a:lnSpc>
            </a:pPr>
            <a:r>
              <a:rPr lang="en-US" sz="1915">
                <a:solidFill>
                  <a:srgbClr val="FFFFFF"/>
                </a:solidFill>
                <a:latin typeface="Code Pro"/>
                <a:ea typeface="Code Pro"/>
                <a:cs typeface="Code Pro"/>
                <a:sym typeface="Code Pro"/>
              </a:rPr>
              <a:t>Logical</a:t>
            </a:r>
          </a:p>
          <a:p>
            <a:pPr algn="ctr">
              <a:lnSpc>
                <a:spcPts val="2681"/>
              </a:lnSpc>
            </a:pPr>
            <a:r>
              <a:rPr lang="en-US" sz="1915">
                <a:solidFill>
                  <a:srgbClr val="FFFFFF"/>
                </a:solidFill>
                <a:latin typeface="Code Pro"/>
                <a:ea typeface="Code Pro"/>
                <a:cs typeface="Code Pro"/>
                <a:sym typeface="Code Pro"/>
              </a:rPr>
              <a:t>Operator</a:t>
            </a:r>
          </a:p>
        </p:txBody>
      </p:sp>
      <p:sp>
        <p:nvSpPr>
          <p:cNvPr name="TextBox 18" id="18"/>
          <p:cNvSpPr txBox="true"/>
          <p:nvPr/>
        </p:nvSpPr>
        <p:spPr>
          <a:xfrm rot="0">
            <a:off x="2611563" y="5781487"/>
            <a:ext cx="1507854" cy="707536"/>
          </a:xfrm>
          <a:prstGeom prst="rect">
            <a:avLst/>
          </a:prstGeom>
        </p:spPr>
        <p:txBody>
          <a:bodyPr anchor="t" rtlCol="false" tIns="0" lIns="0" bIns="0" rIns="0">
            <a:spAutoFit/>
          </a:bodyPr>
          <a:lstStyle/>
          <a:p>
            <a:pPr algn="ctr">
              <a:lnSpc>
                <a:spcPts val="2681"/>
              </a:lnSpc>
            </a:pPr>
            <a:r>
              <a:rPr lang="en-US" sz="1915">
                <a:solidFill>
                  <a:srgbClr val="FFFFFF"/>
                </a:solidFill>
                <a:latin typeface="Code Pro"/>
                <a:ea typeface="Code Pro"/>
                <a:cs typeface="Code Pro"/>
                <a:sym typeface="Code Pro"/>
              </a:rPr>
              <a:t>Boolean</a:t>
            </a:r>
          </a:p>
          <a:p>
            <a:pPr algn="ctr">
              <a:lnSpc>
                <a:spcPts val="2681"/>
              </a:lnSpc>
            </a:pPr>
            <a:r>
              <a:rPr lang="en-US" sz="1915">
                <a:solidFill>
                  <a:srgbClr val="FFFFFF"/>
                </a:solidFill>
                <a:latin typeface="Code Pro"/>
                <a:ea typeface="Code Pro"/>
                <a:cs typeface="Code Pro"/>
                <a:sym typeface="Code Pro"/>
              </a:rPr>
              <a:t>Operator</a:t>
            </a:r>
          </a:p>
        </p:txBody>
      </p:sp>
      <p:sp>
        <p:nvSpPr>
          <p:cNvPr name="TextBox 19" id="19"/>
          <p:cNvSpPr txBox="true"/>
          <p:nvPr/>
        </p:nvSpPr>
        <p:spPr>
          <a:xfrm rot="0">
            <a:off x="5509627" y="5951483"/>
            <a:ext cx="1507854" cy="367545"/>
          </a:xfrm>
          <a:prstGeom prst="rect">
            <a:avLst/>
          </a:prstGeom>
        </p:spPr>
        <p:txBody>
          <a:bodyPr anchor="t" rtlCol="false" tIns="0" lIns="0" bIns="0" rIns="0">
            <a:spAutoFit/>
          </a:bodyPr>
          <a:lstStyle/>
          <a:p>
            <a:pPr algn="ctr">
              <a:lnSpc>
                <a:spcPts val="2681"/>
              </a:lnSpc>
            </a:pPr>
            <a:r>
              <a:rPr lang="en-US" sz="1915">
                <a:solidFill>
                  <a:srgbClr val="FFFFFF"/>
                </a:solidFill>
                <a:latin typeface="Code Pro"/>
                <a:ea typeface="Code Pro"/>
                <a:cs typeface="Code Pro"/>
                <a:sym typeface="Code Pro"/>
              </a:rPr>
              <a:t>Examples</a:t>
            </a:r>
          </a:p>
        </p:txBody>
      </p:sp>
      <p:sp>
        <p:nvSpPr>
          <p:cNvPr name="TextBox 20" id="20"/>
          <p:cNvSpPr txBox="true"/>
          <p:nvPr/>
        </p:nvSpPr>
        <p:spPr>
          <a:xfrm rot="0">
            <a:off x="753259" y="6940186"/>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AND</a:t>
            </a:r>
          </a:p>
        </p:txBody>
      </p:sp>
      <p:sp>
        <p:nvSpPr>
          <p:cNvPr name="TextBox 21" id="21"/>
          <p:cNvSpPr txBox="true"/>
          <p:nvPr/>
        </p:nvSpPr>
        <p:spPr>
          <a:xfrm rot="0">
            <a:off x="753259" y="7898302"/>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OR</a:t>
            </a:r>
          </a:p>
        </p:txBody>
      </p:sp>
      <p:sp>
        <p:nvSpPr>
          <p:cNvPr name="TextBox 22" id="22"/>
          <p:cNvSpPr txBox="true"/>
          <p:nvPr/>
        </p:nvSpPr>
        <p:spPr>
          <a:xfrm rot="0">
            <a:off x="2906937" y="6940186"/>
            <a:ext cx="917106"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a:t>
            </a:r>
          </a:p>
        </p:txBody>
      </p:sp>
      <p:sp>
        <p:nvSpPr>
          <p:cNvPr name="TextBox 23" id="23"/>
          <p:cNvSpPr txBox="true"/>
          <p:nvPr/>
        </p:nvSpPr>
        <p:spPr>
          <a:xfrm rot="0">
            <a:off x="2611563" y="7898302"/>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a:t>
            </a:r>
          </a:p>
        </p:txBody>
      </p:sp>
      <p:sp>
        <p:nvSpPr>
          <p:cNvPr name="TextBox 24" id="24"/>
          <p:cNvSpPr txBox="true"/>
          <p:nvPr/>
        </p:nvSpPr>
        <p:spPr>
          <a:xfrm rot="0">
            <a:off x="5054845" y="7728306"/>
            <a:ext cx="2211126" cy="707536"/>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A OR B</a:t>
            </a:r>
          </a:p>
          <a:p>
            <a:pPr algn="ctr">
              <a:lnSpc>
                <a:spcPts val="2681"/>
              </a:lnSpc>
            </a:pPr>
            <a:r>
              <a:rPr lang="en-US" sz="1915">
                <a:solidFill>
                  <a:srgbClr val="464691"/>
                </a:solidFill>
                <a:latin typeface="Code Pro"/>
                <a:ea typeface="Code Pro"/>
                <a:cs typeface="Code Pro"/>
                <a:sym typeface="Code Pro"/>
              </a:rPr>
              <a:t>A + B</a:t>
            </a:r>
          </a:p>
        </p:txBody>
      </p:sp>
      <p:sp>
        <p:nvSpPr>
          <p:cNvPr name="TextBox 25" id="25"/>
          <p:cNvSpPr txBox="true"/>
          <p:nvPr/>
        </p:nvSpPr>
        <p:spPr>
          <a:xfrm rot="0">
            <a:off x="5054845" y="6770190"/>
            <a:ext cx="2211126" cy="707536"/>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A AND B</a:t>
            </a:r>
          </a:p>
          <a:p>
            <a:pPr algn="ctr">
              <a:lnSpc>
                <a:spcPts val="2681"/>
              </a:lnSpc>
            </a:pPr>
            <a:r>
              <a:rPr lang="en-US" sz="1915">
                <a:solidFill>
                  <a:srgbClr val="464691"/>
                </a:solidFill>
                <a:latin typeface="Code Pro"/>
                <a:ea typeface="Code Pro"/>
                <a:cs typeface="Code Pro"/>
                <a:sym typeface="Code Pro"/>
              </a:rPr>
              <a:t>A . B</a:t>
            </a:r>
          </a:p>
        </p:txBody>
      </p:sp>
      <p:sp>
        <p:nvSpPr>
          <p:cNvPr name="TextBox 26" id="26"/>
          <p:cNvSpPr txBox="true"/>
          <p:nvPr/>
        </p:nvSpPr>
        <p:spPr>
          <a:xfrm rot="0">
            <a:off x="753259" y="8839805"/>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NOT</a:t>
            </a:r>
          </a:p>
        </p:txBody>
      </p:sp>
      <p:sp>
        <p:nvSpPr>
          <p:cNvPr name="TextBox 27" id="27"/>
          <p:cNvSpPr txBox="true"/>
          <p:nvPr/>
        </p:nvSpPr>
        <p:spPr>
          <a:xfrm rot="0">
            <a:off x="2611563" y="8624135"/>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_</a:t>
            </a:r>
          </a:p>
        </p:txBody>
      </p:sp>
      <p:sp>
        <p:nvSpPr>
          <p:cNvPr name="TextBox 28" id="28"/>
          <p:cNvSpPr txBox="true"/>
          <p:nvPr/>
        </p:nvSpPr>
        <p:spPr>
          <a:xfrm rot="0">
            <a:off x="5054845" y="8687704"/>
            <a:ext cx="2211126" cy="707536"/>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NOT A</a:t>
            </a:r>
          </a:p>
          <a:p>
            <a:pPr algn="ctr">
              <a:lnSpc>
                <a:spcPts val="2681"/>
              </a:lnSpc>
            </a:pPr>
            <a:r>
              <a:rPr lang="en-US" sz="1915">
                <a:solidFill>
                  <a:srgbClr val="464691"/>
                </a:solidFill>
                <a:latin typeface="Code Pro"/>
                <a:ea typeface="Code Pro"/>
                <a:cs typeface="Code Pro"/>
                <a:sym typeface="Code Pro"/>
              </a:rPr>
              <a:t>A</a:t>
            </a:r>
          </a:p>
        </p:txBody>
      </p:sp>
      <p:sp>
        <p:nvSpPr>
          <p:cNvPr name="TextBox 29" id="29"/>
          <p:cNvSpPr txBox="true"/>
          <p:nvPr/>
        </p:nvSpPr>
        <p:spPr>
          <a:xfrm rot="0">
            <a:off x="5406481" y="8783140"/>
            <a:ext cx="1507854" cy="367545"/>
          </a:xfrm>
          <a:prstGeom prst="rect">
            <a:avLst/>
          </a:prstGeom>
        </p:spPr>
        <p:txBody>
          <a:bodyPr anchor="t" rtlCol="false" tIns="0" lIns="0" bIns="0" rIns="0">
            <a:spAutoFit/>
          </a:bodyPr>
          <a:lstStyle/>
          <a:p>
            <a:pPr algn="ctr">
              <a:lnSpc>
                <a:spcPts val="2681"/>
              </a:lnSpc>
            </a:pPr>
            <a:r>
              <a:rPr lang="en-US" sz="1915">
                <a:solidFill>
                  <a:srgbClr val="464691"/>
                </a:solidFill>
                <a:latin typeface="Code Pro"/>
                <a:ea typeface="Code Pro"/>
                <a:cs typeface="Code Pro"/>
                <a:sym typeface="Code Pro"/>
              </a:rPr>
              <a:t>_</a:t>
            </a:r>
          </a:p>
        </p:txBody>
      </p:sp>
      <p:grpSp>
        <p:nvGrpSpPr>
          <p:cNvPr name="Group 30" id="30"/>
          <p:cNvGrpSpPr/>
          <p:nvPr/>
        </p:nvGrpSpPr>
        <p:grpSpPr>
          <a:xfrm rot="0">
            <a:off x="2703297" y="180743"/>
            <a:ext cx="13213526" cy="9925515"/>
            <a:chOff x="0" y="0"/>
            <a:chExt cx="17618034" cy="13234020"/>
          </a:xfrm>
        </p:grpSpPr>
        <p:sp>
          <p:nvSpPr>
            <p:cNvPr name="Freeform 31" id="3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32" id="3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33" id="3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6321621" y="4151638"/>
            <a:ext cx="6435014" cy="3964844"/>
          </a:xfrm>
          <a:custGeom>
            <a:avLst/>
            <a:gdLst/>
            <a:ahLst/>
            <a:cxnLst/>
            <a:rect r="r" b="b" t="t" l="l"/>
            <a:pathLst>
              <a:path h="3964844" w="6435014">
                <a:moveTo>
                  <a:pt x="0" y="0"/>
                </a:moveTo>
                <a:lnTo>
                  <a:pt x="6435014" y="0"/>
                </a:lnTo>
                <a:lnTo>
                  <a:pt x="6435014" y="3964844"/>
                </a:lnTo>
                <a:lnTo>
                  <a:pt x="0" y="3964844"/>
                </a:lnTo>
                <a:lnTo>
                  <a:pt x="0" y="0"/>
                </a:lnTo>
                <a:close/>
              </a:path>
            </a:pathLst>
          </a:custGeom>
          <a:blipFill>
            <a:blip r:embed="rId4"/>
            <a:stretch>
              <a:fillRect l="-238210" t="-124987" r="-208357" b="-229645"/>
            </a:stretch>
          </a:blipFill>
        </p:spPr>
      </p:sp>
      <p:sp>
        <p:nvSpPr>
          <p:cNvPr name="TextBox 4" id="4"/>
          <p:cNvSpPr txBox="true"/>
          <p:nvPr/>
        </p:nvSpPr>
        <p:spPr>
          <a:xfrm rot="0">
            <a:off x="1342543" y="52154"/>
            <a:ext cx="4098269" cy="682626"/>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4 </a:t>
            </a:r>
          </a:p>
        </p:txBody>
      </p:sp>
      <p:sp>
        <p:nvSpPr>
          <p:cNvPr name="TextBox 5" id="5"/>
          <p:cNvSpPr txBox="true"/>
          <p:nvPr/>
        </p:nvSpPr>
        <p:spPr>
          <a:xfrm rot="0">
            <a:off x="6474709" y="2896654"/>
            <a:ext cx="5338582" cy="7747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A AND (NOT B)</a:t>
            </a:r>
          </a:p>
        </p:txBody>
      </p:sp>
      <p:sp>
        <p:nvSpPr>
          <p:cNvPr name="TextBox 6" id="6"/>
          <p:cNvSpPr txBox="true"/>
          <p:nvPr/>
        </p:nvSpPr>
        <p:spPr>
          <a:xfrm rot="0">
            <a:off x="1953853" y="1572077"/>
            <a:ext cx="15760390" cy="7747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Based on the logical expression, create a circuit.</a:t>
            </a:r>
          </a:p>
        </p:txBody>
      </p:sp>
      <p:sp>
        <p:nvSpPr>
          <p:cNvPr name="Freeform 7" id="7"/>
          <p:cNvSpPr/>
          <p:nvPr/>
        </p:nvSpPr>
        <p:spPr>
          <a:xfrm flipH="false" flipV="false" rot="0">
            <a:off x="5601925" y="4648634"/>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718098" y="4607856"/>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Freeform 9" id="9"/>
          <p:cNvSpPr/>
          <p:nvPr/>
        </p:nvSpPr>
        <p:spPr>
          <a:xfrm flipH="false" flipV="false" rot="0">
            <a:off x="5601925" y="6807532"/>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5718098" y="6766754"/>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grpSp>
        <p:nvGrpSpPr>
          <p:cNvPr name="Group 11" id="11"/>
          <p:cNvGrpSpPr/>
          <p:nvPr/>
        </p:nvGrpSpPr>
        <p:grpSpPr>
          <a:xfrm rot="0">
            <a:off x="270329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471028" y="3908428"/>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3" id="3"/>
          <p:cNvSpPr/>
          <p:nvPr/>
        </p:nvSpPr>
        <p:spPr>
          <a:xfrm flipH="false" flipV="false" rot="0">
            <a:off x="5607026" y="3766204"/>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645649" y="3855816"/>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5" id="5"/>
          <p:cNvSpPr txBox="true"/>
          <p:nvPr/>
        </p:nvSpPr>
        <p:spPr>
          <a:xfrm rot="0">
            <a:off x="5363493" y="473279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6" id="6"/>
          <p:cNvSpPr txBox="true"/>
          <p:nvPr/>
        </p:nvSpPr>
        <p:spPr>
          <a:xfrm rot="0">
            <a:off x="10345523" y="473279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7" id="7"/>
          <p:cNvSpPr txBox="true"/>
          <p:nvPr/>
        </p:nvSpPr>
        <p:spPr>
          <a:xfrm rot="0">
            <a:off x="5363493" y="561845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8" id="8"/>
          <p:cNvSpPr txBox="true"/>
          <p:nvPr/>
        </p:nvSpPr>
        <p:spPr>
          <a:xfrm rot="0">
            <a:off x="5440813" y="6504349"/>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0</a:t>
            </a:r>
          </a:p>
        </p:txBody>
      </p:sp>
      <p:sp>
        <p:nvSpPr>
          <p:cNvPr name="TextBox 9" id="9"/>
          <p:cNvSpPr txBox="true"/>
          <p:nvPr/>
        </p:nvSpPr>
        <p:spPr>
          <a:xfrm rot="0">
            <a:off x="10514124" y="3855816"/>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0" id="10"/>
          <p:cNvSpPr txBox="true"/>
          <p:nvPr/>
        </p:nvSpPr>
        <p:spPr>
          <a:xfrm rot="0">
            <a:off x="7766540" y="473279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11" id="11"/>
          <p:cNvSpPr txBox="true"/>
          <p:nvPr/>
        </p:nvSpPr>
        <p:spPr>
          <a:xfrm rot="0">
            <a:off x="7766540" y="559941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2" id="12"/>
          <p:cNvSpPr txBox="true"/>
          <p:nvPr/>
        </p:nvSpPr>
        <p:spPr>
          <a:xfrm rot="0">
            <a:off x="7843859" y="6509461"/>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3" id="13"/>
          <p:cNvSpPr txBox="true"/>
          <p:nvPr/>
        </p:nvSpPr>
        <p:spPr>
          <a:xfrm rot="0">
            <a:off x="5363493" y="739092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4" id="14"/>
          <p:cNvSpPr txBox="true"/>
          <p:nvPr/>
        </p:nvSpPr>
        <p:spPr>
          <a:xfrm rot="0">
            <a:off x="7766540" y="739604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5" id="15"/>
          <p:cNvSpPr txBox="true"/>
          <p:nvPr/>
        </p:nvSpPr>
        <p:spPr>
          <a:xfrm rot="0">
            <a:off x="5440813" y="8306083"/>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6" id="16"/>
          <p:cNvSpPr txBox="true"/>
          <p:nvPr/>
        </p:nvSpPr>
        <p:spPr>
          <a:xfrm rot="0">
            <a:off x="7843859" y="8311195"/>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7" id="17"/>
          <p:cNvSpPr txBox="true"/>
          <p:nvPr/>
        </p:nvSpPr>
        <p:spPr>
          <a:xfrm rot="0">
            <a:off x="10345523" y="5599418"/>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8" id="18"/>
          <p:cNvSpPr txBox="true"/>
          <p:nvPr/>
        </p:nvSpPr>
        <p:spPr>
          <a:xfrm rot="0">
            <a:off x="10422843" y="6509461"/>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9" id="19"/>
          <p:cNvSpPr txBox="true"/>
          <p:nvPr/>
        </p:nvSpPr>
        <p:spPr>
          <a:xfrm rot="0">
            <a:off x="10345523" y="739604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0" id="20"/>
          <p:cNvSpPr txBox="true"/>
          <p:nvPr/>
        </p:nvSpPr>
        <p:spPr>
          <a:xfrm rot="0">
            <a:off x="10422843" y="8311195"/>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Freeform 21" id="21"/>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TextBox 22" id="22"/>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5  </a:t>
            </a:r>
          </a:p>
        </p:txBody>
      </p:sp>
      <p:sp>
        <p:nvSpPr>
          <p:cNvPr name="TextBox 23" id="23"/>
          <p:cNvSpPr txBox="true"/>
          <p:nvPr/>
        </p:nvSpPr>
        <p:spPr>
          <a:xfrm rot="0">
            <a:off x="1498910" y="1933598"/>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Look at the truth tables below, produce a </a:t>
            </a:r>
          </a:p>
          <a:p>
            <a:pPr algn="ctr">
              <a:lnSpc>
                <a:spcPts val="5598"/>
              </a:lnSpc>
            </a:pPr>
            <a:r>
              <a:rPr lang="en-US" b="true" sz="3999" u="sng">
                <a:solidFill>
                  <a:srgbClr val="000000"/>
                </a:solidFill>
                <a:latin typeface="Arimo Bold"/>
                <a:ea typeface="Arimo Bold"/>
                <a:cs typeface="Arimo Bold"/>
                <a:sym typeface="Arimo Bold"/>
              </a:rPr>
              <a:t>logic expression</a:t>
            </a:r>
            <a:r>
              <a:rPr lang="en-US" sz="3999">
                <a:solidFill>
                  <a:srgbClr val="000000"/>
                </a:solidFill>
                <a:latin typeface="Arimo"/>
                <a:ea typeface="Arimo"/>
                <a:cs typeface="Arimo"/>
                <a:sym typeface="Arimo"/>
              </a:rPr>
              <a:t> and the corresponding </a:t>
            </a:r>
            <a:r>
              <a:rPr lang="en-US" b="true" sz="3999" u="sng">
                <a:solidFill>
                  <a:srgbClr val="000000"/>
                </a:solidFill>
                <a:latin typeface="Arimo Bold"/>
                <a:ea typeface="Arimo Bold"/>
                <a:cs typeface="Arimo Bold"/>
                <a:sym typeface="Arimo Bold"/>
              </a:rPr>
              <a:t>logic circuit.</a:t>
            </a:r>
          </a:p>
        </p:txBody>
      </p:sp>
      <p:grpSp>
        <p:nvGrpSpPr>
          <p:cNvPr name="Group 24" id="24"/>
          <p:cNvGrpSpPr/>
          <p:nvPr/>
        </p:nvGrpSpPr>
        <p:grpSpPr>
          <a:xfrm rot="0">
            <a:off x="2703297" y="180743"/>
            <a:ext cx="13213526" cy="9925515"/>
            <a:chOff x="0" y="0"/>
            <a:chExt cx="17618034" cy="13234020"/>
          </a:xfrm>
        </p:grpSpPr>
        <p:sp>
          <p:nvSpPr>
            <p:cNvPr name="Freeform 25" id="2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26" id="2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7" id="2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613201" y="3414291"/>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3" id="3"/>
          <p:cNvSpPr/>
          <p:nvPr/>
        </p:nvSpPr>
        <p:spPr>
          <a:xfrm flipH="false" flipV="false" rot="0">
            <a:off x="1749199" y="3272067"/>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787822" y="3361679"/>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5" id="5"/>
          <p:cNvSpPr txBox="true"/>
          <p:nvPr/>
        </p:nvSpPr>
        <p:spPr>
          <a:xfrm rot="0">
            <a:off x="1505667" y="423865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6" id="6"/>
          <p:cNvSpPr txBox="true"/>
          <p:nvPr/>
        </p:nvSpPr>
        <p:spPr>
          <a:xfrm rot="0">
            <a:off x="6487697" y="423865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7" id="7"/>
          <p:cNvSpPr txBox="true"/>
          <p:nvPr/>
        </p:nvSpPr>
        <p:spPr>
          <a:xfrm rot="0">
            <a:off x="1505667" y="512431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8" id="8"/>
          <p:cNvSpPr txBox="true"/>
          <p:nvPr/>
        </p:nvSpPr>
        <p:spPr>
          <a:xfrm rot="0">
            <a:off x="1582986" y="6010212"/>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0</a:t>
            </a:r>
          </a:p>
        </p:txBody>
      </p:sp>
      <p:sp>
        <p:nvSpPr>
          <p:cNvPr name="TextBox 9" id="9"/>
          <p:cNvSpPr txBox="true"/>
          <p:nvPr/>
        </p:nvSpPr>
        <p:spPr>
          <a:xfrm rot="0">
            <a:off x="6656298" y="3361679"/>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0" id="10"/>
          <p:cNvSpPr txBox="true"/>
          <p:nvPr/>
        </p:nvSpPr>
        <p:spPr>
          <a:xfrm rot="0">
            <a:off x="3908713" y="423865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11" id="11"/>
          <p:cNvSpPr txBox="true"/>
          <p:nvPr/>
        </p:nvSpPr>
        <p:spPr>
          <a:xfrm rot="0">
            <a:off x="3908713" y="510528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2" id="12"/>
          <p:cNvSpPr txBox="true"/>
          <p:nvPr/>
        </p:nvSpPr>
        <p:spPr>
          <a:xfrm rot="0">
            <a:off x="3986033" y="6015324"/>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3" id="13"/>
          <p:cNvSpPr txBox="true"/>
          <p:nvPr/>
        </p:nvSpPr>
        <p:spPr>
          <a:xfrm rot="0">
            <a:off x="1505667" y="6896791"/>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4" id="14"/>
          <p:cNvSpPr txBox="true"/>
          <p:nvPr/>
        </p:nvSpPr>
        <p:spPr>
          <a:xfrm rot="0">
            <a:off x="3908713" y="690190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5" id="15"/>
          <p:cNvSpPr txBox="true"/>
          <p:nvPr/>
        </p:nvSpPr>
        <p:spPr>
          <a:xfrm rot="0">
            <a:off x="1582986" y="7811946"/>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6" id="16"/>
          <p:cNvSpPr txBox="true"/>
          <p:nvPr/>
        </p:nvSpPr>
        <p:spPr>
          <a:xfrm rot="0">
            <a:off x="3986033" y="7817058"/>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7" id="17"/>
          <p:cNvSpPr txBox="true"/>
          <p:nvPr/>
        </p:nvSpPr>
        <p:spPr>
          <a:xfrm rot="0">
            <a:off x="6487697" y="510528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8" id="18"/>
          <p:cNvSpPr txBox="true"/>
          <p:nvPr/>
        </p:nvSpPr>
        <p:spPr>
          <a:xfrm rot="0">
            <a:off x="6565016" y="6015324"/>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9" id="19"/>
          <p:cNvSpPr txBox="true"/>
          <p:nvPr/>
        </p:nvSpPr>
        <p:spPr>
          <a:xfrm rot="0">
            <a:off x="6487697" y="690190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0" id="20"/>
          <p:cNvSpPr txBox="true"/>
          <p:nvPr/>
        </p:nvSpPr>
        <p:spPr>
          <a:xfrm rot="0">
            <a:off x="6565016" y="7817058"/>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Freeform 21" id="21"/>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TextBox 22" id="22"/>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5  </a:t>
            </a:r>
          </a:p>
        </p:txBody>
      </p:sp>
      <p:sp>
        <p:nvSpPr>
          <p:cNvPr name="Freeform 23" id="23"/>
          <p:cNvSpPr/>
          <p:nvPr/>
        </p:nvSpPr>
        <p:spPr>
          <a:xfrm flipH="true" flipV="false" rot="0">
            <a:off x="9681648" y="3102663"/>
            <a:ext cx="7449705" cy="6378810"/>
          </a:xfrm>
          <a:custGeom>
            <a:avLst/>
            <a:gdLst/>
            <a:ahLst/>
            <a:cxnLst/>
            <a:rect r="r" b="b" t="t" l="l"/>
            <a:pathLst>
              <a:path h="6378810" w="7449705">
                <a:moveTo>
                  <a:pt x="7449705" y="0"/>
                </a:moveTo>
                <a:lnTo>
                  <a:pt x="0" y="0"/>
                </a:lnTo>
                <a:lnTo>
                  <a:pt x="0" y="6378810"/>
                </a:lnTo>
                <a:lnTo>
                  <a:pt x="7449705" y="6378810"/>
                </a:lnTo>
                <a:lnTo>
                  <a:pt x="7449705" y="0"/>
                </a:lnTo>
                <a:close/>
              </a:path>
            </a:pathLst>
          </a:custGeom>
          <a:blipFill>
            <a:blip r:embed="rId6">
              <a:extLst>
                <a:ext uri="{96DAC541-7B7A-43D3-8B79-37D633B846F1}">
                  <asvg:svgBlip xmlns:asvg="http://schemas.microsoft.com/office/drawing/2016/SVG/main" r:embed="rId7"/>
                </a:ext>
              </a:extLst>
            </a:blip>
            <a:stretch>
              <a:fillRect l="0" t="0" r="0" b="-82"/>
            </a:stretch>
          </a:blipFill>
        </p:spPr>
      </p:sp>
      <p:sp>
        <p:nvSpPr>
          <p:cNvPr name="TextBox 24" id="24"/>
          <p:cNvSpPr txBox="true"/>
          <p:nvPr/>
        </p:nvSpPr>
        <p:spPr>
          <a:xfrm rot="0">
            <a:off x="10737210" y="3123273"/>
            <a:ext cx="5338582" cy="50038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Formula:</a:t>
            </a:r>
          </a:p>
          <a:p>
            <a:pPr algn="l" marL="914278" indent="-304759" lvl="2">
              <a:lnSpc>
                <a:spcPts val="5598"/>
              </a:lnSpc>
              <a:buFont typeface="Arial"/>
              <a:buChar char="⚬"/>
            </a:pPr>
            <a:r>
              <a:rPr lang="en-US" sz="3999">
                <a:solidFill>
                  <a:srgbClr val="000000"/>
                </a:solidFill>
                <a:latin typeface="Arimo"/>
                <a:ea typeface="Arimo"/>
                <a:cs typeface="Arimo"/>
                <a:sym typeface="Arimo"/>
              </a:rPr>
              <a:t>Combine each input with an AND statement</a:t>
            </a:r>
          </a:p>
          <a:p>
            <a:pPr algn="l" marL="914278" indent="-304759" lvl="2">
              <a:lnSpc>
                <a:spcPts val="5598"/>
              </a:lnSpc>
              <a:buFont typeface="Arial"/>
              <a:buChar char="⚬"/>
            </a:pPr>
            <a:r>
              <a:rPr lang="en-US" sz="3999">
                <a:solidFill>
                  <a:srgbClr val="000000"/>
                </a:solidFill>
                <a:latin typeface="Arimo"/>
                <a:ea typeface="Arimo"/>
                <a:cs typeface="Arimo"/>
                <a:sym typeface="Arimo"/>
              </a:rPr>
              <a:t>if the input value is zero, negate it using NOT gate </a:t>
            </a:r>
          </a:p>
        </p:txBody>
      </p:sp>
      <p:sp>
        <p:nvSpPr>
          <p:cNvPr name="TextBox 25" id="25"/>
          <p:cNvSpPr txBox="true"/>
          <p:nvPr/>
        </p:nvSpPr>
        <p:spPr>
          <a:xfrm rot="0">
            <a:off x="1801453" y="1419677"/>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To produce the logical expression, </a:t>
            </a:r>
          </a:p>
          <a:p>
            <a:pPr algn="ctr">
              <a:lnSpc>
                <a:spcPts val="5598"/>
              </a:lnSpc>
            </a:pPr>
            <a:r>
              <a:rPr lang="en-US" sz="3999">
                <a:solidFill>
                  <a:srgbClr val="000000"/>
                </a:solidFill>
                <a:latin typeface="Arimo"/>
                <a:ea typeface="Arimo"/>
                <a:cs typeface="Arimo"/>
                <a:sym typeface="Arimo"/>
              </a:rPr>
              <a:t>look at only the row where the output value is 1 </a:t>
            </a:r>
          </a:p>
        </p:txBody>
      </p:sp>
      <p:grpSp>
        <p:nvGrpSpPr>
          <p:cNvPr name="Group 26" id="26"/>
          <p:cNvGrpSpPr/>
          <p:nvPr/>
        </p:nvGrpSpPr>
        <p:grpSpPr>
          <a:xfrm rot="0">
            <a:off x="2703297" y="180743"/>
            <a:ext cx="13213526" cy="9925515"/>
            <a:chOff x="0" y="0"/>
            <a:chExt cx="17618034" cy="13234020"/>
          </a:xfrm>
        </p:grpSpPr>
        <p:sp>
          <p:nvSpPr>
            <p:cNvPr name="Freeform 27" id="2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8" id="2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9" id="2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613201" y="3414291"/>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3" id="3"/>
          <p:cNvSpPr/>
          <p:nvPr/>
        </p:nvSpPr>
        <p:spPr>
          <a:xfrm flipH="false" flipV="false" rot="0">
            <a:off x="1749199" y="3272067"/>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787822" y="3361679"/>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5" id="5"/>
          <p:cNvSpPr txBox="true"/>
          <p:nvPr/>
        </p:nvSpPr>
        <p:spPr>
          <a:xfrm rot="0">
            <a:off x="1505667" y="423865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6" id="6"/>
          <p:cNvSpPr txBox="true"/>
          <p:nvPr/>
        </p:nvSpPr>
        <p:spPr>
          <a:xfrm rot="0">
            <a:off x="6487697" y="423865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7" id="7"/>
          <p:cNvSpPr txBox="true"/>
          <p:nvPr/>
        </p:nvSpPr>
        <p:spPr>
          <a:xfrm rot="0">
            <a:off x="1505667" y="512431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8" id="8"/>
          <p:cNvSpPr txBox="true"/>
          <p:nvPr/>
        </p:nvSpPr>
        <p:spPr>
          <a:xfrm rot="0">
            <a:off x="1582986" y="6010212"/>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0</a:t>
            </a:r>
          </a:p>
        </p:txBody>
      </p:sp>
      <p:sp>
        <p:nvSpPr>
          <p:cNvPr name="TextBox 9" id="9"/>
          <p:cNvSpPr txBox="true"/>
          <p:nvPr/>
        </p:nvSpPr>
        <p:spPr>
          <a:xfrm rot="0">
            <a:off x="6656298" y="3361679"/>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0" id="10"/>
          <p:cNvSpPr txBox="true"/>
          <p:nvPr/>
        </p:nvSpPr>
        <p:spPr>
          <a:xfrm rot="0">
            <a:off x="3908713" y="4238656"/>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11" id="11"/>
          <p:cNvSpPr txBox="true"/>
          <p:nvPr/>
        </p:nvSpPr>
        <p:spPr>
          <a:xfrm rot="0">
            <a:off x="3908713" y="510528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2" id="12"/>
          <p:cNvSpPr txBox="true"/>
          <p:nvPr/>
        </p:nvSpPr>
        <p:spPr>
          <a:xfrm rot="0">
            <a:off x="3986033" y="6015324"/>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3" id="13"/>
          <p:cNvSpPr txBox="true"/>
          <p:nvPr/>
        </p:nvSpPr>
        <p:spPr>
          <a:xfrm rot="0">
            <a:off x="1505667" y="6896791"/>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4" id="14"/>
          <p:cNvSpPr txBox="true"/>
          <p:nvPr/>
        </p:nvSpPr>
        <p:spPr>
          <a:xfrm rot="0">
            <a:off x="3908713" y="690190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5" id="15"/>
          <p:cNvSpPr txBox="true"/>
          <p:nvPr/>
        </p:nvSpPr>
        <p:spPr>
          <a:xfrm rot="0">
            <a:off x="1582986" y="7811946"/>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6" id="16"/>
          <p:cNvSpPr txBox="true"/>
          <p:nvPr/>
        </p:nvSpPr>
        <p:spPr>
          <a:xfrm rot="0">
            <a:off x="3986033" y="7817058"/>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7" id="17"/>
          <p:cNvSpPr txBox="true"/>
          <p:nvPr/>
        </p:nvSpPr>
        <p:spPr>
          <a:xfrm rot="0">
            <a:off x="6487697" y="5105280"/>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8" id="18"/>
          <p:cNvSpPr txBox="true"/>
          <p:nvPr/>
        </p:nvSpPr>
        <p:spPr>
          <a:xfrm rot="0">
            <a:off x="6565016" y="6015324"/>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9" id="19"/>
          <p:cNvSpPr txBox="true"/>
          <p:nvPr/>
        </p:nvSpPr>
        <p:spPr>
          <a:xfrm rot="0">
            <a:off x="6487697" y="6901903"/>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0" id="20"/>
          <p:cNvSpPr txBox="true"/>
          <p:nvPr/>
        </p:nvSpPr>
        <p:spPr>
          <a:xfrm rot="0">
            <a:off x="6565016" y="7817058"/>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Freeform 21" id="21"/>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TextBox 22" id="22"/>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5  </a:t>
            </a:r>
          </a:p>
        </p:txBody>
      </p:sp>
      <p:sp>
        <p:nvSpPr>
          <p:cNvPr name="Freeform 23" id="23"/>
          <p:cNvSpPr/>
          <p:nvPr/>
        </p:nvSpPr>
        <p:spPr>
          <a:xfrm flipH="true" flipV="false" rot="0">
            <a:off x="9681648" y="3102663"/>
            <a:ext cx="7449705" cy="6378810"/>
          </a:xfrm>
          <a:custGeom>
            <a:avLst/>
            <a:gdLst/>
            <a:ahLst/>
            <a:cxnLst/>
            <a:rect r="r" b="b" t="t" l="l"/>
            <a:pathLst>
              <a:path h="6378810" w="7449705">
                <a:moveTo>
                  <a:pt x="7449705" y="0"/>
                </a:moveTo>
                <a:lnTo>
                  <a:pt x="0" y="0"/>
                </a:lnTo>
                <a:lnTo>
                  <a:pt x="0" y="6378810"/>
                </a:lnTo>
                <a:lnTo>
                  <a:pt x="7449705" y="6378810"/>
                </a:lnTo>
                <a:lnTo>
                  <a:pt x="7449705" y="0"/>
                </a:lnTo>
                <a:close/>
              </a:path>
            </a:pathLst>
          </a:custGeom>
          <a:blipFill>
            <a:blip r:embed="rId6">
              <a:extLst>
                <a:ext uri="{96DAC541-7B7A-43D3-8B79-37D633B846F1}">
                  <asvg:svgBlip xmlns:asvg="http://schemas.microsoft.com/office/drawing/2016/SVG/main" r:embed="rId7"/>
                </a:ext>
              </a:extLst>
            </a:blip>
            <a:stretch>
              <a:fillRect l="0" t="0" r="0" b="-82"/>
            </a:stretch>
          </a:blipFill>
        </p:spPr>
      </p:sp>
      <p:sp>
        <p:nvSpPr>
          <p:cNvPr name="TextBox 24" id="24"/>
          <p:cNvSpPr txBox="true"/>
          <p:nvPr/>
        </p:nvSpPr>
        <p:spPr>
          <a:xfrm rot="0">
            <a:off x="10601325" y="3352154"/>
            <a:ext cx="5438782" cy="4586747"/>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Logical Expression:</a:t>
            </a:r>
          </a:p>
          <a:p>
            <a:pPr algn="ctr">
              <a:lnSpc>
                <a:spcPts val="5116"/>
              </a:lnSpc>
            </a:pPr>
          </a:p>
          <a:p>
            <a:pPr algn="ctr">
              <a:lnSpc>
                <a:spcPts val="5116"/>
              </a:lnSpc>
            </a:pPr>
            <a:r>
              <a:rPr lang="en-US" sz="3654">
                <a:solidFill>
                  <a:srgbClr val="000000"/>
                </a:solidFill>
                <a:latin typeface="Arimo"/>
                <a:ea typeface="Arimo"/>
                <a:cs typeface="Arimo"/>
                <a:sym typeface="Arimo"/>
              </a:rPr>
              <a:t>1st row: (NOT A) AND B </a:t>
            </a:r>
          </a:p>
          <a:p>
            <a:pPr algn="ctr">
              <a:lnSpc>
                <a:spcPts val="5116"/>
              </a:lnSpc>
            </a:pPr>
            <a:r>
              <a:rPr lang="en-US" sz="3654">
                <a:solidFill>
                  <a:srgbClr val="000000"/>
                </a:solidFill>
                <a:latin typeface="Arimo"/>
                <a:ea typeface="Arimo"/>
                <a:cs typeface="Arimo"/>
                <a:sym typeface="Arimo"/>
              </a:rPr>
              <a:t>2nd row: A AND B</a:t>
            </a:r>
          </a:p>
          <a:p>
            <a:pPr algn="ctr">
              <a:lnSpc>
                <a:spcPts val="5116"/>
              </a:lnSpc>
            </a:pPr>
          </a:p>
          <a:p>
            <a:pPr algn="ctr">
              <a:lnSpc>
                <a:spcPts val="5116"/>
              </a:lnSpc>
            </a:pPr>
            <a:r>
              <a:rPr lang="en-US" sz="3654">
                <a:solidFill>
                  <a:srgbClr val="000000"/>
                </a:solidFill>
                <a:latin typeface="Arimo"/>
                <a:ea typeface="Arimo"/>
                <a:cs typeface="Arimo"/>
                <a:sym typeface="Arimo"/>
              </a:rPr>
              <a:t>Concatenate these statements with OR </a:t>
            </a:r>
          </a:p>
        </p:txBody>
      </p:sp>
      <p:sp>
        <p:nvSpPr>
          <p:cNvPr name="TextBox 25" id="25"/>
          <p:cNvSpPr txBox="true"/>
          <p:nvPr/>
        </p:nvSpPr>
        <p:spPr>
          <a:xfrm rot="0">
            <a:off x="1801453" y="1419677"/>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To produce the logical expression, </a:t>
            </a:r>
          </a:p>
          <a:p>
            <a:pPr algn="ctr">
              <a:lnSpc>
                <a:spcPts val="5598"/>
              </a:lnSpc>
            </a:pPr>
            <a:r>
              <a:rPr lang="en-US" sz="3999">
                <a:solidFill>
                  <a:srgbClr val="000000"/>
                </a:solidFill>
                <a:latin typeface="Arimo"/>
                <a:ea typeface="Arimo"/>
                <a:cs typeface="Arimo"/>
                <a:sym typeface="Arimo"/>
              </a:rPr>
              <a:t>look at only the row where the output value is 1 </a:t>
            </a:r>
          </a:p>
        </p:txBody>
      </p:sp>
      <p:grpSp>
        <p:nvGrpSpPr>
          <p:cNvPr name="Group 26" id="26"/>
          <p:cNvGrpSpPr/>
          <p:nvPr/>
        </p:nvGrpSpPr>
        <p:grpSpPr>
          <a:xfrm rot="0">
            <a:off x="2703297" y="180743"/>
            <a:ext cx="13213526" cy="9925515"/>
            <a:chOff x="0" y="0"/>
            <a:chExt cx="17618034" cy="13234020"/>
          </a:xfrm>
        </p:grpSpPr>
        <p:sp>
          <p:nvSpPr>
            <p:cNvPr name="Freeform 27" id="2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28" id="2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29" id="2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136235" y="3574467"/>
          <a:ext cx="7277100" cy="5156200"/>
        </p:xfrm>
        <a:graphic>
          <a:graphicData uri="http://schemas.openxmlformats.org/drawingml/2006/table">
            <a:tbl>
              <a:tblPr/>
              <a:tblGrid>
                <a:gridCol w="2425700"/>
                <a:gridCol w="2425700"/>
                <a:gridCol w="2425700"/>
              </a:tblGrid>
              <a:tr h="89399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5CE1E6"/>
                    </a:solidFill>
                  </a:tcPr>
                </a:tc>
              </a:tr>
              <a:tr h="82429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91ADAD"/>
                    </a:solidFill>
                  </a:tcPr>
                </a:tc>
              </a:tr>
              <a:tr h="85456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E8F1F1"/>
                    </a:solidFill>
                  </a:tcPr>
                </a:tc>
              </a:tr>
              <a:tr h="861113">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3" id="3"/>
          <p:cNvSpPr/>
          <p:nvPr/>
        </p:nvSpPr>
        <p:spPr>
          <a:xfrm flipH="false" flipV="false" rot="0">
            <a:off x="1272233" y="3432243"/>
            <a:ext cx="4476808" cy="3176326"/>
          </a:xfrm>
          <a:custGeom>
            <a:avLst/>
            <a:gdLst/>
            <a:ahLst/>
            <a:cxnLst/>
            <a:rect r="r" b="b" t="t" l="l"/>
            <a:pathLst>
              <a:path h="3176326" w="4476808">
                <a:moveTo>
                  <a:pt x="0" y="0"/>
                </a:moveTo>
                <a:lnTo>
                  <a:pt x="4476808" y="0"/>
                </a:lnTo>
                <a:lnTo>
                  <a:pt x="4476808" y="3176326"/>
                </a:lnTo>
                <a:lnTo>
                  <a:pt x="0" y="31763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4">
              <a:extLst>
                <a:ext uri="{96DAC541-7B7A-43D3-8B79-37D633B846F1}">
                  <asvg:svgBlip xmlns:asvg="http://schemas.microsoft.com/office/drawing/2016/SVG/main" r:embed="rId5"/>
                </a:ext>
              </a:extLst>
            </a:blip>
            <a:stretch>
              <a:fillRect l="0" t="0" r="-12" b="0"/>
            </a:stretch>
          </a:blipFill>
        </p:spPr>
      </p:sp>
      <p:sp>
        <p:nvSpPr>
          <p:cNvPr name="Freeform 5" id="5"/>
          <p:cNvSpPr/>
          <p:nvPr/>
        </p:nvSpPr>
        <p:spPr>
          <a:xfrm flipH="false" flipV="false" rot="0">
            <a:off x="9024209" y="4528743"/>
            <a:ext cx="9070389" cy="3934281"/>
          </a:xfrm>
          <a:custGeom>
            <a:avLst/>
            <a:gdLst/>
            <a:ahLst/>
            <a:cxnLst/>
            <a:rect r="r" b="b" t="t" l="l"/>
            <a:pathLst>
              <a:path h="3934281" w="9070389">
                <a:moveTo>
                  <a:pt x="0" y="0"/>
                </a:moveTo>
                <a:lnTo>
                  <a:pt x="9070389" y="0"/>
                </a:lnTo>
                <a:lnTo>
                  <a:pt x="9070389" y="3934281"/>
                </a:lnTo>
                <a:lnTo>
                  <a:pt x="0" y="3934281"/>
                </a:lnTo>
                <a:lnTo>
                  <a:pt x="0" y="0"/>
                </a:lnTo>
                <a:close/>
              </a:path>
            </a:pathLst>
          </a:custGeom>
          <a:blipFill>
            <a:blip r:embed="rId6"/>
            <a:stretch>
              <a:fillRect l="0" t="0" r="-78" b="0"/>
            </a:stretch>
          </a:blipFill>
        </p:spPr>
      </p:sp>
      <p:sp>
        <p:nvSpPr>
          <p:cNvPr name="TextBox 6" id="6"/>
          <p:cNvSpPr txBox="true"/>
          <p:nvPr/>
        </p:nvSpPr>
        <p:spPr>
          <a:xfrm rot="0">
            <a:off x="2310856" y="3521855"/>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INPUT</a:t>
            </a:r>
          </a:p>
        </p:txBody>
      </p:sp>
      <p:sp>
        <p:nvSpPr>
          <p:cNvPr name="TextBox 7" id="7"/>
          <p:cNvSpPr txBox="true"/>
          <p:nvPr/>
        </p:nvSpPr>
        <p:spPr>
          <a:xfrm rot="0">
            <a:off x="1028700" y="43988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A</a:t>
            </a:r>
          </a:p>
        </p:txBody>
      </p:sp>
      <p:sp>
        <p:nvSpPr>
          <p:cNvPr name="TextBox 8" id="8"/>
          <p:cNvSpPr txBox="true"/>
          <p:nvPr/>
        </p:nvSpPr>
        <p:spPr>
          <a:xfrm rot="0">
            <a:off x="6010730" y="43988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X</a:t>
            </a:r>
          </a:p>
        </p:txBody>
      </p:sp>
      <p:sp>
        <p:nvSpPr>
          <p:cNvPr name="TextBox 9" id="9"/>
          <p:cNvSpPr txBox="true"/>
          <p:nvPr/>
        </p:nvSpPr>
        <p:spPr>
          <a:xfrm rot="0">
            <a:off x="1028700" y="5284489"/>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0" id="10"/>
          <p:cNvSpPr txBox="true"/>
          <p:nvPr/>
        </p:nvSpPr>
        <p:spPr>
          <a:xfrm rot="0">
            <a:off x="1106020" y="6170388"/>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0</a:t>
            </a:r>
          </a:p>
        </p:txBody>
      </p:sp>
      <p:sp>
        <p:nvSpPr>
          <p:cNvPr name="TextBox 11" id="11"/>
          <p:cNvSpPr txBox="true"/>
          <p:nvPr/>
        </p:nvSpPr>
        <p:spPr>
          <a:xfrm rot="0">
            <a:off x="6179331" y="3521855"/>
            <a:ext cx="2241782" cy="700164"/>
          </a:xfrm>
          <a:prstGeom prst="rect">
            <a:avLst/>
          </a:prstGeom>
        </p:spPr>
        <p:txBody>
          <a:bodyPr anchor="t" rtlCol="false" tIns="0" lIns="0" bIns="0" rIns="0">
            <a:spAutoFit/>
          </a:bodyPr>
          <a:lstStyle/>
          <a:p>
            <a:pPr algn="ctr">
              <a:lnSpc>
                <a:spcPts val="4983"/>
              </a:lnSpc>
            </a:pPr>
            <a:r>
              <a:rPr lang="en-US" sz="3560">
                <a:solidFill>
                  <a:srgbClr val="443C31"/>
                </a:solidFill>
                <a:latin typeface="Arimo"/>
                <a:ea typeface="Arimo"/>
                <a:cs typeface="Arimo"/>
                <a:sym typeface="Arimo"/>
              </a:rPr>
              <a:t>OUTPUT</a:t>
            </a:r>
          </a:p>
        </p:txBody>
      </p:sp>
      <p:sp>
        <p:nvSpPr>
          <p:cNvPr name="TextBox 12" id="12"/>
          <p:cNvSpPr txBox="true"/>
          <p:nvPr/>
        </p:nvSpPr>
        <p:spPr>
          <a:xfrm rot="0">
            <a:off x="3431747" y="4398832"/>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B</a:t>
            </a:r>
          </a:p>
        </p:txBody>
      </p:sp>
      <p:sp>
        <p:nvSpPr>
          <p:cNvPr name="TextBox 13" id="13"/>
          <p:cNvSpPr txBox="true"/>
          <p:nvPr/>
        </p:nvSpPr>
        <p:spPr>
          <a:xfrm rot="0">
            <a:off x="3431747" y="5265457"/>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4" id="14"/>
          <p:cNvSpPr txBox="true"/>
          <p:nvPr/>
        </p:nvSpPr>
        <p:spPr>
          <a:xfrm rot="0">
            <a:off x="3509066" y="6175500"/>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5" id="15"/>
          <p:cNvSpPr txBox="true"/>
          <p:nvPr/>
        </p:nvSpPr>
        <p:spPr>
          <a:xfrm rot="0">
            <a:off x="1028700" y="7056967"/>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1</a:t>
            </a:r>
          </a:p>
        </p:txBody>
      </p:sp>
      <p:sp>
        <p:nvSpPr>
          <p:cNvPr name="TextBox 16" id="16"/>
          <p:cNvSpPr txBox="true"/>
          <p:nvPr/>
        </p:nvSpPr>
        <p:spPr>
          <a:xfrm rot="0">
            <a:off x="3431747" y="7062079"/>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17" id="17"/>
          <p:cNvSpPr txBox="true"/>
          <p:nvPr/>
        </p:nvSpPr>
        <p:spPr>
          <a:xfrm rot="0">
            <a:off x="1106020" y="7972122"/>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8" id="18"/>
          <p:cNvSpPr txBox="true"/>
          <p:nvPr/>
        </p:nvSpPr>
        <p:spPr>
          <a:xfrm rot="0">
            <a:off x="3509066" y="7977234"/>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19" id="19"/>
          <p:cNvSpPr txBox="true"/>
          <p:nvPr/>
        </p:nvSpPr>
        <p:spPr>
          <a:xfrm rot="0">
            <a:off x="6010730" y="5265457"/>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0" id="20"/>
          <p:cNvSpPr txBox="true"/>
          <p:nvPr/>
        </p:nvSpPr>
        <p:spPr>
          <a:xfrm rot="0">
            <a:off x="6088050" y="6175500"/>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21" id="21"/>
          <p:cNvSpPr txBox="true"/>
          <p:nvPr/>
        </p:nvSpPr>
        <p:spPr>
          <a:xfrm rot="0">
            <a:off x="6010730" y="7062079"/>
            <a:ext cx="2578984" cy="800174"/>
          </a:xfrm>
          <a:prstGeom prst="rect">
            <a:avLst/>
          </a:prstGeom>
        </p:spPr>
        <p:txBody>
          <a:bodyPr anchor="t" rtlCol="false" tIns="0" lIns="0" bIns="0" rIns="0">
            <a:spAutoFit/>
          </a:bodyPr>
          <a:lstStyle/>
          <a:p>
            <a:pPr algn="ctr">
              <a:lnSpc>
                <a:spcPts val="5733"/>
              </a:lnSpc>
            </a:pPr>
            <a:r>
              <a:rPr lang="en-US" sz="4095">
                <a:solidFill>
                  <a:srgbClr val="443C31"/>
                </a:solidFill>
                <a:latin typeface="Arimo"/>
                <a:ea typeface="Arimo"/>
                <a:cs typeface="Arimo"/>
                <a:sym typeface="Arimo"/>
              </a:rPr>
              <a:t>0</a:t>
            </a:r>
          </a:p>
        </p:txBody>
      </p:sp>
      <p:sp>
        <p:nvSpPr>
          <p:cNvPr name="TextBox 22" id="22"/>
          <p:cNvSpPr txBox="true"/>
          <p:nvPr/>
        </p:nvSpPr>
        <p:spPr>
          <a:xfrm rot="0">
            <a:off x="6088050" y="7977234"/>
            <a:ext cx="2578984" cy="800829"/>
          </a:xfrm>
          <a:prstGeom prst="rect">
            <a:avLst/>
          </a:prstGeom>
        </p:spPr>
        <p:txBody>
          <a:bodyPr anchor="t" rtlCol="false" tIns="0" lIns="0" bIns="0" rIns="0">
            <a:spAutoFit/>
          </a:bodyPr>
          <a:lstStyle/>
          <a:p>
            <a:pPr algn="ctr">
              <a:lnSpc>
                <a:spcPts val="5733"/>
              </a:lnSpc>
            </a:pPr>
            <a:r>
              <a:rPr lang="en-US" sz="4095">
                <a:solidFill>
                  <a:srgbClr val="FFFFFF"/>
                </a:solidFill>
                <a:latin typeface="Arimo"/>
                <a:ea typeface="Arimo"/>
                <a:cs typeface="Arimo"/>
                <a:sym typeface="Arimo"/>
              </a:rPr>
              <a:t>1</a:t>
            </a:r>
          </a:p>
        </p:txBody>
      </p:sp>
      <p:sp>
        <p:nvSpPr>
          <p:cNvPr name="TextBox 23" id="23"/>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5  </a:t>
            </a:r>
          </a:p>
        </p:txBody>
      </p:sp>
      <p:sp>
        <p:nvSpPr>
          <p:cNvPr name="TextBox 24" id="24"/>
          <p:cNvSpPr txBox="true"/>
          <p:nvPr/>
        </p:nvSpPr>
        <p:spPr>
          <a:xfrm rot="0">
            <a:off x="9688829" y="4745941"/>
            <a:ext cx="7939418" cy="3298710"/>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Logical Expression:</a:t>
            </a:r>
          </a:p>
          <a:p>
            <a:pPr algn="ctr">
              <a:lnSpc>
                <a:spcPts val="5116"/>
              </a:lnSpc>
            </a:pPr>
          </a:p>
          <a:p>
            <a:pPr algn="ctr">
              <a:lnSpc>
                <a:spcPts val="5116"/>
              </a:lnSpc>
            </a:pPr>
            <a:r>
              <a:rPr lang="en-US" sz="3654">
                <a:solidFill>
                  <a:srgbClr val="000000"/>
                </a:solidFill>
                <a:latin typeface="Arimo"/>
                <a:ea typeface="Arimo"/>
                <a:cs typeface="Arimo"/>
                <a:sym typeface="Arimo"/>
              </a:rPr>
              <a:t>((NOT A) AND B) OR (A AND B)</a:t>
            </a:r>
          </a:p>
          <a:p>
            <a:pPr algn="ctr">
              <a:lnSpc>
                <a:spcPts val="5116"/>
              </a:lnSpc>
            </a:pPr>
          </a:p>
          <a:p>
            <a:pPr algn="ctr">
              <a:lnSpc>
                <a:spcPts val="5116"/>
              </a:lnSpc>
            </a:pPr>
          </a:p>
        </p:txBody>
      </p:sp>
      <p:sp>
        <p:nvSpPr>
          <p:cNvPr name="TextBox 25" id="25"/>
          <p:cNvSpPr txBox="true"/>
          <p:nvPr/>
        </p:nvSpPr>
        <p:spPr>
          <a:xfrm rot="0">
            <a:off x="1801453" y="1419677"/>
            <a:ext cx="15760390" cy="14795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To produce the logical expression, </a:t>
            </a:r>
          </a:p>
          <a:p>
            <a:pPr algn="ctr">
              <a:lnSpc>
                <a:spcPts val="5598"/>
              </a:lnSpc>
            </a:pPr>
            <a:r>
              <a:rPr lang="en-US" sz="3999">
                <a:solidFill>
                  <a:srgbClr val="000000"/>
                </a:solidFill>
                <a:latin typeface="Arimo"/>
                <a:ea typeface="Arimo"/>
                <a:cs typeface="Arimo"/>
                <a:sym typeface="Arimo"/>
              </a:rPr>
              <a:t>look at only the row where the output value is 1 </a:t>
            </a:r>
          </a:p>
        </p:txBody>
      </p:sp>
      <p:grpSp>
        <p:nvGrpSpPr>
          <p:cNvPr name="Group 26" id="26"/>
          <p:cNvGrpSpPr/>
          <p:nvPr/>
        </p:nvGrpSpPr>
        <p:grpSpPr>
          <a:xfrm rot="0">
            <a:off x="2703297" y="180743"/>
            <a:ext cx="13213526" cy="9925515"/>
            <a:chOff x="0" y="0"/>
            <a:chExt cx="17618034" cy="13234020"/>
          </a:xfrm>
        </p:grpSpPr>
        <p:sp>
          <p:nvSpPr>
            <p:cNvPr name="Freeform 27" id="2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28" id="2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29" id="2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3996831" y="4086442"/>
            <a:ext cx="9356144" cy="4895634"/>
          </a:xfrm>
          <a:custGeom>
            <a:avLst/>
            <a:gdLst/>
            <a:ahLst/>
            <a:cxnLst/>
            <a:rect r="r" b="b" t="t" l="l"/>
            <a:pathLst>
              <a:path h="4895634" w="9356144">
                <a:moveTo>
                  <a:pt x="0" y="0"/>
                </a:moveTo>
                <a:lnTo>
                  <a:pt x="9356144" y="0"/>
                </a:lnTo>
                <a:lnTo>
                  <a:pt x="9356144" y="4895634"/>
                </a:lnTo>
                <a:lnTo>
                  <a:pt x="0" y="4895634"/>
                </a:lnTo>
                <a:lnTo>
                  <a:pt x="0" y="0"/>
                </a:lnTo>
                <a:close/>
              </a:path>
            </a:pathLst>
          </a:custGeom>
          <a:blipFill>
            <a:blip r:embed="rId4"/>
            <a:stretch>
              <a:fillRect l="-113678" t="-64198" r="-128026" b="-170484"/>
            </a:stretch>
          </a:blipFill>
        </p:spPr>
      </p:sp>
      <p:sp>
        <p:nvSpPr>
          <p:cNvPr name="TextBox 4" id="4"/>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5  </a:t>
            </a:r>
          </a:p>
        </p:txBody>
      </p:sp>
      <p:sp>
        <p:nvSpPr>
          <p:cNvPr name="TextBox 5" id="5"/>
          <p:cNvSpPr txBox="true"/>
          <p:nvPr/>
        </p:nvSpPr>
        <p:spPr>
          <a:xfrm rot="0">
            <a:off x="4798558" y="1281096"/>
            <a:ext cx="7939418" cy="2010674"/>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Logical Expression:</a:t>
            </a:r>
          </a:p>
          <a:p>
            <a:pPr algn="ctr">
              <a:lnSpc>
                <a:spcPts val="5116"/>
              </a:lnSpc>
            </a:pPr>
          </a:p>
          <a:p>
            <a:pPr algn="ctr">
              <a:lnSpc>
                <a:spcPts val="5116"/>
              </a:lnSpc>
            </a:pPr>
            <a:r>
              <a:rPr lang="en-US" sz="3654">
                <a:solidFill>
                  <a:srgbClr val="000000"/>
                </a:solidFill>
                <a:latin typeface="Arimo"/>
                <a:ea typeface="Arimo"/>
                <a:cs typeface="Arimo"/>
                <a:sym typeface="Arimo"/>
              </a:rPr>
              <a:t>((NOT A) AND B) OR (A AND B)</a:t>
            </a:r>
          </a:p>
        </p:txBody>
      </p:sp>
      <p:sp>
        <p:nvSpPr>
          <p:cNvPr name="Freeform 6" id="6"/>
          <p:cNvSpPr/>
          <p:nvPr/>
        </p:nvSpPr>
        <p:spPr>
          <a:xfrm flipH="false" flipV="false" rot="0">
            <a:off x="3275505" y="4422195"/>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3391678" y="4381417"/>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A</a:t>
            </a:r>
          </a:p>
        </p:txBody>
      </p:sp>
      <p:sp>
        <p:nvSpPr>
          <p:cNvPr name="Freeform 8" id="8"/>
          <p:cNvSpPr/>
          <p:nvPr/>
        </p:nvSpPr>
        <p:spPr>
          <a:xfrm flipH="false" flipV="false" rot="0">
            <a:off x="3277136" y="5624596"/>
            <a:ext cx="718086" cy="721305"/>
          </a:xfrm>
          <a:custGeom>
            <a:avLst/>
            <a:gdLst/>
            <a:ahLst/>
            <a:cxnLst/>
            <a:rect r="r" b="b" t="t" l="l"/>
            <a:pathLst>
              <a:path h="721305" w="718086">
                <a:moveTo>
                  <a:pt x="0" y="0"/>
                </a:moveTo>
                <a:lnTo>
                  <a:pt x="718086" y="0"/>
                </a:lnTo>
                <a:lnTo>
                  <a:pt x="718086" y="721305"/>
                </a:lnTo>
                <a:lnTo>
                  <a:pt x="0" y="7213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393309" y="5583818"/>
            <a:ext cx="485740" cy="643126"/>
          </a:xfrm>
          <a:prstGeom prst="rect">
            <a:avLst/>
          </a:prstGeom>
        </p:spPr>
        <p:txBody>
          <a:bodyPr anchor="t" rtlCol="false" tIns="0" lIns="0" bIns="0" rIns="0">
            <a:spAutoFit/>
          </a:bodyPr>
          <a:lstStyle/>
          <a:p>
            <a:pPr algn="ctr">
              <a:lnSpc>
                <a:spcPts val="4452"/>
              </a:lnSpc>
            </a:pPr>
            <a:r>
              <a:rPr lang="en-US" sz="3179" b="true">
                <a:solidFill>
                  <a:srgbClr val="000000"/>
                </a:solidFill>
                <a:latin typeface="Arimo Bold"/>
                <a:ea typeface="Arimo Bold"/>
                <a:cs typeface="Arimo Bold"/>
                <a:sym typeface="Arimo Bold"/>
              </a:rPr>
              <a:t>B</a:t>
            </a:r>
          </a:p>
        </p:txBody>
      </p:sp>
      <p:grpSp>
        <p:nvGrpSpPr>
          <p:cNvPr name="Group 10" id="10"/>
          <p:cNvGrpSpPr/>
          <p:nvPr/>
        </p:nvGrpSpPr>
        <p:grpSpPr>
          <a:xfrm rot="0">
            <a:off x="270329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6  </a:t>
            </a:r>
          </a:p>
        </p:txBody>
      </p:sp>
      <p:graphicFrame>
        <p:nvGraphicFramePr>
          <p:cNvPr name="Table 4" id="4"/>
          <p:cNvGraphicFramePr>
            <a:graphicFrameLocks noGrp="true"/>
          </p:cNvGraphicFramePr>
          <p:nvPr/>
        </p:nvGraphicFramePr>
        <p:xfrm>
          <a:off x="6021408" y="1789096"/>
          <a:ext cx="6908800" cy="7975600"/>
        </p:xfrm>
        <a:graphic>
          <a:graphicData uri="http://schemas.openxmlformats.org/drawingml/2006/table">
            <a:tbl>
              <a:tblPr/>
              <a:tblGrid>
                <a:gridCol w="1727200"/>
                <a:gridCol w="1727200"/>
                <a:gridCol w="1727200"/>
                <a:gridCol w="1727200"/>
              </a:tblGrid>
              <a:tr h="829021">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6439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246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98532">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bl>
          </a:graphicData>
        </a:graphic>
      </p:graphicFrame>
      <p:sp>
        <p:nvSpPr>
          <p:cNvPr name="Freeform 5" id="5"/>
          <p:cNvSpPr/>
          <p:nvPr/>
        </p:nvSpPr>
        <p:spPr>
          <a:xfrm flipH="false" flipV="false" rot="0">
            <a:off x="6143471" y="1661447"/>
            <a:ext cx="4597896" cy="2850852"/>
          </a:xfrm>
          <a:custGeom>
            <a:avLst/>
            <a:gdLst/>
            <a:ahLst/>
            <a:cxnLst/>
            <a:rect r="r" b="b" t="t" l="l"/>
            <a:pathLst>
              <a:path h="2850852" w="4597896">
                <a:moveTo>
                  <a:pt x="0" y="0"/>
                </a:moveTo>
                <a:lnTo>
                  <a:pt x="4597896" y="0"/>
                </a:lnTo>
                <a:lnTo>
                  <a:pt x="4597896" y="2850852"/>
                </a:lnTo>
                <a:lnTo>
                  <a:pt x="0" y="28508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7469676" y="1749568"/>
            <a:ext cx="2012068"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INPUT</a:t>
            </a:r>
          </a:p>
        </p:txBody>
      </p:sp>
      <p:sp>
        <p:nvSpPr>
          <p:cNvPr name="TextBox 7" id="7"/>
          <p:cNvSpPr txBox="true"/>
          <p:nvPr/>
        </p:nvSpPr>
        <p:spPr>
          <a:xfrm rot="0">
            <a:off x="5680393" y="251997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A</a:t>
            </a:r>
          </a:p>
        </p:txBody>
      </p:sp>
      <p:sp>
        <p:nvSpPr>
          <p:cNvPr name="TextBox 8" id="8"/>
          <p:cNvSpPr txBox="true"/>
          <p:nvPr/>
        </p:nvSpPr>
        <p:spPr>
          <a:xfrm rot="0">
            <a:off x="10682211" y="251997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X</a:t>
            </a:r>
          </a:p>
        </p:txBody>
      </p:sp>
      <p:sp>
        <p:nvSpPr>
          <p:cNvPr name="TextBox 9" id="9"/>
          <p:cNvSpPr txBox="true"/>
          <p:nvPr/>
        </p:nvSpPr>
        <p:spPr>
          <a:xfrm rot="0">
            <a:off x="5680393" y="331487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0" id="10"/>
          <p:cNvSpPr txBox="true"/>
          <p:nvPr/>
        </p:nvSpPr>
        <p:spPr>
          <a:xfrm rot="0">
            <a:off x="5680393" y="4109779"/>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1" id="11"/>
          <p:cNvSpPr txBox="true"/>
          <p:nvPr/>
        </p:nvSpPr>
        <p:spPr>
          <a:xfrm rot="0">
            <a:off x="7166513" y="2522407"/>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B</a:t>
            </a:r>
          </a:p>
        </p:txBody>
      </p:sp>
      <p:sp>
        <p:nvSpPr>
          <p:cNvPr name="TextBox 12" id="12"/>
          <p:cNvSpPr txBox="true"/>
          <p:nvPr/>
        </p:nvSpPr>
        <p:spPr>
          <a:xfrm rot="0">
            <a:off x="7166513" y="3300229"/>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3" id="13"/>
          <p:cNvSpPr txBox="true"/>
          <p:nvPr/>
        </p:nvSpPr>
        <p:spPr>
          <a:xfrm rot="0">
            <a:off x="5680393" y="658102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4" id="14"/>
          <p:cNvSpPr txBox="true"/>
          <p:nvPr/>
        </p:nvSpPr>
        <p:spPr>
          <a:xfrm rot="0">
            <a:off x="5680393" y="7342411"/>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5" id="15"/>
          <p:cNvSpPr txBox="true"/>
          <p:nvPr/>
        </p:nvSpPr>
        <p:spPr>
          <a:xfrm rot="0">
            <a:off x="5680393" y="495689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6" id="16"/>
          <p:cNvSpPr txBox="true"/>
          <p:nvPr/>
        </p:nvSpPr>
        <p:spPr>
          <a:xfrm rot="0">
            <a:off x="5680393" y="8141896"/>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7" id="17"/>
          <p:cNvSpPr txBox="true"/>
          <p:nvPr/>
        </p:nvSpPr>
        <p:spPr>
          <a:xfrm rot="0">
            <a:off x="7166513" y="573391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8" id="18"/>
          <p:cNvSpPr txBox="true"/>
          <p:nvPr/>
        </p:nvSpPr>
        <p:spPr>
          <a:xfrm rot="0">
            <a:off x="9481230" y="2562023"/>
            <a:ext cx="1260137"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C</a:t>
            </a:r>
          </a:p>
        </p:txBody>
      </p:sp>
      <p:sp>
        <p:nvSpPr>
          <p:cNvPr name="TextBox 19" id="19"/>
          <p:cNvSpPr txBox="true"/>
          <p:nvPr/>
        </p:nvSpPr>
        <p:spPr>
          <a:xfrm rot="0">
            <a:off x="9481743" y="3304425"/>
            <a:ext cx="1260137" cy="708660"/>
          </a:xfrm>
          <a:prstGeom prst="rect">
            <a:avLst/>
          </a:prstGeom>
        </p:spPr>
        <p:txBody>
          <a:bodyPr anchor="t" rtlCol="false" tIns="0" lIns="0" bIns="0" rIns="0">
            <a:spAutoFit/>
          </a:bodyPr>
          <a:lstStyle/>
          <a:p>
            <a:pPr algn="ctr">
              <a:lnSpc>
                <a:spcPts val="5040"/>
              </a:lnSpc>
            </a:pPr>
            <a:r>
              <a:rPr lang="en-US" sz="3600">
                <a:solidFill>
                  <a:srgbClr val="FFFFFF"/>
                </a:solidFill>
                <a:latin typeface="Arimo"/>
                <a:ea typeface="Arimo"/>
                <a:cs typeface="Arimo"/>
                <a:sym typeface="Arimo"/>
              </a:rPr>
              <a:t>0</a:t>
            </a:r>
          </a:p>
        </p:txBody>
      </p:sp>
      <p:sp>
        <p:nvSpPr>
          <p:cNvPr name="TextBox 20" id="20"/>
          <p:cNvSpPr txBox="true"/>
          <p:nvPr/>
        </p:nvSpPr>
        <p:spPr>
          <a:xfrm rot="0">
            <a:off x="8953940" y="4080491"/>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21" id="21"/>
          <p:cNvSpPr txBox="true"/>
          <p:nvPr/>
        </p:nvSpPr>
        <p:spPr>
          <a:xfrm rot="0">
            <a:off x="7167027" y="4879781"/>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22" id="22"/>
          <p:cNvSpPr txBox="true"/>
          <p:nvPr/>
        </p:nvSpPr>
        <p:spPr>
          <a:xfrm rot="0">
            <a:off x="8953940" y="5697603"/>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23" id="23"/>
          <p:cNvSpPr txBox="true"/>
          <p:nvPr/>
        </p:nvSpPr>
        <p:spPr>
          <a:xfrm rot="0">
            <a:off x="11144943" y="1815831"/>
            <a:ext cx="1324694" cy="497360"/>
          </a:xfrm>
          <a:prstGeom prst="rect">
            <a:avLst/>
          </a:prstGeom>
        </p:spPr>
        <p:txBody>
          <a:bodyPr anchor="t" rtlCol="false" tIns="0" lIns="0" bIns="0" rIns="0">
            <a:spAutoFit/>
          </a:bodyPr>
          <a:lstStyle/>
          <a:p>
            <a:pPr algn="ctr">
              <a:lnSpc>
                <a:spcPts val="3501"/>
              </a:lnSpc>
            </a:pPr>
            <a:r>
              <a:rPr lang="en-US" sz="2501">
                <a:solidFill>
                  <a:srgbClr val="FFFFFF"/>
                </a:solidFill>
                <a:latin typeface="Arimo"/>
                <a:ea typeface="Arimo"/>
                <a:cs typeface="Arimo"/>
                <a:sym typeface="Arimo"/>
              </a:rPr>
              <a:t>OUTPUT</a:t>
            </a:r>
          </a:p>
        </p:txBody>
      </p:sp>
      <p:sp>
        <p:nvSpPr>
          <p:cNvPr name="TextBox 24" id="24"/>
          <p:cNvSpPr txBox="true"/>
          <p:nvPr/>
        </p:nvSpPr>
        <p:spPr>
          <a:xfrm rot="0">
            <a:off x="11209500" y="5712237"/>
            <a:ext cx="1260137"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25" id="25"/>
          <p:cNvSpPr txBox="true"/>
          <p:nvPr/>
        </p:nvSpPr>
        <p:spPr>
          <a:xfrm rot="0">
            <a:off x="10682211" y="4116804"/>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6" id="26"/>
          <p:cNvSpPr txBox="true"/>
          <p:nvPr/>
        </p:nvSpPr>
        <p:spPr>
          <a:xfrm rot="0">
            <a:off x="10682211" y="4912752"/>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7" id="27"/>
          <p:cNvSpPr txBox="true"/>
          <p:nvPr/>
        </p:nvSpPr>
        <p:spPr>
          <a:xfrm rot="0">
            <a:off x="10649932" y="3309931"/>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8" id="28"/>
          <p:cNvSpPr txBox="true"/>
          <p:nvPr/>
        </p:nvSpPr>
        <p:spPr>
          <a:xfrm rot="0">
            <a:off x="7167027" y="4080491"/>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9" id="29"/>
          <p:cNvSpPr txBox="true"/>
          <p:nvPr/>
        </p:nvSpPr>
        <p:spPr>
          <a:xfrm rot="0">
            <a:off x="8953940" y="4887714"/>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0" id="30"/>
          <p:cNvSpPr txBox="true"/>
          <p:nvPr/>
        </p:nvSpPr>
        <p:spPr>
          <a:xfrm rot="0">
            <a:off x="5680393" y="573732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1" id="31"/>
          <p:cNvSpPr txBox="true"/>
          <p:nvPr/>
        </p:nvSpPr>
        <p:spPr>
          <a:xfrm rot="0">
            <a:off x="7285061" y="654633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2" id="32"/>
          <p:cNvSpPr txBox="true"/>
          <p:nvPr/>
        </p:nvSpPr>
        <p:spPr>
          <a:xfrm rot="0">
            <a:off x="8954454" y="651435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3" id="33"/>
          <p:cNvSpPr txBox="true"/>
          <p:nvPr/>
        </p:nvSpPr>
        <p:spPr>
          <a:xfrm rot="0">
            <a:off x="7318351" y="7323361"/>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4" id="34"/>
          <p:cNvSpPr txBox="true"/>
          <p:nvPr/>
        </p:nvSpPr>
        <p:spPr>
          <a:xfrm rot="0">
            <a:off x="8954454" y="734582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5" id="35"/>
          <p:cNvSpPr txBox="true"/>
          <p:nvPr/>
        </p:nvSpPr>
        <p:spPr>
          <a:xfrm rot="0">
            <a:off x="7318351" y="815483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6" id="36"/>
          <p:cNvSpPr txBox="true"/>
          <p:nvPr/>
        </p:nvSpPr>
        <p:spPr>
          <a:xfrm rot="0">
            <a:off x="8954454" y="816435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7" id="37"/>
          <p:cNvSpPr txBox="true"/>
          <p:nvPr/>
        </p:nvSpPr>
        <p:spPr>
          <a:xfrm rot="0">
            <a:off x="5680393" y="892574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8" id="38"/>
          <p:cNvSpPr txBox="true"/>
          <p:nvPr/>
        </p:nvSpPr>
        <p:spPr>
          <a:xfrm rot="0">
            <a:off x="7318351" y="890669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9" id="39"/>
          <p:cNvSpPr txBox="true"/>
          <p:nvPr/>
        </p:nvSpPr>
        <p:spPr>
          <a:xfrm rot="0">
            <a:off x="8954454" y="890669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40" id="40"/>
          <p:cNvSpPr txBox="true"/>
          <p:nvPr/>
        </p:nvSpPr>
        <p:spPr>
          <a:xfrm rot="0">
            <a:off x="10649932" y="6497088"/>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41" id="41"/>
          <p:cNvSpPr txBox="true"/>
          <p:nvPr/>
        </p:nvSpPr>
        <p:spPr>
          <a:xfrm rot="0">
            <a:off x="11177222" y="7304311"/>
            <a:ext cx="1260137"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42" id="42"/>
          <p:cNvSpPr txBox="true"/>
          <p:nvPr/>
        </p:nvSpPr>
        <p:spPr>
          <a:xfrm rot="0">
            <a:off x="11144943" y="8126255"/>
            <a:ext cx="1260137"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43" id="43"/>
          <p:cNvSpPr txBox="true"/>
          <p:nvPr/>
        </p:nvSpPr>
        <p:spPr>
          <a:xfrm rot="0">
            <a:off x="11144943" y="9001940"/>
            <a:ext cx="1260137"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grpSp>
        <p:nvGrpSpPr>
          <p:cNvPr name="Group 44" id="44"/>
          <p:cNvGrpSpPr/>
          <p:nvPr/>
        </p:nvGrpSpPr>
        <p:grpSpPr>
          <a:xfrm rot="0">
            <a:off x="2703297" y="180743"/>
            <a:ext cx="13213526" cy="9925515"/>
            <a:chOff x="0" y="0"/>
            <a:chExt cx="17618034" cy="13234020"/>
          </a:xfrm>
        </p:grpSpPr>
        <p:sp>
          <p:nvSpPr>
            <p:cNvPr name="Freeform 45" id="4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46" id="4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47" id="4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48" id="48"/>
          <p:cNvSpPr txBox="true"/>
          <p:nvPr/>
        </p:nvSpPr>
        <p:spPr>
          <a:xfrm rot="0">
            <a:off x="7806528" y="10176"/>
            <a:ext cx="8688111" cy="1366655"/>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Which logical expression is represented by the following truth table?</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TextBox 3" id="3"/>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6  </a:t>
            </a:r>
          </a:p>
        </p:txBody>
      </p:sp>
      <p:graphicFrame>
        <p:nvGraphicFramePr>
          <p:cNvPr name="Table 4" id="4"/>
          <p:cNvGraphicFramePr>
            <a:graphicFrameLocks noGrp="true"/>
          </p:cNvGraphicFramePr>
          <p:nvPr/>
        </p:nvGraphicFramePr>
        <p:xfrm>
          <a:off x="831008" y="1892751"/>
          <a:ext cx="6604000" cy="7747000"/>
        </p:xfrm>
        <a:graphic>
          <a:graphicData uri="http://schemas.openxmlformats.org/drawingml/2006/table">
            <a:tbl>
              <a:tblPr/>
              <a:tblGrid>
                <a:gridCol w="1651000"/>
                <a:gridCol w="1651000"/>
                <a:gridCol w="1651000"/>
                <a:gridCol w="1651000"/>
              </a:tblGrid>
              <a:tr h="805259">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4248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6975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775644">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5" id="5"/>
          <p:cNvSpPr/>
          <p:nvPr/>
        </p:nvSpPr>
        <p:spPr>
          <a:xfrm flipH="false" flipV="false" rot="0">
            <a:off x="953072" y="1765102"/>
            <a:ext cx="4597896" cy="2850852"/>
          </a:xfrm>
          <a:custGeom>
            <a:avLst/>
            <a:gdLst/>
            <a:ahLst/>
            <a:cxnLst/>
            <a:rect r="r" b="b" t="t" l="l"/>
            <a:pathLst>
              <a:path h="2850852" w="4597896">
                <a:moveTo>
                  <a:pt x="0" y="0"/>
                </a:moveTo>
                <a:lnTo>
                  <a:pt x="4597896" y="0"/>
                </a:lnTo>
                <a:lnTo>
                  <a:pt x="4597896" y="2850852"/>
                </a:lnTo>
                <a:lnTo>
                  <a:pt x="0" y="28508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279276" y="1853222"/>
            <a:ext cx="2012068"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INPUT</a:t>
            </a:r>
          </a:p>
        </p:txBody>
      </p:sp>
      <p:sp>
        <p:nvSpPr>
          <p:cNvPr name="TextBox 7" id="7"/>
          <p:cNvSpPr txBox="true"/>
          <p:nvPr/>
        </p:nvSpPr>
        <p:spPr>
          <a:xfrm rot="0">
            <a:off x="489994" y="262362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A</a:t>
            </a:r>
          </a:p>
        </p:txBody>
      </p:sp>
      <p:sp>
        <p:nvSpPr>
          <p:cNvPr name="TextBox 8" id="8"/>
          <p:cNvSpPr txBox="true"/>
          <p:nvPr/>
        </p:nvSpPr>
        <p:spPr>
          <a:xfrm rot="0">
            <a:off x="5491812" y="262362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X</a:t>
            </a:r>
          </a:p>
        </p:txBody>
      </p:sp>
      <p:sp>
        <p:nvSpPr>
          <p:cNvPr name="TextBox 9" id="9"/>
          <p:cNvSpPr txBox="true"/>
          <p:nvPr/>
        </p:nvSpPr>
        <p:spPr>
          <a:xfrm rot="0">
            <a:off x="489994" y="341853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0" id="10"/>
          <p:cNvSpPr txBox="true"/>
          <p:nvPr/>
        </p:nvSpPr>
        <p:spPr>
          <a:xfrm rot="0">
            <a:off x="489994" y="4213434"/>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1" id="11"/>
          <p:cNvSpPr txBox="true"/>
          <p:nvPr/>
        </p:nvSpPr>
        <p:spPr>
          <a:xfrm rot="0">
            <a:off x="1976114" y="2626062"/>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B</a:t>
            </a:r>
          </a:p>
        </p:txBody>
      </p:sp>
      <p:sp>
        <p:nvSpPr>
          <p:cNvPr name="TextBox 12" id="12"/>
          <p:cNvSpPr txBox="true"/>
          <p:nvPr/>
        </p:nvSpPr>
        <p:spPr>
          <a:xfrm rot="0">
            <a:off x="1976114" y="3403884"/>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3" id="13"/>
          <p:cNvSpPr txBox="true"/>
          <p:nvPr/>
        </p:nvSpPr>
        <p:spPr>
          <a:xfrm rot="0">
            <a:off x="489994" y="6684680"/>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4" id="14"/>
          <p:cNvSpPr txBox="true"/>
          <p:nvPr/>
        </p:nvSpPr>
        <p:spPr>
          <a:xfrm rot="0">
            <a:off x="489994" y="5060544"/>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15" id="15"/>
          <p:cNvSpPr txBox="true"/>
          <p:nvPr/>
        </p:nvSpPr>
        <p:spPr>
          <a:xfrm rot="0">
            <a:off x="4290831" y="2665678"/>
            <a:ext cx="1260137" cy="64271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C</a:t>
            </a:r>
          </a:p>
        </p:txBody>
      </p:sp>
      <p:sp>
        <p:nvSpPr>
          <p:cNvPr name="TextBox 16" id="16"/>
          <p:cNvSpPr txBox="true"/>
          <p:nvPr/>
        </p:nvSpPr>
        <p:spPr>
          <a:xfrm rot="0">
            <a:off x="4291344" y="3408080"/>
            <a:ext cx="1260137" cy="708660"/>
          </a:xfrm>
          <a:prstGeom prst="rect">
            <a:avLst/>
          </a:prstGeom>
        </p:spPr>
        <p:txBody>
          <a:bodyPr anchor="t" rtlCol="false" tIns="0" lIns="0" bIns="0" rIns="0">
            <a:spAutoFit/>
          </a:bodyPr>
          <a:lstStyle/>
          <a:p>
            <a:pPr algn="ctr">
              <a:lnSpc>
                <a:spcPts val="5040"/>
              </a:lnSpc>
            </a:pPr>
            <a:r>
              <a:rPr lang="en-US" sz="3600">
                <a:solidFill>
                  <a:srgbClr val="FFFFFF"/>
                </a:solidFill>
                <a:latin typeface="Arimo"/>
                <a:ea typeface="Arimo"/>
                <a:cs typeface="Arimo"/>
                <a:sym typeface="Arimo"/>
              </a:rPr>
              <a:t>0</a:t>
            </a:r>
          </a:p>
        </p:txBody>
      </p:sp>
      <p:sp>
        <p:nvSpPr>
          <p:cNvPr name="TextBox 17" id="17"/>
          <p:cNvSpPr txBox="true"/>
          <p:nvPr/>
        </p:nvSpPr>
        <p:spPr>
          <a:xfrm rot="0">
            <a:off x="3763541" y="4184146"/>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8" id="18"/>
          <p:cNvSpPr txBox="true"/>
          <p:nvPr/>
        </p:nvSpPr>
        <p:spPr>
          <a:xfrm rot="0">
            <a:off x="1976628" y="498343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19" id="19"/>
          <p:cNvSpPr txBox="true"/>
          <p:nvPr/>
        </p:nvSpPr>
        <p:spPr>
          <a:xfrm rot="0">
            <a:off x="5954544" y="1919486"/>
            <a:ext cx="1324694" cy="497360"/>
          </a:xfrm>
          <a:prstGeom prst="rect">
            <a:avLst/>
          </a:prstGeom>
        </p:spPr>
        <p:txBody>
          <a:bodyPr anchor="t" rtlCol="false" tIns="0" lIns="0" bIns="0" rIns="0">
            <a:spAutoFit/>
          </a:bodyPr>
          <a:lstStyle/>
          <a:p>
            <a:pPr algn="ctr">
              <a:lnSpc>
                <a:spcPts val="3501"/>
              </a:lnSpc>
            </a:pPr>
            <a:r>
              <a:rPr lang="en-US" sz="2501">
                <a:solidFill>
                  <a:srgbClr val="FFFFFF"/>
                </a:solidFill>
                <a:latin typeface="Arimo"/>
                <a:ea typeface="Arimo"/>
                <a:cs typeface="Arimo"/>
                <a:sym typeface="Arimo"/>
              </a:rPr>
              <a:t>OUTPUT</a:t>
            </a:r>
          </a:p>
        </p:txBody>
      </p:sp>
      <p:sp>
        <p:nvSpPr>
          <p:cNvPr name="TextBox 20" id="20"/>
          <p:cNvSpPr txBox="true"/>
          <p:nvPr/>
        </p:nvSpPr>
        <p:spPr>
          <a:xfrm rot="0">
            <a:off x="5491812" y="4220459"/>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1" id="21"/>
          <p:cNvSpPr txBox="true"/>
          <p:nvPr/>
        </p:nvSpPr>
        <p:spPr>
          <a:xfrm rot="0">
            <a:off x="5491812" y="5016407"/>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2" id="22"/>
          <p:cNvSpPr txBox="true"/>
          <p:nvPr/>
        </p:nvSpPr>
        <p:spPr>
          <a:xfrm rot="0">
            <a:off x="5459533" y="341358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3" id="23"/>
          <p:cNvSpPr txBox="true"/>
          <p:nvPr/>
        </p:nvSpPr>
        <p:spPr>
          <a:xfrm rot="0">
            <a:off x="1976628" y="4184146"/>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4" id="24"/>
          <p:cNvSpPr txBox="true"/>
          <p:nvPr/>
        </p:nvSpPr>
        <p:spPr>
          <a:xfrm rot="0">
            <a:off x="3763541" y="4991369"/>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5" id="25"/>
          <p:cNvSpPr txBox="true"/>
          <p:nvPr/>
        </p:nvSpPr>
        <p:spPr>
          <a:xfrm rot="0">
            <a:off x="2094662" y="6649989"/>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6" id="26"/>
          <p:cNvSpPr txBox="true"/>
          <p:nvPr/>
        </p:nvSpPr>
        <p:spPr>
          <a:xfrm rot="0">
            <a:off x="3764054" y="6618005"/>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7" id="27"/>
          <p:cNvSpPr txBox="true"/>
          <p:nvPr/>
        </p:nvSpPr>
        <p:spPr>
          <a:xfrm rot="0">
            <a:off x="5459533" y="6600743"/>
            <a:ext cx="2314716" cy="72328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28" id="28"/>
          <p:cNvSpPr txBox="true"/>
          <p:nvPr/>
        </p:nvSpPr>
        <p:spPr>
          <a:xfrm rot="0">
            <a:off x="489994" y="7428637"/>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29" id="29"/>
          <p:cNvSpPr txBox="true"/>
          <p:nvPr/>
        </p:nvSpPr>
        <p:spPr>
          <a:xfrm rot="0">
            <a:off x="489994" y="8228122"/>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0" id="30"/>
          <p:cNvSpPr txBox="true"/>
          <p:nvPr/>
        </p:nvSpPr>
        <p:spPr>
          <a:xfrm rot="0">
            <a:off x="1976114" y="5820142"/>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1" id="31"/>
          <p:cNvSpPr txBox="true"/>
          <p:nvPr/>
        </p:nvSpPr>
        <p:spPr>
          <a:xfrm rot="0">
            <a:off x="3763541" y="5783829"/>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2" id="32"/>
          <p:cNvSpPr txBox="true"/>
          <p:nvPr/>
        </p:nvSpPr>
        <p:spPr>
          <a:xfrm rot="0">
            <a:off x="6019101" y="5798464"/>
            <a:ext cx="1260137" cy="62366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33" id="33"/>
          <p:cNvSpPr txBox="true"/>
          <p:nvPr/>
        </p:nvSpPr>
        <p:spPr>
          <a:xfrm rot="0">
            <a:off x="489994" y="5823551"/>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4" id="34"/>
          <p:cNvSpPr txBox="true"/>
          <p:nvPr/>
        </p:nvSpPr>
        <p:spPr>
          <a:xfrm rot="0">
            <a:off x="2127952" y="7409587"/>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5" id="35"/>
          <p:cNvSpPr txBox="true"/>
          <p:nvPr/>
        </p:nvSpPr>
        <p:spPr>
          <a:xfrm rot="0">
            <a:off x="3764054" y="7432046"/>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6" id="36"/>
          <p:cNvSpPr txBox="true"/>
          <p:nvPr/>
        </p:nvSpPr>
        <p:spPr>
          <a:xfrm rot="0">
            <a:off x="2127952" y="8241056"/>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7" id="37"/>
          <p:cNvSpPr txBox="true"/>
          <p:nvPr/>
        </p:nvSpPr>
        <p:spPr>
          <a:xfrm rot="0">
            <a:off x="3764054" y="8250581"/>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0</a:t>
            </a:r>
          </a:p>
        </p:txBody>
      </p:sp>
      <p:sp>
        <p:nvSpPr>
          <p:cNvPr name="TextBox 38" id="38"/>
          <p:cNvSpPr txBox="true"/>
          <p:nvPr/>
        </p:nvSpPr>
        <p:spPr>
          <a:xfrm rot="0">
            <a:off x="489994" y="9011966"/>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39" id="39"/>
          <p:cNvSpPr txBox="true"/>
          <p:nvPr/>
        </p:nvSpPr>
        <p:spPr>
          <a:xfrm rot="0">
            <a:off x="2127952" y="8992916"/>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40" id="40"/>
          <p:cNvSpPr txBox="true"/>
          <p:nvPr/>
        </p:nvSpPr>
        <p:spPr>
          <a:xfrm rot="0">
            <a:off x="3764054" y="8992916"/>
            <a:ext cx="2314716" cy="704235"/>
          </a:xfrm>
          <a:prstGeom prst="rect">
            <a:avLst/>
          </a:prstGeom>
        </p:spPr>
        <p:txBody>
          <a:bodyPr anchor="t" rtlCol="false" tIns="0" lIns="0" bIns="0" rIns="0">
            <a:spAutoFit/>
          </a:bodyPr>
          <a:lstStyle/>
          <a:p>
            <a:pPr algn="ctr">
              <a:lnSpc>
                <a:spcPts val="5147"/>
              </a:lnSpc>
            </a:pPr>
            <a:r>
              <a:rPr lang="en-US" sz="3676">
                <a:solidFill>
                  <a:srgbClr val="FFFFFF"/>
                </a:solidFill>
                <a:latin typeface="Arimo"/>
                <a:ea typeface="Arimo"/>
                <a:cs typeface="Arimo"/>
                <a:sym typeface="Arimo"/>
              </a:rPr>
              <a:t>1</a:t>
            </a:r>
          </a:p>
        </p:txBody>
      </p:sp>
      <p:sp>
        <p:nvSpPr>
          <p:cNvPr name="TextBox 41" id="41"/>
          <p:cNvSpPr txBox="true"/>
          <p:nvPr/>
        </p:nvSpPr>
        <p:spPr>
          <a:xfrm rot="0">
            <a:off x="5986822" y="7390537"/>
            <a:ext cx="1260137" cy="62366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42" id="42"/>
          <p:cNvSpPr txBox="true"/>
          <p:nvPr/>
        </p:nvSpPr>
        <p:spPr>
          <a:xfrm rot="0">
            <a:off x="5954544" y="8212481"/>
            <a:ext cx="1260137" cy="62366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43" id="43"/>
          <p:cNvSpPr txBox="true"/>
          <p:nvPr/>
        </p:nvSpPr>
        <p:spPr>
          <a:xfrm rot="0">
            <a:off x="5954544" y="9088166"/>
            <a:ext cx="1260137" cy="623666"/>
          </a:xfrm>
          <a:prstGeom prst="rect">
            <a:avLst/>
          </a:prstGeom>
        </p:spPr>
        <p:txBody>
          <a:bodyPr anchor="t" rtlCol="false" tIns="0" lIns="0" bIns="0" rIns="0">
            <a:spAutoFit/>
          </a:bodyPr>
          <a:lstStyle/>
          <a:p>
            <a:pPr algn="ctr">
              <a:lnSpc>
                <a:spcPts val="4474"/>
              </a:lnSpc>
            </a:pPr>
            <a:r>
              <a:rPr lang="en-US" sz="3194">
                <a:solidFill>
                  <a:srgbClr val="FFFFFF"/>
                </a:solidFill>
                <a:latin typeface="Arimo"/>
                <a:ea typeface="Arimo"/>
                <a:cs typeface="Arimo"/>
                <a:sym typeface="Arimo"/>
              </a:rPr>
              <a:t>1</a:t>
            </a:r>
          </a:p>
        </p:txBody>
      </p:sp>
      <p:sp>
        <p:nvSpPr>
          <p:cNvPr name="TextBox 44" id="44"/>
          <p:cNvSpPr txBox="true"/>
          <p:nvPr/>
        </p:nvSpPr>
        <p:spPr>
          <a:xfrm rot="0">
            <a:off x="8768553" y="2656153"/>
            <a:ext cx="9082047" cy="641350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Formula:</a:t>
            </a:r>
          </a:p>
          <a:p>
            <a:pPr algn="l" marL="914278" indent="-304759" lvl="2">
              <a:lnSpc>
                <a:spcPts val="5598"/>
              </a:lnSpc>
              <a:buFont typeface="Arial"/>
              <a:buChar char="⚬"/>
            </a:pPr>
            <a:r>
              <a:rPr lang="en-US" sz="3999">
                <a:solidFill>
                  <a:srgbClr val="000000"/>
                </a:solidFill>
                <a:latin typeface="Arimo"/>
                <a:ea typeface="Arimo"/>
                <a:cs typeface="Arimo"/>
                <a:sym typeface="Arimo"/>
              </a:rPr>
              <a:t>Look at only the row where the output value is 1 </a:t>
            </a:r>
          </a:p>
          <a:p>
            <a:pPr algn="l" marL="914278" indent="-304759" lvl="2">
              <a:lnSpc>
                <a:spcPts val="5598"/>
              </a:lnSpc>
              <a:buFont typeface="Arial"/>
              <a:buChar char="⚬"/>
            </a:pPr>
            <a:r>
              <a:rPr lang="en-US" sz="3999">
                <a:solidFill>
                  <a:srgbClr val="000000"/>
                </a:solidFill>
                <a:latin typeface="Arimo"/>
                <a:ea typeface="Arimo"/>
                <a:cs typeface="Arimo"/>
                <a:sym typeface="Arimo"/>
              </a:rPr>
              <a:t>For each row, combine each input with an AND statement. If the input value is zero, negate it using NOT gate.</a:t>
            </a:r>
          </a:p>
          <a:p>
            <a:pPr algn="l" marL="914278" indent="-304759" lvl="2">
              <a:lnSpc>
                <a:spcPts val="5598"/>
              </a:lnSpc>
              <a:buFont typeface="Arial"/>
              <a:buChar char="⚬"/>
            </a:pPr>
            <a:r>
              <a:rPr lang="en-US" sz="3999">
                <a:solidFill>
                  <a:srgbClr val="000000"/>
                </a:solidFill>
                <a:latin typeface="Arimo"/>
                <a:ea typeface="Arimo"/>
                <a:cs typeface="Arimo"/>
                <a:sym typeface="Arimo"/>
              </a:rPr>
              <a:t>Combine statement in each row with an OR statement. </a:t>
            </a:r>
          </a:p>
        </p:txBody>
      </p:sp>
      <p:grpSp>
        <p:nvGrpSpPr>
          <p:cNvPr name="Group 45" id="45"/>
          <p:cNvGrpSpPr/>
          <p:nvPr/>
        </p:nvGrpSpPr>
        <p:grpSpPr>
          <a:xfrm rot="0">
            <a:off x="2703297" y="180743"/>
            <a:ext cx="13213526" cy="9925515"/>
            <a:chOff x="0" y="0"/>
            <a:chExt cx="17618034" cy="13234020"/>
          </a:xfrm>
        </p:grpSpPr>
        <p:sp>
          <p:nvSpPr>
            <p:cNvPr name="Freeform 46" id="4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47" id="4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48" id="4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
        <p:nvSpPr>
          <p:cNvPr name="TextBox 49" id="49"/>
          <p:cNvSpPr txBox="true"/>
          <p:nvPr/>
        </p:nvSpPr>
        <p:spPr>
          <a:xfrm rot="0">
            <a:off x="7806528" y="10176"/>
            <a:ext cx="8688111" cy="1366655"/>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Which logical expression is represented by the following truth table?</a:t>
            </a:r>
          </a:p>
        </p:txBody>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graphicFrame>
        <p:nvGraphicFramePr>
          <p:cNvPr name="Table 3" id="3"/>
          <p:cNvGraphicFramePr>
            <a:graphicFrameLocks noGrp="true"/>
          </p:cNvGraphicFramePr>
          <p:nvPr/>
        </p:nvGraphicFramePr>
        <p:xfrm>
          <a:off x="3970943" y="1892751"/>
          <a:ext cx="3810000" cy="4699000"/>
        </p:xfrm>
        <a:graphic>
          <a:graphicData uri="http://schemas.openxmlformats.org/drawingml/2006/table">
            <a:tbl>
              <a:tblPr/>
              <a:tblGrid>
                <a:gridCol w="952500"/>
                <a:gridCol w="952500"/>
                <a:gridCol w="952500"/>
                <a:gridCol w="952500"/>
              </a:tblGrid>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4" id="4"/>
          <p:cNvSpPr/>
          <p:nvPr/>
        </p:nvSpPr>
        <p:spPr>
          <a:xfrm flipH="false" flipV="false" rot="0">
            <a:off x="4042213" y="1818220"/>
            <a:ext cx="2684611" cy="1664551"/>
          </a:xfrm>
          <a:custGeom>
            <a:avLst/>
            <a:gdLst/>
            <a:ahLst/>
            <a:cxnLst/>
            <a:rect r="r" b="b" t="t" l="l"/>
            <a:pathLst>
              <a:path h="1664551" w="2684611">
                <a:moveTo>
                  <a:pt x="0" y="0"/>
                </a:moveTo>
                <a:lnTo>
                  <a:pt x="2684611" y="0"/>
                </a:lnTo>
                <a:lnTo>
                  <a:pt x="2684611" y="1664551"/>
                </a:lnTo>
                <a:lnTo>
                  <a:pt x="0" y="16645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5238139">
            <a:off x="12953623" y="6758822"/>
            <a:ext cx="2952302" cy="2184703"/>
          </a:xfrm>
          <a:custGeom>
            <a:avLst/>
            <a:gdLst/>
            <a:ahLst/>
            <a:cxnLst/>
            <a:rect r="r" b="b" t="t" l="l"/>
            <a:pathLst>
              <a:path h="2184703" w="2952302">
                <a:moveTo>
                  <a:pt x="2952302" y="0"/>
                </a:moveTo>
                <a:lnTo>
                  <a:pt x="0" y="0"/>
                </a:lnTo>
                <a:lnTo>
                  <a:pt x="0" y="2184703"/>
                </a:lnTo>
                <a:lnTo>
                  <a:pt x="2952302" y="2184703"/>
                </a:lnTo>
                <a:lnTo>
                  <a:pt x="2952302" y="0"/>
                </a:lnTo>
                <a:close/>
              </a:path>
            </a:pathLst>
          </a:custGeom>
          <a:blipFill>
            <a:blip r:embed="rId6">
              <a:extLst>
                <a:ext uri="{96DAC541-7B7A-43D3-8B79-37D633B846F1}">
                  <asvg:svgBlip xmlns:asvg="http://schemas.microsoft.com/office/drawing/2016/SVG/main" r:embed="rId7"/>
                </a:ext>
              </a:extLst>
            </a:blip>
            <a:stretch>
              <a:fillRect l="0" t="0" r="0" b="-1133"/>
            </a:stretch>
          </a:blipFill>
        </p:spPr>
      </p:sp>
      <p:sp>
        <p:nvSpPr>
          <p:cNvPr name="Freeform 6" id="6"/>
          <p:cNvSpPr/>
          <p:nvPr/>
        </p:nvSpPr>
        <p:spPr>
          <a:xfrm flipH="false" flipV="false" rot="0">
            <a:off x="1089331" y="7272271"/>
            <a:ext cx="11890731" cy="3230762"/>
          </a:xfrm>
          <a:custGeom>
            <a:avLst/>
            <a:gdLst/>
            <a:ahLst/>
            <a:cxnLst/>
            <a:rect r="r" b="b" t="t" l="l"/>
            <a:pathLst>
              <a:path h="3230762" w="11890731">
                <a:moveTo>
                  <a:pt x="0" y="0"/>
                </a:moveTo>
                <a:lnTo>
                  <a:pt x="11890731" y="0"/>
                </a:lnTo>
                <a:lnTo>
                  <a:pt x="11890731" y="3230762"/>
                </a:lnTo>
                <a:lnTo>
                  <a:pt x="0" y="32307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7876595" y="3135852"/>
            <a:ext cx="9082047" cy="2889250"/>
          </a:xfrm>
          <a:prstGeom prst="rect">
            <a:avLst/>
          </a:prstGeom>
        </p:spPr>
        <p:txBody>
          <a:bodyPr anchor="t" rtlCol="false" tIns="0" lIns="0" bIns="0" rIns="0">
            <a:spAutoFit/>
          </a:bodyPr>
          <a:lstStyle/>
          <a:p>
            <a:pPr algn="ctr">
              <a:lnSpc>
                <a:spcPts val="5598"/>
              </a:lnSpc>
            </a:pPr>
            <a:r>
              <a:rPr lang="en-US" sz="3999">
                <a:solidFill>
                  <a:srgbClr val="000000"/>
                </a:solidFill>
                <a:latin typeface="Arimo"/>
                <a:ea typeface="Arimo"/>
                <a:cs typeface="Arimo"/>
                <a:sym typeface="Arimo"/>
              </a:rPr>
              <a:t>1st row: (NOT A) AND B AND C</a:t>
            </a:r>
          </a:p>
          <a:p>
            <a:pPr algn="ctr">
              <a:lnSpc>
                <a:spcPts val="5598"/>
              </a:lnSpc>
            </a:pPr>
            <a:r>
              <a:rPr lang="en-US" sz="3999">
                <a:solidFill>
                  <a:srgbClr val="000000"/>
                </a:solidFill>
                <a:latin typeface="Arimo"/>
                <a:ea typeface="Arimo"/>
                <a:cs typeface="Arimo"/>
                <a:sym typeface="Arimo"/>
              </a:rPr>
              <a:t>2nd row: A AND NOT B AND C</a:t>
            </a:r>
          </a:p>
          <a:p>
            <a:pPr algn="ctr">
              <a:lnSpc>
                <a:spcPts val="5598"/>
              </a:lnSpc>
            </a:pPr>
            <a:r>
              <a:rPr lang="en-US" sz="3999">
                <a:solidFill>
                  <a:srgbClr val="000000"/>
                </a:solidFill>
                <a:latin typeface="Arimo"/>
                <a:ea typeface="Arimo"/>
                <a:cs typeface="Arimo"/>
                <a:sym typeface="Arimo"/>
              </a:rPr>
              <a:t>3rd row: A AND B AND NOT C</a:t>
            </a:r>
          </a:p>
          <a:p>
            <a:pPr algn="ctr">
              <a:lnSpc>
                <a:spcPts val="5598"/>
              </a:lnSpc>
            </a:pPr>
            <a:r>
              <a:rPr lang="en-US" sz="3999">
                <a:solidFill>
                  <a:srgbClr val="000000"/>
                </a:solidFill>
                <a:latin typeface="Arimo"/>
                <a:ea typeface="Arimo"/>
                <a:cs typeface="Arimo"/>
                <a:sym typeface="Arimo"/>
              </a:rPr>
              <a:t>4th row: A AND B AND C </a:t>
            </a:r>
          </a:p>
        </p:txBody>
      </p:sp>
      <p:sp>
        <p:nvSpPr>
          <p:cNvPr name="TextBox 8" id="8"/>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6  </a:t>
            </a:r>
          </a:p>
        </p:txBody>
      </p:sp>
      <p:sp>
        <p:nvSpPr>
          <p:cNvPr name="TextBox 9" id="9"/>
          <p:cNvSpPr txBox="true"/>
          <p:nvPr/>
        </p:nvSpPr>
        <p:spPr>
          <a:xfrm rot="0">
            <a:off x="4816555" y="1840391"/>
            <a:ext cx="1174802" cy="404548"/>
          </a:xfrm>
          <a:prstGeom prst="rect">
            <a:avLst/>
          </a:prstGeom>
        </p:spPr>
        <p:txBody>
          <a:bodyPr anchor="t" rtlCol="false" tIns="0" lIns="0" bIns="0" rIns="0">
            <a:spAutoFit/>
          </a:bodyPr>
          <a:lstStyle/>
          <a:p>
            <a:pPr algn="ctr">
              <a:lnSpc>
                <a:spcPts val="2611"/>
              </a:lnSpc>
            </a:pPr>
            <a:r>
              <a:rPr lang="en-US" sz="1864">
                <a:solidFill>
                  <a:srgbClr val="FFFFFF"/>
                </a:solidFill>
                <a:latin typeface="Arimo"/>
                <a:ea typeface="Arimo"/>
                <a:cs typeface="Arimo"/>
                <a:sym typeface="Arimo"/>
              </a:rPr>
              <a:t>INPUT</a:t>
            </a:r>
          </a:p>
        </p:txBody>
      </p:sp>
      <p:sp>
        <p:nvSpPr>
          <p:cNvPr name="TextBox 10" id="10"/>
          <p:cNvSpPr txBox="true"/>
          <p:nvPr/>
        </p:nvSpPr>
        <p:spPr>
          <a:xfrm rot="0">
            <a:off x="3771832" y="2314824"/>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A</a:t>
            </a:r>
          </a:p>
        </p:txBody>
      </p:sp>
      <p:sp>
        <p:nvSpPr>
          <p:cNvPr name="TextBox 11" id="11"/>
          <p:cNvSpPr txBox="true"/>
          <p:nvPr/>
        </p:nvSpPr>
        <p:spPr>
          <a:xfrm rot="0">
            <a:off x="6692284" y="2314824"/>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X</a:t>
            </a:r>
          </a:p>
        </p:txBody>
      </p:sp>
      <p:sp>
        <p:nvSpPr>
          <p:cNvPr name="TextBox 12" id="12"/>
          <p:cNvSpPr txBox="true"/>
          <p:nvPr/>
        </p:nvSpPr>
        <p:spPr>
          <a:xfrm rot="0">
            <a:off x="3771832" y="2778951"/>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13" id="13"/>
          <p:cNvSpPr txBox="true"/>
          <p:nvPr/>
        </p:nvSpPr>
        <p:spPr>
          <a:xfrm rot="0">
            <a:off x="3771832" y="3243079"/>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14" id="14"/>
          <p:cNvSpPr txBox="true"/>
          <p:nvPr/>
        </p:nvSpPr>
        <p:spPr>
          <a:xfrm rot="0">
            <a:off x="4639545" y="2316247"/>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B</a:t>
            </a:r>
          </a:p>
        </p:txBody>
      </p:sp>
      <p:sp>
        <p:nvSpPr>
          <p:cNvPr name="TextBox 15" id="15"/>
          <p:cNvSpPr txBox="true"/>
          <p:nvPr/>
        </p:nvSpPr>
        <p:spPr>
          <a:xfrm rot="0">
            <a:off x="4639545" y="2770400"/>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16" id="16"/>
          <p:cNvSpPr txBox="true"/>
          <p:nvPr/>
        </p:nvSpPr>
        <p:spPr>
          <a:xfrm rot="0">
            <a:off x="3771832" y="4685985"/>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17" id="17"/>
          <p:cNvSpPr txBox="true"/>
          <p:nvPr/>
        </p:nvSpPr>
        <p:spPr>
          <a:xfrm rot="0">
            <a:off x="3771832" y="3737688"/>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18" id="18"/>
          <p:cNvSpPr txBox="true"/>
          <p:nvPr/>
        </p:nvSpPr>
        <p:spPr>
          <a:xfrm rot="0">
            <a:off x="5991057" y="2314766"/>
            <a:ext cx="735767" cy="404548"/>
          </a:xfrm>
          <a:prstGeom prst="rect">
            <a:avLst/>
          </a:prstGeom>
        </p:spPr>
        <p:txBody>
          <a:bodyPr anchor="t" rtlCol="false" tIns="0" lIns="0" bIns="0" rIns="0">
            <a:spAutoFit/>
          </a:bodyPr>
          <a:lstStyle/>
          <a:p>
            <a:pPr algn="ctr">
              <a:lnSpc>
                <a:spcPts val="2611"/>
              </a:lnSpc>
            </a:pPr>
            <a:r>
              <a:rPr lang="en-US" sz="1864">
                <a:solidFill>
                  <a:srgbClr val="FFFFFF"/>
                </a:solidFill>
                <a:latin typeface="Arimo"/>
                <a:ea typeface="Arimo"/>
                <a:cs typeface="Arimo"/>
                <a:sym typeface="Arimo"/>
              </a:rPr>
              <a:t>C</a:t>
            </a:r>
          </a:p>
        </p:txBody>
      </p:sp>
      <p:sp>
        <p:nvSpPr>
          <p:cNvPr name="TextBox 19" id="19"/>
          <p:cNvSpPr txBox="true"/>
          <p:nvPr/>
        </p:nvSpPr>
        <p:spPr>
          <a:xfrm rot="0">
            <a:off x="5991357" y="2776814"/>
            <a:ext cx="735767" cy="414477"/>
          </a:xfrm>
          <a:prstGeom prst="rect">
            <a:avLst/>
          </a:prstGeom>
        </p:spPr>
        <p:txBody>
          <a:bodyPr anchor="t" rtlCol="false" tIns="0" lIns="0" bIns="0" rIns="0">
            <a:spAutoFit/>
          </a:bodyPr>
          <a:lstStyle/>
          <a:p>
            <a:pPr algn="ctr">
              <a:lnSpc>
                <a:spcPts val="2942"/>
              </a:lnSpc>
            </a:pPr>
            <a:r>
              <a:rPr lang="en-US" sz="2101">
                <a:solidFill>
                  <a:srgbClr val="FFFFFF"/>
                </a:solidFill>
                <a:latin typeface="Arimo"/>
                <a:ea typeface="Arimo"/>
                <a:cs typeface="Arimo"/>
                <a:sym typeface="Arimo"/>
              </a:rPr>
              <a:t>0</a:t>
            </a:r>
          </a:p>
        </p:txBody>
      </p:sp>
      <p:sp>
        <p:nvSpPr>
          <p:cNvPr name="TextBox 20" id="20"/>
          <p:cNvSpPr txBox="true"/>
          <p:nvPr/>
        </p:nvSpPr>
        <p:spPr>
          <a:xfrm rot="0">
            <a:off x="5683185" y="3225978"/>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21" id="21"/>
          <p:cNvSpPr txBox="true"/>
          <p:nvPr/>
        </p:nvSpPr>
        <p:spPr>
          <a:xfrm rot="0">
            <a:off x="4639845" y="3692666"/>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22" id="22"/>
          <p:cNvSpPr txBox="true"/>
          <p:nvPr/>
        </p:nvSpPr>
        <p:spPr>
          <a:xfrm rot="0">
            <a:off x="6962463" y="1894935"/>
            <a:ext cx="773460" cy="303824"/>
          </a:xfrm>
          <a:prstGeom prst="rect">
            <a:avLst/>
          </a:prstGeom>
        </p:spPr>
        <p:txBody>
          <a:bodyPr anchor="t" rtlCol="false" tIns="0" lIns="0" bIns="0" rIns="0">
            <a:spAutoFit/>
          </a:bodyPr>
          <a:lstStyle/>
          <a:p>
            <a:pPr algn="ctr">
              <a:lnSpc>
                <a:spcPts val="2044"/>
              </a:lnSpc>
            </a:pPr>
            <a:r>
              <a:rPr lang="en-US" sz="1459">
                <a:solidFill>
                  <a:srgbClr val="FFFFFF"/>
                </a:solidFill>
                <a:latin typeface="Arimo"/>
                <a:ea typeface="Arimo"/>
                <a:cs typeface="Arimo"/>
                <a:sym typeface="Arimo"/>
              </a:rPr>
              <a:t>OUTPUT</a:t>
            </a:r>
          </a:p>
        </p:txBody>
      </p:sp>
      <p:sp>
        <p:nvSpPr>
          <p:cNvPr name="TextBox 23" id="23"/>
          <p:cNvSpPr txBox="true"/>
          <p:nvPr/>
        </p:nvSpPr>
        <p:spPr>
          <a:xfrm rot="0">
            <a:off x="6692284" y="3247180"/>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24" id="24"/>
          <p:cNvSpPr txBox="true"/>
          <p:nvPr/>
        </p:nvSpPr>
        <p:spPr>
          <a:xfrm rot="0">
            <a:off x="6692284" y="3711917"/>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25" id="25"/>
          <p:cNvSpPr txBox="true"/>
          <p:nvPr/>
        </p:nvSpPr>
        <p:spPr>
          <a:xfrm rot="0">
            <a:off x="6673437" y="2776064"/>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26" id="26"/>
          <p:cNvSpPr txBox="true"/>
          <p:nvPr/>
        </p:nvSpPr>
        <p:spPr>
          <a:xfrm rot="0">
            <a:off x="4639845" y="3225978"/>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27" id="27"/>
          <p:cNvSpPr txBox="true"/>
          <p:nvPr/>
        </p:nvSpPr>
        <p:spPr>
          <a:xfrm rot="0">
            <a:off x="5683185" y="3697298"/>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28" id="28"/>
          <p:cNvSpPr txBox="true"/>
          <p:nvPr/>
        </p:nvSpPr>
        <p:spPr>
          <a:xfrm rot="0">
            <a:off x="4708762" y="4665730"/>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29" id="29"/>
          <p:cNvSpPr txBox="true"/>
          <p:nvPr/>
        </p:nvSpPr>
        <p:spPr>
          <a:xfrm rot="0">
            <a:off x="5683484" y="4647055"/>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30" id="30"/>
          <p:cNvSpPr txBox="true"/>
          <p:nvPr/>
        </p:nvSpPr>
        <p:spPr>
          <a:xfrm rot="0">
            <a:off x="6673437" y="4636976"/>
            <a:ext cx="1351512" cy="426979"/>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31" id="31"/>
          <p:cNvSpPr txBox="true"/>
          <p:nvPr/>
        </p:nvSpPr>
        <p:spPr>
          <a:xfrm rot="0">
            <a:off x="3771832" y="5121149"/>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32" id="32"/>
          <p:cNvSpPr txBox="true"/>
          <p:nvPr/>
        </p:nvSpPr>
        <p:spPr>
          <a:xfrm rot="0">
            <a:off x="3771832" y="5587950"/>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33" id="33"/>
          <p:cNvSpPr txBox="true"/>
          <p:nvPr/>
        </p:nvSpPr>
        <p:spPr>
          <a:xfrm rot="0">
            <a:off x="4639545" y="4181984"/>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34" id="34"/>
          <p:cNvSpPr txBox="true"/>
          <p:nvPr/>
        </p:nvSpPr>
        <p:spPr>
          <a:xfrm rot="0">
            <a:off x="5683185" y="4160781"/>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35" id="35"/>
          <p:cNvSpPr txBox="true"/>
          <p:nvPr/>
        </p:nvSpPr>
        <p:spPr>
          <a:xfrm rot="0">
            <a:off x="7000157" y="4147096"/>
            <a:ext cx="735767" cy="390261"/>
          </a:xfrm>
          <a:prstGeom prst="rect">
            <a:avLst/>
          </a:prstGeom>
        </p:spPr>
        <p:txBody>
          <a:bodyPr anchor="t" rtlCol="false" tIns="0" lIns="0" bIns="0" rIns="0">
            <a:spAutoFit/>
          </a:bodyPr>
          <a:lstStyle/>
          <a:p>
            <a:pPr algn="ctr">
              <a:lnSpc>
                <a:spcPts val="2611"/>
              </a:lnSpc>
            </a:pPr>
            <a:r>
              <a:rPr lang="en-US" sz="1864">
                <a:solidFill>
                  <a:srgbClr val="FFFFFF"/>
                </a:solidFill>
                <a:latin typeface="Arimo"/>
                <a:ea typeface="Arimo"/>
                <a:cs typeface="Arimo"/>
                <a:sym typeface="Arimo"/>
              </a:rPr>
              <a:t>1</a:t>
            </a:r>
          </a:p>
        </p:txBody>
      </p:sp>
      <p:sp>
        <p:nvSpPr>
          <p:cNvPr name="TextBox 36" id="36"/>
          <p:cNvSpPr txBox="true"/>
          <p:nvPr/>
        </p:nvSpPr>
        <p:spPr>
          <a:xfrm rot="0">
            <a:off x="3771832" y="4183974"/>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37" id="37"/>
          <p:cNvSpPr txBox="true"/>
          <p:nvPr/>
        </p:nvSpPr>
        <p:spPr>
          <a:xfrm rot="0">
            <a:off x="4728200" y="5110026"/>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38" id="38"/>
          <p:cNvSpPr txBox="true"/>
          <p:nvPr/>
        </p:nvSpPr>
        <p:spPr>
          <a:xfrm rot="0">
            <a:off x="5683485" y="5123139"/>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39" id="39"/>
          <p:cNvSpPr txBox="true"/>
          <p:nvPr/>
        </p:nvSpPr>
        <p:spPr>
          <a:xfrm rot="0">
            <a:off x="4728200" y="5595503"/>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40" id="40"/>
          <p:cNvSpPr txBox="true"/>
          <p:nvPr/>
        </p:nvSpPr>
        <p:spPr>
          <a:xfrm rot="0">
            <a:off x="5683485" y="5601064"/>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0</a:t>
            </a:r>
          </a:p>
        </p:txBody>
      </p:sp>
      <p:sp>
        <p:nvSpPr>
          <p:cNvPr name="TextBox 41" id="41"/>
          <p:cNvSpPr txBox="true"/>
          <p:nvPr/>
        </p:nvSpPr>
        <p:spPr>
          <a:xfrm rot="0">
            <a:off x="3771832" y="6045620"/>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42" id="42"/>
          <p:cNvSpPr txBox="true"/>
          <p:nvPr/>
        </p:nvSpPr>
        <p:spPr>
          <a:xfrm rot="0">
            <a:off x="4728200" y="6034497"/>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43" id="43"/>
          <p:cNvSpPr txBox="true"/>
          <p:nvPr/>
        </p:nvSpPr>
        <p:spPr>
          <a:xfrm rot="0">
            <a:off x="5683485" y="6034497"/>
            <a:ext cx="1351512" cy="415073"/>
          </a:xfrm>
          <a:prstGeom prst="rect">
            <a:avLst/>
          </a:prstGeom>
        </p:spPr>
        <p:txBody>
          <a:bodyPr anchor="t" rtlCol="false" tIns="0" lIns="0" bIns="0" rIns="0">
            <a:spAutoFit/>
          </a:bodyPr>
          <a:lstStyle/>
          <a:p>
            <a:pPr algn="ctr">
              <a:lnSpc>
                <a:spcPts val="3004"/>
              </a:lnSpc>
            </a:pPr>
            <a:r>
              <a:rPr lang="en-US" sz="2146">
                <a:solidFill>
                  <a:srgbClr val="FFFFFF"/>
                </a:solidFill>
                <a:latin typeface="Arimo"/>
                <a:ea typeface="Arimo"/>
                <a:cs typeface="Arimo"/>
                <a:sym typeface="Arimo"/>
              </a:rPr>
              <a:t>1</a:t>
            </a:r>
          </a:p>
        </p:txBody>
      </p:sp>
      <p:sp>
        <p:nvSpPr>
          <p:cNvPr name="TextBox 44" id="44"/>
          <p:cNvSpPr txBox="true"/>
          <p:nvPr/>
        </p:nvSpPr>
        <p:spPr>
          <a:xfrm rot="0">
            <a:off x="6981311" y="5076673"/>
            <a:ext cx="735767" cy="390261"/>
          </a:xfrm>
          <a:prstGeom prst="rect">
            <a:avLst/>
          </a:prstGeom>
        </p:spPr>
        <p:txBody>
          <a:bodyPr anchor="t" rtlCol="false" tIns="0" lIns="0" bIns="0" rIns="0">
            <a:spAutoFit/>
          </a:bodyPr>
          <a:lstStyle/>
          <a:p>
            <a:pPr algn="ctr">
              <a:lnSpc>
                <a:spcPts val="2611"/>
              </a:lnSpc>
            </a:pPr>
            <a:r>
              <a:rPr lang="en-US" sz="1864">
                <a:solidFill>
                  <a:srgbClr val="FFFFFF"/>
                </a:solidFill>
                <a:latin typeface="Arimo"/>
                <a:ea typeface="Arimo"/>
                <a:cs typeface="Arimo"/>
                <a:sym typeface="Arimo"/>
              </a:rPr>
              <a:t>1</a:t>
            </a:r>
          </a:p>
        </p:txBody>
      </p:sp>
      <p:sp>
        <p:nvSpPr>
          <p:cNvPr name="TextBox 45" id="45"/>
          <p:cNvSpPr txBox="true"/>
          <p:nvPr/>
        </p:nvSpPr>
        <p:spPr>
          <a:xfrm rot="0">
            <a:off x="6962464" y="5556588"/>
            <a:ext cx="735767" cy="390261"/>
          </a:xfrm>
          <a:prstGeom prst="rect">
            <a:avLst/>
          </a:prstGeom>
        </p:spPr>
        <p:txBody>
          <a:bodyPr anchor="t" rtlCol="false" tIns="0" lIns="0" bIns="0" rIns="0">
            <a:spAutoFit/>
          </a:bodyPr>
          <a:lstStyle/>
          <a:p>
            <a:pPr algn="ctr">
              <a:lnSpc>
                <a:spcPts val="2611"/>
              </a:lnSpc>
            </a:pPr>
            <a:r>
              <a:rPr lang="en-US" sz="1864">
                <a:solidFill>
                  <a:srgbClr val="FFFFFF"/>
                </a:solidFill>
                <a:latin typeface="Arimo"/>
                <a:ea typeface="Arimo"/>
                <a:cs typeface="Arimo"/>
                <a:sym typeface="Arimo"/>
              </a:rPr>
              <a:t>1</a:t>
            </a:r>
          </a:p>
        </p:txBody>
      </p:sp>
      <p:sp>
        <p:nvSpPr>
          <p:cNvPr name="TextBox 46" id="46"/>
          <p:cNvSpPr txBox="true"/>
          <p:nvPr/>
        </p:nvSpPr>
        <p:spPr>
          <a:xfrm rot="0">
            <a:off x="6962464" y="6067881"/>
            <a:ext cx="735767" cy="390261"/>
          </a:xfrm>
          <a:prstGeom prst="rect">
            <a:avLst/>
          </a:prstGeom>
        </p:spPr>
        <p:txBody>
          <a:bodyPr anchor="t" rtlCol="false" tIns="0" lIns="0" bIns="0" rIns="0">
            <a:spAutoFit/>
          </a:bodyPr>
          <a:lstStyle/>
          <a:p>
            <a:pPr algn="ctr">
              <a:lnSpc>
                <a:spcPts val="2611"/>
              </a:lnSpc>
            </a:pPr>
            <a:r>
              <a:rPr lang="en-US" sz="1864">
                <a:solidFill>
                  <a:srgbClr val="FFFFFF"/>
                </a:solidFill>
                <a:latin typeface="Arimo"/>
                <a:ea typeface="Arimo"/>
                <a:cs typeface="Arimo"/>
                <a:sym typeface="Arimo"/>
              </a:rPr>
              <a:t>1</a:t>
            </a:r>
          </a:p>
        </p:txBody>
      </p:sp>
      <p:sp>
        <p:nvSpPr>
          <p:cNvPr name="TextBox 47" id="47"/>
          <p:cNvSpPr txBox="true"/>
          <p:nvPr/>
        </p:nvSpPr>
        <p:spPr>
          <a:xfrm rot="0">
            <a:off x="2055876" y="7515249"/>
            <a:ext cx="9342495" cy="2005831"/>
          </a:xfrm>
          <a:prstGeom prst="rect">
            <a:avLst/>
          </a:prstGeom>
        </p:spPr>
        <p:txBody>
          <a:bodyPr anchor="t" rtlCol="false" tIns="0" lIns="0" bIns="0" rIns="0">
            <a:spAutoFit/>
          </a:bodyPr>
          <a:lstStyle/>
          <a:p>
            <a:pPr algn="ctr">
              <a:lnSpc>
                <a:spcPts val="3891"/>
              </a:lnSpc>
            </a:pPr>
            <a:r>
              <a:rPr lang="en-US" sz="2779">
                <a:solidFill>
                  <a:srgbClr val="000000"/>
                </a:solidFill>
                <a:latin typeface="Arimo"/>
                <a:ea typeface="Arimo"/>
                <a:cs typeface="Arimo"/>
                <a:sym typeface="Arimo"/>
              </a:rPr>
              <a:t>((NOT A) AND B AND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(A AND NOT B AND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 (A AND B AND NOT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(A AND B AND C) </a:t>
            </a:r>
          </a:p>
        </p:txBody>
      </p:sp>
      <p:grpSp>
        <p:nvGrpSpPr>
          <p:cNvPr name="Group 48" id="48"/>
          <p:cNvGrpSpPr/>
          <p:nvPr/>
        </p:nvGrpSpPr>
        <p:grpSpPr>
          <a:xfrm rot="0">
            <a:off x="2703297" y="180743"/>
            <a:ext cx="13213526" cy="9925515"/>
            <a:chOff x="0" y="0"/>
            <a:chExt cx="17618034" cy="13234020"/>
          </a:xfrm>
        </p:grpSpPr>
        <p:sp>
          <p:nvSpPr>
            <p:cNvPr name="Freeform 49" id="4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0">
                <a:alphaModFix amt="70000"/>
              </a:blip>
              <a:stretch>
                <a:fillRect l="0" t="0" r="0" b="0"/>
              </a:stretch>
            </a:blipFill>
          </p:spPr>
        </p:sp>
        <p:sp>
          <p:nvSpPr>
            <p:cNvPr name="Freeform 50" id="5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1">
                <a:alphaModFix amt="9999"/>
              </a:blip>
              <a:stretch>
                <a:fillRect l="0" t="0" r="0" b="0"/>
              </a:stretch>
            </a:blipFill>
          </p:spPr>
        </p:sp>
        <p:sp>
          <p:nvSpPr>
            <p:cNvPr name="TextBox 51" id="5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2" tooltip="http://www.exampaperspractice.co.uk"/>
                </a:rPr>
                <a:t>www.exampaperspractice.co.uk</a:t>
              </a:r>
            </a:p>
          </p:txBody>
        </p:sp>
      </p:grpSp>
      <p:sp>
        <p:nvSpPr>
          <p:cNvPr name="TextBox 52" id="52"/>
          <p:cNvSpPr txBox="true"/>
          <p:nvPr/>
        </p:nvSpPr>
        <p:spPr>
          <a:xfrm rot="0">
            <a:off x="7806528" y="10176"/>
            <a:ext cx="8688111" cy="1366655"/>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Which logical expression is represented by the following truth table?</a:t>
            </a:r>
          </a:p>
        </p:txBody>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3198634" y="2212216"/>
            <a:ext cx="11890731" cy="3230762"/>
          </a:xfrm>
          <a:custGeom>
            <a:avLst/>
            <a:gdLst/>
            <a:ahLst/>
            <a:cxnLst/>
            <a:rect r="r" b="b" t="t" l="l"/>
            <a:pathLst>
              <a:path h="3230762" w="11890731">
                <a:moveTo>
                  <a:pt x="0" y="0"/>
                </a:moveTo>
                <a:lnTo>
                  <a:pt x="11890731" y="0"/>
                </a:lnTo>
                <a:lnTo>
                  <a:pt x="11890731" y="3230762"/>
                </a:lnTo>
                <a:lnTo>
                  <a:pt x="0" y="32307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6  </a:t>
            </a:r>
          </a:p>
        </p:txBody>
      </p:sp>
      <p:sp>
        <p:nvSpPr>
          <p:cNvPr name="TextBox 5" id="5"/>
          <p:cNvSpPr txBox="true"/>
          <p:nvPr/>
        </p:nvSpPr>
        <p:spPr>
          <a:xfrm rot="0">
            <a:off x="4317579" y="4833083"/>
            <a:ext cx="8688111" cy="722637"/>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IS EQUAL TO:</a:t>
            </a:r>
          </a:p>
        </p:txBody>
      </p:sp>
      <p:sp>
        <p:nvSpPr>
          <p:cNvPr name="TextBox 6" id="6"/>
          <p:cNvSpPr txBox="true"/>
          <p:nvPr/>
        </p:nvSpPr>
        <p:spPr>
          <a:xfrm rot="0">
            <a:off x="4165179" y="2455195"/>
            <a:ext cx="9342495" cy="2005831"/>
          </a:xfrm>
          <a:prstGeom prst="rect">
            <a:avLst/>
          </a:prstGeom>
        </p:spPr>
        <p:txBody>
          <a:bodyPr anchor="t" rtlCol="false" tIns="0" lIns="0" bIns="0" rIns="0">
            <a:spAutoFit/>
          </a:bodyPr>
          <a:lstStyle/>
          <a:p>
            <a:pPr algn="ctr">
              <a:lnSpc>
                <a:spcPts val="3891"/>
              </a:lnSpc>
            </a:pPr>
            <a:r>
              <a:rPr lang="en-US" sz="2779">
                <a:solidFill>
                  <a:srgbClr val="000000"/>
                </a:solidFill>
                <a:latin typeface="Arimo"/>
                <a:ea typeface="Arimo"/>
                <a:cs typeface="Arimo"/>
                <a:sym typeface="Arimo"/>
              </a:rPr>
              <a:t>((NOT A) AND B AND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(A AND NOT B AND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 (A AND B AND NOT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(A AND B AND C) </a:t>
            </a:r>
          </a:p>
        </p:txBody>
      </p:sp>
      <p:sp>
        <p:nvSpPr>
          <p:cNvPr name="TextBox 7" id="7"/>
          <p:cNvSpPr txBox="true"/>
          <p:nvPr/>
        </p:nvSpPr>
        <p:spPr>
          <a:xfrm rot="0">
            <a:off x="4317579" y="1585093"/>
            <a:ext cx="8688111" cy="722637"/>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SHOW THAT:</a:t>
            </a:r>
          </a:p>
        </p:txBody>
      </p:sp>
      <p:sp>
        <p:nvSpPr>
          <p:cNvPr name="Freeform 8" id="8"/>
          <p:cNvSpPr/>
          <p:nvPr/>
        </p:nvSpPr>
        <p:spPr>
          <a:xfrm flipH="false" flipV="false" rot="0">
            <a:off x="3198634" y="5687284"/>
            <a:ext cx="11890731" cy="3230762"/>
          </a:xfrm>
          <a:custGeom>
            <a:avLst/>
            <a:gdLst/>
            <a:ahLst/>
            <a:cxnLst/>
            <a:rect r="r" b="b" t="t" l="l"/>
            <a:pathLst>
              <a:path h="3230762" w="11890731">
                <a:moveTo>
                  <a:pt x="0" y="0"/>
                </a:moveTo>
                <a:lnTo>
                  <a:pt x="11890731" y="0"/>
                </a:lnTo>
                <a:lnTo>
                  <a:pt x="11890731" y="3230762"/>
                </a:lnTo>
                <a:lnTo>
                  <a:pt x="0" y="32307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4165179" y="5965295"/>
            <a:ext cx="9342495" cy="1520056"/>
          </a:xfrm>
          <a:prstGeom prst="rect">
            <a:avLst/>
          </a:prstGeom>
        </p:spPr>
        <p:txBody>
          <a:bodyPr anchor="t" rtlCol="false" tIns="0" lIns="0" bIns="0" rIns="0">
            <a:spAutoFit/>
          </a:bodyPr>
          <a:lstStyle/>
          <a:p>
            <a:pPr algn="ctr">
              <a:lnSpc>
                <a:spcPts val="3891"/>
              </a:lnSpc>
            </a:pPr>
            <a:r>
              <a:rPr lang="en-US" sz="2779">
                <a:solidFill>
                  <a:srgbClr val="000000"/>
                </a:solidFill>
                <a:latin typeface="Arimo"/>
                <a:ea typeface="Arimo"/>
                <a:cs typeface="Arimo"/>
                <a:sym typeface="Arimo"/>
              </a:rPr>
              <a:t>(B AND C) OR </a:t>
            </a:r>
          </a:p>
          <a:p>
            <a:pPr algn="ctr">
              <a:lnSpc>
                <a:spcPts val="3891"/>
              </a:lnSpc>
            </a:pPr>
            <a:r>
              <a:rPr lang="en-US" sz="2779">
                <a:solidFill>
                  <a:srgbClr val="000000"/>
                </a:solidFill>
                <a:latin typeface="Arimo"/>
                <a:ea typeface="Arimo"/>
                <a:cs typeface="Arimo"/>
                <a:sym typeface="Arimo"/>
              </a:rPr>
              <a:t>(A AND C) OR </a:t>
            </a:r>
          </a:p>
          <a:p>
            <a:pPr algn="ctr">
              <a:lnSpc>
                <a:spcPts val="3891"/>
              </a:lnSpc>
            </a:pPr>
            <a:r>
              <a:rPr lang="en-US" sz="2779">
                <a:solidFill>
                  <a:srgbClr val="000000"/>
                </a:solidFill>
                <a:latin typeface="Arimo"/>
                <a:ea typeface="Arimo"/>
                <a:cs typeface="Arimo"/>
                <a:sym typeface="Arimo"/>
              </a:rPr>
              <a:t> (A AND B)</a:t>
            </a:r>
          </a:p>
        </p:txBody>
      </p:sp>
      <p:sp>
        <p:nvSpPr>
          <p:cNvPr name="TextBox 10" id="10"/>
          <p:cNvSpPr txBox="true"/>
          <p:nvPr/>
        </p:nvSpPr>
        <p:spPr>
          <a:xfrm rot="0">
            <a:off x="4492372" y="8412926"/>
            <a:ext cx="8688111" cy="1366655"/>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We can show the equivalence of boolean operations using a truth table! </a:t>
            </a:r>
          </a:p>
        </p:txBody>
      </p:sp>
      <p:grpSp>
        <p:nvGrpSpPr>
          <p:cNvPr name="Group 11" id="11"/>
          <p:cNvGrpSpPr/>
          <p:nvPr/>
        </p:nvGrpSpPr>
        <p:grpSpPr>
          <a:xfrm rot="0">
            <a:off x="2703297" y="180743"/>
            <a:ext cx="13213526" cy="9925515"/>
            <a:chOff x="0" y="0"/>
            <a:chExt cx="17618034" cy="13234020"/>
          </a:xfrm>
        </p:grpSpPr>
        <p:sp>
          <p:nvSpPr>
            <p:cNvPr name="Freeform 12" id="12"/>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3" id="13"/>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4" id="14"/>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E5BA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8688985" y="739238"/>
            <a:ext cx="8279810" cy="9004838"/>
          </a:xfrm>
          <a:custGeom>
            <a:avLst/>
            <a:gdLst/>
            <a:ahLst/>
            <a:cxnLst/>
            <a:rect r="r" b="b" t="t" l="l"/>
            <a:pathLst>
              <a:path h="9004838" w="8279810">
                <a:moveTo>
                  <a:pt x="0" y="0"/>
                </a:moveTo>
                <a:lnTo>
                  <a:pt x="8279810" y="0"/>
                </a:lnTo>
                <a:lnTo>
                  <a:pt x="8279810" y="9004838"/>
                </a:lnTo>
                <a:lnTo>
                  <a:pt x="0" y="9004838"/>
                </a:lnTo>
                <a:lnTo>
                  <a:pt x="0" y="0"/>
                </a:lnTo>
                <a:close/>
              </a:path>
            </a:pathLst>
          </a:custGeom>
          <a:blipFill>
            <a:blip r:embed="rId4">
              <a:extLst>
                <a:ext uri="{96DAC541-7B7A-43D3-8B79-37D633B846F1}">
                  <asvg:svgBlip xmlns:asvg="http://schemas.microsoft.com/office/drawing/2016/SVG/main" r:embed="rId5"/>
                </a:ext>
              </a:extLst>
            </a:blip>
            <a:stretch>
              <a:fillRect l="0" t="0" r="-19" b="0"/>
            </a:stretch>
          </a:blipFill>
        </p:spPr>
      </p:sp>
      <p:sp>
        <p:nvSpPr>
          <p:cNvPr name="TextBox 4" id="4"/>
          <p:cNvSpPr txBox="true"/>
          <p:nvPr/>
        </p:nvSpPr>
        <p:spPr>
          <a:xfrm rot="0">
            <a:off x="10196018" y="5230472"/>
            <a:ext cx="5730532" cy="4079629"/>
          </a:xfrm>
          <a:prstGeom prst="rect">
            <a:avLst/>
          </a:prstGeom>
        </p:spPr>
        <p:txBody>
          <a:bodyPr anchor="t" rtlCol="false" tIns="0" lIns="0" bIns="0" rIns="0">
            <a:spAutoFit/>
          </a:bodyPr>
          <a:lstStyle/>
          <a:p>
            <a:pPr algn="l">
              <a:lnSpc>
                <a:spcPts val="4037"/>
              </a:lnSpc>
            </a:pPr>
            <a:r>
              <a:rPr lang="en-US" sz="2884">
                <a:solidFill>
                  <a:srgbClr val="000000"/>
                </a:solidFill>
                <a:latin typeface="Code Pro"/>
                <a:ea typeface="Code Pro"/>
                <a:cs typeface="Code Pro"/>
                <a:sym typeface="Code Pro"/>
              </a:rPr>
              <a:t>You have decided that you will treat yourself a good meal if you have money. You also decide to do so even when you don’t have money if you are having a really bad day. </a:t>
            </a:r>
          </a:p>
          <a:p>
            <a:pPr algn="l">
              <a:lnSpc>
                <a:spcPts val="4037"/>
              </a:lnSpc>
            </a:pPr>
            <a:r>
              <a:rPr lang="en-US" sz="2884" u="sng">
                <a:solidFill>
                  <a:srgbClr val="000000"/>
                </a:solidFill>
                <a:latin typeface="Code Pro"/>
                <a:ea typeface="Code Pro"/>
                <a:cs typeface="Code Pro"/>
                <a:sym typeface="Code Pro"/>
              </a:rPr>
              <a:t>Express this using Boolean operators.</a:t>
            </a:r>
          </a:p>
        </p:txBody>
      </p:sp>
      <p:sp>
        <p:nvSpPr>
          <p:cNvPr name="TextBox 5" id="5"/>
          <p:cNvSpPr txBox="true"/>
          <p:nvPr/>
        </p:nvSpPr>
        <p:spPr>
          <a:xfrm rot="0">
            <a:off x="657823" y="129637"/>
            <a:ext cx="5744859" cy="1095375"/>
          </a:xfrm>
          <a:prstGeom prst="rect">
            <a:avLst/>
          </a:prstGeom>
        </p:spPr>
        <p:txBody>
          <a:bodyPr anchor="t" rtlCol="false" tIns="0" lIns="0" bIns="0" rIns="0">
            <a:spAutoFit/>
          </a:bodyPr>
          <a:lstStyle/>
          <a:p>
            <a:pPr algn="ctr">
              <a:lnSpc>
                <a:spcPts val="4198"/>
              </a:lnSpc>
            </a:pPr>
            <a:r>
              <a:rPr lang="en-US" sz="2999">
                <a:solidFill>
                  <a:srgbClr val="FFFFFF"/>
                </a:solidFill>
                <a:latin typeface="Arimo"/>
                <a:ea typeface="Arimo"/>
                <a:cs typeface="Arimo"/>
                <a:sym typeface="Arimo"/>
              </a:rPr>
              <a:t>Understanding Boolean Operations - Worked Example</a:t>
            </a:r>
          </a:p>
        </p:txBody>
      </p:sp>
      <p:graphicFrame>
        <p:nvGraphicFramePr>
          <p:cNvPr name="Table 6" id="6"/>
          <p:cNvGraphicFramePr>
            <a:graphicFrameLocks noGrp="true"/>
          </p:cNvGraphicFramePr>
          <p:nvPr/>
        </p:nvGraphicFramePr>
        <p:xfrm>
          <a:off x="1045494" y="4363697"/>
          <a:ext cx="7988300" cy="1955800"/>
        </p:xfrm>
        <a:graphic>
          <a:graphicData uri="http://schemas.openxmlformats.org/drawingml/2006/table">
            <a:tbl>
              <a:tblPr/>
              <a:tblGrid>
                <a:gridCol w="4713666"/>
                <a:gridCol w="3274634"/>
              </a:tblGrid>
              <a:tr h="977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977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sp>
        <p:nvSpPr>
          <p:cNvPr name="TextBox 7" id="7"/>
          <p:cNvSpPr txBox="true"/>
          <p:nvPr/>
        </p:nvSpPr>
        <p:spPr>
          <a:xfrm rot="0">
            <a:off x="1198245" y="3674899"/>
            <a:ext cx="7681701" cy="514642"/>
          </a:xfrm>
          <a:prstGeom prst="rect">
            <a:avLst/>
          </a:prstGeom>
        </p:spPr>
        <p:txBody>
          <a:bodyPr anchor="t" rtlCol="false" tIns="0" lIns="0" bIns="0" rIns="0">
            <a:spAutoFit/>
          </a:bodyPr>
          <a:lstStyle/>
          <a:p>
            <a:pPr algn="ctr">
              <a:lnSpc>
                <a:spcPts val="3732"/>
              </a:lnSpc>
            </a:pPr>
            <a:r>
              <a:rPr lang="en-US" sz="2666">
                <a:solidFill>
                  <a:srgbClr val="FFFFFF"/>
                </a:solidFill>
                <a:latin typeface="Code Pro"/>
                <a:ea typeface="Code Pro"/>
                <a:cs typeface="Code Pro"/>
                <a:sym typeface="Code Pro"/>
              </a:rPr>
              <a:t>Expressing conditions as boolean values </a:t>
            </a:r>
          </a:p>
        </p:txBody>
      </p:sp>
      <p:graphicFrame>
        <p:nvGraphicFramePr>
          <p:cNvPr name="Table 8" id="8"/>
          <p:cNvGraphicFramePr>
            <a:graphicFrameLocks noGrp="true"/>
          </p:cNvGraphicFramePr>
          <p:nvPr/>
        </p:nvGraphicFramePr>
        <p:xfrm>
          <a:off x="1028700" y="7221197"/>
          <a:ext cx="8013700" cy="1955800"/>
        </p:xfrm>
        <a:graphic>
          <a:graphicData uri="http://schemas.openxmlformats.org/drawingml/2006/table">
            <a:tbl>
              <a:tblPr/>
              <a:tblGrid>
                <a:gridCol w="4749162"/>
                <a:gridCol w="3264538"/>
              </a:tblGrid>
              <a:tr h="977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D699"/>
                    </a:solidFill>
                  </a:tcPr>
                </a:tc>
              </a:tr>
              <a:tr h="977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EBCD"/>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F4E3"/>
                    </a:solidFill>
                  </a:tcPr>
                </a:tc>
              </a:tr>
            </a:tbl>
          </a:graphicData>
        </a:graphic>
      </p:graphicFrame>
      <p:sp>
        <p:nvSpPr>
          <p:cNvPr name="TextBox 9" id="9"/>
          <p:cNvSpPr txBox="true"/>
          <p:nvPr/>
        </p:nvSpPr>
        <p:spPr>
          <a:xfrm rot="0">
            <a:off x="1776811" y="4473156"/>
            <a:ext cx="3237753" cy="545854"/>
          </a:xfrm>
          <a:prstGeom prst="rect">
            <a:avLst/>
          </a:prstGeom>
        </p:spPr>
        <p:txBody>
          <a:bodyPr anchor="t" rtlCol="false" tIns="0" lIns="0" bIns="0" rIns="0">
            <a:spAutoFit/>
          </a:bodyPr>
          <a:lstStyle/>
          <a:p>
            <a:pPr algn="l">
              <a:lnSpc>
                <a:spcPts val="4037"/>
              </a:lnSpc>
            </a:pPr>
            <a:r>
              <a:rPr lang="en-US" sz="2884">
                <a:solidFill>
                  <a:srgbClr val="000000"/>
                </a:solidFill>
                <a:latin typeface="Code Pro"/>
                <a:ea typeface="Code Pro"/>
                <a:cs typeface="Code Pro"/>
                <a:sym typeface="Code Pro"/>
              </a:rPr>
              <a:t>You have money</a:t>
            </a:r>
          </a:p>
        </p:txBody>
      </p:sp>
      <p:sp>
        <p:nvSpPr>
          <p:cNvPr name="TextBox 10" id="10"/>
          <p:cNvSpPr txBox="true"/>
          <p:nvPr/>
        </p:nvSpPr>
        <p:spPr>
          <a:xfrm rot="0">
            <a:off x="1198245" y="5553936"/>
            <a:ext cx="4613494" cy="545854"/>
          </a:xfrm>
          <a:prstGeom prst="rect">
            <a:avLst/>
          </a:prstGeom>
        </p:spPr>
        <p:txBody>
          <a:bodyPr anchor="t" rtlCol="false" tIns="0" lIns="0" bIns="0" rIns="0">
            <a:spAutoFit/>
          </a:bodyPr>
          <a:lstStyle/>
          <a:p>
            <a:pPr algn="l">
              <a:lnSpc>
                <a:spcPts val="4037"/>
              </a:lnSpc>
            </a:pPr>
            <a:r>
              <a:rPr lang="en-US" sz="2884">
                <a:solidFill>
                  <a:srgbClr val="000000"/>
                </a:solidFill>
                <a:latin typeface="Code Pro"/>
                <a:ea typeface="Code Pro"/>
                <a:cs typeface="Code Pro"/>
                <a:sym typeface="Code Pro"/>
              </a:rPr>
              <a:t>You do not have money</a:t>
            </a:r>
          </a:p>
        </p:txBody>
      </p:sp>
      <p:sp>
        <p:nvSpPr>
          <p:cNvPr name="TextBox 11" id="11"/>
          <p:cNvSpPr txBox="true"/>
          <p:nvPr/>
        </p:nvSpPr>
        <p:spPr>
          <a:xfrm rot="0">
            <a:off x="5811739" y="4473156"/>
            <a:ext cx="3237753" cy="545854"/>
          </a:xfrm>
          <a:prstGeom prst="rect">
            <a:avLst/>
          </a:prstGeom>
        </p:spPr>
        <p:txBody>
          <a:bodyPr anchor="t" rtlCol="false" tIns="0" lIns="0" bIns="0" rIns="0">
            <a:spAutoFit/>
          </a:bodyPr>
          <a:lstStyle/>
          <a:p>
            <a:pPr algn="ctr">
              <a:lnSpc>
                <a:spcPts val="4037"/>
              </a:lnSpc>
            </a:pPr>
            <a:r>
              <a:rPr lang="en-US" sz="2884">
                <a:solidFill>
                  <a:srgbClr val="000000"/>
                </a:solidFill>
                <a:latin typeface="Code Pro"/>
                <a:ea typeface="Code Pro"/>
                <a:cs typeface="Code Pro"/>
                <a:sym typeface="Code Pro"/>
              </a:rPr>
              <a:t>TRUE</a:t>
            </a:r>
          </a:p>
        </p:txBody>
      </p:sp>
      <p:sp>
        <p:nvSpPr>
          <p:cNvPr name="TextBox 12" id="12"/>
          <p:cNvSpPr txBox="true"/>
          <p:nvPr/>
        </p:nvSpPr>
        <p:spPr>
          <a:xfrm rot="0">
            <a:off x="5811739" y="5553936"/>
            <a:ext cx="3237753" cy="545854"/>
          </a:xfrm>
          <a:prstGeom prst="rect">
            <a:avLst/>
          </a:prstGeom>
        </p:spPr>
        <p:txBody>
          <a:bodyPr anchor="t" rtlCol="false" tIns="0" lIns="0" bIns="0" rIns="0">
            <a:spAutoFit/>
          </a:bodyPr>
          <a:lstStyle/>
          <a:p>
            <a:pPr algn="ctr">
              <a:lnSpc>
                <a:spcPts val="4037"/>
              </a:lnSpc>
            </a:pPr>
            <a:r>
              <a:rPr lang="en-US" sz="2884">
                <a:solidFill>
                  <a:srgbClr val="000000"/>
                </a:solidFill>
                <a:latin typeface="Code Pro"/>
                <a:ea typeface="Code Pro"/>
                <a:cs typeface="Code Pro"/>
                <a:sym typeface="Code Pro"/>
              </a:rPr>
              <a:t>FALSE</a:t>
            </a:r>
          </a:p>
        </p:txBody>
      </p:sp>
      <p:sp>
        <p:nvSpPr>
          <p:cNvPr name="TextBox 13" id="13"/>
          <p:cNvSpPr txBox="true"/>
          <p:nvPr/>
        </p:nvSpPr>
        <p:spPr>
          <a:xfrm rot="0">
            <a:off x="1382711" y="7320851"/>
            <a:ext cx="3816318" cy="545854"/>
          </a:xfrm>
          <a:prstGeom prst="rect">
            <a:avLst/>
          </a:prstGeom>
        </p:spPr>
        <p:txBody>
          <a:bodyPr anchor="t" rtlCol="false" tIns="0" lIns="0" bIns="0" rIns="0">
            <a:spAutoFit/>
          </a:bodyPr>
          <a:lstStyle/>
          <a:p>
            <a:pPr algn="l">
              <a:lnSpc>
                <a:spcPts val="4037"/>
              </a:lnSpc>
            </a:pPr>
            <a:r>
              <a:rPr lang="en-US" sz="2884">
                <a:solidFill>
                  <a:srgbClr val="000000"/>
                </a:solidFill>
                <a:latin typeface="Code Pro"/>
                <a:ea typeface="Code Pro"/>
                <a:cs typeface="Code Pro"/>
                <a:sym typeface="Code Pro"/>
              </a:rPr>
              <a:t>You have a bad day</a:t>
            </a:r>
          </a:p>
        </p:txBody>
      </p:sp>
      <p:sp>
        <p:nvSpPr>
          <p:cNvPr name="TextBox 14" id="14"/>
          <p:cNvSpPr txBox="true"/>
          <p:nvPr/>
        </p:nvSpPr>
        <p:spPr>
          <a:xfrm rot="0">
            <a:off x="1198245" y="8132668"/>
            <a:ext cx="4394883" cy="1050679"/>
          </a:xfrm>
          <a:prstGeom prst="rect">
            <a:avLst/>
          </a:prstGeom>
        </p:spPr>
        <p:txBody>
          <a:bodyPr anchor="t" rtlCol="false" tIns="0" lIns="0" bIns="0" rIns="0">
            <a:spAutoFit/>
          </a:bodyPr>
          <a:lstStyle/>
          <a:p>
            <a:pPr algn="ctr">
              <a:lnSpc>
                <a:spcPts val="4037"/>
              </a:lnSpc>
            </a:pPr>
            <a:r>
              <a:rPr lang="en-US" sz="2884">
                <a:solidFill>
                  <a:srgbClr val="000000"/>
                </a:solidFill>
                <a:latin typeface="Code Pro"/>
                <a:ea typeface="Code Pro"/>
                <a:cs typeface="Code Pro"/>
                <a:sym typeface="Code Pro"/>
              </a:rPr>
              <a:t>You do not have a bad day</a:t>
            </a:r>
          </a:p>
        </p:txBody>
      </p:sp>
      <p:sp>
        <p:nvSpPr>
          <p:cNvPr name="TextBox 15" id="15"/>
          <p:cNvSpPr txBox="true"/>
          <p:nvPr/>
        </p:nvSpPr>
        <p:spPr>
          <a:xfrm rot="0">
            <a:off x="5811739" y="7320851"/>
            <a:ext cx="3237753" cy="545854"/>
          </a:xfrm>
          <a:prstGeom prst="rect">
            <a:avLst/>
          </a:prstGeom>
        </p:spPr>
        <p:txBody>
          <a:bodyPr anchor="t" rtlCol="false" tIns="0" lIns="0" bIns="0" rIns="0">
            <a:spAutoFit/>
          </a:bodyPr>
          <a:lstStyle/>
          <a:p>
            <a:pPr algn="ctr">
              <a:lnSpc>
                <a:spcPts val="4037"/>
              </a:lnSpc>
            </a:pPr>
            <a:r>
              <a:rPr lang="en-US" sz="2884">
                <a:solidFill>
                  <a:srgbClr val="000000"/>
                </a:solidFill>
                <a:latin typeface="Code Pro"/>
                <a:ea typeface="Code Pro"/>
                <a:cs typeface="Code Pro"/>
                <a:sym typeface="Code Pro"/>
              </a:rPr>
              <a:t>TRUE</a:t>
            </a:r>
          </a:p>
        </p:txBody>
      </p:sp>
      <p:sp>
        <p:nvSpPr>
          <p:cNvPr name="TextBox 16" id="16"/>
          <p:cNvSpPr txBox="true"/>
          <p:nvPr/>
        </p:nvSpPr>
        <p:spPr>
          <a:xfrm rot="0">
            <a:off x="5811739" y="8401631"/>
            <a:ext cx="3237753" cy="545854"/>
          </a:xfrm>
          <a:prstGeom prst="rect">
            <a:avLst/>
          </a:prstGeom>
        </p:spPr>
        <p:txBody>
          <a:bodyPr anchor="t" rtlCol="false" tIns="0" lIns="0" bIns="0" rIns="0">
            <a:spAutoFit/>
          </a:bodyPr>
          <a:lstStyle/>
          <a:p>
            <a:pPr algn="ctr">
              <a:lnSpc>
                <a:spcPts val="4037"/>
              </a:lnSpc>
            </a:pPr>
            <a:r>
              <a:rPr lang="en-US" sz="2884">
                <a:solidFill>
                  <a:srgbClr val="000000"/>
                </a:solidFill>
                <a:latin typeface="Code Pro"/>
                <a:ea typeface="Code Pro"/>
                <a:cs typeface="Code Pro"/>
                <a:sym typeface="Code Pro"/>
              </a:rPr>
              <a:t>FALSE</a:t>
            </a:r>
          </a:p>
        </p:txBody>
      </p:sp>
      <p:grpSp>
        <p:nvGrpSpPr>
          <p:cNvPr name="Group 17" id="17"/>
          <p:cNvGrpSpPr/>
          <p:nvPr/>
        </p:nvGrpSpPr>
        <p:grpSpPr>
          <a:xfrm rot="0">
            <a:off x="2703297" y="180743"/>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9652369" y="59893"/>
            <a:ext cx="4029453" cy="3230759"/>
          </a:xfrm>
          <a:custGeom>
            <a:avLst/>
            <a:gdLst/>
            <a:ahLst/>
            <a:cxnLst/>
            <a:rect r="r" b="b" t="t" l="l"/>
            <a:pathLst>
              <a:path h="3230759" w="4029453">
                <a:moveTo>
                  <a:pt x="0" y="0"/>
                </a:moveTo>
                <a:lnTo>
                  <a:pt x="4029453" y="0"/>
                </a:lnTo>
                <a:lnTo>
                  <a:pt x="4029453" y="3230759"/>
                </a:lnTo>
                <a:lnTo>
                  <a:pt x="0" y="32307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4" id="4"/>
          <p:cNvGraphicFramePr>
            <a:graphicFrameLocks noGrp="true"/>
          </p:cNvGraphicFramePr>
          <p:nvPr/>
        </p:nvGraphicFramePr>
        <p:xfrm>
          <a:off x="1727960" y="2262538"/>
          <a:ext cx="13512800" cy="7772400"/>
        </p:xfrm>
        <a:graphic>
          <a:graphicData uri="http://schemas.openxmlformats.org/drawingml/2006/table">
            <a:tbl>
              <a:tblPr/>
              <a:tblGrid>
                <a:gridCol w="1930400"/>
                <a:gridCol w="1930400"/>
                <a:gridCol w="1930400"/>
                <a:gridCol w="1930400"/>
                <a:gridCol w="1930400"/>
                <a:gridCol w="1930400"/>
                <a:gridCol w="1930400"/>
              </a:tblGrid>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8636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bl>
          </a:graphicData>
        </a:graphic>
      </p:graphicFrame>
      <p:sp>
        <p:nvSpPr>
          <p:cNvPr name="TextBox 5" id="5"/>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6  </a:t>
            </a:r>
          </a:p>
        </p:txBody>
      </p:sp>
      <p:sp>
        <p:nvSpPr>
          <p:cNvPr name="TextBox 6" id="6"/>
          <p:cNvSpPr txBox="true"/>
          <p:nvPr/>
        </p:nvSpPr>
        <p:spPr>
          <a:xfrm rot="0">
            <a:off x="10080464" y="223250"/>
            <a:ext cx="3173264" cy="1520056"/>
          </a:xfrm>
          <a:prstGeom prst="rect">
            <a:avLst/>
          </a:prstGeom>
        </p:spPr>
        <p:txBody>
          <a:bodyPr anchor="t" rtlCol="false" tIns="0" lIns="0" bIns="0" rIns="0">
            <a:spAutoFit/>
          </a:bodyPr>
          <a:lstStyle/>
          <a:p>
            <a:pPr algn="ctr">
              <a:lnSpc>
                <a:spcPts val="3891"/>
              </a:lnSpc>
            </a:pPr>
            <a:r>
              <a:rPr lang="en-US" sz="2779">
                <a:solidFill>
                  <a:srgbClr val="000000"/>
                </a:solidFill>
                <a:latin typeface="Arimo"/>
                <a:ea typeface="Arimo"/>
                <a:cs typeface="Arimo"/>
                <a:sym typeface="Arimo"/>
              </a:rPr>
              <a:t>(B AND C) OR </a:t>
            </a:r>
          </a:p>
          <a:p>
            <a:pPr algn="ctr">
              <a:lnSpc>
                <a:spcPts val="3891"/>
              </a:lnSpc>
            </a:pPr>
            <a:r>
              <a:rPr lang="en-US" sz="2779">
                <a:solidFill>
                  <a:srgbClr val="000000"/>
                </a:solidFill>
                <a:latin typeface="Arimo"/>
                <a:ea typeface="Arimo"/>
                <a:cs typeface="Arimo"/>
                <a:sym typeface="Arimo"/>
              </a:rPr>
              <a:t>(A AND C) OR </a:t>
            </a:r>
          </a:p>
          <a:p>
            <a:pPr algn="ctr">
              <a:lnSpc>
                <a:spcPts val="3891"/>
              </a:lnSpc>
            </a:pPr>
            <a:r>
              <a:rPr lang="en-US" sz="2779">
                <a:solidFill>
                  <a:srgbClr val="000000"/>
                </a:solidFill>
                <a:latin typeface="Arimo"/>
                <a:ea typeface="Arimo"/>
                <a:cs typeface="Arimo"/>
                <a:sym typeface="Arimo"/>
              </a:rPr>
              <a:t> (A AND B)</a:t>
            </a:r>
          </a:p>
        </p:txBody>
      </p:sp>
      <p:sp>
        <p:nvSpPr>
          <p:cNvPr name="TextBox 7" id="7"/>
          <p:cNvSpPr txBox="true"/>
          <p:nvPr/>
        </p:nvSpPr>
        <p:spPr>
          <a:xfrm rot="0">
            <a:off x="1342543" y="221096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A</a:t>
            </a:r>
          </a:p>
        </p:txBody>
      </p:sp>
      <p:sp>
        <p:nvSpPr>
          <p:cNvPr name="TextBox 8" id="8"/>
          <p:cNvSpPr txBox="true"/>
          <p:nvPr/>
        </p:nvSpPr>
        <p:spPr>
          <a:xfrm rot="0">
            <a:off x="1342543" y="3096006"/>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9" id="9"/>
          <p:cNvSpPr txBox="true"/>
          <p:nvPr/>
        </p:nvSpPr>
        <p:spPr>
          <a:xfrm rot="0">
            <a:off x="1342543" y="3981044"/>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10" id="10"/>
          <p:cNvSpPr txBox="true"/>
          <p:nvPr/>
        </p:nvSpPr>
        <p:spPr>
          <a:xfrm rot="0">
            <a:off x="2997173" y="2213681"/>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B</a:t>
            </a:r>
          </a:p>
        </p:txBody>
      </p:sp>
      <p:sp>
        <p:nvSpPr>
          <p:cNvPr name="TextBox 11" id="11"/>
          <p:cNvSpPr txBox="true"/>
          <p:nvPr/>
        </p:nvSpPr>
        <p:spPr>
          <a:xfrm rot="0">
            <a:off x="2997173" y="3079700"/>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12" id="12"/>
          <p:cNvSpPr txBox="true"/>
          <p:nvPr/>
        </p:nvSpPr>
        <p:spPr>
          <a:xfrm rot="0">
            <a:off x="1342543" y="673250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13" id="13"/>
          <p:cNvSpPr txBox="true"/>
          <p:nvPr/>
        </p:nvSpPr>
        <p:spPr>
          <a:xfrm rot="0">
            <a:off x="1342543" y="7580220"/>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14" id="14"/>
          <p:cNvSpPr txBox="true"/>
          <p:nvPr/>
        </p:nvSpPr>
        <p:spPr>
          <a:xfrm rot="0">
            <a:off x="1342543" y="4924207"/>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15" id="15"/>
          <p:cNvSpPr txBox="true"/>
          <p:nvPr/>
        </p:nvSpPr>
        <p:spPr>
          <a:xfrm rot="0">
            <a:off x="1342543" y="847035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16" id="16"/>
          <p:cNvSpPr txBox="true"/>
          <p:nvPr/>
        </p:nvSpPr>
        <p:spPr>
          <a:xfrm rot="0">
            <a:off x="2997173" y="578933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17" id="17"/>
          <p:cNvSpPr txBox="true"/>
          <p:nvPr/>
        </p:nvSpPr>
        <p:spPr>
          <a:xfrm rot="0">
            <a:off x="5574353" y="2266234"/>
            <a:ext cx="1403023" cy="697243"/>
          </a:xfrm>
          <a:prstGeom prst="rect">
            <a:avLst/>
          </a:prstGeom>
        </p:spPr>
        <p:txBody>
          <a:bodyPr anchor="t" rtlCol="false" tIns="0" lIns="0" bIns="0" rIns="0">
            <a:spAutoFit/>
          </a:bodyPr>
          <a:lstStyle/>
          <a:p>
            <a:pPr algn="ctr">
              <a:lnSpc>
                <a:spcPts val="4980"/>
              </a:lnSpc>
            </a:pPr>
            <a:r>
              <a:rPr lang="en-US" sz="3558">
                <a:solidFill>
                  <a:srgbClr val="000000"/>
                </a:solidFill>
                <a:latin typeface="Arimo"/>
                <a:ea typeface="Arimo"/>
                <a:cs typeface="Arimo"/>
                <a:sym typeface="Arimo"/>
              </a:rPr>
              <a:t>C</a:t>
            </a:r>
          </a:p>
        </p:txBody>
      </p:sp>
      <p:sp>
        <p:nvSpPr>
          <p:cNvPr name="TextBox 18" id="18"/>
          <p:cNvSpPr txBox="true"/>
          <p:nvPr/>
        </p:nvSpPr>
        <p:spPr>
          <a:xfrm rot="0">
            <a:off x="5574925" y="3083292"/>
            <a:ext cx="1403023" cy="780179"/>
          </a:xfrm>
          <a:prstGeom prst="rect">
            <a:avLst/>
          </a:prstGeom>
        </p:spPr>
        <p:txBody>
          <a:bodyPr anchor="t" rtlCol="false" tIns="0" lIns="0" bIns="0" rIns="0">
            <a:spAutoFit/>
          </a:bodyPr>
          <a:lstStyle/>
          <a:p>
            <a:pPr algn="ctr">
              <a:lnSpc>
                <a:spcPts val="5610"/>
              </a:lnSpc>
            </a:pPr>
            <a:r>
              <a:rPr lang="en-US" sz="4008">
                <a:solidFill>
                  <a:srgbClr val="000000"/>
                </a:solidFill>
                <a:latin typeface="Arimo"/>
                <a:ea typeface="Arimo"/>
                <a:cs typeface="Arimo"/>
                <a:sym typeface="Arimo"/>
              </a:rPr>
              <a:t>0</a:t>
            </a:r>
          </a:p>
        </p:txBody>
      </p:sp>
      <p:sp>
        <p:nvSpPr>
          <p:cNvPr name="TextBox 19" id="19"/>
          <p:cNvSpPr txBox="true"/>
          <p:nvPr/>
        </p:nvSpPr>
        <p:spPr>
          <a:xfrm rot="0">
            <a:off x="4987275" y="394843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20" id="20"/>
          <p:cNvSpPr txBox="true"/>
          <p:nvPr/>
        </p:nvSpPr>
        <p:spPr>
          <a:xfrm rot="0">
            <a:off x="2997745" y="483835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21" id="21"/>
          <p:cNvSpPr txBox="true"/>
          <p:nvPr/>
        </p:nvSpPr>
        <p:spPr>
          <a:xfrm rot="0">
            <a:off x="4987275" y="574890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22" id="22"/>
          <p:cNvSpPr txBox="true"/>
          <p:nvPr/>
        </p:nvSpPr>
        <p:spPr>
          <a:xfrm rot="0">
            <a:off x="2997745" y="394843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23" id="23"/>
          <p:cNvSpPr txBox="true"/>
          <p:nvPr/>
        </p:nvSpPr>
        <p:spPr>
          <a:xfrm rot="0">
            <a:off x="4987275" y="484718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24" id="24"/>
          <p:cNvSpPr txBox="true"/>
          <p:nvPr/>
        </p:nvSpPr>
        <p:spPr>
          <a:xfrm rot="0">
            <a:off x="1342543" y="579313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25" id="25"/>
          <p:cNvSpPr txBox="true"/>
          <p:nvPr/>
        </p:nvSpPr>
        <p:spPr>
          <a:xfrm rot="0">
            <a:off x="3129163" y="669387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26" id="26"/>
          <p:cNvSpPr txBox="true"/>
          <p:nvPr/>
        </p:nvSpPr>
        <p:spPr>
          <a:xfrm rot="0">
            <a:off x="4987846" y="6658267"/>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27" id="27"/>
          <p:cNvSpPr txBox="true"/>
          <p:nvPr/>
        </p:nvSpPr>
        <p:spPr>
          <a:xfrm rot="0">
            <a:off x="3166228" y="7559010"/>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28" id="28"/>
          <p:cNvSpPr txBox="true"/>
          <p:nvPr/>
        </p:nvSpPr>
        <p:spPr>
          <a:xfrm rot="0">
            <a:off x="4987846" y="7584016"/>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29" id="29"/>
          <p:cNvSpPr txBox="true"/>
          <p:nvPr/>
        </p:nvSpPr>
        <p:spPr>
          <a:xfrm rot="0">
            <a:off x="3166228" y="848475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30" id="30"/>
          <p:cNvSpPr txBox="true"/>
          <p:nvPr/>
        </p:nvSpPr>
        <p:spPr>
          <a:xfrm rot="0">
            <a:off x="4987846" y="8495364"/>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31" id="31"/>
          <p:cNvSpPr txBox="true"/>
          <p:nvPr/>
        </p:nvSpPr>
        <p:spPr>
          <a:xfrm rot="0">
            <a:off x="1342543" y="934308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32" id="32"/>
          <p:cNvSpPr txBox="true"/>
          <p:nvPr/>
        </p:nvSpPr>
        <p:spPr>
          <a:xfrm rot="0">
            <a:off x="3166228" y="932187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33" id="33"/>
          <p:cNvSpPr txBox="true"/>
          <p:nvPr/>
        </p:nvSpPr>
        <p:spPr>
          <a:xfrm rot="0">
            <a:off x="4987846" y="932187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34" id="34"/>
          <p:cNvSpPr txBox="true"/>
          <p:nvPr/>
        </p:nvSpPr>
        <p:spPr>
          <a:xfrm rot="0">
            <a:off x="7749739" y="2313859"/>
            <a:ext cx="1553817" cy="486400"/>
          </a:xfrm>
          <a:prstGeom prst="rect">
            <a:avLst/>
          </a:prstGeom>
        </p:spPr>
        <p:txBody>
          <a:bodyPr anchor="t" rtlCol="false" tIns="0" lIns="0" bIns="0" rIns="0">
            <a:spAutoFit/>
          </a:bodyPr>
          <a:lstStyle/>
          <a:p>
            <a:pPr algn="ctr">
              <a:lnSpc>
                <a:spcPts val="3455"/>
              </a:lnSpc>
            </a:pPr>
            <a:r>
              <a:rPr lang="en-US" sz="2467">
                <a:solidFill>
                  <a:srgbClr val="000000"/>
                </a:solidFill>
                <a:latin typeface="Arimo"/>
                <a:ea typeface="Arimo"/>
                <a:cs typeface="Arimo"/>
                <a:sym typeface="Arimo"/>
              </a:rPr>
              <a:t>B AND C</a:t>
            </a:r>
          </a:p>
        </p:txBody>
      </p:sp>
      <p:sp>
        <p:nvSpPr>
          <p:cNvPr name="TextBox 35" id="35"/>
          <p:cNvSpPr txBox="true"/>
          <p:nvPr/>
        </p:nvSpPr>
        <p:spPr>
          <a:xfrm rot="0">
            <a:off x="9652369" y="2313859"/>
            <a:ext cx="1553817" cy="486400"/>
          </a:xfrm>
          <a:prstGeom prst="rect">
            <a:avLst/>
          </a:prstGeom>
        </p:spPr>
        <p:txBody>
          <a:bodyPr anchor="t" rtlCol="false" tIns="0" lIns="0" bIns="0" rIns="0">
            <a:spAutoFit/>
          </a:bodyPr>
          <a:lstStyle/>
          <a:p>
            <a:pPr algn="ctr">
              <a:lnSpc>
                <a:spcPts val="3455"/>
              </a:lnSpc>
            </a:pPr>
            <a:r>
              <a:rPr lang="en-US" sz="2467">
                <a:solidFill>
                  <a:srgbClr val="000000"/>
                </a:solidFill>
                <a:latin typeface="Arimo"/>
                <a:ea typeface="Arimo"/>
                <a:cs typeface="Arimo"/>
                <a:sym typeface="Arimo"/>
              </a:rPr>
              <a:t>A AND C</a:t>
            </a:r>
          </a:p>
        </p:txBody>
      </p:sp>
      <p:sp>
        <p:nvSpPr>
          <p:cNvPr name="TextBox 36" id="36"/>
          <p:cNvSpPr txBox="true"/>
          <p:nvPr/>
        </p:nvSpPr>
        <p:spPr>
          <a:xfrm rot="0">
            <a:off x="11667096" y="2313859"/>
            <a:ext cx="1553817" cy="486400"/>
          </a:xfrm>
          <a:prstGeom prst="rect">
            <a:avLst/>
          </a:prstGeom>
        </p:spPr>
        <p:txBody>
          <a:bodyPr anchor="t" rtlCol="false" tIns="0" lIns="0" bIns="0" rIns="0">
            <a:spAutoFit/>
          </a:bodyPr>
          <a:lstStyle/>
          <a:p>
            <a:pPr algn="ctr">
              <a:lnSpc>
                <a:spcPts val="3455"/>
              </a:lnSpc>
            </a:pPr>
            <a:r>
              <a:rPr lang="en-US" sz="2467">
                <a:solidFill>
                  <a:srgbClr val="000000"/>
                </a:solidFill>
                <a:latin typeface="Arimo"/>
                <a:ea typeface="Arimo"/>
                <a:cs typeface="Arimo"/>
                <a:sym typeface="Arimo"/>
              </a:rPr>
              <a:t>A AND B </a:t>
            </a:r>
          </a:p>
        </p:txBody>
      </p:sp>
      <p:sp>
        <p:nvSpPr>
          <p:cNvPr name="Freeform 37" id="37"/>
          <p:cNvSpPr/>
          <p:nvPr/>
        </p:nvSpPr>
        <p:spPr>
          <a:xfrm flipH="false" flipV="false" rot="5238139">
            <a:off x="12879736" y="930935"/>
            <a:ext cx="2068309" cy="1530548"/>
          </a:xfrm>
          <a:custGeom>
            <a:avLst/>
            <a:gdLst/>
            <a:ahLst/>
            <a:cxnLst/>
            <a:rect r="r" b="b" t="t" l="l"/>
            <a:pathLst>
              <a:path h="1530548" w="2068309">
                <a:moveTo>
                  <a:pt x="0" y="0"/>
                </a:moveTo>
                <a:lnTo>
                  <a:pt x="2068309" y="0"/>
                </a:lnTo>
                <a:lnTo>
                  <a:pt x="2068309" y="1530548"/>
                </a:lnTo>
                <a:lnTo>
                  <a:pt x="0" y="1530548"/>
                </a:lnTo>
                <a:lnTo>
                  <a:pt x="0" y="0"/>
                </a:lnTo>
                <a:close/>
              </a:path>
            </a:pathLst>
          </a:custGeom>
          <a:blipFill>
            <a:blip r:embed="rId6">
              <a:extLst>
                <a:ext uri="{96DAC541-7B7A-43D3-8B79-37D633B846F1}">
                  <asvg:svgBlip xmlns:asvg="http://schemas.microsoft.com/office/drawing/2016/SVG/main" r:embed="rId7"/>
                </a:ext>
              </a:extLst>
            </a:blip>
            <a:stretch>
              <a:fillRect l="0" t="0" r="0" b="-1041"/>
            </a:stretch>
          </a:blipFill>
        </p:spPr>
      </p:sp>
      <p:sp>
        <p:nvSpPr>
          <p:cNvPr name="TextBox 38" id="38"/>
          <p:cNvSpPr txBox="true"/>
          <p:nvPr/>
        </p:nvSpPr>
        <p:spPr>
          <a:xfrm rot="0">
            <a:off x="7825422" y="3083292"/>
            <a:ext cx="1403023" cy="780179"/>
          </a:xfrm>
          <a:prstGeom prst="rect">
            <a:avLst/>
          </a:prstGeom>
        </p:spPr>
        <p:txBody>
          <a:bodyPr anchor="t" rtlCol="false" tIns="0" lIns="0" bIns="0" rIns="0">
            <a:spAutoFit/>
          </a:bodyPr>
          <a:lstStyle/>
          <a:p>
            <a:pPr algn="ctr">
              <a:lnSpc>
                <a:spcPts val="5610"/>
              </a:lnSpc>
            </a:pPr>
            <a:r>
              <a:rPr lang="en-US" sz="4008">
                <a:solidFill>
                  <a:srgbClr val="000000"/>
                </a:solidFill>
                <a:latin typeface="Arimo"/>
                <a:ea typeface="Arimo"/>
                <a:cs typeface="Arimo"/>
                <a:sym typeface="Arimo"/>
              </a:rPr>
              <a:t>0</a:t>
            </a:r>
          </a:p>
        </p:txBody>
      </p:sp>
      <p:sp>
        <p:nvSpPr>
          <p:cNvPr name="TextBox 39" id="39"/>
          <p:cNvSpPr txBox="true"/>
          <p:nvPr/>
        </p:nvSpPr>
        <p:spPr>
          <a:xfrm rot="0">
            <a:off x="7237772" y="394843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0" id="40"/>
          <p:cNvSpPr txBox="true"/>
          <p:nvPr/>
        </p:nvSpPr>
        <p:spPr>
          <a:xfrm rot="0">
            <a:off x="7237772" y="574890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41" id="41"/>
          <p:cNvSpPr txBox="true"/>
          <p:nvPr/>
        </p:nvSpPr>
        <p:spPr>
          <a:xfrm rot="0">
            <a:off x="7237772" y="484718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2" id="42"/>
          <p:cNvSpPr txBox="true"/>
          <p:nvPr/>
        </p:nvSpPr>
        <p:spPr>
          <a:xfrm rot="0">
            <a:off x="7238343" y="6658267"/>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3" id="43"/>
          <p:cNvSpPr txBox="true"/>
          <p:nvPr/>
        </p:nvSpPr>
        <p:spPr>
          <a:xfrm rot="0">
            <a:off x="7238343" y="7584016"/>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4" id="44"/>
          <p:cNvSpPr txBox="true"/>
          <p:nvPr/>
        </p:nvSpPr>
        <p:spPr>
          <a:xfrm rot="0">
            <a:off x="7238343" y="8495364"/>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5" id="45"/>
          <p:cNvSpPr txBox="true"/>
          <p:nvPr/>
        </p:nvSpPr>
        <p:spPr>
          <a:xfrm rot="0">
            <a:off x="7238343" y="932187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46" id="46"/>
          <p:cNvSpPr txBox="true"/>
          <p:nvPr/>
        </p:nvSpPr>
        <p:spPr>
          <a:xfrm rot="0">
            <a:off x="9676995" y="3083292"/>
            <a:ext cx="1403023" cy="780179"/>
          </a:xfrm>
          <a:prstGeom prst="rect">
            <a:avLst/>
          </a:prstGeom>
        </p:spPr>
        <p:txBody>
          <a:bodyPr anchor="t" rtlCol="false" tIns="0" lIns="0" bIns="0" rIns="0">
            <a:spAutoFit/>
          </a:bodyPr>
          <a:lstStyle/>
          <a:p>
            <a:pPr algn="ctr">
              <a:lnSpc>
                <a:spcPts val="5610"/>
              </a:lnSpc>
            </a:pPr>
            <a:r>
              <a:rPr lang="en-US" sz="4008">
                <a:solidFill>
                  <a:srgbClr val="000000"/>
                </a:solidFill>
                <a:latin typeface="Arimo"/>
                <a:ea typeface="Arimo"/>
                <a:cs typeface="Arimo"/>
                <a:sym typeface="Arimo"/>
              </a:rPr>
              <a:t>0</a:t>
            </a:r>
          </a:p>
        </p:txBody>
      </p:sp>
      <p:sp>
        <p:nvSpPr>
          <p:cNvPr name="TextBox 47" id="47"/>
          <p:cNvSpPr txBox="true"/>
          <p:nvPr/>
        </p:nvSpPr>
        <p:spPr>
          <a:xfrm rot="0">
            <a:off x="9089344" y="394843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8" id="48"/>
          <p:cNvSpPr txBox="true"/>
          <p:nvPr/>
        </p:nvSpPr>
        <p:spPr>
          <a:xfrm rot="0">
            <a:off x="9089344" y="574890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49" id="49"/>
          <p:cNvSpPr txBox="true"/>
          <p:nvPr/>
        </p:nvSpPr>
        <p:spPr>
          <a:xfrm rot="0">
            <a:off x="9089344" y="484718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0" id="50"/>
          <p:cNvSpPr txBox="true"/>
          <p:nvPr/>
        </p:nvSpPr>
        <p:spPr>
          <a:xfrm rot="0">
            <a:off x="9089916" y="6658267"/>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1" id="51"/>
          <p:cNvSpPr txBox="true"/>
          <p:nvPr/>
        </p:nvSpPr>
        <p:spPr>
          <a:xfrm rot="0">
            <a:off x="9089916" y="7584016"/>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52" id="52"/>
          <p:cNvSpPr txBox="true"/>
          <p:nvPr/>
        </p:nvSpPr>
        <p:spPr>
          <a:xfrm rot="0">
            <a:off x="9089916" y="8495364"/>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3" id="53"/>
          <p:cNvSpPr txBox="true"/>
          <p:nvPr/>
        </p:nvSpPr>
        <p:spPr>
          <a:xfrm rot="0">
            <a:off x="9089916" y="932187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54" id="54"/>
          <p:cNvSpPr txBox="true"/>
          <p:nvPr/>
        </p:nvSpPr>
        <p:spPr>
          <a:xfrm rot="0">
            <a:off x="11667668" y="3105531"/>
            <a:ext cx="1403023" cy="780179"/>
          </a:xfrm>
          <a:prstGeom prst="rect">
            <a:avLst/>
          </a:prstGeom>
        </p:spPr>
        <p:txBody>
          <a:bodyPr anchor="t" rtlCol="false" tIns="0" lIns="0" bIns="0" rIns="0">
            <a:spAutoFit/>
          </a:bodyPr>
          <a:lstStyle/>
          <a:p>
            <a:pPr algn="ctr">
              <a:lnSpc>
                <a:spcPts val="5610"/>
              </a:lnSpc>
            </a:pPr>
            <a:r>
              <a:rPr lang="en-US" sz="4008">
                <a:solidFill>
                  <a:srgbClr val="000000"/>
                </a:solidFill>
                <a:latin typeface="Arimo"/>
                <a:ea typeface="Arimo"/>
                <a:cs typeface="Arimo"/>
                <a:sym typeface="Arimo"/>
              </a:rPr>
              <a:t>0</a:t>
            </a:r>
          </a:p>
        </p:txBody>
      </p:sp>
      <p:sp>
        <p:nvSpPr>
          <p:cNvPr name="TextBox 55" id="55"/>
          <p:cNvSpPr txBox="true"/>
          <p:nvPr/>
        </p:nvSpPr>
        <p:spPr>
          <a:xfrm rot="0">
            <a:off x="11080018" y="397067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6" id="56"/>
          <p:cNvSpPr txBox="true"/>
          <p:nvPr/>
        </p:nvSpPr>
        <p:spPr>
          <a:xfrm rot="0">
            <a:off x="11080018" y="577114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7" id="57"/>
          <p:cNvSpPr txBox="true"/>
          <p:nvPr/>
        </p:nvSpPr>
        <p:spPr>
          <a:xfrm rot="0">
            <a:off x="11080018" y="486942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8" id="58"/>
          <p:cNvSpPr txBox="true"/>
          <p:nvPr/>
        </p:nvSpPr>
        <p:spPr>
          <a:xfrm rot="0">
            <a:off x="11080589" y="6680507"/>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59" id="59"/>
          <p:cNvSpPr txBox="true"/>
          <p:nvPr/>
        </p:nvSpPr>
        <p:spPr>
          <a:xfrm rot="0">
            <a:off x="11080589" y="760625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60" id="60"/>
          <p:cNvSpPr txBox="true"/>
          <p:nvPr/>
        </p:nvSpPr>
        <p:spPr>
          <a:xfrm rot="0">
            <a:off x="11080589" y="8517603"/>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61" id="61"/>
          <p:cNvSpPr txBox="true"/>
          <p:nvPr/>
        </p:nvSpPr>
        <p:spPr>
          <a:xfrm rot="0">
            <a:off x="11080589" y="9344111"/>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62" id="62"/>
          <p:cNvSpPr txBox="true"/>
          <p:nvPr/>
        </p:nvSpPr>
        <p:spPr>
          <a:xfrm rot="0">
            <a:off x="13808563" y="3083292"/>
            <a:ext cx="1403023" cy="780179"/>
          </a:xfrm>
          <a:prstGeom prst="rect">
            <a:avLst/>
          </a:prstGeom>
        </p:spPr>
        <p:txBody>
          <a:bodyPr anchor="t" rtlCol="false" tIns="0" lIns="0" bIns="0" rIns="0">
            <a:spAutoFit/>
          </a:bodyPr>
          <a:lstStyle/>
          <a:p>
            <a:pPr algn="ctr">
              <a:lnSpc>
                <a:spcPts val="5610"/>
              </a:lnSpc>
            </a:pPr>
            <a:r>
              <a:rPr lang="en-US" sz="4008">
                <a:solidFill>
                  <a:srgbClr val="000000"/>
                </a:solidFill>
                <a:latin typeface="Arimo"/>
                <a:ea typeface="Arimo"/>
                <a:cs typeface="Arimo"/>
                <a:sym typeface="Arimo"/>
              </a:rPr>
              <a:t>0</a:t>
            </a:r>
          </a:p>
        </p:txBody>
      </p:sp>
      <p:sp>
        <p:nvSpPr>
          <p:cNvPr name="TextBox 63" id="63"/>
          <p:cNvSpPr txBox="true"/>
          <p:nvPr/>
        </p:nvSpPr>
        <p:spPr>
          <a:xfrm rot="0">
            <a:off x="13220912" y="3948435"/>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64" id="64"/>
          <p:cNvSpPr txBox="true"/>
          <p:nvPr/>
        </p:nvSpPr>
        <p:spPr>
          <a:xfrm rot="0">
            <a:off x="13220912" y="5748909"/>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65" id="65"/>
          <p:cNvSpPr txBox="true"/>
          <p:nvPr/>
        </p:nvSpPr>
        <p:spPr>
          <a:xfrm rot="0">
            <a:off x="13220912" y="4847188"/>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66" id="66"/>
          <p:cNvSpPr txBox="true"/>
          <p:nvPr/>
        </p:nvSpPr>
        <p:spPr>
          <a:xfrm rot="0">
            <a:off x="13221484" y="6658267"/>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0</a:t>
            </a:r>
          </a:p>
        </p:txBody>
      </p:sp>
      <p:sp>
        <p:nvSpPr>
          <p:cNvPr name="TextBox 67" id="67"/>
          <p:cNvSpPr txBox="true"/>
          <p:nvPr/>
        </p:nvSpPr>
        <p:spPr>
          <a:xfrm rot="0">
            <a:off x="13221484" y="7584016"/>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68" id="68"/>
          <p:cNvSpPr txBox="true"/>
          <p:nvPr/>
        </p:nvSpPr>
        <p:spPr>
          <a:xfrm rot="0">
            <a:off x="13221484" y="8495364"/>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sp>
        <p:nvSpPr>
          <p:cNvPr name="TextBox 69" id="69"/>
          <p:cNvSpPr txBox="true"/>
          <p:nvPr/>
        </p:nvSpPr>
        <p:spPr>
          <a:xfrm rot="0">
            <a:off x="13221484" y="9321872"/>
            <a:ext cx="2577180" cy="798144"/>
          </a:xfrm>
          <a:prstGeom prst="rect">
            <a:avLst/>
          </a:prstGeom>
        </p:spPr>
        <p:txBody>
          <a:bodyPr anchor="t" rtlCol="false" tIns="0" lIns="0" bIns="0" rIns="0">
            <a:spAutoFit/>
          </a:bodyPr>
          <a:lstStyle/>
          <a:p>
            <a:pPr algn="ctr">
              <a:lnSpc>
                <a:spcPts val="5730"/>
              </a:lnSpc>
            </a:pPr>
            <a:r>
              <a:rPr lang="en-US" sz="4093">
                <a:solidFill>
                  <a:srgbClr val="000000"/>
                </a:solidFill>
                <a:latin typeface="Arimo"/>
                <a:ea typeface="Arimo"/>
                <a:cs typeface="Arimo"/>
                <a:sym typeface="Arimo"/>
              </a:rPr>
              <a:t>1</a:t>
            </a:r>
          </a:p>
        </p:txBody>
      </p:sp>
      <p:grpSp>
        <p:nvGrpSpPr>
          <p:cNvPr name="Group 70" id="70"/>
          <p:cNvGrpSpPr/>
          <p:nvPr/>
        </p:nvGrpSpPr>
        <p:grpSpPr>
          <a:xfrm rot="0">
            <a:off x="2703297" y="180743"/>
            <a:ext cx="13213526" cy="9925515"/>
            <a:chOff x="0" y="0"/>
            <a:chExt cx="17618034" cy="13234020"/>
          </a:xfrm>
        </p:grpSpPr>
        <p:sp>
          <p:nvSpPr>
            <p:cNvPr name="Freeform 71" id="7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8">
                <a:alphaModFix amt="70000"/>
              </a:blip>
              <a:stretch>
                <a:fillRect l="0" t="0" r="0" b="0"/>
              </a:stretch>
            </a:blipFill>
          </p:spPr>
        </p:sp>
        <p:sp>
          <p:nvSpPr>
            <p:cNvPr name="Freeform 72" id="7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9">
                <a:alphaModFix amt="9999"/>
              </a:blip>
              <a:stretch>
                <a:fillRect l="0" t="0" r="0" b="0"/>
              </a:stretch>
            </a:blipFill>
          </p:spPr>
        </p:sp>
        <p:sp>
          <p:nvSpPr>
            <p:cNvPr name="TextBox 73" id="7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0" tooltip="http://www.exampaperspractice.co.uk"/>
                </a:rPr>
                <a:t>www.exampaperspractice.co.uk</a:t>
              </a:r>
            </a:p>
          </p:txBody>
        </p:sp>
      </p:gr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bg>
      <p:bgPr>
        <a:solidFill>
          <a:srgbClr val="FFDE59"/>
        </a:solidFill>
      </p:bgPr>
    </p:bg>
    <p:spTree>
      <p:nvGrpSpPr>
        <p:cNvPr id="1" name=""/>
        <p:cNvGrpSpPr/>
        <p:nvPr/>
      </p:nvGrpSpPr>
      <p:grpSpPr>
        <a:xfrm>
          <a:off x="0" y="0"/>
          <a:ext cx="0" cy="0"/>
          <a:chOff x="0" y="0"/>
          <a:chExt cx="0" cy="0"/>
        </a:xfrm>
      </p:grpSpPr>
      <p:sp>
        <p:nvSpPr>
          <p:cNvPr name="Freeform 2" id="2"/>
          <p:cNvSpPr/>
          <p:nvPr/>
        </p:nvSpPr>
        <p:spPr>
          <a:xfrm flipH="false" flipV="false" rot="0">
            <a:off x="-1922649" y="-638387"/>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1158279" y="2547090"/>
            <a:ext cx="5463000" cy="3230763"/>
          </a:xfrm>
          <a:custGeom>
            <a:avLst/>
            <a:gdLst/>
            <a:ahLst/>
            <a:cxnLst/>
            <a:rect r="r" b="b" t="t" l="l"/>
            <a:pathLst>
              <a:path h="3230763" w="5463000">
                <a:moveTo>
                  <a:pt x="0" y="0"/>
                </a:moveTo>
                <a:lnTo>
                  <a:pt x="5463000" y="0"/>
                </a:lnTo>
                <a:lnTo>
                  <a:pt x="5463000" y="3230763"/>
                </a:lnTo>
                <a:lnTo>
                  <a:pt x="0" y="32307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54276" y="5463232"/>
            <a:ext cx="8688111" cy="722637"/>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IS EQUAL TO:</a:t>
            </a:r>
          </a:p>
        </p:txBody>
      </p:sp>
      <p:sp>
        <p:nvSpPr>
          <p:cNvPr name="Freeform 5" id="5"/>
          <p:cNvSpPr/>
          <p:nvPr/>
        </p:nvSpPr>
        <p:spPr>
          <a:xfrm flipH="false" flipV="false" rot="0">
            <a:off x="1158279" y="6041208"/>
            <a:ext cx="5463000" cy="3230762"/>
          </a:xfrm>
          <a:custGeom>
            <a:avLst/>
            <a:gdLst/>
            <a:ahLst/>
            <a:cxnLst/>
            <a:rect r="r" b="b" t="t" l="l"/>
            <a:pathLst>
              <a:path h="3230762" w="5463000">
                <a:moveTo>
                  <a:pt x="0" y="0"/>
                </a:moveTo>
                <a:lnTo>
                  <a:pt x="5463000" y="0"/>
                </a:lnTo>
                <a:lnTo>
                  <a:pt x="5463000" y="3230762"/>
                </a:lnTo>
                <a:lnTo>
                  <a:pt x="0" y="32307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aphicFrame>
        <p:nvGraphicFramePr>
          <p:cNvPr name="Table 6" id="6"/>
          <p:cNvGraphicFramePr>
            <a:graphicFrameLocks noGrp="true"/>
          </p:cNvGraphicFramePr>
          <p:nvPr/>
        </p:nvGraphicFramePr>
        <p:xfrm>
          <a:off x="7422554" y="5348453"/>
          <a:ext cx="7734300" cy="4457700"/>
        </p:xfrm>
        <a:graphic>
          <a:graphicData uri="http://schemas.openxmlformats.org/drawingml/2006/table">
            <a:tbl>
              <a:tblPr/>
              <a:tblGrid>
                <a:gridCol w="1104900"/>
                <a:gridCol w="1104900"/>
                <a:gridCol w="1104900"/>
                <a:gridCol w="1104900"/>
                <a:gridCol w="1104900"/>
                <a:gridCol w="1104900"/>
                <a:gridCol w="1104900"/>
              </a:tblGrid>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99AC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r h="495300">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c>
                  <a:txBody>
                    <a:bodyPr anchor="t" rtlCol="false"/>
                    <a:lstStyle/>
                    <a:p>
                      <a:pPr algn="l">
                        <a:lnSpc>
                          <a:spcPts val="1679"/>
                        </a:lnSpc>
                        <a:defRPr/>
                      </a:pPr>
                      <a:endParaRPr lang="en-US" sz="1100"/>
                    </a:p>
                  </a:txBody>
                  <a:tcPr marL="91440" marR="91440" marT="91440" marB="91440" anchor="ctr">
                    <a:lnL cmpd="sng" algn="ctr" cap="flat" w="0">
                      <a:solidFill>
                        <a:srgbClr val="99ACFF"/>
                      </a:solidFill>
                      <a:prstDash val="solid"/>
                      <a:round/>
                      <a:headEnd type="none" w="med" len="med"/>
                      <a:tailEnd type="none" w="med" len="med"/>
                    </a:lnL>
                    <a:lnR cmpd="sng" algn="ctr" cap="flat" w="0">
                      <a:solidFill>
                        <a:srgbClr val="99ACFF"/>
                      </a:solidFill>
                      <a:prstDash val="solid"/>
                      <a:round/>
                      <a:headEnd type="none" w="med" len="med"/>
                      <a:tailEnd type="none" w="med" len="med"/>
                    </a:lnR>
                    <a:lnT cmpd="sng" algn="ctr" cap="flat" w="0">
                      <a:solidFill>
                        <a:srgbClr val="99ACFF"/>
                      </a:solidFill>
                      <a:prstDash val="solid"/>
                      <a:round/>
                      <a:headEnd type="none" w="med" len="med"/>
                      <a:tailEnd type="none" w="med" len="med"/>
                    </a:lnT>
                    <a:lnB cmpd="sng" algn="ctr" cap="flat" w="0">
                      <a:solidFill>
                        <a:srgbClr val="99ACFF"/>
                      </a:solidFill>
                      <a:prstDash val="solid"/>
                      <a:round/>
                      <a:headEnd type="none" w="med" len="med"/>
                      <a:tailEnd type="none" w="med" len="med"/>
                    </a:lnB>
                    <a:solidFill>
                      <a:srgbClr val="E3E8FF"/>
                    </a:solidFill>
                  </a:tcPr>
                </a:tc>
              </a:tr>
            </a:tbl>
          </a:graphicData>
        </a:graphic>
      </p:graphicFrame>
      <p:graphicFrame>
        <p:nvGraphicFramePr>
          <p:cNvPr name="Table 7" id="7"/>
          <p:cNvGraphicFramePr>
            <a:graphicFrameLocks noGrp="true"/>
          </p:cNvGraphicFramePr>
          <p:nvPr/>
        </p:nvGraphicFramePr>
        <p:xfrm>
          <a:off x="11143265" y="249651"/>
          <a:ext cx="3911600" cy="4699000"/>
        </p:xfrm>
        <a:graphic>
          <a:graphicData uri="http://schemas.openxmlformats.org/drawingml/2006/table">
            <a:tbl>
              <a:tblPr/>
              <a:tblGrid>
                <a:gridCol w="977900"/>
                <a:gridCol w="977900"/>
                <a:gridCol w="977900"/>
                <a:gridCol w="977900"/>
              </a:tblGrid>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0E1D40"/>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r h="469900">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c>
                  <a:txBody>
                    <a:bodyPr anchor="t" rtlCol="false"/>
                    <a:lstStyle/>
                    <a:p>
                      <a:pPr algn="l">
                        <a:lnSpc>
                          <a:spcPts val="1679"/>
                        </a:lnSpc>
                        <a:defRPr/>
                      </a:pPr>
                      <a:endParaRPr lang="en-US" sz="1100"/>
                    </a:p>
                  </a:txBody>
                  <a:tcPr marL="91440" marR="91440" marT="91440" marB="91440" anchor="ctr">
                    <a:lnL cmpd="sng" algn="ctr" cap="flat" w="0">
                      <a:solidFill>
                        <a:srgbClr val="FFD699"/>
                      </a:solidFill>
                      <a:prstDash val="solid"/>
                      <a:round/>
                      <a:headEnd type="none" w="med" len="med"/>
                      <a:tailEnd type="none" w="med" len="med"/>
                    </a:lnL>
                    <a:lnR cmpd="sng" algn="ctr" cap="flat" w="0">
                      <a:solidFill>
                        <a:srgbClr val="FFD699"/>
                      </a:solidFill>
                      <a:prstDash val="solid"/>
                      <a:round/>
                      <a:headEnd type="none" w="med" len="med"/>
                      <a:tailEnd type="none" w="med" len="med"/>
                    </a:lnR>
                    <a:lnT cmpd="sng" algn="ctr" cap="flat" w="0">
                      <a:solidFill>
                        <a:srgbClr val="FFD699"/>
                      </a:solidFill>
                      <a:prstDash val="solid"/>
                      <a:round/>
                      <a:headEnd type="none" w="med" len="med"/>
                      <a:tailEnd type="none" w="med" len="med"/>
                    </a:lnT>
                    <a:lnB cmpd="sng" algn="ctr" cap="flat" w="0">
                      <a:solidFill>
                        <a:srgbClr val="FFD699"/>
                      </a:solidFill>
                      <a:prstDash val="solid"/>
                      <a:round/>
                      <a:headEnd type="none" w="med" len="med"/>
                      <a:tailEnd type="none" w="med" len="med"/>
                    </a:lnB>
                    <a:solidFill>
                      <a:srgbClr val="FF5757"/>
                    </a:solidFill>
                  </a:tcPr>
                </a:tc>
              </a:tr>
            </a:tbl>
          </a:graphicData>
        </a:graphic>
      </p:graphicFrame>
      <p:sp>
        <p:nvSpPr>
          <p:cNvPr name="Freeform 8" id="8"/>
          <p:cNvSpPr/>
          <p:nvPr/>
        </p:nvSpPr>
        <p:spPr>
          <a:xfrm flipH="false" flipV="false" rot="0">
            <a:off x="11218400" y="171076"/>
            <a:ext cx="2830235" cy="1754841"/>
          </a:xfrm>
          <a:custGeom>
            <a:avLst/>
            <a:gdLst/>
            <a:ahLst/>
            <a:cxnLst/>
            <a:rect r="r" b="b" t="t" l="l"/>
            <a:pathLst>
              <a:path h="1754841" w="2830235">
                <a:moveTo>
                  <a:pt x="0" y="0"/>
                </a:moveTo>
                <a:lnTo>
                  <a:pt x="2830235" y="0"/>
                </a:lnTo>
                <a:lnTo>
                  <a:pt x="2830235" y="1754841"/>
                </a:lnTo>
                <a:lnTo>
                  <a:pt x="0" y="17548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14248976" y="1121049"/>
            <a:ext cx="1188069" cy="8916300"/>
            <a:chOff x="0" y="0"/>
            <a:chExt cx="1584092" cy="11888400"/>
          </a:xfrm>
        </p:grpSpPr>
        <p:sp>
          <p:nvSpPr>
            <p:cNvPr name="Freeform 10" id="10"/>
            <p:cNvSpPr/>
            <p:nvPr/>
          </p:nvSpPr>
          <p:spPr>
            <a:xfrm flipH="false" flipV="false" rot="0">
              <a:off x="0" y="0"/>
              <a:ext cx="1584071" cy="11888343"/>
            </a:xfrm>
            <a:custGeom>
              <a:avLst/>
              <a:gdLst/>
              <a:ahLst/>
              <a:cxnLst/>
              <a:rect r="r" b="b" t="t" l="l"/>
              <a:pathLst>
                <a:path h="11888343" w="1584071">
                  <a:moveTo>
                    <a:pt x="0" y="0"/>
                  </a:moveTo>
                  <a:lnTo>
                    <a:pt x="0" y="11888343"/>
                  </a:lnTo>
                  <a:lnTo>
                    <a:pt x="1584071" y="11888343"/>
                  </a:lnTo>
                  <a:lnTo>
                    <a:pt x="1584071" y="0"/>
                  </a:lnTo>
                  <a:lnTo>
                    <a:pt x="0" y="0"/>
                  </a:lnTo>
                  <a:close/>
                  <a:moveTo>
                    <a:pt x="1361313" y="11665585"/>
                  </a:moveTo>
                  <a:lnTo>
                    <a:pt x="218186" y="11665585"/>
                  </a:lnTo>
                  <a:lnTo>
                    <a:pt x="218186" y="218186"/>
                  </a:lnTo>
                  <a:lnTo>
                    <a:pt x="1361313" y="218186"/>
                  </a:lnTo>
                  <a:lnTo>
                    <a:pt x="1361313" y="11665585"/>
                  </a:lnTo>
                  <a:close/>
                </a:path>
              </a:pathLst>
            </a:custGeom>
            <a:solidFill>
              <a:srgbClr val="5CE1E6"/>
            </a:solidFill>
          </p:spPr>
        </p:sp>
      </p:grpSp>
      <p:sp>
        <p:nvSpPr>
          <p:cNvPr name="TextBox 11" id="11"/>
          <p:cNvSpPr txBox="true"/>
          <p:nvPr/>
        </p:nvSpPr>
        <p:spPr>
          <a:xfrm rot="0">
            <a:off x="1342543" y="52154"/>
            <a:ext cx="4098269" cy="1301751"/>
          </a:xfrm>
          <a:prstGeom prst="rect">
            <a:avLst/>
          </a:prstGeom>
        </p:spPr>
        <p:txBody>
          <a:bodyPr anchor="t" rtlCol="false" tIns="0" lIns="0" bIns="0" rIns="0">
            <a:spAutoFit/>
          </a:bodyPr>
          <a:lstStyle/>
          <a:p>
            <a:pPr algn="l">
              <a:lnSpc>
                <a:spcPts val="4898"/>
              </a:lnSpc>
            </a:pPr>
            <a:r>
              <a:rPr lang="en-US" sz="3499">
                <a:solidFill>
                  <a:srgbClr val="FFFFFF"/>
                </a:solidFill>
                <a:latin typeface="Arimo"/>
                <a:ea typeface="Arimo"/>
                <a:cs typeface="Arimo"/>
                <a:sym typeface="Arimo"/>
              </a:rPr>
              <a:t>Worked Example 6  </a:t>
            </a:r>
          </a:p>
        </p:txBody>
      </p:sp>
      <p:sp>
        <p:nvSpPr>
          <p:cNvPr name="TextBox 12" id="12"/>
          <p:cNvSpPr txBox="true"/>
          <p:nvPr/>
        </p:nvSpPr>
        <p:spPr>
          <a:xfrm rot="0">
            <a:off x="-671378" y="2807876"/>
            <a:ext cx="9342495" cy="2005831"/>
          </a:xfrm>
          <a:prstGeom prst="rect">
            <a:avLst/>
          </a:prstGeom>
        </p:spPr>
        <p:txBody>
          <a:bodyPr anchor="t" rtlCol="false" tIns="0" lIns="0" bIns="0" rIns="0">
            <a:spAutoFit/>
          </a:bodyPr>
          <a:lstStyle/>
          <a:p>
            <a:pPr algn="ctr">
              <a:lnSpc>
                <a:spcPts val="3891"/>
              </a:lnSpc>
            </a:pPr>
            <a:r>
              <a:rPr lang="en-US" sz="2779">
                <a:solidFill>
                  <a:srgbClr val="000000"/>
                </a:solidFill>
                <a:latin typeface="Arimo"/>
                <a:ea typeface="Arimo"/>
                <a:cs typeface="Arimo"/>
                <a:sym typeface="Arimo"/>
              </a:rPr>
              <a:t>((NOT A) AND B AND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(A AND NOT B AND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 (A AND B AND NOT C) </a:t>
            </a:r>
            <a:r>
              <a:rPr lang="en-US" sz="2779">
                <a:solidFill>
                  <a:srgbClr val="DD2663"/>
                </a:solidFill>
                <a:latin typeface="Arimo"/>
                <a:ea typeface="Arimo"/>
                <a:cs typeface="Arimo"/>
                <a:sym typeface="Arimo"/>
              </a:rPr>
              <a:t>OR</a:t>
            </a:r>
          </a:p>
          <a:p>
            <a:pPr algn="ctr">
              <a:lnSpc>
                <a:spcPts val="3891"/>
              </a:lnSpc>
            </a:pPr>
            <a:r>
              <a:rPr lang="en-US" sz="2779">
                <a:solidFill>
                  <a:srgbClr val="000000"/>
                </a:solidFill>
                <a:latin typeface="Arimo"/>
                <a:ea typeface="Arimo"/>
                <a:cs typeface="Arimo"/>
                <a:sym typeface="Arimo"/>
              </a:rPr>
              <a:t>(A AND B AND C) </a:t>
            </a:r>
          </a:p>
        </p:txBody>
      </p:sp>
      <p:sp>
        <p:nvSpPr>
          <p:cNvPr name="TextBox 13" id="13"/>
          <p:cNvSpPr txBox="true"/>
          <p:nvPr/>
        </p:nvSpPr>
        <p:spPr>
          <a:xfrm rot="0">
            <a:off x="-454276" y="1969114"/>
            <a:ext cx="8688111" cy="722637"/>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SHOW THAT:</a:t>
            </a:r>
          </a:p>
        </p:txBody>
      </p:sp>
      <p:sp>
        <p:nvSpPr>
          <p:cNvPr name="TextBox 14" id="14"/>
          <p:cNvSpPr txBox="true"/>
          <p:nvPr/>
        </p:nvSpPr>
        <p:spPr>
          <a:xfrm rot="0">
            <a:off x="1454910" y="6509719"/>
            <a:ext cx="5074945" cy="1520056"/>
          </a:xfrm>
          <a:prstGeom prst="rect">
            <a:avLst/>
          </a:prstGeom>
        </p:spPr>
        <p:txBody>
          <a:bodyPr anchor="t" rtlCol="false" tIns="0" lIns="0" bIns="0" rIns="0">
            <a:spAutoFit/>
          </a:bodyPr>
          <a:lstStyle/>
          <a:p>
            <a:pPr algn="ctr">
              <a:lnSpc>
                <a:spcPts val="3891"/>
              </a:lnSpc>
            </a:pPr>
            <a:r>
              <a:rPr lang="en-US" sz="2779">
                <a:solidFill>
                  <a:srgbClr val="000000"/>
                </a:solidFill>
                <a:latin typeface="Arimo"/>
                <a:ea typeface="Arimo"/>
                <a:cs typeface="Arimo"/>
                <a:sym typeface="Arimo"/>
              </a:rPr>
              <a:t>(B AND C) OR </a:t>
            </a:r>
          </a:p>
          <a:p>
            <a:pPr algn="ctr">
              <a:lnSpc>
                <a:spcPts val="3891"/>
              </a:lnSpc>
            </a:pPr>
            <a:r>
              <a:rPr lang="en-US" sz="2779">
                <a:solidFill>
                  <a:srgbClr val="000000"/>
                </a:solidFill>
                <a:latin typeface="Arimo"/>
                <a:ea typeface="Arimo"/>
                <a:cs typeface="Arimo"/>
                <a:sym typeface="Arimo"/>
              </a:rPr>
              <a:t>(A AND C) OR </a:t>
            </a:r>
          </a:p>
          <a:p>
            <a:pPr algn="ctr">
              <a:lnSpc>
                <a:spcPts val="3891"/>
              </a:lnSpc>
            </a:pPr>
            <a:r>
              <a:rPr lang="en-US" sz="2779">
                <a:solidFill>
                  <a:srgbClr val="000000"/>
                </a:solidFill>
                <a:latin typeface="Arimo"/>
                <a:ea typeface="Arimo"/>
                <a:cs typeface="Arimo"/>
                <a:sym typeface="Arimo"/>
              </a:rPr>
              <a:t> (A AND B)</a:t>
            </a:r>
          </a:p>
        </p:txBody>
      </p:sp>
      <p:sp>
        <p:nvSpPr>
          <p:cNvPr name="TextBox 15" id="15"/>
          <p:cNvSpPr txBox="true"/>
          <p:nvPr/>
        </p:nvSpPr>
        <p:spPr>
          <a:xfrm rot="0">
            <a:off x="7200638" y="5308664"/>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A</a:t>
            </a:r>
          </a:p>
        </p:txBody>
      </p:sp>
      <p:sp>
        <p:nvSpPr>
          <p:cNvPr name="TextBox 16" id="16"/>
          <p:cNvSpPr txBox="true"/>
          <p:nvPr/>
        </p:nvSpPr>
        <p:spPr>
          <a:xfrm rot="0">
            <a:off x="7200638" y="581825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17" id="17"/>
          <p:cNvSpPr txBox="true"/>
          <p:nvPr/>
        </p:nvSpPr>
        <p:spPr>
          <a:xfrm rot="0">
            <a:off x="7200638" y="6327839"/>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18" id="18"/>
          <p:cNvSpPr txBox="true"/>
          <p:nvPr/>
        </p:nvSpPr>
        <p:spPr>
          <a:xfrm rot="0">
            <a:off x="8153342" y="531022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B</a:t>
            </a:r>
          </a:p>
        </p:txBody>
      </p:sp>
      <p:sp>
        <p:nvSpPr>
          <p:cNvPr name="TextBox 19" id="19"/>
          <p:cNvSpPr txBox="true"/>
          <p:nvPr/>
        </p:nvSpPr>
        <p:spPr>
          <a:xfrm rot="0">
            <a:off x="8153342" y="5808862"/>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20" id="20"/>
          <p:cNvSpPr txBox="true"/>
          <p:nvPr/>
        </p:nvSpPr>
        <p:spPr>
          <a:xfrm rot="0">
            <a:off x="7200638" y="7912074"/>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21" id="21"/>
          <p:cNvSpPr txBox="true"/>
          <p:nvPr/>
        </p:nvSpPr>
        <p:spPr>
          <a:xfrm rot="0">
            <a:off x="7200638" y="8400174"/>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22" id="22"/>
          <p:cNvSpPr txBox="true"/>
          <p:nvPr/>
        </p:nvSpPr>
        <p:spPr>
          <a:xfrm rot="0">
            <a:off x="7200638" y="6870894"/>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23" id="23"/>
          <p:cNvSpPr txBox="true"/>
          <p:nvPr/>
        </p:nvSpPr>
        <p:spPr>
          <a:xfrm rot="0">
            <a:off x="7200638" y="8912698"/>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24" id="24"/>
          <p:cNvSpPr txBox="true"/>
          <p:nvPr/>
        </p:nvSpPr>
        <p:spPr>
          <a:xfrm rot="0">
            <a:off x="8153342" y="7369020"/>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25" id="25"/>
          <p:cNvSpPr txBox="true"/>
          <p:nvPr/>
        </p:nvSpPr>
        <p:spPr>
          <a:xfrm rot="0">
            <a:off x="9637231" y="5358091"/>
            <a:ext cx="807833" cy="393951"/>
          </a:xfrm>
          <a:prstGeom prst="rect">
            <a:avLst/>
          </a:prstGeom>
        </p:spPr>
        <p:txBody>
          <a:bodyPr anchor="t" rtlCol="false" tIns="0" lIns="0" bIns="0" rIns="0">
            <a:spAutoFit/>
          </a:bodyPr>
          <a:lstStyle/>
          <a:p>
            <a:pPr algn="ctr">
              <a:lnSpc>
                <a:spcPts val="2867"/>
              </a:lnSpc>
            </a:pPr>
            <a:r>
              <a:rPr lang="en-US" sz="2047">
                <a:solidFill>
                  <a:srgbClr val="000000"/>
                </a:solidFill>
                <a:latin typeface="Arimo"/>
                <a:ea typeface="Arimo"/>
                <a:cs typeface="Arimo"/>
                <a:sym typeface="Arimo"/>
              </a:rPr>
              <a:t>C</a:t>
            </a:r>
          </a:p>
        </p:txBody>
      </p:sp>
      <p:sp>
        <p:nvSpPr>
          <p:cNvPr name="TextBox 26" id="26"/>
          <p:cNvSpPr txBox="true"/>
          <p:nvPr/>
        </p:nvSpPr>
        <p:spPr>
          <a:xfrm rot="0">
            <a:off x="9637560" y="5795921"/>
            <a:ext cx="807833" cy="474319"/>
          </a:xfrm>
          <a:prstGeom prst="rect">
            <a:avLst/>
          </a:prstGeom>
        </p:spPr>
        <p:txBody>
          <a:bodyPr anchor="t" rtlCol="false" tIns="0" lIns="0" bIns="0" rIns="0">
            <a:spAutoFit/>
          </a:bodyPr>
          <a:lstStyle/>
          <a:p>
            <a:pPr algn="ctr">
              <a:lnSpc>
                <a:spcPts val="3229"/>
              </a:lnSpc>
            </a:pPr>
            <a:r>
              <a:rPr lang="en-US" sz="2307">
                <a:solidFill>
                  <a:srgbClr val="000000"/>
                </a:solidFill>
                <a:latin typeface="Arimo"/>
                <a:ea typeface="Arimo"/>
                <a:cs typeface="Arimo"/>
                <a:sym typeface="Arimo"/>
              </a:rPr>
              <a:t>0</a:t>
            </a:r>
          </a:p>
        </p:txBody>
      </p:sp>
      <p:sp>
        <p:nvSpPr>
          <p:cNvPr name="TextBox 27" id="27"/>
          <p:cNvSpPr txBox="true"/>
          <p:nvPr/>
        </p:nvSpPr>
        <p:spPr>
          <a:xfrm rot="0">
            <a:off x="9299203" y="630906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28" id="28"/>
          <p:cNvSpPr txBox="true"/>
          <p:nvPr/>
        </p:nvSpPr>
        <p:spPr>
          <a:xfrm rot="0">
            <a:off x="8153671" y="682146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29" id="29"/>
          <p:cNvSpPr txBox="true"/>
          <p:nvPr/>
        </p:nvSpPr>
        <p:spPr>
          <a:xfrm rot="0">
            <a:off x="9299203" y="734574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30" id="30"/>
          <p:cNvSpPr txBox="true"/>
          <p:nvPr/>
        </p:nvSpPr>
        <p:spPr>
          <a:xfrm rot="0">
            <a:off x="8153671" y="630906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1" id="31"/>
          <p:cNvSpPr txBox="true"/>
          <p:nvPr/>
        </p:nvSpPr>
        <p:spPr>
          <a:xfrm rot="0">
            <a:off x="9299203" y="6826547"/>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2" id="32"/>
          <p:cNvSpPr txBox="true"/>
          <p:nvPr/>
        </p:nvSpPr>
        <p:spPr>
          <a:xfrm rot="0">
            <a:off x="7200638" y="7371205"/>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3" id="33"/>
          <p:cNvSpPr txBox="true"/>
          <p:nvPr/>
        </p:nvSpPr>
        <p:spPr>
          <a:xfrm rot="0">
            <a:off x="8229339" y="7889835"/>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4" id="34"/>
          <p:cNvSpPr txBox="true"/>
          <p:nvPr/>
        </p:nvSpPr>
        <p:spPr>
          <a:xfrm rot="0">
            <a:off x="9299532" y="786933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5" id="35"/>
          <p:cNvSpPr txBox="true"/>
          <p:nvPr/>
        </p:nvSpPr>
        <p:spPr>
          <a:xfrm rot="0">
            <a:off x="8250680" y="838796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6" id="36"/>
          <p:cNvSpPr txBox="true"/>
          <p:nvPr/>
        </p:nvSpPr>
        <p:spPr>
          <a:xfrm rot="0">
            <a:off x="9299532" y="8402359"/>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37" id="37"/>
          <p:cNvSpPr txBox="true"/>
          <p:nvPr/>
        </p:nvSpPr>
        <p:spPr>
          <a:xfrm rot="0">
            <a:off x="8250680" y="8920989"/>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38" id="38"/>
          <p:cNvSpPr txBox="true"/>
          <p:nvPr/>
        </p:nvSpPr>
        <p:spPr>
          <a:xfrm rot="0">
            <a:off x="9299532" y="892709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39" id="39"/>
          <p:cNvSpPr txBox="true"/>
          <p:nvPr/>
        </p:nvSpPr>
        <p:spPr>
          <a:xfrm rot="0">
            <a:off x="7200638" y="9415195"/>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40" id="40"/>
          <p:cNvSpPr txBox="true"/>
          <p:nvPr/>
        </p:nvSpPr>
        <p:spPr>
          <a:xfrm rot="0">
            <a:off x="8250680" y="940298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41" id="41"/>
          <p:cNvSpPr txBox="true"/>
          <p:nvPr/>
        </p:nvSpPr>
        <p:spPr>
          <a:xfrm rot="0">
            <a:off x="9299532" y="940298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42" id="42"/>
          <p:cNvSpPr txBox="true"/>
          <p:nvPr/>
        </p:nvSpPr>
        <p:spPr>
          <a:xfrm rot="0">
            <a:off x="10889776" y="5367616"/>
            <a:ext cx="894657" cy="290448"/>
          </a:xfrm>
          <a:prstGeom prst="rect">
            <a:avLst/>
          </a:prstGeom>
        </p:spPr>
        <p:txBody>
          <a:bodyPr anchor="t" rtlCol="false" tIns="0" lIns="0" bIns="0" rIns="0">
            <a:spAutoFit/>
          </a:bodyPr>
          <a:lstStyle/>
          <a:p>
            <a:pPr algn="ctr">
              <a:lnSpc>
                <a:spcPts val="1988"/>
              </a:lnSpc>
            </a:pPr>
            <a:r>
              <a:rPr lang="en-US" sz="1421">
                <a:solidFill>
                  <a:srgbClr val="000000"/>
                </a:solidFill>
                <a:latin typeface="Arimo"/>
                <a:ea typeface="Arimo"/>
                <a:cs typeface="Arimo"/>
                <a:sym typeface="Arimo"/>
              </a:rPr>
              <a:t>B AND C</a:t>
            </a:r>
          </a:p>
        </p:txBody>
      </p:sp>
      <p:sp>
        <p:nvSpPr>
          <p:cNvPr name="TextBox 43" id="43"/>
          <p:cNvSpPr txBox="true"/>
          <p:nvPr/>
        </p:nvSpPr>
        <p:spPr>
          <a:xfrm rot="0">
            <a:off x="11985273" y="5367616"/>
            <a:ext cx="894657" cy="290448"/>
          </a:xfrm>
          <a:prstGeom prst="rect">
            <a:avLst/>
          </a:prstGeom>
        </p:spPr>
        <p:txBody>
          <a:bodyPr anchor="t" rtlCol="false" tIns="0" lIns="0" bIns="0" rIns="0">
            <a:spAutoFit/>
          </a:bodyPr>
          <a:lstStyle/>
          <a:p>
            <a:pPr algn="ctr">
              <a:lnSpc>
                <a:spcPts val="1988"/>
              </a:lnSpc>
            </a:pPr>
            <a:r>
              <a:rPr lang="en-US" sz="1421">
                <a:solidFill>
                  <a:srgbClr val="000000"/>
                </a:solidFill>
                <a:latin typeface="Arimo"/>
                <a:ea typeface="Arimo"/>
                <a:cs typeface="Arimo"/>
                <a:sym typeface="Arimo"/>
              </a:rPr>
              <a:t>A AND C</a:t>
            </a:r>
          </a:p>
        </p:txBody>
      </p:sp>
      <p:sp>
        <p:nvSpPr>
          <p:cNvPr name="TextBox 44" id="44"/>
          <p:cNvSpPr txBox="true"/>
          <p:nvPr/>
        </p:nvSpPr>
        <p:spPr>
          <a:xfrm rot="0">
            <a:off x="13145313" y="5367616"/>
            <a:ext cx="894657" cy="290448"/>
          </a:xfrm>
          <a:prstGeom prst="rect">
            <a:avLst/>
          </a:prstGeom>
        </p:spPr>
        <p:txBody>
          <a:bodyPr anchor="t" rtlCol="false" tIns="0" lIns="0" bIns="0" rIns="0">
            <a:spAutoFit/>
          </a:bodyPr>
          <a:lstStyle/>
          <a:p>
            <a:pPr algn="ctr">
              <a:lnSpc>
                <a:spcPts val="1988"/>
              </a:lnSpc>
            </a:pPr>
            <a:r>
              <a:rPr lang="en-US" sz="1421">
                <a:solidFill>
                  <a:srgbClr val="000000"/>
                </a:solidFill>
                <a:latin typeface="Arimo"/>
                <a:ea typeface="Arimo"/>
                <a:cs typeface="Arimo"/>
                <a:sym typeface="Arimo"/>
              </a:rPr>
              <a:t>A AND B </a:t>
            </a:r>
          </a:p>
        </p:txBody>
      </p:sp>
      <p:sp>
        <p:nvSpPr>
          <p:cNvPr name="TextBox 45" id="45"/>
          <p:cNvSpPr txBox="true"/>
          <p:nvPr/>
        </p:nvSpPr>
        <p:spPr>
          <a:xfrm rot="0">
            <a:off x="10933352" y="5795921"/>
            <a:ext cx="807833" cy="474319"/>
          </a:xfrm>
          <a:prstGeom prst="rect">
            <a:avLst/>
          </a:prstGeom>
        </p:spPr>
        <p:txBody>
          <a:bodyPr anchor="t" rtlCol="false" tIns="0" lIns="0" bIns="0" rIns="0">
            <a:spAutoFit/>
          </a:bodyPr>
          <a:lstStyle/>
          <a:p>
            <a:pPr algn="ctr">
              <a:lnSpc>
                <a:spcPts val="3229"/>
              </a:lnSpc>
            </a:pPr>
            <a:r>
              <a:rPr lang="en-US" sz="2307">
                <a:solidFill>
                  <a:srgbClr val="000000"/>
                </a:solidFill>
                <a:latin typeface="Arimo"/>
                <a:ea typeface="Arimo"/>
                <a:cs typeface="Arimo"/>
                <a:sym typeface="Arimo"/>
              </a:rPr>
              <a:t>0</a:t>
            </a:r>
          </a:p>
        </p:txBody>
      </p:sp>
      <p:sp>
        <p:nvSpPr>
          <p:cNvPr name="TextBox 46" id="46"/>
          <p:cNvSpPr txBox="true"/>
          <p:nvPr/>
        </p:nvSpPr>
        <p:spPr>
          <a:xfrm rot="0">
            <a:off x="10594995" y="630906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47" id="47"/>
          <p:cNvSpPr txBox="true"/>
          <p:nvPr/>
        </p:nvSpPr>
        <p:spPr>
          <a:xfrm rot="0">
            <a:off x="10594995" y="734574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48" id="48"/>
          <p:cNvSpPr txBox="true"/>
          <p:nvPr/>
        </p:nvSpPr>
        <p:spPr>
          <a:xfrm rot="0">
            <a:off x="10594995" y="6826547"/>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49" id="49"/>
          <p:cNvSpPr txBox="true"/>
          <p:nvPr/>
        </p:nvSpPr>
        <p:spPr>
          <a:xfrm rot="0">
            <a:off x="10595324" y="786933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0" id="50"/>
          <p:cNvSpPr txBox="true"/>
          <p:nvPr/>
        </p:nvSpPr>
        <p:spPr>
          <a:xfrm rot="0">
            <a:off x="10595324" y="8402359"/>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1" id="51"/>
          <p:cNvSpPr txBox="true"/>
          <p:nvPr/>
        </p:nvSpPr>
        <p:spPr>
          <a:xfrm rot="0">
            <a:off x="10595324" y="892709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2" id="52"/>
          <p:cNvSpPr txBox="true"/>
          <p:nvPr/>
        </p:nvSpPr>
        <p:spPr>
          <a:xfrm rot="0">
            <a:off x="10595324" y="940298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53" id="53"/>
          <p:cNvSpPr txBox="true"/>
          <p:nvPr/>
        </p:nvSpPr>
        <p:spPr>
          <a:xfrm rot="0">
            <a:off x="11999452" y="5795921"/>
            <a:ext cx="807833" cy="474319"/>
          </a:xfrm>
          <a:prstGeom prst="rect">
            <a:avLst/>
          </a:prstGeom>
        </p:spPr>
        <p:txBody>
          <a:bodyPr anchor="t" rtlCol="false" tIns="0" lIns="0" bIns="0" rIns="0">
            <a:spAutoFit/>
          </a:bodyPr>
          <a:lstStyle/>
          <a:p>
            <a:pPr algn="ctr">
              <a:lnSpc>
                <a:spcPts val="3229"/>
              </a:lnSpc>
            </a:pPr>
            <a:r>
              <a:rPr lang="en-US" sz="2307">
                <a:solidFill>
                  <a:srgbClr val="000000"/>
                </a:solidFill>
                <a:latin typeface="Arimo"/>
                <a:ea typeface="Arimo"/>
                <a:cs typeface="Arimo"/>
                <a:sym typeface="Arimo"/>
              </a:rPr>
              <a:t>0</a:t>
            </a:r>
          </a:p>
        </p:txBody>
      </p:sp>
      <p:sp>
        <p:nvSpPr>
          <p:cNvPr name="TextBox 54" id="54"/>
          <p:cNvSpPr txBox="true"/>
          <p:nvPr/>
        </p:nvSpPr>
        <p:spPr>
          <a:xfrm rot="0">
            <a:off x="11661094" y="630906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5" id="55"/>
          <p:cNvSpPr txBox="true"/>
          <p:nvPr/>
        </p:nvSpPr>
        <p:spPr>
          <a:xfrm rot="0">
            <a:off x="11661094" y="734574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6" id="56"/>
          <p:cNvSpPr txBox="true"/>
          <p:nvPr/>
        </p:nvSpPr>
        <p:spPr>
          <a:xfrm rot="0">
            <a:off x="11661094" y="6826547"/>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7" id="57"/>
          <p:cNvSpPr txBox="true"/>
          <p:nvPr/>
        </p:nvSpPr>
        <p:spPr>
          <a:xfrm rot="0">
            <a:off x="11661424" y="786933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58" id="58"/>
          <p:cNvSpPr txBox="true"/>
          <p:nvPr/>
        </p:nvSpPr>
        <p:spPr>
          <a:xfrm rot="0">
            <a:off x="11661424" y="8402359"/>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59" id="59"/>
          <p:cNvSpPr txBox="true"/>
          <p:nvPr/>
        </p:nvSpPr>
        <p:spPr>
          <a:xfrm rot="0">
            <a:off x="11661424" y="892709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60" id="60"/>
          <p:cNvSpPr txBox="true"/>
          <p:nvPr/>
        </p:nvSpPr>
        <p:spPr>
          <a:xfrm rot="0">
            <a:off x="11661424" y="940298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61" id="61"/>
          <p:cNvSpPr txBox="true"/>
          <p:nvPr/>
        </p:nvSpPr>
        <p:spPr>
          <a:xfrm rot="0">
            <a:off x="13145642" y="5808726"/>
            <a:ext cx="807833" cy="474319"/>
          </a:xfrm>
          <a:prstGeom prst="rect">
            <a:avLst/>
          </a:prstGeom>
        </p:spPr>
        <p:txBody>
          <a:bodyPr anchor="t" rtlCol="false" tIns="0" lIns="0" bIns="0" rIns="0">
            <a:spAutoFit/>
          </a:bodyPr>
          <a:lstStyle/>
          <a:p>
            <a:pPr algn="ctr">
              <a:lnSpc>
                <a:spcPts val="3229"/>
              </a:lnSpc>
            </a:pPr>
            <a:r>
              <a:rPr lang="en-US" sz="2307">
                <a:solidFill>
                  <a:srgbClr val="000000"/>
                </a:solidFill>
                <a:latin typeface="Arimo"/>
                <a:ea typeface="Arimo"/>
                <a:cs typeface="Arimo"/>
                <a:sym typeface="Arimo"/>
              </a:rPr>
              <a:t>0</a:t>
            </a:r>
          </a:p>
        </p:txBody>
      </p:sp>
      <p:sp>
        <p:nvSpPr>
          <p:cNvPr name="TextBox 62" id="62"/>
          <p:cNvSpPr txBox="true"/>
          <p:nvPr/>
        </p:nvSpPr>
        <p:spPr>
          <a:xfrm rot="0">
            <a:off x="12807285" y="6321868"/>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63" id="63"/>
          <p:cNvSpPr txBox="true"/>
          <p:nvPr/>
        </p:nvSpPr>
        <p:spPr>
          <a:xfrm rot="0">
            <a:off x="12807285" y="735854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64" id="64"/>
          <p:cNvSpPr txBox="true"/>
          <p:nvPr/>
        </p:nvSpPr>
        <p:spPr>
          <a:xfrm rot="0">
            <a:off x="12807285" y="6839352"/>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65" id="65"/>
          <p:cNvSpPr txBox="true"/>
          <p:nvPr/>
        </p:nvSpPr>
        <p:spPr>
          <a:xfrm rot="0">
            <a:off x="12807614" y="788213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66" id="66"/>
          <p:cNvSpPr txBox="true"/>
          <p:nvPr/>
        </p:nvSpPr>
        <p:spPr>
          <a:xfrm rot="0">
            <a:off x="12807614" y="8415164"/>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67" id="67"/>
          <p:cNvSpPr txBox="true"/>
          <p:nvPr/>
        </p:nvSpPr>
        <p:spPr>
          <a:xfrm rot="0">
            <a:off x="12807614" y="893990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68" id="68"/>
          <p:cNvSpPr txBox="true"/>
          <p:nvPr/>
        </p:nvSpPr>
        <p:spPr>
          <a:xfrm rot="0">
            <a:off x="12807614" y="9415788"/>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69" id="69"/>
          <p:cNvSpPr txBox="true"/>
          <p:nvPr/>
        </p:nvSpPr>
        <p:spPr>
          <a:xfrm rot="0">
            <a:off x="14378328" y="5795921"/>
            <a:ext cx="807833" cy="474319"/>
          </a:xfrm>
          <a:prstGeom prst="rect">
            <a:avLst/>
          </a:prstGeom>
        </p:spPr>
        <p:txBody>
          <a:bodyPr anchor="t" rtlCol="false" tIns="0" lIns="0" bIns="0" rIns="0">
            <a:spAutoFit/>
          </a:bodyPr>
          <a:lstStyle/>
          <a:p>
            <a:pPr algn="ctr">
              <a:lnSpc>
                <a:spcPts val="3229"/>
              </a:lnSpc>
            </a:pPr>
            <a:r>
              <a:rPr lang="en-US" sz="2307">
                <a:solidFill>
                  <a:srgbClr val="000000"/>
                </a:solidFill>
                <a:latin typeface="Arimo"/>
                <a:ea typeface="Arimo"/>
                <a:cs typeface="Arimo"/>
                <a:sym typeface="Arimo"/>
              </a:rPr>
              <a:t>0</a:t>
            </a:r>
          </a:p>
        </p:txBody>
      </p:sp>
      <p:sp>
        <p:nvSpPr>
          <p:cNvPr name="TextBox 70" id="70"/>
          <p:cNvSpPr txBox="true"/>
          <p:nvPr/>
        </p:nvSpPr>
        <p:spPr>
          <a:xfrm rot="0">
            <a:off x="14039970" y="630906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71" id="71"/>
          <p:cNvSpPr txBox="true"/>
          <p:nvPr/>
        </p:nvSpPr>
        <p:spPr>
          <a:xfrm rot="0">
            <a:off x="14039970" y="734574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72" id="72"/>
          <p:cNvSpPr txBox="true"/>
          <p:nvPr/>
        </p:nvSpPr>
        <p:spPr>
          <a:xfrm rot="0">
            <a:off x="14039970" y="6826547"/>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73" id="73"/>
          <p:cNvSpPr txBox="true"/>
          <p:nvPr/>
        </p:nvSpPr>
        <p:spPr>
          <a:xfrm rot="0">
            <a:off x="14040299" y="7869331"/>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0</a:t>
            </a:r>
          </a:p>
        </p:txBody>
      </p:sp>
      <p:sp>
        <p:nvSpPr>
          <p:cNvPr name="TextBox 74" id="74"/>
          <p:cNvSpPr txBox="true"/>
          <p:nvPr/>
        </p:nvSpPr>
        <p:spPr>
          <a:xfrm rot="0">
            <a:off x="14040299" y="8402359"/>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75" id="75"/>
          <p:cNvSpPr txBox="true"/>
          <p:nvPr/>
        </p:nvSpPr>
        <p:spPr>
          <a:xfrm rot="0">
            <a:off x="14040299" y="8927096"/>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76" id="76"/>
          <p:cNvSpPr txBox="true"/>
          <p:nvPr/>
        </p:nvSpPr>
        <p:spPr>
          <a:xfrm rot="0">
            <a:off x="14040299" y="9402983"/>
            <a:ext cx="1483890" cy="469654"/>
          </a:xfrm>
          <a:prstGeom prst="rect">
            <a:avLst/>
          </a:prstGeom>
        </p:spPr>
        <p:txBody>
          <a:bodyPr anchor="t" rtlCol="false" tIns="0" lIns="0" bIns="0" rIns="0">
            <a:spAutoFit/>
          </a:bodyPr>
          <a:lstStyle/>
          <a:p>
            <a:pPr algn="ctr">
              <a:lnSpc>
                <a:spcPts val="3299"/>
              </a:lnSpc>
            </a:pPr>
            <a:r>
              <a:rPr lang="en-US" sz="2356">
                <a:solidFill>
                  <a:srgbClr val="000000"/>
                </a:solidFill>
                <a:latin typeface="Arimo"/>
                <a:ea typeface="Arimo"/>
                <a:cs typeface="Arimo"/>
                <a:sym typeface="Arimo"/>
              </a:rPr>
              <a:t>1</a:t>
            </a:r>
          </a:p>
        </p:txBody>
      </p:sp>
      <p:sp>
        <p:nvSpPr>
          <p:cNvPr name="TextBox 77" id="77"/>
          <p:cNvSpPr txBox="true"/>
          <p:nvPr/>
        </p:nvSpPr>
        <p:spPr>
          <a:xfrm rot="0">
            <a:off x="14306670" y="5348326"/>
            <a:ext cx="894657" cy="290448"/>
          </a:xfrm>
          <a:prstGeom prst="rect">
            <a:avLst/>
          </a:prstGeom>
        </p:spPr>
        <p:txBody>
          <a:bodyPr anchor="t" rtlCol="false" tIns="0" lIns="0" bIns="0" rIns="0">
            <a:spAutoFit/>
          </a:bodyPr>
          <a:lstStyle/>
          <a:p>
            <a:pPr algn="ctr">
              <a:lnSpc>
                <a:spcPts val="1988"/>
              </a:lnSpc>
            </a:pPr>
            <a:r>
              <a:rPr lang="en-US" sz="1421">
                <a:solidFill>
                  <a:srgbClr val="000000"/>
                </a:solidFill>
                <a:latin typeface="Arimo"/>
                <a:ea typeface="Arimo"/>
                <a:cs typeface="Arimo"/>
                <a:sym typeface="Arimo"/>
              </a:rPr>
              <a:t>OUTPUT</a:t>
            </a:r>
          </a:p>
        </p:txBody>
      </p:sp>
      <p:sp>
        <p:nvSpPr>
          <p:cNvPr name="TextBox 78" id="78"/>
          <p:cNvSpPr txBox="true"/>
          <p:nvPr/>
        </p:nvSpPr>
        <p:spPr>
          <a:xfrm rot="0">
            <a:off x="12034745" y="220217"/>
            <a:ext cx="1238528" cy="400726"/>
          </a:xfrm>
          <a:prstGeom prst="rect">
            <a:avLst/>
          </a:prstGeom>
        </p:spPr>
        <p:txBody>
          <a:bodyPr anchor="t" rtlCol="false" tIns="0" lIns="0" bIns="0" rIns="0">
            <a:spAutoFit/>
          </a:bodyPr>
          <a:lstStyle/>
          <a:p>
            <a:pPr algn="ctr">
              <a:lnSpc>
                <a:spcPts val="2754"/>
              </a:lnSpc>
            </a:pPr>
            <a:r>
              <a:rPr lang="en-US" sz="1967">
                <a:solidFill>
                  <a:srgbClr val="FFFFFF"/>
                </a:solidFill>
                <a:latin typeface="Arimo"/>
                <a:ea typeface="Arimo"/>
                <a:cs typeface="Arimo"/>
                <a:sym typeface="Arimo"/>
              </a:rPr>
              <a:t>INPUT</a:t>
            </a:r>
          </a:p>
        </p:txBody>
      </p:sp>
      <p:sp>
        <p:nvSpPr>
          <p:cNvPr name="TextBox 79" id="79"/>
          <p:cNvSpPr txBox="true"/>
          <p:nvPr/>
        </p:nvSpPr>
        <p:spPr>
          <a:xfrm rot="0">
            <a:off x="10933352" y="690776"/>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A</a:t>
            </a:r>
          </a:p>
        </p:txBody>
      </p:sp>
      <p:sp>
        <p:nvSpPr>
          <p:cNvPr name="TextBox 80" id="80"/>
          <p:cNvSpPr txBox="true"/>
          <p:nvPr/>
        </p:nvSpPr>
        <p:spPr>
          <a:xfrm rot="0">
            <a:off x="14012222" y="690776"/>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X</a:t>
            </a:r>
          </a:p>
        </p:txBody>
      </p:sp>
      <p:sp>
        <p:nvSpPr>
          <p:cNvPr name="TextBox 81" id="81"/>
          <p:cNvSpPr txBox="true"/>
          <p:nvPr/>
        </p:nvSpPr>
        <p:spPr>
          <a:xfrm rot="0">
            <a:off x="10933352" y="1180080"/>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82" id="82"/>
          <p:cNvSpPr txBox="true"/>
          <p:nvPr/>
        </p:nvSpPr>
        <p:spPr>
          <a:xfrm rot="0">
            <a:off x="10933352" y="1669383"/>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83" id="83"/>
          <p:cNvSpPr txBox="true"/>
          <p:nvPr/>
        </p:nvSpPr>
        <p:spPr>
          <a:xfrm rot="0">
            <a:off x="11848134" y="692276"/>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B</a:t>
            </a:r>
          </a:p>
        </p:txBody>
      </p:sp>
      <p:sp>
        <p:nvSpPr>
          <p:cNvPr name="TextBox 84" id="84"/>
          <p:cNvSpPr txBox="true"/>
          <p:nvPr/>
        </p:nvSpPr>
        <p:spPr>
          <a:xfrm rot="0">
            <a:off x="11848134" y="1171064"/>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85" id="85"/>
          <p:cNvSpPr txBox="true"/>
          <p:nvPr/>
        </p:nvSpPr>
        <p:spPr>
          <a:xfrm rot="0">
            <a:off x="10933352" y="3190559"/>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86" id="86"/>
          <p:cNvSpPr txBox="true"/>
          <p:nvPr/>
        </p:nvSpPr>
        <p:spPr>
          <a:xfrm rot="0">
            <a:off x="10933352" y="2190822"/>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87" id="87"/>
          <p:cNvSpPr txBox="true"/>
          <p:nvPr/>
        </p:nvSpPr>
        <p:spPr>
          <a:xfrm rot="0">
            <a:off x="13272957" y="720323"/>
            <a:ext cx="775678" cy="400726"/>
          </a:xfrm>
          <a:prstGeom prst="rect">
            <a:avLst/>
          </a:prstGeom>
        </p:spPr>
        <p:txBody>
          <a:bodyPr anchor="t" rtlCol="false" tIns="0" lIns="0" bIns="0" rIns="0">
            <a:spAutoFit/>
          </a:bodyPr>
          <a:lstStyle/>
          <a:p>
            <a:pPr algn="ctr">
              <a:lnSpc>
                <a:spcPts val="2754"/>
              </a:lnSpc>
            </a:pPr>
            <a:r>
              <a:rPr lang="en-US" sz="1967">
                <a:solidFill>
                  <a:srgbClr val="FFFFFF"/>
                </a:solidFill>
                <a:latin typeface="Arimo"/>
                <a:ea typeface="Arimo"/>
                <a:cs typeface="Arimo"/>
                <a:sym typeface="Arimo"/>
              </a:rPr>
              <a:t>C</a:t>
            </a:r>
          </a:p>
        </p:txBody>
      </p:sp>
      <p:sp>
        <p:nvSpPr>
          <p:cNvPr name="TextBox 88" id="88"/>
          <p:cNvSpPr txBox="true"/>
          <p:nvPr/>
        </p:nvSpPr>
        <p:spPr>
          <a:xfrm rot="0">
            <a:off x="13273274" y="1167784"/>
            <a:ext cx="775678" cy="450843"/>
          </a:xfrm>
          <a:prstGeom prst="rect">
            <a:avLst/>
          </a:prstGeom>
        </p:spPr>
        <p:txBody>
          <a:bodyPr anchor="t" rtlCol="false" tIns="0" lIns="0" bIns="0" rIns="0">
            <a:spAutoFit/>
          </a:bodyPr>
          <a:lstStyle/>
          <a:p>
            <a:pPr algn="ctr">
              <a:lnSpc>
                <a:spcPts val="3102"/>
              </a:lnSpc>
            </a:pPr>
            <a:r>
              <a:rPr lang="en-US" sz="2215">
                <a:solidFill>
                  <a:srgbClr val="FFFFFF"/>
                </a:solidFill>
                <a:latin typeface="Arimo"/>
                <a:ea typeface="Arimo"/>
                <a:cs typeface="Arimo"/>
                <a:sym typeface="Arimo"/>
              </a:rPr>
              <a:t>0</a:t>
            </a:r>
          </a:p>
        </p:txBody>
      </p:sp>
      <p:sp>
        <p:nvSpPr>
          <p:cNvPr name="TextBox 89" id="89"/>
          <p:cNvSpPr txBox="true"/>
          <p:nvPr/>
        </p:nvSpPr>
        <p:spPr>
          <a:xfrm rot="0">
            <a:off x="12948384" y="1651355"/>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90" id="90"/>
          <p:cNvSpPr txBox="true"/>
          <p:nvPr/>
        </p:nvSpPr>
        <p:spPr>
          <a:xfrm rot="0">
            <a:off x="11848450" y="2143357"/>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91" id="91"/>
          <p:cNvSpPr txBox="true"/>
          <p:nvPr/>
        </p:nvSpPr>
        <p:spPr>
          <a:xfrm rot="0">
            <a:off x="14297056" y="256603"/>
            <a:ext cx="815416" cy="315655"/>
          </a:xfrm>
          <a:prstGeom prst="rect">
            <a:avLst/>
          </a:prstGeom>
        </p:spPr>
        <p:txBody>
          <a:bodyPr anchor="t" rtlCol="false" tIns="0" lIns="0" bIns="0" rIns="0">
            <a:spAutoFit/>
          </a:bodyPr>
          <a:lstStyle/>
          <a:p>
            <a:pPr algn="ctr">
              <a:lnSpc>
                <a:spcPts val="2155"/>
              </a:lnSpc>
            </a:pPr>
            <a:r>
              <a:rPr lang="en-US" sz="1539">
                <a:solidFill>
                  <a:srgbClr val="FFFFFF"/>
                </a:solidFill>
                <a:latin typeface="Arimo"/>
                <a:ea typeface="Arimo"/>
                <a:cs typeface="Arimo"/>
                <a:sym typeface="Arimo"/>
              </a:rPr>
              <a:t>OUTPUT</a:t>
            </a:r>
          </a:p>
        </p:txBody>
      </p:sp>
      <p:sp>
        <p:nvSpPr>
          <p:cNvPr name="TextBox 92" id="92"/>
          <p:cNvSpPr txBox="true"/>
          <p:nvPr/>
        </p:nvSpPr>
        <p:spPr>
          <a:xfrm rot="0">
            <a:off x="14012222" y="1673707"/>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3" id="93"/>
          <p:cNvSpPr txBox="true"/>
          <p:nvPr/>
        </p:nvSpPr>
        <p:spPr>
          <a:xfrm rot="0">
            <a:off x="14012222" y="2163653"/>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4" id="94"/>
          <p:cNvSpPr txBox="true"/>
          <p:nvPr/>
        </p:nvSpPr>
        <p:spPr>
          <a:xfrm rot="0">
            <a:off x="13992352" y="1177036"/>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5" id="95"/>
          <p:cNvSpPr txBox="true"/>
          <p:nvPr/>
        </p:nvSpPr>
        <p:spPr>
          <a:xfrm rot="0">
            <a:off x="11848450" y="1651355"/>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6" id="96"/>
          <p:cNvSpPr txBox="true"/>
          <p:nvPr/>
        </p:nvSpPr>
        <p:spPr>
          <a:xfrm rot="0">
            <a:off x="12948384" y="2148241"/>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7" id="97"/>
          <p:cNvSpPr txBox="true"/>
          <p:nvPr/>
        </p:nvSpPr>
        <p:spPr>
          <a:xfrm rot="0">
            <a:off x="11921106" y="3169205"/>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8" id="98"/>
          <p:cNvSpPr txBox="true"/>
          <p:nvPr/>
        </p:nvSpPr>
        <p:spPr>
          <a:xfrm rot="0">
            <a:off x="12948700" y="3149517"/>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99" id="99"/>
          <p:cNvSpPr txBox="true"/>
          <p:nvPr/>
        </p:nvSpPr>
        <p:spPr>
          <a:xfrm rot="0">
            <a:off x="13992352" y="3138891"/>
            <a:ext cx="1424824" cy="453982"/>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100" id="100"/>
          <p:cNvSpPr txBox="true"/>
          <p:nvPr/>
        </p:nvSpPr>
        <p:spPr>
          <a:xfrm rot="0">
            <a:off x="10933352" y="3651063"/>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01" id="101"/>
          <p:cNvSpPr txBox="true"/>
          <p:nvPr/>
        </p:nvSpPr>
        <p:spPr>
          <a:xfrm rot="0">
            <a:off x="10933352" y="4143186"/>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02" id="102"/>
          <p:cNvSpPr txBox="true"/>
          <p:nvPr/>
        </p:nvSpPr>
        <p:spPr>
          <a:xfrm rot="0">
            <a:off x="11848134" y="2660954"/>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03" id="103"/>
          <p:cNvSpPr txBox="true"/>
          <p:nvPr/>
        </p:nvSpPr>
        <p:spPr>
          <a:xfrm rot="0">
            <a:off x="12948384" y="2638601"/>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04" id="104"/>
          <p:cNvSpPr txBox="true"/>
          <p:nvPr/>
        </p:nvSpPr>
        <p:spPr>
          <a:xfrm rot="0">
            <a:off x="14336794" y="2651272"/>
            <a:ext cx="775678" cy="386438"/>
          </a:xfrm>
          <a:prstGeom prst="rect">
            <a:avLst/>
          </a:prstGeom>
        </p:spPr>
        <p:txBody>
          <a:bodyPr anchor="t" rtlCol="false" tIns="0" lIns="0" bIns="0" rIns="0">
            <a:spAutoFit/>
          </a:bodyPr>
          <a:lstStyle/>
          <a:p>
            <a:pPr algn="ctr">
              <a:lnSpc>
                <a:spcPts val="2754"/>
              </a:lnSpc>
            </a:pPr>
            <a:r>
              <a:rPr lang="en-US" sz="1967">
                <a:solidFill>
                  <a:srgbClr val="FFFFFF"/>
                </a:solidFill>
                <a:latin typeface="Arimo"/>
                <a:ea typeface="Arimo"/>
                <a:cs typeface="Arimo"/>
                <a:sym typeface="Arimo"/>
              </a:rPr>
              <a:t>1</a:t>
            </a:r>
          </a:p>
        </p:txBody>
      </p:sp>
      <p:sp>
        <p:nvSpPr>
          <p:cNvPr name="TextBox 105" id="105"/>
          <p:cNvSpPr txBox="true"/>
          <p:nvPr/>
        </p:nvSpPr>
        <p:spPr>
          <a:xfrm rot="0">
            <a:off x="10933352" y="2663052"/>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106" id="106"/>
          <p:cNvSpPr txBox="true"/>
          <p:nvPr/>
        </p:nvSpPr>
        <p:spPr>
          <a:xfrm rot="0">
            <a:off x="11941597" y="3639337"/>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107" id="107"/>
          <p:cNvSpPr txBox="true"/>
          <p:nvPr/>
        </p:nvSpPr>
        <p:spPr>
          <a:xfrm rot="0">
            <a:off x="12948700" y="3653162"/>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08" id="108"/>
          <p:cNvSpPr txBox="true"/>
          <p:nvPr/>
        </p:nvSpPr>
        <p:spPr>
          <a:xfrm rot="0">
            <a:off x="11941597" y="4151148"/>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09" id="109"/>
          <p:cNvSpPr txBox="true"/>
          <p:nvPr/>
        </p:nvSpPr>
        <p:spPr>
          <a:xfrm rot="0">
            <a:off x="12948700" y="4157011"/>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0</a:t>
            </a:r>
          </a:p>
        </p:txBody>
      </p:sp>
      <p:sp>
        <p:nvSpPr>
          <p:cNvPr name="TextBox 110" id="110"/>
          <p:cNvSpPr txBox="true"/>
          <p:nvPr/>
        </p:nvSpPr>
        <p:spPr>
          <a:xfrm rot="0">
            <a:off x="10933352" y="4625682"/>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11" id="111"/>
          <p:cNvSpPr txBox="true"/>
          <p:nvPr/>
        </p:nvSpPr>
        <p:spPr>
          <a:xfrm rot="0">
            <a:off x="11941597" y="4613955"/>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12" id="112"/>
          <p:cNvSpPr txBox="true"/>
          <p:nvPr/>
        </p:nvSpPr>
        <p:spPr>
          <a:xfrm rot="0">
            <a:off x="12948700" y="4613955"/>
            <a:ext cx="1424824" cy="439694"/>
          </a:xfrm>
          <a:prstGeom prst="rect">
            <a:avLst/>
          </a:prstGeom>
        </p:spPr>
        <p:txBody>
          <a:bodyPr anchor="t" rtlCol="false" tIns="0" lIns="0" bIns="0" rIns="0">
            <a:spAutoFit/>
          </a:bodyPr>
          <a:lstStyle/>
          <a:p>
            <a:pPr algn="ctr">
              <a:lnSpc>
                <a:spcPts val="3167"/>
              </a:lnSpc>
            </a:pPr>
            <a:r>
              <a:rPr lang="en-US" sz="2263">
                <a:solidFill>
                  <a:srgbClr val="FFFFFF"/>
                </a:solidFill>
                <a:latin typeface="Arimo"/>
                <a:ea typeface="Arimo"/>
                <a:cs typeface="Arimo"/>
                <a:sym typeface="Arimo"/>
              </a:rPr>
              <a:t>1</a:t>
            </a:r>
          </a:p>
        </p:txBody>
      </p:sp>
      <p:sp>
        <p:nvSpPr>
          <p:cNvPr name="TextBox 113" id="113"/>
          <p:cNvSpPr txBox="true"/>
          <p:nvPr/>
        </p:nvSpPr>
        <p:spPr>
          <a:xfrm rot="0">
            <a:off x="14316925" y="3631272"/>
            <a:ext cx="775678" cy="386438"/>
          </a:xfrm>
          <a:prstGeom prst="rect">
            <a:avLst/>
          </a:prstGeom>
        </p:spPr>
        <p:txBody>
          <a:bodyPr anchor="t" rtlCol="false" tIns="0" lIns="0" bIns="0" rIns="0">
            <a:spAutoFit/>
          </a:bodyPr>
          <a:lstStyle/>
          <a:p>
            <a:pPr algn="ctr">
              <a:lnSpc>
                <a:spcPts val="2754"/>
              </a:lnSpc>
            </a:pPr>
            <a:r>
              <a:rPr lang="en-US" sz="1967">
                <a:solidFill>
                  <a:srgbClr val="FFFFFF"/>
                </a:solidFill>
                <a:latin typeface="Arimo"/>
                <a:ea typeface="Arimo"/>
                <a:cs typeface="Arimo"/>
                <a:sym typeface="Arimo"/>
              </a:rPr>
              <a:t>1</a:t>
            </a:r>
          </a:p>
        </p:txBody>
      </p:sp>
      <p:sp>
        <p:nvSpPr>
          <p:cNvPr name="TextBox 114" id="114"/>
          <p:cNvSpPr txBox="true"/>
          <p:nvPr/>
        </p:nvSpPr>
        <p:spPr>
          <a:xfrm rot="0">
            <a:off x="14297056" y="4137220"/>
            <a:ext cx="775678" cy="386438"/>
          </a:xfrm>
          <a:prstGeom prst="rect">
            <a:avLst/>
          </a:prstGeom>
        </p:spPr>
        <p:txBody>
          <a:bodyPr anchor="t" rtlCol="false" tIns="0" lIns="0" bIns="0" rIns="0">
            <a:spAutoFit/>
          </a:bodyPr>
          <a:lstStyle/>
          <a:p>
            <a:pPr algn="ctr">
              <a:lnSpc>
                <a:spcPts val="2754"/>
              </a:lnSpc>
            </a:pPr>
            <a:r>
              <a:rPr lang="en-US" sz="1967">
                <a:solidFill>
                  <a:srgbClr val="FFFFFF"/>
                </a:solidFill>
                <a:latin typeface="Arimo"/>
                <a:ea typeface="Arimo"/>
                <a:cs typeface="Arimo"/>
                <a:sym typeface="Arimo"/>
              </a:rPr>
              <a:t>1</a:t>
            </a:r>
          </a:p>
        </p:txBody>
      </p:sp>
      <p:sp>
        <p:nvSpPr>
          <p:cNvPr name="TextBox 115" id="115"/>
          <p:cNvSpPr txBox="true"/>
          <p:nvPr/>
        </p:nvSpPr>
        <p:spPr>
          <a:xfrm rot="0">
            <a:off x="14297056" y="4676248"/>
            <a:ext cx="775678" cy="386438"/>
          </a:xfrm>
          <a:prstGeom prst="rect">
            <a:avLst/>
          </a:prstGeom>
        </p:spPr>
        <p:txBody>
          <a:bodyPr anchor="t" rtlCol="false" tIns="0" lIns="0" bIns="0" rIns="0">
            <a:spAutoFit/>
          </a:bodyPr>
          <a:lstStyle/>
          <a:p>
            <a:pPr algn="ctr">
              <a:lnSpc>
                <a:spcPts val="2754"/>
              </a:lnSpc>
            </a:pPr>
            <a:r>
              <a:rPr lang="en-US" sz="1967">
                <a:solidFill>
                  <a:srgbClr val="FFFFFF"/>
                </a:solidFill>
                <a:latin typeface="Arimo"/>
                <a:ea typeface="Arimo"/>
                <a:cs typeface="Arimo"/>
                <a:sym typeface="Arimo"/>
              </a:rPr>
              <a:t>1</a:t>
            </a:r>
          </a:p>
        </p:txBody>
      </p:sp>
      <p:sp>
        <p:nvSpPr>
          <p:cNvPr name="Freeform 116" id="116"/>
          <p:cNvSpPr/>
          <p:nvPr/>
        </p:nvSpPr>
        <p:spPr>
          <a:xfrm flipH="true" flipV="false" rot="757032">
            <a:off x="15332697" y="3056947"/>
            <a:ext cx="1910912" cy="1414075"/>
          </a:xfrm>
          <a:custGeom>
            <a:avLst/>
            <a:gdLst/>
            <a:ahLst/>
            <a:cxnLst/>
            <a:rect r="r" b="b" t="t" l="l"/>
            <a:pathLst>
              <a:path h="1414075" w="1910912">
                <a:moveTo>
                  <a:pt x="1910912" y="0"/>
                </a:moveTo>
                <a:lnTo>
                  <a:pt x="0" y="0"/>
                </a:lnTo>
                <a:lnTo>
                  <a:pt x="0" y="1414075"/>
                </a:lnTo>
                <a:lnTo>
                  <a:pt x="1910912" y="1414075"/>
                </a:lnTo>
                <a:lnTo>
                  <a:pt x="1910912" y="0"/>
                </a:lnTo>
                <a:close/>
              </a:path>
            </a:pathLst>
          </a:custGeom>
          <a:blipFill>
            <a:blip r:embed="rId10">
              <a:extLst>
                <a:ext uri="{96DAC541-7B7A-43D3-8B79-37D633B846F1}">
                  <asvg:svgBlip xmlns:asvg="http://schemas.microsoft.com/office/drawing/2016/SVG/main" r:embed="rId11"/>
                </a:ext>
              </a:extLst>
            </a:blip>
            <a:stretch>
              <a:fillRect l="0" t="0" r="0" b="-1519"/>
            </a:stretch>
          </a:blipFill>
        </p:spPr>
      </p:sp>
      <p:sp>
        <p:nvSpPr>
          <p:cNvPr name="Freeform 117" id="117"/>
          <p:cNvSpPr/>
          <p:nvPr/>
        </p:nvSpPr>
        <p:spPr>
          <a:xfrm flipH="false" flipV="false" rot="10030518">
            <a:off x="15465807" y="5936031"/>
            <a:ext cx="1910912" cy="1414075"/>
          </a:xfrm>
          <a:custGeom>
            <a:avLst/>
            <a:gdLst/>
            <a:ahLst/>
            <a:cxnLst/>
            <a:rect r="r" b="b" t="t" l="l"/>
            <a:pathLst>
              <a:path h="1414075" w="1910912">
                <a:moveTo>
                  <a:pt x="0" y="0"/>
                </a:moveTo>
                <a:lnTo>
                  <a:pt x="1910912" y="0"/>
                </a:lnTo>
                <a:lnTo>
                  <a:pt x="1910912" y="1414075"/>
                </a:lnTo>
                <a:lnTo>
                  <a:pt x="0" y="1414075"/>
                </a:lnTo>
                <a:lnTo>
                  <a:pt x="0" y="0"/>
                </a:lnTo>
                <a:close/>
              </a:path>
            </a:pathLst>
          </a:custGeom>
          <a:blipFill>
            <a:blip r:embed="rId10">
              <a:extLst>
                <a:ext uri="{96DAC541-7B7A-43D3-8B79-37D633B846F1}">
                  <asvg:svgBlip xmlns:asvg="http://schemas.microsoft.com/office/drawing/2016/SVG/main" r:embed="rId11"/>
                </a:ext>
              </a:extLst>
            </a:blip>
            <a:stretch>
              <a:fillRect l="0" t="0" r="0" b="-1519"/>
            </a:stretch>
          </a:blipFill>
        </p:spPr>
      </p:sp>
      <p:sp>
        <p:nvSpPr>
          <p:cNvPr name="TextBox 118" id="118"/>
          <p:cNvSpPr txBox="true"/>
          <p:nvPr/>
        </p:nvSpPr>
        <p:spPr>
          <a:xfrm rot="0">
            <a:off x="15646595" y="4809013"/>
            <a:ext cx="2552069" cy="722637"/>
          </a:xfrm>
          <a:prstGeom prst="rect">
            <a:avLst/>
          </a:prstGeom>
        </p:spPr>
        <p:txBody>
          <a:bodyPr anchor="t" rtlCol="false" tIns="0" lIns="0" bIns="0" rIns="0">
            <a:spAutoFit/>
          </a:bodyPr>
          <a:lstStyle/>
          <a:p>
            <a:pPr algn="ctr">
              <a:lnSpc>
                <a:spcPts val="5116"/>
              </a:lnSpc>
            </a:pPr>
            <a:r>
              <a:rPr lang="en-US" sz="3654">
                <a:solidFill>
                  <a:srgbClr val="000000"/>
                </a:solidFill>
                <a:latin typeface="Arimo"/>
                <a:ea typeface="Arimo"/>
                <a:cs typeface="Arimo"/>
                <a:sym typeface="Arimo"/>
              </a:rPr>
              <a:t>EQUAL</a:t>
            </a:r>
          </a:p>
        </p:txBody>
      </p:sp>
      <p:grpSp>
        <p:nvGrpSpPr>
          <p:cNvPr name="Group 119" id="119"/>
          <p:cNvGrpSpPr/>
          <p:nvPr/>
        </p:nvGrpSpPr>
        <p:grpSpPr>
          <a:xfrm rot="0">
            <a:off x="2703297" y="180743"/>
            <a:ext cx="13213526" cy="9925515"/>
            <a:chOff x="0" y="0"/>
            <a:chExt cx="17618034" cy="13234020"/>
          </a:xfrm>
        </p:grpSpPr>
        <p:sp>
          <p:nvSpPr>
            <p:cNvPr name="Freeform 120" id="12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121" id="12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122" id="12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464691"/>
        </a:solidFill>
      </p:bgPr>
    </p:bg>
    <p:spTree>
      <p:nvGrpSpPr>
        <p:cNvPr id="1" name=""/>
        <p:cNvGrpSpPr/>
        <p:nvPr/>
      </p:nvGrpSpPr>
      <p:grpSpPr>
        <a:xfrm>
          <a:off x="0" y="0"/>
          <a:ext cx="0" cy="0"/>
          <a:chOff x="0" y="0"/>
          <a:chExt cx="0" cy="0"/>
        </a:xfrm>
      </p:grpSpPr>
      <p:sp>
        <p:nvSpPr>
          <p:cNvPr name="Freeform 2" id="2"/>
          <p:cNvSpPr/>
          <p:nvPr/>
        </p:nvSpPr>
        <p:spPr>
          <a:xfrm flipH="false" flipV="false" rot="0">
            <a:off x="1894750" y="5442870"/>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42201" y="2683497"/>
            <a:ext cx="4460677" cy="4691002"/>
          </a:xfrm>
          <a:custGeom>
            <a:avLst/>
            <a:gdLst/>
            <a:ahLst/>
            <a:cxnLst/>
            <a:rect r="r" b="b" t="t" l="l"/>
            <a:pathLst>
              <a:path h="4691002" w="4460677">
                <a:moveTo>
                  <a:pt x="0" y="0"/>
                </a:moveTo>
                <a:lnTo>
                  <a:pt x="4460677" y="0"/>
                </a:lnTo>
                <a:lnTo>
                  <a:pt x="4460677" y="4691002"/>
                </a:lnTo>
                <a:lnTo>
                  <a:pt x="0" y="46910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524960" y="1129682"/>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894750" y="1129682"/>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2282716" y="3539065"/>
            <a:ext cx="4179648" cy="3018371"/>
          </a:xfrm>
          <a:prstGeom prst="rect">
            <a:avLst/>
          </a:prstGeom>
        </p:spPr>
        <p:txBody>
          <a:bodyPr anchor="t" rtlCol="false" tIns="0" lIns="0" bIns="0" rIns="0">
            <a:spAutoFit/>
          </a:bodyPr>
          <a:lstStyle/>
          <a:p>
            <a:pPr algn="ctr">
              <a:lnSpc>
                <a:spcPts val="5833"/>
              </a:lnSpc>
            </a:pPr>
            <a:r>
              <a:rPr lang="en-US" sz="4166">
                <a:solidFill>
                  <a:srgbClr val="000000"/>
                </a:solidFill>
                <a:latin typeface="Arimo"/>
                <a:ea typeface="Arimo"/>
                <a:cs typeface="Arimo"/>
                <a:sym typeface="Arimo"/>
              </a:rPr>
              <a:t>From a problem statement, draw a logic gate</a:t>
            </a:r>
          </a:p>
          <a:p>
            <a:pPr algn="ctr">
              <a:lnSpc>
                <a:spcPts val="5833"/>
              </a:lnSpc>
            </a:pPr>
            <a:r>
              <a:rPr lang="en-US" sz="4166">
                <a:solidFill>
                  <a:srgbClr val="000000"/>
                </a:solidFill>
                <a:latin typeface="Arimo"/>
                <a:ea typeface="Arimo"/>
                <a:cs typeface="Arimo"/>
                <a:sym typeface="Arimo"/>
              </a:rPr>
              <a:t>(PYQ)</a:t>
            </a:r>
          </a:p>
        </p:txBody>
      </p:sp>
      <p:sp>
        <p:nvSpPr>
          <p:cNvPr name="Freeform 7" id="7"/>
          <p:cNvSpPr/>
          <p:nvPr/>
        </p:nvSpPr>
        <p:spPr>
          <a:xfrm flipH="false" flipV="false" rot="0">
            <a:off x="7524960" y="5442870"/>
            <a:ext cx="2704344" cy="2843981"/>
          </a:xfrm>
          <a:custGeom>
            <a:avLst/>
            <a:gdLst/>
            <a:ahLst/>
            <a:cxnLst/>
            <a:rect r="r" b="b" t="t" l="l"/>
            <a:pathLst>
              <a:path h="2843981" w="2704344">
                <a:moveTo>
                  <a:pt x="0" y="0"/>
                </a:moveTo>
                <a:lnTo>
                  <a:pt x="2704344" y="0"/>
                </a:lnTo>
                <a:lnTo>
                  <a:pt x="2704344" y="2843981"/>
                </a:lnTo>
                <a:lnTo>
                  <a:pt x="0" y="284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2703297" y="180743"/>
            <a:ext cx="13213526" cy="9925515"/>
            <a:chOff x="0" y="0"/>
            <a:chExt cx="17618034" cy="13234020"/>
          </a:xfrm>
        </p:grpSpPr>
        <p:sp>
          <p:nvSpPr>
            <p:cNvPr name="Freeform 9" id="9"/>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6">
                <a:alphaModFix amt="70000"/>
              </a:blip>
              <a:stretch>
                <a:fillRect l="0" t="0" r="0" b="0"/>
              </a:stretch>
            </a:blipFill>
          </p:spPr>
        </p:sp>
        <p:sp>
          <p:nvSpPr>
            <p:cNvPr name="Freeform 10" id="10"/>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7">
                <a:alphaModFix amt="9999"/>
              </a:blip>
              <a:stretch>
                <a:fillRect l="0" t="0" r="0" b="0"/>
              </a:stretch>
            </a:blipFill>
          </p:spPr>
        </p:sp>
        <p:sp>
          <p:nvSpPr>
            <p:cNvPr name="TextBox 11" id="11"/>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FFFFFF">
                      <a:alpha val="80000"/>
                    </a:srgbClr>
                  </a:solidFill>
                  <a:latin typeface="DejaVu Sans Light"/>
                  <a:ea typeface="DejaVu Sans Light"/>
                  <a:cs typeface="DejaVu Sans Light"/>
                  <a:sym typeface="DejaVu Sans Light"/>
                </a:rPr>
                <a:t>For more help, please visit </a:t>
              </a:r>
              <a:r>
                <a:rPr lang="en-US" sz="1599" u="sng">
                  <a:solidFill>
                    <a:srgbClr val="FFFFFF">
                      <a:alpha val="80000"/>
                    </a:srgbClr>
                  </a:solidFill>
                  <a:latin typeface="DejaVu Sans Light"/>
                  <a:ea typeface="DejaVu Sans Light"/>
                  <a:cs typeface="DejaVu Sans Light"/>
                  <a:sym typeface="DejaVu Sans Light"/>
                  <a:hlinkClick r:id="rId8" tooltip="http://www.exampaperspractice.co.uk"/>
                </a:rPr>
                <a:t>www.exampaperspractice.co.uk</a:t>
              </a:r>
            </a:p>
          </p:txBody>
        </p:sp>
      </p:gr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89843" y="1569308"/>
            <a:ext cx="9784933" cy="6021649"/>
          </a:xfrm>
          <a:custGeom>
            <a:avLst/>
            <a:gdLst/>
            <a:ahLst/>
            <a:cxnLst/>
            <a:rect r="r" b="b" t="t" l="l"/>
            <a:pathLst>
              <a:path h="6021649" w="9784933">
                <a:moveTo>
                  <a:pt x="0" y="0"/>
                </a:moveTo>
                <a:lnTo>
                  <a:pt x="9784933" y="0"/>
                </a:lnTo>
                <a:lnTo>
                  <a:pt x="9784933" y="6021649"/>
                </a:lnTo>
                <a:lnTo>
                  <a:pt x="0" y="6021649"/>
                </a:lnTo>
                <a:lnTo>
                  <a:pt x="0" y="0"/>
                </a:lnTo>
                <a:close/>
              </a:path>
            </a:pathLst>
          </a:custGeom>
          <a:blipFill>
            <a:blip r:embed="rId2"/>
            <a:stretch>
              <a:fillRect l="0" t="0" r="0" b="-116405"/>
            </a:stretch>
          </a:blipFill>
        </p:spPr>
      </p:sp>
      <p:sp>
        <p:nvSpPr>
          <p:cNvPr name="Freeform 3" id="3"/>
          <p:cNvSpPr/>
          <p:nvPr/>
        </p:nvSpPr>
        <p:spPr>
          <a:xfrm flipH="false" flipV="false" rot="0">
            <a:off x="10021771" y="3950153"/>
            <a:ext cx="8069821" cy="5857351"/>
          </a:xfrm>
          <a:custGeom>
            <a:avLst/>
            <a:gdLst/>
            <a:ahLst/>
            <a:cxnLst/>
            <a:rect r="r" b="b" t="t" l="l"/>
            <a:pathLst>
              <a:path h="5857351" w="8069821">
                <a:moveTo>
                  <a:pt x="0" y="0"/>
                </a:moveTo>
                <a:lnTo>
                  <a:pt x="8069821" y="0"/>
                </a:lnTo>
                <a:lnTo>
                  <a:pt x="8069821" y="5857351"/>
                </a:lnTo>
                <a:lnTo>
                  <a:pt x="0" y="5857351"/>
                </a:lnTo>
                <a:lnTo>
                  <a:pt x="0" y="0"/>
                </a:lnTo>
                <a:close/>
              </a:path>
            </a:pathLst>
          </a:custGeom>
          <a:blipFill>
            <a:blip r:embed="rId2"/>
            <a:stretch>
              <a:fillRect l="-1413" t="-85876" r="0" b="-197"/>
            </a:stretch>
          </a:blipFill>
        </p:spPr>
      </p:sp>
      <p:sp>
        <p:nvSpPr>
          <p:cNvPr name="TextBox 4" id="4"/>
          <p:cNvSpPr txBox="true"/>
          <p:nvPr/>
        </p:nvSpPr>
        <p:spPr>
          <a:xfrm rot="0">
            <a:off x="7838855" y="431800"/>
            <a:ext cx="13137160" cy="596900"/>
          </a:xfrm>
          <a:prstGeom prst="rect">
            <a:avLst/>
          </a:prstGeom>
        </p:spPr>
        <p:txBody>
          <a:bodyPr anchor="t" rtlCol="false" tIns="0" lIns="0" bIns="0" rIns="0">
            <a:spAutoFit/>
          </a:bodyPr>
          <a:lstStyle/>
          <a:p>
            <a:pPr algn="ctr">
              <a:lnSpc>
                <a:spcPts val="4900"/>
              </a:lnSpc>
            </a:pPr>
            <a:r>
              <a:rPr lang="en-US" sz="3500" i="true" spc="385">
                <a:solidFill>
                  <a:srgbClr val="04383F"/>
                </a:solidFill>
                <a:latin typeface="League Spartan"/>
                <a:ea typeface="League Spartan"/>
                <a:cs typeface="League Spartan"/>
                <a:sym typeface="League Spartan"/>
              </a:rPr>
              <a:t>PAST YEAR QUESTION </a:t>
            </a:r>
          </a:p>
        </p:txBody>
      </p:sp>
      <p:grpSp>
        <p:nvGrpSpPr>
          <p:cNvPr name="Group 5" id="5"/>
          <p:cNvGrpSpPr/>
          <p:nvPr/>
        </p:nvGrpSpPr>
        <p:grpSpPr>
          <a:xfrm rot="0">
            <a:off x="2703297" y="180743"/>
            <a:ext cx="13213526" cy="9925515"/>
            <a:chOff x="0" y="0"/>
            <a:chExt cx="17618034" cy="13234020"/>
          </a:xfrm>
        </p:grpSpPr>
        <p:sp>
          <p:nvSpPr>
            <p:cNvPr name="Freeform 6" id="6"/>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7" id="7"/>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8" id="8"/>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359373" y="2237493"/>
            <a:ext cx="9784933" cy="6021649"/>
          </a:xfrm>
          <a:custGeom>
            <a:avLst/>
            <a:gdLst/>
            <a:ahLst/>
            <a:cxnLst/>
            <a:rect r="r" b="b" t="t" l="l"/>
            <a:pathLst>
              <a:path h="6021649" w="9784933">
                <a:moveTo>
                  <a:pt x="0" y="0"/>
                </a:moveTo>
                <a:lnTo>
                  <a:pt x="9784933" y="0"/>
                </a:lnTo>
                <a:lnTo>
                  <a:pt x="9784933" y="6021649"/>
                </a:lnTo>
                <a:lnTo>
                  <a:pt x="0" y="6021649"/>
                </a:lnTo>
                <a:lnTo>
                  <a:pt x="0" y="0"/>
                </a:lnTo>
                <a:close/>
              </a:path>
            </a:pathLst>
          </a:custGeom>
          <a:blipFill>
            <a:blip r:embed="rId2"/>
            <a:stretch>
              <a:fillRect l="0" t="0" r="0" b="-116405"/>
            </a:stretch>
          </a:blipFill>
        </p:spPr>
      </p:sp>
      <p:sp>
        <p:nvSpPr>
          <p:cNvPr name="Freeform 3" id="3"/>
          <p:cNvSpPr/>
          <p:nvPr/>
        </p:nvSpPr>
        <p:spPr>
          <a:xfrm flipH="false" flipV="false" rot="5400000">
            <a:off x="9472355" y="2912212"/>
            <a:ext cx="8633860" cy="5870069"/>
          </a:xfrm>
          <a:custGeom>
            <a:avLst/>
            <a:gdLst/>
            <a:ahLst/>
            <a:cxnLst/>
            <a:rect r="r" b="b" t="t" l="l"/>
            <a:pathLst>
              <a:path h="5870069" w="8633860">
                <a:moveTo>
                  <a:pt x="0" y="0"/>
                </a:moveTo>
                <a:lnTo>
                  <a:pt x="8633860" y="0"/>
                </a:lnTo>
                <a:lnTo>
                  <a:pt x="8633860" y="5870069"/>
                </a:lnTo>
                <a:lnTo>
                  <a:pt x="0" y="5870069"/>
                </a:lnTo>
                <a:lnTo>
                  <a:pt x="0" y="0"/>
                </a:lnTo>
                <a:close/>
              </a:path>
            </a:pathLst>
          </a:custGeom>
          <a:blipFill>
            <a:blip r:embed="rId3"/>
            <a:stretch>
              <a:fillRect l="-3115" t="0" r="-3115" b="-43"/>
            </a:stretch>
          </a:blipFill>
        </p:spPr>
      </p:sp>
      <p:sp>
        <p:nvSpPr>
          <p:cNvPr name="TextBox 4" id="4"/>
          <p:cNvSpPr txBox="true"/>
          <p:nvPr/>
        </p:nvSpPr>
        <p:spPr>
          <a:xfrm rot="0">
            <a:off x="11566832" y="1841435"/>
            <a:ext cx="4281405" cy="1479634"/>
          </a:xfrm>
          <a:prstGeom prst="rect">
            <a:avLst/>
          </a:prstGeom>
        </p:spPr>
        <p:txBody>
          <a:bodyPr anchor="t" rtlCol="false" tIns="0" lIns="0" bIns="0" rIns="0">
            <a:spAutoFit/>
          </a:bodyPr>
          <a:lstStyle/>
          <a:p>
            <a:pPr algn="l" marL="913559" indent="-304520" lvl="2">
              <a:lnSpc>
                <a:spcPts val="5595"/>
              </a:lnSpc>
              <a:buFont typeface="Arial"/>
              <a:buChar char="⚬"/>
            </a:pPr>
            <a:r>
              <a:rPr lang="en-US" sz="3996">
                <a:solidFill>
                  <a:srgbClr val="000000"/>
                </a:solidFill>
                <a:latin typeface="Code Pro"/>
                <a:ea typeface="Code Pro"/>
                <a:cs typeface="Code Pro"/>
                <a:sym typeface="Code Pro"/>
              </a:rPr>
              <a:t>Understand the problem</a:t>
            </a:r>
          </a:p>
        </p:txBody>
      </p:sp>
      <p:sp>
        <p:nvSpPr>
          <p:cNvPr name="TextBox 5" id="5"/>
          <p:cNvSpPr txBox="true"/>
          <p:nvPr/>
        </p:nvSpPr>
        <p:spPr>
          <a:xfrm rot="0">
            <a:off x="11566832" y="3440201"/>
            <a:ext cx="4384265" cy="5486678"/>
          </a:xfrm>
          <a:prstGeom prst="rect">
            <a:avLst/>
          </a:prstGeom>
        </p:spPr>
        <p:txBody>
          <a:bodyPr anchor="t" rtlCol="false" tIns="0" lIns="0" bIns="0" rIns="0">
            <a:spAutoFit/>
          </a:bodyPr>
          <a:lstStyle/>
          <a:p>
            <a:pPr algn="l">
              <a:lnSpc>
                <a:spcPts val="3913"/>
              </a:lnSpc>
            </a:pPr>
            <a:r>
              <a:rPr lang="en-US" sz="2796">
                <a:solidFill>
                  <a:srgbClr val="000000"/>
                </a:solidFill>
                <a:latin typeface="Code Pro"/>
                <a:ea typeface="Code Pro"/>
                <a:cs typeface="Code Pro"/>
                <a:sym typeface="Code Pro"/>
              </a:rPr>
              <a:t>In this problem, we have 3 different types of input,</a:t>
            </a:r>
          </a:p>
          <a:p>
            <a:pPr algn="l">
              <a:lnSpc>
                <a:spcPts val="3913"/>
              </a:lnSpc>
            </a:pPr>
          </a:p>
          <a:p>
            <a:pPr algn="l">
              <a:lnSpc>
                <a:spcPts val="3913"/>
              </a:lnSpc>
            </a:pPr>
            <a:r>
              <a:rPr lang="en-US" sz="2796">
                <a:solidFill>
                  <a:srgbClr val="000000"/>
                </a:solidFill>
                <a:latin typeface="Code Pro"/>
                <a:ea typeface="Code Pro"/>
                <a:cs typeface="Code Pro"/>
                <a:sym typeface="Code Pro"/>
              </a:rPr>
              <a:t>a. Switch</a:t>
            </a:r>
          </a:p>
          <a:p>
            <a:pPr algn="l">
              <a:lnSpc>
                <a:spcPts val="3913"/>
              </a:lnSpc>
            </a:pPr>
            <a:r>
              <a:rPr lang="en-US" sz="2796">
                <a:solidFill>
                  <a:srgbClr val="000000"/>
                </a:solidFill>
                <a:latin typeface="Code Pro"/>
                <a:ea typeface="Code Pro"/>
                <a:cs typeface="Code Pro"/>
                <a:sym typeface="Code Pro"/>
              </a:rPr>
              <a:t>b. Pressure sensor (P1)</a:t>
            </a:r>
          </a:p>
          <a:p>
            <a:pPr algn="l">
              <a:lnSpc>
                <a:spcPts val="3913"/>
              </a:lnSpc>
            </a:pPr>
            <a:r>
              <a:rPr lang="en-US" sz="2796">
                <a:solidFill>
                  <a:srgbClr val="000000"/>
                </a:solidFill>
                <a:latin typeface="Code Pro"/>
                <a:ea typeface="Code Pro"/>
                <a:cs typeface="Code Pro"/>
                <a:sym typeface="Code Pro"/>
              </a:rPr>
              <a:t>c. Pressure sensor (P2) </a:t>
            </a:r>
          </a:p>
          <a:p>
            <a:pPr algn="l">
              <a:lnSpc>
                <a:spcPts val="3913"/>
              </a:lnSpc>
            </a:pPr>
          </a:p>
          <a:p>
            <a:pPr algn="l">
              <a:lnSpc>
                <a:spcPts val="3913"/>
              </a:lnSpc>
            </a:pPr>
            <a:r>
              <a:rPr lang="en-US" sz="2796">
                <a:solidFill>
                  <a:srgbClr val="000000"/>
                </a:solidFill>
                <a:latin typeface="Code Pro"/>
                <a:ea typeface="Code Pro"/>
                <a:cs typeface="Code Pro"/>
                <a:sym typeface="Code Pro"/>
              </a:rPr>
              <a:t>Each input can be either true (1) or false (0), refer to table. </a:t>
            </a:r>
          </a:p>
        </p:txBody>
      </p:sp>
      <p:grpSp>
        <p:nvGrpSpPr>
          <p:cNvPr name="Group 6" id="6"/>
          <p:cNvGrpSpPr/>
          <p:nvPr/>
        </p:nvGrpSpPr>
        <p:grpSpPr>
          <a:xfrm rot="0">
            <a:off x="2839321" y="285560"/>
            <a:ext cx="13213526" cy="9925515"/>
            <a:chOff x="0" y="0"/>
            <a:chExt cx="17618034" cy="13234020"/>
          </a:xfrm>
        </p:grpSpPr>
        <p:sp>
          <p:nvSpPr>
            <p:cNvPr name="Freeform 7" id="7"/>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4">
                <a:alphaModFix amt="70000"/>
              </a:blip>
              <a:stretch>
                <a:fillRect l="0" t="0" r="0" b="0"/>
              </a:stretch>
            </a:blipFill>
          </p:spPr>
        </p:sp>
        <p:sp>
          <p:nvSpPr>
            <p:cNvPr name="Freeform 8" id="8"/>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5">
                <a:alphaModFix amt="9999"/>
              </a:blip>
              <a:stretch>
                <a:fillRect l="0" t="0" r="0" b="0"/>
              </a:stretch>
            </a:blipFill>
          </p:spPr>
        </p:sp>
        <p:sp>
          <p:nvSpPr>
            <p:cNvPr name="TextBox 9" id="9"/>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6" tooltip="http://www.exampaperspractice.co.uk"/>
                </a:rPr>
                <a:t>www.exampaperspractice.co.uk</a:t>
              </a:r>
            </a:p>
          </p:txBody>
        </p:sp>
      </p:grpSp>
      <p:sp>
        <p:nvSpPr>
          <p:cNvPr name="TextBox 10" id="10"/>
          <p:cNvSpPr txBox="true"/>
          <p:nvPr/>
        </p:nvSpPr>
        <p:spPr>
          <a:xfrm rot="0">
            <a:off x="3043931" y="342900"/>
            <a:ext cx="12804306" cy="1052652"/>
          </a:xfrm>
          <a:prstGeom prst="rect">
            <a:avLst/>
          </a:prstGeom>
        </p:spPr>
        <p:txBody>
          <a:bodyPr anchor="t" rtlCol="false" tIns="0" lIns="0" bIns="0" rIns="0">
            <a:spAutoFit/>
          </a:bodyPr>
          <a:lstStyle/>
          <a:p>
            <a:pPr algn="ctr">
              <a:lnSpc>
                <a:spcPts val="9192"/>
              </a:lnSpc>
            </a:pPr>
            <a:r>
              <a:rPr lang="en-US" b="true" sz="9192" u="sng">
                <a:solidFill>
                  <a:srgbClr val="FFF4E3"/>
                </a:solidFill>
                <a:latin typeface="Big Shoulders Display Bold"/>
                <a:ea typeface="Big Shoulders Display Bold"/>
                <a:cs typeface="Big Shoulders Display Bold"/>
                <a:sym typeface="Big Shoulders Display Bold"/>
              </a:rPr>
              <a:t>STEP BY STEP PROBLEM SOLVING</a:t>
            </a:r>
          </a:p>
        </p:txBody>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470797" y="1816196"/>
            <a:ext cx="8576547" cy="5048348"/>
          </a:xfrm>
          <a:custGeom>
            <a:avLst/>
            <a:gdLst/>
            <a:ahLst/>
            <a:cxnLst/>
            <a:rect r="r" b="b" t="t" l="l"/>
            <a:pathLst>
              <a:path h="5048348" w="8576547">
                <a:moveTo>
                  <a:pt x="0" y="0"/>
                </a:moveTo>
                <a:lnTo>
                  <a:pt x="8576547" y="0"/>
                </a:lnTo>
                <a:lnTo>
                  <a:pt x="8576547" y="5048348"/>
                </a:lnTo>
                <a:lnTo>
                  <a:pt x="0" y="5048348"/>
                </a:lnTo>
                <a:lnTo>
                  <a:pt x="0" y="0"/>
                </a:lnTo>
                <a:close/>
              </a:path>
            </a:pathLst>
          </a:custGeom>
          <a:blipFill>
            <a:blip r:embed="rId2"/>
            <a:stretch>
              <a:fillRect l="-7803" t="-19279" r="-6285" b="-138847"/>
            </a:stretch>
          </a:blipFill>
        </p:spPr>
      </p:sp>
      <p:sp>
        <p:nvSpPr>
          <p:cNvPr name="Freeform 3" id="3"/>
          <p:cNvSpPr/>
          <p:nvPr/>
        </p:nvSpPr>
        <p:spPr>
          <a:xfrm flipH="false" flipV="false" rot="0">
            <a:off x="22006" y="4501571"/>
            <a:ext cx="9424078" cy="2236624"/>
          </a:xfrm>
          <a:custGeom>
            <a:avLst/>
            <a:gdLst/>
            <a:ahLst/>
            <a:cxnLst/>
            <a:rect r="r" b="b" t="t" l="l"/>
            <a:pathLst>
              <a:path h="2236624" w="9424078">
                <a:moveTo>
                  <a:pt x="0" y="0"/>
                </a:moveTo>
                <a:lnTo>
                  <a:pt x="9424078" y="0"/>
                </a:lnTo>
                <a:lnTo>
                  <a:pt x="9424078" y="2236624"/>
                </a:lnTo>
                <a:lnTo>
                  <a:pt x="0" y="2236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048708" y="1929088"/>
            <a:ext cx="7081517" cy="1479634"/>
          </a:xfrm>
          <a:prstGeom prst="rect">
            <a:avLst/>
          </a:prstGeom>
        </p:spPr>
        <p:txBody>
          <a:bodyPr anchor="t" rtlCol="false" tIns="0" lIns="0" bIns="0" rIns="0">
            <a:spAutoFit/>
          </a:bodyPr>
          <a:lstStyle/>
          <a:p>
            <a:pPr algn="l">
              <a:lnSpc>
                <a:spcPts val="5595"/>
              </a:lnSpc>
            </a:pPr>
            <a:r>
              <a:rPr lang="en-US" sz="3996">
                <a:solidFill>
                  <a:srgbClr val="000000"/>
                </a:solidFill>
                <a:latin typeface="Code Pro"/>
                <a:ea typeface="Code Pro"/>
                <a:cs typeface="Code Pro"/>
                <a:sym typeface="Code Pro"/>
              </a:rPr>
              <a:t>2. Simplifying the problem statement </a:t>
            </a:r>
          </a:p>
        </p:txBody>
      </p:sp>
      <p:grpSp>
        <p:nvGrpSpPr>
          <p:cNvPr name="Group 5" id="5"/>
          <p:cNvGrpSpPr/>
          <p:nvPr/>
        </p:nvGrpSpPr>
        <p:grpSpPr>
          <a:xfrm rot="4239155">
            <a:off x="5436849" y="7125214"/>
            <a:ext cx="952220" cy="47625"/>
            <a:chOff x="0" y="0"/>
            <a:chExt cx="1269627" cy="63500"/>
          </a:xfrm>
        </p:grpSpPr>
        <p:sp>
          <p:nvSpPr>
            <p:cNvPr name="Freeform 6" id="6"/>
            <p:cNvSpPr/>
            <p:nvPr/>
          </p:nvSpPr>
          <p:spPr>
            <a:xfrm flipH="false" flipV="false" rot="0">
              <a:off x="31750" y="0"/>
              <a:ext cx="1206119" cy="63500"/>
            </a:xfrm>
            <a:custGeom>
              <a:avLst/>
              <a:gdLst/>
              <a:ahLst/>
              <a:cxnLst/>
              <a:rect r="r" b="b" t="t" l="l"/>
              <a:pathLst>
                <a:path h="63500" w="1206119">
                  <a:moveTo>
                    <a:pt x="0" y="0"/>
                  </a:moveTo>
                  <a:lnTo>
                    <a:pt x="1206119" y="0"/>
                  </a:lnTo>
                  <a:lnTo>
                    <a:pt x="1206119" y="63500"/>
                  </a:lnTo>
                  <a:lnTo>
                    <a:pt x="0" y="63500"/>
                  </a:lnTo>
                  <a:close/>
                </a:path>
              </a:pathLst>
            </a:custGeom>
            <a:solidFill>
              <a:srgbClr val="000000"/>
            </a:solidFill>
          </p:spPr>
        </p:sp>
      </p:grpSp>
      <p:sp>
        <p:nvSpPr>
          <p:cNvPr name="Freeform 7" id="7"/>
          <p:cNvSpPr/>
          <p:nvPr/>
        </p:nvSpPr>
        <p:spPr>
          <a:xfrm flipH="false" flipV="false" rot="0">
            <a:off x="1162681" y="7655856"/>
            <a:ext cx="14844616" cy="2236624"/>
          </a:xfrm>
          <a:custGeom>
            <a:avLst/>
            <a:gdLst/>
            <a:ahLst/>
            <a:cxnLst/>
            <a:rect r="r" b="b" t="t" l="l"/>
            <a:pathLst>
              <a:path h="2236624" w="14844616">
                <a:moveTo>
                  <a:pt x="0" y="0"/>
                </a:moveTo>
                <a:lnTo>
                  <a:pt x="14844616" y="0"/>
                </a:lnTo>
                <a:lnTo>
                  <a:pt x="14844616" y="2236624"/>
                </a:lnTo>
                <a:lnTo>
                  <a:pt x="0" y="22366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329568" y="7993671"/>
            <a:ext cx="12510843" cy="1264629"/>
          </a:xfrm>
          <a:prstGeom prst="rect">
            <a:avLst/>
          </a:prstGeom>
        </p:spPr>
        <p:txBody>
          <a:bodyPr anchor="t" rtlCol="false" tIns="0" lIns="0" bIns="0" rIns="0">
            <a:spAutoFit/>
          </a:bodyPr>
          <a:lstStyle/>
          <a:p>
            <a:pPr algn="ctr">
              <a:lnSpc>
                <a:spcPts val="9079"/>
              </a:lnSpc>
            </a:pPr>
            <a:r>
              <a:rPr lang="en-US" sz="6484" b="true">
                <a:solidFill>
                  <a:srgbClr val="000000"/>
                </a:solidFill>
                <a:latin typeface="Arimo Bold"/>
                <a:ea typeface="Arimo Bold"/>
                <a:cs typeface="Arimo Bold"/>
                <a:sym typeface="Arimo Bold"/>
              </a:rPr>
              <a:t>S1 AND (NOT P1 XOR NOT P2)</a:t>
            </a:r>
          </a:p>
        </p:txBody>
      </p:sp>
      <p:grpSp>
        <p:nvGrpSpPr>
          <p:cNvPr name="Group 9" id="9"/>
          <p:cNvGrpSpPr/>
          <p:nvPr/>
        </p:nvGrpSpPr>
        <p:grpSpPr>
          <a:xfrm rot="0">
            <a:off x="2537237" y="180743"/>
            <a:ext cx="13213526" cy="9925515"/>
            <a:chOff x="0" y="0"/>
            <a:chExt cx="17618034" cy="13234020"/>
          </a:xfrm>
        </p:grpSpPr>
        <p:sp>
          <p:nvSpPr>
            <p:cNvPr name="Freeform 10" id="10"/>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7">
                <a:alphaModFix amt="70000"/>
              </a:blip>
              <a:stretch>
                <a:fillRect l="0" t="0" r="0" b="0"/>
              </a:stretch>
            </a:blipFill>
          </p:spPr>
        </p:sp>
        <p:sp>
          <p:nvSpPr>
            <p:cNvPr name="Freeform 11" id="11"/>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8">
                <a:alphaModFix amt="9999"/>
              </a:blip>
              <a:stretch>
                <a:fillRect l="0" t="0" r="0" b="0"/>
              </a:stretch>
            </a:blipFill>
          </p:spPr>
        </p:sp>
        <p:sp>
          <p:nvSpPr>
            <p:cNvPr name="TextBox 12" id="12"/>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9" tooltip="http://www.exampaperspractice.co.uk"/>
                </a:rPr>
                <a:t>www.exampaperspractice.co.uk</a:t>
              </a:r>
            </a:p>
          </p:txBody>
        </p:sp>
      </p:grpSp>
      <p:sp>
        <p:nvSpPr>
          <p:cNvPr name="TextBox 13" id="13"/>
          <p:cNvSpPr txBox="true"/>
          <p:nvPr/>
        </p:nvSpPr>
        <p:spPr>
          <a:xfrm rot="0">
            <a:off x="3043931" y="342900"/>
            <a:ext cx="12804306" cy="1052652"/>
          </a:xfrm>
          <a:prstGeom prst="rect">
            <a:avLst/>
          </a:prstGeom>
        </p:spPr>
        <p:txBody>
          <a:bodyPr anchor="t" rtlCol="false" tIns="0" lIns="0" bIns="0" rIns="0">
            <a:spAutoFit/>
          </a:bodyPr>
          <a:lstStyle/>
          <a:p>
            <a:pPr algn="ctr">
              <a:lnSpc>
                <a:spcPts val="9192"/>
              </a:lnSpc>
            </a:pPr>
            <a:r>
              <a:rPr lang="en-US" b="true" sz="9192" u="sng">
                <a:solidFill>
                  <a:srgbClr val="FFF4E3"/>
                </a:solidFill>
                <a:latin typeface="Big Shoulders Display Bold"/>
                <a:ea typeface="Big Shoulders Display Bold"/>
                <a:cs typeface="Big Shoulders Display Bold"/>
                <a:sym typeface="Big Shoulders Display Bold"/>
              </a:rPr>
              <a:t>STEP BY STEP PROBLEM SOLVING</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869537" y="1636510"/>
            <a:ext cx="8576547" cy="4244551"/>
          </a:xfrm>
          <a:custGeom>
            <a:avLst/>
            <a:gdLst/>
            <a:ahLst/>
            <a:cxnLst/>
            <a:rect r="r" b="b" t="t" l="l"/>
            <a:pathLst>
              <a:path h="4244551" w="8576547">
                <a:moveTo>
                  <a:pt x="0" y="0"/>
                </a:moveTo>
                <a:lnTo>
                  <a:pt x="8576547" y="0"/>
                </a:lnTo>
                <a:lnTo>
                  <a:pt x="8576547" y="4244551"/>
                </a:lnTo>
                <a:lnTo>
                  <a:pt x="0" y="4244551"/>
                </a:lnTo>
                <a:lnTo>
                  <a:pt x="0" y="0"/>
                </a:lnTo>
                <a:close/>
              </a:path>
            </a:pathLst>
          </a:custGeom>
          <a:blipFill>
            <a:blip r:embed="rId2"/>
            <a:stretch>
              <a:fillRect l="-7803" t="-22930" r="-6285" b="-184077"/>
            </a:stretch>
          </a:blipFill>
        </p:spPr>
      </p:sp>
      <p:sp>
        <p:nvSpPr>
          <p:cNvPr name="TextBox 3" id="3"/>
          <p:cNvSpPr txBox="true"/>
          <p:nvPr/>
        </p:nvSpPr>
        <p:spPr>
          <a:xfrm rot="0">
            <a:off x="10048708" y="1929088"/>
            <a:ext cx="7081517" cy="1479634"/>
          </a:xfrm>
          <a:prstGeom prst="rect">
            <a:avLst/>
          </a:prstGeom>
        </p:spPr>
        <p:txBody>
          <a:bodyPr anchor="t" rtlCol="false" tIns="0" lIns="0" bIns="0" rIns="0">
            <a:spAutoFit/>
          </a:bodyPr>
          <a:lstStyle/>
          <a:p>
            <a:pPr algn="l">
              <a:lnSpc>
                <a:spcPts val="5595"/>
              </a:lnSpc>
            </a:pPr>
            <a:r>
              <a:rPr lang="en-US" sz="3996">
                <a:solidFill>
                  <a:srgbClr val="000000"/>
                </a:solidFill>
                <a:latin typeface="Code Pro"/>
                <a:ea typeface="Code Pro"/>
                <a:cs typeface="Code Pro"/>
                <a:sym typeface="Code Pro"/>
              </a:rPr>
              <a:t>Analysing the simplified problem statement: </a:t>
            </a:r>
          </a:p>
        </p:txBody>
      </p:sp>
      <p:grpSp>
        <p:nvGrpSpPr>
          <p:cNvPr name="Group 4" id="4"/>
          <p:cNvGrpSpPr/>
          <p:nvPr/>
        </p:nvGrpSpPr>
        <p:grpSpPr>
          <a:xfrm rot="7776872">
            <a:off x="1993966" y="6687338"/>
            <a:ext cx="3546412" cy="47625"/>
            <a:chOff x="0" y="0"/>
            <a:chExt cx="4728549" cy="63500"/>
          </a:xfrm>
        </p:grpSpPr>
        <p:sp>
          <p:nvSpPr>
            <p:cNvPr name="Freeform 5" id="5"/>
            <p:cNvSpPr/>
            <p:nvPr/>
          </p:nvSpPr>
          <p:spPr>
            <a:xfrm flipH="false" flipV="false" rot="0">
              <a:off x="31750" y="0"/>
              <a:ext cx="4665091" cy="63500"/>
            </a:xfrm>
            <a:custGeom>
              <a:avLst/>
              <a:gdLst/>
              <a:ahLst/>
              <a:cxnLst/>
              <a:rect r="r" b="b" t="t" l="l"/>
              <a:pathLst>
                <a:path h="63500" w="4665091">
                  <a:moveTo>
                    <a:pt x="0" y="0"/>
                  </a:moveTo>
                  <a:lnTo>
                    <a:pt x="4665091" y="0"/>
                  </a:lnTo>
                  <a:lnTo>
                    <a:pt x="4665091" y="63500"/>
                  </a:lnTo>
                  <a:lnTo>
                    <a:pt x="0" y="63500"/>
                  </a:lnTo>
                  <a:close/>
                </a:path>
              </a:pathLst>
            </a:custGeom>
            <a:solidFill>
              <a:srgbClr val="285598"/>
            </a:solidFill>
          </p:spPr>
        </p:sp>
      </p:grpSp>
      <p:sp>
        <p:nvSpPr>
          <p:cNvPr name="Freeform 6" id="6"/>
          <p:cNvSpPr/>
          <p:nvPr/>
        </p:nvSpPr>
        <p:spPr>
          <a:xfrm flipH="false" flipV="false" rot="0">
            <a:off x="1162681" y="7655856"/>
            <a:ext cx="14844616" cy="2236624"/>
          </a:xfrm>
          <a:custGeom>
            <a:avLst/>
            <a:gdLst/>
            <a:ahLst/>
            <a:cxnLst/>
            <a:rect r="r" b="b" t="t" l="l"/>
            <a:pathLst>
              <a:path h="2236624" w="14844616">
                <a:moveTo>
                  <a:pt x="0" y="0"/>
                </a:moveTo>
                <a:lnTo>
                  <a:pt x="14844616" y="0"/>
                </a:lnTo>
                <a:lnTo>
                  <a:pt x="14844616" y="2236624"/>
                </a:lnTo>
                <a:lnTo>
                  <a:pt x="0" y="2236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329568" y="7993671"/>
            <a:ext cx="12510843" cy="1264016"/>
          </a:xfrm>
          <a:prstGeom prst="rect">
            <a:avLst/>
          </a:prstGeom>
        </p:spPr>
        <p:txBody>
          <a:bodyPr anchor="t" rtlCol="false" tIns="0" lIns="0" bIns="0" rIns="0">
            <a:spAutoFit/>
          </a:bodyPr>
          <a:lstStyle/>
          <a:p>
            <a:pPr algn="ctr">
              <a:lnSpc>
                <a:spcPts val="9079"/>
              </a:lnSpc>
            </a:pPr>
            <a:r>
              <a:rPr lang="en-US" sz="6484" b="true">
                <a:solidFill>
                  <a:srgbClr val="285598"/>
                </a:solidFill>
                <a:latin typeface="Arimo Bold"/>
                <a:ea typeface="Arimo Bold"/>
                <a:cs typeface="Arimo Bold"/>
                <a:sym typeface="Arimo Bold"/>
              </a:rPr>
              <a:t>S1 </a:t>
            </a:r>
            <a:r>
              <a:rPr lang="en-US" sz="6484" b="true">
                <a:solidFill>
                  <a:srgbClr val="DD2663"/>
                </a:solidFill>
                <a:latin typeface="Arimo Bold"/>
                <a:ea typeface="Arimo Bold"/>
                <a:cs typeface="Arimo Bold"/>
                <a:sym typeface="Arimo Bold"/>
              </a:rPr>
              <a:t>AND</a:t>
            </a:r>
            <a:r>
              <a:rPr lang="en-US" sz="6484" b="true">
                <a:solidFill>
                  <a:srgbClr val="000000"/>
                </a:solidFill>
                <a:latin typeface="Arimo Bold"/>
                <a:ea typeface="Arimo Bold"/>
                <a:cs typeface="Arimo Bold"/>
                <a:sym typeface="Arimo Bold"/>
              </a:rPr>
              <a:t> (</a:t>
            </a:r>
            <a:r>
              <a:rPr lang="en-US" sz="6484" b="true">
                <a:solidFill>
                  <a:srgbClr val="285598"/>
                </a:solidFill>
                <a:latin typeface="Arimo Bold"/>
                <a:ea typeface="Arimo Bold"/>
                <a:cs typeface="Arimo Bold"/>
                <a:sym typeface="Arimo Bold"/>
              </a:rPr>
              <a:t>NOT P1</a:t>
            </a:r>
            <a:r>
              <a:rPr lang="en-US" sz="6484" b="true">
                <a:solidFill>
                  <a:srgbClr val="000000"/>
                </a:solidFill>
                <a:latin typeface="Arimo Bold"/>
                <a:ea typeface="Arimo Bold"/>
                <a:cs typeface="Arimo Bold"/>
                <a:sym typeface="Arimo Bold"/>
              </a:rPr>
              <a:t> XOR </a:t>
            </a:r>
            <a:r>
              <a:rPr lang="en-US" sz="6484" b="true">
                <a:solidFill>
                  <a:srgbClr val="DD2663"/>
                </a:solidFill>
                <a:latin typeface="Arimo Bold"/>
                <a:ea typeface="Arimo Bold"/>
                <a:cs typeface="Arimo Bold"/>
                <a:sym typeface="Arimo Bold"/>
              </a:rPr>
              <a:t>NOT P2)</a:t>
            </a:r>
          </a:p>
        </p:txBody>
      </p:sp>
      <p:grpSp>
        <p:nvGrpSpPr>
          <p:cNvPr name="Group 8" id="8"/>
          <p:cNvGrpSpPr/>
          <p:nvPr/>
        </p:nvGrpSpPr>
        <p:grpSpPr>
          <a:xfrm rot="5556485">
            <a:off x="3717713" y="6942344"/>
            <a:ext cx="2265572" cy="47625"/>
            <a:chOff x="0" y="0"/>
            <a:chExt cx="3020763" cy="63500"/>
          </a:xfrm>
        </p:grpSpPr>
        <p:sp>
          <p:nvSpPr>
            <p:cNvPr name="Freeform 9" id="9"/>
            <p:cNvSpPr/>
            <p:nvPr/>
          </p:nvSpPr>
          <p:spPr>
            <a:xfrm flipH="false" flipV="false" rot="0">
              <a:off x="31750" y="0"/>
              <a:ext cx="2957322" cy="63500"/>
            </a:xfrm>
            <a:custGeom>
              <a:avLst/>
              <a:gdLst/>
              <a:ahLst/>
              <a:cxnLst/>
              <a:rect r="r" b="b" t="t" l="l"/>
              <a:pathLst>
                <a:path h="63500" w="2957322">
                  <a:moveTo>
                    <a:pt x="0" y="0"/>
                  </a:moveTo>
                  <a:lnTo>
                    <a:pt x="2957322" y="0"/>
                  </a:lnTo>
                  <a:lnTo>
                    <a:pt x="2957322" y="63500"/>
                  </a:lnTo>
                  <a:lnTo>
                    <a:pt x="0" y="63500"/>
                  </a:lnTo>
                  <a:close/>
                </a:path>
              </a:pathLst>
            </a:custGeom>
            <a:solidFill>
              <a:srgbClr val="DD2663"/>
            </a:solidFill>
          </p:spPr>
        </p:sp>
      </p:grpSp>
      <p:sp>
        <p:nvSpPr>
          <p:cNvPr name="Freeform 10" id="10"/>
          <p:cNvSpPr/>
          <p:nvPr/>
        </p:nvSpPr>
        <p:spPr>
          <a:xfrm flipH="false" flipV="false" rot="0">
            <a:off x="5319436" y="6585911"/>
            <a:ext cx="10687862" cy="870783"/>
          </a:xfrm>
          <a:custGeom>
            <a:avLst/>
            <a:gdLst/>
            <a:ahLst/>
            <a:cxnLst/>
            <a:rect r="r" b="b" t="t" l="l"/>
            <a:pathLst>
              <a:path h="870783" w="10687862">
                <a:moveTo>
                  <a:pt x="0" y="0"/>
                </a:moveTo>
                <a:lnTo>
                  <a:pt x="10687862" y="0"/>
                </a:lnTo>
                <a:lnTo>
                  <a:pt x="10687862" y="870783"/>
                </a:lnTo>
                <a:lnTo>
                  <a:pt x="0" y="870783"/>
                </a:lnTo>
                <a:lnTo>
                  <a:pt x="0" y="0"/>
                </a:lnTo>
                <a:close/>
              </a:path>
            </a:pathLst>
          </a:custGeom>
          <a:blipFill>
            <a:blip r:embed="rId2"/>
            <a:stretch>
              <a:fillRect l="-7342" t="-710629" r="0" b="-943968"/>
            </a:stretch>
          </a:blipFill>
        </p:spPr>
      </p:sp>
      <p:grpSp>
        <p:nvGrpSpPr>
          <p:cNvPr name="Group 11" id="11"/>
          <p:cNvGrpSpPr/>
          <p:nvPr/>
        </p:nvGrpSpPr>
        <p:grpSpPr>
          <a:xfrm rot="7199999">
            <a:off x="7211409" y="7625547"/>
            <a:ext cx="1525557" cy="47625"/>
            <a:chOff x="0" y="0"/>
            <a:chExt cx="2034076" cy="63500"/>
          </a:xfrm>
        </p:grpSpPr>
        <p:sp>
          <p:nvSpPr>
            <p:cNvPr name="Freeform 12" id="12"/>
            <p:cNvSpPr/>
            <p:nvPr/>
          </p:nvSpPr>
          <p:spPr>
            <a:xfrm flipH="false" flipV="false" rot="0">
              <a:off x="31750" y="0"/>
              <a:ext cx="1970532" cy="63500"/>
            </a:xfrm>
            <a:custGeom>
              <a:avLst/>
              <a:gdLst/>
              <a:ahLst/>
              <a:cxnLst/>
              <a:rect r="r" b="b" t="t" l="l"/>
              <a:pathLst>
                <a:path h="63500" w="1970532">
                  <a:moveTo>
                    <a:pt x="0" y="0"/>
                  </a:moveTo>
                  <a:lnTo>
                    <a:pt x="1970532" y="0"/>
                  </a:lnTo>
                  <a:lnTo>
                    <a:pt x="1970532" y="63500"/>
                  </a:lnTo>
                  <a:lnTo>
                    <a:pt x="0" y="63500"/>
                  </a:lnTo>
                  <a:close/>
                </a:path>
              </a:pathLst>
            </a:custGeom>
            <a:solidFill>
              <a:srgbClr val="285598"/>
            </a:solidFill>
          </p:spPr>
        </p:sp>
      </p:grpSp>
      <p:grpSp>
        <p:nvGrpSpPr>
          <p:cNvPr name="Group 13" id="13"/>
          <p:cNvGrpSpPr/>
          <p:nvPr/>
        </p:nvGrpSpPr>
        <p:grpSpPr>
          <a:xfrm rot="2358080">
            <a:off x="10986082" y="7588260"/>
            <a:ext cx="2049554" cy="47625"/>
            <a:chOff x="0" y="0"/>
            <a:chExt cx="2732739" cy="63500"/>
          </a:xfrm>
        </p:grpSpPr>
        <p:sp>
          <p:nvSpPr>
            <p:cNvPr name="Freeform 14" id="14"/>
            <p:cNvSpPr/>
            <p:nvPr/>
          </p:nvSpPr>
          <p:spPr>
            <a:xfrm flipH="false" flipV="false" rot="0">
              <a:off x="31750" y="0"/>
              <a:ext cx="2669286" cy="63500"/>
            </a:xfrm>
            <a:custGeom>
              <a:avLst/>
              <a:gdLst/>
              <a:ahLst/>
              <a:cxnLst/>
              <a:rect r="r" b="b" t="t" l="l"/>
              <a:pathLst>
                <a:path h="63500" w="2669286">
                  <a:moveTo>
                    <a:pt x="0" y="0"/>
                  </a:moveTo>
                  <a:lnTo>
                    <a:pt x="2669286" y="0"/>
                  </a:lnTo>
                  <a:lnTo>
                    <a:pt x="2669286" y="63500"/>
                  </a:lnTo>
                  <a:lnTo>
                    <a:pt x="0" y="63500"/>
                  </a:lnTo>
                  <a:close/>
                </a:path>
              </a:pathLst>
            </a:custGeom>
            <a:solidFill>
              <a:srgbClr val="DD2663"/>
            </a:solidFill>
          </p:spPr>
        </p:sp>
      </p:grpSp>
      <p:grpSp>
        <p:nvGrpSpPr>
          <p:cNvPr name="Group 15" id="15"/>
          <p:cNvGrpSpPr/>
          <p:nvPr/>
        </p:nvGrpSpPr>
        <p:grpSpPr>
          <a:xfrm rot="8910747">
            <a:off x="9967522" y="7603927"/>
            <a:ext cx="2626496" cy="47625"/>
            <a:chOff x="0" y="0"/>
            <a:chExt cx="3501995" cy="63500"/>
          </a:xfrm>
        </p:grpSpPr>
        <p:sp>
          <p:nvSpPr>
            <p:cNvPr name="Freeform 16" id="16"/>
            <p:cNvSpPr/>
            <p:nvPr/>
          </p:nvSpPr>
          <p:spPr>
            <a:xfrm flipH="false" flipV="false" rot="0">
              <a:off x="31750" y="0"/>
              <a:ext cx="3438525" cy="63500"/>
            </a:xfrm>
            <a:custGeom>
              <a:avLst/>
              <a:gdLst/>
              <a:ahLst/>
              <a:cxnLst/>
              <a:rect r="r" b="b" t="t" l="l"/>
              <a:pathLst>
                <a:path h="63500" w="3438525">
                  <a:moveTo>
                    <a:pt x="0" y="0"/>
                  </a:moveTo>
                  <a:lnTo>
                    <a:pt x="3438525" y="0"/>
                  </a:lnTo>
                  <a:lnTo>
                    <a:pt x="3438525" y="63500"/>
                  </a:lnTo>
                  <a:lnTo>
                    <a:pt x="0" y="63500"/>
                  </a:lnTo>
                  <a:close/>
                </a:path>
              </a:pathLst>
            </a:custGeom>
            <a:solidFill>
              <a:srgbClr val="2B2B2A"/>
            </a:solidFill>
          </p:spPr>
        </p:sp>
      </p:grpSp>
      <p:grpSp>
        <p:nvGrpSpPr>
          <p:cNvPr name="Group 17" id="17"/>
          <p:cNvGrpSpPr/>
          <p:nvPr/>
        </p:nvGrpSpPr>
        <p:grpSpPr>
          <a:xfrm rot="0">
            <a:off x="2793772" y="171450"/>
            <a:ext cx="13213526" cy="9925515"/>
            <a:chOff x="0" y="0"/>
            <a:chExt cx="17618034" cy="13234020"/>
          </a:xfrm>
        </p:grpSpPr>
        <p:sp>
          <p:nvSpPr>
            <p:cNvPr name="Freeform 18" id="18"/>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9" id="19"/>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20" id="20"/>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
        <p:nvSpPr>
          <p:cNvPr name="TextBox 21" id="21"/>
          <p:cNvSpPr txBox="true"/>
          <p:nvPr/>
        </p:nvSpPr>
        <p:spPr>
          <a:xfrm rot="0">
            <a:off x="3043931" y="342900"/>
            <a:ext cx="12804306" cy="1052652"/>
          </a:xfrm>
          <a:prstGeom prst="rect">
            <a:avLst/>
          </a:prstGeom>
        </p:spPr>
        <p:txBody>
          <a:bodyPr anchor="t" rtlCol="false" tIns="0" lIns="0" bIns="0" rIns="0">
            <a:spAutoFit/>
          </a:bodyPr>
          <a:lstStyle/>
          <a:p>
            <a:pPr algn="ctr">
              <a:lnSpc>
                <a:spcPts val="9192"/>
              </a:lnSpc>
            </a:pPr>
            <a:r>
              <a:rPr lang="en-US" b="true" sz="9192" u="sng">
                <a:solidFill>
                  <a:srgbClr val="FFF4E3"/>
                </a:solidFill>
                <a:latin typeface="Big Shoulders Display Bold"/>
                <a:ea typeface="Big Shoulders Display Bold"/>
                <a:cs typeface="Big Shoulders Display Bold"/>
                <a:sym typeface="Big Shoulders Display Bold"/>
              </a:rPr>
              <a:t>STEP BY STEP PROBLEM SOLVING</a:t>
            </a:r>
          </a:p>
        </p:txBody>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Freeform 2" id="2"/>
          <p:cNvSpPr/>
          <p:nvPr/>
        </p:nvSpPr>
        <p:spPr>
          <a:xfrm flipH="false" flipV="false" rot="0">
            <a:off x="324145" y="1636318"/>
            <a:ext cx="9485850" cy="1429224"/>
          </a:xfrm>
          <a:custGeom>
            <a:avLst/>
            <a:gdLst/>
            <a:ahLst/>
            <a:cxnLst/>
            <a:rect r="r" b="b" t="t" l="l"/>
            <a:pathLst>
              <a:path h="1429224" w="9485850">
                <a:moveTo>
                  <a:pt x="0" y="0"/>
                </a:moveTo>
                <a:lnTo>
                  <a:pt x="9485850" y="0"/>
                </a:lnTo>
                <a:lnTo>
                  <a:pt x="9485850" y="1429224"/>
                </a:lnTo>
                <a:lnTo>
                  <a:pt x="0" y="14292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61331" y="4187780"/>
            <a:ext cx="9314204" cy="5070520"/>
          </a:xfrm>
          <a:custGeom>
            <a:avLst/>
            <a:gdLst/>
            <a:ahLst/>
            <a:cxnLst/>
            <a:rect r="r" b="b" t="t" l="l"/>
            <a:pathLst>
              <a:path h="5070520" w="9314204">
                <a:moveTo>
                  <a:pt x="0" y="0"/>
                </a:moveTo>
                <a:lnTo>
                  <a:pt x="9314204" y="0"/>
                </a:lnTo>
                <a:lnTo>
                  <a:pt x="9314204" y="5070520"/>
                </a:lnTo>
                <a:lnTo>
                  <a:pt x="0" y="5070520"/>
                </a:lnTo>
                <a:lnTo>
                  <a:pt x="0" y="0"/>
                </a:lnTo>
                <a:close/>
              </a:path>
            </a:pathLst>
          </a:custGeom>
          <a:blipFill>
            <a:blip r:embed="rId4"/>
            <a:stretch>
              <a:fillRect l="-75608" t="-50219" r="-155586" b="-161491"/>
            </a:stretch>
          </a:blipFill>
        </p:spPr>
      </p:sp>
      <p:sp>
        <p:nvSpPr>
          <p:cNvPr name="TextBox 4" id="4"/>
          <p:cNvSpPr txBox="true"/>
          <p:nvPr/>
        </p:nvSpPr>
        <p:spPr>
          <a:xfrm rot="0">
            <a:off x="10177783" y="1464868"/>
            <a:ext cx="7081517" cy="2184484"/>
          </a:xfrm>
          <a:prstGeom prst="rect">
            <a:avLst/>
          </a:prstGeom>
        </p:spPr>
        <p:txBody>
          <a:bodyPr anchor="t" rtlCol="false" tIns="0" lIns="0" bIns="0" rIns="0">
            <a:spAutoFit/>
          </a:bodyPr>
          <a:lstStyle/>
          <a:p>
            <a:pPr algn="l">
              <a:lnSpc>
                <a:spcPts val="5595"/>
              </a:lnSpc>
            </a:pPr>
            <a:r>
              <a:rPr lang="en-US" sz="3996">
                <a:solidFill>
                  <a:srgbClr val="000000"/>
                </a:solidFill>
                <a:latin typeface="Code Pro"/>
                <a:ea typeface="Code Pro"/>
                <a:cs typeface="Code Pro"/>
                <a:sym typeface="Code Pro"/>
              </a:rPr>
              <a:t>3. Draw the logic circuit based on the simplified problem statement. </a:t>
            </a:r>
          </a:p>
        </p:txBody>
      </p:sp>
      <p:sp>
        <p:nvSpPr>
          <p:cNvPr name="TextBox 5" id="5"/>
          <p:cNvSpPr txBox="true"/>
          <p:nvPr/>
        </p:nvSpPr>
        <p:spPr>
          <a:xfrm rot="0">
            <a:off x="1069796" y="1847720"/>
            <a:ext cx="7994547" cy="812183"/>
          </a:xfrm>
          <a:prstGeom prst="rect">
            <a:avLst/>
          </a:prstGeom>
        </p:spPr>
        <p:txBody>
          <a:bodyPr anchor="t" rtlCol="false" tIns="0" lIns="0" bIns="0" rIns="0">
            <a:spAutoFit/>
          </a:bodyPr>
          <a:lstStyle/>
          <a:p>
            <a:pPr algn="ctr">
              <a:lnSpc>
                <a:spcPts val="5802"/>
              </a:lnSpc>
            </a:pPr>
            <a:r>
              <a:rPr lang="en-US" sz="4144" b="true">
                <a:solidFill>
                  <a:srgbClr val="285598"/>
                </a:solidFill>
                <a:latin typeface="Arimo Bold"/>
                <a:ea typeface="Arimo Bold"/>
                <a:cs typeface="Arimo Bold"/>
                <a:sym typeface="Arimo Bold"/>
              </a:rPr>
              <a:t>S1 </a:t>
            </a:r>
            <a:r>
              <a:rPr lang="en-US" sz="4144" b="true">
                <a:solidFill>
                  <a:srgbClr val="DD2663"/>
                </a:solidFill>
                <a:latin typeface="Arimo Bold"/>
                <a:ea typeface="Arimo Bold"/>
                <a:cs typeface="Arimo Bold"/>
                <a:sym typeface="Arimo Bold"/>
              </a:rPr>
              <a:t>AND</a:t>
            </a:r>
            <a:r>
              <a:rPr lang="en-US" sz="4144" b="true">
                <a:solidFill>
                  <a:srgbClr val="000000"/>
                </a:solidFill>
                <a:latin typeface="Arimo Bold"/>
                <a:ea typeface="Arimo Bold"/>
                <a:cs typeface="Arimo Bold"/>
                <a:sym typeface="Arimo Bold"/>
              </a:rPr>
              <a:t> (</a:t>
            </a:r>
            <a:r>
              <a:rPr lang="en-US" sz="4144" b="true">
                <a:solidFill>
                  <a:srgbClr val="285598"/>
                </a:solidFill>
                <a:latin typeface="Arimo Bold"/>
                <a:ea typeface="Arimo Bold"/>
                <a:cs typeface="Arimo Bold"/>
                <a:sym typeface="Arimo Bold"/>
              </a:rPr>
              <a:t>NOT P1</a:t>
            </a:r>
            <a:r>
              <a:rPr lang="en-US" sz="4144" b="true">
                <a:solidFill>
                  <a:srgbClr val="000000"/>
                </a:solidFill>
                <a:latin typeface="Arimo Bold"/>
                <a:ea typeface="Arimo Bold"/>
                <a:cs typeface="Arimo Bold"/>
                <a:sym typeface="Arimo Bold"/>
              </a:rPr>
              <a:t> XOR </a:t>
            </a:r>
            <a:r>
              <a:rPr lang="en-US" sz="4144" b="true">
                <a:solidFill>
                  <a:srgbClr val="DD2663"/>
                </a:solidFill>
                <a:latin typeface="Arimo Bold"/>
                <a:ea typeface="Arimo Bold"/>
                <a:cs typeface="Arimo Bold"/>
                <a:sym typeface="Arimo Bold"/>
              </a:rPr>
              <a:t>NOT P2)</a:t>
            </a:r>
          </a:p>
        </p:txBody>
      </p:sp>
      <p:sp>
        <p:nvSpPr>
          <p:cNvPr name="TextBox 6" id="6"/>
          <p:cNvSpPr txBox="true"/>
          <p:nvPr/>
        </p:nvSpPr>
        <p:spPr>
          <a:xfrm rot="0">
            <a:off x="3493147" y="4668734"/>
            <a:ext cx="762171" cy="809133"/>
          </a:xfrm>
          <a:prstGeom prst="rect">
            <a:avLst/>
          </a:prstGeom>
        </p:spPr>
        <p:txBody>
          <a:bodyPr anchor="t" rtlCol="false" tIns="0" lIns="0" bIns="0" rIns="0">
            <a:spAutoFit/>
          </a:bodyPr>
          <a:lstStyle/>
          <a:p>
            <a:pPr algn="l">
              <a:lnSpc>
                <a:spcPts val="5802"/>
              </a:lnSpc>
            </a:pPr>
            <a:r>
              <a:rPr lang="en-US" sz="4144" b="true">
                <a:solidFill>
                  <a:srgbClr val="285598"/>
                </a:solidFill>
                <a:latin typeface="Arimo Bold"/>
                <a:ea typeface="Arimo Bold"/>
                <a:cs typeface="Arimo Bold"/>
                <a:sym typeface="Arimo Bold"/>
              </a:rPr>
              <a:t>S1 </a:t>
            </a:r>
          </a:p>
        </p:txBody>
      </p:sp>
      <p:sp>
        <p:nvSpPr>
          <p:cNvPr name="TextBox 7" id="7"/>
          <p:cNvSpPr txBox="true"/>
          <p:nvPr/>
        </p:nvSpPr>
        <p:spPr>
          <a:xfrm rot="0">
            <a:off x="3493147" y="6363692"/>
            <a:ext cx="762171" cy="809133"/>
          </a:xfrm>
          <a:prstGeom prst="rect">
            <a:avLst/>
          </a:prstGeom>
        </p:spPr>
        <p:txBody>
          <a:bodyPr anchor="t" rtlCol="false" tIns="0" lIns="0" bIns="0" rIns="0">
            <a:spAutoFit/>
          </a:bodyPr>
          <a:lstStyle/>
          <a:p>
            <a:pPr algn="l">
              <a:lnSpc>
                <a:spcPts val="5802"/>
              </a:lnSpc>
            </a:pPr>
            <a:r>
              <a:rPr lang="en-US" sz="4144" b="true">
                <a:solidFill>
                  <a:srgbClr val="285598"/>
                </a:solidFill>
                <a:latin typeface="Arimo Bold"/>
                <a:ea typeface="Arimo Bold"/>
                <a:cs typeface="Arimo Bold"/>
                <a:sym typeface="Arimo Bold"/>
              </a:rPr>
              <a:t>P1</a:t>
            </a:r>
          </a:p>
        </p:txBody>
      </p:sp>
      <p:sp>
        <p:nvSpPr>
          <p:cNvPr name="TextBox 8" id="8"/>
          <p:cNvSpPr txBox="true"/>
          <p:nvPr/>
        </p:nvSpPr>
        <p:spPr>
          <a:xfrm rot="0">
            <a:off x="3493147" y="8058651"/>
            <a:ext cx="762171" cy="809133"/>
          </a:xfrm>
          <a:prstGeom prst="rect">
            <a:avLst/>
          </a:prstGeom>
        </p:spPr>
        <p:txBody>
          <a:bodyPr anchor="t" rtlCol="false" tIns="0" lIns="0" bIns="0" rIns="0">
            <a:spAutoFit/>
          </a:bodyPr>
          <a:lstStyle/>
          <a:p>
            <a:pPr algn="l">
              <a:lnSpc>
                <a:spcPts val="5802"/>
              </a:lnSpc>
            </a:pPr>
            <a:r>
              <a:rPr lang="en-US" sz="4144" b="true">
                <a:solidFill>
                  <a:srgbClr val="285598"/>
                </a:solidFill>
                <a:latin typeface="Arimo Bold"/>
                <a:ea typeface="Arimo Bold"/>
                <a:cs typeface="Arimo Bold"/>
                <a:sym typeface="Arimo Bold"/>
              </a:rPr>
              <a:t>P2</a:t>
            </a:r>
          </a:p>
        </p:txBody>
      </p:sp>
      <p:sp>
        <p:nvSpPr>
          <p:cNvPr name="TextBox 9" id="9"/>
          <p:cNvSpPr txBox="true"/>
          <p:nvPr/>
        </p:nvSpPr>
        <p:spPr>
          <a:xfrm rot="0">
            <a:off x="13573218" y="5104379"/>
            <a:ext cx="762171" cy="809133"/>
          </a:xfrm>
          <a:prstGeom prst="rect">
            <a:avLst/>
          </a:prstGeom>
        </p:spPr>
        <p:txBody>
          <a:bodyPr anchor="t" rtlCol="false" tIns="0" lIns="0" bIns="0" rIns="0">
            <a:spAutoFit/>
          </a:bodyPr>
          <a:lstStyle/>
          <a:p>
            <a:pPr algn="l">
              <a:lnSpc>
                <a:spcPts val="5802"/>
              </a:lnSpc>
            </a:pPr>
            <a:r>
              <a:rPr lang="en-US" sz="4144" b="true">
                <a:solidFill>
                  <a:srgbClr val="285598"/>
                </a:solidFill>
                <a:latin typeface="Arimo Bold"/>
                <a:ea typeface="Arimo Bold"/>
                <a:cs typeface="Arimo Bold"/>
                <a:sym typeface="Arimo Bold"/>
              </a:rPr>
              <a:t>X </a:t>
            </a:r>
          </a:p>
        </p:txBody>
      </p:sp>
      <p:grpSp>
        <p:nvGrpSpPr>
          <p:cNvPr name="Group 10" id="10"/>
          <p:cNvGrpSpPr/>
          <p:nvPr/>
        </p:nvGrpSpPr>
        <p:grpSpPr>
          <a:xfrm rot="0">
            <a:off x="2634711" y="162931"/>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5">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6">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7" tooltip="http://www.exampaperspractice.co.uk"/>
                </a:rPr>
                <a:t>www.exampaperspractice.co.uk</a:t>
              </a:r>
            </a:p>
          </p:txBody>
        </p:sp>
      </p:grpSp>
      <p:sp>
        <p:nvSpPr>
          <p:cNvPr name="TextBox 14" id="14"/>
          <p:cNvSpPr txBox="true"/>
          <p:nvPr/>
        </p:nvSpPr>
        <p:spPr>
          <a:xfrm rot="0">
            <a:off x="3043931" y="342900"/>
            <a:ext cx="12804306" cy="1052652"/>
          </a:xfrm>
          <a:prstGeom prst="rect">
            <a:avLst/>
          </a:prstGeom>
        </p:spPr>
        <p:txBody>
          <a:bodyPr anchor="t" rtlCol="false" tIns="0" lIns="0" bIns="0" rIns="0">
            <a:spAutoFit/>
          </a:bodyPr>
          <a:lstStyle/>
          <a:p>
            <a:pPr algn="ctr">
              <a:lnSpc>
                <a:spcPts val="9192"/>
              </a:lnSpc>
            </a:pPr>
            <a:r>
              <a:rPr lang="en-US" b="true" sz="9192" u="sng">
                <a:solidFill>
                  <a:srgbClr val="FFF4E3"/>
                </a:solidFill>
                <a:latin typeface="Big Shoulders Display Bold"/>
                <a:ea typeface="Big Shoulders Display Bold"/>
                <a:cs typeface="Big Shoulders Display Bold"/>
                <a:sym typeface="Big Shoulders Display Bold"/>
              </a:rPr>
              <a:t>STEP BY STEP PROBLEM SOLVING</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bg>
      <p:bgPr>
        <a:solidFill>
          <a:srgbClr val="FC9E19"/>
        </a:solidFill>
      </p:bgPr>
    </p:bg>
    <p:spTree>
      <p:nvGrpSpPr>
        <p:cNvPr id="1" name=""/>
        <p:cNvGrpSpPr/>
        <p:nvPr/>
      </p:nvGrpSpPr>
      <p:grpSpPr>
        <a:xfrm>
          <a:off x="0" y="0"/>
          <a:ext cx="0" cy="0"/>
          <a:chOff x="0" y="0"/>
          <a:chExt cx="0" cy="0"/>
        </a:xfrm>
      </p:grpSpPr>
      <p:sp>
        <p:nvSpPr>
          <p:cNvPr name="TextBox 2" id="2"/>
          <p:cNvSpPr txBox="true"/>
          <p:nvPr/>
        </p:nvSpPr>
        <p:spPr>
          <a:xfrm rot="0">
            <a:off x="2575420" y="962025"/>
            <a:ext cx="13137160" cy="596900"/>
          </a:xfrm>
          <a:prstGeom prst="rect">
            <a:avLst/>
          </a:prstGeom>
        </p:spPr>
        <p:txBody>
          <a:bodyPr anchor="t" rtlCol="false" tIns="0" lIns="0" bIns="0" rIns="0">
            <a:spAutoFit/>
          </a:bodyPr>
          <a:lstStyle/>
          <a:p>
            <a:pPr algn="ctr">
              <a:lnSpc>
                <a:spcPts val="4900"/>
              </a:lnSpc>
            </a:pPr>
            <a:r>
              <a:rPr lang="en-US" sz="3500" i="true" spc="385">
                <a:solidFill>
                  <a:srgbClr val="04383F"/>
                </a:solidFill>
                <a:latin typeface="League Spartan"/>
                <a:ea typeface="League Spartan"/>
                <a:cs typeface="League Spartan"/>
                <a:sym typeface="League Spartan"/>
              </a:rPr>
              <a:t>PAST YEAR QUESTION</a:t>
            </a:r>
          </a:p>
        </p:txBody>
      </p:sp>
      <p:sp>
        <p:nvSpPr>
          <p:cNvPr name="Freeform 3" id="3"/>
          <p:cNvSpPr/>
          <p:nvPr/>
        </p:nvSpPr>
        <p:spPr>
          <a:xfrm flipH="false" flipV="false" rot="0">
            <a:off x="1028700" y="2392699"/>
            <a:ext cx="15759574" cy="4989127"/>
          </a:xfrm>
          <a:custGeom>
            <a:avLst/>
            <a:gdLst/>
            <a:ahLst/>
            <a:cxnLst/>
            <a:rect r="r" b="b" t="t" l="l"/>
            <a:pathLst>
              <a:path h="4989127" w="15759574">
                <a:moveTo>
                  <a:pt x="0" y="0"/>
                </a:moveTo>
                <a:lnTo>
                  <a:pt x="15759574" y="0"/>
                </a:lnTo>
                <a:lnTo>
                  <a:pt x="15759574" y="4989127"/>
                </a:lnTo>
                <a:lnTo>
                  <a:pt x="0" y="4989127"/>
                </a:lnTo>
                <a:lnTo>
                  <a:pt x="0" y="0"/>
                </a:lnTo>
                <a:close/>
              </a:path>
            </a:pathLst>
          </a:custGeom>
          <a:blipFill>
            <a:blip r:embed="rId2"/>
            <a:stretch>
              <a:fillRect l="0" t="0" r="0" b="0"/>
            </a:stretch>
          </a:blipFill>
        </p:spPr>
      </p:sp>
      <p:grpSp>
        <p:nvGrpSpPr>
          <p:cNvPr name="Group 4" id="4"/>
          <p:cNvGrpSpPr/>
          <p:nvPr/>
        </p:nvGrpSpPr>
        <p:grpSpPr>
          <a:xfrm rot="0">
            <a:off x="2703297" y="180743"/>
            <a:ext cx="13213526" cy="9925515"/>
            <a:chOff x="0" y="0"/>
            <a:chExt cx="17618034" cy="13234020"/>
          </a:xfrm>
        </p:grpSpPr>
        <p:sp>
          <p:nvSpPr>
            <p:cNvPr name="Freeform 5" id="5"/>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3">
                <a:alphaModFix amt="70000"/>
              </a:blip>
              <a:stretch>
                <a:fillRect l="0" t="0" r="0" b="0"/>
              </a:stretch>
            </a:blipFill>
          </p:spPr>
        </p:sp>
        <p:sp>
          <p:nvSpPr>
            <p:cNvPr name="Freeform 6" id="6"/>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4">
                <a:alphaModFix amt="9999"/>
              </a:blip>
              <a:stretch>
                <a:fillRect l="0" t="0" r="0" b="0"/>
              </a:stretch>
            </a:blipFill>
          </p:spPr>
        </p:sp>
        <p:sp>
          <p:nvSpPr>
            <p:cNvPr name="TextBox 7" id="7"/>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5" tooltip="http://www.exampaperspractice.co.uk"/>
                </a:rPr>
                <a:t>www.exampaperspractice.co.uk</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E5BA9"/>
        </a:solidFill>
      </p:bgPr>
    </p:bg>
    <p:spTree>
      <p:nvGrpSpPr>
        <p:cNvPr id="1" name=""/>
        <p:cNvGrpSpPr/>
        <p:nvPr/>
      </p:nvGrpSpPr>
      <p:grpSpPr>
        <a:xfrm>
          <a:off x="0" y="0"/>
          <a:ext cx="0" cy="0"/>
          <a:chOff x="0" y="0"/>
          <a:chExt cx="0" cy="0"/>
        </a:xfrm>
      </p:grpSpPr>
      <p:sp>
        <p:nvSpPr>
          <p:cNvPr name="Freeform 2" id="2"/>
          <p:cNvSpPr/>
          <p:nvPr/>
        </p:nvSpPr>
        <p:spPr>
          <a:xfrm flipH="false" flipV="false" rot="0">
            <a:off x="-1775924" y="-134765"/>
            <a:ext cx="8543929" cy="2531139"/>
          </a:xfrm>
          <a:custGeom>
            <a:avLst/>
            <a:gdLst/>
            <a:ahLst/>
            <a:cxnLst/>
            <a:rect r="r" b="b" t="t" l="l"/>
            <a:pathLst>
              <a:path h="2531139" w="8543929">
                <a:moveTo>
                  <a:pt x="0" y="0"/>
                </a:moveTo>
                <a:lnTo>
                  <a:pt x="8543929" y="0"/>
                </a:lnTo>
                <a:lnTo>
                  <a:pt x="8543929" y="2531139"/>
                </a:lnTo>
                <a:lnTo>
                  <a:pt x="0" y="2531139"/>
                </a:lnTo>
                <a:lnTo>
                  <a:pt x="0" y="0"/>
                </a:lnTo>
                <a:close/>
              </a:path>
            </a:pathLst>
          </a:custGeom>
          <a:blipFill>
            <a:blip r:embed="rId2">
              <a:extLst>
                <a:ext uri="{96DAC541-7B7A-43D3-8B79-37D633B846F1}">
                  <asvg:svgBlip xmlns:asvg="http://schemas.microsoft.com/office/drawing/2016/SVG/main" r:embed="rId3"/>
                </a:ext>
              </a:extLst>
            </a:blip>
            <a:stretch>
              <a:fillRect l="0" t="0" r="-12" b="0"/>
            </a:stretch>
          </a:blipFill>
        </p:spPr>
      </p:sp>
      <p:sp>
        <p:nvSpPr>
          <p:cNvPr name="Freeform 3" id="3"/>
          <p:cNvSpPr/>
          <p:nvPr/>
        </p:nvSpPr>
        <p:spPr>
          <a:xfrm flipH="false" flipV="false" rot="0">
            <a:off x="15522087" y="253462"/>
            <a:ext cx="2186145" cy="2377576"/>
          </a:xfrm>
          <a:custGeom>
            <a:avLst/>
            <a:gdLst/>
            <a:ahLst/>
            <a:cxnLst/>
            <a:rect r="r" b="b" t="t" l="l"/>
            <a:pathLst>
              <a:path h="2377576" w="2186145">
                <a:moveTo>
                  <a:pt x="0" y="0"/>
                </a:moveTo>
                <a:lnTo>
                  <a:pt x="2186145" y="0"/>
                </a:lnTo>
                <a:lnTo>
                  <a:pt x="2186145" y="2377576"/>
                </a:lnTo>
                <a:lnTo>
                  <a:pt x="0" y="2377576"/>
                </a:lnTo>
                <a:lnTo>
                  <a:pt x="0" y="0"/>
                </a:lnTo>
                <a:close/>
              </a:path>
            </a:pathLst>
          </a:custGeom>
          <a:blipFill>
            <a:blip r:embed="rId4">
              <a:extLst>
                <a:ext uri="{96DAC541-7B7A-43D3-8B79-37D633B846F1}">
                  <asvg:svgBlip xmlns:asvg="http://schemas.microsoft.com/office/drawing/2016/SVG/main" r:embed="rId5"/>
                </a:ext>
              </a:extLst>
            </a:blip>
            <a:stretch>
              <a:fillRect l="0" t="0" r="-56" b="0"/>
            </a:stretch>
          </a:blipFill>
        </p:spPr>
      </p:sp>
      <p:sp>
        <p:nvSpPr>
          <p:cNvPr name="Freeform 4" id="4"/>
          <p:cNvSpPr/>
          <p:nvPr/>
        </p:nvSpPr>
        <p:spPr>
          <a:xfrm flipH="false" flipV="false" rot="0">
            <a:off x="1296954" y="4234430"/>
            <a:ext cx="15437694" cy="3230763"/>
          </a:xfrm>
          <a:custGeom>
            <a:avLst/>
            <a:gdLst/>
            <a:ahLst/>
            <a:cxnLst/>
            <a:rect r="r" b="b" t="t" l="l"/>
            <a:pathLst>
              <a:path h="3230763" w="15437694">
                <a:moveTo>
                  <a:pt x="0" y="0"/>
                </a:moveTo>
                <a:lnTo>
                  <a:pt x="15437694" y="0"/>
                </a:lnTo>
                <a:lnTo>
                  <a:pt x="15437694" y="3230763"/>
                </a:lnTo>
                <a:lnTo>
                  <a:pt x="0" y="32307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37987" y="5562101"/>
            <a:ext cx="3984532" cy="3230769"/>
          </a:xfrm>
          <a:custGeom>
            <a:avLst/>
            <a:gdLst/>
            <a:ahLst/>
            <a:cxnLst/>
            <a:rect r="r" b="b" t="t" l="l"/>
            <a:pathLst>
              <a:path h="3230769" w="3984532">
                <a:moveTo>
                  <a:pt x="0" y="0"/>
                </a:moveTo>
                <a:lnTo>
                  <a:pt x="3984532" y="0"/>
                </a:lnTo>
                <a:lnTo>
                  <a:pt x="3984532" y="3230768"/>
                </a:lnTo>
                <a:lnTo>
                  <a:pt x="0" y="3230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657823" y="129637"/>
            <a:ext cx="5744859" cy="1095375"/>
          </a:xfrm>
          <a:prstGeom prst="rect">
            <a:avLst/>
          </a:prstGeom>
        </p:spPr>
        <p:txBody>
          <a:bodyPr anchor="t" rtlCol="false" tIns="0" lIns="0" bIns="0" rIns="0">
            <a:spAutoFit/>
          </a:bodyPr>
          <a:lstStyle/>
          <a:p>
            <a:pPr algn="ctr">
              <a:lnSpc>
                <a:spcPts val="4198"/>
              </a:lnSpc>
            </a:pPr>
            <a:r>
              <a:rPr lang="en-US" sz="2999">
                <a:solidFill>
                  <a:srgbClr val="FFFFFF"/>
                </a:solidFill>
                <a:latin typeface="Arimo"/>
                <a:ea typeface="Arimo"/>
                <a:cs typeface="Arimo"/>
                <a:sym typeface="Arimo"/>
              </a:rPr>
              <a:t>Understanding Boolean Operations - Worked Example</a:t>
            </a:r>
          </a:p>
        </p:txBody>
      </p:sp>
      <p:sp>
        <p:nvSpPr>
          <p:cNvPr name="TextBox 7" id="7"/>
          <p:cNvSpPr txBox="true"/>
          <p:nvPr/>
        </p:nvSpPr>
        <p:spPr>
          <a:xfrm rot="0">
            <a:off x="5174950" y="3734794"/>
            <a:ext cx="7681701" cy="514642"/>
          </a:xfrm>
          <a:prstGeom prst="rect">
            <a:avLst/>
          </a:prstGeom>
        </p:spPr>
        <p:txBody>
          <a:bodyPr anchor="t" rtlCol="false" tIns="0" lIns="0" bIns="0" rIns="0">
            <a:spAutoFit/>
          </a:bodyPr>
          <a:lstStyle/>
          <a:p>
            <a:pPr algn="ctr">
              <a:lnSpc>
                <a:spcPts val="3732"/>
              </a:lnSpc>
            </a:pPr>
            <a:r>
              <a:rPr lang="en-US" sz="2666">
                <a:solidFill>
                  <a:srgbClr val="FFFFFF"/>
                </a:solidFill>
                <a:latin typeface="Code Pro"/>
                <a:ea typeface="Code Pro"/>
                <a:cs typeface="Code Pro"/>
                <a:sym typeface="Code Pro"/>
              </a:rPr>
              <a:t>Logical expression</a:t>
            </a:r>
          </a:p>
        </p:txBody>
      </p:sp>
      <p:sp>
        <p:nvSpPr>
          <p:cNvPr name="Freeform 8" id="8"/>
          <p:cNvSpPr/>
          <p:nvPr/>
        </p:nvSpPr>
        <p:spPr>
          <a:xfrm flipH="false" flipV="false" rot="0">
            <a:off x="6272389" y="5562101"/>
            <a:ext cx="10123816" cy="3230769"/>
          </a:xfrm>
          <a:custGeom>
            <a:avLst/>
            <a:gdLst/>
            <a:ahLst/>
            <a:cxnLst/>
            <a:rect r="r" b="b" t="t" l="l"/>
            <a:pathLst>
              <a:path h="3230769" w="10123816">
                <a:moveTo>
                  <a:pt x="0" y="0"/>
                </a:moveTo>
                <a:lnTo>
                  <a:pt x="10123816" y="0"/>
                </a:lnTo>
                <a:lnTo>
                  <a:pt x="10123816" y="3230768"/>
                </a:lnTo>
                <a:lnTo>
                  <a:pt x="0" y="32307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1561229" y="4531006"/>
            <a:ext cx="15053931" cy="1783727"/>
          </a:xfrm>
          <a:prstGeom prst="rect">
            <a:avLst/>
          </a:prstGeom>
        </p:spPr>
        <p:txBody>
          <a:bodyPr anchor="t" rtlCol="false" tIns="0" lIns="0" bIns="0" rIns="0">
            <a:spAutoFit/>
          </a:bodyPr>
          <a:lstStyle/>
          <a:p>
            <a:pPr algn="l">
              <a:lnSpc>
                <a:spcPts val="4623"/>
              </a:lnSpc>
            </a:pPr>
            <a:r>
              <a:rPr lang="en-US" sz="3302">
                <a:solidFill>
                  <a:srgbClr val="000000"/>
                </a:solidFill>
                <a:latin typeface="Code Pro"/>
                <a:ea typeface="Code Pro"/>
                <a:cs typeface="Code Pro"/>
                <a:sym typeface="Code Pro"/>
              </a:rPr>
              <a:t>Buy yourself a good meal = </a:t>
            </a:r>
          </a:p>
          <a:p>
            <a:pPr algn="l">
              <a:lnSpc>
                <a:spcPts val="4623"/>
              </a:lnSpc>
            </a:pPr>
          </a:p>
          <a:p>
            <a:pPr algn="l">
              <a:lnSpc>
                <a:spcPts val="4623"/>
              </a:lnSpc>
            </a:pPr>
            <a:r>
              <a:rPr lang="en-US" sz="3302">
                <a:solidFill>
                  <a:srgbClr val="A25F00"/>
                </a:solidFill>
                <a:latin typeface="Code Pro"/>
                <a:ea typeface="Code Pro"/>
                <a:cs typeface="Code Pro"/>
                <a:sym typeface="Code Pro"/>
              </a:rPr>
              <a:t>(You have money)</a:t>
            </a:r>
            <a:r>
              <a:rPr lang="en-US" sz="3302">
                <a:solidFill>
                  <a:srgbClr val="000000"/>
                </a:solidFill>
                <a:latin typeface="Code Pro"/>
                <a:ea typeface="Code Pro"/>
                <a:cs typeface="Code Pro"/>
                <a:sym typeface="Code Pro"/>
              </a:rPr>
              <a:t> </a:t>
            </a:r>
            <a:r>
              <a:rPr lang="en-US" sz="3302">
                <a:solidFill>
                  <a:srgbClr val="DD2663"/>
                </a:solidFill>
                <a:latin typeface="Code Pro"/>
                <a:ea typeface="Code Pro"/>
                <a:cs typeface="Code Pro"/>
                <a:sym typeface="Code Pro"/>
              </a:rPr>
              <a:t>OR </a:t>
            </a:r>
            <a:r>
              <a:rPr lang="en-US" sz="3302">
                <a:solidFill>
                  <a:srgbClr val="000000"/>
                </a:solidFill>
                <a:latin typeface="Code Pro"/>
                <a:ea typeface="Code Pro"/>
                <a:cs typeface="Code Pro"/>
                <a:sym typeface="Code Pro"/>
              </a:rPr>
              <a:t>(</a:t>
            </a:r>
            <a:r>
              <a:rPr lang="en-US" sz="3302">
                <a:solidFill>
                  <a:srgbClr val="DD2663"/>
                </a:solidFill>
                <a:latin typeface="Code Pro"/>
                <a:ea typeface="Code Pro"/>
                <a:cs typeface="Code Pro"/>
                <a:sym typeface="Code Pro"/>
              </a:rPr>
              <a:t>NOT</a:t>
            </a:r>
            <a:r>
              <a:rPr lang="en-US" sz="3302">
                <a:solidFill>
                  <a:srgbClr val="000000"/>
                </a:solidFill>
                <a:latin typeface="Code Pro"/>
                <a:ea typeface="Code Pro"/>
                <a:cs typeface="Code Pro"/>
                <a:sym typeface="Code Pro"/>
              </a:rPr>
              <a:t> </a:t>
            </a:r>
            <a:r>
              <a:rPr lang="en-US" sz="3302">
                <a:solidFill>
                  <a:srgbClr val="A25F00"/>
                </a:solidFill>
                <a:latin typeface="Code Pro"/>
                <a:ea typeface="Code Pro"/>
                <a:cs typeface="Code Pro"/>
                <a:sym typeface="Code Pro"/>
              </a:rPr>
              <a:t>(You have money)</a:t>
            </a:r>
            <a:r>
              <a:rPr lang="en-US" sz="3302">
                <a:solidFill>
                  <a:srgbClr val="000000"/>
                </a:solidFill>
                <a:latin typeface="Code Pro"/>
                <a:ea typeface="Code Pro"/>
                <a:cs typeface="Code Pro"/>
                <a:sym typeface="Code Pro"/>
              </a:rPr>
              <a:t>) </a:t>
            </a:r>
            <a:r>
              <a:rPr lang="en-US" sz="3302">
                <a:solidFill>
                  <a:srgbClr val="DD2663"/>
                </a:solidFill>
                <a:latin typeface="Code Pro"/>
                <a:ea typeface="Code Pro"/>
                <a:cs typeface="Code Pro"/>
                <a:sym typeface="Code Pro"/>
              </a:rPr>
              <a:t>AND</a:t>
            </a:r>
            <a:r>
              <a:rPr lang="en-US" sz="3302">
                <a:solidFill>
                  <a:srgbClr val="000000"/>
                </a:solidFill>
                <a:latin typeface="Code Pro"/>
                <a:ea typeface="Code Pro"/>
                <a:cs typeface="Code Pro"/>
                <a:sym typeface="Code Pro"/>
              </a:rPr>
              <a:t> </a:t>
            </a:r>
            <a:r>
              <a:rPr lang="en-US" sz="3302">
                <a:solidFill>
                  <a:srgbClr val="A25F00"/>
                </a:solidFill>
                <a:latin typeface="Code Pro"/>
                <a:ea typeface="Code Pro"/>
                <a:cs typeface="Code Pro"/>
                <a:sym typeface="Code Pro"/>
              </a:rPr>
              <a:t>(Have a bad day)</a:t>
            </a:r>
          </a:p>
        </p:txBody>
      </p:sp>
      <p:grpSp>
        <p:nvGrpSpPr>
          <p:cNvPr name="Group 10" id="10"/>
          <p:cNvGrpSpPr/>
          <p:nvPr/>
        </p:nvGrpSpPr>
        <p:grpSpPr>
          <a:xfrm rot="0">
            <a:off x="2703297" y="180743"/>
            <a:ext cx="13213526" cy="9925515"/>
            <a:chOff x="0" y="0"/>
            <a:chExt cx="17618034" cy="13234020"/>
          </a:xfrm>
        </p:grpSpPr>
        <p:sp>
          <p:nvSpPr>
            <p:cNvPr name="Freeform 11" id="11"/>
            <p:cNvSpPr/>
            <p:nvPr/>
          </p:nvSpPr>
          <p:spPr>
            <a:xfrm flipH="false" flipV="false" rot="0">
              <a:off x="7382321" y="0"/>
              <a:ext cx="2853391" cy="1148490"/>
            </a:xfrm>
            <a:custGeom>
              <a:avLst/>
              <a:gdLst/>
              <a:ahLst/>
              <a:cxnLst/>
              <a:rect r="r" b="b" t="t" l="l"/>
              <a:pathLst>
                <a:path h="1148490" w="2853391">
                  <a:moveTo>
                    <a:pt x="0" y="0"/>
                  </a:moveTo>
                  <a:lnTo>
                    <a:pt x="2853392" y="0"/>
                  </a:lnTo>
                  <a:lnTo>
                    <a:pt x="2853392" y="1148490"/>
                  </a:lnTo>
                  <a:lnTo>
                    <a:pt x="0" y="1148490"/>
                  </a:lnTo>
                  <a:lnTo>
                    <a:pt x="0" y="0"/>
                  </a:lnTo>
                  <a:close/>
                </a:path>
              </a:pathLst>
            </a:custGeom>
            <a:blipFill>
              <a:blip r:embed="rId12">
                <a:alphaModFix amt="70000"/>
              </a:blip>
              <a:stretch>
                <a:fillRect l="0" t="0" r="0" b="0"/>
              </a:stretch>
            </a:blipFill>
          </p:spPr>
        </p:sp>
        <p:sp>
          <p:nvSpPr>
            <p:cNvPr name="Freeform 12" id="12"/>
            <p:cNvSpPr/>
            <p:nvPr/>
          </p:nvSpPr>
          <p:spPr>
            <a:xfrm flipH="false" flipV="false" rot="0">
              <a:off x="0" y="3326747"/>
              <a:ext cx="17618034" cy="7091259"/>
            </a:xfrm>
            <a:custGeom>
              <a:avLst/>
              <a:gdLst/>
              <a:ahLst/>
              <a:cxnLst/>
              <a:rect r="r" b="b" t="t" l="l"/>
              <a:pathLst>
                <a:path h="7091259" w="17618034">
                  <a:moveTo>
                    <a:pt x="0" y="0"/>
                  </a:moveTo>
                  <a:lnTo>
                    <a:pt x="17618034" y="0"/>
                  </a:lnTo>
                  <a:lnTo>
                    <a:pt x="17618034" y="7091259"/>
                  </a:lnTo>
                  <a:lnTo>
                    <a:pt x="0" y="7091259"/>
                  </a:lnTo>
                  <a:lnTo>
                    <a:pt x="0" y="0"/>
                  </a:lnTo>
                  <a:close/>
                </a:path>
              </a:pathLst>
            </a:custGeom>
            <a:blipFill>
              <a:blip r:embed="rId13">
                <a:alphaModFix amt="9999"/>
              </a:blip>
              <a:stretch>
                <a:fillRect l="0" t="0" r="0" b="0"/>
              </a:stretch>
            </a:blipFill>
          </p:spPr>
        </p:sp>
        <p:sp>
          <p:nvSpPr>
            <p:cNvPr name="TextBox 13" id="13"/>
            <p:cNvSpPr txBox="true"/>
            <p:nvPr/>
          </p:nvSpPr>
          <p:spPr>
            <a:xfrm rot="0">
              <a:off x="3879211" y="12872281"/>
              <a:ext cx="9859613" cy="361738"/>
            </a:xfrm>
            <a:prstGeom prst="rect">
              <a:avLst/>
            </a:prstGeom>
          </p:spPr>
          <p:txBody>
            <a:bodyPr anchor="t" rtlCol="false" tIns="0" lIns="0" bIns="0" rIns="0">
              <a:spAutoFit/>
            </a:bodyPr>
            <a:lstStyle/>
            <a:p>
              <a:pPr algn="ctr">
                <a:lnSpc>
                  <a:spcPts val="2239"/>
                </a:lnSpc>
                <a:spcBef>
                  <a:spcPct val="0"/>
                </a:spcBef>
              </a:pPr>
              <a:r>
                <a:rPr lang="en-US" sz="1599">
                  <a:solidFill>
                    <a:srgbClr val="16213D">
                      <a:alpha val="80000"/>
                    </a:srgbClr>
                  </a:solidFill>
                  <a:latin typeface="DejaVu Sans Light"/>
                  <a:ea typeface="DejaVu Sans Light"/>
                  <a:cs typeface="DejaVu Sans Light"/>
                  <a:sym typeface="DejaVu Sans Light"/>
                </a:rPr>
                <a:t>For more help, please visit </a:t>
              </a:r>
              <a:r>
                <a:rPr lang="en-US" sz="1599" u="sng">
                  <a:solidFill>
                    <a:srgbClr val="16213D">
                      <a:alpha val="80000"/>
                    </a:srgbClr>
                  </a:solidFill>
                  <a:latin typeface="DejaVu Sans Light"/>
                  <a:ea typeface="DejaVu Sans Light"/>
                  <a:cs typeface="DejaVu Sans Light"/>
                  <a:sym typeface="DejaVu Sans Light"/>
                  <a:hlinkClick r:id="rId14" tooltip="http://www.exampaperspractice.co.uk"/>
                </a:rPr>
                <a:t>www.exampaperspractice.co.uk</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DAGVTmQ5cvA</dc:identifier>
  <dcterms:modified xsi:type="dcterms:W3CDTF">2011-08-01T06:04:30Z</dcterms:modified>
  <cp:revision>1</cp:revision>
  <dc:title>Revision Notes (10) - Logic Gates</dc:title>
</cp:coreProperties>
</file>