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slide+xml" PartName="/ppt/slides/slide92.xml"/>
  <Override ContentType="application/vnd.openxmlformats-officedocument.presentationml.slide+xml" PartName="/ppt/slides/slide93.xml"/>
  <Override ContentType="application/vnd.openxmlformats-officedocument.presentationml.slide+xml" PartName="/ppt/slides/slide94.xml"/>
  <Override ContentType="application/vnd.openxmlformats-officedocument.presentationml.slide+xml" PartName="/ppt/slides/slide95.xml"/>
  <Override ContentType="application/vnd.openxmlformats-officedocument.presentationml.slide+xml" PartName="/ppt/slides/slide96.xml"/>
  <Override ContentType="application/vnd.openxmlformats-officedocument.presentationml.slide+xml" PartName="/ppt/slides/slide97.xml"/>
  <Override ContentType="application/vnd.openxmlformats-officedocument.presentationml.slide+xml" PartName="/ppt/slides/slide98.xml"/>
  <Override ContentType="application/vnd.openxmlformats-officedocument.presentationml.slide+xml" PartName="/ppt/slides/slide99.xml"/>
  <Override ContentType="application/vnd.openxmlformats-officedocument.presentationml.slide+xml" PartName="/ppt/slides/slide100.xml"/>
  <Override ContentType="application/vnd.openxmlformats-officedocument.presentationml.slide+xml" PartName="/ppt/slides/slide101.xml"/>
  <Override ContentType="application/vnd.openxmlformats-officedocument.presentationml.slide+xml" PartName="/ppt/slides/slide102.xml"/>
  <Override ContentType="application/vnd.openxmlformats-officedocument.presentationml.slide+xml" PartName="/ppt/slides/slide103.xml"/>
  <Override ContentType="application/vnd.openxmlformats-officedocument.presentationml.slide+xml" PartName="/ppt/slides/slide104.xml"/>
  <Override ContentType="application/vnd.openxmlformats-officedocument.presentationml.slide+xml" PartName="/ppt/slides/slide105.xml"/>
  <Override ContentType="application/vnd.openxmlformats-officedocument.presentationml.slide+xml" PartName="/ppt/slides/slide106.xml"/>
  <Override ContentType="application/vnd.openxmlformats-officedocument.presentationml.slide+xml" PartName="/ppt/slides/slide107.xml"/>
  <Override ContentType="application/vnd.openxmlformats-officedocument.presentationml.slide+xml" PartName="/ppt/slides/slide108.xml"/>
  <Override ContentType="application/vnd.openxmlformats-officedocument.presentationml.slide+xml" PartName="/ppt/slides/slide109.xml"/>
  <Override ContentType="application/vnd.openxmlformats-officedocument.presentationml.slide+xml" PartName="/ppt/slides/slide110.xml"/>
  <Override ContentType="application/vnd.openxmlformats-officedocument.presentationml.slide+xml" PartName="/ppt/slides/slide111.xml"/>
  <Override ContentType="application/vnd.openxmlformats-officedocument.presentationml.slide+xml" PartName="/ppt/slides/slide112.xml"/>
  <Override ContentType="application/vnd.openxmlformats-officedocument.presentationml.slide+xml" PartName="/ppt/slides/slide113.xml"/>
  <Override ContentType="application/vnd.openxmlformats-officedocument.presentationml.slide+xml" PartName="/ppt/slides/slide114.xml"/>
  <Override ContentType="application/vnd.openxmlformats-officedocument.presentationml.slide+xml" PartName="/ppt/slides/slide115.xml"/>
  <Override ContentType="application/vnd.openxmlformats-officedocument.presentationml.slide+xml" PartName="/ppt/slides/slide116.xml"/>
  <Override ContentType="application/vnd.openxmlformats-officedocument.presentationml.slide+xml" PartName="/ppt/slides/slide117.xml"/>
  <Override ContentType="application/vnd.openxmlformats-officedocument.presentationml.slide+xml" PartName="/ppt/slides/slide118.xml"/>
  <Override ContentType="application/vnd.openxmlformats-officedocument.presentationml.slide+xml" PartName="/ppt/slides/slide119.xml"/>
  <Override ContentType="application/vnd.openxmlformats-officedocument.presentationml.slide+xml" PartName="/ppt/slides/slide120.xml"/>
  <Override ContentType="application/vnd.openxmlformats-officedocument.presentationml.slide+xml" PartName="/ppt/slides/slide121.xml"/>
  <Override ContentType="application/vnd.openxmlformats-officedocument.presentationml.slide+xml" PartName="/ppt/slides/slide122.xml"/>
  <Override ContentType="application/vnd.openxmlformats-officedocument.presentationml.slide+xml" PartName="/ppt/slides/slide123.xml"/>
  <Override ContentType="application/vnd.openxmlformats-officedocument.presentationml.slide+xml" PartName="/ppt/slides/slide124.xml"/>
  <Override ContentType="application/vnd.openxmlformats-officedocument.presentationml.slide+xml" PartName="/ppt/slides/slide125.xml"/>
  <Override ContentType="application/vnd.openxmlformats-officedocument.presentationml.slide+xml" PartName="/ppt/slides/slide126.xml"/>
  <Override ContentType="application/vnd.openxmlformats-officedocument.presentationml.slide+xml" PartName="/ppt/slides/slide127.xml"/>
  <Override ContentType="application/vnd.openxmlformats-officedocument.presentationml.slide+xml" PartName="/ppt/slides/slide128.xml"/>
  <Override ContentType="application/vnd.openxmlformats-officedocument.presentationml.slide+xml" PartName="/ppt/slides/slide129.xml"/>
  <Override ContentType="application/vnd.openxmlformats-officedocument.presentationml.slide+xml" PartName="/ppt/slides/slide130.xml"/>
  <Override ContentType="application/vnd.openxmlformats-officedocument.presentationml.slide+xml" PartName="/ppt/slides/slide131.xml"/>
  <Override ContentType="application/vnd.openxmlformats-officedocument.presentationml.slide+xml" PartName="/ppt/slides/slide132.xml"/>
  <Override ContentType="application/vnd.openxmlformats-officedocument.presentationml.slide+xml" PartName="/ppt/slides/slide133.xml"/>
  <Override ContentType="application/vnd.openxmlformats-officedocument.presentationml.slide+xml" PartName="/ppt/slides/slide134.xml"/>
  <Override ContentType="application/vnd.openxmlformats-officedocument.presentationml.slide+xml" PartName="/ppt/slides/slide135.xml"/>
  <Override ContentType="application/vnd.openxmlformats-officedocument.presentationml.slide+xml" PartName="/ppt/slides/slide136.xml"/>
  <Override ContentType="application/vnd.openxmlformats-officedocument.presentationml.slide+xml" PartName="/ppt/slides/slide137.xml"/>
  <Override ContentType="application/vnd.openxmlformats-officedocument.presentationml.slide+xml" PartName="/ppt/slides/slide138.xml"/>
  <Override ContentType="application/vnd.openxmlformats-officedocument.presentationml.slide+xml" PartName="/ppt/slides/slide139.xml"/>
  <Override ContentType="application/vnd.openxmlformats-officedocument.presentationml.slide+xml" PartName="/ppt/slides/slide140.xml"/>
  <Override ContentType="application/vnd.openxmlformats-officedocument.presentationml.slide+xml" PartName="/ppt/slides/slide141.xml"/>
  <Override ContentType="application/vnd.openxmlformats-officedocument.presentationml.slide+xml" PartName="/ppt/slides/slide142.xml"/>
  <Override ContentType="application/vnd.openxmlformats-officedocument.presentationml.slide+xml" PartName="/ppt/slides/slide143.xml"/>
  <Override ContentType="application/vnd.openxmlformats-officedocument.presentationml.slide+xml" PartName="/ppt/slides/slide144.xml"/>
  <Override ContentType="application/vnd.openxmlformats-officedocument.presentationml.slide+xml" PartName="/ppt/slides/slide145.xml"/>
  <Override ContentType="application/vnd.openxmlformats-officedocument.presentationml.slide+xml" PartName="/ppt/slides/slide146.xml"/>
  <Override ContentType="application/vnd.openxmlformats-officedocument.presentationml.slide+xml" PartName="/ppt/slides/slide147.xml"/>
  <Override ContentType="application/vnd.openxmlformats-officedocument.presentationml.slide+xml" PartName="/ppt/slides/slide148.xml"/>
  <Override ContentType="application/vnd.openxmlformats-officedocument.presentationml.slide+xml" PartName="/ppt/slides/slide149.xml"/>
  <Override ContentType="application/vnd.openxmlformats-officedocument.presentationml.slide+xml" PartName="/ppt/slides/slide150.xml"/>
  <Override ContentType="application/vnd.openxmlformats-officedocument.presentationml.slide+xml" PartName="/ppt/slides/slide151.xml"/>
  <Override ContentType="application/vnd.openxmlformats-officedocument.presentationml.slide+xml" PartName="/ppt/slides/slide152.xml"/>
  <Override ContentType="application/vnd.openxmlformats-officedocument.presentationml.slide+xml" PartName="/ppt/slides/slide153.xml"/>
  <Override ContentType="application/vnd.openxmlformats-officedocument.presentationml.slide+xml" PartName="/ppt/slides/slide154.xml"/>
  <Override ContentType="application/vnd.openxmlformats-officedocument.presentationml.slide+xml" PartName="/ppt/slides/slide155.xml"/>
  <Override ContentType="application/vnd.openxmlformats-officedocument.presentationml.slide+xml" PartName="/ppt/slides/slide156.xml"/>
  <Override ContentType="application/vnd.openxmlformats-officedocument.presentationml.slide+xml" PartName="/ppt/slides/slide157.xml"/>
  <Override ContentType="application/vnd.openxmlformats-officedocument.presentationml.slide+xml" PartName="/ppt/slides/slide158.xml"/>
  <Override ContentType="application/vnd.openxmlformats-officedocument.presentationml.slide+xml" PartName="/ppt/slides/slide159.xml"/>
  <Override ContentType="application/vnd.openxmlformats-officedocument.presentationml.slide+xml" PartName="/ppt/slides/slide160.xml"/>
  <Override ContentType="application/vnd.openxmlformats-officedocument.presentationml.slide+xml" PartName="/ppt/slides/slide161.xml"/>
  <Override ContentType="application/vnd.openxmlformats-officedocument.presentationml.slide+xml" PartName="/ppt/slides/slide162.xml"/>
  <Override ContentType="application/vnd.openxmlformats-officedocument.presentationml.slide+xml" PartName="/ppt/slides/slide163.xml"/>
  <Override ContentType="application/vnd.openxmlformats-officedocument.presentationml.slide+xml" PartName="/ppt/slides/slide164.xml"/>
  <Override ContentType="application/vnd.openxmlformats-officedocument.presentationml.slide+xml" PartName="/ppt/slides/slide165.xml"/>
  <Override ContentType="application/vnd.openxmlformats-officedocument.presentationml.slide+xml" PartName="/ppt/slides/slide166.xml"/>
  <Override ContentType="application/vnd.openxmlformats-officedocument.presentationml.slide+xml" PartName="/ppt/slides/slide167.xml"/>
  <Override ContentType="application/vnd.openxmlformats-officedocument.presentationml.slide+xml" PartName="/ppt/slides/slide168.xml"/>
  <Override ContentType="application/vnd.openxmlformats-officedocument.presentationml.slide+xml" PartName="/ppt/slides/slide169.xml"/>
  <Override ContentType="application/vnd.openxmlformats-officedocument.presentationml.slide+xml" PartName="/ppt/slides/slide170.xml"/>
  <Override ContentType="application/vnd.openxmlformats-officedocument.presentationml.slide+xml" PartName="/ppt/slides/slide171.xml"/>
  <Override ContentType="application/vnd.openxmlformats-officedocument.presentationml.slide+xml" PartName="/ppt/slides/slide172.xml"/>
  <Override ContentType="application/vnd.openxmlformats-officedocument.presentationml.slide+xml" PartName="/ppt/slides/slide173.xml"/>
  <Override ContentType="application/vnd.openxmlformats-officedocument.presentationml.slide+xml" PartName="/ppt/slides/slide174.xml"/>
  <Override ContentType="application/vnd.openxmlformats-officedocument.presentationml.slide+xml" PartName="/ppt/slides/slide175.xml"/>
  <Override ContentType="application/vnd.openxmlformats-officedocument.presentationml.slide+xml" PartName="/ppt/slides/slide17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</p:sldIdLst>
  <p:sldSz cx="18288000" cy="10287000"/>
  <p:notesSz cx="6858000" cy="9144000"/>
  <p:embeddedFontLst>
    <p:embeddedFont>
      <p:font typeface="DejaVu Sans Light" charset="1" panose="020B0603030804020204"/>
      <p:regular r:id="rId182"/>
    </p:embeddedFont>
    <p:embeddedFont>
      <p:font typeface="DejaVu Sans Bold" charset="1" panose="020B0803030604020204"/>
      <p:regular r:id="rId183"/>
    </p:embeddedFont>
    <p:embeddedFont>
      <p:font typeface="Glacial Indifference Bold" charset="1" panose="00000800000000000000"/>
      <p:regular r:id="rId184"/>
    </p:embeddedFont>
    <p:embeddedFont>
      <p:font typeface="Glacial Indifference" charset="1" panose="00000000000000000000"/>
      <p:regular r:id="rId185"/>
    </p:embeddedFont>
    <p:embeddedFont>
      <p:font typeface="Arimo Bold" charset="1" panose="020B0704020202020204"/>
      <p:regular r:id="rId186"/>
    </p:embeddedFont>
    <p:embeddedFont>
      <p:font typeface="League Spartan" charset="1" panose="00000800000000000000"/>
      <p:regular r:id="rId187"/>
    </p:embeddedFont>
    <p:embeddedFont>
      <p:font typeface="Archivo Black" charset="1" panose="020B0A03020202020B04"/>
      <p:regular r:id="rId188"/>
    </p:embeddedFont>
    <p:embeddedFont>
      <p:font typeface="Code Pro" charset="1" panose="00000500000000000000"/>
      <p:regular r:id="rId189"/>
    </p:embeddedFont>
    <p:embeddedFont>
      <p:font typeface="Lumios Marker" charset="1" panose="00000500000000000000"/>
      <p:regular r:id="rId190"/>
    </p:embeddedFont>
    <p:embeddedFont>
      <p:font typeface="Poppins Medium" charset="1" panose="00000600000000000000"/>
      <p:regular r:id="rId191"/>
    </p:embeddedFont>
    <p:embeddedFont>
      <p:font typeface="Poppins Bold" charset="1" panose="00000800000000000000"/>
      <p:regular r:id="rId192"/>
    </p:embeddedFont>
    <p:embeddedFont>
      <p:font typeface="Norwester" charset="1" panose="00000506000000000000"/>
      <p:regular r:id="rId19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00" Target="slides/slide95.xml" Type="http://schemas.openxmlformats.org/officeDocument/2006/relationships/slide"/><Relationship Id="rId101" Target="slides/slide96.xml" Type="http://schemas.openxmlformats.org/officeDocument/2006/relationships/slide"/><Relationship Id="rId102" Target="slides/slide97.xml" Type="http://schemas.openxmlformats.org/officeDocument/2006/relationships/slide"/><Relationship Id="rId103" Target="slides/slide98.xml" Type="http://schemas.openxmlformats.org/officeDocument/2006/relationships/slide"/><Relationship Id="rId104" Target="slides/slide99.xml" Type="http://schemas.openxmlformats.org/officeDocument/2006/relationships/slide"/><Relationship Id="rId105" Target="slides/slide100.xml" Type="http://schemas.openxmlformats.org/officeDocument/2006/relationships/slide"/><Relationship Id="rId106" Target="slides/slide101.xml" Type="http://schemas.openxmlformats.org/officeDocument/2006/relationships/slide"/><Relationship Id="rId107" Target="slides/slide102.xml" Type="http://schemas.openxmlformats.org/officeDocument/2006/relationships/slide"/><Relationship Id="rId108" Target="slides/slide103.xml" Type="http://schemas.openxmlformats.org/officeDocument/2006/relationships/slide"/><Relationship Id="rId109" Target="slides/slide104.xml" Type="http://schemas.openxmlformats.org/officeDocument/2006/relationships/slide"/><Relationship Id="rId11" Target="slides/slide6.xml" Type="http://schemas.openxmlformats.org/officeDocument/2006/relationships/slide"/><Relationship Id="rId110" Target="slides/slide105.xml" Type="http://schemas.openxmlformats.org/officeDocument/2006/relationships/slide"/><Relationship Id="rId111" Target="slides/slide106.xml" Type="http://schemas.openxmlformats.org/officeDocument/2006/relationships/slide"/><Relationship Id="rId112" Target="slides/slide107.xml" Type="http://schemas.openxmlformats.org/officeDocument/2006/relationships/slide"/><Relationship Id="rId113" Target="slides/slide108.xml" Type="http://schemas.openxmlformats.org/officeDocument/2006/relationships/slide"/><Relationship Id="rId114" Target="slides/slide109.xml" Type="http://schemas.openxmlformats.org/officeDocument/2006/relationships/slide"/><Relationship Id="rId115" Target="slides/slide110.xml" Type="http://schemas.openxmlformats.org/officeDocument/2006/relationships/slide"/><Relationship Id="rId116" Target="slides/slide111.xml" Type="http://schemas.openxmlformats.org/officeDocument/2006/relationships/slide"/><Relationship Id="rId117" Target="slides/slide112.xml" Type="http://schemas.openxmlformats.org/officeDocument/2006/relationships/slide"/><Relationship Id="rId118" Target="slides/slide113.xml" Type="http://schemas.openxmlformats.org/officeDocument/2006/relationships/slide"/><Relationship Id="rId119" Target="slides/slide114.xml" Type="http://schemas.openxmlformats.org/officeDocument/2006/relationships/slide"/><Relationship Id="rId12" Target="slides/slide7.xml" Type="http://schemas.openxmlformats.org/officeDocument/2006/relationships/slide"/><Relationship Id="rId120" Target="slides/slide115.xml" Type="http://schemas.openxmlformats.org/officeDocument/2006/relationships/slide"/><Relationship Id="rId121" Target="slides/slide116.xml" Type="http://schemas.openxmlformats.org/officeDocument/2006/relationships/slide"/><Relationship Id="rId122" Target="slides/slide117.xml" Type="http://schemas.openxmlformats.org/officeDocument/2006/relationships/slide"/><Relationship Id="rId123" Target="slides/slide118.xml" Type="http://schemas.openxmlformats.org/officeDocument/2006/relationships/slide"/><Relationship Id="rId124" Target="slides/slide119.xml" Type="http://schemas.openxmlformats.org/officeDocument/2006/relationships/slide"/><Relationship Id="rId125" Target="slides/slide120.xml" Type="http://schemas.openxmlformats.org/officeDocument/2006/relationships/slide"/><Relationship Id="rId126" Target="slides/slide121.xml" Type="http://schemas.openxmlformats.org/officeDocument/2006/relationships/slide"/><Relationship Id="rId127" Target="slides/slide122.xml" Type="http://schemas.openxmlformats.org/officeDocument/2006/relationships/slide"/><Relationship Id="rId128" Target="slides/slide123.xml" Type="http://schemas.openxmlformats.org/officeDocument/2006/relationships/slide"/><Relationship Id="rId129" Target="slides/slide124.xml" Type="http://schemas.openxmlformats.org/officeDocument/2006/relationships/slide"/><Relationship Id="rId13" Target="slides/slide8.xml" Type="http://schemas.openxmlformats.org/officeDocument/2006/relationships/slide"/><Relationship Id="rId130" Target="slides/slide125.xml" Type="http://schemas.openxmlformats.org/officeDocument/2006/relationships/slide"/><Relationship Id="rId131" Target="slides/slide126.xml" Type="http://schemas.openxmlformats.org/officeDocument/2006/relationships/slide"/><Relationship Id="rId132" Target="slides/slide127.xml" Type="http://schemas.openxmlformats.org/officeDocument/2006/relationships/slide"/><Relationship Id="rId133" Target="slides/slide128.xml" Type="http://schemas.openxmlformats.org/officeDocument/2006/relationships/slide"/><Relationship Id="rId134" Target="slides/slide129.xml" Type="http://schemas.openxmlformats.org/officeDocument/2006/relationships/slide"/><Relationship Id="rId135" Target="slides/slide130.xml" Type="http://schemas.openxmlformats.org/officeDocument/2006/relationships/slide"/><Relationship Id="rId136" Target="slides/slide131.xml" Type="http://schemas.openxmlformats.org/officeDocument/2006/relationships/slide"/><Relationship Id="rId137" Target="slides/slide132.xml" Type="http://schemas.openxmlformats.org/officeDocument/2006/relationships/slide"/><Relationship Id="rId138" Target="slides/slide133.xml" Type="http://schemas.openxmlformats.org/officeDocument/2006/relationships/slide"/><Relationship Id="rId139" Target="slides/slide134.xml" Type="http://schemas.openxmlformats.org/officeDocument/2006/relationships/slide"/><Relationship Id="rId14" Target="slides/slide9.xml" Type="http://schemas.openxmlformats.org/officeDocument/2006/relationships/slide"/><Relationship Id="rId140" Target="slides/slide135.xml" Type="http://schemas.openxmlformats.org/officeDocument/2006/relationships/slide"/><Relationship Id="rId141" Target="slides/slide136.xml" Type="http://schemas.openxmlformats.org/officeDocument/2006/relationships/slide"/><Relationship Id="rId142" Target="slides/slide137.xml" Type="http://schemas.openxmlformats.org/officeDocument/2006/relationships/slide"/><Relationship Id="rId143" Target="slides/slide138.xml" Type="http://schemas.openxmlformats.org/officeDocument/2006/relationships/slide"/><Relationship Id="rId144" Target="slides/slide139.xml" Type="http://schemas.openxmlformats.org/officeDocument/2006/relationships/slide"/><Relationship Id="rId145" Target="slides/slide140.xml" Type="http://schemas.openxmlformats.org/officeDocument/2006/relationships/slide"/><Relationship Id="rId146" Target="slides/slide141.xml" Type="http://schemas.openxmlformats.org/officeDocument/2006/relationships/slide"/><Relationship Id="rId147" Target="slides/slide142.xml" Type="http://schemas.openxmlformats.org/officeDocument/2006/relationships/slide"/><Relationship Id="rId148" Target="slides/slide143.xml" Type="http://schemas.openxmlformats.org/officeDocument/2006/relationships/slide"/><Relationship Id="rId149" Target="slides/slide144.xml" Type="http://schemas.openxmlformats.org/officeDocument/2006/relationships/slide"/><Relationship Id="rId15" Target="slides/slide10.xml" Type="http://schemas.openxmlformats.org/officeDocument/2006/relationships/slide"/><Relationship Id="rId150" Target="slides/slide145.xml" Type="http://schemas.openxmlformats.org/officeDocument/2006/relationships/slide"/><Relationship Id="rId151" Target="slides/slide146.xml" Type="http://schemas.openxmlformats.org/officeDocument/2006/relationships/slide"/><Relationship Id="rId152" Target="slides/slide147.xml" Type="http://schemas.openxmlformats.org/officeDocument/2006/relationships/slide"/><Relationship Id="rId153" Target="slides/slide148.xml" Type="http://schemas.openxmlformats.org/officeDocument/2006/relationships/slide"/><Relationship Id="rId154" Target="slides/slide149.xml" Type="http://schemas.openxmlformats.org/officeDocument/2006/relationships/slide"/><Relationship Id="rId155" Target="slides/slide150.xml" Type="http://schemas.openxmlformats.org/officeDocument/2006/relationships/slide"/><Relationship Id="rId156" Target="slides/slide151.xml" Type="http://schemas.openxmlformats.org/officeDocument/2006/relationships/slide"/><Relationship Id="rId157" Target="slides/slide152.xml" Type="http://schemas.openxmlformats.org/officeDocument/2006/relationships/slide"/><Relationship Id="rId158" Target="slides/slide153.xml" Type="http://schemas.openxmlformats.org/officeDocument/2006/relationships/slide"/><Relationship Id="rId159" Target="slides/slide154.xml" Type="http://schemas.openxmlformats.org/officeDocument/2006/relationships/slide"/><Relationship Id="rId16" Target="slides/slide11.xml" Type="http://schemas.openxmlformats.org/officeDocument/2006/relationships/slide"/><Relationship Id="rId160" Target="slides/slide155.xml" Type="http://schemas.openxmlformats.org/officeDocument/2006/relationships/slide"/><Relationship Id="rId161" Target="slides/slide156.xml" Type="http://schemas.openxmlformats.org/officeDocument/2006/relationships/slide"/><Relationship Id="rId162" Target="slides/slide157.xml" Type="http://schemas.openxmlformats.org/officeDocument/2006/relationships/slide"/><Relationship Id="rId163" Target="slides/slide158.xml" Type="http://schemas.openxmlformats.org/officeDocument/2006/relationships/slide"/><Relationship Id="rId164" Target="slides/slide159.xml" Type="http://schemas.openxmlformats.org/officeDocument/2006/relationships/slide"/><Relationship Id="rId165" Target="slides/slide160.xml" Type="http://schemas.openxmlformats.org/officeDocument/2006/relationships/slide"/><Relationship Id="rId166" Target="slides/slide161.xml" Type="http://schemas.openxmlformats.org/officeDocument/2006/relationships/slide"/><Relationship Id="rId167" Target="slides/slide162.xml" Type="http://schemas.openxmlformats.org/officeDocument/2006/relationships/slide"/><Relationship Id="rId168" Target="slides/slide163.xml" Type="http://schemas.openxmlformats.org/officeDocument/2006/relationships/slide"/><Relationship Id="rId169" Target="slides/slide164.xml" Type="http://schemas.openxmlformats.org/officeDocument/2006/relationships/slide"/><Relationship Id="rId17" Target="slides/slide12.xml" Type="http://schemas.openxmlformats.org/officeDocument/2006/relationships/slide"/><Relationship Id="rId170" Target="slides/slide165.xml" Type="http://schemas.openxmlformats.org/officeDocument/2006/relationships/slide"/><Relationship Id="rId171" Target="slides/slide166.xml" Type="http://schemas.openxmlformats.org/officeDocument/2006/relationships/slide"/><Relationship Id="rId172" Target="slides/slide167.xml" Type="http://schemas.openxmlformats.org/officeDocument/2006/relationships/slide"/><Relationship Id="rId173" Target="slides/slide168.xml" Type="http://schemas.openxmlformats.org/officeDocument/2006/relationships/slide"/><Relationship Id="rId174" Target="slides/slide169.xml" Type="http://schemas.openxmlformats.org/officeDocument/2006/relationships/slide"/><Relationship Id="rId175" Target="slides/slide170.xml" Type="http://schemas.openxmlformats.org/officeDocument/2006/relationships/slide"/><Relationship Id="rId176" Target="slides/slide171.xml" Type="http://schemas.openxmlformats.org/officeDocument/2006/relationships/slide"/><Relationship Id="rId177" Target="slides/slide172.xml" Type="http://schemas.openxmlformats.org/officeDocument/2006/relationships/slide"/><Relationship Id="rId178" Target="slides/slide173.xml" Type="http://schemas.openxmlformats.org/officeDocument/2006/relationships/slide"/><Relationship Id="rId179" Target="slides/slide174.xml" Type="http://schemas.openxmlformats.org/officeDocument/2006/relationships/slide"/><Relationship Id="rId18" Target="slides/slide13.xml" Type="http://schemas.openxmlformats.org/officeDocument/2006/relationships/slide"/><Relationship Id="rId180" Target="slides/slide175.xml" Type="http://schemas.openxmlformats.org/officeDocument/2006/relationships/slide"/><Relationship Id="rId181" Target="slides/slide176.xml" Type="http://schemas.openxmlformats.org/officeDocument/2006/relationships/slide"/><Relationship Id="rId182" Target="fonts/font182.fntdata" Type="http://schemas.openxmlformats.org/officeDocument/2006/relationships/font"/><Relationship Id="rId183" Target="fonts/font183.fntdata" Type="http://schemas.openxmlformats.org/officeDocument/2006/relationships/font"/><Relationship Id="rId184" Target="fonts/font184.fntdata" Type="http://schemas.openxmlformats.org/officeDocument/2006/relationships/font"/><Relationship Id="rId185" Target="fonts/font185.fntdata" Type="http://schemas.openxmlformats.org/officeDocument/2006/relationships/font"/><Relationship Id="rId186" Target="fonts/font186.fntdata" Type="http://schemas.openxmlformats.org/officeDocument/2006/relationships/font"/><Relationship Id="rId187" Target="fonts/font187.fntdata" Type="http://schemas.openxmlformats.org/officeDocument/2006/relationships/font"/><Relationship Id="rId188" Target="fonts/font188.fntdata" Type="http://schemas.openxmlformats.org/officeDocument/2006/relationships/font"/><Relationship Id="rId189" Target="fonts/font189.fntdata" Type="http://schemas.openxmlformats.org/officeDocument/2006/relationships/font"/><Relationship Id="rId19" Target="slides/slide14.xml" Type="http://schemas.openxmlformats.org/officeDocument/2006/relationships/slide"/><Relationship Id="rId190" Target="fonts/font190.fntdata" Type="http://schemas.openxmlformats.org/officeDocument/2006/relationships/font"/><Relationship Id="rId191" Target="fonts/font191.fntdata" Type="http://schemas.openxmlformats.org/officeDocument/2006/relationships/font"/><Relationship Id="rId192" Target="fonts/font192.fntdata" Type="http://schemas.openxmlformats.org/officeDocument/2006/relationships/font"/><Relationship Id="rId193" Target="fonts/font193.fntdata" Type="http://schemas.openxmlformats.org/officeDocument/2006/relationships/font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slides/slide49.xml" Type="http://schemas.openxmlformats.org/officeDocument/2006/relationships/slide"/><Relationship Id="rId55" Target="slides/slide50.xml" Type="http://schemas.openxmlformats.org/officeDocument/2006/relationships/slide"/><Relationship Id="rId56" Target="slides/slide51.xml" Type="http://schemas.openxmlformats.org/officeDocument/2006/relationships/slide"/><Relationship Id="rId57" Target="slides/slide52.xml" Type="http://schemas.openxmlformats.org/officeDocument/2006/relationships/slide"/><Relationship Id="rId58" Target="slides/slide53.xml" Type="http://schemas.openxmlformats.org/officeDocument/2006/relationships/slide"/><Relationship Id="rId59" Target="slides/slide54.xml" Type="http://schemas.openxmlformats.org/officeDocument/2006/relationships/slide"/><Relationship Id="rId6" Target="slides/slide1.xml" Type="http://schemas.openxmlformats.org/officeDocument/2006/relationships/slide"/><Relationship Id="rId60" Target="slides/slide55.xml" Type="http://schemas.openxmlformats.org/officeDocument/2006/relationships/slide"/><Relationship Id="rId61" Target="slides/slide56.xml" Type="http://schemas.openxmlformats.org/officeDocument/2006/relationships/slide"/><Relationship Id="rId62" Target="slides/slide57.xml" Type="http://schemas.openxmlformats.org/officeDocument/2006/relationships/slide"/><Relationship Id="rId63" Target="slides/slide58.xml" Type="http://schemas.openxmlformats.org/officeDocument/2006/relationships/slide"/><Relationship Id="rId64" Target="slides/slide59.xml" Type="http://schemas.openxmlformats.org/officeDocument/2006/relationships/slide"/><Relationship Id="rId65" Target="slides/slide60.xml" Type="http://schemas.openxmlformats.org/officeDocument/2006/relationships/slide"/><Relationship Id="rId66" Target="slides/slide61.xml" Type="http://schemas.openxmlformats.org/officeDocument/2006/relationships/slide"/><Relationship Id="rId67" Target="slides/slide62.xml" Type="http://schemas.openxmlformats.org/officeDocument/2006/relationships/slide"/><Relationship Id="rId68" Target="slides/slide63.xml" Type="http://schemas.openxmlformats.org/officeDocument/2006/relationships/slide"/><Relationship Id="rId69" Target="slides/slide64.xml" Type="http://schemas.openxmlformats.org/officeDocument/2006/relationships/slide"/><Relationship Id="rId7" Target="slides/slide2.xml" Type="http://schemas.openxmlformats.org/officeDocument/2006/relationships/slide"/><Relationship Id="rId70" Target="slides/slide65.xml" Type="http://schemas.openxmlformats.org/officeDocument/2006/relationships/slide"/><Relationship Id="rId71" Target="slides/slide66.xml" Type="http://schemas.openxmlformats.org/officeDocument/2006/relationships/slide"/><Relationship Id="rId72" Target="slides/slide67.xml" Type="http://schemas.openxmlformats.org/officeDocument/2006/relationships/slide"/><Relationship Id="rId73" Target="slides/slide68.xml" Type="http://schemas.openxmlformats.org/officeDocument/2006/relationships/slide"/><Relationship Id="rId74" Target="slides/slide69.xml" Type="http://schemas.openxmlformats.org/officeDocument/2006/relationships/slide"/><Relationship Id="rId75" Target="slides/slide70.xml" Type="http://schemas.openxmlformats.org/officeDocument/2006/relationships/slide"/><Relationship Id="rId76" Target="slides/slide71.xml" Type="http://schemas.openxmlformats.org/officeDocument/2006/relationships/slide"/><Relationship Id="rId77" Target="slides/slide72.xml" Type="http://schemas.openxmlformats.org/officeDocument/2006/relationships/slide"/><Relationship Id="rId78" Target="slides/slide73.xml" Type="http://schemas.openxmlformats.org/officeDocument/2006/relationships/slide"/><Relationship Id="rId79" Target="slides/slide74.xml" Type="http://schemas.openxmlformats.org/officeDocument/2006/relationships/slide"/><Relationship Id="rId8" Target="slides/slide3.xml" Type="http://schemas.openxmlformats.org/officeDocument/2006/relationships/slide"/><Relationship Id="rId80" Target="slides/slide75.xml" Type="http://schemas.openxmlformats.org/officeDocument/2006/relationships/slide"/><Relationship Id="rId81" Target="slides/slide76.xml" Type="http://schemas.openxmlformats.org/officeDocument/2006/relationships/slide"/><Relationship Id="rId82" Target="slides/slide77.xml" Type="http://schemas.openxmlformats.org/officeDocument/2006/relationships/slide"/><Relationship Id="rId83" Target="slides/slide78.xml" Type="http://schemas.openxmlformats.org/officeDocument/2006/relationships/slide"/><Relationship Id="rId84" Target="slides/slide79.xml" Type="http://schemas.openxmlformats.org/officeDocument/2006/relationships/slide"/><Relationship Id="rId85" Target="slides/slide80.xml" Type="http://schemas.openxmlformats.org/officeDocument/2006/relationships/slide"/><Relationship Id="rId86" Target="slides/slide81.xml" Type="http://schemas.openxmlformats.org/officeDocument/2006/relationships/slide"/><Relationship Id="rId87" Target="slides/slide82.xml" Type="http://schemas.openxmlformats.org/officeDocument/2006/relationships/slide"/><Relationship Id="rId88" Target="slides/slide83.xml" Type="http://schemas.openxmlformats.org/officeDocument/2006/relationships/slide"/><Relationship Id="rId89" Target="slides/slide84.xml" Type="http://schemas.openxmlformats.org/officeDocument/2006/relationships/slide"/><Relationship Id="rId9" Target="slides/slide4.xml" Type="http://schemas.openxmlformats.org/officeDocument/2006/relationships/slide"/><Relationship Id="rId90" Target="slides/slide85.xml" Type="http://schemas.openxmlformats.org/officeDocument/2006/relationships/slide"/><Relationship Id="rId91" Target="slides/slide86.xml" Type="http://schemas.openxmlformats.org/officeDocument/2006/relationships/slide"/><Relationship Id="rId92" Target="slides/slide87.xml" Type="http://schemas.openxmlformats.org/officeDocument/2006/relationships/slide"/><Relationship Id="rId93" Target="slides/slide88.xml" Type="http://schemas.openxmlformats.org/officeDocument/2006/relationships/slide"/><Relationship Id="rId94" Target="slides/slide89.xml" Type="http://schemas.openxmlformats.org/officeDocument/2006/relationships/slide"/><Relationship Id="rId95" Target="slides/slide90.xml" Type="http://schemas.openxmlformats.org/officeDocument/2006/relationships/slide"/><Relationship Id="rId96" Target="slides/slide91.xml" Type="http://schemas.openxmlformats.org/officeDocument/2006/relationships/slide"/><Relationship Id="rId97" Target="slides/slide92.xml" Type="http://schemas.openxmlformats.org/officeDocument/2006/relationships/slide"/><Relationship Id="rId98" Target="slides/slide93.xml" Type="http://schemas.openxmlformats.org/officeDocument/2006/relationships/slide"/><Relationship Id="rId99" Target="slides/slide9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http://www.exampaperspractice.co.uk" TargetMode="External" Type="http://schemas.openxmlformats.org/officeDocument/2006/relationships/hyperlink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http://www.exampaperspractice.co.uk" TargetMode="External" Type="http://schemas.openxmlformats.org/officeDocument/2006/relationships/hyperlink"/></Relationships>
</file>

<file path=ppt/slides/_rels/slide10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../media/image2.png" Type="http://schemas.openxmlformats.org/officeDocument/2006/relationships/image"/><Relationship Id="rId12" Target="http://www.exampaperspractice.co.uk" TargetMode="External" Type="http://schemas.openxmlformats.org/officeDocument/2006/relationships/hyperlink"/><Relationship Id="rId2" Target="../media/image102.png" Type="http://schemas.openxmlformats.org/officeDocument/2006/relationships/image"/><Relationship Id="rId3" Target="../media/image103.svg" Type="http://schemas.openxmlformats.org/officeDocument/2006/relationships/image"/><Relationship Id="rId4" Target="../media/image104.png" Type="http://schemas.openxmlformats.org/officeDocument/2006/relationships/image"/><Relationship Id="rId5" Target="../media/image105.svg" Type="http://schemas.openxmlformats.org/officeDocument/2006/relationships/image"/><Relationship Id="rId6" Target="../media/image149.png" Type="http://schemas.openxmlformats.org/officeDocument/2006/relationships/image"/><Relationship Id="rId7" Target="../media/image150.svg" Type="http://schemas.openxmlformats.org/officeDocument/2006/relationships/image"/><Relationship Id="rId8" Target="../media/image106.png" Type="http://schemas.openxmlformats.org/officeDocument/2006/relationships/image"/><Relationship Id="rId9" Target="../media/image107.svg" Type="http://schemas.openxmlformats.org/officeDocument/2006/relationships/image"/></Relationships>
</file>

<file path=ppt/slides/_rels/slide10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3.png" Type="http://schemas.openxmlformats.org/officeDocument/2006/relationships/image"/><Relationship Id="rId3" Target="../media/image174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0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3.png" Type="http://schemas.openxmlformats.org/officeDocument/2006/relationships/image"/><Relationship Id="rId3" Target="../media/image174.svg" Type="http://schemas.openxmlformats.org/officeDocument/2006/relationships/image"/><Relationship Id="rId4" Target="../media/image175.jpeg" Type="http://schemas.openxmlformats.org/officeDocument/2006/relationships/image"/><Relationship Id="rId5" Target="../media/image1.png" Type="http://schemas.openxmlformats.org/officeDocument/2006/relationships/image"/><Relationship Id="rId6" Target="../media/image2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10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6.pn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http://www.exampaperspractice.co.uk" TargetMode="External" Type="http://schemas.openxmlformats.org/officeDocument/2006/relationships/hyperlink"/></Relationships>
</file>

<file path=ppt/slides/_rels/slide10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7.png" Type="http://schemas.openxmlformats.org/officeDocument/2006/relationships/image"/><Relationship Id="rId11" Target="../media/image138.svg" Type="http://schemas.openxmlformats.org/officeDocument/2006/relationships/image"/><Relationship Id="rId12" Target="../media/image1.png" Type="http://schemas.openxmlformats.org/officeDocument/2006/relationships/image"/><Relationship Id="rId13" Target="../media/image2.png" Type="http://schemas.openxmlformats.org/officeDocument/2006/relationships/image"/><Relationship Id="rId14" Target="http://www.exampaperspractice.co.uk" TargetMode="External" Type="http://schemas.openxmlformats.org/officeDocument/2006/relationships/hyperlink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143.png" Type="http://schemas.openxmlformats.org/officeDocument/2006/relationships/image"/><Relationship Id="rId5" Target="../media/image144.svg" Type="http://schemas.openxmlformats.org/officeDocument/2006/relationships/image"/><Relationship Id="rId6" Target="../media/image133.png" Type="http://schemas.openxmlformats.org/officeDocument/2006/relationships/image"/><Relationship Id="rId7" Target="../media/image134.svg" Type="http://schemas.openxmlformats.org/officeDocument/2006/relationships/image"/><Relationship Id="rId8" Target="../media/image135.png" Type="http://schemas.openxmlformats.org/officeDocument/2006/relationships/image"/><Relationship Id="rId9" Target="../media/image136.svg" Type="http://schemas.openxmlformats.org/officeDocument/2006/relationships/image"/></Relationships>
</file>

<file path=ppt/slides/_rels/slide10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6.png" Type="http://schemas.openxmlformats.org/officeDocument/2006/relationships/image"/><Relationship Id="rId11" Target="../media/image107.svg" Type="http://schemas.openxmlformats.org/officeDocument/2006/relationships/image"/><Relationship Id="rId12" Target="../media/image1.png" Type="http://schemas.openxmlformats.org/officeDocument/2006/relationships/image"/><Relationship Id="rId13" Target="../media/image2.png" Type="http://schemas.openxmlformats.org/officeDocument/2006/relationships/image"/><Relationship Id="rId14" Target="http://www.exampaperspractice.co.uk" TargetMode="External" Type="http://schemas.openxmlformats.org/officeDocument/2006/relationships/hyperlink"/><Relationship Id="rId2" Target="../media/image102.png" Type="http://schemas.openxmlformats.org/officeDocument/2006/relationships/image"/><Relationship Id="rId3" Target="../media/image103.svg" Type="http://schemas.openxmlformats.org/officeDocument/2006/relationships/image"/><Relationship Id="rId4" Target="../media/image104.png" Type="http://schemas.openxmlformats.org/officeDocument/2006/relationships/image"/><Relationship Id="rId5" Target="../media/image105.svg" Type="http://schemas.openxmlformats.org/officeDocument/2006/relationships/image"/><Relationship Id="rId6" Target="../media/image177.png" Type="http://schemas.openxmlformats.org/officeDocument/2006/relationships/image"/><Relationship Id="rId7" Target="../media/image178.svg" Type="http://schemas.openxmlformats.org/officeDocument/2006/relationships/image"/><Relationship Id="rId8" Target="../media/image179.png" Type="http://schemas.openxmlformats.org/officeDocument/2006/relationships/image"/><Relationship Id="rId9" Target="../media/image180.svg" Type="http://schemas.openxmlformats.org/officeDocument/2006/relationships/image"/></Relationships>
</file>

<file path=ppt/slides/_rels/slide10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1.png" Type="http://schemas.openxmlformats.org/officeDocument/2006/relationships/image"/><Relationship Id="rId3" Target="../media/image182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0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3.png" Type="http://schemas.openxmlformats.org/officeDocument/2006/relationships/image"/><Relationship Id="rId3" Target="../media/image184.svg" Type="http://schemas.openxmlformats.org/officeDocument/2006/relationships/image"/><Relationship Id="rId4" Target="../media/image185.png" Type="http://schemas.openxmlformats.org/officeDocument/2006/relationships/image"/><Relationship Id="rId5" Target="../media/image1.png" Type="http://schemas.openxmlformats.org/officeDocument/2006/relationships/image"/><Relationship Id="rId6" Target="../media/image2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10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6.png" Type="http://schemas.openxmlformats.org/officeDocument/2006/relationships/image"/><Relationship Id="rId11" Target="../media/image107.svg" Type="http://schemas.openxmlformats.org/officeDocument/2006/relationships/image"/><Relationship Id="rId12" Target="../media/image1.png" Type="http://schemas.openxmlformats.org/officeDocument/2006/relationships/image"/><Relationship Id="rId13" Target="../media/image2.png" Type="http://schemas.openxmlformats.org/officeDocument/2006/relationships/image"/><Relationship Id="rId14" Target="http://www.exampaperspractice.co.uk" TargetMode="External" Type="http://schemas.openxmlformats.org/officeDocument/2006/relationships/hyperlink"/><Relationship Id="rId2" Target="../media/image102.png" Type="http://schemas.openxmlformats.org/officeDocument/2006/relationships/image"/><Relationship Id="rId3" Target="../media/image103.svg" Type="http://schemas.openxmlformats.org/officeDocument/2006/relationships/image"/><Relationship Id="rId4" Target="../media/image104.png" Type="http://schemas.openxmlformats.org/officeDocument/2006/relationships/image"/><Relationship Id="rId5" Target="../media/image105.svg" Type="http://schemas.openxmlformats.org/officeDocument/2006/relationships/image"/><Relationship Id="rId6" Target="../media/image177.png" Type="http://schemas.openxmlformats.org/officeDocument/2006/relationships/image"/><Relationship Id="rId7" Target="../media/image178.svg" Type="http://schemas.openxmlformats.org/officeDocument/2006/relationships/image"/><Relationship Id="rId8" Target="../media/image108.png" Type="http://schemas.openxmlformats.org/officeDocument/2006/relationships/image"/><Relationship Id="rId9" Target="../media/image109.svg" Type="http://schemas.openxmlformats.org/officeDocument/2006/relationships/image"/></Relationships>
</file>

<file path=ppt/slides/_rels/slide10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6.png" Type="http://schemas.openxmlformats.org/officeDocument/2006/relationships/image"/><Relationship Id="rId3" Target="../media/image187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2.svg" Type="http://schemas.openxmlformats.org/officeDocument/2006/relationships/image"/><Relationship Id="rId11" Target="../media/image1.png" Type="http://schemas.openxmlformats.org/officeDocument/2006/relationships/image"/><Relationship Id="rId12" Target="../media/image2.png" Type="http://schemas.openxmlformats.org/officeDocument/2006/relationships/image"/><Relationship Id="rId13" Target="http://www.exampaperspractice.co.uk" TargetMode="External" Type="http://schemas.openxmlformats.org/officeDocument/2006/relationships/hyperlink"/><Relationship Id="rId2" Target="../media/image17.pn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27.png" Type="http://schemas.openxmlformats.org/officeDocument/2006/relationships/image"/><Relationship Id="rId6" Target="../media/image28.svg" Type="http://schemas.openxmlformats.org/officeDocument/2006/relationships/image"/><Relationship Id="rId7" Target="../media/image29.png" Type="http://schemas.openxmlformats.org/officeDocument/2006/relationships/image"/><Relationship Id="rId8" Target="../media/image30.svg" Type="http://schemas.openxmlformats.org/officeDocument/2006/relationships/image"/><Relationship Id="rId9" Target="../media/image31.png" Type="http://schemas.openxmlformats.org/officeDocument/2006/relationships/image"/></Relationships>
</file>

<file path=ppt/slides/_rels/slide1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188.pn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189.pn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190.pn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191.pn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192.pn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193.pn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../media/image2.png" Type="http://schemas.openxmlformats.org/officeDocument/2006/relationships/image"/><Relationship Id="rId12" Target="http://www.exampaperspractice.co.uk" TargetMode="External" Type="http://schemas.openxmlformats.org/officeDocument/2006/relationships/hyperlink"/><Relationship Id="rId2" Target="../media/image87.png" Type="http://schemas.openxmlformats.org/officeDocument/2006/relationships/image"/><Relationship Id="rId3" Target="../media/image88.svg" Type="http://schemas.openxmlformats.org/officeDocument/2006/relationships/image"/><Relationship Id="rId4" Target="../media/image89.png" Type="http://schemas.openxmlformats.org/officeDocument/2006/relationships/image"/><Relationship Id="rId5" Target="../media/image90.svg" Type="http://schemas.openxmlformats.org/officeDocument/2006/relationships/image"/><Relationship Id="rId6" Target="../media/image91.png" Type="http://schemas.openxmlformats.org/officeDocument/2006/relationships/image"/><Relationship Id="rId7" Target="../media/image92.svg" Type="http://schemas.openxmlformats.org/officeDocument/2006/relationships/image"/><Relationship Id="rId8" Target="../media/image93.png" Type="http://schemas.openxmlformats.org/officeDocument/2006/relationships/image"/><Relationship Id="rId9" Target="../media/image94.svg" Type="http://schemas.openxmlformats.org/officeDocument/2006/relationships/image"/></Relationships>
</file>

<file path=ppt/slides/_rels/slide1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../media/image95.png" Type="http://schemas.openxmlformats.org/officeDocument/2006/relationships/image"/><Relationship Id="rId12" Target="../media/image96.svg" Type="http://schemas.openxmlformats.org/officeDocument/2006/relationships/image"/><Relationship Id="rId13" Target="../media/image97.png" Type="http://schemas.openxmlformats.org/officeDocument/2006/relationships/image"/><Relationship Id="rId14" Target="../media/image98.svg" Type="http://schemas.openxmlformats.org/officeDocument/2006/relationships/image"/><Relationship Id="rId15" Target="../media/image99.png" Type="http://schemas.openxmlformats.org/officeDocument/2006/relationships/image"/><Relationship Id="rId16" Target="../media/image100.svg" Type="http://schemas.openxmlformats.org/officeDocument/2006/relationships/image"/><Relationship Id="rId17" Target="../media/image2.png" Type="http://schemas.openxmlformats.org/officeDocument/2006/relationships/image"/><Relationship Id="rId18" Target="http://www.exampaperspractice.co.uk" TargetMode="External" Type="http://schemas.openxmlformats.org/officeDocument/2006/relationships/hyperlink"/><Relationship Id="rId2" Target="../media/image87.png" Type="http://schemas.openxmlformats.org/officeDocument/2006/relationships/image"/><Relationship Id="rId3" Target="../media/image88.svg" Type="http://schemas.openxmlformats.org/officeDocument/2006/relationships/image"/><Relationship Id="rId4" Target="../media/image89.png" Type="http://schemas.openxmlformats.org/officeDocument/2006/relationships/image"/><Relationship Id="rId5" Target="../media/image90.svg" Type="http://schemas.openxmlformats.org/officeDocument/2006/relationships/image"/><Relationship Id="rId6" Target="../media/image91.png" Type="http://schemas.openxmlformats.org/officeDocument/2006/relationships/image"/><Relationship Id="rId7" Target="../media/image92.svg" Type="http://schemas.openxmlformats.org/officeDocument/2006/relationships/image"/><Relationship Id="rId8" Target="../media/image93.png" Type="http://schemas.openxmlformats.org/officeDocument/2006/relationships/image"/><Relationship Id="rId9" Target="../media/image94.svg" Type="http://schemas.openxmlformats.org/officeDocument/2006/relationships/image"/></Relationships>
</file>

<file path=ppt/slides/_rels/slide1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4.png" Type="http://schemas.openxmlformats.org/officeDocument/2006/relationships/image"/><Relationship Id="rId3" Target="../media/image195.svg" Type="http://schemas.openxmlformats.org/officeDocument/2006/relationships/image"/><Relationship Id="rId4" Target="../media/image196.png" Type="http://schemas.openxmlformats.org/officeDocument/2006/relationships/image"/><Relationship Id="rId5" Target="../media/image197.svg" Type="http://schemas.openxmlformats.org/officeDocument/2006/relationships/image"/><Relationship Id="rId6" Target="../media/image198.png" Type="http://schemas.openxmlformats.org/officeDocument/2006/relationships/image"/><Relationship Id="rId7" Target="../media/image1.png" Type="http://schemas.openxmlformats.org/officeDocument/2006/relationships/image"/><Relationship Id="rId8" Target="../media/image2.png" Type="http://schemas.openxmlformats.org/officeDocument/2006/relationships/image"/><Relationship Id="rId9" Target="http://www.exampaperspractice.co.uk" TargetMode="External" Type="http://schemas.openxmlformats.org/officeDocument/2006/relationships/hyperlink"/></Relationships>
</file>

<file path=ppt/slides/_rels/slide1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http://www.exampaperspractice.co.uk" TargetMode="External" Type="http://schemas.openxmlformats.org/officeDocument/2006/relationships/hyperlink"/><Relationship Id="rId2" Target="../media/image199.png" Type="http://schemas.openxmlformats.org/officeDocument/2006/relationships/image"/><Relationship Id="rId3" Target="../media/image200.svg" Type="http://schemas.openxmlformats.org/officeDocument/2006/relationships/image"/><Relationship Id="rId4" Target="../media/image194.png" Type="http://schemas.openxmlformats.org/officeDocument/2006/relationships/image"/><Relationship Id="rId5" Target="../media/image195.svg" Type="http://schemas.openxmlformats.org/officeDocument/2006/relationships/image"/><Relationship Id="rId6" Target="../media/image196.png" Type="http://schemas.openxmlformats.org/officeDocument/2006/relationships/image"/><Relationship Id="rId7" Target="../media/image197.svg" Type="http://schemas.openxmlformats.org/officeDocument/2006/relationships/image"/><Relationship Id="rId8" Target="../media/image198.png" Type="http://schemas.openxmlformats.org/officeDocument/2006/relationships/image"/><Relationship Id="rId9" Target="../media/image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1.png" Type="http://schemas.openxmlformats.org/officeDocument/2006/relationships/image"/><Relationship Id="rId3" Target="../media/image202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http://www.exampaperspractice.co.uk" TargetMode="External" Type="http://schemas.openxmlformats.org/officeDocument/2006/relationships/hyperlink"/><Relationship Id="rId2" Target="../media/image194.png" Type="http://schemas.openxmlformats.org/officeDocument/2006/relationships/image"/><Relationship Id="rId3" Target="../media/image195.svg" Type="http://schemas.openxmlformats.org/officeDocument/2006/relationships/image"/><Relationship Id="rId4" Target="../media/image196.png" Type="http://schemas.openxmlformats.org/officeDocument/2006/relationships/image"/><Relationship Id="rId5" Target="../media/image197.svg" Type="http://schemas.openxmlformats.org/officeDocument/2006/relationships/image"/><Relationship Id="rId6" Target="../media/image199.png" Type="http://schemas.openxmlformats.org/officeDocument/2006/relationships/image"/><Relationship Id="rId7" Target="../media/image200.svg" Type="http://schemas.openxmlformats.org/officeDocument/2006/relationships/image"/><Relationship Id="rId8" Target="../media/image198.png" Type="http://schemas.openxmlformats.org/officeDocument/2006/relationships/image"/><Relationship Id="rId9" Target="../media/image1.png" Type="http://schemas.openxmlformats.org/officeDocument/2006/relationships/image"/></Relationships>
</file>

<file path=ppt/slides/_rels/slide1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3.png" Type="http://schemas.openxmlformats.org/officeDocument/2006/relationships/image"/><Relationship Id="rId3" Target="../media/image204.svg" Type="http://schemas.openxmlformats.org/officeDocument/2006/relationships/image"/><Relationship Id="rId4" Target="../media/image205.png" Type="http://schemas.openxmlformats.org/officeDocument/2006/relationships/image"/><Relationship Id="rId5" Target="../media/image206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http://www.exampaperspractice.co.uk" TargetMode="External" Type="http://schemas.openxmlformats.org/officeDocument/2006/relationships/hyperlink"/><Relationship Id="rId2" Target="../media/image207.png" Type="http://schemas.openxmlformats.org/officeDocument/2006/relationships/image"/><Relationship Id="rId3" Target="../media/image208.svg" Type="http://schemas.openxmlformats.org/officeDocument/2006/relationships/image"/><Relationship Id="rId4" Target="../media/image205.png" Type="http://schemas.openxmlformats.org/officeDocument/2006/relationships/image"/><Relationship Id="rId5" Target="../media/image206.svg" Type="http://schemas.openxmlformats.org/officeDocument/2006/relationships/image"/><Relationship Id="rId6" Target="../media/image209.png" Type="http://schemas.openxmlformats.org/officeDocument/2006/relationships/image"/><Relationship Id="rId7" Target="../media/image210.svg" Type="http://schemas.openxmlformats.org/officeDocument/2006/relationships/image"/><Relationship Id="rId8" Target="../media/image211.png" Type="http://schemas.openxmlformats.org/officeDocument/2006/relationships/image"/><Relationship Id="rId9" Target="../media/image1.png" Type="http://schemas.openxmlformats.org/officeDocument/2006/relationships/image"/></Relationships>
</file>

<file path=ppt/slides/_rels/slide1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media/image207.png" Type="http://schemas.openxmlformats.org/officeDocument/2006/relationships/image"/><Relationship Id="rId3" Target="../media/image208.svg" Type="http://schemas.openxmlformats.org/officeDocument/2006/relationships/image"/><Relationship Id="rId4" Target="../media/image205.png" Type="http://schemas.openxmlformats.org/officeDocument/2006/relationships/image"/><Relationship Id="rId5" Target="../media/image206.svg" Type="http://schemas.openxmlformats.org/officeDocument/2006/relationships/image"/><Relationship Id="rId6" Target="../media/image209.png" Type="http://schemas.openxmlformats.org/officeDocument/2006/relationships/image"/><Relationship Id="rId7" Target="../media/image210.svg" Type="http://schemas.openxmlformats.org/officeDocument/2006/relationships/image"/><Relationship Id="rId8" Target="../media/image1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1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media/image207.png" Type="http://schemas.openxmlformats.org/officeDocument/2006/relationships/image"/><Relationship Id="rId3" Target="../media/image208.svg" Type="http://schemas.openxmlformats.org/officeDocument/2006/relationships/image"/><Relationship Id="rId4" Target="../media/image212.png" Type="http://schemas.openxmlformats.org/officeDocument/2006/relationships/image"/><Relationship Id="rId5" Target="../media/image213.svg" Type="http://schemas.openxmlformats.org/officeDocument/2006/relationships/image"/><Relationship Id="rId6" Target="../media/image214.png" Type="http://schemas.openxmlformats.org/officeDocument/2006/relationships/image"/><Relationship Id="rId7" Target="../media/image215.svg" Type="http://schemas.openxmlformats.org/officeDocument/2006/relationships/image"/><Relationship Id="rId8" Target="../media/image1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1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http://www.exampaperspractice.co.uk" TargetMode="External" Type="http://schemas.openxmlformats.org/officeDocument/2006/relationships/hyperlink"/><Relationship Id="rId2" Target="../media/image194.png" Type="http://schemas.openxmlformats.org/officeDocument/2006/relationships/image"/><Relationship Id="rId3" Target="../media/image195.svg" Type="http://schemas.openxmlformats.org/officeDocument/2006/relationships/image"/><Relationship Id="rId4" Target="../media/image199.png" Type="http://schemas.openxmlformats.org/officeDocument/2006/relationships/image"/><Relationship Id="rId5" Target="../media/image200.svg" Type="http://schemas.openxmlformats.org/officeDocument/2006/relationships/image"/><Relationship Id="rId6" Target="../media/image196.png" Type="http://schemas.openxmlformats.org/officeDocument/2006/relationships/image"/><Relationship Id="rId7" Target="../media/image197.svg" Type="http://schemas.openxmlformats.org/officeDocument/2006/relationships/image"/><Relationship Id="rId8" Target="../media/image198.png" Type="http://schemas.openxmlformats.org/officeDocument/2006/relationships/image"/><Relationship Id="rId9" Target="../media/image1.png" Type="http://schemas.openxmlformats.org/officeDocument/2006/relationships/image"/></Relationships>
</file>

<file path=ppt/slides/_rels/slide1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6.png" Type="http://schemas.openxmlformats.org/officeDocument/2006/relationships/image"/><Relationship Id="rId3" Target="../media/image217.svg" Type="http://schemas.openxmlformats.org/officeDocument/2006/relationships/image"/><Relationship Id="rId4" Target="../media/image218.png" Type="http://schemas.openxmlformats.org/officeDocument/2006/relationships/image"/><Relationship Id="rId5" Target="../media/image219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0.png" Type="http://schemas.openxmlformats.org/officeDocument/2006/relationships/image"/><Relationship Id="rId3" Target="../media/image221.svg" Type="http://schemas.openxmlformats.org/officeDocument/2006/relationships/image"/><Relationship Id="rId4" Target="../media/image218.png" Type="http://schemas.openxmlformats.org/officeDocument/2006/relationships/image"/><Relationship Id="rId5" Target="../media/image219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8.png" Type="http://schemas.openxmlformats.org/officeDocument/2006/relationships/image"/><Relationship Id="rId3" Target="../media/image219.svg" Type="http://schemas.openxmlformats.org/officeDocument/2006/relationships/image"/><Relationship Id="rId4" Target="../media/image222.png" Type="http://schemas.openxmlformats.org/officeDocument/2006/relationships/image"/><Relationship Id="rId5" Target="../media/image1.png" Type="http://schemas.openxmlformats.org/officeDocument/2006/relationships/image"/><Relationship Id="rId6" Target="../media/image2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http://www.exampaperspractice.co.uk" TargetMode="External" Type="http://schemas.openxmlformats.org/officeDocument/2006/relationships/hyperlink"/></Relationships>
</file>

<file path=ppt/slides/_rels/slide1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3.png" Type="http://schemas.openxmlformats.org/officeDocument/2006/relationships/image"/><Relationship Id="rId3" Target="../media/image224.svg" Type="http://schemas.openxmlformats.org/officeDocument/2006/relationships/image"/><Relationship Id="rId4" Target="../media/image218.png" Type="http://schemas.openxmlformats.org/officeDocument/2006/relationships/image"/><Relationship Id="rId5" Target="../media/image219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5.png" Type="http://schemas.openxmlformats.org/officeDocument/2006/relationships/image"/><Relationship Id="rId3" Target="../media/image226.svg" Type="http://schemas.openxmlformats.org/officeDocument/2006/relationships/image"/><Relationship Id="rId4" Target="../media/image218.png" Type="http://schemas.openxmlformats.org/officeDocument/2006/relationships/image"/><Relationship Id="rId5" Target="../media/image219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5.png" Type="http://schemas.openxmlformats.org/officeDocument/2006/relationships/image"/><Relationship Id="rId3" Target="../media/image226.svg" Type="http://schemas.openxmlformats.org/officeDocument/2006/relationships/image"/><Relationship Id="rId4" Target="../media/image218.png" Type="http://schemas.openxmlformats.org/officeDocument/2006/relationships/image"/><Relationship Id="rId5" Target="../media/image219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5.png" Type="http://schemas.openxmlformats.org/officeDocument/2006/relationships/image"/><Relationship Id="rId3" Target="../media/image226.svg" Type="http://schemas.openxmlformats.org/officeDocument/2006/relationships/image"/><Relationship Id="rId4" Target="../media/image218.png" Type="http://schemas.openxmlformats.org/officeDocument/2006/relationships/image"/><Relationship Id="rId5" Target="../media/image219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7.png" Type="http://schemas.openxmlformats.org/officeDocument/2006/relationships/image"/><Relationship Id="rId3" Target="../media/image228.svg" Type="http://schemas.openxmlformats.org/officeDocument/2006/relationships/image"/><Relationship Id="rId4" Target="../media/image218.png" Type="http://schemas.openxmlformats.org/officeDocument/2006/relationships/image"/><Relationship Id="rId5" Target="../media/image219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http://www.exampaperspractice.co.uk" TargetMode="External" Type="http://schemas.openxmlformats.org/officeDocument/2006/relationships/hyperlink"/><Relationship Id="rId2" Target="../media/image194.png" Type="http://schemas.openxmlformats.org/officeDocument/2006/relationships/image"/><Relationship Id="rId3" Target="../media/image195.svg" Type="http://schemas.openxmlformats.org/officeDocument/2006/relationships/image"/><Relationship Id="rId4" Target="../media/image229.png" Type="http://schemas.openxmlformats.org/officeDocument/2006/relationships/image"/><Relationship Id="rId5" Target="../media/image230.svg" Type="http://schemas.openxmlformats.org/officeDocument/2006/relationships/image"/><Relationship Id="rId6" Target="../media/image196.png" Type="http://schemas.openxmlformats.org/officeDocument/2006/relationships/image"/><Relationship Id="rId7" Target="../media/image197.svg" Type="http://schemas.openxmlformats.org/officeDocument/2006/relationships/image"/><Relationship Id="rId8" Target="../media/image198.png" Type="http://schemas.openxmlformats.org/officeDocument/2006/relationships/image"/><Relationship Id="rId9" Target="../media/image1.png" Type="http://schemas.openxmlformats.org/officeDocument/2006/relationships/image"/></Relationships>
</file>

<file path=ppt/slides/_rels/slide1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1.png" Type="http://schemas.openxmlformats.org/officeDocument/2006/relationships/image"/><Relationship Id="rId3" Target="../media/image232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3.jpeg" Type="http://schemas.openxmlformats.org/officeDocument/2006/relationships/image"/><Relationship Id="rId3" Target="../media/image234.pn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5.png" Type="http://schemas.openxmlformats.org/officeDocument/2006/relationships/image"/><Relationship Id="rId3" Target="../media/image236.svg" Type="http://schemas.openxmlformats.org/officeDocument/2006/relationships/image"/><Relationship Id="rId4" Target="../media/image237.png" Type="http://schemas.openxmlformats.org/officeDocument/2006/relationships/image"/><Relationship Id="rId5" Target="../media/image1.png" Type="http://schemas.openxmlformats.org/officeDocument/2006/relationships/image"/><Relationship Id="rId6" Target="../media/image2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1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http://www.exampaperspractice.co.uk" TargetMode="External" Type="http://schemas.openxmlformats.org/officeDocument/2006/relationships/hyperlink"/><Relationship Id="rId2" Target="../media/image194.png" Type="http://schemas.openxmlformats.org/officeDocument/2006/relationships/image"/><Relationship Id="rId3" Target="../media/image195.svg" Type="http://schemas.openxmlformats.org/officeDocument/2006/relationships/image"/><Relationship Id="rId4" Target="../media/image196.png" Type="http://schemas.openxmlformats.org/officeDocument/2006/relationships/image"/><Relationship Id="rId5" Target="../media/image197.svg" Type="http://schemas.openxmlformats.org/officeDocument/2006/relationships/image"/><Relationship Id="rId6" Target="../media/image229.png" Type="http://schemas.openxmlformats.org/officeDocument/2006/relationships/image"/><Relationship Id="rId7" Target="../media/image230.svg" Type="http://schemas.openxmlformats.org/officeDocument/2006/relationships/image"/><Relationship Id="rId8" Target="../media/image198.png" Type="http://schemas.openxmlformats.org/officeDocument/2006/relationships/image"/><Relationship Id="rId9" Target="../media/image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http://www.exampaperspractice.co.uk" TargetMode="External" Type="http://schemas.openxmlformats.org/officeDocument/2006/relationships/hyperlink"/></Relationships>
</file>

<file path=ppt/slides/_rels/slide1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1.png" Type="http://schemas.openxmlformats.org/officeDocument/2006/relationships/image"/><Relationship Id="rId3" Target="../media/image232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1.png" Type="http://schemas.openxmlformats.org/officeDocument/2006/relationships/image"/><Relationship Id="rId3" Target="../media/image232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8.png" Type="http://schemas.openxmlformats.org/officeDocument/2006/relationships/image"/><Relationship Id="rId3" Target="../media/image239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http://www.exampaperspractice.co.uk" TargetMode="External" Type="http://schemas.openxmlformats.org/officeDocument/2006/relationships/hyperlink"/><Relationship Id="rId2" Target="../media/image194.png" Type="http://schemas.openxmlformats.org/officeDocument/2006/relationships/image"/><Relationship Id="rId3" Target="../media/image195.svg" Type="http://schemas.openxmlformats.org/officeDocument/2006/relationships/image"/><Relationship Id="rId4" Target="../media/image196.png" Type="http://schemas.openxmlformats.org/officeDocument/2006/relationships/image"/><Relationship Id="rId5" Target="../media/image197.svg" Type="http://schemas.openxmlformats.org/officeDocument/2006/relationships/image"/><Relationship Id="rId6" Target="../media/image229.png" Type="http://schemas.openxmlformats.org/officeDocument/2006/relationships/image"/><Relationship Id="rId7" Target="../media/image230.svg" Type="http://schemas.openxmlformats.org/officeDocument/2006/relationships/image"/><Relationship Id="rId8" Target="../media/image198.png" Type="http://schemas.openxmlformats.org/officeDocument/2006/relationships/image"/><Relationship Id="rId9" Target="../media/image1.png" Type="http://schemas.openxmlformats.org/officeDocument/2006/relationships/image"/></Relationships>
</file>

<file path=ppt/slides/_rels/slide1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0.png" Type="http://schemas.openxmlformats.org/officeDocument/2006/relationships/image"/><Relationship Id="rId3" Target="../media/image241.svg" Type="http://schemas.openxmlformats.org/officeDocument/2006/relationships/image"/><Relationship Id="rId4" Target="../media/image242.png" Type="http://schemas.openxmlformats.org/officeDocument/2006/relationships/image"/><Relationship Id="rId5" Target="../media/image1.png" Type="http://schemas.openxmlformats.org/officeDocument/2006/relationships/image"/><Relationship Id="rId6" Target="../media/image2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1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0.png" Type="http://schemas.openxmlformats.org/officeDocument/2006/relationships/image"/><Relationship Id="rId3" Target="../media/image241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http://www.exampaperspractice.co.uk" TargetMode="External" Type="http://schemas.openxmlformats.org/officeDocument/2006/relationships/hyperlink"/><Relationship Id="rId2" Target="../media/image194.png" Type="http://schemas.openxmlformats.org/officeDocument/2006/relationships/image"/><Relationship Id="rId3" Target="../media/image195.svg" Type="http://schemas.openxmlformats.org/officeDocument/2006/relationships/image"/><Relationship Id="rId4" Target="../media/image196.png" Type="http://schemas.openxmlformats.org/officeDocument/2006/relationships/image"/><Relationship Id="rId5" Target="../media/image197.svg" Type="http://schemas.openxmlformats.org/officeDocument/2006/relationships/image"/><Relationship Id="rId6" Target="../media/image199.png" Type="http://schemas.openxmlformats.org/officeDocument/2006/relationships/image"/><Relationship Id="rId7" Target="../media/image200.svg" Type="http://schemas.openxmlformats.org/officeDocument/2006/relationships/image"/><Relationship Id="rId8" Target="../media/image198.png" Type="http://schemas.openxmlformats.org/officeDocument/2006/relationships/image"/><Relationship Id="rId9" Target="../media/image1.png" Type="http://schemas.openxmlformats.org/officeDocument/2006/relationships/image"/></Relationships>
</file>

<file path=ppt/slides/_rels/slide1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3.png" Type="http://schemas.openxmlformats.org/officeDocument/2006/relationships/image"/><Relationship Id="rId3" Target="../media/image244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5.jpeg" Type="http://schemas.openxmlformats.org/officeDocument/2006/relationships/image"/><Relationship Id="rId3" Target="../media/image246.png" Type="http://schemas.openxmlformats.org/officeDocument/2006/relationships/image"/><Relationship Id="rId4" Target="../media/image247.png" Type="http://schemas.openxmlformats.org/officeDocument/2006/relationships/image"/><Relationship Id="rId5" Target="../media/image248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http://www.exampaperspractice.co.uk" TargetMode="External" Type="http://schemas.openxmlformats.org/officeDocument/2006/relationships/hyperlink"/><Relationship Id="rId2" Target="../media/image194.png" Type="http://schemas.openxmlformats.org/officeDocument/2006/relationships/image"/><Relationship Id="rId3" Target="../media/image195.svg" Type="http://schemas.openxmlformats.org/officeDocument/2006/relationships/image"/><Relationship Id="rId4" Target="../media/image196.png" Type="http://schemas.openxmlformats.org/officeDocument/2006/relationships/image"/><Relationship Id="rId5" Target="../media/image197.svg" Type="http://schemas.openxmlformats.org/officeDocument/2006/relationships/image"/><Relationship Id="rId6" Target="../media/image198.png" Type="http://schemas.openxmlformats.org/officeDocument/2006/relationships/image"/><Relationship Id="rId7" Target="../media/image229.png" Type="http://schemas.openxmlformats.org/officeDocument/2006/relationships/image"/><Relationship Id="rId8" Target="../media/image230.svg" Type="http://schemas.openxmlformats.org/officeDocument/2006/relationships/image"/><Relationship Id="rId9" Target="../media/image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9.png" Type="http://schemas.openxmlformats.org/officeDocument/2006/relationships/image"/><Relationship Id="rId3" Target="../media/image250.svg" Type="http://schemas.openxmlformats.org/officeDocument/2006/relationships/image"/><Relationship Id="rId4" Target="../media/image251.png" Type="http://schemas.openxmlformats.org/officeDocument/2006/relationships/image"/><Relationship Id="rId5" Target="../media/image1.png" Type="http://schemas.openxmlformats.org/officeDocument/2006/relationships/image"/><Relationship Id="rId6" Target="../media/image2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1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9.png" Type="http://schemas.openxmlformats.org/officeDocument/2006/relationships/image"/><Relationship Id="rId3" Target="../media/image250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9.png" Type="http://schemas.openxmlformats.org/officeDocument/2006/relationships/image"/><Relationship Id="rId3" Target="../media/image250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9.png" Type="http://schemas.openxmlformats.org/officeDocument/2006/relationships/image"/><Relationship Id="rId3" Target="../media/image250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5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2.png" Type="http://schemas.openxmlformats.org/officeDocument/2006/relationships/image"/><Relationship Id="rId3" Target="../media/image253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5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.png" Type="http://schemas.openxmlformats.org/officeDocument/2006/relationships/image"/><Relationship Id="rId11" Target="http://www.exampaperspractice.co.uk" TargetMode="External" Type="http://schemas.openxmlformats.org/officeDocument/2006/relationships/hyperlink"/><Relationship Id="rId2" Target="../media/image194.png" Type="http://schemas.openxmlformats.org/officeDocument/2006/relationships/image"/><Relationship Id="rId3" Target="../media/image195.svg" Type="http://schemas.openxmlformats.org/officeDocument/2006/relationships/image"/><Relationship Id="rId4" Target="../media/image196.png" Type="http://schemas.openxmlformats.org/officeDocument/2006/relationships/image"/><Relationship Id="rId5" Target="../media/image197.svg" Type="http://schemas.openxmlformats.org/officeDocument/2006/relationships/image"/><Relationship Id="rId6" Target="../media/image198.png" Type="http://schemas.openxmlformats.org/officeDocument/2006/relationships/image"/><Relationship Id="rId7" Target="../media/image199.png" Type="http://schemas.openxmlformats.org/officeDocument/2006/relationships/image"/><Relationship Id="rId8" Target="../media/image200.svg" Type="http://schemas.openxmlformats.org/officeDocument/2006/relationships/image"/><Relationship Id="rId9" Target="../media/image1.png" Type="http://schemas.openxmlformats.org/officeDocument/2006/relationships/image"/></Relationships>
</file>

<file path=ppt/slides/_rels/slide15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4.png" Type="http://schemas.openxmlformats.org/officeDocument/2006/relationships/image"/><Relationship Id="rId3" Target="../media/image255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5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6.png" Type="http://schemas.openxmlformats.org/officeDocument/2006/relationships/image"/><Relationship Id="rId3" Target="../media/image257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5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media/image258.png" Type="http://schemas.openxmlformats.org/officeDocument/2006/relationships/image"/><Relationship Id="rId3" Target="../media/image259.svg" Type="http://schemas.openxmlformats.org/officeDocument/2006/relationships/image"/><Relationship Id="rId4" Target="../media/image260.png" Type="http://schemas.openxmlformats.org/officeDocument/2006/relationships/image"/><Relationship Id="rId5" Target="../media/image261.svg" Type="http://schemas.openxmlformats.org/officeDocument/2006/relationships/image"/><Relationship Id="rId6" Target="../media/image256.png" Type="http://schemas.openxmlformats.org/officeDocument/2006/relationships/image"/><Relationship Id="rId7" Target="../media/image257.svg" Type="http://schemas.openxmlformats.org/officeDocument/2006/relationships/image"/><Relationship Id="rId8" Target="../media/image1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15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0.png" Type="http://schemas.openxmlformats.org/officeDocument/2006/relationships/image"/><Relationship Id="rId3" Target="../media/image261.svg" Type="http://schemas.openxmlformats.org/officeDocument/2006/relationships/image"/><Relationship Id="rId4" Target="../media/image258.png" Type="http://schemas.openxmlformats.org/officeDocument/2006/relationships/image"/><Relationship Id="rId5" Target="../media/image259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35.png" Type="http://schemas.openxmlformats.org/officeDocument/2006/relationships/image"/><Relationship Id="rId7" Target="../media/image36.svg" Type="http://schemas.openxmlformats.org/officeDocument/2006/relationships/image"/><Relationship Id="rId8" Target="../media/image1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16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8.png" Type="http://schemas.openxmlformats.org/officeDocument/2006/relationships/image"/><Relationship Id="rId3" Target="../media/image259.svg" Type="http://schemas.openxmlformats.org/officeDocument/2006/relationships/image"/><Relationship Id="rId4" Target="../media/image260.png" Type="http://schemas.openxmlformats.org/officeDocument/2006/relationships/image"/><Relationship Id="rId5" Target="../media/image261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6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2.png" Type="http://schemas.openxmlformats.org/officeDocument/2006/relationships/image"/><Relationship Id="rId3" Target="../media/image263.svg" Type="http://schemas.openxmlformats.org/officeDocument/2006/relationships/image"/><Relationship Id="rId4" Target="../media/image264.png" Type="http://schemas.openxmlformats.org/officeDocument/2006/relationships/image"/><Relationship Id="rId5" Target="../media/image1.png" Type="http://schemas.openxmlformats.org/officeDocument/2006/relationships/image"/><Relationship Id="rId6" Target="../media/image2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16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5.png" Type="http://schemas.openxmlformats.org/officeDocument/2006/relationships/image"/><Relationship Id="rId3" Target="../media/image266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6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7.png" Type="http://schemas.openxmlformats.org/officeDocument/2006/relationships/image"/><Relationship Id="rId3" Target="../media/image268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16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4.png" Type="http://schemas.openxmlformats.org/officeDocument/2006/relationships/image"/><Relationship Id="rId3" Target="../media/image195.svg" Type="http://schemas.openxmlformats.org/officeDocument/2006/relationships/image"/><Relationship Id="rId4" Target="../media/image196.png" Type="http://schemas.openxmlformats.org/officeDocument/2006/relationships/image"/><Relationship Id="rId5" Target="../media/image197.svg" Type="http://schemas.openxmlformats.org/officeDocument/2006/relationships/image"/><Relationship Id="rId6" Target="../media/image198.png" Type="http://schemas.openxmlformats.org/officeDocument/2006/relationships/image"/><Relationship Id="rId7" Target="../media/image1.png" Type="http://schemas.openxmlformats.org/officeDocument/2006/relationships/image"/><Relationship Id="rId8" Target="../media/image2.png" Type="http://schemas.openxmlformats.org/officeDocument/2006/relationships/image"/><Relationship Id="rId9" Target="http://www.exampaperspractice.co.uk" TargetMode="External" Type="http://schemas.openxmlformats.org/officeDocument/2006/relationships/hyperlink"/></Relationships>
</file>

<file path=ppt/slides/_rels/slide16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269.pn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6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270.pn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6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271.pn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6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270.pn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6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272.pn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37.png" Type="http://schemas.openxmlformats.org/officeDocument/2006/relationships/image"/><Relationship Id="rId5" Target="../media/image38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7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273.pn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7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274.pn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7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275.pn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7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276.pn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7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277.pn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7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278.pn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7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279.pn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37.png" Type="http://schemas.openxmlformats.org/officeDocument/2006/relationships/image"/><Relationship Id="rId5" Target="../media/image38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39.png" Type="http://schemas.openxmlformats.org/officeDocument/2006/relationships/image"/><Relationship Id="rId5" Target="../media/image40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png" Type="http://schemas.openxmlformats.org/officeDocument/2006/relationships/image"/><Relationship Id="rId11" Target="../media/image44.svg" Type="http://schemas.openxmlformats.org/officeDocument/2006/relationships/image"/><Relationship Id="rId12" Target="../media/image45.png" Type="http://schemas.openxmlformats.org/officeDocument/2006/relationships/image"/><Relationship Id="rId13" Target="../media/image46.svg" Type="http://schemas.openxmlformats.org/officeDocument/2006/relationships/image"/><Relationship Id="rId14" Target="../media/image47.png" Type="http://schemas.openxmlformats.org/officeDocument/2006/relationships/image"/><Relationship Id="rId15" Target="../media/image48.svg" Type="http://schemas.openxmlformats.org/officeDocument/2006/relationships/image"/><Relationship Id="rId16" Target="../media/image49.png" Type="http://schemas.openxmlformats.org/officeDocument/2006/relationships/image"/><Relationship Id="rId17" Target="../media/image50.svg" Type="http://schemas.openxmlformats.org/officeDocument/2006/relationships/image"/><Relationship Id="rId18" Target="../media/image1.png" Type="http://schemas.openxmlformats.org/officeDocument/2006/relationships/image"/><Relationship Id="rId19" Target="../media/image2.png" Type="http://schemas.openxmlformats.org/officeDocument/2006/relationships/image"/><Relationship Id="rId2" Target="../media/image5.png" Type="http://schemas.openxmlformats.org/officeDocument/2006/relationships/image"/><Relationship Id="rId20" Target="http://www.exampaperspractice.co.uk" TargetMode="External" Type="http://schemas.openxmlformats.org/officeDocument/2006/relationships/hyperlink"/><Relationship Id="rId3" Target="../media/image6.sv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51.png" Type="http://schemas.openxmlformats.org/officeDocument/2006/relationships/image"/><Relationship Id="rId5" Target="../media/image52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39.png" Type="http://schemas.openxmlformats.org/officeDocument/2006/relationships/image"/><Relationship Id="rId5" Target="../media/image40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56.pn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57.pn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58.pn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png" Type="http://schemas.openxmlformats.org/officeDocument/2006/relationships/image"/><Relationship Id="rId4" Target="../media/image55.svg" Type="http://schemas.openxmlformats.org/officeDocument/2006/relationships/image"/><Relationship Id="rId5" Target="../media/image59.pn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png" Type="http://schemas.openxmlformats.org/officeDocument/2006/relationships/image"/><Relationship Id="rId3" Target="../media/image61.png" Type="http://schemas.openxmlformats.org/officeDocument/2006/relationships/image"/><Relationship Id="rId4" Target="../media/image62.svg" Type="http://schemas.openxmlformats.org/officeDocument/2006/relationships/image"/><Relationship Id="rId5" Target="../media/image63.png" Type="http://schemas.openxmlformats.org/officeDocument/2006/relationships/image"/><Relationship Id="rId6" Target="../media/image64.svg" Type="http://schemas.openxmlformats.org/officeDocument/2006/relationships/image"/><Relationship Id="rId7" Target="../media/image1.png" Type="http://schemas.openxmlformats.org/officeDocument/2006/relationships/image"/><Relationship Id="rId8" Target="../media/image2.png" Type="http://schemas.openxmlformats.org/officeDocument/2006/relationships/image"/><Relationship Id="rId9" Target="http://www.exampaperspractice.co.uk" TargetMode="External" Type="http://schemas.openxmlformats.org/officeDocument/2006/relationships/hyperlink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png" Type="http://schemas.openxmlformats.org/officeDocument/2006/relationships/image"/><Relationship Id="rId3" Target="../media/image61.png" Type="http://schemas.openxmlformats.org/officeDocument/2006/relationships/image"/><Relationship Id="rId4" Target="../media/image62.svg" Type="http://schemas.openxmlformats.org/officeDocument/2006/relationships/image"/><Relationship Id="rId5" Target="../media/image63.png" Type="http://schemas.openxmlformats.org/officeDocument/2006/relationships/image"/><Relationship Id="rId6" Target="../media/image64.svg" Type="http://schemas.openxmlformats.org/officeDocument/2006/relationships/image"/><Relationship Id="rId7" Target="../media/image1.png" Type="http://schemas.openxmlformats.org/officeDocument/2006/relationships/image"/><Relationship Id="rId8" Target="../media/image2.png" Type="http://schemas.openxmlformats.org/officeDocument/2006/relationships/image"/><Relationship Id="rId9" Target="http://www.exampaperspractice.co.uk" TargetMode="External" Type="http://schemas.openxmlformats.org/officeDocument/2006/relationships/hyperlink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../media/image2.png" Type="http://schemas.openxmlformats.org/officeDocument/2006/relationships/image"/><Relationship Id="rId12" Target="http://www.exampaperspractice.co.uk" TargetMode="External" Type="http://schemas.openxmlformats.org/officeDocument/2006/relationships/hyperlink"/><Relationship Id="rId2" Target="../media/image61.png" Type="http://schemas.openxmlformats.org/officeDocument/2006/relationships/image"/><Relationship Id="rId3" Target="../media/image62.svg" Type="http://schemas.openxmlformats.org/officeDocument/2006/relationships/image"/><Relationship Id="rId4" Target="../media/image63.png" Type="http://schemas.openxmlformats.org/officeDocument/2006/relationships/image"/><Relationship Id="rId5" Target="../media/image64.svg" Type="http://schemas.openxmlformats.org/officeDocument/2006/relationships/image"/><Relationship Id="rId6" Target="../media/image65.png" Type="http://schemas.openxmlformats.org/officeDocument/2006/relationships/image"/><Relationship Id="rId7" Target="../media/image66.svg" Type="http://schemas.openxmlformats.org/officeDocument/2006/relationships/image"/><Relationship Id="rId8" Target="../media/image67.png" Type="http://schemas.openxmlformats.org/officeDocument/2006/relationships/image"/><Relationship Id="rId9" Target="../media/image68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media/image61.png" Type="http://schemas.openxmlformats.org/officeDocument/2006/relationships/image"/><Relationship Id="rId3" Target="../media/image62.svg" Type="http://schemas.openxmlformats.org/officeDocument/2006/relationships/image"/><Relationship Id="rId4" Target="../media/image63.png" Type="http://schemas.openxmlformats.org/officeDocument/2006/relationships/image"/><Relationship Id="rId5" Target="../media/image64.svg" Type="http://schemas.openxmlformats.org/officeDocument/2006/relationships/image"/><Relationship Id="rId6" Target="../media/image69.png" Type="http://schemas.openxmlformats.org/officeDocument/2006/relationships/image"/><Relationship Id="rId7" Target="../media/image70.png" Type="http://schemas.openxmlformats.org/officeDocument/2006/relationships/image"/><Relationship Id="rId8" Target="../media/image1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../media/image2.png" Type="http://schemas.openxmlformats.org/officeDocument/2006/relationships/image"/><Relationship Id="rId12" Target="http://www.exampaperspractice.co.uk" TargetMode="External" Type="http://schemas.openxmlformats.org/officeDocument/2006/relationships/hyperlink"/><Relationship Id="rId2" Target="../media/image61.png" Type="http://schemas.openxmlformats.org/officeDocument/2006/relationships/image"/><Relationship Id="rId3" Target="../media/image62.svg" Type="http://schemas.openxmlformats.org/officeDocument/2006/relationships/image"/><Relationship Id="rId4" Target="../media/image63.png" Type="http://schemas.openxmlformats.org/officeDocument/2006/relationships/image"/><Relationship Id="rId5" Target="../media/image64.svg" Type="http://schemas.openxmlformats.org/officeDocument/2006/relationships/image"/><Relationship Id="rId6" Target="../media/image69.png" Type="http://schemas.openxmlformats.org/officeDocument/2006/relationships/image"/><Relationship Id="rId7" Target="../media/image70.png" Type="http://schemas.openxmlformats.org/officeDocument/2006/relationships/image"/><Relationship Id="rId8" Target="../media/image71.png" Type="http://schemas.openxmlformats.org/officeDocument/2006/relationships/image"/><Relationship Id="rId9" Target="../media/image72.sv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Relationship Id="rId3" Target="../media/image72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1.png" Type="http://schemas.openxmlformats.org/officeDocument/2006/relationships/image"/><Relationship Id="rId7" Target="../media/image1.png" Type="http://schemas.openxmlformats.org/officeDocument/2006/relationships/image"/><Relationship Id="rId8" Target="../media/image2.png" Type="http://schemas.openxmlformats.org/officeDocument/2006/relationships/image"/><Relationship Id="rId9" Target="http://www.exampaperspractice.co.uk" TargetMode="External" Type="http://schemas.openxmlformats.org/officeDocument/2006/relationships/hyperlink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3.png" Type="http://schemas.openxmlformats.org/officeDocument/2006/relationships/image"/><Relationship Id="rId3" Target="../media/image74.svg" Type="http://schemas.openxmlformats.org/officeDocument/2006/relationships/image"/><Relationship Id="rId4" Target="../media/image75.png" Type="http://schemas.openxmlformats.org/officeDocument/2006/relationships/image"/><Relationship Id="rId5" Target="../media/image76.png" Type="http://schemas.openxmlformats.org/officeDocument/2006/relationships/image"/><Relationship Id="rId6" Target="../media/image77.png" Type="http://schemas.openxmlformats.org/officeDocument/2006/relationships/image"/><Relationship Id="rId7" Target="../media/image1.png" Type="http://schemas.openxmlformats.org/officeDocument/2006/relationships/image"/><Relationship Id="rId8" Target="../media/image2.png" Type="http://schemas.openxmlformats.org/officeDocument/2006/relationships/image"/><Relationship Id="rId9" Target="http://www.exampaperspractice.co.uk" TargetMode="External" Type="http://schemas.openxmlformats.org/officeDocument/2006/relationships/hyperlink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pn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http://www.exampaperspractice.co.uk" TargetMode="External" Type="http://schemas.openxmlformats.org/officeDocument/2006/relationships/hyperlink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http://www.exampaperspractice.co.uk" TargetMode="External" Type="http://schemas.openxmlformats.org/officeDocument/2006/relationships/hyperlink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http://www.exampaperspractice.co.uk" TargetMode="External" Type="http://schemas.openxmlformats.org/officeDocument/2006/relationships/hyperlink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http://www.exampaperspractice.co.uk" TargetMode="External" Type="http://schemas.openxmlformats.org/officeDocument/2006/relationships/hyperlink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http://www.exampaperspractice.co.uk" TargetMode="External" Type="http://schemas.openxmlformats.org/officeDocument/2006/relationships/hyperlink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png" Type="http://schemas.openxmlformats.org/officeDocument/2006/relationships/image"/><Relationship Id="rId3" Target="../media/image80.svg" Type="http://schemas.openxmlformats.org/officeDocument/2006/relationships/image"/><Relationship Id="rId4" Target="../media/image81.png" Type="http://schemas.openxmlformats.org/officeDocument/2006/relationships/image"/><Relationship Id="rId5" Target="../media/image82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png" Type="http://schemas.openxmlformats.org/officeDocument/2006/relationships/image"/><Relationship Id="rId3" Target="../media/image80.svg" Type="http://schemas.openxmlformats.org/officeDocument/2006/relationships/image"/><Relationship Id="rId4" Target="../media/image81.png" Type="http://schemas.openxmlformats.org/officeDocument/2006/relationships/image"/><Relationship Id="rId5" Target="../media/image82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png" Type="http://schemas.openxmlformats.org/officeDocument/2006/relationships/image"/><Relationship Id="rId3" Target="../media/image80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png" Type="http://schemas.openxmlformats.org/officeDocument/2006/relationships/image"/><Relationship Id="rId3" Target="../media/image80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png" Type="http://schemas.openxmlformats.org/officeDocument/2006/relationships/image"/><Relationship Id="rId3" Target="../media/image80.svg" Type="http://schemas.openxmlformats.org/officeDocument/2006/relationships/image"/><Relationship Id="rId4" Target="../media/image81.png" Type="http://schemas.openxmlformats.org/officeDocument/2006/relationships/image"/><Relationship Id="rId5" Target="../media/image82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png" Type="http://schemas.openxmlformats.org/officeDocument/2006/relationships/image"/><Relationship Id="rId3" Target="../media/image80.svg" Type="http://schemas.openxmlformats.org/officeDocument/2006/relationships/image"/><Relationship Id="rId4" Target="../media/image81.png" Type="http://schemas.openxmlformats.org/officeDocument/2006/relationships/image"/><Relationship Id="rId5" Target="../media/image82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png" Type="http://schemas.openxmlformats.org/officeDocument/2006/relationships/image"/><Relationship Id="rId3" Target="../media/image80.svg" Type="http://schemas.openxmlformats.org/officeDocument/2006/relationships/image"/><Relationship Id="rId4" Target="../media/image81.png" Type="http://schemas.openxmlformats.org/officeDocument/2006/relationships/image"/><Relationship Id="rId5" Target="../media/image82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png" Type="http://schemas.openxmlformats.org/officeDocument/2006/relationships/image"/><Relationship Id="rId3" Target="../media/image80.svg" Type="http://schemas.openxmlformats.org/officeDocument/2006/relationships/image"/><Relationship Id="rId4" Target="../media/image81.png" Type="http://schemas.openxmlformats.org/officeDocument/2006/relationships/image"/><Relationship Id="rId5" Target="../media/image82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5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png" Type="http://schemas.openxmlformats.org/officeDocument/2006/relationships/image"/><Relationship Id="rId3" Target="../media/image80.svg" Type="http://schemas.openxmlformats.org/officeDocument/2006/relationships/image"/><Relationship Id="rId4" Target="../media/image81.png" Type="http://schemas.openxmlformats.org/officeDocument/2006/relationships/image"/><Relationship Id="rId5" Target="../media/image82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5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png" Type="http://schemas.openxmlformats.org/officeDocument/2006/relationships/image"/><Relationship Id="rId3" Target="../media/image80.svg" Type="http://schemas.openxmlformats.org/officeDocument/2006/relationships/image"/><Relationship Id="rId4" Target="../media/image81.png" Type="http://schemas.openxmlformats.org/officeDocument/2006/relationships/image"/><Relationship Id="rId5" Target="../media/image82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5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media/image79.png" Type="http://schemas.openxmlformats.org/officeDocument/2006/relationships/image"/><Relationship Id="rId3" Target="../media/image80.svg" Type="http://schemas.openxmlformats.org/officeDocument/2006/relationships/image"/><Relationship Id="rId4" Target="../media/image81.png" Type="http://schemas.openxmlformats.org/officeDocument/2006/relationships/image"/><Relationship Id="rId5" Target="../media/image82.svg" Type="http://schemas.openxmlformats.org/officeDocument/2006/relationships/image"/><Relationship Id="rId6" Target="../media/image83.png" Type="http://schemas.openxmlformats.org/officeDocument/2006/relationships/image"/><Relationship Id="rId7" Target="../media/image84.svg" Type="http://schemas.openxmlformats.org/officeDocument/2006/relationships/image"/><Relationship Id="rId8" Target="../media/image1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5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media/image79.png" Type="http://schemas.openxmlformats.org/officeDocument/2006/relationships/image"/><Relationship Id="rId3" Target="../media/image80.svg" Type="http://schemas.openxmlformats.org/officeDocument/2006/relationships/image"/><Relationship Id="rId4" Target="../media/image81.png" Type="http://schemas.openxmlformats.org/officeDocument/2006/relationships/image"/><Relationship Id="rId5" Target="../media/image82.svg" Type="http://schemas.openxmlformats.org/officeDocument/2006/relationships/image"/><Relationship Id="rId6" Target="../media/image83.png" Type="http://schemas.openxmlformats.org/officeDocument/2006/relationships/image"/><Relationship Id="rId7" Target="../media/image84.svg" Type="http://schemas.openxmlformats.org/officeDocument/2006/relationships/image"/><Relationship Id="rId8" Target="../media/image1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5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../media/image2.png" Type="http://schemas.openxmlformats.org/officeDocument/2006/relationships/image"/><Relationship Id="rId12" Target="http://www.exampaperspractice.co.uk" TargetMode="External" Type="http://schemas.openxmlformats.org/officeDocument/2006/relationships/hyperlink"/><Relationship Id="rId2" Target="../media/image79.png" Type="http://schemas.openxmlformats.org/officeDocument/2006/relationships/image"/><Relationship Id="rId3" Target="../media/image80.svg" Type="http://schemas.openxmlformats.org/officeDocument/2006/relationships/image"/><Relationship Id="rId4" Target="../media/image81.png" Type="http://schemas.openxmlformats.org/officeDocument/2006/relationships/image"/><Relationship Id="rId5" Target="../media/image82.svg" Type="http://schemas.openxmlformats.org/officeDocument/2006/relationships/image"/><Relationship Id="rId6" Target="../media/image83.png" Type="http://schemas.openxmlformats.org/officeDocument/2006/relationships/image"/><Relationship Id="rId7" Target="../media/image84.svg" Type="http://schemas.openxmlformats.org/officeDocument/2006/relationships/image"/><Relationship Id="rId8" Target="../media/image85.png" Type="http://schemas.openxmlformats.org/officeDocument/2006/relationships/image"/><Relationship Id="rId9" Target="../media/image86.svg" Type="http://schemas.openxmlformats.org/officeDocument/2006/relationships/image"/></Relationships>
</file>

<file path=ppt/slides/_rels/slide5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media/image79.png" Type="http://schemas.openxmlformats.org/officeDocument/2006/relationships/image"/><Relationship Id="rId3" Target="../media/image80.svg" Type="http://schemas.openxmlformats.org/officeDocument/2006/relationships/image"/><Relationship Id="rId4" Target="../media/image81.png" Type="http://schemas.openxmlformats.org/officeDocument/2006/relationships/image"/><Relationship Id="rId5" Target="../media/image82.svg" Type="http://schemas.openxmlformats.org/officeDocument/2006/relationships/image"/><Relationship Id="rId6" Target="../media/image83.png" Type="http://schemas.openxmlformats.org/officeDocument/2006/relationships/image"/><Relationship Id="rId7" Target="../media/image84.svg" Type="http://schemas.openxmlformats.org/officeDocument/2006/relationships/image"/><Relationship Id="rId8" Target="../media/image1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png" Type="http://schemas.openxmlformats.org/officeDocument/2006/relationships/image"/><Relationship Id="rId5" Target="../media/image1.png" Type="http://schemas.openxmlformats.org/officeDocument/2006/relationships/image"/><Relationship Id="rId6" Target="../media/image2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6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../media/image2.png" Type="http://schemas.openxmlformats.org/officeDocument/2006/relationships/image"/><Relationship Id="rId12" Target="http://www.exampaperspractice.co.uk" TargetMode="External" Type="http://schemas.openxmlformats.org/officeDocument/2006/relationships/hyperlink"/><Relationship Id="rId2" Target="../media/image87.png" Type="http://schemas.openxmlformats.org/officeDocument/2006/relationships/image"/><Relationship Id="rId3" Target="../media/image88.svg" Type="http://schemas.openxmlformats.org/officeDocument/2006/relationships/image"/><Relationship Id="rId4" Target="../media/image89.png" Type="http://schemas.openxmlformats.org/officeDocument/2006/relationships/image"/><Relationship Id="rId5" Target="../media/image90.svg" Type="http://schemas.openxmlformats.org/officeDocument/2006/relationships/image"/><Relationship Id="rId6" Target="../media/image91.png" Type="http://schemas.openxmlformats.org/officeDocument/2006/relationships/image"/><Relationship Id="rId7" Target="../media/image92.svg" Type="http://schemas.openxmlformats.org/officeDocument/2006/relationships/image"/><Relationship Id="rId8" Target="../media/image93.png" Type="http://schemas.openxmlformats.org/officeDocument/2006/relationships/image"/><Relationship Id="rId9" Target="../media/image94.svg" Type="http://schemas.openxmlformats.org/officeDocument/2006/relationships/image"/></Relationships>
</file>

<file path=ppt/slides/_rels/slide6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../media/image2.png" Type="http://schemas.openxmlformats.org/officeDocument/2006/relationships/image"/><Relationship Id="rId12" Target="http://www.exampaperspractice.co.uk" TargetMode="External" Type="http://schemas.openxmlformats.org/officeDocument/2006/relationships/hyperlink"/><Relationship Id="rId2" Target="../media/image87.png" Type="http://schemas.openxmlformats.org/officeDocument/2006/relationships/image"/><Relationship Id="rId3" Target="../media/image88.svg" Type="http://schemas.openxmlformats.org/officeDocument/2006/relationships/image"/><Relationship Id="rId4" Target="../media/image89.png" Type="http://schemas.openxmlformats.org/officeDocument/2006/relationships/image"/><Relationship Id="rId5" Target="../media/image90.svg" Type="http://schemas.openxmlformats.org/officeDocument/2006/relationships/image"/><Relationship Id="rId6" Target="../media/image91.png" Type="http://schemas.openxmlformats.org/officeDocument/2006/relationships/image"/><Relationship Id="rId7" Target="../media/image92.svg" Type="http://schemas.openxmlformats.org/officeDocument/2006/relationships/image"/><Relationship Id="rId8" Target="../media/image93.png" Type="http://schemas.openxmlformats.org/officeDocument/2006/relationships/image"/><Relationship Id="rId9" Target="../media/image94.svg" Type="http://schemas.openxmlformats.org/officeDocument/2006/relationships/image"/></Relationships>
</file>

<file path=ppt/slides/_rels/slide6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../media/image95.png" Type="http://schemas.openxmlformats.org/officeDocument/2006/relationships/image"/><Relationship Id="rId12" Target="../media/image96.svg" Type="http://schemas.openxmlformats.org/officeDocument/2006/relationships/image"/><Relationship Id="rId13" Target="../media/image97.png" Type="http://schemas.openxmlformats.org/officeDocument/2006/relationships/image"/><Relationship Id="rId14" Target="../media/image98.svg" Type="http://schemas.openxmlformats.org/officeDocument/2006/relationships/image"/><Relationship Id="rId15" Target="../media/image99.png" Type="http://schemas.openxmlformats.org/officeDocument/2006/relationships/image"/><Relationship Id="rId16" Target="../media/image100.svg" Type="http://schemas.openxmlformats.org/officeDocument/2006/relationships/image"/><Relationship Id="rId17" Target="../media/image2.png" Type="http://schemas.openxmlformats.org/officeDocument/2006/relationships/image"/><Relationship Id="rId18" Target="http://www.exampaperspractice.co.uk" TargetMode="External" Type="http://schemas.openxmlformats.org/officeDocument/2006/relationships/hyperlink"/><Relationship Id="rId2" Target="../media/image87.png" Type="http://schemas.openxmlformats.org/officeDocument/2006/relationships/image"/><Relationship Id="rId3" Target="../media/image88.svg" Type="http://schemas.openxmlformats.org/officeDocument/2006/relationships/image"/><Relationship Id="rId4" Target="../media/image89.png" Type="http://schemas.openxmlformats.org/officeDocument/2006/relationships/image"/><Relationship Id="rId5" Target="../media/image90.svg" Type="http://schemas.openxmlformats.org/officeDocument/2006/relationships/image"/><Relationship Id="rId6" Target="../media/image91.png" Type="http://schemas.openxmlformats.org/officeDocument/2006/relationships/image"/><Relationship Id="rId7" Target="../media/image92.svg" Type="http://schemas.openxmlformats.org/officeDocument/2006/relationships/image"/><Relationship Id="rId8" Target="../media/image93.png" Type="http://schemas.openxmlformats.org/officeDocument/2006/relationships/image"/><Relationship Id="rId9" Target="../media/image94.svg" Type="http://schemas.openxmlformats.org/officeDocument/2006/relationships/image"/></Relationships>
</file>

<file path=ppt/slides/_rels/slide6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../media/image95.png" Type="http://schemas.openxmlformats.org/officeDocument/2006/relationships/image"/><Relationship Id="rId12" Target="../media/image96.svg" Type="http://schemas.openxmlformats.org/officeDocument/2006/relationships/image"/><Relationship Id="rId13" Target="../media/image97.png" Type="http://schemas.openxmlformats.org/officeDocument/2006/relationships/image"/><Relationship Id="rId14" Target="../media/image98.svg" Type="http://schemas.openxmlformats.org/officeDocument/2006/relationships/image"/><Relationship Id="rId15" Target="../media/image99.png" Type="http://schemas.openxmlformats.org/officeDocument/2006/relationships/image"/><Relationship Id="rId16" Target="../media/image100.svg" Type="http://schemas.openxmlformats.org/officeDocument/2006/relationships/image"/><Relationship Id="rId17" Target="../media/image2.png" Type="http://schemas.openxmlformats.org/officeDocument/2006/relationships/image"/><Relationship Id="rId18" Target="http://www.exampaperspractice.co.uk" TargetMode="External" Type="http://schemas.openxmlformats.org/officeDocument/2006/relationships/hyperlink"/><Relationship Id="rId2" Target="../media/image87.png" Type="http://schemas.openxmlformats.org/officeDocument/2006/relationships/image"/><Relationship Id="rId3" Target="../media/image88.svg" Type="http://schemas.openxmlformats.org/officeDocument/2006/relationships/image"/><Relationship Id="rId4" Target="../media/image89.png" Type="http://schemas.openxmlformats.org/officeDocument/2006/relationships/image"/><Relationship Id="rId5" Target="../media/image90.svg" Type="http://schemas.openxmlformats.org/officeDocument/2006/relationships/image"/><Relationship Id="rId6" Target="../media/image91.png" Type="http://schemas.openxmlformats.org/officeDocument/2006/relationships/image"/><Relationship Id="rId7" Target="../media/image92.svg" Type="http://schemas.openxmlformats.org/officeDocument/2006/relationships/image"/><Relationship Id="rId8" Target="../media/image93.png" Type="http://schemas.openxmlformats.org/officeDocument/2006/relationships/image"/><Relationship Id="rId9" Target="../media/image94.svg" Type="http://schemas.openxmlformats.org/officeDocument/2006/relationships/image"/></Relationships>
</file>

<file path=ppt/slides/_rels/slide6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1.pn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http://www.exampaperspractice.co.uk" TargetMode="External" Type="http://schemas.openxmlformats.org/officeDocument/2006/relationships/hyperlink"/></Relationships>
</file>

<file path=ppt/slides/_rels/slide6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media/image102.png" Type="http://schemas.openxmlformats.org/officeDocument/2006/relationships/image"/><Relationship Id="rId3" Target="../media/image103.svg" Type="http://schemas.openxmlformats.org/officeDocument/2006/relationships/image"/><Relationship Id="rId4" Target="../media/image104.png" Type="http://schemas.openxmlformats.org/officeDocument/2006/relationships/image"/><Relationship Id="rId5" Target="../media/image105.svg" Type="http://schemas.openxmlformats.org/officeDocument/2006/relationships/image"/><Relationship Id="rId6" Target="../media/image106.png" Type="http://schemas.openxmlformats.org/officeDocument/2006/relationships/image"/><Relationship Id="rId7" Target="../media/image107.svg" Type="http://schemas.openxmlformats.org/officeDocument/2006/relationships/image"/><Relationship Id="rId8" Target="../media/image1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6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../media/image2.png" Type="http://schemas.openxmlformats.org/officeDocument/2006/relationships/image"/><Relationship Id="rId12" Target="http://www.exampaperspractice.co.uk" TargetMode="External" Type="http://schemas.openxmlformats.org/officeDocument/2006/relationships/hyperlink"/><Relationship Id="rId2" Target="../media/image108.png" Type="http://schemas.openxmlformats.org/officeDocument/2006/relationships/image"/><Relationship Id="rId3" Target="../media/image109.svg" Type="http://schemas.openxmlformats.org/officeDocument/2006/relationships/image"/><Relationship Id="rId4" Target="../media/image102.png" Type="http://schemas.openxmlformats.org/officeDocument/2006/relationships/image"/><Relationship Id="rId5" Target="../media/image103.svg" Type="http://schemas.openxmlformats.org/officeDocument/2006/relationships/image"/><Relationship Id="rId6" Target="../media/image104.png" Type="http://schemas.openxmlformats.org/officeDocument/2006/relationships/image"/><Relationship Id="rId7" Target="../media/image105.svg" Type="http://schemas.openxmlformats.org/officeDocument/2006/relationships/image"/><Relationship Id="rId8" Target="../media/image106.png" Type="http://schemas.openxmlformats.org/officeDocument/2006/relationships/image"/><Relationship Id="rId9" Target="../media/image107.svg" Type="http://schemas.openxmlformats.org/officeDocument/2006/relationships/image"/></Relationships>
</file>

<file path=ppt/slides/_rels/slide6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8.png" Type="http://schemas.openxmlformats.org/officeDocument/2006/relationships/image"/><Relationship Id="rId11" Target="../media/image119.svg" Type="http://schemas.openxmlformats.org/officeDocument/2006/relationships/image"/><Relationship Id="rId12" Target="../media/image1.png" Type="http://schemas.openxmlformats.org/officeDocument/2006/relationships/image"/><Relationship Id="rId13" Target="../media/image2.png" Type="http://schemas.openxmlformats.org/officeDocument/2006/relationships/image"/><Relationship Id="rId14" Target="http://www.exampaperspractice.co.uk" TargetMode="External" Type="http://schemas.openxmlformats.org/officeDocument/2006/relationships/hyperlink"/><Relationship Id="rId2" Target="../media/image110.png" Type="http://schemas.openxmlformats.org/officeDocument/2006/relationships/image"/><Relationship Id="rId3" Target="../media/image111.svg" Type="http://schemas.openxmlformats.org/officeDocument/2006/relationships/image"/><Relationship Id="rId4" Target="../media/image112.png" Type="http://schemas.openxmlformats.org/officeDocument/2006/relationships/image"/><Relationship Id="rId5" Target="../media/image113.svg" Type="http://schemas.openxmlformats.org/officeDocument/2006/relationships/image"/><Relationship Id="rId6" Target="../media/image114.png" Type="http://schemas.openxmlformats.org/officeDocument/2006/relationships/image"/><Relationship Id="rId7" Target="../media/image115.svg" Type="http://schemas.openxmlformats.org/officeDocument/2006/relationships/image"/><Relationship Id="rId8" Target="../media/image116.png" Type="http://schemas.openxmlformats.org/officeDocument/2006/relationships/image"/><Relationship Id="rId9" Target="../media/image117.svg" Type="http://schemas.openxmlformats.org/officeDocument/2006/relationships/image"/></Relationships>
</file>

<file path=ppt/slides/_rels/slide6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0.png" Type="http://schemas.openxmlformats.org/officeDocument/2006/relationships/image"/><Relationship Id="rId3" Target="../media/image121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6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../media/image2.png" Type="http://schemas.openxmlformats.org/officeDocument/2006/relationships/image"/><Relationship Id="rId12" Target="http://www.exampaperspractice.co.uk" TargetMode="External" Type="http://schemas.openxmlformats.org/officeDocument/2006/relationships/hyperlink"/><Relationship Id="rId2" Target="../media/image102.png" Type="http://schemas.openxmlformats.org/officeDocument/2006/relationships/image"/><Relationship Id="rId3" Target="../media/image103.svg" Type="http://schemas.openxmlformats.org/officeDocument/2006/relationships/image"/><Relationship Id="rId4" Target="../media/image104.png" Type="http://schemas.openxmlformats.org/officeDocument/2006/relationships/image"/><Relationship Id="rId5" Target="../media/image105.svg" Type="http://schemas.openxmlformats.org/officeDocument/2006/relationships/image"/><Relationship Id="rId6" Target="../media/image108.png" Type="http://schemas.openxmlformats.org/officeDocument/2006/relationships/image"/><Relationship Id="rId7" Target="../media/image109.svg" Type="http://schemas.openxmlformats.org/officeDocument/2006/relationships/image"/><Relationship Id="rId8" Target="../media/image106.png" Type="http://schemas.openxmlformats.org/officeDocument/2006/relationships/image"/><Relationship Id="rId9" Target="../media/image107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7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2.png" Type="http://schemas.openxmlformats.org/officeDocument/2006/relationships/image"/><Relationship Id="rId3" Target="../media/image123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7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2.png" Type="http://schemas.openxmlformats.org/officeDocument/2006/relationships/image"/><Relationship Id="rId3" Target="../media/image123.svg" Type="http://schemas.openxmlformats.org/officeDocument/2006/relationships/image"/><Relationship Id="rId4" Target="../media/image124.png" Type="http://schemas.openxmlformats.org/officeDocument/2006/relationships/image"/><Relationship Id="rId5" Target="../media/image1.png" Type="http://schemas.openxmlformats.org/officeDocument/2006/relationships/image"/><Relationship Id="rId6" Target="../media/image2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7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svg" Type="http://schemas.openxmlformats.org/officeDocument/2006/relationships/image"/><Relationship Id="rId12" Target="../media/image133.png" Type="http://schemas.openxmlformats.org/officeDocument/2006/relationships/image"/><Relationship Id="rId13" Target="../media/image134.svg" Type="http://schemas.openxmlformats.org/officeDocument/2006/relationships/image"/><Relationship Id="rId14" Target="../media/image1.png" Type="http://schemas.openxmlformats.org/officeDocument/2006/relationships/image"/><Relationship Id="rId15" Target="../media/image2.png" Type="http://schemas.openxmlformats.org/officeDocument/2006/relationships/image"/><Relationship Id="rId16" Target="http://www.exampaperspractice.co.uk" TargetMode="External" Type="http://schemas.openxmlformats.org/officeDocument/2006/relationships/hyperlink"/><Relationship Id="rId2" Target="../media/image125.png" Type="http://schemas.openxmlformats.org/officeDocument/2006/relationships/image"/><Relationship Id="rId3" Target="../media/image126.svg" Type="http://schemas.openxmlformats.org/officeDocument/2006/relationships/image"/><Relationship Id="rId4" Target="../media/image127.png" Type="http://schemas.openxmlformats.org/officeDocument/2006/relationships/image"/><Relationship Id="rId5" Target="../media/image128.svg" Type="http://schemas.openxmlformats.org/officeDocument/2006/relationships/image"/><Relationship Id="rId6" Target="../media/image129.png" Type="http://schemas.openxmlformats.org/officeDocument/2006/relationships/image"/><Relationship Id="rId7" Target="../media/image130.svg" Type="http://schemas.openxmlformats.org/officeDocument/2006/relationships/image"/><Relationship Id="rId8" Target="../media/image131.png" Type="http://schemas.openxmlformats.org/officeDocument/2006/relationships/image"/><Relationship Id="rId9" Target="../media/image132.svg" Type="http://schemas.openxmlformats.org/officeDocument/2006/relationships/image"/></Relationships>
</file>

<file path=ppt/slides/_rels/slide7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png" Type="http://schemas.openxmlformats.org/officeDocument/2006/relationships/image"/><Relationship Id="rId11" Target="../media/image24.svg" Type="http://schemas.openxmlformats.org/officeDocument/2006/relationships/image"/><Relationship Id="rId12" Target="../media/image133.png" Type="http://schemas.openxmlformats.org/officeDocument/2006/relationships/image"/><Relationship Id="rId13" Target="../media/image134.svg" Type="http://schemas.openxmlformats.org/officeDocument/2006/relationships/image"/><Relationship Id="rId14" Target="../media/image135.png" Type="http://schemas.openxmlformats.org/officeDocument/2006/relationships/image"/><Relationship Id="rId15" Target="../media/image136.svg" Type="http://schemas.openxmlformats.org/officeDocument/2006/relationships/image"/><Relationship Id="rId16" Target="../media/image1.png" Type="http://schemas.openxmlformats.org/officeDocument/2006/relationships/image"/><Relationship Id="rId17" Target="../media/image2.png" Type="http://schemas.openxmlformats.org/officeDocument/2006/relationships/image"/><Relationship Id="rId18" Target="http://www.exampaperspractice.co.uk" TargetMode="External" Type="http://schemas.openxmlformats.org/officeDocument/2006/relationships/hyperlink"/><Relationship Id="rId2" Target="../media/image125.png" Type="http://schemas.openxmlformats.org/officeDocument/2006/relationships/image"/><Relationship Id="rId3" Target="../media/image126.svg" Type="http://schemas.openxmlformats.org/officeDocument/2006/relationships/image"/><Relationship Id="rId4" Target="../media/image127.png" Type="http://schemas.openxmlformats.org/officeDocument/2006/relationships/image"/><Relationship Id="rId5" Target="../media/image128.svg" Type="http://schemas.openxmlformats.org/officeDocument/2006/relationships/image"/><Relationship Id="rId6" Target="../media/image129.png" Type="http://schemas.openxmlformats.org/officeDocument/2006/relationships/image"/><Relationship Id="rId7" Target="../media/image130.svg" Type="http://schemas.openxmlformats.org/officeDocument/2006/relationships/image"/><Relationship Id="rId8" Target="../media/image131.png" Type="http://schemas.openxmlformats.org/officeDocument/2006/relationships/image"/><Relationship Id="rId9" Target="../media/image132.svg" Type="http://schemas.openxmlformats.org/officeDocument/2006/relationships/image"/></Relationships>
</file>

<file path=ppt/slides/_rels/slide7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7.png" Type="http://schemas.openxmlformats.org/officeDocument/2006/relationships/image"/><Relationship Id="rId11" Target="../media/image88.svg" Type="http://schemas.openxmlformats.org/officeDocument/2006/relationships/image"/><Relationship Id="rId12" Target="../media/image131.png" Type="http://schemas.openxmlformats.org/officeDocument/2006/relationships/image"/><Relationship Id="rId13" Target="../media/image132.svg" Type="http://schemas.openxmlformats.org/officeDocument/2006/relationships/image"/><Relationship Id="rId14" Target="../media/image1.png" Type="http://schemas.openxmlformats.org/officeDocument/2006/relationships/image"/><Relationship Id="rId15" Target="../media/image2.png" Type="http://schemas.openxmlformats.org/officeDocument/2006/relationships/image"/><Relationship Id="rId16" Target="http://www.exampaperspractice.co.uk" TargetMode="External" Type="http://schemas.openxmlformats.org/officeDocument/2006/relationships/hyperlink"/><Relationship Id="rId2" Target="../media/image125.png" Type="http://schemas.openxmlformats.org/officeDocument/2006/relationships/image"/><Relationship Id="rId3" Target="../media/image126.svg" Type="http://schemas.openxmlformats.org/officeDocument/2006/relationships/image"/><Relationship Id="rId4" Target="../media/image127.png" Type="http://schemas.openxmlformats.org/officeDocument/2006/relationships/image"/><Relationship Id="rId5" Target="../media/image128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137.png" Type="http://schemas.openxmlformats.org/officeDocument/2006/relationships/image"/><Relationship Id="rId9" Target="../media/image138.svg" Type="http://schemas.openxmlformats.org/officeDocument/2006/relationships/image"/></Relationships>
</file>

<file path=ppt/slides/_rels/slide7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7.png" Type="http://schemas.openxmlformats.org/officeDocument/2006/relationships/image"/><Relationship Id="rId11" Target="../media/image138.svg" Type="http://schemas.openxmlformats.org/officeDocument/2006/relationships/image"/><Relationship Id="rId12" Target="../media/image141.png" Type="http://schemas.openxmlformats.org/officeDocument/2006/relationships/image"/><Relationship Id="rId13" Target="../media/image142.svg" Type="http://schemas.openxmlformats.org/officeDocument/2006/relationships/image"/><Relationship Id="rId14" Target="../media/image87.png" Type="http://schemas.openxmlformats.org/officeDocument/2006/relationships/image"/><Relationship Id="rId15" Target="../media/image88.svg" Type="http://schemas.openxmlformats.org/officeDocument/2006/relationships/image"/><Relationship Id="rId16" Target="../media/image131.png" Type="http://schemas.openxmlformats.org/officeDocument/2006/relationships/image"/><Relationship Id="rId17" Target="../media/image132.svg" Type="http://schemas.openxmlformats.org/officeDocument/2006/relationships/image"/><Relationship Id="rId18" Target="../media/image129.png" Type="http://schemas.openxmlformats.org/officeDocument/2006/relationships/image"/><Relationship Id="rId19" Target="../media/image130.svg" Type="http://schemas.openxmlformats.org/officeDocument/2006/relationships/image"/><Relationship Id="rId2" Target="../media/image125.png" Type="http://schemas.openxmlformats.org/officeDocument/2006/relationships/image"/><Relationship Id="rId20" Target="../media/image1.png" Type="http://schemas.openxmlformats.org/officeDocument/2006/relationships/image"/><Relationship Id="rId21" Target="../media/image2.png" Type="http://schemas.openxmlformats.org/officeDocument/2006/relationships/image"/><Relationship Id="rId22" Target="http://www.exampaperspractice.co.uk" TargetMode="External" Type="http://schemas.openxmlformats.org/officeDocument/2006/relationships/hyperlink"/><Relationship Id="rId3" Target="../media/image126.svg" Type="http://schemas.openxmlformats.org/officeDocument/2006/relationships/image"/><Relationship Id="rId4" Target="../media/image127.png" Type="http://schemas.openxmlformats.org/officeDocument/2006/relationships/image"/><Relationship Id="rId5" Target="../media/image128.sv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Relationship Id="rId8" Target="../media/image139.png" Type="http://schemas.openxmlformats.org/officeDocument/2006/relationships/image"/><Relationship Id="rId9" Target="../media/image140.svg" Type="http://schemas.openxmlformats.org/officeDocument/2006/relationships/image"/></Relationships>
</file>

<file path=ppt/slides/_rels/slide7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7.png" Type="http://schemas.openxmlformats.org/officeDocument/2006/relationships/image"/><Relationship Id="rId11" Target="../media/image138.svg" Type="http://schemas.openxmlformats.org/officeDocument/2006/relationships/image"/><Relationship Id="rId12" Target="../media/image1.png" Type="http://schemas.openxmlformats.org/officeDocument/2006/relationships/image"/><Relationship Id="rId13" Target="../media/image2.png" Type="http://schemas.openxmlformats.org/officeDocument/2006/relationships/image"/><Relationship Id="rId14" Target="http://www.exampaperspractice.co.uk" TargetMode="External" Type="http://schemas.openxmlformats.org/officeDocument/2006/relationships/hyperlink"/><Relationship Id="rId2" Target="../media/image125.png" Type="http://schemas.openxmlformats.org/officeDocument/2006/relationships/image"/><Relationship Id="rId3" Target="../media/image126.svg" Type="http://schemas.openxmlformats.org/officeDocument/2006/relationships/image"/><Relationship Id="rId4" Target="../media/image143.png" Type="http://schemas.openxmlformats.org/officeDocument/2006/relationships/image"/><Relationship Id="rId5" Target="../media/image144.svg" Type="http://schemas.openxmlformats.org/officeDocument/2006/relationships/image"/><Relationship Id="rId6" Target="../media/image133.png" Type="http://schemas.openxmlformats.org/officeDocument/2006/relationships/image"/><Relationship Id="rId7" Target="../media/image134.svg" Type="http://schemas.openxmlformats.org/officeDocument/2006/relationships/image"/><Relationship Id="rId8" Target="../media/image135.png" Type="http://schemas.openxmlformats.org/officeDocument/2006/relationships/image"/><Relationship Id="rId9" Target="../media/image136.svg" Type="http://schemas.openxmlformats.org/officeDocument/2006/relationships/image"/></Relationships>
</file>

<file path=ppt/slides/_rels/slide7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../media/image2.png" Type="http://schemas.openxmlformats.org/officeDocument/2006/relationships/image"/><Relationship Id="rId12" Target="http://www.exampaperspractice.co.uk" TargetMode="External" Type="http://schemas.openxmlformats.org/officeDocument/2006/relationships/hyperlink"/><Relationship Id="rId2" Target="../media/image102.png" Type="http://schemas.openxmlformats.org/officeDocument/2006/relationships/image"/><Relationship Id="rId3" Target="../media/image103.svg" Type="http://schemas.openxmlformats.org/officeDocument/2006/relationships/image"/><Relationship Id="rId4" Target="../media/image145.png" Type="http://schemas.openxmlformats.org/officeDocument/2006/relationships/image"/><Relationship Id="rId5" Target="../media/image146.svg" Type="http://schemas.openxmlformats.org/officeDocument/2006/relationships/image"/><Relationship Id="rId6" Target="../media/image104.png" Type="http://schemas.openxmlformats.org/officeDocument/2006/relationships/image"/><Relationship Id="rId7" Target="../media/image105.svg" Type="http://schemas.openxmlformats.org/officeDocument/2006/relationships/image"/><Relationship Id="rId8" Target="../media/image106.png" Type="http://schemas.openxmlformats.org/officeDocument/2006/relationships/image"/><Relationship Id="rId9" Target="../media/image107.svg" Type="http://schemas.openxmlformats.org/officeDocument/2006/relationships/image"/></Relationships>
</file>

<file path=ppt/slides/_rels/slide7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2.png" Type="http://schemas.openxmlformats.org/officeDocument/2006/relationships/image"/><Relationship Id="rId3" Target="../media/image123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7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5.png" Type="http://schemas.openxmlformats.org/officeDocument/2006/relationships/image"/><Relationship Id="rId11" Target="../media/image136.svg" Type="http://schemas.openxmlformats.org/officeDocument/2006/relationships/image"/><Relationship Id="rId12" Target="../media/image1.png" Type="http://schemas.openxmlformats.org/officeDocument/2006/relationships/image"/><Relationship Id="rId13" Target="../media/image2.png" Type="http://schemas.openxmlformats.org/officeDocument/2006/relationships/image"/><Relationship Id="rId14" Target="http://www.exampaperspractice.co.uk" TargetMode="External" Type="http://schemas.openxmlformats.org/officeDocument/2006/relationships/hyperlink"/><Relationship Id="rId2" Target="../media/image125.png" Type="http://schemas.openxmlformats.org/officeDocument/2006/relationships/image"/><Relationship Id="rId3" Target="../media/image126.svg" Type="http://schemas.openxmlformats.org/officeDocument/2006/relationships/image"/><Relationship Id="rId4" Target="../media/image143.png" Type="http://schemas.openxmlformats.org/officeDocument/2006/relationships/image"/><Relationship Id="rId5" Target="../media/image144.svg" Type="http://schemas.openxmlformats.org/officeDocument/2006/relationships/image"/><Relationship Id="rId6" Target="../media/image133.png" Type="http://schemas.openxmlformats.org/officeDocument/2006/relationships/image"/><Relationship Id="rId7" Target="../media/image134.svg" Type="http://schemas.openxmlformats.org/officeDocument/2006/relationships/image"/><Relationship Id="rId8" Target="../media/image147.png" Type="http://schemas.openxmlformats.org/officeDocument/2006/relationships/image"/><Relationship Id="rId9" Target="../media/image14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17.png" Type="http://schemas.openxmlformats.org/officeDocument/2006/relationships/image"/><Relationship Id="rId5" Target="../media/image1.png" Type="http://schemas.openxmlformats.org/officeDocument/2006/relationships/image"/><Relationship Id="rId6" Target="../media/image2.png" Type="http://schemas.openxmlformats.org/officeDocument/2006/relationships/image"/><Relationship Id="rId7" Target="http://www.exampaperspractice.co.uk" TargetMode="External" Type="http://schemas.openxmlformats.org/officeDocument/2006/relationships/hyperlink"/></Relationships>
</file>

<file path=ppt/slides/_rels/slide8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../media/image2.png" Type="http://schemas.openxmlformats.org/officeDocument/2006/relationships/image"/><Relationship Id="rId12" Target="http://www.exampaperspractice.co.uk" TargetMode="External" Type="http://schemas.openxmlformats.org/officeDocument/2006/relationships/hyperlink"/><Relationship Id="rId2" Target="../media/image102.png" Type="http://schemas.openxmlformats.org/officeDocument/2006/relationships/image"/><Relationship Id="rId3" Target="../media/image103.svg" Type="http://schemas.openxmlformats.org/officeDocument/2006/relationships/image"/><Relationship Id="rId4" Target="../media/image149.png" Type="http://schemas.openxmlformats.org/officeDocument/2006/relationships/image"/><Relationship Id="rId5" Target="../media/image150.svg" Type="http://schemas.openxmlformats.org/officeDocument/2006/relationships/image"/><Relationship Id="rId6" Target="../media/image104.png" Type="http://schemas.openxmlformats.org/officeDocument/2006/relationships/image"/><Relationship Id="rId7" Target="../media/image105.svg" Type="http://schemas.openxmlformats.org/officeDocument/2006/relationships/image"/><Relationship Id="rId8" Target="../media/image106.png" Type="http://schemas.openxmlformats.org/officeDocument/2006/relationships/image"/><Relationship Id="rId9" Target="../media/image107.svg" Type="http://schemas.openxmlformats.org/officeDocument/2006/relationships/image"/></Relationships>
</file>

<file path=ppt/slides/_rels/slide8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2.png" Type="http://schemas.openxmlformats.org/officeDocument/2006/relationships/image"/><Relationship Id="rId3" Target="../media/image123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8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2.png" Type="http://schemas.openxmlformats.org/officeDocument/2006/relationships/image"/><Relationship Id="rId3" Target="../media/image123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8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media/image151.png" Type="http://schemas.openxmlformats.org/officeDocument/2006/relationships/image"/><Relationship Id="rId3" Target="../media/image152.svg" Type="http://schemas.openxmlformats.org/officeDocument/2006/relationships/image"/><Relationship Id="rId4" Target="../media/image153.png" Type="http://schemas.openxmlformats.org/officeDocument/2006/relationships/image"/><Relationship Id="rId5" Target="../media/image154.svg" Type="http://schemas.openxmlformats.org/officeDocument/2006/relationships/image"/><Relationship Id="rId6" Target="../media/image155.png" Type="http://schemas.openxmlformats.org/officeDocument/2006/relationships/image"/><Relationship Id="rId7" Target="../media/image156.svg" Type="http://schemas.openxmlformats.org/officeDocument/2006/relationships/image"/><Relationship Id="rId8" Target="../media/image1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8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../media/image2.png" Type="http://schemas.openxmlformats.org/officeDocument/2006/relationships/image"/><Relationship Id="rId12" Target="http://www.exampaperspractice.co.uk" TargetMode="External" Type="http://schemas.openxmlformats.org/officeDocument/2006/relationships/hyperlink"/><Relationship Id="rId2" Target="../media/image102.png" Type="http://schemas.openxmlformats.org/officeDocument/2006/relationships/image"/><Relationship Id="rId3" Target="../media/image103.svg" Type="http://schemas.openxmlformats.org/officeDocument/2006/relationships/image"/><Relationship Id="rId4" Target="../media/image104.png" Type="http://schemas.openxmlformats.org/officeDocument/2006/relationships/image"/><Relationship Id="rId5" Target="../media/image105.svg" Type="http://schemas.openxmlformats.org/officeDocument/2006/relationships/image"/><Relationship Id="rId6" Target="../media/image149.png" Type="http://schemas.openxmlformats.org/officeDocument/2006/relationships/image"/><Relationship Id="rId7" Target="../media/image150.svg" Type="http://schemas.openxmlformats.org/officeDocument/2006/relationships/image"/><Relationship Id="rId8" Target="../media/image106.png" Type="http://schemas.openxmlformats.org/officeDocument/2006/relationships/image"/><Relationship Id="rId9" Target="../media/image107.svg" Type="http://schemas.openxmlformats.org/officeDocument/2006/relationships/image"/></Relationships>
</file>

<file path=ppt/slides/_rels/slide8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7.png" Type="http://schemas.openxmlformats.org/officeDocument/2006/relationships/image"/><Relationship Id="rId3" Target="../media/image158.svg" Type="http://schemas.openxmlformats.org/officeDocument/2006/relationships/image"/><Relationship Id="rId4" Target="../media/image159.png" Type="http://schemas.openxmlformats.org/officeDocument/2006/relationships/image"/><Relationship Id="rId5" Target="../media/image160.svg" Type="http://schemas.openxmlformats.org/officeDocument/2006/relationships/image"/><Relationship Id="rId6" Target="../media/image1.png" Type="http://schemas.openxmlformats.org/officeDocument/2006/relationships/image"/><Relationship Id="rId7" Target="../media/image2.png" Type="http://schemas.openxmlformats.org/officeDocument/2006/relationships/image"/><Relationship Id="rId8" Target="http://www.exampaperspractice.co.uk" TargetMode="External" Type="http://schemas.openxmlformats.org/officeDocument/2006/relationships/hyperlink"/></Relationships>
</file>

<file path=ppt/slides/_rels/slide8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media/image161.png" Type="http://schemas.openxmlformats.org/officeDocument/2006/relationships/image"/><Relationship Id="rId3" Target="../media/image162.svg" Type="http://schemas.openxmlformats.org/officeDocument/2006/relationships/image"/><Relationship Id="rId4" Target="../media/image163.png" Type="http://schemas.openxmlformats.org/officeDocument/2006/relationships/image"/><Relationship Id="rId5" Target="../media/image164.svg" Type="http://schemas.openxmlformats.org/officeDocument/2006/relationships/image"/><Relationship Id="rId6" Target="../media/image159.png" Type="http://schemas.openxmlformats.org/officeDocument/2006/relationships/image"/><Relationship Id="rId7" Target="../media/image160.svg" Type="http://schemas.openxmlformats.org/officeDocument/2006/relationships/image"/><Relationship Id="rId8" Target="../media/image1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8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media/image161.png" Type="http://schemas.openxmlformats.org/officeDocument/2006/relationships/image"/><Relationship Id="rId3" Target="../media/image162.svg" Type="http://schemas.openxmlformats.org/officeDocument/2006/relationships/image"/><Relationship Id="rId4" Target="../media/image159.png" Type="http://schemas.openxmlformats.org/officeDocument/2006/relationships/image"/><Relationship Id="rId5" Target="../media/image160.svg" Type="http://schemas.openxmlformats.org/officeDocument/2006/relationships/image"/><Relationship Id="rId6" Target="../media/image163.png" Type="http://schemas.openxmlformats.org/officeDocument/2006/relationships/image"/><Relationship Id="rId7" Target="../media/image164.svg" Type="http://schemas.openxmlformats.org/officeDocument/2006/relationships/image"/><Relationship Id="rId8" Target="../media/image1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8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media/image165.png" Type="http://schemas.openxmlformats.org/officeDocument/2006/relationships/image"/><Relationship Id="rId3" Target="../media/image166.svg" Type="http://schemas.openxmlformats.org/officeDocument/2006/relationships/image"/><Relationship Id="rId4" Target="../media/image159.png" Type="http://schemas.openxmlformats.org/officeDocument/2006/relationships/image"/><Relationship Id="rId5" Target="../media/image160.svg" Type="http://schemas.openxmlformats.org/officeDocument/2006/relationships/image"/><Relationship Id="rId6" Target="../media/image163.png" Type="http://schemas.openxmlformats.org/officeDocument/2006/relationships/image"/><Relationship Id="rId7" Target="../media/image164.svg" Type="http://schemas.openxmlformats.org/officeDocument/2006/relationships/image"/><Relationship Id="rId8" Target="../media/image1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8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media/image165.png" Type="http://schemas.openxmlformats.org/officeDocument/2006/relationships/image"/><Relationship Id="rId3" Target="../media/image166.svg" Type="http://schemas.openxmlformats.org/officeDocument/2006/relationships/image"/><Relationship Id="rId4" Target="../media/image159.png" Type="http://schemas.openxmlformats.org/officeDocument/2006/relationships/image"/><Relationship Id="rId5" Target="../media/image160.svg" Type="http://schemas.openxmlformats.org/officeDocument/2006/relationships/image"/><Relationship Id="rId6" Target="../media/image163.png" Type="http://schemas.openxmlformats.org/officeDocument/2006/relationships/image"/><Relationship Id="rId7" Target="../media/image164.svg" Type="http://schemas.openxmlformats.org/officeDocument/2006/relationships/image"/><Relationship Id="rId8" Target="../media/image1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../media/image2.png" Type="http://schemas.openxmlformats.org/officeDocument/2006/relationships/image"/><Relationship Id="rId12" Target="http://www.exampaperspractice.co.uk" TargetMode="External" Type="http://schemas.openxmlformats.org/officeDocument/2006/relationships/hyperlink"/><Relationship Id="rId2" Target="../media/image17.pn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22.png" Type="http://schemas.openxmlformats.org/officeDocument/2006/relationships/image"/><Relationship Id="rId8" Target="../media/image23.png" Type="http://schemas.openxmlformats.org/officeDocument/2006/relationships/image"/><Relationship Id="rId9" Target="../media/image24.svg" Type="http://schemas.openxmlformats.org/officeDocument/2006/relationships/image"/></Relationships>
</file>

<file path=ppt/slides/_rels/slide9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media/image165.png" Type="http://schemas.openxmlformats.org/officeDocument/2006/relationships/image"/><Relationship Id="rId3" Target="../media/image166.svg" Type="http://schemas.openxmlformats.org/officeDocument/2006/relationships/image"/><Relationship Id="rId4" Target="../media/image159.png" Type="http://schemas.openxmlformats.org/officeDocument/2006/relationships/image"/><Relationship Id="rId5" Target="../media/image160.svg" Type="http://schemas.openxmlformats.org/officeDocument/2006/relationships/image"/><Relationship Id="rId6" Target="../media/image163.png" Type="http://schemas.openxmlformats.org/officeDocument/2006/relationships/image"/><Relationship Id="rId7" Target="../media/image164.svg" Type="http://schemas.openxmlformats.org/officeDocument/2006/relationships/image"/><Relationship Id="rId8" Target="../media/image1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9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exampaperspractice.co.uk" TargetMode="External" Type="http://schemas.openxmlformats.org/officeDocument/2006/relationships/hyperlink"/><Relationship Id="rId2" Target="../media/image167.png" Type="http://schemas.openxmlformats.org/officeDocument/2006/relationships/image"/><Relationship Id="rId3" Target="../media/image168.svg" Type="http://schemas.openxmlformats.org/officeDocument/2006/relationships/image"/><Relationship Id="rId4" Target="../media/image159.png" Type="http://schemas.openxmlformats.org/officeDocument/2006/relationships/image"/><Relationship Id="rId5" Target="../media/image160.svg" Type="http://schemas.openxmlformats.org/officeDocument/2006/relationships/image"/><Relationship Id="rId6" Target="../media/image163.png" Type="http://schemas.openxmlformats.org/officeDocument/2006/relationships/image"/><Relationship Id="rId7" Target="../media/image164.svg" Type="http://schemas.openxmlformats.org/officeDocument/2006/relationships/image"/><Relationship Id="rId8" Target="../media/image1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9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9.png" Type="http://schemas.openxmlformats.org/officeDocument/2006/relationships/image"/><Relationship Id="rId3" Target="../media/image170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9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1.png" Type="http://schemas.openxmlformats.org/officeDocument/2006/relationships/image"/><Relationship Id="rId3" Target="../media/image172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9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9.png" Type="http://schemas.openxmlformats.org/officeDocument/2006/relationships/image"/><Relationship Id="rId3" Target="../media/image170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9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1.png" Type="http://schemas.openxmlformats.org/officeDocument/2006/relationships/image"/><Relationship Id="rId3" Target="../media/image172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9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9.png" Type="http://schemas.openxmlformats.org/officeDocument/2006/relationships/image"/><Relationship Id="rId3" Target="../media/image170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9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1.png" Type="http://schemas.openxmlformats.org/officeDocument/2006/relationships/image"/><Relationship Id="rId3" Target="../media/image172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9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9.png" Type="http://schemas.openxmlformats.org/officeDocument/2006/relationships/image"/><Relationship Id="rId3" Target="../media/image170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_rels/slide9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1.png" Type="http://schemas.openxmlformats.org/officeDocument/2006/relationships/image"/><Relationship Id="rId3" Target="../media/image172.svg" Type="http://schemas.openxmlformats.org/officeDocument/2006/relationships/image"/><Relationship Id="rId4" Target="../media/image1.png" Type="http://schemas.openxmlformats.org/officeDocument/2006/relationships/image"/><Relationship Id="rId5" Target="../media/image2.png" Type="http://schemas.openxmlformats.org/officeDocument/2006/relationships/image"/><Relationship Id="rId6" Target="http://www.exampaperspractice.co.uk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591807" y="6141820"/>
            <a:ext cx="11104385" cy="2797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399">
                <a:solidFill>
                  <a:srgbClr val="000000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This study guide has been expertly compiled and edited by successful former teachers of Computer Science and highly experienced examiners and is suitable for students who are taking </a:t>
            </a:r>
            <a:r>
              <a:rPr lang="en-US" sz="2399" b="true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0478 (9-1) IGCSE</a:t>
            </a:r>
            <a:r>
              <a:rPr lang="en-US" sz="2399">
                <a:solidFill>
                  <a:srgbClr val="000000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, the </a:t>
            </a:r>
            <a:r>
              <a:rPr lang="en-US" sz="2399" b="true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0984 (A*-G) IGCSE</a:t>
            </a:r>
            <a:r>
              <a:rPr lang="en-US" sz="2399">
                <a:solidFill>
                  <a:srgbClr val="000000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, and the </a:t>
            </a:r>
            <a:r>
              <a:rPr lang="en-US" sz="2399" b="true">
                <a:solidFill>
                  <a:srgbClr val="000000"/>
                </a:solidFill>
                <a:latin typeface="DejaVu Sans Bold"/>
                <a:ea typeface="DejaVu Sans Bold"/>
                <a:cs typeface="DejaVu Sans Bold"/>
                <a:sym typeface="DejaVu Sans Bold"/>
              </a:rPr>
              <a:t>2210 O Level</a:t>
            </a:r>
            <a:r>
              <a:rPr lang="en-US" sz="2399">
                <a:solidFill>
                  <a:srgbClr val="000000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 for examination in 2023 onwards. It could be used as </a:t>
            </a:r>
            <a:r>
              <a:rPr lang="en-US" sz="2399" u="sng">
                <a:solidFill>
                  <a:srgbClr val="000000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lesson starters</a:t>
            </a:r>
            <a:r>
              <a:rPr lang="en-US" sz="2399">
                <a:solidFill>
                  <a:srgbClr val="000000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, or supplied to students for </a:t>
            </a:r>
            <a:r>
              <a:rPr lang="en-US" sz="2399" u="sng">
                <a:solidFill>
                  <a:srgbClr val="000000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independent use</a:t>
            </a:r>
            <a:r>
              <a:rPr lang="en-US" sz="2399">
                <a:solidFill>
                  <a:srgbClr val="000000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.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00000"/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 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4" tooltip="http://www.exampaperspractice.co.uk"/>
                </a:rPr>
                <a:t>www.exampaperspractice.co.uk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079828" y="1614984"/>
            <a:ext cx="14128344" cy="3086100"/>
            <a:chOff x="0" y="0"/>
            <a:chExt cx="3721045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721045" cy="812800"/>
            </a:xfrm>
            <a:custGeom>
              <a:avLst/>
              <a:gdLst/>
              <a:ahLst/>
              <a:cxnLst/>
              <a:rect r="r" b="b" t="t" l="l"/>
              <a:pathLst>
                <a:path h="812800" w="3721045">
                  <a:moveTo>
                    <a:pt x="0" y="0"/>
                  </a:moveTo>
                  <a:lnTo>
                    <a:pt x="3721045" y="0"/>
                  </a:lnTo>
                  <a:lnTo>
                    <a:pt x="3721045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47215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104775"/>
              <a:ext cx="3721045" cy="9175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999"/>
                </a:lnSpc>
              </a:pPr>
              <a:r>
                <a:rPr lang="en-US" sz="4999">
                  <a:solidFill>
                    <a:srgbClr val="FDFDFD"/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Cambridge IGCSE Computer Science 0478/0984 - Revision Notes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2079828" y="4898311"/>
            <a:ext cx="14128344" cy="1100634"/>
            <a:chOff x="0" y="0"/>
            <a:chExt cx="3721045" cy="28987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721045" cy="289879"/>
            </a:xfrm>
            <a:custGeom>
              <a:avLst/>
              <a:gdLst/>
              <a:ahLst/>
              <a:cxnLst/>
              <a:rect r="r" b="b" t="t" l="l"/>
              <a:pathLst>
                <a:path h="289879" w="3721045">
                  <a:moveTo>
                    <a:pt x="0" y="0"/>
                  </a:moveTo>
                  <a:lnTo>
                    <a:pt x="3721045" y="0"/>
                  </a:lnTo>
                  <a:lnTo>
                    <a:pt x="3721045" y="289879"/>
                  </a:lnTo>
                  <a:lnTo>
                    <a:pt x="0" y="289879"/>
                  </a:lnTo>
                  <a:close/>
                </a:path>
              </a:pathLst>
            </a:custGeom>
            <a:solidFill>
              <a:srgbClr val="3297F4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95250"/>
              <a:ext cx="3721045" cy="38512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879"/>
                </a:lnSpc>
              </a:pPr>
              <a:r>
                <a:rPr lang="en-US" sz="4199">
                  <a:solidFill>
                    <a:srgbClr val="FDFDFD"/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Chapter 5 - Internet and the World Wide Web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26282" y="2645746"/>
            <a:ext cx="16923862" cy="1988018"/>
          </a:xfrm>
          <a:custGeom>
            <a:avLst/>
            <a:gdLst/>
            <a:ahLst/>
            <a:cxnLst/>
            <a:rect r="r" b="b" t="t" l="l"/>
            <a:pathLst>
              <a:path h="1988018" w="16923862">
                <a:moveTo>
                  <a:pt x="0" y="0"/>
                </a:moveTo>
                <a:lnTo>
                  <a:pt x="16923862" y="0"/>
                </a:lnTo>
                <a:lnTo>
                  <a:pt x="16923862" y="1988018"/>
                </a:lnTo>
                <a:lnTo>
                  <a:pt x="0" y="1988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203" t="0" r="-92650" b="-1934866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59035" y="-86141"/>
            <a:ext cx="5731174" cy="1114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41"/>
              </a:lnSpc>
            </a:pPr>
            <a:r>
              <a:rPr lang="en-US" sz="5815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Format of a URL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5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0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B8D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26992" y="1418395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26992" y="3480052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49470" y="3481714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26992" y="5541709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512369" y="6138895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99416" y="5963878"/>
            <a:ext cx="2927979" cy="48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Malware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3049470" y="5542540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3534847" y="6113533"/>
            <a:ext cx="596872" cy="77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221894" y="5962328"/>
            <a:ext cx="2927979" cy="492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Phishing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3049470" y="1396366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026992" y="7524250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512369" y="8095243"/>
            <a:ext cx="596872" cy="77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199416" y="7944038"/>
            <a:ext cx="2927979" cy="492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Pharming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3049470" y="7524250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19545" y="3693699"/>
            <a:ext cx="5612104" cy="5612104"/>
          </a:xfrm>
          <a:custGeom>
            <a:avLst/>
            <a:gdLst/>
            <a:ahLst/>
            <a:cxnLst/>
            <a:rect r="r" b="b" t="t" l="l"/>
            <a:pathLst>
              <a:path h="5612104" w="5612104">
                <a:moveTo>
                  <a:pt x="0" y="0"/>
                </a:moveTo>
                <a:lnTo>
                  <a:pt x="5612104" y="0"/>
                </a:lnTo>
                <a:lnTo>
                  <a:pt x="5612104" y="5612104"/>
                </a:lnTo>
                <a:lnTo>
                  <a:pt x="0" y="56121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028700" y="4013357"/>
            <a:ext cx="5330539" cy="15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00"/>
              </a:lnSpc>
            </a:pPr>
            <a:r>
              <a:rPr lang="en-US" sz="13000">
                <a:solidFill>
                  <a:srgbClr val="FFFFFF"/>
                </a:solidFill>
                <a:latin typeface="Lumios Marker"/>
                <a:ea typeface="Lumios Marker"/>
                <a:cs typeface="Lumios Marker"/>
                <a:sym typeface="Lumios Marker"/>
              </a:rPr>
              <a:t>Threat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852376"/>
            <a:ext cx="5330539" cy="253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Cyber </a:t>
            </a:r>
          </a:p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Security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602545" y="1943646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B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249464" y="1644546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Brute-Force Attack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512369" y="4077238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249464" y="3684174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Data Interception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534847" y="4078901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H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131718" y="3903884"/>
            <a:ext cx="2927979" cy="48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Hacking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534847" y="1993553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131718" y="1884623"/>
            <a:ext cx="2927979" cy="48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DDOS Attack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534847" y="8121437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4131718" y="7728372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Social Engineering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2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0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0633" y="1508872"/>
            <a:ext cx="7784734" cy="8230447"/>
          </a:xfrm>
          <a:custGeom>
            <a:avLst/>
            <a:gdLst/>
            <a:ahLst/>
            <a:cxnLst/>
            <a:rect r="r" b="b" t="t" l="l"/>
            <a:pathLst>
              <a:path h="8230447" w="7784734">
                <a:moveTo>
                  <a:pt x="0" y="0"/>
                </a:moveTo>
                <a:lnTo>
                  <a:pt x="7784734" y="0"/>
                </a:lnTo>
                <a:lnTo>
                  <a:pt x="7784734" y="8230447"/>
                </a:lnTo>
                <a:lnTo>
                  <a:pt x="0" y="8230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45000" y="785240"/>
            <a:ext cx="1066735" cy="1297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61"/>
              </a:lnSpc>
            </a:pPr>
            <a:r>
              <a:rPr lang="en-US" sz="1126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872899" y="397256"/>
            <a:ext cx="4014286" cy="905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55"/>
              </a:lnSpc>
            </a:pPr>
            <a:r>
              <a:rPr lang="en-US" b="true" sz="563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Phishing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84581" y="1798617"/>
            <a:ext cx="6848329" cy="4860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96819" indent="-298940" lvl="2">
              <a:lnSpc>
                <a:spcPts val="4706"/>
              </a:lnSpc>
              <a:buFont typeface="Arial"/>
              <a:buChar char="⚬"/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Sending out emails that appear </a:t>
            </a:r>
            <a:r>
              <a:rPr lang="en-US" b="true" sz="3923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legitimate</a:t>
            </a: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to trick recipients into divulging personal details by clicking on links or attachments that lead to fake websites.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0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0633" y="1508872"/>
            <a:ext cx="7784734" cy="8230447"/>
          </a:xfrm>
          <a:custGeom>
            <a:avLst/>
            <a:gdLst/>
            <a:ahLst/>
            <a:cxnLst/>
            <a:rect r="r" b="b" t="t" l="l"/>
            <a:pathLst>
              <a:path h="8230447" w="7784734">
                <a:moveTo>
                  <a:pt x="0" y="0"/>
                </a:moveTo>
                <a:lnTo>
                  <a:pt x="7784734" y="0"/>
                </a:lnTo>
                <a:lnTo>
                  <a:pt x="7784734" y="8230447"/>
                </a:lnTo>
                <a:lnTo>
                  <a:pt x="0" y="82304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45000" y="785240"/>
            <a:ext cx="1066735" cy="1297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61"/>
              </a:lnSpc>
            </a:pPr>
            <a:r>
              <a:rPr lang="en-US" sz="1126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872899" y="397256"/>
            <a:ext cx="4014286" cy="905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55"/>
              </a:lnSpc>
            </a:pPr>
            <a:r>
              <a:rPr lang="en-US" b="true" sz="563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Phishing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84581" y="1798617"/>
            <a:ext cx="6848329" cy="4860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96819" indent="-298940" lvl="2">
              <a:lnSpc>
                <a:spcPts val="4706"/>
              </a:lnSpc>
              <a:buFont typeface="Arial"/>
              <a:buChar char="⚬"/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Sending out emails that appear </a:t>
            </a:r>
            <a:r>
              <a:rPr lang="en-US" b="true" sz="3923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legitimate</a:t>
            </a: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to trick recipients into divulging personal details by clicking on links or attachments that lead to fake websites.</a:t>
            </a:r>
          </a:p>
        </p:txBody>
      </p:sp>
      <p:sp>
        <p:nvSpPr>
          <p:cNvPr name="Freeform 6" id="6" descr="Phishing | Phishing Examples"/>
          <p:cNvSpPr/>
          <p:nvPr/>
        </p:nvSpPr>
        <p:spPr>
          <a:xfrm flipH="false" flipV="false" rot="0">
            <a:off x="8569315" y="2082412"/>
            <a:ext cx="8776530" cy="6426588"/>
          </a:xfrm>
          <a:custGeom>
            <a:avLst/>
            <a:gdLst/>
            <a:ahLst/>
            <a:cxnLst/>
            <a:rect r="r" b="b" t="t" l="l"/>
            <a:pathLst>
              <a:path h="6426588" w="8776530">
                <a:moveTo>
                  <a:pt x="0" y="0"/>
                </a:moveTo>
                <a:lnTo>
                  <a:pt x="8776530" y="0"/>
                </a:lnTo>
                <a:lnTo>
                  <a:pt x="8776530" y="6426588"/>
                </a:lnTo>
                <a:lnTo>
                  <a:pt x="0" y="6426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862" t="-54013" r="-35451" b="-14709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0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84887" y="1810150"/>
            <a:ext cx="13118226" cy="7448150"/>
          </a:xfrm>
          <a:custGeom>
            <a:avLst/>
            <a:gdLst/>
            <a:ahLst/>
            <a:cxnLst/>
            <a:rect r="r" b="b" t="t" l="l"/>
            <a:pathLst>
              <a:path h="7448150" w="13118226">
                <a:moveTo>
                  <a:pt x="0" y="0"/>
                </a:moveTo>
                <a:lnTo>
                  <a:pt x="13118226" y="0"/>
                </a:lnTo>
                <a:lnTo>
                  <a:pt x="13118226" y="7448150"/>
                </a:lnTo>
                <a:lnTo>
                  <a:pt x="0" y="74481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45000" y="785240"/>
            <a:ext cx="1066735" cy="1297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61"/>
              </a:lnSpc>
            </a:pPr>
            <a:r>
              <a:rPr lang="en-US" sz="1126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5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872899" y="397256"/>
            <a:ext cx="9815615" cy="905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55"/>
              </a:lnSpc>
            </a:pPr>
            <a:r>
              <a:rPr lang="en-US" b="true" sz="563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Phishing - Legit Emails</a:t>
            </a:r>
          </a:p>
        </p:txBody>
      </p:sp>
    </p:spTree>
  </p:cSld>
  <p:clrMapOvr>
    <a:masterClrMapping/>
  </p:clrMapOvr>
</p:sld>
</file>

<file path=ppt/slides/slide10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83376" y="3446573"/>
            <a:ext cx="4666550" cy="3393854"/>
          </a:xfrm>
          <a:custGeom>
            <a:avLst/>
            <a:gdLst/>
            <a:ahLst/>
            <a:cxnLst/>
            <a:rect r="r" b="b" t="t" l="l"/>
            <a:pathLst>
              <a:path h="3393854" w="4666550">
                <a:moveTo>
                  <a:pt x="0" y="0"/>
                </a:moveTo>
                <a:lnTo>
                  <a:pt x="4666550" y="0"/>
                </a:lnTo>
                <a:lnTo>
                  <a:pt x="4666550" y="3393854"/>
                </a:lnTo>
                <a:lnTo>
                  <a:pt x="0" y="3393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7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45000" y="785240"/>
            <a:ext cx="1066735" cy="1297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61"/>
              </a:lnSpc>
            </a:pPr>
            <a:r>
              <a:rPr lang="en-US" sz="1126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872899" y="397256"/>
            <a:ext cx="4014286" cy="905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55"/>
              </a:lnSpc>
            </a:pPr>
            <a:r>
              <a:rPr lang="en-US" b="true" sz="563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Phishing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974521" y="1255399"/>
            <a:ext cx="8505854" cy="800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31"/>
              </a:lnSpc>
            </a:pPr>
            <a:r>
              <a:rPr lang="en-US" b="true" sz="4943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Ways to prevent phishing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7162203" y="2796661"/>
            <a:ext cx="9549485" cy="1625689"/>
          </a:xfrm>
          <a:custGeom>
            <a:avLst/>
            <a:gdLst/>
            <a:ahLst/>
            <a:cxnLst/>
            <a:rect r="r" b="b" t="t" l="l"/>
            <a:pathLst>
              <a:path h="1625689" w="9549485">
                <a:moveTo>
                  <a:pt x="0" y="0"/>
                </a:moveTo>
                <a:lnTo>
                  <a:pt x="9549485" y="0"/>
                </a:lnTo>
                <a:lnTo>
                  <a:pt x="9549485" y="1625689"/>
                </a:lnTo>
                <a:lnTo>
                  <a:pt x="0" y="1625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463803" y="2082412"/>
            <a:ext cx="1420574" cy="1420574"/>
          </a:xfrm>
          <a:custGeom>
            <a:avLst/>
            <a:gdLst/>
            <a:ahLst/>
            <a:cxnLst/>
            <a:rect r="r" b="b" t="t" l="l"/>
            <a:pathLst>
              <a:path h="1420574" w="1420574">
                <a:moveTo>
                  <a:pt x="0" y="0"/>
                </a:moveTo>
                <a:lnTo>
                  <a:pt x="1420574" y="0"/>
                </a:lnTo>
                <a:lnTo>
                  <a:pt x="1420574" y="1420574"/>
                </a:lnTo>
                <a:lnTo>
                  <a:pt x="0" y="1420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357877" y="5104500"/>
            <a:ext cx="9549485" cy="1625689"/>
          </a:xfrm>
          <a:custGeom>
            <a:avLst/>
            <a:gdLst/>
            <a:ahLst/>
            <a:cxnLst/>
            <a:rect r="r" b="b" t="t" l="l"/>
            <a:pathLst>
              <a:path h="1625689" w="9549485">
                <a:moveTo>
                  <a:pt x="0" y="0"/>
                </a:moveTo>
                <a:lnTo>
                  <a:pt x="9549485" y="0"/>
                </a:lnTo>
                <a:lnTo>
                  <a:pt x="9549485" y="1625689"/>
                </a:lnTo>
                <a:lnTo>
                  <a:pt x="0" y="1625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709343" y="4594522"/>
            <a:ext cx="1320842" cy="1320842"/>
          </a:xfrm>
          <a:custGeom>
            <a:avLst/>
            <a:gdLst/>
            <a:ahLst/>
            <a:cxnLst/>
            <a:rect r="r" b="b" t="t" l="l"/>
            <a:pathLst>
              <a:path h="1320842" w="1320842">
                <a:moveTo>
                  <a:pt x="0" y="0"/>
                </a:moveTo>
                <a:lnTo>
                  <a:pt x="1320842" y="0"/>
                </a:lnTo>
                <a:lnTo>
                  <a:pt x="1320842" y="1320842"/>
                </a:lnTo>
                <a:lnTo>
                  <a:pt x="0" y="13208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357877" y="7474614"/>
            <a:ext cx="9549485" cy="1625689"/>
          </a:xfrm>
          <a:custGeom>
            <a:avLst/>
            <a:gdLst/>
            <a:ahLst/>
            <a:cxnLst/>
            <a:rect r="r" b="b" t="t" l="l"/>
            <a:pathLst>
              <a:path h="1625689" w="9549485">
                <a:moveTo>
                  <a:pt x="0" y="0"/>
                </a:moveTo>
                <a:lnTo>
                  <a:pt x="9549485" y="0"/>
                </a:lnTo>
                <a:lnTo>
                  <a:pt x="9549485" y="1625689"/>
                </a:lnTo>
                <a:lnTo>
                  <a:pt x="0" y="1625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709343" y="6964636"/>
            <a:ext cx="1320842" cy="1320842"/>
          </a:xfrm>
          <a:custGeom>
            <a:avLst/>
            <a:gdLst/>
            <a:ahLst/>
            <a:cxnLst/>
            <a:rect r="r" b="b" t="t" l="l"/>
            <a:pathLst>
              <a:path h="1320842" w="1320842">
                <a:moveTo>
                  <a:pt x="0" y="0"/>
                </a:moveTo>
                <a:lnTo>
                  <a:pt x="1320842" y="0"/>
                </a:lnTo>
                <a:lnTo>
                  <a:pt x="1320842" y="1320842"/>
                </a:lnTo>
                <a:lnTo>
                  <a:pt x="0" y="13208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220685" y="5385349"/>
            <a:ext cx="8013527" cy="1031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48"/>
              </a:lnSpc>
            </a:pPr>
            <a:r>
              <a:rPr lang="en-US" b="true" sz="328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Look out for http(s) in the address bar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730808" y="3061629"/>
            <a:ext cx="8412538" cy="1031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48"/>
              </a:lnSpc>
            </a:pPr>
            <a:r>
              <a:rPr lang="en-US" b="true" sz="328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 aware of fake emails (eg. Dear (Your name) and not Dear Customer)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20685" y="7596482"/>
            <a:ext cx="8013527" cy="1031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48"/>
              </a:lnSpc>
            </a:pPr>
            <a:r>
              <a:rPr lang="en-US" b="true" sz="328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 very wary of pop-ups and use the browser to block them 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4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0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B8D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26992" y="1418395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26992" y="3480052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49470" y="3481714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26992" y="5541709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512369" y="6138895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99416" y="5963878"/>
            <a:ext cx="2927979" cy="48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Malware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3049470" y="5542540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3534847" y="6113533"/>
            <a:ext cx="596872" cy="77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221894" y="5962328"/>
            <a:ext cx="2927979" cy="492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Phishing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3049470" y="1396366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026992" y="7524250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512369" y="8095243"/>
            <a:ext cx="596872" cy="77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199416" y="7944038"/>
            <a:ext cx="2927979" cy="492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Pharming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3049470" y="7524250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19545" y="3693699"/>
            <a:ext cx="5612104" cy="5612104"/>
          </a:xfrm>
          <a:custGeom>
            <a:avLst/>
            <a:gdLst/>
            <a:ahLst/>
            <a:cxnLst/>
            <a:rect r="r" b="b" t="t" l="l"/>
            <a:pathLst>
              <a:path h="5612104" w="5612104">
                <a:moveTo>
                  <a:pt x="0" y="0"/>
                </a:moveTo>
                <a:lnTo>
                  <a:pt x="5612104" y="0"/>
                </a:lnTo>
                <a:lnTo>
                  <a:pt x="5612104" y="5612104"/>
                </a:lnTo>
                <a:lnTo>
                  <a:pt x="0" y="56121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028700" y="4013357"/>
            <a:ext cx="5330539" cy="15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00"/>
              </a:lnSpc>
            </a:pPr>
            <a:r>
              <a:rPr lang="en-US" sz="13000">
                <a:solidFill>
                  <a:srgbClr val="FFFFFF"/>
                </a:solidFill>
                <a:latin typeface="Lumios Marker"/>
                <a:ea typeface="Lumios Marker"/>
                <a:cs typeface="Lumios Marker"/>
                <a:sym typeface="Lumios Marker"/>
              </a:rPr>
              <a:t>Threat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852376"/>
            <a:ext cx="5330539" cy="253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Cyber </a:t>
            </a:r>
          </a:p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Security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602545" y="1943646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B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249464" y="1644546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Brute-Force Attack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512369" y="4077238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249464" y="3684174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Data Interception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534847" y="4078901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H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131718" y="3903884"/>
            <a:ext cx="2927979" cy="48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Hacking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534847" y="1993553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131718" y="1884623"/>
            <a:ext cx="2927979" cy="48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DDOS Attack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534847" y="8121437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4131718" y="7728372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Social Engineering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4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0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73113" y="2089176"/>
            <a:ext cx="16252329" cy="7245324"/>
          </a:xfrm>
          <a:custGeom>
            <a:avLst/>
            <a:gdLst/>
            <a:ahLst/>
            <a:cxnLst/>
            <a:rect r="r" b="b" t="t" l="l"/>
            <a:pathLst>
              <a:path h="7245324" w="16252329">
                <a:moveTo>
                  <a:pt x="0" y="0"/>
                </a:moveTo>
                <a:lnTo>
                  <a:pt x="16252329" y="0"/>
                </a:lnTo>
                <a:lnTo>
                  <a:pt x="16252329" y="7245324"/>
                </a:lnTo>
                <a:lnTo>
                  <a:pt x="0" y="7245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45000" y="785240"/>
            <a:ext cx="1066735" cy="1297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61"/>
              </a:lnSpc>
            </a:pPr>
            <a:r>
              <a:rPr lang="en-US" sz="1126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872899" y="397256"/>
            <a:ext cx="4014286" cy="905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55"/>
              </a:lnSpc>
            </a:pPr>
            <a:r>
              <a:rPr lang="en-US" b="true" sz="563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Pharming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597060" y="2377588"/>
            <a:ext cx="15015299" cy="6065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96819" indent="-298940" lvl="2">
              <a:lnSpc>
                <a:spcPts val="4706"/>
              </a:lnSpc>
              <a:buFont typeface="Arial"/>
              <a:buChar char="⚬"/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Pharming involves redirecting users from a legitimate website to a fake one in a way that may go unnoticed, typically by </a:t>
            </a:r>
            <a:r>
              <a:rPr lang="en-US" b="true" sz="3923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manipulating the DNS server</a:t>
            </a: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.</a:t>
            </a:r>
          </a:p>
          <a:p>
            <a:pPr algn="l" marL="1354019" indent="-338505" lvl="3">
              <a:lnSpc>
                <a:spcPts val="4706"/>
              </a:lnSpc>
              <a:buFont typeface="Arial"/>
              <a:buChar char="￭"/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Users may be prompted to enter login details on the </a:t>
            </a:r>
            <a:r>
              <a:rPr lang="en-US" b="true" sz="3923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fake site</a:t>
            </a: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which are then collected by criminals for use on the genuine site.</a:t>
            </a:r>
          </a:p>
          <a:p>
            <a:pPr algn="l" marL="1354019" indent="-338505" lvl="3">
              <a:lnSpc>
                <a:spcPts val="4706"/>
              </a:lnSpc>
              <a:buFont typeface="Arial"/>
              <a:buChar char="￭"/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Pharming attacks occur when web servers are compromised, and </a:t>
            </a:r>
            <a:r>
              <a:rPr lang="en-US" b="true" sz="3923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malicious code </a:t>
            </a: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is inserted to alter website traffic and redirect visitors by changing the IP address.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0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06971" y="2039109"/>
            <a:ext cx="16252329" cy="5818936"/>
          </a:xfrm>
          <a:custGeom>
            <a:avLst/>
            <a:gdLst/>
            <a:ahLst/>
            <a:cxnLst/>
            <a:rect r="r" b="b" t="t" l="l"/>
            <a:pathLst>
              <a:path h="5818936" w="16252329">
                <a:moveTo>
                  <a:pt x="0" y="0"/>
                </a:moveTo>
                <a:lnTo>
                  <a:pt x="16252329" y="0"/>
                </a:lnTo>
                <a:lnTo>
                  <a:pt x="16252329" y="5818935"/>
                </a:lnTo>
                <a:lnTo>
                  <a:pt x="0" y="58189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860760" y="26386"/>
            <a:ext cx="9662960" cy="10371577"/>
          </a:xfrm>
          <a:custGeom>
            <a:avLst/>
            <a:gdLst/>
            <a:ahLst/>
            <a:cxnLst/>
            <a:rect r="r" b="b" t="t" l="l"/>
            <a:pathLst>
              <a:path h="10371577" w="9662960">
                <a:moveTo>
                  <a:pt x="0" y="0"/>
                </a:moveTo>
                <a:lnTo>
                  <a:pt x="9662960" y="0"/>
                </a:lnTo>
                <a:lnTo>
                  <a:pt x="9662960" y="10371577"/>
                </a:lnTo>
                <a:lnTo>
                  <a:pt x="0" y="103715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0" y="9382125"/>
            <a:ext cx="3900238" cy="90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55"/>
              </a:lnSpc>
            </a:pPr>
            <a:r>
              <a:rPr lang="en-US" b="true" sz="563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Examples: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371924" y="167332"/>
            <a:ext cx="2140044" cy="861368"/>
          </a:xfrm>
          <a:custGeom>
            <a:avLst/>
            <a:gdLst/>
            <a:ahLst/>
            <a:cxnLst/>
            <a:rect r="r" b="b" t="t" l="l"/>
            <a:pathLst>
              <a:path h="861368" w="2140044">
                <a:moveTo>
                  <a:pt x="0" y="0"/>
                </a:moveTo>
                <a:lnTo>
                  <a:pt x="2140043" y="0"/>
                </a:lnTo>
                <a:lnTo>
                  <a:pt x="2140043" y="861368"/>
                </a:lnTo>
                <a:lnTo>
                  <a:pt x="0" y="8613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0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537237" y="2641326"/>
            <a:ext cx="13213526" cy="5318444"/>
          </a:xfrm>
          <a:custGeom>
            <a:avLst/>
            <a:gdLst/>
            <a:ahLst/>
            <a:cxnLst/>
            <a:rect r="r" b="b" t="t" l="l"/>
            <a:pathLst>
              <a:path h="5318444" w="13213526">
                <a:moveTo>
                  <a:pt x="0" y="0"/>
                </a:moveTo>
                <a:lnTo>
                  <a:pt x="13213526" y="0"/>
                </a:lnTo>
                <a:lnTo>
                  <a:pt x="13213526" y="5318444"/>
                </a:lnTo>
                <a:lnTo>
                  <a:pt x="0" y="53184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9999"/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446645" y="9788570"/>
            <a:ext cx="7394709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F2649">
                    <a:alpha val="80000"/>
                  </a:srgbClr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For more help, please visit </a:t>
            </a:r>
            <a:r>
              <a:rPr lang="en-US" sz="1599" u="sng">
                <a:solidFill>
                  <a:srgbClr val="0F2649">
                    <a:alpha val="80000"/>
                  </a:srgbClr>
                </a:solidFill>
                <a:latin typeface="DejaVu Sans Light"/>
                <a:ea typeface="DejaVu Sans Light"/>
                <a:cs typeface="DejaVu Sans Light"/>
                <a:sym typeface="DejaVu Sans Light"/>
                <a:hlinkClick r:id="rId7" tooltip="http://www.exampaperspractice.co.uk"/>
              </a:rPr>
              <a:t>www.exampaperspractice.co.uk</a:t>
            </a:r>
          </a:p>
        </p:txBody>
      </p:sp>
    </p:spTree>
  </p:cSld>
  <p:clrMapOvr>
    <a:masterClrMapping/>
  </p:clrMapOvr>
</p:sld>
</file>

<file path=ppt/slides/slide10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B8D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26992" y="1418395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26992" y="3480052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49470" y="3481714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26992" y="5541709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512369" y="6138895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99416" y="5963878"/>
            <a:ext cx="2927979" cy="48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Malware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3049470" y="5542540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3534847" y="6113533"/>
            <a:ext cx="596872" cy="77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221894" y="5962328"/>
            <a:ext cx="2927979" cy="492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Phishing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3049470" y="1396366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026992" y="7524250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512369" y="8095243"/>
            <a:ext cx="596872" cy="77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199416" y="7944038"/>
            <a:ext cx="2927979" cy="492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Pharming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3049470" y="7524250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19545" y="3693699"/>
            <a:ext cx="5612104" cy="5612104"/>
          </a:xfrm>
          <a:custGeom>
            <a:avLst/>
            <a:gdLst/>
            <a:ahLst/>
            <a:cxnLst/>
            <a:rect r="r" b="b" t="t" l="l"/>
            <a:pathLst>
              <a:path h="5612104" w="5612104">
                <a:moveTo>
                  <a:pt x="0" y="0"/>
                </a:moveTo>
                <a:lnTo>
                  <a:pt x="5612104" y="0"/>
                </a:lnTo>
                <a:lnTo>
                  <a:pt x="5612104" y="5612104"/>
                </a:lnTo>
                <a:lnTo>
                  <a:pt x="0" y="56121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028700" y="4013357"/>
            <a:ext cx="5330539" cy="15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00"/>
              </a:lnSpc>
            </a:pPr>
            <a:r>
              <a:rPr lang="en-US" sz="13000">
                <a:solidFill>
                  <a:srgbClr val="FFFFFF"/>
                </a:solidFill>
                <a:latin typeface="Lumios Marker"/>
                <a:ea typeface="Lumios Marker"/>
                <a:cs typeface="Lumios Marker"/>
                <a:sym typeface="Lumios Marker"/>
              </a:rPr>
              <a:t>Threat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852376"/>
            <a:ext cx="5330539" cy="253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Cyber </a:t>
            </a:r>
          </a:p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Security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602545" y="1943646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B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249464" y="1644546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Brute-Force Attack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512369" y="4077238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249464" y="3684174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Data Interception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534847" y="4078901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H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131718" y="3903884"/>
            <a:ext cx="2927979" cy="48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Hacking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534847" y="1993553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131718" y="1884623"/>
            <a:ext cx="2927979" cy="48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DDOS Attack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534847" y="8121437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4131718" y="7728372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Social Engineering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4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0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44233" y="2088632"/>
            <a:ext cx="17016540" cy="8007868"/>
          </a:xfrm>
          <a:custGeom>
            <a:avLst/>
            <a:gdLst/>
            <a:ahLst/>
            <a:cxnLst/>
            <a:rect r="r" b="b" t="t" l="l"/>
            <a:pathLst>
              <a:path h="8007868" w="17016540">
                <a:moveTo>
                  <a:pt x="0" y="0"/>
                </a:moveTo>
                <a:lnTo>
                  <a:pt x="17016540" y="0"/>
                </a:lnTo>
                <a:lnTo>
                  <a:pt x="17016540" y="8007868"/>
                </a:lnTo>
                <a:lnTo>
                  <a:pt x="0" y="80078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45000" y="785240"/>
            <a:ext cx="1066735" cy="1297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61"/>
              </a:lnSpc>
            </a:pPr>
            <a:r>
              <a:rPr lang="en-US" sz="1126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45000" y="2286000"/>
            <a:ext cx="16993790" cy="7208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27607" indent="-275869" lvl="2">
              <a:lnSpc>
                <a:spcPts val="4344"/>
              </a:lnSpc>
              <a:buFont typeface="Arial"/>
              <a:buChar char="⚬"/>
            </a:pPr>
            <a:r>
              <a:rPr lang="en-US" b="true" sz="362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This form of cybercrime manipulates users into acting </a:t>
            </a:r>
            <a:r>
              <a:rPr lang="en-US" b="true" sz="3620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against</a:t>
            </a:r>
            <a:r>
              <a:rPr lang="en-US" b="true" sz="362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their normal behavior. Here are five common types of threats:</a:t>
            </a:r>
          </a:p>
          <a:p>
            <a:pPr algn="l" marL="1284807" indent="-321202" lvl="3">
              <a:lnSpc>
                <a:spcPts val="4344"/>
              </a:lnSpc>
              <a:buFont typeface="Arial"/>
              <a:buChar char="￭"/>
            </a:pPr>
            <a:r>
              <a:rPr lang="en-US" b="true" sz="362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Instant messaging: Includes malicious links embedded in messages.</a:t>
            </a:r>
          </a:p>
          <a:p>
            <a:pPr algn="l" marL="1284807" indent="-321202" lvl="3">
              <a:lnSpc>
                <a:spcPts val="4344"/>
              </a:lnSpc>
              <a:buFont typeface="Arial"/>
              <a:buChar char="￭"/>
            </a:pPr>
            <a:r>
              <a:rPr lang="en-US" b="true" sz="362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Scareware: False alerts claiming a computer is infected with a virus.</a:t>
            </a:r>
          </a:p>
          <a:p>
            <a:pPr algn="l" marL="1284807" indent="-321202" lvl="3">
              <a:lnSpc>
                <a:spcPts val="4344"/>
              </a:lnSpc>
              <a:buFont typeface="Arial"/>
              <a:buChar char="￭"/>
            </a:pPr>
            <a:r>
              <a:rPr lang="en-US" b="true" sz="362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Email: Deceptive emails that appear genuine.</a:t>
            </a:r>
          </a:p>
          <a:p>
            <a:pPr algn="l" marL="1284807" indent="-321202" lvl="3">
              <a:lnSpc>
                <a:spcPts val="4344"/>
              </a:lnSpc>
              <a:buFont typeface="Arial"/>
              <a:buChar char="￭"/>
            </a:pPr>
            <a:r>
              <a:rPr lang="en-US" b="true" sz="362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Baiting: Leaving infected USB drives in places where they can be found.</a:t>
            </a:r>
          </a:p>
          <a:p>
            <a:pPr algn="l" marL="1284807" indent="-321202" lvl="3">
              <a:lnSpc>
                <a:spcPts val="4344"/>
              </a:lnSpc>
              <a:buFont typeface="Arial"/>
              <a:buChar char="￭"/>
            </a:pPr>
            <a:r>
              <a:rPr lang="en-US" b="true" sz="362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Phone calls: Conning users into downloading harmful software.</a:t>
            </a:r>
          </a:p>
          <a:p>
            <a:pPr algn="l" marL="1284807" indent="-321202" lvl="3">
              <a:lnSpc>
                <a:spcPts val="4344"/>
              </a:lnSpc>
            </a:pPr>
          </a:p>
          <a:p>
            <a:pPr algn="l" marL="827607" indent="-275869" lvl="2">
              <a:lnSpc>
                <a:spcPts val="4344"/>
              </a:lnSpc>
              <a:buFont typeface="Arial"/>
              <a:buChar char="⚬"/>
            </a:pPr>
            <a:r>
              <a:rPr lang="en-US" b="true" sz="362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All these methods effectively introduce malware. Social engineering exploits human emotions like </a:t>
            </a:r>
            <a:r>
              <a:rPr lang="en-US" b="true" sz="3620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fear, curiosity, empathy, and trust to deceive individuals.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872899" y="397256"/>
            <a:ext cx="7849224" cy="9057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55"/>
              </a:lnSpc>
            </a:pPr>
            <a:r>
              <a:rPr lang="en-US" b="true" sz="563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Social Engineering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26282" y="2645746"/>
            <a:ext cx="16923862" cy="1988018"/>
          </a:xfrm>
          <a:custGeom>
            <a:avLst/>
            <a:gdLst/>
            <a:ahLst/>
            <a:cxnLst/>
            <a:rect r="r" b="b" t="t" l="l"/>
            <a:pathLst>
              <a:path h="1988018" w="16923862">
                <a:moveTo>
                  <a:pt x="0" y="0"/>
                </a:moveTo>
                <a:lnTo>
                  <a:pt x="16923862" y="0"/>
                </a:lnTo>
                <a:lnTo>
                  <a:pt x="16923862" y="1988018"/>
                </a:lnTo>
                <a:lnTo>
                  <a:pt x="0" y="19880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203" t="0" r="-92650" b="-193486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599379" y="4141468"/>
            <a:ext cx="328934" cy="1675129"/>
          </a:xfrm>
          <a:custGeom>
            <a:avLst/>
            <a:gdLst/>
            <a:ahLst/>
            <a:cxnLst/>
            <a:rect r="r" b="b" t="t" l="l"/>
            <a:pathLst>
              <a:path h="1675129" w="328934">
                <a:moveTo>
                  <a:pt x="0" y="0"/>
                </a:moveTo>
                <a:lnTo>
                  <a:pt x="328934" y="0"/>
                </a:lnTo>
                <a:lnTo>
                  <a:pt x="328934" y="1675129"/>
                </a:lnTo>
                <a:lnTo>
                  <a:pt x="0" y="16751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1273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59035" y="-86141"/>
            <a:ext cx="5731174" cy="1114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41"/>
              </a:lnSpc>
            </a:pPr>
            <a:r>
              <a:rPr lang="en-US" sz="5815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Format of a URL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32974" y="4991100"/>
            <a:ext cx="1894007" cy="748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77"/>
              </a:lnSpc>
            </a:pPr>
            <a:r>
              <a:rPr lang="en-US" sz="3911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Protocol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5400000">
            <a:off x="3573940" y="4073191"/>
            <a:ext cx="324200" cy="1651017"/>
          </a:xfrm>
          <a:custGeom>
            <a:avLst/>
            <a:gdLst/>
            <a:ahLst/>
            <a:cxnLst/>
            <a:rect r="r" b="b" t="t" l="l"/>
            <a:pathLst>
              <a:path h="1651017" w="324200">
                <a:moveTo>
                  <a:pt x="0" y="0"/>
                </a:moveTo>
                <a:lnTo>
                  <a:pt x="324200" y="0"/>
                </a:lnTo>
                <a:lnTo>
                  <a:pt x="324200" y="1651017"/>
                </a:lnTo>
                <a:lnTo>
                  <a:pt x="0" y="16510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2437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910532" y="5010150"/>
            <a:ext cx="1526964" cy="126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80"/>
              </a:lnSpc>
            </a:pPr>
            <a:r>
              <a:rPr lang="en-US" sz="3414" b="true">
                <a:solidFill>
                  <a:srgbClr val="D44C3D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Domain</a:t>
            </a:r>
          </a:p>
          <a:p>
            <a:pPr algn="l">
              <a:lnSpc>
                <a:spcPts val="4780"/>
              </a:lnSpc>
            </a:pPr>
            <a:r>
              <a:rPr lang="en-US" sz="3414" b="true">
                <a:solidFill>
                  <a:srgbClr val="D44C3D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Host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5400000">
            <a:off x="5739285" y="3674693"/>
            <a:ext cx="501848" cy="2555706"/>
          </a:xfrm>
          <a:custGeom>
            <a:avLst/>
            <a:gdLst/>
            <a:ahLst/>
            <a:cxnLst/>
            <a:rect r="r" b="b" t="t" l="l"/>
            <a:pathLst>
              <a:path h="2555706" w="501848">
                <a:moveTo>
                  <a:pt x="0" y="0"/>
                </a:moveTo>
                <a:lnTo>
                  <a:pt x="501848" y="0"/>
                </a:lnTo>
                <a:lnTo>
                  <a:pt x="501848" y="2555706"/>
                </a:lnTo>
                <a:lnTo>
                  <a:pt x="0" y="25557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337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226727" y="5070120"/>
            <a:ext cx="1526964" cy="126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80"/>
              </a:lnSpc>
            </a:pPr>
            <a:r>
              <a:rPr lang="en-US" sz="3414" b="true">
                <a:solidFill>
                  <a:srgbClr val="D44C3D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Domain</a:t>
            </a:r>
          </a:p>
          <a:p>
            <a:pPr algn="l">
              <a:lnSpc>
                <a:spcPts val="4780"/>
              </a:lnSpc>
            </a:pPr>
            <a:r>
              <a:rPr lang="en-US" sz="3414" b="true">
                <a:solidFill>
                  <a:srgbClr val="D44C3D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Name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-5400000">
            <a:off x="8103390" y="4146037"/>
            <a:ext cx="284451" cy="1448596"/>
          </a:xfrm>
          <a:custGeom>
            <a:avLst/>
            <a:gdLst/>
            <a:ahLst/>
            <a:cxnLst/>
            <a:rect r="r" b="b" t="t" l="l"/>
            <a:pathLst>
              <a:path h="1448596" w="284451">
                <a:moveTo>
                  <a:pt x="0" y="0"/>
                </a:moveTo>
                <a:lnTo>
                  <a:pt x="284451" y="0"/>
                </a:lnTo>
                <a:lnTo>
                  <a:pt x="284451" y="1448596"/>
                </a:lnTo>
                <a:lnTo>
                  <a:pt x="0" y="14485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3183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7617036" y="5070120"/>
            <a:ext cx="1526964" cy="126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80"/>
              </a:lnSpc>
            </a:pPr>
            <a:r>
              <a:rPr lang="en-US" sz="3414" b="true">
                <a:solidFill>
                  <a:srgbClr val="D44C3D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Domain</a:t>
            </a:r>
          </a:p>
          <a:p>
            <a:pPr algn="l">
              <a:lnSpc>
                <a:spcPts val="4780"/>
              </a:lnSpc>
            </a:pPr>
            <a:r>
              <a:rPr lang="en-US" sz="3414" b="true">
                <a:solidFill>
                  <a:srgbClr val="D44C3D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Type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-5400000">
            <a:off x="11894576" y="2195259"/>
            <a:ext cx="1224829" cy="6237556"/>
          </a:xfrm>
          <a:custGeom>
            <a:avLst/>
            <a:gdLst/>
            <a:ahLst/>
            <a:cxnLst/>
            <a:rect r="r" b="b" t="t" l="l"/>
            <a:pathLst>
              <a:path h="6237556" w="1224829">
                <a:moveTo>
                  <a:pt x="0" y="0"/>
                </a:moveTo>
                <a:lnTo>
                  <a:pt x="1224829" y="0"/>
                </a:lnTo>
                <a:lnTo>
                  <a:pt x="1224829" y="6237556"/>
                </a:lnTo>
                <a:lnTo>
                  <a:pt x="0" y="62375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-1074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2001231" y="5877474"/>
            <a:ext cx="1011519" cy="653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80"/>
              </a:lnSpc>
            </a:pPr>
            <a:r>
              <a:rPr lang="en-US" sz="3414" b="true">
                <a:solidFill>
                  <a:srgbClr val="008037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Path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-5400000">
            <a:off x="16582251" y="4254735"/>
            <a:ext cx="284451" cy="1448596"/>
          </a:xfrm>
          <a:custGeom>
            <a:avLst/>
            <a:gdLst/>
            <a:ahLst/>
            <a:cxnLst/>
            <a:rect r="r" b="b" t="t" l="l"/>
            <a:pathLst>
              <a:path h="1448596" w="284451">
                <a:moveTo>
                  <a:pt x="0" y="0"/>
                </a:moveTo>
                <a:lnTo>
                  <a:pt x="284451" y="0"/>
                </a:lnTo>
                <a:lnTo>
                  <a:pt x="284451" y="1448596"/>
                </a:lnTo>
                <a:lnTo>
                  <a:pt x="0" y="14485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-3183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6123980" y="5180687"/>
            <a:ext cx="1200994" cy="126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80"/>
              </a:lnSpc>
            </a:pPr>
            <a:r>
              <a:rPr lang="en-US" sz="3414" b="true">
                <a:solidFill>
                  <a:srgbClr val="5E17E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File name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3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7" cy="10756353"/>
          </a:xfrm>
          <a:custGeom>
            <a:avLst/>
            <a:gdLst/>
            <a:ahLst/>
            <a:cxnLst/>
            <a:rect r="r" b="b" t="t" l="l"/>
            <a:pathLst>
              <a:path h="10756353" w="4218457">
                <a:moveTo>
                  <a:pt x="0" y="0"/>
                </a:moveTo>
                <a:lnTo>
                  <a:pt x="4218457" y="0"/>
                </a:lnTo>
                <a:lnTo>
                  <a:pt x="4218457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69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5400000">
            <a:off x="1331730" y="1141317"/>
            <a:ext cx="1188871" cy="1194200"/>
            <a:chOff x="0" y="0"/>
            <a:chExt cx="1585162" cy="15922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807778" y="1706046"/>
            <a:ext cx="835006" cy="835006"/>
          </a:xfrm>
          <a:custGeom>
            <a:avLst/>
            <a:gdLst/>
            <a:ahLst/>
            <a:cxnLst/>
            <a:rect r="r" b="b" t="t" l="l"/>
            <a:pathLst>
              <a:path h="835006" w="835006">
                <a:moveTo>
                  <a:pt x="0" y="0"/>
                </a:moveTo>
                <a:lnTo>
                  <a:pt x="835006" y="0"/>
                </a:lnTo>
                <a:lnTo>
                  <a:pt x="835006" y="835006"/>
                </a:lnTo>
                <a:lnTo>
                  <a:pt x="0" y="83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231057" y="940197"/>
            <a:ext cx="12579429" cy="177006"/>
            <a:chOff x="0" y="0"/>
            <a:chExt cx="16772572" cy="23600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772510" cy="235966"/>
            </a:xfrm>
            <a:custGeom>
              <a:avLst/>
              <a:gdLst/>
              <a:ahLst/>
              <a:cxnLst/>
              <a:rect r="r" b="b" t="t" l="l"/>
              <a:pathLst>
                <a:path h="235966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235966"/>
                  </a:lnTo>
                  <a:lnTo>
                    <a:pt x="0" y="235966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5005932" y="1347637"/>
            <a:ext cx="12047724" cy="9124670"/>
          </a:xfrm>
          <a:custGeom>
            <a:avLst/>
            <a:gdLst/>
            <a:ahLst/>
            <a:cxnLst/>
            <a:rect r="r" b="b" t="t" l="l"/>
            <a:pathLst>
              <a:path h="9124670" w="12047724">
                <a:moveTo>
                  <a:pt x="0" y="0"/>
                </a:moveTo>
                <a:lnTo>
                  <a:pt x="12047724" y="0"/>
                </a:lnTo>
                <a:lnTo>
                  <a:pt x="12047724" y="9124670"/>
                </a:lnTo>
                <a:lnTo>
                  <a:pt x="0" y="91246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5005932" y="-21646"/>
            <a:ext cx="13029679" cy="936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722"/>
              </a:lnSpc>
            </a:pPr>
            <a:r>
              <a:rPr lang="en-US" sz="5516" i="true" spc="60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 QUESTION</a:t>
            </a:r>
          </a:p>
        </p:txBody>
      </p:sp>
    </p:spTree>
  </p:cSld>
  <p:clrMapOvr>
    <a:masterClrMapping/>
  </p:clrMapOvr>
</p:sld>
</file>

<file path=ppt/slides/slide1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7" cy="10756353"/>
          </a:xfrm>
          <a:custGeom>
            <a:avLst/>
            <a:gdLst/>
            <a:ahLst/>
            <a:cxnLst/>
            <a:rect r="r" b="b" t="t" l="l"/>
            <a:pathLst>
              <a:path h="10756353" w="4218457">
                <a:moveTo>
                  <a:pt x="0" y="0"/>
                </a:moveTo>
                <a:lnTo>
                  <a:pt x="4218457" y="0"/>
                </a:lnTo>
                <a:lnTo>
                  <a:pt x="4218457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69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5400000">
            <a:off x="1331730" y="1141317"/>
            <a:ext cx="1188871" cy="1194200"/>
            <a:chOff x="0" y="0"/>
            <a:chExt cx="1585162" cy="15922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807778" y="1706046"/>
            <a:ext cx="835006" cy="835006"/>
          </a:xfrm>
          <a:custGeom>
            <a:avLst/>
            <a:gdLst/>
            <a:ahLst/>
            <a:cxnLst/>
            <a:rect r="r" b="b" t="t" l="l"/>
            <a:pathLst>
              <a:path h="835006" w="835006">
                <a:moveTo>
                  <a:pt x="0" y="0"/>
                </a:moveTo>
                <a:lnTo>
                  <a:pt x="835006" y="0"/>
                </a:lnTo>
                <a:lnTo>
                  <a:pt x="835006" y="835006"/>
                </a:lnTo>
                <a:lnTo>
                  <a:pt x="0" y="83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231057" y="1080294"/>
            <a:ext cx="12579429" cy="125413"/>
            <a:chOff x="0" y="0"/>
            <a:chExt cx="16772572" cy="16721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4207016" y="3238563"/>
            <a:ext cx="14080984" cy="4846366"/>
          </a:xfrm>
          <a:custGeom>
            <a:avLst/>
            <a:gdLst/>
            <a:ahLst/>
            <a:cxnLst/>
            <a:rect r="r" b="b" t="t" l="l"/>
            <a:pathLst>
              <a:path h="4846366" w="14080984">
                <a:moveTo>
                  <a:pt x="0" y="0"/>
                </a:moveTo>
                <a:lnTo>
                  <a:pt x="14080984" y="0"/>
                </a:lnTo>
                <a:lnTo>
                  <a:pt x="14080984" y="4846366"/>
                </a:lnTo>
                <a:lnTo>
                  <a:pt x="0" y="48463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5037490" y="-76200"/>
            <a:ext cx="12593949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i="true" spc="82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 QUESTION</a:t>
            </a:r>
          </a:p>
        </p:txBody>
      </p:sp>
    </p:spTree>
  </p:cSld>
  <p:clrMapOvr>
    <a:masterClrMapping/>
  </p:clrMapOvr>
</p:sld>
</file>

<file path=ppt/slides/slide1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7" cy="10756353"/>
          </a:xfrm>
          <a:custGeom>
            <a:avLst/>
            <a:gdLst/>
            <a:ahLst/>
            <a:cxnLst/>
            <a:rect r="r" b="b" t="t" l="l"/>
            <a:pathLst>
              <a:path h="10756353" w="4218457">
                <a:moveTo>
                  <a:pt x="0" y="0"/>
                </a:moveTo>
                <a:lnTo>
                  <a:pt x="4218457" y="0"/>
                </a:lnTo>
                <a:lnTo>
                  <a:pt x="4218457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69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5400000">
            <a:off x="1331730" y="1141317"/>
            <a:ext cx="1188871" cy="1194200"/>
            <a:chOff x="0" y="0"/>
            <a:chExt cx="1585162" cy="15922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807778" y="1706046"/>
            <a:ext cx="835006" cy="835006"/>
          </a:xfrm>
          <a:custGeom>
            <a:avLst/>
            <a:gdLst/>
            <a:ahLst/>
            <a:cxnLst/>
            <a:rect r="r" b="b" t="t" l="l"/>
            <a:pathLst>
              <a:path h="835006" w="835006">
                <a:moveTo>
                  <a:pt x="0" y="0"/>
                </a:moveTo>
                <a:lnTo>
                  <a:pt x="835006" y="0"/>
                </a:lnTo>
                <a:lnTo>
                  <a:pt x="835006" y="835006"/>
                </a:lnTo>
                <a:lnTo>
                  <a:pt x="0" y="83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231057" y="1080294"/>
            <a:ext cx="12579429" cy="125413"/>
            <a:chOff x="0" y="0"/>
            <a:chExt cx="16772572" cy="16721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4254539" y="2541052"/>
            <a:ext cx="13775911" cy="6467673"/>
          </a:xfrm>
          <a:custGeom>
            <a:avLst/>
            <a:gdLst/>
            <a:ahLst/>
            <a:cxnLst/>
            <a:rect r="r" b="b" t="t" l="l"/>
            <a:pathLst>
              <a:path h="6467673" w="13775911">
                <a:moveTo>
                  <a:pt x="0" y="0"/>
                </a:moveTo>
                <a:lnTo>
                  <a:pt x="13775911" y="0"/>
                </a:lnTo>
                <a:lnTo>
                  <a:pt x="13775911" y="6467673"/>
                </a:lnTo>
                <a:lnTo>
                  <a:pt x="0" y="64676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5037490" y="-95250"/>
            <a:ext cx="12593949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i="true" spc="82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 QUESTION</a:t>
            </a:r>
          </a:p>
        </p:txBody>
      </p:sp>
    </p:spTree>
  </p:cSld>
  <p:clrMapOvr>
    <a:masterClrMapping/>
  </p:clrMapOvr>
</p:sld>
</file>

<file path=ppt/slides/slide1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7" cy="10756353"/>
          </a:xfrm>
          <a:custGeom>
            <a:avLst/>
            <a:gdLst/>
            <a:ahLst/>
            <a:cxnLst/>
            <a:rect r="r" b="b" t="t" l="l"/>
            <a:pathLst>
              <a:path h="10756353" w="4218457">
                <a:moveTo>
                  <a:pt x="0" y="0"/>
                </a:moveTo>
                <a:lnTo>
                  <a:pt x="4218457" y="0"/>
                </a:lnTo>
                <a:lnTo>
                  <a:pt x="4218457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69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5400000">
            <a:off x="1331730" y="1141317"/>
            <a:ext cx="1188871" cy="1194200"/>
            <a:chOff x="0" y="0"/>
            <a:chExt cx="1585162" cy="15922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807778" y="1706046"/>
            <a:ext cx="835006" cy="835006"/>
          </a:xfrm>
          <a:custGeom>
            <a:avLst/>
            <a:gdLst/>
            <a:ahLst/>
            <a:cxnLst/>
            <a:rect r="r" b="b" t="t" l="l"/>
            <a:pathLst>
              <a:path h="835006" w="835006">
                <a:moveTo>
                  <a:pt x="0" y="0"/>
                </a:moveTo>
                <a:lnTo>
                  <a:pt x="835006" y="0"/>
                </a:lnTo>
                <a:lnTo>
                  <a:pt x="835006" y="835006"/>
                </a:lnTo>
                <a:lnTo>
                  <a:pt x="0" y="83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231057" y="1080294"/>
            <a:ext cx="12579429" cy="125413"/>
            <a:chOff x="0" y="0"/>
            <a:chExt cx="16772572" cy="16721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3968034" y="2862645"/>
            <a:ext cx="14319966" cy="5245928"/>
          </a:xfrm>
          <a:custGeom>
            <a:avLst/>
            <a:gdLst/>
            <a:ahLst/>
            <a:cxnLst/>
            <a:rect r="r" b="b" t="t" l="l"/>
            <a:pathLst>
              <a:path h="5245928" w="14319966">
                <a:moveTo>
                  <a:pt x="0" y="0"/>
                </a:moveTo>
                <a:lnTo>
                  <a:pt x="14319966" y="0"/>
                </a:lnTo>
                <a:lnTo>
                  <a:pt x="14319966" y="5245928"/>
                </a:lnTo>
                <a:lnTo>
                  <a:pt x="0" y="52459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5005932" y="25979"/>
            <a:ext cx="13029679" cy="936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722"/>
              </a:lnSpc>
            </a:pPr>
            <a:r>
              <a:rPr lang="en-US" sz="5516" i="true" spc="60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 QUESTION</a:t>
            </a:r>
          </a:p>
        </p:txBody>
      </p:sp>
    </p:spTree>
  </p:cSld>
  <p:clrMapOvr>
    <a:masterClrMapping/>
  </p:clrMapOvr>
</p:sld>
</file>

<file path=ppt/slides/slide1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7" cy="10756353"/>
          </a:xfrm>
          <a:custGeom>
            <a:avLst/>
            <a:gdLst/>
            <a:ahLst/>
            <a:cxnLst/>
            <a:rect r="r" b="b" t="t" l="l"/>
            <a:pathLst>
              <a:path h="10756353" w="4218457">
                <a:moveTo>
                  <a:pt x="0" y="0"/>
                </a:moveTo>
                <a:lnTo>
                  <a:pt x="4218457" y="0"/>
                </a:lnTo>
                <a:lnTo>
                  <a:pt x="4218457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69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5400000">
            <a:off x="1331730" y="1141317"/>
            <a:ext cx="1188871" cy="1194200"/>
            <a:chOff x="0" y="0"/>
            <a:chExt cx="1585162" cy="15922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807778" y="1706046"/>
            <a:ext cx="835006" cy="835006"/>
          </a:xfrm>
          <a:custGeom>
            <a:avLst/>
            <a:gdLst/>
            <a:ahLst/>
            <a:cxnLst/>
            <a:rect r="r" b="b" t="t" l="l"/>
            <a:pathLst>
              <a:path h="835006" w="835006">
                <a:moveTo>
                  <a:pt x="0" y="0"/>
                </a:moveTo>
                <a:lnTo>
                  <a:pt x="835006" y="0"/>
                </a:lnTo>
                <a:lnTo>
                  <a:pt x="835006" y="835006"/>
                </a:lnTo>
                <a:lnTo>
                  <a:pt x="0" y="83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231057" y="1080294"/>
            <a:ext cx="12579429" cy="125413"/>
            <a:chOff x="0" y="0"/>
            <a:chExt cx="16772572" cy="16721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4104854" y="3863038"/>
            <a:ext cx="13838636" cy="2315018"/>
          </a:xfrm>
          <a:custGeom>
            <a:avLst/>
            <a:gdLst/>
            <a:ahLst/>
            <a:cxnLst/>
            <a:rect r="r" b="b" t="t" l="l"/>
            <a:pathLst>
              <a:path h="2315018" w="13838636">
                <a:moveTo>
                  <a:pt x="0" y="0"/>
                </a:moveTo>
                <a:lnTo>
                  <a:pt x="13838636" y="0"/>
                </a:lnTo>
                <a:lnTo>
                  <a:pt x="13838636" y="2315018"/>
                </a:lnTo>
                <a:lnTo>
                  <a:pt x="0" y="23150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068" t="0" r="-5675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5037490" y="-133350"/>
            <a:ext cx="12593949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i="true" spc="82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 QUESTION</a:t>
            </a:r>
          </a:p>
        </p:txBody>
      </p:sp>
    </p:spTree>
  </p:cSld>
  <p:clrMapOvr>
    <a:masterClrMapping/>
  </p:clrMapOvr>
</p:sld>
</file>

<file path=ppt/slides/slide1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7" cy="10756353"/>
          </a:xfrm>
          <a:custGeom>
            <a:avLst/>
            <a:gdLst/>
            <a:ahLst/>
            <a:cxnLst/>
            <a:rect r="r" b="b" t="t" l="l"/>
            <a:pathLst>
              <a:path h="10756353" w="4218457">
                <a:moveTo>
                  <a:pt x="0" y="0"/>
                </a:moveTo>
                <a:lnTo>
                  <a:pt x="4218457" y="0"/>
                </a:lnTo>
                <a:lnTo>
                  <a:pt x="4218457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69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5400000">
            <a:off x="1331730" y="1141317"/>
            <a:ext cx="1188871" cy="1194200"/>
            <a:chOff x="0" y="0"/>
            <a:chExt cx="1585162" cy="15922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807778" y="1706046"/>
            <a:ext cx="835006" cy="835006"/>
          </a:xfrm>
          <a:custGeom>
            <a:avLst/>
            <a:gdLst/>
            <a:ahLst/>
            <a:cxnLst/>
            <a:rect r="r" b="b" t="t" l="l"/>
            <a:pathLst>
              <a:path h="835006" w="835006">
                <a:moveTo>
                  <a:pt x="0" y="0"/>
                </a:moveTo>
                <a:lnTo>
                  <a:pt x="835006" y="0"/>
                </a:lnTo>
                <a:lnTo>
                  <a:pt x="835006" y="835006"/>
                </a:lnTo>
                <a:lnTo>
                  <a:pt x="0" y="83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231057" y="1080294"/>
            <a:ext cx="12579429" cy="125413"/>
            <a:chOff x="0" y="0"/>
            <a:chExt cx="16772572" cy="16721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4444374" y="4208318"/>
            <a:ext cx="13780181" cy="1870364"/>
          </a:xfrm>
          <a:custGeom>
            <a:avLst/>
            <a:gdLst/>
            <a:ahLst/>
            <a:cxnLst/>
            <a:rect r="r" b="b" t="t" l="l"/>
            <a:pathLst>
              <a:path h="1870364" w="13780181">
                <a:moveTo>
                  <a:pt x="0" y="0"/>
                </a:moveTo>
                <a:lnTo>
                  <a:pt x="13780181" y="0"/>
                </a:lnTo>
                <a:lnTo>
                  <a:pt x="13780181" y="1870364"/>
                </a:lnTo>
                <a:lnTo>
                  <a:pt x="0" y="18703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5037490" y="-114300"/>
            <a:ext cx="12593949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i="true" spc="82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 QUESTION</a:t>
            </a:r>
          </a:p>
        </p:txBody>
      </p:sp>
    </p:spTree>
  </p:cSld>
  <p:clrMapOvr>
    <a:masterClrMapping/>
  </p:clrMapOvr>
</p:sld>
</file>

<file path=ppt/slides/slide1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C2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83182" y="280007"/>
            <a:ext cx="17326311" cy="9726986"/>
            <a:chOff x="0" y="0"/>
            <a:chExt cx="23101748" cy="1296931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101808" cy="12969367"/>
            </a:xfrm>
            <a:custGeom>
              <a:avLst/>
              <a:gdLst/>
              <a:ahLst/>
              <a:cxnLst/>
              <a:rect r="r" b="b" t="t" l="l"/>
              <a:pathLst>
                <a:path h="12969367" w="23101808">
                  <a:moveTo>
                    <a:pt x="0" y="0"/>
                  </a:moveTo>
                  <a:lnTo>
                    <a:pt x="0" y="12969367"/>
                  </a:lnTo>
                  <a:lnTo>
                    <a:pt x="23101808" y="12969367"/>
                  </a:lnTo>
                  <a:lnTo>
                    <a:pt x="23101808" y="0"/>
                  </a:lnTo>
                  <a:lnTo>
                    <a:pt x="0" y="0"/>
                  </a:lnTo>
                  <a:close/>
                  <a:moveTo>
                    <a:pt x="22688677" y="12556236"/>
                  </a:moveTo>
                  <a:lnTo>
                    <a:pt x="404495" y="12556236"/>
                  </a:lnTo>
                  <a:lnTo>
                    <a:pt x="404495" y="404495"/>
                  </a:lnTo>
                  <a:lnTo>
                    <a:pt x="22688677" y="404495"/>
                  </a:lnTo>
                  <a:lnTo>
                    <a:pt x="22688677" y="12556236"/>
                  </a:lnTo>
                  <a:close/>
                </a:path>
              </a:pathLst>
            </a:custGeom>
            <a:solidFill>
              <a:srgbClr val="AAAAAA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4164464" y="836750"/>
            <a:ext cx="2768138" cy="4114800"/>
          </a:xfrm>
          <a:custGeom>
            <a:avLst/>
            <a:gdLst/>
            <a:ahLst/>
            <a:cxnLst/>
            <a:rect r="r" b="b" t="t" l="l"/>
            <a:pathLst>
              <a:path h="4114800" w="2768138">
                <a:moveTo>
                  <a:pt x="0" y="0"/>
                </a:moveTo>
                <a:lnTo>
                  <a:pt x="2768138" y="0"/>
                </a:lnTo>
                <a:lnTo>
                  <a:pt x="27681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56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882984" y="5283101"/>
            <a:ext cx="4517246" cy="4114800"/>
          </a:xfrm>
          <a:custGeom>
            <a:avLst/>
            <a:gdLst/>
            <a:ahLst/>
            <a:cxnLst/>
            <a:rect r="r" b="b" t="t" l="l"/>
            <a:pathLst>
              <a:path h="4114800" w="4517246">
                <a:moveTo>
                  <a:pt x="0" y="0"/>
                </a:moveTo>
                <a:lnTo>
                  <a:pt x="4517246" y="0"/>
                </a:lnTo>
                <a:lnTo>
                  <a:pt x="4517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368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75341" y="836750"/>
            <a:ext cx="2543695" cy="4114800"/>
          </a:xfrm>
          <a:custGeom>
            <a:avLst/>
            <a:gdLst/>
            <a:ahLst/>
            <a:cxnLst/>
            <a:rect r="r" b="b" t="t" l="l"/>
            <a:pathLst>
              <a:path h="4114800" w="2543695">
                <a:moveTo>
                  <a:pt x="0" y="0"/>
                </a:moveTo>
                <a:lnTo>
                  <a:pt x="2543695" y="0"/>
                </a:lnTo>
                <a:lnTo>
                  <a:pt x="25436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33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75341" y="5283101"/>
            <a:ext cx="2289325" cy="4114800"/>
          </a:xfrm>
          <a:custGeom>
            <a:avLst/>
            <a:gdLst/>
            <a:ahLst/>
            <a:cxnLst/>
            <a:rect r="r" b="b" t="t" l="l"/>
            <a:pathLst>
              <a:path h="4114800" w="2289325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-39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4872038" y="2551250"/>
            <a:ext cx="8543925" cy="1714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Cyber Security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914042" y="4744412"/>
            <a:ext cx="6264591" cy="2412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040606"/>
                </a:solidFill>
                <a:latin typeface="Lumios Marker"/>
                <a:ea typeface="Lumios Marker"/>
                <a:cs typeface="Lumios Marker"/>
                <a:sym typeface="Lumios Marker"/>
              </a:rPr>
              <a:t>Solutions and Prevention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537237" y="155790"/>
            <a:ext cx="13213526" cy="9925515"/>
            <a:chOff x="0" y="0"/>
            <a:chExt cx="17618034" cy="132340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2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C2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43193" y="3630035"/>
            <a:ext cx="5216221" cy="6383460"/>
            <a:chOff x="0" y="0"/>
            <a:chExt cx="6954961" cy="85112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954901" cy="8511286"/>
            </a:xfrm>
            <a:custGeom>
              <a:avLst/>
              <a:gdLst/>
              <a:ahLst/>
              <a:cxnLst/>
              <a:rect r="r" b="b" t="t" l="l"/>
              <a:pathLst>
                <a:path h="8511286" w="6954901">
                  <a:moveTo>
                    <a:pt x="0" y="0"/>
                  </a:moveTo>
                  <a:lnTo>
                    <a:pt x="0" y="8511286"/>
                  </a:lnTo>
                  <a:lnTo>
                    <a:pt x="6954901" y="8511286"/>
                  </a:lnTo>
                  <a:lnTo>
                    <a:pt x="6954901" y="0"/>
                  </a:lnTo>
                  <a:lnTo>
                    <a:pt x="0" y="0"/>
                  </a:lnTo>
                  <a:close/>
                  <a:moveTo>
                    <a:pt x="6683883" y="8240141"/>
                  </a:moveTo>
                  <a:lnTo>
                    <a:pt x="265430" y="8240141"/>
                  </a:lnTo>
                  <a:lnTo>
                    <a:pt x="265430" y="265430"/>
                  </a:lnTo>
                  <a:lnTo>
                    <a:pt x="6683883" y="265430"/>
                  </a:lnTo>
                  <a:lnTo>
                    <a:pt x="6683883" y="8240141"/>
                  </a:lnTo>
                  <a:close/>
                </a:path>
              </a:pathLst>
            </a:custGeom>
            <a:solidFill>
              <a:srgbClr val="D9D9D9">
                <a:alpha val="20392"/>
              </a:srgbClr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736399" y="3989507"/>
            <a:ext cx="1816626" cy="2700390"/>
          </a:xfrm>
          <a:custGeom>
            <a:avLst/>
            <a:gdLst/>
            <a:ahLst/>
            <a:cxnLst/>
            <a:rect r="r" b="b" t="t" l="l"/>
            <a:pathLst>
              <a:path h="2700390" w="1816626">
                <a:moveTo>
                  <a:pt x="0" y="0"/>
                </a:moveTo>
                <a:lnTo>
                  <a:pt x="1816626" y="0"/>
                </a:lnTo>
                <a:lnTo>
                  <a:pt x="1816626" y="2700390"/>
                </a:lnTo>
                <a:lnTo>
                  <a:pt x="0" y="2700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38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064435" y="6915013"/>
            <a:ext cx="2964500" cy="2700390"/>
          </a:xfrm>
          <a:custGeom>
            <a:avLst/>
            <a:gdLst/>
            <a:ahLst/>
            <a:cxnLst/>
            <a:rect r="r" b="b" t="t" l="l"/>
            <a:pathLst>
              <a:path h="2700390" w="2964500">
                <a:moveTo>
                  <a:pt x="0" y="0"/>
                </a:moveTo>
                <a:lnTo>
                  <a:pt x="2964500" y="0"/>
                </a:lnTo>
                <a:lnTo>
                  <a:pt x="2964500" y="2700390"/>
                </a:lnTo>
                <a:lnTo>
                  <a:pt x="0" y="27003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392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395103" y="3989507"/>
            <a:ext cx="1669332" cy="2700390"/>
          </a:xfrm>
          <a:custGeom>
            <a:avLst/>
            <a:gdLst/>
            <a:ahLst/>
            <a:cxnLst/>
            <a:rect r="r" b="b" t="t" l="l"/>
            <a:pathLst>
              <a:path h="2700390" w="1669332">
                <a:moveTo>
                  <a:pt x="0" y="0"/>
                </a:moveTo>
                <a:lnTo>
                  <a:pt x="1669332" y="0"/>
                </a:lnTo>
                <a:lnTo>
                  <a:pt x="1669332" y="2700390"/>
                </a:lnTo>
                <a:lnTo>
                  <a:pt x="0" y="2700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45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395103" y="7006628"/>
            <a:ext cx="1502399" cy="2700390"/>
          </a:xfrm>
          <a:custGeom>
            <a:avLst/>
            <a:gdLst/>
            <a:ahLst/>
            <a:cxnLst/>
            <a:rect r="r" b="b" t="t" l="l"/>
            <a:pathLst>
              <a:path h="2700390" w="1502399">
                <a:moveTo>
                  <a:pt x="0" y="0"/>
                </a:moveTo>
                <a:lnTo>
                  <a:pt x="1502399" y="0"/>
                </a:lnTo>
                <a:lnTo>
                  <a:pt x="1502399" y="2700390"/>
                </a:lnTo>
                <a:lnTo>
                  <a:pt x="0" y="27003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-4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073978" y="146265"/>
            <a:ext cx="2140044" cy="861368"/>
          </a:xfrm>
          <a:custGeom>
            <a:avLst/>
            <a:gdLst/>
            <a:ahLst/>
            <a:cxnLst/>
            <a:rect r="r" b="b" t="t" l="l"/>
            <a:pathLst>
              <a:path h="861368" w="2140044">
                <a:moveTo>
                  <a:pt x="0" y="0"/>
                </a:moveTo>
                <a:lnTo>
                  <a:pt x="2140044" y="0"/>
                </a:lnTo>
                <a:lnTo>
                  <a:pt x="2140044" y="861368"/>
                </a:lnTo>
                <a:lnTo>
                  <a:pt x="0" y="861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0000"/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877044" y="-69395"/>
            <a:ext cx="8543925" cy="1714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Cyber Security</a:t>
            </a:r>
          </a:p>
        </p:txBody>
      </p:sp>
      <p:grpSp>
        <p:nvGrpSpPr>
          <p:cNvPr name="Group 10" id="10"/>
          <p:cNvGrpSpPr/>
          <p:nvPr/>
        </p:nvGrpSpPr>
        <p:grpSpPr>
          <a:xfrm rot="9290647">
            <a:off x="6338133" y="2148179"/>
            <a:ext cx="2638647" cy="47625"/>
            <a:chOff x="0" y="0"/>
            <a:chExt cx="3518196" cy="635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18154" cy="63500"/>
            </a:xfrm>
            <a:custGeom>
              <a:avLst/>
              <a:gdLst/>
              <a:ahLst/>
              <a:cxnLst/>
              <a:rect r="r" b="b" t="t" l="l"/>
              <a:pathLst>
                <a:path h="63500" w="3518154">
                  <a:moveTo>
                    <a:pt x="31750" y="0"/>
                  </a:moveTo>
                  <a:lnTo>
                    <a:pt x="3486404" y="0"/>
                  </a:lnTo>
                  <a:cubicBezTo>
                    <a:pt x="3503930" y="0"/>
                    <a:pt x="3518154" y="14224"/>
                    <a:pt x="3518154" y="31750"/>
                  </a:cubicBezTo>
                  <a:cubicBezTo>
                    <a:pt x="3518154" y="49276"/>
                    <a:pt x="3503930" y="63500"/>
                    <a:pt x="3486404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000000">
                <a:alpha val="20392"/>
              </a:srgbClr>
            </a:solidFill>
          </p:spPr>
        </p:sp>
      </p:grpSp>
      <p:grpSp>
        <p:nvGrpSpPr>
          <p:cNvPr name="Group 12" id="12"/>
          <p:cNvGrpSpPr/>
          <p:nvPr/>
        </p:nvGrpSpPr>
        <p:grpSpPr>
          <a:xfrm rot="1305707">
            <a:off x="10096195" y="2049804"/>
            <a:ext cx="2603956" cy="47625"/>
            <a:chOff x="0" y="0"/>
            <a:chExt cx="3471941" cy="635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471926" cy="63500"/>
            </a:xfrm>
            <a:custGeom>
              <a:avLst/>
              <a:gdLst/>
              <a:ahLst/>
              <a:cxnLst/>
              <a:rect r="r" b="b" t="t" l="l"/>
              <a:pathLst>
                <a:path h="63500" w="3471926">
                  <a:moveTo>
                    <a:pt x="31750" y="0"/>
                  </a:moveTo>
                  <a:lnTo>
                    <a:pt x="3440176" y="0"/>
                  </a:lnTo>
                  <a:cubicBezTo>
                    <a:pt x="3457702" y="0"/>
                    <a:pt x="3471926" y="14224"/>
                    <a:pt x="3471926" y="31750"/>
                  </a:cubicBezTo>
                  <a:cubicBezTo>
                    <a:pt x="3471926" y="49276"/>
                    <a:pt x="3457702" y="63500"/>
                    <a:pt x="3440176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000000">
                <a:alpha val="95294"/>
              </a:srgbClr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1228587" y="3630035"/>
            <a:ext cx="5216221" cy="6383460"/>
            <a:chOff x="0" y="0"/>
            <a:chExt cx="6954961" cy="85112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954901" cy="8511286"/>
            </a:xfrm>
            <a:custGeom>
              <a:avLst/>
              <a:gdLst/>
              <a:ahLst/>
              <a:cxnLst/>
              <a:rect r="r" b="b" t="t" l="l"/>
              <a:pathLst>
                <a:path h="8511286" w="6954901">
                  <a:moveTo>
                    <a:pt x="0" y="0"/>
                  </a:moveTo>
                  <a:lnTo>
                    <a:pt x="0" y="8511286"/>
                  </a:lnTo>
                  <a:lnTo>
                    <a:pt x="6954901" y="8511286"/>
                  </a:lnTo>
                  <a:lnTo>
                    <a:pt x="6954901" y="0"/>
                  </a:lnTo>
                  <a:lnTo>
                    <a:pt x="0" y="0"/>
                  </a:lnTo>
                  <a:close/>
                  <a:moveTo>
                    <a:pt x="6683883" y="8240141"/>
                  </a:moveTo>
                  <a:lnTo>
                    <a:pt x="265430" y="8240141"/>
                  </a:lnTo>
                  <a:lnTo>
                    <a:pt x="265430" y="265430"/>
                  </a:lnTo>
                  <a:lnTo>
                    <a:pt x="6683883" y="265430"/>
                  </a:lnTo>
                  <a:lnTo>
                    <a:pt x="6683883" y="8240141"/>
                  </a:lnTo>
                  <a:close/>
                </a:path>
              </a:pathLst>
            </a:custGeom>
            <a:solidFill>
              <a:srgbClr val="AAAAAA">
                <a:alpha val="95294"/>
              </a:srgbClr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1662343" y="3989507"/>
            <a:ext cx="2660481" cy="2157409"/>
          </a:xfrm>
          <a:custGeom>
            <a:avLst/>
            <a:gdLst/>
            <a:ahLst/>
            <a:cxnLst/>
            <a:rect r="r" b="b" t="t" l="l"/>
            <a:pathLst>
              <a:path h="2157409" w="2660481">
                <a:moveTo>
                  <a:pt x="0" y="0"/>
                </a:moveTo>
                <a:lnTo>
                  <a:pt x="2660481" y="0"/>
                </a:lnTo>
                <a:lnTo>
                  <a:pt x="2660481" y="2157409"/>
                </a:lnTo>
                <a:lnTo>
                  <a:pt x="0" y="21574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-416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662343" y="6821765"/>
            <a:ext cx="1845809" cy="2729019"/>
          </a:xfrm>
          <a:custGeom>
            <a:avLst/>
            <a:gdLst/>
            <a:ahLst/>
            <a:cxnLst/>
            <a:rect r="r" b="b" t="t" l="l"/>
            <a:pathLst>
              <a:path h="2729019" w="1845809">
                <a:moveTo>
                  <a:pt x="0" y="0"/>
                </a:moveTo>
                <a:lnTo>
                  <a:pt x="1845809" y="0"/>
                </a:lnTo>
                <a:lnTo>
                  <a:pt x="1845809" y="2729019"/>
                </a:lnTo>
                <a:lnTo>
                  <a:pt x="0" y="2729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-408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836697" y="7006628"/>
            <a:ext cx="2355875" cy="1811882"/>
          </a:xfrm>
          <a:custGeom>
            <a:avLst/>
            <a:gdLst/>
            <a:ahLst/>
            <a:cxnLst/>
            <a:rect r="r" b="b" t="t" l="l"/>
            <a:pathLst>
              <a:path h="1811882" w="2355875">
                <a:moveTo>
                  <a:pt x="0" y="0"/>
                </a:moveTo>
                <a:lnTo>
                  <a:pt x="2355875" y="0"/>
                </a:lnTo>
                <a:lnTo>
                  <a:pt x="2355875" y="1811882"/>
                </a:lnTo>
                <a:lnTo>
                  <a:pt x="0" y="18118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-1069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3046576" y="2517903"/>
            <a:ext cx="2809453" cy="11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5772">
                <a:solidFill>
                  <a:srgbClr val="000000">
                    <a:alpha val="20392"/>
                  </a:srgbClr>
                </a:solidFill>
                <a:latin typeface="Code Pro"/>
                <a:ea typeface="Code Pro"/>
                <a:cs typeface="Code Pro"/>
                <a:sym typeface="Code Pro"/>
              </a:rPr>
              <a:t>Threats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964893" y="2517903"/>
            <a:ext cx="7743608" cy="11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5772">
                <a:solidFill>
                  <a:srgbClr val="000000">
                    <a:alpha val="95294"/>
                  </a:srgbClr>
                </a:solidFill>
                <a:latin typeface="Code Pro"/>
                <a:ea typeface="Code Pro"/>
                <a:cs typeface="Code Pro"/>
                <a:sym typeface="Code Pro"/>
              </a:rPr>
              <a:t>Solutions/Prevention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2537237" y="2641326"/>
            <a:ext cx="13213526" cy="5318444"/>
          </a:xfrm>
          <a:custGeom>
            <a:avLst/>
            <a:gdLst/>
            <a:ahLst/>
            <a:cxnLst/>
            <a:rect r="r" b="b" t="t" l="l"/>
            <a:pathLst>
              <a:path h="5318444" w="13213526">
                <a:moveTo>
                  <a:pt x="0" y="0"/>
                </a:moveTo>
                <a:lnTo>
                  <a:pt x="13213526" y="0"/>
                </a:lnTo>
                <a:lnTo>
                  <a:pt x="13213526" y="5318444"/>
                </a:lnTo>
                <a:lnTo>
                  <a:pt x="0" y="53184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9999"/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5446645" y="9788570"/>
            <a:ext cx="7394709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F2649">
                    <a:alpha val="80000"/>
                  </a:srgbClr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For more help, please visit </a:t>
            </a:r>
            <a:r>
              <a:rPr lang="en-US" sz="1599" u="sng">
                <a:solidFill>
                  <a:srgbClr val="0F2649">
                    <a:alpha val="80000"/>
                  </a:srgbClr>
                </a:solidFill>
                <a:latin typeface="DejaVu Sans Light"/>
                <a:ea typeface="DejaVu Sans Light"/>
                <a:cs typeface="DejaVu Sans Light"/>
                <a:sym typeface="DejaVu Sans Light"/>
                <a:hlinkClick r:id="rId18" tooltip="http://www.exampaperspractice.co.uk"/>
              </a:rPr>
              <a:t>www.exampaperspractice.co.uk</a:t>
            </a:r>
          </a:p>
        </p:txBody>
      </p:sp>
    </p:spTree>
  </p:cSld>
  <p:clrMapOvr>
    <a:masterClrMapping/>
  </p:clrMapOvr>
</p:sld>
</file>

<file path=ppt/slides/slide1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C2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92452" y="513995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92452" y="2463309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41247" y="2383669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92452" y="4412624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551380" y="4988687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248310" y="4500853"/>
            <a:ext cx="2524243" cy="1066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b="true" sz="227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Spelling and Tone in communications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2841247" y="493167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841247" y="4412624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300176" y="4988687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F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949784" y="4801744"/>
            <a:ext cx="2052215" cy="479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Firewalls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8092452" y="6245476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59490" y="4308947"/>
            <a:ext cx="4764767" cy="5597377"/>
          </a:xfrm>
          <a:custGeom>
            <a:avLst/>
            <a:gdLst/>
            <a:ahLst/>
            <a:cxnLst/>
            <a:rect r="r" b="b" t="t" l="l"/>
            <a:pathLst>
              <a:path h="5597377" w="4764767">
                <a:moveTo>
                  <a:pt x="0" y="0"/>
                </a:moveTo>
                <a:lnTo>
                  <a:pt x="4764767" y="0"/>
                </a:lnTo>
                <a:lnTo>
                  <a:pt x="4764767" y="5597377"/>
                </a:lnTo>
                <a:lnTo>
                  <a:pt x="0" y="55973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49653" y="3372386"/>
            <a:ext cx="6163991" cy="7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6500">
                <a:solidFill>
                  <a:srgbClr val="FFFFFF"/>
                </a:solidFill>
                <a:latin typeface="Lumios Marker"/>
                <a:ea typeface="Lumios Marker"/>
                <a:cs typeface="Lumios Marker"/>
                <a:sym typeface="Lumios Marker"/>
              </a:rPr>
              <a:t>Solution and Prevention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49653" y="539561"/>
            <a:ext cx="5330539" cy="253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Cyber </a:t>
            </a:r>
          </a:p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Security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636642" y="1022043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248310" y="923944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Access Level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551380" y="3039372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248310" y="2916792"/>
            <a:ext cx="2866092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Authentication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300176" y="3040944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864523" y="2741794"/>
            <a:ext cx="3045139" cy="823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4"/>
              </a:lnSpc>
            </a:pPr>
            <a:r>
              <a:rPr lang="en-US" b="true" sz="26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Automating Software Updates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300176" y="1069230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864523" y="944773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Anti-Malware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354469" y="6863196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115727" y="6428430"/>
            <a:ext cx="2768430" cy="92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Privacy</a:t>
            </a:r>
          </a:p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Setting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2841247" y="6266305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3300176" y="6842368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949785" y="6655425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Proxy Server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0497946" y="8213697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0956875" y="8789761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521222" y="8396652"/>
            <a:ext cx="2768430" cy="92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Secure Socket</a:t>
            </a:r>
          </a:p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Layer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9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C2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92452" y="513995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92452" y="2463309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41247" y="2383669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92452" y="4412624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551380" y="4988687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248310" y="4500853"/>
            <a:ext cx="2524243" cy="1066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b="true" sz="227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Spelling and Tone in communications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2841247" y="493167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841247" y="4412624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300176" y="4988687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F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949784" y="4801745"/>
            <a:ext cx="1899815" cy="479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Firewalls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8092452" y="6245476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59490" y="4308947"/>
            <a:ext cx="4764767" cy="5597377"/>
          </a:xfrm>
          <a:custGeom>
            <a:avLst/>
            <a:gdLst/>
            <a:ahLst/>
            <a:cxnLst/>
            <a:rect r="r" b="b" t="t" l="l"/>
            <a:pathLst>
              <a:path h="5597377" w="4764767">
                <a:moveTo>
                  <a:pt x="0" y="0"/>
                </a:moveTo>
                <a:lnTo>
                  <a:pt x="4764767" y="0"/>
                </a:lnTo>
                <a:lnTo>
                  <a:pt x="4764767" y="5597377"/>
                </a:lnTo>
                <a:lnTo>
                  <a:pt x="0" y="5597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49653" y="3372386"/>
            <a:ext cx="6163991" cy="7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6500">
                <a:solidFill>
                  <a:srgbClr val="FFFFFF"/>
                </a:solidFill>
                <a:latin typeface="Lumios Marker"/>
                <a:ea typeface="Lumios Marker"/>
                <a:cs typeface="Lumios Marker"/>
                <a:sym typeface="Lumios Marker"/>
              </a:rPr>
              <a:t>Solution and Prevention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49653" y="539561"/>
            <a:ext cx="5330539" cy="253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Cyber </a:t>
            </a:r>
          </a:p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Security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636642" y="1022043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248310" y="923944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Access Level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551380" y="3039372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248310" y="2916792"/>
            <a:ext cx="2866092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Authentication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300176" y="3040944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864523" y="2741794"/>
            <a:ext cx="3045139" cy="823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4"/>
              </a:lnSpc>
            </a:pPr>
            <a:r>
              <a:rPr lang="en-US" b="true" sz="26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Automating Software Updates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300176" y="1069230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864523" y="944773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Anti-Malware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354469" y="6863196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115727" y="6428430"/>
            <a:ext cx="2768430" cy="92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Privacy</a:t>
            </a:r>
          </a:p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Setting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2841247" y="6266305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3300176" y="6842368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949785" y="6655425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Proxy Server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0497946" y="8213697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0956875" y="8789761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521222" y="8396652"/>
            <a:ext cx="2768430" cy="92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Secure Socket</a:t>
            </a:r>
          </a:p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Layer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1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86678" y="3330929"/>
            <a:ext cx="12314644" cy="2574880"/>
          </a:xfrm>
          <a:custGeom>
            <a:avLst/>
            <a:gdLst/>
            <a:ahLst/>
            <a:cxnLst/>
            <a:rect r="r" b="b" t="t" l="l"/>
            <a:pathLst>
              <a:path h="2574880" w="12314644">
                <a:moveTo>
                  <a:pt x="0" y="0"/>
                </a:moveTo>
                <a:lnTo>
                  <a:pt x="12314644" y="0"/>
                </a:lnTo>
                <a:lnTo>
                  <a:pt x="12314644" y="2574880"/>
                </a:lnTo>
                <a:lnTo>
                  <a:pt x="0" y="2574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60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720494" y="3879071"/>
            <a:ext cx="10426150" cy="1230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32"/>
              </a:lnSpc>
            </a:pPr>
            <a:r>
              <a:rPr lang="en-US" sz="6451" b="true">
                <a:solidFill>
                  <a:srgbClr val="37948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Hypertext Transfer Protocol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403" y="1586322"/>
            <a:ext cx="16252329" cy="6683613"/>
          </a:xfrm>
          <a:custGeom>
            <a:avLst/>
            <a:gdLst/>
            <a:ahLst/>
            <a:cxnLst/>
            <a:rect r="r" b="b" t="t" l="l"/>
            <a:pathLst>
              <a:path h="6683613" w="16252329">
                <a:moveTo>
                  <a:pt x="0" y="0"/>
                </a:moveTo>
                <a:lnTo>
                  <a:pt x="16252329" y="0"/>
                </a:lnTo>
                <a:lnTo>
                  <a:pt x="16252329" y="6683613"/>
                </a:lnTo>
                <a:lnTo>
                  <a:pt x="0" y="66836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00605" y="580096"/>
            <a:ext cx="1031268" cy="1278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87"/>
              </a:lnSpc>
            </a:pPr>
            <a:r>
              <a:rPr lang="en-US" sz="10887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18346" y="389944"/>
            <a:ext cx="5058933" cy="877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32"/>
              </a:lnSpc>
            </a:pPr>
            <a:r>
              <a:rPr lang="en-US" b="true" sz="5442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Access Level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47320" y="1977040"/>
            <a:ext cx="15365939" cy="5578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14278" indent="-304759" lvl="2">
              <a:lnSpc>
                <a:spcPts val="4799"/>
              </a:lnSpc>
              <a:buFont typeface="Arial"/>
              <a:buChar char="⚬"/>
            </a:pPr>
            <a:r>
              <a:rPr lang="en-US" b="true" sz="39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This method of protection is crucial in organizations with numerous users accessing a network, such as the Computer Lab.</a:t>
            </a:r>
          </a:p>
          <a:p>
            <a:pPr algn="l" marL="1371478" indent="-342870" lvl="3">
              <a:lnSpc>
                <a:spcPts val="4799"/>
              </a:lnSpc>
              <a:buFont typeface="Arial"/>
              <a:buChar char="￭"/>
            </a:pPr>
            <a:r>
              <a:rPr lang="en-US" b="true" sz="39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Users are assigned varying levels of </a:t>
            </a:r>
            <a:r>
              <a:rPr lang="en-US" b="true" sz="399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access</a:t>
            </a:r>
            <a:r>
              <a:rPr lang="en-US" b="true" sz="39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based on their roles, enabling control over their behavior while using the networked computers.</a:t>
            </a:r>
          </a:p>
          <a:p>
            <a:pPr algn="l" marL="1371478" indent="-342870" lvl="3">
              <a:lnSpc>
                <a:spcPts val="4799"/>
              </a:lnSpc>
              <a:buFont typeface="Arial"/>
              <a:buChar char="￭"/>
            </a:pPr>
            <a:r>
              <a:rPr lang="en-US" b="true" sz="39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Access levels are particularly significant when working with </a:t>
            </a:r>
            <a:r>
              <a:rPr lang="en-US" b="true" sz="3999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databases</a:t>
            </a:r>
            <a:r>
              <a:rPr lang="en-US" b="true" sz="39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determining permissions for reading, writing, and deleting data.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C2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92452" y="513995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92452" y="2463309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41247" y="2383669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92452" y="4412624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551380" y="4988687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248310" y="4500853"/>
            <a:ext cx="2524243" cy="1066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b="true" sz="227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Spelling and Tone in communications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2841247" y="493167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841247" y="4412624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300176" y="4988687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F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949784" y="4801744"/>
            <a:ext cx="1976015" cy="479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Firewalls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8092452" y="6245476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59490" y="4308947"/>
            <a:ext cx="4764767" cy="5597377"/>
          </a:xfrm>
          <a:custGeom>
            <a:avLst/>
            <a:gdLst/>
            <a:ahLst/>
            <a:cxnLst/>
            <a:rect r="r" b="b" t="t" l="l"/>
            <a:pathLst>
              <a:path h="5597377" w="4764767">
                <a:moveTo>
                  <a:pt x="0" y="0"/>
                </a:moveTo>
                <a:lnTo>
                  <a:pt x="4764767" y="0"/>
                </a:lnTo>
                <a:lnTo>
                  <a:pt x="4764767" y="5597377"/>
                </a:lnTo>
                <a:lnTo>
                  <a:pt x="0" y="5597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49653" y="3372386"/>
            <a:ext cx="6163991" cy="7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6500">
                <a:solidFill>
                  <a:srgbClr val="FFFFFF"/>
                </a:solidFill>
                <a:latin typeface="Lumios Marker"/>
                <a:ea typeface="Lumios Marker"/>
                <a:cs typeface="Lumios Marker"/>
                <a:sym typeface="Lumios Marker"/>
              </a:rPr>
              <a:t>Solution and Prevention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49653" y="539561"/>
            <a:ext cx="5330539" cy="253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Cyber </a:t>
            </a:r>
          </a:p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Security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636642" y="1022043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248310" y="923944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Access Level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551380" y="3039372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248310" y="2916792"/>
            <a:ext cx="2866092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Authentication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300176" y="3040944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864523" y="2741794"/>
            <a:ext cx="3045139" cy="823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4"/>
              </a:lnSpc>
            </a:pPr>
            <a:r>
              <a:rPr lang="en-US" b="true" sz="26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Automating Software Updates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300176" y="1069230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864523" y="944773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Anti-Malware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354469" y="6863196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115727" y="6428430"/>
            <a:ext cx="2768430" cy="92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Privacy</a:t>
            </a:r>
          </a:p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Setting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2841247" y="6266305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3300176" y="6842368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949785" y="6655425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Proxy Server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0497946" y="8213697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0956875" y="8789761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521222" y="8396652"/>
            <a:ext cx="2768430" cy="92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Secure Socket</a:t>
            </a:r>
          </a:p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Layer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1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403" y="1586837"/>
            <a:ext cx="16252329" cy="4812437"/>
          </a:xfrm>
          <a:custGeom>
            <a:avLst/>
            <a:gdLst/>
            <a:ahLst/>
            <a:cxnLst/>
            <a:rect r="r" b="b" t="t" l="l"/>
            <a:pathLst>
              <a:path h="4812437" w="16252329">
                <a:moveTo>
                  <a:pt x="0" y="0"/>
                </a:moveTo>
                <a:lnTo>
                  <a:pt x="16252329" y="0"/>
                </a:lnTo>
                <a:lnTo>
                  <a:pt x="16252329" y="4812437"/>
                </a:lnTo>
                <a:lnTo>
                  <a:pt x="0" y="48124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00605" y="580096"/>
            <a:ext cx="1031268" cy="1278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87"/>
              </a:lnSpc>
            </a:pPr>
            <a:r>
              <a:rPr lang="en-US" sz="10887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18346" y="389944"/>
            <a:ext cx="5058933" cy="877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32"/>
              </a:lnSpc>
            </a:pPr>
            <a:r>
              <a:rPr lang="en-US" b="true" sz="5442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Anti-malware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316239" y="1857076"/>
            <a:ext cx="15365939" cy="4346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14278" indent="-304759" lvl="2">
              <a:lnSpc>
                <a:spcPts val="4799"/>
              </a:lnSpc>
              <a:buFont typeface="Arial"/>
              <a:buChar char="⚬"/>
            </a:pPr>
            <a:r>
              <a:rPr lang="en-US" b="true" sz="39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dangers posed by malicious software include:</a:t>
            </a:r>
          </a:p>
          <a:p>
            <a:pPr algn="l" marL="1371478" indent="-342870" lvl="3">
              <a:lnSpc>
                <a:spcPts val="4799"/>
              </a:lnSpc>
              <a:buFont typeface="Arial"/>
              <a:buChar char="￭"/>
            </a:pPr>
            <a:r>
              <a:rPr lang="en-US" b="true" sz="3999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Theft</a:t>
            </a:r>
            <a:r>
              <a:rPr lang="en-US" b="true" sz="39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of company data.</a:t>
            </a:r>
          </a:p>
          <a:p>
            <a:pPr algn="l" marL="1371478" indent="-342870" lvl="3">
              <a:lnSpc>
                <a:spcPts val="4799"/>
              </a:lnSpc>
              <a:buFont typeface="Arial"/>
              <a:buChar char="￭"/>
            </a:pPr>
            <a:r>
              <a:rPr lang="en-US" b="true" sz="3999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Corruption</a:t>
            </a:r>
            <a:r>
              <a:rPr lang="en-US" b="true" sz="39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of data, making it unreadable.</a:t>
            </a:r>
          </a:p>
          <a:p>
            <a:pPr algn="l" marL="914278" indent="-304759" lvl="2">
              <a:lnSpc>
                <a:spcPts val="4799"/>
              </a:lnSpc>
              <a:buFont typeface="Arial"/>
              <a:buChar char="⚬"/>
            </a:pPr>
            <a:r>
              <a:rPr lang="en-US" b="true" sz="39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Therefore, it is essential for a network to have anti-malware and antivirus applications installed to protect all devices, similar to how vaccines protect against COVID-19.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2383202" y="8032157"/>
            <a:ext cx="6052263" cy="1244479"/>
          </a:xfrm>
          <a:custGeom>
            <a:avLst/>
            <a:gdLst/>
            <a:ahLst/>
            <a:cxnLst/>
            <a:rect r="r" b="b" t="t" l="l"/>
            <a:pathLst>
              <a:path h="1244479" w="6052263">
                <a:moveTo>
                  <a:pt x="0" y="0"/>
                </a:moveTo>
                <a:lnTo>
                  <a:pt x="6052263" y="0"/>
                </a:lnTo>
                <a:lnTo>
                  <a:pt x="6052263" y="1244479"/>
                </a:lnTo>
                <a:lnTo>
                  <a:pt x="0" y="1244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012402" y="8310802"/>
            <a:ext cx="2796940" cy="647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b="true" sz="39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 Virus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9445039" y="8013821"/>
            <a:ext cx="6052263" cy="1244479"/>
          </a:xfrm>
          <a:custGeom>
            <a:avLst/>
            <a:gdLst/>
            <a:ahLst/>
            <a:cxnLst/>
            <a:rect r="r" b="b" t="t" l="l"/>
            <a:pathLst>
              <a:path h="1244479" w="6052263">
                <a:moveTo>
                  <a:pt x="0" y="0"/>
                </a:moveTo>
                <a:lnTo>
                  <a:pt x="6052263" y="0"/>
                </a:lnTo>
                <a:lnTo>
                  <a:pt x="6052263" y="1244479"/>
                </a:lnTo>
                <a:lnTo>
                  <a:pt x="0" y="1244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918144" y="8292466"/>
            <a:ext cx="3458466" cy="647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b="true" sz="39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 Spyware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739612" y="6361174"/>
            <a:ext cx="6416708" cy="6490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85"/>
              </a:lnSpc>
            </a:pPr>
            <a:r>
              <a:rPr lang="en-US" b="true" sz="407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Types of Anti-malware</a:t>
            </a:r>
          </a:p>
        </p:txBody>
      </p:sp>
      <p:grpSp>
        <p:nvGrpSpPr>
          <p:cNvPr name="Group 11" id="11"/>
          <p:cNvGrpSpPr/>
          <p:nvPr/>
        </p:nvGrpSpPr>
        <p:grpSpPr>
          <a:xfrm rot="8421283">
            <a:off x="6701878" y="7440883"/>
            <a:ext cx="1689469" cy="47625"/>
            <a:chOff x="0" y="0"/>
            <a:chExt cx="2252625" cy="635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252599" cy="63500"/>
            </a:xfrm>
            <a:custGeom>
              <a:avLst/>
              <a:gdLst/>
              <a:ahLst/>
              <a:cxnLst/>
              <a:rect r="r" b="b" t="t" l="l"/>
              <a:pathLst>
                <a:path h="63500" w="2252599">
                  <a:moveTo>
                    <a:pt x="31750" y="0"/>
                  </a:moveTo>
                  <a:lnTo>
                    <a:pt x="2220849" y="0"/>
                  </a:lnTo>
                  <a:cubicBezTo>
                    <a:pt x="2238375" y="0"/>
                    <a:pt x="2252599" y="14224"/>
                    <a:pt x="2252599" y="31750"/>
                  </a:cubicBezTo>
                  <a:cubicBezTo>
                    <a:pt x="2252599" y="49276"/>
                    <a:pt x="2238375" y="63500"/>
                    <a:pt x="2220849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3" id="13"/>
          <p:cNvGrpSpPr/>
          <p:nvPr/>
        </p:nvGrpSpPr>
        <p:grpSpPr>
          <a:xfrm rot="1822954">
            <a:off x="8992930" y="7431097"/>
            <a:ext cx="2076282" cy="47625"/>
            <a:chOff x="0" y="0"/>
            <a:chExt cx="2768376" cy="63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768346" cy="63500"/>
            </a:xfrm>
            <a:custGeom>
              <a:avLst/>
              <a:gdLst/>
              <a:ahLst/>
              <a:cxnLst/>
              <a:rect r="r" b="b" t="t" l="l"/>
              <a:pathLst>
                <a:path h="63500" w="2768346">
                  <a:moveTo>
                    <a:pt x="31750" y="0"/>
                  </a:moveTo>
                  <a:lnTo>
                    <a:pt x="2736596" y="0"/>
                  </a:lnTo>
                  <a:cubicBezTo>
                    <a:pt x="2754122" y="0"/>
                    <a:pt x="2768346" y="14224"/>
                    <a:pt x="2768346" y="31750"/>
                  </a:cubicBezTo>
                  <a:cubicBezTo>
                    <a:pt x="2768346" y="49276"/>
                    <a:pt x="2754122" y="63500"/>
                    <a:pt x="2736596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403" y="1586322"/>
            <a:ext cx="16252329" cy="6316327"/>
          </a:xfrm>
          <a:custGeom>
            <a:avLst/>
            <a:gdLst/>
            <a:ahLst/>
            <a:cxnLst/>
            <a:rect r="r" b="b" t="t" l="l"/>
            <a:pathLst>
              <a:path h="6316327" w="16252329">
                <a:moveTo>
                  <a:pt x="0" y="0"/>
                </a:moveTo>
                <a:lnTo>
                  <a:pt x="16252329" y="0"/>
                </a:lnTo>
                <a:lnTo>
                  <a:pt x="16252329" y="6316327"/>
                </a:lnTo>
                <a:lnTo>
                  <a:pt x="0" y="63163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585412" y="9278174"/>
            <a:ext cx="6052263" cy="1244479"/>
          </a:xfrm>
          <a:custGeom>
            <a:avLst/>
            <a:gdLst/>
            <a:ahLst/>
            <a:cxnLst/>
            <a:rect r="r" b="b" t="t" l="l"/>
            <a:pathLst>
              <a:path h="1244479" w="6052263">
                <a:moveTo>
                  <a:pt x="0" y="0"/>
                </a:moveTo>
                <a:lnTo>
                  <a:pt x="6052263" y="0"/>
                </a:lnTo>
                <a:lnTo>
                  <a:pt x="6052263" y="1244479"/>
                </a:lnTo>
                <a:lnTo>
                  <a:pt x="0" y="1244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647249" y="9259838"/>
            <a:ext cx="6052263" cy="1244479"/>
          </a:xfrm>
          <a:custGeom>
            <a:avLst/>
            <a:gdLst/>
            <a:ahLst/>
            <a:cxnLst/>
            <a:rect r="r" b="b" t="t" l="l"/>
            <a:pathLst>
              <a:path h="1244479" w="6052263">
                <a:moveTo>
                  <a:pt x="0" y="0"/>
                </a:moveTo>
                <a:lnTo>
                  <a:pt x="6052263" y="0"/>
                </a:lnTo>
                <a:lnTo>
                  <a:pt x="6052263" y="1244479"/>
                </a:lnTo>
                <a:lnTo>
                  <a:pt x="0" y="12444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447812" y="3201119"/>
            <a:ext cx="6766338" cy="4947885"/>
          </a:xfrm>
          <a:custGeom>
            <a:avLst/>
            <a:gdLst/>
            <a:ahLst/>
            <a:cxnLst/>
            <a:rect r="r" b="b" t="t" l="l"/>
            <a:pathLst>
              <a:path h="4947885" w="6766338">
                <a:moveTo>
                  <a:pt x="0" y="0"/>
                </a:moveTo>
                <a:lnTo>
                  <a:pt x="6766338" y="0"/>
                </a:lnTo>
                <a:lnTo>
                  <a:pt x="6766338" y="4947885"/>
                </a:lnTo>
                <a:lnTo>
                  <a:pt x="0" y="49478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00605" y="580096"/>
            <a:ext cx="1031268" cy="1278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87"/>
              </a:lnSpc>
            </a:pPr>
            <a:r>
              <a:rPr lang="en-US" sz="10887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918346" y="389944"/>
            <a:ext cx="5058933" cy="877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32"/>
              </a:lnSpc>
            </a:pPr>
            <a:r>
              <a:rPr lang="en-US" b="true" sz="5442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 virus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72470" y="1748768"/>
            <a:ext cx="15943061" cy="1645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08615" indent="-269538" lvl="2">
              <a:lnSpc>
                <a:spcPts val="4245"/>
              </a:lnSpc>
              <a:buFont typeface="Arial"/>
              <a:buChar char="⚬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Anti-virus software are constantly scanning documents, files and also incoming data from the internet. </a:t>
            </a:r>
          </a:p>
          <a:p>
            <a:pPr algn="l" marL="808615" indent="-269538" lvl="2">
              <a:lnSpc>
                <a:spcPts val="4245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4214611" y="9556819"/>
            <a:ext cx="2796940" cy="647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b="true" sz="39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 Virus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120354" y="9538483"/>
            <a:ext cx="3458466" cy="647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b="true" sz="3999">
                <a:solidFill>
                  <a:srgbClr val="000000">
                    <a:alpha val="37255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 Spyware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1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403" y="1586322"/>
            <a:ext cx="16252329" cy="6316327"/>
          </a:xfrm>
          <a:custGeom>
            <a:avLst/>
            <a:gdLst/>
            <a:ahLst/>
            <a:cxnLst/>
            <a:rect r="r" b="b" t="t" l="l"/>
            <a:pathLst>
              <a:path h="6316327" w="16252329">
                <a:moveTo>
                  <a:pt x="0" y="0"/>
                </a:moveTo>
                <a:lnTo>
                  <a:pt x="16252329" y="0"/>
                </a:lnTo>
                <a:lnTo>
                  <a:pt x="16252329" y="6316327"/>
                </a:lnTo>
                <a:lnTo>
                  <a:pt x="0" y="63163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00605" y="580096"/>
            <a:ext cx="1031268" cy="1278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87"/>
              </a:lnSpc>
            </a:pPr>
            <a:r>
              <a:rPr lang="en-US" sz="10887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18346" y="389944"/>
            <a:ext cx="5058933" cy="877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32"/>
              </a:lnSpc>
            </a:pPr>
            <a:r>
              <a:rPr lang="en-US" b="true" sz="5442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 virus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72470" y="1748768"/>
            <a:ext cx="15943061" cy="4877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08615" indent="-269538" lvl="2">
              <a:lnSpc>
                <a:spcPts val="4245"/>
              </a:lnSpc>
              <a:buFont typeface="Arial"/>
              <a:buChar char="⚬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Anti-virus software continually scans documents, files, and incoming internet data.</a:t>
            </a:r>
          </a:p>
          <a:p>
            <a:pPr algn="l" marL="1265815" indent="-316454" lvl="3">
              <a:lnSpc>
                <a:spcPts val="4245"/>
              </a:lnSpc>
              <a:buFont typeface="Arial"/>
              <a:buChar char="￭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It detects </a:t>
            </a:r>
            <a:r>
              <a:rPr lang="en-US" b="true" sz="3536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suspicious activity</a:t>
            </a: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and files before they are accessed or stored, warning users against opening them.</a:t>
            </a:r>
          </a:p>
          <a:p>
            <a:pPr algn="l" marL="1265815" indent="-316454" lvl="3">
              <a:lnSpc>
                <a:spcPts val="4245"/>
              </a:lnSpc>
              <a:buFont typeface="Arial"/>
              <a:buChar char="￭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If a harmful file is detected, the anti-virus quarantines it to </a:t>
            </a:r>
            <a:r>
              <a:rPr lang="en-US" b="true" sz="353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isolate</a:t>
            </a: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it from the network, preventing further installation or spreading to other areas of the network or hard drive.</a:t>
            </a:r>
          </a:p>
          <a:p>
            <a:pPr algn="l" marL="1265815" indent="-316454" lvl="3">
              <a:lnSpc>
                <a:spcPts val="4245"/>
              </a:lnSpc>
              <a:buFont typeface="Arial"/>
              <a:buChar char="￭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Upon user command, the software can then </a:t>
            </a:r>
            <a:r>
              <a:rPr lang="en-US" b="true" sz="353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remove</a:t>
            </a: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and </a:t>
            </a:r>
            <a:r>
              <a:rPr lang="en-US" b="true" sz="353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delete</a:t>
            </a: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the identified malware or virus.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2585412" y="9278174"/>
            <a:ext cx="6052263" cy="1244479"/>
          </a:xfrm>
          <a:custGeom>
            <a:avLst/>
            <a:gdLst/>
            <a:ahLst/>
            <a:cxnLst/>
            <a:rect r="r" b="b" t="t" l="l"/>
            <a:pathLst>
              <a:path h="1244479" w="6052263">
                <a:moveTo>
                  <a:pt x="0" y="0"/>
                </a:moveTo>
                <a:lnTo>
                  <a:pt x="6052263" y="0"/>
                </a:lnTo>
                <a:lnTo>
                  <a:pt x="6052263" y="1244479"/>
                </a:lnTo>
                <a:lnTo>
                  <a:pt x="0" y="1244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214611" y="9556819"/>
            <a:ext cx="2796940" cy="647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b="true" sz="39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 Virus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9647249" y="9259838"/>
            <a:ext cx="6052263" cy="1244479"/>
          </a:xfrm>
          <a:custGeom>
            <a:avLst/>
            <a:gdLst/>
            <a:ahLst/>
            <a:cxnLst/>
            <a:rect r="r" b="b" t="t" l="l"/>
            <a:pathLst>
              <a:path h="1244479" w="6052263">
                <a:moveTo>
                  <a:pt x="0" y="0"/>
                </a:moveTo>
                <a:lnTo>
                  <a:pt x="6052263" y="0"/>
                </a:lnTo>
                <a:lnTo>
                  <a:pt x="6052263" y="1244479"/>
                </a:lnTo>
                <a:lnTo>
                  <a:pt x="0" y="12444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1120354" y="9538483"/>
            <a:ext cx="3458466" cy="647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b="true" sz="3999">
                <a:solidFill>
                  <a:srgbClr val="000000">
                    <a:alpha val="37255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 Spyware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403" y="1586322"/>
            <a:ext cx="16252329" cy="6316327"/>
          </a:xfrm>
          <a:custGeom>
            <a:avLst/>
            <a:gdLst/>
            <a:ahLst/>
            <a:cxnLst/>
            <a:rect r="r" b="b" t="t" l="l"/>
            <a:pathLst>
              <a:path h="6316327" w="16252329">
                <a:moveTo>
                  <a:pt x="0" y="0"/>
                </a:moveTo>
                <a:lnTo>
                  <a:pt x="16252329" y="0"/>
                </a:lnTo>
                <a:lnTo>
                  <a:pt x="16252329" y="6316327"/>
                </a:lnTo>
                <a:lnTo>
                  <a:pt x="0" y="63163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00605" y="580096"/>
            <a:ext cx="1031268" cy="1278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887"/>
              </a:lnSpc>
            </a:pPr>
            <a:r>
              <a:rPr lang="en-US" sz="10887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918346" y="389944"/>
            <a:ext cx="5058933" cy="877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32"/>
              </a:lnSpc>
            </a:pPr>
            <a:r>
              <a:rPr lang="en-US" b="true" sz="5442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 spyware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72470" y="2018261"/>
            <a:ext cx="15943061" cy="4340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08615" indent="-269538" lvl="2">
              <a:lnSpc>
                <a:spcPts val="4245"/>
              </a:lnSpc>
              <a:buFont typeface="Arial"/>
              <a:buChar char="⚬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Spyware functions by clandestinely collecting information through monitoring a user’s computer activities.</a:t>
            </a:r>
          </a:p>
          <a:p>
            <a:pPr algn="l" marL="808615" indent="-269538" lvl="2">
              <a:lnSpc>
                <a:spcPts val="4245"/>
              </a:lnSpc>
            </a:pPr>
          </a:p>
          <a:p>
            <a:pPr algn="l" marL="1265815" indent="-316454" lvl="3">
              <a:lnSpc>
                <a:spcPts val="4245"/>
              </a:lnSpc>
              <a:buFont typeface="Arial"/>
              <a:buChar char="￭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It identifies spyware by detecting </a:t>
            </a:r>
            <a:r>
              <a:rPr lang="en-US" b="true" sz="353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common characteristics </a:t>
            </a: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typically associated with such malicious software, thereby flagging potential security risks.</a:t>
            </a:r>
          </a:p>
          <a:p>
            <a:pPr algn="l" marL="1265815" indent="-316454" lvl="3">
              <a:lnSpc>
                <a:spcPts val="4245"/>
              </a:lnSpc>
              <a:buFont typeface="Arial"/>
              <a:buChar char="￭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software examines </a:t>
            </a:r>
            <a:r>
              <a:rPr lang="en-US" b="true" sz="3536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file structures </a:t>
            </a: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known to be linked with spyware, enabling its identification and removal.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2585412" y="9278174"/>
            <a:ext cx="6052263" cy="1244479"/>
          </a:xfrm>
          <a:custGeom>
            <a:avLst/>
            <a:gdLst/>
            <a:ahLst/>
            <a:cxnLst/>
            <a:rect r="r" b="b" t="t" l="l"/>
            <a:pathLst>
              <a:path h="1244479" w="6052263">
                <a:moveTo>
                  <a:pt x="0" y="0"/>
                </a:moveTo>
                <a:lnTo>
                  <a:pt x="6052263" y="0"/>
                </a:lnTo>
                <a:lnTo>
                  <a:pt x="6052263" y="1244479"/>
                </a:lnTo>
                <a:lnTo>
                  <a:pt x="0" y="1244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214611" y="9556819"/>
            <a:ext cx="2796940" cy="647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b="true" sz="3999">
                <a:solidFill>
                  <a:srgbClr val="000000">
                    <a:alpha val="12549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 Virus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9647249" y="9259838"/>
            <a:ext cx="6052263" cy="1244479"/>
          </a:xfrm>
          <a:custGeom>
            <a:avLst/>
            <a:gdLst/>
            <a:ahLst/>
            <a:cxnLst/>
            <a:rect r="r" b="b" t="t" l="l"/>
            <a:pathLst>
              <a:path h="1244479" w="6052263">
                <a:moveTo>
                  <a:pt x="0" y="0"/>
                </a:moveTo>
                <a:lnTo>
                  <a:pt x="6052263" y="0"/>
                </a:lnTo>
                <a:lnTo>
                  <a:pt x="6052263" y="1244479"/>
                </a:lnTo>
                <a:lnTo>
                  <a:pt x="0" y="12444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1120354" y="9538483"/>
            <a:ext cx="3458466" cy="647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b="true" sz="3999">
                <a:solidFill>
                  <a:srgbClr val="000000">
                    <a:alpha val="92549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 Spyware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C2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92452" y="513995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92452" y="2463309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41247" y="2383669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92452" y="4412624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551380" y="4988687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248310" y="4500853"/>
            <a:ext cx="2524243" cy="1066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b="true" sz="227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Spelling and Tone in communications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2841247" y="493167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841247" y="4412624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300176" y="4988687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F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949784" y="4801744"/>
            <a:ext cx="1899815" cy="479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Firewalls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8092452" y="6245476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59490" y="4308947"/>
            <a:ext cx="4764767" cy="5597377"/>
          </a:xfrm>
          <a:custGeom>
            <a:avLst/>
            <a:gdLst/>
            <a:ahLst/>
            <a:cxnLst/>
            <a:rect r="r" b="b" t="t" l="l"/>
            <a:pathLst>
              <a:path h="5597377" w="4764767">
                <a:moveTo>
                  <a:pt x="0" y="0"/>
                </a:moveTo>
                <a:lnTo>
                  <a:pt x="4764767" y="0"/>
                </a:lnTo>
                <a:lnTo>
                  <a:pt x="4764767" y="5597377"/>
                </a:lnTo>
                <a:lnTo>
                  <a:pt x="0" y="5597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49653" y="3372386"/>
            <a:ext cx="6163991" cy="7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6500">
                <a:solidFill>
                  <a:srgbClr val="FFFFFF"/>
                </a:solidFill>
                <a:latin typeface="Lumios Marker"/>
                <a:ea typeface="Lumios Marker"/>
                <a:cs typeface="Lumios Marker"/>
                <a:sym typeface="Lumios Marker"/>
              </a:rPr>
              <a:t>Solution and Prevention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49653" y="539561"/>
            <a:ext cx="5330539" cy="253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Cyber </a:t>
            </a:r>
          </a:p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Security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636642" y="1022043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248310" y="923944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Access Level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551380" y="3039372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248310" y="2916792"/>
            <a:ext cx="2866092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Authentication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300176" y="3040944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864523" y="2741794"/>
            <a:ext cx="3045139" cy="823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4"/>
              </a:lnSpc>
            </a:pPr>
            <a:r>
              <a:rPr lang="en-US" b="true" sz="26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Automating Software Updates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300176" y="1069230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864523" y="944773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Anti-Malware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354469" y="6863196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115727" y="6428430"/>
            <a:ext cx="2768430" cy="92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Privacy</a:t>
            </a:r>
          </a:p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Setting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2841247" y="6266305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3300176" y="6842368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949785" y="6655425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Proxy Server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0497946" y="8213697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0956875" y="8789761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521222" y="8396652"/>
            <a:ext cx="2768430" cy="92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Secure Socket</a:t>
            </a:r>
          </a:p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Layer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1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403" y="1529573"/>
            <a:ext cx="16252329" cy="1920379"/>
          </a:xfrm>
          <a:custGeom>
            <a:avLst/>
            <a:gdLst/>
            <a:ahLst/>
            <a:cxnLst/>
            <a:rect r="r" b="b" t="t" l="l"/>
            <a:pathLst>
              <a:path h="1920379" w="16252329">
                <a:moveTo>
                  <a:pt x="0" y="0"/>
                </a:moveTo>
                <a:lnTo>
                  <a:pt x="16252329" y="0"/>
                </a:lnTo>
                <a:lnTo>
                  <a:pt x="16252329" y="1920379"/>
                </a:lnTo>
                <a:lnTo>
                  <a:pt x="0" y="19203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72470" y="1919484"/>
            <a:ext cx="14598669" cy="1106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08615" indent="-269538" lvl="2">
              <a:lnSpc>
                <a:spcPts val="4245"/>
              </a:lnSpc>
              <a:buFont typeface="Arial"/>
              <a:buChar char="⚬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Authentication refers to the ability of a user to prove who they are.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05121" y="627524"/>
            <a:ext cx="948630" cy="1164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14"/>
              </a:lnSpc>
            </a:pPr>
            <a:r>
              <a:rPr lang="en-US" sz="10013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976614" y="377110"/>
            <a:ext cx="4817709" cy="829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7"/>
              </a:lnSpc>
            </a:pPr>
            <a:r>
              <a:rPr lang="en-US" b="true" sz="500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Authentication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805121" y="4601209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5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76614" y="6704530"/>
            <a:ext cx="2413782" cy="1645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45"/>
              </a:lnSpc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Password and user names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5242193" y="4601209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5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374449" y="7016210"/>
            <a:ext cx="3092257" cy="1012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7"/>
              </a:lnSpc>
            </a:pPr>
            <a:r>
              <a:rPr lang="en-US" b="true" sz="31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Biometrics</a:t>
            </a:r>
          </a:p>
          <a:p>
            <a:pPr algn="ctr">
              <a:lnSpc>
                <a:spcPts val="3837"/>
              </a:lnSpc>
            </a:pPr>
            <a:r>
              <a:rPr lang="en-US" b="true" sz="31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Authentication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9593907" y="4601209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5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726162" y="7016210"/>
            <a:ext cx="3092257" cy="1012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7"/>
              </a:lnSpc>
            </a:pPr>
            <a:r>
              <a:rPr lang="en-US" b="true" sz="31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Two-step verification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3935028" y="4601209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5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4067284" y="7016210"/>
            <a:ext cx="3092257" cy="1012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7"/>
              </a:lnSpc>
            </a:pPr>
            <a:r>
              <a:rPr lang="en-US" b="true" sz="31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Credit Card &amp; Hotel Card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403" y="1529573"/>
            <a:ext cx="16252329" cy="3886978"/>
          </a:xfrm>
          <a:custGeom>
            <a:avLst/>
            <a:gdLst/>
            <a:ahLst/>
            <a:cxnLst/>
            <a:rect r="r" b="b" t="t" l="l"/>
            <a:pathLst>
              <a:path h="3886978" w="16252329">
                <a:moveTo>
                  <a:pt x="0" y="0"/>
                </a:moveTo>
                <a:lnTo>
                  <a:pt x="16252329" y="0"/>
                </a:lnTo>
                <a:lnTo>
                  <a:pt x="16252329" y="3886978"/>
                </a:lnTo>
                <a:lnTo>
                  <a:pt x="0" y="38869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72470" y="6205824"/>
            <a:ext cx="3212998" cy="4081176"/>
          </a:xfrm>
          <a:custGeom>
            <a:avLst/>
            <a:gdLst/>
            <a:ahLst/>
            <a:cxnLst/>
            <a:rect r="r" b="b" t="t" l="l"/>
            <a:pathLst>
              <a:path h="4081176" w="3212998">
                <a:moveTo>
                  <a:pt x="0" y="0"/>
                </a:moveTo>
                <a:lnTo>
                  <a:pt x="3212998" y="0"/>
                </a:lnTo>
                <a:lnTo>
                  <a:pt x="3212998" y="4081176"/>
                </a:lnTo>
                <a:lnTo>
                  <a:pt x="0" y="4081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76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79436" y="2132880"/>
            <a:ext cx="14598669" cy="27235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08615" indent="-269538" lvl="2">
              <a:lnSpc>
                <a:spcPts val="4245"/>
              </a:lnSpc>
              <a:buFont typeface="Arial"/>
              <a:buChar char="⚬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Examples of where password is used: </a:t>
            </a:r>
          </a:p>
          <a:p>
            <a:pPr algn="l" marL="1445073" indent="-361268" lvl="3">
              <a:lnSpc>
                <a:spcPts val="4245"/>
              </a:lnSpc>
              <a:buFont typeface="Arial"/>
              <a:buChar char="￭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websites</a:t>
            </a:r>
          </a:p>
          <a:p>
            <a:pPr algn="l" marL="1445073" indent="-361268" lvl="3">
              <a:lnSpc>
                <a:spcPts val="4245"/>
              </a:lnSpc>
              <a:buFont typeface="Arial"/>
              <a:buChar char="￭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mobile phones, etc</a:t>
            </a:r>
          </a:p>
          <a:p>
            <a:pPr algn="l" marL="808615" indent="-269538" lvl="2">
              <a:lnSpc>
                <a:spcPts val="4245"/>
              </a:lnSpc>
              <a:buFont typeface="Arial"/>
              <a:buChar char="⚬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Password should be strong enough to stop criminals from guessing them.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05121" y="627524"/>
            <a:ext cx="948630" cy="1164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14"/>
              </a:lnSpc>
            </a:pPr>
            <a:r>
              <a:rPr lang="en-US" sz="10013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623769" y="8208312"/>
            <a:ext cx="2310400" cy="1586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2"/>
              </a:lnSpc>
            </a:pPr>
            <a:r>
              <a:rPr lang="en-US" b="true" sz="338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Password and user names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5797021" y="8591706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5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148735" y="8591706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5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489856" y="8591706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5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976614" y="377110"/>
            <a:ext cx="11528889" cy="829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7"/>
              </a:lnSpc>
            </a:pPr>
            <a:r>
              <a:rPr lang="en-US" b="true" sz="500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Password and user names</a:t>
            </a:r>
          </a:p>
        </p:txBody>
      </p:sp>
    </p:spTree>
  </p:cSld>
  <p:clrMapOvr>
    <a:masterClrMapping/>
  </p:clrMapOvr>
</p:sld>
</file>

<file path=ppt/slides/slide1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72470" y="6205824"/>
            <a:ext cx="3212998" cy="4081176"/>
          </a:xfrm>
          <a:custGeom>
            <a:avLst/>
            <a:gdLst/>
            <a:ahLst/>
            <a:cxnLst/>
            <a:rect r="r" b="b" t="t" l="l"/>
            <a:pathLst>
              <a:path h="4081176" w="3212998">
                <a:moveTo>
                  <a:pt x="0" y="0"/>
                </a:moveTo>
                <a:lnTo>
                  <a:pt x="3212998" y="0"/>
                </a:lnTo>
                <a:lnTo>
                  <a:pt x="3212998" y="4081176"/>
                </a:lnTo>
                <a:lnTo>
                  <a:pt x="0" y="4081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7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97021" y="8591706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85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148735" y="8591706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8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489856" y="8591706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85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385468" y="1028700"/>
            <a:ext cx="13461156" cy="6863543"/>
          </a:xfrm>
          <a:custGeom>
            <a:avLst/>
            <a:gdLst/>
            <a:ahLst/>
            <a:cxnLst/>
            <a:rect r="r" b="b" t="t" l="l"/>
            <a:pathLst>
              <a:path h="6863543" w="13461156">
                <a:moveTo>
                  <a:pt x="0" y="0"/>
                </a:moveTo>
                <a:lnTo>
                  <a:pt x="13461156" y="0"/>
                </a:lnTo>
                <a:lnTo>
                  <a:pt x="13461156" y="6863543"/>
                </a:lnTo>
                <a:lnTo>
                  <a:pt x="0" y="68635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91592" y="-66675"/>
            <a:ext cx="15282686" cy="829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7"/>
              </a:lnSpc>
            </a:pPr>
            <a:r>
              <a:rPr lang="en-US" b="true" sz="500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Let's try this out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623769" y="8208312"/>
            <a:ext cx="2310400" cy="1586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2"/>
              </a:lnSpc>
            </a:pPr>
            <a:r>
              <a:rPr lang="en-US" b="true" sz="338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Password and user names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1229" y="357169"/>
            <a:ext cx="1732708" cy="2701814"/>
          </a:xfrm>
          <a:custGeom>
            <a:avLst/>
            <a:gdLst/>
            <a:ahLst/>
            <a:cxnLst/>
            <a:rect r="r" b="b" t="t" l="l"/>
            <a:pathLst>
              <a:path h="2701814" w="1732708">
                <a:moveTo>
                  <a:pt x="0" y="0"/>
                </a:moveTo>
                <a:lnTo>
                  <a:pt x="1732708" y="0"/>
                </a:lnTo>
                <a:lnTo>
                  <a:pt x="1732708" y="2701814"/>
                </a:lnTo>
                <a:lnTo>
                  <a:pt x="0" y="2701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8337" t="0" r="-2456940" b="-193458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27066" y="3290138"/>
            <a:ext cx="17478009" cy="56834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28485" indent="-342828" lvl="2">
              <a:lnSpc>
                <a:spcPts val="6298"/>
              </a:lnSpc>
              <a:buFont typeface="Arial"/>
              <a:buChar char="⚬"/>
            </a:pPr>
            <a:r>
              <a:rPr lang="en-US" sz="449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Data packets are transmitted across the internet using various protocols, which are sets of rules governing communication. The specific protocol used for transferring web pages is called </a:t>
            </a:r>
            <a:r>
              <a:rPr lang="en-US" b="true" sz="4498">
                <a:solidFill>
                  <a:srgbClr val="FF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Hypertext Transfer Protocol (HTTP). </a:t>
            </a:r>
          </a:p>
          <a:p>
            <a:pPr algn="l" marL="1028485" indent="-342828" lvl="2">
              <a:lnSpc>
                <a:spcPts val="6298"/>
              </a:lnSpc>
              <a:buFont typeface="Arial"/>
              <a:buChar char="⚬"/>
            </a:pPr>
            <a:r>
              <a:rPr lang="en-US" sz="449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These protocols are essential because they ensure that data sent over the web, which can include private and sensitive information, is transmitted </a:t>
            </a:r>
            <a:r>
              <a:rPr lang="en-US" b="true" sz="4498">
                <a:solidFill>
                  <a:srgbClr val="FF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securely and reliably</a:t>
            </a:r>
            <a:r>
              <a:rPr lang="en-US" sz="449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635023" y="1298285"/>
            <a:ext cx="9762497" cy="991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77"/>
              </a:lnSpc>
            </a:pPr>
            <a:r>
              <a:rPr lang="en-US" sz="5127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= Hypertext Transfer Protocol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5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403" y="1529863"/>
            <a:ext cx="16252329" cy="4675960"/>
          </a:xfrm>
          <a:custGeom>
            <a:avLst/>
            <a:gdLst/>
            <a:ahLst/>
            <a:cxnLst/>
            <a:rect r="r" b="b" t="t" l="l"/>
            <a:pathLst>
              <a:path h="4675960" w="16252329">
                <a:moveTo>
                  <a:pt x="0" y="0"/>
                </a:moveTo>
                <a:lnTo>
                  <a:pt x="16252329" y="0"/>
                </a:lnTo>
                <a:lnTo>
                  <a:pt x="16252329" y="4675960"/>
                </a:lnTo>
                <a:lnTo>
                  <a:pt x="0" y="46759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72470" y="6205824"/>
            <a:ext cx="3212998" cy="4081176"/>
          </a:xfrm>
          <a:custGeom>
            <a:avLst/>
            <a:gdLst/>
            <a:ahLst/>
            <a:cxnLst/>
            <a:rect r="r" b="b" t="t" l="l"/>
            <a:pathLst>
              <a:path h="4081176" w="3212998">
                <a:moveTo>
                  <a:pt x="0" y="0"/>
                </a:moveTo>
                <a:lnTo>
                  <a:pt x="3212998" y="0"/>
                </a:lnTo>
                <a:lnTo>
                  <a:pt x="3212998" y="4081176"/>
                </a:lnTo>
                <a:lnTo>
                  <a:pt x="0" y="4081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76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78291" y="1165636"/>
            <a:ext cx="15814309" cy="48774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45"/>
              </a:lnSpc>
            </a:pPr>
          </a:p>
          <a:p>
            <a:pPr algn="l" marL="808615" indent="-269538" lvl="2">
              <a:lnSpc>
                <a:spcPts val="4245"/>
              </a:lnSpc>
              <a:buFont typeface="Arial"/>
              <a:buChar char="⚬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Combine different types of characters (lowercase, uppercase, special characters).</a:t>
            </a:r>
          </a:p>
          <a:p>
            <a:pPr algn="l" marL="808615" indent="-269538" lvl="2">
              <a:lnSpc>
                <a:spcPts val="4245"/>
              </a:lnSpc>
              <a:buFont typeface="Arial"/>
              <a:buChar char="⚬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Avoid predictable patterns in passwords (e.g., don't use sequential or repetitive patterns).</a:t>
            </a:r>
          </a:p>
          <a:p>
            <a:pPr algn="l" marL="808615" indent="-269538" lvl="2">
              <a:lnSpc>
                <a:spcPts val="4245"/>
              </a:lnSpc>
              <a:buFont typeface="Arial"/>
              <a:buChar char="⚬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Use random patterns for stronger passwords (e.g., "Hp3oe7Ls*(!kajmc").</a:t>
            </a:r>
          </a:p>
          <a:p>
            <a:pPr algn="l" marL="808615" indent="-269538" lvl="2">
              <a:lnSpc>
                <a:spcPts val="4245"/>
              </a:lnSpc>
              <a:buFont typeface="Arial"/>
              <a:buChar char="⚬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Use unique passwords for each account and avoid using the same password across multiple accounts.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05121" y="627524"/>
            <a:ext cx="948630" cy="1164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14"/>
              </a:lnSpc>
            </a:pPr>
            <a:r>
              <a:rPr lang="en-US" sz="10013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623769" y="8208312"/>
            <a:ext cx="2310400" cy="1586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2"/>
              </a:lnSpc>
            </a:pPr>
            <a:r>
              <a:rPr lang="en-US" b="true" sz="338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Password and user names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5797021" y="8591706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5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148735" y="8591706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5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489856" y="8591706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5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976614" y="377110"/>
            <a:ext cx="11528889" cy="829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7"/>
              </a:lnSpc>
            </a:pPr>
            <a:r>
              <a:rPr lang="en-US" b="true" sz="500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Tips for a stronger password</a:t>
            </a:r>
          </a:p>
        </p:txBody>
      </p:sp>
    </p:spTree>
  </p:cSld>
  <p:clrMapOvr>
    <a:masterClrMapping/>
  </p:clrMapOvr>
</p:sld>
</file>

<file path=ppt/slides/slide1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403" y="1529573"/>
            <a:ext cx="16252329" cy="4225051"/>
          </a:xfrm>
          <a:custGeom>
            <a:avLst/>
            <a:gdLst/>
            <a:ahLst/>
            <a:cxnLst/>
            <a:rect r="r" b="b" t="t" l="l"/>
            <a:pathLst>
              <a:path h="4225051" w="16252329">
                <a:moveTo>
                  <a:pt x="0" y="0"/>
                </a:moveTo>
                <a:lnTo>
                  <a:pt x="16252329" y="0"/>
                </a:lnTo>
                <a:lnTo>
                  <a:pt x="16252329" y="4225051"/>
                </a:lnTo>
                <a:lnTo>
                  <a:pt x="0" y="4225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79436" y="8683014"/>
            <a:ext cx="3212998" cy="4081176"/>
          </a:xfrm>
          <a:custGeom>
            <a:avLst/>
            <a:gdLst/>
            <a:ahLst/>
            <a:cxnLst/>
            <a:rect r="r" b="b" t="t" l="l"/>
            <a:pathLst>
              <a:path h="4081176" w="3212998">
                <a:moveTo>
                  <a:pt x="0" y="0"/>
                </a:moveTo>
                <a:lnTo>
                  <a:pt x="3212998" y="0"/>
                </a:lnTo>
                <a:lnTo>
                  <a:pt x="3212998" y="4081176"/>
                </a:lnTo>
                <a:lnTo>
                  <a:pt x="0" y="4081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76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79436" y="2132880"/>
            <a:ext cx="14598669" cy="16455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08615" indent="-269538" lvl="2">
              <a:lnSpc>
                <a:spcPts val="4245"/>
              </a:lnSpc>
              <a:buFont typeface="Arial"/>
              <a:buChar char="⚬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Biometrics relies on certain unique characteristics of human beings:</a:t>
            </a:r>
          </a:p>
          <a:p>
            <a:pPr algn="l" marL="808615" indent="-269538" lvl="2">
              <a:lnSpc>
                <a:spcPts val="4245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805121" y="627524"/>
            <a:ext cx="948630" cy="1164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14"/>
              </a:lnSpc>
            </a:pPr>
            <a:r>
              <a:rPr lang="en-US" sz="10013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B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5787232" y="6023207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5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148735" y="8591706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5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489856" y="8591706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5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854205" y="8384310"/>
            <a:ext cx="3289795" cy="1023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8"/>
              </a:lnSpc>
            </a:pPr>
            <a:r>
              <a:rPr lang="en-US" b="true" sz="3265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Biometric Authentication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976614" y="377110"/>
            <a:ext cx="11528889" cy="829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7"/>
              </a:lnSpc>
            </a:pPr>
            <a:r>
              <a:rPr lang="en-US" b="true" sz="500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Biometric Authentication</a:t>
            </a:r>
          </a:p>
        </p:txBody>
      </p:sp>
    </p:spTree>
  </p:cSld>
  <p:clrMapOvr>
    <a:masterClrMapping/>
  </p:clrMapOvr>
</p:sld>
</file>

<file path=ppt/slides/slide1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403" y="1529573"/>
            <a:ext cx="16252329" cy="4225051"/>
          </a:xfrm>
          <a:custGeom>
            <a:avLst/>
            <a:gdLst/>
            <a:ahLst/>
            <a:cxnLst/>
            <a:rect r="r" b="b" t="t" l="l"/>
            <a:pathLst>
              <a:path h="4225051" w="16252329">
                <a:moveTo>
                  <a:pt x="0" y="0"/>
                </a:moveTo>
                <a:lnTo>
                  <a:pt x="16252329" y="0"/>
                </a:lnTo>
                <a:lnTo>
                  <a:pt x="16252329" y="4225051"/>
                </a:lnTo>
                <a:lnTo>
                  <a:pt x="0" y="4225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79436" y="8683014"/>
            <a:ext cx="3212998" cy="4081176"/>
          </a:xfrm>
          <a:custGeom>
            <a:avLst/>
            <a:gdLst/>
            <a:ahLst/>
            <a:cxnLst/>
            <a:rect r="r" b="b" t="t" l="l"/>
            <a:pathLst>
              <a:path h="4081176" w="3212998">
                <a:moveTo>
                  <a:pt x="0" y="0"/>
                </a:moveTo>
                <a:lnTo>
                  <a:pt x="3212998" y="0"/>
                </a:lnTo>
                <a:lnTo>
                  <a:pt x="3212998" y="4081176"/>
                </a:lnTo>
                <a:lnTo>
                  <a:pt x="0" y="4081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76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79436" y="1881004"/>
            <a:ext cx="14598669" cy="3262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08615" indent="-269538" lvl="2">
              <a:lnSpc>
                <a:spcPts val="4245"/>
              </a:lnSpc>
              <a:buFont typeface="Arial"/>
              <a:buChar char="⚬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Biometrics relies on certain unique characteristics of human beings:</a:t>
            </a:r>
          </a:p>
          <a:p>
            <a:pPr algn="l" marL="1445073" indent="-361268" lvl="3">
              <a:lnSpc>
                <a:spcPts val="4245"/>
              </a:lnSpc>
              <a:buFont typeface="Arial"/>
              <a:buChar char="￭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Fingerprint scans (compare image stored versus image scanned; fingerprints are unique)</a:t>
            </a:r>
          </a:p>
          <a:p>
            <a:pPr algn="l" marL="1445073" indent="-361268" lvl="3">
              <a:lnSpc>
                <a:spcPts val="4245"/>
              </a:lnSpc>
              <a:buFont typeface="Arial"/>
              <a:buChar char="￭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Face recognition</a:t>
            </a:r>
          </a:p>
          <a:p>
            <a:pPr algn="l" marL="1445073" indent="-361268" lvl="3">
              <a:lnSpc>
                <a:spcPts val="4245"/>
              </a:lnSpc>
              <a:buFont typeface="Arial"/>
              <a:buChar char="￭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Voice recognition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05121" y="627524"/>
            <a:ext cx="948630" cy="1164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14"/>
              </a:lnSpc>
            </a:pPr>
            <a:r>
              <a:rPr lang="en-US" sz="10013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B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5787232" y="6023207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5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148735" y="8591706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5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489856" y="8591706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5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854205" y="8384310"/>
            <a:ext cx="3289795" cy="1023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8"/>
              </a:lnSpc>
            </a:pPr>
            <a:r>
              <a:rPr lang="en-US" b="true" sz="3265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Biometric Authentication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976614" y="377110"/>
            <a:ext cx="11528889" cy="829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7"/>
              </a:lnSpc>
            </a:pPr>
            <a:r>
              <a:rPr lang="en-US" b="true" sz="500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Biometric Authentication</a:t>
            </a:r>
          </a:p>
        </p:txBody>
      </p:sp>
    </p:spTree>
  </p:cSld>
  <p:clrMapOvr>
    <a:masterClrMapping/>
  </p:clrMapOvr>
</p:sld>
</file>

<file path=ppt/slides/slide1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403" y="1657610"/>
            <a:ext cx="16252329" cy="4225051"/>
          </a:xfrm>
          <a:custGeom>
            <a:avLst/>
            <a:gdLst/>
            <a:ahLst/>
            <a:cxnLst/>
            <a:rect r="r" b="b" t="t" l="l"/>
            <a:pathLst>
              <a:path h="4225051" w="16252329">
                <a:moveTo>
                  <a:pt x="0" y="0"/>
                </a:moveTo>
                <a:lnTo>
                  <a:pt x="16252329" y="0"/>
                </a:lnTo>
                <a:lnTo>
                  <a:pt x="16252329" y="4225051"/>
                </a:lnTo>
                <a:lnTo>
                  <a:pt x="0" y="4225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79436" y="8683014"/>
            <a:ext cx="3212998" cy="4081176"/>
          </a:xfrm>
          <a:custGeom>
            <a:avLst/>
            <a:gdLst/>
            <a:ahLst/>
            <a:cxnLst/>
            <a:rect r="r" b="b" t="t" l="l"/>
            <a:pathLst>
              <a:path h="4081176" w="3212998">
                <a:moveTo>
                  <a:pt x="0" y="0"/>
                </a:moveTo>
                <a:lnTo>
                  <a:pt x="3212998" y="0"/>
                </a:lnTo>
                <a:lnTo>
                  <a:pt x="3212998" y="4081176"/>
                </a:lnTo>
                <a:lnTo>
                  <a:pt x="0" y="4081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76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79436" y="2009042"/>
            <a:ext cx="14598669" cy="32624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08615" indent="-269538" lvl="2">
              <a:lnSpc>
                <a:spcPts val="4245"/>
              </a:lnSpc>
              <a:buFont typeface="Arial"/>
              <a:buChar char="⚬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Requires two methods of authentication to verify who a user is.</a:t>
            </a:r>
          </a:p>
          <a:p>
            <a:pPr algn="l" marL="808615" indent="-269538" lvl="2">
              <a:lnSpc>
                <a:spcPts val="4245"/>
              </a:lnSpc>
              <a:buFont typeface="Arial"/>
              <a:buChar char="⚬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Example: Online shopping </a:t>
            </a:r>
          </a:p>
          <a:p>
            <a:pPr algn="l" marL="1445073" indent="-361268" lvl="3">
              <a:lnSpc>
                <a:spcPts val="4245"/>
              </a:lnSpc>
              <a:buFont typeface="Arial"/>
              <a:buChar char="￭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Step 1: Enter user name and password</a:t>
            </a:r>
          </a:p>
          <a:p>
            <a:pPr algn="l" marL="1445073" indent="-361268" lvl="3">
              <a:lnSpc>
                <a:spcPts val="4245"/>
              </a:lnSpc>
              <a:buFont typeface="Arial"/>
              <a:buChar char="￭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Step 2: Enter PIN that is sent back to her either in an email or as a text message to her mobile phone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05121" y="627524"/>
            <a:ext cx="948630" cy="1164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14"/>
              </a:lnSpc>
            </a:pPr>
            <a:r>
              <a:rPr lang="en-US" sz="10013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T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5787232" y="8591706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5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182222" y="6023207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5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489856" y="8591706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5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49195" y="8234363"/>
            <a:ext cx="3289795" cy="1023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8"/>
              </a:lnSpc>
            </a:pPr>
            <a:r>
              <a:rPr lang="en-US" b="true" sz="3265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Two-step</a:t>
            </a:r>
          </a:p>
          <a:p>
            <a:pPr algn="ctr">
              <a:lnSpc>
                <a:spcPts val="3918"/>
              </a:lnSpc>
            </a:pPr>
            <a:r>
              <a:rPr lang="en-US" b="true" sz="3265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verification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976614" y="377110"/>
            <a:ext cx="11528889" cy="829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7"/>
              </a:lnSpc>
            </a:pPr>
            <a:r>
              <a:rPr lang="en-US" b="true" sz="500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Two-step verification</a:t>
            </a:r>
          </a:p>
        </p:txBody>
      </p:sp>
    </p:spTree>
  </p:cSld>
  <p:clrMapOvr>
    <a:masterClrMapping/>
  </p:clrMapOvr>
</p:sld>
</file>

<file path=ppt/slides/slide1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403" y="1658716"/>
            <a:ext cx="16252329" cy="5084984"/>
          </a:xfrm>
          <a:custGeom>
            <a:avLst/>
            <a:gdLst/>
            <a:ahLst/>
            <a:cxnLst/>
            <a:rect r="r" b="b" t="t" l="l"/>
            <a:pathLst>
              <a:path h="5084984" w="16252329">
                <a:moveTo>
                  <a:pt x="0" y="0"/>
                </a:moveTo>
                <a:lnTo>
                  <a:pt x="16252329" y="0"/>
                </a:lnTo>
                <a:lnTo>
                  <a:pt x="16252329" y="5084984"/>
                </a:lnTo>
                <a:lnTo>
                  <a:pt x="0" y="5084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79436" y="8683014"/>
            <a:ext cx="3212998" cy="4081176"/>
          </a:xfrm>
          <a:custGeom>
            <a:avLst/>
            <a:gdLst/>
            <a:ahLst/>
            <a:cxnLst/>
            <a:rect r="r" b="b" t="t" l="l"/>
            <a:pathLst>
              <a:path h="4081176" w="3212998">
                <a:moveTo>
                  <a:pt x="0" y="0"/>
                </a:moveTo>
                <a:lnTo>
                  <a:pt x="3212998" y="0"/>
                </a:lnTo>
                <a:lnTo>
                  <a:pt x="3212998" y="4081176"/>
                </a:lnTo>
                <a:lnTo>
                  <a:pt x="0" y="4081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76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79436" y="2009042"/>
            <a:ext cx="14598669" cy="3800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08615" indent="-269538" lvl="2">
              <a:lnSpc>
                <a:spcPts val="4245"/>
              </a:lnSpc>
              <a:buFont typeface="Arial"/>
              <a:buChar char="⚬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hotel card typically features a magnetic stripe on its back, which stores personal information for identification and access purposes.</a:t>
            </a:r>
          </a:p>
          <a:p>
            <a:pPr algn="l" marL="808615" indent="-269538" lvl="2">
              <a:lnSpc>
                <a:spcPts val="4245"/>
              </a:lnSpc>
              <a:buFont typeface="Arial"/>
              <a:buChar char="⚬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credit card or smart card utilizes a chip that stores extensive information such as PIN numbers. This chip is read when inserted into an Electronic Funds Transfer Point of Sale (EFTPOS) terminal.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05121" y="627524"/>
            <a:ext cx="948630" cy="1164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14"/>
              </a:lnSpc>
            </a:pPr>
            <a:r>
              <a:rPr lang="en-US" sz="10013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C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5787232" y="8591706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5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148735" y="8591706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5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553875" y="6023207"/>
            <a:ext cx="3356768" cy="4263793"/>
          </a:xfrm>
          <a:custGeom>
            <a:avLst/>
            <a:gdLst/>
            <a:ahLst/>
            <a:cxnLst/>
            <a:rect r="r" b="b" t="t" l="l"/>
            <a:pathLst>
              <a:path h="4263793" w="3356768">
                <a:moveTo>
                  <a:pt x="0" y="0"/>
                </a:moveTo>
                <a:lnTo>
                  <a:pt x="3356768" y="0"/>
                </a:lnTo>
                <a:lnTo>
                  <a:pt x="3356768" y="4263793"/>
                </a:lnTo>
                <a:lnTo>
                  <a:pt x="0" y="4263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85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4686131" y="8298082"/>
            <a:ext cx="3092257" cy="1012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37"/>
              </a:lnSpc>
            </a:pPr>
            <a:r>
              <a:rPr lang="en-US" b="true" sz="31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Credit Card &amp; Hotel Card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976614" y="377110"/>
            <a:ext cx="11528889" cy="829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7"/>
              </a:lnSpc>
            </a:pPr>
            <a:r>
              <a:rPr lang="en-US" b="true" sz="500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Credit Card &amp; Hotel Card </a:t>
            </a:r>
          </a:p>
        </p:txBody>
      </p:sp>
    </p:spTree>
  </p:cSld>
  <p:clrMapOvr>
    <a:masterClrMapping/>
  </p:clrMapOvr>
</p:sld>
</file>

<file path=ppt/slides/slide1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C2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92452" y="513995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92452" y="2463309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41247" y="2464881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92452" y="4412624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841247" y="493167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841247" y="4412624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092452" y="6245476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759490" y="4308947"/>
            <a:ext cx="4764767" cy="5597377"/>
          </a:xfrm>
          <a:custGeom>
            <a:avLst/>
            <a:gdLst/>
            <a:ahLst/>
            <a:cxnLst/>
            <a:rect r="r" b="b" t="t" l="l"/>
            <a:pathLst>
              <a:path h="5597377" w="4764767">
                <a:moveTo>
                  <a:pt x="0" y="0"/>
                </a:moveTo>
                <a:lnTo>
                  <a:pt x="4764767" y="0"/>
                </a:lnTo>
                <a:lnTo>
                  <a:pt x="4764767" y="5597377"/>
                </a:lnTo>
                <a:lnTo>
                  <a:pt x="0" y="5597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841247" y="6266305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497946" y="8213697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8551380" y="4988687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248310" y="4500853"/>
            <a:ext cx="2524243" cy="1066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b="true" sz="227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Spelling and Tone in communications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300176" y="4988687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F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949784" y="4801745"/>
            <a:ext cx="2052215" cy="479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Firewalls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49653" y="3372386"/>
            <a:ext cx="6163991" cy="7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6500">
                <a:solidFill>
                  <a:srgbClr val="FFFFFF"/>
                </a:solidFill>
                <a:latin typeface="Lumios Marker"/>
                <a:ea typeface="Lumios Marker"/>
                <a:cs typeface="Lumios Marker"/>
                <a:sym typeface="Lumios Marker"/>
              </a:rPr>
              <a:t>Solution and Prevention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49653" y="539561"/>
            <a:ext cx="5330539" cy="253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Cyber </a:t>
            </a:r>
          </a:p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Security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636642" y="1022043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248310" y="923944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Access Level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551380" y="3039372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248310" y="2916792"/>
            <a:ext cx="2866092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Authentication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300176" y="3040944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864523" y="2741794"/>
            <a:ext cx="3045139" cy="823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4"/>
              </a:lnSpc>
            </a:pPr>
            <a:r>
              <a:rPr lang="en-US" b="true" sz="26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Automating Software Updates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300176" y="1069230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864523" y="944773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Anti-Malware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8354469" y="6863196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115727" y="6428430"/>
            <a:ext cx="2768430" cy="92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Privacy</a:t>
            </a:r>
          </a:p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Setting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300176" y="6842368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3949785" y="6655425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Proxy Server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0956875" y="8789761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521222" y="8396652"/>
            <a:ext cx="2768430" cy="92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Secure Socket</a:t>
            </a:r>
          </a:p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Layer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1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403" y="1529573"/>
            <a:ext cx="16252329" cy="4438446"/>
          </a:xfrm>
          <a:custGeom>
            <a:avLst/>
            <a:gdLst/>
            <a:ahLst/>
            <a:cxnLst/>
            <a:rect r="r" b="b" t="t" l="l"/>
            <a:pathLst>
              <a:path h="4438446" w="16252329">
                <a:moveTo>
                  <a:pt x="0" y="0"/>
                </a:moveTo>
                <a:lnTo>
                  <a:pt x="16252329" y="0"/>
                </a:lnTo>
                <a:lnTo>
                  <a:pt x="16252329" y="4438446"/>
                </a:lnTo>
                <a:lnTo>
                  <a:pt x="0" y="4438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79436" y="1831051"/>
            <a:ext cx="14598669" cy="567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08615" indent="-269538" lvl="2">
              <a:lnSpc>
                <a:spcPts val="4245"/>
              </a:lnSpc>
              <a:buFont typeface="Arial"/>
              <a:buChar char="⚬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Why?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05121" y="627524"/>
            <a:ext cx="948630" cy="1164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14"/>
              </a:lnSpc>
            </a:pPr>
            <a:r>
              <a:rPr lang="en-US" sz="10013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976614" y="377110"/>
            <a:ext cx="11528889" cy="829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7"/>
              </a:lnSpc>
            </a:pPr>
            <a:r>
              <a:rPr lang="en-US" b="true" sz="500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Automating Software Updates</a:t>
            </a:r>
          </a:p>
        </p:txBody>
      </p:sp>
    </p:spTree>
  </p:cSld>
  <p:clrMapOvr>
    <a:masterClrMapping/>
  </p:clrMapOvr>
</p:sld>
</file>

<file path=ppt/slides/slide1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78998" y="1547644"/>
            <a:ext cx="6393357" cy="8122960"/>
          </a:xfrm>
          <a:custGeom>
            <a:avLst/>
            <a:gdLst/>
            <a:ahLst/>
            <a:cxnLst/>
            <a:rect r="r" b="b" t="t" l="l"/>
            <a:pathLst>
              <a:path h="8122960" w="6393357">
                <a:moveTo>
                  <a:pt x="0" y="0"/>
                </a:moveTo>
                <a:lnTo>
                  <a:pt x="6393357" y="0"/>
                </a:lnTo>
                <a:lnTo>
                  <a:pt x="6393357" y="8122960"/>
                </a:lnTo>
                <a:lnTo>
                  <a:pt x="0" y="81229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301493" y="1547644"/>
            <a:ext cx="10986507" cy="4708503"/>
          </a:xfrm>
          <a:custGeom>
            <a:avLst/>
            <a:gdLst/>
            <a:ahLst/>
            <a:cxnLst/>
            <a:rect r="r" b="b" t="t" l="l"/>
            <a:pathLst>
              <a:path h="4708503" w="10986507">
                <a:moveTo>
                  <a:pt x="0" y="0"/>
                </a:moveTo>
                <a:lnTo>
                  <a:pt x="10986507" y="0"/>
                </a:lnTo>
                <a:lnTo>
                  <a:pt x="10986507" y="4708503"/>
                </a:lnTo>
                <a:lnTo>
                  <a:pt x="0" y="47085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805121" y="627524"/>
            <a:ext cx="948630" cy="1164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14"/>
              </a:lnSpc>
            </a:pPr>
            <a:r>
              <a:rPr lang="en-US" sz="10013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976614" y="377110"/>
            <a:ext cx="11528889" cy="829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7"/>
              </a:lnSpc>
            </a:pPr>
            <a:r>
              <a:rPr lang="en-US" b="true" sz="500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Automating Software Updates</a:t>
            </a:r>
          </a:p>
        </p:txBody>
      </p:sp>
    </p:spTree>
  </p:cSld>
  <p:clrMapOvr>
    <a:masterClrMapping/>
  </p:clrMapOvr>
</p:sld>
</file>

<file path=ppt/slides/slide1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403" y="1529573"/>
            <a:ext cx="8612768" cy="7084551"/>
          </a:xfrm>
          <a:custGeom>
            <a:avLst/>
            <a:gdLst/>
            <a:ahLst/>
            <a:cxnLst/>
            <a:rect r="r" b="b" t="t" l="l"/>
            <a:pathLst>
              <a:path h="7084551" w="8612768">
                <a:moveTo>
                  <a:pt x="0" y="0"/>
                </a:moveTo>
                <a:lnTo>
                  <a:pt x="8612768" y="0"/>
                </a:lnTo>
                <a:lnTo>
                  <a:pt x="8612768" y="7084551"/>
                </a:lnTo>
                <a:lnTo>
                  <a:pt x="0" y="70845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779519" y="2296451"/>
            <a:ext cx="8209727" cy="6317673"/>
          </a:xfrm>
          <a:custGeom>
            <a:avLst/>
            <a:gdLst/>
            <a:ahLst/>
            <a:cxnLst/>
            <a:rect r="r" b="b" t="t" l="l"/>
            <a:pathLst>
              <a:path h="6317673" w="8209727">
                <a:moveTo>
                  <a:pt x="0" y="0"/>
                </a:moveTo>
                <a:lnTo>
                  <a:pt x="8209727" y="0"/>
                </a:lnTo>
                <a:lnTo>
                  <a:pt x="8209727" y="6317673"/>
                </a:lnTo>
                <a:lnTo>
                  <a:pt x="0" y="63176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79436" y="1831051"/>
            <a:ext cx="7864564" cy="64932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08615" indent="-269538" lvl="2">
              <a:lnSpc>
                <a:spcPts val="4245"/>
              </a:lnSpc>
              <a:buFont typeface="Arial"/>
              <a:buChar char="⚬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This ensures that essential applications like operating systems, antivirus software, and other commonly used programs are always running the latest versions.</a:t>
            </a:r>
          </a:p>
          <a:p>
            <a:pPr algn="l" marL="1265815" indent="-316454" lvl="3">
              <a:lnSpc>
                <a:spcPts val="4245"/>
              </a:lnSpc>
              <a:buFont typeface="Arial"/>
              <a:buChar char="￭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Continuously evolving threats necessitate constant updates, and antivirus companies strive to stay abreast of new attack methods.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05121" y="627524"/>
            <a:ext cx="948630" cy="1164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14"/>
              </a:lnSpc>
            </a:pPr>
            <a:r>
              <a:rPr lang="en-US" sz="10013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976614" y="377110"/>
            <a:ext cx="11528889" cy="8298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07"/>
              </a:lnSpc>
            </a:pPr>
            <a:r>
              <a:rPr lang="en-US" b="true" sz="500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Automating Software Updates</a:t>
            </a:r>
          </a:p>
        </p:txBody>
      </p:sp>
    </p:spTree>
  </p:cSld>
  <p:clrMapOvr>
    <a:masterClrMapping/>
  </p:clrMapOvr>
</p:sld>
</file>

<file path=ppt/slides/slide1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C2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92452" y="513995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92452" y="2463309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41247" y="2464881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92452" y="4412624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551380" y="4988687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248310" y="4500853"/>
            <a:ext cx="2524243" cy="1066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b="true" sz="227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Spelling and Tone in communications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2841247" y="493167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841247" y="4412624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300176" y="4988687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F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949784" y="4801745"/>
            <a:ext cx="1747415" cy="479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Firewalls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8092452" y="6245476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59490" y="4308947"/>
            <a:ext cx="4764767" cy="5597377"/>
          </a:xfrm>
          <a:custGeom>
            <a:avLst/>
            <a:gdLst/>
            <a:ahLst/>
            <a:cxnLst/>
            <a:rect r="r" b="b" t="t" l="l"/>
            <a:pathLst>
              <a:path h="5597377" w="4764767">
                <a:moveTo>
                  <a:pt x="0" y="0"/>
                </a:moveTo>
                <a:lnTo>
                  <a:pt x="4764767" y="0"/>
                </a:lnTo>
                <a:lnTo>
                  <a:pt x="4764767" y="5597377"/>
                </a:lnTo>
                <a:lnTo>
                  <a:pt x="0" y="5597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49653" y="3372386"/>
            <a:ext cx="6163991" cy="7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6500">
                <a:solidFill>
                  <a:srgbClr val="FFFFFF"/>
                </a:solidFill>
                <a:latin typeface="Lumios Marker"/>
                <a:ea typeface="Lumios Marker"/>
                <a:cs typeface="Lumios Marker"/>
                <a:sym typeface="Lumios Marker"/>
              </a:rPr>
              <a:t>Solution and Prevention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49653" y="539561"/>
            <a:ext cx="5330539" cy="253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Cyber </a:t>
            </a:r>
          </a:p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Security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636642" y="1022043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248310" y="923944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Access Level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551380" y="3039372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248310" y="2916792"/>
            <a:ext cx="2866092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Authentication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300176" y="3040944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864523" y="2741794"/>
            <a:ext cx="3045139" cy="823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4"/>
              </a:lnSpc>
            </a:pPr>
            <a:r>
              <a:rPr lang="en-US" b="true" sz="26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Automating Software Updates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300176" y="1069230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864523" y="944773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Anti-Malware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354469" y="6863196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115727" y="6428430"/>
            <a:ext cx="2768430" cy="92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Privacy</a:t>
            </a:r>
          </a:p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Setting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2841247" y="6266305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3300176" y="6842368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949785" y="6655425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Proxy Server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0497946" y="8213697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0956875" y="8789761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521222" y="8396652"/>
            <a:ext cx="2768430" cy="92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Secure Socket</a:t>
            </a:r>
          </a:p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Layer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1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91229" y="357169"/>
            <a:ext cx="2161323" cy="2701814"/>
          </a:xfrm>
          <a:custGeom>
            <a:avLst/>
            <a:gdLst/>
            <a:ahLst/>
            <a:cxnLst/>
            <a:rect r="r" b="b" t="t" l="l"/>
            <a:pathLst>
              <a:path h="2701814" w="2161323">
                <a:moveTo>
                  <a:pt x="0" y="0"/>
                </a:moveTo>
                <a:lnTo>
                  <a:pt x="2161323" y="0"/>
                </a:lnTo>
                <a:lnTo>
                  <a:pt x="2161323" y="2701814"/>
                </a:lnTo>
                <a:lnTo>
                  <a:pt x="0" y="27018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3055" t="0" r="-1949870" b="-193458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882437" y="1107785"/>
            <a:ext cx="9762497" cy="991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77"/>
              </a:lnSpc>
            </a:pPr>
            <a:r>
              <a:rPr lang="en-US" sz="5127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= HyperText Transfer Protocol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814889" y="1107785"/>
            <a:ext cx="2422555" cy="991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77"/>
              </a:lnSpc>
            </a:pPr>
            <a:r>
              <a:rPr lang="en-US" sz="5127" b="true">
                <a:solidFill>
                  <a:srgbClr val="5E17E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SECURE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27066" y="3290138"/>
            <a:ext cx="17478009" cy="56834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28485" indent="-342828" lvl="2">
              <a:lnSpc>
                <a:spcPts val="6298"/>
              </a:lnSpc>
              <a:buFont typeface="Arial"/>
              <a:buChar char="⚬"/>
            </a:pPr>
            <a:r>
              <a:rPr lang="en-US" sz="449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Secure Socket Layer (SSL) and Transport Layer Security (TLS) ensure </a:t>
            </a:r>
            <a:r>
              <a:rPr lang="en-US" b="true" sz="4498">
                <a:solidFill>
                  <a:srgbClr val="FF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secure</a:t>
            </a:r>
            <a:r>
              <a:rPr lang="en-US" sz="449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connections between devices during data transfer:</a:t>
            </a:r>
          </a:p>
          <a:p>
            <a:pPr algn="l" marL="1485685" indent="-371421" lvl="3">
              <a:lnSpc>
                <a:spcPts val="6298"/>
              </a:lnSpc>
              <a:buFont typeface="Arial"/>
              <a:buChar char="￭"/>
            </a:pPr>
            <a:r>
              <a:rPr lang="en-US" sz="449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They establish a secure connection between two devices engaged in data transfer.</a:t>
            </a:r>
          </a:p>
          <a:p>
            <a:pPr algn="l" marL="1485685" indent="-371421" lvl="3">
              <a:lnSpc>
                <a:spcPts val="6298"/>
              </a:lnSpc>
              <a:buFont typeface="Arial"/>
              <a:buChar char="￭"/>
            </a:pPr>
            <a:r>
              <a:rPr lang="en-US" sz="449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Data packets are encrypted before transmission across the network and decrypted only upon reaching their intended destination.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5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403" y="1529573"/>
            <a:ext cx="16252329" cy="4438446"/>
          </a:xfrm>
          <a:custGeom>
            <a:avLst/>
            <a:gdLst/>
            <a:ahLst/>
            <a:cxnLst/>
            <a:rect r="r" b="b" t="t" l="l"/>
            <a:pathLst>
              <a:path h="4438446" w="16252329">
                <a:moveTo>
                  <a:pt x="0" y="0"/>
                </a:moveTo>
                <a:lnTo>
                  <a:pt x="16252329" y="0"/>
                </a:lnTo>
                <a:lnTo>
                  <a:pt x="16252329" y="4438446"/>
                </a:lnTo>
                <a:lnTo>
                  <a:pt x="0" y="4438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79436" y="1831051"/>
            <a:ext cx="14598669" cy="567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08615" indent="-269538" lvl="2">
              <a:lnSpc>
                <a:spcPts val="4245"/>
              </a:lnSpc>
              <a:buFont typeface="Arial"/>
              <a:buChar char="⚬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Threat relating to emails?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34723" y="629629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279436" y="381979"/>
            <a:ext cx="11519304" cy="744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9"/>
              </a:lnSpc>
            </a:pPr>
            <a:r>
              <a:rPr lang="en-US" b="true" sz="463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Spelling and Tone in communications</a:t>
            </a:r>
          </a:p>
        </p:txBody>
      </p:sp>
    </p:spTree>
  </p:cSld>
  <p:clrMapOvr>
    <a:masterClrMapping/>
  </p:clrMapOvr>
</p:sld>
</file>

<file path=ppt/slides/slide1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403" y="1529573"/>
            <a:ext cx="16252329" cy="4438446"/>
          </a:xfrm>
          <a:custGeom>
            <a:avLst/>
            <a:gdLst/>
            <a:ahLst/>
            <a:cxnLst/>
            <a:rect r="r" b="b" t="t" l="l"/>
            <a:pathLst>
              <a:path h="4438446" w="16252329">
                <a:moveTo>
                  <a:pt x="0" y="0"/>
                </a:moveTo>
                <a:lnTo>
                  <a:pt x="16252329" y="0"/>
                </a:lnTo>
                <a:lnTo>
                  <a:pt x="16252329" y="4438446"/>
                </a:lnTo>
                <a:lnTo>
                  <a:pt x="0" y="4438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79436" y="1831051"/>
            <a:ext cx="14598669" cy="2184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08615" indent="-269538" lvl="2">
              <a:lnSpc>
                <a:spcPts val="4245"/>
              </a:lnSpc>
              <a:buFont typeface="Arial"/>
              <a:buChar char="⚬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Phishing emails are a threat to security. Sending out legitimate-looking emails designed to trick the recipients into giving their personal details to the sender of the email. </a:t>
            </a:r>
          </a:p>
          <a:p>
            <a:pPr algn="l" marL="808615" indent="-269538" lvl="2">
              <a:lnSpc>
                <a:spcPts val="4245"/>
              </a:lnSpc>
              <a:buFont typeface="Arial"/>
              <a:buChar char="⚬"/>
            </a:pPr>
            <a:r>
              <a:rPr lang="en-US" b="true" sz="35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What can we do?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34723" y="629629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279436" y="381979"/>
            <a:ext cx="11519304" cy="744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9"/>
              </a:lnSpc>
            </a:pPr>
            <a:r>
              <a:rPr lang="en-US" b="true" sz="463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Spelling and Tone in communications</a:t>
            </a:r>
          </a:p>
        </p:txBody>
      </p:sp>
    </p:spTree>
  </p:cSld>
  <p:clrMapOvr>
    <a:masterClrMapping/>
  </p:clrMapOvr>
</p:sld>
</file>

<file path=ppt/slides/slide1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16309" y="1332952"/>
            <a:ext cx="14640425" cy="3210499"/>
          </a:xfrm>
          <a:custGeom>
            <a:avLst/>
            <a:gdLst/>
            <a:ahLst/>
            <a:cxnLst/>
            <a:rect r="r" b="b" t="t" l="l"/>
            <a:pathLst>
              <a:path h="3210499" w="14640425">
                <a:moveTo>
                  <a:pt x="0" y="0"/>
                </a:moveTo>
                <a:lnTo>
                  <a:pt x="14640426" y="0"/>
                </a:lnTo>
                <a:lnTo>
                  <a:pt x="14640426" y="3210499"/>
                </a:lnTo>
                <a:lnTo>
                  <a:pt x="0" y="3210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943600" y="6248400"/>
            <a:ext cx="5940018" cy="14485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4"/>
              </a:lnSpc>
            </a:pPr>
            <a:r>
              <a:rPr lang="en-US" b="true" sz="462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www.gougle.com</a:t>
            </a:r>
          </a:p>
          <a:p>
            <a:pPr algn="l">
              <a:lnSpc>
                <a:spcPts val="5554"/>
              </a:lnSpc>
            </a:pPr>
            <a:r>
              <a:rPr lang="en-US" b="true" sz="462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www.amozon.com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34723" y="629629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568613" y="1441064"/>
            <a:ext cx="13150774" cy="2951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28392" indent="-242797" lvl="2">
              <a:lnSpc>
                <a:spcPts val="3823"/>
              </a:lnSpc>
              <a:buFont typeface="Arial"/>
              <a:buChar char="⚬"/>
            </a:pPr>
            <a:r>
              <a:rPr lang="en-US" b="true" sz="318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Phishing emails are a threat to security. Sending out legitimate-looking emails designed to trick the recipients into giving their personal details to the sender of the email. </a:t>
            </a:r>
          </a:p>
          <a:p>
            <a:pPr algn="l" marL="728392" indent="-242797" lvl="2">
              <a:lnSpc>
                <a:spcPts val="3823"/>
              </a:lnSpc>
              <a:buFont typeface="Arial"/>
              <a:buChar char="⚬"/>
            </a:pPr>
            <a:r>
              <a:rPr lang="en-US" b="true" sz="318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Check </a:t>
            </a:r>
          </a:p>
          <a:p>
            <a:pPr algn="l" marL="1301727" indent="-325432" lvl="3">
              <a:lnSpc>
                <a:spcPts val="3823"/>
              </a:lnSpc>
              <a:buFont typeface="Arial"/>
              <a:buChar char="￭"/>
            </a:pPr>
            <a:r>
              <a:rPr lang="en-US" b="true" sz="318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If there is spellinnngngs errors in the email</a:t>
            </a:r>
          </a:p>
          <a:p>
            <a:pPr algn="l" marL="1301727" indent="-325432" lvl="3">
              <a:lnSpc>
                <a:spcPts val="3823"/>
              </a:lnSpc>
              <a:buFont typeface="Arial"/>
              <a:buChar char="￭"/>
            </a:pPr>
            <a:r>
              <a:rPr lang="en-US" b="true" sz="318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tone used in the email message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279436" y="381979"/>
            <a:ext cx="11519304" cy="744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9"/>
              </a:lnSpc>
            </a:pPr>
            <a:r>
              <a:rPr lang="en-US" b="true" sz="463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Spelling and Tone in communications</a:t>
            </a:r>
          </a:p>
        </p:txBody>
      </p:sp>
    </p:spTree>
  </p:cSld>
  <p:clrMapOvr>
    <a:masterClrMapping/>
  </p:clrMapOvr>
</p:sld>
</file>

<file path=ppt/slides/slide1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C2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92452" y="513995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92452" y="2463309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41247" y="2464881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92452" y="4412624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551380" y="4988687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248310" y="4500853"/>
            <a:ext cx="2524243" cy="1066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b="true" sz="227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Spelling and Tone in communications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2841247" y="493167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841247" y="4412624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300176" y="4988687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F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949784" y="4801745"/>
            <a:ext cx="1823615" cy="479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Firewalls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8092452" y="6245476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59490" y="4308947"/>
            <a:ext cx="4764767" cy="5597377"/>
          </a:xfrm>
          <a:custGeom>
            <a:avLst/>
            <a:gdLst/>
            <a:ahLst/>
            <a:cxnLst/>
            <a:rect r="r" b="b" t="t" l="l"/>
            <a:pathLst>
              <a:path h="5597377" w="4764767">
                <a:moveTo>
                  <a:pt x="0" y="0"/>
                </a:moveTo>
                <a:lnTo>
                  <a:pt x="4764767" y="0"/>
                </a:lnTo>
                <a:lnTo>
                  <a:pt x="4764767" y="5597377"/>
                </a:lnTo>
                <a:lnTo>
                  <a:pt x="0" y="5597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49653" y="3372386"/>
            <a:ext cx="6163991" cy="7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6500">
                <a:solidFill>
                  <a:srgbClr val="FFFFFF"/>
                </a:solidFill>
                <a:latin typeface="Lumios Marker"/>
                <a:ea typeface="Lumios Marker"/>
                <a:cs typeface="Lumios Marker"/>
                <a:sym typeface="Lumios Marker"/>
              </a:rPr>
              <a:t>Solution and Prevention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49653" y="539561"/>
            <a:ext cx="5330539" cy="253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Cyber </a:t>
            </a:r>
          </a:p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Security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636642" y="1022043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248310" y="923944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Access Level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551380" y="3039372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248310" y="2916792"/>
            <a:ext cx="2866092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Authentication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300176" y="3040944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864523" y="2741794"/>
            <a:ext cx="3045139" cy="823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4"/>
              </a:lnSpc>
            </a:pPr>
            <a:r>
              <a:rPr lang="en-US" b="true" sz="26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Automating Software Updates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300176" y="1069230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864523" y="944773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Anti-Malware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354469" y="6863196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115727" y="6428430"/>
            <a:ext cx="2768430" cy="92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Privacy</a:t>
            </a:r>
          </a:p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Setting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2841247" y="6266305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3300176" y="6842368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949785" y="6655425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Proxy Server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0497946" y="8213697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0956875" y="8789761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521222" y="8396652"/>
            <a:ext cx="2768430" cy="92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Secure Socket</a:t>
            </a:r>
          </a:p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Layer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1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403" y="1529573"/>
            <a:ext cx="16252329" cy="8117054"/>
          </a:xfrm>
          <a:custGeom>
            <a:avLst/>
            <a:gdLst/>
            <a:ahLst/>
            <a:cxnLst/>
            <a:rect r="r" b="b" t="t" l="l"/>
            <a:pathLst>
              <a:path h="8117054" w="16252329">
                <a:moveTo>
                  <a:pt x="0" y="0"/>
                </a:moveTo>
                <a:lnTo>
                  <a:pt x="16252329" y="0"/>
                </a:lnTo>
                <a:lnTo>
                  <a:pt x="16252329" y="8117054"/>
                </a:lnTo>
                <a:lnTo>
                  <a:pt x="0" y="81170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130572" y="3808051"/>
            <a:ext cx="10026855" cy="5450249"/>
          </a:xfrm>
          <a:custGeom>
            <a:avLst/>
            <a:gdLst/>
            <a:ahLst/>
            <a:cxnLst/>
            <a:rect r="r" b="b" t="t" l="l"/>
            <a:pathLst>
              <a:path h="5450249" w="10026855">
                <a:moveTo>
                  <a:pt x="0" y="0"/>
                </a:moveTo>
                <a:lnTo>
                  <a:pt x="10026855" y="0"/>
                </a:lnTo>
                <a:lnTo>
                  <a:pt x="10026855" y="5450249"/>
                </a:lnTo>
                <a:lnTo>
                  <a:pt x="0" y="54502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79436" y="1821526"/>
            <a:ext cx="15528531" cy="14616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11909" indent="-237303" lvl="2">
              <a:lnSpc>
                <a:spcPts val="3736"/>
              </a:lnSpc>
              <a:buFont typeface="Arial"/>
              <a:buChar char="⚬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firewall can exist as either software or hardware. Positioned between a user's computer and an external network like the internet, it regulates the flow of information entering and leaving the computer.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34723" y="629629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F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79436" y="381979"/>
            <a:ext cx="11519304" cy="744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9"/>
              </a:lnSpc>
            </a:pPr>
            <a:r>
              <a:rPr lang="en-US" b="true" sz="463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Firewall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403" y="1529573"/>
            <a:ext cx="16252329" cy="8117054"/>
          </a:xfrm>
          <a:custGeom>
            <a:avLst/>
            <a:gdLst/>
            <a:ahLst/>
            <a:cxnLst/>
            <a:rect r="r" b="b" t="t" l="l"/>
            <a:pathLst>
              <a:path h="8117054" w="16252329">
                <a:moveTo>
                  <a:pt x="0" y="0"/>
                </a:moveTo>
                <a:lnTo>
                  <a:pt x="16252329" y="0"/>
                </a:lnTo>
                <a:lnTo>
                  <a:pt x="16252329" y="8117054"/>
                </a:lnTo>
                <a:lnTo>
                  <a:pt x="0" y="81170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79436" y="1821526"/>
            <a:ext cx="15528531" cy="66820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11909" indent="-237303" lvl="2">
              <a:lnSpc>
                <a:spcPts val="3736"/>
              </a:lnSpc>
              <a:buFont typeface="Arial"/>
              <a:buChar char="⚬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firewall, whether software or hardware, acts as a </a:t>
            </a:r>
            <a:r>
              <a:rPr lang="en-US" b="true" sz="311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barrier</a:t>
            </a: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between a user's computer and an external network like the internet. It filters information going in and out of the computer to safeguard against hacking, malware (viruses and spyware), phishing, and pharming attacks.</a:t>
            </a:r>
          </a:p>
          <a:p>
            <a:pPr algn="l" marL="711909" indent="-237303" lvl="2">
              <a:lnSpc>
                <a:spcPts val="3736"/>
              </a:lnSpc>
              <a:buFont typeface="Arial"/>
              <a:buChar char="⚬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Key tasks of a firewall include:</a:t>
            </a:r>
          </a:p>
          <a:p>
            <a:pPr algn="l" marL="1169109" indent="-292277" lvl="3">
              <a:lnSpc>
                <a:spcPts val="3736"/>
              </a:lnSpc>
              <a:buFont typeface="Arial"/>
              <a:buChar char="￭"/>
            </a:pPr>
            <a:r>
              <a:rPr lang="en-US" b="true" sz="311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Monitoring</a:t>
            </a: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the traffic between the user's computer or internal network and the public network.</a:t>
            </a:r>
          </a:p>
          <a:p>
            <a:pPr algn="l" marL="1169109" indent="-292277" lvl="3">
              <a:lnSpc>
                <a:spcPts val="3736"/>
              </a:lnSpc>
              <a:buFont typeface="Arial"/>
              <a:buChar char="￭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Evaluating incoming and outgoing data against predefined criteria. If the data fails to meet these criteria, the firewall </a:t>
            </a:r>
            <a:r>
              <a:rPr lang="en-US" b="true" sz="3113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blocks</a:t>
            </a: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it.</a:t>
            </a:r>
          </a:p>
          <a:p>
            <a:pPr algn="l" marL="1169109" indent="-292277" lvl="3">
              <a:lnSpc>
                <a:spcPts val="3736"/>
              </a:lnSpc>
              <a:buFont typeface="Arial"/>
              <a:buChar char="￭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Setting criteria to restrict access to undesirable sites or maintaining a list of undesirable IP addresses.</a:t>
            </a:r>
          </a:p>
          <a:p>
            <a:pPr algn="l" marL="1169109" indent="-292277" lvl="3">
              <a:lnSpc>
                <a:spcPts val="3736"/>
              </a:lnSpc>
              <a:buFont typeface="Arial"/>
              <a:buChar char="￭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Firewalls can be implemented as software installed on a computer or integrated into the operating system in some cases.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34723" y="629629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F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79436" y="381979"/>
            <a:ext cx="11519304" cy="744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9"/>
              </a:lnSpc>
            </a:pPr>
            <a:r>
              <a:rPr lang="en-US" b="true" sz="463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Firewall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C2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92452" y="513995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92452" y="2463309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41247" y="2464881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92452" y="4412624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551380" y="4988687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248310" y="4500853"/>
            <a:ext cx="2524243" cy="1066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b="true" sz="227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Spelling and Tone in communications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2841247" y="493167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841247" y="4412624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300176" y="4988687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F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949784" y="4801744"/>
            <a:ext cx="1747415" cy="479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Firewalls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8092452" y="6245476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59490" y="4308947"/>
            <a:ext cx="4764767" cy="5597377"/>
          </a:xfrm>
          <a:custGeom>
            <a:avLst/>
            <a:gdLst/>
            <a:ahLst/>
            <a:cxnLst/>
            <a:rect r="r" b="b" t="t" l="l"/>
            <a:pathLst>
              <a:path h="5597377" w="4764767">
                <a:moveTo>
                  <a:pt x="0" y="0"/>
                </a:moveTo>
                <a:lnTo>
                  <a:pt x="4764767" y="0"/>
                </a:lnTo>
                <a:lnTo>
                  <a:pt x="4764767" y="5597377"/>
                </a:lnTo>
                <a:lnTo>
                  <a:pt x="0" y="5597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49653" y="3372386"/>
            <a:ext cx="6163991" cy="7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6500">
                <a:solidFill>
                  <a:srgbClr val="FFFFFF"/>
                </a:solidFill>
                <a:latin typeface="Lumios Marker"/>
                <a:ea typeface="Lumios Marker"/>
                <a:cs typeface="Lumios Marker"/>
                <a:sym typeface="Lumios Marker"/>
              </a:rPr>
              <a:t>Solution and Prevention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49653" y="539561"/>
            <a:ext cx="5330539" cy="253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Cyber </a:t>
            </a:r>
          </a:p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Security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636642" y="1022043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248310" y="923944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Access Level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551380" y="3039372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248310" y="2916792"/>
            <a:ext cx="2866092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Authentication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300176" y="3040944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864523" y="2741794"/>
            <a:ext cx="3045139" cy="823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4"/>
              </a:lnSpc>
            </a:pPr>
            <a:r>
              <a:rPr lang="en-US" b="true" sz="26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Automating Software Updates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300176" y="1069230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864523" y="944773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Anti-Malware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354469" y="6863196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115727" y="6428430"/>
            <a:ext cx="2768430" cy="92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Privacy</a:t>
            </a:r>
          </a:p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Setting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2841247" y="6266305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3300176" y="6842368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949785" y="6655425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Proxy Server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0497946" y="8213697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0956875" y="8789761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521222" y="8396652"/>
            <a:ext cx="2768430" cy="92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Secure Socket</a:t>
            </a:r>
          </a:p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Layer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1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403" y="1530415"/>
            <a:ext cx="16252329" cy="6280085"/>
          </a:xfrm>
          <a:custGeom>
            <a:avLst/>
            <a:gdLst/>
            <a:ahLst/>
            <a:cxnLst/>
            <a:rect r="r" b="b" t="t" l="l"/>
            <a:pathLst>
              <a:path h="6280085" w="16252329">
                <a:moveTo>
                  <a:pt x="0" y="0"/>
                </a:moveTo>
                <a:lnTo>
                  <a:pt x="16252329" y="0"/>
                </a:lnTo>
                <a:lnTo>
                  <a:pt x="16252329" y="6280085"/>
                </a:lnTo>
                <a:lnTo>
                  <a:pt x="0" y="62800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79436" y="2022091"/>
            <a:ext cx="15528531" cy="5258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11909" indent="-237303" lvl="2">
              <a:lnSpc>
                <a:spcPts val="3736"/>
              </a:lnSpc>
              <a:buFont typeface="Arial"/>
              <a:buChar char="⚬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Privacy settings encompass controls found on web browsers, social networks, and other websites aimed at restricting access to and visibility of a user’s personal profile. Examples include:</a:t>
            </a:r>
          </a:p>
          <a:p>
            <a:pPr algn="l" marL="1169109" indent="-292277" lvl="3">
              <a:lnSpc>
                <a:spcPts val="3736"/>
              </a:lnSpc>
              <a:buFont typeface="Arial"/>
              <a:buChar char="￭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"Do not track" setting: Requests that websites and advertisers refrain from tracking user activity.</a:t>
            </a:r>
          </a:p>
          <a:p>
            <a:pPr algn="l" marL="1169109" indent="-292277" lvl="3">
              <a:lnSpc>
                <a:spcPts val="3736"/>
              </a:lnSpc>
              <a:buFont typeface="Arial"/>
              <a:buChar char="￭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Allowing payment methods to be saved for convenience, reducing the need to enter sensitive information repeatedly.</a:t>
            </a:r>
          </a:p>
          <a:p>
            <a:pPr algn="l" marL="1169109" indent="-292277" lvl="3">
              <a:lnSpc>
                <a:spcPts val="3736"/>
              </a:lnSpc>
              <a:buFont typeface="Arial"/>
              <a:buChar char="￭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Safer browsing options to protect against malicious websites and threats.</a:t>
            </a:r>
          </a:p>
          <a:p>
            <a:pPr algn="l" marL="1169109" indent="-292277" lvl="3">
              <a:lnSpc>
                <a:spcPts val="3736"/>
              </a:lnSpc>
              <a:buFont typeface="Arial"/>
              <a:buChar char="￭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Apps that manage location sharing, allowing users to control who can access their location information.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34723" y="629629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79436" y="381979"/>
            <a:ext cx="11519304" cy="744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9"/>
              </a:lnSpc>
            </a:pPr>
            <a:r>
              <a:rPr lang="en-US" b="true" sz="463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Privacy Setting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16896" y="1487468"/>
            <a:ext cx="4084102" cy="8132151"/>
          </a:xfrm>
          <a:custGeom>
            <a:avLst/>
            <a:gdLst/>
            <a:ahLst/>
            <a:cxnLst/>
            <a:rect r="r" b="b" t="t" l="l"/>
            <a:pathLst>
              <a:path h="8132151" w="4084102">
                <a:moveTo>
                  <a:pt x="0" y="0"/>
                </a:moveTo>
                <a:lnTo>
                  <a:pt x="4084102" y="0"/>
                </a:lnTo>
                <a:lnTo>
                  <a:pt x="4084102" y="8132151"/>
                </a:lnTo>
                <a:lnTo>
                  <a:pt x="0" y="81321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" b="-286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192783" y="1615434"/>
            <a:ext cx="12948724" cy="7876218"/>
          </a:xfrm>
          <a:custGeom>
            <a:avLst/>
            <a:gdLst/>
            <a:ahLst/>
            <a:cxnLst/>
            <a:rect r="r" b="b" t="t" l="l"/>
            <a:pathLst>
              <a:path h="7876218" w="12948724">
                <a:moveTo>
                  <a:pt x="0" y="0"/>
                </a:moveTo>
                <a:lnTo>
                  <a:pt x="12948724" y="0"/>
                </a:lnTo>
                <a:lnTo>
                  <a:pt x="12948724" y="7876218"/>
                </a:lnTo>
                <a:lnTo>
                  <a:pt x="0" y="78762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967633" y="139177"/>
            <a:ext cx="1469784" cy="1469784"/>
          </a:xfrm>
          <a:custGeom>
            <a:avLst/>
            <a:gdLst/>
            <a:ahLst/>
            <a:cxnLst/>
            <a:rect r="r" b="b" t="t" l="l"/>
            <a:pathLst>
              <a:path h="1469784" w="1469784">
                <a:moveTo>
                  <a:pt x="0" y="0"/>
                </a:moveTo>
                <a:lnTo>
                  <a:pt x="1469784" y="0"/>
                </a:lnTo>
                <a:lnTo>
                  <a:pt x="1469784" y="1469784"/>
                </a:lnTo>
                <a:lnTo>
                  <a:pt x="0" y="14697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34723" y="629629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279436" y="381979"/>
            <a:ext cx="11519304" cy="744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9"/>
              </a:lnSpc>
            </a:pPr>
            <a:r>
              <a:rPr lang="en-US" b="true" sz="463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Privacy Setting - Phone and </a:t>
            </a:r>
          </a:p>
        </p:txBody>
      </p:sp>
    </p:spTree>
  </p:cSld>
  <p:clrMapOvr>
    <a:masterClrMapping/>
  </p:clrMapOvr>
</p:sld>
</file>

<file path=ppt/slides/slide1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C2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92452" y="513995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92452" y="2463309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41247" y="2464881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92452" y="4412624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551380" y="4988687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248310" y="4500853"/>
            <a:ext cx="2524243" cy="1066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b="true" sz="227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Spelling and Tone in communications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2841247" y="493167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841247" y="4412624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300176" y="4988687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F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949784" y="4801744"/>
            <a:ext cx="1899815" cy="4798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Firewalls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8092452" y="6245476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59490" y="4308947"/>
            <a:ext cx="4764767" cy="5597377"/>
          </a:xfrm>
          <a:custGeom>
            <a:avLst/>
            <a:gdLst/>
            <a:ahLst/>
            <a:cxnLst/>
            <a:rect r="r" b="b" t="t" l="l"/>
            <a:pathLst>
              <a:path h="5597377" w="4764767">
                <a:moveTo>
                  <a:pt x="0" y="0"/>
                </a:moveTo>
                <a:lnTo>
                  <a:pt x="4764767" y="0"/>
                </a:lnTo>
                <a:lnTo>
                  <a:pt x="4764767" y="5597377"/>
                </a:lnTo>
                <a:lnTo>
                  <a:pt x="0" y="55973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49653" y="3372386"/>
            <a:ext cx="6163991" cy="7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6500">
                <a:solidFill>
                  <a:srgbClr val="FFFFFF"/>
                </a:solidFill>
                <a:latin typeface="Lumios Marker"/>
                <a:ea typeface="Lumios Marker"/>
                <a:cs typeface="Lumios Marker"/>
                <a:sym typeface="Lumios Marker"/>
              </a:rPr>
              <a:t>Solution and Prevention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49653" y="539561"/>
            <a:ext cx="5330539" cy="253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Cyber </a:t>
            </a:r>
          </a:p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Security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636642" y="1022043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248310" y="923944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Access Level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551380" y="3039372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248310" y="2916792"/>
            <a:ext cx="2866092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Authentication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300176" y="3040944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864523" y="2741794"/>
            <a:ext cx="3045139" cy="823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4"/>
              </a:lnSpc>
            </a:pPr>
            <a:r>
              <a:rPr lang="en-US" b="true" sz="26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Automating Software Updates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300176" y="1069230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864523" y="944773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Anti-Malware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354469" y="6863196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115727" y="6428430"/>
            <a:ext cx="2768430" cy="92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Privacy</a:t>
            </a:r>
          </a:p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Setting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2841247" y="6266305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3300176" y="6842368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949785" y="6655425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Proxy Server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0497946" y="8213697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0956875" y="8789761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521222" y="8396652"/>
            <a:ext cx="2768430" cy="92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Secure Socket</a:t>
            </a:r>
          </a:p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Layer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1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86678" y="3330929"/>
            <a:ext cx="12314644" cy="2574880"/>
          </a:xfrm>
          <a:custGeom>
            <a:avLst/>
            <a:gdLst/>
            <a:ahLst/>
            <a:cxnLst/>
            <a:rect r="r" b="b" t="t" l="l"/>
            <a:pathLst>
              <a:path h="2574880" w="12314644">
                <a:moveTo>
                  <a:pt x="0" y="0"/>
                </a:moveTo>
                <a:lnTo>
                  <a:pt x="12314644" y="0"/>
                </a:lnTo>
                <a:lnTo>
                  <a:pt x="12314644" y="2574880"/>
                </a:lnTo>
                <a:lnTo>
                  <a:pt x="0" y="2574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60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435357" y="3879071"/>
            <a:ext cx="4996424" cy="12309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32"/>
              </a:lnSpc>
            </a:pPr>
            <a:r>
              <a:rPr lang="en-US" sz="6451" b="true">
                <a:solidFill>
                  <a:srgbClr val="37948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Web Browser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0599" y="1480742"/>
            <a:ext cx="16252329" cy="5756885"/>
          </a:xfrm>
          <a:custGeom>
            <a:avLst/>
            <a:gdLst/>
            <a:ahLst/>
            <a:cxnLst/>
            <a:rect r="r" b="b" t="t" l="l"/>
            <a:pathLst>
              <a:path h="5756885" w="16252329">
                <a:moveTo>
                  <a:pt x="0" y="0"/>
                </a:moveTo>
                <a:lnTo>
                  <a:pt x="16252329" y="0"/>
                </a:lnTo>
                <a:lnTo>
                  <a:pt x="16252329" y="5756885"/>
                </a:lnTo>
                <a:lnTo>
                  <a:pt x="0" y="5756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79436" y="1821526"/>
            <a:ext cx="15528531" cy="987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11909" indent="-237303" lvl="2">
              <a:lnSpc>
                <a:spcPts val="3736"/>
              </a:lnSpc>
              <a:buFont typeface="Arial"/>
              <a:buChar char="⚬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Proxy servers act as an intermediate between a user and a web server.</a:t>
            </a:r>
          </a:p>
          <a:p>
            <a:pPr algn="l" marL="711909" indent="-237303" lvl="2">
              <a:lnSpc>
                <a:spcPts val="3736"/>
              </a:lnSpc>
              <a:buFont typeface="Arial"/>
              <a:buChar char="⚬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Benefits?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34723" y="629629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79436" y="381979"/>
            <a:ext cx="11519304" cy="744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9"/>
              </a:lnSpc>
            </a:pPr>
            <a:r>
              <a:rPr lang="en-US" b="true" sz="463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Proxy Server</a:t>
            </a:r>
          </a:p>
        </p:txBody>
      </p:sp>
      <p:sp>
        <p:nvSpPr>
          <p:cNvPr name="Freeform 6" id="6" descr="A group of pink rectangles with black text  Description automatically generated"/>
          <p:cNvSpPr/>
          <p:nvPr/>
        </p:nvSpPr>
        <p:spPr>
          <a:xfrm flipH="false" flipV="false" rot="0">
            <a:off x="1752600" y="1859626"/>
            <a:ext cx="12268200" cy="7071516"/>
          </a:xfrm>
          <a:custGeom>
            <a:avLst/>
            <a:gdLst/>
            <a:ahLst/>
            <a:cxnLst/>
            <a:rect r="r" b="b" t="t" l="l"/>
            <a:pathLst>
              <a:path h="7071516" w="12268200">
                <a:moveTo>
                  <a:pt x="0" y="0"/>
                </a:moveTo>
                <a:lnTo>
                  <a:pt x="12268200" y="0"/>
                </a:lnTo>
                <a:lnTo>
                  <a:pt x="12268200" y="7071516"/>
                </a:lnTo>
                <a:lnTo>
                  <a:pt x="0" y="70715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44" r="0" b="-44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0599" y="1480742"/>
            <a:ext cx="16252329" cy="5756885"/>
          </a:xfrm>
          <a:custGeom>
            <a:avLst/>
            <a:gdLst/>
            <a:ahLst/>
            <a:cxnLst/>
            <a:rect r="r" b="b" t="t" l="l"/>
            <a:pathLst>
              <a:path h="5756885" w="16252329">
                <a:moveTo>
                  <a:pt x="0" y="0"/>
                </a:moveTo>
                <a:lnTo>
                  <a:pt x="16252329" y="0"/>
                </a:lnTo>
                <a:lnTo>
                  <a:pt x="16252329" y="5756885"/>
                </a:lnTo>
                <a:lnTo>
                  <a:pt x="0" y="5756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79436" y="1821526"/>
            <a:ext cx="15528531" cy="28852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11909" indent="-237303" lvl="2">
              <a:lnSpc>
                <a:spcPts val="3736"/>
              </a:lnSpc>
              <a:buFont typeface="Arial"/>
              <a:buChar char="⚬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Proxy servers act as an intermediate between a user and a web server.</a:t>
            </a:r>
          </a:p>
          <a:p>
            <a:pPr algn="l" marL="711909" indent="-237303" lvl="2">
              <a:lnSpc>
                <a:spcPts val="3736"/>
              </a:lnSpc>
              <a:buFont typeface="Arial"/>
              <a:buChar char="⚬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Benefits:</a:t>
            </a:r>
          </a:p>
          <a:p>
            <a:pPr algn="l" marL="1272251" indent="-318063" lvl="3">
              <a:lnSpc>
                <a:spcPts val="3736"/>
              </a:lnSpc>
              <a:buFont typeface="Arial"/>
              <a:buChar char="￭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Allows internet traffic to be filtered; it is possible to block access to a website if necessary - Parental Control</a:t>
            </a:r>
          </a:p>
          <a:p>
            <a:pPr algn="l" marL="1272251" indent="-318063" lvl="3">
              <a:lnSpc>
                <a:spcPts val="3736"/>
              </a:lnSpc>
            </a:pPr>
          </a:p>
          <a:p>
            <a:pPr algn="l" marL="1272251" indent="-318063" lvl="3">
              <a:lnSpc>
                <a:spcPts val="3736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534723" y="629629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79436" y="381979"/>
            <a:ext cx="11519304" cy="744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9"/>
              </a:lnSpc>
            </a:pPr>
            <a:r>
              <a:rPr lang="en-US" b="true" sz="463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Proxy Server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0599" y="1480742"/>
            <a:ext cx="16252329" cy="5756885"/>
          </a:xfrm>
          <a:custGeom>
            <a:avLst/>
            <a:gdLst/>
            <a:ahLst/>
            <a:cxnLst/>
            <a:rect r="r" b="b" t="t" l="l"/>
            <a:pathLst>
              <a:path h="5756885" w="16252329">
                <a:moveTo>
                  <a:pt x="0" y="0"/>
                </a:moveTo>
                <a:lnTo>
                  <a:pt x="16252329" y="0"/>
                </a:lnTo>
                <a:lnTo>
                  <a:pt x="16252329" y="5756885"/>
                </a:lnTo>
                <a:lnTo>
                  <a:pt x="0" y="5756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79436" y="1821526"/>
            <a:ext cx="15528531" cy="3500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11909" indent="-237303" lvl="2">
              <a:lnSpc>
                <a:spcPts val="3736"/>
              </a:lnSpc>
              <a:buFont typeface="Arial"/>
              <a:buChar char="⚬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Proxy servers act as an intermediate between a user and a web server.</a:t>
            </a:r>
          </a:p>
          <a:p>
            <a:pPr algn="l" marL="711909" indent="-237303" lvl="2">
              <a:lnSpc>
                <a:spcPts val="3736"/>
              </a:lnSpc>
              <a:buFont typeface="Arial"/>
              <a:buChar char="⚬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Benefits:</a:t>
            </a:r>
          </a:p>
          <a:p>
            <a:pPr algn="l" marL="1272251" indent="-318063" lvl="3">
              <a:lnSpc>
                <a:spcPts val="3736"/>
              </a:lnSpc>
              <a:buFont typeface="Arial"/>
              <a:buChar char="￭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Allows internet traffic to be filtered; it is possible to block access to a website if necessary - Parental Control</a:t>
            </a:r>
          </a:p>
          <a:p>
            <a:pPr algn="l" marL="1272251" indent="-318063" lvl="3">
              <a:lnSpc>
                <a:spcPts val="3736"/>
              </a:lnSpc>
              <a:buFont typeface="Arial"/>
              <a:buChar char="￭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Keeps users’ IP addresses secret which improves security (middleman concept)</a:t>
            </a:r>
          </a:p>
          <a:p>
            <a:pPr algn="l" marL="1633945" indent="-408486" lvl="3">
              <a:lnSpc>
                <a:spcPts val="4799"/>
              </a:lnSpc>
              <a:buFont typeface="Arial"/>
              <a:buChar char="￭"/>
            </a:pPr>
            <a:r>
              <a:rPr lang="en-US" b="true" sz="3999">
                <a:solidFill>
                  <a:srgbClr val="9F1B1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Can you relate to one threat that we learned?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34723" y="629629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79436" y="381979"/>
            <a:ext cx="11519304" cy="744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9"/>
              </a:lnSpc>
            </a:pPr>
            <a:r>
              <a:rPr lang="en-US" b="true" sz="463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Proxy Server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0599" y="1480742"/>
            <a:ext cx="16252329" cy="5756885"/>
          </a:xfrm>
          <a:custGeom>
            <a:avLst/>
            <a:gdLst/>
            <a:ahLst/>
            <a:cxnLst/>
            <a:rect r="r" b="b" t="t" l="l"/>
            <a:pathLst>
              <a:path h="5756885" w="16252329">
                <a:moveTo>
                  <a:pt x="0" y="0"/>
                </a:moveTo>
                <a:lnTo>
                  <a:pt x="16252329" y="0"/>
                </a:lnTo>
                <a:lnTo>
                  <a:pt x="16252329" y="5756885"/>
                </a:lnTo>
                <a:lnTo>
                  <a:pt x="0" y="57568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79436" y="1821526"/>
            <a:ext cx="15528531" cy="38350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11909" indent="-237303" lvl="2">
              <a:lnSpc>
                <a:spcPts val="3736"/>
              </a:lnSpc>
              <a:buFont typeface="Arial"/>
              <a:buChar char="⚬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Proxy servers act as an intermediate between a user and a web server.</a:t>
            </a:r>
          </a:p>
          <a:p>
            <a:pPr algn="l" marL="711909" indent="-237303" lvl="2">
              <a:lnSpc>
                <a:spcPts val="3736"/>
              </a:lnSpc>
              <a:buFont typeface="Arial"/>
              <a:buChar char="⚬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Benefits:</a:t>
            </a:r>
          </a:p>
          <a:p>
            <a:pPr algn="l" marL="1272251" indent="-318063" lvl="3">
              <a:lnSpc>
                <a:spcPts val="3736"/>
              </a:lnSpc>
              <a:buFont typeface="Arial"/>
              <a:buChar char="￭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Allows internet traffic to be filtered; it is possible to block access to a website if necessary - Parental Control</a:t>
            </a:r>
          </a:p>
          <a:p>
            <a:pPr algn="l" marL="1272251" indent="-318063" lvl="3">
              <a:lnSpc>
                <a:spcPts val="3736"/>
              </a:lnSpc>
              <a:buFont typeface="Arial"/>
              <a:buChar char="￭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Keeps users’ IP addresses secret which improves security (middleman concept)</a:t>
            </a:r>
          </a:p>
          <a:p>
            <a:pPr algn="l" marL="1272251" indent="-318063" lvl="3">
              <a:lnSpc>
                <a:spcPts val="3736"/>
              </a:lnSpc>
              <a:buFont typeface="Arial"/>
              <a:buChar char="￭"/>
            </a:pPr>
            <a:r>
              <a:rPr lang="en-US" b="true" sz="3113">
                <a:solidFill>
                  <a:srgbClr val="9F1B1B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If an attack is launched, it hits the proxy server instead – this helps to prevent hacking, DDoS, and so on.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34723" y="629629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79436" y="381979"/>
            <a:ext cx="11519304" cy="744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9"/>
              </a:lnSpc>
            </a:pPr>
            <a:r>
              <a:rPr lang="en-US" b="true" sz="463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Proxy Server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0599" y="1480742"/>
            <a:ext cx="16252329" cy="5124153"/>
          </a:xfrm>
          <a:custGeom>
            <a:avLst/>
            <a:gdLst/>
            <a:ahLst/>
            <a:cxnLst/>
            <a:rect r="r" b="b" t="t" l="l"/>
            <a:pathLst>
              <a:path h="5124153" w="16252329">
                <a:moveTo>
                  <a:pt x="0" y="0"/>
                </a:moveTo>
                <a:lnTo>
                  <a:pt x="16252329" y="0"/>
                </a:lnTo>
                <a:lnTo>
                  <a:pt x="16252329" y="5124153"/>
                </a:lnTo>
                <a:lnTo>
                  <a:pt x="0" y="51241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67931" y="1821526"/>
            <a:ext cx="15528531" cy="47833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11909" indent="-237303" lvl="2">
              <a:lnSpc>
                <a:spcPts val="3736"/>
              </a:lnSpc>
              <a:buFont typeface="Arial"/>
              <a:buChar char="⚬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Proxy servers act as an intermediate between a user and a web server.</a:t>
            </a:r>
          </a:p>
          <a:p>
            <a:pPr algn="l" marL="711909" indent="-237303" lvl="2">
              <a:lnSpc>
                <a:spcPts val="3736"/>
              </a:lnSpc>
              <a:buFont typeface="Arial"/>
              <a:buChar char="⚬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Benefits:</a:t>
            </a:r>
          </a:p>
          <a:p>
            <a:pPr algn="l" marL="1272251" indent="-318063" lvl="3">
              <a:lnSpc>
                <a:spcPts val="3736"/>
              </a:lnSpc>
              <a:buFont typeface="Arial"/>
              <a:buChar char="￭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Allows internet traffic to be filtered; it is possible to block access to a website if necessary - Parental Control</a:t>
            </a:r>
          </a:p>
          <a:p>
            <a:pPr algn="l" marL="1272251" indent="-318063" lvl="3">
              <a:lnSpc>
                <a:spcPts val="3736"/>
              </a:lnSpc>
              <a:buFont typeface="Arial"/>
              <a:buChar char="￭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Keeps users’ IP addresses secret which improves security (middleman concept)</a:t>
            </a:r>
          </a:p>
          <a:p>
            <a:pPr algn="l" marL="1272251" indent="-318063" lvl="3">
              <a:lnSpc>
                <a:spcPts val="3736"/>
              </a:lnSpc>
              <a:buFont typeface="Arial"/>
              <a:buChar char="￭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If an attack is launched, it hits the proxy server instead – this helps to prevent hacking, DoS, and so on </a:t>
            </a:r>
          </a:p>
          <a:p>
            <a:pPr algn="l" marL="1272251" indent="-318063" lvl="3">
              <a:lnSpc>
                <a:spcPts val="3736"/>
              </a:lnSpc>
              <a:buFont typeface="Arial"/>
              <a:buChar char="￭"/>
            </a:pPr>
            <a:r>
              <a:rPr lang="en-US" b="true" sz="311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Act as a firewall</a:t>
            </a:r>
          </a:p>
          <a:p>
            <a:pPr algn="l" marL="1272251" indent="-318063" lvl="3">
              <a:lnSpc>
                <a:spcPts val="3736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534723" y="629629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79436" y="381979"/>
            <a:ext cx="11519304" cy="744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9"/>
              </a:lnSpc>
            </a:pPr>
            <a:r>
              <a:rPr lang="en-US" b="true" sz="463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Proxy Server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C2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92452" y="513995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92452" y="2463309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41247" y="2464881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92452" y="4412624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551380" y="4988687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248310" y="4500853"/>
            <a:ext cx="2524243" cy="1066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b="true" sz="227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Spelling and Tone in communications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2841247" y="493167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841247" y="4412624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300176" y="4988687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F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949785" y="4801744"/>
            <a:ext cx="1643938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Firewalls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8092452" y="6245476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59490" y="4308947"/>
            <a:ext cx="4764767" cy="5597377"/>
          </a:xfrm>
          <a:custGeom>
            <a:avLst/>
            <a:gdLst/>
            <a:ahLst/>
            <a:cxnLst/>
            <a:rect r="r" b="b" t="t" l="l"/>
            <a:pathLst>
              <a:path h="5597377" w="4764767">
                <a:moveTo>
                  <a:pt x="0" y="0"/>
                </a:moveTo>
                <a:lnTo>
                  <a:pt x="4764767" y="0"/>
                </a:lnTo>
                <a:lnTo>
                  <a:pt x="4764767" y="5597377"/>
                </a:lnTo>
                <a:lnTo>
                  <a:pt x="0" y="55973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49653" y="3372386"/>
            <a:ext cx="6163991" cy="7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6500">
                <a:solidFill>
                  <a:srgbClr val="FFFFFF"/>
                </a:solidFill>
                <a:latin typeface="Lumios Marker"/>
                <a:ea typeface="Lumios Marker"/>
                <a:cs typeface="Lumios Marker"/>
                <a:sym typeface="Lumios Marker"/>
              </a:rPr>
              <a:t>Solution and Prevention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49653" y="539561"/>
            <a:ext cx="5330539" cy="253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Cyber </a:t>
            </a:r>
          </a:p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Security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636642" y="1022043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248310" y="923944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Access Level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551380" y="3039372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248310" y="2916792"/>
            <a:ext cx="2866092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Authentication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300176" y="3040944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864523" y="2741794"/>
            <a:ext cx="3045139" cy="823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4"/>
              </a:lnSpc>
            </a:pPr>
            <a:r>
              <a:rPr lang="en-US" b="true" sz="26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Automating Software Updates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300176" y="1069230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864523" y="944773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Anti-Malware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354469" y="6863196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115727" y="6428430"/>
            <a:ext cx="2768430" cy="92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Privacy</a:t>
            </a:r>
          </a:p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Setting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2841247" y="6266305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3300176" y="6842368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949785" y="6655425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Proxy Server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0497946" y="8213697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0956875" y="8789761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521222" y="8396652"/>
            <a:ext cx="2768430" cy="92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Secure Socket</a:t>
            </a:r>
          </a:p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Layer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1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0599" y="1611855"/>
            <a:ext cx="16252329" cy="5360445"/>
          </a:xfrm>
          <a:custGeom>
            <a:avLst/>
            <a:gdLst/>
            <a:ahLst/>
            <a:cxnLst/>
            <a:rect r="r" b="b" t="t" l="l"/>
            <a:pathLst>
              <a:path h="5360445" w="16252329">
                <a:moveTo>
                  <a:pt x="0" y="0"/>
                </a:moveTo>
                <a:lnTo>
                  <a:pt x="16252329" y="0"/>
                </a:lnTo>
                <a:lnTo>
                  <a:pt x="16252329" y="5360445"/>
                </a:lnTo>
                <a:lnTo>
                  <a:pt x="0" y="5360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16896" y="719175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39817" y="2099573"/>
            <a:ext cx="15131530" cy="4346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14278" indent="-304759" lvl="2">
              <a:lnSpc>
                <a:spcPts val="4799"/>
              </a:lnSpc>
              <a:buFont typeface="Arial"/>
              <a:buChar char="⚬"/>
            </a:pPr>
            <a:r>
              <a:rPr lang="en-US" b="true" sz="39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SSL (Secure Sockets Layer) is a protocol commonly used on websites, especially those handling financial transactions.</a:t>
            </a:r>
          </a:p>
          <a:p>
            <a:pPr algn="l" marL="1371478" indent="-342870" lvl="3">
              <a:lnSpc>
                <a:spcPts val="4799"/>
              </a:lnSpc>
              <a:buFont typeface="Arial"/>
              <a:buChar char="￭"/>
            </a:pPr>
            <a:r>
              <a:rPr lang="en-US" b="true" sz="39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SSL </a:t>
            </a:r>
            <a:r>
              <a:rPr lang="en-US" b="true" sz="3999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encrypts</a:t>
            </a:r>
            <a:r>
              <a:rPr lang="en-US" b="true" sz="399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the connection between a user's computer and the website, ensuring that sensitive data such as credit card numbers, login details, and passwords are securely transmitted.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69936" y="572479"/>
            <a:ext cx="11519304" cy="744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9"/>
              </a:lnSpc>
            </a:pPr>
            <a:r>
              <a:rPr lang="en-US" b="true" sz="463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Secure socket layer 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05589" y="784261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2998620" y="1726845"/>
            <a:ext cx="11893812" cy="2486888"/>
          </a:xfrm>
          <a:custGeom>
            <a:avLst/>
            <a:gdLst/>
            <a:ahLst/>
            <a:cxnLst/>
            <a:rect r="r" b="b" t="t" l="l"/>
            <a:pathLst>
              <a:path h="2486888" w="11893812">
                <a:moveTo>
                  <a:pt x="0" y="0"/>
                </a:moveTo>
                <a:lnTo>
                  <a:pt x="11893812" y="0"/>
                </a:lnTo>
                <a:lnTo>
                  <a:pt x="11893812" y="2486888"/>
                </a:lnTo>
                <a:lnTo>
                  <a:pt x="0" y="24868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70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966576" y="2237237"/>
            <a:ext cx="11520151" cy="11350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b="true" sz="3598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connection that is created between a web browser and a web server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469936" y="572479"/>
            <a:ext cx="13016790" cy="744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9"/>
              </a:lnSpc>
            </a:pPr>
            <a:r>
              <a:rPr lang="en-US" b="true" sz="463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Secure Socket Layer Handshake</a:t>
            </a:r>
          </a:p>
        </p:txBody>
      </p:sp>
    </p:spTree>
  </p:cSld>
  <p:clrMapOvr>
    <a:masterClrMapping/>
  </p:clrMapOvr>
</p:sld>
</file>

<file path=ppt/slides/slide1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403" y="1822559"/>
            <a:ext cx="4722990" cy="2761913"/>
          </a:xfrm>
          <a:custGeom>
            <a:avLst/>
            <a:gdLst/>
            <a:ahLst/>
            <a:cxnLst/>
            <a:rect r="r" b="b" t="t" l="l"/>
            <a:pathLst>
              <a:path h="2761913" w="4722990">
                <a:moveTo>
                  <a:pt x="0" y="0"/>
                </a:moveTo>
                <a:lnTo>
                  <a:pt x="4722990" y="0"/>
                </a:lnTo>
                <a:lnTo>
                  <a:pt x="4722990" y="2761913"/>
                </a:lnTo>
                <a:lnTo>
                  <a:pt x="0" y="27619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891012" y="1822559"/>
            <a:ext cx="4722990" cy="2859575"/>
          </a:xfrm>
          <a:custGeom>
            <a:avLst/>
            <a:gdLst/>
            <a:ahLst/>
            <a:cxnLst/>
            <a:rect r="r" b="b" t="t" l="l"/>
            <a:pathLst>
              <a:path h="2859575" w="4722990">
                <a:moveTo>
                  <a:pt x="0" y="0"/>
                </a:moveTo>
                <a:lnTo>
                  <a:pt x="4722990" y="0"/>
                </a:lnTo>
                <a:lnTo>
                  <a:pt x="4722990" y="2859575"/>
                </a:lnTo>
                <a:lnTo>
                  <a:pt x="0" y="2859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697085" y="1773728"/>
            <a:ext cx="4722990" cy="2859575"/>
          </a:xfrm>
          <a:custGeom>
            <a:avLst/>
            <a:gdLst/>
            <a:ahLst/>
            <a:cxnLst/>
            <a:rect r="r" b="b" t="t" l="l"/>
            <a:pathLst>
              <a:path h="2859575" w="4722990">
                <a:moveTo>
                  <a:pt x="0" y="0"/>
                </a:moveTo>
                <a:lnTo>
                  <a:pt x="4722990" y="0"/>
                </a:lnTo>
                <a:lnTo>
                  <a:pt x="4722990" y="2859575"/>
                </a:lnTo>
                <a:lnTo>
                  <a:pt x="0" y="2859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917497" y="6143867"/>
            <a:ext cx="10146516" cy="2121544"/>
          </a:xfrm>
          <a:custGeom>
            <a:avLst/>
            <a:gdLst/>
            <a:ahLst/>
            <a:cxnLst/>
            <a:rect r="r" b="b" t="t" l="l"/>
            <a:pathLst>
              <a:path h="2121544" w="10146516">
                <a:moveTo>
                  <a:pt x="0" y="0"/>
                </a:moveTo>
                <a:lnTo>
                  <a:pt x="10146516" y="0"/>
                </a:lnTo>
                <a:lnTo>
                  <a:pt x="10146516" y="2121544"/>
                </a:lnTo>
                <a:lnTo>
                  <a:pt x="0" y="21215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497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05589" y="784261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87763" y="2150482"/>
            <a:ext cx="4178335" cy="2081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8"/>
              </a:lnSpc>
            </a:pPr>
            <a:r>
              <a:rPr lang="en-US" b="true" sz="270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user's browser sends a request to connect securely with the required website that is protected by SSL.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066371" y="2150482"/>
            <a:ext cx="4178335" cy="1671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8"/>
              </a:lnSpc>
            </a:pPr>
            <a:r>
              <a:rPr lang="en-US" b="true" sz="270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browser then requests that the web server identifies itself through SSL.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3057421" y="2150482"/>
            <a:ext cx="3814825" cy="2015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4"/>
              </a:lnSpc>
            </a:pPr>
            <a:r>
              <a:rPr lang="en-US" b="true" sz="261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web server responds by sending a copy of its SSL certificate to the user's browser.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443079" y="5865093"/>
            <a:ext cx="4417398" cy="509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b="true" sz="303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Certificate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596454" y="6548444"/>
            <a:ext cx="8788601" cy="12979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94"/>
              </a:lnSpc>
            </a:pPr>
            <a:r>
              <a:rPr lang="en-US" b="true" sz="2744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 SSL certificate is a type of digital certificate used to authenticate a website and facilitate an encrypted connection.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5706148" y="3129362"/>
            <a:ext cx="1054508" cy="47625"/>
            <a:chOff x="0" y="0"/>
            <a:chExt cx="1406011" cy="635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406017" cy="63500"/>
            </a:xfrm>
            <a:custGeom>
              <a:avLst/>
              <a:gdLst/>
              <a:ahLst/>
              <a:cxnLst/>
              <a:rect r="r" b="b" t="t" l="l"/>
              <a:pathLst>
                <a:path h="63500" w="1406017">
                  <a:moveTo>
                    <a:pt x="31750" y="0"/>
                  </a:moveTo>
                  <a:lnTo>
                    <a:pt x="1374267" y="0"/>
                  </a:lnTo>
                  <a:cubicBezTo>
                    <a:pt x="1391793" y="0"/>
                    <a:pt x="1406017" y="14224"/>
                    <a:pt x="1406017" y="31750"/>
                  </a:cubicBezTo>
                  <a:cubicBezTo>
                    <a:pt x="1406017" y="49276"/>
                    <a:pt x="1391793" y="63500"/>
                    <a:pt x="1374267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1584757" y="3153174"/>
            <a:ext cx="1054508" cy="47625"/>
            <a:chOff x="0" y="0"/>
            <a:chExt cx="1406011" cy="635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406017" cy="63500"/>
            </a:xfrm>
            <a:custGeom>
              <a:avLst/>
              <a:gdLst/>
              <a:ahLst/>
              <a:cxnLst/>
              <a:rect r="r" b="b" t="t" l="l"/>
              <a:pathLst>
                <a:path h="63500" w="1406017">
                  <a:moveTo>
                    <a:pt x="31750" y="0"/>
                  </a:moveTo>
                  <a:lnTo>
                    <a:pt x="1374267" y="0"/>
                  </a:lnTo>
                  <a:cubicBezTo>
                    <a:pt x="1391793" y="0"/>
                    <a:pt x="1406017" y="14224"/>
                    <a:pt x="1406017" y="31750"/>
                  </a:cubicBezTo>
                  <a:cubicBezTo>
                    <a:pt x="1406017" y="49276"/>
                    <a:pt x="1391793" y="63500"/>
                    <a:pt x="1374267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469936" y="572479"/>
            <a:ext cx="13016790" cy="744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9"/>
              </a:lnSpc>
            </a:pPr>
            <a:r>
              <a:rPr lang="en-US" b="true" sz="463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Secure Socket Layer - flow</a:t>
            </a:r>
          </a:p>
        </p:txBody>
      </p:sp>
    </p:spTree>
  </p:cSld>
  <p:clrMapOvr>
    <a:masterClrMapping/>
  </p:clrMapOvr>
</p:sld>
</file>

<file path=ppt/slides/slide1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05589" y="784261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9769169" y="6212531"/>
            <a:ext cx="4722990" cy="2859575"/>
          </a:xfrm>
          <a:custGeom>
            <a:avLst/>
            <a:gdLst/>
            <a:ahLst/>
            <a:cxnLst/>
            <a:rect r="r" b="b" t="t" l="l"/>
            <a:pathLst>
              <a:path h="2859575" w="4722990">
                <a:moveTo>
                  <a:pt x="0" y="0"/>
                </a:moveTo>
                <a:lnTo>
                  <a:pt x="4722990" y="0"/>
                </a:lnTo>
                <a:lnTo>
                  <a:pt x="4722990" y="2859575"/>
                </a:lnTo>
                <a:lnTo>
                  <a:pt x="0" y="2859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785466" y="6453603"/>
            <a:ext cx="4515619" cy="2399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4"/>
              </a:lnSpc>
            </a:pPr>
            <a:r>
              <a:rPr lang="en-US" b="true" sz="2602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If the browser successfully authenticates the certificate, it sends a message back to the web server to initiate communication.</a:t>
            </a:r>
          </a:p>
        </p:txBody>
      </p:sp>
      <p:grpSp>
        <p:nvGrpSpPr>
          <p:cNvPr name="Group 5" id="5"/>
          <p:cNvGrpSpPr/>
          <p:nvPr/>
        </p:nvGrpSpPr>
        <p:grpSpPr>
          <a:xfrm rot="7138911">
            <a:off x="12691042" y="5388258"/>
            <a:ext cx="959375" cy="47625"/>
            <a:chOff x="0" y="0"/>
            <a:chExt cx="1279167" cy="635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79144" cy="63500"/>
            </a:xfrm>
            <a:custGeom>
              <a:avLst/>
              <a:gdLst/>
              <a:ahLst/>
              <a:cxnLst/>
              <a:rect r="r" b="b" t="t" l="l"/>
              <a:pathLst>
                <a:path h="63500" w="1279144">
                  <a:moveTo>
                    <a:pt x="31750" y="0"/>
                  </a:moveTo>
                  <a:lnTo>
                    <a:pt x="1247394" y="0"/>
                  </a:lnTo>
                  <a:cubicBezTo>
                    <a:pt x="1264920" y="0"/>
                    <a:pt x="1279144" y="14224"/>
                    <a:pt x="1279144" y="31750"/>
                  </a:cubicBezTo>
                  <a:cubicBezTo>
                    <a:pt x="1279144" y="49276"/>
                    <a:pt x="1264920" y="63500"/>
                    <a:pt x="1247394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12403" y="1822559"/>
            <a:ext cx="4722990" cy="2761913"/>
          </a:xfrm>
          <a:custGeom>
            <a:avLst/>
            <a:gdLst/>
            <a:ahLst/>
            <a:cxnLst/>
            <a:rect r="r" b="b" t="t" l="l"/>
            <a:pathLst>
              <a:path h="2761913" w="4722990">
                <a:moveTo>
                  <a:pt x="0" y="0"/>
                </a:moveTo>
                <a:lnTo>
                  <a:pt x="4722990" y="0"/>
                </a:lnTo>
                <a:lnTo>
                  <a:pt x="4722990" y="2761913"/>
                </a:lnTo>
                <a:lnTo>
                  <a:pt x="0" y="27619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891012" y="1822559"/>
            <a:ext cx="4722990" cy="2859575"/>
          </a:xfrm>
          <a:custGeom>
            <a:avLst/>
            <a:gdLst/>
            <a:ahLst/>
            <a:cxnLst/>
            <a:rect r="r" b="b" t="t" l="l"/>
            <a:pathLst>
              <a:path h="2859575" w="4722990">
                <a:moveTo>
                  <a:pt x="0" y="0"/>
                </a:moveTo>
                <a:lnTo>
                  <a:pt x="4722990" y="0"/>
                </a:lnTo>
                <a:lnTo>
                  <a:pt x="4722990" y="2859575"/>
                </a:lnTo>
                <a:lnTo>
                  <a:pt x="0" y="2859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97085" y="1773728"/>
            <a:ext cx="4722990" cy="2859575"/>
          </a:xfrm>
          <a:custGeom>
            <a:avLst/>
            <a:gdLst/>
            <a:ahLst/>
            <a:cxnLst/>
            <a:rect r="r" b="b" t="t" l="l"/>
            <a:pathLst>
              <a:path h="2859575" w="4722990">
                <a:moveTo>
                  <a:pt x="0" y="0"/>
                </a:moveTo>
                <a:lnTo>
                  <a:pt x="4722990" y="0"/>
                </a:lnTo>
                <a:lnTo>
                  <a:pt x="4722990" y="2859575"/>
                </a:lnTo>
                <a:lnTo>
                  <a:pt x="0" y="2859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187763" y="2150482"/>
            <a:ext cx="4178335" cy="2081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8"/>
              </a:lnSpc>
            </a:pPr>
            <a:r>
              <a:rPr lang="en-US" b="true" sz="270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user's browser sends a request to connect securely with the required website that is protected by SSL.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066371" y="2150482"/>
            <a:ext cx="4178335" cy="1671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8"/>
              </a:lnSpc>
            </a:pPr>
            <a:r>
              <a:rPr lang="en-US" b="true" sz="270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browser then requests that the web server identifies itself through SSL.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057421" y="2150482"/>
            <a:ext cx="3814825" cy="2015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4"/>
              </a:lnSpc>
            </a:pPr>
            <a:r>
              <a:rPr lang="en-US" b="true" sz="261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web server responds by sending a copy of its SSL certificate to the user's browser.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5706148" y="3129362"/>
            <a:ext cx="1054508" cy="47625"/>
            <a:chOff x="0" y="0"/>
            <a:chExt cx="1406011" cy="63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06017" cy="63500"/>
            </a:xfrm>
            <a:custGeom>
              <a:avLst/>
              <a:gdLst/>
              <a:ahLst/>
              <a:cxnLst/>
              <a:rect r="r" b="b" t="t" l="l"/>
              <a:pathLst>
                <a:path h="63500" w="1406017">
                  <a:moveTo>
                    <a:pt x="31750" y="0"/>
                  </a:moveTo>
                  <a:lnTo>
                    <a:pt x="1374267" y="0"/>
                  </a:lnTo>
                  <a:cubicBezTo>
                    <a:pt x="1391793" y="0"/>
                    <a:pt x="1406017" y="14224"/>
                    <a:pt x="1406017" y="31750"/>
                  </a:cubicBezTo>
                  <a:cubicBezTo>
                    <a:pt x="1406017" y="49276"/>
                    <a:pt x="1391793" y="63500"/>
                    <a:pt x="1374267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584757" y="3153174"/>
            <a:ext cx="1054508" cy="47625"/>
            <a:chOff x="0" y="0"/>
            <a:chExt cx="1406011" cy="635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406017" cy="63500"/>
            </a:xfrm>
            <a:custGeom>
              <a:avLst/>
              <a:gdLst/>
              <a:ahLst/>
              <a:cxnLst/>
              <a:rect r="r" b="b" t="t" l="l"/>
              <a:pathLst>
                <a:path h="63500" w="1406017">
                  <a:moveTo>
                    <a:pt x="31750" y="0"/>
                  </a:moveTo>
                  <a:lnTo>
                    <a:pt x="1374267" y="0"/>
                  </a:lnTo>
                  <a:cubicBezTo>
                    <a:pt x="1391793" y="0"/>
                    <a:pt x="1406017" y="14224"/>
                    <a:pt x="1406017" y="31750"/>
                  </a:cubicBezTo>
                  <a:cubicBezTo>
                    <a:pt x="1406017" y="49276"/>
                    <a:pt x="1391793" y="63500"/>
                    <a:pt x="1374267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1469936" y="572479"/>
            <a:ext cx="13016790" cy="744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9"/>
              </a:lnSpc>
            </a:pPr>
            <a:r>
              <a:rPr lang="en-US" b="true" sz="463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Secure Socket Layer Handshake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985286" y="3792758"/>
            <a:ext cx="3603806" cy="3177902"/>
          </a:xfrm>
          <a:custGeom>
            <a:avLst/>
            <a:gdLst/>
            <a:ahLst/>
            <a:cxnLst/>
            <a:rect r="r" b="b" t="t" l="l"/>
            <a:pathLst>
              <a:path h="3177902" w="3603806">
                <a:moveTo>
                  <a:pt x="0" y="0"/>
                </a:moveTo>
                <a:lnTo>
                  <a:pt x="3603806" y="0"/>
                </a:lnTo>
                <a:lnTo>
                  <a:pt x="3603806" y="3177902"/>
                </a:lnTo>
                <a:lnTo>
                  <a:pt x="0" y="3177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32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005460" y="3914346"/>
            <a:ext cx="3060883" cy="3536734"/>
          </a:xfrm>
          <a:custGeom>
            <a:avLst/>
            <a:gdLst/>
            <a:ahLst/>
            <a:cxnLst/>
            <a:rect r="r" b="b" t="t" l="l"/>
            <a:pathLst>
              <a:path h="3536734" w="3060883">
                <a:moveTo>
                  <a:pt x="0" y="0"/>
                </a:moveTo>
                <a:lnTo>
                  <a:pt x="3060883" y="0"/>
                </a:lnTo>
                <a:lnTo>
                  <a:pt x="3060883" y="3536734"/>
                </a:lnTo>
                <a:lnTo>
                  <a:pt x="0" y="3536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2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53701" y="3625313"/>
            <a:ext cx="5287710" cy="4114800"/>
          </a:xfrm>
          <a:custGeom>
            <a:avLst/>
            <a:gdLst/>
            <a:ahLst/>
            <a:cxnLst/>
            <a:rect r="r" b="b" t="t" l="l"/>
            <a:pathLst>
              <a:path h="4114800" w="5287710">
                <a:moveTo>
                  <a:pt x="0" y="0"/>
                </a:moveTo>
                <a:lnTo>
                  <a:pt x="5287710" y="0"/>
                </a:lnTo>
                <a:lnTo>
                  <a:pt x="5287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307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867791" y="3860714"/>
            <a:ext cx="1839522" cy="1282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73"/>
              </a:lnSpc>
            </a:pPr>
            <a:r>
              <a:rPr lang="en-US" sz="3481" b="true">
                <a:solidFill>
                  <a:srgbClr val="37948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Retrieve HTML</a:t>
            </a:r>
          </a:p>
        </p:txBody>
      </p:sp>
      <p:grpSp>
        <p:nvGrpSpPr>
          <p:cNvPr name="Group 6" id="6"/>
          <p:cNvGrpSpPr/>
          <p:nvPr/>
        </p:nvGrpSpPr>
        <p:grpSpPr>
          <a:xfrm rot="-10797719">
            <a:off x="11843994" y="5309705"/>
            <a:ext cx="1753084" cy="47625"/>
            <a:chOff x="0" y="0"/>
            <a:chExt cx="2337445" cy="63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37435" cy="63500"/>
            </a:xfrm>
            <a:custGeom>
              <a:avLst/>
              <a:gdLst/>
              <a:ahLst/>
              <a:cxnLst/>
              <a:rect r="r" b="b" t="t" l="l"/>
              <a:pathLst>
                <a:path h="63500" w="2337435">
                  <a:moveTo>
                    <a:pt x="31750" y="0"/>
                  </a:moveTo>
                  <a:lnTo>
                    <a:pt x="2305685" y="0"/>
                  </a:lnTo>
                  <a:cubicBezTo>
                    <a:pt x="2323211" y="0"/>
                    <a:pt x="2337435" y="14224"/>
                    <a:pt x="2337435" y="31750"/>
                  </a:cubicBezTo>
                  <a:cubicBezTo>
                    <a:pt x="2337435" y="49276"/>
                    <a:pt x="2323211" y="63500"/>
                    <a:pt x="2305685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8" id="8"/>
          <p:cNvGrpSpPr/>
          <p:nvPr/>
        </p:nvGrpSpPr>
        <p:grpSpPr>
          <a:xfrm rot="-10797719">
            <a:off x="6255998" y="5260949"/>
            <a:ext cx="1753084" cy="47625"/>
            <a:chOff x="0" y="0"/>
            <a:chExt cx="2337445" cy="635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337435" cy="63500"/>
            </a:xfrm>
            <a:custGeom>
              <a:avLst/>
              <a:gdLst/>
              <a:ahLst/>
              <a:cxnLst/>
              <a:rect r="r" b="b" t="t" l="l"/>
              <a:pathLst>
                <a:path h="63500" w="2337435">
                  <a:moveTo>
                    <a:pt x="31750" y="0"/>
                  </a:moveTo>
                  <a:lnTo>
                    <a:pt x="2305685" y="0"/>
                  </a:lnTo>
                  <a:cubicBezTo>
                    <a:pt x="2323211" y="0"/>
                    <a:pt x="2337435" y="14224"/>
                    <a:pt x="2337435" y="31750"/>
                  </a:cubicBezTo>
                  <a:cubicBezTo>
                    <a:pt x="2337435" y="49276"/>
                    <a:pt x="2323211" y="63500"/>
                    <a:pt x="2305685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6279795" y="4309279"/>
            <a:ext cx="1705490" cy="749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84"/>
              </a:lnSpc>
            </a:pPr>
            <a:r>
              <a:rPr lang="en-US" sz="3917" b="true">
                <a:solidFill>
                  <a:srgbClr val="37948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Display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453701" y="118605"/>
            <a:ext cx="16805599" cy="16487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63"/>
              </a:lnSpc>
            </a:pPr>
            <a:r>
              <a:rPr lang="en-US" sz="4474" b="true">
                <a:solidFill>
                  <a:srgbClr val="37948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Web browsers are software applications that enable users to access and view web pages on their device screens.</a:t>
            </a:r>
          </a:p>
        </p:txBody>
      </p:sp>
    </p:spTree>
  </p:cSld>
  <p:clrMapOvr>
    <a:masterClrMapping/>
  </p:clrMapOvr>
</p:sld>
</file>

<file path=ppt/slides/slide1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403" y="1822559"/>
            <a:ext cx="4722990" cy="2761913"/>
          </a:xfrm>
          <a:custGeom>
            <a:avLst/>
            <a:gdLst/>
            <a:ahLst/>
            <a:cxnLst/>
            <a:rect r="r" b="b" t="t" l="l"/>
            <a:pathLst>
              <a:path h="2761913" w="4722990">
                <a:moveTo>
                  <a:pt x="0" y="0"/>
                </a:moveTo>
                <a:lnTo>
                  <a:pt x="4722990" y="0"/>
                </a:lnTo>
                <a:lnTo>
                  <a:pt x="4722990" y="2761913"/>
                </a:lnTo>
                <a:lnTo>
                  <a:pt x="0" y="27619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05589" y="784261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87763" y="2150482"/>
            <a:ext cx="4178335" cy="2081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8"/>
              </a:lnSpc>
            </a:pPr>
            <a:r>
              <a:rPr lang="en-US" b="true" sz="270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user’s browser sends a message so that it can connect with the required website which is secured by SSL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6891012" y="1822559"/>
            <a:ext cx="4722990" cy="2859575"/>
          </a:xfrm>
          <a:custGeom>
            <a:avLst/>
            <a:gdLst/>
            <a:ahLst/>
            <a:cxnLst/>
            <a:rect r="r" b="b" t="t" l="l"/>
            <a:pathLst>
              <a:path h="2859575" w="4722990">
                <a:moveTo>
                  <a:pt x="0" y="0"/>
                </a:moveTo>
                <a:lnTo>
                  <a:pt x="4722990" y="0"/>
                </a:lnTo>
                <a:lnTo>
                  <a:pt x="4722990" y="2859575"/>
                </a:lnTo>
                <a:lnTo>
                  <a:pt x="0" y="2859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066371" y="2150482"/>
            <a:ext cx="4178335" cy="12565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48"/>
              </a:lnSpc>
            </a:pPr>
            <a:r>
              <a:rPr lang="en-US" b="true" sz="270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browser then requests that the web server identifies itself 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2697085" y="1773728"/>
            <a:ext cx="4722990" cy="2859575"/>
          </a:xfrm>
          <a:custGeom>
            <a:avLst/>
            <a:gdLst/>
            <a:ahLst/>
            <a:cxnLst/>
            <a:rect r="r" b="b" t="t" l="l"/>
            <a:pathLst>
              <a:path h="2859575" w="4722990">
                <a:moveTo>
                  <a:pt x="0" y="0"/>
                </a:moveTo>
                <a:lnTo>
                  <a:pt x="4722990" y="0"/>
                </a:lnTo>
                <a:lnTo>
                  <a:pt x="4722990" y="2859575"/>
                </a:lnTo>
                <a:lnTo>
                  <a:pt x="0" y="2859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3057421" y="2150482"/>
            <a:ext cx="3814825" cy="2015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44"/>
              </a:lnSpc>
            </a:pPr>
            <a:r>
              <a:rPr lang="en-US" b="true" sz="261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web server responds by sending a copy of its SSL certificate to the user’s browser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9769169" y="6212531"/>
            <a:ext cx="4722990" cy="2859575"/>
          </a:xfrm>
          <a:custGeom>
            <a:avLst/>
            <a:gdLst/>
            <a:ahLst/>
            <a:cxnLst/>
            <a:rect r="r" b="b" t="t" l="l"/>
            <a:pathLst>
              <a:path h="2859575" w="4722990">
                <a:moveTo>
                  <a:pt x="0" y="0"/>
                </a:moveTo>
                <a:lnTo>
                  <a:pt x="4722990" y="0"/>
                </a:lnTo>
                <a:lnTo>
                  <a:pt x="4722990" y="2859575"/>
                </a:lnTo>
                <a:lnTo>
                  <a:pt x="0" y="2859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260773" y="6212531"/>
            <a:ext cx="4722990" cy="2859575"/>
          </a:xfrm>
          <a:custGeom>
            <a:avLst/>
            <a:gdLst/>
            <a:ahLst/>
            <a:cxnLst/>
            <a:rect r="r" b="b" t="t" l="l"/>
            <a:pathLst>
              <a:path h="2859575" w="4722990">
                <a:moveTo>
                  <a:pt x="0" y="0"/>
                </a:moveTo>
                <a:lnTo>
                  <a:pt x="4722990" y="0"/>
                </a:lnTo>
                <a:lnTo>
                  <a:pt x="4722990" y="2859575"/>
                </a:lnTo>
                <a:lnTo>
                  <a:pt x="0" y="2859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599267" y="6551265"/>
            <a:ext cx="4056868" cy="2157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6"/>
              </a:lnSpc>
            </a:pPr>
            <a:r>
              <a:rPr lang="en-US" b="true" sz="233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Once this message is received, the web server acknowledges the web browser, and the SSL-encrypted two-way data transfer begins.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107662" y="6522690"/>
            <a:ext cx="4056868" cy="2425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24"/>
              </a:lnSpc>
            </a:pPr>
            <a:r>
              <a:rPr lang="en-US" b="true" sz="24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If the browser successfully authenticates the certificate, it sends a message back to the web server to initiate communication.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5706148" y="3129362"/>
            <a:ext cx="1054508" cy="47625"/>
            <a:chOff x="0" y="0"/>
            <a:chExt cx="1406011" cy="63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406017" cy="63500"/>
            </a:xfrm>
            <a:custGeom>
              <a:avLst/>
              <a:gdLst/>
              <a:ahLst/>
              <a:cxnLst/>
              <a:rect r="r" b="b" t="t" l="l"/>
              <a:pathLst>
                <a:path h="63500" w="1406017">
                  <a:moveTo>
                    <a:pt x="31750" y="0"/>
                  </a:moveTo>
                  <a:lnTo>
                    <a:pt x="1374267" y="0"/>
                  </a:lnTo>
                  <a:cubicBezTo>
                    <a:pt x="1391793" y="0"/>
                    <a:pt x="1406017" y="14224"/>
                    <a:pt x="1406017" y="31750"/>
                  </a:cubicBezTo>
                  <a:cubicBezTo>
                    <a:pt x="1406017" y="49276"/>
                    <a:pt x="1391793" y="63500"/>
                    <a:pt x="1374267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1584757" y="3096186"/>
            <a:ext cx="1054508" cy="47625"/>
            <a:chOff x="0" y="0"/>
            <a:chExt cx="1406011" cy="635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406017" cy="63500"/>
            </a:xfrm>
            <a:custGeom>
              <a:avLst/>
              <a:gdLst/>
              <a:ahLst/>
              <a:cxnLst/>
              <a:rect r="r" b="b" t="t" l="l"/>
              <a:pathLst>
                <a:path h="63500" w="1406017">
                  <a:moveTo>
                    <a:pt x="31750" y="0"/>
                  </a:moveTo>
                  <a:lnTo>
                    <a:pt x="1374267" y="0"/>
                  </a:lnTo>
                  <a:cubicBezTo>
                    <a:pt x="1391793" y="0"/>
                    <a:pt x="1406017" y="14224"/>
                    <a:pt x="1406017" y="31750"/>
                  </a:cubicBezTo>
                  <a:cubicBezTo>
                    <a:pt x="1406017" y="49276"/>
                    <a:pt x="1391793" y="63500"/>
                    <a:pt x="1374267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7" id="17"/>
          <p:cNvGrpSpPr/>
          <p:nvPr/>
        </p:nvGrpSpPr>
        <p:grpSpPr>
          <a:xfrm rot="7138911">
            <a:off x="12691042" y="5388258"/>
            <a:ext cx="959375" cy="47625"/>
            <a:chOff x="0" y="0"/>
            <a:chExt cx="1279167" cy="635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279144" cy="63500"/>
            </a:xfrm>
            <a:custGeom>
              <a:avLst/>
              <a:gdLst/>
              <a:ahLst/>
              <a:cxnLst/>
              <a:rect r="r" b="b" t="t" l="l"/>
              <a:pathLst>
                <a:path h="63500" w="1279144">
                  <a:moveTo>
                    <a:pt x="31750" y="0"/>
                  </a:moveTo>
                  <a:lnTo>
                    <a:pt x="1247394" y="0"/>
                  </a:lnTo>
                  <a:cubicBezTo>
                    <a:pt x="1264920" y="0"/>
                    <a:pt x="1279144" y="14224"/>
                    <a:pt x="1279144" y="31750"/>
                  </a:cubicBezTo>
                  <a:cubicBezTo>
                    <a:pt x="1279144" y="49276"/>
                    <a:pt x="1264920" y="63500"/>
                    <a:pt x="1247394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9" id="19"/>
          <p:cNvGrpSpPr/>
          <p:nvPr/>
        </p:nvGrpSpPr>
        <p:grpSpPr>
          <a:xfrm rot="-10763181">
            <a:off x="8136873" y="7690241"/>
            <a:ext cx="1342533" cy="47625"/>
            <a:chOff x="0" y="0"/>
            <a:chExt cx="1790044" cy="635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790065" cy="63500"/>
            </a:xfrm>
            <a:custGeom>
              <a:avLst/>
              <a:gdLst/>
              <a:ahLst/>
              <a:cxnLst/>
              <a:rect r="r" b="b" t="t" l="l"/>
              <a:pathLst>
                <a:path h="63500" w="1790065">
                  <a:moveTo>
                    <a:pt x="31750" y="0"/>
                  </a:moveTo>
                  <a:lnTo>
                    <a:pt x="1758315" y="0"/>
                  </a:lnTo>
                  <a:cubicBezTo>
                    <a:pt x="1775841" y="0"/>
                    <a:pt x="1790065" y="14224"/>
                    <a:pt x="1790065" y="31750"/>
                  </a:cubicBezTo>
                  <a:cubicBezTo>
                    <a:pt x="1790065" y="49276"/>
                    <a:pt x="1775841" y="63500"/>
                    <a:pt x="1758315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1469936" y="572479"/>
            <a:ext cx="13016790" cy="744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9"/>
              </a:lnSpc>
            </a:pPr>
            <a:r>
              <a:rPr lang="en-US" b="true" sz="463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Secure Socket Layer Handshake</a:t>
            </a:r>
          </a:p>
        </p:txBody>
      </p:sp>
    </p:spTree>
  </p:cSld>
  <p:clrMapOvr>
    <a:masterClrMapping/>
  </p:clrMapOvr>
</p:sld>
</file>

<file path=ppt/slides/slide1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403" y="1822559"/>
            <a:ext cx="16252329" cy="3966413"/>
          </a:xfrm>
          <a:custGeom>
            <a:avLst/>
            <a:gdLst/>
            <a:ahLst/>
            <a:cxnLst/>
            <a:rect r="r" b="b" t="t" l="l"/>
            <a:pathLst>
              <a:path h="3966413" w="16252329">
                <a:moveTo>
                  <a:pt x="0" y="0"/>
                </a:moveTo>
                <a:lnTo>
                  <a:pt x="16252329" y="0"/>
                </a:lnTo>
                <a:lnTo>
                  <a:pt x="16252329" y="3966413"/>
                </a:lnTo>
                <a:lnTo>
                  <a:pt x="0" y="39664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89461" y="2311979"/>
            <a:ext cx="11570432" cy="1366971"/>
          </a:xfrm>
          <a:custGeom>
            <a:avLst/>
            <a:gdLst/>
            <a:ahLst/>
            <a:cxnLst/>
            <a:rect r="r" b="b" t="t" l="l"/>
            <a:pathLst>
              <a:path h="1366971" w="11570432">
                <a:moveTo>
                  <a:pt x="0" y="0"/>
                </a:moveTo>
                <a:lnTo>
                  <a:pt x="11570432" y="0"/>
                </a:lnTo>
                <a:lnTo>
                  <a:pt x="11570432" y="1366971"/>
                </a:lnTo>
                <a:lnTo>
                  <a:pt x="0" y="13669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05589" y="784261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743103" y="4212950"/>
            <a:ext cx="14979181" cy="1089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90"/>
              </a:lnSpc>
            </a:pPr>
            <a:r>
              <a:rPr lang="en-US" b="true" sz="340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user will know if SSL is being applied when they see "https" in the URL or a small padlock icon in the status bar at the top of the screen.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469936" y="572479"/>
            <a:ext cx="13016790" cy="744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9"/>
              </a:lnSpc>
            </a:pPr>
            <a:r>
              <a:rPr lang="en-US" b="true" sz="463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do we know if a website is using SSL?</a:t>
            </a:r>
          </a:p>
        </p:txBody>
      </p:sp>
    </p:spTree>
  </p:cSld>
  <p:clrMapOvr>
    <a:masterClrMapping/>
  </p:clrMapOvr>
</p:sld>
</file>

<file path=ppt/slides/slide16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403" y="1822559"/>
            <a:ext cx="16252329" cy="6831169"/>
          </a:xfrm>
          <a:custGeom>
            <a:avLst/>
            <a:gdLst/>
            <a:ahLst/>
            <a:cxnLst/>
            <a:rect r="r" b="b" t="t" l="l"/>
            <a:pathLst>
              <a:path h="6831169" w="16252329">
                <a:moveTo>
                  <a:pt x="0" y="0"/>
                </a:moveTo>
                <a:lnTo>
                  <a:pt x="16252329" y="0"/>
                </a:lnTo>
                <a:lnTo>
                  <a:pt x="16252329" y="6831169"/>
                </a:lnTo>
                <a:lnTo>
                  <a:pt x="0" y="68311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05589" y="784261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87763" y="2178322"/>
            <a:ext cx="14979181" cy="5821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90"/>
              </a:lnSpc>
            </a:pPr>
            <a:r>
              <a:rPr lang="en-US" b="true" sz="340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Examples of where SSL (or its modern counterpart, TLS) will be used include:</a:t>
            </a:r>
          </a:p>
          <a:p>
            <a:pPr algn="l">
              <a:lnSpc>
                <a:spcPts val="4090"/>
              </a:lnSpc>
            </a:pPr>
          </a:p>
          <a:p>
            <a:pPr algn="l" marL="411296" indent="-205648" lvl="1">
              <a:lnSpc>
                <a:spcPts val="4090"/>
              </a:lnSpc>
              <a:buFont typeface="Arial"/>
              <a:buChar char="•"/>
            </a:pPr>
            <a:r>
              <a:rPr lang="en-US" b="true" sz="340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Online banking and all online financial transactions</a:t>
            </a:r>
          </a:p>
          <a:p>
            <a:pPr algn="l" marL="411296" indent="-205648" lvl="1">
              <a:lnSpc>
                <a:spcPts val="4090"/>
              </a:lnSpc>
              <a:buFont typeface="Arial"/>
              <a:buChar char="•"/>
            </a:pPr>
            <a:r>
              <a:rPr lang="en-US" b="true" sz="340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Online shopping and e-commerce websites</a:t>
            </a:r>
          </a:p>
          <a:p>
            <a:pPr algn="l" marL="411296" indent="-205648" lvl="1">
              <a:lnSpc>
                <a:spcPts val="4090"/>
              </a:lnSpc>
              <a:buFont typeface="Arial"/>
              <a:buChar char="•"/>
            </a:pPr>
            <a:r>
              <a:rPr lang="en-US" b="true" sz="340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Sending and receiving emails (secure email protocols)</a:t>
            </a:r>
          </a:p>
          <a:p>
            <a:pPr algn="l" marL="411296" indent="-205648" lvl="1">
              <a:lnSpc>
                <a:spcPts val="4090"/>
              </a:lnSpc>
              <a:buFont typeface="Arial"/>
              <a:buChar char="•"/>
            </a:pPr>
            <a:r>
              <a:rPr lang="en-US" b="true" sz="340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Instant messaging applications</a:t>
            </a:r>
          </a:p>
          <a:p>
            <a:pPr algn="l" marL="411296" indent="-205648" lvl="1">
              <a:lnSpc>
                <a:spcPts val="4090"/>
              </a:lnSpc>
            </a:pPr>
          </a:p>
          <a:p>
            <a:pPr algn="l" marL="411296" indent="-205648" lvl="1">
              <a:lnSpc>
                <a:spcPts val="4090"/>
              </a:lnSpc>
            </a:pPr>
            <a:r>
              <a:rPr lang="en-US" b="true" sz="340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Transport Layer Security (TLS) is a more advanced and secure version of SSL. It is a protocol that enhances the security and privacy of data exchanged between devices and users over a network.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469936" y="572479"/>
            <a:ext cx="13016790" cy="744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9"/>
              </a:lnSpc>
            </a:pPr>
            <a:r>
              <a:rPr lang="en-US" b="true" sz="463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do we know if a website is using SSL?</a:t>
            </a:r>
          </a:p>
        </p:txBody>
      </p:sp>
    </p:spTree>
  </p:cSld>
  <p:clrMapOvr>
    <a:masterClrMapping/>
  </p:clrMapOvr>
</p:sld>
</file>

<file path=ppt/slides/slide1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EFE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2403" y="1824599"/>
            <a:ext cx="16252329" cy="3090300"/>
          </a:xfrm>
          <a:custGeom>
            <a:avLst/>
            <a:gdLst/>
            <a:ahLst/>
            <a:cxnLst/>
            <a:rect r="r" b="b" t="t" l="l"/>
            <a:pathLst>
              <a:path h="3090300" w="16252329">
                <a:moveTo>
                  <a:pt x="0" y="0"/>
                </a:moveTo>
                <a:lnTo>
                  <a:pt x="16252329" y="0"/>
                </a:lnTo>
                <a:lnTo>
                  <a:pt x="16252329" y="3090300"/>
                </a:lnTo>
                <a:lnTo>
                  <a:pt x="0" y="3090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05589" y="784261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654410" y="2133454"/>
            <a:ext cx="14979181" cy="2140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90"/>
              </a:lnSpc>
            </a:pPr>
            <a:r>
              <a:rPr lang="en-US" b="true" sz="340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Transport Layer Security (TLS) is a more advanced and secure protocol than SSL. It ensures the security and privacy of data exchanged between devices and users when communicating over a network.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469936" y="572479"/>
            <a:ext cx="13016790" cy="744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59"/>
              </a:lnSpc>
            </a:pPr>
            <a:r>
              <a:rPr lang="en-US" b="true" sz="463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Transport Layer Security (TLS)</a:t>
            </a:r>
          </a:p>
        </p:txBody>
      </p:sp>
    </p:spTree>
  </p:cSld>
  <p:clrMapOvr>
    <a:masterClrMapping/>
  </p:clrMapOvr>
</p:sld>
</file>

<file path=ppt/slides/slide1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C2C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92452" y="513995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92452" y="2463309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41247" y="2464881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92452" y="4412624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551380" y="4988687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248310" y="4500853"/>
            <a:ext cx="2524243" cy="1066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24"/>
              </a:lnSpc>
            </a:pPr>
            <a:r>
              <a:rPr lang="en-US" b="true" sz="227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Spelling and Tone in communications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2841247" y="493167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841247" y="4412624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300176" y="4988687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F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949785" y="4801744"/>
            <a:ext cx="1643938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Firewalls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8092452" y="6245476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759490" y="4308947"/>
            <a:ext cx="4764767" cy="5597377"/>
          </a:xfrm>
          <a:custGeom>
            <a:avLst/>
            <a:gdLst/>
            <a:ahLst/>
            <a:cxnLst/>
            <a:rect r="r" b="b" t="t" l="l"/>
            <a:pathLst>
              <a:path h="5597377" w="4764767">
                <a:moveTo>
                  <a:pt x="0" y="0"/>
                </a:moveTo>
                <a:lnTo>
                  <a:pt x="4764767" y="0"/>
                </a:lnTo>
                <a:lnTo>
                  <a:pt x="4764767" y="5597377"/>
                </a:lnTo>
                <a:lnTo>
                  <a:pt x="0" y="55973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49653" y="3372386"/>
            <a:ext cx="6163991" cy="781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00"/>
              </a:lnSpc>
            </a:pPr>
            <a:r>
              <a:rPr lang="en-US" sz="6500">
                <a:solidFill>
                  <a:srgbClr val="FFFFFF"/>
                </a:solidFill>
                <a:latin typeface="Lumios Marker"/>
                <a:ea typeface="Lumios Marker"/>
                <a:cs typeface="Lumios Marker"/>
                <a:sym typeface="Lumios Marker"/>
              </a:rPr>
              <a:t>Solution and Prevention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49653" y="539561"/>
            <a:ext cx="5330539" cy="253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Cyber </a:t>
            </a:r>
          </a:p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Security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636642" y="1022043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9248310" y="923944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Access Level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551380" y="3039372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248310" y="2916792"/>
            <a:ext cx="2866092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Authentication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300176" y="3040944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864523" y="2741794"/>
            <a:ext cx="3045139" cy="823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64"/>
              </a:lnSpc>
            </a:pPr>
            <a:r>
              <a:rPr lang="en-US" b="true" sz="263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Automating Software Updates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300176" y="1069230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864523" y="944773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Anti-Malware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354469" y="6863196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115727" y="6428430"/>
            <a:ext cx="2768430" cy="92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Privacy</a:t>
            </a:r>
          </a:p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Setting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2841247" y="6266305"/>
            <a:ext cx="4422214" cy="1274492"/>
          </a:xfrm>
          <a:custGeom>
            <a:avLst/>
            <a:gdLst/>
            <a:ahLst/>
            <a:cxnLst/>
            <a:rect r="r" b="b" t="t" l="l"/>
            <a:pathLst>
              <a:path h="1274492" w="4422214">
                <a:moveTo>
                  <a:pt x="0" y="0"/>
                </a:moveTo>
                <a:lnTo>
                  <a:pt x="4422215" y="0"/>
                </a:lnTo>
                <a:lnTo>
                  <a:pt x="4422215" y="1274492"/>
                </a:lnTo>
                <a:lnTo>
                  <a:pt x="0" y="12744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3300176" y="6842368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3949785" y="6655425"/>
            <a:ext cx="2768430" cy="473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Proxy Server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0">
            <a:off x="10497946" y="8213697"/>
            <a:ext cx="4422214" cy="1316149"/>
          </a:xfrm>
          <a:custGeom>
            <a:avLst/>
            <a:gdLst/>
            <a:ahLst/>
            <a:cxnLst/>
            <a:rect r="r" b="b" t="t" l="l"/>
            <a:pathLst>
              <a:path h="1316149" w="4422214">
                <a:moveTo>
                  <a:pt x="0" y="0"/>
                </a:moveTo>
                <a:lnTo>
                  <a:pt x="4422215" y="0"/>
                </a:lnTo>
                <a:lnTo>
                  <a:pt x="4422215" y="1316149"/>
                </a:lnTo>
                <a:lnTo>
                  <a:pt x="0" y="1316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0956875" y="8789761"/>
            <a:ext cx="564347" cy="6984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56"/>
              </a:lnSpc>
            </a:pPr>
            <a:r>
              <a:rPr lang="en-US" sz="595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1521222" y="8396652"/>
            <a:ext cx="2768430" cy="927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Secure Socket</a:t>
            </a:r>
          </a:p>
          <a:p>
            <a:pPr algn="l">
              <a:lnSpc>
                <a:spcPts val="3573"/>
              </a:lnSpc>
            </a:pPr>
            <a:r>
              <a:rPr lang="en-US" b="true" sz="2977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Layer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35" id="3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9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6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7" cy="10756353"/>
          </a:xfrm>
          <a:custGeom>
            <a:avLst/>
            <a:gdLst/>
            <a:ahLst/>
            <a:cxnLst/>
            <a:rect r="r" b="b" t="t" l="l"/>
            <a:pathLst>
              <a:path h="10756353" w="4218457">
                <a:moveTo>
                  <a:pt x="0" y="0"/>
                </a:moveTo>
                <a:lnTo>
                  <a:pt x="4218457" y="0"/>
                </a:lnTo>
                <a:lnTo>
                  <a:pt x="4218457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69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5400000">
            <a:off x="1331730" y="1141317"/>
            <a:ext cx="1188871" cy="1194200"/>
            <a:chOff x="0" y="0"/>
            <a:chExt cx="1585162" cy="15922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807778" y="1706046"/>
            <a:ext cx="835006" cy="835006"/>
          </a:xfrm>
          <a:custGeom>
            <a:avLst/>
            <a:gdLst/>
            <a:ahLst/>
            <a:cxnLst/>
            <a:rect r="r" b="b" t="t" l="l"/>
            <a:pathLst>
              <a:path h="835006" w="835006">
                <a:moveTo>
                  <a:pt x="0" y="0"/>
                </a:moveTo>
                <a:lnTo>
                  <a:pt x="835006" y="0"/>
                </a:lnTo>
                <a:lnTo>
                  <a:pt x="835006" y="835006"/>
                </a:lnTo>
                <a:lnTo>
                  <a:pt x="0" y="83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231057" y="1028700"/>
            <a:ext cx="12579429" cy="177006"/>
            <a:chOff x="0" y="0"/>
            <a:chExt cx="16772572" cy="23600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772510" cy="235966"/>
            </a:xfrm>
            <a:custGeom>
              <a:avLst/>
              <a:gdLst/>
              <a:ahLst/>
              <a:cxnLst/>
              <a:rect r="r" b="b" t="t" l="l"/>
              <a:pathLst>
                <a:path h="235966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235966"/>
                  </a:lnTo>
                  <a:lnTo>
                    <a:pt x="0" y="235966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5833307" y="1205706"/>
            <a:ext cx="9521894" cy="8891874"/>
          </a:xfrm>
          <a:custGeom>
            <a:avLst/>
            <a:gdLst/>
            <a:ahLst/>
            <a:cxnLst/>
            <a:rect r="r" b="b" t="t" l="l"/>
            <a:pathLst>
              <a:path h="8891874" w="9521894">
                <a:moveTo>
                  <a:pt x="0" y="0"/>
                </a:moveTo>
                <a:lnTo>
                  <a:pt x="9521894" y="0"/>
                </a:lnTo>
                <a:lnTo>
                  <a:pt x="9521894" y="8891874"/>
                </a:lnTo>
                <a:lnTo>
                  <a:pt x="0" y="88918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0744460" y="92558"/>
            <a:ext cx="13029679" cy="936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722"/>
              </a:lnSpc>
            </a:pPr>
            <a:r>
              <a:rPr lang="en-US" sz="5516" i="true" spc="60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 QUESTION</a:t>
            </a:r>
          </a:p>
        </p:txBody>
      </p:sp>
    </p:spTree>
  </p:cSld>
  <p:clrMapOvr>
    <a:masterClrMapping/>
  </p:clrMapOvr>
</p:sld>
</file>

<file path=ppt/slides/slide16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7" cy="10756353"/>
          </a:xfrm>
          <a:custGeom>
            <a:avLst/>
            <a:gdLst/>
            <a:ahLst/>
            <a:cxnLst/>
            <a:rect r="r" b="b" t="t" l="l"/>
            <a:pathLst>
              <a:path h="10756353" w="4218457">
                <a:moveTo>
                  <a:pt x="0" y="0"/>
                </a:moveTo>
                <a:lnTo>
                  <a:pt x="4218457" y="0"/>
                </a:lnTo>
                <a:lnTo>
                  <a:pt x="4218457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69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5400000">
            <a:off x="1331730" y="1141317"/>
            <a:ext cx="1188871" cy="1194200"/>
            <a:chOff x="0" y="0"/>
            <a:chExt cx="1585162" cy="15922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807778" y="1706046"/>
            <a:ext cx="835006" cy="835006"/>
          </a:xfrm>
          <a:custGeom>
            <a:avLst/>
            <a:gdLst/>
            <a:ahLst/>
            <a:cxnLst/>
            <a:rect r="r" b="b" t="t" l="l"/>
            <a:pathLst>
              <a:path h="835006" w="835006">
                <a:moveTo>
                  <a:pt x="0" y="0"/>
                </a:moveTo>
                <a:lnTo>
                  <a:pt x="835006" y="0"/>
                </a:lnTo>
                <a:lnTo>
                  <a:pt x="835006" y="835006"/>
                </a:lnTo>
                <a:lnTo>
                  <a:pt x="0" y="83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231057" y="1028700"/>
            <a:ext cx="12579429" cy="177006"/>
            <a:chOff x="0" y="0"/>
            <a:chExt cx="16772572" cy="23600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772510" cy="235966"/>
            </a:xfrm>
            <a:custGeom>
              <a:avLst/>
              <a:gdLst/>
              <a:ahLst/>
              <a:cxnLst/>
              <a:rect r="r" b="b" t="t" l="l"/>
              <a:pathLst>
                <a:path h="235966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235966"/>
                  </a:lnTo>
                  <a:lnTo>
                    <a:pt x="0" y="235966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4452286" y="2866593"/>
            <a:ext cx="13358200" cy="3774620"/>
          </a:xfrm>
          <a:custGeom>
            <a:avLst/>
            <a:gdLst/>
            <a:ahLst/>
            <a:cxnLst/>
            <a:rect r="r" b="b" t="t" l="l"/>
            <a:pathLst>
              <a:path h="3774620" w="13358200">
                <a:moveTo>
                  <a:pt x="0" y="0"/>
                </a:moveTo>
                <a:lnTo>
                  <a:pt x="13358200" y="0"/>
                </a:lnTo>
                <a:lnTo>
                  <a:pt x="13358200" y="3774620"/>
                </a:lnTo>
                <a:lnTo>
                  <a:pt x="0" y="37746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120437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0744460" y="92558"/>
            <a:ext cx="13029679" cy="936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722"/>
              </a:lnSpc>
            </a:pPr>
            <a:r>
              <a:rPr lang="en-US" sz="5516" i="true" spc="60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 QUESTION</a:t>
            </a:r>
          </a:p>
        </p:txBody>
      </p:sp>
    </p:spTree>
  </p:cSld>
  <p:clrMapOvr>
    <a:masterClrMapping/>
  </p:clrMapOvr>
</p:sld>
</file>

<file path=ppt/slides/slide16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7" cy="10756353"/>
          </a:xfrm>
          <a:custGeom>
            <a:avLst/>
            <a:gdLst/>
            <a:ahLst/>
            <a:cxnLst/>
            <a:rect r="r" b="b" t="t" l="l"/>
            <a:pathLst>
              <a:path h="10756353" w="4218457">
                <a:moveTo>
                  <a:pt x="0" y="0"/>
                </a:moveTo>
                <a:lnTo>
                  <a:pt x="4218457" y="0"/>
                </a:lnTo>
                <a:lnTo>
                  <a:pt x="4218457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69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5400000">
            <a:off x="1331730" y="1141317"/>
            <a:ext cx="1188871" cy="1194200"/>
            <a:chOff x="0" y="0"/>
            <a:chExt cx="1585162" cy="15922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807778" y="1706046"/>
            <a:ext cx="835006" cy="835006"/>
          </a:xfrm>
          <a:custGeom>
            <a:avLst/>
            <a:gdLst/>
            <a:ahLst/>
            <a:cxnLst/>
            <a:rect r="r" b="b" t="t" l="l"/>
            <a:pathLst>
              <a:path h="835006" w="835006">
                <a:moveTo>
                  <a:pt x="0" y="0"/>
                </a:moveTo>
                <a:lnTo>
                  <a:pt x="835006" y="0"/>
                </a:lnTo>
                <a:lnTo>
                  <a:pt x="835006" y="835006"/>
                </a:lnTo>
                <a:lnTo>
                  <a:pt x="0" y="83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231057" y="1028700"/>
            <a:ext cx="12579429" cy="177006"/>
            <a:chOff x="0" y="0"/>
            <a:chExt cx="16772572" cy="23600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772510" cy="235966"/>
            </a:xfrm>
            <a:custGeom>
              <a:avLst/>
              <a:gdLst/>
              <a:ahLst/>
              <a:cxnLst/>
              <a:rect r="r" b="b" t="t" l="l"/>
              <a:pathLst>
                <a:path h="235966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235966"/>
                  </a:lnTo>
                  <a:lnTo>
                    <a:pt x="0" y="235966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4125917" y="3737377"/>
            <a:ext cx="13684569" cy="3302460"/>
          </a:xfrm>
          <a:custGeom>
            <a:avLst/>
            <a:gdLst/>
            <a:ahLst/>
            <a:cxnLst/>
            <a:rect r="r" b="b" t="t" l="l"/>
            <a:pathLst>
              <a:path h="3302460" w="13684569">
                <a:moveTo>
                  <a:pt x="0" y="0"/>
                </a:moveTo>
                <a:lnTo>
                  <a:pt x="13684569" y="0"/>
                </a:lnTo>
                <a:lnTo>
                  <a:pt x="13684569" y="3302460"/>
                </a:lnTo>
                <a:lnTo>
                  <a:pt x="0" y="3302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5005932" y="-21646"/>
            <a:ext cx="13029679" cy="936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722"/>
              </a:lnSpc>
            </a:pPr>
            <a:r>
              <a:rPr lang="en-US" sz="5516" i="true" spc="60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 QUESTION</a:t>
            </a:r>
          </a:p>
        </p:txBody>
      </p:sp>
    </p:spTree>
  </p:cSld>
  <p:clrMapOvr>
    <a:masterClrMapping/>
  </p:clrMapOvr>
</p:sld>
</file>

<file path=ppt/slides/slide16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7" cy="10756353"/>
          </a:xfrm>
          <a:custGeom>
            <a:avLst/>
            <a:gdLst/>
            <a:ahLst/>
            <a:cxnLst/>
            <a:rect r="r" b="b" t="t" l="l"/>
            <a:pathLst>
              <a:path h="10756353" w="4218457">
                <a:moveTo>
                  <a:pt x="0" y="0"/>
                </a:moveTo>
                <a:lnTo>
                  <a:pt x="4218457" y="0"/>
                </a:lnTo>
                <a:lnTo>
                  <a:pt x="4218457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69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5400000">
            <a:off x="1331730" y="1141317"/>
            <a:ext cx="1188871" cy="1194200"/>
            <a:chOff x="0" y="0"/>
            <a:chExt cx="1585162" cy="15922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807778" y="1706046"/>
            <a:ext cx="835006" cy="835006"/>
          </a:xfrm>
          <a:custGeom>
            <a:avLst/>
            <a:gdLst/>
            <a:ahLst/>
            <a:cxnLst/>
            <a:rect r="r" b="b" t="t" l="l"/>
            <a:pathLst>
              <a:path h="835006" w="835006">
                <a:moveTo>
                  <a:pt x="0" y="0"/>
                </a:moveTo>
                <a:lnTo>
                  <a:pt x="835006" y="0"/>
                </a:lnTo>
                <a:lnTo>
                  <a:pt x="835006" y="835006"/>
                </a:lnTo>
                <a:lnTo>
                  <a:pt x="0" y="83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610516" y="41490"/>
            <a:ext cx="13029679" cy="936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722"/>
              </a:lnSpc>
            </a:pPr>
            <a:r>
              <a:rPr lang="en-US" sz="5516" i="true" spc="60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 QUESTION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5231057" y="1028700"/>
            <a:ext cx="12579429" cy="177006"/>
            <a:chOff x="0" y="0"/>
            <a:chExt cx="16772572" cy="23600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6772510" cy="235966"/>
            </a:xfrm>
            <a:custGeom>
              <a:avLst/>
              <a:gdLst/>
              <a:ahLst/>
              <a:cxnLst/>
              <a:rect r="r" b="b" t="t" l="l"/>
              <a:pathLst>
                <a:path h="235966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235966"/>
                  </a:lnTo>
                  <a:lnTo>
                    <a:pt x="0" y="235966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4842238" y="3579063"/>
            <a:ext cx="12134308" cy="3128874"/>
          </a:xfrm>
          <a:custGeom>
            <a:avLst/>
            <a:gdLst/>
            <a:ahLst/>
            <a:cxnLst/>
            <a:rect r="r" b="b" t="t" l="l"/>
            <a:pathLst>
              <a:path h="3128874" w="12134308">
                <a:moveTo>
                  <a:pt x="0" y="0"/>
                </a:moveTo>
                <a:lnTo>
                  <a:pt x="12134308" y="0"/>
                </a:lnTo>
                <a:lnTo>
                  <a:pt x="12134308" y="3128874"/>
                </a:lnTo>
                <a:lnTo>
                  <a:pt x="0" y="31288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41565" r="0" b="-1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6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7" cy="10756353"/>
          </a:xfrm>
          <a:custGeom>
            <a:avLst/>
            <a:gdLst/>
            <a:ahLst/>
            <a:cxnLst/>
            <a:rect r="r" b="b" t="t" l="l"/>
            <a:pathLst>
              <a:path h="10756353" w="4218457">
                <a:moveTo>
                  <a:pt x="0" y="0"/>
                </a:moveTo>
                <a:lnTo>
                  <a:pt x="4218457" y="0"/>
                </a:lnTo>
                <a:lnTo>
                  <a:pt x="4218457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69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5400000">
            <a:off x="1331730" y="1141317"/>
            <a:ext cx="1188871" cy="1194200"/>
            <a:chOff x="0" y="0"/>
            <a:chExt cx="1585162" cy="15922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807778" y="1706046"/>
            <a:ext cx="835006" cy="835006"/>
          </a:xfrm>
          <a:custGeom>
            <a:avLst/>
            <a:gdLst/>
            <a:ahLst/>
            <a:cxnLst/>
            <a:rect r="r" b="b" t="t" l="l"/>
            <a:pathLst>
              <a:path h="835006" w="835006">
                <a:moveTo>
                  <a:pt x="0" y="0"/>
                </a:moveTo>
                <a:lnTo>
                  <a:pt x="835006" y="0"/>
                </a:lnTo>
                <a:lnTo>
                  <a:pt x="835006" y="835006"/>
                </a:lnTo>
                <a:lnTo>
                  <a:pt x="0" y="83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231057" y="1028700"/>
            <a:ext cx="12579429" cy="177006"/>
            <a:chOff x="0" y="0"/>
            <a:chExt cx="16772572" cy="23600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772510" cy="235966"/>
            </a:xfrm>
            <a:custGeom>
              <a:avLst/>
              <a:gdLst/>
              <a:ahLst/>
              <a:cxnLst/>
              <a:rect r="r" b="b" t="t" l="l"/>
              <a:pathLst>
                <a:path h="235966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235966"/>
                  </a:lnTo>
                  <a:lnTo>
                    <a:pt x="0" y="235966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3971850" y="3179900"/>
            <a:ext cx="14063760" cy="3263544"/>
          </a:xfrm>
          <a:custGeom>
            <a:avLst/>
            <a:gdLst/>
            <a:ahLst/>
            <a:cxnLst/>
            <a:rect r="r" b="b" t="t" l="l"/>
            <a:pathLst>
              <a:path h="3263544" w="14063760">
                <a:moveTo>
                  <a:pt x="0" y="0"/>
                </a:moveTo>
                <a:lnTo>
                  <a:pt x="14063760" y="0"/>
                </a:lnTo>
                <a:lnTo>
                  <a:pt x="14063760" y="3263544"/>
                </a:lnTo>
                <a:lnTo>
                  <a:pt x="0" y="3263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744461" y="92558"/>
            <a:ext cx="13029679" cy="936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722"/>
              </a:lnSpc>
            </a:pPr>
            <a:r>
              <a:rPr lang="en-US" sz="5516" i="true" spc="60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 QUESTION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296198" y="256070"/>
            <a:ext cx="2524239" cy="2225920"/>
          </a:xfrm>
          <a:custGeom>
            <a:avLst/>
            <a:gdLst/>
            <a:ahLst/>
            <a:cxnLst/>
            <a:rect r="r" b="b" t="t" l="l"/>
            <a:pathLst>
              <a:path h="2225920" w="2524239">
                <a:moveTo>
                  <a:pt x="0" y="0"/>
                </a:moveTo>
                <a:lnTo>
                  <a:pt x="2524239" y="0"/>
                </a:lnTo>
                <a:lnTo>
                  <a:pt x="2524239" y="2225920"/>
                </a:lnTo>
                <a:lnTo>
                  <a:pt x="0" y="2225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4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6567" y="256070"/>
            <a:ext cx="2279599" cy="2330445"/>
          </a:xfrm>
          <a:custGeom>
            <a:avLst/>
            <a:gdLst/>
            <a:ahLst/>
            <a:cxnLst/>
            <a:rect r="r" b="b" t="t" l="l"/>
            <a:pathLst>
              <a:path h="2330445" w="2279599">
                <a:moveTo>
                  <a:pt x="0" y="0"/>
                </a:moveTo>
                <a:lnTo>
                  <a:pt x="2279599" y="0"/>
                </a:lnTo>
                <a:lnTo>
                  <a:pt x="2279599" y="2330445"/>
                </a:lnTo>
                <a:lnTo>
                  <a:pt x="0" y="2330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144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330919" y="683454"/>
            <a:ext cx="11626162" cy="1294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58"/>
              </a:lnSpc>
            </a:pPr>
            <a:r>
              <a:rPr lang="en-US" sz="6684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Features of a web browser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877579" y="2971800"/>
            <a:ext cx="9959187" cy="900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30"/>
              </a:lnSpc>
            </a:pPr>
            <a:r>
              <a:rPr lang="en-US" sz="4594" b="true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HINT:BAN CAR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7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7" cy="10756353"/>
          </a:xfrm>
          <a:custGeom>
            <a:avLst/>
            <a:gdLst/>
            <a:ahLst/>
            <a:cxnLst/>
            <a:rect r="r" b="b" t="t" l="l"/>
            <a:pathLst>
              <a:path h="10756353" w="4218457">
                <a:moveTo>
                  <a:pt x="0" y="0"/>
                </a:moveTo>
                <a:lnTo>
                  <a:pt x="4218457" y="0"/>
                </a:lnTo>
                <a:lnTo>
                  <a:pt x="4218457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69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5400000">
            <a:off x="1331730" y="1141317"/>
            <a:ext cx="1188871" cy="1194200"/>
            <a:chOff x="0" y="0"/>
            <a:chExt cx="1585162" cy="15922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807778" y="1706046"/>
            <a:ext cx="835006" cy="835006"/>
          </a:xfrm>
          <a:custGeom>
            <a:avLst/>
            <a:gdLst/>
            <a:ahLst/>
            <a:cxnLst/>
            <a:rect r="r" b="b" t="t" l="l"/>
            <a:pathLst>
              <a:path h="835006" w="835006">
                <a:moveTo>
                  <a:pt x="0" y="0"/>
                </a:moveTo>
                <a:lnTo>
                  <a:pt x="835006" y="0"/>
                </a:lnTo>
                <a:lnTo>
                  <a:pt x="835006" y="835006"/>
                </a:lnTo>
                <a:lnTo>
                  <a:pt x="0" y="83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231057" y="1028700"/>
            <a:ext cx="12579429" cy="177006"/>
            <a:chOff x="0" y="0"/>
            <a:chExt cx="16772572" cy="23600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772510" cy="235966"/>
            </a:xfrm>
            <a:custGeom>
              <a:avLst/>
              <a:gdLst/>
              <a:ahLst/>
              <a:cxnLst/>
              <a:rect r="r" b="b" t="t" l="l"/>
              <a:pathLst>
                <a:path h="235966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235966"/>
                  </a:lnTo>
                  <a:lnTo>
                    <a:pt x="0" y="235966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5572326" y="3035665"/>
            <a:ext cx="10173176" cy="3969765"/>
          </a:xfrm>
          <a:custGeom>
            <a:avLst/>
            <a:gdLst/>
            <a:ahLst/>
            <a:cxnLst/>
            <a:rect r="r" b="b" t="t" l="l"/>
            <a:pathLst>
              <a:path h="3969765" w="10173176">
                <a:moveTo>
                  <a:pt x="0" y="0"/>
                </a:moveTo>
                <a:lnTo>
                  <a:pt x="10173176" y="0"/>
                </a:lnTo>
                <a:lnTo>
                  <a:pt x="10173176" y="3969765"/>
                </a:lnTo>
                <a:lnTo>
                  <a:pt x="0" y="39697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265961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658914" y="92558"/>
            <a:ext cx="13029679" cy="936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722"/>
              </a:lnSpc>
            </a:pPr>
            <a:r>
              <a:rPr lang="en-US" sz="5516" i="true" spc="60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 QUESTION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7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7" cy="10756353"/>
          </a:xfrm>
          <a:custGeom>
            <a:avLst/>
            <a:gdLst/>
            <a:ahLst/>
            <a:cxnLst/>
            <a:rect r="r" b="b" t="t" l="l"/>
            <a:pathLst>
              <a:path h="10756353" w="4218457">
                <a:moveTo>
                  <a:pt x="0" y="0"/>
                </a:moveTo>
                <a:lnTo>
                  <a:pt x="4218457" y="0"/>
                </a:lnTo>
                <a:lnTo>
                  <a:pt x="4218457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69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5400000">
            <a:off x="1331730" y="1141317"/>
            <a:ext cx="1188871" cy="1194200"/>
            <a:chOff x="0" y="0"/>
            <a:chExt cx="1585162" cy="15922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807778" y="1706046"/>
            <a:ext cx="835006" cy="835006"/>
          </a:xfrm>
          <a:custGeom>
            <a:avLst/>
            <a:gdLst/>
            <a:ahLst/>
            <a:cxnLst/>
            <a:rect r="r" b="b" t="t" l="l"/>
            <a:pathLst>
              <a:path h="835006" w="835006">
                <a:moveTo>
                  <a:pt x="0" y="0"/>
                </a:moveTo>
                <a:lnTo>
                  <a:pt x="835006" y="0"/>
                </a:lnTo>
                <a:lnTo>
                  <a:pt x="835006" y="835006"/>
                </a:lnTo>
                <a:lnTo>
                  <a:pt x="0" y="83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231057" y="1028700"/>
            <a:ext cx="12579429" cy="177006"/>
            <a:chOff x="0" y="0"/>
            <a:chExt cx="16772572" cy="23600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772510" cy="235966"/>
            </a:xfrm>
            <a:custGeom>
              <a:avLst/>
              <a:gdLst/>
              <a:ahLst/>
              <a:cxnLst/>
              <a:rect r="r" b="b" t="t" l="l"/>
              <a:pathLst>
                <a:path h="235966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235966"/>
                  </a:lnTo>
                  <a:lnTo>
                    <a:pt x="0" y="235966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4492715" y="1313823"/>
            <a:ext cx="12450039" cy="8756277"/>
          </a:xfrm>
          <a:custGeom>
            <a:avLst/>
            <a:gdLst/>
            <a:ahLst/>
            <a:cxnLst/>
            <a:rect r="r" b="b" t="t" l="l"/>
            <a:pathLst>
              <a:path h="8756277" w="12450039">
                <a:moveTo>
                  <a:pt x="0" y="0"/>
                </a:moveTo>
                <a:lnTo>
                  <a:pt x="12450039" y="0"/>
                </a:lnTo>
                <a:lnTo>
                  <a:pt x="12450039" y="8756277"/>
                </a:lnTo>
                <a:lnTo>
                  <a:pt x="0" y="87562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717735" y="181061"/>
            <a:ext cx="13029679" cy="936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722"/>
              </a:lnSpc>
            </a:pPr>
            <a:r>
              <a:rPr lang="en-US" sz="5516" i="true" spc="60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 QUESTION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7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7" cy="10756353"/>
          </a:xfrm>
          <a:custGeom>
            <a:avLst/>
            <a:gdLst/>
            <a:ahLst/>
            <a:cxnLst/>
            <a:rect r="r" b="b" t="t" l="l"/>
            <a:pathLst>
              <a:path h="10756353" w="4218457">
                <a:moveTo>
                  <a:pt x="0" y="0"/>
                </a:moveTo>
                <a:lnTo>
                  <a:pt x="4218457" y="0"/>
                </a:lnTo>
                <a:lnTo>
                  <a:pt x="4218457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69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5400000">
            <a:off x="1331730" y="1141317"/>
            <a:ext cx="1188871" cy="1194200"/>
            <a:chOff x="0" y="0"/>
            <a:chExt cx="1585162" cy="15922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807778" y="1706046"/>
            <a:ext cx="835006" cy="835006"/>
          </a:xfrm>
          <a:custGeom>
            <a:avLst/>
            <a:gdLst/>
            <a:ahLst/>
            <a:cxnLst/>
            <a:rect r="r" b="b" t="t" l="l"/>
            <a:pathLst>
              <a:path h="835006" w="835006">
                <a:moveTo>
                  <a:pt x="0" y="0"/>
                </a:moveTo>
                <a:lnTo>
                  <a:pt x="835006" y="0"/>
                </a:lnTo>
                <a:lnTo>
                  <a:pt x="835006" y="835006"/>
                </a:lnTo>
                <a:lnTo>
                  <a:pt x="0" y="83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231057" y="1028700"/>
            <a:ext cx="12579429" cy="177006"/>
            <a:chOff x="0" y="0"/>
            <a:chExt cx="16772572" cy="23600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772510" cy="235966"/>
            </a:xfrm>
            <a:custGeom>
              <a:avLst/>
              <a:gdLst/>
              <a:ahLst/>
              <a:cxnLst/>
              <a:rect r="r" b="b" t="t" l="l"/>
              <a:pathLst>
                <a:path h="235966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235966"/>
                  </a:lnTo>
                  <a:lnTo>
                    <a:pt x="0" y="235966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3971850" y="2123549"/>
            <a:ext cx="14204479" cy="5276622"/>
          </a:xfrm>
          <a:custGeom>
            <a:avLst/>
            <a:gdLst/>
            <a:ahLst/>
            <a:cxnLst/>
            <a:rect r="r" b="b" t="t" l="l"/>
            <a:pathLst>
              <a:path h="5276622" w="14204479">
                <a:moveTo>
                  <a:pt x="0" y="0"/>
                </a:moveTo>
                <a:lnTo>
                  <a:pt x="14204479" y="0"/>
                </a:lnTo>
                <a:lnTo>
                  <a:pt x="14204479" y="5276622"/>
                </a:lnTo>
                <a:lnTo>
                  <a:pt x="0" y="52766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744460" y="181061"/>
            <a:ext cx="13029679" cy="936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722"/>
              </a:lnSpc>
            </a:pPr>
            <a:r>
              <a:rPr lang="en-US" sz="5516" i="true" spc="60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 QUESTION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7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7" cy="10756353"/>
          </a:xfrm>
          <a:custGeom>
            <a:avLst/>
            <a:gdLst/>
            <a:ahLst/>
            <a:cxnLst/>
            <a:rect r="r" b="b" t="t" l="l"/>
            <a:pathLst>
              <a:path h="10756353" w="4218457">
                <a:moveTo>
                  <a:pt x="0" y="0"/>
                </a:moveTo>
                <a:lnTo>
                  <a:pt x="4218457" y="0"/>
                </a:lnTo>
                <a:lnTo>
                  <a:pt x="4218457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69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5400000">
            <a:off x="1331730" y="1141317"/>
            <a:ext cx="1188871" cy="1194200"/>
            <a:chOff x="0" y="0"/>
            <a:chExt cx="1585162" cy="15922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807778" y="1706046"/>
            <a:ext cx="835006" cy="835006"/>
          </a:xfrm>
          <a:custGeom>
            <a:avLst/>
            <a:gdLst/>
            <a:ahLst/>
            <a:cxnLst/>
            <a:rect r="r" b="b" t="t" l="l"/>
            <a:pathLst>
              <a:path h="835006" w="835006">
                <a:moveTo>
                  <a:pt x="0" y="0"/>
                </a:moveTo>
                <a:lnTo>
                  <a:pt x="835006" y="0"/>
                </a:lnTo>
                <a:lnTo>
                  <a:pt x="835006" y="835006"/>
                </a:lnTo>
                <a:lnTo>
                  <a:pt x="0" y="83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231057" y="1028700"/>
            <a:ext cx="12579429" cy="177006"/>
            <a:chOff x="0" y="0"/>
            <a:chExt cx="16772572" cy="23600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772510" cy="235966"/>
            </a:xfrm>
            <a:custGeom>
              <a:avLst/>
              <a:gdLst/>
              <a:ahLst/>
              <a:cxnLst/>
              <a:rect r="r" b="b" t="t" l="l"/>
              <a:pathLst>
                <a:path h="235966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235966"/>
                  </a:lnTo>
                  <a:lnTo>
                    <a:pt x="0" y="235966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3971850" y="2892357"/>
            <a:ext cx="14316150" cy="3944450"/>
          </a:xfrm>
          <a:custGeom>
            <a:avLst/>
            <a:gdLst/>
            <a:ahLst/>
            <a:cxnLst/>
            <a:rect r="r" b="b" t="t" l="l"/>
            <a:pathLst>
              <a:path h="3944450" w="14316150">
                <a:moveTo>
                  <a:pt x="0" y="0"/>
                </a:moveTo>
                <a:lnTo>
                  <a:pt x="14316150" y="0"/>
                </a:lnTo>
                <a:lnTo>
                  <a:pt x="14316150" y="3944450"/>
                </a:lnTo>
                <a:lnTo>
                  <a:pt x="0" y="3944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647067" y="181061"/>
            <a:ext cx="13029679" cy="936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722"/>
              </a:lnSpc>
            </a:pPr>
            <a:r>
              <a:rPr lang="en-US" sz="5516" i="true" spc="60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 QUESTION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7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7" cy="10756353"/>
          </a:xfrm>
          <a:custGeom>
            <a:avLst/>
            <a:gdLst/>
            <a:ahLst/>
            <a:cxnLst/>
            <a:rect r="r" b="b" t="t" l="l"/>
            <a:pathLst>
              <a:path h="10756353" w="4218457">
                <a:moveTo>
                  <a:pt x="0" y="0"/>
                </a:moveTo>
                <a:lnTo>
                  <a:pt x="4218457" y="0"/>
                </a:lnTo>
                <a:lnTo>
                  <a:pt x="4218457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69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5400000">
            <a:off x="1331730" y="1141317"/>
            <a:ext cx="1188871" cy="1194200"/>
            <a:chOff x="0" y="0"/>
            <a:chExt cx="1585162" cy="15922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807778" y="1706046"/>
            <a:ext cx="835006" cy="835006"/>
          </a:xfrm>
          <a:custGeom>
            <a:avLst/>
            <a:gdLst/>
            <a:ahLst/>
            <a:cxnLst/>
            <a:rect r="r" b="b" t="t" l="l"/>
            <a:pathLst>
              <a:path h="835006" w="835006">
                <a:moveTo>
                  <a:pt x="0" y="0"/>
                </a:moveTo>
                <a:lnTo>
                  <a:pt x="835006" y="0"/>
                </a:lnTo>
                <a:lnTo>
                  <a:pt x="835006" y="835006"/>
                </a:lnTo>
                <a:lnTo>
                  <a:pt x="0" y="83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231057" y="1028700"/>
            <a:ext cx="12579429" cy="177006"/>
            <a:chOff x="0" y="0"/>
            <a:chExt cx="16772572" cy="23600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772510" cy="235966"/>
            </a:xfrm>
            <a:custGeom>
              <a:avLst/>
              <a:gdLst/>
              <a:ahLst/>
              <a:cxnLst/>
              <a:rect r="r" b="b" t="t" l="l"/>
              <a:pathLst>
                <a:path h="235966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235966"/>
                  </a:lnTo>
                  <a:lnTo>
                    <a:pt x="0" y="235966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5341347" y="3986254"/>
            <a:ext cx="10483580" cy="2314492"/>
          </a:xfrm>
          <a:custGeom>
            <a:avLst/>
            <a:gdLst/>
            <a:ahLst/>
            <a:cxnLst/>
            <a:rect r="r" b="b" t="t" l="l"/>
            <a:pathLst>
              <a:path h="2314492" w="10483580">
                <a:moveTo>
                  <a:pt x="0" y="0"/>
                </a:moveTo>
                <a:lnTo>
                  <a:pt x="10483580" y="0"/>
                </a:lnTo>
                <a:lnTo>
                  <a:pt x="10483580" y="2314492"/>
                </a:lnTo>
                <a:lnTo>
                  <a:pt x="0" y="2314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269917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744460" y="207839"/>
            <a:ext cx="13029679" cy="936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722"/>
              </a:lnSpc>
            </a:pPr>
            <a:r>
              <a:rPr lang="en-US" sz="5516" i="true" spc="60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 QUESTION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7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7" cy="10756353"/>
          </a:xfrm>
          <a:custGeom>
            <a:avLst/>
            <a:gdLst/>
            <a:ahLst/>
            <a:cxnLst/>
            <a:rect r="r" b="b" t="t" l="l"/>
            <a:pathLst>
              <a:path h="10756353" w="4218457">
                <a:moveTo>
                  <a:pt x="0" y="0"/>
                </a:moveTo>
                <a:lnTo>
                  <a:pt x="4218457" y="0"/>
                </a:lnTo>
                <a:lnTo>
                  <a:pt x="4218457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69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5400000">
            <a:off x="1331730" y="1141317"/>
            <a:ext cx="1188871" cy="1194200"/>
            <a:chOff x="0" y="0"/>
            <a:chExt cx="1585162" cy="15922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807778" y="1706046"/>
            <a:ext cx="835006" cy="835006"/>
          </a:xfrm>
          <a:custGeom>
            <a:avLst/>
            <a:gdLst/>
            <a:ahLst/>
            <a:cxnLst/>
            <a:rect r="r" b="b" t="t" l="l"/>
            <a:pathLst>
              <a:path h="835006" w="835006">
                <a:moveTo>
                  <a:pt x="0" y="0"/>
                </a:moveTo>
                <a:lnTo>
                  <a:pt x="835006" y="0"/>
                </a:lnTo>
                <a:lnTo>
                  <a:pt x="835006" y="835006"/>
                </a:lnTo>
                <a:lnTo>
                  <a:pt x="0" y="83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231057" y="1028700"/>
            <a:ext cx="12579429" cy="177006"/>
            <a:chOff x="0" y="0"/>
            <a:chExt cx="16772572" cy="23600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772510" cy="235966"/>
            </a:xfrm>
            <a:custGeom>
              <a:avLst/>
              <a:gdLst/>
              <a:ahLst/>
              <a:cxnLst/>
              <a:rect r="r" b="b" t="t" l="l"/>
              <a:pathLst>
                <a:path h="235966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235966"/>
                  </a:lnTo>
                  <a:lnTo>
                    <a:pt x="0" y="235966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6463069" y="2541052"/>
            <a:ext cx="9081294" cy="5659934"/>
          </a:xfrm>
          <a:custGeom>
            <a:avLst/>
            <a:gdLst/>
            <a:ahLst/>
            <a:cxnLst/>
            <a:rect r="r" b="b" t="t" l="l"/>
            <a:pathLst>
              <a:path h="5659934" w="9081294">
                <a:moveTo>
                  <a:pt x="0" y="0"/>
                </a:moveTo>
                <a:lnTo>
                  <a:pt x="9081294" y="0"/>
                </a:lnTo>
                <a:lnTo>
                  <a:pt x="9081294" y="5659934"/>
                </a:lnTo>
                <a:lnTo>
                  <a:pt x="0" y="56599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-60448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744461" y="181061"/>
            <a:ext cx="13029679" cy="936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722"/>
              </a:lnSpc>
            </a:pPr>
            <a:r>
              <a:rPr lang="en-US" sz="5516" i="true" spc="60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 QUESTION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7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7" cy="10756353"/>
          </a:xfrm>
          <a:custGeom>
            <a:avLst/>
            <a:gdLst/>
            <a:ahLst/>
            <a:cxnLst/>
            <a:rect r="r" b="b" t="t" l="l"/>
            <a:pathLst>
              <a:path h="10756353" w="4218457">
                <a:moveTo>
                  <a:pt x="0" y="0"/>
                </a:moveTo>
                <a:lnTo>
                  <a:pt x="4218457" y="0"/>
                </a:lnTo>
                <a:lnTo>
                  <a:pt x="4218457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69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5400000">
            <a:off x="1331730" y="1141317"/>
            <a:ext cx="1188871" cy="1194200"/>
            <a:chOff x="0" y="0"/>
            <a:chExt cx="1585162" cy="15922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807778" y="1706046"/>
            <a:ext cx="835006" cy="835006"/>
          </a:xfrm>
          <a:custGeom>
            <a:avLst/>
            <a:gdLst/>
            <a:ahLst/>
            <a:cxnLst/>
            <a:rect r="r" b="b" t="t" l="l"/>
            <a:pathLst>
              <a:path h="835006" w="835006">
                <a:moveTo>
                  <a:pt x="0" y="0"/>
                </a:moveTo>
                <a:lnTo>
                  <a:pt x="835006" y="0"/>
                </a:lnTo>
                <a:lnTo>
                  <a:pt x="835006" y="835006"/>
                </a:lnTo>
                <a:lnTo>
                  <a:pt x="0" y="83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5231057" y="1028700"/>
            <a:ext cx="12579429" cy="177006"/>
            <a:chOff x="0" y="0"/>
            <a:chExt cx="16772572" cy="23600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6772510" cy="235966"/>
            </a:xfrm>
            <a:custGeom>
              <a:avLst/>
              <a:gdLst/>
              <a:ahLst/>
              <a:cxnLst/>
              <a:rect r="r" b="b" t="t" l="l"/>
              <a:pathLst>
                <a:path h="235966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235966"/>
                  </a:lnTo>
                  <a:lnTo>
                    <a:pt x="0" y="235966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4308239" y="3814076"/>
            <a:ext cx="13727372" cy="3405083"/>
          </a:xfrm>
          <a:custGeom>
            <a:avLst/>
            <a:gdLst/>
            <a:ahLst/>
            <a:cxnLst/>
            <a:rect r="r" b="b" t="t" l="l"/>
            <a:pathLst>
              <a:path h="3405083" w="13727372">
                <a:moveTo>
                  <a:pt x="0" y="0"/>
                </a:moveTo>
                <a:lnTo>
                  <a:pt x="13727372" y="0"/>
                </a:lnTo>
                <a:lnTo>
                  <a:pt x="13727372" y="3405083"/>
                </a:lnTo>
                <a:lnTo>
                  <a:pt x="0" y="34050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96040" b="-130728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659251" y="92558"/>
            <a:ext cx="13029679" cy="936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7722"/>
              </a:lnSpc>
            </a:pPr>
            <a:r>
              <a:rPr lang="en-US" sz="5516" i="true" spc="60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 QUESTION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296198" y="256070"/>
            <a:ext cx="2524239" cy="2225920"/>
          </a:xfrm>
          <a:custGeom>
            <a:avLst/>
            <a:gdLst/>
            <a:ahLst/>
            <a:cxnLst/>
            <a:rect r="r" b="b" t="t" l="l"/>
            <a:pathLst>
              <a:path h="2225920" w="2524239">
                <a:moveTo>
                  <a:pt x="0" y="0"/>
                </a:moveTo>
                <a:lnTo>
                  <a:pt x="2524239" y="0"/>
                </a:lnTo>
                <a:lnTo>
                  <a:pt x="2524239" y="2225920"/>
                </a:lnTo>
                <a:lnTo>
                  <a:pt x="0" y="2225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24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6567" y="256070"/>
            <a:ext cx="2279599" cy="2330445"/>
          </a:xfrm>
          <a:custGeom>
            <a:avLst/>
            <a:gdLst/>
            <a:ahLst/>
            <a:cxnLst/>
            <a:rect r="r" b="b" t="t" l="l"/>
            <a:pathLst>
              <a:path h="2330445" w="2279599">
                <a:moveTo>
                  <a:pt x="0" y="0"/>
                </a:moveTo>
                <a:lnTo>
                  <a:pt x="2279599" y="0"/>
                </a:lnTo>
                <a:lnTo>
                  <a:pt x="2279599" y="2330445"/>
                </a:lnTo>
                <a:lnTo>
                  <a:pt x="0" y="23304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144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330919" y="673929"/>
            <a:ext cx="11626162" cy="1294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58"/>
              </a:lnSpc>
            </a:pPr>
            <a:r>
              <a:rPr lang="en-US" sz="6684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Features of a web browser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12784" y="3139568"/>
            <a:ext cx="16233639" cy="57911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50218" indent="-350073" lvl="2">
              <a:lnSpc>
                <a:spcPts val="6430"/>
              </a:lnSpc>
              <a:buFont typeface="Arial"/>
              <a:buChar char="⚬"/>
            </a:pPr>
            <a:r>
              <a:rPr lang="en-US" b="true" sz="4594">
                <a:solidFill>
                  <a:srgbClr val="D44C3D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B</a:t>
            </a:r>
            <a:r>
              <a:rPr lang="en-US" sz="4594">
                <a:solidFill>
                  <a:srgbClr val="00803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ookmarks and favourites</a:t>
            </a:r>
          </a:p>
          <a:p>
            <a:pPr algn="l" marL="1050218" indent="-350073" lvl="2">
              <a:lnSpc>
                <a:spcPts val="6430"/>
              </a:lnSpc>
              <a:buFont typeface="Arial"/>
              <a:buChar char="⚬"/>
            </a:pPr>
            <a:r>
              <a:rPr lang="en-US" b="true" sz="4594">
                <a:solidFill>
                  <a:srgbClr val="D44C3D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</a:t>
            </a:r>
            <a:r>
              <a:rPr lang="en-US" sz="4594">
                <a:solidFill>
                  <a:srgbClr val="00803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llow multiple browsing tabs </a:t>
            </a:r>
          </a:p>
          <a:p>
            <a:pPr algn="l" marL="1050218" indent="-350073" lvl="2">
              <a:lnSpc>
                <a:spcPts val="6430"/>
              </a:lnSpc>
              <a:buFont typeface="Arial"/>
              <a:buChar char="⚬"/>
            </a:pPr>
            <a:r>
              <a:rPr lang="en-US" b="true" sz="4594">
                <a:solidFill>
                  <a:srgbClr val="D44C3D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</a:t>
            </a:r>
            <a:r>
              <a:rPr lang="en-US" sz="4594">
                <a:solidFill>
                  <a:srgbClr val="00803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avigation tools (back button, forward button and home button)</a:t>
            </a:r>
          </a:p>
          <a:p>
            <a:pPr algn="l" marL="1050218" indent="-350073" lvl="2">
              <a:lnSpc>
                <a:spcPts val="6430"/>
              </a:lnSpc>
              <a:buFont typeface="Arial"/>
              <a:buChar char="⚬"/>
            </a:pPr>
            <a:r>
              <a:rPr lang="en-US" b="true" sz="4594">
                <a:solidFill>
                  <a:srgbClr val="D44C3D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</a:t>
            </a:r>
            <a:r>
              <a:rPr lang="en-US" sz="4594">
                <a:solidFill>
                  <a:srgbClr val="00803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ookies (stores personal preferences or your activity)</a:t>
            </a:r>
          </a:p>
          <a:p>
            <a:pPr algn="l" marL="1050218" indent="-350073" lvl="2">
              <a:lnSpc>
                <a:spcPts val="6430"/>
              </a:lnSpc>
              <a:buFont typeface="Arial"/>
              <a:buChar char="⚬"/>
            </a:pPr>
            <a:r>
              <a:rPr lang="en-US" b="true" sz="4594">
                <a:solidFill>
                  <a:srgbClr val="D44C3D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</a:t>
            </a:r>
            <a:r>
              <a:rPr lang="en-US" sz="4594">
                <a:solidFill>
                  <a:srgbClr val="00803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ddress bar (where users type in the URL)</a:t>
            </a:r>
          </a:p>
          <a:p>
            <a:pPr algn="l" marL="1050218" indent="-350073" lvl="2">
              <a:lnSpc>
                <a:spcPts val="6430"/>
              </a:lnSpc>
              <a:buFont typeface="Arial"/>
              <a:buChar char="⚬"/>
            </a:pPr>
            <a:r>
              <a:rPr lang="en-US" b="true" sz="4594">
                <a:solidFill>
                  <a:srgbClr val="D44C3D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</a:t>
            </a:r>
            <a:r>
              <a:rPr lang="en-US" sz="4594">
                <a:solidFill>
                  <a:srgbClr val="00803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ecord user history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86678" y="3330929"/>
            <a:ext cx="12314644" cy="2574880"/>
          </a:xfrm>
          <a:custGeom>
            <a:avLst/>
            <a:gdLst/>
            <a:ahLst/>
            <a:cxnLst/>
            <a:rect r="r" b="b" t="t" l="l"/>
            <a:pathLst>
              <a:path h="2574880" w="12314644">
                <a:moveTo>
                  <a:pt x="0" y="0"/>
                </a:moveTo>
                <a:lnTo>
                  <a:pt x="12314644" y="0"/>
                </a:lnTo>
                <a:lnTo>
                  <a:pt x="12314644" y="2574880"/>
                </a:lnTo>
                <a:lnTo>
                  <a:pt x="0" y="2574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60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186769" y="3468823"/>
            <a:ext cx="6911969" cy="18084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58"/>
              </a:lnSpc>
            </a:pPr>
            <a:r>
              <a:rPr lang="en-US" sz="4898" b="true">
                <a:solidFill>
                  <a:srgbClr val="37948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Locating and Viewing a Web Page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924461"/>
            <a:ext cx="6626916" cy="6693854"/>
          </a:xfrm>
          <a:custGeom>
            <a:avLst/>
            <a:gdLst/>
            <a:ahLst/>
            <a:cxnLst/>
            <a:rect r="r" b="b" t="t" l="l"/>
            <a:pathLst>
              <a:path h="6693854" w="6626916">
                <a:moveTo>
                  <a:pt x="0" y="0"/>
                </a:moveTo>
                <a:lnTo>
                  <a:pt x="6626916" y="0"/>
                </a:lnTo>
                <a:lnTo>
                  <a:pt x="6626916" y="6693854"/>
                </a:lnTo>
                <a:lnTo>
                  <a:pt x="0" y="66938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4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134874" y="3575990"/>
            <a:ext cx="9380202" cy="28302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07"/>
              </a:lnSpc>
            </a:pPr>
            <a:r>
              <a:rPr lang="en-US" sz="7647" b="true">
                <a:solidFill>
                  <a:srgbClr val="37948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The Internet</a:t>
            </a:r>
            <a:r>
              <a:rPr lang="en-US" sz="7647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&amp; </a:t>
            </a:r>
          </a:p>
          <a:p>
            <a:pPr algn="ctr">
              <a:lnSpc>
                <a:spcPts val="10707"/>
              </a:lnSpc>
            </a:pPr>
            <a:r>
              <a:rPr lang="en-US" sz="7647" b="true">
                <a:solidFill>
                  <a:srgbClr val="FF5757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The World Wide Web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43507" y="170941"/>
            <a:ext cx="8204650" cy="1715518"/>
          </a:xfrm>
          <a:custGeom>
            <a:avLst/>
            <a:gdLst/>
            <a:ahLst/>
            <a:cxnLst/>
            <a:rect r="r" b="b" t="t" l="l"/>
            <a:pathLst>
              <a:path h="1715518" w="8204650">
                <a:moveTo>
                  <a:pt x="0" y="0"/>
                </a:moveTo>
                <a:lnTo>
                  <a:pt x="8204650" y="0"/>
                </a:lnTo>
                <a:lnTo>
                  <a:pt x="8204650" y="1715518"/>
                </a:lnTo>
                <a:lnTo>
                  <a:pt x="0" y="17155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42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64226" y="433655"/>
            <a:ext cx="5728830" cy="771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85"/>
              </a:lnSpc>
            </a:pPr>
            <a:r>
              <a:rPr lang="en-US" sz="4061" b="true">
                <a:solidFill>
                  <a:srgbClr val="37948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HTML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64226" y="2232127"/>
            <a:ext cx="15676816" cy="29371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28355" indent="-309452" lvl="2">
              <a:lnSpc>
                <a:spcPts val="5685"/>
              </a:lnSpc>
              <a:buFont typeface="Arial"/>
              <a:buChar char="⚬"/>
            </a:pPr>
            <a:r>
              <a:rPr lang="en-US" sz="406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HTML (HyperText Markup Language) is a language used to structure and display content on web browsers.</a:t>
            </a:r>
          </a:p>
          <a:p>
            <a:pPr algn="l" marL="928355" indent="-309452" lvl="2">
              <a:lnSpc>
                <a:spcPts val="5685"/>
              </a:lnSpc>
              <a:buFont typeface="Arial"/>
              <a:buChar char="⚬"/>
            </a:pPr>
            <a:r>
              <a:rPr lang="en-US" sz="406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Websites are primarily written in HTML and hosted on </a:t>
            </a:r>
            <a:r>
              <a:rPr lang="en-US" b="true" sz="4061">
                <a:solidFill>
                  <a:srgbClr val="FF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web servers</a:t>
            </a:r>
            <a:r>
              <a:rPr lang="en-US" sz="406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, each with its own unique </a:t>
            </a:r>
            <a:r>
              <a:rPr lang="en-US" b="true" sz="4061">
                <a:solidFill>
                  <a:srgbClr val="FF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IP address</a:t>
            </a:r>
            <a:r>
              <a:rPr lang="en-US" sz="406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43507" y="170941"/>
            <a:ext cx="8204650" cy="1715518"/>
          </a:xfrm>
          <a:custGeom>
            <a:avLst/>
            <a:gdLst/>
            <a:ahLst/>
            <a:cxnLst/>
            <a:rect r="r" b="b" t="t" l="l"/>
            <a:pathLst>
              <a:path h="1715518" w="8204650">
                <a:moveTo>
                  <a:pt x="0" y="0"/>
                </a:moveTo>
                <a:lnTo>
                  <a:pt x="8204650" y="0"/>
                </a:lnTo>
                <a:lnTo>
                  <a:pt x="8204650" y="1715518"/>
                </a:lnTo>
                <a:lnTo>
                  <a:pt x="0" y="17155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42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64226" y="433655"/>
            <a:ext cx="5728830" cy="771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85"/>
              </a:lnSpc>
            </a:pPr>
            <a:r>
              <a:rPr lang="en-US" sz="4061" b="true">
                <a:solidFill>
                  <a:srgbClr val="37948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Domain Name Server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64226" y="2232127"/>
            <a:ext cx="17318974" cy="58714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28355" indent="-309452" lvl="2">
              <a:lnSpc>
                <a:spcPts val="5685"/>
              </a:lnSpc>
              <a:buFont typeface="Arial"/>
              <a:buChar char="⚬"/>
            </a:pPr>
            <a:r>
              <a:rPr lang="en-US" sz="406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DNS (Domain Name System) is a system that </a:t>
            </a:r>
            <a:r>
              <a:rPr lang="en-US" b="true" sz="4061">
                <a:solidFill>
                  <a:srgbClr val="953735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translates domain names given in URLs into corresponding IP addresses:</a:t>
            </a:r>
          </a:p>
          <a:p>
            <a:pPr algn="l" marL="1385555" indent="-346389" lvl="3">
              <a:lnSpc>
                <a:spcPts val="5685"/>
              </a:lnSpc>
              <a:buFont typeface="Arial"/>
              <a:buChar char="￭"/>
            </a:pPr>
            <a:r>
              <a:rPr lang="en-US" sz="406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It serves to find IP addresses </a:t>
            </a:r>
            <a:r>
              <a:rPr lang="en-US" b="true" sz="4061" u="sng">
                <a:solidFill>
                  <a:srgbClr val="953735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associated</a:t>
            </a:r>
            <a:r>
              <a:rPr lang="en-US" sz="406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with domain names provided in URLs.</a:t>
            </a:r>
          </a:p>
          <a:p>
            <a:pPr algn="l" marL="1385555" indent="-346389" lvl="3">
              <a:lnSpc>
                <a:spcPts val="5685"/>
              </a:lnSpc>
              <a:buFont typeface="Arial"/>
              <a:buChar char="￭"/>
            </a:pPr>
            <a:r>
              <a:rPr lang="en-US" sz="406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DNS servers maintain </a:t>
            </a:r>
            <a:r>
              <a:rPr lang="en-US" b="true" sz="4061" u="sng">
                <a:solidFill>
                  <a:srgbClr val="953735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databases of URLs along with their corresponding IP addresses.</a:t>
            </a:r>
          </a:p>
          <a:p>
            <a:pPr algn="l" marL="1385555" indent="-346389" lvl="3">
              <a:lnSpc>
                <a:spcPts val="5685"/>
              </a:lnSpc>
              <a:buFont typeface="Arial"/>
              <a:buChar char="￭"/>
            </a:pPr>
            <a:r>
              <a:rPr lang="en-US" sz="406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URLs and DNS alleviate the need for users to memorize IP addresses, simplifying access to websites and other resources on the internet.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64226" y="9112835"/>
            <a:ext cx="9401345" cy="664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3"/>
              </a:lnSpc>
            </a:pPr>
            <a:r>
              <a:rPr lang="en-US" sz="3359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https://drive.google.com/drive/u/2/my-drive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892832" y="8802695"/>
            <a:ext cx="4366468" cy="1189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51"/>
              </a:lnSpc>
            </a:pPr>
            <a:r>
              <a:rPr lang="en-US" sz="6178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128.17.134.25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0041758" y="9449752"/>
            <a:ext cx="2723612" cy="47625"/>
            <a:chOff x="0" y="0"/>
            <a:chExt cx="3631483" cy="635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631438" cy="63500"/>
            </a:xfrm>
            <a:custGeom>
              <a:avLst/>
              <a:gdLst/>
              <a:ahLst/>
              <a:cxnLst/>
              <a:rect r="r" b="b" t="t" l="l"/>
              <a:pathLst>
                <a:path h="63500" w="3631438">
                  <a:moveTo>
                    <a:pt x="31750" y="0"/>
                  </a:moveTo>
                  <a:lnTo>
                    <a:pt x="3599688" y="0"/>
                  </a:lnTo>
                  <a:cubicBezTo>
                    <a:pt x="3617214" y="0"/>
                    <a:pt x="3631438" y="14224"/>
                    <a:pt x="3631438" y="31750"/>
                  </a:cubicBezTo>
                  <a:cubicBezTo>
                    <a:pt x="3631438" y="49276"/>
                    <a:pt x="3617214" y="63500"/>
                    <a:pt x="3599688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0065571" y="8641990"/>
            <a:ext cx="2433467" cy="664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3"/>
              </a:lnSpc>
            </a:pPr>
            <a:r>
              <a:rPr lang="en-US" sz="3359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DNS Server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43507" y="170941"/>
            <a:ext cx="8204650" cy="1715518"/>
          </a:xfrm>
          <a:custGeom>
            <a:avLst/>
            <a:gdLst/>
            <a:ahLst/>
            <a:cxnLst/>
            <a:rect r="r" b="b" t="t" l="l"/>
            <a:pathLst>
              <a:path h="1715518" w="8204650">
                <a:moveTo>
                  <a:pt x="0" y="0"/>
                </a:moveTo>
                <a:lnTo>
                  <a:pt x="8204650" y="0"/>
                </a:lnTo>
                <a:lnTo>
                  <a:pt x="8204650" y="1715518"/>
                </a:lnTo>
                <a:lnTo>
                  <a:pt x="0" y="17155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423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23789" y="3466955"/>
            <a:ext cx="3353090" cy="3353090"/>
            <a:chOff x="0" y="0"/>
            <a:chExt cx="4470787" cy="447078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470781" cy="4470781"/>
            </a:xfrm>
            <a:custGeom>
              <a:avLst/>
              <a:gdLst/>
              <a:ahLst/>
              <a:cxnLst/>
              <a:rect r="r" b="b" t="t" l="l"/>
              <a:pathLst>
                <a:path h="4470781" w="4470781">
                  <a:moveTo>
                    <a:pt x="0" y="0"/>
                  </a:moveTo>
                  <a:lnTo>
                    <a:pt x="4470781" y="0"/>
                  </a:lnTo>
                  <a:lnTo>
                    <a:pt x="4470781" y="4470781"/>
                  </a:lnTo>
                  <a:lnTo>
                    <a:pt x="0" y="4470781"/>
                  </a:lnTo>
                  <a:close/>
                </a:path>
              </a:pathLst>
            </a:custGeom>
            <a:solidFill>
              <a:srgbClr val="3ABDC4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395306" y="436045"/>
            <a:ext cx="7127023" cy="749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05"/>
              </a:lnSpc>
            </a:pPr>
            <a:r>
              <a:rPr lang="en-US" sz="3790" b="true">
                <a:solidFill>
                  <a:srgbClr val="37948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Flow to retrieve a web page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23789" y="3664797"/>
            <a:ext cx="3251061" cy="2824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63"/>
              </a:lnSpc>
            </a:pPr>
            <a:r>
              <a:rPr lang="en-US" sz="3116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The user enters the URL of a website into the address bar of the web browser.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4190679" y="3466955"/>
            <a:ext cx="3353090" cy="3353090"/>
            <a:chOff x="0" y="0"/>
            <a:chExt cx="4470787" cy="44707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470781" cy="4470781"/>
            </a:xfrm>
            <a:custGeom>
              <a:avLst/>
              <a:gdLst/>
              <a:ahLst/>
              <a:cxnLst/>
              <a:rect r="r" b="b" t="t" l="l"/>
              <a:pathLst>
                <a:path h="4470781" w="4470781">
                  <a:moveTo>
                    <a:pt x="0" y="0"/>
                  </a:moveTo>
                  <a:lnTo>
                    <a:pt x="4470781" y="0"/>
                  </a:lnTo>
                  <a:lnTo>
                    <a:pt x="4470781" y="4470781"/>
                  </a:lnTo>
                  <a:lnTo>
                    <a:pt x="0" y="4470781"/>
                  </a:lnTo>
                  <a:close/>
                </a:path>
              </a:pathLst>
            </a:custGeom>
            <a:solidFill>
              <a:srgbClr val="3ABDC4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4278912" y="3857888"/>
            <a:ext cx="3176624" cy="27836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63"/>
              </a:lnSpc>
            </a:pPr>
            <a:r>
              <a:rPr lang="en-US" sz="3044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The browser requests the DNS server for the IP address of the website.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8082582" y="3466955"/>
            <a:ext cx="3353090" cy="3353090"/>
            <a:chOff x="0" y="0"/>
            <a:chExt cx="4470787" cy="447078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470781" cy="4470781"/>
            </a:xfrm>
            <a:custGeom>
              <a:avLst/>
              <a:gdLst/>
              <a:ahLst/>
              <a:cxnLst/>
              <a:rect r="r" b="b" t="t" l="l"/>
              <a:pathLst>
                <a:path h="4470781" w="4470781">
                  <a:moveTo>
                    <a:pt x="0" y="0"/>
                  </a:moveTo>
                  <a:lnTo>
                    <a:pt x="4470781" y="0"/>
                  </a:lnTo>
                  <a:lnTo>
                    <a:pt x="4470781" y="4470781"/>
                  </a:lnTo>
                  <a:lnTo>
                    <a:pt x="0" y="4470781"/>
                  </a:lnTo>
                  <a:close/>
                </a:path>
              </a:pathLst>
            </a:custGeom>
            <a:solidFill>
              <a:srgbClr val="3ABDC4"/>
            </a:solid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8082582" y="3686765"/>
            <a:ext cx="3251061" cy="2846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63"/>
              </a:lnSpc>
            </a:pPr>
            <a:r>
              <a:rPr lang="en-US" sz="3116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The DNS server sends the IP address back to the user's computer.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1996713" y="607495"/>
            <a:ext cx="5711449" cy="3718669"/>
            <a:chOff x="0" y="0"/>
            <a:chExt cx="7615265" cy="495822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615301" cy="4958207"/>
            </a:xfrm>
            <a:custGeom>
              <a:avLst/>
              <a:gdLst/>
              <a:ahLst/>
              <a:cxnLst/>
              <a:rect r="r" b="b" t="t" l="l"/>
              <a:pathLst>
                <a:path h="4958207" w="7615301">
                  <a:moveTo>
                    <a:pt x="0" y="0"/>
                  </a:moveTo>
                  <a:lnTo>
                    <a:pt x="7615301" y="0"/>
                  </a:lnTo>
                  <a:lnTo>
                    <a:pt x="7615301" y="4958207"/>
                  </a:lnTo>
                  <a:lnTo>
                    <a:pt x="0" y="4958207"/>
                  </a:lnTo>
                  <a:close/>
                </a:path>
              </a:pathLst>
            </a:custGeom>
            <a:solidFill>
              <a:srgbClr val="3ABDC4"/>
            </a:solidFill>
          </p:spPr>
        </p:sp>
      </p:grpSp>
      <p:sp>
        <p:nvSpPr>
          <p:cNvPr name="TextBox 15" id="15"/>
          <p:cNvSpPr txBox="true"/>
          <p:nvPr/>
        </p:nvSpPr>
        <p:spPr>
          <a:xfrm rot="0">
            <a:off x="12176365" y="631795"/>
            <a:ext cx="5352145" cy="34092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63"/>
              </a:lnSpc>
            </a:pPr>
            <a:r>
              <a:rPr lang="en-US" sz="3116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Using the IP address, the computer establishes communication with the website server, and then proceeds to download the required web pages.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1996713" y="4636831"/>
            <a:ext cx="5711449" cy="2042124"/>
            <a:chOff x="0" y="0"/>
            <a:chExt cx="7615265" cy="272283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7615301" cy="2722880"/>
            </a:xfrm>
            <a:custGeom>
              <a:avLst/>
              <a:gdLst/>
              <a:ahLst/>
              <a:cxnLst/>
              <a:rect r="r" b="b" t="t" l="l"/>
              <a:pathLst>
                <a:path h="2722880" w="7615301">
                  <a:moveTo>
                    <a:pt x="0" y="0"/>
                  </a:moveTo>
                  <a:lnTo>
                    <a:pt x="7615301" y="0"/>
                  </a:lnTo>
                  <a:lnTo>
                    <a:pt x="7615301" y="2722880"/>
                  </a:lnTo>
                  <a:lnTo>
                    <a:pt x="0" y="2722880"/>
                  </a:lnTo>
                  <a:close/>
                </a:path>
              </a:pathLst>
            </a:custGeom>
            <a:solidFill>
              <a:srgbClr val="3ABDC4"/>
            </a:soli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12176365" y="4651606"/>
            <a:ext cx="5352145" cy="1721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63"/>
              </a:lnSpc>
            </a:pPr>
            <a:r>
              <a:rPr lang="en-US" sz="3116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HTML files are transmitted from the website server to the computer.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1996713" y="6820045"/>
            <a:ext cx="5711449" cy="3273844"/>
            <a:chOff x="0" y="0"/>
            <a:chExt cx="7615265" cy="4365126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7615301" cy="4365117"/>
            </a:xfrm>
            <a:custGeom>
              <a:avLst/>
              <a:gdLst/>
              <a:ahLst/>
              <a:cxnLst/>
              <a:rect r="r" b="b" t="t" l="l"/>
              <a:pathLst>
                <a:path h="4365117" w="7615301">
                  <a:moveTo>
                    <a:pt x="0" y="0"/>
                  </a:moveTo>
                  <a:lnTo>
                    <a:pt x="7615301" y="0"/>
                  </a:lnTo>
                  <a:lnTo>
                    <a:pt x="7615301" y="4365117"/>
                  </a:lnTo>
                  <a:lnTo>
                    <a:pt x="0" y="4365117"/>
                  </a:lnTo>
                  <a:close/>
                </a:path>
              </a:pathLst>
            </a:custGeom>
            <a:solidFill>
              <a:srgbClr val="3ABDC4"/>
            </a:solid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12176365" y="6834820"/>
            <a:ext cx="5352145" cy="28259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63"/>
              </a:lnSpc>
            </a:pPr>
            <a:r>
              <a:rPr lang="en-US" sz="3116" b="true">
                <a:solidFill>
                  <a:srgbClr val="FFFFFF"/>
                </a:solidFill>
                <a:latin typeface="Arimo Bold"/>
                <a:ea typeface="Arimo Bold"/>
                <a:cs typeface="Arimo Bold"/>
                <a:sym typeface="Arimo Bold"/>
              </a:rPr>
              <a:t>The browser interprets the HTML, which organizes the content, and then displays the information on the user's computer screen.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-1576145">
            <a:off x="9221088" y="1759667"/>
            <a:ext cx="2831660" cy="1009101"/>
          </a:xfrm>
          <a:custGeom>
            <a:avLst/>
            <a:gdLst/>
            <a:ahLst/>
            <a:cxnLst/>
            <a:rect r="r" b="b" t="t" l="l"/>
            <a:pathLst>
              <a:path h="1009101" w="2831660">
                <a:moveTo>
                  <a:pt x="0" y="0"/>
                </a:moveTo>
                <a:lnTo>
                  <a:pt x="2831660" y="0"/>
                </a:lnTo>
                <a:lnTo>
                  <a:pt x="2831660" y="1009101"/>
                </a:lnTo>
                <a:lnTo>
                  <a:pt x="0" y="10091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1698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5329535">
            <a:off x="14373377" y="4320589"/>
            <a:ext cx="584974" cy="47625"/>
            <a:chOff x="0" y="0"/>
            <a:chExt cx="779965" cy="635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779907" cy="63500"/>
            </a:xfrm>
            <a:custGeom>
              <a:avLst/>
              <a:gdLst/>
              <a:ahLst/>
              <a:cxnLst/>
              <a:rect r="r" b="b" t="t" l="l"/>
              <a:pathLst>
                <a:path h="63500" w="779907">
                  <a:moveTo>
                    <a:pt x="31750" y="0"/>
                  </a:moveTo>
                  <a:lnTo>
                    <a:pt x="748157" y="0"/>
                  </a:lnTo>
                  <a:cubicBezTo>
                    <a:pt x="765683" y="0"/>
                    <a:pt x="779907" y="14224"/>
                    <a:pt x="779907" y="31750"/>
                  </a:cubicBezTo>
                  <a:cubicBezTo>
                    <a:pt x="779907" y="49276"/>
                    <a:pt x="765810" y="63500"/>
                    <a:pt x="748157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5" id="25"/>
          <p:cNvGrpSpPr/>
          <p:nvPr/>
        </p:nvGrpSpPr>
        <p:grpSpPr>
          <a:xfrm rot="5329535">
            <a:off x="14344064" y="6631330"/>
            <a:ext cx="584974" cy="47625"/>
            <a:chOff x="0" y="0"/>
            <a:chExt cx="779965" cy="635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779907" cy="63500"/>
            </a:xfrm>
            <a:custGeom>
              <a:avLst/>
              <a:gdLst/>
              <a:ahLst/>
              <a:cxnLst/>
              <a:rect r="r" b="b" t="t" l="l"/>
              <a:pathLst>
                <a:path h="63500" w="779907">
                  <a:moveTo>
                    <a:pt x="31750" y="0"/>
                  </a:moveTo>
                  <a:lnTo>
                    <a:pt x="748157" y="0"/>
                  </a:lnTo>
                  <a:cubicBezTo>
                    <a:pt x="765683" y="0"/>
                    <a:pt x="779907" y="14224"/>
                    <a:pt x="779907" y="31750"/>
                  </a:cubicBezTo>
                  <a:cubicBezTo>
                    <a:pt x="779907" y="49276"/>
                    <a:pt x="765810" y="63500"/>
                    <a:pt x="748157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30" id="3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43507" y="170941"/>
            <a:ext cx="8204650" cy="1715518"/>
          </a:xfrm>
          <a:custGeom>
            <a:avLst/>
            <a:gdLst/>
            <a:ahLst/>
            <a:cxnLst/>
            <a:rect r="r" b="b" t="t" l="l"/>
            <a:pathLst>
              <a:path h="1715518" w="8204650">
                <a:moveTo>
                  <a:pt x="0" y="0"/>
                </a:moveTo>
                <a:lnTo>
                  <a:pt x="8204650" y="0"/>
                </a:lnTo>
                <a:lnTo>
                  <a:pt x="8204650" y="1715518"/>
                </a:lnTo>
                <a:lnTo>
                  <a:pt x="0" y="17155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42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93361" y="4232272"/>
            <a:ext cx="3187940" cy="2480797"/>
          </a:xfrm>
          <a:custGeom>
            <a:avLst/>
            <a:gdLst/>
            <a:ahLst/>
            <a:cxnLst/>
            <a:rect r="r" b="b" t="t" l="l"/>
            <a:pathLst>
              <a:path h="2480797" w="3187940">
                <a:moveTo>
                  <a:pt x="0" y="0"/>
                </a:moveTo>
                <a:lnTo>
                  <a:pt x="3187940" y="0"/>
                </a:lnTo>
                <a:lnTo>
                  <a:pt x="3187940" y="2480797"/>
                </a:lnTo>
                <a:lnTo>
                  <a:pt x="0" y="24807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777019" y="2496839"/>
            <a:ext cx="1613214" cy="2447862"/>
          </a:xfrm>
          <a:custGeom>
            <a:avLst/>
            <a:gdLst/>
            <a:ahLst/>
            <a:cxnLst/>
            <a:rect r="r" b="b" t="t" l="l"/>
            <a:pathLst>
              <a:path h="2447862" w="1613214">
                <a:moveTo>
                  <a:pt x="0" y="0"/>
                </a:moveTo>
                <a:lnTo>
                  <a:pt x="1613214" y="0"/>
                </a:lnTo>
                <a:lnTo>
                  <a:pt x="1613214" y="2447862"/>
                </a:lnTo>
                <a:lnTo>
                  <a:pt x="0" y="24478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-371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90232" y="6060630"/>
            <a:ext cx="3060883" cy="3536734"/>
          </a:xfrm>
          <a:custGeom>
            <a:avLst/>
            <a:gdLst/>
            <a:ahLst/>
            <a:cxnLst/>
            <a:rect r="r" b="b" t="t" l="l"/>
            <a:pathLst>
              <a:path h="3536734" w="3060883">
                <a:moveTo>
                  <a:pt x="0" y="0"/>
                </a:moveTo>
                <a:lnTo>
                  <a:pt x="3060883" y="0"/>
                </a:lnTo>
                <a:lnTo>
                  <a:pt x="3060883" y="3536734"/>
                </a:lnTo>
                <a:lnTo>
                  <a:pt x="0" y="35367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-521"/>
            </a:stretch>
          </a:blipFill>
        </p:spPr>
      </p:sp>
      <p:grpSp>
        <p:nvGrpSpPr>
          <p:cNvPr name="Group 6" id="6"/>
          <p:cNvGrpSpPr/>
          <p:nvPr/>
        </p:nvGrpSpPr>
        <p:grpSpPr>
          <a:xfrm rot="-1546107">
            <a:off x="6546604" y="3705192"/>
            <a:ext cx="3073137" cy="47625"/>
            <a:chOff x="0" y="0"/>
            <a:chExt cx="4097516" cy="635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097528" cy="63500"/>
            </a:xfrm>
            <a:custGeom>
              <a:avLst/>
              <a:gdLst/>
              <a:ahLst/>
              <a:cxnLst/>
              <a:rect r="r" b="b" t="t" l="l"/>
              <a:pathLst>
                <a:path h="63500" w="4097528">
                  <a:moveTo>
                    <a:pt x="31750" y="0"/>
                  </a:moveTo>
                  <a:lnTo>
                    <a:pt x="4065778" y="0"/>
                  </a:lnTo>
                  <a:cubicBezTo>
                    <a:pt x="4083304" y="0"/>
                    <a:pt x="4097528" y="14224"/>
                    <a:pt x="4097528" y="31750"/>
                  </a:cubicBezTo>
                  <a:cubicBezTo>
                    <a:pt x="4097528" y="49276"/>
                    <a:pt x="4083304" y="63500"/>
                    <a:pt x="4065778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8" id="8"/>
          <p:cNvGrpSpPr/>
          <p:nvPr/>
        </p:nvGrpSpPr>
        <p:grpSpPr>
          <a:xfrm rot="9319503">
            <a:off x="6868936" y="4609462"/>
            <a:ext cx="2733343" cy="47625"/>
            <a:chOff x="0" y="0"/>
            <a:chExt cx="3644457" cy="635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644519" cy="63500"/>
            </a:xfrm>
            <a:custGeom>
              <a:avLst/>
              <a:gdLst/>
              <a:ahLst/>
              <a:cxnLst/>
              <a:rect r="r" b="b" t="t" l="l"/>
              <a:pathLst>
                <a:path h="63500" w="3644519">
                  <a:moveTo>
                    <a:pt x="31750" y="0"/>
                  </a:moveTo>
                  <a:lnTo>
                    <a:pt x="3612769" y="0"/>
                  </a:lnTo>
                  <a:cubicBezTo>
                    <a:pt x="3630295" y="0"/>
                    <a:pt x="3644519" y="14224"/>
                    <a:pt x="3644519" y="31750"/>
                  </a:cubicBezTo>
                  <a:cubicBezTo>
                    <a:pt x="3644519" y="49276"/>
                    <a:pt x="3630295" y="63500"/>
                    <a:pt x="3612769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0" id="10"/>
          <p:cNvGrpSpPr/>
          <p:nvPr/>
        </p:nvGrpSpPr>
        <p:grpSpPr>
          <a:xfrm rot="1120445">
            <a:off x="6895089" y="7168130"/>
            <a:ext cx="4198016" cy="47625"/>
            <a:chOff x="0" y="0"/>
            <a:chExt cx="5597355" cy="635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597398" cy="63500"/>
            </a:xfrm>
            <a:custGeom>
              <a:avLst/>
              <a:gdLst/>
              <a:ahLst/>
              <a:cxnLst/>
              <a:rect r="r" b="b" t="t" l="l"/>
              <a:pathLst>
                <a:path h="63500" w="5597398">
                  <a:moveTo>
                    <a:pt x="31750" y="0"/>
                  </a:moveTo>
                  <a:lnTo>
                    <a:pt x="5565648" y="0"/>
                  </a:lnTo>
                  <a:cubicBezTo>
                    <a:pt x="5583174" y="0"/>
                    <a:pt x="5597398" y="14224"/>
                    <a:pt x="5597398" y="31750"/>
                  </a:cubicBezTo>
                  <a:cubicBezTo>
                    <a:pt x="5597398" y="49276"/>
                    <a:pt x="5583174" y="63500"/>
                    <a:pt x="5565648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2" id="12"/>
          <p:cNvGrpSpPr/>
          <p:nvPr/>
        </p:nvGrpSpPr>
        <p:grpSpPr>
          <a:xfrm rot="-9668220">
            <a:off x="6569940" y="8007294"/>
            <a:ext cx="4395147" cy="47625"/>
            <a:chOff x="0" y="0"/>
            <a:chExt cx="5860196" cy="635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860161" cy="63500"/>
            </a:xfrm>
            <a:custGeom>
              <a:avLst/>
              <a:gdLst/>
              <a:ahLst/>
              <a:cxnLst/>
              <a:rect r="r" b="b" t="t" l="l"/>
              <a:pathLst>
                <a:path h="63500" w="5860161">
                  <a:moveTo>
                    <a:pt x="31750" y="0"/>
                  </a:moveTo>
                  <a:lnTo>
                    <a:pt x="5828411" y="0"/>
                  </a:lnTo>
                  <a:cubicBezTo>
                    <a:pt x="5845937" y="0"/>
                    <a:pt x="5860161" y="14224"/>
                    <a:pt x="5860161" y="31750"/>
                  </a:cubicBezTo>
                  <a:cubicBezTo>
                    <a:pt x="5860161" y="49276"/>
                    <a:pt x="5845937" y="63500"/>
                    <a:pt x="5828411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0">
            <a:off x="10598026" y="4944701"/>
            <a:ext cx="811833" cy="811833"/>
          </a:xfrm>
          <a:custGeom>
            <a:avLst/>
            <a:gdLst/>
            <a:ahLst/>
            <a:cxnLst/>
            <a:rect r="r" b="b" t="t" l="l"/>
            <a:pathLst>
              <a:path h="811833" w="811833">
                <a:moveTo>
                  <a:pt x="0" y="0"/>
                </a:moveTo>
                <a:lnTo>
                  <a:pt x="811833" y="0"/>
                </a:lnTo>
                <a:lnTo>
                  <a:pt x="811833" y="811833"/>
                </a:lnTo>
                <a:lnTo>
                  <a:pt x="0" y="81183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089988" y="2835755"/>
            <a:ext cx="868829" cy="868829"/>
          </a:xfrm>
          <a:custGeom>
            <a:avLst/>
            <a:gdLst/>
            <a:ahLst/>
            <a:cxnLst/>
            <a:rect r="r" b="b" t="t" l="l"/>
            <a:pathLst>
              <a:path h="868829" w="868829">
                <a:moveTo>
                  <a:pt x="0" y="0"/>
                </a:moveTo>
                <a:lnTo>
                  <a:pt x="868829" y="0"/>
                </a:lnTo>
                <a:lnTo>
                  <a:pt x="868829" y="868829"/>
                </a:lnTo>
                <a:lnTo>
                  <a:pt x="0" y="8688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161422" y="6060630"/>
            <a:ext cx="887861" cy="887861"/>
          </a:xfrm>
          <a:custGeom>
            <a:avLst/>
            <a:gdLst/>
            <a:ahLst/>
            <a:cxnLst/>
            <a:rect r="r" b="b" t="t" l="l"/>
            <a:pathLst>
              <a:path h="887861" w="887861">
                <a:moveTo>
                  <a:pt x="0" y="0"/>
                </a:moveTo>
                <a:lnTo>
                  <a:pt x="887861" y="0"/>
                </a:lnTo>
                <a:lnTo>
                  <a:pt x="887861" y="887861"/>
                </a:lnTo>
                <a:lnTo>
                  <a:pt x="0" y="88786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044812" y="8490935"/>
            <a:ext cx="1106429" cy="1106429"/>
          </a:xfrm>
          <a:custGeom>
            <a:avLst/>
            <a:gdLst/>
            <a:ahLst/>
            <a:cxnLst/>
            <a:rect r="r" b="b" t="t" l="l"/>
            <a:pathLst>
              <a:path h="1106429" w="1106429">
                <a:moveTo>
                  <a:pt x="0" y="0"/>
                </a:moveTo>
                <a:lnTo>
                  <a:pt x="1106429" y="0"/>
                </a:lnTo>
                <a:lnTo>
                  <a:pt x="1106429" y="1106429"/>
                </a:lnTo>
                <a:lnTo>
                  <a:pt x="0" y="110642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95306" y="436045"/>
            <a:ext cx="7127023" cy="7491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05"/>
              </a:lnSpc>
            </a:pPr>
            <a:r>
              <a:rPr lang="en-US" sz="3790" b="true">
                <a:solidFill>
                  <a:srgbClr val="37948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Flow to retrieve a web page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4321303" y="2969470"/>
            <a:ext cx="4319995" cy="496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98"/>
              </a:lnSpc>
            </a:pPr>
            <a:r>
              <a:rPr lang="en-US" sz="2571" b="true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https://drive.google.com/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7861578" y="4811351"/>
            <a:ext cx="2183234" cy="604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4"/>
              </a:lnSpc>
            </a:pPr>
            <a:r>
              <a:rPr lang="en-US" sz="3089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128.17.134.25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641298" y="6344296"/>
            <a:ext cx="2183234" cy="604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4"/>
              </a:lnSpc>
            </a:pPr>
            <a:r>
              <a:rPr lang="en-US" sz="3089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128.17.134.25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911487" y="8176049"/>
            <a:ext cx="2343373" cy="1153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4"/>
              </a:lnSpc>
            </a:pPr>
            <a:r>
              <a:rPr lang="en-US" sz="3089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HTML</a:t>
            </a:r>
          </a:p>
          <a:p>
            <a:pPr algn="ctr">
              <a:lnSpc>
                <a:spcPts val="4324"/>
              </a:lnSpc>
            </a:pPr>
            <a:r>
              <a:rPr lang="en-US" sz="3089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&lt;h1&gt; .... &lt;/h1&gt;</a:t>
            </a:r>
          </a:p>
        </p:txBody>
      </p:sp>
      <p:grpSp>
        <p:nvGrpSpPr>
          <p:cNvPr name="Group 23" id="23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20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86678" y="1929949"/>
            <a:ext cx="12314644" cy="2574880"/>
          </a:xfrm>
          <a:custGeom>
            <a:avLst/>
            <a:gdLst/>
            <a:ahLst/>
            <a:cxnLst/>
            <a:rect r="r" b="b" t="t" l="l"/>
            <a:pathLst>
              <a:path h="2574880" w="12314644">
                <a:moveTo>
                  <a:pt x="0" y="0"/>
                </a:moveTo>
                <a:lnTo>
                  <a:pt x="12314644" y="0"/>
                </a:lnTo>
                <a:lnTo>
                  <a:pt x="12314644" y="2574880"/>
                </a:lnTo>
                <a:lnTo>
                  <a:pt x="0" y="2574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60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486400" y="5143500"/>
            <a:ext cx="7315200" cy="3950208"/>
          </a:xfrm>
          <a:custGeom>
            <a:avLst/>
            <a:gdLst/>
            <a:ahLst/>
            <a:cxnLst/>
            <a:rect r="r" b="b" t="t" l="l"/>
            <a:pathLst>
              <a:path h="3950208" w="7315200">
                <a:moveTo>
                  <a:pt x="0" y="0"/>
                </a:moveTo>
                <a:lnTo>
                  <a:pt x="7315200" y="0"/>
                </a:lnTo>
                <a:lnTo>
                  <a:pt x="7315200" y="3950208"/>
                </a:lnTo>
                <a:lnTo>
                  <a:pt x="0" y="39502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30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929934" y="2514468"/>
            <a:ext cx="8428132" cy="1158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64"/>
              </a:lnSpc>
            </a:pPr>
            <a:r>
              <a:rPr lang="en-US" sz="5974" b="true">
                <a:solidFill>
                  <a:srgbClr val="37948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Cookies 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6155608" cy="1287082"/>
          </a:xfrm>
          <a:custGeom>
            <a:avLst/>
            <a:gdLst/>
            <a:ahLst/>
            <a:cxnLst/>
            <a:rect r="r" b="b" t="t" l="l"/>
            <a:pathLst>
              <a:path h="1287082" w="6155608">
                <a:moveTo>
                  <a:pt x="0" y="0"/>
                </a:moveTo>
                <a:lnTo>
                  <a:pt x="6155608" y="0"/>
                </a:lnTo>
                <a:lnTo>
                  <a:pt x="6155608" y="1287082"/>
                </a:lnTo>
                <a:lnTo>
                  <a:pt x="0" y="12870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53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07411" y="-5211"/>
            <a:ext cx="4140786" cy="1068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19"/>
              </a:lnSpc>
            </a:pPr>
            <a:r>
              <a:rPr lang="en-US" sz="5513" b="true">
                <a:solidFill>
                  <a:srgbClr val="37948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Cookies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64226" y="1614048"/>
            <a:ext cx="16595074" cy="7413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42655" indent="-347552" lvl="2">
              <a:lnSpc>
                <a:spcPts val="6384"/>
              </a:lnSpc>
              <a:buFont typeface="Arial"/>
              <a:buChar char="⚬"/>
            </a:pPr>
            <a:r>
              <a:rPr lang="en-US" sz="456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Cookies are small files or snippets of code stored on a user's computer. They are sent by a web server to a browser on the user's computer.</a:t>
            </a:r>
          </a:p>
          <a:p>
            <a:pPr algn="l" marL="1042655" indent="-347552" lvl="2">
              <a:lnSpc>
                <a:spcPts val="6384"/>
              </a:lnSpc>
              <a:buFont typeface="Arial"/>
              <a:buChar char="⚬"/>
            </a:pPr>
            <a:r>
              <a:rPr lang="en-US" sz="456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Some usages of cookies: </a:t>
            </a:r>
          </a:p>
          <a:p>
            <a:pPr algn="l" marL="1863270" indent="-465817" lvl="3">
              <a:lnSpc>
                <a:spcPts val="6384"/>
              </a:lnSpc>
              <a:buFont typeface="Arial"/>
              <a:buChar char="￭"/>
            </a:pPr>
            <a:r>
              <a:rPr lang="en-US" sz="456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Hold user's preference </a:t>
            </a:r>
          </a:p>
          <a:p>
            <a:pPr algn="l" marL="1863270" indent="-465817" lvl="3">
              <a:lnSpc>
                <a:spcPts val="6384"/>
              </a:lnSpc>
              <a:buFont typeface="Arial"/>
              <a:buChar char="￭"/>
            </a:pPr>
            <a:r>
              <a:rPr lang="en-US" sz="456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Customise the web page for each individual user </a:t>
            </a:r>
          </a:p>
          <a:p>
            <a:pPr algn="l" marL="1863270" indent="-465817" lvl="3">
              <a:lnSpc>
                <a:spcPts val="6384"/>
              </a:lnSpc>
              <a:buFont typeface="Arial"/>
              <a:buChar char="￭"/>
            </a:pPr>
            <a:r>
              <a:rPr lang="en-US" sz="456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Store login details  </a:t>
            </a:r>
          </a:p>
          <a:p>
            <a:pPr algn="l" marL="1863270" indent="-465817" lvl="3">
              <a:lnSpc>
                <a:spcPts val="6384"/>
              </a:lnSpc>
              <a:buFont typeface="Arial"/>
              <a:buChar char="￭"/>
            </a:pPr>
            <a:r>
              <a:rPr lang="en-US" sz="456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Store items in online shopping cart </a:t>
            </a:r>
          </a:p>
          <a:p>
            <a:pPr algn="l" marL="1863270" indent="-465817" lvl="3">
              <a:lnSpc>
                <a:spcPts val="6384"/>
              </a:lnSpc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986678" y="1463369"/>
            <a:ext cx="12314644" cy="2574880"/>
          </a:xfrm>
          <a:custGeom>
            <a:avLst/>
            <a:gdLst/>
            <a:ahLst/>
            <a:cxnLst/>
            <a:rect r="r" b="b" t="t" l="l"/>
            <a:pathLst>
              <a:path h="2574880" w="12314644">
                <a:moveTo>
                  <a:pt x="0" y="0"/>
                </a:moveTo>
                <a:lnTo>
                  <a:pt x="12314644" y="0"/>
                </a:lnTo>
                <a:lnTo>
                  <a:pt x="12314644" y="2574880"/>
                </a:lnTo>
                <a:lnTo>
                  <a:pt x="0" y="2574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60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929934" y="2047888"/>
            <a:ext cx="8428132" cy="1158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64"/>
              </a:lnSpc>
            </a:pPr>
            <a:r>
              <a:rPr lang="en-US" sz="5974" b="true">
                <a:solidFill>
                  <a:srgbClr val="37948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Cookies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5978680"/>
            <a:ext cx="7578433" cy="1584581"/>
          </a:xfrm>
          <a:custGeom>
            <a:avLst/>
            <a:gdLst/>
            <a:ahLst/>
            <a:cxnLst/>
            <a:rect r="r" b="b" t="t" l="l"/>
            <a:pathLst>
              <a:path h="1584581" w="7578433">
                <a:moveTo>
                  <a:pt x="0" y="0"/>
                </a:moveTo>
                <a:lnTo>
                  <a:pt x="7578433" y="0"/>
                </a:lnTo>
                <a:lnTo>
                  <a:pt x="7578433" y="1584581"/>
                </a:lnTo>
                <a:lnTo>
                  <a:pt x="0" y="15845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93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75108" y="5978680"/>
            <a:ext cx="7578433" cy="1584581"/>
          </a:xfrm>
          <a:custGeom>
            <a:avLst/>
            <a:gdLst/>
            <a:ahLst/>
            <a:cxnLst/>
            <a:rect r="r" b="b" t="t" l="l"/>
            <a:pathLst>
              <a:path h="1584581" w="7578433">
                <a:moveTo>
                  <a:pt x="0" y="0"/>
                </a:moveTo>
                <a:lnTo>
                  <a:pt x="7578433" y="0"/>
                </a:lnTo>
                <a:lnTo>
                  <a:pt x="7578433" y="1584581"/>
                </a:lnTo>
                <a:lnTo>
                  <a:pt x="0" y="15845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939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711567" y="6152049"/>
            <a:ext cx="7578433" cy="102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21"/>
              </a:lnSpc>
            </a:pPr>
            <a:r>
              <a:rPr lang="en-US" sz="5372" b="true">
                <a:solidFill>
                  <a:srgbClr val="FF5757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Session Cookies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75108" y="6152133"/>
            <a:ext cx="7578433" cy="102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21"/>
              </a:lnSpc>
            </a:pPr>
            <a:r>
              <a:rPr lang="en-US" sz="5372" b="true">
                <a:solidFill>
                  <a:srgbClr val="FF5757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Persistent Cookies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7133" y="236409"/>
            <a:ext cx="7578433" cy="1584581"/>
          </a:xfrm>
          <a:custGeom>
            <a:avLst/>
            <a:gdLst/>
            <a:ahLst/>
            <a:cxnLst/>
            <a:rect r="r" b="b" t="t" l="l"/>
            <a:pathLst>
              <a:path h="1584581" w="7578433">
                <a:moveTo>
                  <a:pt x="0" y="0"/>
                </a:moveTo>
                <a:lnTo>
                  <a:pt x="7578433" y="0"/>
                </a:lnTo>
                <a:lnTo>
                  <a:pt x="7578433" y="1584581"/>
                </a:lnTo>
                <a:lnTo>
                  <a:pt x="0" y="15845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93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409778"/>
            <a:ext cx="7578433" cy="102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21"/>
              </a:lnSpc>
            </a:pPr>
            <a:r>
              <a:rPr lang="en-US" sz="5372" b="true">
                <a:solidFill>
                  <a:srgbClr val="FF5757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Session Cookies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64226" y="2213077"/>
            <a:ext cx="16595074" cy="7413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42655" indent="-347552" lvl="2">
              <a:lnSpc>
                <a:spcPts val="6384"/>
              </a:lnSpc>
              <a:buFont typeface="Arial"/>
              <a:buChar char="⚬"/>
            </a:pPr>
            <a:r>
              <a:rPr lang="en-US" sz="456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Temporary cookies, also known as session cookies, are deleted when the web browser is closed:</a:t>
            </a:r>
          </a:p>
          <a:p>
            <a:pPr algn="l" marL="1499855" indent="-374964" lvl="3">
              <a:lnSpc>
                <a:spcPts val="6384"/>
              </a:lnSpc>
              <a:buFont typeface="Arial"/>
              <a:buChar char="￭"/>
            </a:pPr>
            <a:r>
              <a:rPr lang="en-US" sz="456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They store information about your </a:t>
            </a:r>
            <a:r>
              <a:rPr lang="en-US" b="true" sz="4561">
                <a:solidFill>
                  <a:srgbClr val="953735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browsing session </a:t>
            </a:r>
            <a:r>
              <a:rPr lang="en-US" sz="456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on a specific website.</a:t>
            </a:r>
          </a:p>
          <a:p>
            <a:pPr algn="l" marL="1499855" indent="-374964" lvl="3">
              <a:lnSpc>
                <a:spcPts val="6384"/>
              </a:lnSpc>
              <a:buFont typeface="Arial"/>
              <a:buChar char="￭"/>
            </a:pPr>
            <a:r>
              <a:rPr lang="en-US" sz="456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These cookies </a:t>
            </a:r>
            <a:r>
              <a:rPr lang="en-US" b="true" sz="4561">
                <a:solidFill>
                  <a:srgbClr val="953735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cease to exist </a:t>
            </a:r>
            <a:r>
              <a:rPr lang="en-US" sz="456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on the user's computer once the browser is closed or the website session ends.</a:t>
            </a:r>
          </a:p>
          <a:p>
            <a:pPr algn="l" marL="1499855" indent="-374964" lvl="3">
              <a:lnSpc>
                <a:spcPts val="6384"/>
              </a:lnSpc>
              <a:buFont typeface="Arial"/>
              <a:buChar char="￭"/>
            </a:pPr>
            <a:r>
              <a:rPr lang="en-US" sz="456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For example, websites like Shopee maintain session cookies so users do not need to </a:t>
            </a:r>
            <a:r>
              <a:rPr lang="en-US" b="true" sz="4561">
                <a:solidFill>
                  <a:srgbClr val="953735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log in </a:t>
            </a:r>
            <a:r>
              <a:rPr lang="en-US" sz="4561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again when navigating between pages during a single browsing session.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7133" y="236409"/>
            <a:ext cx="7578433" cy="1584581"/>
          </a:xfrm>
          <a:custGeom>
            <a:avLst/>
            <a:gdLst/>
            <a:ahLst/>
            <a:cxnLst/>
            <a:rect r="r" b="b" t="t" l="l"/>
            <a:pathLst>
              <a:path h="1584581" w="7578433">
                <a:moveTo>
                  <a:pt x="0" y="0"/>
                </a:moveTo>
                <a:lnTo>
                  <a:pt x="7578433" y="0"/>
                </a:lnTo>
                <a:lnTo>
                  <a:pt x="7578433" y="1584581"/>
                </a:lnTo>
                <a:lnTo>
                  <a:pt x="0" y="15845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93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409778"/>
            <a:ext cx="7578433" cy="102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21"/>
              </a:lnSpc>
            </a:pPr>
            <a:r>
              <a:rPr lang="en-US" sz="5372" b="true">
                <a:solidFill>
                  <a:srgbClr val="FF5757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Persistent Cookies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66865" y="1942606"/>
            <a:ext cx="16954271" cy="6612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30963" indent="-310321" lvl="2">
              <a:lnSpc>
                <a:spcPts val="5701"/>
              </a:lnSpc>
              <a:buFont typeface="Arial"/>
              <a:buChar char="⚬"/>
            </a:pPr>
            <a:r>
              <a:rPr lang="en-US" sz="4072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Persistent cookies have expiration dates and are stored on a user's computer (hard drive) until they expire or are manually deleted by the user:</a:t>
            </a:r>
          </a:p>
          <a:p>
            <a:pPr algn="l" marL="1388163" indent="-347041" lvl="3">
              <a:lnSpc>
                <a:spcPts val="5701"/>
              </a:lnSpc>
              <a:buFont typeface="Arial"/>
              <a:buChar char="￭"/>
            </a:pPr>
            <a:r>
              <a:rPr lang="en-US" sz="4072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They enable websites to </a:t>
            </a:r>
            <a:r>
              <a:rPr lang="en-US" b="true" sz="4072">
                <a:solidFill>
                  <a:srgbClr val="953735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remember users</a:t>
            </a:r>
            <a:r>
              <a:rPr lang="en-US" sz="4072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across visits.</a:t>
            </a:r>
          </a:p>
          <a:p>
            <a:pPr algn="l" marL="1388163" indent="-347041" lvl="3">
              <a:lnSpc>
                <a:spcPts val="5701"/>
              </a:lnSpc>
              <a:buFont typeface="Arial"/>
              <a:buChar char="￭"/>
            </a:pPr>
            <a:r>
              <a:rPr lang="en-US" sz="4072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These cookies persist even after the browser is closed or the web session ends.</a:t>
            </a:r>
          </a:p>
          <a:p>
            <a:pPr algn="l" marL="1388163" indent="-347041" lvl="3">
              <a:lnSpc>
                <a:spcPts val="5701"/>
              </a:lnSpc>
              <a:buFont typeface="Arial"/>
              <a:buChar char="￭"/>
            </a:pPr>
            <a:r>
              <a:rPr lang="en-US" sz="4072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Examples include remembering login details, saving items in a virtual shopping cart between visits, and storing preferences for online transactions (e.g., "Remember this card").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7133" y="-152901"/>
            <a:ext cx="11302271" cy="2363202"/>
          </a:xfrm>
          <a:custGeom>
            <a:avLst/>
            <a:gdLst/>
            <a:ahLst/>
            <a:cxnLst/>
            <a:rect r="r" b="b" t="t" l="l"/>
            <a:pathLst>
              <a:path h="2363202" w="11302271">
                <a:moveTo>
                  <a:pt x="0" y="0"/>
                </a:moveTo>
                <a:lnTo>
                  <a:pt x="11302271" y="0"/>
                </a:lnTo>
                <a:lnTo>
                  <a:pt x="11302271" y="2363202"/>
                </a:lnTo>
                <a:lnTo>
                  <a:pt x="0" y="23632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72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317133" y="3512928"/>
            <a:ext cx="3261991" cy="3261991"/>
            <a:chOff x="0" y="0"/>
            <a:chExt cx="4349321" cy="434932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349369" cy="4349369"/>
            </a:xfrm>
            <a:custGeom>
              <a:avLst/>
              <a:gdLst/>
              <a:ahLst/>
              <a:cxnLst/>
              <a:rect r="r" b="b" t="t" l="l"/>
              <a:pathLst>
                <a:path h="4349369" w="4349369">
                  <a:moveTo>
                    <a:pt x="0" y="0"/>
                  </a:moveTo>
                  <a:lnTo>
                    <a:pt x="4349369" y="0"/>
                  </a:lnTo>
                  <a:lnTo>
                    <a:pt x="4349369" y="4349369"/>
                  </a:lnTo>
                  <a:lnTo>
                    <a:pt x="0" y="4349369"/>
                  </a:lnTo>
                  <a:close/>
                </a:path>
              </a:pathLst>
            </a:custGeom>
            <a:solidFill>
              <a:srgbClr val="3ABDC4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3865249" y="3512928"/>
            <a:ext cx="3261991" cy="3261991"/>
            <a:chOff x="0" y="0"/>
            <a:chExt cx="4349321" cy="434932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349369" cy="4349369"/>
            </a:xfrm>
            <a:custGeom>
              <a:avLst/>
              <a:gdLst/>
              <a:ahLst/>
              <a:cxnLst/>
              <a:rect r="r" b="b" t="t" l="l"/>
              <a:pathLst>
                <a:path h="4349369" w="4349369">
                  <a:moveTo>
                    <a:pt x="0" y="0"/>
                  </a:moveTo>
                  <a:lnTo>
                    <a:pt x="4349369" y="0"/>
                  </a:lnTo>
                  <a:lnTo>
                    <a:pt x="4349369" y="4349369"/>
                  </a:lnTo>
                  <a:lnTo>
                    <a:pt x="0" y="4349369"/>
                  </a:lnTo>
                  <a:close/>
                </a:path>
              </a:pathLst>
            </a:custGeom>
            <a:solidFill>
              <a:srgbClr val="3ABDC4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7401912" y="3512928"/>
            <a:ext cx="3261991" cy="3261991"/>
            <a:chOff x="0" y="0"/>
            <a:chExt cx="4349321" cy="434932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349369" cy="4349369"/>
            </a:xfrm>
            <a:custGeom>
              <a:avLst/>
              <a:gdLst/>
              <a:ahLst/>
              <a:cxnLst/>
              <a:rect r="r" b="b" t="t" l="l"/>
              <a:pathLst>
                <a:path h="4349369" w="4349369">
                  <a:moveTo>
                    <a:pt x="0" y="0"/>
                  </a:moveTo>
                  <a:lnTo>
                    <a:pt x="4349369" y="0"/>
                  </a:lnTo>
                  <a:lnTo>
                    <a:pt x="4349369" y="4349369"/>
                  </a:lnTo>
                  <a:lnTo>
                    <a:pt x="0" y="4349369"/>
                  </a:lnTo>
                  <a:close/>
                </a:path>
              </a:pathLst>
            </a:custGeom>
            <a:solidFill>
              <a:srgbClr val="3ABDC4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0960062" y="3512928"/>
            <a:ext cx="3261991" cy="3261991"/>
            <a:chOff x="0" y="0"/>
            <a:chExt cx="4349321" cy="4349321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4349369" cy="4349369"/>
            </a:xfrm>
            <a:custGeom>
              <a:avLst/>
              <a:gdLst/>
              <a:ahLst/>
              <a:cxnLst/>
              <a:rect r="r" b="b" t="t" l="l"/>
              <a:pathLst>
                <a:path h="4349369" w="4349369">
                  <a:moveTo>
                    <a:pt x="0" y="0"/>
                  </a:moveTo>
                  <a:lnTo>
                    <a:pt x="4349369" y="0"/>
                  </a:lnTo>
                  <a:lnTo>
                    <a:pt x="4349369" y="4349369"/>
                  </a:lnTo>
                  <a:lnTo>
                    <a:pt x="0" y="4349369"/>
                  </a:lnTo>
                  <a:close/>
                </a:path>
              </a:pathLst>
            </a:custGeom>
            <a:solidFill>
              <a:srgbClr val="3ABDC4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4518424" y="3512081"/>
            <a:ext cx="3261991" cy="3261991"/>
            <a:chOff x="0" y="0"/>
            <a:chExt cx="4349321" cy="434932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349369" cy="4349369"/>
            </a:xfrm>
            <a:custGeom>
              <a:avLst/>
              <a:gdLst/>
              <a:ahLst/>
              <a:cxnLst/>
              <a:rect r="r" b="b" t="t" l="l"/>
              <a:pathLst>
                <a:path h="4349369" w="4349369">
                  <a:moveTo>
                    <a:pt x="0" y="0"/>
                  </a:moveTo>
                  <a:lnTo>
                    <a:pt x="4349369" y="0"/>
                  </a:lnTo>
                  <a:lnTo>
                    <a:pt x="4349369" y="4349369"/>
                  </a:lnTo>
                  <a:lnTo>
                    <a:pt x="0" y="4349369"/>
                  </a:lnTo>
                  <a:close/>
                </a:path>
              </a:pathLst>
            </a:custGeom>
            <a:solidFill>
              <a:srgbClr val="3ABDC4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2064038" y="2376745"/>
            <a:ext cx="2831660" cy="1009101"/>
          </a:xfrm>
          <a:custGeom>
            <a:avLst/>
            <a:gdLst/>
            <a:ahLst/>
            <a:cxnLst/>
            <a:rect r="r" b="b" t="t" l="l"/>
            <a:pathLst>
              <a:path h="1009101" w="2831660">
                <a:moveTo>
                  <a:pt x="0" y="0"/>
                </a:moveTo>
                <a:lnTo>
                  <a:pt x="2831660" y="0"/>
                </a:lnTo>
                <a:lnTo>
                  <a:pt x="2831660" y="1009101"/>
                </a:lnTo>
                <a:lnTo>
                  <a:pt x="0" y="10091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1698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17133" y="3971234"/>
            <a:ext cx="3162734" cy="2212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44"/>
              </a:lnSpc>
            </a:pPr>
            <a:r>
              <a:rPr lang="en-US" sz="303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Web Server sends cookies file to user's browser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722438" y="4471007"/>
            <a:ext cx="3404803" cy="12107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69"/>
              </a:lnSpc>
            </a:pPr>
            <a:r>
              <a:rPr lang="en-US" sz="3263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Data are encrypted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582468" y="4081629"/>
            <a:ext cx="2900880" cy="2212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44"/>
              </a:lnSpc>
            </a:pPr>
            <a:r>
              <a:rPr lang="en-US" sz="303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Encrypted data is stored on browser or the user's HDD/SSD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140618" y="3701772"/>
            <a:ext cx="2900880" cy="2750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44"/>
              </a:lnSpc>
            </a:pPr>
            <a:r>
              <a:rPr lang="en-US" sz="303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When user revisits website, web server requests cookies file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4698979" y="3700925"/>
            <a:ext cx="2900880" cy="27509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44"/>
              </a:lnSpc>
            </a:pPr>
            <a:r>
              <a:rPr lang="en-US" sz="303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Browser sends cookies file to Web Server to automatically enter details</a:t>
            </a: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5711411" y="2376745"/>
            <a:ext cx="2831660" cy="1009101"/>
          </a:xfrm>
          <a:custGeom>
            <a:avLst/>
            <a:gdLst/>
            <a:ahLst/>
            <a:cxnLst/>
            <a:rect r="r" b="b" t="t" l="l"/>
            <a:pathLst>
              <a:path h="1009101" w="2831660">
                <a:moveTo>
                  <a:pt x="0" y="0"/>
                </a:moveTo>
                <a:lnTo>
                  <a:pt x="2831660" y="0"/>
                </a:lnTo>
                <a:lnTo>
                  <a:pt x="2831660" y="1009101"/>
                </a:lnTo>
                <a:lnTo>
                  <a:pt x="0" y="10091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1698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544232" y="2376745"/>
            <a:ext cx="2831660" cy="1009101"/>
          </a:xfrm>
          <a:custGeom>
            <a:avLst/>
            <a:gdLst/>
            <a:ahLst/>
            <a:cxnLst/>
            <a:rect r="r" b="b" t="t" l="l"/>
            <a:pathLst>
              <a:path h="1009101" w="2831660">
                <a:moveTo>
                  <a:pt x="0" y="0"/>
                </a:moveTo>
                <a:lnTo>
                  <a:pt x="2831660" y="0"/>
                </a:lnTo>
                <a:lnTo>
                  <a:pt x="2831660" y="1009101"/>
                </a:lnTo>
                <a:lnTo>
                  <a:pt x="0" y="10091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1698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3317760" y="2376745"/>
            <a:ext cx="2831660" cy="1009101"/>
          </a:xfrm>
          <a:custGeom>
            <a:avLst/>
            <a:gdLst/>
            <a:ahLst/>
            <a:cxnLst/>
            <a:rect r="r" b="b" t="t" l="l"/>
            <a:pathLst>
              <a:path h="1009101" w="2831660">
                <a:moveTo>
                  <a:pt x="0" y="0"/>
                </a:moveTo>
                <a:lnTo>
                  <a:pt x="2831660" y="0"/>
                </a:lnTo>
                <a:lnTo>
                  <a:pt x="2831660" y="1009101"/>
                </a:lnTo>
                <a:lnTo>
                  <a:pt x="0" y="10091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1698"/>
            </a:stretch>
          </a:blipFill>
        </p:spPr>
      </p:sp>
      <p:grpSp>
        <p:nvGrpSpPr>
          <p:cNvPr name="Group 22" id="2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25" id="2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1280509" y="409863"/>
            <a:ext cx="9375520" cy="1028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21"/>
              </a:lnSpc>
            </a:pPr>
            <a:r>
              <a:rPr lang="en-US" sz="5372" b="true">
                <a:solidFill>
                  <a:srgbClr val="FF5757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Flow of how cookies are used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892555" y="3559919"/>
            <a:ext cx="10901336" cy="32778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43"/>
              </a:lnSpc>
            </a:pPr>
            <a:r>
              <a:rPr lang="en-US" sz="8888" b="true">
                <a:solidFill>
                  <a:srgbClr val="37948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The Internet</a:t>
            </a:r>
            <a:r>
              <a:rPr lang="en-US" sz="8888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&amp; </a:t>
            </a:r>
          </a:p>
          <a:p>
            <a:pPr algn="ctr">
              <a:lnSpc>
                <a:spcPts val="12443"/>
              </a:lnSpc>
            </a:pPr>
            <a:r>
              <a:rPr lang="en-US" sz="8888" b="true">
                <a:solidFill>
                  <a:srgbClr val="FF5757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The World Wide Web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519081" y="2151750"/>
            <a:ext cx="7315200" cy="1529542"/>
          </a:xfrm>
          <a:custGeom>
            <a:avLst/>
            <a:gdLst/>
            <a:ahLst/>
            <a:cxnLst/>
            <a:rect r="r" b="b" t="t" l="l"/>
            <a:pathLst>
              <a:path h="1529542" w="7315200">
                <a:moveTo>
                  <a:pt x="0" y="0"/>
                </a:moveTo>
                <a:lnTo>
                  <a:pt x="7315200" y="0"/>
                </a:lnTo>
                <a:lnTo>
                  <a:pt x="7315200" y="1529542"/>
                </a:lnTo>
                <a:lnTo>
                  <a:pt x="0" y="15295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883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870995" y="2255605"/>
            <a:ext cx="4611372" cy="1093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42"/>
              </a:lnSpc>
            </a:pPr>
            <a:r>
              <a:rPr lang="en-US" sz="567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Differences?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7" cy="10756353"/>
          </a:xfrm>
          <a:custGeom>
            <a:avLst/>
            <a:gdLst/>
            <a:ahLst/>
            <a:cxnLst/>
            <a:rect r="r" b="b" t="t" l="l"/>
            <a:pathLst>
              <a:path h="10756353" w="4218457">
                <a:moveTo>
                  <a:pt x="0" y="0"/>
                </a:moveTo>
                <a:lnTo>
                  <a:pt x="4218457" y="0"/>
                </a:lnTo>
                <a:lnTo>
                  <a:pt x="4218457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69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26383" y="5082199"/>
            <a:ext cx="119085" cy="8229600"/>
            <a:chOff x="0" y="0"/>
            <a:chExt cx="158780" cy="1097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75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58750">
                  <a:moveTo>
                    <a:pt x="0" y="0"/>
                  </a:moveTo>
                  <a:lnTo>
                    <a:pt x="158750" y="0"/>
                  </a:lnTo>
                  <a:lnTo>
                    <a:pt x="15875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name="Group 7" id="7"/>
          <p:cNvGrpSpPr/>
          <p:nvPr/>
        </p:nvGrpSpPr>
        <p:grpSpPr>
          <a:xfrm rot="5400000">
            <a:off x="1331730" y="1141317"/>
            <a:ext cx="1188871" cy="1194200"/>
            <a:chOff x="0" y="0"/>
            <a:chExt cx="1585162" cy="15922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807778" y="1706046"/>
            <a:ext cx="835006" cy="835006"/>
          </a:xfrm>
          <a:custGeom>
            <a:avLst/>
            <a:gdLst/>
            <a:ahLst/>
            <a:cxnLst/>
            <a:rect r="r" b="b" t="t" l="l"/>
            <a:pathLst>
              <a:path h="835006" w="835006">
                <a:moveTo>
                  <a:pt x="0" y="0"/>
                </a:moveTo>
                <a:lnTo>
                  <a:pt x="835006" y="0"/>
                </a:lnTo>
                <a:lnTo>
                  <a:pt x="835006" y="835006"/>
                </a:lnTo>
                <a:lnTo>
                  <a:pt x="0" y="83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5231057" y="1080294"/>
            <a:ext cx="12579429" cy="125413"/>
            <a:chOff x="0" y="0"/>
            <a:chExt cx="16772572" cy="16721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4148304" y="2364885"/>
            <a:ext cx="13483135" cy="7114803"/>
          </a:xfrm>
          <a:custGeom>
            <a:avLst/>
            <a:gdLst/>
            <a:ahLst/>
            <a:cxnLst/>
            <a:rect r="r" b="b" t="t" l="l"/>
            <a:pathLst>
              <a:path h="7114803" w="13483135">
                <a:moveTo>
                  <a:pt x="0" y="0"/>
                </a:moveTo>
                <a:lnTo>
                  <a:pt x="13483135" y="0"/>
                </a:lnTo>
                <a:lnTo>
                  <a:pt x="13483135" y="7114803"/>
                </a:lnTo>
                <a:lnTo>
                  <a:pt x="0" y="71148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5037490" y="-114300"/>
            <a:ext cx="12593949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i="true" spc="82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 QUESTION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7" cy="10756353"/>
          </a:xfrm>
          <a:custGeom>
            <a:avLst/>
            <a:gdLst/>
            <a:ahLst/>
            <a:cxnLst/>
            <a:rect r="r" b="b" t="t" l="l"/>
            <a:pathLst>
              <a:path h="10756353" w="4218457">
                <a:moveTo>
                  <a:pt x="0" y="0"/>
                </a:moveTo>
                <a:lnTo>
                  <a:pt x="4218457" y="0"/>
                </a:lnTo>
                <a:lnTo>
                  <a:pt x="4218457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69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26383" y="5082199"/>
            <a:ext cx="119085" cy="8229600"/>
            <a:chOff x="0" y="0"/>
            <a:chExt cx="158780" cy="1097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75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58750">
                  <a:moveTo>
                    <a:pt x="0" y="0"/>
                  </a:moveTo>
                  <a:lnTo>
                    <a:pt x="158750" y="0"/>
                  </a:lnTo>
                  <a:lnTo>
                    <a:pt x="15875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name="Group 7" id="7"/>
          <p:cNvGrpSpPr/>
          <p:nvPr/>
        </p:nvGrpSpPr>
        <p:grpSpPr>
          <a:xfrm rot="5400000">
            <a:off x="1331730" y="1141317"/>
            <a:ext cx="1188871" cy="1194200"/>
            <a:chOff x="0" y="0"/>
            <a:chExt cx="1585162" cy="15922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807778" y="1706046"/>
            <a:ext cx="835006" cy="835006"/>
          </a:xfrm>
          <a:custGeom>
            <a:avLst/>
            <a:gdLst/>
            <a:ahLst/>
            <a:cxnLst/>
            <a:rect r="r" b="b" t="t" l="l"/>
            <a:pathLst>
              <a:path h="835006" w="835006">
                <a:moveTo>
                  <a:pt x="0" y="0"/>
                </a:moveTo>
                <a:lnTo>
                  <a:pt x="835006" y="0"/>
                </a:lnTo>
                <a:lnTo>
                  <a:pt x="835006" y="835006"/>
                </a:lnTo>
                <a:lnTo>
                  <a:pt x="0" y="83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5231057" y="1080294"/>
            <a:ext cx="12579429" cy="125413"/>
            <a:chOff x="0" y="0"/>
            <a:chExt cx="16772572" cy="16721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4544477" y="3598765"/>
            <a:ext cx="12579429" cy="3598302"/>
          </a:xfrm>
          <a:custGeom>
            <a:avLst/>
            <a:gdLst/>
            <a:ahLst/>
            <a:cxnLst/>
            <a:rect r="r" b="b" t="t" l="l"/>
            <a:pathLst>
              <a:path h="3598302" w="12579429">
                <a:moveTo>
                  <a:pt x="0" y="0"/>
                </a:moveTo>
                <a:lnTo>
                  <a:pt x="12579429" y="0"/>
                </a:lnTo>
                <a:lnTo>
                  <a:pt x="12579429" y="3598302"/>
                </a:lnTo>
                <a:lnTo>
                  <a:pt x="0" y="35983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5037490" y="-95250"/>
            <a:ext cx="12593949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i="true" spc="82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 QUESTION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7" cy="10756353"/>
          </a:xfrm>
          <a:custGeom>
            <a:avLst/>
            <a:gdLst/>
            <a:ahLst/>
            <a:cxnLst/>
            <a:rect r="r" b="b" t="t" l="l"/>
            <a:pathLst>
              <a:path h="10756353" w="4218457">
                <a:moveTo>
                  <a:pt x="0" y="0"/>
                </a:moveTo>
                <a:lnTo>
                  <a:pt x="4218457" y="0"/>
                </a:lnTo>
                <a:lnTo>
                  <a:pt x="4218457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69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26383" y="5082199"/>
            <a:ext cx="119085" cy="8229600"/>
            <a:chOff x="0" y="0"/>
            <a:chExt cx="158780" cy="1097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75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58750">
                  <a:moveTo>
                    <a:pt x="0" y="0"/>
                  </a:moveTo>
                  <a:lnTo>
                    <a:pt x="158750" y="0"/>
                  </a:lnTo>
                  <a:lnTo>
                    <a:pt x="15875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name="Group 7" id="7"/>
          <p:cNvGrpSpPr/>
          <p:nvPr/>
        </p:nvGrpSpPr>
        <p:grpSpPr>
          <a:xfrm rot="5400000">
            <a:off x="1331730" y="1141317"/>
            <a:ext cx="1188871" cy="1194200"/>
            <a:chOff x="0" y="0"/>
            <a:chExt cx="1585162" cy="15922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807778" y="1706046"/>
            <a:ext cx="835006" cy="835006"/>
          </a:xfrm>
          <a:custGeom>
            <a:avLst/>
            <a:gdLst/>
            <a:ahLst/>
            <a:cxnLst/>
            <a:rect r="r" b="b" t="t" l="l"/>
            <a:pathLst>
              <a:path h="835006" w="835006">
                <a:moveTo>
                  <a:pt x="0" y="0"/>
                </a:moveTo>
                <a:lnTo>
                  <a:pt x="835006" y="0"/>
                </a:lnTo>
                <a:lnTo>
                  <a:pt x="835006" y="835006"/>
                </a:lnTo>
                <a:lnTo>
                  <a:pt x="0" y="83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5231057" y="1080294"/>
            <a:ext cx="12579429" cy="125413"/>
            <a:chOff x="0" y="0"/>
            <a:chExt cx="16772572" cy="16721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4458284" y="3230524"/>
            <a:ext cx="13352202" cy="4506072"/>
          </a:xfrm>
          <a:custGeom>
            <a:avLst/>
            <a:gdLst/>
            <a:ahLst/>
            <a:cxnLst/>
            <a:rect r="r" b="b" t="t" l="l"/>
            <a:pathLst>
              <a:path h="4506072" w="13352202">
                <a:moveTo>
                  <a:pt x="0" y="0"/>
                </a:moveTo>
                <a:lnTo>
                  <a:pt x="13352202" y="0"/>
                </a:lnTo>
                <a:lnTo>
                  <a:pt x="13352202" y="4506072"/>
                </a:lnTo>
                <a:lnTo>
                  <a:pt x="0" y="45060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5037490" y="-95250"/>
            <a:ext cx="12593949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i="true" spc="82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 QUESTION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CFC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46607" y="-357629"/>
            <a:ext cx="4218457" cy="10756353"/>
          </a:xfrm>
          <a:custGeom>
            <a:avLst/>
            <a:gdLst/>
            <a:ahLst/>
            <a:cxnLst/>
            <a:rect r="r" b="b" t="t" l="l"/>
            <a:pathLst>
              <a:path h="10756353" w="4218457">
                <a:moveTo>
                  <a:pt x="0" y="0"/>
                </a:moveTo>
                <a:lnTo>
                  <a:pt x="4218457" y="0"/>
                </a:lnTo>
                <a:lnTo>
                  <a:pt x="4218457" y="10756353"/>
                </a:lnTo>
                <a:lnTo>
                  <a:pt x="0" y="107563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2053" t="0" r="-142279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39641" y="8487069"/>
            <a:ext cx="2492568" cy="1985237"/>
            <a:chOff x="0" y="0"/>
            <a:chExt cx="3323424" cy="264698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23463" cy="2646934"/>
            </a:xfrm>
            <a:custGeom>
              <a:avLst/>
              <a:gdLst/>
              <a:ahLst/>
              <a:cxnLst/>
              <a:rect r="r" b="b" t="t" l="l"/>
              <a:pathLst>
                <a:path h="2646934" w="3323463">
                  <a:moveTo>
                    <a:pt x="0" y="0"/>
                  </a:moveTo>
                  <a:lnTo>
                    <a:pt x="3323463" y="0"/>
                  </a:lnTo>
                  <a:lnTo>
                    <a:pt x="3323463" y="2646934"/>
                  </a:lnTo>
                  <a:lnTo>
                    <a:pt x="0" y="2646934"/>
                  </a:lnTo>
                  <a:close/>
                </a:path>
              </a:pathLst>
            </a:custGeom>
            <a:solidFill>
              <a:srgbClr val="318F9A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1926383" y="5082199"/>
            <a:ext cx="119085" cy="8229600"/>
            <a:chOff x="0" y="0"/>
            <a:chExt cx="158780" cy="1097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5875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158750">
                  <a:moveTo>
                    <a:pt x="0" y="0"/>
                  </a:moveTo>
                  <a:lnTo>
                    <a:pt x="158750" y="0"/>
                  </a:lnTo>
                  <a:lnTo>
                    <a:pt x="158750" y="10972800"/>
                  </a:lnTo>
                  <a:lnTo>
                    <a:pt x="0" y="10972800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grpSp>
        <p:nvGrpSpPr>
          <p:cNvPr name="Group 7" id="7"/>
          <p:cNvGrpSpPr/>
          <p:nvPr/>
        </p:nvGrpSpPr>
        <p:grpSpPr>
          <a:xfrm rot="5400000">
            <a:off x="1331730" y="1141317"/>
            <a:ext cx="1188871" cy="1194200"/>
            <a:chOff x="0" y="0"/>
            <a:chExt cx="1585162" cy="15922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85214" cy="1592326"/>
            </a:xfrm>
            <a:custGeom>
              <a:avLst/>
              <a:gdLst/>
              <a:ahLst/>
              <a:cxnLst/>
              <a:rect r="r" b="b" t="t" l="l"/>
              <a:pathLst>
                <a:path h="1592326" w="1585214">
                  <a:moveTo>
                    <a:pt x="792607" y="0"/>
                  </a:moveTo>
                  <a:cubicBezTo>
                    <a:pt x="1230884" y="1905"/>
                    <a:pt x="1585214" y="357886"/>
                    <a:pt x="1585214" y="796163"/>
                  </a:cubicBezTo>
                  <a:cubicBezTo>
                    <a:pt x="1585214" y="1234440"/>
                    <a:pt x="1230884" y="1590294"/>
                    <a:pt x="792607" y="1592326"/>
                  </a:cubicBezTo>
                  <a:cubicBezTo>
                    <a:pt x="354330" y="1590294"/>
                    <a:pt x="0" y="1234440"/>
                    <a:pt x="0" y="796163"/>
                  </a:cubicBezTo>
                  <a:cubicBezTo>
                    <a:pt x="0" y="357886"/>
                    <a:pt x="354330" y="1905"/>
                    <a:pt x="792607" y="0"/>
                  </a:cubicBez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807778" y="1706046"/>
            <a:ext cx="835006" cy="835006"/>
          </a:xfrm>
          <a:custGeom>
            <a:avLst/>
            <a:gdLst/>
            <a:ahLst/>
            <a:cxnLst/>
            <a:rect r="r" b="b" t="t" l="l"/>
            <a:pathLst>
              <a:path h="835006" w="835006">
                <a:moveTo>
                  <a:pt x="0" y="0"/>
                </a:moveTo>
                <a:lnTo>
                  <a:pt x="835006" y="0"/>
                </a:lnTo>
                <a:lnTo>
                  <a:pt x="835006" y="835006"/>
                </a:lnTo>
                <a:lnTo>
                  <a:pt x="0" y="8350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5231057" y="1080294"/>
            <a:ext cx="12579429" cy="125413"/>
            <a:chOff x="0" y="0"/>
            <a:chExt cx="16772572" cy="16721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6772510" cy="167259"/>
            </a:xfrm>
            <a:custGeom>
              <a:avLst/>
              <a:gdLst/>
              <a:ahLst/>
              <a:cxnLst/>
              <a:rect r="r" b="b" t="t" l="l"/>
              <a:pathLst>
                <a:path h="167259" w="16772510">
                  <a:moveTo>
                    <a:pt x="0" y="0"/>
                  </a:moveTo>
                  <a:lnTo>
                    <a:pt x="16772510" y="0"/>
                  </a:lnTo>
                  <a:lnTo>
                    <a:pt x="16772510" y="167259"/>
                  </a:lnTo>
                  <a:lnTo>
                    <a:pt x="0" y="167259"/>
                  </a:lnTo>
                  <a:close/>
                </a:path>
              </a:pathLst>
            </a:custGeom>
            <a:solidFill>
              <a:srgbClr val="04383F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4105055" y="3236286"/>
            <a:ext cx="14730965" cy="5575591"/>
          </a:xfrm>
          <a:custGeom>
            <a:avLst/>
            <a:gdLst/>
            <a:ahLst/>
            <a:cxnLst/>
            <a:rect r="r" b="b" t="t" l="l"/>
            <a:pathLst>
              <a:path h="5575591" w="14730965">
                <a:moveTo>
                  <a:pt x="0" y="0"/>
                </a:moveTo>
                <a:lnTo>
                  <a:pt x="14730965" y="0"/>
                </a:lnTo>
                <a:lnTo>
                  <a:pt x="14730965" y="5575591"/>
                </a:lnTo>
                <a:lnTo>
                  <a:pt x="0" y="55755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5037490" y="-223044"/>
            <a:ext cx="12593949" cy="1428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i="true" spc="825">
                <a:solidFill>
                  <a:srgbClr val="0438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EXAM QUESTION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14755" y="1024770"/>
            <a:ext cx="4022217" cy="8229600"/>
          </a:xfrm>
          <a:custGeom>
            <a:avLst/>
            <a:gdLst/>
            <a:ahLst/>
            <a:cxnLst/>
            <a:rect r="r" b="b" t="t" l="l"/>
            <a:pathLst>
              <a:path h="8229600" w="4022217">
                <a:moveTo>
                  <a:pt x="0" y="0"/>
                </a:moveTo>
                <a:lnTo>
                  <a:pt x="4022217" y="0"/>
                </a:lnTo>
                <a:lnTo>
                  <a:pt x="40222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93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946783" y="5139570"/>
            <a:ext cx="2173266" cy="2173266"/>
          </a:xfrm>
          <a:custGeom>
            <a:avLst/>
            <a:gdLst/>
            <a:ahLst/>
            <a:cxnLst/>
            <a:rect r="r" b="b" t="t" l="l"/>
            <a:pathLst>
              <a:path h="2173266" w="2173266">
                <a:moveTo>
                  <a:pt x="0" y="0"/>
                </a:moveTo>
                <a:lnTo>
                  <a:pt x="2173266" y="0"/>
                </a:lnTo>
                <a:lnTo>
                  <a:pt x="2173266" y="2173266"/>
                </a:lnTo>
                <a:lnTo>
                  <a:pt x="0" y="21732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081397" y="3141583"/>
            <a:ext cx="2077303" cy="1997987"/>
          </a:xfrm>
          <a:custGeom>
            <a:avLst/>
            <a:gdLst/>
            <a:ahLst/>
            <a:cxnLst/>
            <a:rect r="r" b="b" t="t" l="l"/>
            <a:pathLst>
              <a:path h="1997987" w="2077303">
                <a:moveTo>
                  <a:pt x="0" y="0"/>
                </a:moveTo>
                <a:lnTo>
                  <a:pt x="2077303" y="0"/>
                </a:lnTo>
                <a:lnTo>
                  <a:pt x="2077303" y="1997987"/>
                </a:lnTo>
                <a:lnTo>
                  <a:pt x="0" y="19979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303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155053" y="2669263"/>
            <a:ext cx="7585169" cy="4464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908"/>
              </a:lnSpc>
            </a:pPr>
            <a:r>
              <a:rPr lang="en-US" sz="12076">
                <a:solidFill>
                  <a:srgbClr val="E98B1B"/>
                </a:solidFill>
                <a:latin typeface="Archivo Black"/>
                <a:ea typeface="Archivo Black"/>
                <a:cs typeface="Archivo Black"/>
                <a:sym typeface="Archivo Black"/>
              </a:rPr>
              <a:t>Digital</a:t>
            </a:r>
          </a:p>
          <a:p>
            <a:pPr algn="ctr">
              <a:lnSpc>
                <a:spcPts val="16908"/>
              </a:lnSpc>
            </a:pPr>
            <a:r>
              <a:rPr lang="en-US" sz="12076">
                <a:solidFill>
                  <a:srgbClr val="E98B1B"/>
                </a:solidFill>
                <a:latin typeface="Archivo Black"/>
                <a:ea typeface="Archivo Black"/>
                <a:cs typeface="Archivo Black"/>
                <a:sym typeface="Archivo Black"/>
              </a:rPr>
              <a:t>Currency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9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6875098" y="-205701"/>
            <a:ext cx="5228844" cy="10698403"/>
          </a:xfrm>
          <a:custGeom>
            <a:avLst/>
            <a:gdLst/>
            <a:ahLst/>
            <a:cxnLst/>
            <a:rect r="r" b="b" t="t" l="l"/>
            <a:pathLst>
              <a:path h="10698403" w="5228844">
                <a:moveTo>
                  <a:pt x="0" y="0"/>
                </a:moveTo>
                <a:lnTo>
                  <a:pt x="5228844" y="0"/>
                </a:lnTo>
                <a:lnTo>
                  <a:pt x="5228844" y="10698403"/>
                </a:lnTo>
                <a:lnTo>
                  <a:pt x="0" y="10698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93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4845575"/>
            <a:ext cx="2173266" cy="2173266"/>
          </a:xfrm>
          <a:custGeom>
            <a:avLst/>
            <a:gdLst/>
            <a:ahLst/>
            <a:cxnLst/>
            <a:rect r="r" b="b" t="t" l="l"/>
            <a:pathLst>
              <a:path h="2173266" w="2173266">
                <a:moveTo>
                  <a:pt x="0" y="0"/>
                </a:moveTo>
                <a:lnTo>
                  <a:pt x="2173266" y="0"/>
                </a:lnTo>
                <a:lnTo>
                  <a:pt x="2173266" y="2173266"/>
                </a:lnTo>
                <a:lnTo>
                  <a:pt x="0" y="21732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835503" y="3014769"/>
            <a:ext cx="2077303" cy="1997987"/>
          </a:xfrm>
          <a:custGeom>
            <a:avLst/>
            <a:gdLst/>
            <a:ahLst/>
            <a:cxnLst/>
            <a:rect r="r" b="b" t="t" l="l"/>
            <a:pathLst>
              <a:path h="1997987" w="2077303">
                <a:moveTo>
                  <a:pt x="0" y="0"/>
                </a:moveTo>
                <a:lnTo>
                  <a:pt x="2077303" y="0"/>
                </a:lnTo>
                <a:lnTo>
                  <a:pt x="2077303" y="1997987"/>
                </a:lnTo>
                <a:lnTo>
                  <a:pt x="0" y="19979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303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595105" y="1345586"/>
            <a:ext cx="3422154" cy="1006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46"/>
              </a:lnSpc>
            </a:pPr>
            <a:r>
              <a:rPr lang="en-US" sz="5105">
                <a:solidFill>
                  <a:srgbClr val="E98B1B"/>
                </a:solidFill>
                <a:latin typeface="Archivo Black"/>
                <a:ea typeface="Archivo Black"/>
                <a:cs typeface="Archivo Black"/>
                <a:sym typeface="Archivo Black"/>
              </a:rPr>
              <a:t>Definition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562600" y="2835243"/>
            <a:ext cx="8272958" cy="2894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4000" b="true">
                <a:solidFill>
                  <a:srgbClr val="F5C11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The currency that exists in electronic form only, with no physical counterpart, is known as digital currency or cryptocurrency. 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9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7933" y="8201373"/>
            <a:ext cx="2173266" cy="2173266"/>
          </a:xfrm>
          <a:custGeom>
            <a:avLst/>
            <a:gdLst/>
            <a:ahLst/>
            <a:cxnLst/>
            <a:rect r="r" b="b" t="t" l="l"/>
            <a:pathLst>
              <a:path h="2173266" w="2173266">
                <a:moveTo>
                  <a:pt x="0" y="0"/>
                </a:moveTo>
                <a:lnTo>
                  <a:pt x="2173266" y="0"/>
                </a:lnTo>
                <a:lnTo>
                  <a:pt x="2173266" y="2173266"/>
                </a:lnTo>
                <a:lnTo>
                  <a:pt x="0" y="2173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210697" y="8289013"/>
            <a:ext cx="2077303" cy="1997987"/>
          </a:xfrm>
          <a:custGeom>
            <a:avLst/>
            <a:gdLst/>
            <a:ahLst/>
            <a:cxnLst/>
            <a:rect r="r" b="b" t="t" l="l"/>
            <a:pathLst>
              <a:path h="1997987" w="2077303">
                <a:moveTo>
                  <a:pt x="0" y="0"/>
                </a:moveTo>
                <a:lnTo>
                  <a:pt x="2077303" y="0"/>
                </a:lnTo>
                <a:lnTo>
                  <a:pt x="2077303" y="1997987"/>
                </a:lnTo>
                <a:lnTo>
                  <a:pt x="0" y="19979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303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115333" y="2522429"/>
            <a:ext cx="3404992" cy="3404992"/>
          </a:xfrm>
          <a:custGeom>
            <a:avLst/>
            <a:gdLst/>
            <a:ahLst/>
            <a:cxnLst/>
            <a:rect r="r" b="b" t="t" l="l"/>
            <a:pathLst>
              <a:path h="3404992" w="3404992">
                <a:moveTo>
                  <a:pt x="0" y="0"/>
                </a:moveTo>
                <a:lnTo>
                  <a:pt x="3404992" y="0"/>
                </a:lnTo>
                <a:lnTo>
                  <a:pt x="3404992" y="3404992"/>
                </a:lnTo>
                <a:lnTo>
                  <a:pt x="0" y="3404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308792" y="2522429"/>
            <a:ext cx="3670416" cy="3404992"/>
          </a:xfrm>
          <a:custGeom>
            <a:avLst/>
            <a:gdLst/>
            <a:ahLst/>
            <a:cxnLst/>
            <a:rect r="r" b="b" t="t" l="l"/>
            <a:pathLst>
              <a:path h="3404992" w="3670416">
                <a:moveTo>
                  <a:pt x="0" y="0"/>
                </a:moveTo>
                <a:lnTo>
                  <a:pt x="3670416" y="0"/>
                </a:lnTo>
                <a:lnTo>
                  <a:pt x="3670416" y="3404992"/>
                </a:lnTo>
                <a:lnTo>
                  <a:pt x="0" y="34049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4622" r="0" b="-4623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338968" y="2522429"/>
            <a:ext cx="4910381" cy="3152306"/>
          </a:xfrm>
          <a:custGeom>
            <a:avLst/>
            <a:gdLst/>
            <a:ahLst/>
            <a:cxnLst/>
            <a:rect r="r" b="b" t="t" l="l"/>
            <a:pathLst>
              <a:path h="3152306" w="4910381">
                <a:moveTo>
                  <a:pt x="0" y="0"/>
                </a:moveTo>
                <a:lnTo>
                  <a:pt x="4910381" y="0"/>
                </a:lnTo>
                <a:lnTo>
                  <a:pt x="4910381" y="3152306"/>
                </a:lnTo>
                <a:lnTo>
                  <a:pt x="0" y="31523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202" t="0" r="0" b="-14331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629686" y="6624683"/>
            <a:ext cx="13044293" cy="2184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98"/>
              </a:lnSpc>
            </a:pPr>
            <a:r>
              <a:rPr lang="en-US" sz="3999" b="true">
                <a:solidFill>
                  <a:srgbClr val="F5C11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It is a method of payment, but rather than exchanging physical coins and bank notes, the payment is made electronically.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2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332020" y="202943"/>
            <a:ext cx="8811980" cy="825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5"/>
              </a:lnSpc>
            </a:pPr>
            <a:r>
              <a:rPr lang="en-US" sz="4168">
                <a:solidFill>
                  <a:srgbClr val="E98B1B"/>
                </a:solidFill>
                <a:latin typeface="Archivo Black"/>
                <a:ea typeface="Archivo Black"/>
                <a:cs typeface="Archivo Black"/>
                <a:sym typeface="Archivo Black"/>
              </a:rPr>
              <a:t>Examples of digital currency</a:t>
            </a:r>
          </a:p>
        </p:txBody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7933" y="8201373"/>
            <a:ext cx="2173266" cy="2173266"/>
          </a:xfrm>
          <a:custGeom>
            <a:avLst/>
            <a:gdLst/>
            <a:ahLst/>
            <a:cxnLst/>
            <a:rect r="r" b="b" t="t" l="l"/>
            <a:pathLst>
              <a:path h="2173266" w="2173266">
                <a:moveTo>
                  <a:pt x="0" y="0"/>
                </a:moveTo>
                <a:lnTo>
                  <a:pt x="2173266" y="0"/>
                </a:lnTo>
                <a:lnTo>
                  <a:pt x="2173266" y="2173266"/>
                </a:lnTo>
                <a:lnTo>
                  <a:pt x="0" y="2173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210697" y="8289013"/>
            <a:ext cx="2077303" cy="1997987"/>
          </a:xfrm>
          <a:custGeom>
            <a:avLst/>
            <a:gdLst/>
            <a:ahLst/>
            <a:cxnLst/>
            <a:rect r="r" b="b" t="t" l="l"/>
            <a:pathLst>
              <a:path h="1997987" w="2077303">
                <a:moveTo>
                  <a:pt x="0" y="0"/>
                </a:moveTo>
                <a:lnTo>
                  <a:pt x="2077303" y="0"/>
                </a:lnTo>
                <a:lnTo>
                  <a:pt x="2077303" y="1997987"/>
                </a:lnTo>
                <a:lnTo>
                  <a:pt x="0" y="19979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303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37674" y="3575702"/>
            <a:ext cx="2674927" cy="2686917"/>
            <a:chOff x="0" y="0"/>
            <a:chExt cx="3566570" cy="358255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66668" cy="3582670"/>
            </a:xfrm>
            <a:custGeom>
              <a:avLst/>
              <a:gdLst/>
              <a:ahLst/>
              <a:cxnLst/>
              <a:rect r="r" b="b" t="t" l="l"/>
              <a:pathLst>
                <a:path h="3582670" w="3566668">
                  <a:moveTo>
                    <a:pt x="1783334" y="0"/>
                  </a:moveTo>
                  <a:cubicBezTo>
                    <a:pt x="2769489" y="4445"/>
                    <a:pt x="3566668" y="805053"/>
                    <a:pt x="3566668" y="1791335"/>
                  </a:cubicBezTo>
                  <a:cubicBezTo>
                    <a:pt x="3566668" y="2777617"/>
                    <a:pt x="2769489" y="3578225"/>
                    <a:pt x="1783334" y="3582670"/>
                  </a:cubicBezTo>
                  <a:cubicBezTo>
                    <a:pt x="797179" y="3578098"/>
                    <a:pt x="0" y="2777490"/>
                    <a:pt x="0" y="1791335"/>
                  </a:cubicBezTo>
                  <a:cubicBezTo>
                    <a:pt x="0" y="805180"/>
                    <a:pt x="797179" y="4445"/>
                    <a:pt x="1783334" y="0"/>
                  </a:cubicBezTo>
                  <a:close/>
                </a:path>
              </a:pathLst>
            </a:custGeom>
            <a:solidFill>
              <a:srgbClr val="F3F2F2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3418596" y="3575702"/>
            <a:ext cx="3707747" cy="2780810"/>
          </a:xfrm>
          <a:custGeom>
            <a:avLst/>
            <a:gdLst/>
            <a:ahLst/>
            <a:cxnLst/>
            <a:rect r="r" b="b" t="t" l="l"/>
            <a:pathLst>
              <a:path h="2780810" w="3707747">
                <a:moveTo>
                  <a:pt x="0" y="0"/>
                </a:moveTo>
                <a:lnTo>
                  <a:pt x="3707747" y="0"/>
                </a:lnTo>
                <a:lnTo>
                  <a:pt x="3707747" y="2780810"/>
                </a:lnTo>
                <a:lnTo>
                  <a:pt x="0" y="27808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4873234" y="3575702"/>
            <a:ext cx="2674927" cy="2686917"/>
            <a:chOff x="0" y="0"/>
            <a:chExt cx="3566570" cy="358255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566668" cy="3582670"/>
            </a:xfrm>
            <a:custGeom>
              <a:avLst/>
              <a:gdLst/>
              <a:ahLst/>
              <a:cxnLst/>
              <a:rect r="r" b="b" t="t" l="l"/>
              <a:pathLst>
                <a:path h="3582670" w="3566668">
                  <a:moveTo>
                    <a:pt x="1783334" y="0"/>
                  </a:moveTo>
                  <a:cubicBezTo>
                    <a:pt x="2769489" y="4445"/>
                    <a:pt x="3566668" y="805053"/>
                    <a:pt x="3566668" y="1791335"/>
                  </a:cubicBezTo>
                  <a:cubicBezTo>
                    <a:pt x="3566668" y="2777617"/>
                    <a:pt x="2769489" y="3578225"/>
                    <a:pt x="1783334" y="3582670"/>
                  </a:cubicBezTo>
                  <a:cubicBezTo>
                    <a:pt x="797179" y="3578098"/>
                    <a:pt x="0" y="2777490"/>
                    <a:pt x="0" y="1791335"/>
                  </a:cubicBezTo>
                  <a:cubicBezTo>
                    <a:pt x="0" y="805180"/>
                    <a:pt x="797179" y="4445"/>
                    <a:pt x="1783334" y="0"/>
                  </a:cubicBezTo>
                  <a:close/>
                </a:path>
              </a:pathLst>
            </a:custGeom>
            <a:solidFill>
              <a:srgbClr val="F3F2F2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0539672" y="2755377"/>
            <a:ext cx="4327567" cy="4327567"/>
          </a:xfrm>
          <a:custGeom>
            <a:avLst/>
            <a:gdLst/>
            <a:ahLst/>
            <a:cxnLst/>
            <a:rect r="r" b="b" t="t" l="l"/>
            <a:pathLst>
              <a:path h="4327567" w="4327567">
                <a:moveTo>
                  <a:pt x="0" y="0"/>
                </a:moveTo>
                <a:lnTo>
                  <a:pt x="4327567" y="0"/>
                </a:lnTo>
                <a:lnTo>
                  <a:pt x="4327567" y="4327567"/>
                </a:lnTo>
                <a:lnTo>
                  <a:pt x="0" y="4327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32020" y="203066"/>
            <a:ext cx="8811980" cy="8256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35"/>
              </a:lnSpc>
            </a:pPr>
            <a:r>
              <a:rPr lang="en-US" sz="4168">
                <a:solidFill>
                  <a:srgbClr val="E98B1B"/>
                </a:solidFill>
                <a:latin typeface="Archivo Black"/>
                <a:ea typeface="Archivo Black"/>
                <a:cs typeface="Archivo Black"/>
                <a:sym typeface="Archivo Black"/>
              </a:rPr>
              <a:t>Central Banking System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33850" y="2505102"/>
            <a:ext cx="3362966" cy="777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70"/>
              </a:lnSpc>
            </a:pPr>
            <a:r>
              <a:rPr lang="en-US" sz="3978">
                <a:solidFill>
                  <a:srgbClr val="E98B1B"/>
                </a:solidFill>
                <a:latin typeface="Archivo Black"/>
                <a:ea typeface="Archivo Black"/>
                <a:cs typeface="Archivo Black"/>
                <a:sym typeface="Archivo Black"/>
              </a:rPr>
              <a:t>Person 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4529215" y="2505102"/>
            <a:ext cx="3362966" cy="777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70"/>
              </a:lnSpc>
            </a:pPr>
            <a:r>
              <a:rPr lang="en-US" sz="3978">
                <a:solidFill>
                  <a:srgbClr val="E98B1B"/>
                </a:solidFill>
                <a:latin typeface="Archivo Black"/>
                <a:ea typeface="Archivo Black"/>
                <a:cs typeface="Archivo Black"/>
                <a:sym typeface="Archivo Black"/>
              </a:rPr>
              <a:t>Person B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112802" y="7706831"/>
            <a:ext cx="8811980" cy="1551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35"/>
              </a:lnSpc>
            </a:pPr>
            <a:r>
              <a:rPr lang="en-US" sz="4168">
                <a:solidFill>
                  <a:srgbClr val="E98B1B"/>
                </a:solidFill>
                <a:latin typeface="Archivo Black"/>
                <a:ea typeface="Archivo Black"/>
                <a:cs typeface="Archivo Black"/>
                <a:sym typeface="Archivo Black"/>
              </a:rPr>
              <a:t>Imagine Person A wants to transfer money to Person B ...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7933" y="8201373"/>
            <a:ext cx="2173266" cy="2173266"/>
          </a:xfrm>
          <a:custGeom>
            <a:avLst/>
            <a:gdLst/>
            <a:ahLst/>
            <a:cxnLst/>
            <a:rect r="r" b="b" t="t" l="l"/>
            <a:pathLst>
              <a:path h="2173266" w="2173266">
                <a:moveTo>
                  <a:pt x="0" y="0"/>
                </a:moveTo>
                <a:lnTo>
                  <a:pt x="2173266" y="0"/>
                </a:lnTo>
                <a:lnTo>
                  <a:pt x="2173266" y="2173266"/>
                </a:lnTo>
                <a:lnTo>
                  <a:pt x="0" y="21732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210697" y="8289013"/>
            <a:ext cx="2077303" cy="1997987"/>
          </a:xfrm>
          <a:custGeom>
            <a:avLst/>
            <a:gdLst/>
            <a:ahLst/>
            <a:cxnLst/>
            <a:rect r="r" b="b" t="t" l="l"/>
            <a:pathLst>
              <a:path h="1997987" w="2077303">
                <a:moveTo>
                  <a:pt x="0" y="0"/>
                </a:moveTo>
                <a:lnTo>
                  <a:pt x="2077303" y="0"/>
                </a:lnTo>
                <a:lnTo>
                  <a:pt x="2077303" y="1997987"/>
                </a:lnTo>
                <a:lnTo>
                  <a:pt x="0" y="19979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303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37674" y="3575702"/>
            <a:ext cx="2674927" cy="2686917"/>
            <a:chOff x="0" y="0"/>
            <a:chExt cx="3566570" cy="358255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566668" cy="3582670"/>
            </a:xfrm>
            <a:custGeom>
              <a:avLst/>
              <a:gdLst/>
              <a:ahLst/>
              <a:cxnLst/>
              <a:rect r="r" b="b" t="t" l="l"/>
              <a:pathLst>
                <a:path h="3582670" w="3566668">
                  <a:moveTo>
                    <a:pt x="1783334" y="0"/>
                  </a:moveTo>
                  <a:cubicBezTo>
                    <a:pt x="2769489" y="4445"/>
                    <a:pt x="3566668" y="805053"/>
                    <a:pt x="3566668" y="1791335"/>
                  </a:cubicBezTo>
                  <a:cubicBezTo>
                    <a:pt x="3566668" y="2777617"/>
                    <a:pt x="2769489" y="3578225"/>
                    <a:pt x="1783334" y="3582670"/>
                  </a:cubicBezTo>
                  <a:cubicBezTo>
                    <a:pt x="797179" y="3578098"/>
                    <a:pt x="0" y="2777490"/>
                    <a:pt x="0" y="1791335"/>
                  </a:cubicBezTo>
                  <a:cubicBezTo>
                    <a:pt x="0" y="805180"/>
                    <a:pt x="797179" y="4445"/>
                    <a:pt x="1783334" y="0"/>
                  </a:cubicBezTo>
                  <a:close/>
                </a:path>
              </a:pathLst>
            </a:custGeom>
            <a:solidFill>
              <a:srgbClr val="F3F2F2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3418596" y="3575702"/>
            <a:ext cx="3707747" cy="2780810"/>
          </a:xfrm>
          <a:custGeom>
            <a:avLst/>
            <a:gdLst/>
            <a:ahLst/>
            <a:cxnLst/>
            <a:rect r="r" b="b" t="t" l="l"/>
            <a:pathLst>
              <a:path h="2780810" w="3707747">
                <a:moveTo>
                  <a:pt x="0" y="0"/>
                </a:moveTo>
                <a:lnTo>
                  <a:pt x="3707747" y="0"/>
                </a:lnTo>
                <a:lnTo>
                  <a:pt x="3707747" y="2780810"/>
                </a:lnTo>
                <a:lnTo>
                  <a:pt x="0" y="27808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4873234" y="3575702"/>
            <a:ext cx="2674927" cy="2686917"/>
            <a:chOff x="0" y="0"/>
            <a:chExt cx="3566570" cy="3582556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566668" cy="3582670"/>
            </a:xfrm>
            <a:custGeom>
              <a:avLst/>
              <a:gdLst/>
              <a:ahLst/>
              <a:cxnLst/>
              <a:rect r="r" b="b" t="t" l="l"/>
              <a:pathLst>
                <a:path h="3582670" w="3566668">
                  <a:moveTo>
                    <a:pt x="1783334" y="0"/>
                  </a:moveTo>
                  <a:cubicBezTo>
                    <a:pt x="2769489" y="4445"/>
                    <a:pt x="3566668" y="805053"/>
                    <a:pt x="3566668" y="1791335"/>
                  </a:cubicBezTo>
                  <a:cubicBezTo>
                    <a:pt x="3566668" y="2777617"/>
                    <a:pt x="2769489" y="3578225"/>
                    <a:pt x="1783334" y="3582670"/>
                  </a:cubicBezTo>
                  <a:cubicBezTo>
                    <a:pt x="797179" y="3578098"/>
                    <a:pt x="0" y="2777490"/>
                    <a:pt x="0" y="1791335"/>
                  </a:cubicBezTo>
                  <a:cubicBezTo>
                    <a:pt x="0" y="805180"/>
                    <a:pt x="797179" y="4445"/>
                    <a:pt x="1783334" y="0"/>
                  </a:cubicBezTo>
                  <a:close/>
                </a:path>
              </a:pathLst>
            </a:custGeom>
            <a:solidFill>
              <a:srgbClr val="F3F2F2"/>
            </a:solid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0539672" y="2755377"/>
            <a:ext cx="4327567" cy="4327567"/>
          </a:xfrm>
          <a:custGeom>
            <a:avLst/>
            <a:gdLst/>
            <a:ahLst/>
            <a:cxnLst/>
            <a:rect r="r" b="b" t="t" l="l"/>
            <a:pathLst>
              <a:path h="4327567" w="4327567">
                <a:moveTo>
                  <a:pt x="0" y="0"/>
                </a:moveTo>
                <a:lnTo>
                  <a:pt x="4327567" y="0"/>
                </a:lnTo>
                <a:lnTo>
                  <a:pt x="4327567" y="4327567"/>
                </a:lnTo>
                <a:lnTo>
                  <a:pt x="0" y="4327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271342" y="6550029"/>
            <a:ext cx="3745316" cy="3302688"/>
          </a:xfrm>
          <a:custGeom>
            <a:avLst/>
            <a:gdLst/>
            <a:ahLst/>
            <a:cxnLst/>
            <a:rect r="r" b="b" t="t" l="l"/>
            <a:pathLst>
              <a:path h="3302688" w="3745316">
                <a:moveTo>
                  <a:pt x="0" y="0"/>
                </a:moveTo>
                <a:lnTo>
                  <a:pt x="3745316" y="0"/>
                </a:lnTo>
                <a:lnTo>
                  <a:pt x="3745316" y="3302688"/>
                </a:lnTo>
                <a:lnTo>
                  <a:pt x="0" y="33026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-45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32020" y="203066"/>
            <a:ext cx="7554984" cy="856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24"/>
              </a:lnSpc>
            </a:pPr>
            <a:r>
              <a:rPr lang="en-US" sz="4374">
                <a:solidFill>
                  <a:srgbClr val="E98B1B"/>
                </a:solidFill>
                <a:latin typeface="Archivo Black"/>
                <a:ea typeface="Archivo Black"/>
                <a:cs typeface="Archivo Black"/>
                <a:sym typeface="Archivo Black"/>
              </a:rPr>
              <a:t>Central Banking System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33850" y="2505102"/>
            <a:ext cx="3362966" cy="777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70"/>
              </a:lnSpc>
            </a:pPr>
            <a:r>
              <a:rPr lang="en-US" sz="3978">
                <a:solidFill>
                  <a:srgbClr val="E98B1B"/>
                </a:solidFill>
                <a:latin typeface="Archivo Black"/>
                <a:ea typeface="Archivo Black"/>
                <a:cs typeface="Archivo Black"/>
                <a:sym typeface="Archivo Black"/>
              </a:rPr>
              <a:t>Person A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529215" y="2505102"/>
            <a:ext cx="3362966" cy="777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70"/>
              </a:lnSpc>
            </a:pPr>
            <a:r>
              <a:rPr lang="en-US" sz="3978">
                <a:solidFill>
                  <a:srgbClr val="E98B1B"/>
                </a:solidFill>
                <a:latin typeface="Archivo Black"/>
                <a:ea typeface="Archivo Black"/>
                <a:cs typeface="Archivo Black"/>
                <a:sym typeface="Archivo Black"/>
              </a:rPr>
              <a:t>Person B</a:t>
            </a:r>
          </a:p>
        </p:txBody>
      </p:sp>
      <p:grpSp>
        <p:nvGrpSpPr>
          <p:cNvPr name="Group 14" id="14"/>
          <p:cNvGrpSpPr/>
          <p:nvPr/>
        </p:nvGrpSpPr>
        <p:grpSpPr>
          <a:xfrm rot="2012223">
            <a:off x="3024530" y="7130852"/>
            <a:ext cx="4495879" cy="47625"/>
            <a:chOff x="0" y="0"/>
            <a:chExt cx="5994505" cy="635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5994527" cy="63500"/>
            </a:xfrm>
            <a:custGeom>
              <a:avLst/>
              <a:gdLst/>
              <a:ahLst/>
              <a:cxnLst/>
              <a:rect r="r" b="b" t="t" l="l"/>
              <a:pathLst>
                <a:path h="63500" w="5994527">
                  <a:moveTo>
                    <a:pt x="31750" y="0"/>
                  </a:moveTo>
                  <a:lnTo>
                    <a:pt x="5962777" y="0"/>
                  </a:lnTo>
                  <a:cubicBezTo>
                    <a:pt x="5980303" y="0"/>
                    <a:pt x="5994527" y="14224"/>
                    <a:pt x="5994527" y="31750"/>
                  </a:cubicBezTo>
                  <a:cubicBezTo>
                    <a:pt x="5994527" y="49276"/>
                    <a:pt x="5980303" y="63500"/>
                    <a:pt x="5962777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6" id="16"/>
          <p:cNvGrpSpPr/>
          <p:nvPr/>
        </p:nvGrpSpPr>
        <p:grpSpPr>
          <a:xfrm rot="8823405">
            <a:off x="10530772" y="7130852"/>
            <a:ext cx="4639783" cy="47625"/>
            <a:chOff x="0" y="0"/>
            <a:chExt cx="6186377" cy="635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186424" cy="63500"/>
            </a:xfrm>
            <a:custGeom>
              <a:avLst/>
              <a:gdLst/>
              <a:ahLst/>
              <a:cxnLst/>
              <a:rect r="r" b="b" t="t" l="l"/>
              <a:pathLst>
                <a:path h="63500" w="6186424">
                  <a:moveTo>
                    <a:pt x="31750" y="0"/>
                  </a:moveTo>
                  <a:lnTo>
                    <a:pt x="6154674" y="0"/>
                  </a:lnTo>
                  <a:cubicBezTo>
                    <a:pt x="6172200" y="0"/>
                    <a:pt x="6186424" y="14224"/>
                    <a:pt x="6186424" y="31750"/>
                  </a:cubicBezTo>
                  <a:cubicBezTo>
                    <a:pt x="6186424" y="49276"/>
                    <a:pt x="6172200" y="63500"/>
                    <a:pt x="6154674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18" id="18"/>
          <p:cNvSpPr txBox="true"/>
          <p:nvPr/>
        </p:nvSpPr>
        <p:spPr>
          <a:xfrm rot="0">
            <a:off x="10180727" y="8927431"/>
            <a:ext cx="6275927" cy="10835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2968">
                <a:solidFill>
                  <a:srgbClr val="E98B1B"/>
                </a:solidFill>
                <a:latin typeface="Archivo Black"/>
                <a:ea typeface="Archivo Black"/>
                <a:cs typeface="Archivo Black"/>
                <a:sym typeface="Archivo Black"/>
              </a:rPr>
              <a:t>A central bank is needed to act as the "middleman"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2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849336" y="2940069"/>
            <a:ext cx="4997472" cy="4406861"/>
          </a:xfrm>
          <a:custGeom>
            <a:avLst/>
            <a:gdLst/>
            <a:ahLst/>
            <a:cxnLst/>
            <a:rect r="r" b="b" t="t" l="l"/>
            <a:pathLst>
              <a:path h="4406861" w="4997472">
                <a:moveTo>
                  <a:pt x="0" y="0"/>
                </a:moveTo>
                <a:lnTo>
                  <a:pt x="4997472" y="0"/>
                </a:lnTo>
                <a:lnTo>
                  <a:pt x="4997472" y="4406861"/>
                </a:lnTo>
                <a:lnTo>
                  <a:pt x="0" y="44068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65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67421" y="2749569"/>
            <a:ext cx="10350709" cy="842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89"/>
              </a:lnSpc>
            </a:pPr>
            <a:r>
              <a:rPr lang="en-US" sz="4278">
                <a:solidFill>
                  <a:srgbClr val="E98B1B"/>
                </a:solidFill>
                <a:latin typeface="Archivo Black"/>
                <a:ea typeface="Archivo Black"/>
                <a:cs typeface="Archivo Black"/>
                <a:sym typeface="Archivo Black"/>
              </a:rPr>
              <a:t>Problems with centralisation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67421" y="4008722"/>
            <a:ext cx="10081526" cy="2098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11"/>
              </a:lnSpc>
            </a:pPr>
            <a:r>
              <a:rPr lang="en-US" sz="3793">
                <a:solidFill>
                  <a:srgbClr val="E98B1B"/>
                </a:solidFill>
                <a:latin typeface="Archivo Black"/>
                <a:ea typeface="Archivo Black"/>
                <a:cs typeface="Archivo Black"/>
                <a:sym typeface="Archivo Black"/>
              </a:rPr>
              <a:t>- Confidentiality (Control of governments and central authorities)</a:t>
            </a:r>
          </a:p>
          <a:p>
            <a:pPr algn="l">
              <a:lnSpc>
                <a:spcPts val="5311"/>
              </a:lnSpc>
            </a:pPr>
            <a:r>
              <a:rPr lang="en-US" sz="3793">
                <a:solidFill>
                  <a:srgbClr val="E98B1B"/>
                </a:solidFill>
                <a:latin typeface="Archivo Black"/>
                <a:ea typeface="Archivo Black"/>
                <a:cs typeface="Archivo Black"/>
                <a:sym typeface="Archivo Black"/>
              </a:rPr>
              <a:t>- Security 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30335" y="1028700"/>
            <a:ext cx="8058957" cy="8641237"/>
            <a:chOff x="0" y="0"/>
            <a:chExt cx="10745276" cy="1152164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0745216" cy="11521694"/>
            </a:xfrm>
            <a:custGeom>
              <a:avLst/>
              <a:gdLst/>
              <a:ahLst/>
              <a:cxnLst/>
              <a:rect r="r" b="b" t="t" l="l"/>
              <a:pathLst>
                <a:path h="11521694" w="10745216">
                  <a:moveTo>
                    <a:pt x="5372608" y="0"/>
                  </a:moveTo>
                  <a:cubicBezTo>
                    <a:pt x="8343773" y="14224"/>
                    <a:pt x="10745216" y="2589276"/>
                    <a:pt x="10745216" y="5760847"/>
                  </a:cubicBezTo>
                  <a:cubicBezTo>
                    <a:pt x="10745216" y="8932418"/>
                    <a:pt x="8343773" y="11507470"/>
                    <a:pt x="5372608" y="11521694"/>
                  </a:cubicBezTo>
                  <a:cubicBezTo>
                    <a:pt x="2401570" y="11507470"/>
                    <a:pt x="0" y="8932418"/>
                    <a:pt x="0" y="5760847"/>
                  </a:cubicBezTo>
                  <a:cubicBezTo>
                    <a:pt x="0" y="2589275"/>
                    <a:pt x="2401570" y="14224"/>
                    <a:pt x="5372608" y="0"/>
                  </a:cubicBezTo>
                  <a:close/>
                </a:path>
              </a:pathLst>
            </a:custGeom>
            <a:solidFill>
              <a:srgbClr val="37948B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3027149" y="5349318"/>
            <a:ext cx="3265331" cy="3501259"/>
            <a:chOff x="0" y="0"/>
            <a:chExt cx="4353775" cy="466834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353814" cy="4668393"/>
            </a:xfrm>
            <a:custGeom>
              <a:avLst/>
              <a:gdLst/>
              <a:ahLst/>
              <a:cxnLst/>
              <a:rect r="r" b="b" t="t" l="l"/>
              <a:pathLst>
                <a:path h="4668393" w="4353814">
                  <a:moveTo>
                    <a:pt x="2176907" y="0"/>
                  </a:moveTo>
                  <a:cubicBezTo>
                    <a:pt x="3380740" y="5715"/>
                    <a:pt x="4353814" y="1049147"/>
                    <a:pt x="4353814" y="2334133"/>
                  </a:cubicBezTo>
                  <a:cubicBezTo>
                    <a:pt x="4353814" y="3619119"/>
                    <a:pt x="3380740" y="4662551"/>
                    <a:pt x="2176907" y="4668393"/>
                  </a:cubicBezTo>
                  <a:cubicBezTo>
                    <a:pt x="973074" y="4662551"/>
                    <a:pt x="0" y="3619246"/>
                    <a:pt x="0" y="2334133"/>
                  </a:cubicBezTo>
                  <a:cubicBezTo>
                    <a:pt x="0" y="1049020"/>
                    <a:pt x="973074" y="5715"/>
                    <a:pt x="2176907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1430132" y="3363717"/>
            <a:ext cx="1976803" cy="1437675"/>
          </a:xfrm>
          <a:custGeom>
            <a:avLst/>
            <a:gdLst/>
            <a:ahLst/>
            <a:cxnLst/>
            <a:rect r="r" b="b" t="t" l="l"/>
            <a:pathLst>
              <a:path h="1437675" w="1976803">
                <a:moveTo>
                  <a:pt x="0" y="0"/>
                </a:moveTo>
                <a:lnTo>
                  <a:pt x="1976803" y="0"/>
                </a:lnTo>
                <a:lnTo>
                  <a:pt x="1976803" y="1437675"/>
                </a:lnTo>
                <a:lnTo>
                  <a:pt x="0" y="14376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18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909711" y="2281663"/>
            <a:ext cx="3333107" cy="3345272"/>
          </a:xfrm>
          <a:custGeom>
            <a:avLst/>
            <a:gdLst/>
            <a:ahLst/>
            <a:cxnLst/>
            <a:rect r="r" b="b" t="t" l="l"/>
            <a:pathLst>
              <a:path h="3345272" w="3333107">
                <a:moveTo>
                  <a:pt x="0" y="0"/>
                </a:moveTo>
                <a:lnTo>
                  <a:pt x="3333107" y="0"/>
                </a:lnTo>
                <a:lnTo>
                  <a:pt x="3333107" y="3345272"/>
                </a:lnTo>
                <a:lnTo>
                  <a:pt x="0" y="3345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05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832098" y="2925599"/>
            <a:ext cx="2057400" cy="2057400"/>
          </a:xfrm>
          <a:custGeom>
            <a:avLst/>
            <a:gdLst/>
            <a:ahLst/>
            <a:cxnLst/>
            <a:rect r="r" b="b" t="t" l="l"/>
            <a:pathLst>
              <a:path h="2057400" w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144000" y="3126170"/>
            <a:ext cx="7862295" cy="3767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50"/>
              </a:lnSpc>
            </a:pPr>
            <a:r>
              <a:rPr lang="en-US" sz="6893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  <a:r>
              <a:rPr lang="en-US" sz="6893" b="true">
                <a:solidFill>
                  <a:srgbClr val="FF5757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The World Wide Web is </a:t>
            </a:r>
            <a:r>
              <a:rPr lang="en-US" sz="6893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part of</a:t>
            </a:r>
            <a:r>
              <a:rPr lang="en-US" sz="6893" b="true">
                <a:solidFill>
                  <a:srgbClr val="FF5757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6893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the</a:t>
            </a:r>
            <a:r>
              <a:rPr lang="en-US" sz="6893" b="true">
                <a:solidFill>
                  <a:srgbClr val="FF5757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  <a:r>
              <a:rPr lang="en-US" sz="6893" b="true">
                <a:solidFill>
                  <a:srgbClr val="37948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Internet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406935" y="6273145"/>
            <a:ext cx="2487856" cy="1367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40"/>
              </a:lnSpc>
            </a:pPr>
            <a:r>
              <a:rPr lang="en-US" sz="7100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WWW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866273" y="1424413"/>
            <a:ext cx="3610727" cy="14287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8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Internet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9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1035" y="3001237"/>
            <a:ext cx="2333512" cy="3666947"/>
          </a:xfrm>
          <a:custGeom>
            <a:avLst/>
            <a:gdLst/>
            <a:ahLst/>
            <a:cxnLst/>
            <a:rect r="r" b="b" t="t" l="l"/>
            <a:pathLst>
              <a:path h="3666947" w="2333512">
                <a:moveTo>
                  <a:pt x="0" y="0"/>
                </a:moveTo>
                <a:lnTo>
                  <a:pt x="2333512" y="0"/>
                </a:lnTo>
                <a:lnTo>
                  <a:pt x="2333512" y="3666947"/>
                </a:lnTo>
                <a:lnTo>
                  <a:pt x="0" y="3666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93787" y="3001237"/>
            <a:ext cx="3666947" cy="3666947"/>
          </a:xfrm>
          <a:custGeom>
            <a:avLst/>
            <a:gdLst/>
            <a:ahLst/>
            <a:cxnLst/>
            <a:rect r="r" b="b" t="t" l="l"/>
            <a:pathLst>
              <a:path h="3666947" w="3666947">
                <a:moveTo>
                  <a:pt x="0" y="0"/>
                </a:moveTo>
                <a:lnTo>
                  <a:pt x="3666947" y="0"/>
                </a:lnTo>
                <a:lnTo>
                  <a:pt x="3666947" y="3666947"/>
                </a:lnTo>
                <a:lnTo>
                  <a:pt x="0" y="3666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192040" y="3001237"/>
            <a:ext cx="3666947" cy="3666947"/>
          </a:xfrm>
          <a:custGeom>
            <a:avLst/>
            <a:gdLst/>
            <a:ahLst/>
            <a:cxnLst/>
            <a:rect r="r" b="b" t="t" l="l"/>
            <a:pathLst>
              <a:path h="3666947" w="3666947">
                <a:moveTo>
                  <a:pt x="0" y="0"/>
                </a:moveTo>
                <a:lnTo>
                  <a:pt x="3666947" y="0"/>
                </a:lnTo>
                <a:lnTo>
                  <a:pt x="3666947" y="3666947"/>
                </a:lnTo>
                <a:lnTo>
                  <a:pt x="0" y="36669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592353" y="3001237"/>
            <a:ext cx="3666947" cy="3666947"/>
          </a:xfrm>
          <a:custGeom>
            <a:avLst/>
            <a:gdLst/>
            <a:ahLst/>
            <a:cxnLst/>
            <a:rect r="r" b="b" t="t" l="l"/>
            <a:pathLst>
              <a:path h="3666947" w="3666947">
                <a:moveTo>
                  <a:pt x="0" y="0"/>
                </a:moveTo>
                <a:lnTo>
                  <a:pt x="3666947" y="0"/>
                </a:lnTo>
                <a:lnTo>
                  <a:pt x="3666947" y="3666947"/>
                </a:lnTo>
                <a:lnTo>
                  <a:pt x="0" y="36669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7248087"/>
            <a:ext cx="2376725" cy="1318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3"/>
              </a:lnSpc>
            </a:pPr>
            <a:r>
              <a:rPr lang="en-US" sz="3546">
                <a:solidFill>
                  <a:srgbClr val="B0E4FF"/>
                </a:solidFill>
                <a:latin typeface="Archivo Black"/>
                <a:ea typeface="Archivo Black"/>
                <a:cs typeface="Archivo Black"/>
                <a:sym typeface="Archivo Black"/>
              </a:rPr>
              <a:t>Ethereum</a:t>
            </a:r>
          </a:p>
          <a:p>
            <a:pPr algn="ctr">
              <a:lnSpc>
                <a:spcPts val="4963"/>
              </a:lnSpc>
            </a:pPr>
            <a:r>
              <a:rPr lang="en-US" sz="3546">
                <a:solidFill>
                  <a:srgbClr val="B0E4FF"/>
                </a:solidFill>
                <a:latin typeface="Archivo Black"/>
                <a:ea typeface="Archivo Black"/>
                <a:cs typeface="Archivo Black"/>
                <a:sym typeface="Archivo Black"/>
              </a:rPr>
              <a:t>RMXXX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513901" y="7248087"/>
            <a:ext cx="2001887" cy="1319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3"/>
              </a:lnSpc>
            </a:pPr>
            <a:r>
              <a:rPr lang="en-US" sz="3546">
                <a:solidFill>
                  <a:srgbClr val="35A880"/>
                </a:solidFill>
                <a:latin typeface="Archivo Black"/>
                <a:ea typeface="Archivo Black"/>
                <a:cs typeface="Archivo Black"/>
                <a:sym typeface="Archivo Black"/>
              </a:rPr>
              <a:t>Tether</a:t>
            </a:r>
          </a:p>
          <a:p>
            <a:pPr algn="ctr">
              <a:lnSpc>
                <a:spcPts val="4963"/>
              </a:lnSpc>
            </a:pPr>
            <a:r>
              <a:rPr lang="en-US" sz="3546">
                <a:solidFill>
                  <a:srgbClr val="35A880"/>
                </a:solidFill>
                <a:latin typeface="Archivo Black"/>
                <a:ea typeface="Archivo Black"/>
                <a:cs typeface="Archivo Black"/>
                <a:sym typeface="Archivo Black"/>
              </a:rPr>
              <a:t>RMXXX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024570" y="7248087"/>
            <a:ext cx="2001887" cy="1319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3"/>
              </a:lnSpc>
            </a:pPr>
            <a:r>
              <a:rPr lang="en-US" sz="3546">
                <a:solidFill>
                  <a:srgbClr val="FEFE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Litecoin</a:t>
            </a:r>
          </a:p>
          <a:p>
            <a:pPr algn="ctr">
              <a:lnSpc>
                <a:spcPts val="4963"/>
              </a:lnSpc>
            </a:pPr>
            <a:r>
              <a:rPr lang="en-US" sz="3546">
                <a:solidFill>
                  <a:srgbClr val="FEFEFF"/>
                </a:solidFill>
                <a:latin typeface="Archivo Black"/>
                <a:ea typeface="Archivo Black"/>
                <a:cs typeface="Archivo Black"/>
                <a:sym typeface="Archivo Black"/>
              </a:rPr>
              <a:t>RMXXX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800400" y="7248087"/>
            <a:ext cx="2001886" cy="1319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63"/>
              </a:lnSpc>
            </a:pPr>
            <a:r>
              <a:rPr lang="en-US" sz="3546">
                <a:solidFill>
                  <a:srgbClr val="F5C116"/>
                </a:solidFill>
                <a:latin typeface="Archivo Black"/>
                <a:ea typeface="Archivo Black"/>
                <a:cs typeface="Archivo Black"/>
                <a:sym typeface="Archivo Black"/>
              </a:rPr>
              <a:t>Bitcoin</a:t>
            </a:r>
          </a:p>
          <a:p>
            <a:pPr algn="ctr">
              <a:lnSpc>
                <a:spcPts val="4963"/>
              </a:lnSpc>
            </a:pPr>
            <a:r>
              <a:rPr lang="en-US" sz="3546">
                <a:solidFill>
                  <a:srgbClr val="F5C116"/>
                </a:solidFill>
                <a:latin typeface="Archivo Black"/>
                <a:ea typeface="Archivo Black"/>
                <a:cs typeface="Archivo Black"/>
                <a:sym typeface="Archivo Black"/>
              </a:rPr>
              <a:t>RMXXX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9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578992" y="203066"/>
            <a:ext cx="13836287" cy="906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74"/>
              </a:lnSpc>
            </a:pPr>
            <a:r>
              <a:rPr lang="en-US" sz="4695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Decentralisation - Cryptocurrency</a:t>
            </a:r>
          </a:p>
        </p:txBody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96592" y="248101"/>
            <a:ext cx="11717543" cy="9363333"/>
          </a:xfrm>
          <a:custGeom>
            <a:avLst/>
            <a:gdLst/>
            <a:ahLst/>
            <a:cxnLst/>
            <a:rect r="r" b="b" t="t" l="l"/>
            <a:pathLst>
              <a:path h="9363333" w="11717543">
                <a:moveTo>
                  <a:pt x="0" y="0"/>
                </a:moveTo>
                <a:lnTo>
                  <a:pt x="11717543" y="0"/>
                </a:lnTo>
                <a:lnTo>
                  <a:pt x="11717543" y="9363333"/>
                </a:lnTo>
                <a:lnTo>
                  <a:pt x="0" y="93633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5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4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578992" y="203066"/>
            <a:ext cx="17118695" cy="59757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74"/>
              </a:lnSpc>
            </a:pPr>
            <a:r>
              <a:rPr lang="en-US" sz="4695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CRYPTOCURRENCY MINING</a:t>
            </a:r>
          </a:p>
          <a:p>
            <a:pPr algn="l">
              <a:lnSpc>
                <a:spcPts val="6574"/>
              </a:lnSpc>
            </a:pPr>
          </a:p>
          <a:p>
            <a:pPr algn="l">
              <a:lnSpc>
                <a:spcPts val="6574"/>
              </a:lnSpc>
            </a:pPr>
            <a:r>
              <a:rPr lang="en-US" sz="4695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Miners use the computing power of their personal computers to process transactions on a blockchain network. As a reward for their efforts, miners receive a portion of the transaction fees associated with each payment processed.</a:t>
            </a:r>
          </a:p>
        </p:txBody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69492" y="1529615"/>
            <a:ext cx="16665935" cy="6042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42020" indent="-280673" lvl="2">
              <a:lnSpc>
                <a:spcPts val="5157"/>
              </a:lnSpc>
              <a:buFont typeface="Arial"/>
              <a:buChar char="⚬"/>
            </a:pPr>
            <a:r>
              <a:rPr lang="en-US" sz="36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Traditional digital currencies are regulated by central banks and governments, with transactions and exchange rates determined by these entities. In contrast, cryptocurrencies operate </a:t>
            </a:r>
            <a:r>
              <a:rPr lang="en-US" sz="3683">
                <a:solidFill>
                  <a:srgbClr val="FF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independently</a:t>
            </a:r>
            <a:r>
              <a:rPr lang="en-US" sz="36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 of state control, with rules set by the cryptocurrency community.</a:t>
            </a:r>
          </a:p>
          <a:p>
            <a:pPr algn="l" marL="842020" indent="-280673" lvl="2">
              <a:lnSpc>
                <a:spcPts val="5157"/>
              </a:lnSpc>
            </a:pPr>
          </a:p>
          <a:p>
            <a:pPr algn="l" marL="842020" indent="-280673" lvl="2">
              <a:lnSpc>
                <a:spcPts val="5157"/>
              </a:lnSpc>
              <a:buFont typeface="Arial"/>
              <a:buChar char="⚬"/>
            </a:pPr>
            <a:r>
              <a:rPr lang="en-US" sz="36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Cryptocurrencies function within a blockchain network, which enhances security through decentralized validation mechanisms.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4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769492" y="393566"/>
            <a:ext cx="13836287" cy="906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74"/>
              </a:lnSpc>
            </a:pPr>
            <a:r>
              <a:rPr lang="en-US" sz="4695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Decentralisation - Cryptocurrency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225856" y="1239547"/>
            <a:ext cx="13836287" cy="899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4"/>
              </a:lnSpc>
            </a:pPr>
            <a:r>
              <a:rPr lang="en-US" sz="4695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Blockchain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225856" y="2309868"/>
            <a:ext cx="13836287" cy="2557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74"/>
              </a:lnSpc>
            </a:pPr>
            <a:r>
              <a:rPr lang="en-US" sz="4695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A technology that sits behind all cryptocurrency transactions. It makes all sorts of cryptocurrency safe to use. 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4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69492" y="1622096"/>
            <a:ext cx="16665935" cy="4041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42020" indent="-280673" lvl="2">
              <a:lnSpc>
                <a:spcPts val="5157"/>
              </a:lnSpc>
              <a:buFont typeface="Arial"/>
              <a:buChar char="⚬"/>
            </a:pPr>
            <a:r>
              <a:rPr lang="en-US" sz="36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Blockchain is a </a:t>
            </a:r>
            <a:r>
              <a:rPr lang="en-US" sz="3683">
                <a:solidFill>
                  <a:srgbClr val="FF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decentralized</a:t>
            </a:r>
            <a:r>
              <a:rPr lang="en-US" sz="36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 database where transactions from network participants are recorded. </a:t>
            </a:r>
          </a:p>
          <a:p>
            <a:pPr algn="l" marL="842020" indent="-280673" lvl="2">
              <a:lnSpc>
                <a:spcPts val="5157"/>
              </a:lnSpc>
              <a:buFont typeface="Arial"/>
              <a:buChar char="⚬"/>
            </a:pPr>
            <a:r>
              <a:rPr lang="en-US" sz="36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It comprises </a:t>
            </a:r>
            <a:r>
              <a:rPr lang="en-US" sz="3683">
                <a:solidFill>
                  <a:srgbClr val="FF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interconnected</a:t>
            </a:r>
            <a:r>
              <a:rPr lang="en-US" sz="36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 computers that are not linked to a central server. </a:t>
            </a:r>
          </a:p>
          <a:p>
            <a:pPr algn="l" marL="842020" indent="-280673" lvl="2">
              <a:lnSpc>
                <a:spcPts val="5157"/>
              </a:lnSpc>
              <a:buFont typeface="Arial"/>
              <a:buChar char="⚬"/>
            </a:pPr>
            <a:r>
              <a:rPr lang="en-US" sz="36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In this network, all transaction data is stored on every computer participating in the blockchain.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4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769492" y="393566"/>
            <a:ext cx="14090609" cy="906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74"/>
              </a:lnSpc>
            </a:pPr>
            <a:r>
              <a:rPr lang="en-US" sz="4695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Blockchaining - How cryptocurrency work?</a:t>
            </a:r>
          </a:p>
        </p:txBody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69492" y="3140223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207699" y="3140223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159882" y="2935338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624388" y="2935338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409538">
            <a:off x="3723787" y="4197923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409538">
            <a:off x="8065312" y="4138579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409538">
            <a:off x="12579271" y="3933694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769492" y="393566"/>
            <a:ext cx="14090609" cy="906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74"/>
              </a:lnSpc>
            </a:pPr>
            <a:r>
              <a:rPr lang="en-US" sz="4695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Blockchaining - A chain of blocks</a:t>
            </a:r>
          </a:p>
        </p:txBody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69492" y="3140223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207699" y="3140223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159882" y="2935338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624388" y="2935338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409538">
            <a:off x="3723787" y="4197923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2409538">
            <a:off x="8065312" y="4138579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2409538">
            <a:off x="12579271" y="3933694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914614" y="6988334"/>
            <a:ext cx="16494828" cy="24295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07527" indent="-335842" lvl="2">
              <a:lnSpc>
                <a:spcPts val="6169"/>
              </a:lnSpc>
              <a:buFont typeface="Arial"/>
              <a:buChar char="⚬"/>
            </a:pPr>
            <a:r>
              <a:rPr lang="en-US" sz="4407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When a new transaction takes place, a new block is created</a:t>
            </a:r>
          </a:p>
          <a:p>
            <a:pPr algn="l" marL="1007527" indent="-335842" lvl="2">
              <a:lnSpc>
                <a:spcPts val="6169"/>
              </a:lnSpc>
              <a:buFont typeface="Arial"/>
              <a:buChar char="⚬"/>
            </a:pPr>
            <a:r>
              <a:rPr lang="en-US" sz="4407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Blockchains = A collections of all transactions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769492" y="393566"/>
            <a:ext cx="14090609" cy="906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74"/>
              </a:lnSpc>
            </a:pPr>
            <a:r>
              <a:rPr lang="en-US" sz="4695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Blockchaining - A chain of blocks</a:t>
            </a:r>
          </a:p>
        </p:txBody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55014" y="2640162"/>
            <a:ext cx="4460493" cy="5006676"/>
          </a:xfrm>
          <a:custGeom>
            <a:avLst/>
            <a:gdLst/>
            <a:ahLst/>
            <a:cxnLst/>
            <a:rect r="r" b="b" t="t" l="l"/>
            <a:pathLst>
              <a:path h="5006676" w="4460493">
                <a:moveTo>
                  <a:pt x="0" y="0"/>
                </a:moveTo>
                <a:lnTo>
                  <a:pt x="4460493" y="0"/>
                </a:lnTo>
                <a:lnTo>
                  <a:pt x="4460493" y="5006676"/>
                </a:lnTo>
                <a:lnTo>
                  <a:pt x="0" y="50066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008"/>
            </a:stretch>
          </a:blipFill>
        </p:spPr>
      </p:sp>
      <p:grpSp>
        <p:nvGrpSpPr>
          <p:cNvPr name="Group 3" id="3"/>
          <p:cNvGrpSpPr/>
          <p:nvPr/>
        </p:nvGrpSpPr>
        <p:grpSpPr>
          <a:xfrm rot="10040048">
            <a:off x="4246770" y="2882666"/>
            <a:ext cx="5706691" cy="95250"/>
            <a:chOff x="0" y="0"/>
            <a:chExt cx="7608921" cy="1270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608951" cy="127000"/>
            </a:xfrm>
            <a:custGeom>
              <a:avLst/>
              <a:gdLst/>
              <a:ahLst/>
              <a:cxnLst/>
              <a:rect r="r" b="b" t="t" l="l"/>
              <a:pathLst>
                <a:path h="127000" w="7608951">
                  <a:moveTo>
                    <a:pt x="63500" y="0"/>
                  </a:moveTo>
                  <a:lnTo>
                    <a:pt x="7545451" y="0"/>
                  </a:lnTo>
                  <a:cubicBezTo>
                    <a:pt x="7580503" y="0"/>
                    <a:pt x="7608951" y="28448"/>
                    <a:pt x="7608951" y="63500"/>
                  </a:cubicBezTo>
                  <a:cubicBezTo>
                    <a:pt x="7608951" y="98552"/>
                    <a:pt x="7580503" y="127000"/>
                    <a:pt x="7545451" y="127000"/>
                  </a:cubicBezTo>
                  <a:lnTo>
                    <a:pt x="63500" y="127000"/>
                  </a:lnTo>
                  <a:cubicBezTo>
                    <a:pt x="28448" y="127000"/>
                    <a:pt x="0" y="98552"/>
                    <a:pt x="0" y="63500"/>
                  </a:cubicBezTo>
                  <a:cubicBezTo>
                    <a:pt x="0" y="28448"/>
                    <a:pt x="28448" y="0"/>
                    <a:pt x="63500" y="0"/>
                  </a:cubicBezTo>
                  <a:close/>
                </a:path>
              </a:pathLst>
            </a:custGeom>
            <a:solidFill>
              <a:srgbClr val="FFDE59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264989" y="4198108"/>
            <a:ext cx="6294378" cy="24107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74"/>
              </a:lnSpc>
            </a:pPr>
            <a:r>
              <a:rPr lang="en-US" sz="3338">
                <a:solidFill>
                  <a:srgbClr val="EB5729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 Value, generated by an algorithm (acts as a unique identifier). Includes a timestamp.</a:t>
            </a:r>
          </a:p>
        </p:txBody>
      </p:sp>
      <p:grpSp>
        <p:nvGrpSpPr>
          <p:cNvPr name="Group 6" id="6"/>
          <p:cNvGrpSpPr/>
          <p:nvPr/>
        </p:nvGrpSpPr>
        <p:grpSpPr>
          <a:xfrm rot="10783666">
            <a:off x="5029698" y="4989912"/>
            <a:ext cx="5092444" cy="95250"/>
            <a:chOff x="0" y="0"/>
            <a:chExt cx="6789925" cy="127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789928" cy="127000"/>
            </a:xfrm>
            <a:custGeom>
              <a:avLst/>
              <a:gdLst/>
              <a:ahLst/>
              <a:cxnLst/>
              <a:rect r="r" b="b" t="t" l="l"/>
              <a:pathLst>
                <a:path h="127000" w="6789928">
                  <a:moveTo>
                    <a:pt x="63500" y="0"/>
                  </a:moveTo>
                  <a:lnTo>
                    <a:pt x="6726428" y="0"/>
                  </a:lnTo>
                  <a:cubicBezTo>
                    <a:pt x="6761480" y="0"/>
                    <a:pt x="6789928" y="28448"/>
                    <a:pt x="6789928" y="63500"/>
                  </a:cubicBezTo>
                  <a:cubicBezTo>
                    <a:pt x="6789928" y="98552"/>
                    <a:pt x="6761480" y="127000"/>
                    <a:pt x="6726428" y="127000"/>
                  </a:cubicBezTo>
                  <a:lnTo>
                    <a:pt x="63500" y="127000"/>
                  </a:lnTo>
                  <a:cubicBezTo>
                    <a:pt x="28448" y="127000"/>
                    <a:pt x="0" y="98552"/>
                    <a:pt x="0" y="63500"/>
                  </a:cubicBezTo>
                  <a:cubicBezTo>
                    <a:pt x="0" y="28448"/>
                    <a:pt x="28448" y="0"/>
                    <a:pt x="63500" y="0"/>
                  </a:cubicBezTo>
                  <a:close/>
                </a:path>
              </a:pathLst>
            </a:custGeom>
            <a:solidFill>
              <a:srgbClr val="EB5729"/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0264989" y="1822277"/>
            <a:ext cx="6294378" cy="1235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74"/>
              </a:lnSpc>
            </a:pPr>
            <a:r>
              <a:rPr lang="en-US" sz="3338">
                <a:solidFill>
                  <a:srgbClr val="FFDE59"/>
                </a:solidFill>
                <a:latin typeface="Archivo Black"/>
                <a:ea typeface="Archivo Black"/>
                <a:cs typeface="Archivo Black"/>
                <a:sym typeface="Archivo Black"/>
              </a:rPr>
              <a:t>Data = Sender, Recipient,</a:t>
            </a:r>
          </a:p>
          <a:p>
            <a:pPr algn="l">
              <a:lnSpc>
                <a:spcPts val="4674"/>
              </a:lnSpc>
            </a:pPr>
            <a:r>
              <a:rPr lang="en-US" sz="3338">
                <a:solidFill>
                  <a:srgbClr val="FFDE59"/>
                </a:solidFill>
                <a:latin typeface="Archivo Black"/>
                <a:ea typeface="Archivo Black"/>
                <a:cs typeface="Archivo Black"/>
                <a:sym typeface="Archivo Black"/>
              </a:rPr>
              <a:t>Amount of Coins</a:t>
            </a:r>
          </a:p>
        </p:txBody>
      </p:sp>
      <p:grpSp>
        <p:nvGrpSpPr>
          <p:cNvPr name="Group 9" id="9"/>
          <p:cNvGrpSpPr/>
          <p:nvPr/>
        </p:nvGrpSpPr>
        <p:grpSpPr>
          <a:xfrm rot="-9161045">
            <a:off x="2915718" y="7365262"/>
            <a:ext cx="2310700" cy="95250"/>
            <a:chOff x="0" y="0"/>
            <a:chExt cx="3080933" cy="127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080893" cy="127000"/>
            </a:xfrm>
            <a:custGeom>
              <a:avLst/>
              <a:gdLst/>
              <a:ahLst/>
              <a:cxnLst/>
              <a:rect r="r" b="b" t="t" l="l"/>
              <a:pathLst>
                <a:path h="127000" w="3080893">
                  <a:moveTo>
                    <a:pt x="63500" y="0"/>
                  </a:moveTo>
                  <a:lnTo>
                    <a:pt x="3017393" y="0"/>
                  </a:lnTo>
                  <a:cubicBezTo>
                    <a:pt x="3052445" y="0"/>
                    <a:pt x="3080893" y="28448"/>
                    <a:pt x="3080893" y="63500"/>
                  </a:cubicBezTo>
                  <a:cubicBezTo>
                    <a:pt x="3080893" y="98552"/>
                    <a:pt x="3052445" y="127000"/>
                    <a:pt x="3017393" y="127000"/>
                  </a:cubicBezTo>
                  <a:lnTo>
                    <a:pt x="63500" y="127000"/>
                  </a:lnTo>
                  <a:cubicBezTo>
                    <a:pt x="28448" y="127000"/>
                    <a:pt x="0" y="98552"/>
                    <a:pt x="0" y="63500"/>
                  </a:cubicBezTo>
                  <a:cubicBezTo>
                    <a:pt x="0" y="28448"/>
                    <a:pt x="28448" y="0"/>
                    <a:pt x="63500" y="0"/>
                  </a:cubicBezTo>
                  <a:close/>
                </a:path>
              </a:pathLst>
            </a:custGeom>
            <a:solidFill>
              <a:srgbClr val="B0E4FF"/>
            </a:solidFill>
          </p:spPr>
        </p:sp>
      </p:grpSp>
      <p:sp>
        <p:nvSpPr>
          <p:cNvPr name="TextBox 11" id="11"/>
          <p:cNvSpPr txBox="true"/>
          <p:nvPr/>
        </p:nvSpPr>
        <p:spPr>
          <a:xfrm rot="0">
            <a:off x="5715507" y="7327162"/>
            <a:ext cx="6294378" cy="1829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74"/>
              </a:lnSpc>
            </a:pPr>
            <a:r>
              <a:rPr lang="en-US" sz="3338">
                <a:solidFill>
                  <a:srgbClr val="B0E4FF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 Value - Points back to a previous block in the chain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769492" y="393566"/>
            <a:ext cx="14090609" cy="906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74"/>
              </a:lnSpc>
            </a:pPr>
            <a:r>
              <a:rPr lang="en-US" sz="4695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What's inside one block?</a:t>
            </a:r>
          </a:p>
        </p:txBody>
      </p:sp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69492" y="3140223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68836" y="6842942"/>
            <a:ext cx="3936606" cy="997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A4BF</a:t>
            </a: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0000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769492" y="393566"/>
            <a:ext cx="14090609" cy="906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74"/>
              </a:lnSpc>
            </a:pPr>
            <a:r>
              <a:rPr lang="en-US" sz="4695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Blockchaining - A chain of blocks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44000" cy="1911927"/>
          </a:xfrm>
          <a:custGeom>
            <a:avLst/>
            <a:gdLst/>
            <a:ahLst/>
            <a:cxnLst/>
            <a:rect r="r" b="b" t="t" l="l"/>
            <a:pathLst>
              <a:path h="1911927" w="9144000">
                <a:moveTo>
                  <a:pt x="0" y="0"/>
                </a:moveTo>
                <a:lnTo>
                  <a:pt x="9144000" y="0"/>
                </a:lnTo>
                <a:lnTo>
                  <a:pt x="9144000" y="1911927"/>
                </a:lnTo>
                <a:lnTo>
                  <a:pt x="0" y="19119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63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04390" y="237572"/>
            <a:ext cx="7518795" cy="1187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47"/>
              </a:lnSpc>
            </a:pPr>
            <a:r>
              <a:rPr lang="en-US" sz="6177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Internet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04390" y="2201277"/>
            <a:ext cx="17131273" cy="63244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43001" indent="-381000" lvl="2">
              <a:lnSpc>
                <a:spcPts val="7000"/>
              </a:lnSpc>
              <a:buFont typeface="Arial"/>
              <a:buChar char="⚬"/>
            </a:pPr>
            <a:r>
              <a:rPr lang="en-US" sz="4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 internet is a global network of interconnected networks, existing as a </a:t>
            </a:r>
            <a:r>
              <a:rPr lang="en-US" b="true" sz="4999">
                <a:solidFill>
                  <a:srgbClr val="FF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conceptual</a:t>
            </a:r>
            <a:r>
              <a:rPr lang="en-US" sz="4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entity rather than something physical. </a:t>
            </a:r>
          </a:p>
          <a:p>
            <a:pPr algn="l" marL="1143001" indent="-381000" lvl="2">
              <a:lnSpc>
                <a:spcPts val="7000"/>
              </a:lnSpc>
              <a:buFont typeface="Arial"/>
              <a:buChar char="⚬"/>
            </a:pPr>
            <a:r>
              <a:rPr lang="en-US" sz="4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It operates through a physical </a:t>
            </a:r>
            <a:r>
              <a:rPr lang="en-US" b="true" sz="4999">
                <a:solidFill>
                  <a:srgbClr val="FF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infrastructure</a:t>
            </a:r>
            <a:r>
              <a:rPr lang="en-US" sz="4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comprising computers, devices, hardware, servers, and service providers, enabling connections between networks and devices worldwide.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69492" y="3140223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207699" y="3140223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624388" y="2935338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409538">
            <a:off x="3723787" y="4197923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409538">
            <a:off x="8065312" y="4138579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870662" y="6842942"/>
            <a:ext cx="3936606" cy="997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6AB1</a:t>
            </a: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A4BF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68836" y="6842942"/>
            <a:ext cx="3936606" cy="997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A4BF</a:t>
            </a: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0000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384621" y="6842942"/>
            <a:ext cx="3936606" cy="997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grpSp>
        <p:nvGrpSpPr>
          <p:cNvPr name="Group 10" id="10"/>
          <p:cNvGrpSpPr/>
          <p:nvPr/>
        </p:nvGrpSpPr>
        <p:grpSpPr>
          <a:xfrm rot="-10106255">
            <a:off x="3421390" y="7313203"/>
            <a:ext cx="1455491" cy="95250"/>
            <a:chOff x="0" y="0"/>
            <a:chExt cx="1940655" cy="127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940687" cy="127000"/>
            </a:xfrm>
            <a:custGeom>
              <a:avLst/>
              <a:gdLst/>
              <a:ahLst/>
              <a:cxnLst/>
              <a:rect r="r" b="b" t="t" l="l"/>
              <a:pathLst>
                <a:path h="127000" w="1940687">
                  <a:moveTo>
                    <a:pt x="63500" y="0"/>
                  </a:moveTo>
                  <a:lnTo>
                    <a:pt x="1877187" y="0"/>
                  </a:lnTo>
                  <a:cubicBezTo>
                    <a:pt x="1912239" y="0"/>
                    <a:pt x="1940687" y="28448"/>
                    <a:pt x="1940687" y="63500"/>
                  </a:cubicBezTo>
                  <a:cubicBezTo>
                    <a:pt x="1940687" y="98552"/>
                    <a:pt x="1912239" y="127000"/>
                    <a:pt x="1877187" y="127000"/>
                  </a:cubicBezTo>
                  <a:lnTo>
                    <a:pt x="63500" y="127000"/>
                  </a:lnTo>
                  <a:cubicBezTo>
                    <a:pt x="28448" y="127000"/>
                    <a:pt x="0" y="98552"/>
                    <a:pt x="0" y="63500"/>
                  </a:cubicBezTo>
                  <a:cubicBezTo>
                    <a:pt x="0" y="28448"/>
                    <a:pt x="28448" y="0"/>
                    <a:pt x="6350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12" id="12"/>
          <p:cNvGrpSpPr/>
          <p:nvPr/>
        </p:nvGrpSpPr>
        <p:grpSpPr>
          <a:xfrm rot="-10106255">
            <a:off x="7762915" y="7313203"/>
            <a:ext cx="1455491" cy="95250"/>
            <a:chOff x="0" y="0"/>
            <a:chExt cx="1940655" cy="127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940687" cy="127000"/>
            </a:xfrm>
            <a:custGeom>
              <a:avLst/>
              <a:gdLst/>
              <a:ahLst/>
              <a:cxnLst/>
              <a:rect r="r" b="b" t="t" l="l"/>
              <a:pathLst>
                <a:path h="127000" w="1940687">
                  <a:moveTo>
                    <a:pt x="63500" y="0"/>
                  </a:moveTo>
                  <a:lnTo>
                    <a:pt x="1877187" y="0"/>
                  </a:lnTo>
                  <a:cubicBezTo>
                    <a:pt x="1912239" y="0"/>
                    <a:pt x="1940687" y="28448"/>
                    <a:pt x="1940687" y="63500"/>
                  </a:cubicBezTo>
                  <a:cubicBezTo>
                    <a:pt x="1940687" y="98552"/>
                    <a:pt x="1912239" y="127000"/>
                    <a:pt x="1877187" y="127000"/>
                  </a:cubicBezTo>
                  <a:lnTo>
                    <a:pt x="63500" y="127000"/>
                  </a:lnTo>
                  <a:cubicBezTo>
                    <a:pt x="28448" y="127000"/>
                    <a:pt x="0" y="98552"/>
                    <a:pt x="0" y="63500"/>
                  </a:cubicBezTo>
                  <a:cubicBezTo>
                    <a:pt x="0" y="28448"/>
                    <a:pt x="28448" y="0"/>
                    <a:pt x="6350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2409538">
            <a:off x="8255812" y="4329079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769492" y="393566"/>
            <a:ext cx="14090609" cy="906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74"/>
              </a:lnSpc>
            </a:pPr>
            <a:r>
              <a:rPr lang="en-US" sz="4695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Blockchaining - A chain of blocks</a:t>
            </a:r>
          </a:p>
        </p:txBody>
      </p:sp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69492" y="3140223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207699" y="3140223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624388" y="2935338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409538">
            <a:off x="3723787" y="4197923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409538">
            <a:off x="8065312" y="4138579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870662" y="6842942"/>
            <a:ext cx="3936606" cy="997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6AB1</a:t>
            </a: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A4BF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68836" y="6842942"/>
            <a:ext cx="3936606" cy="997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A4BF</a:t>
            </a: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0000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384621" y="6842942"/>
            <a:ext cx="3936606" cy="997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grpSp>
        <p:nvGrpSpPr>
          <p:cNvPr name="Group 10" id="10"/>
          <p:cNvGrpSpPr/>
          <p:nvPr/>
        </p:nvGrpSpPr>
        <p:grpSpPr>
          <a:xfrm rot="-10106255">
            <a:off x="3421390" y="7313203"/>
            <a:ext cx="1455491" cy="95250"/>
            <a:chOff x="0" y="0"/>
            <a:chExt cx="1940655" cy="127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940687" cy="127000"/>
            </a:xfrm>
            <a:custGeom>
              <a:avLst/>
              <a:gdLst/>
              <a:ahLst/>
              <a:cxnLst/>
              <a:rect r="r" b="b" t="t" l="l"/>
              <a:pathLst>
                <a:path h="127000" w="1940687">
                  <a:moveTo>
                    <a:pt x="63500" y="0"/>
                  </a:moveTo>
                  <a:lnTo>
                    <a:pt x="1877187" y="0"/>
                  </a:lnTo>
                  <a:cubicBezTo>
                    <a:pt x="1912239" y="0"/>
                    <a:pt x="1940687" y="28448"/>
                    <a:pt x="1940687" y="63500"/>
                  </a:cubicBezTo>
                  <a:cubicBezTo>
                    <a:pt x="1940687" y="98552"/>
                    <a:pt x="1912239" y="127000"/>
                    <a:pt x="1877187" y="127000"/>
                  </a:cubicBezTo>
                  <a:lnTo>
                    <a:pt x="63500" y="127000"/>
                  </a:lnTo>
                  <a:cubicBezTo>
                    <a:pt x="28448" y="127000"/>
                    <a:pt x="0" y="98552"/>
                    <a:pt x="0" y="63500"/>
                  </a:cubicBezTo>
                  <a:cubicBezTo>
                    <a:pt x="0" y="28448"/>
                    <a:pt x="28448" y="0"/>
                    <a:pt x="6350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12" id="12"/>
          <p:cNvGrpSpPr/>
          <p:nvPr/>
        </p:nvGrpSpPr>
        <p:grpSpPr>
          <a:xfrm rot="-10106255">
            <a:off x="7762915" y="7313203"/>
            <a:ext cx="1455491" cy="95250"/>
            <a:chOff x="0" y="0"/>
            <a:chExt cx="1940655" cy="127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940687" cy="127000"/>
            </a:xfrm>
            <a:custGeom>
              <a:avLst/>
              <a:gdLst/>
              <a:ahLst/>
              <a:cxnLst/>
              <a:rect r="r" b="b" t="t" l="l"/>
              <a:pathLst>
                <a:path h="127000" w="1940687">
                  <a:moveTo>
                    <a:pt x="63500" y="0"/>
                  </a:moveTo>
                  <a:lnTo>
                    <a:pt x="1877187" y="0"/>
                  </a:lnTo>
                  <a:cubicBezTo>
                    <a:pt x="1912239" y="0"/>
                    <a:pt x="1940687" y="28448"/>
                    <a:pt x="1940687" y="63500"/>
                  </a:cubicBezTo>
                  <a:cubicBezTo>
                    <a:pt x="1940687" y="98552"/>
                    <a:pt x="1912239" y="127000"/>
                    <a:pt x="1877187" y="127000"/>
                  </a:cubicBezTo>
                  <a:lnTo>
                    <a:pt x="63500" y="127000"/>
                  </a:lnTo>
                  <a:cubicBezTo>
                    <a:pt x="28448" y="127000"/>
                    <a:pt x="0" y="98552"/>
                    <a:pt x="0" y="63500"/>
                  </a:cubicBezTo>
                  <a:cubicBezTo>
                    <a:pt x="0" y="28448"/>
                    <a:pt x="28448" y="0"/>
                    <a:pt x="6350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2409538">
            <a:off x="8255812" y="4329079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388274" y="2935338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2409538">
            <a:off x="12829198" y="4138579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2409538">
            <a:off x="13019698" y="4329079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4152901" y="6842942"/>
            <a:ext cx="3936606" cy="981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EC5630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FF12</a:t>
            </a: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EC5630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34EE</a:t>
            </a:r>
          </a:p>
        </p:txBody>
      </p:sp>
      <p:grpSp>
        <p:nvGrpSpPr>
          <p:cNvPr name="Group 19" id="19"/>
          <p:cNvGrpSpPr/>
          <p:nvPr/>
        </p:nvGrpSpPr>
        <p:grpSpPr>
          <a:xfrm rot="-10106255">
            <a:off x="12593482" y="7313203"/>
            <a:ext cx="1455491" cy="95250"/>
            <a:chOff x="0" y="0"/>
            <a:chExt cx="1940655" cy="127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940687" cy="127000"/>
            </a:xfrm>
            <a:custGeom>
              <a:avLst/>
              <a:gdLst/>
              <a:ahLst/>
              <a:cxnLst/>
              <a:rect r="r" b="b" t="t" l="l"/>
              <a:pathLst>
                <a:path h="127000" w="1940687">
                  <a:moveTo>
                    <a:pt x="63500" y="0"/>
                  </a:moveTo>
                  <a:lnTo>
                    <a:pt x="1877187" y="0"/>
                  </a:lnTo>
                  <a:cubicBezTo>
                    <a:pt x="1912239" y="0"/>
                    <a:pt x="1940687" y="28448"/>
                    <a:pt x="1940687" y="63500"/>
                  </a:cubicBezTo>
                  <a:cubicBezTo>
                    <a:pt x="1940687" y="98552"/>
                    <a:pt x="1912239" y="127000"/>
                    <a:pt x="1877187" y="127000"/>
                  </a:cubicBezTo>
                  <a:lnTo>
                    <a:pt x="63500" y="127000"/>
                  </a:lnTo>
                  <a:cubicBezTo>
                    <a:pt x="28448" y="127000"/>
                    <a:pt x="0" y="98552"/>
                    <a:pt x="0" y="63500"/>
                  </a:cubicBezTo>
                  <a:cubicBezTo>
                    <a:pt x="0" y="28448"/>
                    <a:pt x="28448" y="0"/>
                    <a:pt x="63500" y="0"/>
                  </a:cubicBezTo>
                  <a:close/>
                </a:path>
              </a:pathLst>
            </a:custGeom>
            <a:solidFill>
              <a:srgbClr val="EC5630"/>
            </a:solid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3804170" y="8432854"/>
            <a:ext cx="11640434" cy="825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34"/>
              </a:lnSpc>
            </a:pPr>
            <a:r>
              <a:rPr lang="en-US" sz="4167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Let's say a new transaction is created! 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25" id="2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769492" y="393566"/>
            <a:ext cx="14090609" cy="906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74"/>
              </a:lnSpc>
            </a:pPr>
            <a:r>
              <a:rPr lang="en-US" sz="4695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Blockchaining - A chain of blocks</a:t>
            </a:r>
          </a:p>
        </p:txBody>
      </p:sp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69492" y="3140223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207699" y="3140223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624388" y="2935338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409538">
            <a:off x="3723787" y="4197923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409538">
            <a:off x="8065312" y="4138579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870662" y="6842942"/>
            <a:ext cx="3936606" cy="997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>
                    <a:alpha val="45490"/>
                  </a:srgbClr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6AB1</a:t>
            </a: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>
                    <a:alpha val="45490"/>
                  </a:srgbClr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A4BF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68836" y="6842942"/>
            <a:ext cx="3936606" cy="997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>
                    <a:alpha val="45490"/>
                  </a:srgbClr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A4BF</a:t>
            </a: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>
                    <a:alpha val="45490"/>
                  </a:srgbClr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0000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384621" y="6842942"/>
            <a:ext cx="3936606" cy="997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>
                    <a:alpha val="45490"/>
                  </a:srgbClr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>
                    <a:alpha val="45490"/>
                  </a:srgbClr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grpSp>
        <p:nvGrpSpPr>
          <p:cNvPr name="Group 10" id="10"/>
          <p:cNvGrpSpPr/>
          <p:nvPr/>
        </p:nvGrpSpPr>
        <p:grpSpPr>
          <a:xfrm rot="-10106255">
            <a:off x="3421390" y="7313203"/>
            <a:ext cx="1455491" cy="95250"/>
            <a:chOff x="0" y="0"/>
            <a:chExt cx="1940655" cy="127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940687" cy="127000"/>
            </a:xfrm>
            <a:custGeom>
              <a:avLst/>
              <a:gdLst/>
              <a:ahLst/>
              <a:cxnLst/>
              <a:rect r="r" b="b" t="t" l="l"/>
              <a:pathLst>
                <a:path h="127000" w="1940687">
                  <a:moveTo>
                    <a:pt x="63500" y="0"/>
                  </a:moveTo>
                  <a:lnTo>
                    <a:pt x="1877187" y="0"/>
                  </a:lnTo>
                  <a:cubicBezTo>
                    <a:pt x="1912239" y="0"/>
                    <a:pt x="1940687" y="28448"/>
                    <a:pt x="1940687" y="63500"/>
                  </a:cubicBezTo>
                  <a:cubicBezTo>
                    <a:pt x="1940687" y="98552"/>
                    <a:pt x="1912239" y="127000"/>
                    <a:pt x="1877187" y="127000"/>
                  </a:cubicBezTo>
                  <a:lnTo>
                    <a:pt x="63500" y="127000"/>
                  </a:lnTo>
                  <a:cubicBezTo>
                    <a:pt x="28448" y="127000"/>
                    <a:pt x="0" y="98552"/>
                    <a:pt x="0" y="63500"/>
                  </a:cubicBezTo>
                  <a:cubicBezTo>
                    <a:pt x="0" y="28448"/>
                    <a:pt x="28448" y="0"/>
                    <a:pt x="63500" y="0"/>
                  </a:cubicBezTo>
                  <a:close/>
                </a:path>
              </a:pathLst>
            </a:custGeom>
            <a:solidFill>
              <a:srgbClr val="5CE1E6">
                <a:alpha val="45490"/>
              </a:srgbClr>
            </a:solidFill>
          </p:spPr>
        </p:sp>
      </p:grpSp>
      <p:grpSp>
        <p:nvGrpSpPr>
          <p:cNvPr name="Group 12" id="12"/>
          <p:cNvGrpSpPr/>
          <p:nvPr/>
        </p:nvGrpSpPr>
        <p:grpSpPr>
          <a:xfrm rot="-10106255">
            <a:off x="7762915" y="7313203"/>
            <a:ext cx="1455491" cy="95250"/>
            <a:chOff x="0" y="0"/>
            <a:chExt cx="1940655" cy="127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940687" cy="127000"/>
            </a:xfrm>
            <a:custGeom>
              <a:avLst/>
              <a:gdLst/>
              <a:ahLst/>
              <a:cxnLst/>
              <a:rect r="r" b="b" t="t" l="l"/>
              <a:pathLst>
                <a:path h="127000" w="1940687">
                  <a:moveTo>
                    <a:pt x="63500" y="0"/>
                  </a:moveTo>
                  <a:lnTo>
                    <a:pt x="1877187" y="0"/>
                  </a:lnTo>
                  <a:cubicBezTo>
                    <a:pt x="1912239" y="0"/>
                    <a:pt x="1940687" y="28448"/>
                    <a:pt x="1940687" y="63500"/>
                  </a:cubicBezTo>
                  <a:cubicBezTo>
                    <a:pt x="1940687" y="98552"/>
                    <a:pt x="1912239" y="127000"/>
                    <a:pt x="1877187" y="127000"/>
                  </a:cubicBezTo>
                  <a:lnTo>
                    <a:pt x="63500" y="127000"/>
                  </a:lnTo>
                  <a:cubicBezTo>
                    <a:pt x="28448" y="127000"/>
                    <a:pt x="0" y="98552"/>
                    <a:pt x="0" y="63500"/>
                  </a:cubicBezTo>
                  <a:cubicBezTo>
                    <a:pt x="0" y="28448"/>
                    <a:pt x="28448" y="0"/>
                    <a:pt x="63500" y="0"/>
                  </a:cubicBezTo>
                  <a:close/>
                </a:path>
              </a:pathLst>
            </a:custGeom>
            <a:solidFill>
              <a:srgbClr val="5CE1E6">
                <a:alpha val="45490"/>
              </a:srgbClr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2409538">
            <a:off x="8255812" y="4329079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388274" y="2935338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2409538">
            <a:off x="12829198" y="4138579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2409538">
            <a:off x="13019698" y="4329079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4152901" y="6842942"/>
            <a:ext cx="3936606" cy="981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EC5630">
                    <a:alpha val="45490"/>
                  </a:srgbClr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FF12</a:t>
            </a: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EC5630">
                    <a:alpha val="45490"/>
                  </a:srgbClr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34EE</a:t>
            </a:r>
          </a:p>
        </p:txBody>
      </p:sp>
      <p:grpSp>
        <p:nvGrpSpPr>
          <p:cNvPr name="Group 19" id="19"/>
          <p:cNvGrpSpPr/>
          <p:nvPr/>
        </p:nvGrpSpPr>
        <p:grpSpPr>
          <a:xfrm rot="-10106255">
            <a:off x="12593482" y="7313203"/>
            <a:ext cx="1455491" cy="95250"/>
            <a:chOff x="0" y="0"/>
            <a:chExt cx="1940655" cy="127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940687" cy="127000"/>
            </a:xfrm>
            <a:custGeom>
              <a:avLst/>
              <a:gdLst/>
              <a:ahLst/>
              <a:cxnLst/>
              <a:rect r="r" b="b" t="t" l="l"/>
              <a:pathLst>
                <a:path h="127000" w="1940687">
                  <a:moveTo>
                    <a:pt x="63500" y="0"/>
                  </a:moveTo>
                  <a:lnTo>
                    <a:pt x="1877187" y="0"/>
                  </a:lnTo>
                  <a:cubicBezTo>
                    <a:pt x="1912239" y="0"/>
                    <a:pt x="1940687" y="28448"/>
                    <a:pt x="1940687" y="63500"/>
                  </a:cubicBezTo>
                  <a:cubicBezTo>
                    <a:pt x="1940687" y="98552"/>
                    <a:pt x="1912239" y="127000"/>
                    <a:pt x="1877187" y="127000"/>
                  </a:cubicBezTo>
                  <a:lnTo>
                    <a:pt x="63500" y="127000"/>
                  </a:lnTo>
                  <a:cubicBezTo>
                    <a:pt x="28448" y="127000"/>
                    <a:pt x="0" y="98552"/>
                    <a:pt x="0" y="63500"/>
                  </a:cubicBezTo>
                  <a:cubicBezTo>
                    <a:pt x="0" y="28448"/>
                    <a:pt x="28448" y="0"/>
                    <a:pt x="63500" y="0"/>
                  </a:cubicBezTo>
                  <a:close/>
                </a:path>
              </a:pathLst>
            </a:custGeom>
            <a:solidFill>
              <a:srgbClr val="EC5630">
                <a:alpha val="45490"/>
              </a:srgbClr>
            </a:solid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497879" y="8387517"/>
            <a:ext cx="17337292" cy="1551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34"/>
              </a:lnSpc>
            </a:pPr>
            <a:r>
              <a:rPr lang="en-US" sz="4167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THERE ARE 3 REASONS WHY TRANSACTIONS CANNOT BE MODIFIED EASILY - MAKE THE SYSTEM SECURE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25" id="2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769492" y="393566"/>
            <a:ext cx="14090609" cy="906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74"/>
              </a:lnSpc>
            </a:pPr>
            <a:r>
              <a:rPr lang="en-US" sz="4695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Blockchaining - A chain of blocks</a:t>
            </a:r>
          </a:p>
        </p:txBody>
      </p:sp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69492" y="3140223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207699" y="3140223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624388" y="2935338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409538">
            <a:off x="3723787" y="4197923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409538">
            <a:off x="8065312" y="4138579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870662" y="6842942"/>
            <a:ext cx="3936606" cy="997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</a:t>
            </a:r>
            <a:r>
              <a:rPr lang="en-US" sz="2618">
                <a:solidFill>
                  <a:srgbClr val="EB5729"/>
                </a:solidFill>
                <a:latin typeface="Archivo Black"/>
                <a:ea typeface="Archivo Black"/>
                <a:cs typeface="Archivo Black"/>
                <a:sym typeface="Archivo Black"/>
              </a:rPr>
              <a:t>4ERD</a:t>
            </a: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A4BF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68836" y="6842942"/>
            <a:ext cx="3936606" cy="997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A4BF</a:t>
            </a: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0000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384621" y="6842942"/>
            <a:ext cx="3936606" cy="997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grpSp>
        <p:nvGrpSpPr>
          <p:cNvPr name="Group 10" id="10"/>
          <p:cNvGrpSpPr/>
          <p:nvPr/>
        </p:nvGrpSpPr>
        <p:grpSpPr>
          <a:xfrm rot="-10106255">
            <a:off x="3421390" y="7313203"/>
            <a:ext cx="1455491" cy="95250"/>
            <a:chOff x="0" y="0"/>
            <a:chExt cx="1940655" cy="127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940687" cy="127000"/>
            </a:xfrm>
            <a:custGeom>
              <a:avLst/>
              <a:gdLst/>
              <a:ahLst/>
              <a:cxnLst/>
              <a:rect r="r" b="b" t="t" l="l"/>
              <a:pathLst>
                <a:path h="127000" w="1940687">
                  <a:moveTo>
                    <a:pt x="63500" y="0"/>
                  </a:moveTo>
                  <a:lnTo>
                    <a:pt x="1877187" y="0"/>
                  </a:lnTo>
                  <a:cubicBezTo>
                    <a:pt x="1912239" y="0"/>
                    <a:pt x="1940687" y="28448"/>
                    <a:pt x="1940687" y="63500"/>
                  </a:cubicBezTo>
                  <a:cubicBezTo>
                    <a:pt x="1940687" y="98552"/>
                    <a:pt x="1912239" y="127000"/>
                    <a:pt x="1877187" y="127000"/>
                  </a:cubicBezTo>
                  <a:lnTo>
                    <a:pt x="63500" y="127000"/>
                  </a:lnTo>
                  <a:cubicBezTo>
                    <a:pt x="28448" y="127000"/>
                    <a:pt x="0" y="98552"/>
                    <a:pt x="0" y="63500"/>
                  </a:cubicBezTo>
                  <a:cubicBezTo>
                    <a:pt x="0" y="28448"/>
                    <a:pt x="28448" y="0"/>
                    <a:pt x="6350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12" id="12"/>
          <p:cNvGrpSpPr/>
          <p:nvPr/>
        </p:nvGrpSpPr>
        <p:grpSpPr>
          <a:xfrm rot="-10106255">
            <a:off x="7762915" y="7313203"/>
            <a:ext cx="1455491" cy="95250"/>
            <a:chOff x="0" y="0"/>
            <a:chExt cx="1940655" cy="127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940687" cy="127000"/>
            </a:xfrm>
            <a:custGeom>
              <a:avLst/>
              <a:gdLst/>
              <a:ahLst/>
              <a:cxnLst/>
              <a:rect r="r" b="b" t="t" l="l"/>
              <a:pathLst>
                <a:path h="127000" w="1940687">
                  <a:moveTo>
                    <a:pt x="63500" y="0"/>
                  </a:moveTo>
                  <a:lnTo>
                    <a:pt x="1877187" y="0"/>
                  </a:lnTo>
                  <a:cubicBezTo>
                    <a:pt x="1912239" y="0"/>
                    <a:pt x="1940687" y="28448"/>
                    <a:pt x="1940687" y="63500"/>
                  </a:cubicBezTo>
                  <a:cubicBezTo>
                    <a:pt x="1940687" y="98552"/>
                    <a:pt x="1912239" y="127000"/>
                    <a:pt x="1877187" y="127000"/>
                  </a:cubicBezTo>
                  <a:lnTo>
                    <a:pt x="63500" y="127000"/>
                  </a:lnTo>
                  <a:cubicBezTo>
                    <a:pt x="28448" y="127000"/>
                    <a:pt x="0" y="98552"/>
                    <a:pt x="0" y="63500"/>
                  </a:cubicBezTo>
                  <a:cubicBezTo>
                    <a:pt x="0" y="28448"/>
                    <a:pt x="28448" y="0"/>
                    <a:pt x="6350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2409538">
            <a:off x="8255812" y="4329079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388274" y="2935338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2409538">
            <a:off x="12829198" y="4138579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2409538">
            <a:off x="13019698" y="4329079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4152901" y="6842942"/>
            <a:ext cx="3936606" cy="997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FF12</a:t>
            </a: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34EE</a:t>
            </a:r>
          </a:p>
        </p:txBody>
      </p:sp>
      <p:grpSp>
        <p:nvGrpSpPr>
          <p:cNvPr name="Group 19" id="19"/>
          <p:cNvGrpSpPr/>
          <p:nvPr/>
        </p:nvGrpSpPr>
        <p:grpSpPr>
          <a:xfrm rot="-10106255">
            <a:off x="12593482" y="7313203"/>
            <a:ext cx="1455491" cy="95250"/>
            <a:chOff x="0" y="0"/>
            <a:chExt cx="1940655" cy="127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940687" cy="127000"/>
            </a:xfrm>
            <a:custGeom>
              <a:avLst/>
              <a:gdLst/>
              <a:ahLst/>
              <a:cxnLst/>
              <a:rect r="r" b="b" t="t" l="l"/>
              <a:pathLst>
                <a:path h="127000" w="1940687">
                  <a:moveTo>
                    <a:pt x="63500" y="0"/>
                  </a:moveTo>
                  <a:lnTo>
                    <a:pt x="1877187" y="0"/>
                  </a:lnTo>
                  <a:cubicBezTo>
                    <a:pt x="1912239" y="0"/>
                    <a:pt x="1940687" y="28448"/>
                    <a:pt x="1940687" y="63500"/>
                  </a:cubicBezTo>
                  <a:cubicBezTo>
                    <a:pt x="1940687" y="98552"/>
                    <a:pt x="1912239" y="127000"/>
                    <a:pt x="1877187" y="127000"/>
                  </a:cubicBezTo>
                  <a:lnTo>
                    <a:pt x="63500" y="127000"/>
                  </a:lnTo>
                  <a:cubicBezTo>
                    <a:pt x="28448" y="127000"/>
                    <a:pt x="0" y="98552"/>
                    <a:pt x="0" y="63500"/>
                  </a:cubicBezTo>
                  <a:cubicBezTo>
                    <a:pt x="0" y="28448"/>
                    <a:pt x="28448" y="0"/>
                    <a:pt x="6350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1670897" y="8833073"/>
            <a:ext cx="15671672" cy="1334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13"/>
              </a:lnSpc>
            </a:pPr>
            <a:r>
              <a:rPr lang="en-US" sz="3581">
                <a:solidFill>
                  <a:srgbClr val="EB5729"/>
                </a:solidFill>
                <a:latin typeface="Archivo Black"/>
                <a:ea typeface="Archivo Black"/>
                <a:cs typeface="Archivo Black"/>
                <a:sym typeface="Archivo Black"/>
              </a:rPr>
              <a:t>Let's change the transaction in this block.  Oops, what's the consequence of this?</a:t>
            </a:r>
          </a:p>
        </p:txBody>
      </p:sp>
      <p:grpSp>
        <p:nvGrpSpPr>
          <p:cNvPr name="Group 22" id="22"/>
          <p:cNvGrpSpPr/>
          <p:nvPr/>
        </p:nvGrpSpPr>
        <p:grpSpPr>
          <a:xfrm rot="-5469553">
            <a:off x="5722668" y="8317793"/>
            <a:ext cx="1240344" cy="95250"/>
            <a:chOff x="0" y="0"/>
            <a:chExt cx="1653792" cy="1270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653794" cy="127000"/>
            </a:xfrm>
            <a:custGeom>
              <a:avLst/>
              <a:gdLst/>
              <a:ahLst/>
              <a:cxnLst/>
              <a:rect r="r" b="b" t="t" l="l"/>
              <a:pathLst>
                <a:path h="127000" w="1653794">
                  <a:moveTo>
                    <a:pt x="63500" y="0"/>
                  </a:moveTo>
                  <a:lnTo>
                    <a:pt x="1590294" y="0"/>
                  </a:lnTo>
                  <a:cubicBezTo>
                    <a:pt x="1625346" y="0"/>
                    <a:pt x="1653794" y="28448"/>
                    <a:pt x="1653794" y="63500"/>
                  </a:cubicBezTo>
                  <a:cubicBezTo>
                    <a:pt x="1653794" y="98552"/>
                    <a:pt x="1625346" y="127000"/>
                    <a:pt x="1590294" y="127000"/>
                  </a:cubicBezTo>
                  <a:lnTo>
                    <a:pt x="63500" y="127000"/>
                  </a:lnTo>
                  <a:cubicBezTo>
                    <a:pt x="28448" y="127000"/>
                    <a:pt x="0" y="98552"/>
                    <a:pt x="0" y="63500"/>
                  </a:cubicBezTo>
                  <a:cubicBezTo>
                    <a:pt x="0" y="28448"/>
                    <a:pt x="28448" y="0"/>
                    <a:pt x="63500" y="0"/>
                  </a:cubicBezTo>
                  <a:close/>
                </a:path>
              </a:pathLst>
            </a:custGeom>
            <a:solidFill>
              <a:srgbClr val="EB5729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27" id="2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28" id="28"/>
          <p:cNvSpPr txBox="true"/>
          <p:nvPr/>
        </p:nvSpPr>
        <p:spPr>
          <a:xfrm rot="0">
            <a:off x="663518" y="122573"/>
            <a:ext cx="17084180" cy="17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74"/>
              </a:lnSpc>
            </a:pPr>
            <a:r>
              <a:rPr lang="en-US" sz="4695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FIRST REASON: THE PREVIOUS HASH ATTRIBUTE IN THE BLOCK</a:t>
            </a:r>
          </a:p>
        </p:txBody>
      </p:sp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69492" y="3140223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207699" y="3140223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624388" y="2935338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409538">
            <a:off x="3723787" y="4197923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409538">
            <a:off x="8065312" y="4138579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870662" y="6842942"/>
            <a:ext cx="3936606" cy="997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</a:t>
            </a:r>
            <a:r>
              <a:rPr lang="en-US" sz="2618">
                <a:solidFill>
                  <a:srgbClr val="EB5729"/>
                </a:solidFill>
                <a:latin typeface="Archivo Black"/>
                <a:ea typeface="Archivo Black"/>
                <a:cs typeface="Archivo Black"/>
                <a:sym typeface="Archivo Black"/>
              </a:rPr>
              <a:t>4ERD</a:t>
            </a: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A4BF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68836" y="6842942"/>
            <a:ext cx="3936606" cy="997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A4BF</a:t>
            </a: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0000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384621" y="6842942"/>
            <a:ext cx="3936606" cy="997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grpSp>
        <p:nvGrpSpPr>
          <p:cNvPr name="Group 10" id="10"/>
          <p:cNvGrpSpPr/>
          <p:nvPr/>
        </p:nvGrpSpPr>
        <p:grpSpPr>
          <a:xfrm rot="-10106255">
            <a:off x="3421390" y="7313203"/>
            <a:ext cx="1455491" cy="95250"/>
            <a:chOff x="0" y="0"/>
            <a:chExt cx="1940655" cy="127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940687" cy="127000"/>
            </a:xfrm>
            <a:custGeom>
              <a:avLst/>
              <a:gdLst/>
              <a:ahLst/>
              <a:cxnLst/>
              <a:rect r="r" b="b" t="t" l="l"/>
              <a:pathLst>
                <a:path h="127000" w="1940687">
                  <a:moveTo>
                    <a:pt x="63500" y="0"/>
                  </a:moveTo>
                  <a:lnTo>
                    <a:pt x="1877187" y="0"/>
                  </a:lnTo>
                  <a:cubicBezTo>
                    <a:pt x="1912239" y="0"/>
                    <a:pt x="1940687" y="28448"/>
                    <a:pt x="1940687" y="63500"/>
                  </a:cubicBezTo>
                  <a:cubicBezTo>
                    <a:pt x="1940687" y="98552"/>
                    <a:pt x="1912239" y="127000"/>
                    <a:pt x="1877187" y="127000"/>
                  </a:cubicBezTo>
                  <a:lnTo>
                    <a:pt x="63500" y="127000"/>
                  </a:lnTo>
                  <a:cubicBezTo>
                    <a:pt x="28448" y="127000"/>
                    <a:pt x="0" y="98552"/>
                    <a:pt x="0" y="63500"/>
                  </a:cubicBezTo>
                  <a:cubicBezTo>
                    <a:pt x="0" y="28448"/>
                    <a:pt x="28448" y="0"/>
                    <a:pt x="6350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12" id="12"/>
          <p:cNvGrpSpPr/>
          <p:nvPr/>
        </p:nvGrpSpPr>
        <p:grpSpPr>
          <a:xfrm rot="-5903160">
            <a:off x="7143930" y="5752596"/>
            <a:ext cx="3525783" cy="95250"/>
            <a:chOff x="0" y="0"/>
            <a:chExt cx="4701044" cy="127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701032" cy="127000"/>
            </a:xfrm>
            <a:custGeom>
              <a:avLst/>
              <a:gdLst/>
              <a:ahLst/>
              <a:cxnLst/>
              <a:rect r="r" b="b" t="t" l="l"/>
              <a:pathLst>
                <a:path h="127000" w="4701032">
                  <a:moveTo>
                    <a:pt x="63500" y="0"/>
                  </a:moveTo>
                  <a:lnTo>
                    <a:pt x="4637532" y="0"/>
                  </a:lnTo>
                  <a:cubicBezTo>
                    <a:pt x="4672584" y="0"/>
                    <a:pt x="4701032" y="28448"/>
                    <a:pt x="4701032" y="63500"/>
                  </a:cubicBezTo>
                  <a:cubicBezTo>
                    <a:pt x="4701032" y="98552"/>
                    <a:pt x="4672584" y="127000"/>
                    <a:pt x="4637532" y="127000"/>
                  </a:cubicBezTo>
                  <a:lnTo>
                    <a:pt x="63500" y="127000"/>
                  </a:lnTo>
                  <a:cubicBezTo>
                    <a:pt x="28448" y="127000"/>
                    <a:pt x="0" y="98552"/>
                    <a:pt x="0" y="63500"/>
                  </a:cubicBezTo>
                  <a:cubicBezTo>
                    <a:pt x="0" y="28448"/>
                    <a:pt x="28448" y="0"/>
                    <a:pt x="63500" y="0"/>
                  </a:cubicBezTo>
                  <a:close/>
                </a:path>
              </a:pathLst>
            </a:custGeom>
            <a:solidFill>
              <a:srgbClr val="EB5729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2409538">
            <a:off x="8255812" y="4329079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388274" y="2935338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2409538">
            <a:off x="12829198" y="4138579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2409538">
            <a:off x="13019698" y="4329079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4152901" y="6842942"/>
            <a:ext cx="3936606" cy="997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FF12</a:t>
            </a: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34EE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811419" y="8834037"/>
            <a:ext cx="15146404" cy="1295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45"/>
              </a:lnSpc>
            </a:pPr>
            <a:r>
              <a:rPr lang="en-US" sz="3461">
                <a:solidFill>
                  <a:srgbClr val="EB5729"/>
                </a:solidFill>
                <a:latin typeface="Archivo Black"/>
                <a:ea typeface="Archivo Black"/>
                <a:cs typeface="Archivo Black"/>
                <a:sym typeface="Archivo Black"/>
              </a:rPr>
              <a:t>Lost connection. Block 3 and 4 will become invalid. Transaction fails.Blockchain prevents tampering (by hackers).</a:t>
            </a:r>
          </a:p>
        </p:txBody>
      </p:sp>
      <p:grpSp>
        <p:nvGrpSpPr>
          <p:cNvPr name="Group 20" id="20"/>
          <p:cNvGrpSpPr/>
          <p:nvPr/>
        </p:nvGrpSpPr>
        <p:grpSpPr>
          <a:xfrm rot="-5822258">
            <a:off x="5869510" y="8213753"/>
            <a:ext cx="1039140" cy="95250"/>
            <a:chOff x="0" y="0"/>
            <a:chExt cx="1385520" cy="127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385570" cy="127000"/>
            </a:xfrm>
            <a:custGeom>
              <a:avLst/>
              <a:gdLst/>
              <a:ahLst/>
              <a:cxnLst/>
              <a:rect r="r" b="b" t="t" l="l"/>
              <a:pathLst>
                <a:path h="127000" w="1385570">
                  <a:moveTo>
                    <a:pt x="63500" y="0"/>
                  </a:moveTo>
                  <a:lnTo>
                    <a:pt x="1322070" y="0"/>
                  </a:lnTo>
                  <a:cubicBezTo>
                    <a:pt x="1357122" y="0"/>
                    <a:pt x="1385570" y="28448"/>
                    <a:pt x="1385570" y="63500"/>
                  </a:cubicBezTo>
                  <a:cubicBezTo>
                    <a:pt x="1385570" y="98552"/>
                    <a:pt x="1357122" y="127000"/>
                    <a:pt x="1322070" y="127000"/>
                  </a:cubicBezTo>
                  <a:lnTo>
                    <a:pt x="63500" y="127000"/>
                  </a:lnTo>
                  <a:cubicBezTo>
                    <a:pt x="28448" y="127000"/>
                    <a:pt x="0" y="98552"/>
                    <a:pt x="0" y="63500"/>
                  </a:cubicBezTo>
                  <a:cubicBezTo>
                    <a:pt x="0" y="28448"/>
                    <a:pt x="28448" y="0"/>
                    <a:pt x="63500" y="0"/>
                  </a:cubicBezTo>
                  <a:close/>
                </a:path>
              </a:pathLst>
            </a:custGeom>
            <a:solidFill>
              <a:srgbClr val="EB5729"/>
            </a:solidFill>
          </p:spPr>
        </p:sp>
      </p:grpSp>
      <p:grpSp>
        <p:nvGrpSpPr>
          <p:cNvPr name="Group 22" id="22"/>
          <p:cNvGrpSpPr/>
          <p:nvPr/>
        </p:nvGrpSpPr>
        <p:grpSpPr>
          <a:xfrm rot="-5903160">
            <a:off x="11808263" y="5614717"/>
            <a:ext cx="3525783" cy="95250"/>
            <a:chOff x="0" y="0"/>
            <a:chExt cx="4701044" cy="1270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4701032" cy="127000"/>
            </a:xfrm>
            <a:custGeom>
              <a:avLst/>
              <a:gdLst/>
              <a:ahLst/>
              <a:cxnLst/>
              <a:rect r="r" b="b" t="t" l="l"/>
              <a:pathLst>
                <a:path h="127000" w="4701032">
                  <a:moveTo>
                    <a:pt x="63500" y="0"/>
                  </a:moveTo>
                  <a:lnTo>
                    <a:pt x="4637532" y="0"/>
                  </a:lnTo>
                  <a:cubicBezTo>
                    <a:pt x="4672584" y="0"/>
                    <a:pt x="4701032" y="28448"/>
                    <a:pt x="4701032" y="63500"/>
                  </a:cubicBezTo>
                  <a:cubicBezTo>
                    <a:pt x="4701032" y="98552"/>
                    <a:pt x="4672584" y="127000"/>
                    <a:pt x="4637532" y="127000"/>
                  </a:cubicBezTo>
                  <a:lnTo>
                    <a:pt x="63500" y="127000"/>
                  </a:lnTo>
                  <a:cubicBezTo>
                    <a:pt x="28448" y="127000"/>
                    <a:pt x="0" y="98552"/>
                    <a:pt x="0" y="63500"/>
                  </a:cubicBezTo>
                  <a:cubicBezTo>
                    <a:pt x="0" y="28448"/>
                    <a:pt x="28448" y="0"/>
                    <a:pt x="63500" y="0"/>
                  </a:cubicBezTo>
                  <a:close/>
                </a:path>
              </a:pathLst>
            </a:custGeom>
            <a:solidFill>
              <a:srgbClr val="EB5729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27" id="2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28" id="28"/>
          <p:cNvSpPr txBox="true"/>
          <p:nvPr/>
        </p:nvSpPr>
        <p:spPr>
          <a:xfrm rot="0">
            <a:off x="769492" y="122573"/>
            <a:ext cx="14090609" cy="906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74"/>
              </a:lnSpc>
            </a:pPr>
            <a:r>
              <a:rPr lang="en-US" sz="4695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Blockchaining - A chain of blocks</a:t>
            </a:r>
          </a:p>
        </p:txBody>
      </p:sp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69492" y="3140223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207699" y="3140223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624388" y="2935338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409538">
            <a:off x="3723787" y="4197923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409538">
            <a:off x="8065312" y="4138579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870662" y="6842942"/>
            <a:ext cx="3936606" cy="997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</a:t>
            </a:r>
            <a:r>
              <a:rPr lang="en-US" sz="2618">
                <a:solidFill>
                  <a:srgbClr val="EB5729"/>
                </a:solidFill>
                <a:latin typeface="Archivo Black"/>
                <a:ea typeface="Archivo Black"/>
                <a:cs typeface="Archivo Black"/>
                <a:sym typeface="Archivo Black"/>
              </a:rPr>
              <a:t>4ERD</a:t>
            </a: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A4BF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68836" y="6842942"/>
            <a:ext cx="3936606" cy="997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A4BF</a:t>
            </a: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0000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384621" y="6842942"/>
            <a:ext cx="3936606" cy="997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grpSp>
        <p:nvGrpSpPr>
          <p:cNvPr name="Group 10" id="10"/>
          <p:cNvGrpSpPr/>
          <p:nvPr/>
        </p:nvGrpSpPr>
        <p:grpSpPr>
          <a:xfrm rot="-10106255">
            <a:off x="3421390" y="7313203"/>
            <a:ext cx="1455491" cy="95250"/>
            <a:chOff x="0" y="0"/>
            <a:chExt cx="1940655" cy="127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940687" cy="127000"/>
            </a:xfrm>
            <a:custGeom>
              <a:avLst/>
              <a:gdLst/>
              <a:ahLst/>
              <a:cxnLst/>
              <a:rect r="r" b="b" t="t" l="l"/>
              <a:pathLst>
                <a:path h="127000" w="1940687">
                  <a:moveTo>
                    <a:pt x="63500" y="0"/>
                  </a:moveTo>
                  <a:lnTo>
                    <a:pt x="1877187" y="0"/>
                  </a:lnTo>
                  <a:cubicBezTo>
                    <a:pt x="1912239" y="0"/>
                    <a:pt x="1940687" y="28448"/>
                    <a:pt x="1940687" y="63500"/>
                  </a:cubicBezTo>
                  <a:cubicBezTo>
                    <a:pt x="1940687" y="98552"/>
                    <a:pt x="1912239" y="127000"/>
                    <a:pt x="1877187" y="127000"/>
                  </a:cubicBezTo>
                  <a:lnTo>
                    <a:pt x="63500" y="127000"/>
                  </a:lnTo>
                  <a:cubicBezTo>
                    <a:pt x="28448" y="127000"/>
                    <a:pt x="0" y="98552"/>
                    <a:pt x="0" y="63500"/>
                  </a:cubicBezTo>
                  <a:cubicBezTo>
                    <a:pt x="0" y="28448"/>
                    <a:pt x="28448" y="0"/>
                    <a:pt x="6350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12" id="12"/>
          <p:cNvGrpSpPr/>
          <p:nvPr/>
        </p:nvGrpSpPr>
        <p:grpSpPr>
          <a:xfrm rot="-5903160">
            <a:off x="7143930" y="5752596"/>
            <a:ext cx="3525783" cy="95250"/>
            <a:chOff x="0" y="0"/>
            <a:chExt cx="4701044" cy="1270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4701032" cy="127000"/>
            </a:xfrm>
            <a:custGeom>
              <a:avLst/>
              <a:gdLst/>
              <a:ahLst/>
              <a:cxnLst/>
              <a:rect r="r" b="b" t="t" l="l"/>
              <a:pathLst>
                <a:path h="127000" w="4701032">
                  <a:moveTo>
                    <a:pt x="63500" y="0"/>
                  </a:moveTo>
                  <a:lnTo>
                    <a:pt x="4637532" y="0"/>
                  </a:lnTo>
                  <a:cubicBezTo>
                    <a:pt x="4672584" y="0"/>
                    <a:pt x="4701032" y="28448"/>
                    <a:pt x="4701032" y="63500"/>
                  </a:cubicBezTo>
                  <a:cubicBezTo>
                    <a:pt x="4701032" y="98552"/>
                    <a:pt x="4672584" y="127000"/>
                    <a:pt x="4637532" y="127000"/>
                  </a:cubicBezTo>
                  <a:lnTo>
                    <a:pt x="63500" y="127000"/>
                  </a:lnTo>
                  <a:cubicBezTo>
                    <a:pt x="28448" y="127000"/>
                    <a:pt x="0" y="98552"/>
                    <a:pt x="0" y="63500"/>
                  </a:cubicBezTo>
                  <a:cubicBezTo>
                    <a:pt x="0" y="28448"/>
                    <a:pt x="28448" y="0"/>
                    <a:pt x="63500" y="0"/>
                  </a:cubicBezTo>
                  <a:close/>
                </a:path>
              </a:pathLst>
            </a:custGeom>
            <a:solidFill>
              <a:srgbClr val="EB5729"/>
            </a:solidFill>
          </p:spPr>
        </p:sp>
      </p:grpSp>
      <p:sp>
        <p:nvSpPr>
          <p:cNvPr name="Freeform 14" id="14"/>
          <p:cNvSpPr/>
          <p:nvPr/>
        </p:nvSpPr>
        <p:spPr>
          <a:xfrm flipH="false" flipV="false" rot="2409538">
            <a:off x="8255812" y="4329079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388274" y="2935338"/>
            <a:ext cx="2954295" cy="3316045"/>
          </a:xfrm>
          <a:custGeom>
            <a:avLst/>
            <a:gdLst/>
            <a:ahLst/>
            <a:cxnLst/>
            <a:rect r="r" b="b" t="t" l="l"/>
            <a:pathLst>
              <a:path h="3316045" w="2954295">
                <a:moveTo>
                  <a:pt x="0" y="0"/>
                </a:moveTo>
                <a:lnTo>
                  <a:pt x="2954295" y="0"/>
                </a:lnTo>
                <a:lnTo>
                  <a:pt x="2954295" y="3316045"/>
                </a:lnTo>
                <a:lnTo>
                  <a:pt x="0" y="33160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1981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2409538">
            <a:off x="12829198" y="4138579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2409538">
            <a:off x="13019698" y="4329079"/>
            <a:ext cx="1483913" cy="1319333"/>
          </a:xfrm>
          <a:custGeom>
            <a:avLst/>
            <a:gdLst/>
            <a:ahLst/>
            <a:cxnLst/>
            <a:rect r="r" b="b" t="t" l="l"/>
            <a:pathLst>
              <a:path h="1319333" w="1483913">
                <a:moveTo>
                  <a:pt x="0" y="0"/>
                </a:moveTo>
                <a:lnTo>
                  <a:pt x="1483913" y="0"/>
                </a:lnTo>
                <a:lnTo>
                  <a:pt x="1483913" y="1319333"/>
                </a:lnTo>
                <a:lnTo>
                  <a:pt x="0" y="13193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217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4152901" y="6842942"/>
            <a:ext cx="3936606" cy="997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FF12</a:t>
            </a: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34EE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8700" y="8834037"/>
            <a:ext cx="16751505" cy="1244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32"/>
              </a:lnSpc>
            </a:pPr>
            <a:r>
              <a:rPr lang="en-US" sz="3308">
                <a:solidFill>
                  <a:srgbClr val="EB5729"/>
                </a:solidFill>
                <a:latin typeface="Archivo Black"/>
                <a:ea typeface="Archivo Black"/>
                <a:cs typeface="Archivo Black"/>
                <a:sym typeface="Archivo Black"/>
              </a:rPr>
              <a:t>Hackers will find it hard to re-create block 3 and 4,  due to proof-of-work, which makes sure it takes 10 minutes to add a block to the chain.</a:t>
            </a:r>
          </a:p>
        </p:txBody>
      </p:sp>
      <p:grpSp>
        <p:nvGrpSpPr>
          <p:cNvPr name="Group 20" id="20"/>
          <p:cNvGrpSpPr/>
          <p:nvPr/>
        </p:nvGrpSpPr>
        <p:grpSpPr>
          <a:xfrm rot="-5822258">
            <a:off x="5869510" y="8213753"/>
            <a:ext cx="1039140" cy="95250"/>
            <a:chOff x="0" y="0"/>
            <a:chExt cx="1385520" cy="127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385570" cy="127000"/>
            </a:xfrm>
            <a:custGeom>
              <a:avLst/>
              <a:gdLst/>
              <a:ahLst/>
              <a:cxnLst/>
              <a:rect r="r" b="b" t="t" l="l"/>
              <a:pathLst>
                <a:path h="127000" w="1385570">
                  <a:moveTo>
                    <a:pt x="63500" y="0"/>
                  </a:moveTo>
                  <a:lnTo>
                    <a:pt x="1322070" y="0"/>
                  </a:lnTo>
                  <a:cubicBezTo>
                    <a:pt x="1357122" y="0"/>
                    <a:pt x="1385570" y="28448"/>
                    <a:pt x="1385570" y="63500"/>
                  </a:cubicBezTo>
                  <a:cubicBezTo>
                    <a:pt x="1385570" y="98552"/>
                    <a:pt x="1357122" y="127000"/>
                    <a:pt x="1322070" y="127000"/>
                  </a:cubicBezTo>
                  <a:lnTo>
                    <a:pt x="63500" y="127000"/>
                  </a:lnTo>
                  <a:cubicBezTo>
                    <a:pt x="28448" y="127000"/>
                    <a:pt x="0" y="98552"/>
                    <a:pt x="0" y="63500"/>
                  </a:cubicBezTo>
                  <a:cubicBezTo>
                    <a:pt x="0" y="28448"/>
                    <a:pt x="28448" y="0"/>
                    <a:pt x="63500" y="0"/>
                  </a:cubicBezTo>
                  <a:close/>
                </a:path>
              </a:pathLst>
            </a:custGeom>
            <a:solidFill>
              <a:srgbClr val="EB5729"/>
            </a:solidFill>
          </p:spPr>
        </p:sp>
      </p:grpSp>
      <p:grpSp>
        <p:nvGrpSpPr>
          <p:cNvPr name="Group 22" id="22"/>
          <p:cNvGrpSpPr/>
          <p:nvPr/>
        </p:nvGrpSpPr>
        <p:grpSpPr>
          <a:xfrm rot="-5903160">
            <a:off x="11808263" y="5614717"/>
            <a:ext cx="3525783" cy="95250"/>
            <a:chOff x="0" y="0"/>
            <a:chExt cx="4701044" cy="1270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4701032" cy="127000"/>
            </a:xfrm>
            <a:custGeom>
              <a:avLst/>
              <a:gdLst/>
              <a:ahLst/>
              <a:cxnLst/>
              <a:rect r="r" b="b" t="t" l="l"/>
              <a:pathLst>
                <a:path h="127000" w="4701032">
                  <a:moveTo>
                    <a:pt x="63500" y="0"/>
                  </a:moveTo>
                  <a:lnTo>
                    <a:pt x="4637532" y="0"/>
                  </a:lnTo>
                  <a:cubicBezTo>
                    <a:pt x="4672584" y="0"/>
                    <a:pt x="4701032" y="28448"/>
                    <a:pt x="4701032" y="63500"/>
                  </a:cubicBezTo>
                  <a:cubicBezTo>
                    <a:pt x="4701032" y="98552"/>
                    <a:pt x="4672584" y="127000"/>
                    <a:pt x="4637532" y="127000"/>
                  </a:cubicBezTo>
                  <a:lnTo>
                    <a:pt x="63500" y="127000"/>
                  </a:lnTo>
                  <a:cubicBezTo>
                    <a:pt x="28448" y="127000"/>
                    <a:pt x="0" y="98552"/>
                    <a:pt x="0" y="63500"/>
                  </a:cubicBezTo>
                  <a:cubicBezTo>
                    <a:pt x="0" y="28448"/>
                    <a:pt x="28448" y="0"/>
                    <a:pt x="63500" y="0"/>
                  </a:cubicBezTo>
                  <a:close/>
                </a:path>
              </a:pathLst>
            </a:custGeom>
            <a:solidFill>
              <a:srgbClr val="EB5729"/>
            </a:solid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27" id="2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28" id="28"/>
          <p:cNvSpPr txBox="true"/>
          <p:nvPr/>
        </p:nvSpPr>
        <p:spPr>
          <a:xfrm rot="0">
            <a:off x="724613" y="248423"/>
            <a:ext cx="17320015" cy="17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74"/>
              </a:lnSpc>
            </a:pPr>
            <a:r>
              <a:rPr lang="en-US" sz="4695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SECOND REASON: PROOF OF WORK MAKE THE CREATION OF BLOCK SLOWER </a:t>
            </a:r>
          </a:p>
        </p:txBody>
      </p:sp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05170" y="3240172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33727" y="3240172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255841" y="3178840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409538">
            <a:off x="1489524" y="3556789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409538">
            <a:off x="2789139" y="3539025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832836" y="4331331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6AB1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A4BF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15170" y="4331331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A4BF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0000</a:t>
            </a:r>
          </a:p>
        </p:txBody>
      </p:sp>
      <p:grpSp>
        <p:nvGrpSpPr>
          <p:cNvPr name="Group 9" id="9"/>
          <p:cNvGrpSpPr/>
          <p:nvPr/>
        </p:nvGrpSpPr>
        <p:grpSpPr>
          <a:xfrm rot="-10106255">
            <a:off x="1398973" y="4489302"/>
            <a:ext cx="435757" cy="28575"/>
            <a:chOff x="0" y="0"/>
            <a:chExt cx="581009" cy="381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11" id="11"/>
          <p:cNvGrpSpPr/>
          <p:nvPr/>
        </p:nvGrpSpPr>
        <p:grpSpPr>
          <a:xfrm rot="-10106255">
            <a:off x="2698588" y="4489302"/>
            <a:ext cx="435757" cy="28575"/>
            <a:chOff x="0" y="0"/>
            <a:chExt cx="581009" cy="381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2409538">
            <a:off x="2846165" y="3596050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18336" y="7014287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846893" y="7014287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169008" y="6952956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2409538">
            <a:off x="1402691" y="7330905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2409538">
            <a:off x="2702306" y="7313140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746002" y="810544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6AB1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A4BF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28337" y="810544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A4BF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0000</a:t>
            </a:r>
          </a:p>
        </p:txBody>
      </p:sp>
      <p:grpSp>
        <p:nvGrpSpPr>
          <p:cNvPr name="Group 21" id="21"/>
          <p:cNvGrpSpPr/>
          <p:nvPr/>
        </p:nvGrpSpPr>
        <p:grpSpPr>
          <a:xfrm rot="-10106255">
            <a:off x="1312138" y="8263417"/>
            <a:ext cx="435757" cy="28575"/>
            <a:chOff x="0" y="0"/>
            <a:chExt cx="581009" cy="381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23" id="23"/>
          <p:cNvGrpSpPr/>
          <p:nvPr/>
        </p:nvGrpSpPr>
        <p:grpSpPr>
          <a:xfrm rot="-10106255">
            <a:off x="2611753" y="8263417"/>
            <a:ext cx="435757" cy="28575"/>
            <a:chOff x="0" y="0"/>
            <a:chExt cx="581009" cy="381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Freeform 25" id="25"/>
          <p:cNvSpPr/>
          <p:nvPr/>
        </p:nvSpPr>
        <p:spPr>
          <a:xfrm flipH="false" flipV="false" rot="2409538">
            <a:off x="2759331" y="7370166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2494208" y="3165580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3822764" y="3165580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5144879" y="3104249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2409538">
            <a:off x="13378562" y="3482198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2409538">
            <a:off x="14678177" y="3464433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13721873" y="4256739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6AB1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A4BF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404208" y="4256739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A4BF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0000</a:t>
            </a:r>
          </a:p>
        </p:txBody>
      </p:sp>
      <p:grpSp>
        <p:nvGrpSpPr>
          <p:cNvPr name="Group 33" id="33"/>
          <p:cNvGrpSpPr/>
          <p:nvPr/>
        </p:nvGrpSpPr>
        <p:grpSpPr>
          <a:xfrm rot="-10106255">
            <a:off x="13288009" y="4414710"/>
            <a:ext cx="435757" cy="28575"/>
            <a:chOff x="0" y="0"/>
            <a:chExt cx="581009" cy="381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35" id="35"/>
          <p:cNvGrpSpPr/>
          <p:nvPr/>
        </p:nvGrpSpPr>
        <p:grpSpPr>
          <a:xfrm rot="-10106255">
            <a:off x="14587624" y="4414711"/>
            <a:ext cx="435757" cy="28575"/>
            <a:chOff x="0" y="0"/>
            <a:chExt cx="581009" cy="381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Freeform 37" id="37"/>
          <p:cNvSpPr/>
          <p:nvPr/>
        </p:nvSpPr>
        <p:spPr>
          <a:xfrm flipH="false" flipV="false" rot="2409538">
            <a:off x="14735202" y="3521459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2494208" y="6755557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3822764" y="6755557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5144879" y="6694225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2409538">
            <a:off x="13378562" y="7072174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2409538">
            <a:off x="14678177" y="7054410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43" id="43"/>
          <p:cNvSpPr txBox="true"/>
          <p:nvPr/>
        </p:nvSpPr>
        <p:spPr>
          <a:xfrm rot="0">
            <a:off x="13721873" y="784671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6AB1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A4BF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2404208" y="784671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A4BF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0000</a:t>
            </a:r>
          </a:p>
        </p:txBody>
      </p:sp>
      <p:grpSp>
        <p:nvGrpSpPr>
          <p:cNvPr name="Group 45" id="45"/>
          <p:cNvGrpSpPr/>
          <p:nvPr/>
        </p:nvGrpSpPr>
        <p:grpSpPr>
          <a:xfrm rot="-10106255">
            <a:off x="13288009" y="8004687"/>
            <a:ext cx="435757" cy="28575"/>
            <a:chOff x="0" y="0"/>
            <a:chExt cx="581009" cy="381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47" id="47"/>
          <p:cNvGrpSpPr/>
          <p:nvPr/>
        </p:nvGrpSpPr>
        <p:grpSpPr>
          <a:xfrm rot="-10106255">
            <a:off x="14587624" y="8004688"/>
            <a:ext cx="435757" cy="28575"/>
            <a:chOff x="0" y="0"/>
            <a:chExt cx="581009" cy="381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Freeform 49" id="49"/>
          <p:cNvSpPr/>
          <p:nvPr/>
        </p:nvSpPr>
        <p:spPr>
          <a:xfrm flipH="false" flipV="false" rot="2409538">
            <a:off x="14735202" y="7111435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5984244" y="6640697"/>
            <a:ext cx="2375497" cy="1706039"/>
          </a:xfrm>
          <a:custGeom>
            <a:avLst/>
            <a:gdLst/>
            <a:ahLst/>
            <a:cxnLst/>
            <a:rect r="r" b="b" t="t" l="l"/>
            <a:pathLst>
              <a:path h="1706039" w="2375497">
                <a:moveTo>
                  <a:pt x="0" y="0"/>
                </a:moveTo>
                <a:lnTo>
                  <a:pt x="2375497" y="0"/>
                </a:lnTo>
                <a:lnTo>
                  <a:pt x="2375497" y="1706039"/>
                </a:lnTo>
                <a:lnTo>
                  <a:pt x="0" y="1706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253"/>
            </a:stretch>
          </a:blipFill>
        </p:spPr>
      </p:sp>
      <p:sp>
        <p:nvSpPr>
          <p:cNvPr name="TextBox 51" id="51"/>
          <p:cNvSpPr txBox="true"/>
          <p:nvPr/>
        </p:nvSpPr>
        <p:spPr>
          <a:xfrm rot="0">
            <a:off x="3184068" y="4331331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3097234" y="810544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5073106" y="4256739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5073106" y="784671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Freeform 55" id="55"/>
          <p:cNvSpPr/>
          <p:nvPr/>
        </p:nvSpPr>
        <p:spPr>
          <a:xfrm flipH="false" flipV="false" rot="0">
            <a:off x="5984244" y="3339188"/>
            <a:ext cx="2375497" cy="1706039"/>
          </a:xfrm>
          <a:custGeom>
            <a:avLst/>
            <a:gdLst/>
            <a:ahLst/>
            <a:cxnLst/>
            <a:rect r="r" b="b" t="t" l="l"/>
            <a:pathLst>
              <a:path h="1706039" w="2375497">
                <a:moveTo>
                  <a:pt x="0" y="0"/>
                </a:moveTo>
                <a:lnTo>
                  <a:pt x="2375497" y="0"/>
                </a:lnTo>
                <a:lnTo>
                  <a:pt x="2375497" y="1706039"/>
                </a:lnTo>
                <a:lnTo>
                  <a:pt x="0" y="1706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253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8545036" y="3339188"/>
            <a:ext cx="2375497" cy="1706039"/>
          </a:xfrm>
          <a:custGeom>
            <a:avLst/>
            <a:gdLst/>
            <a:ahLst/>
            <a:cxnLst/>
            <a:rect r="r" b="b" t="t" l="l"/>
            <a:pathLst>
              <a:path h="1706039" w="2375497">
                <a:moveTo>
                  <a:pt x="0" y="0"/>
                </a:moveTo>
                <a:lnTo>
                  <a:pt x="2375497" y="0"/>
                </a:lnTo>
                <a:lnTo>
                  <a:pt x="2375497" y="1706039"/>
                </a:lnTo>
                <a:lnTo>
                  <a:pt x="0" y="1706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253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8545036" y="6640697"/>
            <a:ext cx="2375497" cy="1706039"/>
          </a:xfrm>
          <a:custGeom>
            <a:avLst/>
            <a:gdLst/>
            <a:ahLst/>
            <a:cxnLst/>
            <a:rect r="r" b="b" t="t" l="l"/>
            <a:pathLst>
              <a:path h="1706039" w="2375497">
                <a:moveTo>
                  <a:pt x="0" y="0"/>
                </a:moveTo>
                <a:lnTo>
                  <a:pt x="2375497" y="0"/>
                </a:lnTo>
                <a:lnTo>
                  <a:pt x="2375497" y="1706039"/>
                </a:lnTo>
                <a:lnTo>
                  <a:pt x="0" y="1706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253"/>
            </a:stretch>
          </a:blipFill>
        </p:spPr>
      </p:sp>
      <p:grpSp>
        <p:nvGrpSpPr>
          <p:cNvPr name="Group 58" id="58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61" id="61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62" id="62"/>
          <p:cNvSpPr txBox="true"/>
          <p:nvPr/>
        </p:nvSpPr>
        <p:spPr>
          <a:xfrm rot="0">
            <a:off x="460218" y="187347"/>
            <a:ext cx="17367564" cy="14437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75"/>
              </a:lnSpc>
            </a:pPr>
            <a:r>
              <a:rPr lang="en-US" sz="3911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THIRD REASON: The exact blockchain is stored in all the computers in the networks.</a:t>
            </a:r>
          </a:p>
        </p:txBody>
      </p:sp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05170" y="3240172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33727" y="3240172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255841" y="3178840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409538">
            <a:off x="1489524" y="3556789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409538">
            <a:off x="2789139" y="3539025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832836" y="4331331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6AB1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A4BF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15170" y="4331331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A4BF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0000</a:t>
            </a:r>
          </a:p>
        </p:txBody>
      </p:sp>
      <p:grpSp>
        <p:nvGrpSpPr>
          <p:cNvPr name="Group 9" id="9"/>
          <p:cNvGrpSpPr/>
          <p:nvPr/>
        </p:nvGrpSpPr>
        <p:grpSpPr>
          <a:xfrm rot="-10106255">
            <a:off x="1398973" y="4489302"/>
            <a:ext cx="435757" cy="28575"/>
            <a:chOff x="0" y="0"/>
            <a:chExt cx="581009" cy="381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11" id="11"/>
          <p:cNvGrpSpPr/>
          <p:nvPr/>
        </p:nvGrpSpPr>
        <p:grpSpPr>
          <a:xfrm rot="-10106255">
            <a:off x="2698588" y="4489302"/>
            <a:ext cx="435757" cy="28575"/>
            <a:chOff x="0" y="0"/>
            <a:chExt cx="581009" cy="381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2409538">
            <a:off x="2846165" y="3596050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18336" y="7014287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846893" y="7014287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169008" y="6952956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2409538">
            <a:off x="1402691" y="7330905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2409538">
            <a:off x="2702306" y="7313140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746002" y="810544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6AB1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A4BF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28337" y="810544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A4BF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0000</a:t>
            </a:r>
          </a:p>
        </p:txBody>
      </p:sp>
      <p:grpSp>
        <p:nvGrpSpPr>
          <p:cNvPr name="Group 21" id="21"/>
          <p:cNvGrpSpPr/>
          <p:nvPr/>
        </p:nvGrpSpPr>
        <p:grpSpPr>
          <a:xfrm rot="-10106255">
            <a:off x="1312138" y="8263417"/>
            <a:ext cx="435757" cy="28575"/>
            <a:chOff x="0" y="0"/>
            <a:chExt cx="581009" cy="381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23" id="23"/>
          <p:cNvGrpSpPr/>
          <p:nvPr/>
        </p:nvGrpSpPr>
        <p:grpSpPr>
          <a:xfrm rot="-10106255">
            <a:off x="2611753" y="8263417"/>
            <a:ext cx="435757" cy="28575"/>
            <a:chOff x="0" y="0"/>
            <a:chExt cx="581009" cy="381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Freeform 25" id="25"/>
          <p:cNvSpPr/>
          <p:nvPr/>
        </p:nvSpPr>
        <p:spPr>
          <a:xfrm flipH="false" flipV="false" rot="2409538">
            <a:off x="2759331" y="7370166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2494208" y="3165580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3822764" y="3165580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5144879" y="3104249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2409538">
            <a:off x="13378562" y="3482198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2409538">
            <a:off x="14678177" y="3464433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13721873" y="4256739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6AB1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A4BF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404208" y="4256739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A4BF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0000</a:t>
            </a:r>
          </a:p>
        </p:txBody>
      </p:sp>
      <p:grpSp>
        <p:nvGrpSpPr>
          <p:cNvPr name="Group 33" id="33"/>
          <p:cNvGrpSpPr/>
          <p:nvPr/>
        </p:nvGrpSpPr>
        <p:grpSpPr>
          <a:xfrm rot="-10106255">
            <a:off x="13288009" y="4414710"/>
            <a:ext cx="435757" cy="28575"/>
            <a:chOff x="0" y="0"/>
            <a:chExt cx="581009" cy="381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35" id="35"/>
          <p:cNvGrpSpPr/>
          <p:nvPr/>
        </p:nvGrpSpPr>
        <p:grpSpPr>
          <a:xfrm rot="-10106255">
            <a:off x="14587624" y="4414711"/>
            <a:ext cx="435757" cy="28575"/>
            <a:chOff x="0" y="0"/>
            <a:chExt cx="581009" cy="381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Freeform 37" id="37"/>
          <p:cNvSpPr/>
          <p:nvPr/>
        </p:nvSpPr>
        <p:spPr>
          <a:xfrm flipH="false" flipV="false" rot="2409538">
            <a:off x="14735202" y="3521459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2494208" y="6755557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3822764" y="6755557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5144879" y="6694225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2409538">
            <a:off x="13378562" y="7072174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2409538">
            <a:off x="14678177" y="7054410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43" id="43"/>
          <p:cNvSpPr txBox="true"/>
          <p:nvPr/>
        </p:nvSpPr>
        <p:spPr>
          <a:xfrm rot="0">
            <a:off x="13721873" y="784671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6AB1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A4BF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2404208" y="784671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A4BF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0000</a:t>
            </a:r>
          </a:p>
        </p:txBody>
      </p:sp>
      <p:grpSp>
        <p:nvGrpSpPr>
          <p:cNvPr name="Group 45" id="45"/>
          <p:cNvGrpSpPr/>
          <p:nvPr/>
        </p:nvGrpSpPr>
        <p:grpSpPr>
          <a:xfrm rot="-10106255">
            <a:off x="13288009" y="8004687"/>
            <a:ext cx="435757" cy="28575"/>
            <a:chOff x="0" y="0"/>
            <a:chExt cx="581009" cy="381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47" id="47"/>
          <p:cNvGrpSpPr/>
          <p:nvPr/>
        </p:nvGrpSpPr>
        <p:grpSpPr>
          <a:xfrm rot="-10106255">
            <a:off x="14587624" y="8004688"/>
            <a:ext cx="435757" cy="28575"/>
            <a:chOff x="0" y="0"/>
            <a:chExt cx="581009" cy="381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Freeform 49" id="49"/>
          <p:cNvSpPr/>
          <p:nvPr/>
        </p:nvSpPr>
        <p:spPr>
          <a:xfrm flipH="false" flipV="false" rot="2409538">
            <a:off x="14735202" y="7111435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6675856" y="6456284"/>
            <a:ext cx="2375497" cy="1706039"/>
          </a:xfrm>
          <a:custGeom>
            <a:avLst/>
            <a:gdLst/>
            <a:ahLst/>
            <a:cxnLst/>
            <a:rect r="r" b="b" t="t" l="l"/>
            <a:pathLst>
              <a:path h="1706039" w="2375497">
                <a:moveTo>
                  <a:pt x="0" y="0"/>
                </a:moveTo>
                <a:lnTo>
                  <a:pt x="2375497" y="0"/>
                </a:lnTo>
                <a:lnTo>
                  <a:pt x="2375497" y="1706039"/>
                </a:lnTo>
                <a:lnTo>
                  <a:pt x="0" y="1706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253"/>
            </a:stretch>
          </a:blipFill>
        </p:spPr>
      </p:sp>
      <p:sp>
        <p:nvSpPr>
          <p:cNvPr name="TextBox 51" id="51"/>
          <p:cNvSpPr txBox="true"/>
          <p:nvPr/>
        </p:nvSpPr>
        <p:spPr>
          <a:xfrm rot="0">
            <a:off x="3184068" y="4331331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3097234" y="810544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5073106" y="4256739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5073106" y="784671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Freeform 55" id="55"/>
          <p:cNvSpPr/>
          <p:nvPr/>
        </p:nvSpPr>
        <p:spPr>
          <a:xfrm flipH="false" flipV="false" rot="0">
            <a:off x="6675856" y="3154775"/>
            <a:ext cx="2375497" cy="1706039"/>
          </a:xfrm>
          <a:custGeom>
            <a:avLst/>
            <a:gdLst/>
            <a:ahLst/>
            <a:cxnLst/>
            <a:rect r="r" b="b" t="t" l="l"/>
            <a:pathLst>
              <a:path h="1706039" w="2375497">
                <a:moveTo>
                  <a:pt x="0" y="0"/>
                </a:moveTo>
                <a:lnTo>
                  <a:pt x="2375497" y="0"/>
                </a:lnTo>
                <a:lnTo>
                  <a:pt x="2375497" y="1706039"/>
                </a:lnTo>
                <a:lnTo>
                  <a:pt x="0" y="1706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253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9236648" y="3154775"/>
            <a:ext cx="2375497" cy="1706039"/>
          </a:xfrm>
          <a:custGeom>
            <a:avLst/>
            <a:gdLst/>
            <a:ahLst/>
            <a:cxnLst/>
            <a:rect r="r" b="b" t="t" l="l"/>
            <a:pathLst>
              <a:path h="1706039" w="2375497">
                <a:moveTo>
                  <a:pt x="0" y="0"/>
                </a:moveTo>
                <a:lnTo>
                  <a:pt x="2375497" y="0"/>
                </a:lnTo>
                <a:lnTo>
                  <a:pt x="2375497" y="1706039"/>
                </a:lnTo>
                <a:lnTo>
                  <a:pt x="0" y="1706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253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9236648" y="6456284"/>
            <a:ext cx="2375497" cy="1706039"/>
          </a:xfrm>
          <a:custGeom>
            <a:avLst/>
            <a:gdLst/>
            <a:ahLst/>
            <a:cxnLst/>
            <a:rect r="r" b="b" t="t" l="l"/>
            <a:pathLst>
              <a:path h="1706039" w="2375497">
                <a:moveTo>
                  <a:pt x="0" y="0"/>
                </a:moveTo>
                <a:lnTo>
                  <a:pt x="2375497" y="0"/>
                </a:lnTo>
                <a:lnTo>
                  <a:pt x="2375497" y="1706039"/>
                </a:lnTo>
                <a:lnTo>
                  <a:pt x="0" y="1706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253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4595054" y="3165580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2409538">
            <a:off x="4128352" y="3525765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2409538">
            <a:off x="4185378" y="3582790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61" id="61"/>
          <p:cNvSpPr txBox="true"/>
          <p:nvPr/>
        </p:nvSpPr>
        <p:spPr>
          <a:xfrm rot="0">
            <a:off x="4523281" y="4318071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Freeform 62" id="62"/>
          <p:cNvSpPr/>
          <p:nvPr/>
        </p:nvSpPr>
        <p:spPr>
          <a:xfrm flipH="false" flipV="false" rot="0">
            <a:off x="4595054" y="6952682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2409538">
            <a:off x="4128352" y="7312867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64" id="64"/>
          <p:cNvSpPr/>
          <p:nvPr/>
        </p:nvSpPr>
        <p:spPr>
          <a:xfrm flipH="false" flipV="false" rot="2409538">
            <a:off x="4185378" y="7369892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65" id="65"/>
          <p:cNvSpPr txBox="true"/>
          <p:nvPr/>
        </p:nvSpPr>
        <p:spPr>
          <a:xfrm rot="0">
            <a:off x="4523281" y="8105173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Freeform 66" id="66"/>
          <p:cNvSpPr/>
          <p:nvPr/>
        </p:nvSpPr>
        <p:spPr>
          <a:xfrm flipH="false" flipV="false" rot="0">
            <a:off x="16570926" y="3049475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67" id="67"/>
          <p:cNvSpPr/>
          <p:nvPr/>
        </p:nvSpPr>
        <p:spPr>
          <a:xfrm flipH="false" flipV="false" rot="2409538">
            <a:off x="16104224" y="3409660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68" id="68"/>
          <p:cNvSpPr/>
          <p:nvPr/>
        </p:nvSpPr>
        <p:spPr>
          <a:xfrm flipH="false" flipV="false" rot="2409538">
            <a:off x="16161249" y="3466685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69" id="69"/>
          <p:cNvSpPr txBox="true"/>
          <p:nvPr/>
        </p:nvSpPr>
        <p:spPr>
          <a:xfrm rot="0">
            <a:off x="16499152" y="420196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Freeform 70" id="70"/>
          <p:cNvSpPr/>
          <p:nvPr/>
        </p:nvSpPr>
        <p:spPr>
          <a:xfrm flipH="false" flipV="false" rot="0">
            <a:off x="16570926" y="6693952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2409538">
            <a:off x="16104224" y="7054136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72" id="72"/>
          <p:cNvSpPr/>
          <p:nvPr/>
        </p:nvSpPr>
        <p:spPr>
          <a:xfrm flipH="false" flipV="false" rot="2409538">
            <a:off x="16161249" y="7111162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73" id="73"/>
          <p:cNvSpPr txBox="true"/>
          <p:nvPr/>
        </p:nvSpPr>
        <p:spPr>
          <a:xfrm rot="0">
            <a:off x="16499152" y="7846443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grpSp>
        <p:nvGrpSpPr>
          <p:cNvPr name="Group 74" id="74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77" id="7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78" id="78"/>
          <p:cNvSpPr txBox="true"/>
          <p:nvPr/>
        </p:nvSpPr>
        <p:spPr>
          <a:xfrm rot="0">
            <a:off x="460218" y="187347"/>
            <a:ext cx="17367564" cy="702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55"/>
              </a:lnSpc>
            </a:pPr>
            <a:r>
              <a:rPr lang="en-US" sz="3611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When a new transaction is added, a block will added to each node.</a:t>
            </a:r>
          </a:p>
        </p:txBody>
      </p:sp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05170" y="3240172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33727" y="3240172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255841" y="3178840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409538">
            <a:off x="1489524" y="3556789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409538">
            <a:off x="2789139" y="3539025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832836" y="4331331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6AB1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A4BF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15170" y="4331331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A4BF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0000</a:t>
            </a:r>
          </a:p>
        </p:txBody>
      </p:sp>
      <p:grpSp>
        <p:nvGrpSpPr>
          <p:cNvPr name="Group 9" id="9"/>
          <p:cNvGrpSpPr/>
          <p:nvPr/>
        </p:nvGrpSpPr>
        <p:grpSpPr>
          <a:xfrm rot="-10106255">
            <a:off x="1398973" y="4489302"/>
            <a:ext cx="435757" cy="28575"/>
            <a:chOff x="0" y="0"/>
            <a:chExt cx="581009" cy="381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11" id="11"/>
          <p:cNvGrpSpPr/>
          <p:nvPr/>
        </p:nvGrpSpPr>
        <p:grpSpPr>
          <a:xfrm rot="-10106255">
            <a:off x="2698588" y="4489302"/>
            <a:ext cx="435757" cy="28575"/>
            <a:chOff x="0" y="0"/>
            <a:chExt cx="581009" cy="381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2409538">
            <a:off x="2846165" y="3596050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18336" y="7014287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846893" y="7014287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169008" y="6952956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2409538">
            <a:off x="1402691" y="7330905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2409538">
            <a:off x="2702306" y="7313140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746002" y="810544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6AB1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A4BF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28337" y="810544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A4BF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0000</a:t>
            </a:r>
          </a:p>
        </p:txBody>
      </p:sp>
      <p:grpSp>
        <p:nvGrpSpPr>
          <p:cNvPr name="Group 21" id="21"/>
          <p:cNvGrpSpPr/>
          <p:nvPr/>
        </p:nvGrpSpPr>
        <p:grpSpPr>
          <a:xfrm rot="-10106255">
            <a:off x="1312138" y="8263417"/>
            <a:ext cx="435757" cy="28575"/>
            <a:chOff x="0" y="0"/>
            <a:chExt cx="581009" cy="381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23" id="23"/>
          <p:cNvGrpSpPr/>
          <p:nvPr/>
        </p:nvGrpSpPr>
        <p:grpSpPr>
          <a:xfrm rot="-10106255">
            <a:off x="2611753" y="8263417"/>
            <a:ext cx="435757" cy="28575"/>
            <a:chOff x="0" y="0"/>
            <a:chExt cx="581009" cy="381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Freeform 25" id="25"/>
          <p:cNvSpPr/>
          <p:nvPr/>
        </p:nvSpPr>
        <p:spPr>
          <a:xfrm flipH="false" flipV="false" rot="2409538">
            <a:off x="2759331" y="7370166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2494208" y="3165580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3822764" y="3165580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5144879" y="3104249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2409538">
            <a:off x="13378562" y="3482198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2409538">
            <a:off x="14678177" y="3464433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13721873" y="4256739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6AB1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A4BF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404208" y="4256739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A4BF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0000</a:t>
            </a:r>
          </a:p>
        </p:txBody>
      </p:sp>
      <p:grpSp>
        <p:nvGrpSpPr>
          <p:cNvPr name="Group 33" id="33"/>
          <p:cNvGrpSpPr/>
          <p:nvPr/>
        </p:nvGrpSpPr>
        <p:grpSpPr>
          <a:xfrm rot="-10106255">
            <a:off x="13288009" y="4414710"/>
            <a:ext cx="435757" cy="28575"/>
            <a:chOff x="0" y="0"/>
            <a:chExt cx="581009" cy="381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35" id="35"/>
          <p:cNvGrpSpPr/>
          <p:nvPr/>
        </p:nvGrpSpPr>
        <p:grpSpPr>
          <a:xfrm rot="-10106255">
            <a:off x="14587624" y="4414711"/>
            <a:ext cx="435757" cy="28575"/>
            <a:chOff x="0" y="0"/>
            <a:chExt cx="581009" cy="381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Freeform 37" id="37"/>
          <p:cNvSpPr/>
          <p:nvPr/>
        </p:nvSpPr>
        <p:spPr>
          <a:xfrm flipH="false" flipV="false" rot="2409538">
            <a:off x="14735202" y="3521459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2494208" y="6755557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3822764" y="6755557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5144879" y="6694225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2409538">
            <a:off x="13378562" y="7072174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2409538">
            <a:off x="14678177" y="7054410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43" id="43"/>
          <p:cNvSpPr txBox="true"/>
          <p:nvPr/>
        </p:nvSpPr>
        <p:spPr>
          <a:xfrm rot="0">
            <a:off x="13721873" y="784671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6AB1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A4BF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2404208" y="784671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A4BF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0000</a:t>
            </a:r>
          </a:p>
        </p:txBody>
      </p:sp>
      <p:grpSp>
        <p:nvGrpSpPr>
          <p:cNvPr name="Group 45" id="45"/>
          <p:cNvGrpSpPr/>
          <p:nvPr/>
        </p:nvGrpSpPr>
        <p:grpSpPr>
          <a:xfrm rot="-10106255">
            <a:off x="13288009" y="8004687"/>
            <a:ext cx="435757" cy="28575"/>
            <a:chOff x="0" y="0"/>
            <a:chExt cx="581009" cy="381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47" id="47"/>
          <p:cNvGrpSpPr/>
          <p:nvPr/>
        </p:nvGrpSpPr>
        <p:grpSpPr>
          <a:xfrm rot="-10106255">
            <a:off x="14587624" y="8004688"/>
            <a:ext cx="435757" cy="28575"/>
            <a:chOff x="0" y="0"/>
            <a:chExt cx="581009" cy="381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Freeform 49" id="49"/>
          <p:cNvSpPr/>
          <p:nvPr/>
        </p:nvSpPr>
        <p:spPr>
          <a:xfrm flipH="false" flipV="false" rot="2409538">
            <a:off x="14735202" y="7111435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6675856" y="6456284"/>
            <a:ext cx="2375497" cy="1706039"/>
          </a:xfrm>
          <a:custGeom>
            <a:avLst/>
            <a:gdLst/>
            <a:ahLst/>
            <a:cxnLst/>
            <a:rect r="r" b="b" t="t" l="l"/>
            <a:pathLst>
              <a:path h="1706039" w="2375497">
                <a:moveTo>
                  <a:pt x="0" y="0"/>
                </a:moveTo>
                <a:lnTo>
                  <a:pt x="2375497" y="0"/>
                </a:lnTo>
                <a:lnTo>
                  <a:pt x="2375497" y="1706039"/>
                </a:lnTo>
                <a:lnTo>
                  <a:pt x="0" y="1706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253"/>
            </a:stretch>
          </a:blipFill>
        </p:spPr>
      </p:sp>
      <p:sp>
        <p:nvSpPr>
          <p:cNvPr name="TextBox 51" id="51"/>
          <p:cNvSpPr txBox="true"/>
          <p:nvPr/>
        </p:nvSpPr>
        <p:spPr>
          <a:xfrm rot="0">
            <a:off x="3184068" y="4331331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3097234" y="810544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5073106" y="4256739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5073106" y="784671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Freeform 55" id="55"/>
          <p:cNvSpPr/>
          <p:nvPr/>
        </p:nvSpPr>
        <p:spPr>
          <a:xfrm flipH="false" flipV="false" rot="0">
            <a:off x="6675856" y="3154775"/>
            <a:ext cx="2375497" cy="1706039"/>
          </a:xfrm>
          <a:custGeom>
            <a:avLst/>
            <a:gdLst/>
            <a:ahLst/>
            <a:cxnLst/>
            <a:rect r="r" b="b" t="t" l="l"/>
            <a:pathLst>
              <a:path h="1706039" w="2375497">
                <a:moveTo>
                  <a:pt x="0" y="0"/>
                </a:moveTo>
                <a:lnTo>
                  <a:pt x="2375497" y="0"/>
                </a:lnTo>
                <a:lnTo>
                  <a:pt x="2375497" y="1706039"/>
                </a:lnTo>
                <a:lnTo>
                  <a:pt x="0" y="1706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253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9236648" y="3154775"/>
            <a:ext cx="2375497" cy="1706039"/>
          </a:xfrm>
          <a:custGeom>
            <a:avLst/>
            <a:gdLst/>
            <a:ahLst/>
            <a:cxnLst/>
            <a:rect r="r" b="b" t="t" l="l"/>
            <a:pathLst>
              <a:path h="1706039" w="2375497">
                <a:moveTo>
                  <a:pt x="0" y="0"/>
                </a:moveTo>
                <a:lnTo>
                  <a:pt x="2375497" y="0"/>
                </a:lnTo>
                <a:lnTo>
                  <a:pt x="2375497" y="1706039"/>
                </a:lnTo>
                <a:lnTo>
                  <a:pt x="0" y="1706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253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9236648" y="6456284"/>
            <a:ext cx="2375497" cy="1706039"/>
          </a:xfrm>
          <a:custGeom>
            <a:avLst/>
            <a:gdLst/>
            <a:ahLst/>
            <a:cxnLst/>
            <a:rect r="r" b="b" t="t" l="l"/>
            <a:pathLst>
              <a:path h="1706039" w="2375497">
                <a:moveTo>
                  <a:pt x="0" y="0"/>
                </a:moveTo>
                <a:lnTo>
                  <a:pt x="2375497" y="0"/>
                </a:lnTo>
                <a:lnTo>
                  <a:pt x="2375497" y="1706039"/>
                </a:lnTo>
                <a:lnTo>
                  <a:pt x="0" y="1706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253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4595054" y="3165580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2409538">
            <a:off x="4128352" y="3525765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2409538">
            <a:off x="4185378" y="3582790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61" id="61"/>
          <p:cNvSpPr txBox="true"/>
          <p:nvPr/>
        </p:nvSpPr>
        <p:spPr>
          <a:xfrm rot="0">
            <a:off x="4523281" y="4318071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Freeform 62" id="62"/>
          <p:cNvSpPr/>
          <p:nvPr/>
        </p:nvSpPr>
        <p:spPr>
          <a:xfrm flipH="false" flipV="false" rot="0">
            <a:off x="4595054" y="6952682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2409538">
            <a:off x="4128352" y="7312867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64" id="64"/>
          <p:cNvSpPr/>
          <p:nvPr/>
        </p:nvSpPr>
        <p:spPr>
          <a:xfrm flipH="false" flipV="false" rot="2409538">
            <a:off x="4185378" y="7369892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65" id="65"/>
          <p:cNvSpPr txBox="true"/>
          <p:nvPr/>
        </p:nvSpPr>
        <p:spPr>
          <a:xfrm rot="0">
            <a:off x="4523281" y="8105173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Freeform 66" id="66"/>
          <p:cNvSpPr/>
          <p:nvPr/>
        </p:nvSpPr>
        <p:spPr>
          <a:xfrm flipH="false" flipV="false" rot="0">
            <a:off x="16570926" y="3049475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67" id="67"/>
          <p:cNvSpPr/>
          <p:nvPr/>
        </p:nvSpPr>
        <p:spPr>
          <a:xfrm flipH="false" flipV="false" rot="2409538">
            <a:off x="16104224" y="3409660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68" id="68"/>
          <p:cNvSpPr/>
          <p:nvPr/>
        </p:nvSpPr>
        <p:spPr>
          <a:xfrm flipH="false" flipV="false" rot="2409538">
            <a:off x="16161249" y="3466685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69" id="69"/>
          <p:cNvSpPr txBox="true"/>
          <p:nvPr/>
        </p:nvSpPr>
        <p:spPr>
          <a:xfrm rot="0">
            <a:off x="16499152" y="420196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Freeform 70" id="70"/>
          <p:cNvSpPr/>
          <p:nvPr/>
        </p:nvSpPr>
        <p:spPr>
          <a:xfrm flipH="false" flipV="false" rot="0">
            <a:off x="16499152" y="6046681"/>
            <a:ext cx="1614329" cy="1812002"/>
          </a:xfrm>
          <a:custGeom>
            <a:avLst/>
            <a:gdLst/>
            <a:ahLst/>
            <a:cxnLst/>
            <a:rect r="r" b="b" t="t" l="l"/>
            <a:pathLst>
              <a:path h="1812002" w="1614329">
                <a:moveTo>
                  <a:pt x="0" y="0"/>
                </a:moveTo>
                <a:lnTo>
                  <a:pt x="1614329" y="0"/>
                </a:lnTo>
                <a:lnTo>
                  <a:pt x="1614329" y="1812002"/>
                </a:lnTo>
                <a:lnTo>
                  <a:pt x="0" y="1812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-2192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2409538">
            <a:off x="16104224" y="7054136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72" id="72"/>
          <p:cNvSpPr/>
          <p:nvPr/>
        </p:nvSpPr>
        <p:spPr>
          <a:xfrm flipH="false" flipV="false" rot="2409538">
            <a:off x="16161249" y="7111162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73" id="73"/>
          <p:cNvSpPr txBox="true"/>
          <p:nvPr/>
        </p:nvSpPr>
        <p:spPr>
          <a:xfrm rot="0">
            <a:off x="16499152" y="7846443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grpSp>
        <p:nvGrpSpPr>
          <p:cNvPr name="Group 74" id="74"/>
          <p:cNvGrpSpPr/>
          <p:nvPr/>
        </p:nvGrpSpPr>
        <p:grpSpPr>
          <a:xfrm rot="8873509">
            <a:off x="14575762" y="8529766"/>
            <a:ext cx="2740306" cy="47625"/>
            <a:chOff x="0" y="0"/>
            <a:chExt cx="3653741" cy="63500"/>
          </a:xfrm>
        </p:grpSpPr>
        <p:sp>
          <p:nvSpPr>
            <p:cNvPr name="Freeform 75" id="75"/>
            <p:cNvSpPr/>
            <p:nvPr/>
          </p:nvSpPr>
          <p:spPr>
            <a:xfrm flipH="false" flipV="false" rot="0">
              <a:off x="0" y="0"/>
              <a:ext cx="3653790" cy="63500"/>
            </a:xfrm>
            <a:custGeom>
              <a:avLst/>
              <a:gdLst/>
              <a:ahLst/>
              <a:cxnLst/>
              <a:rect r="r" b="b" t="t" l="l"/>
              <a:pathLst>
                <a:path h="63500" w="3653790">
                  <a:moveTo>
                    <a:pt x="31750" y="0"/>
                  </a:moveTo>
                  <a:lnTo>
                    <a:pt x="3622040" y="0"/>
                  </a:lnTo>
                  <a:cubicBezTo>
                    <a:pt x="3639566" y="0"/>
                    <a:pt x="3653790" y="14224"/>
                    <a:pt x="3653790" y="31750"/>
                  </a:cubicBezTo>
                  <a:cubicBezTo>
                    <a:pt x="3653790" y="49276"/>
                    <a:pt x="3639566" y="63500"/>
                    <a:pt x="3622040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TextBox 76" id="76"/>
          <p:cNvSpPr txBox="true"/>
          <p:nvPr/>
        </p:nvSpPr>
        <p:spPr>
          <a:xfrm rot="0">
            <a:off x="11117517" y="9067800"/>
            <a:ext cx="3839786" cy="841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83"/>
              </a:lnSpc>
            </a:pPr>
            <a:r>
              <a:rPr lang="en-US" sz="4273">
                <a:solidFill>
                  <a:srgbClr val="EC5630"/>
                </a:solidFill>
                <a:latin typeface="Archivo Black"/>
                <a:ea typeface="Archivo Black"/>
                <a:cs typeface="Archivo Black"/>
                <a:sym typeface="Archivo Black"/>
              </a:rPr>
              <a:t>I Hack This!</a:t>
            </a:r>
          </a:p>
        </p:txBody>
      </p:sp>
      <p:grpSp>
        <p:nvGrpSpPr>
          <p:cNvPr name="Group 77" id="77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8" id="78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79" id="79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80" id="8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2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81" id="81"/>
          <p:cNvSpPr txBox="true"/>
          <p:nvPr/>
        </p:nvSpPr>
        <p:spPr>
          <a:xfrm rot="0">
            <a:off x="460218" y="187347"/>
            <a:ext cx="17367564" cy="1986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55"/>
              </a:lnSpc>
            </a:pPr>
            <a:r>
              <a:rPr lang="en-US" sz="3611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All nodes within this network creates a consensus. Majority wins. This means that hacker will have to tamper a block in more than half of the nodes, which is impossible.</a:t>
            </a:r>
          </a:p>
        </p:txBody>
      </p:sp>
    </p:spTree>
  </p:cSld>
  <p:clrMapOvr>
    <a:masterClrMapping/>
  </p:clrMapOvr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B1B1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05170" y="3240172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33727" y="3240172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255841" y="3178840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2409538">
            <a:off x="1489524" y="3556789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409538">
            <a:off x="2789139" y="3539025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832836" y="4331331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6AB1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A4BF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15170" y="4331331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A4BF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0000</a:t>
            </a:r>
          </a:p>
        </p:txBody>
      </p:sp>
      <p:grpSp>
        <p:nvGrpSpPr>
          <p:cNvPr name="Group 9" id="9"/>
          <p:cNvGrpSpPr/>
          <p:nvPr/>
        </p:nvGrpSpPr>
        <p:grpSpPr>
          <a:xfrm rot="-10106255">
            <a:off x="1398973" y="4489302"/>
            <a:ext cx="435757" cy="28575"/>
            <a:chOff x="0" y="0"/>
            <a:chExt cx="581009" cy="381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11" id="11"/>
          <p:cNvGrpSpPr/>
          <p:nvPr/>
        </p:nvGrpSpPr>
        <p:grpSpPr>
          <a:xfrm rot="-10106255">
            <a:off x="2698588" y="4489302"/>
            <a:ext cx="435757" cy="28575"/>
            <a:chOff x="0" y="0"/>
            <a:chExt cx="581009" cy="381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Freeform 13" id="13"/>
          <p:cNvSpPr/>
          <p:nvPr/>
        </p:nvSpPr>
        <p:spPr>
          <a:xfrm flipH="false" flipV="false" rot="2409538">
            <a:off x="2846165" y="3596050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18336" y="7014287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846893" y="7014287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169008" y="6952956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2409538">
            <a:off x="1402691" y="7330905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2409538">
            <a:off x="2702306" y="7313140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746002" y="810544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6AB1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A4BF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28337" y="810544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A4BF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0000</a:t>
            </a:r>
          </a:p>
        </p:txBody>
      </p:sp>
      <p:grpSp>
        <p:nvGrpSpPr>
          <p:cNvPr name="Group 21" id="21"/>
          <p:cNvGrpSpPr/>
          <p:nvPr/>
        </p:nvGrpSpPr>
        <p:grpSpPr>
          <a:xfrm rot="-10106255">
            <a:off x="1312138" y="8263417"/>
            <a:ext cx="435757" cy="28575"/>
            <a:chOff x="0" y="0"/>
            <a:chExt cx="581009" cy="381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23" id="23"/>
          <p:cNvGrpSpPr/>
          <p:nvPr/>
        </p:nvGrpSpPr>
        <p:grpSpPr>
          <a:xfrm rot="-10106255">
            <a:off x="2611753" y="8263417"/>
            <a:ext cx="435757" cy="28575"/>
            <a:chOff x="0" y="0"/>
            <a:chExt cx="581009" cy="381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Freeform 25" id="25"/>
          <p:cNvSpPr/>
          <p:nvPr/>
        </p:nvSpPr>
        <p:spPr>
          <a:xfrm flipH="false" flipV="false" rot="2409538">
            <a:off x="2759331" y="7370166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2494208" y="3165580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3822764" y="3165580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5144879" y="3104249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2409538">
            <a:off x="13378562" y="3482198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2409538">
            <a:off x="14678177" y="3464433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13721873" y="4256739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6AB1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A4BF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404208" y="4256739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A4BF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0000</a:t>
            </a:r>
          </a:p>
        </p:txBody>
      </p:sp>
      <p:grpSp>
        <p:nvGrpSpPr>
          <p:cNvPr name="Group 33" id="33"/>
          <p:cNvGrpSpPr/>
          <p:nvPr/>
        </p:nvGrpSpPr>
        <p:grpSpPr>
          <a:xfrm rot="-10106255">
            <a:off x="13288009" y="4414710"/>
            <a:ext cx="435757" cy="28575"/>
            <a:chOff x="0" y="0"/>
            <a:chExt cx="581009" cy="381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35" id="35"/>
          <p:cNvGrpSpPr/>
          <p:nvPr/>
        </p:nvGrpSpPr>
        <p:grpSpPr>
          <a:xfrm rot="-10106255">
            <a:off x="14587624" y="4414711"/>
            <a:ext cx="435757" cy="28575"/>
            <a:chOff x="0" y="0"/>
            <a:chExt cx="581009" cy="381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Freeform 37" id="37"/>
          <p:cNvSpPr/>
          <p:nvPr/>
        </p:nvSpPr>
        <p:spPr>
          <a:xfrm flipH="false" flipV="false" rot="2409538">
            <a:off x="14735202" y="3521459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2494208" y="6755557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3822764" y="6755557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5144879" y="6694225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2409538">
            <a:off x="13378562" y="7072174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2409538">
            <a:off x="14678177" y="7054410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43" id="43"/>
          <p:cNvSpPr txBox="true"/>
          <p:nvPr/>
        </p:nvSpPr>
        <p:spPr>
          <a:xfrm rot="0">
            <a:off x="13721873" y="784671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6AB1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A4BF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2404208" y="784671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A4BF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0000</a:t>
            </a:r>
          </a:p>
        </p:txBody>
      </p:sp>
      <p:grpSp>
        <p:nvGrpSpPr>
          <p:cNvPr name="Group 45" id="45"/>
          <p:cNvGrpSpPr/>
          <p:nvPr/>
        </p:nvGrpSpPr>
        <p:grpSpPr>
          <a:xfrm rot="-10106255">
            <a:off x="13288009" y="8004687"/>
            <a:ext cx="435757" cy="28575"/>
            <a:chOff x="0" y="0"/>
            <a:chExt cx="581009" cy="381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name="Group 47" id="47"/>
          <p:cNvGrpSpPr/>
          <p:nvPr/>
        </p:nvGrpSpPr>
        <p:grpSpPr>
          <a:xfrm rot="-10106255">
            <a:off x="14587624" y="8004688"/>
            <a:ext cx="435757" cy="28575"/>
            <a:chOff x="0" y="0"/>
            <a:chExt cx="581009" cy="381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581025" cy="38100"/>
            </a:xfrm>
            <a:custGeom>
              <a:avLst/>
              <a:gdLst/>
              <a:ahLst/>
              <a:cxnLst/>
              <a:rect r="r" b="b" t="t" l="l"/>
              <a:pathLst>
                <a:path h="38100" w="581025">
                  <a:moveTo>
                    <a:pt x="19050" y="0"/>
                  </a:moveTo>
                  <a:lnTo>
                    <a:pt x="561975" y="0"/>
                  </a:lnTo>
                  <a:cubicBezTo>
                    <a:pt x="572516" y="0"/>
                    <a:pt x="581025" y="8509"/>
                    <a:pt x="581025" y="19050"/>
                  </a:cubicBezTo>
                  <a:cubicBezTo>
                    <a:pt x="581025" y="29591"/>
                    <a:pt x="572516" y="38100"/>
                    <a:pt x="561975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ubicBezTo>
                    <a:pt x="0" y="8509"/>
                    <a:pt x="8509" y="0"/>
                    <a:pt x="19050" y="0"/>
                  </a:cubicBez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name="Freeform 49" id="49"/>
          <p:cNvSpPr/>
          <p:nvPr/>
        </p:nvSpPr>
        <p:spPr>
          <a:xfrm flipH="false" flipV="false" rot="2409538">
            <a:off x="14735202" y="7111435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6675856" y="6456284"/>
            <a:ext cx="2375497" cy="1706039"/>
          </a:xfrm>
          <a:custGeom>
            <a:avLst/>
            <a:gdLst/>
            <a:ahLst/>
            <a:cxnLst/>
            <a:rect r="r" b="b" t="t" l="l"/>
            <a:pathLst>
              <a:path h="1706039" w="2375497">
                <a:moveTo>
                  <a:pt x="0" y="0"/>
                </a:moveTo>
                <a:lnTo>
                  <a:pt x="2375497" y="0"/>
                </a:lnTo>
                <a:lnTo>
                  <a:pt x="2375497" y="1706039"/>
                </a:lnTo>
                <a:lnTo>
                  <a:pt x="0" y="1706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253"/>
            </a:stretch>
          </a:blipFill>
        </p:spPr>
      </p:sp>
      <p:sp>
        <p:nvSpPr>
          <p:cNvPr name="TextBox 51" id="51"/>
          <p:cNvSpPr txBox="true"/>
          <p:nvPr/>
        </p:nvSpPr>
        <p:spPr>
          <a:xfrm rot="0">
            <a:off x="3184068" y="4331331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3097234" y="810544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15073106" y="4256739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15073106" y="7846716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Freeform 55" id="55"/>
          <p:cNvSpPr/>
          <p:nvPr/>
        </p:nvSpPr>
        <p:spPr>
          <a:xfrm flipH="false" flipV="false" rot="0">
            <a:off x="6675856" y="3154775"/>
            <a:ext cx="2375497" cy="1706039"/>
          </a:xfrm>
          <a:custGeom>
            <a:avLst/>
            <a:gdLst/>
            <a:ahLst/>
            <a:cxnLst/>
            <a:rect r="r" b="b" t="t" l="l"/>
            <a:pathLst>
              <a:path h="1706039" w="2375497">
                <a:moveTo>
                  <a:pt x="0" y="0"/>
                </a:moveTo>
                <a:lnTo>
                  <a:pt x="2375497" y="0"/>
                </a:lnTo>
                <a:lnTo>
                  <a:pt x="2375497" y="1706039"/>
                </a:lnTo>
                <a:lnTo>
                  <a:pt x="0" y="1706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253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0">
            <a:off x="9236648" y="3154775"/>
            <a:ext cx="2375497" cy="1706039"/>
          </a:xfrm>
          <a:custGeom>
            <a:avLst/>
            <a:gdLst/>
            <a:ahLst/>
            <a:cxnLst/>
            <a:rect r="r" b="b" t="t" l="l"/>
            <a:pathLst>
              <a:path h="1706039" w="2375497">
                <a:moveTo>
                  <a:pt x="0" y="0"/>
                </a:moveTo>
                <a:lnTo>
                  <a:pt x="2375497" y="0"/>
                </a:lnTo>
                <a:lnTo>
                  <a:pt x="2375497" y="1706039"/>
                </a:lnTo>
                <a:lnTo>
                  <a:pt x="0" y="1706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253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9236648" y="6456284"/>
            <a:ext cx="2375497" cy="1706039"/>
          </a:xfrm>
          <a:custGeom>
            <a:avLst/>
            <a:gdLst/>
            <a:ahLst/>
            <a:cxnLst/>
            <a:rect r="r" b="b" t="t" l="l"/>
            <a:pathLst>
              <a:path h="1706039" w="2375497">
                <a:moveTo>
                  <a:pt x="0" y="0"/>
                </a:moveTo>
                <a:lnTo>
                  <a:pt x="2375497" y="0"/>
                </a:lnTo>
                <a:lnTo>
                  <a:pt x="2375497" y="1706039"/>
                </a:lnTo>
                <a:lnTo>
                  <a:pt x="0" y="1706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253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4595054" y="3165580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2409538">
            <a:off x="4128352" y="3525765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2409538">
            <a:off x="4185378" y="3582790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61" id="61"/>
          <p:cNvSpPr txBox="true"/>
          <p:nvPr/>
        </p:nvSpPr>
        <p:spPr>
          <a:xfrm rot="0">
            <a:off x="4523281" y="4318071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Freeform 62" id="62"/>
          <p:cNvSpPr/>
          <p:nvPr/>
        </p:nvSpPr>
        <p:spPr>
          <a:xfrm flipH="false" flipV="false" rot="0">
            <a:off x="4595054" y="6952682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2409538">
            <a:off x="4128352" y="7312867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64" id="64"/>
          <p:cNvSpPr/>
          <p:nvPr/>
        </p:nvSpPr>
        <p:spPr>
          <a:xfrm flipH="false" flipV="false" rot="2409538">
            <a:off x="4185378" y="7369892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65" id="65"/>
          <p:cNvSpPr txBox="true"/>
          <p:nvPr/>
        </p:nvSpPr>
        <p:spPr>
          <a:xfrm rot="0">
            <a:off x="4523281" y="8105173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Freeform 66" id="66"/>
          <p:cNvSpPr/>
          <p:nvPr/>
        </p:nvSpPr>
        <p:spPr>
          <a:xfrm flipH="false" flipV="false" rot="0">
            <a:off x="16446661" y="3059333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Freeform 67" id="67"/>
          <p:cNvSpPr/>
          <p:nvPr/>
        </p:nvSpPr>
        <p:spPr>
          <a:xfrm flipH="false" flipV="false" rot="2409538">
            <a:off x="15979959" y="3419517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68" id="68"/>
          <p:cNvSpPr/>
          <p:nvPr/>
        </p:nvSpPr>
        <p:spPr>
          <a:xfrm flipH="false" flipV="false" rot="2409538">
            <a:off x="16036985" y="3476542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69" id="69"/>
          <p:cNvSpPr txBox="true"/>
          <p:nvPr/>
        </p:nvSpPr>
        <p:spPr>
          <a:xfrm rot="0">
            <a:off x="16374888" y="4211823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sp>
        <p:nvSpPr>
          <p:cNvPr name="Freeform 70" id="70"/>
          <p:cNvSpPr/>
          <p:nvPr/>
        </p:nvSpPr>
        <p:spPr>
          <a:xfrm flipH="false" flipV="false" rot="2409538">
            <a:off x="15922934" y="7054136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2409538">
            <a:off x="15979959" y="7111162"/>
            <a:ext cx="444202" cy="394936"/>
          </a:xfrm>
          <a:custGeom>
            <a:avLst/>
            <a:gdLst/>
            <a:ahLst/>
            <a:cxnLst/>
            <a:rect r="r" b="b" t="t" l="l"/>
            <a:pathLst>
              <a:path h="394936" w="444202">
                <a:moveTo>
                  <a:pt x="0" y="0"/>
                </a:moveTo>
                <a:lnTo>
                  <a:pt x="444202" y="0"/>
                </a:lnTo>
                <a:lnTo>
                  <a:pt x="444202" y="394936"/>
                </a:lnTo>
                <a:lnTo>
                  <a:pt x="0" y="3949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09"/>
            </a:stretch>
          </a:blipFill>
        </p:spPr>
      </p:sp>
      <p:sp>
        <p:nvSpPr>
          <p:cNvPr name="TextBox 72" id="72"/>
          <p:cNvSpPr txBox="true"/>
          <p:nvPr/>
        </p:nvSpPr>
        <p:spPr>
          <a:xfrm rot="0">
            <a:off x="11117517" y="9067800"/>
            <a:ext cx="3839786" cy="841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983"/>
              </a:lnSpc>
            </a:pPr>
            <a:r>
              <a:rPr lang="en-US" sz="4273">
                <a:solidFill>
                  <a:srgbClr val="EC5630"/>
                </a:solidFill>
                <a:latin typeface="Archivo Black"/>
                <a:ea typeface="Archivo Black"/>
                <a:cs typeface="Archivo Black"/>
                <a:sym typeface="Archivo Black"/>
              </a:rPr>
              <a:t>Failed!</a:t>
            </a:r>
          </a:p>
        </p:txBody>
      </p:sp>
      <p:sp>
        <p:nvSpPr>
          <p:cNvPr name="Freeform 73" id="73"/>
          <p:cNvSpPr/>
          <p:nvPr/>
        </p:nvSpPr>
        <p:spPr>
          <a:xfrm flipH="false" flipV="false" rot="0">
            <a:off x="16570926" y="6693952"/>
            <a:ext cx="884354" cy="992642"/>
          </a:xfrm>
          <a:custGeom>
            <a:avLst/>
            <a:gdLst/>
            <a:ahLst/>
            <a:cxnLst/>
            <a:rect r="r" b="b" t="t" l="l"/>
            <a:pathLst>
              <a:path h="992642" w="884354">
                <a:moveTo>
                  <a:pt x="0" y="0"/>
                </a:moveTo>
                <a:lnTo>
                  <a:pt x="884354" y="0"/>
                </a:lnTo>
                <a:lnTo>
                  <a:pt x="884354" y="992642"/>
                </a:lnTo>
                <a:lnTo>
                  <a:pt x="0" y="992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2502"/>
            </a:stretch>
          </a:blipFill>
        </p:spPr>
      </p:sp>
      <p:sp>
        <p:nvSpPr>
          <p:cNvPr name="TextBox 74" id="74"/>
          <p:cNvSpPr txBox="true"/>
          <p:nvPr/>
        </p:nvSpPr>
        <p:spPr>
          <a:xfrm rot="0">
            <a:off x="16499152" y="7846443"/>
            <a:ext cx="1178404" cy="31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Hash: 34EE</a:t>
            </a:r>
          </a:p>
          <a:p>
            <a:pPr algn="l">
              <a:lnSpc>
                <a:spcPts val="1097"/>
              </a:lnSpc>
            </a:pPr>
            <a:r>
              <a:rPr lang="en-US" sz="783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Previous Hash: 6AB1</a:t>
            </a:r>
          </a:p>
        </p:txBody>
      </p:sp>
      <p:grpSp>
        <p:nvGrpSpPr>
          <p:cNvPr name="Group 75" id="7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6" id="7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77" id="7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78" id="7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2F2F2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79" id="79"/>
          <p:cNvSpPr txBox="true"/>
          <p:nvPr/>
        </p:nvSpPr>
        <p:spPr>
          <a:xfrm rot="0">
            <a:off x="460218" y="187347"/>
            <a:ext cx="17367564" cy="1986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55"/>
              </a:lnSpc>
            </a:pPr>
            <a:r>
              <a:rPr lang="en-US" sz="3611">
                <a:solidFill>
                  <a:srgbClr val="5CE1E6"/>
                </a:solidFill>
                <a:latin typeface="Archivo Black"/>
                <a:ea typeface="Archivo Black"/>
                <a:cs typeface="Archivo Black"/>
                <a:sym typeface="Archivo Black"/>
              </a:rPr>
              <a:t>All nodes within this network creates a consensus. Majority wins. This means that hacker will have to tamper a block in more than half of the nodes, which is impossible.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44000" cy="1911927"/>
          </a:xfrm>
          <a:custGeom>
            <a:avLst/>
            <a:gdLst/>
            <a:ahLst/>
            <a:cxnLst/>
            <a:rect r="r" b="b" t="t" l="l"/>
            <a:pathLst>
              <a:path h="1911927" w="9144000">
                <a:moveTo>
                  <a:pt x="0" y="0"/>
                </a:moveTo>
                <a:lnTo>
                  <a:pt x="9144000" y="0"/>
                </a:lnTo>
                <a:lnTo>
                  <a:pt x="9144000" y="1911927"/>
                </a:lnTo>
                <a:lnTo>
                  <a:pt x="0" y="19119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63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02726" y="6054677"/>
            <a:ext cx="12538741" cy="3925681"/>
          </a:xfrm>
          <a:custGeom>
            <a:avLst/>
            <a:gdLst/>
            <a:ahLst/>
            <a:cxnLst/>
            <a:rect r="r" b="b" t="t" l="l"/>
            <a:pathLst>
              <a:path h="3925681" w="12538741">
                <a:moveTo>
                  <a:pt x="0" y="0"/>
                </a:moveTo>
                <a:lnTo>
                  <a:pt x="12538741" y="0"/>
                </a:lnTo>
                <a:lnTo>
                  <a:pt x="12538741" y="3925681"/>
                </a:lnTo>
                <a:lnTo>
                  <a:pt x="0" y="39256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04390" y="237572"/>
            <a:ext cx="7518795" cy="11891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47"/>
              </a:lnSpc>
            </a:pPr>
            <a:r>
              <a:rPr lang="en-US" sz="6177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WWW explanation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04390" y="2201277"/>
            <a:ext cx="17131273" cy="36383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4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 World Wide Web (WWW) is a segment of the internet accessible to users through web browser software. It encompasses a vast collection of web pages hosted on </a:t>
            </a:r>
            <a:r>
              <a:rPr lang="en-US" sz="4999" b="true">
                <a:solidFill>
                  <a:srgbClr val="FF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web servers.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B896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80845" y="137916"/>
            <a:ext cx="17326311" cy="9726986"/>
            <a:chOff x="0" y="0"/>
            <a:chExt cx="23101748" cy="1296931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101808" cy="12969367"/>
            </a:xfrm>
            <a:custGeom>
              <a:avLst/>
              <a:gdLst/>
              <a:ahLst/>
              <a:cxnLst/>
              <a:rect r="r" b="b" t="t" l="l"/>
              <a:pathLst>
                <a:path h="12969367" w="23101808">
                  <a:moveTo>
                    <a:pt x="0" y="0"/>
                  </a:moveTo>
                  <a:lnTo>
                    <a:pt x="0" y="12969367"/>
                  </a:lnTo>
                  <a:lnTo>
                    <a:pt x="23101808" y="12969367"/>
                  </a:lnTo>
                  <a:lnTo>
                    <a:pt x="23101808" y="0"/>
                  </a:lnTo>
                  <a:lnTo>
                    <a:pt x="0" y="0"/>
                  </a:lnTo>
                  <a:close/>
                  <a:moveTo>
                    <a:pt x="22688677" y="12556236"/>
                  </a:moveTo>
                  <a:lnTo>
                    <a:pt x="404495" y="12556236"/>
                  </a:lnTo>
                  <a:lnTo>
                    <a:pt x="404495" y="404495"/>
                  </a:lnTo>
                  <a:lnTo>
                    <a:pt x="22688677" y="404495"/>
                  </a:lnTo>
                  <a:lnTo>
                    <a:pt x="22688677" y="12556236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4491162" y="685673"/>
            <a:ext cx="2768138" cy="4114800"/>
          </a:xfrm>
          <a:custGeom>
            <a:avLst/>
            <a:gdLst/>
            <a:ahLst/>
            <a:cxnLst/>
            <a:rect r="r" b="b" t="t" l="l"/>
            <a:pathLst>
              <a:path h="4114800" w="2768138">
                <a:moveTo>
                  <a:pt x="0" y="0"/>
                </a:moveTo>
                <a:lnTo>
                  <a:pt x="2768138" y="0"/>
                </a:lnTo>
                <a:lnTo>
                  <a:pt x="27681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56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289910" y="5283101"/>
            <a:ext cx="4517246" cy="4114800"/>
          </a:xfrm>
          <a:custGeom>
            <a:avLst/>
            <a:gdLst/>
            <a:ahLst/>
            <a:cxnLst/>
            <a:rect r="r" b="b" t="t" l="l"/>
            <a:pathLst>
              <a:path h="4114800" w="4517246">
                <a:moveTo>
                  <a:pt x="0" y="0"/>
                </a:moveTo>
                <a:lnTo>
                  <a:pt x="4517246" y="0"/>
                </a:lnTo>
                <a:lnTo>
                  <a:pt x="4517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368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49019" y="685673"/>
            <a:ext cx="2543695" cy="4114800"/>
          </a:xfrm>
          <a:custGeom>
            <a:avLst/>
            <a:gdLst/>
            <a:ahLst/>
            <a:cxnLst/>
            <a:rect r="r" b="b" t="t" l="l"/>
            <a:pathLst>
              <a:path h="4114800" w="2543695">
                <a:moveTo>
                  <a:pt x="0" y="0"/>
                </a:moveTo>
                <a:lnTo>
                  <a:pt x="2543695" y="0"/>
                </a:lnTo>
                <a:lnTo>
                  <a:pt x="25436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33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49019" y="5283101"/>
            <a:ext cx="2289325" cy="4114800"/>
          </a:xfrm>
          <a:custGeom>
            <a:avLst/>
            <a:gdLst/>
            <a:ahLst/>
            <a:cxnLst/>
            <a:rect r="r" b="b" t="t" l="l"/>
            <a:pathLst>
              <a:path h="4114800" w="2289325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-39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6327698" y="2314575"/>
            <a:ext cx="5632604" cy="5657850"/>
            <a:chOff x="0" y="0"/>
            <a:chExt cx="7510138" cy="7543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510145" cy="7543800"/>
            </a:xfrm>
            <a:custGeom>
              <a:avLst/>
              <a:gdLst/>
              <a:ahLst/>
              <a:cxnLst/>
              <a:rect r="r" b="b" t="t" l="l"/>
              <a:pathLst>
                <a:path h="7543800" w="7510145">
                  <a:moveTo>
                    <a:pt x="3755009" y="0"/>
                  </a:moveTo>
                  <a:cubicBezTo>
                    <a:pt x="5831586" y="9271"/>
                    <a:pt x="7510145" y="1695323"/>
                    <a:pt x="7510145" y="3771900"/>
                  </a:cubicBezTo>
                  <a:cubicBezTo>
                    <a:pt x="7510145" y="5848477"/>
                    <a:pt x="5831586" y="7534529"/>
                    <a:pt x="3755009" y="7543800"/>
                  </a:cubicBezTo>
                  <a:cubicBezTo>
                    <a:pt x="1678432" y="7534529"/>
                    <a:pt x="0" y="5848477"/>
                    <a:pt x="0" y="3771900"/>
                  </a:cubicBezTo>
                  <a:cubicBezTo>
                    <a:pt x="0" y="1695323"/>
                    <a:pt x="1678432" y="9271"/>
                    <a:pt x="3755009" y="0"/>
                  </a:cubicBezTo>
                  <a:close/>
                </a:path>
              </a:pathLst>
            </a:custGeom>
            <a:solidFill>
              <a:srgbClr val="A63131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5871416" y="3545453"/>
            <a:ext cx="6545167" cy="3303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FFFFFF"/>
                </a:solidFill>
                <a:latin typeface="Code Pro"/>
                <a:ea typeface="Code Pro"/>
                <a:cs typeface="Code Pro"/>
                <a:sym typeface="Code Pro"/>
              </a:rPr>
              <a:t>Cyber Security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2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B896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80845" y="137916"/>
            <a:ext cx="17326311" cy="9726986"/>
            <a:chOff x="0" y="0"/>
            <a:chExt cx="23101748" cy="1296931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3101808" cy="12969367"/>
            </a:xfrm>
            <a:custGeom>
              <a:avLst/>
              <a:gdLst/>
              <a:ahLst/>
              <a:cxnLst/>
              <a:rect r="r" b="b" t="t" l="l"/>
              <a:pathLst>
                <a:path h="12969367" w="23101808">
                  <a:moveTo>
                    <a:pt x="0" y="0"/>
                  </a:moveTo>
                  <a:lnTo>
                    <a:pt x="0" y="12969367"/>
                  </a:lnTo>
                  <a:lnTo>
                    <a:pt x="23101808" y="12969367"/>
                  </a:lnTo>
                  <a:lnTo>
                    <a:pt x="23101808" y="0"/>
                  </a:lnTo>
                  <a:lnTo>
                    <a:pt x="0" y="0"/>
                  </a:lnTo>
                  <a:close/>
                  <a:moveTo>
                    <a:pt x="22688677" y="12556236"/>
                  </a:moveTo>
                  <a:lnTo>
                    <a:pt x="404495" y="12556236"/>
                  </a:lnTo>
                  <a:lnTo>
                    <a:pt x="404495" y="404495"/>
                  </a:lnTo>
                  <a:lnTo>
                    <a:pt x="22688677" y="404495"/>
                  </a:lnTo>
                  <a:lnTo>
                    <a:pt x="22688677" y="12556236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4491162" y="685673"/>
            <a:ext cx="2768138" cy="4114800"/>
          </a:xfrm>
          <a:custGeom>
            <a:avLst/>
            <a:gdLst/>
            <a:ahLst/>
            <a:cxnLst/>
            <a:rect r="r" b="b" t="t" l="l"/>
            <a:pathLst>
              <a:path h="4114800" w="2768138">
                <a:moveTo>
                  <a:pt x="0" y="0"/>
                </a:moveTo>
                <a:lnTo>
                  <a:pt x="2768138" y="0"/>
                </a:lnTo>
                <a:lnTo>
                  <a:pt x="27681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56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289910" y="5283101"/>
            <a:ext cx="4517246" cy="4114800"/>
          </a:xfrm>
          <a:custGeom>
            <a:avLst/>
            <a:gdLst/>
            <a:ahLst/>
            <a:cxnLst/>
            <a:rect r="r" b="b" t="t" l="l"/>
            <a:pathLst>
              <a:path h="4114800" w="4517246">
                <a:moveTo>
                  <a:pt x="0" y="0"/>
                </a:moveTo>
                <a:lnTo>
                  <a:pt x="4517246" y="0"/>
                </a:lnTo>
                <a:lnTo>
                  <a:pt x="451724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368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49019" y="685673"/>
            <a:ext cx="2543695" cy="4114800"/>
          </a:xfrm>
          <a:custGeom>
            <a:avLst/>
            <a:gdLst/>
            <a:ahLst/>
            <a:cxnLst/>
            <a:rect r="r" b="b" t="t" l="l"/>
            <a:pathLst>
              <a:path h="4114800" w="2543695">
                <a:moveTo>
                  <a:pt x="0" y="0"/>
                </a:moveTo>
                <a:lnTo>
                  <a:pt x="2543695" y="0"/>
                </a:lnTo>
                <a:lnTo>
                  <a:pt x="25436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339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49019" y="5283101"/>
            <a:ext cx="2289325" cy="4114800"/>
          </a:xfrm>
          <a:custGeom>
            <a:avLst/>
            <a:gdLst/>
            <a:ahLst/>
            <a:cxnLst/>
            <a:rect r="r" b="b" t="t" l="l"/>
            <a:pathLst>
              <a:path h="4114800" w="2289325">
                <a:moveTo>
                  <a:pt x="0" y="0"/>
                </a:moveTo>
                <a:lnTo>
                  <a:pt x="2289325" y="0"/>
                </a:lnTo>
                <a:lnTo>
                  <a:pt x="228932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-39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6327698" y="2314575"/>
            <a:ext cx="5632604" cy="5657850"/>
            <a:chOff x="0" y="0"/>
            <a:chExt cx="7510138" cy="7543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7510145" cy="7543800"/>
            </a:xfrm>
            <a:custGeom>
              <a:avLst/>
              <a:gdLst/>
              <a:ahLst/>
              <a:cxnLst/>
              <a:rect r="r" b="b" t="t" l="l"/>
              <a:pathLst>
                <a:path h="7543800" w="7510145">
                  <a:moveTo>
                    <a:pt x="3755009" y="0"/>
                  </a:moveTo>
                  <a:cubicBezTo>
                    <a:pt x="5831586" y="9271"/>
                    <a:pt x="7510145" y="1695323"/>
                    <a:pt x="7510145" y="3771900"/>
                  </a:cubicBezTo>
                  <a:cubicBezTo>
                    <a:pt x="7510145" y="5848477"/>
                    <a:pt x="5831586" y="7534529"/>
                    <a:pt x="3755009" y="7543800"/>
                  </a:cubicBezTo>
                  <a:cubicBezTo>
                    <a:pt x="1678432" y="7534529"/>
                    <a:pt x="0" y="5848477"/>
                    <a:pt x="0" y="3771900"/>
                  </a:cubicBezTo>
                  <a:cubicBezTo>
                    <a:pt x="0" y="1695323"/>
                    <a:pt x="1678432" y="9271"/>
                    <a:pt x="3755009" y="0"/>
                  </a:cubicBezTo>
                  <a:close/>
                </a:path>
              </a:pathLst>
            </a:custGeom>
            <a:solidFill>
              <a:srgbClr val="A63131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5213781" y="2551250"/>
            <a:ext cx="8543925" cy="1714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Cyber Security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971974" y="4913450"/>
            <a:ext cx="6317935" cy="1898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051"/>
              </a:lnSpc>
            </a:pPr>
            <a:r>
              <a:rPr lang="en-US" sz="17051">
                <a:solidFill>
                  <a:srgbClr val="FFFFFF"/>
                </a:solidFill>
                <a:latin typeface="Lumios Marker"/>
                <a:ea typeface="Lumios Marker"/>
                <a:cs typeface="Lumios Marker"/>
                <a:sym typeface="Lumios Marker"/>
              </a:rPr>
              <a:t>Threat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2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6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B896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43193" y="3630035"/>
            <a:ext cx="5216221" cy="6383460"/>
            <a:chOff x="0" y="0"/>
            <a:chExt cx="6954961" cy="85112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954901" cy="8511286"/>
            </a:xfrm>
            <a:custGeom>
              <a:avLst/>
              <a:gdLst/>
              <a:ahLst/>
              <a:cxnLst/>
              <a:rect r="r" b="b" t="t" l="l"/>
              <a:pathLst>
                <a:path h="8511286" w="6954901">
                  <a:moveTo>
                    <a:pt x="0" y="0"/>
                  </a:moveTo>
                  <a:lnTo>
                    <a:pt x="0" y="8511286"/>
                  </a:lnTo>
                  <a:lnTo>
                    <a:pt x="6954901" y="8511286"/>
                  </a:lnTo>
                  <a:lnTo>
                    <a:pt x="6954901" y="0"/>
                  </a:lnTo>
                  <a:lnTo>
                    <a:pt x="0" y="0"/>
                  </a:lnTo>
                  <a:close/>
                  <a:moveTo>
                    <a:pt x="6683883" y="8240141"/>
                  </a:moveTo>
                  <a:lnTo>
                    <a:pt x="265430" y="8240141"/>
                  </a:lnTo>
                  <a:lnTo>
                    <a:pt x="265430" y="265430"/>
                  </a:lnTo>
                  <a:lnTo>
                    <a:pt x="6683883" y="265430"/>
                  </a:lnTo>
                  <a:lnTo>
                    <a:pt x="6683883" y="8240141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736399" y="3989507"/>
            <a:ext cx="1816626" cy="2700390"/>
          </a:xfrm>
          <a:custGeom>
            <a:avLst/>
            <a:gdLst/>
            <a:ahLst/>
            <a:cxnLst/>
            <a:rect r="r" b="b" t="t" l="l"/>
            <a:pathLst>
              <a:path h="2700390" w="1816626">
                <a:moveTo>
                  <a:pt x="0" y="0"/>
                </a:moveTo>
                <a:lnTo>
                  <a:pt x="1816626" y="0"/>
                </a:lnTo>
                <a:lnTo>
                  <a:pt x="1816626" y="2700390"/>
                </a:lnTo>
                <a:lnTo>
                  <a:pt x="0" y="2700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38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064435" y="6915013"/>
            <a:ext cx="2964500" cy="2700390"/>
          </a:xfrm>
          <a:custGeom>
            <a:avLst/>
            <a:gdLst/>
            <a:ahLst/>
            <a:cxnLst/>
            <a:rect r="r" b="b" t="t" l="l"/>
            <a:pathLst>
              <a:path h="2700390" w="2964500">
                <a:moveTo>
                  <a:pt x="0" y="0"/>
                </a:moveTo>
                <a:lnTo>
                  <a:pt x="2964500" y="0"/>
                </a:lnTo>
                <a:lnTo>
                  <a:pt x="2964500" y="2700390"/>
                </a:lnTo>
                <a:lnTo>
                  <a:pt x="0" y="27003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392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395103" y="3989507"/>
            <a:ext cx="1669332" cy="2700390"/>
          </a:xfrm>
          <a:custGeom>
            <a:avLst/>
            <a:gdLst/>
            <a:ahLst/>
            <a:cxnLst/>
            <a:rect r="r" b="b" t="t" l="l"/>
            <a:pathLst>
              <a:path h="2700390" w="1669332">
                <a:moveTo>
                  <a:pt x="0" y="0"/>
                </a:moveTo>
                <a:lnTo>
                  <a:pt x="1669332" y="0"/>
                </a:lnTo>
                <a:lnTo>
                  <a:pt x="1669332" y="2700390"/>
                </a:lnTo>
                <a:lnTo>
                  <a:pt x="0" y="2700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45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395103" y="7006628"/>
            <a:ext cx="1502399" cy="2700390"/>
          </a:xfrm>
          <a:custGeom>
            <a:avLst/>
            <a:gdLst/>
            <a:ahLst/>
            <a:cxnLst/>
            <a:rect r="r" b="b" t="t" l="l"/>
            <a:pathLst>
              <a:path h="2700390" w="1502399">
                <a:moveTo>
                  <a:pt x="0" y="0"/>
                </a:moveTo>
                <a:lnTo>
                  <a:pt x="1502399" y="0"/>
                </a:lnTo>
                <a:lnTo>
                  <a:pt x="1502399" y="2700390"/>
                </a:lnTo>
                <a:lnTo>
                  <a:pt x="0" y="27003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-4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073978" y="146265"/>
            <a:ext cx="2140044" cy="861368"/>
          </a:xfrm>
          <a:custGeom>
            <a:avLst/>
            <a:gdLst/>
            <a:ahLst/>
            <a:cxnLst/>
            <a:rect r="r" b="b" t="t" l="l"/>
            <a:pathLst>
              <a:path h="861368" w="2140044">
                <a:moveTo>
                  <a:pt x="0" y="0"/>
                </a:moveTo>
                <a:lnTo>
                  <a:pt x="2140044" y="0"/>
                </a:lnTo>
                <a:lnTo>
                  <a:pt x="2140044" y="861368"/>
                </a:lnTo>
                <a:lnTo>
                  <a:pt x="0" y="861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0000"/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877044" y="-69395"/>
            <a:ext cx="8543925" cy="1714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Cyber Security</a:t>
            </a:r>
          </a:p>
        </p:txBody>
      </p:sp>
      <p:grpSp>
        <p:nvGrpSpPr>
          <p:cNvPr name="Group 10" id="10"/>
          <p:cNvGrpSpPr/>
          <p:nvPr/>
        </p:nvGrpSpPr>
        <p:grpSpPr>
          <a:xfrm rot="9290647">
            <a:off x="6338133" y="2148179"/>
            <a:ext cx="2638647" cy="47625"/>
            <a:chOff x="0" y="0"/>
            <a:chExt cx="3518196" cy="635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18154" cy="63500"/>
            </a:xfrm>
            <a:custGeom>
              <a:avLst/>
              <a:gdLst/>
              <a:ahLst/>
              <a:cxnLst/>
              <a:rect r="r" b="b" t="t" l="l"/>
              <a:pathLst>
                <a:path h="63500" w="3518154">
                  <a:moveTo>
                    <a:pt x="31750" y="0"/>
                  </a:moveTo>
                  <a:lnTo>
                    <a:pt x="3486404" y="0"/>
                  </a:lnTo>
                  <a:cubicBezTo>
                    <a:pt x="3503930" y="0"/>
                    <a:pt x="3518154" y="14224"/>
                    <a:pt x="3518154" y="31750"/>
                  </a:cubicBezTo>
                  <a:cubicBezTo>
                    <a:pt x="3518154" y="49276"/>
                    <a:pt x="3503930" y="63500"/>
                    <a:pt x="3486404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2" id="12"/>
          <p:cNvGrpSpPr/>
          <p:nvPr/>
        </p:nvGrpSpPr>
        <p:grpSpPr>
          <a:xfrm rot="1305707">
            <a:off x="10096195" y="2049804"/>
            <a:ext cx="2603956" cy="47625"/>
            <a:chOff x="0" y="0"/>
            <a:chExt cx="3471941" cy="635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471926" cy="63500"/>
            </a:xfrm>
            <a:custGeom>
              <a:avLst/>
              <a:gdLst/>
              <a:ahLst/>
              <a:cxnLst/>
              <a:rect r="r" b="b" t="t" l="l"/>
              <a:pathLst>
                <a:path h="63500" w="3471926">
                  <a:moveTo>
                    <a:pt x="31750" y="0"/>
                  </a:moveTo>
                  <a:lnTo>
                    <a:pt x="3440176" y="0"/>
                  </a:lnTo>
                  <a:cubicBezTo>
                    <a:pt x="3457702" y="0"/>
                    <a:pt x="3471926" y="14224"/>
                    <a:pt x="3471926" y="31750"/>
                  </a:cubicBezTo>
                  <a:cubicBezTo>
                    <a:pt x="3471926" y="49276"/>
                    <a:pt x="3457702" y="63500"/>
                    <a:pt x="3440176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1228587" y="3630035"/>
            <a:ext cx="5216221" cy="6383460"/>
            <a:chOff x="0" y="0"/>
            <a:chExt cx="6954961" cy="85112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954901" cy="8511286"/>
            </a:xfrm>
            <a:custGeom>
              <a:avLst/>
              <a:gdLst/>
              <a:ahLst/>
              <a:cxnLst/>
              <a:rect r="r" b="b" t="t" l="l"/>
              <a:pathLst>
                <a:path h="8511286" w="6954901">
                  <a:moveTo>
                    <a:pt x="0" y="0"/>
                  </a:moveTo>
                  <a:lnTo>
                    <a:pt x="0" y="8511286"/>
                  </a:lnTo>
                  <a:lnTo>
                    <a:pt x="6954901" y="8511286"/>
                  </a:lnTo>
                  <a:lnTo>
                    <a:pt x="6954901" y="0"/>
                  </a:lnTo>
                  <a:lnTo>
                    <a:pt x="0" y="0"/>
                  </a:lnTo>
                  <a:close/>
                  <a:moveTo>
                    <a:pt x="6683883" y="8240141"/>
                  </a:moveTo>
                  <a:lnTo>
                    <a:pt x="265430" y="8240141"/>
                  </a:lnTo>
                  <a:lnTo>
                    <a:pt x="265430" y="265430"/>
                  </a:lnTo>
                  <a:lnTo>
                    <a:pt x="6683883" y="265430"/>
                  </a:lnTo>
                  <a:lnTo>
                    <a:pt x="6683883" y="8240141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1662343" y="3989507"/>
            <a:ext cx="2660481" cy="2157409"/>
          </a:xfrm>
          <a:custGeom>
            <a:avLst/>
            <a:gdLst/>
            <a:ahLst/>
            <a:cxnLst/>
            <a:rect r="r" b="b" t="t" l="l"/>
            <a:pathLst>
              <a:path h="2157409" w="2660481">
                <a:moveTo>
                  <a:pt x="0" y="0"/>
                </a:moveTo>
                <a:lnTo>
                  <a:pt x="2660481" y="0"/>
                </a:lnTo>
                <a:lnTo>
                  <a:pt x="2660481" y="2157409"/>
                </a:lnTo>
                <a:lnTo>
                  <a:pt x="0" y="21574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-416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662343" y="6821765"/>
            <a:ext cx="1845809" cy="2729019"/>
          </a:xfrm>
          <a:custGeom>
            <a:avLst/>
            <a:gdLst/>
            <a:ahLst/>
            <a:cxnLst/>
            <a:rect r="r" b="b" t="t" l="l"/>
            <a:pathLst>
              <a:path h="2729019" w="1845809">
                <a:moveTo>
                  <a:pt x="0" y="0"/>
                </a:moveTo>
                <a:lnTo>
                  <a:pt x="1845809" y="0"/>
                </a:lnTo>
                <a:lnTo>
                  <a:pt x="1845809" y="2729019"/>
                </a:lnTo>
                <a:lnTo>
                  <a:pt x="0" y="2729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-408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836697" y="7006628"/>
            <a:ext cx="2355875" cy="1811882"/>
          </a:xfrm>
          <a:custGeom>
            <a:avLst/>
            <a:gdLst/>
            <a:ahLst/>
            <a:cxnLst/>
            <a:rect r="r" b="b" t="t" l="l"/>
            <a:pathLst>
              <a:path h="1811882" w="2355875">
                <a:moveTo>
                  <a:pt x="0" y="0"/>
                </a:moveTo>
                <a:lnTo>
                  <a:pt x="2355875" y="0"/>
                </a:lnTo>
                <a:lnTo>
                  <a:pt x="2355875" y="1811882"/>
                </a:lnTo>
                <a:lnTo>
                  <a:pt x="0" y="18118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-1069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3046576" y="2517903"/>
            <a:ext cx="2809453" cy="11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5772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Threats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964893" y="2517903"/>
            <a:ext cx="7743608" cy="11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5772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Solutions/Prevention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2537237" y="2641326"/>
            <a:ext cx="13213526" cy="5318444"/>
          </a:xfrm>
          <a:custGeom>
            <a:avLst/>
            <a:gdLst/>
            <a:ahLst/>
            <a:cxnLst/>
            <a:rect r="r" b="b" t="t" l="l"/>
            <a:pathLst>
              <a:path h="5318444" w="13213526">
                <a:moveTo>
                  <a:pt x="0" y="0"/>
                </a:moveTo>
                <a:lnTo>
                  <a:pt x="13213526" y="0"/>
                </a:lnTo>
                <a:lnTo>
                  <a:pt x="13213526" y="5318444"/>
                </a:lnTo>
                <a:lnTo>
                  <a:pt x="0" y="53184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9999"/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5446645" y="9788570"/>
            <a:ext cx="7394709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F2649">
                    <a:alpha val="80000"/>
                  </a:srgbClr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For more help, please visit </a:t>
            </a:r>
            <a:r>
              <a:rPr lang="en-US" sz="1599" u="sng">
                <a:solidFill>
                  <a:srgbClr val="0F2649">
                    <a:alpha val="80000"/>
                  </a:srgbClr>
                </a:solidFill>
                <a:latin typeface="DejaVu Sans Light"/>
                <a:ea typeface="DejaVu Sans Light"/>
                <a:cs typeface="DejaVu Sans Light"/>
                <a:sym typeface="DejaVu Sans Light"/>
                <a:hlinkClick r:id="rId18" tooltip="http://www.exampaperspractice.co.uk"/>
              </a:rPr>
              <a:t>www.exampaperspractice.co.uk</a:t>
            </a:r>
          </a:p>
        </p:txBody>
      </p:sp>
    </p:spTree>
  </p:cSld>
  <p:clrMapOvr>
    <a:masterClrMapping/>
  </p:clrMapOvr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B896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43193" y="3630035"/>
            <a:ext cx="5216221" cy="6383460"/>
            <a:chOff x="0" y="0"/>
            <a:chExt cx="6954961" cy="85112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954901" cy="8511286"/>
            </a:xfrm>
            <a:custGeom>
              <a:avLst/>
              <a:gdLst/>
              <a:ahLst/>
              <a:cxnLst/>
              <a:rect r="r" b="b" t="t" l="l"/>
              <a:pathLst>
                <a:path h="8511286" w="6954901">
                  <a:moveTo>
                    <a:pt x="0" y="0"/>
                  </a:moveTo>
                  <a:lnTo>
                    <a:pt x="0" y="8511286"/>
                  </a:lnTo>
                  <a:lnTo>
                    <a:pt x="6954901" y="8511286"/>
                  </a:lnTo>
                  <a:lnTo>
                    <a:pt x="6954901" y="0"/>
                  </a:lnTo>
                  <a:lnTo>
                    <a:pt x="0" y="0"/>
                  </a:lnTo>
                  <a:close/>
                  <a:moveTo>
                    <a:pt x="6683883" y="8240141"/>
                  </a:moveTo>
                  <a:lnTo>
                    <a:pt x="265430" y="8240141"/>
                  </a:lnTo>
                  <a:lnTo>
                    <a:pt x="265430" y="265430"/>
                  </a:lnTo>
                  <a:lnTo>
                    <a:pt x="6683883" y="265430"/>
                  </a:lnTo>
                  <a:lnTo>
                    <a:pt x="6683883" y="8240141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4736399" y="3989507"/>
            <a:ext cx="1816626" cy="2700390"/>
          </a:xfrm>
          <a:custGeom>
            <a:avLst/>
            <a:gdLst/>
            <a:ahLst/>
            <a:cxnLst/>
            <a:rect r="r" b="b" t="t" l="l"/>
            <a:pathLst>
              <a:path h="2700390" w="1816626">
                <a:moveTo>
                  <a:pt x="0" y="0"/>
                </a:moveTo>
                <a:lnTo>
                  <a:pt x="1816626" y="0"/>
                </a:lnTo>
                <a:lnTo>
                  <a:pt x="1816626" y="2700390"/>
                </a:lnTo>
                <a:lnTo>
                  <a:pt x="0" y="27003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38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064435" y="6915013"/>
            <a:ext cx="2964500" cy="2700390"/>
          </a:xfrm>
          <a:custGeom>
            <a:avLst/>
            <a:gdLst/>
            <a:ahLst/>
            <a:cxnLst/>
            <a:rect r="r" b="b" t="t" l="l"/>
            <a:pathLst>
              <a:path h="2700390" w="2964500">
                <a:moveTo>
                  <a:pt x="0" y="0"/>
                </a:moveTo>
                <a:lnTo>
                  <a:pt x="2964500" y="0"/>
                </a:lnTo>
                <a:lnTo>
                  <a:pt x="2964500" y="2700390"/>
                </a:lnTo>
                <a:lnTo>
                  <a:pt x="0" y="27003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392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395103" y="3989507"/>
            <a:ext cx="1669332" cy="2700390"/>
          </a:xfrm>
          <a:custGeom>
            <a:avLst/>
            <a:gdLst/>
            <a:ahLst/>
            <a:cxnLst/>
            <a:rect r="r" b="b" t="t" l="l"/>
            <a:pathLst>
              <a:path h="2700390" w="1669332">
                <a:moveTo>
                  <a:pt x="0" y="0"/>
                </a:moveTo>
                <a:lnTo>
                  <a:pt x="1669332" y="0"/>
                </a:lnTo>
                <a:lnTo>
                  <a:pt x="1669332" y="2700390"/>
                </a:lnTo>
                <a:lnTo>
                  <a:pt x="0" y="2700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45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395103" y="7006628"/>
            <a:ext cx="1502399" cy="2700390"/>
          </a:xfrm>
          <a:custGeom>
            <a:avLst/>
            <a:gdLst/>
            <a:ahLst/>
            <a:cxnLst/>
            <a:rect r="r" b="b" t="t" l="l"/>
            <a:pathLst>
              <a:path h="2700390" w="1502399">
                <a:moveTo>
                  <a:pt x="0" y="0"/>
                </a:moveTo>
                <a:lnTo>
                  <a:pt x="1502399" y="0"/>
                </a:lnTo>
                <a:lnTo>
                  <a:pt x="1502399" y="2700390"/>
                </a:lnTo>
                <a:lnTo>
                  <a:pt x="0" y="27003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-4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073978" y="146265"/>
            <a:ext cx="2140044" cy="861368"/>
          </a:xfrm>
          <a:custGeom>
            <a:avLst/>
            <a:gdLst/>
            <a:ahLst/>
            <a:cxnLst/>
            <a:rect r="r" b="b" t="t" l="l"/>
            <a:pathLst>
              <a:path h="861368" w="2140044">
                <a:moveTo>
                  <a:pt x="0" y="0"/>
                </a:moveTo>
                <a:lnTo>
                  <a:pt x="2140044" y="0"/>
                </a:lnTo>
                <a:lnTo>
                  <a:pt x="2140044" y="861368"/>
                </a:lnTo>
                <a:lnTo>
                  <a:pt x="0" y="861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0000"/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877044" y="-69395"/>
            <a:ext cx="8543925" cy="1714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Cyber Security</a:t>
            </a:r>
          </a:p>
        </p:txBody>
      </p:sp>
      <p:grpSp>
        <p:nvGrpSpPr>
          <p:cNvPr name="Group 10" id="10"/>
          <p:cNvGrpSpPr/>
          <p:nvPr/>
        </p:nvGrpSpPr>
        <p:grpSpPr>
          <a:xfrm rot="9290647">
            <a:off x="6338133" y="2148179"/>
            <a:ext cx="2638647" cy="47625"/>
            <a:chOff x="0" y="0"/>
            <a:chExt cx="3518196" cy="635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3518154" cy="63500"/>
            </a:xfrm>
            <a:custGeom>
              <a:avLst/>
              <a:gdLst/>
              <a:ahLst/>
              <a:cxnLst/>
              <a:rect r="r" b="b" t="t" l="l"/>
              <a:pathLst>
                <a:path h="63500" w="3518154">
                  <a:moveTo>
                    <a:pt x="31750" y="0"/>
                  </a:moveTo>
                  <a:lnTo>
                    <a:pt x="3486404" y="0"/>
                  </a:lnTo>
                  <a:cubicBezTo>
                    <a:pt x="3503930" y="0"/>
                    <a:pt x="3518154" y="14224"/>
                    <a:pt x="3518154" y="31750"/>
                  </a:cubicBezTo>
                  <a:cubicBezTo>
                    <a:pt x="3518154" y="49276"/>
                    <a:pt x="3503930" y="63500"/>
                    <a:pt x="3486404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name="Group 12" id="12"/>
          <p:cNvGrpSpPr/>
          <p:nvPr/>
        </p:nvGrpSpPr>
        <p:grpSpPr>
          <a:xfrm rot="1305707">
            <a:off x="10096195" y="2049804"/>
            <a:ext cx="2603956" cy="47625"/>
            <a:chOff x="0" y="0"/>
            <a:chExt cx="3471941" cy="635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471926" cy="63500"/>
            </a:xfrm>
            <a:custGeom>
              <a:avLst/>
              <a:gdLst/>
              <a:ahLst/>
              <a:cxnLst/>
              <a:rect r="r" b="b" t="t" l="l"/>
              <a:pathLst>
                <a:path h="63500" w="3471926">
                  <a:moveTo>
                    <a:pt x="31750" y="0"/>
                  </a:moveTo>
                  <a:lnTo>
                    <a:pt x="3440176" y="0"/>
                  </a:lnTo>
                  <a:cubicBezTo>
                    <a:pt x="3457702" y="0"/>
                    <a:pt x="3471926" y="14224"/>
                    <a:pt x="3471926" y="31750"/>
                  </a:cubicBezTo>
                  <a:cubicBezTo>
                    <a:pt x="3471926" y="49276"/>
                    <a:pt x="3457702" y="63500"/>
                    <a:pt x="3440176" y="63500"/>
                  </a:cubicBezTo>
                  <a:lnTo>
                    <a:pt x="31750" y="63500"/>
                  </a:lnTo>
                  <a:cubicBezTo>
                    <a:pt x="14224" y="63500"/>
                    <a:pt x="0" y="49276"/>
                    <a:pt x="0" y="31750"/>
                  </a:cubicBezTo>
                  <a:cubicBezTo>
                    <a:pt x="0" y="14224"/>
                    <a:pt x="14224" y="0"/>
                    <a:pt x="31750" y="0"/>
                  </a:cubicBezTo>
                  <a:close/>
                </a:path>
              </a:pathLst>
            </a:custGeom>
            <a:solidFill>
              <a:srgbClr val="000000">
                <a:alpha val="22353"/>
              </a:srgbClr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11228587" y="3630035"/>
            <a:ext cx="5216221" cy="6383460"/>
            <a:chOff x="0" y="0"/>
            <a:chExt cx="6954961" cy="85112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954901" cy="8511286"/>
            </a:xfrm>
            <a:custGeom>
              <a:avLst/>
              <a:gdLst/>
              <a:ahLst/>
              <a:cxnLst/>
              <a:rect r="r" b="b" t="t" l="l"/>
              <a:pathLst>
                <a:path h="8511286" w="6954901">
                  <a:moveTo>
                    <a:pt x="0" y="0"/>
                  </a:moveTo>
                  <a:lnTo>
                    <a:pt x="0" y="8511286"/>
                  </a:lnTo>
                  <a:lnTo>
                    <a:pt x="6954901" y="8511286"/>
                  </a:lnTo>
                  <a:lnTo>
                    <a:pt x="6954901" y="0"/>
                  </a:lnTo>
                  <a:lnTo>
                    <a:pt x="0" y="0"/>
                  </a:lnTo>
                  <a:close/>
                  <a:moveTo>
                    <a:pt x="6683883" y="8240141"/>
                  </a:moveTo>
                  <a:lnTo>
                    <a:pt x="265430" y="8240141"/>
                  </a:lnTo>
                  <a:lnTo>
                    <a:pt x="265430" y="265430"/>
                  </a:lnTo>
                  <a:lnTo>
                    <a:pt x="6683883" y="265430"/>
                  </a:lnTo>
                  <a:lnTo>
                    <a:pt x="6683883" y="8240141"/>
                  </a:lnTo>
                  <a:close/>
                </a:path>
              </a:pathLst>
            </a:custGeom>
            <a:solidFill>
              <a:srgbClr val="D9D9D9">
                <a:alpha val="22353"/>
              </a:srgbClr>
            </a:solid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1662343" y="3989507"/>
            <a:ext cx="2660481" cy="2157409"/>
          </a:xfrm>
          <a:custGeom>
            <a:avLst/>
            <a:gdLst/>
            <a:ahLst/>
            <a:cxnLst/>
            <a:rect r="r" b="b" t="t" l="l"/>
            <a:pathLst>
              <a:path h="2157409" w="2660481">
                <a:moveTo>
                  <a:pt x="0" y="0"/>
                </a:moveTo>
                <a:lnTo>
                  <a:pt x="2660481" y="0"/>
                </a:lnTo>
                <a:lnTo>
                  <a:pt x="2660481" y="2157409"/>
                </a:lnTo>
                <a:lnTo>
                  <a:pt x="0" y="21574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-416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662343" y="6821765"/>
            <a:ext cx="1845809" cy="2729019"/>
          </a:xfrm>
          <a:custGeom>
            <a:avLst/>
            <a:gdLst/>
            <a:ahLst/>
            <a:cxnLst/>
            <a:rect r="r" b="b" t="t" l="l"/>
            <a:pathLst>
              <a:path h="2729019" w="1845809">
                <a:moveTo>
                  <a:pt x="0" y="0"/>
                </a:moveTo>
                <a:lnTo>
                  <a:pt x="1845809" y="0"/>
                </a:lnTo>
                <a:lnTo>
                  <a:pt x="1845809" y="2729019"/>
                </a:lnTo>
                <a:lnTo>
                  <a:pt x="0" y="2729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-408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3836697" y="7006628"/>
            <a:ext cx="2355875" cy="1811882"/>
          </a:xfrm>
          <a:custGeom>
            <a:avLst/>
            <a:gdLst/>
            <a:ahLst/>
            <a:cxnLst/>
            <a:rect r="r" b="b" t="t" l="l"/>
            <a:pathLst>
              <a:path h="1811882" w="2355875">
                <a:moveTo>
                  <a:pt x="0" y="0"/>
                </a:moveTo>
                <a:lnTo>
                  <a:pt x="2355875" y="0"/>
                </a:lnTo>
                <a:lnTo>
                  <a:pt x="2355875" y="1811882"/>
                </a:lnTo>
                <a:lnTo>
                  <a:pt x="0" y="181188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-1069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3046576" y="2517903"/>
            <a:ext cx="2809453" cy="11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5772">
                <a:solidFill>
                  <a:srgbClr val="000000"/>
                </a:solidFill>
                <a:latin typeface="Code Pro"/>
                <a:ea typeface="Code Pro"/>
                <a:cs typeface="Code Pro"/>
                <a:sym typeface="Code Pro"/>
              </a:rPr>
              <a:t>Threats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964893" y="2517903"/>
            <a:ext cx="7743608" cy="1108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5772">
                <a:solidFill>
                  <a:srgbClr val="000000">
                    <a:alpha val="22353"/>
                  </a:srgbClr>
                </a:solidFill>
                <a:latin typeface="Code Pro"/>
                <a:ea typeface="Code Pro"/>
                <a:cs typeface="Code Pro"/>
                <a:sym typeface="Code Pro"/>
              </a:rPr>
              <a:t>Solutions/Prevention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2537237" y="2641326"/>
            <a:ext cx="13213526" cy="5318444"/>
          </a:xfrm>
          <a:custGeom>
            <a:avLst/>
            <a:gdLst/>
            <a:ahLst/>
            <a:cxnLst/>
            <a:rect r="r" b="b" t="t" l="l"/>
            <a:pathLst>
              <a:path h="5318444" w="13213526">
                <a:moveTo>
                  <a:pt x="0" y="0"/>
                </a:moveTo>
                <a:lnTo>
                  <a:pt x="13213526" y="0"/>
                </a:lnTo>
                <a:lnTo>
                  <a:pt x="13213526" y="5318444"/>
                </a:lnTo>
                <a:lnTo>
                  <a:pt x="0" y="53184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9999"/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5446645" y="9788570"/>
            <a:ext cx="7394709" cy="2832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>
                <a:solidFill>
                  <a:srgbClr val="0F2649">
                    <a:alpha val="80000"/>
                  </a:srgbClr>
                </a:solidFill>
                <a:latin typeface="DejaVu Sans Light"/>
                <a:ea typeface="DejaVu Sans Light"/>
                <a:cs typeface="DejaVu Sans Light"/>
                <a:sym typeface="DejaVu Sans Light"/>
              </a:rPr>
              <a:t>For more help, please visit </a:t>
            </a:r>
            <a:r>
              <a:rPr lang="en-US" sz="1599" u="sng">
                <a:solidFill>
                  <a:srgbClr val="0F2649">
                    <a:alpha val="80000"/>
                  </a:srgbClr>
                </a:solidFill>
                <a:latin typeface="DejaVu Sans Light"/>
                <a:ea typeface="DejaVu Sans Light"/>
                <a:cs typeface="DejaVu Sans Light"/>
                <a:sym typeface="DejaVu Sans Light"/>
                <a:hlinkClick r:id="rId18" tooltip="http://www.exampaperspractice.co.uk"/>
              </a:rPr>
              <a:t>www.exampaperspractice.co.uk</a:t>
            </a:r>
          </a:p>
        </p:txBody>
      </p:sp>
    </p:spTree>
  </p:cSld>
  <p:clrMapOvr>
    <a:masterClrMapping/>
  </p:clrMapOvr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0353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14350" y="1028700"/>
            <a:ext cx="17259300" cy="7592139"/>
          </a:xfrm>
          <a:custGeom>
            <a:avLst/>
            <a:gdLst/>
            <a:ahLst/>
            <a:cxnLst/>
            <a:rect r="r" b="b" t="t" l="l"/>
            <a:pathLst>
              <a:path h="7592139" w="17259300">
                <a:moveTo>
                  <a:pt x="0" y="0"/>
                </a:moveTo>
                <a:lnTo>
                  <a:pt x="17259300" y="0"/>
                </a:lnTo>
                <a:lnTo>
                  <a:pt x="17259300" y="7592139"/>
                </a:lnTo>
                <a:lnTo>
                  <a:pt x="0" y="75921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EFEFF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EFEFF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5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6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B8D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26992" y="1418395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26992" y="3480052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49470" y="3481714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26992" y="5541709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512369" y="6112702"/>
            <a:ext cx="596872" cy="77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99416" y="5961497"/>
            <a:ext cx="2927979" cy="492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Malware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3049470" y="5542540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3534847" y="6113533"/>
            <a:ext cx="596872" cy="77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221894" y="5962328"/>
            <a:ext cx="2927979" cy="492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Phishing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3049470" y="1396366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026992" y="7524250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512369" y="8095243"/>
            <a:ext cx="596872" cy="77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199416" y="7944038"/>
            <a:ext cx="2927979" cy="492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Pharming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3049470" y="7524250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19545" y="3693699"/>
            <a:ext cx="5612104" cy="5612104"/>
          </a:xfrm>
          <a:custGeom>
            <a:avLst/>
            <a:gdLst/>
            <a:ahLst/>
            <a:cxnLst/>
            <a:rect r="r" b="b" t="t" l="l"/>
            <a:pathLst>
              <a:path h="5612104" w="5612104">
                <a:moveTo>
                  <a:pt x="0" y="0"/>
                </a:moveTo>
                <a:lnTo>
                  <a:pt x="5612104" y="0"/>
                </a:lnTo>
                <a:lnTo>
                  <a:pt x="5612104" y="5612104"/>
                </a:lnTo>
                <a:lnTo>
                  <a:pt x="0" y="56121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028700" y="4013357"/>
            <a:ext cx="5330539" cy="15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00"/>
              </a:lnSpc>
            </a:pPr>
            <a:r>
              <a:rPr lang="en-US" sz="13000">
                <a:solidFill>
                  <a:srgbClr val="FFFFFF"/>
                </a:solidFill>
                <a:latin typeface="Lumios Marker"/>
                <a:ea typeface="Lumios Marker"/>
                <a:cs typeface="Lumios Marker"/>
                <a:sym typeface="Lumios Marker"/>
              </a:rPr>
              <a:t>Threat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852376"/>
            <a:ext cx="5330539" cy="253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Cyber </a:t>
            </a:r>
          </a:p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Security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602545" y="1943646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B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249464" y="1644546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Brute-Force Attack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512369" y="4077238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249464" y="3684174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Data Interception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534847" y="4078901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H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131718" y="3903884"/>
            <a:ext cx="2927979" cy="48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Hacking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534847" y="1993553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131718" y="1884623"/>
            <a:ext cx="2927979" cy="48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DDOS Attack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534847" y="8121437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4131718" y="7728372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Social Engineering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EFEFF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EFEFF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6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B8D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26992" y="1418395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26992" y="3480052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49470" y="3481714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26992" y="5541709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512369" y="6112702"/>
            <a:ext cx="596872" cy="77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99416" y="5961497"/>
            <a:ext cx="2927979" cy="492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Malware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3049470" y="5542540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3534847" y="6113533"/>
            <a:ext cx="596872" cy="77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221894" y="5962328"/>
            <a:ext cx="2927979" cy="492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Phishing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3049470" y="1396366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026992" y="7524250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512369" y="8095243"/>
            <a:ext cx="596872" cy="77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199416" y="7944038"/>
            <a:ext cx="2927979" cy="492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Pharming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3049470" y="7524250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19545" y="3693699"/>
            <a:ext cx="5612104" cy="5612104"/>
          </a:xfrm>
          <a:custGeom>
            <a:avLst/>
            <a:gdLst/>
            <a:ahLst/>
            <a:cxnLst/>
            <a:rect r="r" b="b" t="t" l="l"/>
            <a:pathLst>
              <a:path h="5612104" w="5612104">
                <a:moveTo>
                  <a:pt x="0" y="0"/>
                </a:moveTo>
                <a:lnTo>
                  <a:pt x="5612104" y="0"/>
                </a:lnTo>
                <a:lnTo>
                  <a:pt x="5612104" y="5612104"/>
                </a:lnTo>
                <a:lnTo>
                  <a:pt x="0" y="56121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028700" y="4013357"/>
            <a:ext cx="5330539" cy="15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00"/>
              </a:lnSpc>
            </a:pPr>
            <a:r>
              <a:rPr lang="en-US" sz="13000">
                <a:solidFill>
                  <a:srgbClr val="FFFFFF"/>
                </a:solidFill>
                <a:latin typeface="Lumios Marker"/>
                <a:ea typeface="Lumios Marker"/>
                <a:cs typeface="Lumios Marker"/>
                <a:sym typeface="Lumios Marker"/>
              </a:rPr>
              <a:t>Threat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852376"/>
            <a:ext cx="5330539" cy="253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Cyber </a:t>
            </a:r>
          </a:p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Security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602545" y="1943646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B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249464" y="1644546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Brute-Force Attack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512369" y="4077238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249464" y="3684174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Data Interception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534847" y="4078901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H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131718" y="3903884"/>
            <a:ext cx="2927979" cy="48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Hacking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534847" y="1993553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131718" y="1884623"/>
            <a:ext cx="2927979" cy="48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DDOS Attack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534847" y="8121437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4131718" y="7728372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Social Engineering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FEFEFF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FEFEFF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2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6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50120" y="661713"/>
            <a:ext cx="970573" cy="1199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46"/>
              </a:lnSpc>
            </a:pPr>
            <a:r>
              <a:rPr lang="en-US" sz="1024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B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2118643" y="2842678"/>
            <a:ext cx="13723584" cy="3983421"/>
          </a:xfrm>
          <a:custGeom>
            <a:avLst/>
            <a:gdLst/>
            <a:ahLst/>
            <a:cxnLst/>
            <a:rect r="r" b="b" t="t" l="l"/>
            <a:pathLst>
              <a:path h="3983421" w="13723584">
                <a:moveTo>
                  <a:pt x="0" y="0"/>
                </a:moveTo>
                <a:lnTo>
                  <a:pt x="13723584" y="0"/>
                </a:lnTo>
                <a:lnTo>
                  <a:pt x="13723584" y="3983421"/>
                </a:lnTo>
                <a:lnTo>
                  <a:pt x="0" y="3983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383997" y="3798264"/>
            <a:ext cx="11822064" cy="20009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14"/>
              </a:lnSpc>
            </a:pPr>
            <a:r>
              <a:rPr lang="en-US" b="true" sz="6345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Activity: Can you guess my number?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-1246389">
            <a:off x="2076271" y="5846729"/>
            <a:ext cx="1064366" cy="1072409"/>
          </a:xfrm>
          <a:custGeom>
            <a:avLst/>
            <a:gdLst/>
            <a:ahLst/>
            <a:cxnLst/>
            <a:rect r="r" b="b" t="t" l="l"/>
            <a:pathLst>
              <a:path h="1072409" w="1064366">
                <a:moveTo>
                  <a:pt x="0" y="0"/>
                </a:moveTo>
                <a:lnTo>
                  <a:pt x="1064366" y="0"/>
                </a:lnTo>
                <a:lnTo>
                  <a:pt x="1064366" y="1072409"/>
                </a:lnTo>
                <a:lnTo>
                  <a:pt x="0" y="10724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13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0800000">
            <a:off x="14987497" y="5610199"/>
            <a:ext cx="1096881" cy="1298084"/>
          </a:xfrm>
          <a:custGeom>
            <a:avLst/>
            <a:gdLst/>
            <a:ahLst/>
            <a:cxnLst/>
            <a:rect r="r" b="b" t="t" l="l"/>
            <a:pathLst>
              <a:path h="1298084" w="1096881">
                <a:moveTo>
                  <a:pt x="0" y="0"/>
                </a:moveTo>
                <a:lnTo>
                  <a:pt x="1096881" y="0"/>
                </a:lnTo>
                <a:lnTo>
                  <a:pt x="1096881" y="1298084"/>
                </a:lnTo>
                <a:lnTo>
                  <a:pt x="0" y="12980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-202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5400000">
            <a:off x="2454006" y="2516037"/>
            <a:ext cx="308897" cy="1065162"/>
          </a:xfrm>
          <a:custGeom>
            <a:avLst/>
            <a:gdLst/>
            <a:ahLst/>
            <a:cxnLst/>
            <a:rect r="r" b="b" t="t" l="l"/>
            <a:pathLst>
              <a:path h="1065162" w="308897">
                <a:moveTo>
                  <a:pt x="0" y="0"/>
                </a:moveTo>
                <a:lnTo>
                  <a:pt x="308897" y="0"/>
                </a:lnTo>
                <a:lnTo>
                  <a:pt x="308897" y="1065162"/>
                </a:lnTo>
                <a:lnTo>
                  <a:pt x="0" y="10651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-160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400000">
            <a:off x="15187763" y="2609460"/>
            <a:ext cx="914913" cy="878317"/>
          </a:xfrm>
          <a:custGeom>
            <a:avLst/>
            <a:gdLst/>
            <a:ahLst/>
            <a:cxnLst/>
            <a:rect r="r" b="b" t="t" l="l"/>
            <a:pathLst>
              <a:path h="878317" w="914913">
                <a:moveTo>
                  <a:pt x="0" y="0"/>
                </a:moveTo>
                <a:lnTo>
                  <a:pt x="914913" y="0"/>
                </a:lnTo>
                <a:lnTo>
                  <a:pt x="914913" y="878317"/>
                </a:lnTo>
                <a:lnTo>
                  <a:pt x="0" y="878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-129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2" id="1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4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920692" y="233088"/>
            <a:ext cx="11697039" cy="1086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30"/>
              </a:lnSpc>
            </a:pPr>
            <a:r>
              <a:rPr lang="en-US" b="true" sz="669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Brute-Force Attack</a:t>
            </a:r>
          </a:p>
        </p:txBody>
      </p:sp>
    </p:spTree>
  </p:cSld>
  <p:clrMapOvr>
    <a:masterClrMapping/>
  </p:clrMapOvr>
</p:sld>
</file>

<file path=ppt/slides/slide6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73113" y="1597775"/>
            <a:ext cx="16252329" cy="5910876"/>
          </a:xfrm>
          <a:custGeom>
            <a:avLst/>
            <a:gdLst/>
            <a:ahLst/>
            <a:cxnLst/>
            <a:rect r="r" b="b" t="t" l="l"/>
            <a:pathLst>
              <a:path h="5910876" w="16252329">
                <a:moveTo>
                  <a:pt x="0" y="0"/>
                </a:moveTo>
                <a:lnTo>
                  <a:pt x="16252329" y="0"/>
                </a:lnTo>
                <a:lnTo>
                  <a:pt x="16252329" y="5910876"/>
                </a:lnTo>
                <a:lnTo>
                  <a:pt x="0" y="5910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50120" y="661713"/>
            <a:ext cx="970573" cy="1199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46"/>
              </a:lnSpc>
            </a:pPr>
            <a:r>
              <a:rPr lang="en-US" sz="1024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B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50120" y="1813694"/>
            <a:ext cx="16309180" cy="4860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96819" indent="-298940" lvl="2">
              <a:lnSpc>
                <a:spcPts val="4706"/>
              </a:lnSpc>
              <a:buFont typeface="Arial"/>
              <a:buChar char="⚬"/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Cybercriminals use a </a:t>
            </a:r>
            <a:r>
              <a:rPr lang="en-US" b="true" sz="3923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'trial and error' </a:t>
            </a: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approach to crack passwords by testing all possible combinations of letters, numbers, and symbols.</a:t>
            </a:r>
          </a:p>
          <a:p>
            <a:pPr algn="l" marL="896819" indent="-298940" lvl="2">
              <a:lnSpc>
                <a:spcPts val="4706"/>
              </a:lnSpc>
              <a:buFont typeface="Arial"/>
              <a:buChar char="⚬"/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Starting with </a:t>
            </a:r>
            <a:r>
              <a:rPr lang="en-US" b="true" sz="3923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commonly used passwords</a:t>
            </a: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can expedite the process of cracking a password.</a:t>
            </a:r>
          </a:p>
          <a:p>
            <a:pPr algn="l" marL="896819" indent="-298940" lvl="2">
              <a:lnSpc>
                <a:spcPts val="4706"/>
              </a:lnSpc>
              <a:buFont typeface="Arial"/>
              <a:buChar char="⚬"/>
            </a:pPr>
            <a:r>
              <a:rPr lang="en-US" b="true" sz="3923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Longer</a:t>
            </a: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passwords with a variety of characters are more difficult to crack due to increased complexity and the larger number of possible combinations.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920692" y="233088"/>
            <a:ext cx="11697039" cy="1086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30"/>
              </a:lnSpc>
            </a:pPr>
            <a:r>
              <a:rPr lang="en-US" b="true" sz="669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Brute-Force Attack</a:t>
            </a:r>
          </a:p>
        </p:txBody>
      </p:sp>
    </p:spTree>
  </p:cSld>
  <p:clrMapOvr>
    <a:masterClrMapping/>
  </p:clrMapOvr>
</p:sld>
</file>

<file path=ppt/slides/slide6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B8D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26992" y="1418395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26992" y="3480052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49470" y="3481714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26992" y="5541709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512369" y="6112702"/>
            <a:ext cx="596872" cy="77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99416" y="5961497"/>
            <a:ext cx="2927979" cy="492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Malware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3049470" y="5542540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3534847" y="6113533"/>
            <a:ext cx="596872" cy="77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221894" y="5962328"/>
            <a:ext cx="2927979" cy="492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Phishing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3049470" y="1396366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026992" y="7524250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512369" y="8095243"/>
            <a:ext cx="596872" cy="77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199416" y="7944038"/>
            <a:ext cx="2927979" cy="492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Pharming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3049470" y="7524250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19545" y="3621252"/>
            <a:ext cx="5612104" cy="5612104"/>
          </a:xfrm>
          <a:custGeom>
            <a:avLst/>
            <a:gdLst/>
            <a:ahLst/>
            <a:cxnLst/>
            <a:rect r="r" b="b" t="t" l="l"/>
            <a:pathLst>
              <a:path h="5612104" w="5612104">
                <a:moveTo>
                  <a:pt x="0" y="0"/>
                </a:moveTo>
                <a:lnTo>
                  <a:pt x="5612104" y="0"/>
                </a:lnTo>
                <a:lnTo>
                  <a:pt x="5612104" y="5612104"/>
                </a:lnTo>
                <a:lnTo>
                  <a:pt x="0" y="56121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028700" y="4013357"/>
            <a:ext cx="5330539" cy="15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00"/>
              </a:lnSpc>
            </a:pPr>
            <a:r>
              <a:rPr lang="en-US" sz="13000">
                <a:solidFill>
                  <a:srgbClr val="FFFFFF"/>
                </a:solidFill>
                <a:latin typeface="Lumios Marker"/>
                <a:ea typeface="Lumios Marker"/>
                <a:cs typeface="Lumios Marker"/>
                <a:sym typeface="Lumios Marker"/>
              </a:rPr>
              <a:t>Threat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852376"/>
            <a:ext cx="5330539" cy="253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Cyber </a:t>
            </a:r>
          </a:p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Security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602545" y="1943646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B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249464" y="1644546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Brute-Force Attack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512369" y="4077238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249464" y="3684174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Data Interception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534847" y="4078901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H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131718" y="3903884"/>
            <a:ext cx="2927979" cy="48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Hacking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534847" y="1993553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131718" y="1884623"/>
            <a:ext cx="2927979" cy="48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DDOS Attack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534847" y="8121437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4131718" y="7728372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Social Engineering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2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9144000" cy="1911927"/>
          </a:xfrm>
          <a:custGeom>
            <a:avLst/>
            <a:gdLst/>
            <a:ahLst/>
            <a:cxnLst/>
            <a:rect r="r" b="b" t="t" l="l"/>
            <a:pathLst>
              <a:path h="1911927" w="9144000">
                <a:moveTo>
                  <a:pt x="0" y="0"/>
                </a:moveTo>
                <a:lnTo>
                  <a:pt x="9144000" y="0"/>
                </a:lnTo>
                <a:lnTo>
                  <a:pt x="9144000" y="1911927"/>
                </a:lnTo>
                <a:lnTo>
                  <a:pt x="0" y="19119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63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04390" y="237572"/>
            <a:ext cx="7518795" cy="11891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47"/>
              </a:lnSpc>
            </a:pPr>
            <a:r>
              <a:rPr lang="en-US" sz="6177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WWW explanation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04390" y="2201277"/>
            <a:ext cx="17131273" cy="5426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43001" indent="-381000" lvl="2">
              <a:lnSpc>
                <a:spcPts val="7000"/>
              </a:lnSpc>
              <a:buFont typeface="Arial"/>
              <a:buChar char="⚬"/>
            </a:pPr>
            <a:r>
              <a:rPr lang="en-US" sz="4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 World Wide Web (WWW) is a segment of the internet accessible to users through web browser software. It encompasses a vast collection of web pages hosted on </a:t>
            </a:r>
            <a:r>
              <a:rPr lang="en-US" b="true" sz="4999">
                <a:solidFill>
                  <a:srgbClr val="FF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web servers.</a:t>
            </a:r>
          </a:p>
          <a:p>
            <a:pPr algn="l" marL="1143001" indent="-381000" lvl="2">
              <a:lnSpc>
                <a:spcPts val="7000"/>
              </a:lnSpc>
              <a:buFont typeface="Arial"/>
              <a:buChar char="⚬"/>
            </a:pPr>
            <a:r>
              <a:rPr lang="en-US" b="true" sz="4999">
                <a:solidFill>
                  <a:srgbClr val="37948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Uniform resource locators (URLs)</a:t>
            </a:r>
            <a:r>
              <a:rPr lang="en-US" sz="49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are used to specifiy the location of web pages. 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7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3823" y="1866751"/>
            <a:ext cx="16252329" cy="6326040"/>
          </a:xfrm>
          <a:custGeom>
            <a:avLst/>
            <a:gdLst/>
            <a:ahLst/>
            <a:cxnLst/>
            <a:rect r="r" b="b" t="t" l="l"/>
            <a:pathLst>
              <a:path h="6326040" w="16252329">
                <a:moveTo>
                  <a:pt x="0" y="0"/>
                </a:moveTo>
                <a:lnTo>
                  <a:pt x="16252329" y="0"/>
                </a:lnTo>
                <a:lnTo>
                  <a:pt x="16252329" y="6326040"/>
                </a:lnTo>
                <a:lnTo>
                  <a:pt x="0" y="6326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50120" y="661713"/>
            <a:ext cx="970573" cy="1199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46"/>
              </a:lnSpc>
            </a:pPr>
            <a:r>
              <a:rPr lang="en-US" sz="1024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881402" y="252138"/>
            <a:ext cx="15338608" cy="103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89"/>
              </a:lnSpc>
            </a:pPr>
            <a:r>
              <a:rPr lang="en-US" b="true" sz="649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Distributed Denial of Service (DDOS)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01848" y="2667000"/>
            <a:ext cx="16018565" cy="3654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96819" indent="-298940" lvl="2">
              <a:lnSpc>
                <a:spcPts val="4706"/>
              </a:lnSpc>
              <a:buFont typeface="Arial"/>
              <a:buChar char="⚬"/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denial of service (DoS) attack aims to disrupt users' access to a </a:t>
            </a:r>
            <a:r>
              <a:rPr lang="en-US" b="true" sz="3923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network</a:t>
            </a: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particularly an internet server. The attacker can prevent users from:</a:t>
            </a:r>
          </a:p>
          <a:p>
            <a:pPr algn="l" marL="1354019" indent="-338505" lvl="3">
              <a:lnSpc>
                <a:spcPts val="4706"/>
              </a:lnSpc>
              <a:buFont typeface="Arial"/>
              <a:buChar char="￭"/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Accessing their </a:t>
            </a:r>
            <a:r>
              <a:rPr lang="en-US" b="true" sz="3923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emails</a:t>
            </a:r>
          </a:p>
          <a:p>
            <a:pPr algn="l" marL="1354019" indent="-338505" lvl="3">
              <a:lnSpc>
                <a:spcPts val="4706"/>
              </a:lnSpc>
              <a:buFont typeface="Arial"/>
              <a:buChar char="￭"/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Accessing </a:t>
            </a:r>
            <a:r>
              <a:rPr lang="en-US" b="true" sz="3923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websites/web pages</a:t>
            </a:r>
          </a:p>
          <a:p>
            <a:pPr algn="l" marL="1354019" indent="-338505" lvl="3">
              <a:lnSpc>
                <a:spcPts val="4706"/>
              </a:lnSpc>
              <a:buFont typeface="Arial"/>
              <a:buChar char="￭"/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Accessing </a:t>
            </a:r>
            <a:r>
              <a:rPr lang="en-US" b="true" sz="3923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online services </a:t>
            </a: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such as banking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7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3823" y="1866751"/>
            <a:ext cx="16252329" cy="6326040"/>
          </a:xfrm>
          <a:custGeom>
            <a:avLst/>
            <a:gdLst/>
            <a:ahLst/>
            <a:cxnLst/>
            <a:rect r="r" b="b" t="t" l="l"/>
            <a:pathLst>
              <a:path h="6326040" w="16252329">
                <a:moveTo>
                  <a:pt x="0" y="0"/>
                </a:moveTo>
                <a:lnTo>
                  <a:pt x="16252329" y="0"/>
                </a:lnTo>
                <a:lnTo>
                  <a:pt x="16252329" y="6326040"/>
                </a:lnTo>
                <a:lnTo>
                  <a:pt x="0" y="6326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78692" y="1861319"/>
            <a:ext cx="12530617" cy="7048472"/>
          </a:xfrm>
          <a:custGeom>
            <a:avLst/>
            <a:gdLst/>
            <a:ahLst/>
            <a:cxnLst/>
            <a:rect r="r" b="b" t="t" l="l"/>
            <a:pathLst>
              <a:path h="7048472" w="12530617">
                <a:moveTo>
                  <a:pt x="0" y="0"/>
                </a:moveTo>
                <a:lnTo>
                  <a:pt x="12530617" y="0"/>
                </a:lnTo>
                <a:lnTo>
                  <a:pt x="12530617" y="7048472"/>
                </a:lnTo>
                <a:lnTo>
                  <a:pt x="0" y="7048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40000"/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421598" y="164660"/>
            <a:ext cx="14467359" cy="15408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03"/>
              </a:lnSpc>
            </a:pPr>
            <a:r>
              <a:rPr lang="en-US" b="true" sz="4835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If too many people accessing a website at the same time, the server will go down ... </a:t>
            </a:r>
          </a:p>
        </p:txBody>
      </p:sp>
    </p:spTree>
  </p:cSld>
  <p:clrMapOvr>
    <a:masterClrMapping/>
  </p:clrMapOvr>
</p:sld>
</file>

<file path=ppt/slides/slide7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935085" y="1567830"/>
            <a:ext cx="5787955" cy="835368"/>
          </a:xfrm>
          <a:custGeom>
            <a:avLst/>
            <a:gdLst/>
            <a:ahLst/>
            <a:cxnLst/>
            <a:rect r="r" b="b" t="t" l="l"/>
            <a:pathLst>
              <a:path h="835368" w="5787955">
                <a:moveTo>
                  <a:pt x="0" y="0"/>
                </a:moveTo>
                <a:lnTo>
                  <a:pt x="5787955" y="0"/>
                </a:lnTo>
                <a:lnTo>
                  <a:pt x="5787955" y="835368"/>
                </a:lnTo>
                <a:lnTo>
                  <a:pt x="0" y="835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5923" y="3142774"/>
            <a:ext cx="7340204" cy="2908666"/>
          </a:xfrm>
          <a:custGeom>
            <a:avLst/>
            <a:gdLst/>
            <a:ahLst/>
            <a:cxnLst/>
            <a:rect r="r" b="b" t="t" l="l"/>
            <a:pathLst>
              <a:path h="2908666" w="7340204">
                <a:moveTo>
                  <a:pt x="0" y="0"/>
                </a:moveTo>
                <a:lnTo>
                  <a:pt x="7340203" y="0"/>
                </a:lnTo>
                <a:lnTo>
                  <a:pt x="7340203" y="2908666"/>
                </a:lnTo>
                <a:lnTo>
                  <a:pt x="0" y="290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46550" y="6733828"/>
            <a:ext cx="2748284" cy="2868228"/>
          </a:xfrm>
          <a:custGeom>
            <a:avLst/>
            <a:gdLst/>
            <a:ahLst/>
            <a:cxnLst/>
            <a:rect r="r" b="b" t="t" l="l"/>
            <a:pathLst>
              <a:path h="2868228" w="2748284">
                <a:moveTo>
                  <a:pt x="0" y="0"/>
                </a:moveTo>
                <a:lnTo>
                  <a:pt x="2748284" y="0"/>
                </a:lnTo>
                <a:lnTo>
                  <a:pt x="2748284" y="2868228"/>
                </a:lnTo>
                <a:lnTo>
                  <a:pt x="0" y="28682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12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538473" y="7945686"/>
            <a:ext cx="2144567" cy="444510"/>
          </a:xfrm>
          <a:custGeom>
            <a:avLst/>
            <a:gdLst/>
            <a:ahLst/>
            <a:cxnLst/>
            <a:rect r="r" b="b" t="t" l="l"/>
            <a:pathLst>
              <a:path h="444510" w="2144567">
                <a:moveTo>
                  <a:pt x="0" y="0"/>
                </a:moveTo>
                <a:lnTo>
                  <a:pt x="2144567" y="0"/>
                </a:lnTo>
                <a:lnTo>
                  <a:pt x="2144567" y="444510"/>
                </a:lnTo>
                <a:lnTo>
                  <a:pt x="0" y="444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-333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951382" y="6733828"/>
            <a:ext cx="2320012" cy="2680686"/>
          </a:xfrm>
          <a:custGeom>
            <a:avLst/>
            <a:gdLst/>
            <a:ahLst/>
            <a:cxnLst/>
            <a:rect r="r" b="b" t="t" l="l"/>
            <a:pathLst>
              <a:path h="2680686" w="2320012">
                <a:moveTo>
                  <a:pt x="0" y="0"/>
                </a:moveTo>
                <a:lnTo>
                  <a:pt x="2320012" y="0"/>
                </a:lnTo>
                <a:lnTo>
                  <a:pt x="2320012" y="2680686"/>
                </a:lnTo>
                <a:lnTo>
                  <a:pt x="0" y="26806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-73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60828" y="2403198"/>
            <a:ext cx="1420574" cy="1420574"/>
          </a:xfrm>
          <a:custGeom>
            <a:avLst/>
            <a:gdLst/>
            <a:ahLst/>
            <a:cxnLst/>
            <a:rect r="r" b="b" t="t" l="l"/>
            <a:pathLst>
              <a:path h="1420574" w="1420574">
                <a:moveTo>
                  <a:pt x="0" y="0"/>
                </a:moveTo>
                <a:lnTo>
                  <a:pt x="1420574" y="0"/>
                </a:lnTo>
                <a:lnTo>
                  <a:pt x="1420574" y="1420574"/>
                </a:lnTo>
                <a:lnTo>
                  <a:pt x="0" y="14205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50120" y="661713"/>
            <a:ext cx="970573" cy="1199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46"/>
              </a:lnSpc>
            </a:pPr>
            <a:r>
              <a:rPr lang="en-US" sz="1024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6410289" y="1757730"/>
            <a:ext cx="5307319" cy="645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6"/>
              </a:lnSpc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does it attack?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356826" y="3241838"/>
            <a:ext cx="6251740" cy="2657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40"/>
              </a:lnSpc>
            </a:pPr>
            <a:r>
              <a:rPr lang="en-US" b="true" sz="34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When a user enters a website's URL in their browser, a request is sent to the web server hosting that website.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40000"/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6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881402" y="252138"/>
            <a:ext cx="15338608" cy="103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89"/>
              </a:lnSpc>
            </a:pPr>
            <a:r>
              <a:rPr lang="en-US" b="true" sz="649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Distributed Denial of Service (DDOS)</a:t>
            </a:r>
          </a:p>
        </p:txBody>
      </p:sp>
    </p:spTree>
  </p:cSld>
  <p:clrMapOvr>
    <a:masterClrMapping/>
  </p:clrMapOvr>
</p:sld>
</file>

<file path=ppt/slides/slide7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935085" y="1567830"/>
            <a:ext cx="5787955" cy="835368"/>
          </a:xfrm>
          <a:custGeom>
            <a:avLst/>
            <a:gdLst/>
            <a:ahLst/>
            <a:cxnLst/>
            <a:rect r="r" b="b" t="t" l="l"/>
            <a:pathLst>
              <a:path h="835368" w="5787955">
                <a:moveTo>
                  <a:pt x="0" y="0"/>
                </a:moveTo>
                <a:lnTo>
                  <a:pt x="5787955" y="0"/>
                </a:lnTo>
                <a:lnTo>
                  <a:pt x="5787955" y="835368"/>
                </a:lnTo>
                <a:lnTo>
                  <a:pt x="0" y="835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5923" y="3142774"/>
            <a:ext cx="7340204" cy="2908666"/>
          </a:xfrm>
          <a:custGeom>
            <a:avLst/>
            <a:gdLst/>
            <a:ahLst/>
            <a:cxnLst/>
            <a:rect r="r" b="b" t="t" l="l"/>
            <a:pathLst>
              <a:path h="2908666" w="7340204">
                <a:moveTo>
                  <a:pt x="0" y="0"/>
                </a:moveTo>
                <a:lnTo>
                  <a:pt x="7340203" y="0"/>
                </a:lnTo>
                <a:lnTo>
                  <a:pt x="7340203" y="2908666"/>
                </a:lnTo>
                <a:lnTo>
                  <a:pt x="0" y="290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46550" y="6733828"/>
            <a:ext cx="2748284" cy="2868228"/>
          </a:xfrm>
          <a:custGeom>
            <a:avLst/>
            <a:gdLst/>
            <a:ahLst/>
            <a:cxnLst/>
            <a:rect r="r" b="b" t="t" l="l"/>
            <a:pathLst>
              <a:path h="2868228" w="2748284">
                <a:moveTo>
                  <a:pt x="0" y="0"/>
                </a:moveTo>
                <a:lnTo>
                  <a:pt x="2748284" y="0"/>
                </a:lnTo>
                <a:lnTo>
                  <a:pt x="2748284" y="2868228"/>
                </a:lnTo>
                <a:lnTo>
                  <a:pt x="0" y="28682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12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538473" y="7945686"/>
            <a:ext cx="2144567" cy="444510"/>
          </a:xfrm>
          <a:custGeom>
            <a:avLst/>
            <a:gdLst/>
            <a:ahLst/>
            <a:cxnLst/>
            <a:rect r="r" b="b" t="t" l="l"/>
            <a:pathLst>
              <a:path h="444510" w="2144567">
                <a:moveTo>
                  <a:pt x="0" y="0"/>
                </a:moveTo>
                <a:lnTo>
                  <a:pt x="2144567" y="0"/>
                </a:lnTo>
                <a:lnTo>
                  <a:pt x="2144567" y="444510"/>
                </a:lnTo>
                <a:lnTo>
                  <a:pt x="0" y="444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-333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951382" y="6733828"/>
            <a:ext cx="2320012" cy="2680686"/>
          </a:xfrm>
          <a:custGeom>
            <a:avLst/>
            <a:gdLst/>
            <a:ahLst/>
            <a:cxnLst/>
            <a:rect r="r" b="b" t="t" l="l"/>
            <a:pathLst>
              <a:path h="2680686" w="2320012">
                <a:moveTo>
                  <a:pt x="0" y="0"/>
                </a:moveTo>
                <a:lnTo>
                  <a:pt x="2320012" y="0"/>
                </a:lnTo>
                <a:lnTo>
                  <a:pt x="2320012" y="2680686"/>
                </a:lnTo>
                <a:lnTo>
                  <a:pt x="0" y="26806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-733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60828" y="2403198"/>
            <a:ext cx="1420574" cy="1420574"/>
          </a:xfrm>
          <a:custGeom>
            <a:avLst/>
            <a:gdLst/>
            <a:ahLst/>
            <a:cxnLst/>
            <a:rect r="r" b="b" t="t" l="l"/>
            <a:pathLst>
              <a:path h="1420574" w="1420574">
                <a:moveTo>
                  <a:pt x="0" y="0"/>
                </a:moveTo>
                <a:lnTo>
                  <a:pt x="1420574" y="0"/>
                </a:lnTo>
                <a:lnTo>
                  <a:pt x="1420574" y="1420574"/>
                </a:lnTo>
                <a:lnTo>
                  <a:pt x="0" y="14205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353690" y="3142774"/>
            <a:ext cx="7340204" cy="2908666"/>
          </a:xfrm>
          <a:custGeom>
            <a:avLst/>
            <a:gdLst/>
            <a:ahLst/>
            <a:cxnLst/>
            <a:rect r="r" b="b" t="t" l="l"/>
            <a:pathLst>
              <a:path h="2908666" w="7340204">
                <a:moveTo>
                  <a:pt x="0" y="0"/>
                </a:moveTo>
                <a:lnTo>
                  <a:pt x="7340203" y="0"/>
                </a:lnTo>
                <a:lnTo>
                  <a:pt x="7340203" y="2908666"/>
                </a:lnTo>
                <a:lnTo>
                  <a:pt x="0" y="290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878596" y="2702119"/>
            <a:ext cx="1320842" cy="1320842"/>
          </a:xfrm>
          <a:custGeom>
            <a:avLst/>
            <a:gdLst/>
            <a:ahLst/>
            <a:cxnLst/>
            <a:rect r="r" b="b" t="t" l="l"/>
            <a:pathLst>
              <a:path h="1320842" w="1320842">
                <a:moveTo>
                  <a:pt x="0" y="0"/>
                </a:moveTo>
                <a:lnTo>
                  <a:pt x="1320842" y="0"/>
                </a:lnTo>
                <a:lnTo>
                  <a:pt x="1320842" y="1320842"/>
                </a:lnTo>
                <a:lnTo>
                  <a:pt x="0" y="13208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950120" y="661713"/>
            <a:ext cx="970573" cy="1199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46"/>
              </a:lnSpc>
            </a:pPr>
            <a:r>
              <a:rPr lang="en-US" sz="1024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410289" y="1757730"/>
            <a:ext cx="5307319" cy="645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6"/>
              </a:lnSpc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does it attack?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56826" y="3241838"/>
            <a:ext cx="6251740" cy="26576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40"/>
              </a:lnSpc>
            </a:pPr>
            <a:r>
              <a:rPr lang="en-US" b="true" sz="34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When a user enters a website's URL in their browser, a request is sent to the web server hosting that website.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902654" y="3767649"/>
            <a:ext cx="6251740" cy="1606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40"/>
              </a:lnSpc>
            </a:pPr>
            <a:r>
              <a:rPr lang="en-US" b="true" sz="34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server can only handle a finite number of requests. (say: 1 million) at a time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1868518" y="6577614"/>
            <a:ext cx="2320012" cy="2680686"/>
          </a:xfrm>
          <a:custGeom>
            <a:avLst/>
            <a:gdLst/>
            <a:ahLst/>
            <a:cxnLst/>
            <a:rect r="r" b="b" t="t" l="l"/>
            <a:pathLst>
              <a:path h="2680686" w="2320012">
                <a:moveTo>
                  <a:pt x="0" y="0"/>
                </a:moveTo>
                <a:lnTo>
                  <a:pt x="2320012" y="0"/>
                </a:lnTo>
                <a:lnTo>
                  <a:pt x="2320012" y="2680686"/>
                </a:lnTo>
                <a:lnTo>
                  <a:pt x="0" y="26806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-733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4723297" y="7391301"/>
            <a:ext cx="1965864" cy="5543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40"/>
              </a:lnSpc>
            </a:pPr>
            <a:r>
              <a:rPr lang="en-US" b="true" sz="34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Patient ..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alphaModFix amt="40000"/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881402" y="252138"/>
            <a:ext cx="15338608" cy="103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89"/>
              </a:lnSpc>
            </a:pPr>
            <a:r>
              <a:rPr lang="en-US" b="true" sz="649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Distributed Denial of Service (DDOS)</a:t>
            </a:r>
          </a:p>
        </p:txBody>
      </p:sp>
    </p:spTree>
  </p:cSld>
  <p:clrMapOvr>
    <a:masterClrMapping/>
  </p:clrMapOvr>
</p:sld>
</file>

<file path=ppt/slides/slide7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935085" y="1567830"/>
            <a:ext cx="5787955" cy="835368"/>
          </a:xfrm>
          <a:custGeom>
            <a:avLst/>
            <a:gdLst/>
            <a:ahLst/>
            <a:cxnLst/>
            <a:rect r="r" b="b" t="t" l="l"/>
            <a:pathLst>
              <a:path h="835368" w="5787955">
                <a:moveTo>
                  <a:pt x="0" y="0"/>
                </a:moveTo>
                <a:lnTo>
                  <a:pt x="5787955" y="0"/>
                </a:lnTo>
                <a:lnTo>
                  <a:pt x="5787955" y="835368"/>
                </a:lnTo>
                <a:lnTo>
                  <a:pt x="0" y="835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5923" y="3142774"/>
            <a:ext cx="7340204" cy="2908666"/>
          </a:xfrm>
          <a:custGeom>
            <a:avLst/>
            <a:gdLst/>
            <a:ahLst/>
            <a:cxnLst/>
            <a:rect r="r" b="b" t="t" l="l"/>
            <a:pathLst>
              <a:path h="2908666" w="7340204">
                <a:moveTo>
                  <a:pt x="0" y="0"/>
                </a:moveTo>
                <a:lnTo>
                  <a:pt x="7340203" y="0"/>
                </a:lnTo>
                <a:lnTo>
                  <a:pt x="7340203" y="2908666"/>
                </a:lnTo>
                <a:lnTo>
                  <a:pt x="0" y="290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451797" y="6597318"/>
            <a:ext cx="2320012" cy="2680686"/>
          </a:xfrm>
          <a:custGeom>
            <a:avLst/>
            <a:gdLst/>
            <a:ahLst/>
            <a:cxnLst/>
            <a:rect r="r" b="b" t="t" l="l"/>
            <a:pathLst>
              <a:path h="2680686" w="2320012">
                <a:moveTo>
                  <a:pt x="0" y="0"/>
                </a:moveTo>
                <a:lnTo>
                  <a:pt x="2320012" y="0"/>
                </a:lnTo>
                <a:lnTo>
                  <a:pt x="2320012" y="2680686"/>
                </a:lnTo>
                <a:lnTo>
                  <a:pt x="0" y="26806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73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28745" y="2702119"/>
            <a:ext cx="1320842" cy="1320842"/>
          </a:xfrm>
          <a:custGeom>
            <a:avLst/>
            <a:gdLst/>
            <a:ahLst/>
            <a:cxnLst/>
            <a:rect r="r" b="b" t="t" l="l"/>
            <a:pathLst>
              <a:path h="1320842" w="1320842">
                <a:moveTo>
                  <a:pt x="0" y="0"/>
                </a:moveTo>
                <a:lnTo>
                  <a:pt x="1320842" y="0"/>
                </a:lnTo>
                <a:lnTo>
                  <a:pt x="1320842" y="1320842"/>
                </a:lnTo>
                <a:lnTo>
                  <a:pt x="0" y="13208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50120" y="661713"/>
            <a:ext cx="970573" cy="1199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46"/>
              </a:lnSpc>
            </a:pPr>
            <a:r>
              <a:rPr lang="en-US" sz="1024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410289" y="1757730"/>
            <a:ext cx="5307319" cy="645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6"/>
              </a:lnSpc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does it attack?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549587" y="3357368"/>
            <a:ext cx="6222222" cy="2446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07"/>
              </a:lnSpc>
            </a:pPr>
            <a:r>
              <a:rPr lang="en-US" b="true" sz="3172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criminal can use software to force thousands of innocent computers worldwide to send viewing requests to a web server.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527093" y="6577614"/>
            <a:ext cx="1816626" cy="2700390"/>
          </a:xfrm>
          <a:custGeom>
            <a:avLst/>
            <a:gdLst/>
            <a:ahLst/>
            <a:cxnLst/>
            <a:rect r="r" b="b" t="t" l="l"/>
            <a:pathLst>
              <a:path h="2700390" w="1816626">
                <a:moveTo>
                  <a:pt x="0" y="0"/>
                </a:moveTo>
                <a:lnTo>
                  <a:pt x="1816626" y="0"/>
                </a:lnTo>
                <a:lnTo>
                  <a:pt x="1816626" y="2700390"/>
                </a:lnTo>
                <a:lnTo>
                  <a:pt x="0" y="27003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-38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731134" y="6577614"/>
            <a:ext cx="2144567" cy="444510"/>
          </a:xfrm>
          <a:custGeom>
            <a:avLst/>
            <a:gdLst/>
            <a:ahLst/>
            <a:cxnLst/>
            <a:rect r="r" b="b" t="t" l="l"/>
            <a:pathLst>
              <a:path h="444510" w="2144567">
                <a:moveTo>
                  <a:pt x="0" y="0"/>
                </a:moveTo>
                <a:lnTo>
                  <a:pt x="2144567" y="0"/>
                </a:lnTo>
                <a:lnTo>
                  <a:pt x="2144567" y="444510"/>
                </a:lnTo>
                <a:lnTo>
                  <a:pt x="0" y="4445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-333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731134" y="7022124"/>
            <a:ext cx="2144567" cy="444510"/>
          </a:xfrm>
          <a:custGeom>
            <a:avLst/>
            <a:gdLst/>
            <a:ahLst/>
            <a:cxnLst/>
            <a:rect r="r" b="b" t="t" l="l"/>
            <a:pathLst>
              <a:path h="444510" w="2144567">
                <a:moveTo>
                  <a:pt x="0" y="0"/>
                </a:moveTo>
                <a:lnTo>
                  <a:pt x="2144567" y="0"/>
                </a:lnTo>
                <a:lnTo>
                  <a:pt x="2144567" y="444510"/>
                </a:lnTo>
                <a:lnTo>
                  <a:pt x="0" y="4445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-333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731134" y="7493151"/>
            <a:ext cx="2144567" cy="444510"/>
          </a:xfrm>
          <a:custGeom>
            <a:avLst/>
            <a:gdLst/>
            <a:ahLst/>
            <a:cxnLst/>
            <a:rect r="r" b="b" t="t" l="l"/>
            <a:pathLst>
              <a:path h="444510" w="2144567">
                <a:moveTo>
                  <a:pt x="0" y="0"/>
                </a:moveTo>
                <a:lnTo>
                  <a:pt x="2144567" y="0"/>
                </a:lnTo>
                <a:lnTo>
                  <a:pt x="2144567" y="444510"/>
                </a:lnTo>
                <a:lnTo>
                  <a:pt x="0" y="4445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-333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731134" y="7937661"/>
            <a:ext cx="2144567" cy="444510"/>
          </a:xfrm>
          <a:custGeom>
            <a:avLst/>
            <a:gdLst/>
            <a:ahLst/>
            <a:cxnLst/>
            <a:rect r="r" b="b" t="t" l="l"/>
            <a:pathLst>
              <a:path h="444510" w="2144567">
                <a:moveTo>
                  <a:pt x="0" y="0"/>
                </a:moveTo>
                <a:lnTo>
                  <a:pt x="2144567" y="0"/>
                </a:lnTo>
                <a:lnTo>
                  <a:pt x="2144567" y="444510"/>
                </a:lnTo>
                <a:lnTo>
                  <a:pt x="0" y="4445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-333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731134" y="8382171"/>
            <a:ext cx="2144567" cy="444510"/>
          </a:xfrm>
          <a:custGeom>
            <a:avLst/>
            <a:gdLst/>
            <a:ahLst/>
            <a:cxnLst/>
            <a:rect r="r" b="b" t="t" l="l"/>
            <a:pathLst>
              <a:path h="444510" w="2144567">
                <a:moveTo>
                  <a:pt x="0" y="0"/>
                </a:moveTo>
                <a:lnTo>
                  <a:pt x="2144567" y="0"/>
                </a:lnTo>
                <a:lnTo>
                  <a:pt x="2144567" y="444510"/>
                </a:lnTo>
                <a:lnTo>
                  <a:pt x="0" y="4445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-333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149757" y="8931458"/>
            <a:ext cx="5307319" cy="645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6"/>
              </a:lnSpc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x100000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40000"/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6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881402" y="252138"/>
            <a:ext cx="15338608" cy="103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89"/>
              </a:lnSpc>
            </a:pPr>
            <a:r>
              <a:rPr lang="en-US" b="true" sz="649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Distributed Denial of Service (DDOS)</a:t>
            </a:r>
          </a:p>
        </p:txBody>
      </p:sp>
    </p:spTree>
  </p:cSld>
  <p:clrMapOvr>
    <a:masterClrMapping/>
  </p:clrMapOvr>
</p:sld>
</file>

<file path=ppt/slides/slide7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935085" y="1567830"/>
            <a:ext cx="5787955" cy="835368"/>
          </a:xfrm>
          <a:custGeom>
            <a:avLst/>
            <a:gdLst/>
            <a:ahLst/>
            <a:cxnLst/>
            <a:rect r="r" b="b" t="t" l="l"/>
            <a:pathLst>
              <a:path h="835368" w="5787955">
                <a:moveTo>
                  <a:pt x="0" y="0"/>
                </a:moveTo>
                <a:lnTo>
                  <a:pt x="5787955" y="0"/>
                </a:lnTo>
                <a:lnTo>
                  <a:pt x="5787955" y="835368"/>
                </a:lnTo>
                <a:lnTo>
                  <a:pt x="0" y="835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5923" y="3142774"/>
            <a:ext cx="7340204" cy="2908666"/>
          </a:xfrm>
          <a:custGeom>
            <a:avLst/>
            <a:gdLst/>
            <a:ahLst/>
            <a:cxnLst/>
            <a:rect r="r" b="b" t="t" l="l"/>
            <a:pathLst>
              <a:path h="2908666" w="7340204">
                <a:moveTo>
                  <a:pt x="0" y="0"/>
                </a:moveTo>
                <a:lnTo>
                  <a:pt x="7340203" y="0"/>
                </a:lnTo>
                <a:lnTo>
                  <a:pt x="7340203" y="2908666"/>
                </a:lnTo>
                <a:lnTo>
                  <a:pt x="0" y="2908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451797" y="6597318"/>
            <a:ext cx="2320012" cy="2680686"/>
          </a:xfrm>
          <a:custGeom>
            <a:avLst/>
            <a:gdLst/>
            <a:ahLst/>
            <a:cxnLst/>
            <a:rect r="r" b="b" t="t" l="l"/>
            <a:pathLst>
              <a:path h="2680686" w="2320012">
                <a:moveTo>
                  <a:pt x="0" y="0"/>
                </a:moveTo>
                <a:lnTo>
                  <a:pt x="2320012" y="0"/>
                </a:lnTo>
                <a:lnTo>
                  <a:pt x="2320012" y="2680686"/>
                </a:lnTo>
                <a:lnTo>
                  <a:pt x="0" y="26806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73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353690" y="3142774"/>
            <a:ext cx="8533667" cy="2908666"/>
          </a:xfrm>
          <a:custGeom>
            <a:avLst/>
            <a:gdLst/>
            <a:ahLst/>
            <a:cxnLst/>
            <a:rect r="r" b="b" t="t" l="l"/>
            <a:pathLst>
              <a:path h="2908666" w="8533667">
                <a:moveTo>
                  <a:pt x="0" y="0"/>
                </a:moveTo>
                <a:lnTo>
                  <a:pt x="8533666" y="0"/>
                </a:lnTo>
                <a:lnTo>
                  <a:pt x="8533666" y="2908666"/>
                </a:lnTo>
                <a:lnTo>
                  <a:pt x="0" y="29086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28745" y="2702119"/>
            <a:ext cx="1320842" cy="1320842"/>
          </a:xfrm>
          <a:custGeom>
            <a:avLst/>
            <a:gdLst/>
            <a:ahLst/>
            <a:cxnLst/>
            <a:rect r="r" b="b" t="t" l="l"/>
            <a:pathLst>
              <a:path h="1320842" w="1320842">
                <a:moveTo>
                  <a:pt x="0" y="0"/>
                </a:moveTo>
                <a:lnTo>
                  <a:pt x="1320842" y="0"/>
                </a:lnTo>
                <a:lnTo>
                  <a:pt x="1320842" y="1320842"/>
                </a:lnTo>
                <a:lnTo>
                  <a:pt x="0" y="13208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834495" y="2807267"/>
            <a:ext cx="1215695" cy="1215695"/>
          </a:xfrm>
          <a:custGeom>
            <a:avLst/>
            <a:gdLst/>
            <a:ahLst/>
            <a:cxnLst/>
            <a:rect r="r" b="b" t="t" l="l"/>
            <a:pathLst>
              <a:path h="1215695" w="1215695">
                <a:moveTo>
                  <a:pt x="0" y="0"/>
                </a:moveTo>
                <a:lnTo>
                  <a:pt x="1215695" y="0"/>
                </a:lnTo>
                <a:lnTo>
                  <a:pt x="1215695" y="1215695"/>
                </a:lnTo>
                <a:lnTo>
                  <a:pt x="0" y="12156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50120" y="661713"/>
            <a:ext cx="970573" cy="1199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46"/>
              </a:lnSpc>
            </a:pPr>
            <a:r>
              <a:rPr lang="en-US" sz="1024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881402" y="252138"/>
            <a:ext cx="15338608" cy="103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89"/>
              </a:lnSpc>
            </a:pPr>
            <a:r>
              <a:rPr lang="en-US" b="true" sz="649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Distributed Denial of Service (DDOS)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410289" y="1757730"/>
            <a:ext cx="5307319" cy="645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6"/>
              </a:lnSpc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How does it attack?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49587" y="3357368"/>
            <a:ext cx="6222222" cy="2446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07"/>
              </a:lnSpc>
            </a:pPr>
            <a:r>
              <a:rPr lang="en-US" b="true" sz="3172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criminal can use software to force thousands of innocent computers worldwide to send viewing requests to a web server.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527093" y="6577614"/>
            <a:ext cx="1816626" cy="2700390"/>
          </a:xfrm>
          <a:custGeom>
            <a:avLst/>
            <a:gdLst/>
            <a:ahLst/>
            <a:cxnLst/>
            <a:rect r="r" b="b" t="t" l="l"/>
            <a:pathLst>
              <a:path h="2700390" w="1816626">
                <a:moveTo>
                  <a:pt x="0" y="0"/>
                </a:moveTo>
                <a:lnTo>
                  <a:pt x="1816626" y="0"/>
                </a:lnTo>
                <a:lnTo>
                  <a:pt x="1816626" y="2700390"/>
                </a:lnTo>
                <a:lnTo>
                  <a:pt x="0" y="27003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-38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731134" y="6577614"/>
            <a:ext cx="2144567" cy="444510"/>
          </a:xfrm>
          <a:custGeom>
            <a:avLst/>
            <a:gdLst/>
            <a:ahLst/>
            <a:cxnLst/>
            <a:rect r="r" b="b" t="t" l="l"/>
            <a:pathLst>
              <a:path h="444510" w="2144567">
                <a:moveTo>
                  <a:pt x="0" y="0"/>
                </a:moveTo>
                <a:lnTo>
                  <a:pt x="2144567" y="0"/>
                </a:lnTo>
                <a:lnTo>
                  <a:pt x="2144567" y="444510"/>
                </a:lnTo>
                <a:lnTo>
                  <a:pt x="0" y="4445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-333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731134" y="7022124"/>
            <a:ext cx="2144567" cy="444510"/>
          </a:xfrm>
          <a:custGeom>
            <a:avLst/>
            <a:gdLst/>
            <a:ahLst/>
            <a:cxnLst/>
            <a:rect r="r" b="b" t="t" l="l"/>
            <a:pathLst>
              <a:path h="444510" w="2144567">
                <a:moveTo>
                  <a:pt x="0" y="0"/>
                </a:moveTo>
                <a:lnTo>
                  <a:pt x="2144567" y="0"/>
                </a:lnTo>
                <a:lnTo>
                  <a:pt x="2144567" y="444510"/>
                </a:lnTo>
                <a:lnTo>
                  <a:pt x="0" y="4445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-333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731134" y="7493151"/>
            <a:ext cx="2144567" cy="444510"/>
          </a:xfrm>
          <a:custGeom>
            <a:avLst/>
            <a:gdLst/>
            <a:ahLst/>
            <a:cxnLst/>
            <a:rect r="r" b="b" t="t" l="l"/>
            <a:pathLst>
              <a:path h="444510" w="2144567">
                <a:moveTo>
                  <a:pt x="0" y="0"/>
                </a:moveTo>
                <a:lnTo>
                  <a:pt x="2144567" y="0"/>
                </a:lnTo>
                <a:lnTo>
                  <a:pt x="2144567" y="444510"/>
                </a:lnTo>
                <a:lnTo>
                  <a:pt x="0" y="4445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-333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2731134" y="7937661"/>
            <a:ext cx="2144567" cy="444510"/>
          </a:xfrm>
          <a:custGeom>
            <a:avLst/>
            <a:gdLst/>
            <a:ahLst/>
            <a:cxnLst/>
            <a:rect r="r" b="b" t="t" l="l"/>
            <a:pathLst>
              <a:path h="444510" w="2144567">
                <a:moveTo>
                  <a:pt x="0" y="0"/>
                </a:moveTo>
                <a:lnTo>
                  <a:pt x="2144567" y="0"/>
                </a:lnTo>
                <a:lnTo>
                  <a:pt x="2144567" y="444510"/>
                </a:lnTo>
                <a:lnTo>
                  <a:pt x="0" y="4445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-333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731134" y="8382171"/>
            <a:ext cx="2144567" cy="444510"/>
          </a:xfrm>
          <a:custGeom>
            <a:avLst/>
            <a:gdLst/>
            <a:ahLst/>
            <a:cxnLst/>
            <a:rect r="r" b="b" t="t" l="l"/>
            <a:pathLst>
              <a:path h="444510" w="2144567">
                <a:moveTo>
                  <a:pt x="0" y="0"/>
                </a:moveTo>
                <a:lnTo>
                  <a:pt x="2144567" y="0"/>
                </a:lnTo>
                <a:lnTo>
                  <a:pt x="2144567" y="444510"/>
                </a:lnTo>
                <a:lnTo>
                  <a:pt x="0" y="4445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-333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149757" y="8931458"/>
            <a:ext cx="5307319" cy="645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6"/>
              </a:lnSpc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x100000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59130" y="1416495"/>
            <a:ext cx="4892667" cy="1104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24"/>
              </a:lnSpc>
            </a:pPr>
            <a:r>
              <a:rPr lang="en-US" b="true" sz="2353">
                <a:solidFill>
                  <a:srgbClr val="FA643F"/>
                </a:solidFill>
                <a:latin typeface="Poppins Bold"/>
                <a:ea typeface="Poppins Bold"/>
                <a:cs typeface="Poppins Bold"/>
                <a:sym typeface="Poppins Bold"/>
              </a:rPr>
              <a:t>Distributed = Many computers</a:t>
            </a:r>
          </a:p>
          <a:p>
            <a:pPr algn="l">
              <a:lnSpc>
                <a:spcPts val="2824"/>
              </a:lnSpc>
            </a:pPr>
            <a:r>
              <a:rPr lang="en-US" b="true" sz="2353">
                <a:solidFill>
                  <a:srgbClr val="FA643F"/>
                </a:solidFill>
                <a:latin typeface="Poppins Bold"/>
                <a:ea typeface="Poppins Bold"/>
                <a:cs typeface="Poppins Bold"/>
                <a:sym typeface="Poppins Bold"/>
              </a:rPr>
              <a:t>Denial of Service = Deny user from using a service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758853" y="3582862"/>
            <a:ext cx="7791785" cy="18240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06"/>
              </a:lnSpc>
            </a:pPr>
            <a:r>
              <a:rPr lang="en-US" b="true" sz="292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server becomes overloaded and may be unable to fulfill legitimate user requests. This can slow down the website or cause it to go offline entirely.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14899998" y="6577614"/>
            <a:ext cx="2320012" cy="2680686"/>
          </a:xfrm>
          <a:custGeom>
            <a:avLst/>
            <a:gdLst/>
            <a:ahLst/>
            <a:cxnLst/>
            <a:rect r="r" b="b" t="t" l="l"/>
            <a:pathLst>
              <a:path h="2680686" w="2320012">
                <a:moveTo>
                  <a:pt x="0" y="0"/>
                </a:moveTo>
                <a:lnTo>
                  <a:pt x="2320012" y="0"/>
                </a:lnTo>
                <a:lnTo>
                  <a:pt x="2320012" y="2680686"/>
                </a:lnTo>
                <a:lnTo>
                  <a:pt x="0" y="26806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733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9709039" y="6597318"/>
            <a:ext cx="2748284" cy="2868228"/>
          </a:xfrm>
          <a:custGeom>
            <a:avLst/>
            <a:gdLst/>
            <a:ahLst/>
            <a:cxnLst/>
            <a:rect r="r" b="b" t="t" l="l"/>
            <a:pathLst>
              <a:path h="2868228" w="2748284">
                <a:moveTo>
                  <a:pt x="0" y="0"/>
                </a:moveTo>
                <a:lnTo>
                  <a:pt x="2748284" y="0"/>
                </a:lnTo>
                <a:lnTo>
                  <a:pt x="2748284" y="2868228"/>
                </a:lnTo>
                <a:lnTo>
                  <a:pt x="0" y="286822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-128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10800000">
            <a:off x="12582462" y="7493151"/>
            <a:ext cx="2144567" cy="444510"/>
          </a:xfrm>
          <a:custGeom>
            <a:avLst/>
            <a:gdLst/>
            <a:ahLst/>
            <a:cxnLst/>
            <a:rect r="r" b="b" t="t" l="l"/>
            <a:pathLst>
              <a:path h="444510" w="2144567">
                <a:moveTo>
                  <a:pt x="0" y="0"/>
                </a:moveTo>
                <a:lnTo>
                  <a:pt x="2144567" y="0"/>
                </a:lnTo>
                <a:lnTo>
                  <a:pt x="2144567" y="444510"/>
                </a:lnTo>
                <a:lnTo>
                  <a:pt x="0" y="4445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-333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2934134" y="7889382"/>
            <a:ext cx="1965864" cy="1606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40"/>
              </a:lnSpc>
            </a:pPr>
            <a:r>
              <a:rPr lang="en-US" b="true" sz="34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Sorry can't do it! 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alphaModFix amt="40000"/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22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7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935085" y="1567830"/>
            <a:ext cx="5787955" cy="835368"/>
          </a:xfrm>
          <a:custGeom>
            <a:avLst/>
            <a:gdLst/>
            <a:ahLst/>
            <a:cxnLst/>
            <a:rect r="r" b="b" t="t" l="l"/>
            <a:pathLst>
              <a:path h="835368" w="5787955">
                <a:moveTo>
                  <a:pt x="0" y="0"/>
                </a:moveTo>
                <a:lnTo>
                  <a:pt x="5787955" y="0"/>
                </a:lnTo>
                <a:lnTo>
                  <a:pt x="5787955" y="835368"/>
                </a:lnTo>
                <a:lnTo>
                  <a:pt x="0" y="835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169621" y="3212098"/>
            <a:ext cx="9549485" cy="1625689"/>
          </a:xfrm>
          <a:custGeom>
            <a:avLst/>
            <a:gdLst/>
            <a:ahLst/>
            <a:cxnLst/>
            <a:rect r="r" b="b" t="t" l="l"/>
            <a:pathLst>
              <a:path h="1625689" w="9549485">
                <a:moveTo>
                  <a:pt x="0" y="0"/>
                </a:moveTo>
                <a:lnTo>
                  <a:pt x="9549485" y="0"/>
                </a:lnTo>
                <a:lnTo>
                  <a:pt x="9549485" y="1625689"/>
                </a:lnTo>
                <a:lnTo>
                  <a:pt x="0" y="1625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950120" y="661713"/>
            <a:ext cx="970573" cy="1199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46"/>
              </a:lnSpc>
            </a:pPr>
            <a:r>
              <a:rPr lang="en-US" sz="1024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841930" y="1636251"/>
            <a:ext cx="7985130" cy="645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6"/>
              </a:lnSpc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Signs to detect a DDOS attack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3471221" y="2497849"/>
            <a:ext cx="1420574" cy="1420574"/>
          </a:xfrm>
          <a:custGeom>
            <a:avLst/>
            <a:gdLst/>
            <a:ahLst/>
            <a:cxnLst/>
            <a:rect r="r" b="b" t="t" l="l"/>
            <a:pathLst>
              <a:path h="1420574" w="1420574">
                <a:moveTo>
                  <a:pt x="0" y="0"/>
                </a:moveTo>
                <a:lnTo>
                  <a:pt x="1420574" y="0"/>
                </a:lnTo>
                <a:lnTo>
                  <a:pt x="1420574" y="1420574"/>
                </a:lnTo>
                <a:lnTo>
                  <a:pt x="0" y="1420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365295" y="5519938"/>
            <a:ext cx="9549485" cy="1625689"/>
          </a:xfrm>
          <a:custGeom>
            <a:avLst/>
            <a:gdLst/>
            <a:ahLst/>
            <a:cxnLst/>
            <a:rect r="r" b="b" t="t" l="l"/>
            <a:pathLst>
              <a:path h="1625689" w="9549485">
                <a:moveTo>
                  <a:pt x="0" y="0"/>
                </a:moveTo>
                <a:lnTo>
                  <a:pt x="9549485" y="0"/>
                </a:lnTo>
                <a:lnTo>
                  <a:pt x="9549485" y="1625689"/>
                </a:lnTo>
                <a:lnTo>
                  <a:pt x="0" y="1625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716761" y="5009959"/>
            <a:ext cx="1320842" cy="1320842"/>
          </a:xfrm>
          <a:custGeom>
            <a:avLst/>
            <a:gdLst/>
            <a:ahLst/>
            <a:cxnLst/>
            <a:rect r="r" b="b" t="t" l="l"/>
            <a:pathLst>
              <a:path h="1320842" w="1320842">
                <a:moveTo>
                  <a:pt x="0" y="0"/>
                </a:moveTo>
                <a:lnTo>
                  <a:pt x="1320842" y="0"/>
                </a:lnTo>
                <a:lnTo>
                  <a:pt x="1320842" y="1320842"/>
                </a:lnTo>
                <a:lnTo>
                  <a:pt x="0" y="13208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365295" y="7890052"/>
            <a:ext cx="9549485" cy="1625689"/>
          </a:xfrm>
          <a:custGeom>
            <a:avLst/>
            <a:gdLst/>
            <a:ahLst/>
            <a:cxnLst/>
            <a:rect r="r" b="b" t="t" l="l"/>
            <a:pathLst>
              <a:path h="1625689" w="9549485">
                <a:moveTo>
                  <a:pt x="0" y="0"/>
                </a:moveTo>
                <a:lnTo>
                  <a:pt x="9549485" y="0"/>
                </a:lnTo>
                <a:lnTo>
                  <a:pt x="9549485" y="1625689"/>
                </a:lnTo>
                <a:lnTo>
                  <a:pt x="0" y="1625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716761" y="7380073"/>
            <a:ext cx="1320842" cy="1320842"/>
          </a:xfrm>
          <a:custGeom>
            <a:avLst/>
            <a:gdLst/>
            <a:ahLst/>
            <a:cxnLst/>
            <a:rect r="r" b="b" t="t" l="l"/>
            <a:pathLst>
              <a:path h="1320842" w="1320842">
                <a:moveTo>
                  <a:pt x="0" y="0"/>
                </a:moveTo>
                <a:lnTo>
                  <a:pt x="1320842" y="0"/>
                </a:lnTo>
                <a:lnTo>
                  <a:pt x="1320842" y="1320842"/>
                </a:lnTo>
                <a:lnTo>
                  <a:pt x="0" y="13208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228103" y="6051506"/>
            <a:ext cx="8013527" cy="530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48"/>
              </a:lnSpc>
            </a:pPr>
            <a:r>
              <a:rPr lang="en-US" b="true" sz="328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Inability to access certain websites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228103" y="3461587"/>
            <a:ext cx="8013527" cy="1031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48"/>
              </a:lnSpc>
            </a:pPr>
            <a:r>
              <a:rPr lang="en-US" b="true" sz="328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Slow network performance (opening files or accessing certain websites)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137237" y="8170901"/>
            <a:ext cx="8013527" cy="1031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48"/>
              </a:lnSpc>
            </a:pPr>
            <a:r>
              <a:rPr lang="en-US" b="true" sz="328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Large amounts of spam email reaching the user’s email account.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40000"/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4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8" id="18"/>
          <p:cNvSpPr txBox="true"/>
          <p:nvPr/>
        </p:nvSpPr>
        <p:spPr>
          <a:xfrm rot="0">
            <a:off x="1881402" y="252138"/>
            <a:ext cx="15338608" cy="103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89"/>
              </a:lnSpc>
            </a:pPr>
            <a:r>
              <a:rPr lang="en-US" b="true" sz="649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Distributed Denial of Service (DDOS)</a:t>
            </a:r>
          </a:p>
        </p:txBody>
      </p:sp>
    </p:spTree>
  </p:cSld>
  <p:clrMapOvr>
    <a:masterClrMapping/>
  </p:clrMapOvr>
</p:sld>
</file>

<file path=ppt/slides/slide7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B8D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26992" y="1418395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26992" y="3480052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49470" y="3481714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26992" y="5541709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512369" y="6112702"/>
            <a:ext cx="596872" cy="77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99416" y="5961497"/>
            <a:ext cx="2927979" cy="492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Malware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3049470" y="5542540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3534847" y="6113533"/>
            <a:ext cx="596872" cy="77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221894" y="5962328"/>
            <a:ext cx="2927979" cy="492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Phishing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3049470" y="1396366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026992" y="7524250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512369" y="8095243"/>
            <a:ext cx="596872" cy="77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199416" y="7944038"/>
            <a:ext cx="2927979" cy="492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Pharming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3049470" y="7524250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19545" y="3693699"/>
            <a:ext cx="5612104" cy="5612104"/>
          </a:xfrm>
          <a:custGeom>
            <a:avLst/>
            <a:gdLst/>
            <a:ahLst/>
            <a:cxnLst/>
            <a:rect r="r" b="b" t="t" l="l"/>
            <a:pathLst>
              <a:path h="5612104" w="5612104">
                <a:moveTo>
                  <a:pt x="0" y="0"/>
                </a:moveTo>
                <a:lnTo>
                  <a:pt x="5612104" y="0"/>
                </a:lnTo>
                <a:lnTo>
                  <a:pt x="5612104" y="5612104"/>
                </a:lnTo>
                <a:lnTo>
                  <a:pt x="0" y="56121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028700" y="4013357"/>
            <a:ext cx="5330539" cy="15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00"/>
              </a:lnSpc>
            </a:pPr>
            <a:r>
              <a:rPr lang="en-US" sz="13000">
                <a:solidFill>
                  <a:srgbClr val="FFFFFF"/>
                </a:solidFill>
                <a:latin typeface="Lumios Marker"/>
                <a:ea typeface="Lumios Marker"/>
                <a:cs typeface="Lumios Marker"/>
                <a:sym typeface="Lumios Marker"/>
              </a:rPr>
              <a:t>Threat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852376"/>
            <a:ext cx="5330539" cy="253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Cyber </a:t>
            </a:r>
          </a:p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Security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602545" y="1943646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B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249464" y="1644546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Brute-Force Attack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512369" y="4077238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249464" y="3684174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Data Interception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534847" y="4078901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H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131718" y="3903884"/>
            <a:ext cx="2927979" cy="48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Hacking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534847" y="1993553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131718" y="1884623"/>
            <a:ext cx="2927979" cy="48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DDOS Attack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534847" y="8121437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4131718" y="7728372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Social Engineering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2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7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3823" y="1866751"/>
            <a:ext cx="16252329" cy="6326040"/>
          </a:xfrm>
          <a:custGeom>
            <a:avLst/>
            <a:gdLst/>
            <a:ahLst/>
            <a:cxnLst/>
            <a:rect r="r" b="b" t="t" l="l"/>
            <a:pathLst>
              <a:path h="6326040" w="16252329">
                <a:moveTo>
                  <a:pt x="0" y="0"/>
                </a:moveTo>
                <a:lnTo>
                  <a:pt x="16252329" y="0"/>
                </a:lnTo>
                <a:lnTo>
                  <a:pt x="16252329" y="6326040"/>
                </a:lnTo>
                <a:lnTo>
                  <a:pt x="0" y="6326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50120" y="661713"/>
            <a:ext cx="970573" cy="1199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46"/>
              </a:lnSpc>
            </a:pPr>
            <a:r>
              <a:rPr lang="en-US" sz="1024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27248" y="2388181"/>
            <a:ext cx="16018565" cy="42573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96819" indent="-298940" lvl="2">
              <a:lnSpc>
                <a:spcPts val="4706"/>
              </a:lnSpc>
              <a:buFont typeface="Arial"/>
              <a:buChar char="⚬"/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Data interception involves stealing data by accessing wired or wireless communication links, typically with the aim of </a:t>
            </a:r>
            <a:r>
              <a:rPr lang="en-US" b="true" sz="3923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compromising privacy</a:t>
            </a: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or </a:t>
            </a:r>
            <a:r>
              <a:rPr lang="en-US" b="true" sz="3923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obtaining confidential information. </a:t>
            </a:r>
          </a:p>
          <a:p>
            <a:pPr algn="l" marL="896819" indent="-298940" lvl="2">
              <a:lnSpc>
                <a:spcPts val="4706"/>
              </a:lnSpc>
              <a:buFont typeface="Arial"/>
              <a:buChar char="⚬"/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This can be achieved using a </a:t>
            </a:r>
            <a:r>
              <a:rPr lang="en-US" b="true" sz="3923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packet sniffer</a:t>
            </a: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a tool that examines data packets transmitted over a network and sends intercepted data to the hacker.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0000"/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881402" y="252138"/>
            <a:ext cx="15338608" cy="103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89"/>
              </a:lnSpc>
            </a:pPr>
            <a:r>
              <a:rPr lang="en-US" b="true" sz="649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Data Interception</a:t>
            </a:r>
          </a:p>
        </p:txBody>
      </p:sp>
    </p:spTree>
  </p:cSld>
  <p:clrMapOvr>
    <a:masterClrMapping/>
  </p:clrMapOvr>
</p:sld>
</file>

<file path=ppt/slides/slide7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950120" y="661713"/>
            <a:ext cx="970573" cy="1199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46"/>
              </a:lnSpc>
            </a:pPr>
            <a:r>
              <a:rPr lang="en-US" sz="1024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5935085" y="1567830"/>
            <a:ext cx="5787955" cy="835368"/>
          </a:xfrm>
          <a:custGeom>
            <a:avLst/>
            <a:gdLst/>
            <a:ahLst/>
            <a:cxnLst/>
            <a:rect r="r" b="b" t="t" l="l"/>
            <a:pathLst>
              <a:path h="835368" w="5787955">
                <a:moveTo>
                  <a:pt x="0" y="0"/>
                </a:moveTo>
                <a:lnTo>
                  <a:pt x="5787955" y="0"/>
                </a:lnTo>
                <a:lnTo>
                  <a:pt x="5787955" y="835368"/>
                </a:lnTo>
                <a:lnTo>
                  <a:pt x="0" y="8353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841930" y="1636251"/>
            <a:ext cx="7985130" cy="645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06"/>
              </a:lnSpc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 tackle data interception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4169621" y="3212098"/>
            <a:ext cx="9549485" cy="1625689"/>
          </a:xfrm>
          <a:custGeom>
            <a:avLst/>
            <a:gdLst/>
            <a:ahLst/>
            <a:cxnLst/>
            <a:rect r="r" b="b" t="t" l="l"/>
            <a:pathLst>
              <a:path h="1625689" w="9549485">
                <a:moveTo>
                  <a:pt x="0" y="0"/>
                </a:moveTo>
                <a:lnTo>
                  <a:pt x="9549485" y="0"/>
                </a:lnTo>
                <a:lnTo>
                  <a:pt x="9549485" y="1625689"/>
                </a:lnTo>
                <a:lnTo>
                  <a:pt x="0" y="1625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471221" y="2497849"/>
            <a:ext cx="1420574" cy="1420574"/>
          </a:xfrm>
          <a:custGeom>
            <a:avLst/>
            <a:gdLst/>
            <a:ahLst/>
            <a:cxnLst/>
            <a:rect r="r" b="b" t="t" l="l"/>
            <a:pathLst>
              <a:path h="1420574" w="1420574">
                <a:moveTo>
                  <a:pt x="0" y="0"/>
                </a:moveTo>
                <a:lnTo>
                  <a:pt x="1420574" y="0"/>
                </a:lnTo>
                <a:lnTo>
                  <a:pt x="1420574" y="1420574"/>
                </a:lnTo>
                <a:lnTo>
                  <a:pt x="0" y="14205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941563" y="3388409"/>
            <a:ext cx="8013527" cy="1031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48"/>
              </a:lnSpc>
            </a:pPr>
            <a:r>
              <a:rPr lang="en-US" b="true" sz="328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Encryption of data. </a:t>
            </a:r>
          </a:p>
          <a:p>
            <a:pPr algn="ctr">
              <a:lnSpc>
                <a:spcPts val="3948"/>
              </a:lnSpc>
            </a:pPr>
            <a:r>
              <a:rPr lang="en-US" b="true" sz="328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Eg. Wired Equivalency privacy (WEP)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4169621" y="5857749"/>
            <a:ext cx="9549485" cy="3714961"/>
          </a:xfrm>
          <a:custGeom>
            <a:avLst/>
            <a:gdLst/>
            <a:ahLst/>
            <a:cxnLst/>
            <a:rect r="r" b="b" t="t" l="l"/>
            <a:pathLst>
              <a:path h="3714961" w="9549485">
                <a:moveTo>
                  <a:pt x="0" y="0"/>
                </a:moveTo>
                <a:lnTo>
                  <a:pt x="9549485" y="0"/>
                </a:lnTo>
                <a:lnTo>
                  <a:pt x="9549485" y="3714961"/>
                </a:lnTo>
                <a:lnTo>
                  <a:pt x="0" y="37149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941563" y="6034060"/>
            <a:ext cx="8013527" cy="3030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48"/>
              </a:lnSpc>
            </a:pPr>
            <a:r>
              <a:rPr lang="en-US" b="true" sz="328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It is crucial to avoid using Wi-Fi (wireless) connectivity in public places like airports because data transmitted over unencrypted connections can be intercepted by anyone within range.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716761" y="5009959"/>
            <a:ext cx="1320842" cy="1320842"/>
          </a:xfrm>
          <a:custGeom>
            <a:avLst/>
            <a:gdLst/>
            <a:ahLst/>
            <a:cxnLst/>
            <a:rect r="r" b="b" t="t" l="l"/>
            <a:pathLst>
              <a:path h="1320842" w="1320842">
                <a:moveTo>
                  <a:pt x="0" y="0"/>
                </a:moveTo>
                <a:lnTo>
                  <a:pt x="1320842" y="0"/>
                </a:lnTo>
                <a:lnTo>
                  <a:pt x="1320842" y="1320842"/>
                </a:lnTo>
                <a:lnTo>
                  <a:pt x="0" y="13208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40000"/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4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1881402" y="252138"/>
            <a:ext cx="15338608" cy="103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89"/>
              </a:lnSpc>
            </a:pPr>
            <a:r>
              <a:rPr lang="en-US" b="true" sz="649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Data Interception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8245" y="5452228"/>
            <a:ext cx="9979422" cy="2086606"/>
          </a:xfrm>
          <a:custGeom>
            <a:avLst/>
            <a:gdLst/>
            <a:ahLst/>
            <a:cxnLst/>
            <a:rect r="r" b="b" t="t" l="l"/>
            <a:pathLst>
              <a:path h="2086606" w="9979422">
                <a:moveTo>
                  <a:pt x="0" y="0"/>
                </a:moveTo>
                <a:lnTo>
                  <a:pt x="9979422" y="0"/>
                </a:lnTo>
                <a:lnTo>
                  <a:pt x="9979422" y="2086606"/>
                </a:lnTo>
                <a:lnTo>
                  <a:pt x="0" y="20866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85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4479783"/>
            <a:ext cx="10299472" cy="43079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44"/>
              </a:lnSpc>
            </a:pPr>
            <a:r>
              <a:rPr lang="en-US" sz="5960" b="true">
                <a:solidFill>
                  <a:srgbClr val="37948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What components can you observe from the URL? Why do you think they are needed? (3 mins)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0" y="3065583"/>
            <a:ext cx="10001202" cy="1180388"/>
          </a:xfrm>
          <a:custGeom>
            <a:avLst/>
            <a:gdLst/>
            <a:ahLst/>
            <a:cxnLst/>
            <a:rect r="r" b="b" t="t" l="l"/>
            <a:pathLst>
              <a:path h="1180388" w="10001202">
                <a:moveTo>
                  <a:pt x="0" y="0"/>
                </a:moveTo>
                <a:lnTo>
                  <a:pt x="10001202" y="0"/>
                </a:lnTo>
                <a:lnTo>
                  <a:pt x="10001202" y="1180388"/>
                </a:lnTo>
                <a:lnTo>
                  <a:pt x="0" y="11803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434" t="0" r="-77973" b="-1689347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180451" y="0"/>
            <a:ext cx="8107549" cy="10609432"/>
          </a:xfrm>
          <a:custGeom>
            <a:avLst/>
            <a:gdLst/>
            <a:ahLst/>
            <a:cxnLst/>
            <a:rect r="r" b="b" t="t" l="l"/>
            <a:pathLst>
              <a:path h="10609432" w="8107549">
                <a:moveTo>
                  <a:pt x="0" y="0"/>
                </a:moveTo>
                <a:lnTo>
                  <a:pt x="8107549" y="0"/>
                </a:lnTo>
                <a:lnTo>
                  <a:pt x="8107549" y="10609432"/>
                </a:lnTo>
                <a:lnTo>
                  <a:pt x="0" y="10609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586" t="-6676" r="-15969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7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8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B8D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26992" y="1418395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26992" y="3480052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49470" y="3481714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26992" y="5541709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512369" y="6112702"/>
            <a:ext cx="596872" cy="77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99416" y="5961497"/>
            <a:ext cx="2927979" cy="492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Malware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3049470" y="5542540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3534847" y="6113533"/>
            <a:ext cx="596872" cy="77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221894" y="5962328"/>
            <a:ext cx="2927979" cy="492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Phishing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3049470" y="1396366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026992" y="7524250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512369" y="8095243"/>
            <a:ext cx="596872" cy="77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199416" y="7944038"/>
            <a:ext cx="2927979" cy="492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Pharming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3049470" y="7524250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19545" y="3693699"/>
            <a:ext cx="5612104" cy="5612104"/>
          </a:xfrm>
          <a:custGeom>
            <a:avLst/>
            <a:gdLst/>
            <a:ahLst/>
            <a:cxnLst/>
            <a:rect r="r" b="b" t="t" l="l"/>
            <a:pathLst>
              <a:path h="5612104" w="5612104">
                <a:moveTo>
                  <a:pt x="0" y="0"/>
                </a:moveTo>
                <a:lnTo>
                  <a:pt x="5612104" y="0"/>
                </a:lnTo>
                <a:lnTo>
                  <a:pt x="5612104" y="5612104"/>
                </a:lnTo>
                <a:lnTo>
                  <a:pt x="0" y="56121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028700" y="4013357"/>
            <a:ext cx="5330539" cy="15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00"/>
              </a:lnSpc>
            </a:pPr>
            <a:r>
              <a:rPr lang="en-US" sz="13000">
                <a:solidFill>
                  <a:srgbClr val="FFFFFF"/>
                </a:solidFill>
                <a:latin typeface="Lumios Marker"/>
                <a:ea typeface="Lumios Marker"/>
                <a:cs typeface="Lumios Marker"/>
                <a:sym typeface="Lumios Marker"/>
              </a:rPr>
              <a:t>Threat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852376"/>
            <a:ext cx="5330539" cy="253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Cyber </a:t>
            </a:r>
          </a:p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Security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602545" y="1943646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B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249464" y="1644546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Brute-Force Attack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512369" y="4077238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249464" y="3684174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Data Interception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534847" y="4078901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H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131718" y="3903884"/>
            <a:ext cx="2927979" cy="48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Hacking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534847" y="1993553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131718" y="1884623"/>
            <a:ext cx="2927979" cy="48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DDOS Attack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534847" y="8121437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4131718" y="7728372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Social Engineering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2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8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3823" y="1866751"/>
            <a:ext cx="16252329" cy="6326040"/>
          </a:xfrm>
          <a:custGeom>
            <a:avLst/>
            <a:gdLst/>
            <a:ahLst/>
            <a:cxnLst/>
            <a:rect r="r" b="b" t="t" l="l"/>
            <a:pathLst>
              <a:path h="6326040" w="16252329">
                <a:moveTo>
                  <a:pt x="0" y="0"/>
                </a:moveTo>
                <a:lnTo>
                  <a:pt x="16252329" y="0"/>
                </a:lnTo>
                <a:lnTo>
                  <a:pt x="16252329" y="6326040"/>
                </a:lnTo>
                <a:lnTo>
                  <a:pt x="0" y="6326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50120" y="661713"/>
            <a:ext cx="970573" cy="1199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46"/>
              </a:lnSpc>
            </a:pPr>
            <a:r>
              <a:rPr lang="en-US" sz="1024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H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881402" y="252138"/>
            <a:ext cx="15338608" cy="103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89"/>
              </a:lnSpc>
            </a:pPr>
            <a:r>
              <a:rPr lang="en-US" b="true" sz="649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Hacking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01445" y="2886981"/>
            <a:ext cx="16018565" cy="240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96819" indent="-298940" lvl="2">
              <a:lnSpc>
                <a:spcPts val="4706"/>
              </a:lnSpc>
              <a:buFont typeface="Arial"/>
              <a:buChar char="⚬"/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Hacking is the act of gaining illegal access to a computer system without the user's permission. </a:t>
            </a:r>
          </a:p>
          <a:p>
            <a:pPr algn="l" marL="896819" indent="-298940" lvl="2">
              <a:lnSpc>
                <a:spcPts val="4706"/>
              </a:lnSpc>
              <a:buFont typeface="Arial"/>
              <a:buChar char="⚬"/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Data can be deleted, passed on, changed or corrupted.</a:t>
            </a:r>
          </a:p>
          <a:p>
            <a:pPr algn="l" marL="896819" indent="-298940" lvl="2">
              <a:lnSpc>
                <a:spcPts val="4706"/>
              </a:lnSpc>
              <a:buFont typeface="Arial"/>
              <a:buChar char="⚬"/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Can encryption stops hacking?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8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3823" y="1866751"/>
            <a:ext cx="16252329" cy="6326040"/>
          </a:xfrm>
          <a:custGeom>
            <a:avLst/>
            <a:gdLst/>
            <a:ahLst/>
            <a:cxnLst/>
            <a:rect r="r" b="b" t="t" l="l"/>
            <a:pathLst>
              <a:path h="6326040" w="16252329">
                <a:moveTo>
                  <a:pt x="0" y="0"/>
                </a:moveTo>
                <a:lnTo>
                  <a:pt x="16252329" y="0"/>
                </a:lnTo>
                <a:lnTo>
                  <a:pt x="16252329" y="6326040"/>
                </a:lnTo>
                <a:lnTo>
                  <a:pt x="0" y="6326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50120" y="661713"/>
            <a:ext cx="970573" cy="1199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46"/>
              </a:lnSpc>
            </a:pPr>
            <a:r>
              <a:rPr lang="en-US" sz="1024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H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881402" y="252138"/>
            <a:ext cx="15338608" cy="103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89"/>
              </a:lnSpc>
            </a:pPr>
            <a:r>
              <a:rPr lang="en-US" b="true" sz="649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Hacking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01445" y="2886981"/>
            <a:ext cx="16018565" cy="3634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96819" indent="-298940" lvl="2">
              <a:lnSpc>
                <a:spcPts val="4706"/>
              </a:lnSpc>
              <a:buFont typeface="Arial"/>
              <a:buChar char="⚬"/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Hacking is the act of gaining illegal access to a computer system without the user's permission. </a:t>
            </a:r>
          </a:p>
          <a:p>
            <a:pPr algn="l" marL="896819" indent="-298940" lvl="2">
              <a:lnSpc>
                <a:spcPts val="4706"/>
              </a:lnSpc>
              <a:buFont typeface="Arial"/>
              <a:buChar char="⚬"/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Data can be deleted, passed on, changed or corrupted.</a:t>
            </a:r>
          </a:p>
          <a:p>
            <a:pPr algn="l" marL="896819" indent="-298940" lvl="2">
              <a:lnSpc>
                <a:spcPts val="4706"/>
              </a:lnSpc>
              <a:buFont typeface="Arial"/>
              <a:buChar char="⚬"/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Encryption does not stop hacking, it just make the data meaningless.</a:t>
            </a:r>
          </a:p>
          <a:p>
            <a:pPr algn="l" marL="896819" indent="-298940" lvl="2">
              <a:lnSpc>
                <a:spcPts val="4706"/>
              </a:lnSpc>
              <a:buFont typeface="Arial"/>
              <a:buChar char="⚬"/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Solution: Firewall, strong passwords.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8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B896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66168" y="4295081"/>
            <a:ext cx="6919696" cy="2595551"/>
          </a:xfrm>
          <a:custGeom>
            <a:avLst/>
            <a:gdLst/>
            <a:ahLst/>
            <a:cxnLst/>
            <a:rect r="r" b="b" t="t" l="l"/>
            <a:pathLst>
              <a:path h="2595551" w="6919696">
                <a:moveTo>
                  <a:pt x="0" y="0"/>
                </a:moveTo>
                <a:lnTo>
                  <a:pt x="6919696" y="0"/>
                </a:lnTo>
                <a:lnTo>
                  <a:pt x="6919696" y="2595551"/>
                </a:lnTo>
                <a:lnTo>
                  <a:pt x="0" y="25955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374625" y="4221411"/>
            <a:ext cx="6919696" cy="2595551"/>
          </a:xfrm>
          <a:custGeom>
            <a:avLst/>
            <a:gdLst/>
            <a:ahLst/>
            <a:cxnLst/>
            <a:rect r="r" b="b" t="t" l="l"/>
            <a:pathLst>
              <a:path h="2595551" w="6919696">
                <a:moveTo>
                  <a:pt x="0" y="0"/>
                </a:moveTo>
                <a:lnTo>
                  <a:pt x="6919696" y="0"/>
                </a:lnTo>
                <a:lnTo>
                  <a:pt x="6919696" y="2595551"/>
                </a:lnTo>
                <a:lnTo>
                  <a:pt x="0" y="25955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297371" y="2620098"/>
            <a:ext cx="3126264" cy="1597237"/>
          </a:xfrm>
          <a:custGeom>
            <a:avLst/>
            <a:gdLst/>
            <a:ahLst/>
            <a:cxnLst/>
            <a:rect r="r" b="b" t="t" l="l"/>
            <a:pathLst>
              <a:path h="1597237" w="3126264">
                <a:moveTo>
                  <a:pt x="0" y="0"/>
                </a:moveTo>
                <a:lnTo>
                  <a:pt x="3126264" y="0"/>
                </a:lnTo>
                <a:lnTo>
                  <a:pt x="3126264" y="1597237"/>
                </a:lnTo>
                <a:lnTo>
                  <a:pt x="0" y="15972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-541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950120" y="661713"/>
            <a:ext cx="970573" cy="1199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246"/>
              </a:lnSpc>
            </a:pPr>
            <a:r>
              <a:rPr lang="en-US" sz="10246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H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881402" y="252138"/>
            <a:ext cx="15338608" cy="103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89"/>
              </a:lnSpc>
            </a:pPr>
            <a:r>
              <a:rPr lang="en-US" b="true" sz="649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Hacking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807509" y="4615367"/>
            <a:ext cx="6237014" cy="1926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5"/>
              </a:lnSpc>
            </a:pPr>
            <a:r>
              <a:rPr lang="en-US" b="true" sz="307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hacker who attempts to gain unauthorized access to a computer system is known as an "unauthorized intruder."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720041" y="4559168"/>
            <a:ext cx="6237014" cy="1926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5"/>
              </a:lnSpc>
            </a:pPr>
            <a:r>
              <a:rPr lang="en-US" b="true" sz="3079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hacker who identifies security vulnerabilities in a system and advises network owners on how to address them.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997756" y="2644532"/>
            <a:ext cx="3126264" cy="1597237"/>
          </a:xfrm>
          <a:custGeom>
            <a:avLst/>
            <a:gdLst/>
            <a:ahLst/>
            <a:cxnLst/>
            <a:rect r="r" b="b" t="t" l="l"/>
            <a:pathLst>
              <a:path h="1597237" w="3126264">
                <a:moveTo>
                  <a:pt x="0" y="0"/>
                </a:moveTo>
                <a:lnTo>
                  <a:pt x="3126264" y="0"/>
                </a:lnTo>
                <a:lnTo>
                  <a:pt x="3126264" y="1597237"/>
                </a:lnTo>
                <a:lnTo>
                  <a:pt x="0" y="15972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-541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124020" y="2809785"/>
            <a:ext cx="4067318" cy="140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54"/>
              </a:lnSpc>
            </a:pPr>
            <a:r>
              <a:rPr lang="en-US" b="true" sz="446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Black-hat hacker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423636" y="2715563"/>
            <a:ext cx="4067318" cy="1407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54"/>
              </a:lnSpc>
            </a:pPr>
            <a:r>
              <a:rPr lang="en-US" b="true" sz="446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White-hat hacker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8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B8D5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026992" y="1418395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26992" y="3480052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49470" y="3481714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026992" y="5541709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512369" y="6138895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M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99416" y="5963878"/>
            <a:ext cx="2927979" cy="48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Malware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3049470" y="5542540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3534847" y="6113533"/>
            <a:ext cx="596872" cy="77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221894" y="5962328"/>
            <a:ext cx="2927979" cy="492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Phishing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13049470" y="1396366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026992" y="7524250"/>
            <a:ext cx="4677075" cy="1347944"/>
          </a:xfrm>
          <a:custGeom>
            <a:avLst/>
            <a:gdLst/>
            <a:ahLst/>
            <a:cxnLst/>
            <a:rect r="r" b="b" t="t" l="l"/>
            <a:pathLst>
              <a:path h="1347944" w="4677075">
                <a:moveTo>
                  <a:pt x="0" y="0"/>
                </a:moveTo>
                <a:lnTo>
                  <a:pt x="4677074" y="0"/>
                </a:lnTo>
                <a:lnTo>
                  <a:pt x="4677074" y="1347944"/>
                </a:lnTo>
                <a:lnTo>
                  <a:pt x="0" y="13479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8512369" y="8095243"/>
            <a:ext cx="596872" cy="776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P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199416" y="7944038"/>
            <a:ext cx="2927979" cy="492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Pharming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3049470" y="7524250"/>
            <a:ext cx="4677075" cy="1392002"/>
          </a:xfrm>
          <a:custGeom>
            <a:avLst/>
            <a:gdLst/>
            <a:ahLst/>
            <a:cxnLst/>
            <a:rect r="r" b="b" t="t" l="l"/>
            <a:pathLst>
              <a:path h="1392002" w="4677075">
                <a:moveTo>
                  <a:pt x="0" y="0"/>
                </a:moveTo>
                <a:lnTo>
                  <a:pt x="4677074" y="0"/>
                </a:lnTo>
                <a:lnTo>
                  <a:pt x="4677074" y="1392002"/>
                </a:lnTo>
                <a:lnTo>
                  <a:pt x="0" y="13920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619545" y="3693699"/>
            <a:ext cx="5612104" cy="5612104"/>
          </a:xfrm>
          <a:custGeom>
            <a:avLst/>
            <a:gdLst/>
            <a:ahLst/>
            <a:cxnLst/>
            <a:rect r="r" b="b" t="t" l="l"/>
            <a:pathLst>
              <a:path h="5612104" w="5612104">
                <a:moveTo>
                  <a:pt x="0" y="0"/>
                </a:moveTo>
                <a:lnTo>
                  <a:pt x="5612104" y="0"/>
                </a:lnTo>
                <a:lnTo>
                  <a:pt x="5612104" y="5612104"/>
                </a:lnTo>
                <a:lnTo>
                  <a:pt x="0" y="56121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028700" y="4013357"/>
            <a:ext cx="5330539" cy="15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00"/>
              </a:lnSpc>
            </a:pPr>
            <a:r>
              <a:rPr lang="en-US" sz="13000">
                <a:solidFill>
                  <a:srgbClr val="FFFFFF"/>
                </a:solidFill>
                <a:latin typeface="Lumios Marker"/>
                <a:ea typeface="Lumios Marker"/>
                <a:cs typeface="Lumios Marker"/>
                <a:sym typeface="Lumios Marker"/>
              </a:rPr>
              <a:t>Threat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852376"/>
            <a:ext cx="5330539" cy="2533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Cyber </a:t>
            </a:r>
          </a:p>
          <a:p>
            <a:pPr algn="l">
              <a:lnSpc>
                <a:spcPts val="9600"/>
              </a:lnSpc>
            </a:pPr>
            <a:r>
              <a:rPr lang="en-US" b="true" sz="800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Security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602545" y="1943646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B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249464" y="1644546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Brute-Force Attack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512369" y="4077238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249464" y="3684174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Data Interception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534847" y="4078901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H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131718" y="3903884"/>
            <a:ext cx="2927979" cy="48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Hacking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534847" y="1993553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D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4131718" y="1884623"/>
            <a:ext cx="2927979" cy="489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DDOS Attack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534847" y="8121437"/>
            <a:ext cx="596871" cy="750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1"/>
              </a:lnSpc>
            </a:pPr>
            <a:r>
              <a:rPr lang="en-US" sz="630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4131718" y="7728372"/>
            <a:ext cx="2927979" cy="9698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b="true" sz="31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Social Engineering</a:t>
            </a:r>
          </a:p>
        </p:txBody>
      </p:sp>
      <p:grpSp>
        <p:nvGrpSpPr>
          <p:cNvPr name="Group 29" id="29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31" id="31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2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8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73113" y="2087844"/>
            <a:ext cx="16252329" cy="2693350"/>
          </a:xfrm>
          <a:custGeom>
            <a:avLst/>
            <a:gdLst/>
            <a:ahLst/>
            <a:cxnLst/>
            <a:rect r="r" b="b" t="t" l="l"/>
            <a:pathLst>
              <a:path h="2693350" w="16252329">
                <a:moveTo>
                  <a:pt x="0" y="0"/>
                </a:moveTo>
                <a:lnTo>
                  <a:pt x="16252329" y="0"/>
                </a:lnTo>
                <a:lnTo>
                  <a:pt x="16252329" y="2693350"/>
                </a:lnTo>
                <a:lnTo>
                  <a:pt x="0" y="2693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71565" y="6821879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40735" y="5095875"/>
            <a:ext cx="9292899" cy="645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06"/>
              </a:lnSpc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There are several types of malware: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45000" y="785240"/>
            <a:ext cx="1066735" cy="1297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61"/>
              </a:lnSpc>
            </a:pPr>
            <a:r>
              <a:rPr lang="en-US" sz="1126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88263" y="2869881"/>
            <a:ext cx="15311473" cy="1243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06"/>
              </a:lnSpc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Malware refers to software designed and coded to inflict damage or steal data from a computer or system.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380867" y="6821879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349820" y="6821879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327439" y="6821879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236741" y="6821879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205694" y="6821879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7540700"/>
            <a:ext cx="1401334" cy="645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06"/>
              </a:lnSpc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Virus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913900" y="7318897"/>
            <a:ext cx="1597353" cy="1108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Trojan Horse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882852" y="7559750"/>
            <a:ext cx="1597353" cy="568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Worm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673647" y="7588784"/>
            <a:ext cx="1971001" cy="568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Spyware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582949" y="7559750"/>
            <a:ext cx="1971001" cy="568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Adware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335850" y="7540700"/>
            <a:ext cx="2403106" cy="466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1"/>
              </a:lnSpc>
            </a:pPr>
            <a:r>
              <a:rPr lang="en-US" b="true" sz="275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Ransomware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8" tooltip="http://www.exampaperspractice.co.uk"/>
                </a:rPr>
                <a:t>www.exampaperspractice.co.uk</a:t>
              </a:r>
            </a:p>
          </p:txBody>
        </p:sp>
      </p:grpSp>
      <p:sp>
        <p:nvSpPr>
          <p:cNvPr name="TextBox 22" id="22"/>
          <p:cNvSpPr txBox="true"/>
          <p:nvPr/>
        </p:nvSpPr>
        <p:spPr>
          <a:xfrm rot="0">
            <a:off x="1872899" y="397256"/>
            <a:ext cx="14594879" cy="905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55"/>
              </a:lnSpc>
            </a:pPr>
            <a:r>
              <a:rPr lang="en-US" b="true" sz="563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Malware = Malicious Code Software</a:t>
            </a:r>
          </a:p>
        </p:txBody>
      </p:sp>
    </p:spTree>
  </p:cSld>
  <p:clrMapOvr>
    <a:masterClrMapping/>
  </p:clrMapOvr>
</p:sld>
</file>

<file path=ppt/slides/slide8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73113" y="2087844"/>
            <a:ext cx="16252329" cy="6151445"/>
          </a:xfrm>
          <a:custGeom>
            <a:avLst/>
            <a:gdLst/>
            <a:ahLst/>
            <a:cxnLst/>
            <a:rect r="r" b="b" t="t" l="l"/>
            <a:pathLst>
              <a:path h="6151445" w="16252329">
                <a:moveTo>
                  <a:pt x="0" y="0"/>
                </a:moveTo>
                <a:lnTo>
                  <a:pt x="16252329" y="0"/>
                </a:lnTo>
                <a:lnTo>
                  <a:pt x="16252329" y="6151445"/>
                </a:lnTo>
                <a:lnTo>
                  <a:pt x="0" y="6151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5936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45000" y="785240"/>
            <a:ext cx="1066735" cy="1297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61"/>
              </a:lnSpc>
            </a:pPr>
            <a:r>
              <a:rPr lang="en-US" sz="1126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V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72899" y="397256"/>
            <a:ext cx="2140927" cy="905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55"/>
              </a:lnSpc>
            </a:pPr>
            <a:r>
              <a:rPr lang="en-US" b="true" sz="563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Virus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95427" y="2301070"/>
            <a:ext cx="16018565" cy="36546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96819" indent="-298940" lvl="2">
              <a:lnSpc>
                <a:spcPts val="4706"/>
              </a:lnSpc>
              <a:buFont typeface="Arial"/>
              <a:buChar char="⚬"/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Viruses are </a:t>
            </a:r>
            <a:r>
              <a:rPr lang="en-US" b="true" sz="3923">
                <a:solidFill>
                  <a:srgbClr val="C0504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self-replicating programs </a:t>
            </a: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or code that aim to delete, corrupt files, or disrupt computer operations.</a:t>
            </a:r>
          </a:p>
          <a:p>
            <a:pPr algn="l" marL="896819" indent="-298940" lvl="2">
              <a:lnSpc>
                <a:spcPts val="4706"/>
              </a:lnSpc>
              <a:buFont typeface="Arial"/>
              <a:buChar char="⚬"/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They require an </a:t>
            </a:r>
            <a:r>
              <a:rPr lang="en-US" b="true" sz="3923">
                <a:solidFill>
                  <a:srgbClr val="C0504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active host program </a:t>
            </a: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or an already infected operating system to execute and cause harm.</a:t>
            </a:r>
          </a:p>
          <a:p>
            <a:pPr algn="l" marL="896819" indent="-298940" lvl="2">
              <a:lnSpc>
                <a:spcPts val="4706"/>
              </a:lnSpc>
              <a:buFont typeface="Arial"/>
              <a:buChar char="⚬"/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Viruses are often distributed through </a:t>
            </a:r>
            <a:r>
              <a:rPr lang="en-US" b="true" sz="3923">
                <a:solidFill>
                  <a:srgbClr val="C0504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email attachments, infected websites, or bundled with downloaded software</a:t>
            </a: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315238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284191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261810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171112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140065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63071" y="9367424"/>
            <a:ext cx="1401334" cy="645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06"/>
              </a:lnSpc>
            </a:pPr>
            <a:r>
              <a:rPr lang="en-US" b="true" sz="3923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Virus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848271" y="9145621"/>
            <a:ext cx="1597353" cy="1108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>
                    <a:alpha val="31765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Trojan Horse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817224" y="9386474"/>
            <a:ext cx="1597353" cy="568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>
                    <a:alpha val="31765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Worm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608019" y="9415508"/>
            <a:ext cx="1971001" cy="568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>
                    <a:alpha val="31765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Spyware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517321" y="9386474"/>
            <a:ext cx="1971001" cy="568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>
                    <a:alpha val="31765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Adware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270221" y="9367424"/>
            <a:ext cx="2403106" cy="466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1"/>
              </a:lnSpc>
            </a:pPr>
            <a:r>
              <a:rPr lang="en-US" b="true" sz="2751">
                <a:solidFill>
                  <a:srgbClr val="000000">
                    <a:alpha val="31765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Ransomware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8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73113" y="2087844"/>
            <a:ext cx="16252329" cy="6151445"/>
          </a:xfrm>
          <a:custGeom>
            <a:avLst/>
            <a:gdLst/>
            <a:ahLst/>
            <a:cxnLst/>
            <a:rect r="r" b="b" t="t" l="l"/>
            <a:pathLst>
              <a:path h="6151445" w="16252329">
                <a:moveTo>
                  <a:pt x="0" y="0"/>
                </a:moveTo>
                <a:lnTo>
                  <a:pt x="16252329" y="0"/>
                </a:lnTo>
                <a:lnTo>
                  <a:pt x="16252329" y="6151445"/>
                </a:lnTo>
                <a:lnTo>
                  <a:pt x="0" y="61514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5936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45000" y="785240"/>
            <a:ext cx="1066735" cy="1297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61"/>
              </a:lnSpc>
            </a:pPr>
            <a:r>
              <a:rPr lang="en-US" sz="1126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T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72899" y="397256"/>
            <a:ext cx="4944325" cy="905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55"/>
              </a:lnSpc>
            </a:pPr>
            <a:r>
              <a:rPr lang="en-US" b="true" sz="563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Trojan Horse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78368" y="2259285"/>
            <a:ext cx="16047074" cy="5295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6372" indent="-258791" lvl="2">
              <a:lnSpc>
                <a:spcPts val="4075"/>
              </a:lnSpc>
              <a:buFont typeface="Arial"/>
              <a:buChar char="⚬"/>
            </a:pPr>
            <a:r>
              <a:rPr lang="en-US" b="true" sz="339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Trojan horse is a type of malware disguised within seemingly harmless software code. It </a:t>
            </a:r>
            <a:r>
              <a:rPr lang="en-US" b="true" sz="3396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replaces or hides within legitimate software </a:t>
            </a:r>
            <a:r>
              <a:rPr lang="en-US" b="true" sz="339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 carry out harmful actions on the user's computer system.</a:t>
            </a:r>
          </a:p>
          <a:p>
            <a:pPr algn="l" marL="1233572" indent="-308393" lvl="3">
              <a:lnSpc>
                <a:spcPts val="4075"/>
              </a:lnSpc>
              <a:buFont typeface="Arial"/>
              <a:buChar char="￭"/>
            </a:pPr>
            <a:r>
              <a:rPr lang="en-US" b="true" sz="339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Trojans require user execution to </a:t>
            </a:r>
            <a:r>
              <a:rPr lang="en-US" b="true" sz="3396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activate</a:t>
            </a:r>
            <a:r>
              <a:rPr lang="en-US" b="true" sz="339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and are often disguised as email attachments or downloads from infected websites.</a:t>
            </a:r>
          </a:p>
          <a:p>
            <a:pPr algn="l" marL="1233572" indent="-308393" lvl="3">
              <a:lnSpc>
                <a:spcPts val="4075"/>
              </a:lnSpc>
              <a:buFont typeface="Arial"/>
              <a:buChar char="￭"/>
            </a:pPr>
            <a:r>
              <a:rPr lang="en-US" b="true" sz="339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Once installed, Trojan horses provide cybercriminals with access to </a:t>
            </a:r>
            <a:r>
              <a:rPr lang="en-US" b="true" sz="3396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personal information</a:t>
            </a:r>
            <a:r>
              <a:rPr lang="en-US" b="true" sz="339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such as IP addresses, passwords, and other sensitive data.</a:t>
            </a:r>
          </a:p>
          <a:p>
            <a:pPr algn="l" marL="1233572" indent="-308393" lvl="3">
              <a:lnSpc>
                <a:spcPts val="4075"/>
              </a:lnSpc>
              <a:buFont typeface="Arial"/>
              <a:buChar char="￭"/>
            </a:pPr>
            <a:r>
              <a:rPr lang="en-US" b="true" sz="339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They are commonly used to install </a:t>
            </a:r>
            <a:r>
              <a:rPr lang="en-US" b="true" sz="3396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spyware and ransomware </a:t>
            </a:r>
            <a:r>
              <a:rPr lang="en-US" b="true" sz="339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on users' computers, further compromising security and privacy.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315238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284191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261810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171112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140065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63071" y="9367424"/>
            <a:ext cx="1401334" cy="645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06"/>
              </a:lnSpc>
            </a:pPr>
            <a:r>
              <a:rPr lang="en-US" b="true" sz="3923">
                <a:solidFill>
                  <a:srgbClr val="000000">
                    <a:alpha val="30588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Virus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848271" y="9145621"/>
            <a:ext cx="1597353" cy="1108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Trojan Horse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817224" y="9386474"/>
            <a:ext cx="1597353" cy="568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>
                    <a:alpha val="31765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Worm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608019" y="9415508"/>
            <a:ext cx="1971001" cy="568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>
                    <a:alpha val="31765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Spyware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517321" y="9386474"/>
            <a:ext cx="1971001" cy="568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>
                    <a:alpha val="31765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Adware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270221" y="9367424"/>
            <a:ext cx="2403106" cy="466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1"/>
              </a:lnSpc>
            </a:pPr>
            <a:r>
              <a:rPr lang="en-US" b="true" sz="2751">
                <a:solidFill>
                  <a:srgbClr val="000000">
                    <a:alpha val="31765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Ransomware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8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30213" y="2104178"/>
            <a:ext cx="16252329" cy="5885437"/>
          </a:xfrm>
          <a:custGeom>
            <a:avLst/>
            <a:gdLst/>
            <a:ahLst/>
            <a:cxnLst/>
            <a:rect r="r" b="b" t="t" l="l"/>
            <a:pathLst>
              <a:path h="5885437" w="16252329">
                <a:moveTo>
                  <a:pt x="0" y="0"/>
                </a:moveTo>
                <a:lnTo>
                  <a:pt x="16252329" y="0"/>
                </a:lnTo>
                <a:lnTo>
                  <a:pt x="16252329" y="5885437"/>
                </a:lnTo>
                <a:lnTo>
                  <a:pt x="0" y="58854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5936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45000" y="785240"/>
            <a:ext cx="1066735" cy="1297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61"/>
              </a:lnSpc>
            </a:pPr>
            <a:r>
              <a:rPr lang="en-US" sz="1126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W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72899" y="397256"/>
            <a:ext cx="14594879" cy="905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55"/>
              </a:lnSpc>
            </a:pPr>
            <a:r>
              <a:rPr lang="en-US" b="true" sz="563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Worm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78368" y="2259285"/>
            <a:ext cx="15477894" cy="42435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6372" indent="-258791" lvl="2">
              <a:lnSpc>
                <a:spcPts val="4075"/>
              </a:lnSpc>
              <a:buFont typeface="Arial"/>
              <a:buChar char="⚬"/>
            </a:pPr>
            <a:r>
              <a:rPr lang="en-US" b="true" sz="339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 worm is a type of standalone malware that can self-replicate </a:t>
            </a:r>
            <a:r>
              <a:rPr lang="en-US" b="true" sz="3396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without</a:t>
            </a:r>
            <a:r>
              <a:rPr lang="en-US" b="true" sz="339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needing an active host program to initiate damage.</a:t>
            </a:r>
          </a:p>
          <a:p>
            <a:pPr algn="l" marL="1233572" indent="-308393" lvl="3">
              <a:lnSpc>
                <a:spcPts val="4075"/>
              </a:lnSpc>
              <a:buFont typeface="Arial"/>
              <a:buChar char="￭"/>
            </a:pPr>
            <a:r>
              <a:rPr lang="en-US" b="true" sz="339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Unlike viruses, worms replicate </a:t>
            </a:r>
            <a:r>
              <a:rPr lang="en-US" b="true" sz="3396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independently</a:t>
            </a:r>
            <a:r>
              <a:rPr lang="en-US" b="true" sz="339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until they consume the computer's resources, potentially causing system failure and crashes.</a:t>
            </a:r>
          </a:p>
          <a:p>
            <a:pPr algn="l" marL="1233572" indent="-308393" lvl="3">
              <a:lnSpc>
                <a:spcPts val="4075"/>
              </a:lnSpc>
              <a:buFont typeface="Arial"/>
              <a:buChar char="￭"/>
            </a:pPr>
            <a:r>
              <a:rPr lang="en-US" b="true" sz="339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Worms are particularly troublesome because they can spread across networks </a:t>
            </a:r>
            <a:r>
              <a:rPr lang="en-US" b="true" sz="3396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without any action </a:t>
            </a:r>
            <a:r>
              <a:rPr lang="en-US" b="true" sz="3396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from end-users, unlike viruses that require user initiation.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3315238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284191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261810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171112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140065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963071" y="9367424"/>
            <a:ext cx="1401334" cy="645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06"/>
              </a:lnSpc>
            </a:pPr>
            <a:r>
              <a:rPr lang="en-US" b="true" sz="3923">
                <a:solidFill>
                  <a:srgbClr val="000000">
                    <a:alpha val="30588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Virus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848271" y="9145621"/>
            <a:ext cx="1597353" cy="1108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>
                    <a:alpha val="43922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Trojan Horse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817224" y="9386474"/>
            <a:ext cx="1597353" cy="568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Worm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608019" y="9415508"/>
            <a:ext cx="1971001" cy="568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>
                    <a:alpha val="31765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Spyware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517321" y="9386474"/>
            <a:ext cx="1971001" cy="568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>
                    <a:alpha val="31765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Adware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5270221" y="9367424"/>
            <a:ext cx="2403106" cy="466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1"/>
              </a:lnSpc>
            </a:pPr>
            <a:r>
              <a:rPr lang="en-US" b="true" sz="2751">
                <a:solidFill>
                  <a:srgbClr val="000000">
                    <a:alpha val="31765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Ransomware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8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46774" y="1954840"/>
            <a:ext cx="16252329" cy="5885437"/>
          </a:xfrm>
          <a:custGeom>
            <a:avLst/>
            <a:gdLst/>
            <a:ahLst/>
            <a:cxnLst/>
            <a:rect r="r" b="b" t="t" l="l"/>
            <a:pathLst>
              <a:path h="5885437" w="16252329">
                <a:moveTo>
                  <a:pt x="0" y="0"/>
                </a:moveTo>
                <a:lnTo>
                  <a:pt x="16252329" y="0"/>
                </a:lnTo>
                <a:lnTo>
                  <a:pt x="16252329" y="5885437"/>
                </a:lnTo>
                <a:lnTo>
                  <a:pt x="0" y="58854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5936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45000" y="785240"/>
            <a:ext cx="1066735" cy="1297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61"/>
              </a:lnSpc>
            </a:pPr>
            <a:r>
              <a:rPr lang="en-US" sz="1126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72899" y="397256"/>
            <a:ext cx="14594879" cy="905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55"/>
              </a:lnSpc>
            </a:pPr>
            <a:r>
              <a:rPr lang="en-US" b="true" sz="563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Spyware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3315238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284191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261810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171112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140065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63071" y="9367424"/>
            <a:ext cx="1401334" cy="645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06"/>
              </a:lnSpc>
            </a:pPr>
            <a:r>
              <a:rPr lang="en-US" b="true" sz="3923">
                <a:solidFill>
                  <a:srgbClr val="000000">
                    <a:alpha val="30588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Virus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848271" y="9145621"/>
            <a:ext cx="1597353" cy="1108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>
                    <a:alpha val="43922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Trojan Horse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817224" y="9386474"/>
            <a:ext cx="1597353" cy="568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>
                    <a:alpha val="28235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Worm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608019" y="9415508"/>
            <a:ext cx="1971001" cy="568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Spyware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517321" y="9386474"/>
            <a:ext cx="1971001" cy="568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>
                    <a:alpha val="31765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Adware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270221" y="9367424"/>
            <a:ext cx="2403106" cy="466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1"/>
              </a:lnSpc>
            </a:pPr>
            <a:r>
              <a:rPr lang="en-US" b="true" sz="2751">
                <a:solidFill>
                  <a:srgbClr val="000000">
                    <a:alpha val="31765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Ransomware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68329" y="2237659"/>
            <a:ext cx="14958561" cy="5295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7240" indent="-259080" lvl="2">
              <a:lnSpc>
                <a:spcPts val="4080"/>
              </a:lnSpc>
              <a:buFont typeface="Arial"/>
              <a:buChar char="⚬"/>
            </a:pPr>
            <a:r>
              <a:rPr lang="en-US" b="true" sz="34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Spyware is software designed to collect information by monitoring a user's activities on their computer. </a:t>
            </a:r>
          </a:p>
          <a:p>
            <a:pPr algn="l" marL="1234440" indent="-308610" lvl="3">
              <a:lnSpc>
                <a:spcPts val="4080"/>
              </a:lnSpc>
              <a:buFont typeface="Arial"/>
              <a:buChar char="￭"/>
            </a:pPr>
            <a:r>
              <a:rPr lang="en-US" b="true" sz="34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It gathers </a:t>
            </a:r>
            <a:r>
              <a:rPr lang="en-US" b="true" sz="3400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sensitive information </a:t>
            </a:r>
            <a:r>
              <a:rPr lang="en-US" b="true" sz="34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such as bank account numbers, passwords, and credit/debit card details, which are then sent back to the cybercriminal who deployed the spyware.</a:t>
            </a:r>
          </a:p>
          <a:p>
            <a:pPr algn="l" marL="1234440" indent="-308610" lvl="3">
              <a:lnSpc>
                <a:spcPts val="4080"/>
              </a:lnSpc>
              <a:buFont typeface="Arial"/>
              <a:buChar char="￭"/>
            </a:pPr>
            <a:r>
              <a:rPr lang="en-US" b="true" sz="34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Similar to cookies, spyware </a:t>
            </a:r>
            <a:r>
              <a:rPr lang="en-US" b="true" sz="3400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operates stealthily </a:t>
            </a:r>
            <a:r>
              <a:rPr lang="en-US" b="true" sz="34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 gather data without the user's knowledge.</a:t>
            </a:r>
          </a:p>
          <a:p>
            <a:pPr algn="l" marL="1234440" indent="-308610" lvl="3">
              <a:lnSpc>
                <a:spcPts val="4080"/>
              </a:lnSpc>
              <a:buFont typeface="Arial"/>
              <a:buChar char="￭"/>
            </a:pPr>
            <a:r>
              <a:rPr lang="en-US" b="true" sz="34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Anti-spyware software can </a:t>
            </a:r>
            <a:r>
              <a:rPr lang="en-US" b="true" sz="3400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detect</a:t>
            </a:r>
            <a:r>
              <a:rPr lang="en-US" b="true" sz="34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and </a:t>
            </a:r>
            <a:r>
              <a:rPr lang="en-US" b="true" sz="3400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remove</a:t>
            </a:r>
            <a:r>
              <a:rPr lang="en-US" b="true" sz="34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spyware from a computer system to enhance security and privacy.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1D2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84128" y="3721788"/>
            <a:ext cx="14818312" cy="1627890"/>
          </a:xfrm>
          <a:custGeom>
            <a:avLst/>
            <a:gdLst/>
            <a:ahLst/>
            <a:cxnLst/>
            <a:rect r="r" b="b" t="t" l="l"/>
            <a:pathLst>
              <a:path h="1627890" w="14818312">
                <a:moveTo>
                  <a:pt x="0" y="0"/>
                </a:moveTo>
                <a:lnTo>
                  <a:pt x="14818312" y="0"/>
                </a:lnTo>
                <a:lnTo>
                  <a:pt x="14818312" y="1627890"/>
                </a:lnTo>
                <a:lnTo>
                  <a:pt x="0" y="16278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72577" b="-168935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84128" y="6428570"/>
            <a:ext cx="4988852" cy="3011452"/>
          </a:xfrm>
          <a:custGeom>
            <a:avLst/>
            <a:gdLst/>
            <a:ahLst/>
            <a:cxnLst/>
            <a:rect r="r" b="b" t="t" l="l"/>
            <a:pathLst>
              <a:path h="3011452" w="4988852">
                <a:moveTo>
                  <a:pt x="0" y="0"/>
                </a:moveTo>
                <a:lnTo>
                  <a:pt x="4988852" y="0"/>
                </a:lnTo>
                <a:lnTo>
                  <a:pt x="4988852" y="3011452"/>
                </a:lnTo>
                <a:lnTo>
                  <a:pt x="0" y="30114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-219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406993" y="6717220"/>
            <a:ext cx="2495103" cy="2123492"/>
          </a:xfrm>
          <a:custGeom>
            <a:avLst/>
            <a:gdLst/>
            <a:ahLst/>
            <a:cxnLst/>
            <a:rect r="r" b="b" t="t" l="l"/>
            <a:pathLst>
              <a:path h="2123492" w="2495103">
                <a:moveTo>
                  <a:pt x="0" y="0"/>
                </a:moveTo>
                <a:lnTo>
                  <a:pt x="2495103" y="0"/>
                </a:lnTo>
                <a:lnTo>
                  <a:pt x="2495103" y="2123492"/>
                </a:lnTo>
                <a:lnTo>
                  <a:pt x="0" y="21234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4061714">
            <a:off x="9314674" y="5216306"/>
            <a:ext cx="1985877" cy="3922719"/>
          </a:xfrm>
          <a:custGeom>
            <a:avLst/>
            <a:gdLst/>
            <a:ahLst/>
            <a:cxnLst/>
            <a:rect r="r" b="b" t="t" l="l"/>
            <a:pathLst>
              <a:path h="3922719" w="1985877">
                <a:moveTo>
                  <a:pt x="0" y="0"/>
                </a:moveTo>
                <a:lnTo>
                  <a:pt x="1985877" y="0"/>
                </a:lnTo>
                <a:lnTo>
                  <a:pt x="1985877" y="3922719"/>
                </a:lnTo>
                <a:lnTo>
                  <a:pt x="0" y="39227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4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4211458">
            <a:off x="9140065" y="6229962"/>
            <a:ext cx="1985877" cy="3922719"/>
          </a:xfrm>
          <a:custGeom>
            <a:avLst/>
            <a:gdLst/>
            <a:ahLst/>
            <a:cxnLst/>
            <a:rect r="r" b="b" t="t" l="l"/>
            <a:pathLst>
              <a:path h="3922719" w="1985877">
                <a:moveTo>
                  <a:pt x="0" y="0"/>
                </a:moveTo>
                <a:lnTo>
                  <a:pt x="1985877" y="0"/>
                </a:lnTo>
                <a:lnTo>
                  <a:pt x="1985877" y="3922719"/>
                </a:lnTo>
                <a:lnTo>
                  <a:pt x="0" y="39227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-4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765281" y="6010598"/>
            <a:ext cx="3060883" cy="3536734"/>
          </a:xfrm>
          <a:custGeom>
            <a:avLst/>
            <a:gdLst/>
            <a:ahLst/>
            <a:cxnLst/>
            <a:rect r="r" b="b" t="t" l="l"/>
            <a:pathLst>
              <a:path h="3536734" w="3060883">
                <a:moveTo>
                  <a:pt x="0" y="0"/>
                </a:moveTo>
                <a:lnTo>
                  <a:pt x="3060883" y="0"/>
                </a:lnTo>
                <a:lnTo>
                  <a:pt x="3060883" y="3536734"/>
                </a:lnTo>
                <a:lnTo>
                  <a:pt x="0" y="35367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-521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626946" y="6074037"/>
            <a:ext cx="1012114" cy="8463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24"/>
              </a:lnSpc>
            </a:pPr>
            <a:r>
              <a:rPr lang="en-US" sz="4303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URL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009022" y="819150"/>
            <a:ext cx="15368524" cy="27655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150340" indent="-383447" lvl="2">
              <a:lnSpc>
                <a:spcPts val="7045"/>
              </a:lnSpc>
              <a:buFont typeface="Arial"/>
              <a:buChar char="⚬"/>
            </a:pPr>
            <a:r>
              <a:rPr lang="en-US" b="true" sz="5032">
                <a:solidFill>
                  <a:srgbClr val="4284F2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URL </a:t>
            </a:r>
            <a:r>
              <a:rPr lang="en-US" sz="5032">
                <a:solidFill>
                  <a:srgbClr val="4284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stands for </a:t>
            </a:r>
            <a:r>
              <a:rPr lang="en-US" b="true" sz="5032">
                <a:solidFill>
                  <a:srgbClr val="4284F2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Uniform resource </a:t>
            </a:r>
            <a:r>
              <a:rPr lang="en-US" b="true" sz="5032">
                <a:solidFill>
                  <a:srgbClr val="37948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locators.</a:t>
            </a:r>
          </a:p>
          <a:p>
            <a:pPr algn="l" marL="1150340" indent="-383447" lvl="2">
              <a:lnSpc>
                <a:spcPts val="7045"/>
              </a:lnSpc>
              <a:buFont typeface="Arial"/>
              <a:buChar char="⚬"/>
            </a:pPr>
            <a:r>
              <a:rPr lang="en-US" b="true" sz="5032">
                <a:solidFill>
                  <a:srgbClr val="4284F2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URLs</a:t>
            </a:r>
            <a:r>
              <a:rPr lang="en-US" sz="5032">
                <a:solidFill>
                  <a:srgbClr val="4284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are </a:t>
            </a:r>
            <a:r>
              <a:rPr lang="en-US" b="true" sz="5032">
                <a:solidFill>
                  <a:srgbClr val="37948B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text addresses</a:t>
            </a:r>
            <a:r>
              <a:rPr lang="en-US" sz="5032">
                <a:solidFill>
                  <a:srgbClr val="4284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used to access websites.</a:t>
            </a:r>
          </a:p>
          <a:p>
            <a:pPr algn="l" marL="1150340" indent="-383447" lvl="2">
              <a:lnSpc>
                <a:spcPts val="7045"/>
              </a:lnSpc>
              <a:buFont typeface="Arial"/>
              <a:buChar char="⚬"/>
            </a:pPr>
            <a:r>
              <a:rPr lang="en-US" b="true" sz="5032">
                <a:solidFill>
                  <a:srgbClr val="4284F2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URLs </a:t>
            </a:r>
            <a:r>
              <a:rPr lang="en-US" sz="5032">
                <a:solidFill>
                  <a:srgbClr val="4284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are basically just </a:t>
            </a:r>
            <a:r>
              <a:rPr lang="en-US" b="true" sz="5032">
                <a:solidFill>
                  <a:srgbClr val="008037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IP addresses</a:t>
            </a:r>
            <a:r>
              <a:rPr lang="en-US" sz="5032">
                <a:solidFill>
                  <a:srgbClr val="4284F2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63154" y="2706081"/>
            <a:ext cx="2507091" cy="3722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22"/>
              </a:lnSpc>
            </a:pPr>
            <a:r>
              <a:rPr lang="en-US" sz="6802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What is a URL?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743831" y="8302564"/>
            <a:ext cx="1127562" cy="6595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01"/>
              </a:lnSpc>
            </a:pPr>
            <a:r>
              <a:rPr lang="en-US" sz="3357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????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913569" y="9454698"/>
            <a:ext cx="1564218" cy="556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62"/>
              </a:lnSpc>
            </a:pPr>
            <a:r>
              <a:rPr lang="en-US" sz="2901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Server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16213D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2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9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46774" y="1954840"/>
            <a:ext cx="16252329" cy="5885437"/>
          </a:xfrm>
          <a:custGeom>
            <a:avLst/>
            <a:gdLst/>
            <a:ahLst/>
            <a:cxnLst/>
            <a:rect r="r" b="b" t="t" l="l"/>
            <a:pathLst>
              <a:path h="5885437" w="16252329">
                <a:moveTo>
                  <a:pt x="0" y="0"/>
                </a:moveTo>
                <a:lnTo>
                  <a:pt x="16252329" y="0"/>
                </a:lnTo>
                <a:lnTo>
                  <a:pt x="16252329" y="5885437"/>
                </a:lnTo>
                <a:lnTo>
                  <a:pt x="0" y="58854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5936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45000" y="785240"/>
            <a:ext cx="1066735" cy="1297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61"/>
              </a:lnSpc>
            </a:pPr>
            <a:r>
              <a:rPr lang="en-US" sz="1126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72899" y="397256"/>
            <a:ext cx="14594879" cy="905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55"/>
              </a:lnSpc>
            </a:pPr>
            <a:r>
              <a:rPr lang="en-US" b="true" sz="563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Adware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3315238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284191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261810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171112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140065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63071" y="9367424"/>
            <a:ext cx="1401334" cy="645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06"/>
              </a:lnSpc>
            </a:pPr>
            <a:r>
              <a:rPr lang="en-US" b="true" sz="3923">
                <a:solidFill>
                  <a:srgbClr val="000000">
                    <a:alpha val="30588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Virus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848271" y="9145621"/>
            <a:ext cx="1597353" cy="1108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>
                    <a:alpha val="43922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Trojan Horse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817224" y="9386474"/>
            <a:ext cx="1597353" cy="568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>
                    <a:alpha val="28235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Worm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608019" y="9415508"/>
            <a:ext cx="1971001" cy="568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>
                    <a:alpha val="24706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Spyware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517321" y="9386474"/>
            <a:ext cx="1971001" cy="568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Adware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270221" y="9367424"/>
            <a:ext cx="2403106" cy="466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1"/>
              </a:lnSpc>
            </a:pPr>
            <a:r>
              <a:rPr lang="en-US" b="true" sz="2751">
                <a:solidFill>
                  <a:srgbClr val="000000">
                    <a:alpha val="31765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Ransomware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68329" y="2237659"/>
            <a:ext cx="14958561" cy="4243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7240" indent="-259080" lvl="2">
              <a:lnSpc>
                <a:spcPts val="4080"/>
              </a:lnSpc>
              <a:buFont typeface="Arial"/>
              <a:buChar char="⚬"/>
            </a:pPr>
            <a:r>
              <a:rPr lang="en-US" b="true" sz="34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Adware is software designed to inundate end-users with unwanted advertisements. </a:t>
            </a:r>
          </a:p>
          <a:p>
            <a:pPr algn="l" marL="1234440" indent="-308610" lvl="3">
              <a:lnSpc>
                <a:spcPts val="4080"/>
              </a:lnSpc>
              <a:buFont typeface="Arial"/>
              <a:buChar char="￭"/>
            </a:pPr>
            <a:r>
              <a:rPr lang="en-US" b="true" sz="34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It may redirect a user's browser to websites containing promotional </a:t>
            </a:r>
            <a:r>
              <a:rPr lang="en-US" b="true" sz="3400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advertising</a:t>
            </a:r>
            <a:r>
              <a:rPr lang="en-US" b="true" sz="34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.</a:t>
            </a:r>
          </a:p>
          <a:p>
            <a:pPr algn="l" marL="1234440" indent="-308610" lvl="3">
              <a:lnSpc>
                <a:spcPts val="4080"/>
              </a:lnSpc>
              <a:buFont typeface="Arial"/>
              <a:buChar char="￭"/>
            </a:pPr>
            <a:r>
              <a:rPr lang="en-US" b="true" sz="34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Adware can generate </a:t>
            </a:r>
            <a:r>
              <a:rPr lang="en-US" b="true" sz="3400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pop-up ads </a:t>
            </a:r>
            <a:r>
              <a:rPr lang="en-US" b="true" sz="34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that appear unexpectedly while browsing.</a:t>
            </a:r>
          </a:p>
          <a:p>
            <a:pPr algn="l" marL="1234440" indent="-308610" lvl="3">
              <a:lnSpc>
                <a:spcPts val="4080"/>
              </a:lnSpc>
              <a:buFont typeface="Arial"/>
              <a:buChar char="￭"/>
            </a:pPr>
            <a:r>
              <a:rPr lang="en-US" b="true" sz="34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It may also insert advertisements into the </a:t>
            </a:r>
            <a:r>
              <a:rPr lang="en-US" b="true" sz="3400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browser's toolbar </a:t>
            </a:r>
            <a:r>
              <a:rPr lang="en-US" b="true" sz="34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or redirect search requests to promotional sites.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9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46774" y="1959657"/>
            <a:ext cx="16252329" cy="5165043"/>
          </a:xfrm>
          <a:custGeom>
            <a:avLst/>
            <a:gdLst/>
            <a:ahLst/>
            <a:cxnLst/>
            <a:rect r="r" b="b" t="t" l="l"/>
            <a:pathLst>
              <a:path h="5165043" w="16252329">
                <a:moveTo>
                  <a:pt x="0" y="0"/>
                </a:moveTo>
                <a:lnTo>
                  <a:pt x="16252329" y="0"/>
                </a:lnTo>
                <a:lnTo>
                  <a:pt x="16252329" y="5165043"/>
                </a:lnTo>
                <a:lnTo>
                  <a:pt x="0" y="5165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5936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45000" y="785240"/>
            <a:ext cx="1066735" cy="1297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61"/>
              </a:lnSpc>
            </a:pPr>
            <a:r>
              <a:rPr lang="en-US" sz="11260">
                <a:solidFill>
                  <a:srgbClr val="000000"/>
                </a:solidFill>
                <a:latin typeface="Lumios Marker"/>
                <a:ea typeface="Lumios Marker"/>
                <a:cs typeface="Lumios Marker"/>
                <a:sym typeface="Lumios Marker"/>
              </a:rPr>
              <a:t>R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72899" y="397256"/>
            <a:ext cx="14594879" cy="905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55"/>
              </a:lnSpc>
            </a:pPr>
            <a:r>
              <a:rPr lang="en-US" b="true" sz="563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Ransomware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3315238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284191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261810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171112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140065" y="8648603"/>
            <a:ext cx="2663418" cy="2130734"/>
          </a:xfrm>
          <a:custGeom>
            <a:avLst/>
            <a:gdLst/>
            <a:ahLst/>
            <a:cxnLst/>
            <a:rect r="r" b="b" t="t" l="l"/>
            <a:pathLst>
              <a:path h="2130734" w="2663418">
                <a:moveTo>
                  <a:pt x="0" y="0"/>
                </a:moveTo>
                <a:lnTo>
                  <a:pt x="2663418" y="0"/>
                </a:lnTo>
                <a:lnTo>
                  <a:pt x="2663418" y="2130734"/>
                </a:lnTo>
                <a:lnTo>
                  <a:pt x="0" y="21307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63071" y="9367424"/>
            <a:ext cx="1401334" cy="6454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06"/>
              </a:lnSpc>
            </a:pPr>
            <a:r>
              <a:rPr lang="en-US" b="true" sz="3923">
                <a:solidFill>
                  <a:srgbClr val="000000">
                    <a:alpha val="30588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Virus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848271" y="9145621"/>
            <a:ext cx="1597353" cy="1108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>
                    <a:alpha val="25490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Trojan Horse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817224" y="9386474"/>
            <a:ext cx="1597353" cy="568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>
                    <a:alpha val="28235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Worm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608019" y="9415508"/>
            <a:ext cx="1971001" cy="568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>
                    <a:alpha val="24706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Spyware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517321" y="9386474"/>
            <a:ext cx="1971001" cy="5683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50"/>
              </a:lnSpc>
            </a:pPr>
            <a:r>
              <a:rPr lang="en-US" b="true" sz="3542">
                <a:solidFill>
                  <a:srgbClr val="000000">
                    <a:alpha val="26667"/>
                  </a:srgbClr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Adware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5270221" y="9367424"/>
            <a:ext cx="2403106" cy="4669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1"/>
              </a:lnSpc>
            </a:pPr>
            <a:r>
              <a:rPr lang="en-US" b="true" sz="2751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Ransomware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68329" y="2237659"/>
            <a:ext cx="14958561" cy="3717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77240" indent="-259080" lvl="2">
              <a:lnSpc>
                <a:spcPts val="4080"/>
              </a:lnSpc>
              <a:buFont typeface="Arial"/>
              <a:buChar char="⚬"/>
            </a:pPr>
            <a:r>
              <a:rPr lang="en-US" b="true" sz="34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Ransomware is </a:t>
            </a:r>
            <a:r>
              <a:rPr lang="en-US" b="true" sz="3400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malicious</a:t>
            </a:r>
            <a:r>
              <a:rPr lang="en-US" b="true" sz="34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software that encrypts data on a user's computer, effectively holding it hostage.</a:t>
            </a:r>
          </a:p>
          <a:p>
            <a:pPr algn="l" marL="1234440" indent="-308610" lvl="3">
              <a:lnSpc>
                <a:spcPts val="4080"/>
              </a:lnSpc>
              <a:buFont typeface="Arial"/>
              <a:buChar char="￭"/>
            </a:pPr>
            <a:r>
              <a:rPr lang="en-US" b="true" sz="34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Cybercriminals demand ransom payments before providing the </a:t>
            </a:r>
            <a:r>
              <a:rPr lang="en-US" b="true" sz="3400">
                <a:solidFill>
                  <a:srgbClr val="C0504D"/>
                </a:solidFill>
                <a:latin typeface="Poppins Bold"/>
                <a:ea typeface="Poppins Bold"/>
                <a:cs typeface="Poppins Bold"/>
                <a:sym typeface="Poppins Bold"/>
              </a:rPr>
              <a:t>decryption key </a:t>
            </a:r>
            <a:r>
              <a:rPr lang="en-US" b="true" sz="34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needed to unlock the encrypted data.</a:t>
            </a:r>
          </a:p>
          <a:p>
            <a:pPr algn="l" marL="1234440" indent="-308610" lvl="3">
              <a:lnSpc>
                <a:spcPts val="4080"/>
              </a:lnSpc>
              <a:buFont typeface="Arial"/>
              <a:buChar char="￭"/>
            </a:pPr>
            <a:r>
              <a:rPr lang="en-US" b="true" sz="340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Once the ransom is paid, the cybercriminal may send the decryption key to the user, allowing them to regain access to their data.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10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9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AB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5321653" y="-376135"/>
            <a:ext cx="7644695" cy="11039270"/>
          </a:xfrm>
          <a:custGeom>
            <a:avLst/>
            <a:gdLst/>
            <a:ahLst/>
            <a:cxnLst/>
            <a:rect r="r" b="b" t="t" l="l"/>
            <a:pathLst>
              <a:path h="11039270" w="7644695">
                <a:moveTo>
                  <a:pt x="0" y="0"/>
                </a:moveTo>
                <a:lnTo>
                  <a:pt x="7644695" y="0"/>
                </a:lnTo>
                <a:lnTo>
                  <a:pt x="7644695" y="11039270"/>
                </a:lnTo>
                <a:lnTo>
                  <a:pt x="0" y="11039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3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779363" y="2571133"/>
            <a:ext cx="8241162" cy="5326091"/>
            <a:chOff x="0" y="0"/>
            <a:chExt cx="10988216" cy="710145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988167" cy="7101459"/>
            </a:xfrm>
            <a:custGeom>
              <a:avLst/>
              <a:gdLst/>
              <a:ahLst/>
              <a:cxnLst/>
              <a:rect r="r" b="b" t="t" l="l"/>
              <a:pathLst>
                <a:path h="7101459" w="10988167">
                  <a:moveTo>
                    <a:pt x="0" y="0"/>
                  </a:moveTo>
                  <a:lnTo>
                    <a:pt x="10988167" y="0"/>
                  </a:lnTo>
                  <a:lnTo>
                    <a:pt x="10988167" y="7101459"/>
                  </a:lnTo>
                  <a:lnTo>
                    <a:pt x="0" y="7101459"/>
                  </a:lnTo>
                  <a:close/>
                </a:path>
              </a:pathLst>
            </a:custGeom>
            <a:solidFill>
              <a:srgbClr val="7EB0CE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4734270" y="2247283"/>
            <a:ext cx="8819460" cy="4635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02"/>
              </a:lnSpc>
            </a:pPr>
            <a:r>
              <a:rPr lang="en-US" sz="8501">
                <a:solidFill>
                  <a:srgbClr val="000000"/>
                </a:solidFill>
                <a:latin typeface="Norwester"/>
                <a:ea typeface="Norwester"/>
                <a:cs typeface="Norwester"/>
                <a:sym typeface="Norwester"/>
              </a:rPr>
              <a:t>THE DIFFERENCE </a:t>
            </a:r>
          </a:p>
          <a:p>
            <a:pPr algn="ctr">
              <a:lnSpc>
                <a:spcPts val="11902"/>
              </a:lnSpc>
            </a:pPr>
            <a:r>
              <a:rPr lang="en-US" sz="8501">
                <a:solidFill>
                  <a:srgbClr val="000000"/>
                </a:solidFill>
                <a:latin typeface="Norwester"/>
                <a:ea typeface="Norwester"/>
                <a:cs typeface="Norwester"/>
                <a:sym typeface="Norwester"/>
              </a:rPr>
              <a:t>BETWEEN VIRUS </a:t>
            </a:r>
          </a:p>
          <a:p>
            <a:pPr algn="ctr">
              <a:lnSpc>
                <a:spcPts val="11902"/>
              </a:lnSpc>
            </a:pPr>
            <a:r>
              <a:rPr lang="en-US" sz="8501">
                <a:solidFill>
                  <a:srgbClr val="000000"/>
                </a:solidFill>
                <a:latin typeface="Norwester"/>
                <a:ea typeface="Norwester"/>
                <a:cs typeface="Norwester"/>
                <a:sym typeface="Norwester"/>
              </a:rPr>
              <a:t>AND WORMS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1765005" y="-323850"/>
            <a:ext cx="8819460" cy="1617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02"/>
              </a:lnSpc>
            </a:pPr>
            <a:r>
              <a:rPr lang="en-US" sz="8501">
                <a:solidFill>
                  <a:srgbClr val="000000"/>
                </a:solidFill>
                <a:latin typeface="Norwester"/>
                <a:ea typeface="Norwester"/>
                <a:cs typeface="Norwester"/>
                <a:sym typeface="Norwester"/>
              </a:rPr>
              <a:t>Flashcard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9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AB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5321653" y="-376135"/>
            <a:ext cx="7644695" cy="11039270"/>
          </a:xfrm>
          <a:custGeom>
            <a:avLst/>
            <a:gdLst/>
            <a:ahLst/>
            <a:cxnLst/>
            <a:rect r="r" b="b" t="t" l="l"/>
            <a:pathLst>
              <a:path h="11039270" w="7644695">
                <a:moveTo>
                  <a:pt x="0" y="0"/>
                </a:moveTo>
                <a:lnTo>
                  <a:pt x="7644695" y="0"/>
                </a:lnTo>
                <a:lnTo>
                  <a:pt x="7644695" y="11039270"/>
                </a:lnTo>
                <a:lnTo>
                  <a:pt x="0" y="11039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3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779363" y="2571133"/>
            <a:ext cx="8241162" cy="5326091"/>
            <a:chOff x="0" y="0"/>
            <a:chExt cx="10988216" cy="710145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988167" cy="7101459"/>
            </a:xfrm>
            <a:custGeom>
              <a:avLst/>
              <a:gdLst/>
              <a:ahLst/>
              <a:cxnLst/>
              <a:rect r="r" b="b" t="t" l="l"/>
              <a:pathLst>
                <a:path h="7101459" w="10988167">
                  <a:moveTo>
                    <a:pt x="0" y="0"/>
                  </a:moveTo>
                  <a:lnTo>
                    <a:pt x="10988167" y="0"/>
                  </a:lnTo>
                  <a:lnTo>
                    <a:pt x="10988167" y="7101459"/>
                  </a:lnTo>
                  <a:lnTo>
                    <a:pt x="0" y="7101459"/>
                  </a:lnTo>
                  <a:close/>
                </a:path>
              </a:pathLst>
            </a:custGeom>
            <a:solidFill>
              <a:srgbClr val="56B48C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4734270" y="2247283"/>
            <a:ext cx="8819460" cy="4635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02"/>
              </a:lnSpc>
            </a:pPr>
            <a:r>
              <a:rPr lang="en-US" sz="8501">
                <a:solidFill>
                  <a:srgbClr val="000000"/>
                </a:solidFill>
                <a:latin typeface="Norwester"/>
                <a:ea typeface="Norwester"/>
                <a:cs typeface="Norwester"/>
                <a:sym typeface="Norwester"/>
              </a:rPr>
              <a:t>VIRUS NEEDS AND ACTIVE HOST, WORMS DO NOT.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9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AB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5321653" y="-376135"/>
            <a:ext cx="7644695" cy="11039270"/>
          </a:xfrm>
          <a:custGeom>
            <a:avLst/>
            <a:gdLst/>
            <a:ahLst/>
            <a:cxnLst/>
            <a:rect r="r" b="b" t="t" l="l"/>
            <a:pathLst>
              <a:path h="11039270" w="7644695">
                <a:moveTo>
                  <a:pt x="0" y="0"/>
                </a:moveTo>
                <a:lnTo>
                  <a:pt x="7644695" y="0"/>
                </a:lnTo>
                <a:lnTo>
                  <a:pt x="7644695" y="11039270"/>
                </a:lnTo>
                <a:lnTo>
                  <a:pt x="0" y="11039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3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779363" y="2571133"/>
            <a:ext cx="8241162" cy="5326091"/>
            <a:chOff x="0" y="0"/>
            <a:chExt cx="10988216" cy="710145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988167" cy="7101459"/>
            </a:xfrm>
            <a:custGeom>
              <a:avLst/>
              <a:gdLst/>
              <a:ahLst/>
              <a:cxnLst/>
              <a:rect r="r" b="b" t="t" l="l"/>
              <a:pathLst>
                <a:path h="7101459" w="10988167">
                  <a:moveTo>
                    <a:pt x="0" y="0"/>
                  </a:moveTo>
                  <a:lnTo>
                    <a:pt x="10988167" y="0"/>
                  </a:lnTo>
                  <a:lnTo>
                    <a:pt x="10988167" y="7101459"/>
                  </a:lnTo>
                  <a:lnTo>
                    <a:pt x="0" y="7101459"/>
                  </a:lnTo>
                  <a:close/>
                </a:path>
              </a:pathLst>
            </a:custGeom>
            <a:solidFill>
              <a:srgbClr val="7EB0CE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4734270" y="2247283"/>
            <a:ext cx="8819460" cy="3126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02"/>
              </a:lnSpc>
            </a:pPr>
            <a:r>
              <a:rPr lang="en-US" sz="8501">
                <a:solidFill>
                  <a:srgbClr val="000000"/>
                </a:solidFill>
                <a:latin typeface="Norwester"/>
                <a:ea typeface="Norwester"/>
                <a:cs typeface="Norwester"/>
                <a:sym typeface="Norwester"/>
              </a:rPr>
              <a:t>HOW IS VIRUS </a:t>
            </a:r>
          </a:p>
          <a:p>
            <a:pPr algn="ctr">
              <a:lnSpc>
                <a:spcPts val="11902"/>
              </a:lnSpc>
            </a:pPr>
            <a:r>
              <a:rPr lang="en-US" sz="8501">
                <a:solidFill>
                  <a:srgbClr val="000000"/>
                </a:solidFill>
                <a:latin typeface="Norwester"/>
                <a:ea typeface="Norwester"/>
                <a:cs typeface="Norwester"/>
                <a:sym typeface="Norwester"/>
              </a:rPr>
              <a:t>SENT TO A USER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1765005" y="-323850"/>
            <a:ext cx="8819460" cy="1617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02"/>
              </a:lnSpc>
            </a:pPr>
            <a:r>
              <a:rPr lang="en-US" sz="8501">
                <a:solidFill>
                  <a:srgbClr val="000000"/>
                </a:solidFill>
                <a:latin typeface="Norwester"/>
                <a:ea typeface="Norwester"/>
                <a:cs typeface="Norwester"/>
                <a:sym typeface="Norwester"/>
              </a:rPr>
              <a:t>Flashcard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9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AB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5321653" y="-376135"/>
            <a:ext cx="7644695" cy="11039270"/>
          </a:xfrm>
          <a:custGeom>
            <a:avLst/>
            <a:gdLst/>
            <a:ahLst/>
            <a:cxnLst/>
            <a:rect r="r" b="b" t="t" l="l"/>
            <a:pathLst>
              <a:path h="11039270" w="7644695">
                <a:moveTo>
                  <a:pt x="0" y="0"/>
                </a:moveTo>
                <a:lnTo>
                  <a:pt x="7644695" y="0"/>
                </a:lnTo>
                <a:lnTo>
                  <a:pt x="7644695" y="11039270"/>
                </a:lnTo>
                <a:lnTo>
                  <a:pt x="0" y="11039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3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779363" y="2571133"/>
            <a:ext cx="8241162" cy="5326091"/>
            <a:chOff x="0" y="0"/>
            <a:chExt cx="10988216" cy="710145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988167" cy="7101459"/>
            </a:xfrm>
            <a:custGeom>
              <a:avLst/>
              <a:gdLst/>
              <a:ahLst/>
              <a:cxnLst/>
              <a:rect r="r" b="b" t="t" l="l"/>
              <a:pathLst>
                <a:path h="7101459" w="10988167">
                  <a:moveTo>
                    <a:pt x="0" y="0"/>
                  </a:moveTo>
                  <a:lnTo>
                    <a:pt x="10988167" y="0"/>
                  </a:lnTo>
                  <a:lnTo>
                    <a:pt x="10988167" y="7101459"/>
                  </a:lnTo>
                  <a:lnTo>
                    <a:pt x="0" y="7101459"/>
                  </a:lnTo>
                  <a:close/>
                </a:path>
              </a:pathLst>
            </a:custGeom>
            <a:solidFill>
              <a:srgbClr val="56B48C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4779363" y="2285383"/>
            <a:ext cx="8026752" cy="52572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65"/>
              </a:lnSpc>
            </a:pPr>
            <a:r>
              <a:rPr lang="en-US" sz="7261">
                <a:solidFill>
                  <a:srgbClr val="000000"/>
                </a:solidFill>
                <a:latin typeface="Norwester"/>
                <a:ea typeface="Norwester"/>
                <a:cs typeface="Norwester"/>
                <a:sym typeface="Norwester"/>
              </a:rPr>
              <a:t>VIA EMAIL ATTACHMENTS, INFECTED SOFTWARE/ WEBSITE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9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AB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5321653" y="-376135"/>
            <a:ext cx="7644695" cy="11039270"/>
          </a:xfrm>
          <a:custGeom>
            <a:avLst/>
            <a:gdLst/>
            <a:ahLst/>
            <a:cxnLst/>
            <a:rect r="r" b="b" t="t" l="l"/>
            <a:pathLst>
              <a:path h="11039270" w="7644695">
                <a:moveTo>
                  <a:pt x="0" y="0"/>
                </a:moveTo>
                <a:lnTo>
                  <a:pt x="7644695" y="0"/>
                </a:lnTo>
                <a:lnTo>
                  <a:pt x="7644695" y="11039270"/>
                </a:lnTo>
                <a:lnTo>
                  <a:pt x="0" y="11039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3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779363" y="2571133"/>
            <a:ext cx="8241162" cy="5326091"/>
            <a:chOff x="0" y="0"/>
            <a:chExt cx="10988216" cy="710145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988167" cy="7101459"/>
            </a:xfrm>
            <a:custGeom>
              <a:avLst/>
              <a:gdLst/>
              <a:ahLst/>
              <a:cxnLst/>
              <a:rect r="r" b="b" t="t" l="l"/>
              <a:pathLst>
                <a:path h="7101459" w="10988167">
                  <a:moveTo>
                    <a:pt x="0" y="0"/>
                  </a:moveTo>
                  <a:lnTo>
                    <a:pt x="10988167" y="0"/>
                  </a:lnTo>
                  <a:lnTo>
                    <a:pt x="10988167" y="7101459"/>
                  </a:lnTo>
                  <a:lnTo>
                    <a:pt x="0" y="7101459"/>
                  </a:lnTo>
                  <a:close/>
                </a:path>
              </a:pathLst>
            </a:custGeom>
            <a:solidFill>
              <a:srgbClr val="7EB0CE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4490214" y="1701201"/>
            <a:ext cx="9207221" cy="5989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4"/>
              </a:lnSpc>
            </a:pPr>
            <a:r>
              <a:rPr lang="en-US" sz="4202">
                <a:solidFill>
                  <a:srgbClr val="000000"/>
                </a:solidFill>
                <a:latin typeface="Norwester"/>
                <a:ea typeface="Norwester"/>
                <a:cs typeface="Norwester"/>
                <a:sym typeface="Norwester"/>
              </a:rPr>
              <a:t>Once installed on the user’s computer, I will give cyber criminals access to personal information on your computers, such as IP addresses, passwords and other personal data. Spyware and ransomware are often installed on a user’s computer via ME.</a:t>
            </a:r>
          </a:p>
          <a:p>
            <a:pPr algn="ctr">
              <a:lnSpc>
                <a:spcPts val="5884"/>
              </a:lnSpc>
            </a:pPr>
            <a:r>
              <a:rPr lang="en-US" sz="4202">
                <a:solidFill>
                  <a:srgbClr val="000000"/>
                </a:solidFill>
                <a:latin typeface="Norwester"/>
                <a:ea typeface="Norwester"/>
                <a:cs typeface="Norwester"/>
                <a:sym typeface="Norwester"/>
              </a:rPr>
              <a:t>WHO AM I?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1765005" y="-323850"/>
            <a:ext cx="8819460" cy="1617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02"/>
              </a:lnSpc>
            </a:pPr>
            <a:r>
              <a:rPr lang="en-US" sz="8501">
                <a:solidFill>
                  <a:srgbClr val="000000"/>
                </a:solidFill>
                <a:latin typeface="Norwester"/>
                <a:ea typeface="Norwester"/>
                <a:cs typeface="Norwester"/>
                <a:sym typeface="Norwester"/>
              </a:rPr>
              <a:t>Flashcard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9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AB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5321653" y="-376135"/>
            <a:ext cx="7644695" cy="11039270"/>
          </a:xfrm>
          <a:custGeom>
            <a:avLst/>
            <a:gdLst/>
            <a:ahLst/>
            <a:cxnLst/>
            <a:rect r="r" b="b" t="t" l="l"/>
            <a:pathLst>
              <a:path h="11039270" w="7644695">
                <a:moveTo>
                  <a:pt x="0" y="0"/>
                </a:moveTo>
                <a:lnTo>
                  <a:pt x="7644695" y="0"/>
                </a:lnTo>
                <a:lnTo>
                  <a:pt x="7644695" y="11039270"/>
                </a:lnTo>
                <a:lnTo>
                  <a:pt x="0" y="11039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3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779363" y="2571133"/>
            <a:ext cx="8241162" cy="5326091"/>
            <a:chOff x="0" y="0"/>
            <a:chExt cx="10988216" cy="710145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988167" cy="7101459"/>
            </a:xfrm>
            <a:custGeom>
              <a:avLst/>
              <a:gdLst/>
              <a:ahLst/>
              <a:cxnLst/>
              <a:rect r="r" b="b" t="t" l="l"/>
              <a:pathLst>
                <a:path h="7101459" w="10988167">
                  <a:moveTo>
                    <a:pt x="0" y="0"/>
                  </a:moveTo>
                  <a:lnTo>
                    <a:pt x="10988167" y="0"/>
                  </a:lnTo>
                  <a:lnTo>
                    <a:pt x="10988167" y="7101459"/>
                  </a:lnTo>
                  <a:lnTo>
                    <a:pt x="0" y="7101459"/>
                  </a:lnTo>
                  <a:close/>
                </a:path>
              </a:pathLst>
            </a:custGeom>
            <a:solidFill>
              <a:srgbClr val="56B48C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5829077" y="3622517"/>
            <a:ext cx="6629846" cy="1123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40"/>
              </a:lnSpc>
            </a:pPr>
            <a:r>
              <a:rPr lang="en-US" b="true" sz="69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TROJAN HORSE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9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AB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5321653" y="-376135"/>
            <a:ext cx="7644695" cy="11039270"/>
          </a:xfrm>
          <a:custGeom>
            <a:avLst/>
            <a:gdLst/>
            <a:ahLst/>
            <a:cxnLst/>
            <a:rect r="r" b="b" t="t" l="l"/>
            <a:pathLst>
              <a:path h="11039270" w="7644695">
                <a:moveTo>
                  <a:pt x="0" y="0"/>
                </a:moveTo>
                <a:lnTo>
                  <a:pt x="7644695" y="0"/>
                </a:lnTo>
                <a:lnTo>
                  <a:pt x="7644695" y="11039270"/>
                </a:lnTo>
                <a:lnTo>
                  <a:pt x="0" y="11039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3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779363" y="2571133"/>
            <a:ext cx="8241162" cy="5326091"/>
            <a:chOff x="0" y="0"/>
            <a:chExt cx="10988216" cy="710145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988167" cy="7101459"/>
            </a:xfrm>
            <a:custGeom>
              <a:avLst/>
              <a:gdLst/>
              <a:ahLst/>
              <a:cxnLst/>
              <a:rect r="r" b="b" t="t" l="l"/>
              <a:pathLst>
                <a:path h="7101459" w="10988167">
                  <a:moveTo>
                    <a:pt x="0" y="0"/>
                  </a:moveTo>
                  <a:lnTo>
                    <a:pt x="10988167" y="0"/>
                  </a:lnTo>
                  <a:lnTo>
                    <a:pt x="10988167" y="7101459"/>
                  </a:lnTo>
                  <a:lnTo>
                    <a:pt x="0" y="7101459"/>
                  </a:lnTo>
                  <a:close/>
                </a:path>
              </a:pathLst>
            </a:custGeom>
            <a:solidFill>
              <a:srgbClr val="7EB0CE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4779363" y="3916851"/>
            <a:ext cx="8241162" cy="1371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20"/>
              </a:lnSpc>
            </a:pPr>
            <a:r>
              <a:rPr lang="en-US" b="true" sz="435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Encryption can stop hacking. What's your view on it?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-1765005" y="-323850"/>
            <a:ext cx="8819460" cy="1617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02"/>
              </a:lnSpc>
            </a:pPr>
            <a:r>
              <a:rPr lang="en-US" sz="8501">
                <a:solidFill>
                  <a:srgbClr val="000000"/>
                </a:solidFill>
                <a:latin typeface="Norwester"/>
                <a:ea typeface="Norwester"/>
                <a:cs typeface="Norwester"/>
                <a:sym typeface="Norwester"/>
              </a:rPr>
              <a:t>Flashcard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slides/slide9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0AB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5321653" y="-376135"/>
            <a:ext cx="7644695" cy="11039270"/>
          </a:xfrm>
          <a:custGeom>
            <a:avLst/>
            <a:gdLst/>
            <a:ahLst/>
            <a:cxnLst/>
            <a:rect r="r" b="b" t="t" l="l"/>
            <a:pathLst>
              <a:path h="11039270" w="7644695">
                <a:moveTo>
                  <a:pt x="0" y="0"/>
                </a:moveTo>
                <a:lnTo>
                  <a:pt x="7644695" y="0"/>
                </a:lnTo>
                <a:lnTo>
                  <a:pt x="7644695" y="11039270"/>
                </a:lnTo>
                <a:lnTo>
                  <a:pt x="0" y="11039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-3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779363" y="2571133"/>
            <a:ext cx="8241162" cy="5326091"/>
            <a:chOff x="0" y="0"/>
            <a:chExt cx="10988216" cy="710145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988167" cy="7101459"/>
            </a:xfrm>
            <a:custGeom>
              <a:avLst/>
              <a:gdLst/>
              <a:ahLst/>
              <a:cxnLst/>
              <a:rect r="r" b="b" t="t" l="l"/>
              <a:pathLst>
                <a:path h="7101459" w="10988167">
                  <a:moveTo>
                    <a:pt x="0" y="0"/>
                  </a:moveTo>
                  <a:lnTo>
                    <a:pt x="10988167" y="0"/>
                  </a:lnTo>
                  <a:lnTo>
                    <a:pt x="10988167" y="7101459"/>
                  </a:lnTo>
                  <a:lnTo>
                    <a:pt x="0" y="7101459"/>
                  </a:lnTo>
                  <a:close/>
                </a:path>
              </a:pathLst>
            </a:custGeom>
            <a:solidFill>
              <a:srgbClr val="56B48C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5781631" y="3710179"/>
            <a:ext cx="6236626" cy="3028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93"/>
              </a:lnSpc>
            </a:pPr>
            <a:r>
              <a:rPr lang="en-US" sz="4995">
                <a:solidFill>
                  <a:srgbClr val="000000"/>
                </a:solidFill>
                <a:latin typeface="Norwester"/>
                <a:ea typeface="Norwester"/>
                <a:cs typeface="Norwester"/>
                <a:sym typeface="Norwester"/>
              </a:rPr>
              <a:t>Encryption does not stop hacking, it just make the data meaningless.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2537237" y="146265"/>
            <a:ext cx="13213526" cy="9925515"/>
            <a:chOff x="0" y="0"/>
            <a:chExt cx="17618034" cy="1323402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7382321" y="0"/>
              <a:ext cx="2853391" cy="1148490"/>
            </a:xfrm>
            <a:custGeom>
              <a:avLst/>
              <a:gdLst/>
              <a:ahLst/>
              <a:cxnLst/>
              <a:rect r="r" b="b" t="t" l="l"/>
              <a:pathLst>
                <a:path h="1148490" w="2853391">
                  <a:moveTo>
                    <a:pt x="0" y="0"/>
                  </a:moveTo>
                  <a:lnTo>
                    <a:pt x="2853392" y="0"/>
                  </a:lnTo>
                  <a:lnTo>
                    <a:pt x="2853392" y="1148490"/>
                  </a:lnTo>
                  <a:lnTo>
                    <a:pt x="0" y="114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70000"/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3326747"/>
              <a:ext cx="17618034" cy="7091259"/>
            </a:xfrm>
            <a:custGeom>
              <a:avLst/>
              <a:gdLst/>
              <a:ahLst/>
              <a:cxnLst/>
              <a:rect r="r" b="b" t="t" l="l"/>
              <a:pathLst>
                <a:path h="7091259" w="17618034">
                  <a:moveTo>
                    <a:pt x="0" y="0"/>
                  </a:moveTo>
                  <a:lnTo>
                    <a:pt x="17618034" y="0"/>
                  </a:lnTo>
                  <a:lnTo>
                    <a:pt x="17618034" y="7091259"/>
                  </a:lnTo>
                  <a:lnTo>
                    <a:pt x="0" y="7091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3879211" y="12872281"/>
              <a:ext cx="9859613" cy="36173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39"/>
                </a:lnSpc>
                <a:spcBef>
                  <a:spcPct val="0"/>
                </a:spcBef>
              </a:pPr>
              <a:r>
                <a:rPr lang="en-US" sz="1599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</a:rPr>
                <a:t>For more help, please visit </a:t>
              </a:r>
              <a:r>
                <a:rPr lang="en-US" sz="1599" u="sng">
                  <a:solidFill>
                    <a:srgbClr val="0F2649">
                      <a:alpha val="80000"/>
                    </a:srgbClr>
                  </a:solidFill>
                  <a:latin typeface="DejaVu Sans Light"/>
                  <a:ea typeface="DejaVu Sans Light"/>
                  <a:cs typeface="DejaVu Sans Light"/>
                  <a:sym typeface="DejaVu Sans Light"/>
                  <a:hlinkClick r:id="rId6" tooltip="http://www.exampaperspractice.co.uk"/>
                </a:rPr>
                <a:t>www.exampaperspractice.co.uk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DAGVTjRlXPQ</dc:identifier>
  <dcterms:modified xsi:type="dcterms:W3CDTF">2011-08-01T06:04:30Z</dcterms:modified>
  <cp:revision>1</cp:revision>
  <dc:title>Revision Notes (5) - Internet and the World Wide Web</dc:title>
</cp:coreProperties>
</file>